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1"/>
  </p:handoutMasterIdLst>
  <p:sldIdLst>
    <p:sldId id="256" r:id="rId2"/>
    <p:sldId id="486" r:id="rId3"/>
    <p:sldId id="499" r:id="rId4"/>
    <p:sldId id="500" r:id="rId5"/>
    <p:sldId id="501" r:id="rId6"/>
    <p:sldId id="502" r:id="rId7"/>
    <p:sldId id="503" r:id="rId8"/>
    <p:sldId id="504" r:id="rId9"/>
    <p:sldId id="505" r:id="rId10"/>
    <p:sldId id="506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507" r:id="rId21"/>
    <p:sldId id="421" r:id="rId22"/>
    <p:sldId id="422" r:id="rId23"/>
    <p:sldId id="423" r:id="rId24"/>
    <p:sldId id="496" r:id="rId25"/>
    <p:sldId id="425" r:id="rId26"/>
    <p:sldId id="426" r:id="rId27"/>
    <p:sldId id="497" r:id="rId28"/>
    <p:sldId id="427" r:id="rId29"/>
    <p:sldId id="498" r:id="rId30"/>
    <p:sldId id="429" r:id="rId31"/>
    <p:sldId id="431" r:id="rId32"/>
    <p:sldId id="432" r:id="rId33"/>
    <p:sldId id="435" r:id="rId34"/>
    <p:sldId id="438" r:id="rId35"/>
    <p:sldId id="439" r:id="rId36"/>
    <p:sldId id="508" r:id="rId37"/>
    <p:sldId id="509" r:id="rId38"/>
    <p:sldId id="510" r:id="rId39"/>
    <p:sldId id="457" r:id="rId40"/>
    <p:sldId id="458" r:id="rId41"/>
    <p:sldId id="459" r:id="rId42"/>
    <p:sldId id="460" r:id="rId43"/>
    <p:sldId id="461" r:id="rId44"/>
    <p:sldId id="462" r:id="rId45"/>
    <p:sldId id="463" r:id="rId46"/>
    <p:sldId id="465" r:id="rId47"/>
    <p:sldId id="466" r:id="rId48"/>
    <p:sldId id="468" r:id="rId49"/>
    <p:sldId id="470" r:id="rId50"/>
    <p:sldId id="471" r:id="rId51"/>
    <p:sldId id="472" r:id="rId52"/>
    <p:sldId id="473" r:id="rId53"/>
    <p:sldId id="477" r:id="rId54"/>
    <p:sldId id="480" r:id="rId55"/>
    <p:sldId id="481" r:id="rId56"/>
    <p:sldId id="482" r:id="rId57"/>
    <p:sldId id="483" r:id="rId58"/>
    <p:sldId id="484" r:id="rId59"/>
    <p:sldId id="485" r:id="rId60"/>
  </p:sldIdLst>
  <p:sldSz cx="12192000" cy="6858000"/>
  <p:notesSz cx="9866313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3399"/>
    <a:srgbClr val="80008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B055C86-0897-4197-8CBC-11683ADDD5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506AC3-FC3F-46D5-9825-DB67FEE65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3396B-D1E6-4636-99BD-6E49D3024B0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08F02E-B256-4EF1-9294-A9B752C6B5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59260B-3C23-4148-882E-B4193CD693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D8998-2957-44EE-ACC5-8F7463233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8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49138-FA6E-490A-85AC-8E30679B4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6FFA3C-0547-40CD-9455-6AFE5AC86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8C879E-ACA4-4CE1-82B3-4C74A221B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117559-571E-4434-9539-A61D5A5CB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95403F-3EB7-446F-814A-EF4334347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8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A2C37-9D1E-4C9A-899C-0E315853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A94CDE-8F1C-418A-888E-D113E9AA9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0830F2-190A-4834-BDF7-17BC61269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08C78D-D848-4006-B856-9777B3ED8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6144C2-0F06-4B61-96D6-EBAB0BD8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88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2E5737-D385-4350-BBD7-4A7140E4D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098F1D-7AE9-47ED-B0A1-B04899281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C7C041-FF8A-4863-908D-A42E1E8A2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98149C-56CF-4C6B-B778-8EE5A8971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774C13-B0F1-4389-AA21-3CC6B8EC6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3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4DB0E-FE7A-4400-BAA4-11C4F2FF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A1CECC-D006-4C1F-B4BF-24BCD6D03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635426-256C-494B-ABD8-F7FA49BD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DC8CC3-1302-4FB5-9649-E2D8BEDF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A5E635-0C29-4DD8-8A9D-FC1C995F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90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69358-71DD-4687-8674-7185E7344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4C0E09-D0D6-4352-8A2F-FD3BA38B7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2D0624-2D37-40DA-ADA0-73F96DF3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DA6699-0024-4DAE-9636-A28FDE2C5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CA22D-EE6A-4648-ACB9-915B4D2D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30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49978-B2C4-43C4-B152-4AA5B35C3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028BD7-28E2-4D45-A362-C1B283A31A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8EBAF35-9B0A-423C-AB32-439937AF0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FDBA20-0D72-4D42-B14A-DBAB68C00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C9C2BA-BC5B-40EF-931F-37CEEE437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0C51D4-9CD6-4B16-9E97-573066171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63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589021-84D9-4656-A702-EE792389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6CC36C-1CFE-4DF1-92E0-918DF1A5C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A3A19B-A417-4B35-98D6-F4886DC7C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293D567-FA60-42E3-B827-C87C4C9BE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97CCAB0-BF7A-4BE8-9C62-F76D7F793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2674529-5D7D-4BB3-812C-DEEB329B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255F8F-1338-4DD5-BF3F-EDA272F19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CEE5420-BB66-432E-A1D1-5A60BFF8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32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F6A34-6148-4ABC-9979-083011EAE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D10AD8-6003-44E9-8B22-FC8C1266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D46D8A-86E3-47F8-B6AE-3E74BD320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BB717A-F6CB-4C59-8AB0-2F08DFCC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18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ADCAB5F-0AAD-4024-AE61-37969D6E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FE3441C-0FD2-4687-BC01-7168D4A7F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D23611-FD6A-403C-A137-47E3AD0C3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0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3D412-B998-4245-AEFE-D1F0B3460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91C447-BBF5-45A0-BC42-B8B957ACF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18A282C-1DA6-42FE-8945-7C02941B3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3BB687-1FC2-400D-846D-4E1BF27E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DBE1F6-13E8-429D-BE7B-A1E67711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C535D6-BA54-43D2-AF53-6276400D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71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A35BCD-72D2-4DC9-97DB-662A22808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3A6FFDD-E74C-46F3-B024-FA90A88D3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A7362A6-9FAE-4ED8-801B-C102CB2EB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1B9005-26C7-47F0-9CA7-C1C2AC5C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3FCAE9-8E10-442C-922B-CD5191B94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6FA8D4-CB07-4D1A-8A8A-373745179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5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7030A0"/>
            </a:gs>
            <a:gs pos="51000">
              <a:srgbClr val="CA91CA"/>
            </a:gs>
            <a:gs pos="89000">
              <a:schemeClr val="bg2">
                <a:lumMod val="9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D7AB100-B7FC-44B8-AAF1-7A2E216B2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634759-6331-4CD4-95E4-A8BD5ED00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B9E855-4B32-4DF3-A7F0-269FD950DE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EA2F8-3FED-4C17-BD1F-AFF2BA33558A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A563F0-198E-48FE-8D35-A2BC9765C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95AC1A-978A-410C-8AB1-4A08DAB09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63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propo.mpsv.cz/obsah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0-465" TargetMode="External"/><Relationship Id="rId2" Type="http://schemas.openxmlformats.org/officeDocument/2006/relationships/hyperlink" Target="https://eur-lex.europa.eu/legal-content/CS/TXT/PDF/?uri=CELEX:32006L0054&amp;from=cs" TargetMode="Externa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733256"/>
            <a:ext cx="9561534" cy="2387600"/>
          </a:xfrm>
        </p:spPr>
        <p:txBody>
          <a:bodyPr/>
          <a:lstStyle/>
          <a:p>
            <a:r>
              <a:rPr lang="cs-CZ" b="1" dirty="0"/>
              <a:t>Pracovní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Mgr. Marek Pšenko</a:t>
            </a:r>
          </a:p>
        </p:txBody>
      </p:sp>
    </p:spTree>
    <p:extLst>
      <p:ext uri="{BB962C8B-B14F-4D97-AF65-F5344CB8AC3E}">
        <p14:creationId xmlns:p14="http://schemas.microsoft.com/office/powerpoint/2010/main" val="252268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Práva a povinnosti – </a:t>
            </a:r>
            <a:r>
              <a:rPr lang="cs-CZ" b="1" dirty="0" err="1"/>
              <a:t>prac</a:t>
            </a:r>
            <a:r>
              <a:rPr lang="cs-CZ" b="1" dirty="0"/>
              <a:t>. poměr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lvl="1" algn="l" fontAlgn="base"/>
            <a:r>
              <a:rPr lang="cs-CZ" i="0" u="sng" dirty="0">
                <a:effectLst/>
                <a:latin typeface="inherit"/>
              </a:rPr>
              <a:t>Zaměstnavatel - práva</a:t>
            </a:r>
          </a:p>
          <a:p>
            <a:pPr marL="0" lvl="1" algn="l" fontAlgn="base"/>
            <a:r>
              <a:rPr lang="cs-CZ" sz="2400" dirty="0">
                <a:latin typeface="inherit"/>
              </a:rPr>
              <a:t>Např.: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vydat vnitřní předpis, kterým si může přizpůsobit pravidla vnitřním podmínkám své společnosti. Vnitřní předpis je závazný pro zaměstnavatele a pro všechny jeho zaměstnance. Nabývá účinnosti dnem, který je v něm stanoven, nejdříve však dnem, kdy byl u zaměstnavatele vyhlášen. 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určit množství požadované práce a pracovní tempo, není-li sjednáno v kolektivní smlouvě,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vyžadovat po zaměstnanci náhradu škody, kterou mu zaměstnanec způsobil zaviněným porušením povinností při plnění pracovních úkolů nebo v přímé souvislosti s ním. </a:t>
            </a:r>
          </a:p>
        </p:txBody>
      </p:sp>
    </p:spTree>
    <p:extLst>
      <p:ext uri="{BB962C8B-B14F-4D97-AF65-F5344CB8AC3E}">
        <p14:creationId xmlns:p14="http://schemas.microsoft.com/office/powerpoint/2010/main" val="2929167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ve vztahu nadřízenosti zaměstnavatele a podřízenosti zaměstnance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jménem zaměstnavatele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podle pokynů zaměstnavatele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zaměstnanec ji pro zaměstnavatele vykonává osobně</a:t>
            </a:r>
          </a:p>
        </p:txBody>
      </p:sp>
    </p:spTree>
    <p:extLst>
      <p:ext uri="{BB962C8B-B14F-4D97-AF65-F5344CB8AC3E}">
        <p14:creationId xmlns:p14="http://schemas.microsoft.com/office/powerpoint/2010/main" val="350909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5094"/>
            <a:ext cx="9144000" cy="2387600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závislá práce musí být vykonávána: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za mzdu, plat nebo odměnu za práci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na náklady a odpovědnost zaměstnavatele                                 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 pracovní době                        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na pracovišti zaměstnavatele, popřípadě na jiném dohodnutém místě</a:t>
            </a:r>
          </a:p>
        </p:txBody>
      </p:sp>
    </p:spTree>
    <p:extLst>
      <p:ext uri="{BB962C8B-B14F-4D97-AF65-F5344CB8AC3E}">
        <p14:creationId xmlns:p14="http://schemas.microsoft.com/office/powerpoint/2010/main" val="313098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5094"/>
            <a:ext cx="9144000" cy="23876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závislá práce může být vykonávána výlučně v základním pracovněprávním vztahu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poměr a právní vztahy založené dohodami o pracích konaných mimo pracovní poměr</a:t>
            </a:r>
          </a:p>
        </p:txBody>
      </p:sp>
    </p:spTree>
    <p:extLst>
      <p:ext uri="{BB962C8B-B14F-4D97-AF65-F5344CB8AC3E}">
        <p14:creationId xmlns:p14="http://schemas.microsoft.com/office/powerpoint/2010/main" val="33525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279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399" y="2549597"/>
            <a:ext cx="9561533" cy="2840133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výkon závislé práce mimo základní pracovněprávní vztahy </a:t>
            </a:r>
            <a:r>
              <a:rPr lang="mr-IN" altLang="cs-CZ" sz="2800" dirty="0">
                <a:solidFill>
                  <a:prstClr val="black"/>
                </a:solidFill>
              </a:rPr>
              <a:t>–</a:t>
            </a:r>
            <a:r>
              <a:rPr lang="cs-CZ" altLang="cs-CZ" sz="2800" dirty="0">
                <a:solidFill>
                  <a:prstClr val="black"/>
                </a:solidFill>
              </a:rPr>
              <a:t> výkon nelegální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pokuta 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FO vykonávající nelegální práci </a:t>
            </a:r>
            <a:r>
              <a:rPr lang="mr-IN" altLang="cs-CZ" sz="2800" dirty="0">
                <a:solidFill>
                  <a:prstClr val="black"/>
                </a:solidFill>
              </a:rPr>
              <a:t>–</a:t>
            </a:r>
            <a:r>
              <a:rPr lang="cs-CZ" altLang="cs-CZ" sz="2800" dirty="0">
                <a:solidFill>
                  <a:prstClr val="black"/>
                </a:solidFill>
              </a:rPr>
              <a:t> do 100.000,- Kč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 podnikající FO umožní výkon nelegální práce </a:t>
            </a:r>
            <a:r>
              <a:rPr lang="mr-IN" altLang="cs-CZ" sz="2800" dirty="0">
                <a:solidFill>
                  <a:prstClr val="black"/>
                </a:solidFill>
              </a:rPr>
              <a:t>–</a:t>
            </a:r>
            <a:r>
              <a:rPr lang="cs-CZ" altLang="cs-CZ" sz="2800" dirty="0">
                <a:solidFill>
                  <a:prstClr val="black"/>
                </a:solidFill>
              </a:rPr>
              <a:t> min. 50.000,- Kč, max. do 10.000.000 Kč</a:t>
            </a:r>
          </a:p>
        </p:txBody>
      </p:sp>
    </p:spTree>
    <p:extLst>
      <p:ext uri="{BB962C8B-B14F-4D97-AF65-F5344CB8AC3E}">
        <p14:creationId xmlns:p14="http://schemas.microsoft.com/office/powerpoint/2010/main" val="24624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0"/>
            <a:ext cx="9561534" cy="2387600"/>
          </a:xfrm>
        </p:spPr>
        <p:txBody>
          <a:bodyPr/>
          <a:lstStyle/>
          <a:p>
            <a:r>
              <a:rPr lang="cs-CZ" b="1" dirty="0"/>
              <a:t>Před uzavřením pracovní smlouvy</a:t>
            </a:r>
          </a:p>
        </p:txBody>
      </p:sp>
      <p:pic>
        <p:nvPicPr>
          <p:cNvPr id="9" name="Picture 4" descr="images3">
            <a:extLst>
              <a:ext uri="{FF2B5EF4-FFF2-40B4-BE49-F238E27FC236}">
                <a16:creationId xmlns:a16="http://schemas.microsoft.com/office/drawing/2014/main" id="{B739F542-CFB4-4A29-8724-2BE9487E9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81" y="2994622"/>
            <a:ext cx="6192837" cy="291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08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560060"/>
            <a:ext cx="9561534" cy="2387600"/>
          </a:xfrm>
        </p:spPr>
        <p:txBody>
          <a:bodyPr/>
          <a:lstStyle/>
          <a:p>
            <a:r>
              <a:rPr lang="cs-CZ" b="1" dirty="0"/>
              <a:t>Informace – pracovní pohovor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2575"/>
            <a:ext cx="9347200" cy="3983277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rodinné a majetkové poměry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sexuální orientace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původ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členství v odborové organizaci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členství v politických stranách a hnutích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Příslušnost k církvi nebo náboženské společnosti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trestněprávní bezúhonnost</a:t>
            </a:r>
          </a:p>
        </p:txBody>
      </p:sp>
    </p:spTree>
    <p:extLst>
      <p:ext uri="{BB962C8B-B14F-4D97-AF65-F5344CB8AC3E}">
        <p14:creationId xmlns:p14="http://schemas.microsoft.com/office/powerpoint/2010/main" val="140144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Informační povinnost zaměstnavatele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666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práva a povinnosti z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podmínky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odměňování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povinnosti</a:t>
            </a:r>
          </a:p>
        </p:txBody>
      </p:sp>
    </p:spTree>
    <p:extLst>
      <p:ext uri="{BB962C8B-B14F-4D97-AF65-F5344CB8AC3E}">
        <p14:creationId xmlns:p14="http://schemas.microsoft.com/office/powerpoint/2010/main" val="297491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-71437"/>
            <a:ext cx="9883035" cy="2387600"/>
          </a:xfrm>
        </p:spPr>
        <p:txBody>
          <a:bodyPr/>
          <a:lstStyle/>
          <a:p>
            <a:r>
              <a:rPr lang="cs-CZ" b="1" dirty="0"/>
              <a:t>Lékařská prohlídka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472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povinná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fikce zdravotní nezpůsobilosti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náklady nese zaměstnanec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od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383559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804"/>
            <a:ext cx="12192000" cy="2387600"/>
          </a:xfrm>
        </p:spPr>
        <p:txBody>
          <a:bodyPr/>
          <a:lstStyle/>
          <a:p>
            <a:r>
              <a:rPr lang="cs-CZ" b="1" dirty="0"/>
              <a:t>Pracovní smlouva</a:t>
            </a:r>
            <a:br>
              <a:rPr lang="cs-CZ" b="1" dirty="0"/>
            </a:br>
            <a:r>
              <a:rPr lang="cs-CZ" b="1" dirty="0"/>
              <a:t>vznik pracovního poměru</a:t>
            </a:r>
          </a:p>
        </p:txBody>
      </p:sp>
      <p:pic>
        <p:nvPicPr>
          <p:cNvPr id="9" name="Picture 4" descr="images369">
            <a:extLst>
              <a:ext uri="{FF2B5EF4-FFF2-40B4-BE49-F238E27FC236}">
                <a16:creationId xmlns:a16="http://schemas.microsoft.com/office/drawing/2014/main" id="{D01A4C5B-5E46-4233-8937-85C355772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2" y="2378796"/>
            <a:ext cx="4105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57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cs-CZ" dirty="0"/>
              <a:t>ÚVOD – představení, struktura</a:t>
            </a:r>
          </a:p>
          <a:p>
            <a:pPr marL="457200" indent="-457200" algn="just">
              <a:buAutoNum type="arabicPeriod"/>
            </a:pPr>
            <a:r>
              <a:rPr lang="cs-CZ" dirty="0"/>
              <a:t>Zásady </a:t>
            </a:r>
            <a:r>
              <a:rPr lang="cs-CZ" dirty="0" err="1"/>
              <a:t>prac</a:t>
            </a:r>
            <a:r>
              <a:rPr lang="cs-CZ" dirty="0"/>
              <a:t>. práva, prameny práva</a:t>
            </a:r>
          </a:p>
          <a:p>
            <a:pPr marL="457200" indent="-457200" algn="just">
              <a:buAutoNum type="arabicPeriod"/>
            </a:pPr>
            <a:r>
              <a:rPr lang="cs-CZ" dirty="0"/>
              <a:t>Subjekty pracovního práva</a:t>
            </a:r>
          </a:p>
          <a:p>
            <a:pPr marL="457200" indent="-457200" algn="just">
              <a:buAutoNum type="arabicPeriod"/>
            </a:pPr>
            <a:r>
              <a:rPr lang="cs-CZ" dirty="0"/>
              <a:t>Pracovní poměr, vznik, změna</a:t>
            </a:r>
          </a:p>
          <a:p>
            <a:pPr marL="457200" indent="-457200" algn="just">
              <a:buAutoNum type="arabicPeriod"/>
            </a:pPr>
            <a:r>
              <a:rPr lang="cs-CZ" dirty="0"/>
              <a:t>Zánik pracovního poměru – skončení</a:t>
            </a:r>
          </a:p>
          <a:p>
            <a:pPr marL="457200" indent="-457200" algn="just">
              <a:buAutoNum type="arabicPeriod"/>
            </a:pP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Ke studiu základních pojmů vhodná online příručka MPSV :</a:t>
            </a:r>
          </a:p>
          <a:p>
            <a:pPr algn="just"/>
            <a:r>
              <a:rPr lang="cs-CZ" dirty="0">
                <a:hlinkClick r:id="rId2"/>
              </a:rPr>
              <a:t>https://ppropo.mpsv.cz/obsah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462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Pracovní poměr – vznik, změny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Obecně – pracovní smlouva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Další varianty? -&gt; Volba, jmenování, „manažerská“ smlouva???</a:t>
            </a:r>
          </a:p>
          <a:p>
            <a:pPr lvl="1" algn="l" fontAlgn="base"/>
            <a:endParaRPr lang="cs-CZ" sz="2400" dirty="0">
              <a:latin typeface="inherit"/>
            </a:endParaRP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Založení x vznik pracovního poměru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endParaRPr lang="cs-CZ" sz="2400" dirty="0">
              <a:latin typeface="inherit"/>
            </a:endParaRP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endParaRPr lang="cs-CZ" sz="2400" dirty="0"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872862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Podstatné náležitosti pracovní smlouvy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347200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druh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místo výkonu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den nástupu do práce</a:t>
            </a:r>
          </a:p>
        </p:txBody>
      </p:sp>
    </p:spTree>
    <p:extLst>
      <p:ext uri="{BB962C8B-B14F-4D97-AF65-F5344CB8AC3E}">
        <p14:creationId xmlns:p14="http://schemas.microsoft.com/office/powerpoint/2010/main" val="66606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smlouva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srozumitelná, určitá -&gt; zdánlivé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 souladu se zákonem, dobrými mravy, veřejným pořádkem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-&gt; neplatné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písemná, lze dodatečně zhojit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-&gt; pro nedostatek formy se nelze dovolat neplatnosti, bylo-li již započato s plněním</a:t>
            </a:r>
          </a:p>
        </p:txBody>
      </p:sp>
    </p:spTree>
    <p:extLst>
      <p:ext uri="{BB962C8B-B14F-4D97-AF65-F5344CB8AC3E}">
        <p14:creationId xmlns:p14="http://schemas.microsoft.com/office/powerpoint/2010/main" val="224263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činnosti podle potřeby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asistentka ředitele nebo účetní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bude specifikováno v organizačním řádu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prodavačka, uklízečka, servírka, kuchařka, provozní, pokojská, recepční, instruktorka lyžování, animátorka</a:t>
            </a:r>
          </a:p>
        </p:txBody>
      </p:sp>
    </p:spTree>
    <p:extLst>
      <p:ext uri="{BB962C8B-B14F-4D97-AF65-F5344CB8AC3E}">
        <p14:creationId xmlns:p14="http://schemas.microsoft.com/office/powerpoint/2010/main" val="18787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činnosti podle potřeby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asistentka ředitele nebo účetní -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bude specifikováno v organizačním řádu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prodavačka, uklízečka, servírka, kuchařka, provozní, pokojská, recepční, instruktorka lyžování, animátorka –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lvl="0"/>
            <a:r>
              <a:rPr lang="cs-CZ" altLang="cs-CZ" sz="2800" b="1" dirty="0">
                <a:solidFill>
                  <a:prstClr val="black"/>
                </a:solidFill>
              </a:rPr>
              <a:t>DOSTATEČNÁ URČITOST VYMEZENÍ! – určení pracovní náplně</a:t>
            </a:r>
          </a:p>
        </p:txBody>
      </p:sp>
    </p:spTree>
    <p:extLst>
      <p:ext uri="{BB962C8B-B14F-4D97-AF65-F5344CB8AC3E}">
        <p14:creationId xmlns:p14="http://schemas.microsoft.com/office/powerpoint/2010/main" val="359396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náplň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konkretizace pracovních činností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jednostranný příkaz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sjednání v pracovní smlouvě?</a:t>
            </a:r>
          </a:p>
        </p:txBody>
      </p:sp>
    </p:spTree>
    <p:extLst>
      <p:ext uri="{BB962C8B-B14F-4D97-AF65-F5344CB8AC3E}">
        <p14:creationId xmlns:p14="http://schemas.microsoft.com/office/powerpoint/2010/main" val="303554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Kobližná 19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sídlo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provozovny zaměstnavatele 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na území České a Slovenské republiky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Brno, Praha, Olomouc</a:t>
            </a:r>
          </a:p>
        </p:txBody>
      </p:sp>
    </p:spTree>
    <p:extLst>
      <p:ext uri="{BB962C8B-B14F-4D97-AF65-F5344CB8AC3E}">
        <p14:creationId xmlns:p14="http://schemas.microsoft.com/office/powerpoint/2010/main" val="399747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Kobližná 19 – Chybí město -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sídlo zaměstnavatele – ANO, je možné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provozovny zaměstnavatele 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na území České a Slovenské republiky – ANO, lze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Brno, Praha, Olomouc - ANO</a:t>
            </a:r>
          </a:p>
        </p:txBody>
      </p:sp>
    </p:spTree>
    <p:extLst>
      <p:ext uri="{BB962C8B-B14F-4D97-AF65-F5344CB8AC3E}">
        <p14:creationId xmlns:p14="http://schemas.microsoft.com/office/powerpoint/2010/main" val="155544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sedmý den po skončení dosavadního zaměstnání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pokud dojde ke skončení dosavadního zaměstnání, tak sedmý den poté 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ode dne, kdy zaměstnankyně XY nastoupí na mateřskou dovolenou</a:t>
            </a:r>
          </a:p>
        </p:txBody>
      </p:sp>
    </p:spTree>
    <p:extLst>
      <p:ext uri="{BB962C8B-B14F-4D97-AF65-F5344CB8AC3E}">
        <p14:creationId xmlns:p14="http://schemas.microsoft.com/office/powerpoint/2010/main" val="27097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sedmý den po skončení dosavadního zaměstnání  - ANO, pokud už je podána 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pokud dojde ke skončení dosavadního zaměstnání, tak sedmý den poté – NE,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ode dne, kdy zaměstnankyně XY nastoupí na mateřskou dovolenou – ANO, pokud je zaměstnankyně těhotná</a:t>
            </a:r>
          </a:p>
        </p:txBody>
      </p:sp>
    </p:spTree>
    <p:extLst>
      <p:ext uri="{BB962C8B-B14F-4D97-AF65-F5344CB8AC3E}">
        <p14:creationId xmlns:p14="http://schemas.microsoft.com/office/powerpoint/2010/main" val="329623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Zásady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cs-CZ" dirty="0"/>
              <a:t>Vyplývající z LZPS</a:t>
            </a:r>
          </a:p>
          <a:p>
            <a:pPr marL="914400" lvl="1" indent="-457200" algn="just">
              <a:buAutoNum type="arabicPeriod"/>
            </a:pPr>
            <a:r>
              <a:rPr lang="pt-BR" dirty="0"/>
              <a:t>Zásada práva na práci a svobodnou volbu povolání</a:t>
            </a:r>
            <a:r>
              <a:rPr lang="cs-CZ" dirty="0"/>
              <a:t> - čl. 26 odst. 3</a:t>
            </a:r>
          </a:p>
          <a:p>
            <a:pPr marL="914400" lvl="1" indent="-457200" algn="just">
              <a:buAutoNum type="arabicPeriod"/>
            </a:pPr>
            <a:r>
              <a:rPr lang="cs-CZ" dirty="0"/>
              <a:t>Zásada svobody práce (zákaz nucené práce) – čl. 9 odst. 1,2</a:t>
            </a:r>
          </a:p>
          <a:p>
            <a:pPr marL="914400" lvl="1" indent="-457200" algn="just">
              <a:buAutoNum type="arabicPeriod"/>
            </a:pPr>
            <a:r>
              <a:rPr lang="cs-CZ" dirty="0"/>
              <a:t>Zásada úplatnosti práce – čl. 28</a:t>
            </a:r>
          </a:p>
          <a:p>
            <a:pPr marL="914400" lvl="1" indent="-457200" algn="just">
              <a:buAutoNum type="arabicPeriod"/>
            </a:pPr>
            <a:r>
              <a:rPr lang="cs-CZ" dirty="0"/>
              <a:t>Zásada bezpečné a hygienické práce – čl. 28</a:t>
            </a:r>
          </a:p>
          <a:p>
            <a:pPr marL="914400" lvl="1" indent="-457200" algn="just">
              <a:buAutoNum type="arabicPeriod"/>
            </a:pPr>
            <a:r>
              <a:rPr lang="cs-CZ" dirty="0"/>
              <a:t>Zásada svobody sdružování se k ochraně hospodářských a sociálních zájmů – čl. 27</a:t>
            </a:r>
          </a:p>
          <a:p>
            <a:pPr marL="914400" lvl="1" indent="-457200" algn="just">
              <a:buAutoNum type="arabicPeriod"/>
            </a:pPr>
            <a:r>
              <a:rPr lang="cs-CZ" dirty="0"/>
              <a:t>Zásada rovného zacházení a zákazu diskriminace – čl. 1, čl. 3</a:t>
            </a:r>
          </a:p>
          <a:p>
            <a:pPr marL="914400" lvl="1" indent="-457200" algn="just">
              <a:buAutoNum type="arabicPeriod"/>
            </a:pPr>
            <a:endParaRPr lang="cs-CZ" dirty="0"/>
          </a:p>
          <a:p>
            <a:pPr marL="457200" indent="-457200" algn="just">
              <a:buAutoNum type="arabicPeriod"/>
            </a:pPr>
            <a:r>
              <a:rPr lang="cs-CZ" dirty="0"/>
              <a:t>Vyplývající ze ZP – primárně § 1a ZP </a:t>
            </a:r>
          </a:p>
          <a:p>
            <a:pPr lvl="1" algn="just"/>
            <a:r>
              <a:rPr lang="cs-CZ" dirty="0"/>
              <a:t>Dále pak </a:t>
            </a:r>
          </a:p>
          <a:p>
            <a:pPr marL="914400" lvl="1" indent="-457200" algn="just">
              <a:buAutoNum type="arabicPeriod"/>
            </a:pPr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zásada zákazu přenosu hospodářského rizika na zaměstnance</a:t>
            </a:r>
          </a:p>
          <a:p>
            <a:pPr marL="914400" lvl="1" indent="-457200" algn="just">
              <a:buAutoNum type="arabicPeriod"/>
            </a:pPr>
            <a:r>
              <a:rPr lang="pt-BR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zásada práva na informace a projednání</a:t>
            </a:r>
            <a:endParaRPr lang="cs-CZ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914400" lvl="1" indent="-457200" algn="just">
              <a:buAutoNum type="arabicPeriod"/>
            </a:pPr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zásadě práva na </a:t>
            </a:r>
            <a:r>
              <a:rPr lang="cs-CZ" sz="2100" dirty="0">
                <a:solidFill>
                  <a:srgbClr val="202122"/>
                </a:solidFill>
                <a:latin typeface="Arial" panose="020B0604020202020204" pitchFamily="34" charset="0"/>
              </a:rPr>
              <a:t>odborové</a:t>
            </a:r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sdružování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290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Pracovní poměr na dobu určitou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3roky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2 krát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opakování = prodloužení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3 roky pauza </a:t>
            </a:r>
          </a:p>
        </p:txBody>
      </p:sp>
    </p:spTree>
    <p:extLst>
      <p:ext uri="{BB962C8B-B14F-4D97-AF65-F5344CB8AC3E}">
        <p14:creationId xmlns:p14="http://schemas.microsoft.com/office/powerpoint/2010/main" val="197324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Výjimka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vážné provozní důvody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důvody spočívající ve zvláštní povaze práce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jiný postup musí být přiměřený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 dohoda s odborovou organizací, vnitřní předpis</a:t>
            </a:r>
          </a:p>
        </p:txBody>
      </p:sp>
    </p:spTree>
    <p:extLst>
      <p:ext uri="{BB962C8B-B14F-4D97-AF65-F5344CB8AC3E}">
        <p14:creationId xmlns:p14="http://schemas.microsoft.com/office/powerpoint/2010/main" val="30479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1537367"/>
            <a:ext cx="9883035" cy="238760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Důsledky protiprávního sjednání pracovního poměru na dobu určitou</a:t>
            </a:r>
            <a:br>
              <a:rPr lang="cs-CZ" alt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oznámení zaměstnance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uplynutím sjednané doby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určovací žaloba</a:t>
            </a:r>
          </a:p>
        </p:txBody>
      </p:sp>
    </p:spTree>
    <p:extLst>
      <p:ext uri="{BB962C8B-B14F-4D97-AF65-F5344CB8AC3E}">
        <p14:creationId xmlns:p14="http://schemas.microsoft.com/office/powerpoint/2010/main" val="224023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Zkušební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musí být výslovně sjednána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nejpozději v den nástupu do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nelze prodloužit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max. 3, příp. max. 6 měsíců</a:t>
            </a:r>
          </a:p>
        </p:txBody>
      </p:sp>
    </p:spTree>
    <p:extLst>
      <p:ext uri="{BB962C8B-B14F-4D97-AF65-F5344CB8AC3E}">
        <p14:creationId xmlns:p14="http://schemas.microsoft.com/office/powerpoint/2010/main" val="329540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Další pravidelné náležitosti pracovní smlouvy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o pracovní době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o délce dovolené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o výši mzdy a způsobu odměňování</a:t>
            </a:r>
          </a:p>
          <a:p>
            <a:pPr lvl="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36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Konkurenční doložka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3939390"/>
          </a:xfrm>
        </p:spPr>
        <p:txBody>
          <a:bodyPr>
            <a:normAutofit fontScale="925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předmět činnost zaměstnavatele, soutěžní činnost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přiměřené peněžité vyrovnání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spravedlivě lze požadovat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podstatné ztížení činnosti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smluvní 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písemné odstoupení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písemná výpověď zaměstnance</a:t>
            </a:r>
          </a:p>
        </p:txBody>
      </p:sp>
    </p:spTree>
    <p:extLst>
      <p:ext uri="{BB962C8B-B14F-4D97-AF65-F5344CB8AC3E}">
        <p14:creationId xmlns:p14="http://schemas.microsoft.com/office/powerpoint/2010/main" val="73144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Změny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393939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§ 40 a násl. ZP</a:t>
            </a:r>
          </a:p>
          <a:p>
            <a:pPr lvl="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Převedení x přeložení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789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892412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Změny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3495" y="1752880"/>
            <a:ext cx="9883034" cy="4805861"/>
          </a:xfrm>
        </p:spPr>
        <p:txBody>
          <a:bodyPr>
            <a:normAutofit fontScale="55000" lnSpcReduction="20000"/>
          </a:bodyPr>
          <a:lstStyle/>
          <a:p>
            <a:pPr lvl="0" algn="l"/>
            <a:r>
              <a:rPr lang="cs-CZ" altLang="cs-CZ" sz="2800" b="1" u="sng" dirty="0">
                <a:solidFill>
                  <a:prstClr val="black"/>
                </a:solidFill>
              </a:rPr>
              <a:t>PŘEVEDENÍ</a:t>
            </a:r>
          </a:p>
          <a:p>
            <a:pPr lvl="0" algn="l"/>
            <a:endParaRPr lang="cs-CZ" altLang="cs-CZ" sz="2800" b="1" u="sng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zaměstnanec pozbyl vzhledem ke svému zdravotnímu stavu podle lékařského posudku vydaného poskytovatelem pracovnělékařských služeb nebo rozhodnutí příslušného správního orgánu, který lékařský posudek přezkoumává, dlouhodobě způsobilosti konat dále dosavadní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zaměstnanec nesmí podle lékařského posudku vydaného poskytovatelem pracovnělékařských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expozice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koná těhotná zaměstnankyně, zaměstnankyně, která kojí, nebo zaměstnankyně-matka do konce devátého měsíce po porodu práci, kterou nesmějí být tyto zaměstnankyně zaměstnávány nebo která podle lékařského posudku ohrožuje její těhotenství nebo mateřství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je to nutné podle lékařského posudku vydaného poskytovatelem pracovnělékařských služeb nebo rozhodnutí příslušného orgánu ochrany veřejného zdraví v zájmu ochrany zdraví jiných fyzických osob před infekčním onemocněním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je toho zapotřebí podle pravomocného rozhodnutí soudu nebo správního úřadu, jiného státního orgánu nebo orgánu územního samosprávného celku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zaměstnanec pracující v noci na základě lékařského posudku vydaného poskytovatelem pracovnělékařských služeb uznán nezpůsobilým pro noční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 to požádá těhotná zaměstnankyně, zaměstnankyně, která kojí, nebo zaměstnankyně-matka do konce devátého měsíce po porodu, která pracuje v noci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6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892412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Změny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3495" y="1752880"/>
            <a:ext cx="9883034" cy="4805861"/>
          </a:xfrm>
        </p:spPr>
        <p:txBody>
          <a:bodyPr>
            <a:normAutofit/>
          </a:bodyPr>
          <a:lstStyle/>
          <a:p>
            <a:pPr lvl="0" algn="l"/>
            <a:r>
              <a:rPr lang="cs-CZ" altLang="cs-CZ" sz="2800" b="1" u="sng" dirty="0">
                <a:solidFill>
                  <a:prstClr val="black"/>
                </a:solidFill>
              </a:rPr>
              <a:t>PŘELOŽENÍ</a:t>
            </a:r>
          </a:p>
          <a:p>
            <a:pPr lvl="0" algn="l"/>
            <a:endParaRPr lang="cs-CZ" altLang="cs-CZ" sz="2800" b="1" u="sng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Přeložit zaměstnance k výkonu práce do jiného místa, než bylo sjednáno v pracovní smlouvě, je možné pouze s jeho souhlasem a v rámci zaměstnavatele, pokud to nezbytně vyžaduje jeho provozní potřeba.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úkoly přeloženému zaměstnanci ukládá, jeho práci organizuje, řídí a kontroluje a pokyny mu k tomu účelu dává příslušný vedoucí zaměstnanec organizační složky (útvaru), na jejíž pracoviště byl zaměstnanec přeložen.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437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655135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pic>
        <p:nvPicPr>
          <p:cNvPr id="9" name="Picture 5" descr="images258">
            <a:extLst>
              <a:ext uri="{FF2B5EF4-FFF2-40B4-BE49-F238E27FC236}">
                <a16:creationId xmlns:a16="http://schemas.microsoft.com/office/drawing/2014/main" id="{0DEEAB82-7D48-483B-8D59-3D137F1E5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461" y="1947623"/>
            <a:ext cx="45370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37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Zásady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Další „zásady“ vyplývající z: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>
                <a:hlinkClick r:id="rId2"/>
              </a:rPr>
              <a:t>SMĚRNICE EVROPSKÉHO PARLAMENTU A RADY 2006/54/ES </a:t>
            </a:r>
            <a:r>
              <a:rPr lang="cs-CZ" dirty="0"/>
              <a:t>ze dne 5. července 2006 o zavedení zásady rovných příležitostí a rovného zacházení pro muže a ženy v oblasti zaměstnání a povolání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Úmluva č. 111 Mez. </a:t>
            </a:r>
            <a:r>
              <a:rPr lang="cs-CZ" dirty="0" err="1"/>
              <a:t>org</a:t>
            </a:r>
            <a:r>
              <a:rPr lang="cs-CZ" dirty="0"/>
              <a:t>. práce (diskriminace) = </a:t>
            </a:r>
            <a:r>
              <a:rPr lang="cs-CZ" dirty="0">
                <a:hlinkClick r:id="rId3"/>
              </a:rPr>
              <a:t>Sdělení č. 465/1990 Sb.</a:t>
            </a:r>
            <a:endParaRPr lang="cs-CZ" dirty="0"/>
          </a:p>
          <a:p>
            <a:pPr marL="342900" indent="-342900" algn="just">
              <a:buFontTx/>
              <a:buChar char="-"/>
            </a:pPr>
            <a:r>
              <a:rPr lang="cs-CZ" dirty="0"/>
              <a:t>Další předpisy – úmluvy MOP, směrnice EU -&gt; účelem harmonizace právních řádů, svobodný pohyb osob v rámci EU apod.</a:t>
            </a:r>
          </a:p>
          <a:p>
            <a:pPr marL="342900" indent="-342900"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50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uplynutím sjednané doby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smrtí zaměstnance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zrušením povolení k pobytu cizince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uplynutí doby, na kterou bylo cizinci vydáno povolení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právním jednáním zaměstnance a zaměstnavatele – rozvázání pracovního poměru</a:t>
            </a:r>
          </a:p>
        </p:txBody>
      </p:sp>
    </p:spTree>
    <p:extLst>
      <p:ext uri="{BB962C8B-B14F-4D97-AF65-F5344CB8AC3E}">
        <p14:creationId xmlns:p14="http://schemas.microsoft.com/office/powerpoint/2010/main" val="14286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Rozvázání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Dohoda: písemně, nemusí být vymezen důvod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Okamžité zrušení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Zrušení ve zkušební době </a:t>
            </a:r>
          </a:p>
        </p:txBody>
      </p:sp>
    </p:spTree>
    <p:extLst>
      <p:ext uri="{BB962C8B-B14F-4D97-AF65-F5344CB8AC3E}">
        <p14:creationId xmlns:p14="http://schemas.microsoft.com/office/powerpoint/2010/main" val="191565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doručena druhé straně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výpovědní doba min. dva měsíce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odvolat lze pouze se souhlasem druhé smluvní strany</a:t>
            </a:r>
          </a:p>
        </p:txBody>
      </p:sp>
    </p:spTree>
    <p:extLst>
      <p:ext uri="{BB962C8B-B14F-4D97-AF65-F5344CB8AC3E}">
        <p14:creationId xmlns:p14="http://schemas.microsoft.com/office/powerpoint/2010/main" val="94176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zaměstnancem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uvedení důvodu</a:t>
            </a:r>
          </a:p>
        </p:txBody>
      </p:sp>
    </p:spTree>
    <p:extLst>
      <p:ext uri="{BB962C8B-B14F-4D97-AF65-F5344CB8AC3E}">
        <p14:creationId xmlns:p14="http://schemas.microsoft.com/office/powerpoint/2010/main" val="396078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186294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pouze ze zákonem stanovených důvodů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vymezení důvodu</a:t>
            </a:r>
          </a:p>
        </p:txBody>
      </p:sp>
    </p:spTree>
    <p:extLst>
      <p:ext uri="{BB962C8B-B14F-4D97-AF65-F5344CB8AC3E}">
        <p14:creationId xmlns:p14="http://schemas.microsoft.com/office/powerpoint/2010/main" val="45938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8" y="37096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</a:t>
            </a:r>
            <a:br>
              <a:rPr lang="pl-PL" altLang="x-none" b="1" dirty="0"/>
            </a:br>
            <a:r>
              <a:rPr lang="pl-PL" altLang="x-none" b="1" dirty="0"/>
              <a:t>§ 52 písm. a),b),c) –organizační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ruší-li zaměstnavatel či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přemisťuje-li se zaměstnavatel nebo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stane-li se zaměstnanec nadbytečným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odstupné</a:t>
            </a:r>
          </a:p>
        </p:txBody>
      </p:sp>
    </p:spTree>
    <p:extLst>
      <p:ext uri="{BB962C8B-B14F-4D97-AF65-F5344CB8AC3E}">
        <p14:creationId xmlns:p14="http://schemas.microsoft.com/office/powerpoint/2010/main" val="106868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- § 52 písm. d),e)</a:t>
            </a:r>
            <a:br>
              <a:rPr lang="pl-PL" altLang="x-none" b="1" dirty="0"/>
            </a:br>
            <a:r>
              <a:rPr lang="pl-PL" altLang="x-none" b="1" dirty="0"/>
              <a:t>zdravotní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738971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úraz, nemoc z povolání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pozbytí zdravotní způsobilosti pro výkon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lékařský posudek</a:t>
            </a:r>
          </a:p>
        </p:txBody>
      </p:sp>
    </p:spTree>
    <p:extLst>
      <p:ext uri="{BB962C8B-B14F-4D97-AF65-F5344CB8AC3E}">
        <p14:creationId xmlns:p14="http://schemas.microsoft.com/office/powerpoint/2010/main" val="44669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§ 52 f) ZP nesplnění předpokladů a požadavků: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338627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nesplňování předpokladů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nesplňování požadavků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neuspokojivé pracovní výsledky  (výzva k odstranění v posledních 12 měsících)</a:t>
            </a:r>
          </a:p>
        </p:txBody>
      </p:sp>
    </p:spTree>
    <p:extLst>
      <p:ext uri="{BB962C8B-B14F-4D97-AF65-F5344CB8AC3E}">
        <p14:creationId xmlns:p14="http://schemas.microsoft.com/office/powerpoint/2010/main" val="382337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4" y="1122363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- § 52 písm. g) ZP, porušení povinností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8" y="2762366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porušení povinností zvlášť hrubým způsobem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závažné porušení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soustavné méně závažné porušování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písemné upozornění – 6 měsíců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pravomocné odsouzení pro úmyslný trestný čin – nepodmíněný trest odnětí svobody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a) 1 rok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b) 6 měsíců, ale TČ při plnění pracovních úkolů nebo v přímé souvislosti s ním</a:t>
            </a:r>
          </a:p>
        </p:txBody>
      </p:sp>
    </p:spTree>
    <p:extLst>
      <p:ext uri="{BB962C8B-B14F-4D97-AF65-F5344CB8AC3E}">
        <p14:creationId xmlns:p14="http://schemas.microsoft.com/office/powerpoint/2010/main" val="71101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104140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- § 52 písm. h) ZP  režim dočasně pracovně neschopného pojištěnce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7" y="3077719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povinnost zdržovat se v místě pobytu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dodržovat rozsah a dobu povolených vycházek</a:t>
            </a:r>
          </a:p>
        </p:txBody>
      </p:sp>
    </p:spTree>
    <p:extLst>
      <p:ext uri="{BB962C8B-B14F-4D97-AF65-F5344CB8AC3E}">
        <p14:creationId xmlns:p14="http://schemas.microsoft.com/office/powerpoint/2010/main" val="106128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Vnitrostátní prameny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LZPS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 o kolektivním vyjednávání (č. 2/1991 Sb.)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 o zaměstnanosti (č. 435/2004 Sb.)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 o inspekci práce (č. 251/2005 Sb.)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Zákoník práce (č. 262/2006 Sb.)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 o zajištění dalších podmínek bezpečnosti a ochrany zdraví při práci (č. 309/2006 Sb.)</a:t>
            </a:r>
          </a:p>
          <a:p>
            <a:pPr algn="just"/>
            <a:endParaRPr lang="cs-CZ" dirty="0"/>
          </a:p>
          <a:p>
            <a:pPr marL="342900" indent="-342900" algn="just">
              <a:buFontTx/>
              <a:buChar char="-"/>
            </a:pPr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podzákonné předpisy – 567/2006 Sb., 590/2006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259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243248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Ochranná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6" y="2762366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dočasná pracovní neschopnost,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vojenské cvičení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výkon veřejné funkce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rodičovská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nezpůsobilost pro práci v noci</a:t>
            </a:r>
          </a:p>
        </p:txBody>
      </p:sp>
    </p:spTree>
    <p:extLst>
      <p:ext uri="{BB962C8B-B14F-4D97-AF65-F5344CB8AC3E}">
        <p14:creationId xmlns:p14="http://schemas.microsoft.com/office/powerpoint/2010/main" val="390755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1" y="-33197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Výjimky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2223701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výpověď pro zrušení nebo přemístění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přemístění zaměstnavatele – neplatí: těhotenství,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výpověď pro porušení povinností zvlášť hrubým způsobem - neplatí: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výpověď pro pravomocné odsouzení – nepodmíněný trest – neplatí: mateřská dovolená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pro jiné porušení pracovních povinností a pro porušení režimu dočasně pracovně neschopného zaměstnance zvlášť hrubým způsobem – neplatí: těhotenství, mateřská, rodičovská</a:t>
            </a:r>
          </a:p>
        </p:txBody>
      </p:sp>
    </p:spTree>
    <p:extLst>
      <p:ext uri="{BB962C8B-B14F-4D97-AF65-F5344CB8AC3E}">
        <p14:creationId xmlns:p14="http://schemas.microsoft.com/office/powerpoint/2010/main" val="310480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675342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vymezit důvod tak, aby nemohl být zaměněn s jiným – pozor i skutkově!!!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neběží výpovědní doba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poměr končí doručením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§55 ZP</a:t>
            </a:r>
          </a:p>
        </p:txBody>
      </p:sp>
    </p:spTree>
    <p:extLst>
      <p:ext uri="{BB962C8B-B14F-4D97-AF65-F5344CB8AC3E}">
        <p14:creationId xmlns:p14="http://schemas.microsoft.com/office/powerpoint/2010/main" val="284146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96148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vážné ohrožení zdraví a nebyl převeden ve lhůtě 15 dnů na jinou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nevyplacená mzda, plat, jejich náhrada do 15 dnů od splatnosti</a:t>
            </a:r>
          </a:p>
        </p:txBody>
      </p:sp>
    </p:spTree>
    <p:extLst>
      <p:ext uri="{BB962C8B-B14F-4D97-AF65-F5344CB8AC3E}">
        <p14:creationId xmlns:p14="http://schemas.microsoft.com/office/powerpoint/2010/main" val="313030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243248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nelze u těhotné zaměstnankyně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porušení povinností 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pravomocné odsouzení pro úmyslný trestný čin – nepodmíněný trest odnětí svobody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a) 1 rok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b) 6 měsíců, ale TČ při plnění pracovních úkolů nebo v přímé souvislosti s ním </a:t>
            </a:r>
          </a:p>
        </p:txBody>
      </p:sp>
    </p:spTree>
    <p:extLst>
      <p:ext uri="{BB962C8B-B14F-4D97-AF65-F5344CB8AC3E}">
        <p14:creationId xmlns:p14="http://schemas.microsoft.com/office/powerpoint/2010/main" val="110556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Zrušení pracovního poměru ve zkušební době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uvedení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</p:txBody>
      </p:sp>
    </p:spTree>
    <p:extLst>
      <p:ext uri="{BB962C8B-B14F-4D97-AF65-F5344CB8AC3E}">
        <p14:creationId xmlns:p14="http://schemas.microsoft.com/office/powerpoint/2010/main" val="72812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Odbory 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projednání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předchozí souhlas</a:t>
            </a:r>
          </a:p>
        </p:txBody>
      </p:sp>
    </p:spTree>
    <p:extLst>
      <p:ext uri="{BB962C8B-B14F-4D97-AF65-F5344CB8AC3E}">
        <p14:creationId xmlns:p14="http://schemas.microsoft.com/office/powerpoint/2010/main" val="311995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Neplatné rozvázání pracovního poměru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mzdy nebo přidělování práce a mzda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128436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Neplatné rozvázání pracovního poměru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škody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346541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59" y="3021496"/>
            <a:ext cx="11133482" cy="1013792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0D42D50-0653-4FF6-B365-193A2580330F}"/>
              </a:ext>
            </a:extLst>
          </p:cNvPr>
          <p:cNvSpPr txBox="1"/>
          <p:nvPr/>
        </p:nvSpPr>
        <p:spPr>
          <a:xfrm>
            <a:off x="8875644" y="5903556"/>
            <a:ext cx="10813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Marek Pšenko</a:t>
            </a:r>
          </a:p>
          <a:p>
            <a:r>
              <a:rPr lang="cs-CZ" dirty="0"/>
              <a:t>psenko.marek@gmail.com</a:t>
            </a:r>
          </a:p>
        </p:txBody>
      </p:sp>
    </p:spTree>
    <p:extLst>
      <p:ext uri="{BB962C8B-B14F-4D97-AF65-F5344CB8AC3E}">
        <p14:creationId xmlns:p14="http://schemas.microsoft.com/office/powerpoint/2010/main" val="340497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Subjekty pracovního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lvl="1" algn="l" fontAlgn="base"/>
            <a:r>
              <a:rPr lang="cs-CZ" b="1" i="0" dirty="0">
                <a:effectLst/>
                <a:latin typeface="inherit"/>
              </a:rPr>
              <a:t>Zaměstnavatel</a:t>
            </a:r>
            <a:endParaRPr lang="cs-CZ" b="0" i="0" dirty="0">
              <a:effectLst/>
              <a:latin typeface="inherit"/>
            </a:endParaRP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effectLst/>
                <a:latin typeface="inherit"/>
              </a:rPr>
              <a:t>fyzické osoby</a:t>
            </a:r>
            <a:r>
              <a:rPr lang="cs-CZ" b="0" i="0" dirty="0">
                <a:effectLst/>
                <a:latin typeface="inherit"/>
              </a:rPr>
              <a:t> - zletilé a svéprávné</a:t>
            </a: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inherit"/>
              </a:rPr>
              <a:t>právnická osoba</a:t>
            </a:r>
          </a:p>
          <a:p>
            <a:pPr lvl="1" algn="l" fontAlgn="base"/>
            <a:r>
              <a:rPr lang="cs-CZ" b="1" i="0" dirty="0">
                <a:effectLst/>
                <a:latin typeface="inherit"/>
              </a:rPr>
              <a:t>Zaměstnanec</a:t>
            </a:r>
            <a:endParaRPr lang="cs-CZ" b="0" i="0" dirty="0">
              <a:effectLst/>
              <a:latin typeface="inherit"/>
            </a:endParaRP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inherit"/>
              </a:rPr>
              <a:t>většinou jen fyzická osoba starší 15 let</a:t>
            </a: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dirty="0">
                <a:latin typeface="inherit"/>
              </a:rPr>
              <a:t>§ 35 </a:t>
            </a:r>
            <a:r>
              <a:rPr lang="cs-CZ" dirty="0" err="1">
                <a:latin typeface="inherit"/>
              </a:rPr>
              <a:t>obč</a:t>
            </a:r>
            <a:r>
              <a:rPr lang="cs-CZ" dirty="0">
                <a:latin typeface="inherit"/>
              </a:rPr>
              <a:t>. zákoníku?</a:t>
            </a:r>
            <a:endParaRPr lang="cs-CZ" b="0" i="0" dirty="0">
              <a:effectLst/>
              <a:latin typeface="inherit"/>
            </a:endParaRPr>
          </a:p>
          <a:p>
            <a:pPr lvl="1" algn="l" fontAlgn="base"/>
            <a:r>
              <a:rPr lang="cs-CZ" b="1" i="0" dirty="0">
                <a:effectLst/>
                <a:latin typeface="inherit"/>
              </a:rPr>
              <a:t>Odborová organizace</a:t>
            </a:r>
            <a:endParaRPr lang="cs-CZ" b="0" i="0" dirty="0">
              <a:effectLst/>
              <a:latin typeface="inherit"/>
            </a:endParaRP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effectLst/>
                <a:latin typeface="inherit"/>
              </a:rPr>
              <a:t>právo</a:t>
            </a:r>
            <a:r>
              <a:rPr lang="cs-CZ" b="0" i="0" dirty="0">
                <a:effectLst/>
                <a:latin typeface="inherit"/>
              </a:rPr>
              <a:t> zaměstnanců sdružovat se v odborových organizacích pro lepší zajišťování svých práv</a:t>
            </a: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inherit"/>
              </a:rPr>
              <a:t>jediný zákonný zástupce všech zaměstnanců v pracovněprávních vztazích, včetně kolektivního vyjednávání</a:t>
            </a:r>
          </a:p>
          <a:p>
            <a:pPr algn="l" fontAlgn="base"/>
            <a:r>
              <a:rPr lang="cs-CZ" b="0" i="0" dirty="0">
                <a:effectLst/>
                <a:latin typeface="inherit"/>
              </a:rPr>
              <a:t>Právní vztah - pracovněprávní vztah - </a:t>
            </a:r>
            <a:r>
              <a:rPr lang="cs-CZ" b="1" i="0" dirty="0">
                <a:effectLst/>
                <a:latin typeface="inherit"/>
              </a:rPr>
              <a:t>pracovní poměr </a:t>
            </a:r>
            <a:endParaRPr lang="cs-CZ" b="0" i="0" dirty="0"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384592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Práva a povinnosti – </a:t>
            </a:r>
            <a:r>
              <a:rPr lang="cs-CZ" b="1" dirty="0" err="1"/>
              <a:t>prac</a:t>
            </a:r>
            <a:r>
              <a:rPr lang="cs-CZ" b="1" dirty="0"/>
              <a:t>. poměr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lvl="1" algn="l" fontAlgn="base"/>
            <a:r>
              <a:rPr lang="cs-CZ" i="0" u="sng" dirty="0">
                <a:effectLst/>
                <a:latin typeface="inherit"/>
              </a:rPr>
              <a:t>Zaměstnanec - povinnosti</a:t>
            </a:r>
          </a:p>
          <a:p>
            <a:pPr lvl="1" algn="l" fontAlgn="base"/>
            <a:endParaRPr lang="cs-CZ" i="0" u="sng" dirty="0">
              <a:effectLst/>
              <a:latin typeface="inherit"/>
            </a:endParaRPr>
          </a:p>
          <a:p>
            <a:pPr marL="714375" lvl="1" indent="-531813" algn="l" fontAlgn="base">
              <a:buFont typeface="Arial" panose="020B0604020202020204" pitchFamily="34" charset="0"/>
              <a:buChar char="•"/>
            </a:pPr>
            <a:r>
              <a:rPr lang="cs-CZ" i="0" dirty="0">
                <a:effectLst/>
                <a:latin typeface="inherit"/>
              </a:rPr>
              <a:t>povinnost pracovat řádně podle svých sil, znalostí a schopností, plnit pokyny nadřízených vydané v souladu s právními předpisy a spolupracovat s ostatními zaměstnanci,</a:t>
            </a:r>
          </a:p>
          <a:p>
            <a:pPr marL="714375" lvl="1" indent="-531813" algn="l" fontAlgn="base">
              <a:buFont typeface="Arial" panose="020B0604020202020204" pitchFamily="34" charset="0"/>
              <a:buChar char="•"/>
            </a:pPr>
            <a:r>
              <a:rPr lang="cs-CZ" i="0" dirty="0">
                <a:effectLst/>
                <a:latin typeface="inherit"/>
              </a:rPr>
              <a:t>využívat pracovní dobu a výrobní prostředky k vykonávání svěřených prací, plnit kvalitně a včas pracovní úkoly,</a:t>
            </a:r>
          </a:p>
          <a:p>
            <a:pPr marL="714375" lvl="1" indent="-531813" algn="l" fontAlgn="base">
              <a:buFont typeface="Arial" panose="020B0604020202020204" pitchFamily="34" charset="0"/>
              <a:buChar char="•"/>
            </a:pPr>
            <a:r>
              <a:rPr lang="cs-CZ" i="0" dirty="0">
                <a:effectLst/>
                <a:latin typeface="inherit"/>
              </a:rPr>
              <a:t>dodržovat právní předpisy vztahující se k práci jimi vykonávané; dodržovat ostatní předpisy vztahující se k práci jimi vykonávané, pokud s nimi byli řádně seznámeni,</a:t>
            </a:r>
          </a:p>
          <a:p>
            <a:pPr marL="714375" lvl="1" indent="-531813" algn="l" fontAlgn="base">
              <a:buFont typeface="Arial" panose="020B0604020202020204" pitchFamily="34" charset="0"/>
              <a:buChar char="•"/>
            </a:pPr>
            <a:r>
              <a:rPr lang="cs-CZ" i="0" dirty="0">
                <a:effectLst/>
                <a:latin typeface="inherit"/>
              </a:rPr>
              <a:t>řádně hospodařit s prostředky svěřenými jim zaměstnavatelem a střežit a ochraňovat majetek zaměstnavatele před poškozením, ztrátou, zničením a zneužitím a nejednat v rozporu s oprávněnými zájmy zaměstnavatele.</a:t>
            </a:r>
          </a:p>
        </p:txBody>
      </p:sp>
    </p:spTree>
    <p:extLst>
      <p:ext uri="{BB962C8B-B14F-4D97-AF65-F5344CB8AC3E}">
        <p14:creationId xmlns:p14="http://schemas.microsoft.com/office/powerpoint/2010/main" val="557755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Práva a povinnosti – </a:t>
            </a:r>
            <a:r>
              <a:rPr lang="cs-CZ" b="1" dirty="0" err="1"/>
              <a:t>prac</a:t>
            </a:r>
            <a:r>
              <a:rPr lang="cs-CZ" b="1" dirty="0"/>
              <a:t>. poměr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fontScale="92500" lnSpcReduction="10000"/>
          </a:bodyPr>
          <a:lstStyle/>
          <a:p>
            <a:pPr lvl="1" algn="l" fontAlgn="base"/>
            <a:r>
              <a:rPr lang="cs-CZ" i="0" u="sng" dirty="0">
                <a:effectLst/>
                <a:latin typeface="inherit"/>
              </a:rPr>
              <a:t>Zaměstnavatel - povinnosti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zaměstnavatel nesmí přenášet riziko z výkonu závislé práce na zaměstnance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musí zajistit rovné zacházení se zaměstnanci a dodržovat zákaz jakékoli diskriminace zaměstnanců, jakož i fyzických osob ucházejících se o zaměstnání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musí poskytovat zaměstnanci informace v pracovněprávních vztazích a zajišťovat projednání s ním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musí seznamovat zaměstnance s kolektivní smlouvou a vnitřními předpisy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nesmí zaměstnanci za porušení povinnosti vyplývající mu z pracovněprávního vztahu ukládat peněžní postihy ani je od něho požadovat; to se nevztahuje na škodu, za kterou zaměstnanec odpovídá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nesmí požadovat ani sjednat zajištění závazku v pracovněprávním vztahu, s výjimkou konkurenční doložky a srážek z příjmu z pracovněprávního vztahu </a:t>
            </a:r>
          </a:p>
        </p:txBody>
      </p:sp>
    </p:spTree>
    <p:extLst>
      <p:ext uri="{BB962C8B-B14F-4D97-AF65-F5344CB8AC3E}">
        <p14:creationId xmlns:p14="http://schemas.microsoft.com/office/powerpoint/2010/main" val="2998591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Práva a povinnosti – </a:t>
            </a:r>
            <a:r>
              <a:rPr lang="cs-CZ" b="1" dirty="0" err="1"/>
              <a:t>prac</a:t>
            </a:r>
            <a:r>
              <a:rPr lang="cs-CZ" b="1" dirty="0"/>
              <a:t>. poměr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lvl="1" algn="l" fontAlgn="base"/>
            <a:endParaRPr lang="cs-CZ" i="0" u="sng" dirty="0">
              <a:effectLst/>
              <a:latin typeface="inherit"/>
            </a:endParaRPr>
          </a:p>
          <a:p>
            <a:pPr lvl="1" algn="l" fontAlgn="base"/>
            <a:r>
              <a:rPr lang="cs-CZ" i="0" u="sng" dirty="0">
                <a:effectLst/>
                <a:latin typeface="inherit"/>
              </a:rPr>
              <a:t>Zaměstnanec - práva</a:t>
            </a:r>
          </a:p>
          <a:p>
            <a:pPr lvl="1" algn="l" fontAlgn="base"/>
            <a:endParaRPr lang="cs-CZ" i="0" u="sng" dirty="0">
              <a:effectLst/>
              <a:latin typeface="inherit"/>
            </a:endParaRPr>
          </a:p>
          <a:p>
            <a:pPr marL="182562" lvl="1" algn="l" fontAlgn="base"/>
            <a:r>
              <a:rPr lang="cs-CZ" i="0" dirty="0">
                <a:effectLst/>
                <a:latin typeface="inherit"/>
              </a:rPr>
              <a:t>	§ 106 ZP</a:t>
            </a:r>
          </a:p>
        </p:txBody>
      </p:sp>
    </p:spTree>
    <p:extLst>
      <p:ext uri="{BB962C8B-B14F-4D97-AF65-F5344CB8AC3E}">
        <p14:creationId xmlns:p14="http://schemas.microsoft.com/office/powerpoint/2010/main" val="3994306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4911</TotalTime>
  <Words>2212</Words>
  <Application>Microsoft Office PowerPoint</Application>
  <PresentationFormat>Širokoúhlá obrazovka</PresentationFormat>
  <Paragraphs>331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4" baseType="lpstr">
      <vt:lpstr>Arial</vt:lpstr>
      <vt:lpstr>Calibri</vt:lpstr>
      <vt:lpstr>Calibri Light</vt:lpstr>
      <vt:lpstr>inherit</vt:lpstr>
      <vt:lpstr>Motiv Office</vt:lpstr>
      <vt:lpstr>Pracovní právo</vt:lpstr>
      <vt:lpstr>OSNOVA</vt:lpstr>
      <vt:lpstr>Zásady</vt:lpstr>
      <vt:lpstr>Zásady</vt:lpstr>
      <vt:lpstr>Vnitrostátní prameny práva</vt:lpstr>
      <vt:lpstr>Subjekty pracovního práva</vt:lpstr>
      <vt:lpstr>Práva a povinnosti – prac. poměr</vt:lpstr>
      <vt:lpstr>Práva a povinnosti – prac. poměr</vt:lpstr>
      <vt:lpstr>Práva a povinnosti – prac. poměr</vt:lpstr>
      <vt:lpstr>Práva a povinnosti – prac. poměr</vt:lpstr>
      <vt:lpstr>Závislá práce</vt:lpstr>
      <vt:lpstr>Závislá práce</vt:lpstr>
      <vt:lpstr>Závislá práce</vt:lpstr>
      <vt:lpstr>Závislá práce</vt:lpstr>
      <vt:lpstr>Před uzavřením pracovní smlouvy</vt:lpstr>
      <vt:lpstr>Informace – pracovní pohovor</vt:lpstr>
      <vt:lpstr>Informační povinnost zaměstnavatele</vt:lpstr>
      <vt:lpstr>Lékařská prohlídka</vt:lpstr>
      <vt:lpstr>Pracovní smlouva vznik pracovního poměru</vt:lpstr>
      <vt:lpstr>Pracovní poměr – vznik, změny</vt:lpstr>
      <vt:lpstr>Podstatné náležitosti pracovní smlouvy</vt:lpstr>
      <vt:lpstr>Pracovní smlouva</vt:lpstr>
      <vt:lpstr>Druh práce</vt:lpstr>
      <vt:lpstr>Druh práce</vt:lpstr>
      <vt:lpstr>Pracovní náplň </vt:lpstr>
      <vt:lpstr>Místo výkonu práce </vt:lpstr>
      <vt:lpstr>Místo výkonu práce </vt:lpstr>
      <vt:lpstr>Den nástupu do práce </vt:lpstr>
      <vt:lpstr>Den nástupu do práce </vt:lpstr>
      <vt:lpstr>Pracovní poměr na dobu určitou</vt:lpstr>
      <vt:lpstr>Výjimka</vt:lpstr>
      <vt:lpstr>Důsledky protiprávního sjednání pracovního poměru na dobu určitou </vt:lpstr>
      <vt:lpstr>Zkušební doba</vt:lpstr>
      <vt:lpstr>Další pravidelné náležitosti pracovní smlouvy</vt:lpstr>
      <vt:lpstr>Konkurenční doložka</vt:lpstr>
      <vt:lpstr>Změny pracovního poměru</vt:lpstr>
      <vt:lpstr>Změny pracovního poměru</vt:lpstr>
      <vt:lpstr>Změny pracovního poměru</vt:lpstr>
      <vt:lpstr>Skončení pracovního poměru</vt:lpstr>
      <vt:lpstr>Skončení pracovního poměru</vt:lpstr>
      <vt:lpstr>Rozvázání pracovního poměru</vt:lpstr>
      <vt:lpstr>Výpověď</vt:lpstr>
      <vt:lpstr>Výpověď daná zaměstnancem</vt:lpstr>
      <vt:lpstr>výpověď daná zaměstnavatelem</vt:lpstr>
      <vt:lpstr>Výpovědní důvod § 52 písm. a),b),c) –organizační důvody</vt:lpstr>
      <vt:lpstr>Výpovědní důvod - § 52 písm. d),e) zdravotní důvody</vt:lpstr>
      <vt:lpstr>Výpovědní důvod § 52 f) ZP nesplnění předpokladů a požadavků:</vt:lpstr>
      <vt:lpstr>Výpovědní důvod - § 52 písm. g) ZP, porušení povinností </vt:lpstr>
      <vt:lpstr>Výpovědní důvod - § 52 písm. h) ZP  režim dočasně pracovně neschopného pojištěnce</vt:lpstr>
      <vt:lpstr>Ochranná doba</vt:lpstr>
      <vt:lpstr>Výjimky</vt:lpstr>
      <vt:lpstr>Okamžité zrušení pracovního poměru</vt:lpstr>
      <vt:lpstr>Okamžité zrušení zaměstnancem </vt:lpstr>
      <vt:lpstr>Okamžité zrušení zaměstnavatelem</vt:lpstr>
      <vt:lpstr>Zrušení pracovního poměru ve zkušební době </vt:lpstr>
      <vt:lpstr>Odbory  </vt:lpstr>
      <vt:lpstr>Neplatné rozvázání pracovního poměru zaměstnavatelem</vt:lpstr>
      <vt:lpstr>Neplatné rozvázání pracovního poměru zaměstnancem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směnečné a šekové</dc:title>
  <dc:creator>koncipient</dc:creator>
  <cp:lastModifiedBy>Marek Pšenko</cp:lastModifiedBy>
  <cp:revision>89</cp:revision>
  <cp:lastPrinted>2018-10-29T11:12:26Z</cp:lastPrinted>
  <dcterms:created xsi:type="dcterms:W3CDTF">2017-12-03T13:48:10Z</dcterms:created>
  <dcterms:modified xsi:type="dcterms:W3CDTF">2020-10-20T11:07:03Z</dcterms:modified>
</cp:coreProperties>
</file>