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39"/>
  </p:notesMasterIdLst>
  <p:handoutMasterIdLst>
    <p:handoutMasterId r:id="rId40"/>
  </p:handoutMasterIdLst>
  <p:sldIdLst>
    <p:sldId id="359" r:id="rId2"/>
    <p:sldId id="361" r:id="rId3"/>
    <p:sldId id="398" r:id="rId4"/>
    <p:sldId id="362" r:id="rId5"/>
    <p:sldId id="401" r:id="rId6"/>
    <p:sldId id="364" r:id="rId7"/>
    <p:sldId id="365" r:id="rId8"/>
    <p:sldId id="367" r:id="rId9"/>
    <p:sldId id="366" r:id="rId10"/>
    <p:sldId id="369" r:id="rId11"/>
    <p:sldId id="370" r:id="rId12"/>
    <p:sldId id="368" r:id="rId13"/>
    <p:sldId id="372" r:id="rId14"/>
    <p:sldId id="374" r:id="rId15"/>
    <p:sldId id="402" r:id="rId16"/>
    <p:sldId id="375" r:id="rId17"/>
    <p:sldId id="376" r:id="rId18"/>
    <p:sldId id="399" r:id="rId19"/>
    <p:sldId id="379" r:id="rId20"/>
    <p:sldId id="380" r:id="rId21"/>
    <p:sldId id="382" r:id="rId22"/>
    <p:sldId id="383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400" r:id="rId31"/>
    <p:sldId id="391" r:id="rId32"/>
    <p:sldId id="392" r:id="rId33"/>
    <p:sldId id="393" r:id="rId34"/>
    <p:sldId id="394" r:id="rId35"/>
    <p:sldId id="395" r:id="rId36"/>
    <p:sldId id="396" r:id="rId37"/>
    <p:sldId id="397" r:id="rId38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92"/>
    <a:srgbClr val="FFFF00"/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8" autoAdjust="0"/>
    <p:restoredTop sz="94689" autoAdjust="0"/>
  </p:normalViewPr>
  <p:slideViewPr>
    <p:cSldViewPr>
      <p:cViewPr>
        <p:scale>
          <a:sx n="66" d="100"/>
          <a:sy n="66" d="100"/>
        </p:scale>
        <p:origin x="-1812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70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xmlns="" id="{8ACF8754-07B4-4B9C-8FB0-ADF3DA6E7F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xmlns="" id="{6B7C74C9-DA17-44DC-B443-C17BF6A355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xmlns="" id="{604BDA91-C2EB-47D9-854D-F39827F13F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xmlns="" id="{F9ABC87E-237E-4541-9A60-203FAD133E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4DD0CB79-8718-447E-AF7E-0E0E1DD92F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32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xmlns="" id="{E3367F70-3399-415D-A9AA-03D3945A4F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xmlns="" id="{5D192271-5C73-43BB-9E42-B797302BBF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xmlns="" id="{A5C08A4B-C71D-4A84-927F-7DB1243CA9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xmlns="" id="{C2F3F672-B6AD-463B-B411-B76CED07C9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xmlns="" id="{1E020EEA-24E2-40D9-82FF-B3C7C0D38B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xmlns="" id="{188DEC62-6DB1-4639-9415-89FB12B67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32258F99-6B15-442E-80BE-24CF06CE25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0204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xmlns="" id="{D496308C-5D87-4097-9230-320E4C9041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88917-D7EC-47BA-80BD-1DFF5673F74D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xmlns="" id="{436667A3-1079-494D-99E8-B1C96F403C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xmlns="" id="{E6A5C3B2-39D2-44FF-8B31-E7A72BE1F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xmlns="" id="{A2627146-7D49-4720-9BC7-0D44EB36B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DE7722-87D0-41F8-BA62-154245A5B096}" type="slidenum">
              <a:rPr lang="cs-CZ" altLang="cs-CZ" sz="130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xmlns="" id="{57C11FFE-9ACE-4DFB-9B17-47D486499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xmlns="" id="{1F5005C2-278B-42AF-A519-53898012A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xmlns="" id="{279528E4-CDBA-4FBD-B8BB-0C1420246B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75FE97-1A58-46E2-8AAE-EB1D84994A8C}" type="slidenum">
              <a:rPr lang="cs-CZ" altLang="cs-CZ" sz="130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xmlns="" id="{1182C92D-48D3-4CAE-83B1-948746823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xmlns="" id="{5BADAD8E-D350-46BA-A8B5-FF1ACFDA6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xmlns="" id="{D150F022-C366-4BA5-9704-6A0AAFAC1A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54D8B2-5FFD-472E-A01D-E7B61DA24713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xmlns="" id="{BBD80488-F083-412A-B2C0-06C2F9582E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xmlns="" id="{05E3401F-3A30-425E-88B8-B67B926C6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xmlns="" id="{6E11C7DF-8211-45C1-A3D2-3EB5AE96F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07268C-68D5-4C19-A379-C7A4DBAF2D3A}" type="slidenum">
              <a:rPr lang="cs-CZ" altLang="cs-CZ" sz="130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xmlns="" id="{CE052467-4005-48CD-99DB-1CA21BF2EB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xmlns="" id="{029561E7-367A-4777-B608-770637527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xmlns="" id="{17899154-DF38-4ED7-AAB0-2D862B2E50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815EB-A795-41AE-8695-57F003EF3DB7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xmlns="" id="{7390680F-55D6-406C-923E-9A3BB94283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xmlns="" id="{EFEACE33-1E35-4C9C-A8E0-CBEF1D0B8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xmlns="" id="{367C1907-E3B1-4E0C-89CE-8AD078099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23E49-E67F-4622-8ED8-00D596F3DF9E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xmlns="" id="{3E305779-D446-41D1-A490-D19529ED2D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xmlns="" id="{FE2379A8-0406-49EF-BD60-F11CDFEB7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xmlns="" id="{CEEED8FF-65AD-42BF-8165-FFFE1A970E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3D8A38-E4FA-495E-AA59-8A468CDAAB33}" type="slidenum">
              <a:rPr lang="cs-CZ" altLang="cs-CZ" sz="130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xmlns="" id="{EDB6BE4F-59C6-4BAB-A9C8-E7027B975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xmlns="" id="{0DD34F36-A5E6-4FF5-89E5-8BE5FDC11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xmlns="" id="{99FA0775-2B09-425D-8074-381755061E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2F29A-C272-4F57-85D5-13520A41CD9C}" type="slidenum">
              <a:rPr lang="cs-CZ" altLang="cs-CZ" sz="130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xmlns="" id="{3491ED7C-6905-4122-8B99-8CDAEC48C3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xmlns="" id="{C1F9890A-1313-42DF-B999-218EB5320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xmlns="" id="{2F345BC4-76E0-4651-B920-B6FCDA4CCB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D652D4-0559-4A85-976C-53B9BF3CA73F}" type="slidenum">
              <a:rPr lang="cs-CZ" altLang="cs-CZ" sz="1300"/>
              <a:pPr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xmlns="" id="{B356E14C-FE36-4910-9150-68D30BC3EC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xmlns="" id="{B09543E4-4CFE-47E0-BEC8-5D48CBAE7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xmlns="" id="{CEEEB2A5-0CB0-4899-AE8A-5AB3FB27B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C60D33-BECE-4B36-85B3-B35D6E35E3DA}" type="slidenum">
              <a:rPr lang="cs-CZ" altLang="cs-CZ" sz="1300"/>
              <a:pPr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xmlns="" id="{28644F89-1E74-47CA-B0E8-277FC298CB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xmlns="" id="{5915CD9D-2C17-4E20-8FF8-A76F5C48D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xmlns="" id="{B887D09A-7479-43CA-9F8A-B84AD15D39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3AC6E7-279F-488C-9DCA-717654672CDE}" type="slidenum">
              <a:rPr lang="cs-CZ" altLang="cs-CZ" sz="130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xmlns="" id="{B56445F3-D7BA-4B7E-A9E1-BC26CD7BB4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xmlns="" id="{2D8C0CCE-1BCB-4B3A-998E-881B368EB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xmlns="" id="{58F70447-AF9F-4832-AE81-4C3BE012F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5CB9E-3671-4EB8-ABF9-CAB766D0C712}" type="slidenum">
              <a:rPr lang="cs-CZ" altLang="cs-CZ" sz="1300"/>
              <a:pPr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xmlns="" id="{FAC9CE07-009B-4B63-BEE9-55C81416D0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xmlns="" id="{F9056076-3D32-4AEA-82EE-C96AF1944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xmlns="" id="{D0143967-A699-4DFB-9726-2C907E80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10B695-8AEC-4A1F-984B-9D7F69900D0E}" type="slidenum">
              <a:rPr lang="cs-CZ" altLang="cs-CZ" sz="1300"/>
              <a:pPr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xmlns="" id="{D6D8523D-480B-4125-A0D0-B35500FE71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xmlns="" id="{45260E06-39BF-4B2B-9FDB-8AFBA799E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xmlns="" id="{B8C4E1BA-FB16-4F44-BED5-31487835BA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C633C-43C1-4225-8DD8-2218B88A9259}" type="slidenum">
              <a:rPr lang="cs-CZ" altLang="cs-CZ" sz="1300"/>
              <a:pPr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xmlns="" id="{72890869-8F0D-4FC0-89A3-280463720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xmlns="" id="{A20A0737-4A57-4071-A79D-9A514C3FF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xmlns="" id="{0FF8D2AB-308B-45CE-8DB4-C6B7F4D869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5AE3F-515D-4AF8-9E5D-C7D4277E7CCA}" type="slidenum">
              <a:rPr lang="cs-CZ" altLang="cs-CZ" sz="1300"/>
              <a:pPr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xmlns="" id="{A27BDFDB-DFB6-4554-8532-9EB3A0E03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xmlns="" id="{5B40D765-6D8D-4780-A1CE-173EE10E0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xmlns="" id="{77F080DB-7A95-4569-8FAD-D6EF23B78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C33432-7A78-4380-BB7A-E1B57BCC687C}" type="slidenum">
              <a:rPr lang="cs-CZ" altLang="cs-CZ" sz="1300"/>
              <a:pPr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xmlns="" id="{3E0F6164-F016-4908-B611-955E763E60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xmlns="" id="{6372FA15-8317-4B39-AB9E-FDBDED0EA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xmlns="" id="{085F0862-0A43-43D5-ACE1-4217C97F5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64C855-3FF8-432E-A256-1424A1BC9103}" type="slidenum">
              <a:rPr lang="cs-CZ" altLang="cs-CZ" sz="1300"/>
              <a:pPr>
                <a:spcBef>
                  <a:spcPct val="0"/>
                </a:spcBef>
              </a:pPr>
              <a:t>25</a:t>
            </a:fld>
            <a:endParaRPr lang="cs-CZ" altLang="cs-CZ" sz="13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xmlns="" id="{928F3CD5-A64B-4DF3-A382-DEF971961A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xmlns="" id="{DA619DC2-75C4-4CFE-A7CF-BA88141DB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xmlns="" id="{4807A3AE-8C67-4D27-A8B6-85A83A31E9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576FA5-B950-4014-9BD8-BDA1A0A21D9C}" type="slidenum">
              <a:rPr lang="cs-CZ" altLang="cs-CZ" sz="1300"/>
              <a:pPr>
                <a:spcBef>
                  <a:spcPct val="0"/>
                </a:spcBef>
              </a:pPr>
              <a:t>26</a:t>
            </a:fld>
            <a:endParaRPr lang="cs-CZ" altLang="cs-CZ" sz="13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xmlns="" id="{1E4C31BA-8A7F-4B39-9D58-8138C2F681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xmlns="" id="{7C9C878B-8175-4D1B-92D8-881C04D72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xmlns="" id="{90B8420E-5E93-4F52-B8DE-E3DC9B3DB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FD9199-16E7-4B0C-BD9D-519E7300F2EC}" type="slidenum">
              <a:rPr lang="cs-CZ" altLang="cs-CZ" sz="1300"/>
              <a:pPr>
                <a:spcBef>
                  <a:spcPct val="0"/>
                </a:spcBef>
              </a:pPr>
              <a:t>27</a:t>
            </a:fld>
            <a:endParaRPr lang="cs-CZ" altLang="cs-CZ" sz="13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xmlns="" id="{427A57F8-804E-4B83-BB94-4612DAD7CB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xmlns="" id="{C14B5E0B-34FE-4EA0-960E-D686D625F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xmlns="" id="{B9A2B9EC-D48E-42AB-BD6E-CBA7F5A9AA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F86352-05B8-4A06-9707-8F6AE36A2BE6}" type="slidenum">
              <a:rPr lang="cs-CZ" altLang="cs-CZ" sz="1300"/>
              <a:pPr>
                <a:spcBef>
                  <a:spcPct val="0"/>
                </a:spcBef>
              </a:pPr>
              <a:t>28</a:t>
            </a:fld>
            <a:endParaRPr lang="cs-CZ" altLang="cs-CZ" sz="13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xmlns="" id="{8626B93D-0743-48D0-B871-0DD587E844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xmlns="" id="{CE502C4F-DF8B-4F2B-A121-9E62BF9C2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xmlns="" id="{2A270D49-8501-4F8B-85CE-495567338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F4CB98-6826-4C1E-9C39-5080A21200D5}" type="slidenum">
              <a:rPr lang="cs-CZ" altLang="cs-CZ" sz="1300"/>
              <a:pPr>
                <a:spcBef>
                  <a:spcPct val="0"/>
                </a:spcBef>
              </a:pPr>
              <a:t>29</a:t>
            </a:fld>
            <a:endParaRPr lang="cs-CZ" altLang="cs-CZ" sz="13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xmlns="" id="{0521F46D-CC02-4B39-A7D2-62040B4A1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xmlns="" id="{ABA928FB-CD58-48EF-921E-06F2091C7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xmlns="" id="{C1959236-6A16-47D5-AFC4-AE88CE70E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C1E0A0-0B10-4501-BF72-BA7620BAAB38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xmlns="" id="{D205E585-A05A-43D2-85ED-0063BEFA2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xmlns="" id="{08913A5F-E1A2-41B9-AE2B-F319677D1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xmlns="" id="{11F4475C-BE67-4732-9A03-D85FF6D436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64452A-CBFE-4242-AFEF-162CDCC0B829}" type="slidenum">
              <a:rPr lang="cs-CZ" altLang="cs-CZ" sz="1300"/>
              <a:pPr>
                <a:spcBef>
                  <a:spcPct val="0"/>
                </a:spcBef>
              </a:pPr>
              <a:t>30</a:t>
            </a:fld>
            <a:endParaRPr lang="cs-CZ" altLang="cs-CZ" sz="13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xmlns="" id="{94CABAA5-7F0B-41B3-B084-FD8BE3A397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xmlns="" id="{88BBA056-6B69-45E9-93FC-72D8C0D6C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xmlns="" id="{42C5E671-EF00-4E25-A348-BC41AF701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85CBB1-224D-4B0C-81F4-3EE04444A37C}" type="slidenum">
              <a:rPr lang="cs-CZ" altLang="cs-CZ" sz="1300"/>
              <a:pPr>
                <a:spcBef>
                  <a:spcPct val="0"/>
                </a:spcBef>
              </a:pPr>
              <a:t>31</a:t>
            </a:fld>
            <a:endParaRPr lang="cs-CZ" altLang="cs-CZ" sz="13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xmlns="" id="{CDBE3647-4DC4-4E4C-B001-B3E88C882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xmlns="" id="{D4988799-DBCB-4F61-B9BD-01BE59B9A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xmlns="" id="{6D037C53-BC97-405D-A500-D6BAAA4A2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D58162-1783-484B-A132-BA40D4C12814}" type="slidenum">
              <a:rPr lang="cs-CZ" altLang="cs-CZ" sz="1300"/>
              <a:pPr>
                <a:spcBef>
                  <a:spcPct val="0"/>
                </a:spcBef>
              </a:pPr>
              <a:t>32</a:t>
            </a:fld>
            <a:endParaRPr lang="cs-CZ" altLang="cs-CZ" sz="13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xmlns="" id="{E41EB946-E8BB-4268-A9A7-55555BF00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xmlns="" id="{9FCFF124-0E78-4FCD-A48E-F43941775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xmlns="" id="{0FCDCCEC-1D23-45B1-ABDD-B0361FB969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E3F635-4D61-4B1F-BB6B-C06C7853287F}" type="slidenum">
              <a:rPr lang="cs-CZ" altLang="cs-CZ" sz="1300"/>
              <a:pPr>
                <a:spcBef>
                  <a:spcPct val="0"/>
                </a:spcBef>
              </a:pPr>
              <a:t>33</a:t>
            </a:fld>
            <a:endParaRPr lang="cs-CZ" altLang="cs-CZ" sz="13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xmlns="" id="{420B165C-4BB1-4C20-A9A9-B57BBD39A9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xmlns="" id="{C6D4D9C8-BCEE-49CB-97F0-4DE302332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xmlns="" id="{2F331A21-ED59-4E75-84EC-C1401B8C5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B41071-10E6-4793-8AE8-9095559588E7}" type="slidenum">
              <a:rPr lang="cs-CZ" altLang="cs-CZ" sz="1300"/>
              <a:pPr>
                <a:spcBef>
                  <a:spcPct val="0"/>
                </a:spcBef>
              </a:pPr>
              <a:t>34</a:t>
            </a:fld>
            <a:endParaRPr lang="cs-CZ" altLang="cs-CZ" sz="13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xmlns="" id="{D7B50C5F-1730-4DE1-B7E2-FCBACBE20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xmlns="" id="{C2423622-F64C-4EE2-9821-3F3974611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xmlns="" id="{9B6A3249-ADCA-4978-808F-84724B06D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181E83-974C-4F97-A8F3-DCD393954DE5}" type="slidenum">
              <a:rPr lang="cs-CZ" altLang="cs-CZ" sz="1300"/>
              <a:pPr>
                <a:spcBef>
                  <a:spcPct val="0"/>
                </a:spcBef>
              </a:pPr>
              <a:t>35</a:t>
            </a:fld>
            <a:endParaRPr lang="cs-CZ" altLang="cs-CZ" sz="13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xmlns="" id="{CB69B024-922A-4F40-85E8-EAA939E9FC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xmlns="" id="{A3700D26-1487-46EE-8B2C-2F16B1E54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xmlns="" id="{C29DD3D4-3453-408B-9A62-63B96FB297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B0F972-07C4-40BA-A0C1-09146803A632}" type="slidenum">
              <a:rPr lang="cs-CZ" altLang="cs-CZ" sz="1300"/>
              <a:pPr>
                <a:spcBef>
                  <a:spcPct val="0"/>
                </a:spcBef>
              </a:pPr>
              <a:t>36</a:t>
            </a:fld>
            <a:endParaRPr lang="cs-CZ" altLang="cs-CZ" sz="13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xmlns="" id="{2F53BD4A-93CD-4782-8719-708D26EB2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xmlns="" id="{A522D289-26D6-4D6F-989E-4722C837C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xmlns="" id="{F49A65D4-6B9F-4951-93D3-47DFE5674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9FB3AF-4018-4405-8BE5-06FBE3144B47}" type="slidenum">
              <a:rPr lang="cs-CZ" altLang="cs-CZ" sz="1300"/>
              <a:pPr>
                <a:spcBef>
                  <a:spcPct val="0"/>
                </a:spcBef>
              </a:pPr>
              <a:t>37</a:t>
            </a:fld>
            <a:endParaRPr lang="cs-CZ" altLang="cs-CZ" sz="13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xmlns="" id="{A5BFD03A-0734-41DA-9016-4D776A4BC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xmlns="" id="{515BD52C-8353-445E-8F65-600B5DCE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xmlns="" id="{2AA1FBC4-810B-4E39-B67B-075FC8D3A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10F3D8-6242-419E-9392-817A166F685E}" type="slidenum">
              <a:rPr lang="cs-CZ" altLang="cs-CZ" sz="130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xmlns="" id="{C54D40B7-CEFA-463B-A295-5F7E83C83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xmlns="" id="{E096BA5C-0E28-48F3-9B12-7F4D466A5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xmlns="" id="{DDEF9449-AD72-4AC7-8BCF-BD004E5E0F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56906-E86F-4FD4-A85B-84A95911BA01}" type="slidenum">
              <a:rPr lang="cs-CZ" altLang="cs-CZ" sz="130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xmlns="" id="{3F4581AF-7071-43A5-8586-2E4734A02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xmlns="" id="{A1305167-1F00-4582-B14D-071CEB76C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xmlns="" id="{4884913C-64E6-4436-BD0A-DBF4ABF0D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7D20AC-D428-4336-AD2F-18531EDFA9E8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xmlns="" id="{0EC1E638-3FFF-4729-BD66-206B2EF58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xmlns="" id="{81B32579-69C4-4600-B91A-A62136719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xmlns="" id="{78B344AA-AEB5-45DB-9EAF-98A1B3415B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65F357-4829-4C27-947B-44FCD24F6359}" type="slidenum">
              <a:rPr lang="cs-CZ" altLang="cs-CZ" sz="130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xmlns="" id="{655E79C3-E859-4868-B401-CF9576622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xmlns="" id="{0129C3A3-44A3-41E7-9D52-DB15B4ED4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xmlns="" id="{AE6B114B-9B47-4F81-AA7B-3BE2512875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2552F2-091E-4D71-A5F0-8EABB4F18D94}" type="slidenum">
              <a:rPr lang="cs-CZ" altLang="cs-CZ" sz="130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xmlns="" id="{528B9968-FACD-4840-AA1B-E81547B10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xmlns="" id="{982BE906-6CB7-4D34-8C70-BB8FB4A1C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xmlns="" id="{F16996BB-8E97-4417-B807-2E7A8EEEF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4D3E0-66BB-4F33-97E1-8E7651AE6710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xmlns="" id="{44CF42C4-07E6-456C-B055-1630EA690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xmlns="" id="{5FF2EDFA-1FC7-4EDB-BA02-96184667C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BB2FBCFD-612D-4242-9AB0-E6932BC29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7E7DB-4E3E-4F44-83FC-27DA019311A5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A5521D2-5DE4-4AF3-B3B1-9C76DB0EF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BBDA5C7-AB8C-4607-BF4D-4F86591C08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7997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84F4675-13C6-4372-B5EB-FEFE598B3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C2D1-4860-4A38-8C40-AE5573F2C6FB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246E979-B2A5-4605-893E-67E1E70FD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913CAF4-4FCD-4740-8958-440518E48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4000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500275-371F-47C2-B2A5-0FDD8C535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8D0B8-736B-456E-A660-87B9EA5053CD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FB76EA4-CC0C-4E45-93D9-295CF6433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6755424-F30C-4A26-9D80-CC3411D28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00771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88CA6DAA-FEE3-4013-9C64-9561CA9751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A04A0-0BC8-4011-93C3-459B8A01072F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D5FC1FC7-9B30-4229-86A6-8E5A3EE14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3ED9396E-AE5C-4BD0-9013-421A945D2A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379833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D02418CF-3960-4D6F-8B56-0F675F88D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9C5C5-2202-4C81-A729-D72AE7E330A8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AD7A5339-4068-44E1-AF39-FDC0A90BD6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C88FFB8D-6BD5-4472-A71B-B1233AADA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605252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C7FAB6D-87FD-4596-85FB-417559A86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0149-0BC6-4D5A-92A8-B3AD06DDC18C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B8FC90-7497-4623-8097-8A45C1F13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EC3B755-E6DF-435B-B41A-76B4E3BD44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692651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77C111EE-0845-4E6D-B7B1-52CCAE675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5F251-01CA-4CFB-B230-204E273DEB92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BEB46388-E1CC-4E00-B136-B8B2EB517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8942268A-F2A1-44EE-AB9C-8FCDD5604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4150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0EFD9D8-0117-4414-A8ED-1194E8C55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CBD13-F316-4B3F-9F37-EAD681E858AD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16552CC-B2DC-4ECA-860D-6E150CA1A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85A6159-0EED-4DD6-8257-1497CF92E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73953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829C020-462D-4010-A434-E943BD82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73C37-AD0A-48EA-8872-896F918B8ABF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AD88ADF-0E45-401A-AB2F-0DFF90BA2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06AEF59-D977-490A-8BDE-D27148C38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2776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4F5F85C-C308-440F-AD96-DF419AEE3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C879D-99A9-441D-BC89-D510BAD71809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E764A88-044D-4523-9DBA-CC81516E5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AE7EEDE-AA2F-43BD-81F8-35E5BC46E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6897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FC4224B-16A0-4D65-A75D-94F4A17E5F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A9B6F-6F7C-49FA-85F1-DFBED32EB7FC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DD98952-A773-49E2-A7EC-52CEF991A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357C0BD-B580-4211-8E80-CE3139E8D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1551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BD3D85EE-9E05-41B6-BB0B-D51FD6CD0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8156B-CF17-43B3-90CB-95BF351C6E1E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D841EE10-82AE-4F67-97D6-A5A4B74EA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2794BB43-3AC3-4960-B201-014739BD4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46126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787987CE-1DEE-4EF7-B522-334B7267A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3ED3A-08F7-497A-9BE6-58CE7220E2DD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98A07804-884F-488D-BAE0-6B0ED54A7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E2256FB0-B918-4F59-8FE4-79E457CFBB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1204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BEF8FB3-29C2-4D1B-8D27-A0FB8915E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65B8-3AB4-4BA7-9FBF-CF44C8415030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E76CB10-8AA5-4F3B-84FE-503AE1650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579A18CD-C495-42F2-A221-3DD108E86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2888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AE855B5-1B39-4C17-BF16-8BD1915513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74737-D8FD-455C-85DC-5D74DFDF081E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ED6B936-C655-4EF9-BA86-E1546DC6E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0D966CC-B18E-4617-9735-5AF73ACA4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14498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7C7A8B4-078F-4F7E-B91C-0588A9D5E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C804-9718-4997-B505-E6D36B1A6CC2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9D0F902-DDC0-4FE8-BBE1-06944C60D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41AAF2-BEF6-452E-808A-050D1F672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711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4C815745-EA76-4DF6-8036-AA14968A8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DA2D726F-4698-4915-906F-3FED3A50E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xmlns="" id="{5187560E-8B33-4B63-9C58-5D26ADF765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26F58A62-54C2-42D4-8F61-F0C3D4932EE4}" type="datetime1">
              <a:rPr lang="cs-CZ"/>
              <a:pPr>
                <a:defRPr/>
              </a:pPr>
              <a:t>8.10.2020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xmlns="" id="{7952F7AF-1353-42AF-B5F3-15EC7D7A2B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xmlns="" id="{FF5BEB92-5492-4376-87C9-7A323E7B04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compet.cz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0C56364B-FD30-4E9E-9372-80C9370DB6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950" y="981075"/>
            <a:ext cx="9036050" cy="1655763"/>
          </a:xfrm>
        </p:spPr>
        <p:txBody>
          <a:bodyPr/>
          <a:lstStyle/>
          <a:p>
            <a:pPr eaLnBrk="1" hangingPunct="1"/>
            <a:r>
              <a:rPr lang="cs-CZ" altLang="cs-CZ">
                <a:latin typeface="Verdana" panose="020B0604030504040204" pitchFamily="34" charset="0"/>
              </a:rPr>
              <a:t>Soutěžní právo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800"/>
              <a:t/>
            </a:r>
            <a:br>
              <a:rPr lang="cs-CZ" altLang="cs-CZ" sz="800"/>
            </a:br>
            <a:r>
              <a:rPr lang="cs-CZ" altLang="cs-CZ" sz="3600">
                <a:latin typeface="Verdana" panose="020B0604030504040204" pitchFamily="34" charset="0"/>
              </a:rPr>
              <a:t>I. Soutěžní právo obecně</a:t>
            </a:r>
            <a:endParaRPr lang="cs-CZ" alt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803DD0-5F00-4298-9A44-B54113CD1E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6092825"/>
            <a:ext cx="8424862" cy="576263"/>
          </a:xfrm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</a:pPr>
            <a:r>
              <a:rPr lang="cs-CZ" altLang="cs-CZ" sz="2000">
                <a:solidFill>
                  <a:srgbClr val="004C92"/>
                </a:solidFill>
                <a:latin typeface="Verdana" panose="020B0604030504040204" pitchFamily="34" charset="0"/>
              </a:rPr>
              <a:t>Michal Petr</a:t>
            </a:r>
            <a:endParaRPr lang="cs-CZ" altLang="cs-CZ" sz="3500">
              <a:solidFill>
                <a:srgbClr val="004C92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xmlns="" id="{D7456635-1D10-48BD-B804-5B9B1D71AB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xmlns="" id="{FDA6FCAC-452F-4021-9D96-B4A9863397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Ochrana před tržní silou narušující soutěž v důsledku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vícestranných praktik (dohody)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jednostranných praktik (dominance)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změny struktury trhu (koncentrace)</a:t>
            </a:r>
          </a:p>
          <a:p>
            <a:pPr marL="609600" indent="-609600" algn="just" eaLnBrk="1" hangingPunct="1"/>
            <a:endParaRPr lang="cs-CZ" altLang="cs-CZ"/>
          </a:p>
          <a:p>
            <a:pPr marL="609600" indent="-609600" algn="just" eaLnBrk="1" hangingPunct="1"/>
            <a:r>
              <a:rPr lang="cs-CZ" altLang="cs-CZ"/>
              <a:t>… co je ale „narušení soutěže“, co se má chránit?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xmlns="" id="{D90179DC-2061-4BB1-989A-E4A4DA4DDF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xmlns="" id="{CBC301DA-6CA9-4118-BCF1-24636F48A4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Význam ekonomických teorií v soutěžním právu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samo psané právo „neutrální“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ordoliberální základy, dnešní cesta do Chicaga, hledání „mainstreamu“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reálné dopady, např. pokud jde o předpokládané dopady na trh (tzv. predace a recoupment) 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xmlns="" id="{B8220D47-4CC2-4712-A90C-CE0911B170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xmlns="" id="{B3F19B0C-B623-4C91-B2BD-C727B92AEA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9144000" cy="43656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Specifický předmět unijního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cílem unijního práva vytvoření Jednotného trhu, tj. odstranění překážek obchodu mezi státy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tzv. Čtyři svobody garantují volný pohyb bez administrativních bariér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stejné překážky jako státy mohou přeshraničnímu obchodu klást i sami soutěžitelé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soutěžní právo jako klíčový nástroj vytváření Jendotného trhu</a:t>
            </a:r>
          </a:p>
          <a:p>
            <a:pPr marL="609600" indent="-609600" algn="just" eaLnBrk="1" hangingPunct="1"/>
            <a:endParaRPr lang="cs-CZ" altLang="cs-CZ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45710D1C-A75D-4117-9998-8E4907CB2F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xmlns="" id="{7B8292F1-80C3-43A1-B1EB-1B801F9723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300788" y="5445125"/>
            <a:ext cx="2592387" cy="792163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 b="1"/>
              <a:t>Jednotný trh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/>
              <a:t>(e.g. vertikální vztahy)</a:t>
            </a:r>
          </a:p>
        </p:txBody>
      </p:sp>
      <p:sp>
        <p:nvSpPr>
          <p:cNvPr id="16388" name="AutoShape 6">
            <a:extLst>
              <a:ext uri="{FF2B5EF4-FFF2-40B4-BE49-F238E27FC236}">
                <a16:creationId xmlns:a16="http://schemas.microsoft.com/office/drawing/2014/main" xmlns="" id="{517335A6-F8AF-4146-B6FA-F89F5ABE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429000"/>
            <a:ext cx="2881313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xmlns="" id="{E26B6937-2E39-4027-9E4C-B768D9275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516563"/>
            <a:ext cx="29527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Struktura trhu</a:t>
            </a:r>
          </a:p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vylučovací praktiky)</a:t>
            </a:r>
          </a:p>
        </p:txBody>
      </p:sp>
      <p:sp>
        <p:nvSpPr>
          <p:cNvPr id="16390" name="Rectangle 8">
            <a:extLst>
              <a:ext uri="{FF2B5EF4-FFF2-40B4-BE49-F238E27FC236}">
                <a16:creationId xmlns:a16="http://schemas.microsoft.com/office/drawing/2014/main" xmlns="" id="{60D8015D-B378-4217-91C8-4BFEAA5C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581525"/>
            <a:ext cx="15843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Efektivita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Spotřebitel</a:t>
            </a:r>
          </a:p>
        </p:txBody>
      </p:sp>
      <p:sp>
        <p:nvSpPr>
          <p:cNvPr id="16391" name="Rectangle 9">
            <a:extLst>
              <a:ext uri="{FF2B5EF4-FFF2-40B4-BE49-F238E27FC236}">
                <a16:creationId xmlns:a16="http://schemas.microsoft.com/office/drawing/2014/main" xmlns="" id="{2DCAA8E9-2E5D-4B23-98F6-8216D69DE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492375"/>
            <a:ext cx="1944688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Smluvní volnost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RPM)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xmlns="" id="{77DAAD6C-2362-4492-BE42-93F07CDBEE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xmlns="" id="{0D03E094-5354-4386-81A1-72B3DD0E1D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785225" cy="367188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Reálný dopad rozdílných cílů soutěžního práva</a:t>
            </a:r>
            <a:endParaRPr lang="cs-CZ" altLang="cs-CZ" b="1" i="1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Jednotný trh (zákazy exportu)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„fair“ prostředí (diskriminace)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r>
              <a:rPr lang="cs-CZ" altLang="cs-CZ" b="1" dirty="0"/>
              <a:t>Základní přístup k cílům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EU: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r>
              <a:rPr lang="cs-CZ" altLang="cs-CZ" dirty="0"/>
              <a:t>, </a:t>
            </a:r>
            <a:r>
              <a:rPr lang="cs-CZ" altLang="cs-CZ" dirty="0" err="1"/>
              <a:t>vnitří</a:t>
            </a:r>
            <a:r>
              <a:rPr lang="cs-CZ" altLang="cs-CZ" dirty="0"/>
              <a:t> trh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CZ: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xmlns="" id="{6D33FD5A-0CB8-4D7D-B0D5-A9BC9EDF1C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III. Jurisdikce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xmlns="" id="{3103C5B6-21C9-496C-8841-1B8B80787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1. Doktrína účinku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effects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doctrine</a:t>
            </a:r>
            <a:r>
              <a:rPr lang="cs-CZ" altLang="cs-CZ" b="1" i="1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Hranice států nepředstavují hranice obchodu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Různá místa dojednání a implementace jednání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Podniky v některých místech aktivní (a v jiných ne)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b="1" dirty="0"/>
              <a:t>Působnost má soutěžní orgán, v jehož teritoriu má protisoutěžní jednání účinky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xmlns="" id="{878B2F1D-4E13-444F-881F-812DC44308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Příklad globálního kartelu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xmlns="" id="{D5DF6135-6445-4FDD-9971-C68175DE01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 i="1"/>
              <a:t>Grafitové elektrody</a:t>
            </a:r>
            <a:r>
              <a:rPr lang="cs-CZ" altLang="cs-CZ" i="1"/>
              <a:t> </a:t>
            </a:r>
            <a:r>
              <a:rPr lang="cs-CZ" altLang="cs-CZ"/>
              <a:t>(</a:t>
            </a:r>
            <a:r>
              <a:rPr lang="cs-CZ" altLang="cs-CZ" i="1"/>
              <a:t>C-289/04 P Showa Denko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rozdělení globálních trhů (USA, Japonsko, Evropa …)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cenu v každém „regionu“ stanoví „domácí producent“;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/>
              <a:t>	nezvyšovat produkci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účastníci sankcionování v USA, Kanadě, EU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námitka </a:t>
            </a:r>
            <a:r>
              <a:rPr lang="cs-CZ" altLang="cs-CZ" i="1"/>
              <a:t>ne bis in idem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xmlns="" id="{A33B22DA-1BDB-4200-9FF2-02395A3042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xmlns="" id="{6C41338D-3928-4472-9631-608FDE2146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789363"/>
            <a:ext cx="8785225" cy="25193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Vyjádření ESD: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princip </a:t>
            </a:r>
            <a:r>
              <a:rPr lang="cs-CZ" altLang="cs-CZ" i="1"/>
              <a:t>ne bis in idem </a:t>
            </a:r>
            <a:r>
              <a:rPr lang="cs-CZ" altLang="cs-CZ"/>
              <a:t>se neuplatní v případě sankcí udílených na jedné straně orgány společenství a na straně druhé orgány států, které nejsou členy EU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orgán ukládající „druhou“ sankci nemusí přihlížet k výši sankce „první“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xmlns="" id="{7A7E1530-ECF2-449C-9713-B071C40BCD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xmlns="" id="{05C94690-C3CD-413F-8398-9D42274157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276475"/>
            <a:ext cx="8785225" cy="43926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b="1" dirty="0"/>
              <a:t>Závěr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globální kartely mohou být posuzovány a trestány ve všech jurisdikcích, kde se projeví (doktrína účinku)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i uvnitř EU může být totéž jednání posuzováno ve více státech, pokud nedochází k „překrývání“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dirty="0"/>
              <a:t>	… ale je to efektivní?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xmlns="" id="{A4C95EAD-3AA2-4687-9F2D-70921DA801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635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Soutěžní právo v EU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xmlns="" id="{47DD02AB-594E-40F4-A862-496132BBB4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23050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(1) Právo unijní – tzv. jednání s unijním prvkem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(28) Právo národní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Aplikující orgány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Komise: právo unijní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NCA: právo unijní / národní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xmlns="" id="{0B0FBBBC-BF0A-4D61-B50F-67130FD6FF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si dneska povíme …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xmlns="" id="{8E9DAED6-A427-46C1-90CC-50B70B330A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292600"/>
            <a:ext cx="9144000" cy="23050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předmětu, jeho průběhu a ukončení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studijních materiálech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teoretických základech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některých základních pojmech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xmlns="" id="{85E635F9-1FFA-454A-8BA4-EC1E05D086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Unijní prvek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xmlns="" id="{EC69B189-5263-4110-A897-769147C16C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781300"/>
            <a:ext cx="8785225" cy="367347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Unijní právo se vztahuje na tzv. </a:t>
            </a:r>
            <a:r>
              <a:rPr lang="cs-CZ" altLang="cs-CZ" b="1"/>
              <a:t>jednání s unijním prvkem</a:t>
            </a:r>
            <a:r>
              <a:rPr lang="cs-CZ" altLang="cs-CZ"/>
              <a:t>,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tj. jednání, které </a:t>
            </a:r>
            <a:r>
              <a:rPr lang="cs-CZ" altLang="cs-CZ" u="sng"/>
              <a:t>by mohlo</a:t>
            </a:r>
            <a:r>
              <a:rPr lang="cs-CZ" altLang="cs-CZ"/>
              <a:t> </a:t>
            </a:r>
            <a:r>
              <a:rPr lang="cs-CZ" altLang="cs-CZ" u="sng"/>
              <a:t>znatelně</a:t>
            </a:r>
            <a:r>
              <a:rPr lang="cs-CZ" altLang="cs-CZ"/>
              <a:t> ovlivnit </a:t>
            </a:r>
            <a:r>
              <a:rPr lang="cs-CZ" altLang="cs-CZ" u="sng"/>
              <a:t>obchod</a:t>
            </a:r>
            <a:r>
              <a:rPr lang="cs-CZ" altLang="cs-CZ"/>
              <a:t> mezi členskými státy EU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oznámení EK 2004/C - 101/07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bez vztahu k vymezení relevantního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cílem ochrana Společného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aplikuje Komise </a:t>
            </a:r>
            <a:r>
              <a:rPr lang="fr-FR" altLang="cs-CZ"/>
              <a:t>/</a:t>
            </a:r>
            <a:r>
              <a:rPr lang="cs-CZ" altLang="cs-CZ"/>
              <a:t> NCA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vztah kompetencí vymezuje Nařízení 1</a:t>
            </a:r>
            <a:r>
              <a:rPr lang="fr-FR" altLang="cs-CZ"/>
              <a:t>/</a:t>
            </a:r>
            <a:r>
              <a:rPr lang="cs-CZ" altLang="cs-CZ"/>
              <a:t>2003	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xmlns="" id="{442F1456-6745-40FE-9DB3-F749A79FC9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Konvergenční pravidla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xmlns="" id="{7F8A2E58-E315-4833-84D6-EF12E39D46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4292600"/>
            <a:ext cx="8785225" cy="22320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Čl. 3 (2) Nařízení 1/2003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Kartely – národní právo ani přísnější, ani mírnější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Jednostranná jednání – možnost přísnější národní úpravy (e.g. tzv. ekonomická závislost)</a:t>
            </a:r>
            <a:endParaRPr lang="cs-CZ" altLang="cs-CZ" i="1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xmlns="" id="{1B1BB82B-774A-4ADB-89E8-0F024B1A30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Paralelní aplikace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xmlns="" id="{254AD10B-DA72-4FCD-8CFE-1095850319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2492375"/>
            <a:ext cx="8785225" cy="40322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užití dvou právních režimů v jednom řízení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Případ </a:t>
            </a:r>
            <a:r>
              <a:rPr lang="cs-CZ" altLang="cs-CZ" b="1" i="1" dirty="0"/>
              <a:t>RWE Transgas</a:t>
            </a:r>
          </a:p>
          <a:p>
            <a:pPr marL="800100" lvl="1" indent="-342900" algn="just" eaLnBrk="1" hangingPunct="1">
              <a:buFont typeface="Arial" charset="0"/>
              <a:buChar char="•"/>
              <a:defRPr/>
            </a:pPr>
            <a:r>
              <a:rPr lang="cs-CZ" altLang="cs-CZ" dirty="0">
                <a:cs typeface="Times New Roman" pitchFamily="18" charset="0"/>
              </a:rPr>
              <a:t>zneužití dominantního postavení jednáním s unijním prvkem</a:t>
            </a:r>
          </a:p>
          <a:p>
            <a:pPr marL="800100" lvl="1" indent="-342900" algn="just" eaLnBrk="1" hangingPunct="1">
              <a:buFont typeface="Arial" charset="0"/>
              <a:buChar char="•"/>
              <a:defRPr/>
            </a:pPr>
            <a:r>
              <a:rPr lang="cs-CZ" altLang="cs-CZ" dirty="0">
                <a:cs typeface="Times New Roman" pitchFamily="18" charset="0"/>
              </a:rPr>
              <a:t>v rozhodnutí ÚOHS deklarováno porušení OHS a SFEU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KS: porušena zásada </a:t>
            </a:r>
            <a:r>
              <a:rPr lang="cs-CZ" altLang="cs-CZ" i="1" dirty="0"/>
              <a:t>ne bis in idem</a:t>
            </a:r>
            <a:r>
              <a:rPr lang="cs-CZ" altLang="cs-CZ" dirty="0"/>
              <a:t> – v jednom řízení jen jeden právní řád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NSS: paralelní aplikaci nic nebrání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ESD: národní a unijní právo sledují rozdílné cíle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xmlns="" id="{E8000907-FBE8-48B4-8A95-28DEC6A95C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463" y="981075"/>
            <a:ext cx="9144000" cy="792163"/>
          </a:xfrm>
        </p:spPr>
        <p:txBody>
          <a:bodyPr/>
          <a:lstStyle/>
          <a:p>
            <a:pPr eaLnBrk="1" hangingPunct="1"/>
            <a:r>
              <a:rPr lang="cs-CZ" altLang="cs-CZ" sz="4200"/>
              <a:t>IV. Podnik (soutěžitel)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xmlns="" id="{6E2AF524-9B21-4218-A4A1-1C416B7E73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i="1" u="sng"/>
              <a:t>jednotka</a:t>
            </a:r>
            <a:r>
              <a:rPr lang="cs-CZ" altLang="cs-CZ" i="1"/>
              <a:t> vykonávající </a:t>
            </a:r>
            <a:r>
              <a:rPr lang="cs-CZ" altLang="cs-CZ" i="1" u="sng"/>
              <a:t>hospodářskou činnost</a:t>
            </a:r>
            <a:r>
              <a:rPr lang="cs-CZ" altLang="cs-CZ" i="1"/>
              <a:t>, bez ohledu na její právní formu či způsob financování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/>
              <a:t>ad hospodářská činnost:</a:t>
            </a:r>
            <a:r>
              <a:rPr lang="cs-CZ" altLang="cs-CZ" sz="3200"/>
              <a:t> </a:t>
            </a:r>
            <a:r>
              <a:rPr lang="cs-CZ" altLang="cs-CZ" sz="3200" i="1"/>
              <a:t>jakákoliv činnost spočívající 	v nabízení zboží nebo služeb na určitém trhu</a:t>
            </a:r>
            <a:r>
              <a:rPr lang="cs-CZ" altLang="cs-CZ" sz="3200"/>
              <a:t> 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/>
              <a:t>hospodářskou činností není:</a:t>
            </a:r>
            <a:r>
              <a:rPr lang="cs-CZ" altLang="cs-CZ" sz="3200" i="1"/>
              <a:t> </a:t>
            </a:r>
            <a:r>
              <a:rPr lang="cs-CZ" altLang="cs-CZ" sz="3200"/>
              <a:t>činnost sociální povahy, na 	základě solidarity, nezisková (zdravotní pojišťovny?)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xmlns="" id="{C7CC01B3-C27C-4C2A-B8C0-5063EC004D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350" y="1052513"/>
            <a:ext cx="9144000" cy="792162"/>
          </a:xfrm>
        </p:spPr>
        <p:txBody>
          <a:bodyPr/>
          <a:lstStyle/>
          <a:p>
            <a:pPr eaLnBrk="1" hangingPunct="1"/>
            <a:r>
              <a:rPr lang="cs-CZ" altLang="cs-CZ" sz="4200"/>
              <a:t>ad Podnik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xmlns="" id="{CB49A32F-6B72-47E6-BD03-54A3E91FA0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/>
              <a:t>Koncepce jedné hospodářské jednotky (</a:t>
            </a:r>
            <a:r>
              <a:rPr lang="cs-CZ" altLang="cs-CZ" b="1" i="1"/>
              <a:t>intra enterprise doctrine</a:t>
            </a:r>
            <a:r>
              <a:rPr lang="cs-CZ" altLang="cs-CZ" b="1"/>
              <a:t>)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/>
              <a:t>	ad jednotka:</a:t>
            </a:r>
            <a:r>
              <a:rPr lang="cs-CZ" altLang="cs-CZ" i="1"/>
              <a:t> jednotná organizace osobních, hmotných i nehmotných složek, která dlouhodobě sleduje určitý ekonomický cíl</a:t>
            </a:r>
            <a:r>
              <a:rPr lang="cs-CZ" altLang="cs-CZ"/>
              <a:t>, </a:t>
            </a:r>
            <a:r>
              <a:rPr lang="cs-CZ" altLang="cs-CZ" i="1"/>
              <a:t>i když po právní stránce příslušná hospodářská jednotka sestává z několika osob, ať již fyzických či právnických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/>
              <a:t>jeden podnik může tvořit i více právnických osob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/>
              <a:t>jednání mezi subjekty uvnitř jednotky není protisoutěžní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Oval 2">
            <a:extLst>
              <a:ext uri="{FF2B5EF4-FFF2-40B4-BE49-F238E27FC236}">
                <a16:creationId xmlns:a16="http://schemas.microsoft.com/office/drawing/2014/main" xmlns="" id="{5F6BBFF0-CC46-4533-9DC7-68CC2B349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2565400"/>
            <a:ext cx="5400675" cy="3240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36" name="Rectangle 4">
            <a:extLst>
              <a:ext uri="{FF2B5EF4-FFF2-40B4-BE49-F238E27FC236}">
                <a16:creationId xmlns:a16="http://schemas.microsoft.com/office/drawing/2014/main" xmlns="" id="{97A2E3C7-A701-42E8-BC44-6AD67BDECC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525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Taková podniková rodinka</a:t>
            </a:r>
          </a:p>
        </p:txBody>
      </p:sp>
      <p:sp>
        <p:nvSpPr>
          <p:cNvPr id="1037" name="Rectangle 5">
            <a:extLst>
              <a:ext uri="{FF2B5EF4-FFF2-40B4-BE49-F238E27FC236}">
                <a16:creationId xmlns:a16="http://schemas.microsoft.com/office/drawing/2014/main" xmlns="" id="{B45DD6DE-3AA2-4854-8110-8969CE109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941888"/>
            <a:ext cx="8964612" cy="1700212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2200" b="1"/>
              <a:t>Trestáme…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Matku?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Jednající dcery? (T-65/98 </a:t>
            </a:r>
            <a:r>
              <a:rPr lang="cs-CZ" altLang="cs-CZ" sz="2200" i="1"/>
              <a:t>BPB Industries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Všechny?? (T-112/05 </a:t>
            </a:r>
            <a:r>
              <a:rPr lang="cs-CZ" altLang="cs-CZ" sz="2200" i="1"/>
              <a:t>Akzo Nobel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8">
            <a:extLst>
              <a:ext uri="{FF2B5EF4-FFF2-40B4-BE49-F238E27FC236}">
                <a16:creationId xmlns:a16="http://schemas.microsoft.com/office/drawing/2014/main" xmlns="" id="{4A273FFB-474D-4397-8D15-DC248021881D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2636838"/>
            <a:ext cx="4751388" cy="2376487"/>
            <a:chOff x="1134" y="1270"/>
            <a:chExt cx="2880" cy="720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xmlns="" id="{6E38B7E3-BF83-44BA-9CF1-7AA682E6FD7F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006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xmlns="" id="{51BB2181-B5E2-4517-8A10-6F69E67A4AB2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503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>
              <a:extLst>
                <a:ext uri="{FF2B5EF4-FFF2-40B4-BE49-F238E27FC236}">
                  <a16:creationId xmlns:a16="http://schemas.microsoft.com/office/drawing/2014/main" xmlns="" id="{6CF8F8DD-0561-4F52-8B4A-6068C465EABE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998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1">
              <a:extLst>
                <a:ext uri="{FF2B5EF4-FFF2-40B4-BE49-F238E27FC236}">
                  <a16:creationId xmlns:a16="http://schemas.microsoft.com/office/drawing/2014/main" xmlns="" id="{79950B59-1E00-4B72-B07B-D29980167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Matka, a.s.</a:t>
              </a:r>
            </a:p>
          </p:txBody>
        </p:sp>
        <p:sp>
          <p:nvSpPr>
            <p:cNvPr id="4" name="_s1032">
              <a:extLst>
                <a:ext uri="{FF2B5EF4-FFF2-40B4-BE49-F238E27FC236}">
                  <a16:creationId xmlns:a16="http://schemas.microsoft.com/office/drawing/2014/main" xmlns="" id="{8D30DD5F-48A6-4647-8E4A-CDE5DA31C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5" name="_s1033">
              <a:extLst>
                <a:ext uri="{FF2B5EF4-FFF2-40B4-BE49-F238E27FC236}">
                  <a16:creationId xmlns:a16="http://schemas.microsoft.com/office/drawing/2014/main" xmlns="" id="{553C5C7A-62AD-424A-95F2-F1B42FD1C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6" name="_s1034">
              <a:extLst>
                <a:ext uri="{FF2B5EF4-FFF2-40B4-BE49-F238E27FC236}">
                  <a16:creationId xmlns:a16="http://schemas.microsoft.com/office/drawing/2014/main" xmlns="" id="{E3EA8BE3-B760-40E9-92F4-2D67CC2B5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III., a.s.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(výroba)</a:t>
              </a:r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>
            <a:extLst>
              <a:ext uri="{FF2B5EF4-FFF2-40B4-BE49-F238E27FC236}">
                <a16:creationId xmlns:a16="http://schemas.microsoft.com/office/drawing/2014/main" xmlns="" id="{CD3F24A4-3EF6-4EEB-BA2A-E032EB289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2492375"/>
            <a:ext cx="1584325" cy="266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xmlns="" id="{642D8655-9184-4ADB-8677-79E16FE723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když se v rodině dějí věci? </a:t>
            </a:r>
          </a:p>
        </p:txBody>
      </p:sp>
      <p:sp>
        <p:nvSpPr>
          <p:cNvPr id="28676" name="Rectangle 5">
            <a:extLst>
              <a:ext uri="{FF2B5EF4-FFF2-40B4-BE49-F238E27FC236}">
                <a16:creationId xmlns:a16="http://schemas.microsoft.com/office/drawing/2014/main" xmlns="" id="{DE10F53D-ED3C-4495-9CEE-E722E804F9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6659563" cy="20161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Změna „uvnitř“ – no a co?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„nový“ nástupce (40/73 </a:t>
            </a:r>
            <a:r>
              <a:rPr lang="cs-CZ" altLang="cs-CZ" i="1"/>
              <a:t>Suiker Unie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transformace </a:t>
            </a:r>
            <a:r>
              <a:rPr lang="cs-CZ" altLang="cs-CZ" i="1"/>
              <a:t> </a:t>
            </a:r>
            <a:r>
              <a:rPr lang="cs-CZ" altLang="cs-CZ"/>
              <a:t>(29/83 </a:t>
            </a:r>
            <a:r>
              <a:rPr lang="cs-CZ" altLang="cs-CZ" i="1"/>
              <a:t>Rheinzink</a:t>
            </a:r>
            <a:r>
              <a:rPr lang="cs-CZ" altLang="cs-CZ"/>
              <a:t>)</a:t>
            </a:r>
          </a:p>
          <a:p>
            <a:pPr marL="609600" indent="-609600" algn="just" eaLnBrk="1" hangingPunct="1"/>
            <a:endParaRPr lang="cs-CZ" altLang="cs-CZ"/>
          </a:p>
        </p:txBody>
      </p:sp>
      <p:sp>
        <p:nvSpPr>
          <p:cNvPr id="28677" name="Rectangle 8">
            <a:extLst>
              <a:ext uri="{FF2B5EF4-FFF2-40B4-BE49-F238E27FC236}">
                <a16:creationId xmlns:a16="http://schemas.microsoft.com/office/drawing/2014/main" xmlns="" id="{954D7695-6E18-4A7C-9102-C6D50F4F1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2781300"/>
            <a:ext cx="914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Matka</a:t>
            </a:r>
          </a:p>
        </p:txBody>
      </p:sp>
      <p:sp>
        <p:nvSpPr>
          <p:cNvPr id="28678" name="Rectangle 9">
            <a:extLst>
              <a:ext uri="{FF2B5EF4-FFF2-40B4-BE49-F238E27FC236}">
                <a16:creationId xmlns:a16="http://schemas.microsoft.com/office/drawing/2014/main" xmlns="" id="{89654BA7-DA6F-45E1-BB35-EA8936CE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4221163"/>
            <a:ext cx="914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Dcera</a:t>
            </a:r>
          </a:p>
        </p:txBody>
      </p:sp>
      <p:sp>
        <p:nvSpPr>
          <p:cNvPr id="28679" name="AutoShape 10">
            <a:extLst>
              <a:ext uri="{FF2B5EF4-FFF2-40B4-BE49-F238E27FC236}">
                <a16:creationId xmlns:a16="http://schemas.microsoft.com/office/drawing/2014/main" xmlns="" id="{5E77A4C7-F35F-4650-95A2-61194D96B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3500438"/>
            <a:ext cx="485775" cy="576262"/>
          </a:xfrm>
          <a:prstGeom prst="upArrow">
            <a:avLst>
              <a:gd name="adj1" fmla="val 50000"/>
              <a:gd name="adj2" fmla="val 296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3">
            <a:extLst>
              <a:ext uri="{FF2B5EF4-FFF2-40B4-BE49-F238E27FC236}">
                <a16:creationId xmlns:a16="http://schemas.microsoft.com/office/drawing/2014/main" xmlns="" id="{A8D0ED67-F560-4EE8-B56D-061FCEDDD9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Co když se dcera vdá?</a:t>
            </a:r>
          </a:p>
        </p:txBody>
      </p:sp>
      <p:sp>
        <p:nvSpPr>
          <p:cNvPr id="2061" name="Rectangle 4">
            <a:extLst>
              <a:ext uri="{FF2B5EF4-FFF2-40B4-BE49-F238E27FC236}">
                <a16:creationId xmlns:a16="http://schemas.microsoft.com/office/drawing/2014/main" xmlns="" id="{C854A75F-3C92-4DF8-8D6F-5C180E066E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4067175" cy="4365625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Matka zůstává odpovědná  (C-49/92 P </a:t>
            </a:r>
            <a:r>
              <a:rPr lang="cs-CZ" altLang="cs-CZ" sz="2200" i="1"/>
              <a:t>Anic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Nová Matka neodpovídá    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7">
            <a:extLst>
              <a:ext uri="{FF2B5EF4-FFF2-40B4-BE49-F238E27FC236}">
                <a16:creationId xmlns:a16="http://schemas.microsoft.com/office/drawing/2014/main" xmlns="" id="{6C145243-AEBF-4463-A073-A6A317C7C1BE}"/>
              </a:ext>
            </a:extLst>
          </p:cNvPr>
          <p:cNvGrpSpPr>
            <a:grpSpLocks/>
          </p:cNvGrpSpPr>
          <p:nvPr/>
        </p:nvGrpSpPr>
        <p:grpSpPr bwMode="auto">
          <a:xfrm>
            <a:off x="4284663" y="2636838"/>
            <a:ext cx="1582737" cy="2376487"/>
            <a:chOff x="1134" y="1270"/>
            <a:chExt cx="864" cy="720"/>
          </a:xfrm>
        </p:grpSpPr>
        <p:cxnSp>
          <p:nvCxnSpPr>
            <p:cNvPr id="2052" name="_s2052">
              <a:extLst>
                <a:ext uri="{FF2B5EF4-FFF2-40B4-BE49-F238E27FC236}">
                  <a16:creationId xmlns:a16="http://schemas.microsoft.com/office/drawing/2014/main" xmlns="" id="{B7638075-D23F-4990-861D-9E801F405B28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495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053">
              <a:extLst>
                <a:ext uri="{FF2B5EF4-FFF2-40B4-BE49-F238E27FC236}">
                  <a16:creationId xmlns:a16="http://schemas.microsoft.com/office/drawing/2014/main" xmlns="" id="{8A2D216A-4842-4C03-80CB-3058A549C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</a:t>
              </a:r>
            </a:p>
          </p:txBody>
        </p:sp>
        <p:sp>
          <p:nvSpPr>
            <p:cNvPr id="4" name="_s2054">
              <a:extLst>
                <a:ext uri="{FF2B5EF4-FFF2-40B4-BE49-F238E27FC236}">
                  <a16:creationId xmlns:a16="http://schemas.microsoft.com/office/drawing/2014/main" xmlns="" id="{C3DB6A53-28E2-46CE-87BD-3328D075F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</a:t>
              </a:r>
            </a:p>
          </p:txBody>
        </p:sp>
      </p:grpSp>
      <p:grpSp>
        <p:nvGrpSpPr>
          <p:cNvPr id="5" name="Organization Chart 12">
            <a:extLst>
              <a:ext uri="{FF2B5EF4-FFF2-40B4-BE49-F238E27FC236}">
                <a16:creationId xmlns:a16="http://schemas.microsoft.com/office/drawing/2014/main" xmlns="" id="{A56934C7-E660-476C-A932-AAF632ACA564}"/>
              </a:ext>
            </a:extLst>
          </p:cNvPr>
          <p:cNvGrpSpPr>
            <a:grpSpLocks/>
          </p:cNvGrpSpPr>
          <p:nvPr/>
        </p:nvGrpSpPr>
        <p:grpSpPr bwMode="auto">
          <a:xfrm>
            <a:off x="6948488" y="2636838"/>
            <a:ext cx="1582737" cy="2376487"/>
            <a:chOff x="1134" y="1270"/>
            <a:chExt cx="864" cy="720"/>
          </a:xfrm>
        </p:grpSpPr>
        <p:cxnSp>
          <p:nvCxnSpPr>
            <p:cNvPr id="2057" name="_s2057">
              <a:extLst>
                <a:ext uri="{FF2B5EF4-FFF2-40B4-BE49-F238E27FC236}">
                  <a16:creationId xmlns:a16="http://schemas.microsoft.com/office/drawing/2014/main" xmlns="" id="{030DF67E-1A3A-47CC-81C8-2BA92FBC6284}"/>
                </a:ext>
              </a:extLst>
            </p:cNvPr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495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_s2058">
              <a:extLst>
                <a:ext uri="{FF2B5EF4-FFF2-40B4-BE49-F238E27FC236}">
                  <a16:creationId xmlns:a16="http://schemas.microsoft.com/office/drawing/2014/main" xmlns="" id="{1CB7D0D0-D344-465E-9ED4-86EA0C22B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Nová Matka</a:t>
              </a:r>
            </a:p>
          </p:txBody>
        </p:sp>
        <p:sp>
          <p:nvSpPr>
            <p:cNvPr id="7" name="_s2059">
              <a:extLst>
                <a:ext uri="{FF2B5EF4-FFF2-40B4-BE49-F238E27FC236}">
                  <a16:creationId xmlns:a16="http://schemas.microsoft.com/office/drawing/2014/main" xmlns="" id="{D7496252-B8A0-4A62-87F6-F2F072F21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</a:t>
              </a:r>
            </a:p>
          </p:txBody>
        </p:sp>
      </p:grpSp>
      <p:sp>
        <p:nvSpPr>
          <p:cNvPr id="2062" name="AutoShape 17">
            <a:extLst>
              <a:ext uri="{FF2B5EF4-FFF2-40B4-BE49-F238E27FC236}">
                <a16:creationId xmlns:a16="http://schemas.microsoft.com/office/drawing/2014/main" xmlns="" id="{4DE77295-F0AB-4E4C-888E-A79752527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365625"/>
            <a:ext cx="792162" cy="485775"/>
          </a:xfrm>
          <a:prstGeom prst="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xmlns="" id="{9D2590D7-19DB-4534-ABF9-1C52BD6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 co na to česká judikatura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xmlns="" id="{EB2CFC9E-671D-4FE9-B0DF-14AB158A27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141663"/>
            <a:ext cx="9144000" cy="3716337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KS Brno 31 Ca 84/2004 (</a:t>
            </a:r>
            <a:r>
              <a:rPr lang="cs-CZ" altLang="cs-CZ" b="1" i="1"/>
              <a:t>Benzínový kartel</a:t>
            </a:r>
            <a:r>
              <a:rPr lang="cs-CZ" altLang="cs-CZ" b="1"/>
              <a:t>)</a:t>
            </a:r>
          </a:p>
          <a:p>
            <a:pPr marL="609600" indent="-609600" algn="just" eaLnBrk="1" hangingPunct="1"/>
            <a:r>
              <a:rPr lang="cs-CZ" altLang="cs-CZ"/>
              <a:t>	</a:t>
            </a:r>
            <a:r>
              <a:rPr lang="cs-CZ" altLang="cs-CZ" i="1"/>
              <a:t>došlo-li v průběhu správního řízení k zániku dvou jeho účastníků, Úřad byl </a:t>
            </a:r>
            <a:r>
              <a:rPr lang="cs-CZ" altLang="cs-CZ" i="1" u="sng"/>
              <a:t>oprávněn dokončit správní řízení</a:t>
            </a:r>
            <a:r>
              <a:rPr lang="cs-CZ" altLang="cs-CZ" i="1"/>
              <a:t> s jejich právními nástupci (v postavení účastníků), pokud jde o deklaraci existence zakázané dohody a zákazu jejího plnění do budoucna (…); </a:t>
            </a:r>
            <a:r>
              <a:rPr lang="cs-CZ" altLang="cs-CZ" i="1" u="sng"/>
              <a:t>nebyl však</a:t>
            </a:r>
            <a:r>
              <a:rPr lang="cs-CZ" altLang="cs-CZ" i="1"/>
              <a:t> oprávněn rozhodnout též o </a:t>
            </a:r>
            <a:r>
              <a:rPr lang="cs-CZ" altLang="cs-CZ" i="1" u="sng"/>
              <a:t>uložení sankce</a:t>
            </a:r>
            <a:r>
              <a:rPr lang="cs-CZ" altLang="cs-CZ" i="1"/>
              <a:t> těmto nástupcům (…)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xmlns="" id="{C00B0986-14A1-4259-A141-1143C2185A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Česká judikatura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xmlns="" id="{D70C274C-65AD-418E-A690-DB43A21C39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NSS sp. zn. 8 Afs 56/2007</a:t>
            </a:r>
            <a:r>
              <a:rPr lang="cs-CZ" altLang="cs-CZ"/>
              <a:t> </a:t>
            </a:r>
            <a:r>
              <a:rPr lang="cs-CZ" altLang="cs-CZ" b="1"/>
              <a:t> (</a:t>
            </a:r>
            <a:r>
              <a:rPr lang="cs-CZ" altLang="cs-CZ" b="1" i="1"/>
              <a:t>Benzínový kartel</a:t>
            </a:r>
            <a:r>
              <a:rPr lang="cs-CZ" altLang="cs-CZ" b="1"/>
              <a:t>)</a:t>
            </a:r>
          </a:p>
          <a:p>
            <a:pPr marL="609600" indent="-609600" algn="just" eaLnBrk="1" hangingPunct="1"/>
            <a:r>
              <a:rPr lang="cs-CZ" altLang="cs-CZ"/>
              <a:t>	</a:t>
            </a:r>
            <a:r>
              <a:rPr lang="cs-CZ" altLang="cs-CZ" i="1"/>
              <a:t>nasvědčují-li zjištěné skutečnosti tomu, že se porušitel touto právní transformací </a:t>
            </a:r>
            <a:r>
              <a:rPr lang="cs-CZ" altLang="cs-CZ" i="1" u="sng"/>
              <a:t>pokusil obejít zákon</a:t>
            </a:r>
            <a:r>
              <a:rPr lang="cs-CZ" altLang="cs-CZ" i="1"/>
              <a:t> o ochraně hospodářské soutěže, pak přesun právní odpovědnosti na tuto – byť právně jinou – osobu se děje po právu</a:t>
            </a:r>
            <a:r>
              <a:rPr lang="cs-CZ" altLang="cs-CZ"/>
              <a:t> </a:t>
            </a:r>
          </a:p>
          <a:p>
            <a:pPr marL="609600" indent="-609600" algn="just" eaLnBrk="1" hangingPunct="1"/>
            <a:r>
              <a:rPr lang="cs-CZ" altLang="cs-CZ"/>
              <a:t>	(závěr výslovně pro změny před 1. 5. 2004)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60C518D1-030C-4919-BE20-A4593F17DB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1368425"/>
          </a:xfrm>
        </p:spPr>
        <p:txBody>
          <a:bodyPr/>
          <a:lstStyle/>
          <a:p>
            <a:pPr eaLnBrk="1" hangingPunct="1"/>
            <a:r>
              <a:rPr lang="cs-CZ" altLang="cs-CZ" sz="3800"/>
              <a:t>Proč by vás mělo zajímat </a:t>
            </a:r>
            <a:br>
              <a:rPr lang="cs-CZ" altLang="cs-CZ" sz="3800"/>
            </a:br>
            <a:r>
              <a:rPr lang="cs-CZ" altLang="cs-CZ" sz="3800"/>
              <a:t>zrovna soutěžní právo?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xmlns="" id="{29B6C2E2-C86F-41B6-B54C-5523649217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284538"/>
            <a:ext cx="9144000" cy="331311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funkční trh evidentně přináší výhody spotřebitelům; neefektivní trh je nákladný pro „společnost“ i pro jednotlivce (e. g. kartelizace zadávacích řízení zvyšuje cenu o 20 %)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práva a ekonomie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obecné regulace a konkrétního jednání podniků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reálný dopad na „každodenní“ </a:t>
            </a:r>
            <a:r>
              <a:rPr lang="cs-CZ" altLang="cs-CZ" dirty="0" smtClean="0"/>
              <a:t>život a podnikání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xmlns="" id="{F92D0A19-2385-4AC3-B635-4CEB5A0718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Česká judikatura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xmlns="" id="{DA0AD0E2-391C-4DBB-9F9E-2844A788F3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NSS sp. zn. 5 Afs 3/2012</a:t>
            </a:r>
            <a:r>
              <a:rPr lang="cs-CZ" altLang="cs-CZ"/>
              <a:t> </a:t>
            </a:r>
            <a:r>
              <a:rPr lang="cs-CZ" altLang="cs-CZ" b="1"/>
              <a:t> (</a:t>
            </a:r>
            <a:r>
              <a:rPr lang="cs-CZ" altLang="cs-CZ" b="1" i="1"/>
              <a:t>Sokolovská uhelná</a:t>
            </a:r>
            <a:r>
              <a:rPr lang="cs-CZ" altLang="cs-CZ" b="1"/>
              <a:t>)</a:t>
            </a:r>
          </a:p>
          <a:p>
            <a:pPr marL="1066800" lvl="1" indent="-609600" algn="just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i když došlo k právnímu nástupnictví po 1. 5. 2004, právní nástupce odpovídá za jednání předchůdce jen do 1. 5. 2004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xmlns="" id="{5A363953-6AF6-430D-B0B5-791AADA3A0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225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V. Relevantní trh</a:t>
            </a:r>
          </a:p>
        </p:txBody>
      </p:sp>
      <p:sp>
        <p:nvSpPr>
          <p:cNvPr id="32771" name="Rectangle 4">
            <a:extLst>
              <a:ext uri="{FF2B5EF4-FFF2-40B4-BE49-F238E27FC236}">
                <a16:creationId xmlns:a16="http://schemas.microsoft.com/office/drawing/2014/main" xmlns="" id="{8688DD1D-272A-4055-8E0A-0BA26B5350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076700"/>
            <a:ext cx="9144000" cy="30702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Věcné, prostorové a časové vymezení střetu nabídky a poptávky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i="1"/>
              <a:t>Oznámení EK </a:t>
            </a:r>
            <a:r>
              <a:rPr lang="cs-CZ" altLang="cs-CZ"/>
              <a:t>1997/C 372/05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Východisko analýzy všech soutěžně relevantních jednání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Základem pohled spotřebitele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xmlns="" id="{BE436172-7FAA-453E-888B-91C1E0A391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1. Věcný relevantní trh</a:t>
            </a:r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xmlns="" id="{DA96ABD1-FF9E-4FE1-BE90-CEFC09058D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716338"/>
            <a:ext cx="9144000" cy="3430587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Výrobky a služby, které jsou </a:t>
            </a:r>
            <a:r>
              <a:rPr lang="cs-CZ" altLang="cs-CZ" b="1"/>
              <a:t>z pohledu spotřebitele </a:t>
            </a:r>
            <a:r>
              <a:rPr lang="cs-CZ" altLang="cs-CZ"/>
              <a:t>považovány za zaměnitelné nebo substituovatelné z hlediska jejich vlastností, ceny a zamýšleného užití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Zastupitelnost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funkční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reaktivní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xmlns="" id="{18F9C684-F7C0-40EC-8651-9628CDE34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4819" name="Rectangle 4">
            <a:extLst>
              <a:ext uri="{FF2B5EF4-FFF2-40B4-BE49-F238E27FC236}">
                <a16:creationId xmlns:a16="http://schemas.microsoft.com/office/drawing/2014/main" xmlns="" id="{A09C998E-322B-48CC-8ED5-736A5FF1BD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357563"/>
            <a:ext cx="9144000" cy="37893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Cenový test </a:t>
            </a:r>
            <a:r>
              <a:rPr lang="cs-CZ" altLang="cs-CZ" i="1"/>
              <a:t>SSNIP </a:t>
            </a:r>
            <a:r>
              <a:rPr lang="en-US" altLang="cs-CZ" i="1"/>
              <a:t>(Small but Significant Non-transitory Increase in Prices)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trvalé, malé, ale významné zvýšení ceny (5 - 10 %)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Pozor na </a:t>
            </a:r>
            <a:r>
              <a:rPr lang="cs-CZ" altLang="cs-CZ" i="1"/>
              <a:t>cellophane fallacy</a:t>
            </a:r>
            <a:endParaRPr lang="cs-CZ" altLang="cs-CZ"/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Pozorování/modelování reakcí spotřebitelů (průzkumy)</a:t>
            </a:r>
          </a:p>
          <a:p>
            <a:pPr marL="990600" lvl="1" indent="-533400" algn="l" eaLnBrk="1" hangingPunct="1"/>
            <a:r>
              <a:rPr lang="cs-CZ" altLang="cs-CZ"/>
              <a:t>(eg. léky, pivo „</a:t>
            </a:r>
            <a:r>
              <a:rPr lang="cs-CZ" altLang="cs-CZ" i="1"/>
              <a:t>on-trade</a:t>
            </a:r>
            <a:r>
              <a:rPr lang="cs-CZ" altLang="cs-CZ"/>
              <a:t>“ a „</a:t>
            </a:r>
            <a:r>
              <a:rPr lang="cs-CZ" altLang="cs-CZ" i="1"/>
              <a:t>off-trade</a:t>
            </a:r>
            <a:r>
              <a:rPr lang="cs-CZ" altLang="cs-CZ"/>
              <a:t>“, nákladní železniční přeprava, …)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:a16="http://schemas.microsoft.com/office/drawing/2014/main" xmlns="" id="{635AE3AF-E180-4F66-B4C5-20B136F225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:a16="http://schemas.microsoft.com/office/drawing/2014/main" xmlns="" id="{03B8728D-A7C1-4A6D-A94A-BFC793500C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9144000" cy="25654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Ekonometrické analýzy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cenově korelační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křížové elasticity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cenové stacionarity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xmlns="" id="{11528BB6-55A7-48B9-A6B2-236EAD2B73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Geografický relevantní trh</a:t>
            </a:r>
          </a:p>
        </p:txBody>
      </p:sp>
      <p:sp>
        <p:nvSpPr>
          <p:cNvPr id="36867" name="Rectangle 4">
            <a:extLst>
              <a:ext uri="{FF2B5EF4-FFF2-40B4-BE49-F238E27FC236}">
                <a16:creationId xmlns:a16="http://schemas.microsoft.com/office/drawing/2014/main" xmlns="" id="{49B778BD-63E9-4BE5-BC54-0EB641BB9B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744912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</a:pPr>
            <a:r>
              <a:rPr lang="cs-CZ" altLang="cs-CZ"/>
              <a:t>Oblast, ve které se dotyčné podniky účastní dodávky a poptávky výrobků nebo služeb, kde jsou podmínky hospodářské soutěže dostatečně stejnorodé a která může být odlišena od sousedních zeměpisných oblastí, protože zejména podmínky hospodářské soutěže jsou v těchto oblastech zjevně odlišné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lokální, národní, nadnárodní (EU, svět)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specifické, eg. dopravní trasa, infrastruktura, 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:a16="http://schemas.microsoft.com/office/drawing/2014/main" xmlns="" id="{67B1CF56-1FBB-426F-9054-B05527E0DE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3. Case study</a:t>
            </a:r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xmlns="" id="{71DCFE98-63F5-4CAB-861F-3E92BEC3F8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860800"/>
            <a:ext cx="8785225" cy="2881313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Posuzováno jednání </a:t>
            </a:r>
            <a:r>
              <a:rPr lang="cs-CZ" altLang="cs-CZ" b="1"/>
              <a:t>autobusového dopravce na trase Praha – Brno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Geografické vymezení: nádraží uvnitř měst? Zastávky po cestě?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Věcné vymezení: taxi? vlak?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xmlns="" id="{615AA8E3-B8AA-427C-9B1E-104E5C0A8C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Děkuji Vám za pozornost …</a:t>
            </a:r>
          </a:p>
        </p:txBody>
      </p:sp>
      <p:sp>
        <p:nvSpPr>
          <p:cNvPr id="38915" name="Rectangle 4">
            <a:extLst>
              <a:ext uri="{FF2B5EF4-FFF2-40B4-BE49-F238E27FC236}">
                <a16:creationId xmlns:a16="http://schemas.microsoft.com/office/drawing/2014/main" xmlns="" id="{D74CE325-33F4-42FA-893B-26C3E1B179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91163"/>
            <a:ext cx="8785225" cy="1366837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</a:pPr>
            <a:endParaRPr lang="cs-CZ" altLang="cs-CZ"/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/>
              <a:t>Michal PETR</a:t>
            </a:r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>
                <a:hlinkClick r:id="rId3"/>
              </a:rPr>
              <a:t>michal.petr@upol.cz</a:t>
            </a:r>
            <a:r>
              <a:rPr lang="cs-CZ" altLang="cs-CZ" sz="1800"/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xmlns="" id="{7D55ACC9-1F02-477D-AEE9-45DFF1FEE1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I. Organizace předmětu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xmlns="" id="{032D4270-B87B-47C5-A8D7-C6E8F62BE0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73463"/>
            <a:ext cx="9144000" cy="30241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výukový blok </a:t>
            </a:r>
            <a:r>
              <a:rPr lang="cs-CZ" altLang="cs-CZ" dirty="0" smtClean="0"/>
              <a:t>„přednášky“ </a:t>
            </a:r>
            <a:r>
              <a:rPr lang="cs-CZ" altLang="cs-CZ" dirty="0"/>
              <a:t>a navazujícího času „semináře“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docházku si kontroluje každý sám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průběžné testy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předmět končí písemnou zkouškou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01C6AC10-4D35-4AD3-A715-C250E4F03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 předmětu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xmlns="" id="{6F659241-891B-40F1-A829-09EAAD16BE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2205038"/>
            <a:ext cx="8569325" cy="43926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8. 10. </a:t>
            </a:r>
            <a:r>
              <a:rPr lang="cs-CZ" altLang="cs-CZ" sz="2400" dirty="0"/>
              <a:t>MP: Úvodní hodina, základní pojmy a koncepty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22. </a:t>
            </a:r>
            <a:r>
              <a:rPr lang="cs-CZ" altLang="cs-CZ" sz="2400" dirty="0"/>
              <a:t>10. </a:t>
            </a:r>
            <a:r>
              <a:rPr lang="cs-CZ" altLang="cs-CZ" sz="2400" dirty="0" smtClean="0"/>
              <a:t>MP: </a:t>
            </a:r>
            <a:r>
              <a:rPr lang="cs-CZ" altLang="cs-CZ" sz="2400" dirty="0"/>
              <a:t>Zakázané dohody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5. 11. OD (?): </a:t>
            </a:r>
            <a:r>
              <a:rPr lang="cs-CZ" altLang="cs-CZ" sz="2400" dirty="0"/>
              <a:t>Dominantní postavení a jeho zneužívání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19. 11. </a:t>
            </a:r>
            <a:r>
              <a:rPr lang="cs-CZ" altLang="cs-CZ" sz="2400" dirty="0"/>
              <a:t>MP: Veřejné prosazování soutěžního práva 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3. 12. </a:t>
            </a:r>
            <a:r>
              <a:rPr lang="cs-CZ" altLang="cs-CZ" sz="2400" dirty="0"/>
              <a:t>OD (?): </a:t>
            </a:r>
            <a:r>
              <a:rPr lang="cs-CZ" altLang="cs-CZ" sz="2400" dirty="0"/>
              <a:t>Kontrola koncentrací, veřejná podpora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17. </a:t>
            </a:r>
            <a:r>
              <a:rPr lang="cs-CZ" altLang="cs-CZ" sz="2400" dirty="0"/>
              <a:t>12.: Závěrečný test (další termíny v lednu a únoru)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F10D3167-C285-40DC-A632-D6D9D13159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Organizace: Prameny</a:t>
            </a:r>
          </a:p>
        </p:txBody>
      </p:sp>
      <p:sp>
        <p:nvSpPr>
          <p:cNvPr id="406532" name="Rectangle 4">
            <a:extLst>
              <a:ext uri="{FF2B5EF4-FFF2-40B4-BE49-F238E27FC236}">
                <a16:creationId xmlns:a16="http://schemas.microsoft.com/office/drawing/2014/main" xmlns="" id="{2764C03F-5BFF-450B-976C-2169943622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Právní předpisy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zákon č. 143/2001 Sb., o ochraně hospodářské soutěže, ve znění pozdějších předpisů (</a:t>
            </a:r>
            <a:r>
              <a:rPr lang="cs-CZ" altLang="cs-CZ" sz="2600" b="1" dirty="0"/>
              <a:t>OHS</a:t>
            </a:r>
            <a:r>
              <a:rPr lang="cs-CZ" altLang="cs-CZ" sz="26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Smlouva o fungování evropské unie (</a:t>
            </a:r>
            <a:r>
              <a:rPr lang="cs-CZ" altLang="cs-CZ" sz="2600" b="1" dirty="0"/>
              <a:t>SFEU</a:t>
            </a:r>
            <a:r>
              <a:rPr lang="cs-CZ" altLang="cs-CZ" sz="26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Nařízení Rady č. 1/2003 o provádění pravidel hospodářské soutěže </a:t>
            </a:r>
            <a:r>
              <a:rPr lang="cs-CZ" altLang="cs-CZ" sz="2600" b="1" dirty="0"/>
              <a:t>(Nařízení 1/2003)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Nařízení Rady č. 139/2004 o kontrole spojování podniků </a:t>
            </a:r>
            <a:r>
              <a:rPr lang="cs-CZ" altLang="cs-CZ" sz="2600" b="1" dirty="0"/>
              <a:t>(Nařízení 139/2004)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600" dirty="0"/>
              <a:t>Směrnice Evropského parlamentu a Rady 2014/104/EU </a:t>
            </a:r>
            <a:r>
              <a:rPr lang="cs-CZ" sz="2600" dirty="0"/>
              <a:t>o určitých pravidlech upravujících žaloby o náhradu škody podle vnitrostátního práva v případě porušení právních předpisů členských států a Evropské unie o hospodářské soutěži</a:t>
            </a:r>
            <a:r>
              <a:rPr lang="cs-CZ" altLang="cs-CZ" sz="2600" dirty="0"/>
              <a:t> </a:t>
            </a:r>
            <a:r>
              <a:rPr lang="cs-CZ" altLang="cs-CZ" sz="2600" b="1" dirty="0"/>
              <a:t>(Směrnice o náhradě škody)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xmlns="" id="{5AFB3787-D0FA-42F6-AF56-B0B5E76697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Organizace: Studijní materiály</a:t>
            </a:r>
          </a:p>
        </p:txBody>
      </p:sp>
      <p:sp>
        <p:nvSpPr>
          <p:cNvPr id="408580" name="Rectangle 4">
            <a:extLst>
              <a:ext uri="{FF2B5EF4-FFF2-40B4-BE49-F238E27FC236}">
                <a16:creationId xmlns:a16="http://schemas.microsoft.com/office/drawing/2014/main" xmlns="" id="{181EE607-6655-46BF-802D-4964C34FB7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349500"/>
            <a:ext cx="9144000" cy="45085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r>
              <a:rPr lang="cs-CZ" altLang="cs-CZ" sz="2400" b="1" dirty="0"/>
              <a:t>Literatura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MUNKOVÁ, J., KINDL, J., SVOBODA, P. </a:t>
            </a:r>
            <a:r>
              <a:rPr lang="cs-CZ" altLang="cs-CZ" sz="2400" i="1" dirty="0"/>
              <a:t>Soutěžní právo</a:t>
            </a:r>
            <a:r>
              <a:rPr lang="cs-CZ" altLang="cs-CZ" sz="2400" dirty="0"/>
              <a:t> (C. H. Beck)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PETR, M. a kol.</a:t>
            </a:r>
            <a:r>
              <a:rPr lang="cs-CZ" altLang="cs-CZ" sz="2400" i="1" dirty="0"/>
              <a:t> Zakázané dohody a zneužívání dominantního postavení v ČR</a:t>
            </a:r>
            <a:r>
              <a:rPr lang="cs-CZ" altLang="cs-CZ" sz="2400" dirty="0"/>
              <a:t> (C. H. Beck)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 smtClean="0"/>
              <a:t>STEHLÍK, V., HAMULÁK, O., PETR, M.</a:t>
            </a:r>
            <a:r>
              <a:rPr lang="cs-CZ" altLang="cs-CZ" sz="2400" i="1" dirty="0" smtClean="0"/>
              <a:t> Právo Evropské unie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Leges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 algn="just" eaLnBrk="1" hangingPunct="1">
              <a:spcBef>
                <a:spcPct val="0"/>
              </a:spcBef>
              <a:defRPr/>
            </a:pPr>
            <a:endParaRPr lang="cs-CZ" altLang="cs-CZ" sz="2400" i="1" dirty="0"/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ROSE, V., BAILEY, D. </a:t>
            </a:r>
            <a:r>
              <a:rPr lang="cs-CZ" altLang="cs-CZ" sz="2400" i="1" dirty="0" err="1"/>
              <a:t>Bellamy</a:t>
            </a:r>
            <a:r>
              <a:rPr lang="cs-CZ" altLang="cs-CZ" sz="2400" i="1" dirty="0"/>
              <a:t> &amp; </a:t>
            </a:r>
            <a:r>
              <a:rPr lang="cs-CZ" altLang="cs-CZ" sz="2400" i="1" dirty="0" err="1"/>
              <a:t>Child</a:t>
            </a:r>
            <a:r>
              <a:rPr lang="cs-CZ" altLang="cs-CZ" sz="2400" i="1" dirty="0"/>
              <a:t>. </a:t>
            </a:r>
            <a:r>
              <a:rPr lang="cs-CZ" altLang="cs-CZ" sz="2400" i="1" dirty="0" err="1"/>
              <a:t>European</a:t>
            </a:r>
            <a:r>
              <a:rPr lang="cs-CZ" altLang="cs-CZ" sz="2400" i="1" dirty="0"/>
              <a:t> Union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Competiton</a:t>
            </a:r>
            <a:r>
              <a:rPr lang="cs-CZ" altLang="cs-CZ" sz="2400" dirty="0"/>
              <a:t> 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, 1431 p.)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FAUL, J., NIKPAY, A.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The</a:t>
            </a:r>
            <a:r>
              <a:rPr lang="cs-CZ" altLang="cs-CZ" sz="2400" i="1" dirty="0"/>
              <a:t> EU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Competition</a:t>
            </a:r>
            <a:r>
              <a:rPr lang="cs-CZ" altLang="cs-CZ" sz="2400" i="1" dirty="0"/>
              <a:t> </a:t>
            </a:r>
            <a:r>
              <a:rPr lang="cs-CZ" altLang="cs-CZ" sz="2400" dirty="0"/>
              <a:t>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, 2134 p.)</a:t>
            </a:r>
            <a:endParaRPr lang="cs-CZ" altLang="cs-CZ" sz="2400" i="1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xmlns="" id="{564D205F-7BCD-411C-A631-084748D978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II. Soutěžní právo obecně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xmlns="" id="{FDF07BA3-18BC-4D97-8DF3-D183E1913A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fungující hospodářská soutěž vytváří tlak na soutěžitele a přináší výhody spotřebitelům – vyšší kvalita za nižší ceny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předmětem soutěžního práva je ochrana hospodářské soutěže jako takové (jako fenoménu), nikoliv jednotlivých soutěžitelů či spotřebitelů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efektivní soutěž může narušit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veřejné moci – zejm. regulace – legislativa; soutěžní úřad nemůže „přepsat“, jen doporučovat – „soutěžní advokacie“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– soutěžní úřad oprávněn posoudit, zakázat a potrestat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xmlns="" id="{F44CBB5E-2E84-4DC8-9D8F-BDA25D3338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1588" y="981075"/>
            <a:ext cx="9144001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xmlns="" id="{4789BD19-2C0F-413A-99AB-7367A295B6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Soutěžní právo je prevencí zneužití </a:t>
            </a:r>
            <a:r>
              <a:rPr lang="cs-CZ" altLang="cs-CZ" b="1"/>
              <a:t>tržní síly </a:t>
            </a:r>
            <a:r>
              <a:rPr lang="cs-CZ" altLang="cs-CZ" b="1" i="1"/>
              <a:t>(market power) </a:t>
            </a:r>
            <a:r>
              <a:rPr lang="cs-CZ" altLang="cs-CZ"/>
              <a:t>soutěžitelů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soutěžitel disponující významnou tržní silou </a:t>
            </a:r>
            <a:r>
              <a:rPr lang="cs-CZ" altLang="cs-CZ" i="1"/>
              <a:t>(significant market power) </a:t>
            </a:r>
            <a:r>
              <a:rPr lang="cs-CZ" altLang="cs-CZ"/>
              <a:t>je sto změnit ve svůj základní parametry trhu, e.g. zvýšit cenu nad „tržní“ úroveň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bez takové síly, byť je „nefér“, „protisoutěžní“ a poškozující ostatní, není předmětem soutěžního práva (např. nekalá soutěž – zakazuje jednání v rozporu s dobrými mravy soutěže)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3463</TotalTime>
  <Words>1523</Words>
  <Application>Microsoft Office PowerPoint</Application>
  <PresentationFormat>Předvádění na obrazovce (4:3)</PresentationFormat>
  <Paragraphs>246</Paragraphs>
  <Slides>37</Slides>
  <Notes>37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Šablona návrhu UOHS</vt:lpstr>
      <vt:lpstr>Soutěžní právo  I. Soutěžní právo obecně</vt:lpstr>
      <vt:lpstr>Co si dneska povíme …</vt:lpstr>
      <vt:lpstr>Proč by vás mělo zajímat  zrovna soutěžní právo?</vt:lpstr>
      <vt:lpstr>I. Organizace předmětu</vt:lpstr>
      <vt:lpstr>ad Organizace předmětu</vt:lpstr>
      <vt:lpstr>ad Organizace: Prameny</vt:lpstr>
      <vt:lpstr>ad Organizace: Studijní materiály</vt:lpstr>
      <vt:lpstr>II.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III. Jurisdikce</vt:lpstr>
      <vt:lpstr>Příklad globálního kartelu</vt:lpstr>
      <vt:lpstr>ad Globální kartely</vt:lpstr>
      <vt:lpstr>ad Globální kartely</vt:lpstr>
      <vt:lpstr>2. Soutěžní právo v EU</vt:lpstr>
      <vt:lpstr>Unijní prvek</vt:lpstr>
      <vt:lpstr>Konvergenční pravidla</vt:lpstr>
      <vt:lpstr>Paralelní aplikace</vt:lpstr>
      <vt:lpstr>IV. Podnik (soutěžitel)</vt:lpstr>
      <vt:lpstr>ad Podnik</vt:lpstr>
      <vt:lpstr>Taková podniková rodinka</vt:lpstr>
      <vt:lpstr>Co když se v rodině dějí věci? </vt:lpstr>
      <vt:lpstr>Co když se dcera vdá?</vt:lpstr>
      <vt:lpstr>A co na to česká judikatura</vt:lpstr>
      <vt:lpstr>ad Česká judikatura</vt:lpstr>
      <vt:lpstr>ad Česká judikatura</vt:lpstr>
      <vt:lpstr>V. Relevantní trh</vt:lpstr>
      <vt:lpstr>1. Věcný relevantní trh</vt:lpstr>
      <vt:lpstr>ad Věcný relevantní trh</vt:lpstr>
      <vt:lpstr>ad Věcný relevantní trh</vt:lpstr>
      <vt:lpstr>2. Geografický relevantní trh</vt:lpstr>
      <vt:lpstr>3. Case study</vt:lpstr>
      <vt:lpstr>Děkuji Vám za pozornost …</vt:lpstr>
    </vt:vector>
  </TitlesOfParts>
  <Company>uohs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koutna</dc:creator>
  <cp:lastModifiedBy>Petr Michal</cp:lastModifiedBy>
  <cp:revision>134</cp:revision>
  <cp:lastPrinted>2013-06-04T14:10:05Z</cp:lastPrinted>
  <dcterms:created xsi:type="dcterms:W3CDTF">2007-10-30T06:56:21Z</dcterms:created>
  <dcterms:modified xsi:type="dcterms:W3CDTF">2020-10-08T08:01:47Z</dcterms:modified>
</cp:coreProperties>
</file>