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  <p:sldMasterId id="2147483960" r:id="rId2"/>
  </p:sldMasterIdLst>
  <p:notesMasterIdLst>
    <p:notesMasterId r:id="rId25"/>
  </p:notesMasterIdLst>
  <p:sldIdLst>
    <p:sldId id="306" r:id="rId3"/>
    <p:sldId id="311" r:id="rId4"/>
    <p:sldId id="307" r:id="rId5"/>
    <p:sldId id="275" r:id="rId6"/>
    <p:sldId id="309" r:id="rId7"/>
    <p:sldId id="314" r:id="rId8"/>
    <p:sldId id="315" r:id="rId9"/>
    <p:sldId id="286" r:id="rId10"/>
    <p:sldId id="304" r:id="rId11"/>
    <p:sldId id="302" r:id="rId12"/>
    <p:sldId id="272" r:id="rId13"/>
    <p:sldId id="289" r:id="rId14"/>
    <p:sldId id="280" r:id="rId15"/>
    <p:sldId id="273" r:id="rId16"/>
    <p:sldId id="282" r:id="rId17"/>
    <p:sldId id="293" r:id="rId18"/>
    <p:sldId id="297" r:id="rId19"/>
    <p:sldId id="291" r:id="rId20"/>
    <p:sldId id="284" r:id="rId21"/>
    <p:sldId id="298" r:id="rId22"/>
    <p:sldId id="299" r:id="rId23"/>
    <p:sldId id="300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009900"/>
    <a:srgbClr val="33CC33"/>
    <a:srgbClr val="99FFCC"/>
    <a:srgbClr val="FFFFCC"/>
    <a:srgbClr val="FFCC99"/>
    <a:srgbClr val="CC3300"/>
    <a:srgbClr val="FFCC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600" autoAdjust="0"/>
  </p:normalViewPr>
  <p:slideViewPr>
    <p:cSldViewPr>
      <p:cViewPr varScale="1">
        <p:scale>
          <a:sx n="53" d="100"/>
          <a:sy n="53" d="100"/>
        </p:scale>
        <p:origin x="16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701A8-04A7-4575-A5EF-210262F0D376}" type="datetimeFigureOut">
              <a:rPr lang="cs-CZ" smtClean="0"/>
              <a:t>03.01.2021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F2DAD-192B-4340-B9BC-D27247C2409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83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9525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09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8404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141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67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03.01.2021</a:t>
            </a:fld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03.01.2021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03.01.2021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735 w 3934"/>
                <a:gd name="T3" fmla="*/ 1331 h 1505"/>
                <a:gd name="T4" fmla="*/ 1309 w 3934"/>
                <a:gd name="T5" fmla="*/ 1157 h 1505"/>
                <a:gd name="T6" fmla="*/ 1856 w 3934"/>
                <a:gd name="T7" fmla="*/ 977 h 1505"/>
                <a:gd name="T8" fmla="*/ 2386 w 3934"/>
                <a:gd name="T9" fmla="*/ 792 h 1505"/>
                <a:gd name="T10" fmla="*/ 2648 w 3934"/>
                <a:gd name="T11" fmla="*/ 696 h 1505"/>
                <a:gd name="T12" fmla="*/ 2893 w 3934"/>
                <a:gd name="T13" fmla="*/ 606 h 1505"/>
                <a:gd name="T14" fmla="*/ 3136 w 3934"/>
                <a:gd name="T15" fmla="*/ 510 h 1505"/>
                <a:gd name="T16" fmla="*/ 3379 w 3934"/>
                <a:gd name="T17" fmla="*/ 420 h 1505"/>
                <a:gd name="T18" fmla="*/ 3602 w 3934"/>
                <a:gd name="T19" fmla="*/ 324 h 1505"/>
                <a:gd name="T20" fmla="*/ 3819 w 3934"/>
                <a:gd name="T21" fmla="*/ 234 h 1505"/>
                <a:gd name="T22" fmla="*/ 4035 w 3934"/>
                <a:gd name="T23" fmla="*/ 138 h 1505"/>
                <a:gd name="T24" fmla="*/ 4232 w 3934"/>
                <a:gd name="T25" fmla="*/ 48 h 1505"/>
                <a:gd name="T26" fmla="*/ 4232 w 3934"/>
                <a:gd name="T27" fmla="*/ 0 h 1505"/>
                <a:gd name="T28" fmla="*/ 4028 w 3934"/>
                <a:gd name="T29" fmla="*/ 96 h 1505"/>
                <a:gd name="T30" fmla="*/ 3805 w 3934"/>
                <a:gd name="T31" fmla="*/ 192 h 1505"/>
                <a:gd name="T32" fmla="*/ 3582 w 3934"/>
                <a:gd name="T33" fmla="*/ 288 h 1505"/>
                <a:gd name="T34" fmla="*/ 3355 w 3934"/>
                <a:gd name="T35" fmla="*/ 384 h 1505"/>
                <a:gd name="T36" fmla="*/ 3104 w 3934"/>
                <a:gd name="T37" fmla="*/ 480 h 1505"/>
                <a:gd name="T38" fmla="*/ 2853 w 3934"/>
                <a:gd name="T39" fmla="*/ 576 h 1505"/>
                <a:gd name="T40" fmla="*/ 2593 w 3934"/>
                <a:gd name="T41" fmla="*/ 672 h 1505"/>
                <a:gd name="T42" fmla="*/ 2332 w 3934"/>
                <a:gd name="T43" fmla="*/ 768 h 1505"/>
                <a:gd name="T44" fmla="*/ 2051 w 3934"/>
                <a:gd name="T45" fmla="*/ 864 h 1505"/>
                <a:gd name="T46" fmla="*/ 1770 w 3934"/>
                <a:gd name="T47" fmla="*/ 960 h 1505"/>
                <a:gd name="T48" fmla="*/ 1196 w 3934"/>
                <a:gd name="T49" fmla="*/ 1145 h 1505"/>
                <a:gd name="T50" fmla="*/ 610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98 w 1728"/>
                <a:gd name="T3" fmla="*/ 527 h 689"/>
                <a:gd name="T4" fmla="*/ 1035 w 1728"/>
                <a:gd name="T5" fmla="*/ 365 h 689"/>
                <a:gd name="T6" fmla="*/ 1239 w 1728"/>
                <a:gd name="T7" fmla="*/ 287 h 689"/>
                <a:gd name="T8" fmla="*/ 1453 w 1728"/>
                <a:gd name="T9" fmla="*/ 203 h 689"/>
                <a:gd name="T10" fmla="*/ 1667 w 1728"/>
                <a:gd name="T11" fmla="*/ 126 h 689"/>
                <a:gd name="T12" fmla="*/ 1848 w 1728"/>
                <a:gd name="T13" fmla="*/ 48 h 689"/>
                <a:gd name="T14" fmla="*/ 1848 w 1728"/>
                <a:gd name="T15" fmla="*/ 0 h 689"/>
                <a:gd name="T16" fmla="*/ 1644 w 1728"/>
                <a:gd name="T17" fmla="*/ 84 h 689"/>
                <a:gd name="T18" fmla="*/ 1423 w 1728"/>
                <a:gd name="T19" fmla="*/ 167 h 689"/>
                <a:gd name="T20" fmla="*/ 1190 w 1728"/>
                <a:gd name="T21" fmla="*/ 257 h 689"/>
                <a:gd name="T22" fmla="*/ 975 w 1728"/>
                <a:gd name="T23" fmla="*/ 341 h 689"/>
                <a:gd name="T24" fmla="*/ 478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983 w 5561"/>
                <a:gd name="T1" fmla="*/ 929 h 3447"/>
                <a:gd name="T2" fmla="*/ 5957 w 5561"/>
                <a:gd name="T3" fmla="*/ 773 h 3447"/>
                <a:gd name="T4" fmla="*/ 5869 w 5561"/>
                <a:gd name="T5" fmla="*/ 629 h 3447"/>
                <a:gd name="T6" fmla="*/ 5730 w 5561"/>
                <a:gd name="T7" fmla="*/ 492 h 3447"/>
                <a:gd name="T8" fmla="*/ 5540 w 5561"/>
                <a:gd name="T9" fmla="*/ 366 h 3447"/>
                <a:gd name="T10" fmla="*/ 5295 w 5561"/>
                <a:gd name="T11" fmla="*/ 252 h 3447"/>
                <a:gd name="T12" fmla="*/ 5005 w 5561"/>
                <a:gd name="T13" fmla="*/ 144 h 3447"/>
                <a:gd name="T14" fmla="*/ 4671 w 5561"/>
                <a:gd name="T15" fmla="*/ 48 h 3447"/>
                <a:gd name="T16" fmla="*/ 4304 w 5561"/>
                <a:gd name="T17" fmla="*/ 0 h 3447"/>
                <a:gd name="T18" fmla="*/ 4690 w 5561"/>
                <a:gd name="T19" fmla="*/ 90 h 3447"/>
                <a:gd name="T20" fmla="*/ 5024 w 5561"/>
                <a:gd name="T21" fmla="*/ 192 h 3447"/>
                <a:gd name="T22" fmla="*/ 5307 w 5561"/>
                <a:gd name="T23" fmla="*/ 306 h 3447"/>
                <a:gd name="T24" fmla="*/ 5540 w 5561"/>
                <a:gd name="T25" fmla="*/ 426 h 3447"/>
                <a:gd name="T26" fmla="*/ 5717 w 5561"/>
                <a:gd name="T27" fmla="*/ 557 h 3447"/>
                <a:gd name="T28" fmla="*/ 5843 w 5561"/>
                <a:gd name="T29" fmla="*/ 701 h 3447"/>
                <a:gd name="T30" fmla="*/ 5907 w 5561"/>
                <a:gd name="T31" fmla="*/ 851 h 3447"/>
                <a:gd name="T32" fmla="*/ 5907 w 5561"/>
                <a:gd name="T33" fmla="*/ 1013 h 3447"/>
                <a:gd name="T34" fmla="*/ 5856 w 5561"/>
                <a:gd name="T35" fmla="*/ 1163 h 3447"/>
                <a:gd name="T36" fmla="*/ 5750 w 5561"/>
                <a:gd name="T37" fmla="*/ 1319 h 3447"/>
                <a:gd name="T38" fmla="*/ 5597 w 5561"/>
                <a:gd name="T39" fmla="*/ 1475 h 3447"/>
                <a:gd name="T40" fmla="*/ 5397 w 5561"/>
                <a:gd name="T41" fmla="*/ 1630 h 3447"/>
                <a:gd name="T42" fmla="*/ 5154 w 5561"/>
                <a:gd name="T43" fmla="*/ 1786 h 3447"/>
                <a:gd name="T44" fmla="*/ 4870 w 5561"/>
                <a:gd name="T45" fmla="*/ 1948 h 3447"/>
                <a:gd name="T46" fmla="*/ 4535 w 5561"/>
                <a:gd name="T47" fmla="*/ 2104 h 3447"/>
                <a:gd name="T48" fmla="*/ 4169 w 5561"/>
                <a:gd name="T49" fmla="*/ 2260 h 3447"/>
                <a:gd name="T50" fmla="*/ 3762 w 5561"/>
                <a:gd name="T51" fmla="*/ 2416 h 3447"/>
                <a:gd name="T52" fmla="*/ 3322 w 5561"/>
                <a:gd name="T53" fmla="*/ 2566 h 3447"/>
                <a:gd name="T54" fmla="*/ 2841 w 5561"/>
                <a:gd name="T55" fmla="*/ 2715 h 3447"/>
                <a:gd name="T56" fmla="*/ 2332 w 5561"/>
                <a:gd name="T57" fmla="*/ 2865 h 3447"/>
                <a:gd name="T58" fmla="*/ 1782 w 5561"/>
                <a:gd name="T59" fmla="*/ 3009 h 3447"/>
                <a:gd name="T60" fmla="*/ 1229 w 5561"/>
                <a:gd name="T61" fmla="*/ 3147 h 3447"/>
                <a:gd name="T62" fmla="*/ 628 w 5561"/>
                <a:gd name="T63" fmla="*/ 3279 h 3447"/>
                <a:gd name="T64" fmla="*/ 0 w 5561"/>
                <a:gd name="T65" fmla="*/ 3447 h 3447"/>
                <a:gd name="T66" fmla="*/ 939 w 5561"/>
                <a:gd name="T67" fmla="*/ 3249 h 3447"/>
                <a:gd name="T68" fmla="*/ 1523 w 5561"/>
                <a:gd name="T69" fmla="*/ 3105 h 3447"/>
                <a:gd name="T70" fmla="*/ 2081 w 5561"/>
                <a:gd name="T71" fmla="*/ 2961 h 3447"/>
                <a:gd name="T72" fmla="*/ 2623 w 5561"/>
                <a:gd name="T73" fmla="*/ 2817 h 3447"/>
                <a:gd name="T74" fmla="*/ 3116 w 5561"/>
                <a:gd name="T75" fmla="*/ 2668 h 3447"/>
                <a:gd name="T76" fmla="*/ 3583 w 5561"/>
                <a:gd name="T77" fmla="*/ 2512 h 3447"/>
                <a:gd name="T78" fmla="*/ 4016 w 5561"/>
                <a:gd name="T79" fmla="*/ 2356 h 3447"/>
                <a:gd name="T80" fmla="*/ 4408 w 5561"/>
                <a:gd name="T81" fmla="*/ 2200 h 3447"/>
                <a:gd name="T82" fmla="*/ 4762 w 5561"/>
                <a:gd name="T83" fmla="*/ 2038 h 3447"/>
                <a:gd name="T84" fmla="*/ 5076 w 5561"/>
                <a:gd name="T85" fmla="*/ 1876 h 3447"/>
                <a:gd name="T86" fmla="*/ 5346 w 5561"/>
                <a:gd name="T87" fmla="*/ 1720 h 3447"/>
                <a:gd name="T88" fmla="*/ 5572 w 5561"/>
                <a:gd name="T89" fmla="*/ 1559 h 3447"/>
                <a:gd name="T90" fmla="*/ 5744 w 5561"/>
                <a:gd name="T91" fmla="*/ 1397 h 3447"/>
                <a:gd name="T92" fmla="*/ 5875 w 5561"/>
                <a:gd name="T93" fmla="*/ 1241 h 3447"/>
                <a:gd name="T94" fmla="*/ 5957 w 5561"/>
                <a:gd name="T95" fmla="*/ 1085 h 3447"/>
                <a:gd name="T96" fmla="*/ 5977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 cmpd="sng">
                  <a:solidFill>
                    <a:srgbClr val="00339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6187 w 5740"/>
                <a:gd name="T1" fmla="*/ 0 h 2098"/>
                <a:gd name="T2" fmla="*/ 6079 w 5740"/>
                <a:gd name="T3" fmla="*/ 72 h 2098"/>
                <a:gd name="T4" fmla="*/ 5969 w 5740"/>
                <a:gd name="T5" fmla="*/ 138 h 2098"/>
                <a:gd name="T6" fmla="*/ 5845 w 5740"/>
                <a:gd name="T7" fmla="*/ 210 h 2098"/>
                <a:gd name="T8" fmla="*/ 5719 w 5740"/>
                <a:gd name="T9" fmla="*/ 276 h 2098"/>
                <a:gd name="T10" fmla="*/ 5446 w 5740"/>
                <a:gd name="T11" fmla="*/ 414 h 2098"/>
                <a:gd name="T12" fmla="*/ 5149 w 5740"/>
                <a:gd name="T13" fmla="*/ 552 h 2098"/>
                <a:gd name="T14" fmla="*/ 4827 w 5740"/>
                <a:gd name="T15" fmla="*/ 690 h 2098"/>
                <a:gd name="T16" fmla="*/ 4487 w 5740"/>
                <a:gd name="T17" fmla="*/ 827 h 2098"/>
                <a:gd name="T18" fmla="*/ 4125 w 5740"/>
                <a:gd name="T19" fmla="*/ 959 h 2098"/>
                <a:gd name="T20" fmla="*/ 3737 w 5740"/>
                <a:gd name="T21" fmla="*/ 1091 h 2098"/>
                <a:gd name="T22" fmla="*/ 3331 w 5740"/>
                <a:gd name="T23" fmla="*/ 1223 h 2098"/>
                <a:gd name="T24" fmla="*/ 2911 w 5740"/>
                <a:gd name="T25" fmla="*/ 1355 h 2098"/>
                <a:gd name="T26" fmla="*/ 2460 w 5740"/>
                <a:gd name="T27" fmla="*/ 1481 h 2098"/>
                <a:gd name="T28" fmla="*/ 2004 w 5740"/>
                <a:gd name="T29" fmla="*/ 1601 h 2098"/>
                <a:gd name="T30" fmla="*/ 1532 w 5740"/>
                <a:gd name="T31" fmla="*/ 1721 h 2098"/>
                <a:gd name="T32" fmla="*/ 1029 w 5740"/>
                <a:gd name="T33" fmla="*/ 1834 h 2098"/>
                <a:gd name="T34" fmla="*/ 532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525 w 5740"/>
                <a:gd name="T41" fmla="*/ 1990 h 2098"/>
                <a:gd name="T42" fmla="*/ 1023 w 5740"/>
                <a:gd name="T43" fmla="*/ 1882 h 2098"/>
                <a:gd name="T44" fmla="*/ 1517 w 5740"/>
                <a:gd name="T45" fmla="*/ 1763 h 2098"/>
                <a:gd name="T46" fmla="*/ 1986 w 5740"/>
                <a:gd name="T47" fmla="*/ 1649 h 2098"/>
                <a:gd name="T48" fmla="*/ 2440 w 5740"/>
                <a:gd name="T49" fmla="*/ 1523 h 2098"/>
                <a:gd name="T50" fmla="*/ 2891 w 5740"/>
                <a:gd name="T51" fmla="*/ 1397 h 2098"/>
                <a:gd name="T52" fmla="*/ 3307 w 5740"/>
                <a:gd name="T53" fmla="*/ 1271 h 2098"/>
                <a:gd name="T54" fmla="*/ 3711 w 5740"/>
                <a:gd name="T55" fmla="*/ 1139 h 2098"/>
                <a:gd name="T56" fmla="*/ 4099 w 5740"/>
                <a:gd name="T57" fmla="*/ 1007 h 2098"/>
                <a:gd name="T58" fmla="*/ 4461 w 5740"/>
                <a:gd name="T59" fmla="*/ 875 h 2098"/>
                <a:gd name="T60" fmla="*/ 4808 w 5740"/>
                <a:gd name="T61" fmla="*/ 737 h 2098"/>
                <a:gd name="T62" fmla="*/ 5130 w 5740"/>
                <a:gd name="T63" fmla="*/ 600 h 2098"/>
                <a:gd name="T64" fmla="*/ 5434 w 5740"/>
                <a:gd name="T65" fmla="*/ 462 h 2098"/>
                <a:gd name="T66" fmla="*/ 5707 w 5740"/>
                <a:gd name="T67" fmla="*/ 324 h 2098"/>
                <a:gd name="T68" fmla="*/ 5963 w 5740"/>
                <a:gd name="T69" fmla="*/ 186 h 2098"/>
                <a:gd name="T70" fmla="*/ 6187 w 5740"/>
                <a:gd name="T71" fmla="*/ 48 h 2098"/>
                <a:gd name="T72" fmla="*/ 6187 w 5740"/>
                <a:gd name="T73" fmla="*/ 0 h 2098"/>
                <a:gd name="T74" fmla="*/ 6187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2099 w 1955"/>
                <a:gd name="T1" fmla="*/ 485 h 1265"/>
                <a:gd name="T2" fmla="*/ 2045 w 1955"/>
                <a:gd name="T3" fmla="*/ 390 h 1265"/>
                <a:gd name="T4" fmla="*/ 1909 w 1955"/>
                <a:gd name="T5" fmla="*/ 306 h 1265"/>
                <a:gd name="T6" fmla="*/ 1699 w 1955"/>
                <a:gd name="T7" fmla="*/ 228 h 1265"/>
                <a:gd name="T8" fmla="*/ 1423 w 1955"/>
                <a:gd name="T9" fmla="*/ 162 h 1265"/>
                <a:gd name="T10" fmla="*/ 1082 w 1955"/>
                <a:gd name="T11" fmla="*/ 102 h 1265"/>
                <a:gd name="T12" fmla="*/ 694 w 1955"/>
                <a:gd name="T13" fmla="*/ 54 h 1265"/>
                <a:gd name="T14" fmla="*/ 251 w 1955"/>
                <a:gd name="T15" fmla="*/ 18 h 1265"/>
                <a:gd name="T16" fmla="*/ 0 w 1955"/>
                <a:gd name="T17" fmla="*/ 12 h 1265"/>
                <a:gd name="T18" fmla="*/ 455 w 1955"/>
                <a:gd name="T19" fmla="*/ 48 h 1265"/>
                <a:gd name="T20" fmla="*/ 884 w 1955"/>
                <a:gd name="T21" fmla="*/ 90 h 1265"/>
                <a:gd name="T22" fmla="*/ 1244 w 1955"/>
                <a:gd name="T23" fmla="*/ 144 h 1265"/>
                <a:gd name="T24" fmla="*/ 1532 w 1955"/>
                <a:gd name="T25" fmla="*/ 204 h 1265"/>
                <a:gd name="T26" fmla="*/ 1758 w 1955"/>
                <a:gd name="T27" fmla="*/ 276 h 1265"/>
                <a:gd name="T28" fmla="*/ 1938 w 1955"/>
                <a:gd name="T29" fmla="*/ 360 h 1265"/>
                <a:gd name="T30" fmla="*/ 2027 w 1955"/>
                <a:gd name="T31" fmla="*/ 443 h 1265"/>
                <a:gd name="T32" fmla="*/ 2045 w 1955"/>
                <a:gd name="T33" fmla="*/ 539 h 1265"/>
                <a:gd name="T34" fmla="*/ 1998 w 1955"/>
                <a:gd name="T35" fmla="*/ 629 h 1265"/>
                <a:gd name="T36" fmla="*/ 1880 w 1955"/>
                <a:gd name="T37" fmla="*/ 719 h 1265"/>
                <a:gd name="T38" fmla="*/ 1699 w 1955"/>
                <a:gd name="T39" fmla="*/ 809 h 1265"/>
                <a:gd name="T40" fmla="*/ 1453 w 1955"/>
                <a:gd name="T41" fmla="*/ 899 h 1265"/>
                <a:gd name="T42" fmla="*/ 1166 w 1955"/>
                <a:gd name="T43" fmla="*/ 989 h 1265"/>
                <a:gd name="T44" fmla="*/ 813 w 1955"/>
                <a:gd name="T45" fmla="*/ 1073 h 1265"/>
                <a:gd name="T46" fmla="*/ 431 w 1955"/>
                <a:gd name="T47" fmla="*/ 1157 h 1265"/>
                <a:gd name="T48" fmla="*/ 0 w 1955"/>
                <a:gd name="T49" fmla="*/ 1241 h 1265"/>
                <a:gd name="T50" fmla="*/ 239 w 1955"/>
                <a:gd name="T51" fmla="*/ 1223 h 1265"/>
                <a:gd name="T52" fmla="*/ 658 w 1955"/>
                <a:gd name="T53" fmla="*/ 1139 h 1265"/>
                <a:gd name="T54" fmla="*/ 1029 w 1955"/>
                <a:gd name="T55" fmla="*/ 1049 h 1265"/>
                <a:gd name="T56" fmla="*/ 1358 w 1955"/>
                <a:gd name="T57" fmla="*/ 959 h 1265"/>
                <a:gd name="T58" fmla="*/ 1633 w 1955"/>
                <a:gd name="T59" fmla="*/ 863 h 1265"/>
                <a:gd name="T60" fmla="*/ 1844 w 1955"/>
                <a:gd name="T61" fmla="*/ 767 h 1265"/>
                <a:gd name="T62" fmla="*/ 2004 w 1955"/>
                <a:gd name="T63" fmla="*/ 677 h 1265"/>
                <a:gd name="T64" fmla="*/ 2081 w 1955"/>
                <a:gd name="T65" fmla="*/ 581 h 1265"/>
                <a:gd name="T66" fmla="*/ 2099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5067 w 4694"/>
                <a:gd name="T1" fmla="*/ 797 h 2901"/>
                <a:gd name="T2" fmla="*/ 5035 w 4694"/>
                <a:gd name="T3" fmla="*/ 665 h 2901"/>
                <a:gd name="T4" fmla="*/ 4952 w 4694"/>
                <a:gd name="T5" fmla="*/ 540 h 2901"/>
                <a:gd name="T6" fmla="*/ 4820 w 4694"/>
                <a:gd name="T7" fmla="*/ 426 h 2901"/>
                <a:gd name="T8" fmla="*/ 4641 w 4694"/>
                <a:gd name="T9" fmla="*/ 312 h 2901"/>
                <a:gd name="T10" fmla="*/ 4409 w 4694"/>
                <a:gd name="T11" fmla="*/ 216 h 2901"/>
                <a:gd name="T12" fmla="*/ 4138 w 4694"/>
                <a:gd name="T13" fmla="*/ 120 h 2901"/>
                <a:gd name="T14" fmla="*/ 3822 w 4694"/>
                <a:gd name="T15" fmla="*/ 36 h 2901"/>
                <a:gd name="T16" fmla="*/ 3460 w 4694"/>
                <a:gd name="T17" fmla="*/ 0 h 2901"/>
                <a:gd name="T18" fmla="*/ 3822 w 4694"/>
                <a:gd name="T19" fmla="*/ 78 h 2901"/>
                <a:gd name="T20" fmla="*/ 4138 w 4694"/>
                <a:gd name="T21" fmla="*/ 162 h 2901"/>
                <a:gd name="T22" fmla="*/ 4409 w 4694"/>
                <a:gd name="T23" fmla="*/ 258 h 2901"/>
                <a:gd name="T24" fmla="*/ 4629 w 4694"/>
                <a:gd name="T25" fmla="*/ 366 h 2901"/>
                <a:gd name="T26" fmla="*/ 4796 w 4694"/>
                <a:gd name="T27" fmla="*/ 480 h 2901"/>
                <a:gd name="T28" fmla="*/ 4913 w 4694"/>
                <a:gd name="T29" fmla="*/ 605 h 2901"/>
                <a:gd name="T30" fmla="*/ 4977 w 4694"/>
                <a:gd name="T31" fmla="*/ 737 h 2901"/>
                <a:gd name="T32" fmla="*/ 4977 w 4694"/>
                <a:gd name="T33" fmla="*/ 875 h 2901"/>
                <a:gd name="T34" fmla="*/ 4933 w 4694"/>
                <a:gd name="T35" fmla="*/ 1001 h 2901"/>
                <a:gd name="T36" fmla="*/ 4846 w 4694"/>
                <a:gd name="T37" fmla="*/ 1127 h 2901"/>
                <a:gd name="T38" fmla="*/ 4719 w 4694"/>
                <a:gd name="T39" fmla="*/ 1259 h 2901"/>
                <a:gd name="T40" fmla="*/ 4550 w 4694"/>
                <a:gd name="T41" fmla="*/ 1385 h 2901"/>
                <a:gd name="T42" fmla="*/ 4344 w 4694"/>
                <a:gd name="T43" fmla="*/ 1517 h 2901"/>
                <a:gd name="T44" fmla="*/ 4105 w 4694"/>
                <a:gd name="T45" fmla="*/ 1648 h 2901"/>
                <a:gd name="T46" fmla="*/ 3829 w 4694"/>
                <a:gd name="T47" fmla="*/ 1774 h 2901"/>
                <a:gd name="T48" fmla="*/ 3520 w 4694"/>
                <a:gd name="T49" fmla="*/ 1906 h 2901"/>
                <a:gd name="T50" fmla="*/ 3178 w 4694"/>
                <a:gd name="T51" fmla="*/ 2032 h 2901"/>
                <a:gd name="T52" fmla="*/ 2802 w 4694"/>
                <a:gd name="T53" fmla="*/ 2164 h 2901"/>
                <a:gd name="T54" fmla="*/ 2398 w 4694"/>
                <a:gd name="T55" fmla="*/ 2284 h 2901"/>
                <a:gd name="T56" fmla="*/ 1968 w 4694"/>
                <a:gd name="T57" fmla="*/ 2410 h 2901"/>
                <a:gd name="T58" fmla="*/ 1516 w 4694"/>
                <a:gd name="T59" fmla="*/ 2530 h 2901"/>
                <a:gd name="T60" fmla="*/ 532 w 4694"/>
                <a:gd name="T61" fmla="*/ 2757 h 2901"/>
                <a:gd name="T62" fmla="*/ 0 w 4694"/>
                <a:gd name="T63" fmla="*/ 2901 h 2901"/>
                <a:gd name="T64" fmla="*/ 1041 w 4694"/>
                <a:gd name="T65" fmla="*/ 2674 h 2901"/>
                <a:gd name="T66" fmla="*/ 1765 w 4694"/>
                <a:gd name="T67" fmla="*/ 2494 h 2901"/>
                <a:gd name="T68" fmla="*/ 2225 w 4694"/>
                <a:gd name="T69" fmla="*/ 2374 h 2901"/>
                <a:gd name="T70" fmla="*/ 2643 w 4694"/>
                <a:gd name="T71" fmla="*/ 2248 h 2901"/>
                <a:gd name="T72" fmla="*/ 3038 w 4694"/>
                <a:gd name="T73" fmla="*/ 2116 h 2901"/>
                <a:gd name="T74" fmla="*/ 3401 w 4694"/>
                <a:gd name="T75" fmla="*/ 1984 h 2901"/>
                <a:gd name="T76" fmla="*/ 3737 w 4694"/>
                <a:gd name="T77" fmla="*/ 1858 h 2901"/>
                <a:gd name="T78" fmla="*/ 4034 w 4694"/>
                <a:gd name="T79" fmla="*/ 1720 h 2901"/>
                <a:gd name="T80" fmla="*/ 4299 w 4694"/>
                <a:gd name="T81" fmla="*/ 1589 h 2901"/>
                <a:gd name="T82" fmla="*/ 4524 w 4694"/>
                <a:gd name="T83" fmla="*/ 1457 h 2901"/>
                <a:gd name="T84" fmla="*/ 4719 w 4694"/>
                <a:gd name="T85" fmla="*/ 1325 h 2901"/>
                <a:gd name="T86" fmla="*/ 4865 w 4694"/>
                <a:gd name="T87" fmla="*/ 1193 h 2901"/>
                <a:gd name="T88" fmla="*/ 4977 w 4694"/>
                <a:gd name="T89" fmla="*/ 1061 h 2901"/>
                <a:gd name="T90" fmla="*/ 5041 w 4694"/>
                <a:gd name="T91" fmla="*/ 935 h 2901"/>
                <a:gd name="T92" fmla="*/ 5061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4059 w 3761"/>
                <a:gd name="T1" fmla="*/ 719 h 2356"/>
                <a:gd name="T2" fmla="*/ 4027 w 3761"/>
                <a:gd name="T3" fmla="*/ 599 h 2356"/>
                <a:gd name="T4" fmla="*/ 3942 w 3761"/>
                <a:gd name="T5" fmla="*/ 486 h 2356"/>
                <a:gd name="T6" fmla="*/ 3802 w 3761"/>
                <a:gd name="T7" fmla="*/ 378 h 2356"/>
                <a:gd name="T8" fmla="*/ 3612 w 3761"/>
                <a:gd name="T9" fmla="*/ 282 h 2356"/>
                <a:gd name="T10" fmla="*/ 3374 w 3761"/>
                <a:gd name="T11" fmla="*/ 192 h 2356"/>
                <a:gd name="T12" fmla="*/ 3091 w 3761"/>
                <a:gd name="T13" fmla="*/ 108 h 2356"/>
                <a:gd name="T14" fmla="*/ 2761 w 3761"/>
                <a:gd name="T15" fmla="*/ 36 h 2356"/>
                <a:gd name="T16" fmla="*/ 2404 w 3761"/>
                <a:gd name="T17" fmla="*/ 0 h 2356"/>
                <a:gd name="T18" fmla="*/ 2782 w 3761"/>
                <a:gd name="T19" fmla="*/ 72 h 2356"/>
                <a:gd name="T20" fmla="*/ 3104 w 3761"/>
                <a:gd name="T21" fmla="*/ 150 h 2356"/>
                <a:gd name="T22" fmla="*/ 3387 w 3761"/>
                <a:gd name="T23" fmla="*/ 234 h 2356"/>
                <a:gd name="T24" fmla="*/ 3612 w 3761"/>
                <a:gd name="T25" fmla="*/ 330 h 2356"/>
                <a:gd name="T26" fmla="*/ 3795 w 3761"/>
                <a:gd name="T27" fmla="*/ 432 h 2356"/>
                <a:gd name="T28" fmla="*/ 3911 w 3761"/>
                <a:gd name="T29" fmla="*/ 545 h 2356"/>
                <a:gd name="T30" fmla="*/ 3975 w 3761"/>
                <a:gd name="T31" fmla="*/ 665 h 2356"/>
                <a:gd name="T32" fmla="*/ 3981 w 3761"/>
                <a:gd name="T33" fmla="*/ 791 h 2356"/>
                <a:gd name="T34" fmla="*/ 3942 w 3761"/>
                <a:gd name="T35" fmla="*/ 887 h 2356"/>
                <a:gd name="T36" fmla="*/ 3879 w 3761"/>
                <a:gd name="T37" fmla="*/ 989 h 2356"/>
                <a:gd name="T38" fmla="*/ 3776 w 3761"/>
                <a:gd name="T39" fmla="*/ 1091 h 2356"/>
                <a:gd name="T40" fmla="*/ 3638 w 3761"/>
                <a:gd name="T41" fmla="*/ 1187 h 2356"/>
                <a:gd name="T42" fmla="*/ 3480 w 3761"/>
                <a:gd name="T43" fmla="*/ 1289 h 2356"/>
                <a:gd name="T44" fmla="*/ 3283 w 3761"/>
                <a:gd name="T45" fmla="*/ 1391 h 2356"/>
                <a:gd name="T46" fmla="*/ 3058 w 3761"/>
                <a:gd name="T47" fmla="*/ 1493 h 2356"/>
                <a:gd name="T48" fmla="*/ 2815 w 3761"/>
                <a:gd name="T49" fmla="*/ 1589 h 2356"/>
                <a:gd name="T50" fmla="*/ 2243 w 3761"/>
                <a:gd name="T51" fmla="*/ 1786 h 2356"/>
                <a:gd name="T52" fmla="*/ 1579 w 3761"/>
                <a:gd name="T53" fmla="*/ 1972 h 2356"/>
                <a:gd name="T54" fmla="*/ 827 w 3761"/>
                <a:gd name="T55" fmla="*/ 2158 h 2356"/>
                <a:gd name="T56" fmla="*/ 0 w 3761"/>
                <a:gd name="T57" fmla="*/ 2326 h 2356"/>
                <a:gd name="T58" fmla="*/ 425 w 3761"/>
                <a:gd name="T59" fmla="*/ 2272 h 2356"/>
                <a:gd name="T60" fmla="*/ 1238 w 3761"/>
                <a:gd name="T61" fmla="*/ 2092 h 2356"/>
                <a:gd name="T62" fmla="*/ 1956 w 3761"/>
                <a:gd name="T63" fmla="*/ 1900 h 2356"/>
                <a:gd name="T64" fmla="*/ 2584 w 3761"/>
                <a:gd name="T65" fmla="*/ 1702 h 2356"/>
                <a:gd name="T66" fmla="*/ 2863 w 3761"/>
                <a:gd name="T67" fmla="*/ 1607 h 2356"/>
                <a:gd name="T68" fmla="*/ 3111 w 3761"/>
                <a:gd name="T69" fmla="*/ 1505 h 2356"/>
                <a:gd name="T70" fmla="*/ 3335 w 3761"/>
                <a:gd name="T71" fmla="*/ 1403 h 2356"/>
                <a:gd name="T72" fmla="*/ 3539 w 3761"/>
                <a:gd name="T73" fmla="*/ 1301 h 2356"/>
                <a:gd name="T74" fmla="*/ 3704 w 3761"/>
                <a:gd name="T75" fmla="*/ 1193 h 2356"/>
                <a:gd name="T76" fmla="*/ 3841 w 3761"/>
                <a:gd name="T77" fmla="*/ 1091 h 2356"/>
                <a:gd name="T78" fmla="*/ 3942 w 3761"/>
                <a:gd name="T79" fmla="*/ 989 h 2356"/>
                <a:gd name="T80" fmla="*/ 4014 w 3761"/>
                <a:gd name="T81" fmla="*/ 887 h 2356"/>
                <a:gd name="T82" fmla="*/ 4053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3145 w 2924"/>
                <a:gd name="T1" fmla="*/ 647 h 1846"/>
                <a:gd name="T2" fmla="*/ 3092 w 2924"/>
                <a:gd name="T3" fmla="*/ 528 h 1846"/>
                <a:gd name="T4" fmla="*/ 2964 w 2924"/>
                <a:gd name="T5" fmla="*/ 414 h 1846"/>
                <a:gd name="T6" fmla="*/ 2751 w 2924"/>
                <a:gd name="T7" fmla="*/ 318 h 1846"/>
                <a:gd name="T8" fmla="*/ 2474 w 2924"/>
                <a:gd name="T9" fmla="*/ 228 h 1846"/>
                <a:gd name="T10" fmla="*/ 2131 w 2924"/>
                <a:gd name="T11" fmla="*/ 150 h 1846"/>
                <a:gd name="T12" fmla="*/ 1728 w 2924"/>
                <a:gd name="T13" fmla="*/ 78 h 1846"/>
                <a:gd name="T14" fmla="*/ 1274 w 2924"/>
                <a:gd name="T15" fmla="*/ 24 h 1846"/>
                <a:gd name="T16" fmla="*/ 742 w 2924"/>
                <a:gd name="T17" fmla="*/ 0 h 1846"/>
                <a:gd name="T18" fmla="*/ 1286 w 2924"/>
                <a:gd name="T19" fmla="*/ 48 h 1846"/>
                <a:gd name="T20" fmla="*/ 1746 w 2924"/>
                <a:gd name="T21" fmla="*/ 108 h 1846"/>
                <a:gd name="T22" fmla="*/ 2159 w 2924"/>
                <a:gd name="T23" fmla="*/ 180 h 1846"/>
                <a:gd name="T24" fmla="*/ 2502 w 2924"/>
                <a:gd name="T25" fmla="*/ 264 h 1846"/>
                <a:gd name="T26" fmla="*/ 2763 w 2924"/>
                <a:gd name="T27" fmla="*/ 360 h 1846"/>
                <a:gd name="T28" fmla="*/ 2964 w 2924"/>
                <a:gd name="T29" fmla="*/ 468 h 1846"/>
                <a:gd name="T30" fmla="*/ 3062 w 2924"/>
                <a:gd name="T31" fmla="*/ 587 h 1846"/>
                <a:gd name="T32" fmla="*/ 3080 w 2924"/>
                <a:gd name="T33" fmla="*/ 713 h 1846"/>
                <a:gd name="T34" fmla="*/ 3056 w 2924"/>
                <a:gd name="T35" fmla="*/ 785 h 1846"/>
                <a:gd name="T36" fmla="*/ 3008 w 2924"/>
                <a:gd name="T37" fmla="*/ 857 h 1846"/>
                <a:gd name="T38" fmla="*/ 2823 w 2924"/>
                <a:gd name="T39" fmla="*/ 1001 h 1846"/>
                <a:gd name="T40" fmla="*/ 2550 w 2924"/>
                <a:gd name="T41" fmla="*/ 1145 h 1846"/>
                <a:gd name="T42" fmla="*/ 2187 w 2924"/>
                <a:gd name="T43" fmla="*/ 1289 h 1846"/>
                <a:gd name="T44" fmla="*/ 1746 w 2924"/>
                <a:gd name="T45" fmla="*/ 1433 h 1846"/>
                <a:gd name="T46" fmla="*/ 1238 w 2924"/>
                <a:gd name="T47" fmla="*/ 1571 h 1846"/>
                <a:gd name="T48" fmla="*/ 652 w 2924"/>
                <a:gd name="T49" fmla="*/ 1702 h 1846"/>
                <a:gd name="T50" fmla="*/ 0 w 2924"/>
                <a:gd name="T51" fmla="*/ 1828 h 1846"/>
                <a:gd name="T52" fmla="*/ 335 w 2924"/>
                <a:gd name="T53" fmla="*/ 1780 h 1846"/>
                <a:gd name="T54" fmla="*/ 969 w 2924"/>
                <a:gd name="T55" fmla="*/ 1648 h 1846"/>
                <a:gd name="T56" fmla="*/ 1525 w 2924"/>
                <a:gd name="T57" fmla="*/ 1511 h 1846"/>
                <a:gd name="T58" fmla="*/ 2015 w 2924"/>
                <a:gd name="T59" fmla="*/ 1367 h 1846"/>
                <a:gd name="T60" fmla="*/ 2422 w 2924"/>
                <a:gd name="T61" fmla="*/ 1223 h 1846"/>
                <a:gd name="T62" fmla="*/ 2751 w 2924"/>
                <a:gd name="T63" fmla="*/ 1079 h 1846"/>
                <a:gd name="T64" fmla="*/ 2990 w 2924"/>
                <a:gd name="T65" fmla="*/ 929 h 1846"/>
                <a:gd name="T66" fmla="*/ 3092 w 2924"/>
                <a:gd name="T67" fmla="*/ 815 h 1846"/>
                <a:gd name="T68" fmla="*/ 3132 w 2924"/>
                <a:gd name="T69" fmla="*/ 743 h 1846"/>
                <a:gd name="T70" fmla="*/ 3145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519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608 w 1488"/>
                <a:gd name="T7" fmla="*/ 186 h 204"/>
                <a:gd name="T8" fmla="*/ 1519 w 1488"/>
                <a:gd name="T9" fmla="*/ 204 h 204"/>
                <a:gd name="T10" fmla="*/ 1519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rgbClr val="CC3300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rgbClr val="CC3300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rgbClr val="CC3300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rgbClr val="CC3300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rgbClr val="CC33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ts val="1200"/>
                </a:spcBef>
                <a:spcAft>
                  <a:spcPct val="0"/>
                </a:spcAft>
                <a:defRPr b="1">
                  <a:solidFill>
                    <a:srgbClr val="CC33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ts val="1200"/>
                </a:spcBef>
                <a:spcAft>
                  <a:spcPct val="0"/>
                </a:spcAft>
                <a:defRPr b="1">
                  <a:solidFill>
                    <a:srgbClr val="CC33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ts val="1200"/>
                </a:spcBef>
                <a:spcAft>
                  <a:spcPct val="0"/>
                </a:spcAft>
                <a:defRPr b="1">
                  <a:solidFill>
                    <a:srgbClr val="CC33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ts val="1200"/>
                </a:spcBef>
                <a:spcAft>
                  <a:spcPct val="0"/>
                </a:spcAft>
                <a:defRPr b="1">
                  <a:solidFill>
                    <a:srgbClr val="CC3300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rgbClr val="CC3300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rgbClr val="CC3300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rgbClr val="CC3300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rgbClr val="CC3300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rgbClr val="CC33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ts val="1200"/>
                </a:spcBef>
                <a:spcAft>
                  <a:spcPct val="0"/>
                </a:spcAft>
                <a:defRPr b="1">
                  <a:solidFill>
                    <a:srgbClr val="CC33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ts val="1200"/>
                </a:spcBef>
                <a:spcAft>
                  <a:spcPct val="0"/>
                </a:spcAft>
                <a:defRPr b="1">
                  <a:solidFill>
                    <a:srgbClr val="CC33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ts val="1200"/>
                </a:spcBef>
                <a:spcAft>
                  <a:spcPct val="0"/>
                </a:spcAft>
                <a:defRPr b="1">
                  <a:solidFill>
                    <a:srgbClr val="CC33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ts val="1200"/>
                </a:spcBef>
                <a:spcAft>
                  <a:spcPct val="0"/>
                </a:spcAft>
                <a:defRPr b="1">
                  <a:solidFill>
                    <a:srgbClr val="CC3300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97 w 323"/>
                  <a:gd name="T13" fmla="*/ 18 h 162"/>
                  <a:gd name="T14" fmla="*/ 263 w 323"/>
                  <a:gd name="T15" fmla="*/ 54 h 162"/>
                  <a:gd name="T16" fmla="*/ 311 w 323"/>
                  <a:gd name="T17" fmla="*/ 90 h 162"/>
                  <a:gd name="T18" fmla="*/ 341 w 323"/>
                  <a:gd name="T19" fmla="*/ 114 h 162"/>
                  <a:gd name="T20" fmla="*/ 347 w 323"/>
                  <a:gd name="T21" fmla="*/ 126 h 162"/>
                  <a:gd name="T22" fmla="*/ 347 w 323"/>
                  <a:gd name="T23" fmla="*/ 126 h 162"/>
                  <a:gd name="T24" fmla="*/ 245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262 w 1250"/>
                  <a:gd name="T1" fmla="*/ 641 h 923"/>
                  <a:gd name="T2" fmla="*/ 1262 w 1250"/>
                  <a:gd name="T3" fmla="*/ 473 h 923"/>
                  <a:gd name="T4" fmla="*/ 1232 w 1250"/>
                  <a:gd name="T5" fmla="*/ 384 h 923"/>
                  <a:gd name="T6" fmla="*/ 1208 w 1250"/>
                  <a:gd name="T7" fmla="*/ 288 h 923"/>
                  <a:gd name="T8" fmla="*/ 1135 w 1250"/>
                  <a:gd name="T9" fmla="*/ 174 h 923"/>
                  <a:gd name="T10" fmla="*/ 1053 w 1250"/>
                  <a:gd name="T11" fmla="*/ 96 h 923"/>
                  <a:gd name="T12" fmla="*/ 1035 w 1250"/>
                  <a:gd name="T13" fmla="*/ 72 h 923"/>
                  <a:gd name="T14" fmla="*/ 963 w 1250"/>
                  <a:gd name="T15" fmla="*/ 18 h 923"/>
                  <a:gd name="T16" fmla="*/ 891 w 1250"/>
                  <a:gd name="T17" fmla="*/ 6 h 923"/>
                  <a:gd name="T18" fmla="*/ 760 w 1250"/>
                  <a:gd name="T19" fmla="*/ 24 h 923"/>
                  <a:gd name="T20" fmla="*/ 712 w 1250"/>
                  <a:gd name="T21" fmla="*/ 42 h 923"/>
                  <a:gd name="T22" fmla="*/ 616 w 1250"/>
                  <a:gd name="T23" fmla="*/ 120 h 923"/>
                  <a:gd name="T24" fmla="*/ 580 w 1250"/>
                  <a:gd name="T25" fmla="*/ 228 h 923"/>
                  <a:gd name="T26" fmla="*/ 557 w 1250"/>
                  <a:gd name="T27" fmla="*/ 348 h 923"/>
                  <a:gd name="T28" fmla="*/ 455 w 1250"/>
                  <a:gd name="T29" fmla="*/ 479 h 923"/>
                  <a:gd name="T30" fmla="*/ 437 w 1250"/>
                  <a:gd name="T31" fmla="*/ 539 h 923"/>
                  <a:gd name="T32" fmla="*/ 377 w 1250"/>
                  <a:gd name="T33" fmla="*/ 599 h 923"/>
                  <a:gd name="T34" fmla="*/ 329 w 1250"/>
                  <a:gd name="T35" fmla="*/ 629 h 923"/>
                  <a:gd name="T36" fmla="*/ 317 w 1250"/>
                  <a:gd name="T37" fmla="*/ 635 h 923"/>
                  <a:gd name="T38" fmla="*/ 281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64 w 1250"/>
                  <a:gd name="T47" fmla="*/ 869 h 923"/>
                  <a:gd name="T48" fmla="*/ 688 w 1250"/>
                  <a:gd name="T49" fmla="*/ 827 h 923"/>
                  <a:gd name="T50" fmla="*/ 748 w 1250"/>
                  <a:gd name="T51" fmla="*/ 725 h 923"/>
                  <a:gd name="T52" fmla="*/ 742 w 1250"/>
                  <a:gd name="T53" fmla="*/ 611 h 923"/>
                  <a:gd name="T54" fmla="*/ 848 w 1250"/>
                  <a:gd name="T55" fmla="*/ 551 h 923"/>
                  <a:gd name="T56" fmla="*/ 951 w 1250"/>
                  <a:gd name="T57" fmla="*/ 449 h 923"/>
                  <a:gd name="T58" fmla="*/ 981 w 1250"/>
                  <a:gd name="T59" fmla="*/ 414 h 923"/>
                  <a:gd name="T60" fmla="*/ 1047 w 1250"/>
                  <a:gd name="T61" fmla="*/ 318 h 923"/>
                  <a:gd name="T62" fmla="*/ 1095 w 1250"/>
                  <a:gd name="T63" fmla="*/ 336 h 923"/>
                  <a:gd name="T64" fmla="*/ 1214 w 1250"/>
                  <a:gd name="T65" fmla="*/ 617 h 923"/>
                  <a:gd name="T66" fmla="*/ 1208 w 1250"/>
                  <a:gd name="T67" fmla="*/ 689 h 923"/>
                  <a:gd name="T68" fmla="*/ 1244 w 1250"/>
                  <a:gd name="T69" fmla="*/ 749 h 923"/>
                  <a:gd name="T70" fmla="*/ 1298 w 1250"/>
                  <a:gd name="T71" fmla="*/ 713 h 923"/>
                  <a:gd name="T72" fmla="*/ 1334 w 1250"/>
                  <a:gd name="T73" fmla="*/ 749 h 923"/>
                  <a:gd name="T74" fmla="*/ 1346 w 1250"/>
                  <a:gd name="T75" fmla="*/ 743 h 923"/>
                  <a:gd name="T76" fmla="*/ 742 w 1250"/>
                  <a:gd name="T77" fmla="*/ 264 h 923"/>
                  <a:gd name="T78" fmla="*/ 856 w 1250"/>
                  <a:gd name="T79" fmla="*/ 372 h 923"/>
                  <a:gd name="T80" fmla="*/ 830 w 1250"/>
                  <a:gd name="T81" fmla="*/ 443 h 923"/>
                  <a:gd name="T82" fmla="*/ 754 w 1250"/>
                  <a:gd name="T83" fmla="*/ 515 h 923"/>
                  <a:gd name="T84" fmla="*/ 706 w 1250"/>
                  <a:gd name="T85" fmla="*/ 569 h 923"/>
                  <a:gd name="T86" fmla="*/ 664 w 1250"/>
                  <a:gd name="T87" fmla="*/ 593 h 923"/>
                  <a:gd name="T88" fmla="*/ 622 w 1250"/>
                  <a:gd name="T89" fmla="*/ 617 h 923"/>
                  <a:gd name="T90" fmla="*/ 610 w 1250"/>
                  <a:gd name="T91" fmla="*/ 707 h 923"/>
                  <a:gd name="T92" fmla="*/ 377 w 1250"/>
                  <a:gd name="T93" fmla="*/ 755 h 923"/>
                  <a:gd name="T94" fmla="*/ 413 w 1250"/>
                  <a:gd name="T95" fmla="*/ 641 h 923"/>
                  <a:gd name="T96" fmla="*/ 449 w 1250"/>
                  <a:gd name="T97" fmla="*/ 647 h 923"/>
                  <a:gd name="T98" fmla="*/ 467 w 1250"/>
                  <a:gd name="T99" fmla="*/ 617 h 923"/>
                  <a:gd name="T100" fmla="*/ 616 w 1250"/>
                  <a:gd name="T101" fmla="*/ 515 h 923"/>
                  <a:gd name="T102" fmla="*/ 664 w 1250"/>
                  <a:gd name="T103" fmla="*/ 473 h 923"/>
                  <a:gd name="T104" fmla="*/ 688 w 1250"/>
                  <a:gd name="T105" fmla="*/ 396 h 923"/>
                  <a:gd name="T106" fmla="*/ 688 w 1250"/>
                  <a:gd name="T107" fmla="*/ 378 h 923"/>
                  <a:gd name="T108" fmla="*/ 712 w 1250"/>
                  <a:gd name="T109" fmla="*/ 270 h 923"/>
                  <a:gd name="T110" fmla="*/ 730 w 1250"/>
                  <a:gd name="T111" fmla="*/ 192 h 923"/>
                  <a:gd name="T112" fmla="*/ 742 w 1250"/>
                  <a:gd name="T113" fmla="*/ 264 h 923"/>
                  <a:gd name="T114" fmla="*/ 580 w 1250"/>
                  <a:gd name="T115" fmla="*/ 455 h 923"/>
                  <a:gd name="T116" fmla="*/ 682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72 w 72"/>
                  <a:gd name="T3" fmla="*/ 24 h 54"/>
                  <a:gd name="T4" fmla="*/ 84 w 72"/>
                  <a:gd name="T5" fmla="*/ 12 h 54"/>
                  <a:gd name="T6" fmla="*/ 90 w 72"/>
                  <a:gd name="T7" fmla="*/ 6 h 54"/>
                  <a:gd name="T8" fmla="*/ 96 w 72"/>
                  <a:gd name="T9" fmla="*/ 0 h 54"/>
                  <a:gd name="T10" fmla="*/ 66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311 w 287"/>
                  <a:gd name="T1" fmla="*/ 0 h 84"/>
                  <a:gd name="T2" fmla="*/ 0 w 287"/>
                  <a:gd name="T3" fmla="*/ 84 h 84"/>
                  <a:gd name="T4" fmla="*/ 192 w 287"/>
                  <a:gd name="T5" fmla="*/ 36 h 84"/>
                  <a:gd name="T6" fmla="*/ 114 w 287"/>
                  <a:gd name="T7" fmla="*/ 60 h 84"/>
                  <a:gd name="T8" fmla="*/ 300 w 287"/>
                  <a:gd name="T9" fmla="*/ 18 h 84"/>
                  <a:gd name="T10" fmla="*/ 311 w 287"/>
                  <a:gd name="T11" fmla="*/ 0 h 84"/>
                  <a:gd name="T12" fmla="*/ 311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17719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cs-CZ" noProof="0" smtClean="0"/>
              <a:t>Klepnutím lze upravit styl předlohy nadpisů.</a:t>
            </a:r>
          </a:p>
        </p:txBody>
      </p:sp>
      <p:sp>
        <p:nvSpPr>
          <p:cNvPr id="17719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altLang="cs-CZ" noProof="0" smtClean="0"/>
              <a:t>Klepnutím lze upravit styl předlohy podnadpisů.</a:t>
            </a:r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66B54E-67B7-423B-BCAA-D6610217B83C}" type="slidenum">
              <a:rPr kumimoji="0" lang="en-GB" altLang="cs-CZ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795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ECE3E0-C2D2-4EA2-8F0D-4ACEDF361062}" type="slidenum">
              <a:rPr kumimoji="0" lang="en-GB" altLang="cs-CZ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6593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E31E8D-90EC-44DD-8B5B-7176913FB870}" type="slidenum">
              <a:rPr kumimoji="0" lang="en-GB" altLang="cs-CZ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38547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27CFBCB-F1B8-4B4D-9E1A-3131FFDCF337}" type="slidenum">
              <a:rPr kumimoji="0" lang="en-GB" altLang="cs-CZ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5251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8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9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36A27A4-880D-4A59-BAFD-76C88CEEE5CD}" type="slidenum">
              <a:rPr kumimoji="0" lang="en-GB" altLang="cs-CZ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8330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E27697-388B-4574-8AB7-6F00F42E40AE}" type="slidenum">
              <a:rPr kumimoji="0" lang="en-GB" altLang="cs-CZ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69128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408207-6A5C-495B-B8E4-0DD596410546}" type="slidenum">
              <a:rPr kumimoji="0" lang="en-GB" altLang="cs-CZ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09406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423F1A-119E-4381-8430-CC42334D8BCF}" type="slidenum">
              <a:rPr kumimoji="0" lang="en-GB" altLang="cs-CZ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5613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03.01.2021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817B54-966F-4929-AA8B-1069CBB6246D}" type="slidenum">
              <a:rPr kumimoji="0" lang="en-GB" altLang="cs-CZ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2005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254396-E3B2-4849-9812-FBDFBAACA8FB}" type="slidenum">
              <a:rPr kumimoji="0" lang="en-GB" altLang="cs-CZ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1489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84C86E-3C9F-4490-9EC4-8E47F6BE40AA}" type="slidenum">
              <a:rPr kumimoji="0" lang="en-GB" altLang="cs-CZ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1633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03.01.2021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03.01.2021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03.01.2021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03.01.2021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03.01.2021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03.01.2021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03.01.2021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03.01.2021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735 w 3934"/>
                <a:gd name="T3" fmla="*/ 1331 h 1505"/>
                <a:gd name="T4" fmla="*/ 1309 w 3934"/>
                <a:gd name="T5" fmla="*/ 1157 h 1505"/>
                <a:gd name="T6" fmla="*/ 1856 w 3934"/>
                <a:gd name="T7" fmla="*/ 977 h 1505"/>
                <a:gd name="T8" fmla="*/ 2386 w 3934"/>
                <a:gd name="T9" fmla="*/ 792 h 1505"/>
                <a:gd name="T10" fmla="*/ 2648 w 3934"/>
                <a:gd name="T11" fmla="*/ 696 h 1505"/>
                <a:gd name="T12" fmla="*/ 2893 w 3934"/>
                <a:gd name="T13" fmla="*/ 606 h 1505"/>
                <a:gd name="T14" fmla="*/ 3136 w 3934"/>
                <a:gd name="T15" fmla="*/ 510 h 1505"/>
                <a:gd name="T16" fmla="*/ 3379 w 3934"/>
                <a:gd name="T17" fmla="*/ 420 h 1505"/>
                <a:gd name="T18" fmla="*/ 3602 w 3934"/>
                <a:gd name="T19" fmla="*/ 324 h 1505"/>
                <a:gd name="T20" fmla="*/ 3819 w 3934"/>
                <a:gd name="T21" fmla="*/ 234 h 1505"/>
                <a:gd name="T22" fmla="*/ 4035 w 3934"/>
                <a:gd name="T23" fmla="*/ 138 h 1505"/>
                <a:gd name="T24" fmla="*/ 4232 w 3934"/>
                <a:gd name="T25" fmla="*/ 48 h 1505"/>
                <a:gd name="T26" fmla="*/ 4232 w 3934"/>
                <a:gd name="T27" fmla="*/ 0 h 1505"/>
                <a:gd name="T28" fmla="*/ 4028 w 3934"/>
                <a:gd name="T29" fmla="*/ 96 h 1505"/>
                <a:gd name="T30" fmla="*/ 3805 w 3934"/>
                <a:gd name="T31" fmla="*/ 192 h 1505"/>
                <a:gd name="T32" fmla="*/ 3582 w 3934"/>
                <a:gd name="T33" fmla="*/ 288 h 1505"/>
                <a:gd name="T34" fmla="*/ 3355 w 3934"/>
                <a:gd name="T35" fmla="*/ 384 h 1505"/>
                <a:gd name="T36" fmla="*/ 3104 w 3934"/>
                <a:gd name="T37" fmla="*/ 480 h 1505"/>
                <a:gd name="T38" fmla="*/ 2853 w 3934"/>
                <a:gd name="T39" fmla="*/ 576 h 1505"/>
                <a:gd name="T40" fmla="*/ 2593 w 3934"/>
                <a:gd name="T41" fmla="*/ 672 h 1505"/>
                <a:gd name="T42" fmla="*/ 2332 w 3934"/>
                <a:gd name="T43" fmla="*/ 768 h 1505"/>
                <a:gd name="T44" fmla="*/ 2051 w 3934"/>
                <a:gd name="T45" fmla="*/ 864 h 1505"/>
                <a:gd name="T46" fmla="*/ 1770 w 3934"/>
                <a:gd name="T47" fmla="*/ 960 h 1505"/>
                <a:gd name="T48" fmla="*/ 1196 w 3934"/>
                <a:gd name="T49" fmla="*/ 1145 h 1505"/>
                <a:gd name="T50" fmla="*/ 610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98 w 1728"/>
                <a:gd name="T3" fmla="*/ 527 h 689"/>
                <a:gd name="T4" fmla="*/ 1035 w 1728"/>
                <a:gd name="T5" fmla="*/ 365 h 689"/>
                <a:gd name="T6" fmla="*/ 1239 w 1728"/>
                <a:gd name="T7" fmla="*/ 287 h 689"/>
                <a:gd name="T8" fmla="*/ 1453 w 1728"/>
                <a:gd name="T9" fmla="*/ 203 h 689"/>
                <a:gd name="T10" fmla="*/ 1667 w 1728"/>
                <a:gd name="T11" fmla="*/ 126 h 689"/>
                <a:gd name="T12" fmla="*/ 1848 w 1728"/>
                <a:gd name="T13" fmla="*/ 48 h 689"/>
                <a:gd name="T14" fmla="*/ 1848 w 1728"/>
                <a:gd name="T15" fmla="*/ 0 h 689"/>
                <a:gd name="T16" fmla="*/ 1644 w 1728"/>
                <a:gd name="T17" fmla="*/ 84 h 689"/>
                <a:gd name="T18" fmla="*/ 1423 w 1728"/>
                <a:gd name="T19" fmla="*/ 167 h 689"/>
                <a:gd name="T20" fmla="*/ 1190 w 1728"/>
                <a:gd name="T21" fmla="*/ 257 h 689"/>
                <a:gd name="T22" fmla="*/ 975 w 1728"/>
                <a:gd name="T23" fmla="*/ 341 h 689"/>
                <a:gd name="T24" fmla="*/ 478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983 w 5561"/>
                <a:gd name="T1" fmla="*/ 929 h 3447"/>
                <a:gd name="T2" fmla="*/ 5957 w 5561"/>
                <a:gd name="T3" fmla="*/ 773 h 3447"/>
                <a:gd name="T4" fmla="*/ 5869 w 5561"/>
                <a:gd name="T5" fmla="*/ 629 h 3447"/>
                <a:gd name="T6" fmla="*/ 5730 w 5561"/>
                <a:gd name="T7" fmla="*/ 492 h 3447"/>
                <a:gd name="T8" fmla="*/ 5540 w 5561"/>
                <a:gd name="T9" fmla="*/ 366 h 3447"/>
                <a:gd name="T10" fmla="*/ 5295 w 5561"/>
                <a:gd name="T11" fmla="*/ 252 h 3447"/>
                <a:gd name="T12" fmla="*/ 5005 w 5561"/>
                <a:gd name="T13" fmla="*/ 144 h 3447"/>
                <a:gd name="T14" fmla="*/ 4671 w 5561"/>
                <a:gd name="T15" fmla="*/ 48 h 3447"/>
                <a:gd name="T16" fmla="*/ 4304 w 5561"/>
                <a:gd name="T17" fmla="*/ 0 h 3447"/>
                <a:gd name="T18" fmla="*/ 4690 w 5561"/>
                <a:gd name="T19" fmla="*/ 90 h 3447"/>
                <a:gd name="T20" fmla="*/ 5024 w 5561"/>
                <a:gd name="T21" fmla="*/ 192 h 3447"/>
                <a:gd name="T22" fmla="*/ 5307 w 5561"/>
                <a:gd name="T23" fmla="*/ 306 h 3447"/>
                <a:gd name="T24" fmla="*/ 5540 w 5561"/>
                <a:gd name="T25" fmla="*/ 426 h 3447"/>
                <a:gd name="T26" fmla="*/ 5717 w 5561"/>
                <a:gd name="T27" fmla="*/ 557 h 3447"/>
                <a:gd name="T28" fmla="*/ 5843 w 5561"/>
                <a:gd name="T29" fmla="*/ 701 h 3447"/>
                <a:gd name="T30" fmla="*/ 5907 w 5561"/>
                <a:gd name="T31" fmla="*/ 851 h 3447"/>
                <a:gd name="T32" fmla="*/ 5907 w 5561"/>
                <a:gd name="T33" fmla="*/ 1013 h 3447"/>
                <a:gd name="T34" fmla="*/ 5856 w 5561"/>
                <a:gd name="T35" fmla="*/ 1163 h 3447"/>
                <a:gd name="T36" fmla="*/ 5750 w 5561"/>
                <a:gd name="T37" fmla="*/ 1319 h 3447"/>
                <a:gd name="T38" fmla="*/ 5597 w 5561"/>
                <a:gd name="T39" fmla="*/ 1475 h 3447"/>
                <a:gd name="T40" fmla="*/ 5397 w 5561"/>
                <a:gd name="T41" fmla="*/ 1630 h 3447"/>
                <a:gd name="T42" fmla="*/ 5154 w 5561"/>
                <a:gd name="T43" fmla="*/ 1786 h 3447"/>
                <a:gd name="T44" fmla="*/ 4870 w 5561"/>
                <a:gd name="T45" fmla="*/ 1948 h 3447"/>
                <a:gd name="T46" fmla="*/ 4535 w 5561"/>
                <a:gd name="T47" fmla="*/ 2104 h 3447"/>
                <a:gd name="T48" fmla="*/ 4169 w 5561"/>
                <a:gd name="T49" fmla="*/ 2260 h 3447"/>
                <a:gd name="T50" fmla="*/ 3762 w 5561"/>
                <a:gd name="T51" fmla="*/ 2416 h 3447"/>
                <a:gd name="T52" fmla="*/ 3322 w 5561"/>
                <a:gd name="T53" fmla="*/ 2566 h 3447"/>
                <a:gd name="T54" fmla="*/ 2841 w 5561"/>
                <a:gd name="T55" fmla="*/ 2715 h 3447"/>
                <a:gd name="T56" fmla="*/ 2332 w 5561"/>
                <a:gd name="T57" fmla="*/ 2865 h 3447"/>
                <a:gd name="T58" fmla="*/ 1782 w 5561"/>
                <a:gd name="T59" fmla="*/ 3009 h 3447"/>
                <a:gd name="T60" fmla="*/ 1229 w 5561"/>
                <a:gd name="T61" fmla="*/ 3147 h 3447"/>
                <a:gd name="T62" fmla="*/ 628 w 5561"/>
                <a:gd name="T63" fmla="*/ 3279 h 3447"/>
                <a:gd name="T64" fmla="*/ 0 w 5561"/>
                <a:gd name="T65" fmla="*/ 3447 h 3447"/>
                <a:gd name="T66" fmla="*/ 939 w 5561"/>
                <a:gd name="T67" fmla="*/ 3249 h 3447"/>
                <a:gd name="T68" fmla="*/ 1523 w 5561"/>
                <a:gd name="T69" fmla="*/ 3105 h 3447"/>
                <a:gd name="T70" fmla="*/ 2081 w 5561"/>
                <a:gd name="T71" fmla="*/ 2961 h 3447"/>
                <a:gd name="T72" fmla="*/ 2623 w 5561"/>
                <a:gd name="T73" fmla="*/ 2817 h 3447"/>
                <a:gd name="T74" fmla="*/ 3116 w 5561"/>
                <a:gd name="T75" fmla="*/ 2668 h 3447"/>
                <a:gd name="T76" fmla="*/ 3583 w 5561"/>
                <a:gd name="T77" fmla="*/ 2512 h 3447"/>
                <a:gd name="T78" fmla="*/ 4016 w 5561"/>
                <a:gd name="T79" fmla="*/ 2356 h 3447"/>
                <a:gd name="T80" fmla="*/ 4408 w 5561"/>
                <a:gd name="T81" fmla="*/ 2200 h 3447"/>
                <a:gd name="T82" fmla="*/ 4762 w 5561"/>
                <a:gd name="T83" fmla="*/ 2038 h 3447"/>
                <a:gd name="T84" fmla="*/ 5076 w 5561"/>
                <a:gd name="T85" fmla="*/ 1876 h 3447"/>
                <a:gd name="T86" fmla="*/ 5346 w 5561"/>
                <a:gd name="T87" fmla="*/ 1720 h 3447"/>
                <a:gd name="T88" fmla="*/ 5572 w 5561"/>
                <a:gd name="T89" fmla="*/ 1559 h 3447"/>
                <a:gd name="T90" fmla="*/ 5744 w 5561"/>
                <a:gd name="T91" fmla="*/ 1397 h 3447"/>
                <a:gd name="T92" fmla="*/ 5875 w 5561"/>
                <a:gd name="T93" fmla="*/ 1241 h 3447"/>
                <a:gd name="T94" fmla="*/ 5957 w 5561"/>
                <a:gd name="T95" fmla="*/ 1085 h 3447"/>
                <a:gd name="T96" fmla="*/ 5977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76134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 cmpd="sng">
                  <a:solidFill>
                    <a:srgbClr val="00339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6187 w 5740"/>
                <a:gd name="T1" fmla="*/ 0 h 2098"/>
                <a:gd name="T2" fmla="*/ 6079 w 5740"/>
                <a:gd name="T3" fmla="*/ 72 h 2098"/>
                <a:gd name="T4" fmla="*/ 5969 w 5740"/>
                <a:gd name="T5" fmla="*/ 138 h 2098"/>
                <a:gd name="T6" fmla="*/ 5845 w 5740"/>
                <a:gd name="T7" fmla="*/ 210 h 2098"/>
                <a:gd name="T8" fmla="*/ 5719 w 5740"/>
                <a:gd name="T9" fmla="*/ 276 h 2098"/>
                <a:gd name="T10" fmla="*/ 5446 w 5740"/>
                <a:gd name="T11" fmla="*/ 414 h 2098"/>
                <a:gd name="T12" fmla="*/ 5149 w 5740"/>
                <a:gd name="T13" fmla="*/ 552 h 2098"/>
                <a:gd name="T14" fmla="*/ 4827 w 5740"/>
                <a:gd name="T15" fmla="*/ 690 h 2098"/>
                <a:gd name="T16" fmla="*/ 4487 w 5740"/>
                <a:gd name="T17" fmla="*/ 827 h 2098"/>
                <a:gd name="T18" fmla="*/ 4125 w 5740"/>
                <a:gd name="T19" fmla="*/ 959 h 2098"/>
                <a:gd name="T20" fmla="*/ 3737 w 5740"/>
                <a:gd name="T21" fmla="*/ 1091 h 2098"/>
                <a:gd name="T22" fmla="*/ 3331 w 5740"/>
                <a:gd name="T23" fmla="*/ 1223 h 2098"/>
                <a:gd name="T24" fmla="*/ 2911 w 5740"/>
                <a:gd name="T25" fmla="*/ 1355 h 2098"/>
                <a:gd name="T26" fmla="*/ 2460 w 5740"/>
                <a:gd name="T27" fmla="*/ 1481 h 2098"/>
                <a:gd name="T28" fmla="*/ 2004 w 5740"/>
                <a:gd name="T29" fmla="*/ 1601 h 2098"/>
                <a:gd name="T30" fmla="*/ 1532 w 5740"/>
                <a:gd name="T31" fmla="*/ 1721 h 2098"/>
                <a:gd name="T32" fmla="*/ 1029 w 5740"/>
                <a:gd name="T33" fmla="*/ 1834 h 2098"/>
                <a:gd name="T34" fmla="*/ 532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525 w 5740"/>
                <a:gd name="T41" fmla="*/ 1990 h 2098"/>
                <a:gd name="T42" fmla="*/ 1023 w 5740"/>
                <a:gd name="T43" fmla="*/ 1882 h 2098"/>
                <a:gd name="T44" fmla="*/ 1517 w 5740"/>
                <a:gd name="T45" fmla="*/ 1763 h 2098"/>
                <a:gd name="T46" fmla="*/ 1986 w 5740"/>
                <a:gd name="T47" fmla="*/ 1649 h 2098"/>
                <a:gd name="T48" fmla="*/ 2440 w 5740"/>
                <a:gd name="T49" fmla="*/ 1523 h 2098"/>
                <a:gd name="T50" fmla="*/ 2891 w 5740"/>
                <a:gd name="T51" fmla="*/ 1397 h 2098"/>
                <a:gd name="T52" fmla="*/ 3307 w 5740"/>
                <a:gd name="T53" fmla="*/ 1271 h 2098"/>
                <a:gd name="T54" fmla="*/ 3711 w 5740"/>
                <a:gd name="T55" fmla="*/ 1139 h 2098"/>
                <a:gd name="T56" fmla="*/ 4099 w 5740"/>
                <a:gd name="T57" fmla="*/ 1007 h 2098"/>
                <a:gd name="T58" fmla="*/ 4461 w 5740"/>
                <a:gd name="T59" fmla="*/ 875 h 2098"/>
                <a:gd name="T60" fmla="*/ 4808 w 5740"/>
                <a:gd name="T61" fmla="*/ 737 h 2098"/>
                <a:gd name="T62" fmla="*/ 5130 w 5740"/>
                <a:gd name="T63" fmla="*/ 600 h 2098"/>
                <a:gd name="T64" fmla="*/ 5434 w 5740"/>
                <a:gd name="T65" fmla="*/ 462 h 2098"/>
                <a:gd name="T66" fmla="*/ 5707 w 5740"/>
                <a:gd name="T67" fmla="*/ 324 h 2098"/>
                <a:gd name="T68" fmla="*/ 5963 w 5740"/>
                <a:gd name="T69" fmla="*/ 186 h 2098"/>
                <a:gd name="T70" fmla="*/ 6187 w 5740"/>
                <a:gd name="T71" fmla="*/ 48 h 2098"/>
                <a:gd name="T72" fmla="*/ 6187 w 5740"/>
                <a:gd name="T73" fmla="*/ 0 h 2098"/>
                <a:gd name="T74" fmla="*/ 6187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2099 w 1955"/>
                <a:gd name="T1" fmla="*/ 485 h 1265"/>
                <a:gd name="T2" fmla="*/ 2045 w 1955"/>
                <a:gd name="T3" fmla="*/ 390 h 1265"/>
                <a:gd name="T4" fmla="*/ 1909 w 1955"/>
                <a:gd name="T5" fmla="*/ 306 h 1265"/>
                <a:gd name="T6" fmla="*/ 1699 w 1955"/>
                <a:gd name="T7" fmla="*/ 228 h 1265"/>
                <a:gd name="T8" fmla="*/ 1423 w 1955"/>
                <a:gd name="T9" fmla="*/ 162 h 1265"/>
                <a:gd name="T10" fmla="*/ 1082 w 1955"/>
                <a:gd name="T11" fmla="*/ 102 h 1265"/>
                <a:gd name="T12" fmla="*/ 694 w 1955"/>
                <a:gd name="T13" fmla="*/ 54 h 1265"/>
                <a:gd name="T14" fmla="*/ 251 w 1955"/>
                <a:gd name="T15" fmla="*/ 18 h 1265"/>
                <a:gd name="T16" fmla="*/ 0 w 1955"/>
                <a:gd name="T17" fmla="*/ 12 h 1265"/>
                <a:gd name="T18" fmla="*/ 455 w 1955"/>
                <a:gd name="T19" fmla="*/ 48 h 1265"/>
                <a:gd name="T20" fmla="*/ 884 w 1955"/>
                <a:gd name="T21" fmla="*/ 90 h 1265"/>
                <a:gd name="T22" fmla="*/ 1244 w 1955"/>
                <a:gd name="T23" fmla="*/ 144 h 1265"/>
                <a:gd name="T24" fmla="*/ 1532 w 1955"/>
                <a:gd name="T25" fmla="*/ 204 h 1265"/>
                <a:gd name="T26" fmla="*/ 1758 w 1955"/>
                <a:gd name="T27" fmla="*/ 276 h 1265"/>
                <a:gd name="T28" fmla="*/ 1938 w 1955"/>
                <a:gd name="T29" fmla="*/ 360 h 1265"/>
                <a:gd name="T30" fmla="*/ 2027 w 1955"/>
                <a:gd name="T31" fmla="*/ 443 h 1265"/>
                <a:gd name="T32" fmla="*/ 2045 w 1955"/>
                <a:gd name="T33" fmla="*/ 539 h 1265"/>
                <a:gd name="T34" fmla="*/ 1998 w 1955"/>
                <a:gd name="T35" fmla="*/ 629 h 1265"/>
                <a:gd name="T36" fmla="*/ 1880 w 1955"/>
                <a:gd name="T37" fmla="*/ 719 h 1265"/>
                <a:gd name="T38" fmla="*/ 1699 w 1955"/>
                <a:gd name="T39" fmla="*/ 809 h 1265"/>
                <a:gd name="T40" fmla="*/ 1453 w 1955"/>
                <a:gd name="T41" fmla="*/ 899 h 1265"/>
                <a:gd name="T42" fmla="*/ 1166 w 1955"/>
                <a:gd name="T43" fmla="*/ 989 h 1265"/>
                <a:gd name="T44" fmla="*/ 813 w 1955"/>
                <a:gd name="T45" fmla="*/ 1073 h 1265"/>
                <a:gd name="T46" fmla="*/ 431 w 1955"/>
                <a:gd name="T47" fmla="*/ 1157 h 1265"/>
                <a:gd name="T48" fmla="*/ 0 w 1955"/>
                <a:gd name="T49" fmla="*/ 1241 h 1265"/>
                <a:gd name="T50" fmla="*/ 239 w 1955"/>
                <a:gd name="T51" fmla="*/ 1223 h 1265"/>
                <a:gd name="T52" fmla="*/ 658 w 1955"/>
                <a:gd name="T53" fmla="*/ 1139 h 1265"/>
                <a:gd name="T54" fmla="*/ 1029 w 1955"/>
                <a:gd name="T55" fmla="*/ 1049 h 1265"/>
                <a:gd name="T56" fmla="*/ 1358 w 1955"/>
                <a:gd name="T57" fmla="*/ 959 h 1265"/>
                <a:gd name="T58" fmla="*/ 1633 w 1955"/>
                <a:gd name="T59" fmla="*/ 863 h 1265"/>
                <a:gd name="T60" fmla="*/ 1844 w 1955"/>
                <a:gd name="T61" fmla="*/ 767 h 1265"/>
                <a:gd name="T62" fmla="*/ 2004 w 1955"/>
                <a:gd name="T63" fmla="*/ 677 h 1265"/>
                <a:gd name="T64" fmla="*/ 2081 w 1955"/>
                <a:gd name="T65" fmla="*/ 581 h 1265"/>
                <a:gd name="T66" fmla="*/ 2099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5067 w 4694"/>
                <a:gd name="T1" fmla="*/ 797 h 2901"/>
                <a:gd name="T2" fmla="*/ 5035 w 4694"/>
                <a:gd name="T3" fmla="*/ 665 h 2901"/>
                <a:gd name="T4" fmla="*/ 4952 w 4694"/>
                <a:gd name="T5" fmla="*/ 540 h 2901"/>
                <a:gd name="T6" fmla="*/ 4820 w 4694"/>
                <a:gd name="T7" fmla="*/ 426 h 2901"/>
                <a:gd name="T8" fmla="*/ 4641 w 4694"/>
                <a:gd name="T9" fmla="*/ 312 h 2901"/>
                <a:gd name="T10" fmla="*/ 4409 w 4694"/>
                <a:gd name="T11" fmla="*/ 216 h 2901"/>
                <a:gd name="T12" fmla="*/ 4138 w 4694"/>
                <a:gd name="T13" fmla="*/ 120 h 2901"/>
                <a:gd name="T14" fmla="*/ 3822 w 4694"/>
                <a:gd name="T15" fmla="*/ 36 h 2901"/>
                <a:gd name="T16" fmla="*/ 3460 w 4694"/>
                <a:gd name="T17" fmla="*/ 0 h 2901"/>
                <a:gd name="T18" fmla="*/ 3822 w 4694"/>
                <a:gd name="T19" fmla="*/ 78 h 2901"/>
                <a:gd name="T20" fmla="*/ 4138 w 4694"/>
                <a:gd name="T21" fmla="*/ 162 h 2901"/>
                <a:gd name="T22" fmla="*/ 4409 w 4694"/>
                <a:gd name="T23" fmla="*/ 258 h 2901"/>
                <a:gd name="T24" fmla="*/ 4629 w 4694"/>
                <a:gd name="T25" fmla="*/ 366 h 2901"/>
                <a:gd name="T26" fmla="*/ 4796 w 4694"/>
                <a:gd name="T27" fmla="*/ 480 h 2901"/>
                <a:gd name="T28" fmla="*/ 4913 w 4694"/>
                <a:gd name="T29" fmla="*/ 605 h 2901"/>
                <a:gd name="T30" fmla="*/ 4977 w 4694"/>
                <a:gd name="T31" fmla="*/ 737 h 2901"/>
                <a:gd name="T32" fmla="*/ 4977 w 4694"/>
                <a:gd name="T33" fmla="*/ 875 h 2901"/>
                <a:gd name="T34" fmla="*/ 4933 w 4694"/>
                <a:gd name="T35" fmla="*/ 1001 h 2901"/>
                <a:gd name="T36" fmla="*/ 4846 w 4694"/>
                <a:gd name="T37" fmla="*/ 1127 h 2901"/>
                <a:gd name="T38" fmla="*/ 4719 w 4694"/>
                <a:gd name="T39" fmla="*/ 1259 h 2901"/>
                <a:gd name="T40" fmla="*/ 4550 w 4694"/>
                <a:gd name="T41" fmla="*/ 1385 h 2901"/>
                <a:gd name="T42" fmla="*/ 4344 w 4694"/>
                <a:gd name="T43" fmla="*/ 1517 h 2901"/>
                <a:gd name="T44" fmla="*/ 4105 w 4694"/>
                <a:gd name="T45" fmla="*/ 1648 h 2901"/>
                <a:gd name="T46" fmla="*/ 3829 w 4694"/>
                <a:gd name="T47" fmla="*/ 1774 h 2901"/>
                <a:gd name="T48" fmla="*/ 3520 w 4694"/>
                <a:gd name="T49" fmla="*/ 1906 h 2901"/>
                <a:gd name="T50" fmla="*/ 3178 w 4694"/>
                <a:gd name="T51" fmla="*/ 2032 h 2901"/>
                <a:gd name="T52" fmla="*/ 2802 w 4694"/>
                <a:gd name="T53" fmla="*/ 2164 h 2901"/>
                <a:gd name="T54" fmla="*/ 2398 w 4694"/>
                <a:gd name="T55" fmla="*/ 2284 h 2901"/>
                <a:gd name="T56" fmla="*/ 1968 w 4694"/>
                <a:gd name="T57" fmla="*/ 2410 h 2901"/>
                <a:gd name="T58" fmla="*/ 1516 w 4694"/>
                <a:gd name="T59" fmla="*/ 2530 h 2901"/>
                <a:gd name="T60" fmla="*/ 532 w 4694"/>
                <a:gd name="T61" fmla="*/ 2757 h 2901"/>
                <a:gd name="T62" fmla="*/ 0 w 4694"/>
                <a:gd name="T63" fmla="*/ 2901 h 2901"/>
                <a:gd name="T64" fmla="*/ 1041 w 4694"/>
                <a:gd name="T65" fmla="*/ 2674 h 2901"/>
                <a:gd name="T66" fmla="*/ 1765 w 4694"/>
                <a:gd name="T67" fmla="*/ 2494 h 2901"/>
                <a:gd name="T68" fmla="*/ 2225 w 4694"/>
                <a:gd name="T69" fmla="*/ 2374 h 2901"/>
                <a:gd name="T70" fmla="*/ 2643 w 4694"/>
                <a:gd name="T71" fmla="*/ 2248 h 2901"/>
                <a:gd name="T72" fmla="*/ 3038 w 4694"/>
                <a:gd name="T73" fmla="*/ 2116 h 2901"/>
                <a:gd name="T74" fmla="*/ 3401 w 4694"/>
                <a:gd name="T75" fmla="*/ 1984 h 2901"/>
                <a:gd name="T76" fmla="*/ 3737 w 4694"/>
                <a:gd name="T77" fmla="*/ 1858 h 2901"/>
                <a:gd name="T78" fmla="*/ 4034 w 4694"/>
                <a:gd name="T79" fmla="*/ 1720 h 2901"/>
                <a:gd name="T80" fmla="*/ 4299 w 4694"/>
                <a:gd name="T81" fmla="*/ 1589 h 2901"/>
                <a:gd name="T82" fmla="*/ 4524 w 4694"/>
                <a:gd name="T83" fmla="*/ 1457 h 2901"/>
                <a:gd name="T84" fmla="*/ 4719 w 4694"/>
                <a:gd name="T85" fmla="*/ 1325 h 2901"/>
                <a:gd name="T86" fmla="*/ 4865 w 4694"/>
                <a:gd name="T87" fmla="*/ 1193 h 2901"/>
                <a:gd name="T88" fmla="*/ 4977 w 4694"/>
                <a:gd name="T89" fmla="*/ 1061 h 2901"/>
                <a:gd name="T90" fmla="*/ 5041 w 4694"/>
                <a:gd name="T91" fmla="*/ 935 h 2901"/>
                <a:gd name="T92" fmla="*/ 5061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4059 w 3761"/>
                <a:gd name="T1" fmla="*/ 719 h 2356"/>
                <a:gd name="T2" fmla="*/ 4027 w 3761"/>
                <a:gd name="T3" fmla="*/ 599 h 2356"/>
                <a:gd name="T4" fmla="*/ 3942 w 3761"/>
                <a:gd name="T5" fmla="*/ 486 h 2356"/>
                <a:gd name="T6" fmla="*/ 3802 w 3761"/>
                <a:gd name="T7" fmla="*/ 378 h 2356"/>
                <a:gd name="T8" fmla="*/ 3612 w 3761"/>
                <a:gd name="T9" fmla="*/ 282 h 2356"/>
                <a:gd name="T10" fmla="*/ 3374 w 3761"/>
                <a:gd name="T11" fmla="*/ 192 h 2356"/>
                <a:gd name="T12" fmla="*/ 3091 w 3761"/>
                <a:gd name="T13" fmla="*/ 108 h 2356"/>
                <a:gd name="T14" fmla="*/ 2761 w 3761"/>
                <a:gd name="T15" fmla="*/ 36 h 2356"/>
                <a:gd name="T16" fmla="*/ 2404 w 3761"/>
                <a:gd name="T17" fmla="*/ 0 h 2356"/>
                <a:gd name="T18" fmla="*/ 2782 w 3761"/>
                <a:gd name="T19" fmla="*/ 72 h 2356"/>
                <a:gd name="T20" fmla="*/ 3104 w 3761"/>
                <a:gd name="T21" fmla="*/ 150 h 2356"/>
                <a:gd name="T22" fmla="*/ 3387 w 3761"/>
                <a:gd name="T23" fmla="*/ 234 h 2356"/>
                <a:gd name="T24" fmla="*/ 3612 w 3761"/>
                <a:gd name="T25" fmla="*/ 330 h 2356"/>
                <a:gd name="T26" fmla="*/ 3795 w 3761"/>
                <a:gd name="T27" fmla="*/ 432 h 2356"/>
                <a:gd name="T28" fmla="*/ 3911 w 3761"/>
                <a:gd name="T29" fmla="*/ 545 h 2356"/>
                <a:gd name="T30" fmla="*/ 3975 w 3761"/>
                <a:gd name="T31" fmla="*/ 665 h 2356"/>
                <a:gd name="T32" fmla="*/ 3981 w 3761"/>
                <a:gd name="T33" fmla="*/ 791 h 2356"/>
                <a:gd name="T34" fmla="*/ 3942 w 3761"/>
                <a:gd name="T35" fmla="*/ 887 h 2356"/>
                <a:gd name="T36" fmla="*/ 3879 w 3761"/>
                <a:gd name="T37" fmla="*/ 989 h 2356"/>
                <a:gd name="T38" fmla="*/ 3776 w 3761"/>
                <a:gd name="T39" fmla="*/ 1091 h 2356"/>
                <a:gd name="T40" fmla="*/ 3638 w 3761"/>
                <a:gd name="T41" fmla="*/ 1187 h 2356"/>
                <a:gd name="T42" fmla="*/ 3480 w 3761"/>
                <a:gd name="T43" fmla="*/ 1289 h 2356"/>
                <a:gd name="T44" fmla="*/ 3283 w 3761"/>
                <a:gd name="T45" fmla="*/ 1391 h 2356"/>
                <a:gd name="T46" fmla="*/ 3058 w 3761"/>
                <a:gd name="T47" fmla="*/ 1493 h 2356"/>
                <a:gd name="T48" fmla="*/ 2815 w 3761"/>
                <a:gd name="T49" fmla="*/ 1589 h 2356"/>
                <a:gd name="T50" fmla="*/ 2243 w 3761"/>
                <a:gd name="T51" fmla="*/ 1786 h 2356"/>
                <a:gd name="T52" fmla="*/ 1579 w 3761"/>
                <a:gd name="T53" fmla="*/ 1972 h 2356"/>
                <a:gd name="T54" fmla="*/ 827 w 3761"/>
                <a:gd name="T55" fmla="*/ 2158 h 2356"/>
                <a:gd name="T56" fmla="*/ 0 w 3761"/>
                <a:gd name="T57" fmla="*/ 2326 h 2356"/>
                <a:gd name="T58" fmla="*/ 425 w 3761"/>
                <a:gd name="T59" fmla="*/ 2272 h 2356"/>
                <a:gd name="T60" fmla="*/ 1238 w 3761"/>
                <a:gd name="T61" fmla="*/ 2092 h 2356"/>
                <a:gd name="T62" fmla="*/ 1956 w 3761"/>
                <a:gd name="T63" fmla="*/ 1900 h 2356"/>
                <a:gd name="T64" fmla="*/ 2584 w 3761"/>
                <a:gd name="T65" fmla="*/ 1702 h 2356"/>
                <a:gd name="T66" fmla="*/ 2863 w 3761"/>
                <a:gd name="T67" fmla="*/ 1607 h 2356"/>
                <a:gd name="T68" fmla="*/ 3111 w 3761"/>
                <a:gd name="T69" fmla="*/ 1505 h 2356"/>
                <a:gd name="T70" fmla="*/ 3335 w 3761"/>
                <a:gd name="T71" fmla="*/ 1403 h 2356"/>
                <a:gd name="T72" fmla="*/ 3539 w 3761"/>
                <a:gd name="T73" fmla="*/ 1301 h 2356"/>
                <a:gd name="T74" fmla="*/ 3704 w 3761"/>
                <a:gd name="T75" fmla="*/ 1193 h 2356"/>
                <a:gd name="T76" fmla="*/ 3841 w 3761"/>
                <a:gd name="T77" fmla="*/ 1091 h 2356"/>
                <a:gd name="T78" fmla="*/ 3942 w 3761"/>
                <a:gd name="T79" fmla="*/ 989 h 2356"/>
                <a:gd name="T80" fmla="*/ 4014 w 3761"/>
                <a:gd name="T81" fmla="*/ 887 h 2356"/>
                <a:gd name="T82" fmla="*/ 4053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3145 w 2924"/>
                <a:gd name="T1" fmla="*/ 647 h 1846"/>
                <a:gd name="T2" fmla="*/ 3092 w 2924"/>
                <a:gd name="T3" fmla="*/ 528 h 1846"/>
                <a:gd name="T4" fmla="*/ 2964 w 2924"/>
                <a:gd name="T5" fmla="*/ 414 h 1846"/>
                <a:gd name="T6" fmla="*/ 2751 w 2924"/>
                <a:gd name="T7" fmla="*/ 318 h 1846"/>
                <a:gd name="T8" fmla="*/ 2474 w 2924"/>
                <a:gd name="T9" fmla="*/ 228 h 1846"/>
                <a:gd name="T10" fmla="*/ 2131 w 2924"/>
                <a:gd name="T11" fmla="*/ 150 h 1846"/>
                <a:gd name="T12" fmla="*/ 1728 w 2924"/>
                <a:gd name="T13" fmla="*/ 78 h 1846"/>
                <a:gd name="T14" fmla="*/ 1274 w 2924"/>
                <a:gd name="T15" fmla="*/ 24 h 1846"/>
                <a:gd name="T16" fmla="*/ 742 w 2924"/>
                <a:gd name="T17" fmla="*/ 0 h 1846"/>
                <a:gd name="T18" fmla="*/ 1286 w 2924"/>
                <a:gd name="T19" fmla="*/ 48 h 1846"/>
                <a:gd name="T20" fmla="*/ 1746 w 2924"/>
                <a:gd name="T21" fmla="*/ 108 h 1846"/>
                <a:gd name="T22" fmla="*/ 2159 w 2924"/>
                <a:gd name="T23" fmla="*/ 180 h 1846"/>
                <a:gd name="T24" fmla="*/ 2502 w 2924"/>
                <a:gd name="T25" fmla="*/ 264 h 1846"/>
                <a:gd name="T26" fmla="*/ 2763 w 2924"/>
                <a:gd name="T27" fmla="*/ 360 h 1846"/>
                <a:gd name="T28" fmla="*/ 2964 w 2924"/>
                <a:gd name="T29" fmla="*/ 468 h 1846"/>
                <a:gd name="T30" fmla="*/ 3062 w 2924"/>
                <a:gd name="T31" fmla="*/ 587 h 1846"/>
                <a:gd name="T32" fmla="*/ 3080 w 2924"/>
                <a:gd name="T33" fmla="*/ 713 h 1846"/>
                <a:gd name="T34" fmla="*/ 3056 w 2924"/>
                <a:gd name="T35" fmla="*/ 785 h 1846"/>
                <a:gd name="T36" fmla="*/ 3008 w 2924"/>
                <a:gd name="T37" fmla="*/ 857 h 1846"/>
                <a:gd name="T38" fmla="*/ 2823 w 2924"/>
                <a:gd name="T39" fmla="*/ 1001 h 1846"/>
                <a:gd name="T40" fmla="*/ 2550 w 2924"/>
                <a:gd name="T41" fmla="*/ 1145 h 1846"/>
                <a:gd name="T42" fmla="*/ 2187 w 2924"/>
                <a:gd name="T43" fmla="*/ 1289 h 1846"/>
                <a:gd name="T44" fmla="*/ 1746 w 2924"/>
                <a:gd name="T45" fmla="*/ 1433 h 1846"/>
                <a:gd name="T46" fmla="*/ 1238 w 2924"/>
                <a:gd name="T47" fmla="*/ 1571 h 1846"/>
                <a:gd name="T48" fmla="*/ 652 w 2924"/>
                <a:gd name="T49" fmla="*/ 1702 h 1846"/>
                <a:gd name="T50" fmla="*/ 0 w 2924"/>
                <a:gd name="T51" fmla="*/ 1828 h 1846"/>
                <a:gd name="T52" fmla="*/ 335 w 2924"/>
                <a:gd name="T53" fmla="*/ 1780 h 1846"/>
                <a:gd name="T54" fmla="*/ 969 w 2924"/>
                <a:gd name="T55" fmla="*/ 1648 h 1846"/>
                <a:gd name="T56" fmla="*/ 1525 w 2924"/>
                <a:gd name="T57" fmla="*/ 1511 h 1846"/>
                <a:gd name="T58" fmla="*/ 2015 w 2924"/>
                <a:gd name="T59" fmla="*/ 1367 h 1846"/>
                <a:gd name="T60" fmla="*/ 2422 w 2924"/>
                <a:gd name="T61" fmla="*/ 1223 h 1846"/>
                <a:gd name="T62" fmla="*/ 2751 w 2924"/>
                <a:gd name="T63" fmla="*/ 1079 h 1846"/>
                <a:gd name="T64" fmla="*/ 2990 w 2924"/>
                <a:gd name="T65" fmla="*/ 929 h 1846"/>
                <a:gd name="T66" fmla="*/ 3092 w 2924"/>
                <a:gd name="T67" fmla="*/ 815 h 1846"/>
                <a:gd name="T68" fmla="*/ 3132 w 2924"/>
                <a:gd name="T69" fmla="*/ 743 h 1846"/>
                <a:gd name="T70" fmla="*/ 3145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41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519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608 w 1488"/>
                <a:gd name="T7" fmla="*/ 186 h 204"/>
                <a:gd name="T8" fmla="*/ 1519 w 1488"/>
                <a:gd name="T9" fmla="*/ 204 h 204"/>
                <a:gd name="T10" fmla="*/ 1519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rgbClr val="CC3300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rgbClr val="CC3300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rgbClr val="CC3300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rgbClr val="CC3300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rgbClr val="CC33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ts val="1200"/>
                </a:spcBef>
                <a:spcAft>
                  <a:spcPct val="0"/>
                </a:spcAft>
                <a:defRPr b="1">
                  <a:solidFill>
                    <a:srgbClr val="CC33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ts val="1200"/>
                </a:spcBef>
                <a:spcAft>
                  <a:spcPct val="0"/>
                </a:spcAft>
                <a:defRPr b="1">
                  <a:solidFill>
                    <a:srgbClr val="CC33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ts val="1200"/>
                </a:spcBef>
                <a:spcAft>
                  <a:spcPct val="0"/>
                </a:spcAft>
                <a:defRPr b="1">
                  <a:solidFill>
                    <a:srgbClr val="CC33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ts val="1200"/>
                </a:spcBef>
                <a:spcAft>
                  <a:spcPct val="0"/>
                </a:spcAft>
                <a:defRPr b="1">
                  <a:solidFill>
                    <a:srgbClr val="CC3300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rgbClr val="CC3300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rgbClr val="CC3300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rgbClr val="CC3300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rgbClr val="CC3300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rgbClr val="CC33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ts val="1200"/>
                </a:spcBef>
                <a:spcAft>
                  <a:spcPct val="0"/>
                </a:spcAft>
                <a:defRPr b="1">
                  <a:solidFill>
                    <a:srgbClr val="CC33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ts val="1200"/>
                </a:spcBef>
                <a:spcAft>
                  <a:spcPct val="0"/>
                </a:spcAft>
                <a:defRPr b="1">
                  <a:solidFill>
                    <a:srgbClr val="CC33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ts val="1200"/>
                </a:spcBef>
                <a:spcAft>
                  <a:spcPct val="0"/>
                </a:spcAft>
                <a:defRPr b="1">
                  <a:solidFill>
                    <a:srgbClr val="CC33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ts val="1200"/>
                </a:spcBef>
                <a:spcAft>
                  <a:spcPct val="0"/>
                </a:spcAft>
                <a:defRPr b="1">
                  <a:solidFill>
                    <a:srgbClr val="CC3300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grpSp>
          <p:nvGrpSpPr>
            <p:cNvPr id="1044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045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46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97 w 323"/>
                  <a:gd name="T13" fmla="*/ 18 h 162"/>
                  <a:gd name="T14" fmla="*/ 263 w 323"/>
                  <a:gd name="T15" fmla="*/ 54 h 162"/>
                  <a:gd name="T16" fmla="*/ 311 w 323"/>
                  <a:gd name="T17" fmla="*/ 90 h 162"/>
                  <a:gd name="T18" fmla="*/ 341 w 323"/>
                  <a:gd name="T19" fmla="*/ 114 h 162"/>
                  <a:gd name="T20" fmla="*/ 347 w 323"/>
                  <a:gd name="T21" fmla="*/ 126 h 162"/>
                  <a:gd name="T22" fmla="*/ 347 w 323"/>
                  <a:gd name="T23" fmla="*/ 126 h 162"/>
                  <a:gd name="T24" fmla="*/ 245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47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262 w 1250"/>
                  <a:gd name="T1" fmla="*/ 641 h 923"/>
                  <a:gd name="T2" fmla="*/ 1262 w 1250"/>
                  <a:gd name="T3" fmla="*/ 473 h 923"/>
                  <a:gd name="T4" fmla="*/ 1232 w 1250"/>
                  <a:gd name="T5" fmla="*/ 384 h 923"/>
                  <a:gd name="T6" fmla="*/ 1208 w 1250"/>
                  <a:gd name="T7" fmla="*/ 288 h 923"/>
                  <a:gd name="T8" fmla="*/ 1135 w 1250"/>
                  <a:gd name="T9" fmla="*/ 174 h 923"/>
                  <a:gd name="T10" fmla="*/ 1053 w 1250"/>
                  <a:gd name="T11" fmla="*/ 96 h 923"/>
                  <a:gd name="T12" fmla="*/ 1035 w 1250"/>
                  <a:gd name="T13" fmla="*/ 72 h 923"/>
                  <a:gd name="T14" fmla="*/ 963 w 1250"/>
                  <a:gd name="T15" fmla="*/ 18 h 923"/>
                  <a:gd name="T16" fmla="*/ 891 w 1250"/>
                  <a:gd name="T17" fmla="*/ 6 h 923"/>
                  <a:gd name="T18" fmla="*/ 760 w 1250"/>
                  <a:gd name="T19" fmla="*/ 24 h 923"/>
                  <a:gd name="T20" fmla="*/ 712 w 1250"/>
                  <a:gd name="T21" fmla="*/ 42 h 923"/>
                  <a:gd name="T22" fmla="*/ 616 w 1250"/>
                  <a:gd name="T23" fmla="*/ 120 h 923"/>
                  <a:gd name="T24" fmla="*/ 580 w 1250"/>
                  <a:gd name="T25" fmla="*/ 228 h 923"/>
                  <a:gd name="T26" fmla="*/ 557 w 1250"/>
                  <a:gd name="T27" fmla="*/ 348 h 923"/>
                  <a:gd name="T28" fmla="*/ 455 w 1250"/>
                  <a:gd name="T29" fmla="*/ 479 h 923"/>
                  <a:gd name="T30" fmla="*/ 437 w 1250"/>
                  <a:gd name="T31" fmla="*/ 539 h 923"/>
                  <a:gd name="T32" fmla="*/ 377 w 1250"/>
                  <a:gd name="T33" fmla="*/ 599 h 923"/>
                  <a:gd name="T34" fmla="*/ 329 w 1250"/>
                  <a:gd name="T35" fmla="*/ 629 h 923"/>
                  <a:gd name="T36" fmla="*/ 317 w 1250"/>
                  <a:gd name="T37" fmla="*/ 635 h 923"/>
                  <a:gd name="T38" fmla="*/ 281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64 w 1250"/>
                  <a:gd name="T47" fmla="*/ 869 h 923"/>
                  <a:gd name="T48" fmla="*/ 688 w 1250"/>
                  <a:gd name="T49" fmla="*/ 827 h 923"/>
                  <a:gd name="T50" fmla="*/ 748 w 1250"/>
                  <a:gd name="T51" fmla="*/ 725 h 923"/>
                  <a:gd name="T52" fmla="*/ 742 w 1250"/>
                  <a:gd name="T53" fmla="*/ 611 h 923"/>
                  <a:gd name="T54" fmla="*/ 848 w 1250"/>
                  <a:gd name="T55" fmla="*/ 551 h 923"/>
                  <a:gd name="T56" fmla="*/ 951 w 1250"/>
                  <a:gd name="T57" fmla="*/ 449 h 923"/>
                  <a:gd name="T58" fmla="*/ 981 w 1250"/>
                  <a:gd name="T59" fmla="*/ 414 h 923"/>
                  <a:gd name="T60" fmla="*/ 1047 w 1250"/>
                  <a:gd name="T61" fmla="*/ 318 h 923"/>
                  <a:gd name="T62" fmla="*/ 1095 w 1250"/>
                  <a:gd name="T63" fmla="*/ 336 h 923"/>
                  <a:gd name="T64" fmla="*/ 1214 w 1250"/>
                  <a:gd name="T65" fmla="*/ 617 h 923"/>
                  <a:gd name="T66" fmla="*/ 1208 w 1250"/>
                  <a:gd name="T67" fmla="*/ 689 h 923"/>
                  <a:gd name="T68" fmla="*/ 1244 w 1250"/>
                  <a:gd name="T69" fmla="*/ 749 h 923"/>
                  <a:gd name="T70" fmla="*/ 1298 w 1250"/>
                  <a:gd name="T71" fmla="*/ 713 h 923"/>
                  <a:gd name="T72" fmla="*/ 1334 w 1250"/>
                  <a:gd name="T73" fmla="*/ 749 h 923"/>
                  <a:gd name="T74" fmla="*/ 1346 w 1250"/>
                  <a:gd name="T75" fmla="*/ 743 h 923"/>
                  <a:gd name="T76" fmla="*/ 742 w 1250"/>
                  <a:gd name="T77" fmla="*/ 264 h 923"/>
                  <a:gd name="T78" fmla="*/ 856 w 1250"/>
                  <a:gd name="T79" fmla="*/ 372 h 923"/>
                  <a:gd name="T80" fmla="*/ 830 w 1250"/>
                  <a:gd name="T81" fmla="*/ 443 h 923"/>
                  <a:gd name="T82" fmla="*/ 754 w 1250"/>
                  <a:gd name="T83" fmla="*/ 515 h 923"/>
                  <a:gd name="T84" fmla="*/ 706 w 1250"/>
                  <a:gd name="T85" fmla="*/ 569 h 923"/>
                  <a:gd name="T86" fmla="*/ 664 w 1250"/>
                  <a:gd name="T87" fmla="*/ 593 h 923"/>
                  <a:gd name="T88" fmla="*/ 622 w 1250"/>
                  <a:gd name="T89" fmla="*/ 617 h 923"/>
                  <a:gd name="T90" fmla="*/ 610 w 1250"/>
                  <a:gd name="T91" fmla="*/ 707 h 923"/>
                  <a:gd name="T92" fmla="*/ 377 w 1250"/>
                  <a:gd name="T93" fmla="*/ 755 h 923"/>
                  <a:gd name="T94" fmla="*/ 413 w 1250"/>
                  <a:gd name="T95" fmla="*/ 641 h 923"/>
                  <a:gd name="T96" fmla="*/ 449 w 1250"/>
                  <a:gd name="T97" fmla="*/ 647 h 923"/>
                  <a:gd name="T98" fmla="*/ 467 w 1250"/>
                  <a:gd name="T99" fmla="*/ 617 h 923"/>
                  <a:gd name="T100" fmla="*/ 616 w 1250"/>
                  <a:gd name="T101" fmla="*/ 515 h 923"/>
                  <a:gd name="T102" fmla="*/ 664 w 1250"/>
                  <a:gd name="T103" fmla="*/ 473 h 923"/>
                  <a:gd name="T104" fmla="*/ 688 w 1250"/>
                  <a:gd name="T105" fmla="*/ 396 h 923"/>
                  <a:gd name="T106" fmla="*/ 688 w 1250"/>
                  <a:gd name="T107" fmla="*/ 378 h 923"/>
                  <a:gd name="T108" fmla="*/ 712 w 1250"/>
                  <a:gd name="T109" fmla="*/ 270 h 923"/>
                  <a:gd name="T110" fmla="*/ 730 w 1250"/>
                  <a:gd name="T111" fmla="*/ 192 h 923"/>
                  <a:gd name="T112" fmla="*/ 742 w 1250"/>
                  <a:gd name="T113" fmla="*/ 264 h 923"/>
                  <a:gd name="T114" fmla="*/ 580 w 1250"/>
                  <a:gd name="T115" fmla="*/ 455 h 923"/>
                  <a:gd name="T116" fmla="*/ 682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48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49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50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51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52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53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54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72 w 72"/>
                  <a:gd name="T3" fmla="*/ 24 h 54"/>
                  <a:gd name="T4" fmla="*/ 84 w 72"/>
                  <a:gd name="T5" fmla="*/ 12 h 54"/>
                  <a:gd name="T6" fmla="*/ 90 w 72"/>
                  <a:gd name="T7" fmla="*/ 6 h 54"/>
                  <a:gd name="T8" fmla="*/ 96 w 72"/>
                  <a:gd name="T9" fmla="*/ 0 h 54"/>
                  <a:gd name="T10" fmla="*/ 66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55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56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57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311 w 287"/>
                  <a:gd name="T1" fmla="*/ 0 h 84"/>
                  <a:gd name="T2" fmla="*/ 0 w 287"/>
                  <a:gd name="T3" fmla="*/ 84 h 84"/>
                  <a:gd name="T4" fmla="*/ 192 w 287"/>
                  <a:gd name="T5" fmla="*/ 36 h 84"/>
                  <a:gd name="T6" fmla="*/ 114 w 287"/>
                  <a:gd name="T7" fmla="*/ 60 h 84"/>
                  <a:gd name="T8" fmla="*/ 300 w 287"/>
                  <a:gd name="T9" fmla="*/ 18 h 84"/>
                  <a:gd name="T10" fmla="*/ 311 w 287"/>
                  <a:gd name="T11" fmla="*/ 0 h 84"/>
                  <a:gd name="T12" fmla="*/ 311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58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59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60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61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62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63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64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65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66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67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68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69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176169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Klepnutím lze upravit styl předlohy nadpisů.</a:t>
            </a:r>
          </a:p>
        </p:txBody>
      </p:sp>
      <p:sp>
        <p:nvSpPr>
          <p:cNvPr id="176170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Klepnutím lze upravit styly předlohy textu.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</a:t>
            </a:r>
          </a:p>
          <a:p>
            <a:pPr lvl="4"/>
            <a:r>
              <a:rPr lang="en-GB" altLang="cs-CZ" smtClean="0"/>
              <a:t>Pátá úroveň</a:t>
            </a:r>
          </a:p>
        </p:txBody>
      </p:sp>
      <p:sp>
        <p:nvSpPr>
          <p:cNvPr id="176171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0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76172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0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76173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EA40C9-98EC-45D2-BE45-C28C1AFA2930}" type="slidenum">
              <a:rPr kumimoji="0" lang="en-GB" altLang="cs-CZ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altLang="cs-CZ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089873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sz="1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RNDr. Milan Viturka, CSc.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sz="3600" b="1" cap="none" dirty="0" smtClean="0">
                <a:solidFill>
                  <a:srgbClr val="C00000"/>
                </a:solidFill>
                <a:latin typeface="Arial" panose="020B0604020202020204" pitchFamily="34" charset="0"/>
              </a:rPr>
              <a:t>Zákonitosti tvorby prostorových sítí </a:t>
            </a:r>
            <a:endParaRPr lang="cs-CZ" sz="3600" b="1" cap="none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49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rmAutofit fontScale="55000" lnSpcReduction="20000"/>
          </a:bodyPr>
          <a:lstStyle/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cs-CZ" sz="22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Metropolizaci lze chápat jako vyšší stadium urbanizace reflektující přechod od prosté koncentrace jevů ke koncentrace významů v linii informace – znalosti – řízení </a:t>
            </a:r>
            <a:r>
              <a:rPr lang="cs-CZ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(nástup integračního stadia aglomerační 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ekonomiky jako adaptaci </a:t>
            </a:r>
            <a:r>
              <a:rPr lang="cs-CZ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postindustriální stadium 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vývoje ekonomiky).</a:t>
            </a:r>
            <a:endParaRPr lang="cs-CZ" sz="2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Rozvolňování horizontálních a prohlubování vertikálních forem společenské organizace.  </a:t>
            </a:r>
          </a:p>
          <a:p>
            <a:pPr marL="180000" indent="-18000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cs-CZ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uvedenými skutečnostmi koresponduje postavení metropolí jako 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dominantních </a:t>
            </a:r>
            <a:r>
              <a:rPr lang="cs-CZ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součástí 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urbanistických systémů, propojených </a:t>
            </a:r>
            <a:r>
              <a:rPr lang="cs-CZ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nejen operativními interakcemi 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realizovanými technickou infrastrukturou</a:t>
            </a:r>
            <a:r>
              <a:rPr lang="cs-CZ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ale i tvůrčími interakcemi 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realizovanými znalostní infrastrukturou. </a:t>
            </a:r>
          </a:p>
          <a:p>
            <a:pPr marL="180000" indent="-18000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Celkově je ovšem třeba konstatovat, že  koncept metropolizace stále zůstává teoreticky neujasněný – ze starších teorií lze v tomto kontextu považovat za inspirativní zejména teorii centrálních míst, teorii polarizovaného rozvoje a teorii kumulativní kauzality. Z novějších teorií připomínám vlastní teorii integrovaného udržitelného rozvoje, která za podstatu společenského pohybu/evoluce považuje holistickou integraci společenských systémů prostřednictvím územní dělby práce a sociopolitických vztahů.</a:t>
            </a:r>
          </a:p>
          <a:p>
            <a:pPr marL="180000" indent="-18000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Dále prezentované konkrétní poznatky byly získány v rámci zpracování případové studie Střední Evropy (Německo, Polsko, Česká republika, Maďarsko, Rakousko, Švýcarsko s  Lichtenštejnskem, Slovensko, Slovinsko.</a:t>
            </a:r>
            <a:endParaRPr lang="cs-CZ" sz="2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Koncentrace významů v linii informace – </a:t>
            </a:r>
            <a:r>
              <a:rPr lang="cs-CZ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znalosti – řízení</a:t>
            </a:r>
            <a:endParaRPr lang="cs-CZ" sz="20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cs-CZ" sz="2400" b="1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Pojem metropolizace</a:t>
            </a:r>
            <a:endParaRPr lang="cs-CZ" sz="2400" b="1" cap="none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0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Identifikace a hodnocení metropolí </a:t>
            </a:r>
            <a:endParaRPr lang="cs-CZ" sz="2000" b="1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13957" y="1988840"/>
            <a:ext cx="8334507" cy="4062651"/>
          </a:xfrm>
          <a:prstGeom prst="rect">
            <a:avLst/>
          </a:prstGeom>
          <a:solidFill>
            <a:srgbClr val="33CC33"/>
          </a:solidFill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80000" algn="just">
              <a:spcAft>
                <a:spcPts val="1200"/>
              </a:spcAft>
              <a:buAutoNum type="arabicPeriod"/>
            </a:pP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Populační velikost metropolí 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resp. metropolitních regionů, jejíž dostatečná </a:t>
            </a: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úroveň  je  obecně 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považována za </a:t>
            </a: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primární předpoklad pro nastartování procesů metropolizace.</a:t>
            </a:r>
          </a:p>
          <a:p>
            <a:pPr indent="180000" algn="just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Ekonomický profil zdůrazňující progresivitu odvětvové struktury, odvíjející 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od zastoupení znalostně založených odvětví s nadprůměrným potenciálem tvorby přidané hodnoty a s pozitivními dopady na </a:t>
            </a: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konkurenceschopnost.</a:t>
            </a:r>
          </a:p>
          <a:p>
            <a:pPr indent="180000" algn="just"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Všeobecná atraktivita spojená </a:t>
            </a: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především s 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vysokou investiční a </a:t>
            </a: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rovněž residenční 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přitažlivostí metropolí vytvářející dobré předpoklady perspektivního socioekonomického rozvoje. </a:t>
            </a:r>
            <a:endParaRPr lang="cs-CZ" dirty="0" smtClean="0"/>
          </a:p>
          <a:p>
            <a:pPr indent="1800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37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cap="none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Populační velikost</a:t>
            </a:r>
          </a:p>
        </p:txBody>
      </p:sp>
      <p:sp>
        <p:nvSpPr>
          <p:cNvPr id="3" name="Obdélník 2"/>
          <p:cNvSpPr/>
          <p:nvPr/>
        </p:nvSpPr>
        <p:spPr>
          <a:xfrm>
            <a:off x="413957" y="1988841"/>
            <a:ext cx="8348303" cy="4101123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cs-CZ" dirty="0" smtClean="0">
              <a:solidFill>
                <a:srgbClr val="CC00CC"/>
              </a:solidFill>
            </a:endParaRP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Obvyklý 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velikostní limit </a:t>
            </a:r>
            <a:r>
              <a:rPr lang="cs-C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1 mil. obyvatel, metropole nižšího (národního) významu 0,5 mil. obyvatel.</a:t>
            </a: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Hlavním </a:t>
            </a:r>
            <a:r>
              <a:rPr lang="cs-C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problémem je jednotné vymezení metropolí – optimální základem řešením je využití údajů o functional urban areas shromažďované OECD se zohledněním vyšších administrativních funkcí (zejména hlavní města).</a:t>
            </a: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Případová </a:t>
            </a:r>
            <a:r>
              <a:rPr lang="cs-C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 Střední Evropy – členění do 3. skupiny: metropole s více než 2,5 milionem obyv. (např. Berlin, Wien, Warszawa), 1 až 2,5 milionem obyvatel  (např. Praha, Zürich, Stuttgart) a metropole s méně než 1 mil. obyvatel.  (např. Bratislava, Ljubljana, Poznań).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 smtClean="0"/>
          </a:p>
          <a:p>
            <a:pPr indent="1800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95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386352"/>
              </p:ext>
            </p:extLst>
          </p:nvPr>
        </p:nvGraphicFramePr>
        <p:xfrm>
          <a:off x="1151621" y="908720"/>
          <a:ext cx="6840757" cy="51662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8497">
                <a:tc>
                  <a:txBody>
                    <a:bodyPr/>
                    <a:lstStyle/>
                    <a:p>
                      <a:endParaRPr lang="cs-CZ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obyvatel 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obyvatel jádra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hustota obyvatel na km </a:t>
                      </a:r>
                      <a:r>
                        <a:rPr lang="cs-CZ" sz="900" baseline="30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HDP v mil. USD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HDP v USD na obyvatele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podíl HDP z celku 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Česká </a:t>
                      </a:r>
                      <a:r>
                        <a:rPr lang="cs-CZ" sz="900" dirty="0" smtClean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rep.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10 505 445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249 139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23 712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Praha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1 868 631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1 317 563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76 017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41 543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Německo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81 843 743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2 741 802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33 517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Berlin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4 386 551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3 475 702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131 116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29 971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Rhein-Ruhr 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7 089 648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4 578 717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1 171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258 707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36 366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Hamburg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2 996 750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1 718 809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134 128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44 934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München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2 904 480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1 401 899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146 077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51 350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Frankfurt a. M.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2 525 458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885 001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122 873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48 802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Stuttgart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1 960 286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766 539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83 849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42 895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Mannheim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801 951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584 698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1 195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45 297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36 501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Hannover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1 220 106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508 444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44 420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36 327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Nürnberg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1 168 145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608 517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44 985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38 548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Bremen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1 026 367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545 080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37 363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36 431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Leipzig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833 828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512 479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21 708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25 917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Dresden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842 159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527 089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21 246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25 383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38 538 447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662 316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17 353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Warsawa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3 008 921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1 714 967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111 665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37 456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Katowice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2 608 651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1 470 265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52 878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20 119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Kraków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1 357 206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753 647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26 652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19 716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Gdańsk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1 098 435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702 372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22 350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20 470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Łódż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947 767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794 938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18 781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19 642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Poznań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941 914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552 546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25 899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27 729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Wrocław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835 403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630 127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19 734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23 691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Švýcarsko</a:t>
                      </a: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7 954 662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306 377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39 351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Zürich</a:t>
                      </a: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1 226 332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369 768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1 043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58 058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48 128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Genéve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807 646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270 323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31432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40 039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Basel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773 332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166 097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29618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38 635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Rakousko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8 443 018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296 484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35 400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Wien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2 737 753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1 750 472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107 616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40 107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Maďarsko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9 957 731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169 811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16 957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Budapest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2 862 326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1 705 774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80 888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28 417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5 404 322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109 463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20 178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Bratislava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722 106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431 418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32 492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45 414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Slovinsko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2 055 496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51 416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25 118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Ljubljana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576 370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278 705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19 775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34 870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32955"/>
            <a:ext cx="8784976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Údaje o populaci (rok 2012) a HDP (rok 2010) středoevropských metropolí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13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Ekonomický profil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95536" y="1700808"/>
            <a:ext cx="8280920" cy="4832092"/>
          </a:xfrm>
          <a:prstGeom prst="rect">
            <a:avLst/>
          </a:prstGeom>
          <a:solidFill>
            <a:srgbClr val="00FFFF"/>
          </a:solidFill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1.  </a:t>
            </a:r>
            <a:r>
              <a:rPr lang="cs-CZ" b="1" dirty="0">
                <a:solidFill>
                  <a:srgbClr val="FF0000"/>
                </a:solidFill>
              </a:rPr>
              <a:t>skupina A:</a:t>
            </a:r>
            <a:r>
              <a:rPr lang="cs-CZ" dirty="0">
                <a:solidFill>
                  <a:srgbClr val="FF0000"/>
                </a:solidFill>
              </a:rPr>
              <a:t> nadprůměrný podíl výzkumně intenzivních high-tech průmyslových odvětví (</a:t>
            </a:r>
            <a:r>
              <a:rPr lang="cs-CZ" dirty="0" smtClean="0">
                <a:solidFill>
                  <a:srgbClr val="FF0000"/>
                </a:solidFill>
              </a:rPr>
              <a:t>HTO – např. výroba kancelářských strojů a počítačů), </a:t>
            </a:r>
            <a:r>
              <a:rPr lang="cs-CZ" dirty="0">
                <a:solidFill>
                  <a:srgbClr val="FF0000"/>
                </a:solidFill>
              </a:rPr>
              <a:t>výzkumné intenzivních medium-tech průmyslových odvětví (</a:t>
            </a:r>
            <a:r>
              <a:rPr lang="cs-CZ" dirty="0" smtClean="0">
                <a:solidFill>
                  <a:srgbClr val="FF0000"/>
                </a:solidFill>
              </a:rPr>
              <a:t>MTO – výroba motorových vozidel či chemických vláken) </a:t>
            </a:r>
            <a:r>
              <a:rPr lang="cs-CZ" dirty="0">
                <a:solidFill>
                  <a:srgbClr val="FF0000"/>
                </a:solidFill>
              </a:rPr>
              <a:t>a znalostně intenzivních technologických služeb (</a:t>
            </a:r>
            <a:r>
              <a:rPr lang="cs-CZ" dirty="0" smtClean="0">
                <a:solidFill>
                  <a:srgbClr val="FF0000"/>
                </a:solidFill>
              </a:rPr>
              <a:t>TS – např. výzkum a vývoj či činnosti v oblasti výpočetní techniky) </a:t>
            </a:r>
            <a:endParaRPr lang="cs-CZ" dirty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2. </a:t>
            </a:r>
            <a:r>
              <a:rPr lang="cs-CZ" b="1" dirty="0">
                <a:solidFill>
                  <a:srgbClr val="FF0000"/>
                </a:solidFill>
              </a:rPr>
              <a:t>skupina B</a:t>
            </a:r>
            <a:r>
              <a:rPr lang="cs-CZ" dirty="0">
                <a:solidFill>
                  <a:srgbClr val="FF0000"/>
                </a:solidFill>
              </a:rPr>
              <a:t>: nadprůměrný podíl znalostně intenzivních </a:t>
            </a:r>
            <a:r>
              <a:rPr lang="cs-CZ" dirty="0" smtClean="0">
                <a:solidFill>
                  <a:srgbClr val="FF0000"/>
                </a:solidFill>
              </a:rPr>
              <a:t>odvětví podnikatelských </a:t>
            </a:r>
            <a:r>
              <a:rPr lang="cs-CZ" dirty="0">
                <a:solidFill>
                  <a:srgbClr val="FF0000"/>
                </a:solidFill>
              </a:rPr>
              <a:t>služeb (</a:t>
            </a:r>
            <a:r>
              <a:rPr lang="cs-CZ" dirty="0" smtClean="0">
                <a:solidFill>
                  <a:srgbClr val="FF0000"/>
                </a:solidFill>
              </a:rPr>
              <a:t>PS – např. právní a účetní služby či poradenství), </a:t>
            </a:r>
            <a:r>
              <a:rPr lang="cs-CZ" dirty="0">
                <a:solidFill>
                  <a:srgbClr val="FF0000"/>
                </a:solidFill>
              </a:rPr>
              <a:t>znalostně intenzivních finančních služeb (</a:t>
            </a:r>
            <a:r>
              <a:rPr lang="cs-CZ" dirty="0" smtClean="0">
                <a:solidFill>
                  <a:srgbClr val="FF0000"/>
                </a:solidFill>
              </a:rPr>
              <a:t>FS – např. finanční zprostředkování či pojišťovnictví) </a:t>
            </a:r>
            <a:r>
              <a:rPr lang="cs-CZ" dirty="0">
                <a:solidFill>
                  <a:srgbClr val="FF0000"/>
                </a:solidFill>
              </a:rPr>
              <a:t>a znalostně intenzivních zdravotnických, vzdělávacích a mediálních služeb (</a:t>
            </a:r>
            <a:r>
              <a:rPr lang="cs-CZ" dirty="0" smtClean="0">
                <a:solidFill>
                  <a:srgbClr val="FF0000"/>
                </a:solidFill>
              </a:rPr>
              <a:t>ZVM – např. vzdělávání či tvůrčí a umělecké činnosti)</a:t>
            </a:r>
            <a:endParaRPr lang="cs-CZ" dirty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3.  </a:t>
            </a:r>
            <a:r>
              <a:rPr lang="cs-CZ" b="1" dirty="0">
                <a:solidFill>
                  <a:srgbClr val="FF0000"/>
                </a:solidFill>
              </a:rPr>
              <a:t>skupina C:</a:t>
            </a:r>
            <a:r>
              <a:rPr lang="cs-CZ" dirty="0">
                <a:solidFill>
                  <a:srgbClr val="FF0000"/>
                </a:solidFill>
              </a:rPr>
              <a:t> průměrný podíl výzkumně intenzivních odvětví </a:t>
            </a:r>
            <a:r>
              <a:rPr lang="cs-CZ" dirty="0" smtClean="0">
                <a:solidFill>
                  <a:srgbClr val="FF0000"/>
                </a:solidFill>
              </a:rPr>
              <a:t>a služeb (HTO </a:t>
            </a:r>
            <a:r>
              <a:rPr lang="cs-CZ" dirty="0">
                <a:solidFill>
                  <a:srgbClr val="FF0000"/>
                </a:solidFill>
              </a:rPr>
              <a:t>+ MTO + TS)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4.  </a:t>
            </a:r>
            <a:r>
              <a:rPr lang="cs-CZ" b="1" dirty="0">
                <a:solidFill>
                  <a:srgbClr val="FF0000"/>
                </a:solidFill>
              </a:rPr>
              <a:t>skupina D:</a:t>
            </a:r>
            <a:r>
              <a:rPr lang="cs-CZ" dirty="0">
                <a:solidFill>
                  <a:srgbClr val="FF0000"/>
                </a:solidFill>
              </a:rPr>
              <a:t> průměrný podíl znalostně intenzivních odvětví služeb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>
                <a:solidFill>
                  <a:srgbClr val="FF0000"/>
                </a:solidFill>
              </a:rPr>
              <a:t>PS + FS + ZVM) 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5.  </a:t>
            </a:r>
            <a:r>
              <a:rPr lang="cs-CZ" b="1" dirty="0" smtClean="0">
                <a:solidFill>
                  <a:srgbClr val="FF0000"/>
                </a:solidFill>
              </a:rPr>
              <a:t>skupina </a:t>
            </a:r>
            <a:r>
              <a:rPr lang="cs-CZ" b="1" dirty="0">
                <a:solidFill>
                  <a:srgbClr val="FF0000"/>
                </a:solidFill>
              </a:rPr>
              <a:t>E:</a:t>
            </a:r>
            <a:r>
              <a:rPr lang="cs-CZ" dirty="0">
                <a:solidFill>
                  <a:srgbClr val="FF0000"/>
                </a:solidFill>
              </a:rPr>
              <a:t> podprůměrný podíl výzkumně a znalostně zaměřených </a:t>
            </a:r>
            <a:r>
              <a:rPr lang="cs-CZ" dirty="0" smtClean="0">
                <a:solidFill>
                  <a:srgbClr val="FF0000"/>
                </a:solidFill>
              </a:rPr>
              <a:t>odvětví  průmyslu a služeb 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82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007557"/>
              </p:ext>
            </p:extLst>
          </p:nvPr>
        </p:nvGraphicFramePr>
        <p:xfrm>
          <a:off x="1835696" y="1124744"/>
          <a:ext cx="5184577" cy="5268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lang="cs-CZ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B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C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D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indent="-36195"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Česká  republika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Praha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240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Německo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Berlin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Rhein-Ruhr 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▫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Hamburg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München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Frankfurt a. M.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Stuttgart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Mannheim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Hannover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Nürnberg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Bremen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Leipzig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Dresden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Polsko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Warszawa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Katowice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Kraków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Gdańsk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Łódż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Poznań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Wrocław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Švýcarsko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Zürich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Genéve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Basel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Rakousko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Wien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Maďarsko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Budapest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Bratislava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Slovinsko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Ljubljana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241675"/>
            <a:ext cx="878497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Ekonomický profil středoevropských metropolí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91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2000" b="1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Podnikatelská a residenční atraktivita</a:t>
            </a:r>
            <a:endParaRPr lang="cs-CZ" sz="2000" b="1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74524" y="2060848"/>
            <a:ext cx="8194212" cy="4124206"/>
          </a:xfrm>
          <a:prstGeom prst="rect">
            <a:avLst/>
          </a:prstGeom>
          <a:solidFill>
            <a:srgbClr val="00FF00"/>
          </a:solidFill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ústřední pozici zaujímá kvalita podnikatelského prostředí resp. podnikatelská atraktivita (PA) – vhodnou databázi představuje např. European cities monitor, vycházející z názorů cca 500 respondentů z řad manažerů světových firem: v případové studii Střední Evropy byly metropole rozděleny na metropole globálního (např. Frankfurt a. M., Rhine-Ruhr), evropského (např. Praha, Budapest, Genéve) a  středoevropského (např. Ljubljana, Bremen, Kraków) významu,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stále větší význam získává komponenta kvalita sociálního prostředí resp. residenční atraktivita (RA) – patrně nejznámější světovou databázi spravuje společnost Mercer (v tomto ohledu  je charakteristické zaostávání „východních“ metropolí), 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Pro hodnocení inovačního potenciálu (IP) lze využít údaje společnost 2thinkknow Consulting – tento potenciál je hodnocen na základě tří faktorů označených jako kulturní aktiva, infrastruktura a propojenost trhů.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390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239826"/>
              </p:ext>
            </p:extLst>
          </p:nvPr>
        </p:nvGraphicFramePr>
        <p:xfrm>
          <a:off x="1907704" y="692696"/>
          <a:ext cx="5328595" cy="59813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8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28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28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712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pořadí podle PA 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sym typeface="Symbol"/>
                        </a:rPr>
                        <a:t>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 celkem/ v rámci zemí </a:t>
                      </a:r>
                      <a:r>
                        <a:rPr lang="cs-CZ" sz="1000" baseline="30000" dirty="0">
                          <a:solidFill>
                            <a:srgbClr val="FFFF00"/>
                          </a:solidFill>
                          <a:effectLst/>
                        </a:rPr>
                        <a:t>*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odchylky v pořadí </a:t>
                      </a: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</a:rPr>
                        <a:t>od PA podle 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RA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odchylky v pořadí </a:t>
                      </a: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</a:rPr>
                        <a:t>od PA podle 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IP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růst obyv. metropole/stát  (2000-2012)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růst HDP metropole/stát  (2000-2010)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1. kategorie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Berlin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101,7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103,6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Rhein-Ruhr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98,2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104,2 </a:t>
                      </a:r>
                      <a:r>
                        <a:rPr lang="cs-CZ" sz="1000" baseline="30000" dirty="0">
                          <a:effectLst/>
                        </a:rPr>
                        <a:t>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München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113,5 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100,7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Frankfurt/M.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102,1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102,9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Zürich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4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99,1 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97,9 </a:t>
                      </a:r>
                      <a:r>
                        <a:rPr lang="cs-CZ" sz="1000" baseline="30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2. kategorie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Praha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8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109,6 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111,8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Hamburg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7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102,7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102,2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Stuttgart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102,0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101,9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Warszawa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104,5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chemeClr val="tx1"/>
                          </a:solidFill>
                          <a:effectLst/>
                        </a:rPr>
                        <a:t>109,5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Genéve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6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105,5 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99,7 </a:t>
                      </a:r>
                      <a:r>
                        <a:rPr lang="cs-CZ" sz="1000" baseline="30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Wien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106,8  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99,6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Budapest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105,5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112,2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3. kategorie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Mannheim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97,7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99,8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Hannover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99,0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100,8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Nürnberg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4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100,9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94,8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Bremen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100,8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98,4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Leipzig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6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97,2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104,2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Dresden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103,7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99,0 </a:t>
                      </a:r>
                      <a:r>
                        <a:rPr lang="cs-CZ" sz="1000" baseline="30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Katowice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4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94,9 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96,1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Kraków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101,5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101,5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Gdańsk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102,4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97,0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Łódż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6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94,0 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98,5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Poznań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103,4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98,1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Wrocław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100,8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104,5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Basel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94,7 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99,5 </a:t>
                      </a:r>
                      <a:r>
                        <a:rPr lang="cs-CZ" sz="1000" baseline="30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Bratislava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104,9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111,7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42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Ljubljana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106,4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107,6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87624" y="188640"/>
            <a:ext cx="6663307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Atraktivita středoevropských metropolí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10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2000" b="1" cap="non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Komplexní výsledky hodnocení</a:t>
            </a:r>
            <a:endParaRPr lang="cs-CZ" sz="2000" b="1" cap="none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39552" y="1772816"/>
            <a:ext cx="8221571" cy="470898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typologie podle míry podobnosti v zařazení zkoumaných metropolí podle vybraných komponent</a:t>
            </a:r>
            <a:r>
              <a:rPr lang="cs-CZ" dirty="0" smtClean="0"/>
              <a:t>: </a:t>
            </a:r>
            <a:r>
              <a:rPr lang="cs-CZ" dirty="0" smtClean="0">
                <a:solidFill>
                  <a:srgbClr val="C00000"/>
                </a:solidFill>
              </a:rPr>
              <a:t>dominantní, etablované a elementární metropole</a:t>
            </a:r>
            <a:endParaRPr lang="cs-CZ" dirty="0">
              <a:solidFill>
                <a:srgbClr val="C00000"/>
              </a:solidFill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statistická </a:t>
            </a:r>
            <a:r>
              <a:rPr lang="cs-CZ" dirty="0"/>
              <a:t>analýza výsledků ukazuje, že typové zařazení metropolí </a:t>
            </a:r>
            <a:r>
              <a:rPr lang="cs-CZ" dirty="0" smtClean="0"/>
              <a:t>má </a:t>
            </a:r>
            <a:r>
              <a:rPr lang="cs-CZ" dirty="0"/>
              <a:t>nejsilnější vazbu na </a:t>
            </a:r>
            <a:r>
              <a:rPr lang="cs-CZ" dirty="0" smtClean="0"/>
              <a:t>komponentu „podnikatelská atraktivita“, </a:t>
            </a:r>
            <a:r>
              <a:rPr lang="cs-CZ" dirty="0"/>
              <a:t>s hodnotou koeficientu korelace </a:t>
            </a:r>
            <a:r>
              <a:rPr lang="cs-CZ" dirty="0" smtClean="0"/>
              <a:t>k = </a:t>
            </a:r>
            <a:r>
              <a:rPr lang="cs-CZ" dirty="0"/>
              <a:t>0,85. S podobnou orientací prioritní vazby se setkáváme i u obou zbývajících komponent, z nichž silnější závislost vykazuje komponenta </a:t>
            </a:r>
            <a:r>
              <a:rPr lang="cs-CZ" dirty="0" smtClean="0"/>
              <a:t>populační velikost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pokud </a:t>
            </a:r>
            <a:r>
              <a:rPr lang="cs-CZ" dirty="0"/>
              <a:t>statistickou analýzu rozšíříme o ukazatel HDP/obyv., nalézáme nejsilnější vazbu na komponentu </a:t>
            </a:r>
            <a:r>
              <a:rPr lang="cs-CZ" dirty="0" smtClean="0"/>
              <a:t>ekonomický profil s </a:t>
            </a:r>
            <a:r>
              <a:rPr lang="cs-CZ" dirty="0"/>
              <a:t>k = 0,73, což koresponduje s obecným předpokladem o vyšší přidané hodnotě produkce znalostních odvětví </a:t>
            </a:r>
            <a:r>
              <a:rPr lang="cs-CZ" dirty="0" smtClean="0"/>
              <a:t>(zjištěno pouze u dominantních a  etablovaných metropolí)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ve </a:t>
            </a:r>
            <a:r>
              <a:rPr lang="cs-CZ" dirty="0"/>
              <a:t>prospěch západních metropolí hovoří zejména výrazně vyšší progresivita ekonomické </a:t>
            </a:r>
            <a:r>
              <a:rPr lang="cs-CZ" dirty="0" smtClean="0"/>
              <a:t>struktury, menší </a:t>
            </a:r>
            <a:r>
              <a:rPr lang="cs-CZ" dirty="0"/>
              <a:t>rozdíly zjištěné u </a:t>
            </a:r>
            <a:r>
              <a:rPr lang="cs-CZ" dirty="0" smtClean="0"/>
              <a:t>komponenty</a:t>
            </a:r>
            <a:r>
              <a:rPr lang="cs-CZ" dirty="0"/>
              <a:t> (podnikatelské) </a:t>
            </a:r>
            <a:r>
              <a:rPr lang="cs-CZ" dirty="0" smtClean="0"/>
              <a:t>atraktivity pak </a:t>
            </a:r>
            <a:r>
              <a:rPr lang="cs-CZ" dirty="0"/>
              <a:t>lze primárně přičíst nižší cenové hladině základních výrobních faktorů ve východních </a:t>
            </a:r>
            <a:r>
              <a:rPr lang="cs-CZ" dirty="0" smtClean="0"/>
              <a:t>metropolích.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76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07726"/>
              </p:ext>
            </p:extLst>
          </p:nvPr>
        </p:nvGraphicFramePr>
        <p:xfrm>
          <a:off x="1835696" y="1052736"/>
          <a:ext cx="5470805" cy="52856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8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8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029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Typy metropolí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Klasifikační skupina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Agregátní skupina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21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velikost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struktura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atraktivita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- dominant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Frankfurt/M.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Rhein-Ruhr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Zürich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Hamburg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 - established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27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Warszawa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Budapest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Stuttgart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Praha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Genéve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Nürnberg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Hannover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Mannheim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Katowice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 - elementary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Bremen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Bratislava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Ljubljana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Leipzig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Dresden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Gdańsk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Kraków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Poznań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Wrocław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Łódż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411761" y="425271"/>
            <a:ext cx="4464496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Komplexní přehled výsledků hodnocení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32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90600"/>
          </a:xfrm>
          <a:solidFill>
            <a:srgbClr val="FFC000"/>
          </a:solidFill>
        </p:spPr>
        <p:txBody>
          <a:bodyPr/>
          <a:lstStyle/>
          <a:p>
            <a:r>
              <a:rPr lang="cs-CZ" cap="none" dirty="0" smtClean="0">
                <a:solidFill>
                  <a:srgbClr val="C00000"/>
                </a:solidFill>
              </a:rPr>
              <a:t>Teoretické ukotvení  regionálního rozvoje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640960" cy="5184576"/>
          </a:xfrm>
          <a:solidFill>
            <a:srgbClr val="FFFFCC"/>
          </a:solidFill>
        </p:spPr>
        <p:txBody>
          <a:bodyPr>
            <a:noAutofit/>
          </a:bodyPr>
          <a:lstStyle/>
          <a:p>
            <a:pPr marL="0" indent="0" algn="just">
              <a:lnSpc>
                <a:spcPct val="134000"/>
              </a:lnSpc>
              <a:spcBef>
                <a:spcPts val="0"/>
              </a:spcBef>
              <a:buNone/>
            </a:pP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Nedávná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světová hospodářská krize výrazně oslabila přesvědčení, že pomocí matematických </a:t>
            </a: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modelů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lze spolehlivě předvídat hospodářský růst a </a:t>
            </a: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formulovat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konzistentní hospodářskou politiku. </a:t>
            </a: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souladu s tím se pozornost přesunuje na výzkum klíčových procesů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společenské evoluce, jejíž hybnou silou je konkurence, optimálním směrem udržitelný rozvoj a hlavním smyslem zvyšování kvality </a:t>
            </a: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života. V tomto </a:t>
            </a: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ohledu </a:t>
            </a: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klademe důraz na pět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základních </a:t>
            </a: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principů: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holismu považuje celek za něco víc než prostý souhrn částí. Jeho aplikace otevírá prostor k přechodu od neoklasických redukcionistických přístupů ke komplexním přístupům respektujících otevřenost společenských systémů.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integrace znamená horizontální a vertikální propojování částí ve vyšší </a:t>
            </a: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celky v intencích hierarchického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uspořádání společenských systémů </a:t>
            </a: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odrážející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politické, podnikatelské a sociální preference </a:t>
            </a: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vlád, firem a obyvatelstva. </a:t>
            </a:r>
            <a:endParaRPr lang="cs-CZ" sz="1200" b="1" dirty="0">
              <a:solidFill>
                <a:srgbClr val="33CC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udržitelnosti posuzované z komplexního pohledu zahrnujícího ekonomickou, sociální a environmentální dimenzi společenského rozvoje se specifickým důrazem na dynamickou rovnováhu </a:t>
            </a: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jejich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vazeb.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obecné prospěšnosti </a:t>
            </a: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reflektují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legitimní zájmy veřejné správy a ostatních </a:t>
            </a: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subjektů.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účelnosti </a:t>
            </a: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chápané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jako optimalizace výběru veřejných projektů – k častému zaměňování pojmů efektivnosti a účelnosti </a:t>
            </a: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uvádí P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Drucker,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že "účelnost znamená dělat správné věci</a:t>
            </a: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a efektivnost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znamená dělat </a:t>
            </a: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správně“ (z toho logicky vyplývá, že nevhodný výběr projektu nelze vykompenzovat jeho efektivní realizací). </a:t>
            </a:r>
            <a:endParaRPr lang="cs-CZ" sz="12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87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2000" b="1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 praktické konceptualizace výsledků – posouzení intenzity vazeb českých metropolí s ostatními středoevropskými metropolemi</a:t>
            </a:r>
            <a:endParaRPr lang="cs-CZ" sz="2000" b="1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-3000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altLang="cs-CZ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150" y="2060848"/>
            <a:ext cx="8640960" cy="392415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8000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 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Metodika hodnocení:</a:t>
            </a:r>
          </a:p>
          <a:p>
            <a:pPr marL="449263" marR="0" lvl="0" indent="-271463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zhodnocení intenzity vazeb s důrazem na identifikaci rozvojových os nadnárodního        významu a jejich koincidenci s rozvojovými osami národního významu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</a:endParaRPr>
          </a:p>
          <a:p>
            <a:pPr marL="450850" marR="0" lvl="0" indent="-273050" algn="just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syntéza získaných poznatků v kontextu prostorového modelu rozvoje české ekonomiky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</a:endParaRPr>
          </a:p>
          <a:p>
            <a:pPr marL="449263" marR="0" lvl="0" indent="-271463" algn="just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konceptualizace výsledků výzkumu metropolizačních procesů s využitím scénářů regionálního rozvoje (úroveň NUTS 3) </a:t>
            </a:r>
          </a:p>
          <a:p>
            <a:pPr marL="449263" marR="0" lvl="0" indent="-271463" algn="just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hodnocení metropolitních vazeb je vzhledem k  dostupným informacím založeno na aplikaci gravitačního modelu jako standardního nástroje kvalifikovaného odhadu potenciálu prostorových interakcí, který lze zapsat následujícím způsobem:</a:t>
            </a:r>
          </a:p>
          <a:p>
            <a:pPr indent="0" algn="just" hangingPunct="0"/>
            <a:r>
              <a:rPr lang="cs-CZ" sz="1600" dirty="0" smtClean="0">
                <a:solidFill>
                  <a:srgbClr val="FF6600"/>
                </a:solidFill>
              </a:rPr>
              <a:t>              M</a:t>
            </a:r>
            <a:r>
              <a:rPr lang="cs-CZ" sz="1600" baseline="-25000" dirty="0" smtClean="0">
                <a:solidFill>
                  <a:srgbClr val="FF6600"/>
                </a:solidFill>
              </a:rPr>
              <a:t>i </a:t>
            </a:r>
            <a:r>
              <a:rPr lang="cs-CZ" sz="1600" dirty="0" smtClean="0">
                <a:solidFill>
                  <a:srgbClr val="FF6600"/>
                </a:solidFill>
              </a:rPr>
              <a:t>x M</a:t>
            </a:r>
            <a:r>
              <a:rPr lang="cs-CZ" sz="800" dirty="0" smtClean="0">
                <a:solidFill>
                  <a:srgbClr val="FF6600"/>
                </a:solidFill>
              </a:rPr>
              <a:t>j</a:t>
            </a:r>
            <a:r>
              <a:rPr lang="cs-CZ" sz="1600" dirty="0" smtClean="0">
                <a:solidFill>
                  <a:srgbClr val="FF6600"/>
                </a:solidFill>
              </a:rPr>
              <a:t> </a:t>
            </a:r>
            <a:endParaRPr lang="cs-CZ" sz="1600" dirty="0">
              <a:solidFill>
                <a:srgbClr val="FF6600"/>
              </a:solidFill>
            </a:endParaRPr>
          </a:p>
          <a:p>
            <a:pPr indent="0" algn="just" hangingPunct="0"/>
            <a:r>
              <a:rPr lang="cs-CZ" sz="1600" dirty="0" smtClean="0">
                <a:solidFill>
                  <a:srgbClr val="FF6600"/>
                </a:solidFill>
              </a:rPr>
              <a:t>Gij </a:t>
            </a:r>
            <a:r>
              <a:rPr lang="cs-CZ" sz="1600" dirty="0">
                <a:solidFill>
                  <a:srgbClr val="FF6600"/>
                </a:solidFill>
              </a:rPr>
              <a:t>= ∑  </a:t>
            </a:r>
            <a:r>
              <a:rPr lang="cs-CZ" sz="1600" dirty="0" smtClean="0">
                <a:solidFill>
                  <a:srgbClr val="FF6600"/>
                </a:solidFill>
              </a:rPr>
              <a:t>———</a:t>
            </a:r>
            <a:endParaRPr lang="cs-CZ" sz="1600" dirty="0">
              <a:solidFill>
                <a:srgbClr val="FF6600"/>
              </a:solidFill>
            </a:endParaRPr>
          </a:p>
          <a:p>
            <a:pPr indent="0" algn="just" hangingPunct="0"/>
            <a:r>
              <a:rPr lang="cs-CZ" sz="1600" dirty="0" smtClean="0">
                <a:solidFill>
                  <a:srgbClr val="FF6600"/>
                </a:solidFill>
              </a:rPr>
              <a:t>              d</a:t>
            </a:r>
            <a:r>
              <a:rPr lang="cs-CZ" sz="900" dirty="0" smtClean="0">
                <a:solidFill>
                  <a:srgbClr val="FF6600"/>
                </a:solidFill>
              </a:rPr>
              <a:t>ij</a:t>
            </a:r>
            <a:r>
              <a:rPr lang="cs-CZ" sz="1600" dirty="0" smtClean="0">
                <a:solidFill>
                  <a:srgbClr val="FF6600"/>
                </a:solidFill>
              </a:rPr>
              <a:t>                  </a:t>
            </a:r>
            <a:endParaRPr lang="cs-CZ" sz="1600" dirty="0">
              <a:solidFill>
                <a:srgbClr val="FF6600"/>
              </a:solidFill>
            </a:endParaRPr>
          </a:p>
          <a:p>
            <a:pPr marL="449263" indent="-269875" algn="just"/>
            <a:r>
              <a:rPr lang="cs-CZ" sz="1600" dirty="0" smtClean="0">
                <a:solidFill>
                  <a:srgbClr val="FF6600"/>
                </a:solidFill>
              </a:rPr>
              <a:t>     kde </a:t>
            </a:r>
            <a:r>
              <a:rPr lang="cs-CZ" sz="1600" i="1" dirty="0">
                <a:solidFill>
                  <a:srgbClr val="FF6600"/>
                </a:solidFill>
              </a:rPr>
              <a:t>G</a:t>
            </a:r>
            <a:r>
              <a:rPr lang="cs-CZ" sz="1600" i="1" baseline="-25000" dirty="0">
                <a:solidFill>
                  <a:srgbClr val="FF6600"/>
                </a:solidFill>
              </a:rPr>
              <a:t>ij</a:t>
            </a:r>
            <a:r>
              <a:rPr lang="cs-CZ" sz="1600" baseline="-25000" dirty="0">
                <a:solidFill>
                  <a:srgbClr val="FF6600"/>
                </a:solidFill>
              </a:rPr>
              <a:t> </a:t>
            </a:r>
            <a:r>
              <a:rPr lang="cs-CZ" sz="1600" dirty="0">
                <a:solidFill>
                  <a:srgbClr val="FF6600"/>
                </a:solidFill>
              </a:rPr>
              <a:t>= gravitační síla působící mezi metropolemi i a j, </a:t>
            </a:r>
            <a:r>
              <a:rPr lang="cs-CZ" sz="1600" i="1" dirty="0">
                <a:solidFill>
                  <a:srgbClr val="FF6600"/>
                </a:solidFill>
              </a:rPr>
              <a:t>M</a:t>
            </a:r>
            <a:r>
              <a:rPr lang="cs-CZ" sz="1600" i="1" baseline="-25000" dirty="0">
                <a:solidFill>
                  <a:srgbClr val="FF6600"/>
                </a:solidFill>
              </a:rPr>
              <a:t>ij</a:t>
            </a:r>
            <a:r>
              <a:rPr lang="cs-CZ" sz="1600" baseline="-25000" dirty="0">
                <a:solidFill>
                  <a:srgbClr val="FF6600"/>
                </a:solidFill>
              </a:rPr>
              <a:t> </a:t>
            </a:r>
            <a:r>
              <a:rPr lang="cs-CZ" sz="1600" dirty="0">
                <a:solidFill>
                  <a:srgbClr val="FF6600"/>
                </a:solidFill>
              </a:rPr>
              <a:t>= ekonomický význam metropolí a </a:t>
            </a:r>
            <a:r>
              <a:rPr lang="cs-CZ" sz="1600" i="1" dirty="0">
                <a:solidFill>
                  <a:srgbClr val="FF6600"/>
                </a:solidFill>
              </a:rPr>
              <a:t>d</a:t>
            </a:r>
            <a:r>
              <a:rPr lang="cs-CZ" sz="1600" i="1" baseline="-25000" dirty="0">
                <a:solidFill>
                  <a:srgbClr val="FF6600"/>
                </a:solidFill>
              </a:rPr>
              <a:t>ij</a:t>
            </a:r>
            <a:r>
              <a:rPr lang="cs-CZ" sz="1600" dirty="0">
                <a:solidFill>
                  <a:srgbClr val="FF6600"/>
                </a:solidFill>
              </a:rPr>
              <a:t> = vzdálenost </a:t>
            </a:r>
            <a:r>
              <a:rPr lang="cs-CZ" sz="1600" dirty="0" smtClean="0">
                <a:solidFill>
                  <a:srgbClr val="FF6600"/>
                </a:solidFill>
              </a:rPr>
              <a:t>metropolí (s využitím kritéria efektivní vzdálenosti).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52400" y="962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-3000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altLang="cs-CZ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31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6911" y="260648"/>
            <a:ext cx="8381260" cy="1054394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2000" b="1" cap="non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Metropolitní systém Střední Evropy z pohledu České republiky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obrázek 1" descr="Metropole-hodnocení_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00808"/>
            <a:ext cx="5791723" cy="48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216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sz="2000" b="1" cap="none" dirty="0" smtClean="0">
                <a:solidFill>
                  <a:srgbClr val="33CC33"/>
                </a:solidFill>
              </a:rPr>
              <a:t>Klíčové závěry pro plánování územního rozvoje  v rámci mezinárodní spolupráce</a:t>
            </a:r>
            <a:endParaRPr lang="cs-CZ" sz="2000" b="1" cap="none" dirty="0">
              <a:solidFill>
                <a:srgbClr val="33CC33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03509" y="1556792"/>
            <a:ext cx="8568952" cy="5055230"/>
          </a:xfrm>
          <a:prstGeom prst="rect">
            <a:avLst/>
          </a:prstGeom>
          <a:solidFill>
            <a:srgbClr val="FFCC66"/>
          </a:solidFill>
        </p:spPr>
        <p:txBody>
          <a:bodyPr wrap="square">
            <a:spAutoFit/>
          </a:bodyPr>
          <a:lstStyle/>
          <a:p>
            <a:pPr marL="288000" algn="just">
              <a:spcBef>
                <a:spcPts val="300"/>
              </a:spcBef>
              <a:spcAft>
                <a:spcPts val="300"/>
              </a:spcAft>
            </a:pPr>
            <a:r>
              <a:rPr lang="cs-CZ" sz="16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Hlavní motto: tvorba </a:t>
            </a:r>
            <a:r>
              <a:rPr lang="cs-CZ" sz="1600" b="1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nadnárodních metropolitních sítí jako stavebních </a:t>
            </a:r>
            <a:r>
              <a:rPr lang="cs-CZ" sz="16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kamenů </a:t>
            </a:r>
            <a:r>
              <a:rPr lang="cs-CZ" sz="1600" b="1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horizontální integrace </a:t>
            </a:r>
            <a:r>
              <a:rPr lang="cs-CZ" sz="16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Evropy.</a:t>
            </a:r>
          </a:p>
          <a:p>
            <a:pPr marL="288000" algn="just">
              <a:spcBef>
                <a:spcPts val="300"/>
              </a:spcBef>
              <a:spcAft>
                <a:spcPts val="300"/>
              </a:spcAft>
            </a:pPr>
            <a:r>
              <a:rPr lang="cs-CZ" sz="16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Realita České republiky:</a:t>
            </a:r>
            <a:endParaRPr lang="cs-CZ" sz="1600" b="1" dirty="0">
              <a:solidFill>
                <a:srgbClr val="009900"/>
              </a:solidFill>
              <a:latin typeface="Arial" panose="020B0604020202020204" pitchFamily="34" charset="0"/>
              <a:cs typeface="Arial"/>
            </a:endParaRPr>
          </a:p>
          <a:p>
            <a:pPr marL="285750" lvl="0" indent="-28575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</a:rPr>
              <a:t>nejsilnější vazby: Praha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→ Berlin, München, Brno → Wien, </a:t>
            </a:r>
            <a:r>
              <a:rPr lang="cs-CZ" sz="1600" i="1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Ostrava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→ Katowice</a:t>
            </a:r>
            <a:endParaRPr lang="cs-CZ" sz="1600" i="1" dirty="0" smtClean="0">
              <a:solidFill>
                <a:srgbClr val="009900"/>
              </a:solidFill>
              <a:latin typeface="Arial" panose="020B0604020202020204" pitchFamily="34" charset="0"/>
            </a:endParaRP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</a:rPr>
              <a:t>hlavní nadnárodní metropolitní osy: Praha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Nürnberg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(rozvětvení – frankfurtská a štutgartska osa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), 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Praha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→ München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,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Praha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→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Berlin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,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 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Brno →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Wien (vedlejší osa Brno – Bratislava - Budapest), </a:t>
            </a:r>
            <a:r>
              <a:rPr lang="cs-CZ" sz="1600" i="1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Ostrava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 →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pouze nepřímé napojení díky blízkosti Hornoslezské aglomerace na osu  Katowice – Łódż –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Warszawa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.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Rozvojové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scénáře (pořadí v rámci krajských měst): Praha (1. místo dle KPP, 4 místo dle KSP) – progresivní, Brno (2. 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místo dle KPP,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8 místo dle 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KSP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)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 –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růstový, Ostrava (10. 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místo dle KPP,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10 místo dle 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KSP) –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stabilizační. </a:t>
            </a:r>
          </a:p>
          <a:p>
            <a:pPr marL="288000" algn="just">
              <a:spcBef>
                <a:spcPts val="600"/>
              </a:spcBef>
              <a:spcAft>
                <a:spcPts val="300"/>
              </a:spcAft>
            </a:pPr>
            <a:r>
              <a:rPr lang="cs-CZ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/>
              </a:rPr>
              <a:t>Hlavní závěr: z provedených analýz vyplývá, že jedinou plně rozvinutou českou metropolí nadnárodního (evropského) významu je Praha; zatímco Brno lze řadit mezi vedlejší metropole nadnárodního významu (jen vybrané metropolitní funkce – věda a výzkum, výstavnictví); relevantní pozici Ostravy oslabují nepříznivé rozvojové tendence (vzhledem k ekonomické situaci navíc není plnohodnotným způsobem napojena na rozvojové osy národního významu).</a:t>
            </a:r>
            <a:endParaRPr lang="cs-CZ" sz="1600" dirty="0" smtClean="0">
              <a:solidFill>
                <a:srgbClr val="C00000"/>
              </a:solidFill>
              <a:latin typeface="Arial" panose="020B0604020202020204" pitchFamily="34" charset="0"/>
              <a:cs typeface="Arial"/>
            </a:endParaRP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2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99733471"/>
              </p:ext>
            </p:extLst>
          </p:nvPr>
        </p:nvGraphicFramePr>
        <p:xfrm>
          <a:off x="467544" y="679141"/>
          <a:ext cx="8208912" cy="5949835"/>
        </p:xfrm>
        <a:graphic>
          <a:graphicData uri="http://schemas.openxmlformats.org/drawingml/2006/table">
            <a:tbl>
              <a:tblPr/>
              <a:tblGrid>
                <a:gridCol w="3312368">
                  <a:extLst>
                    <a:ext uri="{9D8B030D-6E8A-4147-A177-3AD203B41FA5}">
                      <a16:colId xmlns:a16="http://schemas.microsoft.com/office/drawing/2014/main" val="671612198"/>
                    </a:ext>
                  </a:extLst>
                </a:gridCol>
                <a:gridCol w="2376265">
                  <a:extLst>
                    <a:ext uri="{9D8B030D-6E8A-4147-A177-3AD203B41FA5}">
                      <a16:colId xmlns:a16="http://schemas.microsoft.com/office/drawing/2014/main" val="101683157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3895267"/>
                    </a:ext>
                  </a:extLst>
                </a:gridCol>
                <a:gridCol w="1224135">
                  <a:extLst>
                    <a:ext uri="{9D8B030D-6E8A-4147-A177-3AD203B41FA5}">
                      <a16:colId xmlns:a16="http://schemas.microsoft.com/office/drawing/2014/main" val="4187856064"/>
                    </a:ext>
                  </a:extLst>
                </a:gridCol>
              </a:tblGrid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faktory </a:t>
                      </a:r>
                      <a:endParaRPr kumimoji="0" lang="cs-CZ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typologické skupiny</a:t>
                      </a:r>
                      <a:endParaRPr kumimoji="0" lang="cs-CZ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váhy A </a:t>
                      </a: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► </a:t>
                      </a: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investice  </a:t>
                      </a:r>
                      <a:endParaRPr kumimoji="0" lang="cs-CZ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váhy B </a:t>
                      </a: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► </a:t>
                      </a: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inovace</a:t>
                      </a:r>
                      <a:endParaRPr kumimoji="0" lang="cs-CZ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826475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nejvíce významné faktory:    </a:t>
                      </a:r>
                      <a:endParaRPr kumimoji="0" lang="cs-CZ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44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48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651256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podnikatelská a znalostní báze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regionální a lokální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115023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dostupnost pracovních sil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pracovní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578522"/>
                  </a:ext>
                </a:extLst>
              </a:tr>
              <a:tr h="2629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blízkost trhů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obchodní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451405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blízkost hlavních zákazníků 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obchodní </a:t>
                      </a:r>
                      <a:r>
                        <a:rPr kumimoji="0" lang="cs-CZ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+mn-ea"/>
                          <a:cs typeface="Times New Roman" pitchFamily="18" charset="0"/>
                        </a:rPr>
                        <a:t>faktory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459140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kvalita pracovních sil 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pracovní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425795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středně významné faktory:</a:t>
                      </a:r>
                      <a:endParaRPr kumimoji="0" lang="cs-CZ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37</a:t>
                      </a:r>
                      <a:endParaRPr kumimoji="0" lang="cs-CZ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</a:t>
                      </a:r>
                      <a:endParaRPr kumimoji="0" lang="cs-CZ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755211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cena nemovitostí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cenové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823207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kvalita silnic a železnic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infrastrukturní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75750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cena práce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cenové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694679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informační a komunikační technologie</a:t>
                      </a:r>
                      <a:endParaRPr kumimoji="0" lang="de-DE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infrastrukturní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118263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podpůrné služby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obchodní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484266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urbanistická a přírodní atraktivita území 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environmentální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844113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méně významné faktory:</a:t>
                      </a:r>
                      <a:endParaRPr kumimoji="0" lang="cs-CZ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19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17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303961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přítomnost zahraničních firem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obchodní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675909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environmentální kvalita území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environmentální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130834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asistence veřejné správy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regionální a lokální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520369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blízkost mezinárodních letišť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infrastrukturní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020015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flexibilita pracovních sil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pracovní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58179"/>
                  </a:ext>
                </a:extLst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2051720" y="188640"/>
            <a:ext cx="4753417" cy="400110"/>
          </a:xfrm>
          <a:prstGeom prst="rect">
            <a:avLst/>
          </a:prstGeom>
          <a:solidFill>
            <a:srgbClr val="FFCC66"/>
          </a:solidFill>
        </p:spPr>
        <p:txBody>
          <a:bodyPr wrap="none">
            <a:spAutoFit/>
          </a:bodyPr>
          <a:lstStyle/>
          <a:p>
            <a:r>
              <a:rPr lang="cs-CZ" altLang="en-US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Faktory KPP a jejich významové váhy</a:t>
            </a:r>
            <a:endParaRPr lang="cs-CZ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64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3707" y="1764937"/>
            <a:ext cx="8407893" cy="4407408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 algn="ctr">
              <a:spcBef>
                <a:spcPts val="1200"/>
              </a:spcBef>
              <a:buNone/>
            </a:pPr>
            <a:r>
              <a:rPr lang="cs-CZ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Závislost </a:t>
            </a:r>
            <a:r>
              <a:rPr lang="cs-CZ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kvality podnikatelského prostředí (KPP) na </a:t>
            </a:r>
            <a:r>
              <a:rPr lang="cs-CZ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velikosti </a:t>
            </a:r>
            <a:r>
              <a:rPr lang="cs-CZ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regionů</a:t>
            </a: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Koncentrace významů v linii informace – </a:t>
            </a:r>
            <a:r>
              <a:rPr lang="cs-CZ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znalosti – řízení</a:t>
            </a:r>
            <a:endParaRPr lang="cs-CZ" sz="20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33CC33"/>
          </a:solidFill>
        </p:spPr>
        <p:txBody>
          <a:bodyPr/>
          <a:lstStyle/>
          <a:p>
            <a:r>
              <a:rPr lang="cs-CZ" sz="2400" b="1" cap="non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Ekonomické zákonitosti regionálního rozvoje</a:t>
            </a:r>
            <a:endParaRPr lang="cs-CZ" sz="2400" b="1" cap="none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835" y="2062399"/>
            <a:ext cx="4806569" cy="259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042" y="4747372"/>
            <a:ext cx="5089221" cy="1332000"/>
          </a:xfrm>
          <a:prstGeom prst="rect">
            <a:avLst/>
          </a:prstGeom>
          <a:solidFill>
            <a:srgbClr val="92D050"/>
          </a:solidFill>
          <a:ln w="19050" algn="ctr">
            <a:solidFill>
              <a:srgbClr val="FF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745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5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637697"/>
              </p:ext>
            </p:extLst>
          </p:nvPr>
        </p:nvGraphicFramePr>
        <p:xfrm>
          <a:off x="539552" y="692696"/>
          <a:ext cx="8064896" cy="5782024"/>
        </p:xfrm>
        <a:graphic>
          <a:graphicData uri="http://schemas.openxmlformats.org/drawingml/2006/table">
            <a:tbl>
              <a:tblPr/>
              <a:tblGrid>
                <a:gridCol w="3333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5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5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322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faktory </a:t>
                      </a:r>
                      <a:endParaRPr kumimoji="0" lang="cs-CZ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0016" marR="90016" marT="46801" marB="4680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typologické skupiny</a:t>
                      </a:r>
                    </a:p>
                  </a:txBody>
                  <a:tcPr marL="90016" marR="90016" marT="46801" marB="4680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vazby na KSP</a:t>
                      </a:r>
                    </a:p>
                  </a:txBody>
                  <a:tcPr marL="90016" marR="90016" marT="46801" marB="4680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nezaměstnanost 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sociální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podstatné až velmi silné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vzdělanost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sociální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podstatné až velmi silné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naděje dožití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sociální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podstatné až velmi silné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potratovost 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sociální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střední až podstatné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rozvodovost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sociální faktory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střední až podstatné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kriminalita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sociální faktory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nízké až střední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přirozený pohyb obyvatelstva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demografické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střední až podstatné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5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mechanický pohyb obyvatelstva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demografické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střední až podstatné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věková struktura obyvatelstva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demografické faktory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nízké až střední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urbanistický rozvoj</a:t>
                      </a:r>
                      <a:endParaRPr kumimoji="0" lang="de-DE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urbanistické 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podstatné až velmi silné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urbanistické prostředí 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urbanistické 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střední až podstatné 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úroveň urbanizace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urbanistické 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nízké až střední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5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zdravotnická infrastruktura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infrastrukturní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nízké až střední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sociální  infrastruktura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infrastrukturní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nízké až střední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5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krajinná struktura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environmentální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nízké až střední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kvalita ovzduší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environmentální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nízké až střední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280580" y="188640"/>
            <a:ext cx="8315097" cy="400110"/>
          </a:xfrm>
          <a:prstGeom prst="rect">
            <a:avLst/>
          </a:prstGeom>
          <a:solidFill>
            <a:srgbClr val="FFCC66"/>
          </a:solidFill>
        </p:spPr>
        <p:txBody>
          <a:bodyPr wrap="none">
            <a:spAutoFit/>
          </a:bodyPr>
          <a:lstStyle/>
          <a:p>
            <a:pPr algn="ctr"/>
            <a:r>
              <a:rPr lang="cs-CZ" altLang="en-US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Faktory kvality sociálního prostředí (KSP) a </a:t>
            </a:r>
            <a:r>
              <a:rPr lang="cs-CZ" altLang="en-US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jejich významové váhy</a:t>
            </a:r>
            <a:endParaRPr lang="cs-CZ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81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ChangeArrowheads="1"/>
          </p:cNvSpPr>
          <p:nvPr/>
        </p:nvSpPr>
        <p:spPr bwMode="auto">
          <a:xfrm>
            <a:off x="193675" y="847725"/>
            <a:ext cx="87296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Hlavní komponenty integrační teorie udržitelného regionálního rozvoje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854075" y="4595813"/>
            <a:ext cx="269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. </a:t>
            </a:r>
            <a:endParaRPr kumimoji="0" lang="cs-CZ" altLang="cs-CZ" sz="18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pSp>
        <p:nvGrpSpPr>
          <p:cNvPr id="46084" name="Group 4"/>
          <p:cNvGrpSpPr>
            <a:grpSpLocks noChangeAspect="1"/>
          </p:cNvGrpSpPr>
          <p:nvPr/>
        </p:nvGrpSpPr>
        <p:grpSpPr bwMode="auto">
          <a:xfrm>
            <a:off x="619125" y="1700808"/>
            <a:ext cx="7921625" cy="4462463"/>
            <a:chOff x="1815" y="7251"/>
            <a:chExt cx="5760" cy="3168"/>
          </a:xfrm>
        </p:grpSpPr>
        <p:sp>
          <p:nvSpPr>
            <p:cNvPr id="46090" name="AutoShape 5"/>
            <p:cNvSpPr>
              <a:spLocks noChangeAspect="1" noChangeArrowheads="1"/>
            </p:cNvSpPr>
            <p:nvPr/>
          </p:nvSpPr>
          <p:spPr bwMode="auto">
            <a:xfrm>
              <a:off x="1815" y="7251"/>
              <a:ext cx="5760" cy="3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6091" name="AutoShape 6"/>
            <p:cNvSpPr>
              <a:spLocks noChangeArrowheads="1"/>
            </p:cNvSpPr>
            <p:nvPr/>
          </p:nvSpPr>
          <p:spPr bwMode="auto">
            <a:xfrm>
              <a:off x="4277" y="8403"/>
              <a:ext cx="816" cy="779"/>
            </a:xfrm>
            <a:prstGeom prst="flowChartProcess">
              <a:avLst/>
            </a:prstGeom>
            <a:solidFill>
              <a:srgbClr val="FFFF00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800000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KPP</a:t>
              </a:r>
            </a:p>
          </p:txBody>
        </p:sp>
        <p:sp>
          <p:nvSpPr>
            <p:cNvPr id="46092" name="AutoShape 7"/>
            <p:cNvSpPr>
              <a:spLocks noChangeArrowheads="1"/>
            </p:cNvSpPr>
            <p:nvPr/>
          </p:nvSpPr>
          <p:spPr bwMode="auto">
            <a:xfrm>
              <a:off x="4263" y="7427"/>
              <a:ext cx="816" cy="744"/>
            </a:xfrm>
            <a:prstGeom prst="flowChartProcess">
              <a:avLst/>
            </a:prstGeom>
            <a:solidFill>
              <a:srgbClr val="FF0000"/>
            </a:solidFill>
            <a:ln w="28575">
              <a:solidFill>
                <a:srgbClr val="FFFF99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HDP</a:t>
              </a:r>
              <a:endParaRPr kumimoji="0" lang="cs-CZ" alt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6093" name="AutoShape 8"/>
            <p:cNvSpPr>
              <a:spLocks noChangeArrowheads="1"/>
            </p:cNvSpPr>
            <p:nvPr/>
          </p:nvSpPr>
          <p:spPr bwMode="auto">
            <a:xfrm>
              <a:off x="3171" y="8403"/>
              <a:ext cx="790" cy="776"/>
            </a:xfrm>
            <a:prstGeom prst="flowChartProcess">
              <a:avLst/>
            </a:prstGeom>
            <a:solidFill>
              <a:srgbClr val="99FF33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IPF</a:t>
              </a:r>
            </a:p>
          </p:txBody>
        </p:sp>
        <p:sp>
          <p:nvSpPr>
            <p:cNvPr id="46094" name="AutoShape 9"/>
            <p:cNvSpPr>
              <a:spLocks noChangeArrowheads="1"/>
            </p:cNvSpPr>
            <p:nvPr/>
          </p:nvSpPr>
          <p:spPr bwMode="auto">
            <a:xfrm>
              <a:off x="5389" y="9405"/>
              <a:ext cx="841" cy="770"/>
            </a:xfrm>
            <a:prstGeom prst="flowChartProcess">
              <a:avLst/>
            </a:prstGeom>
            <a:solidFill>
              <a:srgbClr val="99FF33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VLZ</a:t>
              </a:r>
            </a:p>
          </p:txBody>
        </p:sp>
        <p:sp>
          <p:nvSpPr>
            <p:cNvPr id="46095" name="Line 10"/>
            <p:cNvSpPr>
              <a:spLocks noChangeShapeType="1"/>
            </p:cNvSpPr>
            <p:nvPr/>
          </p:nvSpPr>
          <p:spPr bwMode="auto">
            <a:xfrm flipH="1">
              <a:off x="5079" y="8835"/>
              <a:ext cx="288" cy="0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6096" name="Line 11"/>
            <p:cNvSpPr>
              <a:spLocks noChangeShapeType="1"/>
            </p:cNvSpPr>
            <p:nvPr/>
          </p:nvSpPr>
          <p:spPr bwMode="auto">
            <a:xfrm flipH="1" flipV="1">
              <a:off x="5799" y="9203"/>
              <a:ext cx="0" cy="192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6097" name="Line 12"/>
            <p:cNvSpPr>
              <a:spLocks noChangeShapeType="1"/>
            </p:cNvSpPr>
            <p:nvPr/>
          </p:nvSpPr>
          <p:spPr bwMode="auto">
            <a:xfrm flipH="1" flipV="1">
              <a:off x="4695" y="8171"/>
              <a:ext cx="0" cy="232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prstDash val="sysDot"/>
              <a:round/>
              <a:headEnd type="none" w="lg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6098" name="Oval 13"/>
            <p:cNvSpPr>
              <a:spLocks noChangeAspect="1" noChangeArrowheads="1"/>
            </p:cNvSpPr>
            <p:nvPr/>
          </p:nvSpPr>
          <p:spPr bwMode="auto">
            <a:xfrm>
              <a:off x="5367" y="8403"/>
              <a:ext cx="864" cy="816"/>
            </a:xfrm>
            <a:prstGeom prst="ellipse">
              <a:avLst/>
            </a:prstGeom>
            <a:solidFill>
              <a:srgbClr val="FFCC00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Odchylky od KPP</a:t>
              </a:r>
              <a:endPara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6099" name="Line 14"/>
            <p:cNvSpPr>
              <a:spLocks noChangeShapeType="1"/>
            </p:cNvSpPr>
            <p:nvPr/>
          </p:nvSpPr>
          <p:spPr bwMode="auto">
            <a:xfrm flipH="1">
              <a:off x="3975" y="8835"/>
              <a:ext cx="288" cy="1"/>
            </a:xfrm>
            <a:prstGeom prst="line">
              <a:avLst/>
            </a:prstGeom>
            <a:noFill/>
            <a:ln w="31750">
              <a:solidFill>
                <a:srgbClr val="00FFFF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6085" name="Text Box 15"/>
          <p:cNvSpPr txBox="1">
            <a:spLocks noChangeArrowheads="1"/>
          </p:cNvSpPr>
          <p:nvPr/>
        </p:nvSpPr>
        <p:spPr bwMode="auto">
          <a:xfrm>
            <a:off x="5219700" y="3789363"/>
            <a:ext cx="144463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6086" name="Rectangle 16"/>
          <p:cNvSpPr>
            <a:spLocks noChangeArrowheads="1"/>
          </p:cNvSpPr>
          <p:nvPr/>
        </p:nvSpPr>
        <p:spPr bwMode="auto">
          <a:xfrm>
            <a:off x="755650" y="6237288"/>
            <a:ext cx="2393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Zdroj: vlastní výzkum.</a:t>
            </a:r>
          </a:p>
        </p:txBody>
      </p:sp>
      <p:sp>
        <p:nvSpPr>
          <p:cNvPr id="46087" name="Tlačítko akce: Vlastní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057650" y="4954588"/>
            <a:ext cx="1042988" cy="1041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FF33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1" i="0" u="none" strike="noStrike" kern="1200" cap="none" spc="0" normalizeH="0" baseline="0" noProof="0" dirty="0" smtClean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6088" name="Line 11"/>
          <p:cNvSpPr>
            <a:spLocks noChangeShapeType="1"/>
          </p:cNvSpPr>
          <p:nvPr/>
        </p:nvSpPr>
        <p:spPr bwMode="auto">
          <a:xfrm flipV="1">
            <a:off x="4579938" y="4418013"/>
            <a:ext cx="0" cy="327025"/>
          </a:xfrm>
          <a:prstGeom prst="line">
            <a:avLst/>
          </a:prstGeom>
          <a:noFill/>
          <a:ln w="31750">
            <a:solidFill>
              <a:srgbClr val="00FFFF"/>
            </a:solidFill>
            <a:round/>
            <a:headEnd type="triangle" w="lg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1" i="0" u="none" strike="noStrike" kern="1200" cap="none" spc="0" normalizeH="0" baseline="0" noProof="0" dirty="0" smtClean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6089" name="AutoShape 6"/>
          <p:cNvSpPr>
            <a:spLocks noChangeArrowheads="1"/>
          </p:cNvSpPr>
          <p:nvPr/>
        </p:nvSpPr>
        <p:spPr bwMode="auto">
          <a:xfrm>
            <a:off x="4013200" y="4735513"/>
            <a:ext cx="1103313" cy="1093787"/>
          </a:xfrm>
          <a:prstGeom prst="flowChartProcess">
            <a:avLst/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99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cs-CZ" altLang="cs-CZ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KSP</a:t>
            </a:r>
          </a:p>
        </p:txBody>
      </p:sp>
    </p:spTree>
    <p:extLst>
      <p:ext uri="{BB962C8B-B14F-4D97-AF65-F5344CB8AC3E}">
        <p14:creationId xmlns:p14="http://schemas.microsoft.com/office/powerpoint/2010/main" val="2058315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D:\REP 2\Mapy na web_Stránka_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4699" y="-287117"/>
            <a:ext cx="10531275" cy="744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933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80" name="Rectangle 4"/>
          <p:cNvSpPr>
            <a:spLocks noChangeArrowheads="1"/>
          </p:cNvSpPr>
          <p:nvPr/>
        </p:nvSpPr>
        <p:spPr bwMode="auto">
          <a:xfrm>
            <a:off x="395535" y="620688"/>
            <a:ext cx="8280919" cy="707886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/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GB" altLang="cs-CZ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Times New Roman" pitchFamily="18" charset="0"/>
              </a:rPr>
              <a:t>Základní </a:t>
            </a:r>
            <a:r>
              <a:rPr lang="cs-CZ" altLang="cs-CZ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Times New Roman" pitchFamily="18" charset="0"/>
              </a:rPr>
              <a:t>determinanty</a:t>
            </a:r>
            <a:r>
              <a:rPr lang="en-GB" altLang="cs-CZ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Times New Roman" pitchFamily="18" charset="0"/>
              </a:rPr>
              <a:t> </a:t>
            </a:r>
            <a:r>
              <a:rPr lang="en-GB" altLang="cs-CZ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Times New Roman" pitchFamily="18" charset="0"/>
              </a:rPr>
              <a:t>prostorového </a:t>
            </a:r>
            <a:r>
              <a:rPr lang="cs-CZ" altLang="cs-CZ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Times New Roman" pitchFamily="18" charset="0"/>
              </a:rPr>
              <a:t>uspořá</a:t>
            </a:r>
            <a:r>
              <a:rPr lang="en-GB" altLang="cs-CZ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Times New Roman" pitchFamily="18" charset="0"/>
              </a:rPr>
              <a:t>dání </a:t>
            </a:r>
            <a:r>
              <a:rPr lang="cs-CZ" altLang="cs-CZ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Times New Roman" pitchFamily="18" charset="0"/>
              </a:rPr>
              <a:t>společenských systémů</a:t>
            </a:r>
            <a:endParaRPr lang="cs-CZ" altLang="cs-CZ" sz="2000" b="0" dirty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29575" name="Group 1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903950"/>
              </p:ext>
            </p:extLst>
          </p:nvPr>
        </p:nvGraphicFramePr>
        <p:xfrm>
          <a:off x="395535" y="1772816"/>
          <a:ext cx="8352930" cy="4248474"/>
        </p:xfrm>
        <a:graphic>
          <a:graphicData uri="http://schemas.openxmlformats.org/drawingml/2006/table">
            <a:tbl>
              <a:tblPr/>
              <a:tblGrid>
                <a:gridCol w="1670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05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0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05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0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hierarchická úroveň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polarizace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integrace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klíčové struktury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hlavní typy interakcí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globální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póly globálního významu (metropole) 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osy nadnárodního významu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mezinárodní společenství, TNC 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obchodní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makroregionální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póly nadnárodního významu (metropole)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osy národního významu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státní správa, ústředí velkých firem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řídící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mezoregionální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póly národního významu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osy regionálního významu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územní správa,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velké firmy resp. závody 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produkční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mikroregionální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rozvojová (nodální) centra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nodální regiony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zaměstnavatelé,  zaměstnanci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pracovní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8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lokální</a:t>
                      </a: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pozemková renta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funkční urbanistické areály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nemovitosti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realitní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98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Koncentrace významů v linii informace – </a:t>
            </a:r>
            <a:r>
              <a:rPr lang="cs-CZ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znalosti – řízení</a:t>
            </a:r>
            <a:endParaRPr lang="cs-CZ" sz="20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33CC33"/>
          </a:solidFill>
        </p:spPr>
        <p:txBody>
          <a:bodyPr/>
          <a:lstStyle/>
          <a:p>
            <a:r>
              <a:rPr lang="cs-CZ" sz="2400" b="1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Formování prostorových sítí</a:t>
            </a:r>
            <a:endParaRPr lang="cs-CZ" sz="2400" b="1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/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731647"/>
            <a:ext cx="6395767" cy="4237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65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řížka">
  <a:themeElements>
    <a:clrScheme name="Mří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Mříž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Mříž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">
  <a:themeElements>
    <a:clrScheme name="default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default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99FF33"/>
              </a:solidFill>
            </a14:hiddenFill>
          </a:ext>
          <a:ext uri="{91240B29-F687-4F45-9708-019B960494DF}">
            <a14:hiddenLine xmlns:a14="http://schemas.microsoft.com/office/drawing/2010/main"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t" anchorCtr="1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120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1" i="0" u="none" strike="noStrike" cap="none" normalizeH="0" baseline="0" smtClean="0">
            <a:ln>
              <a:noFill/>
            </a:ln>
            <a:solidFill>
              <a:srgbClr val="CC33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99FF33"/>
              </a:solidFill>
            </a14:hiddenFill>
          </a:ext>
          <a:ext uri="{91240B29-F687-4F45-9708-019B960494DF}">
            <a14:hiddenLine xmlns:a14="http://schemas.microsoft.com/office/drawing/2010/main"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t" anchorCtr="1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120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1" i="0" u="none" strike="noStrike" cap="none" normalizeH="0" baseline="0" smtClean="0">
            <a:ln>
              <a:noFill/>
            </a:ln>
            <a:solidFill>
              <a:srgbClr val="CC33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659</TotalTime>
  <Words>2623</Words>
  <Application>Microsoft Office PowerPoint</Application>
  <PresentationFormat>Předvádění na obrazovce (4:3)</PresentationFormat>
  <Paragraphs>1070</Paragraphs>
  <Slides>22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34" baseType="lpstr">
      <vt:lpstr>Arial</vt:lpstr>
      <vt:lpstr>Calibri</vt:lpstr>
      <vt:lpstr>Courier New</vt:lpstr>
      <vt:lpstr>Franklin Gothic Medium</vt:lpstr>
      <vt:lpstr>Symbol</vt:lpstr>
      <vt:lpstr>Tahoma</vt:lpstr>
      <vt:lpstr>Times New Roman</vt:lpstr>
      <vt:lpstr>Verdana</vt:lpstr>
      <vt:lpstr>Wingdings</vt:lpstr>
      <vt:lpstr>Wingdings 2</vt:lpstr>
      <vt:lpstr>Mřížka</vt:lpstr>
      <vt:lpstr>1_default</vt:lpstr>
      <vt:lpstr>Zákonitosti tvorby prostorových sítí </vt:lpstr>
      <vt:lpstr>Teoretické ukotvení  regionálního rozvoje</vt:lpstr>
      <vt:lpstr>Prezentace aplikace PowerPoint</vt:lpstr>
      <vt:lpstr>Ekonomické zákonitosti regionálního rozvoje</vt:lpstr>
      <vt:lpstr>Prezentace aplikace PowerPoint</vt:lpstr>
      <vt:lpstr>Prezentace aplikace PowerPoint</vt:lpstr>
      <vt:lpstr>Prezentace aplikace PowerPoint</vt:lpstr>
      <vt:lpstr>Prezentace aplikace PowerPoint</vt:lpstr>
      <vt:lpstr>Formování prostorových sítí</vt:lpstr>
      <vt:lpstr>Pojem metropolizace</vt:lpstr>
      <vt:lpstr>Identifikace a hodnocení metropolí </vt:lpstr>
      <vt:lpstr>Populační velikost</vt:lpstr>
      <vt:lpstr>Prezentace aplikace PowerPoint</vt:lpstr>
      <vt:lpstr>Ekonomický profil</vt:lpstr>
      <vt:lpstr>Prezentace aplikace PowerPoint</vt:lpstr>
      <vt:lpstr>Podnikatelská a residenční atraktivita</vt:lpstr>
      <vt:lpstr>Prezentace aplikace PowerPoint</vt:lpstr>
      <vt:lpstr>Komplexní výsledky hodnocení</vt:lpstr>
      <vt:lpstr>Prezentace aplikace PowerPoint</vt:lpstr>
      <vt:lpstr>Příklad praktické konceptualizace výsledků – posouzení intenzity vazeb českých metropolí s ostatními středoevropskými metropolemi</vt:lpstr>
      <vt:lpstr>Metropolitní systém Střední Evropy z pohledu České republiky</vt:lpstr>
      <vt:lpstr>Klíčové závěry pro plánování územního rozvoje  v rámci mezinárodní spolupráce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ZVYŠOVÁNÍ VZÁJEMNÉ ZÁVISLOSTI V GLOBÁLNÍ EKONOMICE</dc:title>
  <dc:creator>Dominika</dc:creator>
  <cp:lastModifiedBy>user_viturka</cp:lastModifiedBy>
  <cp:revision>184</cp:revision>
  <dcterms:created xsi:type="dcterms:W3CDTF">2016-02-27T17:26:19Z</dcterms:created>
  <dcterms:modified xsi:type="dcterms:W3CDTF">2021-01-03T11:10:52Z</dcterms:modified>
</cp:coreProperties>
</file>