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6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304" r:id="rId13"/>
    <p:sldId id="284" r:id="rId14"/>
    <p:sldId id="285" r:id="rId15"/>
    <p:sldId id="302" r:id="rId16"/>
    <p:sldId id="303" r:id="rId17"/>
    <p:sldId id="287" r:id="rId18"/>
    <p:sldId id="286" r:id="rId19"/>
    <p:sldId id="272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5E852-F867-4AF8-9040-3BB64846A139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25EED-B445-46BF-B173-93925F7F31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7148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11776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50B325-0330-40F1-8C3C-967F94BCF793}" type="slidenum">
              <a:rPr lang="cs-CZ" smtClean="0">
                <a:latin typeface="Times New Roman" pitchFamily="18" charset="0"/>
              </a:rPr>
              <a:pPr eaLnBrk="1" hangingPunct="1"/>
              <a:t>7</a:t>
            </a:fld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414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4624E-92A2-4868-AC08-D6B9FC8FF603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899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06C8F3A-3E40-4235-B470-24EF9B1625CD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B374-7F0E-4865-A2FA-A4B03B310191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53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8F3A-3E40-4235-B470-24EF9B1625CD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B374-7F0E-4865-A2FA-A4B03B310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771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8F3A-3E40-4235-B470-24EF9B1625CD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B374-7F0E-4865-A2FA-A4B03B310191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59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8F3A-3E40-4235-B470-24EF9B1625CD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B374-7F0E-4865-A2FA-A4B03B310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552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8F3A-3E40-4235-B470-24EF9B1625CD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B374-7F0E-4865-A2FA-A4B03B310191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74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8F3A-3E40-4235-B470-24EF9B1625CD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B374-7F0E-4865-A2FA-A4B03B310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152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8F3A-3E40-4235-B470-24EF9B1625CD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B374-7F0E-4865-A2FA-A4B03B310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751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8F3A-3E40-4235-B470-24EF9B1625CD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B374-7F0E-4865-A2FA-A4B03B310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32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8F3A-3E40-4235-B470-24EF9B1625CD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B374-7F0E-4865-A2FA-A4B03B310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74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8F3A-3E40-4235-B470-24EF9B1625CD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B374-7F0E-4865-A2FA-A4B03B3101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9937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8F3A-3E40-4235-B470-24EF9B1625CD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1B374-7F0E-4865-A2FA-A4B03B310191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906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06C8F3A-3E40-4235-B470-24EF9B1625CD}" type="datetimeFigureOut">
              <a:rPr lang="cs-CZ" smtClean="0"/>
              <a:t>28.10.2020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F91B374-7F0E-4865-A2FA-A4B03B310191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82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-vz.cz/cs/Uvodni-strana" TargetMode="External"/><Relationship Id="rId2" Type="http://schemas.openxmlformats.org/officeDocument/2006/relationships/hyperlink" Target="https://www.vestnikverejnychzakazek.cz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Poskytování služeb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301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Kritéria pro hodnocení forem produkce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Cena</a:t>
            </a:r>
            <a:r>
              <a:rPr lang="cs-CZ" dirty="0" smtClean="0"/>
              <a:t> (celkové náklady na produkci) veřejné služby</a:t>
            </a:r>
          </a:p>
          <a:p>
            <a:r>
              <a:rPr lang="cs-CZ" dirty="0" smtClean="0"/>
              <a:t>Poskytovaná </a:t>
            </a:r>
            <a:r>
              <a:rPr lang="cs-CZ" dirty="0" smtClean="0">
                <a:solidFill>
                  <a:srgbClr val="FF0000"/>
                </a:solidFill>
              </a:rPr>
              <a:t>úroveň kvality </a:t>
            </a:r>
            <a:r>
              <a:rPr lang="cs-CZ" dirty="0" smtClean="0"/>
              <a:t>veřejné služby, potažmo dostupnost služby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Rozsah</a:t>
            </a:r>
            <a:r>
              <a:rPr lang="cs-CZ" dirty="0" smtClean="0"/>
              <a:t> poskytovaných veřejných služeb.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i="1" dirty="0" smtClean="0"/>
              <a:t>Ochrana (2007) navíc mezi základní kritéria řadí rozpočtové omezení </a:t>
            </a:r>
            <a:r>
              <a:rPr lang="cs-CZ" i="1" dirty="0" smtClean="0">
                <a:solidFill>
                  <a:srgbClr val="0070C0"/>
                </a:solidFill>
              </a:rPr>
              <a:t>(dostupné zdroje) </a:t>
            </a:r>
            <a:r>
              <a:rPr lang="cs-CZ" i="1" dirty="0" smtClean="0"/>
              <a:t>garanta služeb. 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093894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Náklady na poskytování veřejné služby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1602672"/>
            <a:ext cx="7993787" cy="4562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32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5"/>
          <p:cNvSpPr>
            <a:spLocks noChangeArrowheads="1"/>
          </p:cNvSpPr>
          <p:nvPr/>
        </p:nvSpPr>
        <p:spPr bwMode="auto">
          <a:xfrm>
            <a:off x="1611745" y="270308"/>
            <a:ext cx="133267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1611745" y="270308"/>
            <a:ext cx="6996546" cy="6496793"/>
            <a:chOff x="1417" y="1417"/>
            <a:chExt cx="10080" cy="9360"/>
          </a:xfrm>
        </p:grpSpPr>
        <p:sp>
          <p:nvSpPr>
            <p:cNvPr id="6" name="AutoShape 54"/>
            <p:cNvSpPr>
              <a:spLocks noChangeAspect="1" noChangeArrowheads="1" noTextEdit="1"/>
            </p:cNvSpPr>
            <p:nvPr/>
          </p:nvSpPr>
          <p:spPr bwMode="auto">
            <a:xfrm>
              <a:off x="1417" y="1417"/>
              <a:ext cx="10080" cy="9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Rectangle 53"/>
            <p:cNvSpPr>
              <a:spLocks noChangeArrowheads="1"/>
            </p:cNvSpPr>
            <p:nvPr/>
          </p:nvSpPr>
          <p:spPr bwMode="auto">
            <a:xfrm>
              <a:off x="4297" y="1597"/>
              <a:ext cx="324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Rectangle 52"/>
            <p:cNvSpPr>
              <a:spLocks noChangeArrowheads="1"/>
            </p:cNvSpPr>
            <p:nvPr/>
          </p:nvSpPr>
          <p:spPr bwMode="auto">
            <a:xfrm>
              <a:off x="4297" y="2857"/>
              <a:ext cx="3240" cy="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Rectangle 51"/>
            <p:cNvSpPr>
              <a:spLocks noChangeArrowheads="1"/>
            </p:cNvSpPr>
            <p:nvPr/>
          </p:nvSpPr>
          <p:spPr bwMode="auto">
            <a:xfrm>
              <a:off x="6097" y="5557"/>
              <a:ext cx="1620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Oval 50"/>
            <p:cNvSpPr>
              <a:spLocks noChangeArrowheads="1"/>
            </p:cNvSpPr>
            <p:nvPr/>
          </p:nvSpPr>
          <p:spPr bwMode="auto">
            <a:xfrm>
              <a:off x="4477" y="3757"/>
              <a:ext cx="1260" cy="7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Oval 49"/>
            <p:cNvSpPr>
              <a:spLocks noChangeArrowheads="1"/>
            </p:cNvSpPr>
            <p:nvPr/>
          </p:nvSpPr>
          <p:spPr bwMode="auto">
            <a:xfrm>
              <a:off x="6097" y="3757"/>
              <a:ext cx="1260" cy="7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Text Box 48"/>
            <p:cNvSpPr txBox="1">
              <a:spLocks noChangeArrowheads="1"/>
            </p:cNvSpPr>
            <p:nvPr/>
          </p:nvSpPr>
          <p:spPr bwMode="auto">
            <a:xfrm>
              <a:off x="4657" y="3937"/>
              <a:ext cx="1152" cy="3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interní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Text Box 47"/>
            <p:cNvSpPr txBox="1">
              <a:spLocks noChangeArrowheads="1"/>
            </p:cNvSpPr>
            <p:nvPr/>
          </p:nvSpPr>
          <p:spPr bwMode="auto">
            <a:xfrm>
              <a:off x="6169" y="3937"/>
              <a:ext cx="1008" cy="3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externí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Text Box 46"/>
            <p:cNvSpPr txBox="1">
              <a:spLocks noChangeArrowheads="1"/>
            </p:cNvSpPr>
            <p:nvPr/>
          </p:nvSpPr>
          <p:spPr bwMode="auto">
            <a:xfrm>
              <a:off x="4549" y="2857"/>
              <a:ext cx="2880" cy="9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Forma poskytování/</a:t>
              </a:r>
              <a:endParaRPr kumimoji="0" lang="cs-CZ" altLang="cs-CZ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poskytovatelé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Text Box 45"/>
            <p:cNvSpPr txBox="1">
              <a:spLocks noChangeArrowheads="1"/>
            </p:cNvSpPr>
            <p:nvPr/>
          </p:nvSpPr>
          <p:spPr bwMode="auto">
            <a:xfrm>
              <a:off x="4477" y="1777"/>
              <a:ext cx="2880" cy="5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Služba (její charakter)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Line 44"/>
            <p:cNvSpPr>
              <a:spLocks noChangeShapeType="1"/>
            </p:cNvSpPr>
            <p:nvPr/>
          </p:nvSpPr>
          <p:spPr bwMode="auto">
            <a:xfrm>
              <a:off x="5917" y="2317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Text Box 43"/>
            <p:cNvSpPr txBox="1">
              <a:spLocks noChangeArrowheads="1"/>
            </p:cNvSpPr>
            <p:nvPr/>
          </p:nvSpPr>
          <p:spPr bwMode="auto">
            <a:xfrm>
              <a:off x="6277" y="9337"/>
              <a:ext cx="1512" cy="72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Výběr poskytovatele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Text Box 42"/>
            <p:cNvSpPr txBox="1">
              <a:spLocks noChangeArrowheads="1"/>
            </p:cNvSpPr>
            <p:nvPr/>
          </p:nvSpPr>
          <p:spPr bwMode="auto">
            <a:xfrm>
              <a:off x="6169" y="5917"/>
              <a:ext cx="1548" cy="72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Konkurence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Text Box 41"/>
            <p:cNvSpPr txBox="1">
              <a:spLocks noChangeArrowheads="1"/>
            </p:cNvSpPr>
            <p:nvPr/>
          </p:nvSpPr>
          <p:spPr bwMode="auto">
            <a:xfrm>
              <a:off x="4009" y="5917"/>
              <a:ext cx="1368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Náklady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AutoShape 40"/>
            <p:cNvSpPr>
              <a:spLocks noChangeArrowheads="1"/>
            </p:cNvSpPr>
            <p:nvPr/>
          </p:nvSpPr>
          <p:spPr bwMode="auto">
            <a:xfrm>
              <a:off x="8077" y="5017"/>
              <a:ext cx="2160" cy="180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Text Box 39"/>
            <p:cNvSpPr txBox="1">
              <a:spLocks noChangeArrowheads="1"/>
            </p:cNvSpPr>
            <p:nvPr/>
          </p:nvSpPr>
          <p:spPr bwMode="auto">
            <a:xfrm>
              <a:off x="8617" y="5737"/>
              <a:ext cx="1440" cy="72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Uživatelské poplatky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AutoShape 38"/>
            <p:cNvSpPr>
              <a:spLocks noChangeArrowheads="1"/>
            </p:cNvSpPr>
            <p:nvPr/>
          </p:nvSpPr>
          <p:spPr bwMode="auto">
            <a:xfrm>
              <a:off x="1417" y="2857"/>
              <a:ext cx="2340" cy="16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Text Box 37"/>
            <p:cNvSpPr txBox="1">
              <a:spLocks noChangeArrowheads="1"/>
            </p:cNvSpPr>
            <p:nvPr/>
          </p:nvSpPr>
          <p:spPr bwMode="auto">
            <a:xfrm>
              <a:off x="1597" y="3037"/>
              <a:ext cx="2232" cy="12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Užší řízení  - v případě neexistence konkurence mezi poskytovateli, cenová regulace, benchmarking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36"/>
            <p:cNvSpPr>
              <a:spLocks noChangeArrowheads="1"/>
            </p:cNvSpPr>
            <p:nvPr/>
          </p:nvSpPr>
          <p:spPr bwMode="auto">
            <a:xfrm>
              <a:off x="7897" y="3217"/>
              <a:ext cx="1620" cy="108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Text Box 35"/>
            <p:cNvSpPr txBox="1">
              <a:spLocks noChangeArrowheads="1"/>
            </p:cNvSpPr>
            <p:nvPr/>
          </p:nvSpPr>
          <p:spPr bwMode="auto">
            <a:xfrm>
              <a:off x="8077" y="3397"/>
              <a:ext cx="108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Poptávka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Line 34"/>
            <p:cNvSpPr>
              <a:spLocks noChangeShapeType="1"/>
            </p:cNvSpPr>
            <p:nvPr/>
          </p:nvSpPr>
          <p:spPr bwMode="auto">
            <a:xfrm>
              <a:off x="9156" y="4297"/>
              <a:ext cx="1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Line 33"/>
            <p:cNvSpPr>
              <a:spLocks noChangeShapeType="1"/>
            </p:cNvSpPr>
            <p:nvPr/>
          </p:nvSpPr>
          <p:spPr bwMode="auto">
            <a:xfrm flipH="1" flipV="1">
              <a:off x="7537" y="4657"/>
              <a:ext cx="54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Line 32"/>
            <p:cNvSpPr>
              <a:spLocks noChangeShapeType="1"/>
            </p:cNvSpPr>
            <p:nvPr/>
          </p:nvSpPr>
          <p:spPr bwMode="auto">
            <a:xfrm>
              <a:off x="6816" y="4657"/>
              <a:ext cx="1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AutoShape 31"/>
            <p:cNvSpPr>
              <a:spLocks noChangeArrowheads="1"/>
            </p:cNvSpPr>
            <p:nvPr/>
          </p:nvSpPr>
          <p:spPr bwMode="auto">
            <a:xfrm>
              <a:off x="8437" y="1597"/>
              <a:ext cx="2160" cy="1080"/>
            </a:xfrm>
            <a:prstGeom prst="flowChartPredefined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8689" y="1777"/>
              <a:ext cx="1548" cy="12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Měřitelnost výstupu, vázanost aktiv</a:t>
              </a:r>
              <a:endParaRPr kumimoji="0" lang="cs-CZ" altLang="cs-CZ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AutoShape 29"/>
            <p:cNvSpPr>
              <a:spLocks noChangeArrowheads="1"/>
            </p:cNvSpPr>
            <p:nvPr/>
          </p:nvSpPr>
          <p:spPr bwMode="auto">
            <a:xfrm>
              <a:off x="5737" y="8977"/>
              <a:ext cx="2340" cy="1440"/>
            </a:xfrm>
            <a:prstGeom prst="flowChartDecision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3937" y="7177"/>
              <a:ext cx="1620" cy="108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Rectangle 27"/>
            <p:cNvSpPr>
              <a:spLocks noChangeArrowheads="1"/>
            </p:cNvSpPr>
            <p:nvPr/>
          </p:nvSpPr>
          <p:spPr bwMode="auto">
            <a:xfrm>
              <a:off x="3937" y="5557"/>
              <a:ext cx="1620" cy="108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AutoShape 26"/>
            <p:cNvSpPr>
              <a:spLocks noChangeArrowheads="1"/>
            </p:cNvSpPr>
            <p:nvPr/>
          </p:nvSpPr>
          <p:spPr bwMode="auto">
            <a:xfrm>
              <a:off x="1417" y="5557"/>
              <a:ext cx="2160" cy="1080"/>
            </a:xfrm>
            <a:prstGeom prst="flowChartPredefined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AutoShape 25"/>
            <p:cNvSpPr>
              <a:spLocks noChangeArrowheads="1"/>
            </p:cNvSpPr>
            <p:nvPr/>
          </p:nvSpPr>
          <p:spPr bwMode="auto">
            <a:xfrm>
              <a:off x="1417" y="7177"/>
              <a:ext cx="2160" cy="1080"/>
            </a:xfrm>
            <a:prstGeom prst="flowChartPredefined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Text Box 24"/>
            <p:cNvSpPr txBox="1">
              <a:spLocks noChangeArrowheads="1"/>
            </p:cNvSpPr>
            <p:nvPr/>
          </p:nvSpPr>
          <p:spPr bwMode="auto">
            <a:xfrm>
              <a:off x="1597" y="5737"/>
              <a:ext cx="1800" cy="9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TN/BN, metody hodnocení projektů</a:t>
              </a:r>
              <a:endParaRPr kumimoji="0" lang="cs-CZ" altLang="cs-CZ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Text Box 23"/>
            <p:cNvSpPr txBox="1">
              <a:spLocks noChangeArrowheads="1"/>
            </p:cNvSpPr>
            <p:nvPr/>
          </p:nvSpPr>
          <p:spPr bwMode="auto">
            <a:xfrm>
              <a:off x="1597" y="7177"/>
              <a:ext cx="1800" cy="108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Metody hodnocení kvality veřejných služeb</a:t>
              </a:r>
              <a:endParaRPr kumimoji="0" lang="cs-CZ" altLang="cs-CZ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Text Box 22"/>
            <p:cNvSpPr txBox="1">
              <a:spLocks noChangeArrowheads="1"/>
            </p:cNvSpPr>
            <p:nvPr/>
          </p:nvSpPr>
          <p:spPr bwMode="auto">
            <a:xfrm>
              <a:off x="4117" y="7537"/>
              <a:ext cx="108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Kvalita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 flipH="1">
              <a:off x="5557" y="5916"/>
              <a:ext cx="5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Line 20"/>
            <p:cNvSpPr>
              <a:spLocks noChangeShapeType="1"/>
            </p:cNvSpPr>
            <p:nvPr/>
          </p:nvSpPr>
          <p:spPr bwMode="auto">
            <a:xfrm flipH="1">
              <a:off x="5557" y="6457"/>
              <a:ext cx="5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Line 19"/>
            <p:cNvSpPr>
              <a:spLocks noChangeShapeType="1"/>
            </p:cNvSpPr>
            <p:nvPr/>
          </p:nvSpPr>
          <p:spPr bwMode="auto">
            <a:xfrm>
              <a:off x="4837" y="6637"/>
              <a:ext cx="1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Line 18"/>
            <p:cNvSpPr>
              <a:spLocks noChangeShapeType="1"/>
            </p:cNvSpPr>
            <p:nvPr/>
          </p:nvSpPr>
          <p:spPr bwMode="auto">
            <a:xfrm>
              <a:off x="7537" y="2317"/>
              <a:ext cx="36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Rectangle 17"/>
            <p:cNvSpPr>
              <a:spLocks noChangeArrowheads="1"/>
            </p:cNvSpPr>
            <p:nvPr/>
          </p:nvSpPr>
          <p:spPr bwMode="auto">
            <a:xfrm>
              <a:off x="6097" y="7357"/>
              <a:ext cx="1620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Text Box 16"/>
            <p:cNvSpPr txBox="1">
              <a:spLocks noChangeArrowheads="1"/>
            </p:cNvSpPr>
            <p:nvPr/>
          </p:nvSpPr>
          <p:spPr bwMode="auto">
            <a:xfrm>
              <a:off x="6277" y="7537"/>
              <a:ext cx="126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SOUTĚŽ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AutoShape 15"/>
            <p:cNvSpPr>
              <a:spLocks noChangeArrowheads="1"/>
            </p:cNvSpPr>
            <p:nvPr/>
          </p:nvSpPr>
          <p:spPr bwMode="auto">
            <a:xfrm>
              <a:off x="8437" y="7177"/>
              <a:ext cx="2160" cy="1080"/>
            </a:xfrm>
            <a:prstGeom prst="flowChartPredefined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8617" y="7357"/>
              <a:ext cx="1800" cy="108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Transparentní soutěž, objektivní kritéria</a:t>
              </a:r>
              <a:endParaRPr kumimoji="0" lang="cs-CZ" altLang="cs-CZ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Line 13"/>
            <p:cNvSpPr>
              <a:spLocks noChangeShapeType="1"/>
            </p:cNvSpPr>
            <p:nvPr/>
          </p:nvSpPr>
          <p:spPr bwMode="auto">
            <a:xfrm>
              <a:off x="6817" y="6637"/>
              <a:ext cx="1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Line 12"/>
            <p:cNvSpPr>
              <a:spLocks noChangeShapeType="1"/>
            </p:cNvSpPr>
            <p:nvPr/>
          </p:nvSpPr>
          <p:spPr bwMode="auto">
            <a:xfrm>
              <a:off x="6996" y="8257"/>
              <a:ext cx="1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Line 11"/>
            <p:cNvSpPr>
              <a:spLocks noChangeShapeType="1"/>
            </p:cNvSpPr>
            <p:nvPr/>
          </p:nvSpPr>
          <p:spPr bwMode="auto">
            <a:xfrm>
              <a:off x="3577" y="6097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Line 10"/>
            <p:cNvSpPr>
              <a:spLocks noChangeShapeType="1"/>
            </p:cNvSpPr>
            <p:nvPr/>
          </p:nvSpPr>
          <p:spPr bwMode="auto">
            <a:xfrm>
              <a:off x="3577" y="7717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Line 9"/>
            <p:cNvSpPr>
              <a:spLocks noChangeShapeType="1"/>
            </p:cNvSpPr>
            <p:nvPr/>
          </p:nvSpPr>
          <p:spPr bwMode="auto">
            <a:xfrm flipH="1">
              <a:off x="7717" y="7717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Line 8"/>
            <p:cNvSpPr>
              <a:spLocks noChangeShapeType="1"/>
            </p:cNvSpPr>
            <p:nvPr/>
          </p:nvSpPr>
          <p:spPr bwMode="auto">
            <a:xfrm flipH="1">
              <a:off x="7537" y="1777"/>
              <a:ext cx="90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AutoShape 7"/>
            <p:cNvSpPr>
              <a:spLocks noChangeArrowheads="1"/>
            </p:cNvSpPr>
            <p:nvPr/>
          </p:nvSpPr>
          <p:spPr bwMode="auto">
            <a:xfrm>
              <a:off x="9877" y="3037"/>
              <a:ext cx="1620" cy="1440"/>
            </a:xfrm>
            <a:prstGeom prst="flowChartPredefined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Text Box 6"/>
            <p:cNvSpPr txBox="1">
              <a:spLocks noChangeArrowheads="1"/>
            </p:cNvSpPr>
            <p:nvPr/>
          </p:nvSpPr>
          <p:spPr bwMode="auto">
            <a:xfrm>
              <a:off x="10057" y="3037"/>
              <a:ext cx="1440" cy="14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Zjišťování poptávky spotřebitelů, substituty, komplementy…</a:t>
              </a:r>
              <a:endParaRPr kumimoji="0" lang="cs-CZ" altLang="cs-CZ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Line 5"/>
            <p:cNvSpPr>
              <a:spLocks noChangeShapeType="1"/>
            </p:cNvSpPr>
            <p:nvPr/>
          </p:nvSpPr>
          <p:spPr bwMode="auto">
            <a:xfrm flipH="1">
              <a:off x="9517" y="3757"/>
              <a:ext cx="36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Rectangle 4"/>
            <p:cNvSpPr>
              <a:spLocks noChangeArrowheads="1"/>
            </p:cNvSpPr>
            <p:nvPr/>
          </p:nvSpPr>
          <p:spPr bwMode="auto">
            <a:xfrm>
              <a:off x="8617" y="9157"/>
              <a:ext cx="2340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Text Box 3"/>
            <p:cNvSpPr txBox="1">
              <a:spLocks noChangeArrowheads="1"/>
            </p:cNvSpPr>
            <p:nvPr/>
          </p:nvSpPr>
          <p:spPr bwMode="auto">
            <a:xfrm>
              <a:off x="8977" y="9337"/>
              <a:ext cx="1800" cy="72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Monitorování, kontrola</a:t>
              </a:r>
              <a:endParaRPr kumimoji="0" lang="cs-CZ" altLang="cs-CZ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Line 2"/>
            <p:cNvSpPr>
              <a:spLocks noChangeShapeType="1"/>
            </p:cNvSpPr>
            <p:nvPr/>
          </p:nvSpPr>
          <p:spPr bwMode="auto">
            <a:xfrm>
              <a:off x="8077" y="9697"/>
              <a:ext cx="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026998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Závěrem…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Kdy je zvolená produkce neefektivní?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Forma produkce je nákladnější (z hlediska použitých vstupů) ve srovnání s jinými alternativami poskytování</a:t>
            </a:r>
          </a:p>
          <a:p>
            <a:r>
              <a:rPr lang="cs-CZ" dirty="0" smtClean="0"/>
              <a:t>Veřejnou službu lze prostřednictvím jiné z možných forem produkce zajistit ve větším rozsahu a vyšší kvalitě, nebo poskytovaná úroveň služby je nedostatečná z hlediska plnění cíle (účelu)</a:t>
            </a:r>
          </a:p>
          <a:p>
            <a:r>
              <a:rPr lang="cs-CZ" dirty="0" smtClean="0"/>
              <a:t>Náklady na jednotku výstupu jsou vyšší než by byly při využití jiné z forem produkce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0059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Externí produkce – </a:t>
            </a:r>
            <a:r>
              <a:rPr lang="cs-CZ" dirty="0" err="1" smtClean="0"/>
              <a:t>contracting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Co je to veřejná zakázka?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Ekonomický versus právní pohled</a:t>
            </a:r>
          </a:p>
          <a:p>
            <a:r>
              <a:rPr lang="cs-CZ" i="1" dirty="0" smtClean="0"/>
              <a:t>„Případ, kdy určitý veřejný projekt nerealizuje přímo veřejný sektor, ale za úplatu subjekt z jiného než veřejného sektoru“ </a:t>
            </a:r>
            <a:r>
              <a:rPr lang="cs-CZ" dirty="0" smtClean="0"/>
              <a:t>(Pavel, 2007,35)</a:t>
            </a:r>
          </a:p>
          <a:p>
            <a:r>
              <a:rPr lang="cs-CZ" dirty="0" smtClean="0"/>
              <a:t>..smlouva , která je uzavřena dle zákona </a:t>
            </a:r>
            <a:r>
              <a:rPr lang="cs-CZ" dirty="0">
                <a:solidFill>
                  <a:srgbClr val="FF0000"/>
                </a:solidFill>
              </a:rPr>
              <a:t>č. 134/2016 Sb., o zadávání veřejných zakázek (ZZVZ</a:t>
            </a:r>
            <a:r>
              <a:rPr lang="cs-CZ" dirty="0" smtClean="0">
                <a:solidFill>
                  <a:srgbClr val="FF0000"/>
                </a:solidFill>
              </a:rPr>
              <a:t>)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VZ na dodávku, službu, stavební práce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Malého rozsahu, podlimitní, nadlimitní, koncese..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865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Výhody a nevýhody </a:t>
            </a:r>
            <a:r>
              <a:rPr lang="cs-CZ" dirty="0" err="1" smtClean="0"/>
              <a:t>contranting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Dodatečné náklady v podobě transakčních nákladů ex ante a ex post; </a:t>
            </a:r>
            <a:endParaRPr lang="cs-CZ" b="1" dirty="0"/>
          </a:p>
          <a:p>
            <a:pPr lvl="0"/>
            <a:r>
              <a:rPr lang="cs-CZ" dirty="0"/>
              <a:t>prodražování veřejných služeb; </a:t>
            </a:r>
            <a:endParaRPr lang="cs-CZ" b="1" dirty="0"/>
          </a:p>
          <a:p>
            <a:pPr lvl="0"/>
            <a:r>
              <a:rPr lang="cs-CZ" dirty="0"/>
              <a:t>omezená kontrola garanta a obtížnost přímých zásahů garanta do poskytování nasmlouvané služby; </a:t>
            </a:r>
            <a:endParaRPr lang="cs-CZ" b="1" dirty="0"/>
          </a:p>
          <a:p>
            <a:pPr lvl="0"/>
            <a:r>
              <a:rPr lang="cs-CZ" dirty="0"/>
              <a:t>dlouhodobé závazky; </a:t>
            </a:r>
            <a:endParaRPr lang="cs-CZ" b="1" dirty="0"/>
          </a:p>
          <a:p>
            <a:pPr lvl="0"/>
            <a:r>
              <a:rPr lang="cs-CZ" dirty="0"/>
              <a:t>riziko vytváření monopolního postavení na trhu veřejných služeb; </a:t>
            </a:r>
            <a:endParaRPr lang="cs-CZ" b="1" dirty="0"/>
          </a:p>
          <a:p>
            <a:pPr lvl="0"/>
            <a:r>
              <a:rPr lang="cs-CZ" dirty="0"/>
              <a:t>potenciální ohrožení dostupnosti služby nízkopříjmovým skupinám obyvatel a </a:t>
            </a:r>
            <a:endParaRPr lang="cs-CZ" b="1" dirty="0"/>
          </a:p>
          <a:p>
            <a:pPr lvl="0"/>
            <a:r>
              <a:rPr lang="cs-CZ" dirty="0"/>
              <a:t>(ne)transparentní alokace veřejných zdrojů.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52103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Výhody kontraktování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Konkurenční prostředí</a:t>
            </a:r>
          </a:p>
          <a:p>
            <a:r>
              <a:rPr lang="cs-CZ" dirty="0" smtClean="0"/>
              <a:t>Alokace rizik </a:t>
            </a:r>
          </a:p>
          <a:p>
            <a:r>
              <a:rPr lang="cs-CZ" dirty="0" smtClean="0"/>
              <a:t>Transparentnost </a:t>
            </a:r>
          </a:p>
          <a:p>
            <a:r>
              <a:rPr lang="cs-CZ" dirty="0" smtClean="0"/>
              <a:t>Hospodárnost </a:t>
            </a:r>
          </a:p>
          <a:p>
            <a:r>
              <a:rPr lang="cs-CZ" dirty="0" smtClean="0"/>
              <a:t>Kvalita veřejných služeb </a:t>
            </a:r>
          </a:p>
          <a:p>
            <a:r>
              <a:rPr lang="cs-CZ" dirty="0" smtClean="0"/>
              <a:t>Zapojení soukromých investic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8700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 k veřejným zakázkám…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Co je to veřejná zakázka (ekonomický versus právní pohled)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Veřejná zakázka jako veřejný projekt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Veřejná zakázka je pouze jednou z možností, jak realizovat veřejný projekt…</a:t>
            </a:r>
          </a:p>
          <a:p>
            <a:r>
              <a:rPr lang="cs-CZ" dirty="0" smtClean="0"/>
              <a:t>Trh veřejných zakázek </a:t>
            </a:r>
            <a:endParaRPr lang="cs-CZ" dirty="0"/>
          </a:p>
          <a:p>
            <a:r>
              <a:rPr lang="cs-CZ" dirty="0" smtClean="0"/>
              <a:t>12 % HDP,  560 mld. Kč, </a:t>
            </a:r>
          </a:p>
          <a:p>
            <a:r>
              <a:rPr lang="cs-CZ" dirty="0" smtClean="0"/>
              <a:t>Zákon 134/2016 Sb. Zákon o zadávání veřejných zakázek </a:t>
            </a:r>
          </a:p>
          <a:p>
            <a:r>
              <a:rPr lang="cs-CZ" dirty="0" smtClean="0"/>
              <a:t>Zákon 320/2001 Sb. O finanční kontrole </a:t>
            </a:r>
          </a:p>
          <a:p>
            <a:r>
              <a:rPr lang="cs-CZ" dirty="0">
                <a:hlinkClick r:id="rId2"/>
              </a:rPr>
              <a:t>https://www.vestnikverejnychzakazek.cz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www.portal-vz.cz/cs/Uvodni-strana</a:t>
            </a:r>
            <a:endParaRPr lang="cs-CZ" dirty="0" smtClean="0"/>
          </a:p>
          <a:p>
            <a:r>
              <a:rPr lang="cs-CZ" dirty="0"/>
              <a:t>https://www.uohs.cz/cs/uvodni-stranka.html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7270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Legislativní úprava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cs-CZ" dirty="0"/>
              <a:t>Směrnice Evropského parlamentu a Rady 2014/24 EU, o zadávání veřejných zakázek</a:t>
            </a:r>
          </a:p>
          <a:p>
            <a:pPr lvl="0"/>
            <a:r>
              <a:rPr lang="cs-CZ" dirty="0"/>
              <a:t>Směrnice Evropského parlamentu a Rady 2014/25/EU, o zadávání zakázek subjekty působícími v odvětví vodního hospodářství, energetiky, dopravy a poštovních služeb, </a:t>
            </a:r>
          </a:p>
          <a:p>
            <a:pPr lvl="0"/>
            <a:r>
              <a:rPr lang="cs-CZ" dirty="0"/>
              <a:t>Směrnice Evropského parlamentu a Rady 2014/23/EU, o udělování koncesí, </a:t>
            </a:r>
          </a:p>
          <a:p>
            <a:pPr lvl="0"/>
            <a:r>
              <a:rPr lang="cs-CZ" dirty="0"/>
              <a:t>Směrnice Evropského parlamentu a Rady 2009/81/ES o koordinaci postupů při zadávání některých zakázek na stavební práce, dodávky a služby v oblasti obrany a bezpečnosti</a:t>
            </a:r>
          </a:p>
          <a:p>
            <a:pPr lvl="0"/>
            <a:r>
              <a:rPr lang="cs-CZ" dirty="0"/>
              <a:t>Směrnice Rady 89/665/EHS, o koordinaci právních a správních předpisů týkajících se přezkumného řízení při zadávání veřejných zakázek na dodávky a stavební práce. </a:t>
            </a:r>
          </a:p>
          <a:p>
            <a:pPr lvl="0"/>
            <a:r>
              <a:rPr lang="cs-CZ" dirty="0"/>
              <a:t>Směrnice Rady 92/13/EHS o koordinaci právních a správních předpisů týkajících se uplatňování pravidel Společenství pro postupy při zadávání zakázek subjekty působícími v odvětví vodního hospodářství, </a:t>
            </a:r>
          </a:p>
          <a:p>
            <a:pPr lvl="0"/>
            <a:r>
              <a:rPr lang="cs-CZ" dirty="0"/>
              <a:t>Směrnice Evropského parlamentu a Rady 2014/55/EU o elektronické fakturaci při zadávání veřejných zakázek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sz="51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5100" dirty="0">
                <a:solidFill>
                  <a:srgbClr val="FF0000"/>
                </a:solidFill>
              </a:rPr>
              <a:t>Zákon 134/2016 Sb., o zadávání veřejných zakázek </a:t>
            </a:r>
            <a:endParaRPr lang="cs-CZ" sz="5100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2538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Kdo je veřejný zadavatel?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Česká republika  (zákon 219/2000 Sb. Zákon o majetku ČR…)</a:t>
            </a:r>
          </a:p>
          <a:p>
            <a:r>
              <a:rPr lang="cs-CZ" dirty="0" smtClean="0"/>
              <a:t>Organizační složka státu </a:t>
            </a:r>
          </a:p>
          <a:p>
            <a:r>
              <a:rPr lang="cs-CZ" dirty="0" smtClean="0"/>
              <a:t>Česká národní banka</a:t>
            </a:r>
          </a:p>
          <a:p>
            <a:r>
              <a:rPr lang="cs-CZ" dirty="0" smtClean="0"/>
              <a:t>Státní příspěvková organizace </a:t>
            </a:r>
          </a:p>
          <a:p>
            <a:r>
              <a:rPr lang="cs-CZ" dirty="0" smtClean="0"/>
              <a:t>Územní samosprávný celek, nebo jeho příspěvková organizace</a:t>
            </a:r>
          </a:p>
          <a:p>
            <a:r>
              <a:rPr lang="cs-CZ" dirty="0" smtClean="0"/>
              <a:t>Jiná právnická osoba, pokud byla: </a:t>
            </a:r>
          </a:p>
          <a:p>
            <a:pPr marL="514350" indent="-514350">
              <a:buAutoNum type="alphaLcParenR"/>
            </a:pPr>
            <a:r>
              <a:rPr lang="cs-CZ" dirty="0" smtClean="0"/>
              <a:t>Založena nebo zřízena za účelem uspokojování potřeb veřejného zájmu, které nemají průmyslovou nebo obchodní povahu, a</a:t>
            </a:r>
          </a:p>
          <a:p>
            <a:pPr marL="514350" indent="-514350">
              <a:buAutoNum type="alphaLcParenR"/>
            </a:pPr>
            <a:r>
              <a:rPr lang="cs-CZ" dirty="0" smtClean="0"/>
              <a:t>Jiný veřejný zadavatel ji převážně financuje, může v ní uplatňovat rozhodující vliv nebo jmenuje nebo volí více než polovinu členů v jejím statutárním a kontrolním orgánu. </a:t>
            </a:r>
          </a:p>
          <a:p>
            <a:pPr marL="514350" indent="-514350">
              <a:buAutoNum type="alphaLcParenR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8603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Něco málo na úvod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i="1" dirty="0" smtClean="0"/>
              <a:t>„Při alokaci veřejných zdrojů stojí rozhodovací subjekty před neustálou volbou, jak tyto vzácné zdroje použít. Řešení otázky je předmětem optimalizace, kdy se zřetelem na stanovené výdajové cíle a další omezující podmínky hledáme nejvhodnější alokační variantu, jak omezené veřejné zdroje co nejlépe využít s ohledem na stanovené cíle, jejich hodnotící kritéria a dané (omezovací) podmínky. </a:t>
            </a:r>
          </a:p>
          <a:p>
            <a:pPr marL="0" indent="0" algn="just">
              <a:buNone/>
            </a:pPr>
            <a:r>
              <a:rPr lang="cs-CZ" i="1" dirty="0" smtClean="0"/>
              <a:t>Hledání odpovědi na tuto otázku je součástí zkoumání, které se nazývá analýzou ex ante. Výstupem této analýzy je doporučení (volba) nejvhodnější realizované varianty. Po zvolení vybrané varianty pak v rámci průběžné kontroly sledujeme, zda jsou dodržovány všechny formální (dokumentační, účetní) a obsahové (ekonomické) náležitosti tak, aby byly v souladu s přijatými alokačními cíli a jejich ukazateli. Po skončení výdajové akce se pak provádí závěrečné vyhodnocení realizované výdajové činnosti.“</a:t>
            </a:r>
            <a:r>
              <a:rPr lang="cs-CZ" dirty="0" smtClean="0"/>
              <a:t> (Nemec a kol., 2010)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013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se zadávat veřejnou zakázku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Zadavatel určuje co bude poptávat (vymezí předmět plnění veřejné zakázky)</a:t>
            </a:r>
          </a:p>
          <a:p>
            <a:r>
              <a:rPr lang="cs-CZ" dirty="0" smtClean="0"/>
              <a:t>Určí jakým způsobem (v jakém druhu zadávacího řízení)</a:t>
            </a:r>
          </a:p>
          <a:p>
            <a:r>
              <a:rPr lang="cs-CZ" dirty="0" smtClean="0"/>
              <a:t>Zadavatel jako klíčová postava – určuje celý charakter veřejné zakázky </a:t>
            </a:r>
          </a:p>
          <a:p>
            <a:r>
              <a:rPr lang="cs-CZ" dirty="0" smtClean="0"/>
              <a:t>Na rozdíl od jiných subjektů je omezen ve své smluvní volnosti (dodržování zákonných pravidel, zvažování dopadů zvoleného postupu na daný trh – nesmí docházet k nedůvodnému omezování hospodářské soutěže. Nemůže si dělat co se mu zlíbí byť se mu to jeví jako logické….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=&gt; Zadavatel je povinen zajišťovat své potřeby formalizovaným postupem, který je upraven zákonem a podléhá dozoru Úřadu pro ochranu hospodářské soutěže. 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194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je zadavatelem?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Kdo je zadavatelem § 4 zákona </a:t>
            </a:r>
          </a:p>
          <a:p>
            <a:r>
              <a:rPr lang="cs-CZ" dirty="0" smtClean="0"/>
              <a:t>Veřejný zadavatel – stát, organizační složka, ÚSC </a:t>
            </a:r>
          </a:p>
          <a:p>
            <a:r>
              <a:rPr lang="cs-CZ" dirty="0" smtClean="0"/>
              <a:t>Ale i soukromá společnost či OSVČ, která využívá dotace </a:t>
            </a:r>
          </a:p>
          <a:p>
            <a:r>
              <a:rPr lang="cs-CZ" dirty="0" smtClean="0"/>
              <a:t>Subjekt, který dle zákona není zadavatelem, ale zahájí zadávací řízení postupem podle zákona (je zadavatelem až do ukončení zadávacího řízení)</a:t>
            </a:r>
          </a:p>
          <a:p>
            <a:r>
              <a:rPr lang="cs-CZ" dirty="0" smtClean="0"/>
              <a:t>Jedno zadávací řízení nemusí realizovat pouze jeden – jednotliví zadavatelé mohou spolupracovat formou společného zadávání, nebo formou centrálního zadavatele</a:t>
            </a:r>
          </a:p>
          <a:p>
            <a:r>
              <a:rPr lang="cs-CZ" dirty="0" smtClean="0"/>
              <a:t>Zadávací řízení nemusí dělat sám (čas, lidské zdroje, odbornost ) – třetí osoba – </a:t>
            </a:r>
            <a:r>
              <a:rPr lang="cs-CZ" dirty="0" smtClean="0">
                <a:solidFill>
                  <a:srgbClr val="FF0000"/>
                </a:solidFill>
              </a:rPr>
              <a:t>Ale vždy je to zadavatel, kdo nese odpovědnost! Pozor! I zakázka na službu administrace či poradenství při administraci zadávacího řízení je veřejnou zakázkou….zřejmě se bude jednat o zakázku malého rozsahu…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809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Fáze zadávacího řízení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1) Vymezení zadávacích podmínek veřejné zakázky </a:t>
            </a:r>
          </a:p>
          <a:p>
            <a:r>
              <a:rPr lang="cs-CZ" dirty="0" smtClean="0"/>
              <a:t>Určení plnění, které požaduje</a:t>
            </a:r>
          </a:p>
          <a:p>
            <a:r>
              <a:rPr lang="cs-CZ" dirty="0" smtClean="0"/>
              <a:t>Stanovení požadavků na dodavatele (kvalifikace)</a:t>
            </a:r>
          </a:p>
          <a:p>
            <a:r>
              <a:rPr lang="cs-CZ" dirty="0" smtClean="0"/>
              <a:t>Stanovení kritérií hodnocení</a:t>
            </a:r>
          </a:p>
          <a:p>
            <a:r>
              <a:rPr lang="cs-CZ" dirty="0" smtClean="0"/>
              <a:t>Smluvní podmínky </a:t>
            </a:r>
          </a:p>
          <a:p>
            <a:pPr marL="0" indent="0">
              <a:buNone/>
            </a:pPr>
            <a:r>
              <a:rPr lang="cs-CZ" dirty="0" smtClean="0"/>
              <a:t>Končí uplynutím lhůty pro podání nabídek </a:t>
            </a:r>
          </a:p>
          <a:p>
            <a:pPr marL="0" indent="0">
              <a:buNone/>
            </a:pPr>
            <a:r>
              <a:rPr lang="cs-CZ" dirty="0" smtClean="0"/>
              <a:t>2) Zadávací řízení </a:t>
            </a:r>
          </a:p>
          <a:p>
            <a:r>
              <a:rPr lang="cs-CZ" dirty="0" smtClean="0"/>
              <a:t>Realizace vlastního zadávacího řízení </a:t>
            </a:r>
          </a:p>
          <a:p>
            <a:r>
              <a:rPr lang="cs-CZ" dirty="0" smtClean="0"/>
              <a:t>Končí uzavřením smlouvy, nebo zrušením zadávacího řízení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I kvalitně zpracovaná zadávací dokumentace a dodržení zákonného postupu mohou být znehodnoceny tím, když zadavatel důsledně nevyžadoval plnění všech smluvních podmínek</a:t>
            </a:r>
            <a:r>
              <a:rPr lang="cs-CZ" dirty="0" smtClean="0"/>
              <a:t>..(již není předmětem regulace)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9178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Vymezení zadávacích podmínek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Opravdu víš, co chceš a potřebuješ? </a:t>
            </a:r>
          </a:p>
          <a:p>
            <a:pPr marL="0" indent="0">
              <a:buNone/>
            </a:pPr>
            <a:r>
              <a:rPr lang="cs-CZ" dirty="0" smtClean="0"/>
              <a:t>(identifikace potřeb a způsobu, čas, rozpočet….)</a:t>
            </a:r>
          </a:p>
          <a:p>
            <a:pPr marL="0" indent="0">
              <a:buNone/>
            </a:pPr>
            <a:r>
              <a:rPr lang="cs-CZ" dirty="0" smtClean="0"/>
              <a:t>(jak bude poptávku realizovat, jakou osobu bude považovat za vhodného partnera…)</a:t>
            </a:r>
          </a:p>
          <a:p>
            <a:r>
              <a:rPr lang="cs-CZ" dirty="0" smtClean="0"/>
              <a:t>Víš co chceš =&gt; srozumitelně to popiš </a:t>
            </a:r>
          </a:p>
          <a:p>
            <a:r>
              <a:rPr lang="cs-CZ" dirty="0" smtClean="0"/>
              <a:t>Složitá plnění =&gt; nutnost předběžných tržních konzultací (cílem je zjištění informací důležitých pro vymezení předmětu veřejné zakázky).</a:t>
            </a:r>
          </a:p>
          <a:p>
            <a:r>
              <a:rPr lang="cs-CZ" dirty="0" smtClean="0"/>
              <a:t>Možný také průzkum trhu – vyhledání relevantních informací z veřejně dostupných zdrojů…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9157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Zadávací řízení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Aktivace „nákupu“</a:t>
            </a:r>
          </a:p>
          <a:p>
            <a:r>
              <a:rPr lang="cs-CZ" dirty="0" smtClean="0"/>
              <a:t>Zahájení zadávacího řízení </a:t>
            </a:r>
          </a:p>
          <a:p>
            <a:r>
              <a:rPr lang="cs-CZ" dirty="0" smtClean="0"/>
              <a:t>Úspěšný konec – uzavření smlouvy s dodavatelem </a:t>
            </a:r>
          </a:p>
          <a:p>
            <a:r>
              <a:rPr lang="cs-CZ" dirty="0" smtClean="0"/>
              <a:t>Vyber tu nejlepší nabídku podle předem stanovených podmínek! (otevírání nabídek, posouzení, hodnocení, oznamování výběru, </a:t>
            </a:r>
            <a:r>
              <a:rPr lang="cs-CZ" dirty="0" err="1" smtClean="0"/>
              <a:t>apod</a:t>
            </a:r>
            <a:r>
              <a:rPr lang="cs-CZ" dirty="0" smtClean="0"/>
              <a:t>…)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4238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 veřejná zakázka (právní hledisko)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Pořízení určitého plnění za úplatu</a:t>
            </a:r>
          </a:p>
          <a:p>
            <a:r>
              <a:rPr lang="cs-CZ" dirty="0" smtClean="0"/>
              <a:t>Zadavatel + úplatná smlouva s dodavatelem + plnění = veřejná zakázka </a:t>
            </a:r>
          </a:p>
          <a:p>
            <a:r>
              <a:rPr lang="cs-CZ" dirty="0" smtClean="0"/>
              <a:t>I tzv. koncese – přenos rizika na dodavatele, možnost požívat užitky z poskytovaného plnění</a:t>
            </a:r>
          </a:p>
          <a:p>
            <a:r>
              <a:rPr lang="cs-CZ" dirty="0" smtClean="0"/>
              <a:t>Dodávky, služby, stavební práce </a:t>
            </a:r>
          </a:p>
          <a:p>
            <a:r>
              <a:rPr lang="cs-CZ" dirty="0" smtClean="0"/>
              <a:t>Za předmět zakázky lze platit i skrytě – pořád je to veřejná zakázka  (% z kupní ceny prodeje obecních bytů, které pobírá realitní kancelář).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3027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zásady zadávání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Transparentnost  - „hra s odkrytými kartami“ – přehlednost, </a:t>
            </a:r>
            <a:r>
              <a:rPr lang="cs-CZ" dirty="0" err="1" smtClean="0"/>
              <a:t>dohledatelnost</a:t>
            </a:r>
            <a:r>
              <a:rPr lang="cs-CZ" dirty="0" smtClean="0"/>
              <a:t>, přezkoumatelnost jednotlivých kroků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„Úkony musí činit tak, aby byly pochopitelné a zdůvodnitelné i pro ostatní a aby bylo možno úspěšně zkontrolovat jejich zákonnost“.</a:t>
            </a:r>
          </a:p>
          <a:p>
            <a:pPr marL="0" indent="0">
              <a:buNone/>
            </a:pPr>
            <a:r>
              <a:rPr lang="cs-CZ" dirty="0" smtClean="0"/>
              <a:t>Pozor také na stanovení hodnotících kritérií, kvalifikace, i další kroky..</a:t>
            </a:r>
            <a:endParaRPr lang="cs-CZ" dirty="0"/>
          </a:p>
          <a:p>
            <a:r>
              <a:rPr lang="cs-CZ" dirty="0" smtClean="0"/>
              <a:t>Přiměřenost (adekvátnost, uměřenost, patřičnost)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Zadávací podmínky nesmí ve výsledku způsobovat bezdůvodně (nepřiměřené) překážky soutěže mezi dodavateli. </a:t>
            </a:r>
          </a:p>
          <a:p>
            <a:r>
              <a:rPr lang="cs-CZ" dirty="0" smtClean="0"/>
              <a:t>Rovné zacházení (stejná pravidla pro všechny)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Všichni potenciální dodavatelé musí mít zajištěny rovnocenné šance a stejnou příležitost na úspěch (od začátku až do konce). Nikdo nesmí být zvýhodněn na úkor jiného. </a:t>
            </a:r>
          </a:p>
          <a:p>
            <a:r>
              <a:rPr lang="cs-CZ" dirty="0" smtClean="0"/>
              <a:t>Zákaz diskriminace (žádný z dodavatelů nesmí být postupem zadavatele znevýhodněn oproti svým konkurentům) (zjevná, skrytá). Předmět veřejné zakázky – požadavky zadavatele musí být vždy odůvodněny charakterem veřejné zakázky.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1408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68187" y="1371600"/>
            <a:ext cx="92515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 smtClean="0"/>
              <a:t>„Jednání </a:t>
            </a:r>
            <a:r>
              <a:rPr lang="cs-CZ" i="1" dirty="0"/>
              <a:t>zadavatele může zároveň narušovat více základních zásad a mezi jednotlivými zásadami tak nemusí v určitých případech existovat příliš jasná hranice. Jednání zadavatele, které je diskriminační, často vede například i k porušení zásady přiměřenosti a rovného zacházení, případně transparentnosti (a pochopitelně i naopak). Jednotlivé zásady totiž nestojí izolovaně. Zadavatel by proto měl před zahájením zadávacího řízení i v jeho průběhu ke každému kroku přistupovat nestranně a zodpovědně a promyslet jej z vícera úhlů pohledu. Při tvorbě zadávací dokumentace, stejně tak i při navazujících krocích v procesu zadávání, může často pomoci i vžití se do role dodavatele a komplexní vnímání svého postupu</a:t>
            </a:r>
            <a:r>
              <a:rPr lang="cs-CZ" i="1" dirty="0" smtClean="0"/>
              <a:t>.“                 </a:t>
            </a:r>
            <a:r>
              <a:rPr lang="cs-CZ" dirty="0" smtClean="0"/>
              <a:t>(ÚOHS, 2019)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71874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Předmět veřejné zakázky – co poptávám?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Vím co chci? Umím to jednoduše popsat?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S výjimkou zajištění zcela jednoduchých potřeb není nejlepším přístupem „fixovat se“ na jedno řešení!!!</a:t>
            </a:r>
          </a:p>
          <a:p>
            <a:r>
              <a:rPr lang="cs-CZ" dirty="0" smtClean="0"/>
              <a:t>Plnění v zadávací dokumentaci musí být natolik jednoznačné, aby bylo následně zadavateli nabídnuto co opravdu chce a potřebuje..</a:t>
            </a:r>
          </a:p>
          <a:p>
            <a:r>
              <a:rPr lang="cs-CZ" dirty="0" smtClean="0"/>
              <a:t>Zadavatel je limitován, jakým způsobem předmět plnění popíše. </a:t>
            </a:r>
          </a:p>
          <a:p>
            <a:r>
              <a:rPr lang="cs-CZ" dirty="0" smtClean="0"/>
              <a:t>Špatné vymezení – nedostanu co chci, nebudu schopen porovnat nabídky. </a:t>
            </a:r>
          </a:p>
          <a:p>
            <a:r>
              <a:rPr lang="cs-CZ" dirty="0" smtClean="0"/>
              <a:t>Je nutné definovat konkrétní způsob řešení </a:t>
            </a:r>
          </a:p>
          <a:p>
            <a:r>
              <a:rPr lang="cs-CZ" dirty="0" smtClean="0"/>
              <a:t>Neomezit soutěž</a:t>
            </a:r>
          </a:p>
          <a:p>
            <a:r>
              <a:rPr lang="cs-CZ" dirty="0" smtClean="0"/>
              <a:t>Nepoužívat konkrétní odkazy na výrobky a jejich výrobce či služby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3937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Předpokládaná hodnota a režim veřejné zakázky.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 pořizování každého plnění je nutné předem zjistit, jaký předpokládaný finanční výdaj bude muset na jeho pořízení vynaložit =&gt; stanovit předpokládanou hodnotu – určuje další postup </a:t>
            </a:r>
          </a:p>
          <a:p>
            <a:r>
              <a:rPr lang="cs-CZ" dirty="0" smtClean="0"/>
              <a:t>Jak stanovit předpokládanou hodnotu ….aneb za kolik to asi tak bude? </a:t>
            </a:r>
          </a:p>
          <a:p>
            <a:r>
              <a:rPr lang="cs-CZ" dirty="0" smtClean="0"/>
              <a:t>Údaje o zakázkách stejného či podobného předmětu plnění </a:t>
            </a:r>
          </a:p>
          <a:p>
            <a:r>
              <a:rPr lang="cs-CZ" dirty="0" smtClean="0"/>
              <a:t>Veřejně dostupné údaje na internetu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Cena bez DPH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Cena po dobu účinnosti smlouvy </a:t>
            </a: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770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Alokační funkce a koncept 3E</a:t>
            </a:r>
            <a:br>
              <a:rPr lang="cs-CZ" dirty="0" smtClean="0"/>
            </a:br>
            <a:r>
              <a:rPr lang="cs-CZ" dirty="0" err="1" smtClean="0"/>
              <a:t>Economy</a:t>
            </a:r>
            <a:r>
              <a:rPr lang="cs-CZ" dirty="0" smtClean="0"/>
              <a:t>, </a:t>
            </a:r>
            <a:r>
              <a:rPr lang="cs-CZ" dirty="0" err="1" smtClean="0"/>
              <a:t>Efficiency</a:t>
            </a:r>
            <a:r>
              <a:rPr lang="cs-CZ" dirty="0" smtClean="0"/>
              <a:t>, </a:t>
            </a:r>
            <a:r>
              <a:rPr lang="cs-CZ" dirty="0" err="1" smtClean="0"/>
              <a:t>Effectiveness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Alokace zdrojů musí splňovat 3 zásady:</a:t>
            </a:r>
          </a:p>
          <a:p>
            <a:r>
              <a:rPr lang="cs-CZ" i="1" dirty="0" smtClean="0"/>
              <a:t>Veřejné prostředky jsou využity k zajištění stanovených úkolů s co nejnižším vynaložením těchto prostředků, a to při dodržení odpovídající kvality plněných úkolů </a:t>
            </a:r>
            <a:r>
              <a:rPr lang="cs-CZ" dirty="0" smtClean="0"/>
              <a:t>(princip hospodárnosti)</a:t>
            </a:r>
          </a:p>
          <a:p>
            <a:r>
              <a:rPr lang="cs-CZ" i="1" dirty="0" smtClean="0"/>
              <a:t>Veřejné prostředky jsou využity takovým způsobem, kterým se dosáhne nejvýše možného rozsahu, kvality a přínosu plněných úkolů ve srovnání s objemem prostředků vynaložených na jejich plnění </a:t>
            </a:r>
            <a:r>
              <a:rPr lang="cs-CZ" dirty="0" smtClean="0"/>
              <a:t>(princip efektivnosti)</a:t>
            </a:r>
          </a:p>
          <a:p>
            <a:r>
              <a:rPr lang="cs-CZ" i="1" dirty="0" smtClean="0"/>
              <a:t>Použití veřejných prostředků je takové, které zajistí optimální míru dosažení cílů při plnění stanovených úkolů </a:t>
            </a:r>
            <a:r>
              <a:rPr lang="cs-CZ" dirty="0" smtClean="0"/>
              <a:t>(princip účelnosti)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3031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Když znám předpokládanou hodnotu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Zakázka malého rozsahu </a:t>
            </a:r>
          </a:p>
          <a:p>
            <a:r>
              <a:rPr lang="cs-CZ" dirty="0" smtClean="0"/>
              <a:t>Podlimitní veřejná zakázka </a:t>
            </a:r>
          </a:p>
          <a:p>
            <a:r>
              <a:rPr lang="cs-CZ" dirty="0" smtClean="0"/>
              <a:t>Nadlimitní veřejná zakázka </a:t>
            </a:r>
          </a:p>
          <a:p>
            <a:pPr marL="0" indent="0">
              <a:buNone/>
            </a:pPr>
            <a:r>
              <a:rPr lang="cs-CZ" dirty="0" smtClean="0"/>
              <a:t>Určují režim, mohu zvolit jiný (přísnější), toho se ale musím držet!</a:t>
            </a:r>
          </a:p>
          <a:p>
            <a:pPr marL="0" indent="0">
              <a:buNone/>
            </a:pPr>
            <a:r>
              <a:rPr lang="cs-CZ" dirty="0" smtClean="0"/>
              <a:t>Limity veřejných zakázek </a:t>
            </a:r>
          </a:p>
          <a:p>
            <a:pPr marL="0" indent="0">
              <a:buNone/>
            </a:pPr>
            <a:r>
              <a:rPr lang="cs-CZ" dirty="0" smtClean="0"/>
              <a:t>Nařízení vlády č. 172/2016 Sb., o stanovení finančních limitů a částek pro účely zákona o zadávání veřejných zakázek </a:t>
            </a:r>
            <a:r>
              <a:rPr lang="cs-CZ" dirty="0"/>
              <a:t>https://www.zakonyprolidi.cz/print/cs/2016-172/zneni-20200101.htm?sil=1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1201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Limity veřejných zakázek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Zadavatel nesmí podhodnotit VZ </a:t>
            </a:r>
          </a:p>
          <a:p>
            <a:r>
              <a:rPr lang="cs-CZ" dirty="0" smtClean="0"/>
              <a:t>Sankce, zákaz plnění, </a:t>
            </a:r>
            <a:r>
              <a:rPr lang="cs-CZ" dirty="0" err="1" smtClean="0"/>
              <a:t>apod</a:t>
            </a:r>
            <a:r>
              <a:rPr lang="cs-CZ" dirty="0" smtClean="0"/>
              <a:t>…</a:t>
            </a:r>
          </a:p>
          <a:p>
            <a:r>
              <a:rPr lang="cs-CZ" dirty="0" smtClean="0"/>
              <a:t>„umělé rozdělení zakázky“ – takto ne!</a:t>
            </a:r>
          </a:p>
          <a:p>
            <a:r>
              <a:rPr lang="cs-CZ" dirty="0" smtClean="0"/>
              <a:t>Může zadávat zvlášť, ale v režimu odpovídají součtu…</a:t>
            </a:r>
          </a:p>
          <a:p>
            <a:r>
              <a:rPr lang="cs-CZ" dirty="0" smtClean="0"/>
              <a:t>Jeden funkční celek </a:t>
            </a:r>
          </a:p>
          <a:p>
            <a:pPr marL="0" indent="0">
              <a:buNone/>
            </a:pPr>
            <a:r>
              <a:rPr lang="cs-CZ" dirty="0" smtClean="0"/>
              <a:t>= místní, věcná a funkční souvislost…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2013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9976" y="-14252"/>
            <a:ext cx="7180729" cy="409526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84207"/>
            <a:ext cx="60960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485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Marketa.Palenikova@econ.muni.cz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5565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Poskytování služeb jako základní funkce veřejného sektoru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„Jednou z funkcí veřejného sektoru je </a:t>
            </a:r>
            <a:r>
              <a:rPr lang="cs-CZ" dirty="0">
                <a:solidFill>
                  <a:srgbClr val="FF0000"/>
                </a:solidFill>
              </a:rPr>
              <a:t>poskytovat občanům veřejné služby a veřejné statky</a:t>
            </a:r>
            <a:r>
              <a:rPr lang="cs-CZ" dirty="0"/>
              <a:t>. Tato funkce je realizována propojením veřejných politik s veřejnými výdajovými programy. K realizaci cílů veřejných politik a veřejných výdajových programů jsou potřebné zdroje. </a:t>
            </a:r>
            <a:r>
              <a:rPr lang="cs-CZ" dirty="0">
                <a:solidFill>
                  <a:srgbClr val="FF0000"/>
                </a:solidFill>
              </a:rPr>
              <a:t>A protože zdroje jsou vzácné, hledáme při jejich alokaci takové varianty, které povedou k efektivnímu a účinnému nakládání s nimi.</a:t>
            </a:r>
            <a:r>
              <a:rPr lang="cs-CZ" dirty="0"/>
              <a:t> K tomu používáme ekonomické hodnocení veřejných politik a veřejných programů.“ (Ochrana, Pavel, Vítek a kol., 2010)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632" y="4297680"/>
            <a:ext cx="4712176" cy="265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6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Veřejná služba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400" i="1" dirty="0"/>
              <a:t>„..takový druh služeb, jejichž uživatelem (spot</a:t>
            </a:r>
            <a:r>
              <a:rPr lang="cs-CZ" sz="2400" dirty="0"/>
              <a:t>ř</a:t>
            </a:r>
            <a:r>
              <a:rPr lang="cs-CZ" sz="2400" i="1" dirty="0"/>
              <a:t>ebitelem) je ve</a:t>
            </a:r>
            <a:r>
              <a:rPr lang="cs-CZ" sz="2400" dirty="0"/>
              <a:t>ř</a:t>
            </a:r>
            <a:r>
              <a:rPr lang="cs-CZ" sz="2400" i="1" dirty="0"/>
              <a:t>ejnost jako sociální subjekt. Ve</a:t>
            </a:r>
            <a:r>
              <a:rPr lang="cs-CZ" sz="2400" dirty="0"/>
              <a:t>ř</a:t>
            </a:r>
            <a:r>
              <a:rPr lang="cs-CZ" sz="2400" i="1" dirty="0"/>
              <a:t>ejné služby jsou produkovány, zabezpe</a:t>
            </a:r>
            <a:r>
              <a:rPr lang="cs-CZ" sz="2400" dirty="0"/>
              <a:t>č</a:t>
            </a:r>
            <a:r>
              <a:rPr lang="cs-CZ" sz="2400" i="1" dirty="0"/>
              <a:t>ovány </a:t>
            </a:r>
            <a:r>
              <a:rPr lang="cs-CZ" sz="2400" dirty="0"/>
              <a:t>č</a:t>
            </a:r>
            <a:r>
              <a:rPr lang="cs-CZ" sz="2400" i="1" dirty="0"/>
              <a:t>i regulovány orgány ve</a:t>
            </a:r>
            <a:r>
              <a:rPr lang="cs-CZ" sz="2400" dirty="0"/>
              <a:t>ř</a:t>
            </a:r>
            <a:r>
              <a:rPr lang="cs-CZ" sz="2400" i="1" dirty="0"/>
              <a:t>ejné správy“. 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V ekonomickém pojetí je veřejná služba </a:t>
            </a:r>
            <a:r>
              <a:rPr lang="cs-CZ" sz="2400" i="1" dirty="0"/>
              <a:t>„…ekonomickým statkem, jehož spot</a:t>
            </a:r>
            <a:r>
              <a:rPr lang="cs-CZ" sz="2400" dirty="0"/>
              <a:t>ř</a:t>
            </a:r>
            <a:r>
              <a:rPr lang="cs-CZ" sz="2400" i="1" dirty="0"/>
              <a:t>ebitelem (reálným i potenciálním) je ve</a:t>
            </a:r>
            <a:r>
              <a:rPr lang="cs-CZ" sz="2400" dirty="0"/>
              <a:t>ř</a:t>
            </a:r>
            <a:r>
              <a:rPr lang="cs-CZ" sz="2400" i="1" dirty="0"/>
              <a:t>ejnost. </a:t>
            </a:r>
          </a:p>
          <a:p>
            <a:pPr>
              <a:lnSpc>
                <a:spcPct val="90000"/>
              </a:lnSpc>
            </a:pPr>
            <a:r>
              <a:rPr lang="cs-CZ" sz="2400" i="1" dirty="0"/>
              <a:t>Znamená to, že ve</a:t>
            </a:r>
            <a:r>
              <a:rPr lang="cs-CZ" sz="2400" dirty="0"/>
              <a:t>ř</a:t>
            </a:r>
            <a:r>
              <a:rPr lang="cs-CZ" sz="2400" i="1" dirty="0"/>
              <a:t>ejná služba je ve</a:t>
            </a:r>
            <a:r>
              <a:rPr lang="cs-CZ" sz="2400" dirty="0"/>
              <a:t>ř</a:t>
            </a:r>
            <a:r>
              <a:rPr lang="cs-CZ" sz="2400" i="1" dirty="0"/>
              <a:t>ejným statkem (statkem kolektivní spot</a:t>
            </a:r>
            <a:r>
              <a:rPr lang="cs-CZ" sz="2400" dirty="0"/>
              <a:t>ř</a:t>
            </a:r>
            <a:r>
              <a:rPr lang="cs-CZ" sz="2400" i="1" dirty="0"/>
              <a:t>eby). V souladu s tímto záv</a:t>
            </a:r>
            <a:r>
              <a:rPr lang="cs-CZ" sz="2400" dirty="0"/>
              <a:t>ě</a:t>
            </a:r>
            <a:r>
              <a:rPr lang="cs-CZ" sz="2400" i="1" dirty="0"/>
              <a:t>rem (a p</a:t>
            </a:r>
            <a:r>
              <a:rPr lang="cs-CZ" sz="2400" dirty="0"/>
              <a:t>ř</a:t>
            </a:r>
            <a:r>
              <a:rPr lang="cs-CZ" sz="2400" i="1" dirty="0"/>
              <a:t>edpokladem) </a:t>
            </a:r>
            <a:r>
              <a:rPr lang="cs-CZ" sz="2400" i="1" dirty="0">
                <a:solidFill>
                  <a:srgbClr val="FF0000"/>
                </a:solidFill>
              </a:rPr>
              <a:t>m</a:t>
            </a:r>
            <a:r>
              <a:rPr lang="cs-CZ" sz="2400" dirty="0">
                <a:solidFill>
                  <a:srgbClr val="FF0000"/>
                </a:solidFill>
              </a:rPr>
              <a:t>ů</a:t>
            </a:r>
            <a:r>
              <a:rPr lang="cs-CZ" sz="2400" i="1" dirty="0">
                <a:solidFill>
                  <a:srgbClr val="FF0000"/>
                </a:solidFill>
              </a:rPr>
              <a:t>že být služba </a:t>
            </a:r>
            <a:r>
              <a:rPr lang="cs-CZ" sz="2400" dirty="0">
                <a:solidFill>
                  <a:srgbClr val="FF0000"/>
                </a:solidFill>
              </a:rPr>
              <a:t>č</a:t>
            </a:r>
            <a:r>
              <a:rPr lang="cs-CZ" sz="2400" i="1" dirty="0">
                <a:solidFill>
                  <a:srgbClr val="FF0000"/>
                </a:solidFill>
              </a:rPr>
              <a:t>ist</a:t>
            </a:r>
            <a:r>
              <a:rPr lang="cs-CZ" sz="2400" dirty="0">
                <a:solidFill>
                  <a:srgbClr val="FF0000"/>
                </a:solidFill>
              </a:rPr>
              <a:t>ě </a:t>
            </a:r>
            <a:r>
              <a:rPr lang="cs-CZ" sz="2400" i="1" dirty="0">
                <a:solidFill>
                  <a:srgbClr val="FF0000"/>
                </a:solidFill>
              </a:rPr>
              <a:t>ve</a:t>
            </a:r>
            <a:r>
              <a:rPr lang="cs-CZ" sz="2400" dirty="0">
                <a:solidFill>
                  <a:srgbClr val="FF0000"/>
                </a:solidFill>
              </a:rPr>
              <a:t>ř</a:t>
            </a:r>
            <a:r>
              <a:rPr lang="cs-CZ" sz="2400" i="1" dirty="0">
                <a:solidFill>
                  <a:srgbClr val="FF0000"/>
                </a:solidFill>
              </a:rPr>
              <a:t>ejným statkem</a:t>
            </a:r>
            <a:r>
              <a:rPr lang="cs-CZ" sz="2400" i="1" dirty="0"/>
              <a:t> (kvalitativn</a:t>
            </a:r>
            <a:r>
              <a:rPr lang="cs-CZ" sz="2400" dirty="0"/>
              <a:t>ě </a:t>
            </a:r>
            <a:r>
              <a:rPr lang="cs-CZ" sz="2400" i="1" dirty="0"/>
              <a:t>a kvantitativn</a:t>
            </a:r>
            <a:r>
              <a:rPr lang="cs-CZ" sz="2400" dirty="0"/>
              <a:t>ě </a:t>
            </a:r>
            <a:r>
              <a:rPr lang="cs-CZ" sz="2400" i="1" dirty="0"/>
              <a:t>ned</a:t>
            </a:r>
            <a:r>
              <a:rPr lang="cs-CZ" sz="2400" dirty="0"/>
              <a:t>ě</a:t>
            </a:r>
            <a:r>
              <a:rPr lang="cs-CZ" sz="2400" i="1" dirty="0"/>
              <a:t>litelným ve spot</a:t>
            </a:r>
            <a:r>
              <a:rPr lang="cs-CZ" sz="2400" dirty="0"/>
              <a:t>ř</a:t>
            </a:r>
            <a:r>
              <a:rPr lang="cs-CZ" sz="2400" i="1" dirty="0"/>
              <a:t>eb</a:t>
            </a:r>
            <a:r>
              <a:rPr lang="cs-CZ" sz="2400" dirty="0"/>
              <a:t>ě</a:t>
            </a:r>
            <a:r>
              <a:rPr lang="cs-CZ" sz="2400" i="1" dirty="0"/>
              <a:t>) </a:t>
            </a:r>
            <a:r>
              <a:rPr lang="cs-CZ" sz="2400" dirty="0"/>
              <a:t>č</a:t>
            </a:r>
            <a:r>
              <a:rPr lang="cs-CZ" sz="2400" i="1" dirty="0"/>
              <a:t>i </a:t>
            </a:r>
            <a:r>
              <a:rPr lang="cs-CZ" sz="2400" i="1" dirty="0">
                <a:solidFill>
                  <a:srgbClr val="FF0000"/>
                </a:solidFill>
              </a:rPr>
              <a:t>smíšeným veřejným statkem</a:t>
            </a:r>
            <a:r>
              <a:rPr lang="cs-CZ" sz="2400" i="1" dirty="0"/>
              <a:t>“ (Ochrana, 2007)</a:t>
            </a:r>
          </a:p>
        </p:txBody>
      </p:sp>
    </p:spTree>
    <p:extLst>
      <p:ext uri="{BB962C8B-B14F-4D97-AF65-F5344CB8AC3E}">
        <p14:creationId xmlns:p14="http://schemas.microsoft.com/office/powerpoint/2010/main" val="1019030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sz="4000"/>
              <a:t>Jak veřejně garantované statky poskytovat?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/>
              <a:t>Rozdíl mezi garancí a produkcí </a:t>
            </a:r>
          </a:p>
          <a:p>
            <a:pPr>
              <a:lnSpc>
                <a:spcPct val="90000"/>
              </a:lnSpc>
            </a:pPr>
            <a:r>
              <a:rPr lang="cs-CZ" i="1" dirty="0"/>
              <a:t>„Ve</a:t>
            </a:r>
            <a:r>
              <a:rPr lang="cs-CZ" dirty="0"/>
              <a:t>ř</a:t>
            </a:r>
            <a:r>
              <a:rPr lang="cs-CZ" i="1" dirty="0"/>
              <a:t>ejné statky nemusí být nutn</a:t>
            </a:r>
            <a:r>
              <a:rPr lang="cs-CZ" dirty="0"/>
              <a:t>ě </a:t>
            </a:r>
            <a:r>
              <a:rPr lang="cs-CZ" i="1" dirty="0"/>
              <a:t>poskytovány státními podniky nebo státními ú</a:t>
            </a:r>
            <a:r>
              <a:rPr lang="cs-CZ" dirty="0"/>
              <a:t>ř</a:t>
            </a:r>
            <a:r>
              <a:rPr lang="cs-CZ" i="1" dirty="0"/>
              <a:t>ady a institucemi. Z </a:t>
            </a:r>
            <a:r>
              <a:rPr lang="cs-CZ" i="1" dirty="0" err="1"/>
              <a:t>nevylou</a:t>
            </a:r>
            <a:r>
              <a:rPr lang="cs-CZ" dirty="0" err="1"/>
              <a:t>č</a:t>
            </a:r>
            <a:r>
              <a:rPr lang="cs-CZ" i="1" dirty="0" err="1"/>
              <a:t>itelnosti</a:t>
            </a:r>
            <a:r>
              <a:rPr lang="cs-CZ" i="1" dirty="0"/>
              <a:t> ze spot</a:t>
            </a:r>
            <a:r>
              <a:rPr lang="cs-CZ" dirty="0"/>
              <a:t>ř</a:t>
            </a:r>
            <a:r>
              <a:rPr lang="cs-CZ" i="1" dirty="0"/>
              <a:t>eby vyplývá pouze to, že musí být financovány z ve</a:t>
            </a:r>
            <a:r>
              <a:rPr lang="cs-CZ" dirty="0"/>
              <a:t>ř</a:t>
            </a:r>
            <a:r>
              <a:rPr lang="cs-CZ" i="1" dirty="0"/>
              <a:t>ejných rozpo</a:t>
            </a:r>
            <a:r>
              <a:rPr lang="cs-CZ" dirty="0"/>
              <a:t>č</a:t>
            </a:r>
            <a:r>
              <a:rPr lang="cs-CZ" i="1" dirty="0"/>
              <a:t>t</a:t>
            </a:r>
            <a:r>
              <a:rPr lang="cs-CZ" dirty="0"/>
              <a:t>ů </a:t>
            </a:r>
            <a:r>
              <a:rPr lang="cs-CZ" i="1" dirty="0"/>
              <a:t>– tedy z daní.“ </a:t>
            </a:r>
            <a:r>
              <a:rPr lang="cs-CZ" dirty="0"/>
              <a:t>Holman (2002, str. 407)</a:t>
            </a:r>
          </a:p>
          <a:p>
            <a:pPr>
              <a:lnSpc>
                <a:spcPct val="90000"/>
              </a:lnSpc>
            </a:pPr>
            <a:r>
              <a:rPr lang="cs-CZ" i="1" dirty="0">
                <a:solidFill>
                  <a:srgbClr val="FF0000"/>
                </a:solidFill>
              </a:rPr>
              <a:t>Kdo (jaký subjekt) službu poskytuje?</a:t>
            </a:r>
          </a:p>
          <a:p>
            <a:pPr>
              <a:lnSpc>
                <a:spcPct val="90000"/>
              </a:lnSpc>
            </a:pPr>
            <a:r>
              <a:rPr lang="cs-CZ" i="1" dirty="0">
                <a:solidFill>
                  <a:srgbClr val="FF0000"/>
                </a:solidFill>
              </a:rPr>
              <a:t>Kým, respektive z jakých zdroj</a:t>
            </a:r>
            <a:r>
              <a:rPr lang="cs-CZ" dirty="0">
                <a:solidFill>
                  <a:srgbClr val="FF0000"/>
                </a:solidFill>
              </a:rPr>
              <a:t>ů</a:t>
            </a:r>
            <a:r>
              <a:rPr lang="cs-CZ" i="1" dirty="0">
                <a:solidFill>
                  <a:srgbClr val="FF0000"/>
                </a:solidFill>
              </a:rPr>
              <a:t>, je služba financována?</a:t>
            </a:r>
          </a:p>
        </p:txBody>
      </p:sp>
    </p:spTree>
    <p:extLst>
      <p:ext uri="{BB962C8B-B14F-4D97-AF65-F5344CB8AC3E}">
        <p14:creationId xmlns:p14="http://schemas.microsoft.com/office/powerpoint/2010/main" val="951618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FF0000"/>
                </a:solidFill>
              </a:rPr>
              <a:t>GARANCE X PRODUKCE!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i="1" dirty="0"/>
              <a:t>Zabezpečení veřejných služeb je širší význam podpory  ve smyslu </a:t>
            </a:r>
            <a:r>
              <a:rPr lang="cs-CZ" i="1" dirty="0">
                <a:solidFill>
                  <a:srgbClr val="FF0000"/>
                </a:solidFill>
              </a:rPr>
              <a:t>garantování, organizování, regulování, kontrolování a financování veřejné služby</a:t>
            </a:r>
            <a:r>
              <a:rPr lang="cs-CZ" i="1" dirty="0"/>
              <a:t> - převážně mluvíme o zabezpečování veřejných služeb státem a jeho institucemi (organizační složky státu, kraje, obce).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i="1" dirty="0"/>
          </a:p>
          <a:p>
            <a:pPr eaLnBrk="1" hangingPunct="1">
              <a:lnSpc>
                <a:spcPct val="90000"/>
              </a:lnSpc>
            </a:pPr>
            <a:r>
              <a:rPr lang="cs-CZ" i="1" dirty="0">
                <a:solidFill>
                  <a:srgbClr val="FF0000"/>
                </a:solidFill>
              </a:rPr>
              <a:t>Poskytování veřejné služby: jde o faktickou produkci veřejných služeb</a:t>
            </a:r>
            <a:r>
              <a:rPr lang="cs-CZ" i="1" dirty="0"/>
              <a:t>. Poskytovateli mohou být ziskové soukromé firmy, neziskové veřejné organizace, neziskové soukromé organizace, ale také sektor domácností. </a:t>
            </a:r>
          </a:p>
        </p:txBody>
      </p:sp>
    </p:spTree>
    <p:extLst>
      <p:ext uri="{BB962C8B-B14F-4D97-AF65-F5344CB8AC3E}">
        <p14:creationId xmlns:p14="http://schemas.microsoft.com/office/powerpoint/2010/main" val="377678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Interní versus externí zajištění služby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4" y="2147856"/>
            <a:ext cx="5760632" cy="343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351584" y="5877273"/>
            <a:ext cx="5040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Pramen: </a:t>
            </a:r>
            <a:r>
              <a:rPr lang="cs-CZ" sz="1000" dirty="0" err="1"/>
              <a:t>Řežuchová</a:t>
            </a:r>
            <a:r>
              <a:rPr lang="cs-CZ" sz="1000" dirty="0"/>
              <a:t>, 2010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740242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2630" y="476672"/>
            <a:ext cx="8784976" cy="602521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7242262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5276</TotalTime>
  <Words>1938</Words>
  <Application>Microsoft Office PowerPoint</Application>
  <PresentationFormat>Širokoúhlá obrazovka</PresentationFormat>
  <Paragraphs>196</Paragraphs>
  <Slides>33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1" baseType="lpstr">
      <vt:lpstr>Arial</vt:lpstr>
      <vt:lpstr>Calibri</vt:lpstr>
      <vt:lpstr>Times New Roman</vt:lpstr>
      <vt:lpstr>Tw Cen MT</vt:lpstr>
      <vt:lpstr>Tw Cen MT Condensed</vt:lpstr>
      <vt:lpstr>Wingdings</vt:lpstr>
      <vt:lpstr>Wingdings 3</vt:lpstr>
      <vt:lpstr>Integrál</vt:lpstr>
      <vt:lpstr>Poskytování služeb</vt:lpstr>
      <vt:lpstr>Něco málo na úvod</vt:lpstr>
      <vt:lpstr>Alokační funkce a koncept 3E Economy, Efficiency, Effectiveness</vt:lpstr>
      <vt:lpstr>Poskytování služeb jako základní funkce veřejného sektoru</vt:lpstr>
      <vt:lpstr>Veřejná služba </vt:lpstr>
      <vt:lpstr>Jak veřejně garantované statky poskytovat? </vt:lpstr>
      <vt:lpstr>GARANCE X PRODUKCE!</vt:lpstr>
      <vt:lpstr>Interní versus externí zajištění služby</vt:lpstr>
      <vt:lpstr>Prezentace aplikace PowerPoint</vt:lpstr>
      <vt:lpstr>Kritéria pro hodnocení forem produkce</vt:lpstr>
      <vt:lpstr>Náklady na poskytování veřejné služby</vt:lpstr>
      <vt:lpstr>Prezentace aplikace PowerPoint</vt:lpstr>
      <vt:lpstr>Závěrem… Kdy je zvolená produkce neefektivní? </vt:lpstr>
      <vt:lpstr>Externí produkce – contracting out Co je to veřejná zakázka?</vt:lpstr>
      <vt:lpstr>Výhody a nevýhody contranting out </vt:lpstr>
      <vt:lpstr>Výhody kontraktování </vt:lpstr>
      <vt:lpstr>Úvod k veřejným zakázkám…</vt:lpstr>
      <vt:lpstr>Legislativní úprava</vt:lpstr>
      <vt:lpstr>Kdo je veřejný zadavatel? </vt:lpstr>
      <vt:lpstr>Jak se zadávat veřejnou zakázku</vt:lpstr>
      <vt:lpstr>Kdo je zadavatelem? </vt:lpstr>
      <vt:lpstr>Fáze zadávacího řízení </vt:lpstr>
      <vt:lpstr>Vymezení zadávacích podmínek </vt:lpstr>
      <vt:lpstr>Zadávací řízení </vt:lpstr>
      <vt:lpstr>Co je to veřejná zakázka (právní hledisko) </vt:lpstr>
      <vt:lpstr>Základní zásady zadávání </vt:lpstr>
      <vt:lpstr>Prezentace aplikace PowerPoint</vt:lpstr>
      <vt:lpstr>Předmět veřejné zakázky – co poptávám? </vt:lpstr>
      <vt:lpstr>Předpokládaná hodnota a režim veřejné zakázky. </vt:lpstr>
      <vt:lpstr>Když znám předpokládanou hodnotu </vt:lpstr>
      <vt:lpstr>Limity veřejných zakázek </vt:lpstr>
      <vt:lpstr>Prezentace aplikace PowerPoint</vt:lpstr>
      <vt:lpstr>Děkuji za pozornost 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Auditing a kontrola ve veřejném sektoru</dc:title>
  <dc:creator>User</dc:creator>
  <cp:lastModifiedBy>User</cp:lastModifiedBy>
  <cp:revision>49</cp:revision>
  <dcterms:created xsi:type="dcterms:W3CDTF">2019-09-16T08:36:16Z</dcterms:created>
  <dcterms:modified xsi:type="dcterms:W3CDTF">2020-10-29T12:54:23Z</dcterms:modified>
</cp:coreProperties>
</file>