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1"/>
  </p:notesMasterIdLst>
  <p:handoutMasterIdLst>
    <p:handoutMasterId r:id="rId32"/>
  </p:handoutMasterIdLst>
  <p:sldIdLst>
    <p:sldId id="256" r:id="rId2"/>
    <p:sldId id="319" r:id="rId3"/>
    <p:sldId id="354" r:id="rId4"/>
    <p:sldId id="336" r:id="rId5"/>
    <p:sldId id="353" r:id="rId6"/>
    <p:sldId id="356" r:id="rId7"/>
    <p:sldId id="363" r:id="rId8"/>
    <p:sldId id="360" r:id="rId9"/>
    <p:sldId id="368" r:id="rId10"/>
    <p:sldId id="369" r:id="rId11"/>
    <p:sldId id="370" r:id="rId12"/>
    <p:sldId id="398" r:id="rId13"/>
    <p:sldId id="395" r:id="rId14"/>
    <p:sldId id="364" r:id="rId15"/>
    <p:sldId id="396" r:id="rId16"/>
    <p:sldId id="399" r:id="rId17"/>
    <p:sldId id="392" r:id="rId18"/>
    <p:sldId id="394" r:id="rId19"/>
    <p:sldId id="401" r:id="rId20"/>
    <p:sldId id="388" r:id="rId21"/>
    <p:sldId id="400" r:id="rId22"/>
    <p:sldId id="348" r:id="rId23"/>
    <p:sldId id="365" r:id="rId24"/>
    <p:sldId id="366" r:id="rId25"/>
    <p:sldId id="379" r:id="rId26"/>
    <p:sldId id="389" r:id="rId27"/>
    <p:sldId id="390" r:id="rId28"/>
    <p:sldId id="391" r:id="rId29"/>
    <p:sldId id="283" r:id="rId3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1" autoAdjust="0"/>
    <p:restoredTop sz="95455" autoAdjust="0"/>
  </p:normalViewPr>
  <p:slideViewPr>
    <p:cSldViewPr snapToGrid="0">
      <p:cViewPr>
        <p:scale>
          <a:sx n="115" d="100"/>
          <a:sy n="115" d="100"/>
        </p:scale>
        <p:origin x="-320" y="-8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1CA7-4B8E-CF45-A0EF-B83D497181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25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xmlns="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4000" y="414000"/>
            <a:ext cx="2350800" cy="67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xmlns="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xmlns="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xmlns="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xmlns="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14" name="Grafický objekt 15">
            <a:extLst>
              <a:ext uri="{FF2B5EF4-FFF2-40B4-BE49-F238E27FC236}">
                <a16:creationId xmlns:a16="http://schemas.microsoft.com/office/drawing/2014/main" xmlns="" id="{EBDD9A6B-1CC0-44DF-805E-A1D9C3008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43584" y="6127425"/>
            <a:ext cx="113441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15">
            <a:extLst>
              <a:ext uri="{FF2B5EF4-FFF2-40B4-BE49-F238E27FC236}">
                <a16:creationId xmlns:a16="http://schemas.microsoft.com/office/drawing/2014/main" xmlns="" id="{EBDD9A6B-1CC0-44DF-805E-A1D9C3008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43584" y="6127425"/>
            <a:ext cx="113441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xmlns="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43585" y="6127200"/>
            <a:ext cx="113441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2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cký objekt 5">
            <a:extLst>
              <a:ext uri="{FF2B5EF4-FFF2-40B4-BE49-F238E27FC236}">
                <a16:creationId xmlns:a16="http://schemas.microsoft.com/office/drawing/2014/main" xmlns="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9957" y="2477312"/>
            <a:ext cx="5672086" cy="1620000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xmlns="" id="{A7784FCF-CA63-43D5-9F7A-283B5FF3D2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xmlns="" id="{657C0906-8176-4053-9581-FB903F818F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71E1DA4-A815-6941-A18F-1C9D9F87B82C}" type="datetimeFigureOut">
              <a:rPr lang="en-US" smtClean="0"/>
              <a:t>09/12/20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011E-5EEA-A045-91A0-C18C85EC9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6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8" name="Grafický objekt 15">
            <a:extLst>
              <a:ext uri="{FF2B5EF4-FFF2-40B4-BE49-F238E27FC236}">
                <a16:creationId xmlns:a16="http://schemas.microsoft.com/office/drawing/2014/main" xmlns="" id="{EBDD9A6B-1CC0-44DF-805E-A1D9C3008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43584" y="6127425"/>
            <a:ext cx="113441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xmlns="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4000" y="414000"/>
            <a:ext cx="2350800" cy="67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9" name="Grafický objekt 15">
            <a:extLst>
              <a:ext uri="{FF2B5EF4-FFF2-40B4-BE49-F238E27FC236}">
                <a16:creationId xmlns:a16="http://schemas.microsoft.com/office/drawing/2014/main" xmlns="" id="{EBDD9A6B-1CC0-44DF-805E-A1D9C3008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43584" y="6127425"/>
            <a:ext cx="113441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1" name="Grafický objekt 15">
            <a:extLst>
              <a:ext uri="{FF2B5EF4-FFF2-40B4-BE49-F238E27FC236}">
                <a16:creationId xmlns:a16="http://schemas.microsoft.com/office/drawing/2014/main" xmlns="" id="{EBDD9A6B-1CC0-44DF-805E-A1D9C3008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43584" y="6127425"/>
            <a:ext cx="113441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3" name="Grafický objekt 15">
            <a:extLst>
              <a:ext uri="{FF2B5EF4-FFF2-40B4-BE49-F238E27FC236}">
                <a16:creationId xmlns:a16="http://schemas.microsoft.com/office/drawing/2014/main" xmlns="" id="{EBDD9A6B-1CC0-44DF-805E-A1D9C3008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43584" y="6127425"/>
            <a:ext cx="113441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xmlns="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xmlns="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xmlns="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xmlns="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xmlns="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xmlns="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xmlns="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17" name="Grafický objekt 15">
            <a:extLst>
              <a:ext uri="{FF2B5EF4-FFF2-40B4-BE49-F238E27FC236}">
                <a16:creationId xmlns:a16="http://schemas.microsoft.com/office/drawing/2014/main" xmlns="" id="{EBDD9A6B-1CC0-44DF-805E-A1D9C3008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43584" y="6127425"/>
            <a:ext cx="113441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11" name="Grafický objekt 15">
            <a:extLst>
              <a:ext uri="{FF2B5EF4-FFF2-40B4-BE49-F238E27FC236}">
                <a16:creationId xmlns:a16="http://schemas.microsoft.com/office/drawing/2014/main" xmlns="" id="{EBDD9A6B-1CC0-44DF-805E-A1D9C3008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43584" y="6127425"/>
            <a:ext cx="113441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7" name="Grafický objekt 15">
            <a:extLst>
              <a:ext uri="{FF2B5EF4-FFF2-40B4-BE49-F238E27FC236}">
                <a16:creationId xmlns:a16="http://schemas.microsoft.com/office/drawing/2014/main" xmlns="" id="{EBDD9A6B-1CC0-44DF-805E-A1D9C3008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43584" y="6127425"/>
            <a:ext cx="113441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5" r:id="rId15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youtube.com/watch?v=WqNf2OPdu8c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youtube.com/watch?v=5aKyYR-iWpc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youtube.com/watch?v=o4sGLLaLq-Q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Nonprofit</a:t>
            </a:r>
            <a:r>
              <a:rPr lang="en-GB" dirty="0"/>
              <a:t>-government relations: The public policy and advocacy </a:t>
            </a:r>
            <a:r>
              <a:rPr lang="en-GB" dirty="0" smtClean="0"/>
              <a:t>perspectives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395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triangular </a:t>
            </a:r>
            <a:r>
              <a:rPr lang="en-US" dirty="0"/>
              <a:t>model: Young (2000)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shot 2017-11-23 00.09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23" y="2116935"/>
            <a:ext cx="8502829" cy="266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7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Four Cs model of government–nonprofit </a:t>
            </a:r>
            <a:r>
              <a:rPr lang="en-US" dirty="0" smtClean="0"/>
              <a:t>relations: </a:t>
            </a:r>
            <a:r>
              <a:rPr lang="en-US" dirty="0" err="1" smtClean="0"/>
              <a:t>Najam</a:t>
            </a:r>
            <a:r>
              <a:rPr lang="en-US" dirty="0" smtClean="0"/>
              <a:t> (2000)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shot 2017-11-23 00.13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81" y="2467676"/>
            <a:ext cx="11498123" cy="204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01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8956" y="3006000"/>
            <a:ext cx="10753200" cy="451576"/>
          </a:xfrm>
        </p:spPr>
        <p:txBody>
          <a:bodyPr/>
          <a:lstStyle/>
          <a:p>
            <a:r>
              <a:rPr lang="cs-CZ" dirty="0" err="1"/>
              <a:t>Why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NPO </a:t>
            </a:r>
            <a:r>
              <a:rPr lang="cs-CZ" dirty="0" err="1"/>
              <a:t>participate</a:t>
            </a:r>
            <a:r>
              <a:rPr lang="cs-CZ" dirty="0"/>
              <a:t> in </a:t>
            </a:r>
            <a:r>
              <a:rPr lang="cs-CZ" dirty="0" err="1"/>
              <a:t>policies</a:t>
            </a:r>
            <a:r>
              <a:rPr lang="cs-CZ" dirty="0"/>
              <a:t> and </a:t>
            </a:r>
            <a:r>
              <a:rPr lang="cs-CZ" dirty="0" err="1"/>
              <a:t>policy-making</a:t>
            </a:r>
            <a:r>
              <a:rPr lang="cs-CZ" dirty="0"/>
              <a:t>?</a:t>
            </a:r>
            <a:br>
              <a:rPr lang="cs-CZ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444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Involvement of interest groups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Pros/benefits:</a:t>
            </a:r>
          </a:p>
          <a:p>
            <a:pPr lvl="1"/>
            <a:r>
              <a:rPr lang="en-GB" dirty="0" smtClean="0"/>
              <a:t>Strengthens representation</a:t>
            </a:r>
          </a:p>
          <a:p>
            <a:pPr lvl="1"/>
            <a:r>
              <a:rPr lang="en-GB" dirty="0" smtClean="0"/>
              <a:t>Public debate encouragement</a:t>
            </a:r>
          </a:p>
          <a:p>
            <a:pPr lvl="1"/>
            <a:r>
              <a:rPr lang="en-US" dirty="0" smtClean="0"/>
              <a:t>Expanding </a:t>
            </a:r>
            <a:r>
              <a:rPr lang="en-US" dirty="0"/>
              <a:t>the space for political participation</a:t>
            </a:r>
          </a:p>
          <a:p>
            <a:pPr lvl="1"/>
            <a:r>
              <a:rPr lang="en-US" dirty="0"/>
              <a:t>Barriers to abuse of power</a:t>
            </a:r>
          </a:p>
          <a:p>
            <a:pPr lvl="1"/>
            <a:r>
              <a:rPr lang="en-US" dirty="0" smtClean="0"/>
              <a:t>Ensuring </a:t>
            </a:r>
            <a:r>
              <a:rPr lang="en-US" dirty="0"/>
              <a:t>political </a:t>
            </a:r>
            <a:r>
              <a:rPr lang="en-US" dirty="0" smtClean="0"/>
              <a:t>stability</a:t>
            </a:r>
            <a:endParaRPr lang="en-US" dirty="0"/>
          </a:p>
          <a:p>
            <a:r>
              <a:rPr lang="en-US" dirty="0" smtClean="0"/>
              <a:t>Cons/critique:</a:t>
            </a:r>
          </a:p>
          <a:p>
            <a:pPr lvl="1"/>
            <a:r>
              <a:rPr lang="en-US" dirty="0"/>
              <a:t>Lobbying = "buying" political influence</a:t>
            </a:r>
          </a:p>
          <a:p>
            <a:pPr lvl="1"/>
            <a:r>
              <a:rPr lang="en-US" dirty="0"/>
              <a:t>Consolidating political inequality</a:t>
            </a:r>
          </a:p>
          <a:p>
            <a:pPr lvl="1"/>
            <a:r>
              <a:rPr lang="en-US" dirty="0"/>
              <a:t>Failure to contribute to political integration</a:t>
            </a:r>
          </a:p>
          <a:p>
            <a:pPr lvl="1"/>
            <a:r>
              <a:rPr lang="en-US" dirty="0" smtClean="0"/>
              <a:t>Exercising Illegitimate </a:t>
            </a:r>
            <a:r>
              <a:rPr lang="en-US" dirty="0"/>
              <a:t>power</a:t>
            </a:r>
          </a:p>
          <a:p>
            <a:pPr lvl="1"/>
            <a:r>
              <a:rPr lang="en-US" dirty="0"/>
              <a:t>Tendency to "</a:t>
            </a:r>
            <a:r>
              <a:rPr lang="en-US" dirty="0" smtClean="0"/>
              <a:t>secrecy" in politics</a:t>
            </a:r>
          </a:p>
        </p:txBody>
      </p:sp>
    </p:spTree>
    <p:extLst>
      <p:ext uri="{BB962C8B-B14F-4D97-AF65-F5344CB8AC3E}">
        <p14:creationId xmlns:p14="http://schemas.microsoft.com/office/powerpoint/2010/main" val="2353169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8956" y="432869"/>
            <a:ext cx="10753200" cy="451576"/>
          </a:xfrm>
        </p:spPr>
        <p:txBody>
          <a:bodyPr/>
          <a:lstStyle/>
          <a:p>
            <a:r>
              <a:rPr lang="en-US" sz="2600" dirty="0"/>
              <a:t>Are major civil society organizations (CSOs) routinely consulted by policymakers on policies relevant to their members</a:t>
            </a:r>
            <a:r>
              <a:rPr lang="en-US" sz="2600" dirty="0" smtClean="0"/>
              <a:t>?</a:t>
            </a:r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Zástupný symbol pro obsa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26" y="1557575"/>
            <a:ext cx="7572035" cy="53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55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Advocacy perspective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300" dirty="0"/>
              <a:t>NPO</a:t>
            </a:r>
            <a:r>
              <a:rPr lang="en-GB" sz="2300" dirty="0"/>
              <a:t>’s crucial civic </a:t>
            </a:r>
            <a:r>
              <a:rPr lang="en-GB" sz="2300" dirty="0" err="1" smtClean="0"/>
              <a:t>functio</a:t>
            </a:r>
            <a:r>
              <a:rPr lang="cs-CZ" sz="2300" dirty="0" smtClean="0"/>
              <a:t>n</a:t>
            </a:r>
            <a:endParaRPr lang="en-GB" sz="2300" dirty="0"/>
          </a:p>
          <a:p>
            <a:r>
              <a:rPr lang="en-US" sz="2300" dirty="0"/>
              <a:t>G</a:t>
            </a:r>
            <a:r>
              <a:rPr lang="en-GB" sz="2300" dirty="0" err="1"/>
              <a:t>oal</a:t>
            </a:r>
            <a:r>
              <a:rPr lang="en-GB" sz="2300" dirty="0"/>
              <a:t>: To influence government decisions; to shape the policies of private institutions and corporations; </a:t>
            </a:r>
            <a:r>
              <a:rPr lang="cs-CZ" sz="2300" dirty="0" err="1"/>
              <a:t>or</a:t>
            </a:r>
            <a:r>
              <a:rPr lang="cs-CZ" sz="2300" dirty="0"/>
              <a:t> </a:t>
            </a:r>
            <a:r>
              <a:rPr lang="en-GB" sz="2300" dirty="0"/>
              <a:t>to encourage </a:t>
            </a:r>
            <a:r>
              <a:rPr lang="en-GB" sz="2300" dirty="0" smtClean="0"/>
              <a:t>political participation</a:t>
            </a:r>
          </a:p>
          <a:p>
            <a:r>
              <a:rPr lang="cs-CZ" sz="2400" dirty="0"/>
              <a:t>1) </a:t>
            </a:r>
            <a:r>
              <a:rPr lang="cs-CZ" sz="2400" dirty="0" err="1"/>
              <a:t>NPOs</a:t>
            </a:r>
            <a:r>
              <a:rPr lang="cs-CZ" sz="2400" dirty="0"/>
              <a:t> </a:t>
            </a:r>
            <a:r>
              <a:rPr lang="cs-CZ" sz="2400" u="sng" dirty="0" err="1"/>
              <a:t>mediate</a:t>
            </a:r>
            <a:r>
              <a:rPr lang="cs-CZ" sz="2400" u="sng" dirty="0"/>
              <a:t> and </a:t>
            </a:r>
            <a:r>
              <a:rPr lang="cs-CZ" sz="2400" dirty="0" err="1"/>
              <a:t>directly</a:t>
            </a:r>
            <a:r>
              <a:rPr lang="cs-CZ" sz="2400" dirty="0"/>
              <a:t>/</a:t>
            </a:r>
            <a:r>
              <a:rPr lang="cs-CZ" sz="2400" dirty="0" err="1"/>
              <a:t>indirectly</a:t>
            </a:r>
            <a:r>
              <a:rPr lang="cs-CZ" sz="2400" dirty="0"/>
              <a:t> </a:t>
            </a:r>
            <a:r>
              <a:rPr lang="cs-CZ" sz="2400" dirty="0" err="1"/>
              <a:t>activate</a:t>
            </a:r>
            <a:r>
              <a:rPr lang="cs-CZ" sz="2400" dirty="0"/>
              <a:t> and </a:t>
            </a:r>
            <a:r>
              <a:rPr lang="cs-CZ" sz="2400" u="sng" dirty="0" err="1"/>
              <a:t>facilitate</a:t>
            </a:r>
            <a:r>
              <a:rPr lang="cs-CZ" sz="2400" u="sng" dirty="0"/>
              <a:t> </a:t>
            </a:r>
            <a:r>
              <a:rPr lang="cs-CZ" sz="2400" dirty="0" err="1" smtClean="0"/>
              <a:t>participation</a:t>
            </a:r>
            <a:r>
              <a:rPr lang="cs-CZ" sz="2400" dirty="0" smtClean="0"/>
              <a:t> </a:t>
            </a:r>
            <a:r>
              <a:rPr lang="cs-CZ" sz="2400" dirty="0"/>
              <a:t>– by </a:t>
            </a:r>
            <a:r>
              <a:rPr lang="cs-CZ" sz="2400" dirty="0" err="1"/>
              <a:t>providing</a:t>
            </a:r>
            <a:r>
              <a:rPr lang="cs-CZ" sz="2400" dirty="0"/>
              <a:t> </a:t>
            </a:r>
            <a:r>
              <a:rPr lang="cs-CZ" sz="2400" dirty="0" err="1"/>
              <a:t>structures</a:t>
            </a:r>
            <a:r>
              <a:rPr lang="cs-CZ" sz="2400" dirty="0"/>
              <a:t> and </a:t>
            </a:r>
            <a:r>
              <a:rPr lang="cs-CZ" sz="2400" dirty="0" err="1"/>
              <a:t>networks</a:t>
            </a:r>
            <a:endParaRPr lang="cs-CZ" sz="2400" dirty="0"/>
          </a:p>
          <a:p>
            <a:r>
              <a:rPr lang="cs-CZ" sz="2400" dirty="0"/>
              <a:t>2) </a:t>
            </a:r>
            <a:r>
              <a:rPr lang="cs-CZ" sz="2400" dirty="0" err="1"/>
              <a:t>NPOs</a:t>
            </a:r>
            <a:r>
              <a:rPr lang="cs-CZ" sz="2400" dirty="0"/>
              <a:t> </a:t>
            </a:r>
            <a:r>
              <a:rPr lang="cs-CZ" sz="2400" u="sng" dirty="0" err="1"/>
              <a:t>engage</a:t>
            </a:r>
            <a:r>
              <a:rPr lang="cs-CZ" sz="2400" dirty="0"/>
              <a:t> in public-</a:t>
            </a:r>
            <a:r>
              <a:rPr lang="cs-CZ" sz="2400" dirty="0" err="1"/>
              <a:t>interest</a:t>
            </a:r>
            <a:r>
              <a:rPr lang="cs-CZ" sz="2400" dirty="0"/>
              <a:t> </a:t>
            </a:r>
            <a:r>
              <a:rPr lang="cs-CZ" sz="2400" dirty="0" err="1"/>
              <a:t>advocacy</a:t>
            </a:r>
            <a:r>
              <a:rPr lang="cs-CZ" sz="2400" dirty="0"/>
              <a:t> </a:t>
            </a:r>
            <a:r>
              <a:rPr lang="cs-CZ" sz="2400" dirty="0" err="1" smtClean="0"/>
              <a:t>activities</a:t>
            </a:r>
            <a:endParaRPr lang="cs-CZ" sz="2400" dirty="0"/>
          </a:p>
          <a:p>
            <a:r>
              <a:rPr lang="en-GB" sz="2300" dirty="0" smtClean="0"/>
              <a:t>To </a:t>
            </a:r>
            <a:r>
              <a:rPr lang="en-GB" sz="2300" dirty="0"/>
              <a:t>“correct imbalanced political representation by ensuring that a broader set of interests are voiced” (Jenkins, 2006</a:t>
            </a:r>
            <a:r>
              <a:rPr lang="en-GB" sz="2300" dirty="0" smtClean="0"/>
              <a:t>)</a:t>
            </a:r>
            <a:endParaRPr lang="en-GB" sz="2300" dirty="0"/>
          </a:p>
        </p:txBody>
      </p:sp>
    </p:spTree>
    <p:extLst>
      <p:ext uri="{BB962C8B-B14F-4D97-AF65-F5344CB8AC3E}">
        <p14:creationId xmlns:p14="http://schemas.microsoft.com/office/powerpoint/2010/main" val="3997281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Reasons to advocate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90870"/>
            <a:ext cx="11444283" cy="5213774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40000"/>
              </a:lnSpc>
              <a:buFont typeface="Arial"/>
              <a:buChar char="•"/>
            </a:pPr>
            <a:r>
              <a:rPr lang="en-GB" sz="2200" b="1" u="sng" dirty="0" smtClean="0"/>
              <a:t>Focusing public attention </a:t>
            </a:r>
            <a:r>
              <a:rPr lang="en-GB" sz="2200" dirty="0" smtClean="0"/>
              <a:t>on key social problems and solutions</a:t>
            </a:r>
          </a:p>
          <a:p>
            <a:pPr marL="342900" lvl="0" indent="-342900">
              <a:lnSpc>
                <a:spcPct val="140000"/>
              </a:lnSpc>
              <a:buFont typeface="Arial"/>
              <a:buChar char="•"/>
            </a:pPr>
            <a:r>
              <a:rPr lang="en-GB" sz="2200" dirty="0" smtClean="0"/>
              <a:t>Increasing the </a:t>
            </a:r>
            <a:r>
              <a:rPr lang="en-GB" sz="2200" b="1" u="sng" dirty="0" smtClean="0"/>
              <a:t>base of knowledge </a:t>
            </a:r>
            <a:r>
              <a:rPr lang="en-GB" sz="2200" dirty="0" smtClean="0"/>
              <a:t>on which innovative policy is formed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GB" sz="2200" dirty="0" smtClean="0"/>
              <a:t>Policymakers need </a:t>
            </a:r>
            <a:r>
              <a:rPr lang="en-GB" sz="2200" u="sng" dirty="0" smtClean="0"/>
              <a:t>expertise</a:t>
            </a:r>
            <a:endParaRPr lang="en-GB" sz="2200" dirty="0" smtClean="0"/>
          </a:p>
          <a:p>
            <a:pPr marL="342900" lvl="0" indent="-342900">
              <a:lnSpc>
                <a:spcPct val="140000"/>
              </a:lnSpc>
              <a:buFont typeface="Arial"/>
              <a:buChar char="•"/>
            </a:pPr>
            <a:r>
              <a:rPr lang="en-GB" sz="2200" dirty="0" smtClean="0"/>
              <a:t>Ensuring access for </a:t>
            </a:r>
            <a:r>
              <a:rPr lang="en-GB" sz="2200" u="sng" dirty="0" smtClean="0"/>
              <a:t>new and unheard voices</a:t>
            </a:r>
            <a:endParaRPr lang="en-GB" sz="2200" dirty="0" smtClean="0"/>
          </a:p>
          <a:p>
            <a:pPr marL="342900" lvl="0" indent="-342900">
              <a:lnSpc>
                <a:spcPct val="140000"/>
              </a:lnSpc>
              <a:buFont typeface="Arial"/>
              <a:buChar char="•"/>
            </a:pPr>
            <a:r>
              <a:rPr lang="en-GB" sz="2200" b="1" dirty="0" smtClean="0"/>
              <a:t>Fostering </a:t>
            </a:r>
            <a:r>
              <a:rPr lang="en-GB" sz="2200" b="1" u="sng" dirty="0" smtClean="0"/>
              <a:t>governmental accountability </a:t>
            </a:r>
            <a:r>
              <a:rPr lang="en-GB" sz="2200" dirty="0" smtClean="0"/>
              <a:t>to citizens</a:t>
            </a:r>
          </a:p>
          <a:p>
            <a:pPr marL="342900" lvl="0" indent="-342900">
              <a:lnSpc>
                <a:spcPct val="140000"/>
              </a:lnSpc>
              <a:buFont typeface="Arial"/>
              <a:buChar char="•"/>
            </a:pPr>
            <a:r>
              <a:rPr lang="en-GB" sz="2200" b="1" u="sng" dirty="0" smtClean="0"/>
              <a:t>Promoting democratic values </a:t>
            </a:r>
            <a:r>
              <a:rPr lang="en-GB" sz="2200" dirty="0" smtClean="0"/>
              <a:t>(freedom of expression, pluralism, ...)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GB" sz="2200" dirty="0" smtClean="0"/>
              <a:t>Giving citizens a personal sense of </a:t>
            </a:r>
            <a:r>
              <a:rPr lang="en-GB" sz="2200" b="1" u="sng" dirty="0" smtClean="0"/>
              <a:t>civic skills </a:t>
            </a:r>
            <a:r>
              <a:rPr lang="en-GB" sz="2200" dirty="0" smtClean="0"/>
              <a:t>in the democratic process (can</a:t>
            </a:r>
            <a:r>
              <a:rPr lang="en-GB" sz="2200" u="sng" dirty="0" smtClean="0"/>
              <a:t> make a difference</a:t>
            </a:r>
            <a:r>
              <a:rPr lang="en-GB" sz="2200" dirty="0" smtClean="0"/>
              <a:t>, can change laws)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GB" sz="2200" dirty="0" smtClean="0"/>
              <a:t>The views of </a:t>
            </a:r>
            <a:r>
              <a:rPr lang="en-GB" sz="2200" u="sng" dirty="0" smtClean="0"/>
              <a:t>local </a:t>
            </a:r>
            <a:r>
              <a:rPr lang="en-GB" sz="2200" u="sng" dirty="0" err="1" smtClean="0"/>
              <a:t>nonprofits</a:t>
            </a:r>
            <a:r>
              <a:rPr lang="en-GB" sz="2200" u="sng" dirty="0" smtClean="0"/>
              <a:t> </a:t>
            </a:r>
            <a:r>
              <a:rPr lang="en-GB" sz="2200" dirty="0" smtClean="0"/>
              <a:t>are important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520013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Social movement theory argument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600" dirty="0"/>
              <a:t>T</a:t>
            </a:r>
            <a:r>
              <a:rPr lang="en-US" sz="2600" dirty="0" err="1"/>
              <a:t>wo</a:t>
            </a:r>
            <a:r>
              <a:rPr lang="en-US" sz="2600" dirty="0"/>
              <a:t> sectors are deeply </a:t>
            </a:r>
            <a:r>
              <a:rPr lang="en-US" sz="2600" u="sng" dirty="0"/>
              <a:t>intertwined</a:t>
            </a:r>
            <a:r>
              <a:rPr lang="cs-CZ" sz="2600" dirty="0"/>
              <a:t>, </a:t>
            </a:r>
            <a:r>
              <a:rPr lang="cs-CZ" sz="2600" dirty="0" smtClean="0"/>
              <a:t>but c</a:t>
            </a:r>
            <a:r>
              <a:rPr lang="en-US" sz="2600" dirty="0" err="1" smtClean="0"/>
              <a:t>onflictual</a:t>
            </a:r>
            <a:r>
              <a:rPr lang="en-US" sz="2600" dirty="0" smtClean="0"/>
              <a:t> </a:t>
            </a:r>
            <a:r>
              <a:rPr lang="en-US" sz="2600" dirty="0"/>
              <a:t>relationship with </a:t>
            </a:r>
            <a:r>
              <a:rPr lang="en-US" sz="2600" dirty="0" smtClean="0"/>
              <a:t>government</a:t>
            </a:r>
            <a:endParaRPr lang="cs-CZ" sz="2600" dirty="0"/>
          </a:p>
          <a:p>
            <a:r>
              <a:rPr lang="cs-CZ" sz="2600" dirty="0"/>
              <a:t>1) </a:t>
            </a:r>
            <a:r>
              <a:rPr lang="en-US" sz="2600" dirty="0"/>
              <a:t>first with private concerns, private action</a:t>
            </a:r>
            <a:r>
              <a:rPr lang="cs-CZ" sz="2600" dirty="0"/>
              <a:t> (</a:t>
            </a:r>
            <a:r>
              <a:rPr lang="cs-CZ" sz="2600" dirty="0" err="1"/>
              <a:t>informal</a:t>
            </a:r>
            <a:r>
              <a:rPr lang="cs-CZ" sz="2600" dirty="0"/>
              <a:t>, no </a:t>
            </a:r>
            <a:r>
              <a:rPr lang="cs-CZ" sz="2600" dirty="0" err="1"/>
              <a:t>legal</a:t>
            </a:r>
            <a:r>
              <a:rPr lang="cs-CZ" sz="2600" dirty="0"/>
              <a:t> status)</a:t>
            </a:r>
          </a:p>
          <a:p>
            <a:r>
              <a:rPr lang="cs-CZ" sz="2600" dirty="0"/>
              <a:t>2) A</a:t>
            </a:r>
            <a:r>
              <a:rPr lang="en-US" sz="2600" dirty="0"/>
              <a:t>s momentum builds, the movement may evolve into formal organizations</a:t>
            </a:r>
            <a:r>
              <a:rPr lang="cs-CZ" sz="2600" dirty="0"/>
              <a:t> (</a:t>
            </a:r>
            <a:r>
              <a:rPr lang="en-US" sz="2600" dirty="0"/>
              <a:t>become more institutionalized</a:t>
            </a:r>
            <a:r>
              <a:rPr lang="cs-CZ" sz="2600" dirty="0"/>
              <a:t>)</a:t>
            </a:r>
          </a:p>
          <a:p>
            <a:r>
              <a:rPr lang="cs-CZ" sz="2600" dirty="0"/>
              <a:t>3) U</a:t>
            </a:r>
            <a:r>
              <a:rPr lang="en-US" sz="2600" dirty="0" err="1"/>
              <a:t>ltimately</a:t>
            </a:r>
            <a:r>
              <a:rPr lang="en-US" sz="2600" dirty="0"/>
              <a:t>, successful S</a:t>
            </a:r>
            <a:r>
              <a:rPr lang="sk-SK" sz="2600" dirty="0"/>
              <a:t>MO</a:t>
            </a:r>
            <a:r>
              <a:rPr lang="en-US" sz="2600" dirty="0"/>
              <a:t>s may influence government policy </a:t>
            </a:r>
            <a:r>
              <a:rPr lang="mr-IN" sz="2600" dirty="0"/>
              <a:t>–</a:t>
            </a:r>
            <a:r>
              <a:rPr lang="en-US" sz="2600" dirty="0"/>
              <a:t> by translating private concerns into public </a:t>
            </a:r>
            <a:r>
              <a:rPr lang="en-US" sz="2600" dirty="0" smtClean="0"/>
              <a:t>issues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262849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SMOs</a:t>
            </a:r>
            <a:r>
              <a:rPr lang="cs-CZ" dirty="0" smtClean="0"/>
              <a:t> and </a:t>
            </a:r>
            <a:r>
              <a:rPr lang="cs-CZ" dirty="0" err="1" smtClean="0"/>
              <a:t>government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8800" y="1601303"/>
            <a:ext cx="10753200" cy="4726609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/>
              <a:buChar char="•"/>
            </a:pPr>
            <a:r>
              <a:rPr lang="en-US" dirty="0"/>
              <a:t>Basically a cycle</a:t>
            </a:r>
            <a:r>
              <a:rPr lang="cs-CZ" dirty="0"/>
              <a:t>: </a:t>
            </a:r>
            <a:endParaRPr lang="cs-CZ" dirty="0" smtClean="0"/>
          </a:p>
          <a:p>
            <a:pPr marL="1200150" lvl="2" indent="-285750">
              <a:lnSpc>
                <a:spcPct val="140000"/>
              </a:lnSpc>
              <a:buFont typeface="Arial"/>
              <a:buChar char="•"/>
            </a:pPr>
            <a:r>
              <a:rPr lang="en-US" sz="2800" dirty="0"/>
              <a:t>I</a:t>
            </a:r>
            <a:r>
              <a:rPr lang="en-US" sz="2800" dirty="0" smtClean="0"/>
              <a:t>nitial </a:t>
            </a:r>
            <a:r>
              <a:rPr lang="en-US" sz="2800" dirty="0"/>
              <a:t>social movement translate public concerns via formal legal </a:t>
            </a:r>
            <a:r>
              <a:rPr lang="en-US" sz="2800" dirty="0" smtClean="0"/>
              <a:t>entities</a:t>
            </a:r>
            <a:endParaRPr lang="cs-CZ" sz="2800" dirty="0" smtClean="0"/>
          </a:p>
          <a:p>
            <a:pPr marL="1200150" lvl="2" indent="-285750">
              <a:lnSpc>
                <a:spcPct val="140000"/>
              </a:lnSpc>
              <a:buFont typeface="Arial"/>
              <a:buChar char="•"/>
            </a:pPr>
            <a:r>
              <a:rPr lang="cs-CZ" sz="2800" dirty="0" smtClean="0"/>
              <a:t>NPO </a:t>
            </a:r>
            <a:r>
              <a:rPr lang="en-US" sz="2800" dirty="0" smtClean="0"/>
              <a:t>influence </a:t>
            </a:r>
            <a:r>
              <a:rPr lang="en-US" sz="2800" dirty="0"/>
              <a:t>government </a:t>
            </a:r>
            <a:r>
              <a:rPr lang="en-US" sz="2800" dirty="0" smtClean="0"/>
              <a:t>policy</a:t>
            </a:r>
            <a:endParaRPr lang="cs-CZ" sz="2800" dirty="0" smtClean="0"/>
          </a:p>
          <a:p>
            <a:pPr marL="1200150" lvl="2" indent="-285750">
              <a:lnSpc>
                <a:spcPct val="140000"/>
              </a:lnSpc>
              <a:buFont typeface="Arial"/>
              <a:buChar char="•"/>
            </a:pPr>
            <a:r>
              <a:rPr lang="en-US" sz="2800" dirty="0" smtClean="0"/>
              <a:t>Government responds</a:t>
            </a:r>
            <a:r>
              <a:rPr lang="cs-CZ" sz="2800" dirty="0" smtClean="0"/>
              <a:t>:</a:t>
            </a:r>
          </a:p>
          <a:p>
            <a:pPr marL="1657350" lvl="3" indent="-285750">
              <a:lnSpc>
                <a:spcPct val="140000"/>
              </a:lnSpc>
              <a:buFont typeface="Arial"/>
              <a:buChar char="•"/>
            </a:pPr>
            <a:r>
              <a:rPr lang="en-US" sz="2800" dirty="0" smtClean="0"/>
              <a:t>by </a:t>
            </a:r>
            <a:r>
              <a:rPr lang="en-US" sz="2800" dirty="0"/>
              <a:t>directly addressing the </a:t>
            </a:r>
            <a:r>
              <a:rPr lang="en-US" sz="2800" dirty="0" smtClean="0"/>
              <a:t>issue</a:t>
            </a:r>
            <a:endParaRPr lang="cs-CZ" sz="2800" dirty="0" smtClean="0"/>
          </a:p>
          <a:p>
            <a:pPr marL="1657350" lvl="3" indent="-285750">
              <a:lnSpc>
                <a:spcPct val="140000"/>
              </a:lnSpc>
              <a:buFont typeface="Arial"/>
              <a:buChar char="•"/>
            </a:pPr>
            <a:r>
              <a:rPr lang="en-US" sz="2800" dirty="0" smtClean="0"/>
              <a:t>or </a:t>
            </a:r>
            <a:r>
              <a:rPr lang="en-US" sz="2800" dirty="0"/>
              <a:t>funds </a:t>
            </a:r>
            <a:r>
              <a:rPr lang="en-US" sz="2800" dirty="0" smtClean="0"/>
              <a:t>nonprofits</a:t>
            </a:r>
            <a:endParaRPr lang="cs-CZ" sz="2800" dirty="0" smtClean="0"/>
          </a:p>
          <a:p>
            <a:pPr marL="1200150" lvl="2" indent="-285750">
              <a:lnSpc>
                <a:spcPct val="140000"/>
              </a:lnSpc>
              <a:buFont typeface="Arial"/>
              <a:buChar char="•"/>
            </a:pPr>
            <a:r>
              <a:rPr lang="cs-CZ" sz="2800" dirty="0" err="1" smtClean="0"/>
              <a:t>Nonprofits</a:t>
            </a:r>
            <a:r>
              <a:rPr lang="cs-CZ" sz="2800" dirty="0" smtClean="0"/>
              <a:t> </a:t>
            </a:r>
            <a:r>
              <a:rPr lang="en-US" sz="2800" dirty="0" smtClean="0"/>
              <a:t>in </a:t>
            </a:r>
            <a:r>
              <a:rPr lang="en-US" sz="2800" dirty="0"/>
              <a:t>turn address these public </a:t>
            </a:r>
            <a:r>
              <a:rPr lang="en-US" sz="2800" dirty="0" smtClean="0"/>
              <a:t>concerns</a:t>
            </a:r>
            <a:endParaRPr lang="cs-CZ" sz="2800" dirty="0" smtClean="0"/>
          </a:p>
          <a:p>
            <a:pPr marL="1200150" lvl="2" indent="-285750">
              <a:lnSpc>
                <a:spcPct val="140000"/>
              </a:lnSpc>
              <a:buFont typeface="Arial"/>
              <a:buChar char="•"/>
            </a:pPr>
            <a:r>
              <a:rPr lang="cs-CZ" sz="2800" dirty="0" smtClean="0"/>
              <a:t>And </a:t>
            </a:r>
            <a:r>
              <a:rPr lang="en-US" sz="2800" dirty="0" smtClean="0"/>
              <a:t>nonprofit</a:t>
            </a:r>
            <a:r>
              <a:rPr lang="cs-CZ" sz="2800" dirty="0" smtClean="0"/>
              <a:t>s</a:t>
            </a:r>
            <a:r>
              <a:rPr lang="en-US" sz="2800" dirty="0" smtClean="0"/>
              <a:t> adjust </a:t>
            </a:r>
            <a:r>
              <a:rPr lang="en-US" sz="2800" dirty="0"/>
              <a:t>their behavior to reflect public </a:t>
            </a:r>
            <a:r>
              <a:rPr lang="en-US" sz="2800" dirty="0" smtClean="0"/>
              <a:t>policy</a:t>
            </a:r>
            <a:r>
              <a:rPr lang="cs-CZ" sz="2800" dirty="0" smtClean="0"/>
              <a:t> and </a:t>
            </a:r>
            <a:r>
              <a:rPr lang="cs-CZ" sz="2800" dirty="0" err="1" smtClean="0"/>
              <a:t>government</a:t>
            </a:r>
            <a:r>
              <a:rPr lang="cs-CZ" sz="2800" dirty="0" smtClean="0"/>
              <a:t> </a:t>
            </a:r>
            <a:r>
              <a:rPr lang="cs-CZ" sz="2800" dirty="0" err="1" smtClean="0"/>
              <a:t>priorities</a:t>
            </a:r>
            <a:endParaRPr lang="cs-CZ" sz="2800" dirty="0" smtClean="0"/>
          </a:p>
          <a:p>
            <a:pPr marL="1200150" lvl="2" indent="-285750">
              <a:lnSpc>
                <a:spcPct val="140000"/>
              </a:lnSpc>
              <a:buFont typeface="Arial"/>
              <a:buChar char="•"/>
            </a:pPr>
            <a:r>
              <a:rPr lang="cs-CZ" sz="2800" dirty="0" err="1" smtClean="0"/>
              <a:t>Tries</a:t>
            </a:r>
            <a:r>
              <a:rPr lang="cs-CZ" sz="2800" dirty="0" smtClean="0"/>
              <a:t> to influence </a:t>
            </a:r>
            <a:r>
              <a:rPr lang="cs-CZ" sz="2800" dirty="0" err="1" smtClean="0"/>
              <a:t>again</a:t>
            </a:r>
            <a:endParaRPr lang="cs-CZ" sz="2800" dirty="0" smtClean="0"/>
          </a:p>
          <a:p>
            <a:pPr marL="285750" lvl="1" indent="-285750">
              <a:buFont typeface="Arial"/>
              <a:buChar char="•"/>
            </a:pPr>
            <a:endParaRPr lang="cs-CZ" dirty="0"/>
          </a:p>
          <a:p>
            <a:pPr marL="457200" indent="-457200">
              <a:buFont typeface="Arial"/>
              <a:buChar char="•"/>
            </a:pPr>
            <a:r>
              <a:rPr lang="en-US" dirty="0"/>
              <a:t>Examples of such successful movements?</a:t>
            </a:r>
          </a:p>
          <a:p>
            <a:pPr marL="457200" indent="-457200">
              <a:buFont typeface="Arial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7676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69" y="739913"/>
            <a:ext cx="4861339" cy="5772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465" y="585303"/>
            <a:ext cx="4240143" cy="595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4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Content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GB" dirty="0" err="1" smtClean="0"/>
              <a:t>oles</a:t>
            </a:r>
            <a:r>
              <a:rPr lang="en-GB" dirty="0" smtClean="0"/>
              <a:t> of CSOs</a:t>
            </a:r>
          </a:p>
          <a:p>
            <a:r>
              <a:rPr lang="en-GB" dirty="0"/>
              <a:t>Government, Advocacy and Civil Society</a:t>
            </a:r>
            <a:r>
              <a:rPr lang="en-GB" dirty="0" smtClean="0"/>
              <a:t>: </a:t>
            </a:r>
            <a:r>
              <a:rPr lang="cs-CZ" dirty="0" err="1" smtClean="0"/>
              <a:t>Overview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en-GB" dirty="0" smtClean="0"/>
              <a:t> </a:t>
            </a:r>
            <a:r>
              <a:rPr lang="en-GB" dirty="0"/>
              <a:t>the Government-</a:t>
            </a:r>
            <a:r>
              <a:rPr lang="en-GB" dirty="0" err="1"/>
              <a:t>Nonprofit</a:t>
            </a:r>
            <a:r>
              <a:rPr lang="en-GB" dirty="0"/>
              <a:t> </a:t>
            </a:r>
            <a:r>
              <a:rPr lang="en-GB" dirty="0" smtClean="0"/>
              <a:t>Relations</a:t>
            </a:r>
            <a:endParaRPr lang="en-GB" dirty="0"/>
          </a:p>
          <a:p>
            <a:r>
              <a:rPr lang="cs-CZ" dirty="0" smtClean="0"/>
              <a:t>Public </a:t>
            </a:r>
            <a:r>
              <a:rPr lang="cs-CZ" dirty="0" err="1" smtClean="0"/>
              <a:t>policy</a:t>
            </a:r>
            <a:r>
              <a:rPr lang="cs-CZ" dirty="0" smtClean="0"/>
              <a:t> </a:t>
            </a:r>
            <a:r>
              <a:rPr lang="cs-CZ" dirty="0" err="1" smtClean="0"/>
              <a:t>perspective</a:t>
            </a:r>
            <a:endParaRPr lang="cs-CZ" dirty="0"/>
          </a:p>
          <a:p>
            <a:r>
              <a:rPr lang="cs-CZ" dirty="0" err="1"/>
              <a:t>Advocacy</a:t>
            </a:r>
            <a:r>
              <a:rPr lang="cs-CZ" dirty="0"/>
              <a:t> </a:t>
            </a:r>
            <a:r>
              <a:rPr lang="cs-CZ" dirty="0" err="1" smtClean="0"/>
              <a:t>perspective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36517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CSOs during migration crisis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8800" y="1684261"/>
            <a:ext cx="10753200" cy="3960000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Refugees welcome movement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Appeal for humanity (</a:t>
            </a:r>
            <a:r>
              <a:rPr lang="en-US" i="1" dirty="0" err="1" smtClean="0"/>
              <a:t>Výzva</a:t>
            </a:r>
            <a:r>
              <a:rPr lang="en-US" i="1" dirty="0" smtClean="0"/>
              <a:t> k </a:t>
            </a:r>
            <a:r>
              <a:rPr lang="en-US" i="1" dirty="0" err="1" smtClean="0"/>
              <a:t>ľudskosti</a:t>
            </a:r>
            <a:r>
              <a:rPr lang="en-US" dirty="0" smtClean="0"/>
              <a:t>) </a:t>
            </a:r>
            <a:r>
              <a:rPr lang="sk-SK" dirty="0" smtClean="0"/>
              <a:t>(Slovakia)</a:t>
            </a:r>
            <a:endParaRPr lang="en-US" dirty="0" smtClean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dirty="0"/>
              <a:t>Global Migration </a:t>
            </a:r>
            <a:r>
              <a:rPr lang="en-US" dirty="0" smtClean="0"/>
              <a:t>Journey: #</a:t>
            </a:r>
            <a:r>
              <a:rPr lang="en-US" dirty="0" err="1" smtClean="0"/>
              <a:t>sharethejourney</a:t>
            </a:r>
            <a:endParaRPr lang="en-US" dirty="0" smtClean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411" y="3664787"/>
            <a:ext cx="3996632" cy="26630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43" y="3898348"/>
            <a:ext cx="4277995" cy="240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3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10" y="3727172"/>
            <a:ext cx="3288196" cy="21921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914" y="3291508"/>
            <a:ext cx="5256696" cy="29607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92" y="496957"/>
            <a:ext cx="4297452" cy="25411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283" y="329461"/>
            <a:ext cx="4193761" cy="279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43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(some) CSOs’ activities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31043" y="1824523"/>
            <a:ext cx="10753200" cy="4139998"/>
          </a:xfrm>
        </p:spPr>
        <p:txBody>
          <a:bodyPr/>
          <a:lstStyle/>
          <a:p>
            <a:r>
              <a:rPr lang="en-GB" dirty="0" smtClean="0"/>
              <a:t>Negative framing of civil society organizations and NPOs (mostly dealing with human rights or minority issues) by political elites</a:t>
            </a:r>
          </a:p>
          <a:p>
            <a:r>
              <a:rPr lang="en-GB" dirty="0" smtClean="0"/>
              <a:t>Worsening public image (mostly Central and Eastern Europe)</a:t>
            </a:r>
          </a:p>
          <a:p>
            <a:r>
              <a:rPr lang="en-GB" dirty="0" smtClean="0"/>
              <a:t>„Agents of </a:t>
            </a:r>
            <a:r>
              <a:rPr lang="en-GB" dirty="0" err="1" smtClean="0"/>
              <a:t>neomarxims</a:t>
            </a:r>
            <a:r>
              <a:rPr lang="en-GB" dirty="0" smtClean="0"/>
              <a:t>“ and liberalism (populist discourse)</a:t>
            </a:r>
          </a:p>
          <a:p>
            <a:r>
              <a:rPr lang="en-GB" dirty="0" smtClean="0"/>
              <a:t>Tools of foreign interests (Soros and „his plan“) – e.g. CEU </a:t>
            </a:r>
            <a:r>
              <a:rPr lang="en-GB" dirty="0" err="1" smtClean="0"/>
              <a:t>Uni</a:t>
            </a:r>
            <a:endParaRPr lang="en-GB" dirty="0" smtClean="0"/>
          </a:p>
          <a:p>
            <a:r>
              <a:rPr lang="en-GB" dirty="0" smtClean="0"/>
              <a:t>In Czech context: „</a:t>
            </a:r>
            <a:r>
              <a:rPr lang="en-GB" dirty="0" err="1" smtClean="0"/>
              <a:t>ngo</a:t>
            </a:r>
            <a:r>
              <a:rPr lang="en-GB" dirty="0" smtClean="0"/>
              <a:t>-ism“ (</a:t>
            </a:r>
            <a:r>
              <a:rPr lang="en-GB" dirty="0" err="1" smtClean="0"/>
              <a:t>Václav</a:t>
            </a:r>
            <a:r>
              <a:rPr lang="en-GB" dirty="0" smtClean="0"/>
              <a:t> Klaus)</a:t>
            </a:r>
          </a:p>
          <a:p>
            <a:r>
              <a:rPr lang="en-GB" dirty="0" smtClean="0"/>
              <a:t>Declining civic engagement</a:t>
            </a:r>
          </a:p>
        </p:txBody>
      </p:sp>
    </p:spTree>
    <p:extLst>
      <p:ext uri="{BB962C8B-B14F-4D97-AF65-F5344CB8AC3E}">
        <p14:creationId xmlns:p14="http://schemas.microsoft.com/office/powerpoint/2010/main" val="2131160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Public image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CSOs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en-US" dirty="0"/>
          </a:p>
        </p:txBody>
      </p:sp>
      <p:pic>
        <p:nvPicPr>
          <p:cNvPr id="6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39" y="1554780"/>
            <a:ext cx="4772298" cy="3504656"/>
          </a:xfrm>
          <a:prstGeom prst="rect">
            <a:avLst/>
          </a:prstGeom>
        </p:spPr>
      </p:pic>
      <p:pic>
        <p:nvPicPr>
          <p:cNvPr id="7" name="Zástupný symbol pro obsa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600" y="116024"/>
            <a:ext cx="4536119" cy="3419656"/>
          </a:xfrm>
          <a:prstGeom prst="rect">
            <a:avLst/>
          </a:prstGeom>
        </p:spPr>
      </p:pic>
      <p:pic>
        <p:nvPicPr>
          <p:cNvPr id="8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414" y="3501129"/>
            <a:ext cx="4466305" cy="3356871"/>
          </a:xfrm>
          <a:prstGeom prst="rect">
            <a:avLst/>
          </a:prstGeom>
        </p:spPr>
      </p:pic>
      <p:sp>
        <p:nvSpPr>
          <p:cNvPr id="9" name="TextovéPole 3"/>
          <p:cNvSpPr txBox="1"/>
          <p:nvPr/>
        </p:nvSpPr>
        <p:spPr>
          <a:xfrm>
            <a:off x="1067727" y="5417814"/>
            <a:ext cx="3852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Source: 2017 CSO </a:t>
            </a:r>
            <a:r>
              <a:rPr lang="cs-CZ" dirty="0" err="1" smtClean="0"/>
              <a:t>Sustainability</a:t>
            </a:r>
            <a:r>
              <a:rPr lang="cs-CZ" dirty="0" smtClean="0"/>
              <a:t> Index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024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Trust in NPOs (CZE)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Zástupný symbol pro obsa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1758191"/>
            <a:ext cx="10752138" cy="43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32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NPOs and CSOs responses</a:t>
            </a:r>
            <a:r>
              <a:rPr lang="en-GB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GB" dirty="0" smtClean="0"/>
              <a:t>Have </a:t>
            </a:r>
            <a:r>
              <a:rPr lang="en-GB" dirty="0"/>
              <a:t>had to become more </a:t>
            </a:r>
            <a:r>
              <a:rPr lang="en-GB" dirty="0" smtClean="0"/>
              <a:t>sophisticated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GB" dirty="0"/>
              <a:t>C</a:t>
            </a:r>
            <a:r>
              <a:rPr lang="en-GB" dirty="0" smtClean="0"/>
              <a:t>reated </a:t>
            </a:r>
            <a:r>
              <a:rPr lang="en-GB" dirty="0"/>
              <a:t>more complex organizational </a:t>
            </a:r>
            <a:r>
              <a:rPr lang="en-GB" dirty="0" smtClean="0"/>
              <a:t>structures</a:t>
            </a:r>
            <a:endParaRPr lang="en-GB" dirty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GB" dirty="0" smtClean="0"/>
              <a:t>Taken </a:t>
            </a:r>
            <a:r>
              <a:rPr lang="en-GB" dirty="0"/>
              <a:t>advantage of new </a:t>
            </a:r>
            <a:r>
              <a:rPr lang="en-GB" dirty="0" smtClean="0"/>
              <a:t>technologies</a:t>
            </a:r>
            <a:r>
              <a:rPr lang="cs-CZ" dirty="0" smtClean="0"/>
              <a:t> – Internet </a:t>
            </a:r>
            <a:r>
              <a:rPr lang="cs-CZ" dirty="0" err="1" smtClean="0"/>
              <a:t>activism</a:t>
            </a:r>
            <a:r>
              <a:rPr lang="cs-CZ" dirty="0" smtClean="0"/>
              <a:t> </a:t>
            </a:r>
            <a:r>
              <a:rPr lang="cs-CZ" dirty="0" err="1" smtClean="0"/>
              <a:t>fundamentally</a:t>
            </a:r>
            <a:r>
              <a:rPr lang="cs-CZ" dirty="0" smtClean="0"/>
              <a:t> </a:t>
            </a:r>
            <a:r>
              <a:rPr lang="cs-CZ" dirty="0" err="1" smtClean="0"/>
              <a:t>altered</a:t>
            </a:r>
            <a:r>
              <a:rPr lang="cs-CZ" dirty="0" smtClean="0"/>
              <a:t> </a:t>
            </a:r>
            <a:r>
              <a:rPr lang="cs-CZ" dirty="0" err="1" smtClean="0"/>
              <a:t>civic</a:t>
            </a:r>
            <a:r>
              <a:rPr lang="cs-CZ" dirty="0" smtClean="0"/>
              <a:t> </a:t>
            </a:r>
            <a:r>
              <a:rPr lang="cs-CZ" dirty="0" err="1" smtClean="0"/>
              <a:t>participation</a:t>
            </a:r>
            <a:r>
              <a:rPr lang="cs-CZ" dirty="0" smtClean="0"/>
              <a:t> and </a:t>
            </a:r>
            <a:r>
              <a:rPr lang="cs-CZ" dirty="0" err="1" smtClean="0"/>
              <a:t>advocacy</a:t>
            </a:r>
            <a:endParaRPr lang="en-GB" dirty="0" smtClean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GB" dirty="0" smtClean="0"/>
              <a:t>Invested </a:t>
            </a:r>
            <a:r>
              <a:rPr lang="en-GB" dirty="0"/>
              <a:t>in effective </a:t>
            </a:r>
            <a:r>
              <a:rPr lang="en-GB" dirty="0" smtClean="0"/>
              <a:t>research</a:t>
            </a:r>
            <a:endParaRPr lang="en-GB" dirty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GB" dirty="0" smtClean="0"/>
              <a:t>Increasingly </a:t>
            </a:r>
            <a:r>
              <a:rPr lang="en-GB" dirty="0"/>
              <a:t>turned to </a:t>
            </a:r>
            <a:r>
              <a:rPr lang="en-GB" dirty="0" smtClean="0"/>
              <a:t>collaborations, </a:t>
            </a:r>
            <a:r>
              <a:rPr lang="en-GB" dirty="0"/>
              <a:t>including some with business organizations</a:t>
            </a:r>
            <a:r>
              <a:rPr lang="en-GB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69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Citizen </a:t>
            </a:r>
            <a:r>
              <a:rPr lang="en-GB" b="1" dirty="0" smtClean="0"/>
              <a:t>Lobbying: How </a:t>
            </a:r>
            <a:r>
              <a:rPr lang="en-GB" b="1" dirty="0"/>
              <a:t>Your Skills Can Fix </a:t>
            </a:r>
            <a:r>
              <a:rPr lang="en-GB" b="1" dirty="0" smtClean="0"/>
              <a:t>Democracy</a:t>
            </a:r>
          </a:p>
          <a:p>
            <a:r>
              <a:rPr lang="en-GB" dirty="0" smtClean="0"/>
              <a:t>By Alberto </a:t>
            </a:r>
            <a:r>
              <a:rPr lang="en-GB" dirty="0" err="1"/>
              <a:t>Alemanno</a:t>
            </a:r>
            <a:r>
              <a:rPr lang="en-GB" dirty="0"/>
              <a:t> </a:t>
            </a:r>
            <a:r>
              <a:rPr lang="en-GB" dirty="0" smtClean="0"/>
              <a:t>(at </a:t>
            </a:r>
            <a:r>
              <a:rPr lang="en-GB" dirty="0" err="1" smtClean="0"/>
              <a:t>TEDxBrussels</a:t>
            </a:r>
            <a:r>
              <a:rPr lang="en-GB" dirty="0" smtClean="0"/>
              <a:t>)</a:t>
            </a:r>
            <a:endParaRPr lang="en-GB" dirty="0"/>
          </a:p>
          <a:p>
            <a:r>
              <a:rPr lang="en-US" dirty="0">
                <a:hlinkClick r:id="rId2"/>
              </a:rPr>
              <a:t>https://www.youtube.com/watch?v=</a:t>
            </a:r>
            <a:r>
              <a:rPr lang="en-US" dirty="0" smtClean="0">
                <a:hlinkClick r:id="rId2"/>
              </a:rPr>
              <a:t>WqNf2OPdu8c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56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GB" b="1" dirty="0"/>
              <a:t>Going the Digital Route</a:t>
            </a:r>
            <a:endParaRPr lang="en-GB" dirty="0"/>
          </a:p>
          <a:p>
            <a:r>
              <a:rPr lang="en-US" dirty="0" smtClean="0"/>
              <a:t>B</a:t>
            </a:r>
            <a:r>
              <a:rPr lang="en-GB" dirty="0" smtClean="0"/>
              <a:t>y Marci </a:t>
            </a:r>
            <a:r>
              <a:rPr lang="en-GB" dirty="0"/>
              <a:t>Harris, a former congressional staffer, founded </a:t>
            </a:r>
            <a:r>
              <a:rPr lang="en-GB" dirty="0" err="1"/>
              <a:t>Popvox</a:t>
            </a:r>
            <a:r>
              <a:rPr lang="en-GB" dirty="0"/>
              <a:t>, a non-partisan platform to engage digitally with </a:t>
            </a:r>
            <a:r>
              <a:rPr lang="en-GB" dirty="0" smtClean="0"/>
              <a:t>Congress </a:t>
            </a:r>
            <a:r>
              <a:rPr lang="en-GB" u="sng" dirty="0" smtClean="0">
                <a:hlinkClick r:id="rId2"/>
              </a:rPr>
              <a:t>https</a:t>
            </a:r>
            <a:r>
              <a:rPr lang="en-GB" u="sng" dirty="0">
                <a:hlinkClick r:id="rId2"/>
              </a:rPr>
              <a:t>://www.youtube.com/watch?v=5aKyYR-iWpc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585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Advocacy Through Social Media: Why Trending Topics </a:t>
            </a:r>
            <a:r>
              <a:rPr lang="en-GB" b="1" dirty="0" smtClean="0"/>
              <a:t>Matter</a:t>
            </a:r>
          </a:p>
          <a:p>
            <a:r>
              <a:rPr lang="en-US" dirty="0" smtClean="0"/>
              <a:t>B</a:t>
            </a:r>
            <a:r>
              <a:rPr lang="en-GB" dirty="0" smtClean="0"/>
              <a:t>y Karen </a:t>
            </a:r>
            <a:r>
              <a:rPr lang="en-GB" dirty="0"/>
              <a:t>McAlister </a:t>
            </a:r>
            <a:r>
              <a:rPr lang="en-GB" dirty="0" smtClean="0"/>
              <a:t>(at </a:t>
            </a:r>
            <a:r>
              <a:rPr lang="en-GB" dirty="0" err="1" smtClean="0"/>
              <a:t>TEDxUTA</a:t>
            </a:r>
            <a:r>
              <a:rPr lang="en-GB" dirty="0" smtClean="0"/>
              <a:t>)</a:t>
            </a:r>
            <a:endParaRPr lang="en-GB" b="1" dirty="0"/>
          </a:p>
          <a:p>
            <a:r>
              <a:rPr lang="en-GB" u="sng" dirty="0">
                <a:hlinkClick r:id="rId2"/>
              </a:rPr>
              <a:t>https://www.youtube.com/watch?v=o4sGLLaLq-Q</a:t>
            </a:r>
            <a:r>
              <a:rPr lang="en-GB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054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Thank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attention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9753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Civil society organizations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Nonprofit</a:t>
            </a:r>
            <a:r>
              <a:rPr lang="en-GB" dirty="0" smtClean="0"/>
              <a:t> organizations (NPOs): organizations that are privately incorporated, but serve some public purpose (social responsibility)</a:t>
            </a:r>
          </a:p>
          <a:p>
            <a:r>
              <a:rPr lang="en-GB" dirty="0" smtClean="0"/>
              <a:t>Social movement organizations</a:t>
            </a:r>
          </a:p>
          <a:p>
            <a:r>
              <a:rPr lang="en-GB" dirty="0" smtClean="0"/>
              <a:t>Interest groups, labour unions, professional chambers, ...</a:t>
            </a:r>
          </a:p>
          <a:p>
            <a:r>
              <a:rPr lang="en-GB" dirty="0" smtClean="0"/>
              <a:t>Separate from the state and the market</a:t>
            </a:r>
          </a:p>
          <a:p>
            <a:pPr marL="72000" indent="0">
              <a:buNone/>
            </a:pPr>
            <a:endParaRPr lang="en-GB" dirty="0" smtClean="0"/>
          </a:p>
          <a:p>
            <a:pPr marL="7200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3677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Nonprofit</a:t>
            </a:r>
            <a:r>
              <a:rPr lang="cs-CZ" dirty="0" smtClean="0"/>
              <a:t> </a:t>
            </a:r>
            <a:r>
              <a:rPr lang="cs-CZ" dirty="0" err="1" smtClean="0"/>
              <a:t>organizations</a:t>
            </a:r>
            <a:r>
              <a:rPr lang="cs-CZ" dirty="0" smtClean="0"/>
              <a:t> in CZ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" name="Picture 1" descr="Screenshot 2019-11-18 19.05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740" y="1386036"/>
            <a:ext cx="9370390" cy="49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81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00710" y="412429"/>
            <a:ext cx="10753200" cy="451576"/>
          </a:xfrm>
        </p:spPr>
        <p:txBody>
          <a:bodyPr/>
          <a:lstStyle/>
          <a:p>
            <a:r>
              <a:rPr lang="cs-CZ" dirty="0" smtClean="0"/>
              <a:t>NPO in Brno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C:\Users\368265\Desktop\nno-brn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653" y="955962"/>
            <a:ext cx="9247388" cy="578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226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</a:t>
            </a:r>
            <a:r>
              <a:rPr lang="en-US" dirty="0" smtClean="0"/>
              <a:t>roles of NPOs?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i="1" dirty="0"/>
              <a:t>S</a:t>
            </a:r>
            <a:r>
              <a:rPr lang="en-GB" sz="2000" i="1" dirty="0" err="1"/>
              <a:t>ocial</a:t>
            </a:r>
            <a:r>
              <a:rPr lang="en-GB" sz="2000" i="1" dirty="0"/>
              <a:t> capital </a:t>
            </a:r>
            <a:r>
              <a:rPr lang="en-GB" sz="2000" dirty="0"/>
              <a:t>(“the features of social organization, such as </a:t>
            </a:r>
            <a:r>
              <a:rPr lang="en-GB" sz="2000" i="1" dirty="0"/>
              <a:t>networks, norms, and trusts</a:t>
            </a:r>
            <a:r>
              <a:rPr lang="en-GB" sz="2000" dirty="0"/>
              <a:t>, that facilitate coordination and cooperation for mutual benefit”)</a:t>
            </a:r>
          </a:p>
          <a:p>
            <a:r>
              <a:rPr lang="cs-CZ" sz="2000" i="1" dirty="0"/>
              <a:t>E</a:t>
            </a:r>
            <a:r>
              <a:rPr lang="en-GB" sz="2000" i="1" dirty="0" err="1"/>
              <a:t>conomic</a:t>
            </a:r>
            <a:r>
              <a:rPr lang="en-GB" sz="2000" i="1" dirty="0"/>
              <a:t> role</a:t>
            </a:r>
          </a:p>
          <a:p>
            <a:r>
              <a:rPr lang="cs-CZ" sz="2000" i="1" dirty="0" err="1"/>
              <a:t>R</a:t>
            </a:r>
            <a:r>
              <a:rPr lang="en-GB" sz="2000" i="1" dirty="0" err="1"/>
              <a:t>eligious</a:t>
            </a:r>
            <a:r>
              <a:rPr lang="en-GB" sz="2000" i="1" dirty="0"/>
              <a:t> role</a:t>
            </a:r>
          </a:p>
          <a:p>
            <a:r>
              <a:rPr lang="cs-CZ" sz="2000" i="1" dirty="0"/>
              <a:t>S</a:t>
            </a:r>
            <a:r>
              <a:rPr lang="en-GB" sz="2000" i="1" dirty="0" err="1"/>
              <a:t>ervice</a:t>
            </a:r>
            <a:r>
              <a:rPr lang="cs-CZ" sz="2000" i="1" dirty="0"/>
              <a:t> </a:t>
            </a:r>
            <a:endParaRPr lang="en-GB" sz="2000" i="1" dirty="0"/>
          </a:p>
          <a:p>
            <a:r>
              <a:rPr lang="cs-CZ" sz="2000" i="1" dirty="0">
                <a:solidFill>
                  <a:srgbClr val="FF0000"/>
                </a:solidFill>
              </a:rPr>
              <a:t>P</a:t>
            </a:r>
            <a:r>
              <a:rPr lang="en-GB" sz="2000" i="1" dirty="0" err="1">
                <a:solidFill>
                  <a:srgbClr val="FF0000"/>
                </a:solidFill>
              </a:rPr>
              <a:t>olicy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(</a:t>
            </a:r>
            <a:r>
              <a:rPr lang="cs-CZ" sz="2000" dirty="0" err="1"/>
              <a:t>e.g</a:t>
            </a:r>
            <a:r>
              <a:rPr lang="cs-CZ" sz="2000" dirty="0"/>
              <a:t>. </a:t>
            </a:r>
            <a:r>
              <a:rPr lang="cs-CZ" sz="2000" dirty="0" err="1"/>
              <a:t>Implementing</a:t>
            </a:r>
            <a:r>
              <a:rPr lang="cs-CZ" sz="2000" dirty="0"/>
              <a:t> public </a:t>
            </a:r>
            <a:r>
              <a:rPr lang="cs-CZ" sz="2000" dirty="0" err="1"/>
              <a:t>policies</a:t>
            </a:r>
            <a:r>
              <a:rPr lang="cs-CZ" sz="2000" dirty="0"/>
              <a:t>)</a:t>
            </a:r>
            <a:endParaRPr lang="en-GB" sz="2000" dirty="0"/>
          </a:p>
          <a:p>
            <a:r>
              <a:rPr lang="en-US" sz="2000" i="1" dirty="0">
                <a:solidFill>
                  <a:srgbClr val="FF0000"/>
                </a:solidFill>
              </a:rPr>
              <a:t>A</a:t>
            </a:r>
            <a:r>
              <a:rPr lang="en-GB" sz="2000" i="1" dirty="0" err="1">
                <a:solidFill>
                  <a:srgbClr val="FF0000"/>
                </a:solidFill>
              </a:rPr>
              <a:t>dvocacy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(</a:t>
            </a:r>
            <a:r>
              <a:rPr lang="cs-CZ" sz="2000" dirty="0" err="1"/>
              <a:t>e.g</a:t>
            </a:r>
            <a:r>
              <a:rPr lang="cs-CZ" sz="2000" dirty="0"/>
              <a:t>. </a:t>
            </a:r>
            <a:r>
              <a:rPr lang="cs-CZ" sz="2000" dirty="0" err="1"/>
              <a:t>Building</a:t>
            </a:r>
            <a:r>
              <a:rPr lang="cs-CZ" sz="2000" dirty="0"/>
              <a:t> up </a:t>
            </a:r>
            <a:r>
              <a:rPr lang="cs-CZ" sz="2000" dirty="0" err="1"/>
              <a:t>civic</a:t>
            </a:r>
            <a:r>
              <a:rPr lang="cs-CZ" sz="2000" dirty="0"/>
              <a:t>/civil society. </a:t>
            </a:r>
            <a:r>
              <a:rPr lang="en-GB" sz="2000" dirty="0"/>
              <a:t>Central to prosperous and successful </a:t>
            </a:r>
            <a:r>
              <a:rPr lang="en-GB" sz="2000" dirty="0" smtClean="0"/>
              <a:t>democracies</a:t>
            </a:r>
            <a:r>
              <a:rPr lang="cs-CZ" sz="2000" dirty="0" smtClean="0"/>
              <a:t>)</a:t>
            </a:r>
            <a:endParaRPr lang="cs-CZ" sz="2000" dirty="0"/>
          </a:p>
          <a:p>
            <a:pPr lvl="0"/>
            <a:r>
              <a:rPr lang="cs-CZ" sz="2000" dirty="0"/>
              <a:t>…</a:t>
            </a:r>
            <a:r>
              <a:rPr lang="en-US" sz="2000" dirty="0"/>
              <a:t>Significant actors at global level (international perspective</a:t>
            </a:r>
            <a:r>
              <a:rPr lang="en-US" sz="2000" dirty="0" smtClean="0"/>
              <a:t>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37755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NPOs</a:t>
            </a:r>
            <a:r>
              <a:rPr lang="cs-CZ" dirty="0"/>
              <a:t> and </a:t>
            </a:r>
            <a:r>
              <a:rPr lang="cs-CZ" dirty="0" err="1"/>
              <a:t>government</a:t>
            </a:r>
            <a:r>
              <a:rPr lang="cs-CZ" dirty="0"/>
              <a:t> relations: </a:t>
            </a:r>
            <a:r>
              <a:rPr lang="cs-CZ" dirty="0" err="1" smtClean="0"/>
              <a:t>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20000" y="1692001"/>
            <a:ext cx="10753200" cy="4216259"/>
          </a:xfrm>
        </p:spPr>
        <p:txBody>
          <a:bodyPr/>
          <a:lstStyle/>
          <a:p>
            <a:r>
              <a:rPr lang="en-GB" sz="2600" dirty="0" smtClean="0"/>
              <a:t>Very complex relationship based on different aspects: funding, tax policy and regulations towards NPOs, direct government support, non-monetary support, involvement in policy and advocacy activities, etc.</a:t>
            </a:r>
          </a:p>
          <a:p>
            <a:r>
              <a:rPr lang="en-US" dirty="0" smtClean="0"/>
              <a:t>L</a:t>
            </a:r>
            <a:r>
              <a:rPr lang="en-GB" dirty="0" err="1" smtClean="0"/>
              <a:t>egal</a:t>
            </a:r>
            <a:r>
              <a:rPr lang="en-GB" dirty="0" smtClean="0"/>
              <a:t> perspective</a:t>
            </a:r>
          </a:p>
          <a:p>
            <a:r>
              <a:rPr lang="en-GB" b="1" dirty="0" smtClean="0"/>
              <a:t>Public policy perspective</a:t>
            </a:r>
          </a:p>
          <a:p>
            <a:r>
              <a:rPr lang="en-GB" b="1" dirty="0" smtClean="0"/>
              <a:t>Advocacy perspective</a:t>
            </a:r>
          </a:p>
        </p:txBody>
      </p:sp>
    </p:spTree>
    <p:extLst>
      <p:ext uri="{BB962C8B-B14F-4D97-AF65-F5344CB8AC3E}">
        <p14:creationId xmlns:p14="http://schemas.microsoft.com/office/powerpoint/2010/main" val="870526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policy perspective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9999" y="1446697"/>
            <a:ext cx="11118609" cy="4406346"/>
          </a:xfrm>
        </p:spPr>
        <p:txBody>
          <a:bodyPr/>
          <a:lstStyle/>
          <a:p>
            <a:r>
              <a:rPr lang="en-GB" dirty="0" smtClean="0">
                <a:latin typeface="Arial (Body)"/>
                <a:cs typeface="Arial (Body)"/>
              </a:rPr>
              <a:t>Involvement of NPO in policy-making</a:t>
            </a:r>
          </a:p>
          <a:p>
            <a:r>
              <a:rPr lang="en-GB" dirty="0" smtClean="0">
                <a:latin typeface="Arial (Body)"/>
                <a:cs typeface="Arial (Body)"/>
              </a:rPr>
              <a:t>One of principal functions of NP sector, major contribution to society, promoting common good</a:t>
            </a:r>
          </a:p>
          <a:p>
            <a:r>
              <a:rPr lang="en-GB" dirty="0" smtClean="0">
                <a:latin typeface="Arial (Body)"/>
                <a:cs typeface="Arial (Body)"/>
              </a:rPr>
              <a:t>Pressuring government to respond to disadvantaged groups</a:t>
            </a:r>
          </a:p>
          <a:p>
            <a:r>
              <a:rPr lang="en-GB" dirty="0" smtClean="0"/>
              <a:t>Theoretical </a:t>
            </a:r>
            <a:r>
              <a:rPr lang="en-GB" dirty="0"/>
              <a:t>models: based on the character of relationship </a:t>
            </a:r>
            <a:r>
              <a:rPr lang="en-GB" dirty="0" err="1"/>
              <a:t>Weisbrod</a:t>
            </a:r>
            <a:r>
              <a:rPr lang="en-GB" dirty="0"/>
              <a:t>, 1988; Douglas, 1987; </a:t>
            </a:r>
            <a:r>
              <a:rPr lang="en-GB" dirty="0" err="1"/>
              <a:t>Salamon</a:t>
            </a:r>
            <a:r>
              <a:rPr lang="en-GB" dirty="0"/>
              <a:t>, 1995, 2002; Young, 2000; </a:t>
            </a:r>
            <a:r>
              <a:rPr lang="en-GB" dirty="0" err="1"/>
              <a:t>Najam</a:t>
            </a:r>
            <a:r>
              <a:rPr lang="en-GB" dirty="0"/>
              <a:t>, </a:t>
            </a:r>
            <a:r>
              <a:rPr lang="en-GB" dirty="0" smtClean="0"/>
              <a:t>2000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4006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557" y="45070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is the character of relationship?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698" y="1600200"/>
            <a:ext cx="16528745" cy="5061396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sz="2600" dirty="0" smtClean="0"/>
          </a:p>
          <a:p>
            <a:endParaRPr lang="en-US" sz="2600" dirty="0" smtClean="0"/>
          </a:p>
          <a:p>
            <a:endParaRPr lang="en-US" sz="2600" dirty="0"/>
          </a:p>
          <a:p>
            <a:pPr marL="457200" indent="-457200">
              <a:buFont typeface="Arial"/>
              <a:buChar char="•"/>
            </a:pPr>
            <a:r>
              <a:rPr lang="en-US" sz="2600" dirty="0" smtClean="0"/>
              <a:t>Substitute and supplement (</a:t>
            </a:r>
            <a:r>
              <a:rPr lang="en-US" sz="2600" dirty="0" err="1" smtClean="0"/>
              <a:t>Weisbrod</a:t>
            </a:r>
            <a:r>
              <a:rPr lang="en-US" sz="2600" dirty="0" smtClean="0"/>
              <a:t>, 1988; Douglas, 1987</a:t>
            </a:r>
            <a:r>
              <a:rPr lang="en-US" sz="2600" dirty="0"/>
              <a:t>) </a:t>
            </a:r>
            <a:endParaRPr lang="en-US" sz="2600" dirty="0" smtClean="0"/>
          </a:p>
          <a:p>
            <a:pPr marL="457200" indent="-457200">
              <a:buFont typeface="Arial"/>
              <a:buChar char="•"/>
            </a:pPr>
            <a:r>
              <a:rPr lang="en-US" sz="2600" dirty="0" smtClean="0"/>
              <a:t>Complement (</a:t>
            </a:r>
            <a:r>
              <a:rPr lang="en-US" sz="2600" dirty="0" err="1" smtClean="0"/>
              <a:t>Salamon</a:t>
            </a:r>
            <a:r>
              <a:rPr lang="en-US" sz="2600" dirty="0" smtClean="0"/>
              <a:t>, 1995</a:t>
            </a:r>
            <a:r>
              <a:rPr lang="en-US" sz="2600" dirty="0"/>
              <a:t>, </a:t>
            </a:r>
            <a:r>
              <a:rPr lang="en-US" sz="2600" dirty="0" smtClean="0"/>
              <a:t>2002)</a:t>
            </a:r>
            <a:r>
              <a:rPr lang="en-GB" sz="2600" dirty="0" smtClean="0">
                <a:effectLst/>
              </a:rPr>
              <a:t> </a:t>
            </a:r>
            <a:endParaRPr lang="en-US" sz="2600" dirty="0" smtClean="0"/>
          </a:p>
          <a:p>
            <a:pPr marL="457200" indent="-457200">
              <a:buFont typeface="Arial"/>
              <a:buChar char="•"/>
            </a:pPr>
            <a:r>
              <a:rPr lang="en-US" sz="2600" dirty="0" smtClean="0"/>
              <a:t>Adversary</a:t>
            </a:r>
            <a:endParaRPr lang="en-US" sz="2600" dirty="0" smtClean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Oval 26"/>
          <p:cNvSpPr/>
          <p:nvPr/>
        </p:nvSpPr>
        <p:spPr>
          <a:xfrm>
            <a:off x="2133232" y="1630010"/>
            <a:ext cx="1640781" cy="1266142"/>
          </a:xfrm>
          <a:prstGeom prst="ellipse">
            <a:avLst/>
          </a:prstGeom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9pPr>
          </a:lstStyle>
          <a:p>
            <a:pPr algn="ctr" eaLnBrk="1" hangingPunct="1"/>
            <a:r>
              <a:rPr lang="en-US" altLang="cs-CZ" sz="1800" dirty="0">
                <a:solidFill>
                  <a:srgbClr val="FFFFFF"/>
                </a:solidFill>
                <a:latin typeface="Arial"/>
                <a:cs typeface="Arial"/>
              </a:rPr>
              <a:t>Nonprofit</a:t>
            </a:r>
          </a:p>
          <a:p>
            <a:pPr algn="ctr" eaLnBrk="1" hangingPunct="1"/>
            <a:r>
              <a:rPr lang="en-US" altLang="cs-CZ" sz="1800" dirty="0">
                <a:solidFill>
                  <a:srgbClr val="FFFFFF"/>
                </a:solidFill>
                <a:latin typeface="Arial"/>
                <a:cs typeface="Arial"/>
              </a:rPr>
              <a:t>Sector</a:t>
            </a:r>
          </a:p>
        </p:txBody>
      </p:sp>
      <p:sp>
        <p:nvSpPr>
          <p:cNvPr id="5" name="Left-Right-Up Arrow 25"/>
          <p:cNvSpPr/>
          <p:nvPr/>
        </p:nvSpPr>
        <p:spPr>
          <a:xfrm rot="10800000">
            <a:off x="4568216" y="1881266"/>
            <a:ext cx="1939105" cy="863279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9pPr>
          </a:lstStyle>
          <a:p>
            <a:pPr algn="ctr" eaLnBrk="1" hangingPunct="1"/>
            <a:endParaRPr lang="cs-CZ" altLang="cs-CZ">
              <a:solidFill>
                <a:srgbClr val="FFFFFF"/>
              </a:solidFill>
              <a:latin typeface="Gill Sans MT" pitchFamily="-107" charset="-18"/>
            </a:endParaRPr>
          </a:p>
        </p:txBody>
      </p:sp>
      <p:sp>
        <p:nvSpPr>
          <p:cNvPr id="6" name="Oval 30"/>
          <p:cNvSpPr/>
          <p:nvPr/>
        </p:nvSpPr>
        <p:spPr>
          <a:xfrm>
            <a:off x="7223557" y="1574793"/>
            <a:ext cx="1640781" cy="126614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9pPr>
          </a:lstStyle>
          <a:p>
            <a:pPr algn="ctr" eaLnBrk="1" hangingPunct="1"/>
            <a:r>
              <a:rPr lang="en-US" altLang="cs-CZ" sz="1800" dirty="0">
                <a:solidFill>
                  <a:srgbClr val="FFFFFF"/>
                </a:solidFill>
                <a:latin typeface="Arial"/>
                <a:cs typeface="Arial"/>
              </a:rPr>
              <a:t>Public</a:t>
            </a:r>
          </a:p>
          <a:p>
            <a:pPr algn="ctr" eaLnBrk="1" hangingPunct="1"/>
            <a:r>
              <a:rPr lang="en-US" altLang="cs-CZ" sz="1800" dirty="0">
                <a:solidFill>
                  <a:srgbClr val="FFFFFF"/>
                </a:solidFill>
                <a:latin typeface="Arial"/>
                <a:cs typeface="Arial"/>
              </a:rPr>
              <a:t>Sector</a:t>
            </a:r>
          </a:p>
          <a:p>
            <a:pPr algn="ctr" eaLnBrk="1" hangingPunct="1"/>
            <a:r>
              <a:rPr lang="en-US" altLang="cs-CZ" sz="1200" dirty="0">
                <a:solidFill>
                  <a:srgbClr val="FFFFFF"/>
                </a:solidFill>
                <a:latin typeface="Arial"/>
                <a:cs typeface="Arial"/>
              </a:rPr>
              <a:t>(Government)</a:t>
            </a:r>
          </a:p>
        </p:txBody>
      </p:sp>
      <p:sp>
        <p:nvSpPr>
          <p:cNvPr id="7" name="Oval 31"/>
          <p:cNvSpPr/>
          <p:nvPr/>
        </p:nvSpPr>
        <p:spPr>
          <a:xfrm>
            <a:off x="4800278" y="3094936"/>
            <a:ext cx="1640781" cy="126614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  <a:ea typeface="ＭＳ Ｐゴシック" pitchFamily="-107" charset="-128"/>
              </a:defRPr>
            </a:lvl9pPr>
          </a:lstStyle>
          <a:p>
            <a:pPr algn="ctr" eaLnBrk="1" hangingPunct="1"/>
            <a:r>
              <a:rPr lang="en-US" altLang="cs-CZ" sz="1800" dirty="0">
                <a:solidFill>
                  <a:srgbClr val="FFFFFF"/>
                </a:solidFill>
                <a:latin typeface="Arial"/>
                <a:cs typeface="Arial"/>
              </a:rPr>
              <a:t>For-Profit</a:t>
            </a:r>
          </a:p>
          <a:p>
            <a:pPr algn="ctr" eaLnBrk="1" hangingPunct="1"/>
            <a:r>
              <a:rPr lang="en-US" altLang="cs-CZ" sz="1800" dirty="0">
                <a:solidFill>
                  <a:srgbClr val="FFFFFF"/>
                </a:solidFill>
                <a:latin typeface="Arial"/>
                <a:cs typeface="Arial"/>
              </a:rPr>
              <a:t>Sector</a:t>
            </a:r>
          </a:p>
        </p:txBody>
      </p:sp>
    </p:spTree>
    <p:extLst>
      <p:ext uri="{BB962C8B-B14F-4D97-AF65-F5344CB8AC3E}">
        <p14:creationId xmlns:p14="http://schemas.microsoft.com/office/powerpoint/2010/main" val="2027614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ZAPO-2 lecture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Prezentace-MUNI-CZ.potx" id="{5F7917F3-E447-47A0-8B0D-912AAB3F7016}" vid="{6FE485AA-A959-491A-A866-CC2F0E710D00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ZAPO-2 lecture</Template>
  <TotalTime>2896</TotalTime>
  <Words>993</Words>
  <Application>Microsoft Macintosh PowerPoint</Application>
  <PresentationFormat>Custom</PresentationFormat>
  <Paragraphs>146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ZAPO-2 lecture</vt:lpstr>
      <vt:lpstr>Nonprofit-government relations: The public policy and advocacy perspectives</vt:lpstr>
      <vt:lpstr>Content</vt:lpstr>
      <vt:lpstr>Civil society organizations</vt:lpstr>
      <vt:lpstr>Nonprofit organizations in CZ</vt:lpstr>
      <vt:lpstr>NPO in Brno</vt:lpstr>
      <vt:lpstr>What are the roles of NPOs?</vt:lpstr>
      <vt:lpstr>NPOs and government relations: Overview</vt:lpstr>
      <vt:lpstr>Public policy perspective</vt:lpstr>
      <vt:lpstr>What is the character of relationship?</vt:lpstr>
      <vt:lpstr>A triangular model: Young (2000) </vt:lpstr>
      <vt:lpstr>Four Cs model of government–nonprofit relations: Najam (2000) </vt:lpstr>
      <vt:lpstr>Why should NPO participate in policies and policy-making? </vt:lpstr>
      <vt:lpstr>Involvement of interest groups</vt:lpstr>
      <vt:lpstr>Are major civil society organizations (CSOs) routinely consulted by policymakers on policies relevant to their members?</vt:lpstr>
      <vt:lpstr>Advocacy perspective</vt:lpstr>
      <vt:lpstr>Reasons to advocate</vt:lpstr>
      <vt:lpstr>Social movement theory argument</vt:lpstr>
      <vt:lpstr>SMOs and government</vt:lpstr>
      <vt:lpstr>PowerPoint Presentation</vt:lpstr>
      <vt:lpstr>CSOs during migration crisis</vt:lpstr>
      <vt:lpstr>PowerPoint Presentation</vt:lpstr>
      <vt:lpstr>Challenges for (some) CSOs’ activities</vt:lpstr>
      <vt:lpstr>Public image of CSOs</vt:lpstr>
      <vt:lpstr>Trust in NPOs (CZE)</vt:lpstr>
      <vt:lpstr>NPOs and CSOs responses </vt:lpstr>
      <vt:lpstr>PowerPoint Presentation</vt:lpstr>
      <vt:lpstr>PowerPoint Presentation</vt:lpstr>
      <vt:lpstr>PowerPoint Presentation</vt:lpstr>
      <vt:lpstr>Thank you for your attention</vt:lpstr>
    </vt:vector>
  </TitlesOfParts>
  <Company>Ekonomicko-správní fakulta Masarykovy univerzity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Politika jako předmět zkoumání politologie – výzkumné přístupy a metody  v politologii</dc:title>
  <dc:creator>Kluknavská Alena</dc:creator>
  <cp:lastModifiedBy>Alena</cp:lastModifiedBy>
  <cp:revision>654</cp:revision>
  <cp:lastPrinted>1601-01-01T00:00:00Z</cp:lastPrinted>
  <dcterms:created xsi:type="dcterms:W3CDTF">2019-09-24T08:01:10Z</dcterms:created>
  <dcterms:modified xsi:type="dcterms:W3CDTF">2020-12-09T12:56:29Z</dcterms:modified>
</cp:coreProperties>
</file>