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727" r:id="rId2"/>
  </p:sldMasterIdLst>
  <p:notesMasterIdLst>
    <p:notesMasterId r:id="rId40"/>
  </p:notesMasterIdLst>
  <p:handoutMasterIdLst>
    <p:handoutMasterId r:id="rId41"/>
  </p:handoutMasterIdLst>
  <p:sldIdLst>
    <p:sldId id="324" r:id="rId3"/>
    <p:sldId id="368" r:id="rId4"/>
    <p:sldId id="364" r:id="rId5"/>
    <p:sldId id="362" r:id="rId6"/>
    <p:sldId id="363" r:id="rId7"/>
    <p:sldId id="398" r:id="rId8"/>
    <p:sldId id="399" r:id="rId9"/>
    <p:sldId id="400" r:id="rId10"/>
    <p:sldId id="394" r:id="rId11"/>
    <p:sldId id="395" r:id="rId12"/>
    <p:sldId id="396" r:id="rId13"/>
    <p:sldId id="402" r:id="rId14"/>
    <p:sldId id="403" r:id="rId15"/>
    <p:sldId id="355" r:id="rId16"/>
    <p:sldId id="357" r:id="rId17"/>
    <p:sldId id="386" r:id="rId18"/>
    <p:sldId id="381" r:id="rId19"/>
    <p:sldId id="367" r:id="rId20"/>
    <p:sldId id="372" r:id="rId21"/>
    <p:sldId id="365" r:id="rId22"/>
    <p:sldId id="366" r:id="rId23"/>
    <p:sldId id="379" r:id="rId24"/>
    <p:sldId id="380" r:id="rId25"/>
    <p:sldId id="383" r:id="rId26"/>
    <p:sldId id="401" r:id="rId27"/>
    <p:sldId id="356" r:id="rId28"/>
    <p:sldId id="397" r:id="rId29"/>
    <p:sldId id="359" r:id="rId30"/>
    <p:sldId id="392" r:id="rId31"/>
    <p:sldId id="391" r:id="rId32"/>
    <p:sldId id="390" r:id="rId33"/>
    <p:sldId id="360" r:id="rId34"/>
    <p:sldId id="374" r:id="rId35"/>
    <p:sldId id="387" r:id="rId36"/>
    <p:sldId id="388" r:id="rId37"/>
    <p:sldId id="361" r:id="rId38"/>
    <p:sldId id="393" r:id="rId39"/>
  </p:sldIdLst>
  <p:sldSz cx="9144000" cy="6858000" type="screen4x3"/>
  <p:notesSz cx="6888163" cy="10018713"/>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3"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202"/>
    <a:srgbClr val="EAEAEA"/>
    <a:srgbClr val="F7D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8530" autoAdjust="0"/>
  </p:normalViewPr>
  <p:slideViewPr>
    <p:cSldViewPr>
      <p:cViewPr>
        <p:scale>
          <a:sx n="125" d="100"/>
          <a:sy n="125" d="100"/>
        </p:scale>
        <p:origin x="-1230" y="-72"/>
      </p:cViewPr>
      <p:guideLst>
        <p:guide orient="horz" pos="2160"/>
        <p:guide pos="2880"/>
      </p:guideLst>
    </p:cSldViewPr>
  </p:slideViewPr>
  <p:notesTextViewPr>
    <p:cViewPr>
      <p:scale>
        <a:sx n="100" d="100"/>
        <a:sy n="100" d="100"/>
      </p:scale>
      <p:origin x="0" y="0"/>
    </p:cViewPr>
  </p:notesTextViewPr>
  <p:notesViewPr>
    <p:cSldViewPr>
      <p:cViewPr varScale="1">
        <p:scale>
          <a:sx n="52" d="100"/>
          <a:sy n="52" d="100"/>
        </p:scale>
        <p:origin x="-1908" y="-90"/>
      </p:cViewPr>
      <p:guideLst>
        <p:guide orient="horz" pos="3155"/>
        <p:guide pos="217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1" y="0"/>
            <a:ext cx="2985621" cy="501497"/>
          </a:xfrm>
          <a:prstGeom prst="rect">
            <a:avLst/>
          </a:prstGeom>
          <a:noFill/>
          <a:ln w="9525">
            <a:noFill/>
            <a:miter lim="800000"/>
            <a:headEnd/>
            <a:tailEnd/>
          </a:ln>
        </p:spPr>
        <p:txBody>
          <a:bodyPr vert="horz" wrap="square" lIns="92419" tIns="46210" rIns="92419" bIns="46210" numCol="1" anchor="t" anchorCtr="0" compatLnSpc="1">
            <a:prstTxWarp prst="textNoShape">
              <a:avLst/>
            </a:prstTxWarp>
          </a:bodyPr>
          <a:lstStyle>
            <a:lvl1pPr>
              <a:defRPr sz="1200">
                <a:latin typeface="Arial" charset="0"/>
                <a:cs typeface="+mn-cs"/>
              </a:defRPr>
            </a:lvl1pPr>
          </a:lstStyle>
          <a:p>
            <a:pPr>
              <a:defRPr/>
            </a:pPr>
            <a:endParaRPr lang="en-GB"/>
          </a:p>
        </p:txBody>
      </p:sp>
      <p:sp>
        <p:nvSpPr>
          <p:cNvPr id="11267" name="Rectangle 3"/>
          <p:cNvSpPr>
            <a:spLocks noGrp="1" noChangeArrowheads="1"/>
          </p:cNvSpPr>
          <p:nvPr>
            <p:ph type="dt" sz="quarter" idx="1"/>
          </p:nvPr>
        </p:nvSpPr>
        <p:spPr bwMode="auto">
          <a:xfrm>
            <a:off x="3900935" y="0"/>
            <a:ext cx="2985621" cy="501497"/>
          </a:xfrm>
          <a:prstGeom prst="rect">
            <a:avLst/>
          </a:prstGeom>
          <a:noFill/>
          <a:ln w="9525">
            <a:noFill/>
            <a:miter lim="800000"/>
            <a:headEnd/>
            <a:tailEnd/>
          </a:ln>
        </p:spPr>
        <p:txBody>
          <a:bodyPr vert="horz" wrap="square" lIns="92419" tIns="46210" rIns="92419" bIns="46210" numCol="1" anchor="t" anchorCtr="0" compatLnSpc="1">
            <a:prstTxWarp prst="textNoShape">
              <a:avLst/>
            </a:prstTxWarp>
          </a:bodyPr>
          <a:lstStyle>
            <a:lvl1pPr algn="r">
              <a:defRPr sz="1200">
                <a:latin typeface="Arial" charset="0"/>
                <a:cs typeface="+mn-cs"/>
              </a:defRPr>
            </a:lvl1pPr>
          </a:lstStyle>
          <a:p>
            <a:pPr>
              <a:defRPr/>
            </a:pPr>
            <a:endParaRPr lang="en-GB"/>
          </a:p>
        </p:txBody>
      </p:sp>
      <p:sp>
        <p:nvSpPr>
          <p:cNvPr id="11268" name="Rectangle 4"/>
          <p:cNvSpPr>
            <a:spLocks noGrp="1" noChangeArrowheads="1"/>
          </p:cNvSpPr>
          <p:nvPr>
            <p:ph type="ftr" sz="quarter" idx="2"/>
          </p:nvPr>
        </p:nvSpPr>
        <p:spPr bwMode="auto">
          <a:xfrm>
            <a:off x="1" y="9515615"/>
            <a:ext cx="2985621" cy="501496"/>
          </a:xfrm>
          <a:prstGeom prst="rect">
            <a:avLst/>
          </a:prstGeom>
          <a:noFill/>
          <a:ln w="9525">
            <a:noFill/>
            <a:miter lim="800000"/>
            <a:headEnd/>
            <a:tailEnd/>
          </a:ln>
        </p:spPr>
        <p:txBody>
          <a:bodyPr vert="horz" wrap="square" lIns="92419" tIns="46210" rIns="92419" bIns="46210" numCol="1" anchor="b" anchorCtr="0" compatLnSpc="1">
            <a:prstTxWarp prst="textNoShape">
              <a:avLst/>
            </a:prstTxWarp>
          </a:bodyPr>
          <a:lstStyle>
            <a:lvl1pPr>
              <a:defRPr sz="1200">
                <a:latin typeface="Arial" charset="0"/>
                <a:cs typeface="+mn-cs"/>
              </a:defRPr>
            </a:lvl1pPr>
          </a:lstStyle>
          <a:p>
            <a:pPr>
              <a:defRPr/>
            </a:pPr>
            <a:endParaRPr lang="en-GB"/>
          </a:p>
        </p:txBody>
      </p:sp>
      <p:sp>
        <p:nvSpPr>
          <p:cNvPr id="11269" name="Rectangle 5"/>
          <p:cNvSpPr>
            <a:spLocks noGrp="1" noChangeArrowheads="1"/>
          </p:cNvSpPr>
          <p:nvPr>
            <p:ph type="sldNum" sz="quarter" idx="3"/>
          </p:nvPr>
        </p:nvSpPr>
        <p:spPr bwMode="auto">
          <a:xfrm>
            <a:off x="3900935" y="9515615"/>
            <a:ext cx="2985621" cy="501496"/>
          </a:xfrm>
          <a:prstGeom prst="rect">
            <a:avLst/>
          </a:prstGeom>
          <a:noFill/>
          <a:ln w="9525">
            <a:noFill/>
            <a:miter lim="800000"/>
            <a:headEnd/>
            <a:tailEnd/>
          </a:ln>
        </p:spPr>
        <p:txBody>
          <a:bodyPr vert="horz" wrap="square" lIns="92419" tIns="46210" rIns="92419" bIns="46210" numCol="1" anchor="b" anchorCtr="0" compatLnSpc="1">
            <a:prstTxWarp prst="textNoShape">
              <a:avLst/>
            </a:prstTxWarp>
          </a:bodyPr>
          <a:lstStyle>
            <a:lvl1pPr algn="r">
              <a:defRPr sz="1200">
                <a:latin typeface="Arial" charset="0"/>
                <a:cs typeface="+mn-cs"/>
              </a:defRPr>
            </a:lvl1pPr>
          </a:lstStyle>
          <a:p>
            <a:pPr>
              <a:defRPr/>
            </a:pPr>
            <a:fld id="{D73680F1-BE2C-4717-A450-38910D387E07}" type="slidenum">
              <a:rPr lang="en-GB"/>
              <a:pPr>
                <a:defRPr/>
              </a:pPr>
              <a:t>‹#›</a:t>
            </a:fld>
            <a:endParaRPr lang="en-GB"/>
          </a:p>
        </p:txBody>
      </p:sp>
    </p:spTree>
    <p:extLst>
      <p:ext uri="{BB962C8B-B14F-4D97-AF65-F5344CB8AC3E}">
        <p14:creationId xmlns:p14="http://schemas.microsoft.com/office/powerpoint/2010/main" val="2566548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1" y="0"/>
            <a:ext cx="2985621" cy="501497"/>
          </a:xfrm>
          <a:prstGeom prst="rect">
            <a:avLst/>
          </a:prstGeom>
          <a:noFill/>
          <a:ln w="9525">
            <a:noFill/>
            <a:miter lim="800000"/>
            <a:headEnd/>
            <a:tailEnd/>
          </a:ln>
        </p:spPr>
        <p:txBody>
          <a:bodyPr vert="horz" wrap="square" lIns="92419" tIns="46210" rIns="92419" bIns="46210" numCol="1" anchor="t" anchorCtr="0" compatLnSpc="1">
            <a:prstTxWarp prst="textNoShape">
              <a:avLst/>
            </a:prstTxWarp>
          </a:bodyPr>
          <a:lstStyle>
            <a:lvl1pPr>
              <a:defRPr sz="1200">
                <a:latin typeface="Arial" charset="0"/>
                <a:cs typeface="+mn-cs"/>
              </a:defRPr>
            </a:lvl1pPr>
          </a:lstStyle>
          <a:p>
            <a:pPr>
              <a:defRPr/>
            </a:pPr>
            <a:endParaRPr lang="en-GB"/>
          </a:p>
        </p:txBody>
      </p:sp>
      <p:sp>
        <p:nvSpPr>
          <p:cNvPr id="12291" name="Rectangle 3"/>
          <p:cNvSpPr>
            <a:spLocks noGrp="1" noChangeArrowheads="1"/>
          </p:cNvSpPr>
          <p:nvPr>
            <p:ph type="dt" idx="1"/>
          </p:nvPr>
        </p:nvSpPr>
        <p:spPr bwMode="auto">
          <a:xfrm>
            <a:off x="3900935" y="0"/>
            <a:ext cx="2985621" cy="501497"/>
          </a:xfrm>
          <a:prstGeom prst="rect">
            <a:avLst/>
          </a:prstGeom>
          <a:noFill/>
          <a:ln w="9525">
            <a:noFill/>
            <a:miter lim="800000"/>
            <a:headEnd/>
            <a:tailEnd/>
          </a:ln>
        </p:spPr>
        <p:txBody>
          <a:bodyPr vert="horz" wrap="square" lIns="92419" tIns="46210" rIns="92419" bIns="46210" numCol="1" anchor="t" anchorCtr="0" compatLnSpc="1">
            <a:prstTxWarp prst="textNoShape">
              <a:avLst/>
            </a:prstTxWarp>
          </a:bodyPr>
          <a:lstStyle>
            <a:lvl1pPr algn="r">
              <a:defRPr sz="1200">
                <a:latin typeface="Arial" charset="0"/>
                <a:cs typeface="+mn-cs"/>
              </a:defRPr>
            </a:lvl1pPr>
          </a:lstStyle>
          <a:p>
            <a:pPr>
              <a:defRPr/>
            </a:pPr>
            <a:endParaRPr lang="en-GB"/>
          </a:p>
        </p:txBody>
      </p:sp>
      <p:sp>
        <p:nvSpPr>
          <p:cNvPr id="26628" name="Rectangle 4"/>
          <p:cNvSpPr>
            <a:spLocks noGrp="1" noRot="1" noChangeAspect="1" noChangeArrowheads="1" noTextEdit="1"/>
          </p:cNvSpPr>
          <p:nvPr>
            <p:ph type="sldImg" idx="2"/>
          </p:nvPr>
        </p:nvSpPr>
        <p:spPr bwMode="auto">
          <a:xfrm>
            <a:off x="941388" y="752475"/>
            <a:ext cx="5006975" cy="3756025"/>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688495" y="4758609"/>
            <a:ext cx="5511174" cy="4508661"/>
          </a:xfrm>
          <a:prstGeom prst="rect">
            <a:avLst/>
          </a:prstGeom>
          <a:noFill/>
          <a:ln w="9525">
            <a:noFill/>
            <a:miter lim="800000"/>
            <a:headEnd/>
            <a:tailEnd/>
          </a:ln>
        </p:spPr>
        <p:txBody>
          <a:bodyPr vert="horz" wrap="square" lIns="92419" tIns="46210" rIns="92419" bIns="46210" numCol="1" anchor="t" anchorCtr="0" compatLnSpc="1">
            <a:prstTxWarp prst="textNoShape">
              <a:avLst/>
            </a:prstTxWarp>
          </a:bodyPr>
          <a:lstStyle/>
          <a:p>
            <a:pPr lvl="0"/>
            <a:r>
              <a:rPr lang="en-GB" noProof="0" smtClean="0"/>
              <a:t>Textmasterformate durch Klicken bearbeiten</a:t>
            </a:r>
          </a:p>
          <a:p>
            <a:pPr lvl="1"/>
            <a:r>
              <a:rPr lang="en-GB" noProof="0" smtClean="0"/>
              <a:t>Zweite Ebene</a:t>
            </a:r>
          </a:p>
          <a:p>
            <a:pPr lvl="2"/>
            <a:r>
              <a:rPr lang="en-GB" noProof="0" smtClean="0"/>
              <a:t>Dritte Ebene</a:t>
            </a:r>
          </a:p>
          <a:p>
            <a:pPr lvl="3"/>
            <a:r>
              <a:rPr lang="en-GB" noProof="0" smtClean="0"/>
              <a:t>Vierte Ebene</a:t>
            </a:r>
          </a:p>
          <a:p>
            <a:pPr lvl="4"/>
            <a:r>
              <a:rPr lang="en-GB" noProof="0" smtClean="0"/>
              <a:t>Fünfte Ebene</a:t>
            </a:r>
          </a:p>
        </p:txBody>
      </p:sp>
      <p:sp>
        <p:nvSpPr>
          <p:cNvPr id="12294" name="Rectangle 6"/>
          <p:cNvSpPr>
            <a:spLocks noGrp="1" noChangeArrowheads="1"/>
          </p:cNvSpPr>
          <p:nvPr>
            <p:ph type="ftr" sz="quarter" idx="4"/>
          </p:nvPr>
        </p:nvSpPr>
        <p:spPr bwMode="auto">
          <a:xfrm>
            <a:off x="1" y="9515615"/>
            <a:ext cx="2985621" cy="501496"/>
          </a:xfrm>
          <a:prstGeom prst="rect">
            <a:avLst/>
          </a:prstGeom>
          <a:noFill/>
          <a:ln w="9525">
            <a:noFill/>
            <a:miter lim="800000"/>
            <a:headEnd/>
            <a:tailEnd/>
          </a:ln>
        </p:spPr>
        <p:txBody>
          <a:bodyPr vert="horz" wrap="square" lIns="92419" tIns="46210" rIns="92419" bIns="46210" numCol="1" anchor="b" anchorCtr="0" compatLnSpc="1">
            <a:prstTxWarp prst="textNoShape">
              <a:avLst/>
            </a:prstTxWarp>
          </a:bodyPr>
          <a:lstStyle>
            <a:lvl1pPr>
              <a:defRPr sz="1200">
                <a:latin typeface="Arial" charset="0"/>
                <a:cs typeface="+mn-cs"/>
              </a:defRPr>
            </a:lvl1pPr>
          </a:lstStyle>
          <a:p>
            <a:pPr>
              <a:defRPr/>
            </a:pPr>
            <a:endParaRPr lang="en-GB"/>
          </a:p>
        </p:txBody>
      </p:sp>
      <p:sp>
        <p:nvSpPr>
          <p:cNvPr id="12295" name="Rectangle 7"/>
          <p:cNvSpPr>
            <a:spLocks noGrp="1" noChangeArrowheads="1"/>
          </p:cNvSpPr>
          <p:nvPr>
            <p:ph type="sldNum" sz="quarter" idx="5"/>
          </p:nvPr>
        </p:nvSpPr>
        <p:spPr bwMode="auto">
          <a:xfrm>
            <a:off x="3900935" y="9515615"/>
            <a:ext cx="2985621" cy="501496"/>
          </a:xfrm>
          <a:prstGeom prst="rect">
            <a:avLst/>
          </a:prstGeom>
          <a:noFill/>
          <a:ln w="9525">
            <a:noFill/>
            <a:miter lim="800000"/>
            <a:headEnd/>
            <a:tailEnd/>
          </a:ln>
        </p:spPr>
        <p:txBody>
          <a:bodyPr vert="horz" wrap="square" lIns="92419" tIns="46210" rIns="92419" bIns="46210" numCol="1" anchor="b" anchorCtr="0" compatLnSpc="1">
            <a:prstTxWarp prst="textNoShape">
              <a:avLst/>
            </a:prstTxWarp>
          </a:bodyPr>
          <a:lstStyle>
            <a:lvl1pPr algn="r">
              <a:defRPr sz="1200">
                <a:latin typeface="Arial" charset="0"/>
                <a:cs typeface="+mn-cs"/>
              </a:defRPr>
            </a:lvl1pPr>
          </a:lstStyle>
          <a:p>
            <a:pPr>
              <a:defRPr/>
            </a:pPr>
            <a:fld id="{4BFC2DAC-8DDB-4B49-B8D2-1A4634BF4B78}" type="slidenum">
              <a:rPr lang="en-GB"/>
              <a:pPr>
                <a:defRPr/>
              </a:pPr>
              <a:t>‹#›</a:t>
            </a:fld>
            <a:endParaRPr lang="en-GB"/>
          </a:p>
        </p:txBody>
      </p:sp>
    </p:spTree>
    <p:extLst>
      <p:ext uri="{BB962C8B-B14F-4D97-AF65-F5344CB8AC3E}">
        <p14:creationId xmlns:p14="http://schemas.microsoft.com/office/powerpoint/2010/main" val="26664792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Folienbildplatzhalter 1"/>
          <p:cNvSpPr>
            <a:spLocks noGrp="1" noRot="1" noChangeAspect="1" noTextEdit="1"/>
          </p:cNvSpPr>
          <p:nvPr>
            <p:ph type="sldImg"/>
          </p:nvPr>
        </p:nvSpPr>
        <p:spPr>
          <a:xfrm>
            <a:off x="941388" y="752475"/>
            <a:ext cx="5005387" cy="3756025"/>
          </a:xfrm>
          <a:ln/>
        </p:spPr>
      </p:sp>
      <p:sp>
        <p:nvSpPr>
          <p:cNvPr id="29698" name="Notizenplatzhalter 2"/>
          <p:cNvSpPr>
            <a:spLocks noGrp="1"/>
          </p:cNvSpPr>
          <p:nvPr>
            <p:ph type="body" idx="1"/>
          </p:nvPr>
        </p:nvSpPr>
        <p:spPr>
          <a:noFill/>
          <a:ln/>
        </p:spPr>
        <p:txBody>
          <a:bodyPr/>
          <a:lstStyle/>
          <a:p>
            <a:pPr eaLnBrk="1" hangingPunct="1"/>
            <a:endParaRPr lang="nb-NO" smtClean="0"/>
          </a:p>
        </p:txBody>
      </p:sp>
      <p:sp>
        <p:nvSpPr>
          <p:cNvPr id="29699" name="Foliennummernplatzhalter 3"/>
          <p:cNvSpPr>
            <a:spLocks noGrp="1"/>
          </p:cNvSpPr>
          <p:nvPr>
            <p:ph type="sldNum" sz="quarter" idx="5"/>
          </p:nvPr>
        </p:nvSpPr>
        <p:spPr>
          <a:noFill/>
        </p:spPr>
        <p:txBody>
          <a:bodyPr/>
          <a:lstStyle/>
          <a:p>
            <a:fld id="{8B832669-02CC-46F5-8BE1-7182CFE2492C}" type="slidenum">
              <a:rPr lang="de-DE" smtClean="0">
                <a:cs typeface="Arial" charset="0"/>
              </a:rPr>
              <a:pPr/>
              <a:t>1</a:t>
            </a:fld>
            <a:endParaRPr lang="de-DE" smtClean="0">
              <a:cs typeface="Arial" charset="0"/>
            </a:endParaRPr>
          </a:p>
        </p:txBody>
      </p:sp>
    </p:spTree>
    <p:extLst>
      <p:ext uri="{BB962C8B-B14F-4D97-AF65-F5344CB8AC3E}">
        <p14:creationId xmlns:p14="http://schemas.microsoft.com/office/powerpoint/2010/main" val="388832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Thus</a:t>
            </a:r>
            <a:r>
              <a:rPr lang="en-US" baseline="0" dirty="0" smtClean="0"/>
              <a:t> to SE belong: </a:t>
            </a:r>
          </a:p>
          <a:p>
            <a:endParaRPr lang="en-US" dirty="0" smtClean="0"/>
          </a:p>
          <a:p>
            <a:r>
              <a:rPr lang="en-US" dirty="0" smtClean="0"/>
              <a:t>· businesses providing social services and/or goods and services to vulnerable persons (access to housing, health care, assistance for elderly or disabled persons, inclusion of vulnerable groups, child care, access to employment and training, dependency management, etc.); and/or</a:t>
            </a:r>
          </a:p>
          <a:p>
            <a:endParaRPr lang="en-US" dirty="0" smtClean="0"/>
          </a:p>
          <a:p>
            <a:r>
              <a:rPr lang="en-US" dirty="0" smtClean="0"/>
              <a:t>· businesses with a method of production of goods or services with a social objective (social and professional integration via access to employment for people disadvantaged in particular by insufficient qualifications or social or professional problems leading to exclusion and </a:t>
            </a:r>
            <a:r>
              <a:rPr lang="en-US" dirty="0" err="1" smtClean="0"/>
              <a:t>marginalisation</a:t>
            </a:r>
            <a:r>
              <a:rPr lang="en-US" dirty="0" smtClean="0"/>
              <a:t>) but whose activity may be outside the realm of the provision of social goods or services.</a:t>
            </a:r>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24</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26</a:t>
            </a:fld>
            <a:endParaRPr lang="en-GB"/>
          </a:p>
        </p:txBody>
      </p:sp>
    </p:spTree>
    <p:extLst>
      <p:ext uri="{BB962C8B-B14F-4D97-AF65-F5344CB8AC3E}">
        <p14:creationId xmlns:p14="http://schemas.microsoft.com/office/powerpoint/2010/main" val="661566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29</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32</a:t>
            </a:fld>
            <a:endParaRPr lang="en-GB"/>
          </a:p>
        </p:txBody>
      </p:sp>
    </p:spTree>
    <p:extLst>
      <p:ext uri="{BB962C8B-B14F-4D97-AF65-F5344CB8AC3E}">
        <p14:creationId xmlns:p14="http://schemas.microsoft.com/office/powerpoint/2010/main" val="3877295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4BFC2DAC-8DDB-4B49-B8D2-1A4634BF4B78}" type="slidenum">
              <a:rPr lang="en-GB" smtClean="0"/>
              <a:pPr>
                <a:defRPr/>
              </a:pPr>
              <a:t>33</a:t>
            </a:fld>
            <a:endParaRPr lang="en-GB"/>
          </a:p>
        </p:txBody>
      </p:sp>
    </p:spTree>
    <p:extLst>
      <p:ext uri="{BB962C8B-B14F-4D97-AF65-F5344CB8AC3E}">
        <p14:creationId xmlns:p14="http://schemas.microsoft.com/office/powerpoint/2010/main" val="3903148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r>
              <a:rPr lang="de-DE" dirty="0" smtClean="0"/>
              <a:t>Kurze verbale Ausführungen zu den einzelnen Punkten </a:t>
            </a:r>
            <a:r>
              <a:rPr lang="de-DE" dirty="0" err="1" smtClean="0"/>
              <a:t>inc</a:t>
            </a:r>
            <a:r>
              <a:rPr lang="de-DE" dirty="0" smtClean="0"/>
              <a:t> Beispiele – </a:t>
            </a:r>
            <a:r>
              <a:rPr lang="de-DE" dirty="0" err="1" smtClean="0"/>
              <a:t>ggfs</a:t>
            </a:r>
            <a:r>
              <a:rPr lang="de-DE" dirty="0" smtClean="0"/>
              <a:t> auch </a:t>
            </a:r>
            <a:r>
              <a:rPr lang="de-DE" dirty="0" err="1" smtClean="0"/>
              <a:t>unterscheidung</a:t>
            </a:r>
            <a:r>
              <a:rPr lang="de-DE" dirty="0" smtClean="0"/>
              <a:t> zwischen SE und SI</a:t>
            </a:r>
          </a:p>
        </p:txBody>
      </p:sp>
    </p:spTree>
    <p:extLst>
      <p:ext uri="{BB962C8B-B14F-4D97-AF65-F5344CB8AC3E}">
        <p14:creationId xmlns:p14="http://schemas.microsoft.com/office/powerpoint/2010/main" val="33632349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2535238" y="352425"/>
            <a:ext cx="184150" cy="366713"/>
          </a:xfrm>
          <a:prstGeom prst="rect">
            <a:avLst/>
          </a:prstGeom>
          <a:noFill/>
          <a:ln w="9525">
            <a:noFill/>
            <a:miter lim="800000"/>
            <a:headEnd/>
            <a:tailEnd/>
          </a:ln>
          <a:effectLst/>
        </p:spPr>
        <p:txBody>
          <a:bodyPr wrap="none">
            <a:spAutoFit/>
          </a:bodyPr>
          <a:lstStyle/>
          <a:p>
            <a:pPr fontAlgn="auto">
              <a:spcBef>
                <a:spcPts val="0"/>
              </a:spcBef>
              <a:spcAft>
                <a:spcPts val="0"/>
              </a:spcAft>
              <a:defRPr/>
            </a:pPr>
            <a:endParaRPr lang="de-DE">
              <a:latin typeface="+mn-lt"/>
              <a:cs typeface="+mn-cs"/>
            </a:endParaRPr>
          </a:p>
        </p:txBody>
      </p:sp>
      <p:pic>
        <p:nvPicPr>
          <p:cNvPr id="5" name="Picture 7" descr="csi_logo_mit_uni_hd"/>
          <p:cNvPicPr>
            <a:picLocks noChangeAspect="1" noChangeArrowheads="1"/>
          </p:cNvPicPr>
          <p:nvPr userDrawn="1"/>
        </p:nvPicPr>
        <p:blipFill>
          <a:blip r:embed="rId2" cstate="print"/>
          <a:srcRect/>
          <a:stretch>
            <a:fillRect/>
          </a:stretch>
        </p:blipFill>
        <p:spPr bwMode="auto">
          <a:xfrm>
            <a:off x="1116013" y="260350"/>
            <a:ext cx="6804025" cy="1116013"/>
          </a:xfrm>
          <a:prstGeom prst="rect">
            <a:avLst/>
          </a:prstGeom>
          <a:noFill/>
          <a:ln w="9525">
            <a:noFill/>
            <a:miter lim="800000"/>
            <a:headEnd/>
            <a:tailEnd/>
          </a:ln>
        </p:spPr>
      </p:pic>
      <p:sp>
        <p:nvSpPr>
          <p:cNvPr id="6" name="Rectangle 6"/>
          <p:cNvSpPr txBox="1">
            <a:spLocks noGrp="1" noChangeArrowheads="1"/>
          </p:cNvSpPr>
          <p:nvPr userDrawn="1"/>
        </p:nvSpPr>
        <p:spPr bwMode="auto">
          <a:xfrm>
            <a:off x="8316913" y="6524625"/>
            <a:ext cx="827087" cy="360363"/>
          </a:xfrm>
          <a:prstGeom prst="rect">
            <a:avLst/>
          </a:prstGeom>
          <a:noFill/>
          <a:ln>
            <a:miter lim="800000"/>
            <a:headEnd/>
            <a:tailEnd/>
          </a:ln>
        </p:spPr>
        <p:txBody>
          <a:bodyPr/>
          <a:lstStyle/>
          <a:p>
            <a:pPr algn="r">
              <a:defRPr/>
            </a:pPr>
            <a:r>
              <a:rPr lang="de-DE" sz="1200" b="1">
                <a:solidFill>
                  <a:schemeClr val="bg1"/>
                </a:solidFill>
                <a:cs typeface="+mn-cs"/>
              </a:rPr>
              <a:t>|  </a:t>
            </a:r>
            <a:fld id="{E8DD48A5-F523-40B8-A717-BDAB4ACB53CC}" type="slidenum">
              <a:rPr lang="de-DE" sz="1200" b="1">
                <a:solidFill>
                  <a:schemeClr val="bg1"/>
                </a:solidFill>
                <a:cs typeface="+mn-cs"/>
              </a:rPr>
              <a:pPr algn="r">
                <a:defRPr/>
              </a:pPr>
              <a:t>‹#›</a:t>
            </a:fld>
            <a:endParaRPr lang="de-DE" sz="1200" b="1">
              <a:solidFill>
                <a:schemeClr val="bg1"/>
              </a:solidFill>
              <a:cs typeface="+mn-cs"/>
            </a:endParaRPr>
          </a:p>
        </p:txBody>
      </p:sp>
      <p:sp>
        <p:nvSpPr>
          <p:cNvPr id="5124" name="Rectangle 2"/>
          <p:cNvSpPr>
            <a:spLocks noGrp="1" noChangeArrowheads="1"/>
          </p:cNvSpPr>
          <p:nvPr>
            <p:ph type="ctrTitle"/>
          </p:nvPr>
        </p:nvSpPr>
        <p:spPr>
          <a:xfrm>
            <a:off x="1403350" y="2130425"/>
            <a:ext cx="7054850" cy="1470025"/>
          </a:xfrm>
        </p:spPr>
        <p:txBody>
          <a:bodyPr/>
          <a:lstStyle>
            <a:lvl1pPr algn="ctr">
              <a:defRPr sz="3600">
                <a:solidFill>
                  <a:srgbClr val="A1352F"/>
                </a:solidFill>
              </a:defRPr>
            </a:lvl1pPr>
          </a:lstStyle>
          <a:p>
            <a:r>
              <a:rPr lang="de-DE"/>
              <a:t>Titelmasterformat durch Klicken bearbeiten</a:t>
            </a:r>
          </a:p>
        </p:txBody>
      </p:sp>
      <p:sp>
        <p:nvSpPr>
          <p:cNvPr id="5125" name="Rectangle 3"/>
          <p:cNvSpPr>
            <a:spLocks noGrp="1" noChangeArrowheads="1"/>
          </p:cNvSpPr>
          <p:nvPr>
            <p:ph type="subTitle" idx="1"/>
          </p:nvPr>
        </p:nvSpPr>
        <p:spPr>
          <a:xfrm>
            <a:off x="1763713" y="3789363"/>
            <a:ext cx="6337300" cy="1752600"/>
          </a:xfrm>
        </p:spPr>
        <p:txBody>
          <a:bodyPr/>
          <a:lstStyle>
            <a:lvl1pPr marL="0" indent="0" algn="ctr">
              <a:buFontTx/>
              <a:buNone/>
              <a:defRPr sz="1600">
                <a:solidFill>
                  <a:schemeClr val="tx1"/>
                </a:solidFill>
              </a:defRPr>
            </a:lvl1pPr>
          </a:lstStyle>
          <a:p>
            <a:r>
              <a:rPr lang="de-DE"/>
              <a:t>Formatvorlage des Untertitelmasters durch Klicken bearbeiten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16788" y="0"/>
            <a:ext cx="1827212" cy="5372100"/>
          </a:xfrm>
        </p:spPr>
        <p:txBody>
          <a:bodyPr vert="eaVert"/>
          <a:lstStyle/>
          <a:p>
            <a:r>
              <a:rPr lang="de-DE" smtClean="0"/>
              <a:t>Titelmasterformat durch Klicken bearbeiten</a:t>
            </a:r>
            <a:endParaRPr lang="en-GB"/>
          </a:p>
        </p:txBody>
      </p:sp>
      <p:sp>
        <p:nvSpPr>
          <p:cNvPr id="3" name="Vertikaler Textplatzhalter 2"/>
          <p:cNvSpPr>
            <a:spLocks noGrp="1"/>
          </p:cNvSpPr>
          <p:nvPr>
            <p:ph type="body" orient="vert" idx="1"/>
          </p:nvPr>
        </p:nvSpPr>
        <p:spPr>
          <a:xfrm>
            <a:off x="1835150" y="0"/>
            <a:ext cx="5329238" cy="53721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2555875" y="0"/>
            <a:ext cx="6588125" cy="1143000"/>
          </a:xfrm>
        </p:spPr>
        <p:txBody>
          <a:bodyPr/>
          <a:lstStyle/>
          <a:p>
            <a:r>
              <a:rPr lang="de-DE" smtClean="0"/>
              <a:t>Titelmasterformat durch Klicken bearbeiten</a:t>
            </a:r>
            <a:endParaRPr lang="en-GB"/>
          </a:p>
        </p:txBody>
      </p:sp>
      <p:sp>
        <p:nvSpPr>
          <p:cNvPr id="3" name="Tabellenplatzhalter 2"/>
          <p:cNvSpPr>
            <a:spLocks noGrp="1"/>
          </p:cNvSpPr>
          <p:nvPr>
            <p:ph type="tbl" idx="1"/>
          </p:nvPr>
        </p:nvSpPr>
        <p:spPr>
          <a:xfrm>
            <a:off x="1835150" y="1916113"/>
            <a:ext cx="6851650" cy="3455987"/>
          </a:xfrm>
        </p:spPr>
        <p:txBody>
          <a:bodyPr/>
          <a:lstStyle/>
          <a:p>
            <a:pPr lvl="0"/>
            <a:endParaRPr lang="en-GB"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r>
              <a:rPr lang="de-DE"/>
              <a:t>Dr. VolkerThen</a:t>
            </a:r>
          </a:p>
        </p:txBody>
      </p:sp>
      <p:sp>
        <p:nvSpPr>
          <p:cNvPr id="6" name="Foliennummernplatzhalter 5"/>
          <p:cNvSpPr>
            <a:spLocks noGrp="1"/>
          </p:cNvSpPr>
          <p:nvPr>
            <p:ph type="sldNum" sz="quarter" idx="12"/>
          </p:nvPr>
        </p:nvSpPr>
        <p:spPr/>
        <p:txBody>
          <a:bodyPr/>
          <a:lstStyle>
            <a:lvl1pPr>
              <a:defRPr/>
            </a:lvl1pPr>
          </a:lstStyle>
          <a:p>
            <a:pPr>
              <a:defRPr/>
            </a:pPr>
            <a:fld id="{551FCEA7-7CE6-4B27-A4AD-F03126FD6C42}" type="slidenum">
              <a:rPr lang="de-DE"/>
              <a:pPr>
                <a:defRPr/>
              </a:pPr>
              <a:t>‹#›</a:t>
            </a:fld>
            <a:endParaRPr lang="de-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r>
              <a:rPr lang="de-DE"/>
              <a:t>Dr. VolkerThen</a:t>
            </a:r>
          </a:p>
        </p:txBody>
      </p:sp>
      <p:sp>
        <p:nvSpPr>
          <p:cNvPr id="6" name="Foliennummernplatzhalter 5"/>
          <p:cNvSpPr>
            <a:spLocks noGrp="1"/>
          </p:cNvSpPr>
          <p:nvPr>
            <p:ph type="sldNum" sz="quarter" idx="12"/>
          </p:nvPr>
        </p:nvSpPr>
        <p:spPr/>
        <p:txBody>
          <a:bodyPr/>
          <a:lstStyle>
            <a:lvl1pPr>
              <a:defRPr/>
            </a:lvl1pPr>
          </a:lstStyle>
          <a:p>
            <a:pPr>
              <a:defRPr/>
            </a:pPr>
            <a:fld id="{71A2B6B1-660A-45C1-82EE-A9CF5805B980}" type="slidenum">
              <a:rPr lang="de-DE"/>
              <a:pPr>
                <a:defRPr/>
              </a:pPr>
              <a:t>‹#›</a:t>
            </a:fld>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r>
              <a:rPr lang="de-DE"/>
              <a:t>Dr. VolkerThen</a:t>
            </a:r>
          </a:p>
        </p:txBody>
      </p:sp>
      <p:sp>
        <p:nvSpPr>
          <p:cNvPr id="6" name="Foliennummernplatzhalter 5"/>
          <p:cNvSpPr>
            <a:spLocks noGrp="1"/>
          </p:cNvSpPr>
          <p:nvPr>
            <p:ph type="sldNum" sz="quarter" idx="12"/>
          </p:nvPr>
        </p:nvSpPr>
        <p:spPr/>
        <p:txBody>
          <a:bodyPr/>
          <a:lstStyle>
            <a:lvl1pPr>
              <a:defRPr/>
            </a:lvl1pPr>
          </a:lstStyle>
          <a:p>
            <a:pPr>
              <a:defRPr/>
            </a:pPr>
            <a:fld id="{1BD69CD5-2256-479C-B5EB-AC17648CE585}" type="slidenum">
              <a:rPr lang="de-DE"/>
              <a:pPr>
                <a:defRPr/>
              </a:pPr>
              <a:t>‹#›</a:t>
            </a:fld>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endParaRPr lang="de-DE"/>
          </a:p>
        </p:txBody>
      </p:sp>
      <p:sp>
        <p:nvSpPr>
          <p:cNvPr id="6" name="Fußzeilenplatzhalter 4"/>
          <p:cNvSpPr>
            <a:spLocks noGrp="1"/>
          </p:cNvSpPr>
          <p:nvPr>
            <p:ph type="ftr" sz="quarter" idx="11"/>
          </p:nvPr>
        </p:nvSpPr>
        <p:spPr/>
        <p:txBody>
          <a:bodyPr/>
          <a:lstStyle>
            <a:lvl1pPr>
              <a:defRPr/>
            </a:lvl1pPr>
          </a:lstStyle>
          <a:p>
            <a:pPr>
              <a:defRPr/>
            </a:pPr>
            <a:r>
              <a:rPr lang="de-DE"/>
              <a:t>Dr. VolkerThen</a:t>
            </a:r>
          </a:p>
        </p:txBody>
      </p:sp>
      <p:sp>
        <p:nvSpPr>
          <p:cNvPr id="7" name="Foliennummernplatzhalter 5"/>
          <p:cNvSpPr>
            <a:spLocks noGrp="1"/>
          </p:cNvSpPr>
          <p:nvPr>
            <p:ph type="sldNum" sz="quarter" idx="12"/>
          </p:nvPr>
        </p:nvSpPr>
        <p:spPr/>
        <p:txBody>
          <a:bodyPr/>
          <a:lstStyle>
            <a:lvl1pPr>
              <a:defRPr/>
            </a:lvl1pPr>
          </a:lstStyle>
          <a:p>
            <a:pPr>
              <a:defRPr/>
            </a:pPr>
            <a:fld id="{A6AE0841-90E5-4B04-ADD0-F05A224CF5A8}" type="slidenum">
              <a:rPr lang="de-DE"/>
              <a:pPr>
                <a:defRPr/>
              </a:pPr>
              <a:t>‹#›</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endParaRPr lang="de-DE"/>
          </a:p>
        </p:txBody>
      </p:sp>
      <p:sp>
        <p:nvSpPr>
          <p:cNvPr id="8" name="Fußzeilenplatzhalter 4"/>
          <p:cNvSpPr>
            <a:spLocks noGrp="1"/>
          </p:cNvSpPr>
          <p:nvPr>
            <p:ph type="ftr" sz="quarter" idx="11"/>
          </p:nvPr>
        </p:nvSpPr>
        <p:spPr/>
        <p:txBody>
          <a:bodyPr/>
          <a:lstStyle>
            <a:lvl1pPr>
              <a:defRPr/>
            </a:lvl1pPr>
          </a:lstStyle>
          <a:p>
            <a:pPr>
              <a:defRPr/>
            </a:pPr>
            <a:r>
              <a:rPr lang="de-DE"/>
              <a:t>Dr. VolkerThen</a:t>
            </a:r>
          </a:p>
        </p:txBody>
      </p:sp>
      <p:sp>
        <p:nvSpPr>
          <p:cNvPr id="9" name="Foliennummernplatzhalter 5"/>
          <p:cNvSpPr>
            <a:spLocks noGrp="1"/>
          </p:cNvSpPr>
          <p:nvPr>
            <p:ph type="sldNum" sz="quarter" idx="12"/>
          </p:nvPr>
        </p:nvSpPr>
        <p:spPr/>
        <p:txBody>
          <a:bodyPr/>
          <a:lstStyle>
            <a:lvl1pPr>
              <a:defRPr/>
            </a:lvl1pPr>
          </a:lstStyle>
          <a:p>
            <a:pPr>
              <a:defRPr/>
            </a:pPr>
            <a:fld id="{DC48B91B-D7D0-43E9-AC50-5E67F8230880}" type="slidenum">
              <a:rPr lang="de-DE"/>
              <a:pPr>
                <a:defRPr/>
              </a:pPr>
              <a:t>‹#›</a:t>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a:lvl1pPr>
          </a:lstStyle>
          <a:p>
            <a:pPr>
              <a:defRPr/>
            </a:pPr>
            <a:endParaRPr lang="de-DE"/>
          </a:p>
        </p:txBody>
      </p:sp>
      <p:sp>
        <p:nvSpPr>
          <p:cNvPr id="4" name="Fußzeilenplatzhalter 4"/>
          <p:cNvSpPr>
            <a:spLocks noGrp="1"/>
          </p:cNvSpPr>
          <p:nvPr>
            <p:ph type="ftr" sz="quarter" idx="11"/>
          </p:nvPr>
        </p:nvSpPr>
        <p:spPr/>
        <p:txBody>
          <a:bodyPr/>
          <a:lstStyle>
            <a:lvl1pPr>
              <a:defRPr/>
            </a:lvl1pPr>
          </a:lstStyle>
          <a:p>
            <a:pPr>
              <a:defRPr/>
            </a:pPr>
            <a:r>
              <a:rPr lang="de-DE"/>
              <a:t>Dr. VolkerThen</a:t>
            </a:r>
          </a:p>
        </p:txBody>
      </p:sp>
      <p:sp>
        <p:nvSpPr>
          <p:cNvPr id="5" name="Foliennummernplatzhalter 5"/>
          <p:cNvSpPr>
            <a:spLocks noGrp="1"/>
          </p:cNvSpPr>
          <p:nvPr>
            <p:ph type="sldNum" sz="quarter" idx="12"/>
          </p:nvPr>
        </p:nvSpPr>
        <p:spPr/>
        <p:txBody>
          <a:bodyPr/>
          <a:lstStyle>
            <a:lvl1pPr>
              <a:defRPr/>
            </a:lvl1pPr>
          </a:lstStyle>
          <a:p>
            <a:pPr>
              <a:defRPr/>
            </a:pPr>
            <a:fld id="{11026A26-26AF-467A-875A-003FDE3F0004}" type="slidenum">
              <a:rPr lang="de-DE"/>
              <a:pPr>
                <a:defRPr/>
              </a:pPr>
              <a:t>‹#›</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endParaRPr lang="de-DE"/>
          </a:p>
        </p:txBody>
      </p:sp>
      <p:sp>
        <p:nvSpPr>
          <p:cNvPr id="3" name="Fußzeilenplatzhalter 4"/>
          <p:cNvSpPr>
            <a:spLocks noGrp="1"/>
          </p:cNvSpPr>
          <p:nvPr>
            <p:ph type="ftr" sz="quarter" idx="11"/>
          </p:nvPr>
        </p:nvSpPr>
        <p:spPr/>
        <p:txBody>
          <a:bodyPr/>
          <a:lstStyle>
            <a:lvl1pPr>
              <a:defRPr/>
            </a:lvl1pPr>
          </a:lstStyle>
          <a:p>
            <a:pPr>
              <a:defRPr/>
            </a:pPr>
            <a:r>
              <a:rPr lang="de-DE"/>
              <a:t>Dr. VolkerThen</a:t>
            </a:r>
          </a:p>
        </p:txBody>
      </p:sp>
      <p:sp>
        <p:nvSpPr>
          <p:cNvPr id="4" name="Foliennummernplatzhalter 5"/>
          <p:cNvSpPr>
            <a:spLocks noGrp="1"/>
          </p:cNvSpPr>
          <p:nvPr>
            <p:ph type="sldNum" sz="quarter" idx="12"/>
          </p:nvPr>
        </p:nvSpPr>
        <p:spPr/>
        <p:txBody>
          <a:bodyPr/>
          <a:lstStyle>
            <a:lvl1pPr>
              <a:defRPr/>
            </a:lvl1pPr>
          </a:lstStyle>
          <a:p>
            <a:pPr>
              <a:defRPr/>
            </a:pPr>
            <a:fld id="{A2E6096E-C5BA-4508-9C4F-493C357BC7C2}" type="slidenum">
              <a:rPr lang="de-DE"/>
              <a:pPr>
                <a:defRPr/>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endParaRPr lang="de-DE"/>
          </a:p>
        </p:txBody>
      </p:sp>
      <p:sp>
        <p:nvSpPr>
          <p:cNvPr id="6" name="Fußzeilenplatzhalter 4"/>
          <p:cNvSpPr>
            <a:spLocks noGrp="1"/>
          </p:cNvSpPr>
          <p:nvPr>
            <p:ph type="ftr" sz="quarter" idx="11"/>
          </p:nvPr>
        </p:nvSpPr>
        <p:spPr/>
        <p:txBody>
          <a:bodyPr/>
          <a:lstStyle>
            <a:lvl1pPr>
              <a:defRPr/>
            </a:lvl1pPr>
          </a:lstStyle>
          <a:p>
            <a:pPr>
              <a:defRPr/>
            </a:pPr>
            <a:r>
              <a:rPr lang="de-DE"/>
              <a:t>Dr. VolkerThen</a:t>
            </a:r>
          </a:p>
        </p:txBody>
      </p:sp>
      <p:sp>
        <p:nvSpPr>
          <p:cNvPr id="7" name="Foliennummernplatzhalter 5"/>
          <p:cNvSpPr>
            <a:spLocks noGrp="1"/>
          </p:cNvSpPr>
          <p:nvPr>
            <p:ph type="sldNum" sz="quarter" idx="12"/>
          </p:nvPr>
        </p:nvSpPr>
        <p:spPr/>
        <p:txBody>
          <a:bodyPr/>
          <a:lstStyle>
            <a:lvl1pPr>
              <a:defRPr/>
            </a:lvl1pPr>
          </a:lstStyle>
          <a:p>
            <a:pPr>
              <a:defRPr/>
            </a:pPr>
            <a:fld id="{F506DB35-53AA-4DD3-B321-86609EEFF871}" type="slidenum">
              <a:rPr lang="de-DE"/>
              <a:pPr>
                <a:defRPr/>
              </a:pPr>
              <a:t>‹#›</a:t>
            </a:fld>
            <a:endParaRPr lang="de-D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endParaRPr lang="de-DE"/>
          </a:p>
        </p:txBody>
      </p:sp>
      <p:sp>
        <p:nvSpPr>
          <p:cNvPr id="6" name="Fußzeilenplatzhalter 4"/>
          <p:cNvSpPr>
            <a:spLocks noGrp="1"/>
          </p:cNvSpPr>
          <p:nvPr>
            <p:ph type="ftr" sz="quarter" idx="11"/>
          </p:nvPr>
        </p:nvSpPr>
        <p:spPr/>
        <p:txBody>
          <a:bodyPr/>
          <a:lstStyle>
            <a:lvl1pPr>
              <a:defRPr/>
            </a:lvl1pPr>
          </a:lstStyle>
          <a:p>
            <a:pPr>
              <a:defRPr/>
            </a:pPr>
            <a:r>
              <a:rPr lang="de-DE"/>
              <a:t>Dr. VolkerThen</a:t>
            </a:r>
          </a:p>
        </p:txBody>
      </p:sp>
      <p:sp>
        <p:nvSpPr>
          <p:cNvPr id="7" name="Foliennummernplatzhalter 5"/>
          <p:cNvSpPr>
            <a:spLocks noGrp="1"/>
          </p:cNvSpPr>
          <p:nvPr>
            <p:ph type="sldNum" sz="quarter" idx="12"/>
          </p:nvPr>
        </p:nvSpPr>
        <p:spPr/>
        <p:txBody>
          <a:bodyPr/>
          <a:lstStyle>
            <a:lvl1pPr>
              <a:defRPr/>
            </a:lvl1pPr>
          </a:lstStyle>
          <a:p>
            <a:pPr>
              <a:defRPr/>
            </a:pPr>
            <a:fld id="{31F82467-331D-49C4-B148-B7F2ED58B260}" type="slidenum">
              <a:rPr lang="de-DE"/>
              <a:pPr>
                <a:defRPr/>
              </a:pPr>
              <a:t>‹#›</a:t>
            </a:fld>
            <a:endParaRPr lang="de-D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r>
              <a:rPr lang="de-DE"/>
              <a:t>Dr. VolkerThen</a:t>
            </a:r>
          </a:p>
        </p:txBody>
      </p:sp>
      <p:sp>
        <p:nvSpPr>
          <p:cNvPr id="6" name="Foliennummernplatzhalter 5"/>
          <p:cNvSpPr>
            <a:spLocks noGrp="1"/>
          </p:cNvSpPr>
          <p:nvPr>
            <p:ph type="sldNum" sz="quarter" idx="12"/>
          </p:nvPr>
        </p:nvSpPr>
        <p:spPr/>
        <p:txBody>
          <a:bodyPr/>
          <a:lstStyle>
            <a:lvl1pPr>
              <a:defRPr/>
            </a:lvl1pPr>
          </a:lstStyle>
          <a:p>
            <a:pPr>
              <a:defRPr/>
            </a:pPr>
            <a:fld id="{3B1E5AA9-6490-47B5-93D9-A828700FD504}" type="slidenum">
              <a:rPr lang="de-DE"/>
              <a:pPr>
                <a:defRPr/>
              </a:pPr>
              <a:t>‹#›</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r>
              <a:rPr lang="de-DE"/>
              <a:t>Dr. VolkerThen</a:t>
            </a:r>
          </a:p>
        </p:txBody>
      </p:sp>
      <p:sp>
        <p:nvSpPr>
          <p:cNvPr id="6" name="Foliennummernplatzhalter 5"/>
          <p:cNvSpPr>
            <a:spLocks noGrp="1"/>
          </p:cNvSpPr>
          <p:nvPr>
            <p:ph type="sldNum" sz="quarter" idx="12"/>
          </p:nvPr>
        </p:nvSpPr>
        <p:spPr/>
        <p:txBody>
          <a:bodyPr/>
          <a:lstStyle>
            <a:lvl1pPr>
              <a:defRPr/>
            </a:lvl1pPr>
          </a:lstStyle>
          <a:p>
            <a:pPr>
              <a:defRPr/>
            </a:pPr>
            <a:fld id="{20779C78-CF21-4E00-B72B-2DED2EFF9C8C}" type="slidenum">
              <a:rPr lang="de-DE"/>
              <a:pPr>
                <a:defRPr/>
              </a:p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GB"/>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sz="half" idx="1"/>
          </p:nvPr>
        </p:nvSpPr>
        <p:spPr>
          <a:xfrm>
            <a:off x="1835150" y="1916113"/>
            <a:ext cx="3349625" cy="3455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Inhaltsplatzhalter 3"/>
          <p:cNvSpPr>
            <a:spLocks noGrp="1"/>
          </p:cNvSpPr>
          <p:nvPr>
            <p:ph sz="half" idx="2"/>
          </p:nvPr>
        </p:nvSpPr>
        <p:spPr>
          <a:xfrm>
            <a:off x="5337175" y="1916113"/>
            <a:ext cx="3349625" cy="3455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en-GB"/>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GB"/>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GB"/>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2535238" y="352425"/>
            <a:ext cx="184150" cy="366713"/>
          </a:xfrm>
          <a:prstGeom prst="rect">
            <a:avLst/>
          </a:prstGeom>
          <a:noFill/>
          <a:ln w="9525">
            <a:noFill/>
            <a:miter lim="800000"/>
            <a:headEnd/>
            <a:tailEnd/>
          </a:ln>
          <a:effectLst/>
        </p:spPr>
        <p:txBody>
          <a:bodyPr wrap="none">
            <a:spAutoFit/>
          </a:bodyPr>
          <a:lstStyle/>
          <a:p>
            <a:pPr fontAlgn="auto">
              <a:spcBef>
                <a:spcPts val="0"/>
              </a:spcBef>
              <a:spcAft>
                <a:spcPts val="0"/>
              </a:spcAft>
              <a:defRPr/>
            </a:pPr>
            <a:endParaRPr lang="de-DE">
              <a:latin typeface="+mn-lt"/>
              <a:cs typeface="+mn-cs"/>
            </a:endParaRPr>
          </a:p>
        </p:txBody>
      </p:sp>
      <p:sp>
        <p:nvSpPr>
          <p:cNvPr id="8" name="Text Box 11"/>
          <p:cNvSpPr txBox="1">
            <a:spLocks noChangeArrowheads="1"/>
          </p:cNvSpPr>
          <p:nvPr userDrawn="1"/>
        </p:nvSpPr>
        <p:spPr bwMode="auto">
          <a:xfrm flipV="1">
            <a:off x="1835150" y="1116013"/>
            <a:ext cx="7308850" cy="45719"/>
          </a:xfrm>
          <a:prstGeom prst="rect">
            <a:avLst/>
          </a:prstGeom>
          <a:solidFill>
            <a:srgbClr val="A1352F"/>
          </a:solidFill>
          <a:ln w="9525">
            <a:noFill/>
            <a:miter lim="800000"/>
            <a:headEnd/>
            <a:tailEnd/>
          </a:ln>
        </p:spPr>
        <p:txBody>
          <a:bodyPr wrap="none"/>
          <a:lstStyle/>
          <a:p>
            <a:pPr>
              <a:defRPr/>
            </a:pPr>
            <a:r>
              <a:rPr lang="de-DE" sz="2000">
                <a:solidFill>
                  <a:schemeClr val="bg1"/>
                </a:solidFill>
              </a:rPr>
              <a:t>                                    </a:t>
            </a:r>
            <a:endParaRPr lang="de-DE" sz="2000" b="1">
              <a:solidFill>
                <a:schemeClr val="bg1"/>
              </a:solidFill>
            </a:endParaRPr>
          </a:p>
        </p:txBody>
      </p:sp>
      <p:sp>
        <p:nvSpPr>
          <p:cNvPr id="1029" name="Rectangle 2"/>
          <p:cNvSpPr>
            <a:spLocks noGrp="1" noChangeArrowheads="1"/>
          </p:cNvSpPr>
          <p:nvPr>
            <p:ph type="title"/>
          </p:nvPr>
        </p:nvSpPr>
        <p:spPr bwMode="auto">
          <a:xfrm>
            <a:off x="2555875" y="0"/>
            <a:ext cx="65881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30" name="Rectangle 3"/>
          <p:cNvSpPr>
            <a:spLocks noGrp="1" noChangeArrowheads="1"/>
          </p:cNvSpPr>
          <p:nvPr>
            <p:ph type="body" idx="1"/>
          </p:nvPr>
        </p:nvSpPr>
        <p:spPr bwMode="auto">
          <a:xfrm>
            <a:off x="1835150" y="1916113"/>
            <a:ext cx="6851650" cy="3455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pic>
        <p:nvPicPr>
          <p:cNvPr id="1031" name="Picture 8" descr="CSI_klein"/>
          <p:cNvPicPr>
            <a:picLocks noChangeAspect="1" noChangeArrowheads="1"/>
          </p:cNvPicPr>
          <p:nvPr userDrawn="1"/>
        </p:nvPicPr>
        <p:blipFill>
          <a:blip r:embed="rId14" cstate="print"/>
          <a:srcRect/>
          <a:stretch>
            <a:fillRect/>
          </a:stretch>
        </p:blipFill>
        <p:spPr bwMode="auto">
          <a:xfrm>
            <a:off x="323850" y="260350"/>
            <a:ext cx="1152525" cy="727075"/>
          </a:xfrm>
          <a:prstGeom prst="rect">
            <a:avLst/>
          </a:prstGeom>
          <a:noFill/>
          <a:ln w="9525">
            <a:noFill/>
            <a:miter lim="800000"/>
            <a:headEnd/>
            <a:tailEnd/>
          </a:ln>
        </p:spPr>
      </p:pic>
      <p:sp>
        <p:nvSpPr>
          <p:cNvPr id="6" name="Rectangle 6"/>
          <p:cNvSpPr txBox="1">
            <a:spLocks noGrp="1" noChangeArrowheads="1"/>
          </p:cNvSpPr>
          <p:nvPr userDrawn="1"/>
        </p:nvSpPr>
        <p:spPr bwMode="auto">
          <a:xfrm>
            <a:off x="8316913" y="6524625"/>
            <a:ext cx="827087" cy="360363"/>
          </a:xfrm>
          <a:prstGeom prst="rect">
            <a:avLst/>
          </a:prstGeom>
          <a:noFill/>
          <a:ln>
            <a:miter lim="800000"/>
            <a:headEnd/>
            <a:tailEnd/>
          </a:ln>
        </p:spPr>
        <p:txBody>
          <a:bodyPr/>
          <a:lstStyle/>
          <a:p>
            <a:pPr algn="r">
              <a:defRPr/>
            </a:pPr>
            <a:r>
              <a:rPr lang="de-DE" sz="1200" b="1" dirty="0">
                <a:solidFill>
                  <a:schemeClr val="bg1"/>
                </a:solidFill>
                <a:cs typeface="+mn-cs"/>
              </a:rPr>
              <a:t>|  </a:t>
            </a:r>
            <a:fld id="{0D22BBFF-3437-467A-A881-6BE3C700C0EB}" type="slidenum">
              <a:rPr lang="de-DE" sz="1200" b="1">
                <a:solidFill>
                  <a:schemeClr val="bg1"/>
                </a:solidFill>
                <a:cs typeface="+mn-cs"/>
              </a:rPr>
              <a:pPr algn="r">
                <a:defRPr/>
              </a:pPr>
              <a:t>‹#›</a:t>
            </a:fld>
            <a:endParaRPr lang="de-DE" sz="1200" b="1" dirty="0">
              <a:solidFill>
                <a:schemeClr val="bg1"/>
              </a:solidFill>
              <a:cs typeface="+mn-cs"/>
            </a:endParaRPr>
          </a:p>
        </p:txBody>
      </p:sp>
    </p:spTree>
  </p:cSld>
  <p:clrMap bg1="lt1" tx1="dk1" bg2="lt2" tx2="dk2" accent1="accent1" accent2="accent2" accent3="accent3" accent4="accent4" accent5="accent5" accent6="accent6" hlink="hlink" folHlink="folHlink"/>
  <p:sldLayoutIdLst>
    <p:sldLayoutId id="2147483751" r:id="rId1"/>
    <p:sldLayoutId id="2147483739" r:id="rId2"/>
    <p:sldLayoutId id="2147483738" r:id="rId3"/>
    <p:sldLayoutId id="2147483737" r:id="rId4"/>
    <p:sldLayoutId id="2147483736" r:id="rId5"/>
    <p:sldLayoutId id="2147483735" r:id="rId6"/>
    <p:sldLayoutId id="2147483734" r:id="rId7"/>
    <p:sldLayoutId id="2147483733" r:id="rId8"/>
    <p:sldLayoutId id="2147483732" r:id="rId9"/>
    <p:sldLayoutId id="2147483731" r:id="rId10"/>
    <p:sldLayoutId id="2147483730" r:id="rId11"/>
    <p:sldLayoutId id="2147483729" r:id="rId12"/>
  </p:sldLayoutIdLst>
  <p:timing>
    <p:tnLst>
      <p:par>
        <p:cTn id="1" dur="indefinite" restart="never" nodeType="tmRoot"/>
      </p:par>
    </p:tnLst>
  </p:timing>
  <p:hf sldNum="0" hdr="0" dt="0"/>
  <p:txStyles>
    <p:title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cs typeface="Arial" charset="0"/>
        </a:defRPr>
      </a:lvl2pPr>
      <a:lvl3pPr algn="l" rtl="0" eaLnBrk="0" fontAlgn="base" hangingPunct="0">
        <a:spcBef>
          <a:spcPct val="0"/>
        </a:spcBef>
        <a:spcAft>
          <a:spcPct val="0"/>
        </a:spcAft>
        <a:defRPr sz="2000" b="1">
          <a:solidFill>
            <a:schemeClr val="bg1"/>
          </a:solidFill>
          <a:latin typeface="Arial" charset="0"/>
          <a:cs typeface="Arial" charset="0"/>
        </a:defRPr>
      </a:lvl3pPr>
      <a:lvl4pPr algn="l" rtl="0" eaLnBrk="0" fontAlgn="base" hangingPunct="0">
        <a:spcBef>
          <a:spcPct val="0"/>
        </a:spcBef>
        <a:spcAft>
          <a:spcPct val="0"/>
        </a:spcAft>
        <a:defRPr sz="2000" b="1">
          <a:solidFill>
            <a:schemeClr val="bg1"/>
          </a:solidFill>
          <a:latin typeface="Arial" charset="0"/>
          <a:cs typeface="Arial" charset="0"/>
        </a:defRPr>
      </a:lvl4pPr>
      <a:lvl5pPr algn="l" rtl="0" eaLnBrk="0" fontAlgn="base" hangingPunct="0">
        <a:spcBef>
          <a:spcPct val="0"/>
        </a:spcBef>
        <a:spcAft>
          <a:spcPct val="0"/>
        </a:spcAft>
        <a:defRPr sz="2000" b="1">
          <a:solidFill>
            <a:schemeClr val="bg1"/>
          </a:solidFill>
          <a:latin typeface="Arial" charset="0"/>
          <a:cs typeface="Arial" charset="0"/>
        </a:defRPr>
      </a:lvl5pPr>
      <a:lvl6pPr marL="457200" algn="l" rtl="0" fontAlgn="base">
        <a:spcBef>
          <a:spcPct val="0"/>
        </a:spcBef>
        <a:spcAft>
          <a:spcPct val="0"/>
        </a:spcAft>
        <a:defRPr sz="2000" b="1">
          <a:solidFill>
            <a:schemeClr val="bg1"/>
          </a:solidFill>
          <a:latin typeface="Arial" charset="0"/>
          <a:cs typeface="Arial" charset="0"/>
        </a:defRPr>
      </a:lvl6pPr>
      <a:lvl7pPr marL="914400" algn="l" rtl="0" fontAlgn="base">
        <a:spcBef>
          <a:spcPct val="0"/>
        </a:spcBef>
        <a:spcAft>
          <a:spcPct val="0"/>
        </a:spcAft>
        <a:defRPr sz="2000" b="1">
          <a:solidFill>
            <a:schemeClr val="bg1"/>
          </a:solidFill>
          <a:latin typeface="Arial" charset="0"/>
          <a:cs typeface="Arial" charset="0"/>
        </a:defRPr>
      </a:lvl7pPr>
      <a:lvl8pPr marL="1371600" algn="l" rtl="0" fontAlgn="base">
        <a:spcBef>
          <a:spcPct val="0"/>
        </a:spcBef>
        <a:spcAft>
          <a:spcPct val="0"/>
        </a:spcAft>
        <a:defRPr sz="2000" b="1">
          <a:solidFill>
            <a:schemeClr val="bg1"/>
          </a:solidFill>
          <a:latin typeface="Arial" charset="0"/>
          <a:cs typeface="Arial" charset="0"/>
        </a:defRPr>
      </a:lvl8pPr>
      <a:lvl9pPr marL="1828800" algn="l" rtl="0" fontAlgn="base">
        <a:spcBef>
          <a:spcPct val="0"/>
        </a:spcBef>
        <a:spcAft>
          <a:spcPct val="0"/>
        </a:spcAft>
        <a:defRPr sz="2000" b="1">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Char char="•"/>
        <a:defRPr sz="2000" b="1">
          <a:solidFill>
            <a:srgbClr val="A1352F"/>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338"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4339"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r>
              <a:rPr lang="de-DE"/>
              <a:t>Dr. VolkerThen</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cs typeface="Arial" charset="0"/>
              </a:defRPr>
            </a:lvl1pPr>
          </a:lstStyle>
          <a:p>
            <a:pPr>
              <a:defRPr/>
            </a:pPr>
            <a:fld id="{2105CE5C-2FD9-463B-BEC0-235822178EDA}" type="slidenum">
              <a:rPr lang="de-DE"/>
              <a:pPr>
                <a:defRPr/>
              </a:pPr>
              <a:t>‹#›</a:t>
            </a:fld>
            <a:endParaRPr lang="de-DE"/>
          </a:p>
        </p:txBody>
      </p:sp>
    </p:spTree>
  </p:cSld>
  <p:clrMap bg1="lt1" tx1="dk1" bg2="lt2" tx2="dk2" accent1="accent1" accent2="accent2" accent3="accent3" accent4="accent4" accent5="accent5" accent6="accent6" hlink="hlink" folHlink="folHlink"/>
  <p:sldLayoutIdLst>
    <p:sldLayoutId id="2147483750" r:id="rId1"/>
    <p:sldLayoutId id="2147483749" r:id="rId2"/>
    <p:sldLayoutId id="2147483748" r:id="rId3"/>
    <p:sldLayoutId id="2147483747" r:id="rId4"/>
    <p:sldLayoutId id="2147483746" r:id="rId5"/>
    <p:sldLayoutId id="2147483745" r:id="rId6"/>
    <p:sldLayoutId id="2147483744" r:id="rId7"/>
    <p:sldLayoutId id="2147483743" r:id="rId8"/>
    <p:sldLayoutId id="2147483742" r:id="rId9"/>
    <p:sldLayoutId id="2147483741" r:id="rId10"/>
    <p:sldLayoutId id="2147483740"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ciriec.ulg.ac.be/wp-content/uploads/2017/10/RecentEvolutionsSEinEU_Study2017.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ciriec.ulg.ac.be/wp-content/uploads/2017/10/RecentEvolutionsSEinEU_Study2017.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s://www.ashoka.org/fellows" TargetMode="External"/><Relationship Id="rId7" Type="http://schemas.openxmlformats.org/officeDocument/2006/relationships/image" Target="../media/image6.jpeg"/><Relationship Id="rId2" Type="http://schemas.openxmlformats.org/officeDocument/2006/relationships/hyperlink" Target="http://germany.ashoka.org/fellows" TargetMode="Externa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hyperlink" Target="https://www.youtube.com/watch?v=nlXKcpgPP6M" TargetMode="External"/><Relationship Id="rId4" Type="http://schemas.openxmlformats.org/officeDocument/2006/relationships/hyperlink" Target="http://www.schwabfound.org/entrepreneur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shbcHtvqHu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hyperlink" Target="https://www.youtube.com/watch?v=Pl8c5ooHfW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hyperlink" Target="http://www.bmwi.de/DE/Mediathek/publikationen,did=714908.html" TargetMode="External"/><Relationship Id="rId2" Type="http://schemas.openxmlformats.org/officeDocument/2006/relationships/hyperlink" Target="http://ec.europa.eu/internal_market/social_business/index_de.ht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ocent.e-learning.imb-uni-augsburg.de/files/Social%20Entrepreneurship.%20Eine%20Einf%C3%BChrung.pdf" TargetMode="External"/><Relationship Id="rId2" Type="http://schemas.openxmlformats.org/officeDocument/2006/relationships/hyperlink" Target="http://rinovations.edublogs.org/files/2008/07/setypology.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c.europa.eu/growth/sectors/social-economy/enterprises_en" TargetMode="External"/><Relationship Id="rId2" Type="http://schemas.openxmlformats.org/officeDocument/2006/relationships/hyperlink" Target="https://ec.europa.eu/growth/sectors/social-economy_en"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ec.europa.eu/growth/sectors/social-economy/cooperatives_e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5PKBL4C4TJQ"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a:spLocks noGrp="1" noChangeArrowheads="1"/>
          </p:cNvSpPr>
          <p:nvPr>
            <p:ph type="sldNum" sz="quarter" idx="4294967295"/>
          </p:nvPr>
        </p:nvSpPr>
        <p:spPr bwMode="auto">
          <a:xfrm>
            <a:off x="8532813" y="6524625"/>
            <a:ext cx="431800" cy="307975"/>
          </a:xfrm>
          <a:prstGeom prst="rect">
            <a:avLst/>
          </a:prstGeom>
          <a:noFill/>
          <a:ln>
            <a:miter lim="800000"/>
            <a:headEnd/>
            <a:tailEnd/>
          </a:ln>
        </p:spPr>
        <p:txBody>
          <a:bodyPr/>
          <a:lstStyle/>
          <a:p>
            <a:fld id="{72A17937-9921-4D1C-A016-17A25179E8F5}" type="slidenum">
              <a:rPr lang="de-DE"/>
              <a:pPr/>
              <a:t>1</a:t>
            </a:fld>
            <a:endParaRPr lang="de-DE"/>
          </a:p>
        </p:txBody>
      </p:sp>
      <p:sp>
        <p:nvSpPr>
          <p:cNvPr id="10242" name="Rectangle 6"/>
          <p:cNvSpPr txBox="1">
            <a:spLocks noGrp="1" noChangeArrowheads="1"/>
          </p:cNvSpPr>
          <p:nvPr/>
        </p:nvSpPr>
        <p:spPr bwMode="auto">
          <a:xfrm>
            <a:off x="8532813" y="6524625"/>
            <a:ext cx="431800" cy="307975"/>
          </a:xfrm>
          <a:prstGeom prst="rect">
            <a:avLst/>
          </a:prstGeom>
          <a:noFill/>
          <a:ln>
            <a:miter lim="800000"/>
            <a:headEnd/>
            <a:tailEnd/>
          </a:ln>
        </p:spPr>
        <p:txBody>
          <a:bodyPr rIns="0" bIns="0"/>
          <a:lstStyle/>
          <a:p>
            <a:pPr algn="r">
              <a:defRPr/>
            </a:pPr>
            <a:fld id="{8FA244DC-8349-442A-9929-18F4D77A4A31}" type="slidenum">
              <a:rPr lang="de-DE" sz="1200">
                <a:solidFill>
                  <a:schemeClr val="bg1"/>
                </a:solidFill>
                <a:latin typeface="+mn-lt"/>
                <a:cs typeface="+mn-cs"/>
              </a:rPr>
              <a:pPr algn="r">
                <a:defRPr/>
              </a:pPr>
              <a:t>1</a:t>
            </a:fld>
            <a:endParaRPr lang="de-DE" sz="1200">
              <a:solidFill>
                <a:schemeClr val="bg1"/>
              </a:solidFill>
              <a:latin typeface="+mn-lt"/>
              <a:cs typeface="+mn-cs"/>
            </a:endParaRPr>
          </a:p>
        </p:txBody>
      </p:sp>
      <p:sp>
        <p:nvSpPr>
          <p:cNvPr id="28676" name="Rectangle 2"/>
          <p:cNvSpPr>
            <a:spLocks noGrp="1" noChangeArrowheads="1"/>
          </p:cNvSpPr>
          <p:nvPr>
            <p:ph type="ctrTitle"/>
          </p:nvPr>
        </p:nvSpPr>
        <p:spPr>
          <a:xfrm>
            <a:off x="1522412" y="2348880"/>
            <a:ext cx="6099175" cy="1097409"/>
          </a:xfrm>
        </p:spPr>
        <p:txBody>
          <a:bodyPr anchor="t"/>
          <a:lstStyle/>
          <a:p>
            <a:pPr eaLnBrk="1" hangingPunct="1"/>
            <a:r>
              <a:rPr lang="en-US" sz="2600" dirty="0" smtClean="0"/>
              <a:t/>
            </a:r>
            <a:br>
              <a:rPr lang="en-US" sz="2600" dirty="0" smtClean="0"/>
            </a:br>
            <a:r>
              <a:rPr lang="en-US" sz="5400" dirty="0" smtClean="0">
                <a:solidFill>
                  <a:schemeClr val="accent6"/>
                </a:solidFill>
                <a:latin typeface="Bodoni MT Condensed" panose="02070606080606020203" pitchFamily="18" charset="0"/>
              </a:rPr>
              <a:t>Social Entrepreneurship</a:t>
            </a:r>
            <a:r>
              <a:rPr lang="en-US" sz="5400" dirty="0" smtClean="0">
                <a:latin typeface="Bodoni MT Condensed" panose="02070606080606020203" pitchFamily="18" charset="0"/>
              </a:rPr>
              <a:t/>
            </a:r>
            <a:br>
              <a:rPr lang="en-US" sz="5400" dirty="0" smtClean="0">
                <a:latin typeface="Bodoni MT Condensed" panose="02070606080606020203" pitchFamily="18" charset="0"/>
              </a:rPr>
            </a:br>
            <a:r>
              <a:rPr lang="en-US" sz="4400" dirty="0" smtClean="0">
                <a:solidFill>
                  <a:schemeClr val="tx1"/>
                </a:solidFill>
                <a:latin typeface="Bodoni MT Condensed" panose="02070606080606020203" pitchFamily="18" charset="0"/>
              </a:rPr>
              <a:t>Introduction </a:t>
            </a:r>
            <a:endParaRPr lang="en-US" sz="5400" dirty="0" smtClean="0">
              <a:solidFill>
                <a:schemeClr val="tx1"/>
              </a:solidFill>
              <a:latin typeface="Bodoni MT Condensed" panose="02070606080606020203" pitchFamily="18" charset="0"/>
            </a:endParaRPr>
          </a:p>
        </p:txBody>
      </p:sp>
      <p:sp>
        <p:nvSpPr>
          <p:cNvPr id="28677" name="Rectangle 3"/>
          <p:cNvSpPr>
            <a:spLocks noGrp="1" noChangeArrowheads="1"/>
          </p:cNvSpPr>
          <p:nvPr>
            <p:ph type="subTitle" idx="1"/>
          </p:nvPr>
        </p:nvSpPr>
        <p:spPr>
          <a:xfrm>
            <a:off x="0" y="5445224"/>
            <a:ext cx="9144000" cy="834926"/>
          </a:xfrm>
        </p:spPr>
        <p:txBody>
          <a:bodyPr/>
          <a:lstStyle/>
          <a:p>
            <a:pPr eaLnBrk="1" hangingPunct="1">
              <a:lnSpc>
                <a:spcPct val="80000"/>
              </a:lnSpc>
            </a:pPr>
            <a:r>
              <a:rPr lang="de-DE" sz="1400" i="1" dirty="0" err="1" smtClean="0"/>
              <a:t>Masarykova</a:t>
            </a:r>
            <a:r>
              <a:rPr lang="de-DE" sz="1400" i="1" dirty="0" smtClean="0"/>
              <a:t> </a:t>
            </a:r>
            <a:r>
              <a:rPr lang="de-DE" sz="1400" i="1" dirty="0" err="1" smtClean="0"/>
              <a:t>Univerzita</a:t>
            </a:r>
            <a:r>
              <a:rPr lang="de-DE" sz="1400" i="1" dirty="0" smtClean="0"/>
              <a:t>, Brno</a:t>
            </a:r>
          </a:p>
          <a:p>
            <a:pPr eaLnBrk="1" hangingPunct="1">
              <a:lnSpc>
                <a:spcPct val="80000"/>
              </a:lnSpc>
            </a:pPr>
            <a:endParaRPr lang="de-DE" sz="1400" b="0" dirty="0" smtClean="0"/>
          </a:p>
          <a:p>
            <a:pPr eaLnBrk="1" hangingPunct="1">
              <a:lnSpc>
                <a:spcPct val="80000"/>
              </a:lnSpc>
            </a:pPr>
            <a:r>
              <a:rPr lang="de-DE" sz="1400" b="0" dirty="0" err="1" smtClean="0"/>
              <a:t>October</a:t>
            </a:r>
            <a:r>
              <a:rPr lang="de-DE" sz="1400" b="0" dirty="0" smtClean="0"/>
              <a:t> 6th, 2017 </a:t>
            </a:r>
          </a:p>
          <a:p>
            <a:pPr eaLnBrk="1" hangingPunct="1">
              <a:lnSpc>
                <a:spcPct val="80000"/>
              </a:lnSpc>
            </a:pPr>
            <a:endParaRPr lang="de-DE" sz="1400" b="0" dirty="0" smtClean="0"/>
          </a:p>
          <a:p>
            <a:pPr eaLnBrk="1" hangingPunct="1">
              <a:lnSpc>
                <a:spcPct val="80000"/>
              </a:lnSpc>
            </a:pPr>
            <a:r>
              <a:rPr lang="de-DE" sz="1400" b="0" dirty="0" smtClean="0"/>
              <a:t>Martin Hölz, M.A. </a:t>
            </a:r>
            <a:r>
              <a:rPr lang="cs-CZ" sz="1400" b="0" dirty="0" smtClean="0"/>
              <a:t>(</a:t>
            </a:r>
            <a:r>
              <a:rPr lang="cs-CZ" sz="1400" b="0" dirty="0" err="1" smtClean="0"/>
              <a:t>modified</a:t>
            </a:r>
            <a:r>
              <a:rPr lang="cs-CZ" sz="1400" b="0" dirty="0" smtClean="0"/>
              <a:t> by V. Hyánek)</a:t>
            </a:r>
            <a:endParaRPr lang="de-DE" sz="1200" dirty="0" smtClean="0"/>
          </a:p>
          <a:p>
            <a:pPr eaLnBrk="1" hangingPunct="1">
              <a:lnSpc>
                <a:spcPct val="80000"/>
              </a:lnSpc>
            </a:pPr>
            <a:endParaRPr lang="de-DE" sz="1000" dirty="0" smtClean="0"/>
          </a:p>
        </p:txBody>
      </p:sp>
      <p:sp>
        <p:nvSpPr>
          <p:cNvPr id="28679" name="Rectangle 8"/>
          <p:cNvSpPr>
            <a:spLocks noChangeArrowheads="1"/>
          </p:cNvSpPr>
          <p:nvPr/>
        </p:nvSpPr>
        <p:spPr bwMode="auto">
          <a:xfrm>
            <a:off x="8037513" y="6462713"/>
            <a:ext cx="904875" cy="395287"/>
          </a:xfrm>
          <a:prstGeom prst="rect">
            <a:avLst/>
          </a:prstGeom>
          <a:solidFill>
            <a:schemeClr val="bg1"/>
          </a:solidFill>
          <a:ln w="9525">
            <a:noFill/>
            <a:miter lim="800000"/>
            <a:headEnd/>
            <a:tailEnd/>
          </a:ln>
        </p:spPr>
        <p:txBody>
          <a:bodyPr wrap="none" anchor="ctr"/>
          <a:lstStyle/>
          <a:p>
            <a:endParaRPr lang="de-DE"/>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solidFill>
                  <a:srgbClr val="9A0202"/>
                </a:solidFill>
                <a:latin typeface="Bodoni MT Condensed" panose="02070606080606020203" pitchFamily="18" charset="0"/>
              </a:rPr>
              <a:t>Market? State? </a:t>
            </a:r>
            <a:r>
              <a:rPr lang="de-DE" sz="3200" dirty="0" err="1" smtClean="0">
                <a:solidFill>
                  <a:srgbClr val="9A0202"/>
                </a:solidFill>
                <a:latin typeface="Bodoni MT Condensed" panose="02070606080606020203" pitchFamily="18" charset="0"/>
              </a:rPr>
              <a:t>Civil</a:t>
            </a:r>
            <a:r>
              <a:rPr lang="de-DE" sz="3200" dirty="0" smtClean="0">
                <a:solidFill>
                  <a:srgbClr val="9A0202"/>
                </a:solidFill>
                <a:latin typeface="Bodoni MT Condensed" panose="02070606080606020203" pitchFamily="18" charset="0"/>
              </a:rPr>
              <a:t> Society?</a:t>
            </a:r>
            <a:endParaRPr lang="de-DE" sz="3200" dirty="0">
              <a:solidFill>
                <a:srgbClr val="9A0202"/>
              </a:solidFill>
              <a:latin typeface="Bodoni MT Condensed" panose="02070606080606020203" pitchFamily="18" charset="0"/>
            </a:endParaRPr>
          </a:p>
        </p:txBody>
      </p:sp>
      <p:sp>
        <p:nvSpPr>
          <p:cNvPr id="5" name="Text Box 35"/>
          <p:cNvSpPr txBox="1">
            <a:spLocks noChangeArrowheads="1"/>
          </p:cNvSpPr>
          <p:nvPr/>
        </p:nvSpPr>
        <p:spPr bwMode="auto">
          <a:xfrm>
            <a:off x="1454150" y="5273675"/>
            <a:ext cx="1274763" cy="584200"/>
          </a:xfrm>
          <a:prstGeom prst="rect">
            <a:avLst/>
          </a:prstGeom>
          <a:noFill/>
          <a:ln w="9525">
            <a:noFill/>
            <a:miter lim="800000"/>
            <a:headEnd/>
            <a:tailEnd/>
          </a:ln>
        </p:spPr>
        <p:txBody>
          <a:bodyPr/>
          <a:lstStyle/>
          <a:p>
            <a:pPr algn="ctr"/>
            <a:r>
              <a:rPr lang="de-DE" b="1">
                <a:latin typeface="Times New Roman" pitchFamily="18" charset="0"/>
              </a:rPr>
              <a:t>Market</a:t>
            </a:r>
          </a:p>
          <a:p>
            <a:endParaRPr lang="de-DE"/>
          </a:p>
        </p:txBody>
      </p:sp>
      <p:sp>
        <p:nvSpPr>
          <p:cNvPr id="6" name="Text Box 37"/>
          <p:cNvSpPr txBox="1">
            <a:spLocks noChangeArrowheads="1"/>
          </p:cNvSpPr>
          <p:nvPr/>
        </p:nvSpPr>
        <p:spPr bwMode="auto">
          <a:xfrm>
            <a:off x="3286125" y="1341438"/>
            <a:ext cx="2701925" cy="584200"/>
          </a:xfrm>
          <a:prstGeom prst="rect">
            <a:avLst/>
          </a:prstGeom>
          <a:noFill/>
          <a:ln w="9525">
            <a:noFill/>
            <a:miter lim="800000"/>
            <a:headEnd/>
            <a:tailEnd/>
          </a:ln>
        </p:spPr>
        <p:txBody>
          <a:bodyPr/>
          <a:lstStyle/>
          <a:p>
            <a:pPr algn="ctr"/>
            <a:r>
              <a:rPr lang="de-DE" b="1">
                <a:latin typeface="Times New Roman" pitchFamily="18" charset="0"/>
              </a:rPr>
              <a:t>Family/ Community</a:t>
            </a:r>
          </a:p>
          <a:p>
            <a:endParaRPr lang="de-DE"/>
          </a:p>
        </p:txBody>
      </p:sp>
      <p:sp>
        <p:nvSpPr>
          <p:cNvPr id="7" name="AutoShape 38"/>
          <p:cNvSpPr>
            <a:spLocks noChangeArrowheads="1"/>
          </p:cNvSpPr>
          <p:nvPr/>
        </p:nvSpPr>
        <p:spPr bwMode="auto">
          <a:xfrm>
            <a:off x="2646363" y="1925638"/>
            <a:ext cx="4295775" cy="3348037"/>
          </a:xfrm>
          <a:prstGeom prst="triangle">
            <a:avLst>
              <a:gd name="adj" fmla="val 50000"/>
            </a:avLst>
          </a:prstGeom>
          <a:solidFill>
            <a:schemeClr val="bg1"/>
          </a:solidFill>
          <a:ln w="19050">
            <a:solidFill>
              <a:srgbClr val="000000"/>
            </a:solidFill>
            <a:miter lim="800000"/>
            <a:headEnd/>
            <a:tailEnd/>
          </a:ln>
        </p:spPr>
        <p:txBody>
          <a:bodyPr/>
          <a:lstStyle/>
          <a:p>
            <a:endParaRPr lang="en-GB"/>
          </a:p>
        </p:txBody>
      </p:sp>
      <p:sp>
        <p:nvSpPr>
          <p:cNvPr id="8" name="Text Box 39"/>
          <p:cNvSpPr txBox="1">
            <a:spLocks noChangeArrowheads="1"/>
          </p:cNvSpPr>
          <p:nvPr/>
        </p:nvSpPr>
        <p:spPr bwMode="auto">
          <a:xfrm>
            <a:off x="3843338" y="5430838"/>
            <a:ext cx="1747837" cy="292100"/>
          </a:xfrm>
          <a:prstGeom prst="rect">
            <a:avLst/>
          </a:prstGeom>
          <a:noFill/>
          <a:ln w="9525">
            <a:noFill/>
            <a:miter lim="800000"/>
            <a:headEnd/>
            <a:tailEnd/>
          </a:ln>
        </p:spPr>
        <p:txBody>
          <a:bodyPr/>
          <a:lstStyle/>
          <a:p>
            <a:endParaRPr lang="en-GB"/>
          </a:p>
        </p:txBody>
      </p:sp>
      <p:sp>
        <p:nvSpPr>
          <p:cNvPr id="9" name="Oval 40"/>
          <p:cNvSpPr>
            <a:spLocks noChangeArrowheads="1"/>
          </p:cNvSpPr>
          <p:nvPr/>
        </p:nvSpPr>
        <p:spPr bwMode="auto">
          <a:xfrm>
            <a:off x="3444875" y="3094038"/>
            <a:ext cx="2703513" cy="2190750"/>
          </a:xfrm>
          <a:prstGeom prst="ellipse">
            <a:avLst/>
          </a:prstGeom>
          <a:solidFill>
            <a:schemeClr val="bg1">
              <a:lumMod val="95000"/>
            </a:schemeClr>
          </a:solidFill>
          <a:ln w="31750">
            <a:solidFill>
              <a:srgbClr val="000000"/>
            </a:solidFill>
            <a:prstDash val="sysDot"/>
            <a:round/>
            <a:headEnd/>
            <a:tailEnd/>
          </a:ln>
        </p:spPr>
        <p:txBody>
          <a:bodyPr/>
          <a:lstStyle/>
          <a:p>
            <a:endParaRPr lang="en-GB"/>
          </a:p>
        </p:txBody>
      </p:sp>
      <p:sp>
        <p:nvSpPr>
          <p:cNvPr id="10" name="AutoShape 41"/>
          <p:cNvSpPr>
            <a:spLocks noChangeArrowheads="1"/>
          </p:cNvSpPr>
          <p:nvPr/>
        </p:nvSpPr>
        <p:spPr bwMode="auto">
          <a:xfrm rot="5400000">
            <a:off x="4920457" y="4071144"/>
            <a:ext cx="1022350" cy="1112837"/>
          </a:xfrm>
          <a:prstGeom prst="rtTriangle">
            <a:avLst/>
          </a:prstGeom>
          <a:solidFill>
            <a:schemeClr val="bg2">
              <a:lumMod val="20000"/>
              <a:lumOff val="80000"/>
            </a:schemeClr>
          </a:solidFill>
          <a:ln w="9525">
            <a:solidFill>
              <a:srgbClr val="000000"/>
            </a:solidFill>
            <a:miter lim="800000"/>
            <a:headEnd/>
            <a:tailEnd/>
          </a:ln>
        </p:spPr>
        <p:txBody>
          <a:bodyPr/>
          <a:lstStyle/>
          <a:p>
            <a:endParaRPr lang="en-GB"/>
          </a:p>
        </p:txBody>
      </p:sp>
      <p:sp>
        <p:nvSpPr>
          <p:cNvPr id="11" name="AutoShape 42"/>
          <p:cNvSpPr>
            <a:spLocks noChangeArrowheads="1"/>
          </p:cNvSpPr>
          <p:nvPr/>
        </p:nvSpPr>
        <p:spPr bwMode="auto">
          <a:xfrm rot="16200000" flipH="1">
            <a:off x="3648869" y="4071144"/>
            <a:ext cx="1022350" cy="1112838"/>
          </a:xfrm>
          <a:prstGeom prst="rtTriangle">
            <a:avLst/>
          </a:prstGeom>
          <a:solidFill>
            <a:schemeClr val="bg2">
              <a:lumMod val="20000"/>
              <a:lumOff val="80000"/>
            </a:schemeClr>
          </a:solidFill>
          <a:ln w="9525">
            <a:solidFill>
              <a:srgbClr val="000000"/>
            </a:solidFill>
            <a:miter lim="800000"/>
            <a:headEnd/>
            <a:tailEnd/>
          </a:ln>
        </p:spPr>
        <p:txBody>
          <a:bodyPr/>
          <a:lstStyle/>
          <a:p>
            <a:endParaRPr lang="en-GB"/>
          </a:p>
        </p:txBody>
      </p:sp>
      <p:sp>
        <p:nvSpPr>
          <p:cNvPr id="12" name="AutoShape 43"/>
          <p:cNvSpPr>
            <a:spLocks noChangeArrowheads="1"/>
          </p:cNvSpPr>
          <p:nvPr/>
        </p:nvSpPr>
        <p:spPr bwMode="auto">
          <a:xfrm>
            <a:off x="3762375" y="2655888"/>
            <a:ext cx="2066925" cy="1168400"/>
          </a:xfrm>
          <a:prstGeom prst="triangle">
            <a:avLst>
              <a:gd name="adj" fmla="val 50000"/>
            </a:avLst>
          </a:prstGeom>
          <a:solidFill>
            <a:schemeClr val="bg2">
              <a:lumMod val="20000"/>
              <a:lumOff val="80000"/>
            </a:schemeClr>
          </a:solidFill>
          <a:ln w="9525">
            <a:solidFill>
              <a:srgbClr val="000000"/>
            </a:solidFill>
            <a:miter lim="800000"/>
            <a:headEnd/>
            <a:tailEnd/>
          </a:ln>
        </p:spPr>
        <p:txBody>
          <a:bodyPr/>
          <a:lstStyle/>
          <a:p>
            <a:endParaRPr lang="en-GB"/>
          </a:p>
        </p:txBody>
      </p:sp>
      <p:sp>
        <p:nvSpPr>
          <p:cNvPr id="13" name="Oval 48"/>
          <p:cNvSpPr>
            <a:spLocks noChangeArrowheads="1"/>
          </p:cNvSpPr>
          <p:nvPr/>
        </p:nvSpPr>
        <p:spPr bwMode="auto">
          <a:xfrm>
            <a:off x="2649538" y="5138738"/>
            <a:ext cx="158750" cy="146050"/>
          </a:xfrm>
          <a:prstGeom prst="ellipse">
            <a:avLst/>
          </a:prstGeom>
          <a:solidFill>
            <a:srgbClr val="000000"/>
          </a:solidFill>
          <a:ln w="88900">
            <a:solidFill>
              <a:srgbClr val="000000"/>
            </a:solidFill>
            <a:round/>
            <a:headEnd/>
            <a:tailEnd/>
          </a:ln>
        </p:spPr>
        <p:txBody>
          <a:bodyPr/>
          <a:lstStyle/>
          <a:p>
            <a:endParaRPr lang="en-GB"/>
          </a:p>
        </p:txBody>
      </p:sp>
      <p:sp>
        <p:nvSpPr>
          <p:cNvPr id="14" name="Oval 51"/>
          <p:cNvSpPr>
            <a:spLocks noChangeArrowheads="1"/>
          </p:cNvSpPr>
          <p:nvPr/>
        </p:nvSpPr>
        <p:spPr bwMode="auto">
          <a:xfrm>
            <a:off x="6783388" y="5138738"/>
            <a:ext cx="158750" cy="146050"/>
          </a:xfrm>
          <a:prstGeom prst="ellipse">
            <a:avLst/>
          </a:prstGeom>
          <a:solidFill>
            <a:srgbClr val="000000"/>
          </a:solidFill>
          <a:ln w="88900">
            <a:solidFill>
              <a:srgbClr val="000000"/>
            </a:solidFill>
            <a:round/>
            <a:headEnd/>
            <a:tailEnd/>
          </a:ln>
        </p:spPr>
        <p:txBody>
          <a:bodyPr/>
          <a:lstStyle/>
          <a:p>
            <a:endParaRPr lang="en-GB"/>
          </a:p>
        </p:txBody>
      </p:sp>
      <p:sp>
        <p:nvSpPr>
          <p:cNvPr id="15" name="Oval 52"/>
          <p:cNvSpPr>
            <a:spLocks noChangeArrowheads="1"/>
          </p:cNvSpPr>
          <p:nvPr/>
        </p:nvSpPr>
        <p:spPr bwMode="auto">
          <a:xfrm>
            <a:off x="4716463" y="1925638"/>
            <a:ext cx="158750" cy="146050"/>
          </a:xfrm>
          <a:prstGeom prst="ellipse">
            <a:avLst/>
          </a:prstGeom>
          <a:solidFill>
            <a:srgbClr val="000000"/>
          </a:solidFill>
          <a:ln w="88900">
            <a:solidFill>
              <a:srgbClr val="000000"/>
            </a:solidFill>
            <a:round/>
            <a:headEnd/>
            <a:tailEnd/>
          </a:ln>
        </p:spPr>
        <p:txBody>
          <a:bodyPr/>
          <a:lstStyle/>
          <a:p>
            <a:endParaRPr lang="en-GB"/>
          </a:p>
        </p:txBody>
      </p:sp>
      <p:sp>
        <p:nvSpPr>
          <p:cNvPr id="16" name="Text Box 53"/>
          <p:cNvSpPr txBox="1">
            <a:spLocks noChangeArrowheads="1"/>
          </p:cNvSpPr>
          <p:nvPr/>
        </p:nvSpPr>
        <p:spPr bwMode="auto">
          <a:xfrm>
            <a:off x="4875213" y="3970338"/>
            <a:ext cx="954087" cy="730250"/>
          </a:xfrm>
          <a:prstGeom prst="rect">
            <a:avLst/>
          </a:prstGeom>
          <a:noFill/>
          <a:ln w="9525">
            <a:noFill/>
            <a:miter lim="800000"/>
            <a:headEnd/>
            <a:tailEnd/>
          </a:ln>
        </p:spPr>
        <p:txBody>
          <a:bodyPr tIns="82800"/>
          <a:lstStyle/>
          <a:p>
            <a:pPr algn="ctr"/>
            <a:endParaRPr lang="de-DE" sz="900" b="1">
              <a:latin typeface="Times New Roman" pitchFamily="18" charset="0"/>
            </a:endParaRPr>
          </a:p>
          <a:p>
            <a:pPr algn="ctr"/>
            <a:r>
              <a:rPr lang="de-DE" sz="1400" b="1">
                <a:latin typeface="Times New Roman" pitchFamily="18" charset="0"/>
              </a:rPr>
              <a:t>NGO’s</a:t>
            </a:r>
            <a:endParaRPr lang="de-DE" sz="1400"/>
          </a:p>
        </p:txBody>
      </p:sp>
      <p:sp>
        <p:nvSpPr>
          <p:cNvPr id="17" name="Text Box 54"/>
          <p:cNvSpPr txBox="1">
            <a:spLocks noChangeArrowheads="1"/>
          </p:cNvSpPr>
          <p:nvPr/>
        </p:nvSpPr>
        <p:spPr bwMode="auto">
          <a:xfrm>
            <a:off x="3762375" y="3970338"/>
            <a:ext cx="954088" cy="730250"/>
          </a:xfrm>
          <a:prstGeom prst="rect">
            <a:avLst/>
          </a:prstGeom>
          <a:noFill/>
          <a:ln w="9525">
            <a:noFill/>
            <a:miter lim="800000"/>
            <a:headEnd/>
            <a:tailEnd/>
          </a:ln>
        </p:spPr>
        <p:txBody>
          <a:bodyPr tIns="82800"/>
          <a:lstStyle/>
          <a:p>
            <a:pPr algn="ctr"/>
            <a:endParaRPr lang="de-DE" sz="900" b="1" dirty="0">
              <a:latin typeface="Times New Roman" pitchFamily="18" charset="0"/>
            </a:endParaRPr>
          </a:p>
          <a:p>
            <a:pPr algn="ctr"/>
            <a:r>
              <a:rPr lang="de-DE" sz="1400" b="1" dirty="0" err="1">
                <a:latin typeface="Times New Roman" pitchFamily="18" charset="0"/>
              </a:rPr>
              <a:t>NPO’s</a:t>
            </a:r>
            <a:endParaRPr lang="de-DE" sz="1400" dirty="0"/>
          </a:p>
        </p:txBody>
      </p:sp>
      <p:sp>
        <p:nvSpPr>
          <p:cNvPr id="18" name="Text Box 55"/>
          <p:cNvSpPr txBox="1">
            <a:spLocks noChangeArrowheads="1"/>
          </p:cNvSpPr>
          <p:nvPr/>
        </p:nvSpPr>
        <p:spPr bwMode="auto">
          <a:xfrm>
            <a:off x="4240213" y="3240088"/>
            <a:ext cx="1112837" cy="584200"/>
          </a:xfrm>
          <a:prstGeom prst="rect">
            <a:avLst/>
          </a:prstGeom>
          <a:noFill/>
          <a:ln w="9525">
            <a:noFill/>
            <a:miter lim="800000"/>
            <a:headEnd/>
            <a:tailEnd/>
          </a:ln>
        </p:spPr>
        <p:txBody>
          <a:bodyPr tIns="82800"/>
          <a:lstStyle/>
          <a:p>
            <a:pPr algn="ctr"/>
            <a:r>
              <a:rPr lang="de-DE" sz="1400" b="1">
                <a:latin typeface="Times New Roman" pitchFamily="18" charset="0"/>
              </a:rPr>
              <a:t>Informal</a:t>
            </a:r>
          </a:p>
          <a:p>
            <a:pPr algn="ctr"/>
            <a:r>
              <a:rPr lang="de-DE" sz="1400" b="1">
                <a:latin typeface="Times New Roman" pitchFamily="18" charset="0"/>
              </a:rPr>
              <a:t>networks</a:t>
            </a:r>
            <a:endParaRPr lang="de-DE" sz="1400"/>
          </a:p>
        </p:txBody>
      </p:sp>
      <p:sp>
        <p:nvSpPr>
          <p:cNvPr id="19" name="AutoShape 56"/>
          <p:cNvSpPr>
            <a:spLocks noChangeArrowheads="1"/>
          </p:cNvSpPr>
          <p:nvPr/>
        </p:nvSpPr>
        <p:spPr bwMode="auto">
          <a:xfrm>
            <a:off x="4398963" y="2509838"/>
            <a:ext cx="795337" cy="584200"/>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en-GB"/>
          </a:p>
        </p:txBody>
      </p:sp>
      <p:sp>
        <p:nvSpPr>
          <p:cNvPr id="20" name="AutoShape 57"/>
          <p:cNvSpPr>
            <a:spLocks noChangeArrowheads="1"/>
          </p:cNvSpPr>
          <p:nvPr/>
        </p:nvSpPr>
        <p:spPr bwMode="auto">
          <a:xfrm rot="-7902233">
            <a:off x="3397250" y="4459288"/>
            <a:ext cx="730250" cy="635000"/>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en-GB"/>
          </a:p>
        </p:txBody>
      </p:sp>
      <p:sp>
        <p:nvSpPr>
          <p:cNvPr id="21" name="AutoShape 58"/>
          <p:cNvSpPr>
            <a:spLocks noChangeArrowheads="1"/>
          </p:cNvSpPr>
          <p:nvPr/>
        </p:nvSpPr>
        <p:spPr bwMode="auto">
          <a:xfrm rot="7995630">
            <a:off x="5464969" y="4458494"/>
            <a:ext cx="730250" cy="636588"/>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en-GB"/>
          </a:p>
        </p:txBody>
      </p:sp>
      <p:sp>
        <p:nvSpPr>
          <p:cNvPr id="22" name="Text Box 59"/>
          <p:cNvSpPr txBox="1">
            <a:spLocks noChangeArrowheads="1"/>
          </p:cNvSpPr>
          <p:nvPr/>
        </p:nvSpPr>
        <p:spPr bwMode="auto">
          <a:xfrm>
            <a:off x="3492500" y="3789363"/>
            <a:ext cx="2519363" cy="292100"/>
          </a:xfrm>
          <a:prstGeom prst="rect">
            <a:avLst/>
          </a:prstGeom>
          <a:noFill/>
          <a:ln w="9525">
            <a:noFill/>
            <a:miter lim="800000"/>
            <a:headEnd/>
            <a:tailEnd/>
          </a:ln>
        </p:spPr>
        <p:txBody>
          <a:bodyPr/>
          <a:lstStyle/>
          <a:p>
            <a:pPr algn="ctr"/>
            <a:r>
              <a:rPr lang="en-US" b="1">
                <a:latin typeface="Times New Roman" pitchFamily="18" charset="0"/>
              </a:rPr>
              <a:t>CIVIL SOCIETY</a:t>
            </a:r>
            <a:endParaRPr lang="de-DE"/>
          </a:p>
        </p:txBody>
      </p:sp>
      <p:sp>
        <p:nvSpPr>
          <p:cNvPr id="23" name="Text Box 36"/>
          <p:cNvSpPr txBox="1">
            <a:spLocks noChangeArrowheads="1"/>
          </p:cNvSpPr>
          <p:nvPr/>
        </p:nvSpPr>
        <p:spPr bwMode="auto">
          <a:xfrm>
            <a:off x="6516688" y="5127625"/>
            <a:ext cx="1698625" cy="730250"/>
          </a:xfrm>
          <a:prstGeom prst="rect">
            <a:avLst/>
          </a:prstGeom>
          <a:noFill/>
          <a:ln w="9525">
            <a:noFill/>
            <a:miter lim="800000"/>
            <a:headEnd/>
            <a:tailEnd/>
          </a:ln>
        </p:spPr>
        <p:txBody>
          <a:bodyPr/>
          <a:lstStyle/>
          <a:p>
            <a:pPr algn="ctr"/>
            <a:r>
              <a:rPr lang="de-DE" b="1" dirty="0">
                <a:latin typeface="Times New Roman" pitchFamily="18" charset="0"/>
              </a:rPr>
              <a:t>State</a:t>
            </a:r>
          </a:p>
          <a:p>
            <a:endParaRPr lang="de-DE" dirty="0"/>
          </a:p>
        </p:txBody>
      </p:sp>
      <p:cxnSp>
        <p:nvCxnSpPr>
          <p:cNvPr id="26" name="Gerade Verbindung mit Pfeil 25"/>
          <p:cNvCxnSpPr/>
          <p:nvPr/>
        </p:nvCxnSpPr>
        <p:spPr>
          <a:xfrm>
            <a:off x="3046716" y="2947988"/>
            <a:ext cx="798041" cy="7713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AutoShape 6"/>
          <p:cNvSpPr>
            <a:spLocks noChangeArrowheads="1"/>
          </p:cNvSpPr>
          <p:nvPr/>
        </p:nvSpPr>
        <p:spPr bwMode="auto">
          <a:xfrm>
            <a:off x="3657947" y="3609972"/>
            <a:ext cx="1536353" cy="1196975"/>
          </a:xfrm>
          <a:prstGeom prst="roundRect">
            <a:avLst>
              <a:gd name="adj" fmla="val 16667"/>
            </a:avLst>
          </a:prstGeom>
          <a:solidFill>
            <a:schemeClr val="folHlink">
              <a:alpha val="82001"/>
            </a:schemeClr>
          </a:solidFill>
          <a:ln w="19050">
            <a:solidFill>
              <a:schemeClr val="tx1"/>
            </a:solidFill>
            <a:prstDash val="sysDot"/>
            <a:round/>
            <a:headEnd/>
            <a:tailEnd/>
          </a:ln>
        </p:spPr>
        <p:txBody>
          <a:bodyPr wrap="none" anchor="ctr"/>
          <a:lstStyle/>
          <a:p>
            <a:pPr algn="ctr"/>
            <a:r>
              <a:rPr lang="de-DE" sz="1200" b="1" dirty="0" err="1" smtClean="0">
                <a:solidFill>
                  <a:schemeClr val="bg1"/>
                </a:solidFill>
              </a:rPr>
              <a:t>Social</a:t>
            </a:r>
            <a:r>
              <a:rPr lang="de-DE" sz="1200" b="1" dirty="0" smtClean="0">
                <a:solidFill>
                  <a:schemeClr val="bg1"/>
                </a:solidFill>
              </a:rPr>
              <a:t> </a:t>
            </a:r>
            <a:r>
              <a:rPr lang="de-DE" sz="1200" b="1" dirty="0" err="1" smtClean="0">
                <a:solidFill>
                  <a:schemeClr val="bg1"/>
                </a:solidFill>
              </a:rPr>
              <a:t>Entrepreneur</a:t>
            </a:r>
            <a:endParaRPr lang="de-DE" sz="1200" b="1" dirty="0" smtClean="0">
              <a:solidFill>
                <a:schemeClr val="bg1"/>
              </a:solidFill>
            </a:endParaRPr>
          </a:p>
          <a:p>
            <a:pPr algn="ctr"/>
            <a:r>
              <a:rPr lang="de-DE" sz="1200" b="1" dirty="0" err="1" smtClean="0">
                <a:solidFill>
                  <a:schemeClr val="bg1"/>
                </a:solidFill>
              </a:rPr>
              <a:t>Organization</a:t>
            </a:r>
            <a:endParaRPr lang="de-DE" sz="1200" b="1" dirty="0">
              <a:solidFill>
                <a:schemeClr val="bg1"/>
              </a:solidFill>
            </a:endParaRPr>
          </a:p>
          <a:p>
            <a:pPr algn="ctr"/>
            <a:r>
              <a:rPr lang="de-DE" sz="1200" i="1" dirty="0">
                <a:solidFill>
                  <a:schemeClr val="bg1"/>
                </a:solidFill>
              </a:rPr>
              <a:t>(social </a:t>
            </a:r>
            <a:r>
              <a:rPr lang="de-DE" sz="1200" i="1" dirty="0" err="1">
                <a:solidFill>
                  <a:schemeClr val="bg1"/>
                </a:solidFill>
              </a:rPr>
              <a:t>economy</a:t>
            </a:r>
            <a:r>
              <a:rPr lang="de-DE" sz="1200" i="1" dirty="0" smtClean="0">
                <a:solidFill>
                  <a:schemeClr val="bg1"/>
                </a:solidFill>
              </a:rPr>
              <a:t>)</a:t>
            </a:r>
          </a:p>
          <a:p>
            <a:pPr algn="ctr"/>
            <a:endParaRPr lang="de-DE" sz="1200" i="1" dirty="0">
              <a:solidFill>
                <a:schemeClr val="bg1"/>
              </a:solidFill>
            </a:endParaRPr>
          </a:p>
        </p:txBody>
      </p:sp>
      <p:sp>
        <p:nvSpPr>
          <p:cNvPr id="25" name="Inhaltsplatzhalter 2"/>
          <p:cNvSpPr>
            <a:spLocks noGrp="1"/>
          </p:cNvSpPr>
          <p:nvPr>
            <p:ph idx="1"/>
          </p:nvPr>
        </p:nvSpPr>
        <p:spPr>
          <a:xfrm>
            <a:off x="552585" y="1883759"/>
            <a:ext cx="2939915" cy="1175793"/>
          </a:xfrm>
        </p:spPr>
        <p:txBody>
          <a:bodyPr/>
          <a:lstStyle/>
          <a:p>
            <a:pPr marL="0" indent="0">
              <a:buNone/>
            </a:pPr>
            <a:r>
              <a:rPr lang="de-DE" sz="2400" b="0" dirty="0" err="1" smtClean="0">
                <a:solidFill>
                  <a:schemeClr val="tx1"/>
                </a:solidFill>
                <a:latin typeface="Bodoni MT Condensed" panose="02070606080606020203" pitchFamily="18" charset="0"/>
              </a:rPr>
              <a:t>Social</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Entrepreneurs</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as</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hybrids</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that</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combine</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several</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institutional</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logics</a:t>
            </a:r>
            <a:r>
              <a:rPr lang="de-DE" sz="2400" b="0" dirty="0" smtClean="0">
                <a:solidFill>
                  <a:schemeClr val="tx1"/>
                </a:solidFill>
                <a:latin typeface="Bodoni MT Condensed" panose="02070606080606020203" pitchFamily="18" charset="0"/>
              </a:rPr>
              <a:t> </a:t>
            </a:r>
            <a:endParaRPr lang="de-DE" sz="2800" b="0" dirty="0">
              <a:latin typeface="Bodoni MT Condensed" panose="02070606080606020203" pitchFamily="18" charset="0"/>
            </a:endParaRPr>
          </a:p>
        </p:txBody>
      </p:sp>
    </p:spTree>
    <p:extLst>
      <p:ext uri="{BB962C8B-B14F-4D97-AF65-F5344CB8AC3E}">
        <p14:creationId xmlns:p14="http://schemas.microsoft.com/office/powerpoint/2010/main" val="69703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solidFill>
                  <a:srgbClr val="9A0202"/>
                </a:solidFill>
                <a:latin typeface="Bodoni MT Condensed" panose="02070606080606020203" pitchFamily="18" charset="0"/>
              </a:rPr>
              <a:t>Market? State? </a:t>
            </a:r>
            <a:r>
              <a:rPr lang="de-DE" sz="3200" dirty="0" err="1" smtClean="0">
                <a:solidFill>
                  <a:srgbClr val="9A0202"/>
                </a:solidFill>
                <a:latin typeface="Bodoni MT Condensed" panose="02070606080606020203" pitchFamily="18" charset="0"/>
              </a:rPr>
              <a:t>Civil</a:t>
            </a:r>
            <a:r>
              <a:rPr lang="de-DE" sz="3200" dirty="0" smtClean="0">
                <a:solidFill>
                  <a:srgbClr val="9A0202"/>
                </a:solidFill>
                <a:latin typeface="Bodoni MT Condensed" panose="02070606080606020203" pitchFamily="18" charset="0"/>
              </a:rPr>
              <a:t> Society?</a:t>
            </a:r>
            <a:endParaRPr lang="de-DE" sz="3200" dirty="0">
              <a:solidFill>
                <a:srgbClr val="9A0202"/>
              </a:solidFill>
              <a:latin typeface="Bodoni MT Condensed" panose="02070606080606020203" pitchFamily="18" charset="0"/>
            </a:endParaRPr>
          </a:p>
        </p:txBody>
      </p:sp>
      <p:pic>
        <p:nvPicPr>
          <p:cNvPr id="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937" t="22202" r="1633" b="47244"/>
          <a:stretch>
            <a:fillRect/>
          </a:stretch>
        </p:blipFill>
        <p:spPr bwMode="auto">
          <a:xfrm>
            <a:off x="900113" y="2533650"/>
            <a:ext cx="7496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feld 26"/>
          <p:cNvSpPr txBox="1">
            <a:spLocks noChangeArrowheads="1"/>
          </p:cNvSpPr>
          <p:nvPr/>
        </p:nvSpPr>
        <p:spPr bwMode="auto">
          <a:xfrm>
            <a:off x="6300192" y="4894924"/>
            <a:ext cx="22875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100" dirty="0" smtClean="0">
                <a:latin typeface="Arial" panose="020B0604020202020204" pitchFamily="34" charset="0"/>
              </a:rPr>
              <a:t>(Quelle: </a:t>
            </a:r>
            <a:r>
              <a:rPr lang="de-DE" altLang="de-DE" sz="1100" dirty="0">
                <a:latin typeface="Arial" panose="020B0604020202020204" pitchFamily="34" charset="0"/>
              </a:rPr>
              <a:t>Alter 2004)</a:t>
            </a:r>
          </a:p>
        </p:txBody>
      </p:sp>
      <p:sp>
        <p:nvSpPr>
          <p:cNvPr id="29" name="Textfeld 28"/>
          <p:cNvSpPr txBox="1"/>
          <p:nvPr/>
        </p:nvSpPr>
        <p:spPr>
          <a:xfrm>
            <a:off x="1042988" y="4367213"/>
            <a:ext cx="7353300" cy="369887"/>
          </a:xfrm>
          <a:prstGeom prst="rect">
            <a:avLst/>
          </a:prstGeom>
          <a:solidFill>
            <a:schemeClr val="bg1">
              <a:lumMod val="85000"/>
            </a:schemeClr>
          </a:solidFill>
        </p:spPr>
        <p:txBody>
          <a:bodyPr>
            <a:spAutoFit/>
          </a:bodyPr>
          <a:lstStyle/>
          <a:p>
            <a:pPr>
              <a:defRPr/>
            </a:pPr>
            <a:r>
              <a:rPr lang="de-DE" dirty="0"/>
              <a:t>	</a:t>
            </a:r>
            <a:r>
              <a:rPr lang="de-DE" dirty="0" err="1"/>
              <a:t>Civil</a:t>
            </a:r>
            <a:r>
              <a:rPr lang="de-DE" dirty="0"/>
              <a:t> Society			    Market</a:t>
            </a:r>
          </a:p>
        </p:txBody>
      </p:sp>
      <p:cxnSp>
        <p:nvCxnSpPr>
          <p:cNvPr id="30" name="Gerader Verbinder 29"/>
          <p:cNvCxnSpPr/>
          <p:nvPr/>
        </p:nvCxnSpPr>
        <p:spPr>
          <a:xfrm>
            <a:off x="4643438" y="3059113"/>
            <a:ext cx="0" cy="20939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Pfeil nach oben 30"/>
          <p:cNvSpPr/>
          <p:nvPr/>
        </p:nvSpPr>
        <p:spPr>
          <a:xfrm>
            <a:off x="4067175" y="4073525"/>
            <a:ext cx="360363" cy="792163"/>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79430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9A0202"/>
                </a:solidFill>
                <a:latin typeface="Bodoni MT Condensed" panose="02070606080606020203" pitchFamily="18" charset="0"/>
              </a:rPr>
              <a:t>Stability…</a:t>
            </a:r>
            <a:r>
              <a:rPr lang="de-DE" dirty="0" smtClean="0">
                <a:solidFill>
                  <a:srgbClr val="9A0202"/>
                </a:solidFill>
                <a:latin typeface="Bodoni MT Condensed" panose="02070606080606020203" pitchFamily="18" charset="0"/>
              </a:rPr>
              <a:t> </a:t>
            </a:r>
            <a:r>
              <a:rPr lang="cs-CZ" dirty="0" err="1" smtClean="0"/>
              <a:t>tability</a:t>
            </a:r>
            <a:endParaRPr lang="cs-CZ" dirty="0"/>
          </a:p>
        </p:txBody>
      </p:sp>
      <p:sp>
        <p:nvSpPr>
          <p:cNvPr id="3" name="Zástupný symbol pro obsah 2"/>
          <p:cNvSpPr>
            <a:spLocks noGrp="1"/>
          </p:cNvSpPr>
          <p:nvPr>
            <p:ph idx="1"/>
          </p:nvPr>
        </p:nvSpPr>
        <p:spPr/>
        <p:txBody>
          <a:bodyPr/>
          <a:lstStyle/>
          <a:p>
            <a:r>
              <a:rPr lang="cs-CZ" dirty="0">
                <a:solidFill>
                  <a:schemeClr val="accent6"/>
                </a:solidFill>
                <a:latin typeface="Bodoni MT" panose="02070603080606020203" pitchFamily="18" charset="0"/>
              </a:rPr>
              <a:t>…</a:t>
            </a:r>
            <a:r>
              <a:rPr lang="en-US" dirty="0">
                <a:solidFill>
                  <a:schemeClr val="accent6"/>
                </a:solidFill>
                <a:latin typeface="Bodoni MT" panose="02070603080606020203" pitchFamily="18" charset="0"/>
              </a:rPr>
              <a:t>the </a:t>
            </a:r>
            <a:r>
              <a:rPr lang="en-US" dirty="0">
                <a:solidFill>
                  <a:schemeClr val="accent6"/>
                </a:solidFill>
                <a:latin typeface="Bodoni MT" panose="02070603080606020203" pitchFamily="18" charset="0"/>
              </a:rPr>
              <a:t>social economy has emerged from the economic and financial crisis </a:t>
            </a:r>
            <a:r>
              <a:rPr lang="en-US" dirty="0">
                <a:solidFill>
                  <a:schemeClr val="accent6"/>
                </a:solidFill>
                <a:latin typeface="Bodoni MT" panose="02070603080606020203" pitchFamily="18" charset="0"/>
              </a:rPr>
              <a:t>largely</a:t>
            </a:r>
            <a:r>
              <a:rPr lang="cs-CZ" dirty="0">
                <a:solidFill>
                  <a:schemeClr val="accent6"/>
                </a:solidFill>
                <a:latin typeface="Bodoni MT" panose="02070603080606020203" pitchFamily="18" charset="0"/>
              </a:rPr>
              <a:t> </a:t>
            </a:r>
            <a:r>
              <a:rPr lang="en-US" dirty="0">
                <a:solidFill>
                  <a:schemeClr val="accent6"/>
                </a:solidFill>
                <a:latin typeface="Bodoni MT" panose="02070603080606020203" pitchFamily="18" charset="0"/>
              </a:rPr>
              <a:t>unscathed</a:t>
            </a:r>
            <a:r>
              <a:rPr lang="en-US" dirty="0">
                <a:solidFill>
                  <a:schemeClr val="accent6"/>
                </a:solidFill>
                <a:latin typeface="Bodoni MT" panose="02070603080606020203" pitchFamily="18" charset="0"/>
              </a:rPr>
              <a:t>. Today, the sector provides paid employment to 6.3% of the working population </a:t>
            </a:r>
            <a:r>
              <a:rPr lang="en-US" dirty="0">
                <a:solidFill>
                  <a:schemeClr val="accent6"/>
                </a:solidFill>
                <a:latin typeface="Bodoni MT" panose="02070603080606020203" pitchFamily="18" charset="0"/>
              </a:rPr>
              <a:t>in</a:t>
            </a:r>
            <a:r>
              <a:rPr lang="cs-CZ" dirty="0">
                <a:solidFill>
                  <a:schemeClr val="accent6"/>
                </a:solidFill>
                <a:latin typeface="Bodoni MT" panose="02070603080606020203" pitchFamily="18" charset="0"/>
              </a:rPr>
              <a:t> </a:t>
            </a:r>
            <a:r>
              <a:rPr lang="en-US" dirty="0">
                <a:solidFill>
                  <a:schemeClr val="accent6"/>
                </a:solidFill>
                <a:latin typeface="Bodoni MT" panose="02070603080606020203" pitchFamily="18" charset="0"/>
              </a:rPr>
              <a:t>the </a:t>
            </a:r>
            <a:r>
              <a:rPr lang="en-US" dirty="0">
                <a:solidFill>
                  <a:schemeClr val="accent6"/>
                </a:solidFill>
                <a:latin typeface="Bodoni MT" panose="02070603080606020203" pitchFamily="18" charset="0"/>
              </a:rPr>
              <a:t>EU-28, compared to 6.5% in </a:t>
            </a:r>
            <a:r>
              <a:rPr lang="en-US" dirty="0">
                <a:solidFill>
                  <a:schemeClr val="accent6"/>
                </a:solidFill>
                <a:latin typeface="Bodoni MT" panose="02070603080606020203" pitchFamily="18" charset="0"/>
              </a:rPr>
              <a:t>2012…</a:t>
            </a:r>
            <a:endParaRPr lang="cs-CZ" dirty="0">
              <a:solidFill>
                <a:schemeClr val="accent6"/>
              </a:solidFill>
              <a:latin typeface="Bodoni MT" panose="02070603080606020203" pitchFamily="18" charset="0"/>
            </a:endParaRPr>
          </a:p>
          <a:p>
            <a:pPr marL="0" indent="0">
              <a:buNone/>
            </a:pPr>
            <a:r>
              <a:rPr lang="cs-CZ" dirty="0"/>
              <a:t> </a:t>
            </a:r>
            <a:r>
              <a:rPr lang="cs-CZ" sz="1100" dirty="0">
                <a:hlinkClick r:id="rId2"/>
              </a:rPr>
              <a:t>http://</a:t>
            </a:r>
            <a:r>
              <a:rPr lang="cs-CZ" sz="1100" dirty="0" smtClean="0">
                <a:hlinkClick r:id="rId2"/>
              </a:rPr>
              <a:t>www.ciriec.ulg.ac.be/wp-content/uploads/2017/10/RecentEvolutionsSEinEU_Study2017.pdf</a:t>
            </a:r>
            <a:endParaRPr lang="cs-CZ" sz="1100" dirty="0" smtClean="0"/>
          </a:p>
          <a:p>
            <a:endParaRPr lang="cs-CZ" dirty="0"/>
          </a:p>
        </p:txBody>
      </p:sp>
    </p:spTree>
    <p:extLst>
      <p:ext uri="{BB962C8B-B14F-4D97-AF65-F5344CB8AC3E}">
        <p14:creationId xmlns:p14="http://schemas.microsoft.com/office/powerpoint/2010/main" val="37151149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a </a:t>
            </a:r>
            <a:r>
              <a:rPr lang="cs-CZ" dirty="0" smtClean="0">
                <a:solidFill>
                  <a:srgbClr val="9A0202"/>
                </a:solidFill>
                <a:latin typeface="Bodoni MT Condensed" panose="02070606080606020203" pitchFamily="18" charset="0"/>
              </a:rPr>
              <a:t>…&amp; </a:t>
            </a:r>
            <a:r>
              <a:rPr lang="cs-CZ" dirty="0" err="1" smtClean="0">
                <a:solidFill>
                  <a:srgbClr val="9A0202"/>
                </a:solidFill>
                <a:latin typeface="Bodoni MT Condensed" panose="02070606080606020203" pitchFamily="18" charset="0"/>
              </a:rPr>
              <a:t>broader</a:t>
            </a:r>
            <a:r>
              <a:rPr lang="cs-CZ" dirty="0" smtClean="0">
                <a:solidFill>
                  <a:srgbClr val="9A0202"/>
                </a:solidFill>
                <a:latin typeface="Bodoni MT Condensed" panose="02070606080606020203" pitchFamily="18" charset="0"/>
              </a:rPr>
              <a:t> </a:t>
            </a:r>
            <a:r>
              <a:rPr lang="cs-CZ" dirty="0" err="1" smtClean="0">
                <a:solidFill>
                  <a:srgbClr val="9A0202"/>
                </a:solidFill>
                <a:latin typeface="Bodoni MT Condensed" panose="02070606080606020203" pitchFamily="18" charset="0"/>
              </a:rPr>
              <a:t>context</a:t>
            </a:r>
            <a:r>
              <a:rPr lang="cs-CZ" dirty="0" smtClean="0">
                <a:solidFill>
                  <a:srgbClr val="9A0202"/>
                </a:solidFill>
                <a:latin typeface="Bodoni MT Condensed" panose="02070606080606020203" pitchFamily="18" charset="0"/>
              </a:rPr>
              <a:t> </a:t>
            </a:r>
            <a:r>
              <a:rPr lang="en-US" dirty="0" smtClean="0"/>
              <a:t>much </a:t>
            </a:r>
            <a:r>
              <a:rPr lang="en-US" dirty="0"/>
              <a:t>broader context</a:t>
            </a:r>
            <a:endParaRPr lang="cs-CZ" dirty="0"/>
          </a:p>
        </p:txBody>
      </p:sp>
      <p:sp>
        <p:nvSpPr>
          <p:cNvPr id="3" name="Zástupný symbol pro obsah 2"/>
          <p:cNvSpPr>
            <a:spLocks noGrp="1"/>
          </p:cNvSpPr>
          <p:nvPr>
            <p:ph idx="1"/>
          </p:nvPr>
        </p:nvSpPr>
        <p:spPr/>
        <p:txBody>
          <a:bodyPr/>
          <a:lstStyle/>
          <a:p>
            <a:r>
              <a:rPr lang="cs-CZ" dirty="0">
                <a:solidFill>
                  <a:schemeClr val="accent6"/>
                </a:solidFill>
                <a:latin typeface="Bodoni MT" panose="02070603080606020203" pitchFamily="18" charset="0"/>
              </a:rPr>
              <a:t>…</a:t>
            </a:r>
            <a:r>
              <a:rPr lang="en-US" dirty="0">
                <a:solidFill>
                  <a:schemeClr val="accent6"/>
                </a:solidFill>
                <a:latin typeface="Bodoni MT" panose="02070603080606020203" pitchFamily="18" charset="0"/>
              </a:rPr>
              <a:t>activities </a:t>
            </a:r>
            <a:r>
              <a:rPr lang="en-US" dirty="0">
                <a:solidFill>
                  <a:schemeClr val="accent6"/>
                </a:solidFill>
                <a:latin typeface="Bodoni MT" panose="02070603080606020203" pitchFamily="18" charset="0"/>
              </a:rPr>
              <a:t>undertaken by Social </a:t>
            </a:r>
            <a:r>
              <a:rPr lang="en-US" dirty="0">
                <a:solidFill>
                  <a:schemeClr val="accent6"/>
                </a:solidFill>
                <a:latin typeface="Bodoni MT" panose="02070603080606020203" pitchFamily="18" charset="0"/>
              </a:rPr>
              <a:t>Economy</a:t>
            </a:r>
            <a:r>
              <a:rPr lang="cs-CZ" dirty="0">
                <a:solidFill>
                  <a:schemeClr val="accent6"/>
                </a:solidFill>
                <a:latin typeface="Bodoni MT" panose="02070603080606020203" pitchFamily="18" charset="0"/>
              </a:rPr>
              <a:t> </a:t>
            </a:r>
            <a:r>
              <a:rPr lang="en-US" dirty="0">
                <a:solidFill>
                  <a:schemeClr val="accent6"/>
                </a:solidFill>
                <a:latin typeface="Bodoni MT" panose="02070603080606020203" pitchFamily="18" charset="0"/>
              </a:rPr>
              <a:t>entities </a:t>
            </a:r>
            <a:r>
              <a:rPr lang="en-US" dirty="0">
                <a:solidFill>
                  <a:schemeClr val="accent6"/>
                </a:solidFill>
                <a:latin typeface="Bodoni MT" panose="02070603080606020203" pitchFamily="18" charset="0"/>
              </a:rPr>
              <a:t>have a much broader context, namely the </a:t>
            </a:r>
            <a:r>
              <a:rPr lang="en-US" dirty="0">
                <a:solidFill>
                  <a:schemeClr val="accent6"/>
                </a:solidFill>
                <a:latin typeface="Bodoni MT" panose="02070603080606020203" pitchFamily="18" charset="0"/>
              </a:rPr>
              <a:t>building</a:t>
            </a:r>
            <a:r>
              <a:rPr lang="cs-CZ" dirty="0">
                <a:solidFill>
                  <a:schemeClr val="accent6"/>
                </a:solidFill>
                <a:latin typeface="Bodoni MT" panose="02070603080606020203" pitchFamily="18" charset="0"/>
              </a:rPr>
              <a:t> </a:t>
            </a:r>
            <a:r>
              <a:rPr lang="en-US" dirty="0">
                <a:solidFill>
                  <a:schemeClr val="accent6"/>
                </a:solidFill>
                <a:latin typeface="Bodoni MT" panose="02070603080606020203" pitchFamily="18" charset="0"/>
              </a:rPr>
              <a:t>of </a:t>
            </a:r>
            <a:r>
              <a:rPr lang="en-US" dirty="0">
                <a:solidFill>
                  <a:schemeClr val="accent6"/>
                </a:solidFill>
                <a:latin typeface="Bodoni MT" panose="02070603080606020203" pitchFamily="18" charset="0"/>
              </a:rPr>
              <a:t>both participatory democracy </a:t>
            </a:r>
            <a:r>
              <a:rPr lang="en-US" dirty="0">
                <a:solidFill>
                  <a:schemeClr val="accent6"/>
                </a:solidFill>
                <a:latin typeface="Bodoni MT" panose="02070603080606020203" pitchFamily="18" charset="0"/>
              </a:rPr>
              <a:t>and</a:t>
            </a:r>
            <a:r>
              <a:rPr lang="cs-CZ" dirty="0">
                <a:solidFill>
                  <a:schemeClr val="accent6"/>
                </a:solidFill>
                <a:latin typeface="Bodoni MT" panose="02070603080606020203" pitchFamily="18" charset="0"/>
              </a:rPr>
              <a:t> </a:t>
            </a:r>
            <a:r>
              <a:rPr lang="en-US" dirty="0">
                <a:solidFill>
                  <a:schemeClr val="accent6"/>
                </a:solidFill>
                <a:latin typeface="Bodoni MT" panose="02070603080606020203" pitchFamily="18" charset="0"/>
              </a:rPr>
              <a:t>social </a:t>
            </a:r>
            <a:r>
              <a:rPr lang="en-US" dirty="0">
                <a:solidFill>
                  <a:schemeClr val="accent6"/>
                </a:solidFill>
                <a:latin typeface="Bodoni MT" panose="02070603080606020203" pitchFamily="18" charset="0"/>
              </a:rPr>
              <a:t>capital. This applies in a special way to the Member States, which have joined the </a:t>
            </a:r>
            <a:r>
              <a:rPr lang="en-US" dirty="0">
                <a:solidFill>
                  <a:schemeClr val="accent6"/>
                </a:solidFill>
                <a:latin typeface="Bodoni MT" panose="02070603080606020203" pitchFamily="18" charset="0"/>
              </a:rPr>
              <a:t>EU</a:t>
            </a:r>
            <a:r>
              <a:rPr lang="cs-CZ" dirty="0">
                <a:solidFill>
                  <a:schemeClr val="accent6"/>
                </a:solidFill>
                <a:latin typeface="Bodoni MT" panose="02070603080606020203" pitchFamily="18" charset="0"/>
              </a:rPr>
              <a:t> </a:t>
            </a:r>
            <a:r>
              <a:rPr lang="en-US" dirty="0">
                <a:solidFill>
                  <a:schemeClr val="accent6"/>
                </a:solidFill>
                <a:latin typeface="Bodoni MT" panose="02070603080606020203" pitchFamily="18" charset="0"/>
              </a:rPr>
              <a:t>since </a:t>
            </a:r>
            <a:r>
              <a:rPr lang="en-US" dirty="0">
                <a:solidFill>
                  <a:schemeClr val="accent6"/>
                </a:solidFill>
                <a:latin typeface="Bodoni MT" panose="02070603080606020203" pitchFamily="18" charset="0"/>
              </a:rPr>
              <a:t>2004. Most of them were until 1989/1990 socialist countries under the domination of </a:t>
            </a:r>
            <a:r>
              <a:rPr lang="en-US" dirty="0">
                <a:solidFill>
                  <a:schemeClr val="accent6"/>
                </a:solidFill>
                <a:latin typeface="Bodoni MT" panose="02070603080606020203" pitchFamily="18" charset="0"/>
              </a:rPr>
              <a:t>the</a:t>
            </a:r>
            <a:r>
              <a:rPr lang="cs-CZ" dirty="0">
                <a:solidFill>
                  <a:schemeClr val="accent6"/>
                </a:solidFill>
                <a:latin typeface="Bodoni MT" panose="02070603080606020203" pitchFamily="18" charset="0"/>
              </a:rPr>
              <a:t> </a:t>
            </a:r>
            <a:r>
              <a:rPr lang="en-US" dirty="0">
                <a:solidFill>
                  <a:schemeClr val="accent6"/>
                </a:solidFill>
                <a:latin typeface="Bodoni MT" panose="02070603080606020203" pitchFamily="18" charset="0"/>
              </a:rPr>
              <a:t>Soviet </a:t>
            </a:r>
            <a:r>
              <a:rPr lang="en-US" dirty="0">
                <a:solidFill>
                  <a:schemeClr val="accent6"/>
                </a:solidFill>
                <a:latin typeface="Bodoni MT" panose="02070603080606020203" pitchFamily="18" charset="0"/>
              </a:rPr>
              <a:t>Union with non-existing or very limited activities by civil society. </a:t>
            </a:r>
            <a:endParaRPr lang="cs-CZ" dirty="0">
              <a:solidFill>
                <a:schemeClr val="accent6"/>
              </a:solidFill>
              <a:latin typeface="Bodoni MT" panose="02070603080606020203" pitchFamily="18" charset="0"/>
            </a:endParaRPr>
          </a:p>
          <a:p>
            <a:r>
              <a:rPr lang="cs-CZ" dirty="0">
                <a:solidFill>
                  <a:schemeClr val="accent6"/>
                </a:solidFill>
                <a:latin typeface="Bodoni MT" panose="02070603080606020203" pitchFamily="18" charset="0"/>
              </a:rPr>
              <a:t>…</a:t>
            </a:r>
            <a:r>
              <a:rPr lang="en-US" dirty="0">
                <a:solidFill>
                  <a:schemeClr val="accent6"/>
                </a:solidFill>
                <a:latin typeface="Bodoni MT" panose="02070603080606020203" pitchFamily="18" charset="0"/>
              </a:rPr>
              <a:t>while </a:t>
            </a:r>
            <a:r>
              <a:rPr lang="en-US" dirty="0">
                <a:solidFill>
                  <a:schemeClr val="accent6"/>
                </a:solidFill>
                <a:latin typeface="Bodoni MT" panose="02070603080606020203" pitchFamily="18" charset="0"/>
              </a:rPr>
              <a:t>the paid employment rate in the social economy is 6.3% in the EU as </a:t>
            </a:r>
            <a:r>
              <a:rPr lang="en-US" dirty="0">
                <a:solidFill>
                  <a:schemeClr val="accent6"/>
                </a:solidFill>
                <a:latin typeface="Bodoni MT" panose="02070603080606020203" pitchFamily="18" charset="0"/>
              </a:rPr>
              <a:t>a</a:t>
            </a:r>
            <a:r>
              <a:rPr lang="cs-CZ" dirty="0">
                <a:solidFill>
                  <a:schemeClr val="accent6"/>
                </a:solidFill>
                <a:latin typeface="Bodoni MT" panose="02070603080606020203" pitchFamily="18" charset="0"/>
              </a:rPr>
              <a:t> </a:t>
            </a:r>
            <a:r>
              <a:rPr lang="en-US" dirty="0">
                <a:solidFill>
                  <a:schemeClr val="accent6"/>
                </a:solidFill>
                <a:latin typeface="Bodoni MT" panose="02070603080606020203" pitchFamily="18" charset="0"/>
              </a:rPr>
              <a:t>whole</a:t>
            </a:r>
            <a:r>
              <a:rPr lang="en-US" dirty="0">
                <a:solidFill>
                  <a:schemeClr val="accent6"/>
                </a:solidFill>
                <a:latin typeface="Bodoni MT" panose="02070603080606020203" pitchFamily="18" charset="0"/>
              </a:rPr>
              <a:t>, the same rate in the "new" Member States amounts to an average of 2.5</a:t>
            </a:r>
            <a:r>
              <a:rPr lang="en-US" dirty="0" smtClean="0">
                <a:solidFill>
                  <a:schemeClr val="accent6"/>
                </a:solidFill>
                <a:latin typeface="Bodoni MT" panose="02070603080606020203" pitchFamily="18" charset="0"/>
              </a:rPr>
              <a:t>%</a:t>
            </a:r>
            <a:endParaRPr lang="cs-CZ" dirty="0" smtClean="0">
              <a:solidFill>
                <a:schemeClr val="accent6"/>
              </a:solidFill>
              <a:latin typeface="Bodoni MT" panose="02070603080606020203" pitchFamily="18" charset="0"/>
            </a:endParaRPr>
          </a:p>
          <a:p>
            <a:endParaRPr lang="cs-CZ" dirty="0">
              <a:solidFill>
                <a:schemeClr val="accent6"/>
              </a:solidFill>
              <a:latin typeface="Bodoni MT" panose="02070603080606020203" pitchFamily="18" charset="0"/>
            </a:endParaRPr>
          </a:p>
          <a:p>
            <a:r>
              <a:rPr lang="cs-CZ" sz="1200" dirty="0">
                <a:solidFill>
                  <a:schemeClr val="accent6"/>
                </a:solidFill>
                <a:latin typeface="Bodoni MT" panose="02070603080606020203" pitchFamily="18" charset="0"/>
                <a:hlinkClick r:id="rId2"/>
              </a:rPr>
              <a:t>http://</a:t>
            </a:r>
            <a:r>
              <a:rPr lang="cs-CZ" sz="1200" dirty="0" smtClean="0">
                <a:solidFill>
                  <a:schemeClr val="accent6"/>
                </a:solidFill>
                <a:latin typeface="Bodoni MT" panose="02070603080606020203" pitchFamily="18" charset="0"/>
                <a:hlinkClick r:id="rId2"/>
              </a:rPr>
              <a:t>www.ciriec.ulg.ac.be/wp-content/uploads/2017/10/RecentEvolutionsSEinEU_Study2017.pdf</a:t>
            </a:r>
            <a:r>
              <a:rPr lang="cs-CZ" sz="1200" dirty="0" smtClean="0">
                <a:solidFill>
                  <a:schemeClr val="accent6"/>
                </a:solidFill>
                <a:latin typeface="Bodoni MT" panose="02070603080606020203" pitchFamily="18" charset="0"/>
              </a:rPr>
              <a:t> </a:t>
            </a:r>
            <a:endParaRPr lang="cs-CZ" sz="1200" dirty="0">
              <a:solidFill>
                <a:schemeClr val="accent6"/>
              </a:solidFill>
              <a:latin typeface="Bodoni MT" panose="02070603080606020203" pitchFamily="18" charset="0"/>
            </a:endParaRPr>
          </a:p>
        </p:txBody>
      </p:sp>
    </p:spTree>
    <p:extLst>
      <p:ext uri="{BB962C8B-B14F-4D97-AF65-F5344CB8AC3E}">
        <p14:creationId xmlns:p14="http://schemas.microsoft.com/office/powerpoint/2010/main" val="1308488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solidFill>
                  <a:schemeClr val="accent6"/>
                </a:solidFill>
                <a:latin typeface="Bodoni MT Condensed" panose="02070606080606020203" pitchFamily="18" charset="0"/>
              </a:rPr>
              <a:t>.</a:t>
            </a:r>
            <a:r>
              <a:rPr lang="de-DE" sz="3200" dirty="0" err="1" smtClean="0">
                <a:solidFill>
                  <a:schemeClr val="accent6"/>
                </a:solidFill>
                <a:latin typeface="Bodoni MT Condensed" panose="02070606080606020203" pitchFamily="18" charset="0"/>
              </a:rPr>
              <a:t>overlapping</a:t>
            </a:r>
            <a:r>
              <a:rPr lang="de-DE" sz="3200" dirty="0" smtClean="0">
                <a:solidFill>
                  <a:schemeClr val="accent6"/>
                </a:solidFill>
                <a:latin typeface="Bodoni MT Condensed" panose="02070606080606020203" pitchFamily="18" charset="0"/>
              </a:rPr>
              <a:t> </a:t>
            </a:r>
            <a:r>
              <a:rPr lang="de-DE" sz="3200" dirty="0" err="1" smtClean="0">
                <a:solidFill>
                  <a:schemeClr val="accent6"/>
                </a:solidFill>
                <a:latin typeface="Bodoni MT Condensed" panose="02070606080606020203" pitchFamily="18" charset="0"/>
              </a:rPr>
              <a:t>semantics</a:t>
            </a:r>
            <a:r>
              <a:rPr lang="de-DE" sz="3200" dirty="0" smtClean="0">
                <a:solidFill>
                  <a:schemeClr val="accent6"/>
                </a:solidFill>
                <a:latin typeface="Bodoni MT Condensed" panose="02070606080606020203" pitchFamily="18" charset="0"/>
              </a:rPr>
              <a:t> </a:t>
            </a:r>
            <a:br>
              <a:rPr lang="de-DE" sz="3200" dirty="0" smtClean="0">
                <a:solidFill>
                  <a:schemeClr val="accent6"/>
                </a:solidFill>
                <a:latin typeface="Bodoni MT Condensed" panose="02070606080606020203" pitchFamily="18" charset="0"/>
              </a:rPr>
            </a:br>
            <a:endParaRPr lang="de-DE" sz="3200" dirty="0"/>
          </a:p>
        </p:txBody>
      </p:sp>
      <p:sp>
        <p:nvSpPr>
          <p:cNvPr id="3" name="Inhaltsplatzhalter 2"/>
          <p:cNvSpPr>
            <a:spLocks noGrp="1"/>
          </p:cNvSpPr>
          <p:nvPr>
            <p:ph idx="1"/>
          </p:nvPr>
        </p:nvSpPr>
        <p:spPr>
          <a:xfrm>
            <a:off x="1835696" y="1196752"/>
            <a:ext cx="6588224" cy="3793706"/>
          </a:xfrm>
        </p:spPr>
        <p:txBody>
          <a:bodyPr/>
          <a:lstStyle/>
          <a:p>
            <a:pPr marL="0" indent="0">
              <a:buNone/>
            </a:pPr>
            <a:r>
              <a:rPr lang="de-DE" sz="2800" dirty="0" err="1" smtClean="0">
                <a:solidFill>
                  <a:schemeClr val="accent6"/>
                </a:solidFill>
                <a:latin typeface="Bodoni MT Condensed" panose="02070606080606020203" pitchFamily="18" charset="0"/>
              </a:rPr>
              <a:t>Social</a:t>
            </a:r>
            <a:r>
              <a:rPr lang="de-DE" sz="2800" dirty="0" smtClean="0">
                <a:solidFill>
                  <a:schemeClr val="accent6"/>
                </a:solidFill>
                <a:latin typeface="Bodoni MT Condensed" panose="02070606080606020203" pitchFamily="18" charset="0"/>
              </a:rPr>
              <a:t> </a:t>
            </a:r>
            <a:r>
              <a:rPr lang="de-DE" sz="2800" dirty="0" err="1" smtClean="0">
                <a:solidFill>
                  <a:schemeClr val="accent6"/>
                </a:solidFill>
                <a:latin typeface="Bodoni MT Condensed" panose="02070606080606020203" pitchFamily="18" charset="0"/>
              </a:rPr>
              <a:t>entrepreneur</a:t>
            </a:r>
            <a:endParaRPr lang="de-DE" sz="2800" dirty="0" smtClean="0">
              <a:solidFill>
                <a:schemeClr val="accent6"/>
              </a:solidFill>
              <a:latin typeface="Bodoni MT Condensed" panose="02070606080606020203" pitchFamily="18" charset="0"/>
            </a:endParaRPr>
          </a:p>
          <a:p>
            <a:pPr marL="0" indent="0">
              <a:buNone/>
            </a:pPr>
            <a:r>
              <a:rPr lang="de-DE" sz="2800" dirty="0" smtClean="0">
                <a:solidFill>
                  <a:schemeClr val="accent6"/>
                </a:solidFill>
                <a:latin typeface="Bodoni MT Condensed" panose="02070606080606020203" pitchFamily="18" charset="0"/>
              </a:rPr>
              <a:t/>
            </a:r>
            <a:br>
              <a:rPr lang="de-DE" sz="2800" dirty="0" smtClean="0">
                <a:solidFill>
                  <a:schemeClr val="accent6"/>
                </a:solidFill>
                <a:latin typeface="Bodoni MT Condensed" panose="02070606080606020203" pitchFamily="18" charset="0"/>
              </a:rPr>
            </a:br>
            <a:r>
              <a:rPr lang="de-DE" sz="2800" dirty="0" err="1" smtClean="0">
                <a:solidFill>
                  <a:schemeClr val="accent6"/>
                </a:solidFill>
                <a:latin typeface="Bodoni MT Condensed" panose="02070606080606020203" pitchFamily="18" charset="0"/>
              </a:rPr>
              <a:t>Social</a:t>
            </a:r>
            <a:r>
              <a:rPr lang="de-DE" sz="2800" dirty="0" smtClean="0">
                <a:solidFill>
                  <a:schemeClr val="accent6"/>
                </a:solidFill>
                <a:latin typeface="Bodoni MT Condensed" panose="02070606080606020203" pitchFamily="18" charset="0"/>
              </a:rPr>
              <a:t> </a:t>
            </a:r>
            <a:r>
              <a:rPr lang="de-DE" sz="2800" dirty="0" err="1" smtClean="0">
                <a:solidFill>
                  <a:schemeClr val="accent6"/>
                </a:solidFill>
                <a:latin typeface="Bodoni MT Condensed" panose="02070606080606020203" pitchFamily="18" charset="0"/>
              </a:rPr>
              <a:t>entrepreneurship</a:t>
            </a:r>
            <a:endParaRPr lang="de-DE" sz="2800" dirty="0" smtClean="0">
              <a:solidFill>
                <a:schemeClr val="accent6"/>
              </a:solidFill>
              <a:latin typeface="Bodoni MT Condensed" panose="02070606080606020203" pitchFamily="18" charset="0"/>
            </a:endParaRPr>
          </a:p>
          <a:p>
            <a:pPr marL="0" indent="0">
              <a:buNone/>
            </a:pPr>
            <a:r>
              <a:rPr lang="de-DE" sz="2800" dirty="0" smtClean="0">
                <a:solidFill>
                  <a:schemeClr val="accent6"/>
                </a:solidFill>
                <a:latin typeface="Bodoni MT Condensed" panose="02070606080606020203" pitchFamily="18" charset="0"/>
              </a:rPr>
              <a:t/>
            </a:r>
            <a:br>
              <a:rPr lang="de-DE" sz="2800" dirty="0" smtClean="0">
                <a:solidFill>
                  <a:schemeClr val="accent6"/>
                </a:solidFill>
                <a:latin typeface="Bodoni MT Condensed" panose="02070606080606020203" pitchFamily="18" charset="0"/>
              </a:rPr>
            </a:br>
            <a:r>
              <a:rPr lang="de-DE" sz="2800" dirty="0" err="1" smtClean="0">
                <a:solidFill>
                  <a:schemeClr val="accent6"/>
                </a:solidFill>
                <a:latin typeface="Bodoni MT Condensed" panose="02070606080606020203" pitchFamily="18" charset="0"/>
              </a:rPr>
              <a:t>Social</a:t>
            </a:r>
            <a:r>
              <a:rPr lang="de-DE" sz="2800" dirty="0" smtClean="0">
                <a:solidFill>
                  <a:schemeClr val="accent6"/>
                </a:solidFill>
                <a:latin typeface="Bodoni MT Condensed" panose="02070606080606020203" pitchFamily="18" charset="0"/>
              </a:rPr>
              <a:t> </a:t>
            </a:r>
            <a:r>
              <a:rPr lang="de-DE" sz="2800" dirty="0" err="1" smtClean="0">
                <a:solidFill>
                  <a:schemeClr val="accent6"/>
                </a:solidFill>
                <a:latin typeface="Bodoni MT Condensed" panose="02070606080606020203" pitchFamily="18" charset="0"/>
              </a:rPr>
              <a:t>entrepreneurship</a:t>
            </a:r>
            <a:r>
              <a:rPr lang="de-DE" sz="2800" dirty="0" smtClean="0">
                <a:solidFill>
                  <a:schemeClr val="accent6"/>
                </a:solidFill>
                <a:latin typeface="Bodoni MT Condensed" panose="02070606080606020203" pitchFamily="18" charset="0"/>
              </a:rPr>
              <a:t> </a:t>
            </a:r>
            <a:r>
              <a:rPr lang="de-DE" sz="2800" dirty="0" err="1" smtClean="0">
                <a:solidFill>
                  <a:schemeClr val="accent6"/>
                </a:solidFill>
                <a:latin typeface="Bodoni MT Condensed" panose="02070606080606020203" pitchFamily="18" charset="0"/>
              </a:rPr>
              <a:t>organization</a:t>
            </a:r>
            <a:r>
              <a:rPr lang="de-DE" sz="2800" dirty="0" smtClean="0">
                <a:solidFill>
                  <a:schemeClr val="accent6"/>
                </a:solidFill>
                <a:latin typeface="Bodoni MT Condensed" panose="02070606080606020203" pitchFamily="18" charset="0"/>
              </a:rPr>
              <a:t>  </a:t>
            </a:r>
          </a:p>
          <a:p>
            <a:pPr marL="0" indent="0">
              <a:buNone/>
            </a:pPr>
            <a:endParaRPr lang="de-DE" sz="2800" dirty="0">
              <a:solidFill>
                <a:schemeClr val="accent6"/>
              </a:solidFill>
              <a:latin typeface="Bodoni MT Condensed" panose="02070606080606020203" pitchFamily="18" charset="0"/>
            </a:endParaRPr>
          </a:p>
          <a:p>
            <a:pPr marL="0" indent="0">
              <a:buNone/>
            </a:pPr>
            <a:endParaRPr lang="de-DE" sz="2800" dirty="0">
              <a:latin typeface="Bodoni MT Condensed" panose="02070606080606020203" pitchFamily="18" charset="0"/>
            </a:endParaRPr>
          </a:p>
        </p:txBody>
      </p:sp>
    </p:spTree>
    <p:extLst>
      <p:ext uri="{BB962C8B-B14F-4D97-AF65-F5344CB8AC3E}">
        <p14:creationId xmlns:p14="http://schemas.microsoft.com/office/powerpoint/2010/main" val="316146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err="1" smtClean="0">
                <a:solidFill>
                  <a:srgbClr val="9A0202"/>
                </a:solidFill>
                <a:latin typeface="Bodoni MT Condensed" panose="02070606080606020203" pitchFamily="18" charset="0"/>
              </a:rPr>
              <a:t>Social</a:t>
            </a:r>
            <a:r>
              <a:rPr lang="de-DE" sz="3200" dirty="0" smtClean="0">
                <a:solidFill>
                  <a:srgbClr val="9A0202"/>
                </a:solidFill>
                <a:latin typeface="Bodoni MT Condensed" panose="02070606080606020203" pitchFamily="18" charset="0"/>
              </a:rPr>
              <a:t> </a:t>
            </a:r>
            <a:r>
              <a:rPr lang="de-DE" sz="3200" dirty="0" err="1" smtClean="0">
                <a:solidFill>
                  <a:srgbClr val="9A0202"/>
                </a:solidFill>
                <a:latin typeface="Bodoni MT Condensed" panose="02070606080606020203" pitchFamily="18" charset="0"/>
              </a:rPr>
              <a:t>Entrepreneurs</a:t>
            </a:r>
            <a:r>
              <a:rPr lang="de-DE" sz="3200" dirty="0" smtClean="0">
                <a:solidFill>
                  <a:srgbClr val="9A0202"/>
                </a:solidFill>
                <a:latin typeface="Bodoni MT Condensed" panose="02070606080606020203" pitchFamily="18" charset="0"/>
              </a:rPr>
              <a:t> – </a:t>
            </a:r>
            <a:r>
              <a:rPr lang="de-DE" sz="3200" dirty="0" err="1" smtClean="0">
                <a:solidFill>
                  <a:srgbClr val="9A0202"/>
                </a:solidFill>
                <a:latin typeface="Bodoni MT Condensed" panose="02070606080606020203" pitchFamily="18" charset="0"/>
              </a:rPr>
              <a:t>some</a:t>
            </a:r>
            <a:r>
              <a:rPr lang="de-DE" sz="3200" dirty="0" smtClean="0">
                <a:solidFill>
                  <a:srgbClr val="9A0202"/>
                </a:solidFill>
                <a:latin typeface="Bodoni MT Condensed" panose="02070606080606020203" pitchFamily="18" charset="0"/>
              </a:rPr>
              <a:t> </a:t>
            </a:r>
            <a:r>
              <a:rPr lang="de-DE" sz="3200" dirty="0" err="1" smtClean="0">
                <a:solidFill>
                  <a:srgbClr val="9A0202"/>
                </a:solidFill>
                <a:latin typeface="Bodoni MT Condensed" panose="02070606080606020203" pitchFamily="18" charset="0"/>
              </a:rPr>
              <a:t>examples</a:t>
            </a:r>
            <a:endParaRPr lang="de-DE" sz="3200" dirty="0">
              <a:solidFill>
                <a:srgbClr val="9A0202"/>
              </a:solidFill>
              <a:latin typeface="Bodoni MT Condensed" panose="02070606080606020203" pitchFamily="18" charset="0"/>
            </a:endParaRPr>
          </a:p>
        </p:txBody>
      </p:sp>
      <p:sp>
        <p:nvSpPr>
          <p:cNvPr id="3" name="Inhaltsplatzhalter 2"/>
          <p:cNvSpPr>
            <a:spLocks noGrp="1"/>
          </p:cNvSpPr>
          <p:nvPr>
            <p:ph idx="1"/>
          </p:nvPr>
        </p:nvSpPr>
        <p:spPr>
          <a:xfrm>
            <a:off x="1115616" y="5126007"/>
            <a:ext cx="7272808" cy="1296144"/>
          </a:xfrm>
        </p:spPr>
        <p:txBody>
          <a:bodyPr/>
          <a:lstStyle/>
          <a:p>
            <a:pPr marL="0" indent="0">
              <a:buNone/>
            </a:pPr>
            <a:r>
              <a:rPr lang="de-DE" dirty="0" smtClean="0">
                <a:latin typeface="Bodoni MT Condensed" panose="02070606080606020203" pitchFamily="18" charset="0"/>
              </a:rPr>
              <a:t>A </a:t>
            </a:r>
            <a:r>
              <a:rPr lang="de-DE" dirty="0" err="1" smtClean="0">
                <a:latin typeface="Bodoni MT Condensed" panose="02070606080606020203" pitchFamily="18" charset="0"/>
              </a:rPr>
              <a:t>list</a:t>
            </a:r>
            <a:r>
              <a:rPr lang="de-DE" dirty="0" smtClean="0">
                <a:latin typeface="Bodoni MT Condensed" panose="02070606080606020203" pitchFamily="18" charset="0"/>
              </a:rPr>
              <a:t> </a:t>
            </a:r>
            <a:r>
              <a:rPr lang="de-DE" dirty="0" err="1" smtClean="0">
                <a:latin typeface="Bodoni MT Condensed" panose="02070606080606020203" pitchFamily="18" charset="0"/>
              </a:rPr>
              <a:t>to</a:t>
            </a:r>
            <a:r>
              <a:rPr lang="de-DE" dirty="0" smtClean="0">
                <a:latin typeface="Bodoni MT Condensed" panose="02070606080606020203" pitchFamily="18" charset="0"/>
              </a:rPr>
              <a:t> </a:t>
            </a:r>
            <a:r>
              <a:rPr lang="de-DE" dirty="0" err="1" smtClean="0">
                <a:latin typeface="Bodoni MT Condensed" panose="02070606080606020203" pitchFamily="18" charset="0"/>
              </a:rPr>
              <a:t>distinguished</a:t>
            </a:r>
            <a:r>
              <a:rPr lang="de-DE" dirty="0" smtClean="0">
                <a:latin typeface="Bodoni MT Condensed" panose="02070606080606020203" pitchFamily="18" charset="0"/>
              </a:rPr>
              <a:t> </a:t>
            </a:r>
            <a:r>
              <a:rPr lang="de-DE" dirty="0" err="1" smtClean="0">
                <a:latin typeface="Bodoni MT Condensed" panose="02070606080606020203" pitchFamily="18" charset="0"/>
              </a:rPr>
              <a:t>social</a:t>
            </a:r>
            <a:r>
              <a:rPr lang="de-DE" dirty="0" smtClean="0">
                <a:latin typeface="Bodoni MT Condensed" panose="02070606080606020203" pitchFamily="18" charset="0"/>
              </a:rPr>
              <a:t> </a:t>
            </a:r>
            <a:r>
              <a:rPr lang="de-DE" dirty="0" err="1" smtClean="0">
                <a:latin typeface="Bodoni MT Condensed" panose="02070606080606020203" pitchFamily="18" charset="0"/>
              </a:rPr>
              <a:t>entrepreneurs</a:t>
            </a:r>
            <a:r>
              <a:rPr lang="de-DE" dirty="0" smtClean="0">
                <a:latin typeface="Bodoni MT Condensed" panose="02070606080606020203" pitchFamily="18" charset="0"/>
              </a:rPr>
              <a:t>:</a:t>
            </a:r>
          </a:p>
          <a:p>
            <a:pPr marL="0" indent="0">
              <a:buNone/>
            </a:pPr>
            <a:r>
              <a:rPr lang="de-DE" sz="1800" dirty="0" smtClean="0">
                <a:latin typeface="Bodoni MT Condensed" panose="02070606080606020203" pitchFamily="18" charset="0"/>
              </a:rPr>
              <a:t>Germany: </a:t>
            </a:r>
            <a:r>
              <a:rPr lang="de-DE" sz="1600" dirty="0" smtClean="0">
                <a:latin typeface="Bodoni MT Condensed" panose="02070606080606020203" pitchFamily="18" charset="0"/>
                <a:hlinkClick r:id="rId2"/>
              </a:rPr>
              <a:t>http</a:t>
            </a:r>
            <a:r>
              <a:rPr lang="de-DE" sz="1600" dirty="0">
                <a:latin typeface="Bodoni MT Condensed" panose="02070606080606020203" pitchFamily="18" charset="0"/>
                <a:hlinkClick r:id="rId2"/>
              </a:rPr>
              <a:t>://</a:t>
            </a:r>
            <a:r>
              <a:rPr lang="de-DE" sz="1600" dirty="0" smtClean="0">
                <a:latin typeface="Bodoni MT Condensed" panose="02070606080606020203" pitchFamily="18" charset="0"/>
                <a:hlinkClick r:id="rId2"/>
              </a:rPr>
              <a:t>germany.ashoka.org/fellows</a:t>
            </a:r>
            <a:r>
              <a:rPr lang="de-DE" sz="1600" dirty="0" smtClean="0">
                <a:latin typeface="Bodoni MT Condensed" panose="02070606080606020203" pitchFamily="18" charset="0"/>
              </a:rPr>
              <a:t> </a:t>
            </a:r>
          </a:p>
          <a:p>
            <a:pPr marL="0" indent="0">
              <a:buNone/>
            </a:pPr>
            <a:r>
              <a:rPr lang="de-DE" sz="1800" dirty="0" smtClean="0">
                <a:latin typeface="Bodoni MT Condensed" panose="02070606080606020203" pitchFamily="18" charset="0"/>
              </a:rPr>
              <a:t>International: </a:t>
            </a:r>
            <a:r>
              <a:rPr lang="de-DE" sz="1600" dirty="0">
                <a:latin typeface="Bodoni MT Condensed" panose="02070606080606020203" pitchFamily="18" charset="0"/>
                <a:hlinkClick r:id="rId3"/>
              </a:rPr>
              <a:t>https://</a:t>
            </a:r>
            <a:r>
              <a:rPr lang="de-DE" sz="1600" dirty="0" smtClean="0">
                <a:latin typeface="Bodoni MT Condensed" panose="02070606080606020203" pitchFamily="18" charset="0"/>
                <a:hlinkClick r:id="rId3"/>
              </a:rPr>
              <a:t>www.ashoka.org/fellows</a:t>
            </a:r>
            <a:r>
              <a:rPr lang="de-DE" sz="1600" dirty="0">
                <a:latin typeface="Bodoni MT Condensed" panose="02070606080606020203" pitchFamily="18" charset="0"/>
              </a:rPr>
              <a:t> ; </a:t>
            </a:r>
            <a:r>
              <a:rPr lang="de-DE" sz="1600" dirty="0">
                <a:latin typeface="Bodoni MT Condensed" panose="02070606080606020203" pitchFamily="18" charset="0"/>
                <a:hlinkClick r:id="rId4"/>
              </a:rPr>
              <a:t>http://</a:t>
            </a:r>
            <a:r>
              <a:rPr lang="de-DE" sz="1600" dirty="0" smtClean="0">
                <a:latin typeface="Bodoni MT Condensed" panose="02070606080606020203" pitchFamily="18" charset="0"/>
                <a:hlinkClick r:id="rId4"/>
              </a:rPr>
              <a:t>www.schwabfound.org/entrepreneurs</a:t>
            </a:r>
            <a:r>
              <a:rPr lang="de-DE" sz="1600" dirty="0" smtClean="0">
                <a:latin typeface="Bodoni MT Condensed" panose="02070606080606020203" pitchFamily="18" charset="0"/>
              </a:rPr>
              <a:t> </a:t>
            </a:r>
            <a:endParaRPr lang="cs-CZ" sz="1600" dirty="0" smtClean="0">
              <a:latin typeface="Bodoni MT Condensed" panose="02070606080606020203" pitchFamily="18" charset="0"/>
            </a:endParaRPr>
          </a:p>
          <a:p>
            <a:pPr>
              <a:buNone/>
            </a:pPr>
            <a:r>
              <a:rPr lang="pl-PL" sz="1600" dirty="0"/>
              <a:t>15 Social Entrepreneurs and Their Crazy Ideas </a:t>
            </a:r>
            <a:r>
              <a:rPr lang="pl-PL" sz="1600" dirty="0">
                <a:latin typeface="Bodoni MT Condensed" panose="02070606080606020203" pitchFamily="18" charset="0"/>
                <a:hlinkClick r:id="rId5"/>
              </a:rPr>
              <a:t>https://www.youtube.com/watch?v=nlXKcpgPP6M</a:t>
            </a:r>
            <a:r>
              <a:rPr lang="pl-PL" sz="1600" dirty="0">
                <a:latin typeface="Bodoni MT Condensed" panose="02070606080606020203" pitchFamily="18" charset="0"/>
              </a:rPr>
              <a:t> </a:t>
            </a:r>
          </a:p>
          <a:p>
            <a:pPr marL="0" indent="0">
              <a:buNone/>
            </a:pPr>
            <a:endParaRPr lang="de-DE" sz="1600" dirty="0" smtClean="0">
              <a:latin typeface="Bodoni MT Condensed" panose="02070606080606020203" pitchFamily="18" charset="0"/>
            </a:endParaRPr>
          </a:p>
          <a:p>
            <a:pPr marL="0" indent="0">
              <a:buNone/>
            </a:pPr>
            <a:endParaRPr lang="de-DE" sz="2400" dirty="0">
              <a:latin typeface="Bodoni MT Condensed" panose="02070606080606020203" pitchFamily="18" charset="0"/>
            </a:endParaRPr>
          </a:p>
        </p:txBody>
      </p:sp>
      <p:pic>
        <p:nvPicPr>
          <p:cNvPr id="52226" name="Picture 2" descr="Muhammad Yun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9632" y="1772816"/>
            <a:ext cx="1898445" cy="2353444"/>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1259632" y="4149080"/>
            <a:ext cx="1898445" cy="830997"/>
          </a:xfrm>
          <a:prstGeom prst="rect">
            <a:avLst/>
          </a:prstGeom>
          <a:noFill/>
        </p:spPr>
        <p:txBody>
          <a:bodyPr wrap="square" rtlCol="0">
            <a:spAutoFit/>
          </a:bodyPr>
          <a:lstStyle/>
          <a:p>
            <a:r>
              <a:rPr lang="de-DE" sz="700" dirty="0" smtClean="0"/>
              <a:t>Quelle: moralheroes.org</a:t>
            </a:r>
          </a:p>
          <a:p>
            <a:endParaRPr lang="de-DE" sz="800" dirty="0"/>
          </a:p>
          <a:p>
            <a:r>
              <a:rPr lang="de-DE" sz="1600" b="1" dirty="0" smtClean="0">
                <a:latin typeface="Bodoni MT" panose="02070603080606020203" pitchFamily="18" charset="0"/>
              </a:rPr>
              <a:t>Muhammad Yunus</a:t>
            </a:r>
          </a:p>
          <a:p>
            <a:r>
              <a:rPr lang="de-DE" sz="1600" dirty="0" smtClean="0">
                <a:latin typeface="Bodoni MT" panose="02070603080606020203" pitchFamily="18" charset="0"/>
              </a:rPr>
              <a:t>Grameen</a:t>
            </a:r>
            <a:endParaRPr lang="de-DE" sz="1600" dirty="0">
              <a:latin typeface="Bodoni MT" panose="02070603080606020203" pitchFamily="18" charset="0"/>
            </a:endParaRPr>
          </a:p>
        </p:txBody>
      </p:sp>
      <p:pic>
        <p:nvPicPr>
          <p:cNvPr id="52230" name="Picture 6" descr="Andreas Heinecke_color-copyright maxlautenschlaege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171" r="2892"/>
          <a:stretch/>
        </p:blipFill>
        <p:spPr bwMode="auto">
          <a:xfrm>
            <a:off x="6444208" y="1784154"/>
            <a:ext cx="1872208" cy="234210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6372200" y="4149080"/>
            <a:ext cx="2304256" cy="954107"/>
          </a:xfrm>
          <a:prstGeom prst="rect">
            <a:avLst/>
          </a:prstGeom>
          <a:noFill/>
        </p:spPr>
        <p:txBody>
          <a:bodyPr wrap="square" rtlCol="0">
            <a:spAutoFit/>
          </a:bodyPr>
          <a:lstStyle/>
          <a:p>
            <a:r>
              <a:rPr lang="de-DE" sz="700" dirty="0" smtClean="0"/>
              <a:t>Quelle: entrepreneurship.de</a:t>
            </a:r>
          </a:p>
          <a:p>
            <a:endParaRPr lang="de-DE" sz="800" dirty="0" smtClean="0"/>
          </a:p>
          <a:p>
            <a:r>
              <a:rPr lang="de-DE" sz="800" dirty="0" smtClean="0"/>
              <a:t> </a:t>
            </a:r>
            <a:r>
              <a:rPr lang="de-DE" sz="1600" b="1" dirty="0" err="1" smtClean="0">
                <a:latin typeface="Bodoni MT" panose="02070603080606020203" pitchFamily="18" charset="0"/>
              </a:rPr>
              <a:t>Anderas</a:t>
            </a:r>
            <a:r>
              <a:rPr lang="de-DE" sz="1600" b="1" dirty="0" smtClean="0">
                <a:latin typeface="Bodoni MT" panose="02070603080606020203" pitchFamily="18" charset="0"/>
              </a:rPr>
              <a:t> </a:t>
            </a:r>
            <a:r>
              <a:rPr lang="de-DE" sz="1600" b="1" dirty="0" err="1" smtClean="0">
                <a:latin typeface="Bodoni MT" panose="02070603080606020203" pitchFamily="18" charset="0"/>
              </a:rPr>
              <a:t>Heinecke</a:t>
            </a:r>
            <a:r>
              <a:rPr lang="de-DE" sz="1600" dirty="0" smtClean="0">
                <a:latin typeface="Bodoni MT" panose="02070603080606020203" pitchFamily="18" charset="0"/>
              </a:rPr>
              <a:t> Dialog im Dunkeln</a:t>
            </a:r>
            <a:endParaRPr lang="de-DE" sz="800" dirty="0">
              <a:latin typeface="Bodoni MT" panose="02070603080606020203" pitchFamily="18" charset="0"/>
            </a:endParaRPr>
          </a:p>
          <a:p>
            <a:endParaRPr lang="de-DE" sz="800" dirty="0"/>
          </a:p>
        </p:txBody>
      </p:sp>
      <p:pic>
        <p:nvPicPr>
          <p:cNvPr id="52232" name="Picture 8" descr="Katja Urbatsch"/>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3553"/>
          <a:stretch/>
        </p:blipFill>
        <p:spPr bwMode="auto">
          <a:xfrm>
            <a:off x="3939158" y="1784153"/>
            <a:ext cx="1712962" cy="2342107"/>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3846416" y="4149080"/>
            <a:ext cx="1898445" cy="830997"/>
          </a:xfrm>
          <a:prstGeom prst="rect">
            <a:avLst/>
          </a:prstGeom>
          <a:noFill/>
        </p:spPr>
        <p:txBody>
          <a:bodyPr wrap="square" rtlCol="0">
            <a:spAutoFit/>
          </a:bodyPr>
          <a:lstStyle/>
          <a:p>
            <a:r>
              <a:rPr lang="de-DE" sz="700" dirty="0" smtClean="0"/>
              <a:t>Quelle: arbeiterkind.de</a:t>
            </a:r>
          </a:p>
          <a:p>
            <a:endParaRPr lang="de-DE" sz="800" dirty="0"/>
          </a:p>
          <a:p>
            <a:r>
              <a:rPr lang="de-DE" sz="1600" b="1" dirty="0" smtClean="0">
                <a:latin typeface="Bodoni MT" panose="02070603080606020203" pitchFamily="18" charset="0"/>
              </a:rPr>
              <a:t>Katja </a:t>
            </a:r>
            <a:r>
              <a:rPr lang="de-DE" sz="1600" b="1" dirty="0" err="1" smtClean="0">
                <a:latin typeface="Bodoni MT" panose="02070603080606020203" pitchFamily="18" charset="0"/>
              </a:rPr>
              <a:t>Urbatsch</a:t>
            </a:r>
            <a:endParaRPr lang="de-DE" sz="1600" b="1" dirty="0" smtClean="0">
              <a:latin typeface="Bodoni MT" panose="02070603080606020203" pitchFamily="18" charset="0"/>
            </a:endParaRPr>
          </a:p>
          <a:p>
            <a:r>
              <a:rPr lang="de-DE" sz="1600" dirty="0" smtClean="0">
                <a:latin typeface="Bodoni MT" panose="02070603080606020203" pitchFamily="18" charset="0"/>
              </a:rPr>
              <a:t>Arbeiterkind.de</a:t>
            </a:r>
            <a:endParaRPr lang="de-DE" sz="1600" dirty="0">
              <a:latin typeface="Bodoni MT" panose="02070603080606020203" pitchFamily="18" charset="0"/>
            </a:endParaRPr>
          </a:p>
        </p:txBody>
      </p:sp>
    </p:spTree>
    <p:extLst>
      <p:ext uri="{BB962C8B-B14F-4D97-AF65-F5344CB8AC3E}">
        <p14:creationId xmlns:p14="http://schemas.microsoft.com/office/powerpoint/2010/main" val="127048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2555875" y="0"/>
            <a:ext cx="6588125" cy="1143000"/>
          </a:xfrm>
        </p:spPr>
        <p:txBody>
          <a:bodyPr/>
          <a:lstStyle/>
          <a:p>
            <a:r>
              <a:rPr lang="de-DE" sz="3200" dirty="0" smtClean="0">
                <a:solidFill>
                  <a:srgbClr val="9A0202"/>
                </a:solidFill>
                <a:latin typeface="Bodoni MT Condensed" panose="02070606080606020203" pitchFamily="18" charset="0"/>
              </a:rPr>
              <a:t>… </a:t>
            </a:r>
            <a:r>
              <a:rPr lang="de-DE" sz="3200" dirty="0" err="1" smtClean="0">
                <a:solidFill>
                  <a:srgbClr val="9A0202"/>
                </a:solidFill>
                <a:latin typeface="Bodoni MT Condensed" panose="02070606080606020203" pitchFamily="18" charset="0"/>
              </a:rPr>
              <a:t>and</a:t>
            </a:r>
            <a:r>
              <a:rPr lang="de-DE" sz="3200" dirty="0" smtClean="0">
                <a:solidFill>
                  <a:srgbClr val="9A0202"/>
                </a:solidFill>
                <a:latin typeface="Bodoni MT Condensed" panose="02070606080606020203" pitchFamily="18" charset="0"/>
              </a:rPr>
              <a:t> </a:t>
            </a:r>
            <a:r>
              <a:rPr lang="de-DE" sz="3200" dirty="0" err="1" smtClean="0">
                <a:solidFill>
                  <a:srgbClr val="9A0202"/>
                </a:solidFill>
                <a:latin typeface="Bodoni MT Condensed" panose="02070606080606020203" pitchFamily="18" charset="0"/>
              </a:rPr>
              <a:t>some</a:t>
            </a:r>
            <a:r>
              <a:rPr lang="de-DE" sz="3200" dirty="0" smtClean="0">
                <a:solidFill>
                  <a:srgbClr val="9A0202"/>
                </a:solidFill>
                <a:latin typeface="Bodoni MT Condensed" panose="02070606080606020203" pitchFamily="18" charset="0"/>
              </a:rPr>
              <a:t> „</a:t>
            </a:r>
            <a:r>
              <a:rPr lang="de-DE" sz="3200" dirty="0" err="1" smtClean="0">
                <a:solidFill>
                  <a:srgbClr val="9A0202"/>
                </a:solidFill>
                <a:latin typeface="Bodoni MT Condensed" panose="02070606080606020203" pitchFamily="18" charset="0"/>
              </a:rPr>
              <a:t>unknown</a:t>
            </a:r>
            <a:r>
              <a:rPr lang="de-DE" sz="3200" dirty="0" smtClean="0">
                <a:solidFill>
                  <a:srgbClr val="9A0202"/>
                </a:solidFill>
                <a:latin typeface="Bodoni MT Condensed" panose="02070606080606020203" pitchFamily="18" charset="0"/>
              </a:rPr>
              <a:t>“ </a:t>
            </a:r>
            <a:r>
              <a:rPr lang="de-DE" sz="3200" dirty="0" err="1" smtClean="0">
                <a:solidFill>
                  <a:srgbClr val="9A0202"/>
                </a:solidFill>
                <a:latin typeface="Bodoni MT Condensed" panose="02070606080606020203" pitchFamily="18" charset="0"/>
              </a:rPr>
              <a:t>examples</a:t>
            </a:r>
            <a:r>
              <a:rPr lang="de-DE" sz="3200" dirty="0" smtClean="0">
                <a:solidFill>
                  <a:srgbClr val="9A0202"/>
                </a:solidFill>
                <a:latin typeface="Bodoni MT Condensed" panose="02070606080606020203" pitchFamily="18" charset="0"/>
              </a:rPr>
              <a:t>:</a:t>
            </a:r>
            <a:endParaRPr lang="de-DE" sz="3200" dirty="0">
              <a:solidFill>
                <a:srgbClr val="9A0202"/>
              </a:solidFill>
              <a:latin typeface="Bodoni MT Condensed" panose="02070606080606020203" pitchFamily="18" charset="0"/>
            </a:endParaRPr>
          </a:p>
        </p:txBody>
      </p:sp>
      <p:pic>
        <p:nvPicPr>
          <p:cNvPr id="7" name="Grafik 6"/>
          <p:cNvPicPr>
            <a:picLocks noChangeAspect="1"/>
          </p:cNvPicPr>
          <p:nvPr/>
        </p:nvPicPr>
        <p:blipFill rotWithShape="1">
          <a:blip r:embed="rId2" cstate="print"/>
          <a:srcRect l="8492" t="16532" r="39485" b="17516"/>
          <a:stretch/>
        </p:blipFill>
        <p:spPr>
          <a:xfrm>
            <a:off x="2733276" y="2830439"/>
            <a:ext cx="5040560" cy="3592739"/>
          </a:xfrm>
          <a:prstGeom prst="rect">
            <a:avLst/>
          </a:prstGeom>
        </p:spPr>
      </p:pic>
      <p:pic>
        <p:nvPicPr>
          <p:cNvPr id="6" name="Grafik 5"/>
          <p:cNvPicPr>
            <a:picLocks noChangeAspect="1"/>
          </p:cNvPicPr>
          <p:nvPr/>
        </p:nvPicPr>
        <p:blipFill rotWithShape="1">
          <a:blip r:embed="rId3" cstate="print"/>
          <a:srcRect l="14751" t="16938" r="40420" b="23266"/>
          <a:stretch/>
        </p:blipFill>
        <p:spPr>
          <a:xfrm>
            <a:off x="971600" y="3789203"/>
            <a:ext cx="3744416" cy="2808149"/>
          </a:xfrm>
          <a:prstGeom prst="rect">
            <a:avLst/>
          </a:prstGeom>
        </p:spPr>
      </p:pic>
      <p:pic>
        <p:nvPicPr>
          <p:cNvPr id="53250" name="Picture 2" descr="AWO-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401" y="4869159"/>
            <a:ext cx="1128296" cy="888533"/>
          </a:xfrm>
          <a:prstGeom prst="rect">
            <a:avLst/>
          </a:prstGeom>
          <a:noFill/>
          <a:extLst>
            <a:ext uri="{909E8E84-426E-40DD-AFC4-6F175D3DCCD1}">
              <a14:hiddenFill xmlns:a14="http://schemas.microsoft.com/office/drawing/2010/main">
                <a:solidFill>
                  <a:srgbClr val="FFFFFF"/>
                </a:solidFill>
              </a14:hiddenFill>
            </a:ext>
          </a:extLst>
        </p:spPr>
      </p:pic>
      <p:pic>
        <p:nvPicPr>
          <p:cNvPr id="53254" name="Picture 6" descr="Bild in Originalgröße anzeig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382" y="3861048"/>
            <a:ext cx="5810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53256" name="Picture 8" descr="Diakonie Deutschlan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3874"/>
          <a:stretch/>
        </p:blipFill>
        <p:spPr bwMode="auto">
          <a:xfrm>
            <a:off x="5791095" y="6319359"/>
            <a:ext cx="2095500" cy="277993"/>
          </a:xfrm>
          <a:prstGeom prst="rect">
            <a:avLst/>
          </a:prstGeom>
          <a:noFill/>
          <a:extLst>
            <a:ext uri="{909E8E84-426E-40DD-AFC4-6F175D3DCCD1}">
              <a14:hiddenFill xmlns:a14="http://schemas.microsoft.com/office/drawing/2010/main">
                <a:solidFill>
                  <a:srgbClr val="FFFFFF"/>
                </a:solidFill>
              </a14:hiddenFill>
            </a:ext>
          </a:extLst>
        </p:spPr>
      </p:pic>
      <p:sp>
        <p:nvSpPr>
          <p:cNvPr id="13" name="Inhaltsplatzhalter 2"/>
          <p:cNvSpPr>
            <a:spLocks noGrp="1"/>
          </p:cNvSpPr>
          <p:nvPr>
            <p:ph idx="1"/>
          </p:nvPr>
        </p:nvSpPr>
        <p:spPr>
          <a:xfrm>
            <a:off x="539552" y="1389111"/>
            <a:ext cx="7848872" cy="1175793"/>
          </a:xfrm>
        </p:spPr>
        <p:txBody>
          <a:bodyPr/>
          <a:lstStyle/>
          <a:p>
            <a:pPr marL="0" indent="0">
              <a:buNone/>
            </a:pPr>
            <a:r>
              <a:rPr lang="de-DE" b="0" dirty="0" err="1" smtClean="0">
                <a:solidFill>
                  <a:schemeClr val="tx1"/>
                </a:solidFill>
                <a:latin typeface="Bodoni MT Condensed" panose="02070606080606020203" pitchFamily="18" charset="0"/>
              </a:rPr>
              <a:t>Entrepreneurial</a:t>
            </a:r>
            <a:r>
              <a:rPr lang="de-DE" b="0" dirty="0" smtClean="0">
                <a:solidFill>
                  <a:schemeClr val="tx1"/>
                </a:solidFill>
                <a:latin typeface="Bodoni MT Condensed" panose="02070606080606020203" pitchFamily="18" charset="0"/>
              </a:rPr>
              <a:t> </a:t>
            </a:r>
            <a:r>
              <a:rPr lang="de-DE" b="0" dirty="0" err="1" smtClean="0">
                <a:solidFill>
                  <a:schemeClr val="tx1"/>
                </a:solidFill>
                <a:latin typeface="Bodoni MT Condensed" panose="02070606080606020203" pitchFamily="18" charset="0"/>
              </a:rPr>
              <a:t>ideas</a:t>
            </a:r>
            <a:r>
              <a:rPr lang="de-DE" b="0" dirty="0" smtClean="0">
                <a:solidFill>
                  <a:schemeClr val="tx1"/>
                </a:solidFill>
                <a:latin typeface="Bodoni MT Condensed" panose="02070606080606020203" pitchFamily="18" charset="0"/>
              </a:rPr>
              <a:t> </a:t>
            </a:r>
            <a:r>
              <a:rPr lang="de-DE" b="0" dirty="0" err="1" smtClean="0">
                <a:solidFill>
                  <a:schemeClr val="tx1"/>
                </a:solidFill>
                <a:latin typeface="Bodoni MT Condensed" panose="02070606080606020203" pitchFamily="18" charset="0"/>
              </a:rPr>
              <a:t>and</a:t>
            </a:r>
            <a:r>
              <a:rPr lang="de-DE" b="0" dirty="0" smtClean="0">
                <a:solidFill>
                  <a:schemeClr val="tx1"/>
                </a:solidFill>
                <a:latin typeface="Bodoni MT Condensed" panose="02070606080606020203" pitchFamily="18" charset="0"/>
              </a:rPr>
              <a:t> </a:t>
            </a:r>
            <a:r>
              <a:rPr lang="de-DE" b="0" dirty="0" err="1" smtClean="0">
                <a:solidFill>
                  <a:schemeClr val="tx1"/>
                </a:solidFill>
                <a:latin typeface="Bodoni MT Condensed" panose="02070606080606020203" pitchFamily="18" charset="0"/>
              </a:rPr>
              <a:t>incentives</a:t>
            </a:r>
            <a:r>
              <a:rPr lang="de-DE" b="0" dirty="0" smtClean="0">
                <a:solidFill>
                  <a:schemeClr val="tx1"/>
                </a:solidFill>
                <a:latin typeface="Bodoni MT Condensed" panose="02070606080606020203" pitchFamily="18" charset="0"/>
              </a:rPr>
              <a:t> in </a:t>
            </a:r>
            <a:r>
              <a:rPr lang="de-DE" b="0" dirty="0" err="1" smtClean="0">
                <a:solidFill>
                  <a:schemeClr val="tx1"/>
                </a:solidFill>
                <a:latin typeface="Bodoni MT Condensed" panose="02070606080606020203" pitchFamily="18" charset="0"/>
              </a:rPr>
              <a:t>the</a:t>
            </a:r>
            <a:r>
              <a:rPr lang="de-DE" b="0" dirty="0" smtClean="0">
                <a:solidFill>
                  <a:schemeClr val="tx1"/>
                </a:solidFill>
                <a:latin typeface="Bodoni MT Condensed" panose="02070606080606020203" pitchFamily="18" charset="0"/>
              </a:rPr>
              <a:t> </a:t>
            </a:r>
            <a:r>
              <a:rPr lang="de-DE" b="0" dirty="0" err="1" smtClean="0">
                <a:solidFill>
                  <a:schemeClr val="tx1"/>
                </a:solidFill>
                <a:latin typeface="Bodoni MT Condensed" panose="02070606080606020203" pitchFamily="18" charset="0"/>
              </a:rPr>
              <a:t>social</a:t>
            </a:r>
            <a:r>
              <a:rPr lang="de-DE" b="0" dirty="0" smtClean="0">
                <a:solidFill>
                  <a:schemeClr val="tx1"/>
                </a:solidFill>
                <a:latin typeface="Bodoni MT Condensed" panose="02070606080606020203" pitchFamily="18" charset="0"/>
              </a:rPr>
              <a:t> </a:t>
            </a:r>
            <a:r>
              <a:rPr lang="de-DE" b="0" dirty="0" err="1" smtClean="0">
                <a:solidFill>
                  <a:schemeClr val="tx1"/>
                </a:solidFill>
                <a:latin typeface="Bodoni MT Condensed" panose="02070606080606020203" pitchFamily="18" charset="0"/>
              </a:rPr>
              <a:t>service</a:t>
            </a:r>
            <a:r>
              <a:rPr lang="de-DE" b="0" dirty="0" smtClean="0">
                <a:solidFill>
                  <a:schemeClr val="tx1"/>
                </a:solidFill>
                <a:latin typeface="Bodoni MT Condensed" panose="02070606080606020203" pitchFamily="18" charset="0"/>
              </a:rPr>
              <a:t> </a:t>
            </a:r>
            <a:r>
              <a:rPr lang="de-DE" b="0" dirty="0" err="1" smtClean="0">
                <a:solidFill>
                  <a:schemeClr val="tx1"/>
                </a:solidFill>
                <a:latin typeface="Bodoni MT Condensed" panose="02070606080606020203" pitchFamily="18" charset="0"/>
              </a:rPr>
              <a:t>sector</a:t>
            </a:r>
            <a:r>
              <a:rPr lang="de-DE" b="0" dirty="0" smtClean="0">
                <a:solidFill>
                  <a:schemeClr val="tx1"/>
                </a:solidFill>
                <a:latin typeface="Bodoni MT Condensed" panose="02070606080606020203" pitchFamily="18" charset="0"/>
              </a:rPr>
              <a:t>, </a:t>
            </a:r>
            <a:r>
              <a:rPr lang="de-DE" b="0" dirty="0" err="1" smtClean="0">
                <a:solidFill>
                  <a:schemeClr val="tx1"/>
                </a:solidFill>
                <a:latin typeface="Bodoni MT Condensed" panose="02070606080606020203" pitchFamily="18" charset="0"/>
              </a:rPr>
              <a:t>by</a:t>
            </a:r>
            <a:r>
              <a:rPr lang="de-DE" b="0" dirty="0" smtClean="0">
                <a:solidFill>
                  <a:schemeClr val="tx1"/>
                </a:solidFill>
                <a:latin typeface="Bodoni MT Condensed" panose="02070606080606020203" pitchFamily="18" charset="0"/>
              </a:rPr>
              <a:t> </a:t>
            </a:r>
            <a:r>
              <a:rPr lang="de-DE" b="0" dirty="0" err="1" smtClean="0">
                <a:solidFill>
                  <a:schemeClr val="tx1"/>
                </a:solidFill>
                <a:latin typeface="Bodoni MT Condensed" panose="02070606080606020203" pitchFamily="18" charset="0"/>
              </a:rPr>
              <a:t>municipalities</a:t>
            </a:r>
            <a:r>
              <a:rPr lang="de-DE" b="0" dirty="0" smtClean="0">
                <a:solidFill>
                  <a:schemeClr val="tx1"/>
                </a:solidFill>
                <a:latin typeface="Bodoni MT Condensed" panose="02070606080606020203" pitchFamily="18" charset="0"/>
              </a:rPr>
              <a:t>, </a:t>
            </a:r>
            <a:r>
              <a:rPr lang="de-DE" b="0" dirty="0" err="1" smtClean="0">
                <a:solidFill>
                  <a:schemeClr val="tx1"/>
                </a:solidFill>
                <a:latin typeface="Bodoni MT Condensed" panose="02070606080606020203" pitchFamily="18" charset="0"/>
              </a:rPr>
              <a:t>by</a:t>
            </a:r>
            <a:r>
              <a:rPr lang="de-DE" b="0" dirty="0" smtClean="0">
                <a:solidFill>
                  <a:schemeClr val="tx1"/>
                </a:solidFill>
                <a:latin typeface="Bodoni MT Condensed" panose="02070606080606020203" pitchFamily="18" charset="0"/>
              </a:rPr>
              <a:t> </a:t>
            </a:r>
            <a:r>
              <a:rPr lang="de-DE" b="0" dirty="0" err="1" smtClean="0">
                <a:solidFill>
                  <a:schemeClr val="tx1"/>
                </a:solidFill>
                <a:latin typeface="Bodoni MT Condensed" panose="02070606080606020203" pitchFamily="18" charset="0"/>
              </a:rPr>
              <a:t>cooperatives</a:t>
            </a:r>
            <a:r>
              <a:rPr lang="de-DE" b="0" dirty="0" smtClean="0">
                <a:solidFill>
                  <a:schemeClr val="tx1"/>
                </a:solidFill>
                <a:latin typeface="Bodoni MT Condensed" panose="02070606080606020203" pitchFamily="18" charset="0"/>
              </a:rPr>
              <a:t>: </a:t>
            </a:r>
          </a:p>
          <a:p>
            <a:pPr marL="0" indent="0">
              <a:buNone/>
            </a:pPr>
            <a:r>
              <a:rPr lang="de-DE" dirty="0" smtClean="0">
                <a:latin typeface="Bodoni MT Condensed" panose="02070606080606020203" pitchFamily="18" charset="0"/>
                <a:sym typeface="Wingdings" panose="05000000000000000000" pitchFamily="2" charset="2"/>
              </a:rPr>
              <a:t></a:t>
            </a:r>
            <a:r>
              <a:rPr lang="de-DE" dirty="0" smtClean="0">
                <a:latin typeface="Bodoni MT Condensed" panose="02070606080606020203" pitchFamily="18" charset="0"/>
              </a:rPr>
              <a:t> Bias in </a:t>
            </a:r>
            <a:r>
              <a:rPr lang="de-DE" dirty="0" err="1" smtClean="0">
                <a:latin typeface="Bodoni MT Condensed" panose="02070606080606020203" pitchFamily="18" charset="0"/>
              </a:rPr>
              <a:t>the</a:t>
            </a:r>
            <a:r>
              <a:rPr lang="de-DE" dirty="0" smtClean="0">
                <a:latin typeface="Bodoni MT Condensed" panose="02070606080606020203" pitchFamily="18" charset="0"/>
              </a:rPr>
              <a:t> </a:t>
            </a:r>
            <a:r>
              <a:rPr lang="de-DE" dirty="0" err="1" smtClean="0">
                <a:latin typeface="Bodoni MT Condensed" panose="02070606080606020203" pitchFamily="18" charset="0"/>
              </a:rPr>
              <a:t>media</a:t>
            </a:r>
            <a:r>
              <a:rPr lang="de-DE" dirty="0" smtClean="0">
                <a:latin typeface="Bodoni MT Condensed" panose="02070606080606020203" pitchFamily="18" charset="0"/>
              </a:rPr>
              <a:t>: </a:t>
            </a:r>
            <a:r>
              <a:rPr lang="de-DE" dirty="0" err="1" smtClean="0">
                <a:latin typeface="Bodoni MT Condensed" panose="02070606080606020203" pitchFamily="18" charset="0"/>
              </a:rPr>
              <a:t>only</a:t>
            </a:r>
            <a:r>
              <a:rPr lang="de-DE" dirty="0" smtClean="0">
                <a:latin typeface="Bodoni MT Condensed" panose="02070606080606020203" pitchFamily="18" charset="0"/>
              </a:rPr>
              <a:t> </a:t>
            </a:r>
            <a:r>
              <a:rPr lang="de-DE" dirty="0" err="1" smtClean="0">
                <a:latin typeface="Bodoni MT Condensed" panose="02070606080606020203" pitchFamily="18" charset="0"/>
              </a:rPr>
              <a:t>few</a:t>
            </a:r>
            <a:r>
              <a:rPr lang="de-DE" dirty="0" smtClean="0">
                <a:latin typeface="Bodoni MT Condensed" panose="02070606080606020203" pitchFamily="18" charset="0"/>
              </a:rPr>
              <a:t> </a:t>
            </a:r>
            <a:r>
              <a:rPr lang="de-DE" dirty="0" err="1" smtClean="0">
                <a:latin typeface="Bodoni MT Condensed" panose="02070606080606020203" pitchFamily="18" charset="0"/>
              </a:rPr>
              <a:t>social</a:t>
            </a:r>
            <a:r>
              <a:rPr lang="de-DE" dirty="0" smtClean="0">
                <a:latin typeface="Bodoni MT Condensed" panose="02070606080606020203" pitchFamily="18" charset="0"/>
              </a:rPr>
              <a:t> </a:t>
            </a:r>
            <a:r>
              <a:rPr lang="de-DE" dirty="0" err="1" smtClean="0">
                <a:latin typeface="Bodoni MT Condensed" panose="02070606080606020203" pitchFamily="18" charset="0"/>
              </a:rPr>
              <a:t>entrepreneurs</a:t>
            </a:r>
            <a:r>
              <a:rPr lang="de-DE" dirty="0" smtClean="0">
                <a:latin typeface="Bodoni MT Condensed" panose="02070606080606020203" pitchFamily="18" charset="0"/>
              </a:rPr>
              <a:t> </a:t>
            </a:r>
            <a:r>
              <a:rPr lang="de-DE" dirty="0" err="1" smtClean="0">
                <a:latin typeface="Bodoni MT Condensed" panose="02070606080606020203" pitchFamily="18" charset="0"/>
              </a:rPr>
              <a:t>with</a:t>
            </a:r>
            <a:r>
              <a:rPr lang="de-DE" dirty="0" smtClean="0">
                <a:latin typeface="Bodoni MT Condensed" panose="02070606080606020203" pitchFamily="18" charset="0"/>
              </a:rPr>
              <a:t> a </a:t>
            </a:r>
            <a:r>
              <a:rPr lang="de-DE" dirty="0" err="1" smtClean="0">
                <a:latin typeface="Bodoni MT Condensed" panose="02070606080606020203" pitchFamily="18" charset="0"/>
              </a:rPr>
              <a:t>high</a:t>
            </a:r>
            <a:r>
              <a:rPr lang="de-DE" dirty="0" smtClean="0">
                <a:latin typeface="Bodoni MT Condensed" panose="02070606080606020203" pitchFamily="18" charset="0"/>
              </a:rPr>
              <a:t> „</a:t>
            </a:r>
            <a:r>
              <a:rPr lang="de-DE" dirty="0" err="1" smtClean="0">
                <a:latin typeface="Bodoni MT Condensed" panose="02070606080606020203" pitchFamily="18" charset="0"/>
              </a:rPr>
              <a:t>glamour</a:t>
            </a:r>
            <a:r>
              <a:rPr lang="de-DE" dirty="0" smtClean="0">
                <a:latin typeface="Bodoni MT Condensed" panose="02070606080606020203" pitchFamily="18" charset="0"/>
              </a:rPr>
              <a:t>“ </a:t>
            </a:r>
            <a:r>
              <a:rPr lang="de-DE" dirty="0" err="1" smtClean="0">
                <a:latin typeface="Bodoni MT Condensed" panose="02070606080606020203" pitchFamily="18" charset="0"/>
              </a:rPr>
              <a:t>are</a:t>
            </a:r>
            <a:r>
              <a:rPr lang="de-DE" dirty="0" smtClean="0">
                <a:latin typeface="Bodoni MT Condensed" panose="02070606080606020203" pitchFamily="18" charset="0"/>
              </a:rPr>
              <a:t> in </a:t>
            </a:r>
            <a:r>
              <a:rPr lang="de-DE" dirty="0" err="1" smtClean="0">
                <a:latin typeface="Bodoni MT Condensed" panose="02070606080606020203" pitchFamily="18" charset="0"/>
              </a:rPr>
              <a:t>the</a:t>
            </a:r>
            <a:r>
              <a:rPr lang="de-DE" dirty="0" smtClean="0">
                <a:latin typeface="Bodoni MT Condensed" panose="02070606080606020203" pitchFamily="18" charset="0"/>
              </a:rPr>
              <a:t> 	</a:t>
            </a:r>
            <a:r>
              <a:rPr lang="de-DE" dirty="0" err="1" smtClean="0">
                <a:latin typeface="Bodoni MT Condensed" panose="02070606080606020203" pitchFamily="18" charset="0"/>
              </a:rPr>
              <a:t>focus</a:t>
            </a:r>
            <a:r>
              <a:rPr lang="de-DE" dirty="0" smtClean="0">
                <a:latin typeface="Bodoni MT Condensed" panose="02070606080606020203" pitchFamily="18" charset="0"/>
              </a:rPr>
              <a:t> </a:t>
            </a:r>
            <a:endParaRPr lang="de-DE" sz="2400" dirty="0">
              <a:latin typeface="Bodoni MT Condensed" panose="02070606080606020203" pitchFamily="18" charset="0"/>
            </a:endParaRPr>
          </a:p>
        </p:txBody>
      </p:sp>
      <p:pic>
        <p:nvPicPr>
          <p:cNvPr id="2" name="Obrázek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00040" y="2500674"/>
            <a:ext cx="3756001" cy="1720413"/>
          </a:xfrm>
          <a:prstGeom prst="rect">
            <a:avLst/>
          </a:prstGeom>
        </p:spPr>
      </p:pic>
    </p:spTree>
    <p:extLst>
      <p:ext uri="{BB962C8B-B14F-4D97-AF65-F5344CB8AC3E}">
        <p14:creationId xmlns:p14="http://schemas.microsoft.com/office/powerpoint/2010/main" val="346520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Picture 7"/>
          <p:cNvPicPr>
            <a:picLocks noChangeAspect="1" noChangeArrowheads="1"/>
          </p:cNvPicPr>
          <p:nvPr/>
        </p:nvPicPr>
        <p:blipFill>
          <a:blip r:embed="rId2" cstate="print"/>
          <a:srcRect l="17265" t="33464" r="35587" b="14844"/>
          <a:stretch>
            <a:fillRect/>
          </a:stretch>
        </p:blipFill>
        <p:spPr bwMode="auto">
          <a:xfrm>
            <a:off x="2017714" y="1166813"/>
            <a:ext cx="5206262" cy="4566443"/>
          </a:xfrm>
          <a:prstGeom prst="rect">
            <a:avLst/>
          </a:prstGeom>
          <a:noFill/>
          <a:ln w="9525">
            <a:noFill/>
            <a:miter lim="800000"/>
            <a:headEnd/>
            <a:tailEnd/>
          </a:ln>
        </p:spPr>
      </p:pic>
      <p:sp>
        <p:nvSpPr>
          <p:cNvPr id="5" name="Titel 1"/>
          <p:cNvSpPr txBox="1">
            <a:spLocks/>
          </p:cNvSpPr>
          <p:nvPr/>
        </p:nvSpPr>
        <p:spPr bwMode="auto">
          <a:xfrm>
            <a:off x="2555776" y="-27384"/>
            <a:ext cx="65881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cs typeface="Arial" charset="0"/>
              </a:defRPr>
            </a:lvl2pPr>
            <a:lvl3pPr algn="l" rtl="0" eaLnBrk="0" fontAlgn="base" hangingPunct="0">
              <a:spcBef>
                <a:spcPct val="0"/>
              </a:spcBef>
              <a:spcAft>
                <a:spcPct val="0"/>
              </a:spcAft>
              <a:defRPr sz="2000" b="1">
                <a:solidFill>
                  <a:schemeClr val="bg1"/>
                </a:solidFill>
                <a:latin typeface="Arial" charset="0"/>
                <a:cs typeface="Arial" charset="0"/>
              </a:defRPr>
            </a:lvl3pPr>
            <a:lvl4pPr algn="l" rtl="0" eaLnBrk="0" fontAlgn="base" hangingPunct="0">
              <a:spcBef>
                <a:spcPct val="0"/>
              </a:spcBef>
              <a:spcAft>
                <a:spcPct val="0"/>
              </a:spcAft>
              <a:defRPr sz="2000" b="1">
                <a:solidFill>
                  <a:schemeClr val="bg1"/>
                </a:solidFill>
                <a:latin typeface="Arial" charset="0"/>
                <a:cs typeface="Arial" charset="0"/>
              </a:defRPr>
            </a:lvl4pPr>
            <a:lvl5pPr algn="l" rtl="0" eaLnBrk="0" fontAlgn="base" hangingPunct="0">
              <a:spcBef>
                <a:spcPct val="0"/>
              </a:spcBef>
              <a:spcAft>
                <a:spcPct val="0"/>
              </a:spcAft>
              <a:defRPr sz="2000" b="1">
                <a:solidFill>
                  <a:schemeClr val="bg1"/>
                </a:solidFill>
                <a:latin typeface="Arial" charset="0"/>
                <a:cs typeface="Arial" charset="0"/>
              </a:defRPr>
            </a:lvl5pPr>
            <a:lvl6pPr marL="457200" algn="l" rtl="0" fontAlgn="base">
              <a:spcBef>
                <a:spcPct val="0"/>
              </a:spcBef>
              <a:spcAft>
                <a:spcPct val="0"/>
              </a:spcAft>
              <a:defRPr sz="2000" b="1">
                <a:solidFill>
                  <a:schemeClr val="bg1"/>
                </a:solidFill>
                <a:latin typeface="Arial" charset="0"/>
                <a:cs typeface="Arial" charset="0"/>
              </a:defRPr>
            </a:lvl6pPr>
            <a:lvl7pPr marL="914400" algn="l" rtl="0" fontAlgn="base">
              <a:spcBef>
                <a:spcPct val="0"/>
              </a:spcBef>
              <a:spcAft>
                <a:spcPct val="0"/>
              </a:spcAft>
              <a:defRPr sz="2000" b="1">
                <a:solidFill>
                  <a:schemeClr val="bg1"/>
                </a:solidFill>
                <a:latin typeface="Arial" charset="0"/>
                <a:cs typeface="Arial" charset="0"/>
              </a:defRPr>
            </a:lvl7pPr>
            <a:lvl8pPr marL="1371600" algn="l" rtl="0" fontAlgn="base">
              <a:spcBef>
                <a:spcPct val="0"/>
              </a:spcBef>
              <a:spcAft>
                <a:spcPct val="0"/>
              </a:spcAft>
              <a:defRPr sz="2000" b="1">
                <a:solidFill>
                  <a:schemeClr val="bg1"/>
                </a:solidFill>
                <a:latin typeface="Arial" charset="0"/>
                <a:cs typeface="Arial" charset="0"/>
              </a:defRPr>
            </a:lvl8pPr>
            <a:lvl9pPr marL="1828800" algn="l" rtl="0" fontAlgn="base">
              <a:spcBef>
                <a:spcPct val="0"/>
              </a:spcBef>
              <a:spcAft>
                <a:spcPct val="0"/>
              </a:spcAft>
              <a:defRPr sz="2000" b="1">
                <a:solidFill>
                  <a:schemeClr val="bg1"/>
                </a:solidFill>
                <a:latin typeface="Arial" charset="0"/>
                <a:cs typeface="Arial" charset="0"/>
              </a:defRPr>
            </a:lvl9pPr>
          </a:lstStyle>
          <a:p>
            <a:r>
              <a:rPr lang="de-DE" sz="3200" kern="0" dirty="0" smtClean="0">
                <a:solidFill>
                  <a:srgbClr val="9A0202"/>
                </a:solidFill>
                <a:latin typeface="Bodoni MT Condensed" panose="02070606080606020203" pitchFamily="18" charset="0"/>
              </a:rPr>
              <a:t>An </a:t>
            </a:r>
            <a:r>
              <a:rPr lang="de-DE" sz="3200" kern="0" dirty="0" err="1" smtClean="0">
                <a:solidFill>
                  <a:srgbClr val="9A0202"/>
                </a:solidFill>
                <a:latin typeface="Bodoni MT Condensed" panose="02070606080606020203" pitchFamily="18" charset="0"/>
              </a:rPr>
              <a:t>elite</a:t>
            </a:r>
            <a:r>
              <a:rPr lang="de-DE" sz="3200" kern="0" dirty="0" smtClean="0">
                <a:solidFill>
                  <a:srgbClr val="9A0202"/>
                </a:solidFill>
                <a:latin typeface="Bodoni MT Condensed" panose="02070606080606020203" pitchFamily="18" charset="0"/>
              </a:rPr>
              <a:t> </a:t>
            </a:r>
            <a:r>
              <a:rPr lang="de-DE" sz="3200" kern="0" dirty="0" err="1" smtClean="0">
                <a:solidFill>
                  <a:srgbClr val="9A0202"/>
                </a:solidFill>
                <a:latin typeface="Bodoni MT Condensed" panose="02070606080606020203" pitchFamily="18" charset="0"/>
              </a:rPr>
              <a:t>phenomena</a:t>
            </a:r>
            <a:r>
              <a:rPr lang="de-DE" sz="3200" kern="0" dirty="0" smtClean="0">
                <a:solidFill>
                  <a:srgbClr val="9A0202"/>
                </a:solidFill>
                <a:latin typeface="Bodoni MT Condensed" panose="02070606080606020203" pitchFamily="18" charset="0"/>
              </a:rPr>
              <a:t>?</a:t>
            </a:r>
            <a:endParaRPr lang="de-DE" sz="3200" kern="0" dirty="0">
              <a:solidFill>
                <a:srgbClr val="9A0202"/>
              </a:solidFill>
              <a:latin typeface="Bodoni MT Condensed" panose="02070606080606020203" pitchFamily="18" charset="0"/>
            </a:endParaRPr>
          </a:p>
        </p:txBody>
      </p:sp>
      <p:sp>
        <p:nvSpPr>
          <p:cNvPr id="6" name="Textfeld 5"/>
          <p:cNvSpPr txBox="1">
            <a:spLocks noChangeArrowheads="1"/>
          </p:cNvSpPr>
          <p:nvPr/>
        </p:nvSpPr>
        <p:spPr bwMode="auto">
          <a:xfrm>
            <a:off x="2017714" y="5757069"/>
            <a:ext cx="45365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000" dirty="0" smtClean="0">
                <a:latin typeface="Arial" panose="020B0604020202020204" pitchFamily="34" charset="0"/>
              </a:rPr>
              <a:t>(Quelle: MEFOSE Studie (Jansen et al. 2013), Grafik erschienen in Enorm, Wirtschaft für den Menschen)</a:t>
            </a:r>
            <a:endParaRPr lang="de-DE" altLang="de-DE" sz="1000" dirty="0">
              <a:latin typeface="Arial" panose="020B0604020202020204" pitchFamily="34" charset="0"/>
            </a:endParaRPr>
          </a:p>
        </p:txBody>
      </p:sp>
    </p:spTree>
    <p:extLst>
      <p:ext uri="{BB962C8B-B14F-4D97-AF65-F5344CB8AC3E}">
        <p14:creationId xmlns:p14="http://schemas.microsoft.com/office/powerpoint/2010/main" val="3473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descr="versteinerter Fisch, Dastilbe elongat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340768"/>
            <a:ext cx="7560840" cy="567063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2556284" y="908720"/>
            <a:ext cx="4175956" cy="3793706"/>
          </a:xfrm>
        </p:spPr>
        <p:txBody>
          <a:bodyPr/>
          <a:lstStyle/>
          <a:p>
            <a:pPr marL="0" indent="0">
              <a:buNone/>
            </a:pPr>
            <a:r>
              <a:rPr lang="de-DE" sz="6000" dirty="0" smtClean="0">
                <a:solidFill>
                  <a:schemeClr val="accent6"/>
                </a:solidFill>
                <a:latin typeface="Bodoni MT Condensed" panose="02070606080606020203" pitchFamily="18" charset="0"/>
              </a:rPr>
              <a:t>.</a:t>
            </a:r>
            <a:r>
              <a:rPr lang="de-DE" sz="6000" dirty="0" err="1" smtClean="0">
                <a:solidFill>
                  <a:schemeClr val="accent6"/>
                </a:solidFill>
                <a:latin typeface="Bodoni MT Condensed" panose="02070606080606020203" pitchFamily="18" charset="0"/>
              </a:rPr>
              <a:t>new</a:t>
            </a:r>
            <a:r>
              <a:rPr lang="de-DE" sz="6000" dirty="0" smtClean="0">
                <a:solidFill>
                  <a:schemeClr val="accent6"/>
                </a:solidFill>
                <a:latin typeface="Bodoni MT Condensed" panose="02070606080606020203" pitchFamily="18" charset="0"/>
              </a:rPr>
              <a:t> </a:t>
            </a:r>
            <a:r>
              <a:rPr lang="de-DE" sz="6000" dirty="0" err="1" smtClean="0">
                <a:solidFill>
                  <a:schemeClr val="accent6"/>
                </a:solidFill>
                <a:latin typeface="Bodoni MT Condensed" panose="02070606080606020203" pitchFamily="18" charset="0"/>
              </a:rPr>
              <a:t>or</a:t>
            </a:r>
            <a:r>
              <a:rPr lang="de-DE" sz="6000" dirty="0" smtClean="0">
                <a:solidFill>
                  <a:schemeClr val="accent6"/>
                </a:solidFill>
                <a:latin typeface="Bodoni MT Condensed" panose="02070606080606020203" pitchFamily="18" charset="0"/>
              </a:rPr>
              <a:t> </a:t>
            </a:r>
            <a:r>
              <a:rPr lang="de-DE" sz="6000" dirty="0" err="1" smtClean="0">
                <a:solidFill>
                  <a:schemeClr val="accent6"/>
                </a:solidFill>
                <a:latin typeface="Bodoni MT Condensed" panose="02070606080606020203" pitchFamily="18" charset="0"/>
              </a:rPr>
              <a:t>fossils</a:t>
            </a:r>
            <a:r>
              <a:rPr lang="de-DE" sz="6000" dirty="0" smtClean="0">
                <a:solidFill>
                  <a:srgbClr val="9A0202"/>
                </a:solidFill>
                <a:latin typeface="Bodoni MT Condensed" panose="02070606080606020203" pitchFamily="18" charset="0"/>
              </a:rPr>
              <a:t>?</a:t>
            </a:r>
            <a:endParaRPr lang="de-DE" sz="6000" dirty="0">
              <a:solidFill>
                <a:srgbClr val="9A0202"/>
              </a:solidFill>
              <a:latin typeface="Bodoni MT Condensed" panose="02070606080606020203" pitchFamily="18" charset="0"/>
            </a:endParaRPr>
          </a:p>
          <a:p>
            <a:pPr marL="0" indent="0">
              <a:buNone/>
            </a:pPr>
            <a:endParaRPr lang="de-DE" sz="6000" dirty="0">
              <a:latin typeface="Bodoni MT Condensed" panose="02070606080606020203" pitchFamily="18" charset="0"/>
            </a:endParaRPr>
          </a:p>
        </p:txBody>
      </p:sp>
      <p:sp>
        <p:nvSpPr>
          <p:cNvPr id="5" name="Textfeld 4"/>
          <p:cNvSpPr txBox="1"/>
          <p:nvPr/>
        </p:nvSpPr>
        <p:spPr>
          <a:xfrm>
            <a:off x="0" y="6683642"/>
            <a:ext cx="2880320" cy="200055"/>
          </a:xfrm>
          <a:prstGeom prst="rect">
            <a:avLst/>
          </a:prstGeom>
          <a:noFill/>
        </p:spPr>
        <p:txBody>
          <a:bodyPr wrap="square" rtlCol="0">
            <a:spAutoFit/>
          </a:bodyPr>
          <a:lstStyle/>
          <a:p>
            <a:r>
              <a:rPr lang="de-DE" sz="700" dirty="0" smtClean="0"/>
              <a:t>Quelle: www.fossilien.de</a:t>
            </a:r>
            <a:endParaRPr lang="de-DE" sz="700" dirty="0"/>
          </a:p>
        </p:txBody>
      </p:sp>
    </p:spTree>
    <p:extLst>
      <p:ext uri="{BB962C8B-B14F-4D97-AF65-F5344CB8AC3E}">
        <p14:creationId xmlns:p14="http://schemas.microsoft.com/office/powerpoint/2010/main" val="71381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b="14020"/>
          <a:stretch/>
        </p:blipFill>
        <p:spPr>
          <a:xfrm>
            <a:off x="6751446" y="1340769"/>
            <a:ext cx="2303120" cy="2592288"/>
          </a:xfrm>
          <a:prstGeom prst="rect">
            <a:avLst/>
          </a:prstGeom>
        </p:spPr>
      </p:pic>
      <p:sp>
        <p:nvSpPr>
          <p:cNvPr id="6" name="Textfeld 5"/>
          <p:cNvSpPr txBox="1"/>
          <p:nvPr/>
        </p:nvSpPr>
        <p:spPr>
          <a:xfrm>
            <a:off x="6695728" y="4044983"/>
            <a:ext cx="2448272" cy="646331"/>
          </a:xfrm>
          <a:prstGeom prst="rect">
            <a:avLst/>
          </a:prstGeom>
          <a:noFill/>
        </p:spPr>
        <p:txBody>
          <a:bodyPr wrap="square" rtlCol="0">
            <a:spAutoFit/>
          </a:bodyPr>
          <a:lstStyle/>
          <a:p>
            <a:r>
              <a:rPr lang="de-DE" sz="1200" b="1" dirty="0" smtClean="0">
                <a:latin typeface="Bodoni MT" panose="02070603080606020203" pitchFamily="18" charset="0"/>
              </a:rPr>
              <a:t>Robert Owen, </a:t>
            </a:r>
          </a:p>
          <a:p>
            <a:r>
              <a:rPr lang="en-US" sz="1200" dirty="0" smtClean="0">
                <a:latin typeface="Bodoni MT" panose="02070603080606020203" pitchFamily="18" charset="0"/>
              </a:rPr>
              <a:t>1771-1858; entrepreneur and co-founder of cooperative system</a:t>
            </a:r>
            <a:endParaRPr lang="en-US" sz="1200" dirty="0">
              <a:latin typeface="Bodoni MT" panose="02070603080606020203" pitchFamily="18" charset="0"/>
            </a:endParaRPr>
          </a:p>
        </p:txBody>
      </p:sp>
      <p:pic>
        <p:nvPicPr>
          <p:cNvPr id="7" name="Grafik 6"/>
          <p:cNvPicPr>
            <a:picLocks noChangeAspect="1"/>
          </p:cNvPicPr>
          <p:nvPr/>
        </p:nvPicPr>
        <p:blipFill>
          <a:blip r:embed="rId3" cstate="print"/>
          <a:stretch>
            <a:fillRect/>
          </a:stretch>
        </p:blipFill>
        <p:spPr>
          <a:xfrm>
            <a:off x="4519198" y="1909836"/>
            <a:ext cx="2095500" cy="2619375"/>
          </a:xfrm>
          <a:prstGeom prst="rect">
            <a:avLst/>
          </a:prstGeom>
        </p:spPr>
      </p:pic>
      <p:sp>
        <p:nvSpPr>
          <p:cNvPr id="8" name="Textfeld 7"/>
          <p:cNvSpPr txBox="1"/>
          <p:nvPr/>
        </p:nvSpPr>
        <p:spPr>
          <a:xfrm>
            <a:off x="4499992" y="4651760"/>
            <a:ext cx="2323462" cy="646331"/>
          </a:xfrm>
          <a:prstGeom prst="rect">
            <a:avLst/>
          </a:prstGeom>
          <a:noFill/>
        </p:spPr>
        <p:txBody>
          <a:bodyPr wrap="square" rtlCol="0">
            <a:spAutoFit/>
          </a:bodyPr>
          <a:lstStyle/>
          <a:p>
            <a:r>
              <a:rPr lang="en-US" sz="1200" b="1" dirty="0" smtClean="0">
                <a:latin typeface="Bodoni MT" panose="02070603080606020203" pitchFamily="18" charset="0"/>
              </a:rPr>
              <a:t>Friedrich Wilhelm </a:t>
            </a:r>
            <a:r>
              <a:rPr lang="en-US" sz="1200" b="1" dirty="0" err="1" smtClean="0">
                <a:latin typeface="Bodoni MT" panose="02070603080606020203" pitchFamily="18" charset="0"/>
              </a:rPr>
              <a:t>Raiffeisen</a:t>
            </a:r>
            <a:r>
              <a:rPr lang="en-US" sz="1200" b="1" dirty="0" smtClean="0">
                <a:latin typeface="Bodoni MT" panose="02070603080606020203" pitchFamily="18" charset="0"/>
              </a:rPr>
              <a:t> </a:t>
            </a:r>
            <a:r>
              <a:rPr lang="en-US" sz="1200" dirty="0" smtClean="0">
                <a:latin typeface="Bodoni MT" panose="02070603080606020203" pitchFamily="18" charset="0"/>
              </a:rPr>
              <a:t>1818 - 1888; official, micro credit, cooperative bank system</a:t>
            </a:r>
            <a:endParaRPr lang="en-US" sz="1200" dirty="0">
              <a:latin typeface="Bodoni MT" panose="02070603080606020203" pitchFamily="18" charset="0"/>
            </a:endParaRPr>
          </a:p>
        </p:txBody>
      </p:sp>
      <p:pic>
        <p:nvPicPr>
          <p:cNvPr id="9" name="Grafik 8"/>
          <p:cNvPicPr>
            <a:picLocks noChangeAspect="1"/>
          </p:cNvPicPr>
          <p:nvPr/>
        </p:nvPicPr>
        <p:blipFill rotWithShape="1">
          <a:blip r:embed="rId4" cstate="print"/>
          <a:srcRect l="25096" t="11610" r="51660" b="38188"/>
          <a:stretch/>
        </p:blipFill>
        <p:spPr>
          <a:xfrm>
            <a:off x="2313278" y="1556792"/>
            <a:ext cx="2114706" cy="2567857"/>
          </a:xfrm>
          <a:prstGeom prst="rect">
            <a:avLst/>
          </a:prstGeom>
        </p:spPr>
      </p:pic>
      <p:sp>
        <p:nvSpPr>
          <p:cNvPr id="10" name="Textfeld 9"/>
          <p:cNvSpPr txBox="1"/>
          <p:nvPr/>
        </p:nvSpPr>
        <p:spPr>
          <a:xfrm>
            <a:off x="2285196" y="4215275"/>
            <a:ext cx="2234002" cy="646331"/>
          </a:xfrm>
          <a:prstGeom prst="rect">
            <a:avLst/>
          </a:prstGeom>
          <a:noFill/>
        </p:spPr>
        <p:txBody>
          <a:bodyPr wrap="square" rtlCol="0">
            <a:spAutoFit/>
          </a:bodyPr>
          <a:lstStyle/>
          <a:p>
            <a:r>
              <a:rPr lang="de-DE" sz="1200" b="1" dirty="0" smtClean="0">
                <a:latin typeface="Bodoni MT" panose="02070603080606020203" pitchFamily="18" charset="0"/>
              </a:rPr>
              <a:t>Florence Nightingale, </a:t>
            </a:r>
          </a:p>
          <a:p>
            <a:r>
              <a:rPr lang="de-DE" sz="1200" dirty="0" smtClean="0">
                <a:latin typeface="Bodoni MT" panose="02070603080606020203" pitchFamily="18" charset="0"/>
              </a:rPr>
              <a:t>1820 - 1910; </a:t>
            </a:r>
            <a:r>
              <a:rPr lang="de-DE" sz="1200" dirty="0" err="1" smtClean="0">
                <a:latin typeface="Bodoni MT" panose="02070603080606020203" pitchFamily="18" charset="0"/>
              </a:rPr>
              <a:t>nurse</a:t>
            </a:r>
            <a:r>
              <a:rPr lang="de-DE" sz="1200" dirty="0" smtClean="0">
                <a:latin typeface="Bodoni MT" panose="02070603080606020203" pitchFamily="18" charset="0"/>
              </a:rPr>
              <a:t>, </a:t>
            </a:r>
            <a:r>
              <a:rPr lang="de-DE" sz="1200" dirty="0" err="1" smtClean="0">
                <a:latin typeface="Bodoni MT" panose="02070603080606020203" pitchFamily="18" charset="0"/>
              </a:rPr>
              <a:t>founder</a:t>
            </a:r>
            <a:r>
              <a:rPr lang="de-DE" sz="1200" dirty="0" smtClean="0">
                <a:latin typeface="Bodoni MT" panose="02070603080606020203" pitchFamily="18" charset="0"/>
              </a:rPr>
              <a:t> </a:t>
            </a:r>
            <a:r>
              <a:rPr lang="de-DE" sz="1200" dirty="0" err="1" smtClean="0">
                <a:latin typeface="Bodoni MT" panose="02070603080606020203" pitchFamily="18" charset="0"/>
              </a:rPr>
              <a:t>of</a:t>
            </a:r>
            <a:r>
              <a:rPr lang="de-DE" sz="1200" dirty="0" smtClean="0">
                <a:latin typeface="Bodoni MT" panose="02070603080606020203" pitchFamily="18" charset="0"/>
              </a:rPr>
              <a:t> modern </a:t>
            </a:r>
            <a:r>
              <a:rPr lang="de-DE" sz="1200" dirty="0" err="1" smtClean="0">
                <a:latin typeface="Bodoni MT" panose="02070603080606020203" pitchFamily="18" charset="0"/>
              </a:rPr>
              <a:t>nursing</a:t>
            </a:r>
            <a:r>
              <a:rPr lang="de-DE" sz="1200" dirty="0" smtClean="0">
                <a:latin typeface="Bodoni MT" panose="02070603080606020203" pitchFamily="18" charset="0"/>
              </a:rPr>
              <a:t> </a:t>
            </a:r>
            <a:endParaRPr lang="de-DE" sz="1200" dirty="0">
              <a:latin typeface="Bodoni MT" panose="02070603080606020203" pitchFamily="18" charset="0"/>
            </a:endParaRPr>
          </a:p>
        </p:txBody>
      </p:sp>
      <p:pic>
        <p:nvPicPr>
          <p:cNvPr id="11" name="Grafik 10"/>
          <p:cNvPicPr>
            <a:picLocks noChangeAspect="1"/>
          </p:cNvPicPr>
          <p:nvPr/>
        </p:nvPicPr>
        <p:blipFill rotWithShape="1">
          <a:blip r:embed="rId5" cstate="print"/>
          <a:srcRect l="33759" t="14765" r="42997" b="24204"/>
          <a:stretch/>
        </p:blipFill>
        <p:spPr>
          <a:xfrm>
            <a:off x="123484" y="1705185"/>
            <a:ext cx="1999963" cy="2952327"/>
          </a:xfrm>
          <a:prstGeom prst="rect">
            <a:avLst/>
          </a:prstGeom>
        </p:spPr>
      </p:pic>
      <p:sp>
        <p:nvSpPr>
          <p:cNvPr id="12" name="Textfeld 11"/>
          <p:cNvSpPr txBox="1"/>
          <p:nvPr/>
        </p:nvSpPr>
        <p:spPr>
          <a:xfrm>
            <a:off x="108666" y="4748138"/>
            <a:ext cx="2234002" cy="830997"/>
          </a:xfrm>
          <a:prstGeom prst="rect">
            <a:avLst/>
          </a:prstGeom>
          <a:noFill/>
        </p:spPr>
        <p:txBody>
          <a:bodyPr wrap="square" rtlCol="0">
            <a:spAutoFit/>
          </a:bodyPr>
          <a:lstStyle/>
          <a:p>
            <a:r>
              <a:rPr lang="en-US" sz="1200" b="1" dirty="0" smtClean="0">
                <a:latin typeface="Bodoni MT" panose="02070603080606020203" pitchFamily="18" charset="0"/>
              </a:rPr>
              <a:t>Maria Montessori,</a:t>
            </a:r>
          </a:p>
          <a:p>
            <a:r>
              <a:rPr lang="en-US" sz="1200" dirty="0" smtClean="0">
                <a:latin typeface="Bodoni MT" panose="02070603080606020203" pitchFamily="18" charset="0"/>
              </a:rPr>
              <a:t>1870 - 1952; physician, founder of Montessori educational institutions </a:t>
            </a:r>
            <a:endParaRPr lang="en-US" sz="1200" dirty="0">
              <a:latin typeface="Bodoni MT" panose="02070603080606020203" pitchFamily="18" charset="0"/>
            </a:endParaRPr>
          </a:p>
        </p:txBody>
      </p:sp>
      <p:sp>
        <p:nvSpPr>
          <p:cNvPr id="13" name="Inhaltsplatzhalter 2"/>
          <p:cNvSpPr txBox="1">
            <a:spLocks/>
          </p:cNvSpPr>
          <p:nvPr/>
        </p:nvSpPr>
        <p:spPr bwMode="auto">
          <a:xfrm>
            <a:off x="1311767" y="5790821"/>
            <a:ext cx="68516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buNone/>
            </a:pPr>
            <a:r>
              <a:rPr lang="en-US" altLang="de-DE" sz="2400" dirty="0" smtClean="0">
                <a:latin typeface="Bodoni MT" panose="02070603080606020203" pitchFamily="18" charset="0"/>
              </a:rPr>
              <a:t>Social Entrepreneurs are not a new phenomenon</a:t>
            </a:r>
            <a:endParaRPr lang="en-US" altLang="de-DE" dirty="0">
              <a:solidFill>
                <a:schemeClr val="accent6"/>
              </a:solidFill>
              <a:latin typeface="Bodoni MT" panose="02070603080606020203" pitchFamily="18" charset="0"/>
            </a:endParaRPr>
          </a:p>
          <a:p>
            <a:endParaRPr lang="en-US" altLang="de-DE" sz="2400" dirty="0">
              <a:latin typeface="Bodoni MT" panose="02070603080606020203" pitchFamily="18" charset="0"/>
            </a:endParaRPr>
          </a:p>
          <a:p>
            <a:endParaRPr lang="en-US" altLang="de-DE" sz="1800" dirty="0">
              <a:latin typeface="Bodoni MT" panose="02070603080606020203" pitchFamily="18" charset="0"/>
            </a:endParaRPr>
          </a:p>
        </p:txBody>
      </p:sp>
    </p:spTree>
    <p:extLst>
      <p:ext uri="{BB962C8B-B14F-4D97-AF65-F5344CB8AC3E}">
        <p14:creationId xmlns:p14="http://schemas.microsoft.com/office/powerpoint/2010/main" val="742173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r>
              <a:rPr lang="de-DE" sz="2800" dirty="0" err="1" smtClean="0">
                <a:solidFill>
                  <a:schemeClr val="accent6"/>
                </a:solidFill>
                <a:latin typeface="Bodoni MT Condensed" panose="02070606080606020203" pitchFamily="18" charset="0"/>
              </a:rPr>
              <a:t>Introducing</a:t>
            </a:r>
            <a:r>
              <a:rPr lang="de-DE" sz="2800" dirty="0" smtClean="0">
                <a:solidFill>
                  <a:schemeClr val="accent6"/>
                </a:solidFill>
                <a:latin typeface="Bodoni MT Condensed" panose="02070606080606020203" pitchFamily="18" charset="0"/>
              </a:rPr>
              <a:t> </a:t>
            </a:r>
          </a:p>
          <a:p>
            <a:endParaRPr lang="de-DE" sz="2800" dirty="0">
              <a:latin typeface="Bodoni MT Condensed" panose="02070606080606020203" pitchFamily="18" charset="0"/>
            </a:endParaRPr>
          </a:p>
          <a:p>
            <a:pPr marL="0" indent="0">
              <a:buNone/>
            </a:pPr>
            <a:r>
              <a:rPr lang="de-DE" sz="2800" dirty="0">
                <a:latin typeface="Bodoni MT Condensed" panose="02070606080606020203" pitchFamily="18" charset="0"/>
                <a:hlinkClick r:id="rId2"/>
              </a:rPr>
              <a:t>https://</a:t>
            </a:r>
            <a:r>
              <a:rPr lang="de-DE" sz="2800" dirty="0" smtClean="0">
                <a:latin typeface="Bodoni MT Condensed" panose="02070606080606020203" pitchFamily="18" charset="0"/>
                <a:hlinkClick r:id="rId2"/>
              </a:rPr>
              <a:t>www.youtube.com/watch?v=shbcHtvqHus</a:t>
            </a:r>
            <a:r>
              <a:rPr lang="de-DE" sz="2800" dirty="0" smtClean="0">
                <a:latin typeface="Bodoni MT Condensed" panose="02070606080606020203" pitchFamily="18" charset="0"/>
              </a:rPr>
              <a:t> </a:t>
            </a:r>
            <a:endParaRPr lang="de-DE" sz="2800" dirty="0">
              <a:latin typeface="Bodoni MT Condensed" panose="02070606080606020203" pitchFamily="18" charset="0"/>
            </a:endParaRPr>
          </a:p>
        </p:txBody>
      </p:sp>
    </p:spTree>
    <p:extLst>
      <p:ext uri="{BB962C8B-B14F-4D97-AF65-F5344CB8AC3E}">
        <p14:creationId xmlns:p14="http://schemas.microsoft.com/office/powerpoint/2010/main" val="21648437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3635896" y="908719"/>
            <a:ext cx="6851650" cy="3455987"/>
          </a:xfrm>
        </p:spPr>
        <p:txBody>
          <a:bodyPr/>
          <a:lstStyle/>
          <a:p>
            <a:pPr marL="0" indent="0">
              <a:buNone/>
            </a:pPr>
            <a:r>
              <a:rPr lang="de-DE" sz="6000" dirty="0" err="1" smtClean="0">
                <a:latin typeface="Bodoni MT Condensed" panose="02070606080606020203" pitchFamily="18" charset="0"/>
              </a:rPr>
              <a:t>How</a:t>
            </a:r>
            <a:r>
              <a:rPr lang="de-DE" sz="6000" dirty="0" smtClean="0">
                <a:latin typeface="Bodoni MT Condensed" panose="02070606080606020203" pitchFamily="18" charset="0"/>
              </a:rPr>
              <a:t> </a:t>
            </a:r>
            <a:r>
              <a:rPr lang="de-DE" sz="6000" dirty="0" err="1" smtClean="0">
                <a:latin typeface="Bodoni MT Condensed" panose="02070606080606020203" pitchFamily="18" charset="0"/>
              </a:rPr>
              <a:t>does</a:t>
            </a:r>
            <a:r>
              <a:rPr lang="de-DE" sz="6000" dirty="0" smtClean="0">
                <a:latin typeface="Bodoni MT Condensed" panose="02070606080606020203" pitchFamily="18" charset="0"/>
              </a:rPr>
              <a:t> </a:t>
            </a:r>
            <a:r>
              <a:rPr lang="de-DE" sz="6000" dirty="0" err="1" smtClean="0">
                <a:latin typeface="Bodoni MT Condensed" panose="02070606080606020203" pitchFamily="18" charset="0"/>
              </a:rPr>
              <a:t>it</a:t>
            </a:r>
            <a:r>
              <a:rPr lang="de-DE" sz="6000" dirty="0" smtClean="0">
                <a:latin typeface="Bodoni MT Condensed" panose="02070606080606020203" pitchFamily="18" charset="0"/>
              </a:rPr>
              <a:t> </a:t>
            </a:r>
            <a:r>
              <a:rPr lang="de-DE" sz="6000" dirty="0" err="1" smtClean="0">
                <a:latin typeface="Bodoni MT Condensed" panose="02070606080606020203" pitchFamily="18" charset="0"/>
              </a:rPr>
              <a:t>work</a:t>
            </a:r>
            <a:r>
              <a:rPr lang="de-DE" sz="6000" dirty="0" smtClean="0">
                <a:latin typeface="Bodoni MT Condensed" panose="02070606080606020203" pitchFamily="18" charset="0"/>
              </a:rPr>
              <a:t>? </a:t>
            </a:r>
            <a:endParaRPr lang="de-DE" sz="6000" dirty="0">
              <a:solidFill>
                <a:schemeClr val="bg1">
                  <a:lumMod val="50000"/>
                </a:schemeClr>
              </a:solidFill>
              <a:latin typeface="Bodoni MT Condensed" panose="02070606080606020203" pitchFamily="18" charset="0"/>
            </a:endParaRPr>
          </a:p>
          <a:p>
            <a:pPr marL="0" indent="0">
              <a:buNone/>
            </a:pPr>
            <a:endParaRPr lang="de-DE" sz="6000" dirty="0">
              <a:latin typeface="Bodoni MT Condensed" panose="02070606080606020203" pitchFamily="18" charset="0"/>
            </a:endParaRPr>
          </a:p>
        </p:txBody>
      </p:sp>
      <p:pic>
        <p:nvPicPr>
          <p:cNvPr id="52226" name="Picture 2" descr="http://images.mtvnn.com/527e9476006efc2d0bff58447547522b/622x350%3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7372" y="2051719"/>
            <a:ext cx="8021132" cy="451349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0" y="6683642"/>
            <a:ext cx="2880320" cy="200055"/>
          </a:xfrm>
          <a:prstGeom prst="rect">
            <a:avLst/>
          </a:prstGeom>
          <a:noFill/>
        </p:spPr>
        <p:txBody>
          <a:bodyPr wrap="square" rtlCol="0">
            <a:spAutoFit/>
          </a:bodyPr>
          <a:lstStyle/>
          <a:p>
            <a:r>
              <a:rPr lang="de-DE" sz="700" dirty="0" smtClean="0"/>
              <a:t>© national </a:t>
            </a:r>
            <a:r>
              <a:rPr lang="de-DE" sz="700" dirty="0" err="1" smtClean="0"/>
              <a:t>geopgrahic</a:t>
            </a:r>
            <a:endParaRPr lang="de-DE" sz="700" dirty="0"/>
          </a:p>
        </p:txBody>
      </p:sp>
    </p:spTree>
    <p:extLst>
      <p:ext uri="{BB962C8B-B14F-4D97-AF65-F5344CB8AC3E}">
        <p14:creationId xmlns:p14="http://schemas.microsoft.com/office/powerpoint/2010/main" val="233681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719138" y="1603490"/>
            <a:ext cx="67675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b="1" dirty="0" err="1" smtClean="0">
                <a:latin typeface="Bodoni MT" panose="02070603080606020203" pitchFamily="18" charset="0"/>
              </a:rPr>
              <a:t>Verbavoice</a:t>
            </a:r>
            <a:r>
              <a:rPr lang="en-US" sz="2400" b="1" dirty="0" smtClean="0">
                <a:latin typeface="Bodoni MT" panose="02070603080606020203" pitchFamily="18" charset="0"/>
              </a:rPr>
              <a:t> (</a:t>
            </a:r>
            <a:r>
              <a:rPr lang="en-US" sz="2400" b="1" dirty="0" err="1" smtClean="0">
                <a:latin typeface="Bodoni MT" panose="02070603080606020203" pitchFamily="18" charset="0"/>
              </a:rPr>
              <a:t>München</a:t>
            </a:r>
            <a:r>
              <a:rPr lang="en-US" sz="2400" b="1" dirty="0" smtClean="0">
                <a:latin typeface="Bodoni MT" panose="02070603080606020203" pitchFamily="18" charset="0"/>
              </a:rPr>
              <a:t>)</a:t>
            </a:r>
            <a:endParaRPr lang="en-US" b="1" dirty="0" smtClean="0">
              <a:latin typeface="Bodoni MT" panose="02070603080606020203" pitchFamily="18" charset="0"/>
            </a:endParaRPr>
          </a:p>
          <a:p>
            <a:pPr eaLnBrk="1" hangingPunct="1">
              <a:defRPr/>
            </a:pPr>
            <a:r>
              <a:rPr lang="en-US" b="1" dirty="0" smtClean="0">
                <a:solidFill>
                  <a:schemeClr val="accent2">
                    <a:lumMod val="75000"/>
                  </a:schemeClr>
                </a:solidFill>
                <a:latin typeface="Bodoni MT" panose="02070603080606020203" pitchFamily="18" charset="0"/>
              </a:rPr>
              <a:t>Direct SE approach of value creation</a:t>
            </a:r>
            <a:endParaRPr lang="en-US" b="1" dirty="0">
              <a:solidFill>
                <a:schemeClr val="accent2">
                  <a:lumMod val="75000"/>
                </a:schemeClr>
              </a:solidFill>
              <a:latin typeface="Bodoni MT" panose="02070603080606020203" pitchFamily="18" charset="0"/>
            </a:endParaRPr>
          </a:p>
        </p:txBody>
      </p:sp>
      <p:pic>
        <p:nvPicPr>
          <p:cNvPr id="5" name="Picture 2" descr="VerbaVoi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5600" y="1341438"/>
            <a:ext cx="2816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elle 5"/>
          <p:cNvGraphicFramePr>
            <a:graphicFrameLocks noGrp="1"/>
          </p:cNvGraphicFramePr>
          <p:nvPr>
            <p:extLst>
              <p:ext uri="{D42A27DB-BD31-4B8C-83A1-F6EECF244321}">
                <p14:modId xmlns:p14="http://schemas.microsoft.com/office/powerpoint/2010/main" val="2047873985"/>
              </p:ext>
            </p:extLst>
          </p:nvPr>
        </p:nvGraphicFramePr>
        <p:xfrm>
          <a:off x="719138" y="2808288"/>
          <a:ext cx="7651750" cy="2443270"/>
        </p:xfrm>
        <a:graphic>
          <a:graphicData uri="http://schemas.openxmlformats.org/drawingml/2006/table">
            <a:tbl>
              <a:tblPr firstRow="1" bandRow="1">
                <a:tableStyleId>{2D5ABB26-0587-4C30-8999-92F81FD0307C}</a:tableStyleId>
              </a:tblPr>
              <a:tblGrid>
                <a:gridCol w="1980549">
                  <a:extLst>
                    <a:ext uri="{9D8B030D-6E8A-4147-A177-3AD203B41FA5}">
                      <a16:colId xmlns:a16="http://schemas.microsoft.com/office/drawing/2014/main" xmlns="" val="20000"/>
                    </a:ext>
                  </a:extLst>
                </a:gridCol>
                <a:gridCol w="5671201">
                  <a:extLst>
                    <a:ext uri="{9D8B030D-6E8A-4147-A177-3AD203B41FA5}">
                      <a16:colId xmlns:a16="http://schemas.microsoft.com/office/drawing/2014/main" xmlns="" val="20001"/>
                    </a:ext>
                  </a:extLst>
                </a:gridCol>
              </a:tblGrid>
              <a:tr h="370734">
                <a:tc>
                  <a:txBody>
                    <a:bodyPr/>
                    <a:lstStyle/>
                    <a:p>
                      <a:r>
                        <a:rPr lang="en-US" sz="1600" i="1" noProof="0" dirty="0" smtClean="0">
                          <a:latin typeface="Bodoni MT" panose="02070603080606020203" pitchFamily="18" charset="0"/>
                          <a:cs typeface="Arial" panose="020B0604020202020204" pitchFamily="34" charset="0"/>
                        </a:rPr>
                        <a:t>Field of activity:</a:t>
                      </a:r>
                      <a:endParaRPr lang="en-US" sz="1600" i="1" noProof="0" dirty="0">
                        <a:latin typeface="Bodoni MT" panose="02070603080606020203" pitchFamily="18" charset="0"/>
                        <a:cs typeface="Arial" panose="020B0604020202020204" pitchFamily="34" charset="0"/>
                      </a:endParaRPr>
                    </a:p>
                  </a:txBody>
                  <a:tcPr marT="45707" marB="45707"/>
                </a:tc>
                <a:tc>
                  <a:txBody>
                    <a:bodyPr/>
                    <a:lstStyle/>
                    <a:p>
                      <a:r>
                        <a:rPr lang="en-US" sz="1600" noProof="0" dirty="0" smtClean="0">
                          <a:latin typeface="Bodoni MT" panose="02070603080606020203" pitchFamily="18" charset="0"/>
                          <a:cs typeface="Arial" panose="020B0604020202020204" pitchFamily="34" charset="0"/>
                        </a:rPr>
                        <a:t>services for hearing-impaired</a:t>
                      </a:r>
                      <a:r>
                        <a:rPr lang="en-US" sz="1600" baseline="0" noProof="0" dirty="0" smtClean="0">
                          <a:latin typeface="Bodoni MT" panose="02070603080606020203" pitchFamily="18" charset="0"/>
                          <a:cs typeface="Arial" panose="020B0604020202020204" pitchFamily="34" charset="0"/>
                        </a:rPr>
                        <a:t> </a:t>
                      </a:r>
                      <a:r>
                        <a:rPr lang="en-US" sz="1600" noProof="0" dirty="0" smtClean="0">
                          <a:latin typeface="Bodoni MT" panose="02070603080606020203" pitchFamily="18" charset="0"/>
                          <a:cs typeface="Arial" panose="020B0604020202020204" pitchFamily="34" charset="0"/>
                        </a:rPr>
                        <a:t>people</a:t>
                      </a:r>
                      <a:endParaRPr lang="en-US" sz="16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xmlns="" val="10000"/>
                  </a:ext>
                </a:extLst>
              </a:tr>
              <a:tr h="8228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noProof="0" dirty="0" smtClean="0">
                          <a:latin typeface="Bodoni MT" panose="02070603080606020203" pitchFamily="18" charset="0"/>
                          <a:cs typeface="Arial" panose="020B0604020202020204" pitchFamily="34" charset="0"/>
                        </a:rPr>
                        <a:t>Approach:</a:t>
                      </a:r>
                    </a:p>
                  </a:txBody>
                  <a:tcPr marT="45707" marB="45707"/>
                </a:tc>
                <a:tc>
                  <a:txBody>
                    <a:bodyPr/>
                    <a:lstStyle/>
                    <a:p>
                      <a:r>
                        <a:rPr lang="en-US" sz="1600" noProof="0" dirty="0" smtClean="0">
                          <a:latin typeface="Bodoni MT" panose="02070603080606020203" pitchFamily="18" charset="0"/>
                          <a:cs typeface="Arial" panose="020B0604020202020204" pitchFamily="34" charset="0"/>
                        </a:rPr>
                        <a:t>providing mobile, ICT</a:t>
                      </a:r>
                      <a:r>
                        <a:rPr lang="en-US" sz="1600" baseline="0" noProof="0" dirty="0" smtClean="0">
                          <a:latin typeface="Bodoni MT" panose="02070603080606020203" pitchFamily="18" charset="0"/>
                          <a:cs typeface="Arial" panose="020B0604020202020204" pitchFamily="34" charset="0"/>
                        </a:rPr>
                        <a:t>-based interpreters services that allows hearing-impaired to participate in society (education, events, public authorities, media)</a:t>
                      </a:r>
                      <a:endParaRPr lang="en-US" sz="16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xmlns="" val="10001"/>
                  </a:ext>
                </a:extLst>
              </a:tr>
              <a:tr h="579063">
                <a:tc>
                  <a:txBody>
                    <a:bodyPr/>
                    <a:lstStyle/>
                    <a:p>
                      <a:r>
                        <a:rPr lang="en-US" sz="1600" i="1" noProof="0" dirty="0" smtClean="0">
                          <a:latin typeface="Bodoni MT" panose="02070603080606020203" pitchFamily="18" charset="0"/>
                          <a:cs typeface="Arial" panose="020B0604020202020204" pitchFamily="34" charset="0"/>
                        </a:rPr>
                        <a:t>Income</a:t>
                      </a:r>
                      <a:r>
                        <a:rPr lang="en-US" sz="1600" i="1" baseline="0" noProof="0" dirty="0" smtClean="0">
                          <a:latin typeface="Bodoni MT" panose="02070603080606020203" pitchFamily="18" charset="0"/>
                          <a:cs typeface="Arial" panose="020B0604020202020204" pitchFamily="34" charset="0"/>
                        </a:rPr>
                        <a:t> structure:</a:t>
                      </a:r>
                    </a:p>
                  </a:txBody>
                  <a:tcPr marT="45707" marB="45707"/>
                </a:tc>
                <a:tc>
                  <a:txBody>
                    <a:bodyPr/>
                    <a:lstStyle/>
                    <a:p>
                      <a:r>
                        <a:rPr lang="en-US" sz="1600" noProof="0" dirty="0" smtClean="0">
                          <a:latin typeface="Bodoni MT" panose="02070603080606020203" pitchFamily="18" charset="0"/>
                          <a:cs typeface="Arial" panose="020B0604020202020204" pitchFamily="34" charset="0"/>
                        </a:rPr>
                        <a:t>service fees via </a:t>
                      </a:r>
                      <a:r>
                        <a:rPr lang="en-US" sz="1600" i="1" noProof="0" dirty="0" smtClean="0">
                          <a:latin typeface="Bodoni MT" panose="02070603080606020203" pitchFamily="18" charset="0"/>
                          <a:cs typeface="Arial" panose="020B0604020202020204" pitchFamily="34" charset="0"/>
                        </a:rPr>
                        <a:t>public social service systems</a:t>
                      </a:r>
                      <a:r>
                        <a:rPr lang="en-US" sz="1600" noProof="0" dirty="0" smtClean="0">
                          <a:latin typeface="Bodoni MT" panose="02070603080606020203" pitchFamily="18" charset="0"/>
                          <a:cs typeface="Arial" panose="020B0604020202020204" pitchFamily="34" charset="0"/>
                        </a:rPr>
                        <a:t>; growth capital from impact investment fund</a:t>
                      </a:r>
                      <a:endParaRPr lang="en-US" sz="16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xmlns="" val="10002"/>
                  </a:ext>
                </a:extLst>
              </a:tr>
              <a:tr h="335239">
                <a:tc>
                  <a:txBody>
                    <a:bodyPr/>
                    <a:lstStyle/>
                    <a:p>
                      <a:r>
                        <a:rPr lang="en-US" sz="1600" i="1" noProof="0" dirty="0" smtClean="0">
                          <a:latin typeface="Bodoni MT" panose="02070603080606020203" pitchFamily="18" charset="0"/>
                          <a:cs typeface="Arial" panose="020B0604020202020204" pitchFamily="34" charset="0"/>
                        </a:rPr>
                        <a:t>Legal form:</a:t>
                      </a:r>
                    </a:p>
                  </a:txBody>
                  <a:tcPr marT="45707" marB="45707"/>
                </a:tc>
                <a:tc>
                  <a:txBody>
                    <a:bodyPr/>
                    <a:lstStyle/>
                    <a:p>
                      <a:r>
                        <a:rPr lang="en-US" sz="1600" noProof="0" dirty="0" smtClean="0">
                          <a:latin typeface="Bodoni MT" panose="02070603080606020203" pitchFamily="18" charset="0"/>
                          <a:cs typeface="Arial" panose="020B0604020202020204" pitchFamily="34" charset="0"/>
                        </a:rPr>
                        <a:t>limited liability company (GmbH)</a:t>
                      </a:r>
                      <a:endParaRPr lang="en-US" sz="16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xmlns="" val="10003"/>
                  </a:ext>
                </a:extLst>
              </a:tr>
              <a:tr h="335239">
                <a:tc>
                  <a:txBody>
                    <a:bodyPr/>
                    <a:lstStyle/>
                    <a:p>
                      <a:endParaRPr lang="en-US" sz="1600" i="1" noProof="0" dirty="0">
                        <a:latin typeface="Bodoni MT" panose="02070603080606020203" pitchFamily="18" charset="0"/>
                        <a:cs typeface="Arial" panose="020B0604020202020204" pitchFamily="34" charset="0"/>
                      </a:endParaRPr>
                    </a:p>
                  </a:txBody>
                  <a:tcPr marT="45707" marB="45707"/>
                </a:tc>
                <a:tc>
                  <a:txBody>
                    <a:bodyPr/>
                    <a:lstStyle/>
                    <a:p>
                      <a:endParaRPr lang="en-US" sz="11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xmlns="" val="10004"/>
                  </a:ext>
                </a:extLst>
              </a:tr>
            </a:tbl>
          </a:graphicData>
        </a:graphic>
      </p:graphicFrame>
      <p:pic>
        <p:nvPicPr>
          <p:cNvPr id="7" name="Picture 2" descr="Bildungskongress in Wien mit Live-Tex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2150" y="4859338"/>
            <a:ext cx="214312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Studentin mit VerbaVoice App"/>
          <p:cNvPicPr>
            <a:picLocks noChangeAspect="1" noChangeArrowheads="1"/>
          </p:cNvPicPr>
          <p:nvPr/>
        </p:nvPicPr>
        <p:blipFill>
          <a:blip r:embed="rId4" cstate="print">
            <a:extLst>
              <a:ext uri="{28A0092B-C50C-407E-A947-70E740481C1C}">
                <a14:useLocalDpi xmlns:a14="http://schemas.microsoft.com/office/drawing/2010/main" val="0"/>
              </a:ext>
            </a:extLst>
          </a:blip>
          <a:srcRect t="18230"/>
          <a:stretch>
            <a:fillRect/>
          </a:stretch>
        </p:blipFill>
        <p:spPr bwMode="auto">
          <a:xfrm>
            <a:off x="3203575" y="5084763"/>
            <a:ext cx="208915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8"/>
          <p:cNvSpPr>
            <a:spLocks noGrp="1"/>
          </p:cNvSpPr>
          <p:nvPr>
            <p:ph type="title"/>
          </p:nvPr>
        </p:nvSpPr>
        <p:spPr/>
        <p:txBody>
          <a:bodyPr/>
          <a:lstStyle/>
          <a:p>
            <a:r>
              <a:rPr lang="de-DE" sz="3200" dirty="0" smtClean="0">
                <a:solidFill>
                  <a:schemeClr val="accent6"/>
                </a:solidFill>
                <a:latin typeface="Bodoni MT Condensed" panose="02070606080606020203" pitchFamily="18" charset="0"/>
              </a:rPr>
              <a:t>Case Studies</a:t>
            </a:r>
            <a:endParaRPr lang="de-DE" sz="2400" dirty="0">
              <a:solidFill>
                <a:schemeClr val="accent6"/>
              </a:solidFill>
              <a:latin typeface="Bodoni MT Condensed" panose="02070606080606020203" pitchFamily="18" charset="0"/>
            </a:endParaRPr>
          </a:p>
        </p:txBody>
      </p:sp>
    </p:spTree>
    <p:extLst>
      <p:ext uri="{BB962C8B-B14F-4D97-AF65-F5344CB8AC3E}">
        <p14:creationId xmlns:p14="http://schemas.microsoft.com/office/powerpoint/2010/main" val="425699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55875" y="-27384"/>
            <a:ext cx="6588125" cy="1143000"/>
          </a:xfrm>
        </p:spPr>
        <p:txBody>
          <a:bodyPr/>
          <a:lstStyle/>
          <a:p>
            <a:r>
              <a:rPr lang="de-DE" sz="3200" dirty="0" smtClean="0">
                <a:solidFill>
                  <a:schemeClr val="accent6"/>
                </a:solidFill>
                <a:latin typeface="Bodoni MT Condensed" panose="02070606080606020203" pitchFamily="18" charset="0"/>
              </a:rPr>
              <a:t>Case Studies</a:t>
            </a:r>
            <a:endParaRPr lang="de-DE" sz="3200" dirty="0">
              <a:latin typeface="Bodoni MT Condensed" panose="02070606080606020203" pitchFamily="18" charset="0"/>
            </a:endParaRPr>
          </a:p>
        </p:txBody>
      </p:sp>
      <p:pic>
        <p:nvPicPr>
          <p:cNvPr id="4" name="Picture 4" descr="Ho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088" y="2046288"/>
            <a:ext cx="1081087"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a:spLocks noChangeArrowheads="1"/>
          </p:cNvSpPr>
          <p:nvPr/>
        </p:nvSpPr>
        <p:spPr bwMode="auto">
          <a:xfrm>
            <a:off x="755650" y="1628775"/>
            <a:ext cx="72723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b="1" dirty="0" smtClean="0">
                <a:latin typeface="Bodoni MT" panose="02070603080606020203" pitchFamily="18" charset="0"/>
              </a:rPr>
              <a:t>Dialogue in the Dark / Dialogue Social Enterprise </a:t>
            </a:r>
          </a:p>
          <a:p>
            <a:pPr eaLnBrk="1" hangingPunct="1">
              <a:defRPr/>
            </a:pPr>
            <a:r>
              <a:rPr lang="en-US" b="1" dirty="0" smtClean="0">
                <a:solidFill>
                  <a:schemeClr val="accent2">
                    <a:lumMod val="75000"/>
                  </a:schemeClr>
                </a:solidFill>
                <a:latin typeface="Bodoni MT" panose="02070603080606020203" pitchFamily="18" charset="0"/>
              </a:rPr>
              <a:t>Direct-indirect SE approach of value creation</a:t>
            </a:r>
            <a:endParaRPr lang="en-US" b="1" dirty="0">
              <a:solidFill>
                <a:schemeClr val="accent2">
                  <a:lumMod val="75000"/>
                </a:schemeClr>
              </a:solidFill>
              <a:latin typeface="Bodoni MT" panose="02070603080606020203" pitchFamily="18" charset="0"/>
            </a:endParaRPr>
          </a:p>
        </p:txBody>
      </p:sp>
      <p:graphicFrame>
        <p:nvGraphicFramePr>
          <p:cNvPr id="6" name="Tabelle 5"/>
          <p:cNvGraphicFramePr>
            <a:graphicFrameLocks noGrp="1"/>
          </p:cNvGraphicFramePr>
          <p:nvPr>
            <p:extLst>
              <p:ext uri="{D42A27DB-BD31-4B8C-83A1-F6EECF244321}">
                <p14:modId xmlns:p14="http://schemas.microsoft.com/office/powerpoint/2010/main" val="636690891"/>
              </p:ext>
            </p:extLst>
          </p:nvPr>
        </p:nvGraphicFramePr>
        <p:xfrm>
          <a:off x="736600" y="2708275"/>
          <a:ext cx="7651750" cy="2652712"/>
        </p:xfrm>
        <a:graphic>
          <a:graphicData uri="http://schemas.openxmlformats.org/drawingml/2006/table">
            <a:tbl>
              <a:tblPr firstRow="1" bandRow="1">
                <a:tableStyleId>{2D5ABB26-0587-4C30-8999-92F81FD0307C}</a:tableStyleId>
              </a:tblPr>
              <a:tblGrid>
                <a:gridCol w="1963089">
                  <a:extLst>
                    <a:ext uri="{9D8B030D-6E8A-4147-A177-3AD203B41FA5}">
                      <a16:colId xmlns:a16="http://schemas.microsoft.com/office/drawing/2014/main" xmlns="" val="20000"/>
                    </a:ext>
                  </a:extLst>
                </a:gridCol>
                <a:gridCol w="5688661">
                  <a:extLst>
                    <a:ext uri="{9D8B030D-6E8A-4147-A177-3AD203B41FA5}">
                      <a16:colId xmlns:a16="http://schemas.microsoft.com/office/drawing/2014/main" xmlns="" val="20001"/>
                    </a:ext>
                  </a:extLst>
                </a:gridCol>
              </a:tblGrid>
              <a:tr h="579328">
                <a:tc>
                  <a:txBody>
                    <a:bodyPr/>
                    <a:lstStyle/>
                    <a:p>
                      <a:r>
                        <a:rPr lang="en-US" sz="1600" i="1" noProof="0" dirty="0" smtClean="0">
                          <a:latin typeface="Bodoni MT" panose="02070603080606020203" pitchFamily="18" charset="0"/>
                          <a:cs typeface="Arial" panose="020B0604020202020204" pitchFamily="34" charset="0"/>
                        </a:rPr>
                        <a:t>Field of activity:</a:t>
                      </a:r>
                      <a:endParaRPr lang="en-US" sz="1600" i="1" noProof="0" dirty="0">
                        <a:latin typeface="Bodoni MT" panose="02070603080606020203" pitchFamily="18" charset="0"/>
                        <a:cs typeface="Arial" panose="020B0604020202020204" pitchFamily="34" charset="0"/>
                      </a:endParaRPr>
                    </a:p>
                  </a:txBody>
                  <a:tcPr marL="91439" marR="91439" marT="45736" marB="45736"/>
                </a:tc>
                <a:tc>
                  <a:txBody>
                    <a:bodyPr/>
                    <a:lstStyle/>
                    <a:p>
                      <a:r>
                        <a:rPr lang="en-US" sz="1600" noProof="0" dirty="0" smtClean="0">
                          <a:latin typeface="Bodoni MT" panose="02070603080606020203" pitchFamily="18" charset="0"/>
                          <a:cs typeface="Arial" panose="020B0604020202020204" pitchFamily="34" charset="0"/>
                        </a:rPr>
                        <a:t>Work integration for visually-impaired</a:t>
                      </a:r>
                      <a:r>
                        <a:rPr lang="en-US" sz="1600" baseline="0" noProof="0" dirty="0" smtClean="0">
                          <a:latin typeface="Bodoni MT" panose="02070603080606020203" pitchFamily="18" charset="0"/>
                          <a:cs typeface="Arial" panose="020B0604020202020204" pitchFamily="34" charset="0"/>
                        </a:rPr>
                        <a:t> people; awareness enhancement</a:t>
                      </a:r>
                      <a:endParaRPr lang="en-US" sz="16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xmlns="" val="10000"/>
                  </a:ext>
                </a:extLst>
              </a:tr>
              <a:tr h="8232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noProof="0" dirty="0" smtClean="0">
                          <a:latin typeface="Bodoni MT" panose="02070603080606020203" pitchFamily="18" charset="0"/>
                          <a:cs typeface="Arial" panose="020B0604020202020204" pitchFamily="34" charset="0"/>
                        </a:rPr>
                        <a:t>Approach:</a:t>
                      </a:r>
                    </a:p>
                  </a:txBody>
                  <a:tcPr marL="91439" marR="91439" marT="45736" marB="45736"/>
                </a:tc>
                <a:tc>
                  <a:txBody>
                    <a:bodyPr/>
                    <a:lstStyle/>
                    <a:p>
                      <a:r>
                        <a:rPr lang="en-US" sz="1600" noProof="0" dirty="0" smtClean="0">
                          <a:latin typeface="Bodoni MT" panose="02070603080606020203" pitchFamily="18" charset="0"/>
                          <a:cs typeface="Arial" panose="020B0604020202020204" pitchFamily="34" charset="0"/>
                        </a:rPr>
                        <a:t>Visually impaired people serve as guides or coaches in public exhibitions</a:t>
                      </a:r>
                      <a:r>
                        <a:rPr lang="en-US" sz="1600" baseline="0" noProof="0" dirty="0" smtClean="0">
                          <a:latin typeface="Bodoni MT" panose="02070603080606020203" pitchFamily="18" charset="0"/>
                          <a:cs typeface="Arial" panose="020B0604020202020204" pitchFamily="34" charset="0"/>
                        </a:rPr>
                        <a:t> and team building and leadership workshops in the dark; </a:t>
                      </a:r>
                      <a:r>
                        <a:rPr lang="en-US" sz="1600" i="1" baseline="0" noProof="0" dirty="0" smtClean="0">
                          <a:latin typeface="Bodoni MT" panose="02070603080606020203" pitchFamily="18" charset="0"/>
                          <a:cs typeface="Arial" panose="020B0604020202020204" pitchFamily="34" charset="0"/>
                        </a:rPr>
                        <a:t>international franchise system</a:t>
                      </a:r>
                      <a:endParaRPr lang="en-US" sz="1600" i="1" noProof="0" dirty="0" smtClean="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xmlns="" val="10001"/>
                  </a:ext>
                </a:extLst>
              </a:tr>
              <a:tr h="579328">
                <a:tc>
                  <a:txBody>
                    <a:bodyPr/>
                    <a:lstStyle/>
                    <a:p>
                      <a:r>
                        <a:rPr lang="en-US" sz="1600" i="1" noProof="0" dirty="0" smtClean="0">
                          <a:latin typeface="Bodoni MT" panose="02070603080606020203" pitchFamily="18" charset="0"/>
                          <a:cs typeface="Arial" panose="020B0604020202020204" pitchFamily="34" charset="0"/>
                        </a:rPr>
                        <a:t>Income</a:t>
                      </a:r>
                      <a:r>
                        <a:rPr lang="en-US" sz="1600" i="1" baseline="0" noProof="0" dirty="0" smtClean="0">
                          <a:latin typeface="Bodoni MT" panose="02070603080606020203" pitchFamily="18" charset="0"/>
                          <a:cs typeface="Arial" panose="020B0604020202020204" pitchFamily="34" charset="0"/>
                        </a:rPr>
                        <a:t> structure:</a:t>
                      </a:r>
                    </a:p>
                  </a:txBody>
                  <a:tcPr marL="91439" marR="91439" marT="45736" marB="45736"/>
                </a:tc>
                <a:tc>
                  <a:txBody>
                    <a:bodyPr/>
                    <a:lstStyle/>
                    <a:p>
                      <a:r>
                        <a:rPr lang="en-US" sz="1600" noProof="0" dirty="0" smtClean="0">
                          <a:latin typeface="Bodoni MT" panose="02070603080606020203" pitchFamily="18" charset="0"/>
                          <a:cs typeface="Arial" panose="020B0604020202020204" pitchFamily="34" charset="0"/>
                        </a:rPr>
                        <a:t>service fees, consultancy fees for franchisees, license payments, </a:t>
                      </a:r>
                      <a:r>
                        <a:rPr lang="en-US" sz="1600" baseline="0" noProof="0" dirty="0" smtClean="0">
                          <a:latin typeface="Bodoni MT" panose="02070603080606020203" pitchFamily="18" charset="0"/>
                          <a:cs typeface="Arial" panose="020B0604020202020204" pitchFamily="34" charset="0"/>
                        </a:rPr>
                        <a:t>donations</a:t>
                      </a:r>
                      <a:endParaRPr lang="en-US" sz="16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xmlns="" val="10002"/>
                  </a:ext>
                </a:extLst>
              </a:tr>
              <a:tr h="335400">
                <a:tc>
                  <a:txBody>
                    <a:bodyPr/>
                    <a:lstStyle/>
                    <a:p>
                      <a:r>
                        <a:rPr lang="en-US" sz="1600" i="1" noProof="0" dirty="0" smtClean="0">
                          <a:latin typeface="Bodoni MT" panose="02070603080606020203" pitchFamily="18" charset="0"/>
                          <a:cs typeface="Arial" panose="020B0604020202020204" pitchFamily="34" charset="0"/>
                        </a:rPr>
                        <a:t>Legal form:</a:t>
                      </a:r>
                    </a:p>
                  </a:txBody>
                  <a:tcPr marL="91439" marR="91439" marT="45736" marB="45736"/>
                </a:tc>
                <a:tc>
                  <a:txBody>
                    <a:bodyPr/>
                    <a:lstStyle/>
                    <a:p>
                      <a:r>
                        <a:rPr lang="en-US" sz="1600" noProof="0" dirty="0" smtClean="0">
                          <a:latin typeface="Bodoni MT" panose="02070603080606020203" pitchFamily="18" charset="0"/>
                          <a:cs typeface="Arial" panose="020B0604020202020204" pitchFamily="34" charset="0"/>
                        </a:rPr>
                        <a:t>limited</a:t>
                      </a:r>
                      <a:r>
                        <a:rPr lang="en-US" sz="1600" baseline="0" noProof="0" dirty="0" smtClean="0">
                          <a:latin typeface="Bodoni MT" panose="02070603080606020203" pitchFamily="18" charset="0"/>
                          <a:cs typeface="Arial" panose="020B0604020202020204" pitchFamily="34" charset="0"/>
                        </a:rPr>
                        <a:t> liability company, association</a:t>
                      </a:r>
                      <a:endParaRPr lang="en-US" sz="16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xmlns="" val="10003"/>
                  </a:ext>
                </a:extLst>
              </a:tr>
              <a:tr h="335400">
                <a:tc>
                  <a:txBody>
                    <a:bodyPr/>
                    <a:lstStyle/>
                    <a:p>
                      <a:endParaRPr lang="en-US" sz="1600" i="1" noProof="0" dirty="0">
                        <a:latin typeface="Bodoni MT" panose="02070603080606020203" pitchFamily="18" charset="0"/>
                        <a:cs typeface="Arial" panose="020B0604020202020204" pitchFamily="34" charset="0"/>
                      </a:endParaRPr>
                    </a:p>
                  </a:txBody>
                  <a:tcPr marL="91439" marR="91439" marT="45736" marB="45736"/>
                </a:tc>
                <a:tc>
                  <a:txBody>
                    <a:bodyPr/>
                    <a:lstStyle/>
                    <a:p>
                      <a:endParaRPr lang="en-US" sz="11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xmlns="" val="10004"/>
                  </a:ext>
                </a:extLst>
              </a:tr>
            </a:tbl>
          </a:graphicData>
        </a:graphic>
      </p:graphicFrame>
      <p:pic>
        <p:nvPicPr>
          <p:cNvPr id="7" name="Picture 2" descr="http://www.dialog-im-dunkeln.de/NEW2011/wp-content/startpics/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763" y="4724400"/>
            <a:ext cx="25209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705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55875" y="-27384"/>
            <a:ext cx="6588125" cy="1143000"/>
          </a:xfrm>
        </p:spPr>
        <p:txBody>
          <a:bodyPr/>
          <a:lstStyle/>
          <a:p>
            <a:r>
              <a:rPr lang="de-DE" sz="3200" dirty="0" smtClean="0">
                <a:solidFill>
                  <a:schemeClr val="accent6"/>
                </a:solidFill>
                <a:latin typeface="Bodoni MT Condensed" panose="02070606080606020203" pitchFamily="18" charset="0"/>
              </a:rPr>
              <a:t>Case Studies </a:t>
            </a:r>
            <a:endParaRPr lang="de-DE" sz="3200" dirty="0">
              <a:latin typeface="Bodoni MT Condensed" panose="02070606080606020203" pitchFamily="18" charset="0"/>
            </a:endParaRPr>
          </a:p>
        </p:txBody>
      </p:sp>
      <p:sp>
        <p:nvSpPr>
          <p:cNvPr id="4" name="Rechteck 3"/>
          <p:cNvSpPr>
            <a:spLocks noChangeArrowheads="1"/>
          </p:cNvSpPr>
          <p:nvPr/>
        </p:nvSpPr>
        <p:spPr bwMode="auto">
          <a:xfrm>
            <a:off x="755650" y="1628775"/>
            <a:ext cx="67675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b="1" dirty="0" err="1" smtClean="0">
                <a:latin typeface="Bodoni MT" panose="02070603080606020203" pitchFamily="18" charset="0"/>
              </a:rPr>
              <a:t>Regionalwert</a:t>
            </a:r>
            <a:r>
              <a:rPr lang="en-US" sz="2400" b="1" dirty="0" smtClean="0">
                <a:latin typeface="Bodoni MT" panose="02070603080606020203" pitchFamily="18" charset="0"/>
              </a:rPr>
              <a:t> AG </a:t>
            </a:r>
          </a:p>
          <a:p>
            <a:pPr eaLnBrk="1" hangingPunct="1">
              <a:defRPr/>
            </a:pPr>
            <a:r>
              <a:rPr lang="en-US" b="1" dirty="0" smtClean="0">
                <a:solidFill>
                  <a:schemeClr val="accent2">
                    <a:lumMod val="75000"/>
                  </a:schemeClr>
                </a:solidFill>
                <a:latin typeface="Bodoni MT" panose="02070603080606020203" pitchFamily="18" charset="0"/>
              </a:rPr>
              <a:t>Indirect SE approach of value creation</a:t>
            </a:r>
            <a:endParaRPr lang="en-US" b="1" dirty="0">
              <a:solidFill>
                <a:schemeClr val="accent2">
                  <a:lumMod val="75000"/>
                </a:schemeClr>
              </a:solidFill>
              <a:latin typeface="Bodoni MT" panose="02070603080606020203" pitchFamily="18" charset="0"/>
            </a:endParaRPr>
          </a:p>
        </p:txBody>
      </p:sp>
      <p:graphicFrame>
        <p:nvGraphicFramePr>
          <p:cNvPr id="5" name="Tabelle 4"/>
          <p:cNvGraphicFramePr>
            <a:graphicFrameLocks noGrp="1"/>
          </p:cNvGraphicFramePr>
          <p:nvPr>
            <p:extLst>
              <p:ext uri="{D42A27DB-BD31-4B8C-83A1-F6EECF244321}">
                <p14:modId xmlns:p14="http://schemas.microsoft.com/office/powerpoint/2010/main" val="1540032616"/>
              </p:ext>
            </p:extLst>
          </p:nvPr>
        </p:nvGraphicFramePr>
        <p:xfrm>
          <a:off x="755650" y="2781300"/>
          <a:ext cx="7651750" cy="2235200"/>
        </p:xfrm>
        <a:graphic>
          <a:graphicData uri="http://schemas.openxmlformats.org/drawingml/2006/table">
            <a:tbl>
              <a:tblPr firstRow="1" bandRow="1">
                <a:tableStyleId>{2D5ABB26-0587-4C30-8999-92F81FD0307C}</a:tableStyleId>
              </a:tblPr>
              <a:tblGrid>
                <a:gridCol w="2035116">
                  <a:extLst>
                    <a:ext uri="{9D8B030D-6E8A-4147-A177-3AD203B41FA5}">
                      <a16:colId xmlns:a16="http://schemas.microsoft.com/office/drawing/2014/main" xmlns="" val="20000"/>
                    </a:ext>
                  </a:extLst>
                </a:gridCol>
                <a:gridCol w="5616634">
                  <a:extLst>
                    <a:ext uri="{9D8B030D-6E8A-4147-A177-3AD203B41FA5}">
                      <a16:colId xmlns:a16="http://schemas.microsoft.com/office/drawing/2014/main" xmlns="" val="20001"/>
                    </a:ext>
                  </a:extLst>
                </a:gridCol>
              </a:tblGrid>
              <a:tr h="370840">
                <a:tc>
                  <a:txBody>
                    <a:bodyPr/>
                    <a:lstStyle/>
                    <a:p>
                      <a:r>
                        <a:rPr lang="en-US" sz="1600" i="1" noProof="0" dirty="0" smtClean="0">
                          <a:latin typeface="Arial" panose="020B0604020202020204" pitchFamily="34" charset="0"/>
                          <a:cs typeface="Arial" panose="020B0604020202020204" pitchFamily="34" charset="0"/>
                        </a:rPr>
                        <a:t>Field of activity:</a:t>
                      </a:r>
                      <a:endParaRPr lang="en-US" sz="1600" i="1" noProof="0" dirty="0">
                        <a:latin typeface="Arial" panose="020B0604020202020204" pitchFamily="34" charset="0"/>
                        <a:cs typeface="Arial" panose="020B0604020202020204" pitchFamily="34" charset="0"/>
                      </a:endParaRPr>
                    </a:p>
                  </a:txBody>
                  <a:tcPr/>
                </a:tc>
                <a:tc>
                  <a:txBody>
                    <a:bodyPr/>
                    <a:lstStyle/>
                    <a:p>
                      <a:r>
                        <a:rPr lang="en-US" sz="1600" noProof="0" dirty="0" smtClean="0">
                          <a:latin typeface="Arial" panose="020B0604020202020204" pitchFamily="34" charset="0"/>
                          <a:cs typeface="Arial" panose="020B0604020202020204" pitchFamily="34" charset="0"/>
                        </a:rPr>
                        <a:t>Regional agricultural /</a:t>
                      </a:r>
                      <a:r>
                        <a:rPr lang="en-US" sz="1600" baseline="0" noProof="0" dirty="0" smtClean="0">
                          <a:latin typeface="Arial" panose="020B0604020202020204" pitchFamily="34" charset="0"/>
                          <a:cs typeface="Arial" panose="020B0604020202020204" pitchFamily="34" charset="0"/>
                        </a:rPr>
                        <a:t> </a:t>
                      </a:r>
                      <a:r>
                        <a:rPr lang="en-US" sz="1600" noProof="0" dirty="0" smtClean="0">
                          <a:latin typeface="Arial" panose="020B0604020202020204" pitchFamily="34" charset="0"/>
                          <a:cs typeface="Arial" panose="020B0604020202020204" pitchFamily="34" charset="0"/>
                        </a:rPr>
                        <a:t>economic development</a:t>
                      </a:r>
                      <a:endParaRPr lang="en-US" sz="16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noProof="0" dirty="0" smtClean="0">
                          <a:latin typeface="Arial" panose="020B0604020202020204" pitchFamily="34" charset="0"/>
                          <a:cs typeface="Arial" panose="020B0604020202020204" pitchFamily="34" charset="0"/>
                        </a:rPr>
                        <a:t>Approach:</a:t>
                      </a:r>
                    </a:p>
                  </a:txBody>
                  <a:tcPr/>
                </a:tc>
                <a:tc>
                  <a:txBody>
                    <a:bodyPr/>
                    <a:lstStyle/>
                    <a:p>
                      <a:r>
                        <a:rPr lang="en-US" sz="1600" noProof="0" dirty="0" smtClean="0">
                          <a:latin typeface="Arial" panose="020B0604020202020204" pitchFamily="34" charset="0"/>
                          <a:cs typeface="Arial" panose="020B0604020202020204" pitchFamily="34" charset="0"/>
                        </a:rPr>
                        <a:t>Local shareholders invest in fund; fund facilitates local value</a:t>
                      </a:r>
                      <a:r>
                        <a:rPr lang="en-US" sz="1600" baseline="0" noProof="0" dirty="0" smtClean="0">
                          <a:latin typeface="Arial" panose="020B0604020202020204" pitchFamily="34" charset="0"/>
                          <a:cs typeface="Arial" panose="020B0604020202020204" pitchFamily="34" charset="0"/>
                        </a:rPr>
                        <a:t> chains by buying and leasing farms and related businesses and emphasize social and ecological production conditions </a:t>
                      </a:r>
                      <a:endParaRPr lang="en-US" sz="16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1"/>
                  </a:ext>
                </a:extLst>
              </a:tr>
              <a:tr h="370840">
                <a:tc>
                  <a:txBody>
                    <a:bodyPr/>
                    <a:lstStyle/>
                    <a:p>
                      <a:r>
                        <a:rPr lang="en-US" sz="1600" i="1" noProof="0" dirty="0" smtClean="0">
                          <a:latin typeface="Arial" panose="020B0604020202020204" pitchFamily="34" charset="0"/>
                          <a:cs typeface="Arial" panose="020B0604020202020204" pitchFamily="34" charset="0"/>
                        </a:rPr>
                        <a:t>Income</a:t>
                      </a:r>
                      <a:r>
                        <a:rPr lang="en-US" sz="1600" i="1" baseline="0" noProof="0" dirty="0" smtClean="0">
                          <a:latin typeface="Arial" panose="020B0604020202020204" pitchFamily="34" charset="0"/>
                          <a:cs typeface="Arial" panose="020B0604020202020204" pitchFamily="34" charset="0"/>
                        </a:rPr>
                        <a:t> structure:</a:t>
                      </a:r>
                    </a:p>
                  </a:txBody>
                  <a:tcPr/>
                </a:tc>
                <a:tc>
                  <a:txBody>
                    <a:bodyPr/>
                    <a:lstStyle/>
                    <a:p>
                      <a:r>
                        <a:rPr lang="en-US" sz="1600" noProof="0" dirty="0" smtClean="0">
                          <a:latin typeface="Arial" panose="020B0604020202020204" pitchFamily="34" charset="0"/>
                          <a:cs typeface="Arial" panose="020B0604020202020204" pitchFamily="34" charset="0"/>
                        </a:rPr>
                        <a:t>Rents, equity interest</a:t>
                      </a:r>
                      <a:endParaRPr lang="en-US" sz="16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2"/>
                  </a:ext>
                </a:extLst>
              </a:tr>
              <a:tr h="320040">
                <a:tc>
                  <a:txBody>
                    <a:bodyPr/>
                    <a:lstStyle/>
                    <a:p>
                      <a:r>
                        <a:rPr lang="en-US" sz="1600" i="1" noProof="0" dirty="0" smtClean="0">
                          <a:latin typeface="Arial" panose="020B0604020202020204" pitchFamily="34" charset="0"/>
                          <a:cs typeface="Arial" panose="020B0604020202020204" pitchFamily="34" charset="0"/>
                        </a:rPr>
                        <a:t>Legal form:</a:t>
                      </a:r>
                    </a:p>
                  </a:txBody>
                  <a:tcPr/>
                </a:tc>
                <a:tc>
                  <a:txBody>
                    <a:bodyPr/>
                    <a:lstStyle/>
                    <a:p>
                      <a:r>
                        <a:rPr lang="en-US" sz="1600" noProof="0" dirty="0" smtClean="0">
                          <a:latin typeface="Arial" panose="020B0604020202020204" pitchFamily="34" charset="0"/>
                          <a:cs typeface="Arial" panose="020B0604020202020204" pitchFamily="34" charset="0"/>
                        </a:rPr>
                        <a:t>public company /</a:t>
                      </a:r>
                      <a:r>
                        <a:rPr lang="en-US" sz="1600" baseline="0" noProof="0" dirty="0" smtClean="0">
                          <a:latin typeface="Arial" panose="020B0604020202020204" pitchFamily="34" charset="0"/>
                          <a:cs typeface="Arial" panose="020B0604020202020204" pitchFamily="34" charset="0"/>
                        </a:rPr>
                        <a:t> s</a:t>
                      </a:r>
                      <a:r>
                        <a:rPr lang="en-US" sz="1600" noProof="0" dirty="0" smtClean="0">
                          <a:latin typeface="Arial" panose="020B0604020202020204" pitchFamily="34" charset="0"/>
                          <a:cs typeface="Arial" panose="020B0604020202020204" pitchFamily="34" charset="0"/>
                        </a:rPr>
                        <a:t>tock corporation</a:t>
                      </a:r>
                    </a:p>
                  </a:txBody>
                  <a:tcPr/>
                </a:tc>
                <a:extLst>
                  <a:ext uri="{0D108BD9-81ED-4DB2-BD59-A6C34878D82A}">
                    <a16:rowId xmlns:a16="http://schemas.microsoft.com/office/drawing/2014/main" xmlns="" val="10003"/>
                  </a:ext>
                </a:extLst>
              </a:tr>
              <a:tr h="320040">
                <a:tc>
                  <a:txBody>
                    <a:bodyPr/>
                    <a:lstStyle/>
                    <a:p>
                      <a:endParaRPr lang="en-US" sz="1600" i="1" noProof="0" dirty="0">
                        <a:latin typeface="Arial" panose="020B0604020202020204" pitchFamily="34" charset="0"/>
                        <a:cs typeface="Arial" panose="020B0604020202020204" pitchFamily="34" charset="0"/>
                      </a:endParaRPr>
                    </a:p>
                  </a:txBody>
                  <a:tcPr/>
                </a:tc>
                <a:tc>
                  <a:txBody>
                    <a:bodyPr/>
                    <a:lstStyle/>
                    <a:p>
                      <a:endParaRPr lang="en-US" sz="1100" noProof="0"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4"/>
                  </a:ext>
                </a:extLst>
              </a:tr>
            </a:tbl>
          </a:graphicData>
        </a:graphic>
      </p:graphicFrame>
      <p:pic>
        <p:nvPicPr>
          <p:cNvPr id="6" name="Picture 2" descr="Logo Regionalwert AG"/>
          <p:cNvPicPr>
            <a:picLocks noChangeAspect="1" noChangeArrowheads="1"/>
          </p:cNvPicPr>
          <p:nvPr/>
        </p:nvPicPr>
        <p:blipFill>
          <a:blip r:embed="rId2" cstate="print">
            <a:extLst>
              <a:ext uri="{28A0092B-C50C-407E-A947-70E740481C1C}">
                <a14:useLocalDpi xmlns:a14="http://schemas.microsoft.com/office/drawing/2010/main" val="0"/>
              </a:ext>
            </a:extLst>
          </a:blip>
          <a:srcRect r="67897"/>
          <a:stretch>
            <a:fillRect/>
          </a:stretch>
        </p:blipFill>
        <p:spPr bwMode="auto">
          <a:xfrm>
            <a:off x="6156325" y="1570038"/>
            <a:ext cx="1752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4584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solidFill>
                  <a:schemeClr val="accent6"/>
                </a:solidFill>
                <a:latin typeface="Bodoni MT Condensed" panose="02070606080606020203" pitchFamily="18" charset="0"/>
              </a:rPr>
              <a:t>Resources </a:t>
            </a:r>
            <a:endParaRPr lang="de-DE" sz="3200" dirty="0">
              <a:solidFill>
                <a:schemeClr val="accent6"/>
              </a:solidFill>
              <a:latin typeface="Bodoni MT Condensed" panose="02070606080606020203" pitchFamily="18" charset="0"/>
            </a:endParaRPr>
          </a:p>
        </p:txBody>
      </p:sp>
      <p:sp>
        <p:nvSpPr>
          <p:cNvPr id="3" name="Inhaltsplatzhalter 2"/>
          <p:cNvSpPr>
            <a:spLocks noGrp="1"/>
          </p:cNvSpPr>
          <p:nvPr>
            <p:ph idx="1"/>
          </p:nvPr>
        </p:nvSpPr>
        <p:spPr>
          <a:xfrm>
            <a:off x="4283968" y="1304021"/>
            <a:ext cx="4689326" cy="720799"/>
          </a:xfrm>
        </p:spPr>
        <p:txBody>
          <a:bodyPr/>
          <a:lstStyle/>
          <a:p>
            <a:pPr marL="0" indent="0">
              <a:buNone/>
            </a:pPr>
            <a:r>
              <a:rPr lang="de-DE" dirty="0" smtClean="0">
                <a:latin typeface="Bodoni MT Condensed" panose="02070606080606020203" pitchFamily="18" charset="0"/>
                <a:sym typeface="Wingdings" panose="05000000000000000000" pitchFamily="2" charset="2"/>
              </a:rPr>
              <a:t> Hybrid </a:t>
            </a:r>
            <a:r>
              <a:rPr lang="de-DE" dirty="0" err="1" smtClean="0">
                <a:latin typeface="Bodoni MT Condensed" panose="02070606080606020203" pitchFamily="18" charset="0"/>
                <a:sym typeface="Wingdings" panose="05000000000000000000" pitchFamily="2" charset="2"/>
              </a:rPr>
              <a:t>financing</a:t>
            </a:r>
            <a:r>
              <a:rPr lang="de-DE" dirty="0" smtClean="0">
                <a:latin typeface="Bodoni MT Condensed" panose="02070606080606020203" pitchFamily="18" charset="0"/>
                <a:sym typeface="Wingdings" panose="05000000000000000000" pitchFamily="2" charset="2"/>
              </a:rPr>
              <a:t> (</a:t>
            </a:r>
            <a:r>
              <a:rPr lang="de-DE" dirty="0" err="1" smtClean="0">
                <a:latin typeface="Bodoni MT Condensed" panose="02070606080606020203" pitchFamily="18" charset="0"/>
                <a:sym typeface="Wingdings" panose="05000000000000000000" pitchFamily="2" charset="2"/>
              </a:rPr>
              <a:t>revenues</a:t>
            </a:r>
            <a:r>
              <a:rPr lang="de-DE" dirty="0" smtClean="0">
                <a:latin typeface="Bodoni MT Condensed" panose="02070606080606020203" pitchFamily="18" charset="0"/>
                <a:sym typeface="Wingdings" panose="05000000000000000000" pitchFamily="2" charset="2"/>
              </a:rPr>
              <a:t>, </a:t>
            </a:r>
            <a:r>
              <a:rPr lang="de-DE" dirty="0" err="1" smtClean="0">
                <a:latin typeface="Bodoni MT Condensed" panose="02070606080606020203" pitchFamily="18" charset="0"/>
              </a:rPr>
              <a:t>grants</a:t>
            </a:r>
            <a:r>
              <a:rPr lang="de-DE" dirty="0" smtClean="0">
                <a:latin typeface="Bodoni MT Condensed" panose="02070606080606020203" pitchFamily="18" charset="0"/>
              </a:rPr>
              <a:t>, </a:t>
            </a:r>
            <a:r>
              <a:rPr lang="de-DE" dirty="0" err="1" smtClean="0">
                <a:latin typeface="Bodoni MT Condensed" panose="02070606080606020203" pitchFamily="18" charset="0"/>
              </a:rPr>
              <a:t>subsidies</a:t>
            </a:r>
            <a:r>
              <a:rPr lang="de-DE" dirty="0" smtClean="0">
                <a:latin typeface="Bodoni MT Condensed" panose="02070606080606020203" pitchFamily="18" charset="0"/>
              </a:rPr>
              <a:t>, etc.)</a:t>
            </a:r>
          </a:p>
          <a:p>
            <a:pPr marL="0" indent="0">
              <a:buNone/>
            </a:pPr>
            <a:r>
              <a:rPr lang="de-DE" dirty="0" smtClean="0">
                <a:latin typeface="Bodoni MT Condensed" panose="02070606080606020203" pitchFamily="18" charset="0"/>
                <a:sym typeface="Wingdings" panose="05000000000000000000" pitchFamily="2" charset="2"/>
              </a:rPr>
              <a:t> </a:t>
            </a:r>
            <a:r>
              <a:rPr lang="de-DE" dirty="0" err="1" smtClean="0">
                <a:latin typeface="Bodoni MT Condensed" panose="02070606080606020203" pitchFamily="18" charset="0"/>
              </a:rPr>
              <a:t>Varies</a:t>
            </a:r>
            <a:r>
              <a:rPr lang="de-DE" dirty="0" smtClean="0">
                <a:latin typeface="Bodoni MT Condensed" panose="02070606080606020203" pitchFamily="18" charset="0"/>
              </a:rPr>
              <a:t> </a:t>
            </a:r>
            <a:r>
              <a:rPr lang="de-DE" dirty="0" err="1" smtClean="0">
                <a:latin typeface="Bodoni MT Condensed" panose="02070606080606020203" pitchFamily="18" charset="0"/>
              </a:rPr>
              <a:t>over</a:t>
            </a:r>
            <a:r>
              <a:rPr lang="de-DE" dirty="0" smtClean="0">
                <a:latin typeface="Bodoni MT Condensed" panose="02070606080606020203" pitchFamily="18" charset="0"/>
              </a:rPr>
              <a:t> time </a:t>
            </a:r>
            <a:endParaRPr lang="de-DE" dirty="0">
              <a:latin typeface="Bodoni MT Condensed" panose="02070606080606020203" pitchFamily="18" charset="0"/>
            </a:endParaRPr>
          </a:p>
        </p:txBody>
      </p:sp>
      <p:pic>
        <p:nvPicPr>
          <p:cNvPr id="4" name="Picture 6"/>
          <p:cNvPicPr>
            <a:picLocks noChangeAspect="1" noChangeArrowheads="1"/>
          </p:cNvPicPr>
          <p:nvPr/>
        </p:nvPicPr>
        <p:blipFill>
          <a:blip r:embed="rId3" cstate="print"/>
          <a:srcRect l="19804" t="33350" r="34088" b="12759"/>
          <a:stretch>
            <a:fillRect/>
          </a:stretch>
        </p:blipFill>
        <p:spPr bwMode="auto">
          <a:xfrm>
            <a:off x="179512" y="1309737"/>
            <a:ext cx="4104456" cy="3837857"/>
          </a:xfrm>
          <a:prstGeom prst="rect">
            <a:avLst/>
          </a:prstGeom>
          <a:noFill/>
          <a:ln w="9525">
            <a:noFill/>
            <a:miter lim="800000"/>
            <a:headEnd/>
            <a:tailEnd/>
          </a:ln>
        </p:spPr>
      </p:pic>
      <p:pic>
        <p:nvPicPr>
          <p:cNvPr id="5" name="Picture 5"/>
          <p:cNvPicPr>
            <a:picLocks noChangeAspect="1" noChangeArrowheads="1"/>
          </p:cNvPicPr>
          <p:nvPr/>
        </p:nvPicPr>
        <p:blipFill>
          <a:blip r:embed="rId4" cstate="print"/>
          <a:srcRect l="38632" t="24202" r="15443" b="27148"/>
          <a:stretch>
            <a:fillRect/>
          </a:stretch>
        </p:blipFill>
        <p:spPr bwMode="auto">
          <a:xfrm>
            <a:off x="4283968" y="2492896"/>
            <a:ext cx="4579485" cy="3880942"/>
          </a:xfrm>
          <a:prstGeom prst="rect">
            <a:avLst/>
          </a:prstGeom>
          <a:noFill/>
          <a:ln w="9525">
            <a:noFill/>
            <a:miter lim="800000"/>
            <a:headEnd/>
            <a:tailEnd/>
          </a:ln>
        </p:spPr>
      </p:pic>
      <p:sp>
        <p:nvSpPr>
          <p:cNvPr id="6" name="Inhaltsplatzhalter 2"/>
          <p:cNvSpPr txBox="1">
            <a:spLocks/>
          </p:cNvSpPr>
          <p:nvPr/>
        </p:nvSpPr>
        <p:spPr bwMode="auto">
          <a:xfrm>
            <a:off x="827584" y="5228481"/>
            <a:ext cx="5112568" cy="720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A1352F"/>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a:lstStyle>
          <a:p>
            <a:pPr marL="0" indent="0">
              <a:buFontTx/>
              <a:buNone/>
            </a:pPr>
            <a:r>
              <a:rPr lang="de-DE" kern="0" dirty="0" err="1" smtClean="0">
                <a:solidFill>
                  <a:schemeClr val="tx1"/>
                </a:solidFill>
                <a:latin typeface="Bodoni MT Condensed" panose="02070606080606020203" pitchFamily="18" charset="0"/>
                <a:sym typeface="Wingdings" panose="05000000000000000000" pitchFamily="2" charset="2"/>
              </a:rPr>
              <a:t>Volunteering</a:t>
            </a:r>
            <a:r>
              <a:rPr lang="de-DE" kern="0" dirty="0" smtClean="0">
                <a:solidFill>
                  <a:schemeClr val="tx1"/>
                </a:solidFill>
                <a:latin typeface="Bodoni MT Condensed" panose="02070606080606020203" pitchFamily="18" charset="0"/>
                <a:sym typeface="Wingdings" panose="05000000000000000000" pitchFamily="2" charset="2"/>
              </a:rPr>
              <a:t> </a:t>
            </a:r>
            <a:r>
              <a:rPr lang="de-DE" kern="0" dirty="0" err="1" smtClean="0">
                <a:solidFill>
                  <a:schemeClr val="tx1"/>
                </a:solidFill>
                <a:latin typeface="Bodoni MT Condensed" panose="02070606080606020203" pitchFamily="18" charset="0"/>
                <a:sym typeface="Wingdings" panose="05000000000000000000" pitchFamily="2" charset="2"/>
              </a:rPr>
              <a:t>and</a:t>
            </a:r>
            <a:r>
              <a:rPr lang="de-DE" kern="0" dirty="0" smtClean="0">
                <a:solidFill>
                  <a:schemeClr val="tx1"/>
                </a:solidFill>
                <a:latin typeface="Bodoni MT Condensed" panose="02070606080606020203" pitchFamily="18" charset="0"/>
                <a:sym typeface="Wingdings" panose="05000000000000000000" pitchFamily="2" charset="2"/>
              </a:rPr>
              <a:t> </a:t>
            </a:r>
            <a:r>
              <a:rPr lang="de-DE" kern="0" dirty="0" err="1" smtClean="0">
                <a:solidFill>
                  <a:schemeClr val="tx1"/>
                </a:solidFill>
                <a:latin typeface="Bodoni MT Condensed" panose="02070606080606020203" pitchFamily="18" charset="0"/>
                <a:sym typeface="Wingdings" panose="05000000000000000000" pitchFamily="2" charset="2"/>
              </a:rPr>
              <a:t>volunteers</a:t>
            </a:r>
            <a:r>
              <a:rPr lang="de-DE" kern="0" dirty="0" smtClean="0">
                <a:solidFill>
                  <a:schemeClr val="tx1"/>
                </a:solidFill>
                <a:latin typeface="Bodoni MT Condensed" panose="02070606080606020203" pitchFamily="18" charset="0"/>
                <a:sym typeface="Wingdings" panose="05000000000000000000" pitchFamily="2" charset="2"/>
              </a:rPr>
              <a:t> </a:t>
            </a:r>
            <a:r>
              <a:rPr lang="de-DE" kern="0" dirty="0" err="1" smtClean="0">
                <a:solidFill>
                  <a:schemeClr val="tx1"/>
                </a:solidFill>
                <a:latin typeface="Bodoni MT Condensed" panose="02070606080606020203" pitchFamily="18" charset="0"/>
                <a:sym typeface="Wingdings" panose="05000000000000000000" pitchFamily="2" charset="2"/>
              </a:rPr>
              <a:t>are</a:t>
            </a:r>
            <a:r>
              <a:rPr lang="de-DE" kern="0" dirty="0" smtClean="0">
                <a:solidFill>
                  <a:schemeClr val="tx1"/>
                </a:solidFill>
                <a:latin typeface="Bodoni MT Condensed" panose="02070606080606020203" pitchFamily="18" charset="0"/>
                <a:sym typeface="Wingdings" panose="05000000000000000000" pitchFamily="2" charset="2"/>
              </a:rPr>
              <a:t> </a:t>
            </a:r>
            <a:br>
              <a:rPr lang="de-DE" kern="0" dirty="0" smtClean="0">
                <a:solidFill>
                  <a:schemeClr val="tx1"/>
                </a:solidFill>
                <a:latin typeface="Bodoni MT Condensed" panose="02070606080606020203" pitchFamily="18" charset="0"/>
                <a:sym typeface="Wingdings" panose="05000000000000000000" pitchFamily="2" charset="2"/>
              </a:rPr>
            </a:br>
            <a:r>
              <a:rPr lang="de-DE" kern="0" dirty="0" err="1" smtClean="0">
                <a:solidFill>
                  <a:schemeClr val="tx1"/>
                </a:solidFill>
                <a:latin typeface="Bodoni MT Condensed" panose="02070606080606020203" pitchFamily="18" charset="0"/>
                <a:sym typeface="Wingdings" panose="05000000000000000000" pitchFamily="2" charset="2"/>
              </a:rPr>
              <a:t>often</a:t>
            </a:r>
            <a:r>
              <a:rPr lang="de-DE" kern="0" dirty="0" smtClean="0">
                <a:solidFill>
                  <a:schemeClr val="tx1"/>
                </a:solidFill>
                <a:latin typeface="Bodoni MT Condensed" panose="02070606080606020203" pitchFamily="18" charset="0"/>
                <a:sym typeface="Wingdings" panose="05000000000000000000" pitchFamily="2" charset="2"/>
              </a:rPr>
              <a:t> </a:t>
            </a:r>
            <a:r>
              <a:rPr lang="de-DE" kern="0" dirty="0" err="1" smtClean="0">
                <a:solidFill>
                  <a:schemeClr val="tx1"/>
                </a:solidFill>
                <a:latin typeface="Bodoni MT Condensed" panose="02070606080606020203" pitchFamily="18" charset="0"/>
                <a:sym typeface="Wingdings" panose="05000000000000000000" pitchFamily="2" charset="2"/>
              </a:rPr>
              <a:t>mobilized</a:t>
            </a:r>
            <a:r>
              <a:rPr lang="de-DE" kern="0" dirty="0" smtClean="0">
                <a:solidFill>
                  <a:schemeClr val="tx1"/>
                </a:solidFill>
                <a:latin typeface="Bodoni MT Condensed" panose="02070606080606020203" pitchFamily="18" charset="0"/>
                <a:sym typeface="Wingdings" panose="05000000000000000000" pitchFamily="2" charset="2"/>
              </a:rPr>
              <a:t>		       </a:t>
            </a:r>
            <a:br>
              <a:rPr lang="de-DE" kern="0" dirty="0" smtClean="0">
                <a:solidFill>
                  <a:schemeClr val="tx1"/>
                </a:solidFill>
                <a:latin typeface="Bodoni MT Condensed" panose="02070606080606020203" pitchFamily="18" charset="0"/>
                <a:sym typeface="Wingdings" panose="05000000000000000000" pitchFamily="2" charset="2"/>
              </a:rPr>
            </a:br>
            <a:r>
              <a:rPr lang="de-DE" kern="0" dirty="0" smtClean="0">
                <a:solidFill>
                  <a:schemeClr val="tx1"/>
                </a:solidFill>
                <a:latin typeface="Bodoni MT Condensed" panose="02070606080606020203" pitchFamily="18" charset="0"/>
                <a:sym typeface="Wingdings" panose="05000000000000000000" pitchFamily="2" charset="2"/>
              </a:rPr>
              <a:t/>
            </a:r>
            <a:br>
              <a:rPr lang="de-DE" kern="0" dirty="0" smtClean="0">
                <a:solidFill>
                  <a:schemeClr val="tx1"/>
                </a:solidFill>
                <a:latin typeface="Bodoni MT Condensed" panose="02070606080606020203" pitchFamily="18" charset="0"/>
                <a:sym typeface="Wingdings" panose="05000000000000000000" pitchFamily="2" charset="2"/>
              </a:rPr>
            </a:br>
            <a:r>
              <a:rPr lang="de-DE" kern="0" dirty="0" err="1" smtClean="0">
                <a:solidFill>
                  <a:schemeClr val="tx1"/>
                </a:solidFill>
                <a:latin typeface="Bodoni MT Condensed" panose="02070606080606020203" pitchFamily="18" charset="0"/>
                <a:sym typeface="Wingdings" panose="05000000000000000000" pitchFamily="2" charset="2"/>
              </a:rPr>
              <a:t>Only</a:t>
            </a:r>
            <a:r>
              <a:rPr lang="de-DE" kern="0" dirty="0" smtClean="0">
                <a:solidFill>
                  <a:schemeClr val="tx1"/>
                </a:solidFill>
                <a:latin typeface="Bodoni MT Condensed" panose="02070606080606020203" pitchFamily="18" charset="0"/>
                <a:sym typeface="Wingdings" panose="05000000000000000000" pitchFamily="2" charset="2"/>
              </a:rPr>
              <a:t> </a:t>
            </a:r>
            <a:r>
              <a:rPr lang="de-DE" kern="0" dirty="0" err="1" smtClean="0">
                <a:solidFill>
                  <a:schemeClr val="tx1"/>
                </a:solidFill>
                <a:latin typeface="Bodoni MT Condensed" panose="02070606080606020203" pitchFamily="18" charset="0"/>
                <a:sym typeface="Wingdings" panose="05000000000000000000" pitchFamily="2" charset="2"/>
              </a:rPr>
              <a:t>seldom</a:t>
            </a:r>
            <a:r>
              <a:rPr lang="de-DE" kern="0" dirty="0" smtClean="0">
                <a:solidFill>
                  <a:schemeClr val="tx1"/>
                </a:solidFill>
                <a:latin typeface="Bodoni MT Condensed" panose="02070606080606020203" pitchFamily="18" charset="0"/>
                <a:sym typeface="Wingdings" panose="05000000000000000000" pitchFamily="2" charset="2"/>
              </a:rPr>
              <a:t> SE </a:t>
            </a:r>
            <a:r>
              <a:rPr lang="de-DE" kern="0" dirty="0" err="1" smtClean="0">
                <a:solidFill>
                  <a:schemeClr val="tx1"/>
                </a:solidFill>
                <a:latin typeface="Bodoni MT Condensed" panose="02070606080606020203" pitchFamily="18" charset="0"/>
                <a:sym typeface="Wingdings" panose="05000000000000000000" pitchFamily="2" charset="2"/>
              </a:rPr>
              <a:t>resolves</a:t>
            </a:r>
            <a:r>
              <a:rPr lang="de-DE" kern="0" dirty="0" smtClean="0">
                <a:solidFill>
                  <a:schemeClr val="tx1"/>
                </a:solidFill>
                <a:latin typeface="Bodoni MT Condensed" panose="02070606080606020203" pitchFamily="18" charset="0"/>
                <a:sym typeface="Wingdings" panose="05000000000000000000" pitchFamily="2" charset="2"/>
              </a:rPr>
              <a:t> </a:t>
            </a:r>
            <a:r>
              <a:rPr lang="de-DE" kern="0" dirty="0" err="1" smtClean="0">
                <a:solidFill>
                  <a:schemeClr val="tx1"/>
                </a:solidFill>
                <a:latin typeface="Bodoni MT Condensed" panose="02070606080606020203" pitchFamily="18" charset="0"/>
                <a:sym typeface="Wingdings" panose="05000000000000000000" pitchFamily="2" charset="2"/>
              </a:rPr>
              <a:t>market</a:t>
            </a:r>
            <a:r>
              <a:rPr lang="de-DE" kern="0" dirty="0" smtClean="0">
                <a:solidFill>
                  <a:schemeClr val="tx1"/>
                </a:solidFill>
                <a:latin typeface="Bodoni MT Condensed" panose="02070606080606020203" pitchFamily="18" charset="0"/>
                <a:sym typeface="Wingdings" panose="05000000000000000000" pitchFamily="2" charset="2"/>
              </a:rPr>
              <a:t> </a:t>
            </a:r>
            <a:r>
              <a:rPr lang="de-DE" kern="0" dirty="0" err="1" smtClean="0">
                <a:solidFill>
                  <a:schemeClr val="tx1"/>
                </a:solidFill>
                <a:latin typeface="Bodoni MT Condensed" panose="02070606080606020203" pitchFamily="18" charset="0"/>
                <a:sym typeface="Wingdings" panose="05000000000000000000" pitchFamily="2" charset="2"/>
              </a:rPr>
              <a:t>failure</a:t>
            </a:r>
            <a:r>
              <a:rPr lang="de-DE" kern="0" dirty="0" smtClean="0">
                <a:solidFill>
                  <a:schemeClr val="tx1"/>
                </a:solidFill>
                <a:latin typeface="Bodoni MT Condensed" panose="02070606080606020203" pitchFamily="18" charset="0"/>
                <a:sym typeface="Wingdings" panose="05000000000000000000" pitchFamily="2" charset="2"/>
              </a:rPr>
              <a:t> </a:t>
            </a:r>
            <a:endParaRPr lang="de-DE" kern="0" dirty="0" smtClean="0">
              <a:solidFill>
                <a:schemeClr val="tx1"/>
              </a:solidFill>
              <a:latin typeface="Bodoni MT Condensed" panose="02070606080606020203" pitchFamily="18" charset="0"/>
            </a:endParaRPr>
          </a:p>
          <a:p>
            <a:pPr marL="0" indent="0">
              <a:buFontTx/>
              <a:buNone/>
            </a:pPr>
            <a:endParaRPr lang="de-DE" kern="0" dirty="0">
              <a:latin typeface="Bodoni MT Condensed" panose="02070606080606020203" pitchFamily="18" charset="0"/>
              <a:sym typeface="Wingdings" panose="05000000000000000000" pitchFamily="2" charset="2"/>
            </a:endParaRPr>
          </a:p>
        </p:txBody>
      </p:sp>
      <p:sp>
        <p:nvSpPr>
          <p:cNvPr id="7" name="Textfeld 6"/>
          <p:cNvSpPr txBox="1">
            <a:spLocks noChangeArrowheads="1"/>
          </p:cNvSpPr>
          <p:nvPr/>
        </p:nvSpPr>
        <p:spPr bwMode="auto">
          <a:xfrm>
            <a:off x="5868144" y="6414655"/>
            <a:ext cx="32758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000" dirty="0" smtClean="0">
                <a:latin typeface="Arial" panose="020B0604020202020204" pitchFamily="34" charset="0"/>
              </a:rPr>
              <a:t>(Quelle: MEFOSE Studie (Jansen et al. 2013), Grafik erschienen in Enorm, Wirtschaft für den Menschen)</a:t>
            </a:r>
            <a:endParaRPr lang="de-DE" altLang="de-DE" sz="1000" dirty="0">
              <a:latin typeface="Arial" panose="020B0604020202020204" pitchFamily="34" charset="0"/>
            </a:endParaRPr>
          </a:p>
        </p:txBody>
      </p:sp>
    </p:spTree>
    <p:extLst>
      <p:ext uri="{BB962C8B-B14F-4D97-AF65-F5344CB8AC3E}">
        <p14:creationId xmlns:p14="http://schemas.microsoft.com/office/powerpoint/2010/main" val="258807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de-DE" sz="3200" dirty="0">
                <a:solidFill>
                  <a:schemeClr val="accent6"/>
                </a:solidFill>
                <a:latin typeface="Bodoni MT Condensed" panose="02070606080606020203" pitchFamily="18" charset="0"/>
              </a:rPr>
              <a:t>Resources</a:t>
            </a:r>
            <a:endParaRPr lang="cs-CZ" sz="3200" dirty="0"/>
          </a:p>
        </p:txBody>
      </p:sp>
      <p:sp>
        <p:nvSpPr>
          <p:cNvPr id="3" name="Zástupný symbol pro obsah 2"/>
          <p:cNvSpPr>
            <a:spLocks noGrp="1"/>
          </p:cNvSpPr>
          <p:nvPr>
            <p:ph idx="1"/>
          </p:nvPr>
        </p:nvSpPr>
        <p:spPr/>
        <p:txBody>
          <a:bodyPr/>
          <a:lstStyle/>
          <a:p>
            <a:pPr>
              <a:buNone/>
            </a:pPr>
            <a:r>
              <a:rPr lang="pl-PL" dirty="0"/>
              <a:t>Optional:</a:t>
            </a:r>
          </a:p>
          <a:p>
            <a:pPr>
              <a:buNone/>
            </a:pPr>
            <a:r>
              <a:rPr lang="de-DE" dirty="0"/>
              <a:t>5 Keys </a:t>
            </a:r>
            <a:r>
              <a:rPr lang="de-DE" dirty="0" err="1"/>
              <a:t>to</a:t>
            </a:r>
            <a:r>
              <a:rPr lang="de-DE" dirty="0"/>
              <a:t> </a:t>
            </a:r>
            <a:r>
              <a:rPr lang="de-DE" dirty="0" err="1"/>
              <a:t>Success</a:t>
            </a:r>
            <a:r>
              <a:rPr lang="de-DE" dirty="0"/>
              <a:t> </a:t>
            </a:r>
            <a:r>
              <a:rPr lang="de-DE" dirty="0" err="1"/>
              <a:t>For</a:t>
            </a:r>
            <a:r>
              <a:rPr lang="de-DE" dirty="0"/>
              <a:t> </a:t>
            </a:r>
            <a:r>
              <a:rPr lang="de-DE" dirty="0" err="1"/>
              <a:t>Social</a:t>
            </a:r>
            <a:r>
              <a:rPr lang="de-DE" dirty="0"/>
              <a:t> </a:t>
            </a:r>
            <a:r>
              <a:rPr lang="de-DE" dirty="0" err="1"/>
              <a:t>Entrepreneurs</a:t>
            </a:r>
            <a:r>
              <a:rPr lang="de-DE" dirty="0"/>
              <a:t>: </a:t>
            </a:r>
            <a:r>
              <a:rPr lang="de-DE" dirty="0" err="1"/>
              <a:t>Lluis</a:t>
            </a:r>
            <a:r>
              <a:rPr lang="de-DE" dirty="0"/>
              <a:t> </a:t>
            </a:r>
            <a:r>
              <a:rPr lang="de-DE" dirty="0" err="1"/>
              <a:t>Pareras</a:t>
            </a:r>
            <a:r>
              <a:rPr lang="de-DE" dirty="0"/>
              <a:t> at </a:t>
            </a:r>
            <a:r>
              <a:rPr lang="de-DE" dirty="0" err="1"/>
              <a:t>TEDxBarcelonaChange</a:t>
            </a:r>
            <a:endParaRPr lang="cs-CZ" dirty="0"/>
          </a:p>
          <a:p>
            <a:pPr>
              <a:buNone/>
            </a:pPr>
            <a:r>
              <a:rPr lang="de-DE" dirty="0">
                <a:hlinkClick r:id="rId2"/>
              </a:rPr>
              <a:t>https://www.youtube.com/watch?v=Pl8c5ooHfWs</a:t>
            </a:r>
            <a:endParaRPr lang="cs-CZ" dirty="0"/>
          </a:p>
          <a:p>
            <a:endParaRPr lang="cs-CZ" dirty="0"/>
          </a:p>
        </p:txBody>
      </p:sp>
    </p:spTree>
    <p:extLst>
      <p:ext uri="{BB962C8B-B14F-4D97-AF65-F5344CB8AC3E}">
        <p14:creationId xmlns:p14="http://schemas.microsoft.com/office/powerpoint/2010/main" val="20361484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8" name="Picture 8" descr="http://www.klassewasser.de/content/language1/img_636/wasserwissen-biologie-oekosysteme-visual-korallenrif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700808"/>
            <a:ext cx="7632848" cy="424847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2555776" y="933800"/>
            <a:ext cx="6851650" cy="3455987"/>
          </a:xfrm>
        </p:spPr>
        <p:txBody>
          <a:bodyPr/>
          <a:lstStyle/>
          <a:p>
            <a:pPr marL="0" indent="0">
              <a:buNone/>
            </a:pPr>
            <a:r>
              <a:rPr lang="de-DE" sz="6000" dirty="0" smtClean="0">
                <a:solidFill>
                  <a:srgbClr val="9A0202"/>
                </a:solidFill>
                <a:latin typeface="Bodoni MT Condensed" panose="02070606080606020203" pitchFamily="18" charset="0"/>
              </a:rPr>
              <a:t>…</a:t>
            </a:r>
            <a:r>
              <a:rPr lang="de-DE" sz="6000" dirty="0" err="1" smtClean="0">
                <a:solidFill>
                  <a:srgbClr val="9A0202"/>
                </a:solidFill>
                <a:latin typeface="Bodoni MT Condensed" panose="02070606080606020203" pitchFamily="18" charset="0"/>
              </a:rPr>
              <a:t>and</a:t>
            </a:r>
            <a:r>
              <a:rPr lang="de-DE" sz="6000" dirty="0" smtClean="0">
                <a:solidFill>
                  <a:srgbClr val="9A0202"/>
                </a:solidFill>
                <a:latin typeface="Bodoni MT Condensed" panose="02070606080606020203" pitchFamily="18" charset="0"/>
              </a:rPr>
              <a:t> </a:t>
            </a:r>
            <a:r>
              <a:rPr lang="de-DE" sz="6000" dirty="0" err="1" smtClean="0">
                <a:solidFill>
                  <a:srgbClr val="9A0202"/>
                </a:solidFill>
                <a:latin typeface="Bodoni MT Condensed" panose="02070606080606020203" pitchFamily="18" charset="0"/>
              </a:rPr>
              <a:t>the</a:t>
            </a:r>
            <a:r>
              <a:rPr lang="de-DE" sz="6000" dirty="0" smtClean="0">
                <a:solidFill>
                  <a:srgbClr val="9A0202"/>
                </a:solidFill>
                <a:latin typeface="Bodoni MT Condensed" panose="02070606080606020203" pitchFamily="18" charset="0"/>
              </a:rPr>
              <a:t> </a:t>
            </a:r>
            <a:r>
              <a:rPr lang="de-DE" sz="6000" dirty="0" err="1" smtClean="0">
                <a:solidFill>
                  <a:srgbClr val="9A0202"/>
                </a:solidFill>
                <a:latin typeface="Bodoni MT Condensed" panose="02070606080606020203" pitchFamily="18" charset="0"/>
              </a:rPr>
              <a:t>environment</a:t>
            </a:r>
            <a:endParaRPr lang="de-DE" sz="6000" dirty="0" smtClean="0">
              <a:solidFill>
                <a:srgbClr val="9A0202"/>
              </a:solidFill>
              <a:latin typeface="Bodoni MT Condensed" panose="02070606080606020203" pitchFamily="18" charset="0"/>
            </a:endParaRPr>
          </a:p>
        </p:txBody>
      </p:sp>
      <p:sp>
        <p:nvSpPr>
          <p:cNvPr id="4" name="Textfeld 3"/>
          <p:cNvSpPr txBox="1"/>
          <p:nvPr/>
        </p:nvSpPr>
        <p:spPr>
          <a:xfrm>
            <a:off x="0" y="6683642"/>
            <a:ext cx="2880320" cy="200055"/>
          </a:xfrm>
          <a:prstGeom prst="rect">
            <a:avLst/>
          </a:prstGeom>
          <a:noFill/>
        </p:spPr>
        <p:txBody>
          <a:bodyPr wrap="square" rtlCol="0">
            <a:spAutoFit/>
          </a:bodyPr>
          <a:lstStyle/>
          <a:p>
            <a:r>
              <a:rPr lang="de-DE" sz="700" dirty="0" smtClean="0"/>
              <a:t>Quelle: www.klassewasser.de</a:t>
            </a:r>
            <a:endParaRPr lang="de-DE" sz="700" dirty="0"/>
          </a:p>
        </p:txBody>
      </p:sp>
    </p:spTree>
    <p:extLst>
      <p:ext uri="{BB962C8B-B14F-4D97-AF65-F5344CB8AC3E}">
        <p14:creationId xmlns:p14="http://schemas.microsoft.com/office/powerpoint/2010/main" val="154987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07704" y="260648"/>
            <a:ext cx="6588125" cy="720080"/>
          </a:xfrm>
        </p:spPr>
        <p:txBody>
          <a:bodyPr/>
          <a:lstStyle/>
          <a:p>
            <a:pPr algn="ctr"/>
            <a:r>
              <a:rPr lang="de-DE" sz="3200" dirty="0" smtClean="0">
                <a:solidFill>
                  <a:srgbClr val="C00000"/>
                </a:solidFill>
                <a:latin typeface="Bodoni MT Condensed" pitchFamily="18" charset="0"/>
              </a:rPr>
              <a:t>Eco </a:t>
            </a:r>
            <a:r>
              <a:rPr lang="de-DE" sz="3200" dirty="0" err="1" smtClean="0">
                <a:solidFill>
                  <a:srgbClr val="C00000"/>
                </a:solidFill>
                <a:latin typeface="Bodoni MT Condensed" pitchFamily="18" charset="0"/>
              </a:rPr>
              <a:t>system</a:t>
            </a:r>
            <a:r>
              <a:rPr lang="de-DE" sz="3200" dirty="0" smtClean="0">
                <a:solidFill>
                  <a:srgbClr val="C00000"/>
                </a:solidFill>
                <a:latin typeface="Bodoni MT Condensed" pitchFamily="18" charset="0"/>
              </a:rPr>
              <a:t> - </a:t>
            </a:r>
            <a:r>
              <a:rPr lang="de-DE" sz="3200" dirty="0" err="1" smtClean="0">
                <a:solidFill>
                  <a:srgbClr val="C00000"/>
                </a:solidFill>
                <a:latin typeface="Bodoni MT Condensed" pitchFamily="18" charset="0"/>
              </a:rPr>
              <a:t>promotion</a:t>
            </a:r>
            <a:r>
              <a:rPr lang="de-DE" sz="3200" dirty="0" smtClean="0">
                <a:solidFill>
                  <a:srgbClr val="C00000"/>
                </a:solidFill>
                <a:latin typeface="Bodoni MT Condensed" pitchFamily="18" charset="0"/>
              </a:rPr>
              <a:t> </a:t>
            </a:r>
            <a:r>
              <a:rPr lang="de-DE" sz="3200" dirty="0" err="1" smtClean="0">
                <a:solidFill>
                  <a:srgbClr val="C00000"/>
                </a:solidFill>
                <a:latin typeface="Bodoni MT Condensed" pitchFamily="18" charset="0"/>
              </a:rPr>
              <a:t>agencies</a:t>
            </a:r>
            <a:r>
              <a:rPr lang="de-DE" sz="3200" dirty="0" smtClean="0">
                <a:solidFill>
                  <a:srgbClr val="C00000"/>
                </a:solidFill>
                <a:latin typeface="Bodoni MT Condensed" pitchFamily="18" charset="0"/>
              </a:rPr>
              <a:t> </a:t>
            </a:r>
            <a:endParaRPr lang="de-DE" sz="3200" dirty="0">
              <a:solidFill>
                <a:srgbClr val="C00000"/>
              </a:solidFill>
              <a:latin typeface="Bodoni MT Condensed" pitchFamily="18" charset="0"/>
            </a:endParaRPr>
          </a:p>
        </p:txBody>
      </p:sp>
      <p:pic>
        <p:nvPicPr>
          <p:cNvPr id="4" name="Inhaltsplatzhalter 3" descr="ASHOKA.png"/>
          <p:cNvPicPr>
            <a:picLocks noGrp="1" noChangeAspect="1"/>
          </p:cNvPicPr>
          <p:nvPr>
            <p:ph idx="1"/>
          </p:nvPr>
        </p:nvPicPr>
        <p:blipFill>
          <a:blip r:embed="rId2" cstate="print"/>
          <a:stretch>
            <a:fillRect/>
          </a:stretch>
        </p:blipFill>
        <p:spPr>
          <a:xfrm>
            <a:off x="3203848" y="4005064"/>
            <a:ext cx="2800350" cy="1628775"/>
          </a:xfrm>
        </p:spPr>
      </p:pic>
      <p:pic>
        <p:nvPicPr>
          <p:cNvPr id="5" name="Grafik 4" descr="Schwab Logo.png"/>
          <p:cNvPicPr>
            <a:picLocks noChangeAspect="1"/>
          </p:cNvPicPr>
          <p:nvPr/>
        </p:nvPicPr>
        <p:blipFill>
          <a:blip r:embed="rId3" cstate="print"/>
          <a:stretch>
            <a:fillRect/>
          </a:stretch>
        </p:blipFill>
        <p:spPr>
          <a:xfrm>
            <a:off x="5651698" y="3460601"/>
            <a:ext cx="2952750" cy="1552575"/>
          </a:xfrm>
          <a:prstGeom prst="rect">
            <a:avLst/>
          </a:prstGeom>
        </p:spPr>
      </p:pic>
      <p:pic>
        <p:nvPicPr>
          <p:cNvPr id="6" name="Grafik 5" descr="Schwab.jpg"/>
          <p:cNvPicPr>
            <a:picLocks noChangeAspect="1"/>
          </p:cNvPicPr>
          <p:nvPr/>
        </p:nvPicPr>
        <p:blipFill>
          <a:blip r:embed="rId4" cstate="print"/>
          <a:stretch>
            <a:fillRect/>
          </a:stretch>
        </p:blipFill>
        <p:spPr>
          <a:xfrm>
            <a:off x="2967211" y="2385814"/>
            <a:ext cx="2828925" cy="1619250"/>
          </a:xfrm>
          <a:prstGeom prst="rect">
            <a:avLst/>
          </a:prstGeom>
        </p:spPr>
      </p:pic>
      <p:pic>
        <p:nvPicPr>
          <p:cNvPr id="7" name="Grafik 6" descr="SKOLL II.jpg"/>
          <p:cNvPicPr>
            <a:picLocks noChangeAspect="1"/>
          </p:cNvPicPr>
          <p:nvPr/>
        </p:nvPicPr>
        <p:blipFill>
          <a:blip r:embed="rId5" cstate="print"/>
          <a:stretch>
            <a:fillRect/>
          </a:stretch>
        </p:blipFill>
        <p:spPr>
          <a:xfrm>
            <a:off x="5337373" y="2060848"/>
            <a:ext cx="3267075" cy="140017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solidFill>
                  <a:schemeClr val="accent6"/>
                </a:solidFill>
                <a:latin typeface="Bodoni MT Condensed" panose="02070606080606020203" pitchFamily="18" charset="0"/>
              </a:rPr>
              <a:t>Eco </a:t>
            </a:r>
            <a:r>
              <a:rPr lang="de-DE" sz="3200" dirty="0" err="1" smtClean="0">
                <a:solidFill>
                  <a:schemeClr val="accent6"/>
                </a:solidFill>
                <a:latin typeface="Bodoni MT Condensed" panose="02070606080606020203" pitchFamily="18" charset="0"/>
              </a:rPr>
              <a:t>system</a:t>
            </a:r>
            <a:r>
              <a:rPr lang="de-DE" sz="3200" dirty="0" smtClean="0">
                <a:solidFill>
                  <a:schemeClr val="accent6"/>
                </a:solidFill>
                <a:latin typeface="Bodoni MT Condensed" panose="02070606080606020203" pitchFamily="18" charset="0"/>
              </a:rPr>
              <a:t> – </a:t>
            </a:r>
            <a:r>
              <a:rPr lang="de-DE" sz="3200" dirty="0" err="1" smtClean="0">
                <a:solidFill>
                  <a:schemeClr val="accent6"/>
                </a:solidFill>
                <a:latin typeface="Bodoni MT Condensed" panose="02070606080606020203" pitchFamily="18" charset="0"/>
              </a:rPr>
              <a:t>social</a:t>
            </a:r>
            <a:r>
              <a:rPr lang="de-DE" sz="3200" dirty="0" smtClean="0">
                <a:solidFill>
                  <a:schemeClr val="accent6"/>
                </a:solidFill>
                <a:latin typeface="Bodoni MT Condensed" panose="02070606080606020203" pitchFamily="18" charset="0"/>
              </a:rPr>
              <a:t> </a:t>
            </a:r>
            <a:r>
              <a:rPr lang="de-DE" sz="3200" dirty="0" err="1" smtClean="0">
                <a:solidFill>
                  <a:schemeClr val="accent6"/>
                </a:solidFill>
                <a:latin typeface="Bodoni MT Condensed" panose="02070606080606020203" pitchFamily="18" charset="0"/>
              </a:rPr>
              <a:t>spaces</a:t>
            </a:r>
            <a:endParaRPr lang="de-DE" sz="3200" dirty="0">
              <a:solidFill>
                <a:schemeClr val="accent6"/>
              </a:solidFill>
              <a:latin typeface="Bodoni MT Condensed" panose="02070606080606020203" pitchFamily="18" charset="0"/>
            </a:endParaRPr>
          </a:p>
        </p:txBody>
      </p:sp>
      <p:pic>
        <p:nvPicPr>
          <p:cNvPr id="5" name="Grafik 4"/>
          <p:cNvPicPr>
            <a:picLocks noChangeAspect="1"/>
          </p:cNvPicPr>
          <p:nvPr/>
        </p:nvPicPr>
        <p:blipFill rotWithShape="1">
          <a:blip r:embed="rId2" cstate="print"/>
          <a:srcRect l="6279" t="13579" r="27862" b="34250"/>
          <a:stretch/>
        </p:blipFill>
        <p:spPr>
          <a:xfrm>
            <a:off x="1148902" y="1403721"/>
            <a:ext cx="5982099" cy="2664296"/>
          </a:xfrm>
          <a:prstGeom prst="rect">
            <a:avLst/>
          </a:prstGeom>
        </p:spPr>
      </p:pic>
      <p:pic>
        <p:nvPicPr>
          <p:cNvPr id="6" name="Grafik 5"/>
          <p:cNvPicPr>
            <a:picLocks noChangeAspect="1"/>
          </p:cNvPicPr>
          <p:nvPr/>
        </p:nvPicPr>
        <p:blipFill rotWithShape="1">
          <a:blip r:embed="rId3" cstate="print"/>
          <a:srcRect l="12920" t="15549" r="36285" b="28342"/>
          <a:stretch/>
        </p:blipFill>
        <p:spPr>
          <a:xfrm>
            <a:off x="284705" y="3501008"/>
            <a:ext cx="3855247" cy="2394266"/>
          </a:xfrm>
          <a:prstGeom prst="rect">
            <a:avLst/>
          </a:prstGeom>
        </p:spPr>
      </p:pic>
      <p:sp>
        <p:nvSpPr>
          <p:cNvPr id="7" name="Inhaltsplatzhalter 2"/>
          <p:cNvSpPr>
            <a:spLocks noGrp="1"/>
          </p:cNvSpPr>
          <p:nvPr>
            <p:ph idx="1"/>
          </p:nvPr>
        </p:nvSpPr>
        <p:spPr>
          <a:xfrm>
            <a:off x="539552" y="6165304"/>
            <a:ext cx="7920880" cy="648791"/>
          </a:xfrm>
        </p:spPr>
        <p:txBody>
          <a:bodyPr/>
          <a:lstStyle/>
          <a:p>
            <a:pPr marL="0" indent="0">
              <a:buNone/>
            </a:pPr>
            <a:r>
              <a:rPr lang="de-DE" sz="2800" dirty="0" smtClean="0">
                <a:solidFill>
                  <a:schemeClr val="accent6"/>
                </a:solidFill>
                <a:latin typeface="Bodoni MT Condensed" panose="02070606080606020203" pitchFamily="18" charset="0"/>
              </a:rPr>
              <a:t>Networking </a:t>
            </a:r>
            <a:r>
              <a:rPr lang="de-DE" sz="2800" dirty="0" err="1" smtClean="0">
                <a:solidFill>
                  <a:schemeClr val="accent6"/>
                </a:solidFill>
                <a:latin typeface="Bodoni MT Condensed" panose="02070606080606020203" pitchFamily="18" charset="0"/>
              </a:rPr>
              <a:t>and</a:t>
            </a:r>
            <a:r>
              <a:rPr lang="de-DE" sz="2800" dirty="0" smtClean="0">
                <a:solidFill>
                  <a:schemeClr val="accent6"/>
                </a:solidFill>
                <a:latin typeface="Bodoni MT Condensed" panose="02070606080606020203" pitchFamily="18" charset="0"/>
              </a:rPr>
              <a:t> </a:t>
            </a:r>
            <a:r>
              <a:rPr lang="de-DE" sz="2800" dirty="0" err="1" smtClean="0">
                <a:solidFill>
                  <a:schemeClr val="accent6"/>
                </a:solidFill>
                <a:latin typeface="Bodoni MT Condensed" panose="02070606080606020203" pitchFamily="18" charset="0"/>
              </a:rPr>
              <a:t>support</a:t>
            </a:r>
            <a:r>
              <a:rPr lang="de-DE" sz="2800" dirty="0" smtClean="0">
                <a:solidFill>
                  <a:schemeClr val="accent6"/>
                </a:solidFill>
                <a:latin typeface="Bodoni MT Condensed" panose="02070606080606020203" pitchFamily="18" charset="0"/>
              </a:rPr>
              <a:t>: </a:t>
            </a:r>
            <a:r>
              <a:rPr lang="de-DE" sz="2800" b="0" dirty="0" err="1" smtClean="0">
                <a:solidFill>
                  <a:schemeClr val="tx1"/>
                </a:solidFill>
                <a:latin typeface="Bodoni MT Condensed" panose="02070606080606020203" pitchFamily="18" charset="0"/>
              </a:rPr>
              <a:t>hubs</a:t>
            </a:r>
            <a:r>
              <a:rPr lang="de-DE" sz="2800" b="0" dirty="0" smtClean="0">
                <a:solidFill>
                  <a:schemeClr val="tx1"/>
                </a:solidFill>
                <a:latin typeface="Bodoni MT Condensed" panose="02070606080606020203" pitchFamily="18" charset="0"/>
              </a:rPr>
              <a:t>, </a:t>
            </a:r>
            <a:r>
              <a:rPr lang="de-DE" sz="2800" b="0" dirty="0" err="1" smtClean="0">
                <a:solidFill>
                  <a:schemeClr val="tx1"/>
                </a:solidFill>
                <a:latin typeface="Bodoni MT Condensed" panose="02070606080606020203" pitchFamily="18" charset="0"/>
              </a:rPr>
              <a:t>labs</a:t>
            </a:r>
            <a:r>
              <a:rPr lang="de-DE" sz="2800" b="0" dirty="0" smtClean="0">
                <a:solidFill>
                  <a:schemeClr val="tx1"/>
                </a:solidFill>
                <a:latin typeface="Bodoni MT Condensed" panose="02070606080606020203" pitchFamily="18" charset="0"/>
              </a:rPr>
              <a:t>, </a:t>
            </a:r>
            <a:r>
              <a:rPr lang="de-DE" sz="2800" b="0" dirty="0" err="1" smtClean="0">
                <a:solidFill>
                  <a:schemeClr val="tx1"/>
                </a:solidFill>
                <a:latin typeface="Bodoni MT Condensed" panose="02070606080606020203" pitchFamily="18" charset="0"/>
              </a:rPr>
              <a:t>moocs</a:t>
            </a:r>
            <a:r>
              <a:rPr lang="de-DE" sz="2800" b="0" dirty="0" smtClean="0">
                <a:solidFill>
                  <a:schemeClr val="tx1"/>
                </a:solidFill>
                <a:latin typeface="Bodoni MT Condensed" panose="02070606080606020203" pitchFamily="18" charset="0"/>
              </a:rPr>
              <a:t>, etc.</a:t>
            </a:r>
          </a:p>
          <a:p>
            <a:pPr marL="0" indent="0">
              <a:buNone/>
            </a:pPr>
            <a:endParaRPr lang="de-DE" sz="5400" dirty="0">
              <a:latin typeface="Bodoni MT Condensed" panose="02070606080606020203" pitchFamily="18" charset="0"/>
            </a:endParaRPr>
          </a:p>
        </p:txBody>
      </p:sp>
      <p:pic>
        <p:nvPicPr>
          <p:cNvPr id="8" name="Grafik 7"/>
          <p:cNvPicPr>
            <a:picLocks noChangeAspect="1"/>
          </p:cNvPicPr>
          <p:nvPr/>
        </p:nvPicPr>
        <p:blipFill rotWithShape="1">
          <a:blip r:embed="rId4" cstate="print"/>
          <a:srcRect l="29523" t="18500" r="30629" b="5703"/>
          <a:stretch/>
        </p:blipFill>
        <p:spPr>
          <a:xfrm>
            <a:off x="5292080" y="2955286"/>
            <a:ext cx="3001576" cy="3210018"/>
          </a:xfrm>
          <a:prstGeom prst="rect">
            <a:avLst/>
          </a:prstGeom>
        </p:spPr>
      </p:pic>
      <p:pic>
        <p:nvPicPr>
          <p:cNvPr id="56324" name="Picture 4" descr="http://ec.europa.eu/internal_market/social_business/docs/conference/agend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7223" y="3802013"/>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97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solidFill>
                  <a:schemeClr val="accent6"/>
                </a:solidFill>
                <a:latin typeface="Bodoni MT Condensed" panose="02070606080606020203" pitchFamily="18" charset="0"/>
              </a:rPr>
              <a:t>Eco </a:t>
            </a:r>
            <a:r>
              <a:rPr lang="de-DE" sz="3200" dirty="0" err="1" smtClean="0">
                <a:solidFill>
                  <a:schemeClr val="accent6"/>
                </a:solidFill>
                <a:latin typeface="Bodoni MT Condensed" panose="02070606080606020203" pitchFamily="18" charset="0"/>
              </a:rPr>
              <a:t>system</a:t>
            </a:r>
            <a:r>
              <a:rPr lang="de-DE" sz="3200" dirty="0" smtClean="0">
                <a:solidFill>
                  <a:schemeClr val="accent6"/>
                </a:solidFill>
                <a:latin typeface="Bodoni MT Condensed" panose="02070606080606020203" pitchFamily="18" charset="0"/>
              </a:rPr>
              <a:t> – </a:t>
            </a:r>
            <a:r>
              <a:rPr lang="de-DE" sz="3200" dirty="0" err="1" smtClean="0">
                <a:solidFill>
                  <a:schemeClr val="accent6"/>
                </a:solidFill>
                <a:latin typeface="Bodoni MT Condensed" panose="02070606080606020203" pitchFamily="18" charset="0"/>
              </a:rPr>
              <a:t>financial</a:t>
            </a:r>
            <a:r>
              <a:rPr lang="de-DE" sz="3200" dirty="0" smtClean="0">
                <a:solidFill>
                  <a:schemeClr val="accent6"/>
                </a:solidFill>
                <a:latin typeface="Bodoni MT Condensed" panose="02070606080606020203" pitchFamily="18" charset="0"/>
              </a:rPr>
              <a:t> </a:t>
            </a:r>
            <a:r>
              <a:rPr lang="de-DE" sz="3200" dirty="0" err="1" smtClean="0">
                <a:solidFill>
                  <a:schemeClr val="accent6"/>
                </a:solidFill>
                <a:latin typeface="Bodoni MT Condensed" panose="02070606080606020203" pitchFamily="18" charset="0"/>
              </a:rPr>
              <a:t>support</a:t>
            </a:r>
            <a:endParaRPr lang="de-DE" sz="3200" dirty="0">
              <a:solidFill>
                <a:schemeClr val="accent6"/>
              </a:solidFill>
              <a:latin typeface="Bodoni MT Condensed" panose="02070606080606020203" pitchFamily="18" charset="0"/>
            </a:endParaRPr>
          </a:p>
        </p:txBody>
      </p:sp>
      <p:sp>
        <p:nvSpPr>
          <p:cNvPr id="7" name="Inhaltsplatzhalter 2"/>
          <p:cNvSpPr>
            <a:spLocks noGrp="1"/>
          </p:cNvSpPr>
          <p:nvPr>
            <p:ph idx="1"/>
          </p:nvPr>
        </p:nvSpPr>
        <p:spPr>
          <a:xfrm>
            <a:off x="467544" y="4941168"/>
            <a:ext cx="7920880" cy="648791"/>
          </a:xfrm>
        </p:spPr>
        <p:txBody>
          <a:bodyPr/>
          <a:lstStyle/>
          <a:p>
            <a:pPr marL="0" indent="0">
              <a:buNone/>
            </a:pPr>
            <a:r>
              <a:rPr lang="de-DE" sz="2800" dirty="0" err="1" smtClean="0">
                <a:solidFill>
                  <a:schemeClr val="accent6"/>
                </a:solidFill>
                <a:latin typeface="Bodoni MT Condensed" panose="02070606080606020203" pitchFamily="18" charset="0"/>
              </a:rPr>
              <a:t>Financing</a:t>
            </a:r>
            <a:r>
              <a:rPr lang="de-DE" sz="2800" dirty="0" smtClean="0">
                <a:solidFill>
                  <a:schemeClr val="accent6"/>
                </a:solidFill>
                <a:latin typeface="Bodoni MT Condensed" panose="02070606080606020203" pitchFamily="18" charset="0"/>
              </a:rPr>
              <a:t>: </a:t>
            </a:r>
            <a:r>
              <a:rPr lang="de-DE" sz="2800" b="0" dirty="0" err="1" smtClean="0">
                <a:solidFill>
                  <a:schemeClr val="accent6"/>
                </a:solidFill>
                <a:latin typeface="Bodoni MT Condensed" panose="02070606080606020203" pitchFamily="18" charset="0"/>
              </a:rPr>
              <a:t>Social</a:t>
            </a:r>
            <a:r>
              <a:rPr lang="de-DE" sz="2800" b="0" dirty="0" smtClean="0">
                <a:solidFill>
                  <a:schemeClr val="accent6"/>
                </a:solidFill>
                <a:latin typeface="Bodoni MT Condensed" panose="02070606080606020203" pitchFamily="18" charset="0"/>
              </a:rPr>
              <a:t> </a:t>
            </a:r>
            <a:r>
              <a:rPr lang="de-DE" sz="2800" b="0" dirty="0" err="1" smtClean="0">
                <a:solidFill>
                  <a:schemeClr val="accent6"/>
                </a:solidFill>
                <a:latin typeface="Bodoni MT Condensed" panose="02070606080606020203" pitchFamily="18" charset="0"/>
              </a:rPr>
              <a:t>Investemt</a:t>
            </a:r>
            <a:r>
              <a:rPr lang="de-DE" sz="2800" b="0" dirty="0" smtClean="0">
                <a:solidFill>
                  <a:schemeClr val="accent6"/>
                </a:solidFill>
                <a:latin typeface="Bodoni MT Condensed" panose="02070606080606020203" pitchFamily="18" charset="0"/>
              </a:rPr>
              <a:t> Funds, </a:t>
            </a:r>
            <a:r>
              <a:rPr lang="de-DE" sz="2800" b="0" dirty="0" err="1" smtClean="0">
                <a:solidFill>
                  <a:schemeClr val="accent6"/>
                </a:solidFill>
                <a:latin typeface="Bodoni MT Condensed" panose="02070606080606020203" pitchFamily="18" charset="0"/>
              </a:rPr>
              <a:t>Foundations</a:t>
            </a:r>
            <a:r>
              <a:rPr lang="de-DE" sz="2800" b="0" dirty="0" smtClean="0">
                <a:solidFill>
                  <a:schemeClr val="accent6"/>
                </a:solidFill>
                <a:latin typeface="Bodoni MT Condensed" panose="02070606080606020203" pitchFamily="18" charset="0"/>
              </a:rPr>
              <a:t>, Fellowship Programmes</a:t>
            </a:r>
            <a:endParaRPr lang="de-DE" sz="2800" b="0" dirty="0" smtClean="0">
              <a:solidFill>
                <a:schemeClr val="tx1"/>
              </a:solidFill>
              <a:latin typeface="Bodoni MT Condensed" panose="02070606080606020203" pitchFamily="18" charset="0"/>
            </a:endParaRPr>
          </a:p>
          <a:p>
            <a:pPr marL="0" indent="0">
              <a:buNone/>
            </a:pPr>
            <a:r>
              <a:rPr lang="de-DE" sz="2800" b="0" dirty="0">
                <a:solidFill>
                  <a:schemeClr val="tx1"/>
                </a:solidFill>
                <a:latin typeface="Bodoni MT Condensed" panose="02070606080606020203" pitchFamily="18" charset="0"/>
              </a:rPr>
              <a:t>	</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adapted</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to</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specific</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needs</a:t>
            </a:r>
            <a:r>
              <a:rPr lang="de-DE" sz="2400" b="0" dirty="0" smtClean="0">
                <a:solidFill>
                  <a:schemeClr val="tx1"/>
                </a:solidFill>
                <a:latin typeface="Bodoni MT Condensed" panose="02070606080606020203" pitchFamily="18" charset="0"/>
              </a:rPr>
              <a:t> (e.g. </a:t>
            </a:r>
            <a:r>
              <a:rPr lang="de-DE" sz="2400" b="0" dirty="0" err="1" smtClean="0">
                <a:solidFill>
                  <a:schemeClr val="tx1"/>
                </a:solidFill>
                <a:latin typeface="Bodoni MT Condensed" panose="02070606080606020203" pitchFamily="18" charset="0"/>
              </a:rPr>
              <a:t>duration</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until</a:t>
            </a:r>
            <a:r>
              <a:rPr lang="de-DE" sz="2400" b="0" dirty="0" smtClean="0">
                <a:solidFill>
                  <a:schemeClr val="tx1"/>
                </a:solidFill>
                <a:latin typeface="Bodoni MT Condensed" panose="02070606080606020203" pitchFamily="18" charset="0"/>
              </a:rPr>
              <a:t> break </a:t>
            </a:r>
            <a:r>
              <a:rPr lang="de-DE" sz="2400" b="0" dirty="0" err="1" smtClean="0">
                <a:solidFill>
                  <a:schemeClr val="tx1"/>
                </a:solidFill>
                <a:latin typeface="Bodoni MT Condensed" panose="02070606080606020203" pitchFamily="18" charset="0"/>
              </a:rPr>
              <a:t>even</a:t>
            </a:r>
            <a:r>
              <a:rPr lang="de-DE" sz="2400" b="0" dirty="0" smtClean="0">
                <a:solidFill>
                  <a:schemeClr val="tx1"/>
                </a:solidFill>
                <a:latin typeface="Bodoni MT Condensed" panose="02070606080606020203" pitchFamily="18" charset="0"/>
              </a:rPr>
              <a:t>, due </a:t>
            </a:r>
            <a:r>
              <a:rPr lang="de-DE" sz="2400" b="0" dirty="0" err="1" smtClean="0">
                <a:solidFill>
                  <a:schemeClr val="tx1"/>
                </a:solidFill>
                <a:latin typeface="Bodoni MT Condensed" panose="02070606080606020203" pitchFamily="18" charset="0"/>
              </a:rPr>
              <a:t>to</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innovation</a:t>
            </a:r>
            <a:r>
              <a:rPr lang="de-DE" sz="2400" b="0" dirty="0" smtClean="0">
                <a:solidFill>
                  <a:schemeClr val="tx1"/>
                </a:solidFill>
                <a:latin typeface="Bodoni MT Condensed" panose="02070606080606020203" pitchFamily="18" charset="0"/>
              </a:rPr>
              <a:t> </a:t>
            </a:r>
            <a:br>
              <a:rPr lang="de-DE" sz="2400" b="0" dirty="0" smtClean="0">
                <a:solidFill>
                  <a:schemeClr val="tx1"/>
                </a:solidFill>
                <a:latin typeface="Bodoni MT Condensed" panose="02070606080606020203" pitchFamily="18" charset="0"/>
              </a:rPr>
            </a:b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costs</a:t>
            </a:r>
            <a:r>
              <a:rPr lang="de-DE" sz="2400" b="0" dirty="0" smtClean="0">
                <a:solidFill>
                  <a:schemeClr val="tx1"/>
                </a:solidFill>
                <a:latin typeface="Bodoni MT Condensed" panose="02070606080606020203" pitchFamily="18" charset="0"/>
              </a:rPr>
              <a:t>, etc. )</a:t>
            </a:r>
            <a:endParaRPr lang="de-DE" sz="2800" b="0" dirty="0" smtClean="0">
              <a:solidFill>
                <a:schemeClr val="tx1"/>
              </a:solidFill>
              <a:latin typeface="Bodoni MT Condensed" panose="02070606080606020203" pitchFamily="18" charset="0"/>
            </a:endParaRPr>
          </a:p>
          <a:p>
            <a:pPr marL="0" indent="0">
              <a:buNone/>
            </a:pPr>
            <a:endParaRPr lang="de-DE" sz="2800" b="0" dirty="0" smtClean="0">
              <a:solidFill>
                <a:schemeClr val="tx1"/>
              </a:solidFill>
              <a:latin typeface="Bodoni MT Condensed" panose="02070606080606020203" pitchFamily="18" charset="0"/>
            </a:endParaRPr>
          </a:p>
          <a:p>
            <a:pPr marL="0" indent="0">
              <a:buNone/>
            </a:pPr>
            <a:endParaRPr lang="de-DE" sz="5400" dirty="0">
              <a:latin typeface="Bodoni MT Condensed" panose="02070606080606020203" pitchFamily="18" charset="0"/>
            </a:endParaRPr>
          </a:p>
        </p:txBody>
      </p:sp>
      <p:pic>
        <p:nvPicPr>
          <p:cNvPr id="3" name="Grafik 2"/>
          <p:cNvPicPr>
            <a:picLocks noChangeAspect="1"/>
          </p:cNvPicPr>
          <p:nvPr/>
        </p:nvPicPr>
        <p:blipFill rotWithShape="1">
          <a:blip r:embed="rId3" cstate="print"/>
          <a:srcRect l="6279" t="13579" r="50904" b="55959"/>
          <a:stretch/>
        </p:blipFill>
        <p:spPr>
          <a:xfrm>
            <a:off x="251521" y="1340769"/>
            <a:ext cx="3600399" cy="1440160"/>
          </a:xfrm>
          <a:prstGeom prst="rect">
            <a:avLst/>
          </a:prstGeom>
        </p:spPr>
      </p:pic>
      <p:pic>
        <p:nvPicPr>
          <p:cNvPr id="9" name="Grafik 8"/>
          <p:cNvPicPr>
            <a:picLocks noChangeAspect="1"/>
          </p:cNvPicPr>
          <p:nvPr/>
        </p:nvPicPr>
        <p:blipFill rotWithShape="1">
          <a:blip r:embed="rId4" cstate="print"/>
          <a:srcRect l="17348" t="17516" r="17901" b="36219"/>
          <a:stretch/>
        </p:blipFill>
        <p:spPr>
          <a:xfrm>
            <a:off x="4427984" y="2530739"/>
            <a:ext cx="4403347" cy="1768866"/>
          </a:xfrm>
          <a:prstGeom prst="rect">
            <a:avLst/>
          </a:prstGeom>
        </p:spPr>
      </p:pic>
      <p:pic>
        <p:nvPicPr>
          <p:cNvPr id="4" name="Grafik 3"/>
          <p:cNvPicPr>
            <a:picLocks noChangeAspect="1"/>
          </p:cNvPicPr>
          <p:nvPr/>
        </p:nvPicPr>
        <p:blipFill rotWithShape="1">
          <a:blip r:embed="rId5" cstate="print"/>
          <a:srcRect t="13579" r="24542" b="23423"/>
          <a:stretch/>
        </p:blipFill>
        <p:spPr>
          <a:xfrm>
            <a:off x="1259632" y="3142752"/>
            <a:ext cx="3528778" cy="1656398"/>
          </a:xfrm>
          <a:prstGeom prst="rect">
            <a:avLst/>
          </a:prstGeom>
        </p:spPr>
      </p:pic>
      <p:pic>
        <p:nvPicPr>
          <p:cNvPr id="57346" name="Picture 2" descr="Startsei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8410" y="1449331"/>
            <a:ext cx="2095500"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ogo Regionalwert AG"/>
          <p:cNvPicPr>
            <a:picLocks noChangeAspect="1" noChangeArrowheads="1"/>
          </p:cNvPicPr>
          <p:nvPr/>
        </p:nvPicPr>
        <p:blipFill>
          <a:blip r:embed="rId7" cstate="print">
            <a:extLst>
              <a:ext uri="{28A0092B-C50C-407E-A947-70E740481C1C}">
                <a14:useLocalDpi xmlns:a14="http://schemas.microsoft.com/office/drawing/2010/main" val="0"/>
              </a:ext>
            </a:extLst>
          </a:blip>
          <a:srcRect r="67897"/>
          <a:stretch>
            <a:fillRect/>
          </a:stretch>
        </p:blipFill>
        <p:spPr bwMode="auto">
          <a:xfrm>
            <a:off x="6909098" y="1714251"/>
            <a:ext cx="1752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9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www.gartenbista.de/wp-content/uploads/2012/07/Fisch-Onkelchen-Fotoliaid142317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928" y="581023"/>
            <a:ext cx="5256535" cy="619579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323528" y="1844824"/>
            <a:ext cx="2808312" cy="3312368"/>
          </a:xfrm>
        </p:spPr>
        <p:txBody>
          <a:bodyPr/>
          <a:lstStyle/>
          <a:p>
            <a:pPr marL="0" indent="0">
              <a:buNone/>
            </a:pPr>
            <a:r>
              <a:rPr lang="de-DE" sz="6000" dirty="0" smtClean="0">
                <a:solidFill>
                  <a:schemeClr val="accent6"/>
                </a:solidFill>
                <a:latin typeface="Bodoni MT Condensed" panose="02070606080606020203" pitchFamily="18" charset="0"/>
              </a:rPr>
              <a:t>A </a:t>
            </a:r>
            <a:r>
              <a:rPr lang="de-DE" sz="6000" dirty="0" err="1" smtClean="0">
                <a:solidFill>
                  <a:schemeClr val="accent6"/>
                </a:solidFill>
                <a:latin typeface="Bodoni MT Condensed" panose="02070606080606020203" pitchFamily="18" charset="0"/>
              </a:rPr>
              <a:t>new</a:t>
            </a:r>
            <a:r>
              <a:rPr lang="de-DE" sz="6000" dirty="0" smtClean="0">
                <a:solidFill>
                  <a:schemeClr val="accent6"/>
                </a:solidFill>
                <a:latin typeface="Bodoni MT Condensed" panose="02070606080606020203" pitchFamily="18" charset="0"/>
              </a:rPr>
              <a:t> </a:t>
            </a:r>
            <a:r>
              <a:rPr lang="de-DE" sz="6000" dirty="0" err="1" smtClean="0">
                <a:solidFill>
                  <a:schemeClr val="accent6"/>
                </a:solidFill>
                <a:latin typeface="Bodoni MT Condensed" panose="02070606080606020203" pitchFamily="18" charset="0"/>
              </a:rPr>
              <a:t>fish</a:t>
            </a:r>
            <a:r>
              <a:rPr lang="de-DE" sz="6000" dirty="0" smtClean="0">
                <a:solidFill>
                  <a:schemeClr val="accent6"/>
                </a:solidFill>
                <a:latin typeface="Bodoni MT Condensed" panose="02070606080606020203" pitchFamily="18" charset="0"/>
              </a:rPr>
              <a:t> in </a:t>
            </a:r>
            <a:r>
              <a:rPr lang="de-DE" sz="6000" dirty="0" err="1" smtClean="0">
                <a:solidFill>
                  <a:schemeClr val="accent6"/>
                </a:solidFill>
                <a:latin typeface="Bodoni MT Condensed" panose="02070606080606020203" pitchFamily="18" charset="0"/>
              </a:rPr>
              <a:t>the</a:t>
            </a:r>
            <a:r>
              <a:rPr lang="de-DE" sz="6000" dirty="0" smtClean="0">
                <a:solidFill>
                  <a:schemeClr val="accent6"/>
                </a:solidFill>
                <a:latin typeface="Bodoni MT Condensed" panose="02070606080606020203" pitchFamily="18" charset="0"/>
              </a:rPr>
              <a:t> </a:t>
            </a:r>
            <a:r>
              <a:rPr lang="de-DE" sz="6000" dirty="0" err="1" smtClean="0">
                <a:solidFill>
                  <a:schemeClr val="accent6"/>
                </a:solidFill>
                <a:latin typeface="Bodoni MT Condensed" panose="02070606080606020203" pitchFamily="18" charset="0"/>
              </a:rPr>
              <a:t>water</a:t>
            </a:r>
            <a:r>
              <a:rPr lang="de-DE" sz="6000" dirty="0" smtClean="0">
                <a:solidFill>
                  <a:schemeClr val="accent6"/>
                </a:solidFill>
                <a:latin typeface="Bodoni MT Condensed" panose="02070606080606020203" pitchFamily="18" charset="0"/>
              </a:rPr>
              <a:t>?</a:t>
            </a:r>
            <a:endParaRPr lang="de-DE" sz="6000" dirty="0">
              <a:solidFill>
                <a:schemeClr val="accent6"/>
              </a:solidFill>
              <a:latin typeface="Bodoni MT Condensed" panose="02070606080606020203" pitchFamily="18" charset="0"/>
            </a:endParaRPr>
          </a:p>
        </p:txBody>
      </p:sp>
    </p:spTree>
    <p:extLst>
      <p:ext uri="{BB962C8B-B14F-4D97-AF65-F5344CB8AC3E}">
        <p14:creationId xmlns:p14="http://schemas.microsoft.com/office/powerpoint/2010/main" val="25375793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solidFill>
                  <a:schemeClr val="accent6"/>
                </a:solidFill>
                <a:latin typeface="Bodoni MT Condensed" panose="02070606080606020203" pitchFamily="18" charset="0"/>
              </a:rPr>
              <a:t>Eco </a:t>
            </a:r>
            <a:r>
              <a:rPr lang="de-DE" sz="3200" dirty="0" err="1" smtClean="0">
                <a:solidFill>
                  <a:schemeClr val="accent6"/>
                </a:solidFill>
                <a:latin typeface="Bodoni MT Condensed" panose="02070606080606020203" pitchFamily="18" charset="0"/>
              </a:rPr>
              <a:t>system</a:t>
            </a:r>
            <a:r>
              <a:rPr lang="de-DE" sz="3200" dirty="0" smtClean="0">
                <a:solidFill>
                  <a:schemeClr val="accent6"/>
                </a:solidFill>
                <a:latin typeface="Bodoni MT Condensed" panose="02070606080606020203" pitchFamily="18" charset="0"/>
              </a:rPr>
              <a:t> – </a:t>
            </a:r>
            <a:r>
              <a:rPr lang="de-DE" sz="3200" dirty="0" err="1" smtClean="0">
                <a:solidFill>
                  <a:schemeClr val="accent6"/>
                </a:solidFill>
                <a:latin typeface="Bodoni MT Condensed" panose="02070606080606020203" pitchFamily="18" charset="0"/>
              </a:rPr>
              <a:t>education</a:t>
            </a:r>
            <a:r>
              <a:rPr lang="de-DE" sz="3200" dirty="0" smtClean="0">
                <a:solidFill>
                  <a:schemeClr val="accent6"/>
                </a:solidFill>
                <a:latin typeface="Bodoni MT Condensed" panose="02070606080606020203" pitchFamily="18" charset="0"/>
              </a:rPr>
              <a:t> </a:t>
            </a:r>
            <a:r>
              <a:rPr lang="de-DE" sz="3200" dirty="0" err="1" smtClean="0">
                <a:solidFill>
                  <a:schemeClr val="accent6"/>
                </a:solidFill>
                <a:latin typeface="Bodoni MT Condensed" panose="02070606080606020203" pitchFamily="18" charset="0"/>
              </a:rPr>
              <a:t>and</a:t>
            </a:r>
            <a:r>
              <a:rPr lang="de-DE" sz="3200" dirty="0" smtClean="0">
                <a:solidFill>
                  <a:schemeClr val="accent6"/>
                </a:solidFill>
                <a:latin typeface="Bodoni MT Condensed" panose="02070606080606020203" pitchFamily="18" charset="0"/>
              </a:rPr>
              <a:t> </a:t>
            </a:r>
            <a:r>
              <a:rPr lang="de-DE" sz="3200" dirty="0" err="1" smtClean="0">
                <a:solidFill>
                  <a:schemeClr val="accent6"/>
                </a:solidFill>
                <a:latin typeface="Bodoni MT Condensed" panose="02070606080606020203" pitchFamily="18" charset="0"/>
              </a:rPr>
              <a:t>research</a:t>
            </a:r>
            <a:r>
              <a:rPr lang="de-DE" sz="3200" dirty="0" smtClean="0">
                <a:solidFill>
                  <a:schemeClr val="accent6"/>
                </a:solidFill>
                <a:latin typeface="Bodoni MT Condensed" panose="02070606080606020203" pitchFamily="18" charset="0"/>
              </a:rPr>
              <a:t> </a:t>
            </a:r>
            <a:endParaRPr lang="de-DE" sz="3200" dirty="0">
              <a:solidFill>
                <a:schemeClr val="accent6"/>
              </a:solidFill>
              <a:latin typeface="Bodoni MT Condensed" panose="02070606080606020203" pitchFamily="18" charset="0"/>
            </a:endParaRPr>
          </a:p>
        </p:txBody>
      </p:sp>
      <p:sp>
        <p:nvSpPr>
          <p:cNvPr id="7" name="Inhaltsplatzhalter 2"/>
          <p:cNvSpPr>
            <a:spLocks noGrp="1"/>
          </p:cNvSpPr>
          <p:nvPr>
            <p:ph idx="1"/>
          </p:nvPr>
        </p:nvSpPr>
        <p:spPr>
          <a:xfrm>
            <a:off x="584293" y="5598338"/>
            <a:ext cx="7920880" cy="648791"/>
          </a:xfrm>
        </p:spPr>
        <p:txBody>
          <a:bodyPr/>
          <a:lstStyle/>
          <a:p>
            <a:pPr marL="0" indent="0">
              <a:buNone/>
            </a:pPr>
            <a:r>
              <a:rPr lang="de-DE" sz="2800" dirty="0" smtClean="0">
                <a:solidFill>
                  <a:schemeClr val="accent6"/>
                </a:solidFill>
                <a:latin typeface="Bodoni MT Condensed" panose="02070606080606020203" pitchFamily="18" charset="0"/>
              </a:rPr>
              <a:t>Education: </a:t>
            </a:r>
            <a:r>
              <a:rPr lang="de-DE" sz="2800" b="0" dirty="0" err="1" smtClean="0">
                <a:solidFill>
                  <a:schemeClr val="tx1"/>
                </a:solidFill>
                <a:latin typeface="Bodoni MT Condensed" panose="02070606080606020203" pitchFamily="18" charset="0"/>
              </a:rPr>
              <a:t>universities</a:t>
            </a:r>
            <a:r>
              <a:rPr lang="de-DE" sz="2800" b="0" dirty="0" smtClean="0">
                <a:solidFill>
                  <a:schemeClr val="tx1"/>
                </a:solidFill>
                <a:latin typeface="Bodoni MT Condensed" panose="02070606080606020203" pitchFamily="18" charset="0"/>
              </a:rPr>
              <a:t>, private </a:t>
            </a:r>
            <a:r>
              <a:rPr lang="de-DE" sz="2800" b="0" dirty="0" err="1" smtClean="0">
                <a:solidFill>
                  <a:schemeClr val="tx1"/>
                </a:solidFill>
                <a:latin typeface="Bodoni MT Condensed" panose="02070606080606020203" pitchFamily="18" charset="0"/>
              </a:rPr>
              <a:t>or</a:t>
            </a:r>
            <a:r>
              <a:rPr lang="de-DE" sz="2800" b="0" dirty="0" smtClean="0">
                <a:solidFill>
                  <a:schemeClr val="tx1"/>
                </a:solidFill>
                <a:latin typeface="Bodoni MT Condensed" panose="02070606080606020203" pitchFamily="18" charset="0"/>
              </a:rPr>
              <a:t> non-</a:t>
            </a:r>
            <a:r>
              <a:rPr lang="de-DE" sz="2800" b="0" dirty="0" err="1" smtClean="0">
                <a:solidFill>
                  <a:schemeClr val="tx1"/>
                </a:solidFill>
                <a:latin typeface="Bodoni MT Condensed" panose="02070606080606020203" pitchFamily="18" charset="0"/>
              </a:rPr>
              <a:t>profit</a:t>
            </a:r>
            <a:r>
              <a:rPr lang="de-DE" sz="2800" b="0" dirty="0" smtClean="0">
                <a:solidFill>
                  <a:schemeClr val="tx1"/>
                </a:solidFill>
                <a:latin typeface="Bodoni MT Condensed" panose="02070606080606020203" pitchFamily="18" charset="0"/>
              </a:rPr>
              <a:t> </a:t>
            </a:r>
            <a:r>
              <a:rPr lang="de-DE" sz="2800" b="0" dirty="0" err="1" smtClean="0">
                <a:solidFill>
                  <a:schemeClr val="tx1"/>
                </a:solidFill>
                <a:latin typeface="Bodoni MT Condensed" panose="02070606080606020203" pitchFamily="18" charset="0"/>
              </a:rPr>
              <a:t>institutes</a:t>
            </a:r>
            <a:r>
              <a:rPr lang="de-DE" sz="2800" b="0" dirty="0" smtClean="0">
                <a:solidFill>
                  <a:schemeClr val="tx1"/>
                </a:solidFill>
                <a:latin typeface="Bodoni MT Condensed" panose="02070606080606020203" pitchFamily="18" charset="0"/>
              </a:rPr>
              <a:t/>
            </a:r>
            <a:br>
              <a:rPr lang="de-DE" sz="2800" b="0" dirty="0" smtClean="0">
                <a:solidFill>
                  <a:schemeClr val="tx1"/>
                </a:solidFill>
                <a:latin typeface="Bodoni MT Condensed" panose="02070606080606020203" pitchFamily="18" charset="0"/>
              </a:rPr>
            </a:br>
            <a:r>
              <a:rPr lang="de-DE" sz="2800" b="0" dirty="0" smtClean="0">
                <a:solidFill>
                  <a:schemeClr val="tx1"/>
                </a:solidFill>
                <a:latin typeface="Bodoni MT Condensed" panose="02070606080606020203" pitchFamily="18" charset="0"/>
              </a:rPr>
              <a:t>(from </a:t>
            </a:r>
            <a:r>
              <a:rPr lang="de-DE" sz="2800" b="0" dirty="0" err="1" smtClean="0">
                <a:solidFill>
                  <a:schemeClr val="tx1"/>
                </a:solidFill>
                <a:latin typeface="Bodoni MT Condensed" panose="02070606080606020203" pitchFamily="18" charset="0"/>
              </a:rPr>
              <a:t>student</a:t>
            </a:r>
            <a:r>
              <a:rPr lang="de-DE" sz="2800" b="0" dirty="0" smtClean="0">
                <a:solidFill>
                  <a:schemeClr val="tx1"/>
                </a:solidFill>
                <a:latin typeface="Bodoni MT Condensed" panose="02070606080606020203" pitchFamily="18" charset="0"/>
              </a:rPr>
              <a:t> </a:t>
            </a:r>
            <a:r>
              <a:rPr lang="de-DE" sz="2800" b="0" dirty="0" err="1" smtClean="0">
                <a:solidFill>
                  <a:schemeClr val="tx1"/>
                </a:solidFill>
                <a:latin typeface="Bodoni MT Condensed" panose="02070606080606020203" pitchFamily="18" charset="0"/>
              </a:rPr>
              <a:t>to</a:t>
            </a:r>
            <a:r>
              <a:rPr lang="de-DE" sz="2800" b="0" dirty="0" smtClean="0">
                <a:solidFill>
                  <a:schemeClr val="tx1"/>
                </a:solidFill>
                <a:latin typeface="Bodoni MT Condensed" panose="02070606080606020203" pitchFamily="18" charset="0"/>
              </a:rPr>
              <a:t> </a:t>
            </a:r>
            <a:r>
              <a:rPr lang="de-DE" sz="2800" b="0" dirty="0" err="1" smtClean="0">
                <a:solidFill>
                  <a:schemeClr val="tx1"/>
                </a:solidFill>
                <a:latin typeface="Bodoni MT Condensed" panose="02070606080606020203" pitchFamily="18" charset="0"/>
              </a:rPr>
              <a:t>executive</a:t>
            </a:r>
            <a:r>
              <a:rPr lang="de-DE" sz="2800" b="0" dirty="0" smtClean="0">
                <a:solidFill>
                  <a:schemeClr val="tx1"/>
                </a:solidFill>
                <a:latin typeface="Bodoni MT Condensed" panose="02070606080606020203" pitchFamily="18" charset="0"/>
              </a:rPr>
              <a:t> </a:t>
            </a:r>
            <a:r>
              <a:rPr lang="de-DE" sz="2800" b="0" dirty="0" err="1" smtClean="0">
                <a:solidFill>
                  <a:schemeClr val="tx1"/>
                </a:solidFill>
                <a:latin typeface="Bodoni MT Condensed" panose="02070606080606020203" pitchFamily="18" charset="0"/>
              </a:rPr>
              <a:t>level</a:t>
            </a:r>
            <a:r>
              <a:rPr lang="de-DE" sz="2800" b="0" dirty="0" smtClean="0">
                <a:solidFill>
                  <a:schemeClr val="tx1"/>
                </a:solidFill>
                <a:latin typeface="Bodoni MT Condensed" panose="02070606080606020203" pitchFamily="18" charset="0"/>
              </a:rPr>
              <a:t>)</a:t>
            </a:r>
            <a:endParaRPr lang="de-DE" sz="6600" dirty="0">
              <a:latin typeface="Bodoni MT Condensed" panose="02070606080606020203" pitchFamily="18" charset="0"/>
            </a:endParaRPr>
          </a:p>
        </p:txBody>
      </p:sp>
      <p:pic>
        <p:nvPicPr>
          <p:cNvPr id="54274" name="Picture 2" descr="Social Entrepreneurship Akadem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085" y="1772816"/>
            <a:ext cx="2381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rotWithShape="1">
          <a:blip r:embed="rId3" cstate="print"/>
          <a:srcRect l="5726" t="15548" r="66049" b="59843"/>
          <a:stretch/>
        </p:blipFill>
        <p:spPr>
          <a:xfrm>
            <a:off x="3035346" y="1480830"/>
            <a:ext cx="3672409" cy="1800200"/>
          </a:xfrm>
          <a:prstGeom prst="rect">
            <a:avLst/>
          </a:prstGeom>
        </p:spPr>
      </p:pic>
      <p:pic>
        <p:nvPicPr>
          <p:cNvPr id="3" name="Grafik 2"/>
          <p:cNvPicPr>
            <a:picLocks noChangeAspect="1"/>
          </p:cNvPicPr>
          <p:nvPr/>
        </p:nvPicPr>
        <p:blipFill rotWithShape="1">
          <a:blip r:embed="rId4" cstate="print"/>
          <a:srcRect l="30077" t="32281" r="31736" b="20470"/>
          <a:stretch/>
        </p:blipFill>
        <p:spPr>
          <a:xfrm>
            <a:off x="667888" y="3047634"/>
            <a:ext cx="3086607" cy="2147204"/>
          </a:xfrm>
          <a:prstGeom prst="rect">
            <a:avLst/>
          </a:prstGeom>
        </p:spPr>
      </p:pic>
      <p:pic>
        <p:nvPicPr>
          <p:cNvPr id="54276" name="Picture 4" descr="Soziales Unternehmert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1581534"/>
            <a:ext cx="2112169" cy="211217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rotWithShape="1">
          <a:blip r:embed="rId6" cstate="print"/>
          <a:srcRect l="13474" t="24406" r="34504" b="46063"/>
          <a:stretch/>
        </p:blipFill>
        <p:spPr>
          <a:xfrm>
            <a:off x="3864115" y="3618860"/>
            <a:ext cx="4640114" cy="1480887"/>
          </a:xfrm>
          <a:prstGeom prst="rect">
            <a:avLst/>
          </a:prstGeom>
        </p:spPr>
      </p:pic>
    </p:spTree>
    <p:extLst>
      <p:ext uri="{BB962C8B-B14F-4D97-AF65-F5344CB8AC3E}">
        <p14:creationId xmlns:p14="http://schemas.microsoft.com/office/powerpoint/2010/main" val="167412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smtClean="0">
                <a:solidFill>
                  <a:srgbClr val="9A0202"/>
                </a:solidFill>
                <a:latin typeface="Bodoni MT Condensed" panose="02070606080606020203" pitchFamily="18" charset="0"/>
              </a:rPr>
              <a:t>Eco </a:t>
            </a:r>
            <a:r>
              <a:rPr lang="de-DE" sz="3200" dirty="0" err="1" smtClean="0">
                <a:solidFill>
                  <a:srgbClr val="9A0202"/>
                </a:solidFill>
                <a:latin typeface="Bodoni MT Condensed" panose="02070606080606020203" pitchFamily="18" charset="0"/>
              </a:rPr>
              <a:t>system</a:t>
            </a:r>
            <a:r>
              <a:rPr lang="de-DE" sz="3200" dirty="0" smtClean="0">
                <a:solidFill>
                  <a:srgbClr val="9A0202"/>
                </a:solidFill>
                <a:latin typeface="Bodoni MT Condensed" panose="02070606080606020203" pitchFamily="18" charset="0"/>
              </a:rPr>
              <a:t> – </a:t>
            </a:r>
            <a:r>
              <a:rPr lang="de-DE" sz="3200" dirty="0" err="1" smtClean="0">
                <a:solidFill>
                  <a:srgbClr val="9A0202"/>
                </a:solidFill>
                <a:latin typeface="Bodoni MT Condensed" panose="02070606080606020203" pitchFamily="18" charset="0"/>
              </a:rPr>
              <a:t>politics</a:t>
            </a:r>
            <a:r>
              <a:rPr lang="de-DE" sz="3200" dirty="0" smtClean="0">
                <a:solidFill>
                  <a:srgbClr val="9A0202"/>
                </a:solidFill>
                <a:latin typeface="Bodoni MT Condensed" panose="02070606080606020203" pitchFamily="18" charset="0"/>
              </a:rPr>
              <a:t> </a:t>
            </a:r>
            <a:r>
              <a:rPr lang="de-DE" sz="3200" dirty="0" err="1" smtClean="0">
                <a:solidFill>
                  <a:srgbClr val="9A0202"/>
                </a:solidFill>
                <a:latin typeface="Bodoni MT Condensed" panose="02070606080606020203" pitchFamily="18" charset="0"/>
              </a:rPr>
              <a:t>and</a:t>
            </a:r>
            <a:r>
              <a:rPr lang="de-DE" sz="3200" dirty="0" smtClean="0">
                <a:solidFill>
                  <a:srgbClr val="9A0202"/>
                </a:solidFill>
                <a:latin typeface="Bodoni MT Condensed" panose="02070606080606020203" pitchFamily="18" charset="0"/>
              </a:rPr>
              <a:t> </a:t>
            </a:r>
            <a:r>
              <a:rPr lang="de-DE" sz="3200" dirty="0" err="1" smtClean="0">
                <a:solidFill>
                  <a:srgbClr val="9A0202"/>
                </a:solidFill>
                <a:latin typeface="Bodoni MT Condensed" panose="02070606080606020203" pitchFamily="18" charset="0"/>
              </a:rPr>
              <a:t>policies</a:t>
            </a:r>
            <a:r>
              <a:rPr lang="de-DE" sz="3200" dirty="0" smtClean="0">
                <a:solidFill>
                  <a:srgbClr val="9A0202"/>
                </a:solidFill>
                <a:latin typeface="Bodoni MT Condensed" panose="02070606080606020203" pitchFamily="18" charset="0"/>
              </a:rPr>
              <a:t> </a:t>
            </a:r>
            <a:endParaRPr lang="de-DE" sz="3200" dirty="0">
              <a:solidFill>
                <a:srgbClr val="9A0202"/>
              </a:solidFill>
              <a:latin typeface="Bodoni MT Condensed" panose="02070606080606020203" pitchFamily="18" charset="0"/>
            </a:endParaRPr>
          </a:p>
        </p:txBody>
      </p:sp>
      <p:sp>
        <p:nvSpPr>
          <p:cNvPr id="3" name="Inhaltsplatzhalter 2"/>
          <p:cNvSpPr>
            <a:spLocks noGrp="1"/>
          </p:cNvSpPr>
          <p:nvPr>
            <p:ph idx="1"/>
          </p:nvPr>
        </p:nvSpPr>
        <p:spPr>
          <a:xfrm>
            <a:off x="1835696" y="1556792"/>
            <a:ext cx="6851650" cy="3455987"/>
          </a:xfrm>
        </p:spPr>
        <p:txBody>
          <a:bodyPr/>
          <a:lstStyle/>
          <a:p>
            <a:pPr marL="0" indent="0">
              <a:buNone/>
            </a:pPr>
            <a:r>
              <a:rPr lang="de-DE" dirty="0" err="1" smtClean="0">
                <a:latin typeface="Bodoni MT Condensed" panose="02070606080606020203" pitchFamily="18" charset="0"/>
              </a:rPr>
              <a:t>Policy</a:t>
            </a:r>
            <a:r>
              <a:rPr lang="de-DE" dirty="0" smtClean="0">
                <a:latin typeface="Bodoni MT Condensed" panose="02070606080606020203" pitchFamily="18" charset="0"/>
              </a:rPr>
              <a:t>: </a:t>
            </a:r>
          </a:p>
          <a:p>
            <a:pPr marL="0" indent="0">
              <a:buNone/>
            </a:pPr>
            <a:endParaRPr lang="de-DE" dirty="0" smtClean="0">
              <a:latin typeface="Bodoni MT Condensed" panose="02070606080606020203" pitchFamily="18" charset="0"/>
            </a:endParaRPr>
          </a:p>
          <a:p>
            <a:pPr marL="0" indent="0">
              <a:buNone/>
            </a:pPr>
            <a:r>
              <a:rPr lang="de-DE" dirty="0" smtClean="0">
                <a:latin typeface="Bodoni MT Condensed" panose="02070606080606020203" pitchFamily="18" charset="0"/>
              </a:rPr>
              <a:t>EU Level: </a:t>
            </a:r>
            <a:r>
              <a:rPr lang="de-DE" dirty="0" smtClean="0">
                <a:latin typeface="Bodoni MT Condensed" panose="02070606080606020203" pitchFamily="18" charset="0"/>
                <a:hlinkClick r:id="rId2"/>
              </a:rPr>
              <a:t>http</a:t>
            </a:r>
            <a:r>
              <a:rPr lang="de-DE" dirty="0">
                <a:latin typeface="Bodoni MT Condensed" panose="02070606080606020203" pitchFamily="18" charset="0"/>
                <a:hlinkClick r:id="rId2"/>
              </a:rPr>
              <a:t>://</a:t>
            </a:r>
            <a:r>
              <a:rPr lang="de-DE" dirty="0" smtClean="0">
                <a:latin typeface="Bodoni MT Condensed" panose="02070606080606020203" pitchFamily="18" charset="0"/>
                <a:hlinkClick r:id="rId2"/>
              </a:rPr>
              <a:t>ec.europa.eu/internal_market/social_business/index_de.htm</a:t>
            </a:r>
            <a:endParaRPr lang="de-DE" dirty="0" smtClean="0">
              <a:latin typeface="Bodoni MT Condensed" panose="02070606080606020203" pitchFamily="18" charset="0"/>
            </a:endParaRPr>
          </a:p>
          <a:p>
            <a:pPr marL="0" indent="0">
              <a:buNone/>
            </a:pPr>
            <a:r>
              <a:rPr lang="de-DE" dirty="0" smtClean="0">
                <a:solidFill>
                  <a:schemeClr val="accent6"/>
                </a:solidFill>
                <a:latin typeface="Bodoni MT Condensed" panose="02070606080606020203" pitchFamily="18" charset="0"/>
              </a:rPr>
              <a:t>	Single Market Act – Social Business Initiative</a:t>
            </a:r>
          </a:p>
          <a:p>
            <a:pPr marL="0" indent="0">
              <a:buNone/>
            </a:pPr>
            <a:endParaRPr lang="de-DE" dirty="0">
              <a:latin typeface="Bodoni MT Condensed" panose="02070606080606020203" pitchFamily="18" charset="0"/>
            </a:endParaRPr>
          </a:p>
          <a:p>
            <a:pPr marL="0" indent="0">
              <a:buNone/>
            </a:pPr>
            <a:r>
              <a:rPr lang="de-DE" dirty="0" smtClean="0">
                <a:latin typeface="Bodoni MT Condensed" panose="02070606080606020203" pitchFamily="18" charset="0"/>
              </a:rPr>
              <a:t>National Level: </a:t>
            </a:r>
            <a:r>
              <a:rPr lang="de-DE" dirty="0">
                <a:latin typeface="Bodoni MT Condensed" panose="02070606080606020203" pitchFamily="18" charset="0"/>
                <a:hlinkClick r:id="rId3"/>
              </a:rPr>
              <a:t>http://</a:t>
            </a:r>
            <a:r>
              <a:rPr lang="de-DE" dirty="0" smtClean="0">
                <a:latin typeface="Bodoni MT Condensed" panose="02070606080606020203" pitchFamily="18" charset="0"/>
                <a:hlinkClick r:id="rId3"/>
              </a:rPr>
              <a:t>www.bmwi.de/DE/Mediathek/publikationen,did=714908.html</a:t>
            </a:r>
            <a:r>
              <a:rPr lang="de-DE" dirty="0" smtClean="0">
                <a:latin typeface="Bodoni MT Condensed" panose="02070606080606020203" pitchFamily="18" charset="0"/>
              </a:rPr>
              <a:t> </a:t>
            </a:r>
          </a:p>
          <a:p>
            <a:pPr marL="0" indent="0">
              <a:buNone/>
            </a:pPr>
            <a:r>
              <a:rPr lang="de-DE" dirty="0" smtClean="0">
                <a:solidFill>
                  <a:schemeClr val="accent6"/>
                </a:solidFill>
                <a:latin typeface="Bodoni MT Condensed" panose="02070606080606020203" pitchFamily="18" charset="0"/>
              </a:rPr>
              <a:t>	Engagement </a:t>
            </a:r>
            <a:r>
              <a:rPr lang="de-DE" dirty="0" err="1" smtClean="0">
                <a:solidFill>
                  <a:schemeClr val="accent6"/>
                </a:solidFill>
                <a:latin typeface="Bodoni MT Condensed" panose="02070606080606020203" pitchFamily="18" charset="0"/>
              </a:rPr>
              <a:t>Strategy</a:t>
            </a:r>
            <a:r>
              <a:rPr lang="de-DE" dirty="0" smtClean="0">
                <a:solidFill>
                  <a:schemeClr val="accent6"/>
                </a:solidFill>
                <a:latin typeface="Bodoni MT Condensed" panose="02070606080606020203" pitchFamily="18" charset="0"/>
              </a:rPr>
              <a:t> </a:t>
            </a:r>
            <a:r>
              <a:rPr lang="de-DE" dirty="0" err="1" smtClean="0">
                <a:solidFill>
                  <a:schemeClr val="accent6"/>
                </a:solidFill>
                <a:latin typeface="Bodoni MT Condensed" panose="02070606080606020203" pitchFamily="18" charset="0"/>
              </a:rPr>
              <a:t>of</a:t>
            </a:r>
            <a:r>
              <a:rPr lang="de-DE" dirty="0" smtClean="0">
                <a:solidFill>
                  <a:schemeClr val="accent6"/>
                </a:solidFill>
                <a:latin typeface="Bodoni MT Condensed" panose="02070606080606020203" pitchFamily="18" charset="0"/>
              </a:rPr>
              <a:t> National German </a:t>
            </a:r>
            <a:r>
              <a:rPr lang="de-DE" dirty="0" err="1" smtClean="0">
                <a:solidFill>
                  <a:schemeClr val="accent6"/>
                </a:solidFill>
                <a:latin typeface="Bodoni MT Condensed" panose="02070606080606020203" pitchFamily="18" charset="0"/>
              </a:rPr>
              <a:t>Government</a:t>
            </a:r>
            <a:r>
              <a:rPr lang="de-DE" dirty="0" smtClean="0">
                <a:solidFill>
                  <a:schemeClr val="accent6"/>
                </a:solidFill>
                <a:latin typeface="Bodoni MT Condensed" panose="02070606080606020203" pitchFamily="18" charset="0"/>
              </a:rPr>
              <a:t> </a:t>
            </a:r>
          </a:p>
          <a:p>
            <a:pPr marL="0" indent="0">
              <a:buNone/>
            </a:pPr>
            <a:endParaRPr lang="de-DE" dirty="0" smtClean="0">
              <a:latin typeface="Bodoni MT Condensed" panose="02070606080606020203" pitchFamily="18" charset="0"/>
            </a:endParaRPr>
          </a:p>
          <a:p>
            <a:pPr marL="0" indent="0">
              <a:buNone/>
            </a:pPr>
            <a:endParaRPr lang="de-DE" dirty="0" smtClean="0">
              <a:latin typeface="Bodoni MT Condensed" panose="02070606080606020203" pitchFamily="18" charset="0"/>
            </a:endParaRPr>
          </a:p>
          <a:p>
            <a:pPr marL="0" indent="0">
              <a:buNone/>
            </a:pPr>
            <a:r>
              <a:rPr lang="en-US" dirty="0" smtClean="0">
                <a:solidFill>
                  <a:schemeClr val="accent6"/>
                </a:solidFill>
                <a:latin typeface="Bodoni MT Condensed" panose="02070606080606020203" pitchFamily="18" charset="0"/>
                <a:sym typeface="Wingdings" panose="05000000000000000000" pitchFamily="2" charset="2"/>
              </a:rPr>
              <a:t> The potential of social entrepreneurs and social entrepreneurship as model of solving problems is recognized [over-estimated?]</a:t>
            </a:r>
            <a:endParaRPr lang="en-US" dirty="0">
              <a:latin typeface="Bodoni MT Condensed" panose="02070606080606020203" pitchFamily="18" charset="0"/>
            </a:endParaRPr>
          </a:p>
        </p:txBody>
      </p:sp>
    </p:spTree>
    <p:extLst>
      <p:ext uri="{BB962C8B-B14F-4D97-AF65-F5344CB8AC3E}">
        <p14:creationId xmlns:p14="http://schemas.microsoft.com/office/powerpoint/2010/main" val="272997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simfisch.de/wp-content/uploads/2013/08/vmc-hak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06" y="1143000"/>
            <a:ext cx="9832316" cy="553451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pPr marL="0" indent="0">
              <a:buNone/>
            </a:pPr>
            <a:r>
              <a:rPr lang="de-DE" sz="6000" dirty="0" smtClean="0">
                <a:latin typeface="Bodoni MT Condensed" panose="02070606080606020203" pitchFamily="18" charset="0"/>
              </a:rPr>
              <a:t>…</a:t>
            </a:r>
            <a:r>
              <a:rPr lang="de-DE" sz="6000" dirty="0" err="1" smtClean="0">
                <a:latin typeface="Bodoni MT Condensed" panose="02070606080606020203" pitchFamily="18" charset="0"/>
              </a:rPr>
              <a:t>where</a:t>
            </a:r>
            <a:r>
              <a:rPr lang="de-DE" sz="6000" dirty="0" smtClean="0">
                <a:latin typeface="Bodoni MT Condensed" panose="02070606080606020203" pitchFamily="18" charset="0"/>
              </a:rPr>
              <a:t> </a:t>
            </a:r>
            <a:r>
              <a:rPr lang="de-DE" sz="6000" dirty="0" err="1" smtClean="0">
                <a:latin typeface="Bodoni MT Condensed" panose="02070606080606020203" pitchFamily="18" charset="0"/>
              </a:rPr>
              <a:t>is</a:t>
            </a:r>
            <a:r>
              <a:rPr lang="de-DE" sz="6000" dirty="0" smtClean="0">
                <a:latin typeface="Bodoni MT Condensed" panose="02070606080606020203" pitchFamily="18" charset="0"/>
              </a:rPr>
              <a:t> </a:t>
            </a:r>
            <a:r>
              <a:rPr lang="de-DE" sz="6000" dirty="0" err="1" smtClean="0">
                <a:latin typeface="Bodoni MT Condensed" panose="02070606080606020203" pitchFamily="18" charset="0"/>
              </a:rPr>
              <a:t>the</a:t>
            </a:r>
            <a:r>
              <a:rPr lang="de-DE" sz="6000" dirty="0" smtClean="0">
                <a:latin typeface="Bodoni MT Condensed" panose="02070606080606020203" pitchFamily="18" charset="0"/>
              </a:rPr>
              <a:t> catch</a:t>
            </a:r>
            <a:r>
              <a:rPr lang="de-DE" sz="5400" dirty="0" smtClean="0">
                <a:latin typeface="Bodoni MT Condensed" panose="02070606080606020203" pitchFamily="18" charset="0"/>
              </a:rPr>
              <a:t>?</a:t>
            </a:r>
            <a:endParaRPr lang="de-DE" sz="6000" dirty="0">
              <a:latin typeface="Bodoni MT Condensed" panose="02070606080606020203" pitchFamily="18" charset="0"/>
            </a:endParaRPr>
          </a:p>
        </p:txBody>
      </p:sp>
      <p:sp>
        <p:nvSpPr>
          <p:cNvPr id="4" name="Textfeld 3"/>
          <p:cNvSpPr txBox="1"/>
          <p:nvPr/>
        </p:nvSpPr>
        <p:spPr>
          <a:xfrm>
            <a:off x="0" y="6683642"/>
            <a:ext cx="2880320" cy="200055"/>
          </a:xfrm>
          <a:prstGeom prst="rect">
            <a:avLst/>
          </a:prstGeom>
          <a:noFill/>
        </p:spPr>
        <p:txBody>
          <a:bodyPr wrap="square" rtlCol="0">
            <a:spAutoFit/>
          </a:bodyPr>
          <a:lstStyle/>
          <a:p>
            <a:r>
              <a:rPr lang="de-DE" sz="700" dirty="0" smtClean="0"/>
              <a:t>Quelle: www.simfisch.de</a:t>
            </a:r>
            <a:endParaRPr lang="de-DE" sz="700" dirty="0"/>
          </a:p>
        </p:txBody>
      </p:sp>
    </p:spTree>
    <p:extLst>
      <p:ext uri="{BB962C8B-B14F-4D97-AF65-F5344CB8AC3E}">
        <p14:creationId xmlns:p14="http://schemas.microsoft.com/office/powerpoint/2010/main" val="195225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dirty="0" smtClean="0">
                <a:solidFill>
                  <a:schemeClr val="accent6"/>
                </a:solidFill>
                <a:latin typeface="Bodoni MT Condensed" panose="02070606080606020203" pitchFamily="18" charset="0"/>
              </a:rPr>
              <a:t>Problems</a:t>
            </a:r>
            <a:endParaRPr lang="de-DE" sz="2800" dirty="0">
              <a:solidFill>
                <a:schemeClr val="accent6"/>
              </a:solidFill>
              <a:latin typeface="Bodoni MT Condensed" panose="02070606080606020203" pitchFamily="18" charset="0"/>
            </a:endParaRPr>
          </a:p>
        </p:txBody>
      </p:sp>
      <p:sp>
        <p:nvSpPr>
          <p:cNvPr id="3" name="Inhaltsplatzhalter 2"/>
          <p:cNvSpPr>
            <a:spLocks noGrp="1"/>
          </p:cNvSpPr>
          <p:nvPr>
            <p:ph idx="1"/>
          </p:nvPr>
        </p:nvSpPr>
        <p:spPr/>
        <p:txBody>
          <a:bodyPr/>
          <a:lstStyle/>
          <a:p>
            <a:pPr>
              <a:buFont typeface="Arial" panose="020B0604020202020204" pitchFamily="34" charset="0"/>
              <a:buChar char="•"/>
            </a:pPr>
            <a:r>
              <a:rPr lang="de-DE" sz="2400" b="0" dirty="0" err="1" smtClean="0">
                <a:solidFill>
                  <a:schemeClr val="accent6"/>
                </a:solidFill>
                <a:latin typeface="Bodoni MT Condensed" panose="02070606080606020203" pitchFamily="18" charset="0"/>
              </a:rPr>
              <a:t>What</a:t>
            </a:r>
            <a:r>
              <a:rPr lang="de-DE" sz="2400" b="0" dirty="0" smtClean="0">
                <a:solidFill>
                  <a:schemeClr val="accent6"/>
                </a:solidFill>
                <a:latin typeface="Bodoni MT Condensed" panose="02070606080606020203" pitchFamily="18" charset="0"/>
              </a:rPr>
              <a:t> </a:t>
            </a:r>
            <a:r>
              <a:rPr lang="de-DE" sz="2400" b="0" dirty="0" err="1" smtClean="0">
                <a:solidFill>
                  <a:schemeClr val="accent6"/>
                </a:solidFill>
                <a:latin typeface="Bodoni MT Condensed" panose="02070606080606020203" pitchFamily="18" charset="0"/>
              </a:rPr>
              <a:t>does</a:t>
            </a:r>
            <a:r>
              <a:rPr lang="de-DE" sz="2400" b="0" dirty="0" smtClean="0">
                <a:solidFill>
                  <a:schemeClr val="accent6"/>
                </a:solidFill>
                <a:latin typeface="Bodoni MT Condensed" panose="02070606080606020203" pitchFamily="18" charset="0"/>
              </a:rPr>
              <a:t> „</a:t>
            </a:r>
            <a:r>
              <a:rPr lang="de-DE" sz="2400" b="0" dirty="0" err="1" smtClean="0">
                <a:solidFill>
                  <a:schemeClr val="accent6"/>
                </a:solidFill>
                <a:latin typeface="Bodoni MT Condensed" panose="02070606080606020203" pitchFamily="18" charset="0"/>
              </a:rPr>
              <a:t>social</a:t>
            </a:r>
            <a:r>
              <a:rPr lang="de-DE" sz="2400" b="0" dirty="0" smtClean="0">
                <a:solidFill>
                  <a:schemeClr val="accent6"/>
                </a:solidFill>
                <a:latin typeface="Bodoni MT Condensed" panose="02070606080606020203" pitchFamily="18" charset="0"/>
              </a:rPr>
              <a:t>“ </a:t>
            </a:r>
            <a:r>
              <a:rPr lang="de-DE" sz="2400" b="0" dirty="0" err="1" smtClean="0">
                <a:solidFill>
                  <a:schemeClr val="accent6"/>
                </a:solidFill>
                <a:latin typeface="Bodoni MT Condensed" panose="02070606080606020203" pitchFamily="18" charset="0"/>
              </a:rPr>
              <a:t>mean</a:t>
            </a:r>
            <a:r>
              <a:rPr lang="de-DE" sz="2400" b="0" dirty="0" smtClean="0">
                <a:solidFill>
                  <a:schemeClr val="accent6"/>
                </a:solidFill>
                <a:latin typeface="Bodoni MT Condensed" panose="02070606080606020203" pitchFamily="18" charset="0"/>
              </a:rPr>
              <a:t>? </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is</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subject</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to</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societal</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negotiation</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processes</a:t>
            </a:r>
            <a:r>
              <a:rPr lang="de-DE" sz="2400" b="0" dirty="0" smtClean="0">
                <a:solidFill>
                  <a:schemeClr val="tx1"/>
                </a:solidFill>
                <a:latin typeface="Bodoni MT Condensed" panose="02070606080606020203" pitchFamily="18" charset="0"/>
                <a:sym typeface="Wingdings" panose="05000000000000000000" pitchFamily="2" charset="2"/>
              </a:rPr>
              <a:t> </a:t>
            </a:r>
          </a:p>
          <a:p>
            <a:pPr>
              <a:buFont typeface="Arial" panose="020B0604020202020204" pitchFamily="34" charset="0"/>
              <a:buChar char="•"/>
            </a:pPr>
            <a:endParaRPr lang="de-DE" sz="2400" b="0" dirty="0">
              <a:solidFill>
                <a:schemeClr val="tx1"/>
              </a:solidFill>
              <a:latin typeface="Bodoni MT Condensed" panose="02070606080606020203" pitchFamily="18" charset="0"/>
              <a:sym typeface="Wingdings" panose="05000000000000000000" pitchFamily="2" charset="2"/>
            </a:endParaRPr>
          </a:p>
          <a:p>
            <a:pPr>
              <a:buFont typeface="Arial" panose="020B0604020202020204" pitchFamily="34" charset="0"/>
              <a:buChar char="•"/>
            </a:pPr>
            <a:r>
              <a:rPr lang="de-DE" sz="2400" b="0" dirty="0" smtClean="0">
                <a:solidFill>
                  <a:schemeClr val="accent6"/>
                </a:solidFill>
                <a:latin typeface="Bodoni MT Condensed" panose="02070606080606020203" pitchFamily="18" charset="0"/>
                <a:sym typeface="Wingdings" panose="05000000000000000000" pitchFamily="2" charset="2"/>
              </a:rPr>
              <a:t>Impact </a:t>
            </a:r>
            <a:r>
              <a:rPr lang="de-DE" sz="2400" b="0" dirty="0" err="1" smtClean="0">
                <a:solidFill>
                  <a:schemeClr val="accent6"/>
                </a:solidFill>
                <a:latin typeface="Bodoni MT Condensed" panose="02070606080606020203" pitchFamily="18" charset="0"/>
                <a:sym typeface="Wingdings" panose="05000000000000000000" pitchFamily="2" charset="2"/>
              </a:rPr>
              <a:t>and</a:t>
            </a:r>
            <a:r>
              <a:rPr lang="de-DE" sz="2400" b="0" dirty="0" smtClean="0">
                <a:solidFill>
                  <a:schemeClr val="accent6"/>
                </a:solidFill>
                <a:latin typeface="Bodoni MT Condensed" panose="02070606080606020203" pitchFamily="18" charset="0"/>
                <a:sym typeface="Wingdings" panose="05000000000000000000" pitchFamily="2" charset="2"/>
              </a:rPr>
              <a:t> </a:t>
            </a:r>
            <a:r>
              <a:rPr lang="de-DE" sz="2400" b="0" dirty="0" err="1" smtClean="0">
                <a:solidFill>
                  <a:schemeClr val="accent6"/>
                </a:solidFill>
                <a:latin typeface="Bodoni MT Condensed" panose="02070606080606020203" pitchFamily="18" charset="0"/>
                <a:sym typeface="Wingdings" panose="05000000000000000000" pitchFamily="2" charset="2"/>
              </a:rPr>
              <a:t>scaling</a:t>
            </a:r>
            <a:r>
              <a:rPr lang="de-DE" sz="2400" b="0" dirty="0" smtClean="0">
                <a:solidFill>
                  <a:schemeClr val="accent6"/>
                </a:solidFill>
                <a:latin typeface="Bodoni MT Condensed" panose="02070606080606020203" pitchFamily="18" charset="0"/>
                <a:sym typeface="Wingdings" panose="05000000000000000000" pitchFamily="2" charset="2"/>
              </a:rPr>
              <a:t>:</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How</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influential</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are</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social</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entrepreneurship</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organizations</a:t>
            </a:r>
            <a:r>
              <a:rPr lang="de-DE" sz="2400" b="0" dirty="0" smtClean="0">
                <a:solidFill>
                  <a:schemeClr val="tx1"/>
                </a:solidFill>
                <a:latin typeface="Bodoni MT Condensed" panose="02070606080606020203" pitchFamily="18" charset="0"/>
                <a:sym typeface="Wingdings" panose="05000000000000000000" pitchFamily="2" charset="2"/>
              </a:rPr>
              <a:t> in </a:t>
            </a:r>
            <a:r>
              <a:rPr lang="de-DE" sz="2400" b="0" dirty="0" err="1" smtClean="0">
                <a:solidFill>
                  <a:schemeClr val="tx1"/>
                </a:solidFill>
                <a:latin typeface="Bodoni MT Condensed" panose="02070606080606020203" pitchFamily="18" charset="0"/>
                <a:sym typeface="Wingdings" panose="05000000000000000000" pitchFamily="2" charset="2"/>
              </a:rPr>
              <a:t>huge</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social</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service</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markets</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How</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is</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it</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possible</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for</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good</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approaches</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to</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be</a:t>
            </a:r>
            <a:r>
              <a:rPr lang="de-DE" sz="2400" b="0" dirty="0" smtClean="0">
                <a:solidFill>
                  <a:schemeClr val="tx1"/>
                </a:solidFill>
                <a:latin typeface="Bodoni MT Condensed" panose="02070606080606020203" pitchFamily="18" charset="0"/>
                <a:sym typeface="Wingdings" panose="05000000000000000000" pitchFamily="2" charset="2"/>
              </a:rPr>
              <a:t> </a:t>
            </a:r>
            <a:r>
              <a:rPr lang="de-DE" sz="2400" b="0" dirty="0" err="1" smtClean="0">
                <a:solidFill>
                  <a:schemeClr val="tx1"/>
                </a:solidFill>
                <a:latin typeface="Bodoni MT Condensed" panose="02070606080606020203" pitchFamily="18" charset="0"/>
                <a:sym typeface="Wingdings" panose="05000000000000000000" pitchFamily="2" charset="2"/>
              </a:rPr>
              <a:t>spread</a:t>
            </a:r>
            <a:r>
              <a:rPr lang="de-DE" sz="2400" b="0" dirty="0" smtClean="0">
                <a:solidFill>
                  <a:schemeClr val="tx1"/>
                </a:solidFill>
                <a:latin typeface="Bodoni MT Condensed" panose="02070606080606020203" pitchFamily="18" charset="0"/>
                <a:sym typeface="Wingdings" panose="05000000000000000000" pitchFamily="2" charset="2"/>
              </a:rPr>
              <a:t>?</a:t>
            </a:r>
          </a:p>
          <a:p>
            <a:pPr>
              <a:buFont typeface="Arial" panose="020B0604020202020204" pitchFamily="34" charset="0"/>
              <a:buChar char="•"/>
            </a:pPr>
            <a:endParaRPr lang="de-DE" sz="2400" b="0" dirty="0">
              <a:solidFill>
                <a:schemeClr val="tx1"/>
              </a:solidFill>
              <a:latin typeface="Bodoni MT Condensed" panose="02070606080606020203" pitchFamily="18" charset="0"/>
              <a:sym typeface="Wingdings" panose="05000000000000000000" pitchFamily="2" charset="2"/>
            </a:endParaRPr>
          </a:p>
          <a:p>
            <a:pPr>
              <a:buFont typeface="Arial" panose="020B0604020202020204" pitchFamily="34" charset="0"/>
              <a:buChar char="•"/>
            </a:pPr>
            <a:r>
              <a:rPr lang="de-DE" sz="2400" b="0" dirty="0">
                <a:solidFill>
                  <a:schemeClr val="accent6"/>
                </a:solidFill>
                <a:latin typeface="Bodoni MT Condensed" panose="02070606080606020203" pitchFamily="18" charset="0"/>
              </a:rPr>
              <a:t>Trade </a:t>
            </a:r>
            <a:r>
              <a:rPr lang="de-DE" sz="2400" b="0" dirty="0" err="1">
                <a:solidFill>
                  <a:schemeClr val="accent6"/>
                </a:solidFill>
                <a:latin typeface="Bodoni MT Condensed" panose="02070606080606020203" pitchFamily="18" charset="0"/>
              </a:rPr>
              <a:t>offs</a:t>
            </a:r>
            <a:r>
              <a:rPr lang="de-DE" sz="2400" b="0" dirty="0">
                <a:solidFill>
                  <a:schemeClr val="accent6"/>
                </a:solidFill>
                <a:latin typeface="Bodoni MT Condensed" panose="02070606080606020203" pitchFamily="18" charset="0"/>
              </a:rPr>
              <a:t> </a:t>
            </a:r>
            <a:r>
              <a:rPr lang="de-DE" sz="2400" b="0" dirty="0" err="1" smtClean="0">
                <a:solidFill>
                  <a:schemeClr val="accent6"/>
                </a:solidFill>
                <a:latin typeface="Bodoni MT Condensed" panose="02070606080606020203" pitchFamily="18" charset="0"/>
              </a:rPr>
              <a:t>between</a:t>
            </a:r>
            <a:r>
              <a:rPr lang="de-DE" sz="2400" b="0" dirty="0" smtClean="0">
                <a:solidFill>
                  <a:schemeClr val="accent6"/>
                </a:solidFill>
                <a:latin typeface="Bodoni MT Condensed" panose="02070606080606020203" pitchFamily="18" charset="0"/>
              </a:rPr>
              <a:t> </a:t>
            </a:r>
            <a:r>
              <a:rPr lang="de-DE" sz="2400" b="0" dirty="0" err="1" smtClean="0">
                <a:solidFill>
                  <a:schemeClr val="accent6"/>
                </a:solidFill>
                <a:latin typeface="Bodoni MT Condensed" panose="02070606080606020203" pitchFamily="18" charset="0"/>
              </a:rPr>
              <a:t>social</a:t>
            </a:r>
            <a:r>
              <a:rPr lang="de-DE" sz="2400" b="0" dirty="0" smtClean="0">
                <a:solidFill>
                  <a:schemeClr val="accent6"/>
                </a:solidFill>
                <a:latin typeface="Bodoni MT Condensed" panose="02070606080606020203" pitchFamily="18" charset="0"/>
              </a:rPr>
              <a:t> </a:t>
            </a:r>
            <a:r>
              <a:rPr lang="de-DE" sz="2400" b="0" dirty="0" err="1" smtClean="0">
                <a:solidFill>
                  <a:schemeClr val="accent6"/>
                </a:solidFill>
                <a:latin typeface="Bodoni MT Condensed" panose="02070606080606020203" pitchFamily="18" charset="0"/>
              </a:rPr>
              <a:t>and</a:t>
            </a:r>
            <a:r>
              <a:rPr lang="de-DE" sz="2400" b="0" dirty="0" smtClean="0">
                <a:solidFill>
                  <a:schemeClr val="accent6"/>
                </a:solidFill>
                <a:latin typeface="Bodoni MT Condensed" panose="02070606080606020203" pitchFamily="18" charset="0"/>
              </a:rPr>
              <a:t> </a:t>
            </a:r>
            <a:r>
              <a:rPr lang="de-DE" sz="2400" b="0" dirty="0" err="1" smtClean="0">
                <a:solidFill>
                  <a:schemeClr val="accent6"/>
                </a:solidFill>
                <a:latin typeface="Bodoni MT Condensed" panose="02070606080606020203" pitchFamily="18" charset="0"/>
              </a:rPr>
              <a:t>economic</a:t>
            </a:r>
            <a:r>
              <a:rPr lang="de-DE" sz="2400" b="0" dirty="0" smtClean="0">
                <a:solidFill>
                  <a:schemeClr val="accent6"/>
                </a:solidFill>
                <a:latin typeface="Bodoni MT Condensed" panose="02070606080606020203" pitchFamily="18" charset="0"/>
              </a:rPr>
              <a:t> </a:t>
            </a:r>
            <a:r>
              <a:rPr lang="de-DE" sz="2400" b="0" dirty="0" err="1" smtClean="0">
                <a:solidFill>
                  <a:schemeClr val="accent6"/>
                </a:solidFill>
                <a:latin typeface="Bodoni MT Condensed" panose="02070606080606020203" pitchFamily="18" charset="0"/>
              </a:rPr>
              <a:t>goals</a:t>
            </a:r>
            <a:r>
              <a:rPr lang="de-DE" sz="2400" b="0" dirty="0" smtClean="0">
                <a:solidFill>
                  <a:schemeClr val="accent6"/>
                </a:solidFill>
                <a:latin typeface="Bodoni MT Condensed" panose="02070606080606020203" pitchFamily="18" charset="0"/>
              </a:rPr>
              <a:t>:</a:t>
            </a:r>
            <a:r>
              <a:rPr lang="de-DE" sz="2400" b="0" dirty="0" smtClean="0">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where</a:t>
            </a:r>
            <a:r>
              <a:rPr lang="de-DE" sz="2400" b="0" dirty="0" smtClean="0">
                <a:solidFill>
                  <a:schemeClr val="tx1"/>
                </a:solidFill>
                <a:latin typeface="Bodoni MT Condensed" panose="02070606080606020203" pitchFamily="18" charset="0"/>
              </a:rPr>
              <a:t> do </a:t>
            </a:r>
            <a:r>
              <a:rPr lang="de-DE" sz="2400" b="0" dirty="0" err="1" smtClean="0">
                <a:solidFill>
                  <a:schemeClr val="tx1"/>
                </a:solidFill>
                <a:latin typeface="Bodoni MT Condensed" panose="02070606080606020203" pitchFamily="18" charset="0"/>
              </a:rPr>
              <a:t>they</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emerge</a:t>
            </a:r>
            <a:r>
              <a:rPr lang="de-DE" sz="2400" b="0" dirty="0" smtClean="0">
                <a:solidFill>
                  <a:schemeClr val="tx1"/>
                </a:solidFill>
                <a:latin typeface="Bodoni MT Condensed" panose="02070606080606020203" pitchFamily="18" charset="0"/>
              </a:rPr>
              <a:t> / </a:t>
            </a:r>
            <a:r>
              <a:rPr lang="de-DE" sz="2400" b="0" dirty="0" err="1" smtClean="0">
                <a:solidFill>
                  <a:schemeClr val="tx1"/>
                </a:solidFill>
                <a:latin typeface="Bodoni MT Condensed" panose="02070606080606020203" pitchFamily="18" charset="0"/>
              </a:rPr>
              <a:t>how</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are</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they</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tackled</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and</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solved</a:t>
            </a:r>
            <a:r>
              <a:rPr lang="de-DE" sz="2400" b="0" dirty="0" smtClean="0">
                <a:solidFill>
                  <a:schemeClr val="tx1"/>
                </a:solidFill>
                <a:latin typeface="Bodoni MT Condensed" panose="02070606080606020203" pitchFamily="18" charset="0"/>
              </a:rPr>
              <a:t>?</a:t>
            </a:r>
            <a:endParaRPr lang="de-DE" sz="2400" b="0" dirty="0">
              <a:solidFill>
                <a:schemeClr val="tx1"/>
              </a:solidFill>
              <a:latin typeface="Bodoni MT Condensed" panose="02070606080606020203" pitchFamily="18" charset="0"/>
            </a:endParaRPr>
          </a:p>
        </p:txBody>
      </p:sp>
    </p:spTree>
    <p:extLst>
      <p:ext uri="{BB962C8B-B14F-4D97-AF65-F5344CB8AC3E}">
        <p14:creationId xmlns:p14="http://schemas.microsoft.com/office/powerpoint/2010/main" val="32749676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de-DE" sz="2400" dirty="0" err="1" smtClean="0">
                <a:solidFill>
                  <a:schemeClr val="accent6"/>
                </a:solidFill>
                <a:latin typeface="Bodoni MT Condensed" panose="02070606080606020203" pitchFamily="18" charset="0"/>
              </a:rPr>
              <a:t>Selection</a:t>
            </a:r>
            <a:r>
              <a:rPr lang="de-DE" sz="2400" dirty="0" smtClean="0">
                <a:solidFill>
                  <a:schemeClr val="accent6"/>
                </a:solidFill>
                <a:latin typeface="Bodoni MT Condensed" panose="02070606080606020203" pitchFamily="18" charset="0"/>
              </a:rPr>
              <a:t> </a:t>
            </a:r>
            <a:r>
              <a:rPr lang="de-DE" sz="2400" dirty="0" err="1" smtClean="0">
                <a:solidFill>
                  <a:schemeClr val="accent6"/>
                </a:solidFill>
                <a:latin typeface="Bodoni MT Condensed" panose="02070606080606020203" pitchFamily="18" charset="0"/>
              </a:rPr>
              <a:t>of</a:t>
            </a:r>
            <a:r>
              <a:rPr lang="de-DE" sz="2400" dirty="0" smtClean="0">
                <a:solidFill>
                  <a:schemeClr val="accent6"/>
                </a:solidFill>
                <a:latin typeface="Bodoni MT Condensed" panose="02070606080606020203" pitchFamily="18" charset="0"/>
              </a:rPr>
              <a:t> </a:t>
            </a:r>
            <a:r>
              <a:rPr lang="de-DE" sz="2400" dirty="0" err="1" smtClean="0">
                <a:solidFill>
                  <a:schemeClr val="accent6"/>
                </a:solidFill>
                <a:latin typeface="Bodoni MT Condensed" panose="02070606080606020203" pitchFamily="18" charset="0"/>
              </a:rPr>
              <a:t>problems</a:t>
            </a:r>
            <a:r>
              <a:rPr lang="de-DE" sz="2400" dirty="0" smtClean="0">
                <a:solidFill>
                  <a:schemeClr val="accent6"/>
                </a:solidFill>
                <a:latin typeface="Bodoni MT Condensed" panose="02070606080606020203" pitchFamily="18" charset="0"/>
              </a:rPr>
              <a:t> </a:t>
            </a:r>
            <a:br>
              <a:rPr lang="de-DE" sz="2400" dirty="0" smtClean="0">
                <a:solidFill>
                  <a:schemeClr val="accent6"/>
                </a:solidFill>
                <a:latin typeface="Bodoni MT Condensed" panose="02070606080606020203" pitchFamily="18" charset="0"/>
              </a:rPr>
            </a:br>
            <a:r>
              <a:rPr lang="de-DE" sz="2400" dirty="0" smtClean="0">
                <a:solidFill>
                  <a:schemeClr val="accent6"/>
                </a:solidFill>
                <a:latin typeface="Bodoni MT Condensed" panose="02070606080606020203" pitchFamily="18" charset="0"/>
              </a:rPr>
              <a:t>(</a:t>
            </a:r>
            <a:r>
              <a:rPr lang="de-DE" sz="2400" dirty="0" err="1" smtClean="0">
                <a:solidFill>
                  <a:schemeClr val="accent6"/>
                </a:solidFill>
                <a:latin typeface="Bodoni MT Condensed" panose="02070606080606020203" pitchFamily="18" charset="0"/>
              </a:rPr>
              <a:t>financing</a:t>
            </a:r>
            <a:r>
              <a:rPr lang="de-DE" sz="2400" dirty="0" smtClean="0">
                <a:solidFill>
                  <a:schemeClr val="accent6"/>
                </a:solidFill>
                <a:latin typeface="Bodoni MT Condensed" panose="02070606080606020203" pitchFamily="18" charset="0"/>
              </a:rPr>
              <a:t>, </a:t>
            </a:r>
            <a:r>
              <a:rPr lang="de-DE" sz="2400" dirty="0" err="1" smtClean="0">
                <a:solidFill>
                  <a:schemeClr val="accent6"/>
                </a:solidFill>
                <a:latin typeface="Bodoni MT Condensed" panose="02070606080606020203" pitchFamily="18" charset="0"/>
              </a:rPr>
              <a:t>surroundings</a:t>
            </a:r>
            <a:r>
              <a:rPr lang="de-DE" sz="2400" dirty="0" smtClean="0">
                <a:solidFill>
                  <a:schemeClr val="accent6"/>
                </a:solidFill>
                <a:latin typeface="Bodoni MT Condensed" panose="02070606080606020203" pitchFamily="18" charset="0"/>
              </a:rPr>
              <a:t>, </a:t>
            </a:r>
            <a:r>
              <a:rPr lang="de-DE" sz="2400" dirty="0" err="1" smtClean="0">
                <a:solidFill>
                  <a:schemeClr val="accent6"/>
                </a:solidFill>
                <a:latin typeface="Bodoni MT Condensed" panose="02070606080606020203" pitchFamily="18" charset="0"/>
              </a:rPr>
              <a:t>organizational</a:t>
            </a:r>
            <a:r>
              <a:rPr lang="de-DE" sz="2400" dirty="0" smtClean="0">
                <a:solidFill>
                  <a:schemeClr val="accent6"/>
                </a:solidFill>
                <a:latin typeface="Bodoni MT Condensed" panose="02070606080606020203" pitchFamily="18" charset="0"/>
              </a:rPr>
              <a:t> </a:t>
            </a:r>
            <a:r>
              <a:rPr lang="de-DE" sz="2400" dirty="0" err="1" smtClean="0">
                <a:solidFill>
                  <a:schemeClr val="accent6"/>
                </a:solidFill>
                <a:latin typeface="Bodoni MT Condensed" panose="02070606080606020203" pitchFamily="18" charset="0"/>
              </a:rPr>
              <a:t>development</a:t>
            </a:r>
            <a:r>
              <a:rPr lang="de-DE" sz="2400" dirty="0" smtClean="0">
                <a:solidFill>
                  <a:schemeClr val="accent6"/>
                </a:solidFill>
                <a:latin typeface="Bodoni MT Condensed" panose="02070606080606020203" pitchFamily="18" charset="0"/>
              </a:rPr>
              <a:t>)   </a:t>
            </a:r>
            <a:endParaRPr lang="de-DE" sz="2400" b="0" dirty="0" smtClean="0"/>
          </a:p>
        </p:txBody>
      </p:sp>
      <p:sp>
        <p:nvSpPr>
          <p:cNvPr id="54275" name="Rectangle 3"/>
          <p:cNvSpPr>
            <a:spLocks noGrp="1" noChangeArrowheads="1"/>
          </p:cNvSpPr>
          <p:nvPr>
            <p:ph type="body" idx="1"/>
          </p:nvPr>
        </p:nvSpPr>
        <p:spPr>
          <a:xfrm>
            <a:off x="1835150" y="1628801"/>
            <a:ext cx="6851650" cy="4321150"/>
          </a:xfrm>
        </p:spPr>
        <p:txBody>
          <a:bodyPr/>
          <a:lstStyle/>
          <a:p>
            <a:pPr>
              <a:lnSpc>
                <a:spcPct val="90000"/>
              </a:lnSpc>
              <a:spcBef>
                <a:spcPct val="40000"/>
              </a:spcBef>
              <a:buFont typeface="Arial" panose="020B0604020202020204" pitchFamily="34" charset="0"/>
              <a:buChar char="•"/>
            </a:pPr>
            <a:r>
              <a:rPr lang="de-DE" sz="2600" b="0" dirty="0" smtClean="0">
                <a:solidFill>
                  <a:schemeClr val="accent6"/>
                </a:solidFill>
                <a:latin typeface="Bodoni MT Condensed" panose="02070606080606020203" pitchFamily="18" charset="0"/>
              </a:rPr>
              <a:t>High </a:t>
            </a:r>
            <a:r>
              <a:rPr lang="de-DE" sz="2600" b="0" dirty="0" err="1" smtClean="0">
                <a:solidFill>
                  <a:schemeClr val="accent6"/>
                </a:solidFill>
                <a:latin typeface="Bodoni MT Condensed" panose="02070606080606020203" pitchFamily="18" charset="0"/>
              </a:rPr>
              <a:t>local</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rooting</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with</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complex</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stakeholder</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structures</a:t>
            </a:r>
            <a:r>
              <a:rPr lang="de-DE" sz="2600" b="0" dirty="0" smtClean="0">
                <a:solidFill>
                  <a:schemeClr val="accent6"/>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How</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is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it</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possible</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to</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replicate</a:t>
            </a:r>
            <a:r>
              <a:rPr lang="de-DE" sz="2600" b="0" dirty="0" smtClean="0">
                <a:solidFill>
                  <a:schemeClr val="tx1"/>
                </a:solidFill>
                <a:latin typeface="Bodoni MT Condensed" panose="02070606080606020203" pitchFamily="18" charset="0"/>
              </a:rPr>
              <a:t> / </a:t>
            </a:r>
            <a:r>
              <a:rPr lang="de-DE" sz="2600" b="0" dirty="0" err="1" smtClean="0">
                <a:solidFill>
                  <a:schemeClr val="tx1"/>
                </a:solidFill>
                <a:latin typeface="Bodoni MT Condensed" panose="02070606080606020203" pitchFamily="18" charset="0"/>
              </a:rPr>
              <a:t>transfer</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this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into</a:t>
            </a:r>
            <a:r>
              <a:rPr lang="de-DE" sz="2600" b="0" dirty="0" smtClean="0">
                <a:solidFill>
                  <a:schemeClr val="tx1"/>
                </a:solidFill>
                <a:latin typeface="Bodoni MT Condensed" panose="02070606080606020203" pitchFamily="18" charset="0"/>
              </a:rPr>
              <a:t> different </a:t>
            </a:r>
            <a:r>
              <a:rPr lang="de-DE" sz="2600" b="0" dirty="0" err="1" smtClean="0">
                <a:solidFill>
                  <a:schemeClr val="tx1"/>
                </a:solidFill>
                <a:latin typeface="Bodoni MT Condensed" panose="02070606080606020203" pitchFamily="18" charset="0"/>
              </a:rPr>
              <a:t>contexts</a:t>
            </a:r>
            <a:r>
              <a:rPr lang="de-DE" sz="2600" b="0" dirty="0" smtClean="0">
                <a:solidFill>
                  <a:schemeClr val="tx1"/>
                </a:solidFill>
                <a:latin typeface="Bodoni MT Condensed" panose="02070606080606020203" pitchFamily="18" charset="0"/>
              </a:rPr>
              <a:t>? </a:t>
            </a:r>
          </a:p>
          <a:p>
            <a:pPr>
              <a:lnSpc>
                <a:spcPct val="90000"/>
              </a:lnSpc>
              <a:spcBef>
                <a:spcPct val="40000"/>
              </a:spcBef>
              <a:buFont typeface="Arial" panose="020B0604020202020204" pitchFamily="34" charset="0"/>
              <a:buChar char="•"/>
            </a:pPr>
            <a:r>
              <a:rPr lang="de-DE" sz="2600" b="0" dirty="0" smtClean="0">
                <a:solidFill>
                  <a:schemeClr val="accent6"/>
                </a:solidFill>
                <a:latin typeface="Bodoni MT Condensed" panose="02070606080606020203" pitchFamily="18" charset="0"/>
              </a:rPr>
              <a:t>Lack </a:t>
            </a:r>
            <a:r>
              <a:rPr lang="de-DE" sz="2600" b="0" dirty="0" err="1" smtClean="0">
                <a:solidFill>
                  <a:schemeClr val="accent6"/>
                </a:solidFill>
                <a:latin typeface="Bodoni MT Condensed" panose="02070606080606020203" pitchFamily="18" charset="0"/>
              </a:rPr>
              <a:t>of</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qualified</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staff</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and</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professionals</a:t>
            </a:r>
            <a:r>
              <a:rPr lang="de-DE" sz="2600" b="0" dirty="0" smtClean="0">
                <a:solidFill>
                  <a:schemeClr val="accent6"/>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specific</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demands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for</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and</a:t>
            </a:r>
            <a:r>
              <a:rPr lang="de-DE" sz="2600" b="0" dirty="0" smtClean="0">
                <a:solidFill>
                  <a:schemeClr val="tx1"/>
                </a:solidFill>
                <a:latin typeface="Bodoni MT Condensed" panose="02070606080606020203" pitchFamily="18" charset="0"/>
              </a:rPr>
              <a:t> in </a:t>
            </a:r>
            <a:r>
              <a:rPr lang="de-DE" sz="2600" b="0" dirty="0" err="1" smtClean="0">
                <a:solidFill>
                  <a:schemeClr val="tx1"/>
                </a:solidFill>
                <a:latin typeface="Bodoni MT Condensed" panose="02070606080606020203" pitchFamily="18" charset="0"/>
              </a:rPr>
              <a:t>social</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entrepreneurship</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organizations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low</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salaries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entrepreneurial</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risk</a:t>
            </a:r>
            <a:endParaRPr lang="de-DE" sz="2600" b="0" dirty="0" smtClean="0">
              <a:solidFill>
                <a:schemeClr val="tx1"/>
              </a:solidFill>
              <a:latin typeface="Bodoni MT Condensed" panose="02070606080606020203" pitchFamily="18" charset="0"/>
            </a:endParaRPr>
          </a:p>
          <a:p>
            <a:pPr>
              <a:lnSpc>
                <a:spcPct val="90000"/>
              </a:lnSpc>
              <a:spcBef>
                <a:spcPct val="40000"/>
              </a:spcBef>
              <a:buFont typeface="Arial" panose="020B0604020202020204" pitchFamily="34" charset="0"/>
              <a:buChar char="•"/>
            </a:pPr>
            <a:r>
              <a:rPr lang="de-DE" sz="2600" b="0" dirty="0" smtClean="0">
                <a:solidFill>
                  <a:schemeClr val="accent6"/>
                </a:solidFill>
                <a:latin typeface="Bodoni MT Condensed" panose="02070606080606020203" pitchFamily="18" charset="0"/>
              </a:rPr>
              <a:t>Status Quo </a:t>
            </a:r>
            <a:r>
              <a:rPr lang="de-DE" sz="2600" b="0" dirty="0" err="1" smtClean="0">
                <a:solidFill>
                  <a:schemeClr val="accent6"/>
                </a:solidFill>
                <a:latin typeface="Bodoni MT Condensed" panose="02070606080606020203" pitchFamily="18" charset="0"/>
              </a:rPr>
              <a:t>preference</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and</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competitive</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thinking</a:t>
            </a:r>
            <a:r>
              <a:rPr lang="de-DE" sz="2600" b="0" dirty="0" smtClean="0">
                <a:solidFill>
                  <a:schemeClr val="accent6"/>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established</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actors</a:t>
            </a:r>
            <a:r>
              <a:rPr lang="de-DE" sz="2600" b="0" dirty="0" smtClean="0">
                <a:solidFill>
                  <a:schemeClr val="tx1"/>
                </a:solidFill>
                <a:latin typeface="Bodoni MT Condensed" panose="02070606080606020203" pitchFamily="18" charset="0"/>
              </a:rPr>
              <a:t> in </a:t>
            </a:r>
            <a:r>
              <a:rPr lang="de-DE" sz="2600" b="0" dirty="0" err="1" smtClean="0">
                <a:solidFill>
                  <a:schemeClr val="tx1"/>
                </a:solidFill>
                <a:latin typeface="Bodoni MT Condensed" panose="02070606080606020203" pitchFamily="18" charset="0"/>
              </a:rPr>
              <a:t>administration</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and</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welfare</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state</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organizations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might</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be</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reluctant</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towards</a:t>
            </a:r>
            <a:r>
              <a:rPr lang="de-DE" sz="2600" b="0" dirty="0" smtClean="0">
                <a:solidFill>
                  <a:schemeClr val="tx1"/>
                </a:solidFill>
                <a:latin typeface="Bodoni MT Condensed" panose="02070606080606020203" pitchFamily="18" charset="0"/>
              </a:rPr>
              <a:t> / </a:t>
            </a:r>
            <a:r>
              <a:rPr lang="de-DE" sz="2600" b="0" dirty="0" err="1" smtClean="0">
                <a:solidFill>
                  <a:schemeClr val="tx1"/>
                </a:solidFill>
                <a:latin typeface="Bodoni MT Condensed" panose="02070606080606020203" pitchFamily="18" charset="0"/>
              </a:rPr>
              <a:t>avoid</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change</a:t>
            </a:r>
            <a:endParaRPr lang="de-DE" sz="2600" b="0" dirty="0" smtClean="0">
              <a:solidFill>
                <a:schemeClr val="tx1"/>
              </a:solidFill>
              <a:latin typeface="Bodoni MT Condensed" panose="02070606080606020203" pitchFamily="18" charset="0"/>
            </a:endParaRPr>
          </a:p>
          <a:p>
            <a:pPr>
              <a:lnSpc>
                <a:spcPct val="90000"/>
              </a:lnSpc>
              <a:spcBef>
                <a:spcPct val="40000"/>
              </a:spcBef>
              <a:buFont typeface="Arial" panose="020B0604020202020204" pitchFamily="34" charset="0"/>
              <a:buChar char="•"/>
            </a:pPr>
            <a:r>
              <a:rPr lang="de-DE" sz="2600" b="0" dirty="0" err="1" smtClean="0">
                <a:solidFill>
                  <a:schemeClr val="accent6"/>
                </a:solidFill>
                <a:latin typeface="Bodoni MT Condensed" panose="02070606080606020203" pitchFamily="18" charset="0"/>
              </a:rPr>
              <a:t>Organizational</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development</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and</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quality</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cntrol</a:t>
            </a:r>
            <a:r>
              <a:rPr lang="de-DE" sz="2600" b="0" dirty="0" smtClean="0">
                <a:solidFill>
                  <a:schemeClr val="accent6"/>
                </a:solidFill>
                <a:latin typeface="Bodoni MT Condensed" panose="02070606080606020203" pitchFamily="18" charset="0"/>
              </a:rPr>
              <a:t>: </a:t>
            </a:r>
            <a:r>
              <a:rPr lang="de-DE" sz="2600" b="0" dirty="0" smtClean="0">
                <a:solidFill>
                  <a:schemeClr val="tx1"/>
                </a:solidFill>
                <a:latin typeface="Bodoni MT Condensed" panose="02070606080606020203" pitchFamily="18" charset="0"/>
              </a:rPr>
              <a:t>Are </a:t>
            </a:r>
            <a:r>
              <a:rPr lang="de-DE" sz="2600" b="0" dirty="0" err="1" smtClean="0">
                <a:solidFill>
                  <a:schemeClr val="tx1"/>
                </a:solidFill>
                <a:latin typeface="Bodoni MT Condensed" panose="02070606080606020203" pitchFamily="18" charset="0"/>
              </a:rPr>
              <a:t>good</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innovators</a:t>
            </a:r>
            <a:r>
              <a:rPr lang="de-DE" sz="2600" b="0" dirty="0" smtClean="0">
                <a:solidFill>
                  <a:schemeClr val="tx1"/>
                </a:solidFill>
                <a:latin typeface="Bodoni MT Condensed" panose="02070606080606020203" pitchFamily="18" charset="0"/>
              </a:rPr>
              <a:t> / </a:t>
            </a:r>
            <a:r>
              <a:rPr lang="de-DE" sz="2600" b="0" dirty="0" err="1" smtClean="0">
                <a:solidFill>
                  <a:schemeClr val="tx1"/>
                </a:solidFill>
                <a:latin typeface="Bodoni MT Condensed" panose="02070606080606020203" pitchFamily="18" charset="0"/>
              </a:rPr>
              <a:t>social</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entrepreneurs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good</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managers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too</a:t>
            </a:r>
            <a:r>
              <a:rPr lang="de-DE" sz="2600" b="0" dirty="0" smtClean="0">
                <a:solidFill>
                  <a:schemeClr val="tx1"/>
                </a:solidFill>
                <a:latin typeface="Bodoni MT Condensed" panose="02070606080606020203" pitchFamily="18" charset="0"/>
              </a:rPr>
              <a:t>?</a:t>
            </a:r>
          </a:p>
          <a:p>
            <a:pPr>
              <a:lnSpc>
                <a:spcPct val="90000"/>
              </a:lnSpc>
              <a:spcBef>
                <a:spcPct val="40000"/>
              </a:spcBef>
              <a:buFont typeface="Arial" panose="020B0604020202020204" pitchFamily="34" charset="0"/>
              <a:buChar char="•"/>
            </a:pPr>
            <a:r>
              <a:rPr lang="de-DE" sz="2600" b="0" dirty="0" smtClean="0">
                <a:solidFill>
                  <a:schemeClr val="accent6"/>
                </a:solidFill>
                <a:latin typeface="Bodoni MT Condensed" panose="02070606080606020203" pitchFamily="18" charset="0"/>
              </a:rPr>
              <a:t>A </a:t>
            </a:r>
            <a:r>
              <a:rPr lang="de-DE" sz="2600" b="0" dirty="0" err="1" smtClean="0">
                <a:solidFill>
                  <a:schemeClr val="accent6"/>
                </a:solidFill>
                <a:latin typeface="Bodoni MT Condensed" panose="02070606080606020203" pitchFamily="18" charset="0"/>
              </a:rPr>
              <a:t>question</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of</a:t>
            </a:r>
            <a:r>
              <a:rPr lang="de-DE" sz="2600" b="0" dirty="0" smtClean="0">
                <a:solidFill>
                  <a:schemeClr val="accent6"/>
                </a:solidFill>
                <a:latin typeface="Bodoni MT Condensed" panose="02070606080606020203" pitchFamily="18" charset="0"/>
              </a:rPr>
              <a:t> </a:t>
            </a:r>
            <a:r>
              <a:rPr lang="de-DE" sz="2600" b="0" dirty="0" err="1" smtClean="0">
                <a:solidFill>
                  <a:schemeClr val="accent6"/>
                </a:solidFill>
                <a:latin typeface="Bodoni MT Condensed" panose="02070606080606020203" pitchFamily="18" charset="0"/>
              </a:rPr>
              <a:t>scaling</a:t>
            </a:r>
            <a:r>
              <a:rPr lang="de-DE" sz="2600" b="0" dirty="0" smtClean="0">
                <a:solidFill>
                  <a:schemeClr val="accent6"/>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Yes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No</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If</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yes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who</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is</a:t>
            </a:r>
            <a:r>
              <a:rPr lang="de-DE" sz="2600" b="0" dirty="0" smtClean="0">
                <a:solidFill>
                  <a:schemeClr val="tx1"/>
                </a:solidFill>
                <a:latin typeface="Bodoni MT Condensed" panose="02070606080606020203" pitchFamily="18" charset="0"/>
              </a:rPr>
              <a:t> </a:t>
            </a:r>
            <a:r>
              <a:rPr lang="de-DE" sz="2600" b="0" dirty="0" err="1" smtClean="0">
                <a:solidFill>
                  <a:schemeClr val="tx1"/>
                </a:solidFill>
                <a:latin typeface="Bodoni MT Condensed" panose="02070606080606020203" pitchFamily="18" charset="0"/>
              </a:rPr>
              <a:t>responsible</a:t>
            </a:r>
            <a:r>
              <a:rPr lang="de-DE" sz="2600" b="0" dirty="0" smtClean="0">
                <a:solidFill>
                  <a:schemeClr val="tx1"/>
                </a:solidFill>
                <a:latin typeface="Bodoni MT Condensed" panose="02070606080606020203" pitchFamily="18" charset="0"/>
              </a:rPr>
              <a:t>? </a:t>
            </a:r>
            <a:endParaRPr lang="de-DE" sz="2600" b="0" dirty="0" smtClean="0">
              <a:latin typeface="Bodoni MT Condensed" panose="02070606080606020203" pitchFamily="18" charset="0"/>
            </a:endParaRPr>
          </a:p>
          <a:p>
            <a:pPr>
              <a:lnSpc>
                <a:spcPct val="90000"/>
              </a:lnSpc>
              <a:spcBef>
                <a:spcPct val="40000"/>
              </a:spcBef>
              <a:buNone/>
            </a:pPr>
            <a:endParaRPr lang="de-DE" sz="2600" b="0" dirty="0" smtClean="0">
              <a:latin typeface="Bodoni MT Condensed" panose="02070606080606020203" pitchFamily="18" charset="0"/>
            </a:endParaRPr>
          </a:p>
        </p:txBody>
      </p:sp>
    </p:spTree>
    <p:extLst>
      <p:ext uri="{BB962C8B-B14F-4D97-AF65-F5344CB8AC3E}">
        <p14:creationId xmlns:p14="http://schemas.microsoft.com/office/powerpoint/2010/main" val="36561920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de-DE" sz="2800" dirty="0" smtClean="0">
                <a:solidFill>
                  <a:schemeClr val="accent6"/>
                </a:solidFill>
                <a:latin typeface="Bodoni MT Condensed" panose="02070606080606020203" pitchFamily="18" charset="0"/>
              </a:rPr>
              <a:t>Problems </a:t>
            </a:r>
            <a:r>
              <a:rPr lang="de-DE" sz="2800" dirty="0" err="1" smtClean="0">
                <a:solidFill>
                  <a:schemeClr val="accent6"/>
                </a:solidFill>
                <a:latin typeface="Bodoni MT Condensed" panose="02070606080606020203" pitchFamily="18" charset="0"/>
              </a:rPr>
              <a:t>of</a:t>
            </a:r>
            <a:r>
              <a:rPr lang="de-DE" sz="2800" dirty="0" smtClean="0">
                <a:solidFill>
                  <a:schemeClr val="accent6"/>
                </a:solidFill>
                <a:latin typeface="Bodoni MT Condensed" panose="02070606080606020203" pitchFamily="18" charset="0"/>
              </a:rPr>
              <a:t> </a:t>
            </a:r>
            <a:r>
              <a:rPr lang="de-DE" sz="2800" dirty="0" err="1" smtClean="0">
                <a:solidFill>
                  <a:schemeClr val="accent6"/>
                </a:solidFill>
                <a:latin typeface="Bodoni MT Condensed" panose="02070606080606020203" pitchFamily="18" charset="0"/>
              </a:rPr>
              <a:t>financing</a:t>
            </a:r>
            <a:r>
              <a:rPr lang="de-DE" sz="2800" dirty="0" smtClean="0">
                <a:solidFill>
                  <a:schemeClr val="accent6"/>
                </a:solidFill>
                <a:latin typeface="Bodoni MT Condensed" panose="02070606080606020203" pitchFamily="18" charset="0"/>
              </a:rPr>
              <a:t> </a:t>
            </a:r>
            <a:endParaRPr lang="de-DE" sz="2800" b="0" dirty="0" smtClean="0">
              <a:solidFill>
                <a:schemeClr val="accent6"/>
              </a:solidFill>
              <a:latin typeface="Bodoni MT Condensed" panose="02070606080606020203" pitchFamily="18" charset="0"/>
            </a:endParaRPr>
          </a:p>
        </p:txBody>
      </p:sp>
      <p:sp>
        <p:nvSpPr>
          <p:cNvPr id="61443" name="Rectangle 3"/>
          <p:cNvSpPr>
            <a:spLocks noGrp="1" noChangeArrowheads="1"/>
          </p:cNvSpPr>
          <p:nvPr>
            <p:ph type="body" idx="1"/>
          </p:nvPr>
        </p:nvSpPr>
        <p:spPr>
          <a:xfrm>
            <a:off x="1835150" y="1340768"/>
            <a:ext cx="6851650" cy="4392612"/>
          </a:xfrm>
        </p:spPr>
        <p:txBody>
          <a:bodyPr/>
          <a:lstStyle/>
          <a:p>
            <a:pPr>
              <a:lnSpc>
                <a:spcPct val="110000"/>
              </a:lnSpc>
              <a:spcBef>
                <a:spcPts val="1200"/>
              </a:spcBef>
              <a:buFont typeface="Arial" panose="020B0604020202020204" pitchFamily="34" charset="0"/>
              <a:buChar char="•"/>
            </a:pPr>
            <a:r>
              <a:rPr lang="de-DE" sz="2400" b="0" i="1" dirty="0" err="1" smtClean="0">
                <a:solidFill>
                  <a:schemeClr val="accent6"/>
                </a:solidFill>
                <a:latin typeface="Bodoni MT Condensed" panose="02070606080606020203" pitchFamily="18" charset="0"/>
              </a:rPr>
              <a:t>Structural</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barriers</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of</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connectivity</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to</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public</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funding</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and</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social</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security</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systems</a:t>
            </a:r>
            <a:r>
              <a:rPr lang="de-DE" sz="2400" b="0" i="1" dirty="0" smtClean="0">
                <a:solidFill>
                  <a:schemeClr val="accent6"/>
                </a:solidFill>
                <a:latin typeface="Bodoni MT Condensed" panose="02070606080606020203" pitchFamily="18" charset="0"/>
              </a:rPr>
              <a:t>,</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as</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social</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entrepreneurs</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act</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across</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sector</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boundaries</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and</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often</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support</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preventive</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work</a:t>
            </a:r>
            <a:endParaRPr lang="de-DE" sz="2400" b="0" dirty="0" smtClean="0">
              <a:solidFill>
                <a:schemeClr val="tx1"/>
              </a:solidFill>
              <a:latin typeface="Bodoni MT Condensed" panose="02070606080606020203" pitchFamily="18" charset="0"/>
            </a:endParaRPr>
          </a:p>
          <a:p>
            <a:pPr>
              <a:lnSpc>
                <a:spcPct val="110000"/>
              </a:lnSpc>
              <a:spcBef>
                <a:spcPts val="1200"/>
              </a:spcBef>
              <a:buFont typeface="Arial" panose="020B0604020202020204" pitchFamily="34" charset="0"/>
              <a:buChar char="•"/>
            </a:pPr>
            <a:r>
              <a:rPr lang="de-DE" sz="2400" b="0" i="1" dirty="0" smtClean="0">
                <a:solidFill>
                  <a:srgbClr val="9A0202"/>
                </a:solidFill>
                <a:latin typeface="Bodoni MT Condensed" panose="02070606080606020203" pitchFamily="18" charset="0"/>
              </a:rPr>
              <a:t>Limited </a:t>
            </a:r>
            <a:r>
              <a:rPr lang="de-DE" sz="2400" b="0" i="1" dirty="0" err="1" smtClean="0">
                <a:solidFill>
                  <a:srgbClr val="9A0202"/>
                </a:solidFill>
                <a:latin typeface="Bodoni MT Condensed" panose="02070606080606020203" pitchFamily="18" charset="0"/>
              </a:rPr>
              <a:t>offers</a:t>
            </a:r>
            <a:r>
              <a:rPr lang="de-DE" sz="2400" b="0" i="1" dirty="0" smtClean="0">
                <a:solidFill>
                  <a:srgbClr val="9A0202"/>
                </a:solidFill>
                <a:latin typeface="Bodoni MT Condensed" panose="02070606080606020203" pitchFamily="18" charset="0"/>
              </a:rPr>
              <a:t> on </a:t>
            </a:r>
            <a:r>
              <a:rPr lang="de-DE" sz="2400" b="0" i="1" dirty="0" err="1" smtClean="0">
                <a:solidFill>
                  <a:srgbClr val="9A0202"/>
                </a:solidFill>
                <a:latin typeface="Bodoni MT Condensed" panose="02070606080606020203" pitchFamily="18" charset="0"/>
              </a:rPr>
              <a:t>the</a:t>
            </a:r>
            <a:r>
              <a:rPr lang="de-DE" sz="2400" b="0" i="1" dirty="0" smtClean="0">
                <a:solidFill>
                  <a:srgbClr val="9A0202"/>
                </a:solidFill>
                <a:latin typeface="Bodoni MT Condensed" panose="02070606080606020203" pitchFamily="18" charset="0"/>
              </a:rPr>
              <a:t> </a:t>
            </a:r>
            <a:r>
              <a:rPr lang="de-DE" sz="2400" b="0" i="1" dirty="0" err="1" smtClean="0">
                <a:solidFill>
                  <a:srgbClr val="9A0202"/>
                </a:solidFill>
                <a:latin typeface="Bodoni MT Condensed" panose="02070606080606020203" pitchFamily="18" charset="0"/>
              </a:rPr>
              <a:t>free</a:t>
            </a:r>
            <a:r>
              <a:rPr lang="de-DE" sz="2400" b="0" i="1" dirty="0" smtClean="0">
                <a:solidFill>
                  <a:srgbClr val="9A0202"/>
                </a:solidFill>
                <a:latin typeface="Bodoni MT Condensed" panose="02070606080606020203" pitchFamily="18" charset="0"/>
              </a:rPr>
              <a:t> </a:t>
            </a:r>
            <a:r>
              <a:rPr lang="de-DE" sz="2400" b="0" i="1" dirty="0" err="1" smtClean="0">
                <a:solidFill>
                  <a:srgbClr val="9A0202"/>
                </a:solidFill>
                <a:latin typeface="Bodoni MT Condensed" panose="02070606080606020203" pitchFamily="18" charset="0"/>
              </a:rPr>
              <a:t>capital</a:t>
            </a:r>
            <a:r>
              <a:rPr lang="de-DE" sz="2400" b="0" i="1" dirty="0" smtClean="0">
                <a:solidFill>
                  <a:srgbClr val="9A0202"/>
                </a:solidFill>
                <a:latin typeface="Bodoni MT Condensed" panose="02070606080606020203" pitchFamily="18" charset="0"/>
              </a:rPr>
              <a:t> </a:t>
            </a:r>
            <a:r>
              <a:rPr lang="de-DE" sz="2400" b="0" i="1" dirty="0" err="1" smtClean="0">
                <a:solidFill>
                  <a:srgbClr val="9A0202"/>
                </a:solidFill>
                <a:latin typeface="Bodoni MT Condensed" panose="02070606080606020203" pitchFamily="18" charset="0"/>
              </a:rPr>
              <a:t>market</a:t>
            </a:r>
            <a:r>
              <a:rPr lang="de-DE" sz="2400" b="0" i="1" dirty="0" smtClean="0">
                <a:solidFill>
                  <a:srgbClr val="9A0202"/>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barrier</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for</a:t>
            </a:r>
            <a:r>
              <a:rPr lang="de-DE" sz="2400" b="0" dirty="0" smtClean="0">
                <a:solidFill>
                  <a:schemeClr val="tx1"/>
                </a:solidFill>
                <a:latin typeface="Bodoni MT Condensed" panose="02070606080606020203" pitchFamily="18" charset="0"/>
              </a:rPr>
              <a:t> non-</a:t>
            </a:r>
            <a:r>
              <a:rPr lang="de-DE" sz="2400" b="0" dirty="0" err="1" smtClean="0">
                <a:solidFill>
                  <a:schemeClr val="tx1"/>
                </a:solidFill>
                <a:latin typeface="Bodoni MT Condensed" panose="02070606080606020203" pitchFamily="18" charset="0"/>
              </a:rPr>
              <a:t>profit</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organizations</a:t>
            </a:r>
            <a:r>
              <a:rPr lang="de-DE" sz="2400" b="0" dirty="0" smtClean="0">
                <a:solidFill>
                  <a:schemeClr val="tx1"/>
                </a:solidFill>
                <a:latin typeface="Bodoni MT Condensed" panose="02070606080606020203" pitchFamily="18" charset="0"/>
              </a:rPr>
              <a:t> </a:t>
            </a:r>
            <a:endParaRPr lang="de-DE" sz="2400" b="0" i="1" dirty="0" smtClean="0">
              <a:solidFill>
                <a:schemeClr val="tx1"/>
              </a:solidFill>
              <a:latin typeface="Bodoni MT Condensed" panose="02070606080606020203" pitchFamily="18" charset="0"/>
            </a:endParaRPr>
          </a:p>
          <a:p>
            <a:pPr>
              <a:lnSpc>
                <a:spcPct val="110000"/>
              </a:lnSpc>
              <a:spcBef>
                <a:spcPts val="1200"/>
              </a:spcBef>
              <a:buFont typeface="Arial" panose="020B0604020202020204" pitchFamily="34" charset="0"/>
              <a:buChar char="•"/>
            </a:pPr>
            <a:r>
              <a:rPr lang="de-DE" sz="2400" b="0" i="1" dirty="0" smtClean="0">
                <a:solidFill>
                  <a:schemeClr val="accent6"/>
                </a:solidFill>
                <a:latin typeface="Bodoni MT Condensed" panose="02070606080606020203" pitchFamily="18" charset="0"/>
              </a:rPr>
              <a:t>Lack </a:t>
            </a:r>
            <a:r>
              <a:rPr lang="de-DE" sz="2400" b="0" i="1" dirty="0" err="1" smtClean="0">
                <a:solidFill>
                  <a:schemeClr val="accent6"/>
                </a:solidFill>
                <a:latin typeface="Bodoni MT Condensed" panose="02070606080606020203" pitchFamily="18" charset="0"/>
              </a:rPr>
              <a:t>of</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broad</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share</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or</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competition</a:t>
            </a:r>
            <a:r>
              <a:rPr lang="de-DE" sz="2400" b="0" i="1" dirty="0" smtClean="0">
                <a:solidFill>
                  <a:schemeClr val="accent6"/>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among</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impact</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investors</a:t>
            </a:r>
            <a:r>
              <a:rPr lang="de-DE" sz="2400" b="0" dirty="0" smtClean="0">
                <a:solidFill>
                  <a:schemeClr val="tx1"/>
                </a:solidFill>
                <a:latin typeface="Bodoni MT Condensed" panose="02070606080606020203" pitchFamily="18" charset="0"/>
              </a:rPr>
              <a:t> </a:t>
            </a:r>
            <a:endParaRPr lang="de-DE" sz="2400" b="0" i="1" dirty="0" smtClean="0">
              <a:solidFill>
                <a:schemeClr val="accent6"/>
              </a:solidFill>
              <a:latin typeface="Bodoni MT Condensed" panose="02070606080606020203" pitchFamily="18" charset="0"/>
            </a:endParaRPr>
          </a:p>
          <a:p>
            <a:pPr>
              <a:lnSpc>
                <a:spcPct val="110000"/>
              </a:lnSpc>
              <a:spcBef>
                <a:spcPts val="1200"/>
              </a:spcBef>
              <a:buFont typeface="Arial" panose="020B0604020202020204" pitchFamily="34" charset="0"/>
              <a:buChar char="•"/>
            </a:pPr>
            <a:r>
              <a:rPr lang="de-DE" sz="2400" b="0" i="1" dirty="0" err="1" smtClean="0">
                <a:solidFill>
                  <a:schemeClr val="accent6"/>
                </a:solidFill>
                <a:latin typeface="Bodoni MT Condensed" panose="02070606080606020203" pitchFamily="18" charset="0"/>
              </a:rPr>
              <a:t>Buereaucratic</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barriers</a:t>
            </a:r>
            <a:r>
              <a:rPr lang="de-DE" sz="2400" b="0" i="1" dirty="0" smtClean="0">
                <a:solidFill>
                  <a:schemeClr val="accent6"/>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regarding</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applications</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reporting</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and</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monitoring</a:t>
            </a:r>
            <a:r>
              <a:rPr lang="de-DE" sz="2400" b="0" dirty="0" smtClean="0">
                <a:solidFill>
                  <a:schemeClr val="tx1"/>
                </a:solidFill>
                <a:latin typeface="Bodoni MT Condensed" panose="02070606080606020203" pitchFamily="18" charset="0"/>
              </a:rPr>
              <a:t> </a:t>
            </a:r>
          </a:p>
          <a:p>
            <a:pPr>
              <a:lnSpc>
                <a:spcPct val="110000"/>
              </a:lnSpc>
              <a:spcBef>
                <a:spcPts val="1200"/>
              </a:spcBef>
              <a:buFont typeface="Arial" panose="020B0604020202020204" pitchFamily="34" charset="0"/>
              <a:buChar char="•"/>
            </a:pPr>
            <a:r>
              <a:rPr lang="de-DE" sz="2400" b="0" i="1" dirty="0" smtClean="0">
                <a:solidFill>
                  <a:schemeClr val="accent6"/>
                </a:solidFill>
                <a:latin typeface="Bodoni MT Condensed" panose="02070606080606020203" pitchFamily="18" charset="0"/>
              </a:rPr>
              <a:t>„Fear </a:t>
            </a:r>
            <a:r>
              <a:rPr lang="de-DE" sz="2400" b="0" i="1" dirty="0" err="1" smtClean="0">
                <a:solidFill>
                  <a:schemeClr val="accent6"/>
                </a:solidFill>
                <a:latin typeface="Bodoni MT Condensed" panose="02070606080606020203" pitchFamily="18" charset="0"/>
              </a:rPr>
              <a:t>of</a:t>
            </a:r>
            <a:r>
              <a:rPr lang="de-DE" sz="2400" b="0" i="1" dirty="0" smtClean="0">
                <a:solidFill>
                  <a:schemeClr val="accent6"/>
                </a:solidFill>
                <a:latin typeface="Bodoni MT Condensed" panose="02070606080606020203" pitchFamily="18" charset="0"/>
              </a:rPr>
              <a:t> </a:t>
            </a:r>
            <a:r>
              <a:rPr lang="de-DE" sz="2400" b="0" i="1" dirty="0" err="1" smtClean="0">
                <a:solidFill>
                  <a:schemeClr val="accent6"/>
                </a:solidFill>
                <a:latin typeface="Bodoni MT Condensed" panose="02070606080606020203" pitchFamily="18" charset="0"/>
              </a:rPr>
              <a:t>contact</a:t>
            </a:r>
            <a:r>
              <a:rPr lang="de-DE" sz="2400" b="0" i="1" dirty="0" smtClean="0">
                <a:solidFill>
                  <a:schemeClr val="accent6"/>
                </a:solidFill>
                <a:latin typeface="Bodoni MT Condensed" panose="02070606080606020203" pitchFamily="18" charset="0"/>
              </a:rPr>
              <a:t>“ </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between</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social</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and</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economic</a:t>
            </a:r>
            <a:r>
              <a:rPr lang="de-DE" sz="2400" b="0" dirty="0" smtClean="0">
                <a:solidFill>
                  <a:schemeClr val="tx1"/>
                </a:solidFill>
                <a:latin typeface="Bodoni MT Condensed" panose="02070606080606020203" pitchFamily="18" charset="0"/>
              </a:rPr>
              <a:t> </a:t>
            </a:r>
            <a:r>
              <a:rPr lang="de-DE" sz="2400" b="0" dirty="0" err="1" smtClean="0">
                <a:solidFill>
                  <a:schemeClr val="tx1"/>
                </a:solidFill>
                <a:latin typeface="Bodoni MT Condensed" panose="02070606080606020203" pitchFamily="18" charset="0"/>
              </a:rPr>
              <a:t>sector</a:t>
            </a:r>
            <a:endParaRPr lang="de-DE" sz="2400" b="0" dirty="0" smtClean="0">
              <a:solidFill>
                <a:schemeClr val="tx1"/>
              </a:solidFill>
              <a:latin typeface="Bodoni MT Condensed" panose="02070606080606020203" pitchFamily="18" charset="0"/>
            </a:endParaRPr>
          </a:p>
        </p:txBody>
      </p:sp>
    </p:spTree>
    <p:extLst>
      <p:ext uri="{BB962C8B-B14F-4D97-AF65-F5344CB8AC3E}">
        <p14:creationId xmlns:p14="http://schemas.microsoft.com/office/powerpoint/2010/main" val="6002071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Symbolbild: Fischschwarm, bald eine Seltenhei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5088" y="1891749"/>
            <a:ext cx="6949280" cy="462876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dirty="0"/>
          </a:p>
        </p:txBody>
      </p:sp>
      <p:sp>
        <p:nvSpPr>
          <p:cNvPr id="4" name="Inhaltsplatzhalter 2"/>
          <p:cNvSpPr txBox="1">
            <a:spLocks/>
          </p:cNvSpPr>
          <p:nvPr/>
        </p:nvSpPr>
        <p:spPr bwMode="auto">
          <a:xfrm>
            <a:off x="2627784" y="908720"/>
            <a:ext cx="6851650" cy="3455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A1352F"/>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a:lstStyle>
          <a:p>
            <a:pPr marL="0" indent="0">
              <a:buFontTx/>
              <a:buNone/>
            </a:pPr>
            <a:r>
              <a:rPr lang="de-DE" sz="6000" kern="0" dirty="0" smtClean="0">
                <a:latin typeface="Bodoni MT Condensed" panose="02070606080606020203" pitchFamily="18" charset="0"/>
              </a:rPr>
              <a:t>. </a:t>
            </a:r>
            <a:r>
              <a:rPr lang="de-DE" sz="6000" kern="0" dirty="0" err="1">
                <a:latin typeface="Bodoni MT Condensed" panose="02070606080606020203" pitchFamily="18" charset="0"/>
              </a:rPr>
              <a:t>f</a:t>
            </a:r>
            <a:r>
              <a:rPr lang="de-DE" sz="6000" kern="0" dirty="0" err="1" smtClean="0">
                <a:latin typeface="Bodoni MT Condensed" panose="02070606080606020203" pitchFamily="18" charset="0"/>
              </a:rPr>
              <a:t>urther</a:t>
            </a:r>
            <a:r>
              <a:rPr lang="de-DE" sz="6000" kern="0" dirty="0" smtClean="0">
                <a:latin typeface="Bodoni MT Condensed" panose="02070606080606020203" pitchFamily="18" charset="0"/>
              </a:rPr>
              <a:t> </a:t>
            </a:r>
            <a:r>
              <a:rPr lang="de-DE" sz="6000" kern="0" dirty="0" err="1" smtClean="0">
                <a:latin typeface="Bodoni MT Condensed" panose="02070606080606020203" pitchFamily="18" charset="0"/>
              </a:rPr>
              <a:t>readings</a:t>
            </a:r>
            <a:endParaRPr lang="de-DE" sz="6000" kern="0" dirty="0">
              <a:latin typeface="Bodoni MT Condensed" panose="02070606080606020203" pitchFamily="18" charset="0"/>
            </a:endParaRPr>
          </a:p>
        </p:txBody>
      </p:sp>
      <p:sp>
        <p:nvSpPr>
          <p:cNvPr id="5" name="Textfeld 4"/>
          <p:cNvSpPr txBox="1"/>
          <p:nvPr/>
        </p:nvSpPr>
        <p:spPr>
          <a:xfrm>
            <a:off x="0" y="6683642"/>
            <a:ext cx="2880320" cy="200055"/>
          </a:xfrm>
          <a:prstGeom prst="rect">
            <a:avLst/>
          </a:prstGeom>
          <a:noFill/>
        </p:spPr>
        <p:txBody>
          <a:bodyPr wrap="square" rtlCol="0">
            <a:spAutoFit/>
          </a:bodyPr>
          <a:lstStyle/>
          <a:p>
            <a:r>
              <a:rPr lang="de-DE" sz="700" dirty="0" smtClean="0"/>
              <a:t>Quelle: www.stohl.de</a:t>
            </a:r>
            <a:endParaRPr lang="de-DE" sz="700" dirty="0"/>
          </a:p>
        </p:txBody>
      </p:sp>
    </p:spTree>
    <p:extLst>
      <p:ext uri="{BB962C8B-B14F-4D97-AF65-F5344CB8AC3E}">
        <p14:creationId xmlns:p14="http://schemas.microsoft.com/office/powerpoint/2010/main" val="16364818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1835696" y="1412776"/>
            <a:ext cx="6851650" cy="3743300"/>
          </a:xfrm>
        </p:spPr>
        <p:txBody>
          <a:bodyPr/>
          <a:lstStyle/>
          <a:p>
            <a:pPr marL="0" indent="0">
              <a:spcBef>
                <a:spcPts val="600"/>
              </a:spcBef>
              <a:spcAft>
                <a:spcPts val="600"/>
              </a:spcAft>
              <a:buNone/>
            </a:pPr>
            <a:r>
              <a:rPr lang="de-DE" sz="1800" b="0" dirty="0">
                <a:latin typeface="Bodoni MT Condensed" panose="02070606080606020203" pitchFamily="18" charset="0"/>
              </a:rPr>
              <a:t>Alter, K. (2004). Social </a:t>
            </a:r>
            <a:r>
              <a:rPr lang="de-DE" sz="1800" b="0" dirty="0" err="1">
                <a:latin typeface="Bodoni MT Condensed" panose="02070606080606020203" pitchFamily="18" charset="0"/>
              </a:rPr>
              <a:t>enterprise</a:t>
            </a:r>
            <a:r>
              <a:rPr lang="de-DE" sz="1800" b="0" dirty="0">
                <a:latin typeface="Bodoni MT Condensed" panose="02070606080606020203" pitchFamily="18" charset="0"/>
              </a:rPr>
              <a:t> </a:t>
            </a:r>
            <a:r>
              <a:rPr lang="de-DE" sz="1800" b="0" dirty="0" err="1">
                <a:latin typeface="Bodoni MT Condensed" panose="02070606080606020203" pitchFamily="18" charset="0"/>
              </a:rPr>
              <a:t>typology</a:t>
            </a:r>
            <a:r>
              <a:rPr lang="de-DE" sz="1800" b="0" dirty="0">
                <a:latin typeface="Bodoni MT Condensed" panose="02070606080606020203" pitchFamily="18" charset="0"/>
              </a:rPr>
              <a:t>. </a:t>
            </a:r>
            <a:r>
              <a:rPr lang="de-DE" sz="1800" b="0" dirty="0" err="1">
                <a:latin typeface="Bodoni MT Condensed" panose="02070606080606020203" pitchFamily="18" charset="0"/>
              </a:rPr>
              <a:t>Virtue</a:t>
            </a:r>
            <a:r>
              <a:rPr lang="de-DE" sz="1800" b="0" dirty="0">
                <a:latin typeface="Bodoni MT Condensed" panose="02070606080606020203" pitchFamily="18" charset="0"/>
              </a:rPr>
              <a:t> </a:t>
            </a:r>
            <a:r>
              <a:rPr lang="de-DE" sz="1800" b="0" dirty="0" err="1">
                <a:latin typeface="Bodoni MT Condensed" panose="02070606080606020203" pitchFamily="18" charset="0"/>
              </a:rPr>
              <a:t>Venures</a:t>
            </a:r>
            <a:r>
              <a:rPr lang="de-DE" sz="1800" b="0" dirty="0">
                <a:latin typeface="Bodoni MT Condensed" panose="02070606080606020203" pitchFamily="18" charset="0"/>
              </a:rPr>
              <a:t> (Vol. 2004). </a:t>
            </a:r>
            <a:r>
              <a:rPr lang="de-DE" sz="1800" b="0" dirty="0" err="1">
                <a:latin typeface="Bodoni MT Condensed" panose="02070606080606020203" pitchFamily="18" charset="0"/>
              </a:rPr>
              <a:t>Virtue</a:t>
            </a:r>
            <a:r>
              <a:rPr lang="de-DE" sz="1800" b="0" dirty="0">
                <a:latin typeface="Bodoni MT Condensed" panose="02070606080606020203" pitchFamily="18" charset="0"/>
              </a:rPr>
              <a:t> </a:t>
            </a:r>
            <a:r>
              <a:rPr lang="de-DE" sz="1800" b="0" dirty="0" smtClean="0">
                <a:latin typeface="Bodoni MT Condensed" panose="02070606080606020203" pitchFamily="18" charset="0"/>
              </a:rPr>
              <a:t>Ventures </a:t>
            </a:r>
            <a:r>
              <a:rPr lang="de-DE" sz="1800" b="0" dirty="0">
                <a:latin typeface="Bodoni MT Condensed" panose="02070606080606020203" pitchFamily="18" charset="0"/>
              </a:rPr>
              <a:t>LLC. </a:t>
            </a:r>
            <a:r>
              <a:rPr lang="de-DE" sz="1800" b="0" dirty="0" smtClean="0">
                <a:latin typeface="Bodoni MT Condensed" panose="02070606080606020203" pitchFamily="18" charset="0"/>
                <a:hlinkClick r:id="rId2"/>
              </a:rPr>
              <a:t>http</a:t>
            </a:r>
            <a:r>
              <a:rPr lang="de-DE" sz="1800" b="0" dirty="0">
                <a:latin typeface="Bodoni MT Condensed" panose="02070606080606020203" pitchFamily="18" charset="0"/>
                <a:hlinkClick r:id="rId2"/>
              </a:rPr>
              <a:t>://</a:t>
            </a:r>
            <a:r>
              <a:rPr lang="de-DE" sz="1800" b="0" dirty="0" smtClean="0">
                <a:latin typeface="Bodoni MT Condensed" panose="02070606080606020203" pitchFamily="18" charset="0"/>
                <a:hlinkClick r:id="rId2"/>
              </a:rPr>
              <a:t>rinovations.edublogs.org/files/2008/07/setypology.pdf</a:t>
            </a:r>
            <a:endParaRPr lang="de-DE" sz="1800" b="0" dirty="0" smtClean="0">
              <a:latin typeface="Bodoni MT Condensed" panose="02070606080606020203" pitchFamily="18" charset="0"/>
            </a:endParaRPr>
          </a:p>
          <a:p>
            <a:pPr marL="0" indent="0">
              <a:spcBef>
                <a:spcPts val="600"/>
              </a:spcBef>
              <a:spcAft>
                <a:spcPts val="600"/>
              </a:spcAft>
              <a:buNone/>
            </a:pPr>
            <a:r>
              <a:rPr lang="de-DE" sz="1800" b="0" dirty="0" err="1" smtClean="0">
                <a:latin typeface="Bodoni MT Condensed" panose="02070606080606020203" pitchFamily="18" charset="0"/>
              </a:rPr>
              <a:t>Achleiter</a:t>
            </a:r>
            <a:r>
              <a:rPr lang="de-DE" sz="1800" b="0" dirty="0">
                <a:latin typeface="Bodoni MT Condensed" panose="02070606080606020203" pitchFamily="18" charset="0"/>
              </a:rPr>
              <a:t>, A.K. &amp; Spiess-Knafl, W. (2010). Social Entrepreneurship. Eine Einführung für Studenten. TU München, </a:t>
            </a:r>
            <a:r>
              <a:rPr lang="de-DE" sz="1800" b="0" dirty="0" smtClean="0">
                <a:latin typeface="Bodoni MT Condensed" panose="02070606080606020203" pitchFamily="18" charset="0"/>
                <a:hlinkClick r:id="rId3"/>
              </a:rPr>
              <a:t>http://socent.e-learning.imb-uni-augsburg.de/files/Social%20Entrepreneurship.%20Eine%20Einf%C3%BChrung.pdf</a:t>
            </a:r>
            <a:endParaRPr lang="de-DE" sz="1800" b="0" dirty="0" smtClean="0">
              <a:latin typeface="Bodoni MT Condensed" panose="02070606080606020203" pitchFamily="18" charset="0"/>
            </a:endParaRPr>
          </a:p>
          <a:p>
            <a:pPr marL="0" indent="0">
              <a:spcBef>
                <a:spcPts val="600"/>
              </a:spcBef>
              <a:spcAft>
                <a:spcPts val="600"/>
              </a:spcAft>
              <a:buNone/>
            </a:pPr>
            <a:r>
              <a:rPr lang="de-DE" sz="1800" b="0" dirty="0" smtClean="0">
                <a:latin typeface="Bodoni MT Condensed" panose="02070606080606020203" pitchFamily="18" charset="0"/>
              </a:rPr>
              <a:t>Hackenberg</a:t>
            </a:r>
            <a:r>
              <a:rPr lang="de-DE" sz="1800" b="0" dirty="0">
                <a:latin typeface="Bodoni MT Condensed" panose="02070606080606020203" pitchFamily="18" charset="0"/>
              </a:rPr>
              <a:t>, Helga, </a:t>
            </a:r>
            <a:r>
              <a:rPr lang="de-DE" sz="1800" b="0" dirty="0" err="1">
                <a:latin typeface="Bodoni MT Condensed" panose="02070606080606020203" pitchFamily="18" charset="0"/>
              </a:rPr>
              <a:t>Empter</a:t>
            </a:r>
            <a:r>
              <a:rPr lang="de-DE" sz="1800" b="0" dirty="0">
                <a:latin typeface="Bodoni MT Condensed" panose="02070606080606020203" pitchFamily="18" charset="0"/>
              </a:rPr>
              <a:t>, Stefan (Hrsg.). (2011). Social Entrepreneurship - Social Business: Für die Gesellschaft unternehmen. Wiesbaden: Springer VS</a:t>
            </a:r>
          </a:p>
          <a:p>
            <a:pPr marL="0" indent="0">
              <a:spcBef>
                <a:spcPts val="600"/>
              </a:spcBef>
              <a:spcAft>
                <a:spcPts val="600"/>
              </a:spcAft>
              <a:buNone/>
            </a:pPr>
            <a:r>
              <a:rPr lang="de-DE" sz="1800" b="0" dirty="0" smtClean="0">
                <a:latin typeface="Bodoni MT Condensed" panose="02070606080606020203" pitchFamily="18" charset="0"/>
              </a:rPr>
              <a:t>Jansen</a:t>
            </a:r>
            <a:r>
              <a:rPr lang="de-DE" sz="1800" b="0" dirty="0">
                <a:latin typeface="Bodoni MT Condensed" panose="02070606080606020203" pitchFamily="18" charset="0"/>
              </a:rPr>
              <a:t>, Stephan A, Heinze, Rolf G., Beckmann, Markus (Hrsg.) </a:t>
            </a:r>
            <a:r>
              <a:rPr lang="de-DE" sz="1800" b="0" dirty="0" smtClean="0">
                <a:latin typeface="Bodoni MT Condensed" panose="02070606080606020203" pitchFamily="18" charset="0"/>
              </a:rPr>
              <a:t>(2013). Sozialunternehmen </a:t>
            </a:r>
            <a:r>
              <a:rPr lang="de-DE" sz="1800" b="0" dirty="0">
                <a:latin typeface="Bodoni MT Condensed" panose="02070606080606020203" pitchFamily="18" charset="0"/>
              </a:rPr>
              <a:t>in </a:t>
            </a:r>
            <a:r>
              <a:rPr lang="de-DE" sz="1800" b="0" dirty="0" smtClean="0">
                <a:latin typeface="Bodoni MT Condensed" panose="02070606080606020203" pitchFamily="18" charset="0"/>
              </a:rPr>
              <a:t>Deutschland - Analysen</a:t>
            </a:r>
            <a:r>
              <a:rPr lang="de-DE" sz="1800" b="0" dirty="0">
                <a:latin typeface="Bodoni MT Condensed" panose="02070606080606020203" pitchFamily="18" charset="0"/>
              </a:rPr>
              <a:t>, Trends und </a:t>
            </a:r>
            <a:r>
              <a:rPr lang="de-DE" sz="1800" b="0" dirty="0" smtClean="0">
                <a:latin typeface="Bodoni MT Condensed" panose="02070606080606020203" pitchFamily="18" charset="0"/>
              </a:rPr>
              <a:t>Handlungsempfehlungen. Wiesbaden: Springer VS</a:t>
            </a:r>
          </a:p>
          <a:p>
            <a:pPr marL="0" indent="0">
              <a:spcBef>
                <a:spcPts val="600"/>
              </a:spcBef>
              <a:spcAft>
                <a:spcPts val="600"/>
              </a:spcAft>
              <a:buNone/>
            </a:pPr>
            <a:r>
              <a:rPr lang="de-DE" sz="1800" b="0" dirty="0" smtClean="0">
                <a:latin typeface="Bodoni MT Condensed" panose="02070606080606020203" pitchFamily="18" charset="0"/>
              </a:rPr>
              <a:t>Kopf, Hartmut, Müller, Susan, </a:t>
            </a:r>
            <a:r>
              <a:rPr lang="de-DE" sz="1800" b="0" dirty="0" err="1" smtClean="0">
                <a:latin typeface="Bodoni MT Condensed" panose="02070606080606020203" pitchFamily="18" charset="0"/>
              </a:rPr>
              <a:t>Rüede</a:t>
            </a:r>
            <a:r>
              <a:rPr lang="de-DE" sz="1800" b="0" dirty="0" smtClean="0">
                <a:latin typeface="Bodoni MT Condensed" panose="02070606080606020203" pitchFamily="18" charset="0"/>
              </a:rPr>
              <a:t>, </a:t>
            </a:r>
            <a:r>
              <a:rPr lang="de-DE" sz="1800" b="0" dirty="0" err="1" smtClean="0">
                <a:latin typeface="Bodoni MT Condensed" panose="02070606080606020203" pitchFamily="18" charset="0"/>
              </a:rPr>
              <a:t>Dmonik</a:t>
            </a:r>
            <a:r>
              <a:rPr lang="de-DE" sz="1800" b="0" dirty="0" smtClean="0">
                <a:latin typeface="Bodoni MT Condensed" panose="02070606080606020203" pitchFamily="18" charset="0"/>
              </a:rPr>
              <a:t>, </a:t>
            </a:r>
            <a:r>
              <a:rPr lang="de-DE" sz="1800" b="0" dirty="0" err="1" smtClean="0">
                <a:latin typeface="Bodoni MT Condensed" panose="02070606080606020203" pitchFamily="18" charset="0"/>
              </a:rPr>
              <a:t>Lurtz</a:t>
            </a:r>
            <a:r>
              <a:rPr lang="de-DE" sz="1800" b="0" dirty="0" smtClean="0">
                <a:latin typeface="Bodoni MT Condensed" panose="02070606080606020203" pitchFamily="18" charset="0"/>
              </a:rPr>
              <a:t>, Kathrin, Russo, Peter (2015). Soziale Innovationen in Deutschland. Wiesbaden: Springer VS</a:t>
            </a:r>
          </a:p>
          <a:p>
            <a:pPr marL="0" indent="0">
              <a:spcBef>
                <a:spcPts val="600"/>
              </a:spcBef>
              <a:spcAft>
                <a:spcPts val="600"/>
              </a:spcAft>
              <a:buNone/>
            </a:pPr>
            <a:r>
              <a:rPr lang="de-DE" sz="1800" b="0" dirty="0">
                <a:latin typeface="Bodoni MT Condensed" panose="02070606080606020203" pitchFamily="18" charset="0"/>
              </a:rPr>
              <a:t>Nicholls, A., &amp; Murdock, A. (2011). </a:t>
            </a:r>
            <a:r>
              <a:rPr lang="de-DE" sz="1800" b="0" i="1" dirty="0">
                <a:latin typeface="Bodoni MT Condensed" panose="02070606080606020203" pitchFamily="18" charset="0"/>
              </a:rPr>
              <a:t>Social Innovation: </a:t>
            </a:r>
            <a:r>
              <a:rPr lang="de-DE" sz="1800" b="0" i="1" dirty="0" err="1">
                <a:latin typeface="Bodoni MT Condensed" panose="02070606080606020203" pitchFamily="18" charset="0"/>
              </a:rPr>
              <a:t>Blurring</a:t>
            </a:r>
            <a:r>
              <a:rPr lang="de-DE" sz="1800" b="0" i="1" dirty="0">
                <a:latin typeface="Bodoni MT Condensed" panose="02070606080606020203" pitchFamily="18" charset="0"/>
              </a:rPr>
              <a:t> </a:t>
            </a:r>
            <a:r>
              <a:rPr lang="de-DE" sz="1800" b="0" i="1" dirty="0" err="1">
                <a:latin typeface="Bodoni MT Condensed" panose="02070606080606020203" pitchFamily="18" charset="0"/>
              </a:rPr>
              <a:t>Boundaries</a:t>
            </a:r>
            <a:r>
              <a:rPr lang="de-DE" sz="1800" b="0" i="1" dirty="0">
                <a:latin typeface="Bodoni MT Condensed" panose="02070606080606020203" pitchFamily="18" charset="0"/>
              </a:rPr>
              <a:t> </a:t>
            </a:r>
            <a:r>
              <a:rPr lang="de-DE" sz="1800" b="0" i="1" dirty="0" err="1">
                <a:latin typeface="Bodoni MT Condensed" panose="02070606080606020203" pitchFamily="18" charset="0"/>
              </a:rPr>
              <a:t>to</a:t>
            </a:r>
            <a:r>
              <a:rPr lang="de-DE" sz="1800" b="0" i="1" dirty="0">
                <a:latin typeface="Bodoni MT Condensed" panose="02070606080606020203" pitchFamily="18" charset="0"/>
              </a:rPr>
              <a:t> </a:t>
            </a:r>
            <a:r>
              <a:rPr lang="de-DE" sz="1800" b="0" i="1" dirty="0" err="1">
                <a:latin typeface="Bodoni MT Condensed" panose="02070606080606020203" pitchFamily="18" charset="0"/>
              </a:rPr>
              <a:t>Reconfigure</a:t>
            </a:r>
            <a:r>
              <a:rPr lang="de-DE" sz="1800" b="0" i="1" dirty="0">
                <a:latin typeface="Bodoni MT Condensed" panose="02070606080606020203" pitchFamily="18" charset="0"/>
              </a:rPr>
              <a:t> </a:t>
            </a:r>
            <a:r>
              <a:rPr lang="de-DE" sz="1800" b="0" i="1" dirty="0" err="1">
                <a:latin typeface="Bodoni MT Condensed" panose="02070606080606020203" pitchFamily="18" charset="0"/>
              </a:rPr>
              <a:t>Markets</a:t>
            </a:r>
            <a:r>
              <a:rPr lang="de-DE" sz="1800" b="0" dirty="0">
                <a:latin typeface="Bodoni MT Condensed" panose="02070606080606020203" pitchFamily="18" charset="0"/>
              </a:rPr>
              <a:t>. (A. Nicholls &amp; A. Murdock, Eds.). Hampshire, UK &amp; New York: Macmillan.</a:t>
            </a:r>
          </a:p>
          <a:p>
            <a:pPr marL="0" indent="0">
              <a:spcBef>
                <a:spcPts val="600"/>
              </a:spcBef>
              <a:spcAft>
                <a:spcPts val="600"/>
              </a:spcAft>
              <a:buNone/>
            </a:pPr>
            <a:r>
              <a:rPr lang="de-DE" sz="1800" b="0" dirty="0">
                <a:latin typeface="Bodoni MT Condensed" panose="02070606080606020203" pitchFamily="18" charset="0"/>
              </a:rPr>
              <a:t>Mair, J., Robinson, J., &amp; </a:t>
            </a:r>
            <a:r>
              <a:rPr lang="de-DE" sz="1800" b="0" dirty="0" err="1">
                <a:latin typeface="Bodoni MT Condensed" panose="02070606080606020203" pitchFamily="18" charset="0"/>
              </a:rPr>
              <a:t>Hockerts</a:t>
            </a:r>
            <a:r>
              <a:rPr lang="de-DE" sz="1800" b="0" dirty="0">
                <a:latin typeface="Bodoni MT Condensed" panose="02070606080606020203" pitchFamily="18" charset="0"/>
              </a:rPr>
              <a:t>, K. (2006). </a:t>
            </a:r>
            <a:r>
              <a:rPr lang="de-DE" sz="1800" b="0" i="1" dirty="0">
                <a:latin typeface="Bodoni MT Condensed" panose="02070606080606020203" pitchFamily="18" charset="0"/>
              </a:rPr>
              <a:t>Social Entrepreneurship</a:t>
            </a:r>
            <a:r>
              <a:rPr lang="de-DE" sz="1800" b="0" dirty="0">
                <a:latin typeface="Bodoni MT Condensed" panose="02070606080606020203" pitchFamily="18" charset="0"/>
              </a:rPr>
              <a:t>. (J. Mair, J. Robinson, &amp; K. </a:t>
            </a:r>
            <a:r>
              <a:rPr lang="de-DE" sz="1800" b="0" dirty="0" err="1">
                <a:latin typeface="Bodoni MT Condensed" panose="02070606080606020203" pitchFamily="18" charset="0"/>
              </a:rPr>
              <a:t>Hockerts</a:t>
            </a:r>
            <a:r>
              <a:rPr lang="de-DE" sz="1800" b="0" dirty="0">
                <a:latin typeface="Bodoni MT Condensed" panose="02070606080606020203" pitchFamily="18" charset="0"/>
              </a:rPr>
              <a:t>, Eds.). </a:t>
            </a:r>
            <a:r>
              <a:rPr lang="de-DE" sz="1800" b="0" dirty="0" err="1">
                <a:latin typeface="Bodoni MT Condensed" panose="02070606080606020203" pitchFamily="18" charset="0"/>
              </a:rPr>
              <a:t>Basingstoke</a:t>
            </a:r>
            <a:r>
              <a:rPr lang="de-DE" sz="1800" b="0" dirty="0">
                <a:latin typeface="Bodoni MT Condensed" panose="02070606080606020203" pitchFamily="18" charset="0"/>
              </a:rPr>
              <a:t>: Palgrave Macmillan. </a:t>
            </a:r>
          </a:p>
          <a:p>
            <a:pPr marL="0" indent="0">
              <a:buNone/>
            </a:pPr>
            <a:r>
              <a:rPr lang="de-DE" sz="1800" b="0" dirty="0" smtClean="0">
                <a:latin typeface="Bodoni MT Condensed" panose="02070606080606020203" pitchFamily="18" charset="0"/>
              </a:rPr>
              <a:t> </a:t>
            </a:r>
          </a:p>
          <a:p>
            <a:pPr marL="0" indent="0">
              <a:buNone/>
            </a:pPr>
            <a:endParaRPr lang="de-DE" sz="1800" b="0" dirty="0">
              <a:latin typeface="Bodoni MT Condensed" panose="02070606080606020203" pitchFamily="18" charset="0"/>
            </a:endParaRPr>
          </a:p>
        </p:txBody>
      </p:sp>
    </p:spTree>
    <p:extLst>
      <p:ext uri="{BB962C8B-B14F-4D97-AF65-F5344CB8AC3E}">
        <p14:creationId xmlns:p14="http://schemas.microsoft.com/office/powerpoint/2010/main" val="8464093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pPr marL="0" indent="0">
              <a:buNone/>
            </a:pPr>
            <a:r>
              <a:rPr lang="de-DE" sz="6000" dirty="0">
                <a:solidFill>
                  <a:schemeClr val="accent6"/>
                </a:solidFill>
                <a:latin typeface="Bodoni MT Condensed" panose="02070606080606020203" pitchFamily="18" charset="0"/>
              </a:rPr>
              <a:t>.</a:t>
            </a:r>
            <a:r>
              <a:rPr lang="de-DE" sz="6000" dirty="0" err="1" smtClean="0">
                <a:solidFill>
                  <a:schemeClr val="accent6"/>
                </a:solidFill>
                <a:latin typeface="Bodoni MT Condensed" panose="02070606080606020203" pitchFamily="18" charset="0"/>
              </a:rPr>
              <a:t>what</a:t>
            </a:r>
            <a:r>
              <a:rPr lang="de-DE" sz="6000" dirty="0" smtClean="0">
                <a:solidFill>
                  <a:schemeClr val="accent6"/>
                </a:solidFill>
                <a:latin typeface="Bodoni MT Condensed" panose="02070606080606020203" pitchFamily="18" charset="0"/>
              </a:rPr>
              <a:t> </a:t>
            </a:r>
            <a:r>
              <a:rPr lang="de-DE" sz="6000" dirty="0" err="1" smtClean="0">
                <a:solidFill>
                  <a:schemeClr val="accent6"/>
                </a:solidFill>
                <a:latin typeface="Bodoni MT Condensed" panose="02070606080606020203" pitchFamily="18" charset="0"/>
              </a:rPr>
              <a:t>is</a:t>
            </a:r>
            <a:r>
              <a:rPr lang="de-DE" sz="6000" dirty="0" smtClean="0">
                <a:solidFill>
                  <a:schemeClr val="accent6"/>
                </a:solidFill>
                <a:latin typeface="Bodoni MT Condensed" panose="02070606080606020203" pitchFamily="18" charset="0"/>
              </a:rPr>
              <a:t> </a:t>
            </a:r>
            <a:r>
              <a:rPr lang="de-DE" sz="6000" dirty="0" err="1" smtClean="0">
                <a:solidFill>
                  <a:schemeClr val="accent6"/>
                </a:solidFill>
                <a:latin typeface="Bodoni MT Condensed" panose="02070606080606020203" pitchFamily="18" charset="0"/>
              </a:rPr>
              <a:t>social</a:t>
            </a:r>
            <a:r>
              <a:rPr lang="de-DE" sz="6000" dirty="0" smtClean="0">
                <a:solidFill>
                  <a:schemeClr val="accent6"/>
                </a:solidFill>
                <a:latin typeface="Bodoni MT Condensed" panose="02070606080606020203" pitchFamily="18" charset="0"/>
              </a:rPr>
              <a:t> </a:t>
            </a:r>
            <a:r>
              <a:rPr lang="de-DE" sz="6000" dirty="0" err="1" smtClean="0">
                <a:solidFill>
                  <a:schemeClr val="accent6"/>
                </a:solidFill>
                <a:latin typeface="Bodoni MT Condensed" panose="02070606080606020203" pitchFamily="18" charset="0"/>
              </a:rPr>
              <a:t>entrepreneurship</a:t>
            </a:r>
            <a:r>
              <a:rPr lang="de-DE" sz="6000" dirty="0" smtClean="0">
                <a:solidFill>
                  <a:schemeClr val="accent6"/>
                </a:solidFill>
                <a:latin typeface="Bodoni MT Condensed" panose="02070606080606020203" pitchFamily="18" charset="0"/>
              </a:rPr>
              <a:t> all </a:t>
            </a:r>
            <a:r>
              <a:rPr lang="de-DE" sz="6000" dirty="0" err="1" smtClean="0">
                <a:solidFill>
                  <a:schemeClr val="accent6"/>
                </a:solidFill>
                <a:latin typeface="Bodoni MT Condensed" panose="02070606080606020203" pitchFamily="18" charset="0"/>
              </a:rPr>
              <a:t>about</a:t>
            </a:r>
            <a:r>
              <a:rPr lang="de-DE" sz="6000" dirty="0" smtClean="0">
                <a:solidFill>
                  <a:schemeClr val="accent6"/>
                </a:solidFill>
                <a:latin typeface="Bodoni MT Condensed" panose="02070606080606020203" pitchFamily="18" charset="0"/>
              </a:rPr>
              <a:t>? </a:t>
            </a:r>
            <a:endParaRPr lang="de-DE" sz="6000" dirty="0">
              <a:solidFill>
                <a:schemeClr val="accent6"/>
              </a:solidFill>
              <a:latin typeface="Bodoni MT Condensed" panose="02070606080606020203" pitchFamily="18" charset="0"/>
            </a:endParaRPr>
          </a:p>
        </p:txBody>
      </p:sp>
    </p:spTree>
    <p:extLst>
      <p:ext uri="{BB962C8B-B14F-4D97-AF65-F5344CB8AC3E}">
        <p14:creationId xmlns:p14="http://schemas.microsoft.com/office/powerpoint/2010/main" val="325079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1835696" y="1556792"/>
            <a:ext cx="6851650" cy="3455987"/>
          </a:xfrm>
        </p:spPr>
        <p:txBody>
          <a:bodyPr/>
          <a:lstStyle/>
          <a:p>
            <a:pPr marL="0" indent="0">
              <a:buNone/>
            </a:pPr>
            <a:r>
              <a:rPr lang="de-DE" dirty="0" smtClean="0">
                <a:solidFill>
                  <a:schemeClr val="accent6"/>
                </a:solidFill>
                <a:latin typeface="Bodoni MT" panose="02070603080606020203" pitchFamily="18" charset="0"/>
              </a:rPr>
              <a:t>Working on </a:t>
            </a:r>
            <a:r>
              <a:rPr lang="de-DE" dirty="0" err="1" smtClean="0">
                <a:solidFill>
                  <a:schemeClr val="accent6"/>
                </a:solidFill>
                <a:latin typeface="Bodoni MT" panose="02070603080606020203" pitchFamily="18" charset="0"/>
              </a:rPr>
              <a:t>and</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solving</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social</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problems</a:t>
            </a:r>
            <a:r>
              <a:rPr lang="de-DE" dirty="0" smtClean="0">
                <a:solidFill>
                  <a:schemeClr val="accent6"/>
                </a:solidFill>
                <a:latin typeface="Bodoni MT" panose="02070603080606020203" pitchFamily="18" charset="0"/>
              </a:rPr>
              <a:t>…</a:t>
            </a:r>
          </a:p>
          <a:p>
            <a:pPr marL="0" indent="0">
              <a:buNone/>
            </a:pPr>
            <a:endParaRPr lang="de-DE" dirty="0" smtClean="0">
              <a:latin typeface="Bodoni MT" panose="02070603080606020203" pitchFamily="18" charset="0"/>
            </a:endParaRPr>
          </a:p>
          <a:p>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with</a:t>
            </a:r>
            <a:r>
              <a:rPr lang="de-DE" dirty="0" smtClean="0">
                <a:solidFill>
                  <a:schemeClr val="accent6"/>
                </a:solidFill>
                <a:latin typeface="Bodoni MT" panose="02070603080606020203" pitchFamily="18" charset="0"/>
              </a:rPr>
              <a:t> innovative </a:t>
            </a:r>
            <a:r>
              <a:rPr lang="de-DE" dirty="0" err="1" smtClean="0">
                <a:solidFill>
                  <a:schemeClr val="accent6"/>
                </a:solidFill>
                <a:latin typeface="Bodoni MT" panose="02070603080606020203" pitchFamily="18" charset="0"/>
              </a:rPr>
              <a:t>ideas</a:t>
            </a:r>
            <a:r>
              <a:rPr lang="de-DE" dirty="0" smtClean="0">
                <a:solidFill>
                  <a:schemeClr val="accent6"/>
                </a:solidFill>
                <a:latin typeface="Bodoni MT" panose="02070603080606020203" pitchFamily="18" charset="0"/>
              </a:rPr>
              <a:t>. </a:t>
            </a:r>
            <a:r>
              <a:rPr lang="de-DE" b="0" dirty="0" smtClean="0">
                <a:solidFill>
                  <a:schemeClr val="tx1"/>
                </a:solidFill>
                <a:latin typeface="Bodoni MT" panose="02070603080606020203" pitchFamily="18" charset="0"/>
              </a:rPr>
              <a:t>So </a:t>
            </a:r>
            <a:r>
              <a:rPr lang="de-DE" b="0" dirty="0" err="1" smtClean="0">
                <a:solidFill>
                  <a:schemeClr val="tx1"/>
                </a:solidFill>
                <a:latin typeface="Bodoni MT" panose="02070603080606020203" pitchFamily="18" charset="0"/>
              </a:rPr>
              <a:t>is</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social</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entrepreneurship</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the</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research</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and</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development</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department</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of</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society</a:t>
            </a:r>
            <a:r>
              <a:rPr lang="de-DE" b="0" dirty="0" smtClean="0">
                <a:solidFill>
                  <a:schemeClr val="tx1"/>
                </a:solidFill>
                <a:latin typeface="Bodoni MT" panose="02070603080606020203" pitchFamily="18" charset="0"/>
              </a:rPr>
              <a:t>?</a:t>
            </a:r>
          </a:p>
          <a:p>
            <a:endParaRPr lang="de-DE" dirty="0">
              <a:latin typeface="Bodoni MT" panose="02070603080606020203" pitchFamily="18" charset="0"/>
            </a:endParaRPr>
          </a:p>
          <a:p>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with</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entreprenuerial</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often</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market-based</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approaches</a:t>
            </a:r>
            <a:r>
              <a:rPr lang="de-DE" dirty="0" smtClean="0">
                <a:solidFill>
                  <a:schemeClr val="accent6"/>
                </a:solidFill>
                <a:latin typeface="Bodoni MT" panose="02070603080606020203" pitchFamily="18" charset="0"/>
              </a:rPr>
              <a:t>:</a:t>
            </a:r>
            <a:r>
              <a:rPr lang="de-DE" dirty="0" smtClean="0">
                <a:latin typeface="Bodoni MT" panose="02070603080606020203" pitchFamily="18" charset="0"/>
              </a:rPr>
              <a:t> </a:t>
            </a:r>
            <a:r>
              <a:rPr lang="de-DE" b="0" dirty="0" smtClean="0">
                <a:solidFill>
                  <a:schemeClr val="tx1"/>
                </a:solidFill>
                <a:latin typeface="Bodoni MT" panose="02070603080606020203" pitchFamily="18" charset="0"/>
              </a:rPr>
              <a:t>So </a:t>
            </a:r>
            <a:r>
              <a:rPr lang="de-DE" b="0" dirty="0" err="1" smtClean="0">
                <a:solidFill>
                  <a:schemeClr val="tx1"/>
                </a:solidFill>
                <a:latin typeface="Bodoni MT" panose="02070603080606020203" pitchFamily="18" charset="0"/>
              </a:rPr>
              <a:t>does</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social</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entrepreneurship</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overcome</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market</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failure</a:t>
            </a:r>
            <a:r>
              <a:rPr lang="de-DE" b="0" dirty="0" smtClean="0">
                <a:solidFill>
                  <a:schemeClr val="tx1"/>
                </a:solidFill>
                <a:latin typeface="Bodoni MT" panose="02070603080606020203" pitchFamily="18" charset="0"/>
              </a:rPr>
              <a:t>?</a:t>
            </a:r>
          </a:p>
          <a:p>
            <a:endParaRPr lang="de-DE" dirty="0" smtClean="0">
              <a:latin typeface="Bodoni MT" panose="02070603080606020203" pitchFamily="18" charset="0"/>
            </a:endParaRPr>
          </a:p>
          <a:p>
            <a:r>
              <a:rPr lang="de-DE" dirty="0" smtClean="0">
                <a:solidFill>
                  <a:schemeClr val="accent6"/>
                </a:solidFill>
                <a:latin typeface="Bodoni MT" panose="02070603080606020203" pitchFamily="18" charset="0"/>
              </a:rPr>
              <a:t>… in </a:t>
            </a:r>
            <a:r>
              <a:rPr lang="de-DE" dirty="0" err="1" smtClean="0">
                <a:solidFill>
                  <a:schemeClr val="accent6"/>
                </a:solidFill>
                <a:latin typeface="Bodoni MT" panose="02070603080606020203" pitchFamily="18" charset="0"/>
              </a:rPr>
              <a:t>many</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thematic</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fields</a:t>
            </a:r>
            <a:r>
              <a:rPr lang="de-DE" dirty="0" smtClean="0">
                <a:solidFill>
                  <a:schemeClr val="accent6"/>
                </a:solidFill>
                <a:latin typeface="Bodoni MT" panose="02070603080606020203" pitchFamily="18" charset="0"/>
              </a:rPr>
              <a:t>: </a:t>
            </a:r>
            <a:r>
              <a:rPr lang="de-DE" b="0" dirty="0" err="1" smtClean="0">
                <a:solidFill>
                  <a:schemeClr val="tx1"/>
                </a:solidFill>
                <a:latin typeface="Bodoni MT" panose="02070603080606020203" pitchFamily="18" charset="0"/>
              </a:rPr>
              <a:t>education</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social</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services</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care</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taking</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environment</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green</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energy</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economic</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development</a:t>
            </a:r>
            <a:r>
              <a:rPr lang="de-DE" b="0" dirty="0" smtClean="0">
                <a:solidFill>
                  <a:schemeClr val="tx1"/>
                </a:solidFill>
                <a:latin typeface="Bodoni MT" panose="02070603080606020203" pitchFamily="18" charset="0"/>
              </a:rPr>
              <a:t> on a regional </a:t>
            </a:r>
            <a:r>
              <a:rPr lang="de-DE" b="0" dirty="0" err="1" smtClean="0">
                <a:solidFill>
                  <a:schemeClr val="tx1"/>
                </a:solidFill>
                <a:latin typeface="Bodoni MT" panose="02070603080606020203" pitchFamily="18" charset="0"/>
              </a:rPr>
              <a:t>scale</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fairtrade</a:t>
            </a:r>
            <a:r>
              <a:rPr lang="de-DE" b="0" dirty="0" smtClean="0">
                <a:solidFill>
                  <a:schemeClr val="tx1"/>
                </a:solidFill>
                <a:latin typeface="Bodoni MT" panose="02070603080606020203" pitchFamily="18" charset="0"/>
              </a:rPr>
              <a:t> </a:t>
            </a:r>
            <a:r>
              <a:rPr lang="de-DE" b="0" dirty="0">
                <a:solidFill>
                  <a:schemeClr val="tx1"/>
                </a:solidFill>
                <a:latin typeface="Bodoni MT" panose="02070603080606020203" pitchFamily="18" charset="0"/>
              </a:rPr>
              <a:t>etc</a:t>
            </a:r>
            <a:r>
              <a:rPr lang="de-DE" b="0" dirty="0" smtClean="0">
                <a:solidFill>
                  <a:schemeClr val="tx1"/>
                </a:solidFill>
                <a:latin typeface="Bodoni MT" panose="02070603080606020203" pitchFamily="18" charset="0"/>
              </a:rPr>
              <a:t>. So </a:t>
            </a:r>
            <a:r>
              <a:rPr lang="de-DE" b="0" dirty="0" err="1" smtClean="0">
                <a:solidFill>
                  <a:schemeClr val="tx1"/>
                </a:solidFill>
                <a:latin typeface="Bodoni MT" panose="02070603080606020203" pitchFamily="18" charset="0"/>
              </a:rPr>
              <a:t>does</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one</a:t>
            </a:r>
            <a:r>
              <a:rPr lang="de-DE" b="0" dirty="0" smtClean="0">
                <a:solidFill>
                  <a:schemeClr val="tx1"/>
                </a:solidFill>
                <a:latin typeface="Bodoni MT" panose="02070603080606020203" pitchFamily="18" charset="0"/>
              </a:rPr>
              <a:t> </a:t>
            </a:r>
            <a:r>
              <a:rPr lang="de-DE" b="0" dirty="0" err="1" smtClean="0">
                <a:solidFill>
                  <a:schemeClr val="tx1"/>
                </a:solidFill>
                <a:latin typeface="Bodoni MT" panose="02070603080606020203" pitchFamily="18" charset="0"/>
              </a:rPr>
              <a:t>size</a:t>
            </a:r>
            <a:r>
              <a:rPr lang="de-DE" b="0" dirty="0" smtClean="0">
                <a:solidFill>
                  <a:schemeClr val="tx1"/>
                </a:solidFill>
                <a:latin typeface="Bodoni MT" panose="02070603080606020203" pitchFamily="18" charset="0"/>
              </a:rPr>
              <a:t> fit all? </a:t>
            </a:r>
          </a:p>
          <a:p>
            <a:pPr marL="0" indent="0">
              <a:buNone/>
            </a:pPr>
            <a:endParaRPr lang="de-DE" b="0" dirty="0">
              <a:solidFill>
                <a:schemeClr val="tx1"/>
              </a:solidFill>
              <a:latin typeface="Bodoni MT" panose="02070603080606020203" pitchFamily="18" charset="0"/>
            </a:endParaRPr>
          </a:p>
          <a:p>
            <a:pPr marL="0" indent="0">
              <a:buNone/>
            </a:pPr>
            <a:endParaRPr lang="de-DE" dirty="0">
              <a:latin typeface="Bodoni MT" panose="02070603080606020203" pitchFamily="18" charset="0"/>
            </a:endParaRPr>
          </a:p>
          <a:p>
            <a:pPr marL="0" indent="0">
              <a:buNone/>
            </a:pPr>
            <a:endParaRPr lang="de-DE" dirty="0">
              <a:latin typeface="Bodoni MT" panose="02070603080606020203" pitchFamily="18" charset="0"/>
            </a:endParaRPr>
          </a:p>
        </p:txBody>
      </p:sp>
    </p:spTree>
    <p:extLst>
      <p:ext uri="{BB962C8B-B14F-4D97-AF65-F5344CB8AC3E}">
        <p14:creationId xmlns:p14="http://schemas.microsoft.com/office/powerpoint/2010/main" val="31868494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de-DE" dirty="0">
                <a:solidFill>
                  <a:schemeClr val="accent6"/>
                </a:solidFill>
                <a:latin typeface="Bodoni MT" panose="02070603080606020203" pitchFamily="18" charset="0"/>
              </a:rPr>
              <a:t>The European </a:t>
            </a:r>
            <a:r>
              <a:rPr lang="de-DE" dirty="0" err="1">
                <a:solidFill>
                  <a:schemeClr val="accent6"/>
                </a:solidFill>
                <a:latin typeface="Bodoni MT" panose="02070603080606020203" pitchFamily="18" charset="0"/>
              </a:rPr>
              <a:t>Union´s</a:t>
            </a:r>
            <a:r>
              <a:rPr lang="de-DE" dirty="0">
                <a:solidFill>
                  <a:schemeClr val="accent6"/>
                </a:solidFill>
                <a:latin typeface="Bodoni MT" panose="02070603080606020203" pitchFamily="18" charset="0"/>
              </a:rPr>
              <a:t> </a:t>
            </a:r>
            <a:r>
              <a:rPr lang="de-DE" dirty="0" err="1">
                <a:solidFill>
                  <a:schemeClr val="accent6"/>
                </a:solidFill>
                <a:latin typeface="Bodoni MT" panose="02070603080606020203" pitchFamily="18" charset="0"/>
              </a:rPr>
              <a:t>point</a:t>
            </a:r>
            <a:r>
              <a:rPr lang="de-DE" dirty="0">
                <a:solidFill>
                  <a:schemeClr val="accent6"/>
                </a:solidFill>
                <a:latin typeface="Bodoni MT" panose="02070603080606020203" pitchFamily="18" charset="0"/>
              </a:rPr>
              <a:t> </a:t>
            </a:r>
            <a:r>
              <a:rPr lang="de-DE" dirty="0" err="1">
                <a:solidFill>
                  <a:schemeClr val="accent6"/>
                </a:solidFill>
                <a:latin typeface="Bodoni MT" panose="02070603080606020203" pitchFamily="18" charset="0"/>
              </a:rPr>
              <a:t>of</a:t>
            </a:r>
            <a:r>
              <a:rPr lang="de-DE" dirty="0">
                <a:solidFill>
                  <a:schemeClr val="accent6"/>
                </a:solidFill>
                <a:latin typeface="Bodoni MT" panose="02070603080606020203" pitchFamily="18" charset="0"/>
              </a:rPr>
              <a:t> </a:t>
            </a:r>
            <a:r>
              <a:rPr lang="de-DE" dirty="0" err="1">
                <a:solidFill>
                  <a:schemeClr val="accent6"/>
                </a:solidFill>
                <a:latin typeface="Bodoni MT" panose="02070603080606020203" pitchFamily="18" charset="0"/>
              </a:rPr>
              <a:t>view</a:t>
            </a:r>
            <a:r>
              <a:rPr lang="de-DE" dirty="0">
                <a:solidFill>
                  <a:schemeClr val="accent6"/>
                </a:solidFill>
                <a:latin typeface="Bodoni MT" panose="02070603080606020203" pitchFamily="18" charset="0"/>
              </a:rPr>
              <a:t>:</a:t>
            </a:r>
            <a:endParaRPr lang="cs-CZ" dirty="0"/>
          </a:p>
        </p:txBody>
      </p:sp>
      <p:sp>
        <p:nvSpPr>
          <p:cNvPr id="3" name="Zástupný symbol pro obsah 2"/>
          <p:cNvSpPr>
            <a:spLocks noGrp="1"/>
          </p:cNvSpPr>
          <p:nvPr>
            <p:ph idx="1"/>
          </p:nvPr>
        </p:nvSpPr>
        <p:spPr/>
        <p:txBody>
          <a:bodyPr/>
          <a:lstStyle/>
          <a:p>
            <a:r>
              <a:rPr lang="cs-CZ" dirty="0">
                <a:solidFill>
                  <a:schemeClr val="accent6"/>
                </a:solidFill>
                <a:latin typeface="Bodoni MT" panose="02070603080606020203" pitchFamily="18" charset="0"/>
              </a:rPr>
              <a:t>...</a:t>
            </a:r>
            <a:r>
              <a:rPr lang="en-US" dirty="0">
                <a:solidFill>
                  <a:schemeClr val="accent6"/>
                </a:solidFill>
                <a:latin typeface="Bodoni MT" panose="02070603080606020203" pitchFamily="18" charset="0"/>
              </a:rPr>
              <a:t>an operator in the social economy whose main objective is to have a social impact rather than make a profit for their owners or shareholders. </a:t>
            </a:r>
            <a:r>
              <a:rPr lang="cs-CZ" dirty="0">
                <a:solidFill>
                  <a:schemeClr val="accent6"/>
                </a:solidFill>
                <a:latin typeface="Bodoni MT" panose="02070603080606020203" pitchFamily="18" charset="0"/>
              </a:rPr>
              <a:t/>
            </a:r>
            <a:br>
              <a:rPr lang="cs-CZ" dirty="0">
                <a:solidFill>
                  <a:schemeClr val="accent6"/>
                </a:solidFill>
                <a:latin typeface="Bodoni MT" panose="02070603080606020203" pitchFamily="18" charset="0"/>
              </a:rPr>
            </a:br>
            <a:r>
              <a:rPr lang="cs-CZ" dirty="0">
                <a:solidFill>
                  <a:schemeClr val="accent6"/>
                </a:solidFill>
                <a:latin typeface="Bodoni MT" panose="02070603080606020203" pitchFamily="18" charset="0"/>
              </a:rPr>
              <a:t/>
            </a:r>
            <a:br>
              <a:rPr lang="cs-CZ" dirty="0">
                <a:solidFill>
                  <a:schemeClr val="accent6"/>
                </a:solidFill>
                <a:latin typeface="Bodoni MT" panose="02070603080606020203" pitchFamily="18" charset="0"/>
              </a:rPr>
            </a:br>
            <a:r>
              <a:rPr lang="en-US" dirty="0">
                <a:solidFill>
                  <a:schemeClr val="accent6"/>
                </a:solidFill>
                <a:latin typeface="Bodoni MT" panose="02070603080606020203" pitchFamily="18" charset="0"/>
              </a:rPr>
              <a:t>It operates by providing goods and services for the market in an entrepreneurial and innovative fashion and uses its profits primarily to achieve social objectives. </a:t>
            </a:r>
            <a:r>
              <a:rPr lang="cs-CZ" dirty="0">
                <a:solidFill>
                  <a:schemeClr val="accent6"/>
                </a:solidFill>
                <a:latin typeface="Bodoni MT" panose="02070603080606020203" pitchFamily="18" charset="0"/>
              </a:rPr>
              <a:t/>
            </a:r>
            <a:br>
              <a:rPr lang="cs-CZ" dirty="0">
                <a:solidFill>
                  <a:schemeClr val="accent6"/>
                </a:solidFill>
                <a:latin typeface="Bodoni MT" panose="02070603080606020203" pitchFamily="18" charset="0"/>
              </a:rPr>
            </a:br>
            <a:r>
              <a:rPr lang="cs-CZ" dirty="0">
                <a:solidFill>
                  <a:schemeClr val="accent6"/>
                </a:solidFill>
                <a:latin typeface="Bodoni MT" panose="02070603080606020203" pitchFamily="18" charset="0"/>
              </a:rPr>
              <a:t/>
            </a:r>
            <a:br>
              <a:rPr lang="cs-CZ" dirty="0">
                <a:solidFill>
                  <a:schemeClr val="accent6"/>
                </a:solidFill>
                <a:latin typeface="Bodoni MT" panose="02070603080606020203" pitchFamily="18" charset="0"/>
              </a:rPr>
            </a:br>
            <a:r>
              <a:rPr lang="en-US" dirty="0">
                <a:solidFill>
                  <a:schemeClr val="accent6"/>
                </a:solidFill>
                <a:latin typeface="Bodoni MT" panose="02070603080606020203" pitchFamily="18" charset="0"/>
              </a:rPr>
              <a:t>It is managed in an open and responsible manner and, in particular, involves employees, consumers and stakeholders affected by its commercial activities.</a:t>
            </a:r>
            <a:endParaRPr lang="cs-CZ" dirty="0">
              <a:solidFill>
                <a:schemeClr val="accent6"/>
              </a:solidFill>
              <a:latin typeface="Bodoni MT" panose="02070603080606020203" pitchFamily="18" charset="0"/>
            </a:endParaRPr>
          </a:p>
          <a:p>
            <a:pPr marL="0" indent="0">
              <a:buNone/>
            </a:pPr>
            <a:endParaRPr lang="cs-CZ" sz="1200" b="0" dirty="0" smtClean="0">
              <a:solidFill>
                <a:schemeClr val="tx1"/>
              </a:solidFill>
              <a:hlinkClick r:id="rId2"/>
            </a:endParaRPr>
          </a:p>
          <a:p>
            <a:pPr marL="0" indent="0">
              <a:buNone/>
            </a:pPr>
            <a:r>
              <a:rPr lang="de-DE" sz="1200" b="0" dirty="0" smtClean="0">
                <a:solidFill>
                  <a:schemeClr val="tx1"/>
                </a:solidFill>
                <a:hlinkClick r:id="rId2"/>
              </a:rPr>
              <a:t>https</a:t>
            </a:r>
            <a:r>
              <a:rPr lang="de-DE" sz="1200" b="0" dirty="0">
                <a:solidFill>
                  <a:schemeClr val="tx1"/>
                </a:solidFill>
                <a:hlinkClick r:id="rId2"/>
              </a:rPr>
              <a:t>://ec.europa.eu/growth/sectors/social-economy_en</a:t>
            </a:r>
            <a:r>
              <a:rPr lang="cs-CZ" sz="1200" b="0" dirty="0">
                <a:solidFill>
                  <a:schemeClr val="tx1"/>
                </a:solidFill>
              </a:rPr>
              <a:t> </a:t>
            </a:r>
          </a:p>
          <a:p>
            <a:pPr marL="0" indent="0">
              <a:buNone/>
            </a:pPr>
            <a:r>
              <a:rPr lang="de-DE" sz="1200" b="0" dirty="0">
                <a:solidFill>
                  <a:schemeClr val="tx1"/>
                </a:solidFill>
                <a:hlinkClick r:id="rId3"/>
              </a:rPr>
              <a:t>https://ec.europa.eu/growth/sectors/social-economy/enterprises_en</a:t>
            </a:r>
            <a:endParaRPr lang="cs-CZ" sz="1200" b="0" dirty="0">
              <a:solidFill>
                <a:schemeClr val="tx1"/>
              </a:solidFill>
            </a:endParaRPr>
          </a:p>
          <a:p>
            <a:endParaRPr lang="cs-CZ" dirty="0"/>
          </a:p>
        </p:txBody>
      </p:sp>
    </p:spTree>
    <p:extLst>
      <p:ext uri="{BB962C8B-B14F-4D97-AF65-F5344CB8AC3E}">
        <p14:creationId xmlns:p14="http://schemas.microsoft.com/office/powerpoint/2010/main" val="4423563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solidFill>
                  <a:schemeClr val="accent6"/>
                </a:solidFill>
                <a:latin typeface="Bodoni MT" panose="02070603080606020203" pitchFamily="18" charset="0"/>
              </a:rPr>
              <a:t>The Commission uses the term 'social enterprise' to cover the following types of business</a:t>
            </a:r>
            <a:r>
              <a:rPr lang="en-US" dirty="0" smtClean="0">
                <a:solidFill>
                  <a:schemeClr val="accent6"/>
                </a:solidFill>
                <a:latin typeface="Bodoni MT" panose="02070603080606020203" pitchFamily="18" charset="0"/>
              </a:rPr>
              <a:t>:</a:t>
            </a:r>
            <a:endParaRPr lang="cs-CZ" dirty="0"/>
          </a:p>
        </p:txBody>
      </p:sp>
      <p:sp>
        <p:nvSpPr>
          <p:cNvPr id="3" name="Zástupný symbol pro obsah 2"/>
          <p:cNvSpPr>
            <a:spLocks noGrp="1"/>
          </p:cNvSpPr>
          <p:nvPr>
            <p:ph idx="1"/>
          </p:nvPr>
        </p:nvSpPr>
        <p:spPr/>
        <p:txBody>
          <a:bodyPr/>
          <a:lstStyle/>
          <a:p>
            <a:r>
              <a:rPr lang="en-US" dirty="0" smtClean="0">
                <a:solidFill>
                  <a:schemeClr val="accent6"/>
                </a:solidFill>
                <a:latin typeface="Bodoni MT" panose="02070603080606020203" pitchFamily="18" charset="0"/>
              </a:rPr>
              <a:t>Those </a:t>
            </a:r>
            <a:r>
              <a:rPr lang="en-US" dirty="0">
                <a:solidFill>
                  <a:schemeClr val="accent6"/>
                </a:solidFill>
                <a:latin typeface="Bodoni MT" panose="02070603080606020203" pitchFamily="18" charset="0"/>
              </a:rPr>
              <a:t>for who the social or societal objective of the common good is the reason for the commercial activity, often in the form of a high level of social innovation</a:t>
            </a:r>
          </a:p>
          <a:p>
            <a:r>
              <a:rPr lang="en-US" dirty="0">
                <a:solidFill>
                  <a:schemeClr val="accent6"/>
                </a:solidFill>
                <a:latin typeface="Bodoni MT" panose="02070603080606020203" pitchFamily="18" charset="0"/>
              </a:rPr>
              <a:t>Those whose profits are mainly reinvested to achieve this social objective</a:t>
            </a:r>
          </a:p>
          <a:p>
            <a:r>
              <a:rPr lang="en-US" dirty="0">
                <a:solidFill>
                  <a:schemeClr val="accent6"/>
                </a:solidFill>
                <a:latin typeface="Bodoni MT" panose="02070603080606020203" pitchFamily="18" charset="0"/>
              </a:rPr>
              <a:t>Those where the method of </a:t>
            </a:r>
            <a:r>
              <a:rPr lang="en-US" dirty="0" err="1">
                <a:solidFill>
                  <a:schemeClr val="accent6"/>
                </a:solidFill>
                <a:latin typeface="Bodoni MT" panose="02070603080606020203" pitchFamily="18" charset="0"/>
              </a:rPr>
              <a:t>organisation</a:t>
            </a:r>
            <a:r>
              <a:rPr lang="en-US" dirty="0">
                <a:solidFill>
                  <a:schemeClr val="accent6"/>
                </a:solidFill>
                <a:latin typeface="Bodoni MT" panose="02070603080606020203" pitchFamily="18" charset="0"/>
              </a:rPr>
              <a:t> or the ownership system reflects the enterprise's mission, using democratic or participatory principles or focusing on social justice</a:t>
            </a:r>
          </a:p>
          <a:p>
            <a:r>
              <a:rPr lang="en-US" dirty="0">
                <a:solidFill>
                  <a:schemeClr val="accent6"/>
                </a:solidFill>
                <a:latin typeface="Bodoni MT" panose="02070603080606020203" pitchFamily="18" charset="0"/>
              </a:rPr>
              <a:t>There is no single legal form for social enterprises. Many social enterprises operate in the form of </a:t>
            </a:r>
            <a:r>
              <a:rPr lang="en-US" dirty="0" smtClean="0">
                <a:solidFill>
                  <a:schemeClr val="accent6"/>
                </a:solidFill>
                <a:latin typeface="Bodoni MT" panose="02070603080606020203" pitchFamily="18" charset="0"/>
              </a:rPr>
              <a:t>social</a:t>
            </a:r>
            <a:r>
              <a:rPr lang="en-US" dirty="0">
                <a:solidFill>
                  <a:schemeClr val="accent6"/>
                </a:solidFill>
                <a:latin typeface="Bodoni MT" panose="02070603080606020203" pitchFamily="18" charset="0"/>
              </a:rPr>
              <a:t> </a:t>
            </a:r>
            <a:r>
              <a:rPr lang="en-US" dirty="0">
                <a:solidFill>
                  <a:schemeClr val="accent6"/>
                </a:solidFill>
                <a:latin typeface="Bodoni MT" panose="02070603080606020203" pitchFamily="18" charset="0"/>
                <a:hlinkClick r:id="rId2"/>
              </a:rPr>
              <a:t>cooperatives</a:t>
            </a:r>
            <a:r>
              <a:rPr lang="en-US" dirty="0">
                <a:solidFill>
                  <a:schemeClr val="accent6"/>
                </a:solidFill>
                <a:latin typeface="Bodoni MT" panose="02070603080606020203" pitchFamily="18" charset="0"/>
              </a:rPr>
              <a:t>, some </a:t>
            </a:r>
            <a:r>
              <a:rPr lang="cs-CZ" dirty="0">
                <a:solidFill>
                  <a:schemeClr val="accent6"/>
                </a:solidFill>
                <a:latin typeface="Bodoni MT" panose="02070603080606020203" pitchFamily="18" charset="0"/>
              </a:rPr>
              <a:t>r</a:t>
            </a:r>
            <a:r>
              <a:rPr lang="en-US" dirty="0" err="1">
                <a:solidFill>
                  <a:schemeClr val="accent6"/>
                </a:solidFill>
                <a:latin typeface="Bodoni MT" panose="02070603080606020203" pitchFamily="18" charset="0"/>
              </a:rPr>
              <a:t>egistered</a:t>
            </a:r>
            <a:r>
              <a:rPr lang="en-US" dirty="0">
                <a:solidFill>
                  <a:schemeClr val="accent6"/>
                </a:solidFill>
                <a:latin typeface="Bodoni MT" panose="02070603080606020203" pitchFamily="18" charset="0"/>
              </a:rPr>
              <a:t> as private companies limited by guarantee, some are mutual, and a lot of them are non-profit-distributing </a:t>
            </a:r>
            <a:r>
              <a:rPr lang="en-US" dirty="0" err="1">
                <a:solidFill>
                  <a:schemeClr val="accent6"/>
                </a:solidFill>
                <a:latin typeface="Bodoni MT" panose="02070603080606020203" pitchFamily="18" charset="0"/>
              </a:rPr>
              <a:t>organisations</a:t>
            </a:r>
            <a:r>
              <a:rPr lang="en-US" dirty="0">
                <a:solidFill>
                  <a:schemeClr val="accent6"/>
                </a:solidFill>
                <a:latin typeface="Bodoni MT" panose="02070603080606020203" pitchFamily="18" charset="0"/>
              </a:rPr>
              <a:t> like provident societies, associations, voluntary </a:t>
            </a:r>
            <a:r>
              <a:rPr lang="en-US" dirty="0" err="1">
                <a:solidFill>
                  <a:schemeClr val="accent6"/>
                </a:solidFill>
                <a:latin typeface="Bodoni MT" panose="02070603080606020203" pitchFamily="18" charset="0"/>
              </a:rPr>
              <a:t>organisations</a:t>
            </a:r>
            <a:r>
              <a:rPr lang="en-US" dirty="0">
                <a:solidFill>
                  <a:schemeClr val="accent6"/>
                </a:solidFill>
                <a:latin typeface="Bodoni MT" panose="02070603080606020203" pitchFamily="18" charset="0"/>
              </a:rPr>
              <a:t>, charities or foundations.</a:t>
            </a:r>
          </a:p>
          <a:p>
            <a:endParaRPr lang="cs-CZ" dirty="0"/>
          </a:p>
        </p:txBody>
      </p:sp>
    </p:spTree>
    <p:extLst>
      <p:ext uri="{BB962C8B-B14F-4D97-AF65-F5344CB8AC3E}">
        <p14:creationId xmlns:p14="http://schemas.microsoft.com/office/powerpoint/2010/main" val="197797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accent6"/>
                </a:solidFill>
                <a:latin typeface="Bodoni MT" panose="02070603080606020203" pitchFamily="18" charset="0"/>
              </a:rPr>
              <a:t>S</a:t>
            </a:r>
            <a:r>
              <a:rPr lang="en-US" dirty="0" err="1" smtClean="0">
                <a:solidFill>
                  <a:schemeClr val="accent6"/>
                </a:solidFill>
                <a:latin typeface="Bodoni MT" panose="02070603080606020203" pitchFamily="18" charset="0"/>
              </a:rPr>
              <a:t>ocial</a:t>
            </a:r>
            <a:r>
              <a:rPr lang="en-US" dirty="0" smtClean="0">
                <a:solidFill>
                  <a:schemeClr val="accent6"/>
                </a:solidFill>
                <a:latin typeface="Bodoni MT" panose="02070603080606020203" pitchFamily="18" charset="0"/>
              </a:rPr>
              <a:t> </a:t>
            </a:r>
            <a:r>
              <a:rPr lang="en-US" dirty="0">
                <a:solidFill>
                  <a:schemeClr val="accent6"/>
                </a:solidFill>
                <a:latin typeface="Bodoni MT" panose="02070603080606020203" pitchFamily="18" charset="0"/>
              </a:rPr>
              <a:t>enterprises mainly operate in  4 fields:</a:t>
            </a:r>
            <a:endParaRPr lang="cs-CZ" dirty="0"/>
          </a:p>
        </p:txBody>
      </p:sp>
      <p:sp>
        <p:nvSpPr>
          <p:cNvPr id="3" name="Zástupný symbol pro obsah 2"/>
          <p:cNvSpPr>
            <a:spLocks noGrp="1"/>
          </p:cNvSpPr>
          <p:nvPr>
            <p:ph idx="1"/>
          </p:nvPr>
        </p:nvSpPr>
        <p:spPr/>
        <p:txBody>
          <a:bodyPr/>
          <a:lstStyle/>
          <a:p>
            <a:r>
              <a:rPr lang="en-US" dirty="0" smtClean="0">
                <a:solidFill>
                  <a:schemeClr val="accent6"/>
                </a:solidFill>
                <a:latin typeface="Bodoni MT" panose="02070603080606020203" pitchFamily="18" charset="0"/>
              </a:rPr>
              <a:t>Work </a:t>
            </a:r>
            <a:r>
              <a:rPr lang="en-US" dirty="0">
                <a:solidFill>
                  <a:schemeClr val="accent6"/>
                </a:solidFill>
                <a:latin typeface="Bodoni MT" panose="02070603080606020203" pitchFamily="18" charset="0"/>
              </a:rPr>
              <a:t>integration - training and integration of people with disabilities and unemployed people</a:t>
            </a:r>
          </a:p>
          <a:p>
            <a:r>
              <a:rPr lang="en-US" dirty="0">
                <a:solidFill>
                  <a:schemeClr val="accent6"/>
                </a:solidFill>
                <a:latin typeface="Bodoni MT" panose="02070603080606020203" pitchFamily="18" charset="0"/>
              </a:rPr>
              <a:t>Personal social services - health, well-being and medical care, professional training, education, health services, childcare services, services for elderly people, or aid for disadvantaged people</a:t>
            </a:r>
          </a:p>
          <a:p>
            <a:r>
              <a:rPr lang="en-US" dirty="0">
                <a:solidFill>
                  <a:schemeClr val="accent6"/>
                </a:solidFill>
                <a:latin typeface="Bodoni MT" panose="02070603080606020203" pitchFamily="18" charset="0"/>
              </a:rPr>
              <a:t>Local development of disadvantaged areas - social enterprises in remote rural areas, </a:t>
            </a:r>
            <a:r>
              <a:rPr lang="en-US" dirty="0" err="1">
                <a:solidFill>
                  <a:schemeClr val="accent6"/>
                </a:solidFill>
                <a:latin typeface="Bodoni MT" panose="02070603080606020203" pitchFamily="18" charset="0"/>
              </a:rPr>
              <a:t>neighbourhood</a:t>
            </a:r>
            <a:r>
              <a:rPr lang="en-US" dirty="0">
                <a:solidFill>
                  <a:schemeClr val="accent6"/>
                </a:solidFill>
                <a:latin typeface="Bodoni MT" panose="02070603080606020203" pitchFamily="18" charset="0"/>
              </a:rPr>
              <a:t> development/rehabilitation schemes in urban areas, development aid and development cooperation with third countries</a:t>
            </a:r>
          </a:p>
          <a:p>
            <a:r>
              <a:rPr lang="en-US" dirty="0">
                <a:solidFill>
                  <a:schemeClr val="accent6"/>
                </a:solidFill>
                <a:latin typeface="Bodoni MT" panose="02070603080606020203" pitchFamily="18" charset="0"/>
              </a:rPr>
              <a:t>Other - including recycling, environmental protection, sports, arts, culture or historical preservation, science, research and innovation, consumer protection and amateur sports</a:t>
            </a:r>
          </a:p>
          <a:p>
            <a:endParaRPr lang="cs-CZ" dirty="0"/>
          </a:p>
        </p:txBody>
      </p:sp>
    </p:spTree>
    <p:extLst>
      <p:ext uri="{BB962C8B-B14F-4D97-AF65-F5344CB8AC3E}">
        <p14:creationId xmlns:p14="http://schemas.microsoft.com/office/powerpoint/2010/main" val="3780876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chemeClr val="accent6"/>
                </a:solidFill>
                <a:latin typeface="Bodoni MT" panose="02070603080606020203" pitchFamily="18" charset="0"/>
              </a:rPr>
              <a:t>The European </a:t>
            </a:r>
            <a:r>
              <a:rPr lang="de-DE" dirty="0" err="1" smtClean="0">
                <a:solidFill>
                  <a:schemeClr val="accent6"/>
                </a:solidFill>
                <a:latin typeface="Bodoni MT" panose="02070603080606020203" pitchFamily="18" charset="0"/>
              </a:rPr>
              <a:t>Union´s</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point</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of</a:t>
            </a:r>
            <a:r>
              <a:rPr lang="de-DE" dirty="0" smtClean="0">
                <a:solidFill>
                  <a:schemeClr val="accent6"/>
                </a:solidFill>
                <a:latin typeface="Bodoni MT" panose="02070603080606020203" pitchFamily="18" charset="0"/>
              </a:rPr>
              <a:t> </a:t>
            </a:r>
            <a:r>
              <a:rPr lang="de-DE" dirty="0" err="1" smtClean="0">
                <a:solidFill>
                  <a:schemeClr val="accent6"/>
                </a:solidFill>
                <a:latin typeface="Bodoni MT" panose="02070603080606020203" pitchFamily="18" charset="0"/>
              </a:rPr>
              <a:t>view</a:t>
            </a:r>
            <a:r>
              <a:rPr lang="de-DE" dirty="0" smtClean="0">
                <a:solidFill>
                  <a:schemeClr val="accent6"/>
                </a:solidFill>
                <a:latin typeface="Bodoni MT" panose="02070603080606020203" pitchFamily="18" charset="0"/>
              </a:rPr>
              <a:t>: </a:t>
            </a:r>
            <a:br>
              <a:rPr lang="de-DE" dirty="0" smtClean="0">
                <a:solidFill>
                  <a:schemeClr val="accent6"/>
                </a:solidFill>
                <a:latin typeface="Bodoni MT" panose="02070603080606020203" pitchFamily="18" charset="0"/>
              </a:rPr>
            </a:br>
            <a:endParaRPr lang="de-DE" dirty="0"/>
          </a:p>
        </p:txBody>
      </p:sp>
      <p:sp>
        <p:nvSpPr>
          <p:cNvPr id="3" name="Inhaltsplatzhalter 2"/>
          <p:cNvSpPr>
            <a:spLocks noGrp="1"/>
          </p:cNvSpPr>
          <p:nvPr>
            <p:ph idx="1"/>
          </p:nvPr>
        </p:nvSpPr>
        <p:spPr>
          <a:xfrm>
            <a:off x="1835150" y="1124744"/>
            <a:ext cx="6851650" cy="3455987"/>
          </a:xfrm>
        </p:spPr>
        <p:txBody>
          <a:bodyPr/>
          <a:lstStyle/>
          <a:p>
            <a:pPr>
              <a:buNone/>
            </a:pPr>
            <a:r>
              <a:rPr lang="cs-CZ" dirty="0" err="1" smtClean="0"/>
              <a:t>What</a:t>
            </a:r>
            <a:r>
              <a:rPr lang="cs-CZ" dirty="0" smtClean="0"/>
              <a:t> </a:t>
            </a:r>
            <a:r>
              <a:rPr lang="cs-CZ" dirty="0" err="1" smtClean="0"/>
              <a:t>is</a:t>
            </a:r>
            <a:r>
              <a:rPr lang="cs-CZ" dirty="0" smtClean="0"/>
              <a:t> </a:t>
            </a:r>
            <a:r>
              <a:rPr lang="de-DE" dirty="0" err="1" smtClean="0"/>
              <a:t>Social</a:t>
            </a:r>
            <a:r>
              <a:rPr lang="cs-CZ" dirty="0" smtClean="0"/>
              <a:t> </a:t>
            </a:r>
            <a:r>
              <a:rPr lang="cs-CZ" dirty="0" err="1" smtClean="0"/>
              <a:t>Enterprise</a:t>
            </a:r>
            <a:r>
              <a:rPr lang="cs-CZ" dirty="0" smtClean="0"/>
              <a:t>?</a:t>
            </a:r>
            <a:endParaRPr lang="pl-PL" dirty="0" smtClean="0">
              <a:hlinkClick r:id="rId3"/>
            </a:endParaRPr>
          </a:p>
          <a:p>
            <a:pPr>
              <a:buNone/>
            </a:pPr>
            <a:r>
              <a:rPr lang="pl-PL" dirty="0" smtClean="0">
                <a:hlinkClick r:id="rId3"/>
              </a:rPr>
              <a:t>https://www.youtube.com/watch?v=5PKBL4C4TJQ</a:t>
            </a:r>
            <a:endParaRPr lang="pl-PL" dirty="0" smtClean="0"/>
          </a:p>
          <a:p>
            <a:pPr>
              <a:buNone/>
            </a:pPr>
            <a:endParaRPr lang="pl-PL" dirty="0" smtClean="0"/>
          </a:p>
          <a:p>
            <a:pPr>
              <a:buNone/>
            </a:pPr>
            <a:endParaRPr lang="pl-PL" dirty="0" smtClean="0"/>
          </a:p>
          <a:p>
            <a:pPr>
              <a:buNone/>
            </a:pPr>
            <a:endParaRPr lang="de-DE"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003-Praesentation-MitLogo">
  <a:themeElements>
    <a:clrScheme name="">
      <a:dk1>
        <a:srgbClr val="000000"/>
      </a:dk1>
      <a:lt1>
        <a:srgbClr val="FFFFFF"/>
      </a:lt1>
      <a:dk2>
        <a:srgbClr val="000000"/>
      </a:dk2>
      <a:lt2>
        <a:srgbClr val="808080"/>
      </a:lt2>
      <a:accent1>
        <a:srgbClr val="966C2B"/>
      </a:accent1>
      <a:accent2>
        <a:srgbClr val="990000"/>
      </a:accent2>
      <a:accent3>
        <a:srgbClr val="FFFFFF"/>
      </a:accent3>
      <a:accent4>
        <a:srgbClr val="000000"/>
      </a:accent4>
      <a:accent5>
        <a:srgbClr val="C9BAAC"/>
      </a:accent5>
      <a:accent6>
        <a:srgbClr val="8A0000"/>
      </a:accent6>
      <a:hlink>
        <a:srgbClr val="301B7F"/>
      </a:hlink>
      <a:folHlink>
        <a:srgbClr val="990000"/>
      </a:folHlink>
    </a:clrScheme>
    <a:fontScheme name="2003-Praesentation-MitLogo">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3-Praesentation-Mit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03-Praesentation-Mit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03-Praesentation-Mit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03-Praesentation-Mit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03-Praesentation-Mit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03-Praesentation-Mit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03-Praesentation-Mit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03-Praesentation-Mit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03-Praesentation-Mit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03-Praesentation-Mit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03-Praesentation-Mit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03-Praesentation-Mit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2055</TotalTime>
  <Words>1643</Words>
  <Application>Microsoft Office PowerPoint</Application>
  <PresentationFormat>Předvádění na obrazovce (4:3)</PresentationFormat>
  <Paragraphs>209</Paragraphs>
  <Slides>37</Slides>
  <Notes>8</Notes>
  <HiddenSlides>0</HiddenSlides>
  <MMClips>0</MMClips>
  <ScaleCrop>false</ScaleCrop>
  <HeadingPairs>
    <vt:vector size="4" baseType="variant">
      <vt:variant>
        <vt:lpstr>Motiv</vt:lpstr>
      </vt:variant>
      <vt:variant>
        <vt:i4>2</vt:i4>
      </vt:variant>
      <vt:variant>
        <vt:lpstr>Nadpisy snímků</vt:lpstr>
      </vt:variant>
      <vt:variant>
        <vt:i4>37</vt:i4>
      </vt:variant>
    </vt:vector>
  </HeadingPairs>
  <TitlesOfParts>
    <vt:vector size="39" baseType="lpstr">
      <vt:lpstr>2003-Praesentation-MitLogo</vt:lpstr>
      <vt:lpstr>Benutzerdefiniertes Design</vt:lpstr>
      <vt:lpstr> Social Entrepreneurship Introduction </vt:lpstr>
      <vt:lpstr>Prezentace aplikace PowerPoint</vt:lpstr>
      <vt:lpstr>Prezentace aplikace PowerPoint</vt:lpstr>
      <vt:lpstr>Prezentace aplikace PowerPoint</vt:lpstr>
      <vt:lpstr>Prezentace aplikace PowerPoint</vt:lpstr>
      <vt:lpstr>The European Union´s point of view:</vt:lpstr>
      <vt:lpstr>The Commission uses the term 'social enterprise' to cover the following types of business:</vt:lpstr>
      <vt:lpstr>Social enterprises mainly operate in  4 fields:</vt:lpstr>
      <vt:lpstr>The European Union´s point of view:  </vt:lpstr>
      <vt:lpstr>Market? State? Civil Society?</vt:lpstr>
      <vt:lpstr>Market? State? Civil Society?</vt:lpstr>
      <vt:lpstr>Stability… tability</vt:lpstr>
      <vt:lpstr>a …&amp; broader context much broader context</vt:lpstr>
      <vt:lpstr>.overlapping semantics  </vt:lpstr>
      <vt:lpstr>Social Entrepreneurs – some examples</vt:lpstr>
      <vt:lpstr>… and some „unknown“ examples:</vt:lpstr>
      <vt:lpstr>Prezentace aplikace PowerPoint</vt:lpstr>
      <vt:lpstr>Prezentace aplikace PowerPoint</vt:lpstr>
      <vt:lpstr>Prezentace aplikace PowerPoint</vt:lpstr>
      <vt:lpstr>Prezentace aplikace PowerPoint</vt:lpstr>
      <vt:lpstr>Case Studies</vt:lpstr>
      <vt:lpstr>Case Studies</vt:lpstr>
      <vt:lpstr>Case Studies </vt:lpstr>
      <vt:lpstr>Resources </vt:lpstr>
      <vt:lpstr>Resources</vt:lpstr>
      <vt:lpstr>Prezentace aplikace PowerPoint</vt:lpstr>
      <vt:lpstr>Eco system - promotion agencies </vt:lpstr>
      <vt:lpstr>Eco system – social spaces</vt:lpstr>
      <vt:lpstr>Eco system – financial support</vt:lpstr>
      <vt:lpstr>Eco system – education and research </vt:lpstr>
      <vt:lpstr>Eco system – politics and policies </vt:lpstr>
      <vt:lpstr>Prezentace aplikace PowerPoint</vt:lpstr>
      <vt:lpstr>Problems</vt:lpstr>
      <vt:lpstr>Selection of problems  (financing, surroundings, organizational development)   </vt:lpstr>
      <vt:lpstr>Problems of financing </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Volker Then</dc:creator>
  <cp:lastModifiedBy>Hyanek Vladimir</cp:lastModifiedBy>
  <cp:revision>228</cp:revision>
  <cp:lastPrinted>2018-10-01T10:54:04Z</cp:lastPrinted>
  <dcterms:created xsi:type="dcterms:W3CDTF">2009-09-02T09:41:42Z</dcterms:created>
  <dcterms:modified xsi:type="dcterms:W3CDTF">2018-10-01T13:14:43Z</dcterms:modified>
</cp:coreProperties>
</file>