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0" r:id="rId3"/>
    <p:sldId id="317" r:id="rId4"/>
    <p:sldId id="318" r:id="rId5"/>
    <p:sldId id="321" r:id="rId6"/>
    <p:sldId id="261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20" r:id="rId15"/>
    <p:sldId id="315" r:id="rId16"/>
    <p:sldId id="316" r:id="rId17"/>
    <p:sldId id="351" r:id="rId18"/>
    <p:sldId id="328" r:id="rId19"/>
    <p:sldId id="352" r:id="rId20"/>
    <p:sldId id="336" r:id="rId21"/>
    <p:sldId id="337" r:id="rId22"/>
    <p:sldId id="338" r:id="rId23"/>
    <p:sldId id="339" r:id="rId24"/>
    <p:sldId id="340" r:id="rId25"/>
    <p:sldId id="341" r:id="rId26"/>
    <p:sldId id="342" r:id="rId27"/>
    <p:sldId id="350" r:id="rId2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9F0FC5D-A0CC-4B0D-9CBF-EA54BF6A3889}">
          <p14:sldIdLst>
            <p14:sldId id="256"/>
            <p14:sldId id="260"/>
            <p14:sldId id="317"/>
            <p14:sldId id="318"/>
            <p14:sldId id="321"/>
            <p14:sldId id="261"/>
            <p14:sldId id="343"/>
            <p14:sldId id="344"/>
            <p14:sldId id="345"/>
            <p14:sldId id="346"/>
            <p14:sldId id="347"/>
            <p14:sldId id="348"/>
            <p14:sldId id="349"/>
            <p14:sldId id="320"/>
            <p14:sldId id="315"/>
            <p14:sldId id="316"/>
            <p14:sldId id="351"/>
            <p14:sldId id="328"/>
            <p14:sldId id="352"/>
            <p14:sldId id="336"/>
            <p14:sldId id="337"/>
            <p14:sldId id="338"/>
            <p14:sldId id="339"/>
            <p14:sldId id="340"/>
            <p14:sldId id="341"/>
            <p14:sldId id="342"/>
            <p14:sldId id="3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87433" autoAdjust="0"/>
  </p:normalViewPr>
  <p:slideViewPr>
    <p:cSldViewPr snapToGrid="0">
      <p:cViewPr varScale="1">
        <p:scale>
          <a:sx n="75" d="100"/>
          <a:sy n="75" d="100"/>
        </p:scale>
        <p:origin x="1027" y="5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322799\AppData\Local\Temp\data_uprava_vp_2019-04-11_al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322799\Desktop\tacr-zadani_final\soupis_organizaci\soupis-UPR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322799\Desktop\tacr-zadani_final\soupis_organizaci\soupis-UPR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Mezisektorové</a:t>
            </a:r>
            <a:r>
              <a:rPr lang="cs-CZ" baseline="0" dirty="0"/>
              <a:t> rozložení v sociálních službách (48:41:11)</a:t>
            </a:r>
            <a:endParaRPr lang="cs-CZ" dirty="0"/>
          </a:p>
        </c:rich>
      </c:tx>
      <c:layout>
        <c:manualLayout>
          <c:xMode val="edge"/>
          <c:yMode val="edge"/>
          <c:x val="0.25894896619785257"/>
          <c:y val="3.4105221321402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'[data_uprava_vp_2019-04-11_all.xlsx]kraje'!$B$20</c:f>
              <c:strCache>
                <c:ptCount val="1"/>
                <c:pt idx="0">
                  <c:v>NNO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'[data_uprava_vp_2019-04-11_all.xlsx]kraje'!$A$21:$A$35</c:f>
              <c:strCache>
                <c:ptCount val="15"/>
                <c:pt idx="0">
                  <c:v>Hlavní město Praha</c:v>
                </c:pt>
                <c:pt idx="1">
                  <c:v>Jihočeský</c:v>
                </c:pt>
                <c:pt idx="2">
                  <c:v>Jihomoravský</c:v>
                </c:pt>
                <c:pt idx="3">
                  <c:v>Karlovarský</c:v>
                </c:pt>
                <c:pt idx="4">
                  <c:v>Královéhradecký</c:v>
                </c:pt>
                <c:pt idx="5">
                  <c:v>Liberecký</c:v>
                </c:pt>
                <c:pt idx="6">
                  <c:v>Moravskoslezský</c:v>
                </c:pt>
                <c:pt idx="7">
                  <c:v>Olomoucký</c:v>
                </c:pt>
                <c:pt idx="8">
                  <c:v>Pardubický</c:v>
                </c:pt>
                <c:pt idx="9">
                  <c:v>Plzeňský</c:v>
                </c:pt>
                <c:pt idx="10">
                  <c:v>Středočeský</c:v>
                </c:pt>
                <c:pt idx="11">
                  <c:v>Ústecký</c:v>
                </c:pt>
                <c:pt idx="12">
                  <c:v>Vysočina</c:v>
                </c:pt>
                <c:pt idx="13">
                  <c:v>Zlínský</c:v>
                </c:pt>
                <c:pt idx="14">
                  <c:v>Celkem</c:v>
                </c:pt>
              </c:strCache>
            </c:strRef>
          </c:cat>
          <c:val>
            <c:numRef>
              <c:f>'[data_uprava_vp_2019-04-11_all.xlsx]kraje'!$B$21:$B$35</c:f>
              <c:numCache>
                <c:formatCode>0.00%</c:formatCode>
                <c:ptCount val="15"/>
                <c:pt idx="0">
                  <c:v>0.64772727272727271</c:v>
                </c:pt>
                <c:pt idx="1">
                  <c:v>0.58389261744966447</c:v>
                </c:pt>
                <c:pt idx="2">
                  <c:v>0.5</c:v>
                </c:pt>
                <c:pt idx="3">
                  <c:v>0.45833333333333331</c:v>
                </c:pt>
                <c:pt idx="4">
                  <c:v>0.44029850746268656</c:v>
                </c:pt>
                <c:pt idx="5">
                  <c:v>0.38181818181818183</c:v>
                </c:pt>
                <c:pt idx="6">
                  <c:v>0.47747747747747749</c:v>
                </c:pt>
                <c:pt idx="7">
                  <c:v>0.47787610619469029</c:v>
                </c:pt>
                <c:pt idx="8">
                  <c:v>0.43697478991596639</c:v>
                </c:pt>
                <c:pt idx="9">
                  <c:v>0.4</c:v>
                </c:pt>
                <c:pt idx="10">
                  <c:v>0.38831615120274915</c:v>
                </c:pt>
                <c:pt idx="11">
                  <c:v>0.51256281407035176</c:v>
                </c:pt>
                <c:pt idx="12">
                  <c:v>0.38392857142857145</c:v>
                </c:pt>
                <c:pt idx="13">
                  <c:v>0.59782608695652173</c:v>
                </c:pt>
                <c:pt idx="14">
                  <c:v>0.48491879350348027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E0-475E-962B-BB18CEDD903A}"/>
            </c:ext>
          </c:extLst>
        </c:ser>
        <c:ser>
          <c:idx val="1"/>
          <c:order val="1"/>
          <c:tx>
            <c:strRef>
              <c:f>'[data_uprava_vp_2019-04-11_all.xlsx]kraje'!$C$20</c:f>
              <c:strCache>
                <c:ptCount val="1"/>
                <c:pt idx="0">
                  <c:v>veřejný sektor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'[data_uprava_vp_2019-04-11_all.xlsx]kraje'!$A$21:$A$35</c:f>
              <c:strCache>
                <c:ptCount val="15"/>
                <c:pt idx="0">
                  <c:v>Hlavní město Praha</c:v>
                </c:pt>
                <c:pt idx="1">
                  <c:v>Jihočeský</c:v>
                </c:pt>
                <c:pt idx="2">
                  <c:v>Jihomoravský</c:v>
                </c:pt>
                <c:pt idx="3">
                  <c:v>Karlovarský</c:v>
                </c:pt>
                <c:pt idx="4">
                  <c:v>Královéhradecký</c:v>
                </c:pt>
                <c:pt idx="5">
                  <c:v>Liberecký</c:v>
                </c:pt>
                <c:pt idx="6">
                  <c:v>Moravskoslezský</c:v>
                </c:pt>
                <c:pt idx="7">
                  <c:v>Olomoucký</c:v>
                </c:pt>
                <c:pt idx="8">
                  <c:v>Pardubický</c:v>
                </c:pt>
                <c:pt idx="9">
                  <c:v>Plzeňský</c:v>
                </c:pt>
                <c:pt idx="10">
                  <c:v>Středočeský</c:v>
                </c:pt>
                <c:pt idx="11">
                  <c:v>Ústecký</c:v>
                </c:pt>
                <c:pt idx="12">
                  <c:v>Vysočina</c:v>
                </c:pt>
                <c:pt idx="13">
                  <c:v>Zlínský</c:v>
                </c:pt>
                <c:pt idx="14">
                  <c:v>Celkem</c:v>
                </c:pt>
              </c:strCache>
            </c:strRef>
          </c:cat>
          <c:val>
            <c:numRef>
              <c:f>'[data_uprava_vp_2019-04-11_all.xlsx]kraje'!$C$21:$C$35</c:f>
              <c:numCache>
                <c:formatCode>0.00%</c:formatCode>
                <c:ptCount val="15"/>
                <c:pt idx="0">
                  <c:v>0.19318181818181818</c:v>
                </c:pt>
                <c:pt idx="1">
                  <c:v>0.31543624161073824</c:v>
                </c:pt>
                <c:pt idx="2">
                  <c:v>0.44642857142857145</c:v>
                </c:pt>
                <c:pt idx="3">
                  <c:v>0.40277777777777779</c:v>
                </c:pt>
                <c:pt idx="4">
                  <c:v>0.4925373134328358</c:v>
                </c:pt>
                <c:pt idx="5">
                  <c:v>0.54545454545454541</c:v>
                </c:pt>
                <c:pt idx="6">
                  <c:v>0.40540540540540543</c:v>
                </c:pt>
                <c:pt idx="7">
                  <c:v>0.44247787610619471</c:v>
                </c:pt>
                <c:pt idx="8">
                  <c:v>0.46218487394957986</c:v>
                </c:pt>
                <c:pt idx="9">
                  <c:v>0.47272727272727272</c:v>
                </c:pt>
                <c:pt idx="10">
                  <c:v>0.46048109965635736</c:v>
                </c:pt>
                <c:pt idx="11">
                  <c:v>0.4020100502512563</c:v>
                </c:pt>
                <c:pt idx="12">
                  <c:v>0.5625</c:v>
                </c:pt>
                <c:pt idx="13">
                  <c:v>0.31521739130434784</c:v>
                </c:pt>
                <c:pt idx="14">
                  <c:v>0.40881670533642689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E0-475E-962B-BB18CEDD903A}"/>
            </c:ext>
          </c:extLst>
        </c:ser>
        <c:ser>
          <c:idx val="2"/>
          <c:order val="2"/>
          <c:tx>
            <c:strRef>
              <c:f>'[data_uprava_vp_2019-04-11_all.xlsx]kraje'!$D$20</c:f>
              <c:strCache>
                <c:ptCount val="1"/>
                <c:pt idx="0">
                  <c:v>ziskový sektor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'[data_uprava_vp_2019-04-11_all.xlsx]kraje'!$A$21:$A$35</c:f>
              <c:strCache>
                <c:ptCount val="15"/>
                <c:pt idx="0">
                  <c:v>Hlavní město Praha</c:v>
                </c:pt>
                <c:pt idx="1">
                  <c:v>Jihočeský</c:v>
                </c:pt>
                <c:pt idx="2">
                  <c:v>Jihomoravský</c:v>
                </c:pt>
                <c:pt idx="3">
                  <c:v>Karlovarský</c:v>
                </c:pt>
                <c:pt idx="4">
                  <c:v>Královéhradecký</c:v>
                </c:pt>
                <c:pt idx="5">
                  <c:v>Liberecký</c:v>
                </c:pt>
                <c:pt idx="6">
                  <c:v>Moravskoslezský</c:v>
                </c:pt>
                <c:pt idx="7">
                  <c:v>Olomoucký</c:v>
                </c:pt>
                <c:pt idx="8">
                  <c:v>Pardubický</c:v>
                </c:pt>
                <c:pt idx="9">
                  <c:v>Plzeňský</c:v>
                </c:pt>
                <c:pt idx="10">
                  <c:v>Středočeský</c:v>
                </c:pt>
                <c:pt idx="11">
                  <c:v>Ústecký</c:v>
                </c:pt>
                <c:pt idx="12">
                  <c:v>Vysočina</c:v>
                </c:pt>
                <c:pt idx="13">
                  <c:v>Zlínský</c:v>
                </c:pt>
                <c:pt idx="14">
                  <c:v>Celkem</c:v>
                </c:pt>
              </c:strCache>
            </c:strRef>
          </c:cat>
          <c:val>
            <c:numRef>
              <c:f>'[data_uprava_vp_2019-04-11_all.xlsx]kraje'!$D$21:$D$35</c:f>
              <c:numCache>
                <c:formatCode>0.00%</c:formatCode>
                <c:ptCount val="15"/>
                <c:pt idx="0">
                  <c:v>0.15909090909090909</c:v>
                </c:pt>
                <c:pt idx="1">
                  <c:v>0.10067114093959731</c:v>
                </c:pt>
                <c:pt idx="2">
                  <c:v>5.3571428571428568E-2</c:v>
                </c:pt>
                <c:pt idx="3">
                  <c:v>0.1388888888888889</c:v>
                </c:pt>
                <c:pt idx="4">
                  <c:v>6.7164179104477612E-2</c:v>
                </c:pt>
                <c:pt idx="5">
                  <c:v>7.2727272727272724E-2</c:v>
                </c:pt>
                <c:pt idx="6">
                  <c:v>0.11711711711711711</c:v>
                </c:pt>
                <c:pt idx="7">
                  <c:v>7.9646017699115043E-2</c:v>
                </c:pt>
                <c:pt idx="8">
                  <c:v>0.10084033613445378</c:v>
                </c:pt>
                <c:pt idx="9">
                  <c:v>0.12727272727272726</c:v>
                </c:pt>
                <c:pt idx="10">
                  <c:v>0.15120274914089346</c:v>
                </c:pt>
                <c:pt idx="11">
                  <c:v>8.5427135678391955E-2</c:v>
                </c:pt>
                <c:pt idx="12">
                  <c:v>5.3571428571428568E-2</c:v>
                </c:pt>
                <c:pt idx="13">
                  <c:v>8.6956521739130432E-2</c:v>
                </c:pt>
                <c:pt idx="14">
                  <c:v>0.10626450116009281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E0-475E-962B-BB18CEDD90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642018160"/>
        <c:axId val="1642019248"/>
      </c:barChart>
      <c:catAx>
        <c:axId val="164201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42019248"/>
        <c:crosses val="autoZero"/>
        <c:auto val="1"/>
        <c:lblAlgn val="ctr"/>
        <c:lblOffset val="100"/>
        <c:noMultiLvlLbl val="0"/>
      </c:catAx>
      <c:valAx>
        <c:axId val="1642019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42018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/>
              <a:t>Vývoj</a:t>
            </a:r>
            <a:r>
              <a:rPr lang="cs-CZ" b="1" baseline="0" dirty="0"/>
              <a:t> počtu NNO v sociálních službách </a:t>
            </a:r>
          </a:p>
          <a:p>
            <a:pPr>
              <a:defRPr/>
            </a:pPr>
            <a:r>
              <a:rPr lang="cs-CZ" b="1" baseline="0" dirty="0"/>
              <a:t>(dle vzniku)</a:t>
            </a:r>
            <a:endParaRPr lang="cs-CZ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List2!$D$5:$D$34</c:f>
              <c:strCache>
                <c:ptCount val="30"/>
                <c:pt idx="0">
                  <c:v>do roku 1990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List2!$F$5:$F$34</c:f>
              <c:numCache>
                <c:formatCode>General</c:formatCode>
                <c:ptCount val="30"/>
                <c:pt idx="0">
                  <c:v>18</c:v>
                </c:pt>
                <c:pt idx="1">
                  <c:v>45</c:v>
                </c:pt>
                <c:pt idx="2">
                  <c:v>83</c:v>
                </c:pt>
                <c:pt idx="3">
                  <c:v>156</c:v>
                </c:pt>
                <c:pt idx="4">
                  <c:v>194</c:v>
                </c:pt>
                <c:pt idx="5">
                  <c:v>232</c:v>
                </c:pt>
                <c:pt idx="6">
                  <c:v>259</c:v>
                </c:pt>
                <c:pt idx="7">
                  <c:v>286</c:v>
                </c:pt>
                <c:pt idx="8">
                  <c:v>327</c:v>
                </c:pt>
                <c:pt idx="9">
                  <c:v>368</c:v>
                </c:pt>
                <c:pt idx="10">
                  <c:v>412</c:v>
                </c:pt>
                <c:pt idx="11">
                  <c:v>465</c:v>
                </c:pt>
                <c:pt idx="12">
                  <c:v>508</c:v>
                </c:pt>
                <c:pt idx="13">
                  <c:v>564</c:v>
                </c:pt>
                <c:pt idx="14">
                  <c:v>614</c:v>
                </c:pt>
                <c:pt idx="15">
                  <c:v>663</c:v>
                </c:pt>
                <c:pt idx="16">
                  <c:v>706</c:v>
                </c:pt>
                <c:pt idx="17">
                  <c:v>745</c:v>
                </c:pt>
                <c:pt idx="18">
                  <c:v>780</c:v>
                </c:pt>
                <c:pt idx="19">
                  <c:v>801</c:v>
                </c:pt>
                <c:pt idx="20">
                  <c:v>827</c:v>
                </c:pt>
                <c:pt idx="21">
                  <c:v>856</c:v>
                </c:pt>
                <c:pt idx="22">
                  <c:v>884</c:v>
                </c:pt>
                <c:pt idx="23">
                  <c:v>911</c:v>
                </c:pt>
                <c:pt idx="24">
                  <c:v>954</c:v>
                </c:pt>
                <c:pt idx="25">
                  <c:v>979</c:v>
                </c:pt>
                <c:pt idx="26">
                  <c:v>1007</c:v>
                </c:pt>
                <c:pt idx="27">
                  <c:v>1028</c:v>
                </c:pt>
                <c:pt idx="28">
                  <c:v>1036</c:v>
                </c:pt>
                <c:pt idx="29">
                  <c:v>1044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77-459B-A290-DBBA0E03F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0610648"/>
        <c:axId val="570603760"/>
      </c:lineChart>
      <c:catAx>
        <c:axId val="570610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70603760"/>
        <c:crosses val="autoZero"/>
        <c:auto val="1"/>
        <c:lblAlgn val="ctr"/>
        <c:lblOffset val="100"/>
        <c:noMultiLvlLbl val="0"/>
      </c:catAx>
      <c:valAx>
        <c:axId val="570603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70610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/>
              <a:t>Počty</a:t>
            </a:r>
            <a:r>
              <a:rPr lang="cs-CZ" b="1" baseline="0" dirty="0"/>
              <a:t> zaměstnanců v NNO v sociálních službách</a:t>
            </a:r>
            <a:endParaRPr lang="cs-CZ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List3!$N$19:$N$28</c:f>
              <c:strCache>
                <c:ptCount val="10"/>
                <c:pt idx="0">
                  <c:v>žádní zaměstnanci</c:v>
                </c:pt>
                <c:pt idx="1">
                  <c:v>1 - 9 zaměstnanců</c:v>
                </c:pt>
                <c:pt idx="2">
                  <c:v>10 - 24 zaměstnanců</c:v>
                </c:pt>
                <c:pt idx="3">
                  <c:v>25 - 49 zaměstnanců</c:v>
                </c:pt>
                <c:pt idx="4">
                  <c:v>50 - 99 zaměstnanců</c:v>
                </c:pt>
                <c:pt idx="5">
                  <c:v>100 - 199 zaměstnanců</c:v>
                </c:pt>
                <c:pt idx="6">
                  <c:v>200 - 499 zaměstnanců</c:v>
                </c:pt>
                <c:pt idx="7">
                  <c:v>500 - 999 zaměstnanců</c:v>
                </c:pt>
                <c:pt idx="8">
                  <c:v>více jak 1000 zaměstnanců</c:v>
                </c:pt>
                <c:pt idx="9">
                  <c:v>nedohledáno</c:v>
                </c:pt>
              </c:strCache>
            </c:strRef>
          </c:cat>
          <c:val>
            <c:numRef>
              <c:f>List3!$O$19:$O$28</c:f>
              <c:numCache>
                <c:formatCode>General</c:formatCode>
                <c:ptCount val="10"/>
                <c:pt idx="0">
                  <c:v>0</c:v>
                </c:pt>
                <c:pt idx="1">
                  <c:v>281</c:v>
                </c:pt>
                <c:pt idx="2">
                  <c:v>319</c:v>
                </c:pt>
                <c:pt idx="3">
                  <c:v>193</c:v>
                </c:pt>
                <c:pt idx="4">
                  <c:v>118</c:v>
                </c:pt>
                <c:pt idx="5">
                  <c:v>60</c:v>
                </c:pt>
                <c:pt idx="6">
                  <c:v>13</c:v>
                </c:pt>
                <c:pt idx="7">
                  <c:v>4</c:v>
                </c:pt>
                <c:pt idx="8">
                  <c:v>1</c:v>
                </c:pt>
                <c:pt idx="9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EF-4BD2-859D-4FC26DB4E2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495104"/>
        <c:axId val="354362272"/>
      </c:barChart>
      <c:catAx>
        <c:axId val="45449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4362272"/>
        <c:crosses val="autoZero"/>
        <c:auto val="1"/>
        <c:lblAlgn val="ctr"/>
        <c:lblOffset val="100"/>
        <c:noMultiLvlLbl val="0"/>
      </c:catAx>
      <c:valAx>
        <c:axId val="35436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449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7304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2960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2432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64655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23711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710432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51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176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07410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997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3832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63541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6275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2886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8779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657" userDrawn="1">
          <p15:clr>
            <a:srgbClr val="FBAE40"/>
          </p15:clr>
        </p15:guide>
        <p15:guide id="4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6654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1049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8656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158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6028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436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384388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678" r:id="rId15"/>
    <p:sldLayoutId id="2147483684" r:id="rId16"/>
    <p:sldLayoutId id="2147483690" r:id="rId17"/>
    <p:sldLayoutId id="2147483685" r:id="rId18"/>
    <p:sldLayoutId id="2147483688" r:id="rId19"/>
    <p:sldLayoutId id="2147483674" r:id="rId20"/>
    <p:sldLayoutId id="2147483673" r:id="rId21"/>
    <p:sldLayoutId id="2147483676" r:id="rId22"/>
    <p:sldLayoutId id="2147483675" r:id="rId23"/>
    <p:sldLayoutId id="2147483677" r:id="rId24"/>
    <p:sldLayoutId id="2147483686" r:id="rId25"/>
    <p:sldLayoutId id="2147483691" r:id="rId26"/>
    <p:sldLayoutId id="2147483692" r:id="rId27"/>
    <p:sldLayoutId id="2147483693" r:id="rId2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3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049" userDrawn="1">
          <p15:clr>
            <a:srgbClr val="F26B43"/>
          </p15:clr>
        </p15:guide>
        <p15:guide id="4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Finanční řízení v NNO</a:t>
            </a: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cs-CZ" altLang="cs-CZ" sz="2000" dirty="0"/>
            </a:br>
            <a:r>
              <a:rPr lang="cs-CZ" altLang="cs-CZ" sz="2000" dirty="0"/>
              <a:t>Jakub Pejcal </a:t>
            </a:r>
            <a:r>
              <a:rPr lang="cs-CZ" altLang="cs-CZ" sz="2000" i="1" dirty="0"/>
              <a:t>(jakub.pejcal@econ.muni.cz)</a:t>
            </a:r>
          </a:p>
          <a:p>
            <a:r>
              <a:rPr lang="cs-CZ" altLang="cs-CZ" sz="2000" dirty="0"/>
              <a:t>Marie Hladká </a:t>
            </a:r>
            <a:r>
              <a:rPr lang="cs-CZ" altLang="cs-CZ" sz="2000" i="1" dirty="0"/>
              <a:t>(hladka@mail.muni.cz)</a:t>
            </a:r>
          </a:p>
          <a:p>
            <a:endParaRPr lang="cs-CZ" sz="2000" dirty="0"/>
          </a:p>
          <a:p>
            <a:r>
              <a:rPr lang="cs-CZ" sz="2000" dirty="0"/>
              <a:t>Centrum pro výzkum neziskového sektoru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07412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 se </a:t>
            </a:r>
            <a:r>
              <a:rPr lang="en-US" sz="3600" dirty="0" err="1"/>
              <a:t>ví</a:t>
            </a:r>
            <a:r>
              <a:rPr lang="cs-CZ" sz="3600" dirty="0"/>
              <a:t>:</a:t>
            </a:r>
            <a:r>
              <a:rPr lang="en-US" sz="3600" dirty="0"/>
              <a:t> ZADLUŽENOST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  <a:defRPr/>
            </a:pPr>
            <a:r>
              <a:rPr lang="en-US" altLang="cs-CZ" sz="1800" b="1" dirty="0" err="1"/>
              <a:t>Celková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zadluženost</a:t>
            </a:r>
            <a:r>
              <a:rPr lang="cs-CZ" altLang="cs-CZ" sz="1800" b="1" dirty="0"/>
              <a:t>:</a:t>
            </a:r>
            <a:endParaRPr lang="en-US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i="1" dirty="0" err="1"/>
              <a:t>Cizí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zdroje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r>
              <a:rPr lang="en-US" altLang="cs-CZ" sz="1800" i="1" dirty="0"/>
              <a:t> / </a:t>
            </a:r>
            <a:r>
              <a:rPr lang="en-US" altLang="cs-CZ" sz="1800" i="1" dirty="0" err="1"/>
              <a:t>Aktiva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endParaRPr lang="en-US" altLang="cs-CZ" sz="1800" i="1" dirty="0"/>
          </a:p>
          <a:p>
            <a:pPr marL="72000" indent="0" algn="just">
              <a:buNone/>
              <a:defRPr/>
            </a:pPr>
            <a:endParaRPr lang="cs-CZ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Míra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věřitelského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rizika</a:t>
            </a:r>
            <a:r>
              <a:rPr lang="en-US" altLang="cs-CZ" sz="1800" b="1" dirty="0"/>
              <a:t>:</a:t>
            </a:r>
            <a:endParaRPr lang="cs-CZ" altLang="cs-CZ" sz="1800" b="1" dirty="0"/>
          </a:p>
          <a:p>
            <a:pPr marL="72000" indent="0" algn="just">
              <a:buNone/>
              <a:defRPr/>
            </a:pPr>
            <a:r>
              <a:rPr lang="pl-PL" altLang="cs-CZ" sz="1800" i="1" dirty="0"/>
              <a:t>Vlastní zdroje celkem / Cizí zdroje celkem</a:t>
            </a:r>
            <a:endParaRPr lang="en-US" altLang="cs-CZ" sz="1800" i="1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6820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 se </a:t>
            </a:r>
            <a:r>
              <a:rPr lang="en-US" sz="3600" dirty="0" err="1"/>
              <a:t>ví</a:t>
            </a:r>
            <a:r>
              <a:rPr lang="cs-CZ" sz="3600" dirty="0"/>
              <a:t>:</a:t>
            </a:r>
            <a:r>
              <a:rPr lang="en-US" sz="3600" dirty="0"/>
              <a:t> PRODUKTIVITA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  <a:defRPr/>
            </a:pPr>
            <a:r>
              <a:rPr lang="en-US" altLang="cs-CZ" sz="1800" b="1" dirty="0" err="1"/>
              <a:t>Poměr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výnosů</a:t>
            </a:r>
            <a:r>
              <a:rPr lang="en-US" altLang="cs-CZ" sz="1800" b="1" dirty="0"/>
              <a:t> k </a:t>
            </a:r>
            <a:r>
              <a:rPr lang="en-US" altLang="cs-CZ" sz="1800" b="1" dirty="0" err="1"/>
              <a:t>nákladům</a:t>
            </a:r>
            <a:r>
              <a:rPr lang="en-US" altLang="cs-CZ" sz="1800" b="1" dirty="0"/>
              <a:t>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</a:t>
            </a:r>
            <a:r>
              <a:rPr lang="cs-CZ" altLang="cs-CZ" sz="1800" b="1" dirty="0"/>
              <a:t>:</a:t>
            </a:r>
            <a:endParaRPr lang="en-US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i="1" dirty="0" err="1"/>
              <a:t>Výnosy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r>
              <a:rPr lang="en-US" altLang="cs-CZ" sz="1800" i="1" dirty="0"/>
              <a:t> / </a:t>
            </a:r>
            <a:r>
              <a:rPr lang="en-US" altLang="cs-CZ" sz="1800" i="1" dirty="0" err="1"/>
              <a:t>Vlastní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zdroje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endParaRPr lang="cs-CZ" altLang="cs-CZ" sz="1800" i="1" dirty="0"/>
          </a:p>
          <a:p>
            <a:pPr marL="72000" indent="0" algn="just">
              <a:buNone/>
              <a:defRPr/>
            </a:pPr>
            <a:endParaRPr lang="en-US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Výnosnost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vlastních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zdrojů</a:t>
            </a:r>
            <a:r>
              <a:rPr lang="en-US" altLang="cs-CZ" sz="1800" b="1" dirty="0"/>
              <a:t>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):</a:t>
            </a:r>
            <a:endParaRPr lang="cs-CZ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i="1" dirty="0" err="1"/>
              <a:t>Výnosy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r>
              <a:rPr lang="en-US" altLang="cs-CZ" sz="1800" i="1" dirty="0"/>
              <a:t> / </a:t>
            </a:r>
            <a:r>
              <a:rPr lang="en-US" altLang="cs-CZ" sz="1800" i="1" dirty="0" err="1"/>
              <a:t>Náklady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endParaRPr lang="en-US" altLang="cs-CZ" sz="1800" i="1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3166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 se </a:t>
            </a:r>
            <a:r>
              <a:rPr lang="en-US" sz="3600" dirty="0" err="1"/>
              <a:t>ví</a:t>
            </a:r>
            <a:r>
              <a:rPr lang="cs-CZ" sz="3600" dirty="0"/>
              <a:t>:</a:t>
            </a:r>
            <a:r>
              <a:rPr lang="en-US" sz="3600" dirty="0"/>
              <a:t> OSTATNÍ FINANČNÍ </a:t>
            </a:r>
            <a:r>
              <a:rPr lang="en-US" sz="2800" dirty="0"/>
              <a:t>(</a:t>
            </a:r>
            <a:r>
              <a:rPr lang="en-US" sz="2800" dirty="0" err="1"/>
              <a:t>poměrové</a:t>
            </a:r>
            <a:r>
              <a:rPr lang="en-US" sz="2800" dirty="0"/>
              <a:t>)</a:t>
            </a:r>
            <a:endParaRPr lang="cs-CZ" sz="9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  <a:defRPr/>
            </a:pPr>
            <a:r>
              <a:rPr lang="en-US" altLang="cs-CZ" sz="1800" b="1" dirty="0" err="1"/>
              <a:t>Podíl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dlouhodobého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majetku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na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aktivech</a:t>
            </a:r>
            <a:r>
              <a:rPr lang="cs-CZ" altLang="cs-CZ" sz="1800" b="1" dirty="0"/>
              <a:t>:</a:t>
            </a:r>
          </a:p>
          <a:p>
            <a:pPr marL="72000" indent="0" algn="just">
              <a:buNone/>
              <a:defRPr/>
            </a:pPr>
            <a:r>
              <a:rPr lang="en-US" altLang="cs-CZ" sz="1800" i="1" dirty="0" err="1"/>
              <a:t>Dlouhodobý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majetek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r>
              <a:rPr lang="en-US" altLang="cs-CZ" sz="1800" i="1" dirty="0"/>
              <a:t> / </a:t>
            </a:r>
            <a:r>
              <a:rPr lang="en-US" altLang="cs-CZ" sz="1800" i="1" dirty="0" err="1"/>
              <a:t>Aktiva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endParaRPr lang="en-US" altLang="cs-CZ" sz="1800" i="1" dirty="0"/>
          </a:p>
          <a:p>
            <a:pPr marL="72000" indent="0" algn="just">
              <a:buNone/>
              <a:defRPr/>
            </a:pPr>
            <a:endParaRPr lang="en-US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Podíl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osobních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nákladů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na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nákladech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celkem</a:t>
            </a:r>
            <a:r>
              <a:rPr lang="en-US" altLang="cs-CZ" sz="1800" b="1" dirty="0"/>
              <a:t>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):</a:t>
            </a:r>
            <a:endParaRPr lang="cs-CZ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i="1" dirty="0" err="1"/>
              <a:t>Osobní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náklady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r>
              <a:rPr lang="en-US" altLang="cs-CZ" sz="1800" i="1" dirty="0"/>
              <a:t> / </a:t>
            </a:r>
            <a:r>
              <a:rPr lang="en-US" altLang="cs-CZ" sz="1800" i="1" dirty="0" err="1"/>
              <a:t>Náklady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endParaRPr lang="en-US" altLang="cs-CZ" sz="1800" i="1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6373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 se </a:t>
            </a:r>
            <a:r>
              <a:rPr lang="en-US" sz="3600" dirty="0" err="1"/>
              <a:t>ví</a:t>
            </a:r>
            <a:r>
              <a:rPr lang="cs-CZ" sz="3600" dirty="0"/>
              <a:t>:</a:t>
            </a:r>
            <a:r>
              <a:rPr lang="en-US" sz="3600" dirty="0"/>
              <a:t> OSTATNÍ FINANČNÍ </a:t>
            </a:r>
            <a:r>
              <a:rPr lang="en-US" sz="2800" dirty="0"/>
              <a:t>(</a:t>
            </a:r>
            <a:r>
              <a:rPr lang="en-US" sz="2800" dirty="0" err="1"/>
              <a:t>rozdílové</a:t>
            </a:r>
            <a:r>
              <a:rPr lang="en-US" sz="2800" dirty="0"/>
              <a:t> a </a:t>
            </a:r>
            <a:r>
              <a:rPr lang="en-US" sz="2800" dirty="0" err="1"/>
              <a:t>absolutní</a:t>
            </a:r>
            <a:r>
              <a:rPr lang="en-US" sz="2800" dirty="0"/>
              <a:t>)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  <a:defRPr/>
            </a:pPr>
            <a:r>
              <a:rPr lang="en-US" altLang="cs-CZ" sz="1800" b="1" dirty="0" err="1"/>
              <a:t>Meziroční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vývoj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výnosů</a:t>
            </a:r>
            <a:r>
              <a:rPr lang="en-US" altLang="cs-CZ" sz="1800" b="1" dirty="0"/>
              <a:t>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</a:t>
            </a:r>
            <a:r>
              <a:rPr lang="cs-CZ" altLang="cs-CZ" sz="1800" b="1" dirty="0"/>
              <a:t>:</a:t>
            </a:r>
            <a:endParaRPr lang="en-US" altLang="cs-CZ" sz="1800" b="1" dirty="0"/>
          </a:p>
          <a:p>
            <a:pPr marL="72000" indent="0" algn="just">
              <a:buNone/>
              <a:defRPr/>
            </a:pPr>
            <a:r>
              <a:rPr lang="pl-PL" altLang="cs-CZ" sz="1800" i="1" dirty="0"/>
              <a:t>Výnosy celkem roku t+1 - Výnosy celkem roku t</a:t>
            </a:r>
            <a:endParaRPr lang="en-US" altLang="cs-CZ" sz="1800" i="1" dirty="0"/>
          </a:p>
          <a:p>
            <a:pPr marL="72000" indent="0" algn="just">
              <a:buNone/>
              <a:defRPr/>
            </a:pPr>
            <a:endParaRPr lang="cs-CZ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Meziroční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vývoj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výsledku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hospodaření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před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zdaněním</a:t>
            </a:r>
            <a:r>
              <a:rPr lang="en-US" altLang="cs-CZ" sz="1800" b="1" dirty="0"/>
              <a:t>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):</a:t>
            </a:r>
          </a:p>
          <a:p>
            <a:pPr marL="72000" indent="0" algn="just">
              <a:buNone/>
              <a:defRPr/>
            </a:pPr>
            <a:r>
              <a:rPr lang="en-US" altLang="cs-CZ" sz="1800" i="1" dirty="0" err="1"/>
              <a:t>Výsledek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hospodaření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před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zdaněním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roku</a:t>
            </a:r>
            <a:r>
              <a:rPr lang="en-US" altLang="cs-CZ" sz="1800" i="1" dirty="0"/>
              <a:t> t+1 - </a:t>
            </a:r>
            <a:r>
              <a:rPr lang="en-US" altLang="cs-CZ" sz="1800" i="1" dirty="0" err="1"/>
              <a:t>Výsledek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hospodaření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před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zdaněním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roku</a:t>
            </a:r>
            <a:r>
              <a:rPr lang="en-US" altLang="cs-CZ" sz="1800" i="1" dirty="0"/>
              <a:t> t</a:t>
            </a:r>
          </a:p>
          <a:p>
            <a:pPr marL="72000" indent="0" algn="just">
              <a:buNone/>
              <a:defRPr/>
            </a:pPr>
            <a:endParaRPr lang="cs-CZ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Meziroční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vývoj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aktiv</a:t>
            </a:r>
            <a:endParaRPr lang="cs-CZ" altLang="cs-CZ" sz="1800" b="1" dirty="0"/>
          </a:p>
          <a:p>
            <a:pPr marL="72000" indent="0" algn="just">
              <a:buNone/>
              <a:defRPr/>
            </a:pPr>
            <a:r>
              <a:rPr lang="pl-PL" altLang="cs-CZ" sz="1800" i="1" dirty="0"/>
              <a:t>Aktiva celkem roku t+1 - Aktiva celkem roku t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7688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Zadání</a:t>
            </a:r>
            <a:r>
              <a:rPr lang="en-US" sz="3600" dirty="0"/>
              <a:t> </a:t>
            </a:r>
            <a:r>
              <a:rPr lang="en-US" sz="3600" dirty="0" err="1"/>
              <a:t>úkolu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sz="2000" b="1" dirty="0" err="1"/>
              <a:t>cíle</a:t>
            </a:r>
            <a:r>
              <a:rPr lang="en-US" sz="2000" b="1" dirty="0"/>
              <a:t>: 	</a:t>
            </a:r>
            <a:r>
              <a:rPr lang="en-US" altLang="cs-CZ" sz="2000" dirty="0"/>
              <a:t>1) </a:t>
            </a:r>
            <a:r>
              <a:rPr lang="cs-CZ" altLang="cs-CZ" sz="2000" dirty="0"/>
              <a:t>přiblížit ekonomickou a účetní praxi NNO aktivních v sociálních službách</a:t>
            </a:r>
          </a:p>
          <a:p>
            <a:pPr marL="72000" indent="0" algn="just">
              <a:buNone/>
              <a:defRPr/>
            </a:pPr>
            <a:r>
              <a:rPr lang="en-US" altLang="cs-CZ" sz="2000" dirty="0"/>
              <a:t>	</a:t>
            </a:r>
            <a:r>
              <a:rPr lang="cs-CZ" altLang="cs-CZ" sz="2000" dirty="0"/>
              <a:t>2) přiblížit praxi finančního řízení (využití poměrových ukazatelů) na daných NNO</a:t>
            </a:r>
          </a:p>
          <a:p>
            <a:pPr marL="72000" indent="0" algn="just">
              <a:buNone/>
              <a:defRPr/>
            </a:pPr>
            <a:r>
              <a:rPr lang="en-US" sz="2000" dirty="0"/>
              <a:t>	</a:t>
            </a:r>
            <a:endParaRPr lang="en-US" sz="1100" b="1" dirty="0"/>
          </a:p>
          <a:p>
            <a:pPr algn="just">
              <a:defRPr/>
            </a:pPr>
            <a:r>
              <a:rPr lang="en-US" sz="2000" b="1" dirty="0" err="1"/>
              <a:t>naplnění</a:t>
            </a:r>
            <a:r>
              <a:rPr lang="en-US" sz="2000" b="1" dirty="0"/>
              <a:t>:</a:t>
            </a:r>
            <a:r>
              <a:rPr lang="en-US" sz="2000" dirty="0"/>
              <a:t> </a:t>
            </a:r>
            <a:r>
              <a:rPr lang="cs-CZ" sz="2000" dirty="0"/>
              <a:t>samostatnou prací spočívající v průzkumu účetních závěrek předem určených NNO a v interpretaci základních ukazatelů finanční analýzy</a:t>
            </a:r>
          </a:p>
          <a:p>
            <a:pPr algn="just"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b="1" dirty="0"/>
              <a:t>konkrétněji:</a:t>
            </a:r>
            <a:r>
              <a:rPr lang="cs-CZ" sz="2000" dirty="0"/>
              <a:t> </a:t>
            </a:r>
          </a:p>
          <a:p>
            <a:pPr lvl="1" algn="just">
              <a:defRPr/>
            </a:pPr>
            <a:r>
              <a:rPr lang="cs-CZ" sz="1800" i="1" dirty="0"/>
              <a:t>zvolte si jednu z nabízených NNO, </a:t>
            </a:r>
          </a:p>
          <a:p>
            <a:pPr lvl="1" algn="just">
              <a:defRPr/>
            </a:pPr>
            <a:r>
              <a:rPr lang="cs-CZ" sz="1800" i="1" dirty="0"/>
              <a:t>prostudujte a interpretujte zvolené ukazatele, </a:t>
            </a:r>
          </a:p>
          <a:p>
            <a:pPr lvl="1" algn="just">
              <a:defRPr/>
            </a:pPr>
            <a:r>
              <a:rPr lang="cs-CZ" sz="1800" i="1" dirty="0"/>
              <a:t>sepište do dokumentu max. 2 A4 délky</a:t>
            </a:r>
            <a:endParaRPr lang="en-US" sz="3200" i="1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5922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NNO v sociálních službách (2019)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428795"/>
              </p:ext>
            </p:extLst>
          </p:nvPr>
        </p:nvGraphicFramePr>
        <p:xfrm>
          <a:off x="1987981" y="4177499"/>
          <a:ext cx="6178552" cy="1743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3148">
                  <a:extLst>
                    <a:ext uri="{9D8B030D-6E8A-4147-A177-3AD203B41FA5}">
                      <a16:colId xmlns:a16="http://schemas.microsoft.com/office/drawing/2014/main" val="331655277"/>
                    </a:ext>
                  </a:extLst>
                </a:gridCol>
                <a:gridCol w="982702">
                  <a:extLst>
                    <a:ext uri="{9D8B030D-6E8A-4147-A177-3AD203B41FA5}">
                      <a16:colId xmlns:a16="http://schemas.microsoft.com/office/drawing/2014/main" val="3474956433"/>
                    </a:ext>
                  </a:extLst>
                </a:gridCol>
                <a:gridCol w="982702">
                  <a:extLst>
                    <a:ext uri="{9D8B030D-6E8A-4147-A177-3AD203B41FA5}">
                      <a16:colId xmlns:a16="http://schemas.microsoft.com/office/drawing/2014/main" val="2051626990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právní forma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počet NNO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počet zajišťovaných služeb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184518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CNS, ECPO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179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8,31%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22347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Nadace, Nadační fond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0,09%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33319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Obecně prospěšná společnost, Ústav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483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22,41%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8873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Spolek, Občanské sdružení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337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15,64%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07732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Pobočný spolek, Organizační jednotka občanského sdružení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44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2,04%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359761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1045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48,49%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8989844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338555"/>
              </p:ext>
            </p:extLst>
          </p:nvPr>
        </p:nvGraphicFramePr>
        <p:xfrm>
          <a:off x="8640000" y="2511618"/>
          <a:ext cx="2171700" cy="3430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517361705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1005969091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kraj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rozložení služeb NNO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17907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Hlavní město Praha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12,25%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07184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Jihočeský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6,91%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91623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Jihomoravský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7,80%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39897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Karlovarský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3,34%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380942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Královéhradecký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6,22%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53397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Liberecký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5,10%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02017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Moravskoslezský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10,30%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89590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Olomoucký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5,24%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31505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Pardubický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5,52%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37637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Plzeňský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5,10%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2883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Středočeský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13,50%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22392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Ústecký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9,23%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76720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Vysočina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5,20%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362094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Zlínský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4,27%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1699389"/>
                  </a:ext>
                </a:extLst>
              </a:tr>
            </a:tbl>
          </a:graphicData>
        </a:graphic>
      </p:graphicFrame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314505"/>
              </p:ext>
            </p:extLst>
          </p:nvPr>
        </p:nvGraphicFramePr>
        <p:xfrm>
          <a:off x="720000" y="1959003"/>
          <a:ext cx="7556895" cy="2234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2615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NNO v sociálních službách (2019)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jací a kde jsou NNO poskytovatelé sociálních služeb?</a:t>
            </a:r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076221"/>
              </p:ext>
            </p:extLst>
          </p:nvPr>
        </p:nvGraphicFramePr>
        <p:xfrm>
          <a:off x="5271206" y="3914552"/>
          <a:ext cx="1960179" cy="1461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1971">
                  <a:extLst>
                    <a:ext uri="{9D8B030D-6E8A-4147-A177-3AD203B41FA5}">
                      <a16:colId xmlns:a16="http://schemas.microsoft.com/office/drawing/2014/main" val="3810328626"/>
                    </a:ext>
                  </a:extLst>
                </a:gridCol>
                <a:gridCol w="518208">
                  <a:extLst>
                    <a:ext uri="{9D8B030D-6E8A-4147-A177-3AD203B41FA5}">
                      <a16:colId xmlns:a16="http://schemas.microsoft.com/office/drawing/2014/main" val="3474822878"/>
                    </a:ext>
                  </a:extLst>
                </a:gridCol>
              </a:tblGrid>
              <a:tr h="20878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mladší 1 roku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0,77%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0654081"/>
                  </a:ext>
                </a:extLst>
              </a:tr>
              <a:tr h="20878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od 1 do 5 let stáří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7,85%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1803314"/>
                  </a:ext>
                </a:extLst>
              </a:tr>
              <a:tr h="20878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od 5 do 10 let stáří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14,66%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7036754"/>
                  </a:ext>
                </a:extLst>
              </a:tr>
              <a:tr h="20878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od 10 do 15 let stáří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17,91%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9474966"/>
                  </a:ext>
                </a:extLst>
              </a:tr>
              <a:tr h="20878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od 15 do 20 let stáří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23,56%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0249173"/>
                  </a:ext>
                </a:extLst>
              </a:tr>
              <a:tr h="20878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od 20 do 25 let stáří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16,67%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6594691"/>
                  </a:ext>
                </a:extLst>
              </a:tr>
              <a:tr h="20878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starší 25 let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18,58%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981381"/>
                  </a:ext>
                </a:extLst>
              </a:tr>
            </a:tbl>
          </a:graphicData>
        </a:graphic>
      </p:graphicFrame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1682384"/>
              </p:ext>
            </p:extLst>
          </p:nvPr>
        </p:nvGraphicFramePr>
        <p:xfrm>
          <a:off x="353298" y="2708031"/>
          <a:ext cx="4793133" cy="2904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3611933"/>
              </p:ext>
            </p:extLst>
          </p:nvPr>
        </p:nvGraphicFramePr>
        <p:xfrm>
          <a:off x="7231385" y="2708030"/>
          <a:ext cx="4572000" cy="3644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8693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F3CBBD-4535-4533-BA77-8CF4B61605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03DA5-CC21-4ABC-8FE3-460407B75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kom je řeč?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17347F-2B07-48CF-AC7C-1CDB2903B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Diakonie ČCE – středisko v Brně</a:t>
            </a:r>
          </a:p>
          <a:p>
            <a:r>
              <a:rPr lang="cs-CZ" sz="2000" dirty="0" err="1"/>
              <a:t>Demosthenes</a:t>
            </a:r>
            <a:r>
              <a:rPr lang="cs-CZ" sz="2000" dirty="0"/>
              <a:t>, o. p. s.</a:t>
            </a:r>
          </a:p>
          <a:p>
            <a:r>
              <a:rPr lang="cs-CZ" sz="2000" dirty="0"/>
              <a:t>Diecézní charita Brno</a:t>
            </a:r>
          </a:p>
          <a:p>
            <a:r>
              <a:rPr lang="cs-CZ" sz="2000" dirty="0"/>
              <a:t>Oblastní spolek českého červeného kříže Blansko</a:t>
            </a:r>
          </a:p>
          <a:p>
            <a:r>
              <a:rPr lang="cs-CZ" sz="2000" dirty="0"/>
              <a:t>Krizové centrum Ostrava, z. s.</a:t>
            </a:r>
          </a:p>
          <a:p>
            <a:r>
              <a:rPr lang="cs-CZ" sz="2000" dirty="0"/>
              <a:t>Člověk v tísni, o. p. s.</a:t>
            </a:r>
          </a:p>
          <a:p>
            <a:r>
              <a:rPr lang="cs-CZ" sz="2000" dirty="0"/>
              <a:t>FOKUS Vysočina, z. </a:t>
            </a:r>
            <a:r>
              <a:rPr lang="cs-CZ" sz="2000" dirty="0" err="1"/>
              <a:t>ú.</a:t>
            </a:r>
            <a:endParaRPr lang="cs-CZ" sz="2000" dirty="0"/>
          </a:p>
          <a:p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=&gt; velcí neziskoví hráči v </a:t>
            </a:r>
            <a:r>
              <a:rPr lang="cs-CZ" sz="2000" b="1" dirty="0"/>
              <a:t>sociálních službách</a:t>
            </a:r>
          </a:p>
        </p:txBody>
      </p:sp>
    </p:spTree>
    <p:extLst>
      <p:ext uri="{BB962C8B-B14F-4D97-AF65-F5344CB8AC3E}">
        <p14:creationId xmlns:p14="http://schemas.microsoft.com/office/powerpoint/2010/main" val="3970006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Jak to všechno vychází (organizace)?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b="1" dirty="0"/>
              <a:t>Jak k tomu tedy přistoupit:</a:t>
            </a:r>
          </a:p>
          <a:p>
            <a:pPr marL="72000" indent="0" algn="just">
              <a:buNone/>
              <a:defRPr/>
            </a:pPr>
            <a:r>
              <a:rPr lang="cs-CZ" sz="1800" dirty="0"/>
              <a:t>	1) stáhněte si do svého počítače soubor „financni_analyza_data.xls“</a:t>
            </a:r>
          </a:p>
          <a:p>
            <a:pPr marL="72000" indent="0" algn="just">
              <a:buNone/>
              <a:defRPr/>
            </a:pPr>
            <a:r>
              <a:rPr lang="cs-CZ" sz="1800" dirty="0"/>
              <a:t>	</a:t>
            </a:r>
            <a:r>
              <a:rPr lang="cs-CZ" sz="1800" i="1" dirty="0"/>
              <a:t>(v IS =&gt; Studijní materiály =&gt; Učební materiály =&gt; „financni_analyza_data.xls“)</a:t>
            </a:r>
            <a:endParaRPr lang="cs-CZ" sz="1200" i="1" dirty="0"/>
          </a:p>
          <a:p>
            <a:pPr marL="72000" indent="0" algn="just">
              <a:buNone/>
              <a:defRPr/>
            </a:pPr>
            <a:endParaRPr lang="cs-CZ" sz="1100" i="1" dirty="0"/>
          </a:p>
          <a:p>
            <a:pPr marL="72000" indent="0" algn="just">
              <a:buNone/>
              <a:defRPr/>
            </a:pPr>
            <a:r>
              <a:rPr lang="cs-CZ" sz="1800" dirty="0"/>
              <a:t>	2) zvolte si jednu z nabízených organizací</a:t>
            </a:r>
            <a:endParaRPr lang="cs-CZ" sz="1200" dirty="0"/>
          </a:p>
          <a:p>
            <a:pPr marL="72000" indent="0" algn="just">
              <a:buNone/>
              <a:defRPr/>
            </a:pPr>
            <a:endParaRPr lang="cs-CZ" sz="1100" dirty="0"/>
          </a:p>
          <a:p>
            <a:pPr marL="72000" indent="0" algn="just">
              <a:buNone/>
              <a:defRPr/>
            </a:pPr>
            <a:r>
              <a:rPr lang="cs-CZ" sz="1800" dirty="0"/>
              <a:t>	3) na základě porovnání v čase (2014 až 2017) i sektoru (všechny NNO v sektoru </a:t>
            </a:r>
            <a:r>
              <a:rPr lang="cs-CZ" sz="1800"/>
              <a:t>sociálních 	služeb) zvažte </a:t>
            </a:r>
            <a:r>
              <a:rPr lang="cs-CZ" sz="1800" dirty="0"/>
              <a:t>výsledky jednotlivých </a:t>
            </a:r>
            <a:r>
              <a:rPr lang="cs-CZ" sz="1800"/>
              <a:t>ukazatelů finanční </a:t>
            </a:r>
            <a:r>
              <a:rPr lang="cs-CZ" sz="1800" dirty="0"/>
              <a:t>analýzy pro Vámi zvolenou organizaci</a:t>
            </a:r>
            <a:r>
              <a:rPr lang="cs-CZ" sz="1800"/>
              <a:t>, 	interpretujte</a:t>
            </a:r>
            <a:r>
              <a:rPr lang="cs-CZ" sz="1800" dirty="0"/>
              <a:t>…</a:t>
            </a:r>
            <a:endParaRPr lang="cs-CZ" sz="1100" dirty="0"/>
          </a:p>
          <a:p>
            <a:pPr marL="72000" indent="0" algn="just">
              <a:buNone/>
              <a:defRPr/>
            </a:pPr>
            <a:endParaRPr lang="cs-CZ" sz="1100" dirty="0"/>
          </a:p>
          <a:p>
            <a:pPr marL="72000" indent="0" algn="just">
              <a:buNone/>
              <a:defRPr/>
            </a:pPr>
            <a:r>
              <a:rPr lang="cs-CZ" sz="1800" dirty="0"/>
              <a:t>	4) své „</a:t>
            </a:r>
            <a:r>
              <a:rPr lang="cs-CZ" sz="1800" dirty="0" err="1"/>
              <a:t>hodnocení“sepište</a:t>
            </a:r>
            <a:r>
              <a:rPr lang="cs-CZ" sz="1800" dirty="0"/>
              <a:t> do samostatného dokumentu v podobě max. 2 A4 </a:t>
            </a:r>
          </a:p>
          <a:p>
            <a:pPr marL="72000" indent="0" algn="just">
              <a:buNone/>
              <a:defRPr/>
            </a:pPr>
            <a:r>
              <a:rPr lang="cs-CZ" sz="1800" dirty="0"/>
              <a:t>	</a:t>
            </a:r>
            <a:r>
              <a:rPr lang="cs-CZ" sz="1100" dirty="0"/>
              <a:t>(jak to vychází, nač by se organizace měla soustředit pro zachování svého „finančního zdraví“ atd.) </a:t>
            </a:r>
          </a:p>
          <a:p>
            <a:pPr marL="72000" indent="0" algn="just">
              <a:buNone/>
              <a:defRPr/>
            </a:pPr>
            <a:endParaRPr lang="cs-CZ" sz="1100" dirty="0"/>
          </a:p>
          <a:p>
            <a:pPr marL="72000" indent="0" algn="just">
              <a:buNone/>
              <a:defRPr/>
            </a:pPr>
            <a:r>
              <a:rPr lang="cs-CZ" sz="1800" dirty="0"/>
              <a:t>	5) dokument odevzdejte do příslušné odevzdávárny T6/…</a:t>
            </a: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19417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BF5279-D178-4908-819D-666E0882A4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B46D2F-518D-44F5-AB60-137A3D7DE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Jak to všechno vychází (sektor)?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007E0FD-7BEA-4D4A-8D3B-AF08CD923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minimum</a:t>
            </a:r>
          </a:p>
          <a:p>
            <a:r>
              <a:rPr lang="cs-CZ" sz="2000" dirty="0"/>
              <a:t>průměr</a:t>
            </a:r>
          </a:p>
          <a:p>
            <a:r>
              <a:rPr lang="cs-CZ" sz="2000" dirty="0"/>
              <a:t>medián</a:t>
            </a:r>
          </a:p>
          <a:p>
            <a:r>
              <a:rPr lang="cs-CZ" sz="2000" dirty="0"/>
              <a:t>maximum</a:t>
            </a:r>
          </a:p>
          <a:p>
            <a:r>
              <a:rPr lang="cs-CZ" sz="2000" dirty="0"/>
              <a:t>směrodatná odchylka</a:t>
            </a:r>
          </a:p>
          <a:p>
            <a:r>
              <a:rPr lang="cs-CZ" sz="2000" dirty="0"/>
              <a:t>„pás“ směrodatné odchylky</a:t>
            </a:r>
          </a:p>
          <a:p>
            <a:r>
              <a:rPr lang="cs-CZ" sz="2000" dirty="0"/>
              <a:t>počet nenulových buněk</a:t>
            </a:r>
          </a:p>
          <a:p>
            <a:r>
              <a:rPr lang="cs-CZ" sz="2000" dirty="0"/>
              <a:t>počet nulových buněk</a:t>
            </a:r>
          </a:p>
        </p:txBody>
      </p:sp>
    </p:spTree>
    <p:extLst>
      <p:ext uri="{BB962C8B-B14F-4D97-AF65-F5344CB8AC3E}">
        <p14:creationId xmlns:p14="http://schemas.microsoft.com/office/powerpoint/2010/main" val="2607512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Obsah cvičení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>
              <a:defRPr/>
            </a:pPr>
            <a:r>
              <a:rPr lang="cs-CZ" altLang="cs-CZ" sz="1800" dirty="0"/>
              <a:t>Reflexe znalostí</a:t>
            </a:r>
            <a:endParaRPr lang="cs-CZ" altLang="cs-CZ" sz="1200" dirty="0"/>
          </a:p>
          <a:p>
            <a:pPr lvl="1">
              <a:defRPr/>
            </a:pPr>
            <a:r>
              <a:rPr lang="cs-CZ" altLang="cs-CZ" sz="1600" dirty="0"/>
              <a:t>finanční účetnictví</a:t>
            </a:r>
          </a:p>
          <a:p>
            <a:pPr lvl="1">
              <a:defRPr/>
            </a:pPr>
            <a:r>
              <a:rPr lang="cs-CZ" altLang="cs-CZ" sz="1600" dirty="0"/>
              <a:t>finanční řízení</a:t>
            </a:r>
            <a:endParaRPr lang="en-US" altLang="cs-CZ" sz="1600" dirty="0"/>
          </a:p>
          <a:p>
            <a:pPr lvl="1">
              <a:defRPr/>
            </a:pPr>
            <a:r>
              <a:rPr lang="en-US" altLang="cs-CZ" sz="1600" dirty="0" err="1"/>
              <a:t>finanční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analýza</a:t>
            </a:r>
            <a:endParaRPr lang="cs-CZ" altLang="cs-CZ" sz="1600" dirty="0"/>
          </a:p>
          <a:p>
            <a:pPr>
              <a:defRPr/>
            </a:pPr>
            <a:r>
              <a:rPr lang="cs-CZ" altLang="cs-CZ" sz="1800" dirty="0"/>
              <a:t>„praxe ekonoma“</a:t>
            </a:r>
          </a:p>
          <a:p>
            <a:pPr lvl="1">
              <a:defRPr/>
            </a:pPr>
            <a:r>
              <a:rPr lang="cs-CZ" altLang="cs-CZ" sz="1600" dirty="0"/>
              <a:t>obecně</a:t>
            </a:r>
          </a:p>
          <a:p>
            <a:pPr lvl="1">
              <a:defRPr/>
            </a:pPr>
            <a:r>
              <a:rPr lang="cs-CZ" altLang="cs-CZ" sz="1600" dirty="0"/>
              <a:t>co se ví?</a:t>
            </a:r>
          </a:p>
          <a:p>
            <a:pPr>
              <a:defRPr/>
            </a:pPr>
            <a:r>
              <a:rPr lang="cs-CZ" altLang="cs-CZ" sz="1800" dirty="0"/>
              <a:t>zadání úkolu</a:t>
            </a:r>
          </a:p>
          <a:p>
            <a:pPr>
              <a:defRPr/>
            </a:pPr>
            <a:r>
              <a:rPr lang="cs-CZ" altLang="cs-CZ" sz="1800" dirty="0"/>
              <a:t>NNO v sociálních službách</a:t>
            </a:r>
          </a:p>
          <a:p>
            <a:pPr>
              <a:defRPr/>
            </a:pPr>
            <a:r>
              <a:rPr lang="cs-CZ" altLang="cs-CZ" sz="1800" dirty="0"/>
              <a:t>„vlastní praxe ekonoma“</a:t>
            </a:r>
            <a:endParaRPr lang="cs-CZ" altLang="cs-CZ" sz="12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8776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Jak to všechno vychází:</a:t>
            </a:r>
            <a:r>
              <a:rPr lang="en-US" sz="3600" dirty="0"/>
              <a:t> AUTARKIE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  <a:defRPr/>
            </a:pPr>
            <a:r>
              <a:rPr lang="en-US" altLang="cs-CZ" sz="1800" b="1" dirty="0" err="1"/>
              <a:t>Diverzifikace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zdrojů</a:t>
            </a:r>
            <a:r>
              <a:rPr lang="cs-CZ" altLang="cs-CZ" sz="1800" b="1" dirty="0"/>
              <a:t>: </a:t>
            </a:r>
          </a:p>
          <a:p>
            <a:pPr marL="72000" indent="0" algn="just">
              <a:buNone/>
              <a:defRPr/>
            </a:pPr>
            <a:r>
              <a:rPr lang="en-US" altLang="cs-CZ" sz="1200" i="1" dirty="0" err="1"/>
              <a:t>Kolik</a:t>
            </a:r>
            <a:r>
              <a:rPr lang="en-US" altLang="cs-CZ" sz="1200" i="1" dirty="0"/>
              <a:t> z </a:t>
            </a:r>
            <a:r>
              <a:rPr lang="en-US" altLang="cs-CZ" sz="1200" i="1" dirty="0" err="1"/>
              <a:t>jednotlivých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kategorií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zdrojů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daná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organizace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využívá</a:t>
            </a:r>
            <a:r>
              <a:rPr lang="en-US" altLang="cs-CZ" sz="1200" i="1" dirty="0"/>
              <a:t> </a:t>
            </a:r>
            <a:r>
              <a:rPr lang="cs-CZ" altLang="cs-CZ" sz="1200" i="1" dirty="0"/>
              <a:t> </a:t>
            </a:r>
            <a:r>
              <a:rPr lang="en-US" altLang="cs-CZ" sz="1200" i="1" dirty="0"/>
              <a:t>(pro </a:t>
            </a:r>
            <a:r>
              <a:rPr lang="en-US" altLang="cs-CZ" sz="1200" i="1" dirty="0" err="1"/>
              <a:t>rok</a:t>
            </a:r>
            <a:r>
              <a:rPr lang="en-US" altLang="cs-CZ" sz="1200" i="1" dirty="0"/>
              <a:t> 20</a:t>
            </a:r>
            <a:r>
              <a:rPr lang="cs-CZ" altLang="cs-CZ" sz="1200" i="1" dirty="0"/>
              <a:t>14-</a:t>
            </a:r>
            <a:r>
              <a:rPr lang="en-US" altLang="cs-CZ" sz="1200" i="1" dirty="0"/>
              <a:t>15</a:t>
            </a:r>
            <a:r>
              <a:rPr lang="cs-CZ" altLang="cs-CZ" sz="1200" i="1" dirty="0"/>
              <a:t>:</a:t>
            </a:r>
            <a:r>
              <a:rPr lang="en-US" altLang="cs-CZ" sz="1200" i="1" dirty="0"/>
              <a:t> 7 </a:t>
            </a:r>
            <a:r>
              <a:rPr lang="en-US" altLang="cs-CZ" sz="1200" i="1" dirty="0" err="1"/>
              <a:t>kategorií</a:t>
            </a:r>
            <a:r>
              <a:rPr lang="en-US" altLang="cs-CZ" sz="1200" i="1" dirty="0"/>
              <a:t>; pro </a:t>
            </a:r>
            <a:r>
              <a:rPr lang="en-US" altLang="cs-CZ" sz="1200" i="1" dirty="0" err="1"/>
              <a:t>rok</a:t>
            </a:r>
            <a:r>
              <a:rPr lang="en-US" altLang="cs-CZ" sz="1200" i="1" dirty="0"/>
              <a:t> 2016</a:t>
            </a:r>
            <a:r>
              <a:rPr lang="cs-CZ" altLang="cs-CZ" sz="1200" i="1" dirty="0"/>
              <a:t>-</a:t>
            </a:r>
            <a:r>
              <a:rPr lang="en-US" altLang="cs-CZ" sz="1200" i="1" dirty="0"/>
              <a:t>17</a:t>
            </a:r>
            <a:r>
              <a:rPr lang="cs-CZ" altLang="cs-CZ" sz="1200" i="1" dirty="0"/>
              <a:t>:</a:t>
            </a:r>
            <a:r>
              <a:rPr lang="en-US" altLang="cs-CZ" sz="1200" i="1" dirty="0"/>
              <a:t> 5 </a:t>
            </a:r>
            <a:r>
              <a:rPr lang="en-US" altLang="cs-CZ" sz="1200" i="1" dirty="0" err="1"/>
              <a:t>kategorií</a:t>
            </a:r>
            <a:r>
              <a:rPr lang="en-US" altLang="cs-CZ" sz="1200" i="1" dirty="0"/>
              <a:t>)</a:t>
            </a:r>
            <a:endParaRPr lang="cs-CZ" altLang="cs-CZ" sz="1200" i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Podíl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výnosů</a:t>
            </a:r>
            <a:r>
              <a:rPr lang="en-US" altLang="cs-CZ" sz="1800" b="1" dirty="0"/>
              <a:t> </a:t>
            </a:r>
            <a:r>
              <a:rPr lang="cs-CZ" altLang="cs-CZ" sz="1800" b="1" dirty="0"/>
              <a:t>HČ </a:t>
            </a:r>
            <a:r>
              <a:rPr lang="en-US" altLang="cs-CZ" sz="1800" b="1" dirty="0" err="1"/>
              <a:t>na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celkových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výnosech</a:t>
            </a:r>
            <a:r>
              <a:rPr lang="en-US" altLang="cs-CZ" sz="1800" b="1" dirty="0"/>
              <a:t> (</a:t>
            </a:r>
            <a:r>
              <a:rPr lang="en-US" altLang="cs-CZ" sz="1800" b="1" dirty="0" err="1"/>
              <a:t>celkem</a:t>
            </a:r>
            <a:r>
              <a:rPr lang="en-US" altLang="cs-CZ" sz="1800" b="1" dirty="0"/>
              <a:t>):</a:t>
            </a:r>
            <a:r>
              <a:rPr lang="cs-CZ" altLang="cs-CZ" sz="1800" b="1" dirty="0"/>
              <a:t> </a:t>
            </a:r>
          </a:p>
          <a:p>
            <a:pPr marL="72000" indent="0" algn="just">
              <a:buNone/>
              <a:defRPr/>
            </a:pPr>
            <a:r>
              <a:rPr lang="en-US" altLang="cs-CZ" sz="1200" i="1" dirty="0"/>
              <a:t>HČ: </a:t>
            </a:r>
            <a:r>
              <a:rPr lang="en-US" altLang="cs-CZ" sz="1200" i="1" dirty="0" err="1"/>
              <a:t>Výnosy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r>
              <a:rPr lang="en-US" altLang="cs-CZ" sz="1200" i="1" dirty="0"/>
              <a:t> / (HČ: </a:t>
            </a:r>
            <a:r>
              <a:rPr lang="en-US" altLang="cs-CZ" sz="1200" i="1" dirty="0" err="1"/>
              <a:t>Výnosy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r>
              <a:rPr lang="en-US" altLang="cs-CZ" sz="1200" i="1" dirty="0"/>
              <a:t> + VČ: </a:t>
            </a:r>
            <a:r>
              <a:rPr lang="en-US" altLang="cs-CZ" sz="1200" i="1" dirty="0" err="1"/>
              <a:t>Výnosy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r>
              <a:rPr lang="en-US" altLang="cs-CZ" sz="1200" i="1" dirty="0"/>
              <a:t>)</a:t>
            </a:r>
            <a:endParaRPr lang="cs-CZ" altLang="cs-CZ" sz="1200" i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Podíl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tržeb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za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vlastní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výkony</a:t>
            </a:r>
            <a:r>
              <a:rPr lang="en-US" altLang="cs-CZ" sz="1800" b="1" dirty="0"/>
              <a:t> a </a:t>
            </a:r>
            <a:r>
              <a:rPr lang="en-US" altLang="cs-CZ" sz="1800" b="1" dirty="0" err="1"/>
              <a:t>za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zboží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na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celkových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výnosech</a:t>
            </a:r>
            <a:r>
              <a:rPr lang="en-US" altLang="cs-CZ" sz="1800" b="1" dirty="0"/>
              <a:t>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):</a:t>
            </a:r>
            <a:r>
              <a:rPr lang="cs-CZ" altLang="cs-CZ" sz="1800" b="1" dirty="0"/>
              <a:t> </a:t>
            </a:r>
          </a:p>
          <a:p>
            <a:pPr marL="72000" indent="0" algn="just">
              <a:buNone/>
              <a:defRPr/>
            </a:pPr>
            <a:r>
              <a:rPr lang="pl-PL" altLang="cs-CZ" sz="1200" i="1" dirty="0"/>
              <a:t>Tržby za vlastní výkony a za zboží / Výnosy celkem</a:t>
            </a:r>
          </a:p>
          <a:p>
            <a:pPr marL="72000" indent="0" algn="just">
              <a:buNone/>
              <a:defRPr/>
            </a:pPr>
            <a:endParaRPr lang="pl-PL" sz="1200" i="1" dirty="0"/>
          </a:p>
          <a:p>
            <a:pPr marL="72000" indent="0" algn="just">
              <a:buNone/>
              <a:defRPr/>
            </a:pPr>
            <a:endParaRPr lang="cs-CZ" sz="18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20</a:t>
            </a:fld>
            <a:endParaRPr lang="cs-CZ" alt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00" y="3898800"/>
            <a:ext cx="8851109" cy="193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932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Jak to všechno vychází:</a:t>
            </a:r>
            <a:r>
              <a:rPr lang="en-US" sz="3600" dirty="0"/>
              <a:t> RENTABILITA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  <a:defRPr/>
            </a:pPr>
            <a:r>
              <a:rPr lang="en-US" altLang="cs-CZ" sz="1800" b="1" dirty="0" err="1"/>
              <a:t>Rentabilita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aktiv</a:t>
            </a:r>
            <a:r>
              <a:rPr lang="en-US" altLang="cs-CZ" sz="1800" b="1" dirty="0"/>
              <a:t> (ROA)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</a:t>
            </a:r>
            <a:r>
              <a:rPr lang="cs-CZ" altLang="cs-CZ" sz="1800" b="1" dirty="0"/>
              <a:t>: </a:t>
            </a:r>
          </a:p>
          <a:p>
            <a:pPr marL="72000" indent="0" algn="just">
              <a:buNone/>
              <a:defRPr/>
            </a:pPr>
            <a:r>
              <a:rPr lang="en-US" altLang="cs-CZ" sz="1200" i="1" dirty="0" err="1"/>
              <a:t>Výsledek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hospodaření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před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zdaněním</a:t>
            </a:r>
            <a:r>
              <a:rPr lang="en-US" altLang="cs-CZ" sz="1200" i="1" dirty="0"/>
              <a:t> / </a:t>
            </a:r>
            <a:r>
              <a:rPr lang="en-US" altLang="cs-CZ" sz="1200" i="1" dirty="0" err="1"/>
              <a:t>Aktiva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endParaRPr lang="cs-CZ" altLang="cs-CZ" sz="1200" i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Rentabilita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vlastních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zdrojů</a:t>
            </a:r>
            <a:r>
              <a:rPr lang="en-US" altLang="cs-CZ" sz="1800" b="1" dirty="0"/>
              <a:t> (ROE)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):</a:t>
            </a:r>
            <a:r>
              <a:rPr lang="cs-CZ" altLang="cs-CZ" sz="1800" b="1" dirty="0"/>
              <a:t> </a:t>
            </a:r>
          </a:p>
          <a:p>
            <a:pPr marL="72000" indent="0" algn="just">
              <a:buNone/>
              <a:defRPr/>
            </a:pPr>
            <a:r>
              <a:rPr lang="en-US" altLang="cs-CZ" sz="1200" i="1" dirty="0" err="1"/>
              <a:t>Výsledek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hospodaření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po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zdanění</a:t>
            </a:r>
            <a:r>
              <a:rPr lang="en-US" altLang="cs-CZ" sz="1200" i="1" dirty="0"/>
              <a:t> / </a:t>
            </a:r>
            <a:r>
              <a:rPr lang="en-US" altLang="cs-CZ" sz="1200" i="1" dirty="0" err="1"/>
              <a:t>Vlastní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zdroje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endParaRPr lang="cs-CZ" altLang="cs-CZ" sz="1200" i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Rentabilita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tržeb</a:t>
            </a:r>
            <a:r>
              <a:rPr lang="en-US" altLang="cs-CZ" sz="1800" b="1" dirty="0"/>
              <a:t>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):</a:t>
            </a:r>
            <a:r>
              <a:rPr lang="cs-CZ" altLang="cs-CZ" sz="1800" b="1" dirty="0"/>
              <a:t> </a:t>
            </a:r>
          </a:p>
          <a:p>
            <a:pPr marL="72000" indent="0" algn="just">
              <a:buNone/>
              <a:defRPr/>
            </a:pPr>
            <a:r>
              <a:rPr lang="en-US" altLang="cs-CZ" sz="1200" i="1" dirty="0" err="1"/>
              <a:t>Výsledek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hospodaření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po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zdanění</a:t>
            </a:r>
            <a:r>
              <a:rPr lang="en-US" altLang="cs-CZ" sz="1200" i="1" dirty="0"/>
              <a:t> (</a:t>
            </a:r>
            <a:r>
              <a:rPr lang="en-US" altLang="cs-CZ" sz="1200" i="1" dirty="0" err="1"/>
              <a:t>jen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zisk</a:t>
            </a:r>
            <a:r>
              <a:rPr lang="en-US" altLang="cs-CZ" sz="1200" i="1" dirty="0"/>
              <a:t>) / </a:t>
            </a:r>
            <a:r>
              <a:rPr lang="en-US" altLang="cs-CZ" sz="1200" i="1" dirty="0" err="1"/>
              <a:t>Tržby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za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vlastní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výkony</a:t>
            </a:r>
            <a:r>
              <a:rPr lang="en-US" altLang="cs-CZ" sz="1200" i="1" dirty="0"/>
              <a:t> a </a:t>
            </a:r>
            <a:r>
              <a:rPr lang="en-US" altLang="cs-CZ" sz="1200" i="1" dirty="0" err="1"/>
              <a:t>za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zboží</a:t>
            </a:r>
            <a:endParaRPr lang="cs-CZ" sz="1800" i="1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21</a:t>
            </a:fld>
            <a:endParaRPr lang="cs-CZ" alt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0" y="3898800"/>
            <a:ext cx="8851109" cy="193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746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Jak to všechno vychází:</a:t>
            </a:r>
            <a:r>
              <a:rPr lang="en-US" sz="3600" dirty="0"/>
              <a:t> LIKVIDITA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  <a:defRPr/>
            </a:pPr>
            <a:r>
              <a:rPr lang="en-US" altLang="cs-CZ" sz="1800" b="1" dirty="0" err="1"/>
              <a:t>Běžná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likvidita</a:t>
            </a:r>
            <a:r>
              <a:rPr lang="cs-CZ" altLang="cs-CZ" sz="1800" b="1" dirty="0"/>
              <a:t>: </a:t>
            </a:r>
          </a:p>
          <a:p>
            <a:pPr marL="72000" indent="0" algn="just">
              <a:buNone/>
              <a:defRPr/>
            </a:pPr>
            <a:r>
              <a:rPr lang="en-US" altLang="cs-CZ" sz="1200" i="1" dirty="0" err="1"/>
              <a:t>Krátkodobý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majetek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r>
              <a:rPr lang="en-US" altLang="cs-CZ" sz="1200" i="1" dirty="0"/>
              <a:t> / </a:t>
            </a:r>
            <a:r>
              <a:rPr lang="en-US" altLang="cs-CZ" sz="1200" i="1" dirty="0" err="1"/>
              <a:t>Krátkodobé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závazky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endParaRPr lang="cs-CZ" altLang="cs-CZ" sz="1200" i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Pohotová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likvidita</a:t>
            </a:r>
            <a:r>
              <a:rPr lang="en-US" altLang="cs-CZ" sz="1800" b="1" dirty="0"/>
              <a:t>:</a:t>
            </a:r>
            <a:r>
              <a:rPr lang="cs-CZ" altLang="cs-CZ" sz="1800" b="1" dirty="0"/>
              <a:t> </a:t>
            </a:r>
          </a:p>
          <a:p>
            <a:pPr marL="72000" indent="0" algn="just">
              <a:buNone/>
              <a:defRPr/>
            </a:pPr>
            <a:r>
              <a:rPr lang="cs-CZ" altLang="cs-CZ" sz="1200" i="1" dirty="0"/>
              <a:t>(P</a:t>
            </a:r>
            <a:r>
              <a:rPr lang="en-US" altLang="cs-CZ" sz="1200" i="1" dirty="0" err="1"/>
              <a:t>ohledávky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r>
              <a:rPr lang="en-US" altLang="cs-CZ" sz="1200" i="1" dirty="0"/>
              <a:t> + </a:t>
            </a:r>
            <a:r>
              <a:rPr lang="en-US" altLang="cs-CZ" sz="1200" i="1" dirty="0" err="1"/>
              <a:t>Krátkodobý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finanční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majetek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r>
              <a:rPr lang="en-US" altLang="cs-CZ" sz="1200" i="1" dirty="0"/>
              <a:t>) / </a:t>
            </a:r>
            <a:r>
              <a:rPr lang="en-US" altLang="cs-CZ" sz="1200" i="1" dirty="0" err="1"/>
              <a:t>Krátkodobé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závazky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endParaRPr lang="cs-CZ" altLang="cs-CZ" sz="1200" i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Okamžitá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likvidita</a:t>
            </a:r>
            <a:r>
              <a:rPr lang="en-US" altLang="cs-CZ" sz="1800" b="1" dirty="0"/>
              <a:t>:</a:t>
            </a:r>
            <a:r>
              <a:rPr lang="cs-CZ" altLang="cs-CZ" sz="1800" b="1" dirty="0"/>
              <a:t> </a:t>
            </a:r>
            <a:r>
              <a:rPr lang="en-US" altLang="cs-CZ" sz="1200" i="1" dirty="0" err="1"/>
              <a:t>Krátkodobý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finanční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majetek</a:t>
            </a:r>
            <a:r>
              <a:rPr lang="en-US" altLang="cs-CZ" sz="1200" i="1" dirty="0"/>
              <a:t> / </a:t>
            </a:r>
            <a:r>
              <a:rPr lang="en-US" altLang="cs-CZ" sz="1200" i="1" dirty="0" err="1"/>
              <a:t>Krátkodobé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závazky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endParaRPr lang="cs-CZ" altLang="cs-CZ" sz="1200" i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Čistý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pracovní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kapitál</a:t>
            </a:r>
            <a:r>
              <a:rPr lang="en-US" altLang="cs-CZ" sz="1800" b="1" dirty="0"/>
              <a:t> (NWC):</a:t>
            </a:r>
            <a:r>
              <a:rPr lang="cs-CZ" altLang="cs-CZ" sz="1800" b="1" dirty="0"/>
              <a:t> </a:t>
            </a:r>
            <a:r>
              <a:rPr lang="en-US" altLang="cs-CZ" sz="1200" i="1" dirty="0" err="1"/>
              <a:t>Krátkodobý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majetek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r>
              <a:rPr lang="en-US" altLang="cs-CZ" sz="1200" i="1" dirty="0"/>
              <a:t> - </a:t>
            </a:r>
            <a:r>
              <a:rPr lang="en-US" altLang="cs-CZ" sz="1200" i="1" dirty="0" err="1"/>
              <a:t>Krátkodobé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závazky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endParaRPr lang="cs-CZ" sz="1800" i="1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22</a:t>
            </a:fld>
            <a:endParaRPr lang="cs-CZ" alt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826" y="3973014"/>
            <a:ext cx="11375548" cy="193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0011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Jak to všechno vychází:</a:t>
            </a:r>
            <a:r>
              <a:rPr lang="en-US" sz="3600" dirty="0"/>
              <a:t> ZADLUŽENOST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  <a:defRPr/>
            </a:pPr>
            <a:r>
              <a:rPr lang="en-US" altLang="cs-CZ" sz="1800" b="1" dirty="0" err="1"/>
              <a:t>Celková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zadluženost</a:t>
            </a:r>
            <a:r>
              <a:rPr lang="cs-CZ" altLang="cs-CZ" sz="1800" b="1" dirty="0"/>
              <a:t>: </a:t>
            </a:r>
          </a:p>
          <a:p>
            <a:pPr marL="72000" indent="0" algn="just">
              <a:buNone/>
              <a:defRPr/>
            </a:pPr>
            <a:r>
              <a:rPr lang="en-US" altLang="cs-CZ" sz="1200" i="1" dirty="0" err="1"/>
              <a:t>Cizí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zdroje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r>
              <a:rPr lang="en-US" altLang="cs-CZ" sz="1200" i="1" dirty="0"/>
              <a:t> / </a:t>
            </a:r>
            <a:r>
              <a:rPr lang="en-US" altLang="cs-CZ" sz="1200" i="1" dirty="0" err="1"/>
              <a:t>Aktiva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endParaRPr lang="en-US" altLang="cs-CZ" sz="1200" i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Míra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věřitelského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rizika</a:t>
            </a:r>
            <a:r>
              <a:rPr lang="en-US" altLang="cs-CZ" sz="1800" b="1" dirty="0"/>
              <a:t>:</a:t>
            </a:r>
            <a:r>
              <a:rPr lang="cs-CZ" altLang="cs-CZ" sz="1800" b="1" dirty="0"/>
              <a:t> </a:t>
            </a:r>
          </a:p>
          <a:p>
            <a:pPr marL="72000" indent="0" algn="just">
              <a:buNone/>
              <a:defRPr/>
            </a:pPr>
            <a:r>
              <a:rPr lang="pl-PL" altLang="cs-CZ" sz="1200" i="1" dirty="0"/>
              <a:t>Vlastní zdroje celkem / Cizí zdroje celkem</a:t>
            </a:r>
            <a:endParaRPr lang="en-US" altLang="cs-CZ" sz="1200" i="1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23</a:t>
            </a:fld>
            <a:endParaRPr lang="cs-CZ" alt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0" y="3211022"/>
            <a:ext cx="6319743" cy="193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2016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Jak to všechno vychází:</a:t>
            </a:r>
            <a:r>
              <a:rPr lang="en-US" sz="3600" dirty="0"/>
              <a:t> PRODUKTIVITA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  <a:defRPr/>
            </a:pPr>
            <a:r>
              <a:rPr lang="en-US" altLang="cs-CZ" sz="1800" b="1" dirty="0" err="1"/>
              <a:t>Poměr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výnosů</a:t>
            </a:r>
            <a:r>
              <a:rPr lang="en-US" altLang="cs-CZ" sz="1800" b="1" dirty="0"/>
              <a:t> k </a:t>
            </a:r>
            <a:r>
              <a:rPr lang="en-US" altLang="cs-CZ" sz="1800" b="1" dirty="0" err="1"/>
              <a:t>nákladům</a:t>
            </a:r>
            <a:r>
              <a:rPr lang="en-US" altLang="cs-CZ" sz="1800" b="1" dirty="0"/>
              <a:t>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</a:t>
            </a:r>
            <a:r>
              <a:rPr lang="cs-CZ" altLang="cs-CZ" sz="1800" b="1" dirty="0"/>
              <a:t>: </a:t>
            </a:r>
          </a:p>
          <a:p>
            <a:pPr marL="72000" indent="0" algn="just">
              <a:buNone/>
              <a:defRPr/>
            </a:pPr>
            <a:r>
              <a:rPr lang="en-US" altLang="cs-CZ" sz="1200" i="1" dirty="0" err="1"/>
              <a:t>Výnosy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r>
              <a:rPr lang="en-US" altLang="cs-CZ" sz="1200" i="1" dirty="0"/>
              <a:t> / </a:t>
            </a:r>
            <a:r>
              <a:rPr lang="en-US" altLang="cs-CZ" sz="1200" i="1" dirty="0" err="1"/>
              <a:t>Náklady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endParaRPr lang="en-US" altLang="cs-CZ" sz="1200" i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Výnosnost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vlastních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zdrojů</a:t>
            </a:r>
            <a:r>
              <a:rPr lang="en-US" altLang="cs-CZ" sz="1800" b="1" dirty="0"/>
              <a:t>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):</a:t>
            </a:r>
            <a:r>
              <a:rPr lang="cs-CZ" altLang="cs-CZ" sz="1800" b="1" dirty="0"/>
              <a:t> </a:t>
            </a:r>
          </a:p>
          <a:p>
            <a:pPr marL="72000" indent="0" algn="just">
              <a:buNone/>
              <a:defRPr/>
            </a:pPr>
            <a:r>
              <a:rPr lang="en-US" altLang="cs-CZ" sz="1200" i="1" dirty="0" err="1"/>
              <a:t>Výnosy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r>
              <a:rPr lang="en-US" altLang="cs-CZ" sz="1200" i="1" dirty="0"/>
              <a:t> / </a:t>
            </a:r>
            <a:r>
              <a:rPr lang="en-US" altLang="cs-CZ" sz="1200" i="1" dirty="0" err="1"/>
              <a:t>Vlastní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zdroje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endParaRPr lang="cs-CZ" altLang="cs-CZ" sz="1200" i="1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24</a:t>
            </a:fld>
            <a:endParaRPr lang="cs-CZ" alt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0" y="3222746"/>
            <a:ext cx="6319743" cy="193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498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Jak to všechno vychází:</a:t>
            </a:r>
            <a:r>
              <a:rPr lang="en-US" sz="3600" dirty="0"/>
              <a:t> OSTATNÍ FINANČNÍ </a:t>
            </a:r>
            <a:r>
              <a:rPr lang="cs-CZ" sz="3600" dirty="0"/>
              <a:t>							</a:t>
            </a:r>
            <a:r>
              <a:rPr lang="en-US" sz="2800" dirty="0"/>
              <a:t>(</a:t>
            </a:r>
            <a:r>
              <a:rPr lang="en-US" sz="2800" dirty="0" err="1"/>
              <a:t>poměrové</a:t>
            </a:r>
            <a:r>
              <a:rPr lang="en-US" sz="2800" dirty="0"/>
              <a:t>)</a:t>
            </a:r>
            <a:endParaRPr lang="cs-CZ" sz="9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  <a:defRPr/>
            </a:pPr>
            <a:r>
              <a:rPr lang="en-US" altLang="cs-CZ" sz="1800" b="1" dirty="0" err="1"/>
              <a:t>Podíl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dlouhodobého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majetku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na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aktivech</a:t>
            </a:r>
            <a:r>
              <a:rPr lang="cs-CZ" altLang="cs-CZ" sz="1800" b="1" dirty="0"/>
              <a:t>: </a:t>
            </a:r>
          </a:p>
          <a:p>
            <a:pPr marL="72000" indent="0" algn="just">
              <a:buNone/>
              <a:defRPr/>
            </a:pPr>
            <a:r>
              <a:rPr lang="en-US" altLang="cs-CZ" sz="1200" i="1" dirty="0" err="1"/>
              <a:t>Dlouhodobý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majetek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r>
              <a:rPr lang="en-US" altLang="cs-CZ" sz="1200" i="1" dirty="0"/>
              <a:t> / </a:t>
            </a:r>
            <a:r>
              <a:rPr lang="en-US" altLang="cs-CZ" sz="1200" i="1" dirty="0" err="1"/>
              <a:t>Aktiva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endParaRPr lang="en-US" altLang="cs-CZ" sz="1200" i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Podíl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osobních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nákladů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na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nákladech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celkem</a:t>
            </a:r>
            <a:r>
              <a:rPr lang="en-US" altLang="cs-CZ" sz="1800" b="1" dirty="0"/>
              <a:t>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):</a:t>
            </a:r>
            <a:r>
              <a:rPr lang="cs-CZ" altLang="cs-CZ" sz="1800" b="1" dirty="0"/>
              <a:t> </a:t>
            </a:r>
          </a:p>
          <a:p>
            <a:pPr marL="72000" indent="0" algn="just">
              <a:buNone/>
              <a:defRPr/>
            </a:pPr>
            <a:r>
              <a:rPr lang="en-US" altLang="cs-CZ" sz="1200" i="1" dirty="0" err="1"/>
              <a:t>Osobní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náklady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r>
              <a:rPr lang="en-US" altLang="cs-CZ" sz="1200" i="1" dirty="0"/>
              <a:t> / </a:t>
            </a:r>
            <a:r>
              <a:rPr lang="en-US" altLang="cs-CZ" sz="1200" i="1" dirty="0" err="1"/>
              <a:t>Náklady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celkem</a:t>
            </a:r>
            <a:endParaRPr lang="en-US" altLang="cs-CZ" sz="1200" i="1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25</a:t>
            </a:fld>
            <a:endParaRPr lang="cs-CZ" alt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0" y="3257913"/>
            <a:ext cx="6319743" cy="193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786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Jak to všechno vychází:</a:t>
            </a:r>
            <a:r>
              <a:rPr lang="en-US" sz="3600" dirty="0"/>
              <a:t> OSTATNÍ FINANČNÍ </a:t>
            </a:r>
            <a:r>
              <a:rPr lang="cs-CZ" sz="3600" dirty="0"/>
              <a:t>							</a:t>
            </a:r>
            <a:r>
              <a:rPr lang="en-US" sz="2800" dirty="0"/>
              <a:t>(</a:t>
            </a:r>
            <a:r>
              <a:rPr lang="en-US" sz="2800" dirty="0" err="1"/>
              <a:t>rozdílové</a:t>
            </a:r>
            <a:r>
              <a:rPr lang="en-US" sz="2800" dirty="0"/>
              <a:t> a </a:t>
            </a:r>
            <a:r>
              <a:rPr lang="en-US" sz="2800" dirty="0" err="1"/>
              <a:t>absolutní</a:t>
            </a:r>
            <a:r>
              <a:rPr lang="en-US" sz="2800" dirty="0"/>
              <a:t>)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  <a:defRPr/>
            </a:pPr>
            <a:r>
              <a:rPr lang="en-US" altLang="cs-CZ" sz="1800" b="1" dirty="0" err="1"/>
              <a:t>Meziroční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vývoj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výnosů</a:t>
            </a:r>
            <a:r>
              <a:rPr lang="en-US" altLang="cs-CZ" sz="1800" b="1" dirty="0"/>
              <a:t>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</a:t>
            </a:r>
            <a:r>
              <a:rPr lang="cs-CZ" altLang="cs-CZ" sz="1800" b="1" dirty="0"/>
              <a:t>: </a:t>
            </a:r>
            <a:r>
              <a:rPr lang="pl-PL" altLang="cs-CZ" sz="1200" i="1" dirty="0"/>
              <a:t>Výnosy celkem roku t+1 - Výnosy celkem roku t</a:t>
            </a:r>
            <a:endParaRPr lang="en-US" altLang="cs-CZ" sz="1200" i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Meziroční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vývoj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výsledku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hospodaření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před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zdaněním</a:t>
            </a:r>
            <a:r>
              <a:rPr lang="en-US" altLang="cs-CZ" sz="1800" b="1" dirty="0"/>
              <a:t>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</a:t>
            </a:r>
            <a:r>
              <a:rPr lang="cs-CZ" altLang="cs-CZ" sz="1800" b="1" dirty="0"/>
              <a:t>: </a:t>
            </a:r>
            <a:r>
              <a:rPr lang="cs-CZ" altLang="cs-CZ" sz="1200" i="1" dirty="0"/>
              <a:t>VH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před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zd</a:t>
            </a:r>
            <a:r>
              <a:rPr lang="cs-CZ" altLang="cs-CZ" sz="1200" i="1" dirty="0"/>
              <a:t>. </a:t>
            </a:r>
            <a:r>
              <a:rPr lang="en-US" altLang="cs-CZ" sz="1200" i="1" dirty="0" err="1"/>
              <a:t>roku</a:t>
            </a:r>
            <a:r>
              <a:rPr lang="en-US" altLang="cs-CZ" sz="1200" i="1" dirty="0"/>
              <a:t> t+1 – </a:t>
            </a:r>
            <a:r>
              <a:rPr lang="cs-CZ" altLang="cs-CZ" sz="1200" i="1" dirty="0"/>
              <a:t>VH </a:t>
            </a:r>
            <a:r>
              <a:rPr lang="en-US" altLang="cs-CZ" sz="1200" i="1" dirty="0" err="1"/>
              <a:t>před</a:t>
            </a:r>
            <a:r>
              <a:rPr lang="en-US" altLang="cs-CZ" sz="1200" i="1" dirty="0"/>
              <a:t> z</a:t>
            </a:r>
            <a:r>
              <a:rPr lang="cs-CZ" altLang="cs-CZ" sz="1200" i="1" dirty="0"/>
              <a:t>d.</a:t>
            </a:r>
            <a:r>
              <a:rPr lang="en-US" altLang="cs-CZ" sz="1200" i="1" dirty="0"/>
              <a:t> </a:t>
            </a:r>
            <a:r>
              <a:rPr lang="en-US" altLang="cs-CZ" sz="1200" i="1" dirty="0" err="1"/>
              <a:t>roku</a:t>
            </a:r>
            <a:r>
              <a:rPr lang="en-US" altLang="cs-CZ" sz="1200" i="1" dirty="0"/>
              <a:t> t</a:t>
            </a:r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Meziroční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vývoj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aktiv</a:t>
            </a:r>
            <a:r>
              <a:rPr lang="cs-CZ" altLang="cs-CZ" sz="1800" b="1" dirty="0"/>
              <a:t>: </a:t>
            </a:r>
            <a:r>
              <a:rPr lang="pl-PL" altLang="cs-CZ" sz="1200" i="1" dirty="0"/>
              <a:t>Aktiva celkem roku t+1 - Aktiva celkem roku t</a:t>
            </a:r>
            <a:endParaRPr lang="cs-CZ" sz="18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26</a:t>
            </a:fld>
            <a:endParaRPr lang="cs-CZ" alt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999" y="2908754"/>
            <a:ext cx="6952585" cy="19332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999" y="4880174"/>
            <a:ext cx="8851109" cy="193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0257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Komentář závěrem…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 lvl="1" indent="0">
              <a:buNone/>
            </a:pPr>
            <a:endParaRPr lang="cs-CZ" sz="1800" dirty="0"/>
          </a:p>
          <a:p>
            <a:pPr marL="324000" lvl="1" indent="0" algn="just">
              <a:buNone/>
            </a:pPr>
            <a:r>
              <a:rPr lang="cs-CZ" sz="1600" i="1" dirty="0"/>
              <a:t>„Představené ukazatele je nezbytné hodnotit komplexně na základě detailní znalosti jednotlivých organizací. Prostřednictvím finanční analýzy je nezbytné posoudit co nejvíce oblastí hospodaření dané organizace a zjistit tak, kde jsou slabé a silné stránky. Silné stránky je nezbytné dále posilovat. Slabé stránky je nezbytné naopak eliminovat. Výstup finanční analýzy je v podstatě mapou rizik, která subjektu naznačuje, na co se má subjekt soustředit… </a:t>
            </a:r>
            <a:r>
              <a:rPr lang="cs-CZ" sz="1600" b="1" i="1" dirty="0"/>
              <a:t>výsledky nelze generalizovat. </a:t>
            </a:r>
            <a:r>
              <a:rPr lang="cs-CZ" sz="1600" i="1" dirty="0"/>
              <a:t>Pro řízení jednotlivé organizace je nezbytné mít určité zkušenosti, znalosti a někdy i prostý a jednoduchý instinkt a cit.“</a:t>
            </a:r>
            <a:endParaRPr lang="cs-CZ" sz="1600" b="1" i="1" dirty="0"/>
          </a:p>
          <a:p>
            <a:pPr algn="just">
              <a:defRPr/>
            </a:pP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6563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Reflexe</a:t>
            </a:r>
            <a:r>
              <a:rPr lang="en-US" sz="3600" dirty="0"/>
              <a:t> </a:t>
            </a:r>
            <a:r>
              <a:rPr lang="en-US" sz="3600" dirty="0" err="1"/>
              <a:t>znalostí</a:t>
            </a:r>
            <a:r>
              <a:rPr lang="en-US" sz="3600" dirty="0"/>
              <a:t> – </a:t>
            </a:r>
            <a:r>
              <a:rPr lang="en-US" sz="3600" dirty="0" err="1"/>
              <a:t>finanční</a:t>
            </a:r>
            <a:r>
              <a:rPr lang="en-US" sz="3600" dirty="0"/>
              <a:t> </a:t>
            </a:r>
            <a:r>
              <a:rPr lang="en-US" sz="3600" dirty="0" err="1"/>
              <a:t>účetnictví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účetnictví</a:t>
            </a:r>
            <a:r>
              <a:rPr lang="en-US" dirty="0"/>
              <a:t> </a:t>
            </a:r>
          </a:p>
          <a:p>
            <a:pPr lvl="1"/>
            <a:r>
              <a:rPr lang="cs-CZ" altLang="cs-CZ" dirty="0"/>
              <a:t>informační </a:t>
            </a:r>
            <a:r>
              <a:rPr lang="cs-CZ" altLang="cs-CZ" dirty="0" err="1"/>
              <a:t>syst</a:t>
            </a:r>
            <a:r>
              <a:rPr lang="en-US" altLang="cs-CZ" dirty="0"/>
              <a:t>é</a:t>
            </a:r>
            <a:r>
              <a:rPr lang="cs-CZ" altLang="cs-CZ" dirty="0"/>
              <a:t>m</a:t>
            </a:r>
            <a:r>
              <a:rPr lang="en-US" altLang="cs-CZ" dirty="0"/>
              <a:t> </a:t>
            </a:r>
            <a:r>
              <a:rPr lang="cs-CZ" altLang="cs-CZ" dirty="0"/>
              <a:t>poskytuj</a:t>
            </a:r>
            <a:r>
              <a:rPr lang="en-US" altLang="cs-CZ" dirty="0" err="1"/>
              <a:t>ící</a:t>
            </a:r>
            <a:r>
              <a:rPr lang="cs-CZ" altLang="cs-CZ" dirty="0"/>
              <a:t> základní informace o stavu </a:t>
            </a:r>
            <a:r>
              <a:rPr lang="en-US" altLang="cs-CZ" dirty="0"/>
              <a:t>a </a:t>
            </a:r>
            <a:r>
              <a:rPr lang="en-US" altLang="cs-CZ" dirty="0" err="1"/>
              <a:t>tocích</a:t>
            </a:r>
            <a:r>
              <a:rPr lang="en-US" altLang="cs-CZ" dirty="0"/>
              <a:t> </a:t>
            </a:r>
            <a:r>
              <a:rPr lang="cs-CZ" altLang="cs-CZ" dirty="0"/>
              <a:t>majetku účetní jednotky </a:t>
            </a:r>
            <a:endParaRPr lang="en-US" altLang="cs-CZ" dirty="0"/>
          </a:p>
          <a:p>
            <a:pPr lvl="1"/>
            <a:endParaRPr lang="en-US" sz="1100" dirty="0"/>
          </a:p>
          <a:p>
            <a:pPr lvl="1"/>
            <a:r>
              <a:rPr lang="en-US" b="1" dirty="0" err="1"/>
              <a:t>funkce</a:t>
            </a:r>
            <a:r>
              <a:rPr lang="en-US" b="1" dirty="0"/>
              <a:t>: </a:t>
            </a:r>
            <a:r>
              <a:rPr lang="en-US" dirty="0" err="1"/>
              <a:t>evidenční</a:t>
            </a:r>
            <a:r>
              <a:rPr lang="en-US" dirty="0"/>
              <a:t> / </a:t>
            </a:r>
            <a:r>
              <a:rPr lang="en-US" dirty="0" err="1"/>
              <a:t>analyticko-vyhodnocovací</a:t>
            </a:r>
            <a:r>
              <a:rPr lang="en-US" dirty="0"/>
              <a:t> / </a:t>
            </a:r>
            <a:r>
              <a:rPr lang="en-US" dirty="0" err="1"/>
              <a:t>kontrolní</a:t>
            </a:r>
            <a:endParaRPr lang="en-US" dirty="0"/>
          </a:p>
          <a:p>
            <a:pPr lvl="1"/>
            <a:endParaRPr lang="en-US" sz="1100" dirty="0"/>
          </a:p>
          <a:p>
            <a:pPr lvl="1"/>
            <a:r>
              <a:rPr lang="en-US" b="1" dirty="0" err="1"/>
              <a:t>uživatelé</a:t>
            </a:r>
            <a:r>
              <a:rPr lang="en-US" b="1" dirty="0"/>
              <a:t>: </a:t>
            </a:r>
            <a:r>
              <a:rPr lang="en-US" dirty="0" err="1"/>
              <a:t>interní</a:t>
            </a:r>
            <a:r>
              <a:rPr lang="en-US" dirty="0"/>
              <a:t> vs. </a:t>
            </a:r>
            <a:r>
              <a:rPr lang="en-US" dirty="0" err="1"/>
              <a:t>externí</a:t>
            </a:r>
            <a:endParaRPr lang="en-US" dirty="0"/>
          </a:p>
          <a:p>
            <a:pPr lvl="1"/>
            <a:endParaRPr lang="en-US" sz="1100" dirty="0"/>
          </a:p>
          <a:p>
            <a:pPr lvl="1"/>
            <a:r>
              <a:rPr lang="en-US" b="1" dirty="0" err="1"/>
              <a:t>formy</a:t>
            </a:r>
            <a:r>
              <a:rPr lang="en-US" b="1" dirty="0"/>
              <a:t>: </a:t>
            </a:r>
            <a:r>
              <a:rPr lang="en-US" dirty="0" err="1"/>
              <a:t>jednoduché</a:t>
            </a:r>
            <a:r>
              <a:rPr lang="en-US" dirty="0"/>
              <a:t> vs. </a:t>
            </a:r>
            <a:r>
              <a:rPr lang="en-US" dirty="0" err="1"/>
              <a:t>podvojné</a:t>
            </a:r>
            <a:r>
              <a:rPr lang="en-US" dirty="0"/>
              <a:t> (</a:t>
            </a:r>
            <a:r>
              <a:rPr lang="en-US" dirty="0" err="1"/>
              <a:t>zjednodušený</a:t>
            </a:r>
            <a:r>
              <a:rPr lang="en-US" dirty="0"/>
              <a:t> </a:t>
            </a:r>
            <a:r>
              <a:rPr lang="en-US" dirty="0" err="1"/>
              <a:t>rozsah</a:t>
            </a:r>
            <a:r>
              <a:rPr lang="en-US" dirty="0"/>
              <a:t> vs. </a:t>
            </a:r>
            <a:r>
              <a:rPr lang="en-US" dirty="0" err="1"/>
              <a:t>úplný</a:t>
            </a:r>
            <a:r>
              <a:rPr lang="en-US" dirty="0"/>
              <a:t> </a:t>
            </a:r>
            <a:r>
              <a:rPr lang="en-US" dirty="0" err="1"/>
              <a:t>rozsah</a:t>
            </a:r>
            <a:r>
              <a:rPr lang="en-US" dirty="0"/>
              <a:t>)</a:t>
            </a:r>
          </a:p>
          <a:p>
            <a:pPr lvl="1"/>
            <a:endParaRPr lang="en-US" sz="1100" dirty="0"/>
          </a:p>
          <a:p>
            <a:pPr lvl="1"/>
            <a:r>
              <a:rPr lang="en-US" b="1" dirty="0" err="1"/>
              <a:t>postup</a:t>
            </a:r>
            <a:r>
              <a:rPr lang="en-US" b="1" dirty="0"/>
              <a:t>: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účetních</a:t>
            </a:r>
            <a:r>
              <a:rPr lang="en-US" dirty="0"/>
              <a:t> </a:t>
            </a:r>
            <a:r>
              <a:rPr lang="en-US" dirty="0" err="1"/>
              <a:t>dokladů</a:t>
            </a:r>
            <a:r>
              <a:rPr lang="en-US" dirty="0"/>
              <a:t> </a:t>
            </a:r>
            <a:r>
              <a:rPr lang="en-US" dirty="0" err="1"/>
              <a:t>prováděny</a:t>
            </a:r>
            <a:r>
              <a:rPr lang="en-US" dirty="0"/>
              <a:t> </a:t>
            </a:r>
            <a:r>
              <a:rPr lang="en-US" dirty="0" err="1"/>
              <a:t>účetní</a:t>
            </a:r>
            <a:r>
              <a:rPr lang="en-US" dirty="0"/>
              <a:t> </a:t>
            </a:r>
            <a:r>
              <a:rPr lang="en-US" dirty="0" err="1"/>
              <a:t>zápisy</a:t>
            </a:r>
            <a:r>
              <a:rPr lang="en-US" dirty="0"/>
              <a:t> …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konci</a:t>
            </a:r>
            <a:r>
              <a:rPr lang="en-US" dirty="0"/>
              <a:t> </a:t>
            </a:r>
            <a:r>
              <a:rPr lang="en-US" dirty="0" err="1"/>
              <a:t>účetního</a:t>
            </a:r>
            <a:r>
              <a:rPr lang="en-US" dirty="0"/>
              <a:t> </a:t>
            </a:r>
            <a:r>
              <a:rPr lang="en-US" dirty="0" err="1"/>
              <a:t>období</a:t>
            </a:r>
            <a:r>
              <a:rPr lang="en-US" dirty="0"/>
              <a:t> </a:t>
            </a:r>
            <a:r>
              <a:rPr lang="en-US" dirty="0" err="1"/>
              <a:t>skutečnost</a:t>
            </a:r>
            <a:r>
              <a:rPr lang="en-US" dirty="0"/>
              <a:t> </a:t>
            </a:r>
            <a:r>
              <a:rPr lang="en-US" dirty="0" err="1"/>
              <a:t>shrnuta</a:t>
            </a:r>
            <a:r>
              <a:rPr lang="en-US" dirty="0"/>
              <a:t> v </a:t>
            </a:r>
            <a:r>
              <a:rPr lang="en-US" dirty="0" err="1"/>
              <a:t>rámci</a:t>
            </a:r>
            <a:r>
              <a:rPr lang="en-US" dirty="0"/>
              <a:t> </a:t>
            </a:r>
            <a:r>
              <a:rPr lang="en-US" dirty="0" err="1"/>
              <a:t>účetní</a:t>
            </a:r>
            <a:r>
              <a:rPr lang="en-US" dirty="0"/>
              <a:t> </a:t>
            </a:r>
            <a:r>
              <a:rPr lang="en-US" dirty="0" err="1"/>
              <a:t>závěrky</a:t>
            </a:r>
            <a:r>
              <a:rPr lang="en-US" dirty="0"/>
              <a:t> (</a:t>
            </a:r>
            <a:r>
              <a:rPr lang="en-US" dirty="0" err="1"/>
              <a:t>rozvaha</a:t>
            </a:r>
            <a:r>
              <a:rPr lang="en-US" dirty="0"/>
              <a:t>, </a:t>
            </a:r>
            <a:r>
              <a:rPr lang="en-US" dirty="0" err="1"/>
              <a:t>výkaz</a:t>
            </a:r>
            <a:r>
              <a:rPr lang="en-US" dirty="0"/>
              <a:t> </a:t>
            </a:r>
            <a:r>
              <a:rPr lang="en-US" dirty="0" err="1"/>
              <a:t>zisků</a:t>
            </a:r>
            <a:r>
              <a:rPr lang="en-US" dirty="0"/>
              <a:t> a </a:t>
            </a:r>
            <a:r>
              <a:rPr lang="en-US" dirty="0" err="1"/>
              <a:t>ztrát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123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Reflexe</a:t>
            </a:r>
            <a:r>
              <a:rPr lang="en-US" sz="3600" dirty="0"/>
              <a:t> </a:t>
            </a:r>
            <a:r>
              <a:rPr lang="en-US" sz="3600" dirty="0" err="1"/>
              <a:t>znalostí</a:t>
            </a:r>
            <a:r>
              <a:rPr lang="en-US" sz="3600" dirty="0"/>
              <a:t> – </a:t>
            </a:r>
            <a:r>
              <a:rPr lang="en-US" sz="3600" dirty="0" err="1"/>
              <a:t>finanční</a:t>
            </a:r>
            <a:r>
              <a:rPr lang="en-US" sz="3600" dirty="0"/>
              <a:t> </a:t>
            </a:r>
            <a:r>
              <a:rPr lang="en-US" sz="3600" dirty="0" err="1"/>
              <a:t>řízení</a:t>
            </a:r>
            <a:r>
              <a:rPr lang="en-US" sz="3600" dirty="0"/>
              <a:t> a </a:t>
            </a:r>
            <a:r>
              <a:rPr lang="en-US" sz="3600" dirty="0" err="1"/>
              <a:t>jeho</a:t>
            </a:r>
            <a:r>
              <a:rPr lang="en-US" sz="3600" dirty="0"/>
              <a:t> </a:t>
            </a:r>
            <a:r>
              <a:rPr lang="en-US" sz="3600" dirty="0" err="1"/>
              <a:t>složky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692002"/>
            <a:ext cx="11070948" cy="4139998"/>
          </a:xfrm>
        </p:spPr>
        <p:txBody>
          <a:bodyPr/>
          <a:lstStyle/>
          <a:p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řízení</a:t>
            </a:r>
            <a:endParaRPr lang="en-US" dirty="0"/>
          </a:p>
          <a:p>
            <a:pPr lvl="1"/>
            <a:r>
              <a:rPr lang="en-US" altLang="cs-CZ" b="1" dirty="0" err="1"/>
              <a:t>cíl</a:t>
            </a:r>
            <a:r>
              <a:rPr lang="en-US" altLang="cs-CZ" dirty="0"/>
              <a:t>: </a:t>
            </a:r>
            <a:r>
              <a:rPr lang="en-US" altLang="cs-CZ" dirty="0" err="1"/>
              <a:t>zaměřit</a:t>
            </a:r>
            <a:r>
              <a:rPr lang="en-US" altLang="cs-CZ" dirty="0"/>
              <a:t> se </a:t>
            </a:r>
            <a:r>
              <a:rPr lang="en-US" altLang="cs-CZ" dirty="0" err="1"/>
              <a:t>na</a:t>
            </a:r>
            <a:r>
              <a:rPr lang="en-US" altLang="cs-CZ" dirty="0"/>
              <a:t> </a:t>
            </a:r>
            <a:r>
              <a:rPr lang="en-US" altLang="cs-CZ" dirty="0" err="1"/>
              <a:t>veškeré</a:t>
            </a:r>
            <a:r>
              <a:rPr lang="en-US" altLang="cs-CZ" dirty="0"/>
              <a:t> </a:t>
            </a:r>
            <a:r>
              <a:rPr lang="en-US" altLang="cs-CZ" dirty="0" err="1"/>
              <a:t>ekonomické</a:t>
            </a:r>
            <a:r>
              <a:rPr lang="en-US" altLang="cs-CZ" dirty="0"/>
              <a:t> </a:t>
            </a:r>
            <a:r>
              <a:rPr lang="en-US" altLang="cs-CZ" dirty="0" err="1"/>
              <a:t>vazby</a:t>
            </a:r>
            <a:r>
              <a:rPr lang="en-US" altLang="cs-CZ" dirty="0"/>
              <a:t> </a:t>
            </a:r>
            <a:r>
              <a:rPr lang="en-US" altLang="cs-CZ" dirty="0" err="1"/>
              <a:t>organizace</a:t>
            </a:r>
            <a:r>
              <a:rPr lang="en-US" altLang="cs-CZ" dirty="0"/>
              <a:t>, </a:t>
            </a:r>
            <a:r>
              <a:rPr lang="en-US" altLang="cs-CZ" dirty="0" err="1"/>
              <a:t>tak</a:t>
            </a:r>
            <a:r>
              <a:rPr lang="en-US" altLang="cs-CZ" dirty="0"/>
              <a:t> aby </a:t>
            </a:r>
            <a:r>
              <a:rPr lang="en-US" altLang="cs-CZ" dirty="0" err="1"/>
              <a:t>organi</a:t>
            </a:r>
            <a:r>
              <a:rPr lang="cs-CZ" altLang="cs-CZ" dirty="0"/>
              <a:t>z</a:t>
            </a:r>
            <a:r>
              <a:rPr lang="en-US" altLang="cs-CZ" dirty="0"/>
              <a:t>ace </a:t>
            </a:r>
            <a:r>
              <a:rPr lang="en-US" altLang="cs-CZ" dirty="0" err="1"/>
              <a:t>mohla</a:t>
            </a:r>
            <a:r>
              <a:rPr lang="en-US" altLang="cs-CZ" dirty="0"/>
              <a:t> </a:t>
            </a:r>
            <a:r>
              <a:rPr lang="en-US" altLang="cs-CZ" dirty="0" err="1"/>
              <a:t>naplňovat</a:t>
            </a:r>
            <a:r>
              <a:rPr lang="en-US" altLang="cs-CZ" dirty="0"/>
              <a:t> </a:t>
            </a:r>
            <a:r>
              <a:rPr lang="en-US" altLang="cs-CZ" dirty="0" err="1"/>
              <a:t>smysl</a:t>
            </a:r>
            <a:r>
              <a:rPr lang="en-US" altLang="cs-CZ" dirty="0"/>
              <a:t> </a:t>
            </a:r>
            <a:r>
              <a:rPr lang="en-US" altLang="cs-CZ" dirty="0" err="1"/>
              <a:t>své</a:t>
            </a:r>
            <a:r>
              <a:rPr lang="en-US" altLang="cs-CZ" dirty="0"/>
              <a:t> existence bez </a:t>
            </a:r>
            <a:r>
              <a:rPr lang="en-US" altLang="cs-CZ" dirty="0" err="1"/>
              <a:t>toho</a:t>
            </a:r>
            <a:r>
              <a:rPr lang="en-US" altLang="cs-CZ" dirty="0"/>
              <a:t>, </a:t>
            </a:r>
            <a:r>
              <a:rPr lang="en-US" altLang="cs-CZ" dirty="0" err="1"/>
              <a:t>aniž</a:t>
            </a:r>
            <a:r>
              <a:rPr lang="en-US" altLang="cs-CZ" dirty="0"/>
              <a:t> by </a:t>
            </a:r>
            <a:r>
              <a:rPr lang="en-US" altLang="cs-CZ" dirty="0" err="1"/>
              <a:t>byla</a:t>
            </a:r>
            <a:r>
              <a:rPr lang="en-US" altLang="cs-CZ" dirty="0"/>
              <a:t> </a:t>
            </a:r>
            <a:r>
              <a:rPr lang="en-US" altLang="cs-CZ" dirty="0" err="1"/>
              <a:t>ohrožena</a:t>
            </a:r>
            <a:r>
              <a:rPr lang="en-US" altLang="cs-CZ" dirty="0"/>
              <a:t> </a:t>
            </a:r>
            <a:r>
              <a:rPr lang="en-US" altLang="cs-CZ" dirty="0" err="1"/>
              <a:t>její</a:t>
            </a:r>
            <a:r>
              <a:rPr lang="en-US" altLang="cs-CZ" dirty="0"/>
              <a:t> </a:t>
            </a:r>
            <a:r>
              <a:rPr lang="en-US" altLang="cs-CZ" dirty="0" err="1"/>
              <a:t>finanční</a:t>
            </a:r>
            <a:r>
              <a:rPr lang="en-US" altLang="cs-CZ" dirty="0"/>
              <a:t> </a:t>
            </a:r>
            <a:r>
              <a:rPr lang="en-US" altLang="cs-CZ" dirty="0" err="1"/>
              <a:t>stabilita</a:t>
            </a:r>
            <a:endParaRPr lang="en-US" altLang="cs-CZ" dirty="0"/>
          </a:p>
          <a:p>
            <a:pPr lvl="1"/>
            <a:endParaRPr lang="en-US" altLang="cs-CZ" sz="1100" b="1" dirty="0"/>
          </a:p>
          <a:p>
            <a:pPr lvl="1"/>
            <a:r>
              <a:rPr lang="en-US" altLang="cs-CZ" b="1" dirty="0" err="1"/>
              <a:t>aktivity</a:t>
            </a:r>
            <a:r>
              <a:rPr lang="en-US" altLang="cs-CZ" dirty="0"/>
              <a:t>: </a:t>
            </a:r>
            <a:r>
              <a:rPr lang="en-US" altLang="cs-CZ" dirty="0" err="1"/>
              <a:t>finanční</a:t>
            </a:r>
            <a:r>
              <a:rPr lang="en-US" altLang="cs-CZ" dirty="0"/>
              <a:t> </a:t>
            </a:r>
            <a:r>
              <a:rPr lang="en-US" altLang="cs-CZ" dirty="0" err="1"/>
              <a:t>plánování</a:t>
            </a:r>
            <a:r>
              <a:rPr lang="en-US" altLang="cs-CZ" dirty="0"/>
              <a:t> / </a:t>
            </a:r>
            <a:r>
              <a:rPr lang="en-US" altLang="cs-CZ" dirty="0" err="1"/>
              <a:t>rozhodování</a:t>
            </a:r>
            <a:r>
              <a:rPr lang="en-US" altLang="cs-CZ" dirty="0"/>
              <a:t> / </a:t>
            </a:r>
            <a:r>
              <a:rPr lang="en-US" altLang="cs-CZ" dirty="0" err="1"/>
              <a:t>operativní</a:t>
            </a:r>
            <a:r>
              <a:rPr lang="en-US" altLang="cs-CZ" dirty="0"/>
              <a:t> </a:t>
            </a:r>
            <a:r>
              <a:rPr lang="en-US" altLang="cs-CZ" dirty="0" err="1"/>
              <a:t>řízení</a:t>
            </a:r>
            <a:r>
              <a:rPr lang="en-US" altLang="cs-CZ" dirty="0"/>
              <a:t> / </a:t>
            </a:r>
            <a:r>
              <a:rPr lang="en-US" altLang="cs-CZ" u="sng" dirty="0" err="1"/>
              <a:t>analýza</a:t>
            </a:r>
            <a:r>
              <a:rPr lang="en-US" altLang="cs-CZ" dirty="0"/>
              <a:t> / </a:t>
            </a:r>
            <a:r>
              <a:rPr lang="en-US" altLang="cs-CZ" dirty="0" err="1"/>
              <a:t>kontrola</a:t>
            </a:r>
            <a:r>
              <a:rPr lang="en-US" altLang="cs-CZ" dirty="0"/>
              <a:t> </a:t>
            </a:r>
          </a:p>
          <a:p>
            <a:pPr lvl="1"/>
            <a:endParaRPr lang="en-US" altLang="cs-CZ" sz="1100" dirty="0"/>
          </a:p>
          <a:p>
            <a:pPr marL="252000" lvl="1">
              <a:lnSpc>
                <a:spcPct val="150000"/>
              </a:lnSpc>
            </a:pPr>
            <a:r>
              <a:rPr lang="en-US" sz="2800" dirty="0" err="1">
                <a:ea typeface="+mn-ea"/>
                <a:cs typeface="+mn-cs"/>
              </a:rPr>
              <a:t>Finanční</a:t>
            </a:r>
            <a:r>
              <a:rPr lang="en-US" sz="2800" dirty="0">
                <a:ea typeface="+mn-ea"/>
                <a:cs typeface="+mn-cs"/>
              </a:rPr>
              <a:t> </a:t>
            </a:r>
            <a:r>
              <a:rPr lang="en-US" sz="2800" dirty="0" err="1">
                <a:ea typeface="+mn-ea"/>
                <a:cs typeface="+mn-cs"/>
              </a:rPr>
              <a:t>analýza</a:t>
            </a:r>
            <a:endParaRPr lang="en-US" altLang="cs-CZ" dirty="0"/>
          </a:p>
          <a:p>
            <a:pPr lvl="1"/>
            <a:r>
              <a:rPr lang="en-US" altLang="cs-CZ" dirty="0" err="1"/>
              <a:t>pomáhá</a:t>
            </a:r>
            <a:r>
              <a:rPr lang="en-US" altLang="cs-CZ" dirty="0"/>
              <a:t> z </a:t>
            </a:r>
            <a:r>
              <a:rPr lang="en-US" altLang="cs-CZ" dirty="0" err="1"/>
              <a:t>dostupných</a:t>
            </a:r>
            <a:r>
              <a:rPr lang="en-US" altLang="cs-CZ" dirty="0"/>
              <a:t> </a:t>
            </a:r>
            <a:r>
              <a:rPr lang="en-US" altLang="cs-CZ" dirty="0" err="1"/>
              <a:t>účetních</a:t>
            </a:r>
            <a:r>
              <a:rPr lang="en-US" altLang="cs-CZ" dirty="0"/>
              <a:t> </a:t>
            </a:r>
            <a:r>
              <a:rPr lang="en-US" altLang="cs-CZ" dirty="0" err="1"/>
              <a:t>dat</a:t>
            </a:r>
            <a:r>
              <a:rPr lang="en-US" altLang="cs-CZ" dirty="0"/>
              <a:t> </a:t>
            </a:r>
            <a:r>
              <a:rPr lang="en-US" altLang="cs-CZ" dirty="0" err="1"/>
              <a:t>získat</a:t>
            </a:r>
            <a:r>
              <a:rPr lang="cs-CZ" altLang="cs-CZ" dirty="0"/>
              <a:t> dodatečné</a:t>
            </a:r>
            <a:r>
              <a:rPr lang="en-US" altLang="cs-CZ" dirty="0"/>
              <a:t> </a:t>
            </a:r>
            <a:r>
              <a:rPr lang="en-US" altLang="cs-CZ" dirty="0" err="1"/>
              <a:t>informace</a:t>
            </a:r>
            <a:r>
              <a:rPr lang="en-US" altLang="cs-CZ" dirty="0"/>
              <a:t> </a:t>
            </a:r>
            <a:r>
              <a:rPr lang="en-US" altLang="cs-CZ" dirty="0" err="1"/>
              <a:t>např</a:t>
            </a:r>
            <a:r>
              <a:rPr lang="en-US" altLang="cs-CZ" dirty="0"/>
              <a:t>. pro </a:t>
            </a:r>
            <a:r>
              <a:rPr lang="en-US" altLang="cs-CZ" dirty="0" err="1"/>
              <a:t>posouzení</a:t>
            </a:r>
            <a:r>
              <a:rPr lang="en-US" altLang="cs-CZ" dirty="0"/>
              <a:t> </a:t>
            </a:r>
            <a:r>
              <a:rPr lang="en-US" altLang="cs-CZ" dirty="0" err="1"/>
              <a:t>finančního</a:t>
            </a:r>
            <a:r>
              <a:rPr lang="en-US" altLang="cs-CZ" dirty="0"/>
              <a:t> </a:t>
            </a:r>
            <a:r>
              <a:rPr lang="en-US" altLang="cs-CZ" dirty="0" err="1"/>
              <a:t>zdraví</a:t>
            </a:r>
            <a:r>
              <a:rPr lang="en-US" altLang="cs-CZ" dirty="0"/>
              <a:t> </a:t>
            </a:r>
            <a:r>
              <a:rPr lang="en-US" altLang="cs-CZ" dirty="0" err="1"/>
              <a:t>organizace</a:t>
            </a:r>
            <a:endParaRPr lang="en-US" altLang="cs-CZ" dirty="0"/>
          </a:p>
          <a:p>
            <a:pPr lvl="1"/>
            <a:endParaRPr lang="en-US" altLang="cs-CZ" sz="1100" b="1" dirty="0"/>
          </a:p>
          <a:p>
            <a:pPr lvl="1"/>
            <a:r>
              <a:rPr lang="en-US" altLang="cs-CZ" b="1" dirty="0" err="1"/>
              <a:t>základní</a:t>
            </a:r>
            <a:r>
              <a:rPr lang="en-US" altLang="cs-CZ" b="1" dirty="0"/>
              <a:t> </a:t>
            </a:r>
            <a:r>
              <a:rPr lang="en-US" altLang="cs-CZ" b="1" dirty="0" err="1"/>
              <a:t>etapy</a:t>
            </a:r>
            <a:r>
              <a:rPr lang="en-US" altLang="cs-CZ" b="1" dirty="0"/>
              <a:t>:</a:t>
            </a:r>
            <a:r>
              <a:rPr lang="en-US" altLang="cs-CZ" dirty="0"/>
              <a:t> </a:t>
            </a:r>
            <a:r>
              <a:rPr lang="en-US" altLang="cs-CZ" dirty="0" err="1"/>
              <a:t>zjištění</a:t>
            </a:r>
            <a:r>
              <a:rPr lang="en-US" altLang="cs-CZ" dirty="0"/>
              <a:t> </a:t>
            </a:r>
            <a:r>
              <a:rPr lang="en-US" altLang="cs-CZ" dirty="0" err="1"/>
              <a:t>základních</a:t>
            </a:r>
            <a:r>
              <a:rPr lang="en-US" altLang="cs-CZ" dirty="0"/>
              <a:t> </a:t>
            </a:r>
            <a:r>
              <a:rPr lang="en-US" altLang="cs-CZ" dirty="0" err="1"/>
              <a:t>charakteristik</a:t>
            </a:r>
            <a:r>
              <a:rPr lang="en-US" altLang="cs-CZ" dirty="0"/>
              <a:t> / </a:t>
            </a:r>
            <a:r>
              <a:rPr lang="en-US" altLang="cs-CZ" dirty="0" err="1"/>
              <a:t>určení</a:t>
            </a:r>
            <a:r>
              <a:rPr lang="en-US" altLang="cs-CZ" dirty="0"/>
              <a:t> </a:t>
            </a:r>
            <a:r>
              <a:rPr lang="en-US" altLang="cs-CZ" dirty="0" err="1"/>
              <a:t>odchylek</a:t>
            </a:r>
            <a:r>
              <a:rPr lang="en-US" altLang="cs-CZ" dirty="0"/>
              <a:t> od </a:t>
            </a:r>
            <a:r>
              <a:rPr lang="en-US" altLang="cs-CZ" dirty="0" err="1"/>
              <a:t>standardů</a:t>
            </a:r>
            <a:r>
              <a:rPr lang="en-US" altLang="cs-CZ" dirty="0"/>
              <a:t> / </a:t>
            </a:r>
            <a:r>
              <a:rPr lang="en-US" altLang="cs-CZ" dirty="0" err="1"/>
              <a:t>podrobnější</a:t>
            </a:r>
            <a:r>
              <a:rPr lang="en-US" altLang="cs-CZ" dirty="0"/>
              <a:t> </a:t>
            </a:r>
            <a:r>
              <a:rPr lang="en-US" altLang="cs-CZ" dirty="0" err="1"/>
              <a:t>analýza</a:t>
            </a:r>
            <a:r>
              <a:rPr lang="en-US" altLang="cs-CZ" dirty="0"/>
              <a:t> </a:t>
            </a:r>
            <a:r>
              <a:rPr lang="en-US" altLang="cs-CZ" dirty="0" err="1"/>
              <a:t>zvolených</a:t>
            </a:r>
            <a:r>
              <a:rPr lang="en-US" altLang="cs-CZ" dirty="0"/>
              <a:t> </a:t>
            </a:r>
            <a:r>
              <a:rPr lang="en-US" altLang="cs-CZ" dirty="0" err="1"/>
              <a:t>oblastí</a:t>
            </a:r>
            <a:r>
              <a:rPr lang="en-US" altLang="cs-CZ" dirty="0"/>
              <a:t> / </a:t>
            </a:r>
            <a:r>
              <a:rPr lang="en-US" altLang="cs-CZ" dirty="0" err="1"/>
              <a:t>identifikace</a:t>
            </a:r>
            <a:r>
              <a:rPr lang="en-US" altLang="cs-CZ" dirty="0"/>
              <a:t> </a:t>
            </a:r>
            <a:r>
              <a:rPr lang="en-US" altLang="cs-CZ" dirty="0" err="1"/>
              <a:t>příčin</a:t>
            </a:r>
            <a:r>
              <a:rPr lang="en-US" altLang="cs-CZ" dirty="0"/>
              <a:t> </a:t>
            </a:r>
            <a:r>
              <a:rPr lang="en-US" altLang="cs-CZ" dirty="0" err="1"/>
              <a:t>nežádoucího</a:t>
            </a:r>
            <a:r>
              <a:rPr lang="en-US" altLang="cs-CZ" dirty="0"/>
              <a:t> </a:t>
            </a:r>
            <a:r>
              <a:rPr lang="en-US" altLang="cs-CZ" dirty="0" err="1"/>
              <a:t>stavu</a:t>
            </a:r>
            <a:endParaRPr lang="en-US" altLang="cs-CZ" dirty="0"/>
          </a:p>
          <a:p>
            <a:pPr lvl="1"/>
            <a:endParaRPr lang="en-US" sz="1100" b="1" dirty="0"/>
          </a:p>
          <a:p>
            <a:pPr lvl="1"/>
            <a:r>
              <a:rPr lang="en-US" b="1" dirty="0" err="1"/>
              <a:t>metodický</a:t>
            </a:r>
            <a:r>
              <a:rPr lang="en-US" b="1" dirty="0"/>
              <a:t> </a:t>
            </a:r>
            <a:r>
              <a:rPr lang="en-US" b="1" dirty="0" err="1"/>
              <a:t>aparát</a:t>
            </a:r>
            <a:r>
              <a:rPr lang="en-US" b="1" dirty="0"/>
              <a:t>: </a:t>
            </a:r>
            <a:r>
              <a:rPr lang="en-US" u="sng" dirty="0" err="1"/>
              <a:t>poměrová</a:t>
            </a:r>
            <a:r>
              <a:rPr lang="en-US" u="sng" dirty="0"/>
              <a:t> </a:t>
            </a:r>
            <a:r>
              <a:rPr lang="en-US" u="sng" dirty="0" err="1"/>
              <a:t>analýza</a:t>
            </a:r>
            <a:r>
              <a:rPr lang="en-US" dirty="0"/>
              <a:t> / </a:t>
            </a:r>
            <a:r>
              <a:rPr lang="en-US" dirty="0" err="1"/>
              <a:t>horizontální</a:t>
            </a:r>
            <a:r>
              <a:rPr lang="en-US" dirty="0"/>
              <a:t> </a:t>
            </a:r>
            <a:r>
              <a:rPr lang="en-US" dirty="0" err="1"/>
              <a:t>analýza</a:t>
            </a:r>
            <a:r>
              <a:rPr lang="en-US" dirty="0"/>
              <a:t> / </a:t>
            </a:r>
            <a:r>
              <a:rPr lang="en-US" dirty="0" err="1"/>
              <a:t>vertikální</a:t>
            </a:r>
            <a:r>
              <a:rPr lang="en-US" dirty="0"/>
              <a:t> </a:t>
            </a:r>
            <a:r>
              <a:rPr lang="en-US" dirty="0" err="1"/>
              <a:t>analýza</a:t>
            </a:r>
            <a:r>
              <a:rPr lang="en-US" dirty="0"/>
              <a:t> /</a:t>
            </a:r>
            <a:r>
              <a:rPr lang="cs-CZ" dirty="0"/>
              <a:t> </a:t>
            </a:r>
            <a:r>
              <a:rPr lang="en-US" dirty="0" err="1"/>
              <a:t>soustavy</a:t>
            </a:r>
            <a:r>
              <a:rPr lang="en-US" dirty="0"/>
              <a:t> </a:t>
            </a:r>
            <a:r>
              <a:rPr lang="en-US" dirty="0" err="1"/>
              <a:t>ukazatelů</a:t>
            </a:r>
            <a:r>
              <a:rPr lang="en-US" dirty="0"/>
              <a:t> / </a:t>
            </a:r>
            <a:r>
              <a:rPr lang="en-US" dirty="0" err="1"/>
              <a:t>bonitní-bankrotní</a:t>
            </a:r>
            <a:r>
              <a:rPr lang="en-US" dirty="0"/>
              <a:t> </a:t>
            </a:r>
            <a:r>
              <a:rPr lang="en-US" dirty="0" err="1"/>
              <a:t>modely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9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“</a:t>
            </a:r>
            <a:r>
              <a:rPr lang="en-US" sz="3600" dirty="0" err="1"/>
              <a:t>praxe</a:t>
            </a:r>
            <a:r>
              <a:rPr lang="en-US" sz="3600" dirty="0"/>
              <a:t> </a:t>
            </a:r>
            <a:r>
              <a:rPr lang="en-US" sz="3600" dirty="0" err="1"/>
              <a:t>ekonoma</a:t>
            </a:r>
            <a:r>
              <a:rPr lang="en-US" sz="3600" dirty="0"/>
              <a:t>”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sz="1800" dirty="0" err="1"/>
              <a:t>jak</a:t>
            </a:r>
            <a:r>
              <a:rPr lang="en-US" sz="1800" dirty="0"/>
              <a:t> </a:t>
            </a:r>
            <a:r>
              <a:rPr lang="en-US" sz="1800" dirty="0" err="1"/>
              <a:t>vypadá</a:t>
            </a:r>
            <a:r>
              <a:rPr lang="en-US" sz="1800" dirty="0"/>
              <a:t> </a:t>
            </a:r>
            <a:r>
              <a:rPr lang="en-US" sz="1800" dirty="0" err="1"/>
              <a:t>úspěšná</a:t>
            </a:r>
            <a:r>
              <a:rPr lang="en-US" sz="1800" dirty="0"/>
              <a:t> NNO?</a:t>
            </a:r>
          </a:p>
          <a:p>
            <a:pPr algn="just">
              <a:defRPr/>
            </a:pPr>
            <a:r>
              <a:rPr lang="en-US" sz="1800" dirty="0" err="1"/>
              <a:t>jak</a:t>
            </a:r>
            <a:r>
              <a:rPr lang="en-US" sz="1800" dirty="0"/>
              <a:t> </a:t>
            </a:r>
            <a:r>
              <a:rPr lang="en-US" sz="1800" dirty="0" err="1"/>
              <a:t>lze</a:t>
            </a:r>
            <a:r>
              <a:rPr lang="en-US" sz="1800" dirty="0"/>
              <a:t> </a:t>
            </a:r>
            <a:r>
              <a:rPr lang="en-US" sz="1800" dirty="0" err="1"/>
              <a:t>úspěch</a:t>
            </a:r>
            <a:r>
              <a:rPr lang="en-US" sz="1800" dirty="0"/>
              <a:t> NNO </a:t>
            </a:r>
            <a:r>
              <a:rPr lang="en-US" sz="1800" dirty="0" err="1"/>
              <a:t>měřit</a:t>
            </a:r>
            <a:r>
              <a:rPr lang="en-US" sz="1800" dirty="0"/>
              <a:t>?</a:t>
            </a:r>
          </a:p>
          <a:p>
            <a:pPr algn="just">
              <a:defRPr/>
            </a:pPr>
            <a:endParaRPr lang="en-US" sz="1800" dirty="0"/>
          </a:p>
          <a:p>
            <a:pPr algn="just">
              <a:defRPr/>
            </a:pPr>
            <a:r>
              <a:rPr lang="en-US" sz="1800" dirty="0" err="1"/>
              <a:t>jak</a:t>
            </a:r>
            <a:r>
              <a:rPr lang="en-US" sz="1800" dirty="0"/>
              <a:t> </a:t>
            </a:r>
            <a:r>
              <a:rPr lang="en-US" sz="1800" dirty="0" err="1"/>
              <a:t>vypadá</a:t>
            </a:r>
            <a:r>
              <a:rPr lang="en-US" sz="1800" dirty="0"/>
              <a:t> </a:t>
            </a:r>
            <a:r>
              <a:rPr lang="en-US" sz="1800" dirty="0" err="1"/>
              <a:t>ekonomický</a:t>
            </a:r>
            <a:r>
              <a:rPr lang="en-US" sz="1800" dirty="0"/>
              <a:t> </a:t>
            </a:r>
            <a:r>
              <a:rPr lang="en-US" sz="1800" dirty="0" err="1"/>
              <a:t>úspěch</a:t>
            </a:r>
            <a:r>
              <a:rPr lang="en-US" sz="1800" dirty="0"/>
              <a:t> v  NNO?</a:t>
            </a:r>
          </a:p>
          <a:p>
            <a:pPr algn="just">
              <a:defRPr/>
            </a:pPr>
            <a:r>
              <a:rPr lang="en-US" sz="1800" dirty="0" err="1"/>
              <a:t>jak</a:t>
            </a:r>
            <a:r>
              <a:rPr lang="en-US" sz="1800" dirty="0"/>
              <a:t> </a:t>
            </a:r>
            <a:r>
              <a:rPr lang="en-US" sz="1800" dirty="0" err="1"/>
              <a:t>lze</a:t>
            </a:r>
            <a:r>
              <a:rPr lang="en-US" sz="1800" dirty="0"/>
              <a:t> </a:t>
            </a:r>
            <a:r>
              <a:rPr lang="en-US" sz="1800" dirty="0" err="1"/>
              <a:t>ekonomický</a:t>
            </a:r>
            <a:r>
              <a:rPr lang="en-US" sz="1800" dirty="0"/>
              <a:t> </a:t>
            </a:r>
            <a:r>
              <a:rPr lang="en-US" sz="1800" dirty="0" err="1"/>
              <a:t>úspěch</a:t>
            </a:r>
            <a:r>
              <a:rPr lang="en-US" sz="1800" dirty="0"/>
              <a:t> NNO </a:t>
            </a:r>
            <a:r>
              <a:rPr lang="en-US" sz="1800" dirty="0" err="1"/>
              <a:t>měřit</a:t>
            </a:r>
            <a:r>
              <a:rPr lang="en-US" sz="1800" dirty="0"/>
              <a:t>?</a:t>
            </a:r>
          </a:p>
          <a:p>
            <a:pPr algn="just">
              <a:defRPr/>
            </a:pPr>
            <a:r>
              <a:rPr lang="en-US" sz="1800" dirty="0"/>
              <a:t>co pro </a:t>
            </a:r>
            <a:r>
              <a:rPr lang="en-US" sz="1800" dirty="0" err="1"/>
              <a:t>měření</a:t>
            </a:r>
            <a:r>
              <a:rPr lang="en-US" sz="1800" dirty="0"/>
              <a:t> </a:t>
            </a:r>
            <a:r>
              <a:rPr lang="en-US" sz="1800" dirty="0" err="1"/>
              <a:t>ekonomického</a:t>
            </a:r>
            <a:r>
              <a:rPr lang="en-US" sz="1800" dirty="0"/>
              <a:t> </a:t>
            </a:r>
            <a:r>
              <a:rPr lang="en-US" sz="1800" dirty="0" err="1"/>
              <a:t>využijete</a:t>
            </a:r>
            <a:r>
              <a:rPr lang="en-US" sz="1800" dirty="0"/>
              <a:t>?</a:t>
            </a:r>
          </a:p>
          <a:p>
            <a:pPr algn="just">
              <a:defRPr/>
            </a:pPr>
            <a:r>
              <a:rPr lang="en-US" sz="1800" dirty="0"/>
              <a:t>co a </a:t>
            </a:r>
            <a:r>
              <a:rPr lang="en-US" sz="1800" dirty="0" err="1"/>
              <a:t>proč</a:t>
            </a:r>
            <a:r>
              <a:rPr lang="en-US" sz="1800" dirty="0"/>
              <a:t> </a:t>
            </a:r>
            <a:r>
              <a:rPr lang="en-US" sz="1800" dirty="0" err="1"/>
              <a:t>budete</a:t>
            </a:r>
            <a:r>
              <a:rPr lang="en-US" sz="1800" dirty="0"/>
              <a:t> </a:t>
            </a:r>
            <a:r>
              <a:rPr lang="en-US" sz="1800" dirty="0" err="1"/>
              <a:t>sledovat</a:t>
            </a:r>
            <a:r>
              <a:rPr lang="en-US" sz="1800" dirty="0"/>
              <a:t> v:	</a:t>
            </a:r>
            <a:r>
              <a:rPr lang="en-US" sz="1800" dirty="0" err="1"/>
              <a:t>absolutních</a:t>
            </a:r>
            <a:r>
              <a:rPr lang="en-US" sz="1800" dirty="0"/>
              <a:t> </a:t>
            </a:r>
            <a:r>
              <a:rPr lang="en-US" sz="1800" dirty="0" err="1"/>
              <a:t>veličinách</a:t>
            </a:r>
            <a:r>
              <a:rPr lang="en-US" sz="1800" dirty="0"/>
              <a:t>?</a:t>
            </a:r>
          </a:p>
          <a:p>
            <a:pPr marL="72000" indent="0" algn="just">
              <a:buNone/>
              <a:defRPr/>
            </a:pPr>
            <a:r>
              <a:rPr lang="en-US" sz="1800" dirty="0"/>
              <a:t>				</a:t>
            </a:r>
            <a:r>
              <a:rPr lang="en-US" sz="1800" dirty="0" err="1"/>
              <a:t>poměrových</a:t>
            </a:r>
            <a:r>
              <a:rPr lang="en-US" sz="1800" dirty="0"/>
              <a:t> </a:t>
            </a:r>
            <a:r>
              <a:rPr lang="en-US" sz="1800" dirty="0" err="1"/>
              <a:t>veličinách</a:t>
            </a:r>
            <a:r>
              <a:rPr lang="en-US" sz="1800" dirty="0"/>
              <a:t>?</a:t>
            </a:r>
          </a:p>
          <a:p>
            <a:pPr marL="72000" indent="0" algn="just">
              <a:buNone/>
              <a:defRPr/>
            </a:pPr>
            <a:r>
              <a:rPr lang="en-US" sz="1800" dirty="0"/>
              <a:t>				</a:t>
            </a:r>
            <a:r>
              <a:rPr lang="en-US" sz="1800" dirty="0" err="1"/>
              <a:t>rozdílových</a:t>
            </a:r>
            <a:r>
              <a:rPr lang="en-US" sz="1800" dirty="0"/>
              <a:t> </a:t>
            </a:r>
            <a:r>
              <a:rPr lang="en-US" sz="1800" dirty="0" err="1"/>
              <a:t>veličinách</a:t>
            </a:r>
            <a:r>
              <a:rPr lang="en-US" sz="1800" dirty="0"/>
              <a:t>?</a:t>
            </a: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9874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 se </a:t>
            </a:r>
            <a:r>
              <a:rPr lang="en-US" sz="3600" dirty="0" err="1"/>
              <a:t>ví</a:t>
            </a:r>
            <a:r>
              <a:rPr lang="en-US" sz="3600" dirty="0"/>
              <a:t>?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8896966" cy="4139998"/>
          </a:xfrm>
        </p:spPr>
        <p:txBody>
          <a:bodyPr/>
          <a:lstStyle/>
          <a:p>
            <a:pPr algn="just">
              <a:defRPr/>
            </a:pPr>
            <a:r>
              <a:rPr lang="en-US" altLang="en-US" sz="1800" b="1" i="1" dirty="0"/>
              <a:t>a</a:t>
            </a:r>
            <a:r>
              <a:rPr lang="cs-CZ" altLang="en-US" sz="1800" b="1" i="1" dirty="0" err="1"/>
              <a:t>utarkie</a:t>
            </a:r>
            <a:r>
              <a:rPr lang="cs-CZ" altLang="en-US" sz="1800" b="1" i="1" dirty="0"/>
              <a:t> </a:t>
            </a:r>
            <a:r>
              <a:rPr lang="cs-CZ" altLang="en-US" sz="1800" i="1" dirty="0"/>
              <a:t>(soběstačnost) = naznačuje nezávislost, do jaké míry organizace umí pokrývat náklady v hlavní činnosti, do jaké míry má diverzifikované své zdroje apod.</a:t>
            </a:r>
            <a:endParaRPr lang="en-US" altLang="en-US" sz="1800" i="1" dirty="0"/>
          </a:p>
          <a:p>
            <a:pPr algn="just">
              <a:defRPr/>
            </a:pPr>
            <a:r>
              <a:rPr lang="en-US" altLang="en-US" sz="1800" b="1" i="1" dirty="0"/>
              <a:t>r</a:t>
            </a:r>
            <a:r>
              <a:rPr lang="cs-CZ" altLang="en-US" sz="1800" b="1" i="1" dirty="0" err="1"/>
              <a:t>entabilit</a:t>
            </a:r>
            <a:r>
              <a:rPr lang="en-US" altLang="en-US" sz="1800" b="1" i="1" dirty="0"/>
              <a:t>a</a:t>
            </a:r>
            <a:r>
              <a:rPr lang="cs-CZ" altLang="en-US" sz="1800" b="1" i="1" dirty="0"/>
              <a:t> </a:t>
            </a:r>
            <a:r>
              <a:rPr lang="cs-CZ" altLang="en-US" sz="1800" i="1" dirty="0"/>
              <a:t>(výnosnost) = uvažující výnosnost vloženého kapitálu do aktivit organizace.</a:t>
            </a:r>
          </a:p>
          <a:p>
            <a:pPr algn="just">
              <a:defRPr/>
            </a:pPr>
            <a:r>
              <a:rPr lang="cs-CZ" altLang="en-US" sz="1800" b="1" i="1" dirty="0"/>
              <a:t>likvidit</a:t>
            </a:r>
            <a:r>
              <a:rPr lang="en-US" altLang="en-US" sz="1800" b="1" i="1" dirty="0"/>
              <a:t>a</a:t>
            </a:r>
            <a:r>
              <a:rPr lang="cs-CZ" altLang="en-US" sz="1800" b="1" i="1" dirty="0"/>
              <a:t> </a:t>
            </a:r>
            <a:r>
              <a:rPr lang="cs-CZ" altLang="en-US" sz="1800" i="1" dirty="0"/>
              <a:t>=</a:t>
            </a:r>
            <a:r>
              <a:rPr lang="cs-CZ" altLang="en-US" sz="1800" b="1" i="1" dirty="0"/>
              <a:t> </a:t>
            </a:r>
            <a:r>
              <a:rPr lang="cs-CZ" altLang="en-US" sz="1800" i="1" dirty="0"/>
              <a:t>ukazatele platební schopnosti - srovnávají objem toho,</a:t>
            </a:r>
            <a:r>
              <a:rPr lang="en-US" altLang="en-US" sz="1800" i="1" dirty="0"/>
              <a:t> </a:t>
            </a:r>
            <a:r>
              <a:rPr lang="cs-CZ" altLang="en-US" sz="1800" i="1" dirty="0"/>
              <a:t>co má organizace platit s tím, čím to zaplatit může.</a:t>
            </a:r>
            <a:endParaRPr lang="cs-CZ" altLang="en-US" sz="1800" b="1" i="1" dirty="0"/>
          </a:p>
          <a:p>
            <a:pPr algn="just">
              <a:defRPr/>
            </a:pPr>
            <a:r>
              <a:rPr lang="cs-CZ" altLang="en-US" sz="1800" b="1" i="1" dirty="0"/>
              <a:t>zadluženost</a:t>
            </a:r>
            <a:r>
              <a:rPr lang="cs-CZ" altLang="en-US" sz="1800" i="1" dirty="0"/>
              <a:t> = znázorňující poměr (vztah) mezi vlastními a cizími zdroji (hrozby zadlužování).</a:t>
            </a:r>
          </a:p>
          <a:p>
            <a:pPr algn="just">
              <a:defRPr/>
            </a:pPr>
            <a:r>
              <a:rPr lang="cs-CZ" altLang="en-US" sz="1800" b="1" i="1" dirty="0"/>
              <a:t>produktivit</a:t>
            </a:r>
            <a:r>
              <a:rPr lang="en-US" altLang="en-US" sz="1800" b="1" i="1" dirty="0"/>
              <a:t>a</a:t>
            </a:r>
            <a:r>
              <a:rPr lang="cs-CZ" altLang="en-US" sz="1800" b="1" i="1" dirty="0"/>
              <a:t> </a:t>
            </a:r>
            <a:r>
              <a:rPr lang="cs-CZ" altLang="en-US" sz="1800" i="1"/>
              <a:t>(výkonnost = </a:t>
            </a:r>
            <a:r>
              <a:rPr lang="cs-CZ" altLang="en-US" sz="1800" i="1" dirty="0"/>
              <a:t>zachycují produkční schopnost a výkonnost organizace v provázanosti na zdroje tvorby výnosu (práce).</a:t>
            </a:r>
            <a:endParaRPr lang="en-US" altLang="en-US" sz="1800" i="1" dirty="0"/>
          </a:p>
          <a:p>
            <a:pPr algn="just">
              <a:defRPr/>
            </a:pPr>
            <a:r>
              <a:rPr lang="en-US" altLang="en-US" sz="1800" b="1" i="1" dirty="0" err="1"/>
              <a:t>ostatní</a:t>
            </a:r>
            <a:r>
              <a:rPr lang="en-US" altLang="en-US" sz="1800" b="1" i="1" dirty="0"/>
              <a:t> </a:t>
            </a:r>
            <a:r>
              <a:rPr lang="en-US" altLang="en-US" sz="1800" b="1" i="1" dirty="0" err="1"/>
              <a:t>finanční</a:t>
            </a:r>
            <a:r>
              <a:rPr lang="en-US" altLang="en-US" sz="1800" b="1" i="1" dirty="0"/>
              <a:t> a </a:t>
            </a:r>
            <a:r>
              <a:rPr lang="en-US" altLang="en-US" sz="1800" b="1" i="1" dirty="0" err="1"/>
              <a:t>nefinanční</a:t>
            </a:r>
            <a:r>
              <a:rPr lang="en-US" altLang="en-US" sz="1800" b="1" i="1" dirty="0"/>
              <a:t> </a:t>
            </a:r>
            <a:r>
              <a:rPr lang="en-US" altLang="en-US" sz="1800" b="1" i="1" dirty="0" err="1"/>
              <a:t>proměnné</a:t>
            </a:r>
            <a:r>
              <a:rPr lang="cs-CZ" altLang="en-US" sz="1800" b="1" i="1" dirty="0"/>
              <a:t> </a:t>
            </a:r>
            <a:r>
              <a:rPr lang="cs-CZ" altLang="en-US" sz="1800" i="1" dirty="0"/>
              <a:t>(např. stáří, sídlo a sub/sektor…)</a:t>
            </a:r>
            <a:endParaRPr lang="en-US" altLang="en-US" sz="1800" i="1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6</a:t>
            </a:fld>
            <a:endParaRPr lang="cs-CZ" altLang="cs-CZ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4750" y="1692002"/>
            <a:ext cx="2187329" cy="316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496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 se </a:t>
            </a:r>
            <a:r>
              <a:rPr lang="en-US" sz="3600" dirty="0" err="1"/>
              <a:t>ví</a:t>
            </a:r>
            <a:r>
              <a:rPr lang="cs-CZ" sz="3600" dirty="0"/>
              <a:t>:</a:t>
            </a:r>
            <a:r>
              <a:rPr lang="en-US" sz="3600" dirty="0"/>
              <a:t> AUTARKIE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  <a:defRPr/>
            </a:pPr>
            <a:r>
              <a:rPr lang="en-US" altLang="cs-CZ" sz="1800" b="1" dirty="0" err="1"/>
              <a:t>Diverzifikace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zdrojů</a:t>
            </a:r>
            <a:r>
              <a:rPr lang="cs-CZ" altLang="cs-CZ" sz="1800" b="1" dirty="0"/>
              <a:t>:</a:t>
            </a:r>
            <a:endParaRPr lang="en-US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i="1" dirty="0" err="1"/>
              <a:t>Kolik</a:t>
            </a:r>
            <a:r>
              <a:rPr lang="en-US" altLang="cs-CZ" sz="1800" i="1" dirty="0"/>
              <a:t> z </a:t>
            </a:r>
            <a:r>
              <a:rPr lang="en-US" altLang="cs-CZ" sz="1800" i="1" dirty="0" err="1"/>
              <a:t>jednotlivých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kategorií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zdrojů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daná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organizace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využívá</a:t>
            </a:r>
            <a:r>
              <a:rPr lang="en-US" altLang="cs-CZ" sz="1800" i="1" dirty="0"/>
              <a:t> </a:t>
            </a:r>
            <a:endParaRPr lang="cs-CZ" altLang="cs-CZ" sz="1800" i="1" dirty="0"/>
          </a:p>
          <a:p>
            <a:pPr marL="72000" indent="0" algn="just">
              <a:buNone/>
              <a:defRPr/>
            </a:pPr>
            <a:r>
              <a:rPr lang="en-US" altLang="cs-CZ" sz="1800" i="1" dirty="0"/>
              <a:t>(pro </a:t>
            </a:r>
            <a:r>
              <a:rPr lang="en-US" altLang="cs-CZ" sz="1800" i="1" dirty="0" err="1"/>
              <a:t>rok</a:t>
            </a:r>
            <a:r>
              <a:rPr lang="en-US" altLang="cs-CZ" sz="1800" i="1" dirty="0"/>
              <a:t> 2014 a 2015 </a:t>
            </a:r>
            <a:r>
              <a:rPr lang="en-US" altLang="cs-CZ" sz="1800" i="1" dirty="0" err="1"/>
              <a:t>existuje</a:t>
            </a:r>
            <a:r>
              <a:rPr lang="en-US" altLang="cs-CZ" sz="1800" i="1" dirty="0"/>
              <a:t> 7 </a:t>
            </a:r>
            <a:r>
              <a:rPr lang="en-US" altLang="cs-CZ" sz="1800" i="1" dirty="0" err="1"/>
              <a:t>kategorií</a:t>
            </a:r>
            <a:r>
              <a:rPr lang="en-US" altLang="cs-CZ" sz="1800" i="1" dirty="0"/>
              <a:t>; pro </a:t>
            </a:r>
            <a:r>
              <a:rPr lang="en-US" altLang="cs-CZ" sz="1800" i="1" dirty="0" err="1"/>
              <a:t>rok</a:t>
            </a:r>
            <a:r>
              <a:rPr lang="en-US" altLang="cs-CZ" sz="1800" i="1" dirty="0"/>
              <a:t> 2016 a 2017 </a:t>
            </a:r>
            <a:r>
              <a:rPr lang="en-US" altLang="cs-CZ" sz="1800" i="1" dirty="0" err="1"/>
              <a:t>existuje</a:t>
            </a:r>
            <a:r>
              <a:rPr lang="en-US" altLang="cs-CZ" sz="1800" i="1" dirty="0"/>
              <a:t> 5 </a:t>
            </a:r>
            <a:r>
              <a:rPr lang="en-US" altLang="cs-CZ" sz="1800" i="1" dirty="0" err="1"/>
              <a:t>kategorií</a:t>
            </a:r>
            <a:r>
              <a:rPr lang="en-US" altLang="cs-CZ" sz="1800" i="1" dirty="0"/>
              <a:t>)</a:t>
            </a:r>
            <a:endParaRPr lang="cs-CZ" altLang="cs-CZ" sz="1800" i="1" dirty="0"/>
          </a:p>
          <a:p>
            <a:pPr marL="72000" indent="0" algn="just">
              <a:buNone/>
              <a:defRPr/>
            </a:pPr>
            <a:endParaRPr lang="en-US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Podíl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výnosů</a:t>
            </a:r>
            <a:r>
              <a:rPr lang="en-US" altLang="cs-CZ" sz="1800" b="1" dirty="0"/>
              <a:t> </a:t>
            </a:r>
            <a:r>
              <a:rPr lang="cs-CZ" altLang="cs-CZ" sz="1800" b="1" dirty="0"/>
              <a:t>HČ </a:t>
            </a:r>
            <a:r>
              <a:rPr lang="en-US" altLang="cs-CZ" sz="1800" b="1" dirty="0" err="1"/>
              <a:t>na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celkových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výnosech</a:t>
            </a:r>
            <a:r>
              <a:rPr lang="en-US" altLang="cs-CZ" sz="1800" b="1" dirty="0"/>
              <a:t> (</a:t>
            </a:r>
            <a:r>
              <a:rPr lang="en-US" altLang="cs-CZ" sz="1800" b="1" dirty="0" err="1"/>
              <a:t>celkem</a:t>
            </a:r>
            <a:r>
              <a:rPr lang="en-US" altLang="cs-CZ" sz="1800" b="1" dirty="0"/>
              <a:t>):</a:t>
            </a:r>
          </a:p>
          <a:p>
            <a:pPr marL="72000" indent="0" algn="just">
              <a:buNone/>
              <a:defRPr/>
            </a:pPr>
            <a:r>
              <a:rPr lang="en-US" altLang="cs-CZ" sz="1800" i="1" dirty="0"/>
              <a:t>HČ: </a:t>
            </a:r>
            <a:r>
              <a:rPr lang="en-US" altLang="cs-CZ" sz="1800" i="1" dirty="0" err="1"/>
              <a:t>Výnosy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r>
              <a:rPr lang="en-US" altLang="cs-CZ" sz="1800" i="1" dirty="0"/>
              <a:t> / (HČ: </a:t>
            </a:r>
            <a:r>
              <a:rPr lang="en-US" altLang="cs-CZ" sz="1800" i="1" dirty="0" err="1"/>
              <a:t>Výnosy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r>
              <a:rPr lang="en-US" altLang="cs-CZ" sz="1800" i="1" dirty="0"/>
              <a:t> + VČ: </a:t>
            </a:r>
            <a:r>
              <a:rPr lang="en-US" altLang="cs-CZ" sz="1800" i="1" dirty="0" err="1"/>
              <a:t>Výnosy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r>
              <a:rPr lang="en-US" altLang="cs-CZ" sz="1800" i="1" dirty="0"/>
              <a:t>)</a:t>
            </a:r>
            <a:endParaRPr lang="cs-CZ" altLang="cs-CZ" sz="1800" i="1" dirty="0"/>
          </a:p>
          <a:p>
            <a:pPr marL="72000" indent="0" algn="just">
              <a:buNone/>
              <a:defRPr/>
            </a:pPr>
            <a:endParaRPr lang="en-US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Podíl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tržeb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za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vlastní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výkony</a:t>
            </a:r>
            <a:r>
              <a:rPr lang="en-US" altLang="cs-CZ" sz="1800" b="1" dirty="0"/>
              <a:t> a </a:t>
            </a:r>
            <a:r>
              <a:rPr lang="en-US" altLang="cs-CZ" sz="1800" b="1" dirty="0" err="1"/>
              <a:t>za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zboží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na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celkových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výnosech</a:t>
            </a:r>
            <a:r>
              <a:rPr lang="en-US" altLang="cs-CZ" sz="1800" b="1" dirty="0"/>
              <a:t>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):</a:t>
            </a:r>
            <a:endParaRPr lang="cs-CZ" altLang="cs-CZ" sz="1800" b="1" dirty="0"/>
          </a:p>
          <a:p>
            <a:pPr marL="72000" indent="0" algn="just">
              <a:buNone/>
              <a:defRPr/>
            </a:pPr>
            <a:r>
              <a:rPr lang="pl-PL" altLang="cs-CZ" sz="1800" i="1" dirty="0"/>
              <a:t>Tržby za vlastní výkony a za zboží / Výnosy celkem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1311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 se </a:t>
            </a:r>
            <a:r>
              <a:rPr lang="en-US" sz="3600" dirty="0" err="1"/>
              <a:t>ví</a:t>
            </a:r>
            <a:r>
              <a:rPr lang="cs-CZ" sz="3600" dirty="0"/>
              <a:t>:</a:t>
            </a:r>
            <a:r>
              <a:rPr lang="en-US" sz="3600" dirty="0"/>
              <a:t> RENTABILITA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  <a:defRPr/>
            </a:pPr>
            <a:r>
              <a:rPr lang="en-US" altLang="cs-CZ" sz="1800" b="1" dirty="0" err="1"/>
              <a:t>Rentabilita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aktiv</a:t>
            </a:r>
            <a:r>
              <a:rPr lang="en-US" altLang="cs-CZ" sz="1800" b="1" dirty="0"/>
              <a:t> (ROA)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</a:t>
            </a:r>
            <a:r>
              <a:rPr lang="cs-CZ" altLang="cs-CZ" sz="1800" b="1" dirty="0"/>
              <a:t>:</a:t>
            </a:r>
            <a:endParaRPr lang="en-US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i="1" dirty="0" err="1"/>
              <a:t>Výsledek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hospodaření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před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zdaněním</a:t>
            </a:r>
            <a:r>
              <a:rPr lang="en-US" altLang="cs-CZ" sz="1800" i="1" dirty="0"/>
              <a:t> / </a:t>
            </a:r>
            <a:r>
              <a:rPr lang="en-US" altLang="cs-CZ" sz="1800" i="1" dirty="0" err="1"/>
              <a:t>Aktiva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endParaRPr lang="cs-CZ" altLang="cs-CZ" sz="1800" i="1" dirty="0"/>
          </a:p>
          <a:p>
            <a:pPr marL="72000" indent="0" algn="just">
              <a:buNone/>
              <a:defRPr/>
            </a:pPr>
            <a:endParaRPr lang="en-US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Rentabilita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vlastních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zdrojů</a:t>
            </a:r>
            <a:r>
              <a:rPr lang="en-US" altLang="cs-CZ" sz="1800" b="1" dirty="0"/>
              <a:t> (ROE)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):</a:t>
            </a:r>
          </a:p>
          <a:p>
            <a:pPr marL="72000" indent="0" algn="just">
              <a:buNone/>
              <a:defRPr/>
            </a:pPr>
            <a:r>
              <a:rPr lang="en-US" altLang="cs-CZ" sz="1800" i="1" dirty="0" err="1"/>
              <a:t>Výsledek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hospodaření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po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zdanění</a:t>
            </a:r>
            <a:r>
              <a:rPr lang="en-US" altLang="cs-CZ" sz="1800" i="1" dirty="0"/>
              <a:t> / </a:t>
            </a:r>
            <a:r>
              <a:rPr lang="en-US" altLang="cs-CZ" sz="1800" i="1" dirty="0" err="1"/>
              <a:t>Vlastní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zdroje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endParaRPr lang="cs-CZ" altLang="cs-CZ" sz="1800" i="1" dirty="0"/>
          </a:p>
          <a:p>
            <a:pPr marL="72000" indent="0" algn="just">
              <a:buNone/>
              <a:defRPr/>
            </a:pPr>
            <a:endParaRPr lang="en-US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Rentabilita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tržeb</a:t>
            </a:r>
            <a:r>
              <a:rPr lang="en-US" altLang="cs-CZ" sz="1800" b="1" dirty="0"/>
              <a:t> (</a:t>
            </a:r>
            <a:r>
              <a:rPr lang="en-US" altLang="cs-CZ" sz="1800" b="1" dirty="0" err="1"/>
              <a:t>hlavní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činnost</a:t>
            </a:r>
            <a:r>
              <a:rPr lang="en-US" altLang="cs-CZ" sz="1800" b="1" dirty="0"/>
              <a:t>):</a:t>
            </a:r>
          </a:p>
          <a:p>
            <a:pPr marL="72000" indent="0" algn="just">
              <a:buNone/>
              <a:defRPr/>
            </a:pPr>
            <a:r>
              <a:rPr lang="en-US" altLang="cs-CZ" sz="1800" i="1" dirty="0" err="1"/>
              <a:t>Výsledek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hospodaření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po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zdanění</a:t>
            </a:r>
            <a:r>
              <a:rPr lang="en-US" altLang="cs-CZ" sz="1800" i="1" dirty="0"/>
              <a:t> (</a:t>
            </a:r>
            <a:r>
              <a:rPr lang="en-US" altLang="cs-CZ" sz="1800" i="1" dirty="0" err="1"/>
              <a:t>jen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zisk</a:t>
            </a:r>
            <a:r>
              <a:rPr lang="en-US" altLang="cs-CZ" sz="1800" i="1" dirty="0"/>
              <a:t>) / </a:t>
            </a:r>
            <a:r>
              <a:rPr lang="en-US" altLang="cs-CZ" sz="1800" i="1" dirty="0" err="1"/>
              <a:t>Tržby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za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vlastní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výkony</a:t>
            </a:r>
            <a:r>
              <a:rPr lang="en-US" altLang="cs-CZ" sz="1800" i="1" dirty="0"/>
              <a:t> a </a:t>
            </a:r>
            <a:r>
              <a:rPr lang="en-US" altLang="cs-CZ" sz="1800" i="1" dirty="0" err="1"/>
              <a:t>za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zboží</a:t>
            </a:r>
            <a:endParaRPr lang="cs-CZ" i="1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668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 se </a:t>
            </a:r>
            <a:r>
              <a:rPr lang="en-US" sz="3600" dirty="0" err="1"/>
              <a:t>ví</a:t>
            </a:r>
            <a:r>
              <a:rPr lang="cs-CZ" sz="3600" dirty="0"/>
              <a:t>:</a:t>
            </a:r>
            <a:r>
              <a:rPr lang="en-US" sz="3600" dirty="0"/>
              <a:t> LIKVIDITA</a:t>
            </a: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  <a:defRPr/>
            </a:pPr>
            <a:r>
              <a:rPr lang="en-US" altLang="cs-CZ" sz="1800" b="1" dirty="0" err="1"/>
              <a:t>Běžná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likvidita</a:t>
            </a:r>
            <a:r>
              <a:rPr lang="cs-CZ" altLang="cs-CZ" sz="1800" b="1" dirty="0"/>
              <a:t>:</a:t>
            </a:r>
            <a:endParaRPr lang="en-US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i="1" dirty="0" err="1"/>
              <a:t>Krátkodobý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majetek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r>
              <a:rPr lang="en-US" altLang="cs-CZ" sz="1800" i="1" dirty="0"/>
              <a:t> / </a:t>
            </a:r>
            <a:r>
              <a:rPr lang="en-US" altLang="cs-CZ" sz="1800" i="1" dirty="0" err="1"/>
              <a:t>Krátkodobé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závazky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endParaRPr lang="cs-CZ" altLang="cs-CZ" sz="1800" i="1" dirty="0"/>
          </a:p>
          <a:p>
            <a:pPr marL="72000" indent="0" algn="just">
              <a:buNone/>
              <a:defRPr/>
            </a:pPr>
            <a:endParaRPr lang="en-US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Pohotová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likvidita</a:t>
            </a:r>
            <a:r>
              <a:rPr lang="en-US" altLang="cs-CZ" sz="1800" b="1" dirty="0"/>
              <a:t>:</a:t>
            </a:r>
          </a:p>
          <a:p>
            <a:pPr marL="72000" indent="0" algn="just">
              <a:buNone/>
              <a:defRPr/>
            </a:pPr>
            <a:r>
              <a:rPr lang="en-US" altLang="cs-CZ" sz="1800" i="1" dirty="0"/>
              <a:t>(</a:t>
            </a:r>
            <a:r>
              <a:rPr lang="en-US" altLang="cs-CZ" sz="1800" i="1" dirty="0" err="1"/>
              <a:t>Pohledávky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r>
              <a:rPr lang="en-US" altLang="cs-CZ" sz="1800" i="1" dirty="0"/>
              <a:t> + </a:t>
            </a:r>
            <a:r>
              <a:rPr lang="en-US" altLang="cs-CZ" sz="1800" i="1" dirty="0" err="1"/>
              <a:t>Krátkodobý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finanční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majetek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r>
              <a:rPr lang="en-US" altLang="cs-CZ" sz="1800" i="1" dirty="0"/>
              <a:t>) / </a:t>
            </a:r>
            <a:r>
              <a:rPr lang="en-US" altLang="cs-CZ" sz="1800" i="1" dirty="0" err="1"/>
              <a:t>Krátkodobé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závazky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endParaRPr lang="cs-CZ" altLang="cs-CZ" sz="1800" i="1" dirty="0"/>
          </a:p>
          <a:p>
            <a:pPr marL="72000" indent="0" algn="just">
              <a:buNone/>
              <a:defRPr/>
            </a:pPr>
            <a:endParaRPr lang="en-US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Okamžitá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likvidita</a:t>
            </a:r>
            <a:r>
              <a:rPr lang="en-US" altLang="cs-CZ" sz="1800" b="1" dirty="0"/>
              <a:t>:</a:t>
            </a:r>
          </a:p>
          <a:p>
            <a:pPr marL="72000" indent="0" algn="just">
              <a:buNone/>
              <a:defRPr/>
            </a:pPr>
            <a:r>
              <a:rPr lang="en-US" altLang="cs-CZ" sz="1800" i="1" dirty="0" err="1"/>
              <a:t>Krátkodobý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finanční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majetek</a:t>
            </a:r>
            <a:r>
              <a:rPr lang="en-US" altLang="cs-CZ" sz="1800" i="1" dirty="0"/>
              <a:t> / </a:t>
            </a:r>
            <a:r>
              <a:rPr lang="en-US" altLang="cs-CZ" sz="1800" i="1" dirty="0" err="1"/>
              <a:t>Krátkodobé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závazky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endParaRPr lang="cs-CZ" altLang="cs-CZ" sz="1800" i="1" dirty="0"/>
          </a:p>
          <a:p>
            <a:pPr marL="72000" indent="0" algn="just">
              <a:buNone/>
              <a:defRPr/>
            </a:pPr>
            <a:endParaRPr lang="en-US" altLang="cs-CZ" sz="1800" b="1" dirty="0"/>
          </a:p>
          <a:p>
            <a:pPr marL="72000" indent="0" algn="just">
              <a:buNone/>
              <a:defRPr/>
            </a:pPr>
            <a:r>
              <a:rPr lang="en-US" altLang="cs-CZ" sz="1800" b="1" dirty="0" err="1"/>
              <a:t>Čistý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pracovní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kapitál</a:t>
            </a:r>
            <a:r>
              <a:rPr lang="en-US" altLang="cs-CZ" sz="1800" b="1" dirty="0"/>
              <a:t> (NWC):</a:t>
            </a:r>
          </a:p>
          <a:p>
            <a:pPr marL="72000" indent="0" algn="just">
              <a:buNone/>
              <a:defRPr/>
            </a:pPr>
            <a:r>
              <a:rPr lang="en-US" altLang="cs-CZ" sz="1800" i="1" dirty="0" err="1"/>
              <a:t>Krátkodobý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majetek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r>
              <a:rPr lang="en-US" altLang="cs-CZ" sz="1800" i="1" dirty="0"/>
              <a:t> - </a:t>
            </a:r>
            <a:r>
              <a:rPr lang="en-US" altLang="cs-CZ" sz="1800" i="1" dirty="0" err="1"/>
              <a:t>Krátkodobé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závazky</a:t>
            </a:r>
            <a:r>
              <a:rPr lang="en-US" altLang="cs-CZ" sz="1800" i="1" dirty="0"/>
              <a:t> </a:t>
            </a:r>
            <a:r>
              <a:rPr lang="en-US" altLang="cs-CZ" sz="1800" i="1" dirty="0" err="1"/>
              <a:t>celkem</a:t>
            </a:r>
            <a:endParaRPr lang="cs-CZ" i="1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31799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6B50E02B-A6FE-4B8B-A332-A4F685782DFA}" vid="{DEB03F35-9B41-4FA5-A568-18C4059FA0B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Words>1812</Words>
  <Application>Microsoft Office PowerPoint</Application>
  <PresentationFormat>Širokoúhlá obrazovka</PresentationFormat>
  <Paragraphs>300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Tahoma</vt:lpstr>
      <vt:lpstr>Wingdings</vt:lpstr>
      <vt:lpstr>Motiv1</vt:lpstr>
      <vt:lpstr>Finanční řízení v NNO</vt:lpstr>
      <vt:lpstr>Obsah cvičení</vt:lpstr>
      <vt:lpstr>Reflexe znalostí – finanční účetnictví</vt:lpstr>
      <vt:lpstr>Reflexe znalostí – finanční řízení a jeho složky</vt:lpstr>
      <vt:lpstr>“praxe ekonoma”</vt:lpstr>
      <vt:lpstr>Co se ví?</vt:lpstr>
      <vt:lpstr>Co se ví: AUTARKIE</vt:lpstr>
      <vt:lpstr>Co se ví: RENTABILITA</vt:lpstr>
      <vt:lpstr>Co se ví: LIKVIDITA</vt:lpstr>
      <vt:lpstr>Co se ví: ZADLUŽENOST</vt:lpstr>
      <vt:lpstr>Co se ví: PRODUKTIVITA</vt:lpstr>
      <vt:lpstr>Co se ví: OSTATNÍ FINANČNÍ (poměrové)</vt:lpstr>
      <vt:lpstr>Co se ví: OSTATNÍ FINANČNÍ (rozdílové a absolutní)</vt:lpstr>
      <vt:lpstr>Zadání úkolu</vt:lpstr>
      <vt:lpstr>NNO v sociálních službách (2019)</vt:lpstr>
      <vt:lpstr>NNO v sociálních službách (2019)</vt:lpstr>
      <vt:lpstr>O kom je řeč?</vt:lpstr>
      <vt:lpstr>Jak to všechno vychází (organizace)?</vt:lpstr>
      <vt:lpstr>Jak to všechno vychází (sektor)?</vt:lpstr>
      <vt:lpstr>Jak to všechno vychází: AUTARKIE</vt:lpstr>
      <vt:lpstr>Jak to všechno vychází: RENTABILITA</vt:lpstr>
      <vt:lpstr>Jak to všechno vychází: LIKVIDITA</vt:lpstr>
      <vt:lpstr>Jak to všechno vychází: ZADLUŽENOST</vt:lpstr>
      <vt:lpstr>Jak to všechno vychází: PRODUKTIVITA</vt:lpstr>
      <vt:lpstr>Jak to všechno vychází: OSTATNÍ FINANČNÍ        (poměrové)</vt:lpstr>
      <vt:lpstr>Jak to všechno vychází: OSTATNÍ FINANČNÍ        (rozdílové a absolutní)</vt:lpstr>
      <vt:lpstr>Komentář závěrem…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Občanská společnost ve 20. století  „české / skautské století“</dc:title>
  <dc:creator>JP</dc:creator>
  <cp:lastModifiedBy>Jakub Pejcal</cp:lastModifiedBy>
  <cp:revision>92</cp:revision>
  <cp:lastPrinted>1601-01-01T00:00:00Z</cp:lastPrinted>
  <dcterms:created xsi:type="dcterms:W3CDTF">2019-02-25T18:09:44Z</dcterms:created>
  <dcterms:modified xsi:type="dcterms:W3CDTF">2020-11-05T14:23:44Z</dcterms:modified>
</cp:coreProperties>
</file>