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84" r:id="rId11"/>
    <p:sldId id="286" r:id="rId12"/>
    <p:sldId id="288" r:id="rId13"/>
    <p:sldId id="290" r:id="rId14"/>
    <p:sldId id="292" r:id="rId15"/>
    <p:sldId id="294" r:id="rId16"/>
    <p:sldId id="296" r:id="rId17"/>
    <p:sldId id="298" r:id="rId18"/>
    <p:sldId id="300" r:id="rId19"/>
    <p:sldId id="302" r:id="rId20"/>
    <p:sldId id="266" r:id="rId21"/>
    <p:sldId id="268" r:id="rId22"/>
    <p:sldId id="270" r:id="rId23"/>
    <p:sldId id="272" r:id="rId24"/>
    <p:sldId id="274" r:id="rId25"/>
    <p:sldId id="276" r:id="rId26"/>
    <p:sldId id="278" r:id="rId27"/>
    <p:sldId id="280" r:id="rId28"/>
    <p:sldId id="282" r:id="rId29"/>
    <p:sldId id="303" r:id="rId30"/>
    <p:sldId id="304" r:id="rId31"/>
    <p:sldId id="305" r:id="rId32"/>
    <p:sldId id="306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246F4-9F50-4D77-A031-065D7C2D9A4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B48B65-3AB1-45C2-B867-F8EACCE9C981}">
      <dgm:prSet phldrT="[Text]"/>
      <dgm:spPr/>
      <dgm:t>
        <a:bodyPr/>
        <a:lstStyle/>
        <a:p>
          <a:r>
            <a:rPr lang="cs-CZ" dirty="0">
              <a:solidFill>
                <a:srgbClr val="FF0000"/>
              </a:solidFill>
            </a:rPr>
            <a:t>Absolutní majetková práva</a:t>
          </a:r>
        </a:p>
      </dgm:t>
    </dgm:pt>
    <dgm:pt modelId="{E11460BF-F686-4063-A34A-408999C0E54C}" type="parTrans" cxnId="{36436CC6-05C9-4872-A6F8-006F9BB1A744}">
      <dgm:prSet/>
      <dgm:spPr/>
      <dgm:t>
        <a:bodyPr/>
        <a:lstStyle/>
        <a:p>
          <a:endParaRPr lang="cs-CZ"/>
        </a:p>
      </dgm:t>
    </dgm:pt>
    <dgm:pt modelId="{862D441B-DDFB-47F4-B7B6-7C51B179B87B}" type="sibTrans" cxnId="{36436CC6-05C9-4872-A6F8-006F9BB1A744}">
      <dgm:prSet/>
      <dgm:spPr/>
      <dgm:t>
        <a:bodyPr/>
        <a:lstStyle/>
        <a:p>
          <a:endParaRPr lang="cs-CZ"/>
        </a:p>
      </dgm:t>
    </dgm:pt>
    <dgm:pt modelId="{6ABE2880-6B21-47C6-8367-22D96E8196FD}" type="asst">
      <dgm:prSet phldrT="[Text]"/>
      <dgm:spPr/>
      <dgm:t>
        <a:bodyPr/>
        <a:lstStyle/>
        <a:p>
          <a:r>
            <a:rPr lang="cs-CZ" dirty="0"/>
            <a:t>Věcná práva</a:t>
          </a:r>
        </a:p>
      </dgm:t>
    </dgm:pt>
    <dgm:pt modelId="{5FB0F884-B796-4112-AC2E-668954EB0847}" type="parTrans" cxnId="{3706C99F-3432-4542-B774-82FA1723F8D8}">
      <dgm:prSet/>
      <dgm:spPr/>
      <dgm:t>
        <a:bodyPr/>
        <a:lstStyle/>
        <a:p>
          <a:endParaRPr lang="cs-CZ"/>
        </a:p>
      </dgm:t>
    </dgm:pt>
    <dgm:pt modelId="{8C62550D-A524-4F7D-B6C7-B9972EEAF3F5}" type="sibTrans" cxnId="{3706C99F-3432-4542-B774-82FA1723F8D8}">
      <dgm:prSet/>
      <dgm:spPr/>
      <dgm:t>
        <a:bodyPr/>
        <a:lstStyle/>
        <a:p>
          <a:endParaRPr lang="cs-CZ"/>
        </a:p>
      </dgm:t>
    </dgm:pt>
    <dgm:pt modelId="{10A5AF6A-C695-4FA9-9A76-B027B8141DA2}">
      <dgm:prSet phldrT="[Text]"/>
      <dgm:spPr/>
      <dgm:t>
        <a:bodyPr/>
        <a:lstStyle/>
        <a:p>
          <a:r>
            <a:rPr lang="cs-CZ" dirty="0"/>
            <a:t>Dědické právo</a:t>
          </a:r>
        </a:p>
      </dgm:t>
    </dgm:pt>
    <dgm:pt modelId="{0CC38F3B-EE86-4AFC-AD83-7A641302EF29}" type="parTrans" cxnId="{47DCFC82-CCD5-435C-B0DA-E3B3CD5DAAF2}">
      <dgm:prSet/>
      <dgm:spPr/>
      <dgm:t>
        <a:bodyPr/>
        <a:lstStyle/>
        <a:p>
          <a:endParaRPr lang="cs-CZ"/>
        </a:p>
      </dgm:t>
    </dgm:pt>
    <dgm:pt modelId="{7648387B-1A40-4729-9326-20E53687BFE6}" type="sibTrans" cxnId="{47DCFC82-CCD5-435C-B0DA-E3B3CD5DAAF2}">
      <dgm:prSet/>
      <dgm:spPr/>
      <dgm:t>
        <a:bodyPr/>
        <a:lstStyle/>
        <a:p>
          <a:endParaRPr lang="cs-CZ"/>
        </a:p>
      </dgm:t>
    </dgm:pt>
    <dgm:pt modelId="{6431CD4A-40EC-4280-AE3D-E6B777062638}" type="pres">
      <dgm:prSet presAssocID="{588246F4-9F50-4D77-A031-065D7C2D9A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6005147-8D32-40BA-BEC1-4308CE17695E}" type="pres">
      <dgm:prSet presAssocID="{3FB48B65-3AB1-45C2-B867-F8EACCE9C981}" presName="hierRoot1" presStyleCnt="0">
        <dgm:presLayoutVars>
          <dgm:hierBranch val="init"/>
        </dgm:presLayoutVars>
      </dgm:prSet>
      <dgm:spPr/>
    </dgm:pt>
    <dgm:pt modelId="{3D322CA6-11CA-44F9-B6C5-D3BCD3565B8A}" type="pres">
      <dgm:prSet presAssocID="{3FB48B65-3AB1-45C2-B867-F8EACCE9C981}" presName="rootComposite1" presStyleCnt="0"/>
      <dgm:spPr/>
    </dgm:pt>
    <dgm:pt modelId="{B0526511-1C4F-470B-A45B-5A1CF2606EFE}" type="pres">
      <dgm:prSet presAssocID="{3FB48B65-3AB1-45C2-B867-F8EACCE9C981}" presName="rootText1" presStyleLbl="node0" presStyleIdx="0" presStyleCnt="2">
        <dgm:presLayoutVars>
          <dgm:chPref val="3"/>
        </dgm:presLayoutVars>
      </dgm:prSet>
      <dgm:spPr/>
    </dgm:pt>
    <dgm:pt modelId="{724D9740-459F-4942-B3A2-1B2619C06B2A}" type="pres">
      <dgm:prSet presAssocID="{3FB48B65-3AB1-45C2-B867-F8EACCE9C981}" presName="rootConnector1" presStyleLbl="node1" presStyleIdx="0" presStyleCnt="0"/>
      <dgm:spPr/>
    </dgm:pt>
    <dgm:pt modelId="{3856892F-4650-464C-AD27-32845E583BF5}" type="pres">
      <dgm:prSet presAssocID="{3FB48B65-3AB1-45C2-B867-F8EACCE9C981}" presName="hierChild2" presStyleCnt="0"/>
      <dgm:spPr/>
    </dgm:pt>
    <dgm:pt modelId="{05449516-1E97-4EAA-93B9-0EDAC5BE1A81}" type="pres">
      <dgm:prSet presAssocID="{3FB48B65-3AB1-45C2-B867-F8EACCE9C981}" presName="hierChild3" presStyleCnt="0"/>
      <dgm:spPr/>
    </dgm:pt>
    <dgm:pt modelId="{2782825E-2189-4F4E-A430-787563E7AD3B}" type="pres">
      <dgm:prSet presAssocID="{5FB0F884-B796-4112-AC2E-668954EB0847}" presName="Name111" presStyleLbl="parChTrans1D2" presStyleIdx="0" presStyleCnt="1"/>
      <dgm:spPr/>
    </dgm:pt>
    <dgm:pt modelId="{A2611F93-63B4-43F3-930B-2F125859C3D3}" type="pres">
      <dgm:prSet presAssocID="{6ABE2880-6B21-47C6-8367-22D96E8196FD}" presName="hierRoot3" presStyleCnt="0">
        <dgm:presLayoutVars>
          <dgm:hierBranch val="init"/>
        </dgm:presLayoutVars>
      </dgm:prSet>
      <dgm:spPr/>
    </dgm:pt>
    <dgm:pt modelId="{3EDF2C9D-1935-439B-9595-82F755E7D736}" type="pres">
      <dgm:prSet presAssocID="{6ABE2880-6B21-47C6-8367-22D96E8196FD}" presName="rootComposite3" presStyleCnt="0"/>
      <dgm:spPr/>
    </dgm:pt>
    <dgm:pt modelId="{4B0F7FF1-26BF-4365-9253-0BC04A616757}" type="pres">
      <dgm:prSet presAssocID="{6ABE2880-6B21-47C6-8367-22D96E8196FD}" presName="rootText3" presStyleLbl="asst1" presStyleIdx="0" presStyleCnt="1" custLinFactNeighborX="-23" custLinFactNeighborY="3390">
        <dgm:presLayoutVars>
          <dgm:chPref val="3"/>
        </dgm:presLayoutVars>
      </dgm:prSet>
      <dgm:spPr/>
    </dgm:pt>
    <dgm:pt modelId="{7AA1768A-0058-423B-BE82-C64A17F438DB}" type="pres">
      <dgm:prSet presAssocID="{6ABE2880-6B21-47C6-8367-22D96E8196FD}" presName="rootConnector3" presStyleLbl="asst1" presStyleIdx="0" presStyleCnt="1"/>
      <dgm:spPr/>
    </dgm:pt>
    <dgm:pt modelId="{DB0CDFFC-DDA3-49FE-B4AB-7D70C52546DC}" type="pres">
      <dgm:prSet presAssocID="{6ABE2880-6B21-47C6-8367-22D96E8196FD}" presName="hierChild6" presStyleCnt="0"/>
      <dgm:spPr/>
    </dgm:pt>
    <dgm:pt modelId="{1A3A4053-DB16-4F6C-BAE0-2639B7C784ED}" type="pres">
      <dgm:prSet presAssocID="{6ABE2880-6B21-47C6-8367-22D96E8196FD}" presName="hierChild7" presStyleCnt="0"/>
      <dgm:spPr/>
    </dgm:pt>
    <dgm:pt modelId="{C65CEC7E-D4AB-4C6A-8FB0-69C48C8A871C}" type="pres">
      <dgm:prSet presAssocID="{10A5AF6A-C695-4FA9-9A76-B027B8141DA2}" presName="hierRoot1" presStyleCnt="0">
        <dgm:presLayoutVars>
          <dgm:hierBranch val="init"/>
        </dgm:presLayoutVars>
      </dgm:prSet>
      <dgm:spPr/>
    </dgm:pt>
    <dgm:pt modelId="{3F864026-FB0A-4482-99E6-FF0F4C6B1BD9}" type="pres">
      <dgm:prSet presAssocID="{10A5AF6A-C695-4FA9-9A76-B027B8141DA2}" presName="rootComposite1" presStyleCnt="0"/>
      <dgm:spPr/>
    </dgm:pt>
    <dgm:pt modelId="{228ADDEA-8C3C-4218-AB4A-6EB63E3510BA}" type="pres">
      <dgm:prSet presAssocID="{10A5AF6A-C695-4FA9-9A76-B027B8141DA2}" presName="rootText1" presStyleLbl="node0" presStyleIdx="1" presStyleCnt="2" custLinFactY="40119" custLinFactNeighborX="-66104" custLinFactNeighborY="100000">
        <dgm:presLayoutVars>
          <dgm:chPref val="3"/>
        </dgm:presLayoutVars>
      </dgm:prSet>
      <dgm:spPr/>
    </dgm:pt>
    <dgm:pt modelId="{21F3F731-78E9-4B17-8AEC-30C1464F297D}" type="pres">
      <dgm:prSet presAssocID="{10A5AF6A-C695-4FA9-9A76-B027B8141DA2}" presName="rootConnector1" presStyleLbl="node1" presStyleIdx="0" presStyleCnt="0"/>
      <dgm:spPr/>
    </dgm:pt>
    <dgm:pt modelId="{82672858-D9C0-4CDC-9AFF-923D0A326800}" type="pres">
      <dgm:prSet presAssocID="{10A5AF6A-C695-4FA9-9A76-B027B8141DA2}" presName="hierChild2" presStyleCnt="0"/>
      <dgm:spPr/>
    </dgm:pt>
    <dgm:pt modelId="{9821EB98-0CCB-4532-B1B6-33693A8A07B2}" type="pres">
      <dgm:prSet presAssocID="{10A5AF6A-C695-4FA9-9A76-B027B8141DA2}" presName="hierChild3" presStyleCnt="0"/>
      <dgm:spPr/>
    </dgm:pt>
  </dgm:ptLst>
  <dgm:cxnLst>
    <dgm:cxn modelId="{C9864704-9AA5-4F64-B448-2AFC34040915}" type="presOf" srcId="{3FB48B65-3AB1-45C2-B867-F8EACCE9C981}" destId="{B0526511-1C4F-470B-A45B-5A1CF2606EFE}" srcOrd="0" destOrd="0" presId="urn:microsoft.com/office/officeart/2005/8/layout/orgChart1"/>
    <dgm:cxn modelId="{7A7D5310-B3EF-4DD4-93EB-D7F3F19ED95D}" type="presOf" srcId="{588246F4-9F50-4D77-A031-065D7C2D9A4A}" destId="{6431CD4A-40EC-4280-AE3D-E6B777062638}" srcOrd="0" destOrd="0" presId="urn:microsoft.com/office/officeart/2005/8/layout/orgChart1"/>
    <dgm:cxn modelId="{ED06441F-333B-43A7-9451-7DCEC94BAADB}" type="presOf" srcId="{10A5AF6A-C695-4FA9-9A76-B027B8141DA2}" destId="{228ADDEA-8C3C-4218-AB4A-6EB63E3510BA}" srcOrd="0" destOrd="0" presId="urn:microsoft.com/office/officeart/2005/8/layout/orgChart1"/>
    <dgm:cxn modelId="{8961205B-A47C-45BB-A916-BEF220FAC372}" type="presOf" srcId="{6ABE2880-6B21-47C6-8367-22D96E8196FD}" destId="{7AA1768A-0058-423B-BE82-C64A17F438DB}" srcOrd="1" destOrd="0" presId="urn:microsoft.com/office/officeart/2005/8/layout/orgChart1"/>
    <dgm:cxn modelId="{15D3116C-B52D-4B07-B49A-1D2572262156}" type="presOf" srcId="{10A5AF6A-C695-4FA9-9A76-B027B8141DA2}" destId="{21F3F731-78E9-4B17-8AEC-30C1464F297D}" srcOrd="1" destOrd="0" presId="urn:microsoft.com/office/officeart/2005/8/layout/orgChart1"/>
    <dgm:cxn modelId="{EED5E94E-B110-42AD-9814-8BD6D858E514}" type="presOf" srcId="{3FB48B65-3AB1-45C2-B867-F8EACCE9C981}" destId="{724D9740-459F-4942-B3A2-1B2619C06B2A}" srcOrd="1" destOrd="0" presId="urn:microsoft.com/office/officeart/2005/8/layout/orgChart1"/>
    <dgm:cxn modelId="{47DCFC82-CCD5-435C-B0DA-E3B3CD5DAAF2}" srcId="{588246F4-9F50-4D77-A031-065D7C2D9A4A}" destId="{10A5AF6A-C695-4FA9-9A76-B027B8141DA2}" srcOrd="1" destOrd="0" parTransId="{0CC38F3B-EE86-4AFC-AD83-7A641302EF29}" sibTransId="{7648387B-1A40-4729-9326-20E53687BFE6}"/>
    <dgm:cxn modelId="{F3AC688B-4E5E-4C4A-B470-39F615774CDA}" type="presOf" srcId="{6ABE2880-6B21-47C6-8367-22D96E8196FD}" destId="{4B0F7FF1-26BF-4365-9253-0BC04A616757}" srcOrd="0" destOrd="0" presId="urn:microsoft.com/office/officeart/2005/8/layout/orgChart1"/>
    <dgm:cxn modelId="{3706C99F-3432-4542-B774-82FA1723F8D8}" srcId="{3FB48B65-3AB1-45C2-B867-F8EACCE9C981}" destId="{6ABE2880-6B21-47C6-8367-22D96E8196FD}" srcOrd="0" destOrd="0" parTransId="{5FB0F884-B796-4112-AC2E-668954EB0847}" sibTransId="{8C62550D-A524-4F7D-B6C7-B9972EEAF3F5}"/>
    <dgm:cxn modelId="{36436CC6-05C9-4872-A6F8-006F9BB1A744}" srcId="{588246F4-9F50-4D77-A031-065D7C2D9A4A}" destId="{3FB48B65-3AB1-45C2-B867-F8EACCE9C981}" srcOrd="0" destOrd="0" parTransId="{E11460BF-F686-4063-A34A-408999C0E54C}" sibTransId="{862D441B-DDFB-47F4-B7B6-7C51B179B87B}"/>
    <dgm:cxn modelId="{FD477EF3-885B-43F8-99BB-AA1A8FC47262}" type="presOf" srcId="{5FB0F884-B796-4112-AC2E-668954EB0847}" destId="{2782825E-2189-4F4E-A430-787563E7AD3B}" srcOrd="0" destOrd="0" presId="urn:microsoft.com/office/officeart/2005/8/layout/orgChart1"/>
    <dgm:cxn modelId="{7705037B-5E5E-47F7-A3A5-898C59A8B6D0}" type="presParOf" srcId="{6431CD4A-40EC-4280-AE3D-E6B777062638}" destId="{96005147-8D32-40BA-BEC1-4308CE17695E}" srcOrd="0" destOrd="0" presId="urn:microsoft.com/office/officeart/2005/8/layout/orgChart1"/>
    <dgm:cxn modelId="{B6D1F69F-6B0F-4D96-B84B-ED30884C4A60}" type="presParOf" srcId="{96005147-8D32-40BA-BEC1-4308CE17695E}" destId="{3D322CA6-11CA-44F9-B6C5-D3BCD3565B8A}" srcOrd="0" destOrd="0" presId="urn:microsoft.com/office/officeart/2005/8/layout/orgChart1"/>
    <dgm:cxn modelId="{016BCA81-CEA8-43CB-A843-FEE874CA37CC}" type="presParOf" srcId="{3D322CA6-11CA-44F9-B6C5-D3BCD3565B8A}" destId="{B0526511-1C4F-470B-A45B-5A1CF2606EFE}" srcOrd="0" destOrd="0" presId="urn:microsoft.com/office/officeart/2005/8/layout/orgChart1"/>
    <dgm:cxn modelId="{69C40D46-67EF-4E6E-889A-430E59860DF9}" type="presParOf" srcId="{3D322CA6-11CA-44F9-B6C5-D3BCD3565B8A}" destId="{724D9740-459F-4942-B3A2-1B2619C06B2A}" srcOrd="1" destOrd="0" presId="urn:microsoft.com/office/officeart/2005/8/layout/orgChart1"/>
    <dgm:cxn modelId="{399BDDE5-2B64-468B-863F-088D5D561E19}" type="presParOf" srcId="{96005147-8D32-40BA-BEC1-4308CE17695E}" destId="{3856892F-4650-464C-AD27-32845E583BF5}" srcOrd="1" destOrd="0" presId="urn:microsoft.com/office/officeart/2005/8/layout/orgChart1"/>
    <dgm:cxn modelId="{993FC07E-0892-4D63-B1BE-DF3548E2CFF9}" type="presParOf" srcId="{96005147-8D32-40BA-BEC1-4308CE17695E}" destId="{05449516-1E97-4EAA-93B9-0EDAC5BE1A81}" srcOrd="2" destOrd="0" presId="urn:microsoft.com/office/officeart/2005/8/layout/orgChart1"/>
    <dgm:cxn modelId="{52DE032C-99FF-4FF3-AAD1-E0718793F8FF}" type="presParOf" srcId="{05449516-1E97-4EAA-93B9-0EDAC5BE1A81}" destId="{2782825E-2189-4F4E-A430-787563E7AD3B}" srcOrd="0" destOrd="0" presId="urn:microsoft.com/office/officeart/2005/8/layout/orgChart1"/>
    <dgm:cxn modelId="{9CB20929-C478-480D-9FB2-E85E7A9E73CC}" type="presParOf" srcId="{05449516-1E97-4EAA-93B9-0EDAC5BE1A81}" destId="{A2611F93-63B4-43F3-930B-2F125859C3D3}" srcOrd="1" destOrd="0" presId="urn:microsoft.com/office/officeart/2005/8/layout/orgChart1"/>
    <dgm:cxn modelId="{5B6C7DE4-54AF-4BF4-96EA-1CBF6B387202}" type="presParOf" srcId="{A2611F93-63B4-43F3-930B-2F125859C3D3}" destId="{3EDF2C9D-1935-439B-9595-82F755E7D736}" srcOrd="0" destOrd="0" presId="urn:microsoft.com/office/officeart/2005/8/layout/orgChart1"/>
    <dgm:cxn modelId="{6D2331FC-C637-4081-BD35-4427DED84412}" type="presParOf" srcId="{3EDF2C9D-1935-439B-9595-82F755E7D736}" destId="{4B0F7FF1-26BF-4365-9253-0BC04A616757}" srcOrd="0" destOrd="0" presId="urn:microsoft.com/office/officeart/2005/8/layout/orgChart1"/>
    <dgm:cxn modelId="{AD633895-31CF-48F4-8AF4-94E57CA47448}" type="presParOf" srcId="{3EDF2C9D-1935-439B-9595-82F755E7D736}" destId="{7AA1768A-0058-423B-BE82-C64A17F438DB}" srcOrd="1" destOrd="0" presId="urn:microsoft.com/office/officeart/2005/8/layout/orgChart1"/>
    <dgm:cxn modelId="{5BA26BAF-7504-4735-914A-3D64B86FB21D}" type="presParOf" srcId="{A2611F93-63B4-43F3-930B-2F125859C3D3}" destId="{DB0CDFFC-DDA3-49FE-B4AB-7D70C52546DC}" srcOrd="1" destOrd="0" presId="urn:microsoft.com/office/officeart/2005/8/layout/orgChart1"/>
    <dgm:cxn modelId="{A0424AD4-3BB2-4008-8583-AEFE3255B61D}" type="presParOf" srcId="{A2611F93-63B4-43F3-930B-2F125859C3D3}" destId="{1A3A4053-DB16-4F6C-BAE0-2639B7C784ED}" srcOrd="2" destOrd="0" presId="urn:microsoft.com/office/officeart/2005/8/layout/orgChart1"/>
    <dgm:cxn modelId="{29648C2D-7050-4BCF-B387-CF9D4F751EDD}" type="presParOf" srcId="{6431CD4A-40EC-4280-AE3D-E6B777062638}" destId="{C65CEC7E-D4AB-4C6A-8FB0-69C48C8A871C}" srcOrd="1" destOrd="0" presId="urn:microsoft.com/office/officeart/2005/8/layout/orgChart1"/>
    <dgm:cxn modelId="{B5773994-CD56-4687-BA8E-3E5EA19B3CC4}" type="presParOf" srcId="{C65CEC7E-D4AB-4C6A-8FB0-69C48C8A871C}" destId="{3F864026-FB0A-4482-99E6-FF0F4C6B1BD9}" srcOrd="0" destOrd="0" presId="urn:microsoft.com/office/officeart/2005/8/layout/orgChart1"/>
    <dgm:cxn modelId="{699DC3CC-B278-4FDC-B939-114BADE43583}" type="presParOf" srcId="{3F864026-FB0A-4482-99E6-FF0F4C6B1BD9}" destId="{228ADDEA-8C3C-4218-AB4A-6EB63E3510BA}" srcOrd="0" destOrd="0" presId="urn:microsoft.com/office/officeart/2005/8/layout/orgChart1"/>
    <dgm:cxn modelId="{FDFEB147-698D-4914-A03F-A87C2B9B468C}" type="presParOf" srcId="{3F864026-FB0A-4482-99E6-FF0F4C6B1BD9}" destId="{21F3F731-78E9-4B17-8AEC-30C1464F297D}" srcOrd="1" destOrd="0" presId="urn:microsoft.com/office/officeart/2005/8/layout/orgChart1"/>
    <dgm:cxn modelId="{E99958FB-FD50-4F50-AFDC-BD93C9B79B66}" type="presParOf" srcId="{C65CEC7E-D4AB-4C6A-8FB0-69C48C8A871C}" destId="{82672858-D9C0-4CDC-9AFF-923D0A326800}" srcOrd="1" destOrd="0" presId="urn:microsoft.com/office/officeart/2005/8/layout/orgChart1"/>
    <dgm:cxn modelId="{8FAE1E0E-B417-4732-8682-E0C7F0B3B425}" type="presParOf" srcId="{C65CEC7E-D4AB-4C6A-8FB0-69C48C8A871C}" destId="{9821EB98-0CCB-4532-B1B6-33693A8A07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8635BE-CF4E-4D76-8D06-20EC0397C82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1F9F5FC-AB47-48A8-9A42-BB1817A1F05B}">
      <dgm:prSet/>
      <dgm:spPr/>
      <dgm:t>
        <a:bodyPr/>
        <a:lstStyle/>
        <a:p>
          <a:pPr rtl="0"/>
          <a:r>
            <a:rPr lang="cs-CZ"/>
            <a:t>Nabývání vlastnického práva</a:t>
          </a:r>
        </a:p>
      </dgm:t>
    </dgm:pt>
    <dgm:pt modelId="{079B158C-62BA-47A3-94B5-E6BA5F56251B}" type="parTrans" cxnId="{4BC0EACD-6BA5-4079-9FBA-4B40C9AC8E12}">
      <dgm:prSet/>
      <dgm:spPr/>
      <dgm:t>
        <a:bodyPr/>
        <a:lstStyle/>
        <a:p>
          <a:endParaRPr lang="cs-CZ"/>
        </a:p>
      </dgm:t>
    </dgm:pt>
    <dgm:pt modelId="{A28FA5FC-7821-4172-98F6-F39E2990B541}" type="sibTrans" cxnId="{4BC0EACD-6BA5-4079-9FBA-4B40C9AC8E12}">
      <dgm:prSet/>
      <dgm:spPr/>
      <dgm:t>
        <a:bodyPr/>
        <a:lstStyle/>
        <a:p>
          <a:endParaRPr lang="cs-CZ"/>
        </a:p>
      </dgm:t>
    </dgm:pt>
    <dgm:pt modelId="{27851F7A-C830-4573-B13E-1C56F7533620}" type="pres">
      <dgm:prSet presAssocID="{1A8635BE-CF4E-4D76-8D06-20EC0397C82E}" presName="linearFlow" presStyleCnt="0">
        <dgm:presLayoutVars>
          <dgm:dir/>
          <dgm:resizeHandles val="exact"/>
        </dgm:presLayoutVars>
      </dgm:prSet>
      <dgm:spPr/>
    </dgm:pt>
    <dgm:pt modelId="{364E72AE-C10D-4E34-9E70-B78B22E545ED}" type="pres">
      <dgm:prSet presAssocID="{41F9F5FC-AB47-48A8-9A42-BB1817A1F05B}" presName="composite" presStyleCnt="0"/>
      <dgm:spPr/>
    </dgm:pt>
    <dgm:pt modelId="{5E7D63A1-9D0D-41AA-B31C-A68E0C9D8384}" type="pres">
      <dgm:prSet presAssocID="{41F9F5FC-AB47-48A8-9A42-BB1817A1F05B}" presName="imgShp" presStyleLbl="fgImgPlace1" presStyleIdx="0" presStyleCnt="1"/>
      <dgm:spPr/>
    </dgm:pt>
    <dgm:pt modelId="{A32FDFB4-B77F-4FD8-835E-E67BCC7CA304}" type="pres">
      <dgm:prSet presAssocID="{41F9F5FC-AB47-48A8-9A42-BB1817A1F05B}" presName="txShp" presStyleLbl="node1" presStyleIdx="0" presStyleCnt="1">
        <dgm:presLayoutVars>
          <dgm:bulletEnabled val="1"/>
        </dgm:presLayoutVars>
      </dgm:prSet>
      <dgm:spPr/>
    </dgm:pt>
  </dgm:ptLst>
  <dgm:cxnLst>
    <dgm:cxn modelId="{17BC5FA3-46C4-4309-85F2-DBA336D6F238}" type="presOf" srcId="{1A8635BE-CF4E-4D76-8D06-20EC0397C82E}" destId="{27851F7A-C830-4573-B13E-1C56F7533620}" srcOrd="0" destOrd="0" presId="urn:microsoft.com/office/officeart/2005/8/layout/vList3"/>
    <dgm:cxn modelId="{4BC0EACD-6BA5-4079-9FBA-4B40C9AC8E12}" srcId="{1A8635BE-CF4E-4D76-8D06-20EC0397C82E}" destId="{41F9F5FC-AB47-48A8-9A42-BB1817A1F05B}" srcOrd="0" destOrd="0" parTransId="{079B158C-62BA-47A3-94B5-E6BA5F56251B}" sibTransId="{A28FA5FC-7821-4172-98F6-F39E2990B541}"/>
    <dgm:cxn modelId="{223BACDE-E040-4F4C-AB54-B9C2DECEEF52}" type="presOf" srcId="{41F9F5FC-AB47-48A8-9A42-BB1817A1F05B}" destId="{A32FDFB4-B77F-4FD8-835E-E67BCC7CA304}" srcOrd="0" destOrd="0" presId="urn:microsoft.com/office/officeart/2005/8/layout/vList3"/>
    <dgm:cxn modelId="{174531B6-CE02-4B0D-B524-27793FFE4C45}" type="presParOf" srcId="{27851F7A-C830-4573-B13E-1C56F7533620}" destId="{364E72AE-C10D-4E34-9E70-B78B22E545ED}" srcOrd="0" destOrd="0" presId="urn:microsoft.com/office/officeart/2005/8/layout/vList3"/>
    <dgm:cxn modelId="{5CEA3C23-DCB1-4B5E-888D-3450BF864976}" type="presParOf" srcId="{364E72AE-C10D-4E34-9E70-B78B22E545ED}" destId="{5E7D63A1-9D0D-41AA-B31C-A68E0C9D8384}" srcOrd="0" destOrd="0" presId="urn:microsoft.com/office/officeart/2005/8/layout/vList3"/>
    <dgm:cxn modelId="{59149D24-E53B-4F0A-B7A8-031BA09B4801}" type="presParOf" srcId="{364E72AE-C10D-4E34-9E70-B78B22E545ED}" destId="{A32FDFB4-B77F-4FD8-835E-E67BCC7CA30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2825E-2189-4F4E-A430-787563E7AD3B}">
      <dsp:nvSpPr>
        <dsp:cNvPr id="0" name=""/>
        <dsp:cNvSpPr/>
      </dsp:nvSpPr>
      <dsp:spPr>
        <a:xfrm>
          <a:off x="3053621" y="1620088"/>
          <a:ext cx="320813" cy="1456424"/>
        </a:xfrm>
        <a:custGeom>
          <a:avLst/>
          <a:gdLst/>
          <a:ahLst/>
          <a:cxnLst/>
          <a:rect l="0" t="0" r="0" b="0"/>
          <a:pathLst>
            <a:path>
              <a:moveTo>
                <a:pt x="320813" y="0"/>
              </a:moveTo>
              <a:lnTo>
                <a:pt x="320813" y="1456424"/>
              </a:lnTo>
              <a:lnTo>
                <a:pt x="0" y="14564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26511-1C4F-470B-A45B-5A1CF2606EFE}">
      <dsp:nvSpPr>
        <dsp:cNvPr id="0" name=""/>
        <dsp:cNvSpPr/>
      </dsp:nvSpPr>
      <dsp:spPr>
        <a:xfrm>
          <a:off x="1847624" y="9327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solidFill>
                <a:srgbClr val="FF0000"/>
              </a:solidFill>
            </a:rPr>
            <a:t>Absolutní majetková práva</a:t>
          </a:r>
        </a:p>
      </dsp:txBody>
      <dsp:txXfrm>
        <a:off x="1847624" y="93277"/>
        <a:ext cx="3053621" cy="1526810"/>
      </dsp:txXfrm>
    </dsp:sp>
    <dsp:sp modelId="{4B0F7FF1-26BF-4365-9253-0BC04A616757}">
      <dsp:nvSpPr>
        <dsp:cNvPr id="0" name=""/>
        <dsp:cNvSpPr/>
      </dsp:nvSpPr>
      <dsp:spPr>
        <a:xfrm>
          <a:off x="0" y="231310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Věcná práva</a:t>
          </a:r>
        </a:p>
      </dsp:txBody>
      <dsp:txXfrm>
        <a:off x="0" y="2313107"/>
        <a:ext cx="3053621" cy="1526810"/>
      </dsp:txXfrm>
    </dsp:sp>
    <dsp:sp modelId="{228ADDEA-8C3C-4218-AB4A-6EB63E3510BA}">
      <dsp:nvSpPr>
        <dsp:cNvPr id="0" name=""/>
        <dsp:cNvSpPr/>
      </dsp:nvSpPr>
      <dsp:spPr>
        <a:xfrm>
          <a:off x="3523940" y="2232629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Dědické právo</a:t>
          </a:r>
        </a:p>
      </dsp:txBody>
      <dsp:txXfrm>
        <a:off x="3523940" y="2232629"/>
        <a:ext cx="3053621" cy="1526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FDFB4-B77F-4FD8-835E-E67BCC7CA304}">
      <dsp:nvSpPr>
        <dsp:cNvPr id="0" name=""/>
        <dsp:cNvSpPr/>
      </dsp:nvSpPr>
      <dsp:spPr>
        <a:xfrm rot="10800000">
          <a:off x="1934167" y="0"/>
          <a:ext cx="6384795" cy="13038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969" tIns="144780" rIns="270256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Nabývání vlastnického práva</a:t>
          </a:r>
        </a:p>
      </dsp:txBody>
      <dsp:txXfrm rot="10800000">
        <a:off x="2260134" y="0"/>
        <a:ext cx="6058828" cy="1303867"/>
      </dsp:txXfrm>
    </dsp:sp>
    <dsp:sp modelId="{5E7D63A1-9D0D-41AA-B31C-A68E0C9D8384}">
      <dsp:nvSpPr>
        <dsp:cNvPr id="0" name=""/>
        <dsp:cNvSpPr/>
      </dsp:nvSpPr>
      <dsp:spPr>
        <a:xfrm>
          <a:off x="1282233" y="0"/>
          <a:ext cx="1303867" cy="13038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27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648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87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1920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05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27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05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76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97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68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54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33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6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44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54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9EAB-E8F2-41FE-BE7D-959DB4404D77}" type="datetimeFigureOut">
              <a:rPr lang="cs-CZ" smtClean="0"/>
              <a:t>03.12.2021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B4E462-6682-450F-929C-71FE52017A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34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Absolutní majetková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accent2"/>
                </a:solidFill>
              </a:rPr>
              <a:t>Přednáší: JUDr. Lenka Dobešová, Ph.D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5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Nabývání vlastnického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Veřejné seznamy</a:t>
            </a:r>
          </a:p>
        </p:txBody>
      </p:sp>
    </p:spTree>
    <p:extLst>
      <p:ext uri="{BB962C8B-B14F-4D97-AF65-F5344CB8AC3E}">
        <p14:creationId xmlns:p14="http://schemas.microsoft.com/office/powerpoint/2010/main" val="286375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295402" y="982132"/>
          <a:ext cx="9601196" cy="130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710847" y="2833017"/>
            <a:ext cx="3456430" cy="3318854"/>
            <a:chOff x="4367783" y="2556972"/>
            <a:chExt cx="3456430" cy="3318854"/>
          </a:xfrm>
        </p:grpSpPr>
        <p:sp>
          <p:nvSpPr>
            <p:cNvPr id="9" name="Volný tvar 8"/>
            <p:cNvSpPr/>
            <p:nvPr/>
          </p:nvSpPr>
          <p:spPr>
            <a:xfrm>
              <a:off x="4367783" y="2556972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/>
                <a:t>- </a:t>
              </a:r>
              <a:r>
                <a:rPr lang="cs-CZ" sz="2800" kern="1200" dirty="0"/>
                <a:t>originární (původní</a:t>
              </a:r>
              <a:r>
                <a:rPr lang="cs-CZ" sz="4900" kern="1200" dirty="0"/>
                <a:t>)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4367783" y="4256873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/>
                <a:t>- </a:t>
              </a:r>
              <a:r>
                <a:rPr lang="cs-CZ" sz="2800" kern="1200" dirty="0"/>
                <a:t>derivativní</a:t>
              </a:r>
              <a:r>
                <a:rPr lang="cs-CZ" sz="4900" kern="1200" dirty="0"/>
                <a:t> </a:t>
              </a:r>
              <a:r>
                <a:rPr lang="cs-CZ" sz="2800" kern="1200" dirty="0"/>
                <a:t>(odvozené</a:t>
              </a:r>
              <a:r>
                <a:rPr lang="cs-CZ" sz="4900" kern="1200" dirty="0"/>
                <a:t>)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5167277" y="5163241"/>
            <a:ext cx="3456430" cy="1069578"/>
            <a:chOff x="3072382" y="2249357"/>
            <a:chExt cx="3456430" cy="1069578"/>
          </a:xfrm>
        </p:grpSpPr>
        <p:sp>
          <p:nvSpPr>
            <p:cNvPr id="12" name="Zaoblený obdélník 11"/>
            <p:cNvSpPr/>
            <p:nvPr/>
          </p:nvSpPr>
          <p:spPr>
            <a:xfrm>
              <a:off x="3072382" y="2249357"/>
              <a:ext cx="3456430" cy="106957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ený obdélník 4"/>
            <p:cNvSpPr txBox="1"/>
            <p:nvPr/>
          </p:nvSpPr>
          <p:spPr>
            <a:xfrm>
              <a:off x="3124594" y="2301569"/>
              <a:ext cx="3352006" cy="965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514350" lvl="0" indent="-51435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lphaLcParenR"/>
              </a:pPr>
              <a:r>
                <a:rPr lang="cs-CZ" sz="3200" dirty="0"/>
                <a:t>převod</a:t>
              </a:r>
            </a:p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200" dirty="0"/>
                <a:t>b) přechod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1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Originární způsoby nabytí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Přivlastnění (§ 1045) – hlavní znaky: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Opuštěnou věci si může přivlastnit každý (tzv. věc ničí)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Opuštěná nemovitá věc připadá do vlastnictví státu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Nesmí vylučovat přivlastnění zvláštní zákon nebo kolize s přivlastněním jiného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Domněnka opuštění věci § 1050</a:t>
            </a:r>
          </a:p>
        </p:txBody>
      </p:sp>
    </p:spTree>
    <p:extLst>
      <p:ext uri="{BB962C8B-B14F-4D97-AF65-F5344CB8AC3E}">
        <p14:creationId xmlns:p14="http://schemas.microsoft.com/office/powerpoint/2010/main" val="11959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Derivativní nabytí – Převod vlastnického práva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rozlišovat způsob nabytí podle druhu věci, která je předmětem převodu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Individuálně určená věc (movitá či nemovitá nezapisovaná do veřejného seznamu - § 1099) – KONSENSUÁLNÍ PRINCIP, nabytí okamžikem ÚČINNOSTI smlouvy</a:t>
            </a:r>
          </a:p>
        </p:txBody>
      </p:sp>
    </p:spTree>
    <p:extLst>
      <p:ext uri="{BB962C8B-B14F-4D97-AF65-F5344CB8AC3E}">
        <p14:creationId xmlns:p14="http://schemas.microsoft.com/office/powerpoint/2010/main" val="2587250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 vlastnického práva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Prodej v obchodě (§ 2160/1) – převzetím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Samoobslužný prodej (§ 2160/2) – zaplacením kupní ceny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Druhově určené věci (§ 1101) – dostatečným odlišením do jiných věcí téhož druhu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Movité věci zapsané do veřejného seznamu – zápisem do tohoto seznamu (§ 1102)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Nemovité věci zapisované (§ 1105) – zápisem do veřejného seznamu</a:t>
            </a:r>
          </a:p>
        </p:txBody>
      </p:sp>
    </p:spTree>
    <p:extLst>
      <p:ext uri="{BB962C8B-B14F-4D97-AF65-F5344CB8AC3E}">
        <p14:creationId xmlns:p14="http://schemas.microsoft.com/office/powerpoint/2010/main" val="559548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Vady váznoucí na věci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§ 1107: právní vady nezanikají jen tehdy, jsou-li zjevné z veřejného seznamu nebo jestli je nabyvatel měl a mohl z okolností zjistit, nebo bylo-li to ujednáno nebo stanoví-li to zákon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§ 1108: tento princip platí i u jiných způsobů nabytí než u převodu</a:t>
            </a:r>
          </a:p>
        </p:txBody>
      </p:sp>
    </p:spTree>
    <p:extLst>
      <p:ext uri="{BB962C8B-B14F-4D97-AF65-F5344CB8AC3E}">
        <p14:creationId xmlns:p14="http://schemas.microsoft.com/office/powerpoint/2010/main" val="3957688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Dědění ( § 1475 až 1720)</a:t>
            </a:r>
          </a:p>
          <a:p>
            <a:r>
              <a:rPr lang="cs-CZ" sz="2800" dirty="0"/>
              <a:t>Vlastnictví přechází k okamžiku smrti zůstavitele</a:t>
            </a:r>
          </a:p>
          <a:p>
            <a:r>
              <a:rPr lang="cs-CZ" sz="2800" dirty="0"/>
              <a:t>Tj. princip DELACE</a:t>
            </a:r>
          </a:p>
          <a:p>
            <a:r>
              <a:rPr lang="cs-CZ" sz="2800" dirty="0"/>
              <a:t>Soud ex offo zahajuje pozůstalostní řízení</a:t>
            </a:r>
          </a:p>
          <a:p>
            <a:r>
              <a:rPr lang="cs-CZ" sz="2800" dirty="0"/>
              <a:t>Rozhodnutí o nabytí dědictví deklaratorní a s účinky ke dni smrti zůstavitele (potvrzuje nabytí dědictví)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0073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od neoprávněného vlastníka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Předpoklady: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Věc není zapsána ve veřejném seznamu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Osoba byla v dobré víře v oprávnění druhé strany převést vlastnické právo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K nabytí došlo na základě těchto titulů: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 veřejné dražbě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podnikatele při jeho podnikatelské činnosti v rámci běžného obchodního styku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11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nabytí od </a:t>
            </a:r>
            <a:r>
              <a:rPr lang="cs-CZ" dirty="0" err="1"/>
              <a:t>nevlastníka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 úplatu od někoho, komu vlastník věc svěřil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neoprávněného dědice, jemuž bylo nabytí dědictví potvrzeno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obchodu s investičním nástrojem, cenným papírem nebo listinou vystavenými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obchodu na komoditní burze</a:t>
            </a:r>
          </a:p>
        </p:txBody>
      </p:sp>
    </p:spTree>
    <p:extLst>
      <p:ext uri="{BB962C8B-B14F-4D97-AF65-F5344CB8AC3E}">
        <p14:creationId xmlns:p14="http://schemas.microsoft.com/office/powerpoint/2010/main" val="16356175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Katastr nemovitostí a plavební rejstřík</a:t>
            </a:r>
          </a:p>
          <a:p>
            <a:r>
              <a:rPr lang="cs-CZ" dirty="0"/>
              <a:t>Nikoho neomlouvá neznalost zapsaného údaje</a:t>
            </a:r>
          </a:p>
          <a:p>
            <a:r>
              <a:rPr lang="cs-CZ" dirty="0"/>
              <a:t>Formální publicita – možnost nahlížení do seznamu</a:t>
            </a:r>
          </a:p>
          <a:p>
            <a:r>
              <a:rPr lang="cs-CZ" dirty="0"/>
              <a:t>Materiální publicita, zakládá možnost spolehnutí se na správnost údajů</a:t>
            </a:r>
          </a:p>
          <a:p>
            <a:r>
              <a:rPr lang="cs-CZ" dirty="0"/>
              <a:t>Domněnky správnost (nikoli úplnosti) zápisů ve veřejném seznamu § 980</a:t>
            </a:r>
          </a:p>
        </p:txBody>
      </p:sp>
    </p:spTree>
    <p:extLst>
      <p:ext uri="{BB962C8B-B14F-4D97-AF65-F5344CB8AC3E}">
        <p14:creationId xmlns:p14="http://schemas.microsoft.com/office/powerpoint/2010/main" val="297268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Úvod, systematika,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Věcná práva v objektivním smyslu upravují právní vztahy k věcem</a:t>
            </a:r>
          </a:p>
          <a:p>
            <a:r>
              <a:rPr lang="cs-CZ" sz="2400" dirty="0">
                <a:solidFill>
                  <a:schemeClr val="tx1"/>
                </a:solidFill>
              </a:rPr>
              <a:t>Tradiční pojetí – „úplné nebo částečné právní panství nad věcí“</a:t>
            </a:r>
          </a:p>
          <a:p>
            <a:r>
              <a:rPr lang="cs-CZ" sz="2400" dirty="0">
                <a:solidFill>
                  <a:schemeClr val="tx1"/>
                </a:solidFill>
              </a:rPr>
              <a:t>Novější teorie: Každé právo, včetně věcného působí pouze mezi osobami“ (srov. </a:t>
            </a:r>
            <a:r>
              <a:rPr lang="cs-CZ" sz="2400" dirty="0" err="1">
                <a:solidFill>
                  <a:schemeClr val="tx1"/>
                </a:solidFill>
              </a:rPr>
              <a:t>Schwab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err="1">
                <a:solidFill>
                  <a:schemeClr val="tx1"/>
                </a:solidFill>
              </a:rPr>
              <a:t>Löhnig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r>
              <a:rPr lang="cs-CZ" sz="2400" dirty="0" err="1">
                <a:solidFill>
                  <a:schemeClr val="tx1"/>
                </a:solidFill>
              </a:rPr>
              <a:t>Einfürund</a:t>
            </a:r>
            <a:r>
              <a:rPr lang="cs-CZ" sz="2400" dirty="0">
                <a:solidFill>
                  <a:schemeClr val="tx1"/>
                </a:solidFill>
              </a:rPr>
              <a:t> in </a:t>
            </a:r>
            <a:r>
              <a:rPr lang="cs-CZ" sz="2400" dirty="0" err="1">
                <a:solidFill>
                  <a:schemeClr val="tx1"/>
                </a:solidFill>
              </a:rPr>
              <a:t>das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Bürgerliche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Recht</a:t>
            </a:r>
            <a:r>
              <a:rPr lang="cs-CZ" sz="2400" dirty="0">
                <a:solidFill>
                  <a:schemeClr val="tx1"/>
                </a:solidFill>
              </a:rPr>
              <a:t>. 2012, s.83)</a:t>
            </a:r>
          </a:p>
        </p:txBody>
      </p:sp>
    </p:spTree>
    <p:extLst>
      <p:ext uri="{BB962C8B-B14F-4D97-AF65-F5344CB8AC3E}">
        <p14:creationId xmlns:p14="http://schemas.microsoft.com/office/powerpoint/2010/main" val="676486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Podílové spoluvlastnictví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54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489373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982132"/>
            <a:ext cx="9601196" cy="48937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Spoluvlastnictví: osoby, jimž náleží vlastnické právo k věci společně jsou spoluvlastníky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Podíl = míra účasti spoluvlastníků na právech a povinnostech ke společné věci, resp. na rozhodování o společné věci.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Navenek se považují za jednu osobu a s vůči třetím osobám vystupují jako jedna osoba</a:t>
            </a:r>
          </a:p>
        </p:txBody>
      </p:sp>
    </p:spTree>
    <p:extLst>
      <p:ext uri="{BB962C8B-B14F-4D97-AF65-F5344CB8AC3E}">
        <p14:creationId xmlns:p14="http://schemas.microsoft.com/office/powerpoint/2010/main" val="3189276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okruhy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S1 – S2 –S3  x ke 3. osobám (vystupují jako jedna osoba) – např. zavázanost z právního jednání§ 1127</a:t>
            </a:r>
          </a:p>
          <a:p>
            <a:r>
              <a:rPr lang="cs-CZ" dirty="0"/>
              <a:t>S1- S2- S3 ohledně hospodaření se společnou věcí (§§ 1128-1133 –viz dále)</a:t>
            </a:r>
          </a:p>
          <a:p>
            <a:r>
              <a:rPr lang="cs-CZ" dirty="0"/>
              <a:t>S1- S2 –S3 ohledně převodu svého spoluvlastnického podílu§§ 1124 – 1125)</a:t>
            </a:r>
          </a:p>
        </p:txBody>
      </p:sp>
    </p:spTree>
    <p:extLst>
      <p:ext uri="{BB962C8B-B14F-4D97-AF65-F5344CB8AC3E}">
        <p14:creationId xmlns:p14="http://schemas.microsoft.com/office/powerpoint/2010/main" val="1030231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Hospodaření se společnou věcí § 1128-1133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Běžná správa (§ 1128) rozhodují všichni většinou hlasů (počítá se dle velikosti podílů)</a:t>
            </a:r>
          </a:p>
          <a:p>
            <a:r>
              <a:rPr lang="cs-CZ" dirty="0"/>
              <a:t>Opominutý spoluvlastník při rozhodování o neodkladné záležitosti, může navrhnout soudu, aby nemusel snášet následky hlasování (30dní od hlasování, či od doby, kdy se dozvěděl)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Významná záležitost (§ 1129 -1131), např. podstatné zlepšení, zhoršení změna účelu, zpracování, aj.  - 2/3 většina hlasů, nedosáhne-li se, pak soud</a:t>
            </a:r>
          </a:p>
          <a:p>
            <a:r>
              <a:rPr lang="cs-CZ" dirty="0"/>
              <a:t>Spoluvlastník může dosáhnout dočasného odložení jednat dle hlasování na základě soudního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965527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Hospodaření se spoluvlastněnou věcí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1132 rozhodnutí o zatížení věci nebo zrušení zatížení – souhlas všech 100%</a:t>
            </a:r>
          </a:p>
          <a:p>
            <a:r>
              <a:rPr lang="cs-CZ" dirty="0"/>
              <a:t>K rozhodnutí o omezení práv na dobu delší než 10 let – souhlas všech 100%</a:t>
            </a:r>
          </a:p>
          <a:p>
            <a:r>
              <a:rPr lang="cs-CZ" dirty="0"/>
              <a:t>§ 1133 ke zřízení zástavního práva nebo jiné </a:t>
            </a:r>
            <a:r>
              <a:rPr lang="cs-CZ" dirty="0" err="1"/>
              <a:t>obsobné</a:t>
            </a:r>
            <a:r>
              <a:rPr lang="cs-CZ" dirty="0"/>
              <a:t> jistoty sloužící k zajištění peněžité pohledávky vzniklé při zlepšení věci (např. rekonstrukce domu) – 2/3 </a:t>
            </a:r>
          </a:p>
        </p:txBody>
      </p:sp>
    </p:spTree>
    <p:extLst>
      <p:ext uri="{BB962C8B-B14F-4D97-AF65-F5344CB8AC3E}">
        <p14:creationId xmlns:p14="http://schemas.microsoft.com/office/powerpoint/2010/main" val="2461893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spoluvlastníků ohledně spoluvlastnického podílu – PŘEDKUPNÍ PRÁVO – OPĚT ZMĚNA!!!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Původně úprava po novele č. 509/91 Sb. zák. č. 40/64 upravovala plošné předkupní právo, vyjma převodu na osoby blízké</a:t>
            </a:r>
          </a:p>
          <a:p>
            <a:r>
              <a:rPr lang="cs-CZ" sz="1600" dirty="0"/>
              <a:t>NOZ k 1.1.2014 až na výjimky předkupní právo spoluvlastníků zrušil a k 1.1.2018 se OZ opět k předkupnímu právu v širších rozsahu vrací</a:t>
            </a:r>
          </a:p>
          <a:p>
            <a:r>
              <a:rPr lang="cs-CZ" sz="1600" dirty="0"/>
              <a:t>OD 1.7. 2020 opět ZRUŠENO předkupní právo spoluvlastníků na NEMOVITOSTI – vyjma případů, kdy nabyli spoluvlastnictví bez své vůle, např. na základě posledního pořízení, pak mají předkup. Právo po dobu 6ti </a:t>
            </a:r>
            <a:r>
              <a:rPr lang="cs-CZ" sz="1600" dirty="0" err="1"/>
              <a:t>měs</a:t>
            </a:r>
            <a:r>
              <a:rPr lang="cs-CZ" sz="1600" dirty="0"/>
              <a:t>, pak zaniká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§ 1124 – předpoklady uplatnění předkupního práva:</a:t>
            </a:r>
          </a:p>
          <a:p>
            <a:r>
              <a:rPr lang="cs-CZ" sz="1600" dirty="0"/>
              <a:t>Převod podílu na nemovité věci</a:t>
            </a:r>
          </a:p>
          <a:p>
            <a:r>
              <a:rPr lang="cs-CZ" sz="1600" dirty="0"/>
              <a:t>Nejde o převod na osoby blízké</a:t>
            </a:r>
          </a:p>
          <a:p>
            <a:r>
              <a:rPr lang="cs-CZ" sz="1600" dirty="0"/>
              <a:t>Dopadá i na bezúplatné převody</a:t>
            </a:r>
          </a:p>
          <a:p>
            <a:r>
              <a:rPr lang="cs-CZ" sz="1600" dirty="0"/>
              <a:t>Výkup na obvyklou cenu u bezúplatných převodů</a:t>
            </a:r>
          </a:p>
          <a:p>
            <a:r>
              <a:rPr lang="cs-CZ" sz="1600" dirty="0"/>
              <a:t>Možnost vzdát se předkupního práva, u nemovitosti zapisované do seznamu se zapíše, účinky i pro nástupce</a:t>
            </a:r>
          </a:p>
        </p:txBody>
      </p:sp>
    </p:spTree>
    <p:extLst>
      <p:ext uri="{BB962C8B-B14F-4D97-AF65-F5344CB8AC3E}">
        <p14:creationId xmlns:p14="http://schemas.microsoft.com/office/powerpoint/2010/main" val="1923430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Zánik 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Nikdo nemůže být nucen setrvat ve spoluvlastnictví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Způsoby zániku</a:t>
            </a:r>
          </a:p>
          <a:p>
            <a:r>
              <a:rPr lang="cs-CZ" dirty="0"/>
              <a:t>Zánik věci</a:t>
            </a:r>
          </a:p>
          <a:p>
            <a:r>
              <a:rPr lang="cs-CZ" dirty="0"/>
              <a:t>Na základě dohody</a:t>
            </a:r>
          </a:p>
          <a:p>
            <a:r>
              <a:rPr lang="cs-CZ" dirty="0"/>
              <a:t>Na základě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1195415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vypořádání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Oddělení ze spoluvlastnictví (§ 1140 </a:t>
            </a:r>
            <a:r>
              <a:rPr lang="cs-CZ" dirty="0" err="1"/>
              <a:t>an</a:t>
            </a:r>
            <a:r>
              <a:rPr lang="cs-CZ" dirty="0"/>
              <a:t>.)</a:t>
            </a:r>
          </a:p>
          <a:p>
            <a:r>
              <a:rPr lang="cs-CZ" dirty="0"/>
              <a:t>Rozdělení věci</a:t>
            </a:r>
          </a:p>
          <a:p>
            <a:r>
              <a:rPr lang="cs-CZ" dirty="0"/>
              <a:t>Prodej z volní ruky nebo ve veřejné dražbě</a:t>
            </a:r>
          </a:p>
          <a:p>
            <a:r>
              <a:rPr lang="cs-CZ" dirty="0"/>
              <a:t>Převod jednomu ze spoluvlastníků a vyplacení ostatních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 soudního zániku se musí u vypořádání dodržet toto pořadí: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Reálné rozdělení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Přikázání jednomu (či více) za náhradu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Prodej ve veřejné dražbě a rozdělení výtěžku</a:t>
            </a:r>
          </a:p>
        </p:txBody>
      </p:sp>
    </p:spTree>
    <p:extLst>
      <p:ext uri="{BB962C8B-B14F-4D97-AF65-F5344CB8AC3E}">
        <p14:creationId xmlns:p14="http://schemas.microsoft.com/office/powerpoint/2010/main" val="38369915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spoluvlastníků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předkupního práva (viz výše)</a:t>
            </a:r>
          </a:p>
          <a:p>
            <a:r>
              <a:rPr lang="cs-CZ" dirty="0"/>
              <a:t>Nikdo nemůže být nucen setrvat</a:t>
            </a:r>
          </a:p>
          <a:p>
            <a:r>
              <a:rPr lang="cs-CZ" dirty="0"/>
              <a:t>Ochrana třetích osob při rozdělení společné věci (§ 1150an)</a:t>
            </a:r>
          </a:p>
          <a:p>
            <a:r>
              <a:rPr lang="cs-CZ" dirty="0"/>
              <a:t>Odklad zrušení spoluvlastnictví (§ 1154 </a:t>
            </a:r>
            <a:r>
              <a:rPr lang="cs-CZ" dirty="0" err="1"/>
              <a:t>an</a:t>
            </a:r>
            <a:r>
              <a:rPr lang="cs-CZ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2712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skupiny dle 2 různých funkcí:</a:t>
            </a:r>
          </a:p>
          <a:p>
            <a:pPr marL="0" indent="0">
              <a:buNone/>
            </a:pPr>
            <a:r>
              <a:rPr lang="cs-CZ" dirty="0"/>
              <a:t>1)užití cizí věci ke prospěchu jinému subjektu (výjimka služebnost k věci vlastní):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Právo stavby (§ 1240až 1255)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Věcná břemena (§ 1257-1308)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2) zajištění pohledávky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Zástavní právo (§ 1309-1394)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Zadržovací právo (§ 1395-1399)</a:t>
            </a:r>
          </a:p>
        </p:txBody>
      </p:sp>
    </p:spTree>
    <p:extLst>
      <p:ext uri="{BB962C8B-B14F-4D97-AF65-F5344CB8AC3E}">
        <p14:creationId xmlns:p14="http://schemas.microsoft.com/office/powerpoint/2010/main" val="42296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absolutních majetkových práv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996252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cizího majetku(§ 1400-1474)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Prostá správa § 1405 („Každý kdo vykonává prostou správu cizího majetku činí </a:t>
            </a:r>
            <a:r>
              <a:rPr lang="cs-CZ" dirty="0" err="1"/>
              <a:t>vše,co</a:t>
            </a:r>
            <a:r>
              <a:rPr lang="cs-CZ" dirty="0"/>
              <a:t> je nutné k jeho zachování“)</a:t>
            </a:r>
          </a:p>
          <a:p>
            <a:r>
              <a:rPr lang="cs-CZ" dirty="0"/>
              <a:t>Plná správa § 1409 (Komu je svěřena plná správa dbá o jeho rozmnožená a uplatnění v zájmu beneficienta)</a:t>
            </a:r>
          </a:p>
          <a:p>
            <a:r>
              <a:rPr lang="cs-CZ" dirty="0"/>
              <a:t>Svěřenecký fond § 1448-1474 – vytváří se vyčleněním majetku z vlastnictví zakladatele tak, že ten svěří správci majetek k určitému účelu smlouvou nebo pořízením pro případ smrti a svěřenecký správce se zaváže tento majetek držet a spravovat</a:t>
            </a:r>
          </a:p>
          <a:p>
            <a:r>
              <a:rPr lang="cs-CZ" dirty="0"/>
              <a:t>Vlastnická práva k majetku vykonává svěřenecký správce (vlastním jménem a ne vlastní účet),ale majetek NENÍ ve vlastnictví ani správce, ani zakladatele ani osoby, které má být z fondu plněno</a:t>
            </a:r>
          </a:p>
          <a:p>
            <a:r>
              <a:rPr lang="cs-CZ" dirty="0"/>
              <a:t>Účel fondu: veřejně prospěšný nebo soukromý</a:t>
            </a:r>
          </a:p>
        </p:txBody>
      </p:sp>
    </p:spTree>
    <p:extLst>
      <p:ext uri="{BB962C8B-B14F-4D97-AF65-F5344CB8AC3E}">
        <p14:creationId xmlns:p14="http://schemas.microsoft.com/office/powerpoint/2010/main" val="1351125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Dědické právo – Hlava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Univerzální </a:t>
            </a:r>
            <a:r>
              <a:rPr lang="cs-CZ" dirty="0" err="1"/>
              <a:t>sukcesse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Rodinná soudržnost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Zásada přechodu majetku na jednotlivce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Autonomie vůle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Princip delace (přechod okamžikem smrti zůstavitele)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Obligatorně spjato s pozůstalostním řízením (</a:t>
            </a:r>
            <a:r>
              <a:rPr lang="cs-CZ" dirty="0" err="1"/>
              <a:t>z.č</a:t>
            </a:r>
            <a:r>
              <a:rPr lang="cs-CZ" dirty="0"/>
              <a:t>. 292/2013 Sb.)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054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dědění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 zůstavitele</a:t>
            </a:r>
          </a:p>
          <a:p>
            <a:r>
              <a:rPr lang="cs-CZ" dirty="0"/>
              <a:t>Pozůstalostní jmění</a:t>
            </a:r>
          </a:p>
          <a:p>
            <a:r>
              <a:rPr lang="cs-CZ" dirty="0"/>
              <a:t>Dědická způsobilost</a:t>
            </a:r>
          </a:p>
          <a:p>
            <a:r>
              <a:rPr lang="cs-CZ" dirty="0"/>
              <a:t>Dědický titul (dědická smlouva nebo závěť, když ne, tak zákon)</a:t>
            </a:r>
          </a:p>
          <a:p>
            <a:endParaRPr lang="cs-CZ" dirty="0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61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Hlava I. Všeobecná ustanovení (§ 976-978)</a:t>
            </a:r>
          </a:p>
          <a:p>
            <a:r>
              <a:rPr lang="cs-CZ" sz="2000" dirty="0"/>
              <a:t>Hlava II. Věcná práva (979-1474)</a:t>
            </a:r>
          </a:p>
          <a:p>
            <a:r>
              <a:rPr lang="cs-CZ" sz="2000" dirty="0"/>
              <a:t>        Obecná ustanovení</a:t>
            </a:r>
            <a:endParaRPr lang="cs-CZ" dirty="0"/>
          </a:p>
          <a:p>
            <a:r>
              <a:rPr lang="cs-CZ" sz="2000" dirty="0"/>
              <a:t>        Držba (§ 987-1010)</a:t>
            </a:r>
          </a:p>
          <a:p>
            <a:r>
              <a:rPr lang="cs-CZ" sz="2000" dirty="0"/>
              <a:t>        Vlastnictví (§ 1011-1114)</a:t>
            </a:r>
          </a:p>
          <a:p>
            <a:r>
              <a:rPr lang="cs-CZ" sz="2000" dirty="0"/>
              <a:t>        Spoluvlastnictví (§ 1115-1239)</a:t>
            </a:r>
          </a:p>
          <a:p>
            <a:r>
              <a:rPr lang="cs-CZ" sz="2000" dirty="0"/>
              <a:t>        Věcná práva k cizím věcem (§ 1240-1399)</a:t>
            </a:r>
          </a:p>
          <a:p>
            <a:r>
              <a:rPr lang="cs-CZ" sz="2000" dirty="0"/>
              <a:t>                    - právo stavby (§1240-1256)</a:t>
            </a:r>
          </a:p>
          <a:p>
            <a:r>
              <a:rPr lang="cs-CZ" sz="2000" dirty="0"/>
              <a:t>                    - věcná břemena (§1257-1308)</a:t>
            </a:r>
          </a:p>
          <a:p>
            <a:r>
              <a:rPr lang="cs-CZ" sz="2000" dirty="0"/>
              <a:t>                    - zástavní právo (§ 1309-1394)</a:t>
            </a:r>
          </a:p>
          <a:p>
            <a:r>
              <a:rPr lang="cs-CZ" sz="2000" dirty="0"/>
              <a:t>                    - zadržovací právo (§1395-1399)</a:t>
            </a:r>
          </a:p>
          <a:p>
            <a:r>
              <a:rPr lang="cs-CZ" sz="2000" dirty="0"/>
              <a:t>                    - správa cizího majetku (§1400-1474)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762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Držba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Faktické ovládání věci hmotné či nehmotné (corpus </a:t>
            </a:r>
            <a:r>
              <a:rPr lang="cs-CZ" sz="2000" dirty="0" err="1"/>
              <a:t>possesionis</a:t>
            </a:r>
            <a:r>
              <a:rPr lang="cs-CZ" sz="2000" dirty="0"/>
              <a:t>) v úmyslu mít ji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).</a:t>
            </a:r>
          </a:p>
          <a:p>
            <a:r>
              <a:rPr lang="cs-CZ" sz="2000" dirty="0"/>
              <a:t>S úmyslem mít tuto věc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</a:t>
            </a:r>
          </a:p>
          <a:p>
            <a:r>
              <a:rPr lang="cs-CZ" sz="2000" dirty="0"/>
              <a:t>ROZDÍL OD DETENCE – ta je POUZE faktickým ovládáním  (bez úmyslu..)</a:t>
            </a:r>
          </a:p>
          <a:p>
            <a:endParaRPr lang="cs-CZ" sz="2000" dirty="0"/>
          </a:p>
          <a:p>
            <a:r>
              <a:rPr lang="cs-CZ" sz="2000" dirty="0"/>
              <a:t>DRŽBA neznamená, že držitel musí být materiálně oprávněným!</a:t>
            </a:r>
          </a:p>
          <a:p>
            <a:r>
              <a:rPr lang="cs-CZ" sz="2000" dirty="0"/>
              <a:t>Předmětem držby jsou (§ 988)</a:t>
            </a:r>
          </a:p>
          <a:p>
            <a:r>
              <a:rPr lang="cs-CZ" sz="2000" dirty="0"/>
              <a:t>- majetkové právo (převoditelné a připouštějící dlouhodobý či opakující se výkon)</a:t>
            </a:r>
          </a:p>
          <a:p>
            <a:r>
              <a:rPr lang="cs-CZ" sz="2000" dirty="0"/>
              <a:t> -osobní práva nejsou předmětem ani držby ani vydržení (ochrana pouze jejich poctivého výkonu)</a:t>
            </a:r>
          </a:p>
        </p:txBody>
      </p:sp>
    </p:spTree>
    <p:extLst>
      <p:ext uri="{BB962C8B-B14F-4D97-AF65-F5344CB8AC3E}">
        <p14:creationId xmlns:p14="http://schemas.microsoft.com/office/powerpoint/2010/main" val="277902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Řádná (§ 991) – založena na platném právním důvodu</a:t>
            </a:r>
          </a:p>
          <a:p>
            <a:r>
              <a:rPr lang="cs-CZ" sz="2000" dirty="0"/>
              <a:t>Poctivá (§ 992) –držitel má přesvědčivý důvod, že právo které vykonává mu náleží</a:t>
            </a:r>
          </a:p>
          <a:p>
            <a:r>
              <a:rPr lang="cs-CZ" sz="2000" dirty="0"/>
              <a:t>Pravá (§ 993) – neprokáže se, že se někdo vetřel v držbu svémocně nebo se v ni vloudil potajmu nebo lstí nebo že usiluje proměnit v trvalé právo to, co mu náleží jen </a:t>
            </a:r>
            <a:r>
              <a:rPr lang="cs-CZ" sz="2000" dirty="0" err="1"/>
              <a:t>výprosou</a:t>
            </a:r>
            <a:endParaRPr lang="cs-CZ" sz="2000" dirty="0"/>
          </a:p>
          <a:p>
            <a:r>
              <a:rPr lang="cs-CZ" sz="2000" dirty="0"/>
              <a:t>§ 994 –domněnka řádnosti, poctivost a pravosti držby</a:t>
            </a:r>
          </a:p>
          <a:p>
            <a:r>
              <a:rPr lang="cs-CZ" sz="2000" dirty="0"/>
              <a:t>§ 995- ke kterému dni ztrácí držitel dobrou víru</a:t>
            </a:r>
          </a:p>
        </p:txBody>
      </p:sp>
    </p:spTree>
    <p:extLst>
      <p:ext uri="{BB962C8B-B14F-4D97-AF65-F5344CB8AC3E}">
        <p14:creationId xmlns:p14="http://schemas.microsoft.com/office/powerpoint/2010/main" val="391941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12347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/>
              <a:t>Svémocná ochrana (§ 14)</a:t>
            </a:r>
          </a:p>
          <a:p>
            <a:r>
              <a:rPr lang="cs-CZ" sz="2000" dirty="0"/>
              <a:t>Soudní ochrana (tzv. posesorní ochrana §1003 a </a:t>
            </a:r>
            <a:r>
              <a:rPr lang="cs-CZ" sz="2000" dirty="0" err="1"/>
              <a:t>násl</a:t>
            </a:r>
            <a:r>
              <a:rPr lang="cs-CZ" sz="2000" dirty="0"/>
              <a:t>):</a:t>
            </a:r>
          </a:p>
          <a:p>
            <a:r>
              <a:rPr lang="cs-CZ" sz="2000" dirty="0"/>
              <a:t>                    - rychlá, neformální ochrana poslední nerušené držby    				   proti svémocnému zásahu do ní</a:t>
            </a:r>
          </a:p>
          <a:p>
            <a:r>
              <a:rPr lang="cs-CZ" sz="2000" dirty="0"/>
              <a:t>                    - POZOR! Prekluzivní lhůty k podání žaloby</a:t>
            </a:r>
          </a:p>
          <a:p>
            <a:r>
              <a:rPr lang="cs-CZ" sz="2000" dirty="0"/>
              <a:t>                     - zvláštní úprava žaloby na ochranu držby před                  				    prováděním nebo odstraňováním stavby - §1004</a:t>
            </a:r>
          </a:p>
        </p:txBody>
      </p:sp>
    </p:spTree>
    <p:extLst>
      <p:ext uri="{BB962C8B-B14F-4D97-AF65-F5344CB8AC3E}">
        <p14:creationId xmlns:p14="http://schemas.microsoft.com/office/powerpoint/2010/main" val="50235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Současná definice:</a:t>
            </a:r>
          </a:p>
          <a:p>
            <a:r>
              <a:rPr lang="cs-CZ" sz="2000" dirty="0"/>
              <a:t>Právo ovládat věc svou mocí, nezávislou na současné existenci moci kohokoli jiného k téže věci</a:t>
            </a:r>
          </a:p>
          <a:p>
            <a:r>
              <a:rPr lang="cs-CZ" sz="2000" dirty="0"/>
              <a:t>Omezení:</a:t>
            </a:r>
          </a:p>
          <a:p>
            <a:r>
              <a:rPr lang="cs-CZ" sz="2000" dirty="0"/>
              <a:t>- vnitřní omezení vlastnického práva (tzv. </a:t>
            </a:r>
            <a:r>
              <a:rPr lang="cs-CZ" sz="2000" dirty="0" err="1"/>
              <a:t>Hedemanova</a:t>
            </a:r>
            <a:r>
              <a:rPr lang="cs-CZ" sz="2000" dirty="0"/>
              <a:t> koncepce – čl.11 LZSP)</a:t>
            </a:r>
          </a:p>
          <a:p>
            <a:r>
              <a:rPr lang="cs-CZ" sz="2000" dirty="0"/>
              <a:t> - vnější omezení (tzv. sousedská práva)</a:t>
            </a:r>
          </a:p>
        </p:txBody>
      </p:sp>
    </p:spTree>
    <p:extLst>
      <p:ext uri="{BB962C8B-B14F-4D97-AF65-F5344CB8AC3E}">
        <p14:creationId xmlns:p14="http://schemas.microsoft.com/office/powerpoint/2010/main" val="413147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vlastnictví a obsah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 v právním slova smyslu (1011 + 489)</a:t>
            </a:r>
          </a:p>
          <a:p>
            <a:r>
              <a:rPr lang="cs-CZ" dirty="0"/>
              <a:t>Věcí je vše, co je rozdílné od osoby a slouží potřebám lidí</a:t>
            </a:r>
          </a:p>
          <a:p>
            <a:r>
              <a:rPr lang="cs-CZ" dirty="0"/>
              <a:t>Věcí není: lidské tělo ani jeho části a zvíře</a:t>
            </a:r>
          </a:p>
          <a:p>
            <a:endParaRPr lang="cs-CZ" dirty="0"/>
          </a:p>
          <a:p>
            <a:r>
              <a:rPr lang="cs-CZ" dirty="0"/>
              <a:t>Obsahem VP je právo věc držet, užívat a disponovat s ní</a:t>
            </a:r>
          </a:p>
          <a:p>
            <a:r>
              <a:rPr lang="cs-CZ" dirty="0"/>
              <a:t>Největší zásah: Vyvlastnění (ve veřejném zájmu, na základě zákona a za náhradu, pokud nelze uspokojení veřejného zájmu dosáhnout jinak), možné i na nezbytnou dobu v nezbytné míře věc za náhradu pouze použít</a:t>
            </a:r>
          </a:p>
        </p:txBody>
      </p:sp>
    </p:spTree>
    <p:extLst>
      <p:ext uri="{BB962C8B-B14F-4D97-AF65-F5344CB8AC3E}">
        <p14:creationId xmlns:p14="http://schemas.microsoft.com/office/powerpoint/2010/main" val="87001965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241</TotalTime>
  <Words>1702</Words>
  <Application>Microsoft Office PowerPoint</Application>
  <PresentationFormat>Širokoúhlá obrazovka</PresentationFormat>
  <Paragraphs>184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Trebuchet MS</vt:lpstr>
      <vt:lpstr>Wingdings</vt:lpstr>
      <vt:lpstr>Wingdings 3</vt:lpstr>
      <vt:lpstr>Fazeta</vt:lpstr>
      <vt:lpstr>Absolutní majetková práva</vt:lpstr>
      <vt:lpstr>Úvod, systematika, druhy</vt:lpstr>
      <vt:lpstr>Systematika absolutních majetkových práv</vt:lpstr>
      <vt:lpstr>Systematika věcných práv</vt:lpstr>
      <vt:lpstr>Držba </vt:lpstr>
      <vt:lpstr>Druhy držby</vt:lpstr>
      <vt:lpstr>Ochrana držby</vt:lpstr>
      <vt:lpstr>Vlastnické právo</vt:lpstr>
      <vt:lpstr>Předmět vlastnictví a obsah vlastnického práva</vt:lpstr>
      <vt:lpstr>Nabývání vlastnického práva</vt:lpstr>
      <vt:lpstr>Prezentace aplikace PowerPoint</vt:lpstr>
      <vt:lpstr>Originární způsoby nabytí vlastnického práva</vt:lpstr>
      <vt:lpstr>Derivativní nabytí – Převod vlastnického práva I.</vt:lpstr>
      <vt:lpstr>Převod vlastnického práva II.</vt:lpstr>
      <vt:lpstr>Vady váznoucí na věci</vt:lpstr>
      <vt:lpstr>Přechod vlastnického práva</vt:lpstr>
      <vt:lpstr>Nabytí od neoprávněného vlastníka</vt:lpstr>
      <vt:lpstr>Pokračování nabytí od nevlastníka</vt:lpstr>
      <vt:lpstr>Veřejné seznamy</vt:lpstr>
      <vt:lpstr>Podílové spoluvlastnictví</vt:lpstr>
      <vt:lpstr>Prezentace aplikace PowerPoint</vt:lpstr>
      <vt:lpstr>3 okruhy vztahů</vt:lpstr>
      <vt:lpstr>Hospodaření se společnou věcí § 1128-1133</vt:lpstr>
      <vt:lpstr>Hospodaření se spoluvlastněnou věcí - pokračování</vt:lpstr>
      <vt:lpstr>Vztah spoluvlastníků ohledně spoluvlastnického podílu – PŘEDKUPNÍ PRÁVO – OPĚT ZMĚNA!!!</vt:lpstr>
      <vt:lpstr>Zánik spoluvlastnictví</vt:lpstr>
      <vt:lpstr>Způsoby vypořádání</vt:lpstr>
      <vt:lpstr>Ochrana spoluvlastníků</vt:lpstr>
      <vt:lpstr>Věcná práva k věci cizí</vt:lpstr>
      <vt:lpstr>Správa cizího majetku(§ 1400-1474)</vt:lpstr>
      <vt:lpstr>Dědické právo – Hlava III.</vt:lpstr>
      <vt:lpstr>Předpoklady dědění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Absolutní majetková práva</dc:title>
  <dc:creator>Lenka Dobešová</dc:creator>
  <cp:lastModifiedBy>Testovaci ucet pro studenty</cp:lastModifiedBy>
  <cp:revision>16</cp:revision>
  <dcterms:created xsi:type="dcterms:W3CDTF">2019-10-01T08:21:30Z</dcterms:created>
  <dcterms:modified xsi:type="dcterms:W3CDTF">2021-12-03T16:50:15Z</dcterms:modified>
</cp:coreProperties>
</file>