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0"/>
  </p:notesMasterIdLst>
  <p:handoutMasterIdLst>
    <p:handoutMasterId r:id="rId51"/>
  </p:handoutMasterIdLst>
  <p:sldIdLst>
    <p:sldId id="257" r:id="rId2"/>
    <p:sldId id="634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588" r:id="rId12"/>
    <p:sldId id="589" r:id="rId13"/>
    <p:sldId id="594" r:id="rId14"/>
    <p:sldId id="595" r:id="rId15"/>
    <p:sldId id="596" r:id="rId16"/>
    <p:sldId id="597" r:id="rId17"/>
    <p:sldId id="598" r:id="rId18"/>
    <p:sldId id="599" r:id="rId19"/>
    <p:sldId id="600" r:id="rId20"/>
    <p:sldId id="591" r:id="rId21"/>
    <p:sldId id="592" r:id="rId22"/>
    <p:sldId id="593" r:id="rId23"/>
    <p:sldId id="633" r:id="rId24"/>
    <p:sldId id="632" r:id="rId25"/>
    <p:sldId id="601" r:id="rId26"/>
    <p:sldId id="602" r:id="rId27"/>
    <p:sldId id="603" r:id="rId28"/>
    <p:sldId id="604" r:id="rId29"/>
    <p:sldId id="605" r:id="rId30"/>
    <p:sldId id="606" r:id="rId31"/>
    <p:sldId id="608" r:id="rId32"/>
    <p:sldId id="607" r:id="rId33"/>
    <p:sldId id="609" r:id="rId34"/>
    <p:sldId id="610" r:id="rId35"/>
    <p:sldId id="611" r:id="rId36"/>
    <p:sldId id="612" r:id="rId37"/>
    <p:sldId id="613" r:id="rId38"/>
    <p:sldId id="614" r:id="rId39"/>
    <p:sldId id="615" r:id="rId40"/>
    <p:sldId id="616" r:id="rId41"/>
    <p:sldId id="617" r:id="rId42"/>
    <p:sldId id="618" r:id="rId43"/>
    <p:sldId id="619" r:id="rId44"/>
    <p:sldId id="620" r:id="rId45"/>
    <p:sldId id="621" r:id="rId46"/>
    <p:sldId id="622" r:id="rId47"/>
    <p:sldId id="623" r:id="rId48"/>
    <p:sldId id="629" r:id="rId4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1435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398A81C-D022-4B06-8A40-2A2DB93AED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8344" y="2420938"/>
            <a:ext cx="7772400" cy="2016125"/>
          </a:xfrm>
        </p:spPr>
        <p:txBody>
          <a:bodyPr/>
          <a:lstStyle/>
          <a:p>
            <a:pPr algn="ctr" eaLnBrk="1" hangingPunct="1"/>
            <a:r>
              <a:rPr lang="cs-CZ" altLang="cs-CZ" sz="5400" dirty="0"/>
              <a:t>Obecná část závazkového práva</a:t>
            </a:r>
            <a:br>
              <a:rPr lang="cs-CZ" altLang="cs-CZ" sz="5400" dirty="0"/>
            </a:br>
            <a:endParaRPr lang="cs-CZ" altLang="cs-CZ" sz="5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1FA371B-648C-408B-B0E1-C0DAD8B23B9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4144" y="4437063"/>
            <a:ext cx="6400800" cy="1752600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900" dirty="0"/>
              <a:t>  Michal Janoušek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cs-CZ" sz="2900" dirty="0"/>
              <a:t>ESF MU, Brno,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se závazky promlčují?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88002"/>
            <a:ext cx="8066301" cy="4139998"/>
          </a:xfrm>
        </p:spPr>
        <p:txBody>
          <a:bodyPr/>
          <a:lstStyle/>
          <a:p>
            <a:r>
              <a:rPr lang="cs-CZ" sz="2000" dirty="0"/>
              <a:t>Promlčecí lhůta běží od okamžiku, kdy věřitel mohl právo uplatnit poprvé (§ 619 odst. 1) – </a:t>
            </a:r>
            <a:r>
              <a:rPr lang="cs-CZ" sz="2000" i="1" dirty="0" err="1"/>
              <a:t>actio</a:t>
            </a:r>
            <a:r>
              <a:rPr lang="cs-CZ" sz="2000" i="1" dirty="0"/>
              <a:t> </a:t>
            </a:r>
            <a:r>
              <a:rPr lang="cs-CZ" sz="2000" i="1" dirty="0" err="1"/>
              <a:t>nata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b="1" i="1" dirty="0"/>
              <a:t>objektivní PL</a:t>
            </a:r>
            <a:r>
              <a:rPr lang="cs-CZ" sz="2000" dirty="0"/>
              <a:t>)</a:t>
            </a:r>
          </a:p>
          <a:p>
            <a:r>
              <a:rPr lang="cs-CZ" sz="2000" b="1" i="1" dirty="0"/>
              <a:t>Subjektivní PL</a:t>
            </a:r>
            <a:r>
              <a:rPr lang="cs-CZ" sz="2000" i="1" dirty="0"/>
              <a:t> </a:t>
            </a:r>
            <a:r>
              <a:rPr lang="cs-CZ" sz="2000" dirty="0"/>
              <a:t>– od </a:t>
            </a:r>
            <a:r>
              <a:rPr lang="cs-CZ" sz="2000" u="sng" dirty="0"/>
              <a:t>okamžiku vědomosti</a:t>
            </a:r>
            <a:r>
              <a:rPr lang="cs-CZ" sz="2000" dirty="0"/>
              <a:t> věřitele o okolnostech rozhodných pro běh promlčecí lhůty nebo okamžiku, kdy se o těchto okolnostech </a:t>
            </a:r>
            <a:r>
              <a:rPr lang="cs-CZ" sz="2000" u="sng" dirty="0"/>
              <a:t>dozvědět mohl a měl</a:t>
            </a:r>
            <a:r>
              <a:rPr lang="cs-CZ" sz="2000" dirty="0"/>
              <a:t> (§ 619 odst. 2)</a:t>
            </a:r>
            <a:endParaRPr lang="cs-CZ" sz="2000" i="1" u="sng" dirty="0"/>
          </a:p>
          <a:p>
            <a:r>
              <a:rPr lang="cs-CZ" sz="2000" i="1" dirty="0"/>
              <a:t>u smluvních závazků </a:t>
            </a:r>
            <a:r>
              <a:rPr lang="cs-CZ" sz="2000" b="1" i="1" dirty="0"/>
              <a:t>se sjednanou dobou splatností dluhu</a:t>
            </a:r>
            <a:r>
              <a:rPr lang="cs-CZ" sz="2000" dirty="0"/>
              <a:t> = PL běží ode dne </a:t>
            </a:r>
            <a:r>
              <a:rPr lang="cs-CZ" sz="2000" u="sng" dirty="0"/>
              <a:t>splatnosti dluhu</a:t>
            </a:r>
          </a:p>
        </p:txBody>
      </p:sp>
    </p:spTree>
    <p:extLst>
      <p:ext uri="{BB962C8B-B14F-4D97-AF65-F5344CB8AC3E}">
        <p14:creationId xmlns:p14="http://schemas.microsoft.com/office/powerpoint/2010/main" val="83282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8E550A48-7262-4970-A941-DBCA1748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Část IV. – Vznik závazku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D2BDE-7190-46BB-8D61-D3237A76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998002"/>
            <a:ext cx="8066301" cy="4139998"/>
          </a:xfrm>
        </p:spPr>
        <p:txBody>
          <a:bodyPr/>
          <a:lstStyle/>
          <a:p>
            <a:pPr marL="784430" indent="-685800" algn="just">
              <a:spcBef>
                <a:spcPts val="1286"/>
              </a:spcBef>
              <a:buSzPct val="45000"/>
              <a:defRPr/>
            </a:pPr>
            <a:r>
              <a:rPr lang="cs-CZ" sz="2400" spc="-1" dirty="0">
                <a:solidFill>
                  <a:srgbClr val="000000"/>
                </a:solidFill>
                <a:ea typeface="DejaVu Sans"/>
              </a:rPr>
              <a:t>Závazek vždy vzniká na podkladě určité právní skutečnosti: </a:t>
            </a:r>
            <a:r>
              <a:rPr lang="cs-CZ" sz="2400" u="sng" spc="-1" dirty="0">
                <a:solidFill>
                  <a:srgbClr val="000000"/>
                </a:solidFill>
                <a:ea typeface="DejaVu Sans"/>
              </a:rPr>
              <a:t>objektivní</a:t>
            </a:r>
            <a:r>
              <a:rPr lang="cs-CZ" sz="2400" spc="-1" dirty="0">
                <a:solidFill>
                  <a:srgbClr val="000000"/>
                </a:solidFill>
                <a:ea typeface="DejaVu Sans"/>
              </a:rPr>
              <a:t> nebo </a:t>
            </a:r>
            <a:r>
              <a:rPr lang="cs-CZ" sz="2400" u="sng" spc="-1" dirty="0">
                <a:solidFill>
                  <a:srgbClr val="000000"/>
                </a:solidFill>
                <a:ea typeface="DejaVu Sans"/>
              </a:rPr>
              <a:t>subjektivní</a:t>
            </a:r>
            <a:r>
              <a:rPr lang="cs-CZ" sz="2400" spc="-1" dirty="0">
                <a:solidFill>
                  <a:srgbClr val="000000"/>
                </a:solidFill>
                <a:ea typeface="DejaVu Sans"/>
              </a:rPr>
              <a:t> – nejčastěji</a:t>
            </a:r>
            <a:endParaRPr lang="cs-CZ" sz="2400" spc="-1" dirty="0"/>
          </a:p>
          <a:p>
            <a:pPr marL="784430" indent="-685800" algn="just">
              <a:spcBef>
                <a:spcPts val="1286"/>
              </a:spcBef>
              <a:buSzPct val="45000"/>
              <a:defRPr/>
            </a:pPr>
            <a:r>
              <a:rPr lang="cs-CZ" sz="2400" spc="-1" dirty="0">
                <a:solidFill>
                  <a:srgbClr val="000000"/>
                </a:solidFill>
                <a:ea typeface="DejaVu Sans"/>
              </a:rPr>
              <a:t>Závazky vznikají:</a:t>
            </a:r>
          </a:p>
          <a:p>
            <a:pPr marL="98630" indent="0" algn="just">
              <a:spcBef>
                <a:spcPts val="1286"/>
              </a:spcBef>
              <a:buSzPct val="45000"/>
              <a:buNone/>
              <a:defRPr/>
            </a:pPr>
            <a:r>
              <a:rPr lang="cs-CZ" sz="2400" spc="-1">
                <a:solidFill>
                  <a:srgbClr val="000000"/>
                </a:solidFill>
                <a:ea typeface="DejaVu Sans"/>
              </a:rPr>
              <a:t>	1</a:t>
            </a:r>
            <a:r>
              <a:rPr lang="cs-CZ" sz="2400" spc="-1" dirty="0">
                <a:solidFill>
                  <a:srgbClr val="000000"/>
                </a:solidFill>
                <a:ea typeface="DejaVu Sans"/>
              </a:rPr>
              <a:t>) </a:t>
            </a:r>
            <a:r>
              <a:rPr lang="cs-CZ" sz="2400" b="1" spc="-1" dirty="0">
                <a:solidFill>
                  <a:srgbClr val="000000"/>
                </a:solidFill>
                <a:ea typeface="DejaVu Sans"/>
              </a:rPr>
              <a:t>ze smluv</a:t>
            </a:r>
            <a:r>
              <a:rPr lang="cs-CZ" sz="2400" spc="-1" dirty="0">
                <a:solidFill>
                  <a:srgbClr val="000000"/>
                </a:solidFill>
                <a:ea typeface="DejaVu Sans"/>
              </a:rPr>
              <a:t>,</a:t>
            </a:r>
          </a:p>
          <a:p>
            <a:pPr marL="98630" indent="0" algn="just">
              <a:spcBef>
                <a:spcPts val="1286"/>
              </a:spcBef>
              <a:buSzPct val="45000"/>
              <a:buNone/>
              <a:defRPr/>
            </a:pPr>
            <a:r>
              <a:rPr lang="cs-CZ" sz="2400" spc="-1" dirty="0">
                <a:solidFill>
                  <a:srgbClr val="000000"/>
                </a:solidFill>
                <a:ea typeface="DejaVu Sans"/>
              </a:rPr>
              <a:t>	2) </a:t>
            </a:r>
            <a:r>
              <a:rPr lang="cs-CZ" sz="2400" b="1" spc="-1" dirty="0">
                <a:solidFill>
                  <a:srgbClr val="000000"/>
                </a:solidFill>
                <a:ea typeface="DejaVu Sans"/>
              </a:rPr>
              <a:t>z protiprávních činů</a:t>
            </a:r>
            <a:r>
              <a:rPr lang="cs-CZ" sz="2400" spc="-1" dirty="0">
                <a:solidFill>
                  <a:srgbClr val="000000"/>
                </a:solidFill>
                <a:ea typeface="DejaVu Sans"/>
              </a:rPr>
              <a:t>,</a:t>
            </a:r>
          </a:p>
          <a:p>
            <a:pPr marL="98630" indent="0" algn="just">
              <a:spcBef>
                <a:spcPts val="1286"/>
              </a:spcBef>
              <a:buSzPct val="45000"/>
              <a:buNone/>
              <a:defRPr/>
            </a:pPr>
            <a:r>
              <a:rPr lang="cs-CZ" sz="2400" spc="-1" dirty="0">
                <a:solidFill>
                  <a:srgbClr val="000000"/>
                </a:solidFill>
                <a:ea typeface="DejaVu Sans"/>
              </a:rPr>
              <a:t>	3) </a:t>
            </a:r>
            <a:r>
              <a:rPr lang="cs-CZ" sz="2400" b="1" spc="-1" dirty="0">
                <a:solidFill>
                  <a:srgbClr val="000000"/>
                </a:solidFill>
                <a:ea typeface="DejaVu Sans"/>
              </a:rPr>
              <a:t>z jiné způsobilé právní skutečnosti</a:t>
            </a:r>
            <a:endParaRPr lang="cs-CZ" sz="2400" b="1" spc="-1" dirty="0"/>
          </a:p>
          <a:p>
            <a:pPr marL="0" indent="0"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97710FCE-4854-4301-81CE-D3A92332B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závazku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993E0-15A5-45C8-B5B8-FA144E157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19" y="1444626"/>
            <a:ext cx="8229600" cy="4525963"/>
          </a:xfrm>
        </p:spPr>
        <p:txBody>
          <a:bodyPr/>
          <a:lstStyle/>
          <a:p>
            <a:pPr marL="98630" indent="0" algn="just">
              <a:spcBef>
                <a:spcPts val="1286"/>
              </a:spcBef>
              <a:buClr>
                <a:srgbClr val="000000"/>
              </a:buClr>
              <a:buSzPct val="45000"/>
              <a:buNone/>
              <a:defRPr/>
            </a:pPr>
            <a:r>
              <a:rPr lang="cs-CZ" sz="1500" spc="-1" dirty="0">
                <a:solidFill>
                  <a:srgbClr val="000000"/>
                </a:solidFill>
                <a:ea typeface="DejaVu Sans"/>
              </a:rPr>
              <a:t>1) </a:t>
            </a: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smlouva: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dvou či vícestranné právní jednání, které zakládá závazek.</a:t>
            </a:r>
            <a:endParaRPr lang="cs-CZ" sz="1500" spc="-1" dirty="0"/>
          </a:p>
          <a:p>
            <a:pPr marL="915111" lvl="2" algn="just">
              <a:spcBef>
                <a:spcPts val="771"/>
              </a:spcBef>
              <a:buClr>
                <a:srgbClr val="000000"/>
              </a:buClr>
              <a:buSzPct val="45000"/>
              <a:defRPr/>
            </a:pPr>
            <a:r>
              <a:rPr lang="cs-CZ" u="sng" spc="-1" dirty="0">
                <a:solidFill>
                  <a:srgbClr val="000000"/>
                </a:solidFill>
                <a:ea typeface="DejaVu Sans"/>
              </a:rPr>
              <a:t>Smlouva</a:t>
            </a:r>
            <a:r>
              <a:rPr lang="cs-CZ" spc="-1" dirty="0">
                <a:solidFill>
                  <a:srgbClr val="000000"/>
                </a:solidFill>
                <a:ea typeface="DejaVu Sans"/>
              </a:rPr>
              <a:t> x </a:t>
            </a:r>
            <a:r>
              <a:rPr lang="cs-CZ" u="sng" spc="-1" dirty="0">
                <a:solidFill>
                  <a:srgbClr val="000000"/>
                </a:solidFill>
                <a:ea typeface="DejaVu Sans"/>
              </a:rPr>
              <a:t>dohoda</a:t>
            </a:r>
            <a:r>
              <a:rPr lang="cs-CZ" spc="-1" dirty="0">
                <a:solidFill>
                  <a:srgbClr val="000000"/>
                </a:solidFill>
                <a:ea typeface="DejaVu Sans"/>
              </a:rPr>
              <a:t> x </a:t>
            </a:r>
            <a:r>
              <a:rPr lang="cs-CZ" u="sng" spc="-1" dirty="0">
                <a:solidFill>
                  <a:srgbClr val="000000"/>
                </a:solidFill>
                <a:ea typeface="DejaVu Sans"/>
              </a:rPr>
              <a:t>ujednání</a:t>
            </a:r>
            <a:r>
              <a:rPr lang="cs-CZ" spc="-1" dirty="0">
                <a:solidFill>
                  <a:srgbClr val="000000"/>
                </a:solidFill>
                <a:ea typeface="DejaVu Sans"/>
              </a:rPr>
              <a:t>: dohoda = privativní novace (§ 1902), narovnání (§ 1903); ujednání = změna obsahu konkrétního smluvního ujednání</a:t>
            </a:r>
            <a:endParaRPr lang="cs-CZ" spc="-1" dirty="0"/>
          </a:p>
          <a:p>
            <a:pPr marL="98630" indent="0" algn="just">
              <a:spcBef>
                <a:spcPts val="1286"/>
              </a:spcBef>
              <a:buClr>
                <a:srgbClr val="000000"/>
              </a:buClr>
              <a:buSzPct val="45000"/>
              <a:buNone/>
              <a:defRPr/>
            </a:pPr>
            <a:r>
              <a:rPr lang="cs-CZ" sz="1500" spc="-1" dirty="0">
                <a:solidFill>
                  <a:srgbClr val="000000"/>
                </a:solidFill>
                <a:ea typeface="DejaVu Sans"/>
              </a:rPr>
              <a:t>2) </a:t>
            </a: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protiprávní čin: 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závazek může vzniknout </a:t>
            </a:r>
            <a:r>
              <a:rPr lang="cs-CZ" sz="1500" u="sng" spc="-1" dirty="0">
                <a:solidFill>
                  <a:srgbClr val="000000"/>
                </a:solidFill>
                <a:ea typeface="DejaVu Sans"/>
              </a:rPr>
              <a:t>z porušení zákonné povinnosti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(§ 2910), </a:t>
            </a:r>
            <a:r>
              <a:rPr lang="cs-CZ" sz="1500" u="sng" spc="-1" dirty="0">
                <a:solidFill>
                  <a:srgbClr val="000000"/>
                </a:solidFill>
                <a:ea typeface="DejaVu Sans"/>
              </a:rPr>
              <a:t>z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cs-CZ" sz="1500" u="sng" spc="-1" dirty="0">
                <a:solidFill>
                  <a:srgbClr val="000000"/>
                </a:solidFill>
                <a:ea typeface="DejaVu Sans"/>
              </a:rPr>
              <a:t>porušení smluvní povinnosti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(§ 2913), </a:t>
            </a:r>
            <a:r>
              <a:rPr lang="cs-CZ" sz="1500" u="sng" spc="-1" dirty="0">
                <a:solidFill>
                  <a:srgbClr val="000000"/>
                </a:solidFill>
                <a:ea typeface="DejaVu Sans"/>
              </a:rPr>
              <a:t>z porušení dobrých mravů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(§ 2909)</a:t>
            </a:r>
            <a:endParaRPr lang="cs-CZ" sz="1500" spc="-1" dirty="0"/>
          </a:p>
          <a:p>
            <a:pPr marL="98630" indent="0" algn="just">
              <a:spcBef>
                <a:spcPts val="1286"/>
              </a:spcBef>
              <a:buClr>
                <a:srgbClr val="000000"/>
              </a:buClr>
              <a:buSzPct val="45000"/>
              <a:buNone/>
              <a:defRPr/>
            </a:pPr>
            <a:r>
              <a:rPr lang="cs-CZ" sz="1500" spc="-1" dirty="0">
                <a:solidFill>
                  <a:srgbClr val="000000"/>
                </a:solidFill>
                <a:ea typeface="DejaVu Sans"/>
              </a:rPr>
              <a:t>3) </a:t>
            </a: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jiná způsobilá právní skutečnost:</a:t>
            </a:r>
            <a:endParaRPr lang="cs-CZ" sz="1500" b="1" spc="-1" dirty="0"/>
          </a:p>
          <a:p>
            <a:pPr marL="216221" lvl="1" indent="0" algn="just">
              <a:spcBef>
                <a:spcPts val="1029"/>
              </a:spcBef>
              <a:buClr>
                <a:srgbClr val="000000"/>
              </a:buClr>
              <a:buSzPct val="75000"/>
              <a:buNone/>
              <a:defRPr/>
            </a:pP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a) rozhodnutí soudu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 – vypořádání SJM, vynucení závazku z budoucí smlouvy, vypořádání spoluvlastnictví, zřízení nezbytné cesty – jen </a:t>
            </a:r>
            <a:r>
              <a:rPr lang="cs-CZ" sz="1500" u="sng" spc="-1" dirty="0">
                <a:solidFill>
                  <a:srgbClr val="000000"/>
                </a:solidFill>
                <a:ea typeface="DejaVu Sans"/>
              </a:rPr>
              <a:t>konstitutivní soudní rozhodnutí</a:t>
            </a:r>
            <a:endParaRPr lang="cs-CZ" sz="1500" u="sng" spc="-1" dirty="0"/>
          </a:p>
          <a:p>
            <a:pPr marL="216221" lvl="1" indent="0" algn="just">
              <a:spcBef>
                <a:spcPts val="1029"/>
              </a:spcBef>
              <a:buClr>
                <a:srgbClr val="000000"/>
              </a:buClr>
              <a:buSzPct val="75000"/>
              <a:buNone/>
              <a:defRPr/>
            </a:pP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b) právní událost 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– ke vzniku závazku může dojít i bez zřetele k volnímu jednání – vzniká z jednání, byť při absenci vůle (např. útěk zvířete a pokousání souseda – škoda způsobená zvířetem - § 2933)</a:t>
            </a:r>
            <a:endParaRPr lang="cs-CZ" sz="1500" spc="-1" dirty="0"/>
          </a:p>
          <a:p>
            <a:pPr marL="216221" lvl="1" indent="0" algn="just">
              <a:spcBef>
                <a:spcPts val="1029"/>
              </a:spcBef>
              <a:buClr>
                <a:srgbClr val="000000"/>
              </a:buClr>
              <a:buSzPct val="75000"/>
              <a:buNone/>
              <a:defRPr/>
            </a:pP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c) zpracování věci 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(§ 1074) – vlastník zpracované věci musí zaplatit tomu, kdo zpracováním věc a vlastnické právo k ní pozbyl, stejně jako tomu, kdo se na jejím zpracování podílel prací</a:t>
            </a:r>
            <a:endParaRPr lang="cs-CZ" sz="1500" spc="-1" dirty="0"/>
          </a:p>
          <a:p>
            <a:pPr marL="216221" lvl="1" indent="0" algn="just">
              <a:spcBef>
                <a:spcPts val="1029"/>
              </a:spcBef>
              <a:buClr>
                <a:srgbClr val="000000"/>
              </a:buClr>
              <a:buSzPct val="75000"/>
              <a:buNone/>
              <a:defRPr/>
            </a:pPr>
            <a:r>
              <a:rPr lang="cs-CZ" sz="1500" b="1" spc="-1" dirty="0">
                <a:solidFill>
                  <a:srgbClr val="000000"/>
                </a:solidFill>
                <a:ea typeface="DejaVu Sans"/>
              </a:rPr>
              <a:t>d) vrácení nálezu </a:t>
            </a:r>
            <a:r>
              <a:rPr lang="cs-CZ" sz="1500" spc="-1" dirty="0">
                <a:solidFill>
                  <a:srgbClr val="000000"/>
                </a:solidFill>
                <a:ea typeface="DejaVu Sans"/>
              </a:rPr>
              <a:t>(§ 1052) – nálezce je povinen vrátit věc tomu, kdo ji ztratil, a to oproti úhradě nutných nákladů a nálezného</a:t>
            </a:r>
            <a:endParaRPr lang="cs-CZ" sz="1500" spc="-1" dirty="0"/>
          </a:p>
          <a:p>
            <a:pPr marL="0" indent="0">
              <a:buNone/>
              <a:defRPr/>
            </a:pPr>
            <a:endParaRPr lang="cs-CZ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3B4A6CBA-8047-465A-8BBB-24B56F29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492081"/>
            <a:ext cx="8229600" cy="1143000"/>
          </a:xfrm>
        </p:spPr>
        <p:txBody>
          <a:bodyPr/>
          <a:lstStyle/>
          <a:p>
            <a:pPr algn="ctr"/>
            <a:r>
              <a:rPr lang="cs-CZ" altLang="cs-CZ" dirty="0"/>
              <a:t>Smlouva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A24EBC17-0955-4DC7-A1D9-28C43AE12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494215"/>
            <a:ext cx="8229600" cy="4525962"/>
          </a:xfrm>
        </p:spPr>
        <p:txBody>
          <a:bodyPr/>
          <a:lstStyle/>
          <a:p>
            <a:r>
              <a:rPr lang="cs-CZ" altLang="cs-CZ" sz="2200" dirty="0"/>
              <a:t>Dvoustranné (či vícestranné) adresné právní jednání = vždy právně jednám vůči </a:t>
            </a:r>
            <a:r>
              <a:rPr lang="cs-CZ" altLang="cs-CZ" sz="2200"/>
              <a:t>nějaké osobě</a:t>
            </a:r>
            <a:endParaRPr lang="cs-CZ" altLang="cs-CZ" sz="2200" dirty="0"/>
          </a:p>
          <a:p>
            <a:r>
              <a:rPr lang="cs-CZ" altLang="cs-CZ" sz="2200" dirty="0"/>
              <a:t>Strany mohou uzavřít smlouvu, která je jako samostatný smluvní typ v OZ </a:t>
            </a:r>
            <a:r>
              <a:rPr lang="cs-CZ" altLang="cs-CZ" sz="2200" b="1" dirty="0"/>
              <a:t>upravena</a:t>
            </a:r>
            <a:r>
              <a:rPr lang="cs-CZ" altLang="cs-CZ" sz="2200" dirty="0"/>
              <a:t> (§ 2055 a násl.)</a:t>
            </a:r>
          </a:p>
          <a:p>
            <a:r>
              <a:rPr lang="cs-CZ" altLang="cs-CZ" sz="2200" dirty="0"/>
              <a:t>Strany mohou uzavřít i smlouvu </a:t>
            </a:r>
            <a:r>
              <a:rPr lang="cs-CZ" altLang="cs-CZ" sz="2200" b="1" dirty="0" err="1"/>
              <a:t>inominátní</a:t>
            </a:r>
            <a:r>
              <a:rPr lang="cs-CZ" altLang="cs-CZ" sz="2200" dirty="0"/>
              <a:t> - § 1746 odst. 2 = např. leasing (finanční/operativní), </a:t>
            </a:r>
            <a:r>
              <a:rPr lang="cs-CZ" altLang="cs-CZ" sz="2200" dirty="0" err="1"/>
              <a:t>franchising</a:t>
            </a:r>
            <a:r>
              <a:rPr lang="cs-CZ" altLang="cs-CZ" sz="2200" dirty="0"/>
              <a:t>, forfaiting atd.</a:t>
            </a:r>
          </a:p>
          <a:p>
            <a:r>
              <a:rPr lang="cs-CZ" altLang="cs-CZ" sz="2200" dirty="0"/>
              <a:t>Strany si mohou práva a povinnosti upravit odchylně od zákona i ve vztahu k typovým závazků</a:t>
            </a:r>
          </a:p>
          <a:p>
            <a:r>
              <a:rPr lang="cs-CZ" altLang="cs-CZ" sz="2200" dirty="0"/>
              <a:t>Ve všech případech jde o porušení smlouvy, i kdyby strany jen odkázaly na zákonnou úpravu = význam např. § 2913</a:t>
            </a:r>
          </a:p>
          <a:p>
            <a:pPr lvl="2"/>
            <a:endParaRPr lang="cs-CZ" altLang="cs-CZ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56407BF0-16DF-4FB8-9BC8-7A15F7A9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smlouvy</a:t>
            </a:r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AB12BED8-BC9B-4D84-B461-47D452FC1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443427"/>
            <a:ext cx="8066301" cy="4139998"/>
          </a:xfrm>
        </p:spPr>
        <p:txBody>
          <a:bodyPr/>
          <a:lstStyle/>
          <a:p>
            <a:r>
              <a:rPr lang="cs-CZ" altLang="cs-CZ" b="1" dirty="0"/>
              <a:t>Smlouva</a:t>
            </a:r>
            <a:r>
              <a:rPr lang="cs-CZ" altLang="cs-CZ" dirty="0"/>
              <a:t> = nejčastější právní důvod vzniku závazku</a:t>
            </a:r>
          </a:p>
          <a:p>
            <a:r>
              <a:rPr lang="cs-CZ" altLang="cs-CZ" b="1" dirty="0"/>
              <a:t>Projev vůle </a:t>
            </a:r>
            <a:r>
              <a:rPr lang="cs-CZ" altLang="cs-CZ" dirty="0"/>
              <a:t>stran </a:t>
            </a:r>
            <a:r>
              <a:rPr lang="cs-CZ" altLang="cs-CZ" b="1" dirty="0"/>
              <a:t>zřídit mezi sebou závazek </a:t>
            </a:r>
            <a:r>
              <a:rPr lang="cs-CZ" altLang="cs-CZ" dirty="0"/>
              <a:t>a </a:t>
            </a:r>
            <a:r>
              <a:rPr lang="cs-CZ" altLang="cs-CZ" b="1" dirty="0"/>
              <a:t>řídit se obsahem smlouvy</a:t>
            </a:r>
          </a:p>
          <a:p>
            <a:r>
              <a:rPr lang="cs-CZ" altLang="cs-CZ" dirty="0"/>
              <a:t>Musí být mezi stranami shoda o </a:t>
            </a:r>
            <a:r>
              <a:rPr lang="cs-CZ" altLang="cs-CZ" u="sng" dirty="0"/>
              <a:t>podstatných náležitostech smlouvy</a:t>
            </a:r>
            <a:r>
              <a:rPr lang="cs-CZ" altLang="cs-CZ" dirty="0"/>
              <a:t> (§ 1746 odst. 1)</a:t>
            </a:r>
          </a:p>
          <a:p>
            <a:pPr lvl="4"/>
            <a:r>
              <a:rPr lang="cs-CZ" altLang="cs-CZ" dirty="0"/>
              <a:t>Např. u kupní smlouvy: podstatné náležitosti: závazek kupujícího </a:t>
            </a:r>
            <a:r>
              <a:rPr lang="cs-CZ" altLang="cs-CZ" b="1" dirty="0"/>
              <a:t>zaplatit kupní cenu</a:t>
            </a:r>
            <a:r>
              <a:rPr lang="cs-CZ" altLang="cs-CZ" dirty="0"/>
              <a:t> a </a:t>
            </a:r>
            <a:r>
              <a:rPr lang="cs-CZ" altLang="cs-CZ" b="1" dirty="0"/>
              <a:t>převzít věc</a:t>
            </a:r>
            <a:r>
              <a:rPr lang="cs-CZ" altLang="cs-CZ" dirty="0"/>
              <a:t>, závazek prodávajícího </a:t>
            </a:r>
            <a:r>
              <a:rPr lang="cs-CZ" altLang="cs-CZ" b="1" dirty="0"/>
              <a:t>odevzdání věci</a:t>
            </a:r>
            <a:r>
              <a:rPr lang="cs-CZ" altLang="cs-CZ" dirty="0"/>
              <a:t> umožnění </a:t>
            </a:r>
            <a:r>
              <a:rPr lang="cs-CZ" altLang="cs-CZ" b="1" dirty="0"/>
              <a:t>nabytí vlastnického práva kupujícím</a:t>
            </a:r>
          </a:p>
          <a:p>
            <a:r>
              <a:rPr lang="cs-CZ" altLang="cs-CZ" dirty="0"/>
              <a:t>Reálné smlouvy x konsenzuální smlouvy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587FF84A-52F3-4AEB-B70E-2D193718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Kontraktační proces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BA8503-ABE8-4713-874D-55FAC546B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792127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Osoby</a:t>
            </a:r>
            <a:r>
              <a:rPr lang="cs-CZ" dirty="0"/>
              <a:t>: </a:t>
            </a:r>
            <a:r>
              <a:rPr lang="cs-CZ" u="sng" dirty="0"/>
              <a:t>navrhovatel</a:t>
            </a:r>
            <a:r>
              <a:rPr lang="cs-CZ" dirty="0"/>
              <a:t> (oferent), </a:t>
            </a:r>
            <a:r>
              <a:rPr lang="cs-CZ" u="sng" dirty="0"/>
              <a:t>oblát</a:t>
            </a:r>
            <a:r>
              <a:rPr lang="cs-CZ" dirty="0"/>
              <a:t>, </a:t>
            </a:r>
            <a:r>
              <a:rPr lang="cs-CZ" u="sng" dirty="0"/>
              <a:t>akceptant</a:t>
            </a:r>
          </a:p>
          <a:p>
            <a:pPr>
              <a:defRPr/>
            </a:pPr>
            <a:r>
              <a:rPr lang="cs-CZ" b="1" dirty="0"/>
              <a:t>Ofertou</a:t>
            </a:r>
            <a:r>
              <a:rPr lang="cs-CZ" dirty="0"/>
              <a:t> není jakýkoli projev vůle – musí zahrnovat </a:t>
            </a:r>
            <a:r>
              <a:rPr lang="cs-CZ" b="1" dirty="0"/>
              <a:t>podstatné náležitosti smlouvy</a:t>
            </a:r>
            <a:r>
              <a:rPr lang="cs-CZ" dirty="0"/>
              <a:t> </a:t>
            </a:r>
            <a:r>
              <a:rPr lang="cs-CZ" b="1" dirty="0"/>
              <a:t>umožňující jednoduché </a:t>
            </a:r>
            <a:r>
              <a:rPr lang="cs-CZ" dirty="0"/>
              <a:t>a </a:t>
            </a:r>
            <a:r>
              <a:rPr lang="cs-CZ" b="1" dirty="0"/>
              <a:t>bezpodmínečné přijetí </a:t>
            </a:r>
            <a:r>
              <a:rPr lang="cs-CZ" dirty="0"/>
              <a:t>oferty (prosté „ano“)</a:t>
            </a:r>
          </a:p>
          <a:p>
            <a:pPr>
              <a:defRPr/>
            </a:pPr>
            <a:r>
              <a:rPr lang="cs-CZ" dirty="0"/>
              <a:t>Nemá-li oferta náležitosti nabídky, jde </a:t>
            </a:r>
            <a:r>
              <a:rPr lang="cs-CZ" u="sng" dirty="0"/>
              <a:t>o pouhou výzvu k podávání nabídek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C3B1A792-8161-44F1-BEB4-0155684C1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Kontraktační proces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6F7705-790D-417C-BFEC-C97E837BB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200" b="1" dirty="0"/>
              <a:t>Nabídka zaniká:</a:t>
            </a:r>
          </a:p>
          <a:p>
            <a:pPr marL="0" indent="0">
              <a:buNone/>
              <a:defRPr/>
            </a:pPr>
            <a:r>
              <a:rPr lang="cs-CZ" sz="2200" dirty="0"/>
              <a:t>1) </a:t>
            </a:r>
            <a:r>
              <a:rPr lang="cs-CZ" sz="2200" b="1" dirty="0"/>
              <a:t>Odmítnutím</a:t>
            </a:r>
            <a:r>
              <a:rPr lang="cs-CZ" sz="2200" dirty="0"/>
              <a:t> („díky, nechci“)</a:t>
            </a:r>
          </a:p>
          <a:p>
            <a:pPr marL="0" indent="0">
              <a:buNone/>
              <a:defRPr/>
            </a:pPr>
            <a:r>
              <a:rPr lang="cs-CZ" sz="2200" dirty="0"/>
              <a:t>2) </a:t>
            </a:r>
            <a:r>
              <a:rPr lang="cs-CZ" sz="2200" b="1" dirty="0"/>
              <a:t>Odvoláním</a:t>
            </a:r>
            <a:r>
              <a:rPr lang="cs-CZ" sz="2200" dirty="0"/>
              <a:t> („rozmyslel jsem si to“, „nabídka již není aktuální“) – nabídka </a:t>
            </a:r>
            <a:r>
              <a:rPr lang="cs-CZ" sz="2200" b="1" dirty="0"/>
              <a:t>již vyvolává účinky</a:t>
            </a:r>
            <a:r>
              <a:rPr lang="cs-CZ" sz="2200" dirty="0"/>
              <a:t>, ale v akceptační lhůtě je „</a:t>
            </a:r>
            <a:r>
              <a:rPr lang="cs-CZ" sz="2200" u="sng" dirty="0"/>
              <a:t>stornována</a:t>
            </a:r>
            <a:r>
              <a:rPr lang="cs-CZ" sz="2200" dirty="0"/>
              <a:t>“</a:t>
            </a:r>
          </a:p>
          <a:p>
            <a:pPr marL="342900" indent="-342900">
              <a:buFontTx/>
              <a:buChar char="-"/>
              <a:defRPr/>
            </a:pPr>
            <a:r>
              <a:rPr lang="cs-CZ" sz="2200" dirty="0"/>
              <a:t>Zákon vychází ze zásady </a:t>
            </a:r>
            <a:r>
              <a:rPr lang="cs-CZ" sz="2200" u="sng" dirty="0"/>
              <a:t>odvolatelnosti nabídky</a:t>
            </a:r>
          </a:p>
          <a:p>
            <a:pPr marL="342900" indent="-342900">
              <a:buFontTx/>
              <a:buChar char="-"/>
              <a:defRPr/>
            </a:pPr>
            <a:r>
              <a:rPr lang="cs-CZ" sz="2200" dirty="0"/>
              <a:t>Neodvolatelná je nabídka: </a:t>
            </a:r>
            <a:r>
              <a:rPr lang="cs-CZ" sz="2200" b="1" dirty="0"/>
              <a:t>je-li to v ní vyjádřeno</a:t>
            </a:r>
            <a:r>
              <a:rPr lang="cs-CZ" sz="2200" dirty="0"/>
              <a:t>, </a:t>
            </a:r>
            <a:r>
              <a:rPr lang="cs-CZ" sz="2200" b="1" dirty="0"/>
              <a:t>je-li vyjádřena lhůta k akceptaci</a:t>
            </a:r>
          </a:p>
          <a:p>
            <a:pPr marL="0" indent="0">
              <a:buNone/>
              <a:defRPr/>
            </a:pPr>
            <a:r>
              <a:rPr lang="cs-CZ" sz="2200" dirty="0"/>
              <a:t>3) </a:t>
            </a:r>
            <a:r>
              <a:rPr lang="cs-CZ" sz="2200" b="1" dirty="0"/>
              <a:t>Zrušením</a:t>
            </a:r>
            <a:r>
              <a:rPr lang="cs-CZ" sz="2200" dirty="0"/>
              <a:t> („ruším návrh“) – nabídka ještě nevyvolává účinky</a:t>
            </a:r>
          </a:p>
          <a:p>
            <a:pPr marL="0" indent="0">
              <a:buNone/>
              <a:defRPr/>
            </a:pPr>
            <a:r>
              <a:rPr lang="cs-CZ" sz="2200" dirty="0"/>
              <a:t>4) </a:t>
            </a:r>
            <a:r>
              <a:rPr lang="cs-CZ" sz="2200" b="1" dirty="0"/>
              <a:t>Uplynutím doby, na kterou byla nabídka omezena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86BE59F8-FD01-41AF-B9E9-AFAF14966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Kontraktační proces III.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83C75A3F-F086-4D94-954F-AC02FF67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612038"/>
            <a:ext cx="8229600" cy="4525962"/>
          </a:xfrm>
        </p:spPr>
        <p:txBody>
          <a:bodyPr/>
          <a:lstStyle/>
          <a:p>
            <a:pPr algn="just"/>
            <a:r>
              <a:rPr lang="cs-CZ" altLang="cs-CZ" dirty="0"/>
              <a:t>Nabídka (oferta) </a:t>
            </a:r>
            <a:r>
              <a:rPr lang="cs-CZ" altLang="cs-CZ" b="1" dirty="0"/>
              <a:t>musí být přijata</a:t>
            </a:r>
            <a:r>
              <a:rPr lang="cs-CZ" altLang="cs-CZ" dirty="0"/>
              <a:t> – nikdo nemůže být smlouvou vázán </a:t>
            </a:r>
            <a:r>
              <a:rPr lang="cs-CZ" altLang="cs-CZ" u="sng" dirty="0"/>
              <a:t>proti své vůli</a:t>
            </a:r>
          </a:p>
          <a:p>
            <a:r>
              <a:rPr lang="cs-CZ" altLang="cs-CZ" b="1" dirty="0"/>
              <a:t>Způsob akceptace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sz="1800" dirty="0"/>
              <a:t>- </a:t>
            </a:r>
            <a:r>
              <a:rPr lang="cs-CZ" altLang="cs-CZ" sz="1800" u="sng" dirty="0"/>
              <a:t>písemně/ústně</a:t>
            </a:r>
            <a:r>
              <a:rPr lang="cs-CZ" altLang="cs-CZ" sz="1800" dirty="0"/>
              <a:t>: „zboží dodáme“, „přijímáme“, „zasíláme pro forma fakturu“ </a:t>
            </a:r>
          </a:p>
          <a:p>
            <a:pPr lvl="2"/>
            <a:r>
              <a:rPr lang="cs-CZ" altLang="cs-CZ" sz="1800" dirty="0"/>
              <a:t>- </a:t>
            </a:r>
            <a:r>
              <a:rPr lang="cs-CZ" altLang="cs-CZ" sz="1800" u="sng" dirty="0"/>
              <a:t>konkludentně</a:t>
            </a:r>
            <a:r>
              <a:rPr lang="cs-CZ" altLang="cs-CZ" sz="1800" dirty="0"/>
              <a:t>: např. kývnutí hlavou, pokračování v čerpání datových služeb, stisknutí tlačítka</a:t>
            </a:r>
          </a:p>
          <a:p>
            <a:r>
              <a:rPr lang="cs-CZ" altLang="cs-CZ" dirty="0"/>
              <a:t>Nabídku je třeba přijmout </a:t>
            </a:r>
            <a:r>
              <a:rPr lang="cs-CZ" altLang="cs-CZ" u="sng" dirty="0"/>
              <a:t>včas</a:t>
            </a:r>
          </a:p>
          <a:p>
            <a:pPr lvl="2"/>
            <a:r>
              <a:rPr lang="cs-CZ" altLang="cs-CZ" dirty="0"/>
              <a:t>- nabídka učiněná </a:t>
            </a:r>
            <a:r>
              <a:rPr lang="cs-CZ" altLang="cs-CZ" u="sng" dirty="0"/>
              <a:t>mezi přítomnými</a:t>
            </a:r>
            <a:r>
              <a:rPr lang="cs-CZ" altLang="cs-CZ" dirty="0"/>
              <a:t> musí být přijata </a:t>
            </a:r>
            <a:r>
              <a:rPr lang="cs-CZ" altLang="cs-CZ" b="1" dirty="0"/>
              <a:t>bezodkladně</a:t>
            </a:r>
          </a:p>
          <a:p>
            <a:pPr lvl="2"/>
            <a:r>
              <a:rPr lang="cs-CZ" altLang="cs-CZ" dirty="0"/>
              <a:t>- nabídka učiněná </a:t>
            </a:r>
            <a:r>
              <a:rPr lang="cs-CZ" altLang="cs-CZ" u="sng" dirty="0"/>
              <a:t>distančně</a:t>
            </a:r>
            <a:r>
              <a:rPr lang="cs-CZ" altLang="cs-CZ" dirty="0"/>
              <a:t>: ve stanovené lhůtě nebo v době přiměřené povaze komunikačního prostředku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0FE3C85D-A61D-40AD-91AB-8BE4E063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Kontraktační proces IV.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5DA7E-0C7E-41B3-AA62-512E4D87D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409088"/>
            <a:ext cx="8229600" cy="4857750"/>
          </a:xfrm>
        </p:spPr>
        <p:txBody>
          <a:bodyPr/>
          <a:lstStyle/>
          <a:p>
            <a:pPr>
              <a:defRPr/>
            </a:pPr>
            <a:r>
              <a:rPr lang="cs-CZ" sz="2300" dirty="0"/>
              <a:t>Pro uzavření smlouvy se vyžaduje </a:t>
            </a:r>
            <a:r>
              <a:rPr lang="cs-CZ" sz="2300" u="sng" dirty="0"/>
              <a:t>úplný konsenzus</a:t>
            </a:r>
          </a:p>
          <a:p>
            <a:pPr>
              <a:defRPr/>
            </a:pPr>
            <a:r>
              <a:rPr lang="cs-CZ" sz="2300" dirty="0"/>
              <a:t>Odpověď na nabídku s odchylkou nebo dodatkem, </a:t>
            </a:r>
            <a:r>
              <a:rPr lang="cs-CZ" sz="2300" u="sng" dirty="0"/>
              <a:t>je odmítnutím nabídky</a:t>
            </a:r>
            <a:r>
              <a:rPr lang="cs-CZ" sz="2300" dirty="0"/>
              <a:t> a </a:t>
            </a:r>
            <a:r>
              <a:rPr lang="cs-CZ" sz="2300" u="sng" dirty="0"/>
              <a:t>považuje se za nabídku novou</a:t>
            </a:r>
            <a:r>
              <a:rPr lang="cs-CZ" sz="2300" dirty="0"/>
              <a:t> adresovanou oferentovi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cs-CZ" sz="2300" dirty="0"/>
              <a:t>Př. Nabídka prodeje vozidla za 100.000 Kč, oblát sděluje, že auto „vezme“ za 80.000 Kč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endParaRPr lang="cs-CZ" sz="23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cs-CZ" sz="2300" dirty="0"/>
              <a:t>Př. Nabídka dodání 1000 kusů betonových dlaždic, oblát sděluje, „ano, ale“ jen pokud prodejce přidá 100 kusů navíc v ceně. </a:t>
            </a:r>
          </a:p>
          <a:p>
            <a:pPr marL="457200" indent="-457200">
              <a:defRPr/>
            </a:pPr>
            <a:r>
              <a:rPr lang="cs-CZ" sz="2300" dirty="0"/>
              <a:t>Od okamžiku uzavření smlouvy se „jednostranná právní jednání“ stávají dvoustranným právním jednáním = smlouvou – viz např. § 1759, § 1790</a:t>
            </a:r>
          </a:p>
          <a:p>
            <a:pPr>
              <a:defRPr/>
            </a:pPr>
            <a:endParaRPr lang="cs-CZ" sz="23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1E8700FE-19EF-4D49-BB3E-EAA55450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307921"/>
            <a:ext cx="8229600" cy="1143000"/>
          </a:xfrm>
        </p:spPr>
        <p:txBody>
          <a:bodyPr/>
          <a:lstStyle/>
          <a:p>
            <a:pPr algn="ctr"/>
            <a:r>
              <a:rPr lang="cs-CZ" altLang="cs-CZ" dirty="0"/>
              <a:t>Kontraktační proces V.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FA069FBB-BBD1-411A-81F7-91B2FFAC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166018"/>
            <a:ext cx="8229600" cy="4525963"/>
          </a:xfrm>
        </p:spPr>
        <p:txBody>
          <a:bodyPr/>
          <a:lstStyle/>
          <a:p>
            <a:r>
              <a:rPr lang="cs-CZ" altLang="cs-CZ" sz="2600" b="1" dirty="0"/>
              <a:t>Nepodstatné odchylky </a:t>
            </a:r>
            <a:r>
              <a:rPr lang="cs-CZ" altLang="cs-CZ" sz="2600" dirty="0"/>
              <a:t>(§ 1740 odst. 3): ke zmaření smlouvy nemá dojít z marginálních důvodů</a:t>
            </a:r>
          </a:p>
          <a:p>
            <a:r>
              <a:rPr lang="cs-CZ" altLang="cs-CZ" sz="2600" dirty="0"/>
              <a:t>Odpověď </a:t>
            </a:r>
            <a:r>
              <a:rPr lang="cs-CZ" altLang="cs-CZ" sz="2600" dirty="0" err="1"/>
              <a:t>obláta</a:t>
            </a:r>
            <a:r>
              <a:rPr lang="cs-CZ" altLang="cs-CZ" sz="2600" dirty="0"/>
              <a:t>, která </a:t>
            </a:r>
            <a:r>
              <a:rPr lang="cs-CZ" altLang="cs-CZ" sz="2600" u="sng" dirty="0"/>
              <a:t>podstatně nemění podmínky nabídky, je jejím přijetím</a:t>
            </a:r>
          </a:p>
          <a:p>
            <a:r>
              <a:rPr lang="cs-CZ" altLang="cs-CZ" sz="2600" dirty="0"/>
              <a:t>Navrhovatel nesmí bezodkladně akceptaci odmítnout</a:t>
            </a:r>
          </a:p>
          <a:p>
            <a:r>
              <a:rPr lang="cs-CZ" altLang="cs-CZ" sz="2600" b="1" dirty="0"/>
              <a:t>Podstatná změna</a:t>
            </a:r>
            <a:r>
              <a:rPr lang="cs-CZ" altLang="cs-CZ" sz="2600" dirty="0"/>
              <a:t>: vždy s přihlédnutím k okolnostem případu – lhůta dodání 1 měsíc/1 den, 1.000 Kč/0,50 Kč, plnění ve prospěch navrhovatele atd.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B52CE3-329B-46B8-B0D4-EC81C6010B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Obecná část závazkového práva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72DFFF-4283-4494-996B-B667ED8BC5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EDBDF7-B801-4584-AE02-0FF790CA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přednášky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51DF49-FBA8-447B-A53F-FA5FCEBA4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517805"/>
            <a:ext cx="8066301" cy="4139998"/>
          </a:xfrm>
        </p:spPr>
        <p:txBody>
          <a:bodyPr/>
          <a:lstStyle/>
          <a:p>
            <a:r>
              <a:rPr lang="cs-CZ" sz="2400" dirty="0"/>
              <a:t>Část I. - postavení závazkového práva v systému OZ</a:t>
            </a:r>
          </a:p>
          <a:p>
            <a:r>
              <a:rPr lang="cs-CZ" sz="2400" dirty="0"/>
              <a:t>Část II. – úplné a neúplné závazky</a:t>
            </a:r>
          </a:p>
          <a:p>
            <a:r>
              <a:rPr lang="cs-CZ" sz="2400" dirty="0"/>
              <a:t>Část III. – promlčení závazků</a:t>
            </a:r>
          </a:p>
          <a:p>
            <a:r>
              <a:rPr lang="cs-CZ" sz="2400" dirty="0"/>
              <a:t>Část IV. – vznik závazků</a:t>
            </a:r>
          </a:p>
          <a:p>
            <a:r>
              <a:rPr lang="cs-CZ" altLang="cs-CZ" sz="2400" dirty="0"/>
              <a:t>Část V. – Obsah závazků</a:t>
            </a:r>
          </a:p>
          <a:p>
            <a:r>
              <a:rPr lang="cs-CZ" sz="2400" dirty="0"/>
              <a:t>Část VI. – Limity obsahu závazku</a:t>
            </a:r>
          </a:p>
          <a:p>
            <a:r>
              <a:rPr lang="cs-CZ" altLang="cs-CZ" sz="2400" dirty="0"/>
              <a:t>Část VII. – Změna závazků</a:t>
            </a:r>
          </a:p>
          <a:p>
            <a:r>
              <a:rPr lang="cs-CZ" altLang="cs-CZ" sz="2400" dirty="0"/>
              <a:t>Část VIII. – Zánik závazků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398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5F905E5D-E748-438D-A3C9-4F0446FD3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Část V. – Obsah závazků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EBD739-89EE-43A7-95DA-1B32D26CB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866" y="1359001"/>
            <a:ext cx="8066301" cy="4139998"/>
          </a:xfrm>
        </p:spPr>
        <p:txBody>
          <a:bodyPr/>
          <a:lstStyle/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600" spc="-1" dirty="0">
                <a:solidFill>
                  <a:srgbClr val="000000"/>
                </a:solidFill>
                <a:ea typeface="DejaVu Sans"/>
              </a:rPr>
              <a:t>Obsahem závazku je </a:t>
            </a:r>
            <a:r>
              <a:rPr lang="cs-CZ" sz="1600" b="1" spc="-1" dirty="0">
                <a:solidFill>
                  <a:srgbClr val="000000"/>
                </a:solidFill>
                <a:ea typeface="DejaVu Sans"/>
              </a:rPr>
              <a:t>vždy povinnost dlužníka k určitému plnění 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(forma plnění = </a:t>
            </a:r>
            <a:r>
              <a:rPr lang="cs-CZ" sz="1600" u="sng" spc="-1" dirty="0">
                <a:solidFill>
                  <a:srgbClr val="000000"/>
                </a:solidFill>
                <a:ea typeface="DejaVu Sans"/>
              </a:rPr>
              <a:t>dare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, </a:t>
            </a:r>
            <a:r>
              <a:rPr lang="cs-CZ" sz="1600" u="sng" spc="-1" dirty="0" err="1">
                <a:solidFill>
                  <a:srgbClr val="000000"/>
                </a:solidFill>
                <a:ea typeface="DejaVu Sans"/>
              </a:rPr>
              <a:t>facere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, </a:t>
            </a:r>
            <a:r>
              <a:rPr lang="cs-CZ" sz="1600" u="sng" spc="-1" dirty="0" err="1">
                <a:solidFill>
                  <a:srgbClr val="000000"/>
                </a:solidFill>
                <a:ea typeface="DejaVu Sans"/>
              </a:rPr>
              <a:t>omittere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, </a:t>
            </a:r>
            <a:r>
              <a:rPr lang="cs-CZ" sz="1600" u="sng" spc="-1" dirty="0" err="1">
                <a:solidFill>
                  <a:srgbClr val="000000"/>
                </a:solidFill>
                <a:ea typeface="DejaVu Sans"/>
              </a:rPr>
              <a:t>pati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) a oprávněním věřitele toto plnění požadovat</a:t>
            </a:r>
            <a:endParaRPr lang="cs-CZ" sz="1600" spc="-1" dirty="0"/>
          </a:p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600" spc="-1" dirty="0">
                <a:solidFill>
                  <a:srgbClr val="000000"/>
                </a:solidFill>
                <a:ea typeface="DejaVu Sans"/>
              </a:rPr>
              <a:t>Obsahem závazku může být </a:t>
            </a:r>
            <a:r>
              <a:rPr lang="cs-CZ" sz="1600" b="1" spc="-1" dirty="0">
                <a:solidFill>
                  <a:srgbClr val="000000"/>
                </a:solidFill>
                <a:ea typeface="DejaVu Sans"/>
              </a:rPr>
              <a:t>aktivní jednání 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(dare – dání, </a:t>
            </a:r>
            <a:r>
              <a:rPr lang="cs-CZ" sz="1600" spc="-1" dirty="0" err="1">
                <a:solidFill>
                  <a:srgbClr val="000000"/>
                </a:solidFill>
                <a:ea typeface="DejaVu Sans"/>
              </a:rPr>
              <a:t>facere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 – konání) nebo </a:t>
            </a:r>
            <a:r>
              <a:rPr lang="cs-CZ" sz="1600" b="1" spc="-1" dirty="0">
                <a:solidFill>
                  <a:srgbClr val="000000"/>
                </a:solidFill>
                <a:ea typeface="DejaVu Sans"/>
              </a:rPr>
              <a:t>pasivní jednání 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(</a:t>
            </a:r>
            <a:r>
              <a:rPr lang="cs-CZ" sz="1600" spc="-1" dirty="0" err="1">
                <a:solidFill>
                  <a:srgbClr val="000000"/>
                </a:solidFill>
                <a:ea typeface="DejaVu Sans"/>
              </a:rPr>
              <a:t>omittere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 – zdržení se, </a:t>
            </a:r>
            <a:r>
              <a:rPr lang="cs-CZ" sz="1600" spc="-1" dirty="0" err="1">
                <a:solidFill>
                  <a:srgbClr val="000000"/>
                </a:solidFill>
                <a:ea typeface="DejaVu Sans"/>
              </a:rPr>
              <a:t>pati</a:t>
            </a:r>
            <a:r>
              <a:rPr lang="cs-CZ" sz="1600" spc="-1" dirty="0">
                <a:solidFill>
                  <a:srgbClr val="000000"/>
                </a:solidFill>
                <a:ea typeface="DejaVu Sans"/>
              </a:rPr>
              <a:t> – strpění)</a:t>
            </a:r>
            <a:endParaRPr lang="cs-CZ" sz="1600" spc="-1" dirty="0"/>
          </a:p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300" b="1" spc="-1" dirty="0">
                <a:solidFill>
                  <a:srgbClr val="000000"/>
                </a:solidFill>
                <a:ea typeface="DejaVu Sans"/>
              </a:rPr>
              <a:t>Dare</a:t>
            </a:r>
            <a:r>
              <a:rPr lang="cs-CZ" sz="1300" spc="-1" dirty="0">
                <a:solidFill>
                  <a:srgbClr val="000000"/>
                </a:solidFill>
                <a:ea typeface="DejaVu Sans"/>
              </a:rPr>
              <a:t> – poskytnutí vlastnického, užívacího, požívacího a jiného práva k věci</a:t>
            </a:r>
            <a:endParaRPr lang="cs-CZ" sz="1300" spc="-1" dirty="0"/>
          </a:p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300" b="1" spc="-1" dirty="0" err="1">
                <a:solidFill>
                  <a:srgbClr val="000000"/>
                </a:solidFill>
                <a:ea typeface="DejaVu Sans"/>
              </a:rPr>
              <a:t>Facere</a:t>
            </a:r>
            <a:r>
              <a:rPr lang="cs-CZ" sz="1300" spc="-1" dirty="0">
                <a:solidFill>
                  <a:srgbClr val="000000"/>
                </a:solidFill>
                <a:ea typeface="DejaVu Sans"/>
              </a:rPr>
              <a:t> – jiné jednání v podobě činnosti ve prospěch věřitele (např. obstarání záležitosti příkazce příkazní smlouvou podle § 2430; zprostředkování uzavření smlouvy s třetí osobou ve prospěch zájemce podle § 2445)</a:t>
            </a:r>
            <a:endParaRPr lang="cs-CZ" sz="1300" spc="-1" dirty="0"/>
          </a:p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300" b="1" spc="-1" dirty="0" err="1">
                <a:solidFill>
                  <a:srgbClr val="000000"/>
                </a:solidFill>
                <a:ea typeface="DejaVu Sans"/>
              </a:rPr>
              <a:t>Omittere</a:t>
            </a:r>
            <a:r>
              <a:rPr lang="cs-CZ" sz="1300" spc="-1" dirty="0">
                <a:solidFill>
                  <a:srgbClr val="000000"/>
                </a:solidFill>
                <a:ea typeface="DejaVu Sans"/>
              </a:rPr>
              <a:t> – opomenutí jednání, k němuž by jinak byl dlužník oprávněn, kdyby takovou povinnost neměl [např. povinnost pronajímatele zajistit nájemci nerušené užívání věci po dobu nájmu podle § 2205 písm. c)]  </a:t>
            </a:r>
          </a:p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1300" b="1" spc="-1" dirty="0" err="1">
                <a:solidFill>
                  <a:srgbClr val="000000"/>
                </a:solidFill>
                <a:ea typeface="DejaVu Sans"/>
              </a:rPr>
              <a:t>Pati</a:t>
            </a:r>
            <a:r>
              <a:rPr lang="cs-CZ" sz="1300" spc="-1" dirty="0">
                <a:solidFill>
                  <a:srgbClr val="000000"/>
                </a:solidFill>
                <a:ea typeface="DejaVu Sans"/>
              </a:rPr>
              <a:t> – pasivita dlužníka ve vztahu k oprávněnému, kterou by jinak nemusel snášet (pozemkové služebnosti – cesty, stezky, jízdy, braní vody apod., povinnost nájemce strpět úpravu bytu nebo domu pronajímatelem či třetí osobou, bez většího nepohodlí pro něj podle § 2259)</a:t>
            </a:r>
            <a:endParaRPr lang="cs-CZ" sz="1300" spc="-1" dirty="0"/>
          </a:p>
          <a:p>
            <a:pPr marL="441530" algn="just">
              <a:spcBef>
                <a:spcPts val="1286"/>
              </a:spcBef>
              <a:buSzPct val="45000"/>
              <a:defRPr/>
            </a:pPr>
            <a:endParaRPr lang="cs-CZ" sz="1300" spc="-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4FF0EF78-A38A-474E-9F91-21945C4F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Obsah závazků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FDB82-DCCC-42BD-B4A2-BC145287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107" y="1844676"/>
            <a:ext cx="8229600" cy="4525963"/>
          </a:xfrm>
        </p:spPr>
        <p:txBody>
          <a:bodyPr/>
          <a:lstStyle/>
          <a:p>
            <a:pPr marL="441530" algn="just">
              <a:spcBef>
                <a:spcPts val="1286"/>
              </a:spcBef>
              <a:buSzPct val="45000"/>
              <a:defRPr/>
            </a:pPr>
            <a:r>
              <a:rPr lang="cs-CZ" sz="2000" spc="-1" dirty="0">
                <a:solidFill>
                  <a:srgbClr val="000000"/>
                </a:solidFill>
                <a:ea typeface="DejaVu Sans"/>
              </a:rPr>
              <a:t>Součástí závazku není zpravidla jedna povinnost/oprávnění, nýbrž několik = typické pro </a:t>
            </a:r>
            <a:r>
              <a:rPr lang="cs-CZ" sz="2000" spc="-1" dirty="0" err="1">
                <a:solidFill>
                  <a:srgbClr val="000000"/>
                </a:solidFill>
                <a:ea typeface="DejaVu Sans"/>
              </a:rPr>
              <a:t>synallagmatické</a:t>
            </a:r>
            <a:r>
              <a:rPr lang="cs-CZ" sz="2000" spc="-1" dirty="0">
                <a:solidFill>
                  <a:srgbClr val="000000"/>
                </a:solidFill>
                <a:ea typeface="DejaVu Sans"/>
              </a:rPr>
              <a:t> závazky</a:t>
            </a:r>
          </a:p>
          <a:p>
            <a:pPr marL="738710" lvl="1" indent="-342900" algn="just">
              <a:spcBef>
                <a:spcPts val="1286"/>
              </a:spcBef>
              <a:buSzPct val="45000"/>
              <a:defRPr/>
            </a:pPr>
            <a:r>
              <a:rPr lang="cs-CZ" spc="-1" dirty="0">
                <a:solidFill>
                  <a:srgbClr val="000000"/>
                </a:solidFill>
              </a:rPr>
              <a:t>Př. Kupující má povinnost zaplatit kupní cenu, převzít věc x právo, aby mu prodávající umožnil nabýt vlastnické právo</a:t>
            </a:r>
          </a:p>
          <a:p>
            <a:pPr marL="738710" lvl="1" indent="-342900" algn="just">
              <a:spcBef>
                <a:spcPts val="1286"/>
              </a:spcBef>
              <a:buSzPct val="45000"/>
              <a:defRPr/>
            </a:pPr>
            <a:r>
              <a:rPr lang="cs-CZ" spc="-1" dirty="0">
                <a:solidFill>
                  <a:srgbClr val="000000"/>
                </a:solidFill>
              </a:rPr>
              <a:t>Př. Prodávající má povinnost odevzdat věc, umožnit nabytí vlastnického práva k věci x právo na zaplacení kupní ceny</a:t>
            </a:r>
            <a:endParaRPr lang="cs-CZ" spc="-1" dirty="0"/>
          </a:p>
          <a:p>
            <a:pPr>
              <a:defRPr/>
            </a:pPr>
            <a:endParaRPr lang="cs-CZ" sz="2000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496DB2D2-F5FA-444D-9D20-3E919CF9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Jak lze určit obsah závazku?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61A8EA-0541-4970-95AA-1E9081FE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600" dirty="0"/>
              <a:t>Strany jsou </a:t>
            </a:r>
            <a:r>
              <a:rPr lang="cs-CZ" sz="1600" b="1" dirty="0"/>
              <a:t>svobodné v určení obsahu závazku</a:t>
            </a:r>
          </a:p>
          <a:p>
            <a:pPr algn="just">
              <a:defRPr/>
            </a:pPr>
            <a:r>
              <a:rPr lang="cs-CZ" sz="1600" dirty="0"/>
              <a:t>Mohou tak učinit výslovně </a:t>
            </a:r>
            <a:r>
              <a:rPr lang="cs-CZ" sz="1600" u="sng" dirty="0"/>
              <a:t>ujednáním</a:t>
            </a:r>
          </a:p>
          <a:p>
            <a:pPr algn="just">
              <a:defRPr/>
            </a:pPr>
            <a:r>
              <a:rPr lang="cs-CZ" sz="1600" dirty="0"/>
              <a:t>Mohou určit část obsahu smlouvy odkazem </a:t>
            </a:r>
            <a:r>
              <a:rPr lang="cs-CZ" sz="1600" u="sng" dirty="0"/>
              <a:t>na obchodní podmínky </a:t>
            </a:r>
            <a:r>
              <a:rPr lang="cs-CZ" sz="1600" dirty="0"/>
              <a:t>(§ 1751 odst. 2 OZ)</a:t>
            </a:r>
          </a:p>
          <a:p>
            <a:pPr algn="just">
              <a:defRPr/>
            </a:pPr>
            <a:r>
              <a:rPr lang="cs-CZ" sz="1600" dirty="0"/>
              <a:t>Ve vztazích mezi podnikateli lze obsah smlouvy určit odkazem na obchodní podmínky vypracované odbornými nebo zájmovými organizacemi (např. pravidla MOK v Paříži, statuty stálých rozhodčích soudů) – </a:t>
            </a:r>
            <a:r>
              <a:rPr lang="cs-CZ" sz="1600" u="sng" dirty="0"/>
              <a:t>všeobecné obchodní podmínky</a:t>
            </a:r>
          </a:p>
          <a:p>
            <a:pPr algn="just">
              <a:defRPr/>
            </a:pPr>
            <a:r>
              <a:rPr lang="cs-CZ" sz="1600" b="1" dirty="0"/>
              <a:t>Subsidiárně zákonná úprava </a:t>
            </a:r>
            <a:r>
              <a:rPr lang="cs-CZ" sz="1600" dirty="0"/>
              <a:t>– obecná část x zvláštní část závazků – např. strany chtějí kontrahovat, nechtějí vyjednávat individuální obsah smlouvy </a:t>
            </a:r>
          </a:p>
          <a:p>
            <a:pPr algn="just">
              <a:defRPr/>
            </a:pPr>
            <a:r>
              <a:rPr lang="cs-CZ" sz="1600" dirty="0"/>
              <a:t>Strany jsou </a:t>
            </a:r>
            <a:r>
              <a:rPr lang="cs-CZ" sz="1600" u="sng" dirty="0"/>
              <a:t>limitovány</a:t>
            </a:r>
            <a:r>
              <a:rPr lang="cs-CZ" sz="1600" dirty="0"/>
              <a:t>:</a:t>
            </a:r>
          </a:p>
          <a:p>
            <a:pPr marL="68580" indent="0" algn="just">
              <a:buNone/>
              <a:defRPr/>
            </a:pPr>
            <a:r>
              <a:rPr lang="cs-CZ" sz="1600" dirty="0"/>
              <a:t>	1) kogentními právními normami (§ 1 odst. 2 OZ)</a:t>
            </a:r>
          </a:p>
          <a:p>
            <a:pPr marL="68580" indent="0" algn="just">
              <a:buNone/>
              <a:defRPr/>
            </a:pPr>
            <a:r>
              <a:rPr lang="cs-CZ" sz="1600" dirty="0"/>
              <a:t>	2) obecnými korektivy</a:t>
            </a:r>
          </a:p>
          <a:p>
            <a:pPr marL="68580" indent="0" algn="just">
              <a:buNone/>
              <a:defRPr/>
            </a:pPr>
            <a:r>
              <a:rPr lang="cs-CZ" sz="1600" dirty="0"/>
              <a:t>	3) korektivy obsahu závazků  </a:t>
            </a:r>
          </a:p>
          <a:p>
            <a:pPr algn="just"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628164-4F0B-4CA6-B878-3BA3950FDE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2B93F1-7E3D-4009-8FA8-2BF13ACFD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2A7879-5AF0-48AC-898F-153CE925B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69" y="720000"/>
            <a:ext cx="8066301" cy="451576"/>
          </a:xfrm>
        </p:spPr>
        <p:txBody>
          <a:bodyPr/>
          <a:lstStyle/>
          <a:p>
            <a:r>
              <a:rPr lang="cs-CZ" dirty="0"/>
              <a:t>Inkorporace OP do smlouvy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5DB9C9B0-5315-4579-AF26-32492C742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29688"/>
            <a:ext cx="8066088" cy="4140200"/>
          </a:xfrm>
        </p:spPr>
        <p:txBody>
          <a:bodyPr/>
          <a:lstStyle/>
          <a:p>
            <a:pPr algn="just">
              <a:lnSpc>
                <a:spcPct val="100000"/>
              </a:lnSpc>
              <a:buClrTx/>
            </a:pPr>
            <a:r>
              <a:rPr lang="cs-CZ" sz="1600" dirty="0"/>
              <a:t>Aby se OP staly součástí smlouvy, </a:t>
            </a:r>
            <a:r>
              <a:rPr lang="cs-CZ" sz="1600" u="sng" dirty="0"/>
              <a:t>musí být inkorporovány</a:t>
            </a:r>
            <a:r>
              <a:rPr lang="cs-CZ" sz="1600" dirty="0"/>
              <a:t> = jinak nejsou její součástí = nemá to vliv na planost smlouvy, nelze se odvolávat na jejich nepřiměřenost apod.</a:t>
            </a:r>
          </a:p>
          <a:p>
            <a:pPr algn="just">
              <a:lnSpc>
                <a:spcPct val="100000"/>
              </a:lnSpc>
              <a:buClrTx/>
            </a:pPr>
            <a:r>
              <a:rPr lang="cs-CZ" sz="1600" b="1" u="sng" dirty="0"/>
              <a:t>Dva způsoby inkorporace</a:t>
            </a:r>
            <a:r>
              <a:rPr lang="cs-CZ" sz="1600" b="1" dirty="0"/>
              <a:t> </a:t>
            </a:r>
            <a:r>
              <a:rPr lang="cs-CZ" sz="1600" dirty="0"/>
              <a:t>= </a:t>
            </a:r>
            <a:r>
              <a:rPr lang="cs-CZ" sz="1600" b="1" u="sng" dirty="0"/>
              <a:t>1) inkorporace OP</a:t>
            </a:r>
            <a:r>
              <a:rPr lang="cs-CZ" sz="1600" dirty="0"/>
              <a:t> (§ 1751 odst. 1 = </a:t>
            </a:r>
            <a:r>
              <a:rPr lang="cs-CZ" sz="1600" b="1" i="1" dirty="0"/>
              <a:t>odkaz</a:t>
            </a:r>
            <a:r>
              <a:rPr lang="cs-CZ" sz="1600" i="1" dirty="0"/>
              <a:t> na OP, které navrhovatel </a:t>
            </a:r>
            <a:r>
              <a:rPr lang="cs-CZ" sz="1600" b="1" i="1" dirty="0"/>
              <a:t>připojí</a:t>
            </a:r>
            <a:r>
              <a:rPr lang="cs-CZ" sz="1600" i="1" dirty="0"/>
              <a:t> </a:t>
            </a:r>
            <a:r>
              <a:rPr lang="cs-CZ" sz="1600" i="1" u="sng" dirty="0"/>
              <a:t>k nabídce</a:t>
            </a:r>
            <a:r>
              <a:rPr lang="cs-CZ" sz="1600" dirty="0"/>
              <a:t> (</a:t>
            </a:r>
            <a:r>
              <a:rPr lang="cs-CZ" sz="1600" b="1" i="1" u="sng" dirty="0"/>
              <a:t>I. varianta</a:t>
            </a:r>
            <a:r>
              <a:rPr lang="cs-CZ" sz="1600" dirty="0"/>
              <a:t>) nebo </a:t>
            </a:r>
            <a:r>
              <a:rPr lang="cs-CZ" sz="1600" b="1" i="1" dirty="0"/>
              <a:t>které jsou stranám známy</a:t>
            </a:r>
            <a:r>
              <a:rPr lang="cs-CZ" sz="1600" dirty="0"/>
              <a:t> (</a:t>
            </a:r>
            <a:r>
              <a:rPr lang="cs-CZ" sz="1600" b="1" i="1" u="sng" dirty="0"/>
              <a:t>II. varianta</a:t>
            </a:r>
            <a:r>
              <a:rPr lang="cs-CZ" sz="1600" dirty="0"/>
              <a:t>), </a:t>
            </a:r>
            <a:r>
              <a:rPr lang="cs-CZ" sz="1600" b="1" u="sng" dirty="0"/>
              <a:t>2) inkorporace VOP</a:t>
            </a:r>
            <a:r>
              <a:rPr lang="cs-CZ" sz="1600" dirty="0"/>
              <a:t> (§ 1751 odst. 3 = </a:t>
            </a:r>
            <a:r>
              <a:rPr lang="cs-CZ" sz="1600" i="1" u="sng" dirty="0"/>
              <a:t>pouhý odkaz na VOP</a:t>
            </a:r>
            <a:r>
              <a:rPr lang="cs-CZ" sz="1600" dirty="0"/>
              <a:t>)</a:t>
            </a:r>
          </a:p>
          <a:p>
            <a:pPr algn="just">
              <a:lnSpc>
                <a:spcPct val="100000"/>
              </a:lnSpc>
              <a:buClrTx/>
            </a:pPr>
            <a:r>
              <a:rPr lang="cs-CZ" sz="1600" b="1" i="1" dirty="0"/>
              <a:t>Odkaz</a:t>
            </a:r>
            <a:r>
              <a:rPr lang="cs-CZ" sz="1600" b="1" dirty="0"/>
              <a:t> </a:t>
            </a:r>
            <a:r>
              <a:rPr lang="cs-CZ" sz="1600" dirty="0"/>
              <a:t>=</a:t>
            </a:r>
            <a:r>
              <a:rPr lang="cs-CZ" sz="1600" b="1" dirty="0"/>
              <a:t> </a:t>
            </a:r>
            <a:r>
              <a:rPr lang="cs-CZ" sz="1600" b="1" u="sng" dirty="0"/>
              <a:t>součástí smlouvy nebudou</a:t>
            </a:r>
            <a:r>
              <a:rPr lang="cs-CZ" sz="1600" b="1" dirty="0"/>
              <a:t> </a:t>
            </a:r>
            <a:r>
              <a:rPr lang="cs-CZ" sz="1600" dirty="0"/>
              <a:t>OP připojené </a:t>
            </a:r>
            <a:r>
              <a:rPr lang="cs-CZ" sz="1600" u="sng" dirty="0"/>
              <a:t>po uzavření smlouvy</a:t>
            </a:r>
            <a:r>
              <a:rPr lang="cs-CZ" sz="1600" dirty="0"/>
              <a:t> = např. OP obsažené na zadní straně letenky, vstupenky na koncert, parkovacího lístku, vstupu do tělocvičny = pokud OP nebyly připojeny k návrhu (např. viditelně umístěné před vstupem do objektu, nebudou součástí smlouvy, nebylo na ně odkázáno/připojeny k nabídce)</a:t>
            </a:r>
          </a:p>
          <a:p>
            <a:pPr algn="just">
              <a:lnSpc>
                <a:spcPct val="100000"/>
              </a:lnSpc>
              <a:buClrTx/>
            </a:pPr>
            <a:r>
              <a:rPr lang="cs-CZ" sz="1600" b="1" i="1" dirty="0"/>
              <a:t>Připojení k nabídce</a:t>
            </a:r>
            <a:r>
              <a:rPr lang="cs-CZ" sz="1600" i="1" dirty="0"/>
              <a:t> </a:t>
            </a:r>
            <a:r>
              <a:rPr lang="cs-CZ" sz="1600" dirty="0"/>
              <a:t>= umožňuje </a:t>
            </a:r>
            <a:r>
              <a:rPr lang="cs-CZ" sz="1600" dirty="0" err="1"/>
              <a:t>oblátovi</a:t>
            </a:r>
            <a:r>
              <a:rPr lang="cs-CZ" sz="1600" dirty="0"/>
              <a:t> seznámit se s obsahem OP (u pokladny v úrovni očí, před vstupem do dopravního prostředku, v návrhu smlouvy – odkaz </a:t>
            </a:r>
            <a:r>
              <a:rPr lang="cs-CZ" sz="1600" i="1" dirty="0"/>
              <a:t>„součástí jsou OP oferenta“</a:t>
            </a:r>
            <a:r>
              <a:rPr lang="cs-CZ" sz="1600" dirty="0"/>
              <a:t>)</a:t>
            </a:r>
          </a:p>
          <a:p>
            <a:pPr algn="just">
              <a:lnSpc>
                <a:spcPct val="100000"/>
              </a:lnSpc>
              <a:buClrTx/>
            </a:pPr>
            <a:r>
              <a:rPr lang="cs-CZ" sz="1600" b="1" dirty="0"/>
              <a:t>Připojení OP k nabídce/známost OP</a:t>
            </a:r>
            <a:endParaRPr lang="cs-CZ" sz="1600" dirty="0"/>
          </a:p>
          <a:p>
            <a:pPr lvl="1" algn="just">
              <a:buClrTx/>
            </a:pPr>
            <a:r>
              <a:rPr lang="cs-CZ" sz="1600" b="1" u="sng" dirty="0"/>
              <a:t>I. varianta</a:t>
            </a:r>
            <a:r>
              <a:rPr lang="cs-CZ" sz="1600" b="1" dirty="0"/>
              <a:t> = připojení OP</a:t>
            </a:r>
            <a:r>
              <a:rPr lang="cs-CZ" sz="1600" dirty="0"/>
              <a:t> = typicky </a:t>
            </a:r>
            <a:r>
              <a:rPr lang="cs-CZ" sz="1600" b="1" dirty="0"/>
              <a:t>v listinné podobě </a:t>
            </a:r>
            <a:r>
              <a:rPr lang="cs-CZ" sz="1600" dirty="0"/>
              <a:t>(samostatný text/vytištění na zadní straně smlouvy), u elektronické kontraktace = </a:t>
            </a:r>
            <a:r>
              <a:rPr lang="cs-CZ" sz="1600" b="1" dirty="0"/>
              <a:t>v příloze mailu</a:t>
            </a:r>
            <a:r>
              <a:rPr lang="cs-CZ" sz="1600" dirty="0"/>
              <a:t>/</a:t>
            </a:r>
            <a:r>
              <a:rPr lang="cs-CZ" sz="1600" b="1" dirty="0"/>
              <a:t>hypertext. odkaz</a:t>
            </a:r>
            <a:r>
              <a:rPr lang="cs-CZ" sz="1600" dirty="0"/>
              <a:t>  </a:t>
            </a:r>
          </a:p>
          <a:p>
            <a:pPr lvl="1" algn="just">
              <a:buClrTx/>
            </a:pPr>
            <a:r>
              <a:rPr lang="cs-CZ" sz="1600" b="1" u="sng" dirty="0"/>
              <a:t>II. Varianta</a:t>
            </a:r>
            <a:r>
              <a:rPr lang="cs-CZ" sz="1600" b="1" dirty="0"/>
              <a:t> = známost OP</a:t>
            </a:r>
            <a:r>
              <a:rPr lang="cs-CZ" sz="1600" dirty="0"/>
              <a:t> = uživatel nese DB známosti OP oblátem = </a:t>
            </a:r>
            <a:r>
              <a:rPr lang="cs-CZ" sz="1600" i="1" dirty="0"/>
              <a:t>„Google aktualizuje OP“</a:t>
            </a:r>
            <a:r>
              <a:rPr lang="cs-CZ" sz="1600" dirty="0"/>
              <a:t>? </a:t>
            </a:r>
            <a:r>
              <a:rPr lang="cs-CZ" sz="1600" i="1" dirty="0"/>
              <a:t>„označením souhlasíte s OP“</a:t>
            </a:r>
            <a:r>
              <a:rPr lang="cs-CZ" sz="1600" dirty="0"/>
              <a:t>? – jsou OP součástí smlouvy?</a:t>
            </a:r>
          </a:p>
        </p:txBody>
      </p:sp>
    </p:spTree>
    <p:extLst>
      <p:ext uri="{BB962C8B-B14F-4D97-AF65-F5344CB8AC3E}">
        <p14:creationId xmlns:p14="http://schemas.microsoft.com/office/powerpoint/2010/main" val="89766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66BC91-7057-483B-8105-E393EB094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F04029-9312-4225-909E-0B66FBC7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Část VI. – Limity obsahu závazku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4AF9BB0-8362-4230-991B-9E1E096AC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65499"/>
            <a:ext cx="8066301" cy="4139998"/>
          </a:xfrm>
        </p:spPr>
        <p:txBody>
          <a:bodyPr/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400" spc="-1" dirty="0">
                <a:latin typeface="Times New Roman"/>
              </a:rPr>
              <a:t>Instituty, které slouží </a:t>
            </a:r>
            <a:r>
              <a:rPr lang="cs-CZ" sz="1400" u="sng" spc="-1" dirty="0">
                <a:latin typeface="Times New Roman"/>
              </a:rPr>
              <a:t>ke korekci obsahu závazku </a:t>
            </a:r>
            <a:r>
              <a:rPr lang="cs-CZ" sz="1400" spc="-1" dirty="0">
                <a:latin typeface="Times New Roman"/>
              </a:rPr>
              <a:t>jsou: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1) Neúměrné zkrácení (§ 1793 a násl.)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2) Lichva (§ 1796 a násl.)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3) Adhezní smlouvy (§ 1798 a násl.)</a:t>
            </a:r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4) Spotřebitelská ochrana (§ 1811 a násl.) </a:t>
            </a:r>
            <a:endParaRPr lang="cs-CZ" sz="1400" spc="-1" dirty="0"/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400" u="sng" spc="-1" dirty="0">
                <a:latin typeface="Times New Roman"/>
              </a:rPr>
              <a:t>Obecným korektivem </a:t>
            </a:r>
            <a:r>
              <a:rPr lang="cs-CZ" sz="1400" spc="-1" dirty="0">
                <a:latin typeface="Times New Roman"/>
              </a:rPr>
              <a:t>jsou: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1) dobré mravy</a:t>
            </a:r>
            <a:endParaRPr lang="cs-CZ" sz="1400" spc="-1" dirty="0"/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400" u="sng" spc="-1" dirty="0">
                <a:latin typeface="Times New Roman"/>
              </a:rPr>
              <a:t>Speciální obsahové korektivy </a:t>
            </a:r>
            <a:r>
              <a:rPr lang="cs-CZ" sz="1400" spc="-1" dirty="0">
                <a:latin typeface="Times New Roman"/>
              </a:rPr>
              <a:t>jsou (demonstrativně):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1) nezákonné určení (§ 577)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2) </a:t>
            </a:r>
            <a:r>
              <a:rPr lang="cs-CZ" sz="1400" i="1" spc="-1" dirty="0" err="1">
                <a:latin typeface="Times New Roman"/>
              </a:rPr>
              <a:t>clausula</a:t>
            </a:r>
            <a:r>
              <a:rPr lang="cs-CZ" sz="1400" i="1" spc="-1" dirty="0">
                <a:latin typeface="Times New Roman"/>
              </a:rPr>
              <a:t> </a:t>
            </a:r>
            <a:r>
              <a:rPr lang="cs-CZ" sz="1400" i="1" spc="-1" dirty="0" err="1">
                <a:latin typeface="Times New Roman"/>
              </a:rPr>
              <a:t>rebus</a:t>
            </a:r>
            <a:r>
              <a:rPr lang="cs-CZ" sz="1400" i="1" spc="-1" dirty="0">
                <a:latin typeface="Times New Roman"/>
              </a:rPr>
              <a:t> sic </a:t>
            </a:r>
            <a:r>
              <a:rPr lang="cs-CZ" sz="1400" i="1" spc="-1" dirty="0" err="1">
                <a:latin typeface="Times New Roman"/>
              </a:rPr>
              <a:t>stantibus</a:t>
            </a:r>
            <a:r>
              <a:rPr lang="cs-CZ" sz="1400" spc="-1" dirty="0">
                <a:latin typeface="Times New Roman"/>
              </a:rPr>
              <a:t> (§ 1766)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3) neúčinnost obchodních podmínek (§ 1753)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4) moderace smluvní pokuty (§ 2051)</a:t>
            </a:r>
            <a:endParaRPr lang="cs-CZ" sz="1400" spc="-1" dirty="0"/>
          </a:p>
          <a:p>
            <a:pPr marL="1083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cs-CZ" sz="1400" spc="-1" dirty="0">
                <a:latin typeface="Times New Roman"/>
              </a:rPr>
              <a:t>	5) moderace závdavku (§ 1808 ve spojení s § 10 odst. 1)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07758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F2166BBE-7DAC-4B33-AA2C-116346AE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Část VII. – Změna závazků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A358C40F-027A-4D24-B187-3B4B48F43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39692"/>
            <a:ext cx="8066301" cy="4139998"/>
          </a:xfrm>
        </p:spPr>
        <p:txBody>
          <a:bodyPr/>
          <a:lstStyle/>
          <a:p>
            <a:r>
              <a:rPr lang="cs-CZ" altLang="cs-CZ" sz="2600" dirty="0"/>
              <a:t>Smlouva </a:t>
            </a:r>
            <a:r>
              <a:rPr lang="cs-CZ" altLang="cs-CZ" sz="2600" u="sng" dirty="0"/>
              <a:t>není synonymem závazku</a:t>
            </a:r>
            <a:r>
              <a:rPr lang="cs-CZ" altLang="cs-CZ" sz="2600" dirty="0"/>
              <a:t> = smlouva je tvořena typicky řadou práv a povinností </a:t>
            </a:r>
            <a:endParaRPr lang="cs-CZ" altLang="cs-CZ" sz="2600" u="sng" dirty="0"/>
          </a:p>
          <a:p>
            <a:r>
              <a:rPr lang="cs-CZ" altLang="cs-CZ" sz="2600" dirty="0"/>
              <a:t>Ze smlouvy mohou vznikat závazky </a:t>
            </a:r>
            <a:r>
              <a:rPr lang="cs-CZ" altLang="cs-CZ" sz="2600" b="1" dirty="0"/>
              <a:t>oběma stranám</a:t>
            </a:r>
            <a:r>
              <a:rPr lang="cs-CZ" altLang="cs-CZ" sz="2600" dirty="0"/>
              <a:t> (obě strany mohou mít postavení dlužníka a věřitele)</a:t>
            </a:r>
          </a:p>
          <a:p>
            <a:r>
              <a:rPr lang="cs-CZ" altLang="cs-CZ" sz="2600" dirty="0"/>
              <a:t>Typické pro </a:t>
            </a:r>
            <a:r>
              <a:rPr lang="cs-CZ" altLang="cs-CZ" sz="2600" dirty="0" err="1"/>
              <a:t>synallagmatické</a:t>
            </a:r>
            <a:r>
              <a:rPr lang="cs-CZ" altLang="cs-CZ" sz="2600" dirty="0"/>
              <a:t> smlouvy</a:t>
            </a:r>
          </a:p>
          <a:p>
            <a:r>
              <a:rPr lang="cs-CZ" altLang="cs-CZ" sz="2600" dirty="0"/>
              <a:t>Závazek ze smlouvy plynoucí </a:t>
            </a:r>
            <a:r>
              <a:rPr lang="cs-CZ" altLang="cs-CZ" sz="2600" b="1" dirty="0"/>
              <a:t>lze změnit</a:t>
            </a:r>
          </a:p>
          <a:p>
            <a:r>
              <a:rPr lang="cs-CZ" altLang="cs-CZ" sz="2600" dirty="0"/>
              <a:t>Závazek lze změnit </a:t>
            </a:r>
            <a:r>
              <a:rPr lang="cs-CZ" altLang="cs-CZ" sz="2600" b="1" dirty="0"/>
              <a:t>ve všech jeho součástech</a:t>
            </a:r>
            <a:r>
              <a:rPr lang="cs-CZ" altLang="cs-CZ" sz="2600" dirty="0"/>
              <a:t>: </a:t>
            </a:r>
            <a:r>
              <a:rPr lang="cs-CZ" altLang="cs-CZ" sz="2600" u="sng" dirty="0"/>
              <a:t>subjektech</a:t>
            </a:r>
            <a:r>
              <a:rPr lang="cs-CZ" altLang="cs-CZ" sz="2600" dirty="0"/>
              <a:t>, </a:t>
            </a:r>
            <a:r>
              <a:rPr lang="cs-CZ" altLang="cs-CZ" sz="2600" u="sng" dirty="0"/>
              <a:t>obsahu</a:t>
            </a:r>
            <a:r>
              <a:rPr lang="cs-CZ" altLang="cs-CZ" sz="2600" dirty="0"/>
              <a:t>, </a:t>
            </a:r>
            <a:r>
              <a:rPr lang="cs-CZ" altLang="cs-CZ" sz="2600" u="sng" dirty="0"/>
              <a:t>předmětu</a:t>
            </a:r>
            <a:r>
              <a:rPr lang="cs-CZ" altLang="cs-CZ" sz="2600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A2D0161F-407F-4C75-B713-CA318791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1) Změna závazků v subjektech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A1922F-ABAB-4C91-A5A5-4FCAE57A5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Závazek lze změnit v </a:t>
            </a:r>
            <a:r>
              <a:rPr lang="cs-CZ" b="1" dirty="0"/>
              <a:t>osobě dlužníka </a:t>
            </a:r>
            <a:r>
              <a:rPr lang="cs-CZ" dirty="0"/>
              <a:t>i </a:t>
            </a:r>
            <a:r>
              <a:rPr lang="cs-CZ" b="1" dirty="0"/>
              <a:t>věřitele</a:t>
            </a:r>
          </a:p>
          <a:p>
            <a:pPr marL="571500" indent="-571500">
              <a:buFont typeface="Arial" panose="020B0604020202020204" pitchFamily="34" charset="0"/>
              <a:buAutoNum type="romanUcPeriod"/>
              <a:defRPr/>
            </a:pPr>
            <a:r>
              <a:rPr lang="cs-CZ" b="1" dirty="0"/>
              <a:t>Změna v osobě dlužníka</a:t>
            </a:r>
            <a:r>
              <a:rPr lang="cs-CZ" dirty="0"/>
              <a:t>:</a:t>
            </a:r>
          </a:p>
          <a:p>
            <a:pPr lvl="1">
              <a:defRPr/>
            </a:pPr>
            <a:r>
              <a:rPr lang="cs-CZ" dirty="0"/>
              <a:t>Přistoupení k dluhu x zajištění</a:t>
            </a:r>
          </a:p>
          <a:p>
            <a:pPr lvl="1">
              <a:defRPr/>
            </a:pPr>
            <a:r>
              <a:rPr lang="cs-CZ" dirty="0"/>
              <a:t>Převzetí dluhu</a:t>
            </a:r>
          </a:p>
          <a:p>
            <a:pPr marL="571500" indent="-571500">
              <a:buFont typeface="Arial" panose="020B0604020202020204" pitchFamily="34" charset="0"/>
              <a:buAutoNum type="romanUcPeriod"/>
              <a:defRPr/>
            </a:pPr>
            <a:r>
              <a:rPr lang="cs-CZ" b="1" dirty="0"/>
              <a:t>Změna v osobě věřitele</a:t>
            </a:r>
            <a:r>
              <a:rPr lang="cs-CZ" dirty="0"/>
              <a:t>:</a:t>
            </a:r>
          </a:p>
          <a:p>
            <a:pPr lvl="1">
              <a:defRPr/>
            </a:pPr>
            <a:r>
              <a:rPr lang="cs-CZ" dirty="0"/>
              <a:t>Postoupení pohledávky</a:t>
            </a:r>
          </a:p>
          <a:p>
            <a:pPr marL="571500" indent="-571500">
              <a:buFont typeface="Arial" panose="020B0604020202020204" pitchFamily="34" charset="0"/>
              <a:buAutoNum type="romanUcPeriod"/>
              <a:defRPr/>
            </a:pPr>
            <a:r>
              <a:rPr lang="cs-CZ" b="1" dirty="0"/>
              <a:t>Změna strany smlouvy </a:t>
            </a:r>
            <a:r>
              <a:rPr lang="cs-CZ" dirty="0"/>
              <a:t>(dlužníka i věřitele):</a:t>
            </a:r>
          </a:p>
          <a:p>
            <a:pPr lvl="1">
              <a:defRPr/>
            </a:pPr>
            <a:r>
              <a:rPr lang="cs-CZ" dirty="0"/>
              <a:t>Postoupení smlouvy</a:t>
            </a:r>
          </a:p>
          <a:p>
            <a:pPr marL="571500" indent="-571500">
              <a:buFont typeface="Arial" panose="020B0604020202020204" pitchFamily="34" charset="0"/>
              <a:buAutoNum type="romanUcPeriod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>
            <a:extLst>
              <a:ext uri="{FF2B5EF4-FFF2-40B4-BE49-F238E27FC236}">
                <a16:creationId xmlns:a16="http://schemas.microsoft.com/office/drawing/2014/main" id="{94D2F5B5-0347-4E58-8E00-105BA634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a) Změna v osobě věřitele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5B2C32A1-5B7A-43C5-AA76-01D7776ED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Jde o </a:t>
            </a:r>
            <a:r>
              <a:rPr lang="cs-CZ" altLang="cs-CZ" b="1" dirty="0"/>
              <a:t>postoupení pohledávky</a:t>
            </a:r>
          </a:p>
          <a:p>
            <a:pPr lvl="1"/>
            <a:r>
              <a:rPr lang="cs-CZ" altLang="cs-CZ" u="sng" dirty="0"/>
              <a:t>Smluvní</a:t>
            </a:r>
          </a:p>
          <a:p>
            <a:pPr lvl="1"/>
            <a:r>
              <a:rPr lang="cs-CZ" altLang="cs-CZ" u="sng" dirty="0"/>
              <a:t>Zákonné</a:t>
            </a:r>
          </a:p>
          <a:p>
            <a:pPr algn="just"/>
            <a:r>
              <a:rPr lang="cs-CZ" altLang="cs-CZ" u="sng" dirty="0"/>
              <a:t>Zákonné postoupení pohledávky</a:t>
            </a:r>
            <a:r>
              <a:rPr lang="cs-CZ" altLang="cs-CZ" dirty="0"/>
              <a:t> je výjimečné: např. vstup ručitele na místo původního věřitele, zákonný přechod pohledávky z pojištěného na pojistitele</a:t>
            </a:r>
          </a:p>
          <a:p>
            <a:r>
              <a:rPr lang="cs-CZ" altLang="cs-CZ" u="sng" dirty="0"/>
              <a:t>Smluvní </a:t>
            </a:r>
            <a:r>
              <a:rPr lang="cs-CZ" altLang="cs-CZ" i="1" u="sng" dirty="0"/>
              <a:t>cese</a:t>
            </a:r>
            <a:r>
              <a:rPr lang="cs-CZ" altLang="cs-CZ" dirty="0"/>
              <a:t>: mění se oprávněný subjekt – dlužník je povinen splnit „novému“ věřiteli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EE9B0E0D-526D-41FA-AF9C-095E77AC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Smluvní postoupení pohledávky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4BF31A2A-A3ED-4B91-9C33-3831E95ED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Věřitel </a:t>
            </a:r>
            <a:r>
              <a:rPr lang="cs-CZ" altLang="cs-CZ" sz="2000" b="1" dirty="0"/>
              <a:t>musí</a:t>
            </a:r>
            <a:r>
              <a:rPr lang="cs-CZ" altLang="cs-CZ" sz="2000" dirty="0"/>
              <a:t> dlužníka o postoupení pohledávky </a:t>
            </a:r>
            <a:r>
              <a:rPr lang="cs-CZ" altLang="cs-CZ" sz="2000" b="1" dirty="0"/>
              <a:t>informovat</a:t>
            </a:r>
            <a:r>
              <a:rPr lang="cs-CZ" altLang="cs-CZ" sz="2000" dirty="0"/>
              <a:t> – jen </a:t>
            </a:r>
            <a:r>
              <a:rPr lang="cs-CZ" altLang="cs-CZ" sz="2000" u="sng" dirty="0"/>
              <a:t>prostý informační úkon</a:t>
            </a:r>
          </a:p>
          <a:p>
            <a:pPr algn="just"/>
            <a:r>
              <a:rPr lang="cs-CZ" altLang="cs-CZ" sz="2000" b="1" dirty="0"/>
              <a:t>Absence vyrozumění </a:t>
            </a:r>
            <a:r>
              <a:rPr lang="cs-CZ" altLang="cs-CZ" sz="2000" dirty="0"/>
              <a:t>= dlužník může splnit původnímu věřiteli, jenž však již není vlastníkem pohledávky (věřitelem)</a:t>
            </a:r>
          </a:p>
          <a:p>
            <a:pPr algn="just"/>
            <a:r>
              <a:rPr lang="cs-CZ" altLang="cs-CZ" sz="2000" dirty="0"/>
              <a:t>V mnohých smlouvách (např. pojistných) je obsaženo ujednání o vyloučení postoupení pohledávky (</a:t>
            </a:r>
            <a:r>
              <a:rPr lang="cs-CZ" altLang="cs-CZ" sz="2000" i="1" dirty="0" err="1"/>
              <a:t>pactum</a:t>
            </a:r>
            <a:r>
              <a:rPr lang="cs-CZ" altLang="cs-CZ" sz="2000" i="1" dirty="0"/>
              <a:t> de non </a:t>
            </a:r>
            <a:r>
              <a:rPr lang="cs-CZ" altLang="cs-CZ" sz="2000" i="1" dirty="0" err="1"/>
              <a:t>cedendo</a:t>
            </a:r>
            <a:r>
              <a:rPr lang="cs-CZ" altLang="cs-CZ" sz="2000" dirty="0"/>
              <a:t>)</a:t>
            </a:r>
          </a:p>
          <a:p>
            <a:pPr algn="just"/>
            <a:r>
              <a:rPr lang="cs-CZ" altLang="cs-CZ" sz="2000" dirty="0"/>
              <a:t>Postoupit nelze: a) vylučuje-li to ujednání stran, b) obsah pohledávky by se změnil k tíži dlužníka, c) pohledávka zaniká smrtí věřitele</a:t>
            </a:r>
          </a:p>
          <a:p>
            <a:pPr algn="just"/>
            <a:r>
              <a:rPr lang="cs-CZ" altLang="cs-CZ" sz="2000" dirty="0"/>
              <a:t>Jde-li o úplatné postoupení, ručí postupitel postupníkovi za dobytnost v rozsahu úplaty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3579E7DD-F487-4DDE-B43A-6E541054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b) Změna v osobě dlužníka</a:t>
            </a:r>
            <a:br>
              <a:rPr lang="cs-CZ" altLang="cs-CZ" dirty="0"/>
            </a:br>
            <a:r>
              <a:rPr lang="cs-CZ" altLang="cs-CZ" dirty="0"/>
              <a:t>ba) Převzetí dluhu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8BA2CC4F-3C19-40A2-B573-ECD5AA3AC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Změna závazku </a:t>
            </a:r>
            <a:r>
              <a:rPr lang="cs-CZ" altLang="cs-CZ" b="1" dirty="0"/>
              <a:t>v osobě dlužníka</a:t>
            </a:r>
          </a:p>
          <a:p>
            <a:r>
              <a:rPr lang="cs-CZ" altLang="cs-CZ" dirty="0"/>
              <a:t>Původní dlužník ze závazku „vystupuje“ a na jeho místo </a:t>
            </a:r>
            <a:r>
              <a:rPr lang="cs-CZ" altLang="cs-CZ" u="sng" dirty="0"/>
              <a:t>„nastupuje“ dlužník jiný</a:t>
            </a:r>
          </a:p>
          <a:p>
            <a:r>
              <a:rPr lang="cs-CZ" altLang="cs-CZ" dirty="0"/>
              <a:t>Mezi původním věřitelem a dlužníkem nezaniká závazek, </a:t>
            </a:r>
            <a:r>
              <a:rPr lang="cs-CZ" altLang="cs-CZ" b="1" dirty="0"/>
              <a:t>mění se jen povinná osoba</a:t>
            </a:r>
          </a:p>
          <a:p>
            <a:r>
              <a:rPr lang="cs-CZ" altLang="cs-CZ" dirty="0"/>
              <a:t>Věřitel </a:t>
            </a:r>
            <a:r>
              <a:rPr lang="cs-CZ" altLang="cs-CZ" u="sng" dirty="0"/>
              <a:t>musí dát souhlas k převzetí dluhu</a:t>
            </a:r>
          </a:p>
          <a:p>
            <a:r>
              <a:rPr lang="cs-CZ" altLang="cs-CZ" dirty="0"/>
              <a:t>Nedá-li souhlas, </a:t>
            </a:r>
            <a:r>
              <a:rPr lang="cs-CZ" altLang="cs-CZ" u="sng" dirty="0"/>
              <a:t>jde o tzv. převzetí plnění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4" y="489180"/>
            <a:ext cx="8066301" cy="451576"/>
          </a:xfrm>
        </p:spPr>
        <p:txBody>
          <a:bodyPr/>
          <a:lstStyle/>
          <a:p>
            <a:r>
              <a:rPr lang="cs-CZ" dirty="0"/>
              <a:t>Část I. – postavení závazkového práva v systému OZ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4" y="1704236"/>
            <a:ext cx="8066300" cy="3105538"/>
          </a:xfrm>
        </p:spPr>
        <p:txBody>
          <a:bodyPr/>
          <a:lstStyle/>
          <a:p>
            <a:pPr algn="just"/>
            <a:r>
              <a:rPr lang="cs-CZ" sz="2000" i="1" dirty="0"/>
              <a:t>A požaduje </a:t>
            </a:r>
            <a:r>
              <a:rPr lang="cs-CZ" sz="2000" b="1" i="1" dirty="0"/>
              <a:t>plnění</a:t>
            </a:r>
            <a:r>
              <a:rPr lang="cs-CZ" sz="2000" i="1" dirty="0"/>
              <a:t> po B –</a:t>
            </a:r>
            <a:r>
              <a:rPr lang="cs-CZ" sz="2000" dirty="0"/>
              <a:t> úkolem interpreta je posoudit, </a:t>
            </a:r>
            <a:r>
              <a:rPr lang="cs-CZ" sz="2000" i="1" dirty="0"/>
              <a:t>kdo</a:t>
            </a:r>
            <a:r>
              <a:rPr lang="cs-CZ" sz="2000" dirty="0"/>
              <a:t> má vůči </a:t>
            </a:r>
            <a:r>
              <a:rPr lang="cs-CZ" sz="2000" i="1" dirty="0"/>
              <a:t>komu právo na plnění</a:t>
            </a:r>
            <a:r>
              <a:rPr lang="cs-CZ" sz="2000" dirty="0"/>
              <a:t>, </a:t>
            </a:r>
            <a:r>
              <a:rPr lang="cs-CZ" sz="2000" i="1" dirty="0"/>
              <a:t>z jakého </a:t>
            </a:r>
            <a:r>
              <a:rPr lang="cs-CZ" sz="2000" i="1" u="sng" dirty="0"/>
              <a:t>důvodu,</a:t>
            </a:r>
            <a:r>
              <a:rPr lang="cs-CZ" sz="2000" i="1" dirty="0"/>
              <a:t> v </a:t>
            </a:r>
            <a:r>
              <a:rPr lang="cs-CZ" sz="2000" i="1" u="sng" dirty="0"/>
              <a:t>jaké výši</a:t>
            </a:r>
            <a:r>
              <a:rPr lang="cs-CZ" sz="2000" i="1" dirty="0"/>
              <a:t> a s </a:t>
            </a:r>
            <a:r>
              <a:rPr lang="cs-CZ" sz="2000" i="1" u="sng" dirty="0"/>
              <a:t>jakým obsahem</a:t>
            </a:r>
          </a:p>
          <a:p>
            <a:r>
              <a:rPr lang="cs-CZ" sz="2000" dirty="0"/>
              <a:t>Jde o nárok požadovaný z </a:t>
            </a:r>
            <a:r>
              <a:rPr lang="cs-CZ" sz="2000" u="sng" dirty="0"/>
              <a:t>veřejnoprávního</a:t>
            </a:r>
            <a:r>
              <a:rPr lang="cs-CZ" sz="2000" dirty="0"/>
              <a:t> nebo </a:t>
            </a:r>
            <a:r>
              <a:rPr lang="cs-CZ" sz="2000" u="sng" dirty="0"/>
              <a:t>soukromoprávního</a:t>
            </a:r>
            <a:r>
              <a:rPr lang="cs-CZ" sz="2000" dirty="0"/>
              <a:t> důvodu?</a:t>
            </a:r>
          </a:p>
          <a:p>
            <a:pPr algn="just"/>
            <a:r>
              <a:rPr lang="cs-CZ" sz="2000" dirty="0"/>
              <a:t>Vztah mezi </a:t>
            </a:r>
            <a:r>
              <a:rPr lang="cs-CZ" sz="2000" u="sng" dirty="0"/>
              <a:t>podnikateli</a:t>
            </a:r>
            <a:r>
              <a:rPr lang="cs-CZ" sz="2000" dirty="0"/>
              <a:t> (např. § 1797, § 1801, 1751 odst. 3), </a:t>
            </a:r>
            <a:r>
              <a:rPr lang="cs-CZ" sz="2000" u="sng" dirty="0"/>
              <a:t>spotřebitelské právní jednání</a:t>
            </a:r>
            <a:r>
              <a:rPr lang="cs-CZ" sz="2000" dirty="0"/>
              <a:t> (např. 1813) nebo </a:t>
            </a:r>
            <a:r>
              <a:rPr lang="cs-CZ" sz="2000" u="sng" dirty="0"/>
              <a:t>soukromé osoby</a:t>
            </a:r>
            <a:r>
              <a:rPr lang="cs-CZ" sz="2000" dirty="0"/>
              <a:t> (např. § 1793, § 1796, § 1798)?</a:t>
            </a:r>
          </a:p>
          <a:p>
            <a:r>
              <a:rPr lang="cs-CZ" sz="2000" dirty="0"/>
              <a:t>Jde o </a:t>
            </a:r>
            <a:r>
              <a:rPr lang="cs-CZ" sz="2000" u="sng" dirty="0"/>
              <a:t>smluvní</a:t>
            </a:r>
            <a:r>
              <a:rPr lang="cs-CZ" sz="2000" dirty="0"/>
              <a:t> nebo </a:t>
            </a:r>
            <a:r>
              <a:rPr lang="cs-CZ" sz="2000" u="sng" dirty="0"/>
              <a:t>mimosmluvní</a:t>
            </a:r>
            <a:r>
              <a:rPr lang="cs-CZ" sz="2000" dirty="0"/>
              <a:t> závazek (§ 1724 x § 2894)?</a:t>
            </a:r>
          </a:p>
          <a:p>
            <a:r>
              <a:rPr lang="cs-CZ" sz="2000" dirty="0"/>
              <a:t>Jde-li o smluvní závazek, je </a:t>
            </a:r>
            <a:r>
              <a:rPr lang="cs-CZ" sz="2000" i="1" dirty="0" err="1"/>
              <a:t>nominátní</a:t>
            </a:r>
            <a:r>
              <a:rPr lang="cs-CZ" sz="2000" dirty="0"/>
              <a:t> či </a:t>
            </a:r>
            <a:r>
              <a:rPr lang="cs-CZ" sz="2000" i="1" dirty="0"/>
              <a:t>nikoli</a:t>
            </a:r>
            <a:r>
              <a:rPr lang="cs-CZ" sz="2000" dirty="0"/>
              <a:t> (§ 2055 x § 1746 odst. 2)?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4172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0A4BDFE1-084A-496B-BB98-D3B12DFF3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bb</a:t>
            </a:r>
            <a:r>
              <a:rPr lang="cs-CZ" altLang="cs-CZ" dirty="0"/>
              <a:t>) Přistoupení k dluhu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C13C55D6-C779-4B47-8D64-44B4451DC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Kumulativní </a:t>
            </a:r>
            <a:r>
              <a:rPr lang="cs-CZ" altLang="cs-CZ" dirty="0" err="1"/>
              <a:t>intercesse</a:t>
            </a:r>
            <a:r>
              <a:rPr lang="cs-CZ" altLang="cs-CZ" dirty="0"/>
              <a:t> nemá fakticky za následek změnu v osobě dlužníka</a:t>
            </a:r>
          </a:p>
          <a:p>
            <a:r>
              <a:rPr lang="cs-CZ" altLang="cs-CZ" dirty="0"/>
              <a:t>K původnímu dlužníkovi </a:t>
            </a:r>
            <a:r>
              <a:rPr lang="cs-CZ" altLang="cs-CZ" u="sng" dirty="0"/>
              <a:t>přistupuje další</a:t>
            </a:r>
            <a:r>
              <a:rPr lang="cs-CZ" altLang="cs-CZ" dirty="0"/>
              <a:t> dlužník</a:t>
            </a:r>
            <a:endParaRPr lang="cs-CZ" altLang="cs-CZ" u="sng" dirty="0"/>
          </a:p>
          <a:p>
            <a:r>
              <a:rPr lang="cs-CZ" altLang="cs-CZ" dirty="0" err="1"/>
              <a:t>Kvazizajišťovací</a:t>
            </a:r>
            <a:r>
              <a:rPr lang="cs-CZ" altLang="cs-CZ" dirty="0"/>
              <a:t> institut</a:t>
            </a:r>
          </a:p>
          <a:p>
            <a:r>
              <a:rPr lang="cs-CZ" altLang="cs-CZ" b="1" dirty="0"/>
              <a:t>Nevyžaduje se souhlas věřitele</a:t>
            </a:r>
            <a:r>
              <a:rPr lang="cs-CZ" altLang="cs-CZ" dirty="0"/>
              <a:t> (původní dlužník zůstává)</a:t>
            </a:r>
          </a:p>
          <a:p>
            <a:r>
              <a:rPr lang="cs-CZ" altLang="cs-CZ" dirty="0"/>
              <a:t>Přistoupení k dluhu zakládá solidární závazek – </a:t>
            </a:r>
            <a:r>
              <a:rPr lang="cs-CZ" altLang="cs-CZ" u="sng" dirty="0"/>
              <a:t>pasivní solidarita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21BD2899-2C0A-42CC-8612-2835B875B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Postoupení smlouvy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416AE4EA-6E74-404F-A0F9-822A90A73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990834"/>
            <a:ext cx="8229600" cy="4525963"/>
          </a:xfrm>
        </p:spPr>
        <p:txBody>
          <a:bodyPr/>
          <a:lstStyle/>
          <a:p>
            <a:r>
              <a:rPr lang="cs-CZ" altLang="cs-CZ" dirty="0"/>
              <a:t>Mění se </a:t>
            </a:r>
            <a:r>
              <a:rPr lang="cs-CZ" altLang="cs-CZ" b="1" dirty="0"/>
              <a:t>strana závazku jako celku </a:t>
            </a:r>
            <a:r>
              <a:rPr lang="cs-CZ" altLang="cs-CZ" dirty="0"/>
              <a:t>(význam především u </a:t>
            </a:r>
            <a:r>
              <a:rPr lang="cs-CZ" altLang="cs-CZ" dirty="0" err="1"/>
              <a:t>synallagmatických</a:t>
            </a:r>
            <a:r>
              <a:rPr lang="cs-CZ" altLang="cs-CZ" dirty="0"/>
              <a:t> závazků)</a:t>
            </a:r>
          </a:p>
          <a:p>
            <a:r>
              <a:rPr lang="cs-CZ" altLang="cs-CZ" dirty="0"/>
              <a:t>Dochází k převodu </a:t>
            </a:r>
            <a:r>
              <a:rPr lang="cs-CZ" altLang="cs-CZ" b="1" dirty="0"/>
              <a:t>úplného právního postavení</a:t>
            </a:r>
          </a:p>
          <a:p>
            <a:r>
              <a:rPr lang="cs-CZ" altLang="cs-CZ" dirty="0"/>
              <a:t>Vyžaduje se </a:t>
            </a:r>
            <a:r>
              <a:rPr lang="cs-CZ" altLang="cs-CZ" u="sng" dirty="0"/>
              <a:t>souhlas všech stran</a:t>
            </a:r>
            <a:r>
              <a:rPr lang="cs-CZ" altLang="cs-CZ" dirty="0"/>
              <a:t>: postupitele – postupníka – postoupené strany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8BB1BE59-E35E-4DB2-BC28-B047DBA10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2) Změna závazku v obsahu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07FF2-E0E8-47C8-9B7E-8ED64CCB4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Závazek lze změnit i v </a:t>
            </a:r>
            <a:r>
              <a:rPr lang="cs-CZ" sz="2400" u="sng" dirty="0"/>
              <a:t>obsahu</a:t>
            </a:r>
          </a:p>
          <a:p>
            <a:pPr>
              <a:defRPr/>
            </a:pPr>
            <a:r>
              <a:rPr lang="cs-CZ" sz="2400" u="sng" dirty="0"/>
              <a:t>Nemění se subjekty</a:t>
            </a:r>
            <a:r>
              <a:rPr lang="cs-CZ" sz="2400" dirty="0"/>
              <a:t> závazku (smlouvy), mění se však jeho obsah (práva a povinnosti)</a:t>
            </a:r>
          </a:p>
          <a:p>
            <a:pPr>
              <a:defRPr/>
            </a:pPr>
            <a:r>
              <a:rPr lang="cs-CZ" sz="2400" dirty="0"/>
              <a:t>OZ upravuje </a:t>
            </a:r>
            <a:r>
              <a:rPr lang="cs-CZ" sz="2400" b="1" dirty="0"/>
              <a:t>dva instituty</a:t>
            </a:r>
            <a:r>
              <a:rPr lang="cs-CZ" sz="2400" dirty="0"/>
              <a:t>:</a:t>
            </a:r>
          </a:p>
          <a:p>
            <a:pPr marL="0" indent="0">
              <a:buNone/>
              <a:defRPr/>
            </a:pPr>
            <a:r>
              <a:rPr lang="cs-CZ" sz="2400" dirty="0"/>
              <a:t>	a) novace</a:t>
            </a:r>
          </a:p>
          <a:p>
            <a:pPr marL="0" indent="0">
              <a:buNone/>
              <a:defRPr/>
            </a:pPr>
            <a:r>
              <a:rPr lang="cs-CZ" sz="2400" dirty="0"/>
              <a:t>	b) narovnání</a:t>
            </a:r>
          </a:p>
          <a:p>
            <a:pPr>
              <a:defRPr/>
            </a:pPr>
            <a:r>
              <a:rPr lang="cs-CZ" sz="2400" dirty="0"/>
              <a:t>Novace má </a:t>
            </a:r>
            <a:r>
              <a:rPr lang="cs-CZ" sz="2400" b="1" dirty="0"/>
              <a:t>dvě varianty</a:t>
            </a:r>
            <a:r>
              <a:rPr lang="cs-CZ" sz="2400" dirty="0"/>
              <a:t>:</a:t>
            </a:r>
          </a:p>
          <a:p>
            <a:pPr marL="0" indent="0">
              <a:buNone/>
              <a:defRPr/>
            </a:pPr>
            <a:r>
              <a:rPr lang="cs-CZ" sz="2400" dirty="0"/>
              <a:t>	a) kumulativní </a:t>
            </a:r>
          </a:p>
          <a:p>
            <a:pPr marL="0" indent="0">
              <a:buNone/>
              <a:defRPr/>
            </a:pPr>
            <a:r>
              <a:rPr lang="cs-CZ" sz="2400" dirty="0"/>
              <a:t>	b) privativní 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A9377259-5481-4345-923D-BAF684AC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a) Novace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D73EC9-1C57-4431-A09A-79640DDB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994" y="1756664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dirty="0"/>
              <a:t>Ujednání stran, jímž se </a:t>
            </a:r>
            <a:r>
              <a:rPr lang="cs-CZ" u="sng" dirty="0"/>
              <a:t>mění obsah závazku</a:t>
            </a:r>
          </a:p>
          <a:p>
            <a:pPr>
              <a:defRPr/>
            </a:pPr>
            <a:r>
              <a:rPr lang="cs-CZ" dirty="0"/>
              <a:t>Buď </a:t>
            </a:r>
            <a:r>
              <a:rPr lang="cs-CZ" b="1" dirty="0"/>
              <a:t>nahrazuje původní </a:t>
            </a:r>
            <a:r>
              <a:rPr lang="cs-CZ" dirty="0"/>
              <a:t>(privativní) nebo </a:t>
            </a:r>
            <a:r>
              <a:rPr lang="cs-CZ" b="1" dirty="0"/>
              <a:t>existuje vedle původního</a:t>
            </a:r>
            <a:r>
              <a:rPr lang="cs-CZ" dirty="0"/>
              <a:t> (kumulativní)</a:t>
            </a:r>
          </a:p>
          <a:p>
            <a:pPr>
              <a:defRPr/>
            </a:pPr>
            <a:r>
              <a:rPr lang="cs-CZ" dirty="0"/>
              <a:t>Např. původní ujednání dodat zboží ve lhůtě do 15 dnů se změní na 30 dnů/původní kupní cena 20.000 Kč se mění na 23.000 Kč atd.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89E6FA97-465B-4E57-8F8C-2EF20AD41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b) Narovnání</a:t>
            </a:r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D24C16C8-5493-4F40-ADCF-95C37B7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14511"/>
            <a:ext cx="8066301" cy="4139998"/>
          </a:xfrm>
        </p:spPr>
        <p:txBody>
          <a:bodyPr/>
          <a:lstStyle/>
          <a:p>
            <a:pPr algn="just"/>
            <a:r>
              <a:rPr lang="cs-CZ" altLang="cs-CZ" sz="2400" dirty="0"/>
              <a:t>Dosavadní </a:t>
            </a:r>
            <a:r>
              <a:rPr lang="cs-CZ" altLang="cs-CZ" sz="2400" b="1" dirty="0"/>
              <a:t>závazek</a:t>
            </a:r>
            <a:r>
              <a:rPr lang="cs-CZ" altLang="cs-CZ" sz="2400" dirty="0"/>
              <a:t> </a:t>
            </a:r>
            <a:r>
              <a:rPr lang="cs-CZ" altLang="cs-CZ" sz="2400" b="1" dirty="0"/>
              <a:t>se nahrazuje novým </a:t>
            </a:r>
            <a:r>
              <a:rPr lang="cs-CZ" altLang="cs-CZ" sz="2400" dirty="0"/>
              <a:t>– strany mezi sebou odstraní </a:t>
            </a:r>
            <a:r>
              <a:rPr lang="cs-CZ" altLang="cs-CZ" sz="2400" u="sng" dirty="0"/>
              <a:t>sporná</a:t>
            </a:r>
            <a:r>
              <a:rPr lang="cs-CZ" altLang="cs-CZ" sz="2400" dirty="0"/>
              <a:t> či </a:t>
            </a:r>
            <a:r>
              <a:rPr lang="cs-CZ" altLang="cs-CZ" sz="2400" u="sng" dirty="0"/>
              <a:t>pochybná</a:t>
            </a:r>
            <a:r>
              <a:rPr lang="cs-CZ" altLang="cs-CZ" sz="2400" dirty="0"/>
              <a:t> práva a povinnosti</a:t>
            </a:r>
          </a:p>
          <a:p>
            <a:r>
              <a:rPr lang="cs-CZ" altLang="cs-CZ" sz="2400" dirty="0"/>
              <a:t>Oproti novaci jde o spornost/pochybnost práv a povinností</a:t>
            </a:r>
          </a:p>
          <a:p>
            <a:r>
              <a:rPr lang="cs-CZ" altLang="cs-CZ" sz="2400" dirty="0"/>
              <a:t>Např. dopravní nehoda se škodlivým následkem: vzniká povinnost škůdce odčinit majetkovou/nemajetkovou újmu – dohoda o narovnání = náhrada 50.000 Kč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9BFC1CDC-5AED-4BE6-9851-F08296564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Část VIII. – Zánik závazků</a:t>
            </a:r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B38820AF-4C1C-4770-B95E-39B97D1D0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Dosažení cíle závazku </a:t>
            </a:r>
            <a:r>
              <a:rPr lang="cs-CZ" altLang="cs-CZ" dirty="0"/>
              <a:t>(splnění)</a:t>
            </a:r>
          </a:p>
          <a:p>
            <a:r>
              <a:rPr lang="cs-CZ" altLang="cs-CZ" b="1" dirty="0"/>
              <a:t>Řešení neplnění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závazků</a:t>
            </a:r>
          </a:p>
          <a:p>
            <a:pPr lvl="1"/>
            <a:r>
              <a:rPr lang="cs-CZ" altLang="cs-CZ" dirty="0"/>
              <a:t>ze zákona nebo </a:t>
            </a:r>
          </a:p>
          <a:p>
            <a:pPr lvl="1"/>
            <a:r>
              <a:rPr lang="cs-CZ" altLang="cs-CZ" dirty="0"/>
              <a:t>poskytnutím právního nástroje nápravy (</a:t>
            </a:r>
            <a:r>
              <a:rPr lang="cs-CZ" altLang="cs-CZ" dirty="0" err="1"/>
              <a:t>remedies</a:t>
            </a:r>
            <a:r>
              <a:rPr lang="cs-CZ" altLang="cs-CZ" dirty="0"/>
              <a:t>)</a:t>
            </a:r>
          </a:p>
          <a:p>
            <a:r>
              <a:rPr lang="cs-CZ" altLang="cs-CZ" b="1" dirty="0"/>
              <a:t>Řešení změny okolností </a:t>
            </a:r>
            <a:r>
              <a:rPr lang="cs-CZ" altLang="cs-CZ" dirty="0"/>
              <a:t>(objektivní hledisko)</a:t>
            </a:r>
          </a:p>
          <a:p>
            <a:r>
              <a:rPr lang="cs-CZ" altLang="cs-CZ" b="1" dirty="0"/>
              <a:t>Řešení změny postoje strany</a:t>
            </a:r>
            <a:r>
              <a:rPr lang="cs-CZ" altLang="cs-CZ" dirty="0"/>
              <a:t> (subjektivní hledisko)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E9D2B025-D0AC-4A89-A5D1-21A9C6A9C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Splnění</a:t>
            </a:r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9E079E99-97F7-4B8A-BFC7-FB83A0946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Chtěný způsob zániku závazku</a:t>
            </a:r>
          </a:p>
          <a:p>
            <a:r>
              <a:rPr lang="cs-CZ" altLang="cs-CZ" dirty="0"/>
              <a:t>Splnění je </a:t>
            </a:r>
            <a:r>
              <a:rPr lang="cs-CZ" altLang="cs-CZ" u="sng" dirty="0"/>
              <a:t>vykonání toho, co je požadováno</a:t>
            </a:r>
          </a:p>
          <a:p>
            <a:r>
              <a:rPr lang="cs-CZ" altLang="cs-CZ" dirty="0"/>
              <a:t>Částečné splnění = </a:t>
            </a:r>
            <a:r>
              <a:rPr lang="cs-CZ" altLang="cs-CZ" u="sng" dirty="0"/>
              <a:t>částečný zánik závazku</a:t>
            </a:r>
          </a:p>
          <a:p>
            <a:r>
              <a:rPr lang="cs-CZ" altLang="cs-CZ" dirty="0"/>
              <a:t>Zaniká i </a:t>
            </a:r>
            <a:r>
              <a:rPr lang="cs-CZ" altLang="cs-CZ" b="1" dirty="0"/>
              <a:t>pozdním splněním </a:t>
            </a:r>
            <a:r>
              <a:rPr lang="cs-CZ" altLang="cs-CZ" dirty="0"/>
              <a:t>x fixní závazek</a:t>
            </a:r>
          </a:p>
          <a:p>
            <a:r>
              <a:rPr lang="cs-CZ" altLang="cs-CZ" b="1" dirty="0"/>
              <a:t>Prodlení dlužníka </a:t>
            </a:r>
            <a:r>
              <a:rPr lang="cs-CZ" altLang="cs-CZ" dirty="0"/>
              <a:t>= přechod nebezpečí škody na věci, úroky z prodlení, smluvní pokuta</a:t>
            </a:r>
          </a:p>
          <a:p>
            <a:r>
              <a:rPr lang="cs-CZ" altLang="cs-CZ" dirty="0"/>
              <a:t>Splnění = splnění řádné x neřádné plnění = práva z vadného plnění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5154C826-1ECD-4B4B-8D8C-EB5C450B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Splnění II.</a:t>
            </a:r>
          </a:p>
        </p:txBody>
      </p:sp>
      <p:sp>
        <p:nvSpPr>
          <p:cNvPr id="64515" name="Zástupný symbol pro obsah 2">
            <a:extLst>
              <a:ext uri="{FF2B5EF4-FFF2-40B4-BE49-F238E27FC236}">
                <a16:creationId xmlns:a16="http://schemas.microsoft.com/office/drawing/2014/main" id="{082760BE-F643-4AFA-84D6-5E1860323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506022"/>
            <a:ext cx="8066301" cy="4139998"/>
          </a:xfrm>
        </p:spPr>
        <p:txBody>
          <a:bodyPr/>
          <a:lstStyle/>
          <a:p>
            <a:r>
              <a:rPr lang="cs-CZ" altLang="cs-CZ" sz="2400" dirty="0"/>
              <a:t>Dlužník je povinen splnit </a:t>
            </a:r>
            <a:r>
              <a:rPr lang="cs-CZ" altLang="cs-CZ" sz="2400" u="sng" dirty="0"/>
              <a:t>přesně to, co je předmětem závazku</a:t>
            </a:r>
            <a:r>
              <a:rPr lang="cs-CZ" altLang="cs-CZ" sz="2400" dirty="0"/>
              <a:t> (splnit řádně)</a:t>
            </a:r>
          </a:p>
          <a:p>
            <a:r>
              <a:rPr lang="cs-CZ" altLang="cs-CZ" sz="2400" dirty="0"/>
              <a:t>Věřitel </a:t>
            </a:r>
            <a:r>
              <a:rPr lang="cs-CZ" altLang="cs-CZ" sz="2400" b="1" dirty="0"/>
              <a:t>není povinen přijmout něco jiného</a:t>
            </a:r>
            <a:r>
              <a:rPr lang="cs-CZ" altLang="cs-CZ" sz="2400" dirty="0"/>
              <a:t>, než náleží k jeho pohledávce</a:t>
            </a:r>
          </a:p>
          <a:p>
            <a:r>
              <a:rPr lang="cs-CZ" altLang="cs-CZ" sz="2400" b="1" dirty="0"/>
              <a:t>Odmítnutí přijetí</a:t>
            </a:r>
            <a:r>
              <a:rPr lang="cs-CZ" altLang="cs-CZ" sz="2400" dirty="0"/>
              <a:t> = nevznikají práva z vadného plnění x prodlení = úroky z prodlení, smluvní pokuta, přechod nebezpečí škody na věci</a:t>
            </a:r>
          </a:p>
          <a:p>
            <a:r>
              <a:rPr lang="cs-CZ" altLang="cs-CZ" sz="2400" b="1" dirty="0"/>
              <a:t>Přijetí plnění </a:t>
            </a:r>
            <a:r>
              <a:rPr lang="cs-CZ" altLang="cs-CZ" sz="2400" dirty="0"/>
              <a:t>= vznik práv z vadného plnění</a:t>
            </a:r>
          </a:p>
          <a:p>
            <a:r>
              <a:rPr lang="cs-CZ" altLang="cs-CZ" sz="2400" dirty="0"/>
              <a:t>Vadným splněním </a:t>
            </a:r>
            <a:r>
              <a:rPr lang="cs-CZ" altLang="cs-CZ" sz="2400" u="sng" dirty="0"/>
              <a:t>se mění obsah závazku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3AFADAA2-2CD1-4325-8B54-08C18258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Splnění III.</a:t>
            </a:r>
          </a:p>
        </p:txBody>
      </p:sp>
      <p:sp>
        <p:nvSpPr>
          <p:cNvPr id="65539" name="Zástupný symbol pro obsah 2">
            <a:extLst>
              <a:ext uri="{FF2B5EF4-FFF2-40B4-BE49-F238E27FC236}">
                <a16:creationId xmlns:a16="http://schemas.microsoft.com/office/drawing/2014/main" id="{C25247D9-A7F4-4687-BEAD-DFA7645DF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dirty="0"/>
              <a:t>Vyžaduje se </a:t>
            </a:r>
            <a:r>
              <a:rPr lang="cs-CZ" altLang="cs-CZ" sz="2400" u="sng" dirty="0"/>
              <a:t>řádné splnění</a:t>
            </a:r>
            <a:r>
              <a:rPr lang="cs-CZ" altLang="cs-CZ" sz="2400" dirty="0"/>
              <a:t> = věřitel musí poskytnout plnění přesně podle smlouvy s vlastnostmi </a:t>
            </a:r>
            <a:r>
              <a:rPr lang="cs-CZ" altLang="cs-CZ" sz="2400" b="1" dirty="0"/>
              <a:t>vymíněnými</a:t>
            </a:r>
            <a:r>
              <a:rPr lang="cs-CZ" altLang="cs-CZ" sz="2400" dirty="0"/>
              <a:t> (bílá košile x kostičková košile) nebo </a:t>
            </a:r>
            <a:r>
              <a:rPr lang="cs-CZ" altLang="cs-CZ" sz="2400" b="1" dirty="0"/>
              <a:t>obvyklými</a:t>
            </a:r>
            <a:r>
              <a:rPr lang="cs-CZ" altLang="cs-CZ" sz="2400" dirty="0"/>
              <a:t> podle účelu smlouvy (bílá košile + kostičková košile)</a:t>
            </a:r>
          </a:p>
          <a:p>
            <a:pPr algn="just"/>
            <a:r>
              <a:rPr lang="cs-CZ" altLang="cs-CZ" sz="2400" dirty="0"/>
              <a:t>Neřádným splněním je i </a:t>
            </a:r>
            <a:r>
              <a:rPr lang="cs-CZ" altLang="cs-CZ" sz="2400" b="1" dirty="0"/>
              <a:t>plnění </a:t>
            </a:r>
            <a:r>
              <a:rPr lang="cs-CZ" altLang="cs-CZ" sz="2400" b="1" i="1" dirty="0" err="1"/>
              <a:t>aliud</a:t>
            </a:r>
            <a:r>
              <a:rPr lang="cs-CZ" altLang="cs-CZ" sz="2400" b="1" dirty="0"/>
              <a:t> </a:t>
            </a:r>
            <a:r>
              <a:rPr lang="cs-CZ" altLang="cs-CZ" sz="2400" dirty="0"/>
              <a:t>– dlužník poskytne něco jiného, třebaže jde o bezvadnou věc (alko nápoj x nealko nápoj = i kdyby nealko nápoj byl bezvadný) </a:t>
            </a:r>
          </a:p>
          <a:p>
            <a:pPr algn="just"/>
            <a:endParaRPr lang="cs-CZ" altLang="cs-CZ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C8C27F2D-D426-4545-A69D-153FACC6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Splnění IV.</a:t>
            </a:r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6DC4D82A-57BC-4066-8532-7A93D831F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998002"/>
            <a:ext cx="8066301" cy="4139998"/>
          </a:xfrm>
        </p:spPr>
        <p:txBody>
          <a:bodyPr/>
          <a:lstStyle/>
          <a:p>
            <a:r>
              <a:rPr lang="cs-CZ" altLang="cs-CZ" dirty="0"/>
              <a:t>OZ rozlišuje </a:t>
            </a:r>
            <a:r>
              <a:rPr lang="cs-CZ" altLang="cs-CZ" u="sng" dirty="0"/>
              <a:t>jakost při převzetí</a:t>
            </a:r>
            <a:r>
              <a:rPr lang="cs-CZ" altLang="cs-CZ" dirty="0"/>
              <a:t> x </a:t>
            </a:r>
            <a:r>
              <a:rPr lang="cs-CZ" altLang="cs-CZ" u="sng" dirty="0"/>
              <a:t>záruku za jakost</a:t>
            </a:r>
          </a:p>
          <a:p>
            <a:r>
              <a:rPr lang="cs-CZ" altLang="cs-CZ" b="1" dirty="0"/>
              <a:t>Jakost při převzetí</a:t>
            </a:r>
            <a:r>
              <a:rPr lang="cs-CZ" altLang="cs-CZ" dirty="0"/>
              <a:t>: </a:t>
            </a:r>
            <a:r>
              <a:rPr lang="cs-CZ" altLang="cs-CZ" u="sng" dirty="0"/>
              <a:t>výchozí zákonný režim</a:t>
            </a:r>
            <a:r>
              <a:rPr lang="cs-CZ" altLang="cs-CZ" dirty="0"/>
              <a:t> = věc nemá vadu k okamžiku převzetí věci (plnění)</a:t>
            </a:r>
          </a:p>
          <a:p>
            <a:r>
              <a:rPr lang="cs-CZ" altLang="cs-CZ" b="1" dirty="0"/>
              <a:t>Záruka za jakost</a:t>
            </a:r>
            <a:r>
              <a:rPr lang="cs-CZ" altLang="cs-CZ" dirty="0"/>
              <a:t>: představuje závazek zcizitele, že plnění nebude mít vady po stanovenou dobu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závazkového práva k jiným částem OZ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2035601"/>
            <a:ext cx="8066300" cy="3105538"/>
          </a:xfrm>
        </p:spPr>
        <p:txBody>
          <a:bodyPr/>
          <a:lstStyle/>
          <a:p>
            <a:r>
              <a:rPr lang="cs-CZ" dirty="0"/>
              <a:t>Vztah k </a:t>
            </a:r>
            <a:r>
              <a:rPr lang="cs-CZ" i="1" dirty="0"/>
              <a:t>obecné části </a:t>
            </a:r>
            <a:r>
              <a:rPr lang="cs-CZ" dirty="0"/>
              <a:t>(část I.):</a:t>
            </a:r>
            <a:endParaRPr lang="cs-CZ" i="1" dirty="0"/>
          </a:p>
          <a:p>
            <a:pPr lvl="1"/>
            <a:r>
              <a:rPr lang="cs-CZ" i="1" dirty="0"/>
              <a:t>Závazek vzniká z určité právní skutečnosti (smlouva = subjektivní OS x protiprávní stav = objektivní x delikt = subjektivní OS)</a:t>
            </a:r>
          </a:p>
          <a:p>
            <a:pPr lvl="1"/>
            <a:r>
              <a:rPr lang="cs-CZ" i="1" dirty="0"/>
              <a:t>Obecná část stanoví požadavky na platnost + účinnost právního jednání (§ 545 a násl.), následky porušení těchto zákonných požadavků (§ 580 a násl.), promlčování závazků (§ 609 a násl.)</a:t>
            </a:r>
          </a:p>
          <a:p>
            <a:pPr lvl="1"/>
            <a:endParaRPr lang="cs-CZ" i="1" dirty="0"/>
          </a:p>
          <a:p>
            <a:r>
              <a:rPr lang="cs-CZ" dirty="0"/>
              <a:t>Vztah k </a:t>
            </a:r>
            <a:r>
              <a:rPr lang="cs-CZ" i="1" dirty="0"/>
              <a:t>rodinnému právu </a:t>
            </a:r>
            <a:r>
              <a:rPr lang="cs-CZ" dirty="0"/>
              <a:t>(část II.):</a:t>
            </a:r>
          </a:p>
          <a:p>
            <a:pPr lvl="1" algn="just"/>
            <a:r>
              <a:rPr lang="cs-CZ" dirty="0"/>
              <a:t>V rodinném právu se lze setkat s dlužníkem i věřitelem = právo na plnění výživného a možnosti jeho dispozice, manželský majetkový režim – např. pravidla pro vypořádání SJM (§ 736 a násl.)</a:t>
            </a:r>
          </a:p>
          <a:p>
            <a:pPr lvl="1"/>
            <a:endParaRPr lang="cs-CZ" i="1" dirty="0"/>
          </a:p>
          <a:p>
            <a:pPr marL="54007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5503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88FA70C6-9EE3-405B-8232-22934E28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Splnění 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8AFC3-E7E9-4124-804B-14526B48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54905"/>
            <a:ext cx="8229600" cy="45259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dirty="0"/>
              <a:t>Vytknutí vady:</a:t>
            </a:r>
          </a:p>
          <a:p>
            <a:pPr>
              <a:defRPr/>
            </a:pPr>
            <a:r>
              <a:rPr lang="cs-CZ" sz="2000" dirty="0"/>
              <a:t>Věřitel vadu </a:t>
            </a:r>
            <a:r>
              <a:rPr lang="cs-CZ" sz="2000" u="sng" dirty="0"/>
              <a:t>musí</a:t>
            </a:r>
            <a:r>
              <a:rPr lang="cs-CZ" sz="2000" dirty="0"/>
              <a:t> vadu vytknout </a:t>
            </a:r>
            <a:r>
              <a:rPr lang="cs-CZ" sz="2000" u="sng" dirty="0"/>
              <a:t>bezodkladně</a:t>
            </a:r>
            <a:r>
              <a:rPr lang="cs-CZ" sz="2000" dirty="0"/>
              <a:t> poté, co měl možnost </a:t>
            </a:r>
            <a:r>
              <a:rPr lang="cs-CZ" sz="2000" u="sng" dirty="0"/>
              <a:t>věc prohlédnout a vadu zjistit</a:t>
            </a:r>
            <a:r>
              <a:rPr lang="cs-CZ" sz="2000" dirty="0"/>
              <a:t> (objektivní možnost věc prohlédnout x vánoční dárek)</a:t>
            </a:r>
            <a:endParaRPr lang="cs-CZ" sz="2000" u="sng" dirty="0"/>
          </a:p>
          <a:p>
            <a:pPr>
              <a:defRPr/>
            </a:pPr>
            <a:r>
              <a:rPr lang="cs-CZ" sz="2000" dirty="0"/>
              <a:t>Vadu lze vytknout </a:t>
            </a:r>
            <a:r>
              <a:rPr lang="cs-CZ" sz="2000" u="sng" dirty="0"/>
              <a:t>jen do 6 měsíců od převzetí předmětu plnění</a:t>
            </a:r>
          </a:p>
          <a:p>
            <a:pPr>
              <a:defRPr/>
            </a:pPr>
            <a:r>
              <a:rPr lang="cs-CZ" sz="2000" b="1" dirty="0"/>
              <a:t>Odstranitelná vada </a:t>
            </a:r>
            <a:r>
              <a:rPr lang="cs-CZ" sz="2000" dirty="0"/>
              <a:t>= oprava, doplnění, sleva z ceny</a:t>
            </a:r>
          </a:p>
          <a:p>
            <a:pPr>
              <a:defRPr/>
            </a:pPr>
            <a:r>
              <a:rPr lang="cs-CZ" sz="2000" b="1" dirty="0"/>
              <a:t>Neodstranitelná vada </a:t>
            </a:r>
            <a:r>
              <a:rPr lang="cs-CZ" sz="2000" dirty="0"/>
              <a:t>= sleva z ceny, odstoupení od smlouvy </a:t>
            </a:r>
          </a:p>
          <a:p>
            <a:pPr marL="0" indent="0">
              <a:buNone/>
              <a:defRPr/>
            </a:pPr>
            <a:r>
              <a:rPr lang="cs-CZ" sz="2000" b="1" u="sng" dirty="0"/>
              <a:t>Další práva věřitele:</a:t>
            </a:r>
          </a:p>
          <a:p>
            <a:pPr>
              <a:defRPr/>
            </a:pPr>
            <a:r>
              <a:rPr lang="cs-CZ" sz="2000" dirty="0"/>
              <a:t>Kdo má právo z vadného plnění, má </a:t>
            </a:r>
            <a:r>
              <a:rPr lang="cs-CZ" sz="2000" u="sng" dirty="0"/>
              <a:t>právo na úhradu účelně vynaložených nákladů</a:t>
            </a:r>
          </a:p>
          <a:p>
            <a:pPr>
              <a:defRPr/>
            </a:pPr>
            <a:r>
              <a:rPr lang="cs-CZ" sz="2000" dirty="0"/>
              <a:t>Je třeba uplatnit </a:t>
            </a:r>
            <a:r>
              <a:rPr lang="cs-CZ" sz="2000" u="sng" dirty="0"/>
              <a:t>do 1 měsíce po uplatnění práva</a:t>
            </a:r>
          </a:p>
          <a:p>
            <a:pPr>
              <a:defRPr/>
            </a:pPr>
            <a:r>
              <a:rPr lang="cs-CZ" sz="2000" dirty="0"/>
              <a:t>V opačném případě dochází k </a:t>
            </a:r>
            <a:r>
              <a:rPr lang="cs-CZ" sz="2000" b="1" dirty="0"/>
              <a:t>prekluzi práva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A8D22926-C55A-41FA-9541-29C9260B7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I.</a:t>
            </a:r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4BC356B0-22A0-42F2-827E-B4B29663F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62" y="1808452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400" b="1" u="sng" dirty="0"/>
              <a:t>Dohoda (</a:t>
            </a:r>
            <a:r>
              <a:rPr lang="cs-CZ" altLang="cs-CZ" sz="2400" b="1" i="1" u="sng" dirty="0" err="1"/>
              <a:t>dissoluce</a:t>
            </a:r>
            <a:r>
              <a:rPr lang="cs-CZ" altLang="cs-CZ" sz="2400" b="1" u="sng" dirty="0"/>
              <a:t>)</a:t>
            </a:r>
          </a:p>
          <a:p>
            <a:pPr>
              <a:defRPr/>
            </a:pPr>
            <a:r>
              <a:rPr lang="cs-CZ" altLang="cs-CZ" sz="2400" dirty="0"/>
              <a:t>Strany mohou </a:t>
            </a:r>
            <a:r>
              <a:rPr lang="cs-CZ" altLang="cs-CZ" sz="2400" b="1" dirty="0"/>
              <a:t>kdykoli</a:t>
            </a:r>
            <a:r>
              <a:rPr lang="cs-CZ" altLang="cs-CZ" sz="2400" dirty="0"/>
              <a:t> jednou založený závazek </a:t>
            </a:r>
            <a:r>
              <a:rPr lang="cs-CZ" altLang="cs-CZ" sz="2400" b="1" dirty="0"/>
              <a:t>zrušit</a:t>
            </a:r>
          </a:p>
          <a:p>
            <a:pPr>
              <a:defRPr/>
            </a:pPr>
            <a:r>
              <a:rPr lang="cs-CZ" altLang="cs-CZ" sz="2400" dirty="0"/>
              <a:t>Odklízí se závazek smlouvou založený (</a:t>
            </a:r>
            <a:r>
              <a:rPr lang="cs-CZ" altLang="cs-CZ" sz="2400" dirty="0" err="1"/>
              <a:t>synallagma</a:t>
            </a:r>
            <a:r>
              <a:rPr lang="cs-CZ" altLang="cs-CZ" sz="2400" dirty="0"/>
              <a:t>)</a:t>
            </a:r>
          </a:p>
          <a:p>
            <a:pPr>
              <a:defRPr/>
            </a:pPr>
            <a:r>
              <a:rPr lang="cs-CZ" altLang="cs-CZ" sz="2400" dirty="0"/>
              <a:t>Účinky </a:t>
            </a:r>
            <a:r>
              <a:rPr lang="cs-CZ" altLang="cs-CZ" sz="2400" u="sng" dirty="0"/>
              <a:t>k okamžiku účinnosti dohody</a:t>
            </a:r>
            <a:r>
              <a:rPr lang="cs-CZ" altLang="cs-CZ" sz="2400" dirty="0"/>
              <a:t> (lze i </a:t>
            </a:r>
            <a:r>
              <a:rPr lang="cs-CZ" altLang="cs-CZ" sz="2400" i="1" dirty="0"/>
              <a:t>ex </a:t>
            </a:r>
            <a:r>
              <a:rPr lang="cs-CZ" altLang="cs-CZ" sz="2400" i="1" dirty="0" err="1"/>
              <a:t>tunc</a:t>
            </a:r>
            <a:r>
              <a:rPr lang="cs-CZ" altLang="cs-CZ" sz="2400" dirty="0"/>
              <a:t>)</a:t>
            </a:r>
          </a:p>
          <a:p>
            <a:pPr>
              <a:defRPr/>
            </a:pPr>
            <a:r>
              <a:rPr lang="cs-CZ" altLang="cs-CZ" sz="2400" u="sng" dirty="0"/>
              <a:t>Zanikají i </a:t>
            </a:r>
            <a:r>
              <a:rPr lang="cs-CZ" altLang="cs-CZ" sz="2400" u="sng" dirty="0" err="1"/>
              <a:t>akcesorické</a:t>
            </a:r>
            <a:r>
              <a:rPr lang="cs-CZ" altLang="cs-CZ" sz="2400" u="sng" dirty="0"/>
              <a:t> závazky</a:t>
            </a:r>
            <a:r>
              <a:rPr lang="cs-CZ" altLang="cs-CZ" sz="2400" dirty="0"/>
              <a:t> (ZP, </a:t>
            </a:r>
            <a:r>
              <a:rPr lang="cs-CZ" altLang="cs-CZ" sz="2400" dirty="0" err="1"/>
              <a:t>ZadržP</a:t>
            </a:r>
            <a:r>
              <a:rPr lang="cs-CZ" altLang="cs-CZ" sz="2400" dirty="0"/>
              <a:t>, ručení) </a:t>
            </a:r>
          </a:p>
          <a:p>
            <a:pPr>
              <a:defRPr/>
            </a:pPr>
            <a:r>
              <a:rPr lang="cs-CZ" altLang="cs-CZ" sz="2400" dirty="0"/>
              <a:t>Př. Strany ujednají, že poskytování služeb dodavatel ukončí ke dni 1. 1. 2021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>
            <a:extLst>
              <a:ext uri="{FF2B5EF4-FFF2-40B4-BE49-F238E27FC236}">
                <a16:creationId xmlns:a16="http://schemas.microsoft.com/office/drawing/2014/main" id="{53DB0A02-18FD-4AF5-B8C9-6CF32179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DAC937-4902-485D-A6A0-46C729F11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359001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000" b="1" u="sng" dirty="0"/>
              <a:t>Započtení</a:t>
            </a:r>
          </a:p>
          <a:p>
            <a:pPr>
              <a:defRPr/>
            </a:pPr>
            <a:r>
              <a:rPr lang="cs-CZ" sz="2000" dirty="0"/>
              <a:t>Nezaniká závazek, nýbrž </a:t>
            </a:r>
            <a:r>
              <a:rPr lang="cs-CZ" sz="2000" u="sng" dirty="0"/>
              <a:t>jen právo na určité plnění v rozsahu započtení</a:t>
            </a:r>
          </a:p>
          <a:p>
            <a:pPr>
              <a:defRPr/>
            </a:pPr>
            <a:r>
              <a:rPr lang="cs-CZ" sz="2000" dirty="0"/>
              <a:t>Závazek zaniká, </a:t>
            </a:r>
            <a:r>
              <a:rPr lang="cs-CZ" sz="2000" b="1" dirty="0"/>
              <a:t>jen je-li zcela vyčerpán</a:t>
            </a:r>
          </a:p>
          <a:p>
            <a:pPr>
              <a:defRPr/>
            </a:pPr>
            <a:r>
              <a:rPr lang="cs-CZ" sz="2000" dirty="0"/>
              <a:t>Předpoklady: </a:t>
            </a:r>
            <a:r>
              <a:rPr lang="cs-CZ" sz="2000" b="1" dirty="0"/>
              <a:t>a) </a:t>
            </a:r>
            <a:r>
              <a:rPr lang="cs-CZ" sz="2000" b="1" dirty="0" err="1"/>
              <a:t>kompenzabilita</a:t>
            </a:r>
            <a:r>
              <a:rPr lang="cs-CZ" sz="2000" b="1" dirty="0"/>
              <a:t> </a:t>
            </a:r>
            <a:r>
              <a:rPr lang="cs-CZ" sz="2000" dirty="0"/>
              <a:t>(některé pohledávky jsou ze započtení vyloučeny), </a:t>
            </a:r>
            <a:r>
              <a:rPr lang="cs-CZ" sz="2000" b="1" dirty="0"/>
              <a:t>b) vzájemnost</a:t>
            </a:r>
            <a:r>
              <a:rPr lang="cs-CZ" sz="2000" dirty="0"/>
              <a:t>, </a:t>
            </a:r>
            <a:r>
              <a:rPr lang="cs-CZ" sz="2000" b="1" dirty="0"/>
              <a:t>c) stejnorodost</a:t>
            </a:r>
          </a:p>
          <a:p>
            <a:pPr>
              <a:defRPr/>
            </a:pPr>
            <a:r>
              <a:rPr lang="cs-CZ" sz="2000" b="1" dirty="0"/>
              <a:t>Realizace</a:t>
            </a:r>
            <a:r>
              <a:rPr lang="cs-CZ" sz="2000" dirty="0"/>
              <a:t>: </a:t>
            </a:r>
            <a:r>
              <a:rPr lang="cs-CZ" sz="2000" u="sng" dirty="0"/>
              <a:t>a) jednostranné započtení</a:t>
            </a:r>
            <a:r>
              <a:rPr lang="cs-CZ" sz="2000" dirty="0"/>
              <a:t>, </a:t>
            </a:r>
            <a:r>
              <a:rPr lang="cs-CZ" sz="2000" u="sng" dirty="0"/>
              <a:t>b) započtení dohodou</a:t>
            </a:r>
            <a:r>
              <a:rPr lang="cs-CZ" sz="2000" dirty="0"/>
              <a:t> – lze započíst i pohledávky, jejichž započtení je omezeno nebo vyloučeno jednostranným zápočtem</a:t>
            </a:r>
          </a:p>
          <a:p>
            <a:pPr>
              <a:defRPr/>
            </a:pPr>
            <a:r>
              <a:rPr lang="cs-CZ" sz="2000" dirty="0"/>
              <a:t>Př. Jan Novák dluží 50 Kč Petru Kratochvílovi, ten dluží Janu Novákovi 250 Kč. Jednostranným prohlášením lze započíst a závazek se ruší v rozsahu 50 Kč.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>
            <a:extLst>
              <a:ext uri="{FF2B5EF4-FFF2-40B4-BE49-F238E27FC236}">
                <a16:creationId xmlns:a16="http://schemas.microsoft.com/office/drawing/2014/main" id="{7E77A60B-2050-4FD1-8DB6-B799C11B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F7DB0B-8F37-4303-8748-731B38C5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44" y="1557338"/>
            <a:ext cx="8229600" cy="45259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u="sng" dirty="0"/>
              <a:t>Odstupné</a:t>
            </a:r>
          </a:p>
          <a:p>
            <a:pPr>
              <a:defRPr/>
            </a:pPr>
            <a:r>
              <a:rPr lang="cs-CZ" sz="2400" dirty="0"/>
              <a:t>Důvodem zániku závazku je zaplacení </a:t>
            </a:r>
            <a:r>
              <a:rPr lang="cs-CZ" sz="2400" b="1" dirty="0"/>
              <a:t>určitého odstupného </a:t>
            </a:r>
            <a:r>
              <a:rPr lang="cs-CZ" sz="2400" dirty="0"/>
              <a:t>(typicky peněžité plnění)</a:t>
            </a:r>
            <a:endParaRPr lang="cs-CZ" sz="2400" b="1" dirty="0"/>
          </a:p>
          <a:p>
            <a:pPr algn="just">
              <a:defRPr/>
            </a:pPr>
            <a:r>
              <a:rPr lang="cs-CZ" sz="2400" dirty="0"/>
              <a:t>Nejde zpravidla o porušení smlouvy, nýbrž </a:t>
            </a:r>
            <a:r>
              <a:rPr lang="cs-CZ" sz="2400" u="sng" dirty="0"/>
              <a:t>o úplatné právo některé strany vyvázat se ze smlouvy</a:t>
            </a:r>
          </a:p>
          <a:p>
            <a:pPr>
              <a:defRPr/>
            </a:pPr>
            <a:r>
              <a:rPr lang="cs-CZ" sz="2400" dirty="0"/>
              <a:t>Nikdy </a:t>
            </a:r>
            <a:r>
              <a:rPr lang="cs-CZ" sz="2400" b="1" dirty="0"/>
              <a:t>neplyne ze zákona</a:t>
            </a:r>
            <a:r>
              <a:rPr lang="cs-CZ" sz="2400" dirty="0"/>
              <a:t>, nýbrž </a:t>
            </a:r>
            <a:r>
              <a:rPr lang="cs-CZ" sz="2400" b="1" dirty="0"/>
              <a:t>jedině ze smlouvy</a:t>
            </a:r>
          </a:p>
          <a:p>
            <a:pPr>
              <a:defRPr/>
            </a:pPr>
            <a:r>
              <a:rPr lang="cs-CZ" sz="2400" dirty="0"/>
              <a:t>Je třeba si ujednat </a:t>
            </a:r>
            <a:r>
              <a:rPr lang="cs-CZ" sz="2400" b="1" dirty="0"/>
              <a:t>konkrétní podobu odstupného </a:t>
            </a:r>
            <a:r>
              <a:rPr lang="cs-CZ" sz="2400" dirty="0"/>
              <a:t>(jinak § 553)</a:t>
            </a:r>
          </a:p>
          <a:p>
            <a:pPr>
              <a:defRPr/>
            </a:pPr>
            <a:r>
              <a:rPr lang="cs-CZ" sz="2400" dirty="0"/>
              <a:t>Zaplacení odstupného je </a:t>
            </a:r>
            <a:r>
              <a:rPr lang="cs-CZ" sz="2400" b="1" dirty="0"/>
              <a:t>jednostranné PJ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>
            <a:extLst>
              <a:ext uri="{FF2B5EF4-FFF2-40B4-BE49-F238E27FC236}">
                <a16:creationId xmlns:a16="http://schemas.microsoft.com/office/drawing/2014/main" id="{A75EF72E-2513-4F51-A711-D25E8036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IV.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8502BB-8B8C-4855-8BF2-9E8D14958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296795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u="sng" dirty="0"/>
              <a:t>Výpověď:</a:t>
            </a:r>
          </a:p>
          <a:p>
            <a:pPr>
              <a:defRPr/>
            </a:pPr>
            <a:r>
              <a:rPr lang="cs-CZ" sz="2400" dirty="0"/>
              <a:t>Zaniká </a:t>
            </a:r>
            <a:r>
              <a:rPr lang="cs-CZ" sz="2400" u="sng" dirty="0"/>
              <a:t>celý závazkový vztah</a:t>
            </a:r>
            <a:r>
              <a:rPr lang="cs-CZ" sz="2400" dirty="0"/>
              <a:t>, nikoli jen jednotlivý závazek</a:t>
            </a:r>
          </a:p>
          <a:p>
            <a:pPr>
              <a:defRPr/>
            </a:pPr>
            <a:r>
              <a:rPr lang="cs-CZ" sz="2400" dirty="0"/>
              <a:t>Ze zákona je </a:t>
            </a:r>
            <a:r>
              <a:rPr lang="cs-CZ" sz="2400" u="sng" dirty="0"/>
              <a:t>bezúplatná</a:t>
            </a:r>
          </a:p>
          <a:p>
            <a:pPr>
              <a:defRPr/>
            </a:pPr>
            <a:r>
              <a:rPr lang="cs-CZ" sz="2400" b="1" dirty="0"/>
              <a:t>Může plynout ze zákona</a:t>
            </a:r>
            <a:r>
              <a:rPr lang="cs-CZ" sz="2400" dirty="0"/>
              <a:t>: závazek zavazující k opakující nebo trvající činnosti, nájem, zápůjčka</a:t>
            </a:r>
          </a:p>
          <a:p>
            <a:pPr>
              <a:defRPr/>
            </a:pPr>
            <a:r>
              <a:rPr lang="cs-CZ" sz="2400" dirty="0"/>
              <a:t>Může plynout </a:t>
            </a:r>
            <a:r>
              <a:rPr lang="cs-CZ" sz="2400" b="1" dirty="0"/>
              <a:t>i z ujednání stran</a:t>
            </a:r>
          </a:p>
          <a:p>
            <a:pPr>
              <a:defRPr/>
            </a:pPr>
            <a:r>
              <a:rPr lang="cs-CZ" sz="2400" dirty="0"/>
              <a:t>Výpověď má účinky </a:t>
            </a:r>
            <a:r>
              <a:rPr lang="cs-CZ" sz="2400" i="1" dirty="0"/>
              <a:t>ex </a:t>
            </a:r>
            <a:r>
              <a:rPr lang="cs-CZ" sz="2400" i="1" dirty="0" err="1"/>
              <a:t>nunc</a:t>
            </a:r>
            <a:endParaRPr lang="cs-CZ" sz="2400" i="1" dirty="0"/>
          </a:p>
          <a:p>
            <a:pPr>
              <a:defRPr/>
            </a:pPr>
            <a:r>
              <a:rPr lang="cs-CZ" sz="2400" dirty="0"/>
              <a:t>Jde o </a:t>
            </a:r>
            <a:r>
              <a:rPr lang="cs-CZ" sz="2400" u="sng" dirty="0"/>
              <a:t>jednostranné právní jednání</a:t>
            </a:r>
          </a:p>
          <a:p>
            <a:pPr>
              <a:defRPr/>
            </a:pPr>
            <a:r>
              <a:rPr lang="cs-CZ" sz="2400" dirty="0"/>
              <a:t>Např. výpověď pronajímatele daná nájemci pro neplacení nájemného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>
            <a:extLst>
              <a:ext uri="{FF2B5EF4-FFF2-40B4-BE49-F238E27FC236}">
                <a16:creationId xmlns:a16="http://schemas.microsoft.com/office/drawing/2014/main" id="{18B5CA0D-DB61-4B69-A00F-463EC37C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F5FCF-972E-47AE-895A-E9D39C98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359001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900" b="1" dirty="0"/>
              <a:t>Odstoupení od smlouvy:</a:t>
            </a:r>
          </a:p>
          <a:p>
            <a:pPr>
              <a:defRPr/>
            </a:pPr>
            <a:r>
              <a:rPr lang="cs-CZ" sz="1900" u="sng" dirty="0"/>
              <a:t>Zaniká celý závazkový vztah</a:t>
            </a:r>
            <a:r>
              <a:rPr lang="cs-CZ" sz="1900" dirty="0"/>
              <a:t>, a to zpětně (</a:t>
            </a:r>
            <a:r>
              <a:rPr lang="cs-CZ" sz="1900" i="1" dirty="0"/>
              <a:t>ex </a:t>
            </a:r>
            <a:r>
              <a:rPr lang="cs-CZ" sz="1900" i="1" dirty="0" err="1"/>
              <a:t>tunc</a:t>
            </a:r>
            <a:r>
              <a:rPr lang="cs-CZ" sz="1900" dirty="0"/>
              <a:t>) x výpověď/dohoda</a:t>
            </a:r>
          </a:p>
          <a:p>
            <a:pPr>
              <a:defRPr/>
            </a:pPr>
            <a:r>
              <a:rPr lang="cs-CZ" sz="1900" dirty="0"/>
              <a:t>Odstoupit od smlouvy lze, </a:t>
            </a:r>
            <a:r>
              <a:rPr lang="cs-CZ" sz="1900" b="1" dirty="0"/>
              <a:t>stanoví-li zákon</a:t>
            </a:r>
            <a:r>
              <a:rPr lang="cs-CZ" sz="1900" dirty="0"/>
              <a:t> nebo </a:t>
            </a:r>
            <a:r>
              <a:rPr lang="cs-CZ" sz="1900" b="1" dirty="0"/>
              <a:t>ujednají-li si strany</a:t>
            </a:r>
          </a:p>
          <a:p>
            <a:pPr>
              <a:defRPr/>
            </a:pPr>
            <a:r>
              <a:rPr lang="cs-CZ" sz="1900" b="1" dirty="0"/>
              <a:t>Ze zákona</a:t>
            </a:r>
            <a:r>
              <a:rPr lang="cs-CZ" sz="1900" dirty="0"/>
              <a:t>: typicky sankční nástroj porušení smlouvy (podstatné i nepodstatné porušení smlouvy)</a:t>
            </a:r>
          </a:p>
          <a:p>
            <a:pPr>
              <a:defRPr/>
            </a:pPr>
            <a:r>
              <a:rPr lang="cs-CZ" sz="1900" b="1" dirty="0"/>
              <a:t>Ze zákona</a:t>
            </a:r>
            <a:r>
              <a:rPr lang="cs-CZ" sz="1900" dirty="0"/>
              <a:t>: bez udání důvodů jen u spotřebitelských smluv</a:t>
            </a:r>
          </a:p>
          <a:p>
            <a:pPr>
              <a:defRPr/>
            </a:pPr>
            <a:r>
              <a:rPr lang="cs-CZ" sz="1900" b="1" dirty="0"/>
              <a:t>Z ujednání stran</a:t>
            </a:r>
            <a:r>
              <a:rPr lang="cs-CZ" sz="1900" dirty="0"/>
              <a:t>: strany mohou ujednat důvod nebo i možnost (kterékoli strany) odstoupit od smlouvy bez udání důvodů</a:t>
            </a:r>
          </a:p>
          <a:p>
            <a:pPr>
              <a:defRPr/>
            </a:pPr>
            <a:r>
              <a:rPr lang="cs-CZ" sz="1900" dirty="0"/>
              <a:t>Účinky </a:t>
            </a:r>
            <a:r>
              <a:rPr lang="cs-CZ" sz="1900" i="1" dirty="0"/>
              <a:t>ex </a:t>
            </a:r>
            <a:r>
              <a:rPr lang="cs-CZ" sz="1900" i="1" dirty="0" err="1"/>
              <a:t>tunc</a:t>
            </a:r>
            <a:endParaRPr lang="cs-CZ" sz="1900" i="1" dirty="0"/>
          </a:p>
          <a:p>
            <a:pPr>
              <a:defRPr/>
            </a:pPr>
            <a:r>
              <a:rPr lang="cs-CZ" sz="1900" dirty="0"/>
              <a:t>Odstoupení od smlouvy </a:t>
            </a:r>
            <a:r>
              <a:rPr lang="cs-CZ" sz="1900" u="sng" dirty="0"/>
              <a:t>se nedotýká práv třetích osob nabytých v dobré víře</a:t>
            </a:r>
          </a:p>
          <a:p>
            <a:pPr>
              <a:defRPr/>
            </a:pPr>
            <a:r>
              <a:rPr lang="cs-CZ" sz="1900" dirty="0"/>
              <a:t>Je </a:t>
            </a:r>
            <a:r>
              <a:rPr lang="cs-CZ" sz="1900" b="1" dirty="0"/>
              <a:t>bezúplatným právem</a:t>
            </a:r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C40C7FD5-A7E8-4A41-AE35-15D0F3AE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VI.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2D3210-2EFC-4DD8-91EC-FB7AFF1E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359001"/>
            <a:ext cx="8066301" cy="413999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sz="2400" b="1" dirty="0"/>
              <a:t>Následná nemožnost plnění:</a:t>
            </a:r>
          </a:p>
          <a:p>
            <a:pPr algn="just">
              <a:defRPr/>
            </a:pPr>
            <a:r>
              <a:rPr lang="cs-CZ" sz="2400" dirty="0"/>
              <a:t>Reakce zákona na </a:t>
            </a:r>
            <a:r>
              <a:rPr lang="cs-CZ" sz="2400" u="sng" dirty="0"/>
              <a:t>trvalou nemožnost splnit závazek</a:t>
            </a:r>
          </a:p>
          <a:p>
            <a:pPr algn="just">
              <a:defRPr/>
            </a:pPr>
            <a:r>
              <a:rPr lang="cs-CZ" sz="2400" dirty="0"/>
              <a:t>Dočasná překážka k zániku závazku nevede</a:t>
            </a:r>
          </a:p>
          <a:p>
            <a:pPr algn="just">
              <a:defRPr/>
            </a:pPr>
            <a:r>
              <a:rPr lang="cs-CZ" sz="2400" dirty="0"/>
              <a:t>Typickým případem je vliv přírodních událostí</a:t>
            </a:r>
          </a:p>
          <a:p>
            <a:pPr algn="just">
              <a:defRPr/>
            </a:pPr>
            <a:r>
              <a:rPr lang="cs-CZ" sz="2400" dirty="0"/>
              <a:t>Obtížnost splnitelnosti nebo hospodářská složitost na povinnosti dluh splnit nic nemění</a:t>
            </a:r>
          </a:p>
          <a:p>
            <a:pPr algn="just">
              <a:defRPr/>
            </a:pPr>
            <a:r>
              <a:rPr lang="cs-CZ" sz="2400" dirty="0"/>
              <a:t>Počáteční nemožnost plnění </a:t>
            </a:r>
            <a:r>
              <a:rPr lang="cs-CZ" sz="2400" b="1" dirty="0"/>
              <a:t>způsobuje absolutní neplatnost</a:t>
            </a:r>
          </a:p>
          <a:p>
            <a:pPr algn="just">
              <a:defRPr/>
            </a:pPr>
            <a:r>
              <a:rPr lang="cs-CZ" sz="2400" dirty="0"/>
              <a:t>Např. fyzická likvidace vozidla, jež je předmětem </a:t>
            </a:r>
            <a:r>
              <a:rPr lang="cs-CZ" sz="2400"/>
              <a:t>kupní smlouvy</a:t>
            </a:r>
            <a:endParaRPr lang="cs-CZ" sz="2400" dirty="0"/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312197AC-9C50-49BA-BC49-55686601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Jiné způsoby zániku závazků VII.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6B9164-47ED-4EB7-9C65-678DD239D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359001"/>
            <a:ext cx="8066301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dirty="0"/>
              <a:t>Smrt dlužníka/věřitele:</a:t>
            </a:r>
          </a:p>
          <a:p>
            <a:pPr>
              <a:defRPr/>
            </a:pPr>
            <a:r>
              <a:rPr lang="cs-CZ" sz="2400" dirty="0"/>
              <a:t>Smrtí kterékoli strany závazek </a:t>
            </a:r>
            <a:r>
              <a:rPr lang="cs-CZ" sz="2400" u="sng" dirty="0"/>
              <a:t>zásadně nezaniká</a:t>
            </a:r>
          </a:p>
          <a:p>
            <a:pPr>
              <a:defRPr/>
            </a:pPr>
            <a:r>
              <a:rPr lang="cs-CZ" sz="2400" dirty="0"/>
              <a:t>Práva a povinnosti ze závazku přechází </a:t>
            </a:r>
            <a:r>
              <a:rPr lang="cs-CZ" sz="2400" u="sng" dirty="0"/>
              <a:t>na univerzální právní nástupce</a:t>
            </a:r>
          </a:p>
          <a:p>
            <a:pPr>
              <a:defRPr/>
            </a:pPr>
            <a:r>
              <a:rPr lang="cs-CZ" sz="2400" dirty="0"/>
              <a:t>Závazek zaniká smrtí jen tehdy, pokud je </a:t>
            </a:r>
            <a:r>
              <a:rPr lang="cs-CZ" sz="2400" b="1" dirty="0"/>
              <a:t>plnění omezeno jen na osobu dlužníka</a:t>
            </a:r>
            <a:r>
              <a:rPr lang="cs-CZ" sz="2400" dirty="0"/>
              <a:t> x </a:t>
            </a:r>
            <a:r>
              <a:rPr lang="cs-CZ" sz="2400" b="1" dirty="0"/>
              <a:t>plnění má být poskytnuto výlučně věřitelem</a:t>
            </a:r>
          </a:p>
          <a:p>
            <a:pPr>
              <a:defRPr/>
            </a:pPr>
            <a:r>
              <a:rPr lang="cs-CZ" sz="2400" dirty="0"/>
              <a:t>Dlužník: např. právo na výživné, práva z osobních služebností</a:t>
            </a:r>
          </a:p>
          <a:p>
            <a:pPr>
              <a:defRPr/>
            </a:pPr>
            <a:r>
              <a:rPr lang="cs-CZ" sz="2400" dirty="0"/>
              <a:t>Věřitel: např. namalování obrazu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>
            <a:extLst>
              <a:ext uri="{FF2B5EF4-FFF2-40B4-BE49-F238E27FC236}">
                <a16:creationId xmlns:a16="http://schemas.microsoft.com/office/drawing/2014/main" id="{134765D0-01FA-4B6E-A43B-58FCCB81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0899" name="Zástupný symbol pro obsah 2">
            <a:extLst>
              <a:ext uri="{FF2B5EF4-FFF2-40B4-BE49-F238E27FC236}">
                <a16:creationId xmlns:a16="http://schemas.microsoft.com/office/drawing/2014/main" id="{9825F212-CE52-45E4-B730-E13218F62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altLang="cs-CZ"/>
          </a:p>
          <a:p>
            <a:pPr marL="0" indent="0" algn="ctr">
              <a:buNone/>
            </a:pPr>
            <a:endParaRPr lang="cs-CZ" altLang="cs-CZ"/>
          </a:p>
          <a:p>
            <a:pPr marL="0" indent="0" algn="ctr">
              <a:buNone/>
            </a:pPr>
            <a:r>
              <a:rPr lang="cs-CZ" altLang="cs-CZ"/>
              <a:t>Děkuji za pozornost!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závazkového práva k jiným částem OZ (II.)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876231"/>
            <a:ext cx="8066300" cy="3105538"/>
          </a:xfrm>
        </p:spPr>
        <p:txBody>
          <a:bodyPr/>
          <a:lstStyle/>
          <a:p>
            <a:r>
              <a:rPr lang="cs-CZ" sz="2400" dirty="0"/>
              <a:t>Vztah k </a:t>
            </a:r>
            <a:r>
              <a:rPr lang="cs-CZ" sz="2400" i="1" dirty="0"/>
              <a:t>absolutním majetkovým právům </a:t>
            </a:r>
            <a:r>
              <a:rPr lang="cs-CZ" sz="2400" dirty="0"/>
              <a:t>(část III.):</a:t>
            </a:r>
          </a:p>
          <a:p>
            <a:pPr lvl="1"/>
            <a:r>
              <a:rPr lang="cs-CZ" sz="1800" b="1" i="1" dirty="0"/>
              <a:t>VP</a:t>
            </a:r>
            <a:r>
              <a:rPr lang="cs-CZ" sz="1800" i="1" dirty="0"/>
              <a:t> (věcná práva k věci vlastní + cizí – ZP, </a:t>
            </a:r>
            <a:r>
              <a:rPr lang="cs-CZ" sz="1800" i="1" dirty="0" err="1"/>
              <a:t>ZadrP</a:t>
            </a:r>
            <a:r>
              <a:rPr lang="cs-CZ" sz="1800" i="1" dirty="0"/>
              <a:t>, Služ., RB)</a:t>
            </a:r>
            <a:r>
              <a:rPr lang="cs-CZ" sz="1800" dirty="0"/>
              <a:t> </a:t>
            </a:r>
            <a:r>
              <a:rPr lang="cs-CZ" sz="1800" i="1" dirty="0"/>
              <a:t>vznikají začasté na podkladě závazkového vztahu – kupní smlouva, směnná smlouva, smlouva o zřízení služebnosti, zástavní smlouva)</a:t>
            </a:r>
          </a:p>
          <a:p>
            <a:pPr lvl="1"/>
            <a:r>
              <a:rPr lang="cs-CZ" sz="1800" i="1" dirty="0"/>
              <a:t>strany </a:t>
            </a:r>
            <a:r>
              <a:rPr lang="cs-CZ" sz="1800" i="1" u="sng" dirty="0"/>
              <a:t>A + B</a:t>
            </a:r>
            <a:r>
              <a:rPr lang="cs-CZ" sz="1800" i="1" dirty="0"/>
              <a:t> uzavřely KS =  pohledávka kupujícího na předání věci a převedení vlastnického práva + povinnost zaplatit kupní cenu (KS = zavazující právní důvod – kauza závazku) x </a:t>
            </a:r>
            <a:r>
              <a:rPr lang="cs-CZ" sz="1800" i="1" u="sng" dirty="0"/>
              <a:t>A + C</a:t>
            </a:r>
            <a:r>
              <a:rPr lang="cs-CZ" sz="1800" i="1" dirty="0"/>
              <a:t> uzavřely KS ohledně téže věci = </a:t>
            </a:r>
            <a:r>
              <a:rPr lang="cs-CZ" sz="1800" b="1" i="1" dirty="0"/>
              <a:t>věcné právo přechází podle § 1100 odst. 1</a:t>
            </a:r>
            <a:r>
              <a:rPr lang="cs-CZ" sz="1800" i="1" dirty="0"/>
              <a:t> = </a:t>
            </a:r>
            <a:r>
              <a:rPr lang="cs-CZ" sz="1800" b="1" i="1" u="sng" dirty="0"/>
              <a:t>relativní oddělenost AMP a RMP</a:t>
            </a:r>
          </a:p>
          <a:p>
            <a:pPr lvl="1"/>
            <a:r>
              <a:rPr lang="cs-CZ" sz="1800" i="1" dirty="0"/>
              <a:t>To platí i pro uplatňování jednotlivých nároků = </a:t>
            </a:r>
            <a:r>
              <a:rPr lang="cs-CZ" sz="1800" b="1" i="1" dirty="0"/>
              <a:t>lze společně </a:t>
            </a:r>
            <a:r>
              <a:rPr lang="cs-CZ" sz="1800" i="1" dirty="0"/>
              <a:t>(určovací žaloba + nárok na plnění) nebo samostatně nároky z AMP a RMP</a:t>
            </a:r>
          </a:p>
          <a:p>
            <a:pPr lvl="1"/>
            <a:r>
              <a:rPr lang="cs-CZ" sz="1800" b="1" i="1" dirty="0"/>
              <a:t>Dědické právo</a:t>
            </a:r>
            <a:r>
              <a:rPr lang="cs-CZ" sz="1800" i="1" dirty="0"/>
              <a:t> = taktéž vznikají, mění se, zanikají závazky (pro případ smrti) x RMP typicky inter </a:t>
            </a:r>
            <a:r>
              <a:rPr lang="cs-CZ" sz="1800" i="1" dirty="0" err="1"/>
              <a:t>vivos</a:t>
            </a:r>
            <a:endParaRPr lang="cs-CZ" sz="1800" i="1" dirty="0"/>
          </a:p>
          <a:p>
            <a:pPr lvl="1"/>
            <a:r>
              <a:rPr lang="cs-CZ" sz="1800" i="1" dirty="0"/>
              <a:t>Uzavření dědické smlouvy (§ 1582 a násl.), zřízení odkazu (§ 1594 a násl.), zřeknutí se dědického práva (§ 1484) </a:t>
            </a:r>
          </a:p>
          <a:p>
            <a:endParaRPr lang="cs-CZ" sz="18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72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4" y="1655011"/>
            <a:ext cx="8066300" cy="3547977"/>
          </a:xfrm>
        </p:spPr>
        <p:txBody>
          <a:bodyPr/>
          <a:lstStyle/>
          <a:p>
            <a:r>
              <a:rPr lang="cs-CZ" sz="2000" dirty="0"/>
              <a:t>Ze závazku má věřitel právo na určité plnění jako na </a:t>
            </a:r>
            <a:r>
              <a:rPr lang="cs-CZ" sz="2000" b="1" dirty="0"/>
              <a:t>pohledávku</a:t>
            </a:r>
            <a:r>
              <a:rPr lang="cs-CZ" sz="2000" dirty="0"/>
              <a:t> a dlužník má povinnost věřitele splněním </a:t>
            </a:r>
            <a:r>
              <a:rPr lang="cs-CZ" sz="2000" b="1" dirty="0"/>
              <a:t>dluhu</a:t>
            </a:r>
            <a:r>
              <a:rPr lang="cs-CZ" sz="2000" dirty="0"/>
              <a:t> uspokojit (§ 1721)</a:t>
            </a:r>
          </a:p>
          <a:p>
            <a:r>
              <a:rPr lang="cs-CZ" sz="2000" b="1" dirty="0"/>
              <a:t>Všechny závazky </a:t>
            </a:r>
            <a:r>
              <a:rPr lang="cs-CZ" sz="2000" dirty="0"/>
              <a:t>(bez ohledu na právní důvod jejich vzniku) </a:t>
            </a:r>
            <a:r>
              <a:rPr lang="cs-CZ" sz="2000" b="1" dirty="0"/>
              <a:t>jsou zcela totožné</a:t>
            </a:r>
            <a:r>
              <a:rPr lang="cs-CZ" sz="2000" dirty="0"/>
              <a:t> (z hlediska jejich vlastností)</a:t>
            </a:r>
          </a:p>
          <a:p>
            <a:r>
              <a:rPr lang="cs-CZ" sz="2000" b="1" u="sng" dirty="0"/>
              <a:t>Závazkový právní vztah</a:t>
            </a:r>
            <a:r>
              <a:rPr lang="cs-CZ" sz="2000" b="1" dirty="0"/>
              <a:t> </a:t>
            </a:r>
            <a:r>
              <a:rPr lang="cs-CZ" sz="2000" dirty="0"/>
              <a:t>= všechna práva a povinnosti mezi stranami</a:t>
            </a:r>
          </a:p>
          <a:p>
            <a:r>
              <a:rPr lang="cs-CZ" sz="2000" b="1" u="sng" dirty="0"/>
              <a:t>Závazek</a:t>
            </a:r>
            <a:r>
              <a:rPr lang="cs-CZ" sz="2000" dirty="0"/>
              <a:t> = konkrétní právo nebo povinnost konkrétního subjektu (dlužníka x věřitele) = </a:t>
            </a:r>
            <a:r>
              <a:rPr lang="cs-CZ" sz="2000" u="sng" dirty="0"/>
              <a:t>dluh</a:t>
            </a:r>
            <a:r>
              <a:rPr lang="cs-CZ" sz="2000" dirty="0"/>
              <a:t> x </a:t>
            </a:r>
            <a:r>
              <a:rPr lang="cs-CZ" sz="2000" u="sng" dirty="0"/>
              <a:t>pohledávka</a:t>
            </a:r>
          </a:p>
          <a:p>
            <a:r>
              <a:rPr lang="cs-CZ" sz="1500" u="sng" dirty="0"/>
              <a:t>Pohledávka</a:t>
            </a:r>
            <a:r>
              <a:rPr lang="cs-CZ" sz="1500" dirty="0"/>
              <a:t> = právo věřitele na plnění</a:t>
            </a:r>
          </a:p>
          <a:p>
            <a:r>
              <a:rPr lang="cs-CZ" sz="1500" u="sng" dirty="0"/>
              <a:t>Dluh</a:t>
            </a:r>
            <a:r>
              <a:rPr lang="cs-CZ" sz="1500" dirty="0"/>
              <a:t> = dlužníkova povinnost uspokojit věřitele</a:t>
            </a:r>
          </a:p>
          <a:p>
            <a:pPr marL="54007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21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Relativní účinek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644" y="1545787"/>
            <a:ext cx="8066300" cy="3105538"/>
          </a:xfrm>
        </p:spPr>
        <p:txBody>
          <a:bodyPr/>
          <a:lstStyle/>
          <a:p>
            <a:r>
              <a:rPr lang="cs-CZ" sz="1400" b="1" dirty="0"/>
              <a:t>Závazek</a:t>
            </a:r>
            <a:r>
              <a:rPr lang="cs-CZ" sz="1400" dirty="0"/>
              <a:t> existuje mezi individualizovanými subjekty x </a:t>
            </a:r>
            <a:r>
              <a:rPr lang="cs-CZ" sz="1400" b="1" dirty="0"/>
              <a:t>AMP</a:t>
            </a:r>
            <a:r>
              <a:rPr lang="cs-CZ" sz="1400" dirty="0"/>
              <a:t> = právní panství k věci</a:t>
            </a:r>
          </a:p>
          <a:p>
            <a:pPr lvl="1"/>
            <a:r>
              <a:rPr lang="cs-CZ" sz="1400" u="sng" dirty="0"/>
              <a:t>Postavení 3. osob</a:t>
            </a:r>
            <a:r>
              <a:rPr lang="cs-CZ" sz="1400" dirty="0"/>
              <a:t> = neparticipují na závazku, nemusí se jím řídit, nemohou z něho pro sebe odvozovat prospěch, neplyne pro ně ze závazku žádná povinnost (</a:t>
            </a:r>
            <a:r>
              <a:rPr lang="cs-CZ" sz="1400" i="1" dirty="0"/>
              <a:t>účinek inter partes = </a:t>
            </a:r>
            <a:r>
              <a:rPr lang="cs-CZ" sz="1400" i="1" u="sng" dirty="0"/>
              <a:t>vztah jen mezi věřitelem a dlužníkem</a:t>
            </a:r>
            <a:r>
              <a:rPr lang="cs-CZ" sz="1400" dirty="0"/>
              <a:t>)	</a:t>
            </a:r>
            <a:r>
              <a:rPr lang="cs-CZ" dirty="0"/>
              <a:t>	</a:t>
            </a:r>
          </a:p>
          <a:p>
            <a:pPr marL="54007" indent="0">
              <a:buNone/>
            </a:pPr>
            <a:r>
              <a:rPr lang="cs-CZ" sz="1400" dirty="0"/>
              <a:t>A) Více smluv:</a:t>
            </a:r>
          </a:p>
          <a:p>
            <a:pPr lvl="1"/>
            <a:r>
              <a:rPr lang="cs-CZ" sz="1400" i="1" dirty="0"/>
              <a:t>1. kupní smlouva A + B, 2. kupní smlouva mezi A + C</a:t>
            </a:r>
            <a:r>
              <a:rPr lang="cs-CZ" sz="1400" dirty="0"/>
              <a:t>, věc předána C. Obě smlouvy platné = B má nárok na plnění po A, nemůže se domáhat vindikace po osobě C (výjimky = např. relativní neúčinnost PJ)</a:t>
            </a:r>
          </a:p>
          <a:p>
            <a:pPr marL="54007" indent="0">
              <a:buNone/>
            </a:pPr>
            <a:r>
              <a:rPr lang="cs-CZ" sz="1400" dirty="0"/>
              <a:t>B) Vadné plnění:</a:t>
            </a:r>
          </a:p>
          <a:p>
            <a:pPr lvl="1"/>
            <a:r>
              <a:rPr lang="cs-CZ" sz="1400" i="1" dirty="0"/>
              <a:t>A + B kupní smlouva </a:t>
            </a:r>
            <a:r>
              <a:rPr lang="cs-CZ" sz="1400" dirty="0"/>
              <a:t>= vada předmětu koupě. B jako kupující je oprávněn uplatnit práva z vadného plnění u prodávajícího, nikoli vůči výrobci, i kdyby vadu způsobil = smluvní vztah jen mezi A + B	</a:t>
            </a:r>
          </a:p>
          <a:p>
            <a:pPr marL="54007" indent="0">
              <a:buNone/>
            </a:pPr>
            <a:r>
              <a:rPr lang="cs-CZ" sz="1400" dirty="0"/>
              <a:t>C) Vazba dlužníka na věřitele:</a:t>
            </a:r>
          </a:p>
          <a:p>
            <a:pPr lvl="1"/>
            <a:r>
              <a:rPr lang="cs-CZ" sz="1400" i="1" dirty="0"/>
              <a:t>A + B úvěrová smlouva </a:t>
            </a:r>
            <a:r>
              <a:rPr lang="cs-CZ" sz="1400" dirty="0"/>
              <a:t>= za dlužníkem v den splatnosti dojde C, že má po splatnosti pohledávku za A (věřitelem); pokud B jako dlužník splní C, dluží nadále A (§ 2991 odst. 1)</a:t>
            </a:r>
          </a:p>
          <a:p>
            <a:pPr marL="54007" indent="0">
              <a:buNone/>
            </a:pPr>
            <a:r>
              <a:rPr lang="cs-CZ" sz="1400" dirty="0"/>
              <a:t>D) Postoupení pohledávky?</a:t>
            </a:r>
          </a:p>
          <a:p>
            <a:pPr lvl="1"/>
            <a:r>
              <a:rPr lang="cs-CZ" sz="1400" dirty="0"/>
              <a:t>A postoupí pohledávku vůči B C-</a:t>
            </a:r>
            <a:r>
              <a:rPr lang="cs-CZ" sz="1400" dirty="0" err="1"/>
              <a:t>ovi</a:t>
            </a:r>
            <a:r>
              <a:rPr lang="cs-CZ" sz="1400" dirty="0"/>
              <a:t>, A toto postoupení B-</a:t>
            </a:r>
            <a:r>
              <a:rPr lang="cs-CZ" sz="1400" dirty="0" err="1"/>
              <a:t>ovi</a:t>
            </a:r>
            <a:r>
              <a:rPr lang="cs-CZ" sz="1400" dirty="0"/>
              <a:t> neoznámí a pohledávku u něho vybere. Z relativní povahy závazku plyne povinnost B splnit podruhé = ale § 1882 odst. 1</a:t>
            </a:r>
          </a:p>
          <a:p>
            <a:pPr lvl="1"/>
            <a:r>
              <a:rPr lang="cs-CZ" sz="1400" dirty="0"/>
              <a:t>C-</a:t>
            </a:r>
            <a:r>
              <a:rPr lang="cs-CZ" sz="1400" dirty="0" err="1"/>
              <a:t>ovi</a:t>
            </a:r>
            <a:r>
              <a:rPr lang="cs-CZ" sz="1400" dirty="0"/>
              <a:t> náleží náhrada škody z důvodu porušení smlouvy o postoupení pohledávky (</a:t>
            </a:r>
            <a:r>
              <a:rPr lang="cs-CZ" sz="1400" i="1" dirty="0"/>
              <a:t>culpa post </a:t>
            </a:r>
            <a:r>
              <a:rPr lang="cs-CZ" sz="1400" i="1" dirty="0" err="1"/>
              <a:t>pactum</a:t>
            </a:r>
            <a:r>
              <a:rPr lang="cs-CZ" sz="1400" i="1" dirty="0"/>
              <a:t> </a:t>
            </a:r>
            <a:r>
              <a:rPr lang="cs-CZ" sz="1400" i="1" dirty="0" err="1"/>
              <a:t>perfectum</a:t>
            </a:r>
            <a:r>
              <a:rPr lang="cs-CZ" sz="1400" dirty="0"/>
              <a:t>)</a:t>
            </a:r>
          </a:p>
          <a:p>
            <a:pPr marL="243032" lvl="1" indent="0">
              <a:buNone/>
            </a:pPr>
            <a:endParaRPr lang="cs-CZ" sz="1400" dirty="0"/>
          </a:p>
          <a:p>
            <a:pPr lvl="1"/>
            <a:endParaRPr lang="cs-CZ" sz="1050" dirty="0"/>
          </a:p>
          <a:p>
            <a:pPr lvl="1"/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59135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II. – Úplné závazky/neúplné závazky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Jsou závazkem </a:t>
            </a:r>
            <a:r>
              <a:rPr lang="cs-CZ" sz="2000" dirty="0"/>
              <a:t>(plynou žalovatelná </a:t>
            </a:r>
            <a:r>
              <a:rPr lang="cs-CZ" sz="2000" dirty="0" err="1"/>
              <a:t>PaP</a:t>
            </a:r>
            <a:r>
              <a:rPr lang="cs-CZ" sz="2000" dirty="0"/>
              <a:t>) </a:t>
            </a:r>
            <a:r>
              <a:rPr lang="cs-CZ" sz="2000" b="1" dirty="0"/>
              <a:t>x nejsou závazkem</a:t>
            </a:r>
            <a:r>
              <a:rPr lang="cs-CZ" sz="2000" dirty="0"/>
              <a:t> = (neplynou žalovatelná </a:t>
            </a:r>
            <a:r>
              <a:rPr lang="cs-CZ" sz="2000" dirty="0" err="1"/>
              <a:t>PaP</a:t>
            </a:r>
            <a:r>
              <a:rPr lang="cs-CZ" sz="2000" dirty="0"/>
              <a:t> = společenské úsluhy, § 2055 odst. 2)</a:t>
            </a:r>
          </a:p>
          <a:p>
            <a:r>
              <a:rPr lang="cs-CZ" sz="2000" b="1" dirty="0"/>
              <a:t>Úplné závazky</a:t>
            </a:r>
            <a:r>
              <a:rPr lang="cs-CZ" sz="2000" dirty="0"/>
              <a:t> = plynou z něho právní následky</a:t>
            </a:r>
          </a:p>
          <a:p>
            <a:r>
              <a:rPr lang="cs-CZ" sz="2000" b="1" dirty="0"/>
              <a:t>Neúplné závazky</a:t>
            </a:r>
            <a:r>
              <a:rPr lang="cs-CZ" sz="2000" dirty="0"/>
              <a:t> = od počátku </a:t>
            </a:r>
            <a:r>
              <a:rPr lang="cs-CZ" sz="2000" i="1" dirty="0"/>
              <a:t>nejsou vybaveny nárokem</a:t>
            </a:r>
            <a:r>
              <a:rPr lang="cs-CZ" sz="2000" dirty="0"/>
              <a:t> nebo je </a:t>
            </a:r>
            <a:r>
              <a:rPr lang="cs-CZ" sz="2000" i="1" dirty="0"/>
              <a:t>jejich nárok oslaben</a:t>
            </a:r>
            <a:r>
              <a:rPr lang="cs-CZ" sz="2000" dirty="0"/>
              <a:t> (podmíněn)</a:t>
            </a:r>
          </a:p>
          <a:p>
            <a:pPr algn="just"/>
            <a:r>
              <a:rPr lang="cs-CZ" sz="2000" dirty="0"/>
              <a:t>Neúplnost závazku </a:t>
            </a:r>
            <a:r>
              <a:rPr lang="cs-CZ" sz="2000" u="sng" dirty="0"/>
              <a:t>od jeho vzniku</a:t>
            </a:r>
            <a:r>
              <a:rPr lang="cs-CZ" sz="2000" dirty="0"/>
              <a:t> = </a:t>
            </a:r>
            <a:r>
              <a:rPr lang="cs-CZ" sz="2000" b="1" dirty="0"/>
              <a:t>a) </a:t>
            </a:r>
            <a:r>
              <a:rPr lang="cs-CZ" sz="2000" dirty="0"/>
              <a:t>pohledávky ze hry, sázky a losu (§ 2874), </a:t>
            </a:r>
            <a:r>
              <a:rPr lang="cs-CZ" sz="2000" b="1" dirty="0"/>
              <a:t>b)</a:t>
            </a:r>
            <a:r>
              <a:rPr lang="cs-CZ" sz="2000" dirty="0"/>
              <a:t> pohledávky ze zápůjčky/úvěru vědomě poskytnutých do hry/sázky/k losu, </a:t>
            </a:r>
            <a:r>
              <a:rPr lang="cs-CZ" sz="2000" b="1" dirty="0"/>
              <a:t>c)</a:t>
            </a:r>
            <a:r>
              <a:rPr lang="cs-CZ" sz="2000" dirty="0"/>
              <a:t> zatímní slib vstoupit do manželství = </a:t>
            </a:r>
            <a:r>
              <a:rPr lang="cs-CZ" sz="2000" i="1" dirty="0"/>
              <a:t>tzv. čestné závazky</a:t>
            </a:r>
          </a:p>
          <a:p>
            <a:r>
              <a:rPr lang="cs-CZ" sz="2000" dirty="0"/>
              <a:t>Neúplnost závazku </a:t>
            </a:r>
            <a:r>
              <a:rPr lang="cs-CZ" sz="2000" u="sng" dirty="0"/>
              <a:t>po jeho vzniku</a:t>
            </a:r>
            <a:r>
              <a:rPr lang="cs-CZ" sz="2000" dirty="0"/>
              <a:t> = uplynutí času způsobí oslabení nároku (promlčení x prekluze)</a:t>
            </a:r>
          </a:p>
        </p:txBody>
      </p:sp>
    </p:spTree>
    <p:extLst>
      <p:ext uri="{BB962C8B-B14F-4D97-AF65-F5344CB8AC3E}">
        <p14:creationId xmlns:p14="http://schemas.microsoft.com/office/powerpoint/2010/main" val="267022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III. – Promlčení závazků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515448"/>
            <a:ext cx="8066300" cy="3105538"/>
          </a:xfrm>
        </p:spPr>
        <p:txBody>
          <a:bodyPr/>
          <a:lstStyle/>
          <a:p>
            <a:r>
              <a:rPr lang="cs-CZ" sz="2000" i="1" dirty="0"/>
              <a:t>Účel promlčení </a:t>
            </a:r>
            <a:r>
              <a:rPr lang="cs-CZ" sz="2000" dirty="0"/>
              <a:t>= stimulace věřitele k včasnému uplatnění práva, předcházení důkazní nouze věřitele v procesu, omezení nejistoty dlužníka v pasivní roli, sjednocení faktického a právního stavu</a:t>
            </a:r>
          </a:p>
          <a:p>
            <a:r>
              <a:rPr lang="cs-CZ" sz="2000" u="sng" dirty="0"/>
              <a:t>Předpoklady promlčení práva</a:t>
            </a:r>
            <a:r>
              <a:rPr lang="cs-CZ" sz="2000" dirty="0"/>
              <a:t> = 1) existence práva podléhajícího promlčení (§ 611 věta první), 2) uplynutí zákonné promlčecí lhůty (obecně § 629), 3) omisivní jednání věřitele</a:t>
            </a:r>
          </a:p>
          <a:p>
            <a:r>
              <a:rPr lang="cs-CZ" sz="2000" u="sng" dirty="0"/>
              <a:t>Následky promlčení práva</a:t>
            </a:r>
            <a:r>
              <a:rPr lang="cs-CZ" sz="2000" dirty="0"/>
              <a:t> = </a:t>
            </a:r>
            <a:r>
              <a:rPr lang="cs-CZ" sz="2000" b="1" u="sng" dirty="0"/>
              <a:t>Hmotněprávní</a:t>
            </a:r>
            <a:r>
              <a:rPr lang="cs-CZ" sz="2000" b="1" dirty="0"/>
              <a:t> </a:t>
            </a:r>
            <a:r>
              <a:rPr lang="cs-CZ" sz="2000" dirty="0"/>
              <a:t>= právo dlužníka odmítnout plnit (§ 609 věta první) + </a:t>
            </a:r>
            <a:r>
              <a:rPr lang="cs-CZ" sz="2000" b="1" u="sng" dirty="0"/>
              <a:t>Procesní</a:t>
            </a:r>
            <a:r>
              <a:rPr lang="cs-CZ" sz="2000" dirty="0"/>
              <a:t> = právo dlužníka vznést námitku promlčení práva na plnění věřitele</a:t>
            </a:r>
          </a:p>
          <a:p>
            <a:r>
              <a:rPr lang="cs-CZ" sz="2000" b="1" u="sng" dirty="0"/>
              <a:t>Účinky uplatnění námitky</a:t>
            </a:r>
            <a:r>
              <a:rPr lang="cs-CZ" sz="2000" dirty="0"/>
              <a:t> = </a:t>
            </a:r>
            <a:r>
              <a:rPr lang="cs-CZ" sz="2000" u="sng" dirty="0"/>
              <a:t>zánik nároku</a:t>
            </a:r>
            <a:r>
              <a:rPr lang="cs-CZ" sz="2000" dirty="0"/>
              <a:t>, nadále přežívá subjektivní právo věřitele na plnění</a:t>
            </a:r>
          </a:p>
        </p:txBody>
      </p:sp>
    </p:spTree>
    <p:extLst>
      <p:ext uri="{BB962C8B-B14F-4D97-AF65-F5344CB8AC3E}">
        <p14:creationId xmlns:p14="http://schemas.microsoft.com/office/powerpoint/2010/main" val="1318422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4139</Words>
  <Application>Microsoft Office PowerPoint</Application>
  <PresentationFormat>Vlastní</PresentationFormat>
  <Paragraphs>355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DejaVu Sans</vt:lpstr>
      <vt:lpstr>Tahoma</vt:lpstr>
      <vt:lpstr>Times New Roman</vt:lpstr>
      <vt:lpstr>Wingdings</vt:lpstr>
      <vt:lpstr>Prezentace_MU_CZ</vt:lpstr>
      <vt:lpstr>Obecná část závazkového práva </vt:lpstr>
      <vt:lpstr>Osnova přednášky</vt:lpstr>
      <vt:lpstr>Část I. – postavení závazkového práva v systému OZ</vt:lpstr>
      <vt:lpstr>Vztah závazkového práva k jiným částem OZ</vt:lpstr>
      <vt:lpstr>Vztah závazkového práva k jiným částem OZ (II.)</vt:lpstr>
      <vt:lpstr>Terminologie</vt:lpstr>
      <vt:lpstr>Relativní účinek závazků</vt:lpstr>
      <vt:lpstr>Část II. – Úplné závazky/neúplné závazky </vt:lpstr>
      <vt:lpstr>Část III. – Promlčení závazků</vt:lpstr>
      <vt:lpstr>Kdy se závazky promlčují?</vt:lpstr>
      <vt:lpstr>Část IV. – Vznik závazku</vt:lpstr>
      <vt:lpstr>Vznik závazku II.</vt:lpstr>
      <vt:lpstr>Smlouva</vt:lpstr>
      <vt:lpstr>Vznik smlouvy</vt:lpstr>
      <vt:lpstr>Kontraktační proces</vt:lpstr>
      <vt:lpstr>Kontraktační proces II.</vt:lpstr>
      <vt:lpstr>Kontraktační proces III.</vt:lpstr>
      <vt:lpstr>Kontraktační proces IV.</vt:lpstr>
      <vt:lpstr>Kontraktační proces V.</vt:lpstr>
      <vt:lpstr>Část V. – Obsah závazků</vt:lpstr>
      <vt:lpstr>Obsah závazků II.</vt:lpstr>
      <vt:lpstr>Jak lze určit obsah závazku?</vt:lpstr>
      <vt:lpstr>Inkorporace OP do smlouvy</vt:lpstr>
      <vt:lpstr>Část VI. – Limity obsahu závazku</vt:lpstr>
      <vt:lpstr>Část VII. – Změna závazků</vt:lpstr>
      <vt:lpstr>1) Změna závazků v subjektech</vt:lpstr>
      <vt:lpstr>a) Změna v osobě věřitele</vt:lpstr>
      <vt:lpstr>Smluvní postoupení pohledávky</vt:lpstr>
      <vt:lpstr>b) Změna v osobě dlužníka ba) Převzetí dluhu</vt:lpstr>
      <vt:lpstr>bb) Přistoupení k dluhu</vt:lpstr>
      <vt:lpstr>Postoupení smlouvy</vt:lpstr>
      <vt:lpstr>2) Změna závazku v obsahu</vt:lpstr>
      <vt:lpstr>a) Novace</vt:lpstr>
      <vt:lpstr>b) Narovnání</vt:lpstr>
      <vt:lpstr>Část VIII. – Zánik závazků</vt:lpstr>
      <vt:lpstr>Splnění</vt:lpstr>
      <vt:lpstr>Splnění II.</vt:lpstr>
      <vt:lpstr>Splnění III.</vt:lpstr>
      <vt:lpstr>Splnění IV.</vt:lpstr>
      <vt:lpstr>Splnění V.</vt:lpstr>
      <vt:lpstr>Jiné způsoby zániku závazků I.</vt:lpstr>
      <vt:lpstr>Jiné způsoby zániku závazků II.</vt:lpstr>
      <vt:lpstr>Jiné způsoby zániku závazků III.</vt:lpstr>
      <vt:lpstr>Jiné způsoby zániku závazků IV.</vt:lpstr>
      <vt:lpstr>Jiné způsoby zániku závazků V.</vt:lpstr>
      <vt:lpstr>Jiné způsoby zániku závazků VI.</vt:lpstr>
      <vt:lpstr>Jiné způsoby zániku závazků VII.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Janoušek</dc:creator>
  <cp:lastModifiedBy>Michal Janoušek</cp:lastModifiedBy>
  <cp:revision>197</cp:revision>
  <cp:lastPrinted>1601-01-01T00:00:00Z</cp:lastPrinted>
  <dcterms:created xsi:type="dcterms:W3CDTF">2020-10-21T07:32:55Z</dcterms:created>
  <dcterms:modified xsi:type="dcterms:W3CDTF">2021-12-02T18:15:15Z</dcterms:modified>
</cp:coreProperties>
</file>