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4" autoAdjust="0"/>
  </p:normalViewPr>
  <p:slideViewPr>
    <p:cSldViewPr>
      <p:cViewPr varScale="1">
        <p:scale>
          <a:sx n="116" d="100"/>
          <a:sy n="116" d="100"/>
        </p:scale>
        <p:origin x="1496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21700-DC9F-4127-ACFB-C1F9589237E9}" type="datetimeFigureOut">
              <a:rPr lang="en-US" smtClean="0"/>
              <a:t>30-Sep-21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FE5AC-E097-4157-8A82-97AB2F362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3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Example, probability that heads shows up less or equal than 3 times after flipping it 5 times =&gt; need to sum all probabilities: 0 times, once, twice and three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0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you increase the number of observations (100-&gt;1000) empirical distribution approaches the theoretical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12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variance</a:t>
            </a:r>
            <a:r>
              <a:rPr lang="en-US"/>
              <a:t>, darts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1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6570" y="1026501"/>
            <a:ext cx="3916959" cy="143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30-Sep-21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Gfwj4GrUlA&amp;amp;list=PLEzw67WWDg82xKriFiOoixGpNLXK2GNs9&amp;amp;index=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jaBh12C6s&amp;amp;index=3&amp;amp;list=PLEzw67WWDg82xKriFiOoixGpNLXK2GNs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r1DynUzjq0&amp;amp;index=2&amp;amp;list=PLEzw67WWDg82xKriFiOoixGpNLXK2GNs9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538401"/>
            <a:ext cx="2378710" cy="159979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1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latin typeface="Book Antiqua"/>
                <a:cs typeface="Book Antiqua"/>
              </a:rPr>
              <a:t>Dali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4568" y="2812134"/>
            <a:ext cx="11988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September 24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4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875"/>
            <a:ext cx="3833495" cy="228953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667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a variable </a:t>
            </a:r>
            <a:r>
              <a:rPr sz="1100" spc="-10" dirty="0">
                <a:latin typeface="Book Antiqua"/>
                <a:cs typeface="Book Antiqua"/>
              </a:rPr>
              <a:t>whose </a:t>
            </a:r>
            <a:r>
              <a:rPr sz="1100" spc="-5" dirty="0">
                <a:latin typeface="Book Antiqua"/>
                <a:cs typeface="Book Antiqua"/>
              </a:rPr>
              <a:t>numerical value  is determined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chance. It is a </a:t>
            </a:r>
            <a:r>
              <a:rPr sz="1100" spc="-10" dirty="0">
                <a:latin typeface="Book Antiqua"/>
                <a:cs typeface="Book Antiqua"/>
              </a:rPr>
              <a:t>quantification </a:t>
            </a:r>
            <a:r>
              <a:rPr sz="1100" spc="-5" dirty="0">
                <a:latin typeface="Book Antiqua"/>
                <a:cs typeface="Book Antiqua"/>
              </a:rPr>
              <a:t>of the  outcome of a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phenomenon.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136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Discrete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has a countable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possible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187960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Example: the number of times that a coin will be flipped  </a:t>
            </a:r>
            <a:r>
              <a:rPr sz="1000" spc="-10" dirty="0">
                <a:latin typeface="Book Antiqua"/>
                <a:cs typeface="Book Antiqua"/>
              </a:rPr>
              <a:t>before </a:t>
            </a:r>
            <a:r>
              <a:rPr sz="1000" spc="-5" dirty="0">
                <a:latin typeface="Book Antiqua"/>
                <a:cs typeface="Book Antiqua"/>
              </a:rPr>
              <a:t>a heads is obtained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Continuous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can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any value in an  interval</a:t>
            </a:r>
            <a:endParaRPr sz="1100" dirty="0">
              <a:latin typeface="Book Antiqua"/>
              <a:cs typeface="Book Antiqua"/>
            </a:endParaRPr>
          </a:p>
          <a:p>
            <a:pPr marL="488315" marR="281305" indent="-137160">
              <a:lnSpc>
                <a:spcPct val="100000"/>
              </a:lnSpc>
              <a:spcBef>
                <a:spcPts val="450"/>
              </a:spcBef>
            </a:pPr>
            <a:r>
              <a:rPr sz="1000" spc="-5">
                <a:latin typeface="Book Antiqua"/>
                <a:cs typeface="Book Antiqua"/>
              </a:rPr>
              <a:t>Example</a:t>
            </a:r>
            <a:r>
              <a:rPr sz="1000" spc="-5" dirty="0">
                <a:latin typeface="Book Antiqua"/>
                <a:cs typeface="Book Antiqua"/>
              </a:rPr>
              <a:t>: time until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goal is scored in a football  match between </a:t>
            </a:r>
            <a:r>
              <a:rPr sz="1000" spc="-5" dirty="0">
                <a:solidFill>
                  <a:srgbClr val="FF0000"/>
                </a:solidFill>
                <a:latin typeface="Book Antiqua"/>
                <a:cs typeface="Book Antiqua"/>
              </a:rPr>
              <a:t>Liverpool </a:t>
            </a:r>
            <a:r>
              <a:rPr sz="1000" spc="-5" dirty="0">
                <a:latin typeface="Book Antiqua"/>
                <a:cs typeface="Book Antiqua"/>
              </a:rPr>
              <a:t>and Manchester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United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533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ISCRETE </a:t>
            </a:r>
            <a:r>
              <a:rPr spc="55" dirty="0"/>
              <a:t>RANDOM</a:t>
            </a:r>
            <a:r>
              <a:rPr spc="17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580604"/>
            <a:ext cx="3799204" cy="1476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Described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listing the possible values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associated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it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each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</a:t>
            </a:r>
            <a:endParaRPr sz="1100" dirty="0">
              <a:latin typeface="Book Antiqua"/>
              <a:cs typeface="Book Antiqua"/>
            </a:endParaRPr>
          </a:p>
          <a:p>
            <a:pPr marL="186055" marR="353060" indent="-148590">
              <a:lnSpc>
                <a:spcPct val="102699"/>
              </a:lnSpc>
              <a:spcBef>
                <a:spcPts val="2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distribution </a:t>
            </a:r>
            <a:r>
              <a:rPr sz="1100" spc="-5" dirty="0">
                <a:latin typeface="Book Antiqua"/>
                <a:cs typeface="Book Antiqua"/>
              </a:rPr>
              <a:t>of a 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that can take  values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3888" dirty="0">
                <a:latin typeface="Book Antiqua"/>
                <a:cs typeface="Book Antiqua"/>
              </a:rPr>
              <a:t>1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3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1445260" marR="1259840" algn="just">
              <a:lnSpc>
                <a:spcPct val="125299"/>
              </a:lnSpc>
              <a:spcBef>
                <a:spcPts val="79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3888" dirty="0">
                <a:latin typeface="Book Antiqua"/>
                <a:cs typeface="Book Antiqua"/>
              </a:rPr>
              <a:t>1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3888" dirty="0">
                <a:latin typeface="Book Antiqua"/>
                <a:cs typeface="Book Antiqua"/>
              </a:rPr>
              <a:t>1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2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3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4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13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endParaRPr sz="1200" baseline="-10416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1937" y="2096578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1937" y="2147187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889" y="2495282"/>
            <a:ext cx="323723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25F0B4-1FD0-4F0F-B0B9-4F3F7A10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36" y="2726651"/>
            <a:ext cx="2597227" cy="47935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14952"/>
            <a:ext cx="3545204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60" dirty="0">
                <a:latin typeface="Book Antiqua"/>
                <a:cs typeface="Book Antiqua"/>
              </a:rPr>
              <a:t>PROBABILITY DISTRIBUTION  </a:t>
            </a:r>
            <a:r>
              <a:rPr sz="1150" spc="55" dirty="0">
                <a:latin typeface="Book Antiqua"/>
                <a:cs typeface="Book Antiqua"/>
              </a:rPr>
              <a:t>FUNCTION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7307" y="830694"/>
            <a:ext cx="3566704" cy="233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05637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65" dirty="0">
                <a:latin typeface="Book Antiqua"/>
                <a:cs typeface="Book Antiqua"/>
              </a:rPr>
              <a:t>(100</a:t>
            </a:r>
            <a:r>
              <a:rPr sz="1400" spc="355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581" y="795045"/>
            <a:ext cx="3556750" cy="210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1567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70" dirty="0">
                <a:latin typeface="Book Antiqua"/>
                <a:cs typeface="Book Antiqua"/>
              </a:rPr>
              <a:t>(1000</a:t>
            </a:r>
            <a:r>
              <a:rPr sz="1400" spc="35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782" y="806167"/>
            <a:ext cx="3513084" cy="2121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784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ONTINUOUS </a:t>
            </a:r>
            <a:r>
              <a:rPr spc="55" dirty="0"/>
              <a:t>RANDOM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62087"/>
            <a:ext cx="3808729" cy="183300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812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density function </a:t>
            </a:r>
            <a:r>
              <a:rPr sz="1100" i="1" spc="35" dirty="0">
                <a:latin typeface="Book Antiqua"/>
                <a:cs typeface="Book Antiqua"/>
              </a:rPr>
              <a:t>f</a:t>
            </a:r>
            <a:r>
              <a:rPr sz="1200" i="1" spc="52" baseline="-13888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(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) </a:t>
            </a:r>
            <a:r>
              <a:rPr sz="1100" spc="-5" dirty="0">
                <a:latin typeface="Book Antiqua"/>
                <a:cs typeface="Book Antiqua"/>
              </a:rPr>
              <a:t>(PDF) describes the  </a:t>
            </a:r>
            <a:r>
              <a:rPr sz="1100" spc="-10" dirty="0">
                <a:latin typeface="Book Antiqua"/>
                <a:cs typeface="Book Antiqua"/>
              </a:rPr>
              <a:t>relative </a:t>
            </a:r>
            <a:r>
              <a:rPr sz="1100" spc="-5" dirty="0">
                <a:latin typeface="Book Antiqua"/>
                <a:cs typeface="Book Antiqua"/>
              </a:rPr>
              <a:t>likelihood for 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to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 particular value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9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Computational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rule:</a:t>
            </a:r>
            <a:endParaRPr sz="1100" dirty="0">
              <a:latin typeface="Book Antiqua"/>
              <a:cs typeface="Book Antiqua"/>
            </a:endParaRPr>
          </a:p>
          <a:p>
            <a:pPr marL="275590" algn="ctr">
              <a:lnSpc>
                <a:spcPct val="100000"/>
              </a:lnSpc>
              <a:spcBef>
                <a:spcPts val="113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lang="en-US" sz="1100" i="1" spc="15" dirty="0">
                <a:latin typeface="Book Antiqua"/>
                <a:cs typeface="Book Antiqua"/>
              </a:rPr>
              <a:t>X &gt; x</a:t>
            </a:r>
            <a:r>
              <a:rPr sz="1100" spc="25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215" dirty="0">
                <a:latin typeface="Lucida Sans Unicode"/>
                <a:cs typeface="Lucida Sans Unicode"/>
              </a:rPr>
              <a:t> 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100" spc="25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E9E81-40E9-45EE-AD7D-056B2E7C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1654174"/>
            <a:ext cx="1752600" cy="4802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96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40" dirty="0"/>
              <a:t>AND</a:t>
            </a:r>
            <a:r>
              <a:rPr spc="-10" dirty="0"/>
              <a:t> </a:t>
            </a:r>
            <a:r>
              <a:rPr spc="55" dirty="0"/>
              <a:t>MEDIAN</a:t>
            </a:r>
            <a:endParaRPr sz="140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89" y="680987"/>
            <a:ext cx="3695065" cy="70675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Expected value (mean)</a:t>
            </a:r>
            <a:r>
              <a:rPr sz="1100" b="1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Mean is the (long-run) average value of random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182880">
              <a:lnSpc>
                <a:spcPct val="100000"/>
              </a:lnSpc>
              <a:spcBef>
                <a:spcPts val="650"/>
              </a:spcBef>
              <a:tabLst>
                <a:tab pos="2176145" algn="l"/>
              </a:tabLst>
            </a:pPr>
            <a:r>
              <a:rPr sz="1000" spc="-5" dirty="0">
                <a:latin typeface="Book Antiqua"/>
                <a:cs typeface="Book Antiqua"/>
              </a:rPr>
              <a:t>Discrete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	Continuous variable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5652" y="1454618"/>
            <a:ext cx="901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75" dirty="0">
                <a:latin typeface="Arial"/>
                <a:cs typeface="Arial"/>
              </a:rPr>
              <a:t>∫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8" y="2241047"/>
            <a:ext cx="3845255" cy="7200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Example: calculating mean </a:t>
            </a:r>
            <a:r>
              <a:rPr lang="en-US" sz="1000" spc="-5" dirty="0">
                <a:latin typeface="Book Antiqua"/>
                <a:cs typeface="Book Antiqua"/>
              </a:rPr>
              <a:t>wind speed given wind speed distribution and power curve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Median </a:t>
            </a:r>
            <a:r>
              <a:rPr sz="1100" spc="-5" dirty="0">
                <a:latin typeface="Book Antiqua"/>
                <a:cs typeface="Book Antiqua"/>
              </a:rPr>
              <a:t>: ”the value in the</a:t>
            </a:r>
            <a:r>
              <a:rPr sz="1100" spc="-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middle”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E4C88E-FD58-4674-A870-6B3F74D9F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95" y="1475943"/>
            <a:ext cx="1761903" cy="608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B82569-4B41-4619-BF9B-58DE042E2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21" y="1440231"/>
            <a:ext cx="1656202" cy="67991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1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995132"/>
            <a:ext cx="3860800" cy="16624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researcher </a:t>
            </a:r>
            <a:r>
              <a:rPr sz="1100" spc="-5" dirty="0">
                <a:latin typeface="Book Antiqua"/>
                <a:cs typeface="Book Antiqua"/>
              </a:rPr>
              <a:t>is analyzing data </a:t>
            </a:r>
            <a:r>
              <a:rPr sz="1100" spc="-10" dirty="0">
                <a:latin typeface="Book Antiqua"/>
                <a:cs typeface="Book Antiqua"/>
              </a:rPr>
              <a:t>on financial </a:t>
            </a:r>
            <a:r>
              <a:rPr sz="1100" spc="-5" dirty="0">
                <a:latin typeface="Book Antiqua"/>
                <a:cs typeface="Book Antiqua"/>
              </a:rPr>
              <a:t>wealth of 100  </a:t>
            </a:r>
            <a:r>
              <a:rPr sz="1100" spc="-10" dirty="0">
                <a:latin typeface="Book Antiqua"/>
                <a:cs typeface="Book Antiqua"/>
              </a:rPr>
              <a:t>professors </a:t>
            </a:r>
            <a:r>
              <a:rPr sz="1100" spc="-5" dirty="0">
                <a:latin typeface="Book Antiqua"/>
                <a:cs typeface="Book Antiqua"/>
              </a:rPr>
              <a:t>at a small liberal arts college. The values of their  wealth range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$400 to $400,000, with a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$40,000,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median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$25,000.</a:t>
            </a:r>
            <a:endParaRPr sz="1100">
              <a:latin typeface="Book Antiqua"/>
              <a:cs typeface="Book Antiqua"/>
            </a:endParaRPr>
          </a:p>
          <a:p>
            <a:pPr marL="198755" marR="489584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entering these data into a statistical  </a:t>
            </a:r>
            <a:r>
              <a:rPr sz="1100" spc="-10" dirty="0">
                <a:latin typeface="Book Antiqua"/>
                <a:cs typeface="Book Antiqua"/>
              </a:rPr>
              <a:t>software </a:t>
            </a:r>
            <a:r>
              <a:rPr sz="1100" spc="-5" dirty="0">
                <a:latin typeface="Book Antiqua"/>
                <a:cs typeface="Book Antiqua"/>
              </a:rPr>
              <a:t>package, the </a:t>
            </a:r>
            <a:r>
              <a:rPr sz="1100" spc="-10" dirty="0">
                <a:latin typeface="Book Antiqua"/>
                <a:cs typeface="Book Antiqua"/>
              </a:rPr>
              <a:t>researcher </a:t>
            </a:r>
            <a:r>
              <a:rPr sz="1100" spc="-5" dirty="0">
                <a:latin typeface="Book Antiqua"/>
                <a:cs typeface="Book Antiqua"/>
              </a:rPr>
              <a:t>mistakenly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enters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$4,000,000 for the person with $400,000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wealth.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does this </a:t>
            </a:r>
            <a:r>
              <a:rPr sz="1100" spc="-10" dirty="0">
                <a:latin typeface="Book Antiqua"/>
                <a:cs typeface="Book Antiqua"/>
              </a:rPr>
              <a:t>error affect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mean and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median?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124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AND </a:t>
            </a:r>
            <a:r>
              <a:rPr spc="45" dirty="0"/>
              <a:t>STANDARD</a:t>
            </a:r>
            <a:r>
              <a:rPr spc="335" dirty="0"/>
              <a:t> </a:t>
            </a:r>
            <a:r>
              <a:rPr spc="50" dirty="0"/>
              <a:t>DEVIATION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513774" y="220811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84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5589" y="789469"/>
            <a:ext cx="3797935" cy="192937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25" dirty="0">
                <a:latin typeface="Book Antiqua"/>
                <a:cs typeface="Book Antiqua"/>
              </a:rPr>
              <a:t>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88315" marR="34925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Measures the extent to which the values of a random  variable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dispersed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mean.</a:t>
            </a:r>
            <a:endParaRPr sz="10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If values (outcomes)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far away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mean, variance  is high.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close to the mean, variance is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30" dirty="0">
                <a:latin typeface="Book Antiqua"/>
                <a:cs typeface="Book Antiqua"/>
              </a:rPr>
              <a:t>low.</a:t>
            </a:r>
            <a:endParaRPr lang="en-US" sz="1000" spc="-3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endParaRPr sz="10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200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Standard deviation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endParaRPr lang="en-US" sz="1100" spc="-5" dirty="0">
              <a:latin typeface="Book Antiqua"/>
              <a:cs typeface="Book Antiqua"/>
            </a:endParaRPr>
          </a:p>
          <a:p>
            <a:pPr marL="234950" indent="-171450">
              <a:lnSpc>
                <a:spcPct val="100000"/>
              </a:lnSpc>
              <a:spcBef>
                <a:spcPts val="2005"/>
              </a:spcBef>
              <a:buFont typeface="Wingdings" panose="05000000000000000000" pitchFamily="2" charset="2"/>
              <a:buChar char="§"/>
            </a:pPr>
            <a:r>
              <a:rPr sz="1100" b="1" spc="-5" dirty="0">
                <a:latin typeface="Book Antiqua"/>
                <a:cs typeface="Book Antiqua"/>
              </a:rPr>
              <a:t>Note</a:t>
            </a:r>
            <a:r>
              <a:rPr sz="1100" spc="-5" dirty="0">
                <a:latin typeface="Book Antiqua"/>
                <a:cs typeface="Book Antiqua"/>
              </a:rPr>
              <a:t>: Outliers </a:t>
            </a:r>
            <a:r>
              <a:rPr sz="1100" spc="-10" dirty="0">
                <a:latin typeface="Book Antiqua"/>
                <a:cs typeface="Book Antiqua"/>
              </a:rPr>
              <a:t>influence on</a:t>
            </a:r>
            <a:r>
              <a:rPr sz="1100" spc="-10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variance/sd.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D45416-24A3-4F70-8C78-23116984D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704402"/>
            <a:ext cx="3179284" cy="3950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7F0C20-FA34-4FDE-95A6-F934F1615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734" y="2099488"/>
            <a:ext cx="1586429" cy="39109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67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ANCING</a:t>
            </a:r>
            <a:r>
              <a:rPr spc="110" dirty="0"/>
              <a:t> </a:t>
            </a:r>
            <a:r>
              <a:rPr spc="40" dirty="0"/>
              <a:t>STATISTICS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648384"/>
            <a:ext cx="3824604" cy="2378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Book Antiqua"/>
                <a:cs typeface="Book Antiqua"/>
              </a:rPr>
              <a:t>Watch </a:t>
            </a:r>
            <a:r>
              <a:rPr sz="1100" spc="-5" dirty="0">
                <a:latin typeface="Book Antiqua"/>
                <a:cs typeface="Book Antiqua"/>
              </a:rPr>
              <a:t>the video ”Dancing statistics: Explaining the statistical  concept of variance </a:t>
            </a:r>
            <a:r>
              <a:rPr sz="1100" spc="-10" dirty="0">
                <a:latin typeface="Book Antiqua"/>
                <a:cs typeface="Book Antiqua"/>
              </a:rPr>
              <a:t>through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dance”:</a:t>
            </a:r>
            <a:endParaRPr sz="1100" dirty="0">
              <a:latin typeface="Book Antiqua"/>
              <a:cs typeface="Book Antiqua"/>
            </a:endParaRPr>
          </a:p>
          <a:p>
            <a:pPr marL="314960" marR="525780" indent="-148590">
              <a:lnSpc>
                <a:spcPts val="950"/>
              </a:lnSpc>
              <a:spcBef>
                <a:spcPts val="565"/>
              </a:spcBef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https://www.youtube.com/watch?v=pGfwj4GrUlA&amp;list=  PLEzw67WWDg82xKriFiOoixGpNLXK2GNs9&amp;index=4</a:t>
            </a:r>
            <a:endParaRPr sz="8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635"/>
              </a:spcBef>
            </a:pPr>
            <a:r>
              <a:rPr sz="1100" spc="-5" dirty="0">
                <a:latin typeface="Book Antiqua"/>
                <a:cs typeface="Book Antiqua"/>
              </a:rPr>
              <a:t>Use the ’dancing’ terminology to answer these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questions: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do we define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tell if variance is </a:t>
            </a:r>
            <a:r>
              <a:rPr sz="1100" spc="-10" dirty="0">
                <a:latin typeface="Book Antiqua"/>
                <a:cs typeface="Book Antiqua"/>
              </a:rPr>
              <a:t>large </a:t>
            </a:r>
            <a:r>
              <a:rPr sz="1100" spc="-5" dirty="0">
                <a:latin typeface="Book Antiqua"/>
                <a:cs typeface="Book Antiqua"/>
              </a:rPr>
              <a:t>or small?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within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between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sets?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homogeneity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heterogeneity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74329"/>
            <a:ext cx="3697604" cy="1273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100" i="1" spc="-70" dirty="0">
                <a:latin typeface="Book Antiqua"/>
                <a:cs typeface="Book Antiqua"/>
              </a:rPr>
              <a:t>To </a:t>
            </a:r>
            <a:r>
              <a:rPr sz="1100" i="1" spc="-5" dirty="0">
                <a:latin typeface="Book Antiqua"/>
                <a:cs typeface="Book Antiqua"/>
              </a:rPr>
              <a:t>beginning students, it </a:t>
            </a:r>
            <a:r>
              <a:rPr sz="1100" i="1" spc="-10" dirty="0">
                <a:latin typeface="Book Antiqua"/>
                <a:cs typeface="Book Antiqua"/>
              </a:rPr>
              <a:t>may </a:t>
            </a:r>
            <a:r>
              <a:rPr sz="1100" i="1" spc="-5" dirty="0">
                <a:latin typeface="Book Antiqua"/>
                <a:cs typeface="Book Antiqua"/>
              </a:rPr>
              <a:t>seem as if econometrics is an overly  complex obstacle to an otherwise useful education. </a:t>
            </a:r>
            <a:r>
              <a:rPr sz="1100" i="1" spc="-10" dirty="0">
                <a:latin typeface="Book Antiqua"/>
                <a:cs typeface="Book Antiqua"/>
              </a:rPr>
              <a:t>(</a:t>
            </a:r>
            <a:r>
              <a:rPr sz="1100" i="1" spc="-10" dirty="0">
                <a:latin typeface="Arial"/>
                <a:cs typeface="Arial"/>
              </a:rPr>
              <a:t>. </a:t>
            </a:r>
            <a:r>
              <a:rPr sz="1100" i="1" spc="-5" dirty="0">
                <a:latin typeface="Arial"/>
                <a:cs typeface="Arial"/>
              </a:rPr>
              <a:t>. .</a:t>
            </a:r>
            <a:r>
              <a:rPr sz="1100" i="1" spc="-5" dirty="0">
                <a:latin typeface="Book Antiqua"/>
                <a:cs typeface="Book Antiqua"/>
              </a:rPr>
              <a:t>) </a:t>
            </a:r>
            <a:r>
              <a:rPr sz="1100" i="1" spc="-70" dirty="0">
                <a:latin typeface="Book Antiqua"/>
                <a:cs typeface="Book Antiqua"/>
              </a:rPr>
              <a:t>To  </a:t>
            </a:r>
            <a:r>
              <a:rPr sz="1100" i="1" spc="-10" dirty="0">
                <a:latin typeface="Book Antiqua"/>
                <a:cs typeface="Book Antiqua"/>
              </a:rPr>
              <a:t>professionals </a:t>
            </a:r>
            <a:r>
              <a:rPr sz="1100" i="1" spc="-5" dirty="0">
                <a:latin typeface="Book Antiqua"/>
                <a:cs typeface="Book Antiqua"/>
              </a:rPr>
              <a:t>in the </a:t>
            </a:r>
            <a:r>
              <a:rPr sz="1100" i="1" spc="-10" dirty="0">
                <a:latin typeface="Book Antiqua"/>
                <a:cs typeface="Book Antiqua"/>
              </a:rPr>
              <a:t>field, </a:t>
            </a:r>
            <a:r>
              <a:rPr sz="1100" i="1" spc="-5" dirty="0">
                <a:latin typeface="Book Antiqua"/>
                <a:cs typeface="Book Antiqua"/>
              </a:rPr>
              <a:t>econometrics is a fascinating set of  techniques that allows the </a:t>
            </a:r>
            <a:r>
              <a:rPr sz="1100" i="1" spc="-10" dirty="0">
                <a:latin typeface="Book Antiqua"/>
                <a:cs typeface="Book Antiqua"/>
              </a:rPr>
              <a:t>measurement </a:t>
            </a:r>
            <a:r>
              <a:rPr sz="1100" i="1" spc="-5" dirty="0">
                <a:latin typeface="Book Antiqua"/>
                <a:cs typeface="Book Antiqua"/>
              </a:rPr>
              <a:t>and analysis of economic  phenomena and the </a:t>
            </a:r>
            <a:r>
              <a:rPr sz="1100" i="1" spc="-10" dirty="0">
                <a:latin typeface="Book Antiqua"/>
                <a:cs typeface="Book Antiqua"/>
              </a:rPr>
              <a:t>prediction </a:t>
            </a:r>
            <a:r>
              <a:rPr sz="1100" i="1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future </a:t>
            </a:r>
            <a:r>
              <a:rPr sz="1100" i="1" spc="-5" dirty="0">
                <a:latin typeface="Book Antiqua"/>
                <a:cs typeface="Book Antiqua"/>
              </a:rPr>
              <a:t>economic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trends.</a:t>
            </a:r>
            <a:endParaRPr sz="1100">
              <a:latin typeface="Book Antiqua"/>
              <a:cs typeface="Book Antiqua"/>
            </a:endParaRPr>
          </a:p>
          <a:p>
            <a:pPr marL="775335">
              <a:lnSpc>
                <a:spcPct val="100000"/>
              </a:lnSpc>
              <a:spcBef>
                <a:spcPts val="525"/>
              </a:spcBef>
            </a:pPr>
            <a:r>
              <a:rPr sz="900" spc="-5" dirty="0">
                <a:latin typeface="Book Antiqua"/>
                <a:cs typeface="Book Antiqua"/>
              </a:rPr>
              <a:t>Studenmund (</a:t>
            </a:r>
            <a:r>
              <a:rPr sz="900" i="1" spc="-5" dirty="0">
                <a:latin typeface="Book Antiqua"/>
                <a:cs typeface="Book Antiqua"/>
              </a:rPr>
              <a:t>Using Econometrics: A Practical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Guide</a:t>
            </a:r>
            <a:r>
              <a:rPr sz="900" spc="-5" dirty="0">
                <a:latin typeface="Book Antiqua"/>
                <a:cs typeface="Book Antiqua"/>
              </a:rPr>
              <a:t>)</a:t>
            </a:r>
            <a:endParaRPr sz="9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2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53260"/>
            <a:ext cx="3849370" cy="14801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has a higher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which has a higher 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ts val="1200"/>
              </a:lnSpc>
              <a:spcBef>
                <a:spcPts val="470"/>
              </a:spcBef>
            </a:pPr>
            <a:r>
              <a:rPr sz="1000" spc="-5" dirty="0">
                <a:latin typeface="Book Antiqua"/>
                <a:cs typeface="Book Antiqua"/>
              </a:rPr>
              <a:t>a standard six-sided die</a:t>
            </a:r>
            <a:r>
              <a:rPr sz="1000" spc="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or</a:t>
            </a:r>
            <a:endParaRPr sz="1000" dirty="0">
              <a:latin typeface="Book Antiqua"/>
              <a:cs typeface="Book Antiqua"/>
            </a:endParaRPr>
          </a:p>
          <a:p>
            <a:pPr marL="475615" marR="162560" indent="-13716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latin typeface="Book Antiqua"/>
                <a:cs typeface="Book Antiqua"/>
              </a:rPr>
              <a:t>a four-sided die with the numbers 1 through 4 printed on 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sides?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98755" marR="20574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Explain your </a:t>
            </a:r>
            <a:r>
              <a:rPr sz="1100" spc="-10" dirty="0">
                <a:latin typeface="Book Antiqua"/>
                <a:cs typeface="Book Antiqua"/>
              </a:rPr>
              <a:t>reasoning, </a:t>
            </a:r>
            <a:r>
              <a:rPr sz="1100" spc="-5" dirty="0">
                <a:latin typeface="Book Antiqua"/>
                <a:cs typeface="Book Antiqua"/>
              </a:rPr>
              <a:t>without doing any calculations,  then </a:t>
            </a:r>
            <a:r>
              <a:rPr sz="1100" spc="-25" dirty="0">
                <a:latin typeface="Book Antiqua"/>
                <a:cs typeface="Book Antiqua"/>
              </a:rPr>
              <a:t>verify, </a:t>
            </a:r>
            <a:r>
              <a:rPr sz="1100" spc="-5" dirty="0">
                <a:latin typeface="Book Antiqua"/>
                <a:cs typeface="Book Antiqua"/>
              </a:rPr>
              <a:t>doing the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calculations.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787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C</a:t>
            </a:r>
            <a:r>
              <a:rPr spc="50" dirty="0"/>
              <a:t>OVARIANCE</a:t>
            </a:r>
            <a:r>
              <a:rPr sz="1400" spc="50" dirty="0"/>
              <a:t>, </a:t>
            </a:r>
            <a:r>
              <a:rPr spc="55" dirty="0"/>
              <a:t>CORRELATION</a:t>
            </a:r>
            <a:r>
              <a:rPr sz="1400" spc="55" dirty="0"/>
              <a:t>,</a:t>
            </a:r>
            <a:r>
              <a:rPr sz="1400" spc="100" dirty="0"/>
              <a:t> </a:t>
            </a:r>
            <a:r>
              <a:rPr spc="60" dirty="0"/>
              <a:t>INDEPENDENCE</a:t>
            </a:r>
            <a:endParaRPr sz="1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92416"/>
            <a:ext cx="3779520" cy="196784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97205" marR="258445" indent="-171450">
              <a:lnSpc>
                <a:spcPct val="100000"/>
              </a:lnSpc>
              <a:spcBef>
                <a:spcPts val="175"/>
              </a:spcBef>
              <a:buFont typeface="Wingdings" panose="05000000000000000000" pitchFamily="2" charset="2"/>
              <a:buChar char="§"/>
            </a:pPr>
            <a:r>
              <a:rPr sz="1000" spc="-30" dirty="0">
                <a:latin typeface="Book Antiqua"/>
                <a:cs typeface="Book Antiqua"/>
              </a:rPr>
              <a:t>How, </a:t>
            </a:r>
            <a:r>
              <a:rPr sz="1000" spc="-5" dirty="0">
                <a:latin typeface="Book Antiqua"/>
                <a:cs typeface="Book Antiqua"/>
              </a:rPr>
              <a:t>on average, two random variables vary with one  </a:t>
            </a:r>
            <a:r>
              <a:rPr sz="1000" spc="-15" dirty="0">
                <a:latin typeface="Book Antiqua"/>
                <a:cs typeface="Book Antiqua"/>
              </a:rPr>
              <a:t>another.</a:t>
            </a:r>
            <a:endParaRPr sz="1000" dirty="0">
              <a:latin typeface="Book Antiqua"/>
              <a:cs typeface="Book Antiqua"/>
            </a:endParaRPr>
          </a:p>
          <a:p>
            <a:pPr marL="497205" marR="469265" indent="-171450">
              <a:lnSpc>
                <a:spcPts val="12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Do the two variables move in the same or opposite  direction?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ts val="115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Measures the amount of linear dependence between</a:t>
            </a:r>
            <a:r>
              <a:rPr sz="1000" spc="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two</a:t>
            </a:r>
            <a:r>
              <a:rPr lang="en-US"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variables.</a:t>
            </a:r>
            <a:endParaRPr sz="1000" dirty="0">
              <a:latin typeface="Book Antiqua"/>
              <a:cs typeface="Book Antiqua"/>
            </a:endParaRPr>
          </a:p>
          <a:p>
            <a:pPr marL="241935">
              <a:lnSpc>
                <a:spcPct val="100000"/>
              </a:lnSpc>
              <a:spcBef>
                <a:spcPts val="550"/>
              </a:spcBef>
            </a:pP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dirty="0">
                <a:latin typeface="Lucida Sans Unicode"/>
                <a:cs typeface="Lucida Sans Unicode"/>
              </a:rPr>
              <a:t>[(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spc="-10" dirty="0">
                <a:latin typeface="Lucida Sans Unicode"/>
                <a:cs typeface="Lucida Sans Unicode"/>
              </a:rPr>
              <a:t>[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100" spc="-10" dirty="0">
                <a:latin typeface="Lucida Sans Unicode"/>
                <a:cs typeface="Lucida Sans Unicode"/>
              </a:rPr>
              <a:t>])</a:t>
            </a:r>
            <a:r>
              <a:rPr sz="1100" spc="-165" dirty="0">
                <a:latin typeface="Lucida Sans Unicode"/>
                <a:cs typeface="Lucida Sans Unicode"/>
              </a:rPr>
              <a:t> 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20" dirty="0">
                <a:latin typeface="Book Antiqua"/>
                <a:cs typeface="Book Antiqua"/>
              </a:rPr>
              <a:t>E</a:t>
            </a:r>
            <a:r>
              <a:rPr sz="1100" spc="-20" dirty="0">
                <a:latin typeface="Lucida Sans Unicode"/>
                <a:cs typeface="Lucida Sans Unicode"/>
              </a:rPr>
              <a:t>[</a:t>
            </a:r>
            <a:r>
              <a:rPr sz="1100" i="1" spc="-20" dirty="0">
                <a:latin typeface="Book Antiqua"/>
                <a:cs typeface="Book Antiqua"/>
              </a:rPr>
              <a:t>Y</a:t>
            </a:r>
            <a:r>
              <a:rPr sz="1100" spc="-20" dirty="0">
                <a:latin typeface="Lucida Sans Unicode"/>
                <a:cs typeface="Lucida Sans Unicode"/>
              </a:rPr>
              <a:t>])]</a:t>
            </a:r>
            <a:r>
              <a:rPr sz="1100" spc="-5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endParaRPr sz="1100" dirty="0">
              <a:latin typeface="Lucida Sans Unicode"/>
              <a:cs typeface="Lucida Sans Unicode"/>
            </a:endParaRPr>
          </a:p>
          <a:p>
            <a:pPr marL="38100">
              <a:lnSpc>
                <a:spcPct val="100000"/>
              </a:lnSpc>
              <a:spcBef>
                <a:spcPts val="5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Correlation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Similar concept to covariance, but easier to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interpret.</a:t>
            </a:r>
            <a:endParaRPr sz="10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It has values between -1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9912" y="2727742"/>
            <a:ext cx="1490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5" dirty="0">
                <a:latin typeface="Book Antiqua"/>
                <a:cs typeface="Book Antiqua"/>
              </a:rPr>
              <a:t>Corr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2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Cov</a:t>
            </a:r>
            <a:r>
              <a:rPr sz="1650" u="sng" spc="7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 </a:t>
            </a:r>
            <a:r>
              <a:rPr sz="1650" i="1" u="sng" spc="44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</a:t>
            </a:r>
            <a:r>
              <a:rPr sz="1650" u="sng" spc="44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endParaRPr sz="1650" baseline="37878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3131" y="2822776"/>
            <a:ext cx="3829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X</a:t>
            </a: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Y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14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NDEPENDENCE </a:t>
            </a:r>
            <a:r>
              <a:rPr spc="30" dirty="0"/>
              <a:t>OF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36814"/>
            <a:ext cx="3886200" cy="189442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5880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Independence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 if the conditional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distribution of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given the observed value of </a:t>
            </a:r>
            <a:r>
              <a:rPr sz="1100" i="1" spc="-10" dirty="0">
                <a:latin typeface="Book Antiqua"/>
                <a:cs typeface="Book Antiqua"/>
              </a:rPr>
              <a:t>Y 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as if the value of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not been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observed.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27622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independent, then </a:t>
            </a: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(not the  other </a:t>
            </a:r>
            <a:r>
              <a:rPr sz="1100" spc="-10" dirty="0">
                <a:latin typeface="Book Antiqua"/>
                <a:cs typeface="Book Antiqua"/>
              </a:rPr>
              <a:t>way round </a:t>
            </a:r>
            <a:r>
              <a:rPr sz="1100" spc="-5" dirty="0">
                <a:latin typeface="Book Antiqua"/>
                <a:cs typeface="Book Antiqua"/>
              </a:rPr>
              <a:t>in general)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644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 statistics: explaining the statistical concept of  </a:t>
            </a:r>
            <a:r>
              <a:rPr sz="1100" spc="-10" dirty="0">
                <a:latin typeface="Book Antiqua"/>
                <a:cs typeface="Book Antiqua"/>
              </a:rPr>
              <a:t>correlation through</a:t>
            </a:r>
            <a:r>
              <a:rPr sz="1100" spc="-5" dirty="0">
                <a:latin typeface="Book Antiqua"/>
                <a:cs typeface="Book Antiqua"/>
              </a:rPr>
              <a:t> dance</a:t>
            </a:r>
            <a:endParaRPr sz="1100" dirty="0">
              <a:latin typeface="Book Antiqua"/>
              <a:cs typeface="Book Antiqua"/>
            </a:endParaRPr>
          </a:p>
          <a:p>
            <a:pPr marL="488315" marR="231140" indent="-137160">
              <a:lnSpc>
                <a:spcPts val="950"/>
              </a:lnSpc>
              <a:spcBef>
                <a:spcPts val="440"/>
              </a:spcBef>
            </a:pP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https://www.youtube.com/watch?v=VFjaBh12C6s&amp;index=3&amp;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0307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>
                <a:latin typeface="Book Antiqua"/>
                <a:cs typeface="Book Antiqua"/>
              </a:rPr>
              <a:t>C</a:t>
            </a:r>
            <a:r>
              <a:rPr sz="1150" spc="50" dirty="0">
                <a:latin typeface="Book Antiqua"/>
                <a:cs typeface="Book Antiqua"/>
              </a:rPr>
              <a:t>OMPUTATIONAL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RULES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8723" y="866896"/>
          <a:ext cx="3090544" cy="2272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206">
                <a:tc>
                  <a:txBody>
                    <a:bodyPr/>
                    <a:lstStyle/>
                    <a:p>
                      <a:pPr marR="55244" algn="r">
                        <a:lnSpc>
                          <a:spcPts val="124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E</a:t>
                      </a:r>
                      <a:r>
                        <a:rPr sz="1100" i="1" spc="-1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1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1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45"/>
                        </a:lnSpc>
                      </a:pPr>
                      <a:r>
                        <a:rPr sz="1100" i="1" spc="25" dirty="0">
                          <a:latin typeface="Book Antiqua"/>
                          <a:cs typeface="Book Antiqua"/>
                        </a:rPr>
                        <a:t>aE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)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4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b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6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aX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9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a</a:t>
                      </a:r>
                      <a:r>
                        <a:rPr sz="1200" spc="7" baseline="31250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203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5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=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abCov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1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0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4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[</a:t>
                      </a: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]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741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65" dirty="0"/>
              <a:t> </a:t>
            </a:r>
            <a:r>
              <a:rPr spc="55" dirty="0"/>
              <a:t>VECTORS</a:t>
            </a:r>
            <a:endParaRPr sz="140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79066"/>
            <a:ext cx="15875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986790" algn="l"/>
                <a:tab pos="144843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	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676413"/>
            <a:ext cx="3499485" cy="3193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5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Sometimes,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deal with vectors of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R="461645" algn="ctr">
              <a:lnSpc>
                <a:spcPts val="1150"/>
              </a:lnSpc>
            </a:pPr>
            <a:r>
              <a:rPr sz="1200" spc="-7" baseline="-69444" dirty="0">
                <a:latin typeface="Book Antiqua"/>
                <a:cs typeface="Book Antiqua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589" y="1683853"/>
            <a:ext cx="24015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  <a:tabLst>
                <a:tab pos="1397635" algn="l"/>
                <a:tab pos="2044064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value:	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9" y="1780842"/>
            <a:ext cx="2401570" cy="51809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80"/>
              </a:spcBef>
            </a:pP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5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Variance/covariance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matrix: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0D0E43-89AD-4DBA-874A-38E0DACDE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876686"/>
            <a:ext cx="914400" cy="586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9062431-8E9E-4F73-B3D1-71E05349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784" y="1431741"/>
            <a:ext cx="1412514" cy="70625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6F22DF-5A84-4EC0-86C4-952507EB1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470391"/>
            <a:ext cx="4362450" cy="7577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480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TANDARDIZED RANDOM</a:t>
            </a:r>
            <a:r>
              <a:rPr spc="18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14272"/>
            <a:ext cx="3885565" cy="2268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176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Standardization </a:t>
            </a:r>
            <a:r>
              <a:rPr sz="1100" spc="-5" dirty="0">
                <a:latin typeface="Book Antiqua"/>
                <a:cs typeface="Book Antiqua"/>
              </a:rPr>
              <a:t>is used for better comparison of </a:t>
            </a:r>
            <a:r>
              <a:rPr sz="1100" spc="-10" dirty="0">
                <a:latin typeface="Book Antiqua"/>
                <a:cs typeface="Book Antiqua"/>
              </a:rPr>
              <a:t>different 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5" dirty="0">
                <a:latin typeface="Book Antiqua"/>
                <a:cs typeface="Book Antiqua"/>
              </a:rPr>
              <a:t>to be 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of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:</a:t>
            </a:r>
          </a:p>
          <a:p>
            <a:pPr marL="125095" algn="ctr">
              <a:lnSpc>
                <a:spcPct val="100000"/>
              </a:lnSpc>
              <a:spcBef>
                <a:spcPts val="950"/>
              </a:spcBef>
            </a:pPr>
            <a:r>
              <a:rPr sz="1650" i="1" spc="-15" baseline="-37878" dirty="0">
                <a:latin typeface="Book Antiqua"/>
                <a:cs typeface="Book Antiqua"/>
              </a:rPr>
              <a:t>Z </a:t>
            </a:r>
            <a:r>
              <a:rPr sz="1650" spc="-44" baseline="-37878" dirty="0">
                <a:latin typeface="Lucida Sans Unicode"/>
                <a:cs typeface="Lucida Sans Unicode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µ</a:t>
            </a:r>
            <a:r>
              <a:rPr sz="1200" i="1" u="sng" spc="15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417830" algn="ctr">
              <a:lnSpc>
                <a:spcPct val="100000"/>
              </a:lnSpc>
              <a:spcBef>
                <a:spcPts val="165"/>
              </a:spcBef>
            </a:pP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spcBef>
                <a:spcPts val="81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10" dirty="0">
                <a:latin typeface="Book Antiqua"/>
                <a:cs typeface="Book Antiqua"/>
              </a:rPr>
              <a:t>measures how many standard  </a:t>
            </a:r>
            <a:r>
              <a:rPr sz="1100" spc="-5" dirty="0">
                <a:latin typeface="Book Antiqua"/>
                <a:cs typeface="Book Antiqua"/>
              </a:rPr>
              <a:t>deviations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below or above its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endParaRPr sz="11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matter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variance of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,  </a:t>
            </a:r>
            <a:r>
              <a:rPr sz="1100" spc="-5" dirty="0">
                <a:latin typeface="Book Antiqua"/>
                <a:cs typeface="Book Antiqua"/>
              </a:rPr>
              <a:t>it always holds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829310" algn="l"/>
                <a:tab pos="1236980" algn="l"/>
              </a:tabLst>
            </a:pPr>
            <a:r>
              <a:rPr sz="1100" i="1" spc="-35" dirty="0">
                <a:latin typeface="Book Antiqua"/>
                <a:cs typeface="Book Antiqua"/>
              </a:rPr>
              <a:t>E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Z</a:t>
            </a:r>
            <a:r>
              <a:rPr sz="1100" spc="-35" dirty="0">
                <a:latin typeface="Lucida Sans Unicode"/>
                <a:cs typeface="Lucida Sans Unicode"/>
              </a:rPr>
              <a:t>]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40" dirty="0">
                <a:latin typeface="Book Antiqua"/>
                <a:cs typeface="Book Antiqua"/>
              </a:rPr>
              <a:t>Var</a:t>
            </a:r>
            <a:r>
              <a:rPr sz="1100" spc="-40" dirty="0">
                <a:latin typeface="Lucida Sans Unicode"/>
                <a:cs typeface="Lucida Sans Unicode"/>
              </a:rPr>
              <a:t>[</a:t>
            </a:r>
            <a:r>
              <a:rPr sz="1100" i="1" spc="-40" dirty="0">
                <a:latin typeface="Book Antiqua"/>
                <a:cs typeface="Book Antiqua"/>
              </a:rPr>
              <a:t>Z</a:t>
            </a:r>
            <a:r>
              <a:rPr sz="1100" spc="-40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Z</a:t>
            </a:r>
            <a:r>
              <a:rPr lang="en-US" sz="1200" i="1" spc="-37" baseline="30000" dirty="0">
                <a:latin typeface="Book Antiqua"/>
                <a:cs typeface="Book Antiqua"/>
              </a:rPr>
              <a:t>2</a:t>
            </a:r>
            <a:r>
              <a:rPr sz="1200" i="1" spc="-37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75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39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 </a:t>
            </a:r>
            <a:r>
              <a:rPr sz="1400" spc="65" dirty="0"/>
              <a:t>(G</a:t>
            </a:r>
            <a:r>
              <a:rPr spc="65" dirty="0"/>
              <a:t>AUSSIAN</a:t>
            </a:r>
            <a:r>
              <a:rPr sz="1400" spc="65" dirty="0"/>
              <a:t>)</a:t>
            </a:r>
            <a:r>
              <a:rPr sz="1400" spc="125" dirty="0"/>
              <a:t> </a:t>
            </a:r>
            <a:r>
              <a:rPr spc="60" dirty="0"/>
              <a:t>DISTRIBUTION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34378" y="754213"/>
            <a:ext cx="1744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 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i="1" spc="25" dirty="0">
                <a:latin typeface="Book Antiqua"/>
                <a:cs typeface="Book Antiqua"/>
              </a:rPr>
              <a:t>N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Arial"/>
                <a:cs typeface="Arial"/>
              </a:rPr>
              <a:t>µ,</a:t>
            </a:r>
            <a:r>
              <a:rPr sz="1100" i="1" spc="-245" dirty="0">
                <a:latin typeface="Arial"/>
                <a:cs typeface="Arial"/>
              </a:rPr>
              <a:t> </a:t>
            </a:r>
            <a:r>
              <a:rPr sz="1100" i="1" spc="30" dirty="0">
                <a:latin typeface="Arial"/>
                <a:cs typeface="Arial"/>
              </a:rPr>
              <a:t>σ</a:t>
            </a:r>
            <a:r>
              <a:rPr sz="1200" spc="44" baseline="27777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0782" y="716253"/>
            <a:ext cx="18967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100711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20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20" dirty="0">
                <a:latin typeface="Arial"/>
                <a:cs typeface="Arial"/>
              </a:rPr>
              <a:t>µ	</a:t>
            </a: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35" dirty="0">
                <a:latin typeface="Book Antiqua"/>
                <a:cs typeface="Book Antiqua"/>
              </a:rPr>
              <a:t>Var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X</a:t>
            </a:r>
            <a:r>
              <a:rPr sz="1100" spc="-35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6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82547" y="1166086"/>
            <a:ext cx="2520020" cy="1435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0989" y="2692861"/>
            <a:ext cx="3659504" cy="5764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statistics</a:t>
            </a:r>
            <a:endParaRPr sz="11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ts val="950"/>
              </a:lnSpc>
              <a:spcBef>
                <a:spcPts val="465"/>
              </a:spcBef>
            </a:pPr>
            <a:r>
              <a:rPr sz="800" spc="-5" dirty="0">
                <a:latin typeface="Courier New"/>
                <a:cs typeface="Courier New"/>
                <a:hlinkClick r:id="rId3"/>
              </a:rPr>
              <a:t>https://www.youtube.com/watch?v=dr1DynUzjq0&amp;index=2&amp;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3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193963"/>
            <a:ext cx="3811904" cy="11283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28892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heights of U.S. females between age 25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34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approximately </a:t>
            </a:r>
            <a:r>
              <a:rPr sz="1100" spc="-5" dirty="0">
                <a:latin typeface="Book Antiqua"/>
                <a:cs typeface="Book Antiqua"/>
              </a:rPr>
              <a:t>normally distributed with a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66  inches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2.5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inches.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fraction of U.S. female population in this age bracket  is taller than 70 inches, the height of average adult U.S.  male of 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age?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4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018183"/>
            <a:ext cx="3646170" cy="15684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woman wrote </a:t>
            </a:r>
            <a:r>
              <a:rPr sz="1100" spc="-5" dirty="0">
                <a:latin typeface="Book Antiqua"/>
                <a:cs typeface="Book Antiqua"/>
              </a:rPr>
              <a:t>to Dear </a:t>
            </a:r>
            <a:r>
              <a:rPr sz="1100" spc="-30" dirty="0">
                <a:latin typeface="Book Antiqua"/>
                <a:cs typeface="Book Antiqua"/>
              </a:rPr>
              <a:t>Abby, </a:t>
            </a:r>
            <a:r>
              <a:rPr sz="1100" spc="-5" dirty="0">
                <a:latin typeface="Book Antiqua"/>
                <a:cs typeface="Book Antiqua"/>
              </a:rPr>
              <a:t>saying that she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been  </a:t>
            </a:r>
            <a:r>
              <a:rPr sz="1100" spc="-10" dirty="0">
                <a:latin typeface="Book Antiqua"/>
                <a:cs typeface="Book Antiqua"/>
              </a:rPr>
              <a:t>pregnant </a:t>
            </a:r>
            <a:r>
              <a:rPr sz="1100" spc="-5" dirty="0">
                <a:latin typeface="Book Antiqua"/>
                <a:cs typeface="Book Antiqua"/>
              </a:rPr>
              <a:t>for 310 days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giving birth.</a:t>
            </a:r>
            <a:endParaRPr sz="1100">
              <a:latin typeface="Book Antiqua"/>
              <a:cs typeface="Book Antiqua"/>
            </a:endParaRPr>
          </a:p>
          <a:p>
            <a:pPr marL="186055" marR="4635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Completed </a:t>
            </a:r>
            <a:r>
              <a:rPr sz="1100" spc="-10" dirty="0">
                <a:latin typeface="Book Antiqua"/>
                <a:cs typeface="Book Antiqua"/>
              </a:rPr>
              <a:t>pregnancies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normally distributed with a 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266 days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16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days.</a:t>
            </a:r>
            <a:endParaRPr sz="1100">
              <a:latin typeface="Book Antiqua"/>
              <a:cs typeface="Book Antiqua"/>
            </a:endParaRPr>
          </a:p>
          <a:p>
            <a:pPr marL="186055" marR="8509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Use statistical tables to determine the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a  completed </a:t>
            </a:r>
            <a:r>
              <a:rPr sz="1100" spc="-10" dirty="0">
                <a:latin typeface="Book Antiqua"/>
                <a:cs typeface="Book Antiqua"/>
              </a:rPr>
              <a:t>pregnancy </a:t>
            </a:r>
            <a:r>
              <a:rPr sz="1100" spc="-5" dirty="0">
                <a:latin typeface="Book Antiqua"/>
                <a:cs typeface="Book Antiqua"/>
              </a:rPr>
              <a:t>lasts</a:t>
            </a:r>
            <a:endParaRPr sz="11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270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310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90195" marR="216535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/>
              <a:t>Today, </a:t>
            </a:r>
            <a:r>
              <a:rPr sz="1100" spc="-10" dirty="0"/>
              <a:t>we revised some </a:t>
            </a:r>
            <a:r>
              <a:rPr sz="1100" spc="-5" dirty="0"/>
              <a:t>concepts </a:t>
            </a:r>
            <a:r>
              <a:rPr sz="1100" spc="-10" dirty="0"/>
              <a:t>from </a:t>
            </a:r>
            <a:r>
              <a:rPr sz="1100" spc="-5" dirty="0"/>
              <a:t>statistics that </a:t>
            </a:r>
            <a:r>
              <a:rPr sz="1100" spc="-10" dirty="0"/>
              <a:t>we  </a:t>
            </a:r>
            <a:r>
              <a:rPr sz="1100" spc="-5" dirty="0"/>
              <a:t>will use </a:t>
            </a:r>
            <a:r>
              <a:rPr sz="1100" spc="-10" dirty="0"/>
              <a:t>throughout </a:t>
            </a:r>
            <a:r>
              <a:rPr sz="1100" spc="-5" dirty="0"/>
              <a:t>our econometrics</a:t>
            </a:r>
            <a:r>
              <a:rPr sz="1100" spc="-10" dirty="0"/>
              <a:t> </a:t>
            </a:r>
            <a:r>
              <a:rPr sz="1100" spc="-5" dirty="0"/>
              <a:t>classes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1066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</a:t>
            </a:r>
            <a:r>
              <a:rPr sz="1100" spc="-10" dirty="0"/>
              <a:t>was </a:t>
            </a:r>
            <a:r>
              <a:rPr sz="1100" spc="-5" dirty="0"/>
              <a:t>a very brief </a:t>
            </a:r>
            <a:r>
              <a:rPr sz="1100" spc="-20" dirty="0"/>
              <a:t>overview, </a:t>
            </a:r>
            <a:r>
              <a:rPr sz="1100" spc="-5" dirty="0"/>
              <a:t>serving only for information  </a:t>
            </a:r>
            <a:r>
              <a:rPr sz="1100" spc="-10" dirty="0"/>
              <a:t>what </a:t>
            </a:r>
            <a:r>
              <a:rPr sz="1100" spc="-5" dirty="0"/>
              <a:t>students </a:t>
            </a:r>
            <a:r>
              <a:rPr sz="1100" spc="-15" dirty="0"/>
              <a:t>are </a:t>
            </a:r>
            <a:r>
              <a:rPr sz="1100" spc="-5" dirty="0"/>
              <a:t>expected to </a:t>
            </a:r>
            <a:r>
              <a:rPr sz="1100" spc="-10" dirty="0"/>
              <a:t>know</a:t>
            </a:r>
            <a:r>
              <a:rPr sz="1100" spc="5" dirty="0"/>
              <a:t> </a:t>
            </a:r>
            <a:r>
              <a:rPr sz="1100" spc="-10" dirty="0"/>
              <a:t>already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focus </a:t>
            </a:r>
            <a:r>
              <a:rPr sz="1100" spc="-10" dirty="0"/>
              <a:t>was on properties </a:t>
            </a:r>
            <a:r>
              <a:rPr sz="1100" spc="-5" dirty="0"/>
              <a:t>of statistical distributions </a:t>
            </a:r>
            <a:r>
              <a:rPr sz="1100" spc="-10" dirty="0"/>
              <a:t>and  on work </a:t>
            </a:r>
            <a:r>
              <a:rPr sz="1100" spc="-5" dirty="0"/>
              <a:t>with normal distribution tables</a:t>
            </a:r>
            <a:endParaRPr sz="1100">
              <a:latin typeface="Arial Black"/>
              <a:cs typeface="Arial Black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28686"/>
            <a:ext cx="3886200" cy="231262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4314" marR="55880" indent="-171450">
              <a:lnSpc>
                <a:spcPct val="102600"/>
              </a:lnSpc>
              <a:spcBef>
                <a:spcPts val="5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Econometrics is a set of statistical tools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for  quantitative </a:t>
            </a:r>
            <a:r>
              <a:rPr sz="1100" spc="-10" dirty="0">
                <a:latin typeface="Book Antiqua"/>
                <a:cs typeface="Book Antiqua"/>
              </a:rPr>
              <a:t>measurement </a:t>
            </a:r>
            <a:r>
              <a:rPr sz="1100" spc="-5" dirty="0">
                <a:latin typeface="Book Antiqua"/>
                <a:cs typeface="Book Antiqua"/>
              </a:rPr>
              <a:t>of actual economic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business  </a:t>
            </a:r>
            <a:r>
              <a:rPr sz="1100" spc="-10" dirty="0">
                <a:latin typeface="Book Antiqua"/>
                <a:cs typeface="Book Antiqua"/>
              </a:rPr>
              <a:t>phenomena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950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attempts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0"/>
              </a:spcBef>
            </a:pPr>
            <a:r>
              <a:rPr lang="en-US" sz="900" spc="494" baseline="13888" dirty="0">
                <a:latin typeface="Arial"/>
                <a:cs typeface="Arial"/>
              </a:rPr>
              <a:t>1. </a:t>
            </a:r>
            <a:r>
              <a:rPr sz="1000" spc="-5" dirty="0">
                <a:latin typeface="Book Antiqua"/>
                <a:cs typeface="Book Antiqua"/>
              </a:rPr>
              <a:t>quantify economic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marR="316230" indent="-137160">
              <a:lnSpc>
                <a:spcPts val="1200"/>
              </a:lnSpc>
              <a:spcBef>
                <a:spcPts val="40"/>
              </a:spcBef>
            </a:pPr>
            <a:r>
              <a:rPr lang="en-US" sz="900" spc="494" baseline="13888" dirty="0">
                <a:latin typeface="Arial"/>
                <a:cs typeface="Arial"/>
              </a:rPr>
              <a:t>2. </a:t>
            </a:r>
            <a:r>
              <a:rPr sz="1000" spc="-5" dirty="0">
                <a:latin typeface="Book Antiqua"/>
                <a:cs typeface="Book Antiqua"/>
              </a:rPr>
              <a:t>bridge the gap between the abstract world of economic  theory and the </a:t>
            </a:r>
            <a:r>
              <a:rPr sz="1000" spc="-10" dirty="0">
                <a:latin typeface="Book Antiqua"/>
                <a:cs typeface="Book Antiqua"/>
              </a:rPr>
              <a:t>real </a:t>
            </a:r>
            <a:r>
              <a:rPr sz="1000" spc="-5" dirty="0">
                <a:latin typeface="Book Antiqua"/>
                <a:cs typeface="Book Antiqua"/>
              </a:rPr>
              <a:t>world of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activity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315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has </a:t>
            </a:r>
            <a:r>
              <a:rPr sz="1100" spc="-10" dirty="0">
                <a:latin typeface="Book Antiqua"/>
                <a:cs typeface="Book Antiqua"/>
              </a:rPr>
              <a:t>three </a:t>
            </a:r>
            <a:r>
              <a:rPr sz="1100" spc="-5" dirty="0">
                <a:latin typeface="Book Antiqua"/>
                <a:cs typeface="Book Antiqua"/>
              </a:rPr>
              <a:t>major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uses:</a:t>
            </a:r>
            <a:endParaRPr sz="11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describing economic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testing hypotheses about economic theory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forecasting </a:t>
            </a:r>
            <a:r>
              <a:rPr sz="1000" spc="-10" dirty="0">
                <a:latin typeface="Book Antiqua"/>
                <a:cs typeface="Book Antiqua"/>
              </a:rPr>
              <a:t>future </a:t>
            </a:r>
            <a:r>
              <a:rPr sz="1000" spc="-5" dirty="0">
                <a:latin typeface="Book Antiqua"/>
                <a:cs typeface="Book Antiqua"/>
              </a:rPr>
              <a:t>economic activity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59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N</a:t>
            </a:r>
            <a:r>
              <a:rPr sz="1150" spc="55" dirty="0">
                <a:latin typeface="Book Antiqua"/>
                <a:cs typeface="Book Antiqua"/>
              </a:rPr>
              <a:t>EXT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LECTURE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331619"/>
            <a:ext cx="3624579" cy="784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42799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go </a:t>
            </a:r>
            <a:r>
              <a:rPr sz="1100" spc="-10" dirty="0">
                <a:latin typeface="Book Antiqua"/>
                <a:cs typeface="Book Antiqua"/>
              </a:rPr>
              <a:t>through </a:t>
            </a:r>
            <a:r>
              <a:rPr sz="1100" spc="-5" dirty="0">
                <a:latin typeface="Book Antiqua"/>
                <a:cs typeface="Book Antiqua"/>
              </a:rPr>
              <a:t>terminology of sampling </a:t>
            </a:r>
            <a:r>
              <a:rPr sz="1100" spc="-10" dirty="0">
                <a:latin typeface="Book Antiqua"/>
                <a:cs typeface="Book Antiqua"/>
              </a:rPr>
              <a:t>and  </a:t>
            </a:r>
            <a:r>
              <a:rPr sz="1100" spc="-5" dirty="0">
                <a:latin typeface="Book Antiqua"/>
                <a:cs typeface="Book Antiqua"/>
              </a:rPr>
              <a:t>estimation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start with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analysis </a:t>
            </a:r>
            <a:r>
              <a:rPr sz="1100" spc="-10" dirty="0">
                <a:latin typeface="Book Antiqua"/>
                <a:cs typeface="Book Antiqua"/>
              </a:rPr>
              <a:t>and introduce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Ordinary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-5" dirty="0">
                <a:latin typeface="Book Antiqua"/>
                <a:cs typeface="Book Antiqua"/>
              </a:rPr>
              <a:t> estimator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4003" y="292394"/>
            <a:ext cx="2519989" cy="3072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42618"/>
            <a:ext cx="3535045" cy="2423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3048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Consumer demand </a:t>
            </a:r>
            <a:r>
              <a:rPr sz="1100" spc="-5" dirty="0">
                <a:latin typeface="Book Antiqua"/>
                <a:cs typeface="Book Antiqua"/>
              </a:rPr>
              <a:t>for a particular </a:t>
            </a:r>
            <a:r>
              <a:rPr sz="1100" spc="-10" dirty="0">
                <a:latin typeface="Book Antiqua"/>
                <a:cs typeface="Book Antiqua"/>
              </a:rPr>
              <a:t>commodity </a:t>
            </a:r>
            <a:r>
              <a:rPr sz="1100" spc="-5" dirty="0">
                <a:latin typeface="Book Antiqua"/>
                <a:cs typeface="Book Antiqua"/>
              </a:rPr>
              <a:t>can be  thought of as a </a:t>
            </a:r>
            <a:r>
              <a:rPr sz="1100" spc="-10" dirty="0">
                <a:latin typeface="Book Antiqua"/>
                <a:cs typeface="Book Antiqua"/>
              </a:rPr>
              <a:t>relationship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between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5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quantity demanded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commodity’s price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P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price of substitute good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Book Antiqua"/>
                <a:cs typeface="Book Antiqua"/>
              </a:rPr>
              <a:t>P</a:t>
            </a:r>
            <a:r>
              <a:rPr sz="1050" i="1" spc="7" baseline="-11904" dirty="0">
                <a:latin typeface="Book Antiqua"/>
                <a:cs typeface="Book Antiqua"/>
              </a:rPr>
              <a:t>s</a:t>
            </a:r>
            <a:r>
              <a:rPr sz="1000" spc="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disposable income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Theoretical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relationship:</a:t>
            </a:r>
            <a:endParaRPr sz="1100" dirty="0">
              <a:latin typeface="Book Antiqua"/>
              <a:cs typeface="Book Antiqua"/>
            </a:endParaRPr>
          </a:p>
          <a:p>
            <a:pPr marL="473709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i="1" spc="-135" dirty="0">
                <a:latin typeface="Book Antiqua"/>
                <a:cs typeface="Book Antiqua"/>
              </a:rPr>
              <a:t> 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P</a:t>
            </a:r>
            <a:r>
              <a:rPr sz="1200" i="1" spc="15" baseline="-10416" dirty="0">
                <a:latin typeface="Book Antiqua"/>
                <a:cs typeface="Book Antiqua"/>
              </a:rPr>
              <a:t>s</a:t>
            </a:r>
            <a:r>
              <a:rPr sz="1100" i="1" spc="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Econometrics allows us to</a:t>
            </a:r>
            <a:r>
              <a:rPr lang="en-US" sz="1100" spc="-5" dirty="0">
                <a:latin typeface="Book Antiqua"/>
                <a:cs typeface="Book Antiqua"/>
              </a:rPr>
              <a:t> 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specify:</a:t>
            </a:r>
            <a:endParaRPr sz="1100" dirty="0">
              <a:latin typeface="Book Antiqua"/>
              <a:cs typeface="Book Antiqua"/>
            </a:endParaRPr>
          </a:p>
          <a:p>
            <a:pPr marL="472440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73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Arial"/>
                <a:cs typeface="Arial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23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67178"/>
            <a:ext cx="3718560" cy="10514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8990" marR="889635" indent="-758825">
              <a:lnSpc>
                <a:spcPct val="125299"/>
              </a:lnSpc>
              <a:spcBef>
                <a:spcPts val="1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Lecturer: </a:t>
            </a:r>
            <a:r>
              <a:rPr lang="en-US" sz="1100" spc="-5" dirty="0">
                <a:latin typeface="Book Antiqua"/>
                <a:cs typeface="Book Antiqua"/>
              </a:rPr>
              <a:t>Dali Laxton </a:t>
            </a:r>
            <a:r>
              <a:rPr sz="1100" spc="-5" dirty="0">
                <a:latin typeface="Book Antiqua"/>
                <a:cs typeface="Book Antiqua"/>
              </a:rPr>
              <a:t>(CERGE-EI, Prague)  </a:t>
            </a:r>
            <a:r>
              <a:rPr lang="en-US" sz="1100" spc="-5" dirty="0">
                <a:latin typeface="Book Antiqua"/>
                <a:cs typeface="Book Antiqua"/>
              </a:rPr>
              <a:t>dali.laxton@gmail.com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Lectures / Seminars: </a:t>
            </a:r>
            <a:r>
              <a:rPr sz="1100" spc="-25" dirty="0">
                <a:latin typeface="Book Antiqua"/>
                <a:cs typeface="Book Antiqua"/>
              </a:rPr>
              <a:t>Friday, </a:t>
            </a:r>
            <a:r>
              <a:rPr sz="1100" spc="-5" dirty="0">
                <a:latin typeface="Book Antiqua"/>
                <a:cs typeface="Book Antiqua"/>
              </a:rPr>
              <a:t>9:00-11:50 </a:t>
            </a:r>
            <a:r>
              <a:rPr sz="1100" spc="-15" dirty="0">
                <a:latin typeface="Book Antiqua"/>
                <a:cs typeface="Book Antiqua"/>
              </a:rPr>
              <a:t>room </a:t>
            </a:r>
            <a:r>
              <a:rPr sz="1100" spc="-10" dirty="0">
                <a:latin typeface="Book Antiqua"/>
                <a:cs typeface="Book Antiqua"/>
              </a:rPr>
              <a:t>VT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105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99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Office </a:t>
            </a:r>
            <a:r>
              <a:rPr sz="1100" b="1" spc="-5" dirty="0">
                <a:latin typeface="Book Antiqua"/>
                <a:cs typeface="Book Antiqua"/>
              </a:rPr>
              <a:t>hours: </a:t>
            </a:r>
            <a:r>
              <a:rPr lang="en-US" sz="1100" spc="-25" dirty="0">
                <a:latin typeface="Book Antiqua"/>
                <a:cs typeface="Book Antiqua"/>
              </a:rPr>
              <a:t>Saturday by </a:t>
            </a:r>
            <a:r>
              <a:rPr lang="en-US" sz="1100" spc="-25">
                <a:latin typeface="Book Antiqua"/>
                <a:cs typeface="Book Antiqua"/>
              </a:rPr>
              <a:t>appointment 17:00-18:00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6760"/>
            <a:ext cx="3710304" cy="2376933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Course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requirements: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5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2 quizzes and </a:t>
            </a:r>
            <a:r>
              <a:rPr lang="en-US" sz="1000" spc="-5" dirty="0">
                <a:latin typeface="Book Antiqua"/>
                <a:cs typeface="Book Antiqua"/>
              </a:rPr>
              <a:t>2</a:t>
            </a:r>
            <a:r>
              <a:rPr sz="1000" spc="-5" dirty="0">
                <a:latin typeface="Book Antiqua"/>
                <a:cs typeface="Book Antiqua"/>
              </a:rPr>
              <a:t> home assignment</a:t>
            </a:r>
            <a:r>
              <a:rPr lang="en-US" sz="1000" spc="-5" dirty="0">
                <a:latin typeface="Book Antiqua"/>
                <a:cs typeface="Book Antiqua"/>
              </a:rPr>
              <a:t>s</a:t>
            </a:r>
            <a:r>
              <a:rPr sz="1000" spc="-5" dirty="0">
                <a:latin typeface="Book Antiqua"/>
                <a:cs typeface="Book Antiqua"/>
              </a:rPr>
              <a:t> (account for </a:t>
            </a:r>
            <a:r>
              <a:rPr lang="en-US" sz="1000" spc="-5" dirty="0">
                <a:latin typeface="Book Antiqua"/>
                <a:cs typeface="Book Antiqua"/>
              </a:rPr>
              <a:t>4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20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Midterm exam (account for 30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195"/>
              </a:lnSpc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Final exam/project (account for </a:t>
            </a:r>
            <a:r>
              <a:rPr lang="en-US" sz="1000" spc="-5" dirty="0">
                <a:latin typeface="Book Antiqua"/>
                <a:cs typeface="Book Antiqua"/>
              </a:rPr>
              <a:t>3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marR="72390" indent="-171450">
              <a:lnSpc>
                <a:spcPts val="12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to pass the course, student has to get at least 50 points in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total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Recommended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literature: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0"/>
              </a:spcBef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</a:t>
            </a:r>
            <a:r>
              <a:rPr sz="1000" i="1" spc="-5" dirty="0">
                <a:latin typeface="Book Antiqua"/>
                <a:cs typeface="Book Antiqua"/>
              </a:rPr>
              <a:t>Using Econometrics: A Practical</a:t>
            </a:r>
            <a:r>
              <a:rPr sz="1000" i="1" spc="15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Guide</a:t>
            </a:r>
            <a:endParaRPr sz="1000" dirty="0">
              <a:latin typeface="Book Antiqua"/>
              <a:cs typeface="Book Antiqua"/>
            </a:endParaRPr>
          </a:p>
          <a:p>
            <a:pPr marL="509905" marR="20764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</a:t>
            </a:r>
            <a:r>
              <a:rPr sz="1000" i="1" spc="-5" dirty="0">
                <a:latin typeface="Book Antiqua"/>
                <a:cs typeface="Book Antiqua"/>
              </a:rPr>
              <a:t>Introductory Econometrics: A Modern  Approach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Adkins, L., </a:t>
            </a:r>
            <a:r>
              <a:rPr sz="1000" i="1" spc="-5" dirty="0">
                <a:latin typeface="Book Antiqua"/>
                <a:cs typeface="Book Antiqua"/>
              </a:rPr>
              <a:t>Using </a:t>
            </a:r>
            <a:r>
              <a:rPr sz="1000" i="1" spc="-10" dirty="0">
                <a:latin typeface="Book Antiqua"/>
                <a:cs typeface="Book Antiqua"/>
              </a:rPr>
              <a:t>gretl </a:t>
            </a:r>
            <a:r>
              <a:rPr sz="1000" i="1" spc="-5" dirty="0">
                <a:latin typeface="Book Antiqua"/>
                <a:cs typeface="Book Antiqua"/>
              </a:rPr>
              <a:t>for Principles of</a:t>
            </a:r>
            <a:r>
              <a:rPr sz="1000" i="1" spc="7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Econometrics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27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OURSE</a:t>
            </a:r>
            <a:r>
              <a:rPr spc="85" dirty="0"/>
              <a:t> </a:t>
            </a:r>
            <a:r>
              <a:rPr spc="55" dirty="0"/>
              <a:t>CONTENT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27441"/>
            <a:ext cx="3835400" cy="18248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Lectures:</a:t>
            </a:r>
            <a:endParaRPr sz="1100" dirty="0">
              <a:latin typeface="Book Antiqua"/>
              <a:cs typeface="Book Antiqua"/>
            </a:endParaRPr>
          </a:p>
          <a:p>
            <a:pPr marL="497205" marR="3048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 1: Introduction, repetition of statistical background,  non-technical introduction to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2 - 4: Linear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5 - 11: </a:t>
            </a:r>
            <a:r>
              <a:rPr sz="1000" spc="-10" dirty="0">
                <a:latin typeface="Book Antiqua"/>
                <a:cs typeface="Book Antiqua"/>
              </a:rPr>
              <a:t>Violations </a:t>
            </a:r>
            <a:r>
              <a:rPr sz="1000" spc="-5" dirty="0">
                <a:latin typeface="Book Antiqua"/>
                <a:cs typeface="Book Antiqua"/>
              </a:rPr>
              <a:t>of standard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assumptions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In-class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exercises:</a:t>
            </a:r>
            <a:endParaRPr sz="1100" dirty="0">
              <a:latin typeface="Book Antiqua"/>
              <a:cs typeface="Book Antiqua"/>
            </a:endParaRPr>
          </a:p>
          <a:p>
            <a:pPr marL="497205" marR="40132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20" dirty="0">
                <a:latin typeface="Book Antiqua"/>
                <a:cs typeface="Book Antiqua"/>
              </a:rPr>
              <a:t>Will </a:t>
            </a:r>
            <a:r>
              <a:rPr sz="1000" spc="-5" dirty="0">
                <a:latin typeface="Book Antiqua"/>
                <a:cs typeface="Book Antiqua"/>
              </a:rPr>
              <a:t>serve to clarify and apply concepts presented on  lectures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will use statistical software to solve the</a:t>
            </a:r>
            <a:r>
              <a:rPr sz="1000" spc="114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exercises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728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ECTURE</a:t>
            </a:r>
            <a:r>
              <a:rPr spc="75" dirty="0"/>
              <a:t> </a:t>
            </a:r>
            <a:r>
              <a:rPr sz="1400" spc="45" dirty="0"/>
              <a:t>1.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980730"/>
            <a:ext cx="3750945" cy="18599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Introduction, repetition of statistical</a:t>
            </a:r>
            <a:r>
              <a:rPr sz="1100" b="1" spc="-18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background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probability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theory</a:t>
            </a:r>
            <a:endParaRPr sz="1000" dirty="0">
              <a:latin typeface="Book Antiqua"/>
              <a:cs typeface="Book Antiqua"/>
            </a:endParaRPr>
          </a:p>
          <a:p>
            <a:pPr marL="5353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statistical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inference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28067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Using Econometrics: A Practical  Guide, Chapter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16</a:t>
            </a:r>
            <a:endParaRPr sz="1000" dirty="0">
              <a:latin typeface="Book Antiqua"/>
              <a:cs typeface="Book Antiqua"/>
            </a:endParaRPr>
          </a:p>
          <a:p>
            <a:pPr marL="535305" marR="43180" indent="-171450">
              <a:lnSpc>
                <a:spcPts val="12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Introductory Econometrics: A Modern  Approach, Appendix B 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1906</Words>
  <Application>Microsoft Office PowerPoint</Application>
  <PresentationFormat>Custom</PresentationFormat>
  <Paragraphs>243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Black</vt:lpstr>
      <vt:lpstr>Book Antiqua</vt:lpstr>
      <vt:lpstr>Calibri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WHAT IS ECONOMETRICS?</vt:lpstr>
      <vt:lpstr>WHAT IS ECONOMETRICS?</vt:lpstr>
      <vt:lpstr>PowerPoint Presentation</vt:lpstr>
      <vt:lpstr>EXAMPLE</vt:lpstr>
      <vt:lpstr>INTRODUCTORY ECONOMETRICS COURSE</vt:lpstr>
      <vt:lpstr>INTRODUCTORY ECONOMETRICS COURSE</vt:lpstr>
      <vt:lpstr>COURSE CONTENT</vt:lpstr>
      <vt:lpstr>LECTURE 1.</vt:lpstr>
      <vt:lpstr>RANDOM VARIABLES</vt:lpstr>
      <vt:lpstr>DISCRETE RANDOM VARIABLES</vt:lpstr>
      <vt:lpstr>PowerPoint Presentation</vt:lpstr>
      <vt:lpstr>PowerPoint Presentation</vt:lpstr>
      <vt:lpstr>PowerPoint Presentation</vt:lpstr>
      <vt:lpstr>CONTINUOUS RANDOM VARIABLES</vt:lpstr>
      <vt:lpstr>EXPECTED VALUE AND MEDIAN</vt:lpstr>
      <vt:lpstr>EXERCISE 1</vt:lpstr>
      <vt:lpstr>VARIANCE AND STANDARD DEVIATION</vt:lpstr>
      <vt:lpstr>DANCING STATISTICS</vt:lpstr>
      <vt:lpstr>EXERCISE 2</vt:lpstr>
      <vt:lpstr>COVARIANCE, CORRELATION, INDEPENDENCE</vt:lpstr>
      <vt:lpstr>INDEPENDENCE OF VARIABLES</vt:lpstr>
      <vt:lpstr>PowerPoint Presentation</vt:lpstr>
      <vt:lpstr>RANDOM VECTORS</vt:lpstr>
      <vt:lpstr>STANDARDIZED RANDOM VARIABLES</vt:lpstr>
      <vt:lpstr>NORMAL (GAUSSIAN) DISTRIBUTION</vt:lpstr>
      <vt:lpstr>EXERCISE 3</vt:lpstr>
      <vt:lpstr>EXERCISE 4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34</cp:revision>
  <dcterms:created xsi:type="dcterms:W3CDTF">2020-10-08T21:05:16Z</dcterms:created>
  <dcterms:modified xsi:type="dcterms:W3CDTF">2021-09-30T20:48:25Z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2020-10-08T00:00:00Z</vt:filetime>
  </property>
</Properties>
</file>