
<file path=[Content_Types].xml><?xml version="1.0" encoding="utf-8"?>
<Types xmlns="http://schemas.openxmlformats.org/package/2006/content-types">
  <Default Extension="emf" ContentType="image/x-emf"/>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4610100" cy="3460750"/>
  <p:notesSz cx="4610100" cy="34607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li Laxton" initials="DL" lastIdx="1" clrIdx="0">
    <p:extLst>
      <p:ext uri="{19B8F6BF-5375-455C-9EA6-DF929625EA0E}">
        <p15:presenceInfo xmlns:p15="http://schemas.microsoft.com/office/powerpoint/2012/main" userId="994fe8badd9c986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739" autoAdjust="0"/>
  </p:normalViewPr>
  <p:slideViewPr>
    <p:cSldViewPr>
      <p:cViewPr varScale="1">
        <p:scale>
          <a:sx n="110" d="100"/>
          <a:sy n="110" d="100"/>
        </p:scale>
        <p:origin x="1584" y="5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997075" cy="1730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2611438" y="0"/>
            <a:ext cx="1997075" cy="173038"/>
          </a:xfrm>
          <a:prstGeom prst="rect">
            <a:avLst/>
          </a:prstGeom>
        </p:spPr>
        <p:txBody>
          <a:bodyPr vert="horz" lIns="91440" tIns="45720" rIns="91440" bIns="45720" rtlCol="0"/>
          <a:lstStyle>
            <a:lvl1pPr algn="r">
              <a:defRPr sz="1200"/>
            </a:lvl1pPr>
          </a:lstStyle>
          <a:p>
            <a:fld id="{7B1F44C4-43CD-4CA8-B857-117E7C075981}" type="datetimeFigureOut">
              <a:rPr lang="en-US" smtClean="0"/>
              <a:t>30-Sep-21</a:t>
            </a:fld>
            <a:endParaRPr lang="en-US"/>
          </a:p>
        </p:txBody>
      </p:sp>
      <p:sp>
        <p:nvSpPr>
          <p:cNvPr id="4" name="Slide Image Placeholder 3"/>
          <p:cNvSpPr>
            <a:spLocks noGrp="1" noRot="1" noChangeAspect="1"/>
          </p:cNvSpPr>
          <p:nvPr>
            <p:ph type="sldImg" idx="2"/>
          </p:nvPr>
        </p:nvSpPr>
        <p:spPr>
          <a:xfrm>
            <a:off x="1527175" y="433388"/>
            <a:ext cx="1555750" cy="11668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460375" y="1665288"/>
            <a:ext cx="3689350" cy="136366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3287713"/>
            <a:ext cx="1997075" cy="1730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2611438" y="3287713"/>
            <a:ext cx="1997075" cy="173037"/>
          </a:xfrm>
          <a:prstGeom prst="rect">
            <a:avLst/>
          </a:prstGeom>
        </p:spPr>
        <p:txBody>
          <a:bodyPr vert="horz" lIns="91440" tIns="45720" rIns="91440" bIns="45720" rtlCol="0" anchor="b"/>
          <a:lstStyle>
            <a:lvl1pPr algn="r">
              <a:defRPr sz="1200"/>
            </a:lvl1pPr>
          </a:lstStyle>
          <a:p>
            <a:fld id="{609A924D-2871-4044-8CBF-616072B0984D}" type="slidenum">
              <a:rPr lang="en-US" smtClean="0"/>
              <a:t>‹#›</a:t>
            </a:fld>
            <a:endParaRPr lang="en-US"/>
          </a:p>
        </p:txBody>
      </p:sp>
    </p:spTree>
    <p:extLst>
      <p:ext uri="{BB962C8B-B14F-4D97-AF65-F5344CB8AC3E}">
        <p14:creationId xmlns:p14="http://schemas.microsoft.com/office/powerpoint/2010/main" val="2294492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pc="-10" dirty="0">
                <a:latin typeface="Book Antiqua"/>
                <a:cs typeface="Book Antiqua"/>
              </a:rPr>
              <a:t>A </a:t>
            </a:r>
            <a:r>
              <a:rPr lang="en-US" sz="1200" b="1" spc="-10" dirty="0">
                <a:latin typeface="Book Antiqua"/>
                <a:cs typeface="Book Antiqua"/>
              </a:rPr>
              <a:t>random </a:t>
            </a:r>
            <a:r>
              <a:rPr lang="en-US" sz="1200" b="1" spc="-5" dirty="0">
                <a:latin typeface="Book Antiqua"/>
                <a:cs typeface="Book Antiqua"/>
              </a:rPr>
              <a:t>variable </a:t>
            </a:r>
            <a:r>
              <a:rPr lang="en-US" sz="1200" i="1" spc="-10" dirty="0">
                <a:latin typeface="Book Antiqua"/>
                <a:cs typeface="Book Antiqua"/>
              </a:rPr>
              <a:t>X </a:t>
            </a:r>
            <a:r>
              <a:rPr lang="en-US" sz="1200" spc="-5" dirty="0">
                <a:latin typeface="Book Antiqua"/>
                <a:cs typeface="Book Antiqua"/>
              </a:rPr>
              <a:t>is a variable </a:t>
            </a:r>
            <a:r>
              <a:rPr lang="en-US" sz="1200" spc="-10" dirty="0">
                <a:latin typeface="Book Antiqua"/>
                <a:cs typeface="Book Antiqua"/>
              </a:rPr>
              <a:t>whose </a:t>
            </a:r>
            <a:r>
              <a:rPr lang="en-US" sz="1200" spc="-5" dirty="0">
                <a:latin typeface="Book Antiqua"/>
                <a:cs typeface="Book Antiqua"/>
              </a:rPr>
              <a:t>numerical value  is determined </a:t>
            </a:r>
            <a:r>
              <a:rPr lang="en-US" sz="1200" spc="-10" dirty="0">
                <a:latin typeface="Book Antiqua"/>
                <a:cs typeface="Book Antiqua"/>
              </a:rPr>
              <a:t>by </a:t>
            </a:r>
            <a:r>
              <a:rPr lang="en-US" sz="1200" spc="-5" dirty="0">
                <a:latin typeface="Book Antiqua"/>
                <a:cs typeface="Book Antiqua"/>
              </a:rPr>
              <a:t>chance. It is a </a:t>
            </a:r>
            <a:r>
              <a:rPr lang="en-US" sz="1200" spc="-10" dirty="0">
                <a:latin typeface="Book Antiqua"/>
                <a:cs typeface="Book Antiqua"/>
              </a:rPr>
              <a:t>quantification </a:t>
            </a:r>
            <a:r>
              <a:rPr lang="en-US" sz="1200" spc="-5" dirty="0">
                <a:latin typeface="Book Antiqua"/>
                <a:cs typeface="Book Antiqua"/>
              </a:rPr>
              <a:t>of the  outcome of a </a:t>
            </a:r>
            <a:r>
              <a:rPr lang="en-US" sz="1200" spc="-10" dirty="0">
                <a:latin typeface="Book Antiqua"/>
                <a:cs typeface="Book Antiqua"/>
              </a:rPr>
              <a:t>random</a:t>
            </a:r>
            <a:r>
              <a:rPr lang="en-US" sz="1200" spc="-15" dirty="0">
                <a:latin typeface="Book Antiqua"/>
                <a:cs typeface="Book Antiqua"/>
              </a:rPr>
              <a:t> </a:t>
            </a:r>
            <a:r>
              <a:rPr lang="en-US" sz="1200" spc="-5" dirty="0">
                <a:latin typeface="Book Antiqua"/>
                <a:cs typeface="Book Antiqua"/>
              </a:rPr>
              <a:t>phenomenon.</a:t>
            </a:r>
            <a:endParaRPr lang="en-US" sz="1200" dirty="0">
              <a:latin typeface="Book Antiqua"/>
              <a:cs typeface="Book Antiqua"/>
            </a:endParaRPr>
          </a:p>
          <a:p>
            <a:endParaRPr lang="en-US" dirty="0"/>
          </a:p>
        </p:txBody>
      </p:sp>
      <p:sp>
        <p:nvSpPr>
          <p:cNvPr id="4" name="Slide Number Placeholder 3"/>
          <p:cNvSpPr>
            <a:spLocks noGrp="1"/>
          </p:cNvSpPr>
          <p:nvPr>
            <p:ph type="sldNum" sz="quarter" idx="5"/>
          </p:nvPr>
        </p:nvSpPr>
        <p:spPr/>
        <p:txBody>
          <a:bodyPr/>
          <a:lstStyle/>
          <a:p>
            <a:fld id="{609A924D-2871-4044-8CBF-616072B0984D}" type="slidenum">
              <a:rPr lang="en-US" smtClean="0"/>
              <a:t>2</a:t>
            </a:fld>
            <a:endParaRPr lang="en-US"/>
          </a:p>
        </p:txBody>
      </p:sp>
    </p:spTree>
    <p:extLst>
      <p:ext uri="{BB962C8B-B14F-4D97-AF65-F5344CB8AC3E}">
        <p14:creationId xmlns:p14="http://schemas.microsoft.com/office/powerpoint/2010/main" val="11176210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0.93</a:t>
            </a:r>
          </a:p>
        </p:txBody>
      </p:sp>
      <p:sp>
        <p:nvSpPr>
          <p:cNvPr id="4" name="Slide Number Placeholder 3"/>
          <p:cNvSpPr>
            <a:spLocks noGrp="1"/>
          </p:cNvSpPr>
          <p:nvPr>
            <p:ph type="sldNum" sz="quarter" idx="5"/>
          </p:nvPr>
        </p:nvSpPr>
        <p:spPr/>
        <p:txBody>
          <a:bodyPr/>
          <a:lstStyle/>
          <a:p>
            <a:fld id="{609A924D-2871-4044-8CBF-616072B0984D}" type="slidenum">
              <a:rPr lang="en-US" smtClean="0"/>
              <a:t>3</a:t>
            </a:fld>
            <a:endParaRPr lang="en-US"/>
          </a:p>
        </p:txBody>
      </p:sp>
    </p:spTree>
    <p:extLst>
      <p:ext uri="{BB962C8B-B14F-4D97-AF65-F5344CB8AC3E}">
        <p14:creationId xmlns:p14="http://schemas.microsoft.com/office/powerpoint/2010/main" val="475627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9A924D-2871-4044-8CBF-616072B0984D}" type="slidenum">
              <a:rPr lang="en-US" smtClean="0"/>
              <a:t>4</a:t>
            </a:fld>
            <a:endParaRPr lang="en-US"/>
          </a:p>
        </p:txBody>
      </p:sp>
    </p:spTree>
    <p:extLst>
      <p:ext uri="{BB962C8B-B14F-4D97-AF65-F5344CB8AC3E}">
        <p14:creationId xmlns:p14="http://schemas.microsoft.com/office/powerpoint/2010/main" val="261562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if we do not randomly select the sample and choose only blue colored population in this picture, we will have a selection bias. Good medical experiment example currently is coronavirus vaccination</a:t>
            </a:r>
          </a:p>
        </p:txBody>
      </p:sp>
      <p:sp>
        <p:nvSpPr>
          <p:cNvPr id="4" name="Slide Number Placeholder 3"/>
          <p:cNvSpPr>
            <a:spLocks noGrp="1"/>
          </p:cNvSpPr>
          <p:nvPr>
            <p:ph type="sldNum" sz="quarter" idx="5"/>
          </p:nvPr>
        </p:nvSpPr>
        <p:spPr/>
        <p:txBody>
          <a:bodyPr/>
          <a:lstStyle/>
          <a:p>
            <a:fld id="{609A924D-2871-4044-8CBF-616072B0984D}" type="slidenum">
              <a:rPr lang="en-US" smtClean="0"/>
              <a:t>5</a:t>
            </a:fld>
            <a:endParaRPr lang="en-US"/>
          </a:p>
        </p:txBody>
      </p:sp>
    </p:spTree>
    <p:extLst>
      <p:ext uri="{BB962C8B-B14F-4D97-AF65-F5344CB8AC3E}">
        <p14:creationId xmlns:p14="http://schemas.microsoft.com/office/powerpoint/2010/main" val="30399660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9A924D-2871-4044-8CBF-616072B0984D}" type="slidenum">
              <a:rPr lang="en-US" smtClean="0"/>
              <a:t>6</a:t>
            </a:fld>
            <a:endParaRPr lang="en-US"/>
          </a:p>
        </p:txBody>
      </p:sp>
    </p:spTree>
    <p:extLst>
      <p:ext uri="{BB962C8B-B14F-4D97-AF65-F5344CB8AC3E}">
        <p14:creationId xmlns:p14="http://schemas.microsoft.com/office/powerpoint/2010/main" val="24028039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Of course not – French tourist office sponsored it, they are interested to spread good news about trips in French to attract more tourists. They interviewed Americans who had visited France more than once, obviously they liked it and that’s why they went back there</a:t>
            </a:r>
          </a:p>
        </p:txBody>
      </p:sp>
      <p:sp>
        <p:nvSpPr>
          <p:cNvPr id="4" name="Slide Number Placeholder 3"/>
          <p:cNvSpPr>
            <a:spLocks noGrp="1"/>
          </p:cNvSpPr>
          <p:nvPr>
            <p:ph type="sldNum" sz="quarter" idx="5"/>
          </p:nvPr>
        </p:nvSpPr>
        <p:spPr/>
        <p:txBody>
          <a:bodyPr/>
          <a:lstStyle/>
          <a:p>
            <a:fld id="{609A924D-2871-4044-8CBF-616072B0984D}" type="slidenum">
              <a:rPr lang="en-US" smtClean="0"/>
              <a:t>7</a:t>
            </a:fld>
            <a:endParaRPr lang="en-US"/>
          </a:p>
        </p:txBody>
      </p:sp>
    </p:spTree>
    <p:extLst>
      <p:ext uri="{BB962C8B-B14F-4D97-AF65-F5344CB8AC3E}">
        <p14:creationId xmlns:p14="http://schemas.microsoft.com/office/powerpoint/2010/main" val="705260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1/6 is not sufficient sample to compare, also there could be a selection bias – foreign investors simply chose the best companies in the market to invest in, so these companies were already more profitable in the first place. We would say that some variables that influence the profitability is not captured in this model (in the regression of FDI on profitability). For example, the profitability of firms before FDI was made. In fact many variables are missing here. Pay attention “young” sounds like not very experienced :D</a:t>
            </a:r>
          </a:p>
        </p:txBody>
      </p:sp>
      <p:sp>
        <p:nvSpPr>
          <p:cNvPr id="4" name="Slide Number Placeholder 3"/>
          <p:cNvSpPr>
            <a:spLocks noGrp="1"/>
          </p:cNvSpPr>
          <p:nvPr>
            <p:ph type="sldNum" sz="quarter" idx="5"/>
          </p:nvPr>
        </p:nvSpPr>
        <p:spPr/>
        <p:txBody>
          <a:bodyPr/>
          <a:lstStyle/>
          <a:p>
            <a:fld id="{609A924D-2871-4044-8CBF-616072B0984D}" type="slidenum">
              <a:rPr lang="en-US" smtClean="0"/>
              <a:t>10</a:t>
            </a:fld>
            <a:endParaRPr lang="en-US"/>
          </a:p>
        </p:txBody>
      </p:sp>
    </p:spTree>
    <p:extLst>
      <p:ext uri="{BB962C8B-B14F-4D97-AF65-F5344CB8AC3E}">
        <p14:creationId xmlns:p14="http://schemas.microsoft.com/office/powerpoint/2010/main" val="25637571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linear means? Fitted curve is a line</a:t>
            </a:r>
          </a:p>
        </p:txBody>
      </p:sp>
      <p:sp>
        <p:nvSpPr>
          <p:cNvPr id="4" name="Slide Number Placeholder 3"/>
          <p:cNvSpPr>
            <a:spLocks noGrp="1"/>
          </p:cNvSpPr>
          <p:nvPr>
            <p:ph type="sldNum" sz="quarter" idx="5"/>
          </p:nvPr>
        </p:nvSpPr>
        <p:spPr/>
        <p:txBody>
          <a:bodyPr/>
          <a:lstStyle/>
          <a:p>
            <a:fld id="{609A924D-2871-4044-8CBF-616072B0984D}" type="slidenum">
              <a:rPr lang="en-US" smtClean="0"/>
              <a:t>12</a:t>
            </a:fld>
            <a:endParaRPr lang="en-US"/>
          </a:p>
        </p:txBody>
      </p:sp>
    </p:spTree>
    <p:extLst>
      <p:ext uri="{BB962C8B-B14F-4D97-AF65-F5344CB8AC3E}">
        <p14:creationId xmlns:p14="http://schemas.microsoft.com/office/powerpoint/2010/main" val="3127498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345757" y="1072832"/>
            <a:ext cx="3918585" cy="726757"/>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691515" y="1938020"/>
            <a:ext cx="3227070" cy="86518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30-Sep-21</a:t>
            </a:fld>
            <a:endParaRPr lang="en-US"/>
          </a:p>
        </p:txBody>
      </p:sp>
      <p:sp>
        <p:nvSpPr>
          <p:cNvPr id="6" name="Holder 6"/>
          <p:cNvSpPr>
            <a:spLocks noGrp="1"/>
          </p:cNvSpPr>
          <p:nvPr>
            <p:ph type="sldNum" sz="quarter" idx="7"/>
          </p:nvPr>
        </p:nvSpPr>
        <p:spPr/>
        <p:txBody>
          <a:bodyPr lIns="0" tIns="0" rIns="0" bIns="0"/>
          <a:lstStyle>
            <a:lvl1pPr>
              <a:defRPr sz="600" b="0" i="0">
                <a:solidFill>
                  <a:srgbClr val="7F7F7F"/>
                </a:solidFill>
                <a:latin typeface="Book Antiqua"/>
                <a:cs typeface="Book Antiqua"/>
              </a:defRPr>
            </a:lvl1pPr>
          </a:lstStyle>
          <a:p>
            <a:pPr marL="25400">
              <a:lnSpc>
                <a:spcPct val="100000"/>
              </a:lnSpc>
              <a:spcBef>
                <a:spcPts val="60"/>
              </a:spcBef>
            </a:pPr>
            <a:fld id="{81D60167-4931-47E6-BA6A-407CBD079E47}" type="slidenum">
              <a:rPr spc="-5" dirty="0"/>
              <a:t>‹#›</a:t>
            </a:fld>
            <a:r>
              <a:rPr spc="-85" dirty="0"/>
              <a:t> </a:t>
            </a:r>
            <a:r>
              <a:rPr spc="-5" dirty="0"/>
              <a:t>/</a:t>
            </a:r>
            <a:r>
              <a:rPr spc="-80" dirty="0"/>
              <a:t> </a:t>
            </a:r>
            <a:r>
              <a:rPr spc="-5" dirty="0"/>
              <a:t>33</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150" b="0" i="0">
                <a:solidFill>
                  <a:schemeClr val="tx1"/>
                </a:solidFill>
                <a:latin typeface="Book Antiqua"/>
                <a:cs typeface="Book Antiqua"/>
              </a:defRPr>
            </a:lvl1pPr>
          </a:lstStyle>
          <a:p>
            <a:endParaRPr/>
          </a:p>
        </p:txBody>
      </p:sp>
      <p:sp>
        <p:nvSpPr>
          <p:cNvPr id="3" name="Holder 3"/>
          <p:cNvSpPr>
            <a:spLocks noGrp="1"/>
          </p:cNvSpPr>
          <p:nvPr>
            <p:ph type="body" idx="1"/>
          </p:nvPr>
        </p:nvSpPr>
        <p:spPr/>
        <p:txBody>
          <a:bodyPr lIns="0" tIns="0" rIns="0" bIns="0"/>
          <a:lstStyle>
            <a:lvl1pPr>
              <a:defRPr sz="1100" b="0" i="0">
                <a:solidFill>
                  <a:schemeClr val="tx1"/>
                </a:solidFill>
                <a:latin typeface="Book Antiqua"/>
                <a:cs typeface="Book Antiqua"/>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30-Sep-21</a:t>
            </a:fld>
            <a:endParaRPr lang="en-US"/>
          </a:p>
        </p:txBody>
      </p:sp>
      <p:sp>
        <p:nvSpPr>
          <p:cNvPr id="6" name="Holder 6"/>
          <p:cNvSpPr>
            <a:spLocks noGrp="1"/>
          </p:cNvSpPr>
          <p:nvPr>
            <p:ph type="sldNum" sz="quarter" idx="7"/>
          </p:nvPr>
        </p:nvSpPr>
        <p:spPr/>
        <p:txBody>
          <a:bodyPr lIns="0" tIns="0" rIns="0" bIns="0"/>
          <a:lstStyle>
            <a:lvl1pPr>
              <a:defRPr sz="600" b="0" i="0">
                <a:solidFill>
                  <a:srgbClr val="7F7F7F"/>
                </a:solidFill>
                <a:latin typeface="Book Antiqua"/>
                <a:cs typeface="Book Antiqua"/>
              </a:defRPr>
            </a:lvl1pPr>
          </a:lstStyle>
          <a:p>
            <a:pPr marL="25400">
              <a:lnSpc>
                <a:spcPct val="100000"/>
              </a:lnSpc>
              <a:spcBef>
                <a:spcPts val="60"/>
              </a:spcBef>
            </a:pPr>
            <a:fld id="{81D60167-4931-47E6-BA6A-407CBD079E47}" type="slidenum">
              <a:rPr spc="-5" dirty="0"/>
              <a:t>‹#›</a:t>
            </a:fld>
            <a:r>
              <a:rPr spc="-85" dirty="0"/>
              <a:t> </a:t>
            </a:r>
            <a:r>
              <a:rPr spc="-5" dirty="0"/>
              <a:t>/</a:t>
            </a:r>
            <a:r>
              <a:rPr spc="-80" dirty="0"/>
              <a:t> </a:t>
            </a:r>
            <a:r>
              <a:rPr spc="-5" dirty="0"/>
              <a:t>33</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150" b="0" i="0">
                <a:solidFill>
                  <a:schemeClr val="tx1"/>
                </a:solidFill>
                <a:latin typeface="Book Antiqua"/>
                <a:cs typeface="Book Antiqua"/>
              </a:defRPr>
            </a:lvl1pPr>
          </a:lstStyle>
          <a:p>
            <a:endParaRPr/>
          </a:p>
        </p:txBody>
      </p:sp>
      <p:sp>
        <p:nvSpPr>
          <p:cNvPr id="3" name="Holder 3"/>
          <p:cNvSpPr>
            <a:spLocks noGrp="1"/>
          </p:cNvSpPr>
          <p:nvPr>
            <p:ph sz="half" idx="2"/>
          </p:nvPr>
        </p:nvSpPr>
        <p:spPr>
          <a:xfrm>
            <a:off x="230505" y="795972"/>
            <a:ext cx="2005393" cy="2284095"/>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2374201" y="795972"/>
            <a:ext cx="2005393" cy="2284095"/>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30-Sep-21</a:t>
            </a:fld>
            <a:endParaRPr lang="en-US"/>
          </a:p>
        </p:txBody>
      </p:sp>
      <p:sp>
        <p:nvSpPr>
          <p:cNvPr id="7" name="Holder 7"/>
          <p:cNvSpPr>
            <a:spLocks noGrp="1"/>
          </p:cNvSpPr>
          <p:nvPr>
            <p:ph type="sldNum" sz="quarter" idx="7"/>
          </p:nvPr>
        </p:nvSpPr>
        <p:spPr/>
        <p:txBody>
          <a:bodyPr lIns="0" tIns="0" rIns="0" bIns="0"/>
          <a:lstStyle>
            <a:lvl1pPr>
              <a:defRPr sz="600" b="0" i="0">
                <a:solidFill>
                  <a:srgbClr val="7F7F7F"/>
                </a:solidFill>
                <a:latin typeface="Book Antiqua"/>
                <a:cs typeface="Book Antiqua"/>
              </a:defRPr>
            </a:lvl1pPr>
          </a:lstStyle>
          <a:p>
            <a:pPr marL="25400">
              <a:lnSpc>
                <a:spcPct val="100000"/>
              </a:lnSpc>
              <a:spcBef>
                <a:spcPts val="60"/>
              </a:spcBef>
            </a:pPr>
            <a:fld id="{81D60167-4931-47E6-BA6A-407CBD079E47}" type="slidenum">
              <a:rPr spc="-5" dirty="0"/>
              <a:t>‹#›</a:t>
            </a:fld>
            <a:r>
              <a:rPr spc="-85" dirty="0"/>
              <a:t> </a:t>
            </a:r>
            <a:r>
              <a:rPr spc="-5" dirty="0"/>
              <a:t>/</a:t>
            </a:r>
            <a:r>
              <a:rPr spc="-80" dirty="0"/>
              <a:t> </a:t>
            </a:r>
            <a:r>
              <a:rPr spc="-5" dirty="0"/>
              <a:t>33</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150" b="0" i="0">
                <a:solidFill>
                  <a:schemeClr val="tx1"/>
                </a:solidFill>
                <a:latin typeface="Book Antiqua"/>
                <a:cs typeface="Book Antiqu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30-Sep-21</a:t>
            </a:fld>
            <a:endParaRPr lang="en-US"/>
          </a:p>
        </p:txBody>
      </p:sp>
      <p:sp>
        <p:nvSpPr>
          <p:cNvPr id="5" name="Holder 5"/>
          <p:cNvSpPr>
            <a:spLocks noGrp="1"/>
          </p:cNvSpPr>
          <p:nvPr>
            <p:ph type="sldNum" sz="quarter" idx="7"/>
          </p:nvPr>
        </p:nvSpPr>
        <p:spPr/>
        <p:txBody>
          <a:bodyPr lIns="0" tIns="0" rIns="0" bIns="0"/>
          <a:lstStyle>
            <a:lvl1pPr>
              <a:defRPr sz="600" b="0" i="0">
                <a:solidFill>
                  <a:srgbClr val="7F7F7F"/>
                </a:solidFill>
                <a:latin typeface="Book Antiqua"/>
                <a:cs typeface="Book Antiqua"/>
              </a:defRPr>
            </a:lvl1pPr>
          </a:lstStyle>
          <a:p>
            <a:pPr marL="25400">
              <a:lnSpc>
                <a:spcPct val="100000"/>
              </a:lnSpc>
              <a:spcBef>
                <a:spcPts val="60"/>
              </a:spcBef>
            </a:pPr>
            <a:fld id="{81D60167-4931-47E6-BA6A-407CBD079E47}" type="slidenum">
              <a:rPr spc="-5" dirty="0"/>
              <a:t>‹#›</a:t>
            </a:fld>
            <a:r>
              <a:rPr spc="-85" dirty="0"/>
              <a:t> </a:t>
            </a:r>
            <a:r>
              <a:rPr spc="-5" dirty="0"/>
              <a:t>/</a:t>
            </a:r>
            <a:r>
              <a:rPr spc="-80" dirty="0"/>
              <a:t> </a:t>
            </a:r>
            <a:r>
              <a:rPr spc="-5" dirty="0"/>
              <a:t>33</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095448" y="3281704"/>
            <a:ext cx="43180" cy="30480"/>
          </a:xfrm>
          <a:custGeom>
            <a:avLst/>
            <a:gdLst/>
            <a:ahLst/>
            <a:cxnLst/>
            <a:rect l="l" t="t" r="r" b="b"/>
            <a:pathLst>
              <a:path w="43180" h="30479">
                <a:moveTo>
                  <a:pt x="0" y="30366"/>
                </a:moveTo>
                <a:lnTo>
                  <a:pt x="43019" y="30366"/>
                </a:lnTo>
                <a:lnTo>
                  <a:pt x="43019" y="0"/>
                </a:lnTo>
                <a:lnTo>
                  <a:pt x="0" y="0"/>
                </a:lnTo>
                <a:lnTo>
                  <a:pt x="0" y="30366"/>
                </a:lnTo>
                <a:close/>
              </a:path>
            </a:pathLst>
          </a:custGeom>
          <a:ln w="5060">
            <a:solidFill>
              <a:srgbClr val="999999"/>
            </a:solidFill>
          </a:ln>
        </p:spPr>
        <p:txBody>
          <a:bodyPr wrap="square" lIns="0" tIns="0" rIns="0" bIns="0" rtlCol="0"/>
          <a:lstStyle/>
          <a:p>
            <a:endParaRPr/>
          </a:p>
        </p:txBody>
      </p:sp>
      <p:sp>
        <p:nvSpPr>
          <p:cNvPr id="17" name="bk object 17"/>
          <p:cNvSpPr/>
          <p:nvPr/>
        </p:nvSpPr>
        <p:spPr>
          <a:xfrm>
            <a:off x="3015831" y="3277742"/>
            <a:ext cx="25400" cy="38100"/>
          </a:xfrm>
          <a:custGeom>
            <a:avLst/>
            <a:gdLst/>
            <a:ahLst/>
            <a:cxnLst/>
            <a:rect l="l" t="t" r="r" b="b"/>
            <a:pathLst>
              <a:path w="25400" h="38100">
                <a:moveTo>
                  <a:pt x="25400" y="0"/>
                </a:moveTo>
                <a:lnTo>
                  <a:pt x="0" y="19050"/>
                </a:lnTo>
                <a:lnTo>
                  <a:pt x="25400" y="38100"/>
                </a:lnTo>
                <a:lnTo>
                  <a:pt x="25400" y="0"/>
                </a:lnTo>
                <a:close/>
              </a:path>
            </a:pathLst>
          </a:custGeom>
          <a:solidFill>
            <a:srgbClr val="CCCCCC"/>
          </a:solidFill>
        </p:spPr>
        <p:txBody>
          <a:bodyPr wrap="square" lIns="0" tIns="0" rIns="0" bIns="0" rtlCol="0"/>
          <a:lstStyle/>
          <a:p>
            <a:endParaRPr/>
          </a:p>
        </p:txBody>
      </p:sp>
      <p:sp>
        <p:nvSpPr>
          <p:cNvPr id="18" name="bk object 18"/>
          <p:cNvSpPr/>
          <p:nvPr/>
        </p:nvSpPr>
        <p:spPr>
          <a:xfrm>
            <a:off x="3193633" y="3277742"/>
            <a:ext cx="25400" cy="38100"/>
          </a:xfrm>
          <a:custGeom>
            <a:avLst/>
            <a:gdLst/>
            <a:ahLst/>
            <a:cxnLst/>
            <a:rect l="l" t="t" r="r" b="b"/>
            <a:pathLst>
              <a:path w="25400" h="38100">
                <a:moveTo>
                  <a:pt x="0" y="0"/>
                </a:moveTo>
                <a:lnTo>
                  <a:pt x="0" y="38100"/>
                </a:lnTo>
                <a:lnTo>
                  <a:pt x="25400" y="19050"/>
                </a:lnTo>
                <a:lnTo>
                  <a:pt x="0" y="0"/>
                </a:lnTo>
                <a:close/>
              </a:path>
            </a:pathLst>
          </a:custGeom>
          <a:solidFill>
            <a:srgbClr val="CCCCCC"/>
          </a:solidFill>
        </p:spPr>
        <p:txBody>
          <a:bodyPr wrap="square" lIns="0" tIns="0" rIns="0" bIns="0" rtlCol="0"/>
          <a:lstStyle/>
          <a:p>
            <a:endParaRPr/>
          </a:p>
        </p:txBody>
      </p:sp>
      <p:sp>
        <p:nvSpPr>
          <p:cNvPr id="19" name="bk object 19"/>
          <p:cNvSpPr/>
          <p:nvPr/>
        </p:nvSpPr>
        <p:spPr>
          <a:xfrm>
            <a:off x="3344696" y="3291826"/>
            <a:ext cx="43180" cy="30480"/>
          </a:xfrm>
          <a:custGeom>
            <a:avLst/>
            <a:gdLst/>
            <a:ahLst/>
            <a:cxnLst/>
            <a:rect l="l" t="t" r="r" b="b"/>
            <a:pathLst>
              <a:path w="43179" h="30479">
                <a:moveTo>
                  <a:pt x="0" y="30366"/>
                </a:moveTo>
                <a:lnTo>
                  <a:pt x="43019" y="30366"/>
                </a:lnTo>
                <a:lnTo>
                  <a:pt x="43019" y="0"/>
                </a:lnTo>
                <a:lnTo>
                  <a:pt x="0" y="0"/>
                </a:lnTo>
                <a:lnTo>
                  <a:pt x="0" y="30366"/>
                </a:lnTo>
                <a:close/>
              </a:path>
            </a:pathLst>
          </a:custGeom>
          <a:ln w="5060">
            <a:solidFill>
              <a:srgbClr val="999999"/>
            </a:solidFill>
          </a:ln>
        </p:spPr>
        <p:txBody>
          <a:bodyPr wrap="square" lIns="0" tIns="0" rIns="0" bIns="0" rtlCol="0"/>
          <a:lstStyle/>
          <a:p>
            <a:endParaRPr/>
          </a:p>
        </p:txBody>
      </p:sp>
      <p:sp>
        <p:nvSpPr>
          <p:cNvPr id="20" name="bk object 20"/>
          <p:cNvSpPr/>
          <p:nvPr/>
        </p:nvSpPr>
        <p:spPr>
          <a:xfrm>
            <a:off x="3355188" y="3281552"/>
            <a:ext cx="43180" cy="30480"/>
          </a:xfrm>
          <a:custGeom>
            <a:avLst/>
            <a:gdLst/>
            <a:ahLst/>
            <a:cxnLst/>
            <a:rect l="l" t="t" r="r" b="b"/>
            <a:pathLst>
              <a:path w="43179" h="30479">
                <a:moveTo>
                  <a:pt x="0" y="10160"/>
                </a:moveTo>
                <a:lnTo>
                  <a:pt x="0" y="0"/>
                </a:lnTo>
                <a:lnTo>
                  <a:pt x="43180" y="0"/>
                </a:lnTo>
                <a:lnTo>
                  <a:pt x="43180" y="30480"/>
                </a:lnTo>
                <a:lnTo>
                  <a:pt x="33020" y="30480"/>
                </a:lnTo>
              </a:path>
            </a:pathLst>
          </a:custGeom>
          <a:ln w="5060">
            <a:solidFill>
              <a:srgbClr val="999999"/>
            </a:solidFill>
          </a:ln>
        </p:spPr>
        <p:txBody>
          <a:bodyPr wrap="square" lIns="0" tIns="0" rIns="0" bIns="0" rtlCol="0"/>
          <a:lstStyle/>
          <a:p>
            <a:endParaRPr/>
          </a:p>
        </p:txBody>
      </p:sp>
      <p:sp>
        <p:nvSpPr>
          <p:cNvPr id="21" name="bk object 21"/>
          <p:cNvSpPr/>
          <p:nvPr/>
        </p:nvSpPr>
        <p:spPr>
          <a:xfrm>
            <a:off x="3365348" y="3271392"/>
            <a:ext cx="43180" cy="30480"/>
          </a:xfrm>
          <a:custGeom>
            <a:avLst/>
            <a:gdLst/>
            <a:ahLst/>
            <a:cxnLst/>
            <a:rect l="l" t="t" r="r" b="b"/>
            <a:pathLst>
              <a:path w="43179" h="30479">
                <a:moveTo>
                  <a:pt x="0" y="10160"/>
                </a:moveTo>
                <a:lnTo>
                  <a:pt x="0" y="0"/>
                </a:lnTo>
                <a:lnTo>
                  <a:pt x="43180" y="0"/>
                </a:lnTo>
                <a:lnTo>
                  <a:pt x="43180" y="30480"/>
                </a:lnTo>
                <a:lnTo>
                  <a:pt x="33020" y="30480"/>
                </a:lnTo>
              </a:path>
            </a:pathLst>
          </a:custGeom>
          <a:ln w="5060">
            <a:solidFill>
              <a:srgbClr val="999999"/>
            </a:solidFill>
          </a:ln>
        </p:spPr>
        <p:txBody>
          <a:bodyPr wrap="square" lIns="0" tIns="0" rIns="0" bIns="0" rtlCol="0"/>
          <a:lstStyle/>
          <a:p>
            <a:endParaRPr/>
          </a:p>
        </p:txBody>
      </p:sp>
      <p:sp>
        <p:nvSpPr>
          <p:cNvPr id="22" name="bk object 22"/>
          <p:cNvSpPr/>
          <p:nvPr/>
        </p:nvSpPr>
        <p:spPr>
          <a:xfrm>
            <a:off x="3281527" y="3277742"/>
            <a:ext cx="203200" cy="38100"/>
          </a:xfrm>
          <a:custGeom>
            <a:avLst/>
            <a:gdLst/>
            <a:ahLst/>
            <a:cxnLst/>
            <a:rect l="l" t="t" r="r" b="b"/>
            <a:pathLst>
              <a:path w="203200" h="38100">
                <a:moveTo>
                  <a:pt x="25400" y="0"/>
                </a:moveTo>
                <a:lnTo>
                  <a:pt x="0" y="19050"/>
                </a:lnTo>
                <a:lnTo>
                  <a:pt x="25400" y="38100"/>
                </a:lnTo>
                <a:lnTo>
                  <a:pt x="25400" y="0"/>
                </a:lnTo>
                <a:close/>
              </a:path>
              <a:path w="203200" h="38100">
                <a:moveTo>
                  <a:pt x="177802" y="0"/>
                </a:moveTo>
                <a:lnTo>
                  <a:pt x="177802" y="38100"/>
                </a:lnTo>
                <a:lnTo>
                  <a:pt x="203202" y="19050"/>
                </a:lnTo>
                <a:lnTo>
                  <a:pt x="177802" y="0"/>
                </a:lnTo>
                <a:close/>
              </a:path>
            </a:pathLst>
          </a:custGeom>
          <a:solidFill>
            <a:srgbClr val="CCCCCC"/>
          </a:solidFill>
        </p:spPr>
        <p:txBody>
          <a:bodyPr wrap="square" lIns="0" tIns="0" rIns="0" bIns="0" rtlCol="0"/>
          <a:lstStyle/>
          <a:p>
            <a:endParaRPr/>
          </a:p>
        </p:txBody>
      </p:sp>
      <p:sp>
        <p:nvSpPr>
          <p:cNvPr id="23" name="bk object 23"/>
          <p:cNvSpPr/>
          <p:nvPr/>
        </p:nvSpPr>
        <p:spPr>
          <a:xfrm>
            <a:off x="3636138" y="32840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24" name="bk object 24"/>
          <p:cNvSpPr/>
          <p:nvPr/>
        </p:nvSpPr>
        <p:spPr>
          <a:xfrm>
            <a:off x="3547237" y="3277742"/>
            <a:ext cx="203200" cy="38100"/>
          </a:xfrm>
          <a:custGeom>
            <a:avLst/>
            <a:gdLst/>
            <a:ahLst/>
            <a:cxnLst/>
            <a:rect l="l" t="t" r="r" b="b"/>
            <a:pathLst>
              <a:path w="203200" h="38100">
                <a:moveTo>
                  <a:pt x="25400" y="0"/>
                </a:moveTo>
                <a:lnTo>
                  <a:pt x="0" y="19050"/>
                </a:lnTo>
                <a:lnTo>
                  <a:pt x="25400" y="38100"/>
                </a:lnTo>
                <a:lnTo>
                  <a:pt x="25400" y="0"/>
                </a:lnTo>
                <a:close/>
              </a:path>
              <a:path w="203200" h="38100">
                <a:moveTo>
                  <a:pt x="177802" y="0"/>
                </a:moveTo>
                <a:lnTo>
                  <a:pt x="177802" y="38100"/>
                </a:lnTo>
                <a:lnTo>
                  <a:pt x="203202" y="19050"/>
                </a:lnTo>
                <a:lnTo>
                  <a:pt x="177802" y="0"/>
                </a:lnTo>
                <a:close/>
              </a:path>
            </a:pathLst>
          </a:custGeom>
          <a:solidFill>
            <a:srgbClr val="CCCCCC"/>
          </a:solidFill>
        </p:spPr>
        <p:txBody>
          <a:bodyPr wrap="square" lIns="0" tIns="0" rIns="0" bIns="0" rtlCol="0"/>
          <a:lstStyle/>
          <a:p>
            <a:endParaRPr/>
          </a:p>
        </p:txBody>
      </p:sp>
      <p:sp>
        <p:nvSpPr>
          <p:cNvPr id="25" name="bk object 25"/>
          <p:cNvSpPr/>
          <p:nvPr/>
        </p:nvSpPr>
        <p:spPr>
          <a:xfrm>
            <a:off x="3623438" y="32713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26" name="bk object 26"/>
          <p:cNvSpPr/>
          <p:nvPr/>
        </p:nvSpPr>
        <p:spPr>
          <a:xfrm>
            <a:off x="3636138" y="32967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27" name="bk object 27"/>
          <p:cNvSpPr/>
          <p:nvPr/>
        </p:nvSpPr>
        <p:spPr>
          <a:xfrm>
            <a:off x="3623438" y="33094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28" name="bk object 28"/>
          <p:cNvSpPr/>
          <p:nvPr/>
        </p:nvSpPr>
        <p:spPr>
          <a:xfrm>
            <a:off x="3636138" y="33221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29" name="bk object 29"/>
          <p:cNvSpPr/>
          <p:nvPr/>
        </p:nvSpPr>
        <p:spPr>
          <a:xfrm>
            <a:off x="3889147" y="32713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0" name="bk object 30"/>
          <p:cNvSpPr/>
          <p:nvPr/>
        </p:nvSpPr>
        <p:spPr>
          <a:xfrm>
            <a:off x="3901847" y="32840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1" name="bk object 31"/>
          <p:cNvSpPr/>
          <p:nvPr/>
        </p:nvSpPr>
        <p:spPr>
          <a:xfrm>
            <a:off x="3901847" y="32967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2" name="bk object 32"/>
          <p:cNvSpPr/>
          <p:nvPr/>
        </p:nvSpPr>
        <p:spPr>
          <a:xfrm>
            <a:off x="3812946" y="3277742"/>
            <a:ext cx="203200" cy="38100"/>
          </a:xfrm>
          <a:custGeom>
            <a:avLst/>
            <a:gdLst/>
            <a:ahLst/>
            <a:cxnLst/>
            <a:rect l="l" t="t" r="r" b="b"/>
            <a:pathLst>
              <a:path w="203200" h="38100">
                <a:moveTo>
                  <a:pt x="25400" y="0"/>
                </a:moveTo>
                <a:lnTo>
                  <a:pt x="0" y="19050"/>
                </a:lnTo>
                <a:lnTo>
                  <a:pt x="25400" y="38100"/>
                </a:lnTo>
                <a:lnTo>
                  <a:pt x="25400" y="0"/>
                </a:lnTo>
                <a:close/>
              </a:path>
              <a:path w="203200" h="38100">
                <a:moveTo>
                  <a:pt x="177802" y="0"/>
                </a:moveTo>
                <a:lnTo>
                  <a:pt x="177802" y="38100"/>
                </a:lnTo>
                <a:lnTo>
                  <a:pt x="203202" y="19050"/>
                </a:lnTo>
                <a:lnTo>
                  <a:pt x="177802" y="0"/>
                </a:lnTo>
                <a:close/>
              </a:path>
            </a:pathLst>
          </a:custGeom>
          <a:solidFill>
            <a:srgbClr val="CCCCCC"/>
          </a:solidFill>
        </p:spPr>
        <p:txBody>
          <a:bodyPr wrap="square" lIns="0" tIns="0" rIns="0" bIns="0" rtlCol="0"/>
          <a:lstStyle/>
          <a:p>
            <a:endParaRPr/>
          </a:p>
        </p:txBody>
      </p:sp>
      <p:sp>
        <p:nvSpPr>
          <p:cNvPr id="33" name="bk object 33"/>
          <p:cNvSpPr/>
          <p:nvPr/>
        </p:nvSpPr>
        <p:spPr>
          <a:xfrm>
            <a:off x="3889147" y="33094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34" name="bk object 34"/>
          <p:cNvSpPr/>
          <p:nvPr/>
        </p:nvSpPr>
        <p:spPr>
          <a:xfrm>
            <a:off x="3901847" y="33221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35" name="bk object 35"/>
          <p:cNvSpPr/>
          <p:nvPr/>
        </p:nvSpPr>
        <p:spPr>
          <a:xfrm>
            <a:off x="4154844" y="32713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6" name="bk object 36"/>
          <p:cNvSpPr/>
          <p:nvPr/>
        </p:nvSpPr>
        <p:spPr>
          <a:xfrm>
            <a:off x="4167544" y="32840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7" name="bk object 37"/>
          <p:cNvSpPr/>
          <p:nvPr/>
        </p:nvSpPr>
        <p:spPr>
          <a:xfrm>
            <a:off x="4167544" y="32967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8" name="bk object 38"/>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9" name="bk object 39"/>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0" name="bk object 40"/>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41" name="bk object 41"/>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42" name="bk object 42"/>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43" name="bk object 43"/>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44" name="bk object 44"/>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45" name="bk object 45"/>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46" name="bk object 46"/>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47" name="bk object 47"/>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30-Sep-21</a:t>
            </a:fld>
            <a:endParaRPr lang="en-US"/>
          </a:p>
        </p:txBody>
      </p:sp>
      <p:sp>
        <p:nvSpPr>
          <p:cNvPr id="4" name="Holder 4"/>
          <p:cNvSpPr>
            <a:spLocks noGrp="1"/>
          </p:cNvSpPr>
          <p:nvPr>
            <p:ph type="sldNum" sz="quarter" idx="7"/>
          </p:nvPr>
        </p:nvSpPr>
        <p:spPr/>
        <p:txBody>
          <a:bodyPr lIns="0" tIns="0" rIns="0" bIns="0"/>
          <a:lstStyle>
            <a:lvl1pPr>
              <a:defRPr sz="600" b="0" i="0">
                <a:solidFill>
                  <a:srgbClr val="7F7F7F"/>
                </a:solidFill>
                <a:latin typeface="Book Antiqua"/>
                <a:cs typeface="Book Antiqua"/>
              </a:defRPr>
            </a:lvl1pPr>
          </a:lstStyle>
          <a:p>
            <a:pPr marL="25400">
              <a:lnSpc>
                <a:spcPct val="100000"/>
              </a:lnSpc>
              <a:spcBef>
                <a:spcPts val="60"/>
              </a:spcBef>
            </a:pPr>
            <a:fld id="{81D60167-4931-47E6-BA6A-407CBD079E47}" type="slidenum">
              <a:rPr spc="-5" dirty="0"/>
              <a:t>‹#›</a:t>
            </a:fld>
            <a:r>
              <a:rPr spc="-85" dirty="0"/>
              <a:t> </a:t>
            </a:r>
            <a:r>
              <a:rPr spc="-5" dirty="0"/>
              <a:t>/</a:t>
            </a:r>
            <a:r>
              <a:rPr spc="-80" dirty="0"/>
              <a:t> </a:t>
            </a:r>
            <a:r>
              <a:rPr spc="-5" dirty="0"/>
              <a:t>33</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095448" y="3281704"/>
            <a:ext cx="43180" cy="30480"/>
          </a:xfrm>
          <a:custGeom>
            <a:avLst/>
            <a:gdLst/>
            <a:ahLst/>
            <a:cxnLst/>
            <a:rect l="l" t="t" r="r" b="b"/>
            <a:pathLst>
              <a:path w="43180" h="30479">
                <a:moveTo>
                  <a:pt x="0" y="30366"/>
                </a:moveTo>
                <a:lnTo>
                  <a:pt x="43019" y="30366"/>
                </a:lnTo>
                <a:lnTo>
                  <a:pt x="43019" y="0"/>
                </a:lnTo>
                <a:lnTo>
                  <a:pt x="0" y="0"/>
                </a:lnTo>
                <a:lnTo>
                  <a:pt x="0" y="30366"/>
                </a:lnTo>
                <a:close/>
              </a:path>
            </a:pathLst>
          </a:custGeom>
          <a:ln w="5060">
            <a:solidFill>
              <a:srgbClr val="999999"/>
            </a:solidFill>
          </a:ln>
        </p:spPr>
        <p:txBody>
          <a:bodyPr wrap="square" lIns="0" tIns="0" rIns="0" bIns="0" rtlCol="0"/>
          <a:lstStyle/>
          <a:p>
            <a:endParaRPr/>
          </a:p>
        </p:txBody>
      </p:sp>
      <p:sp>
        <p:nvSpPr>
          <p:cNvPr id="17" name="bk object 17"/>
          <p:cNvSpPr/>
          <p:nvPr/>
        </p:nvSpPr>
        <p:spPr>
          <a:xfrm>
            <a:off x="3015831" y="3277742"/>
            <a:ext cx="25400" cy="38100"/>
          </a:xfrm>
          <a:custGeom>
            <a:avLst/>
            <a:gdLst/>
            <a:ahLst/>
            <a:cxnLst/>
            <a:rect l="l" t="t" r="r" b="b"/>
            <a:pathLst>
              <a:path w="25400" h="38100">
                <a:moveTo>
                  <a:pt x="25400" y="0"/>
                </a:moveTo>
                <a:lnTo>
                  <a:pt x="0" y="19050"/>
                </a:lnTo>
                <a:lnTo>
                  <a:pt x="25400" y="38100"/>
                </a:lnTo>
                <a:lnTo>
                  <a:pt x="25400" y="0"/>
                </a:lnTo>
                <a:close/>
              </a:path>
            </a:pathLst>
          </a:custGeom>
          <a:solidFill>
            <a:srgbClr val="CCCCCC"/>
          </a:solidFill>
        </p:spPr>
        <p:txBody>
          <a:bodyPr wrap="square" lIns="0" tIns="0" rIns="0" bIns="0" rtlCol="0"/>
          <a:lstStyle/>
          <a:p>
            <a:endParaRPr/>
          </a:p>
        </p:txBody>
      </p:sp>
      <p:sp>
        <p:nvSpPr>
          <p:cNvPr id="18" name="bk object 18"/>
          <p:cNvSpPr/>
          <p:nvPr/>
        </p:nvSpPr>
        <p:spPr>
          <a:xfrm>
            <a:off x="3193633" y="3277742"/>
            <a:ext cx="25400" cy="38100"/>
          </a:xfrm>
          <a:custGeom>
            <a:avLst/>
            <a:gdLst/>
            <a:ahLst/>
            <a:cxnLst/>
            <a:rect l="l" t="t" r="r" b="b"/>
            <a:pathLst>
              <a:path w="25400" h="38100">
                <a:moveTo>
                  <a:pt x="0" y="0"/>
                </a:moveTo>
                <a:lnTo>
                  <a:pt x="0" y="38100"/>
                </a:lnTo>
                <a:lnTo>
                  <a:pt x="25400" y="19050"/>
                </a:lnTo>
                <a:lnTo>
                  <a:pt x="0" y="0"/>
                </a:lnTo>
                <a:close/>
              </a:path>
            </a:pathLst>
          </a:custGeom>
          <a:solidFill>
            <a:srgbClr val="CCCCCC"/>
          </a:solidFill>
        </p:spPr>
        <p:txBody>
          <a:bodyPr wrap="square" lIns="0" tIns="0" rIns="0" bIns="0" rtlCol="0"/>
          <a:lstStyle/>
          <a:p>
            <a:endParaRPr/>
          </a:p>
        </p:txBody>
      </p:sp>
      <p:sp>
        <p:nvSpPr>
          <p:cNvPr id="19" name="bk object 19"/>
          <p:cNvSpPr/>
          <p:nvPr/>
        </p:nvSpPr>
        <p:spPr>
          <a:xfrm>
            <a:off x="3344696" y="3291826"/>
            <a:ext cx="43180" cy="30480"/>
          </a:xfrm>
          <a:custGeom>
            <a:avLst/>
            <a:gdLst/>
            <a:ahLst/>
            <a:cxnLst/>
            <a:rect l="l" t="t" r="r" b="b"/>
            <a:pathLst>
              <a:path w="43179" h="30479">
                <a:moveTo>
                  <a:pt x="0" y="30366"/>
                </a:moveTo>
                <a:lnTo>
                  <a:pt x="43019" y="30366"/>
                </a:lnTo>
                <a:lnTo>
                  <a:pt x="43019" y="0"/>
                </a:lnTo>
                <a:lnTo>
                  <a:pt x="0" y="0"/>
                </a:lnTo>
                <a:lnTo>
                  <a:pt x="0" y="30366"/>
                </a:lnTo>
                <a:close/>
              </a:path>
            </a:pathLst>
          </a:custGeom>
          <a:ln w="5060">
            <a:solidFill>
              <a:srgbClr val="999999"/>
            </a:solidFill>
          </a:ln>
        </p:spPr>
        <p:txBody>
          <a:bodyPr wrap="square" lIns="0" tIns="0" rIns="0" bIns="0" rtlCol="0"/>
          <a:lstStyle/>
          <a:p>
            <a:endParaRPr/>
          </a:p>
        </p:txBody>
      </p:sp>
      <p:sp>
        <p:nvSpPr>
          <p:cNvPr id="20" name="bk object 20"/>
          <p:cNvSpPr/>
          <p:nvPr/>
        </p:nvSpPr>
        <p:spPr>
          <a:xfrm>
            <a:off x="3355188" y="3281552"/>
            <a:ext cx="43180" cy="30480"/>
          </a:xfrm>
          <a:custGeom>
            <a:avLst/>
            <a:gdLst/>
            <a:ahLst/>
            <a:cxnLst/>
            <a:rect l="l" t="t" r="r" b="b"/>
            <a:pathLst>
              <a:path w="43179" h="30479">
                <a:moveTo>
                  <a:pt x="0" y="10160"/>
                </a:moveTo>
                <a:lnTo>
                  <a:pt x="0" y="0"/>
                </a:lnTo>
                <a:lnTo>
                  <a:pt x="43180" y="0"/>
                </a:lnTo>
                <a:lnTo>
                  <a:pt x="43180" y="30480"/>
                </a:lnTo>
                <a:lnTo>
                  <a:pt x="33020" y="30480"/>
                </a:lnTo>
              </a:path>
            </a:pathLst>
          </a:custGeom>
          <a:ln w="5060">
            <a:solidFill>
              <a:srgbClr val="999999"/>
            </a:solidFill>
          </a:ln>
        </p:spPr>
        <p:txBody>
          <a:bodyPr wrap="square" lIns="0" tIns="0" rIns="0" bIns="0" rtlCol="0"/>
          <a:lstStyle/>
          <a:p>
            <a:endParaRPr/>
          </a:p>
        </p:txBody>
      </p:sp>
      <p:sp>
        <p:nvSpPr>
          <p:cNvPr id="21" name="bk object 21"/>
          <p:cNvSpPr/>
          <p:nvPr/>
        </p:nvSpPr>
        <p:spPr>
          <a:xfrm>
            <a:off x="3365348" y="3271392"/>
            <a:ext cx="43180" cy="30480"/>
          </a:xfrm>
          <a:custGeom>
            <a:avLst/>
            <a:gdLst/>
            <a:ahLst/>
            <a:cxnLst/>
            <a:rect l="l" t="t" r="r" b="b"/>
            <a:pathLst>
              <a:path w="43179" h="30479">
                <a:moveTo>
                  <a:pt x="0" y="10160"/>
                </a:moveTo>
                <a:lnTo>
                  <a:pt x="0" y="0"/>
                </a:lnTo>
                <a:lnTo>
                  <a:pt x="43180" y="0"/>
                </a:lnTo>
                <a:lnTo>
                  <a:pt x="43180" y="30480"/>
                </a:lnTo>
                <a:lnTo>
                  <a:pt x="33020" y="30480"/>
                </a:lnTo>
              </a:path>
            </a:pathLst>
          </a:custGeom>
          <a:ln w="5060">
            <a:solidFill>
              <a:srgbClr val="999999"/>
            </a:solidFill>
          </a:ln>
        </p:spPr>
        <p:txBody>
          <a:bodyPr wrap="square" lIns="0" tIns="0" rIns="0" bIns="0" rtlCol="0"/>
          <a:lstStyle/>
          <a:p>
            <a:endParaRPr/>
          </a:p>
        </p:txBody>
      </p:sp>
      <p:sp>
        <p:nvSpPr>
          <p:cNvPr id="22" name="bk object 22"/>
          <p:cNvSpPr/>
          <p:nvPr/>
        </p:nvSpPr>
        <p:spPr>
          <a:xfrm>
            <a:off x="3281527" y="3277742"/>
            <a:ext cx="203200" cy="38100"/>
          </a:xfrm>
          <a:custGeom>
            <a:avLst/>
            <a:gdLst/>
            <a:ahLst/>
            <a:cxnLst/>
            <a:rect l="l" t="t" r="r" b="b"/>
            <a:pathLst>
              <a:path w="203200" h="38100">
                <a:moveTo>
                  <a:pt x="25400" y="0"/>
                </a:moveTo>
                <a:lnTo>
                  <a:pt x="0" y="19050"/>
                </a:lnTo>
                <a:lnTo>
                  <a:pt x="25400" y="38100"/>
                </a:lnTo>
                <a:lnTo>
                  <a:pt x="25400" y="0"/>
                </a:lnTo>
                <a:close/>
              </a:path>
              <a:path w="203200" h="38100">
                <a:moveTo>
                  <a:pt x="177802" y="0"/>
                </a:moveTo>
                <a:lnTo>
                  <a:pt x="177802" y="38100"/>
                </a:lnTo>
                <a:lnTo>
                  <a:pt x="203202" y="19050"/>
                </a:lnTo>
                <a:lnTo>
                  <a:pt x="177802" y="0"/>
                </a:lnTo>
                <a:close/>
              </a:path>
            </a:pathLst>
          </a:custGeom>
          <a:solidFill>
            <a:srgbClr val="CCCCCC"/>
          </a:solidFill>
        </p:spPr>
        <p:txBody>
          <a:bodyPr wrap="square" lIns="0" tIns="0" rIns="0" bIns="0" rtlCol="0"/>
          <a:lstStyle/>
          <a:p>
            <a:endParaRPr/>
          </a:p>
        </p:txBody>
      </p:sp>
      <p:sp>
        <p:nvSpPr>
          <p:cNvPr id="23" name="bk object 23"/>
          <p:cNvSpPr/>
          <p:nvPr/>
        </p:nvSpPr>
        <p:spPr>
          <a:xfrm>
            <a:off x="3636138" y="32840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24" name="bk object 24"/>
          <p:cNvSpPr/>
          <p:nvPr/>
        </p:nvSpPr>
        <p:spPr>
          <a:xfrm>
            <a:off x="3547237" y="3277742"/>
            <a:ext cx="203200" cy="38100"/>
          </a:xfrm>
          <a:custGeom>
            <a:avLst/>
            <a:gdLst/>
            <a:ahLst/>
            <a:cxnLst/>
            <a:rect l="l" t="t" r="r" b="b"/>
            <a:pathLst>
              <a:path w="203200" h="38100">
                <a:moveTo>
                  <a:pt x="25400" y="0"/>
                </a:moveTo>
                <a:lnTo>
                  <a:pt x="0" y="19050"/>
                </a:lnTo>
                <a:lnTo>
                  <a:pt x="25400" y="38100"/>
                </a:lnTo>
                <a:lnTo>
                  <a:pt x="25400" y="0"/>
                </a:lnTo>
                <a:close/>
              </a:path>
              <a:path w="203200" h="38100">
                <a:moveTo>
                  <a:pt x="177802" y="0"/>
                </a:moveTo>
                <a:lnTo>
                  <a:pt x="177802" y="38100"/>
                </a:lnTo>
                <a:lnTo>
                  <a:pt x="203202" y="19050"/>
                </a:lnTo>
                <a:lnTo>
                  <a:pt x="177802" y="0"/>
                </a:lnTo>
                <a:close/>
              </a:path>
            </a:pathLst>
          </a:custGeom>
          <a:solidFill>
            <a:srgbClr val="CCCCCC"/>
          </a:solidFill>
        </p:spPr>
        <p:txBody>
          <a:bodyPr wrap="square" lIns="0" tIns="0" rIns="0" bIns="0" rtlCol="0"/>
          <a:lstStyle/>
          <a:p>
            <a:endParaRPr/>
          </a:p>
        </p:txBody>
      </p:sp>
      <p:sp>
        <p:nvSpPr>
          <p:cNvPr id="25" name="bk object 25"/>
          <p:cNvSpPr/>
          <p:nvPr/>
        </p:nvSpPr>
        <p:spPr>
          <a:xfrm>
            <a:off x="3623438" y="32713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26" name="bk object 26"/>
          <p:cNvSpPr/>
          <p:nvPr/>
        </p:nvSpPr>
        <p:spPr>
          <a:xfrm>
            <a:off x="3636138" y="32967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27" name="bk object 27"/>
          <p:cNvSpPr/>
          <p:nvPr/>
        </p:nvSpPr>
        <p:spPr>
          <a:xfrm>
            <a:off x="3623438" y="33094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28" name="bk object 28"/>
          <p:cNvSpPr/>
          <p:nvPr/>
        </p:nvSpPr>
        <p:spPr>
          <a:xfrm>
            <a:off x="3636138" y="33221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29" name="bk object 29"/>
          <p:cNvSpPr/>
          <p:nvPr/>
        </p:nvSpPr>
        <p:spPr>
          <a:xfrm>
            <a:off x="3889147" y="32713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0" name="bk object 30"/>
          <p:cNvSpPr/>
          <p:nvPr/>
        </p:nvSpPr>
        <p:spPr>
          <a:xfrm>
            <a:off x="3901847" y="32840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1" name="bk object 31"/>
          <p:cNvSpPr/>
          <p:nvPr/>
        </p:nvSpPr>
        <p:spPr>
          <a:xfrm>
            <a:off x="3901847" y="32967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2" name="bk object 32"/>
          <p:cNvSpPr/>
          <p:nvPr/>
        </p:nvSpPr>
        <p:spPr>
          <a:xfrm>
            <a:off x="3812946" y="3277742"/>
            <a:ext cx="203200" cy="38100"/>
          </a:xfrm>
          <a:custGeom>
            <a:avLst/>
            <a:gdLst/>
            <a:ahLst/>
            <a:cxnLst/>
            <a:rect l="l" t="t" r="r" b="b"/>
            <a:pathLst>
              <a:path w="203200" h="38100">
                <a:moveTo>
                  <a:pt x="25400" y="0"/>
                </a:moveTo>
                <a:lnTo>
                  <a:pt x="0" y="19050"/>
                </a:lnTo>
                <a:lnTo>
                  <a:pt x="25400" y="38100"/>
                </a:lnTo>
                <a:lnTo>
                  <a:pt x="25400" y="0"/>
                </a:lnTo>
                <a:close/>
              </a:path>
              <a:path w="203200" h="38100">
                <a:moveTo>
                  <a:pt x="177802" y="0"/>
                </a:moveTo>
                <a:lnTo>
                  <a:pt x="177802" y="38100"/>
                </a:lnTo>
                <a:lnTo>
                  <a:pt x="203202" y="19050"/>
                </a:lnTo>
                <a:lnTo>
                  <a:pt x="177802" y="0"/>
                </a:lnTo>
                <a:close/>
              </a:path>
            </a:pathLst>
          </a:custGeom>
          <a:solidFill>
            <a:srgbClr val="CCCCCC"/>
          </a:solidFill>
        </p:spPr>
        <p:txBody>
          <a:bodyPr wrap="square" lIns="0" tIns="0" rIns="0" bIns="0" rtlCol="0"/>
          <a:lstStyle/>
          <a:p>
            <a:endParaRPr/>
          </a:p>
        </p:txBody>
      </p:sp>
      <p:sp>
        <p:nvSpPr>
          <p:cNvPr id="33" name="bk object 33"/>
          <p:cNvSpPr/>
          <p:nvPr/>
        </p:nvSpPr>
        <p:spPr>
          <a:xfrm>
            <a:off x="3889147" y="33094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34" name="bk object 34"/>
          <p:cNvSpPr/>
          <p:nvPr/>
        </p:nvSpPr>
        <p:spPr>
          <a:xfrm>
            <a:off x="3901847" y="33221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35" name="bk object 35"/>
          <p:cNvSpPr/>
          <p:nvPr/>
        </p:nvSpPr>
        <p:spPr>
          <a:xfrm>
            <a:off x="4154844" y="32713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6" name="bk object 36"/>
          <p:cNvSpPr/>
          <p:nvPr/>
        </p:nvSpPr>
        <p:spPr>
          <a:xfrm>
            <a:off x="4167544" y="32840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7" name="bk object 37"/>
          <p:cNvSpPr/>
          <p:nvPr/>
        </p:nvSpPr>
        <p:spPr>
          <a:xfrm>
            <a:off x="4167544" y="32967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2" name="Holder 2"/>
          <p:cNvSpPr>
            <a:spLocks noGrp="1"/>
          </p:cNvSpPr>
          <p:nvPr>
            <p:ph type="title"/>
          </p:nvPr>
        </p:nvSpPr>
        <p:spPr>
          <a:xfrm>
            <a:off x="99860" y="271891"/>
            <a:ext cx="4410379" cy="244475"/>
          </a:xfrm>
          <a:prstGeom prst="rect">
            <a:avLst/>
          </a:prstGeom>
        </p:spPr>
        <p:txBody>
          <a:bodyPr wrap="square" lIns="0" tIns="0" rIns="0" bIns="0">
            <a:spAutoFit/>
          </a:bodyPr>
          <a:lstStyle>
            <a:lvl1pPr>
              <a:defRPr sz="1150" b="0" i="0">
                <a:solidFill>
                  <a:schemeClr val="tx1"/>
                </a:solidFill>
                <a:latin typeface="Book Antiqua"/>
                <a:cs typeface="Book Antiqua"/>
              </a:defRPr>
            </a:lvl1pPr>
          </a:lstStyle>
          <a:p>
            <a:endParaRPr/>
          </a:p>
        </p:txBody>
      </p:sp>
      <p:sp>
        <p:nvSpPr>
          <p:cNvPr id="3" name="Holder 3"/>
          <p:cNvSpPr>
            <a:spLocks noGrp="1"/>
          </p:cNvSpPr>
          <p:nvPr>
            <p:ph type="body" idx="1"/>
          </p:nvPr>
        </p:nvSpPr>
        <p:spPr>
          <a:xfrm>
            <a:off x="435470" y="631823"/>
            <a:ext cx="3739159" cy="1689735"/>
          </a:xfrm>
          <a:prstGeom prst="rect">
            <a:avLst/>
          </a:prstGeom>
        </p:spPr>
        <p:txBody>
          <a:bodyPr wrap="square" lIns="0" tIns="0" rIns="0" bIns="0">
            <a:spAutoFit/>
          </a:bodyPr>
          <a:lstStyle>
            <a:lvl1pPr>
              <a:defRPr sz="1100" b="0" i="0">
                <a:solidFill>
                  <a:schemeClr val="tx1"/>
                </a:solidFill>
                <a:latin typeface="Book Antiqua"/>
                <a:cs typeface="Book Antiqua"/>
              </a:defRPr>
            </a:lvl1pPr>
          </a:lstStyle>
          <a:p>
            <a:endParaRPr/>
          </a:p>
        </p:txBody>
      </p:sp>
      <p:sp>
        <p:nvSpPr>
          <p:cNvPr id="4" name="Holder 4"/>
          <p:cNvSpPr>
            <a:spLocks noGrp="1"/>
          </p:cNvSpPr>
          <p:nvPr>
            <p:ph type="ftr" sz="quarter" idx="5"/>
          </p:nvPr>
        </p:nvSpPr>
        <p:spPr>
          <a:xfrm>
            <a:off x="1567434" y="3218497"/>
            <a:ext cx="1475232" cy="173037"/>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30505" y="3218497"/>
            <a:ext cx="1060323" cy="17303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30-Sep-21</a:t>
            </a:fld>
            <a:endParaRPr lang="en-US"/>
          </a:p>
        </p:txBody>
      </p:sp>
      <p:sp>
        <p:nvSpPr>
          <p:cNvPr id="6" name="Holder 6"/>
          <p:cNvSpPr>
            <a:spLocks noGrp="1"/>
          </p:cNvSpPr>
          <p:nvPr>
            <p:ph type="sldNum" sz="quarter" idx="7"/>
          </p:nvPr>
        </p:nvSpPr>
        <p:spPr>
          <a:xfrm>
            <a:off x="4283544" y="3337485"/>
            <a:ext cx="261620" cy="118745"/>
          </a:xfrm>
          <a:prstGeom prst="rect">
            <a:avLst/>
          </a:prstGeom>
        </p:spPr>
        <p:txBody>
          <a:bodyPr wrap="square" lIns="0" tIns="0" rIns="0" bIns="0">
            <a:spAutoFit/>
          </a:bodyPr>
          <a:lstStyle>
            <a:lvl1pPr>
              <a:defRPr sz="600" b="0" i="0">
                <a:solidFill>
                  <a:srgbClr val="7F7F7F"/>
                </a:solidFill>
                <a:latin typeface="Book Antiqua"/>
                <a:cs typeface="Book Antiqua"/>
              </a:defRPr>
            </a:lvl1pPr>
          </a:lstStyle>
          <a:p>
            <a:pPr marL="25400">
              <a:lnSpc>
                <a:spcPct val="100000"/>
              </a:lnSpc>
              <a:spcBef>
                <a:spcPts val="60"/>
              </a:spcBef>
            </a:pPr>
            <a:fld id="{81D60167-4931-47E6-BA6A-407CBD079E47}" type="slidenum">
              <a:rPr spc="-5" dirty="0"/>
              <a:t>‹#›</a:t>
            </a:fld>
            <a:r>
              <a:rPr spc="-85" dirty="0"/>
              <a:t> </a:t>
            </a:r>
            <a:r>
              <a:rPr spc="-5" dirty="0"/>
              <a:t>/</a:t>
            </a:r>
            <a:r>
              <a:rPr spc="-80" dirty="0"/>
              <a:t> </a:t>
            </a:r>
            <a:r>
              <a:rPr spc="-5" dirty="0"/>
              <a:t>33</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2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 Id="rId4" Type="http://schemas.openxmlformats.org/officeDocument/2006/relationships/image" Target="../media/image13.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0.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1803831" y="437182"/>
            <a:ext cx="1000760" cy="244475"/>
          </a:xfrm>
          <a:prstGeom prst="rect">
            <a:avLst/>
          </a:prstGeom>
        </p:spPr>
        <p:txBody>
          <a:bodyPr vert="horz" wrap="square" lIns="0" tIns="17145" rIns="0" bIns="0" rtlCol="0">
            <a:spAutoFit/>
          </a:bodyPr>
          <a:lstStyle/>
          <a:p>
            <a:pPr marL="12700">
              <a:lnSpc>
                <a:spcPct val="100000"/>
              </a:lnSpc>
              <a:spcBef>
                <a:spcPts val="135"/>
              </a:spcBef>
            </a:pPr>
            <a:r>
              <a:rPr sz="1400" spc="20" dirty="0"/>
              <a:t>LECTURE</a:t>
            </a:r>
            <a:r>
              <a:rPr sz="1400" spc="-55" dirty="0"/>
              <a:t> </a:t>
            </a:r>
            <a:r>
              <a:rPr sz="1400" spc="15" dirty="0"/>
              <a:t>2</a:t>
            </a:r>
            <a:endParaRPr sz="1400"/>
          </a:p>
        </p:txBody>
      </p:sp>
      <p:sp>
        <p:nvSpPr>
          <p:cNvPr id="15" name="object 15"/>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1</a:t>
            </a:fld>
            <a:r>
              <a:rPr spc="-85" dirty="0"/>
              <a:t> </a:t>
            </a:r>
            <a:r>
              <a:rPr spc="-5" dirty="0"/>
              <a:t>/</a:t>
            </a:r>
            <a:r>
              <a:rPr spc="-80" dirty="0"/>
              <a:t> </a:t>
            </a:r>
            <a:r>
              <a:rPr spc="-5" dirty="0"/>
              <a:t>33</a:t>
            </a:r>
          </a:p>
        </p:txBody>
      </p:sp>
      <p:sp>
        <p:nvSpPr>
          <p:cNvPr id="13" name="object 13"/>
          <p:cNvSpPr txBox="1"/>
          <p:nvPr/>
        </p:nvSpPr>
        <p:spPr>
          <a:xfrm>
            <a:off x="1035977" y="892680"/>
            <a:ext cx="2536190" cy="1340110"/>
          </a:xfrm>
          <a:prstGeom prst="rect">
            <a:avLst/>
          </a:prstGeom>
        </p:spPr>
        <p:txBody>
          <a:bodyPr vert="horz" wrap="square" lIns="0" tIns="17145" rIns="0" bIns="0" rtlCol="0">
            <a:spAutoFit/>
          </a:bodyPr>
          <a:lstStyle/>
          <a:p>
            <a:pPr algn="ctr">
              <a:lnSpc>
                <a:spcPct val="100000"/>
              </a:lnSpc>
              <a:spcBef>
                <a:spcPts val="135"/>
              </a:spcBef>
            </a:pPr>
            <a:r>
              <a:rPr sz="1400" spc="10" dirty="0">
                <a:latin typeface="Book Antiqua"/>
                <a:cs typeface="Book Antiqua"/>
              </a:rPr>
              <a:t>Introduction </a:t>
            </a:r>
            <a:r>
              <a:rPr sz="1400" spc="15" dirty="0">
                <a:latin typeface="Book Antiqua"/>
                <a:cs typeface="Book Antiqua"/>
              </a:rPr>
              <a:t>to</a:t>
            </a:r>
            <a:r>
              <a:rPr sz="1400" spc="-15" dirty="0">
                <a:latin typeface="Book Antiqua"/>
                <a:cs typeface="Book Antiqua"/>
              </a:rPr>
              <a:t> </a:t>
            </a:r>
            <a:r>
              <a:rPr sz="1400" spc="15" dirty="0">
                <a:latin typeface="Book Antiqua"/>
                <a:cs typeface="Book Antiqua"/>
              </a:rPr>
              <a:t>Econometrics</a:t>
            </a:r>
            <a:endParaRPr sz="1400" dirty="0">
              <a:latin typeface="Book Antiqua"/>
              <a:cs typeface="Book Antiqua"/>
            </a:endParaRPr>
          </a:p>
          <a:p>
            <a:pPr>
              <a:lnSpc>
                <a:spcPct val="100000"/>
              </a:lnSpc>
              <a:spcBef>
                <a:spcPts val="10"/>
              </a:spcBef>
            </a:pPr>
            <a:endParaRPr sz="1550" dirty="0">
              <a:latin typeface="Times New Roman"/>
              <a:cs typeface="Times New Roman"/>
            </a:endParaRPr>
          </a:p>
          <a:p>
            <a:pPr marL="12065" marR="5080" algn="ctr">
              <a:lnSpc>
                <a:spcPct val="106700"/>
              </a:lnSpc>
            </a:pPr>
            <a:r>
              <a:rPr sz="1400" spc="20" dirty="0">
                <a:latin typeface="Book Antiqua"/>
                <a:cs typeface="Book Antiqua"/>
              </a:rPr>
              <a:t>INTRODUCTION </a:t>
            </a:r>
            <a:r>
              <a:rPr sz="1400" spc="5" dirty="0">
                <a:latin typeface="Book Antiqua"/>
                <a:cs typeface="Book Antiqua"/>
              </a:rPr>
              <a:t>TO</a:t>
            </a:r>
            <a:r>
              <a:rPr sz="1400" spc="-50" dirty="0">
                <a:latin typeface="Book Antiqua"/>
                <a:cs typeface="Book Antiqua"/>
              </a:rPr>
              <a:t> </a:t>
            </a:r>
            <a:r>
              <a:rPr sz="1400" spc="20" dirty="0">
                <a:latin typeface="Book Antiqua"/>
                <a:cs typeface="Book Antiqua"/>
              </a:rPr>
              <a:t>LINEAR  REGRESSION </a:t>
            </a:r>
            <a:r>
              <a:rPr sz="1400" spc="5" dirty="0">
                <a:latin typeface="Book Antiqua"/>
                <a:cs typeface="Book Antiqua"/>
              </a:rPr>
              <a:t>ANALYSIS</a:t>
            </a:r>
            <a:r>
              <a:rPr sz="1400" spc="-40" dirty="0">
                <a:latin typeface="Book Antiqua"/>
                <a:cs typeface="Book Antiqua"/>
              </a:rPr>
              <a:t> </a:t>
            </a:r>
            <a:r>
              <a:rPr sz="1400" spc="10" dirty="0">
                <a:latin typeface="Book Antiqua"/>
                <a:cs typeface="Book Antiqua"/>
              </a:rPr>
              <a:t>I</a:t>
            </a:r>
            <a:endParaRPr sz="1400" dirty="0">
              <a:latin typeface="Book Antiqua"/>
              <a:cs typeface="Book Antiqua"/>
            </a:endParaRPr>
          </a:p>
          <a:p>
            <a:pPr>
              <a:lnSpc>
                <a:spcPct val="100000"/>
              </a:lnSpc>
              <a:spcBef>
                <a:spcPts val="40"/>
              </a:spcBef>
            </a:pPr>
            <a:endParaRPr sz="1450" dirty="0">
              <a:latin typeface="Times New Roman"/>
              <a:cs typeface="Times New Roman"/>
            </a:endParaRPr>
          </a:p>
          <a:p>
            <a:pPr algn="ctr">
              <a:lnSpc>
                <a:spcPct val="100000"/>
              </a:lnSpc>
            </a:pPr>
            <a:r>
              <a:rPr sz="1200" spc="-5" dirty="0">
                <a:latin typeface="Book Antiqua"/>
                <a:cs typeface="Book Antiqua"/>
              </a:rPr>
              <a:t>Da</a:t>
            </a:r>
            <a:r>
              <a:rPr lang="en-US" sz="1200" spc="-5" dirty="0">
                <a:latin typeface="Book Antiqua"/>
                <a:cs typeface="Book Antiqua"/>
              </a:rPr>
              <a:t>li Laxton</a:t>
            </a:r>
            <a:endParaRPr sz="1200" dirty="0">
              <a:latin typeface="Book Antiqua"/>
              <a:cs typeface="Book Antiqua"/>
            </a:endParaRPr>
          </a:p>
        </p:txBody>
      </p:sp>
      <p:sp>
        <p:nvSpPr>
          <p:cNvPr id="14" name="object 14"/>
          <p:cNvSpPr txBox="1"/>
          <p:nvPr/>
        </p:nvSpPr>
        <p:spPr>
          <a:xfrm>
            <a:off x="1704568" y="2938651"/>
            <a:ext cx="1198880" cy="180819"/>
          </a:xfrm>
          <a:prstGeom prst="rect">
            <a:avLst/>
          </a:prstGeom>
        </p:spPr>
        <p:txBody>
          <a:bodyPr vert="horz" wrap="square" lIns="0" tIns="11430" rIns="0" bIns="0" rtlCol="0">
            <a:spAutoFit/>
          </a:bodyPr>
          <a:lstStyle/>
          <a:p>
            <a:pPr marL="12700">
              <a:lnSpc>
                <a:spcPct val="100000"/>
              </a:lnSpc>
              <a:spcBef>
                <a:spcPts val="90"/>
              </a:spcBef>
            </a:pPr>
            <a:r>
              <a:rPr lang="en-US" sz="1100" spc="-5" dirty="0">
                <a:latin typeface="Book Antiqua"/>
                <a:cs typeface="Book Antiqua"/>
              </a:rPr>
              <a:t>October 1</a:t>
            </a:r>
            <a:r>
              <a:rPr sz="1100" spc="-5" dirty="0">
                <a:latin typeface="Book Antiqua"/>
                <a:cs typeface="Book Antiqua"/>
              </a:rPr>
              <a:t>,</a:t>
            </a:r>
            <a:r>
              <a:rPr sz="1100" spc="-85" dirty="0">
                <a:latin typeface="Book Antiqua"/>
                <a:cs typeface="Book Antiqua"/>
              </a:rPr>
              <a:t> </a:t>
            </a:r>
            <a:r>
              <a:rPr sz="1100" spc="-5" dirty="0">
                <a:latin typeface="Book Antiqua"/>
                <a:cs typeface="Book Antiqua"/>
              </a:rPr>
              <a:t>20</a:t>
            </a:r>
            <a:r>
              <a:rPr lang="en-US" sz="1100" spc="-5" dirty="0">
                <a:latin typeface="Book Antiqua"/>
                <a:cs typeface="Book Antiqua"/>
              </a:rPr>
              <a:t>21</a:t>
            </a:r>
            <a:endParaRPr sz="1100" dirty="0">
              <a:latin typeface="Book Antiqua"/>
              <a:cs typeface="Book Antiqua"/>
            </a:endParaRPr>
          </a:p>
        </p:txBody>
      </p:sp>
    </p:spTree>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947419" cy="244475"/>
          </a:xfrm>
          <a:prstGeom prst="rect">
            <a:avLst/>
          </a:prstGeom>
        </p:spPr>
        <p:txBody>
          <a:bodyPr vert="horz" wrap="square" lIns="0" tIns="17145" rIns="0" bIns="0" rtlCol="0">
            <a:spAutoFit/>
          </a:bodyPr>
          <a:lstStyle/>
          <a:p>
            <a:pPr marL="12700">
              <a:lnSpc>
                <a:spcPct val="100000"/>
              </a:lnSpc>
              <a:spcBef>
                <a:spcPts val="135"/>
              </a:spcBef>
            </a:pPr>
            <a:r>
              <a:rPr sz="1400" spc="60" dirty="0"/>
              <a:t>E</a:t>
            </a:r>
            <a:r>
              <a:rPr spc="60" dirty="0"/>
              <a:t>XERCISE</a:t>
            </a:r>
            <a:r>
              <a:rPr spc="80" dirty="0"/>
              <a:t> </a:t>
            </a:r>
            <a:r>
              <a:rPr sz="1400" spc="15" dirty="0"/>
              <a:t>2</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10</a:t>
            </a:fld>
            <a:r>
              <a:rPr spc="-85" dirty="0"/>
              <a:t> </a:t>
            </a:r>
            <a:r>
              <a:rPr spc="-5" dirty="0"/>
              <a:t>/</a:t>
            </a:r>
            <a:r>
              <a:rPr spc="-80" dirty="0"/>
              <a:t> </a:t>
            </a:r>
            <a:r>
              <a:rPr spc="-5" dirty="0"/>
              <a:t>33</a:t>
            </a:r>
          </a:p>
        </p:txBody>
      </p:sp>
      <p:sp>
        <p:nvSpPr>
          <p:cNvPr id="13" name="object 13"/>
          <p:cNvSpPr txBox="1"/>
          <p:nvPr/>
        </p:nvSpPr>
        <p:spPr>
          <a:xfrm>
            <a:off x="463689" y="549502"/>
            <a:ext cx="3810000" cy="2760345"/>
          </a:xfrm>
          <a:prstGeom prst="rect">
            <a:avLst/>
          </a:prstGeom>
        </p:spPr>
        <p:txBody>
          <a:bodyPr vert="horz" wrap="square" lIns="0" tIns="6985" rIns="0" bIns="0" rtlCol="0">
            <a:spAutoFit/>
          </a:bodyPr>
          <a:lstStyle/>
          <a:p>
            <a:pPr marL="173355" marR="17780" indent="-148590">
              <a:lnSpc>
                <a:spcPct val="102600"/>
              </a:lnSpc>
              <a:spcBef>
                <a:spcPts val="55"/>
              </a:spcBef>
            </a:pPr>
            <a:r>
              <a:rPr sz="1200" spc="127" baseline="6944" dirty="0">
                <a:latin typeface="Arial Black"/>
                <a:cs typeface="Arial Black"/>
              </a:rPr>
              <a:t>e </a:t>
            </a:r>
            <a:r>
              <a:rPr sz="1100" spc="-10" dirty="0">
                <a:latin typeface="Book Antiqua"/>
                <a:cs typeface="Book Antiqua"/>
              </a:rPr>
              <a:t>A young </a:t>
            </a:r>
            <a:r>
              <a:rPr sz="1100" spc="-5" dirty="0">
                <a:latin typeface="Book Antiqua"/>
                <a:cs typeface="Book Antiqua"/>
              </a:rPr>
              <a:t>econometrician wants to estimate the </a:t>
            </a:r>
            <a:r>
              <a:rPr sz="1100" spc="-10" dirty="0">
                <a:latin typeface="Book Antiqua"/>
                <a:cs typeface="Book Antiqua"/>
              </a:rPr>
              <a:t>relationship  </a:t>
            </a:r>
            <a:r>
              <a:rPr sz="1100" spc="-5" dirty="0">
                <a:latin typeface="Book Antiqua"/>
                <a:cs typeface="Book Antiqua"/>
              </a:rPr>
              <a:t>between </a:t>
            </a:r>
            <a:r>
              <a:rPr sz="1100" spc="-10" dirty="0">
                <a:latin typeface="Book Antiqua"/>
                <a:cs typeface="Book Antiqua"/>
              </a:rPr>
              <a:t>foreign direct </a:t>
            </a:r>
            <a:r>
              <a:rPr sz="1100" spc="-5" dirty="0">
                <a:latin typeface="Book Antiqua"/>
                <a:cs typeface="Book Antiqua"/>
              </a:rPr>
              <a:t>investments (FDI) in her country  </a:t>
            </a:r>
            <a:r>
              <a:rPr sz="1100" spc="-10" dirty="0">
                <a:latin typeface="Book Antiqua"/>
                <a:cs typeface="Book Antiqua"/>
              </a:rPr>
              <a:t>and firm</a:t>
            </a:r>
            <a:r>
              <a:rPr sz="1100" spc="-5" dirty="0">
                <a:latin typeface="Book Antiqua"/>
                <a:cs typeface="Book Antiqua"/>
              </a:rPr>
              <a:t> </a:t>
            </a:r>
            <a:r>
              <a:rPr sz="1100" spc="-20" dirty="0">
                <a:latin typeface="Book Antiqua"/>
                <a:cs typeface="Book Antiqua"/>
              </a:rPr>
              <a:t>profitability.</a:t>
            </a:r>
            <a:endParaRPr sz="1100">
              <a:latin typeface="Book Antiqua"/>
              <a:cs typeface="Book Antiqua"/>
            </a:endParaRPr>
          </a:p>
          <a:p>
            <a:pPr marL="173355" marR="175260" indent="-148590">
              <a:lnSpc>
                <a:spcPct val="102600"/>
              </a:lnSpc>
              <a:spcBef>
                <a:spcPts val="315"/>
              </a:spcBef>
            </a:pPr>
            <a:r>
              <a:rPr sz="1200" spc="127" baseline="6944" dirty="0">
                <a:latin typeface="Arial Black"/>
                <a:cs typeface="Arial Black"/>
              </a:rPr>
              <a:t>e </a:t>
            </a:r>
            <a:r>
              <a:rPr sz="1100" spc="-10" dirty="0">
                <a:latin typeface="Book Antiqua"/>
                <a:cs typeface="Book Antiqua"/>
              </a:rPr>
              <a:t>Her reasoning </a:t>
            </a:r>
            <a:r>
              <a:rPr sz="1100" spc="-5" dirty="0">
                <a:latin typeface="Book Antiqua"/>
                <a:cs typeface="Book Antiqua"/>
              </a:rPr>
              <a:t>is that better managerial skills </a:t>
            </a:r>
            <a:r>
              <a:rPr sz="1100" spc="-10" dirty="0">
                <a:latin typeface="Book Antiqua"/>
                <a:cs typeface="Book Antiqua"/>
              </a:rPr>
              <a:t>introduced  by foreign </a:t>
            </a:r>
            <a:r>
              <a:rPr sz="1100" spc="-5" dirty="0">
                <a:latin typeface="Book Antiqua"/>
                <a:cs typeface="Book Antiqua"/>
              </a:rPr>
              <a:t>owners </a:t>
            </a:r>
            <a:r>
              <a:rPr sz="1100" spc="-10" dirty="0">
                <a:latin typeface="Book Antiqua"/>
                <a:cs typeface="Book Antiqua"/>
              </a:rPr>
              <a:t>increases firms’</a:t>
            </a:r>
            <a:r>
              <a:rPr sz="1100" spc="20" dirty="0">
                <a:latin typeface="Book Antiqua"/>
                <a:cs typeface="Book Antiqua"/>
              </a:rPr>
              <a:t> </a:t>
            </a:r>
            <a:r>
              <a:rPr sz="1100" spc="-20" dirty="0">
                <a:latin typeface="Book Antiqua"/>
                <a:cs typeface="Book Antiqua"/>
              </a:rPr>
              <a:t>profitability.</a:t>
            </a:r>
            <a:endParaRPr sz="1100">
              <a:latin typeface="Book Antiqua"/>
              <a:cs typeface="Book Antiqua"/>
            </a:endParaRPr>
          </a:p>
          <a:p>
            <a:pPr marL="173355" marR="17780" indent="-148590">
              <a:lnSpc>
                <a:spcPct val="102600"/>
              </a:lnSpc>
              <a:spcBef>
                <a:spcPts val="315"/>
              </a:spcBef>
            </a:pPr>
            <a:r>
              <a:rPr sz="1200" spc="127" baseline="6944" dirty="0">
                <a:latin typeface="Arial Black"/>
                <a:cs typeface="Arial Black"/>
              </a:rPr>
              <a:t>e </a:t>
            </a:r>
            <a:r>
              <a:rPr sz="1100" spc="-5" dirty="0">
                <a:latin typeface="Book Antiqua"/>
                <a:cs typeface="Book Antiqua"/>
              </a:rPr>
              <a:t>She collects a </a:t>
            </a:r>
            <a:r>
              <a:rPr sz="1100" spc="-10" dirty="0">
                <a:latin typeface="Book Antiqua"/>
                <a:cs typeface="Book Antiqua"/>
              </a:rPr>
              <a:t>random </a:t>
            </a:r>
            <a:r>
              <a:rPr sz="1100" spc="-5" dirty="0">
                <a:latin typeface="Book Antiqua"/>
                <a:cs typeface="Book Antiqua"/>
              </a:rPr>
              <a:t>sample of 8,750 </a:t>
            </a:r>
            <a:r>
              <a:rPr sz="1100" spc="-10" dirty="0">
                <a:latin typeface="Book Antiqua"/>
                <a:cs typeface="Book Antiqua"/>
              </a:rPr>
              <a:t>firms and finds </a:t>
            </a:r>
            <a:r>
              <a:rPr sz="1100" spc="-5" dirty="0">
                <a:latin typeface="Book Antiqua"/>
                <a:cs typeface="Book Antiqua"/>
              </a:rPr>
              <a:t>that  one sixth of the </a:t>
            </a:r>
            <a:r>
              <a:rPr sz="1100" spc="-10" dirty="0">
                <a:latin typeface="Book Antiqua"/>
                <a:cs typeface="Book Antiqua"/>
              </a:rPr>
              <a:t>firms were entered </a:t>
            </a:r>
            <a:r>
              <a:rPr sz="1100" spc="-5" dirty="0">
                <a:latin typeface="Book Antiqua"/>
                <a:cs typeface="Book Antiqua"/>
              </a:rPr>
              <a:t>within last few years</a:t>
            </a:r>
            <a:r>
              <a:rPr sz="1100" spc="-85" dirty="0">
                <a:latin typeface="Book Antiqua"/>
                <a:cs typeface="Book Antiqua"/>
              </a:rPr>
              <a:t> </a:t>
            </a:r>
            <a:r>
              <a:rPr sz="1100" spc="-10" dirty="0">
                <a:latin typeface="Book Antiqua"/>
                <a:cs typeface="Book Antiqua"/>
              </a:rPr>
              <a:t>by  foreign </a:t>
            </a:r>
            <a:r>
              <a:rPr sz="1100" spc="-5" dirty="0">
                <a:latin typeface="Book Antiqua"/>
                <a:cs typeface="Book Antiqua"/>
              </a:rPr>
              <a:t>investors. The </a:t>
            </a:r>
            <a:r>
              <a:rPr sz="1100" spc="-10" dirty="0">
                <a:latin typeface="Book Antiqua"/>
                <a:cs typeface="Book Antiqua"/>
              </a:rPr>
              <a:t>rest </a:t>
            </a:r>
            <a:r>
              <a:rPr sz="1100" spc="-5" dirty="0">
                <a:latin typeface="Book Antiqua"/>
                <a:cs typeface="Book Antiqua"/>
              </a:rPr>
              <a:t>of the </a:t>
            </a:r>
            <a:r>
              <a:rPr sz="1100" spc="-10" dirty="0">
                <a:latin typeface="Book Antiqua"/>
                <a:cs typeface="Book Antiqua"/>
              </a:rPr>
              <a:t>firms </a:t>
            </a:r>
            <a:r>
              <a:rPr sz="1100" spc="-15" dirty="0">
                <a:latin typeface="Book Antiqua"/>
                <a:cs typeface="Book Antiqua"/>
              </a:rPr>
              <a:t>are </a:t>
            </a:r>
            <a:r>
              <a:rPr sz="1100" spc="-10" dirty="0">
                <a:latin typeface="Book Antiqua"/>
                <a:cs typeface="Book Antiqua"/>
              </a:rPr>
              <a:t>owned  </a:t>
            </a:r>
            <a:r>
              <a:rPr sz="1100" spc="-15" dirty="0">
                <a:latin typeface="Book Antiqua"/>
                <a:cs typeface="Book Antiqua"/>
              </a:rPr>
              <a:t>domestically.</a:t>
            </a:r>
            <a:endParaRPr sz="1100">
              <a:latin typeface="Book Antiqua"/>
              <a:cs typeface="Book Antiqua"/>
            </a:endParaRPr>
          </a:p>
          <a:p>
            <a:pPr marL="173355" marR="115570" indent="-148590">
              <a:lnSpc>
                <a:spcPct val="102600"/>
              </a:lnSpc>
              <a:spcBef>
                <a:spcPts val="315"/>
              </a:spcBef>
            </a:pPr>
            <a:r>
              <a:rPr sz="1200" spc="127" baseline="6944" dirty="0">
                <a:latin typeface="Arial Black"/>
                <a:cs typeface="Arial Black"/>
              </a:rPr>
              <a:t>e </a:t>
            </a:r>
            <a:r>
              <a:rPr sz="1100" spc="-10" dirty="0">
                <a:latin typeface="Book Antiqua"/>
                <a:cs typeface="Book Antiqua"/>
              </a:rPr>
              <a:t>When </a:t>
            </a:r>
            <a:r>
              <a:rPr sz="1100" spc="-5" dirty="0">
                <a:latin typeface="Book Antiqua"/>
                <a:cs typeface="Book Antiqua"/>
              </a:rPr>
              <a:t>she </a:t>
            </a:r>
            <a:r>
              <a:rPr sz="1100" spc="-10" dirty="0">
                <a:latin typeface="Book Antiqua"/>
                <a:cs typeface="Book Antiqua"/>
              </a:rPr>
              <a:t>compares </a:t>
            </a:r>
            <a:r>
              <a:rPr sz="1100" spc="-5" dirty="0">
                <a:latin typeface="Book Antiqua"/>
                <a:cs typeface="Book Antiqua"/>
              </a:rPr>
              <a:t>indicators of </a:t>
            </a:r>
            <a:r>
              <a:rPr sz="1100" spc="-20" dirty="0">
                <a:latin typeface="Book Antiqua"/>
                <a:cs typeface="Book Antiqua"/>
              </a:rPr>
              <a:t>profitability, </a:t>
            </a:r>
            <a:r>
              <a:rPr sz="1100" spc="-5" dirty="0">
                <a:latin typeface="Book Antiqua"/>
                <a:cs typeface="Book Antiqua"/>
              </a:rPr>
              <a:t>such as  </a:t>
            </a:r>
            <a:r>
              <a:rPr sz="1100" spc="-10" dirty="0">
                <a:latin typeface="Book Antiqua"/>
                <a:cs typeface="Book Antiqua"/>
              </a:rPr>
              <a:t>ROA and ROE, </a:t>
            </a:r>
            <a:r>
              <a:rPr sz="1100" spc="-5" dirty="0">
                <a:latin typeface="Book Antiqua"/>
                <a:cs typeface="Book Antiqua"/>
              </a:rPr>
              <a:t>between the domestic </a:t>
            </a:r>
            <a:r>
              <a:rPr sz="1100" spc="-10" dirty="0">
                <a:latin typeface="Book Antiqua"/>
                <a:cs typeface="Book Antiqua"/>
              </a:rPr>
              <a:t>and foreign-owned  firms, </a:t>
            </a:r>
            <a:r>
              <a:rPr sz="1100" spc="-5" dirty="0">
                <a:latin typeface="Book Antiqua"/>
                <a:cs typeface="Book Antiqua"/>
              </a:rPr>
              <a:t>she </a:t>
            </a:r>
            <a:r>
              <a:rPr sz="1100" spc="-10" dirty="0">
                <a:latin typeface="Book Antiqua"/>
                <a:cs typeface="Book Antiqua"/>
              </a:rPr>
              <a:t>finds significantly </a:t>
            </a:r>
            <a:r>
              <a:rPr sz="1100" spc="-5" dirty="0">
                <a:latin typeface="Book Antiqua"/>
                <a:cs typeface="Book Antiqua"/>
              </a:rPr>
              <a:t>better outcomes</a:t>
            </a:r>
            <a:r>
              <a:rPr sz="1100" spc="5" dirty="0">
                <a:latin typeface="Book Antiqua"/>
                <a:cs typeface="Book Antiqua"/>
              </a:rPr>
              <a:t> </a:t>
            </a:r>
            <a:r>
              <a:rPr sz="1100" spc="-5" dirty="0">
                <a:latin typeface="Book Antiqua"/>
                <a:cs typeface="Book Antiqua"/>
              </a:rPr>
              <a:t>for</a:t>
            </a:r>
            <a:endParaRPr sz="1100">
              <a:latin typeface="Book Antiqua"/>
              <a:cs typeface="Book Antiqua"/>
            </a:endParaRPr>
          </a:p>
          <a:p>
            <a:pPr marL="173355">
              <a:lnSpc>
                <a:spcPct val="100000"/>
              </a:lnSpc>
              <a:spcBef>
                <a:spcPts val="35"/>
              </a:spcBef>
            </a:pPr>
            <a:r>
              <a:rPr sz="1100" spc="-10" dirty="0">
                <a:latin typeface="Book Antiqua"/>
                <a:cs typeface="Book Antiqua"/>
              </a:rPr>
              <a:t>foreign-owned firms.</a:t>
            </a:r>
            <a:endParaRPr sz="1100">
              <a:latin typeface="Book Antiqua"/>
              <a:cs typeface="Book Antiqua"/>
            </a:endParaRPr>
          </a:p>
          <a:p>
            <a:pPr marL="173355" marR="48260" indent="-148590">
              <a:lnSpc>
                <a:spcPct val="102600"/>
              </a:lnSpc>
              <a:spcBef>
                <a:spcPts val="315"/>
              </a:spcBef>
            </a:pPr>
            <a:r>
              <a:rPr sz="1200" spc="127" baseline="6944" dirty="0">
                <a:latin typeface="Arial Black"/>
                <a:cs typeface="Arial Black"/>
              </a:rPr>
              <a:t>e </a:t>
            </a:r>
            <a:r>
              <a:rPr sz="1100" spc="-5" dirty="0">
                <a:latin typeface="Book Antiqua"/>
                <a:cs typeface="Book Antiqua"/>
              </a:rPr>
              <a:t>She concludes that FDI </a:t>
            </a:r>
            <a:r>
              <a:rPr sz="1100" spc="-10" dirty="0">
                <a:latin typeface="Book Antiqua"/>
                <a:cs typeface="Book Antiqua"/>
              </a:rPr>
              <a:t>increases firms’ </a:t>
            </a:r>
            <a:r>
              <a:rPr sz="1100" spc="-20" dirty="0">
                <a:latin typeface="Book Antiqua"/>
                <a:cs typeface="Book Antiqua"/>
              </a:rPr>
              <a:t>profitability. </a:t>
            </a:r>
            <a:r>
              <a:rPr sz="1100" spc="-5" dirty="0">
                <a:latin typeface="Book Antiqua"/>
                <a:cs typeface="Book Antiqua"/>
              </a:rPr>
              <a:t>Is this  conclusion</a:t>
            </a:r>
            <a:r>
              <a:rPr sz="1100" spc="-10" dirty="0">
                <a:latin typeface="Book Antiqua"/>
                <a:cs typeface="Book Antiqua"/>
              </a:rPr>
              <a:t> correct?</a:t>
            </a:r>
            <a:endParaRPr sz="1100">
              <a:latin typeface="Book Antiqua"/>
              <a:cs typeface="Book Antiqua"/>
            </a:endParaRPr>
          </a:p>
        </p:txBody>
      </p:sp>
    </p:spTree>
  </p:cSld>
  <p:clrMapOvr>
    <a:masterClrMapping/>
  </p:clrMapOvr>
  <p:transition>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1965960" cy="244475"/>
          </a:xfrm>
          <a:prstGeom prst="rect">
            <a:avLst/>
          </a:prstGeom>
        </p:spPr>
        <p:txBody>
          <a:bodyPr vert="horz" wrap="square" lIns="0" tIns="17145" rIns="0" bIns="0" rtlCol="0">
            <a:spAutoFit/>
          </a:bodyPr>
          <a:lstStyle/>
          <a:p>
            <a:pPr marL="12700">
              <a:lnSpc>
                <a:spcPct val="100000"/>
              </a:lnSpc>
              <a:spcBef>
                <a:spcPts val="135"/>
              </a:spcBef>
            </a:pPr>
            <a:r>
              <a:rPr sz="1400" spc="60" dirty="0"/>
              <a:t>E</a:t>
            </a:r>
            <a:r>
              <a:rPr spc="60" dirty="0"/>
              <a:t>CONOMETRIC</a:t>
            </a:r>
            <a:r>
              <a:rPr spc="105" dirty="0"/>
              <a:t> </a:t>
            </a:r>
            <a:r>
              <a:rPr spc="55" dirty="0"/>
              <a:t>MODELS</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11</a:t>
            </a:fld>
            <a:r>
              <a:rPr spc="-85" dirty="0"/>
              <a:t> </a:t>
            </a:r>
            <a:r>
              <a:rPr spc="-5" dirty="0"/>
              <a:t>/</a:t>
            </a:r>
            <a:r>
              <a:rPr spc="-80" dirty="0"/>
              <a:t> </a:t>
            </a:r>
            <a:r>
              <a:rPr spc="-5" dirty="0"/>
              <a:t>33</a:t>
            </a:r>
          </a:p>
        </p:txBody>
      </p:sp>
      <p:sp>
        <p:nvSpPr>
          <p:cNvPr id="13" name="object 13"/>
          <p:cNvSpPr txBox="1"/>
          <p:nvPr/>
        </p:nvSpPr>
        <p:spPr>
          <a:xfrm>
            <a:off x="387489" y="784325"/>
            <a:ext cx="3516629" cy="2189574"/>
          </a:xfrm>
          <a:prstGeom prst="rect">
            <a:avLst/>
          </a:prstGeom>
        </p:spPr>
        <p:txBody>
          <a:bodyPr vert="horz" wrap="square" lIns="0" tIns="6985" rIns="0" bIns="0" rtlCol="0">
            <a:spAutoFit/>
          </a:bodyPr>
          <a:lstStyle/>
          <a:p>
            <a:pPr marL="249554" marR="99695" indent="-148590">
              <a:lnSpc>
                <a:spcPct val="102600"/>
              </a:lnSpc>
              <a:spcBef>
                <a:spcPts val="55"/>
              </a:spcBef>
            </a:pPr>
            <a:r>
              <a:rPr sz="1200" spc="127" baseline="6944" dirty="0">
                <a:latin typeface="Arial Black"/>
                <a:cs typeface="Arial Black"/>
              </a:rPr>
              <a:t>e </a:t>
            </a:r>
            <a:r>
              <a:rPr sz="1100" spc="-5" dirty="0">
                <a:latin typeface="Book Antiqua"/>
                <a:cs typeface="Book Antiqua"/>
              </a:rPr>
              <a:t>Econometric model is an estimable formulation of a  </a:t>
            </a:r>
            <a:r>
              <a:rPr sz="1100" spc="-10" dirty="0">
                <a:latin typeface="Book Antiqua"/>
                <a:cs typeface="Book Antiqua"/>
              </a:rPr>
              <a:t>theoretical</a:t>
            </a:r>
            <a:r>
              <a:rPr sz="1100" spc="-5" dirty="0">
                <a:latin typeface="Book Antiqua"/>
                <a:cs typeface="Book Antiqua"/>
              </a:rPr>
              <a:t> </a:t>
            </a:r>
            <a:r>
              <a:rPr sz="1100" spc="-10" dirty="0">
                <a:latin typeface="Book Antiqua"/>
                <a:cs typeface="Book Antiqua"/>
              </a:rPr>
              <a:t>relationship</a:t>
            </a:r>
            <a:endParaRPr sz="1100" dirty="0">
              <a:latin typeface="Book Antiqua"/>
              <a:cs typeface="Book Antiqua"/>
            </a:endParaRPr>
          </a:p>
          <a:p>
            <a:pPr>
              <a:lnSpc>
                <a:spcPct val="100000"/>
              </a:lnSpc>
              <a:spcBef>
                <a:spcPts val="45"/>
              </a:spcBef>
            </a:pPr>
            <a:endParaRPr sz="1150" dirty="0">
              <a:latin typeface="Times New Roman"/>
              <a:cs typeface="Times New Roman"/>
            </a:endParaRPr>
          </a:p>
          <a:p>
            <a:pPr marL="101600">
              <a:lnSpc>
                <a:spcPct val="100000"/>
              </a:lnSpc>
              <a:spcBef>
                <a:spcPts val="5"/>
              </a:spcBef>
              <a:tabLst>
                <a:tab pos="1287780" algn="l"/>
              </a:tabLst>
            </a:pPr>
            <a:r>
              <a:rPr sz="1200" spc="127" baseline="6944" dirty="0">
                <a:latin typeface="Arial Black"/>
                <a:cs typeface="Arial Black"/>
              </a:rPr>
              <a:t>e</a:t>
            </a:r>
            <a:r>
              <a:rPr sz="1200" spc="412" baseline="6944" dirty="0">
                <a:latin typeface="Arial Black"/>
                <a:cs typeface="Arial Black"/>
              </a:rPr>
              <a:t> </a:t>
            </a:r>
            <a:r>
              <a:rPr sz="1100" spc="-5" dirty="0">
                <a:latin typeface="Book Antiqua"/>
                <a:cs typeface="Book Antiqua"/>
              </a:rPr>
              <a:t>Theory</a:t>
            </a:r>
            <a:r>
              <a:rPr sz="1100" dirty="0">
                <a:latin typeface="Book Antiqua"/>
                <a:cs typeface="Book Antiqua"/>
              </a:rPr>
              <a:t> </a:t>
            </a:r>
            <a:r>
              <a:rPr sz="1100" spc="-5" dirty="0">
                <a:latin typeface="Book Antiqua"/>
                <a:cs typeface="Book Antiqua"/>
              </a:rPr>
              <a:t>says:	</a:t>
            </a:r>
            <a:r>
              <a:rPr sz="1100" i="1" spc="-10" dirty="0">
                <a:latin typeface="Book Antiqua"/>
                <a:cs typeface="Book Antiqua"/>
              </a:rPr>
              <a:t>Q</a:t>
            </a:r>
            <a:r>
              <a:rPr sz="1100" i="1" spc="20" dirty="0">
                <a:latin typeface="Book Antiqua"/>
                <a:cs typeface="Book Antiqua"/>
              </a:rPr>
              <a:t> </a:t>
            </a:r>
            <a:r>
              <a:rPr sz="1100" spc="45" dirty="0">
                <a:latin typeface="Tahoma"/>
                <a:cs typeface="Tahoma"/>
              </a:rPr>
              <a:t>=</a:t>
            </a:r>
            <a:r>
              <a:rPr sz="1100" spc="-40" dirty="0">
                <a:latin typeface="Tahoma"/>
                <a:cs typeface="Tahoma"/>
              </a:rPr>
              <a:t> </a:t>
            </a:r>
            <a:r>
              <a:rPr sz="1100" i="1" spc="-5" dirty="0">
                <a:latin typeface="Book Antiqua"/>
                <a:cs typeface="Book Antiqua"/>
              </a:rPr>
              <a:t>f</a:t>
            </a:r>
            <a:r>
              <a:rPr sz="1100" i="1" spc="-130" dirty="0">
                <a:latin typeface="Book Antiqua"/>
                <a:cs typeface="Book Antiqua"/>
              </a:rPr>
              <a:t> </a:t>
            </a:r>
            <a:r>
              <a:rPr sz="1100" spc="-5" dirty="0">
                <a:latin typeface="Tahoma"/>
                <a:cs typeface="Tahoma"/>
              </a:rPr>
              <a:t>(</a:t>
            </a:r>
            <a:r>
              <a:rPr sz="1100" i="1" spc="-5" dirty="0">
                <a:latin typeface="Book Antiqua"/>
                <a:cs typeface="Book Antiqua"/>
              </a:rPr>
              <a:t>P</a:t>
            </a:r>
            <a:r>
              <a:rPr sz="1100" i="1" spc="-5" dirty="0">
                <a:latin typeface="Arial"/>
                <a:cs typeface="Arial"/>
              </a:rPr>
              <a:t>,</a:t>
            </a:r>
            <a:r>
              <a:rPr sz="1100" i="1" spc="-130" dirty="0">
                <a:latin typeface="Arial"/>
                <a:cs typeface="Arial"/>
              </a:rPr>
              <a:t> </a:t>
            </a:r>
            <a:r>
              <a:rPr sz="1100" i="1" spc="10" dirty="0">
                <a:latin typeface="Book Antiqua"/>
                <a:cs typeface="Book Antiqua"/>
              </a:rPr>
              <a:t>P</a:t>
            </a:r>
            <a:r>
              <a:rPr sz="1200" i="1" spc="15" baseline="-10416" dirty="0">
                <a:latin typeface="Book Antiqua"/>
                <a:cs typeface="Book Antiqua"/>
              </a:rPr>
              <a:t>s</a:t>
            </a:r>
            <a:r>
              <a:rPr sz="1100" i="1" spc="10" dirty="0">
                <a:latin typeface="Arial"/>
                <a:cs typeface="Arial"/>
              </a:rPr>
              <a:t>,</a:t>
            </a:r>
            <a:r>
              <a:rPr sz="1100" i="1" spc="-125" dirty="0">
                <a:latin typeface="Arial"/>
                <a:cs typeface="Arial"/>
              </a:rPr>
              <a:t> </a:t>
            </a:r>
            <a:r>
              <a:rPr sz="1100" i="1" dirty="0">
                <a:latin typeface="Book Antiqua"/>
                <a:cs typeface="Book Antiqua"/>
              </a:rPr>
              <a:t>Y</a:t>
            </a:r>
            <a:r>
              <a:rPr sz="1100" dirty="0">
                <a:latin typeface="Tahoma"/>
                <a:cs typeface="Tahoma"/>
              </a:rPr>
              <a:t>)</a:t>
            </a:r>
          </a:p>
          <a:p>
            <a:pPr marL="389255">
              <a:lnSpc>
                <a:spcPct val="100000"/>
              </a:lnSpc>
              <a:spcBef>
                <a:spcPts val="470"/>
              </a:spcBef>
            </a:pPr>
            <a:r>
              <a:rPr sz="1000" i="1" spc="-5" dirty="0">
                <a:latin typeface="Book Antiqua"/>
                <a:cs typeface="Book Antiqua"/>
              </a:rPr>
              <a:t>Q </a:t>
            </a:r>
            <a:r>
              <a:rPr sz="1000" i="1" spc="-5" dirty="0">
                <a:latin typeface="Arial"/>
                <a:cs typeface="Arial"/>
              </a:rPr>
              <a:t>. . . </a:t>
            </a:r>
            <a:r>
              <a:rPr sz="1000" spc="-5" dirty="0">
                <a:latin typeface="Book Antiqua"/>
                <a:cs typeface="Book Antiqua"/>
              </a:rPr>
              <a:t>quantity</a:t>
            </a:r>
            <a:r>
              <a:rPr sz="1000" spc="-40" dirty="0">
                <a:latin typeface="Book Antiqua"/>
                <a:cs typeface="Book Antiqua"/>
              </a:rPr>
              <a:t> </a:t>
            </a:r>
            <a:r>
              <a:rPr sz="1000" spc="-5" dirty="0">
                <a:latin typeface="Book Antiqua"/>
                <a:cs typeface="Book Antiqua"/>
              </a:rPr>
              <a:t>demanded</a:t>
            </a:r>
            <a:endParaRPr sz="1000" dirty="0">
              <a:latin typeface="Book Antiqua"/>
              <a:cs typeface="Book Antiqua"/>
            </a:endParaRPr>
          </a:p>
          <a:p>
            <a:pPr marL="389255">
              <a:lnSpc>
                <a:spcPct val="100000"/>
              </a:lnSpc>
              <a:spcBef>
                <a:spcPts val="295"/>
              </a:spcBef>
            </a:pPr>
            <a:r>
              <a:rPr sz="1000" i="1" spc="-5" dirty="0">
                <a:latin typeface="Book Antiqua"/>
                <a:cs typeface="Book Antiqua"/>
              </a:rPr>
              <a:t>P </a:t>
            </a:r>
            <a:r>
              <a:rPr sz="1000" i="1" spc="-5" dirty="0">
                <a:latin typeface="Arial"/>
                <a:cs typeface="Arial"/>
              </a:rPr>
              <a:t>. . . </a:t>
            </a:r>
            <a:r>
              <a:rPr sz="1000" spc="-5" dirty="0">
                <a:latin typeface="Book Antiqua"/>
                <a:cs typeface="Book Antiqua"/>
              </a:rPr>
              <a:t>commodity’s</a:t>
            </a:r>
            <a:r>
              <a:rPr sz="1000" spc="-40" dirty="0">
                <a:latin typeface="Book Antiqua"/>
                <a:cs typeface="Book Antiqua"/>
              </a:rPr>
              <a:t> </a:t>
            </a:r>
            <a:r>
              <a:rPr sz="1000" spc="-5" dirty="0">
                <a:latin typeface="Book Antiqua"/>
                <a:cs typeface="Book Antiqua"/>
              </a:rPr>
              <a:t>price</a:t>
            </a:r>
            <a:endParaRPr sz="1000" dirty="0">
              <a:latin typeface="Book Antiqua"/>
              <a:cs typeface="Book Antiqua"/>
            </a:endParaRPr>
          </a:p>
          <a:p>
            <a:pPr marL="389255">
              <a:lnSpc>
                <a:spcPct val="100000"/>
              </a:lnSpc>
              <a:spcBef>
                <a:spcPts val="295"/>
              </a:spcBef>
            </a:pPr>
            <a:r>
              <a:rPr sz="1000" i="1" spc="-5" dirty="0">
                <a:latin typeface="Book Antiqua"/>
                <a:cs typeface="Book Antiqua"/>
              </a:rPr>
              <a:t>P</a:t>
            </a:r>
            <a:r>
              <a:rPr sz="1050" i="1" spc="-7" baseline="-11904" dirty="0">
                <a:latin typeface="Book Antiqua"/>
                <a:cs typeface="Book Antiqua"/>
              </a:rPr>
              <a:t>s </a:t>
            </a:r>
            <a:r>
              <a:rPr sz="1000" i="1" spc="-5" dirty="0">
                <a:latin typeface="Arial"/>
                <a:cs typeface="Arial"/>
              </a:rPr>
              <a:t>. . . </a:t>
            </a:r>
            <a:r>
              <a:rPr sz="1000" spc="-5" dirty="0">
                <a:latin typeface="Book Antiqua"/>
                <a:cs typeface="Book Antiqua"/>
              </a:rPr>
              <a:t>price of substitute</a:t>
            </a:r>
            <a:r>
              <a:rPr sz="1000" spc="-85" dirty="0">
                <a:latin typeface="Book Antiqua"/>
                <a:cs typeface="Book Antiqua"/>
              </a:rPr>
              <a:t> </a:t>
            </a:r>
            <a:r>
              <a:rPr sz="1000" spc="-5" dirty="0">
                <a:latin typeface="Book Antiqua"/>
                <a:cs typeface="Book Antiqua"/>
              </a:rPr>
              <a:t>good</a:t>
            </a:r>
            <a:endParaRPr sz="1000" dirty="0">
              <a:latin typeface="Book Antiqua"/>
              <a:cs typeface="Book Antiqua"/>
            </a:endParaRPr>
          </a:p>
          <a:p>
            <a:pPr marL="389255">
              <a:lnSpc>
                <a:spcPct val="100000"/>
              </a:lnSpc>
              <a:spcBef>
                <a:spcPts val="295"/>
              </a:spcBef>
            </a:pPr>
            <a:r>
              <a:rPr sz="1000" i="1" spc="-5" dirty="0">
                <a:latin typeface="Book Antiqua"/>
                <a:cs typeface="Book Antiqua"/>
              </a:rPr>
              <a:t>Y </a:t>
            </a:r>
            <a:r>
              <a:rPr sz="1000" i="1" spc="-5" dirty="0">
                <a:latin typeface="Arial"/>
                <a:cs typeface="Arial"/>
              </a:rPr>
              <a:t>. . . </a:t>
            </a:r>
            <a:r>
              <a:rPr sz="1000" spc="-5" dirty="0">
                <a:latin typeface="Book Antiqua"/>
                <a:cs typeface="Book Antiqua"/>
              </a:rPr>
              <a:t>disposable</a:t>
            </a:r>
            <a:r>
              <a:rPr sz="1000" spc="-30" dirty="0">
                <a:latin typeface="Book Antiqua"/>
                <a:cs typeface="Book Antiqua"/>
              </a:rPr>
              <a:t> </a:t>
            </a:r>
            <a:r>
              <a:rPr sz="1000" spc="-5" dirty="0">
                <a:latin typeface="Book Antiqua"/>
                <a:cs typeface="Book Antiqua"/>
              </a:rPr>
              <a:t>income</a:t>
            </a:r>
            <a:endParaRPr sz="1000" dirty="0">
              <a:latin typeface="Book Antiqua"/>
              <a:cs typeface="Book Antiqua"/>
            </a:endParaRPr>
          </a:p>
          <a:p>
            <a:pPr>
              <a:lnSpc>
                <a:spcPct val="100000"/>
              </a:lnSpc>
            </a:pPr>
            <a:endParaRPr sz="1000" dirty="0">
              <a:latin typeface="Times New Roman"/>
              <a:cs typeface="Times New Roman"/>
            </a:endParaRPr>
          </a:p>
          <a:p>
            <a:pPr marL="100965">
              <a:lnSpc>
                <a:spcPct val="100000"/>
              </a:lnSpc>
              <a:tabLst>
                <a:tab pos="1285240" algn="l"/>
              </a:tabLst>
            </a:pPr>
            <a:r>
              <a:rPr sz="1200" spc="127" baseline="6944" dirty="0">
                <a:latin typeface="Arial Black"/>
                <a:cs typeface="Arial Black"/>
              </a:rPr>
              <a:t>e</a:t>
            </a:r>
            <a:r>
              <a:rPr sz="1200" spc="419" baseline="6944" dirty="0">
                <a:latin typeface="Arial Black"/>
                <a:cs typeface="Arial Black"/>
              </a:rPr>
              <a:t> </a:t>
            </a:r>
            <a:r>
              <a:rPr sz="1100" spc="-60" dirty="0">
                <a:latin typeface="Book Antiqua"/>
                <a:cs typeface="Book Antiqua"/>
              </a:rPr>
              <a:t>We</a:t>
            </a:r>
            <a:r>
              <a:rPr sz="1100" spc="-5" dirty="0">
                <a:latin typeface="Book Antiqua"/>
                <a:cs typeface="Book Antiqua"/>
              </a:rPr>
              <a:t> simplify:	</a:t>
            </a:r>
            <a:r>
              <a:rPr sz="1100" i="1" spc="-10" dirty="0">
                <a:latin typeface="Book Antiqua"/>
                <a:cs typeface="Book Antiqua"/>
              </a:rPr>
              <a:t>Q</a:t>
            </a:r>
            <a:r>
              <a:rPr sz="1100" i="1" spc="25" dirty="0">
                <a:latin typeface="Book Antiqua"/>
                <a:cs typeface="Book Antiqua"/>
              </a:rPr>
              <a:t> </a:t>
            </a:r>
            <a:r>
              <a:rPr sz="1100" spc="45" dirty="0">
                <a:latin typeface="Tahoma"/>
                <a:cs typeface="Tahoma"/>
              </a:rPr>
              <a:t>=</a:t>
            </a:r>
            <a:r>
              <a:rPr sz="1100" spc="-45" dirty="0">
                <a:latin typeface="Tahoma"/>
                <a:cs typeface="Tahoma"/>
              </a:rPr>
              <a:t> </a:t>
            </a:r>
            <a:r>
              <a:rPr sz="1100" i="1" spc="-10" dirty="0">
                <a:latin typeface="Arial"/>
                <a:cs typeface="Arial"/>
              </a:rPr>
              <a:t>β</a:t>
            </a:r>
            <a:r>
              <a:rPr sz="1200" spc="-15" baseline="-10416" dirty="0">
                <a:latin typeface="Book Antiqua"/>
                <a:cs typeface="Book Antiqua"/>
              </a:rPr>
              <a:t>0</a:t>
            </a:r>
            <a:r>
              <a:rPr sz="1200" spc="135" baseline="-10416" dirty="0">
                <a:latin typeface="Book Antiqua"/>
                <a:cs typeface="Book Antiqua"/>
              </a:rPr>
              <a:t> </a:t>
            </a:r>
            <a:r>
              <a:rPr sz="1100" spc="45" dirty="0">
                <a:latin typeface="Tahoma"/>
                <a:cs typeface="Tahoma"/>
              </a:rPr>
              <a:t>+</a:t>
            </a:r>
            <a:r>
              <a:rPr sz="1100" spc="-110" dirty="0">
                <a:latin typeface="Tahoma"/>
                <a:cs typeface="Tahoma"/>
              </a:rPr>
              <a:t> </a:t>
            </a:r>
            <a:r>
              <a:rPr sz="1100" i="1" spc="5" dirty="0">
                <a:latin typeface="Arial"/>
                <a:cs typeface="Arial"/>
              </a:rPr>
              <a:t>β</a:t>
            </a:r>
            <a:r>
              <a:rPr sz="1200" spc="7" baseline="-13888" dirty="0">
                <a:latin typeface="Book Antiqua"/>
                <a:cs typeface="Book Antiqua"/>
              </a:rPr>
              <a:t>1</a:t>
            </a:r>
            <a:r>
              <a:rPr sz="1100" i="1" spc="5" dirty="0">
                <a:latin typeface="Book Antiqua"/>
                <a:cs typeface="Book Antiqua"/>
              </a:rPr>
              <a:t>P</a:t>
            </a:r>
            <a:r>
              <a:rPr sz="1100" i="1" spc="-35" dirty="0">
                <a:latin typeface="Book Antiqua"/>
                <a:cs typeface="Book Antiqua"/>
              </a:rPr>
              <a:t> </a:t>
            </a:r>
            <a:r>
              <a:rPr sz="1100" spc="45" dirty="0">
                <a:latin typeface="Tahoma"/>
                <a:cs typeface="Tahoma"/>
              </a:rPr>
              <a:t>+</a:t>
            </a:r>
            <a:r>
              <a:rPr sz="1100" spc="-110" dirty="0">
                <a:latin typeface="Tahoma"/>
                <a:cs typeface="Tahoma"/>
              </a:rPr>
              <a:t> </a:t>
            </a:r>
            <a:r>
              <a:rPr sz="1100" i="1" spc="5" dirty="0">
                <a:latin typeface="Arial"/>
                <a:cs typeface="Arial"/>
              </a:rPr>
              <a:t>β</a:t>
            </a:r>
            <a:r>
              <a:rPr sz="1200" spc="7" baseline="-10416" dirty="0">
                <a:latin typeface="Book Antiqua"/>
                <a:cs typeface="Book Antiqua"/>
              </a:rPr>
              <a:t>2</a:t>
            </a:r>
            <a:r>
              <a:rPr sz="1100" i="1" spc="5" dirty="0">
                <a:latin typeface="Book Antiqua"/>
                <a:cs typeface="Book Antiqua"/>
              </a:rPr>
              <a:t>P</a:t>
            </a:r>
            <a:r>
              <a:rPr sz="1200" i="1" spc="7" baseline="-10416" dirty="0">
                <a:latin typeface="Book Antiqua"/>
                <a:cs typeface="Book Antiqua"/>
              </a:rPr>
              <a:t>s</a:t>
            </a:r>
            <a:r>
              <a:rPr sz="1200" i="1" spc="135" baseline="-10416" dirty="0">
                <a:latin typeface="Book Antiqua"/>
                <a:cs typeface="Book Antiqua"/>
              </a:rPr>
              <a:t> </a:t>
            </a:r>
            <a:r>
              <a:rPr sz="1100" spc="45" dirty="0">
                <a:latin typeface="Tahoma"/>
                <a:cs typeface="Tahoma"/>
              </a:rPr>
              <a:t>+</a:t>
            </a:r>
            <a:r>
              <a:rPr sz="1100" spc="-105" dirty="0">
                <a:latin typeface="Tahoma"/>
                <a:cs typeface="Tahoma"/>
              </a:rPr>
              <a:t> </a:t>
            </a:r>
            <a:r>
              <a:rPr sz="1100" i="1" spc="5" dirty="0">
                <a:latin typeface="Arial"/>
                <a:cs typeface="Arial"/>
              </a:rPr>
              <a:t>β</a:t>
            </a:r>
            <a:r>
              <a:rPr sz="1200" spc="7" baseline="-10416" dirty="0">
                <a:latin typeface="Book Antiqua"/>
                <a:cs typeface="Book Antiqua"/>
              </a:rPr>
              <a:t>3</a:t>
            </a:r>
            <a:r>
              <a:rPr sz="1100" i="1" spc="5" dirty="0">
                <a:latin typeface="Book Antiqua"/>
                <a:cs typeface="Book Antiqua"/>
              </a:rPr>
              <a:t>Y</a:t>
            </a:r>
            <a:endParaRPr sz="1100" dirty="0">
              <a:latin typeface="Book Antiqua"/>
              <a:cs typeface="Book Antiqua"/>
            </a:endParaRPr>
          </a:p>
          <a:p>
            <a:pPr>
              <a:lnSpc>
                <a:spcPct val="100000"/>
              </a:lnSpc>
              <a:spcBef>
                <a:spcPts val="35"/>
              </a:spcBef>
            </a:pPr>
            <a:endParaRPr sz="1300" dirty="0">
              <a:latin typeface="Times New Roman"/>
              <a:cs typeface="Times New Roman"/>
            </a:endParaRPr>
          </a:p>
          <a:p>
            <a:pPr marL="100965">
              <a:lnSpc>
                <a:spcPct val="100000"/>
              </a:lnSpc>
              <a:tabLst>
                <a:tab pos="1290320" algn="l"/>
              </a:tabLst>
            </a:pPr>
            <a:r>
              <a:rPr sz="1200" spc="127" baseline="6944" dirty="0">
                <a:latin typeface="Arial Black"/>
                <a:cs typeface="Arial Black"/>
              </a:rPr>
              <a:t>e</a:t>
            </a:r>
            <a:r>
              <a:rPr sz="1200" spc="419" baseline="6944" dirty="0">
                <a:latin typeface="Arial Black"/>
                <a:cs typeface="Arial Black"/>
              </a:rPr>
              <a:t> </a:t>
            </a:r>
            <a:r>
              <a:rPr sz="1100" spc="-60" dirty="0">
                <a:latin typeface="Book Antiqua"/>
                <a:cs typeface="Book Antiqua"/>
              </a:rPr>
              <a:t>We</a:t>
            </a:r>
            <a:r>
              <a:rPr sz="1100" spc="-5" dirty="0">
                <a:latin typeface="Book Antiqua"/>
                <a:cs typeface="Book Antiqua"/>
              </a:rPr>
              <a:t> estimate:	</a:t>
            </a:r>
            <a:r>
              <a:rPr sz="1100" i="1" spc="-10" dirty="0">
                <a:latin typeface="Book Antiqua"/>
                <a:cs typeface="Book Antiqua"/>
              </a:rPr>
              <a:t>Q</a:t>
            </a:r>
            <a:r>
              <a:rPr sz="1100" i="1" spc="15" dirty="0">
                <a:latin typeface="Book Antiqua"/>
                <a:cs typeface="Book Antiqua"/>
              </a:rPr>
              <a:t> </a:t>
            </a:r>
            <a:r>
              <a:rPr sz="1100" spc="45" dirty="0">
                <a:latin typeface="Tahoma"/>
                <a:cs typeface="Tahoma"/>
              </a:rPr>
              <a:t>=</a:t>
            </a:r>
            <a:r>
              <a:rPr sz="1100" spc="-45" dirty="0">
                <a:latin typeface="Tahoma"/>
                <a:cs typeface="Tahoma"/>
              </a:rPr>
              <a:t> </a:t>
            </a:r>
            <a:r>
              <a:rPr sz="1100" spc="-5" dirty="0">
                <a:latin typeface="Book Antiqua"/>
                <a:cs typeface="Book Antiqua"/>
              </a:rPr>
              <a:t>31</a:t>
            </a:r>
            <a:r>
              <a:rPr sz="1100" i="1" spc="-5" dirty="0">
                <a:latin typeface="Arial"/>
                <a:cs typeface="Arial"/>
              </a:rPr>
              <a:t>.</a:t>
            </a:r>
            <a:r>
              <a:rPr sz="1100" spc="-5" dirty="0">
                <a:latin typeface="Book Antiqua"/>
                <a:cs typeface="Book Antiqua"/>
              </a:rPr>
              <a:t>50</a:t>
            </a:r>
            <a:r>
              <a:rPr sz="1100" spc="-45" dirty="0">
                <a:latin typeface="Book Antiqua"/>
                <a:cs typeface="Book Antiqua"/>
              </a:rPr>
              <a:t> </a:t>
            </a:r>
            <a:r>
              <a:rPr sz="1100" spc="-30" dirty="0">
                <a:latin typeface="Lucida Sans Unicode"/>
                <a:cs typeface="Lucida Sans Unicode"/>
              </a:rPr>
              <a:t>−</a:t>
            </a:r>
            <a:r>
              <a:rPr sz="1100" spc="-110" dirty="0">
                <a:latin typeface="Lucida Sans Unicode"/>
                <a:cs typeface="Lucida Sans Unicode"/>
              </a:rPr>
              <a:t> </a:t>
            </a:r>
            <a:r>
              <a:rPr sz="1100" spc="-5" dirty="0">
                <a:latin typeface="Book Antiqua"/>
                <a:cs typeface="Book Antiqua"/>
              </a:rPr>
              <a:t>0</a:t>
            </a:r>
            <a:r>
              <a:rPr sz="1100" i="1" spc="-5" dirty="0">
                <a:latin typeface="Arial"/>
                <a:cs typeface="Arial"/>
              </a:rPr>
              <a:t>.</a:t>
            </a:r>
            <a:r>
              <a:rPr sz="1100" spc="-5" dirty="0">
                <a:latin typeface="Book Antiqua"/>
                <a:cs typeface="Book Antiqua"/>
              </a:rPr>
              <a:t>73</a:t>
            </a:r>
            <a:r>
              <a:rPr sz="1100" i="1" spc="-5" dirty="0">
                <a:latin typeface="Book Antiqua"/>
                <a:cs typeface="Book Antiqua"/>
              </a:rPr>
              <a:t>P</a:t>
            </a:r>
            <a:r>
              <a:rPr sz="1100" i="1" spc="-40" dirty="0">
                <a:latin typeface="Book Antiqua"/>
                <a:cs typeface="Book Antiqua"/>
              </a:rPr>
              <a:t> </a:t>
            </a:r>
            <a:r>
              <a:rPr sz="1100" spc="45" dirty="0">
                <a:latin typeface="Tahoma"/>
                <a:cs typeface="Tahoma"/>
              </a:rPr>
              <a:t>+</a:t>
            </a:r>
            <a:r>
              <a:rPr sz="1100" spc="-114" dirty="0">
                <a:latin typeface="Tahoma"/>
                <a:cs typeface="Tahoma"/>
              </a:rPr>
              <a:t> </a:t>
            </a:r>
            <a:r>
              <a:rPr sz="1100" spc="-5" dirty="0">
                <a:latin typeface="Book Antiqua"/>
                <a:cs typeface="Book Antiqua"/>
              </a:rPr>
              <a:t>0</a:t>
            </a:r>
            <a:r>
              <a:rPr sz="1100" i="1" spc="-5" dirty="0">
                <a:latin typeface="Arial"/>
                <a:cs typeface="Arial"/>
              </a:rPr>
              <a:t>.</a:t>
            </a:r>
            <a:r>
              <a:rPr sz="1100" spc="-5" dirty="0">
                <a:latin typeface="Book Antiqua"/>
                <a:cs typeface="Book Antiqua"/>
              </a:rPr>
              <a:t>11</a:t>
            </a:r>
            <a:r>
              <a:rPr sz="1100" i="1" spc="-5" dirty="0">
                <a:latin typeface="Book Antiqua"/>
                <a:cs typeface="Book Antiqua"/>
              </a:rPr>
              <a:t>P</a:t>
            </a:r>
            <a:r>
              <a:rPr sz="1200" i="1" spc="-7" baseline="-10416" dirty="0">
                <a:latin typeface="Book Antiqua"/>
                <a:cs typeface="Book Antiqua"/>
              </a:rPr>
              <a:t>s</a:t>
            </a:r>
            <a:r>
              <a:rPr sz="1200" i="1" spc="127" baseline="-10416" dirty="0">
                <a:latin typeface="Book Antiqua"/>
                <a:cs typeface="Book Antiqua"/>
              </a:rPr>
              <a:t> </a:t>
            </a:r>
            <a:r>
              <a:rPr sz="1100" spc="45" dirty="0">
                <a:latin typeface="Tahoma"/>
                <a:cs typeface="Tahoma"/>
              </a:rPr>
              <a:t>+</a:t>
            </a:r>
            <a:r>
              <a:rPr sz="1100" spc="-114" dirty="0">
                <a:latin typeface="Tahoma"/>
                <a:cs typeface="Tahoma"/>
              </a:rPr>
              <a:t> </a:t>
            </a:r>
            <a:r>
              <a:rPr sz="1100" spc="-5" dirty="0">
                <a:latin typeface="Book Antiqua"/>
                <a:cs typeface="Book Antiqua"/>
              </a:rPr>
              <a:t>0</a:t>
            </a:r>
            <a:r>
              <a:rPr sz="1100" i="1" spc="-5" dirty="0">
                <a:latin typeface="Arial"/>
                <a:cs typeface="Arial"/>
              </a:rPr>
              <a:t>.</a:t>
            </a:r>
            <a:r>
              <a:rPr sz="1100" spc="-5" dirty="0">
                <a:latin typeface="Book Antiqua"/>
                <a:cs typeface="Book Antiqua"/>
              </a:rPr>
              <a:t>23</a:t>
            </a:r>
            <a:r>
              <a:rPr sz="1100" i="1" spc="-5" dirty="0">
                <a:latin typeface="Book Antiqua"/>
                <a:cs typeface="Book Antiqua"/>
              </a:rPr>
              <a:t>Y</a:t>
            </a:r>
            <a:endParaRPr sz="1100" dirty="0">
              <a:latin typeface="Book Antiqua"/>
              <a:cs typeface="Book Antiqua"/>
            </a:endParaRPr>
          </a:p>
        </p:txBody>
      </p:sp>
    </p:spTree>
  </p:cSld>
  <p:clrMapOvr>
    <a:masterClrMapping/>
  </p:clrMapOvr>
  <p:transition>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1965960" cy="244475"/>
          </a:xfrm>
          <a:prstGeom prst="rect">
            <a:avLst/>
          </a:prstGeom>
        </p:spPr>
        <p:txBody>
          <a:bodyPr vert="horz" wrap="square" lIns="0" tIns="17145" rIns="0" bIns="0" rtlCol="0">
            <a:spAutoFit/>
          </a:bodyPr>
          <a:lstStyle/>
          <a:p>
            <a:pPr marL="12700">
              <a:lnSpc>
                <a:spcPct val="100000"/>
              </a:lnSpc>
              <a:spcBef>
                <a:spcPts val="135"/>
              </a:spcBef>
            </a:pPr>
            <a:r>
              <a:rPr sz="1400" spc="60" dirty="0"/>
              <a:t>E</a:t>
            </a:r>
            <a:r>
              <a:rPr spc="60" dirty="0"/>
              <a:t>CONOMETRIC</a:t>
            </a:r>
            <a:r>
              <a:rPr spc="105" dirty="0"/>
              <a:t> </a:t>
            </a:r>
            <a:r>
              <a:rPr spc="55" dirty="0"/>
              <a:t>MODELS</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12</a:t>
            </a:fld>
            <a:r>
              <a:rPr spc="-85" dirty="0"/>
              <a:t> </a:t>
            </a:r>
            <a:r>
              <a:rPr spc="-5" dirty="0"/>
              <a:t>/</a:t>
            </a:r>
            <a:r>
              <a:rPr spc="-80" dirty="0"/>
              <a:t> </a:t>
            </a:r>
            <a:r>
              <a:rPr spc="-5" dirty="0"/>
              <a:t>33</a:t>
            </a:r>
          </a:p>
        </p:txBody>
      </p:sp>
      <p:sp>
        <p:nvSpPr>
          <p:cNvPr id="13" name="object 13"/>
          <p:cNvSpPr txBox="1"/>
          <p:nvPr/>
        </p:nvSpPr>
        <p:spPr>
          <a:xfrm>
            <a:off x="412889" y="733411"/>
            <a:ext cx="3568700" cy="2315121"/>
          </a:xfrm>
          <a:prstGeom prst="rect">
            <a:avLst/>
          </a:prstGeom>
        </p:spPr>
        <p:txBody>
          <a:bodyPr vert="horz" wrap="square" lIns="0" tIns="6985" rIns="0" bIns="0" rtlCol="0">
            <a:spAutoFit/>
          </a:bodyPr>
          <a:lstStyle/>
          <a:p>
            <a:pPr marL="224154" marR="114300" indent="-148590">
              <a:lnSpc>
                <a:spcPct val="102600"/>
              </a:lnSpc>
              <a:spcBef>
                <a:spcPts val="55"/>
              </a:spcBef>
            </a:pPr>
            <a:r>
              <a:rPr sz="1200" spc="127" baseline="6944" dirty="0">
                <a:latin typeface="Arial Black"/>
                <a:cs typeface="Arial Black"/>
              </a:rPr>
              <a:t>e </a:t>
            </a:r>
            <a:r>
              <a:rPr sz="1100" spc="-20" dirty="0">
                <a:latin typeface="Book Antiqua"/>
                <a:cs typeface="Book Antiqua"/>
              </a:rPr>
              <a:t>Today’s </a:t>
            </a:r>
            <a:r>
              <a:rPr sz="1100" spc="-5" dirty="0">
                <a:latin typeface="Book Antiqua"/>
                <a:cs typeface="Book Antiqua"/>
              </a:rPr>
              <a:t>econometrics deals with </a:t>
            </a:r>
            <a:r>
              <a:rPr sz="1100" spc="-10" dirty="0">
                <a:latin typeface="Book Antiqua"/>
                <a:cs typeface="Book Antiqua"/>
              </a:rPr>
              <a:t>different, </a:t>
            </a:r>
            <a:r>
              <a:rPr sz="1100" spc="-5" dirty="0">
                <a:latin typeface="Book Antiqua"/>
                <a:cs typeface="Book Antiqua"/>
              </a:rPr>
              <a:t>even very  general</a:t>
            </a:r>
            <a:r>
              <a:rPr sz="1100" spc="-10" dirty="0">
                <a:latin typeface="Book Antiqua"/>
                <a:cs typeface="Book Antiqua"/>
              </a:rPr>
              <a:t> </a:t>
            </a:r>
            <a:r>
              <a:rPr sz="1100" spc="-5" dirty="0">
                <a:latin typeface="Book Antiqua"/>
                <a:cs typeface="Book Antiqua"/>
              </a:rPr>
              <a:t>models</a:t>
            </a:r>
            <a:endParaRPr sz="1100" dirty="0">
              <a:latin typeface="Book Antiqua"/>
              <a:cs typeface="Book Antiqua"/>
            </a:endParaRPr>
          </a:p>
          <a:p>
            <a:pPr>
              <a:lnSpc>
                <a:spcPct val="100000"/>
              </a:lnSpc>
            </a:pPr>
            <a:endParaRPr sz="1300" dirty="0">
              <a:latin typeface="Times New Roman"/>
              <a:cs typeface="Times New Roman"/>
            </a:endParaRPr>
          </a:p>
          <a:p>
            <a:pPr marL="224154" marR="68580" indent="-148590">
              <a:lnSpc>
                <a:spcPct val="102600"/>
              </a:lnSpc>
            </a:pPr>
            <a:r>
              <a:rPr sz="1200" spc="127" baseline="6944" dirty="0">
                <a:latin typeface="Arial Black"/>
                <a:cs typeface="Arial Black"/>
              </a:rPr>
              <a:t>e </a:t>
            </a:r>
            <a:r>
              <a:rPr sz="1100" spc="-5" dirty="0">
                <a:latin typeface="Book Antiqua"/>
                <a:cs typeface="Book Antiqua"/>
              </a:rPr>
              <a:t>During th</a:t>
            </a:r>
            <a:r>
              <a:rPr lang="en-US" sz="1100" spc="-5" dirty="0">
                <a:latin typeface="Book Antiqua"/>
                <a:cs typeface="Book Antiqua"/>
              </a:rPr>
              <a:t>is</a:t>
            </a:r>
            <a:r>
              <a:rPr sz="1100" spc="-5" dirty="0">
                <a:latin typeface="Book Antiqua"/>
                <a:cs typeface="Book Antiqua"/>
              </a:rPr>
              <a:t> course </a:t>
            </a:r>
            <a:r>
              <a:rPr sz="1100" spc="-10" dirty="0">
                <a:latin typeface="Book Antiqua"/>
                <a:cs typeface="Book Antiqua"/>
              </a:rPr>
              <a:t>we </a:t>
            </a:r>
            <a:r>
              <a:rPr sz="1100" spc="-5" dirty="0">
                <a:latin typeface="Book Antiqua"/>
                <a:cs typeface="Book Antiqua"/>
              </a:rPr>
              <a:t>will cover just linear </a:t>
            </a:r>
            <a:r>
              <a:rPr sz="1100" spc="-10" dirty="0">
                <a:latin typeface="Book Antiqua"/>
                <a:cs typeface="Book Antiqua"/>
              </a:rPr>
              <a:t>regression  </a:t>
            </a:r>
            <a:r>
              <a:rPr sz="1100" spc="-5" dirty="0">
                <a:latin typeface="Book Antiqua"/>
                <a:cs typeface="Book Antiqua"/>
              </a:rPr>
              <a:t>models</a:t>
            </a:r>
            <a:endParaRPr sz="1100" dirty="0">
              <a:latin typeface="Book Antiqua"/>
              <a:cs typeface="Book Antiqua"/>
            </a:endParaRPr>
          </a:p>
          <a:p>
            <a:pPr>
              <a:lnSpc>
                <a:spcPct val="100000"/>
              </a:lnSpc>
              <a:spcBef>
                <a:spcPts val="35"/>
              </a:spcBef>
            </a:pPr>
            <a:endParaRPr sz="1300" dirty="0">
              <a:latin typeface="Times New Roman"/>
              <a:cs typeface="Times New Roman"/>
            </a:endParaRPr>
          </a:p>
          <a:p>
            <a:pPr marL="76200">
              <a:lnSpc>
                <a:spcPct val="100000"/>
              </a:lnSpc>
            </a:pPr>
            <a:r>
              <a:rPr sz="1200" spc="127" baseline="6944" dirty="0">
                <a:latin typeface="Arial Black"/>
                <a:cs typeface="Arial Black"/>
              </a:rPr>
              <a:t>e </a:t>
            </a:r>
            <a:r>
              <a:rPr sz="1100" spc="-60" dirty="0">
                <a:latin typeface="Book Antiqua"/>
                <a:cs typeface="Book Antiqua"/>
              </a:rPr>
              <a:t>We </a:t>
            </a:r>
            <a:r>
              <a:rPr sz="1100" spc="-5" dirty="0">
                <a:latin typeface="Book Antiqua"/>
                <a:cs typeface="Book Antiqua"/>
              </a:rPr>
              <a:t>will see </a:t>
            </a:r>
            <a:r>
              <a:rPr sz="1100" spc="-10" dirty="0">
                <a:latin typeface="Book Antiqua"/>
                <a:cs typeface="Book Antiqua"/>
              </a:rPr>
              <a:t>how </a:t>
            </a:r>
            <a:r>
              <a:rPr sz="1100" spc="-5" dirty="0">
                <a:latin typeface="Book Antiqua"/>
                <a:cs typeface="Book Antiqua"/>
              </a:rPr>
              <a:t>these models </a:t>
            </a:r>
            <a:r>
              <a:rPr sz="1100" spc="-15" dirty="0">
                <a:latin typeface="Book Antiqua"/>
                <a:cs typeface="Book Antiqua"/>
              </a:rPr>
              <a:t>are </a:t>
            </a:r>
            <a:r>
              <a:rPr sz="1100" spc="-5" dirty="0">
                <a:latin typeface="Book Antiqua"/>
                <a:cs typeface="Book Antiqua"/>
              </a:rPr>
              <a:t>estimated</a:t>
            </a:r>
            <a:r>
              <a:rPr sz="1100" spc="-114" dirty="0">
                <a:latin typeface="Book Antiqua"/>
                <a:cs typeface="Book Antiqua"/>
              </a:rPr>
              <a:t> </a:t>
            </a:r>
            <a:r>
              <a:rPr sz="1100" spc="-10" dirty="0">
                <a:latin typeface="Book Antiqua"/>
                <a:cs typeface="Book Antiqua"/>
              </a:rPr>
              <a:t>by</a:t>
            </a:r>
            <a:endParaRPr sz="1100" dirty="0">
              <a:latin typeface="Book Antiqua"/>
              <a:cs typeface="Book Antiqua"/>
            </a:endParaRPr>
          </a:p>
          <a:p>
            <a:pPr marL="363855">
              <a:lnSpc>
                <a:spcPct val="100000"/>
              </a:lnSpc>
              <a:spcBef>
                <a:spcPts val="770"/>
              </a:spcBef>
            </a:pPr>
            <a:r>
              <a:rPr sz="1000" spc="-5" dirty="0">
                <a:latin typeface="Book Antiqua"/>
                <a:cs typeface="Book Antiqua"/>
              </a:rPr>
              <a:t>Ordinary Least Squares</a:t>
            </a:r>
            <a:r>
              <a:rPr sz="1000" spc="35" dirty="0">
                <a:latin typeface="Book Antiqua"/>
                <a:cs typeface="Book Antiqua"/>
              </a:rPr>
              <a:t> </a:t>
            </a:r>
            <a:r>
              <a:rPr sz="1000" spc="-5" dirty="0">
                <a:latin typeface="Book Antiqua"/>
                <a:cs typeface="Book Antiqua"/>
              </a:rPr>
              <a:t>(OLS)</a:t>
            </a:r>
            <a:endParaRPr sz="1000" dirty="0">
              <a:latin typeface="Book Antiqua"/>
              <a:cs typeface="Book Antiqua"/>
            </a:endParaRPr>
          </a:p>
          <a:p>
            <a:pPr marL="363855">
              <a:lnSpc>
                <a:spcPct val="100000"/>
              </a:lnSpc>
              <a:spcBef>
                <a:spcPts val="295"/>
              </a:spcBef>
            </a:pPr>
            <a:r>
              <a:rPr sz="1000" spc="-5" dirty="0">
                <a:latin typeface="Book Antiqua"/>
                <a:cs typeface="Book Antiqua"/>
              </a:rPr>
              <a:t>Generalized Least Squares</a:t>
            </a:r>
            <a:r>
              <a:rPr sz="1000" spc="40" dirty="0">
                <a:latin typeface="Book Antiqua"/>
                <a:cs typeface="Book Antiqua"/>
              </a:rPr>
              <a:t> </a:t>
            </a:r>
            <a:r>
              <a:rPr sz="1000" spc="-5" dirty="0">
                <a:latin typeface="Book Antiqua"/>
                <a:cs typeface="Book Antiqua"/>
              </a:rPr>
              <a:t>(GLS)</a:t>
            </a:r>
            <a:endParaRPr sz="1000" dirty="0">
              <a:latin typeface="Book Antiqua"/>
              <a:cs typeface="Book Antiqua"/>
            </a:endParaRPr>
          </a:p>
          <a:p>
            <a:pPr marL="363855">
              <a:lnSpc>
                <a:spcPct val="100000"/>
              </a:lnSpc>
              <a:spcBef>
                <a:spcPts val="295"/>
              </a:spcBef>
            </a:pPr>
            <a:r>
              <a:rPr sz="1000" spc="-5" dirty="0">
                <a:latin typeface="Book Antiqua"/>
                <a:cs typeface="Book Antiqua"/>
              </a:rPr>
              <a:t>Instrumental </a:t>
            </a:r>
            <a:r>
              <a:rPr sz="1000" spc="-15" dirty="0">
                <a:latin typeface="Book Antiqua"/>
                <a:cs typeface="Book Antiqua"/>
              </a:rPr>
              <a:t>Variables</a:t>
            </a:r>
            <a:r>
              <a:rPr sz="1000" spc="40" dirty="0">
                <a:latin typeface="Book Antiqua"/>
                <a:cs typeface="Book Antiqua"/>
              </a:rPr>
              <a:t> </a:t>
            </a:r>
            <a:r>
              <a:rPr sz="1000" spc="-5" dirty="0">
                <a:latin typeface="Book Antiqua"/>
                <a:cs typeface="Book Antiqua"/>
              </a:rPr>
              <a:t>(IV)</a:t>
            </a:r>
            <a:endParaRPr sz="1000" dirty="0">
              <a:latin typeface="Book Antiqua"/>
              <a:cs typeface="Book Antiqua"/>
            </a:endParaRPr>
          </a:p>
          <a:p>
            <a:pPr>
              <a:lnSpc>
                <a:spcPct val="100000"/>
              </a:lnSpc>
              <a:spcBef>
                <a:spcPts val="25"/>
              </a:spcBef>
            </a:pPr>
            <a:endParaRPr sz="1500" dirty="0">
              <a:latin typeface="Times New Roman"/>
              <a:cs typeface="Times New Roman"/>
            </a:endParaRPr>
          </a:p>
          <a:p>
            <a:pPr marL="75565">
              <a:lnSpc>
                <a:spcPct val="100000"/>
              </a:lnSpc>
            </a:pPr>
            <a:r>
              <a:rPr sz="1200" spc="127" baseline="6944" dirty="0">
                <a:latin typeface="Arial Black"/>
                <a:cs typeface="Arial Black"/>
              </a:rPr>
              <a:t>e </a:t>
            </a:r>
            <a:r>
              <a:rPr sz="1100" spc="-60" dirty="0">
                <a:latin typeface="Book Antiqua"/>
                <a:cs typeface="Book Antiqua"/>
              </a:rPr>
              <a:t>We </a:t>
            </a:r>
            <a:r>
              <a:rPr sz="1100" spc="-5" dirty="0">
                <a:latin typeface="Book Antiqua"/>
                <a:cs typeface="Book Antiqua"/>
              </a:rPr>
              <a:t>will perform estimation </a:t>
            </a:r>
            <a:r>
              <a:rPr sz="1100" spc="-10" dirty="0">
                <a:latin typeface="Book Antiqua"/>
                <a:cs typeface="Book Antiqua"/>
              </a:rPr>
              <a:t>on different </a:t>
            </a:r>
            <a:r>
              <a:rPr sz="1100" spc="-5" dirty="0">
                <a:latin typeface="Book Antiqua"/>
                <a:cs typeface="Book Antiqua"/>
              </a:rPr>
              <a:t>types of</a:t>
            </a:r>
            <a:r>
              <a:rPr sz="1100" spc="-140" dirty="0">
                <a:latin typeface="Book Antiqua"/>
                <a:cs typeface="Book Antiqua"/>
              </a:rPr>
              <a:t> </a:t>
            </a:r>
            <a:r>
              <a:rPr sz="1100" spc="-5" dirty="0">
                <a:latin typeface="Book Antiqua"/>
                <a:cs typeface="Book Antiqua"/>
              </a:rPr>
              <a:t>data</a:t>
            </a:r>
            <a:endParaRPr sz="1100" dirty="0">
              <a:latin typeface="Book Antiqua"/>
              <a:cs typeface="Book Antiqua"/>
            </a:endParaRPr>
          </a:p>
        </p:txBody>
      </p:sp>
    </p:spTree>
  </p:cSld>
  <p:clrMapOvr>
    <a:masterClrMapping/>
  </p:clrMapOvr>
  <p:transition>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2534920" cy="244475"/>
          </a:xfrm>
          <a:prstGeom prst="rect">
            <a:avLst/>
          </a:prstGeom>
        </p:spPr>
        <p:txBody>
          <a:bodyPr vert="horz" wrap="square" lIns="0" tIns="17145" rIns="0" bIns="0" rtlCol="0">
            <a:spAutoFit/>
          </a:bodyPr>
          <a:lstStyle/>
          <a:p>
            <a:pPr marL="12700">
              <a:lnSpc>
                <a:spcPct val="100000"/>
              </a:lnSpc>
              <a:spcBef>
                <a:spcPts val="135"/>
              </a:spcBef>
            </a:pPr>
            <a:r>
              <a:rPr sz="1400" spc="15" dirty="0"/>
              <a:t>D</a:t>
            </a:r>
            <a:r>
              <a:rPr spc="15" dirty="0"/>
              <a:t>ATA </a:t>
            </a:r>
            <a:r>
              <a:rPr spc="50" dirty="0"/>
              <a:t>USED </a:t>
            </a:r>
            <a:r>
              <a:rPr spc="30" dirty="0"/>
              <a:t>IN</a:t>
            </a:r>
            <a:r>
              <a:rPr dirty="0"/>
              <a:t> </a:t>
            </a:r>
            <a:r>
              <a:rPr spc="60" dirty="0"/>
              <a:t>ECONOMETRICS</a:t>
            </a:r>
            <a:endParaRPr sz="1400"/>
          </a:p>
        </p:txBody>
      </p:sp>
      <p:sp>
        <p:nvSpPr>
          <p:cNvPr id="17" name="object 17"/>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13</a:t>
            </a:fld>
            <a:r>
              <a:rPr spc="-85" dirty="0"/>
              <a:t> </a:t>
            </a:r>
            <a:r>
              <a:rPr spc="-5" dirty="0"/>
              <a:t>/</a:t>
            </a:r>
            <a:r>
              <a:rPr spc="-80" dirty="0"/>
              <a:t> </a:t>
            </a:r>
            <a:r>
              <a:rPr spc="-5" dirty="0"/>
              <a:t>33</a:t>
            </a:r>
          </a:p>
        </p:txBody>
      </p:sp>
      <p:sp>
        <p:nvSpPr>
          <p:cNvPr id="13" name="object 13"/>
          <p:cNvSpPr txBox="1"/>
          <p:nvPr/>
        </p:nvSpPr>
        <p:spPr>
          <a:xfrm>
            <a:off x="347637" y="953876"/>
            <a:ext cx="1814830" cy="633095"/>
          </a:xfrm>
          <a:prstGeom prst="rect">
            <a:avLst/>
          </a:prstGeom>
        </p:spPr>
        <p:txBody>
          <a:bodyPr vert="horz" wrap="square" lIns="0" tIns="12065" rIns="0" bIns="0" rtlCol="0">
            <a:spAutoFit/>
          </a:bodyPr>
          <a:lstStyle/>
          <a:p>
            <a:pPr marL="12700">
              <a:lnSpc>
                <a:spcPts val="1200"/>
              </a:lnSpc>
              <a:spcBef>
                <a:spcPts val="95"/>
              </a:spcBef>
              <a:tabLst>
                <a:tab pos="537845" algn="l"/>
                <a:tab pos="1801495" algn="l"/>
              </a:tabLst>
            </a:pPr>
            <a:r>
              <a:rPr sz="1000" u="sng" spc="-5" dirty="0">
                <a:uFill>
                  <a:solidFill>
                    <a:srgbClr val="000000"/>
                  </a:solidFill>
                </a:uFill>
                <a:latin typeface="Times New Roman"/>
                <a:cs typeface="Times New Roman"/>
              </a:rPr>
              <a:t> 	</a:t>
            </a:r>
            <a:r>
              <a:rPr sz="1000" b="1" u="sng" spc="-5" dirty="0">
                <a:uFill>
                  <a:solidFill>
                    <a:srgbClr val="000000"/>
                  </a:solidFill>
                </a:uFill>
                <a:latin typeface="Book Antiqua"/>
                <a:cs typeface="Book Antiqua"/>
              </a:rPr>
              <a:t>cross-section	</a:t>
            </a:r>
            <a:endParaRPr sz="1000">
              <a:latin typeface="Book Antiqua"/>
              <a:cs typeface="Book Antiqua"/>
            </a:endParaRPr>
          </a:p>
          <a:p>
            <a:pPr marL="266065" marR="258445" indent="211454">
              <a:lnSpc>
                <a:spcPts val="1200"/>
              </a:lnSpc>
              <a:spcBef>
                <a:spcPts val="40"/>
              </a:spcBef>
            </a:pPr>
            <a:r>
              <a:rPr sz="1000" spc="-5" dirty="0">
                <a:latin typeface="Book Antiqua"/>
                <a:cs typeface="Book Antiqua"/>
              </a:rPr>
              <a:t>sample of units  (eg. firms,</a:t>
            </a:r>
            <a:r>
              <a:rPr sz="1000" spc="10" dirty="0">
                <a:latin typeface="Book Antiqua"/>
                <a:cs typeface="Book Antiqua"/>
              </a:rPr>
              <a:t> </a:t>
            </a:r>
            <a:r>
              <a:rPr sz="1000" spc="-5" dirty="0">
                <a:latin typeface="Book Antiqua"/>
                <a:cs typeface="Book Antiqua"/>
              </a:rPr>
              <a:t>individuals)</a:t>
            </a:r>
            <a:endParaRPr sz="1000">
              <a:latin typeface="Book Antiqua"/>
              <a:cs typeface="Book Antiqua"/>
            </a:endParaRPr>
          </a:p>
          <a:p>
            <a:pPr marL="88265">
              <a:lnSpc>
                <a:spcPts val="1150"/>
              </a:lnSpc>
            </a:pPr>
            <a:r>
              <a:rPr sz="1000" spc="-5" dirty="0">
                <a:latin typeface="Book Antiqua"/>
                <a:cs typeface="Book Antiqua"/>
              </a:rPr>
              <a:t>taken at a given point in</a:t>
            </a:r>
            <a:r>
              <a:rPr sz="1000" spc="-25" dirty="0">
                <a:latin typeface="Book Antiqua"/>
                <a:cs typeface="Book Antiqua"/>
              </a:rPr>
              <a:t> </a:t>
            </a:r>
            <a:r>
              <a:rPr sz="1000" spc="-5" dirty="0">
                <a:latin typeface="Book Antiqua"/>
                <a:cs typeface="Book Antiqua"/>
              </a:rPr>
              <a:t>time</a:t>
            </a:r>
            <a:endParaRPr sz="1000">
              <a:latin typeface="Book Antiqua"/>
              <a:cs typeface="Book Antiqua"/>
            </a:endParaRPr>
          </a:p>
        </p:txBody>
      </p:sp>
      <p:sp>
        <p:nvSpPr>
          <p:cNvPr id="14" name="object 14"/>
          <p:cNvSpPr txBox="1"/>
          <p:nvPr/>
        </p:nvSpPr>
        <p:spPr>
          <a:xfrm>
            <a:off x="2320150" y="953876"/>
            <a:ext cx="1940560" cy="784860"/>
          </a:xfrm>
          <a:prstGeom prst="rect">
            <a:avLst/>
          </a:prstGeom>
        </p:spPr>
        <p:txBody>
          <a:bodyPr vert="horz" wrap="square" lIns="0" tIns="12065" rIns="0" bIns="0" rtlCol="0">
            <a:spAutoFit/>
          </a:bodyPr>
          <a:lstStyle/>
          <a:p>
            <a:pPr algn="ctr">
              <a:lnSpc>
                <a:spcPts val="1200"/>
              </a:lnSpc>
              <a:spcBef>
                <a:spcPts val="95"/>
              </a:spcBef>
              <a:tabLst>
                <a:tab pos="322580" algn="l"/>
                <a:tab pos="1914525" algn="l"/>
              </a:tabLst>
            </a:pPr>
            <a:r>
              <a:rPr sz="1000" u="sng" spc="-5" dirty="0">
                <a:uFill>
                  <a:solidFill>
                    <a:srgbClr val="000000"/>
                  </a:solidFill>
                </a:uFill>
                <a:latin typeface="Times New Roman"/>
                <a:cs typeface="Times New Roman"/>
              </a:rPr>
              <a:t> 	</a:t>
            </a:r>
            <a:r>
              <a:rPr sz="1000" b="1" u="sng" spc="-5" dirty="0">
                <a:uFill>
                  <a:solidFill>
                    <a:srgbClr val="000000"/>
                  </a:solidFill>
                </a:uFill>
                <a:latin typeface="Book Antiqua"/>
                <a:cs typeface="Book Antiqua"/>
              </a:rPr>
              <a:t>repeated</a:t>
            </a:r>
            <a:r>
              <a:rPr sz="1000" b="1" u="sng" spc="-40" dirty="0">
                <a:uFill>
                  <a:solidFill>
                    <a:srgbClr val="000000"/>
                  </a:solidFill>
                </a:uFill>
                <a:latin typeface="Book Antiqua"/>
                <a:cs typeface="Book Antiqua"/>
              </a:rPr>
              <a:t> </a:t>
            </a:r>
            <a:r>
              <a:rPr sz="1000" b="1" u="sng" spc="-5" dirty="0">
                <a:uFill>
                  <a:solidFill>
                    <a:srgbClr val="000000"/>
                  </a:solidFill>
                </a:uFill>
                <a:latin typeface="Book Antiqua"/>
                <a:cs typeface="Book Antiqua"/>
              </a:rPr>
              <a:t>cross-section	</a:t>
            </a:r>
            <a:endParaRPr sz="1000">
              <a:latin typeface="Book Antiqua"/>
              <a:cs typeface="Book Antiqua"/>
            </a:endParaRPr>
          </a:p>
          <a:p>
            <a:pPr marL="400050" marR="392430" algn="ctr">
              <a:lnSpc>
                <a:spcPts val="1200"/>
              </a:lnSpc>
              <a:spcBef>
                <a:spcPts val="40"/>
              </a:spcBef>
            </a:pPr>
            <a:r>
              <a:rPr sz="1000" spc="-5" dirty="0">
                <a:latin typeface="Book Antiqua"/>
                <a:cs typeface="Book Antiqua"/>
              </a:rPr>
              <a:t>several</a:t>
            </a:r>
            <a:r>
              <a:rPr sz="1000" spc="-50" dirty="0">
                <a:latin typeface="Book Antiqua"/>
                <a:cs typeface="Book Antiqua"/>
              </a:rPr>
              <a:t> </a:t>
            </a:r>
            <a:r>
              <a:rPr sz="1000" spc="-5" dirty="0">
                <a:latin typeface="Book Antiqua"/>
                <a:cs typeface="Book Antiqua"/>
              </a:rPr>
              <a:t>independent  samples of</a:t>
            </a:r>
            <a:r>
              <a:rPr sz="1000" spc="-25" dirty="0">
                <a:latin typeface="Book Antiqua"/>
                <a:cs typeface="Book Antiqua"/>
              </a:rPr>
              <a:t> </a:t>
            </a:r>
            <a:r>
              <a:rPr sz="1000" spc="-5" dirty="0">
                <a:latin typeface="Book Antiqua"/>
                <a:cs typeface="Book Antiqua"/>
              </a:rPr>
              <a:t>units</a:t>
            </a:r>
            <a:endParaRPr sz="1000">
              <a:latin typeface="Book Antiqua"/>
              <a:cs typeface="Book Antiqua"/>
            </a:endParaRPr>
          </a:p>
          <a:p>
            <a:pPr algn="ctr">
              <a:lnSpc>
                <a:spcPts val="1150"/>
              </a:lnSpc>
            </a:pPr>
            <a:r>
              <a:rPr sz="1000" spc="-5" dirty="0">
                <a:latin typeface="Book Antiqua"/>
                <a:cs typeface="Book Antiqua"/>
              </a:rPr>
              <a:t>(eg. firms,</a:t>
            </a:r>
            <a:r>
              <a:rPr sz="1000" spc="45" dirty="0">
                <a:latin typeface="Book Antiqua"/>
                <a:cs typeface="Book Antiqua"/>
              </a:rPr>
              <a:t> </a:t>
            </a:r>
            <a:r>
              <a:rPr sz="1000" spc="-5" dirty="0">
                <a:latin typeface="Book Antiqua"/>
                <a:cs typeface="Book Antiqua"/>
              </a:rPr>
              <a:t>individuals)</a:t>
            </a:r>
            <a:endParaRPr sz="1000">
              <a:latin typeface="Book Antiqua"/>
              <a:cs typeface="Book Antiqua"/>
            </a:endParaRPr>
          </a:p>
          <a:p>
            <a:pPr algn="ctr">
              <a:lnSpc>
                <a:spcPts val="1200"/>
              </a:lnSpc>
            </a:pPr>
            <a:r>
              <a:rPr sz="1000" spc="-5" dirty="0">
                <a:latin typeface="Book Antiqua"/>
                <a:cs typeface="Book Antiqua"/>
              </a:rPr>
              <a:t>taken at </a:t>
            </a:r>
            <a:r>
              <a:rPr sz="1000" spc="-10" dirty="0">
                <a:latin typeface="Book Antiqua"/>
                <a:cs typeface="Book Antiqua"/>
              </a:rPr>
              <a:t>different </a:t>
            </a:r>
            <a:r>
              <a:rPr sz="1000" spc="-5" dirty="0">
                <a:latin typeface="Book Antiqua"/>
                <a:cs typeface="Book Antiqua"/>
              </a:rPr>
              <a:t>points in time</a:t>
            </a:r>
            <a:endParaRPr sz="1000">
              <a:latin typeface="Book Antiqua"/>
              <a:cs typeface="Book Antiqua"/>
            </a:endParaRPr>
          </a:p>
        </p:txBody>
      </p:sp>
      <p:sp>
        <p:nvSpPr>
          <p:cNvPr id="15" name="object 15"/>
          <p:cNvSpPr txBox="1"/>
          <p:nvPr/>
        </p:nvSpPr>
        <p:spPr>
          <a:xfrm>
            <a:off x="347637" y="2016701"/>
            <a:ext cx="1814830" cy="627736"/>
          </a:xfrm>
          <a:prstGeom prst="rect">
            <a:avLst/>
          </a:prstGeom>
        </p:spPr>
        <p:txBody>
          <a:bodyPr vert="horz" wrap="square" lIns="0" tIns="12065" rIns="0" bIns="0" rtlCol="0">
            <a:spAutoFit/>
          </a:bodyPr>
          <a:lstStyle/>
          <a:p>
            <a:pPr algn="ctr">
              <a:lnSpc>
                <a:spcPts val="1200"/>
              </a:lnSpc>
              <a:spcBef>
                <a:spcPts val="95"/>
              </a:spcBef>
              <a:tabLst>
                <a:tab pos="577850" algn="l"/>
                <a:tab pos="1788795" algn="l"/>
              </a:tabLst>
            </a:pPr>
            <a:r>
              <a:rPr sz="1000" u="sng" spc="-5" dirty="0">
                <a:uFill>
                  <a:solidFill>
                    <a:srgbClr val="000000"/>
                  </a:solidFill>
                </a:uFill>
                <a:latin typeface="Times New Roman"/>
                <a:cs typeface="Times New Roman"/>
              </a:rPr>
              <a:t> 	</a:t>
            </a:r>
            <a:r>
              <a:rPr sz="1000" b="1" u="sng" spc="-5" dirty="0">
                <a:uFill>
                  <a:solidFill>
                    <a:srgbClr val="000000"/>
                  </a:solidFill>
                </a:uFill>
                <a:latin typeface="Book Antiqua"/>
                <a:cs typeface="Book Antiqua"/>
              </a:rPr>
              <a:t>time-series	</a:t>
            </a:r>
            <a:endParaRPr sz="1000" dirty="0">
              <a:latin typeface="Book Antiqua"/>
              <a:cs typeface="Book Antiqua"/>
            </a:endParaRPr>
          </a:p>
          <a:p>
            <a:pPr marL="168275" marR="160655" algn="ctr">
              <a:lnSpc>
                <a:spcPts val="1200"/>
              </a:lnSpc>
              <a:spcBef>
                <a:spcPts val="40"/>
              </a:spcBef>
            </a:pPr>
            <a:r>
              <a:rPr sz="1000" spc="-5" dirty="0">
                <a:latin typeface="Book Antiqua"/>
                <a:cs typeface="Book Antiqua"/>
              </a:rPr>
              <a:t>observations of</a:t>
            </a:r>
            <a:r>
              <a:rPr sz="1000" spc="-25" dirty="0">
                <a:latin typeface="Book Antiqua"/>
                <a:cs typeface="Book Antiqua"/>
              </a:rPr>
              <a:t> </a:t>
            </a:r>
            <a:r>
              <a:rPr sz="1000" spc="-5" dirty="0">
                <a:latin typeface="Book Antiqua"/>
                <a:cs typeface="Book Antiqua"/>
              </a:rPr>
              <a:t>variable(s)  in </a:t>
            </a:r>
            <a:r>
              <a:rPr sz="1000" spc="-10" dirty="0">
                <a:latin typeface="Book Antiqua"/>
                <a:cs typeface="Book Antiqua"/>
              </a:rPr>
              <a:t>different </a:t>
            </a:r>
            <a:r>
              <a:rPr sz="1000" spc="-5" dirty="0">
                <a:latin typeface="Book Antiqua"/>
                <a:cs typeface="Book Antiqua"/>
              </a:rPr>
              <a:t>points in</a:t>
            </a:r>
            <a:r>
              <a:rPr sz="1000" spc="-20" dirty="0">
                <a:latin typeface="Book Antiqua"/>
                <a:cs typeface="Book Antiqua"/>
              </a:rPr>
              <a:t> </a:t>
            </a:r>
            <a:r>
              <a:rPr sz="1000" spc="-5" dirty="0">
                <a:latin typeface="Book Antiqua"/>
                <a:cs typeface="Book Antiqua"/>
              </a:rPr>
              <a:t>time</a:t>
            </a:r>
            <a:endParaRPr lang="en-US" sz="1000" spc="-5" dirty="0">
              <a:latin typeface="Book Antiqua"/>
              <a:cs typeface="Book Antiqua"/>
            </a:endParaRPr>
          </a:p>
          <a:p>
            <a:pPr marL="168275" marR="160655" algn="ctr">
              <a:lnSpc>
                <a:spcPts val="1200"/>
              </a:lnSpc>
              <a:spcBef>
                <a:spcPts val="40"/>
              </a:spcBef>
            </a:pPr>
            <a:r>
              <a:rPr lang="en-US" sz="1000" spc="-5" dirty="0">
                <a:latin typeface="Book Antiqua"/>
                <a:cs typeface="Book Antiqua"/>
              </a:rPr>
              <a:t>(</a:t>
            </a:r>
            <a:r>
              <a:rPr lang="en-US" sz="1000" spc="-5" dirty="0" err="1">
                <a:latin typeface="Book Antiqua"/>
                <a:cs typeface="Book Antiqua"/>
              </a:rPr>
              <a:t>eg.</a:t>
            </a:r>
            <a:r>
              <a:rPr lang="en-US" sz="1000" spc="-5" dirty="0">
                <a:latin typeface="Book Antiqua"/>
                <a:cs typeface="Book Antiqua"/>
              </a:rPr>
              <a:t> GDP)</a:t>
            </a:r>
            <a:endParaRPr sz="1000" dirty="0">
              <a:latin typeface="Book Antiqua"/>
              <a:cs typeface="Book Antiqua"/>
            </a:endParaRPr>
          </a:p>
        </p:txBody>
      </p:sp>
      <p:sp>
        <p:nvSpPr>
          <p:cNvPr id="16" name="object 16"/>
          <p:cNvSpPr txBox="1"/>
          <p:nvPr/>
        </p:nvSpPr>
        <p:spPr>
          <a:xfrm>
            <a:off x="2320150" y="2016701"/>
            <a:ext cx="1940560" cy="935513"/>
          </a:xfrm>
          <a:prstGeom prst="rect">
            <a:avLst/>
          </a:prstGeom>
        </p:spPr>
        <p:txBody>
          <a:bodyPr vert="horz" wrap="square" lIns="0" tIns="12065" rIns="0" bIns="0" rtlCol="0">
            <a:spAutoFit/>
          </a:bodyPr>
          <a:lstStyle/>
          <a:p>
            <a:pPr algn="ctr">
              <a:lnSpc>
                <a:spcPts val="1200"/>
              </a:lnSpc>
              <a:spcBef>
                <a:spcPts val="95"/>
              </a:spcBef>
              <a:tabLst>
                <a:tab pos="656590" algn="l"/>
                <a:tab pos="1914525" algn="l"/>
              </a:tabLst>
            </a:pPr>
            <a:r>
              <a:rPr sz="1000" u="sng" spc="-5" dirty="0">
                <a:uFill>
                  <a:solidFill>
                    <a:srgbClr val="000000"/>
                  </a:solidFill>
                </a:uFill>
                <a:latin typeface="Times New Roman"/>
                <a:cs typeface="Times New Roman"/>
              </a:rPr>
              <a:t> 	</a:t>
            </a:r>
            <a:r>
              <a:rPr sz="1000" b="1" u="sng" spc="-5" dirty="0">
                <a:uFill>
                  <a:solidFill>
                    <a:srgbClr val="000000"/>
                  </a:solidFill>
                </a:uFill>
                <a:latin typeface="Book Antiqua"/>
                <a:cs typeface="Book Antiqua"/>
              </a:rPr>
              <a:t>panel</a:t>
            </a:r>
            <a:r>
              <a:rPr sz="1000" b="1" u="sng" spc="-80" dirty="0">
                <a:uFill>
                  <a:solidFill>
                    <a:srgbClr val="000000"/>
                  </a:solidFill>
                </a:uFill>
                <a:latin typeface="Book Antiqua"/>
                <a:cs typeface="Book Antiqua"/>
              </a:rPr>
              <a:t> </a:t>
            </a:r>
            <a:r>
              <a:rPr sz="1000" b="1" u="sng" spc="-5" dirty="0">
                <a:uFill>
                  <a:solidFill>
                    <a:srgbClr val="000000"/>
                  </a:solidFill>
                </a:uFill>
                <a:latin typeface="Book Antiqua"/>
                <a:cs typeface="Book Antiqua"/>
              </a:rPr>
              <a:t>data	</a:t>
            </a:r>
            <a:endParaRPr sz="1000" dirty="0">
              <a:latin typeface="Book Antiqua"/>
              <a:cs typeface="Book Antiqua"/>
            </a:endParaRPr>
          </a:p>
          <a:p>
            <a:pPr marL="431800" marR="424180" algn="ctr">
              <a:lnSpc>
                <a:spcPts val="1200"/>
              </a:lnSpc>
              <a:spcBef>
                <a:spcPts val="40"/>
              </a:spcBef>
            </a:pPr>
            <a:r>
              <a:rPr sz="1000" spc="-5" dirty="0">
                <a:latin typeface="Book Antiqua"/>
                <a:cs typeface="Book Antiqua"/>
              </a:rPr>
              <a:t>time series for</a:t>
            </a:r>
            <a:r>
              <a:rPr sz="1000" spc="-50" dirty="0">
                <a:latin typeface="Book Antiqua"/>
                <a:cs typeface="Book Antiqua"/>
              </a:rPr>
              <a:t> </a:t>
            </a:r>
            <a:r>
              <a:rPr sz="1000" spc="-5" dirty="0">
                <a:latin typeface="Book Antiqua"/>
                <a:cs typeface="Book Antiqua"/>
              </a:rPr>
              <a:t>each  cross-sectional</a:t>
            </a:r>
            <a:r>
              <a:rPr sz="1000" spc="-60" dirty="0">
                <a:latin typeface="Book Antiqua"/>
                <a:cs typeface="Book Antiqua"/>
              </a:rPr>
              <a:t> </a:t>
            </a:r>
            <a:r>
              <a:rPr sz="1000" spc="-5" dirty="0">
                <a:latin typeface="Book Antiqua"/>
                <a:cs typeface="Book Antiqua"/>
              </a:rPr>
              <a:t>unit  in the data</a:t>
            </a:r>
            <a:r>
              <a:rPr sz="1000" spc="-30" dirty="0">
                <a:latin typeface="Book Antiqua"/>
                <a:cs typeface="Book Antiqua"/>
              </a:rPr>
              <a:t> </a:t>
            </a:r>
            <a:r>
              <a:rPr sz="1000" spc="-5" dirty="0">
                <a:latin typeface="Book Antiqua"/>
                <a:cs typeface="Book Antiqua"/>
              </a:rPr>
              <a:t>set</a:t>
            </a:r>
            <a:endParaRPr lang="en-US" sz="1000" spc="-5" dirty="0">
              <a:latin typeface="Book Antiqua"/>
              <a:cs typeface="Book Antiqua"/>
            </a:endParaRPr>
          </a:p>
          <a:p>
            <a:pPr marL="431800" marR="424180" algn="ctr">
              <a:lnSpc>
                <a:spcPts val="1200"/>
              </a:lnSpc>
              <a:spcBef>
                <a:spcPts val="40"/>
              </a:spcBef>
            </a:pPr>
            <a:r>
              <a:rPr lang="en-US" sz="1000" spc="-5" dirty="0">
                <a:latin typeface="Book Antiqua"/>
                <a:cs typeface="Book Antiqua"/>
              </a:rPr>
              <a:t>(</a:t>
            </a:r>
            <a:r>
              <a:rPr lang="en-US" sz="1000" spc="-5" dirty="0" err="1">
                <a:latin typeface="Book Antiqua"/>
                <a:cs typeface="Book Antiqua"/>
              </a:rPr>
              <a:t>eg.</a:t>
            </a:r>
            <a:r>
              <a:rPr lang="en-US" sz="1000" spc="-5" dirty="0">
                <a:latin typeface="Book Antiqua"/>
                <a:cs typeface="Book Antiqua"/>
              </a:rPr>
              <a:t> GDP of various countries)</a:t>
            </a:r>
            <a:endParaRPr sz="1000" dirty="0">
              <a:latin typeface="Book Antiqua"/>
              <a:cs typeface="Book Antiqua"/>
            </a:endParaRPr>
          </a:p>
        </p:txBody>
      </p:sp>
    </p:spTree>
  </p:cSld>
  <p:clrMapOvr>
    <a:masterClrMapping/>
  </p:clrMapOvr>
  <p:transition>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3569970" cy="244475"/>
          </a:xfrm>
          <a:prstGeom prst="rect">
            <a:avLst/>
          </a:prstGeom>
        </p:spPr>
        <p:txBody>
          <a:bodyPr vert="horz" wrap="square" lIns="0" tIns="17145" rIns="0" bIns="0" rtlCol="0">
            <a:spAutoFit/>
          </a:bodyPr>
          <a:lstStyle/>
          <a:p>
            <a:pPr marL="12700">
              <a:lnSpc>
                <a:spcPct val="100000"/>
              </a:lnSpc>
              <a:spcBef>
                <a:spcPts val="135"/>
              </a:spcBef>
            </a:pPr>
            <a:r>
              <a:rPr sz="1400" spc="15" dirty="0"/>
              <a:t>D</a:t>
            </a:r>
            <a:r>
              <a:rPr spc="15" dirty="0"/>
              <a:t>ATA </a:t>
            </a:r>
            <a:r>
              <a:rPr spc="50" dirty="0"/>
              <a:t>USED </a:t>
            </a:r>
            <a:r>
              <a:rPr spc="30" dirty="0"/>
              <a:t>IN </a:t>
            </a:r>
            <a:r>
              <a:rPr spc="60" dirty="0"/>
              <a:t>ECONOMETRICS </a:t>
            </a:r>
            <a:r>
              <a:rPr sz="1400" spc="10" dirty="0"/>
              <a:t>-</a:t>
            </a:r>
            <a:r>
              <a:rPr sz="1400" spc="-165" dirty="0"/>
              <a:t> </a:t>
            </a:r>
            <a:r>
              <a:rPr sz="1400" spc="60" dirty="0"/>
              <a:t>E</a:t>
            </a:r>
            <a:r>
              <a:rPr spc="60" dirty="0"/>
              <a:t>XAMPLES</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14</a:t>
            </a:fld>
            <a:r>
              <a:rPr spc="-85" dirty="0"/>
              <a:t> </a:t>
            </a:r>
            <a:r>
              <a:rPr spc="-5" dirty="0"/>
              <a:t>/</a:t>
            </a:r>
            <a:r>
              <a:rPr spc="-80" dirty="0"/>
              <a:t> </a:t>
            </a:r>
            <a:r>
              <a:rPr spc="-5" dirty="0"/>
              <a:t>33</a:t>
            </a:r>
          </a:p>
        </p:txBody>
      </p:sp>
      <p:sp>
        <p:nvSpPr>
          <p:cNvPr id="13" name="object 13"/>
          <p:cNvSpPr txBox="1"/>
          <p:nvPr/>
        </p:nvSpPr>
        <p:spPr>
          <a:xfrm>
            <a:off x="412889" y="996580"/>
            <a:ext cx="3882390" cy="1621790"/>
          </a:xfrm>
          <a:prstGeom prst="rect">
            <a:avLst/>
          </a:prstGeom>
        </p:spPr>
        <p:txBody>
          <a:bodyPr vert="horz" wrap="square" lIns="0" tIns="6985" rIns="0" bIns="0" rtlCol="0">
            <a:spAutoFit/>
          </a:bodyPr>
          <a:lstStyle/>
          <a:p>
            <a:pPr marL="224154" marR="142875" indent="-148590">
              <a:lnSpc>
                <a:spcPct val="102600"/>
              </a:lnSpc>
              <a:spcBef>
                <a:spcPts val="55"/>
              </a:spcBef>
            </a:pPr>
            <a:r>
              <a:rPr sz="1200" spc="127" baseline="6944" dirty="0">
                <a:latin typeface="Arial Black"/>
                <a:cs typeface="Arial Black"/>
              </a:rPr>
              <a:t>e </a:t>
            </a:r>
            <a:r>
              <a:rPr sz="1100" spc="-5" dirty="0">
                <a:latin typeface="Book Antiqua"/>
                <a:cs typeface="Book Antiqua"/>
              </a:rPr>
              <a:t>Country’s </a:t>
            </a:r>
            <a:r>
              <a:rPr sz="1100" spc="-10" dirty="0">
                <a:latin typeface="Book Antiqua"/>
                <a:cs typeface="Book Antiqua"/>
              </a:rPr>
              <a:t>macroeconomic </a:t>
            </a:r>
            <a:r>
              <a:rPr sz="1100" spc="-5" dirty="0">
                <a:latin typeface="Book Antiqua"/>
                <a:cs typeface="Book Antiqua"/>
              </a:rPr>
              <a:t>indicators </a:t>
            </a:r>
            <a:r>
              <a:rPr sz="1100" spc="-35" dirty="0">
                <a:latin typeface="Book Antiqua"/>
                <a:cs typeface="Book Antiqua"/>
              </a:rPr>
              <a:t>(GDP, </a:t>
            </a:r>
            <a:r>
              <a:rPr sz="1100" spc="-10" dirty="0">
                <a:latin typeface="Book Antiqua"/>
                <a:cs typeface="Book Antiqua"/>
              </a:rPr>
              <a:t>inflation </a:t>
            </a:r>
            <a:r>
              <a:rPr sz="1100" spc="-5" dirty="0">
                <a:latin typeface="Book Antiqua"/>
                <a:cs typeface="Book Antiqua"/>
              </a:rPr>
              <a:t>rate,  net exports, etc.) </a:t>
            </a:r>
            <a:r>
              <a:rPr sz="1100" spc="-10" dirty="0">
                <a:latin typeface="Book Antiqua"/>
                <a:cs typeface="Book Antiqua"/>
              </a:rPr>
              <a:t>month by</a:t>
            </a:r>
            <a:r>
              <a:rPr sz="1100" spc="60" dirty="0">
                <a:latin typeface="Book Antiqua"/>
                <a:cs typeface="Book Antiqua"/>
              </a:rPr>
              <a:t> </a:t>
            </a:r>
            <a:r>
              <a:rPr sz="1100" spc="-10" dirty="0">
                <a:latin typeface="Book Antiqua"/>
                <a:cs typeface="Book Antiqua"/>
              </a:rPr>
              <a:t>month</a:t>
            </a:r>
            <a:endParaRPr sz="1100">
              <a:latin typeface="Book Antiqua"/>
              <a:cs typeface="Book Antiqua"/>
            </a:endParaRPr>
          </a:p>
          <a:p>
            <a:pPr>
              <a:lnSpc>
                <a:spcPct val="100000"/>
              </a:lnSpc>
            </a:pPr>
            <a:endParaRPr sz="1300">
              <a:latin typeface="Times New Roman"/>
              <a:cs typeface="Times New Roman"/>
            </a:endParaRPr>
          </a:p>
          <a:p>
            <a:pPr marL="224154" marR="200025" indent="-148590">
              <a:lnSpc>
                <a:spcPct val="102600"/>
              </a:lnSpc>
            </a:pPr>
            <a:r>
              <a:rPr sz="1200" spc="127" baseline="6944" dirty="0">
                <a:latin typeface="Arial Black"/>
                <a:cs typeface="Arial Black"/>
              </a:rPr>
              <a:t>e </a:t>
            </a:r>
            <a:r>
              <a:rPr sz="1100" spc="-5" dirty="0">
                <a:latin typeface="Book Antiqua"/>
                <a:cs typeface="Book Antiqua"/>
              </a:rPr>
              <a:t>Data about </a:t>
            </a:r>
            <a:r>
              <a:rPr sz="1100" spc="-10" dirty="0">
                <a:latin typeface="Book Antiqua"/>
                <a:cs typeface="Book Antiqua"/>
              </a:rPr>
              <a:t>firms’ </a:t>
            </a:r>
            <a:r>
              <a:rPr sz="1100" spc="-5" dirty="0">
                <a:latin typeface="Book Antiqua"/>
                <a:cs typeface="Book Antiqua"/>
              </a:rPr>
              <a:t>employees or </a:t>
            </a:r>
            <a:r>
              <a:rPr sz="1100" spc="-10" dirty="0">
                <a:latin typeface="Book Antiqua"/>
                <a:cs typeface="Book Antiqua"/>
              </a:rPr>
              <a:t>financial </a:t>
            </a:r>
            <a:r>
              <a:rPr sz="1100" spc="-5" dirty="0">
                <a:latin typeface="Book Antiqua"/>
                <a:cs typeface="Book Antiqua"/>
              </a:rPr>
              <a:t>indicators as of  the end of the</a:t>
            </a:r>
            <a:r>
              <a:rPr sz="1100" spc="-15" dirty="0">
                <a:latin typeface="Book Antiqua"/>
                <a:cs typeface="Book Antiqua"/>
              </a:rPr>
              <a:t> </a:t>
            </a:r>
            <a:r>
              <a:rPr sz="1100" spc="-5" dirty="0">
                <a:latin typeface="Book Antiqua"/>
                <a:cs typeface="Book Antiqua"/>
              </a:rPr>
              <a:t>year</a:t>
            </a:r>
            <a:endParaRPr sz="1100">
              <a:latin typeface="Book Antiqua"/>
              <a:cs typeface="Book Antiqua"/>
            </a:endParaRPr>
          </a:p>
          <a:p>
            <a:pPr>
              <a:lnSpc>
                <a:spcPct val="100000"/>
              </a:lnSpc>
              <a:spcBef>
                <a:spcPts val="35"/>
              </a:spcBef>
            </a:pPr>
            <a:endParaRPr sz="1300">
              <a:latin typeface="Times New Roman"/>
              <a:cs typeface="Times New Roman"/>
            </a:endParaRPr>
          </a:p>
          <a:p>
            <a:pPr marL="76200">
              <a:lnSpc>
                <a:spcPct val="100000"/>
              </a:lnSpc>
            </a:pPr>
            <a:r>
              <a:rPr sz="1200" spc="127" baseline="6944" dirty="0">
                <a:latin typeface="Arial Black"/>
                <a:cs typeface="Arial Black"/>
              </a:rPr>
              <a:t>e </a:t>
            </a:r>
            <a:r>
              <a:rPr sz="1100" spc="-10" dirty="0">
                <a:latin typeface="Book Antiqua"/>
                <a:cs typeface="Book Antiqua"/>
              </a:rPr>
              <a:t>Records </a:t>
            </a:r>
            <a:r>
              <a:rPr sz="1100" spc="-5" dirty="0">
                <a:latin typeface="Book Antiqua"/>
                <a:cs typeface="Book Antiqua"/>
              </a:rPr>
              <a:t>of </a:t>
            </a:r>
            <a:r>
              <a:rPr sz="1100" spc="-10" dirty="0">
                <a:latin typeface="Book Antiqua"/>
                <a:cs typeface="Book Antiqua"/>
              </a:rPr>
              <a:t>bank </a:t>
            </a:r>
            <a:r>
              <a:rPr sz="1100" spc="-5" dirty="0">
                <a:latin typeface="Book Antiqua"/>
                <a:cs typeface="Book Antiqua"/>
              </a:rPr>
              <a:t>clients </a:t>
            </a:r>
            <a:r>
              <a:rPr sz="1100" spc="-10" dirty="0">
                <a:latin typeface="Book Antiqua"/>
                <a:cs typeface="Book Antiqua"/>
              </a:rPr>
              <a:t>who were </a:t>
            </a:r>
            <a:r>
              <a:rPr sz="1100" spc="-5" dirty="0">
                <a:latin typeface="Book Antiqua"/>
                <a:cs typeface="Book Antiqua"/>
              </a:rPr>
              <a:t>given a</a:t>
            </a:r>
            <a:r>
              <a:rPr sz="1100" spc="-155" dirty="0">
                <a:latin typeface="Book Antiqua"/>
                <a:cs typeface="Book Antiqua"/>
              </a:rPr>
              <a:t> </a:t>
            </a:r>
            <a:r>
              <a:rPr sz="1100" spc="-5" dirty="0">
                <a:latin typeface="Book Antiqua"/>
                <a:cs typeface="Book Antiqua"/>
              </a:rPr>
              <a:t>loan</a:t>
            </a:r>
            <a:endParaRPr sz="1100">
              <a:latin typeface="Book Antiqua"/>
              <a:cs typeface="Book Antiqua"/>
            </a:endParaRPr>
          </a:p>
          <a:p>
            <a:pPr>
              <a:lnSpc>
                <a:spcPct val="100000"/>
              </a:lnSpc>
              <a:spcBef>
                <a:spcPts val="35"/>
              </a:spcBef>
            </a:pPr>
            <a:endParaRPr sz="1300">
              <a:latin typeface="Times New Roman"/>
              <a:cs typeface="Times New Roman"/>
            </a:endParaRPr>
          </a:p>
          <a:p>
            <a:pPr marL="76200">
              <a:lnSpc>
                <a:spcPct val="100000"/>
              </a:lnSpc>
            </a:pPr>
            <a:r>
              <a:rPr sz="1200" spc="127" baseline="6944" dirty="0">
                <a:latin typeface="Arial Black"/>
                <a:cs typeface="Arial Black"/>
              </a:rPr>
              <a:t>e </a:t>
            </a:r>
            <a:r>
              <a:rPr sz="1100" spc="-5" dirty="0">
                <a:latin typeface="Book Antiqua"/>
                <a:cs typeface="Book Antiqua"/>
              </a:rPr>
              <a:t>Annual social security or tax </a:t>
            </a:r>
            <a:r>
              <a:rPr sz="1100" spc="-10" dirty="0">
                <a:latin typeface="Book Antiqua"/>
                <a:cs typeface="Book Antiqua"/>
              </a:rPr>
              <a:t>records </a:t>
            </a:r>
            <a:r>
              <a:rPr sz="1100" spc="-5" dirty="0">
                <a:latin typeface="Book Antiqua"/>
                <a:cs typeface="Book Antiqua"/>
              </a:rPr>
              <a:t>of individual</a:t>
            </a:r>
            <a:r>
              <a:rPr sz="1100" spc="130" dirty="0">
                <a:latin typeface="Book Antiqua"/>
                <a:cs typeface="Book Antiqua"/>
              </a:rPr>
              <a:t> </a:t>
            </a:r>
            <a:r>
              <a:rPr sz="1100" spc="-5" dirty="0">
                <a:latin typeface="Book Antiqua"/>
                <a:cs typeface="Book Antiqua"/>
              </a:rPr>
              <a:t>workers</a:t>
            </a:r>
            <a:endParaRPr sz="1100">
              <a:latin typeface="Book Antiqua"/>
              <a:cs typeface="Book Antiqua"/>
            </a:endParaRPr>
          </a:p>
        </p:txBody>
      </p:sp>
    </p:spTree>
  </p:cSld>
  <p:clrMapOvr>
    <a:masterClrMapping/>
  </p:clrMapOvr>
  <p:transition>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3151505" cy="244475"/>
          </a:xfrm>
          <a:prstGeom prst="rect">
            <a:avLst/>
          </a:prstGeom>
        </p:spPr>
        <p:txBody>
          <a:bodyPr vert="horz" wrap="square" lIns="0" tIns="17145" rIns="0" bIns="0" rtlCol="0">
            <a:spAutoFit/>
          </a:bodyPr>
          <a:lstStyle/>
          <a:p>
            <a:pPr marL="12700">
              <a:lnSpc>
                <a:spcPct val="100000"/>
              </a:lnSpc>
              <a:spcBef>
                <a:spcPts val="135"/>
              </a:spcBef>
            </a:pPr>
            <a:r>
              <a:rPr sz="1400" spc="55" dirty="0"/>
              <a:t>S</a:t>
            </a:r>
            <a:r>
              <a:rPr spc="55" dirty="0"/>
              <a:t>TEPS </a:t>
            </a:r>
            <a:r>
              <a:rPr spc="30" dirty="0"/>
              <a:t>OF AN </a:t>
            </a:r>
            <a:r>
              <a:rPr spc="60" dirty="0"/>
              <a:t>ECONOMETRIC</a:t>
            </a:r>
            <a:r>
              <a:rPr spc="65" dirty="0"/>
              <a:t> </a:t>
            </a:r>
            <a:r>
              <a:rPr spc="45" dirty="0"/>
              <a:t>ANALYSIS</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15</a:t>
            </a:fld>
            <a:r>
              <a:rPr spc="-85" dirty="0"/>
              <a:t> </a:t>
            </a:r>
            <a:r>
              <a:rPr spc="-5" dirty="0"/>
              <a:t>/</a:t>
            </a:r>
            <a:r>
              <a:rPr spc="-80" dirty="0"/>
              <a:t> </a:t>
            </a:r>
            <a:r>
              <a:rPr spc="-5" dirty="0"/>
              <a:t>33</a:t>
            </a:r>
          </a:p>
        </p:txBody>
      </p:sp>
      <p:sp>
        <p:nvSpPr>
          <p:cNvPr id="13" name="object 13"/>
          <p:cNvSpPr txBox="1"/>
          <p:nvPr/>
        </p:nvSpPr>
        <p:spPr>
          <a:xfrm>
            <a:off x="451205" y="920672"/>
            <a:ext cx="3711575" cy="1811655"/>
          </a:xfrm>
          <a:prstGeom prst="rect">
            <a:avLst/>
          </a:prstGeom>
        </p:spPr>
        <p:txBody>
          <a:bodyPr vert="horz" wrap="square" lIns="0" tIns="11430" rIns="0" bIns="0" rtlCol="0">
            <a:spAutoFit/>
          </a:bodyPr>
          <a:lstStyle/>
          <a:p>
            <a:pPr marL="185420" indent="-173355">
              <a:lnSpc>
                <a:spcPct val="100000"/>
              </a:lnSpc>
              <a:spcBef>
                <a:spcPts val="90"/>
              </a:spcBef>
              <a:buAutoNum type="arabicPeriod"/>
              <a:tabLst>
                <a:tab pos="186055" algn="l"/>
              </a:tabLst>
            </a:pPr>
            <a:r>
              <a:rPr sz="1100" spc="-5" dirty="0">
                <a:latin typeface="Book Antiqua"/>
                <a:cs typeface="Book Antiqua"/>
              </a:rPr>
              <a:t>Formulation of an economic model </a:t>
            </a:r>
            <a:r>
              <a:rPr sz="1100" spc="-10" dirty="0">
                <a:latin typeface="Book Antiqua"/>
                <a:cs typeface="Book Antiqua"/>
              </a:rPr>
              <a:t>(rigorous </a:t>
            </a:r>
            <a:r>
              <a:rPr sz="1100" spc="-5" dirty="0">
                <a:latin typeface="Book Antiqua"/>
                <a:cs typeface="Book Antiqua"/>
              </a:rPr>
              <a:t>or</a:t>
            </a:r>
            <a:r>
              <a:rPr sz="1100" spc="-45" dirty="0">
                <a:latin typeface="Book Antiqua"/>
                <a:cs typeface="Book Antiqua"/>
              </a:rPr>
              <a:t> </a:t>
            </a:r>
            <a:r>
              <a:rPr sz="1100" spc="-5" dirty="0">
                <a:latin typeface="Book Antiqua"/>
                <a:cs typeface="Book Antiqua"/>
              </a:rPr>
              <a:t>intuitive)</a:t>
            </a:r>
            <a:endParaRPr sz="1100">
              <a:latin typeface="Book Antiqua"/>
              <a:cs typeface="Book Antiqua"/>
            </a:endParaRPr>
          </a:p>
          <a:p>
            <a:pPr>
              <a:lnSpc>
                <a:spcPct val="100000"/>
              </a:lnSpc>
              <a:buFont typeface="Book Antiqua"/>
              <a:buAutoNum type="arabicPeriod"/>
            </a:pPr>
            <a:endParaRPr sz="1300">
              <a:latin typeface="Times New Roman"/>
              <a:cs typeface="Times New Roman"/>
            </a:endParaRPr>
          </a:p>
          <a:p>
            <a:pPr marL="185420" marR="394970" indent="-173355">
              <a:lnSpc>
                <a:spcPct val="102600"/>
              </a:lnSpc>
              <a:buAutoNum type="arabicPeriod"/>
              <a:tabLst>
                <a:tab pos="186055" algn="l"/>
              </a:tabLst>
            </a:pPr>
            <a:r>
              <a:rPr sz="1100" spc="-5" dirty="0">
                <a:latin typeface="Book Antiqua"/>
                <a:cs typeface="Book Antiqua"/>
              </a:rPr>
              <a:t>Formulation of an econometric model based </a:t>
            </a:r>
            <a:r>
              <a:rPr sz="1100" spc="-10" dirty="0">
                <a:latin typeface="Book Antiqua"/>
                <a:cs typeface="Book Antiqua"/>
              </a:rPr>
              <a:t>on</a:t>
            </a:r>
            <a:r>
              <a:rPr sz="1100" spc="-80" dirty="0">
                <a:latin typeface="Book Antiqua"/>
                <a:cs typeface="Book Antiqua"/>
              </a:rPr>
              <a:t> </a:t>
            </a:r>
            <a:r>
              <a:rPr sz="1100" spc="-5" dirty="0">
                <a:latin typeface="Book Antiqua"/>
                <a:cs typeface="Book Antiqua"/>
              </a:rPr>
              <a:t>the  economic</a:t>
            </a:r>
            <a:r>
              <a:rPr sz="1100" spc="-10" dirty="0">
                <a:latin typeface="Book Antiqua"/>
                <a:cs typeface="Book Antiqua"/>
              </a:rPr>
              <a:t> </a:t>
            </a:r>
            <a:r>
              <a:rPr sz="1100" spc="-5" dirty="0">
                <a:latin typeface="Book Antiqua"/>
                <a:cs typeface="Book Antiqua"/>
              </a:rPr>
              <a:t>model</a:t>
            </a:r>
            <a:endParaRPr sz="1100">
              <a:latin typeface="Book Antiqua"/>
              <a:cs typeface="Book Antiqua"/>
            </a:endParaRPr>
          </a:p>
          <a:p>
            <a:pPr>
              <a:lnSpc>
                <a:spcPct val="100000"/>
              </a:lnSpc>
              <a:spcBef>
                <a:spcPts val="35"/>
              </a:spcBef>
              <a:buFont typeface="Book Antiqua"/>
              <a:buAutoNum type="arabicPeriod"/>
            </a:pPr>
            <a:endParaRPr sz="1300">
              <a:latin typeface="Times New Roman"/>
              <a:cs typeface="Times New Roman"/>
            </a:endParaRPr>
          </a:p>
          <a:p>
            <a:pPr marL="185420" indent="-173355">
              <a:lnSpc>
                <a:spcPct val="100000"/>
              </a:lnSpc>
              <a:buAutoNum type="arabicPeriod"/>
              <a:tabLst>
                <a:tab pos="186055" algn="l"/>
              </a:tabLst>
            </a:pPr>
            <a:r>
              <a:rPr sz="1100" spc="-5" dirty="0">
                <a:latin typeface="Book Antiqua"/>
                <a:cs typeface="Book Antiqua"/>
              </a:rPr>
              <a:t>Collection of</a:t>
            </a:r>
            <a:r>
              <a:rPr sz="1100" spc="-10" dirty="0">
                <a:latin typeface="Book Antiqua"/>
                <a:cs typeface="Book Antiqua"/>
              </a:rPr>
              <a:t> </a:t>
            </a:r>
            <a:r>
              <a:rPr sz="1100" spc="-5" dirty="0">
                <a:latin typeface="Book Antiqua"/>
                <a:cs typeface="Book Antiqua"/>
              </a:rPr>
              <a:t>data</a:t>
            </a:r>
            <a:endParaRPr sz="1100">
              <a:latin typeface="Book Antiqua"/>
              <a:cs typeface="Book Antiqua"/>
            </a:endParaRPr>
          </a:p>
          <a:p>
            <a:pPr>
              <a:lnSpc>
                <a:spcPct val="100000"/>
              </a:lnSpc>
              <a:spcBef>
                <a:spcPts val="30"/>
              </a:spcBef>
              <a:buFont typeface="Book Antiqua"/>
              <a:buAutoNum type="arabicPeriod"/>
            </a:pPr>
            <a:endParaRPr sz="1300">
              <a:latin typeface="Times New Roman"/>
              <a:cs typeface="Times New Roman"/>
            </a:endParaRPr>
          </a:p>
          <a:p>
            <a:pPr marL="185420" indent="-173355">
              <a:lnSpc>
                <a:spcPct val="100000"/>
              </a:lnSpc>
              <a:spcBef>
                <a:spcPts val="5"/>
              </a:spcBef>
              <a:buAutoNum type="arabicPeriod"/>
              <a:tabLst>
                <a:tab pos="186055" algn="l"/>
              </a:tabLst>
            </a:pPr>
            <a:r>
              <a:rPr sz="1100" spc="-5" dirty="0">
                <a:latin typeface="Book Antiqua"/>
                <a:cs typeface="Book Antiqua"/>
              </a:rPr>
              <a:t>Estimation of the econometric</a:t>
            </a:r>
            <a:r>
              <a:rPr sz="1100" spc="-15" dirty="0">
                <a:latin typeface="Book Antiqua"/>
                <a:cs typeface="Book Antiqua"/>
              </a:rPr>
              <a:t> </a:t>
            </a:r>
            <a:r>
              <a:rPr sz="1100" spc="-5" dirty="0">
                <a:latin typeface="Book Antiqua"/>
                <a:cs typeface="Book Antiqua"/>
              </a:rPr>
              <a:t>model</a:t>
            </a:r>
            <a:endParaRPr sz="1100">
              <a:latin typeface="Book Antiqua"/>
              <a:cs typeface="Book Antiqua"/>
            </a:endParaRPr>
          </a:p>
          <a:p>
            <a:pPr>
              <a:lnSpc>
                <a:spcPct val="100000"/>
              </a:lnSpc>
              <a:spcBef>
                <a:spcPts val="30"/>
              </a:spcBef>
              <a:buFont typeface="Book Antiqua"/>
              <a:buAutoNum type="arabicPeriod"/>
            </a:pPr>
            <a:endParaRPr sz="1300">
              <a:latin typeface="Times New Roman"/>
              <a:cs typeface="Times New Roman"/>
            </a:endParaRPr>
          </a:p>
          <a:p>
            <a:pPr marL="185420" indent="-173355">
              <a:lnSpc>
                <a:spcPct val="100000"/>
              </a:lnSpc>
              <a:spcBef>
                <a:spcPts val="5"/>
              </a:spcBef>
              <a:buAutoNum type="arabicPeriod"/>
              <a:tabLst>
                <a:tab pos="186055" algn="l"/>
              </a:tabLst>
            </a:pPr>
            <a:r>
              <a:rPr sz="1100" spc="-10" dirty="0">
                <a:latin typeface="Book Antiqua"/>
                <a:cs typeface="Book Antiqua"/>
              </a:rPr>
              <a:t>Interpretation </a:t>
            </a:r>
            <a:r>
              <a:rPr sz="1100" spc="-5" dirty="0">
                <a:latin typeface="Book Antiqua"/>
                <a:cs typeface="Book Antiqua"/>
              </a:rPr>
              <a:t>of </a:t>
            </a:r>
            <a:r>
              <a:rPr sz="1100" spc="-10" dirty="0">
                <a:latin typeface="Book Antiqua"/>
                <a:cs typeface="Book Antiqua"/>
              </a:rPr>
              <a:t>results</a:t>
            </a:r>
            <a:endParaRPr sz="1100">
              <a:latin typeface="Book Antiqua"/>
              <a:cs typeface="Book Antiqua"/>
            </a:endParaRPr>
          </a:p>
        </p:txBody>
      </p:sp>
    </p:spTree>
  </p:cSld>
  <p:clrMapOvr>
    <a:masterClrMapping/>
  </p:clrMapOvr>
  <p:transition>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2527935" cy="244475"/>
          </a:xfrm>
          <a:prstGeom prst="rect">
            <a:avLst/>
          </a:prstGeom>
        </p:spPr>
        <p:txBody>
          <a:bodyPr vert="horz" wrap="square" lIns="0" tIns="17145" rIns="0" bIns="0" rtlCol="0">
            <a:spAutoFit/>
          </a:bodyPr>
          <a:lstStyle/>
          <a:p>
            <a:pPr marL="12700">
              <a:lnSpc>
                <a:spcPct val="100000"/>
              </a:lnSpc>
              <a:spcBef>
                <a:spcPts val="135"/>
              </a:spcBef>
            </a:pPr>
            <a:r>
              <a:rPr sz="1400" spc="60" dirty="0"/>
              <a:t>E</a:t>
            </a:r>
            <a:r>
              <a:rPr spc="60" dirty="0"/>
              <a:t>XAMPLE </a:t>
            </a:r>
            <a:r>
              <a:rPr sz="1400" spc="10" dirty="0"/>
              <a:t>- </a:t>
            </a:r>
            <a:r>
              <a:rPr sz="1400" spc="60" dirty="0"/>
              <a:t>E</a:t>
            </a:r>
            <a:r>
              <a:rPr spc="60" dirty="0"/>
              <a:t>CONOMIC</a:t>
            </a:r>
            <a:r>
              <a:rPr spc="245" dirty="0"/>
              <a:t> </a:t>
            </a:r>
            <a:r>
              <a:rPr spc="50" dirty="0"/>
              <a:t>MODEL</a:t>
            </a:r>
            <a:endParaRPr sz="1400"/>
          </a:p>
        </p:txBody>
      </p:sp>
      <p:sp>
        <p:nvSpPr>
          <p:cNvPr id="21" name="object 21"/>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16</a:t>
            </a:fld>
            <a:r>
              <a:rPr spc="-85" dirty="0"/>
              <a:t> </a:t>
            </a:r>
            <a:r>
              <a:rPr spc="-5" dirty="0"/>
              <a:t>/</a:t>
            </a:r>
            <a:r>
              <a:rPr spc="-80" dirty="0"/>
              <a:t> </a:t>
            </a:r>
            <a:r>
              <a:rPr spc="-5" dirty="0"/>
              <a:t>33</a:t>
            </a:r>
          </a:p>
        </p:txBody>
      </p:sp>
      <p:sp>
        <p:nvSpPr>
          <p:cNvPr id="13" name="object 13"/>
          <p:cNvSpPr txBox="1"/>
          <p:nvPr/>
        </p:nvSpPr>
        <p:spPr>
          <a:xfrm>
            <a:off x="450989" y="689024"/>
            <a:ext cx="700405" cy="499745"/>
          </a:xfrm>
          <a:prstGeom prst="rect">
            <a:avLst/>
          </a:prstGeom>
        </p:spPr>
        <p:txBody>
          <a:bodyPr vert="horz" wrap="square" lIns="0" tIns="11430" rIns="0" bIns="0" rtlCol="0">
            <a:spAutoFit/>
          </a:bodyPr>
          <a:lstStyle/>
          <a:p>
            <a:pPr marL="38100">
              <a:lnSpc>
                <a:spcPct val="100000"/>
              </a:lnSpc>
              <a:spcBef>
                <a:spcPts val="90"/>
              </a:spcBef>
            </a:pPr>
            <a:r>
              <a:rPr sz="1200" spc="127" baseline="6944" dirty="0">
                <a:latin typeface="Arial Black"/>
                <a:cs typeface="Arial Black"/>
              </a:rPr>
              <a:t>e</a:t>
            </a:r>
            <a:r>
              <a:rPr sz="1200" spc="322" baseline="6944" dirty="0">
                <a:latin typeface="Arial Black"/>
                <a:cs typeface="Arial Black"/>
              </a:rPr>
              <a:t> </a:t>
            </a:r>
            <a:r>
              <a:rPr sz="1100" spc="-5" dirty="0">
                <a:latin typeface="Book Antiqua"/>
                <a:cs typeface="Book Antiqua"/>
              </a:rPr>
              <a:t>Denote:</a:t>
            </a:r>
            <a:endParaRPr sz="1100" dirty="0">
              <a:latin typeface="Book Antiqua"/>
              <a:cs typeface="Book Antiqua"/>
            </a:endParaRPr>
          </a:p>
          <a:p>
            <a:pPr marL="325755">
              <a:lnSpc>
                <a:spcPts val="1200"/>
              </a:lnSpc>
              <a:spcBef>
                <a:spcPts val="25"/>
              </a:spcBef>
            </a:pPr>
            <a:r>
              <a:rPr sz="1500" i="1" spc="-7" baseline="-8333" dirty="0">
                <a:latin typeface="Book Antiqua"/>
                <a:cs typeface="Book Antiqua"/>
              </a:rPr>
              <a:t>p</a:t>
            </a:r>
            <a:endParaRPr sz="1500" baseline="-8333" dirty="0">
              <a:latin typeface="Book Antiqua"/>
              <a:cs typeface="Book Antiqua"/>
            </a:endParaRPr>
          </a:p>
          <a:p>
            <a:pPr marL="325755">
              <a:lnSpc>
                <a:spcPts val="1200"/>
              </a:lnSpc>
            </a:pPr>
            <a:r>
              <a:rPr sz="1500" i="1" spc="-7" baseline="-8333" dirty="0">
                <a:latin typeface="Book Antiqua"/>
                <a:cs typeface="Book Antiqua"/>
              </a:rPr>
              <a:t>c</a:t>
            </a:r>
            <a:endParaRPr sz="1500" baseline="-8333" dirty="0">
              <a:latin typeface="Book Antiqua"/>
              <a:cs typeface="Book Antiqua"/>
            </a:endParaRPr>
          </a:p>
        </p:txBody>
      </p:sp>
      <p:sp>
        <p:nvSpPr>
          <p:cNvPr id="14" name="object 14"/>
          <p:cNvSpPr txBox="1"/>
          <p:nvPr/>
        </p:nvSpPr>
        <p:spPr>
          <a:xfrm>
            <a:off x="1163853" y="878171"/>
            <a:ext cx="2707222" cy="319959"/>
          </a:xfrm>
          <a:prstGeom prst="rect">
            <a:avLst/>
          </a:prstGeom>
        </p:spPr>
        <p:txBody>
          <a:bodyPr vert="horz" wrap="square" lIns="0" tIns="12065" rIns="0" bIns="0" rtlCol="0">
            <a:spAutoFit/>
          </a:bodyPr>
          <a:lstStyle/>
          <a:p>
            <a:pPr marL="24130">
              <a:lnSpc>
                <a:spcPts val="1200"/>
              </a:lnSpc>
              <a:spcBef>
                <a:spcPts val="95"/>
              </a:spcBef>
            </a:pPr>
            <a:r>
              <a:rPr sz="1000" i="1" spc="-5" dirty="0">
                <a:latin typeface="Arial"/>
                <a:cs typeface="Arial"/>
              </a:rPr>
              <a:t>.</a:t>
            </a:r>
            <a:r>
              <a:rPr sz="1000" i="1" spc="-120" dirty="0">
                <a:latin typeface="Arial"/>
                <a:cs typeface="Arial"/>
              </a:rPr>
              <a:t> </a:t>
            </a:r>
            <a:r>
              <a:rPr sz="1000" i="1" spc="-5" dirty="0">
                <a:latin typeface="Arial"/>
                <a:cs typeface="Arial"/>
              </a:rPr>
              <a:t>.</a:t>
            </a:r>
            <a:r>
              <a:rPr sz="1000" i="1" spc="-114" dirty="0">
                <a:latin typeface="Arial"/>
                <a:cs typeface="Arial"/>
              </a:rPr>
              <a:t> </a:t>
            </a:r>
            <a:r>
              <a:rPr sz="1000" i="1" spc="-5" dirty="0">
                <a:latin typeface="Arial"/>
                <a:cs typeface="Arial"/>
              </a:rPr>
              <a:t>.</a:t>
            </a:r>
            <a:r>
              <a:rPr lang="en-US" sz="1000" i="1" spc="-5" dirty="0">
                <a:latin typeface="Arial"/>
                <a:cs typeface="Arial"/>
              </a:rPr>
              <a:t> </a:t>
            </a:r>
            <a:r>
              <a:rPr sz="1000" i="1" spc="-30" dirty="0">
                <a:latin typeface="Arial"/>
                <a:cs typeface="Arial"/>
              </a:rPr>
              <a:t> </a:t>
            </a:r>
            <a:r>
              <a:rPr sz="1000" spc="-5" dirty="0">
                <a:latin typeface="Book Antiqua"/>
                <a:cs typeface="Book Antiqua"/>
              </a:rPr>
              <a:t>price of the good</a:t>
            </a:r>
            <a:endParaRPr sz="1000" dirty="0">
              <a:latin typeface="Book Antiqua"/>
              <a:cs typeface="Book Antiqua"/>
            </a:endParaRPr>
          </a:p>
          <a:p>
            <a:pPr marL="12700">
              <a:lnSpc>
                <a:spcPts val="1200"/>
              </a:lnSpc>
            </a:pPr>
            <a:r>
              <a:rPr sz="1000" i="1" spc="-5" dirty="0">
                <a:latin typeface="Arial"/>
                <a:cs typeface="Arial"/>
              </a:rPr>
              <a:t>.</a:t>
            </a:r>
            <a:r>
              <a:rPr sz="1000" i="1" spc="-114" dirty="0">
                <a:latin typeface="Arial"/>
                <a:cs typeface="Arial"/>
              </a:rPr>
              <a:t> </a:t>
            </a:r>
            <a:r>
              <a:rPr sz="1000" i="1" spc="-5" dirty="0">
                <a:latin typeface="Arial"/>
                <a:cs typeface="Arial"/>
              </a:rPr>
              <a:t>.</a:t>
            </a:r>
            <a:r>
              <a:rPr sz="1000" i="1" spc="-114" dirty="0">
                <a:latin typeface="Arial"/>
                <a:cs typeface="Arial"/>
              </a:rPr>
              <a:t> </a:t>
            </a:r>
            <a:r>
              <a:rPr sz="1000" i="1" spc="-5" dirty="0">
                <a:latin typeface="Arial"/>
                <a:cs typeface="Arial"/>
              </a:rPr>
              <a:t>.</a:t>
            </a:r>
            <a:r>
              <a:rPr sz="1000" i="1" spc="-30" dirty="0">
                <a:latin typeface="Arial"/>
                <a:cs typeface="Arial"/>
              </a:rPr>
              <a:t> </a:t>
            </a:r>
            <a:r>
              <a:rPr lang="en-US" sz="1000" i="1" spc="-30" dirty="0">
                <a:latin typeface="Arial"/>
                <a:cs typeface="Arial"/>
              </a:rPr>
              <a:t> </a:t>
            </a:r>
            <a:r>
              <a:rPr sz="1000" spc="-5" dirty="0">
                <a:latin typeface="Book Antiqua"/>
                <a:cs typeface="Book Antiqua"/>
              </a:rPr>
              <a:t>firm’s average cost per one unit of output</a:t>
            </a:r>
            <a:endParaRPr sz="1000" dirty="0">
              <a:latin typeface="Book Antiqua"/>
              <a:cs typeface="Book Antiqua"/>
            </a:endParaRPr>
          </a:p>
        </p:txBody>
      </p:sp>
      <p:sp>
        <p:nvSpPr>
          <p:cNvPr id="15" name="object 15"/>
          <p:cNvSpPr txBox="1"/>
          <p:nvPr/>
        </p:nvSpPr>
        <p:spPr>
          <a:xfrm>
            <a:off x="739025" y="1181841"/>
            <a:ext cx="2092960" cy="166071"/>
          </a:xfrm>
          <a:prstGeom prst="rect">
            <a:avLst/>
          </a:prstGeom>
        </p:spPr>
        <p:txBody>
          <a:bodyPr vert="horz" wrap="square" lIns="0" tIns="12065" rIns="0" bIns="0" rtlCol="0">
            <a:spAutoFit/>
          </a:bodyPr>
          <a:lstStyle/>
          <a:p>
            <a:pPr marL="38100">
              <a:lnSpc>
                <a:spcPct val="100000"/>
              </a:lnSpc>
              <a:spcBef>
                <a:spcPts val="95"/>
              </a:spcBef>
            </a:pPr>
            <a:r>
              <a:rPr sz="1000" i="1" dirty="0">
                <a:latin typeface="Book Antiqua"/>
                <a:cs typeface="Book Antiqua"/>
              </a:rPr>
              <a:t>q</a:t>
            </a:r>
            <a:r>
              <a:rPr sz="1000" dirty="0">
                <a:latin typeface="Tahoma"/>
                <a:cs typeface="Tahoma"/>
              </a:rPr>
              <a:t>(</a:t>
            </a:r>
            <a:r>
              <a:rPr sz="1000" i="1" dirty="0">
                <a:latin typeface="Book Antiqua"/>
                <a:cs typeface="Book Antiqua"/>
              </a:rPr>
              <a:t>p</a:t>
            </a:r>
            <a:r>
              <a:rPr sz="1000" dirty="0">
                <a:latin typeface="Tahoma"/>
                <a:cs typeface="Tahoma"/>
              </a:rPr>
              <a:t>)</a:t>
            </a:r>
            <a:r>
              <a:rPr lang="en-US" sz="1000" dirty="0">
                <a:latin typeface="Tahoma"/>
                <a:cs typeface="Tahoma"/>
              </a:rPr>
              <a:t>     </a:t>
            </a:r>
            <a:r>
              <a:rPr lang="en-US" sz="1000" i="1" spc="-5" dirty="0">
                <a:latin typeface="Arial"/>
                <a:cs typeface="Arial"/>
              </a:rPr>
              <a:t>.</a:t>
            </a:r>
            <a:r>
              <a:rPr lang="en-US" sz="1000" i="1" spc="-120" dirty="0">
                <a:latin typeface="Arial"/>
                <a:cs typeface="Arial"/>
              </a:rPr>
              <a:t> </a:t>
            </a:r>
            <a:r>
              <a:rPr lang="en-US" sz="1000" i="1" spc="-5" dirty="0">
                <a:latin typeface="Arial"/>
                <a:cs typeface="Arial"/>
              </a:rPr>
              <a:t>.</a:t>
            </a:r>
            <a:r>
              <a:rPr lang="en-US" sz="1000" i="1" spc="-114" dirty="0">
                <a:latin typeface="Arial"/>
                <a:cs typeface="Arial"/>
              </a:rPr>
              <a:t> </a:t>
            </a:r>
            <a:r>
              <a:rPr lang="en-US" sz="1000" i="1" spc="-5" dirty="0">
                <a:latin typeface="Arial"/>
                <a:cs typeface="Arial"/>
              </a:rPr>
              <a:t>.</a:t>
            </a:r>
            <a:r>
              <a:rPr sz="1000" i="1" spc="-5" dirty="0">
                <a:latin typeface="Arial"/>
                <a:cs typeface="Arial"/>
              </a:rPr>
              <a:t> </a:t>
            </a:r>
            <a:r>
              <a:rPr sz="1000" spc="-5" dirty="0">
                <a:latin typeface="Book Antiqua"/>
                <a:cs typeface="Book Antiqua"/>
              </a:rPr>
              <a:t>demand for firm’s</a:t>
            </a:r>
            <a:r>
              <a:rPr sz="1000" spc="-135" dirty="0">
                <a:latin typeface="Book Antiqua"/>
                <a:cs typeface="Book Antiqua"/>
              </a:rPr>
              <a:t> </a:t>
            </a:r>
            <a:r>
              <a:rPr sz="1000" spc="-5" dirty="0">
                <a:latin typeface="Book Antiqua"/>
                <a:cs typeface="Book Antiqua"/>
              </a:rPr>
              <a:t>output</a:t>
            </a:r>
            <a:endParaRPr sz="1000" dirty="0">
              <a:latin typeface="Book Antiqua"/>
              <a:cs typeface="Book Antiqua"/>
            </a:endParaRPr>
          </a:p>
        </p:txBody>
      </p:sp>
      <p:sp>
        <p:nvSpPr>
          <p:cNvPr id="16" name="object 16"/>
          <p:cNvSpPr txBox="1"/>
          <p:nvPr/>
        </p:nvSpPr>
        <p:spPr>
          <a:xfrm>
            <a:off x="2579306" y="1496211"/>
            <a:ext cx="1190625" cy="502920"/>
          </a:xfrm>
          <a:prstGeom prst="rect">
            <a:avLst/>
          </a:prstGeom>
        </p:spPr>
        <p:txBody>
          <a:bodyPr vert="horz" wrap="square" lIns="0" tIns="11430" rIns="0" bIns="0" rtlCol="0">
            <a:spAutoFit/>
          </a:bodyPr>
          <a:lstStyle/>
          <a:p>
            <a:pPr marL="12700">
              <a:lnSpc>
                <a:spcPct val="100000"/>
              </a:lnSpc>
              <a:spcBef>
                <a:spcPts val="90"/>
              </a:spcBef>
            </a:pPr>
            <a:r>
              <a:rPr sz="1100" spc="-10" dirty="0">
                <a:latin typeface="Book Antiqua"/>
                <a:cs typeface="Book Antiqua"/>
              </a:rPr>
              <a:t>Demand </a:t>
            </a:r>
            <a:r>
              <a:rPr sz="1100" spc="-5" dirty="0">
                <a:latin typeface="Book Antiqua"/>
                <a:cs typeface="Book Antiqua"/>
              </a:rPr>
              <a:t>for</a:t>
            </a:r>
            <a:r>
              <a:rPr sz="1100" spc="-40" dirty="0">
                <a:latin typeface="Book Antiqua"/>
                <a:cs typeface="Book Antiqua"/>
              </a:rPr>
              <a:t> </a:t>
            </a:r>
            <a:r>
              <a:rPr sz="1100" spc="-5" dirty="0">
                <a:latin typeface="Book Antiqua"/>
                <a:cs typeface="Book Antiqua"/>
              </a:rPr>
              <a:t>good:</a:t>
            </a:r>
            <a:endParaRPr sz="1100">
              <a:latin typeface="Book Antiqua"/>
              <a:cs typeface="Book Antiqua"/>
            </a:endParaRPr>
          </a:p>
          <a:p>
            <a:pPr marL="287020">
              <a:lnSpc>
                <a:spcPct val="100000"/>
              </a:lnSpc>
              <a:spcBef>
                <a:spcPts val="1130"/>
              </a:spcBef>
            </a:pPr>
            <a:r>
              <a:rPr sz="1100" i="1" spc="-5" dirty="0">
                <a:latin typeface="Book Antiqua"/>
                <a:cs typeface="Book Antiqua"/>
              </a:rPr>
              <a:t>q</a:t>
            </a:r>
            <a:r>
              <a:rPr sz="1100" spc="-5" dirty="0">
                <a:latin typeface="Tahoma"/>
                <a:cs typeface="Tahoma"/>
              </a:rPr>
              <a:t>(</a:t>
            </a:r>
            <a:r>
              <a:rPr sz="1100" i="1" spc="-5" dirty="0">
                <a:latin typeface="Book Antiqua"/>
                <a:cs typeface="Book Antiqua"/>
              </a:rPr>
              <a:t>p</a:t>
            </a:r>
            <a:r>
              <a:rPr sz="1100" spc="-5" dirty="0">
                <a:latin typeface="Tahoma"/>
                <a:cs typeface="Tahoma"/>
              </a:rPr>
              <a:t>)</a:t>
            </a:r>
            <a:r>
              <a:rPr sz="1100" spc="-55" dirty="0">
                <a:latin typeface="Tahoma"/>
                <a:cs typeface="Tahoma"/>
              </a:rPr>
              <a:t> </a:t>
            </a:r>
            <a:r>
              <a:rPr sz="1100" spc="45" dirty="0">
                <a:latin typeface="Tahoma"/>
                <a:cs typeface="Tahoma"/>
              </a:rPr>
              <a:t>=</a:t>
            </a:r>
            <a:r>
              <a:rPr sz="1100" spc="-60" dirty="0">
                <a:latin typeface="Tahoma"/>
                <a:cs typeface="Tahoma"/>
              </a:rPr>
              <a:t> </a:t>
            </a:r>
            <a:r>
              <a:rPr sz="1100" i="1" spc="-5" dirty="0">
                <a:latin typeface="Book Antiqua"/>
                <a:cs typeface="Book Antiqua"/>
              </a:rPr>
              <a:t>a</a:t>
            </a:r>
            <a:r>
              <a:rPr sz="1100" i="1" spc="-45" dirty="0">
                <a:latin typeface="Book Antiqua"/>
                <a:cs typeface="Book Antiqua"/>
              </a:rPr>
              <a:t> </a:t>
            </a:r>
            <a:r>
              <a:rPr sz="1100" spc="-30" dirty="0">
                <a:latin typeface="Lucida Sans Unicode"/>
                <a:cs typeface="Lucida Sans Unicode"/>
              </a:rPr>
              <a:t>−</a:t>
            </a:r>
            <a:r>
              <a:rPr sz="1100" spc="-114" dirty="0">
                <a:latin typeface="Lucida Sans Unicode"/>
                <a:cs typeface="Lucida Sans Unicode"/>
              </a:rPr>
              <a:t> </a:t>
            </a:r>
            <a:r>
              <a:rPr sz="1100" i="1" spc="-5" dirty="0">
                <a:latin typeface="Book Antiqua"/>
                <a:cs typeface="Book Antiqua"/>
              </a:rPr>
              <a:t>b</a:t>
            </a:r>
            <a:r>
              <a:rPr sz="1100" i="1" spc="-45" dirty="0">
                <a:latin typeface="Book Antiqua"/>
                <a:cs typeface="Book Antiqua"/>
              </a:rPr>
              <a:t> </a:t>
            </a:r>
            <a:r>
              <a:rPr sz="1100" spc="-395" dirty="0">
                <a:latin typeface="Lucida Sans Unicode"/>
                <a:cs typeface="Lucida Sans Unicode"/>
              </a:rPr>
              <a:t>·</a:t>
            </a:r>
            <a:r>
              <a:rPr sz="1100" spc="-114" dirty="0">
                <a:latin typeface="Lucida Sans Unicode"/>
                <a:cs typeface="Lucida Sans Unicode"/>
              </a:rPr>
              <a:t> </a:t>
            </a:r>
            <a:r>
              <a:rPr sz="1100" i="1" spc="-5" dirty="0">
                <a:latin typeface="Book Antiqua"/>
                <a:cs typeface="Book Antiqua"/>
              </a:rPr>
              <a:t>p</a:t>
            </a:r>
            <a:endParaRPr sz="1100">
              <a:latin typeface="Book Antiqua"/>
              <a:cs typeface="Book Antiqua"/>
            </a:endParaRPr>
          </a:p>
        </p:txBody>
      </p:sp>
      <p:sp>
        <p:nvSpPr>
          <p:cNvPr id="17" name="object 17"/>
          <p:cNvSpPr txBox="1"/>
          <p:nvPr/>
        </p:nvSpPr>
        <p:spPr>
          <a:xfrm>
            <a:off x="450989" y="1496211"/>
            <a:ext cx="1389380" cy="840740"/>
          </a:xfrm>
          <a:prstGeom prst="rect">
            <a:avLst/>
          </a:prstGeom>
        </p:spPr>
        <p:txBody>
          <a:bodyPr vert="horz" wrap="square" lIns="0" tIns="11430" rIns="0" bIns="0" rtlCol="0">
            <a:spAutoFit/>
          </a:bodyPr>
          <a:lstStyle/>
          <a:p>
            <a:pPr marL="124460">
              <a:lnSpc>
                <a:spcPct val="100000"/>
              </a:lnSpc>
              <a:spcBef>
                <a:spcPts val="90"/>
              </a:spcBef>
            </a:pPr>
            <a:r>
              <a:rPr sz="1100" spc="-5" dirty="0">
                <a:latin typeface="Book Antiqua"/>
                <a:cs typeface="Book Antiqua"/>
              </a:rPr>
              <a:t>Firm</a:t>
            </a:r>
            <a:r>
              <a:rPr sz="1100" spc="-15" dirty="0">
                <a:latin typeface="Book Antiqua"/>
                <a:cs typeface="Book Antiqua"/>
              </a:rPr>
              <a:t> </a:t>
            </a:r>
            <a:r>
              <a:rPr sz="1100" spc="-10" dirty="0">
                <a:latin typeface="Book Antiqua"/>
                <a:cs typeface="Book Antiqua"/>
              </a:rPr>
              <a:t>profit:</a:t>
            </a:r>
            <a:endParaRPr sz="1100">
              <a:latin typeface="Book Antiqua"/>
              <a:cs typeface="Book Antiqua"/>
            </a:endParaRPr>
          </a:p>
          <a:p>
            <a:pPr marL="338455">
              <a:lnSpc>
                <a:spcPct val="100000"/>
              </a:lnSpc>
              <a:spcBef>
                <a:spcPts val="1130"/>
              </a:spcBef>
            </a:pPr>
            <a:r>
              <a:rPr sz="1100" i="1" spc="-120" dirty="0">
                <a:latin typeface="Arial"/>
                <a:cs typeface="Arial"/>
              </a:rPr>
              <a:t>π </a:t>
            </a:r>
            <a:r>
              <a:rPr sz="1100" spc="45" dirty="0">
                <a:latin typeface="Tahoma"/>
                <a:cs typeface="Tahoma"/>
              </a:rPr>
              <a:t>= </a:t>
            </a:r>
            <a:r>
              <a:rPr sz="1100" i="1" spc="-5" dirty="0">
                <a:latin typeface="Book Antiqua"/>
                <a:cs typeface="Book Antiqua"/>
              </a:rPr>
              <a:t>q</a:t>
            </a:r>
            <a:r>
              <a:rPr sz="1100" spc="-5" dirty="0">
                <a:latin typeface="Tahoma"/>
                <a:cs typeface="Tahoma"/>
              </a:rPr>
              <a:t>(</a:t>
            </a:r>
            <a:r>
              <a:rPr sz="1100" i="1" spc="-5" dirty="0">
                <a:latin typeface="Book Antiqua"/>
                <a:cs typeface="Book Antiqua"/>
              </a:rPr>
              <a:t>p</a:t>
            </a:r>
            <a:r>
              <a:rPr sz="1100" spc="-5" dirty="0">
                <a:latin typeface="Tahoma"/>
                <a:cs typeface="Tahoma"/>
              </a:rPr>
              <a:t>) </a:t>
            </a:r>
            <a:r>
              <a:rPr sz="1100" spc="-395" dirty="0">
                <a:latin typeface="Lucida Sans Unicode"/>
                <a:cs typeface="Lucida Sans Unicode"/>
              </a:rPr>
              <a:t>·</a:t>
            </a:r>
            <a:r>
              <a:rPr sz="1100" spc="-114" dirty="0">
                <a:latin typeface="Lucida Sans Unicode"/>
                <a:cs typeface="Lucida Sans Unicode"/>
              </a:rPr>
              <a:t> </a:t>
            </a:r>
            <a:r>
              <a:rPr sz="1100" spc="-5" dirty="0">
                <a:latin typeface="Tahoma"/>
                <a:cs typeface="Tahoma"/>
              </a:rPr>
              <a:t>(</a:t>
            </a:r>
            <a:r>
              <a:rPr sz="1100" i="1" spc="-5" dirty="0">
                <a:latin typeface="Book Antiqua"/>
                <a:cs typeface="Book Antiqua"/>
              </a:rPr>
              <a:t>p </a:t>
            </a:r>
            <a:r>
              <a:rPr sz="1100" spc="-30" dirty="0">
                <a:latin typeface="Lucida Sans Unicode"/>
                <a:cs typeface="Lucida Sans Unicode"/>
              </a:rPr>
              <a:t>−</a:t>
            </a:r>
            <a:r>
              <a:rPr sz="1100" spc="-204" dirty="0">
                <a:latin typeface="Lucida Sans Unicode"/>
                <a:cs typeface="Lucida Sans Unicode"/>
              </a:rPr>
              <a:t> </a:t>
            </a:r>
            <a:r>
              <a:rPr sz="1100" i="1" spc="-5" dirty="0">
                <a:latin typeface="Book Antiqua"/>
                <a:cs typeface="Book Antiqua"/>
              </a:rPr>
              <a:t>c</a:t>
            </a:r>
            <a:r>
              <a:rPr sz="1100" spc="-5" dirty="0">
                <a:latin typeface="Tahoma"/>
                <a:cs typeface="Tahoma"/>
              </a:rPr>
              <a:t>)</a:t>
            </a:r>
            <a:endParaRPr sz="1100">
              <a:latin typeface="Tahoma"/>
              <a:cs typeface="Tahoma"/>
            </a:endParaRPr>
          </a:p>
          <a:p>
            <a:pPr marL="38100">
              <a:lnSpc>
                <a:spcPct val="100000"/>
              </a:lnSpc>
              <a:spcBef>
                <a:spcPts val="1335"/>
              </a:spcBef>
            </a:pPr>
            <a:r>
              <a:rPr sz="1200" spc="127" baseline="6944" dirty="0">
                <a:latin typeface="Arial Black"/>
                <a:cs typeface="Arial Black"/>
              </a:rPr>
              <a:t>e</a:t>
            </a:r>
            <a:r>
              <a:rPr sz="1200" spc="397" baseline="6944" dirty="0">
                <a:latin typeface="Arial Black"/>
                <a:cs typeface="Arial Black"/>
              </a:rPr>
              <a:t> </a:t>
            </a:r>
            <a:r>
              <a:rPr sz="1100" spc="-5" dirty="0">
                <a:latin typeface="Book Antiqua"/>
                <a:cs typeface="Book Antiqua"/>
              </a:rPr>
              <a:t>Derive:</a:t>
            </a:r>
            <a:endParaRPr sz="1100">
              <a:latin typeface="Book Antiqua"/>
              <a:cs typeface="Book Antiqua"/>
            </a:endParaRPr>
          </a:p>
        </p:txBody>
      </p:sp>
      <p:sp>
        <p:nvSpPr>
          <p:cNvPr id="18" name="object 18"/>
          <p:cNvSpPr txBox="1"/>
          <p:nvPr/>
        </p:nvSpPr>
        <p:spPr>
          <a:xfrm>
            <a:off x="2578468" y="2261271"/>
            <a:ext cx="90170" cy="191770"/>
          </a:xfrm>
          <a:prstGeom prst="rect">
            <a:avLst/>
          </a:prstGeom>
        </p:spPr>
        <p:txBody>
          <a:bodyPr vert="horz" wrap="square" lIns="0" tIns="11430" rIns="0" bIns="0" rtlCol="0">
            <a:spAutoFit/>
          </a:bodyPr>
          <a:lstStyle/>
          <a:p>
            <a:pPr marL="12700">
              <a:lnSpc>
                <a:spcPct val="100000"/>
              </a:lnSpc>
              <a:spcBef>
                <a:spcPts val="90"/>
              </a:spcBef>
            </a:pPr>
            <a:r>
              <a:rPr sz="1100" i="1" u="sng" spc="-5" dirty="0">
                <a:uFill>
                  <a:solidFill>
                    <a:srgbClr val="000000"/>
                  </a:solidFill>
                </a:uFill>
                <a:latin typeface="Book Antiqua"/>
                <a:cs typeface="Book Antiqua"/>
              </a:rPr>
              <a:t>b</a:t>
            </a:r>
            <a:endParaRPr sz="1100">
              <a:latin typeface="Book Antiqua"/>
              <a:cs typeface="Book Antiqua"/>
            </a:endParaRPr>
          </a:p>
        </p:txBody>
      </p:sp>
      <p:sp>
        <p:nvSpPr>
          <p:cNvPr id="19" name="object 19"/>
          <p:cNvSpPr txBox="1"/>
          <p:nvPr/>
        </p:nvSpPr>
        <p:spPr>
          <a:xfrm>
            <a:off x="2004783" y="2354997"/>
            <a:ext cx="875665" cy="287020"/>
          </a:xfrm>
          <a:prstGeom prst="rect">
            <a:avLst/>
          </a:prstGeom>
        </p:spPr>
        <p:txBody>
          <a:bodyPr vert="horz" wrap="square" lIns="0" tIns="11430" rIns="0" bIns="0" rtlCol="0">
            <a:spAutoFit/>
          </a:bodyPr>
          <a:lstStyle/>
          <a:p>
            <a:pPr marL="50800">
              <a:lnSpc>
                <a:spcPts val="1035"/>
              </a:lnSpc>
              <a:spcBef>
                <a:spcPts val="90"/>
              </a:spcBef>
              <a:tabLst>
                <a:tab pos="698500" algn="l"/>
              </a:tabLst>
            </a:pPr>
            <a:r>
              <a:rPr sz="1100" i="1" spc="-5" dirty="0">
                <a:latin typeface="Book Antiqua"/>
                <a:cs typeface="Book Antiqua"/>
              </a:rPr>
              <a:t>q </a:t>
            </a:r>
            <a:r>
              <a:rPr sz="1100" spc="45" dirty="0">
                <a:latin typeface="Tahoma"/>
                <a:cs typeface="Tahoma"/>
              </a:rPr>
              <a:t>=</a:t>
            </a:r>
            <a:r>
              <a:rPr sz="1100" spc="140" dirty="0">
                <a:latin typeface="Tahoma"/>
                <a:cs typeface="Tahoma"/>
              </a:rPr>
              <a:t> </a:t>
            </a:r>
            <a:r>
              <a:rPr sz="1650" i="1" u="sng" spc="-7" baseline="37878" dirty="0">
                <a:uFill>
                  <a:solidFill>
                    <a:srgbClr val="000000"/>
                  </a:solidFill>
                </a:uFill>
                <a:latin typeface="Book Antiqua"/>
                <a:cs typeface="Book Antiqua"/>
              </a:rPr>
              <a:t>a</a:t>
            </a:r>
            <a:r>
              <a:rPr sz="1650" i="1" spc="172" baseline="37878" dirty="0">
                <a:latin typeface="Book Antiqua"/>
                <a:cs typeface="Book Antiqua"/>
              </a:rPr>
              <a:t> </a:t>
            </a:r>
            <a:r>
              <a:rPr sz="1100" spc="-30" dirty="0">
                <a:latin typeface="Lucida Sans Unicode"/>
                <a:cs typeface="Lucida Sans Unicode"/>
              </a:rPr>
              <a:t>−	</a:t>
            </a:r>
            <a:r>
              <a:rPr sz="1100" spc="-395" dirty="0">
                <a:latin typeface="Lucida Sans Unicode"/>
                <a:cs typeface="Lucida Sans Unicode"/>
              </a:rPr>
              <a:t>·</a:t>
            </a:r>
            <a:r>
              <a:rPr sz="1100" spc="-140" dirty="0">
                <a:latin typeface="Lucida Sans Unicode"/>
                <a:cs typeface="Lucida Sans Unicode"/>
              </a:rPr>
              <a:t> </a:t>
            </a:r>
            <a:r>
              <a:rPr sz="1100" i="1" spc="-5" dirty="0">
                <a:latin typeface="Book Antiqua"/>
                <a:cs typeface="Book Antiqua"/>
              </a:rPr>
              <a:t>c</a:t>
            </a:r>
            <a:endParaRPr sz="1100" dirty="0">
              <a:latin typeface="Book Antiqua"/>
              <a:cs typeface="Book Antiqua"/>
            </a:endParaRPr>
          </a:p>
          <a:p>
            <a:pPr marL="314325">
              <a:lnSpc>
                <a:spcPts val="1035"/>
              </a:lnSpc>
              <a:tabLst>
                <a:tab pos="583565" algn="l"/>
              </a:tabLst>
            </a:pPr>
            <a:r>
              <a:rPr sz="1100" spc="-5" dirty="0">
                <a:latin typeface="Book Antiqua"/>
                <a:cs typeface="Book Antiqua"/>
              </a:rPr>
              <a:t>2	2</a:t>
            </a:r>
            <a:endParaRPr sz="1100" dirty="0">
              <a:latin typeface="Book Antiqua"/>
              <a:cs typeface="Book Antiqua"/>
            </a:endParaRPr>
          </a:p>
        </p:txBody>
      </p:sp>
      <p:sp>
        <p:nvSpPr>
          <p:cNvPr id="20" name="object 20"/>
          <p:cNvSpPr txBox="1"/>
          <p:nvPr/>
        </p:nvSpPr>
        <p:spPr>
          <a:xfrm>
            <a:off x="450989" y="2857308"/>
            <a:ext cx="3641725" cy="191770"/>
          </a:xfrm>
          <a:prstGeom prst="rect">
            <a:avLst/>
          </a:prstGeom>
        </p:spPr>
        <p:txBody>
          <a:bodyPr vert="horz" wrap="square" lIns="0" tIns="11430" rIns="0" bIns="0" rtlCol="0">
            <a:spAutoFit/>
          </a:bodyPr>
          <a:lstStyle/>
          <a:p>
            <a:pPr marL="38100">
              <a:lnSpc>
                <a:spcPct val="100000"/>
              </a:lnSpc>
              <a:spcBef>
                <a:spcPts val="90"/>
              </a:spcBef>
            </a:pPr>
            <a:r>
              <a:rPr sz="1200" spc="127" baseline="6944" dirty="0">
                <a:latin typeface="Arial Black"/>
                <a:cs typeface="Arial Black"/>
              </a:rPr>
              <a:t>e </a:t>
            </a:r>
            <a:r>
              <a:rPr sz="1100" spc="-60" dirty="0">
                <a:latin typeface="Book Antiqua"/>
                <a:cs typeface="Book Antiqua"/>
              </a:rPr>
              <a:t>We </a:t>
            </a:r>
            <a:r>
              <a:rPr sz="1100" spc="-5" dirty="0">
                <a:latin typeface="Book Antiqua"/>
                <a:cs typeface="Book Antiqua"/>
              </a:rPr>
              <a:t>call </a:t>
            </a:r>
            <a:r>
              <a:rPr sz="1100" i="1" spc="-5" dirty="0">
                <a:latin typeface="Book Antiqua"/>
                <a:cs typeface="Book Antiqua"/>
              </a:rPr>
              <a:t>q </a:t>
            </a:r>
            <a:r>
              <a:rPr sz="1100" spc="-5" dirty="0">
                <a:latin typeface="Book Antiqua"/>
                <a:cs typeface="Book Antiqua"/>
              </a:rPr>
              <a:t>dependent variable </a:t>
            </a:r>
            <a:r>
              <a:rPr sz="1100" spc="-10" dirty="0">
                <a:latin typeface="Book Antiqua"/>
                <a:cs typeface="Book Antiqua"/>
              </a:rPr>
              <a:t>and </a:t>
            </a:r>
            <a:r>
              <a:rPr sz="1100" i="1" spc="-5" dirty="0">
                <a:latin typeface="Book Antiqua"/>
                <a:cs typeface="Book Antiqua"/>
              </a:rPr>
              <a:t>c </a:t>
            </a:r>
            <a:r>
              <a:rPr sz="1100" spc="-5" dirty="0">
                <a:latin typeface="Book Antiqua"/>
                <a:cs typeface="Book Antiqua"/>
              </a:rPr>
              <a:t>explanatory</a:t>
            </a:r>
            <a:r>
              <a:rPr sz="1100" spc="-155" dirty="0">
                <a:latin typeface="Book Antiqua"/>
                <a:cs typeface="Book Antiqua"/>
              </a:rPr>
              <a:t> </a:t>
            </a:r>
            <a:r>
              <a:rPr sz="1100" spc="-5" dirty="0">
                <a:latin typeface="Book Antiqua"/>
                <a:cs typeface="Book Antiqua"/>
              </a:rPr>
              <a:t>variable</a:t>
            </a:r>
            <a:endParaRPr sz="1100">
              <a:latin typeface="Book Antiqua"/>
              <a:cs typeface="Book Antiqua"/>
            </a:endParaRPr>
          </a:p>
        </p:txBody>
      </p:sp>
    </p:spTree>
  </p:cSld>
  <p:clrMapOvr>
    <a:masterClrMapping/>
  </p:clrMapOvr>
  <p:transition>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2830830" cy="244475"/>
          </a:xfrm>
          <a:prstGeom prst="rect">
            <a:avLst/>
          </a:prstGeom>
        </p:spPr>
        <p:txBody>
          <a:bodyPr vert="horz" wrap="square" lIns="0" tIns="17145" rIns="0" bIns="0" rtlCol="0">
            <a:spAutoFit/>
          </a:bodyPr>
          <a:lstStyle/>
          <a:p>
            <a:pPr marL="12700">
              <a:lnSpc>
                <a:spcPct val="100000"/>
              </a:lnSpc>
              <a:spcBef>
                <a:spcPts val="135"/>
              </a:spcBef>
            </a:pPr>
            <a:r>
              <a:rPr sz="1400" spc="60" dirty="0"/>
              <a:t>E</a:t>
            </a:r>
            <a:r>
              <a:rPr spc="60" dirty="0"/>
              <a:t>XAMPLE </a:t>
            </a:r>
            <a:r>
              <a:rPr sz="1400" spc="10" dirty="0"/>
              <a:t>- </a:t>
            </a:r>
            <a:r>
              <a:rPr sz="1400" spc="60" dirty="0"/>
              <a:t>E</a:t>
            </a:r>
            <a:r>
              <a:rPr spc="60" dirty="0"/>
              <a:t>CONOMETRIC</a:t>
            </a:r>
            <a:r>
              <a:rPr spc="270" dirty="0"/>
              <a:t> </a:t>
            </a:r>
            <a:r>
              <a:rPr spc="50" dirty="0"/>
              <a:t>MODEL</a:t>
            </a:r>
            <a:endParaRPr sz="1400"/>
          </a:p>
        </p:txBody>
      </p:sp>
      <p:sp>
        <p:nvSpPr>
          <p:cNvPr id="13" name="object 13"/>
          <p:cNvSpPr txBox="1"/>
          <p:nvPr/>
        </p:nvSpPr>
        <p:spPr>
          <a:xfrm>
            <a:off x="450989" y="856893"/>
            <a:ext cx="2978785" cy="502920"/>
          </a:xfrm>
          <a:prstGeom prst="rect">
            <a:avLst/>
          </a:prstGeom>
        </p:spPr>
        <p:txBody>
          <a:bodyPr vert="horz" wrap="square" lIns="0" tIns="11430" rIns="0" bIns="0" rtlCol="0">
            <a:spAutoFit/>
          </a:bodyPr>
          <a:lstStyle/>
          <a:p>
            <a:pPr marL="38100">
              <a:lnSpc>
                <a:spcPct val="100000"/>
              </a:lnSpc>
              <a:spcBef>
                <a:spcPts val="90"/>
              </a:spcBef>
            </a:pPr>
            <a:r>
              <a:rPr sz="1200" spc="127" baseline="6944" dirty="0">
                <a:latin typeface="Arial Black"/>
                <a:cs typeface="Arial Black"/>
              </a:rPr>
              <a:t>e </a:t>
            </a:r>
            <a:r>
              <a:rPr sz="1100" spc="-25" dirty="0">
                <a:latin typeface="Book Antiqua"/>
                <a:cs typeface="Book Antiqua"/>
              </a:rPr>
              <a:t>Write </a:t>
            </a:r>
            <a:r>
              <a:rPr sz="1100" spc="-5" dirty="0">
                <a:latin typeface="Book Antiqua"/>
                <a:cs typeface="Book Antiqua"/>
              </a:rPr>
              <a:t>the </a:t>
            </a:r>
            <a:r>
              <a:rPr sz="1100" spc="-10" dirty="0">
                <a:latin typeface="Book Antiqua"/>
                <a:cs typeface="Book Antiqua"/>
              </a:rPr>
              <a:t>relationship </a:t>
            </a:r>
            <a:r>
              <a:rPr sz="1100" spc="-5" dirty="0">
                <a:latin typeface="Book Antiqua"/>
                <a:cs typeface="Book Antiqua"/>
              </a:rPr>
              <a:t>in a simple linear</a:t>
            </a:r>
            <a:r>
              <a:rPr sz="1100" spc="-155" dirty="0">
                <a:latin typeface="Book Antiqua"/>
                <a:cs typeface="Book Antiqua"/>
              </a:rPr>
              <a:t> </a:t>
            </a:r>
            <a:r>
              <a:rPr sz="1100" spc="-5" dirty="0">
                <a:latin typeface="Book Antiqua"/>
                <a:cs typeface="Book Antiqua"/>
              </a:rPr>
              <a:t>form</a:t>
            </a:r>
            <a:endParaRPr sz="1100">
              <a:latin typeface="Book Antiqua"/>
              <a:cs typeface="Book Antiqua"/>
            </a:endParaRPr>
          </a:p>
          <a:p>
            <a:pPr marL="1618615">
              <a:lnSpc>
                <a:spcPct val="100000"/>
              </a:lnSpc>
              <a:spcBef>
                <a:spcPts val="1130"/>
              </a:spcBef>
            </a:pPr>
            <a:r>
              <a:rPr sz="1100" i="1" spc="-5" dirty="0">
                <a:latin typeface="Book Antiqua"/>
                <a:cs typeface="Book Antiqua"/>
              </a:rPr>
              <a:t>q </a:t>
            </a:r>
            <a:r>
              <a:rPr sz="1100" spc="45" dirty="0">
                <a:latin typeface="Tahoma"/>
                <a:cs typeface="Tahoma"/>
              </a:rPr>
              <a:t>= </a:t>
            </a:r>
            <a:r>
              <a:rPr sz="1100" i="1" spc="-10" dirty="0">
                <a:latin typeface="Arial"/>
                <a:cs typeface="Arial"/>
              </a:rPr>
              <a:t>β</a:t>
            </a:r>
            <a:r>
              <a:rPr sz="1200" spc="-15" baseline="-10416" dirty="0">
                <a:latin typeface="Book Antiqua"/>
                <a:cs typeface="Book Antiqua"/>
              </a:rPr>
              <a:t>0 </a:t>
            </a:r>
            <a:r>
              <a:rPr sz="1100" spc="45" dirty="0">
                <a:latin typeface="Tahoma"/>
                <a:cs typeface="Tahoma"/>
              </a:rPr>
              <a:t>+</a:t>
            </a:r>
            <a:r>
              <a:rPr sz="1100" spc="-265" dirty="0">
                <a:latin typeface="Tahoma"/>
                <a:cs typeface="Tahoma"/>
              </a:rPr>
              <a:t> </a:t>
            </a:r>
            <a:r>
              <a:rPr sz="1100" i="1" spc="5" dirty="0">
                <a:latin typeface="Arial"/>
                <a:cs typeface="Arial"/>
              </a:rPr>
              <a:t>β</a:t>
            </a:r>
            <a:r>
              <a:rPr sz="1200" spc="7" baseline="-13888" dirty="0">
                <a:latin typeface="Book Antiqua"/>
                <a:cs typeface="Book Antiqua"/>
              </a:rPr>
              <a:t>1</a:t>
            </a:r>
            <a:r>
              <a:rPr sz="1100" i="1" spc="5" dirty="0">
                <a:latin typeface="Book Antiqua"/>
                <a:cs typeface="Book Antiqua"/>
              </a:rPr>
              <a:t>c</a:t>
            </a:r>
            <a:endParaRPr sz="1100">
              <a:latin typeface="Book Antiqua"/>
              <a:cs typeface="Book Antiqua"/>
            </a:endParaRPr>
          </a:p>
        </p:txBody>
      </p:sp>
      <p:sp>
        <p:nvSpPr>
          <p:cNvPr id="14" name="object 14"/>
          <p:cNvSpPr txBox="1"/>
          <p:nvPr/>
        </p:nvSpPr>
        <p:spPr>
          <a:xfrm>
            <a:off x="1871091" y="1538146"/>
            <a:ext cx="76200" cy="147320"/>
          </a:xfrm>
          <a:prstGeom prst="rect">
            <a:avLst/>
          </a:prstGeom>
        </p:spPr>
        <p:txBody>
          <a:bodyPr vert="horz" wrap="square" lIns="0" tIns="12065" rIns="0" bIns="0" rtlCol="0">
            <a:spAutoFit/>
          </a:bodyPr>
          <a:lstStyle/>
          <a:p>
            <a:pPr marL="12700">
              <a:lnSpc>
                <a:spcPct val="100000"/>
              </a:lnSpc>
              <a:spcBef>
                <a:spcPts val="95"/>
              </a:spcBef>
            </a:pPr>
            <a:r>
              <a:rPr sz="800" spc="-5" dirty="0">
                <a:latin typeface="Book Antiqua"/>
                <a:cs typeface="Book Antiqua"/>
              </a:rPr>
              <a:t>0</a:t>
            </a:r>
            <a:endParaRPr sz="800">
              <a:latin typeface="Book Antiqua"/>
              <a:cs typeface="Book Antiqua"/>
            </a:endParaRPr>
          </a:p>
        </p:txBody>
      </p:sp>
      <p:sp>
        <p:nvSpPr>
          <p:cNvPr id="15" name="object 15"/>
          <p:cNvSpPr/>
          <p:nvPr/>
        </p:nvSpPr>
        <p:spPr>
          <a:xfrm>
            <a:off x="2140635" y="1596009"/>
            <a:ext cx="50800" cy="0"/>
          </a:xfrm>
          <a:custGeom>
            <a:avLst/>
            <a:gdLst/>
            <a:ahLst/>
            <a:cxnLst/>
            <a:rect l="l" t="t" r="r" b="b"/>
            <a:pathLst>
              <a:path w="50800">
                <a:moveTo>
                  <a:pt x="0" y="0"/>
                </a:moveTo>
                <a:lnTo>
                  <a:pt x="50609" y="0"/>
                </a:lnTo>
              </a:path>
            </a:pathLst>
          </a:custGeom>
          <a:ln w="5537">
            <a:solidFill>
              <a:srgbClr val="000000"/>
            </a:solidFill>
          </a:ln>
        </p:spPr>
        <p:txBody>
          <a:bodyPr wrap="square" lIns="0" tIns="0" rIns="0" bIns="0" rtlCol="0"/>
          <a:lstStyle/>
          <a:p>
            <a:endParaRPr/>
          </a:p>
        </p:txBody>
      </p:sp>
      <p:sp>
        <p:nvSpPr>
          <p:cNvPr id="16" name="object 16"/>
          <p:cNvSpPr txBox="1"/>
          <p:nvPr/>
        </p:nvSpPr>
        <p:spPr>
          <a:xfrm>
            <a:off x="2575928" y="1539657"/>
            <a:ext cx="76200" cy="147320"/>
          </a:xfrm>
          <a:prstGeom prst="rect">
            <a:avLst/>
          </a:prstGeom>
        </p:spPr>
        <p:txBody>
          <a:bodyPr vert="horz" wrap="square" lIns="0" tIns="12065" rIns="0" bIns="0" rtlCol="0">
            <a:spAutoFit/>
          </a:bodyPr>
          <a:lstStyle/>
          <a:p>
            <a:pPr marL="12700">
              <a:lnSpc>
                <a:spcPct val="100000"/>
              </a:lnSpc>
              <a:spcBef>
                <a:spcPts val="95"/>
              </a:spcBef>
            </a:pPr>
            <a:r>
              <a:rPr sz="800" spc="-5" dirty="0">
                <a:latin typeface="Book Antiqua"/>
                <a:cs typeface="Book Antiqua"/>
              </a:rPr>
              <a:t>1</a:t>
            </a:r>
            <a:endParaRPr sz="800">
              <a:latin typeface="Book Antiqua"/>
              <a:cs typeface="Book Antiqua"/>
            </a:endParaRPr>
          </a:p>
        </p:txBody>
      </p:sp>
      <p:sp>
        <p:nvSpPr>
          <p:cNvPr id="17" name="object 17"/>
          <p:cNvSpPr txBox="1"/>
          <p:nvPr/>
        </p:nvSpPr>
        <p:spPr>
          <a:xfrm>
            <a:off x="2130780" y="1462175"/>
            <a:ext cx="883919" cy="147320"/>
          </a:xfrm>
          <a:prstGeom prst="rect">
            <a:avLst/>
          </a:prstGeom>
        </p:spPr>
        <p:txBody>
          <a:bodyPr vert="horz" wrap="square" lIns="0" tIns="12065" rIns="0" bIns="0" rtlCol="0">
            <a:spAutoFit/>
          </a:bodyPr>
          <a:lstStyle/>
          <a:p>
            <a:pPr marL="12700">
              <a:lnSpc>
                <a:spcPct val="100000"/>
              </a:lnSpc>
              <a:spcBef>
                <a:spcPts val="95"/>
              </a:spcBef>
              <a:tabLst>
                <a:tab pos="824230" algn="l"/>
              </a:tabLst>
            </a:pPr>
            <a:r>
              <a:rPr sz="800" i="1" spc="-5" dirty="0">
                <a:latin typeface="Book Antiqua"/>
                <a:cs typeface="Book Antiqua"/>
              </a:rPr>
              <a:t>a	b</a:t>
            </a:r>
            <a:endParaRPr sz="800" dirty="0">
              <a:latin typeface="Book Antiqua"/>
              <a:cs typeface="Book Antiqua"/>
            </a:endParaRPr>
          </a:p>
        </p:txBody>
      </p:sp>
      <p:sp>
        <p:nvSpPr>
          <p:cNvPr id="18" name="object 18"/>
          <p:cNvSpPr/>
          <p:nvPr/>
        </p:nvSpPr>
        <p:spPr>
          <a:xfrm>
            <a:off x="2953232" y="1596009"/>
            <a:ext cx="50800" cy="0"/>
          </a:xfrm>
          <a:custGeom>
            <a:avLst/>
            <a:gdLst/>
            <a:ahLst/>
            <a:cxnLst/>
            <a:rect l="l" t="t" r="r" b="b"/>
            <a:pathLst>
              <a:path w="50800">
                <a:moveTo>
                  <a:pt x="0" y="0"/>
                </a:moveTo>
                <a:lnTo>
                  <a:pt x="50609" y="0"/>
                </a:lnTo>
              </a:path>
            </a:pathLst>
          </a:custGeom>
          <a:ln w="5537">
            <a:solidFill>
              <a:srgbClr val="000000"/>
            </a:solidFill>
          </a:ln>
        </p:spPr>
        <p:txBody>
          <a:bodyPr wrap="square" lIns="0" tIns="0" rIns="0" bIns="0" rtlCol="0"/>
          <a:lstStyle/>
          <a:p>
            <a:endParaRPr/>
          </a:p>
        </p:txBody>
      </p:sp>
      <p:sp>
        <p:nvSpPr>
          <p:cNvPr id="19" name="object 19"/>
          <p:cNvSpPr txBox="1"/>
          <p:nvPr/>
        </p:nvSpPr>
        <p:spPr>
          <a:xfrm>
            <a:off x="2127935" y="1564511"/>
            <a:ext cx="889000" cy="147320"/>
          </a:xfrm>
          <a:prstGeom prst="rect">
            <a:avLst/>
          </a:prstGeom>
        </p:spPr>
        <p:txBody>
          <a:bodyPr vert="horz" wrap="square" lIns="0" tIns="12065" rIns="0" bIns="0" rtlCol="0">
            <a:spAutoFit/>
          </a:bodyPr>
          <a:lstStyle/>
          <a:p>
            <a:pPr marL="12700">
              <a:lnSpc>
                <a:spcPct val="100000"/>
              </a:lnSpc>
              <a:spcBef>
                <a:spcPts val="95"/>
              </a:spcBef>
              <a:tabLst>
                <a:tab pos="824865" algn="l"/>
              </a:tabLst>
            </a:pPr>
            <a:r>
              <a:rPr sz="800" spc="-5" dirty="0">
                <a:latin typeface="Book Antiqua"/>
                <a:cs typeface="Book Antiqua"/>
              </a:rPr>
              <a:t>2	2</a:t>
            </a:r>
            <a:endParaRPr sz="800">
              <a:latin typeface="Book Antiqua"/>
              <a:cs typeface="Book Antiqua"/>
            </a:endParaRPr>
          </a:p>
        </p:txBody>
      </p:sp>
      <p:sp>
        <p:nvSpPr>
          <p:cNvPr id="22" name="object 22"/>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17</a:t>
            </a:fld>
            <a:r>
              <a:rPr spc="-85" dirty="0"/>
              <a:t> </a:t>
            </a:r>
            <a:r>
              <a:rPr spc="-5" dirty="0"/>
              <a:t>/</a:t>
            </a:r>
            <a:r>
              <a:rPr spc="-80" dirty="0"/>
              <a:t> </a:t>
            </a:r>
            <a:r>
              <a:rPr spc="-5" dirty="0"/>
              <a:t>33</a:t>
            </a:r>
          </a:p>
        </p:txBody>
      </p:sp>
      <p:sp>
        <p:nvSpPr>
          <p:cNvPr id="20" name="object 20"/>
          <p:cNvSpPr txBox="1"/>
          <p:nvPr/>
        </p:nvSpPr>
        <p:spPr>
          <a:xfrm>
            <a:off x="624395" y="1479409"/>
            <a:ext cx="2453640" cy="180819"/>
          </a:xfrm>
          <a:prstGeom prst="rect">
            <a:avLst/>
          </a:prstGeom>
        </p:spPr>
        <p:txBody>
          <a:bodyPr vert="horz" wrap="square" lIns="0" tIns="11430" rIns="0" bIns="0" rtlCol="0">
            <a:spAutoFit/>
          </a:bodyPr>
          <a:lstStyle/>
          <a:p>
            <a:pPr marL="12700">
              <a:lnSpc>
                <a:spcPct val="100000"/>
              </a:lnSpc>
              <a:spcBef>
                <a:spcPts val="90"/>
              </a:spcBef>
              <a:tabLst>
                <a:tab pos="1616075" algn="l"/>
              </a:tabLst>
            </a:pPr>
            <a:r>
              <a:rPr sz="1100" spc="-5" dirty="0">
                <a:latin typeface="Book Antiqua"/>
                <a:cs typeface="Book Antiqua"/>
              </a:rPr>
              <a:t>(have in </a:t>
            </a:r>
            <a:r>
              <a:rPr sz="1100" spc="-10" dirty="0">
                <a:latin typeface="Book Antiqua"/>
                <a:cs typeface="Book Antiqua"/>
              </a:rPr>
              <a:t>mind </a:t>
            </a:r>
            <a:r>
              <a:rPr sz="1100" spc="-5" dirty="0">
                <a:latin typeface="Book Antiqua"/>
                <a:cs typeface="Book Antiqua"/>
              </a:rPr>
              <a:t>that</a:t>
            </a:r>
            <a:r>
              <a:rPr sz="1100" spc="10" dirty="0">
                <a:latin typeface="Book Antiqua"/>
                <a:cs typeface="Book Antiqua"/>
              </a:rPr>
              <a:t> </a:t>
            </a:r>
            <a:r>
              <a:rPr sz="1100" i="1" spc="-15" dirty="0">
                <a:latin typeface="Arial"/>
                <a:cs typeface="Arial"/>
              </a:rPr>
              <a:t>β </a:t>
            </a:r>
            <a:r>
              <a:rPr sz="1100" i="1" spc="165" dirty="0">
                <a:latin typeface="Arial"/>
                <a:cs typeface="Arial"/>
              </a:rPr>
              <a:t> </a:t>
            </a:r>
            <a:r>
              <a:rPr sz="1100" spc="45" dirty="0">
                <a:latin typeface="Tahoma"/>
                <a:cs typeface="Tahoma"/>
              </a:rPr>
              <a:t>=	</a:t>
            </a:r>
            <a:r>
              <a:rPr sz="1100" spc="-10" dirty="0">
                <a:latin typeface="Book Antiqua"/>
                <a:cs typeface="Book Antiqua"/>
              </a:rPr>
              <a:t>and </a:t>
            </a:r>
            <a:r>
              <a:rPr sz="1100" i="1" spc="-15" dirty="0">
                <a:latin typeface="Arial"/>
                <a:cs typeface="Arial"/>
              </a:rPr>
              <a:t>β </a:t>
            </a:r>
            <a:r>
              <a:rPr sz="1100" spc="45" dirty="0">
                <a:latin typeface="Tahoma"/>
                <a:cs typeface="Tahoma"/>
              </a:rPr>
              <a:t>= </a:t>
            </a:r>
            <a:r>
              <a:rPr sz="1100" spc="-30" dirty="0">
                <a:latin typeface="Lucida Sans Unicode"/>
                <a:cs typeface="Lucida Sans Unicode"/>
              </a:rPr>
              <a:t>−</a:t>
            </a:r>
            <a:endParaRPr sz="1100" dirty="0">
              <a:latin typeface="Book Antiqua"/>
              <a:cs typeface="Book Antiqua"/>
            </a:endParaRPr>
          </a:p>
        </p:txBody>
      </p:sp>
      <p:sp>
        <p:nvSpPr>
          <p:cNvPr id="21" name="object 21"/>
          <p:cNvSpPr txBox="1"/>
          <p:nvPr/>
        </p:nvSpPr>
        <p:spPr>
          <a:xfrm>
            <a:off x="450989" y="1841270"/>
            <a:ext cx="3815079" cy="986790"/>
          </a:xfrm>
          <a:prstGeom prst="rect">
            <a:avLst/>
          </a:prstGeom>
        </p:spPr>
        <p:txBody>
          <a:bodyPr vert="horz" wrap="square" lIns="0" tIns="6985" rIns="0" bIns="0" rtlCol="0">
            <a:spAutoFit/>
          </a:bodyPr>
          <a:lstStyle/>
          <a:p>
            <a:pPr marL="186055" marR="30480" indent="-148590">
              <a:lnSpc>
                <a:spcPct val="102600"/>
              </a:lnSpc>
              <a:spcBef>
                <a:spcPts val="55"/>
              </a:spcBef>
            </a:pPr>
            <a:r>
              <a:rPr sz="1200" spc="127" baseline="6944" dirty="0">
                <a:latin typeface="Arial Black"/>
                <a:cs typeface="Arial Black"/>
              </a:rPr>
              <a:t>e </a:t>
            </a:r>
            <a:r>
              <a:rPr sz="1100" spc="-10" dirty="0">
                <a:latin typeface="Book Antiqua"/>
                <a:cs typeface="Book Antiqua"/>
              </a:rPr>
              <a:t>There </a:t>
            </a:r>
            <a:r>
              <a:rPr sz="1100" spc="-15" dirty="0">
                <a:latin typeface="Book Antiqua"/>
                <a:cs typeface="Book Antiqua"/>
              </a:rPr>
              <a:t>are </a:t>
            </a:r>
            <a:r>
              <a:rPr sz="1100" spc="-5" dirty="0">
                <a:latin typeface="Book Antiqua"/>
                <a:cs typeface="Book Antiqua"/>
              </a:rPr>
              <a:t>other </a:t>
            </a:r>
            <a:r>
              <a:rPr sz="1100" spc="-10" dirty="0">
                <a:latin typeface="Book Antiqua"/>
                <a:cs typeface="Book Antiqua"/>
              </a:rPr>
              <a:t>(unpredictable) </a:t>
            </a:r>
            <a:r>
              <a:rPr sz="1100" spc="-5" dirty="0">
                <a:latin typeface="Book Antiqua"/>
                <a:cs typeface="Book Antiqua"/>
              </a:rPr>
              <a:t>things that </a:t>
            </a:r>
            <a:r>
              <a:rPr sz="1100" spc="-10" dirty="0">
                <a:latin typeface="Book Antiqua"/>
                <a:cs typeface="Book Antiqua"/>
              </a:rPr>
              <a:t>influence firms’  </a:t>
            </a:r>
            <a:r>
              <a:rPr sz="1100" spc="-5" dirty="0">
                <a:latin typeface="Book Antiqua"/>
                <a:cs typeface="Book Antiqua"/>
              </a:rPr>
              <a:t>sales </a:t>
            </a:r>
            <a:r>
              <a:rPr sz="1100" spc="55" dirty="0">
                <a:latin typeface="Lucida Sans Unicode"/>
                <a:cs typeface="Lucida Sans Unicode"/>
              </a:rPr>
              <a:t>⇒ </a:t>
            </a:r>
            <a:r>
              <a:rPr sz="1100" spc="-10" dirty="0">
                <a:latin typeface="Book Antiqua"/>
                <a:cs typeface="Book Antiqua"/>
              </a:rPr>
              <a:t>add </a:t>
            </a:r>
            <a:r>
              <a:rPr sz="1100" spc="-5" dirty="0">
                <a:latin typeface="Book Antiqua"/>
                <a:cs typeface="Book Antiqua"/>
              </a:rPr>
              <a:t>disturbance</a:t>
            </a:r>
            <a:r>
              <a:rPr sz="1100" spc="-140" dirty="0">
                <a:latin typeface="Book Antiqua"/>
                <a:cs typeface="Book Antiqua"/>
              </a:rPr>
              <a:t> </a:t>
            </a:r>
            <a:r>
              <a:rPr lang="en-US" sz="1100" spc="-140" dirty="0">
                <a:latin typeface="Book Antiqua"/>
                <a:cs typeface="Book Antiqua"/>
              </a:rPr>
              <a:t>  </a:t>
            </a:r>
            <a:r>
              <a:rPr sz="1100" spc="-5" dirty="0">
                <a:latin typeface="Book Antiqua"/>
                <a:cs typeface="Book Antiqua"/>
              </a:rPr>
              <a:t>term</a:t>
            </a:r>
            <a:endParaRPr sz="1100" dirty="0">
              <a:latin typeface="Book Antiqua"/>
              <a:cs typeface="Book Antiqua"/>
            </a:endParaRPr>
          </a:p>
          <a:p>
            <a:pPr marL="168275" algn="ctr">
              <a:lnSpc>
                <a:spcPct val="100000"/>
              </a:lnSpc>
              <a:spcBef>
                <a:spcPts val="1130"/>
              </a:spcBef>
            </a:pPr>
            <a:r>
              <a:rPr sz="1100" i="1" spc="-5" dirty="0">
                <a:latin typeface="Book Antiqua"/>
                <a:cs typeface="Book Antiqua"/>
              </a:rPr>
              <a:t>q </a:t>
            </a:r>
            <a:r>
              <a:rPr sz="1100" spc="45" dirty="0">
                <a:latin typeface="Tahoma"/>
                <a:cs typeface="Tahoma"/>
              </a:rPr>
              <a:t>= </a:t>
            </a:r>
            <a:r>
              <a:rPr sz="1100" i="1" spc="-10" dirty="0">
                <a:latin typeface="Arial"/>
                <a:cs typeface="Arial"/>
              </a:rPr>
              <a:t>β</a:t>
            </a:r>
            <a:r>
              <a:rPr sz="1200" spc="-15" baseline="-10416" dirty="0">
                <a:latin typeface="Book Antiqua"/>
                <a:cs typeface="Book Antiqua"/>
              </a:rPr>
              <a:t>0 </a:t>
            </a:r>
            <a:r>
              <a:rPr sz="1100" spc="45" dirty="0">
                <a:latin typeface="Tahoma"/>
                <a:cs typeface="Tahoma"/>
              </a:rPr>
              <a:t>+ </a:t>
            </a:r>
            <a:r>
              <a:rPr sz="1100" i="1" spc="5" dirty="0">
                <a:latin typeface="Arial"/>
                <a:cs typeface="Arial"/>
              </a:rPr>
              <a:t>β</a:t>
            </a:r>
            <a:r>
              <a:rPr sz="1200" spc="7" baseline="-13888" dirty="0">
                <a:latin typeface="Book Antiqua"/>
                <a:cs typeface="Book Antiqua"/>
              </a:rPr>
              <a:t>1</a:t>
            </a:r>
            <a:r>
              <a:rPr sz="1100" i="1" spc="5" dirty="0">
                <a:latin typeface="Book Antiqua"/>
                <a:cs typeface="Book Antiqua"/>
              </a:rPr>
              <a:t>c </a:t>
            </a:r>
            <a:r>
              <a:rPr sz="1100" spc="45" dirty="0">
                <a:latin typeface="Tahoma"/>
                <a:cs typeface="Tahoma"/>
              </a:rPr>
              <a:t>+</a:t>
            </a:r>
            <a:r>
              <a:rPr sz="1100" spc="-260" dirty="0">
                <a:latin typeface="Tahoma"/>
                <a:cs typeface="Tahoma"/>
              </a:rPr>
              <a:t> </a:t>
            </a:r>
            <a:r>
              <a:rPr sz="1100" i="1" spc="25" dirty="0">
                <a:latin typeface="Arial"/>
                <a:cs typeface="Arial"/>
              </a:rPr>
              <a:t>ε</a:t>
            </a:r>
            <a:endParaRPr sz="1100" dirty="0">
              <a:latin typeface="Arial"/>
              <a:cs typeface="Arial"/>
            </a:endParaRPr>
          </a:p>
          <a:p>
            <a:pPr marL="38100">
              <a:lnSpc>
                <a:spcPct val="100000"/>
              </a:lnSpc>
              <a:spcBef>
                <a:spcPts val="1130"/>
              </a:spcBef>
            </a:pPr>
            <a:r>
              <a:rPr sz="1200" spc="127" baseline="6944" dirty="0">
                <a:latin typeface="Arial Black"/>
                <a:cs typeface="Arial Black"/>
              </a:rPr>
              <a:t>e </a:t>
            </a:r>
            <a:r>
              <a:rPr sz="1100" spc="-5" dirty="0">
                <a:latin typeface="Book Antiqua"/>
                <a:cs typeface="Book Antiqua"/>
              </a:rPr>
              <a:t>Find the value of parameters </a:t>
            </a:r>
            <a:r>
              <a:rPr sz="1100" i="1" spc="-10" dirty="0">
                <a:latin typeface="Arial"/>
                <a:cs typeface="Arial"/>
              </a:rPr>
              <a:t>β</a:t>
            </a:r>
            <a:r>
              <a:rPr sz="1200" spc="-15" baseline="-13888" dirty="0">
                <a:latin typeface="Book Antiqua"/>
                <a:cs typeface="Book Antiqua"/>
              </a:rPr>
              <a:t>1 </a:t>
            </a:r>
            <a:r>
              <a:rPr sz="1100" spc="-5" dirty="0">
                <a:latin typeface="Book Antiqua"/>
                <a:cs typeface="Book Antiqua"/>
              </a:rPr>
              <a:t>(slope) </a:t>
            </a:r>
            <a:r>
              <a:rPr sz="1100" spc="-10" dirty="0">
                <a:latin typeface="Book Antiqua"/>
                <a:cs typeface="Book Antiqua"/>
              </a:rPr>
              <a:t>and </a:t>
            </a:r>
            <a:r>
              <a:rPr sz="1100" i="1" spc="-10" dirty="0">
                <a:latin typeface="Arial"/>
                <a:cs typeface="Arial"/>
              </a:rPr>
              <a:t>β</a:t>
            </a:r>
            <a:r>
              <a:rPr sz="1200" spc="-15" baseline="-10416" dirty="0">
                <a:latin typeface="Book Antiqua"/>
                <a:cs typeface="Book Antiqua"/>
              </a:rPr>
              <a:t>0</a:t>
            </a:r>
            <a:r>
              <a:rPr sz="1200" spc="-150" baseline="-10416" dirty="0">
                <a:latin typeface="Book Antiqua"/>
                <a:cs typeface="Book Antiqua"/>
              </a:rPr>
              <a:t> </a:t>
            </a:r>
            <a:r>
              <a:rPr sz="1100" spc="-10" dirty="0">
                <a:latin typeface="Book Antiqua"/>
                <a:cs typeface="Book Antiqua"/>
              </a:rPr>
              <a:t>(intercept)</a:t>
            </a:r>
            <a:endParaRPr sz="1100" dirty="0">
              <a:latin typeface="Book Antiqua"/>
              <a:cs typeface="Book Antiqua"/>
            </a:endParaRPr>
          </a:p>
        </p:txBody>
      </p:sp>
    </p:spTree>
  </p:cSld>
  <p:clrMapOvr>
    <a:masterClrMapping/>
  </p:clrMapOvr>
  <p:transition>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1438910" cy="244475"/>
          </a:xfrm>
          <a:prstGeom prst="rect">
            <a:avLst/>
          </a:prstGeom>
        </p:spPr>
        <p:txBody>
          <a:bodyPr vert="horz" wrap="square" lIns="0" tIns="17145" rIns="0" bIns="0" rtlCol="0">
            <a:spAutoFit/>
          </a:bodyPr>
          <a:lstStyle/>
          <a:p>
            <a:pPr marL="12700">
              <a:lnSpc>
                <a:spcPct val="100000"/>
              </a:lnSpc>
              <a:spcBef>
                <a:spcPts val="135"/>
              </a:spcBef>
            </a:pPr>
            <a:r>
              <a:rPr sz="1400" spc="60" dirty="0"/>
              <a:t>E</a:t>
            </a:r>
            <a:r>
              <a:rPr spc="60" dirty="0"/>
              <a:t>XAMPLE </a:t>
            </a:r>
            <a:r>
              <a:rPr sz="1400" spc="10" dirty="0"/>
              <a:t>-</a:t>
            </a:r>
            <a:r>
              <a:rPr sz="1400" spc="85" dirty="0"/>
              <a:t> </a:t>
            </a:r>
            <a:r>
              <a:rPr sz="1400" spc="15" dirty="0"/>
              <a:t>D</a:t>
            </a:r>
            <a:r>
              <a:rPr spc="15" dirty="0"/>
              <a:t>ATA</a:t>
            </a:r>
            <a:endParaRPr sz="1400"/>
          </a:p>
        </p:txBody>
      </p:sp>
      <p:sp>
        <p:nvSpPr>
          <p:cNvPr id="15" name="object 15"/>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18</a:t>
            </a:fld>
            <a:r>
              <a:rPr spc="-85" dirty="0"/>
              <a:t> </a:t>
            </a:r>
            <a:r>
              <a:rPr spc="-5" dirty="0"/>
              <a:t>/</a:t>
            </a:r>
            <a:r>
              <a:rPr spc="-80" dirty="0"/>
              <a:t> </a:t>
            </a:r>
            <a:r>
              <a:rPr spc="-5" dirty="0"/>
              <a:t>33</a:t>
            </a:r>
          </a:p>
        </p:txBody>
      </p:sp>
      <p:sp>
        <p:nvSpPr>
          <p:cNvPr id="13" name="object 13"/>
          <p:cNvSpPr txBox="1"/>
          <p:nvPr/>
        </p:nvSpPr>
        <p:spPr>
          <a:xfrm>
            <a:off x="425589" y="915160"/>
            <a:ext cx="3130550" cy="1097915"/>
          </a:xfrm>
          <a:prstGeom prst="rect">
            <a:avLst/>
          </a:prstGeom>
        </p:spPr>
        <p:txBody>
          <a:bodyPr vert="horz" wrap="square" lIns="0" tIns="11430" rIns="0" bIns="0" rtlCol="0">
            <a:spAutoFit/>
          </a:bodyPr>
          <a:lstStyle/>
          <a:p>
            <a:pPr marL="63500">
              <a:lnSpc>
                <a:spcPct val="100000"/>
              </a:lnSpc>
              <a:spcBef>
                <a:spcPts val="90"/>
              </a:spcBef>
            </a:pPr>
            <a:r>
              <a:rPr sz="1200" spc="127" baseline="6944" dirty="0">
                <a:latin typeface="Arial Black"/>
                <a:cs typeface="Arial Black"/>
              </a:rPr>
              <a:t>e </a:t>
            </a:r>
            <a:r>
              <a:rPr sz="1100" spc="-5" dirty="0">
                <a:latin typeface="Book Antiqua"/>
                <a:cs typeface="Book Antiqua"/>
              </a:rPr>
              <a:t>Ideally: investigate all </a:t>
            </a:r>
            <a:r>
              <a:rPr sz="1100" spc="-10" dirty="0">
                <a:latin typeface="Book Antiqua"/>
                <a:cs typeface="Book Antiqua"/>
              </a:rPr>
              <a:t>firms </a:t>
            </a:r>
            <a:r>
              <a:rPr sz="1100" spc="-5" dirty="0">
                <a:latin typeface="Book Antiqua"/>
                <a:cs typeface="Book Antiqua"/>
              </a:rPr>
              <a:t>in the</a:t>
            </a:r>
            <a:r>
              <a:rPr sz="1100" spc="-110" dirty="0">
                <a:latin typeface="Book Antiqua"/>
                <a:cs typeface="Book Antiqua"/>
              </a:rPr>
              <a:t> </a:t>
            </a:r>
            <a:r>
              <a:rPr sz="1100" spc="-10" dirty="0">
                <a:latin typeface="Book Antiqua"/>
                <a:cs typeface="Book Antiqua"/>
              </a:rPr>
              <a:t>economy</a:t>
            </a:r>
            <a:endParaRPr sz="1100" dirty="0">
              <a:latin typeface="Book Antiqua"/>
              <a:cs typeface="Book Antiqua"/>
            </a:endParaRPr>
          </a:p>
          <a:p>
            <a:pPr>
              <a:lnSpc>
                <a:spcPct val="100000"/>
              </a:lnSpc>
              <a:spcBef>
                <a:spcPts val="45"/>
              </a:spcBef>
            </a:pPr>
            <a:endParaRPr sz="1150" dirty="0">
              <a:latin typeface="Times New Roman"/>
              <a:cs typeface="Times New Roman"/>
            </a:endParaRPr>
          </a:p>
          <a:p>
            <a:pPr marL="63500">
              <a:lnSpc>
                <a:spcPct val="100000"/>
              </a:lnSpc>
            </a:pPr>
            <a:r>
              <a:rPr sz="1200" spc="127" baseline="6944" dirty="0">
                <a:latin typeface="Arial Black"/>
                <a:cs typeface="Arial Black"/>
              </a:rPr>
              <a:t>e </a:t>
            </a:r>
            <a:r>
              <a:rPr sz="1100" spc="-5" dirty="0">
                <a:latin typeface="Book Antiqua"/>
                <a:cs typeface="Book Antiqua"/>
              </a:rPr>
              <a:t>Reality: investigate a sample of</a:t>
            </a:r>
            <a:r>
              <a:rPr sz="1100" spc="-120" dirty="0">
                <a:latin typeface="Book Antiqua"/>
                <a:cs typeface="Book Antiqua"/>
              </a:rPr>
              <a:t> </a:t>
            </a:r>
            <a:r>
              <a:rPr sz="1100" spc="-10" dirty="0">
                <a:latin typeface="Book Antiqua"/>
                <a:cs typeface="Book Antiqua"/>
              </a:rPr>
              <a:t>firms</a:t>
            </a:r>
            <a:endParaRPr sz="1100" dirty="0">
              <a:latin typeface="Book Antiqua"/>
              <a:cs typeface="Book Antiqua"/>
            </a:endParaRPr>
          </a:p>
          <a:p>
            <a:pPr marL="351155">
              <a:lnSpc>
                <a:spcPct val="100000"/>
              </a:lnSpc>
              <a:spcBef>
                <a:spcPts val="175"/>
              </a:spcBef>
            </a:pPr>
            <a:r>
              <a:rPr sz="1000" spc="-55" dirty="0">
                <a:latin typeface="Book Antiqua"/>
                <a:cs typeface="Book Antiqua"/>
              </a:rPr>
              <a:t>We </a:t>
            </a:r>
            <a:r>
              <a:rPr sz="1000" spc="-5" dirty="0">
                <a:latin typeface="Book Antiqua"/>
                <a:cs typeface="Book Antiqua"/>
              </a:rPr>
              <a:t>need a random (unbiased) sample of</a:t>
            </a:r>
            <a:r>
              <a:rPr sz="1000" spc="110" dirty="0">
                <a:latin typeface="Book Antiqua"/>
                <a:cs typeface="Book Antiqua"/>
              </a:rPr>
              <a:t> </a:t>
            </a:r>
            <a:r>
              <a:rPr sz="1000" spc="-10" dirty="0">
                <a:latin typeface="Book Antiqua"/>
                <a:cs typeface="Book Antiqua"/>
              </a:rPr>
              <a:t>firms</a:t>
            </a:r>
            <a:endParaRPr sz="1000" dirty="0">
              <a:latin typeface="Book Antiqua"/>
              <a:cs typeface="Book Antiqua"/>
            </a:endParaRPr>
          </a:p>
          <a:p>
            <a:pPr>
              <a:lnSpc>
                <a:spcPct val="100000"/>
              </a:lnSpc>
              <a:spcBef>
                <a:spcPts val="25"/>
              </a:spcBef>
            </a:pPr>
            <a:endParaRPr sz="1500" dirty="0">
              <a:latin typeface="Times New Roman"/>
              <a:cs typeface="Times New Roman"/>
            </a:endParaRPr>
          </a:p>
          <a:p>
            <a:pPr marL="62865">
              <a:lnSpc>
                <a:spcPct val="100000"/>
              </a:lnSpc>
            </a:pPr>
            <a:r>
              <a:rPr sz="1200" spc="127" baseline="6944" dirty="0">
                <a:latin typeface="Arial Black"/>
                <a:cs typeface="Arial Black"/>
              </a:rPr>
              <a:t>e </a:t>
            </a:r>
            <a:r>
              <a:rPr sz="1100" spc="-5" dirty="0">
                <a:latin typeface="Book Antiqua"/>
                <a:cs typeface="Book Antiqua"/>
              </a:rPr>
              <a:t>Collect</a:t>
            </a:r>
            <a:r>
              <a:rPr lang="en-US" sz="1100" spc="-5" dirty="0">
                <a:latin typeface="Book Antiqua"/>
                <a:cs typeface="Book Antiqua"/>
              </a:rPr>
              <a:t>   </a:t>
            </a:r>
            <a:r>
              <a:rPr sz="1100" spc="-170" dirty="0">
                <a:latin typeface="Book Antiqua"/>
                <a:cs typeface="Book Antiqua"/>
              </a:rPr>
              <a:t> </a:t>
            </a:r>
            <a:r>
              <a:rPr sz="1100" spc="-5" dirty="0">
                <a:latin typeface="Book Antiqua"/>
                <a:cs typeface="Book Antiqua"/>
              </a:rPr>
              <a:t>data:</a:t>
            </a:r>
            <a:endParaRPr sz="1100" dirty="0">
              <a:latin typeface="Book Antiqua"/>
              <a:cs typeface="Book Antiqua"/>
            </a:endParaRPr>
          </a:p>
        </p:txBody>
      </p:sp>
      <p:graphicFrame>
        <p:nvGraphicFramePr>
          <p:cNvPr id="14" name="object 14"/>
          <p:cNvGraphicFramePr>
            <a:graphicFrameLocks noGrp="1"/>
          </p:cNvGraphicFramePr>
          <p:nvPr/>
        </p:nvGraphicFramePr>
        <p:xfrm>
          <a:off x="1137958" y="2176995"/>
          <a:ext cx="2606670" cy="556702"/>
        </p:xfrm>
        <a:graphic>
          <a:graphicData uri="http://schemas.openxmlformats.org/drawingml/2006/table">
            <a:tbl>
              <a:tblPr firstRow="1" bandRow="1">
                <a:tableStyleId>{2D5ABB26-0587-4C30-8999-92F81FD0307C}</a:tableStyleId>
              </a:tblPr>
              <a:tblGrid>
                <a:gridCol w="446405">
                  <a:extLst>
                    <a:ext uri="{9D8B030D-6E8A-4147-A177-3AD203B41FA5}">
                      <a16:colId xmlns:a16="http://schemas.microsoft.com/office/drawing/2014/main" val="20000"/>
                    </a:ext>
                  </a:extLst>
                </a:gridCol>
                <a:gridCol w="360045">
                  <a:extLst>
                    <a:ext uri="{9D8B030D-6E8A-4147-A177-3AD203B41FA5}">
                      <a16:colId xmlns:a16="http://schemas.microsoft.com/office/drawing/2014/main" val="20001"/>
                    </a:ext>
                  </a:extLst>
                </a:gridCol>
                <a:gridCol w="360044">
                  <a:extLst>
                    <a:ext uri="{9D8B030D-6E8A-4147-A177-3AD203B41FA5}">
                      <a16:colId xmlns:a16="http://schemas.microsoft.com/office/drawing/2014/main" val="20002"/>
                    </a:ext>
                  </a:extLst>
                </a:gridCol>
                <a:gridCol w="360044">
                  <a:extLst>
                    <a:ext uri="{9D8B030D-6E8A-4147-A177-3AD203B41FA5}">
                      <a16:colId xmlns:a16="http://schemas.microsoft.com/office/drawing/2014/main" val="20003"/>
                    </a:ext>
                  </a:extLst>
                </a:gridCol>
                <a:gridCol w="360044">
                  <a:extLst>
                    <a:ext uri="{9D8B030D-6E8A-4147-A177-3AD203B41FA5}">
                      <a16:colId xmlns:a16="http://schemas.microsoft.com/office/drawing/2014/main" val="20004"/>
                    </a:ext>
                  </a:extLst>
                </a:gridCol>
                <a:gridCol w="360044">
                  <a:extLst>
                    <a:ext uri="{9D8B030D-6E8A-4147-A177-3AD203B41FA5}">
                      <a16:colId xmlns:a16="http://schemas.microsoft.com/office/drawing/2014/main" val="20005"/>
                    </a:ext>
                  </a:extLst>
                </a:gridCol>
                <a:gridCol w="360044">
                  <a:extLst>
                    <a:ext uri="{9D8B030D-6E8A-4147-A177-3AD203B41FA5}">
                      <a16:colId xmlns:a16="http://schemas.microsoft.com/office/drawing/2014/main" val="20006"/>
                    </a:ext>
                  </a:extLst>
                </a:gridCol>
              </a:tblGrid>
              <a:tr h="189788">
                <a:tc>
                  <a:txBody>
                    <a:bodyPr/>
                    <a:lstStyle/>
                    <a:p>
                      <a:pPr algn="ctr">
                        <a:lnSpc>
                          <a:spcPts val="1190"/>
                        </a:lnSpc>
                      </a:pPr>
                      <a:r>
                        <a:rPr sz="1100" spc="-5" dirty="0">
                          <a:latin typeface="Book Antiqua"/>
                          <a:cs typeface="Book Antiqua"/>
                        </a:rPr>
                        <a:t>Firm</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1</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2</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3</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4</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5</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6</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0"/>
                  </a:ext>
                </a:extLst>
              </a:tr>
              <a:tr h="189788">
                <a:tc>
                  <a:txBody>
                    <a:bodyPr/>
                    <a:lstStyle/>
                    <a:p>
                      <a:pPr algn="ctr">
                        <a:lnSpc>
                          <a:spcPts val="1290"/>
                        </a:lnSpc>
                      </a:pPr>
                      <a:r>
                        <a:rPr sz="1100" i="1" dirty="0">
                          <a:latin typeface="Book Antiqua"/>
                          <a:cs typeface="Book Antiqua"/>
                        </a:rPr>
                        <a:t>q</a:t>
                      </a:r>
                      <a:endParaRPr sz="1100" dirty="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290"/>
                        </a:lnSpc>
                      </a:pPr>
                      <a:r>
                        <a:rPr sz="1100" spc="-5" dirty="0">
                          <a:latin typeface="Book Antiqua"/>
                          <a:cs typeface="Book Antiqua"/>
                        </a:rPr>
                        <a:t>15</a:t>
                      </a:r>
                      <a:endParaRPr sz="1100" dirty="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290"/>
                        </a:lnSpc>
                      </a:pPr>
                      <a:r>
                        <a:rPr sz="1100" spc="-5" dirty="0">
                          <a:latin typeface="Book Antiqua"/>
                          <a:cs typeface="Book Antiqua"/>
                        </a:rPr>
                        <a:t>32</a:t>
                      </a:r>
                      <a:endParaRPr sz="1100" dirty="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290"/>
                        </a:lnSpc>
                      </a:pPr>
                      <a:r>
                        <a:rPr sz="1100" spc="-5" dirty="0">
                          <a:latin typeface="Book Antiqua"/>
                          <a:cs typeface="Book Antiqua"/>
                        </a:rPr>
                        <a:t>52</a:t>
                      </a:r>
                      <a:endParaRPr sz="1100" dirty="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290"/>
                        </a:lnSpc>
                      </a:pPr>
                      <a:r>
                        <a:rPr sz="1100" spc="-5" dirty="0">
                          <a:latin typeface="Book Antiqua"/>
                          <a:cs typeface="Book Antiqua"/>
                        </a:rPr>
                        <a:t>14</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290"/>
                        </a:lnSpc>
                      </a:pPr>
                      <a:r>
                        <a:rPr sz="1100" spc="-5" dirty="0">
                          <a:latin typeface="Book Antiqua"/>
                          <a:cs typeface="Book Antiqua"/>
                        </a:rPr>
                        <a:t>37</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R="102870" algn="r">
                        <a:lnSpc>
                          <a:spcPts val="1290"/>
                        </a:lnSpc>
                      </a:pPr>
                      <a:r>
                        <a:rPr sz="1100" dirty="0">
                          <a:latin typeface="Book Antiqua"/>
                          <a:cs typeface="Book Antiqua"/>
                        </a:rPr>
                        <a:t>27</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1"/>
                  </a:ext>
                </a:extLst>
              </a:tr>
              <a:tr h="177126">
                <a:tc>
                  <a:txBody>
                    <a:bodyPr/>
                    <a:lstStyle/>
                    <a:p>
                      <a:pPr algn="ctr">
                        <a:lnSpc>
                          <a:spcPts val="1190"/>
                        </a:lnSpc>
                      </a:pPr>
                      <a:r>
                        <a:rPr sz="1100" i="1" dirty="0">
                          <a:latin typeface="Book Antiqua"/>
                          <a:cs typeface="Book Antiqua"/>
                        </a:rPr>
                        <a:t>c</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spc="-5" dirty="0">
                          <a:latin typeface="Book Antiqua"/>
                          <a:cs typeface="Book Antiqua"/>
                        </a:rPr>
                        <a:t>294</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spc="-5" dirty="0">
                          <a:latin typeface="Book Antiqua"/>
                          <a:cs typeface="Book Antiqua"/>
                        </a:rPr>
                        <a:t>247</a:t>
                      </a:r>
                      <a:endParaRPr sz="1100" dirty="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spc="-5" dirty="0">
                          <a:latin typeface="Book Antiqua"/>
                          <a:cs typeface="Book Antiqua"/>
                        </a:rPr>
                        <a:t>153</a:t>
                      </a:r>
                      <a:endParaRPr sz="1100" dirty="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spc="-5" dirty="0">
                          <a:latin typeface="Book Antiqua"/>
                          <a:cs typeface="Book Antiqua"/>
                        </a:rPr>
                        <a:t>350</a:t>
                      </a:r>
                      <a:endParaRPr sz="1100" dirty="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spc="-5" dirty="0">
                          <a:latin typeface="Book Antiqua"/>
                          <a:cs typeface="Book Antiqua"/>
                        </a:rPr>
                        <a:t>173</a:t>
                      </a:r>
                      <a:endParaRPr sz="1100" dirty="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R="67945" algn="r">
                        <a:lnSpc>
                          <a:spcPts val="1190"/>
                        </a:lnSpc>
                      </a:pPr>
                      <a:r>
                        <a:rPr sz="1100" dirty="0">
                          <a:latin typeface="Book Antiqua"/>
                          <a:cs typeface="Book Antiqua"/>
                        </a:rPr>
                        <a:t>218</a:t>
                      </a: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2"/>
                  </a:ext>
                </a:extLst>
              </a:tr>
            </a:tbl>
          </a:graphicData>
        </a:graphic>
      </p:graphicFrame>
    </p:spTree>
  </p:cSld>
  <p:clrMapOvr>
    <a:masterClrMapping/>
  </p:clrMapOvr>
  <p:transition>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9860" y="271891"/>
            <a:ext cx="1438910" cy="244475"/>
          </a:xfrm>
          <a:prstGeom prst="rect">
            <a:avLst/>
          </a:prstGeom>
        </p:spPr>
        <p:txBody>
          <a:bodyPr vert="horz" wrap="square" lIns="0" tIns="17145" rIns="0" bIns="0" rtlCol="0">
            <a:spAutoFit/>
          </a:bodyPr>
          <a:lstStyle/>
          <a:p>
            <a:pPr marL="12700">
              <a:lnSpc>
                <a:spcPct val="100000"/>
              </a:lnSpc>
              <a:spcBef>
                <a:spcPts val="135"/>
              </a:spcBef>
            </a:pPr>
            <a:r>
              <a:rPr sz="1400" spc="60" dirty="0">
                <a:latin typeface="Book Antiqua"/>
                <a:cs typeface="Book Antiqua"/>
              </a:rPr>
              <a:t>E</a:t>
            </a:r>
            <a:r>
              <a:rPr sz="1150" spc="60" dirty="0">
                <a:latin typeface="Book Antiqua"/>
                <a:cs typeface="Book Antiqua"/>
              </a:rPr>
              <a:t>XAMPLE </a:t>
            </a:r>
            <a:r>
              <a:rPr sz="1400" spc="10" dirty="0">
                <a:latin typeface="Book Antiqua"/>
                <a:cs typeface="Book Antiqua"/>
              </a:rPr>
              <a:t>-</a:t>
            </a:r>
            <a:r>
              <a:rPr sz="1400" spc="85" dirty="0">
                <a:latin typeface="Book Antiqua"/>
                <a:cs typeface="Book Antiqua"/>
              </a:rPr>
              <a:t> </a:t>
            </a:r>
            <a:r>
              <a:rPr sz="1400" spc="15" dirty="0">
                <a:latin typeface="Book Antiqua"/>
                <a:cs typeface="Book Antiqua"/>
              </a:rPr>
              <a:t>D</a:t>
            </a:r>
            <a:r>
              <a:rPr sz="1150" spc="15" dirty="0">
                <a:latin typeface="Book Antiqua"/>
                <a:cs typeface="Book Antiqua"/>
              </a:rPr>
              <a:t>ATA</a:t>
            </a:r>
            <a:endParaRPr sz="1150">
              <a:latin typeface="Book Antiqua"/>
              <a:cs typeface="Book Antiqua"/>
            </a:endParaRPr>
          </a:p>
        </p:txBody>
      </p:sp>
      <p:sp>
        <p:nvSpPr>
          <p:cNvPr id="3" name="object 3"/>
          <p:cNvSpPr/>
          <p:nvPr/>
        </p:nvSpPr>
        <p:spPr>
          <a:xfrm>
            <a:off x="503847" y="610577"/>
            <a:ext cx="3586479" cy="2606040"/>
          </a:xfrm>
          <a:custGeom>
            <a:avLst/>
            <a:gdLst/>
            <a:ahLst/>
            <a:cxnLst/>
            <a:rect l="l" t="t" r="r" b="b"/>
            <a:pathLst>
              <a:path w="3586479" h="2606040">
                <a:moveTo>
                  <a:pt x="0" y="2605672"/>
                </a:moveTo>
                <a:lnTo>
                  <a:pt x="3586301" y="2605672"/>
                </a:lnTo>
                <a:lnTo>
                  <a:pt x="3586301" y="0"/>
                </a:lnTo>
                <a:lnTo>
                  <a:pt x="0" y="0"/>
                </a:lnTo>
                <a:lnTo>
                  <a:pt x="0" y="2605672"/>
                </a:lnTo>
                <a:close/>
              </a:path>
            </a:pathLst>
          </a:custGeom>
          <a:solidFill>
            <a:srgbClr val="F0F0F0"/>
          </a:solidFill>
        </p:spPr>
        <p:txBody>
          <a:bodyPr wrap="square" lIns="0" tIns="0" rIns="0" bIns="0" rtlCol="0"/>
          <a:lstStyle/>
          <a:p>
            <a:endParaRPr/>
          </a:p>
        </p:txBody>
      </p:sp>
      <p:sp>
        <p:nvSpPr>
          <p:cNvPr id="4" name="object 4"/>
          <p:cNvSpPr/>
          <p:nvPr/>
        </p:nvSpPr>
        <p:spPr>
          <a:xfrm>
            <a:off x="503847" y="610577"/>
            <a:ext cx="3586479" cy="2606040"/>
          </a:xfrm>
          <a:custGeom>
            <a:avLst/>
            <a:gdLst/>
            <a:ahLst/>
            <a:cxnLst/>
            <a:rect l="l" t="t" r="r" b="b"/>
            <a:pathLst>
              <a:path w="3586479" h="2606040">
                <a:moveTo>
                  <a:pt x="0" y="0"/>
                </a:moveTo>
                <a:lnTo>
                  <a:pt x="3586301" y="0"/>
                </a:lnTo>
                <a:lnTo>
                  <a:pt x="3586301" y="2605672"/>
                </a:lnTo>
                <a:lnTo>
                  <a:pt x="0" y="2605672"/>
                </a:lnTo>
                <a:lnTo>
                  <a:pt x="0" y="0"/>
                </a:lnTo>
                <a:close/>
              </a:path>
            </a:pathLst>
          </a:custGeom>
          <a:ln w="14008">
            <a:solidFill>
              <a:srgbClr val="F0F0F0"/>
            </a:solidFill>
          </a:ln>
        </p:spPr>
        <p:txBody>
          <a:bodyPr wrap="square" lIns="0" tIns="0" rIns="0" bIns="0" rtlCol="0"/>
          <a:lstStyle/>
          <a:p>
            <a:endParaRPr/>
          </a:p>
        </p:txBody>
      </p:sp>
      <p:sp>
        <p:nvSpPr>
          <p:cNvPr id="5" name="object 5"/>
          <p:cNvSpPr/>
          <p:nvPr/>
        </p:nvSpPr>
        <p:spPr>
          <a:xfrm>
            <a:off x="854071" y="708640"/>
            <a:ext cx="3138170" cy="2157730"/>
          </a:xfrm>
          <a:custGeom>
            <a:avLst/>
            <a:gdLst/>
            <a:ahLst/>
            <a:cxnLst/>
            <a:rect l="l" t="t" r="r" b="b"/>
            <a:pathLst>
              <a:path w="3138170" h="2157730">
                <a:moveTo>
                  <a:pt x="0" y="2157384"/>
                </a:moveTo>
                <a:lnTo>
                  <a:pt x="3138013" y="2157384"/>
                </a:lnTo>
                <a:lnTo>
                  <a:pt x="3138013" y="0"/>
                </a:lnTo>
                <a:lnTo>
                  <a:pt x="0" y="0"/>
                </a:lnTo>
                <a:lnTo>
                  <a:pt x="0" y="2157384"/>
                </a:lnTo>
                <a:close/>
              </a:path>
            </a:pathLst>
          </a:custGeom>
          <a:solidFill>
            <a:srgbClr val="FFFFFF"/>
          </a:solidFill>
        </p:spPr>
        <p:txBody>
          <a:bodyPr wrap="square" lIns="0" tIns="0" rIns="0" bIns="0" rtlCol="0"/>
          <a:lstStyle/>
          <a:p>
            <a:endParaRPr/>
          </a:p>
        </p:txBody>
      </p:sp>
      <p:sp>
        <p:nvSpPr>
          <p:cNvPr id="6" name="object 6"/>
          <p:cNvSpPr/>
          <p:nvPr/>
        </p:nvSpPr>
        <p:spPr>
          <a:xfrm>
            <a:off x="854071" y="708640"/>
            <a:ext cx="3138170" cy="2157730"/>
          </a:xfrm>
          <a:custGeom>
            <a:avLst/>
            <a:gdLst/>
            <a:ahLst/>
            <a:cxnLst/>
            <a:rect l="l" t="t" r="r" b="b"/>
            <a:pathLst>
              <a:path w="3138170" h="2157730">
                <a:moveTo>
                  <a:pt x="0" y="0"/>
                </a:moveTo>
                <a:lnTo>
                  <a:pt x="3138013" y="0"/>
                </a:lnTo>
                <a:lnTo>
                  <a:pt x="3138013" y="2157384"/>
                </a:lnTo>
                <a:lnTo>
                  <a:pt x="0" y="2157384"/>
                </a:lnTo>
                <a:lnTo>
                  <a:pt x="0" y="0"/>
                </a:lnTo>
                <a:close/>
              </a:path>
            </a:pathLst>
          </a:custGeom>
          <a:ln w="14008">
            <a:solidFill>
              <a:srgbClr val="FFFFFF"/>
            </a:solidFill>
          </a:ln>
        </p:spPr>
        <p:txBody>
          <a:bodyPr wrap="square" lIns="0" tIns="0" rIns="0" bIns="0" rtlCol="0"/>
          <a:lstStyle/>
          <a:p>
            <a:endParaRPr/>
          </a:p>
        </p:txBody>
      </p:sp>
      <p:sp>
        <p:nvSpPr>
          <p:cNvPr id="7" name="object 7"/>
          <p:cNvSpPr/>
          <p:nvPr/>
        </p:nvSpPr>
        <p:spPr>
          <a:xfrm>
            <a:off x="854071" y="2802984"/>
            <a:ext cx="3138170" cy="14604"/>
          </a:xfrm>
          <a:custGeom>
            <a:avLst/>
            <a:gdLst/>
            <a:ahLst/>
            <a:cxnLst/>
            <a:rect l="l" t="t" r="r" b="b"/>
            <a:pathLst>
              <a:path w="3138170" h="14605">
                <a:moveTo>
                  <a:pt x="0" y="0"/>
                </a:moveTo>
                <a:lnTo>
                  <a:pt x="3138013" y="0"/>
                </a:lnTo>
                <a:lnTo>
                  <a:pt x="3138013" y="14009"/>
                </a:lnTo>
                <a:lnTo>
                  <a:pt x="0" y="14009"/>
                </a:lnTo>
                <a:lnTo>
                  <a:pt x="0" y="0"/>
                </a:lnTo>
                <a:close/>
              </a:path>
            </a:pathLst>
          </a:custGeom>
          <a:solidFill>
            <a:srgbClr val="E8E8E8"/>
          </a:solidFill>
        </p:spPr>
        <p:txBody>
          <a:bodyPr wrap="square" lIns="0" tIns="0" rIns="0" bIns="0" rtlCol="0"/>
          <a:lstStyle/>
          <a:p>
            <a:endParaRPr/>
          </a:p>
        </p:txBody>
      </p:sp>
      <p:sp>
        <p:nvSpPr>
          <p:cNvPr id="8" name="object 8"/>
          <p:cNvSpPr/>
          <p:nvPr/>
        </p:nvSpPr>
        <p:spPr>
          <a:xfrm>
            <a:off x="854071" y="2312669"/>
            <a:ext cx="3138170" cy="14604"/>
          </a:xfrm>
          <a:custGeom>
            <a:avLst/>
            <a:gdLst/>
            <a:ahLst/>
            <a:cxnLst/>
            <a:rect l="l" t="t" r="r" b="b"/>
            <a:pathLst>
              <a:path w="3138170" h="14605">
                <a:moveTo>
                  <a:pt x="0" y="0"/>
                </a:moveTo>
                <a:lnTo>
                  <a:pt x="3138013" y="0"/>
                </a:lnTo>
                <a:lnTo>
                  <a:pt x="3138013" y="14009"/>
                </a:lnTo>
                <a:lnTo>
                  <a:pt x="0" y="14009"/>
                </a:lnTo>
                <a:lnTo>
                  <a:pt x="0" y="0"/>
                </a:lnTo>
                <a:close/>
              </a:path>
            </a:pathLst>
          </a:custGeom>
          <a:solidFill>
            <a:srgbClr val="E8E8E8"/>
          </a:solidFill>
        </p:spPr>
        <p:txBody>
          <a:bodyPr wrap="square" lIns="0" tIns="0" rIns="0" bIns="0" rtlCol="0"/>
          <a:lstStyle/>
          <a:p>
            <a:endParaRPr/>
          </a:p>
        </p:txBody>
      </p:sp>
      <p:sp>
        <p:nvSpPr>
          <p:cNvPr id="9" name="object 9"/>
          <p:cNvSpPr/>
          <p:nvPr/>
        </p:nvSpPr>
        <p:spPr>
          <a:xfrm>
            <a:off x="854071" y="1822355"/>
            <a:ext cx="3138170" cy="14604"/>
          </a:xfrm>
          <a:custGeom>
            <a:avLst/>
            <a:gdLst/>
            <a:ahLst/>
            <a:cxnLst/>
            <a:rect l="l" t="t" r="r" b="b"/>
            <a:pathLst>
              <a:path w="3138170" h="14605">
                <a:moveTo>
                  <a:pt x="0" y="0"/>
                </a:moveTo>
                <a:lnTo>
                  <a:pt x="3138013" y="0"/>
                </a:lnTo>
                <a:lnTo>
                  <a:pt x="3138013" y="14009"/>
                </a:lnTo>
                <a:lnTo>
                  <a:pt x="0" y="14009"/>
                </a:lnTo>
                <a:lnTo>
                  <a:pt x="0" y="0"/>
                </a:lnTo>
                <a:close/>
              </a:path>
            </a:pathLst>
          </a:custGeom>
          <a:solidFill>
            <a:srgbClr val="E8E8E8"/>
          </a:solidFill>
        </p:spPr>
        <p:txBody>
          <a:bodyPr wrap="square" lIns="0" tIns="0" rIns="0" bIns="0" rtlCol="0"/>
          <a:lstStyle/>
          <a:p>
            <a:endParaRPr/>
          </a:p>
        </p:txBody>
      </p:sp>
      <p:sp>
        <p:nvSpPr>
          <p:cNvPr id="10" name="object 10"/>
          <p:cNvSpPr/>
          <p:nvPr/>
        </p:nvSpPr>
        <p:spPr>
          <a:xfrm>
            <a:off x="854071" y="1332040"/>
            <a:ext cx="3138170" cy="14604"/>
          </a:xfrm>
          <a:custGeom>
            <a:avLst/>
            <a:gdLst/>
            <a:ahLst/>
            <a:cxnLst/>
            <a:rect l="l" t="t" r="r" b="b"/>
            <a:pathLst>
              <a:path w="3138170" h="14605">
                <a:moveTo>
                  <a:pt x="0" y="0"/>
                </a:moveTo>
                <a:lnTo>
                  <a:pt x="3138013" y="0"/>
                </a:lnTo>
                <a:lnTo>
                  <a:pt x="3138013" y="14009"/>
                </a:lnTo>
                <a:lnTo>
                  <a:pt x="0" y="14009"/>
                </a:lnTo>
                <a:lnTo>
                  <a:pt x="0" y="0"/>
                </a:lnTo>
                <a:close/>
              </a:path>
            </a:pathLst>
          </a:custGeom>
          <a:solidFill>
            <a:srgbClr val="E8E8E8"/>
          </a:solidFill>
        </p:spPr>
        <p:txBody>
          <a:bodyPr wrap="square" lIns="0" tIns="0" rIns="0" bIns="0" rtlCol="0"/>
          <a:lstStyle/>
          <a:p>
            <a:endParaRPr/>
          </a:p>
        </p:txBody>
      </p:sp>
      <p:sp>
        <p:nvSpPr>
          <p:cNvPr id="11" name="object 11"/>
          <p:cNvSpPr/>
          <p:nvPr/>
        </p:nvSpPr>
        <p:spPr>
          <a:xfrm>
            <a:off x="854071" y="855735"/>
            <a:ext cx="3138170" cy="14604"/>
          </a:xfrm>
          <a:custGeom>
            <a:avLst/>
            <a:gdLst/>
            <a:ahLst/>
            <a:cxnLst/>
            <a:rect l="l" t="t" r="r" b="b"/>
            <a:pathLst>
              <a:path w="3138170" h="14605">
                <a:moveTo>
                  <a:pt x="0" y="0"/>
                </a:moveTo>
                <a:lnTo>
                  <a:pt x="3138013" y="0"/>
                </a:lnTo>
                <a:lnTo>
                  <a:pt x="3138013" y="14008"/>
                </a:lnTo>
                <a:lnTo>
                  <a:pt x="0" y="14008"/>
                </a:lnTo>
                <a:lnTo>
                  <a:pt x="0" y="0"/>
                </a:lnTo>
                <a:close/>
              </a:path>
            </a:pathLst>
          </a:custGeom>
          <a:solidFill>
            <a:srgbClr val="E8E8E8"/>
          </a:solidFill>
        </p:spPr>
        <p:txBody>
          <a:bodyPr wrap="square" lIns="0" tIns="0" rIns="0" bIns="0" rtlCol="0"/>
          <a:lstStyle/>
          <a:p>
            <a:endParaRPr/>
          </a:p>
        </p:txBody>
      </p:sp>
      <p:sp>
        <p:nvSpPr>
          <p:cNvPr id="12" name="object 12"/>
          <p:cNvSpPr/>
          <p:nvPr/>
        </p:nvSpPr>
        <p:spPr>
          <a:xfrm>
            <a:off x="952134" y="750667"/>
            <a:ext cx="28575" cy="28575"/>
          </a:xfrm>
          <a:custGeom>
            <a:avLst/>
            <a:gdLst/>
            <a:ahLst/>
            <a:cxnLst/>
            <a:rect l="l" t="t" r="r" b="b"/>
            <a:pathLst>
              <a:path w="28575" h="28575">
                <a:moveTo>
                  <a:pt x="21745" y="0"/>
                </a:moveTo>
                <a:lnTo>
                  <a:pt x="6272" y="0"/>
                </a:lnTo>
                <a:lnTo>
                  <a:pt x="0" y="6271"/>
                </a:lnTo>
                <a:lnTo>
                  <a:pt x="0" y="21746"/>
                </a:lnTo>
                <a:lnTo>
                  <a:pt x="6272" y="28017"/>
                </a:lnTo>
                <a:lnTo>
                  <a:pt x="21745" y="28017"/>
                </a:lnTo>
                <a:lnTo>
                  <a:pt x="28017" y="21746"/>
                </a:lnTo>
                <a:lnTo>
                  <a:pt x="28017" y="6271"/>
                </a:lnTo>
                <a:lnTo>
                  <a:pt x="21745" y="0"/>
                </a:lnTo>
                <a:close/>
              </a:path>
            </a:pathLst>
          </a:custGeom>
          <a:solidFill>
            <a:srgbClr val="606060"/>
          </a:solidFill>
        </p:spPr>
        <p:txBody>
          <a:bodyPr wrap="square" lIns="0" tIns="0" rIns="0" bIns="0" rtlCol="0"/>
          <a:lstStyle/>
          <a:p>
            <a:endParaRPr/>
          </a:p>
        </p:txBody>
      </p:sp>
      <p:sp>
        <p:nvSpPr>
          <p:cNvPr id="13" name="object 13"/>
          <p:cNvSpPr/>
          <p:nvPr/>
        </p:nvSpPr>
        <p:spPr>
          <a:xfrm>
            <a:off x="952134" y="750667"/>
            <a:ext cx="28575" cy="28575"/>
          </a:xfrm>
          <a:custGeom>
            <a:avLst/>
            <a:gdLst/>
            <a:ahLst/>
            <a:cxnLst/>
            <a:rect l="l" t="t" r="r" b="b"/>
            <a:pathLst>
              <a:path w="28575" h="28575">
                <a:moveTo>
                  <a:pt x="28017" y="14008"/>
                </a:moveTo>
                <a:lnTo>
                  <a:pt x="28017" y="21746"/>
                </a:lnTo>
                <a:lnTo>
                  <a:pt x="21745" y="28017"/>
                </a:lnTo>
                <a:lnTo>
                  <a:pt x="14008" y="28017"/>
                </a:lnTo>
                <a:lnTo>
                  <a:pt x="6272" y="28017"/>
                </a:lnTo>
                <a:lnTo>
                  <a:pt x="0" y="21746"/>
                </a:lnTo>
                <a:lnTo>
                  <a:pt x="0" y="14008"/>
                </a:lnTo>
                <a:lnTo>
                  <a:pt x="0" y="6271"/>
                </a:lnTo>
                <a:lnTo>
                  <a:pt x="6272" y="0"/>
                </a:lnTo>
                <a:lnTo>
                  <a:pt x="14008" y="0"/>
                </a:lnTo>
                <a:lnTo>
                  <a:pt x="21745" y="0"/>
                </a:lnTo>
                <a:lnTo>
                  <a:pt x="28017" y="6271"/>
                </a:lnTo>
                <a:lnTo>
                  <a:pt x="28017" y="14008"/>
                </a:lnTo>
                <a:close/>
              </a:path>
            </a:pathLst>
          </a:custGeom>
          <a:ln w="14008">
            <a:solidFill>
              <a:srgbClr val="606060"/>
            </a:solidFill>
          </a:ln>
        </p:spPr>
        <p:txBody>
          <a:bodyPr wrap="square" lIns="0" tIns="0" rIns="0" bIns="0" rtlCol="0"/>
          <a:lstStyle/>
          <a:p>
            <a:endParaRPr/>
          </a:p>
        </p:txBody>
      </p:sp>
      <p:sp>
        <p:nvSpPr>
          <p:cNvPr id="14" name="object 14"/>
          <p:cNvSpPr/>
          <p:nvPr/>
        </p:nvSpPr>
        <p:spPr>
          <a:xfrm>
            <a:off x="1246323" y="1479135"/>
            <a:ext cx="28575" cy="28575"/>
          </a:xfrm>
          <a:custGeom>
            <a:avLst/>
            <a:gdLst/>
            <a:ahLst/>
            <a:cxnLst/>
            <a:rect l="l" t="t" r="r" b="b"/>
            <a:pathLst>
              <a:path w="28575" h="28575">
                <a:moveTo>
                  <a:pt x="21745" y="0"/>
                </a:moveTo>
                <a:lnTo>
                  <a:pt x="6272" y="0"/>
                </a:lnTo>
                <a:lnTo>
                  <a:pt x="0" y="6271"/>
                </a:lnTo>
                <a:lnTo>
                  <a:pt x="0" y="21746"/>
                </a:lnTo>
                <a:lnTo>
                  <a:pt x="6272" y="28017"/>
                </a:lnTo>
                <a:lnTo>
                  <a:pt x="21745" y="28017"/>
                </a:lnTo>
                <a:lnTo>
                  <a:pt x="28017" y="21746"/>
                </a:lnTo>
                <a:lnTo>
                  <a:pt x="28017" y="6271"/>
                </a:lnTo>
                <a:lnTo>
                  <a:pt x="21745" y="0"/>
                </a:lnTo>
                <a:close/>
              </a:path>
            </a:pathLst>
          </a:custGeom>
          <a:solidFill>
            <a:srgbClr val="606060"/>
          </a:solidFill>
        </p:spPr>
        <p:txBody>
          <a:bodyPr wrap="square" lIns="0" tIns="0" rIns="0" bIns="0" rtlCol="0"/>
          <a:lstStyle/>
          <a:p>
            <a:endParaRPr/>
          </a:p>
        </p:txBody>
      </p:sp>
      <p:sp>
        <p:nvSpPr>
          <p:cNvPr id="15" name="object 15"/>
          <p:cNvSpPr/>
          <p:nvPr/>
        </p:nvSpPr>
        <p:spPr>
          <a:xfrm>
            <a:off x="1246323" y="1479135"/>
            <a:ext cx="28575" cy="28575"/>
          </a:xfrm>
          <a:custGeom>
            <a:avLst/>
            <a:gdLst/>
            <a:ahLst/>
            <a:cxnLst/>
            <a:rect l="l" t="t" r="r" b="b"/>
            <a:pathLst>
              <a:path w="28575" h="28575">
                <a:moveTo>
                  <a:pt x="28017" y="14008"/>
                </a:moveTo>
                <a:lnTo>
                  <a:pt x="28017" y="21745"/>
                </a:lnTo>
                <a:lnTo>
                  <a:pt x="21745" y="28017"/>
                </a:lnTo>
                <a:lnTo>
                  <a:pt x="14008" y="28017"/>
                </a:lnTo>
                <a:lnTo>
                  <a:pt x="6272" y="28017"/>
                </a:lnTo>
                <a:lnTo>
                  <a:pt x="0" y="21745"/>
                </a:lnTo>
                <a:lnTo>
                  <a:pt x="0" y="14008"/>
                </a:lnTo>
                <a:lnTo>
                  <a:pt x="0" y="6272"/>
                </a:lnTo>
                <a:lnTo>
                  <a:pt x="6272" y="0"/>
                </a:lnTo>
                <a:lnTo>
                  <a:pt x="14008" y="0"/>
                </a:lnTo>
                <a:lnTo>
                  <a:pt x="21745" y="0"/>
                </a:lnTo>
                <a:lnTo>
                  <a:pt x="28017" y="6272"/>
                </a:lnTo>
                <a:lnTo>
                  <a:pt x="28017" y="14008"/>
                </a:lnTo>
                <a:close/>
              </a:path>
            </a:pathLst>
          </a:custGeom>
          <a:ln w="14008">
            <a:solidFill>
              <a:srgbClr val="606060"/>
            </a:solidFill>
          </a:ln>
        </p:spPr>
        <p:txBody>
          <a:bodyPr wrap="square" lIns="0" tIns="0" rIns="0" bIns="0" rtlCol="0"/>
          <a:lstStyle/>
          <a:p>
            <a:endParaRPr/>
          </a:p>
        </p:txBody>
      </p:sp>
      <p:sp>
        <p:nvSpPr>
          <p:cNvPr id="16" name="object 16"/>
          <p:cNvSpPr/>
          <p:nvPr/>
        </p:nvSpPr>
        <p:spPr>
          <a:xfrm>
            <a:off x="1932764" y="1969449"/>
            <a:ext cx="28575" cy="28575"/>
          </a:xfrm>
          <a:custGeom>
            <a:avLst/>
            <a:gdLst/>
            <a:ahLst/>
            <a:cxnLst/>
            <a:rect l="l" t="t" r="r" b="b"/>
            <a:pathLst>
              <a:path w="28575" h="28575">
                <a:moveTo>
                  <a:pt x="21746" y="0"/>
                </a:moveTo>
                <a:lnTo>
                  <a:pt x="6271" y="0"/>
                </a:lnTo>
                <a:lnTo>
                  <a:pt x="0" y="6272"/>
                </a:lnTo>
                <a:lnTo>
                  <a:pt x="0" y="21745"/>
                </a:lnTo>
                <a:lnTo>
                  <a:pt x="6271" y="28017"/>
                </a:lnTo>
                <a:lnTo>
                  <a:pt x="21746" y="28017"/>
                </a:lnTo>
                <a:lnTo>
                  <a:pt x="28017" y="21745"/>
                </a:lnTo>
                <a:lnTo>
                  <a:pt x="28017" y="6272"/>
                </a:lnTo>
                <a:lnTo>
                  <a:pt x="21746" y="0"/>
                </a:lnTo>
                <a:close/>
              </a:path>
            </a:pathLst>
          </a:custGeom>
          <a:solidFill>
            <a:srgbClr val="606060"/>
          </a:solidFill>
        </p:spPr>
        <p:txBody>
          <a:bodyPr wrap="square" lIns="0" tIns="0" rIns="0" bIns="0" rtlCol="0"/>
          <a:lstStyle/>
          <a:p>
            <a:endParaRPr/>
          </a:p>
        </p:txBody>
      </p:sp>
      <p:sp>
        <p:nvSpPr>
          <p:cNvPr id="17" name="object 17"/>
          <p:cNvSpPr/>
          <p:nvPr/>
        </p:nvSpPr>
        <p:spPr>
          <a:xfrm>
            <a:off x="1932764" y="1969449"/>
            <a:ext cx="28575" cy="28575"/>
          </a:xfrm>
          <a:custGeom>
            <a:avLst/>
            <a:gdLst/>
            <a:ahLst/>
            <a:cxnLst/>
            <a:rect l="l" t="t" r="r" b="b"/>
            <a:pathLst>
              <a:path w="28575" h="28575">
                <a:moveTo>
                  <a:pt x="28017" y="14008"/>
                </a:moveTo>
                <a:lnTo>
                  <a:pt x="28017" y="21745"/>
                </a:lnTo>
                <a:lnTo>
                  <a:pt x="21746" y="28017"/>
                </a:lnTo>
                <a:lnTo>
                  <a:pt x="14008" y="28017"/>
                </a:lnTo>
                <a:lnTo>
                  <a:pt x="6271" y="28017"/>
                </a:lnTo>
                <a:lnTo>
                  <a:pt x="0" y="21745"/>
                </a:lnTo>
                <a:lnTo>
                  <a:pt x="0" y="14008"/>
                </a:lnTo>
                <a:lnTo>
                  <a:pt x="0" y="6272"/>
                </a:lnTo>
                <a:lnTo>
                  <a:pt x="6271" y="0"/>
                </a:lnTo>
                <a:lnTo>
                  <a:pt x="14008" y="0"/>
                </a:lnTo>
                <a:lnTo>
                  <a:pt x="21746" y="0"/>
                </a:lnTo>
                <a:lnTo>
                  <a:pt x="28017" y="6272"/>
                </a:lnTo>
                <a:lnTo>
                  <a:pt x="28017" y="14008"/>
                </a:lnTo>
                <a:close/>
              </a:path>
            </a:pathLst>
          </a:custGeom>
          <a:ln w="14008">
            <a:solidFill>
              <a:srgbClr val="606060"/>
            </a:solidFill>
          </a:ln>
        </p:spPr>
        <p:txBody>
          <a:bodyPr wrap="square" lIns="0" tIns="0" rIns="0" bIns="0" rtlCol="0"/>
          <a:lstStyle/>
          <a:p>
            <a:endParaRPr/>
          </a:p>
        </p:txBody>
      </p:sp>
      <p:sp>
        <p:nvSpPr>
          <p:cNvPr id="18" name="object 18"/>
          <p:cNvSpPr/>
          <p:nvPr/>
        </p:nvSpPr>
        <p:spPr>
          <a:xfrm>
            <a:off x="2367042" y="1717287"/>
            <a:ext cx="28575" cy="28575"/>
          </a:xfrm>
          <a:custGeom>
            <a:avLst/>
            <a:gdLst/>
            <a:ahLst/>
            <a:cxnLst/>
            <a:rect l="l" t="t" r="r" b="b"/>
            <a:pathLst>
              <a:path w="28575" h="28575">
                <a:moveTo>
                  <a:pt x="21746" y="0"/>
                </a:moveTo>
                <a:lnTo>
                  <a:pt x="6271" y="0"/>
                </a:lnTo>
                <a:lnTo>
                  <a:pt x="0" y="6271"/>
                </a:lnTo>
                <a:lnTo>
                  <a:pt x="0" y="21746"/>
                </a:lnTo>
                <a:lnTo>
                  <a:pt x="6271" y="28017"/>
                </a:lnTo>
                <a:lnTo>
                  <a:pt x="21746" y="28017"/>
                </a:lnTo>
                <a:lnTo>
                  <a:pt x="28017" y="21746"/>
                </a:lnTo>
                <a:lnTo>
                  <a:pt x="28017" y="6271"/>
                </a:lnTo>
                <a:lnTo>
                  <a:pt x="21746" y="0"/>
                </a:lnTo>
                <a:close/>
              </a:path>
            </a:pathLst>
          </a:custGeom>
          <a:solidFill>
            <a:srgbClr val="606060"/>
          </a:solidFill>
        </p:spPr>
        <p:txBody>
          <a:bodyPr wrap="square" lIns="0" tIns="0" rIns="0" bIns="0" rtlCol="0"/>
          <a:lstStyle/>
          <a:p>
            <a:endParaRPr/>
          </a:p>
        </p:txBody>
      </p:sp>
      <p:sp>
        <p:nvSpPr>
          <p:cNvPr id="19" name="object 19"/>
          <p:cNvSpPr/>
          <p:nvPr/>
        </p:nvSpPr>
        <p:spPr>
          <a:xfrm>
            <a:off x="2367042" y="1717287"/>
            <a:ext cx="28575" cy="28575"/>
          </a:xfrm>
          <a:custGeom>
            <a:avLst/>
            <a:gdLst/>
            <a:ahLst/>
            <a:cxnLst/>
            <a:rect l="l" t="t" r="r" b="b"/>
            <a:pathLst>
              <a:path w="28575" h="28575">
                <a:moveTo>
                  <a:pt x="28017" y="14008"/>
                </a:moveTo>
                <a:lnTo>
                  <a:pt x="28017" y="21745"/>
                </a:lnTo>
                <a:lnTo>
                  <a:pt x="21746" y="28017"/>
                </a:lnTo>
                <a:lnTo>
                  <a:pt x="14008" y="28017"/>
                </a:lnTo>
                <a:lnTo>
                  <a:pt x="6271" y="28017"/>
                </a:lnTo>
                <a:lnTo>
                  <a:pt x="0" y="21745"/>
                </a:lnTo>
                <a:lnTo>
                  <a:pt x="0" y="14008"/>
                </a:lnTo>
                <a:lnTo>
                  <a:pt x="0" y="6272"/>
                </a:lnTo>
                <a:lnTo>
                  <a:pt x="6271" y="0"/>
                </a:lnTo>
                <a:lnTo>
                  <a:pt x="14008" y="0"/>
                </a:lnTo>
                <a:lnTo>
                  <a:pt x="21746" y="0"/>
                </a:lnTo>
                <a:lnTo>
                  <a:pt x="28017" y="6272"/>
                </a:lnTo>
                <a:lnTo>
                  <a:pt x="28017" y="14008"/>
                </a:lnTo>
                <a:close/>
              </a:path>
            </a:pathLst>
          </a:custGeom>
          <a:ln w="14008">
            <a:solidFill>
              <a:srgbClr val="606060"/>
            </a:solidFill>
          </a:ln>
        </p:spPr>
        <p:txBody>
          <a:bodyPr wrap="square" lIns="0" tIns="0" rIns="0" bIns="0" rtlCol="0"/>
          <a:lstStyle/>
          <a:p>
            <a:endParaRPr/>
          </a:p>
        </p:txBody>
      </p:sp>
      <p:sp>
        <p:nvSpPr>
          <p:cNvPr id="20" name="object 20"/>
          <p:cNvSpPr/>
          <p:nvPr/>
        </p:nvSpPr>
        <p:spPr>
          <a:xfrm>
            <a:off x="3081501" y="2543818"/>
            <a:ext cx="28575" cy="28575"/>
          </a:xfrm>
          <a:custGeom>
            <a:avLst/>
            <a:gdLst/>
            <a:ahLst/>
            <a:cxnLst/>
            <a:rect l="l" t="t" r="r" b="b"/>
            <a:pathLst>
              <a:path w="28575" h="28575">
                <a:moveTo>
                  <a:pt x="21746" y="0"/>
                </a:moveTo>
                <a:lnTo>
                  <a:pt x="6271" y="0"/>
                </a:lnTo>
                <a:lnTo>
                  <a:pt x="0" y="6272"/>
                </a:lnTo>
                <a:lnTo>
                  <a:pt x="0" y="21745"/>
                </a:lnTo>
                <a:lnTo>
                  <a:pt x="6271" y="28017"/>
                </a:lnTo>
                <a:lnTo>
                  <a:pt x="21746" y="28017"/>
                </a:lnTo>
                <a:lnTo>
                  <a:pt x="28017" y="21745"/>
                </a:lnTo>
                <a:lnTo>
                  <a:pt x="28017" y="6272"/>
                </a:lnTo>
                <a:lnTo>
                  <a:pt x="21746" y="0"/>
                </a:lnTo>
                <a:close/>
              </a:path>
            </a:pathLst>
          </a:custGeom>
          <a:solidFill>
            <a:srgbClr val="606060"/>
          </a:solidFill>
        </p:spPr>
        <p:txBody>
          <a:bodyPr wrap="square" lIns="0" tIns="0" rIns="0" bIns="0" rtlCol="0"/>
          <a:lstStyle/>
          <a:p>
            <a:endParaRPr/>
          </a:p>
        </p:txBody>
      </p:sp>
      <p:sp>
        <p:nvSpPr>
          <p:cNvPr id="21" name="object 21"/>
          <p:cNvSpPr/>
          <p:nvPr/>
        </p:nvSpPr>
        <p:spPr>
          <a:xfrm>
            <a:off x="3081501" y="2543818"/>
            <a:ext cx="28575" cy="28575"/>
          </a:xfrm>
          <a:custGeom>
            <a:avLst/>
            <a:gdLst/>
            <a:ahLst/>
            <a:cxnLst/>
            <a:rect l="l" t="t" r="r" b="b"/>
            <a:pathLst>
              <a:path w="28575" h="28575">
                <a:moveTo>
                  <a:pt x="28017" y="14008"/>
                </a:moveTo>
                <a:lnTo>
                  <a:pt x="28017" y="21746"/>
                </a:lnTo>
                <a:lnTo>
                  <a:pt x="21746" y="28017"/>
                </a:lnTo>
                <a:lnTo>
                  <a:pt x="14008" y="28017"/>
                </a:lnTo>
                <a:lnTo>
                  <a:pt x="6271" y="28017"/>
                </a:lnTo>
                <a:lnTo>
                  <a:pt x="0" y="21746"/>
                </a:lnTo>
                <a:lnTo>
                  <a:pt x="0" y="14008"/>
                </a:lnTo>
                <a:lnTo>
                  <a:pt x="0" y="6271"/>
                </a:lnTo>
                <a:lnTo>
                  <a:pt x="6271" y="0"/>
                </a:lnTo>
                <a:lnTo>
                  <a:pt x="14008" y="0"/>
                </a:lnTo>
                <a:lnTo>
                  <a:pt x="21746" y="0"/>
                </a:lnTo>
                <a:lnTo>
                  <a:pt x="28017" y="6271"/>
                </a:lnTo>
                <a:lnTo>
                  <a:pt x="28017" y="14008"/>
                </a:lnTo>
                <a:close/>
              </a:path>
            </a:pathLst>
          </a:custGeom>
          <a:ln w="14008">
            <a:solidFill>
              <a:srgbClr val="606060"/>
            </a:solidFill>
          </a:ln>
        </p:spPr>
        <p:txBody>
          <a:bodyPr wrap="square" lIns="0" tIns="0" rIns="0" bIns="0" rtlCol="0"/>
          <a:lstStyle/>
          <a:p>
            <a:endParaRPr/>
          </a:p>
        </p:txBody>
      </p:sp>
      <p:sp>
        <p:nvSpPr>
          <p:cNvPr id="22" name="object 22"/>
          <p:cNvSpPr/>
          <p:nvPr/>
        </p:nvSpPr>
        <p:spPr>
          <a:xfrm>
            <a:off x="3922040" y="2599854"/>
            <a:ext cx="28575" cy="28575"/>
          </a:xfrm>
          <a:custGeom>
            <a:avLst/>
            <a:gdLst/>
            <a:ahLst/>
            <a:cxnLst/>
            <a:rect l="l" t="t" r="r" b="b"/>
            <a:pathLst>
              <a:path w="28575" h="28575">
                <a:moveTo>
                  <a:pt x="21746" y="0"/>
                </a:moveTo>
                <a:lnTo>
                  <a:pt x="6271" y="0"/>
                </a:lnTo>
                <a:lnTo>
                  <a:pt x="0" y="6272"/>
                </a:lnTo>
                <a:lnTo>
                  <a:pt x="0" y="21745"/>
                </a:lnTo>
                <a:lnTo>
                  <a:pt x="6271" y="28017"/>
                </a:lnTo>
                <a:lnTo>
                  <a:pt x="21746" y="28017"/>
                </a:lnTo>
                <a:lnTo>
                  <a:pt x="28017" y="21745"/>
                </a:lnTo>
                <a:lnTo>
                  <a:pt x="28017" y="6272"/>
                </a:lnTo>
                <a:lnTo>
                  <a:pt x="21746" y="0"/>
                </a:lnTo>
                <a:close/>
              </a:path>
            </a:pathLst>
          </a:custGeom>
          <a:solidFill>
            <a:srgbClr val="606060"/>
          </a:solidFill>
        </p:spPr>
        <p:txBody>
          <a:bodyPr wrap="square" lIns="0" tIns="0" rIns="0" bIns="0" rtlCol="0"/>
          <a:lstStyle/>
          <a:p>
            <a:endParaRPr/>
          </a:p>
        </p:txBody>
      </p:sp>
      <p:sp>
        <p:nvSpPr>
          <p:cNvPr id="23" name="object 23"/>
          <p:cNvSpPr/>
          <p:nvPr/>
        </p:nvSpPr>
        <p:spPr>
          <a:xfrm>
            <a:off x="3922040" y="2599854"/>
            <a:ext cx="28575" cy="28575"/>
          </a:xfrm>
          <a:custGeom>
            <a:avLst/>
            <a:gdLst/>
            <a:ahLst/>
            <a:cxnLst/>
            <a:rect l="l" t="t" r="r" b="b"/>
            <a:pathLst>
              <a:path w="28575" h="28575">
                <a:moveTo>
                  <a:pt x="28017" y="14008"/>
                </a:moveTo>
                <a:lnTo>
                  <a:pt x="28017" y="21746"/>
                </a:lnTo>
                <a:lnTo>
                  <a:pt x="21746" y="28017"/>
                </a:lnTo>
                <a:lnTo>
                  <a:pt x="14008" y="28017"/>
                </a:lnTo>
                <a:lnTo>
                  <a:pt x="6271" y="28017"/>
                </a:lnTo>
                <a:lnTo>
                  <a:pt x="0" y="21746"/>
                </a:lnTo>
                <a:lnTo>
                  <a:pt x="0" y="14008"/>
                </a:lnTo>
                <a:lnTo>
                  <a:pt x="0" y="6271"/>
                </a:lnTo>
                <a:lnTo>
                  <a:pt x="6271" y="0"/>
                </a:lnTo>
                <a:lnTo>
                  <a:pt x="14008" y="0"/>
                </a:lnTo>
                <a:lnTo>
                  <a:pt x="21746" y="0"/>
                </a:lnTo>
                <a:lnTo>
                  <a:pt x="28017" y="6271"/>
                </a:lnTo>
                <a:lnTo>
                  <a:pt x="28017" y="14008"/>
                </a:lnTo>
                <a:close/>
              </a:path>
            </a:pathLst>
          </a:custGeom>
          <a:ln w="14008">
            <a:solidFill>
              <a:srgbClr val="606060"/>
            </a:solidFill>
          </a:ln>
        </p:spPr>
        <p:txBody>
          <a:bodyPr wrap="square" lIns="0" tIns="0" rIns="0" bIns="0" rtlCol="0"/>
          <a:lstStyle/>
          <a:p>
            <a:endParaRPr/>
          </a:p>
        </p:txBody>
      </p:sp>
      <p:sp>
        <p:nvSpPr>
          <p:cNvPr id="24" name="object 24"/>
          <p:cNvSpPr/>
          <p:nvPr/>
        </p:nvSpPr>
        <p:spPr>
          <a:xfrm>
            <a:off x="854071" y="708640"/>
            <a:ext cx="0" cy="2157730"/>
          </a:xfrm>
          <a:custGeom>
            <a:avLst/>
            <a:gdLst/>
            <a:ahLst/>
            <a:cxnLst/>
            <a:rect l="l" t="t" r="r" b="b"/>
            <a:pathLst>
              <a:path h="2157730">
                <a:moveTo>
                  <a:pt x="0" y="2157384"/>
                </a:moveTo>
                <a:lnTo>
                  <a:pt x="0" y="0"/>
                </a:lnTo>
              </a:path>
            </a:pathLst>
          </a:custGeom>
          <a:ln w="14008">
            <a:solidFill>
              <a:srgbClr val="000000"/>
            </a:solidFill>
          </a:ln>
        </p:spPr>
        <p:txBody>
          <a:bodyPr wrap="square" lIns="0" tIns="0" rIns="0" bIns="0" rtlCol="0"/>
          <a:lstStyle/>
          <a:p>
            <a:endParaRPr/>
          </a:p>
        </p:txBody>
      </p:sp>
      <p:sp>
        <p:nvSpPr>
          <p:cNvPr id="25" name="object 25"/>
          <p:cNvSpPr/>
          <p:nvPr/>
        </p:nvSpPr>
        <p:spPr>
          <a:xfrm>
            <a:off x="826053" y="2809989"/>
            <a:ext cx="28575" cy="0"/>
          </a:xfrm>
          <a:custGeom>
            <a:avLst/>
            <a:gdLst/>
            <a:ahLst/>
            <a:cxnLst/>
            <a:rect l="l" t="t" r="r" b="b"/>
            <a:pathLst>
              <a:path w="28575">
                <a:moveTo>
                  <a:pt x="28017" y="0"/>
                </a:moveTo>
                <a:lnTo>
                  <a:pt x="0" y="0"/>
                </a:lnTo>
              </a:path>
            </a:pathLst>
          </a:custGeom>
          <a:ln w="14008">
            <a:solidFill>
              <a:srgbClr val="000000"/>
            </a:solidFill>
          </a:ln>
        </p:spPr>
        <p:txBody>
          <a:bodyPr wrap="square" lIns="0" tIns="0" rIns="0" bIns="0" rtlCol="0"/>
          <a:lstStyle/>
          <a:p>
            <a:endParaRPr/>
          </a:p>
        </p:txBody>
      </p:sp>
      <p:sp>
        <p:nvSpPr>
          <p:cNvPr id="26" name="object 26"/>
          <p:cNvSpPr txBox="1"/>
          <p:nvPr/>
        </p:nvSpPr>
        <p:spPr>
          <a:xfrm>
            <a:off x="668448" y="2734862"/>
            <a:ext cx="136525" cy="144145"/>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10</a:t>
            </a:r>
            <a:endParaRPr sz="700">
              <a:latin typeface="Verdana"/>
              <a:cs typeface="Verdana"/>
            </a:endParaRPr>
          </a:p>
        </p:txBody>
      </p:sp>
      <p:sp>
        <p:nvSpPr>
          <p:cNvPr id="27" name="object 27"/>
          <p:cNvSpPr/>
          <p:nvPr/>
        </p:nvSpPr>
        <p:spPr>
          <a:xfrm>
            <a:off x="826053" y="2319674"/>
            <a:ext cx="28575" cy="0"/>
          </a:xfrm>
          <a:custGeom>
            <a:avLst/>
            <a:gdLst/>
            <a:ahLst/>
            <a:cxnLst/>
            <a:rect l="l" t="t" r="r" b="b"/>
            <a:pathLst>
              <a:path w="28575">
                <a:moveTo>
                  <a:pt x="28017" y="0"/>
                </a:moveTo>
                <a:lnTo>
                  <a:pt x="0" y="0"/>
                </a:lnTo>
              </a:path>
            </a:pathLst>
          </a:custGeom>
          <a:ln w="14008">
            <a:solidFill>
              <a:srgbClr val="000000"/>
            </a:solidFill>
          </a:ln>
        </p:spPr>
        <p:txBody>
          <a:bodyPr wrap="square" lIns="0" tIns="0" rIns="0" bIns="0" rtlCol="0"/>
          <a:lstStyle/>
          <a:p>
            <a:endParaRPr/>
          </a:p>
        </p:txBody>
      </p:sp>
      <p:sp>
        <p:nvSpPr>
          <p:cNvPr id="28" name="object 28"/>
          <p:cNvSpPr txBox="1"/>
          <p:nvPr/>
        </p:nvSpPr>
        <p:spPr>
          <a:xfrm>
            <a:off x="668448" y="2244547"/>
            <a:ext cx="136525" cy="144145"/>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20</a:t>
            </a:r>
            <a:endParaRPr sz="700">
              <a:latin typeface="Verdana"/>
              <a:cs typeface="Verdana"/>
            </a:endParaRPr>
          </a:p>
        </p:txBody>
      </p:sp>
      <p:sp>
        <p:nvSpPr>
          <p:cNvPr id="29" name="object 29"/>
          <p:cNvSpPr/>
          <p:nvPr/>
        </p:nvSpPr>
        <p:spPr>
          <a:xfrm>
            <a:off x="826053" y="1829359"/>
            <a:ext cx="28575" cy="0"/>
          </a:xfrm>
          <a:custGeom>
            <a:avLst/>
            <a:gdLst/>
            <a:ahLst/>
            <a:cxnLst/>
            <a:rect l="l" t="t" r="r" b="b"/>
            <a:pathLst>
              <a:path w="28575">
                <a:moveTo>
                  <a:pt x="28017" y="0"/>
                </a:moveTo>
                <a:lnTo>
                  <a:pt x="0" y="0"/>
                </a:lnTo>
              </a:path>
            </a:pathLst>
          </a:custGeom>
          <a:ln w="14008">
            <a:solidFill>
              <a:srgbClr val="000000"/>
            </a:solidFill>
          </a:ln>
        </p:spPr>
        <p:txBody>
          <a:bodyPr wrap="square" lIns="0" tIns="0" rIns="0" bIns="0" rtlCol="0"/>
          <a:lstStyle/>
          <a:p>
            <a:endParaRPr/>
          </a:p>
        </p:txBody>
      </p:sp>
      <p:sp>
        <p:nvSpPr>
          <p:cNvPr id="30" name="object 30"/>
          <p:cNvSpPr/>
          <p:nvPr/>
        </p:nvSpPr>
        <p:spPr>
          <a:xfrm>
            <a:off x="826053" y="1339045"/>
            <a:ext cx="28575" cy="0"/>
          </a:xfrm>
          <a:custGeom>
            <a:avLst/>
            <a:gdLst/>
            <a:ahLst/>
            <a:cxnLst/>
            <a:rect l="l" t="t" r="r" b="b"/>
            <a:pathLst>
              <a:path w="28575">
                <a:moveTo>
                  <a:pt x="28017" y="0"/>
                </a:moveTo>
                <a:lnTo>
                  <a:pt x="0" y="0"/>
                </a:lnTo>
              </a:path>
            </a:pathLst>
          </a:custGeom>
          <a:ln w="14008">
            <a:solidFill>
              <a:srgbClr val="000000"/>
            </a:solidFill>
          </a:ln>
        </p:spPr>
        <p:txBody>
          <a:bodyPr wrap="square" lIns="0" tIns="0" rIns="0" bIns="0" rtlCol="0"/>
          <a:lstStyle/>
          <a:p>
            <a:endParaRPr/>
          </a:p>
        </p:txBody>
      </p:sp>
      <p:sp>
        <p:nvSpPr>
          <p:cNvPr id="31" name="object 31"/>
          <p:cNvSpPr txBox="1"/>
          <p:nvPr/>
        </p:nvSpPr>
        <p:spPr>
          <a:xfrm>
            <a:off x="668448" y="1263918"/>
            <a:ext cx="136525" cy="144145"/>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40</a:t>
            </a:r>
            <a:endParaRPr sz="700">
              <a:latin typeface="Verdana"/>
              <a:cs typeface="Verdana"/>
            </a:endParaRPr>
          </a:p>
        </p:txBody>
      </p:sp>
      <p:sp>
        <p:nvSpPr>
          <p:cNvPr id="32" name="object 32"/>
          <p:cNvSpPr/>
          <p:nvPr/>
        </p:nvSpPr>
        <p:spPr>
          <a:xfrm>
            <a:off x="826053" y="862739"/>
            <a:ext cx="28575" cy="0"/>
          </a:xfrm>
          <a:custGeom>
            <a:avLst/>
            <a:gdLst/>
            <a:ahLst/>
            <a:cxnLst/>
            <a:rect l="l" t="t" r="r" b="b"/>
            <a:pathLst>
              <a:path w="28575">
                <a:moveTo>
                  <a:pt x="28017" y="0"/>
                </a:moveTo>
                <a:lnTo>
                  <a:pt x="0" y="0"/>
                </a:lnTo>
              </a:path>
            </a:pathLst>
          </a:custGeom>
          <a:ln w="14008">
            <a:solidFill>
              <a:srgbClr val="000000"/>
            </a:solidFill>
          </a:ln>
        </p:spPr>
        <p:txBody>
          <a:bodyPr wrap="square" lIns="0" tIns="0" rIns="0" bIns="0" rtlCol="0"/>
          <a:lstStyle/>
          <a:p>
            <a:endParaRPr/>
          </a:p>
        </p:txBody>
      </p:sp>
      <p:sp>
        <p:nvSpPr>
          <p:cNvPr id="33" name="object 33"/>
          <p:cNvSpPr txBox="1"/>
          <p:nvPr/>
        </p:nvSpPr>
        <p:spPr>
          <a:xfrm>
            <a:off x="668448" y="787613"/>
            <a:ext cx="136525" cy="144145"/>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50</a:t>
            </a:r>
            <a:endParaRPr sz="700">
              <a:latin typeface="Verdana"/>
              <a:cs typeface="Verdana"/>
            </a:endParaRPr>
          </a:p>
        </p:txBody>
      </p:sp>
      <p:sp>
        <p:nvSpPr>
          <p:cNvPr id="34" name="object 34"/>
          <p:cNvSpPr txBox="1"/>
          <p:nvPr/>
        </p:nvSpPr>
        <p:spPr>
          <a:xfrm>
            <a:off x="570385" y="1613195"/>
            <a:ext cx="234950" cy="327025"/>
          </a:xfrm>
          <a:prstGeom prst="rect">
            <a:avLst/>
          </a:prstGeom>
        </p:spPr>
        <p:txBody>
          <a:bodyPr vert="vert270" wrap="square" lIns="0" tIns="22860" rIns="0" bIns="0" rtlCol="0">
            <a:spAutoFit/>
          </a:bodyPr>
          <a:lstStyle/>
          <a:p>
            <a:pPr marL="54610" marR="5080" indent="-42545">
              <a:lnSpc>
                <a:spcPts val="770"/>
              </a:lnSpc>
              <a:spcBef>
                <a:spcPts val="180"/>
              </a:spcBef>
            </a:pPr>
            <a:r>
              <a:rPr sz="700" dirty="0">
                <a:latin typeface="Verdana"/>
                <a:cs typeface="Verdana"/>
              </a:rPr>
              <a:t>Out</a:t>
            </a:r>
            <a:r>
              <a:rPr sz="700" spc="-5" dirty="0">
                <a:latin typeface="Verdana"/>
                <a:cs typeface="Verdana"/>
              </a:rPr>
              <a:t>p</a:t>
            </a:r>
            <a:r>
              <a:rPr sz="700" dirty="0">
                <a:latin typeface="Verdana"/>
                <a:cs typeface="Verdana"/>
              </a:rPr>
              <a:t>ut  </a:t>
            </a:r>
            <a:r>
              <a:rPr sz="700" spc="20" dirty="0">
                <a:latin typeface="Verdana"/>
                <a:cs typeface="Verdana"/>
              </a:rPr>
              <a:t>30</a:t>
            </a:r>
            <a:endParaRPr sz="700">
              <a:latin typeface="Verdana"/>
              <a:cs typeface="Verdana"/>
            </a:endParaRPr>
          </a:p>
        </p:txBody>
      </p:sp>
      <p:sp>
        <p:nvSpPr>
          <p:cNvPr id="35" name="object 35"/>
          <p:cNvSpPr/>
          <p:nvPr/>
        </p:nvSpPr>
        <p:spPr>
          <a:xfrm>
            <a:off x="854071" y="2866025"/>
            <a:ext cx="3138170" cy="0"/>
          </a:xfrm>
          <a:custGeom>
            <a:avLst/>
            <a:gdLst/>
            <a:ahLst/>
            <a:cxnLst/>
            <a:rect l="l" t="t" r="r" b="b"/>
            <a:pathLst>
              <a:path w="3138170">
                <a:moveTo>
                  <a:pt x="0" y="0"/>
                </a:moveTo>
                <a:lnTo>
                  <a:pt x="3138013" y="0"/>
                </a:lnTo>
              </a:path>
            </a:pathLst>
          </a:custGeom>
          <a:ln w="14008">
            <a:solidFill>
              <a:srgbClr val="000000"/>
            </a:solidFill>
          </a:ln>
        </p:spPr>
        <p:txBody>
          <a:bodyPr wrap="square" lIns="0" tIns="0" rIns="0" bIns="0" rtlCol="0"/>
          <a:lstStyle/>
          <a:p>
            <a:endParaRPr/>
          </a:p>
        </p:txBody>
      </p:sp>
      <p:sp>
        <p:nvSpPr>
          <p:cNvPr id="36" name="object 36"/>
          <p:cNvSpPr/>
          <p:nvPr/>
        </p:nvSpPr>
        <p:spPr>
          <a:xfrm>
            <a:off x="910107" y="2866025"/>
            <a:ext cx="0" cy="28575"/>
          </a:xfrm>
          <a:custGeom>
            <a:avLst/>
            <a:gdLst/>
            <a:ahLst/>
            <a:cxnLst/>
            <a:rect l="l" t="t" r="r" b="b"/>
            <a:pathLst>
              <a:path h="28575">
                <a:moveTo>
                  <a:pt x="-7004" y="14008"/>
                </a:moveTo>
                <a:lnTo>
                  <a:pt x="7004" y="14008"/>
                </a:lnTo>
              </a:path>
            </a:pathLst>
          </a:custGeom>
          <a:ln w="28017">
            <a:solidFill>
              <a:srgbClr val="000000"/>
            </a:solidFill>
          </a:ln>
        </p:spPr>
        <p:txBody>
          <a:bodyPr wrap="square" lIns="0" tIns="0" rIns="0" bIns="0" rtlCol="0"/>
          <a:lstStyle/>
          <a:p>
            <a:endParaRPr/>
          </a:p>
        </p:txBody>
      </p:sp>
      <p:sp>
        <p:nvSpPr>
          <p:cNvPr id="37" name="object 37"/>
          <p:cNvSpPr txBox="1"/>
          <p:nvPr/>
        </p:nvSpPr>
        <p:spPr>
          <a:xfrm>
            <a:off x="813353" y="2904545"/>
            <a:ext cx="203200" cy="132080"/>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150</a:t>
            </a:r>
            <a:endParaRPr sz="700">
              <a:latin typeface="Verdana"/>
              <a:cs typeface="Verdana"/>
            </a:endParaRPr>
          </a:p>
        </p:txBody>
      </p:sp>
      <p:sp>
        <p:nvSpPr>
          <p:cNvPr id="38" name="object 38"/>
          <p:cNvSpPr/>
          <p:nvPr/>
        </p:nvSpPr>
        <p:spPr>
          <a:xfrm>
            <a:off x="1666593" y="2866025"/>
            <a:ext cx="0" cy="28575"/>
          </a:xfrm>
          <a:custGeom>
            <a:avLst/>
            <a:gdLst/>
            <a:ahLst/>
            <a:cxnLst/>
            <a:rect l="l" t="t" r="r" b="b"/>
            <a:pathLst>
              <a:path h="28575">
                <a:moveTo>
                  <a:pt x="-7004" y="14008"/>
                </a:moveTo>
                <a:lnTo>
                  <a:pt x="7004" y="14008"/>
                </a:lnTo>
              </a:path>
            </a:pathLst>
          </a:custGeom>
          <a:ln w="28017">
            <a:solidFill>
              <a:srgbClr val="000000"/>
            </a:solidFill>
          </a:ln>
        </p:spPr>
        <p:txBody>
          <a:bodyPr wrap="square" lIns="0" tIns="0" rIns="0" bIns="0" rtlCol="0"/>
          <a:lstStyle/>
          <a:p>
            <a:endParaRPr/>
          </a:p>
        </p:txBody>
      </p:sp>
      <p:sp>
        <p:nvSpPr>
          <p:cNvPr id="39" name="object 39"/>
          <p:cNvSpPr txBox="1"/>
          <p:nvPr/>
        </p:nvSpPr>
        <p:spPr>
          <a:xfrm>
            <a:off x="1569839" y="2904545"/>
            <a:ext cx="203200" cy="132080"/>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200</a:t>
            </a:r>
            <a:endParaRPr sz="700">
              <a:latin typeface="Verdana"/>
              <a:cs typeface="Verdana"/>
            </a:endParaRPr>
          </a:p>
        </p:txBody>
      </p:sp>
      <p:sp>
        <p:nvSpPr>
          <p:cNvPr id="40" name="object 40"/>
          <p:cNvSpPr/>
          <p:nvPr/>
        </p:nvSpPr>
        <p:spPr>
          <a:xfrm>
            <a:off x="2423078" y="2866025"/>
            <a:ext cx="0" cy="28575"/>
          </a:xfrm>
          <a:custGeom>
            <a:avLst/>
            <a:gdLst/>
            <a:ahLst/>
            <a:cxnLst/>
            <a:rect l="l" t="t" r="r" b="b"/>
            <a:pathLst>
              <a:path h="28575">
                <a:moveTo>
                  <a:pt x="-7004" y="14008"/>
                </a:moveTo>
                <a:lnTo>
                  <a:pt x="7004" y="14008"/>
                </a:lnTo>
              </a:path>
            </a:pathLst>
          </a:custGeom>
          <a:ln w="28017">
            <a:solidFill>
              <a:srgbClr val="000000"/>
            </a:solidFill>
          </a:ln>
        </p:spPr>
        <p:txBody>
          <a:bodyPr wrap="square" lIns="0" tIns="0" rIns="0" bIns="0" rtlCol="0"/>
          <a:lstStyle/>
          <a:p>
            <a:endParaRPr/>
          </a:p>
        </p:txBody>
      </p:sp>
      <p:sp>
        <p:nvSpPr>
          <p:cNvPr id="41" name="object 41"/>
          <p:cNvSpPr txBox="1"/>
          <p:nvPr/>
        </p:nvSpPr>
        <p:spPr>
          <a:xfrm>
            <a:off x="2326324" y="2904545"/>
            <a:ext cx="203200" cy="132080"/>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250</a:t>
            </a:r>
            <a:endParaRPr sz="700">
              <a:latin typeface="Verdana"/>
              <a:cs typeface="Verdana"/>
            </a:endParaRPr>
          </a:p>
        </p:txBody>
      </p:sp>
      <p:sp>
        <p:nvSpPr>
          <p:cNvPr id="42" name="object 42"/>
          <p:cNvSpPr/>
          <p:nvPr/>
        </p:nvSpPr>
        <p:spPr>
          <a:xfrm>
            <a:off x="3179564" y="2866025"/>
            <a:ext cx="0" cy="28575"/>
          </a:xfrm>
          <a:custGeom>
            <a:avLst/>
            <a:gdLst/>
            <a:ahLst/>
            <a:cxnLst/>
            <a:rect l="l" t="t" r="r" b="b"/>
            <a:pathLst>
              <a:path h="28575">
                <a:moveTo>
                  <a:pt x="-7004" y="14008"/>
                </a:moveTo>
                <a:lnTo>
                  <a:pt x="7004" y="14008"/>
                </a:lnTo>
              </a:path>
            </a:pathLst>
          </a:custGeom>
          <a:ln w="28017">
            <a:solidFill>
              <a:srgbClr val="000000"/>
            </a:solidFill>
          </a:ln>
        </p:spPr>
        <p:txBody>
          <a:bodyPr wrap="square" lIns="0" tIns="0" rIns="0" bIns="0" rtlCol="0"/>
          <a:lstStyle/>
          <a:p>
            <a:endParaRPr/>
          </a:p>
        </p:txBody>
      </p:sp>
      <p:sp>
        <p:nvSpPr>
          <p:cNvPr id="43" name="object 43"/>
          <p:cNvSpPr txBox="1"/>
          <p:nvPr/>
        </p:nvSpPr>
        <p:spPr>
          <a:xfrm>
            <a:off x="3082810" y="2904545"/>
            <a:ext cx="203200" cy="132080"/>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300</a:t>
            </a:r>
            <a:endParaRPr sz="700">
              <a:latin typeface="Verdana"/>
              <a:cs typeface="Verdana"/>
            </a:endParaRPr>
          </a:p>
        </p:txBody>
      </p:sp>
      <p:sp>
        <p:nvSpPr>
          <p:cNvPr id="44" name="object 44"/>
          <p:cNvSpPr/>
          <p:nvPr/>
        </p:nvSpPr>
        <p:spPr>
          <a:xfrm>
            <a:off x="3936049" y="2866025"/>
            <a:ext cx="0" cy="28575"/>
          </a:xfrm>
          <a:custGeom>
            <a:avLst/>
            <a:gdLst/>
            <a:ahLst/>
            <a:cxnLst/>
            <a:rect l="l" t="t" r="r" b="b"/>
            <a:pathLst>
              <a:path h="28575">
                <a:moveTo>
                  <a:pt x="-7004" y="14008"/>
                </a:moveTo>
                <a:lnTo>
                  <a:pt x="7004" y="14008"/>
                </a:lnTo>
              </a:path>
            </a:pathLst>
          </a:custGeom>
          <a:ln w="28017">
            <a:solidFill>
              <a:srgbClr val="000000"/>
            </a:solidFill>
          </a:ln>
        </p:spPr>
        <p:txBody>
          <a:bodyPr wrap="square" lIns="0" tIns="0" rIns="0" bIns="0" rtlCol="0"/>
          <a:lstStyle/>
          <a:p>
            <a:endParaRPr/>
          </a:p>
        </p:txBody>
      </p:sp>
      <p:sp>
        <p:nvSpPr>
          <p:cNvPr id="45" name="object 45"/>
          <p:cNvSpPr txBox="1"/>
          <p:nvPr/>
        </p:nvSpPr>
        <p:spPr>
          <a:xfrm>
            <a:off x="3839295" y="2904545"/>
            <a:ext cx="203200" cy="132080"/>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350</a:t>
            </a:r>
            <a:endParaRPr sz="700">
              <a:latin typeface="Verdana"/>
              <a:cs typeface="Verdana"/>
            </a:endParaRPr>
          </a:p>
        </p:txBody>
      </p:sp>
      <p:sp>
        <p:nvSpPr>
          <p:cNvPr id="47" name="object 47"/>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19</a:t>
            </a:fld>
            <a:r>
              <a:rPr spc="-85" dirty="0"/>
              <a:t> </a:t>
            </a:r>
            <a:r>
              <a:rPr spc="-5" dirty="0"/>
              <a:t>/</a:t>
            </a:r>
            <a:r>
              <a:rPr spc="-80" dirty="0"/>
              <a:t> </a:t>
            </a:r>
            <a:r>
              <a:rPr spc="-5" dirty="0"/>
              <a:t>33</a:t>
            </a:r>
          </a:p>
        </p:txBody>
      </p:sp>
      <p:sp>
        <p:nvSpPr>
          <p:cNvPr id="46" name="object 46"/>
          <p:cNvSpPr txBox="1"/>
          <p:nvPr/>
        </p:nvSpPr>
        <p:spPr>
          <a:xfrm>
            <a:off x="2130198" y="2974590"/>
            <a:ext cx="596900" cy="132080"/>
          </a:xfrm>
          <a:prstGeom prst="rect">
            <a:avLst/>
          </a:prstGeom>
        </p:spPr>
        <p:txBody>
          <a:bodyPr vert="horz" wrap="square" lIns="0" tIns="12700" rIns="0" bIns="0" rtlCol="0">
            <a:spAutoFit/>
          </a:bodyPr>
          <a:lstStyle/>
          <a:p>
            <a:pPr marL="12700">
              <a:lnSpc>
                <a:spcPct val="100000"/>
              </a:lnSpc>
              <a:spcBef>
                <a:spcPts val="100"/>
              </a:spcBef>
            </a:pPr>
            <a:r>
              <a:rPr sz="700" spc="-15" dirty="0">
                <a:latin typeface="Verdana"/>
                <a:cs typeface="Verdana"/>
              </a:rPr>
              <a:t>Average</a:t>
            </a:r>
            <a:r>
              <a:rPr sz="700" spc="-75" dirty="0">
                <a:latin typeface="Verdana"/>
                <a:cs typeface="Verdana"/>
              </a:rPr>
              <a:t> </a:t>
            </a:r>
            <a:r>
              <a:rPr sz="700" spc="10" dirty="0">
                <a:latin typeface="Verdana"/>
                <a:cs typeface="Verdana"/>
              </a:rPr>
              <a:t>cost</a:t>
            </a:r>
            <a:endParaRPr sz="700">
              <a:latin typeface="Verdana"/>
              <a:cs typeface="Verdana"/>
            </a:endParaRPr>
          </a:p>
        </p:txBody>
      </p:sp>
    </p:spTree>
  </p:cSld>
  <p:clrMapOvr>
    <a:masterClrMapping/>
  </p:clrMapOvr>
  <p:transition>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1787525" cy="244475"/>
          </a:xfrm>
          <a:prstGeom prst="rect">
            <a:avLst/>
          </a:prstGeom>
        </p:spPr>
        <p:txBody>
          <a:bodyPr vert="horz" wrap="square" lIns="0" tIns="17145" rIns="0" bIns="0" rtlCol="0">
            <a:spAutoFit/>
          </a:bodyPr>
          <a:lstStyle/>
          <a:p>
            <a:pPr marL="12700">
              <a:lnSpc>
                <a:spcPct val="100000"/>
              </a:lnSpc>
              <a:spcBef>
                <a:spcPts val="135"/>
              </a:spcBef>
            </a:pPr>
            <a:r>
              <a:rPr sz="1400" spc="60" dirty="0"/>
              <a:t>P</a:t>
            </a:r>
            <a:r>
              <a:rPr spc="60" dirty="0"/>
              <a:t>REVIOUS</a:t>
            </a:r>
            <a:r>
              <a:rPr spc="110" dirty="0"/>
              <a:t> </a:t>
            </a:r>
            <a:r>
              <a:rPr spc="60" dirty="0"/>
              <a:t>LECTURE</a:t>
            </a:r>
            <a:r>
              <a:rPr sz="1400" spc="60" dirty="0"/>
              <a:t>...</a:t>
            </a:r>
            <a:endParaRPr sz="1400"/>
          </a:p>
        </p:txBody>
      </p:sp>
      <p:sp>
        <p:nvSpPr>
          <p:cNvPr id="13" name="object 13"/>
          <p:cNvSpPr txBox="1"/>
          <p:nvPr/>
        </p:nvSpPr>
        <p:spPr>
          <a:xfrm>
            <a:off x="323850" y="562062"/>
            <a:ext cx="4005262" cy="1002134"/>
          </a:xfrm>
          <a:prstGeom prst="rect">
            <a:avLst/>
          </a:prstGeom>
        </p:spPr>
        <p:txBody>
          <a:bodyPr vert="horz" wrap="square" lIns="0" tIns="6985" rIns="0" bIns="0" rtlCol="0">
            <a:spAutoFit/>
          </a:bodyPr>
          <a:lstStyle/>
          <a:p>
            <a:pPr marL="173355" marR="17780" indent="-148590">
              <a:lnSpc>
                <a:spcPct val="102600"/>
              </a:lnSpc>
              <a:spcBef>
                <a:spcPts val="55"/>
              </a:spcBef>
            </a:pPr>
            <a:r>
              <a:rPr lang="en-US" sz="1200" b="1" spc="127" baseline="6944" dirty="0">
                <a:latin typeface="Arial Black"/>
                <a:cs typeface="Book Antiqua"/>
              </a:rPr>
              <a:t>	</a:t>
            </a:r>
            <a:r>
              <a:rPr sz="1100" b="1" spc="-5" dirty="0">
                <a:latin typeface="Book Antiqua"/>
                <a:cs typeface="Book Antiqua"/>
              </a:rPr>
              <a:t>Introduction, organization, review of statistical  background</a:t>
            </a:r>
            <a:endParaRPr sz="1100" dirty="0">
              <a:latin typeface="Book Antiqua"/>
              <a:cs typeface="Book Antiqua"/>
            </a:endParaRPr>
          </a:p>
          <a:p>
            <a:pPr marL="484505" indent="-171450">
              <a:lnSpc>
                <a:spcPts val="1200"/>
              </a:lnSpc>
              <a:spcBef>
                <a:spcPts val="375"/>
              </a:spcBef>
              <a:buFont typeface="Wingdings" panose="05000000000000000000" pitchFamily="2" charset="2"/>
              <a:buChar char="§"/>
            </a:pPr>
            <a:r>
              <a:rPr sz="1000" spc="-5" dirty="0">
                <a:latin typeface="Book Antiqua"/>
                <a:cs typeface="Book Antiqua"/>
              </a:rPr>
              <a:t>random</a:t>
            </a:r>
            <a:r>
              <a:rPr sz="1000" spc="40" dirty="0">
                <a:latin typeface="Book Antiqua"/>
                <a:cs typeface="Book Antiqua"/>
              </a:rPr>
              <a:t> </a:t>
            </a:r>
            <a:r>
              <a:rPr sz="1000" spc="-5" dirty="0">
                <a:latin typeface="Book Antiqua"/>
                <a:cs typeface="Book Antiqua"/>
              </a:rPr>
              <a:t>variables</a:t>
            </a:r>
            <a:endParaRPr sz="1000" dirty="0">
              <a:latin typeface="Book Antiqua"/>
              <a:cs typeface="Book Antiqua"/>
            </a:endParaRPr>
          </a:p>
          <a:p>
            <a:pPr marL="484505" indent="-171450">
              <a:lnSpc>
                <a:spcPts val="1195"/>
              </a:lnSpc>
              <a:buFont typeface="Wingdings" panose="05000000000000000000" pitchFamily="2" charset="2"/>
              <a:buChar char="§"/>
            </a:pPr>
            <a:r>
              <a:rPr sz="1000" spc="-5" dirty="0">
                <a:latin typeface="Book Antiqua"/>
                <a:cs typeface="Book Antiqua"/>
              </a:rPr>
              <a:t>mean, variance, standard</a:t>
            </a:r>
            <a:r>
              <a:rPr sz="1000" spc="40" dirty="0">
                <a:latin typeface="Book Antiqua"/>
                <a:cs typeface="Book Antiqua"/>
              </a:rPr>
              <a:t> </a:t>
            </a:r>
            <a:r>
              <a:rPr sz="1000" spc="-5" dirty="0">
                <a:latin typeface="Book Antiqua"/>
                <a:cs typeface="Book Antiqua"/>
              </a:rPr>
              <a:t>deviation</a:t>
            </a:r>
            <a:endParaRPr sz="1000" dirty="0">
              <a:latin typeface="Book Antiqua"/>
              <a:cs typeface="Book Antiqua"/>
            </a:endParaRPr>
          </a:p>
          <a:p>
            <a:pPr marL="484505" indent="-171450">
              <a:lnSpc>
                <a:spcPts val="1195"/>
              </a:lnSpc>
              <a:buFont typeface="Wingdings" panose="05000000000000000000" pitchFamily="2" charset="2"/>
              <a:buChar char="§"/>
            </a:pPr>
            <a:r>
              <a:rPr sz="1000" spc="-5" dirty="0">
                <a:latin typeface="Book Antiqua"/>
                <a:cs typeface="Book Antiqua"/>
              </a:rPr>
              <a:t>covariance, correlation,</a:t>
            </a:r>
            <a:r>
              <a:rPr sz="1000" spc="40" dirty="0">
                <a:latin typeface="Book Antiqua"/>
                <a:cs typeface="Book Antiqua"/>
              </a:rPr>
              <a:t> </a:t>
            </a:r>
            <a:r>
              <a:rPr sz="1000" spc="-5" dirty="0">
                <a:latin typeface="Book Antiqua"/>
                <a:cs typeface="Book Antiqua"/>
              </a:rPr>
              <a:t>independence</a:t>
            </a:r>
            <a:endParaRPr sz="1000" dirty="0">
              <a:latin typeface="Book Antiqua"/>
              <a:cs typeface="Book Antiqua"/>
            </a:endParaRPr>
          </a:p>
          <a:p>
            <a:pPr marL="484505" indent="-171450">
              <a:lnSpc>
                <a:spcPts val="1195"/>
              </a:lnSpc>
              <a:buFont typeface="Wingdings" panose="05000000000000000000" pitchFamily="2" charset="2"/>
              <a:buChar char="§"/>
            </a:pPr>
            <a:r>
              <a:rPr sz="1000" spc="-5" dirty="0">
                <a:latin typeface="Book Antiqua"/>
                <a:cs typeface="Book Antiqua"/>
              </a:rPr>
              <a:t>normal</a:t>
            </a:r>
            <a:r>
              <a:rPr sz="1000" spc="40" dirty="0">
                <a:latin typeface="Book Antiqua"/>
                <a:cs typeface="Book Antiqua"/>
              </a:rPr>
              <a:t> </a:t>
            </a:r>
            <a:r>
              <a:rPr sz="1000" spc="-5" dirty="0">
                <a:latin typeface="Book Antiqua"/>
                <a:cs typeface="Book Antiqua"/>
              </a:rPr>
              <a:t>distribution</a:t>
            </a:r>
            <a:endParaRPr sz="1000" dirty="0">
              <a:latin typeface="Book Antiqua"/>
              <a:cs typeface="Book Antiqua"/>
            </a:endParaRPr>
          </a:p>
          <a:p>
            <a:pPr marL="484505" indent="-171450">
              <a:lnSpc>
                <a:spcPts val="1200"/>
              </a:lnSpc>
              <a:buFont typeface="Wingdings" panose="05000000000000000000" pitchFamily="2" charset="2"/>
              <a:buChar char="§"/>
            </a:pPr>
            <a:r>
              <a:rPr sz="1000" spc="-5" dirty="0">
                <a:latin typeface="Book Antiqua"/>
                <a:cs typeface="Book Antiqua"/>
              </a:rPr>
              <a:t>standardized random</a:t>
            </a:r>
            <a:r>
              <a:rPr sz="1000" spc="35" dirty="0">
                <a:latin typeface="Book Antiqua"/>
                <a:cs typeface="Book Antiqua"/>
              </a:rPr>
              <a:t> </a:t>
            </a:r>
            <a:r>
              <a:rPr sz="1000" spc="-5" dirty="0">
                <a:latin typeface="Book Antiqua"/>
                <a:cs typeface="Book Antiqua"/>
              </a:rPr>
              <a:t>variables</a:t>
            </a:r>
            <a:endParaRPr sz="1000" dirty="0">
              <a:latin typeface="Book Antiqua"/>
              <a:cs typeface="Book Antiqua"/>
            </a:endParaRPr>
          </a:p>
        </p:txBody>
      </p:sp>
      <p:sp>
        <p:nvSpPr>
          <p:cNvPr id="14" name="object 14"/>
          <p:cNvSpPr/>
          <p:nvPr/>
        </p:nvSpPr>
        <p:spPr>
          <a:xfrm>
            <a:off x="544002" y="1789564"/>
            <a:ext cx="1520647" cy="1666435"/>
          </a:xfrm>
          <a:prstGeom prst="rect">
            <a:avLst/>
          </a:prstGeom>
          <a:blipFill>
            <a:blip r:embed="rId3" cstate="print"/>
            <a:stretch>
              <a:fillRect/>
            </a:stretch>
          </a:blipFill>
        </p:spPr>
        <p:txBody>
          <a:bodyPr wrap="square" lIns="0" tIns="0" rIns="0" bIns="0" rtlCol="0"/>
          <a:lstStyle/>
          <a:p>
            <a:endParaRPr/>
          </a:p>
        </p:txBody>
      </p:sp>
      <p:sp>
        <p:nvSpPr>
          <p:cNvPr id="15" name="object 15"/>
          <p:cNvSpPr/>
          <p:nvPr/>
        </p:nvSpPr>
        <p:spPr>
          <a:xfrm>
            <a:off x="2836456" y="1437929"/>
            <a:ext cx="1367974" cy="2018070"/>
          </a:xfrm>
          <a:prstGeom prst="rect">
            <a:avLst/>
          </a:prstGeom>
          <a:blipFill>
            <a:blip r:embed="rId4" cstate="print"/>
            <a:stretch>
              <a:fillRect/>
            </a:stretch>
          </a:blipFill>
        </p:spPr>
        <p:txBody>
          <a:bodyPr wrap="square" lIns="0" tIns="0" rIns="0" bIns="0" rtlCol="0"/>
          <a:lstStyle/>
          <a:p>
            <a:endParaRPr/>
          </a:p>
        </p:txBody>
      </p:sp>
      <p:sp>
        <p:nvSpPr>
          <p:cNvPr id="16" name="object 16"/>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2</a:t>
            </a:fld>
            <a:r>
              <a:rPr spc="-85" dirty="0"/>
              <a:t> </a:t>
            </a:r>
            <a:r>
              <a:rPr spc="-5" dirty="0"/>
              <a:t>/</a:t>
            </a:r>
            <a:r>
              <a:rPr spc="-80" dirty="0"/>
              <a:t> </a:t>
            </a:r>
            <a:r>
              <a:rPr spc="-5" dirty="0"/>
              <a:t>33</a:t>
            </a:r>
          </a:p>
        </p:txBody>
      </p:sp>
    </p:spTree>
  </p:cSld>
  <p:clrMapOvr>
    <a:masterClrMapping/>
  </p:clrMapOvr>
  <p:transition>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9860" y="271891"/>
            <a:ext cx="1997710" cy="244475"/>
          </a:xfrm>
          <a:prstGeom prst="rect">
            <a:avLst/>
          </a:prstGeom>
        </p:spPr>
        <p:txBody>
          <a:bodyPr vert="horz" wrap="square" lIns="0" tIns="17145" rIns="0" bIns="0" rtlCol="0">
            <a:spAutoFit/>
          </a:bodyPr>
          <a:lstStyle/>
          <a:p>
            <a:pPr marL="12700">
              <a:lnSpc>
                <a:spcPct val="100000"/>
              </a:lnSpc>
              <a:spcBef>
                <a:spcPts val="135"/>
              </a:spcBef>
            </a:pPr>
            <a:r>
              <a:rPr sz="1400" spc="60" dirty="0">
                <a:latin typeface="Book Antiqua"/>
                <a:cs typeface="Book Antiqua"/>
              </a:rPr>
              <a:t>E</a:t>
            </a:r>
            <a:r>
              <a:rPr sz="1150" spc="60" dirty="0">
                <a:latin typeface="Book Antiqua"/>
                <a:cs typeface="Book Antiqua"/>
              </a:rPr>
              <a:t>XAMPLE </a:t>
            </a:r>
            <a:r>
              <a:rPr sz="1400" spc="10" dirty="0">
                <a:latin typeface="Book Antiqua"/>
                <a:cs typeface="Book Antiqua"/>
              </a:rPr>
              <a:t>-</a:t>
            </a:r>
            <a:r>
              <a:rPr sz="1400" spc="85" dirty="0">
                <a:latin typeface="Book Antiqua"/>
                <a:cs typeface="Book Antiqua"/>
              </a:rPr>
              <a:t> </a:t>
            </a:r>
            <a:r>
              <a:rPr sz="1400" spc="55" dirty="0">
                <a:latin typeface="Book Antiqua"/>
                <a:cs typeface="Book Antiqua"/>
              </a:rPr>
              <a:t>E</a:t>
            </a:r>
            <a:r>
              <a:rPr sz="1150" spc="55" dirty="0">
                <a:latin typeface="Book Antiqua"/>
                <a:cs typeface="Book Antiqua"/>
              </a:rPr>
              <a:t>STIMATION</a:t>
            </a:r>
            <a:endParaRPr sz="1150">
              <a:latin typeface="Book Antiqua"/>
              <a:cs typeface="Book Antiqua"/>
            </a:endParaRPr>
          </a:p>
        </p:txBody>
      </p:sp>
      <p:sp>
        <p:nvSpPr>
          <p:cNvPr id="3" name="object 3"/>
          <p:cNvSpPr/>
          <p:nvPr/>
        </p:nvSpPr>
        <p:spPr>
          <a:xfrm>
            <a:off x="503847" y="610577"/>
            <a:ext cx="3586479" cy="2606040"/>
          </a:xfrm>
          <a:custGeom>
            <a:avLst/>
            <a:gdLst/>
            <a:ahLst/>
            <a:cxnLst/>
            <a:rect l="l" t="t" r="r" b="b"/>
            <a:pathLst>
              <a:path w="3586479" h="2606040">
                <a:moveTo>
                  <a:pt x="0" y="2605672"/>
                </a:moveTo>
                <a:lnTo>
                  <a:pt x="3586301" y="2605672"/>
                </a:lnTo>
                <a:lnTo>
                  <a:pt x="3586301" y="0"/>
                </a:lnTo>
                <a:lnTo>
                  <a:pt x="0" y="0"/>
                </a:lnTo>
                <a:lnTo>
                  <a:pt x="0" y="2605672"/>
                </a:lnTo>
                <a:close/>
              </a:path>
            </a:pathLst>
          </a:custGeom>
          <a:solidFill>
            <a:srgbClr val="F0F0F0"/>
          </a:solidFill>
        </p:spPr>
        <p:txBody>
          <a:bodyPr wrap="square" lIns="0" tIns="0" rIns="0" bIns="0" rtlCol="0"/>
          <a:lstStyle/>
          <a:p>
            <a:endParaRPr/>
          </a:p>
        </p:txBody>
      </p:sp>
      <p:sp>
        <p:nvSpPr>
          <p:cNvPr id="4" name="object 4"/>
          <p:cNvSpPr/>
          <p:nvPr/>
        </p:nvSpPr>
        <p:spPr>
          <a:xfrm>
            <a:off x="503847" y="610577"/>
            <a:ext cx="3586479" cy="2606040"/>
          </a:xfrm>
          <a:custGeom>
            <a:avLst/>
            <a:gdLst/>
            <a:ahLst/>
            <a:cxnLst/>
            <a:rect l="l" t="t" r="r" b="b"/>
            <a:pathLst>
              <a:path w="3586479" h="2606040">
                <a:moveTo>
                  <a:pt x="0" y="0"/>
                </a:moveTo>
                <a:lnTo>
                  <a:pt x="3586301" y="0"/>
                </a:lnTo>
                <a:lnTo>
                  <a:pt x="3586301" y="2605672"/>
                </a:lnTo>
                <a:lnTo>
                  <a:pt x="0" y="2605672"/>
                </a:lnTo>
                <a:lnTo>
                  <a:pt x="0" y="0"/>
                </a:lnTo>
                <a:close/>
              </a:path>
            </a:pathLst>
          </a:custGeom>
          <a:ln w="14008">
            <a:solidFill>
              <a:srgbClr val="F0F0F0"/>
            </a:solidFill>
          </a:ln>
        </p:spPr>
        <p:txBody>
          <a:bodyPr wrap="square" lIns="0" tIns="0" rIns="0" bIns="0" rtlCol="0"/>
          <a:lstStyle/>
          <a:p>
            <a:endParaRPr/>
          </a:p>
        </p:txBody>
      </p:sp>
      <p:sp>
        <p:nvSpPr>
          <p:cNvPr id="5" name="object 5"/>
          <p:cNvSpPr/>
          <p:nvPr/>
        </p:nvSpPr>
        <p:spPr>
          <a:xfrm>
            <a:off x="854071" y="708640"/>
            <a:ext cx="3138170" cy="2157730"/>
          </a:xfrm>
          <a:custGeom>
            <a:avLst/>
            <a:gdLst/>
            <a:ahLst/>
            <a:cxnLst/>
            <a:rect l="l" t="t" r="r" b="b"/>
            <a:pathLst>
              <a:path w="3138170" h="2157730">
                <a:moveTo>
                  <a:pt x="0" y="2157384"/>
                </a:moveTo>
                <a:lnTo>
                  <a:pt x="3138013" y="2157384"/>
                </a:lnTo>
                <a:lnTo>
                  <a:pt x="3138013" y="0"/>
                </a:lnTo>
                <a:lnTo>
                  <a:pt x="0" y="0"/>
                </a:lnTo>
                <a:lnTo>
                  <a:pt x="0" y="2157384"/>
                </a:lnTo>
                <a:close/>
              </a:path>
            </a:pathLst>
          </a:custGeom>
          <a:solidFill>
            <a:srgbClr val="FFFFFF"/>
          </a:solidFill>
        </p:spPr>
        <p:txBody>
          <a:bodyPr wrap="square" lIns="0" tIns="0" rIns="0" bIns="0" rtlCol="0"/>
          <a:lstStyle/>
          <a:p>
            <a:endParaRPr/>
          </a:p>
        </p:txBody>
      </p:sp>
      <p:sp>
        <p:nvSpPr>
          <p:cNvPr id="6" name="object 6"/>
          <p:cNvSpPr/>
          <p:nvPr/>
        </p:nvSpPr>
        <p:spPr>
          <a:xfrm>
            <a:off x="854071" y="708640"/>
            <a:ext cx="3138170" cy="2157730"/>
          </a:xfrm>
          <a:custGeom>
            <a:avLst/>
            <a:gdLst/>
            <a:ahLst/>
            <a:cxnLst/>
            <a:rect l="l" t="t" r="r" b="b"/>
            <a:pathLst>
              <a:path w="3138170" h="2157730">
                <a:moveTo>
                  <a:pt x="0" y="0"/>
                </a:moveTo>
                <a:lnTo>
                  <a:pt x="3138013" y="0"/>
                </a:lnTo>
                <a:lnTo>
                  <a:pt x="3138013" y="2157384"/>
                </a:lnTo>
                <a:lnTo>
                  <a:pt x="0" y="2157384"/>
                </a:lnTo>
                <a:lnTo>
                  <a:pt x="0" y="0"/>
                </a:lnTo>
                <a:close/>
              </a:path>
            </a:pathLst>
          </a:custGeom>
          <a:ln w="14008">
            <a:solidFill>
              <a:srgbClr val="FFFFFF"/>
            </a:solidFill>
          </a:ln>
        </p:spPr>
        <p:txBody>
          <a:bodyPr wrap="square" lIns="0" tIns="0" rIns="0" bIns="0" rtlCol="0"/>
          <a:lstStyle/>
          <a:p>
            <a:endParaRPr/>
          </a:p>
        </p:txBody>
      </p:sp>
      <p:sp>
        <p:nvSpPr>
          <p:cNvPr id="7" name="object 7"/>
          <p:cNvSpPr/>
          <p:nvPr/>
        </p:nvSpPr>
        <p:spPr>
          <a:xfrm>
            <a:off x="854071" y="2788975"/>
            <a:ext cx="3138170" cy="14604"/>
          </a:xfrm>
          <a:custGeom>
            <a:avLst/>
            <a:gdLst/>
            <a:ahLst/>
            <a:cxnLst/>
            <a:rect l="l" t="t" r="r" b="b"/>
            <a:pathLst>
              <a:path w="3138170" h="14605">
                <a:moveTo>
                  <a:pt x="0" y="0"/>
                </a:moveTo>
                <a:lnTo>
                  <a:pt x="3138013" y="0"/>
                </a:lnTo>
                <a:lnTo>
                  <a:pt x="3138013" y="14009"/>
                </a:lnTo>
                <a:lnTo>
                  <a:pt x="0" y="14009"/>
                </a:lnTo>
                <a:lnTo>
                  <a:pt x="0" y="0"/>
                </a:lnTo>
                <a:close/>
              </a:path>
            </a:pathLst>
          </a:custGeom>
          <a:solidFill>
            <a:srgbClr val="E8E8E8"/>
          </a:solidFill>
        </p:spPr>
        <p:txBody>
          <a:bodyPr wrap="square" lIns="0" tIns="0" rIns="0" bIns="0" rtlCol="0"/>
          <a:lstStyle/>
          <a:p>
            <a:endParaRPr/>
          </a:p>
        </p:txBody>
      </p:sp>
      <p:sp>
        <p:nvSpPr>
          <p:cNvPr id="8" name="object 8"/>
          <p:cNvSpPr/>
          <p:nvPr/>
        </p:nvSpPr>
        <p:spPr>
          <a:xfrm>
            <a:off x="854071" y="2312669"/>
            <a:ext cx="3138170" cy="14604"/>
          </a:xfrm>
          <a:custGeom>
            <a:avLst/>
            <a:gdLst/>
            <a:ahLst/>
            <a:cxnLst/>
            <a:rect l="l" t="t" r="r" b="b"/>
            <a:pathLst>
              <a:path w="3138170" h="14605">
                <a:moveTo>
                  <a:pt x="0" y="0"/>
                </a:moveTo>
                <a:lnTo>
                  <a:pt x="3138013" y="0"/>
                </a:lnTo>
                <a:lnTo>
                  <a:pt x="3138013" y="14009"/>
                </a:lnTo>
                <a:lnTo>
                  <a:pt x="0" y="14009"/>
                </a:lnTo>
                <a:lnTo>
                  <a:pt x="0" y="0"/>
                </a:lnTo>
                <a:close/>
              </a:path>
            </a:pathLst>
          </a:custGeom>
          <a:solidFill>
            <a:srgbClr val="E8E8E8"/>
          </a:solidFill>
        </p:spPr>
        <p:txBody>
          <a:bodyPr wrap="square" lIns="0" tIns="0" rIns="0" bIns="0" rtlCol="0"/>
          <a:lstStyle/>
          <a:p>
            <a:endParaRPr/>
          </a:p>
        </p:txBody>
      </p:sp>
      <p:sp>
        <p:nvSpPr>
          <p:cNvPr id="9" name="object 9"/>
          <p:cNvSpPr/>
          <p:nvPr/>
        </p:nvSpPr>
        <p:spPr>
          <a:xfrm>
            <a:off x="854071" y="1822355"/>
            <a:ext cx="3138170" cy="14604"/>
          </a:xfrm>
          <a:custGeom>
            <a:avLst/>
            <a:gdLst/>
            <a:ahLst/>
            <a:cxnLst/>
            <a:rect l="l" t="t" r="r" b="b"/>
            <a:pathLst>
              <a:path w="3138170" h="14605">
                <a:moveTo>
                  <a:pt x="0" y="0"/>
                </a:moveTo>
                <a:lnTo>
                  <a:pt x="3138013" y="0"/>
                </a:lnTo>
                <a:lnTo>
                  <a:pt x="3138013" y="14009"/>
                </a:lnTo>
                <a:lnTo>
                  <a:pt x="0" y="14009"/>
                </a:lnTo>
                <a:lnTo>
                  <a:pt x="0" y="0"/>
                </a:lnTo>
                <a:close/>
              </a:path>
            </a:pathLst>
          </a:custGeom>
          <a:solidFill>
            <a:srgbClr val="E8E8E8"/>
          </a:solidFill>
        </p:spPr>
        <p:txBody>
          <a:bodyPr wrap="square" lIns="0" tIns="0" rIns="0" bIns="0" rtlCol="0"/>
          <a:lstStyle/>
          <a:p>
            <a:endParaRPr/>
          </a:p>
        </p:txBody>
      </p:sp>
      <p:sp>
        <p:nvSpPr>
          <p:cNvPr id="10" name="object 10"/>
          <p:cNvSpPr/>
          <p:nvPr/>
        </p:nvSpPr>
        <p:spPr>
          <a:xfrm>
            <a:off x="854071" y="1332040"/>
            <a:ext cx="3138170" cy="14604"/>
          </a:xfrm>
          <a:custGeom>
            <a:avLst/>
            <a:gdLst/>
            <a:ahLst/>
            <a:cxnLst/>
            <a:rect l="l" t="t" r="r" b="b"/>
            <a:pathLst>
              <a:path w="3138170" h="14605">
                <a:moveTo>
                  <a:pt x="0" y="0"/>
                </a:moveTo>
                <a:lnTo>
                  <a:pt x="3138013" y="0"/>
                </a:lnTo>
                <a:lnTo>
                  <a:pt x="3138013" y="14009"/>
                </a:lnTo>
                <a:lnTo>
                  <a:pt x="0" y="14009"/>
                </a:lnTo>
                <a:lnTo>
                  <a:pt x="0" y="0"/>
                </a:lnTo>
                <a:close/>
              </a:path>
            </a:pathLst>
          </a:custGeom>
          <a:solidFill>
            <a:srgbClr val="E8E8E8"/>
          </a:solidFill>
        </p:spPr>
        <p:txBody>
          <a:bodyPr wrap="square" lIns="0" tIns="0" rIns="0" bIns="0" rtlCol="0"/>
          <a:lstStyle/>
          <a:p>
            <a:endParaRPr/>
          </a:p>
        </p:txBody>
      </p:sp>
      <p:sp>
        <p:nvSpPr>
          <p:cNvPr id="11" name="object 11"/>
          <p:cNvSpPr/>
          <p:nvPr/>
        </p:nvSpPr>
        <p:spPr>
          <a:xfrm>
            <a:off x="854071" y="855735"/>
            <a:ext cx="3138170" cy="14604"/>
          </a:xfrm>
          <a:custGeom>
            <a:avLst/>
            <a:gdLst/>
            <a:ahLst/>
            <a:cxnLst/>
            <a:rect l="l" t="t" r="r" b="b"/>
            <a:pathLst>
              <a:path w="3138170" h="14605">
                <a:moveTo>
                  <a:pt x="0" y="0"/>
                </a:moveTo>
                <a:lnTo>
                  <a:pt x="3138013" y="0"/>
                </a:lnTo>
                <a:lnTo>
                  <a:pt x="3138013" y="14008"/>
                </a:lnTo>
                <a:lnTo>
                  <a:pt x="0" y="14008"/>
                </a:lnTo>
                <a:lnTo>
                  <a:pt x="0" y="0"/>
                </a:lnTo>
                <a:close/>
              </a:path>
            </a:pathLst>
          </a:custGeom>
          <a:solidFill>
            <a:srgbClr val="E8E8E8"/>
          </a:solidFill>
        </p:spPr>
        <p:txBody>
          <a:bodyPr wrap="square" lIns="0" tIns="0" rIns="0" bIns="0" rtlCol="0"/>
          <a:lstStyle/>
          <a:p>
            <a:endParaRPr/>
          </a:p>
        </p:txBody>
      </p:sp>
      <p:sp>
        <p:nvSpPr>
          <p:cNvPr id="12" name="object 12"/>
          <p:cNvSpPr/>
          <p:nvPr/>
        </p:nvSpPr>
        <p:spPr>
          <a:xfrm>
            <a:off x="952134" y="750667"/>
            <a:ext cx="28575" cy="28575"/>
          </a:xfrm>
          <a:custGeom>
            <a:avLst/>
            <a:gdLst/>
            <a:ahLst/>
            <a:cxnLst/>
            <a:rect l="l" t="t" r="r" b="b"/>
            <a:pathLst>
              <a:path w="28575" h="28575">
                <a:moveTo>
                  <a:pt x="21745" y="0"/>
                </a:moveTo>
                <a:lnTo>
                  <a:pt x="6272" y="0"/>
                </a:lnTo>
                <a:lnTo>
                  <a:pt x="0" y="6271"/>
                </a:lnTo>
                <a:lnTo>
                  <a:pt x="0" y="21746"/>
                </a:lnTo>
                <a:lnTo>
                  <a:pt x="6272" y="28017"/>
                </a:lnTo>
                <a:lnTo>
                  <a:pt x="21745" y="28017"/>
                </a:lnTo>
                <a:lnTo>
                  <a:pt x="28017" y="21746"/>
                </a:lnTo>
                <a:lnTo>
                  <a:pt x="28017" y="6271"/>
                </a:lnTo>
                <a:lnTo>
                  <a:pt x="21745" y="0"/>
                </a:lnTo>
                <a:close/>
              </a:path>
            </a:pathLst>
          </a:custGeom>
          <a:solidFill>
            <a:srgbClr val="606060"/>
          </a:solidFill>
        </p:spPr>
        <p:txBody>
          <a:bodyPr wrap="square" lIns="0" tIns="0" rIns="0" bIns="0" rtlCol="0"/>
          <a:lstStyle/>
          <a:p>
            <a:endParaRPr/>
          </a:p>
        </p:txBody>
      </p:sp>
      <p:sp>
        <p:nvSpPr>
          <p:cNvPr id="13" name="object 13"/>
          <p:cNvSpPr/>
          <p:nvPr/>
        </p:nvSpPr>
        <p:spPr>
          <a:xfrm>
            <a:off x="952134" y="750667"/>
            <a:ext cx="28575" cy="28575"/>
          </a:xfrm>
          <a:custGeom>
            <a:avLst/>
            <a:gdLst/>
            <a:ahLst/>
            <a:cxnLst/>
            <a:rect l="l" t="t" r="r" b="b"/>
            <a:pathLst>
              <a:path w="28575" h="28575">
                <a:moveTo>
                  <a:pt x="28017" y="14008"/>
                </a:moveTo>
                <a:lnTo>
                  <a:pt x="28017" y="21746"/>
                </a:lnTo>
                <a:lnTo>
                  <a:pt x="21745" y="28017"/>
                </a:lnTo>
                <a:lnTo>
                  <a:pt x="14008" y="28017"/>
                </a:lnTo>
                <a:lnTo>
                  <a:pt x="6272" y="28017"/>
                </a:lnTo>
                <a:lnTo>
                  <a:pt x="0" y="21746"/>
                </a:lnTo>
                <a:lnTo>
                  <a:pt x="0" y="14008"/>
                </a:lnTo>
                <a:lnTo>
                  <a:pt x="0" y="6271"/>
                </a:lnTo>
                <a:lnTo>
                  <a:pt x="6272" y="0"/>
                </a:lnTo>
                <a:lnTo>
                  <a:pt x="14008" y="0"/>
                </a:lnTo>
                <a:lnTo>
                  <a:pt x="21745" y="0"/>
                </a:lnTo>
                <a:lnTo>
                  <a:pt x="28017" y="6271"/>
                </a:lnTo>
                <a:lnTo>
                  <a:pt x="28017" y="14008"/>
                </a:lnTo>
                <a:close/>
              </a:path>
            </a:pathLst>
          </a:custGeom>
          <a:ln w="14008">
            <a:solidFill>
              <a:srgbClr val="606060"/>
            </a:solidFill>
          </a:ln>
        </p:spPr>
        <p:txBody>
          <a:bodyPr wrap="square" lIns="0" tIns="0" rIns="0" bIns="0" rtlCol="0"/>
          <a:lstStyle/>
          <a:p>
            <a:endParaRPr/>
          </a:p>
        </p:txBody>
      </p:sp>
      <p:sp>
        <p:nvSpPr>
          <p:cNvPr id="14" name="object 14"/>
          <p:cNvSpPr/>
          <p:nvPr/>
        </p:nvSpPr>
        <p:spPr>
          <a:xfrm>
            <a:off x="1246323" y="1479135"/>
            <a:ext cx="28575" cy="28575"/>
          </a:xfrm>
          <a:custGeom>
            <a:avLst/>
            <a:gdLst/>
            <a:ahLst/>
            <a:cxnLst/>
            <a:rect l="l" t="t" r="r" b="b"/>
            <a:pathLst>
              <a:path w="28575" h="28575">
                <a:moveTo>
                  <a:pt x="21745" y="0"/>
                </a:moveTo>
                <a:lnTo>
                  <a:pt x="6272" y="0"/>
                </a:lnTo>
                <a:lnTo>
                  <a:pt x="0" y="6271"/>
                </a:lnTo>
                <a:lnTo>
                  <a:pt x="0" y="21746"/>
                </a:lnTo>
                <a:lnTo>
                  <a:pt x="6272" y="28017"/>
                </a:lnTo>
                <a:lnTo>
                  <a:pt x="21745" y="28017"/>
                </a:lnTo>
                <a:lnTo>
                  <a:pt x="28017" y="21746"/>
                </a:lnTo>
                <a:lnTo>
                  <a:pt x="28017" y="6271"/>
                </a:lnTo>
                <a:lnTo>
                  <a:pt x="21745" y="0"/>
                </a:lnTo>
                <a:close/>
              </a:path>
            </a:pathLst>
          </a:custGeom>
          <a:solidFill>
            <a:srgbClr val="606060"/>
          </a:solidFill>
        </p:spPr>
        <p:txBody>
          <a:bodyPr wrap="square" lIns="0" tIns="0" rIns="0" bIns="0" rtlCol="0"/>
          <a:lstStyle/>
          <a:p>
            <a:endParaRPr/>
          </a:p>
        </p:txBody>
      </p:sp>
      <p:sp>
        <p:nvSpPr>
          <p:cNvPr id="15" name="object 15"/>
          <p:cNvSpPr/>
          <p:nvPr/>
        </p:nvSpPr>
        <p:spPr>
          <a:xfrm>
            <a:off x="1246323" y="1479135"/>
            <a:ext cx="28575" cy="28575"/>
          </a:xfrm>
          <a:custGeom>
            <a:avLst/>
            <a:gdLst/>
            <a:ahLst/>
            <a:cxnLst/>
            <a:rect l="l" t="t" r="r" b="b"/>
            <a:pathLst>
              <a:path w="28575" h="28575">
                <a:moveTo>
                  <a:pt x="28017" y="14008"/>
                </a:moveTo>
                <a:lnTo>
                  <a:pt x="28017" y="21745"/>
                </a:lnTo>
                <a:lnTo>
                  <a:pt x="21745" y="28017"/>
                </a:lnTo>
                <a:lnTo>
                  <a:pt x="14008" y="28017"/>
                </a:lnTo>
                <a:lnTo>
                  <a:pt x="6272" y="28017"/>
                </a:lnTo>
                <a:lnTo>
                  <a:pt x="0" y="21745"/>
                </a:lnTo>
                <a:lnTo>
                  <a:pt x="0" y="14008"/>
                </a:lnTo>
                <a:lnTo>
                  <a:pt x="0" y="6272"/>
                </a:lnTo>
                <a:lnTo>
                  <a:pt x="6272" y="0"/>
                </a:lnTo>
                <a:lnTo>
                  <a:pt x="14008" y="0"/>
                </a:lnTo>
                <a:lnTo>
                  <a:pt x="21745" y="0"/>
                </a:lnTo>
                <a:lnTo>
                  <a:pt x="28017" y="6272"/>
                </a:lnTo>
                <a:lnTo>
                  <a:pt x="28017" y="14008"/>
                </a:lnTo>
                <a:close/>
              </a:path>
            </a:pathLst>
          </a:custGeom>
          <a:ln w="14008">
            <a:solidFill>
              <a:srgbClr val="606060"/>
            </a:solidFill>
          </a:ln>
        </p:spPr>
        <p:txBody>
          <a:bodyPr wrap="square" lIns="0" tIns="0" rIns="0" bIns="0" rtlCol="0"/>
          <a:lstStyle/>
          <a:p>
            <a:endParaRPr/>
          </a:p>
        </p:txBody>
      </p:sp>
      <p:sp>
        <p:nvSpPr>
          <p:cNvPr id="16" name="object 16"/>
          <p:cNvSpPr/>
          <p:nvPr/>
        </p:nvSpPr>
        <p:spPr>
          <a:xfrm>
            <a:off x="1932764" y="1955440"/>
            <a:ext cx="28575" cy="28575"/>
          </a:xfrm>
          <a:custGeom>
            <a:avLst/>
            <a:gdLst/>
            <a:ahLst/>
            <a:cxnLst/>
            <a:rect l="l" t="t" r="r" b="b"/>
            <a:pathLst>
              <a:path w="28575" h="28575">
                <a:moveTo>
                  <a:pt x="21746" y="0"/>
                </a:moveTo>
                <a:lnTo>
                  <a:pt x="6271" y="0"/>
                </a:lnTo>
                <a:lnTo>
                  <a:pt x="0" y="6272"/>
                </a:lnTo>
                <a:lnTo>
                  <a:pt x="0" y="21745"/>
                </a:lnTo>
                <a:lnTo>
                  <a:pt x="6271" y="28017"/>
                </a:lnTo>
                <a:lnTo>
                  <a:pt x="21746" y="28017"/>
                </a:lnTo>
                <a:lnTo>
                  <a:pt x="28017" y="21745"/>
                </a:lnTo>
                <a:lnTo>
                  <a:pt x="28017" y="6272"/>
                </a:lnTo>
                <a:lnTo>
                  <a:pt x="21746" y="0"/>
                </a:lnTo>
                <a:close/>
              </a:path>
            </a:pathLst>
          </a:custGeom>
          <a:solidFill>
            <a:srgbClr val="606060"/>
          </a:solidFill>
        </p:spPr>
        <p:txBody>
          <a:bodyPr wrap="square" lIns="0" tIns="0" rIns="0" bIns="0" rtlCol="0"/>
          <a:lstStyle/>
          <a:p>
            <a:endParaRPr/>
          </a:p>
        </p:txBody>
      </p:sp>
      <p:sp>
        <p:nvSpPr>
          <p:cNvPr id="17" name="object 17"/>
          <p:cNvSpPr/>
          <p:nvPr/>
        </p:nvSpPr>
        <p:spPr>
          <a:xfrm>
            <a:off x="1932764" y="1955440"/>
            <a:ext cx="28575" cy="28575"/>
          </a:xfrm>
          <a:custGeom>
            <a:avLst/>
            <a:gdLst/>
            <a:ahLst/>
            <a:cxnLst/>
            <a:rect l="l" t="t" r="r" b="b"/>
            <a:pathLst>
              <a:path w="28575" h="28575">
                <a:moveTo>
                  <a:pt x="28017" y="14008"/>
                </a:moveTo>
                <a:lnTo>
                  <a:pt x="28017" y="21745"/>
                </a:lnTo>
                <a:lnTo>
                  <a:pt x="21746" y="28017"/>
                </a:lnTo>
                <a:lnTo>
                  <a:pt x="14008" y="28017"/>
                </a:lnTo>
                <a:lnTo>
                  <a:pt x="6271" y="28017"/>
                </a:lnTo>
                <a:lnTo>
                  <a:pt x="0" y="21745"/>
                </a:lnTo>
                <a:lnTo>
                  <a:pt x="0" y="14008"/>
                </a:lnTo>
                <a:lnTo>
                  <a:pt x="0" y="6272"/>
                </a:lnTo>
                <a:lnTo>
                  <a:pt x="6271" y="0"/>
                </a:lnTo>
                <a:lnTo>
                  <a:pt x="14008" y="0"/>
                </a:lnTo>
                <a:lnTo>
                  <a:pt x="21746" y="0"/>
                </a:lnTo>
                <a:lnTo>
                  <a:pt x="28017" y="6272"/>
                </a:lnTo>
                <a:lnTo>
                  <a:pt x="28017" y="14008"/>
                </a:lnTo>
                <a:close/>
              </a:path>
            </a:pathLst>
          </a:custGeom>
          <a:ln w="14008">
            <a:solidFill>
              <a:srgbClr val="606060"/>
            </a:solidFill>
          </a:ln>
        </p:spPr>
        <p:txBody>
          <a:bodyPr wrap="square" lIns="0" tIns="0" rIns="0" bIns="0" rtlCol="0"/>
          <a:lstStyle/>
          <a:p>
            <a:endParaRPr/>
          </a:p>
        </p:txBody>
      </p:sp>
      <p:sp>
        <p:nvSpPr>
          <p:cNvPr id="18" name="object 18"/>
          <p:cNvSpPr/>
          <p:nvPr/>
        </p:nvSpPr>
        <p:spPr>
          <a:xfrm>
            <a:off x="2367042" y="1717287"/>
            <a:ext cx="28575" cy="28575"/>
          </a:xfrm>
          <a:custGeom>
            <a:avLst/>
            <a:gdLst/>
            <a:ahLst/>
            <a:cxnLst/>
            <a:rect l="l" t="t" r="r" b="b"/>
            <a:pathLst>
              <a:path w="28575" h="28575">
                <a:moveTo>
                  <a:pt x="21746" y="0"/>
                </a:moveTo>
                <a:lnTo>
                  <a:pt x="6271" y="0"/>
                </a:lnTo>
                <a:lnTo>
                  <a:pt x="0" y="6271"/>
                </a:lnTo>
                <a:lnTo>
                  <a:pt x="0" y="21746"/>
                </a:lnTo>
                <a:lnTo>
                  <a:pt x="6271" y="28017"/>
                </a:lnTo>
                <a:lnTo>
                  <a:pt x="21746" y="28017"/>
                </a:lnTo>
                <a:lnTo>
                  <a:pt x="28017" y="21746"/>
                </a:lnTo>
                <a:lnTo>
                  <a:pt x="28017" y="6271"/>
                </a:lnTo>
                <a:lnTo>
                  <a:pt x="21746" y="0"/>
                </a:lnTo>
                <a:close/>
              </a:path>
            </a:pathLst>
          </a:custGeom>
          <a:solidFill>
            <a:srgbClr val="606060"/>
          </a:solidFill>
        </p:spPr>
        <p:txBody>
          <a:bodyPr wrap="square" lIns="0" tIns="0" rIns="0" bIns="0" rtlCol="0"/>
          <a:lstStyle/>
          <a:p>
            <a:endParaRPr/>
          </a:p>
        </p:txBody>
      </p:sp>
      <p:sp>
        <p:nvSpPr>
          <p:cNvPr id="19" name="object 19"/>
          <p:cNvSpPr/>
          <p:nvPr/>
        </p:nvSpPr>
        <p:spPr>
          <a:xfrm>
            <a:off x="2367042" y="1717287"/>
            <a:ext cx="28575" cy="28575"/>
          </a:xfrm>
          <a:custGeom>
            <a:avLst/>
            <a:gdLst/>
            <a:ahLst/>
            <a:cxnLst/>
            <a:rect l="l" t="t" r="r" b="b"/>
            <a:pathLst>
              <a:path w="28575" h="28575">
                <a:moveTo>
                  <a:pt x="28017" y="14008"/>
                </a:moveTo>
                <a:lnTo>
                  <a:pt x="28017" y="21745"/>
                </a:lnTo>
                <a:lnTo>
                  <a:pt x="21746" y="28017"/>
                </a:lnTo>
                <a:lnTo>
                  <a:pt x="14008" y="28017"/>
                </a:lnTo>
                <a:lnTo>
                  <a:pt x="6271" y="28017"/>
                </a:lnTo>
                <a:lnTo>
                  <a:pt x="0" y="21745"/>
                </a:lnTo>
                <a:lnTo>
                  <a:pt x="0" y="14008"/>
                </a:lnTo>
                <a:lnTo>
                  <a:pt x="0" y="6272"/>
                </a:lnTo>
                <a:lnTo>
                  <a:pt x="6271" y="0"/>
                </a:lnTo>
                <a:lnTo>
                  <a:pt x="14008" y="0"/>
                </a:lnTo>
                <a:lnTo>
                  <a:pt x="21746" y="0"/>
                </a:lnTo>
                <a:lnTo>
                  <a:pt x="28017" y="6272"/>
                </a:lnTo>
                <a:lnTo>
                  <a:pt x="28017" y="14008"/>
                </a:lnTo>
                <a:close/>
              </a:path>
            </a:pathLst>
          </a:custGeom>
          <a:ln w="14008">
            <a:solidFill>
              <a:srgbClr val="606060"/>
            </a:solidFill>
          </a:ln>
        </p:spPr>
        <p:txBody>
          <a:bodyPr wrap="square" lIns="0" tIns="0" rIns="0" bIns="0" rtlCol="0"/>
          <a:lstStyle/>
          <a:p>
            <a:endParaRPr/>
          </a:p>
        </p:txBody>
      </p:sp>
      <p:sp>
        <p:nvSpPr>
          <p:cNvPr id="20" name="object 20"/>
          <p:cNvSpPr/>
          <p:nvPr/>
        </p:nvSpPr>
        <p:spPr>
          <a:xfrm>
            <a:off x="3081501" y="2543818"/>
            <a:ext cx="28575" cy="28575"/>
          </a:xfrm>
          <a:custGeom>
            <a:avLst/>
            <a:gdLst/>
            <a:ahLst/>
            <a:cxnLst/>
            <a:rect l="l" t="t" r="r" b="b"/>
            <a:pathLst>
              <a:path w="28575" h="28575">
                <a:moveTo>
                  <a:pt x="21746" y="0"/>
                </a:moveTo>
                <a:lnTo>
                  <a:pt x="6271" y="0"/>
                </a:lnTo>
                <a:lnTo>
                  <a:pt x="0" y="6272"/>
                </a:lnTo>
                <a:lnTo>
                  <a:pt x="0" y="21745"/>
                </a:lnTo>
                <a:lnTo>
                  <a:pt x="6271" y="28017"/>
                </a:lnTo>
                <a:lnTo>
                  <a:pt x="21746" y="28017"/>
                </a:lnTo>
                <a:lnTo>
                  <a:pt x="28017" y="21745"/>
                </a:lnTo>
                <a:lnTo>
                  <a:pt x="28017" y="6272"/>
                </a:lnTo>
                <a:lnTo>
                  <a:pt x="21746" y="0"/>
                </a:lnTo>
                <a:close/>
              </a:path>
            </a:pathLst>
          </a:custGeom>
          <a:solidFill>
            <a:srgbClr val="606060"/>
          </a:solidFill>
        </p:spPr>
        <p:txBody>
          <a:bodyPr wrap="square" lIns="0" tIns="0" rIns="0" bIns="0" rtlCol="0"/>
          <a:lstStyle/>
          <a:p>
            <a:endParaRPr/>
          </a:p>
        </p:txBody>
      </p:sp>
      <p:sp>
        <p:nvSpPr>
          <p:cNvPr id="21" name="object 21"/>
          <p:cNvSpPr/>
          <p:nvPr/>
        </p:nvSpPr>
        <p:spPr>
          <a:xfrm>
            <a:off x="3081501" y="2543818"/>
            <a:ext cx="28575" cy="28575"/>
          </a:xfrm>
          <a:custGeom>
            <a:avLst/>
            <a:gdLst/>
            <a:ahLst/>
            <a:cxnLst/>
            <a:rect l="l" t="t" r="r" b="b"/>
            <a:pathLst>
              <a:path w="28575" h="28575">
                <a:moveTo>
                  <a:pt x="28017" y="14008"/>
                </a:moveTo>
                <a:lnTo>
                  <a:pt x="28017" y="21746"/>
                </a:lnTo>
                <a:lnTo>
                  <a:pt x="21746" y="28017"/>
                </a:lnTo>
                <a:lnTo>
                  <a:pt x="14008" y="28017"/>
                </a:lnTo>
                <a:lnTo>
                  <a:pt x="6271" y="28017"/>
                </a:lnTo>
                <a:lnTo>
                  <a:pt x="0" y="21746"/>
                </a:lnTo>
                <a:lnTo>
                  <a:pt x="0" y="14008"/>
                </a:lnTo>
                <a:lnTo>
                  <a:pt x="0" y="6271"/>
                </a:lnTo>
                <a:lnTo>
                  <a:pt x="6271" y="0"/>
                </a:lnTo>
                <a:lnTo>
                  <a:pt x="14008" y="0"/>
                </a:lnTo>
                <a:lnTo>
                  <a:pt x="21746" y="0"/>
                </a:lnTo>
                <a:lnTo>
                  <a:pt x="28017" y="6271"/>
                </a:lnTo>
                <a:lnTo>
                  <a:pt x="28017" y="14008"/>
                </a:lnTo>
                <a:close/>
              </a:path>
            </a:pathLst>
          </a:custGeom>
          <a:ln w="14008">
            <a:solidFill>
              <a:srgbClr val="606060"/>
            </a:solidFill>
          </a:ln>
        </p:spPr>
        <p:txBody>
          <a:bodyPr wrap="square" lIns="0" tIns="0" rIns="0" bIns="0" rtlCol="0"/>
          <a:lstStyle/>
          <a:p>
            <a:endParaRPr/>
          </a:p>
        </p:txBody>
      </p:sp>
      <p:sp>
        <p:nvSpPr>
          <p:cNvPr id="22" name="object 22"/>
          <p:cNvSpPr/>
          <p:nvPr/>
        </p:nvSpPr>
        <p:spPr>
          <a:xfrm>
            <a:off x="3922040" y="2599854"/>
            <a:ext cx="28575" cy="28575"/>
          </a:xfrm>
          <a:custGeom>
            <a:avLst/>
            <a:gdLst/>
            <a:ahLst/>
            <a:cxnLst/>
            <a:rect l="l" t="t" r="r" b="b"/>
            <a:pathLst>
              <a:path w="28575" h="28575">
                <a:moveTo>
                  <a:pt x="21746" y="0"/>
                </a:moveTo>
                <a:lnTo>
                  <a:pt x="6271" y="0"/>
                </a:lnTo>
                <a:lnTo>
                  <a:pt x="0" y="6272"/>
                </a:lnTo>
                <a:lnTo>
                  <a:pt x="0" y="21745"/>
                </a:lnTo>
                <a:lnTo>
                  <a:pt x="6271" y="28017"/>
                </a:lnTo>
                <a:lnTo>
                  <a:pt x="21746" y="28017"/>
                </a:lnTo>
                <a:lnTo>
                  <a:pt x="28017" y="21745"/>
                </a:lnTo>
                <a:lnTo>
                  <a:pt x="28017" y="6272"/>
                </a:lnTo>
                <a:lnTo>
                  <a:pt x="21746" y="0"/>
                </a:lnTo>
                <a:close/>
              </a:path>
            </a:pathLst>
          </a:custGeom>
          <a:solidFill>
            <a:srgbClr val="606060"/>
          </a:solidFill>
        </p:spPr>
        <p:txBody>
          <a:bodyPr wrap="square" lIns="0" tIns="0" rIns="0" bIns="0" rtlCol="0"/>
          <a:lstStyle/>
          <a:p>
            <a:endParaRPr/>
          </a:p>
        </p:txBody>
      </p:sp>
      <p:sp>
        <p:nvSpPr>
          <p:cNvPr id="23" name="object 23"/>
          <p:cNvSpPr/>
          <p:nvPr/>
        </p:nvSpPr>
        <p:spPr>
          <a:xfrm>
            <a:off x="3922040" y="2599854"/>
            <a:ext cx="28575" cy="28575"/>
          </a:xfrm>
          <a:custGeom>
            <a:avLst/>
            <a:gdLst/>
            <a:ahLst/>
            <a:cxnLst/>
            <a:rect l="l" t="t" r="r" b="b"/>
            <a:pathLst>
              <a:path w="28575" h="28575">
                <a:moveTo>
                  <a:pt x="28017" y="14008"/>
                </a:moveTo>
                <a:lnTo>
                  <a:pt x="28017" y="21746"/>
                </a:lnTo>
                <a:lnTo>
                  <a:pt x="21746" y="28017"/>
                </a:lnTo>
                <a:lnTo>
                  <a:pt x="14008" y="28017"/>
                </a:lnTo>
                <a:lnTo>
                  <a:pt x="6271" y="28017"/>
                </a:lnTo>
                <a:lnTo>
                  <a:pt x="0" y="21746"/>
                </a:lnTo>
                <a:lnTo>
                  <a:pt x="0" y="14008"/>
                </a:lnTo>
                <a:lnTo>
                  <a:pt x="0" y="6271"/>
                </a:lnTo>
                <a:lnTo>
                  <a:pt x="6271" y="0"/>
                </a:lnTo>
                <a:lnTo>
                  <a:pt x="14008" y="0"/>
                </a:lnTo>
                <a:lnTo>
                  <a:pt x="21746" y="0"/>
                </a:lnTo>
                <a:lnTo>
                  <a:pt x="28017" y="6271"/>
                </a:lnTo>
                <a:lnTo>
                  <a:pt x="28017" y="14008"/>
                </a:lnTo>
                <a:close/>
              </a:path>
            </a:pathLst>
          </a:custGeom>
          <a:ln w="14008">
            <a:solidFill>
              <a:srgbClr val="606060"/>
            </a:solidFill>
          </a:ln>
        </p:spPr>
        <p:txBody>
          <a:bodyPr wrap="square" lIns="0" tIns="0" rIns="0" bIns="0" rtlCol="0"/>
          <a:lstStyle/>
          <a:p>
            <a:endParaRPr/>
          </a:p>
        </p:txBody>
      </p:sp>
      <p:sp>
        <p:nvSpPr>
          <p:cNvPr id="24" name="object 24"/>
          <p:cNvSpPr/>
          <p:nvPr/>
        </p:nvSpPr>
        <p:spPr>
          <a:xfrm>
            <a:off x="966143" y="1114901"/>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25" name="object 25"/>
          <p:cNvSpPr/>
          <p:nvPr/>
        </p:nvSpPr>
        <p:spPr>
          <a:xfrm>
            <a:off x="1022179" y="1156928"/>
            <a:ext cx="56515" cy="14604"/>
          </a:xfrm>
          <a:custGeom>
            <a:avLst/>
            <a:gdLst/>
            <a:ahLst/>
            <a:cxnLst/>
            <a:rect l="l" t="t" r="r" b="b"/>
            <a:pathLst>
              <a:path w="56515" h="14605">
                <a:moveTo>
                  <a:pt x="0" y="0"/>
                </a:moveTo>
                <a:lnTo>
                  <a:pt x="56035" y="14008"/>
                </a:lnTo>
              </a:path>
            </a:pathLst>
          </a:custGeom>
          <a:ln w="14008">
            <a:solidFill>
              <a:srgbClr val="000000"/>
            </a:solidFill>
          </a:ln>
        </p:spPr>
        <p:txBody>
          <a:bodyPr wrap="square" lIns="0" tIns="0" rIns="0" bIns="0" rtlCol="0"/>
          <a:lstStyle/>
          <a:p>
            <a:endParaRPr/>
          </a:p>
        </p:txBody>
      </p:sp>
      <p:sp>
        <p:nvSpPr>
          <p:cNvPr id="26" name="object 26"/>
          <p:cNvSpPr/>
          <p:nvPr/>
        </p:nvSpPr>
        <p:spPr>
          <a:xfrm>
            <a:off x="1092224" y="1184946"/>
            <a:ext cx="56515" cy="28575"/>
          </a:xfrm>
          <a:custGeom>
            <a:avLst/>
            <a:gdLst/>
            <a:ahLst/>
            <a:cxnLst/>
            <a:rect l="l" t="t" r="r" b="b"/>
            <a:pathLst>
              <a:path w="56515" h="28575">
                <a:moveTo>
                  <a:pt x="0" y="0"/>
                </a:moveTo>
                <a:lnTo>
                  <a:pt x="56035" y="28017"/>
                </a:lnTo>
              </a:path>
            </a:pathLst>
          </a:custGeom>
          <a:ln w="14008">
            <a:solidFill>
              <a:srgbClr val="000000"/>
            </a:solidFill>
          </a:ln>
        </p:spPr>
        <p:txBody>
          <a:bodyPr wrap="square" lIns="0" tIns="0" rIns="0" bIns="0" rtlCol="0"/>
          <a:lstStyle/>
          <a:p>
            <a:endParaRPr/>
          </a:p>
        </p:txBody>
      </p:sp>
      <p:sp>
        <p:nvSpPr>
          <p:cNvPr id="27" name="object 27"/>
          <p:cNvSpPr/>
          <p:nvPr/>
        </p:nvSpPr>
        <p:spPr>
          <a:xfrm>
            <a:off x="1162269" y="1226973"/>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28" name="object 28"/>
          <p:cNvSpPr/>
          <p:nvPr/>
        </p:nvSpPr>
        <p:spPr>
          <a:xfrm>
            <a:off x="1232314" y="1269000"/>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29" name="object 29"/>
          <p:cNvSpPr/>
          <p:nvPr/>
        </p:nvSpPr>
        <p:spPr>
          <a:xfrm>
            <a:off x="1302359" y="1311027"/>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30" name="object 30"/>
          <p:cNvSpPr/>
          <p:nvPr/>
        </p:nvSpPr>
        <p:spPr>
          <a:xfrm>
            <a:off x="1372404" y="1339045"/>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31" name="object 31"/>
          <p:cNvSpPr/>
          <p:nvPr/>
        </p:nvSpPr>
        <p:spPr>
          <a:xfrm>
            <a:off x="1442449" y="1381072"/>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32" name="object 32"/>
          <p:cNvSpPr/>
          <p:nvPr/>
        </p:nvSpPr>
        <p:spPr>
          <a:xfrm>
            <a:off x="1498485" y="1423099"/>
            <a:ext cx="56515" cy="28575"/>
          </a:xfrm>
          <a:custGeom>
            <a:avLst/>
            <a:gdLst/>
            <a:ahLst/>
            <a:cxnLst/>
            <a:rect l="l" t="t" r="r" b="b"/>
            <a:pathLst>
              <a:path w="56515" h="28575">
                <a:moveTo>
                  <a:pt x="0" y="0"/>
                </a:moveTo>
                <a:lnTo>
                  <a:pt x="56035" y="28017"/>
                </a:lnTo>
              </a:path>
            </a:pathLst>
          </a:custGeom>
          <a:ln w="14008">
            <a:solidFill>
              <a:srgbClr val="000000"/>
            </a:solidFill>
          </a:ln>
        </p:spPr>
        <p:txBody>
          <a:bodyPr wrap="square" lIns="0" tIns="0" rIns="0" bIns="0" rtlCol="0"/>
          <a:lstStyle/>
          <a:p>
            <a:endParaRPr/>
          </a:p>
        </p:txBody>
      </p:sp>
      <p:sp>
        <p:nvSpPr>
          <p:cNvPr id="33" name="object 33"/>
          <p:cNvSpPr/>
          <p:nvPr/>
        </p:nvSpPr>
        <p:spPr>
          <a:xfrm>
            <a:off x="1568530" y="1465126"/>
            <a:ext cx="56515" cy="28575"/>
          </a:xfrm>
          <a:custGeom>
            <a:avLst/>
            <a:gdLst/>
            <a:ahLst/>
            <a:cxnLst/>
            <a:rect l="l" t="t" r="r" b="b"/>
            <a:pathLst>
              <a:path w="56515" h="28575">
                <a:moveTo>
                  <a:pt x="0" y="0"/>
                </a:moveTo>
                <a:lnTo>
                  <a:pt x="56035" y="28017"/>
                </a:lnTo>
              </a:path>
            </a:pathLst>
          </a:custGeom>
          <a:ln w="14008">
            <a:solidFill>
              <a:srgbClr val="000000"/>
            </a:solidFill>
          </a:ln>
        </p:spPr>
        <p:txBody>
          <a:bodyPr wrap="square" lIns="0" tIns="0" rIns="0" bIns="0" rtlCol="0"/>
          <a:lstStyle/>
          <a:p>
            <a:endParaRPr/>
          </a:p>
        </p:txBody>
      </p:sp>
      <p:sp>
        <p:nvSpPr>
          <p:cNvPr id="34" name="object 34"/>
          <p:cNvSpPr/>
          <p:nvPr/>
        </p:nvSpPr>
        <p:spPr>
          <a:xfrm>
            <a:off x="1638575" y="1493144"/>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35" name="object 35"/>
          <p:cNvSpPr/>
          <p:nvPr/>
        </p:nvSpPr>
        <p:spPr>
          <a:xfrm>
            <a:off x="1708620" y="1535171"/>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36" name="object 36"/>
          <p:cNvSpPr/>
          <p:nvPr/>
        </p:nvSpPr>
        <p:spPr>
          <a:xfrm>
            <a:off x="1778665" y="1577198"/>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37" name="object 37"/>
          <p:cNvSpPr/>
          <p:nvPr/>
        </p:nvSpPr>
        <p:spPr>
          <a:xfrm>
            <a:off x="1848710" y="1619225"/>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38" name="object 38"/>
          <p:cNvSpPr/>
          <p:nvPr/>
        </p:nvSpPr>
        <p:spPr>
          <a:xfrm>
            <a:off x="1918754" y="1647242"/>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39" name="object 39"/>
          <p:cNvSpPr/>
          <p:nvPr/>
        </p:nvSpPr>
        <p:spPr>
          <a:xfrm>
            <a:off x="1974790" y="1689269"/>
            <a:ext cx="56515" cy="28575"/>
          </a:xfrm>
          <a:custGeom>
            <a:avLst/>
            <a:gdLst/>
            <a:ahLst/>
            <a:cxnLst/>
            <a:rect l="l" t="t" r="r" b="b"/>
            <a:pathLst>
              <a:path w="56514" h="28575">
                <a:moveTo>
                  <a:pt x="0" y="0"/>
                </a:moveTo>
                <a:lnTo>
                  <a:pt x="56035" y="28017"/>
                </a:lnTo>
              </a:path>
            </a:pathLst>
          </a:custGeom>
          <a:ln w="14008">
            <a:solidFill>
              <a:srgbClr val="000000"/>
            </a:solidFill>
          </a:ln>
        </p:spPr>
        <p:txBody>
          <a:bodyPr wrap="square" lIns="0" tIns="0" rIns="0" bIns="0" rtlCol="0"/>
          <a:lstStyle/>
          <a:p>
            <a:endParaRPr/>
          </a:p>
        </p:txBody>
      </p:sp>
      <p:sp>
        <p:nvSpPr>
          <p:cNvPr id="40" name="object 40"/>
          <p:cNvSpPr/>
          <p:nvPr/>
        </p:nvSpPr>
        <p:spPr>
          <a:xfrm>
            <a:off x="2044835" y="1731296"/>
            <a:ext cx="56515" cy="28575"/>
          </a:xfrm>
          <a:custGeom>
            <a:avLst/>
            <a:gdLst/>
            <a:ahLst/>
            <a:cxnLst/>
            <a:rect l="l" t="t" r="r" b="b"/>
            <a:pathLst>
              <a:path w="56514" h="28575">
                <a:moveTo>
                  <a:pt x="0" y="0"/>
                </a:moveTo>
                <a:lnTo>
                  <a:pt x="56035" y="28017"/>
                </a:lnTo>
              </a:path>
            </a:pathLst>
          </a:custGeom>
          <a:ln w="14008">
            <a:solidFill>
              <a:srgbClr val="000000"/>
            </a:solidFill>
          </a:ln>
        </p:spPr>
        <p:txBody>
          <a:bodyPr wrap="square" lIns="0" tIns="0" rIns="0" bIns="0" rtlCol="0"/>
          <a:lstStyle/>
          <a:p>
            <a:endParaRPr/>
          </a:p>
        </p:txBody>
      </p:sp>
      <p:sp>
        <p:nvSpPr>
          <p:cNvPr id="41" name="object 41"/>
          <p:cNvSpPr/>
          <p:nvPr/>
        </p:nvSpPr>
        <p:spPr>
          <a:xfrm>
            <a:off x="2114880" y="1773323"/>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42" name="object 42"/>
          <p:cNvSpPr/>
          <p:nvPr/>
        </p:nvSpPr>
        <p:spPr>
          <a:xfrm>
            <a:off x="2184925" y="1815350"/>
            <a:ext cx="42545" cy="14604"/>
          </a:xfrm>
          <a:custGeom>
            <a:avLst/>
            <a:gdLst/>
            <a:ahLst/>
            <a:cxnLst/>
            <a:rect l="l" t="t" r="r" b="b"/>
            <a:pathLst>
              <a:path w="42544" h="14605">
                <a:moveTo>
                  <a:pt x="0" y="0"/>
                </a:moveTo>
                <a:lnTo>
                  <a:pt x="42026" y="14008"/>
                </a:lnTo>
              </a:path>
            </a:pathLst>
          </a:custGeom>
          <a:ln w="14008">
            <a:solidFill>
              <a:srgbClr val="000000"/>
            </a:solidFill>
          </a:ln>
        </p:spPr>
        <p:txBody>
          <a:bodyPr wrap="square" lIns="0" tIns="0" rIns="0" bIns="0" rtlCol="0"/>
          <a:lstStyle/>
          <a:p>
            <a:endParaRPr/>
          </a:p>
        </p:txBody>
      </p:sp>
      <p:sp>
        <p:nvSpPr>
          <p:cNvPr id="43" name="object 43"/>
          <p:cNvSpPr/>
          <p:nvPr/>
        </p:nvSpPr>
        <p:spPr>
          <a:xfrm>
            <a:off x="2254970" y="1843368"/>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44" name="object 44"/>
          <p:cNvSpPr/>
          <p:nvPr/>
        </p:nvSpPr>
        <p:spPr>
          <a:xfrm>
            <a:off x="2325015" y="1885395"/>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45" name="object 45"/>
          <p:cNvSpPr/>
          <p:nvPr/>
        </p:nvSpPr>
        <p:spPr>
          <a:xfrm>
            <a:off x="2395060" y="1927422"/>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46" name="object 46"/>
          <p:cNvSpPr/>
          <p:nvPr/>
        </p:nvSpPr>
        <p:spPr>
          <a:xfrm>
            <a:off x="2451096" y="1969449"/>
            <a:ext cx="56515" cy="14604"/>
          </a:xfrm>
          <a:custGeom>
            <a:avLst/>
            <a:gdLst/>
            <a:ahLst/>
            <a:cxnLst/>
            <a:rect l="l" t="t" r="r" b="b"/>
            <a:pathLst>
              <a:path w="56514" h="14605">
                <a:moveTo>
                  <a:pt x="0" y="0"/>
                </a:moveTo>
                <a:lnTo>
                  <a:pt x="56035" y="14008"/>
                </a:lnTo>
              </a:path>
            </a:pathLst>
          </a:custGeom>
          <a:ln w="14008">
            <a:solidFill>
              <a:srgbClr val="000000"/>
            </a:solidFill>
          </a:ln>
        </p:spPr>
        <p:txBody>
          <a:bodyPr wrap="square" lIns="0" tIns="0" rIns="0" bIns="0" rtlCol="0"/>
          <a:lstStyle/>
          <a:p>
            <a:endParaRPr/>
          </a:p>
        </p:txBody>
      </p:sp>
      <p:sp>
        <p:nvSpPr>
          <p:cNvPr id="47" name="object 47"/>
          <p:cNvSpPr/>
          <p:nvPr/>
        </p:nvSpPr>
        <p:spPr>
          <a:xfrm>
            <a:off x="2521141" y="1997467"/>
            <a:ext cx="56515" cy="28575"/>
          </a:xfrm>
          <a:custGeom>
            <a:avLst/>
            <a:gdLst/>
            <a:ahLst/>
            <a:cxnLst/>
            <a:rect l="l" t="t" r="r" b="b"/>
            <a:pathLst>
              <a:path w="56514" h="28575">
                <a:moveTo>
                  <a:pt x="0" y="0"/>
                </a:moveTo>
                <a:lnTo>
                  <a:pt x="56035" y="28017"/>
                </a:lnTo>
              </a:path>
            </a:pathLst>
          </a:custGeom>
          <a:ln w="14008">
            <a:solidFill>
              <a:srgbClr val="000000"/>
            </a:solidFill>
          </a:ln>
        </p:spPr>
        <p:txBody>
          <a:bodyPr wrap="square" lIns="0" tIns="0" rIns="0" bIns="0" rtlCol="0"/>
          <a:lstStyle/>
          <a:p>
            <a:endParaRPr/>
          </a:p>
        </p:txBody>
      </p:sp>
      <p:sp>
        <p:nvSpPr>
          <p:cNvPr id="48" name="object 48"/>
          <p:cNvSpPr/>
          <p:nvPr/>
        </p:nvSpPr>
        <p:spPr>
          <a:xfrm>
            <a:off x="2591186" y="2039494"/>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49" name="object 49"/>
          <p:cNvSpPr/>
          <p:nvPr/>
        </p:nvSpPr>
        <p:spPr>
          <a:xfrm>
            <a:off x="2661231" y="2081521"/>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50" name="object 50"/>
          <p:cNvSpPr/>
          <p:nvPr/>
        </p:nvSpPr>
        <p:spPr>
          <a:xfrm>
            <a:off x="2731276" y="2123548"/>
            <a:ext cx="42545" cy="14604"/>
          </a:xfrm>
          <a:custGeom>
            <a:avLst/>
            <a:gdLst/>
            <a:ahLst/>
            <a:cxnLst/>
            <a:rect l="l" t="t" r="r" b="b"/>
            <a:pathLst>
              <a:path w="42544" h="14605">
                <a:moveTo>
                  <a:pt x="0" y="0"/>
                </a:moveTo>
                <a:lnTo>
                  <a:pt x="42026" y="14008"/>
                </a:lnTo>
              </a:path>
            </a:pathLst>
          </a:custGeom>
          <a:ln w="14008">
            <a:solidFill>
              <a:srgbClr val="000000"/>
            </a:solidFill>
          </a:ln>
        </p:spPr>
        <p:txBody>
          <a:bodyPr wrap="square" lIns="0" tIns="0" rIns="0" bIns="0" rtlCol="0"/>
          <a:lstStyle/>
          <a:p>
            <a:endParaRPr/>
          </a:p>
        </p:txBody>
      </p:sp>
      <p:sp>
        <p:nvSpPr>
          <p:cNvPr id="51" name="object 51"/>
          <p:cNvSpPr/>
          <p:nvPr/>
        </p:nvSpPr>
        <p:spPr>
          <a:xfrm>
            <a:off x="2801321" y="2151566"/>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52" name="object 52"/>
          <p:cNvSpPr/>
          <p:nvPr/>
        </p:nvSpPr>
        <p:spPr>
          <a:xfrm>
            <a:off x="2871366" y="2193593"/>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53" name="object 53"/>
          <p:cNvSpPr/>
          <p:nvPr/>
        </p:nvSpPr>
        <p:spPr>
          <a:xfrm>
            <a:off x="2927402" y="2235620"/>
            <a:ext cx="56515" cy="28575"/>
          </a:xfrm>
          <a:custGeom>
            <a:avLst/>
            <a:gdLst/>
            <a:ahLst/>
            <a:cxnLst/>
            <a:rect l="l" t="t" r="r" b="b"/>
            <a:pathLst>
              <a:path w="56514" h="28575">
                <a:moveTo>
                  <a:pt x="0" y="0"/>
                </a:moveTo>
                <a:lnTo>
                  <a:pt x="56035" y="28017"/>
                </a:lnTo>
              </a:path>
            </a:pathLst>
          </a:custGeom>
          <a:ln w="14008">
            <a:solidFill>
              <a:srgbClr val="000000"/>
            </a:solidFill>
          </a:ln>
        </p:spPr>
        <p:txBody>
          <a:bodyPr wrap="square" lIns="0" tIns="0" rIns="0" bIns="0" rtlCol="0"/>
          <a:lstStyle/>
          <a:p>
            <a:endParaRPr/>
          </a:p>
        </p:txBody>
      </p:sp>
      <p:sp>
        <p:nvSpPr>
          <p:cNvPr id="54" name="object 54"/>
          <p:cNvSpPr/>
          <p:nvPr/>
        </p:nvSpPr>
        <p:spPr>
          <a:xfrm>
            <a:off x="2997447" y="2277647"/>
            <a:ext cx="56515" cy="14604"/>
          </a:xfrm>
          <a:custGeom>
            <a:avLst/>
            <a:gdLst/>
            <a:ahLst/>
            <a:cxnLst/>
            <a:rect l="l" t="t" r="r" b="b"/>
            <a:pathLst>
              <a:path w="56514" h="14605">
                <a:moveTo>
                  <a:pt x="0" y="0"/>
                </a:moveTo>
                <a:lnTo>
                  <a:pt x="56035" y="14008"/>
                </a:lnTo>
              </a:path>
            </a:pathLst>
          </a:custGeom>
          <a:ln w="14008">
            <a:solidFill>
              <a:srgbClr val="000000"/>
            </a:solidFill>
          </a:ln>
        </p:spPr>
        <p:txBody>
          <a:bodyPr wrap="square" lIns="0" tIns="0" rIns="0" bIns="0" rtlCol="0"/>
          <a:lstStyle/>
          <a:p>
            <a:endParaRPr/>
          </a:p>
        </p:txBody>
      </p:sp>
      <p:sp>
        <p:nvSpPr>
          <p:cNvPr id="55" name="object 55"/>
          <p:cNvSpPr/>
          <p:nvPr/>
        </p:nvSpPr>
        <p:spPr>
          <a:xfrm>
            <a:off x="3067492" y="2305665"/>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56" name="object 56"/>
          <p:cNvSpPr/>
          <p:nvPr/>
        </p:nvSpPr>
        <p:spPr>
          <a:xfrm>
            <a:off x="3137537" y="2347692"/>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57" name="object 57"/>
          <p:cNvSpPr/>
          <p:nvPr/>
        </p:nvSpPr>
        <p:spPr>
          <a:xfrm>
            <a:off x="3207582" y="2389719"/>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58" name="object 58"/>
          <p:cNvSpPr/>
          <p:nvPr/>
        </p:nvSpPr>
        <p:spPr>
          <a:xfrm>
            <a:off x="3277627" y="2431746"/>
            <a:ext cx="42545" cy="14604"/>
          </a:xfrm>
          <a:custGeom>
            <a:avLst/>
            <a:gdLst/>
            <a:ahLst/>
            <a:cxnLst/>
            <a:rect l="l" t="t" r="r" b="b"/>
            <a:pathLst>
              <a:path w="42545" h="14605">
                <a:moveTo>
                  <a:pt x="0" y="0"/>
                </a:moveTo>
                <a:lnTo>
                  <a:pt x="42026" y="14008"/>
                </a:lnTo>
              </a:path>
            </a:pathLst>
          </a:custGeom>
          <a:ln w="14008">
            <a:solidFill>
              <a:srgbClr val="000000"/>
            </a:solidFill>
          </a:ln>
        </p:spPr>
        <p:txBody>
          <a:bodyPr wrap="square" lIns="0" tIns="0" rIns="0" bIns="0" rtlCol="0"/>
          <a:lstStyle/>
          <a:p>
            <a:endParaRPr/>
          </a:p>
        </p:txBody>
      </p:sp>
      <p:sp>
        <p:nvSpPr>
          <p:cNvPr id="59" name="object 59"/>
          <p:cNvSpPr/>
          <p:nvPr/>
        </p:nvSpPr>
        <p:spPr>
          <a:xfrm>
            <a:off x="3347672" y="2459764"/>
            <a:ext cx="42545" cy="28575"/>
          </a:xfrm>
          <a:custGeom>
            <a:avLst/>
            <a:gdLst/>
            <a:ahLst/>
            <a:cxnLst/>
            <a:rect l="l" t="t" r="r" b="b"/>
            <a:pathLst>
              <a:path w="42545" h="28575">
                <a:moveTo>
                  <a:pt x="0" y="0"/>
                </a:moveTo>
                <a:lnTo>
                  <a:pt x="42026" y="28017"/>
                </a:lnTo>
              </a:path>
            </a:pathLst>
          </a:custGeom>
          <a:ln w="14008">
            <a:solidFill>
              <a:srgbClr val="000000"/>
            </a:solidFill>
          </a:ln>
        </p:spPr>
        <p:txBody>
          <a:bodyPr wrap="square" lIns="0" tIns="0" rIns="0" bIns="0" rtlCol="0"/>
          <a:lstStyle/>
          <a:p>
            <a:endParaRPr/>
          </a:p>
        </p:txBody>
      </p:sp>
      <p:sp>
        <p:nvSpPr>
          <p:cNvPr id="60" name="object 60"/>
          <p:cNvSpPr/>
          <p:nvPr/>
        </p:nvSpPr>
        <p:spPr>
          <a:xfrm>
            <a:off x="3403707" y="2501791"/>
            <a:ext cx="56515" cy="28575"/>
          </a:xfrm>
          <a:custGeom>
            <a:avLst/>
            <a:gdLst/>
            <a:ahLst/>
            <a:cxnLst/>
            <a:rect l="l" t="t" r="r" b="b"/>
            <a:pathLst>
              <a:path w="56514" h="28575">
                <a:moveTo>
                  <a:pt x="0" y="0"/>
                </a:moveTo>
                <a:lnTo>
                  <a:pt x="56035" y="28017"/>
                </a:lnTo>
              </a:path>
            </a:pathLst>
          </a:custGeom>
          <a:ln w="14008">
            <a:solidFill>
              <a:srgbClr val="000000"/>
            </a:solidFill>
          </a:ln>
        </p:spPr>
        <p:txBody>
          <a:bodyPr wrap="square" lIns="0" tIns="0" rIns="0" bIns="0" rtlCol="0"/>
          <a:lstStyle/>
          <a:p>
            <a:endParaRPr/>
          </a:p>
        </p:txBody>
      </p:sp>
      <p:sp>
        <p:nvSpPr>
          <p:cNvPr id="61" name="object 61"/>
          <p:cNvSpPr/>
          <p:nvPr/>
        </p:nvSpPr>
        <p:spPr>
          <a:xfrm>
            <a:off x="3473752" y="2543818"/>
            <a:ext cx="56515" cy="28575"/>
          </a:xfrm>
          <a:custGeom>
            <a:avLst/>
            <a:gdLst/>
            <a:ahLst/>
            <a:cxnLst/>
            <a:rect l="l" t="t" r="r" b="b"/>
            <a:pathLst>
              <a:path w="56514" h="28575">
                <a:moveTo>
                  <a:pt x="0" y="0"/>
                </a:moveTo>
                <a:lnTo>
                  <a:pt x="56035" y="28017"/>
                </a:lnTo>
              </a:path>
            </a:pathLst>
          </a:custGeom>
          <a:ln w="14008">
            <a:solidFill>
              <a:srgbClr val="000000"/>
            </a:solidFill>
          </a:ln>
        </p:spPr>
        <p:txBody>
          <a:bodyPr wrap="square" lIns="0" tIns="0" rIns="0" bIns="0" rtlCol="0"/>
          <a:lstStyle/>
          <a:p>
            <a:endParaRPr/>
          </a:p>
        </p:txBody>
      </p:sp>
      <p:sp>
        <p:nvSpPr>
          <p:cNvPr id="62" name="object 62"/>
          <p:cNvSpPr/>
          <p:nvPr/>
        </p:nvSpPr>
        <p:spPr>
          <a:xfrm>
            <a:off x="3543797" y="2585845"/>
            <a:ext cx="42545" cy="14604"/>
          </a:xfrm>
          <a:custGeom>
            <a:avLst/>
            <a:gdLst/>
            <a:ahLst/>
            <a:cxnLst/>
            <a:rect l="l" t="t" r="r" b="b"/>
            <a:pathLst>
              <a:path w="42545" h="14605">
                <a:moveTo>
                  <a:pt x="0" y="0"/>
                </a:moveTo>
                <a:lnTo>
                  <a:pt x="42026" y="14008"/>
                </a:lnTo>
              </a:path>
            </a:pathLst>
          </a:custGeom>
          <a:ln w="14008">
            <a:solidFill>
              <a:srgbClr val="000000"/>
            </a:solidFill>
          </a:ln>
        </p:spPr>
        <p:txBody>
          <a:bodyPr wrap="square" lIns="0" tIns="0" rIns="0" bIns="0" rtlCol="0"/>
          <a:lstStyle/>
          <a:p>
            <a:endParaRPr/>
          </a:p>
        </p:txBody>
      </p:sp>
      <p:sp>
        <p:nvSpPr>
          <p:cNvPr id="63" name="object 63"/>
          <p:cNvSpPr/>
          <p:nvPr/>
        </p:nvSpPr>
        <p:spPr>
          <a:xfrm>
            <a:off x="3613842" y="2613863"/>
            <a:ext cx="42545" cy="28575"/>
          </a:xfrm>
          <a:custGeom>
            <a:avLst/>
            <a:gdLst/>
            <a:ahLst/>
            <a:cxnLst/>
            <a:rect l="l" t="t" r="r" b="b"/>
            <a:pathLst>
              <a:path w="42545" h="28575">
                <a:moveTo>
                  <a:pt x="0" y="0"/>
                </a:moveTo>
                <a:lnTo>
                  <a:pt x="42026" y="28017"/>
                </a:lnTo>
              </a:path>
            </a:pathLst>
          </a:custGeom>
          <a:ln w="14008">
            <a:solidFill>
              <a:srgbClr val="000000"/>
            </a:solidFill>
          </a:ln>
        </p:spPr>
        <p:txBody>
          <a:bodyPr wrap="square" lIns="0" tIns="0" rIns="0" bIns="0" rtlCol="0"/>
          <a:lstStyle/>
          <a:p>
            <a:endParaRPr/>
          </a:p>
        </p:txBody>
      </p:sp>
      <p:sp>
        <p:nvSpPr>
          <p:cNvPr id="64" name="object 64"/>
          <p:cNvSpPr/>
          <p:nvPr/>
        </p:nvSpPr>
        <p:spPr>
          <a:xfrm>
            <a:off x="3683887" y="2655890"/>
            <a:ext cx="42545" cy="28575"/>
          </a:xfrm>
          <a:custGeom>
            <a:avLst/>
            <a:gdLst/>
            <a:ahLst/>
            <a:cxnLst/>
            <a:rect l="l" t="t" r="r" b="b"/>
            <a:pathLst>
              <a:path w="42545" h="28575">
                <a:moveTo>
                  <a:pt x="0" y="0"/>
                </a:moveTo>
                <a:lnTo>
                  <a:pt x="42026" y="28017"/>
                </a:lnTo>
              </a:path>
            </a:pathLst>
          </a:custGeom>
          <a:ln w="14008">
            <a:solidFill>
              <a:srgbClr val="000000"/>
            </a:solidFill>
          </a:ln>
        </p:spPr>
        <p:txBody>
          <a:bodyPr wrap="square" lIns="0" tIns="0" rIns="0" bIns="0" rtlCol="0"/>
          <a:lstStyle/>
          <a:p>
            <a:endParaRPr/>
          </a:p>
        </p:txBody>
      </p:sp>
      <p:sp>
        <p:nvSpPr>
          <p:cNvPr id="65" name="object 65"/>
          <p:cNvSpPr/>
          <p:nvPr/>
        </p:nvSpPr>
        <p:spPr>
          <a:xfrm>
            <a:off x="3753932" y="2697917"/>
            <a:ext cx="42545" cy="28575"/>
          </a:xfrm>
          <a:custGeom>
            <a:avLst/>
            <a:gdLst/>
            <a:ahLst/>
            <a:cxnLst/>
            <a:rect l="l" t="t" r="r" b="b"/>
            <a:pathLst>
              <a:path w="42545" h="28575">
                <a:moveTo>
                  <a:pt x="0" y="0"/>
                </a:moveTo>
                <a:lnTo>
                  <a:pt x="42026" y="28017"/>
                </a:lnTo>
              </a:path>
            </a:pathLst>
          </a:custGeom>
          <a:ln w="14008">
            <a:solidFill>
              <a:srgbClr val="000000"/>
            </a:solidFill>
          </a:ln>
        </p:spPr>
        <p:txBody>
          <a:bodyPr wrap="square" lIns="0" tIns="0" rIns="0" bIns="0" rtlCol="0"/>
          <a:lstStyle/>
          <a:p>
            <a:endParaRPr/>
          </a:p>
        </p:txBody>
      </p:sp>
      <p:sp>
        <p:nvSpPr>
          <p:cNvPr id="66" name="object 66"/>
          <p:cNvSpPr/>
          <p:nvPr/>
        </p:nvSpPr>
        <p:spPr>
          <a:xfrm>
            <a:off x="3823977" y="2739944"/>
            <a:ext cx="42545" cy="28575"/>
          </a:xfrm>
          <a:custGeom>
            <a:avLst/>
            <a:gdLst/>
            <a:ahLst/>
            <a:cxnLst/>
            <a:rect l="l" t="t" r="r" b="b"/>
            <a:pathLst>
              <a:path w="42545" h="28575">
                <a:moveTo>
                  <a:pt x="0" y="0"/>
                </a:moveTo>
                <a:lnTo>
                  <a:pt x="42026" y="28017"/>
                </a:lnTo>
              </a:path>
            </a:pathLst>
          </a:custGeom>
          <a:ln w="14008">
            <a:solidFill>
              <a:srgbClr val="000000"/>
            </a:solidFill>
          </a:ln>
        </p:spPr>
        <p:txBody>
          <a:bodyPr wrap="square" lIns="0" tIns="0" rIns="0" bIns="0" rtlCol="0"/>
          <a:lstStyle/>
          <a:p>
            <a:endParaRPr/>
          </a:p>
        </p:txBody>
      </p:sp>
      <p:sp>
        <p:nvSpPr>
          <p:cNvPr id="67" name="object 67"/>
          <p:cNvSpPr/>
          <p:nvPr/>
        </p:nvSpPr>
        <p:spPr>
          <a:xfrm>
            <a:off x="3880013" y="2767962"/>
            <a:ext cx="56515" cy="28575"/>
          </a:xfrm>
          <a:custGeom>
            <a:avLst/>
            <a:gdLst/>
            <a:ahLst/>
            <a:cxnLst/>
            <a:rect l="l" t="t" r="r" b="b"/>
            <a:pathLst>
              <a:path w="56514" h="28575">
                <a:moveTo>
                  <a:pt x="0" y="0"/>
                </a:moveTo>
                <a:lnTo>
                  <a:pt x="56035" y="28017"/>
                </a:lnTo>
              </a:path>
            </a:pathLst>
          </a:custGeom>
          <a:ln w="14008">
            <a:solidFill>
              <a:srgbClr val="000000"/>
            </a:solidFill>
          </a:ln>
        </p:spPr>
        <p:txBody>
          <a:bodyPr wrap="square" lIns="0" tIns="0" rIns="0" bIns="0" rtlCol="0"/>
          <a:lstStyle/>
          <a:p>
            <a:endParaRPr/>
          </a:p>
        </p:txBody>
      </p:sp>
      <p:sp>
        <p:nvSpPr>
          <p:cNvPr id="68" name="object 68"/>
          <p:cNvSpPr/>
          <p:nvPr/>
        </p:nvSpPr>
        <p:spPr>
          <a:xfrm>
            <a:off x="854071" y="708640"/>
            <a:ext cx="0" cy="2157730"/>
          </a:xfrm>
          <a:custGeom>
            <a:avLst/>
            <a:gdLst/>
            <a:ahLst/>
            <a:cxnLst/>
            <a:rect l="l" t="t" r="r" b="b"/>
            <a:pathLst>
              <a:path h="2157730">
                <a:moveTo>
                  <a:pt x="0" y="2157384"/>
                </a:moveTo>
                <a:lnTo>
                  <a:pt x="0" y="0"/>
                </a:lnTo>
              </a:path>
            </a:pathLst>
          </a:custGeom>
          <a:ln w="14008">
            <a:solidFill>
              <a:srgbClr val="000000"/>
            </a:solidFill>
          </a:ln>
        </p:spPr>
        <p:txBody>
          <a:bodyPr wrap="square" lIns="0" tIns="0" rIns="0" bIns="0" rtlCol="0"/>
          <a:lstStyle/>
          <a:p>
            <a:endParaRPr/>
          </a:p>
        </p:txBody>
      </p:sp>
      <p:sp>
        <p:nvSpPr>
          <p:cNvPr id="69" name="object 69"/>
          <p:cNvSpPr/>
          <p:nvPr/>
        </p:nvSpPr>
        <p:spPr>
          <a:xfrm>
            <a:off x="826053" y="2795980"/>
            <a:ext cx="28575" cy="0"/>
          </a:xfrm>
          <a:custGeom>
            <a:avLst/>
            <a:gdLst/>
            <a:ahLst/>
            <a:cxnLst/>
            <a:rect l="l" t="t" r="r" b="b"/>
            <a:pathLst>
              <a:path w="28575">
                <a:moveTo>
                  <a:pt x="28017" y="0"/>
                </a:moveTo>
                <a:lnTo>
                  <a:pt x="0" y="0"/>
                </a:lnTo>
              </a:path>
            </a:pathLst>
          </a:custGeom>
          <a:ln w="14008">
            <a:solidFill>
              <a:srgbClr val="000000"/>
            </a:solidFill>
          </a:ln>
        </p:spPr>
        <p:txBody>
          <a:bodyPr wrap="square" lIns="0" tIns="0" rIns="0" bIns="0" rtlCol="0"/>
          <a:lstStyle/>
          <a:p>
            <a:endParaRPr/>
          </a:p>
        </p:txBody>
      </p:sp>
      <p:sp>
        <p:nvSpPr>
          <p:cNvPr id="70" name="object 70"/>
          <p:cNvSpPr txBox="1"/>
          <p:nvPr/>
        </p:nvSpPr>
        <p:spPr>
          <a:xfrm>
            <a:off x="668448" y="2720853"/>
            <a:ext cx="136525" cy="144145"/>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10</a:t>
            </a:r>
            <a:endParaRPr sz="700">
              <a:latin typeface="Verdana"/>
              <a:cs typeface="Verdana"/>
            </a:endParaRPr>
          </a:p>
        </p:txBody>
      </p:sp>
      <p:sp>
        <p:nvSpPr>
          <p:cNvPr id="71" name="object 71"/>
          <p:cNvSpPr/>
          <p:nvPr/>
        </p:nvSpPr>
        <p:spPr>
          <a:xfrm>
            <a:off x="826053" y="2319674"/>
            <a:ext cx="28575" cy="0"/>
          </a:xfrm>
          <a:custGeom>
            <a:avLst/>
            <a:gdLst/>
            <a:ahLst/>
            <a:cxnLst/>
            <a:rect l="l" t="t" r="r" b="b"/>
            <a:pathLst>
              <a:path w="28575">
                <a:moveTo>
                  <a:pt x="28017" y="0"/>
                </a:moveTo>
                <a:lnTo>
                  <a:pt x="0" y="0"/>
                </a:lnTo>
              </a:path>
            </a:pathLst>
          </a:custGeom>
          <a:ln w="14008">
            <a:solidFill>
              <a:srgbClr val="000000"/>
            </a:solidFill>
          </a:ln>
        </p:spPr>
        <p:txBody>
          <a:bodyPr wrap="square" lIns="0" tIns="0" rIns="0" bIns="0" rtlCol="0"/>
          <a:lstStyle/>
          <a:p>
            <a:endParaRPr/>
          </a:p>
        </p:txBody>
      </p:sp>
      <p:sp>
        <p:nvSpPr>
          <p:cNvPr id="72" name="object 72"/>
          <p:cNvSpPr txBox="1"/>
          <p:nvPr/>
        </p:nvSpPr>
        <p:spPr>
          <a:xfrm>
            <a:off x="668448" y="2244547"/>
            <a:ext cx="136525" cy="144145"/>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20</a:t>
            </a:r>
            <a:endParaRPr sz="700">
              <a:latin typeface="Verdana"/>
              <a:cs typeface="Verdana"/>
            </a:endParaRPr>
          </a:p>
        </p:txBody>
      </p:sp>
      <p:sp>
        <p:nvSpPr>
          <p:cNvPr id="73" name="object 73"/>
          <p:cNvSpPr/>
          <p:nvPr/>
        </p:nvSpPr>
        <p:spPr>
          <a:xfrm>
            <a:off x="826053" y="1829359"/>
            <a:ext cx="28575" cy="0"/>
          </a:xfrm>
          <a:custGeom>
            <a:avLst/>
            <a:gdLst/>
            <a:ahLst/>
            <a:cxnLst/>
            <a:rect l="l" t="t" r="r" b="b"/>
            <a:pathLst>
              <a:path w="28575">
                <a:moveTo>
                  <a:pt x="28017" y="0"/>
                </a:moveTo>
                <a:lnTo>
                  <a:pt x="0" y="0"/>
                </a:lnTo>
              </a:path>
            </a:pathLst>
          </a:custGeom>
          <a:ln w="14008">
            <a:solidFill>
              <a:srgbClr val="000000"/>
            </a:solidFill>
          </a:ln>
        </p:spPr>
        <p:txBody>
          <a:bodyPr wrap="square" lIns="0" tIns="0" rIns="0" bIns="0" rtlCol="0"/>
          <a:lstStyle/>
          <a:p>
            <a:endParaRPr/>
          </a:p>
        </p:txBody>
      </p:sp>
      <p:sp>
        <p:nvSpPr>
          <p:cNvPr id="74" name="object 74"/>
          <p:cNvSpPr/>
          <p:nvPr/>
        </p:nvSpPr>
        <p:spPr>
          <a:xfrm>
            <a:off x="826053" y="1339045"/>
            <a:ext cx="28575" cy="0"/>
          </a:xfrm>
          <a:custGeom>
            <a:avLst/>
            <a:gdLst/>
            <a:ahLst/>
            <a:cxnLst/>
            <a:rect l="l" t="t" r="r" b="b"/>
            <a:pathLst>
              <a:path w="28575">
                <a:moveTo>
                  <a:pt x="28017" y="0"/>
                </a:moveTo>
                <a:lnTo>
                  <a:pt x="0" y="0"/>
                </a:lnTo>
              </a:path>
            </a:pathLst>
          </a:custGeom>
          <a:ln w="14008">
            <a:solidFill>
              <a:srgbClr val="000000"/>
            </a:solidFill>
          </a:ln>
        </p:spPr>
        <p:txBody>
          <a:bodyPr wrap="square" lIns="0" tIns="0" rIns="0" bIns="0" rtlCol="0"/>
          <a:lstStyle/>
          <a:p>
            <a:endParaRPr/>
          </a:p>
        </p:txBody>
      </p:sp>
      <p:sp>
        <p:nvSpPr>
          <p:cNvPr id="75" name="object 75"/>
          <p:cNvSpPr txBox="1"/>
          <p:nvPr/>
        </p:nvSpPr>
        <p:spPr>
          <a:xfrm>
            <a:off x="668448" y="1263918"/>
            <a:ext cx="136525" cy="144145"/>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40</a:t>
            </a:r>
            <a:endParaRPr sz="700">
              <a:latin typeface="Verdana"/>
              <a:cs typeface="Verdana"/>
            </a:endParaRPr>
          </a:p>
        </p:txBody>
      </p:sp>
      <p:sp>
        <p:nvSpPr>
          <p:cNvPr id="76" name="object 76"/>
          <p:cNvSpPr/>
          <p:nvPr/>
        </p:nvSpPr>
        <p:spPr>
          <a:xfrm>
            <a:off x="826053" y="862739"/>
            <a:ext cx="28575" cy="0"/>
          </a:xfrm>
          <a:custGeom>
            <a:avLst/>
            <a:gdLst/>
            <a:ahLst/>
            <a:cxnLst/>
            <a:rect l="l" t="t" r="r" b="b"/>
            <a:pathLst>
              <a:path w="28575">
                <a:moveTo>
                  <a:pt x="28017" y="0"/>
                </a:moveTo>
                <a:lnTo>
                  <a:pt x="0" y="0"/>
                </a:lnTo>
              </a:path>
            </a:pathLst>
          </a:custGeom>
          <a:ln w="14008">
            <a:solidFill>
              <a:srgbClr val="000000"/>
            </a:solidFill>
          </a:ln>
        </p:spPr>
        <p:txBody>
          <a:bodyPr wrap="square" lIns="0" tIns="0" rIns="0" bIns="0" rtlCol="0"/>
          <a:lstStyle/>
          <a:p>
            <a:endParaRPr/>
          </a:p>
        </p:txBody>
      </p:sp>
      <p:sp>
        <p:nvSpPr>
          <p:cNvPr id="77" name="object 77"/>
          <p:cNvSpPr txBox="1"/>
          <p:nvPr/>
        </p:nvSpPr>
        <p:spPr>
          <a:xfrm>
            <a:off x="668448" y="787613"/>
            <a:ext cx="136525" cy="144145"/>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50</a:t>
            </a:r>
            <a:endParaRPr sz="700">
              <a:latin typeface="Verdana"/>
              <a:cs typeface="Verdana"/>
            </a:endParaRPr>
          </a:p>
        </p:txBody>
      </p:sp>
      <p:sp>
        <p:nvSpPr>
          <p:cNvPr id="78" name="object 78"/>
          <p:cNvSpPr txBox="1"/>
          <p:nvPr/>
        </p:nvSpPr>
        <p:spPr>
          <a:xfrm>
            <a:off x="570385" y="1613195"/>
            <a:ext cx="234950" cy="327025"/>
          </a:xfrm>
          <a:prstGeom prst="rect">
            <a:avLst/>
          </a:prstGeom>
        </p:spPr>
        <p:txBody>
          <a:bodyPr vert="vert270" wrap="square" lIns="0" tIns="22860" rIns="0" bIns="0" rtlCol="0">
            <a:spAutoFit/>
          </a:bodyPr>
          <a:lstStyle/>
          <a:p>
            <a:pPr marL="54610" marR="5080" indent="-42545">
              <a:lnSpc>
                <a:spcPts val="770"/>
              </a:lnSpc>
              <a:spcBef>
                <a:spcPts val="180"/>
              </a:spcBef>
            </a:pPr>
            <a:r>
              <a:rPr sz="700" dirty="0">
                <a:latin typeface="Verdana"/>
                <a:cs typeface="Verdana"/>
              </a:rPr>
              <a:t>Out</a:t>
            </a:r>
            <a:r>
              <a:rPr sz="700" spc="-5" dirty="0">
                <a:latin typeface="Verdana"/>
                <a:cs typeface="Verdana"/>
              </a:rPr>
              <a:t>p</a:t>
            </a:r>
            <a:r>
              <a:rPr sz="700" dirty="0">
                <a:latin typeface="Verdana"/>
                <a:cs typeface="Verdana"/>
              </a:rPr>
              <a:t>ut  </a:t>
            </a:r>
            <a:r>
              <a:rPr sz="700" spc="20" dirty="0">
                <a:latin typeface="Verdana"/>
                <a:cs typeface="Verdana"/>
              </a:rPr>
              <a:t>30</a:t>
            </a:r>
            <a:endParaRPr sz="700">
              <a:latin typeface="Verdana"/>
              <a:cs typeface="Verdana"/>
            </a:endParaRPr>
          </a:p>
        </p:txBody>
      </p:sp>
      <p:sp>
        <p:nvSpPr>
          <p:cNvPr id="79" name="object 79"/>
          <p:cNvSpPr/>
          <p:nvPr/>
        </p:nvSpPr>
        <p:spPr>
          <a:xfrm>
            <a:off x="854071" y="2866025"/>
            <a:ext cx="3138170" cy="0"/>
          </a:xfrm>
          <a:custGeom>
            <a:avLst/>
            <a:gdLst/>
            <a:ahLst/>
            <a:cxnLst/>
            <a:rect l="l" t="t" r="r" b="b"/>
            <a:pathLst>
              <a:path w="3138170">
                <a:moveTo>
                  <a:pt x="0" y="0"/>
                </a:moveTo>
                <a:lnTo>
                  <a:pt x="3138013" y="0"/>
                </a:lnTo>
              </a:path>
            </a:pathLst>
          </a:custGeom>
          <a:ln w="14008">
            <a:solidFill>
              <a:srgbClr val="000000"/>
            </a:solidFill>
          </a:ln>
        </p:spPr>
        <p:txBody>
          <a:bodyPr wrap="square" lIns="0" tIns="0" rIns="0" bIns="0" rtlCol="0"/>
          <a:lstStyle/>
          <a:p>
            <a:endParaRPr/>
          </a:p>
        </p:txBody>
      </p:sp>
      <p:sp>
        <p:nvSpPr>
          <p:cNvPr id="80" name="object 80"/>
          <p:cNvSpPr/>
          <p:nvPr/>
        </p:nvSpPr>
        <p:spPr>
          <a:xfrm>
            <a:off x="910107" y="2866025"/>
            <a:ext cx="0" cy="28575"/>
          </a:xfrm>
          <a:custGeom>
            <a:avLst/>
            <a:gdLst/>
            <a:ahLst/>
            <a:cxnLst/>
            <a:rect l="l" t="t" r="r" b="b"/>
            <a:pathLst>
              <a:path h="28575">
                <a:moveTo>
                  <a:pt x="-7004" y="14008"/>
                </a:moveTo>
                <a:lnTo>
                  <a:pt x="7004" y="14008"/>
                </a:lnTo>
              </a:path>
            </a:pathLst>
          </a:custGeom>
          <a:ln w="28017">
            <a:solidFill>
              <a:srgbClr val="000000"/>
            </a:solidFill>
          </a:ln>
        </p:spPr>
        <p:txBody>
          <a:bodyPr wrap="square" lIns="0" tIns="0" rIns="0" bIns="0" rtlCol="0"/>
          <a:lstStyle/>
          <a:p>
            <a:endParaRPr/>
          </a:p>
        </p:txBody>
      </p:sp>
      <p:sp>
        <p:nvSpPr>
          <p:cNvPr id="81" name="object 81"/>
          <p:cNvSpPr txBox="1"/>
          <p:nvPr/>
        </p:nvSpPr>
        <p:spPr>
          <a:xfrm>
            <a:off x="813353" y="2904545"/>
            <a:ext cx="203200" cy="132080"/>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150</a:t>
            </a:r>
            <a:endParaRPr sz="700">
              <a:latin typeface="Verdana"/>
              <a:cs typeface="Verdana"/>
            </a:endParaRPr>
          </a:p>
        </p:txBody>
      </p:sp>
      <p:sp>
        <p:nvSpPr>
          <p:cNvPr id="82" name="object 82"/>
          <p:cNvSpPr/>
          <p:nvPr/>
        </p:nvSpPr>
        <p:spPr>
          <a:xfrm>
            <a:off x="1666593" y="2866025"/>
            <a:ext cx="0" cy="28575"/>
          </a:xfrm>
          <a:custGeom>
            <a:avLst/>
            <a:gdLst/>
            <a:ahLst/>
            <a:cxnLst/>
            <a:rect l="l" t="t" r="r" b="b"/>
            <a:pathLst>
              <a:path h="28575">
                <a:moveTo>
                  <a:pt x="-7004" y="14008"/>
                </a:moveTo>
                <a:lnTo>
                  <a:pt x="7004" y="14008"/>
                </a:lnTo>
              </a:path>
            </a:pathLst>
          </a:custGeom>
          <a:ln w="28017">
            <a:solidFill>
              <a:srgbClr val="000000"/>
            </a:solidFill>
          </a:ln>
        </p:spPr>
        <p:txBody>
          <a:bodyPr wrap="square" lIns="0" tIns="0" rIns="0" bIns="0" rtlCol="0"/>
          <a:lstStyle/>
          <a:p>
            <a:endParaRPr/>
          </a:p>
        </p:txBody>
      </p:sp>
      <p:sp>
        <p:nvSpPr>
          <p:cNvPr id="83" name="object 83"/>
          <p:cNvSpPr txBox="1"/>
          <p:nvPr/>
        </p:nvSpPr>
        <p:spPr>
          <a:xfrm>
            <a:off x="1569839" y="2904545"/>
            <a:ext cx="203200" cy="132080"/>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200</a:t>
            </a:r>
            <a:endParaRPr sz="700">
              <a:latin typeface="Verdana"/>
              <a:cs typeface="Verdana"/>
            </a:endParaRPr>
          </a:p>
        </p:txBody>
      </p:sp>
      <p:sp>
        <p:nvSpPr>
          <p:cNvPr id="84" name="object 84"/>
          <p:cNvSpPr/>
          <p:nvPr/>
        </p:nvSpPr>
        <p:spPr>
          <a:xfrm>
            <a:off x="2423078" y="2866025"/>
            <a:ext cx="0" cy="28575"/>
          </a:xfrm>
          <a:custGeom>
            <a:avLst/>
            <a:gdLst/>
            <a:ahLst/>
            <a:cxnLst/>
            <a:rect l="l" t="t" r="r" b="b"/>
            <a:pathLst>
              <a:path h="28575">
                <a:moveTo>
                  <a:pt x="-7004" y="14008"/>
                </a:moveTo>
                <a:lnTo>
                  <a:pt x="7004" y="14008"/>
                </a:lnTo>
              </a:path>
            </a:pathLst>
          </a:custGeom>
          <a:ln w="28017">
            <a:solidFill>
              <a:srgbClr val="000000"/>
            </a:solidFill>
          </a:ln>
        </p:spPr>
        <p:txBody>
          <a:bodyPr wrap="square" lIns="0" tIns="0" rIns="0" bIns="0" rtlCol="0"/>
          <a:lstStyle/>
          <a:p>
            <a:endParaRPr/>
          </a:p>
        </p:txBody>
      </p:sp>
      <p:sp>
        <p:nvSpPr>
          <p:cNvPr id="85" name="object 85"/>
          <p:cNvSpPr txBox="1"/>
          <p:nvPr/>
        </p:nvSpPr>
        <p:spPr>
          <a:xfrm>
            <a:off x="2326324" y="2904545"/>
            <a:ext cx="203200" cy="132080"/>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250</a:t>
            </a:r>
            <a:endParaRPr sz="700">
              <a:latin typeface="Verdana"/>
              <a:cs typeface="Verdana"/>
            </a:endParaRPr>
          </a:p>
        </p:txBody>
      </p:sp>
      <p:sp>
        <p:nvSpPr>
          <p:cNvPr id="86" name="object 86"/>
          <p:cNvSpPr/>
          <p:nvPr/>
        </p:nvSpPr>
        <p:spPr>
          <a:xfrm>
            <a:off x="3179564" y="2866025"/>
            <a:ext cx="0" cy="28575"/>
          </a:xfrm>
          <a:custGeom>
            <a:avLst/>
            <a:gdLst/>
            <a:ahLst/>
            <a:cxnLst/>
            <a:rect l="l" t="t" r="r" b="b"/>
            <a:pathLst>
              <a:path h="28575">
                <a:moveTo>
                  <a:pt x="-7004" y="14008"/>
                </a:moveTo>
                <a:lnTo>
                  <a:pt x="7004" y="14008"/>
                </a:lnTo>
              </a:path>
            </a:pathLst>
          </a:custGeom>
          <a:ln w="28017">
            <a:solidFill>
              <a:srgbClr val="000000"/>
            </a:solidFill>
          </a:ln>
        </p:spPr>
        <p:txBody>
          <a:bodyPr wrap="square" lIns="0" tIns="0" rIns="0" bIns="0" rtlCol="0"/>
          <a:lstStyle/>
          <a:p>
            <a:endParaRPr/>
          </a:p>
        </p:txBody>
      </p:sp>
      <p:sp>
        <p:nvSpPr>
          <p:cNvPr id="87" name="object 87"/>
          <p:cNvSpPr txBox="1"/>
          <p:nvPr/>
        </p:nvSpPr>
        <p:spPr>
          <a:xfrm>
            <a:off x="3082810" y="2904545"/>
            <a:ext cx="203200" cy="132080"/>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300</a:t>
            </a:r>
            <a:endParaRPr sz="700">
              <a:latin typeface="Verdana"/>
              <a:cs typeface="Verdana"/>
            </a:endParaRPr>
          </a:p>
        </p:txBody>
      </p:sp>
      <p:sp>
        <p:nvSpPr>
          <p:cNvPr id="88" name="object 88"/>
          <p:cNvSpPr/>
          <p:nvPr/>
        </p:nvSpPr>
        <p:spPr>
          <a:xfrm>
            <a:off x="3936049" y="2866025"/>
            <a:ext cx="0" cy="28575"/>
          </a:xfrm>
          <a:custGeom>
            <a:avLst/>
            <a:gdLst/>
            <a:ahLst/>
            <a:cxnLst/>
            <a:rect l="l" t="t" r="r" b="b"/>
            <a:pathLst>
              <a:path h="28575">
                <a:moveTo>
                  <a:pt x="-7004" y="14008"/>
                </a:moveTo>
                <a:lnTo>
                  <a:pt x="7004" y="14008"/>
                </a:lnTo>
              </a:path>
            </a:pathLst>
          </a:custGeom>
          <a:ln w="28017">
            <a:solidFill>
              <a:srgbClr val="000000"/>
            </a:solidFill>
          </a:ln>
        </p:spPr>
        <p:txBody>
          <a:bodyPr wrap="square" lIns="0" tIns="0" rIns="0" bIns="0" rtlCol="0"/>
          <a:lstStyle/>
          <a:p>
            <a:endParaRPr/>
          </a:p>
        </p:txBody>
      </p:sp>
      <p:sp>
        <p:nvSpPr>
          <p:cNvPr id="89" name="object 89"/>
          <p:cNvSpPr txBox="1"/>
          <p:nvPr/>
        </p:nvSpPr>
        <p:spPr>
          <a:xfrm>
            <a:off x="3839295" y="2904545"/>
            <a:ext cx="203200" cy="132080"/>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350</a:t>
            </a:r>
            <a:endParaRPr sz="700">
              <a:latin typeface="Verdana"/>
              <a:cs typeface="Verdana"/>
            </a:endParaRPr>
          </a:p>
        </p:txBody>
      </p:sp>
      <p:sp>
        <p:nvSpPr>
          <p:cNvPr id="91" name="object 91"/>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20</a:t>
            </a:fld>
            <a:r>
              <a:rPr spc="-85" dirty="0"/>
              <a:t> </a:t>
            </a:r>
            <a:r>
              <a:rPr spc="-5" dirty="0"/>
              <a:t>/</a:t>
            </a:r>
            <a:r>
              <a:rPr spc="-80" dirty="0"/>
              <a:t> </a:t>
            </a:r>
            <a:r>
              <a:rPr spc="-5" dirty="0"/>
              <a:t>33</a:t>
            </a:r>
          </a:p>
        </p:txBody>
      </p:sp>
      <p:sp>
        <p:nvSpPr>
          <p:cNvPr id="90" name="object 90"/>
          <p:cNvSpPr txBox="1"/>
          <p:nvPr/>
        </p:nvSpPr>
        <p:spPr>
          <a:xfrm>
            <a:off x="2130198" y="2974590"/>
            <a:ext cx="596900" cy="132080"/>
          </a:xfrm>
          <a:prstGeom prst="rect">
            <a:avLst/>
          </a:prstGeom>
        </p:spPr>
        <p:txBody>
          <a:bodyPr vert="horz" wrap="square" lIns="0" tIns="12700" rIns="0" bIns="0" rtlCol="0">
            <a:spAutoFit/>
          </a:bodyPr>
          <a:lstStyle/>
          <a:p>
            <a:pPr marL="12700">
              <a:lnSpc>
                <a:spcPct val="100000"/>
              </a:lnSpc>
              <a:spcBef>
                <a:spcPts val="100"/>
              </a:spcBef>
            </a:pPr>
            <a:r>
              <a:rPr sz="700" spc="-15" dirty="0">
                <a:latin typeface="Verdana"/>
                <a:cs typeface="Verdana"/>
              </a:rPr>
              <a:t>Average</a:t>
            </a:r>
            <a:r>
              <a:rPr sz="700" spc="-75" dirty="0">
                <a:latin typeface="Verdana"/>
                <a:cs typeface="Verdana"/>
              </a:rPr>
              <a:t> </a:t>
            </a:r>
            <a:r>
              <a:rPr sz="700" spc="10" dirty="0">
                <a:latin typeface="Verdana"/>
                <a:cs typeface="Verdana"/>
              </a:rPr>
              <a:t>cost</a:t>
            </a:r>
            <a:endParaRPr sz="700">
              <a:latin typeface="Verdana"/>
              <a:cs typeface="Verdana"/>
            </a:endParaRPr>
          </a:p>
        </p:txBody>
      </p:sp>
    </p:spTree>
  </p:cSld>
  <p:clrMapOvr>
    <a:masterClrMapping/>
  </p:clrMapOvr>
  <p:transition>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1997710" cy="244475"/>
          </a:xfrm>
          <a:prstGeom prst="rect">
            <a:avLst/>
          </a:prstGeom>
        </p:spPr>
        <p:txBody>
          <a:bodyPr vert="horz" wrap="square" lIns="0" tIns="17145" rIns="0" bIns="0" rtlCol="0">
            <a:spAutoFit/>
          </a:bodyPr>
          <a:lstStyle/>
          <a:p>
            <a:pPr marL="12700">
              <a:lnSpc>
                <a:spcPct val="100000"/>
              </a:lnSpc>
              <a:spcBef>
                <a:spcPts val="135"/>
              </a:spcBef>
            </a:pPr>
            <a:r>
              <a:rPr sz="1400" spc="60" dirty="0"/>
              <a:t>E</a:t>
            </a:r>
            <a:r>
              <a:rPr spc="60" dirty="0"/>
              <a:t>XAMPLE </a:t>
            </a:r>
            <a:r>
              <a:rPr sz="1400" spc="10" dirty="0"/>
              <a:t>-</a:t>
            </a:r>
            <a:r>
              <a:rPr sz="1400" spc="85" dirty="0"/>
              <a:t> </a:t>
            </a:r>
            <a:r>
              <a:rPr sz="1400" spc="55" dirty="0"/>
              <a:t>E</a:t>
            </a:r>
            <a:r>
              <a:rPr spc="55" dirty="0"/>
              <a:t>STIMATION</a:t>
            </a:r>
            <a:endParaRPr sz="1400"/>
          </a:p>
        </p:txBody>
      </p:sp>
      <p:sp>
        <p:nvSpPr>
          <p:cNvPr id="13" name="object 13"/>
          <p:cNvSpPr/>
          <p:nvPr/>
        </p:nvSpPr>
        <p:spPr>
          <a:xfrm>
            <a:off x="336003" y="1289091"/>
            <a:ext cx="1972945" cy="1433195"/>
          </a:xfrm>
          <a:custGeom>
            <a:avLst/>
            <a:gdLst/>
            <a:ahLst/>
            <a:cxnLst/>
            <a:rect l="l" t="t" r="r" b="b"/>
            <a:pathLst>
              <a:path w="1972945" h="1433195">
                <a:moveTo>
                  <a:pt x="0" y="1433052"/>
                </a:moveTo>
                <a:lnTo>
                  <a:pt x="1972373" y="1433052"/>
                </a:lnTo>
                <a:lnTo>
                  <a:pt x="1972373" y="0"/>
                </a:lnTo>
                <a:lnTo>
                  <a:pt x="0" y="0"/>
                </a:lnTo>
                <a:lnTo>
                  <a:pt x="0" y="1433052"/>
                </a:lnTo>
                <a:close/>
              </a:path>
            </a:pathLst>
          </a:custGeom>
          <a:solidFill>
            <a:srgbClr val="F0F0F0"/>
          </a:solidFill>
        </p:spPr>
        <p:txBody>
          <a:bodyPr wrap="square" lIns="0" tIns="0" rIns="0" bIns="0" rtlCol="0"/>
          <a:lstStyle/>
          <a:p>
            <a:endParaRPr/>
          </a:p>
        </p:txBody>
      </p:sp>
      <p:sp>
        <p:nvSpPr>
          <p:cNvPr id="14" name="object 14"/>
          <p:cNvSpPr/>
          <p:nvPr/>
        </p:nvSpPr>
        <p:spPr>
          <a:xfrm>
            <a:off x="336003" y="1289091"/>
            <a:ext cx="1972945" cy="1433195"/>
          </a:xfrm>
          <a:custGeom>
            <a:avLst/>
            <a:gdLst/>
            <a:ahLst/>
            <a:cxnLst/>
            <a:rect l="l" t="t" r="r" b="b"/>
            <a:pathLst>
              <a:path w="1972945" h="1433195">
                <a:moveTo>
                  <a:pt x="0" y="0"/>
                </a:moveTo>
                <a:lnTo>
                  <a:pt x="1972373" y="0"/>
                </a:lnTo>
                <a:lnTo>
                  <a:pt x="1972373" y="1433052"/>
                </a:lnTo>
                <a:lnTo>
                  <a:pt x="0" y="1433052"/>
                </a:lnTo>
                <a:lnTo>
                  <a:pt x="0" y="0"/>
                </a:lnTo>
                <a:close/>
              </a:path>
            </a:pathLst>
          </a:custGeom>
          <a:ln w="7704">
            <a:solidFill>
              <a:srgbClr val="F0F0F0"/>
            </a:solidFill>
          </a:ln>
        </p:spPr>
        <p:txBody>
          <a:bodyPr wrap="square" lIns="0" tIns="0" rIns="0" bIns="0" rtlCol="0"/>
          <a:lstStyle/>
          <a:p>
            <a:endParaRPr/>
          </a:p>
        </p:txBody>
      </p:sp>
      <p:sp>
        <p:nvSpPr>
          <p:cNvPr id="15" name="object 15"/>
          <p:cNvSpPr/>
          <p:nvPr/>
        </p:nvSpPr>
        <p:spPr>
          <a:xfrm>
            <a:off x="528618" y="1343023"/>
            <a:ext cx="1725930" cy="1186815"/>
          </a:xfrm>
          <a:custGeom>
            <a:avLst/>
            <a:gdLst/>
            <a:ahLst/>
            <a:cxnLst/>
            <a:rect l="l" t="t" r="r" b="b"/>
            <a:pathLst>
              <a:path w="1725930" h="1186814">
                <a:moveTo>
                  <a:pt x="0" y="1186505"/>
                </a:moveTo>
                <a:lnTo>
                  <a:pt x="1725826" y="1186505"/>
                </a:lnTo>
                <a:lnTo>
                  <a:pt x="1725826" y="0"/>
                </a:lnTo>
                <a:lnTo>
                  <a:pt x="0" y="0"/>
                </a:lnTo>
                <a:lnTo>
                  <a:pt x="0" y="1186505"/>
                </a:lnTo>
                <a:close/>
              </a:path>
            </a:pathLst>
          </a:custGeom>
          <a:solidFill>
            <a:srgbClr val="FFFFFF"/>
          </a:solidFill>
        </p:spPr>
        <p:txBody>
          <a:bodyPr wrap="square" lIns="0" tIns="0" rIns="0" bIns="0" rtlCol="0"/>
          <a:lstStyle/>
          <a:p>
            <a:endParaRPr/>
          </a:p>
        </p:txBody>
      </p:sp>
      <p:sp>
        <p:nvSpPr>
          <p:cNvPr id="16" name="object 16"/>
          <p:cNvSpPr/>
          <p:nvPr/>
        </p:nvSpPr>
        <p:spPr>
          <a:xfrm>
            <a:off x="528618" y="1343023"/>
            <a:ext cx="1725930" cy="1186815"/>
          </a:xfrm>
          <a:custGeom>
            <a:avLst/>
            <a:gdLst/>
            <a:ahLst/>
            <a:cxnLst/>
            <a:rect l="l" t="t" r="r" b="b"/>
            <a:pathLst>
              <a:path w="1725930" h="1186814">
                <a:moveTo>
                  <a:pt x="0" y="0"/>
                </a:moveTo>
                <a:lnTo>
                  <a:pt x="1725826" y="0"/>
                </a:lnTo>
                <a:lnTo>
                  <a:pt x="1725826" y="1186505"/>
                </a:lnTo>
                <a:lnTo>
                  <a:pt x="0" y="1186505"/>
                </a:lnTo>
                <a:lnTo>
                  <a:pt x="0" y="0"/>
                </a:lnTo>
                <a:close/>
              </a:path>
            </a:pathLst>
          </a:custGeom>
          <a:ln w="7704">
            <a:solidFill>
              <a:srgbClr val="FFFFFF"/>
            </a:solidFill>
          </a:ln>
        </p:spPr>
        <p:txBody>
          <a:bodyPr wrap="square" lIns="0" tIns="0" rIns="0" bIns="0" rtlCol="0"/>
          <a:lstStyle/>
          <a:p>
            <a:endParaRPr/>
          </a:p>
        </p:txBody>
      </p:sp>
      <p:sp>
        <p:nvSpPr>
          <p:cNvPr id="17" name="object 17"/>
          <p:cNvSpPr/>
          <p:nvPr/>
        </p:nvSpPr>
        <p:spPr>
          <a:xfrm>
            <a:off x="528618" y="2491006"/>
            <a:ext cx="1725930" cy="0"/>
          </a:xfrm>
          <a:custGeom>
            <a:avLst/>
            <a:gdLst/>
            <a:ahLst/>
            <a:cxnLst/>
            <a:rect l="l" t="t" r="r" b="b"/>
            <a:pathLst>
              <a:path w="1725930">
                <a:moveTo>
                  <a:pt x="0" y="0"/>
                </a:moveTo>
                <a:lnTo>
                  <a:pt x="1725826" y="0"/>
                </a:lnTo>
              </a:path>
            </a:pathLst>
          </a:custGeom>
          <a:ln w="7704">
            <a:solidFill>
              <a:srgbClr val="E8E8E8"/>
            </a:solidFill>
          </a:ln>
        </p:spPr>
        <p:txBody>
          <a:bodyPr wrap="square" lIns="0" tIns="0" rIns="0" bIns="0" rtlCol="0"/>
          <a:lstStyle/>
          <a:p>
            <a:endParaRPr/>
          </a:p>
        </p:txBody>
      </p:sp>
      <p:sp>
        <p:nvSpPr>
          <p:cNvPr id="18" name="object 18"/>
          <p:cNvSpPr/>
          <p:nvPr/>
        </p:nvSpPr>
        <p:spPr>
          <a:xfrm>
            <a:off x="528618" y="2229050"/>
            <a:ext cx="1725930" cy="0"/>
          </a:xfrm>
          <a:custGeom>
            <a:avLst/>
            <a:gdLst/>
            <a:ahLst/>
            <a:cxnLst/>
            <a:rect l="l" t="t" r="r" b="b"/>
            <a:pathLst>
              <a:path w="1725930">
                <a:moveTo>
                  <a:pt x="0" y="0"/>
                </a:moveTo>
                <a:lnTo>
                  <a:pt x="1725826" y="0"/>
                </a:lnTo>
              </a:path>
            </a:pathLst>
          </a:custGeom>
          <a:ln w="7704">
            <a:solidFill>
              <a:srgbClr val="E8E8E8"/>
            </a:solidFill>
          </a:ln>
        </p:spPr>
        <p:txBody>
          <a:bodyPr wrap="square" lIns="0" tIns="0" rIns="0" bIns="0" rtlCol="0"/>
          <a:lstStyle/>
          <a:p>
            <a:endParaRPr/>
          </a:p>
        </p:txBody>
      </p:sp>
      <p:sp>
        <p:nvSpPr>
          <p:cNvPr id="19" name="object 19"/>
          <p:cNvSpPr/>
          <p:nvPr/>
        </p:nvSpPr>
        <p:spPr>
          <a:xfrm>
            <a:off x="528618" y="1959389"/>
            <a:ext cx="1725930" cy="0"/>
          </a:xfrm>
          <a:custGeom>
            <a:avLst/>
            <a:gdLst/>
            <a:ahLst/>
            <a:cxnLst/>
            <a:rect l="l" t="t" r="r" b="b"/>
            <a:pathLst>
              <a:path w="1725930">
                <a:moveTo>
                  <a:pt x="0" y="0"/>
                </a:moveTo>
                <a:lnTo>
                  <a:pt x="1725826" y="0"/>
                </a:lnTo>
              </a:path>
            </a:pathLst>
          </a:custGeom>
          <a:ln w="7704">
            <a:solidFill>
              <a:srgbClr val="E8E8E8"/>
            </a:solidFill>
          </a:ln>
        </p:spPr>
        <p:txBody>
          <a:bodyPr wrap="square" lIns="0" tIns="0" rIns="0" bIns="0" rtlCol="0"/>
          <a:lstStyle/>
          <a:p>
            <a:endParaRPr/>
          </a:p>
        </p:txBody>
      </p:sp>
      <p:sp>
        <p:nvSpPr>
          <p:cNvPr id="20" name="object 20"/>
          <p:cNvSpPr/>
          <p:nvPr/>
        </p:nvSpPr>
        <p:spPr>
          <a:xfrm>
            <a:off x="528618" y="1689729"/>
            <a:ext cx="1725930" cy="0"/>
          </a:xfrm>
          <a:custGeom>
            <a:avLst/>
            <a:gdLst/>
            <a:ahLst/>
            <a:cxnLst/>
            <a:rect l="l" t="t" r="r" b="b"/>
            <a:pathLst>
              <a:path w="1725930">
                <a:moveTo>
                  <a:pt x="0" y="0"/>
                </a:moveTo>
                <a:lnTo>
                  <a:pt x="1725826" y="0"/>
                </a:lnTo>
              </a:path>
            </a:pathLst>
          </a:custGeom>
          <a:ln w="7704">
            <a:solidFill>
              <a:srgbClr val="E8E8E8"/>
            </a:solidFill>
          </a:ln>
        </p:spPr>
        <p:txBody>
          <a:bodyPr wrap="square" lIns="0" tIns="0" rIns="0" bIns="0" rtlCol="0"/>
          <a:lstStyle/>
          <a:p>
            <a:endParaRPr/>
          </a:p>
        </p:txBody>
      </p:sp>
      <p:sp>
        <p:nvSpPr>
          <p:cNvPr id="21" name="object 21"/>
          <p:cNvSpPr/>
          <p:nvPr/>
        </p:nvSpPr>
        <p:spPr>
          <a:xfrm>
            <a:off x="528618" y="1427773"/>
            <a:ext cx="1725930" cy="0"/>
          </a:xfrm>
          <a:custGeom>
            <a:avLst/>
            <a:gdLst/>
            <a:ahLst/>
            <a:cxnLst/>
            <a:rect l="l" t="t" r="r" b="b"/>
            <a:pathLst>
              <a:path w="1725930">
                <a:moveTo>
                  <a:pt x="0" y="0"/>
                </a:moveTo>
                <a:lnTo>
                  <a:pt x="1725826" y="0"/>
                </a:lnTo>
              </a:path>
            </a:pathLst>
          </a:custGeom>
          <a:ln w="7704">
            <a:solidFill>
              <a:srgbClr val="E8E8E8"/>
            </a:solidFill>
          </a:ln>
        </p:spPr>
        <p:txBody>
          <a:bodyPr wrap="square" lIns="0" tIns="0" rIns="0" bIns="0" rtlCol="0"/>
          <a:lstStyle/>
          <a:p>
            <a:endParaRPr/>
          </a:p>
        </p:txBody>
      </p:sp>
      <p:sp>
        <p:nvSpPr>
          <p:cNvPr id="22" name="object 22"/>
          <p:cNvSpPr/>
          <p:nvPr/>
        </p:nvSpPr>
        <p:spPr>
          <a:xfrm>
            <a:off x="582550" y="1366136"/>
            <a:ext cx="15875" cy="15875"/>
          </a:xfrm>
          <a:custGeom>
            <a:avLst/>
            <a:gdLst/>
            <a:ahLst/>
            <a:cxnLst/>
            <a:rect l="l" t="t" r="r" b="b"/>
            <a:pathLst>
              <a:path w="15875" h="15875">
                <a:moveTo>
                  <a:pt x="11959" y="0"/>
                </a:moveTo>
                <a:lnTo>
                  <a:pt x="3449" y="0"/>
                </a:lnTo>
                <a:lnTo>
                  <a:pt x="0" y="3449"/>
                </a:lnTo>
                <a:lnTo>
                  <a:pt x="0" y="11959"/>
                </a:lnTo>
                <a:lnTo>
                  <a:pt x="3449" y="15409"/>
                </a:lnTo>
                <a:lnTo>
                  <a:pt x="11959" y="15409"/>
                </a:lnTo>
                <a:lnTo>
                  <a:pt x="15409" y="11959"/>
                </a:lnTo>
                <a:lnTo>
                  <a:pt x="15409" y="3449"/>
                </a:lnTo>
                <a:lnTo>
                  <a:pt x="11959" y="0"/>
                </a:lnTo>
                <a:close/>
              </a:path>
            </a:pathLst>
          </a:custGeom>
          <a:solidFill>
            <a:srgbClr val="606060"/>
          </a:solidFill>
        </p:spPr>
        <p:txBody>
          <a:bodyPr wrap="square" lIns="0" tIns="0" rIns="0" bIns="0" rtlCol="0"/>
          <a:lstStyle/>
          <a:p>
            <a:endParaRPr/>
          </a:p>
        </p:txBody>
      </p:sp>
      <p:sp>
        <p:nvSpPr>
          <p:cNvPr id="23" name="object 23"/>
          <p:cNvSpPr/>
          <p:nvPr/>
        </p:nvSpPr>
        <p:spPr>
          <a:xfrm>
            <a:off x="582550" y="1366137"/>
            <a:ext cx="15875" cy="15875"/>
          </a:xfrm>
          <a:custGeom>
            <a:avLst/>
            <a:gdLst/>
            <a:ahLst/>
            <a:cxnLst/>
            <a:rect l="l" t="t" r="r" b="b"/>
            <a:pathLst>
              <a:path w="15875" h="15875">
                <a:moveTo>
                  <a:pt x="15409" y="7704"/>
                </a:moveTo>
                <a:lnTo>
                  <a:pt x="15409" y="11959"/>
                </a:lnTo>
                <a:lnTo>
                  <a:pt x="11959" y="15409"/>
                </a:lnTo>
                <a:lnTo>
                  <a:pt x="7704" y="15409"/>
                </a:lnTo>
                <a:lnTo>
                  <a:pt x="3449" y="15409"/>
                </a:lnTo>
                <a:lnTo>
                  <a:pt x="0" y="11959"/>
                </a:lnTo>
                <a:lnTo>
                  <a:pt x="0" y="7704"/>
                </a:lnTo>
                <a:lnTo>
                  <a:pt x="0" y="3449"/>
                </a:lnTo>
                <a:lnTo>
                  <a:pt x="3449" y="0"/>
                </a:lnTo>
                <a:lnTo>
                  <a:pt x="7704" y="0"/>
                </a:lnTo>
                <a:lnTo>
                  <a:pt x="11959" y="0"/>
                </a:lnTo>
                <a:lnTo>
                  <a:pt x="15409" y="3449"/>
                </a:lnTo>
                <a:lnTo>
                  <a:pt x="15409" y="7704"/>
                </a:lnTo>
                <a:close/>
              </a:path>
            </a:pathLst>
          </a:custGeom>
          <a:ln w="7704">
            <a:solidFill>
              <a:srgbClr val="606060"/>
            </a:solidFill>
          </a:ln>
        </p:spPr>
        <p:txBody>
          <a:bodyPr wrap="square" lIns="0" tIns="0" rIns="0" bIns="0" rtlCol="0"/>
          <a:lstStyle/>
          <a:p>
            <a:endParaRPr/>
          </a:p>
        </p:txBody>
      </p:sp>
      <p:sp>
        <p:nvSpPr>
          <p:cNvPr id="24" name="object 24"/>
          <p:cNvSpPr/>
          <p:nvPr/>
        </p:nvSpPr>
        <p:spPr>
          <a:xfrm>
            <a:off x="744346" y="1766775"/>
            <a:ext cx="15875" cy="15875"/>
          </a:xfrm>
          <a:custGeom>
            <a:avLst/>
            <a:gdLst/>
            <a:ahLst/>
            <a:cxnLst/>
            <a:rect l="l" t="t" r="r" b="b"/>
            <a:pathLst>
              <a:path w="15875" h="15875">
                <a:moveTo>
                  <a:pt x="11959" y="0"/>
                </a:moveTo>
                <a:lnTo>
                  <a:pt x="3449" y="0"/>
                </a:lnTo>
                <a:lnTo>
                  <a:pt x="0" y="3449"/>
                </a:lnTo>
                <a:lnTo>
                  <a:pt x="0" y="11959"/>
                </a:lnTo>
                <a:lnTo>
                  <a:pt x="3449" y="15409"/>
                </a:lnTo>
                <a:lnTo>
                  <a:pt x="11959" y="15409"/>
                </a:lnTo>
                <a:lnTo>
                  <a:pt x="15409" y="11959"/>
                </a:lnTo>
                <a:lnTo>
                  <a:pt x="15409" y="3449"/>
                </a:lnTo>
                <a:lnTo>
                  <a:pt x="11959" y="0"/>
                </a:lnTo>
                <a:close/>
              </a:path>
            </a:pathLst>
          </a:custGeom>
          <a:solidFill>
            <a:srgbClr val="606060"/>
          </a:solidFill>
        </p:spPr>
        <p:txBody>
          <a:bodyPr wrap="square" lIns="0" tIns="0" rIns="0" bIns="0" rtlCol="0"/>
          <a:lstStyle/>
          <a:p>
            <a:endParaRPr/>
          </a:p>
        </p:txBody>
      </p:sp>
      <p:sp>
        <p:nvSpPr>
          <p:cNvPr id="25" name="object 25"/>
          <p:cNvSpPr/>
          <p:nvPr/>
        </p:nvSpPr>
        <p:spPr>
          <a:xfrm>
            <a:off x="744346" y="1766775"/>
            <a:ext cx="15875" cy="15875"/>
          </a:xfrm>
          <a:custGeom>
            <a:avLst/>
            <a:gdLst/>
            <a:ahLst/>
            <a:cxnLst/>
            <a:rect l="l" t="t" r="r" b="b"/>
            <a:pathLst>
              <a:path w="15875" h="15875">
                <a:moveTo>
                  <a:pt x="15409" y="7704"/>
                </a:moveTo>
                <a:lnTo>
                  <a:pt x="15409" y="11959"/>
                </a:lnTo>
                <a:lnTo>
                  <a:pt x="11959" y="15409"/>
                </a:lnTo>
                <a:lnTo>
                  <a:pt x="7704" y="15409"/>
                </a:lnTo>
                <a:lnTo>
                  <a:pt x="3449" y="15409"/>
                </a:lnTo>
                <a:lnTo>
                  <a:pt x="0" y="11959"/>
                </a:lnTo>
                <a:lnTo>
                  <a:pt x="0" y="7704"/>
                </a:lnTo>
                <a:lnTo>
                  <a:pt x="0" y="3449"/>
                </a:lnTo>
                <a:lnTo>
                  <a:pt x="3449" y="0"/>
                </a:lnTo>
                <a:lnTo>
                  <a:pt x="7704" y="0"/>
                </a:lnTo>
                <a:lnTo>
                  <a:pt x="11959" y="0"/>
                </a:lnTo>
                <a:lnTo>
                  <a:pt x="15409" y="3449"/>
                </a:lnTo>
                <a:lnTo>
                  <a:pt x="15409" y="7704"/>
                </a:lnTo>
                <a:close/>
              </a:path>
            </a:pathLst>
          </a:custGeom>
          <a:ln w="7704">
            <a:solidFill>
              <a:srgbClr val="606060"/>
            </a:solidFill>
          </a:ln>
        </p:spPr>
        <p:txBody>
          <a:bodyPr wrap="square" lIns="0" tIns="0" rIns="0" bIns="0" rtlCol="0"/>
          <a:lstStyle/>
          <a:p>
            <a:endParaRPr/>
          </a:p>
        </p:txBody>
      </p:sp>
      <p:sp>
        <p:nvSpPr>
          <p:cNvPr id="26" name="object 26"/>
          <p:cNvSpPr/>
          <p:nvPr/>
        </p:nvSpPr>
        <p:spPr>
          <a:xfrm>
            <a:off x="1121871" y="2028731"/>
            <a:ext cx="15875" cy="15875"/>
          </a:xfrm>
          <a:custGeom>
            <a:avLst/>
            <a:gdLst/>
            <a:ahLst/>
            <a:cxnLst/>
            <a:rect l="l" t="t" r="r" b="b"/>
            <a:pathLst>
              <a:path w="15875" h="15875">
                <a:moveTo>
                  <a:pt x="11959" y="0"/>
                </a:moveTo>
                <a:lnTo>
                  <a:pt x="3449" y="0"/>
                </a:lnTo>
                <a:lnTo>
                  <a:pt x="0" y="3449"/>
                </a:lnTo>
                <a:lnTo>
                  <a:pt x="0" y="11959"/>
                </a:lnTo>
                <a:lnTo>
                  <a:pt x="3449" y="15409"/>
                </a:lnTo>
                <a:lnTo>
                  <a:pt x="11959" y="15409"/>
                </a:lnTo>
                <a:lnTo>
                  <a:pt x="15409" y="11959"/>
                </a:lnTo>
                <a:lnTo>
                  <a:pt x="15409" y="3449"/>
                </a:lnTo>
                <a:lnTo>
                  <a:pt x="11959" y="0"/>
                </a:lnTo>
                <a:close/>
              </a:path>
            </a:pathLst>
          </a:custGeom>
          <a:solidFill>
            <a:srgbClr val="606060"/>
          </a:solidFill>
        </p:spPr>
        <p:txBody>
          <a:bodyPr wrap="square" lIns="0" tIns="0" rIns="0" bIns="0" rtlCol="0"/>
          <a:lstStyle/>
          <a:p>
            <a:endParaRPr/>
          </a:p>
        </p:txBody>
      </p:sp>
      <p:sp>
        <p:nvSpPr>
          <p:cNvPr id="27" name="object 27"/>
          <p:cNvSpPr/>
          <p:nvPr/>
        </p:nvSpPr>
        <p:spPr>
          <a:xfrm>
            <a:off x="1121871" y="2028731"/>
            <a:ext cx="15875" cy="15875"/>
          </a:xfrm>
          <a:custGeom>
            <a:avLst/>
            <a:gdLst/>
            <a:ahLst/>
            <a:cxnLst/>
            <a:rect l="l" t="t" r="r" b="b"/>
            <a:pathLst>
              <a:path w="15875" h="15875">
                <a:moveTo>
                  <a:pt x="15409" y="7704"/>
                </a:moveTo>
                <a:lnTo>
                  <a:pt x="15409" y="11959"/>
                </a:lnTo>
                <a:lnTo>
                  <a:pt x="11959" y="15409"/>
                </a:lnTo>
                <a:lnTo>
                  <a:pt x="7704" y="15409"/>
                </a:lnTo>
                <a:lnTo>
                  <a:pt x="3449" y="15409"/>
                </a:lnTo>
                <a:lnTo>
                  <a:pt x="0" y="11959"/>
                </a:lnTo>
                <a:lnTo>
                  <a:pt x="0" y="7704"/>
                </a:lnTo>
                <a:lnTo>
                  <a:pt x="0" y="3449"/>
                </a:lnTo>
                <a:lnTo>
                  <a:pt x="3449" y="0"/>
                </a:lnTo>
                <a:lnTo>
                  <a:pt x="7704" y="0"/>
                </a:lnTo>
                <a:lnTo>
                  <a:pt x="11959" y="0"/>
                </a:lnTo>
                <a:lnTo>
                  <a:pt x="15409" y="3449"/>
                </a:lnTo>
                <a:lnTo>
                  <a:pt x="15409" y="7704"/>
                </a:lnTo>
                <a:close/>
              </a:path>
            </a:pathLst>
          </a:custGeom>
          <a:ln w="7704">
            <a:solidFill>
              <a:srgbClr val="606060"/>
            </a:solidFill>
          </a:ln>
        </p:spPr>
        <p:txBody>
          <a:bodyPr wrap="square" lIns="0" tIns="0" rIns="0" bIns="0" rtlCol="0"/>
          <a:lstStyle/>
          <a:p>
            <a:endParaRPr/>
          </a:p>
        </p:txBody>
      </p:sp>
      <p:sp>
        <p:nvSpPr>
          <p:cNvPr id="28" name="object 28"/>
          <p:cNvSpPr/>
          <p:nvPr/>
        </p:nvSpPr>
        <p:spPr>
          <a:xfrm>
            <a:off x="1360713" y="1897753"/>
            <a:ext cx="15875" cy="15875"/>
          </a:xfrm>
          <a:custGeom>
            <a:avLst/>
            <a:gdLst/>
            <a:ahLst/>
            <a:cxnLst/>
            <a:rect l="l" t="t" r="r" b="b"/>
            <a:pathLst>
              <a:path w="15875" h="15875">
                <a:moveTo>
                  <a:pt x="11959" y="0"/>
                </a:moveTo>
                <a:lnTo>
                  <a:pt x="3449" y="0"/>
                </a:lnTo>
                <a:lnTo>
                  <a:pt x="0" y="3449"/>
                </a:lnTo>
                <a:lnTo>
                  <a:pt x="0" y="11959"/>
                </a:lnTo>
                <a:lnTo>
                  <a:pt x="3449" y="15409"/>
                </a:lnTo>
                <a:lnTo>
                  <a:pt x="11959" y="15409"/>
                </a:lnTo>
                <a:lnTo>
                  <a:pt x="15409" y="11959"/>
                </a:lnTo>
                <a:lnTo>
                  <a:pt x="15409" y="3449"/>
                </a:lnTo>
                <a:lnTo>
                  <a:pt x="11959" y="0"/>
                </a:lnTo>
                <a:close/>
              </a:path>
            </a:pathLst>
          </a:custGeom>
          <a:solidFill>
            <a:srgbClr val="606060"/>
          </a:solidFill>
        </p:spPr>
        <p:txBody>
          <a:bodyPr wrap="square" lIns="0" tIns="0" rIns="0" bIns="0" rtlCol="0"/>
          <a:lstStyle/>
          <a:p>
            <a:endParaRPr/>
          </a:p>
        </p:txBody>
      </p:sp>
      <p:sp>
        <p:nvSpPr>
          <p:cNvPr id="29" name="object 29"/>
          <p:cNvSpPr/>
          <p:nvPr/>
        </p:nvSpPr>
        <p:spPr>
          <a:xfrm>
            <a:off x="1360713" y="1897753"/>
            <a:ext cx="15875" cy="15875"/>
          </a:xfrm>
          <a:custGeom>
            <a:avLst/>
            <a:gdLst/>
            <a:ahLst/>
            <a:cxnLst/>
            <a:rect l="l" t="t" r="r" b="b"/>
            <a:pathLst>
              <a:path w="15875" h="15875">
                <a:moveTo>
                  <a:pt x="15409" y="7704"/>
                </a:moveTo>
                <a:lnTo>
                  <a:pt x="15409" y="11959"/>
                </a:lnTo>
                <a:lnTo>
                  <a:pt x="11959" y="15409"/>
                </a:lnTo>
                <a:lnTo>
                  <a:pt x="7704" y="15409"/>
                </a:lnTo>
                <a:lnTo>
                  <a:pt x="3449" y="15409"/>
                </a:lnTo>
                <a:lnTo>
                  <a:pt x="0" y="11959"/>
                </a:lnTo>
                <a:lnTo>
                  <a:pt x="0" y="7704"/>
                </a:lnTo>
                <a:lnTo>
                  <a:pt x="0" y="3449"/>
                </a:lnTo>
                <a:lnTo>
                  <a:pt x="3449" y="0"/>
                </a:lnTo>
                <a:lnTo>
                  <a:pt x="7704" y="0"/>
                </a:lnTo>
                <a:lnTo>
                  <a:pt x="11959" y="0"/>
                </a:lnTo>
                <a:lnTo>
                  <a:pt x="15409" y="3449"/>
                </a:lnTo>
                <a:lnTo>
                  <a:pt x="15409" y="7704"/>
                </a:lnTo>
                <a:close/>
              </a:path>
            </a:pathLst>
          </a:custGeom>
          <a:ln w="7704">
            <a:solidFill>
              <a:srgbClr val="606060"/>
            </a:solidFill>
          </a:ln>
        </p:spPr>
        <p:txBody>
          <a:bodyPr wrap="square" lIns="0" tIns="0" rIns="0" bIns="0" rtlCol="0"/>
          <a:lstStyle/>
          <a:p>
            <a:endParaRPr/>
          </a:p>
        </p:txBody>
      </p:sp>
      <p:sp>
        <p:nvSpPr>
          <p:cNvPr id="30" name="object 30"/>
          <p:cNvSpPr/>
          <p:nvPr/>
        </p:nvSpPr>
        <p:spPr>
          <a:xfrm>
            <a:off x="1753647" y="2352323"/>
            <a:ext cx="15875" cy="15875"/>
          </a:xfrm>
          <a:custGeom>
            <a:avLst/>
            <a:gdLst/>
            <a:ahLst/>
            <a:cxnLst/>
            <a:rect l="l" t="t" r="r" b="b"/>
            <a:pathLst>
              <a:path w="15875" h="15875">
                <a:moveTo>
                  <a:pt x="11959" y="0"/>
                </a:moveTo>
                <a:lnTo>
                  <a:pt x="3449" y="0"/>
                </a:lnTo>
                <a:lnTo>
                  <a:pt x="0" y="3449"/>
                </a:lnTo>
                <a:lnTo>
                  <a:pt x="0" y="11959"/>
                </a:lnTo>
                <a:lnTo>
                  <a:pt x="3449" y="15409"/>
                </a:lnTo>
                <a:lnTo>
                  <a:pt x="11959" y="15409"/>
                </a:lnTo>
                <a:lnTo>
                  <a:pt x="15409" y="11959"/>
                </a:lnTo>
                <a:lnTo>
                  <a:pt x="15409" y="3449"/>
                </a:lnTo>
                <a:lnTo>
                  <a:pt x="11959" y="0"/>
                </a:lnTo>
                <a:close/>
              </a:path>
            </a:pathLst>
          </a:custGeom>
          <a:solidFill>
            <a:srgbClr val="606060"/>
          </a:solidFill>
        </p:spPr>
        <p:txBody>
          <a:bodyPr wrap="square" lIns="0" tIns="0" rIns="0" bIns="0" rtlCol="0"/>
          <a:lstStyle/>
          <a:p>
            <a:endParaRPr/>
          </a:p>
        </p:txBody>
      </p:sp>
      <p:sp>
        <p:nvSpPr>
          <p:cNvPr id="31" name="object 31"/>
          <p:cNvSpPr/>
          <p:nvPr/>
        </p:nvSpPr>
        <p:spPr>
          <a:xfrm>
            <a:off x="1753647" y="2352323"/>
            <a:ext cx="15875" cy="15875"/>
          </a:xfrm>
          <a:custGeom>
            <a:avLst/>
            <a:gdLst/>
            <a:ahLst/>
            <a:cxnLst/>
            <a:rect l="l" t="t" r="r" b="b"/>
            <a:pathLst>
              <a:path w="15875" h="15875">
                <a:moveTo>
                  <a:pt x="15409" y="7704"/>
                </a:moveTo>
                <a:lnTo>
                  <a:pt x="15409" y="11959"/>
                </a:lnTo>
                <a:lnTo>
                  <a:pt x="11959" y="15409"/>
                </a:lnTo>
                <a:lnTo>
                  <a:pt x="7704" y="15409"/>
                </a:lnTo>
                <a:lnTo>
                  <a:pt x="3449" y="15409"/>
                </a:lnTo>
                <a:lnTo>
                  <a:pt x="0" y="11959"/>
                </a:lnTo>
                <a:lnTo>
                  <a:pt x="0" y="7704"/>
                </a:lnTo>
                <a:lnTo>
                  <a:pt x="0" y="3449"/>
                </a:lnTo>
                <a:lnTo>
                  <a:pt x="3449" y="0"/>
                </a:lnTo>
                <a:lnTo>
                  <a:pt x="7704" y="0"/>
                </a:lnTo>
                <a:lnTo>
                  <a:pt x="11959" y="0"/>
                </a:lnTo>
                <a:lnTo>
                  <a:pt x="15409" y="3449"/>
                </a:lnTo>
                <a:lnTo>
                  <a:pt x="15409" y="7704"/>
                </a:lnTo>
                <a:close/>
              </a:path>
            </a:pathLst>
          </a:custGeom>
          <a:ln w="7704">
            <a:solidFill>
              <a:srgbClr val="606060"/>
            </a:solidFill>
          </a:ln>
        </p:spPr>
        <p:txBody>
          <a:bodyPr wrap="square" lIns="0" tIns="0" rIns="0" bIns="0" rtlCol="0"/>
          <a:lstStyle/>
          <a:p>
            <a:endParaRPr/>
          </a:p>
        </p:txBody>
      </p:sp>
      <p:sp>
        <p:nvSpPr>
          <p:cNvPr id="32" name="object 32"/>
          <p:cNvSpPr/>
          <p:nvPr/>
        </p:nvSpPr>
        <p:spPr>
          <a:xfrm>
            <a:off x="2215921" y="2383141"/>
            <a:ext cx="15875" cy="15875"/>
          </a:xfrm>
          <a:custGeom>
            <a:avLst/>
            <a:gdLst/>
            <a:ahLst/>
            <a:cxnLst/>
            <a:rect l="l" t="t" r="r" b="b"/>
            <a:pathLst>
              <a:path w="15875" h="15875">
                <a:moveTo>
                  <a:pt x="11959" y="0"/>
                </a:moveTo>
                <a:lnTo>
                  <a:pt x="3449" y="0"/>
                </a:lnTo>
                <a:lnTo>
                  <a:pt x="0" y="3449"/>
                </a:lnTo>
                <a:lnTo>
                  <a:pt x="0" y="11959"/>
                </a:lnTo>
                <a:lnTo>
                  <a:pt x="3449" y="15409"/>
                </a:lnTo>
                <a:lnTo>
                  <a:pt x="11959" y="15409"/>
                </a:lnTo>
                <a:lnTo>
                  <a:pt x="15409" y="11959"/>
                </a:lnTo>
                <a:lnTo>
                  <a:pt x="15409" y="3449"/>
                </a:lnTo>
                <a:lnTo>
                  <a:pt x="11959" y="0"/>
                </a:lnTo>
                <a:close/>
              </a:path>
            </a:pathLst>
          </a:custGeom>
          <a:solidFill>
            <a:srgbClr val="606060"/>
          </a:solidFill>
        </p:spPr>
        <p:txBody>
          <a:bodyPr wrap="square" lIns="0" tIns="0" rIns="0" bIns="0" rtlCol="0"/>
          <a:lstStyle/>
          <a:p>
            <a:endParaRPr/>
          </a:p>
        </p:txBody>
      </p:sp>
      <p:sp>
        <p:nvSpPr>
          <p:cNvPr id="33" name="object 33"/>
          <p:cNvSpPr/>
          <p:nvPr/>
        </p:nvSpPr>
        <p:spPr>
          <a:xfrm>
            <a:off x="2215921" y="2383141"/>
            <a:ext cx="15875" cy="15875"/>
          </a:xfrm>
          <a:custGeom>
            <a:avLst/>
            <a:gdLst/>
            <a:ahLst/>
            <a:cxnLst/>
            <a:rect l="l" t="t" r="r" b="b"/>
            <a:pathLst>
              <a:path w="15875" h="15875">
                <a:moveTo>
                  <a:pt x="15409" y="7704"/>
                </a:moveTo>
                <a:lnTo>
                  <a:pt x="15409" y="11959"/>
                </a:lnTo>
                <a:lnTo>
                  <a:pt x="11959" y="15409"/>
                </a:lnTo>
                <a:lnTo>
                  <a:pt x="7704" y="15409"/>
                </a:lnTo>
                <a:lnTo>
                  <a:pt x="3449" y="15409"/>
                </a:lnTo>
                <a:lnTo>
                  <a:pt x="0" y="11959"/>
                </a:lnTo>
                <a:lnTo>
                  <a:pt x="0" y="7704"/>
                </a:lnTo>
                <a:lnTo>
                  <a:pt x="0" y="3449"/>
                </a:lnTo>
                <a:lnTo>
                  <a:pt x="3449" y="0"/>
                </a:lnTo>
                <a:lnTo>
                  <a:pt x="7704" y="0"/>
                </a:lnTo>
                <a:lnTo>
                  <a:pt x="11959" y="0"/>
                </a:lnTo>
                <a:lnTo>
                  <a:pt x="15409" y="3449"/>
                </a:lnTo>
                <a:lnTo>
                  <a:pt x="15409" y="7704"/>
                </a:lnTo>
                <a:close/>
              </a:path>
            </a:pathLst>
          </a:custGeom>
          <a:ln w="7704">
            <a:solidFill>
              <a:srgbClr val="606060"/>
            </a:solidFill>
          </a:ln>
        </p:spPr>
        <p:txBody>
          <a:bodyPr wrap="square" lIns="0" tIns="0" rIns="0" bIns="0" rtlCol="0"/>
          <a:lstStyle/>
          <a:p>
            <a:endParaRPr/>
          </a:p>
        </p:txBody>
      </p:sp>
      <p:sp>
        <p:nvSpPr>
          <p:cNvPr id="34" name="object 34"/>
          <p:cNvSpPr/>
          <p:nvPr/>
        </p:nvSpPr>
        <p:spPr>
          <a:xfrm>
            <a:off x="590255" y="1566456"/>
            <a:ext cx="23495" cy="15875"/>
          </a:xfrm>
          <a:custGeom>
            <a:avLst/>
            <a:gdLst/>
            <a:ahLst/>
            <a:cxnLst/>
            <a:rect l="l" t="t" r="r" b="b"/>
            <a:pathLst>
              <a:path w="23495" h="15875">
                <a:moveTo>
                  <a:pt x="0" y="0"/>
                </a:moveTo>
                <a:lnTo>
                  <a:pt x="23113" y="15409"/>
                </a:lnTo>
              </a:path>
            </a:pathLst>
          </a:custGeom>
          <a:ln w="7704">
            <a:solidFill>
              <a:srgbClr val="000000"/>
            </a:solidFill>
          </a:ln>
        </p:spPr>
        <p:txBody>
          <a:bodyPr wrap="square" lIns="0" tIns="0" rIns="0" bIns="0" rtlCol="0"/>
          <a:lstStyle/>
          <a:p>
            <a:endParaRPr/>
          </a:p>
        </p:txBody>
      </p:sp>
      <p:sp>
        <p:nvSpPr>
          <p:cNvPr id="35" name="object 35"/>
          <p:cNvSpPr/>
          <p:nvPr/>
        </p:nvSpPr>
        <p:spPr>
          <a:xfrm>
            <a:off x="621073" y="1589569"/>
            <a:ext cx="31115" cy="8255"/>
          </a:xfrm>
          <a:custGeom>
            <a:avLst/>
            <a:gdLst/>
            <a:ahLst/>
            <a:cxnLst/>
            <a:rect l="l" t="t" r="r" b="b"/>
            <a:pathLst>
              <a:path w="31115" h="8255">
                <a:moveTo>
                  <a:pt x="0" y="0"/>
                </a:moveTo>
                <a:lnTo>
                  <a:pt x="30818" y="7704"/>
                </a:lnTo>
              </a:path>
            </a:pathLst>
          </a:custGeom>
          <a:ln w="7704">
            <a:solidFill>
              <a:srgbClr val="000000"/>
            </a:solidFill>
          </a:ln>
        </p:spPr>
        <p:txBody>
          <a:bodyPr wrap="square" lIns="0" tIns="0" rIns="0" bIns="0" rtlCol="0"/>
          <a:lstStyle/>
          <a:p>
            <a:endParaRPr/>
          </a:p>
        </p:txBody>
      </p:sp>
      <p:sp>
        <p:nvSpPr>
          <p:cNvPr id="36" name="object 36"/>
          <p:cNvSpPr/>
          <p:nvPr/>
        </p:nvSpPr>
        <p:spPr>
          <a:xfrm>
            <a:off x="659596" y="1604979"/>
            <a:ext cx="31115" cy="15875"/>
          </a:xfrm>
          <a:custGeom>
            <a:avLst/>
            <a:gdLst/>
            <a:ahLst/>
            <a:cxnLst/>
            <a:rect l="l" t="t" r="r" b="b"/>
            <a:pathLst>
              <a:path w="31115" h="15875">
                <a:moveTo>
                  <a:pt x="0" y="0"/>
                </a:moveTo>
                <a:lnTo>
                  <a:pt x="30818" y="15409"/>
                </a:lnTo>
              </a:path>
            </a:pathLst>
          </a:custGeom>
          <a:ln w="7704">
            <a:solidFill>
              <a:srgbClr val="000000"/>
            </a:solidFill>
          </a:ln>
        </p:spPr>
        <p:txBody>
          <a:bodyPr wrap="square" lIns="0" tIns="0" rIns="0" bIns="0" rtlCol="0"/>
          <a:lstStyle/>
          <a:p>
            <a:endParaRPr/>
          </a:p>
        </p:txBody>
      </p:sp>
      <p:sp>
        <p:nvSpPr>
          <p:cNvPr id="37" name="object 37"/>
          <p:cNvSpPr/>
          <p:nvPr/>
        </p:nvSpPr>
        <p:spPr>
          <a:xfrm>
            <a:off x="698119" y="1628092"/>
            <a:ext cx="23495" cy="15875"/>
          </a:xfrm>
          <a:custGeom>
            <a:avLst/>
            <a:gdLst/>
            <a:ahLst/>
            <a:cxnLst/>
            <a:rect l="l" t="t" r="r" b="b"/>
            <a:pathLst>
              <a:path w="23495" h="15875">
                <a:moveTo>
                  <a:pt x="0" y="0"/>
                </a:moveTo>
                <a:lnTo>
                  <a:pt x="23113" y="15409"/>
                </a:lnTo>
              </a:path>
            </a:pathLst>
          </a:custGeom>
          <a:ln w="7704">
            <a:solidFill>
              <a:srgbClr val="000000"/>
            </a:solidFill>
          </a:ln>
        </p:spPr>
        <p:txBody>
          <a:bodyPr wrap="square" lIns="0" tIns="0" rIns="0" bIns="0" rtlCol="0"/>
          <a:lstStyle/>
          <a:p>
            <a:endParaRPr/>
          </a:p>
        </p:txBody>
      </p:sp>
      <p:sp>
        <p:nvSpPr>
          <p:cNvPr id="38" name="object 38"/>
          <p:cNvSpPr/>
          <p:nvPr/>
        </p:nvSpPr>
        <p:spPr>
          <a:xfrm>
            <a:off x="736642" y="1651206"/>
            <a:ext cx="23495" cy="15875"/>
          </a:xfrm>
          <a:custGeom>
            <a:avLst/>
            <a:gdLst/>
            <a:ahLst/>
            <a:cxnLst/>
            <a:rect l="l" t="t" r="r" b="b"/>
            <a:pathLst>
              <a:path w="23495" h="15875">
                <a:moveTo>
                  <a:pt x="0" y="0"/>
                </a:moveTo>
                <a:lnTo>
                  <a:pt x="23113" y="15409"/>
                </a:lnTo>
              </a:path>
            </a:pathLst>
          </a:custGeom>
          <a:ln w="7704">
            <a:solidFill>
              <a:srgbClr val="000000"/>
            </a:solidFill>
          </a:ln>
        </p:spPr>
        <p:txBody>
          <a:bodyPr wrap="square" lIns="0" tIns="0" rIns="0" bIns="0" rtlCol="0"/>
          <a:lstStyle/>
          <a:p>
            <a:endParaRPr/>
          </a:p>
        </p:txBody>
      </p:sp>
      <p:sp>
        <p:nvSpPr>
          <p:cNvPr id="39" name="object 39"/>
          <p:cNvSpPr/>
          <p:nvPr/>
        </p:nvSpPr>
        <p:spPr>
          <a:xfrm>
            <a:off x="775165" y="1674320"/>
            <a:ext cx="23495" cy="15875"/>
          </a:xfrm>
          <a:custGeom>
            <a:avLst/>
            <a:gdLst/>
            <a:ahLst/>
            <a:cxnLst/>
            <a:rect l="l" t="t" r="r" b="b"/>
            <a:pathLst>
              <a:path w="23495" h="15875">
                <a:moveTo>
                  <a:pt x="0" y="0"/>
                </a:moveTo>
                <a:lnTo>
                  <a:pt x="23113" y="15409"/>
                </a:lnTo>
              </a:path>
            </a:pathLst>
          </a:custGeom>
          <a:ln w="7704">
            <a:solidFill>
              <a:srgbClr val="000000"/>
            </a:solidFill>
          </a:ln>
        </p:spPr>
        <p:txBody>
          <a:bodyPr wrap="square" lIns="0" tIns="0" rIns="0" bIns="0" rtlCol="0"/>
          <a:lstStyle/>
          <a:p>
            <a:endParaRPr/>
          </a:p>
        </p:txBody>
      </p:sp>
      <p:sp>
        <p:nvSpPr>
          <p:cNvPr id="40" name="object 40"/>
          <p:cNvSpPr/>
          <p:nvPr/>
        </p:nvSpPr>
        <p:spPr>
          <a:xfrm>
            <a:off x="813688" y="1689729"/>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41" name="object 41"/>
          <p:cNvSpPr/>
          <p:nvPr/>
        </p:nvSpPr>
        <p:spPr>
          <a:xfrm>
            <a:off x="852210" y="1712843"/>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42" name="object 42"/>
          <p:cNvSpPr/>
          <p:nvPr/>
        </p:nvSpPr>
        <p:spPr>
          <a:xfrm>
            <a:off x="883029" y="1735957"/>
            <a:ext cx="31115" cy="15875"/>
          </a:xfrm>
          <a:custGeom>
            <a:avLst/>
            <a:gdLst/>
            <a:ahLst/>
            <a:cxnLst/>
            <a:rect l="l" t="t" r="r" b="b"/>
            <a:pathLst>
              <a:path w="31115" h="15875">
                <a:moveTo>
                  <a:pt x="0" y="0"/>
                </a:moveTo>
                <a:lnTo>
                  <a:pt x="30818" y="15409"/>
                </a:lnTo>
              </a:path>
            </a:pathLst>
          </a:custGeom>
          <a:ln w="7704">
            <a:solidFill>
              <a:srgbClr val="000000"/>
            </a:solidFill>
          </a:ln>
        </p:spPr>
        <p:txBody>
          <a:bodyPr wrap="square" lIns="0" tIns="0" rIns="0" bIns="0" rtlCol="0"/>
          <a:lstStyle/>
          <a:p>
            <a:endParaRPr/>
          </a:p>
        </p:txBody>
      </p:sp>
      <p:sp>
        <p:nvSpPr>
          <p:cNvPr id="43" name="object 43"/>
          <p:cNvSpPr/>
          <p:nvPr/>
        </p:nvSpPr>
        <p:spPr>
          <a:xfrm>
            <a:off x="921552" y="1759070"/>
            <a:ext cx="31115" cy="15875"/>
          </a:xfrm>
          <a:custGeom>
            <a:avLst/>
            <a:gdLst/>
            <a:ahLst/>
            <a:cxnLst/>
            <a:rect l="l" t="t" r="r" b="b"/>
            <a:pathLst>
              <a:path w="31115" h="15875">
                <a:moveTo>
                  <a:pt x="0" y="0"/>
                </a:moveTo>
                <a:lnTo>
                  <a:pt x="30818" y="15409"/>
                </a:lnTo>
              </a:path>
            </a:pathLst>
          </a:custGeom>
          <a:ln w="7704">
            <a:solidFill>
              <a:srgbClr val="000000"/>
            </a:solidFill>
          </a:ln>
        </p:spPr>
        <p:txBody>
          <a:bodyPr wrap="square" lIns="0" tIns="0" rIns="0" bIns="0" rtlCol="0"/>
          <a:lstStyle/>
          <a:p>
            <a:endParaRPr/>
          </a:p>
        </p:txBody>
      </p:sp>
      <p:sp>
        <p:nvSpPr>
          <p:cNvPr id="44" name="object 44"/>
          <p:cNvSpPr/>
          <p:nvPr/>
        </p:nvSpPr>
        <p:spPr>
          <a:xfrm>
            <a:off x="960075" y="1774479"/>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45" name="object 45"/>
          <p:cNvSpPr/>
          <p:nvPr/>
        </p:nvSpPr>
        <p:spPr>
          <a:xfrm>
            <a:off x="998597" y="1797593"/>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46" name="object 46"/>
          <p:cNvSpPr/>
          <p:nvPr/>
        </p:nvSpPr>
        <p:spPr>
          <a:xfrm>
            <a:off x="1037120" y="1820707"/>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47" name="object 47"/>
          <p:cNvSpPr/>
          <p:nvPr/>
        </p:nvSpPr>
        <p:spPr>
          <a:xfrm>
            <a:off x="1075643" y="1843821"/>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48" name="object 48"/>
          <p:cNvSpPr/>
          <p:nvPr/>
        </p:nvSpPr>
        <p:spPr>
          <a:xfrm>
            <a:off x="1114166" y="1859230"/>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49" name="object 49"/>
          <p:cNvSpPr/>
          <p:nvPr/>
        </p:nvSpPr>
        <p:spPr>
          <a:xfrm>
            <a:off x="1144985" y="1882344"/>
            <a:ext cx="31115" cy="15875"/>
          </a:xfrm>
          <a:custGeom>
            <a:avLst/>
            <a:gdLst/>
            <a:ahLst/>
            <a:cxnLst/>
            <a:rect l="l" t="t" r="r" b="b"/>
            <a:pathLst>
              <a:path w="31115" h="15875">
                <a:moveTo>
                  <a:pt x="0" y="0"/>
                </a:moveTo>
                <a:lnTo>
                  <a:pt x="30818" y="15409"/>
                </a:lnTo>
              </a:path>
            </a:pathLst>
          </a:custGeom>
          <a:ln w="7704">
            <a:solidFill>
              <a:srgbClr val="000000"/>
            </a:solidFill>
          </a:ln>
        </p:spPr>
        <p:txBody>
          <a:bodyPr wrap="square" lIns="0" tIns="0" rIns="0" bIns="0" rtlCol="0"/>
          <a:lstStyle/>
          <a:p>
            <a:endParaRPr/>
          </a:p>
        </p:txBody>
      </p:sp>
      <p:sp>
        <p:nvSpPr>
          <p:cNvPr id="50" name="object 50"/>
          <p:cNvSpPr/>
          <p:nvPr/>
        </p:nvSpPr>
        <p:spPr>
          <a:xfrm>
            <a:off x="1183507" y="1905457"/>
            <a:ext cx="31115" cy="15875"/>
          </a:xfrm>
          <a:custGeom>
            <a:avLst/>
            <a:gdLst/>
            <a:ahLst/>
            <a:cxnLst/>
            <a:rect l="l" t="t" r="r" b="b"/>
            <a:pathLst>
              <a:path w="31115" h="15875">
                <a:moveTo>
                  <a:pt x="0" y="0"/>
                </a:moveTo>
                <a:lnTo>
                  <a:pt x="30818" y="15409"/>
                </a:lnTo>
              </a:path>
            </a:pathLst>
          </a:custGeom>
          <a:ln w="7704">
            <a:solidFill>
              <a:srgbClr val="000000"/>
            </a:solidFill>
          </a:ln>
        </p:spPr>
        <p:txBody>
          <a:bodyPr wrap="square" lIns="0" tIns="0" rIns="0" bIns="0" rtlCol="0"/>
          <a:lstStyle/>
          <a:p>
            <a:endParaRPr/>
          </a:p>
        </p:txBody>
      </p:sp>
      <p:sp>
        <p:nvSpPr>
          <p:cNvPr id="51" name="object 51"/>
          <p:cNvSpPr/>
          <p:nvPr/>
        </p:nvSpPr>
        <p:spPr>
          <a:xfrm>
            <a:off x="1222030" y="1928571"/>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52" name="object 52"/>
          <p:cNvSpPr/>
          <p:nvPr/>
        </p:nvSpPr>
        <p:spPr>
          <a:xfrm>
            <a:off x="1260553" y="1951685"/>
            <a:ext cx="23495" cy="8255"/>
          </a:xfrm>
          <a:custGeom>
            <a:avLst/>
            <a:gdLst/>
            <a:ahLst/>
            <a:cxnLst/>
            <a:rect l="l" t="t" r="r" b="b"/>
            <a:pathLst>
              <a:path w="23494" h="8255">
                <a:moveTo>
                  <a:pt x="0" y="0"/>
                </a:moveTo>
                <a:lnTo>
                  <a:pt x="23113" y="7704"/>
                </a:lnTo>
              </a:path>
            </a:pathLst>
          </a:custGeom>
          <a:ln w="7704">
            <a:solidFill>
              <a:srgbClr val="000000"/>
            </a:solidFill>
          </a:ln>
        </p:spPr>
        <p:txBody>
          <a:bodyPr wrap="square" lIns="0" tIns="0" rIns="0" bIns="0" rtlCol="0"/>
          <a:lstStyle/>
          <a:p>
            <a:endParaRPr/>
          </a:p>
        </p:txBody>
      </p:sp>
      <p:sp>
        <p:nvSpPr>
          <p:cNvPr id="53" name="object 53"/>
          <p:cNvSpPr/>
          <p:nvPr/>
        </p:nvSpPr>
        <p:spPr>
          <a:xfrm>
            <a:off x="1299076" y="1967094"/>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54" name="object 54"/>
          <p:cNvSpPr/>
          <p:nvPr/>
        </p:nvSpPr>
        <p:spPr>
          <a:xfrm>
            <a:off x="1337599" y="1990208"/>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55" name="object 55"/>
          <p:cNvSpPr/>
          <p:nvPr/>
        </p:nvSpPr>
        <p:spPr>
          <a:xfrm>
            <a:off x="1376122" y="2013321"/>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56" name="object 56"/>
          <p:cNvSpPr/>
          <p:nvPr/>
        </p:nvSpPr>
        <p:spPr>
          <a:xfrm>
            <a:off x="1406940" y="2036435"/>
            <a:ext cx="31115" cy="8255"/>
          </a:xfrm>
          <a:custGeom>
            <a:avLst/>
            <a:gdLst/>
            <a:ahLst/>
            <a:cxnLst/>
            <a:rect l="l" t="t" r="r" b="b"/>
            <a:pathLst>
              <a:path w="31115" h="8255">
                <a:moveTo>
                  <a:pt x="0" y="0"/>
                </a:moveTo>
                <a:lnTo>
                  <a:pt x="30818" y="7704"/>
                </a:lnTo>
              </a:path>
            </a:pathLst>
          </a:custGeom>
          <a:ln w="7704">
            <a:solidFill>
              <a:srgbClr val="000000"/>
            </a:solidFill>
          </a:ln>
        </p:spPr>
        <p:txBody>
          <a:bodyPr wrap="square" lIns="0" tIns="0" rIns="0" bIns="0" rtlCol="0"/>
          <a:lstStyle/>
          <a:p>
            <a:endParaRPr/>
          </a:p>
        </p:txBody>
      </p:sp>
      <p:sp>
        <p:nvSpPr>
          <p:cNvPr id="57" name="object 57"/>
          <p:cNvSpPr/>
          <p:nvPr/>
        </p:nvSpPr>
        <p:spPr>
          <a:xfrm>
            <a:off x="1445463" y="2051844"/>
            <a:ext cx="31115" cy="15875"/>
          </a:xfrm>
          <a:custGeom>
            <a:avLst/>
            <a:gdLst/>
            <a:ahLst/>
            <a:cxnLst/>
            <a:rect l="l" t="t" r="r" b="b"/>
            <a:pathLst>
              <a:path w="31115" h="15875">
                <a:moveTo>
                  <a:pt x="0" y="0"/>
                </a:moveTo>
                <a:lnTo>
                  <a:pt x="30818" y="15409"/>
                </a:lnTo>
              </a:path>
            </a:pathLst>
          </a:custGeom>
          <a:ln w="7704">
            <a:solidFill>
              <a:srgbClr val="000000"/>
            </a:solidFill>
          </a:ln>
        </p:spPr>
        <p:txBody>
          <a:bodyPr wrap="square" lIns="0" tIns="0" rIns="0" bIns="0" rtlCol="0"/>
          <a:lstStyle/>
          <a:p>
            <a:endParaRPr/>
          </a:p>
        </p:txBody>
      </p:sp>
      <p:sp>
        <p:nvSpPr>
          <p:cNvPr id="58" name="object 58"/>
          <p:cNvSpPr/>
          <p:nvPr/>
        </p:nvSpPr>
        <p:spPr>
          <a:xfrm>
            <a:off x="1483986" y="2074958"/>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59" name="object 59"/>
          <p:cNvSpPr/>
          <p:nvPr/>
        </p:nvSpPr>
        <p:spPr>
          <a:xfrm>
            <a:off x="1522509" y="2098072"/>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60" name="object 60"/>
          <p:cNvSpPr/>
          <p:nvPr/>
        </p:nvSpPr>
        <p:spPr>
          <a:xfrm>
            <a:off x="1561032" y="2121186"/>
            <a:ext cx="23495" cy="8255"/>
          </a:xfrm>
          <a:custGeom>
            <a:avLst/>
            <a:gdLst/>
            <a:ahLst/>
            <a:cxnLst/>
            <a:rect l="l" t="t" r="r" b="b"/>
            <a:pathLst>
              <a:path w="23494" h="8255">
                <a:moveTo>
                  <a:pt x="0" y="0"/>
                </a:moveTo>
                <a:lnTo>
                  <a:pt x="23113" y="7704"/>
                </a:lnTo>
              </a:path>
            </a:pathLst>
          </a:custGeom>
          <a:ln w="7704">
            <a:solidFill>
              <a:srgbClr val="000000"/>
            </a:solidFill>
          </a:ln>
        </p:spPr>
        <p:txBody>
          <a:bodyPr wrap="square" lIns="0" tIns="0" rIns="0" bIns="0" rtlCol="0"/>
          <a:lstStyle/>
          <a:p>
            <a:endParaRPr/>
          </a:p>
        </p:txBody>
      </p:sp>
      <p:sp>
        <p:nvSpPr>
          <p:cNvPr id="61" name="object 61"/>
          <p:cNvSpPr/>
          <p:nvPr/>
        </p:nvSpPr>
        <p:spPr>
          <a:xfrm>
            <a:off x="1599555" y="2136595"/>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62" name="object 62"/>
          <p:cNvSpPr/>
          <p:nvPr/>
        </p:nvSpPr>
        <p:spPr>
          <a:xfrm>
            <a:off x="1638078" y="2159709"/>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63" name="object 63"/>
          <p:cNvSpPr/>
          <p:nvPr/>
        </p:nvSpPr>
        <p:spPr>
          <a:xfrm>
            <a:off x="1668896" y="2182822"/>
            <a:ext cx="31115" cy="15875"/>
          </a:xfrm>
          <a:custGeom>
            <a:avLst/>
            <a:gdLst/>
            <a:ahLst/>
            <a:cxnLst/>
            <a:rect l="l" t="t" r="r" b="b"/>
            <a:pathLst>
              <a:path w="31114" h="15875">
                <a:moveTo>
                  <a:pt x="0" y="0"/>
                </a:moveTo>
                <a:lnTo>
                  <a:pt x="30818" y="15409"/>
                </a:lnTo>
              </a:path>
            </a:pathLst>
          </a:custGeom>
          <a:ln w="7704">
            <a:solidFill>
              <a:srgbClr val="000000"/>
            </a:solidFill>
          </a:ln>
        </p:spPr>
        <p:txBody>
          <a:bodyPr wrap="square" lIns="0" tIns="0" rIns="0" bIns="0" rtlCol="0"/>
          <a:lstStyle/>
          <a:p>
            <a:endParaRPr/>
          </a:p>
        </p:txBody>
      </p:sp>
      <p:sp>
        <p:nvSpPr>
          <p:cNvPr id="64" name="object 64"/>
          <p:cNvSpPr/>
          <p:nvPr/>
        </p:nvSpPr>
        <p:spPr>
          <a:xfrm>
            <a:off x="1707419" y="2205936"/>
            <a:ext cx="31115" cy="8255"/>
          </a:xfrm>
          <a:custGeom>
            <a:avLst/>
            <a:gdLst/>
            <a:ahLst/>
            <a:cxnLst/>
            <a:rect l="l" t="t" r="r" b="b"/>
            <a:pathLst>
              <a:path w="31114" h="8255">
                <a:moveTo>
                  <a:pt x="0" y="0"/>
                </a:moveTo>
                <a:lnTo>
                  <a:pt x="30818" y="7704"/>
                </a:lnTo>
              </a:path>
            </a:pathLst>
          </a:custGeom>
          <a:ln w="7704">
            <a:solidFill>
              <a:srgbClr val="000000"/>
            </a:solidFill>
          </a:ln>
        </p:spPr>
        <p:txBody>
          <a:bodyPr wrap="square" lIns="0" tIns="0" rIns="0" bIns="0" rtlCol="0"/>
          <a:lstStyle/>
          <a:p>
            <a:endParaRPr/>
          </a:p>
        </p:txBody>
      </p:sp>
      <p:sp>
        <p:nvSpPr>
          <p:cNvPr id="65" name="object 65"/>
          <p:cNvSpPr/>
          <p:nvPr/>
        </p:nvSpPr>
        <p:spPr>
          <a:xfrm>
            <a:off x="1745942" y="2221345"/>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66" name="object 66"/>
          <p:cNvSpPr/>
          <p:nvPr/>
        </p:nvSpPr>
        <p:spPr>
          <a:xfrm>
            <a:off x="1784465" y="2244459"/>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67" name="object 67"/>
          <p:cNvSpPr/>
          <p:nvPr/>
        </p:nvSpPr>
        <p:spPr>
          <a:xfrm>
            <a:off x="1822988" y="2267573"/>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68" name="object 68"/>
          <p:cNvSpPr/>
          <p:nvPr/>
        </p:nvSpPr>
        <p:spPr>
          <a:xfrm>
            <a:off x="1861511" y="2290686"/>
            <a:ext cx="23495" cy="8255"/>
          </a:xfrm>
          <a:custGeom>
            <a:avLst/>
            <a:gdLst/>
            <a:ahLst/>
            <a:cxnLst/>
            <a:rect l="l" t="t" r="r" b="b"/>
            <a:pathLst>
              <a:path w="23494" h="8255">
                <a:moveTo>
                  <a:pt x="0" y="0"/>
                </a:moveTo>
                <a:lnTo>
                  <a:pt x="23113" y="7704"/>
                </a:lnTo>
              </a:path>
            </a:pathLst>
          </a:custGeom>
          <a:ln w="7704">
            <a:solidFill>
              <a:srgbClr val="000000"/>
            </a:solidFill>
          </a:ln>
        </p:spPr>
        <p:txBody>
          <a:bodyPr wrap="square" lIns="0" tIns="0" rIns="0" bIns="0" rtlCol="0"/>
          <a:lstStyle/>
          <a:p>
            <a:endParaRPr/>
          </a:p>
        </p:txBody>
      </p:sp>
      <p:sp>
        <p:nvSpPr>
          <p:cNvPr id="69" name="object 69"/>
          <p:cNvSpPr/>
          <p:nvPr/>
        </p:nvSpPr>
        <p:spPr>
          <a:xfrm>
            <a:off x="1900034" y="2306096"/>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70" name="object 70"/>
          <p:cNvSpPr/>
          <p:nvPr/>
        </p:nvSpPr>
        <p:spPr>
          <a:xfrm>
            <a:off x="1930852" y="2329209"/>
            <a:ext cx="31115" cy="15875"/>
          </a:xfrm>
          <a:custGeom>
            <a:avLst/>
            <a:gdLst/>
            <a:ahLst/>
            <a:cxnLst/>
            <a:rect l="l" t="t" r="r" b="b"/>
            <a:pathLst>
              <a:path w="31114" h="15875">
                <a:moveTo>
                  <a:pt x="0" y="0"/>
                </a:moveTo>
                <a:lnTo>
                  <a:pt x="30818" y="15409"/>
                </a:lnTo>
              </a:path>
            </a:pathLst>
          </a:custGeom>
          <a:ln w="7704">
            <a:solidFill>
              <a:srgbClr val="000000"/>
            </a:solidFill>
          </a:ln>
        </p:spPr>
        <p:txBody>
          <a:bodyPr wrap="square" lIns="0" tIns="0" rIns="0" bIns="0" rtlCol="0"/>
          <a:lstStyle/>
          <a:p>
            <a:endParaRPr/>
          </a:p>
        </p:txBody>
      </p:sp>
      <p:sp>
        <p:nvSpPr>
          <p:cNvPr id="71" name="object 71"/>
          <p:cNvSpPr/>
          <p:nvPr/>
        </p:nvSpPr>
        <p:spPr>
          <a:xfrm>
            <a:off x="1969375" y="2352323"/>
            <a:ext cx="31115" cy="15875"/>
          </a:xfrm>
          <a:custGeom>
            <a:avLst/>
            <a:gdLst/>
            <a:ahLst/>
            <a:cxnLst/>
            <a:rect l="l" t="t" r="r" b="b"/>
            <a:pathLst>
              <a:path w="31114" h="15875">
                <a:moveTo>
                  <a:pt x="0" y="0"/>
                </a:moveTo>
                <a:lnTo>
                  <a:pt x="30818" y="15409"/>
                </a:lnTo>
              </a:path>
            </a:pathLst>
          </a:custGeom>
          <a:ln w="7704">
            <a:solidFill>
              <a:srgbClr val="000000"/>
            </a:solidFill>
          </a:ln>
        </p:spPr>
        <p:txBody>
          <a:bodyPr wrap="square" lIns="0" tIns="0" rIns="0" bIns="0" rtlCol="0"/>
          <a:lstStyle/>
          <a:p>
            <a:endParaRPr/>
          </a:p>
        </p:txBody>
      </p:sp>
      <p:sp>
        <p:nvSpPr>
          <p:cNvPr id="72" name="object 72"/>
          <p:cNvSpPr/>
          <p:nvPr/>
        </p:nvSpPr>
        <p:spPr>
          <a:xfrm>
            <a:off x="2007898" y="2375437"/>
            <a:ext cx="23495" cy="8255"/>
          </a:xfrm>
          <a:custGeom>
            <a:avLst/>
            <a:gdLst/>
            <a:ahLst/>
            <a:cxnLst/>
            <a:rect l="l" t="t" r="r" b="b"/>
            <a:pathLst>
              <a:path w="23494" h="8255">
                <a:moveTo>
                  <a:pt x="0" y="0"/>
                </a:moveTo>
                <a:lnTo>
                  <a:pt x="23113" y="7704"/>
                </a:lnTo>
              </a:path>
            </a:pathLst>
          </a:custGeom>
          <a:ln w="7704">
            <a:solidFill>
              <a:srgbClr val="000000"/>
            </a:solidFill>
          </a:ln>
        </p:spPr>
        <p:txBody>
          <a:bodyPr wrap="square" lIns="0" tIns="0" rIns="0" bIns="0" rtlCol="0"/>
          <a:lstStyle/>
          <a:p>
            <a:endParaRPr/>
          </a:p>
        </p:txBody>
      </p:sp>
      <p:sp>
        <p:nvSpPr>
          <p:cNvPr id="73" name="object 73"/>
          <p:cNvSpPr/>
          <p:nvPr/>
        </p:nvSpPr>
        <p:spPr>
          <a:xfrm>
            <a:off x="2046421" y="2390846"/>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74" name="object 74"/>
          <p:cNvSpPr/>
          <p:nvPr/>
        </p:nvSpPr>
        <p:spPr>
          <a:xfrm>
            <a:off x="2084944" y="2413960"/>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75" name="object 75"/>
          <p:cNvSpPr/>
          <p:nvPr/>
        </p:nvSpPr>
        <p:spPr>
          <a:xfrm>
            <a:off x="2123466" y="2437073"/>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76" name="object 76"/>
          <p:cNvSpPr/>
          <p:nvPr/>
        </p:nvSpPr>
        <p:spPr>
          <a:xfrm>
            <a:off x="2161989" y="2460187"/>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77" name="object 77"/>
          <p:cNvSpPr/>
          <p:nvPr/>
        </p:nvSpPr>
        <p:spPr>
          <a:xfrm>
            <a:off x="2192808" y="2475596"/>
            <a:ext cx="31115" cy="15875"/>
          </a:xfrm>
          <a:custGeom>
            <a:avLst/>
            <a:gdLst/>
            <a:ahLst/>
            <a:cxnLst/>
            <a:rect l="l" t="t" r="r" b="b"/>
            <a:pathLst>
              <a:path w="31114" h="15875">
                <a:moveTo>
                  <a:pt x="0" y="0"/>
                </a:moveTo>
                <a:lnTo>
                  <a:pt x="30818" y="15409"/>
                </a:lnTo>
              </a:path>
            </a:pathLst>
          </a:custGeom>
          <a:ln w="7704">
            <a:solidFill>
              <a:srgbClr val="000000"/>
            </a:solidFill>
          </a:ln>
        </p:spPr>
        <p:txBody>
          <a:bodyPr wrap="square" lIns="0" tIns="0" rIns="0" bIns="0" rtlCol="0"/>
          <a:lstStyle/>
          <a:p>
            <a:endParaRPr/>
          </a:p>
        </p:txBody>
      </p:sp>
      <p:sp>
        <p:nvSpPr>
          <p:cNvPr id="78" name="object 78"/>
          <p:cNvSpPr/>
          <p:nvPr/>
        </p:nvSpPr>
        <p:spPr>
          <a:xfrm>
            <a:off x="528618" y="1343023"/>
            <a:ext cx="0" cy="1186815"/>
          </a:xfrm>
          <a:custGeom>
            <a:avLst/>
            <a:gdLst/>
            <a:ahLst/>
            <a:cxnLst/>
            <a:rect l="l" t="t" r="r" b="b"/>
            <a:pathLst>
              <a:path h="1186814">
                <a:moveTo>
                  <a:pt x="0" y="1186505"/>
                </a:moveTo>
                <a:lnTo>
                  <a:pt x="0" y="0"/>
                </a:lnTo>
              </a:path>
            </a:pathLst>
          </a:custGeom>
          <a:ln w="7704">
            <a:solidFill>
              <a:srgbClr val="000000"/>
            </a:solidFill>
          </a:ln>
        </p:spPr>
        <p:txBody>
          <a:bodyPr wrap="square" lIns="0" tIns="0" rIns="0" bIns="0" rtlCol="0"/>
          <a:lstStyle/>
          <a:p>
            <a:endParaRPr/>
          </a:p>
        </p:txBody>
      </p:sp>
      <p:sp>
        <p:nvSpPr>
          <p:cNvPr id="79" name="object 79"/>
          <p:cNvSpPr/>
          <p:nvPr/>
        </p:nvSpPr>
        <p:spPr>
          <a:xfrm>
            <a:off x="513209" y="2491006"/>
            <a:ext cx="15875" cy="0"/>
          </a:xfrm>
          <a:custGeom>
            <a:avLst/>
            <a:gdLst/>
            <a:ahLst/>
            <a:cxnLst/>
            <a:rect l="l" t="t" r="r" b="b"/>
            <a:pathLst>
              <a:path w="15875">
                <a:moveTo>
                  <a:pt x="15409" y="0"/>
                </a:moveTo>
                <a:lnTo>
                  <a:pt x="0" y="0"/>
                </a:lnTo>
              </a:path>
            </a:pathLst>
          </a:custGeom>
          <a:ln w="7704">
            <a:solidFill>
              <a:srgbClr val="000000"/>
            </a:solidFill>
          </a:ln>
        </p:spPr>
        <p:txBody>
          <a:bodyPr wrap="square" lIns="0" tIns="0" rIns="0" bIns="0" rtlCol="0"/>
          <a:lstStyle/>
          <a:p>
            <a:endParaRPr/>
          </a:p>
        </p:txBody>
      </p:sp>
      <p:sp>
        <p:nvSpPr>
          <p:cNvPr id="80" name="object 80"/>
          <p:cNvSpPr txBox="1"/>
          <p:nvPr/>
        </p:nvSpPr>
        <p:spPr>
          <a:xfrm>
            <a:off x="420815" y="2443973"/>
            <a:ext cx="86995" cy="90805"/>
          </a:xfrm>
          <a:prstGeom prst="rect">
            <a:avLst/>
          </a:prstGeom>
        </p:spPr>
        <p:txBody>
          <a:bodyPr vert="vert270" wrap="square" lIns="0" tIns="17145" rIns="0" bIns="0" rtlCol="0">
            <a:spAutoFit/>
          </a:bodyPr>
          <a:lstStyle/>
          <a:p>
            <a:pPr marL="12700">
              <a:lnSpc>
                <a:spcPct val="100000"/>
              </a:lnSpc>
              <a:spcBef>
                <a:spcPts val="135"/>
              </a:spcBef>
            </a:pPr>
            <a:r>
              <a:rPr sz="350" dirty="0">
                <a:latin typeface="Verdana"/>
                <a:cs typeface="Verdana"/>
              </a:rPr>
              <a:t>10</a:t>
            </a:r>
            <a:endParaRPr sz="350">
              <a:latin typeface="Verdana"/>
              <a:cs typeface="Verdana"/>
            </a:endParaRPr>
          </a:p>
        </p:txBody>
      </p:sp>
      <p:sp>
        <p:nvSpPr>
          <p:cNvPr id="81" name="object 81"/>
          <p:cNvSpPr/>
          <p:nvPr/>
        </p:nvSpPr>
        <p:spPr>
          <a:xfrm>
            <a:off x="513209" y="2229050"/>
            <a:ext cx="15875" cy="0"/>
          </a:xfrm>
          <a:custGeom>
            <a:avLst/>
            <a:gdLst/>
            <a:ahLst/>
            <a:cxnLst/>
            <a:rect l="l" t="t" r="r" b="b"/>
            <a:pathLst>
              <a:path w="15875">
                <a:moveTo>
                  <a:pt x="15409" y="0"/>
                </a:moveTo>
                <a:lnTo>
                  <a:pt x="0" y="0"/>
                </a:lnTo>
              </a:path>
            </a:pathLst>
          </a:custGeom>
          <a:ln w="7704">
            <a:solidFill>
              <a:srgbClr val="000000"/>
            </a:solidFill>
          </a:ln>
        </p:spPr>
        <p:txBody>
          <a:bodyPr wrap="square" lIns="0" tIns="0" rIns="0" bIns="0" rtlCol="0"/>
          <a:lstStyle/>
          <a:p>
            <a:endParaRPr/>
          </a:p>
        </p:txBody>
      </p:sp>
      <p:sp>
        <p:nvSpPr>
          <p:cNvPr id="82" name="object 82"/>
          <p:cNvSpPr/>
          <p:nvPr/>
        </p:nvSpPr>
        <p:spPr>
          <a:xfrm>
            <a:off x="513209" y="1959389"/>
            <a:ext cx="15875" cy="0"/>
          </a:xfrm>
          <a:custGeom>
            <a:avLst/>
            <a:gdLst/>
            <a:ahLst/>
            <a:cxnLst/>
            <a:rect l="l" t="t" r="r" b="b"/>
            <a:pathLst>
              <a:path w="15875">
                <a:moveTo>
                  <a:pt x="15409" y="0"/>
                </a:moveTo>
                <a:lnTo>
                  <a:pt x="0" y="0"/>
                </a:lnTo>
              </a:path>
            </a:pathLst>
          </a:custGeom>
          <a:ln w="7704">
            <a:solidFill>
              <a:srgbClr val="000000"/>
            </a:solidFill>
          </a:ln>
        </p:spPr>
        <p:txBody>
          <a:bodyPr wrap="square" lIns="0" tIns="0" rIns="0" bIns="0" rtlCol="0"/>
          <a:lstStyle/>
          <a:p>
            <a:endParaRPr/>
          </a:p>
        </p:txBody>
      </p:sp>
      <p:sp>
        <p:nvSpPr>
          <p:cNvPr id="83" name="object 83"/>
          <p:cNvSpPr/>
          <p:nvPr/>
        </p:nvSpPr>
        <p:spPr>
          <a:xfrm>
            <a:off x="513209" y="1689729"/>
            <a:ext cx="15875" cy="0"/>
          </a:xfrm>
          <a:custGeom>
            <a:avLst/>
            <a:gdLst/>
            <a:ahLst/>
            <a:cxnLst/>
            <a:rect l="l" t="t" r="r" b="b"/>
            <a:pathLst>
              <a:path w="15875">
                <a:moveTo>
                  <a:pt x="15409" y="0"/>
                </a:moveTo>
                <a:lnTo>
                  <a:pt x="0" y="0"/>
                </a:lnTo>
              </a:path>
            </a:pathLst>
          </a:custGeom>
          <a:ln w="7704">
            <a:solidFill>
              <a:srgbClr val="000000"/>
            </a:solidFill>
          </a:ln>
        </p:spPr>
        <p:txBody>
          <a:bodyPr wrap="square" lIns="0" tIns="0" rIns="0" bIns="0" rtlCol="0"/>
          <a:lstStyle/>
          <a:p>
            <a:endParaRPr/>
          </a:p>
        </p:txBody>
      </p:sp>
      <p:sp>
        <p:nvSpPr>
          <p:cNvPr id="84" name="object 84"/>
          <p:cNvSpPr/>
          <p:nvPr/>
        </p:nvSpPr>
        <p:spPr>
          <a:xfrm>
            <a:off x="513209" y="1427773"/>
            <a:ext cx="15875" cy="0"/>
          </a:xfrm>
          <a:custGeom>
            <a:avLst/>
            <a:gdLst/>
            <a:ahLst/>
            <a:cxnLst/>
            <a:rect l="l" t="t" r="r" b="b"/>
            <a:pathLst>
              <a:path w="15875">
                <a:moveTo>
                  <a:pt x="15409" y="0"/>
                </a:moveTo>
                <a:lnTo>
                  <a:pt x="0" y="0"/>
                </a:lnTo>
              </a:path>
            </a:pathLst>
          </a:custGeom>
          <a:ln w="7704">
            <a:solidFill>
              <a:srgbClr val="000000"/>
            </a:solidFill>
          </a:ln>
        </p:spPr>
        <p:txBody>
          <a:bodyPr wrap="square" lIns="0" tIns="0" rIns="0" bIns="0" rtlCol="0"/>
          <a:lstStyle/>
          <a:p>
            <a:endParaRPr/>
          </a:p>
        </p:txBody>
      </p:sp>
      <p:sp>
        <p:nvSpPr>
          <p:cNvPr id="85" name="object 85"/>
          <p:cNvSpPr txBox="1"/>
          <p:nvPr/>
        </p:nvSpPr>
        <p:spPr>
          <a:xfrm>
            <a:off x="420815" y="1380740"/>
            <a:ext cx="86995" cy="90805"/>
          </a:xfrm>
          <a:prstGeom prst="rect">
            <a:avLst/>
          </a:prstGeom>
        </p:spPr>
        <p:txBody>
          <a:bodyPr vert="vert270" wrap="square" lIns="0" tIns="17145" rIns="0" bIns="0" rtlCol="0">
            <a:spAutoFit/>
          </a:bodyPr>
          <a:lstStyle/>
          <a:p>
            <a:pPr marL="12700">
              <a:lnSpc>
                <a:spcPct val="100000"/>
              </a:lnSpc>
              <a:spcBef>
                <a:spcPts val="135"/>
              </a:spcBef>
            </a:pPr>
            <a:r>
              <a:rPr sz="350" dirty="0">
                <a:latin typeface="Verdana"/>
                <a:cs typeface="Verdana"/>
              </a:rPr>
              <a:t>50</a:t>
            </a:r>
            <a:endParaRPr sz="350">
              <a:latin typeface="Verdana"/>
              <a:cs typeface="Verdana"/>
            </a:endParaRPr>
          </a:p>
        </p:txBody>
      </p:sp>
      <p:sp>
        <p:nvSpPr>
          <p:cNvPr id="86" name="object 86"/>
          <p:cNvSpPr txBox="1"/>
          <p:nvPr/>
        </p:nvSpPr>
        <p:spPr>
          <a:xfrm>
            <a:off x="366883" y="1642696"/>
            <a:ext cx="140970" cy="629920"/>
          </a:xfrm>
          <a:prstGeom prst="rect">
            <a:avLst/>
          </a:prstGeom>
        </p:spPr>
        <p:txBody>
          <a:bodyPr vert="vert270" wrap="square" lIns="0" tIns="17145" rIns="0" bIns="0" rtlCol="0">
            <a:spAutoFit/>
          </a:bodyPr>
          <a:lstStyle/>
          <a:p>
            <a:pPr marL="53975" algn="ctr">
              <a:lnSpc>
                <a:spcPct val="100000"/>
              </a:lnSpc>
              <a:spcBef>
                <a:spcPts val="135"/>
              </a:spcBef>
            </a:pPr>
            <a:r>
              <a:rPr sz="350" spc="10" dirty="0">
                <a:latin typeface="Verdana"/>
                <a:cs typeface="Verdana"/>
              </a:rPr>
              <a:t>Output</a:t>
            </a:r>
            <a:endParaRPr sz="350">
              <a:latin typeface="Verdana"/>
              <a:cs typeface="Verdana"/>
            </a:endParaRPr>
          </a:p>
          <a:p>
            <a:pPr algn="ctr">
              <a:lnSpc>
                <a:spcPct val="100000"/>
              </a:lnSpc>
              <a:spcBef>
                <a:spcPts val="5"/>
              </a:spcBef>
              <a:tabLst>
                <a:tab pos="269240" algn="l"/>
                <a:tab pos="539115" algn="l"/>
              </a:tabLst>
            </a:pPr>
            <a:r>
              <a:rPr sz="350" dirty="0">
                <a:latin typeface="Verdana"/>
                <a:cs typeface="Verdana"/>
              </a:rPr>
              <a:t>20	30	40</a:t>
            </a:r>
            <a:endParaRPr sz="350">
              <a:latin typeface="Verdana"/>
              <a:cs typeface="Verdana"/>
            </a:endParaRPr>
          </a:p>
        </p:txBody>
      </p:sp>
      <p:sp>
        <p:nvSpPr>
          <p:cNvPr id="87" name="object 87"/>
          <p:cNvSpPr/>
          <p:nvPr/>
        </p:nvSpPr>
        <p:spPr>
          <a:xfrm>
            <a:off x="528618" y="2529528"/>
            <a:ext cx="1725930" cy="0"/>
          </a:xfrm>
          <a:custGeom>
            <a:avLst/>
            <a:gdLst/>
            <a:ahLst/>
            <a:cxnLst/>
            <a:rect l="l" t="t" r="r" b="b"/>
            <a:pathLst>
              <a:path w="1725930">
                <a:moveTo>
                  <a:pt x="0" y="0"/>
                </a:moveTo>
                <a:lnTo>
                  <a:pt x="1725826" y="0"/>
                </a:lnTo>
              </a:path>
            </a:pathLst>
          </a:custGeom>
          <a:ln w="7704">
            <a:solidFill>
              <a:srgbClr val="000000"/>
            </a:solidFill>
          </a:ln>
        </p:spPr>
        <p:txBody>
          <a:bodyPr wrap="square" lIns="0" tIns="0" rIns="0" bIns="0" rtlCol="0"/>
          <a:lstStyle/>
          <a:p>
            <a:endParaRPr/>
          </a:p>
        </p:txBody>
      </p:sp>
      <p:sp>
        <p:nvSpPr>
          <p:cNvPr id="88" name="object 88"/>
          <p:cNvSpPr/>
          <p:nvPr/>
        </p:nvSpPr>
        <p:spPr>
          <a:xfrm>
            <a:off x="559436" y="2529528"/>
            <a:ext cx="0" cy="15875"/>
          </a:xfrm>
          <a:custGeom>
            <a:avLst/>
            <a:gdLst/>
            <a:ahLst/>
            <a:cxnLst/>
            <a:rect l="l" t="t" r="r" b="b"/>
            <a:pathLst>
              <a:path h="15875">
                <a:moveTo>
                  <a:pt x="-3852" y="7704"/>
                </a:moveTo>
                <a:lnTo>
                  <a:pt x="3852" y="7704"/>
                </a:lnTo>
              </a:path>
            </a:pathLst>
          </a:custGeom>
          <a:ln w="15409">
            <a:solidFill>
              <a:srgbClr val="000000"/>
            </a:solidFill>
          </a:ln>
        </p:spPr>
        <p:txBody>
          <a:bodyPr wrap="square" lIns="0" tIns="0" rIns="0" bIns="0" rtlCol="0"/>
          <a:lstStyle/>
          <a:p>
            <a:endParaRPr/>
          </a:p>
        </p:txBody>
      </p:sp>
      <p:sp>
        <p:nvSpPr>
          <p:cNvPr id="89" name="object 89"/>
          <p:cNvSpPr txBox="1"/>
          <p:nvPr/>
        </p:nvSpPr>
        <p:spPr>
          <a:xfrm>
            <a:off x="513209" y="2544999"/>
            <a:ext cx="110489" cy="84455"/>
          </a:xfrm>
          <a:prstGeom prst="rect">
            <a:avLst/>
          </a:prstGeom>
        </p:spPr>
        <p:txBody>
          <a:bodyPr vert="horz" wrap="square" lIns="0" tIns="17145" rIns="0" bIns="0" rtlCol="0">
            <a:spAutoFit/>
          </a:bodyPr>
          <a:lstStyle/>
          <a:p>
            <a:pPr>
              <a:lnSpc>
                <a:spcPct val="100000"/>
              </a:lnSpc>
              <a:spcBef>
                <a:spcPts val="135"/>
              </a:spcBef>
            </a:pPr>
            <a:r>
              <a:rPr sz="350" spc="30" dirty="0">
                <a:latin typeface="Verdana"/>
                <a:cs typeface="Verdana"/>
              </a:rPr>
              <a:t>150</a:t>
            </a:r>
            <a:endParaRPr sz="350">
              <a:latin typeface="Verdana"/>
              <a:cs typeface="Verdana"/>
            </a:endParaRPr>
          </a:p>
        </p:txBody>
      </p:sp>
      <p:sp>
        <p:nvSpPr>
          <p:cNvPr id="90" name="object 90"/>
          <p:cNvSpPr/>
          <p:nvPr/>
        </p:nvSpPr>
        <p:spPr>
          <a:xfrm>
            <a:off x="975484" y="2529528"/>
            <a:ext cx="0" cy="15875"/>
          </a:xfrm>
          <a:custGeom>
            <a:avLst/>
            <a:gdLst/>
            <a:ahLst/>
            <a:cxnLst/>
            <a:rect l="l" t="t" r="r" b="b"/>
            <a:pathLst>
              <a:path h="15875">
                <a:moveTo>
                  <a:pt x="-3852" y="7704"/>
                </a:moveTo>
                <a:lnTo>
                  <a:pt x="3852" y="7704"/>
                </a:lnTo>
              </a:path>
            </a:pathLst>
          </a:custGeom>
          <a:ln w="15409">
            <a:solidFill>
              <a:srgbClr val="000000"/>
            </a:solidFill>
          </a:ln>
        </p:spPr>
        <p:txBody>
          <a:bodyPr wrap="square" lIns="0" tIns="0" rIns="0" bIns="0" rtlCol="0"/>
          <a:lstStyle/>
          <a:p>
            <a:endParaRPr/>
          </a:p>
        </p:txBody>
      </p:sp>
      <p:sp>
        <p:nvSpPr>
          <p:cNvPr id="91" name="object 91"/>
          <p:cNvSpPr txBox="1"/>
          <p:nvPr/>
        </p:nvSpPr>
        <p:spPr>
          <a:xfrm>
            <a:off x="929256" y="2544999"/>
            <a:ext cx="110489" cy="84455"/>
          </a:xfrm>
          <a:prstGeom prst="rect">
            <a:avLst/>
          </a:prstGeom>
        </p:spPr>
        <p:txBody>
          <a:bodyPr vert="horz" wrap="square" lIns="0" tIns="17145" rIns="0" bIns="0" rtlCol="0">
            <a:spAutoFit/>
          </a:bodyPr>
          <a:lstStyle/>
          <a:p>
            <a:pPr>
              <a:lnSpc>
                <a:spcPct val="100000"/>
              </a:lnSpc>
              <a:spcBef>
                <a:spcPts val="135"/>
              </a:spcBef>
            </a:pPr>
            <a:r>
              <a:rPr sz="350" spc="30" dirty="0">
                <a:latin typeface="Verdana"/>
                <a:cs typeface="Verdana"/>
              </a:rPr>
              <a:t>200</a:t>
            </a:r>
            <a:endParaRPr sz="350">
              <a:latin typeface="Verdana"/>
              <a:cs typeface="Verdana"/>
            </a:endParaRPr>
          </a:p>
        </p:txBody>
      </p:sp>
      <p:sp>
        <p:nvSpPr>
          <p:cNvPr id="92" name="object 92"/>
          <p:cNvSpPr/>
          <p:nvPr/>
        </p:nvSpPr>
        <p:spPr>
          <a:xfrm>
            <a:off x="1391531" y="2529528"/>
            <a:ext cx="0" cy="15875"/>
          </a:xfrm>
          <a:custGeom>
            <a:avLst/>
            <a:gdLst/>
            <a:ahLst/>
            <a:cxnLst/>
            <a:rect l="l" t="t" r="r" b="b"/>
            <a:pathLst>
              <a:path h="15875">
                <a:moveTo>
                  <a:pt x="-3852" y="7704"/>
                </a:moveTo>
                <a:lnTo>
                  <a:pt x="3852" y="7704"/>
                </a:lnTo>
              </a:path>
            </a:pathLst>
          </a:custGeom>
          <a:ln w="15409">
            <a:solidFill>
              <a:srgbClr val="000000"/>
            </a:solidFill>
          </a:ln>
        </p:spPr>
        <p:txBody>
          <a:bodyPr wrap="square" lIns="0" tIns="0" rIns="0" bIns="0" rtlCol="0"/>
          <a:lstStyle/>
          <a:p>
            <a:endParaRPr/>
          </a:p>
        </p:txBody>
      </p:sp>
      <p:sp>
        <p:nvSpPr>
          <p:cNvPr id="93" name="object 93"/>
          <p:cNvSpPr/>
          <p:nvPr/>
        </p:nvSpPr>
        <p:spPr>
          <a:xfrm>
            <a:off x="1807579" y="2529528"/>
            <a:ext cx="0" cy="15875"/>
          </a:xfrm>
          <a:custGeom>
            <a:avLst/>
            <a:gdLst/>
            <a:ahLst/>
            <a:cxnLst/>
            <a:rect l="l" t="t" r="r" b="b"/>
            <a:pathLst>
              <a:path h="15875">
                <a:moveTo>
                  <a:pt x="-3852" y="7704"/>
                </a:moveTo>
                <a:lnTo>
                  <a:pt x="3852" y="7704"/>
                </a:lnTo>
              </a:path>
            </a:pathLst>
          </a:custGeom>
          <a:ln w="15409">
            <a:solidFill>
              <a:srgbClr val="000000"/>
            </a:solidFill>
          </a:ln>
        </p:spPr>
        <p:txBody>
          <a:bodyPr wrap="square" lIns="0" tIns="0" rIns="0" bIns="0" rtlCol="0"/>
          <a:lstStyle/>
          <a:p>
            <a:endParaRPr/>
          </a:p>
        </p:txBody>
      </p:sp>
      <p:sp>
        <p:nvSpPr>
          <p:cNvPr id="94" name="object 94"/>
          <p:cNvSpPr txBox="1"/>
          <p:nvPr/>
        </p:nvSpPr>
        <p:spPr>
          <a:xfrm>
            <a:off x="1761351" y="2544999"/>
            <a:ext cx="110489" cy="84455"/>
          </a:xfrm>
          <a:prstGeom prst="rect">
            <a:avLst/>
          </a:prstGeom>
        </p:spPr>
        <p:txBody>
          <a:bodyPr vert="horz" wrap="square" lIns="0" tIns="17145" rIns="0" bIns="0" rtlCol="0">
            <a:spAutoFit/>
          </a:bodyPr>
          <a:lstStyle/>
          <a:p>
            <a:pPr>
              <a:lnSpc>
                <a:spcPct val="100000"/>
              </a:lnSpc>
              <a:spcBef>
                <a:spcPts val="135"/>
              </a:spcBef>
            </a:pPr>
            <a:r>
              <a:rPr sz="350" spc="30" dirty="0">
                <a:latin typeface="Verdana"/>
                <a:cs typeface="Verdana"/>
              </a:rPr>
              <a:t>300</a:t>
            </a:r>
            <a:endParaRPr sz="350">
              <a:latin typeface="Verdana"/>
              <a:cs typeface="Verdana"/>
            </a:endParaRPr>
          </a:p>
        </p:txBody>
      </p:sp>
      <p:sp>
        <p:nvSpPr>
          <p:cNvPr id="95" name="object 95"/>
          <p:cNvSpPr/>
          <p:nvPr/>
        </p:nvSpPr>
        <p:spPr>
          <a:xfrm>
            <a:off x="2223626" y="2529528"/>
            <a:ext cx="0" cy="15875"/>
          </a:xfrm>
          <a:custGeom>
            <a:avLst/>
            <a:gdLst/>
            <a:ahLst/>
            <a:cxnLst/>
            <a:rect l="l" t="t" r="r" b="b"/>
            <a:pathLst>
              <a:path h="15875">
                <a:moveTo>
                  <a:pt x="-3852" y="7704"/>
                </a:moveTo>
                <a:lnTo>
                  <a:pt x="3852" y="7704"/>
                </a:lnTo>
              </a:path>
            </a:pathLst>
          </a:custGeom>
          <a:ln w="15409">
            <a:solidFill>
              <a:srgbClr val="000000"/>
            </a:solidFill>
          </a:ln>
        </p:spPr>
        <p:txBody>
          <a:bodyPr wrap="square" lIns="0" tIns="0" rIns="0" bIns="0" rtlCol="0"/>
          <a:lstStyle/>
          <a:p>
            <a:endParaRPr/>
          </a:p>
        </p:txBody>
      </p:sp>
      <p:sp>
        <p:nvSpPr>
          <p:cNvPr id="96" name="object 96"/>
          <p:cNvSpPr txBox="1"/>
          <p:nvPr/>
        </p:nvSpPr>
        <p:spPr>
          <a:xfrm>
            <a:off x="2177399" y="2544999"/>
            <a:ext cx="110489" cy="84455"/>
          </a:xfrm>
          <a:prstGeom prst="rect">
            <a:avLst/>
          </a:prstGeom>
        </p:spPr>
        <p:txBody>
          <a:bodyPr vert="horz" wrap="square" lIns="0" tIns="17145" rIns="0" bIns="0" rtlCol="0">
            <a:spAutoFit/>
          </a:bodyPr>
          <a:lstStyle/>
          <a:p>
            <a:pPr>
              <a:lnSpc>
                <a:spcPct val="100000"/>
              </a:lnSpc>
              <a:spcBef>
                <a:spcPts val="135"/>
              </a:spcBef>
            </a:pPr>
            <a:r>
              <a:rPr sz="350" spc="30" dirty="0">
                <a:latin typeface="Verdana"/>
                <a:cs typeface="Verdana"/>
              </a:rPr>
              <a:t>350</a:t>
            </a:r>
            <a:endParaRPr sz="350">
              <a:latin typeface="Verdana"/>
              <a:cs typeface="Verdana"/>
            </a:endParaRPr>
          </a:p>
        </p:txBody>
      </p:sp>
      <p:sp>
        <p:nvSpPr>
          <p:cNvPr id="101" name="object 101"/>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21</a:t>
            </a:fld>
            <a:r>
              <a:rPr spc="-85" dirty="0"/>
              <a:t> </a:t>
            </a:r>
            <a:r>
              <a:rPr spc="-5" dirty="0"/>
              <a:t>/</a:t>
            </a:r>
            <a:r>
              <a:rPr spc="-80" dirty="0"/>
              <a:t> </a:t>
            </a:r>
            <a:r>
              <a:rPr spc="-5" dirty="0"/>
              <a:t>33</a:t>
            </a:r>
          </a:p>
        </p:txBody>
      </p:sp>
      <p:sp>
        <p:nvSpPr>
          <p:cNvPr id="97" name="object 97"/>
          <p:cNvSpPr txBox="1"/>
          <p:nvPr/>
        </p:nvSpPr>
        <p:spPr>
          <a:xfrm>
            <a:off x="1328705" y="2583521"/>
            <a:ext cx="116839" cy="84455"/>
          </a:xfrm>
          <a:prstGeom prst="rect">
            <a:avLst/>
          </a:prstGeom>
        </p:spPr>
        <p:txBody>
          <a:bodyPr vert="horz" wrap="square" lIns="0" tIns="17145" rIns="0" bIns="0" rtlCol="0">
            <a:spAutoFit/>
          </a:bodyPr>
          <a:lstStyle/>
          <a:p>
            <a:pPr>
              <a:lnSpc>
                <a:spcPct val="100000"/>
              </a:lnSpc>
              <a:spcBef>
                <a:spcPts val="135"/>
              </a:spcBef>
            </a:pPr>
            <a:r>
              <a:rPr sz="350" spc="-5" dirty="0">
                <a:latin typeface="Verdana"/>
                <a:cs typeface="Verdana"/>
              </a:rPr>
              <a:t>r</a:t>
            </a:r>
            <a:r>
              <a:rPr sz="350" dirty="0">
                <a:latin typeface="Verdana"/>
                <a:cs typeface="Verdana"/>
              </a:rPr>
              <a:t>a</a:t>
            </a:r>
            <a:r>
              <a:rPr sz="350" spc="15" dirty="0">
                <a:latin typeface="Verdana"/>
                <a:cs typeface="Verdana"/>
              </a:rPr>
              <a:t>g</a:t>
            </a:r>
            <a:r>
              <a:rPr sz="350" spc="10" dirty="0">
                <a:latin typeface="Verdana"/>
                <a:cs typeface="Verdana"/>
              </a:rPr>
              <a:t>e</a:t>
            </a:r>
            <a:endParaRPr sz="350">
              <a:latin typeface="Verdana"/>
              <a:cs typeface="Verdana"/>
            </a:endParaRPr>
          </a:p>
        </p:txBody>
      </p:sp>
      <p:sp>
        <p:nvSpPr>
          <p:cNvPr id="98" name="object 98"/>
          <p:cNvSpPr txBox="1"/>
          <p:nvPr/>
        </p:nvSpPr>
        <p:spPr>
          <a:xfrm>
            <a:off x="1212039" y="2583521"/>
            <a:ext cx="377825" cy="84455"/>
          </a:xfrm>
          <a:prstGeom prst="rect">
            <a:avLst/>
          </a:prstGeom>
        </p:spPr>
        <p:txBody>
          <a:bodyPr vert="horz" wrap="square" lIns="0" tIns="17145" rIns="0" bIns="0" rtlCol="0">
            <a:spAutoFit/>
          </a:bodyPr>
          <a:lstStyle/>
          <a:p>
            <a:pPr marL="25400">
              <a:lnSpc>
                <a:spcPct val="100000"/>
              </a:lnSpc>
              <a:spcBef>
                <a:spcPts val="135"/>
              </a:spcBef>
            </a:pPr>
            <a:r>
              <a:rPr sz="350" spc="20" dirty="0">
                <a:latin typeface="Verdana"/>
                <a:cs typeface="Verdana"/>
              </a:rPr>
              <a:t>Ave</a:t>
            </a:r>
            <a:r>
              <a:rPr sz="350" spc="-15" dirty="0">
                <a:latin typeface="Verdana"/>
                <a:cs typeface="Verdana"/>
              </a:rPr>
              <a:t> </a:t>
            </a:r>
            <a:r>
              <a:rPr sz="525" spc="44" baseline="47619" dirty="0">
                <a:latin typeface="Verdana"/>
                <a:cs typeface="Verdana"/>
              </a:rPr>
              <a:t>250</a:t>
            </a:r>
            <a:r>
              <a:rPr sz="525" spc="-127" baseline="47619" dirty="0">
                <a:latin typeface="Verdana"/>
                <a:cs typeface="Verdana"/>
              </a:rPr>
              <a:t> </a:t>
            </a:r>
            <a:r>
              <a:rPr sz="350" spc="20" dirty="0">
                <a:latin typeface="Verdana"/>
                <a:cs typeface="Verdana"/>
              </a:rPr>
              <a:t>cost</a:t>
            </a:r>
            <a:endParaRPr sz="350">
              <a:latin typeface="Verdana"/>
              <a:cs typeface="Verdana"/>
            </a:endParaRPr>
          </a:p>
        </p:txBody>
      </p:sp>
      <p:sp>
        <p:nvSpPr>
          <p:cNvPr id="99" name="object 99"/>
          <p:cNvSpPr txBox="1"/>
          <p:nvPr/>
        </p:nvSpPr>
        <p:spPr>
          <a:xfrm>
            <a:off x="2472677" y="915116"/>
            <a:ext cx="1798955" cy="633095"/>
          </a:xfrm>
          <a:prstGeom prst="rect">
            <a:avLst/>
          </a:prstGeom>
        </p:spPr>
        <p:txBody>
          <a:bodyPr vert="horz" wrap="square" lIns="0" tIns="12065" rIns="0" bIns="0" rtlCol="0">
            <a:spAutoFit/>
          </a:bodyPr>
          <a:lstStyle/>
          <a:p>
            <a:pPr algn="ctr">
              <a:lnSpc>
                <a:spcPct val="100000"/>
              </a:lnSpc>
              <a:spcBef>
                <a:spcPts val="95"/>
              </a:spcBef>
            </a:pPr>
            <a:r>
              <a:rPr sz="1000" b="1" spc="-5" dirty="0">
                <a:latin typeface="Book Antiqua"/>
                <a:cs typeface="Book Antiqua"/>
              </a:rPr>
              <a:t>OLS</a:t>
            </a:r>
            <a:r>
              <a:rPr sz="1000" b="1" spc="-10" dirty="0">
                <a:latin typeface="Book Antiqua"/>
                <a:cs typeface="Book Antiqua"/>
              </a:rPr>
              <a:t> </a:t>
            </a:r>
            <a:r>
              <a:rPr sz="1000" b="1" spc="-5" dirty="0">
                <a:latin typeface="Book Antiqua"/>
                <a:cs typeface="Book Antiqua"/>
              </a:rPr>
              <a:t>method:</a:t>
            </a:r>
            <a:endParaRPr sz="1000" dirty="0">
              <a:latin typeface="Book Antiqua"/>
              <a:cs typeface="Book Antiqua"/>
            </a:endParaRPr>
          </a:p>
          <a:p>
            <a:pPr>
              <a:lnSpc>
                <a:spcPct val="100000"/>
              </a:lnSpc>
              <a:spcBef>
                <a:spcPts val="40"/>
              </a:spcBef>
            </a:pPr>
            <a:endParaRPr sz="1000" dirty="0">
              <a:latin typeface="Times New Roman"/>
              <a:cs typeface="Times New Roman"/>
            </a:endParaRPr>
          </a:p>
          <a:p>
            <a:pPr algn="ctr">
              <a:lnSpc>
                <a:spcPts val="1200"/>
              </a:lnSpc>
            </a:pPr>
            <a:r>
              <a:rPr sz="1000" spc="-5" dirty="0">
                <a:latin typeface="Book Antiqua"/>
                <a:cs typeface="Book Antiqua"/>
              </a:rPr>
              <a:t>Make the </a:t>
            </a:r>
            <a:r>
              <a:rPr sz="1000" spc="-10" dirty="0">
                <a:latin typeface="Book Antiqua"/>
                <a:cs typeface="Book Antiqua"/>
              </a:rPr>
              <a:t>fit </a:t>
            </a:r>
            <a:r>
              <a:rPr sz="1000" spc="-5" dirty="0">
                <a:latin typeface="Book Antiqua"/>
                <a:cs typeface="Book Antiqua"/>
              </a:rPr>
              <a:t>as good as</a:t>
            </a:r>
            <a:r>
              <a:rPr sz="1000" spc="-20" dirty="0">
                <a:latin typeface="Book Antiqua"/>
                <a:cs typeface="Book Antiqua"/>
              </a:rPr>
              <a:t> </a:t>
            </a:r>
            <a:r>
              <a:rPr sz="1000" spc="-5" dirty="0">
                <a:latin typeface="Book Antiqua"/>
                <a:cs typeface="Book Antiqua"/>
              </a:rPr>
              <a:t>possible</a:t>
            </a:r>
            <a:endParaRPr sz="1000" dirty="0">
              <a:latin typeface="Book Antiqua"/>
              <a:cs typeface="Book Antiqua"/>
            </a:endParaRPr>
          </a:p>
          <a:p>
            <a:pPr marR="36195" algn="ctr">
              <a:lnSpc>
                <a:spcPts val="1200"/>
              </a:lnSpc>
            </a:pPr>
            <a:r>
              <a:rPr sz="1000" spc="-515" dirty="0">
                <a:latin typeface="Lucida Sans Unicode"/>
                <a:cs typeface="Lucida Sans Unicode"/>
              </a:rPr>
              <a:t>⇓</a:t>
            </a:r>
            <a:endParaRPr sz="1000" dirty="0">
              <a:latin typeface="Lucida Sans Unicode"/>
              <a:cs typeface="Lucida Sans Unicode"/>
            </a:endParaRPr>
          </a:p>
        </p:txBody>
      </p:sp>
      <p:sp>
        <p:nvSpPr>
          <p:cNvPr id="100" name="object 100"/>
          <p:cNvSpPr txBox="1"/>
          <p:nvPr/>
        </p:nvSpPr>
        <p:spPr>
          <a:xfrm>
            <a:off x="2447353" y="1522443"/>
            <a:ext cx="1849755" cy="1391920"/>
          </a:xfrm>
          <a:prstGeom prst="rect">
            <a:avLst/>
          </a:prstGeom>
        </p:spPr>
        <p:txBody>
          <a:bodyPr vert="horz" wrap="square" lIns="0" tIns="12065" rIns="0" bIns="0" rtlCol="0">
            <a:spAutoFit/>
          </a:bodyPr>
          <a:lstStyle/>
          <a:p>
            <a:pPr marL="217804" marR="210185" algn="ctr">
              <a:lnSpc>
                <a:spcPct val="100000"/>
              </a:lnSpc>
              <a:spcBef>
                <a:spcPts val="95"/>
              </a:spcBef>
            </a:pPr>
            <a:r>
              <a:rPr sz="1000" spc="-5" dirty="0">
                <a:latin typeface="Book Antiqua"/>
                <a:cs typeface="Book Antiqua"/>
              </a:rPr>
              <a:t>Make the </a:t>
            </a:r>
            <a:r>
              <a:rPr sz="1050" spc="-5" dirty="0">
                <a:latin typeface="Book Antiqua"/>
                <a:cs typeface="Book Antiqua"/>
              </a:rPr>
              <a:t>misfit</a:t>
            </a:r>
            <a:r>
              <a:rPr sz="1000" spc="-5" dirty="0">
                <a:latin typeface="Book Antiqua"/>
                <a:cs typeface="Book Antiqua"/>
              </a:rPr>
              <a:t> as low</a:t>
            </a:r>
            <a:r>
              <a:rPr sz="1000" spc="-60" dirty="0">
                <a:latin typeface="Book Antiqua"/>
                <a:cs typeface="Book Antiqua"/>
              </a:rPr>
              <a:t> </a:t>
            </a:r>
            <a:r>
              <a:rPr sz="1000" spc="-5" dirty="0">
                <a:latin typeface="Book Antiqua"/>
                <a:cs typeface="Book Antiqua"/>
              </a:rPr>
              <a:t>as  possible</a:t>
            </a:r>
            <a:endParaRPr sz="1000" dirty="0">
              <a:latin typeface="Book Antiqua"/>
              <a:cs typeface="Book Antiqua"/>
            </a:endParaRPr>
          </a:p>
          <a:p>
            <a:pPr>
              <a:lnSpc>
                <a:spcPct val="100000"/>
              </a:lnSpc>
              <a:spcBef>
                <a:spcPts val="35"/>
              </a:spcBef>
            </a:pPr>
            <a:endParaRPr sz="1000" dirty="0">
              <a:latin typeface="Times New Roman"/>
              <a:cs typeface="Times New Roman"/>
            </a:endParaRPr>
          </a:p>
          <a:p>
            <a:pPr marL="38100" marR="30480" algn="ctr">
              <a:lnSpc>
                <a:spcPct val="100000"/>
              </a:lnSpc>
            </a:pPr>
            <a:r>
              <a:rPr sz="1000" spc="-5" dirty="0">
                <a:latin typeface="Book Antiqua"/>
                <a:cs typeface="Book Antiqua"/>
              </a:rPr>
              <a:t>Minimize the </a:t>
            </a:r>
            <a:r>
              <a:rPr sz="1000" spc="-75" dirty="0">
                <a:latin typeface="Book Antiqua"/>
                <a:cs typeface="Book Antiqua"/>
              </a:rPr>
              <a:t>(vertical) </a:t>
            </a:r>
            <a:r>
              <a:rPr sz="1000" spc="-5" dirty="0">
                <a:latin typeface="Book Antiqua"/>
                <a:cs typeface="Book Antiqua"/>
              </a:rPr>
              <a:t>distance  between data points and  </a:t>
            </a:r>
            <a:r>
              <a:rPr sz="1000" spc="-10" dirty="0">
                <a:latin typeface="Book Antiqua"/>
                <a:cs typeface="Book Antiqua"/>
              </a:rPr>
              <a:t>regression </a:t>
            </a:r>
            <a:r>
              <a:rPr sz="1000" spc="-5" dirty="0">
                <a:latin typeface="Book Antiqua"/>
                <a:cs typeface="Book Antiqua"/>
              </a:rPr>
              <a:t>line</a:t>
            </a:r>
            <a:endParaRPr sz="1000" dirty="0">
              <a:latin typeface="Book Antiqua"/>
              <a:cs typeface="Book Antiqua"/>
            </a:endParaRPr>
          </a:p>
          <a:p>
            <a:pPr>
              <a:lnSpc>
                <a:spcPct val="100000"/>
              </a:lnSpc>
              <a:spcBef>
                <a:spcPts val="35"/>
              </a:spcBef>
            </a:pPr>
            <a:endParaRPr sz="1000" dirty="0">
              <a:latin typeface="Times New Roman"/>
              <a:cs typeface="Times New Roman"/>
            </a:endParaRPr>
          </a:p>
          <a:p>
            <a:pPr marL="102235" marR="94615" algn="ctr">
              <a:lnSpc>
                <a:spcPct val="100000"/>
              </a:lnSpc>
            </a:pPr>
            <a:r>
              <a:rPr sz="1000" spc="-5" dirty="0">
                <a:latin typeface="Book Antiqua"/>
                <a:cs typeface="Book Antiqua"/>
              </a:rPr>
              <a:t>Minimize the</a:t>
            </a:r>
            <a:r>
              <a:rPr lang="en-US" sz="1000" spc="-5" dirty="0">
                <a:latin typeface="Book Antiqua"/>
                <a:cs typeface="Book Antiqua"/>
              </a:rPr>
              <a:t> sum of</a:t>
            </a:r>
            <a:r>
              <a:rPr sz="1000" spc="-5" dirty="0">
                <a:latin typeface="Book Antiqua"/>
                <a:cs typeface="Book Antiqua"/>
              </a:rPr>
              <a:t> </a:t>
            </a:r>
            <a:r>
              <a:rPr sz="1000" spc="-200" dirty="0" err="1">
                <a:latin typeface="Book Antiqua"/>
                <a:cs typeface="Book Antiqua"/>
              </a:rPr>
              <a:t>s</a:t>
            </a:r>
            <a:r>
              <a:rPr sz="1000" spc="-5" dirty="0" err="1">
                <a:latin typeface="Book Antiqua"/>
                <a:cs typeface="Book Antiqua"/>
              </a:rPr>
              <a:t>squared</a:t>
            </a:r>
            <a:r>
              <a:rPr sz="1000" spc="-5" dirty="0">
                <a:latin typeface="Book Antiqua"/>
                <a:cs typeface="Book Antiqua"/>
              </a:rPr>
              <a:t>  deviations</a:t>
            </a:r>
            <a:endParaRPr sz="1000" dirty="0">
              <a:latin typeface="Book Antiqua"/>
              <a:cs typeface="Book Antiqua"/>
            </a:endParaRPr>
          </a:p>
        </p:txBody>
      </p:sp>
    </p:spTree>
  </p:cSld>
  <p:clrMapOvr>
    <a:masterClrMapping/>
  </p:clrMapOvr>
  <p:transition>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1248410" cy="244475"/>
          </a:xfrm>
          <a:prstGeom prst="rect">
            <a:avLst/>
          </a:prstGeom>
        </p:spPr>
        <p:txBody>
          <a:bodyPr vert="horz" wrap="square" lIns="0" tIns="17145" rIns="0" bIns="0" rtlCol="0">
            <a:spAutoFit/>
          </a:bodyPr>
          <a:lstStyle/>
          <a:p>
            <a:pPr marL="12700">
              <a:lnSpc>
                <a:spcPct val="100000"/>
              </a:lnSpc>
              <a:spcBef>
                <a:spcPts val="135"/>
              </a:spcBef>
            </a:pPr>
            <a:r>
              <a:rPr sz="1400" spc="60" dirty="0"/>
              <a:t>T</a:t>
            </a:r>
            <a:r>
              <a:rPr spc="60" dirty="0"/>
              <a:t>ERMINOLOGY</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22</a:t>
            </a:fld>
            <a:r>
              <a:rPr spc="-85" dirty="0"/>
              <a:t> </a:t>
            </a:r>
            <a:r>
              <a:rPr spc="-5" dirty="0"/>
              <a:t>/</a:t>
            </a:r>
            <a:r>
              <a:rPr spc="-80" dirty="0"/>
              <a:t> </a:t>
            </a:r>
            <a:r>
              <a:rPr spc="-5" dirty="0"/>
              <a:t>33</a:t>
            </a:r>
          </a:p>
        </p:txBody>
      </p:sp>
      <p:sp>
        <p:nvSpPr>
          <p:cNvPr id="13" name="object 13"/>
          <p:cNvSpPr txBox="1"/>
          <p:nvPr/>
        </p:nvSpPr>
        <p:spPr>
          <a:xfrm>
            <a:off x="283794" y="929346"/>
            <a:ext cx="3848735" cy="1979295"/>
          </a:xfrm>
          <a:prstGeom prst="rect">
            <a:avLst/>
          </a:prstGeom>
        </p:spPr>
        <p:txBody>
          <a:bodyPr vert="horz" wrap="square" lIns="0" tIns="11430" rIns="0" bIns="0" rtlCol="0">
            <a:spAutoFit/>
          </a:bodyPr>
          <a:lstStyle/>
          <a:p>
            <a:pPr marL="897255">
              <a:lnSpc>
                <a:spcPct val="100000"/>
              </a:lnSpc>
              <a:spcBef>
                <a:spcPts val="90"/>
              </a:spcBef>
            </a:pPr>
            <a:r>
              <a:rPr sz="1100" i="1" spc="-10" dirty="0">
                <a:latin typeface="Book Antiqua"/>
                <a:cs typeface="Book Antiqua"/>
              </a:rPr>
              <a:t>y</a:t>
            </a:r>
            <a:r>
              <a:rPr sz="1200" i="1" spc="-15" baseline="-13888" dirty="0">
                <a:latin typeface="Book Antiqua"/>
                <a:cs typeface="Book Antiqua"/>
              </a:rPr>
              <a:t>i </a:t>
            </a:r>
            <a:r>
              <a:rPr sz="1100" spc="45" dirty="0">
                <a:latin typeface="Tahoma"/>
                <a:cs typeface="Tahoma"/>
              </a:rPr>
              <a:t>= </a:t>
            </a:r>
            <a:r>
              <a:rPr sz="1100" i="1" spc="-10" dirty="0">
                <a:latin typeface="Arial"/>
                <a:cs typeface="Arial"/>
              </a:rPr>
              <a:t>β</a:t>
            </a:r>
            <a:r>
              <a:rPr sz="1200" spc="-15" baseline="-10416" dirty="0">
                <a:latin typeface="Book Antiqua"/>
                <a:cs typeface="Book Antiqua"/>
              </a:rPr>
              <a:t>0 </a:t>
            </a:r>
            <a:r>
              <a:rPr sz="1100" spc="45" dirty="0">
                <a:latin typeface="Tahoma"/>
                <a:cs typeface="Tahoma"/>
              </a:rPr>
              <a:t>+ </a:t>
            </a:r>
            <a:r>
              <a:rPr sz="1100" i="1" spc="5" dirty="0">
                <a:latin typeface="Arial"/>
                <a:cs typeface="Arial"/>
              </a:rPr>
              <a:t>β</a:t>
            </a:r>
            <a:r>
              <a:rPr sz="1200" spc="7" baseline="-13888" dirty="0">
                <a:latin typeface="Book Antiqua"/>
                <a:cs typeface="Book Antiqua"/>
              </a:rPr>
              <a:t>1</a:t>
            </a:r>
            <a:r>
              <a:rPr sz="1100" i="1" spc="5" dirty="0">
                <a:latin typeface="Book Antiqua"/>
                <a:cs typeface="Book Antiqua"/>
              </a:rPr>
              <a:t>x</a:t>
            </a:r>
            <a:r>
              <a:rPr sz="1200" i="1" spc="7" baseline="-13888" dirty="0">
                <a:latin typeface="Book Antiqua"/>
                <a:cs typeface="Book Antiqua"/>
              </a:rPr>
              <a:t>i </a:t>
            </a:r>
            <a:r>
              <a:rPr sz="1100" spc="45" dirty="0">
                <a:latin typeface="Tahoma"/>
                <a:cs typeface="Tahoma"/>
              </a:rPr>
              <a:t>+ </a:t>
            </a:r>
            <a:r>
              <a:rPr sz="1100" i="1" spc="10" dirty="0">
                <a:latin typeface="Arial"/>
                <a:cs typeface="Arial"/>
              </a:rPr>
              <a:t>ε</a:t>
            </a:r>
            <a:r>
              <a:rPr sz="1200" i="1" spc="15" baseline="-13888" dirty="0">
                <a:latin typeface="Book Antiqua"/>
                <a:cs typeface="Book Antiqua"/>
              </a:rPr>
              <a:t>i </a:t>
            </a:r>
            <a:r>
              <a:rPr sz="1100" i="1" spc="-5" dirty="0">
                <a:latin typeface="Arial"/>
                <a:cs typeface="Arial"/>
              </a:rPr>
              <a:t>. .</a:t>
            </a:r>
            <a:r>
              <a:rPr sz="1100" i="1" spc="-245" dirty="0">
                <a:latin typeface="Arial"/>
                <a:cs typeface="Arial"/>
              </a:rPr>
              <a:t> </a:t>
            </a:r>
            <a:r>
              <a:rPr sz="1100" i="1" spc="-5" dirty="0">
                <a:latin typeface="Arial"/>
                <a:cs typeface="Arial"/>
              </a:rPr>
              <a:t>. </a:t>
            </a:r>
            <a:r>
              <a:rPr sz="1100" spc="-10" dirty="0">
                <a:latin typeface="Book Antiqua"/>
                <a:cs typeface="Book Antiqua"/>
              </a:rPr>
              <a:t>regression </a:t>
            </a:r>
            <a:r>
              <a:rPr sz="1100" spc="-5" dirty="0">
                <a:latin typeface="Book Antiqua"/>
                <a:cs typeface="Book Antiqua"/>
              </a:rPr>
              <a:t>line</a:t>
            </a:r>
            <a:endParaRPr sz="1100" dirty="0">
              <a:latin typeface="Book Antiqua"/>
              <a:cs typeface="Book Antiqua"/>
            </a:endParaRPr>
          </a:p>
          <a:p>
            <a:pPr>
              <a:lnSpc>
                <a:spcPct val="100000"/>
              </a:lnSpc>
            </a:pPr>
            <a:endParaRPr sz="1400" dirty="0">
              <a:latin typeface="Times New Roman"/>
              <a:cs typeface="Times New Roman"/>
            </a:endParaRPr>
          </a:p>
          <a:p>
            <a:pPr marL="76200">
              <a:lnSpc>
                <a:spcPct val="100000"/>
              </a:lnSpc>
              <a:spcBef>
                <a:spcPts val="815"/>
              </a:spcBef>
            </a:pPr>
            <a:r>
              <a:rPr sz="1100" i="1" spc="-5" dirty="0">
                <a:latin typeface="Book Antiqua"/>
                <a:cs typeface="Book Antiqua"/>
              </a:rPr>
              <a:t>y</a:t>
            </a:r>
            <a:r>
              <a:rPr sz="1200" i="1" spc="-7" baseline="-13888" dirty="0">
                <a:latin typeface="Book Antiqua"/>
                <a:cs typeface="Book Antiqua"/>
              </a:rPr>
              <a:t>i </a:t>
            </a:r>
            <a:r>
              <a:rPr sz="1100" i="1" spc="-5" dirty="0">
                <a:latin typeface="Arial"/>
                <a:cs typeface="Arial"/>
              </a:rPr>
              <a:t>. . . </a:t>
            </a:r>
            <a:r>
              <a:rPr sz="1100" spc="-5" dirty="0">
                <a:latin typeface="Book Antiqua"/>
                <a:cs typeface="Book Antiqua"/>
              </a:rPr>
              <a:t>dependent/explained variable (</a:t>
            </a:r>
            <a:r>
              <a:rPr sz="1100" i="1" spc="-5" dirty="0">
                <a:latin typeface="Book Antiqua"/>
                <a:cs typeface="Book Antiqua"/>
              </a:rPr>
              <a:t>i</a:t>
            </a:r>
            <a:r>
              <a:rPr sz="1100" spc="-5" dirty="0">
                <a:latin typeface="Book Antiqua"/>
                <a:cs typeface="Book Antiqua"/>
              </a:rPr>
              <a:t>-th</a:t>
            </a:r>
            <a:r>
              <a:rPr sz="1100" spc="-190" dirty="0">
                <a:latin typeface="Book Antiqua"/>
                <a:cs typeface="Book Antiqua"/>
              </a:rPr>
              <a:t> </a:t>
            </a:r>
            <a:r>
              <a:rPr sz="1100" spc="-5" dirty="0">
                <a:latin typeface="Book Antiqua"/>
                <a:cs typeface="Book Antiqua"/>
              </a:rPr>
              <a:t>observation)</a:t>
            </a:r>
            <a:endParaRPr sz="1100" dirty="0">
              <a:latin typeface="Book Antiqua"/>
              <a:cs typeface="Book Antiqua"/>
            </a:endParaRPr>
          </a:p>
          <a:p>
            <a:pPr marL="76200">
              <a:lnSpc>
                <a:spcPct val="100000"/>
              </a:lnSpc>
              <a:spcBef>
                <a:spcPts val="1230"/>
              </a:spcBef>
            </a:pPr>
            <a:r>
              <a:rPr sz="1100" i="1" spc="-5" dirty="0">
                <a:latin typeface="Book Antiqua"/>
                <a:cs typeface="Book Antiqua"/>
              </a:rPr>
              <a:t>x</a:t>
            </a:r>
            <a:r>
              <a:rPr sz="1200" i="1" spc="-7" baseline="-13888" dirty="0">
                <a:latin typeface="Book Antiqua"/>
                <a:cs typeface="Book Antiqua"/>
              </a:rPr>
              <a:t>i  </a:t>
            </a:r>
            <a:r>
              <a:rPr sz="1100" i="1" spc="-5" dirty="0">
                <a:latin typeface="Arial"/>
                <a:cs typeface="Arial"/>
              </a:rPr>
              <a:t>. . .</a:t>
            </a:r>
            <a:r>
              <a:rPr sz="1100" i="1" spc="-229" dirty="0">
                <a:latin typeface="Arial"/>
                <a:cs typeface="Arial"/>
              </a:rPr>
              <a:t> </a:t>
            </a:r>
            <a:r>
              <a:rPr sz="1100" spc="-5" dirty="0">
                <a:latin typeface="Book Antiqua"/>
                <a:cs typeface="Book Antiqua"/>
              </a:rPr>
              <a:t>independent/explanatory variable (</a:t>
            </a:r>
            <a:r>
              <a:rPr sz="1100" i="1" spc="-5" dirty="0">
                <a:latin typeface="Book Antiqua"/>
                <a:cs typeface="Book Antiqua"/>
              </a:rPr>
              <a:t>i</a:t>
            </a:r>
            <a:r>
              <a:rPr sz="1100" spc="-5" dirty="0">
                <a:latin typeface="Book Antiqua"/>
                <a:cs typeface="Book Antiqua"/>
              </a:rPr>
              <a:t>-th observation)</a:t>
            </a:r>
            <a:endParaRPr sz="1100" dirty="0">
              <a:latin typeface="Book Antiqua"/>
              <a:cs typeface="Book Antiqua"/>
            </a:endParaRPr>
          </a:p>
          <a:p>
            <a:pPr marL="76200">
              <a:lnSpc>
                <a:spcPct val="100000"/>
              </a:lnSpc>
              <a:spcBef>
                <a:spcPts val="1230"/>
              </a:spcBef>
            </a:pPr>
            <a:r>
              <a:rPr sz="1100" i="1" spc="10" dirty="0">
                <a:latin typeface="Arial"/>
                <a:cs typeface="Arial"/>
              </a:rPr>
              <a:t>ε</a:t>
            </a:r>
            <a:r>
              <a:rPr sz="1200" i="1" spc="15" baseline="-13888" dirty="0">
                <a:latin typeface="Book Antiqua"/>
                <a:cs typeface="Book Antiqua"/>
              </a:rPr>
              <a:t>i  </a:t>
            </a:r>
            <a:r>
              <a:rPr sz="1100" i="1" spc="-5" dirty="0">
                <a:latin typeface="Arial"/>
                <a:cs typeface="Arial"/>
              </a:rPr>
              <a:t>. . .</a:t>
            </a:r>
            <a:r>
              <a:rPr sz="1100" i="1" spc="-210" dirty="0">
                <a:latin typeface="Arial"/>
                <a:cs typeface="Arial"/>
              </a:rPr>
              <a:t> </a:t>
            </a:r>
            <a:r>
              <a:rPr sz="1100" spc="-10" dirty="0">
                <a:latin typeface="Book Antiqua"/>
                <a:cs typeface="Book Antiqua"/>
              </a:rPr>
              <a:t>random error </a:t>
            </a:r>
            <a:r>
              <a:rPr sz="1100" spc="-5" dirty="0">
                <a:latin typeface="Book Antiqua"/>
                <a:cs typeface="Book Antiqua"/>
              </a:rPr>
              <a:t>term/disturbance (of </a:t>
            </a:r>
            <a:r>
              <a:rPr sz="1100" i="1" spc="-5" dirty="0">
                <a:latin typeface="Book Antiqua"/>
                <a:cs typeface="Book Antiqua"/>
              </a:rPr>
              <a:t>i</a:t>
            </a:r>
            <a:r>
              <a:rPr sz="1100" spc="-5" dirty="0">
                <a:latin typeface="Book Antiqua"/>
                <a:cs typeface="Book Antiqua"/>
              </a:rPr>
              <a:t>-th observation)</a:t>
            </a:r>
            <a:endParaRPr sz="1100" dirty="0">
              <a:latin typeface="Book Antiqua"/>
              <a:cs typeface="Book Antiqua"/>
            </a:endParaRPr>
          </a:p>
          <a:p>
            <a:pPr marL="76200">
              <a:lnSpc>
                <a:spcPct val="100000"/>
              </a:lnSpc>
              <a:spcBef>
                <a:spcPts val="1230"/>
              </a:spcBef>
            </a:pPr>
            <a:r>
              <a:rPr sz="1100" i="1" spc="-10" dirty="0">
                <a:latin typeface="Arial"/>
                <a:cs typeface="Arial"/>
              </a:rPr>
              <a:t>β</a:t>
            </a:r>
            <a:r>
              <a:rPr sz="1200" spc="-15" baseline="-10416" dirty="0">
                <a:latin typeface="Book Antiqua"/>
                <a:cs typeface="Book Antiqua"/>
              </a:rPr>
              <a:t>0</a:t>
            </a:r>
            <a:r>
              <a:rPr sz="1200" spc="157" baseline="-10416" dirty="0">
                <a:latin typeface="Book Antiqua"/>
                <a:cs typeface="Book Antiqua"/>
              </a:rPr>
              <a:t> </a:t>
            </a:r>
            <a:r>
              <a:rPr sz="1100" i="1" spc="-5" dirty="0">
                <a:latin typeface="Arial"/>
                <a:cs typeface="Arial"/>
              </a:rPr>
              <a:t>.</a:t>
            </a:r>
            <a:r>
              <a:rPr sz="1100" i="1" spc="-125" dirty="0">
                <a:latin typeface="Arial"/>
                <a:cs typeface="Arial"/>
              </a:rPr>
              <a:t> </a:t>
            </a:r>
            <a:r>
              <a:rPr sz="1100" i="1" spc="-5" dirty="0">
                <a:latin typeface="Arial"/>
                <a:cs typeface="Arial"/>
              </a:rPr>
              <a:t>.</a:t>
            </a:r>
            <a:r>
              <a:rPr sz="1100" i="1" spc="-125" dirty="0">
                <a:latin typeface="Arial"/>
                <a:cs typeface="Arial"/>
              </a:rPr>
              <a:t> </a:t>
            </a:r>
            <a:r>
              <a:rPr sz="1100" i="1" spc="-5" dirty="0">
                <a:latin typeface="Arial"/>
                <a:cs typeface="Arial"/>
              </a:rPr>
              <a:t>.</a:t>
            </a:r>
            <a:r>
              <a:rPr sz="1100" i="1" spc="-35" dirty="0">
                <a:latin typeface="Arial"/>
                <a:cs typeface="Arial"/>
              </a:rPr>
              <a:t> </a:t>
            </a:r>
            <a:r>
              <a:rPr sz="1100" spc="-10" dirty="0">
                <a:latin typeface="Book Antiqua"/>
                <a:cs typeface="Book Antiqua"/>
              </a:rPr>
              <a:t>intercept</a:t>
            </a:r>
            <a:r>
              <a:rPr sz="1100" spc="-5" dirty="0">
                <a:latin typeface="Book Antiqua"/>
                <a:cs typeface="Book Antiqua"/>
              </a:rPr>
              <a:t> parameter </a:t>
            </a:r>
            <a:r>
              <a:rPr sz="1100" spc="-155" dirty="0">
                <a:latin typeface="Book Antiqua"/>
                <a:cs typeface="Book Antiqua"/>
              </a:rPr>
              <a:t>(</a:t>
            </a:r>
            <a:r>
              <a:rPr lang="en-US" sz="1100" spc="-155" dirty="0">
                <a:latin typeface="Book Antiqua"/>
                <a:cs typeface="Book Antiqua"/>
              </a:rPr>
              <a:t>   </a:t>
            </a:r>
            <a:r>
              <a:rPr sz="1100" i="1" spc="-155" dirty="0">
                <a:latin typeface="Arial"/>
                <a:cs typeface="Arial"/>
              </a:rPr>
              <a:t>β</a:t>
            </a:r>
            <a:r>
              <a:rPr sz="1650" spc="-232" baseline="15151" dirty="0">
                <a:latin typeface="Trebuchet MS"/>
                <a:cs typeface="Trebuchet MS"/>
              </a:rPr>
              <a:t>^</a:t>
            </a:r>
            <a:r>
              <a:rPr sz="1200" spc="-232" baseline="-10416" dirty="0">
                <a:latin typeface="Book Antiqua"/>
                <a:cs typeface="Book Antiqua"/>
              </a:rPr>
              <a:t>0 </a:t>
            </a:r>
            <a:r>
              <a:rPr sz="1100" i="1" spc="-5" dirty="0">
                <a:latin typeface="Arial"/>
                <a:cs typeface="Arial"/>
              </a:rPr>
              <a:t>.</a:t>
            </a:r>
            <a:r>
              <a:rPr sz="1100" i="1" spc="-125" dirty="0">
                <a:latin typeface="Arial"/>
                <a:cs typeface="Arial"/>
              </a:rPr>
              <a:t> </a:t>
            </a:r>
            <a:r>
              <a:rPr sz="1100" i="1" spc="-5" dirty="0">
                <a:latin typeface="Arial"/>
                <a:cs typeface="Arial"/>
              </a:rPr>
              <a:t>.</a:t>
            </a:r>
            <a:r>
              <a:rPr sz="1100" i="1" spc="-125" dirty="0">
                <a:latin typeface="Arial"/>
                <a:cs typeface="Arial"/>
              </a:rPr>
              <a:t> </a:t>
            </a:r>
            <a:r>
              <a:rPr sz="1100" i="1" spc="-5" dirty="0">
                <a:latin typeface="Arial"/>
                <a:cs typeface="Arial"/>
              </a:rPr>
              <a:t>.</a:t>
            </a:r>
            <a:r>
              <a:rPr sz="1100" i="1" spc="-35" dirty="0">
                <a:latin typeface="Arial"/>
                <a:cs typeface="Arial"/>
              </a:rPr>
              <a:t> </a:t>
            </a:r>
            <a:r>
              <a:rPr sz="1100" spc="-5" dirty="0">
                <a:latin typeface="Book Antiqua"/>
                <a:cs typeface="Book Antiqua"/>
              </a:rPr>
              <a:t>estimate of this parameter)</a:t>
            </a:r>
            <a:endParaRPr sz="1100" dirty="0">
              <a:latin typeface="Book Antiqua"/>
              <a:cs typeface="Book Antiqua"/>
            </a:endParaRPr>
          </a:p>
          <a:p>
            <a:pPr marL="75565">
              <a:lnSpc>
                <a:spcPct val="100000"/>
              </a:lnSpc>
              <a:spcBef>
                <a:spcPts val="1360"/>
              </a:spcBef>
            </a:pPr>
            <a:r>
              <a:rPr sz="1100" i="1" spc="-10" dirty="0">
                <a:latin typeface="Arial"/>
                <a:cs typeface="Arial"/>
              </a:rPr>
              <a:t>β</a:t>
            </a:r>
            <a:r>
              <a:rPr sz="1200" spc="-15" baseline="-13888" dirty="0">
                <a:latin typeface="Book Antiqua"/>
                <a:cs typeface="Book Antiqua"/>
              </a:rPr>
              <a:t>1</a:t>
            </a:r>
            <a:r>
              <a:rPr sz="1200" spc="157" baseline="-13888" dirty="0">
                <a:latin typeface="Book Antiqua"/>
                <a:cs typeface="Book Antiqua"/>
              </a:rPr>
              <a:t> </a:t>
            </a:r>
            <a:r>
              <a:rPr sz="1100" i="1" spc="-5" dirty="0">
                <a:latin typeface="Arial"/>
                <a:cs typeface="Arial"/>
              </a:rPr>
              <a:t>.</a:t>
            </a:r>
            <a:r>
              <a:rPr sz="1100" i="1" spc="-125" dirty="0">
                <a:latin typeface="Arial"/>
                <a:cs typeface="Arial"/>
              </a:rPr>
              <a:t> </a:t>
            </a:r>
            <a:r>
              <a:rPr sz="1100" i="1" spc="-5" dirty="0">
                <a:latin typeface="Arial"/>
                <a:cs typeface="Arial"/>
              </a:rPr>
              <a:t>.</a:t>
            </a:r>
            <a:r>
              <a:rPr sz="1100" i="1" spc="-130" dirty="0">
                <a:latin typeface="Arial"/>
                <a:cs typeface="Arial"/>
              </a:rPr>
              <a:t> </a:t>
            </a:r>
            <a:r>
              <a:rPr sz="1100" i="1" spc="-5" dirty="0">
                <a:latin typeface="Arial"/>
                <a:cs typeface="Arial"/>
              </a:rPr>
              <a:t>.</a:t>
            </a:r>
            <a:r>
              <a:rPr sz="1100" i="1" spc="-35" dirty="0">
                <a:latin typeface="Arial"/>
                <a:cs typeface="Arial"/>
              </a:rPr>
              <a:t> </a:t>
            </a:r>
            <a:r>
              <a:rPr sz="1100" spc="-5" dirty="0">
                <a:latin typeface="Book Antiqua"/>
                <a:cs typeface="Book Antiqua"/>
              </a:rPr>
              <a:t>slope parameter</a:t>
            </a:r>
            <a:r>
              <a:rPr sz="1100" spc="-10" dirty="0">
                <a:latin typeface="Book Antiqua"/>
                <a:cs typeface="Book Antiqua"/>
              </a:rPr>
              <a:t> </a:t>
            </a:r>
            <a:r>
              <a:rPr sz="1100" spc="-155" dirty="0">
                <a:latin typeface="Book Antiqua"/>
                <a:cs typeface="Book Antiqua"/>
              </a:rPr>
              <a:t>(</a:t>
            </a:r>
            <a:r>
              <a:rPr lang="en-US" sz="1100" spc="-155" dirty="0">
                <a:latin typeface="Book Antiqua"/>
                <a:cs typeface="Book Antiqua"/>
              </a:rPr>
              <a:t>   </a:t>
            </a:r>
            <a:r>
              <a:rPr sz="1100" i="1" spc="-155" dirty="0">
                <a:latin typeface="Arial"/>
                <a:cs typeface="Arial"/>
              </a:rPr>
              <a:t>β</a:t>
            </a:r>
            <a:r>
              <a:rPr sz="1650" spc="-232" baseline="15151" dirty="0">
                <a:latin typeface="Trebuchet MS"/>
                <a:cs typeface="Trebuchet MS"/>
              </a:rPr>
              <a:t>^</a:t>
            </a:r>
            <a:r>
              <a:rPr sz="1200" spc="-232" baseline="-13888" dirty="0">
                <a:latin typeface="Book Antiqua"/>
                <a:cs typeface="Book Antiqua"/>
              </a:rPr>
              <a:t>1 </a:t>
            </a:r>
            <a:r>
              <a:rPr sz="1100" i="1" spc="-5" dirty="0">
                <a:latin typeface="Arial"/>
                <a:cs typeface="Arial"/>
              </a:rPr>
              <a:t>.</a:t>
            </a:r>
            <a:r>
              <a:rPr sz="1100" i="1" spc="-125" dirty="0">
                <a:latin typeface="Arial"/>
                <a:cs typeface="Arial"/>
              </a:rPr>
              <a:t> </a:t>
            </a:r>
            <a:r>
              <a:rPr sz="1100" i="1" spc="-5" dirty="0">
                <a:latin typeface="Arial"/>
                <a:cs typeface="Arial"/>
              </a:rPr>
              <a:t>.</a:t>
            </a:r>
            <a:r>
              <a:rPr sz="1100" i="1" spc="-125" dirty="0">
                <a:latin typeface="Arial"/>
                <a:cs typeface="Arial"/>
              </a:rPr>
              <a:t> </a:t>
            </a:r>
            <a:r>
              <a:rPr sz="1100" i="1" spc="-5" dirty="0">
                <a:latin typeface="Arial"/>
                <a:cs typeface="Arial"/>
              </a:rPr>
              <a:t>.</a:t>
            </a:r>
            <a:r>
              <a:rPr sz="1100" i="1" spc="-35" dirty="0">
                <a:latin typeface="Arial"/>
                <a:cs typeface="Arial"/>
              </a:rPr>
              <a:t> </a:t>
            </a:r>
            <a:r>
              <a:rPr sz="1100" spc="-5" dirty="0">
                <a:latin typeface="Book Antiqua"/>
                <a:cs typeface="Book Antiqua"/>
              </a:rPr>
              <a:t>estimate</a:t>
            </a:r>
            <a:r>
              <a:rPr sz="1100" spc="-10" dirty="0">
                <a:latin typeface="Book Antiqua"/>
                <a:cs typeface="Book Antiqua"/>
              </a:rPr>
              <a:t> </a:t>
            </a:r>
            <a:r>
              <a:rPr sz="1100" spc="-5" dirty="0">
                <a:latin typeface="Book Antiqua"/>
                <a:cs typeface="Book Antiqua"/>
              </a:rPr>
              <a:t>of this</a:t>
            </a:r>
            <a:r>
              <a:rPr sz="1100" spc="-10" dirty="0">
                <a:latin typeface="Book Antiqua"/>
                <a:cs typeface="Book Antiqua"/>
              </a:rPr>
              <a:t> </a:t>
            </a:r>
            <a:r>
              <a:rPr sz="1100" spc="-5" dirty="0">
                <a:latin typeface="Book Antiqua"/>
                <a:cs typeface="Book Antiqua"/>
              </a:rPr>
              <a:t>parameter)</a:t>
            </a:r>
            <a:endParaRPr sz="1100" dirty="0">
              <a:latin typeface="Book Antiqua"/>
              <a:cs typeface="Book Antiqua"/>
            </a:endParaRPr>
          </a:p>
        </p:txBody>
      </p:sp>
    </p:spTree>
  </p:cSld>
  <p:clrMapOvr>
    <a:masterClrMapping/>
  </p:clrMapOvr>
  <p:transition>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2294255" cy="244475"/>
          </a:xfrm>
          <a:prstGeom prst="rect">
            <a:avLst/>
          </a:prstGeom>
        </p:spPr>
        <p:txBody>
          <a:bodyPr vert="horz" wrap="square" lIns="0" tIns="17145" rIns="0" bIns="0" rtlCol="0">
            <a:spAutoFit/>
          </a:bodyPr>
          <a:lstStyle/>
          <a:p>
            <a:pPr marL="12700">
              <a:lnSpc>
                <a:spcPct val="100000"/>
              </a:lnSpc>
              <a:spcBef>
                <a:spcPts val="135"/>
              </a:spcBef>
            </a:pPr>
            <a:r>
              <a:rPr sz="1400" spc="55" dirty="0"/>
              <a:t>O</a:t>
            </a:r>
            <a:r>
              <a:rPr spc="55" dirty="0"/>
              <a:t>RDINARY </a:t>
            </a:r>
            <a:r>
              <a:rPr sz="1400" spc="55" dirty="0"/>
              <a:t>L</a:t>
            </a:r>
            <a:r>
              <a:rPr spc="55" dirty="0"/>
              <a:t>EAST</a:t>
            </a:r>
            <a:r>
              <a:rPr spc="180" dirty="0"/>
              <a:t> </a:t>
            </a:r>
            <a:r>
              <a:rPr sz="1400" spc="60" dirty="0"/>
              <a:t>S</a:t>
            </a:r>
            <a:r>
              <a:rPr spc="60" dirty="0"/>
              <a:t>QUARES</a:t>
            </a:r>
            <a:endParaRPr sz="1400"/>
          </a:p>
        </p:txBody>
      </p:sp>
      <p:sp>
        <p:nvSpPr>
          <p:cNvPr id="13" name="object 13"/>
          <p:cNvSpPr txBox="1"/>
          <p:nvPr/>
        </p:nvSpPr>
        <p:spPr>
          <a:xfrm>
            <a:off x="463689" y="559560"/>
            <a:ext cx="3761740" cy="535940"/>
          </a:xfrm>
          <a:prstGeom prst="rect">
            <a:avLst/>
          </a:prstGeom>
        </p:spPr>
        <p:txBody>
          <a:bodyPr vert="horz" wrap="square" lIns="0" tIns="6985" rIns="0" bIns="0" rtlCol="0">
            <a:spAutoFit/>
          </a:bodyPr>
          <a:lstStyle/>
          <a:p>
            <a:pPr marL="173355" marR="17780" indent="-148590">
              <a:lnSpc>
                <a:spcPct val="102600"/>
              </a:lnSpc>
              <a:spcBef>
                <a:spcPts val="55"/>
              </a:spcBef>
            </a:pPr>
            <a:r>
              <a:rPr sz="1200" spc="127" baseline="6944" dirty="0">
                <a:latin typeface="Arial Black"/>
                <a:cs typeface="Arial Black"/>
              </a:rPr>
              <a:t>e </a:t>
            </a:r>
            <a:r>
              <a:rPr sz="1100" spc="-10" dirty="0">
                <a:latin typeface="Book Antiqua"/>
                <a:cs typeface="Book Antiqua"/>
              </a:rPr>
              <a:t>OLS = fitting </a:t>
            </a:r>
            <a:r>
              <a:rPr sz="1100" spc="-5" dirty="0">
                <a:latin typeface="Book Antiqua"/>
                <a:cs typeface="Book Antiqua"/>
              </a:rPr>
              <a:t>the </a:t>
            </a:r>
            <a:r>
              <a:rPr sz="1100" spc="-10" dirty="0">
                <a:latin typeface="Book Antiqua"/>
                <a:cs typeface="Book Antiqua"/>
              </a:rPr>
              <a:t>regression </a:t>
            </a:r>
            <a:r>
              <a:rPr sz="1100" spc="-5" dirty="0">
                <a:latin typeface="Book Antiqua"/>
                <a:cs typeface="Book Antiqua"/>
              </a:rPr>
              <a:t>line </a:t>
            </a:r>
            <a:r>
              <a:rPr sz="1100" spc="-10" dirty="0">
                <a:latin typeface="Book Antiqua"/>
                <a:cs typeface="Book Antiqua"/>
              </a:rPr>
              <a:t>by </a:t>
            </a:r>
            <a:r>
              <a:rPr sz="1100" spc="-5" dirty="0">
                <a:latin typeface="Book Antiqua"/>
                <a:cs typeface="Book Antiqua"/>
              </a:rPr>
              <a:t>minimizing the </a:t>
            </a:r>
            <a:r>
              <a:rPr sz="1100" spc="-10" dirty="0">
                <a:latin typeface="Book Antiqua"/>
                <a:cs typeface="Book Antiqua"/>
              </a:rPr>
              <a:t>sum </a:t>
            </a:r>
            <a:r>
              <a:rPr sz="1100" spc="-5" dirty="0">
                <a:latin typeface="Book Antiqua"/>
                <a:cs typeface="Book Antiqua"/>
              </a:rPr>
              <a:t>of  vertical distance between the </a:t>
            </a:r>
            <a:r>
              <a:rPr sz="1100" spc="-10" dirty="0">
                <a:latin typeface="Book Antiqua"/>
                <a:cs typeface="Book Antiqua"/>
              </a:rPr>
              <a:t>regression </a:t>
            </a:r>
            <a:r>
              <a:rPr sz="1100" spc="-5" dirty="0">
                <a:latin typeface="Book Antiqua"/>
                <a:cs typeface="Book Antiqua"/>
              </a:rPr>
              <a:t>line </a:t>
            </a:r>
            <a:r>
              <a:rPr sz="1100" spc="-10" dirty="0">
                <a:latin typeface="Book Antiqua"/>
                <a:cs typeface="Book Antiqua"/>
              </a:rPr>
              <a:t>and </a:t>
            </a:r>
            <a:r>
              <a:rPr sz="1100" spc="-5" dirty="0">
                <a:latin typeface="Book Antiqua"/>
                <a:cs typeface="Book Antiqua"/>
              </a:rPr>
              <a:t>the  observed</a:t>
            </a:r>
            <a:r>
              <a:rPr sz="1100" spc="-10" dirty="0">
                <a:latin typeface="Book Antiqua"/>
                <a:cs typeface="Book Antiqua"/>
              </a:rPr>
              <a:t> </a:t>
            </a:r>
            <a:r>
              <a:rPr sz="1100" spc="-5" dirty="0">
                <a:latin typeface="Book Antiqua"/>
                <a:cs typeface="Book Antiqua"/>
              </a:rPr>
              <a:t>points</a:t>
            </a:r>
            <a:endParaRPr sz="1100">
              <a:latin typeface="Book Antiqua"/>
              <a:cs typeface="Book Antiqua"/>
            </a:endParaRPr>
          </a:p>
        </p:txBody>
      </p:sp>
      <p:sp>
        <p:nvSpPr>
          <p:cNvPr id="14" name="object 14"/>
          <p:cNvSpPr/>
          <p:nvPr/>
        </p:nvSpPr>
        <p:spPr>
          <a:xfrm>
            <a:off x="1003499" y="1171734"/>
            <a:ext cx="2874010" cy="2087880"/>
          </a:xfrm>
          <a:custGeom>
            <a:avLst/>
            <a:gdLst/>
            <a:ahLst/>
            <a:cxnLst/>
            <a:rect l="l" t="t" r="r" b="b"/>
            <a:pathLst>
              <a:path w="2874010" h="2087879">
                <a:moveTo>
                  <a:pt x="0" y="2087799"/>
                </a:moveTo>
                <a:lnTo>
                  <a:pt x="2873530" y="2087799"/>
                </a:lnTo>
                <a:lnTo>
                  <a:pt x="2873530" y="0"/>
                </a:lnTo>
                <a:lnTo>
                  <a:pt x="0" y="0"/>
                </a:lnTo>
                <a:lnTo>
                  <a:pt x="0" y="2087799"/>
                </a:lnTo>
                <a:close/>
              </a:path>
            </a:pathLst>
          </a:custGeom>
          <a:solidFill>
            <a:srgbClr val="F0F0F0"/>
          </a:solidFill>
        </p:spPr>
        <p:txBody>
          <a:bodyPr wrap="square" lIns="0" tIns="0" rIns="0" bIns="0" rtlCol="0"/>
          <a:lstStyle/>
          <a:p>
            <a:endParaRPr/>
          </a:p>
        </p:txBody>
      </p:sp>
      <p:sp>
        <p:nvSpPr>
          <p:cNvPr id="15" name="object 15"/>
          <p:cNvSpPr/>
          <p:nvPr/>
        </p:nvSpPr>
        <p:spPr>
          <a:xfrm>
            <a:off x="1003499" y="1171734"/>
            <a:ext cx="2874010" cy="2087880"/>
          </a:xfrm>
          <a:custGeom>
            <a:avLst/>
            <a:gdLst/>
            <a:ahLst/>
            <a:cxnLst/>
            <a:rect l="l" t="t" r="r" b="b"/>
            <a:pathLst>
              <a:path w="2874010" h="2087879">
                <a:moveTo>
                  <a:pt x="0" y="0"/>
                </a:moveTo>
                <a:lnTo>
                  <a:pt x="2873530" y="0"/>
                </a:lnTo>
                <a:lnTo>
                  <a:pt x="2873530" y="2087799"/>
                </a:lnTo>
                <a:lnTo>
                  <a:pt x="0" y="2087799"/>
                </a:lnTo>
                <a:lnTo>
                  <a:pt x="0" y="0"/>
                </a:lnTo>
                <a:close/>
              </a:path>
            </a:pathLst>
          </a:custGeom>
          <a:ln w="11224">
            <a:solidFill>
              <a:srgbClr val="F0F0F0"/>
            </a:solidFill>
          </a:ln>
        </p:spPr>
        <p:txBody>
          <a:bodyPr wrap="square" lIns="0" tIns="0" rIns="0" bIns="0" rtlCol="0"/>
          <a:lstStyle/>
          <a:p>
            <a:endParaRPr/>
          </a:p>
        </p:txBody>
      </p:sp>
      <p:sp>
        <p:nvSpPr>
          <p:cNvPr id="16" name="object 16"/>
          <p:cNvSpPr/>
          <p:nvPr/>
        </p:nvSpPr>
        <p:spPr>
          <a:xfrm>
            <a:off x="1284118" y="1250307"/>
            <a:ext cx="2514600" cy="1729105"/>
          </a:xfrm>
          <a:custGeom>
            <a:avLst/>
            <a:gdLst/>
            <a:ahLst/>
            <a:cxnLst/>
            <a:rect l="l" t="t" r="r" b="b"/>
            <a:pathLst>
              <a:path w="2514600" h="1729105">
                <a:moveTo>
                  <a:pt x="0" y="1728607"/>
                </a:moveTo>
                <a:lnTo>
                  <a:pt x="2514338" y="1728607"/>
                </a:lnTo>
                <a:lnTo>
                  <a:pt x="2514338" y="0"/>
                </a:lnTo>
                <a:lnTo>
                  <a:pt x="0" y="0"/>
                </a:lnTo>
                <a:lnTo>
                  <a:pt x="0" y="1728607"/>
                </a:lnTo>
                <a:close/>
              </a:path>
            </a:pathLst>
          </a:custGeom>
          <a:solidFill>
            <a:srgbClr val="FFFFFF"/>
          </a:solidFill>
        </p:spPr>
        <p:txBody>
          <a:bodyPr wrap="square" lIns="0" tIns="0" rIns="0" bIns="0" rtlCol="0"/>
          <a:lstStyle/>
          <a:p>
            <a:endParaRPr/>
          </a:p>
        </p:txBody>
      </p:sp>
      <p:sp>
        <p:nvSpPr>
          <p:cNvPr id="17" name="object 17"/>
          <p:cNvSpPr/>
          <p:nvPr/>
        </p:nvSpPr>
        <p:spPr>
          <a:xfrm>
            <a:off x="1284118" y="1250307"/>
            <a:ext cx="2514600" cy="1729105"/>
          </a:xfrm>
          <a:custGeom>
            <a:avLst/>
            <a:gdLst/>
            <a:ahLst/>
            <a:cxnLst/>
            <a:rect l="l" t="t" r="r" b="b"/>
            <a:pathLst>
              <a:path w="2514600" h="1729105">
                <a:moveTo>
                  <a:pt x="0" y="0"/>
                </a:moveTo>
                <a:lnTo>
                  <a:pt x="2514338" y="0"/>
                </a:lnTo>
                <a:lnTo>
                  <a:pt x="2514338" y="1728607"/>
                </a:lnTo>
                <a:lnTo>
                  <a:pt x="0" y="1728607"/>
                </a:lnTo>
                <a:lnTo>
                  <a:pt x="0" y="0"/>
                </a:lnTo>
                <a:close/>
              </a:path>
            </a:pathLst>
          </a:custGeom>
          <a:ln w="11224">
            <a:solidFill>
              <a:srgbClr val="FFFFFF"/>
            </a:solidFill>
          </a:ln>
        </p:spPr>
        <p:txBody>
          <a:bodyPr wrap="square" lIns="0" tIns="0" rIns="0" bIns="0" rtlCol="0"/>
          <a:lstStyle/>
          <a:p>
            <a:endParaRPr/>
          </a:p>
        </p:txBody>
      </p:sp>
      <p:sp>
        <p:nvSpPr>
          <p:cNvPr id="18" name="object 18"/>
          <p:cNvSpPr/>
          <p:nvPr/>
        </p:nvSpPr>
        <p:spPr>
          <a:xfrm>
            <a:off x="1284118" y="2922791"/>
            <a:ext cx="2514600" cy="0"/>
          </a:xfrm>
          <a:custGeom>
            <a:avLst/>
            <a:gdLst/>
            <a:ahLst/>
            <a:cxnLst/>
            <a:rect l="l" t="t" r="r" b="b"/>
            <a:pathLst>
              <a:path w="2514600">
                <a:moveTo>
                  <a:pt x="0" y="0"/>
                </a:moveTo>
                <a:lnTo>
                  <a:pt x="2514338" y="0"/>
                </a:lnTo>
              </a:path>
            </a:pathLst>
          </a:custGeom>
          <a:ln w="11224">
            <a:solidFill>
              <a:srgbClr val="E8E8E8"/>
            </a:solidFill>
          </a:ln>
        </p:spPr>
        <p:txBody>
          <a:bodyPr wrap="square" lIns="0" tIns="0" rIns="0" bIns="0" rtlCol="0"/>
          <a:lstStyle/>
          <a:p>
            <a:endParaRPr/>
          </a:p>
        </p:txBody>
      </p:sp>
      <p:sp>
        <p:nvSpPr>
          <p:cNvPr id="19" name="object 19"/>
          <p:cNvSpPr/>
          <p:nvPr/>
        </p:nvSpPr>
        <p:spPr>
          <a:xfrm>
            <a:off x="1284118" y="2541151"/>
            <a:ext cx="2514600" cy="0"/>
          </a:xfrm>
          <a:custGeom>
            <a:avLst/>
            <a:gdLst/>
            <a:ahLst/>
            <a:cxnLst/>
            <a:rect l="l" t="t" r="r" b="b"/>
            <a:pathLst>
              <a:path w="2514600">
                <a:moveTo>
                  <a:pt x="0" y="0"/>
                </a:moveTo>
                <a:lnTo>
                  <a:pt x="2514338" y="0"/>
                </a:lnTo>
              </a:path>
            </a:pathLst>
          </a:custGeom>
          <a:ln w="11224">
            <a:solidFill>
              <a:srgbClr val="E8E8E8"/>
            </a:solidFill>
          </a:ln>
        </p:spPr>
        <p:txBody>
          <a:bodyPr wrap="square" lIns="0" tIns="0" rIns="0" bIns="0" rtlCol="0"/>
          <a:lstStyle/>
          <a:p>
            <a:endParaRPr/>
          </a:p>
        </p:txBody>
      </p:sp>
      <p:sp>
        <p:nvSpPr>
          <p:cNvPr id="20" name="object 20"/>
          <p:cNvSpPr/>
          <p:nvPr/>
        </p:nvSpPr>
        <p:spPr>
          <a:xfrm>
            <a:off x="1284118" y="2148285"/>
            <a:ext cx="2514600" cy="0"/>
          </a:xfrm>
          <a:custGeom>
            <a:avLst/>
            <a:gdLst/>
            <a:ahLst/>
            <a:cxnLst/>
            <a:rect l="l" t="t" r="r" b="b"/>
            <a:pathLst>
              <a:path w="2514600">
                <a:moveTo>
                  <a:pt x="0" y="0"/>
                </a:moveTo>
                <a:lnTo>
                  <a:pt x="2514338" y="0"/>
                </a:lnTo>
              </a:path>
            </a:pathLst>
          </a:custGeom>
          <a:ln w="11224">
            <a:solidFill>
              <a:srgbClr val="E8E8E8"/>
            </a:solidFill>
          </a:ln>
        </p:spPr>
        <p:txBody>
          <a:bodyPr wrap="square" lIns="0" tIns="0" rIns="0" bIns="0" rtlCol="0"/>
          <a:lstStyle/>
          <a:p>
            <a:endParaRPr/>
          </a:p>
        </p:txBody>
      </p:sp>
      <p:sp>
        <p:nvSpPr>
          <p:cNvPr id="21" name="object 21"/>
          <p:cNvSpPr/>
          <p:nvPr/>
        </p:nvSpPr>
        <p:spPr>
          <a:xfrm>
            <a:off x="1284118" y="1755420"/>
            <a:ext cx="2514600" cy="0"/>
          </a:xfrm>
          <a:custGeom>
            <a:avLst/>
            <a:gdLst/>
            <a:ahLst/>
            <a:cxnLst/>
            <a:rect l="l" t="t" r="r" b="b"/>
            <a:pathLst>
              <a:path w="2514600">
                <a:moveTo>
                  <a:pt x="0" y="0"/>
                </a:moveTo>
                <a:lnTo>
                  <a:pt x="2514338" y="0"/>
                </a:lnTo>
              </a:path>
            </a:pathLst>
          </a:custGeom>
          <a:ln w="11224">
            <a:solidFill>
              <a:srgbClr val="E8E8E8"/>
            </a:solidFill>
          </a:ln>
        </p:spPr>
        <p:txBody>
          <a:bodyPr wrap="square" lIns="0" tIns="0" rIns="0" bIns="0" rtlCol="0"/>
          <a:lstStyle/>
          <a:p>
            <a:endParaRPr/>
          </a:p>
        </p:txBody>
      </p:sp>
      <p:sp>
        <p:nvSpPr>
          <p:cNvPr id="22" name="object 22"/>
          <p:cNvSpPr/>
          <p:nvPr/>
        </p:nvSpPr>
        <p:spPr>
          <a:xfrm>
            <a:off x="1284118" y="1373779"/>
            <a:ext cx="2514600" cy="0"/>
          </a:xfrm>
          <a:custGeom>
            <a:avLst/>
            <a:gdLst/>
            <a:ahLst/>
            <a:cxnLst/>
            <a:rect l="l" t="t" r="r" b="b"/>
            <a:pathLst>
              <a:path w="2514600">
                <a:moveTo>
                  <a:pt x="0" y="0"/>
                </a:moveTo>
                <a:lnTo>
                  <a:pt x="2514338" y="0"/>
                </a:lnTo>
              </a:path>
            </a:pathLst>
          </a:custGeom>
          <a:ln w="11224">
            <a:solidFill>
              <a:srgbClr val="E8E8E8"/>
            </a:solidFill>
          </a:ln>
        </p:spPr>
        <p:txBody>
          <a:bodyPr wrap="square" lIns="0" tIns="0" rIns="0" bIns="0" rtlCol="0"/>
          <a:lstStyle/>
          <a:p>
            <a:endParaRPr/>
          </a:p>
        </p:txBody>
      </p:sp>
      <p:sp>
        <p:nvSpPr>
          <p:cNvPr id="23" name="object 23"/>
          <p:cNvSpPr/>
          <p:nvPr/>
        </p:nvSpPr>
        <p:spPr>
          <a:xfrm>
            <a:off x="1362691" y="1283981"/>
            <a:ext cx="22860" cy="22860"/>
          </a:xfrm>
          <a:custGeom>
            <a:avLst/>
            <a:gdLst/>
            <a:ahLst/>
            <a:cxnLst/>
            <a:rect l="l" t="t" r="r" b="b"/>
            <a:pathLst>
              <a:path w="22859" h="22859">
                <a:moveTo>
                  <a:pt x="17423" y="0"/>
                </a:moveTo>
                <a:lnTo>
                  <a:pt x="5025" y="0"/>
                </a:lnTo>
                <a:lnTo>
                  <a:pt x="0" y="5025"/>
                </a:lnTo>
                <a:lnTo>
                  <a:pt x="0" y="17423"/>
                </a:lnTo>
                <a:lnTo>
                  <a:pt x="5025" y="22449"/>
                </a:lnTo>
                <a:lnTo>
                  <a:pt x="17423" y="22449"/>
                </a:lnTo>
                <a:lnTo>
                  <a:pt x="22449" y="17423"/>
                </a:lnTo>
                <a:lnTo>
                  <a:pt x="22449" y="5025"/>
                </a:lnTo>
                <a:lnTo>
                  <a:pt x="17423" y="0"/>
                </a:lnTo>
                <a:close/>
              </a:path>
            </a:pathLst>
          </a:custGeom>
          <a:solidFill>
            <a:srgbClr val="606060"/>
          </a:solidFill>
        </p:spPr>
        <p:txBody>
          <a:bodyPr wrap="square" lIns="0" tIns="0" rIns="0" bIns="0" rtlCol="0"/>
          <a:lstStyle/>
          <a:p>
            <a:endParaRPr/>
          </a:p>
        </p:txBody>
      </p:sp>
      <p:sp>
        <p:nvSpPr>
          <p:cNvPr id="24" name="object 24"/>
          <p:cNvSpPr/>
          <p:nvPr/>
        </p:nvSpPr>
        <p:spPr>
          <a:xfrm>
            <a:off x="1362691" y="1283981"/>
            <a:ext cx="22860" cy="22860"/>
          </a:xfrm>
          <a:custGeom>
            <a:avLst/>
            <a:gdLst/>
            <a:ahLst/>
            <a:cxnLst/>
            <a:rect l="l" t="t" r="r" b="b"/>
            <a:pathLst>
              <a:path w="22859" h="22859">
                <a:moveTo>
                  <a:pt x="22449" y="11224"/>
                </a:moveTo>
                <a:lnTo>
                  <a:pt x="22449" y="17423"/>
                </a:lnTo>
                <a:lnTo>
                  <a:pt x="17423" y="22449"/>
                </a:lnTo>
                <a:lnTo>
                  <a:pt x="11224" y="22449"/>
                </a:lnTo>
                <a:lnTo>
                  <a:pt x="5025" y="22449"/>
                </a:lnTo>
                <a:lnTo>
                  <a:pt x="0" y="17423"/>
                </a:lnTo>
                <a:lnTo>
                  <a:pt x="0" y="11224"/>
                </a:lnTo>
                <a:lnTo>
                  <a:pt x="0" y="5025"/>
                </a:lnTo>
                <a:lnTo>
                  <a:pt x="5025" y="0"/>
                </a:lnTo>
                <a:lnTo>
                  <a:pt x="11224" y="0"/>
                </a:lnTo>
                <a:lnTo>
                  <a:pt x="17423" y="0"/>
                </a:lnTo>
                <a:lnTo>
                  <a:pt x="22449" y="5025"/>
                </a:lnTo>
                <a:lnTo>
                  <a:pt x="22449" y="11224"/>
                </a:lnTo>
                <a:close/>
              </a:path>
            </a:pathLst>
          </a:custGeom>
          <a:ln w="11224">
            <a:solidFill>
              <a:srgbClr val="606060"/>
            </a:solidFill>
          </a:ln>
        </p:spPr>
        <p:txBody>
          <a:bodyPr wrap="square" lIns="0" tIns="0" rIns="0" bIns="0" rtlCol="0"/>
          <a:lstStyle/>
          <a:p>
            <a:endParaRPr/>
          </a:p>
        </p:txBody>
      </p:sp>
      <p:sp>
        <p:nvSpPr>
          <p:cNvPr id="25" name="object 25"/>
          <p:cNvSpPr/>
          <p:nvPr/>
        </p:nvSpPr>
        <p:spPr>
          <a:xfrm>
            <a:off x="1598410" y="1867667"/>
            <a:ext cx="22860" cy="22860"/>
          </a:xfrm>
          <a:custGeom>
            <a:avLst/>
            <a:gdLst/>
            <a:ahLst/>
            <a:cxnLst/>
            <a:rect l="l" t="t" r="r" b="b"/>
            <a:pathLst>
              <a:path w="22859" h="22860">
                <a:moveTo>
                  <a:pt x="17423" y="0"/>
                </a:moveTo>
                <a:lnTo>
                  <a:pt x="5025" y="0"/>
                </a:lnTo>
                <a:lnTo>
                  <a:pt x="0" y="5025"/>
                </a:lnTo>
                <a:lnTo>
                  <a:pt x="0" y="17424"/>
                </a:lnTo>
                <a:lnTo>
                  <a:pt x="5025" y="22449"/>
                </a:lnTo>
                <a:lnTo>
                  <a:pt x="17423" y="22449"/>
                </a:lnTo>
                <a:lnTo>
                  <a:pt x="22449" y="17424"/>
                </a:lnTo>
                <a:lnTo>
                  <a:pt x="22449" y="5025"/>
                </a:lnTo>
                <a:lnTo>
                  <a:pt x="17423" y="0"/>
                </a:lnTo>
                <a:close/>
              </a:path>
            </a:pathLst>
          </a:custGeom>
          <a:solidFill>
            <a:srgbClr val="606060"/>
          </a:solidFill>
        </p:spPr>
        <p:txBody>
          <a:bodyPr wrap="square" lIns="0" tIns="0" rIns="0" bIns="0" rtlCol="0"/>
          <a:lstStyle/>
          <a:p>
            <a:endParaRPr/>
          </a:p>
        </p:txBody>
      </p:sp>
      <p:sp>
        <p:nvSpPr>
          <p:cNvPr id="26" name="object 26"/>
          <p:cNvSpPr/>
          <p:nvPr/>
        </p:nvSpPr>
        <p:spPr>
          <a:xfrm>
            <a:off x="1598410" y="1867667"/>
            <a:ext cx="22860" cy="22860"/>
          </a:xfrm>
          <a:custGeom>
            <a:avLst/>
            <a:gdLst/>
            <a:ahLst/>
            <a:cxnLst/>
            <a:rect l="l" t="t" r="r" b="b"/>
            <a:pathLst>
              <a:path w="22859" h="22860">
                <a:moveTo>
                  <a:pt x="22449" y="11224"/>
                </a:moveTo>
                <a:lnTo>
                  <a:pt x="22449" y="17423"/>
                </a:lnTo>
                <a:lnTo>
                  <a:pt x="17423" y="22449"/>
                </a:lnTo>
                <a:lnTo>
                  <a:pt x="11224" y="22449"/>
                </a:lnTo>
                <a:lnTo>
                  <a:pt x="5025" y="22449"/>
                </a:lnTo>
                <a:lnTo>
                  <a:pt x="0" y="17423"/>
                </a:lnTo>
                <a:lnTo>
                  <a:pt x="0" y="11224"/>
                </a:lnTo>
                <a:lnTo>
                  <a:pt x="0" y="5025"/>
                </a:lnTo>
                <a:lnTo>
                  <a:pt x="5025" y="0"/>
                </a:lnTo>
                <a:lnTo>
                  <a:pt x="11224" y="0"/>
                </a:lnTo>
                <a:lnTo>
                  <a:pt x="17423" y="0"/>
                </a:lnTo>
                <a:lnTo>
                  <a:pt x="22449" y="5025"/>
                </a:lnTo>
                <a:lnTo>
                  <a:pt x="22449" y="11224"/>
                </a:lnTo>
                <a:close/>
              </a:path>
            </a:pathLst>
          </a:custGeom>
          <a:ln w="11224">
            <a:solidFill>
              <a:srgbClr val="606060"/>
            </a:solidFill>
          </a:ln>
        </p:spPr>
        <p:txBody>
          <a:bodyPr wrap="square" lIns="0" tIns="0" rIns="0" bIns="0" rtlCol="0"/>
          <a:lstStyle/>
          <a:p>
            <a:endParaRPr/>
          </a:p>
        </p:txBody>
      </p:sp>
      <p:sp>
        <p:nvSpPr>
          <p:cNvPr id="27" name="object 27"/>
          <p:cNvSpPr/>
          <p:nvPr/>
        </p:nvSpPr>
        <p:spPr>
          <a:xfrm>
            <a:off x="2148421" y="2249308"/>
            <a:ext cx="22860" cy="22860"/>
          </a:xfrm>
          <a:custGeom>
            <a:avLst/>
            <a:gdLst/>
            <a:ahLst/>
            <a:cxnLst/>
            <a:rect l="l" t="t" r="r" b="b"/>
            <a:pathLst>
              <a:path w="22860" h="22860">
                <a:moveTo>
                  <a:pt x="17424" y="0"/>
                </a:moveTo>
                <a:lnTo>
                  <a:pt x="5025" y="0"/>
                </a:lnTo>
                <a:lnTo>
                  <a:pt x="0" y="5025"/>
                </a:lnTo>
                <a:lnTo>
                  <a:pt x="0" y="17423"/>
                </a:lnTo>
                <a:lnTo>
                  <a:pt x="5025" y="22449"/>
                </a:lnTo>
                <a:lnTo>
                  <a:pt x="17424" y="22449"/>
                </a:lnTo>
                <a:lnTo>
                  <a:pt x="22449" y="17423"/>
                </a:lnTo>
                <a:lnTo>
                  <a:pt x="22449" y="5025"/>
                </a:lnTo>
                <a:lnTo>
                  <a:pt x="17424" y="0"/>
                </a:lnTo>
                <a:close/>
              </a:path>
            </a:pathLst>
          </a:custGeom>
          <a:solidFill>
            <a:srgbClr val="606060"/>
          </a:solidFill>
        </p:spPr>
        <p:txBody>
          <a:bodyPr wrap="square" lIns="0" tIns="0" rIns="0" bIns="0" rtlCol="0"/>
          <a:lstStyle/>
          <a:p>
            <a:endParaRPr/>
          </a:p>
        </p:txBody>
      </p:sp>
      <p:sp>
        <p:nvSpPr>
          <p:cNvPr id="28" name="object 28"/>
          <p:cNvSpPr/>
          <p:nvPr/>
        </p:nvSpPr>
        <p:spPr>
          <a:xfrm>
            <a:off x="2148422" y="2249308"/>
            <a:ext cx="22860" cy="22860"/>
          </a:xfrm>
          <a:custGeom>
            <a:avLst/>
            <a:gdLst/>
            <a:ahLst/>
            <a:cxnLst/>
            <a:rect l="l" t="t" r="r" b="b"/>
            <a:pathLst>
              <a:path w="22860" h="22860">
                <a:moveTo>
                  <a:pt x="22449" y="11224"/>
                </a:moveTo>
                <a:lnTo>
                  <a:pt x="22449" y="17424"/>
                </a:lnTo>
                <a:lnTo>
                  <a:pt x="17424" y="22449"/>
                </a:lnTo>
                <a:lnTo>
                  <a:pt x="11224" y="22449"/>
                </a:lnTo>
                <a:lnTo>
                  <a:pt x="5025" y="22449"/>
                </a:lnTo>
                <a:lnTo>
                  <a:pt x="0" y="17424"/>
                </a:lnTo>
                <a:lnTo>
                  <a:pt x="0" y="11224"/>
                </a:lnTo>
                <a:lnTo>
                  <a:pt x="0" y="5025"/>
                </a:lnTo>
                <a:lnTo>
                  <a:pt x="5025" y="0"/>
                </a:lnTo>
                <a:lnTo>
                  <a:pt x="11224" y="0"/>
                </a:lnTo>
                <a:lnTo>
                  <a:pt x="17424" y="0"/>
                </a:lnTo>
                <a:lnTo>
                  <a:pt x="22449" y="5025"/>
                </a:lnTo>
                <a:lnTo>
                  <a:pt x="22449" y="11224"/>
                </a:lnTo>
                <a:close/>
              </a:path>
            </a:pathLst>
          </a:custGeom>
          <a:ln w="11224">
            <a:solidFill>
              <a:srgbClr val="606060"/>
            </a:solidFill>
          </a:ln>
        </p:spPr>
        <p:txBody>
          <a:bodyPr wrap="square" lIns="0" tIns="0" rIns="0" bIns="0" rtlCol="0"/>
          <a:lstStyle/>
          <a:p>
            <a:endParaRPr/>
          </a:p>
        </p:txBody>
      </p:sp>
      <p:sp>
        <p:nvSpPr>
          <p:cNvPr id="29" name="object 29"/>
          <p:cNvSpPr/>
          <p:nvPr/>
        </p:nvSpPr>
        <p:spPr>
          <a:xfrm>
            <a:off x="2496388" y="2058487"/>
            <a:ext cx="22860" cy="22860"/>
          </a:xfrm>
          <a:custGeom>
            <a:avLst/>
            <a:gdLst/>
            <a:ahLst/>
            <a:cxnLst/>
            <a:rect l="l" t="t" r="r" b="b"/>
            <a:pathLst>
              <a:path w="22860" h="22860">
                <a:moveTo>
                  <a:pt x="17423" y="0"/>
                </a:moveTo>
                <a:lnTo>
                  <a:pt x="5025" y="0"/>
                </a:lnTo>
                <a:lnTo>
                  <a:pt x="0" y="5025"/>
                </a:lnTo>
                <a:lnTo>
                  <a:pt x="0" y="17424"/>
                </a:lnTo>
                <a:lnTo>
                  <a:pt x="5025" y="22449"/>
                </a:lnTo>
                <a:lnTo>
                  <a:pt x="17423" y="22449"/>
                </a:lnTo>
                <a:lnTo>
                  <a:pt x="22449" y="17424"/>
                </a:lnTo>
                <a:lnTo>
                  <a:pt x="22449" y="5025"/>
                </a:lnTo>
                <a:lnTo>
                  <a:pt x="17423" y="0"/>
                </a:lnTo>
                <a:close/>
              </a:path>
            </a:pathLst>
          </a:custGeom>
          <a:solidFill>
            <a:srgbClr val="606060"/>
          </a:solidFill>
        </p:spPr>
        <p:txBody>
          <a:bodyPr wrap="square" lIns="0" tIns="0" rIns="0" bIns="0" rtlCol="0"/>
          <a:lstStyle/>
          <a:p>
            <a:endParaRPr/>
          </a:p>
        </p:txBody>
      </p:sp>
      <p:sp>
        <p:nvSpPr>
          <p:cNvPr id="30" name="object 30"/>
          <p:cNvSpPr/>
          <p:nvPr/>
        </p:nvSpPr>
        <p:spPr>
          <a:xfrm>
            <a:off x="2496388" y="2058487"/>
            <a:ext cx="22860" cy="22860"/>
          </a:xfrm>
          <a:custGeom>
            <a:avLst/>
            <a:gdLst/>
            <a:ahLst/>
            <a:cxnLst/>
            <a:rect l="l" t="t" r="r" b="b"/>
            <a:pathLst>
              <a:path w="22860" h="22860">
                <a:moveTo>
                  <a:pt x="22449" y="11224"/>
                </a:moveTo>
                <a:lnTo>
                  <a:pt x="22449" y="17424"/>
                </a:lnTo>
                <a:lnTo>
                  <a:pt x="17424" y="22449"/>
                </a:lnTo>
                <a:lnTo>
                  <a:pt x="11224" y="22449"/>
                </a:lnTo>
                <a:lnTo>
                  <a:pt x="5025" y="22449"/>
                </a:lnTo>
                <a:lnTo>
                  <a:pt x="0" y="17424"/>
                </a:lnTo>
                <a:lnTo>
                  <a:pt x="0" y="11224"/>
                </a:lnTo>
                <a:lnTo>
                  <a:pt x="0" y="5025"/>
                </a:lnTo>
                <a:lnTo>
                  <a:pt x="5025" y="0"/>
                </a:lnTo>
                <a:lnTo>
                  <a:pt x="11224" y="0"/>
                </a:lnTo>
                <a:lnTo>
                  <a:pt x="17424" y="0"/>
                </a:lnTo>
                <a:lnTo>
                  <a:pt x="22449" y="5025"/>
                </a:lnTo>
                <a:lnTo>
                  <a:pt x="22449" y="11224"/>
                </a:lnTo>
                <a:close/>
              </a:path>
            </a:pathLst>
          </a:custGeom>
          <a:ln w="11224">
            <a:solidFill>
              <a:srgbClr val="606060"/>
            </a:solidFill>
          </a:ln>
        </p:spPr>
        <p:txBody>
          <a:bodyPr wrap="square" lIns="0" tIns="0" rIns="0" bIns="0" rtlCol="0"/>
          <a:lstStyle/>
          <a:p>
            <a:endParaRPr/>
          </a:p>
        </p:txBody>
      </p:sp>
      <p:sp>
        <p:nvSpPr>
          <p:cNvPr id="31" name="object 31"/>
          <p:cNvSpPr/>
          <p:nvPr/>
        </p:nvSpPr>
        <p:spPr>
          <a:xfrm>
            <a:off x="3068849" y="2720746"/>
            <a:ext cx="22860" cy="22860"/>
          </a:xfrm>
          <a:custGeom>
            <a:avLst/>
            <a:gdLst/>
            <a:ahLst/>
            <a:cxnLst/>
            <a:rect l="l" t="t" r="r" b="b"/>
            <a:pathLst>
              <a:path w="22860" h="22860">
                <a:moveTo>
                  <a:pt x="17424" y="0"/>
                </a:moveTo>
                <a:lnTo>
                  <a:pt x="5025" y="0"/>
                </a:lnTo>
                <a:lnTo>
                  <a:pt x="0" y="5025"/>
                </a:lnTo>
                <a:lnTo>
                  <a:pt x="0" y="17424"/>
                </a:lnTo>
                <a:lnTo>
                  <a:pt x="5025" y="22449"/>
                </a:lnTo>
                <a:lnTo>
                  <a:pt x="17424" y="22449"/>
                </a:lnTo>
                <a:lnTo>
                  <a:pt x="22449" y="17424"/>
                </a:lnTo>
                <a:lnTo>
                  <a:pt x="22449" y="5025"/>
                </a:lnTo>
                <a:lnTo>
                  <a:pt x="17424" y="0"/>
                </a:lnTo>
                <a:close/>
              </a:path>
            </a:pathLst>
          </a:custGeom>
          <a:solidFill>
            <a:srgbClr val="606060"/>
          </a:solidFill>
        </p:spPr>
        <p:txBody>
          <a:bodyPr wrap="square" lIns="0" tIns="0" rIns="0" bIns="0" rtlCol="0"/>
          <a:lstStyle/>
          <a:p>
            <a:endParaRPr/>
          </a:p>
        </p:txBody>
      </p:sp>
      <p:sp>
        <p:nvSpPr>
          <p:cNvPr id="32" name="object 32"/>
          <p:cNvSpPr/>
          <p:nvPr/>
        </p:nvSpPr>
        <p:spPr>
          <a:xfrm>
            <a:off x="3068849" y="2720746"/>
            <a:ext cx="22860" cy="22860"/>
          </a:xfrm>
          <a:custGeom>
            <a:avLst/>
            <a:gdLst/>
            <a:ahLst/>
            <a:cxnLst/>
            <a:rect l="l" t="t" r="r" b="b"/>
            <a:pathLst>
              <a:path w="22860" h="22860">
                <a:moveTo>
                  <a:pt x="22449" y="11224"/>
                </a:moveTo>
                <a:lnTo>
                  <a:pt x="22449" y="17424"/>
                </a:lnTo>
                <a:lnTo>
                  <a:pt x="17424" y="22449"/>
                </a:lnTo>
                <a:lnTo>
                  <a:pt x="11224" y="22449"/>
                </a:lnTo>
                <a:lnTo>
                  <a:pt x="5025" y="22449"/>
                </a:lnTo>
                <a:lnTo>
                  <a:pt x="0" y="17424"/>
                </a:lnTo>
                <a:lnTo>
                  <a:pt x="0" y="11224"/>
                </a:lnTo>
                <a:lnTo>
                  <a:pt x="0" y="5025"/>
                </a:lnTo>
                <a:lnTo>
                  <a:pt x="5025" y="0"/>
                </a:lnTo>
                <a:lnTo>
                  <a:pt x="11224" y="0"/>
                </a:lnTo>
                <a:lnTo>
                  <a:pt x="17424" y="0"/>
                </a:lnTo>
                <a:lnTo>
                  <a:pt x="22449" y="5025"/>
                </a:lnTo>
                <a:lnTo>
                  <a:pt x="22449" y="11224"/>
                </a:lnTo>
                <a:close/>
              </a:path>
            </a:pathLst>
          </a:custGeom>
          <a:ln w="11224">
            <a:solidFill>
              <a:srgbClr val="606060"/>
            </a:solidFill>
          </a:ln>
        </p:spPr>
        <p:txBody>
          <a:bodyPr wrap="square" lIns="0" tIns="0" rIns="0" bIns="0" rtlCol="0"/>
          <a:lstStyle/>
          <a:p>
            <a:endParaRPr/>
          </a:p>
        </p:txBody>
      </p:sp>
      <p:sp>
        <p:nvSpPr>
          <p:cNvPr id="33" name="object 33"/>
          <p:cNvSpPr/>
          <p:nvPr/>
        </p:nvSpPr>
        <p:spPr>
          <a:xfrm>
            <a:off x="3742333" y="2765645"/>
            <a:ext cx="22860" cy="22860"/>
          </a:xfrm>
          <a:custGeom>
            <a:avLst/>
            <a:gdLst/>
            <a:ahLst/>
            <a:cxnLst/>
            <a:rect l="l" t="t" r="r" b="b"/>
            <a:pathLst>
              <a:path w="22860" h="22860">
                <a:moveTo>
                  <a:pt x="17423" y="0"/>
                </a:moveTo>
                <a:lnTo>
                  <a:pt x="5025" y="0"/>
                </a:lnTo>
                <a:lnTo>
                  <a:pt x="0" y="5025"/>
                </a:lnTo>
                <a:lnTo>
                  <a:pt x="0" y="17423"/>
                </a:lnTo>
                <a:lnTo>
                  <a:pt x="5025" y="22449"/>
                </a:lnTo>
                <a:lnTo>
                  <a:pt x="17423" y="22449"/>
                </a:lnTo>
                <a:lnTo>
                  <a:pt x="22449" y="17423"/>
                </a:lnTo>
                <a:lnTo>
                  <a:pt x="22449" y="5025"/>
                </a:lnTo>
                <a:lnTo>
                  <a:pt x="17423" y="0"/>
                </a:lnTo>
                <a:close/>
              </a:path>
            </a:pathLst>
          </a:custGeom>
          <a:solidFill>
            <a:srgbClr val="606060"/>
          </a:solidFill>
        </p:spPr>
        <p:txBody>
          <a:bodyPr wrap="square" lIns="0" tIns="0" rIns="0" bIns="0" rtlCol="0"/>
          <a:lstStyle/>
          <a:p>
            <a:endParaRPr/>
          </a:p>
        </p:txBody>
      </p:sp>
      <p:sp>
        <p:nvSpPr>
          <p:cNvPr id="34" name="object 34"/>
          <p:cNvSpPr/>
          <p:nvPr/>
        </p:nvSpPr>
        <p:spPr>
          <a:xfrm>
            <a:off x="3742333" y="2765645"/>
            <a:ext cx="22860" cy="22860"/>
          </a:xfrm>
          <a:custGeom>
            <a:avLst/>
            <a:gdLst/>
            <a:ahLst/>
            <a:cxnLst/>
            <a:rect l="l" t="t" r="r" b="b"/>
            <a:pathLst>
              <a:path w="22860" h="22860">
                <a:moveTo>
                  <a:pt x="22449" y="11224"/>
                </a:moveTo>
                <a:lnTo>
                  <a:pt x="22449" y="17424"/>
                </a:lnTo>
                <a:lnTo>
                  <a:pt x="17424" y="22449"/>
                </a:lnTo>
                <a:lnTo>
                  <a:pt x="11224" y="22449"/>
                </a:lnTo>
                <a:lnTo>
                  <a:pt x="5025" y="22449"/>
                </a:lnTo>
                <a:lnTo>
                  <a:pt x="0" y="17424"/>
                </a:lnTo>
                <a:lnTo>
                  <a:pt x="0" y="11224"/>
                </a:lnTo>
                <a:lnTo>
                  <a:pt x="0" y="5025"/>
                </a:lnTo>
                <a:lnTo>
                  <a:pt x="5025" y="0"/>
                </a:lnTo>
                <a:lnTo>
                  <a:pt x="11224" y="0"/>
                </a:lnTo>
                <a:lnTo>
                  <a:pt x="17424" y="0"/>
                </a:lnTo>
                <a:lnTo>
                  <a:pt x="22449" y="5025"/>
                </a:lnTo>
                <a:lnTo>
                  <a:pt x="22449" y="11224"/>
                </a:lnTo>
                <a:close/>
              </a:path>
            </a:pathLst>
          </a:custGeom>
          <a:ln w="11224">
            <a:solidFill>
              <a:srgbClr val="606060"/>
            </a:solidFill>
          </a:ln>
        </p:spPr>
        <p:txBody>
          <a:bodyPr wrap="square" lIns="0" tIns="0" rIns="0" bIns="0" rtlCol="0"/>
          <a:lstStyle/>
          <a:p>
            <a:endParaRPr/>
          </a:p>
        </p:txBody>
      </p:sp>
      <p:sp>
        <p:nvSpPr>
          <p:cNvPr id="35" name="object 35"/>
          <p:cNvSpPr/>
          <p:nvPr/>
        </p:nvSpPr>
        <p:spPr>
          <a:xfrm>
            <a:off x="1373915" y="1575824"/>
            <a:ext cx="34290" cy="22860"/>
          </a:xfrm>
          <a:custGeom>
            <a:avLst/>
            <a:gdLst/>
            <a:ahLst/>
            <a:cxnLst/>
            <a:rect l="l" t="t" r="r" b="b"/>
            <a:pathLst>
              <a:path w="34290" h="22859">
                <a:moveTo>
                  <a:pt x="0" y="0"/>
                </a:moveTo>
                <a:lnTo>
                  <a:pt x="33674" y="22449"/>
                </a:lnTo>
              </a:path>
            </a:pathLst>
          </a:custGeom>
          <a:ln w="11224">
            <a:solidFill>
              <a:srgbClr val="000000"/>
            </a:solidFill>
          </a:ln>
        </p:spPr>
        <p:txBody>
          <a:bodyPr wrap="square" lIns="0" tIns="0" rIns="0" bIns="0" rtlCol="0"/>
          <a:lstStyle/>
          <a:p>
            <a:endParaRPr/>
          </a:p>
        </p:txBody>
      </p:sp>
      <p:sp>
        <p:nvSpPr>
          <p:cNvPr id="36" name="object 36"/>
          <p:cNvSpPr/>
          <p:nvPr/>
        </p:nvSpPr>
        <p:spPr>
          <a:xfrm>
            <a:off x="1418814" y="1609498"/>
            <a:ext cx="45085" cy="11430"/>
          </a:xfrm>
          <a:custGeom>
            <a:avLst/>
            <a:gdLst/>
            <a:ahLst/>
            <a:cxnLst/>
            <a:rect l="l" t="t" r="r" b="b"/>
            <a:pathLst>
              <a:path w="45084" h="11430">
                <a:moveTo>
                  <a:pt x="0" y="0"/>
                </a:moveTo>
                <a:lnTo>
                  <a:pt x="44898" y="11224"/>
                </a:lnTo>
              </a:path>
            </a:pathLst>
          </a:custGeom>
          <a:ln w="11224">
            <a:solidFill>
              <a:srgbClr val="000000"/>
            </a:solidFill>
          </a:ln>
        </p:spPr>
        <p:txBody>
          <a:bodyPr wrap="square" lIns="0" tIns="0" rIns="0" bIns="0" rtlCol="0"/>
          <a:lstStyle/>
          <a:p>
            <a:endParaRPr/>
          </a:p>
        </p:txBody>
      </p:sp>
      <p:sp>
        <p:nvSpPr>
          <p:cNvPr id="37" name="object 37"/>
          <p:cNvSpPr/>
          <p:nvPr/>
        </p:nvSpPr>
        <p:spPr>
          <a:xfrm>
            <a:off x="1474938" y="1631948"/>
            <a:ext cx="45085" cy="22860"/>
          </a:xfrm>
          <a:custGeom>
            <a:avLst/>
            <a:gdLst/>
            <a:ahLst/>
            <a:cxnLst/>
            <a:rect l="l" t="t" r="r" b="b"/>
            <a:pathLst>
              <a:path w="45084" h="22860">
                <a:moveTo>
                  <a:pt x="0" y="0"/>
                </a:moveTo>
                <a:lnTo>
                  <a:pt x="44898" y="22449"/>
                </a:lnTo>
              </a:path>
            </a:pathLst>
          </a:custGeom>
          <a:ln w="11224">
            <a:solidFill>
              <a:srgbClr val="000000"/>
            </a:solidFill>
          </a:ln>
        </p:spPr>
        <p:txBody>
          <a:bodyPr wrap="square" lIns="0" tIns="0" rIns="0" bIns="0" rtlCol="0"/>
          <a:lstStyle/>
          <a:p>
            <a:endParaRPr/>
          </a:p>
        </p:txBody>
      </p:sp>
      <p:sp>
        <p:nvSpPr>
          <p:cNvPr id="38" name="object 38"/>
          <p:cNvSpPr/>
          <p:nvPr/>
        </p:nvSpPr>
        <p:spPr>
          <a:xfrm>
            <a:off x="1531062" y="1665622"/>
            <a:ext cx="34290" cy="22860"/>
          </a:xfrm>
          <a:custGeom>
            <a:avLst/>
            <a:gdLst/>
            <a:ahLst/>
            <a:cxnLst/>
            <a:rect l="l" t="t" r="r" b="b"/>
            <a:pathLst>
              <a:path w="34290" h="22860">
                <a:moveTo>
                  <a:pt x="0" y="0"/>
                </a:moveTo>
                <a:lnTo>
                  <a:pt x="33674" y="22449"/>
                </a:lnTo>
              </a:path>
            </a:pathLst>
          </a:custGeom>
          <a:ln w="11224">
            <a:solidFill>
              <a:srgbClr val="000000"/>
            </a:solidFill>
          </a:ln>
        </p:spPr>
        <p:txBody>
          <a:bodyPr wrap="square" lIns="0" tIns="0" rIns="0" bIns="0" rtlCol="0"/>
          <a:lstStyle/>
          <a:p>
            <a:endParaRPr/>
          </a:p>
        </p:txBody>
      </p:sp>
      <p:sp>
        <p:nvSpPr>
          <p:cNvPr id="39" name="object 39"/>
          <p:cNvSpPr/>
          <p:nvPr/>
        </p:nvSpPr>
        <p:spPr>
          <a:xfrm>
            <a:off x="1587185" y="1699296"/>
            <a:ext cx="34290" cy="22860"/>
          </a:xfrm>
          <a:custGeom>
            <a:avLst/>
            <a:gdLst/>
            <a:ahLst/>
            <a:cxnLst/>
            <a:rect l="l" t="t" r="r" b="b"/>
            <a:pathLst>
              <a:path w="34290" h="22860">
                <a:moveTo>
                  <a:pt x="0" y="0"/>
                </a:moveTo>
                <a:lnTo>
                  <a:pt x="33674" y="22449"/>
                </a:lnTo>
              </a:path>
            </a:pathLst>
          </a:custGeom>
          <a:ln w="11224">
            <a:solidFill>
              <a:srgbClr val="000000"/>
            </a:solidFill>
          </a:ln>
        </p:spPr>
        <p:txBody>
          <a:bodyPr wrap="square" lIns="0" tIns="0" rIns="0" bIns="0" rtlCol="0"/>
          <a:lstStyle/>
          <a:p>
            <a:endParaRPr/>
          </a:p>
        </p:txBody>
      </p:sp>
      <p:sp>
        <p:nvSpPr>
          <p:cNvPr id="40" name="object 40"/>
          <p:cNvSpPr/>
          <p:nvPr/>
        </p:nvSpPr>
        <p:spPr>
          <a:xfrm>
            <a:off x="1643309" y="1732970"/>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41" name="object 41"/>
          <p:cNvSpPr/>
          <p:nvPr/>
        </p:nvSpPr>
        <p:spPr>
          <a:xfrm>
            <a:off x="1699433" y="1755420"/>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42" name="object 42"/>
          <p:cNvSpPr/>
          <p:nvPr/>
        </p:nvSpPr>
        <p:spPr>
          <a:xfrm>
            <a:off x="1755556" y="1789094"/>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43" name="object 43"/>
          <p:cNvSpPr/>
          <p:nvPr/>
        </p:nvSpPr>
        <p:spPr>
          <a:xfrm>
            <a:off x="1800455" y="1822768"/>
            <a:ext cx="45085" cy="22860"/>
          </a:xfrm>
          <a:custGeom>
            <a:avLst/>
            <a:gdLst/>
            <a:ahLst/>
            <a:cxnLst/>
            <a:rect l="l" t="t" r="r" b="b"/>
            <a:pathLst>
              <a:path w="45085" h="22860">
                <a:moveTo>
                  <a:pt x="0" y="0"/>
                </a:moveTo>
                <a:lnTo>
                  <a:pt x="44898" y="22449"/>
                </a:lnTo>
              </a:path>
            </a:pathLst>
          </a:custGeom>
          <a:ln w="11224">
            <a:solidFill>
              <a:srgbClr val="000000"/>
            </a:solidFill>
          </a:ln>
        </p:spPr>
        <p:txBody>
          <a:bodyPr wrap="square" lIns="0" tIns="0" rIns="0" bIns="0" rtlCol="0"/>
          <a:lstStyle/>
          <a:p>
            <a:endParaRPr/>
          </a:p>
        </p:txBody>
      </p:sp>
      <p:sp>
        <p:nvSpPr>
          <p:cNvPr id="44" name="object 44"/>
          <p:cNvSpPr/>
          <p:nvPr/>
        </p:nvSpPr>
        <p:spPr>
          <a:xfrm>
            <a:off x="1856579" y="1856442"/>
            <a:ext cx="45085" cy="22860"/>
          </a:xfrm>
          <a:custGeom>
            <a:avLst/>
            <a:gdLst/>
            <a:ahLst/>
            <a:cxnLst/>
            <a:rect l="l" t="t" r="r" b="b"/>
            <a:pathLst>
              <a:path w="45085" h="22860">
                <a:moveTo>
                  <a:pt x="0" y="0"/>
                </a:moveTo>
                <a:lnTo>
                  <a:pt x="44898" y="22449"/>
                </a:lnTo>
              </a:path>
            </a:pathLst>
          </a:custGeom>
          <a:ln w="11224">
            <a:solidFill>
              <a:srgbClr val="000000"/>
            </a:solidFill>
          </a:ln>
        </p:spPr>
        <p:txBody>
          <a:bodyPr wrap="square" lIns="0" tIns="0" rIns="0" bIns="0" rtlCol="0"/>
          <a:lstStyle/>
          <a:p>
            <a:endParaRPr/>
          </a:p>
        </p:txBody>
      </p:sp>
      <p:sp>
        <p:nvSpPr>
          <p:cNvPr id="45" name="object 45"/>
          <p:cNvSpPr/>
          <p:nvPr/>
        </p:nvSpPr>
        <p:spPr>
          <a:xfrm>
            <a:off x="1912702" y="1878892"/>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46" name="object 46"/>
          <p:cNvSpPr/>
          <p:nvPr/>
        </p:nvSpPr>
        <p:spPr>
          <a:xfrm>
            <a:off x="1968826" y="1912566"/>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47" name="object 47"/>
          <p:cNvSpPr/>
          <p:nvPr/>
        </p:nvSpPr>
        <p:spPr>
          <a:xfrm>
            <a:off x="2024950" y="1946240"/>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48" name="object 48"/>
          <p:cNvSpPr/>
          <p:nvPr/>
        </p:nvSpPr>
        <p:spPr>
          <a:xfrm>
            <a:off x="2081073" y="1979914"/>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49" name="object 49"/>
          <p:cNvSpPr/>
          <p:nvPr/>
        </p:nvSpPr>
        <p:spPr>
          <a:xfrm>
            <a:off x="2137197" y="2002364"/>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50" name="object 50"/>
          <p:cNvSpPr/>
          <p:nvPr/>
        </p:nvSpPr>
        <p:spPr>
          <a:xfrm>
            <a:off x="2182096" y="2036038"/>
            <a:ext cx="45085" cy="22860"/>
          </a:xfrm>
          <a:custGeom>
            <a:avLst/>
            <a:gdLst/>
            <a:ahLst/>
            <a:cxnLst/>
            <a:rect l="l" t="t" r="r" b="b"/>
            <a:pathLst>
              <a:path w="45085" h="22860">
                <a:moveTo>
                  <a:pt x="0" y="0"/>
                </a:moveTo>
                <a:lnTo>
                  <a:pt x="44898" y="22449"/>
                </a:lnTo>
              </a:path>
            </a:pathLst>
          </a:custGeom>
          <a:ln w="11224">
            <a:solidFill>
              <a:srgbClr val="000000"/>
            </a:solidFill>
          </a:ln>
        </p:spPr>
        <p:txBody>
          <a:bodyPr wrap="square" lIns="0" tIns="0" rIns="0" bIns="0" rtlCol="0"/>
          <a:lstStyle/>
          <a:p>
            <a:endParaRPr/>
          </a:p>
        </p:txBody>
      </p:sp>
      <p:sp>
        <p:nvSpPr>
          <p:cNvPr id="51" name="object 51"/>
          <p:cNvSpPr/>
          <p:nvPr/>
        </p:nvSpPr>
        <p:spPr>
          <a:xfrm>
            <a:off x="2238219" y="2069712"/>
            <a:ext cx="45085" cy="22860"/>
          </a:xfrm>
          <a:custGeom>
            <a:avLst/>
            <a:gdLst/>
            <a:ahLst/>
            <a:cxnLst/>
            <a:rect l="l" t="t" r="r" b="b"/>
            <a:pathLst>
              <a:path w="45085" h="22860">
                <a:moveTo>
                  <a:pt x="0" y="0"/>
                </a:moveTo>
                <a:lnTo>
                  <a:pt x="44898" y="22449"/>
                </a:lnTo>
              </a:path>
            </a:pathLst>
          </a:custGeom>
          <a:ln w="11224">
            <a:solidFill>
              <a:srgbClr val="000000"/>
            </a:solidFill>
          </a:ln>
        </p:spPr>
        <p:txBody>
          <a:bodyPr wrap="square" lIns="0" tIns="0" rIns="0" bIns="0" rtlCol="0"/>
          <a:lstStyle/>
          <a:p>
            <a:endParaRPr/>
          </a:p>
        </p:txBody>
      </p:sp>
      <p:sp>
        <p:nvSpPr>
          <p:cNvPr id="52" name="object 52"/>
          <p:cNvSpPr/>
          <p:nvPr/>
        </p:nvSpPr>
        <p:spPr>
          <a:xfrm>
            <a:off x="2294343" y="2103386"/>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53" name="object 53"/>
          <p:cNvSpPr/>
          <p:nvPr/>
        </p:nvSpPr>
        <p:spPr>
          <a:xfrm>
            <a:off x="2350467" y="2137060"/>
            <a:ext cx="34290" cy="11430"/>
          </a:xfrm>
          <a:custGeom>
            <a:avLst/>
            <a:gdLst/>
            <a:ahLst/>
            <a:cxnLst/>
            <a:rect l="l" t="t" r="r" b="b"/>
            <a:pathLst>
              <a:path w="34289" h="11430">
                <a:moveTo>
                  <a:pt x="0" y="0"/>
                </a:moveTo>
                <a:lnTo>
                  <a:pt x="33674" y="11224"/>
                </a:lnTo>
              </a:path>
            </a:pathLst>
          </a:custGeom>
          <a:ln w="11224">
            <a:solidFill>
              <a:srgbClr val="000000"/>
            </a:solidFill>
          </a:ln>
        </p:spPr>
        <p:txBody>
          <a:bodyPr wrap="square" lIns="0" tIns="0" rIns="0" bIns="0" rtlCol="0"/>
          <a:lstStyle/>
          <a:p>
            <a:endParaRPr/>
          </a:p>
        </p:txBody>
      </p:sp>
      <p:sp>
        <p:nvSpPr>
          <p:cNvPr id="54" name="object 54"/>
          <p:cNvSpPr/>
          <p:nvPr/>
        </p:nvSpPr>
        <p:spPr>
          <a:xfrm>
            <a:off x="2406590" y="2159510"/>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55" name="object 55"/>
          <p:cNvSpPr/>
          <p:nvPr/>
        </p:nvSpPr>
        <p:spPr>
          <a:xfrm>
            <a:off x="2462714" y="2193184"/>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56" name="object 56"/>
          <p:cNvSpPr/>
          <p:nvPr/>
        </p:nvSpPr>
        <p:spPr>
          <a:xfrm>
            <a:off x="2518838" y="2226858"/>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57" name="object 57"/>
          <p:cNvSpPr/>
          <p:nvPr/>
        </p:nvSpPr>
        <p:spPr>
          <a:xfrm>
            <a:off x="2563736" y="2260532"/>
            <a:ext cx="45085" cy="11430"/>
          </a:xfrm>
          <a:custGeom>
            <a:avLst/>
            <a:gdLst/>
            <a:ahLst/>
            <a:cxnLst/>
            <a:rect l="l" t="t" r="r" b="b"/>
            <a:pathLst>
              <a:path w="45085" h="11430">
                <a:moveTo>
                  <a:pt x="0" y="0"/>
                </a:moveTo>
                <a:lnTo>
                  <a:pt x="44898" y="11224"/>
                </a:lnTo>
              </a:path>
            </a:pathLst>
          </a:custGeom>
          <a:ln w="11224">
            <a:solidFill>
              <a:srgbClr val="000000"/>
            </a:solidFill>
          </a:ln>
        </p:spPr>
        <p:txBody>
          <a:bodyPr wrap="square" lIns="0" tIns="0" rIns="0" bIns="0" rtlCol="0"/>
          <a:lstStyle/>
          <a:p>
            <a:endParaRPr/>
          </a:p>
        </p:txBody>
      </p:sp>
      <p:sp>
        <p:nvSpPr>
          <p:cNvPr id="58" name="object 58"/>
          <p:cNvSpPr/>
          <p:nvPr/>
        </p:nvSpPr>
        <p:spPr>
          <a:xfrm>
            <a:off x="2619860" y="2282982"/>
            <a:ext cx="45085" cy="22860"/>
          </a:xfrm>
          <a:custGeom>
            <a:avLst/>
            <a:gdLst/>
            <a:ahLst/>
            <a:cxnLst/>
            <a:rect l="l" t="t" r="r" b="b"/>
            <a:pathLst>
              <a:path w="45085" h="22860">
                <a:moveTo>
                  <a:pt x="0" y="0"/>
                </a:moveTo>
                <a:lnTo>
                  <a:pt x="44898" y="22449"/>
                </a:lnTo>
              </a:path>
            </a:pathLst>
          </a:custGeom>
          <a:ln w="11224">
            <a:solidFill>
              <a:srgbClr val="000000"/>
            </a:solidFill>
          </a:ln>
        </p:spPr>
        <p:txBody>
          <a:bodyPr wrap="square" lIns="0" tIns="0" rIns="0" bIns="0" rtlCol="0"/>
          <a:lstStyle/>
          <a:p>
            <a:endParaRPr/>
          </a:p>
        </p:txBody>
      </p:sp>
      <p:sp>
        <p:nvSpPr>
          <p:cNvPr id="59" name="object 59"/>
          <p:cNvSpPr/>
          <p:nvPr/>
        </p:nvSpPr>
        <p:spPr>
          <a:xfrm>
            <a:off x="2675984" y="2316656"/>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60" name="object 60"/>
          <p:cNvSpPr/>
          <p:nvPr/>
        </p:nvSpPr>
        <p:spPr>
          <a:xfrm>
            <a:off x="2732107" y="2350330"/>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61" name="object 61"/>
          <p:cNvSpPr/>
          <p:nvPr/>
        </p:nvSpPr>
        <p:spPr>
          <a:xfrm>
            <a:off x="2788231" y="2384004"/>
            <a:ext cx="34290" cy="11430"/>
          </a:xfrm>
          <a:custGeom>
            <a:avLst/>
            <a:gdLst/>
            <a:ahLst/>
            <a:cxnLst/>
            <a:rect l="l" t="t" r="r" b="b"/>
            <a:pathLst>
              <a:path w="34289" h="11430">
                <a:moveTo>
                  <a:pt x="0" y="0"/>
                </a:moveTo>
                <a:lnTo>
                  <a:pt x="33674" y="11224"/>
                </a:lnTo>
              </a:path>
            </a:pathLst>
          </a:custGeom>
          <a:ln w="11224">
            <a:solidFill>
              <a:srgbClr val="000000"/>
            </a:solidFill>
          </a:ln>
        </p:spPr>
        <p:txBody>
          <a:bodyPr wrap="square" lIns="0" tIns="0" rIns="0" bIns="0" rtlCol="0"/>
          <a:lstStyle/>
          <a:p>
            <a:endParaRPr/>
          </a:p>
        </p:txBody>
      </p:sp>
      <p:sp>
        <p:nvSpPr>
          <p:cNvPr id="62" name="object 62"/>
          <p:cNvSpPr/>
          <p:nvPr/>
        </p:nvSpPr>
        <p:spPr>
          <a:xfrm>
            <a:off x="2844355" y="2406454"/>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63" name="object 63"/>
          <p:cNvSpPr/>
          <p:nvPr/>
        </p:nvSpPr>
        <p:spPr>
          <a:xfrm>
            <a:off x="2900478" y="2440128"/>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64" name="object 64"/>
          <p:cNvSpPr/>
          <p:nvPr/>
        </p:nvSpPr>
        <p:spPr>
          <a:xfrm>
            <a:off x="2945377" y="2473802"/>
            <a:ext cx="45085" cy="22860"/>
          </a:xfrm>
          <a:custGeom>
            <a:avLst/>
            <a:gdLst/>
            <a:ahLst/>
            <a:cxnLst/>
            <a:rect l="l" t="t" r="r" b="b"/>
            <a:pathLst>
              <a:path w="45085" h="22860">
                <a:moveTo>
                  <a:pt x="0" y="0"/>
                </a:moveTo>
                <a:lnTo>
                  <a:pt x="44898" y="22449"/>
                </a:lnTo>
              </a:path>
            </a:pathLst>
          </a:custGeom>
          <a:ln w="11224">
            <a:solidFill>
              <a:srgbClr val="000000"/>
            </a:solidFill>
          </a:ln>
        </p:spPr>
        <p:txBody>
          <a:bodyPr wrap="square" lIns="0" tIns="0" rIns="0" bIns="0" rtlCol="0"/>
          <a:lstStyle/>
          <a:p>
            <a:endParaRPr/>
          </a:p>
        </p:txBody>
      </p:sp>
      <p:sp>
        <p:nvSpPr>
          <p:cNvPr id="65" name="object 65"/>
          <p:cNvSpPr/>
          <p:nvPr/>
        </p:nvSpPr>
        <p:spPr>
          <a:xfrm>
            <a:off x="3001501" y="2507476"/>
            <a:ext cx="45085" cy="11430"/>
          </a:xfrm>
          <a:custGeom>
            <a:avLst/>
            <a:gdLst/>
            <a:ahLst/>
            <a:cxnLst/>
            <a:rect l="l" t="t" r="r" b="b"/>
            <a:pathLst>
              <a:path w="45085" h="11430">
                <a:moveTo>
                  <a:pt x="0" y="0"/>
                </a:moveTo>
                <a:lnTo>
                  <a:pt x="44898" y="11224"/>
                </a:lnTo>
              </a:path>
            </a:pathLst>
          </a:custGeom>
          <a:ln w="11224">
            <a:solidFill>
              <a:srgbClr val="000000"/>
            </a:solidFill>
          </a:ln>
        </p:spPr>
        <p:txBody>
          <a:bodyPr wrap="square" lIns="0" tIns="0" rIns="0" bIns="0" rtlCol="0"/>
          <a:lstStyle/>
          <a:p>
            <a:endParaRPr/>
          </a:p>
        </p:txBody>
      </p:sp>
      <p:sp>
        <p:nvSpPr>
          <p:cNvPr id="66" name="object 66"/>
          <p:cNvSpPr/>
          <p:nvPr/>
        </p:nvSpPr>
        <p:spPr>
          <a:xfrm>
            <a:off x="3057624" y="2529926"/>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67" name="object 67"/>
          <p:cNvSpPr/>
          <p:nvPr/>
        </p:nvSpPr>
        <p:spPr>
          <a:xfrm>
            <a:off x="3113748" y="2563600"/>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68" name="object 68"/>
          <p:cNvSpPr/>
          <p:nvPr/>
        </p:nvSpPr>
        <p:spPr>
          <a:xfrm>
            <a:off x="3169872" y="2597274"/>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69" name="object 69"/>
          <p:cNvSpPr/>
          <p:nvPr/>
        </p:nvSpPr>
        <p:spPr>
          <a:xfrm>
            <a:off x="3225995" y="2630948"/>
            <a:ext cx="34290" cy="11430"/>
          </a:xfrm>
          <a:custGeom>
            <a:avLst/>
            <a:gdLst/>
            <a:ahLst/>
            <a:cxnLst/>
            <a:rect l="l" t="t" r="r" b="b"/>
            <a:pathLst>
              <a:path w="34289" h="11430">
                <a:moveTo>
                  <a:pt x="0" y="0"/>
                </a:moveTo>
                <a:lnTo>
                  <a:pt x="33674" y="11224"/>
                </a:lnTo>
              </a:path>
            </a:pathLst>
          </a:custGeom>
          <a:ln w="11224">
            <a:solidFill>
              <a:srgbClr val="000000"/>
            </a:solidFill>
          </a:ln>
        </p:spPr>
        <p:txBody>
          <a:bodyPr wrap="square" lIns="0" tIns="0" rIns="0" bIns="0" rtlCol="0"/>
          <a:lstStyle/>
          <a:p>
            <a:endParaRPr/>
          </a:p>
        </p:txBody>
      </p:sp>
      <p:sp>
        <p:nvSpPr>
          <p:cNvPr id="70" name="object 70"/>
          <p:cNvSpPr/>
          <p:nvPr/>
        </p:nvSpPr>
        <p:spPr>
          <a:xfrm>
            <a:off x="3282119" y="2653398"/>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71" name="object 71"/>
          <p:cNvSpPr/>
          <p:nvPr/>
        </p:nvSpPr>
        <p:spPr>
          <a:xfrm>
            <a:off x="3327018" y="2687072"/>
            <a:ext cx="45085" cy="22860"/>
          </a:xfrm>
          <a:custGeom>
            <a:avLst/>
            <a:gdLst/>
            <a:ahLst/>
            <a:cxnLst/>
            <a:rect l="l" t="t" r="r" b="b"/>
            <a:pathLst>
              <a:path w="45085" h="22860">
                <a:moveTo>
                  <a:pt x="0" y="0"/>
                </a:moveTo>
                <a:lnTo>
                  <a:pt x="44898" y="22449"/>
                </a:lnTo>
              </a:path>
            </a:pathLst>
          </a:custGeom>
          <a:ln w="11224">
            <a:solidFill>
              <a:srgbClr val="000000"/>
            </a:solidFill>
          </a:ln>
        </p:spPr>
        <p:txBody>
          <a:bodyPr wrap="square" lIns="0" tIns="0" rIns="0" bIns="0" rtlCol="0"/>
          <a:lstStyle/>
          <a:p>
            <a:endParaRPr/>
          </a:p>
        </p:txBody>
      </p:sp>
      <p:sp>
        <p:nvSpPr>
          <p:cNvPr id="72" name="object 72"/>
          <p:cNvSpPr/>
          <p:nvPr/>
        </p:nvSpPr>
        <p:spPr>
          <a:xfrm>
            <a:off x="3383141" y="2720746"/>
            <a:ext cx="45085" cy="22860"/>
          </a:xfrm>
          <a:custGeom>
            <a:avLst/>
            <a:gdLst/>
            <a:ahLst/>
            <a:cxnLst/>
            <a:rect l="l" t="t" r="r" b="b"/>
            <a:pathLst>
              <a:path w="45085" h="22860">
                <a:moveTo>
                  <a:pt x="0" y="0"/>
                </a:moveTo>
                <a:lnTo>
                  <a:pt x="44898" y="22449"/>
                </a:lnTo>
              </a:path>
            </a:pathLst>
          </a:custGeom>
          <a:ln w="11224">
            <a:solidFill>
              <a:srgbClr val="000000"/>
            </a:solidFill>
          </a:ln>
        </p:spPr>
        <p:txBody>
          <a:bodyPr wrap="square" lIns="0" tIns="0" rIns="0" bIns="0" rtlCol="0"/>
          <a:lstStyle/>
          <a:p>
            <a:endParaRPr/>
          </a:p>
        </p:txBody>
      </p:sp>
      <p:sp>
        <p:nvSpPr>
          <p:cNvPr id="73" name="object 73"/>
          <p:cNvSpPr/>
          <p:nvPr/>
        </p:nvSpPr>
        <p:spPr>
          <a:xfrm>
            <a:off x="3439265" y="2754420"/>
            <a:ext cx="34290" cy="11430"/>
          </a:xfrm>
          <a:custGeom>
            <a:avLst/>
            <a:gdLst/>
            <a:ahLst/>
            <a:cxnLst/>
            <a:rect l="l" t="t" r="r" b="b"/>
            <a:pathLst>
              <a:path w="34289" h="11430">
                <a:moveTo>
                  <a:pt x="0" y="0"/>
                </a:moveTo>
                <a:lnTo>
                  <a:pt x="33674" y="11224"/>
                </a:lnTo>
              </a:path>
            </a:pathLst>
          </a:custGeom>
          <a:ln w="11224">
            <a:solidFill>
              <a:srgbClr val="000000"/>
            </a:solidFill>
          </a:ln>
        </p:spPr>
        <p:txBody>
          <a:bodyPr wrap="square" lIns="0" tIns="0" rIns="0" bIns="0" rtlCol="0"/>
          <a:lstStyle/>
          <a:p>
            <a:endParaRPr/>
          </a:p>
        </p:txBody>
      </p:sp>
      <p:sp>
        <p:nvSpPr>
          <p:cNvPr id="74" name="object 74"/>
          <p:cNvSpPr/>
          <p:nvPr/>
        </p:nvSpPr>
        <p:spPr>
          <a:xfrm>
            <a:off x="3495389" y="2776870"/>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75" name="object 75"/>
          <p:cNvSpPr/>
          <p:nvPr/>
        </p:nvSpPr>
        <p:spPr>
          <a:xfrm>
            <a:off x="3551513" y="2810544"/>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76" name="object 76"/>
          <p:cNvSpPr/>
          <p:nvPr/>
        </p:nvSpPr>
        <p:spPr>
          <a:xfrm>
            <a:off x="3607636" y="2844218"/>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77" name="object 77"/>
          <p:cNvSpPr/>
          <p:nvPr/>
        </p:nvSpPr>
        <p:spPr>
          <a:xfrm>
            <a:off x="3663760" y="2877892"/>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78" name="object 78"/>
          <p:cNvSpPr/>
          <p:nvPr/>
        </p:nvSpPr>
        <p:spPr>
          <a:xfrm>
            <a:off x="3708658" y="2900342"/>
            <a:ext cx="45085" cy="22860"/>
          </a:xfrm>
          <a:custGeom>
            <a:avLst/>
            <a:gdLst/>
            <a:ahLst/>
            <a:cxnLst/>
            <a:rect l="l" t="t" r="r" b="b"/>
            <a:pathLst>
              <a:path w="45085" h="22860">
                <a:moveTo>
                  <a:pt x="0" y="0"/>
                </a:moveTo>
                <a:lnTo>
                  <a:pt x="44898" y="22449"/>
                </a:lnTo>
              </a:path>
            </a:pathLst>
          </a:custGeom>
          <a:ln w="11224">
            <a:solidFill>
              <a:srgbClr val="000000"/>
            </a:solidFill>
          </a:ln>
        </p:spPr>
        <p:txBody>
          <a:bodyPr wrap="square" lIns="0" tIns="0" rIns="0" bIns="0" rtlCol="0"/>
          <a:lstStyle/>
          <a:p>
            <a:endParaRPr/>
          </a:p>
        </p:txBody>
      </p:sp>
      <p:sp>
        <p:nvSpPr>
          <p:cNvPr id="79" name="object 79"/>
          <p:cNvSpPr/>
          <p:nvPr/>
        </p:nvSpPr>
        <p:spPr>
          <a:xfrm>
            <a:off x="1284118" y="1250307"/>
            <a:ext cx="0" cy="1729105"/>
          </a:xfrm>
          <a:custGeom>
            <a:avLst/>
            <a:gdLst/>
            <a:ahLst/>
            <a:cxnLst/>
            <a:rect l="l" t="t" r="r" b="b"/>
            <a:pathLst>
              <a:path h="1729105">
                <a:moveTo>
                  <a:pt x="0" y="1728607"/>
                </a:moveTo>
                <a:lnTo>
                  <a:pt x="0" y="0"/>
                </a:lnTo>
              </a:path>
            </a:pathLst>
          </a:custGeom>
          <a:ln w="11224">
            <a:solidFill>
              <a:srgbClr val="000000"/>
            </a:solidFill>
          </a:ln>
        </p:spPr>
        <p:txBody>
          <a:bodyPr wrap="square" lIns="0" tIns="0" rIns="0" bIns="0" rtlCol="0"/>
          <a:lstStyle/>
          <a:p>
            <a:endParaRPr/>
          </a:p>
        </p:txBody>
      </p:sp>
      <p:sp>
        <p:nvSpPr>
          <p:cNvPr id="80" name="object 80"/>
          <p:cNvSpPr/>
          <p:nvPr/>
        </p:nvSpPr>
        <p:spPr>
          <a:xfrm>
            <a:off x="1261668" y="2922791"/>
            <a:ext cx="22860" cy="0"/>
          </a:xfrm>
          <a:custGeom>
            <a:avLst/>
            <a:gdLst/>
            <a:ahLst/>
            <a:cxnLst/>
            <a:rect l="l" t="t" r="r" b="b"/>
            <a:pathLst>
              <a:path w="22859">
                <a:moveTo>
                  <a:pt x="22449" y="0"/>
                </a:moveTo>
                <a:lnTo>
                  <a:pt x="0" y="0"/>
                </a:lnTo>
              </a:path>
            </a:pathLst>
          </a:custGeom>
          <a:ln w="11224">
            <a:solidFill>
              <a:srgbClr val="000000"/>
            </a:solidFill>
          </a:ln>
        </p:spPr>
        <p:txBody>
          <a:bodyPr wrap="square" lIns="0" tIns="0" rIns="0" bIns="0" rtlCol="0"/>
          <a:lstStyle/>
          <a:p>
            <a:endParaRPr/>
          </a:p>
        </p:txBody>
      </p:sp>
      <p:sp>
        <p:nvSpPr>
          <p:cNvPr id="81" name="object 81"/>
          <p:cNvSpPr txBox="1"/>
          <p:nvPr/>
        </p:nvSpPr>
        <p:spPr>
          <a:xfrm>
            <a:off x="1132863" y="2860073"/>
            <a:ext cx="114935" cy="120650"/>
          </a:xfrm>
          <a:prstGeom prst="rect">
            <a:avLst/>
          </a:prstGeom>
        </p:spPr>
        <p:txBody>
          <a:bodyPr vert="vert270" wrap="square" lIns="0" tIns="13970" rIns="0" bIns="0" rtlCol="0">
            <a:spAutoFit/>
          </a:bodyPr>
          <a:lstStyle/>
          <a:p>
            <a:pPr marL="12700">
              <a:lnSpc>
                <a:spcPct val="100000"/>
              </a:lnSpc>
              <a:spcBef>
                <a:spcPts val="110"/>
              </a:spcBef>
            </a:pPr>
            <a:r>
              <a:rPr sz="550" dirty="0">
                <a:latin typeface="Verdana"/>
                <a:cs typeface="Verdana"/>
              </a:rPr>
              <a:t>10</a:t>
            </a:r>
            <a:endParaRPr sz="550">
              <a:latin typeface="Verdana"/>
              <a:cs typeface="Verdana"/>
            </a:endParaRPr>
          </a:p>
        </p:txBody>
      </p:sp>
      <p:sp>
        <p:nvSpPr>
          <p:cNvPr id="82" name="object 82"/>
          <p:cNvSpPr/>
          <p:nvPr/>
        </p:nvSpPr>
        <p:spPr>
          <a:xfrm>
            <a:off x="1261668" y="2541151"/>
            <a:ext cx="22860" cy="0"/>
          </a:xfrm>
          <a:custGeom>
            <a:avLst/>
            <a:gdLst/>
            <a:ahLst/>
            <a:cxnLst/>
            <a:rect l="l" t="t" r="r" b="b"/>
            <a:pathLst>
              <a:path w="22859">
                <a:moveTo>
                  <a:pt x="22449" y="0"/>
                </a:moveTo>
                <a:lnTo>
                  <a:pt x="0" y="0"/>
                </a:lnTo>
              </a:path>
            </a:pathLst>
          </a:custGeom>
          <a:ln w="11224">
            <a:solidFill>
              <a:srgbClr val="000000"/>
            </a:solidFill>
          </a:ln>
        </p:spPr>
        <p:txBody>
          <a:bodyPr wrap="square" lIns="0" tIns="0" rIns="0" bIns="0" rtlCol="0"/>
          <a:lstStyle/>
          <a:p>
            <a:endParaRPr/>
          </a:p>
        </p:txBody>
      </p:sp>
      <p:sp>
        <p:nvSpPr>
          <p:cNvPr id="83" name="object 83"/>
          <p:cNvSpPr/>
          <p:nvPr/>
        </p:nvSpPr>
        <p:spPr>
          <a:xfrm>
            <a:off x="1261668" y="2148285"/>
            <a:ext cx="22860" cy="0"/>
          </a:xfrm>
          <a:custGeom>
            <a:avLst/>
            <a:gdLst/>
            <a:ahLst/>
            <a:cxnLst/>
            <a:rect l="l" t="t" r="r" b="b"/>
            <a:pathLst>
              <a:path w="22859">
                <a:moveTo>
                  <a:pt x="22449" y="0"/>
                </a:moveTo>
                <a:lnTo>
                  <a:pt x="0" y="0"/>
                </a:lnTo>
              </a:path>
            </a:pathLst>
          </a:custGeom>
          <a:ln w="11224">
            <a:solidFill>
              <a:srgbClr val="000000"/>
            </a:solidFill>
          </a:ln>
        </p:spPr>
        <p:txBody>
          <a:bodyPr wrap="square" lIns="0" tIns="0" rIns="0" bIns="0" rtlCol="0"/>
          <a:lstStyle/>
          <a:p>
            <a:endParaRPr/>
          </a:p>
        </p:txBody>
      </p:sp>
      <p:sp>
        <p:nvSpPr>
          <p:cNvPr id="84" name="object 84"/>
          <p:cNvSpPr/>
          <p:nvPr/>
        </p:nvSpPr>
        <p:spPr>
          <a:xfrm>
            <a:off x="1261668" y="1755420"/>
            <a:ext cx="22860" cy="0"/>
          </a:xfrm>
          <a:custGeom>
            <a:avLst/>
            <a:gdLst/>
            <a:ahLst/>
            <a:cxnLst/>
            <a:rect l="l" t="t" r="r" b="b"/>
            <a:pathLst>
              <a:path w="22859">
                <a:moveTo>
                  <a:pt x="22449" y="0"/>
                </a:moveTo>
                <a:lnTo>
                  <a:pt x="0" y="0"/>
                </a:lnTo>
              </a:path>
            </a:pathLst>
          </a:custGeom>
          <a:ln w="11224">
            <a:solidFill>
              <a:srgbClr val="000000"/>
            </a:solidFill>
          </a:ln>
        </p:spPr>
        <p:txBody>
          <a:bodyPr wrap="square" lIns="0" tIns="0" rIns="0" bIns="0" rtlCol="0"/>
          <a:lstStyle/>
          <a:p>
            <a:endParaRPr/>
          </a:p>
        </p:txBody>
      </p:sp>
      <p:sp>
        <p:nvSpPr>
          <p:cNvPr id="85" name="object 85"/>
          <p:cNvSpPr txBox="1"/>
          <p:nvPr/>
        </p:nvSpPr>
        <p:spPr>
          <a:xfrm>
            <a:off x="1132863" y="1692702"/>
            <a:ext cx="114935" cy="120650"/>
          </a:xfrm>
          <a:prstGeom prst="rect">
            <a:avLst/>
          </a:prstGeom>
        </p:spPr>
        <p:txBody>
          <a:bodyPr vert="vert270" wrap="square" lIns="0" tIns="13970" rIns="0" bIns="0" rtlCol="0">
            <a:spAutoFit/>
          </a:bodyPr>
          <a:lstStyle/>
          <a:p>
            <a:pPr marL="12700">
              <a:lnSpc>
                <a:spcPct val="100000"/>
              </a:lnSpc>
              <a:spcBef>
                <a:spcPts val="110"/>
              </a:spcBef>
            </a:pPr>
            <a:r>
              <a:rPr sz="550" dirty="0">
                <a:latin typeface="Verdana"/>
                <a:cs typeface="Verdana"/>
              </a:rPr>
              <a:t>40</a:t>
            </a:r>
            <a:endParaRPr sz="550">
              <a:latin typeface="Verdana"/>
              <a:cs typeface="Verdana"/>
            </a:endParaRPr>
          </a:p>
        </p:txBody>
      </p:sp>
      <p:sp>
        <p:nvSpPr>
          <p:cNvPr id="86" name="object 86"/>
          <p:cNvSpPr/>
          <p:nvPr/>
        </p:nvSpPr>
        <p:spPr>
          <a:xfrm>
            <a:off x="1261668" y="1373779"/>
            <a:ext cx="22860" cy="0"/>
          </a:xfrm>
          <a:custGeom>
            <a:avLst/>
            <a:gdLst/>
            <a:ahLst/>
            <a:cxnLst/>
            <a:rect l="l" t="t" r="r" b="b"/>
            <a:pathLst>
              <a:path w="22859">
                <a:moveTo>
                  <a:pt x="22449" y="0"/>
                </a:moveTo>
                <a:lnTo>
                  <a:pt x="0" y="0"/>
                </a:lnTo>
              </a:path>
            </a:pathLst>
          </a:custGeom>
          <a:ln w="11224">
            <a:solidFill>
              <a:srgbClr val="000000"/>
            </a:solidFill>
          </a:ln>
        </p:spPr>
        <p:txBody>
          <a:bodyPr wrap="square" lIns="0" tIns="0" rIns="0" bIns="0" rtlCol="0"/>
          <a:lstStyle/>
          <a:p>
            <a:endParaRPr/>
          </a:p>
        </p:txBody>
      </p:sp>
      <p:sp>
        <p:nvSpPr>
          <p:cNvPr id="87" name="object 87"/>
          <p:cNvSpPr txBox="1"/>
          <p:nvPr/>
        </p:nvSpPr>
        <p:spPr>
          <a:xfrm>
            <a:off x="1132863" y="1311061"/>
            <a:ext cx="114935" cy="120650"/>
          </a:xfrm>
          <a:prstGeom prst="rect">
            <a:avLst/>
          </a:prstGeom>
        </p:spPr>
        <p:txBody>
          <a:bodyPr vert="vert270" wrap="square" lIns="0" tIns="13970" rIns="0" bIns="0" rtlCol="0">
            <a:spAutoFit/>
          </a:bodyPr>
          <a:lstStyle/>
          <a:p>
            <a:pPr marL="12700">
              <a:lnSpc>
                <a:spcPct val="100000"/>
              </a:lnSpc>
              <a:spcBef>
                <a:spcPts val="110"/>
              </a:spcBef>
            </a:pPr>
            <a:r>
              <a:rPr sz="550" dirty="0">
                <a:latin typeface="Verdana"/>
                <a:cs typeface="Verdana"/>
              </a:rPr>
              <a:t>50</a:t>
            </a:r>
            <a:endParaRPr sz="550">
              <a:latin typeface="Verdana"/>
              <a:cs typeface="Verdana"/>
            </a:endParaRPr>
          </a:p>
        </p:txBody>
      </p:sp>
      <p:sp>
        <p:nvSpPr>
          <p:cNvPr id="88" name="object 88"/>
          <p:cNvSpPr txBox="1"/>
          <p:nvPr/>
        </p:nvSpPr>
        <p:spPr>
          <a:xfrm>
            <a:off x="1054290" y="1972561"/>
            <a:ext cx="193040" cy="626745"/>
          </a:xfrm>
          <a:prstGeom prst="rect">
            <a:avLst/>
          </a:prstGeom>
        </p:spPr>
        <p:txBody>
          <a:bodyPr vert="vert270" wrap="square" lIns="0" tIns="13970" rIns="0" bIns="0" rtlCol="0">
            <a:spAutoFit/>
          </a:bodyPr>
          <a:lstStyle/>
          <a:p>
            <a:pPr marL="371475">
              <a:lnSpc>
                <a:spcPts val="640"/>
              </a:lnSpc>
              <a:spcBef>
                <a:spcPts val="110"/>
              </a:spcBef>
            </a:pPr>
            <a:r>
              <a:rPr sz="550" dirty="0">
                <a:latin typeface="Verdana"/>
                <a:cs typeface="Verdana"/>
              </a:rPr>
              <a:t>Out</a:t>
            </a:r>
            <a:r>
              <a:rPr sz="550" spc="-5" dirty="0">
                <a:latin typeface="Verdana"/>
                <a:cs typeface="Verdana"/>
              </a:rPr>
              <a:t>p</a:t>
            </a:r>
            <a:r>
              <a:rPr sz="550" dirty="0">
                <a:latin typeface="Verdana"/>
                <a:cs typeface="Verdana"/>
              </a:rPr>
              <a:t>ut</a:t>
            </a:r>
            <a:endParaRPr sz="550">
              <a:latin typeface="Verdana"/>
              <a:cs typeface="Verdana"/>
            </a:endParaRPr>
          </a:p>
          <a:p>
            <a:pPr marL="12700">
              <a:lnSpc>
                <a:spcPts val="640"/>
              </a:lnSpc>
              <a:tabLst>
                <a:tab pos="405130" algn="l"/>
              </a:tabLst>
            </a:pPr>
            <a:r>
              <a:rPr sz="550" spc="20" dirty="0">
                <a:latin typeface="Verdana"/>
                <a:cs typeface="Verdana"/>
              </a:rPr>
              <a:t>20	30</a:t>
            </a:r>
            <a:endParaRPr sz="550">
              <a:latin typeface="Verdana"/>
              <a:cs typeface="Verdana"/>
            </a:endParaRPr>
          </a:p>
        </p:txBody>
      </p:sp>
      <p:sp>
        <p:nvSpPr>
          <p:cNvPr id="89" name="object 89"/>
          <p:cNvSpPr/>
          <p:nvPr/>
        </p:nvSpPr>
        <p:spPr>
          <a:xfrm>
            <a:off x="1284118" y="2978915"/>
            <a:ext cx="2514600" cy="0"/>
          </a:xfrm>
          <a:custGeom>
            <a:avLst/>
            <a:gdLst/>
            <a:ahLst/>
            <a:cxnLst/>
            <a:rect l="l" t="t" r="r" b="b"/>
            <a:pathLst>
              <a:path w="2514600">
                <a:moveTo>
                  <a:pt x="0" y="0"/>
                </a:moveTo>
                <a:lnTo>
                  <a:pt x="2514338" y="0"/>
                </a:lnTo>
              </a:path>
            </a:pathLst>
          </a:custGeom>
          <a:ln w="11224">
            <a:solidFill>
              <a:srgbClr val="000000"/>
            </a:solidFill>
          </a:ln>
        </p:spPr>
        <p:txBody>
          <a:bodyPr wrap="square" lIns="0" tIns="0" rIns="0" bIns="0" rtlCol="0"/>
          <a:lstStyle/>
          <a:p>
            <a:endParaRPr/>
          </a:p>
        </p:txBody>
      </p:sp>
      <p:sp>
        <p:nvSpPr>
          <p:cNvPr id="90" name="object 90"/>
          <p:cNvSpPr/>
          <p:nvPr/>
        </p:nvSpPr>
        <p:spPr>
          <a:xfrm>
            <a:off x="1329017" y="2978915"/>
            <a:ext cx="0" cy="22860"/>
          </a:xfrm>
          <a:custGeom>
            <a:avLst/>
            <a:gdLst/>
            <a:ahLst/>
            <a:cxnLst/>
            <a:rect l="l" t="t" r="r" b="b"/>
            <a:pathLst>
              <a:path h="22860">
                <a:moveTo>
                  <a:pt x="-5612" y="11224"/>
                </a:moveTo>
                <a:lnTo>
                  <a:pt x="5612" y="11224"/>
                </a:lnTo>
              </a:path>
            </a:pathLst>
          </a:custGeom>
          <a:ln w="22449">
            <a:solidFill>
              <a:srgbClr val="000000"/>
            </a:solidFill>
          </a:ln>
        </p:spPr>
        <p:txBody>
          <a:bodyPr wrap="square" lIns="0" tIns="0" rIns="0" bIns="0" rtlCol="0"/>
          <a:lstStyle/>
          <a:p>
            <a:endParaRPr/>
          </a:p>
        </p:txBody>
      </p:sp>
      <p:sp>
        <p:nvSpPr>
          <p:cNvPr id="91" name="object 91"/>
          <p:cNvSpPr txBox="1"/>
          <p:nvPr/>
        </p:nvSpPr>
        <p:spPr>
          <a:xfrm>
            <a:off x="1261668" y="3007257"/>
            <a:ext cx="155575" cy="111125"/>
          </a:xfrm>
          <a:prstGeom prst="rect">
            <a:avLst/>
          </a:prstGeom>
        </p:spPr>
        <p:txBody>
          <a:bodyPr vert="horz" wrap="square" lIns="0" tIns="13970" rIns="0" bIns="0" rtlCol="0">
            <a:spAutoFit/>
          </a:bodyPr>
          <a:lstStyle/>
          <a:p>
            <a:pPr>
              <a:lnSpc>
                <a:spcPct val="100000"/>
              </a:lnSpc>
              <a:spcBef>
                <a:spcPts val="110"/>
              </a:spcBef>
            </a:pPr>
            <a:r>
              <a:rPr sz="550" spc="20" dirty="0">
                <a:latin typeface="Verdana"/>
                <a:cs typeface="Verdana"/>
              </a:rPr>
              <a:t>150</a:t>
            </a:r>
            <a:endParaRPr sz="550">
              <a:latin typeface="Verdana"/>
              <a:cs typeface="Verdana"/>
            </a:endParaRPr>
          </a:p>
        </p:txBody>
      </p:sp>
      <p:sp>
        <p:nvSpPr>
          <p:cNvPr id="92" name="object 92"/>
          <p:cNvSpPr/>
          <p:nvPr/>
        </p:nvSpPr>
        <p:spPr>
          <a:xfrm>
            <a:off x="1935152" y="2978915"/>
            <a:ext cx="0" cy="22860"/>
          </a:xfrm>
          <a:custGeom>
            <a:avLst/>
            <a:gdLst/>
            <a:ahLst/>
            <a:cxnLst/>
            <a:rect l="l" t="t" r="r" b="b"/>
            <a:pathLst>
              <a:path h="22860">
                <a:moveTo>
                  <a:pt x="-5612" y="11224"/>
                </a:moveTo>
                <a:lnTo>
                  <a:pt x="5612" y="11224"/>
                </a:lnTo>
              </a:path>
            </a:pathLst>
          </a:custGeom>
          <a:ln w="22449">
            <a:solidFill>
              <a:srgbClr val="000000"/>
            </a:solidFill>
          </a:ln>
        </p:spPr>
        <p:txBody>
          <a:bodyPr wrap="square" lIns="0" tIns="0" rIns="0" bIns="0" rtlCol="0"/>
          <a:lstStyle/>
          <a:p>
            <a:endParaRPr/>
          </a:p>
        </p:txBody>
      </p:sp>
      <p:sp>
        <p:nvSpPr>
          <p:cNvPr id="93" name="object 93"/>
          <p:cNvSpPr txBox="1"/>
          <p:nvPr/>
        </p:nvSpPr>
        <p:spPr>
          <a:xfrm>
            <a:off x="1867804" y="3007257"/>
            <a:ext cx="155575" cy="111125"/>
          </a:xfrm>
          <a:prstGeom prst="rect">
            <a:avLst/>
          </a:prstGeom>
        </p:spPr>
        <p:txBody>
          <a:bodyPr vert="horz" wrap="square" lIns="0" tIns="13970" rIns="0" bIns="0" rtlCol="0">
            <a:spAutoFit/>
          </a:bodyPr>
          <a:lstStyle/>
          <a:p>
            <a:pPr>
              <a:lnSpc>
                <a:spcPct val="100000"/>
              </a:lnSpc>
              <a:spcBef>
                <a:spcPts val="110"/>
              </a:spcBef>
            </a:pPr>
            <a:r>
              <a:rPr sz="550" spc="20" dirty="0">
                <a:latin typeface="Verdana"/>
                <a:cs typeface="Verdana"/>
              </a:rPr>
              <a:t>200</a:t>
            </a:r>
            <a:endParaRPr sz="550">
              <a:latin typeface="Verdana"/>
              <a:cs typeface="Verdana"/>
            </a:endParaRPr>
          </a:p>
        </p:txBody>
      </p:sp>
      <p:sp>
        <p:nvSpPr>
          <p:cNvPr id="94" name="object 94"/>
          <p:cNvSpPr/>
          <p:nvPr/>
        </p:nvSpPr>
        <p:spPr>
          <a:xfrm>
            <a:off x="2541287" y="2978915"/>
            <a:ext cx="0" cy="22860"/>
          </a:xfrm>
          <a:custGeom>
            <a:avLst/>
            <a:gdLst/>
            <a:ahLst/>
            <a:cxnLst/>
            <a:rect l="l" t="t" r="r" b="b"/>
            <a:pathLst>
              <a:path h="22860">
                <a:moveTo>
                  <a:pt x="-5612" y="11224"/>
                </a:moveTo>
                <a:lnTo>
                  <a:pt x="5612" y="11224"/>
                </a:lnTo>
              </a:path>
            </a:pathLst>
          </a:custGeom>
          <a:ln w="22449">
            <a:solidFill>
              <a:srgbClr val="000000"/>
            </a:solidFill>
          </a:ln>
        </p:spPr>
        <p:txBody>
          <a:bodyPr wrap="square" lIns="0" tIns="0" rIns="0" bIns="0" rtlCol="0"/>
          <a:lstStyle/>
          <a:p>
            <a:endParaRPr/>
          </a:p>
        </p:txBody>
      </p:sp>
      <p:sp>
        <p:nvSpPr>
          <p:cNvPr id="95" name="object 95"/>
          <p:cNvSpPr/>
          <p:nvPr/>
        </p:nvSpPr>
        <p:spPr>
          <a:xfrm>
            <a:off x="3147422" y="2978915"/>
            <a:ext cx="0" cy="22860"/>
          </a:xfrm>
          <a:custGeom>
            <a:avLst/>
            <a:gdLst/>
            <a:ahLst/>
            <a:cxnLst/>
            <a:rect l="l" t="t" r="r" b="b"/>
            <a:pathLst>
              <a:path h="22860">
                <a:moveTo>
                  <a:pt x="-5612" y="11224"/>
                </a:moveTo>
                <a:lnTo>
                  <a:pt x="5612" y="11224"/>
                </a:lnTo>
              </a:path>
            </a:pathLst>
          </a:custGeom>
          <a:ln w="22449">
            <a:solidFill>
              <a:srgbClr val="000000"/>
            </a:solidFill>
          </a:ln>
        </p:spPr>
        <p:txBody>
          <a:bodyPr wrap="square" lIns="0" tIns="0" rIns="0" bIns="0" rtlCol="0"/>
          <a:lstStyle/>
          <a:p>
            <a:endParaRPr/>
          </a:p>
        </p:txBody>
      </p:sp>
      <p:sp>
        <p:nvSpPr>
          <p:cNvPr id="96" name="object 96"/>
          <p:cNvSpPr txBox="1"/>
          <p:nvPr/>
        </p:nvSpPr>
        <p:spPr>
          <a:xfrm>
            <a:off x="3080074" y="3007257"/>
            <a:ext cx="155575" cy="111125"/>
          </a:xfrm>
          <a:prstGeom prst="rect">
            <a:avLst/>
          </a:prstGeom>
        </p:spPr>
        <p:txBody>
          <a:bodyPr vert="horz" wrap="square" lIns="0" tIns="13970" rIns="0" bIns="0" rtlCol="0">
            <a:spAutoFit/>
          </a:bodyPr>
          <a:lstStyle/>
          <a:p>
            <a:pPr>
              <a:lnSpc>
                <a:spcPct val="100000"/>
              </a:lnSpc>
              <a:spcBef>
                <a:spcPts val="110"/>
              </a:spcBef>
            </a:pPr>
            <a:r>
              <a:rPr sz="550" spc="20" dirty="0">
                <a:latin typeface="Verdana"/>
                <a:cs typeface="Verdana"/>
              </a:rPr>
              <a:t>300</a:t>
            </a:r>
            <a:endParaRPr sz="550">
              <a:latin typeface="Verdana"/>
              <a:cs typeface="Verdana"/>
            </a:endParaRPr>
          </a:p>
        </p:txBody>
      </p:sp>
      <p:sp>
        <p:nvSpPr>
          <p:cNvPr id="97" name="object 97"/>
          <p:cNvSpPr/>
          <p:nvPr/>
        </p:nvSpPr>
        <p:spPr>
          <a:xfrm>
            <a:off x="3753558" y="2978915"/>
            <a:ext cx="0" cy="22860"/>
          </a:xfrm>
          <a:custGeom>
            <a:avLst/>
            <a:gdLst/>
            <a:ahLst/>
            <a:cxnLst/>
            <a:rect l="l" t="t" r="r" b="b"/>
            <a:pathLst>
              <a:path h="22860">
                <a:moveTo>
                  <a:pt x="-5612" y="11224"/>
                </a:moveTo>
                <a:lnTo>
                  <a:pt x="5612" y="11224"/>
                </a:lnTo>
              </a:path>
            </a:pathLst>
          </a:custGeom>
          <a:ln w="22449">
            <a:solidFill>
              <a:srgbClr val="000000"/>
            </a:solidFill>
          </a:ln>
        </p:spPr>
        <p:txBody>
          <a:bodyPr wrap="square" lIns="0" tIns="0" rIns="0" bIns="0" rtlCol="0"/>
          <a:lstStyle/>
          <a:p>
            <a:endParaRPr/>
          </a:p>
        </p:txBody>
      </p:sp>
      <p:sp>
        <p:nvSpPr>
          <p:cNvPr id="98" name="object 98"/>
          <p:cNvSpPr txBox="1"/>
          <p:nvPr/>
        </p:nvSpPr>
        <p:spPr>
          <a:xfrm>
            <a:off x="3686209" y="3007257"/>
            <a:ext cx="155575" cy="111125"/>
          </a:xfrm>
          <a:prstGeom prst="rect">
            <a:avLst/>
          </a:prstGeom>
        </p:spPr>
        <p:txBody>
          <a:bodyPr vert="horz" wrap="square" lIns="0" tIns="13970" rIns="0" bIns="0" rtlCol="0">
            <a:spAutoFit/>
          </a:bodyPr>
          <a:lstStyle/>
          <a:p>
            <a:pPr>
              <a:lnSpc>
                <a:spcPct val="100000"/>
              </a:lnSpc>
              <a:spcBef>
                <a:spcPts val="110"/>
              </a:spcBef>
            </a:pPr>
            <a:r>
              <a:rPr sz="550" spc="20" dirty="0">
                <a:latin typeface="Verdana"/>
                <a:cs typeface="Verdana"/>
              </a:rPr>
              <a:t>350</a:t>
            </a:r>
            <a:endParaRPr sz="550">
              <a:latin typeface="Verdana"/>
              <a:cs typeface="Verdana"/>
            </a:endParaRPr>
          </a:p>
        </p:txBody>
      </p:sp>
      <p:sp>
        <p:nvSpPr>
          <p:cNvPr id="99" name="object 99"/>
          <p:cNvSpPr txBox="1"/>
          <p:nvPr/>
        </p:nvSpPr>
        <p:spPr>
          <a:xfrm>
            <a:off x="2449756" y="3063381"/>
            <a:ext cx="164465" cy="111125"/>
          </a:xfrm>
          <a:prstGeom prst="rect">
            <a:avLst/>
          </a:prstGeom>
        </p:spPr>
        <p:txBody>
          <a:bodyPr vert="horz" wrap="square" lIns="0" tIns="13970" rIns="0" bIns="0" rtlCol="0">
            <a:spAutoFit/>
          </a:bodyPr>
          <a:lstStyle/>
          <a:p>
            <a:pPr>
              <a:lnSpc>
                <a:spcPct val="100000"/>
              </a:lnSpc>
              <a:spcBef>
                <a:spcPts val="110"/>
              </a:spcBef>
            </a:pPr>
            <a:r>
              <a:rPr sz="550" spc="-20" dirty="0">
                <a:latin typeface="Verdana"/>
                <a:cs typeface="Verdana"/>
              </a:rPr>
              <a:t>r</a:t>
            </a:r>
            <a:r>
              <a:rPr sz="550" spc="-25" dirty="0">
                <a:latin typeface="Verdana"/>
                <a:cs typeface="Verdana"/>
              </a:rPr>
              <a:t>a</a:t>
            </a:r>
            <a:r>
              <a:rPr sz="550" spc="-5" dirty="0">
                <a:latin typeface="Verdana"/>
                <a:cs typeface="Verdana"/>
              </a:rPr>
              <a:t>ge</a:t>
            </a:r>
            <a:endParaRPr sz="550">
              <a:latin typeface="Verdana"/>
              <a:cs typeface="Verdana"/>
            </a:endParaRPr>
          </a:p>
        </p:txBody>
      </p:sp>
      <p:sp>
        <p:nvSpPr>
          <p:cNvPr id="100" name="object 100"/>
          <p:cNvSpPr txBox="1"/>
          <p:nvPr/>
        </p:nvSpPr>
        <p:spPr>
          <a:xfrm>
            <a:off x="2291393" y="3063381"/>
            <a:ext cx="521970" cy="111125"/>
          </a:xfrm>
          <a:prstGeom prst="rect">
            <a:avLst/>
          </a:prstGeom>
        </p:spPr>
        <p:txBody>
          <a:bodyPr vert="horz" wrap="square" lIns="0" tIns="13970" rIns="0" bIns="0" rtlCol="0">
            <a:spAutoFit/>
          </a:bodyPr>
          <a:lstStyle/>
          <a:p>
            <a:pPr marL="25400">
              <a:lnSpc>
                <a:spcPct val="100000"/>
              </a:lnSpc>
              <a:spcBef>
                <a:spcPts val="110"/>
              </a:spcBef>
            </a:pPr>
            <a:r>
              <a:rPr sz="550" spc="5" dirty="0">
                <a:latin typeface="Verdana"/>
                <a:cs typeface="Verdana"/>
              </a:rPr>
              <a:t>Ave </a:t>
            </a:r>
            <a:r>
              <a:rPr sz="825" spc="30" baseline="45454" dirty="0">
                <a:latin typeface="Verdana"/>
                <a:cs typeface="Verdana"/>
              </a:rPr>
              <a:t>250</a:t>
            </a:r>
            <a:r>
              <a:rPr sz="825" spc="-262" baseline="45454" dirty="0">
                <a:latin typeface="Verdana"/>
                <a:cs typeface="Verdana"/>
              </a:rPr>
              <a:t> </a:t>
            </a:r>
            <a:r>
              <a:rPr sz="550" spc="10" dirty="0">
                <a:latin typeface="Verdana"/>
                <a:cs typeface="Verdana"/>
              </a:rPr>
              <a:t>cost</a:t>
            </a:r>
            <a:endParaRPr sz="550">
              <a:latin typeface="Verdana"/>
              <a:cs typeface="Verdana"/>
            </a:endParaRPr>
          </a:p>
        </p:txBody>
      </p:sp>
      <p:sp>
        <p:nvSpPr>
          <p:cNvPr id="101" name="object 101"/>
          <p:cNvSpPr/>
          <p:nvPr/>
        </p:nvSpPr>
        <p:spPr>
          <a:xfrm>
            <a:off x="1370168" y="1315128"/>
            <a:ext cx="0" cy="252095"/>
          </a:xfrm>
          <a:custGeom>
            <a:avLst/>
            <a:gdLst/>
            <a:ahLst/>
            <a:cxnLst/>
            <a:rect l="l" t="t" r="r" b="b"/>
            <a:pathLst>
              <a:path h="252094">
                <a:moveTo>
                  <a:pt x="0" y="251808"/>
                </a:moveTo>
                <a:lnTo>
                  <a:pt x="0" y="0"/>
                </a:lnTo>
              </a:path>
            </a:pathLst>
          </a:custGeom>
          <a:ln w="8835">
            <a:solidFill>
              <a:srgbClr val="000000"/>
            </a:solidFill>
          </a:ln>
        </p:spPr>
        <p:txBody>
          <a:bodyPr wrap="square" lIns="0" tIns="0" rIns="0" bIns="0" rtlCol="0"/>
          <a:lstStyle/>
          <a:p>
            <a:endParaRPr/>
          </a:p>
        </p:txBody>
      </p:sp>
      <p:sp>
        <p:nvSpPr>
          <p:cNvPr id="102" name="object 102"/>
          <p:cNvSpPr/>
          <p:nvPr/>
        </p:nvSpPr>
        <p:spPr>
          <a:xfrm>
            <a:off x="1348963" y="1531595"/>
            <a:ext cx="42545" cy="35560"/>
          </a:xfrm>
          <a:custGeom>
            <a:avLst/>
            <a:gdLst/>
            <a:ahLst/>
            <a:cxnLst/>
            <a:rect l="l" t="t" r="r" b="b"/>
            <a:pathLst>
              <a:path w="42544" h="35559">
                <a:moveTo>
                  <a:pt x="0" y="0"/>
                </a:moveTo>
                <a:lnTo>
                  <a:pt x="21204" y="35341"/>
                </a:lnTo>
                <a:lnTo>
                  <a:pt x="42409" y="0"/>
                </a:lnTo>
              </a:path>
            </a:pathLst>
          </a:custGeom>
          <a:ln w="8835">
            <a:solidFill>
              <a:srgbClr val="000000"/>
            </a:solidFill>
          </a:ln>
        </p:spPr>
        <p:txBody>
          <a:bodyPr wrap="square" lIns="0" tIns="0" rIns="0" bIns="0" rtlCol="0"/>
          <a:lstStyle/>
          <a:p>
            <a:endParaRPr/>
          </a:p>
        </p:txBody>
      </p:sp>
      <p:sp>
        <p:nvSpPr>
          <p:cNvPr id="103" name="object 103"/>
          <p:cNvSpPr/>
          <p:nvPr/>
        </p:nvSpPr>
        <p:spPr>
          <a:xfrm>
            <a:off x="1348963" y="1315128"/>
            <a:ext cx="42545" cy="35560"/>
          </a:xfrm>
          <a:custGeom>
            <a:avLst/>
            <a:gdLst/>
            <a:ahLst/>
            <a:cxnLst/>
            <a:rect l="l" t="t" r="r" b="b"/>
            <a:pathLst>
              <a:path w="42544" h="35559">
                <a:moveTo>
                  <a:pt x="42409" y="35341"/>
                </a:moveTo>
                <a:lnTo>
                  <a:pt x="21204" y="0"/>
                </a:lnTo>
                <a:lnTo>
                  <a:pt x="0" y="35341"/>
                </a:lnTo>
              </a:path>
            </a:pathLst>
          </a:custGeom>
          <a:ln w="8835">
            <a:solidFill>
              <a:srgbClr val="000000"/>
            </a:solidFill>
          </a:ln>
        </p:spPr>
        <p:txBody>
          <a:bodyPr wrap="square" lIns="0" tIns="0" rIns="0" bIns="0" rtlCol="0"/>
          <a:lstStyle/>
          <a:p>
            <a:endParaRPr/>
          </a:p>
        </p:txBody>
      </p:sp>
      <p:sp>
        <p:nvSpPr>
          <p:cNvPr id="104" name="object 104"/>
          <p:cNvSpPr/>
          <p:nvPr/>
        </p:nvSpPr>
        <p:spPr>
          <a:xfrm>
            <a:off x="1608724" y="1725974"/>
            <a:ext cx="0" cy="132715"/>
          </a:xfrm>
          <a:custGeom>
            <a:avLst/>
            <a:gdLst/>
            <a:ahLst/>
            <a:cxnLst/>
            <a:rect l="l" t="t" r="r" b="b"/>
            <a:pathLst>
              <a:path h="132714">
                <a:moveTo>
                  <a:pt x="0" y="132530"/>
                </a:moveTo>
                <a:lnTo>
                  <a:pt x="0" y="0"/>
                </a:lnTo>
              </a:path>
            </a:pathLst>
          </a:custGeom>
          <a:ln w="8835">
            <a:solidFill>
              <a:srgbClr val="000000"/>
            </a:solidFill>
          </a:ln>
        </p:spPr>
        <p:txBody>
          <a:bodyPr wrap="square" lIns="0" tIns="0" rIns="0" bIns="0" rtlCol="0"/>
          <a:lstStyle/>
          <a:p>
            <a:endParaRPr/>
          </a:p>
        </p:txBody>
      </p:sp>
      <p:sp>
        <p:nvSpPr>
          <p:cNvPr id="105" name="object 105"/>
          <p:cNvSpPr/>
          <p:nvPr/>
        </p:nvSpPr>
        <p:spPr>
          <a:xfrm>
            <a:off x="1587519" y="1823163"/>
            <a:ext cx="42545" cy="35560"/>
          </a:xfrm>
          <a:custGeom>
            <a:avLst/>
            <a:gdLst/>
            <a:ahLst/>
            <a:cxnLst/>
            <a:rect l="l" t="t" r="r" b="b"/>
            <a:pathLst>
              <a:path w="42544" h="35560">
                <a:moveTo>
                  <a:pt x="0" y="0"/>
                </a:moveTo>
                <a:lnTo>
                  <a:pt x="21204" y="35341"/>
                </a:lnTo>
                <a:lnTo>
                  <a:pt x="42409" y="0"/>
                </a:lnTo>
              </a:path>
            </a:pathLst>
          </a:custGeom>
          <a:ln w="8835">
            <a:solidFill>
              <a:srgbClr val="000000"/>
            </a:solidFill>
          </a:ln>
        </p:spPr>
        <p:txBody>
          <a:bodyPr wrap="square" lIns="0" tIns="0" rIns="0" bIns="0" rtlCol="0"/>
          <a:lstStyle/>
          <a:p>
            <a:endParaRPr/>
          </a:p>
        </p:txBody>
      </p:sp>
      <p:sp>
        <p:nvSpPr>
          <p:cNvPr id="106" name="object 106"/>
          <p:cNvSpPr/>
          <p:nvPr/>
        </p:nvSpPr>
        <p:spPr>
          <a:xfrm>
            <a:off x="1587519" y="1725974"/>
            <a:ext cx="42545" cy="35560"/>
          </a:xfrm>
          <a:custGeom>
            <a:avLst/>
            <a:gdLst/>
            <a:ahLst/>
            <a:cxnLst/>
            <a:rect l="l" t="t" r="r" b="b"/>
            <a:pathLst>
              <a:path w="42544" h="35560">
                <a:moveTo>
                  <a:pt x="42409" y="35341"/>
                </a:moveTo>
                <a:lnTo>
                  <a:pt x="21204" y="0"/>
                </a:lnTo>
                <a:lnTo>
                  <a:pt x="0" y="35341"/>
                </a:lnTo>
              </a:path>
            </a:pathLst>
          </a:custGeom>
          <a:ln w="8835">
            <a:solidFill>
              <a:srgbClr val="000000"/>
            </a:solidFill>
          </a:ln>
        </p:spPr>
        <p:txBody>
          <a:bodyPr wrap="square" lIns="0" tIns="0" rIns="0" bIns="0" rtlCol="0"/>
          <a:lstStyle/>
          <a:p>
            <a:endParaRPr/>
          </a:p>
        </p:txBody>
      </p:sp>
      <p:sp>
        <p:nvSpPr>
          <p:cNvPr id="107" name="object 107"/>
          <p:cNvSpPr/>
          <p:nvPr/>
        </p:nvSpPr>
        <p:spPr>
          <a:xfrm>
            <a:off x="2501098" y="2083807"/>
            <a:ext cx="0" cy="132715"/>
          </a:xfrm>
          <a:custGeom>
            <a:avLst/>
            <a:gdLst/>
            <a:ahLst/>
            <a:cxnLst/>
            <a:rect l="l" t="t" r="r" b="b"/>
            <a:pathLst>
              <a:path h="132714">
                <a:moveTo>
                  <a:pt x="0" y="132530"/>
                </a:moveTo>
                <a:lnTo>
                  <a:pt x="0" y="0"/>
                </a:lnTo>
              </a:path>
            </a:pathLst>
          </a:custGeom>
          <a:ln w="8835">
            <a:solidFill>
              <a:srgbClr val="000000"/>
            </a:solidFill>
          </a:ln>
        </p:spPr>
        <p:txBody>
          <a:bodyPr wrap="square" lIns="0" tIns="0" rIns="0" bIns="0" rtlCol="0"/>
          <a:lstStyle/>
          <a:p>
            <a:endParaRPr/>
          </a:p>
        </p:txBody>
      </p:sp>
      <p:sp>
        <p:nvSpPr>
          <p:cNvPr id="108" name="object 108"/>
          <p:cNvSpPr/>
          <p:nvPr/>
        </p:nvSpPr>
        <p:spPr>
          <a:xfrm>
            <a:off x="2479893" y="2180996"/>
            <a:ext cx="42545" cy="35560"/>
          </a:xfrm>
          <a:custGeom>
            <a:avLst/>
            <a:gdLst/>
            <a:ahLst/>
            <a:cxnLst/>
            <a:rect l="l" t="t" r="r" b="b"/>
            <a:pathLst>
              <a:path w="42544" h="35560">
                <a:moveTo>
                  <a:pt x="0" y="0"/>
                </a:moveTo>
                <a:lnTo>
                  <a:pt x="21204" y="35341"/>
                </a:lnTo>
                <a:lnTo>
                  <a:pt x="42409" y="0"/>
                </a:lnTo>
              </a:path>
            </a:pathLst>
          </a:custGeom>
          <a:ln w="8835">
            <a:solidFill>
              <a:srgbClr val="000000"/>
            </a:solidFill>
          </a:ln>
        </p:spPr>
        <p:txBody>
          <a:bodyPr wrap="square" lIns="0" tIns="0" rIns="0" bIns="0" rtlCol="0"/>
          <a:lstStyle/>
          <a:p>
            <a:endParaRPr/>
          </a:p>
        </p:txBody>
      </p:sp>
      <p:sp>
        <p:nvSpPr>
          <p:cNvPr id="109" name="object 109"/>
          <p:cNvSpPr/>
          <p:nvPr/>
        </p:nvSpPr>
        <p:spPr>
          <a:xfrm>
            <a:off x="2479893" y="2083807"/>
            <a:ext cx="42545" cy="35560"/>
          </a:xfrm>
          <a:custGeom>
            <a:avLst/>
            <a:gdLst/>
            <a:ahLst/>
            <a:cxnLst/>
            <a:rect l="l" t="t" r="r" b="b"/>
            <a:pathLst>
              <a:path w="42544" h="35560">
                <a:moveTo>
                  <a:pt x="42409" y="35341"/>
                </a:moveTo>
                <a:lnTo>
                  <a:pt x="21204" y="0"/>
                </a:lnTo>
                <a:lnTo>
                  <a:pt x="0" y="35341"/>
                </a:lnTo>
              </a:path>
            </a:pathLst>
          </a:custGeom>
          <a:ln w="8835">
            <a:solidFill>
              <a:srgbClr val="000000"/>
            </a:solidFill>
          </a:ln>
        </p:spPr>
        <p:txBody>
          <a:bodyPr wrap="square" lIns="0" tIns="0" rIns="0" bIns="0" rtlCol="0"/>
          <a:lstStyle/>
          <a:p>
            <a:endParaRPr/>
          </a:p>
        </p:txBody>
      </p:sp>
      <p:sp>
        <p:nvSpPr>
          <p:cNvPr id="110" name="object 110"/>
          <p:cNvSpPr/>
          <p:nvPr/>
        </p:nvSpPr>
        <p:spPr>
          <a:xfrm>
            <a:off x="3079816" y="2556500"/>
            <a:ext cx="0" cy="154940"/>
          </a:xfrm>
          <a:custGeom>
            <a:avLst/>
            <a:gdLst/>
            <a:ahLst/>
            <a:cxnLst/>
            <a:rect l="l" t="t" r="r" b="b"/>
            <a:pathLst>
              <a:path h="154939">
                <a:moveTo>
                  <a:pt x="0" y="154619"/>
                </a:moveTo>
                <a:lnTo>
                  <a:pt x="0" y="0"/>
                </a:lnTo>
              </a:path>
            </a:pathLst>
          </a:custGeom>
          <a:ln w="8835">
            <a:solidFill>
              <a:srgbClr val="000000"/>
            </a:solidFill>
          </a:ln>
        </p:spPr>
        <p:txBody>
          <a:bodyPr wrap="square" lIns="0" tIns="0" rIns="0" bIns="0" rtlCol="0"/>
          <a:lstStyle/>
          <a:p>
            <a:endParaRPr/>
          </a:p>
        </p:txBody>
      </p:sp>
      <p:sp>
        <p:nvSpPr>
          <p:cNvPr id="111" name="object 111"/>
          <p:cNvSpPr/>
          <p:nvPr/>
        </p:nvSpPr>
        <p:spPr>
          <a:xfrm>
            <a:off x="3058611" y="2675778"/>
            <a:ext cx="42545" cy="35560"/>
          </a:xfrm>
          <a:custGeom>
            <a:avLst/>
            <a:gdLst/>
            <a:ahLst/>
            <a:cxnLst/>
            <a:rect l="l" t="t" r="r" b="b"/>
            <a:pathLst>
              <a:path w="42544" h="35560">
                <a:moveTo>
                  <a:pt x="0" y="0"/>
                </a:moveTo>
                <a:lnTo>
                  <a:pt x="21204" y="35341"/>
                </a:lnTo>
                <a:lnTo>
                  <a:pt x="42409" y="0"/>
                </a:lnTo>
              </a:path>
            </a:pathLst>
          </a:custGeom>
          <a:ln w="8835">
            <a:solidFill>
              <a:srgbClr val="000000"/>
            </a:solidFill>
          </a:ln>
        </p:spPr>
        <p:txBody>
          <a:bodyPr wrap="square" lIns="0" tIns="0" rIns="0" bIns="0" rtlCol="0"/>
          <a:lstStyle/>
          <a:p>
            <a:endParaRPr/>
          </a:p>
        </p:txBody>
      </p:sp>
      <p:sp>
        <p:nvSpPr>
          <p:cNvPr id="112" name="object 112"/>
          <p:cNvSpPr/>
          <p:nvPr/>
        </p:nvSpPr>
        <p:spPr>
          <a:xfrm>
            <a:off x="3058611" y="2556500"/>
            <a:ext cx="42545" cy="35560"/>
          </a:xfrm>
          <a:custGeom>
            <a:avLst/>
            <a:gdLst/>
            <a:ahLst/>
            <a:cxnLst/>
            <a:rect l="l" t="t" r="r" b="b"/>
            <a:pathLst>
              <a:path w="42544" h="35560">
                <a:moveTo>
                  <a:pt x="42409" y="35341"/>
                </a:moveTo>
                <a:lnTo>
                  <a:pt x="21204" y="0"/>
                </a:lnTo>
                <a:lnTo>
                  <a:pt x="0" y="35341"/>
                </a:lnTo>
              </a:path>
            </a:pathLst>
          </a:custGeom>
          <a:ln w="8835">
            <a:solidFill>
              <a:srgbClr val="000000"/>
            </a:solidFill>
          </a:ln>
        </p:spPr>
        <p:txBody>
          <a:bodyPr wrap="square" lIns="0" tIns="0" rIns="0" bIns="0" rtlCol="0"/>
          <a:lstStyle/>
          <a:p>
            <a:endParaRPr/>
          </a:p>
        </p:txBody>
      </p:sp>
      <p:sp>
        <p:nvSpPr>
          <p:cNvPr id="113" name="object 113"/>
          <p:cNvSpPr/>
          <p:nvPr/>
        </p:nvSpPr>
        <p:spPr>
          <a:xfrm>
            <a:off x="2156518" y="2026377"/>
            <a:ext cx="0" cy="216535"/>
          </a:xfrm>
          <a:custGeom>
            <a:avLst/>
            <a:gdLst/>
            <a:ahLst/>
            <a:cxnLst/>
            <a:rect l="l" t="t" r="r" b="b"/>
            <a:pathLst>
              <a:path h="216535">
                <a:moveTo>
                  <a:pt x="0" y="216467"/>
                </a:moveTo>
                <a:lnTo>
                  <a:pt x="0" y="0"/>
                </a:lnTo>
              </a:path>
            </a:pathLst>
          </a:custGeom>
          <a:ln w="8835">
            <a:solidFill>
              <a:srgbClr val="000000"/>
            </a:solidFill>
          </a:ln>
        </p:spPr>
        <p:txBody>
          <a:bodyPr wrap="square" lIns="0" tIns="0" rIns="0" bIns="0" rtlCol="0"/>
          <a:lstStyle/>
          <a:p>
            <a:endParaRPr/>
          </a:p>
        </p:txBody>
      </p:sp>
      <p:sp>
        <p:nvSpPr>
          <p:cNvPr id="114" name="object 114"/>
          <p:cNvSpPr/>
          <p:nvPr/>
        </p:nvSpPr>
        <p:spPr>
          <a:xfrm>
            <a:off x="2135313" y="2207502"/>
            <a:ext cx="42545" cy="35560"/>
          </a:xfrm>
          <a:custGeom>
            <a:avLst/>
            <a:gdLst/>
            <a:ahLst/>
            <a:cxnLst/>
            <a:rect l="l" t="t" r="r" b="b"/>
            <a:pathLst>
              <a:path w="42544" h="35560">
                <a:moveTo>
                  <a:pt x="0" y="0"/>
                </a:moveTo>
                <a:lnTo>
                  <a:pt x="21204" y="35341"/>
                </a:lnTo>
                <a:lnTo>
                  <a:pt x="42409" y="0"/>
                </a:lnTo>
              </a:path>
            </a:pathLst>
          </a:custGeom>
          <a:ln w="8835">
            <a:solidFill>
              <a:srgbClr val="000000"/>
            </a:solidFill>
          </a:ln>
        </p:spPr>
        <p:txBody>
          <a:bodyPr wrap="square" lIns="0" tIns="0" rIns="0" bIns="0" rtlCol="0"/>
          <a:lstStyle/>
          <a:p>
            <a:endParaRPr/>
          </a:p>
        </p:txBody>
      </p:sp>
      <p:sp>
        <p:nvSpPr>
          <p:cNvPr id="115" name="object 115"/>
          <p:cNvSpPr/>
          <p:nvPr/>
        </p:nvSpPr>
        <p:spPr>
          <a:xfrm>
            <a:off x="2135313" y="2026377"/>
            <a:ext cx="42545" cy="35560"/>
          </a:xfrm>
          <a:custGeom>
            <a:avLst/>
            <a:gdLst/>
            <a:ahLst/>
            <a:cxnLst/>
            <a:rect l="l" t="t" r="r" b="b"/>
            <a:pathLst>
              <a:path w="42544" h="35560">
                <a:moveTo>
                  <a:pt x="42409" y="35341"/>
                </a:moveTo>
                <a:lnTo>
                  <a:pt x="21204" y="0"/>
                </a:lnTo>
                <a:lnTo>
                  <a:pt x="0" y="35341"/>
                </a:lnTo>
              </a:path>
            </a:pathLst>
          </a:custGeom>
          <a:ln w="8835">
            <a:solidFill>
              <a:srgbClr val="000000"/>
            </a:solidFill>
          </a:ln>
        </p:spPr>
        <p:txBody>
          <a:bodyPr wrap="square" lIns="0" tIns="0" rIns="0" bIns="0" rtlCol="0"/>
          <a:lstStyle/>
          <a:p>
            <a:endParaRPr/>
          </a:p>
        </p:txBody>
      </p:sp>
      <p:sp>
        <p:nvSpPr>
          <p:cNvPr id="116" name="object 116"/>
          <p:cNvSpPr/>
          <p:nvPr/>
        </p:nvSpPr>
        <p:spPr>
          <a:xfrm>
            <a:off x="3751306" y="2795056"/>
            <a:ext cx="0" cy="123825"/>
          </a:xfrm>
          <a:custGeom>
            <a:avLst/>
            <a:gdLst/>
            <a:ahLst/>
            <a:cxnLst/>
            <a:rect l="l" t="t" r="r" b="b"/>
            <a:pathLst>
              <a:path h="123825">
                <a:moveTo>
                  <a:pt x="0" y="123695"/>
                </a:moveTo>
                <a:lnTo>
                  <a:pt x="0" y="0"/>
                </a:lnTo>
              </a:path>
            </a:pathLst>
          </a:custGeom>
          <a:ln w="8835">
            <a:solidFill>
              <a:srgbClr val="000000"/>
            </a:solidFill>
          </a:ln>
        </p:spPr>
        <p:txBody>
          <a:bodyPr wrap="square" lIns="0" tIns="0" rIns="0" bIns="0" rtlCol="0"/>
          <a:lstStyle/>
          <a:p>
            <a:endParaRPr/>
          </a:p>
        </p:txBody>
      </p:sp>
      <p:sp>
        <p:nvSpPr>
          <p:cNvPr id="117" name="object 117"/>
          <p:cNvSpPr/>
          <p:nvPr/>
        </p:nvSpPr>
        <p:spPr>
          <a:xfrm>
            <a:off x="3730101" y="2883410"/>
            <a:ext cx="42545" cy="35560"/>
          </a:xfrm>
          <a:custGeom>
            <a:avLst/>
            <a:gdLst/>
            <a:ahLst/>
            <a:cxnLst/>
            <a:rect l="l" t="t" r="r" b="b"/>
            <a:pathLst>
              <a:path w="42545" h="35560">
                <a:moveTo>
                  <a:pt x="0" y="0"/>
                </a:moveTo>
                <a:lnTo>
                  <a:pt x="21204" y="35341"/>
                </a:lnTo>
                <a:lnTo>
                  <a:pt x="42409" y="0"/>
                </a:lnTo>
              </a:path>
            </a:pathLst>
          </a:custGeom>
          <a:ln w="8835">
            <a:solidFill>
              <a:srgbClr val="000000"/>
            </a:solidFill>
          </a:ln>
        </p:spPr>
        <p:txBody>
          <a:bodyPr wrap="square" lIns="0" tIns="0" rIns="0" bIns="0" rtlCol="0"/>
          <a:lstStyle/>
          <a:p>
            <a:endParaRPr/>
          </a:p>
        </p:txBody>
      </p:sp>
      <p:sp>
        <p:nvSpPr>
          <p:cNvPr id="118" name="object 118"/>
          <p:cNvSpPr/>
          <p:nvPr/>
        </p:nvSpPr>
        <p:spPr>
          <a:xfrm>
            <a:off x="3730101" y="2795056"/>
            <a:ext cx="42545" cy="35560"/>
          </a:xfrm>
          <a:custGeom>
            <a:avLst/>
            <a:gdLst/>
            <a:ahLst/>
            <a:cxnLst/>
            <a:rect l="l" t="t" r="r" b="b"/>
            <a:pathLst>
              <a:path w="42545" h="35560">
                <a:moveTo>
                  <a:pt x="42409" y="35341"/>
                </a:moveTo>
                <a:lnTo>
                  <a:pt x="21204" y="0"/>
                </a:lnTo>
                <a:lnTo>
                  <a:pt x="0" y="35341"/>
                </a:lnTo>
              </a:path>
            </a:pathLst>
          </a:custGeom>
          <a:ln w="8835">
            <a:solidFill>
              <a:srgbClr val="000000"/>
            </a:solidFill>
          </a:ln>
        </p:spPr>
        <p:txBody>
          <a:bodyPr wrap="square" lIns="0" tIns="0" rIns="0" bIns="0" rtlCol="0"/>
          <a:lstStyle/>
          <a:p>
            <a:endParaRPr/>
          </a:p>
        </p:txBody>
      </p:sp>
      <p:sp>
        <p:nvSpPr>
          <p:cNvPr id="119" name="object 119"/>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23</a:t>
            </a:fld>
            <a:r>
              <a:rPr spc="-85" dirty="0"/>
              <a:t> </a:t>
            </a:r>
            <a:r>
              <a:rPr spc="-5" dirty="0"/>
              <a:t>/</a:t>
            </a:r>
            <a:r>
              <a:rPr spc="-80" dirty="0"/>
              <a:t> </a:t>
            </a:r>
            <a:r>
              <a:rPr spc="-5" dirty="0"/>
              <a:t>33</a:t>
            </a:r>
          </a:p>
        </p:txBody>
      </p:sp>
    </p:spTree>
  </p:cSld>
  <p:clrMapOvr>
    <a:masterClrMapping/>
  </p:clrMapOvr>
  <p:transition>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3" name="object 3"/>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4" name="object 4"/>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5" name="object 5"/>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6" name="object 6"/>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7" name="object 7"/>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9" name="object 9"/>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0" name="object 10"/>
          <p:cNvSpPr txBox="1">
            <a:spLocks noGrp="1"/>
          </p:cNvSpPr>
          <p:nvPr>
            <p:ph type="title"/>
          </p:nvPr>
        </p:nvSpPr>
        <p:spPr>
          <a:xfrm>
            <a:off x="99860" y="271891"/>
            <a:ext cx="3310890" cy="244475"/>
          </a:xfrm>
          <a:prstGeom prst="rect">
            <a:avLst/>
          </a:prstGeom>
        </p:spPr>
        <p:txBody>
          <a:bodyPr vert="horz" wrap="square" lIns="0" tIns="17145" rIns="0" bIns="0" rtlCol="0">
            <a:spAutoFit/>
          </a:bodyPr>
          <a:lstStyle/>
          <a:p>
            <a:pPr marL="12700">
              <a:lnSpc>
                <a:spcPct val="100000"/>
              </a:lnSpc>
              <a:spcBef>
                <a:spcPts val="135"/>
              </a:spcBef>
            </a:pPr>
            <a:r>
              <a:rPr sz="1400" spc="55" dirty="0"/>
              <a:t>O</a:t>
            </a:r>
            <a:r>
              <a:rPr spc="55" dirty="0"/>
              <a:t>RDINARY </a:t>
            </a:r>
            <a:r>
              <a:rPr sz="1400" spc="55" dirty="0"/>
              <a:t>L</a:t>
            </a:r>
            <a:r>
              <a:rPr spc="55" dirty="0"/>
              <a:t>EAST </a:t>
            </a:r>
            <a:r>
              <a:rPr sz="1400" spc="60" dirty="0"/>
              <a:t>S</a:t>
            </a:r>
            <a:r>
              <a:rPr spc="60" dirty="0"/>
              <a:t>QUARES </a:t>
            </a:r>
            <a:r>
              <a:rPr sz="1400" spc="10" dirty="0"/>
              <a:t>-</a:t>
            </a:r>
            <a:r>
              <a:rPr sz="1400" spc="290" dirty="0"/>
              <a:t> </a:t>
            </a:r>
            <a:r>
              <a:rPr spc="60" dirty="0"/>
              <a:t>PRINCIPLE</a:t>
            </a:r>
            <a:endParaRPr sz="1400"/>
          </a:p>
        </p:txBody>
      </p:sp>
      <p:sp>
        <p:nvSpPr>
          <p:cNvPr id="33" name="object 33"/>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24</a:t>
            </a:fld>
            <a:r>
              <a:rPr spc="-85" dirty="0"/>
              <a:t> </a:t>
            </a:r>
            <a:r>
              <a:rPr spc="-5" dirty="0"/>
              <a:t>/</a:t>
            </a:r>
            <a:r>
              <a:rPr spc="-80" dirty="0"/>
              <a:t> </a:t>
            </a:r>
            <a:r>
              <a:rPr spc="-5" dirty="0"/>
              <a:t>33</a:t>
            </a:r>
          </a:p>
        </p:txBody>
      </p:sp>
      <mc:AlternateContent xmlns:mc="http://schemas.openxmlformats.org/markup-compatibility/2006" xmlns:a14="http://schemas.microsoft.com/office/drawing/2010/main">
        <mc:Choice Requires="a14">
          <p:sp>
            <p:nvSpPr>
              <p:cNvPr id="11" name="object 11"/>
              <p:cNvSpPr txBox="1"/>
              <p:nvPr/>
            </p:nvSpPr>
            <p:spPr>
              <a:xfrm>
                <a:off x="463689" y="675499"/>
                <a:ext cx="3578860" cy="1195705"/>
              </a:xfrm>
              <a:prstGeom prst="rect">
                <a:avLst/>
              </a:prstGeom>
            </p:spPr>
            <p:txBody>
              <a:bodyPr vert="horz" wrap="square" lIns="0" tIns="6985" rIns="0" bIns="0" rtlCol="0">
                <a:spAutoFit/>
              </a:bodyPr>
              <a:lstStyle/>
              <a:p>
                <a:pPr marL="173355" marR="17780" indent="-148590">
                  <a:lnSpc>
                    <a:spcPct val="102600"/>
                  </a:lnSpc>
                  <a:spcBef>
                    <a:spcPts val="55"/>
                  </a:spcBef>
                </a:pPr>
                <a:r>
                  <a:rPr lang="en-US" sz="1200" spc="127" baseline="6944" dirty="0">
                    <a:latin typeface="Arial Black"/>
                    <a:cs typeface="Arial Black"/>
                  </a:rPr>
                  <a:t>e </a:t>
                </a:r>
                <a:r>
                  <a:rPr lang="en-US" sz="1100" spc="-35" dirty="0">
                    <a:latin typeface="Book Antiqua"/>
                    <a:cs typeface="Book Antiqua"/>
                  </a:rPr>
                  <a:t>Take </a:t>
                </a:r>
                <a:r>
                  <a:rPr lang="en-US" sz="1100" spc="-5" dirty="0">
                    <a:latin typeface="Book Antiqua"/>
                    <a:cs typeface="Book Antiqua"/>
                  </a:rPr>
                  <a:t>the </a:t>
                </a:r>
                <a:r>
                  <a:rPr lang="en-US" sz="1100" spc="-10" dirty="0">
                    <a:latin typeface="Book Antiqua"/>
                    <a:cs typeface="Book Antiqua"/>
                  </a:rPr>
                  <a:t>squared differences </a:t>
                </a:r>
                <a:r>
                  <a:rPr lang="en-US" sz="1100" spc="-5" dirty="0">
                    <a:latin typeface="Book Antiqua"/>
                    <a:cs typeface="Book Antiqua"/>
                  </a:rPr>
                  <a:t>between observed point </a:t>
                </a:r>
                <a:r>
                  <a:rPr lang="en-US" sz="1100" i="1" spc="-10" dirty="0">
                    <a:latin typeface="Book Antiqua"/>
                    <a:cs typeface="Book Antiqua"/>
                  </a:rPr>
                  <a:t>y</a:t>
                </a:r>
                <a:r>
                  <a:rPr lang="en-US" sz="1200" i="1" spc="-15" baseline="-13888" dirty="0">
                    <a:latin typeface="Book Antiqua"/>
                    <a:cs typeface="Book Antiqua"/>
                  </a:rPr>
                  <a:t>i </a:t>
                </a:r>
                <a:r>
                  <a:rPr lang="en-US" sz="800" i="1" spc="-10" dirty="0">
                    <a:latin typeface="Book Antiqua"/>
                    <a:cs typeface="Book Antiqua"/>
                  </a:rPr>
                  <a:t> </a:t>
                </a:r>
                <a:r>
                  <a:rPr lang="en-US" sz="1100" spc="-10" dirty="0">
                    <a:latin typeface="Book Antiqua"/>
                    <a:cs typeface="Book Antiqua"/>
                  </a:rPr>
                  <a:t>and regression </a:t>
                </a:r>
                <a:r>
                  <a:rPr lang="en-US" sz="1100" spc="-5" dirty="0">
                    <a:latin typeface="Book Antiqua"/>
                    <a:cs typeface="Book Antiqua"/>
                  </a:rPr>
                  <a:t>line </a:t>
                </a:r>
                <a:r>
                  <a:rPr lang="en-US" sz="1100" i="1" spc="-10" dirty="0">
                    <a:latin typeface="Arial"/>
                    <a:cs typeface="Arial"/>
                  </a:rPr>
                  <a:t>β</a:t>
                </a:r>
                <a:r>
                  <a:rPr lang="en-US" sz="1200" spc="-15" baseline="-10416" dirty="0">
                    <a:latin typeface="Book Antiqua"/>
                    <a:cs typeface="Book Antiqua"/>
                  </a:rPr>
                  <a:t>0 </a:t>
                </a:r>
                <a:r>
                  <a:rPr lang="en-US" sz="1100" spc="45" dirty="0">
                    <a:latin typeface="Tahoma"/>
                    <a:cs typeface="Tahoma"/>
                  </a:rPr>
                  <a:t>+</a:t>
                </a:r>
                <a:r>
                  <a:rPr lang="en-US" sz="1100" spc="-190" dirty="0">
                    <a:latin typeface="Tahoma"/>
                    <a:cs typeface="Tahoma"/>
                  </a:rPr>
                  <a:t> </a:t>
                </a:r>
                <a:r>
                  <a:rPr lang="en-US" sz="1100" i="1" spc="10" dirty="0">
                    <a:latin typeface="Arial"/>
                    <a:cs typeface="Arial"/>
                  </a:rPr>
                  <a:t>β</a:t>
                </a:r>
                <a:r>
                  <a:rPr lang="en-US" sz="1200" spc="15" baseline="-13888" dirty="0">
                    <a:latin typeface="Book Antiqua"/>
                    <a:cs typeface="Book Antiqua"/>
                  </a:rPr>
                  <a:t>1</a:t>
                </a:r>
                <a:r>
                  <a:rPr lang="en-US" sz="1100" i="1" spc="10" dirty="0">
                    <a:latin typeface="Book Antiqua"/>
                    <a:cs typeface="Book Antiqua"/>
                  </a:rPr>
                  <a:t>x</a:t>
                </a:r>
                <a:r>
                  <a:rPr lang="en-US" sz="1200" i="1" spc="15" baseline="-13888" dirty="0">
                    <a:latin typeface="Book Antiqua"/>
                    <a:cs typeface="Book Antiqua"/>
                  </a:rPr>
                  <a:t>i</a:t>
                </a:r>
                <a:r>
                  <a:rPr lang="en-US" sz="1100" spc="10" dirty="0">
                    <a:latin typeface="Book Antiqua"/>
                    <a:cs typeface="Book Antiqua"/>
                  </a:rPr>
                  <a:t>:</a:t>
                </a:r>
                <a:endParaRPr lang="en-US" sz="1100" dirty="0">
                  <a:latin typeface="Book Antiqua"/>
                  <a:cs typeface="Book Antiqua"/>
                </a:endParaRPr>
              </a:p>
              <a:p>
                <a:pPr marL="1487805">
                  <a:lnSpc>
                    <a:spcPct val="100000"/>
                  </a:lnSpc>
                  <a:spcBef>
                    <a:spcPts val="1130"/>
                  </a:spcBef>
                </a:pPr>
                <a14:m>
                  <m:oMath xmlns:m="http://schemas.openxmlformats.org/officeDocument/2006/math">
                    <m:sSubSup>
                      <m:sSubSupPr>
                        <m:ctrlPr>
                          <a:rPr lang="en-US" sz="1100" b="0" i="1" spc="-5" smtClean="0">
                            <a:latin typeface="Cambria Math" panose="02040503050406030204" pitchFamily="18" charset="0"/>
                            <a:ea typeface="Cambria Math" panose="02040503050406030204" pitchFamily="18" charset="0"/>
                            <a:cs typeface="Tahoma"/>
                          </a:rPr>
                        </m:ctrlPr>
                      </m:sSubSupPr>
                      <m:e>
                        <m:r>
                          <a:rPr lang="en-US" sz="1100" i="1" spc="-5" smtClean="0">
                            <a:latin typeface="Cambria Math" panose="02040503050406030204" pitchFamily="18" charset="0"/>
                            <a:ea typeface="Cambria Math" panose="02040503050406030204" pitchFamily="18" charset="0"/>
                            <a:cs typeface="Tahoma"/>
                          </a:rPr>
                          <m:t>𝜀</m:t>
                        </m:r>
                      </m:e>
                      <m:sub>
                        <m:r>
                          <a:rPr lang="en-US" sz="1100" b="0" i="1" spc="-5" smtClean="0">
                            <a:latin typeface="Cambria Math" panose="02040503050406030204" pitchFamily="18" charset="0"/>
                            <a:ea typeface="Cambria Math" panose="02040503050406030204" pitchFamily="18" charset="0"/>
                            <a:cs typeface="Tahoma"/>
                          </a:rPr>
                          <m:t>𝑖</m:t>
                        </m:r>
                      </m:sub>
                      <m:sup>
                        <m:r>
                          <a:rPr lang="en-US" sz="1100" b="0" i="1" spc="-5" smtClean="0">
                            <a:latin typeface="Cambria Math" panose="02040503050406030204" pitchFamily="18" charset="0"/>
                            <a:ea typeface="Cambria Math" panose="02040503050406030204" pitchFamily="18" charset="0"/>
                            <a:cs typeface="Tahoma"/>
                          </a:rPr>
                          <m:t>2</m:t>
                        </m:r>
                      </m:sup>
                    </m:sSubSup>
                  </m:oMath>
                </a14:m>
                <a:r>
                  <a:rPr lang="en-US" sz="1100" spc="-5" dirty="0">
                    <a:latin typeface="Tahoma"/>
                    <a:cs typeface="Tahoma"/>
                  </a:rPr>
                  <a:t>=(</a:t>
                </a:r>
                <a:r>
                  <a:rPr lang="en-US" sz="1100" i="1" spc="-5" dirty="0">
                    <a:latin typeface="Book Antiqua"/>
                    <a:cs typeface="Book Antiqua"/>
                  </a:rPr>
                  <a:t>y</a:t>
                </a:r>
                <a:r>
                  <a:rPr lang="en-US" sz="1200" i="1" spc="-7" baseline="-13888" dirty="0">
                    <a:latin typeface="Book Antiqua"/>
                    <a:cs typeface="Book Antiqua"/>
                  </a:rPr>
                  <a:t>i </a:t>
                </a:r>
                <a:r>
                  <a:rPr lang="en-US" sz="1100" spc="-30" dirty="0">
                    <a:latin typeface="Lucida Sans Unicode"/>
                    <a:cs typeface="Lucida Sans Unicode"/>
                  </a:rPr>
                  <a:t>− </a:t>
                </a:r>
                <a:r>
                  <a:rPr lang="en-US" sz="1100" i="1" spc="-10" dirty="0">
                    <a:latin typeface="Arial"/>
                    <a:cs typeface="Arial"/>
                  </a:rPr>
                  <a:t>β</a:t>
                </a:r>
                <a:r>
                  <a:rPr lang="en-US" sz="1200" spc="-15" baseline="-10416" dirty="0">
                    <a:latin typeface="Book Antiqua"/>
                    <a:cs typeface="Book Antiqua"/>
                  </a:rPr>
                  <a:t>0 </a:t>
                </a:r>
                <a:r>
                  <a:rPr lang="en-US" sz="1100" spc="-30" dirty="0">
                    <a:latin typeface="Lucida Sans Unicode"/>
                    <a:cs typeface="Lucida Sans Unicode"/>
                  </a:rPr>
                  <a:t>−</a:t>
                </a:r>
                <a:r>
                  <a:rPr lang="en-US" sz="1100" spc="-185" dirty="0">
                    <a:latin typeface="Lucida Sans Unicode"/>
                    <a:cs typeface="Lucida Sans Unicode"/>
                  </a:rPr>
                  <a:t> </a:t>
                </a:r>
                <a:r>
                  <a:rPr lang="en-US" sz="1100" i="1" spc="10" dirty="0">
                    <a:latin typeface="Arial"/>
                    <a:cs typeface="Arial"/>
                  </a:rPr>
                  <a:t>β</a:t>
                </a:r>
                <a:r>
                  <a:rPr lang="en-US" sz="1200" spc="15" baseline="-13888" dirty="0">
                    <a:latin typeface="Book Antiqua"/>
                    <a:cs typeface="Book Antiqua"/>
                  </a:rPr>
                  <a:t>1</a:t>
                </a:r>
                <a:r>
                  <a:rPr lang="en-US" sz="1100" i="1" spc="10" dirty="0">
                    <a:latin typeface="Book Antiqua"/>
                    <a:cs typeface="Book Antiqua"/>
                  </a:rPr>
                  <a:t>x</a:t>
                </a:r>
                <a:r>
                  <a:rPr lang="en-US" sz="1200" i="1" spc="15" baseline="-13888" dirty="0">
                    <a:latin typeface="Book Antiqua"/>
                    <a:cs typeface="Book Antiqua"/>
                  </a:rPr>
                  <a:t>i</a:t>
                </a:r>
                <a:r>
                  <a:rPr lang="en-US" sz="1100" spc="10" dirty="0">
                    <a:latin typeface="Tahoma"/>
                    <a:cs typeface="Tahoma"/>
                  </a:rPr>
                  <a:t>)</a:t>
                </a:r>
                <a:r>
                  <a:rPr lang="en-US" sz="1200" spc="15" baseline="34722" dirty="0">
                    <a:latin typeface="Book Antiqua"/>
                    <a:cs typeface="Book Antiqua"/>
                  </a:rPr>
                  <a:t>2</a:t>
                </a:r>
                <a:endParaRPr lang="en-US" sz="1200" baseline="34722" dirty="0">
                  <a:latin typeface="Book Antiqua"/>
                  <a:cs typeface="Book Antiqua"/>
                </a:endParaRPr>
              </a:p>
              <a:p>
                <a:pPr marL="25400">
                  <a:lnSpc>
                    <a:spcPct val="100000"/>
                  </a:lnSpc>
                  <a:spcBef>
                    <a:spcPts val="1130"/>
                  </a:spcBef>
                </a:pPr>
                <a:r>
                  <a:rPr lang="en-US" sz="1200" spc="127" baseline="6944" dirty="0">
                    <a:latin typeface="Arial Black"/>
                    <a:cs typeface="Arial Black"/>
                  </a:rPr>
                  <a:t>e </a:t>
                </a:r>
                <a:r>
                  <a:rPr lang="en-US" sz="1100" spc="-10" dirty="0">
                    <a:latin typeface="Book Antiqua"/>
                    <a:cs typeface="Book Antiqua"/>
                  </a:rPr>
                  <a:t>Sum them </a:t>
                </a:r>
                <a:r>
                  <a:rPr lang="en-US" sz="1100" spc="-5" dirty="0">
                    <a:latin typeface="Book Antiqua"/>
                    <a:cs typeface="Book Antiqua"/>
                  </a:rPr>
                  <a:t>over all </a:t>
                </a:r>
                <a:r>
                  <a:rPr lang="en-US" sz="1100" i="1" spc="-10" dirty="0">
                    <a:latin typeface="Book Antiqua"/>
                    <a:cs typeface="Book Antiqua"/>
                  </a:rPr>
                  <a:t>n  </a:t>
                </a:r>
                <a:r>
                  <a:rPr lang="en-US" sz="1100" i="1" spc="-165" dirty="0">
                    <a:latin typeface="Book Antiqua"/>
                    <a:cs typeface="Book Antiqua"/>
                  </a:rPr>
                  <a:t> </a:t>
                </a:r>
                <a:r>
                  <a:rPr lang="en-US" sz="1100" spc="-5" dirty="0">
                    <a:latin typeface="Book Antiqua"/>
                    <a:cs typeface="Book Antiqua"/>
                  </a:rPr>
                  <a:t>observations:</a:t>
                </a:r>
                <a:endParaRPr lang="en-US" sz="1100" dirty="0">
                  <a:latin typeface="Book Antiqua"/>
                  <a:cs typeface="Book Antiqua"/>
                </a:endParaRPr>
              </a:p>
              <a:p>
                <a:pPr marL="1448435">
                  <a:lnSpc>
                    <a:spcPct val="100000"/>
                  </a:lnSpc>
                  <a:spcBef>
                    <a:spcPts val="690"/>
                  </a:spcBef>
                </a:pPr>
                <a:endParaRPr sz="800" dirty="0">
                  <a:latin typeface="Book Antiqua"/>
                  <a:cs typeface="Book Antiqua"/>
                </a:endParaRPr>
              </a:p>
            </p:txBody>
          </p:sp>
        </mc:Choice>
        <mc:Fallback xmlns="">
          <p:sp>
            <p:nvSpPr>
              <p:cNvPr id="11" name="object 11"/>
              <p:cNvSpPr txBox="1">
                <a:spLocks noRot="1" noChangeAspect="1" noMove="1" noResize="1" noEditPoints="1" noAdjustHandles="1" noChangeArrowheads="1" noChangeShapeType="1" noTextEdit="1"/>
              </p:cNvSpPr>
              <p:nvPr/>
            </p:nvSpPr>
            <p:spPr>
              <a:xfrm>
                <a:off x="463689" y="675499"/>
                <a:ext cx="3578860" cy="1195705"/>
              </a:xfrm>
              <a:prstGeom prst="rect">
                <a:avLst/>
              </a:prstGeom>
              <a:blipFill>
                <a:blip r:embed="rId2"/>
                <a:stretch>
                  <a:fillRect l="-1022" t="-4082" r="-852"/>
                </a:stretch>
              </a:blipFill>
            </p:spPr>
            <p:txBody>
              <a:bodyPr/>
              <a:lstStyle/>
              <a:p>
                <a:r>
                  <a:rPr lang="en-US">
                    <a:noFill/>
                  </a:rPr>
                  <a:t> </a:t>
                </a:r>
              </a:p>
            </p:txBody>
          </p:sp>
        </mc:Fallback>
      </mc:AlternateContent>
      <p:sp>
        <p:nvSpPr>
          <p:cNvPr id="17" name="object 17"/>
          <p:cNvSpPr txBox="1"/>
          <p:nvPr/>
        </p:nvSpPr>
        <p:spPr>
          <a:xfrm>
            <a:off x="476389" y="2355785"/>
            <a:ext cx="104139" cy="147320"/>
          </a:xfrm>
          <a:prstGeom prst="rect">
            <a:avLst/>
          </a:prstGeom>
        </p:spPr>
        <p:txBody>
          <a:bodyPr vert="horz" wrap="square" lIns="0" tIns="12065" rIns="0" bIns="0" rtlCol="0">
            <a:spAutoFit/>
          </a:bodyPr>
          <a:lstStyle/>
          <a:p>
            <a:pPr marL="12700">
              <a:lnSpc>
                <a:spcPct val="100000"/>
              </a:lnSpc>
              <a:spcBef>
                <a:spcPts val="95"/>
              </a:spcBef>
            </a:pPr>
            <a:r>
              <a:rPr sz="800" spc="85" dirty="0">
                <a:latin typeface="Arial Black"/>
                <a:cs typeface="Arial Black"/>
              </a:rPr>
              <a:t>e</a:t>
            </a:r>
            <a:endParaRPr sz="800">
              <a:latin typeface="Arial Black"/>
              <a:cs typeface="Arial Black"/>
            </a:endParaRPr>
          </a:p>
        </p:txBody>
      </p:sp>
      <p:sp>
        <p:nvSpPr>
          <p:cNvPr id="18" name="object 18"/>
          <p:cNvSpPr txBox="1"/>
          <p:nvPr/>
        </p:nvSpPr>
        <p:spPr>
          <a:xfrm>
            <a:off x="957554" y="2297708"/>
            <a:ext cx="90170" cy="191770"/>
          </a:xfrm>
          <a:prstGeom prst="rect">
            <a:avLst/>
          </a:prstGeom>
        </p:spPr>
        <p:txBody>
          <a:bodyPr vert="horz" wrap="square" lIns="0" tIns="11430" rIns="0" bIns="0" rtlCol="0">
            <a:spAutoFit/>
          </a:bodyPr>
          <a:lstStyle/>
          <a:p>
            <a:pPr marL="12700">
              <a:lnSpc>
                <a:spcPct val="100000"/>
              </a:lnSpc>
              <a:spcBef>
                <a:spcPts val="90"/>
              </a:spcBef>
            </a:pPr>
            <a:r>
              <a:rPr sz="1100" spc="-90" dirty="0">
                <a:latin typeface="Trebuchet MS"/>
                <a:cs typeface="Trebuchet MS"/>
              </a:rPr>
              <a:t>^</a:t>
            </a:r>
            <a:endParaRPr sz="1100">
              <a:latin typeface="Trebuchet MS"/>
              <a:cs typeface="Trebuchet MS"/>
            </a:endParaRPr>
          </a:p>
        </p:txBody>
      </p:sp>
      <p:sp>
        <p:nvSpPr>
          <p:cNvPr id="19" name="object 19"/>
          <p:cNvSpPr txBox="1"/>
          <p:nvPr/>
        </p:nvSpPr>
        <p:spPr>
          <a:xfrm>
            <a:off x="1020025" y="2393008"/>
            <a:ext cx="76200" cy="147320"/>
          </a:xfrm>
          <a:prstGeom prst="rect">
            <a:avLst/>
          </a:prstGeom>
        </p:spPr>
        <p:txBody>
          <a:bodyPr vert="horz" wrap="square" lIns="0" tIns="12065" rIns="0" bIns="0" rtlCol="0">
            <a:spAutoFit/>
          </a:bodyPr>
          <a:lstStyle/>
          <a:p>
            <a:pPr marL="12700">
              <a:lnSpc>
                <a:spcPct val="100000"/>
              </a:lnSpc>
              <a:spcBef>
                <a:spcPts val="95"/>
              </a:spcBef>
            </a:pPr>
            <a:r>
              <a:rPr sz="800" spc="-5" dirty="0">
                <a:latin typeface="Book Antiqua"/>
                <a:cs typeface="Book Antiqua"/>
              </a:rPr>
              <a:t>0</a:t>
            </a:r>
            <a:endParaRPr sz="800">
              <a:latin typeface="Book Antiqua"/>
              <a:cs typeface="Book Antiqua"/>
            </a:endParaRPr>
          </a:p>
        </p:txBody>
      </p:sp>
      <p:sp>
        <p:nvSpPr>
          <p:cNvPr id="20" name="object 20"/>
          <p:cNvSpPr txBox="1"/>
          <p:nvPr/>
        </p:nvSpPr>
        <p:spPr>
          <a:xfrm>
            <a:off x="1396682" y="2297708"/>
            <a:ext cx="90170" cy="191770"/>
          </a:xfrm>
          <a:prstGeom prst="rect">
            <a:avLst/>
          </a:prstGeom>
        </p:spPr>
        <p:txBody>
          <a:bodyPr vert="horz" wrap="square" lIns="0" tIns="11430" rIns="0" bIns="0" rtlCol="0">
            <a:spAutoFit/>
          </a:bodyPr>
          <a:lstStyle/>
          <a:p>
            <a:pPr marL="12700">
              <a:lnSpc>
                <a:spcPct val="100000"/>
              </a:lnSpc>
              <a:spcBef>
                <a:spcPts val="90"/>
              </a:spcBef>
            </a:pPr>
            <a:r>
              <a:rPr sz="1100" spc="-90" dirty="0">
                <a:latin typeface="Trebuchet MS"/>
                <a:cs typeface="Trebuchet MS"/>
              </a:rPr>
              <a:t>^</a:t>
            </a:r>
            <a:endParaRPr sz="1100">
              <a:latin typeface="Trebuchet MS"/>
              <a:cs typeface="Trebuchet MS"/>
            </a:endParaRPr>
          </a:p>
        </p:txBody>
      </p:sp>
      <p:sp>
        <p:nvSpPr>
          <p:cNvPr id="21" name="object 21"/>
          <p:cNvSpPr txBox="1"/>
          <p:nvPr/>
        </p:nvSpPr>
        <p:spPr>
          <a:xfrm>
            <a:off x="1459153" y="2394533"/>
            <a:ext cx="76200" cy="147320"/>
          </a:xfrm>
          <a:prstGeom prst="rect">
            <a:avLst/>
          </a:prstGeom>
        </p:spPr>
        <p:txBody>
          <a:bodyPr vert="horz" wrap="square" lIns="0" tIns="12065" rIns="0" bIns="0" rtlCol="0">
            <a:spAutoFit/>
          </a:bodyPr>
          <a:lstStyle/>
          <a:p>
            <a:pPr marL="12700">
              <a:lnSpc>
                <a:spcPct val="100000"/>
              </a:lnSpc>
              <a:spcBef>
                <a:spcPts val="95"/>
              </a:spcBef>
            </a:pPr>
            <a:r>
              <a:rPr sz="800" spc="-5" dirty="0">
                <a:latin typeface="Book Antiqua"/>
                <a:cs typeface="Book Antiqua"/>
              </a:rPr>
              <a:t>1</a:t>
            </a:r>
            <a:endParaRPr sz="800">
              <a:latin typeface="Book Antiqua"/>
              <a:cs typeface="Book Antiqua"/>
            </a:endParaRPr>
          </a:p>
        </p:txBody>
      </p:sp>
      <p:sp>
        <p:nvSpPr>
          <p:cNvPr id="22" name="object 22"/>
          <p:cNvSpPr txBox="1"/>
          <p:nvPr/>
        </p:nvSpPr>
        <p:spPr>
          <a:xfrm>
            <a:off x="624395" y="2334271"/>
            <a:ext cx="2990215" cy="350096"/>
          </a:xfrm>
          <a:prstGeom prst="rect">
            <a:avLst/>
          </a:prstGeom>
        </p:spPr>
        <p:txBody>
          <a:bodyPr vert="horz" wrap="square" lIns="0" tIns="11430" rIns="0" bIns="0" rtlCol="0">
            <a:spAutoFit/>
          </a:bodyPr>
          <a:lstStyle/>
          <a:p>
            <a:pPr marL="12700">
              <a:lnSpc>
                <a:spcPct val="100000"/>
              </a:lnSpc>
              <a:spcBef>
                <a:spcPts val="90"/>
              </a:spcBef>
            </a:pPr>
            <a:r>
              <a:rPr sz="1100" spc="-5" dirty="0">
                <a:latin typeface="Book Antiqua"/>
                <a:cs typeface="Book Antiqua"/>
              </a:rPr>
              <a:t>Find </a:t>
            </a:r>
            <a:r>
              <a:rPr sz="1100" i="1" spc="-15" dirty="0">
                <a:latin typeface="Arial"/>
                <a:cs typeface="Arial"/>
              </a:rPr>
              <a:t>β </a:t>
            </a:r>
            <a:r>
              <a:rPr lang="en-US" sz="1100" i="1" spc="-15" dirty="0">
                <a:latin typeface="Arial"/>
                <a:cs typeface="Arial"/>
              </a:rPr>
              <a:t>  </a:t>
            </a:r>
            <a:r>
              <a:rPr sz="1100" spc="-10" dirty="0">
                <a:latin typeface="Book Antiqua"/>
                <a:cs typeface="Book Antiqua"/>
              </a:rPr>
              <a:t>and </a:t>
            </a:r>
            <a:r>
              <a:rPr sz="1100" i="1" spc="-15" dirty="0">
                <a:latin typeface="Arial"/>
                <a:cs typeface="Arial"/>
              </a:rPr>
              <a:t>β </a:t>
            </a:r>
            <a:r>
              <a:rPr lang="en-US" sz="1100" i="1" spc="-15" dirty="0">
                <a:latin typeface="Arial"/>
                <a:cs typeface="Arial"/>
              </a:rPr>
              <a:t>   </a:t>
            </a:r>
            <a:r>
              <a:rPr sz="1100" spc="-5" dirty="0">
                <a:latin typeface="Book Antiqua"/>
                <a:cs typeface="Book Antiqua"/>
              </a:rPr>
              <a:t>such that they minimize this</a:t>
            </a:r>
            <a:r>
              <a:rPr sz="1100" spc="229" dirty="0">
                <a:latin typeface="Book Antiqua"/>
                <a:cs typeface="Book Antiqua"/>
              </a:rPr>
              <a:t> </a:t>
            </a:r>
            <a:r>
              <a:rPr sz="1100" spc="-10" dirty="0">
                <a:latin typeface="Book Antiqua"/>
                <a:cs typeface="Book Antiqua"/>
              </a:rPr>
              <a:t>sum</a:t>
            </a:r>
            <a:endParaRPr sz="1100" dirty="0">
              <a:latin typeface="Book Antiqua"/>
              <a:cs typeface="Book Antiqua"/>
            </a:endParaRPr>
          </a:p>
        </p:txBody>
      </p:sp>
      <p:sp>
        <p:nvSpPr>
          <p:cNvPr id="32" name="object 32"/>
          <p:cNvSpPr txBox="1"/>
          <p:nvPr/>
        </p:nvSpPr>
        <p:spPr>
          <a:xfrm>
            <a:off x="4142144" y="2728301"/>
            <a:ext cx="98425" cy="147320"/>
          </a:xfrm>
          <a:prstGeom prst="rect">
            <a:avLst/>
          </a:prstGeom>
        </p:spPr>
        <p:txBody>
          <a:bodyPr vert="horz" wrap="square" lIns="0" tIns="12065" rIns="0" bIns="0" rtlCol="0">
            <a:spAutoFit/>
          </a:bodyPr>
          <a:lstStyle/>
          <a:p>
            <a:pPr marL="12700">
              <a:lnSpc>
                <a:spcPct val="100000"/>
              </a:lnSpc>
              <a:spcBef>
                <a:spcPts val="95"/>
              </a:spcBef>
            </a:pPr>
            <a:r>
              <a:rPr sz="800" u="heavy" spc="-5" dirty="0">
                <a:uFill>
                  <a:solidFill>
                    <a:srgbClr val="999999"/>
                  </a:solidFill>
                </a:uFill>
                <a:latin typeface="Times New Roman"/>
                <a:cs typeface="Times New Roman"/>
              </a:rPr>
              <a:t> </a:t>
            </a:r>
            <a:r>
              <a:rPr sz="800" u="heavy" spc="-25" dirty="0">
                <a:uFill>
                  <a:solidFill>
                    <a:srgbClr val="999999"/>
                  </a:solidFill>
                </a:uFill>
                <a:latin typeface="Times New Roman"/>
                <a:cs typeface="Times New Roman"/>
              </a:rPr>
              <a:t> </a:t>
            </a:r>
            <a:endParaRPr sz="800">
              <a:latin typeface="Times New Roman"/>
              <a:cs typeface="Times New Roman"/>
            </a:endParaRPr>
          </a:p>
        </p:txBody>
      </p:sp>
      <p:pic>
        <p:nvPicPr>
          <p:cNvPr id="34" name="Picture 33">
            <a:extLst>
              <a:ext uri="{FF2B5EF4-FFF2-40B4-BE49-F238E27FC236}">
                <a16:creationId xmlns:a16="http://schemas.microsoft.com/office/drawing/2014/main" id="{320190CC-73B8-4843-9635-C8F80CDD01B7}"/>
              </a:ext>
            </a:extLst>
          </p:cNvPr>
          <p:cNvPicPr>
            <a:picLocks noChangeAspect="1"/>
          </p:cNvPicPr>
          <p:nvPr/>
        </p:nvPicPr>
        <p:blipFill>
          <a:blip r:embed="rId3"/>
          <a:stretch>
            <a:fillRect/>
          </a:stretch>
        </p:blipFill>
        <p:spPr>
          <a:xfrm>
            <a:off x="1412472" y="1667275"/>
            <a:ext cx="1783249" cy="625106"/>
          </a:xfrm>
          <a:prstGeom prst="rect">
            <a:avLst/>
          </a:prstGeom>
        </p:spPr>
      </p:pic>
      <p:pic>
        <p:nvPicPr>
          <p:cNvPr id="35" name="Picture 34">
            <a:extLst>
              <a:ext uri="{FF2B5EF4-FFF2-40B4-BE49-F238E27FC236}">
                <a16:creationId xmlns:a16="http://schemas.microsoft.com/office/drawing/2014/main" id="{F3E0C2F3-6F31-4747-8FF6-FD50DAF3F37A}"/>
              </a:ext>
            </a:extLst>
          </p:cNvPr>
          <p:cNvPicPr>
            <a:picLocks noChangeAspect="1"/>
          </p:cNvPicPr>
          <p:nvPr/>
        </p:nvPicPr>
        <p:blipFill>
          <a:blip r:embed="rId4"/>
          <a:stretch>
            <a:fillRect/>
          </a:stretch>
        </p:blipFill>
        <p:spPr>
          <a:xfrm>
            <a:off x="957555" y="2591288"/>
            <a:ext cx="2795296" cy="621681"/>
          </a:xfrm>
          <a:prstGeom prst="rect">
            <a:avLst/>
          </a:prstGeom>
        </p:spPr>
      </p:pic>
    </p:spTree>
  </p:cSld>
  <p:clrMapOvr>
    <a:masterClrMapping/>
  </p:clrMapOvr>
  <p:transition>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3" name="object 3"/>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4" name="object 4"/>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6" name="object 6"/>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7" name="object 7"/>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9" name="object 9"/>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0" name="object 10"/>
          <p:cNvSpPr txBox="1">
            <a:spLocks noGrp="1"/>
          </p:cNvSpPr>
          <p:nvPr>
            <p:ph type="title"/>
          </p:nvPr>
        </p:nvSpPr>
        <p:spPr>
          <a:xfrm>
            <a:off x="99860" y="271891"/>
            <a:ext cx="3459479" cy="244475"/>
          </a:xfrm>
          <a:prstGeom prst="rect">
            <a:avLst/>
          </a:prstGeom>
        </p:spPr>
        <p:txBody>
          <a:bodyPr vert="horz" wrap="square" lIns="0" tIns="17145" rIns="0" bIns="0" rtlCol="0">
            <a:spAutoFit/>
          </a:bodyPr>
          <a:lstStyle/>
          <a:p>
            <a:pPr marL="12700">
              <a:lnSpc>
                <a:spcPct val="100000"/>
              </a:lnSpc>
              <a:spcBef>
                <a:spcPts val="135"/>
              </a:spcBef>
            </a:pPr>
            <a:r>
              <a:rPr sz="1400" spc="55" dirty="0"/>
              <a:t>O</a:t>
            </a:r>
            <a:r>
              <a:rPr spc="55" dirty="0"/>
              <a:t>RDINARY </a:t>
            </a:r>
            <a:r>
              <a:rPr sz="1400" spc="55" dirty="0"/>
              <a:t>L</a:t>
            </a:r>
            <a:r>
              <a:rPr spc="55" dirty="0"/>
              <a:t>EAST </a:t>
            </a:r>
            <a:r>
              <a:rPr sz="1400" spc="60" dirty="0"/>
              <a:t>S</a:t>
            </a:r>
            <a:r>
              <a:rPr spc="60" dirty="0"/>
              <a:t>QUARES </a:t>
            </a:r>
            <a:r>
              <a:rPr sz="1400" spc="10" dirty="0"/>
              <a:t>-</a:t>
            </a:r>
            <a:r>
              <a:rPr sz="1400" spc="285" dirty="0"/>
              <a:t> </a:t>
            </a:r>
            <a:r>
              <a:rPr spc="40" dirty="0"/>
              <a:t>DERIVATION</a:t>
            </a:r>
            <a:endParaRPr sz="1400"/>
          </a:p>
        </p:txBody>
      </p:sp>
      <p:sp>
        <p:nvSpPr>
          <p:cNvPr id="69" name="object 69"/>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25</a:t>
            </a:fld>
            <a:r>
              <a:rPr spc="-85" dirty="0"/>
              <a:t> </a:t>
            </a:r>
            <a:r>
              <a:rPr spc="-5" dirty="0"/>
              <a:t>/</a:t>
            </a:r>
            <a:r>
              <a:rPr spc="-80" dirty="0"/>
              <a:t> </a:t>
            </a:r>
            <a:r>
              <a:rPr spc="-5" dirty="0"/>
              <a:t>33</a:t>
            </a:r>
          </a:p>
        </p:txBody>
      </p:sp>
      <p:pic>
        <p:nvPicPr>
          <p:cNvPr id="70" name="Picture 69">
            <a:extLst>
              <a:ext uri="{FF2B5EF4-FFF2-40B4-BE49-F238E27FC236}">
                <a16:creationId xmlns:a16="http://schemas.microsoft.com/office/drawing/2014/main" id="{453B380B-6056-47E6-B8C9-DD9382C86682}"/>
              </a:ext>
            </a:extLst>
          </p:cNvPr>
          <p:cNvPicPr>
            <a:picLocks noChangeAspect="1"/>
          </p:cNvPicPr>
          <p:nvPr/>
        </p:nvPicPr>
        <p:blipFill rotWithShape="1">
          <a:blip r:embed="rId2"/>
          <a:srcRect b="148"/>
          <a:stretch/>
        </p:blipFill>
        <p:spPr>
          <a:xfrm>
            <a:off x="286854" y="603752"/>
            <a:ext cx="3996690" cy="2498223"/>
          </a:xfrm>
          <a:prstGeom prst="rect">
            <a:avLst/>
          </a:prstGeom>
        </p:spPr>
      </p:pic>
    </p:spTree>
  </p:cSld>
  <p:clrMapOvr>
    <a:masterClrMapping/>
  </p:clrMapOvr>
  <p:transition>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3" name="object 3"/>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4" name="object 4"/>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5" name="object 5"/>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6" name="object 6"/>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7" name="object 7"/>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9" name="object 9"/>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0" name="object 10"/>
          <p:cNvSpPr txBox="1">
            <a:spLocks noGrp="1"/>
          </p:cNvSpPr>
          <p:nvPr>
            <p:ph type="title"/>
          </p:nvPr>
        </p:nvSpPr>
        <p:spPr>
          <a:xfrm>
            <a:off x="99860" y="271891"/>
            <a:ext cx="854075" cy="244475"/>
          </a:xfrm>
          <a:prstGeom prst="rect">
            <a:avLst/>
          </a:prstGeom>
        </p:spPr>
        <p:txBody>
          <a:bodyPr vert="horz" wrap="square" lIns="0" tIns="17145" rIns="0" bIns="0" rtlCol="0">
            <a:spAutoFit/>
          </a:bodyPr>
          <a:lstStyle/>
          <a:p>
            <a:pPr marL="12700">
              <a:lnSpc>
                <a:spcPct val="100000"/>
              </a:lnSpc>
              <a:spcBef>
                <a:spcPts val="135"/>
              </a:spcBef>
            </a:pPr>
            <a:r>
              <a:rPr sz="1400" spc="90" dirty="0"/>
              <a:t>R</a:t>
            </a:r>
            <a:r>
              <a:rPr spc="65" dirty="0"/>
              <a:t>ESIDUA</a:t>
            </a:r>
            <a:r>
              <a:rPr spc="-5" dirty="0"/>
              <a:t>L</a:t>
            </a:r>
            <a:endParaRPr sz="1400"/>
          </a:p>
        </p:txBody>
      </p:sp>
      <p:sp>
        <p:nvSpPr>
          <p:cNvPr id="18" name="object 18"/>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26</a:t>
            </a:fld>
            <a:r>
              <a:rPr spc="-85" dirty="0"/>
              <a:t> </a:t>
            </a:r>
            <a:r>
              <a:rPr spc="-5" dirty="0"/>
              <a:t>/</a:t>
            </a:r>
            <a:r>
              <a:rPr spc="-80" dirty="0"/>
              <a:t> </a:t>
            </a:r>
            <a:r>
              <a:rPr spc="-5" dirty="0"/>
              <a:t>33</a:t>
            </a:r>
          </a:p>
        </p:txBody>
      </p:sp>
      <p:sp>
        <p:nvSpPr>
          <p:cNvPr id="11" name="object 11"/>
          <p:cNvSpPr txBox="1"/>
          <p:nvPr/>
        </p:nvSpPr>
        <p:spPr>
          <a:xfrm>
            <a:off x="425589" y="794104"/>
            <a:ext cx="3716654" cy="1290097"/>
          </a:xfrm>
          <a:prstGeom prst="rect">
            <a:avLst/>
          </a:prstGeom>
        </p:spPr>
        <p:txBody>
          <a:bodyPr vert="horz" wrap="square" lIns="0" tIns="6985" rIns="0" bIns="0" rtlCol="0">
            <a:spAutoFit/>
          </a:bodyPr>
          <a:lstStyle/>
          <a:p>
            <a:pPr marL="211454" marR="55880" indent="-148590">
              <a:lnSpc>
                <a:spcPct val="102600"/>
              </a:lnSpc>
              <a:spcBef>
                <a:spcPts val="55"/>
              </a:spcBef>
            </a:pPr>
            <a:r>
              <a:rPr sz="1200" spc="127" baseline="6944" dirty="0">
                <a:latin typeface="Arial Black"/>
                <a:cs typeface="Arial Black"/>
              </a:rPr>
              <a:t>e </a:t>
            </a:r>
            <a:r>
              <a:rPr sz="1100" spc="-5" dirty="0">
                <a:latin typeface="Book Antiqua"/>
                <a:cs typeface="Book Antiqua"/>
              </a:rPr>
              <a:t>Residual is the vertical </a:t>
            </a:r>
            <a:r>
              <a:rPr sz="1100" spc="-10" dirty="0">
                <a:latin typeface="Book Antiqua"/>
                <a:cs typeface="Book Antiqua"/>
              </a:rPr>
              <a:t>difference </a:t>
            </a:r>
            <a:r>
              <a:rPr sz="1100" spc="-5" dirty="0">
                <a:latin typeface="Book Antiqua"/>
                <a:cs typeface="Book Antiqua"/>
              </a:rPr>
              <a:t>between the estimated  </a:t>
            </a:r>
            <a:r>
              <a:rPr sz="1100" spc="-10" dirty="0">
                <a:latin typeface="Book Antiqua"/>
                <a:cs typeface="Book Antiqua"/>
              </a:rPr>
              <a:t>regression </a:t>
            </a:r>
            <a:r>
              <a:rPr sz="1100" spc="-5" dirty="0">
                <a:latin typeface="Book Antiqua"/>
                <a:cs typeface="Book Antiqua"/>
              </a:rPr>
              <a:t>line </a:t>
            </a:r>
            <a:r>
              <a:rPr sz="1100" spc="-10" dirty="0">
                <a:latin typeface="Book Antiqua"/>
                <a:cs typeface="Book Antiqua"/>
              </a:rPr>
              <a:t>and </a:t>
            </a:r>
            <a:r>
              <a:rPr sz="1100" spc="-5" dirty="0">
                <a:latin typeface="Book Antiqua"/>
                <a:cs typeface="Book Antiqua"/>
              </a:rPr>
              <a:t>the observation points</a:t>
            </a:r>
            <a:endParaRPr sz="1100" dirty="0">
              <a:latin typeface="Book Antiqua"/>
              <a:cs typeface="Book Antiqua"/>
            </a:endParaRPr>
          </a:p>
          <a:p>
            <a:pPr marL="63500">
              <a:lnSpc>
                <a:spcPct val="100000"/>
              </a:lnSpc>
              <a:spcBef>
                <a:spcPts val="635"/>
              </a:spcBef>
            </a:pPr>
            <a:r>
              <a:rPr sz="1200" spc="127" baseline="6944" dirty="0">
                <a:latin typeface="Arial Black"/>
                <a:cs typeface="Arial Black"/>
              </a:rPr>
              <a:t>e </a:t>
            </a:r>
            <a:r>
              <a:rPr sz="1100" spc="-10" dirty="0">
                <a:latin typeface="Book Antiqua"/>
                <a:cs typeface="Book Antiqua"/>
              </a:rPr>
              <a:t>OLS </a:t>
            </a:r>
            <a:r>
              <a:rPr sz="1100" spc="-5" dirty="0">
                <a:latin typeface="Book Antiqua"/>
                <a:cs typeface="Book Antiqua"/>
              </a:rPr>
              <a:t>minimizes the </a:t>
            </a:r>
            <a:r>
              <a:rPr sz="1100" spc="-10" dirty="0">
                <a:latin typeface="Book Antiqua"/>
                <a:cs typeface="Book Antiqua"/>
              </a:rPr>
              <a:t>sum </a:t>
            </a:r>
            <a:r>
              <a:rPr sz="1100" spc="-5" dirty="0">
                <a:latin typeface="Book Antiqua"/>
                <a:cs typeface="Book Antiqua"/>
              </a:rPr>
              <a:t>of </a:t>
            </a:r>
            <a:r>
              <a:rPr sz="1100" spc="-10" dirty="0">
                <a:latin typeface="Book Antiqua"/>
                <a:cs typeface="Book Antiqua"/>
              </a:rPr>
              <a:t>squares </a:t>
            </a:r>
            <a:r>
              <a:rPr sz="1100" spc="-5" dirty="0">
                <a:latin typeface="Book Antiqua"/>
                <a:cs typeface="Book Antiqua"/>
              </a:rPr>
              <a:t>of all</a:t>
            </a:r>
            <a:r>
              <a:rPr sz="1100" spc="-155" dirty="0">
                <a:latin typeface="Book Antiqua"/>
                <a:cs typeface="Book Antiqua"/>
              </a:rPr>
              <a:t> </a:t>
            </a:r>
            <a:r>
              <a:rPr sz="1100" spc="-10" dirty="0">
                <a:latin typeface="Book Antiqua"/>
                <a:cs typeface="Book Antiqua"/>
              </a:rPr>
              <a:t>residuals</a:t>
            </a:r>
            <a:endParaRPr sz="1100" dirty="0">
              <a:latin typeface="Book Antiqua"/>
              <a:cs typeface="Book Antiqua"/>
            </a:endParaRPr>
          </a:p>
          <a:p>
            <a:pPr marL="211454" marR="332740" indent="-148590">
              <a:lnSpc>
                <a:spcPct val="111900"/>
              </a:lnSpc>
              <a:spcBef>
                <a:spcPts val="475"/>
              </a:spcBef>
              <a:tabLst>
                <a:tab pos="1316355" algn="l"/>
              </a:tabLst>
            </a:pPr>
            <a:r>
              <a:rPr sz="1200" spc="127" baseline="6944" dirty="0">
                <a:latin typeface="Arial Black"/>
                <a:cs typeface="Arial Black"/>
              </a:rPr>
              <a:t>e </a:t>
            </a:r>
            <a:r>
              <a:rPr sz="1100" spc="-5" dirty="0">
                <a:latin typeface="Book Antiqua"/>
                <a:cs typeface="Book Antiqua"/>
              </a:rPr>
              <a:t>It is the </a:t>
            </a:r>
            <a:r>
              <a:rPr sz="1100" spc="-10" dirty="0">
                <a:latin typeface="Book Antiqua"/>
                <a:cs typeface="Book Antiqua"/>
              </a:rPr>
              <a:t>difference </a:t>
            </a:r>
            <a:r>
              <a:rPr sz="1100" spc="-5" dirty="0">
                <a:latin typeface="Book Antiqua"/>
                <a:cs typeface="Book Antiqua"/>
              </a:rPr>
              <a:t>between the </a:t>
            </a:r>
            <a:r>
              <a:rPr sz="1100" spc="-10" dirty="0">
                <a:latin typeface="Book Antiqua"/>
                <a:cs typeface="Book Antiqua"/>
              </a:rPr>
              <a:t>true </a:t>
            </a:r>
            <a:r>
              <a:rPr sz="1100" spc="-5" dirty="0">
                <a:latin typeface="Book Antiqua"/>
                <a:cs typeface="Book Antiqua"/>
              </a:rPr>
              <a:t>value </a:t>
            </a:r>
            <a:r>
              <a:rPr sz="1100" i="1" spc="-5" dirty="0">
                <a:latin typeface="Book Antiqua"/>
                <a:cs typeface="Book Antiqua"/>
              </a:rPr>
              <a:t>y</a:t>
            </a:r>
            <a:r>
              <a:rPr sz="1200" i="1" spc="-7" baseline="-13888" dirty="0">
                <a:latin typeface="Book Antiqua"/>
                <a:cs typeface="Book Antiqua"/>
              </a:rPr>
              <a:t>i </a:t>
            </a:r>
            <a:r>
              <a:rPr sz="1100" spc="-10" dirty="0">
                <a:latin typeface="Book Antiqua"/>
                <a:cs typeface="Book Antiqua"/>
              </a:rPr>
              <a:t>and </a:t>
            </a:r>
            <a:r>
              <a:rPr sz="1100" spc="-5" dirty="0">
                <a:latin typeface="Book Antiqua"/>
                <a:cs typeface="Book Antiqua"/>
              </a:rPr>
              <a:t>the  estimated value	</a:t>
            </a:r>
            <a:endParaRPr lang="en-US" sz="1100" spc="-5" dirty="0">
              <a:latin typeface="Book Antiqua"/>
              <a:cs typeface="Book Antiqua"/>
            </a:endParaRPr>
          </a:p>
          <a:p>
            <a:pPr marL="211454" marR="332740" indent="-148590">
              <a:lnSpc>
                <a:spcPct val="111900"/>
              </a:lnSpc>
              <a:spcBef>
                <a:spcPts val="475"/>
              </a:spcBef>
              <a:tabLst>
                <a:tab pos="1316355" algn="l"/>
              </a:tabLst>
            </a:pPr>
            <a:r>
              <a:rPr sz="1200" spc="127" baseline="6944" dirty="0">
                <a:latin typeface="Arial Black"/>
                <a:cs typeface="Arial Black"/>
              </a:rPr>
              <a:t>e </a:t>
            </a:r>
            <a:r>
              <a:rPr sz="1100" spc="-60" dirty="0">
                <a:latin typeface="Book Antiqua"/>
                <a:cs typeface="Book Antiqua"/>
              </a:rPr>
              <a:t>We</a:t>
            </a:r>
            <a:r>
              <a:rPr sz="1100" spc="-170" dirty="0">
                <a:latin typeface="Book Antiqua"/>
                <a:cs typeface="Book Antiqua"/>
              </a:rPr>
              <a:t> </a:t>
            </a:r>
            <a:r>
              <a:rPr sz="1100" spc="-10" dirty="0">
                <a:latin typeface="Book Antiqua"/>
                <a:cs typeface="Book Antiqua"/>
              </a:rPr>
              <a:t>define:</a:t>
            </a:r>
            <a:endParaRPr sz="1100" dirty="0">
              <a:latin typeface="Book Antiqua"/>
              <a:cs typeface="Book Antiqua"/>
            </a:endParaRPr>
          </a:p>
        </p:txBody>
      </p:sp>
      <p:sp>
        <p:nvSpPr>
          <p:cNvPr id="15" name="object 15"/>
          <p:cNvSpPr txBox="1"/>
          <p:nvPr/>
        </p:nvSpPr>
        <p:spPr>
          <a:xfrm>
            <a:off x="438289" y="2324048"/>
            <a:ext cx="3817620" cy="363855"/>
          </a:xfrm>
          <a:prstGeom prst="rect">
            <a:avLst/>
          </a:prstGeom>
        </p:spPr>
        <p:txBody>
          <a:bodyPr vert="horz" wrap="square" lIns="0" tIns="11430" rIns="0" bIns="0" rtlCol="0">
            <a:spAutoFit/>
          </a:bodyPr>
          <a:lstStyle/>
          <a:p>
            <a:pPr marL="50800">
              <a:lnSpc>
                <a:spcPct val="100000"/>
              </a:lnSpc>
              <a:spcBef>
                <a:spcPts val="90"/>
              </a:spcBef>
            </a:pPr>
            <a:r>
              <a:rPr sz="1200" spc="127" baseline="6944" dirty="0">
                <a:latin typeface="Arial Black"/>
                <a:cs typeface="Arial Black"/>
              </a:rPr>
              <a:t>e </a:t>
            </a:r>
            <a:r>
              <a:rPr sz="1100" spc="-5" dirty="0">
                <a:latin typeface="Book Antiqua"/>
                <a:cs typeface="Book Antiqua"/>
              </a:rPr>
              <a:t>Residual </a:t>
            </a:r>
            <a:r>
              <a:rPr sz="1100" i="1" spc="-5" dirty="0">
                <a:latin typeface="Book Antiqua"/>
                <a:cs typeface="Book Antiqua"/>
              </a:rPr>
              <a:t>e</a:t>
            </a:r>
            <a:r>
              <a:rPr sz="1200" i="1" spc="-7" baseline="-13888" dirty="0">
                <a:latin typeface="Book Antiqua"/>
                <a:cs typeface="Book Antiqua"/>
              </a:rPr>
              <a:t>i </a:t>
            </a:r>
            <a:r>
              <a:rPr sz="1100" spc="-5" dirty="0">
                <a:latin typeface="Book Antiqua"/>
                <a:cs typeface="Book Antiqua"/>
              </a:rPr>
              <a:t>(observed) is not the </a:t>
            </a:r>
            <a:r>
              <a:rPr sz="1100" spc="-10" dirty="0">
                <a:latin typeface="Book Antiqua"/>
                <a:cs typeface="Book Antiqua"/>
              </a:rPr>
              <a:t>same </a:t>
            </a:r>
            <a:r>
              <a:rPr sz="1100" spc="-5" dirty="0">
                <a:latin typeface="Book Antiqua"/>
                <a:cs typeface="Book Antiqua"/>
              </a:rPr>
              <a:t>as the disturbance</a:t>
            </a:r>
            <a:r>
              <a:rPr sz="1100" spc="80" dirty="0">
                <a:latin typeface="Book Antiqua"/>
                <a:cs typeface="Book Antiqua"/>
              </a:rPr>
              <a:t> </a:t>
            </a:r>
            <a:r>
              <a:rPr sz="1100" i="1" spc="10" dirty="0">
                <a:latin typeface="Arial"/>
                <a:cs typeface="Arial"/>
              </a:rPr>
              <a:t>ε</a:t>
            </a:r>
            <a:r>
              <a:rPr sz="1200" i="1" spc="15" baseline="-13888" dirty="0">
                <a:latin typeface="Book Antiqua"/>
                <a:cs typeface="Book Antiqua"/>
              </a:rPr>
              <a:t>i</a:t>
            </a:r>
            <a:endParaRPr sz="1200" baseline="-13888">
              <a:latin typeface="Book Antiqua"/>
              <a:cs typeface="Book Antiqua"/>
            </a:endParaRPr>
          </a:p>
          <a:p>
            <a:pPr marL="198755">
              <a:lnSpc>
                <a:spcPct val="100000"/>
              </a:lnSpc>
              <a:spcBef>
                <a:spcPts val="35"/>
              </a:spcBef>
            </a:pPr>
            <a:r>
              <a:rPr sz="1100" spc="-5" dirty="0">
                <a:latin typeface="Book Antiqua"/>
                <a:cs typeface="Book Antiqua"/>
              </a:rPr>
              <a:t>(unobserved)!!!</a:t>
            </a:r>
            <a:endParaRPr sz="1100">
              <a:latin typeface="Book Antiqua"/>
              <a:cs typeface="Book Antiqua"/>
            </a:endParaRPr>
          </a:p>
        </p:txBody>
      </p:sp>
      <p:sp>
        <p:nvSpPr>
          <p:cNvPr id="16" name="object 16"/>
          <p:cNvSpPr txBox="1"/>
          <p:nvPr/>
        </p:nvSpPr>
        <p:spPr>
          <a:xfrm>
            <a:off x="425589" y="2744113"/>
            <a:ext cx="3304540" cy="201017"/>
          </a:xfrm>
          <a:prstGeom prst="rect">
            <a:avLst/>
          </a:prstGeom>
        </p:spPr>
        <p:txBody>
          <a:bodyPr vert="horz" wrap="square" lIns="0" tIns="11430" rIns="0" bIns="0" rtlCol="0">
            <a:spAutoFit/>
          </a:bodyPr>
          <a:lstStyle/>
          <a:p>
            <a:pPr marL="63500">
              <a:lnSpc>
                <a:spcPts val="660"/>
              </a:lnSpc>
              <a:spcBef>
                <a:spcPts val="90"/>
              </a:spcBef>
            </a:pPr>
            <a:r>
              <a:rPr sz="1200" spc="127" baseline="6944" dirty="0">
                <a:latin typeface="Arial Black"/>
                <a:cs typeface="Arial Black"/>
              </a:rPr>
              <a:t>e  </a:t>
            </a:r>
            <a:r>
              <a:rPr sz="1100" spc="-5" dirty="0">
                <a:latin typeface="Book Antiqua"/>
                <a:cs typeface="Book Antiqua"/>
              </a:rPr>
              <a:t>Residual is an estimate of the disturbance:   </a:t>
            </a:r>
            <a:r>
              <a:rPr sz="1200" i="1" spc="-7" baseline="-13888" dirty="0">
                <a:latin typeface="Book Antiqua"/>
                <a:cs typeface="Book Antiqua"/>
              </a:rPr>
              <a:t>	</a:t>
            </a:r>
            <a:r>
              <a:rPr sz="1100" spc="-114" dirty="0">
                <a:latin typeface="Trebuchet MS"/>
                <a:cs typeface="Trebuchet MS"/>
              </a:rPr>
              <a:t>^</a:t>
            </a:r>
            <a:endParaRPr sz="1100" dirty="0">
              <a:latin typeface="Trebuchet MS"/>
              <a:cs typeface="Trebuchet MS"/>
            </a:endParaRPr>
          </a:p>
        </p:txBody>
      </p:sp>
      <p:sp>
        <p:nvSpPr>
          <p:cNvPr id="17" name="object 17"/>
          <p:cNvSpPr txBox="1"/>
          <p:nvPr/>
        </p:nvSpPr>
        <p:spPr>
          <a:xfrm>
            <a:off x="4142144" y="2805428"/>
            <a:ext cx="98425" cy="147320"/>
          </a:xfrm>
          <a:prstGeom prst="rect">
            <a:avLst/>
          </a:prstGeom>
        </p:spPr>
        <p:txBody>
          <a:bodyPr vert="horz" wrap="square" lIns="0" tIns="12065" rIns="0" bIns="0" rtlCol="0">
            <a:spAutoFit/>
          </a:bodyPr>
          <a:lstStyle/>
          <a:p>
            <a:pPr marL="12700">
              <a:lnSpc>
                <a:spcPct val="100000"/>
              </a:lnSpc>
              <a:spcBef>
                <a:spcPts val="95"/>
              </a:spcBef>
            </a:pPr>
            <a:r>
              <a:rPr sz="800" u="heavy" spc="-5" dirty="0">
                <a:uFill>
                  <a:solidFill>
                    <a:srgbClr val="999999"/>
                  </a:solidFill>
                </a:uFill>
                <a:latin typeface="Times New Roman"/>
                <a:cs typeface="Times New Roman"/>
              </a:rPr>
              <a:t> </a:t>
            </a:r>
            <a:r>
              <a:rPr sz="800" u="heavy" spc="-25" dirty="0">
                <a:uFill>
                  <a:solidFill>
                    <a:srgbClr val="999999"/>
                  </a:solidFill>
                </a:uFill>
                <a:latin typeface="Times New Roman"/>
                <a:cs typeface="Times New Roman"/>
              </a:rPr>
              <a:t> </a:t>
            </a:r>
            <a:endParaRPr sz="800">
              <a:latin typeface="Times New Roman"/>
              <a:cs typeface="Times New Roman"/>
            </a:endParaRPr>
          </a:p>
        </p:txBody>
      </p:sp>
      <p:pic>
        <p:nvPicPr>
          <p:cNvPr id="19" name="Picture 18">
            <a:extLst>
              <a:ext uri="{FF2B5EF4-FFF2-40B4-BE49-F238E27FC236}">
                <a16:creationId xmlns:a16="http://schemas.microsoft.com/office/drawing/2014/main" id="{2D64C79C-40CB-459D-817D-118F813A976D}"/>
              </a:ext>
            </a:extLst>
          </p:cNvPr>
          <p:cNvPicPr>
            <a:picLocks noChangeAspect="1"/>
          </p:cNvPicPr>
          <p:nvPr/>
        </p:nvPicPr>
        <p:blipFill>
          <a:blip r:embed="rId2"/>
          <a:stretch>
            <a:fillRect/>
          </a:stretch>
        </p:blipFill>
        <p:spPr>
          <a:xfrm>
            <a:off x="1771650" y="1621016"/>
            <a:ext cx="1005196" cy="294626"/>
          </a:xfrm>
          <a:prstGeom prst="rect">
            <a:avLst/>
          </a:prstGeom>
        </p:spPr>
      </p:pic>
      <p:pic>
        <p:nvPicPr>
          <p:cNvPr id="20" name="Picture 19">
            <a:extLst>
              <a:ext uri="{FF2B5EF4-FFF2-40B4-BE49-F238E27FC236}">
                <a16:creationId xmlns:a16="http://schemas.microsoft.com/office/drawing/2014/main" id="{D4E0F14B-9DE4-4F7A-80FF-5B7A51CED068}"/>
              </a:ext>
            </a:extLst>
          </p:cNvPr>
          <p:cNvPicPr>
            <a:picLocks noChangeAspect="1"/>
          </p:cNvPicPr>
          <p:nvPr/>
        </p:nvPicPr>
        <p:blipFill>
          <a:blip r:embed="rId3"/>
          <a:stretch>
            <a:fillRect/>
          </a:stretch>
        </p:blipFill>
        <p:spPr>
          <a:xfrm>
            <a:off x="1695450" y="1853995"/>
            <a:ext cx="1446882" cy="290328"/>
          </a:xfrm>
          <a:prstGeom prst="rect">
            <a:avLst/>
          </a:prstGeom>
        </p:spPr>
      </p:pic>
      <p:pic>
        <p:nvPicPr>
          <p:cNvPr id="21" name="Picture 20">
            <a:extLst>
              <a:ext uri="{FF2B5EF4-FFF2-40B4-BE49-F238E27FC236}">
                <a16:creationId xmlns:a16="http://schemas.microsoft.com/office/drawing/2014/main" id="{FC9753C4-A65D-43F9-B2BA-1C5C2EC7F360}"/>
              </a:ext>
            </a:extLst>
          </p:cNvPr>
          <p:cNvPicPr>
            <a:picLocks noChangeAspect="1"/>
          </p:cNvPicPr>
          <p:nvPr/>
        </p:nvPicPr>
        <p:blipFill>
          <a:blip r:embed="rId4"/>
          <a:stretch>
            <a:fillRect/>
          </a:stretch>
        </p:blipFill>
        <p:spPr>
          <a:xfrm>
            <a:off x="3377929" y="2642035"/>
            <a:ext cx="558208" cy="315117"/>
          </a:xfrm>
          <a:prstGeom prst="rect">
            <a:avLst/>
          </a:prstGeom>
        </p:spPr>
      </p:pic>
    </p:spTree>
  </p:cSld>
  <p:clrMapOvr>
    <a:masterClrMapping/>
  </p:clrMapOvr>
  <p:transition>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2364740" cy="244475"/>
          </a:xfrm>
          <a:prstGeom prst="rect">
            <a:avLst/>
          </a:prstGeom>
        </p:spPr>
        <p:txBody>
          <a:bodyPr vert="horz" wrap="square" lIns="0" tIns="17145" rIns="0" bIns="0" rtlCol="0">
            <a:spAutoFit/>
          </a:bodyPr>
          <a:lstStyle/>
          <a:p>
            <a:pPr marL="12700">
              <a:lnSpc>
                <a:spcPct val="100000"/>
              </a:lnSpc>
              <a:spcBef>
                <a:spcPts val="135"/>
              </a:spcBef>
            </a:pPr>
            <a:r>
              <a:rPr sz="1400" spc="60" dirty="0"/>
              <a:t>R</a:t>
            </a:r>
            <a:r>
              <a:rPr spc="60" dirty="0"/>
              <a:t>ESIDUAL </a:t>
            </a:r>
            <a:r>
              <a:rPr spc="45" dirty="0"/>
              <a:t>VS</a:t>
            </a:r>
            <a:r>
              <a:rPr sz="1400" spc="45" dirty="0"/>
              <a:t>.</a:t>
            </a:r>
            <a:r>
              <a:rPr sz="1400" spc="204" dirty="0"/>
              <a:t> </a:t>
            </a:r>
            <a:r>
              <a:rPr spc="60" dirty="0"/>
              <a:t>DISTURBANCE</a:t>
            </a:r>
            <a:endParaRPr sz="1400"/>
          </a:p>
        </p:txBody>
      </p:sp>
      <p:sp>
        <p:nvSpPr>
          <p:cNvPr id="13" name="object 13"/>
          <p:cNvSpPr/>
          <p:nvPr/>
        </p:nvSpPr>
        <p:spPr>
          <a:xfrm>
            <a:off x="507673" y="606890"/>
            <a:ext cx="3596004" cy="2613025"/>
          </a:xfrm>
          <a:custGeom>
            <a:avLst/>
            <a:gdLst/>
            <a:ahLst/>
            <a:cxnLst/>
            <a:rect l="l" t="t" r="r" b="b"/>
            <a:pathLst>
              <a:path w="3596004" h="2613025">
                <a:moveTo>
                  <a:pt x="0" y="2612555"/>
                </a:moveTo>
                <a:lnTo>
                  <a:pt x="3595775" y="2612555"/>
                </a:lnTo>
                <a:lnTo>
                  <a:pt x="3595775" y="0"/>
                </a:lnTo>
                <a:lnTo>
                  <a:pt x="0" y="0"/>
                </a:lnTo>
                <a:lnTo>
                  <a:pt x="0" y="2612555"/>
                </a:lnTo>
                <a:close/>
              </a:path>
            </a:pathLst>
          </a:custGeom>
          <a:solidFill>
            <a:srgbClr val="F0F0F0"/>
          </a:solidFill>
        </p:spPr>
        <p:txBody>
          <a:bodyPr wrap="square" lIns="0" tIns="0" rIns="0" bIns="0" rtlCol="0"/>
          <a:lstStyle/>
          <a:p>
            <a:endParaRPr/>
          </a:p>
        </p:txBody>
      </p:sp>
      <p:sp>
        <p:nvSpPr>
          <p:cNvPr id="14" name="object 14"/>
          <p:cNvSpPr/>
          <p:nvPr/>
        </p:nvSpPr>
        <p:spPr>
          <a:xfrm>
            <a:off x="507673" y="606890"/>
            <a:ext cx="3596004" cy="2613025"/>
          </a:xfrm>
          <a:custGeom>
            <a:avLst/>
            <a:gdLst/>
            <a:ahLst/>
            <a:cxnLst/>
            <a:rect l="l" t="t" r="r" b="b"/>
            <a:pathLst>
              <a:path w="3596004" h="2613025">
                <a:moveTo>
                  <a:pt x="0" y="0"/>
                </a:moveTo>
                <a:lnTo>
                  <a:pt x="3595775" y="0"/>
                </a:lnTo>
                <a:lnTo>
                  <a:pt x="3595775" y="2612555"/>
                </a:lnTo>
                <a:lnTo>
                  <a:pt x="0" y="2612555"/>
                </a:lnTo>
                <a:lnTo>
                  <a:pt x="0" y="0"/>
                </a:lnTo>
                <a:close/>
              </a:path>
            </a:pathLst>
          </a:custGeom>
          <a:ln w="14045">
            <a:solidFill>
              <a:srgbClr val="F0F0F0"/>
            </a:solidFill>
          </a:ln>
        </p:spPr>
        <p:txBody>
          <a:bodyPr wrap="square" lIns="0" tIns="0" rIns="0" bIns="0" rtlCol="0"/>
          <a:lstStyle/>
          <a:p>
            <a:endParaRPr/>
          </a:p>
        </p:txBody>
      </p:sp>
      <p:sp>
        <p:nvSpPr>
          <p:cNvPr id="15" name="object 15"/>
          <p:cNvSpPr/>
          <p:nvPr/>
        </p:nvSpPr>
        <p:spPr>
          <a:xfrm>
            <a:off x="858823" y="705213"/>
            <a:ext cx="3146425" cy="2163445"/>
          </a:xfrm>
          <a:custGeom>
            <a:avLst/>
            <a:gdLst/>
            <a:ahLst/>
            <a:cxnLst/>
            <a:rect l="l" t="t" r="r" b="b"/>
            <a:pathLst>
              <a:path w="3146425" h="2163445">
                <a:moveTo>
                  <a:pt x="0" y="2163083"/>
                </a:moveTo>
                <a:lnTo>
                  <a:pt x="3146303" y="2163083"/>
                </a:lnTo>
                <a:lnTo>
                  <a:pt x="3146303" y="0"/>
                </a:lnTo>
                <a:lnTo>
                  <a:pt x="0" y="0"/>
                </a:lnTo>
                <a:lnTo>
                  <a:pt x="0" y="2163083"/>
                </a:lnTo>
                <a:close/>
              </a:path>
            </a:pathLst>
          </a:custGeom>
          <a:solidFill>
            <a:srgbClr val="FFFFFF"/>
          </a:solidFill>
        </p:spPr>
        <p:txBody>
          <a:bodyPr wrap="square" lIns="0" tIns="0" rIns="0" bIns="0" rtlCol="0"/>
          <a:lstStyle/>
          <a:p>
            <a:endParaRPr/>
          </a:p>
        </p:txBody>
      </p:sp>
      <p:sp>
        <p:nvSpPr>
          <p:cNvPr id="16" name="object 16"/>
          <p:cNvSpPr/>
          <p:nvPr/>
        </p:nvSpPr>
        <p:spPr>
          <a:xfrm>
            <a:off x="858823" y="705212"/>
            <a:ext cx="3146425" cy="2163445"/>
          </a:xfrm>
          <a:custGeom>
            <a:avLst/>
            <a:gdLst/>
            <a:ahLst/>
            <a:cxnLst/>
            <a:rect l="l" t="t" r="r" b="b"/>
            <a:pathLst>
              <a:path w="3146425" h="2163445">
                <a:moveTo>
                  <a:pt x="0" y="0"/>
                </a:moveTo>
                <a:lnTo>
                  <a:pt x="3146303" y="0"/>
                </a:lnTo>
                <a:lnTo>
                  <a:pt x="3146303" y="2163083"/>
                </a:lnTo>
                <a:lnTo>
                  <a:pt x="0" y="2163083"/>
                </a:lnTo>
                <a:lnTo>
                  <a:pt x="0" y="0"/>
                </a:lnTo>
                <a:close/>
              </a:path>
            </a:pathLst>
          </a:custGeom>
          <a:ln w="14045">
            <a:solidFill>
              <a:srgbClr val="FFFFFF"/>
            </a:solidFill>
          </a:ln>
        </p:spPr>
        <p:txBody>
          <a:bodyPr wrap="square" lIns="0" tIns="0" rIns="0" bIns="0" rtlCol="0"/>
          <a:lstStyle/>
          <a:p>
            <a:endParaRPr/>
          </a:p>
        </p:txBody>
      </p:sp>
      <p:sp>
        <p:nvSpPr>
          <p:cNvPr id="17" name="object 17"/>
          <p:cNvSpPr/>
          <p:nvPr/>
        </p:nvSpPr>
        <p:spPr>
          <a:xfrm>
            <a:off x="858823" y="2791043"/>
            <a:ext cx="3146425" cy="14604"/>
          </a:xfrm>
          <a:custGeom>
            <a:avLst/>
            <a:gdLst/>
            <a:ahLst/>
            <a:cxnLst/>
            <a:rect l="l" t="t" r="r" b="b"/>
            <a:pathLst>
              <a:path w="3146425" h="14605">
                <a:moveTo>
                  <a:pt x="0" y="0"/>
                </a:moveTo>
                <a:lnTo>
                  <a:pt x="3146303" y="0"/>
                </a:lnTo>
                <a:lnTo>
                  <a:pt x="3146303" y="14045"/>
                </a:lnTo>
                <a:lnTo>
                  <a:pt x="0" y="14045"/>
                </a:lnTo>
                <a:lnTo>
                  <a:pt x="0" y="0"/>
                </a:lnTo>
                <a:close/>
              </a:path>
            </a:pathLst>
          </a:custGeom>
          <a:solidFill>
            <a:srgbClr val="E8E8E8"/>
          </a:solidFill>
        </p:spPr>
        <p:txBody>
          <a:bodyPr wrap="square" lIns="0" tIns="0" rIns="0" bIns="0" rtlCol="0"/>
          <a:lstStyle/>
          <a:p>
            <a:endParaRPr/>
          </a:p>
        </p:txBody>
      </p:sp>
      <p:sp>
        <p:nvSpPr>
          <p:cNvPr id="18" name="object 18"/>
          <p:cNvSpPr/>
          <p:nvPr/>
        </p:nvSpPr>
        <p:spPr>
          <a:xfrm>
            <a:off x="858823" y="2313479"/>
            <a:ext cx="3146425" cy="14604"/>
          </a:xfrm>
          <a:custGeom>
            <a:avLst/>
            <a:gdLst/>
            <a:ahLst/>
            <a:cxnLst/>
            <a:rect l="l" t="t" r="r" b="b"/>
            <a:pathLst>
              <a:path w="3146425" h="14605">
                <a:moveTo>
                  <a:pt x="0" y="0"/>
                </a:moveTo>
                <a:lnTo>
                  <a:pt x="3146303" y="0"/>
                </a:lnTo>
                <a:lnTo>
                  <a:pt x="3146303" y="14045"/>
                </a:lnTo>
                <a:lnTo>
                  <a:pt x="0" y="14045"/>
                </a:lnTo>
                <a:lnTo>
                  <a:pt x="0" y="0"/>
                </a:lnTo>
                <a:close/>
              </a:path>
            </a:pathLst>
          </a:custGeom>
          <a:solidFill>
            <a:srgbClr val="E8E8E8"/>
          </a:solidFill>
        </p:spPr>
        <p:txBody>
          <a:bodyPr wrap="square" lIns="0" tIns="0" rIns="0" bIns="0" rtlCol="0"/>
          <a:lstStyle/>
          <a:p>
            <a:endParaRPr/>
          </a:p>
        </p:txBody>
      </p:sp>
      <p:sp>
        <p:nvSpPr>
          <p:cNvPr id="19" name="object 19"/>
          <p:cNvSpPr/>
          <p:nvPr/>
        </p:nvSpPr>
        <p:spPr>
          <a:xfrm>
            <a:off x="858823" y="1821869"/>
            <a:ext cx="3146425" cy="14604"/>
          </a:xfrm>
          <a:custGeom>
            <a:avLst/>
            <a:gdLst/>
            <a:ahLst/>
            <a:cxnLst/>
            <a:rect l="l" t="t" r="r" b="b"/>
            <a:pathLst>
              <a:path w="3146425" h="14605">
                <a:moveTo>
                  <a:pt x="0" y="0"/>
                </a:moveTo>
                <a:lnTo>
                  <a:pt x="3146303" y="0"/>
                </a:lnTo>
                <a:lnTo>
                  <a:pt x="3146303" y="14045"/>
                </a:lnTo>
                <a:lnTo>
                  <a:pt x="0" y="14045"/>
                </a:lnTo>
                <a:lnTo>
                  <a:pt x="0" y="0"/>
                </a:lnTo>
                <a:close/>
              </a:path>
            </a:pathLst>
          </a:custGeom>
          <a:solidFill>
            <a:srgbClr val="E8E8E8"/>
          </a:solidFill>
        </p:spPr>
        <p:txBody>
          <a:bodyPr wrap="square" lIns="0" tIns="0" rIns="0" bIns="0" rtlCol="0"/>
          <a:lstStyle/>
          <a:p>
            <a:endParaRPr/>
          </a:p>
        </p:txBody>
      </p:sp>
      <p:sp>
        <p:nvSpPr>
          <p:cNvPr id="20" name="object 20"/>
          <p:cNvSpPr/>
          <p:nvPr/>
        </p:nvSpPr>
        <p:spPr>
          <a:xfrm>
            <a:off x="858823" y="1330259"/>
            <a:ext cx="3146425" cy="14604"/>
          </a:xfrm>
          <a:custGeom>
            <a:avLst/>
            <a:gdLst/>
            <a:ahLst/>
            <a:cxnLst/>
            <a:rect l="l" t="t" r="r" b="b"/>
            <a:pathLst>
              <a:path w="3146425" h="14605">
                <a:moveTo>
                  <a:pt x="0" y="0"/>
                </a:moveTo>
                <a:lnTo>
                  <a:pt x="3146303" y="0"/>
                </a:lnTo>
                <a:lnTo>
                  <a:pt x="3146303" y="14045"/>
                </a:lnTo>
                <a:lnTo>
                  <a:pt x="0" y="14045"/>
                </a:lnTo>
                <a:lnTo>
                  <a:pt x="0" y="0"/>
                </a:lnTo>
                <a:close/>
              </a:path>
            </a:pathLst>
          </a:custGeom>
          <a:solidFill>
            <a:srgbClr val="E8E8E8"/>
          </a:solidFill>
        </p:spPr>
        <p:txBody>
          <a:bodyPr wrap="square" lIns="0" tIns="0" rIns="0" bIns="0" rtlCol="0"/>
          <a:lstStyle/>
          <a:p>
            <a:endParaRPr/>
          </a:p>
        </p:txBody>
      </p:sp>
      <p:sp>
        <p:nvSpPr>
          <p:cNvPr id="21" name="object 21"/>
          <p:cNvSpPr/>
          <p:nvPr/>
        </p:nvSpPr>
        <p:spPr>
          <a:xfrm>
            <a:off x="858823" y="852695"/>
            <a:ext cx="3146425" cy="14604"/>
          </a:xfrm>
          <a:custGeom>
            <a:avLst/>
            <a:gdLst/>
            <a:ahLst/>
            <a:cxnLst/>
            <a:rect l="l" t="t" r="r" b="b"/>
            <a:pathLst>
              <a:path w="3146425" h="14605">
                <a:moveTo>
                  <a:pt x="0" y="0"/>
                </a:moveTo>
                <a:lnTo>
                  <a:pt x="3146303" y="0"/>
                </a:lnTo>
                <a:lnTo>
                  <a:pt x="3146303" y="14045"/>
                </a:lnTo>
                <a:lnTo>
                  <a:pt x="0" y="14045"/>
                </a:lnTo>
                <a:lnTo>
                  <a:pt x="0" y="0"/>
                </a:lnTo>
                <a:close/>
              </a:path>
            </a:pathLst>
          </a:custGeom>
          <a:solidFill>
            <a:srgbClr val="E8E8E8"/>
          </a:solidFill>
        </p:spPr>
        <p:txBody>
          <a:bodyPr wrap="square" lIns="0" tIns="0" rIns="0" bIns="0" rtlCol="0"/>
          <a:lstStyle/>
          <a:p>
            <a:endParaRPr/>
          </a:p>
        </p:txBody>
      </p:sp>
      <p:sp>
        <p:nvSpPr>
          <p:cNvPr id="22" name="object 22"/>
          <p:cNvSpPr/>
          <p:nvPr/>
        </p:nvSpPr>
        <p:spPr>
          <a:xfrm>
            <a:off x="957145" y="747350"/>
            <a:ext cx="28575" cy="28575"/>
          </a:xfrm>
          <a:custGeom>
            <a:avLst/>
            <a:gdLst/>
            <a:ahLst/>
            <a:cxnLst/>
            <a:rect l="l" t="t" r="r" b="b"/>
            <a:pathLst>
              <a:path w="28575" h="28575">
                <a:moveTo>
                  <a:pt x="21803" y="0"/>
                </a:moveTo>
                <a:lnTo>
                  <a:pt x="6288" y="0"/>
                </a:lnTo>
                <a:lnTo>
                  <a:pt x="0" y="6288"/>
                </a:lnTo>
                <a:lnTo>
                  <a:pt x="0" y="21804"/>
                </a:lnTo>
                <a:lnTo>
                  <a:pt x="6288" y="28092"/>
                </a:lnTo>
                <a:lnTo>
                  <a:pt x="21803" y="28092"/>
                </a:lnTo>
                <a:lnTo>
                  <a:pt x="28091" y="21804"/>
                </a:lnTo>
                <a:lnTo>
                  <a:pt x="28091" y="6288"/>
                </a:lnTo>
                <a:lnTo>
                  <a:pt x="21803" y="0"/>
                </a:lnTo>
                <a:close/>
              </a:path>
            </a:pathLst>
          </a:custGeom>
          <a:solidFill>
            <a:srgbClr val="606060"/>
          </a:solidFill>
        </p:spPr>
        <p:txBody>
          <a:bodyPr wrap="square" lIns="0" tIns="0" rIns="0" bIns="0" rtlCol="0"/>
          <a:lstStyle/>
          <a:p>
            <a:endParaRPr/>
          </a:p>
        </p:txBody>
      </p:sp>
      <p:sp>
        <p:nvSpPr>
          <p:cNvPr id="23" name="object 23"/>
          <p:cNvSpPr/>
          <p:nvPr/>
        </p:nvSpPr>
        <p:spPr>
          <a:xfrm>
            <a:off x="957145" y="747350"/>
            <a:ext cx="28575" cy="28575"/>
          </a:xfrm>
          <a:custGeom>
            <a:avLst/>
            <a:gdLst/>
            <a:ahLst/>
            <a:cxnLst/>
            <a:rect l="l" t="t" r="r" b="b"/>
            <a:pathLst>
              <a:path w="28575" h="28575">
                <a:moveTo>
                  <a:pt x="28091" y="14045"/>
                </a:moveTo>
                <a:lnTo>
                  <a:pt x="28091" y="21803"/>
                </a:lnTo>
                <a:lnTo>
                  <a:pt x="21803" y="28091"/>
                </a:lnTo>
                <a:lnTo>
                  <a:pt x="14045" y="28091"/>
                </a:lnTo>
                <a:lnTo>
                  <a:pt x="6288" y="28091"/>
                </a:lnTo>
                <a:lnTo>
                  <a:pt x="0" y="21803"/>
                </a:lnTo>
                <a:lnTo>
                  <a:pt x="0" y="14045"/>
                </a:lnTo>
                <a:lnTo>
                  <a:pt x="0" y="6288"/>
                </a:lnTo>
                <a:lnTo>
                  <a:pt x="6288" y="0"/>
                </a:lnTo>
                <a:lnTo>
                  <a:pt x="14045" y="0"/>
                </a:lnTo>
                <a:lnTo>
                  <a:pt x="21803" y="0"/>
                </a:lnTo>
                <a:lnTo>
                  <a:pt x="28091" y="6288"/>
                </a:lnTo>
                <a:lnTo>
                  <a:pt x="28091" y="14045"/>
                </a:lnTo>
                <a:close/>
              </a:path>
            </a:pathLst>
          </a:custGeom>
          <a:ln w="14045">
            <a:solidFill>
              <a:srgbClr val="606060"/>
            </a:solidFill>
          </a:ln>
        </p:spPr>
        <p:txBody>
          <a:bodyPr wrap="square" lIns="0" tIns="0" rIns="0" bIns="0" rtlCol="0"/>
          <a:lstStyle/>
          <a:p>
            <a:endParaRPr/>
          </a:p>
        </p:txBody>
      </p:sp>
      <p:sp>
        <p:nvSpPr>
          <p:cNvPr id="24" name="object 24"/>
          <p:cNvSpPr/>
          <p:nvPr/>
        </p:nvSpPr>
        <p:spPr>
          <a:xfrm>
            <a:off x="1252111" y="1477742"/>
            <a:ext cx="28575" cy="28575"/>
          </a:xfrm>
          <a:custGeom>
            <a:avLst/>
            <a:gdLst/>
            <a:ahLst/>
            <a:cxnLst/>
            <a:rect l="l" t="t" r="r" b="b"/>
            <a:pathLst>
              <a:path w="28575" h="28575">
                <a:moveTo>
                  <a:pt x="21803" y="0"/>
                </a:moveTo>
                <a:lnTo>
                  <a:pt x="6288" y="0"/>
                </a:lnTo>
                <a:lnTo>
                  <a:pt x="0" y="6288"/>
                </a:lnTo>
                <a:lnTo>
                  <a:pt x="0" y="21804"/>
                </a:lnTo>
                <a:lnTo>
                  <a:pt x="6288" y="28092"/>
                </a:lnTo>
                <a:lnTo>
                  <a:pt x="21803" y="28092"/>
                </a:lnTo>
                <a:lnTo>
                  <a:pt x="28092" y="21804"/>
                </a:lnTo>
                <a:lnTo>
                  <a:pt x="28092" y="6288"/>
                </a:lnTo>
                <a:lnTo>
                  <a:pt x="21803" y="0"/>
                </a:lnTo>
                <a:close/>
              </a:path>
            </a:pathLst>
          </a:custGeom>
          <a:solidFill>
            <a:srgbClr val="606060"/>
          </a:solidFill>
        </p:spPr>
        <p:txBody>
          <a:bodyPr wrap="square" lIns="0" tIns="0" rIns="0" bIns="0" rtlCol="0"/>
          <a:lstStyle/>
          <a:p>
            <a:endParaRPr/>
          </a:p>
        </p:txBody>
      </p:sp>
      <p:sp>
        <p:nvSpPr>
          <p:cNvPr id="25" name="object 25"/>
          <p:cNvSpPr/>
          <p:nvPr/>
        </p:nvSpPr>
        <p:spPr>
          <a:xfrm>
            <a:off x="1252111" y="1477742"/>
            <a:ext cx="28575" cy="28575"/>
          </a:xfrm>
          <a:custGeom>
            <a:avLst/>
            <a:gdLst/>
            <a:ahLst/>
            <a:cxnLst/>
            <a:rect l="l" t="t" r="r" b="b"/>
            <a:pathLst>
              <a:path w="28575" h="28575">
                <a:moveTo>
                  <a:pt x="28091" y="14045"/>
                </a:moveTo>
                <a:lnTo>
                  <a:pt x="28091" y="21803"/>
                </a:lnTo>
                <a:lnTo>
                  <a:pt x="21803" y="28091"/>
                </a:lnTo>
                <a:lnTo>
                  <a:pt x="14045" y="28091"/>
                </a:lnTo>
                <a:lnTo>
                  <a:pt x="6288" y="28091"/>
                </a:lnTo>
                <a:lnTo>
                  <a:pt x="0" y="21803"/>
                </a:lnTo>
                <a:lnTo>
                  <a:pt x="0" y="14045"/>
                </a:lnTo>
                <a:lnTo>
                  <a:pt x="0" y="6288"/>
                </a:lnTo>
                <a:lnTo>
                  <a:pt x="6288" y="0"/>
                </a:lnTo>
                <a:lnTo>
                  <a:pt x="14045" y="0"/>
                </a:lnTo>
                <a:lnTo>
                  <a:pt x="21803" y="0"/>
                </a:lnTo>
                <a:lnTo>
                  <a:pt x="28091" y="6288"/>
                </a:lnTo>
                <a:lnTo>
                  <a:pt x="28091" y="14045"/>
                </a:lnTo>
                <a:close/>
              </a:path>
            </a:pathLst>
          </a:custGeom>
          <a:ln w="14045">
            <a:solidFill>
              <a:srgbClr val="606060"/>
            </a:solidFill>
          </a:ln>
        </p:spPr>
        <p:txBody>
          <a:bodyPr wrap="square" lIns="0" tIns="0" rIns="0" bIns="0" rtlCol="0"/>
          <a:lstStyle/>
          <a:p>
            <a:endParaRPr/>
          </a:p>
        </p:txBody>
      </p:sp>
      <p:sp>
        <p:nvSpPr>
          <p:cNvPr id="26" name="object 26"/>
          <p:cNvSpPr/>
          <p:nvPr/>
        </p:nvSpPr>
        <p:spPr>
          <a:xfrm>
            <a:off x="1940365" y="1955306"/>
            <a:ext cx="28575" cy="28575"/>
          </a:xfrm>
          <a:custGeom>
            <a:avLst/>
            <a:gdLst/>
            <a:ahLst/>
            <a:cxnLst/>
            <a:rect l="l" t="t" r="r" b="b"/>
            <a:pathLst>
              <a:path w="28575" h="28575">
                <a:moveTo>
                  <a:pt x="21803" y="0"/>
                </a:moveTo>
                <a:lnTo>
                  <a:pt x="6289" y="0"/>
                </a:lnTo>
                <a:lnTo>
                  <a:pt x="0" y="6288"/>
                </a:lnTo>
                <a:lnTo>
                  <a:pt x="0" y="21803"/>
                </a:lnTo>
                <a:lnTo>
                  <a:pt x="6289" y="28092"/>
                </a:lnTo>
                <a:lnTo>
                  <a:pt x="21803" y="28092"/>
                </a:lnTo>
                <a:lnTo>
                  <a:pt x="28092" y="21803"/>
                </a:lnTo>
                <a:lnTo>
                  <a:pt x="28092" y="6288"/>
                </a:lnTo>
                <a:lnTo>
                  <a:pt x="21803" y="0"/>
                </a:lnTo>
                <a:close/>
              </a:path>
            </a:pathLst>
          </a:custGeom>
          <a:solidFill>
            <a:srgbClr val="606060"/>
          </a:solidFill>
        </p:spPr>
        <p:txBody>
          <a:bodyPr wrap="square" lIns="0" tIns="0" rIns="0" bIns="0" rtlCol="0"/>
          <a:lstStyle/>
          <a:p>
            <a:endParaRPr/>
          </a:p>
        </p:txBody>
      </p:sp>
      <p:sp>
        <p:nvSpPr>
          <p:cNvPr id="27" name="object 27"/>
          <p:cNvSpPr/>
          <p:nvPr/>
        </p:nvSpPr>
        <p:spPr>
          <a:xfrm>
            <a:off x="1940365" y="1955306"/>
            <a:ext cx="28575" cy="28575"/>
          </a:xfrm>
          <a:custGeom>
            <a:avLst/>
            <a:gdLst/>
            <a:ahLst/>
            <a:cxnLst/>
            <a:rect l="l" t="t" r="r" b="b"/>
            <a:pathLst>
              <a:path w="28575" h="28575">
                <a:moveTo>
                  <a:pt x="28091" y="14045"/>
                </a:moveTo>
                <a:lnTo>
                  <a:pt x="28091" y="21803"/>
                </a:lnTo>
                <a:lnTo>
                  <a:pt x="21803" y="28091"/>
                </a:lnTo>
                <a:lnTo>
                  <a:pt x="14045" y="28091"/>
                </a:lnTo>
                <a:lnTo>
                  <a:pt x="6288" y="28091"/>
                </a:lnTo>
                <a:lnTo>
                  <a:pt x="0" y="21803"/>
                </a:lnTo>
                <a:lnTo>
                  <a:pt x="0" y="14045"/>
                </a:lnTo>
                <a:lnTo>
                  <a:pt x="0" y="6288"/>
                </a:lnTo>
                <a:lnTo>
                  <a:pt x="6288" y="0"/>
                </a:lnTo>
                <a:lnTo>
                  <a:pt x="14045" y="0"/>
                </a:lnTo>
                <a:lnTo>
                  <a:pt x="21803" y="0"/>
                </a:lnTo>
                <a:lnTo>
                  <a:pt x="28091" y="6288"/>
                </a:lnTo>
                <a:lnTo>
                  <a:pt x="28091" y="14045"/>
                </a:lnTo>
                <a:close/>
              </a:path>
            </a:pathLst>
          </a:custGeom>
          <a:ln w="14045">
            <a:solidFill>
              <a:srgbClr val="606060"/>
            </a:solidFill>
          </a:ln>
        </p:spPr>
        <p:txBody>
          <a:bodyPr wrap="square" lIns="0" tIns="0" rIns="0" bIns="0" rtlCol="0"/>
          <a:lstStyle/>
          <a:p>
            <a:endParaRPr/>
          </a:p>
        </p:txBody>
      </p:sp>
      <p:sp>
        <p:nvSpPr>
          <p:cNvPr id="28" name="object 28"/>
          <p:cNvSpPr/>
          <p:nvPr/>
        </p:nvSpPr>
        <p:spPr>
          <a:xfrm>
            <a:off x="2375791" y="1716524"/>
            <a:ext cx="28575" cy="28575"/>
          </a:xfrm>
          <a:custGeom>
            <a:avLst/>
            <a:gdLst/>
            <a:ahLst/>
            <a:cxnLst/>
            <a:rect l="l" t="t" r="r" b="b"/>
            <a:pathLst>
              <a:path w="28575" h="28575">
                <a:moveTo>
                  <a:pt x="21803" y="0"/>
                </a:moveTo>
                <a:lnTo>
                  <a:pt x="6287" y="0"/>
                </a:lnTo>
                <a:lnTo>
                  <a:pt x="0" y="6288"/>
                </a:lnTo>
                <a:lnTo>
                  <a:pt x="0" y="21803"/>
                </a:lnTo>
                <a:lnTo>
                  <a:pt x="6287" y="28092"/>
                </a:lnTo>
                <a:lnTo>
                  <a:pt x="21803" y="28092"/>
                </a:lnTo>
                <a:lnTo>
                  <a:pt x="28092" y="21803"/>
                </a:lnTo>
                <a:lnTo>
                  <a:pt x="28092" y="6288"/>
                </a:lnTo>
                <a:lnTo>
                  <a:pt x="21803" y="0"/>
                </a:lnTo>
                <a:close/>
              </a:path>
            </a:pathLst>
          </a:custGeom>
          <a:solidFill>
            <a:srgbClr val="606060"/>
          </a:solidFill>
        </p:spPr>
        <p:txBody>
          <a:bodyPr wrap="square" lIns="0" tIns="0" rIns="0" bIns="0" rtlCol="0"/>
          <a:lstStyle/>
          <a:p>
            <a:endParaRPr/>
          </a:p>
        </p:txBody>
      </p:sp>
      <p:sp>
        <p:nvSpPr>
          <p:cNvPr id="29" name="object 29"/>
          <p:cNvSpPr/>
          <p:nvPr/>
        </p:nvSpPr>
        <p:spPr>
          <a:xfrm>
            <a:off x="2375791" y="1716524"/>
            <a:ext cx="28575" cy="28575"/>
          </a:xfrm>
          <a:custGeom>
            <a:avLst/>
            <a:gdLst/>
            <a:ahLst/>
            <a:cxnLst/>
            <a:rect l="l" t="t" r="r" b="b"/>
            <a:pathLst>
              <a:path w="28575" h="28575">
                <a:moveTo>
                  <a:pt x="28091" y="14046"/>
                </a:moveTo>
                <a:lnTo>
                  <a:pt x="28091" y="21803"/>
                </a:lnTo>
                <a:lnTo>
                  <a:pt x="21803" y="28091"/>
                </a:lnTo>
                <a:lnTo>
                  <a:pt x="14045" y="28091"/>
                </a:lnTo>
                <a:lnTo>
                  <a:pt x="6288" y="28091"/>
                </a:lnTo>
                <a:lnTo>
                  <a:pt x="0" y="21803"/>
                </a:lnTo>
                <a:lnTo>
                  <a:pt x="0" y="14046"/>
                </a:lnTo>
                <a:lnTo>
                  <a:pt x="0" y="6288"/>
                </a:lnTo>
                <a:lnTo>
                  <a:pt x="6288" y="0"/>
                </a:lnTo>
                <a:lnTo>
                  <a:pt x="14045" y="0"/>
                </a:lnTo>
                <a:lnTo>
                  <a:pt x="21803" y="0"/>
                </a:lnTo>
                <a:lnTo>
                  <a:pt x="28091" y="6288"/>
                </a:lnTo>
                <a:lnTo>
                  <a:pt x="28091" y="14046"/>
                </a:lnTo>
                <a:close/>
              </a:path>
            </a:pathLst>
          </a:custGeom>
          <a:ln w="14045">
            <a:solidFill>
              <a:srgbClr val="606060"/>
            </a:solidFill>
          </a:ln>
        </p:spPr>
        <p:txBody>
          <a:bodyPr wrap="square" lIns="0" tIns="0" rIns="0" bIns="0" rtlCol="0"/>
          <a:lstStyle/>
          <a:p>
            <a:endParaRPr/>
          </a:p>
        </p:txBody>
      </p:sp>
      <p:sp>
        <p:nvSpPr>
          <p:cNvPr id="30" name="object 30"/>
          <p:cNvSpPr/>
          <p:nvPr/>
        </p:nvSpPr>
        <p:spPr>
          <a:xfrm>
            <a:off x="3092137" y="2545238"/>
            <a:ext cx="28575" cy="28575"/>
          </a:xfrm>
          <a:custGeom>
            <a:avLst/>
            <a:gdLst/>
            <a:ahLst/>
            <a:cxnLst/>
            <a:rect l="l" t="t" r="r" b="b"/>
            <a:pathLst>
              <a:path w="28575" h="28575">
                <a:moveTo>
                  <a:pt x="21803" y="0"/>
                </a:moveTo>
                <a:lnTo>
                  <a:pt x="6287" y="0"/>
                </a:lnTo>
                <a:lnTo>
                  <a:pt x="0" y="6288"/>
                </a:lnTo>
                <a:lnTo>
                  <a:pt x="0" y="21803"/>
                </a:lnTo>
                <a:lnTo>
                  <a:pt x="6287" y="28092"/>
                </a:lnTo>
                <a:lnTo>
                  <a:pt x="21803" y="28092"/>
                </a:lnTo>
                <a:lnTo>
                  <a:pt x="28091" y="21803"/>
                </a:lnTo>
                <a:lnTo>
                  <a:pt x="28091" y="6288"/>
                </a:lnTo>
                <a:lnTo>
                  <a:pt x="21803" y="0"/>
                </a:lnTo>
                <a:close/>
              </a:path>
            </a:pathLst>
          </a:custGeom>
          <a:solidFill>
            <a:srgbClr val="606060"/>
          </a:solidFill>
        </p:spPr>
        <p:txBody>
          <a:bodyPr wrap="square" lIns="0" tIns="0" rIns="0" bIns="0" rtlCol="0"/>
          <a:lstStyle/>
          <a:p>
            <a:endParaRPr/>
          </a:p>
        </p:txBody>
      </p:sp>
      <p:sp>
        <p:nvSpPr>
          <p:cNvPr id="31" name="object 31"/>
          <p:cNvSpPr/>
          <p:nvPr/>
        </p:nvSpPr>
        <p:spPr>
          <a:xfrm>
            <a:off x="3092137" y="2545238"/>
            <a:ext cx="28575" cy="28575"/>
          </a:xfrm>
          <a:custGeom>
            <a:avLst/>
            <a:gdLst/>
            <a:ahLst/>
            <a:cxnLst/>
            <a:rect l="l" t="t" r="r" b="b"/>
            <a:pathLst>
              <a:path w="28575" h="28575">
                <a:moveTo>
                  <a:pt x="28091" y="14045"/>
                </a:moveTo>
                <a:lnTo>
                  <a:pt x="28091" y="21803"/>
                </a:lnTo>
                <a:lnTo>
                  <a:pt x="21803" y="28091"/>
                </a:lnTo>
                <a:lnTo>
                  <a:pt x="14045" y="28091"/>
                </a:lnTo>
                <a:lnTo>
                  <a:pt x="6288" y="28091"/>
                </a:lnTo>
                <a:lnTo>
                  <a:pt x="0" y="21803"/>
                </a:lnTo>
                <a:lnTo>
                  <a:pt x="0" y="14045"/>
                </a:lnTo>
                <a:lnTo>
                  <a:pt x="0" y="6288"/>
                </a:lnTo>
                <a:lnTo>
                  <a:pt x="6288" y="0"/>
                </a:lnTo>
                <a:lnTo>
                  <a:pt x="14045" y="0"/>
                </a:lnTo>
                <a:lnTo>
                  <a:pt x="21803" y="0"/>
                </a:lnTo>
                <a:lnTo>
                  <a:pt x="28091" y="6288"/>
                </a:lnTo>
                <a:lnTo>
                  <a:pt x="28091" y="14045"/>
                </a:lnTo>
                <a:close/>
              </a:path>
            </a:pathLst>
          </a:custGeom>
          <a:ln w="14045">
            <a:solidFill>
              <a:srgbClr val="606060"/>
            </a:solidFill>
          </a:ln>
        </p:spPr>
        <p:txBody>
          <a:bodyPr wrap="square" lIns="0" tIns="0" rIns="0" bIns="0" rtlCol="0"/>
          <a:lstStyle/>
          <a:p>
            <a:endParaRPr/>
          </a:p>
        </p:txBody>
      </p:sp>
      <p:sp>
        <p:nvSpPr>
          <p:cNvPr id="32" name="object 32"/>
          <p:cNvSpPr/>
          <p:nvPr/>
        </p:nvSpPr>
        <p:spPr>
          <a:xfrm>
            <a:off x="3934897" y="2601422"/>
            <a:ext cx="28575" cy="28575"/>
          </a:xfrm>
          <a:custGeom>
            <a:avLst/>
            <a:gdLst/>
            <a:ahLst/>
            <a:cxnLst/>
            <a:rect l="l" t="t" r="r" b="b"/>
            <a:pathLst>
              <a:path w="28575" h="28575">
                <a:moveTo>
                  <a:pt x="21803" y="0"/>
                </a:moveTo>
                <a:lnTo>
                  <a:pt x="6288" y="0"/>
                </a:lnTo>
                <a:lnTo>
                  <a:pt x="0" y="6289"/>
                </a:lnTo>
                <a:lnTo>
                  <a:pt x="0" y="21803"/>
                </a:lnTo>
                <a:lnTo>
                  <a:pt x="6288" y="28092"/>
                </a:lnTo>
                <a:lnTo>
                  <a:pt x="21803" y="28092"/>
                </a:lnTo>
                <a:lnTo>
                  <a:pt x="28092" y="21803"/>
                </a:lnTo>
                <a:lnTo>
                  <a:pt x="28092" y="6289"/>
                </a:lnTo>
                <a:lnTo>
                  <a:pt x="21803" y="0"/>
                </a:lnTo>
                <a:close/>
              </a:path>
            </a:pathLst>
          </a:custGeom>
          <a:solidFill>
            <a:srgbClr val="606060"/>
          </a:solidFill>
        </p:spPr>
        <p:txBody>
          <a:bodyPr wrap="square" lIns="0" tIns="0" rIns="0" bIns="0" rtlCol="0"/>
          <a:lstStyle/>
          <a:p>
            <a:endParaRPr/>
          </a:p>
        </p:txBody>
      </p:sp>
      <p:sp>
        <p:nvSpPr>
          <p:cNvPr id="33" name="object 33"/>
          <p:cNvSpPr/>
          <p:nvPr/>
        </p:nvSpPr>
        <p:spPr>
          <a:xfrm>
            <a:off x="3934897" y="2601422"/>
            <a:ext cx="28575" cy="28575"/>
          </a:xfrm>
          <a:custGeom>
            <a:avLst/>
            <a:gdLst/>
            <a:ahLst/>
            <a:cxnLst/>
            <a:rect l="l" t="t" r="r" b="b"/>
            <a:pathLst>
              <a:path w="28575" h="28575">
                <a:moveTo>
                  <a:pt x="28091" y="14045"/>
                </a:moveTo>
                <a:lnTo>
                  <a:pt x="28091" y="21803"/>
                </a:lnTo>
                <a:lnTo>
                  <a:pt x="21803" y="28091"/>
                </a:lnTo>
                <a:lnTo>
                  <a:pt x="14045" y="28091"/>
                </a:lnTo>
                <a:lnTo>
                  <a:pt x="6288" y="28091"/>
                </a:lnTo>
                <a:lnTo>
                  <a:pt x="0" y="21803"/>
                </a:lnTo>
                <a:lnTo>
                  <a:pt x="0" y="14045"/>
                </a:lnTo>
                <a:lnTo>
                  <a:pt x="0" y="6288"/>
                </a:lnTo>
                <a:lnTo>
                  <a:pt x="6288" y="0"/>
                </a:lnTo>
                <a:lnTo>
                  <a:pt x="14045" y="0"/>
                </a:lnTo>
                <a:lnTo>
                  <a:pt x="21803" y="0"/>
                </a:lnTo>
                <a:lnTo>
                  <a:pt x="28091" y="6288"/>
                </a:lnTo>
                <a:lnTo>
                  <a:pt x="28091" y="14045"/>
                </a:lnTo>
                <a:close/>
              </a:path>
            </a:pathLst>
          </a:custGeom>
          <a:ln w="14045">
            <a:solidFill>
              <a:srgbClr val="606060"/>
            </a:solidFill>
          </a:ln>
        </p:spPr>
        <p:txBody>
          <a:bodyPr wrap="square" lIns="0" tIns="0" rIns="0" bIns="0" rtlCol="0"/>
          <a:lstStyle/>
          <a:p>
            <a:endParaRPr/>
          </a:p>
        </p:txBody>
      </p:sp>
      <p:sp>
        <p:nvSpPr>
          <p:cNvPr id="34" name="object 34"/>
          <p:cNvSpPr/>
          <p:nvPr/>
        </p:nvSpPr>
        <p:spPr>
          <a:xfrm>
            <a:off x="971191" y="1112546"/>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35" name="object 35"/>
          <p:cNvSpPr/>
          <p:nvPr/>
        </p:nvSpPr>
        <p:spPr>
          <a:xfrm>
            <a:off x="1027375" y="1154684"/>
            <a:ext cx="56515" cy="14604"/>
          </a:xfrm>
          <a:custGeom>
            <a:avLst/>
            <a:gdLst/>
            <a:ahLst/>
            <a:cxnLst/>
            <a:rect l="l" t="t" r="r" b="b"/>
            <a:pathLst>
              <a:path w="56515" h="14605">
                <a:moveTo>
                  <a:pt x="0" y="0"/>
                </a:moveTo>
                <a:lnTo>
                  <a:pt x="56183" y="14045"/>
                </a:lnTo>
              </a:path>
            </a:pathLst>
          </a:custGeom>
          <a:ln w="14045">
            <a:solidFill>
              <a:srgbClr val="000000"/>
            </a:solidFill>
          </a:ln>
        </p:spPr>
        <p:txBody>
          <a:bodyPr wrap="square" lIns="0" tIns="0" rIns="0" bIns="0" rtlCol="0"/>
          <a:lstStyle/>
          <a:p>
            <a:endParaRPr/>
          </a:p>
        </p:txBody>
      </p:sp>
      <p:sp>
        <p:nvSpPr>
          <p:cNvPr id="36" name="object 36"/>
          <p:cNvSpPr/>
          <p:nvPr/>
        </p:nvSpPr>
        <p:spPr>
          <a:xfrm>
            <a:off x="1097605" y="1182776"/>
            <a:ext cx="56515" cy="28575"/>
          </a:xfrm>
          <a:custGeom>
            <a:avLst/>
            <a:gdLst/>
            <a:ahLst/>
            <a:cxnLst/>
            <a:rect l="l" t="t" r="r" b="b"/>
            <a:pathLst>
              <a:path w="56515" h="28575">
                <a:moveTo>
                  <a:pt x="0" y="0"/>
                </a:moveTo>
                <a:lnTo>
                  <a:pt x="56183" y="28091"/>
                </a:lnTo>
              </a:path>
            </a:pathLst>
          </a:custGeom>
          <a:ln w="14045">
            <a:solidFill>
              <a:srgbClr val="000000"/>
            </a:solidFill>
          </a:ln>
        </p:spPr>
        <p:txBody>
          <a:bodyPr wrap="square" lIns="0" tIns="0" rIns="0" bIns="0" rtlCol="0"/>
          <a:lstStyle/>
          <a:p>
            <a:endParaRPr/>
          </a:p>
        </p:txBody>
      </p:sp>
      <p:sp>
        <p:nvSpPr>
          <p:cNvPr id="37" name="object 37"/>
          <p:cNvSpPr/>
          <p:nvPr/>
        </p:nvSpPr>
        <p:spPr>
          <a:xfrm>
            <a:off x="1167835" y="1224914"/>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38" name="object 38"/>
          <p:cNvSpPr/>
          <p:nvPr/>
        </p:nvSpPr>
        <p:spPr>
          <a:xfrm>
            <a:off x="1238065" y="1267052"/>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39" name="object 39"/>
          <p:cNvSpPr/>
          <p:nvPr/>
        </p:nvSpPr>
        <p:spPr>
          <a:xfrm>
            <a:off x="1308295" y="1309190"/>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40" name="object 40"/>
          <p:cNvSpPr/>
          <p:nvPr/>
        </p:nvSpPr>
        <p:spPr>
          <a:xfrm>
            <a:off x="1378525" y="1337282"/>
            <a:ext cx="42545" cy="28575"/>
          </a:xfrm>
          <a:custGeom>
            <a:avLst/>
            <a:gdLst/>
            <a:ahLst/>
            <a:cxnLst/>
            <a:rect l="l" t="t" r="r" b="b"/>
            <a:pathLst>
              <a:path w="42544" h="28575">
                <a:moveTo>
                  <a:pt x="0" y="0"/>
                </a:moveTo>
                <a:lnTo>
                  <a:pt x="42138" y="28091"/>
                </a:lnTo>
              </a:path>
            </a:pathLst>
          </a:custGeom>
          <a:ln w="14045">
            <a:solidFill>
              <a:srgbClr val="000000"/>
            </a:solidFill>
          </a:ln>
        </p:spPr>
        <p:txBody>
          <a:bodyPr wrap="square" lIns="0" tIns="0" rIns="0" bIns="0" rtlCol="0"/>
          <a:lstStyle/>
          <a:p>
            <a:endParaRPr/>
          </a:p>
        </p:txBody>
      </p:sp>
      <p:sp>
        <p:nvSpPr>
          <p:cNvPr id="41" name="object 41"/>
          <p:cNvSpPr/>
          <p:nvPr/>
        </p:nvSpPr>
        <p:spPr>
          <a:xfrm>
            <a:off x="1448755" y="1379420"/>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42" name="object 42"/>
          <p:cNvSpPr/>
          <p:nvPr/>
        </p:nvSpPr>
        <p:spPr>
          <a:xfrm>
            <a:off x="1504939" y="1421558"/>
            <a:ext cx="56515" cy="28575"/>
          </a:xfrm>
          <a:custGeom>
            <a:avLst/>
            <a:gdLst/>
            <a:ahLst/>
            <a:cxnLst/>
            <a:rect l="l" t="t" r="r" b="b"/>
            <a:pathLst>
              <a:path w="56515" h="28575">
                <a:moveTo>
                  <a:pt x="0" y="0"/>
                </a:moveTo>
                <a:lnTo>
                  <a:pt x="56183" y="28091"/>
                </a:lnTo>
              </a:path>
            </a:pathLst>
          </a:custGeom>
          <a:ln w="14045">
            <a:solidFill>
              <a:srgbClr val="000000"/>
            </a:solidFill>
          </a:ln>
        </p:spPr>
        <p:txBody>
          <a:bodyPr wrap="square" lIns="0" tIns="0" rIns="0" bIns="0" rtlCol="0"/>
          <a:lstStyle/>
          <a:p>
            <a:endParaRPr/>
          </a:p>
        </p:txBody>
      </p:sp>
      <p:sp>
        <p:nvSpPr>
          <p:cNvPr id="43" name="object 43"/>
          <p:cNvSpPr/>
          <p:nvPr/>
        </p:nvSpPr>
        <p:spPr>
          <a:xfrm>
            <a:off x="1575169" y="1463696"/>
            <a:ext cx="56515" cy="28575"/>
          </a:xfrm>
          <a:custGeom>
            <a:avLst/>
            <a:gdLst/>
            <a:ahLst/>
            <a:cxnLst/>
            <a:rect l="l" t="t" r="r" b="b"/>
            <a:pathLst>
              <a:path w="56514" h="28575">
                <a:moveTo>
                  <a:pt x="0" y="0"/>
                </a:moveTo>
                <a:lnTo>
                  <a:pt x="56183" y="28091"/>
                </a:lnTo>
              </a:path>
            </a:pathLst>
          </a:custGeom>
          <a:ln w="14045">
            <a:solidFill>
              <a:srgbClr val="000000"/>
            </a:solidFill>
          </a:ln>
        </p:spPr>
        <p:txBody>
          <a:bodyPr wrap="square" lIns="0" tIns="0" rIns="0" bIns="0" rtlCol="0"/>
          <a:lstStyle/>
          <a:p>
            <a:endParaRPr/>
          </a:p>
        </p:txBody>
      </p:sp>
      <p:sp>
        <p:nvSpPr>
          <p:cNvPr id="44" name="object 44"/>
          <p:cNvSpPr/>
          <p:nvPr/>
        </p:nvSpPr>
        <p:spPr>
          <a:xfrm>
            <a:off x="1645399" y="1491788"/>
            <a:ext cx="42545" cy="28575"/>
          </a:xfrm>
          <a:custGeom>
            <a:avLst/>
            <a:gdLst/>
            <a:ahLst/>
            <a:cxnLst/>
            <a:rect l="l" t="t" r="r" b="b"/>
            <a:pathLst>
              <a:path w="42544" h="28575">
                <a:moveTo>
                  <a:pt x="0" y="0"/>
                </a:moveTo>
                <a:lnTo>
                  <a:pt x="42137" y="28092"/>
                </a:lnTo>
              </a:path>
            </a:pathLst>
          </a:custGeom>
          <a:ln w="14045">
            <a:solidFill>
              <a:srgbClr val="000000"/>
            </a:solidFill>
          </a:ln>
        </p:spPr>
        <p:txBody>
          <a:bodyPr wrap="square" lIns="0" tIns="0" rIns="0" bIns="0" rtlCol="0"/>
          <a:lstStyle/>
          <a:p>
            <a:endParaRPr/>
          </a:p>
        </p:txBody>
      </p:sp>
      <p:sp>
        <p:nvSpPr>
          <p:cNvPr id="45" name="object 45"/>
          <p:cNvSpPr/>
          <p:nvPr/>
        </p:nvSpPr>
        <p:spPr>
          <a:xfrm>
            <a:off x="1715629" y="1533926"/>
            <a:ext cx="42545" cy="28575"/>
          </a:xfrm>
          <a:custGeom>
            <a:avLst/>
            <a:gdLst/>
            <a:ahLst/>
            <a:cxnLst/>
            <a:rect l="l" t="t" r="r" b="b"/>
            <a:pathLst>
              <a:path w="42544" h="28575">
                <a:moveTo>
                  <a:pt x="0" y="0"/>
                </a:moveTo>
                <a:lnTo>
                  <a:pt x="42138" y="28092"/>
                </a:lnTo>
              </a:path>
            </a:pathLst>
          </a:custGeom>
          <a:ln w="14045">
            <a:solidFill>
              <a:srgbClr val="000000"/>
            </a:solidFill>
          </a:ln>
        </p:spPr>
        <p:txBody>
          <a:bodyPr wrap="square" lIns="0" tIns="0" rIns="0" bIns="0" rtlCol="0"/>
          <a:lstStyle/>
          <a:p>
            <a:endParaRPr/>
          </a:p>
        </p:txBody>
      </p:sp>
      <p:sp>
        <p:nvSpPr>
          <p:cNvPr id="46" name="object 46"/>
          <p:cNvSpPr/>
          <p:nvPr/>
        </p:nvSpPr>
        <p:spPr>
          <a:xfrm>
            <a:off x="1785859" y="1576064"/>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47" name="object 47"/>
          <p:cNvSpPr/>
          <p:nvPr/>
        </p:nvSpPr>
        <p:spPr>
          <a:xfrm>
            <a:off x="1856089" y="1618202"/>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48" name="object 48"/>
          <p:cNvSpPr/>
          <p:nvPr/>
        </p:nvSpPr>
        <p:spPr>
          <a:xfrm>
            <a:off x="1926319" y="1646294"/>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49" name="object 49"/>
          <p:cNvSpPr/>
          <p:nvPr/>
        </p:nvSpPr>
        <p:spPr>
          <a:xfrm>
            <a:off x="1982503" y="1688432"/>
            <a:ext cx="56515" cy="28575"/>
          </a:xfrm>
          <a:custGeom>
            <a:avLst/>
            <a:gdLst/>
            <a:ahLst/>
            <a:cxnLst/>
            <a:rect l="l" t="t" r="r" b="b"/>
            <a:pathLst>
              <a:path w="56514" h="28575">
                <a:moveTo>
                  <a:pt x="0" y="0"/>
                </a:moveTo>
                <a:lnTo>
                  <a:pt x="56183" y="28091"/>
                </a:lnTo>
              </a:path>
            </a:pathLst>
          </a:custGeom>
          <a:ln w="14045">
            <a:solidFill>
              <a:srgbClr val="000000"/>
            </a:solidFill>
          </a:ln>
        </p:spPr>
        <p:txBody>
          <a:bodyPr wrap="square" lIns="0" tIns="0" rIns="0" bIns="0" rtlCol="0"/>
          <a:lstStyle/>
          <a:p>
            <a:endParaRPr/>
          </a:p>
        </p:txBody>
      </p:sp>
      <p:sp>
        <p:nvSpPr>
          <p:cNvPr id="50" name="object 50"/>
          <p:cNvSpPr/>
          <p:nvPr/>
        </p:nvSpPr>
        <p:spPr>
          <a:xfrm>
            <a:off x="2052733" y="1730570"/>
            <a:ext cx="56515" cy="28575"/>
          </a:xfrm>
          <a:custGeom>
            <a:avLst/>
            <a:gdLst/>
            <a:ahLst/>
            <a:cxnLst/>
            <a:rect l="l" t="t" r="r" b="b"/>
            <a:pathLst>
              <a:path w="56514" h="28575">
                <a:moveTo>
                  <a:pt x="0" y="0"/>
                </a:moveTo>
                <a:lnTo>
                  <a:pt x="56183" y="28091"/>
                </a:lnTo>
              </a:path>
            </a:pathLst>
          </a:custGeom>
          <a:ln w="14045">
            <a:solidFill>
              <a:srgbClr val="000000"/>
            </a:solidFill>
          </a:ln>
        </p:spPr>
        <p:txBody>
          <a:bodyPr wrap="square" lIns="0" tIns="0" rIns="0" bIns="0" rtlCol="0"/>
          <a:lstStyle/>
          <a:p>
            <a:endParaRPr/>
          </a:p>
        </p:txBody>
      </p:sp>
      <p:sp>
        <p:nvSpPr>
          <p:cNvPr id="51" name="object 51"/>
          <p:cNvSpPr/>
          <p:nvPr/>
        </p:nvSpPr>
        <p:spPr>
          <a:xfrm>
            <a:off x="2122963" y="1772708"/>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52" name="object 52"/>
          <p:cNvSpPr/>
          <p:nvPr/>
        </p:nvSpPr>
        <p:spPr>
          <a:xfrm>
            <a:off x="2193193" y="1814846"/>
            <a:ext cx="42545" cy="14604"/>
          </a:xfrm>
          <a:custGeom>
            <a:avLst/>
            <a:gdLst/>
            <a:ahLst/>
            <a:cxnLst/>
            <a:rect l="l" t="t" r="r" b="b"/>
            <a:pathLst>
              <a:path w="42544" h="14605">
                <a:moveTo>
                  <a:pt x="0" y="0"/>
                </a:moveTo>
                <a:lnTo>
                  <a:pt x="42137" y="14045"/>
                </a:lnTo>
              </a:path>
            </a:pathLst>
          </a:custGeom>
          <a:ln w="14045">
            <a:solidFill>
              <a:srgbClr val="000000"/>
            </a:solidFill>
          </a:ln>
        </p:spPr>
        <p:txBody>
          <a:bodyPr wrap="square" lIns="0" tIns="0" rIns="0" bIns="0" rtlCol="0"/>
          <a:lstStyle/>
          <a:p>
            <a:endParaRPr/>
          </a:p>
        </p:txBody>
      </p:sp>
      <p:sp>
        <p:nvSpPr>
          <p:cNvPr id="53" name="object 53"/>
          <p:cNvSpPr/>
          <p:nvPr/>
        </p:nvSpPr>
        <p:spPr>
          <a:xfrm>
            <a:off x="2263423" y="1842938"/>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54" name="object 54"/>
          <p:cNvSpPr/>
          <p:nvPr/>
        </p:nvSpPr>
        <p:spPr>
          <a:xfrm>
            <a:off x="2333653" y="1885076"/>
            <a:ext cx="42545" cy="28575"/>
          </a:xfrm>
          <a:custGeom>
            <a:avLst/>
            <a:gdLst/>
            <a:ahLst/>
            <a:cxnLst/>
            <a:rect l="l" t="t" r="r" b="b"/>
            <a:pathLst>
              <a:path w="42544" h="28575">
                <a:moveTo>
                  <a:pt x="0" y="0"/>
                </a:moveTo>
                <a:lnTo>
                  <a:pt x="42137" y="28092"/>
                </a:lnTo>
              </a:path>
            </a:pathLst>
          </a:custGeom>
          <a:ln w="14045">
            <a:solidFill>
              <a:srgbClr val="000000"/>
            </a:solidFill>
          </a:ln>
        </p:spPr>
        <p:txBody>
          <a:bodyPr wrap="square" lIns="0" tIns="0" rIns="0" bIns="0" rtlCol="0"/>
          <a:lstStyle/>
          <a:p>
            <a:endParaRPr/>
          </a:p>
        </p:txBody>
      </p:sp>
      <p:sp>
        <p:nvSpPr>
          <p:cNvPr id="55" name="object 55"/>
          <p:cNvSpPr/>
          <p:nvPr/>
        </p:nvSpPr>
        <p:spPr>
          <a:xfrm>
            <a:off x="2403883" y="1927214"/>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56" name="object 56"/>
          <p:cNvSpPr/>
          <p:nvPr/>
        </p:nvSpPr>
        <p:spPr>
          <a:xfrm>
            <a:off x="2460067" y="1969352"/>
            <a:ext cx="56515" cy="14604"/>
          </a:xfrm>
          <a:custGeom>
            <a:avLst/>
            <a:gdLst/>
            <a:ahLst/>
            <a:cxnLst/>
            <a:rect l="l" t="t" r="r" b="b"/>
            <a:pathLst>
              <a:path w="56514" h="14605">
                <a:moveTo>
                  <a:pt x="0" y="0"/>
                </a:moveTo>
                <a:lnTo>
                  <a:pt x="56183" y="14045"/>
                </a:lnTo>
              </a:path>
            </a:pathLst>
          </a:custGeom>
          <a:ln w="14045">
            <a:solidFill>
              <a:srgbClr val="000000"/>
            </a:solidFill>
          </a:ln>
        </p:spPr>
        <p:txBody>
          <a:bodyPr wrap="square" lIns="0" tIns="0" rIns="0" bIns="0" rtlCol="0"/>
          <a:lstStyle/>
          <a:p>
            <a:endParaRPr/>
          </a:p>
        </p:txBody>
      </p:sp>
      <p:sp>
        <p:nvSpPr>
          <p:cNvPr id="57" name="object 57"/>
          <p:cNvSpPr/>
          <p:nvPr/>
        </p:nvSpPr>
        <p:spPr>
          <a:xfrm>
            <a:off x="2530297" y="1997444"/>
            <a:ext cx="56515" cy="28575"/>
          </a:xfrm>
          <a:custGeom>
            <a:avLst/>
            <a:gdLst/>
            <a:ahLst/>
            <a:cxnLst/>
            <a:rect l="l" t="t" r="r" b="b"/>
            <a:pathLst>
              <a:path w="56514" h="28575">
                <a:moveTo>
                  <a:pt x="0" y="0"/>
                </a:moveTo>
                <a:lnTo>
                  <a:pt x="56183" y="28092"/>
                </a:lnTo>
              </a:path>
            </a:pathLst>
          </a:custGeom>
          <a:ln w="14045">
            <a:solidFill>
              <a:srgbClr val="000000"/>
            </a:solidFill>
          </a:ln>
        </p:spPr>
        <p:txBody>
          <a:bodyPr wrap="square" lIns="0" tIns="0" rIns="0" bIns="0" rtlCol="0"/>
          <a:lstStyle/>
          <a:p>
            <a:endParaRPr/>
          </a:p>
        </p:txBody>
      </p:sp>
      <p:sp>
        <p:nvSpPr>
          <p:cNvPr id="58" name="object 58"/>
          <p:cNvSpPr/>
          <p:nvPr/>
        </p:nvSpPr>
        <p:spPr>
          <a:xfrm>
            <a:off x="2600527" y="2039582"/>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59" name="object 59"/>
          <p:cNvSpPr/>
          <p:nvPr/>
        </p:nvSpPr>
        <p:spPr>
          <a:xfrm>
            <a:off x="2670757" y="2081720"/>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60" name="object 60"/>
          <p:cNvSpPr/>
          <p:nvPr/>
        </p:nvSpPr>
        <p:spPr>
          <a:xfrm>
            <a:off x="2740987" y="2123858"/>
            <a:ext cx="42545" cy="14604"/>
          </a:xfrm>
          <a:custGeom>
            <a:avLst/>
            <a:gdLst/>
            <a:ahLst/>
            <a:cxnLst/>
            <a:rect l="l" t="t" r="r" b="b"/>
            <a:pathLst>
              <a:path w="42544" h="14605">
                <a:moveTo>
                  <a:pt x="0" y="0"/>
                </a:moveTo>
                <a:lnTo>
                  <a:pt x="42137" y="14045"/>
                </a:lnTo>
              </a:path>
            </a:pathLst>
          </a:custGeom>
          <a:ln w="14045">
            <a:solidFill>
              <a:srgbClr val="000000"/>
            </a:solidFill>
          </a:ln>
        </p:spPr>
        <p:txBody>
          <a:bodyPr wrap="square" lIns="0" tIns="0" rIns="0" bIns="0" rtlCol="0"/>
          <a:lstStyle/>
          <a:p>
            <a:endParaRPr/>
          </a:p>
        </p:txBody>
      </p:sp>
      <p:sp>
        <p:nvSpPr>
          <p:cNvPr id="61" name="object 61"/>
          <p:cNvSpPr/>
          <p:nvPr/>
        </p:nvSpPr>
        <p:spPr>
          <a:xfrm>
            <a:off x="2811217" y="2151950"/>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62" name="object 62"/>
          <p:cNvSpPr/>
          <p:nvPr/>
        </p:nvSpPr>
        <p:spPr>
          <a:xfrm>
            <a:off x="2881447" y="2194088"/>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63" name="object 63"/>
          <p:cNvSpPr/>
          <p:nvPr/>
        </p:nvSpPr>
        <p:spPr>
          <a:xfrm>
            <a:off x="2937631" y="2236226"/>
            <a:ext cx="56515" cy="28575"/>
          </a:xfrm>
          <a:custGeom>
            <a:avLst/>
            <a:gdLst/>
            <a:ahLst/>
            <a:cxnLst/>
            <a:rect l="l" t="t" r="r" b="b"/>
            <a:pathLst>
              <a:path w="56514" h="28575">
                <a:moveTo>
                  <a:pt x="0" y="0"/>
                </a:moveTo>
                <a:lnTo>
                  <a:pt x="56183" y="28091"/>
                </a:lnTo>
              </a:path>
            </a:pathLst>
          </a:custGeom>
          <a:ln w="14045">
            <a:solidFill>
              <a:srgbClr val="000000"/>
            </a:solidFill>
          </a:ln>
        </p:spPr>
        <p:txBody>
          <a:bodyPr wrap="square" lIns="0" tIns="0" rIns="0" bIns="0" rtlCol="0"/>
          <a:lstStyle/>
          <a:p>
            <a:endParaRPr/>
          </a:p>
        </p:txBody>
      </p:sp>
      <p:sp>
        <p:nvSpPr>
          <p:cNvPr id="64" name="object 64"/>
          <p:cNvSpPr/>
          <p:nvPr/>
        </p:nvSpPr>
        <p:spPr>
          <a:xfrm>
            <a:off x="3007861" y="2278364"/>
            <a:ext cx="56515" cy="14604"/>
          </a:xfrm>
          <a:custGeom>
            <a:avLst/>
            <a:gdLst/>
            <a:ahLst/>
            <a:cxnLst/>
            <a:rect l="l" t="t" r="r" b="b"/>
            <a:pathLst>
              <a:path w="56514" h="14605">
                <a:moveTo>
                  <a:pt x="0" y="0"/>
                </a:moveTo>
                <a:lnTo>
                  <a:pt x="56183" y="14045"/>
                </a:lnTo>
              </a:path>
            </a:pathLst>
          </a:custGeom>
          <a:ln w="14045">
            <a:solidFill>
              <a:srgbClr val="000000"/>
            </a:solidFill>
          </a:ln>
        </p:spPr>
        <p:txBody>
          <a:bodyPr wrap="square" lIns="0" tIns="0" rIns="0" bIns="0" rtlCol="0"/>
          <a:lstStyle/>
          <a:p>
            <a:endParaRPr/>
          </a:p>
        </p:txBody>
      </p:sp>
      <p:sp>
        <p:nvSpPr>
          <p:cNvPr id="65" name="object 65"/>
          <p:cNvSpPr/>
          <p:nvPr/>
        </p:nvSpPr>
        <p:spPr>
          <a:xfrm>
            <a:off x="3078091" y="2306456"/>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66" name="object 66"/>
          <p:cNvSpPr/>
          <p:nvPr/>
        </p:nvSpPr>
        <p:spPr>
          <a:xfrm>
            <a:off x="3148321" y="2348594"/>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67" name="object 67"/>
          <p:cNvSpPr/>
          <p:nvPr/>
        </p:nvSpPr>
        <p:spPr>
          <a:xfrm>
            <a:off x="3218551" y="2390732"/>
            <a:ext cx="42545" cy="28575"/>
          </a:xfrm>
          <a:custGeom>
            <a:avLst/>
            <a:gdLst/>
            <a:ahLst/>
            <a:cxnLst/>
            <a:rect l="l" t="t" r="r" b="b"/>
            <a:pathLst>
              <a:path w="42545" h="28575">
                <a:moveTo>
                  <a:pt x="0" y="0"/>
                </a:moveTo>
                <a:lnTo>
                  <a:pt x="42137" y="28091"/>
                </a:lnTo>
              </a:path>
            </a:pathLst>
          </a:custGeom>
          <a:ln w="14045">
            <a:solidFill>
              <a:srgbClr val="000000"/>
            </a:solidFill>
          </a:ln>
        </p:spPr>
        <p:txBody>
          <a:bodyPr wrap="square" lIns="0" tIns="0" rIns="0" bIns="0" rtlCol="0"/>
          <a:lstStyle/>
          <a:p>
            <a:endParaRPr/>
          </a:p>
        </p:txBody>
      </p:sp>
      <p:sp>
        <p:nvSpPr>
          <p:cNvPr id="68" name="object 68"/>
          <p:cNvSpPr/>
          <p:nvPr/>
        </p:nvSpPr>
        <p:spPr>
          <a:xfrm>
            <a:off x="3288781" y="2432870"/>
            <a:ext cx="42545" cy="14604"/>
          </a:xfrm>
          <a:custGeom>
            <a:avLst/>
            <a:gdLst/>
            <a:ahLst/>
            <a:cxnLst/>
            <a:rect l="l" t="t" r="r" b="b"/>
            <a:pathLst>
              <a:path w="42545" h="14605">
                <a:moveTo>
                  <a:pt x="0" y="0"/>
                </a:moveTo>
                <a:lnTo>
                  <a:pt x="42137" y="14045"/>
                </a:lnTo>
              </a:path>
            </a:pathLst>
          </a:custGeom>
          <a:ln w="14045">
            <a:solidFill>
              <a:srgbClr val="000000"/>
            </a:solidFill>
          </a:ln>
        </p:spPr>
        <p:txBody>
          <a:bodyPr wrap="square" lIns="0" tIns="0" rIns="0" bIns="0" rtlCol="0"/>
          <a:lstStyle/>
          <a:p>
            <a:endParaRPr/>
          </a:p>
        </p:txBody>
      </p:sp>
      <p:sp>
        <p:nvSpPr>
          <p:cNvPr id="69" name="object 69"/>
          <p:cNvSpPr/>
          <p:nvPr/>
        </p:nvSpPr>
        <p:spPr>
          <a:xfrm>
            <a:off x="3359011" y="2460962"/>
            <a:ext cx="42545" cy="28575"/>
          </a:xfrm>
          <a:custGeom>
            <a:avLst/>
            <a:gdLst/>
            <a:ahLst/>
            <a:cxnLst/>
            <a:rect l="l" t="t" r="r" b="b"/>
            <a:pathLst>
              <a:path w="42545" h="28575">
                <a:moveTo>
                  <a:pt x="0" y="0"/>
                </a:moveTo>
                <a:lnTo>
                  <a:pt x="42137" y="28091"/>
                </a:lnTo>
              </a:path>
            </a:pathLst>
          </a:custGeom>
          <a:ln w="14045">
            <a:solidFill>
              <a:srgbClr val="000000"/>
            </a:solidFill>
          </a:ln>
        </p:spPr>
        <p:txBody>
          <a:bodyPr wrap="square" lIns="0" tIns="0" rIns="0" bIns="0" rtlCol="0"/>
          <a:lstStyle/>
          <a:p>
            <a:endParaRPr/>
          </a:p>
        </p:txBody>
      </p:sp>
      <p:sp>
        <p:nvSpPr>
          <p:cNvPr id="70" name="object 70"/>
          <p:cNvSpPr/>
          <p:nvPr/>
        </p:nvSpPr>
        <p:spPr>
          <a:xfrm>
            <a:off x="3415195" y="2503100"/>
            <a:ext cx="56515" cy="28575"/>
          </a:xfrm>
          <a:custGeom>
            <a:avLst/>
            <a:gdLst/>
            <a:ahLst/>
            <a:cxnLst/>
            <a:rect l="l" t="t" r="r" b="b"/>
            <a:pathLst>
              <a:path w="56514" h="28575">
                <a:moveTo>
                  <a:pt x="0" y="0"/>
                </a:moveTo>
                <a:lnTo>
                  <a:pt x="56183" y="28091"/>
                </a:lnTo>
              </a:path>
            </a:pathLst>
          </a:custGeom>
          <a:ln w="14045">
            <a:solidFill>
              <a:srgbClr val="000000"/>
            </a:solidFill>
          </a:ln>
        </p:spPr>
        <p:txBody>
          <a:bodyPr wrap="square" lIns="0" tIns="0" rIns="0" bIns="0" rtlCol="0"/>
          <a:lstStyle/>
          <a:p>
            <a:endParaRPr/>
          </a:p>
        </p:txBody>
      </p:sp>
      <p:sp>
        <p:nvSpPr>
          <p:cNvPr id="71" name="object 71"/>
          <p:cNvSpPr/>
          <p:nvPr/>
        </p:nvSpPr>
        <p:spPr>
          <a:xfrm>
            <a:off x="3485425" y="2545238"/>
            <a:ext cx="56515" cy="28575"/>
          </a:xfrm>
          <a:custGeom>
            <a:avLst/>
            <a:gdLst/>
            <a:ahLst/>
            <a:cxnLst/>
            <a:rect l="l" t="t" r="r" b="b"/>
            <a:pathLst>
              <a:path w="56514" h="28575">
                <a:moveTo>
                  <a:pt x="0" y="0"/>
                </a:moveTo>
                <a:lnTo>
                  <a:pt x="56183" y="28091"/>
                </a:lnTo>
              </a:path>
            </a:pathLst>
          </a:custGeom>
          <a:ln w="14045">
            <a:solidFill>
              <a:srgbClr val="000000"/>
            </a:solidFill>
          </a:ln>
        </p:spPr>
        <p:txBody>
          <a:bodyPr wrap="square" lIns="0" tIns="0" rIns="0" bIns="0" rtlCol="0"/>
          <a:lstStyle/>
          <a:p>
            <a:endParaRPr/>
          </a:p>
        </p:txBody>
      </p:sp>
      <p:sp>
        <p:nvSpPr>
          <p:cNvPr id="72" name="object 72"/>
          <p:cNvSpPr/>
          <p:nvPr/>
        </p:nvSpPr>
        <p:spPr>
          <a:xfrm>
            <a:off x="3555655" y="2587376"/>
            <a:ext cx="42545" cy="14604"/>
          </a:xfrm>
          <a:custGeom>
            <a:avLst/>
            <a:gdLst/>
            <a:ahLst/>
            <a:cxnLst/>
            <a:rect l="l" t="t" r="r" b="b"/>
            <a:pathLst>
              <a:path w="42545" h="14605">
                <a:moveTo>
                  <a:pt x="0" y="0"/>
                </a:moveTo>
                <a:lnTo>
                  <a:pt x="42137" y="14045"/>
                </a:lnTo>
              </a:path>
            </a:pathLst>
          </a:custGeom>
          <a:ln w="14045">
            <a:solidFill>
              <a:srgbClr val="000000"/>
            </a:solidFill>
          </a:ln>
        </p:spPr>
        <p:txBody>
          <a:bodyPr wrap="square" lIns="0" tIns="0" rIns="0" bIns="0" rtlCol="0"/>
          <a:lstStyle/>
          <a:p>
            <a:endParaRPr/>
          </a:p>
        </p:txBody>
      </p:sp>
      <p:sp>
        <p:nvSpPr>
          <p:cNvPr id="73" name="object 73"/>
          <p:cNvSpPr/>
          <p:nvPr/>
        </p:nvSpPr>
        <p:spPr>
          <a:xfrm>
            <a:off x="3625885" y="2615468"/>
            <a:ext cx="42545" cy="28575"/>
          </a:xfrm>
          <a:custGeom>
            <a:avLst/>
            <a:gdLst/>
            <a:ahLst/>
            <a:cxnLst/>
            <a:rect l="l" t="t" r="r" b="b"/>
            <a:pathLst>
              <a:path w="42545" h="28575">
                <a:moveTo>
                  <a:pt x="0" y="0"/>
                </a:moveTo>
                <a:lnTo>
                  <a:pt x="42137" y="28091"/>
                </a:lnTo>
              </a:path>
            </a:pathLst>
          </a:custGeom>
          <a:ln w="14045">
            <a:solidFill>
              <a:srgbClr val="000000"/>
            </a:solidFill>
          </a:ln>
        </p:spPr>
        <p:txBody>
          <a:bodyPr wrap="square" lIns="0" tIns="0" rIns="0" bIns="0" rtlCol="0"/>
          <a:lstStyle/>
          <a:p>
            <a:endParaRPr/>
          </a:p>
        </p:txBody>
      </p:sp>
      <p:sp>
        <p:nvSpPr>
          <p:cNvPr id="74" name="object 74"/>
          <p:cNvSpPr/>
          <p:nvPr/>
        </p:nvSpPr>
        <p:spPr>
          <a:xfrm>
            <a:off x="3696115" y="2657606"/>
            <a:ext cx="42545" cy="28575"/>
          </a:xfrm>
          <a:custGeom>
            <a:avLst/>
            <a:gdLst/>
            <a:ahLst/>
            <a:cxnLst/>
            <a:rect l="l" t="t" r="r" b="b"/>
            <a:pathLst>
              <a:path w="42545" h="28575">
                <a:moveTo>
                  <a:pt x="0" y="0"/>
                </a:moveTo>
                <a:lnTo>
                  <a:pt x="42137" y="28091"/>
                </a:lnTo>
              </a:path>
            </a:pathLst>
          </a:custGeom>
          <a:ln w="14045">
            <a:solidFill>
              <a:srgbClr val="000000"/>
            </a:solidFill>
          </a:ln>
        </p:spPr>
        <p:txBody>
          <a:bodyPr wrap="square" lIns="0" tIns="0" rIns="0" bIns="0" rtlCol="0"/>
          <a:lstStyle/>
          <a:p>
            <a:endParaRPr/>
          </a:p>
        </p:txBody>
      </p:sp>
      <p:sp>
        <p:nvSpPr>
          <p:cNvPr id="75" name="object 75"/>
          <p:cNvSpPr/>
          <p:nvPr/>
        </p:nvSpPr>
        <p:spPr>
          <a:xfrm>
            <a:off x="3766345" y="2699744"/>
            <a:ext cx="42545" cy="28575"/>
          </a:xfrm>
          <a:custGeom>
            <a:avLst/>
            <a:gdLst/>
            <a:ahLst/>
            <a:cxnLst/>
            <a:rect l="l" t="t" r="r" b="b"/>
            <a:pathLst>
              <a:path w="42545" h="28575">
                <a:moveTo>
                  <a:pt x="0" y="0"/>
                </a:moveTo>
                <a:lnTo>
                  <a:pt x="42137" y="28091"/>
                </a:lnTo>
              </a:path>
            </a:pathLst>
          </a:custGeom>
          <a:ln w="14045">
            <a:solidFill>
              <a:srgbClr val="000000"/>
            </a:solidFill>
          </a:ln>
        </p:spPr>
        <p:txBody>
          <a:bodyPr wrap="square" lIns="0" tIns="0" rIns="0" bIns="0" rtlCol="0"/>
          <a:lstStyle/>
          <a:p>
            <a:endParaRPr/>
          </a:p>
        </p:txBody>
      </p:sp>
      <p:sp>
        <p:nvSpPr>
          <p:cNvPr id="76" name="object 76"/>
          <p:cNvSpPr/>
          <p:nvPr/>
        </p:nvSpPr>
        <p:spPr>
          <a:xfrm>
            <a:off x="3836575" y="2741882"/>
            <a:ext cx="42545" cy="28575"/>
          </a:xfrm>
          <a:custGeom>
            <a:avLst/>
            <a:gdLst/>
            <a:ahLst/>
            <a:cxnLst/>
            <a:rect l="l" t="t" r="r" b="b"/>
            <a:pathLst>
              <a:path w="42545" h="28575">
                <a:moveTo>
                  <a:pt x="0" y="0"/>
                </a:moveTo>
                <a:lnTo>
                  <a:pt x="42137" y="28091"/>
                </a:lnTo>
              </a:path>
            </a:pathLst>
          </a:custGeom>
          <a:ln w="14045">
            <a:solidFill>
              <a:srgbClr val="000000"/>
            </a:solidFill>
          </a:ln>
        </p:spPr>
        <p:txBody>
          <a:bodyPr wrap="square" lIns="0" tIns="0" rIns="0" bIns="0" rtlCol="0"/>
          <a:lstStyle/>
          <a:p>
            <a:endParaRPr/>
          </a:p>
        </p:txBody>
      </p:sp>
      <p:sp>
        <p:nvSpPr>
          <p:cNvPr id="77" name="object 77"/>
          <p:cNvSpPr/>
          <p:nvPr/>
        </p:nvSpPr>
        <p:spPr>
          <a:xfrm>
            <a:off x="3892759" y="2769974"/>
            <a:ext cx="56515" cy="28575"/>
          </a:xfrm>
          <a:custGeom>
            <a:avLst/>
            <a:gdLst/>
            <a:ahLst/>
            <a:cxnLst/>
            <a:rect l="l" t="t" r="r" b="b"/>
            <a:pathLst>
              <a:path w="56514" h="28575">
                <a:moveTo>
                  <a:pt x="0" y="0"/>
                </a:moveTo>
                <a:lnTo>
                  <a:pt x="56183" y="28091"/>
                </a:lnTo>
              </a:path>
            </a:pathLst>
          </a:custGeom>
          <a:ln w="14045">
            <a:solidFill>
              <a:srgbClr val="000000"/>
            </a:solidFill>
          </a:ln>
        </p:spPr>
        <p:txBody>
          <a:bodyPr wrap="square" lIns="0" tIns="0" rIns="0" bIns="0" rtlCol="0"/>
          <a:lstStyle/>
          <a:p>
            <a:endParaRPr/>
          </a:p>
        </p:txBody>
      </p:sp>
      <p:sp>
        <p:nvSpPr>
          <p:cNvPr id="78" name="object 78"/>
          <p:cNvSpPr/>
          <p:nvPr/>
        </p:nvSpPr>
        <p:spPr>
          <a:xfrm>
            <a:off x="858823" y="705212"/>
            <a:ext cx="0" cy="2163445"/>
          </a:xfrm>
          <a:custGeom>
            <a:avLst/>
            <a:gdLst/>
            <a:ahLst/>
            <a:cxnLst/>
            <a:rect l="l" t="t" r="r" b="b"/>
            <a:pathLst>
              <a:path h="2163445">
                <a:moveTo>
                  <a:pt x="0" y="2163084"/>
                </a:moveTo>
                <a:lnTo>
                  <a:pt x="0" y="0"/>
                </a:lnTo>
              </a:path>
            </a:pathLst>
          </a:custGeom>
          <a:ln w="14045">
            <a:solidFill>
              <a:srgbClr val="000000"/>
            </a:solidFill>
          </a:ln>
        </p:spPr>
        <p:txBody>
          <a:bodyPr wrap="square" lIns="0" tIns="0" rIns="0" bIns="0" rtlCol="0"/>
          <a:lstStyle/>
          <a:p>
            <a:endParaRPr/>
          </a:p>
        </p:txBody>
      </p:sp>
      <p:sp>
        <p:nvSpPr>
          <p:cNvPr id="79" name="object 79"/>
          <p:cNvSpPr/>
          <p:nvPr/>
        </p:nvSpPr>
        <p:spPr>
          <a:xfrm>
            <a:off x="830731" y="2798066"/>
            <a:ext cx="28575" cy="0"/>
          </a:xfrm>
          <a:custGeom>
            <a:avLst/>
            <a:gdLst/>
            <a:ahLst/>
            <a:cxnLst/>
            <a:rect l="l" t="t" r="r" b="b"/>
            <a:pathLst>
              <a:path w="28575">
                <a:moveTo>
                  <a:pt x="28091" y="0"/>
                </a:moveTo>
                <a:lnTo>
                  <a:pt x="0" y="0"/>
                </a:lnTo>
              </a:path>
            </a:pathLst>
          </a:custGeom>
          <a:ln w="14045">
            <a:solidFill>
              <a:srgbClr val="000000"/>
            </a:solidFill>
          </a:ln>
        </p:spPr>
        <p:txBody>
          <a:bodyPr wrap="square" lIns="0" tIns="0" rIns="0" bIns="0" rtlCol="0"/>
          <a:lstStyle/>
          <a:p>
            <a:endParaRPr/>
          </a:p>
        </p:txBody>
      </p:sp>
      <p:sp>
        <p:nvSpPr>
          <p:cNvPr id="80" name="object 80"/>
          <p:cNvSpPr txBox="1"/>
          <p:nvPr/>
        </p:nvSpPr>
        <p:spPr>
          <a:xfrm>
            <a:off x="672743" y="2722778"/>
            <a:ext cx="137160" cy="144780"/>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10</a:t>
            </a:r>
            <a:endParaRPr sz="700">
              <a:latin typeface="Verdana"/>
              <a:cs typeface="Verdana"/>
            </a:endParaRPr>
          </a:p>
        </p:txBody>
      </p:sp>
      <p:sp>
        <p:nvSpPr>
          <p:cNvPr id="81" name="object 81"/>
          <p:cNvSpPr/>
          <p:nvPr/>
        </p:nvSpPr>
        <p:spPr>
          <a:xfrm>
            <a:off x="830731" y="2320502"/>
            <a:ext cx="28575" cy="0"/>
          </a:xfrm>
          <a:custGeom>
            <a:avLst/>
            <a:gdLst/>
            <a:ahLst/>
            <a:cxnLst/>
            <a:rect l="l" t="t" r="r" b="b"/>
            <a:pathLst>
              <a:path w="28575">
                <a:moveTo>
                  <a:pt x="28091" y="0"/>
                </a:moveTo>
                <a:lnTo>
                  <a:pt x="0" y="0"/>
                </a:lnTo>
              </a:path>
            </a:pathLst>
          </a:custGeom>
          <a:ln w="14045">
            <a:solidFill>
              <a:srgbClr val="000000"/>
            </a:solidFill>
          </a:ln>
        </p:spPr>
        <p:txBody>
          <a:bodyPr wrap="square" lIns="0" tIns="0" rIns="0" bIns="0" rtlCol="0"/>
          <a:lstStyle/>
          <a:p>
            <a:endParaRPr/>
          </a:p>
        </p:txBody>
      </p:sp>
      <p:sp>
        <p:nvSpPr>
          <p:cNvPr id="82" name="object 82"/>
          <p:cNvSpPr txBox="1"/>
          <p:nvPr/>
        </p:nvSpPr>
        <p:spPr>
          <a:xfrm>
            <a:off x="672743" y="2245214"/>
            <a:ext cx="137160" cy="144780"/>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20</a:t>
            </a:r>
            <a:endParaRPr sz="700">
              <a:latin typeface="Verdana"/>
              <a:cs typeface="Verdana"/>
            </a:endParaRPr>
          </a:p>
        </p:txBody>
      </p:sp>
      <p:sp>
        <p:nvSpPr>
          <p:cNvPr id="83" name="object 83"/>
          <p:cNvSpPr/>
          <p:nvPr/>
        </p:nvSpPr>
        <p:spPr>
          <a:xfrm>
            <a:off x="830731" y="1828892"/>
            <a:ext cx="28575" cy="0"/>
          </a:xfrm>
          <a:custGeom>
            <a:avLst/>
            <a:gdLst/>
            <a:ahLst/>
            <a:cxnLst/>
            <a:rect l="l" t="t" r="r" b="b"/>
            <a:pathLst>
              <a:path w="28575">
                <a:moveTo>
                  <a:pt x="28091" y="0"/>
                </a:moveTo>
                <a:lnTo>
                  <a:pt x="0" y="0"/>
                </a:lnTo>
              </a:path>
            </a:pathLst>
          </a:custGeom>
          <a:ln w="14045">
            <a:solidFill>
              <a:srgbClr val="000000"/>
            </a:solidFill>
          </a:ln>
        </p:spPr>
        <p:txBody>
          <a:bodyPr wrap="square" lIns="0" tIns="0" rIns="0" bIns="0" rtlCol="0"/>
          <a:lstStyle/>
          <a:p>
            <a:endParaRPr/>
          </a:p>
        </p:txBody>
      </p:sp>
      <p:sp>
        <p:nvSpPr>
          <p:cNvPr id="84" name="object 84"/>
          <p:cNvSpPr/>
          <p:nvPr/>
        </p:nvSpPr>
        <p:spPr>
          <a:xfrm>
            <a:off x="830731" y="1337282"/>
            <a:ext cx="28575" cy="0"/>
          </a:xfrm>
          <a:custGeom>
            <a:avLst/>
            <a:gdLst/>
            <a:ahLst/>
            <a:cxnLst/>
            <a:rect l="l" t="t" r="r" b="b"/>
            <a:pathLst>
              <a:path w="28575">
                <a:moveTo>
                  <a:pt x="28091" y="0"/>
                </a:moveTo>
                <a:lnTo>
                  <a:pt x="0" y="0"/>
                </a:lnTo>
              </a:path>
            </a:pathLst>
          </a:custGeom>
          <a:ln w="14045">
            <a:solidFill>
              <a:srgbClr val="000000"/>
            </a:solidFill>
          </a:ln>
        </p:spPr>
        <p:txBody>
          <a:bodyPr wrap="square" lIns="0" tIns="0" rIns="0" bIns="0" rtlCol="0"/>
          <a:lstStyle/>
          <a:p>
            <a:endParaRPr/>
          </a:p>
        </p:txBody>
      </p:sp>
      <p:sp>
        <p:nvSpPr>
          <p:cNvPr id="85" name="object 85"/>
          <p:cNvSpPr txBox="1"/>
          <p:nvPr/>
        </p:nvSpPr>
        <p:spPr>
          <a:xfrm>
            <a:off x="672743" y="1261994"/>
            <a:ext cx="137160" cy="144780"/>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40</a:t>
            </a:r>
            <a:endParaRPr sz="700">
              <a:latin typeface="Verdana"/>
              <a:cs typeface="Verdana"/>
            </a:endParaRPr>
          </a:p>
        </p:txBody>
      </p:sp>
      <p:sp>
        <p:nvSpPr>
          <p:cNvPr id="86" name="object 86"/>
          <p:cNvSpPr/>
          <p:nvPr/>
        </p:nvSpPr>
        <p:spPr>
          <a:xfrm>
            <a:off x="830731" y="859718"/>
            <a:ext cx="28575" cy="0"/>
          </a:xfrm>
          <a:custGeom>
            <a:avLst/>
            <a:gdLst/>
            <a:ahLst/>
            <a:cxnLst/>
            <a:rect l="l" t="t" r="r" b="b"/>
            <a:pathLst>
              <a:path w="28575">
                <a:moveTo>
                  <a:pt x="28091" y="0"/>
                </a:moveTo>
                <a:lnTo>
                  <a:pt x="0" y="0"/>
                </a:lnTo>
              </a:path>
            </a:pathLst>
          </a:custGeom>
          <a:ln w="14045">
            <a:solidFill>
              <a:srgbClr val="000000"/>
            </a:solidFill>
          </a:ln>
        </p:spPr>
        <p:txBody>
          <a:bodyPr wrap="square" lIns="0" tIns="0" rIns="0" bIns="0" rtlCol="0"/>
          <a:lstStyle/>
          <a:p>
            <a:endParaRPr/>
          </a:p>
        </p:txBody>
      </p:sp>
      <p:sp>
        <p:nvSpPr>
          <p:cNvPr id="87" name="object 87"/>
          <p:cNvSpPr txBox="1"/>
          <p:nvPr/>
        </p:nvSpPr>
        <p:spPr>
          <a:xfrm>
            <a:off x="672743" y="784430"/>
            <a:ext cx="137160" cy="144780"/>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50</a:t>
            </a:r>
            <a:endParaRPr sz="700">
              <a:latin typeface="Verdana"/>
              <a:cs typeface="Verdana"/>
            </a:endParaRPr>
          </a:p>
        </p:txBody>
      </p:sp>
      <p:sp>
        <p:nvSpPr>
          <p:cNvPr id="88" name="object 88"/>
          <p:cNvSpPr txBox="1"/>
          <p:nvPr/>
        </p:nvSpPr>
        <p:spPr>
          <a:xfrm>
            <a:off x="574421" y="1612194"/>
            <a:ext cx="235585" cy="328295"/>
          </a:xfrm>
          <a:prstGeom prst="rect">
            <a:avLst/>
          </a:prstGeom>
        </p:spPr>
        <p:txBody>
          <a:bodyPr vert="vert270" wrap="square" lIns="0" tIns="23495" rIns="0" bIns="0" rtlCol="0">
            <a:spAutoFit/>
          </a:bodyPr>
          <a:lstStyle/>
          <a:p>
            <a:pPr marL="54610" marR="5080" indent="-42545">
              <a:lnSpc>
                <a:spcPts val="770"/>
              </a:lnSpc>
              <a:spcBef>
                <a:spcPts val="185"/>
              </a:spcBef>
            </a:pPr>
            <a:r>
              <a:rPr sz="700" dirty="0">
                <a:latin typeface="Verdana"/>
                <a:cs typeface="Verdana"/>
              </a:rPr>
              <a:t>Out</a:t>
            </a:r>
            <a:r>
              <a:rPr sz="700" spc="-5" dirty="0">
                <a:latin typeface="Verdana"/>
                <a:cs typeface="Verdana"/>
              </a:rPr>
              <a:t>p</a:t>
            </a:r>
            <a:r>
              <a:rPr sz="700" dirty="0">
                <a:latin typeface="Verdana"/>
                <a:cs typeface="Verdana"/>
              </a:rPr>
              <a:t>ut  </a:t>
            </a:r>
            <a:r>
              <a:rPr sz="700" spc="20" dirty="0">
                <a:latin typeface="Verdana"/>
                <a:cs typeface="Verdana"/>
              </a:rPr>
              <a:t>30</a:t>
            </a:r>
            <a:endParaRPr sz="700">
              <a:latin typeface="Verdana"/>
              <a:cs typeface="Verdana"/>
            </a:endParaRPr>
          </a:p>
        </p:txBody>
      </p:sp>
      <p:sp>
        <p:nvSpPr>
          <p:cNvPr id="89" name="object 89"/>
          <p:cNvSpPr/>
          <p:nvPr/>
        </p:nvSpPr>
        <p:spPr>
          <a:xfrm>
            <a:off x="858823" y="2868296"/>
            <a:ext cx="3146425" cy="0"/>
          </a:xfrm>
          <a:custGeom>
            <a:avLst/>
            <a:gdLst/>
            <a:ahLst/>
            <a:cxnLst/>
            <a:rect l="l" t="t" r="r" b="b"/>
            <a:pathLst>
              <a:path w="3146425">
                <a:moveTo>
                  <a:pt x="0" y="0"/>
                </a:moveTo>
                <a:lnTo>
                  <a:pt x="3146303" y="0"/>
                </a:lnTo>
              </a:path>
            </a:pathLst>
          </a:custGeom>
          <a:ln w="14045">
            <a:solidFill>
              <a:srgbClr val="000000"/>
            </a:solidFill>
          </a:ln>
        </p:spPr>
        <p:txBody>
          <a:bodyPr wrap="square" lIns="0" tIns="0" rIns="0" bIns="0" rtlCol="0"/>
          <a:lstStyle/>
          <a:p>
            <a:endParaRPr/>
          </a:p>
        </p:txBody>
      </p:sp>
      <p:sp>
        <p:nvSpPr>
          <p:cNvPr id="90" name="object 90"/>
          <p:cNvSpPr/>
          <p:nvPr/>
        </p:nvSpPr>
        <p:spPr>
          <a:xfrm>
            <a:off x="915007" y="2868296"/>
            <a:ext cx="0" cy="28575"/>
          </a:xfrm>
          <a:custGeom>
            <a:avLst/>
            <a:gdLst/>
            <a:ahLst/>
            <a:cxnLst/>
            <a:rect l="l" t="t" r="r" b="b"/>
            <a:pathLst>
              <a:path h="28575">
                <a:moveTo>
                  <a:pt x="-7022" y="14045"/>
                </a:moveTo>
                <a:lnTo>
                  <a:pt x="7022" y="14045"/>
                </a:lnTo>
              </a:path>
            </a:pathLst>
          </a:custGeom>
          <a:ln w="28091">
            <a:solidFill>
              <a:srgbClr val="000000"/>
            </a:solidFill>
          </a:ln>
        </p:spPr>
        <p:txBody>
          <a:bodyPr wrap="square" lIns="0" tIns="0" rIns="0" bIns="0" rtlCol="0"/>
          <a:lstStyle/>
          <a:p>
            <a:endParaRPr/>
          </a:p>
        </p:txBody>
      </p:sp>
      <p:sp>
        <p:nvSpPr>
          <p:cNvPr id="91" name="object 91"/>
          <p:cNvSpPr txBox="1"/>
          <p:nvPr/>
        </p:nvSpPr>
        <p:spPr>
          <a:xfrm>
            <a:off x="818031" y="2906956"/>
            <a:ext cx="203835" cy="132715"/>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150</a:t>
            </a:r>
            <a:endParaRPr sz="700">
              <a:latin typeface="Verdana"/>
              <a:cs typeface="Verdana"/>
            </a:endParaRPr>
          </a:p>
        </p:txBody>
      </p:sp>
      <p:sp>
        <p:nvSpPr>
          <p:cNvPr id="92" name="object 92"/>
          <p:cNvSpPr/>
          <p:nvPr/>
        </p:nvSpPr>
        <p:spPr>
          <a:xfrm>
            <a:off x="1673491" y="2868296"/>
            <a:ext cx="0" cy="28575"/>
          </a:xfrm>
          <a:custGeom>
            <a:avLst/>
            <a:gdLst/>
            <a:ahLst/>
            <a:cxnLst/>
            <a:rect l="l" t="t" r="r" b="b"/>
            <a:pathLst>
              <a:path h="28575">
                <a:moveTo>
                  <a:pt x="-7022" y="14045"/>
                </a:moveTo>
                <a:lnTo>
                  <a:pt x="7022" y="14045"/>
                </a:lnTo>
              </a:path>
            </a:pathLst>
          </a:custGeom>
          <a:ln w="28091">
            <a:solidFill>
              <a:srgbClr val="000000"/>
            </a:solidFill>
          </a:ln>
        </p:spPr>
        <p:txBody>
          <a:bodyPr wrap="square" lIns="0" tIns="0" rIns="0" bIns="0" rtlCol="0"/>
          <a:lstStyle/>
          <a:p>
            <a:endParaRPr/>
          </a:p>
        </p:txBody>
      </p:sp>
      <p:sp>
        <p:nvSpPr>
          <p:cNvPr id="93" name="object 93"/>
          <p:cNvSpPr txBox="1"/>
          <p:nvPr/>
        </p:nvSpPr>
        <p:spPr>
          <a:xfrm>
            <a:off x="1576515" y="2906956"/>
            <a:ext cx="203835" cy="132715"/>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200</a:t>
            </a:r>
            <a:endParaRPr sz="700">
              <a:latin typeface="Verdana"/>
              <a:cs typeface="Verdana"/>
            </a:endParaRPr>
          </a:p>
        </p:txBody>
      </p:sp>
      <p:sp>
        <p:nvSpPr>
          <p:cNvPr id="94" name="object 94"/>
          <p:cNvSpPr/>
          <p:nvPr/>
        </p:nvSpPr>
        <p:spPr>
          <a:xfrm>
            <a:off x="2431975" y="2868296"/>
            <a:ext cx="0" cy="28575"/>
          </a:xfrm>
          <a:custGeom>
            <a:avLst/>
            <a:gdLst/>
            <a:ahLst/>
            <a:cxnLst/>
            <a:rect l="l" t="t" r="r" b="b"/>
            <a:pathLst>
              <a:path h="28575">
                <a:moveTo>
                  <a:pt x="-7022" y="14045"/>
                </a:moveTo>
                <a:lnTo>
                  <a:pt x="7022" y="14045"/>
                </a:lnTo>
              </a:path>
            </a:pathLst>
          </a:custGeom>
          <a:ln w="28091">
            <a:solidFill>
              <a:srgbClr val="000000"/>
            </a:solidFill>
          </a:ln>
        </p:spPr>
        <p:txBody>
          <a:bodyPr wrap="square" lIns="0" tIns="0" rIns="0" bIns="0" rtlCol="0"/>
          <a:lstStyle/>
          <a:p>
            <a:endParaRPr/>
          </a:p>
        </p:txBody>
      </p:sp>
      <p:sp>
        <p:nvSpPr>
          <p:cNvPr id="95" name="object 95"/>
          <p:cNvSpPr txBox="1"/>
          <p:nvPr/>
        </p:nvSpPr>
        <p:spPr>
          <a:xfrm>
            <a:off x="2334999" y="2906956"/>
            <a:ext cx="203835" cy="132715"/>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250</a:t>
            </a:r>
            <a:endParaRPr sz="700">
              <a:latin typeface="Verdana"/>
              <a:cs typeface="Verdana"/>
            </a:endParaRPr>
          </a:p>
        </p:txBody>
      </p:sp>
      <p:sp>
        <p:nvSpPr>
          <p:cNvPr id="96" name="object 96"/>
          <p:cNvSpPr/>
          <p:nvPr/>
        </p:nvSpPr>
        <p:spPr>
          <a:xfrm>
            <a:off x="3190459" y="2868296"/>
            <a:ext cx="0" cy="28575"/>
          </a:xfrm>
          <a:custGeom>
            <a:avLst/>
            <a:gdLst/>
            <a:ahLst/>
            <a:cxnLst/>
            <a:rect l="l" t="t" r="r" b="b"/>
            <a:pathLst>
              <a:path h="28575">
                <a:moveTo>
                  <a:pt x="-7022" y="14045"/>
                </a:moveTo>
                <a:lnTo>
                  <a:pt x="7022" y="14045"/>
                </a:lnTo>
              </a:path>
            </a:pathLst>
          </a:custGeom>
          <a:ln w="28091">
            <a:solidFill>
              <a:srgbClr val="000000"/>
            </a:solidFill>
          </a:ln>
        </p:spPr>
        <p:txBody>
          <a:bodyPr wrap="square" lIns="0" tIns="0" rIns="0" bIns="0" rtlCol="0"/>
          <a:lstStyle/>
          <a:p>
            <a:endParaRPr/>
          </a:p>
        </p:txBody>
      </p:sp>
      <p:sp>
        <p:nvSpPr>
          <p:cNvPr id="97" name="object 97"/>
          <p:cNvSpPr txBox="1"/>
          <p:nvPr/>
        </p:nvSpPr>
        <p:spPr>
          <a:xfrm>
            <a:off x="3093483" y="2906956"/>
            <a:ext cx="203835" cy="132715"/>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300</a:t>
            </a:r>
            <a:endParaRPr sz="700">
              <a:latin typeface="Verdana"/>
              <a:cs typeface="Verdana"/>
            </a:endParaRPr>
          </a:p>
        </p:txBody>
      </p:sp>
      <p:sp>
        <p:nvSpPr>
          <p:cNvPr id="98" name="object 98"/>
          <p:cNvSpPr/>
          <p:nvPr/>
        </p:nvSpPr>
        <p:spPr>
          <a:xfrm>
            <a:off x="3948943" y="2868296"/>
            <a:ext cx="0" cy="28575"/>
          </a:xfrm>
          <a:custGeom>
            <a:avLst/>
            <a:gdLst/>
            <a:ahLst/>
            <a:cxnLst/>
            <a:rect l="l" t="t" r="r" b="b"/>
            <a:pathLst>
              <a:path h="28575">
                <a:moveTo>
                  <a:pt x="-7022" y="14045"/>
                </a:moveTo>
                <a:lnTo>
                  <a:pt x="7022" y="14045"/>
                </a:lnTo>
              </a:path>
            </a:pathLst>
          </a:custGeom>
          <a:ln w="28091">
            <a:solidFill>
              <a:srgbClr val="000000"/>
            </a:solidFill>
          </a:ln>
        </p:spPr>
        <p:txBody>
          <a:bodyPr wrap="square" lIns="0" tIns="0" rIns="0" bIns="0" rtlCol="0"/>
          <a:lstStyle/>
          <a:p>
            <a:endParaRPr/>
          </a:p>
        </p:txBody>
      </p:sp>
      <p:sp>
        <p:nvSpPr>
          <p:cNvPr id="99" name="object 99"/>
          <p:cNvSpPr txBox="1"/>
          <p:nvPr/>
        </p:nvSpPr>
        <p:spPr>
          <a:xfrm>
            <a:off x="3851967" y="2906956"/>
            <a:ext cx="203835" cy="132715"/>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350</a:t>
            </a:r>
            <a:endParaRPr sz="700">
              <a:latin typeface="Verdana"/>
              <a:cs typeface="Verdana"/>
            </a:endParaRPr>
          </a:p>
        </p:txBody>
      </p:sp>
      <p:sp>
        <p:nvSpPr>
          <p:cNvPr id="100" name="object 100"/>
          <p:cNvSpPr txBox="1"/>
          <p:nvPr/>
        </p:nvSpPr>
        <p:spPr>
          <a:xfrm>
            <a:off x="2138355" y="2977186"/>
            <a:ext cx="598805" cy="132715"/>
          </a:xfrm>
          <a:prstGeom prst="rect">
            <a:avLst/>
          </a:prstGeom>
        </p:spPr>
        <p:txBody>
          <a:bodyPr vert="horz" wrap="square" lIns="0" tIns="12700" rIns="0" bIns="0" rtlCol="0">
            <a:spAutoFit/>
          </a:bodyPr>
          <a:lstStyle/>
          <a:p>
            <a:pPr marL="12700">
              <a:lnSpc>
                <a:spcPct val="100000"/>
              </a:lnSpc>
              <a:spcBef>
                <a:spcPts val="100"/>
              </a:spcBef>
            </a:pPr>
            <a:r>
              <a:rPr sz="700" spc="-15" dirty="0">
                <a:latin typeface="Verdana"/>
                <a:cs typeface="Verdana"/>
              </a:rPr>
              <a:t>Average</a:t>
            </a:r>
            <a:r>
              <a:rPr sz="700" spc="-65" dirty="0">
                <a:latin typeface="Verdana"/>
                <a:cs typeface="Verdana"/>
              </a:rPr>
              <a:t> </a:t>
            </a:r>
            <a:r>
              <a:rPr sz="700" spc="10" dirty="0">
                <a:latin typeface="Verdana"/>
                <a:cs typeface="Verdana"/>
              </a:rPr>
              <a:t>cost</a:t>
            </a:r>
            <a:endParaRPr sz="700">
              <a:latin typeface="Verdana"/>
              <a:cs typeface="Verdana"/>
            </a:endParaRPr>
          </a:p>
        </p:txBody>
      </p:sp>
      <p:sp>
        <p:nvSpPr>
          <p:cNvPr id="101" name="object 101"/>
          <p:cNvSpPr/>
          <p:nvPr/>
        </p:nvSpPr>
        <p:spPr>
          <a:xfrm>
            <a:off x="977277" y="911596"/>
            <a:ext cx="2810510" cy="1939925"/>
          </a:xfrm>
          <a:custGeom>
            <a:avLst/>
            <a:gdLst/>
            <a:ahLst/>
            <a:cxnLst/>
            <a:rect l="l" t="t" r="r" b="b"/>
            <a:pathLst>
              <a:path w="2810510" h="1939925">
                <a:moveTo>
                  <a:pt x="0" y="0"/>
                </a:moveTo>
                <a:lnTo>
                  <a:pt x="2810406" y="1939353"/>
                </a:lnTo>
              </a:path>
            </a:pathLst>
          </a:custGeom>
          <a:ln w="10921">
            <a:solidFill>
              <a:srgbClr val="000000"/>
            </a:solidFill>
          </a:ln>
        </p:spPr>
        <p:txBody>
          <a:bodyPr wrap="square" lIns="0" tIns="0" rIns="0" bIns="0" rtlCol="0"/>
          <a:lstStyle/>
          <a:p>
            <a:endParaRPr/>
          </a:p>
        </p:txBody>
      </p:sp>
      <p:sp>
        <p:nvSpPr>
          <p:cNvPr id="102" name="object 102"/>
          <p:cNvSpPr txBox="1"/>
          <p:nvPr/>
        </p:nvSpPr>
        <p:spPr>
          <a:xfrm>
            <a:off x="1095651" y="880483"/>
            <a:ext cx="641985" cy="117475"/>
          </a:xfrm>
          <a:prstGeom prst="rect">
            <a:avLst/>
          </a:prstGeom>
        </p:spPr>
        <p:txBody>
          <a:bodyPr vert="horz" wrap="square" lIns="0" tIns="12700" rIns="0" bIns="0" rtlCol="0">
            <a:spAutoFit/>
          </a:bodyPr>
          <a:lstStyle/>
          <a:p>
            <a:pPr marL="12700">
              <a:lnSpc>
                <a:spcPct val="100000"/>
              </a:lnSpc>
              <a:spcBef>
                <a:spcPts val="100"/>
              </a:spcBef>
            </a:pPr>
            <a:r>
              <a:rPr sz="600" b="1" spc="-10" dirty="0">
                <a:latin typeface="Arial"/>
                <a:cs typeface="Arial"/>
              </a:rPr>
              <a:t>True</a:t>
            </a:r>
            <a:r>
              <a:rPr sz="600" b="1" spc="-55" dirty="0">
                <a:latin typeface="Arial"/>
                <a:cs typeface="Arial"/>
              </a:rPr>
              <a:t> </a:t>
            </a:r>
            <a:r>
              <a:rPr sz="600" b="1" dirty="0">
                <a:latin typeface="Arial"/>
                <a:cs typeface="Arial"/>
              </a:rPr>
              <a:t>relationship</a:t>
            </a:r>
            <a:endParaRPr sz="600">
              <a:latin typeface="Arial"/>
              <a:cs typeface="Arial"/>
            </a:endParaRPr>
          </a:p>
        </p:txBody>
      </p:sp>
      <p:sp>
        <p:nvSpPr>
          <p:cNvPr id="103" name="object 103"/>
          <p:cNvSpPr txBox="1"/>
          <p:nvPr/>
        </p:nvSpPr>
        <p:spPr>
          <a:xfrm>
            <a:off x="3252632" y="2316650"/>
            <a:ext cx="845819" cy="117475"/>
          </a:xfrm>
          <a:prstGeom prst="rect">
            <a:avLst/>
          </a:prstGeom>
        </p:spPr>
        <p:txBody>
          <a:bodyPr vert="horz" wrap="square" lIns="0" tIns="12700" rIns="0" bIns="0" rtlCol="0">
            <a:spAutoFit/>
          </a:bodyPr>
          <a:lstStyle/>
          <a:p>
            <a:pPr marL="12700">
              <a:lnSpc>
                <a:spcPct val="100000"/>
              </a:lnSpc>
              <a:spcBef>
                <a:spcPts val="100"/>
              </a:spcBef>
            </a:pPr>
            <a:r>
              <a:rPr sz="600" b="1" dirty="0">
                <a:latin typeface="Arial"/>
                <a:cs typeface="Arial"/>
              </a:rPr>
              <a:t>Estimated</a:t>
            </a:r>
            <a:r>
              <a:rPr sz="600" b="1" spc="-55" dirty="0">
                <a:latin typeface="Arial"/>
                <a:cs typeface="Arial"/>
              </a:rPr>
              <a:t> </a:t>
            </a:r>
            <a:r>
              <a:rPr sz="600" b="1" dirty="0">
                <a:latin typeface="Arial"/>
                <a:cs typeface="Arial"/>
              </a:rPr>
              <a:t>relationship</a:t>
            </a:r>
            <a:endParaRPr sz="600">
              <a:latin typeface="Arial"/>
              <a:cs typeface="Arial"/>
            </a:endParaRPr>
          </a:p>
        </p:txBody>
      </p:sp>
      <p:sp>
        <p:nvSpPr>
          <p:cNvPr id="104" name="object 104"/>
          <p:cNvSpPr/>
          <p:nvPr/>
        </p:nvSpPr>
        <p:spPr>
          <a:xfrm>
            <a:off x="1921652" y="1603214"/>
            <a:ext cx="0" cy="304165"/>
          </a:xfrm>
          <a:custGeom>
            <a:avLst/>
            <a:gdLst/>
            <a:ahLst/>
            <a:cxnLst/>
            <a:rect l="l" t="t" r="r" b="b"/>
            <a:pathLst>
              <a:path h="304164">
                <a:moveTo>
                  <a:pt x="0" y="304140"/>
                </a:moveTo>
                <a:lnTo>
                  <a:pt x="0" y="0"/>
                </a:lnTo>
              </a:path>
            </a:pathLst>
          </a:custGeom>
          <a:ln w="11059">
            <a:solidFill>
              <a:srgbClr val="000000"/>
            </a:solidFill>
          </a:ln>
        </p:spPr>
        <p:txBody>
          <a:bodyPr wrap="square" lIns="0" tIns="0" rIns="0" bIns="0" rtlCol="0"/>
          <a:lstStyle/>
          <a:p>
            <a:endParaRPr/>
          </a:p>
        </p:txBody>
      </p:sp>
      <p:sp>
        <p:nvSpPr>
          <p:cNvPr id="105" name="object 105"/>
          <p:cNvSpPr/>
          <p:nvPr/>
        </p:nvSpPr>
        <p:spPr>
          <a:xfrm>
            <a:off x="1895108" y="1894083"/>
            <a:ext cx="53340" cy="53340"/>
          </a:xfrm>
          <a:custGeom>
            <a:avLst/>
            <a:gdLst/>
            <a:ahLst/>
            <a:cxnLst/>
            <a:rect l="l" t="t" r="r" b="b"/>
            <a:pathLst>
              <a:path w="53339" h="53339">
                <a:moveTo>
                  <a:pt x="0" y="0"/>
                </a:moveTo>
                <a:lnTo>
                  <a:pt x="26543" y="53086"/>
                </a:lnTo>
                <a:lnTo>
                  <a:pt x="46450" y="13271"/>
                </a:lnTo>
                <a:lnTo>
                  <a:pt x="26543" y="13271"/>
                </a:lnTo>
                <a:lnTo>
                  <a:pt x="0" y="0"/>
                </a:lnTo>
                <a:close/>
              </a:path>
              <a:path w="53339" h="53339">
                <a:moveTo>
                  <a:pt x="53086" y="0"/>
                </a:moveTo>
                <a:lnTo>
                  <a:pt x="26543" y="13271"/>
                </a:lnTo>
                <a:lnTo>
                  <a:pt x="46450" y="13271"/>
                </a:lnTo>
                <a:lnTo>
                  <a:pt x="53086" y="0"/>
                </a:lnTo>
                <a:close/>
              </a:path>
            </a:pathLst>
          </a:custGeom>
          <a:solidFill>
            <a:srgbClr val="000000"/>
          </a:solidFill>
        </p:spPr>
        <p:txBody>
          <a:bodyPr wrap="square" lIns="0" tIns="0" rIns="0" bIns="0" rtlCol="0"/>
          <a:lstStyle/>
          <a:p>
            <a:endParaRPr/>
          </a:p>
        </p:txBody>
      </p:sp>
      <p:sp>
        <p:nvSpPr>
          <p:cNvPr id="106" name="object 106"/>
          <p:cNvSpPr/>
          <p:nvPr/>
        </p:nvSpPr>
        <p:spPr>
          <a:xfrm>
            <a:off x="1895108" y="1563399"/>
            <a:ext cx="53340" cy="53340"/>
          </a:xfrm>
          <a:custGeom>
            <a:avLst/>
            <a:gdLst/>
            <a:ahLst/>
            <a:cxnLst/>
            <a:rect l="l" t="t" r="r" b="b"/>
            <a:pathLst>
              <a:path w="53339" h="53340">
                <a:moveTo>
                  <a:pt x="26543" y="0"/>
                </a:moveTo>
                <a:lnTo>
                  <a:pt x="0" y="53086"/>
                </a:lnTo>
                <a:lnTo>
                  <a:pt x="26543" y="39814"/>
                </a:lnTo>
                <a:lnTo>
                  <a:pt x="46450" y="39814"/>
                </a:lnTo>
                <a:lnTo>
                  <a:pt x="26543" y="0"/>
                </a:lnTo>
                <a:close/>
              </a:path>
              <a:path w="53339" h="53340">
                <a:moveTo>
                  <a:pt x="46450" y="39814"/>
                </a:moveTo>
                <a:lnTo>
                  <a:pt x="26543" y="39814"/>
                </a:lnTo>
                <a:lnTo>
                  <a:pt x="53086" y="53086"/>
                </a:lnTo>
                <a:lnTo>
                  <a:pt x="46450" y="39814"/>
                </a:lnTo>
                <a:close/>
              </a:path>
            </a:pathLst>
          </a:custGeom>
          <a:solidFill>
            <a:srgbClr val="000000"/>
          </a:solidFill>
        </p:spPr>
        <p:txBody>
          <a:bodyPr wrap="square" lIns="0" tIns="0" rIns="0" bIns="0" rtlCol="0"/>
          <a:lstStyle/>
          <a:p>
            <a:endParaRPr/>
          </a:p>
        </p:txBody>
      </p:sp>
      <p:sp>
        <p:nvSpPr>
          <p:cNvPr id="107" name="object 107"/>
          <p:cNvSpPr/>
          <p:nvPr/>
        </p:nvSpPr>
        <p:spPr>
          <a:xfrm>
            <a:off x="1983064" y="1723605"/>
            <a:ext cx="3175" cy="184150"/>
          </a:xfrm>
          <a:custGeom>
            <a:avLst/>
            <a:gdLst/>
            <a:ahLst/>
            <a:cxnLst/>
            <a:rect l="l" t="t" r="r" b="b"/>
            <a:pathLst>
              <a:path w="3175" h="184150">
                <a:moveTo>
                  <a:pt x="0" y="184014"/>
                </a:moveTo>
                <a:lnTo>
                  <a:pt x="2701" y="0"/>
                </a:lnTo>
              </a:path>
            </a:pathLst>
          </a:custGeom>
          <a:ln w="11059">
            <a:solidFill>
              <a:srgbClr val="000000"/>
            </a:solidFill>
            <a:prstDash val="dash"/>
          </a:ln>
        </p:spPr>
        <p:txBody>
          <a:bodyPr wrap="square" lIns="0" tIns="0" rIns="0" bIns="0" rtlCol="0"/>
          <a:lstStyle/>
          <a:p>
            <a:endParaRPr/>
          </a:p>
        </p:txBody>
      </p:sp>
      <p:sp>
        <p:nvSpPr>
          <p:cNvPr id="108" name="object 108"/>
          <p:cNvSpPr/>
          <p:nvPr/>
        </p:nvSpPr>
        <p:spPr>
          <a:xfrm>
            <a:off x="1956719" y="1893959"/>
            <a:ext cx="53340" cy="53975"/>
          </a:xfrm>
          <a:custGeom>
            <a:avLst/>
            <a:gdLst/>
            <a:ahLst/>
            <a:cxnLst/>
            <a:rect l="l" t="t" r="r" b="b"/>
            <a:pathLst>
              <a:path w="53339" h="53975">
                <a:moveTo>
                  <a:pt x="0" y="0"/>
                </a:moveTo>
                <a:lnTo>
                  <a:pt x="25760" y="53470"/>
                </a:lnTo>
                <a:lnTo>
                  <a:pt x="46401" y="13660"/>
                </a:lnTo>
                <a:lnTo>
                  <a:pt x="26345" y="13660"/>
                </a:lnTo>
                <a:lnTo>
                  <a:pt x="0" y="0"/>
                </a:lnTo>
                <a:close/>
              </a:path>
              <a:path w="53339" h="53975">
                <a:moveTo>
                  <a:pt x="53080" y="779"/>
                </a:moveTo>
                <a:lnTo>
                  <a:pt x="26345" y="13660"/>
                </a:lnTo>
                <a:lnTo>
                  <a:pt x="46401" y="13660"/>
                </a:lnTo>
                <a:lnTo>
                  <a:pt x="53080" y="779"/>
                </a:lnTo>
                <a:close/>
              </a:path>
            </a:pathLst>
          </a:custGeom>
          <a:solidFill>
            <a:srgbClr val="000000"/>
          </a:solidFill>
        </p:spPr>
        <p:txBody>
          <a:bodyPr wrap="square" lIns="0" tIns="0" rIns="0" bIns="0" rtlCol="0"/>
          <a:lstStyle/>
          <a:p>
            <a:endParaRPr/>
          </a:p>
        </p:txBody>
      </p:sp>
      <p:sp>
        <p:nvSpPr>
          <p:cNvPr id="109" name="object 109"/>
          <p:cNvSpPr/>
          <p:nvPr/>
        </p:nvSpPr>
        <p:spPr>
          <a:xfrm>
            <a:off x="1959031" y="1683794"/>
            <a:ext cx="53340" cy="53975"/>
          </a:xfrm>
          <a:custGeom>
            <a:avLst/>
            <a:gdLst/>
            <a:ahLst/>
            <a:cxnLst/>
            <a:rect l="l" t="t" r="r" b="b"/>
            <a:pathLst>
              <a:path w="53339" h="53975">
                <a:moveTo>
                  <a:pt x="46499" y="39810"/>
                </a:moveTo>
                <a:lnTo>
                  <a:pt x="26735" y="39810"/>
                </a:lnTo>
                <a:lnTo>
                  <a:pt x="53080" y="53470"/>
                </a:lnTo>
                <a:lnTo>
                  <a:pt x="46499" y="39810"/>
                </a:lnTo>
                <a:close/>
              </a:path>
              <a:path w="53339" h="53975">
                <a:moveTo>
                  <a:pt x="27319" y="0"/>
                </a:moveTo>
                <a:lnTo>
                  <a:pt x="0" y="52691"/>
                </a:lnTo>
                <a:lnTo>
                  <a:pt x="26735" y="39810"/>
                </a:lnTo>
                <a:lnTo>
                  <a:pt x="46499" y="39810"/>
                </a:lnTo>
                <a:lnTo>
                  <a:pt x="27319" y="0"/>
                </a:lnTo>
                <a:close/>
              </a:path>
            </a:pathLst>
          </a:custGeom>
          <a:solidFill>
            <a:srgbClr val="000000"/>
          </a:solidFill>
        </p:spPr>
        <p:txBody>
          <a:bodyPr wrap="square" lIns="0" tIns="0" rIns="0" bIns="0" rtlCol="0"/>
          <a:lstStyle/>
          <a:p>
            <a:endParaRPr/>
          </a:p>
        </p:txBody>
      </p:sp>
      <p:sp>
        <p:nvSpPr>
          <p:cNvPr id="110" name="object 110"/>
          <p:cNvSpPr txBox="1"/>
          <p:nvPr/>
        </p:nvSpPr>
        <p:spPr>
          <a:xfrm>
            <a:off x="1444446" y="1684521"/>
            <a:ext cx="895985" cy="267970"/>
          </a:xfrm>
          <a:prstGeom prst="rect">
            <a:avLst/>
          </a:prstGeom>
        </p:spPr>
        <p:txBody>
          <a:bodyPr vert="horz" wrap="square" lIns="0" tIns="13970" rIns="0" bIns="0" rtlCol="0">
            <a:spAutoFit/>
          </a:bodyPr>
          <a:lstStyle/>
          <a:p>
            <a:pPr marL="12700">
              <a:lnSpc>
                <a:spcPct val="100000"/>
              </a:lnSpc>
              <a:spcBef>
                <a:spcPts val="110"/>
              </a:spcBef>
            </a:pPr>
            <a:r>
              <a:rPr sz="600" b="1" i="1" dirty="0">
                <a:latin typeface="Arial"/>
                <a:cs typeface="Arial"/>
              </a:rPr>
              <a:t>Disturbance</a:t>
            </a:r>
            <a:endParaRPr sz="600">
              <a:latin typeface="Arial"/>
              <a:cs typeface="Arial"/>
            </a:endParaRPr>
          </a:p>
          <a:p>
            <a:pPr marL="560070">
              <a:lnSpc>
                <a:spcPct val="100000"/>
              </a:lnSpc>
              <a:spcBef>
                <a:spcPts val="455"/>
              </a:spcBef>
            </a:pPr>
            <a:r>
              <a:rPr sz="600" b="1" i="1" spc="5" dirty="0">
                <a:latin typeface="Arial"/>
                <a:cs typeface="Arial"/>
              </a:rPr>
              <a:t>Residual</a:t>
            </a:r>
            <a:endParaRPr sz="600">
              <a:latin typeface="Arial"/>
              <a:cs typeface="Arial"/>
            </a:endParaRPr>
          </a:p>
        </p:txBody>
      </p:sp>
      <p:sp>
        <p:nvSpPr>
          <p:cNvPr id="111" name="object 111"/>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27</a:t>
            </a:fld>
            <a:r>
              <a:rPr spc="-85" dirty="0"/>
              <a:t> </a:t>
            </a:r>
            <a:r>
              <a:rPr spc="-5" dirty="0"/>
              <a:t>/</a:t>
            </a:r>
            <a:r>
              <a:rPr spc="-80" dirty="0"/>
              <a:t> </a:t>
            </a:r>
            <a:r>
              <a:rPr spc="-5" dirty="0"/>
              <a:t>33</a:t>
            </a:r>
          </a:p>
        </p:txBody>
      </p:sp>
    </p:spTree>
  </p:cSld>
  <p:clrMapOvr>
    <a:masterClrMapping/>
  </p:clrMapOvr>
  <p:transition>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2710815" cy="244475"/>
          </a:xfrm>
          <a:prstGeom prst="rect">
            <a:avLst/>
          </a:prstGeom>
        </p:spPr>
        <p:txBody>
          <a:bodyPr vert="horz" wrap="square" lIns="0" tIns="17145" rIns="0" bIns="0" rtlCol="0">
            <a:spAutoFit/>
          </a:bodyPr>
          <a:lstStyle/>
          <a:p>
            <a:pPr marL="12700">
              <a:lnSpc>
                <a:spcPct val="100000"/>
              </a:lnSpc>
              <a:spcBef>
                <a:spcPts val="135"/>
              </a:spcBef>
            </a:pPr>
            <a:r>
              <a:rPr sz="1400" spc="60" dirty="0"/>
              <a:t>G</a:t>
            </a:r>
            <a:r>
              <a:rPr spc="60" dirty="0"/>
              <a:t>ETTING </a:t>
            </a:r>
            <a:r>
              <a:rPr spc="50" dirty="0"/>
              <a:t>BACK </a:t>
            </a:r>
            <a:r>
              <a:rPr spc="20" dirty="0"/>
              <a:t>TO </a:t>
            </a:r>
            <a:r>
              <a:rPr spc="45" dirty="0"/>
              <a:t>THE</a:t>
            </a:r>
            <a:r>
              <a:rPr spc="75" dirty="0"/>
              <a:t> </a:t>
            </a:r>
            <a:r>
              <a:rPr spc="55" dirty="0"/>
              <a:t>EXAMPLE</a:t>
            </a:r>
            <a:endParaRPr sz="1400"/>
          </a:p>
        </p:txBody>
      </p:sp>
      <p:sp>
        <p:nvSpPr>
          <p:cNvPr id="13" name="object 13"/>
          <p:cNvSpPr txBox="1"/>
          <p:nvPr/>
        </p:nvSpPr>
        <p:spPr>
          <a:xfrm>
            <a:off x="463689" y="684744"/>
            <a:ext cx="1990089" cy="180819"/>
          </a:xfrm>
          <a:prstGeom prst="rect">
            <a:avLst/>
          </a:prstGeom>
        </p:spPr>
        <p:txBody>
          <a:bodyPr vert="horz" wrap="square" lIns="0" tIns="11430" rIns="0" bIns="0" rtlCol="0">
            <a:spAutoFit/>
          </a:bodyPr>
          <a:lstStyle/>
          <a:p>
            <a:pPr marL="25400">
              <a:lnSpc>
                <a:spcPct val="100000"/>
              </a:lnSpc>
              <a:spcBef>
                <a:spcPts val="90"/>
              </a:spcBef>
            </a:pPr>
            <a:r>
              <a:rPr sz="1100" spc="-60" dirty="0">
                <a:latin typeface="Book Antiqua"/>
                <a:cs typeface="Book Antiqua"/>
              </a:rPr>
              <a:t>We </a:t>
            </a:r>
            <a:r>
              <a:rPr sz="1100" spc="-5" dirty="0">
                <a:latin typeface="Book Antiqua"/>
                <a:cs typeface="Book Antiqua"/>
              </a:rPr>
              <a:t>have the economic</a:t>
            </a:r>
            <a:r>
              <a:rPr sz="1100" spc="-195" dirty="0">
                <a:latin typeface="Book Antiqua"/>
                <a:cs typeface="Book Antiqua"/>
              </a:rPr>
              <a:t> </a:t>
            </a:r>
            <a:r>
              <a:rPr sz="1100" spc="-5" dirty="0">
                <a:latin typeface="Book Antiqua"/>
                <a:cs typeface="Book Antiqua"/>
              </a:rPr>
              <a:t>model</a:t>
            </a:r>
            <a:endParaRPr sz="1100" dirty="0">
              <a:latin typeface="Book Antiqua"/>
              <a:cs typeface="Book Antiqua"/>
            </a:endParaRPr>
          </a:p>
        </p:txBody>
      </p:sp>
      <p:sp>
        <p:nvSpPr>
          <p:cNvPr id="14" name="object 14"/>
          <p:cNvSpPr txBox="1"/>
          <p:nvPr/>
        </p:nvSpPr>
        <p:spPr>
          <a:xfrm>
            <a:off x="2578468" y="940344"/>
            <a:ext cx="90170" cy="191770"/>
          </a:xfrm>
          <a:prstGeom prst="rect">
            <a:avLst/>
          </a:prstGeom>
        </p:spPr>
        <p:txBody>
          <a:bodyPr vert="horz" wrap="square" lIns="0" tIns="11430" rIns="0" bIns="0" rtlCol="0">
            <a:spAutoFit/>
          </a:bodyPr>
          <a:lstStyle/>
          <a:p>
            <a:pPr marL="12700">
              <a:lnSpc>
                <a:spcPct val="100000"/>
              </a:lnSpc>
              <a:spcBef>
                <a:spcPts val="90"/>
              </a:spcBef>
            </a:pPr>
            <a:r>
              <a:rPr sz="1100" i="1" u="sng" spc="-5" dirty="0">
                <a:uFill>
                  <a:solidFill>
                    <a:srgbClr val="000000"/>
                  </a:solidFill>
                </a:uFill>
                <a:latin typeface="Book Antiqua"/>
                <a:cs typeface="Book Antiqua"/>
              </a:rPr>
              <a:t>b</a:t>
            </a:r>
            <a:endParaRPr sz="1100">
              <a:latin typeface="Book Antiqua"/>
              <a:cs typeface="Book Antiqua"/>
            </a:endParaRPr>
          </a:p>
        </p:txBody>
      </p:sp>
      <p:sp>
        <p:nvSpPr>
          <p:cNvPr id="15" name="object 15"/>
          <p:cNvSpPr txBox="1"/>
          <p:nvPr/>
        </p:nvSpPr>
        <p:spPr>
          <a:xfrm>
            <a:off x="2004783" y="1034070"/>
            <a:ext cx="875665" cy="287020"/>
          </a:xfrm>
          <a:prstGeom prst="rect">
            <a:avLst/>
          </a:prstGeom>
        </p:spPr>
        <p:txBody>
          <a:bodyPr vert="horz" wrap="square" lIns="0" tIns="11430" rIns="0" bIns="0" rtlCol="0">
            <a:spAutoFit/>
          </a:bodyPr>
          <a:lstStyle/>
          <a:p>
            <a:pPr marL="50800">
              <a:lnSpc>
                <a:spcPts val="1035"/>
              </a:lnSpc>
              <a:spcBef>
                <a:spcPts val="90"/>
              </a:spcBef>
              <a:tabLst>
                <a:tab pos="698500" algn="l"/>
              </a:tabLst>
            </a:pPr>
            <a:r>
              <a:rPr sz="1100" i="1" spc="-5" dirty="0">
                <a:latin typeface="Book Antiqua"/>
                <a:cs typeface="Book Antiqua"/>
              </a:rPr>
              <a:t>q </a:t>
            </a:r>
            <a:r>
              <a:rPr sz="1100" spc="45" dirty="0">
                <a:latin typeface="Tahoma"/>
                <a:cs typeface="Tahoma"/>
              </a:rPr>
              <a:t>=</a:t>
            </a:r>
            <a:r>
              <a:rPr sz="1100" spc="140" dirty="0">
                <a:latin typeface="Tahoma"/>
                <a:cs typeface="Tahoma"/>
              </a:rPr>
              <a:t> </a:t>
            </a:r>
            <a:r>
              <a:rPr sz="1650" i="1" u="sng" spc="-7" baseline="37878" dirty="0">
                <a:uFill>
                  <a:solidFill>
                    <a:srgbClr val="000000"/>
                  </a:solidFill>
                </a:uFill>
                <a:latin typeface="Book Antiqua"/>
                <a:cs typeface="Book Antiqua"/>
              </a:rPr>
              <a:t>a</a:t>
            </a:r>
            <a:r>
              <a:rPr sz="1650" i="1" spc="172" baseline="37878" dirty="0">
                <a:latin typeface="Book Antiqua"/>
                <a:cs typeface="Book Antiqua"/>
              </a:rPr>
              <a:t> </a:t>
            </a:r>
            <a:r>
              <a:rPr sz="1100" spc="-30" dirty="0">
                <a:latin typeface="Lucida Sans Unicode"/>
                <a:cs typeface="Lucida Sans Unicode"/>
              </a:rPr>
              <a:t>−	</a:t>
            </a:r>
            <a:r>
              <a:rPr sz="1100" spc="-395" dirty="0">
                <a:latin typeface="Lucida Sans Unicode"/>
                <a:cs typeface="Lucida Sans Unicode"/>
              </a:rPr>
              <a:t>·</a:t>
            </a:r>
            <a:r>
              <a:rPr sz="1100" spc="-140" dirty="0">
                <a:latin typeface="Lucida Sans Unicode"/>
                <a:cs typeface="Lucida Sans Unicode"/>
              </a:rPr>
              <a:t> </a:t>
            </a:r>
            <a:r>
              <a:rPr sz="1100" i="1" spc="-5" dirty="0">
                <a:latin typeface="Book Antiqua"/>
                <a:cs typeface="Book Antiqua"/>
              </a:rPr>
              <a:t>c</a:t>
            </a:r>
            <a:endParaRPr sz="1100">
              <a:latin typeface="Book Antiqua"/>
              <a:cs typeface="Book Antiqua"/>
            </a:endParaRPr>
          </a:p>
          <a:p>
            <a:pPr marL="314325">
              <a:lnSpc>
                <a:spcPts val="1035"/>
              </a:lnSpc>
              <a:tabLst>
                <a:tab pos="583565" algn="l"/>
              </a:tabLst>
            </a:pPr>
            <a:r>
              <a:rPr sz="1100" spc="-5" dirty="0">
                <a:latin typeface="Book Antiqua"/>
                <a:cs typeface="Book Antiqua"/>
              </a:rPr>
              <a:t>2	2</a:t>
            </a:r>
            <a:endParaRPr sz="1100">
              <a:latin typeface="Book Antiqua"/>
              <a:cs typeface="Book Antiqua"/>
            </a:endParaRPr>
          </a:p>
        </p:txBody>
      </p:sp>
      <p:sp>
        <p:nvSpPr>
          <p:cNvPr id="16" name="object 16"/>
          <p:cNvSpPr txBox="1"/>
          <p:nvPr/>
        </p:nvSpPr>
        <p:spPr>
          <a:xfrm>
            <a:off x="438289" y="1378469"/>
            <a:ext cx="2590165" cy="363855"/>
          </a:xfrm>
          <a:prstGeom prst="rect">
            <a:avLst/>
          </a:prstGeom>
        </p:spPr>
        <p:txBody>
          <a:bodyPr vert="horz" wrap="square" lIns="0" tIns="11430" rIns="0" bIns="0" rtlCol="0">
            <a:spAutoFit/>
          </a:bodyPr>
          <a:lstStyle/>
          <a:p>
            <a:pPr marL="50800">
              <a:lnSpc>
                <a:spcPct val="100000"/>
              </a:lnSpc>
              <a:spcBef>
                <a:spcPts val="90"/>
              </a:spcBef>
            </a:pPr>
            <a:r>
              <a:rPr sz="1100" spc="-60" dirty="0">
                <a:latin typeface="Book Antiqua"/>
                <a:cs typeface="Book Antiqua"/>
              </a:rPr>
              <a:t>We</a:t>
            </a:r>
            <a:r>
              <a:rPr lang="en-US" sz="1100" spc="-60" dirty="0">
                <a:latin typeface="Book Antiqua"/>
                <a:cs typeface="Book Antiqua"/>
              </a:rPr>
              <a:t> </a:t>
            </a:r>
            <a:r>
              <a:rPr sz="1100" spc="-175" dirty="0">
                <a:latin typeface="Book Antiqua"/>
                <a:cs typeface="Book Antiqua"/>
              </a:rPr>
              <a:t> </a:t>
            </a:r>
            <a:r>
              <a:rPr sz="1100" spc="-5" dirty="0">
                <a:latin typeface="Book Antiqua"/>
                <a:cs typeface="Book Antiqua"/>
              </a:rPr>
              <a:t>estimate</a:t>
            </a:r>
            <a:endParaRPr sz="1100" dirty="0">
              <a:latin typeface="Book Antiqua"/>
              <a:cs typeface="Book Antiqua"/>
            </a:endParaRPr>
          </a:p>
          <a:p>
            <a:pPr marL="1462405">
              <a:lnSpc>
                <a:spcPct val="100000"/>
              </a:lnSpc>
              <a:spcBef>
                <a:spcPts val="35"/>
              </a:spcBef>
            </a:pPr>
            <a:r>
              <a:rPr sz="1100" i="1" spc="-5" dirty="0">
                <a:latin typeface="Book Antiqua"/>
                <a:cs typeface="Book Antiqua"/>
              </a:rPr>
              <a:t>q</a:t>
            </a:r>
            <a:r>
              <a:rPr sz="1200" i="1" spc="-7" baseline="-13888" dirty="0">
                <a:latin typeface="Book Antiqua"/>
                <a:cs typeface="Book Antiqua"/>
              </a:rPr>
              <a:t>i </a:t>
            </a:r>
            <a:r>
              <a:rPr sz="1100" spc="45" dirty="0">
                <a:latin typeface="Tahoma"/>
                <a:cs typeface="Tahoma"/>
              </a:rPr>
              <a:t>= </a:t>
            </a:r>
            <a:r>
              <a:rPr sz="1100" i="1" spc="-10" dirty="0">
                <a:latin typeface="Arial"/>
                <a:cs typeface="Arial"/>
              </a:rPr>
              <a:t>β</a:t>
            </a:r>
            <a:r>
              <a:rPr sz="1200" spc="-15" baseline="-10416" dirty="0">
                <a:latin typeface="Book Antiqua"/>
                <a:cs typeface="Book Antiqua"/>
              </a:rPr>
              <a:t>0 </a:t>
            </a:r>
            <a:r>
              <a:rPr sz="1100" spc="45" dirty="0">
                <a:latin typeface="Tahoma"/>
                <a:cs typeface="Tahoma"/>
              </a:rPr>
              <a:t>+ </a:t>
            </a:r>
            <a:r>
              <a:rPr sz="1100" i="1" spc="5" dirty="0">
                <a:latin typeface="Arial"/>
                <a:cs typeface="Arial"/>
              </a:rPr>
              <a:t>β</a:t>
            </a:r>
            <a:r>
              <a:rPr sz="1200" spc="7" baseline="-13888" dirty="0">
                <a:latin typeface="Book Antiqua"/>
                <a:cs typeface="Book Antiqua"/>
              </a:rPr>
              <a:t>1</a:t>
            </a:r>
            <a:r>
              <a:rPr sz="1100" i="1" spc="5" dirty="0">
                <a:latin typeface="Book Antiqua"/>
                <a:cs typeface="Book Antiqua"/>
              </a:rPr>
              <a:t>c</a:t>
            </a:r>
            <a:r>
              <a:rPr sz="1200" i="1" spc="7" baseline="-13888" dirty="0">
                <a:latin typeface="Book Antiqua"/>
                <a:cs typeface="Book Antiqua"/>
              </a:rPr>
              <a:t>i </a:t>
            </a:r>
            <a:r>
              <a:rPr sz="1100" spc="45" dirty="0">
                <a:latin typeface="Tahoma"/>
                <a:cs typeface="Tahoma"/>
              </a:rPr>
              <a:t>+</a:t>
            </a:r>
            <a:r>
              <a:rPr sz="1100" spc="-254" dirty="0">
                <a:latin typeface="Tahoma"/>
                <a:cs typeface="Tahoma"/>
              </a:rPr>
              <a:t> </a:t>
            </a:r>
            <a:r>
              <a:rPr sz="1100" i="1" spc="10" dirty="0">
                <a:latin typeface="Arial"/>
                <a:cs typeface="Arial"/>
              </a:rPr>
              <a:t>ε</a:t>
            </a:r>
            <a:r>
              <a:rPr sz="1200" i="1" spc="15" baseline="-13888" dirty="0">
                <a:latin typeface="Book Antiqua"/>
                <a:cs typeface="Book Antiqua"/>
              </a:rPr>
              <a:t>i</a:t>
            </a:r>
            <a:endParaRPr sz="1200" baseline="-13888" dirty="0">
              <a:latin typeface="Book Antiqua"/>
              <a:cs typeface="Book Antiqua"/>
            </a:endParaRPr>
          </a:p>
        </p:txBody>
      </p:sp>
      <p:sp>
        <p:nvSpPr>
          <p:cNvPr id="17" name="object 17"/>
          <p:cNvSpPr txBox="1"/>
          <p:nvPr/>
        </p:nvSpPr>
        <p:spPr>
          <a:xfrm>
            <a:off x="2002713" y="1863596"/>
            <a:ext cx="76200" cy="147320"/>
          </a:xfrm>
          <a:prstGeom prst="rect">
            <a:avLst/>
          </a:prstGeom>
        </p:spPr>
        <p:txBody>
          <a:bodyPr vert="horz" wrap="square" lIns="0" tIns="12065" rIns="0" bIns="0" rtlCol="0">
            <a:spAutoFit/>
          </a:bodyPr>
          <a:lstStyle/>
          <a:p>
            <a:pPr marL="12700">
              <a:lnSpc>
                <a:spcPct val="100000"/>
              </a:lnSpc>
              <a:spcBef>
                <a:spcPts val="95"/>
              </a:spcBef>
            </a:pPr>
            <a:r>
              <a:rPr sz="800" spc="-5" dirty="0">
                <a:latin typeface="Book Antiqua"/>
                <a:cs typeface="Book Antiqua"/>
              </a:rPr>
              <a:t>0</a:t>
            </a:r>
            <a:endParaRPr sz="800">
              <a:latin typeface="Book Antiqua"/>
              <a:cs typeface="Book Antiqua"/>
            </a:endParaRPr>
          </a:p>
        </p:txBody>
      </p:sp>
      <p:sp>
        <p:nvSpPr>
          <p:cNvPr id="18" name="object 18"/>
          <p:cNvSpPr txBox="1"/>
          <p:nvPr/>
        </p:nvSpPr>
        <p:spPr>
          <a:xfrm>
            <a:off x="2262390" y="1787638"/>
            <a:ext cx="70485" cy="147320"/>
          </a:xfrm>
          <a:prstGeom prst="rect">
            <a:avLst/>
          </a:prstGeom>
        </p:spPr>
        <p:txBody>
          <a:bodyPr vert="horz" wrap="square" lIns="0" tIns="12065" rIns="0" bIns="0" rtlCol="0">
            <a:spAutoFit/>
          </a:bodyPr>
          <a:lstStyle/>
          <a:p>
            <a:pPr marL="12700">
              <a:lnSpc>
                <a:spcPct val="100000"/>
              </a:lnSpc>
              <a:spcBef>
                <a:spcPts val="95"/>
              </a:spcBef>
            </a:pPr>
            <a:r>
              <a:rPr sz="800" i="1" spc="-5" dirty="0">
                <a:latin typeface="Book Antiqua"/>
                <a:cs typeface="Book Antiqua"/>
              </a:rPr>
              <a:t>a</a:t>
            </a:r>
            <a:endParaRPr sz="800">
              <a:latin typeface="Book Antiqua"/>
              <a:cs typeface="Book Antiqua"/>
            </a:endParaRPr>
          </a:p>
        </p:txBody>
      </p:sp>
      <p:sp>
        <p:nvSpPr>
          <p:cNvPr id="19" name="object 19"/>
          <p:cNvSpPr/>
          <p:nvPr/>
        </p:nvSpPr>
        <p:spPr>
          <a:xfrm>
            <a:off x="2272258" y="1921472"/>
            <a:ext cx="50800" cy="0"/>
          </a:xfrm>
          <a:custGeom>
            <a:avLst/>
            <a:gdLst/>
            <a:ahLst/>
            <a:cxnLst/>
            <a:rect l="l" t="t" r="r" b="b"/>
            <a:pathLst>
              <a:path w="50800">
                <a:moveTo>
                  <a:pt x="0" y="0"/>
                </a:moveTo>
                <a:lnTo>
                  <a:pt x="50609" y="0"/>
                </a:lnTo>
              </a:path>
            </a:pathLst>
          </a:custGeom>
          <a:ln w="5537">
            <a:solidFill>
              <a:srgbClr val="000000"/>
            </a:solidFill>
          </a:ln>
        </p:spPr>
        <p:txBody>
          <a:bodyPr wrap="square" lIns="0" tIns="0" rIns="0" bIns="0" rtlCol="0"/>
          <a:lstStyle/>
          <a:p>
            <a:endParaRPr/>
          </a:p>
        </p:txBody>
      </p:sp>
      <p:sp>
        <p:nvSpPr>
          <p:cNvPr id="20" name="object 20"/>
          <p:cNvSpPr txBox="1"/>
          <p:nvPr/>
        </p:nvSpPr>
        <p:spPr>
          <a:xfrm>
            <a:off x="2259558" y="1889962"/>
            <a:ext cx="76200" cy="147320"/>
          </a:xfrm>
          <a:prstGeom prst="rect">
            <a:avLst/>
          </a:prstGeom>
        </p:spPr>
        <p:txBody>
          <a:bodyPr vert="horz" wrap="square" lIns="0" tIns="12065" rIns="0" bIns="0" rtlCol="0">
            <a:spAutoFit/>
          </a:bodyPr>
          <a:lstStyle/>
          <a:p>
            <a:pPr marL="12700">
              <a:lnSpc>
                <a:spcPct val="100000"/>
              </a:lnSpc>
              <a:spcBef>
                <a:spcPts val="95"/>
              </a:spcBef>
            </a:pPr>
            <a:r>
              <a:rPr sz="800" spc="-5" dirty="0">
                <a:latin typeface="Book Antiqua"/>
                <a:cs typeface="Book Antiqua"/>
              </a:rPr>
              <a:t>2</a:t>
            </a:r>
            <a:endParaRPr sz="800">
              <a:latin typeface="Book Antiqua"/>
              <a:cs typeface="Book Antiqua"/>
            </a:endParaRPr>
          </a:p>
        </p:txBody>
      </p:sp>
      <p:sp>
        <p:nvSpPr>
          <p:cNvPr id="21" name="object 21"/>
          <p:cNvSpPr txBox="1"/>
          <p:nvPr/>
        </p:nvSpPr>
        <p:spPr>
          <a:xfrm>
            <a:off x="624395" y="1804859"/>
            <a:ext cx="2108835" cy="191770"/>
          </a:xfrm>
          <a:prstGeom prst="rect">
            <a:avLst/>
          </a:prstGeom>
        </p:spPr>
        <p:txBody>
          <a:bodyPr vert="horz" wrap="square" lIns="0" tIns="11430" rIns="0" bIns="0" rtlCol="0">
            <a:spAutoFit/>
          </a:bodyPr>
          <a:lstStyle/>
          <a:p>
            <a:pPr marL="12700">
              <a:lnSpc>
                <a:spcPct val="100000"/>
              </a:lnSpc>
              <a:spcBef>
                <a:spcPts val="90"/>
              </a:spcBef>
              <a:tabLst>
                <a:tab pos="1748155" algn="l"/>
              </a:tabLst>
            </a:pPr>
            <a:r>
              <a:rPr sz="1100" spc="-5" dirty="0">
                <a:latin typeface="Book Antiqua"/>
                <a:cs typeface="Book Antiqua"/>
              </a:rPr>
              <a:t>(having in </a:t>
            </a:r>
            <a:r>
              <a:rPr sz="1100" spc="-10" dirty="0">
                <a:latin typeface="Book Antiqua"/>
                <a:cs typeface="Book Antiqua"/>
              </a:rPr>
              <a:t>mind </a:t>
            </a:r>
            <a:r>
              <a:rPr sz="1100" spc="-5" dirty="0">
                <a:latin typeface="Book Antiqua"/>
                <a:cs typeface="Book Antiqua"/>
              </a:rPr>
              <a:t>that</a:t>
            </a:r>
            <a:r>
              <a:rPr sz="1100" spc="10" dirty="0">
                <a:latin typeface="Book Antiqua"/>
                <a:cs typeface="Book Antiqua"/>
              </a:rPr>
              <a:t> </a:t>
            </a:r>
            <a:r>
              <a:rPr sz="1100" i="1" spc="-15" dirty="0">
                <a:latin typeface="Arial"/>
                <a:cs typeface="Arial"/>
              </a:rPr>
              <a:t>β </a:t>
            </a:r>
            <a:r>
              <a:rPr sz="1100" i="1" spc="165" dirty="0">
                <a:latin typeface="Arial"/>
                <a:cs typeface="Arial"/>
              </a:rPr>
              <a:t> </a:t>
            </a:r>
            <a:r>
              <a:rPr sz="1100" spc="45" dirty="0">
                <a:latin typeface="Tahoma"/>
                <a:cs typeface="Tahoma"/>
              </a:rPr>
              <a:t>=	</a:t>
            </a:r>
            <a:r>
              <a:rPr sz="1100" spc="-10" dirty="0">
                <a:latin typeface="Book Antiqua"/>
                <a:cs typeface="Book Antiqua"/>
              </a:rPr>
              <a:t>and</a:t>
            </a:r>
            <a:r>
              <a:rPr sz="1100" spc="-60" dirty="0">
                <a:latin typeface="Book Antiqua"/>
                <a:cs typeface="Book Antiqua"/>
              </a:rPr>
              <a:t> </a:t>
            </a:r>
            <a:r>
              <a:rPr sz="1100" i="1" spc="-15" dirty="0">
                <a:latin typeface="Arial"/>
                <a:cs typeface="Arial"/>
              </a:rPr>
              <a:t>β</a:t>
            </a:r>
            <a:endParaRPr sz="1100">
              <a:latin typeface="Arial"/>
              <a:cs typeface="Arial"/>
            </a:endParaRPr>
          </a:p>
        </p:txBody>
      </p:sp>
      <p:sp>
        <p:nvSpPr>
          <p:cNvPr id="22" name="object 22"/>
          <p:cNvSpPr txBox="1"/>
          <p:nvPr/>
        </p:nvSpPr>
        <p:spPr>
          <a:xfrm>
            <a:off x="2707538" y="1865120"/>
            <a:ext cx="76200" cy="147320"/>
          </a:xfrm>
          <a:prstGeom prst="rect">
            <a:avLst/>
          </a:prstGeom>
        </p:spPr>
        <p:txBody>
          <a:bodyPr vert="horz" wrap="square" lIns="0" tIns="12065" rIns="0" bIns="0" rtlCol="0">
            <a:spAutoFit/>
          </a:bodyPr>
          <a:lstStyle/>
          <a:p>
            <a:pPr marL="12700">
              <a:lnSpc>
                <a:spcPct val="100000"/>
              </a:lnSpc>
              <a:spcBef>
                <a:spcPts val="95"/>
              </a:spcBef>
            </a:pPr>
            <a:r>
              <a:rPr sz="800" spc="-5" dirty="0">
                <a:latin typeface="Book Antiqua"/>
                <a:cs typeface="Book Antiqua"/>
              </a:rPr>
              <a:t>1</a:t>
            </a:r>
            <a:endParaRPr sz="800">
              <a:latin typeface="Book Antiqua"/>
              <a:cs typeface="Book Antiqua"/>
            </a:endParaRPr>
          </a:p>
        </p:txBody>
      </p:sp>
      <p:sp>
        <p:nvSpPr>
          <p:cNvPr id="23" name="object 23"/>
          <p:cNvSpPr txBox="1"/>
          <p:nvPr/>
        </p:nvSpPr>
        <p:spPr>
          <a:xfrm>
            <a:off x="3074022" y="1787638"/>
            <a:ext cx="72390" cy="147320"/>
          </a:xfrm>
          <a:prstGeom prst="rect">
            <a:avLst/>
          </a:prstGeom>
        </p:spPr>
        <p:txBody>
          <a:bodyPr vert="horz" wrap="square" lIns="0" tIns="12065" rIns="0" bIns="0" rtlCol="0">
            <a:spAutoFit/>
          </a:bodyPr>
          <a:lstStyle/>
          <a:p>
            <a:pPr marL="12700">
              <a:lnSpc>
                <a:spcPct val="100000"/>
              </a:lnSpc>
              <a:spcBef>
                <a:spcPts val="95"/>
              </a:spcBef>
            </a:pPr>
            <a:r>
              <a:rPr sz="800" i="1" spc="-5" dirty="0">
                <a:latin typeface="Book Antiqua"/>
                <a:cs typeface="Book Antiqua"/>
              </a:rPr>
              <a:t>b</a:t>
            </a:r>
            <a:endParaRPr sz="800">
              <a:latin typeface="Book Antiqua"/>
              <a:cs typeface="Book Antiqua"/>
            </a:endParaRPr>
          </a:p>
        </p:txBody>
      </p:sp>
      <p:sp>
        <p:nvSpPr>
          <p:cNvPr id="24" name="object 24"/>
          <p:cNvSpPr/>
          <p:nvPr/>
        </p:nvSpPr>
        <p:spPr>
          <a:xfrm>
            <a:off x="3084842" y="1921472"/>
            <a:ext cx="50800" cy="0"/>
          </a:xfrm>
          <a:custGeom>
            <a:avLst/>
            <a:gdLst/>
            <a:ahLst/>
            <a:cxnLst/>
            <a:rect l="l" t="t" r="r" b="b"/>
            <a:pathLst>
              <a:path w="50800">
                <a:moveTo>
                  <a:pt x="0" y="0"/>
                </a:moveTo>
                <a:lnTo>
                  <a:pt x="50609" y="0"/>
                </a:lnTo>
              </a:path>
            </a:pathLst>
          </a:custGeom>
          <a:ln w="5537">
            <a:solidFill>
              <a:srgbClr val="000000"/>
            </a:solidFill>
          </a:ln>
        </p:spPr>
        <p:txBody>
          <a:bodyPr wrap="square" lIns="0" tIns="0" rIns="0" bIns="0" rtlCol="0"/>
          <a:lstStyle/>
          <a:p>
            <a:endParaRPr/>
          </a:p>
        </p:txBody>
      </p:sp>
      <p:sp>
        <p:nvSpPr>
          <p:cNvPr id="25" name="object 25"/>
          <p:cNvSpPr txBox="1"/>
          <p:nvPr/>
        </p:nvSpPr>
        <p:spPr>
          <a:xfrm>
            <a:off x="3072142" y="1889962"/>
            <a:ext cx="76200" cy="147320"/>
          </a:xfrm>
          <a:prstGeom prst="rect">
            <a:avLst/>
          </a:prstGeom>
        </p:spPr>
        <p:txBody>
          <a:bodyPr vert="horz" wrap="square" lIns="0" tIns="12065" rIns="0" bIns="0" rtlCol="0">
            <a:spAutoFit/>
          </a:bodyPr>
          <a:lstStyle/>
          <a:p>
            <a:pPr marL="12700">
              <a:lnSpc>
                <a:spcPct val="100000"/>
              </a:lnSpc>
              <a:spcBef>
                <a:spcPts val="95"/>
              </a:spcBef>
            </a:pPr>
            <a:r>
              <a:rPr sz="800" spc="-5" dirty="0">
                <a:latin typeface="Book Antiqua"/>
                <a:cs typeface="Book Antiqua"/>
              </a:rPr>
              <a:t>2</a:t>
            </a:r>
            <a:endParaRPr sz="800">
              <a:latin typeface="Book Antiqua"/>
              <a:cs typeface="Book Antiqua"/>
            </a:endParaRPr>
          </a:p>
        </p:txBody>
      </p:sp>
      <p:sp>
        <p:nvSpPr>
          <p:cNvPr id="29" name="object 29"/>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28</a:t>
            </a:fld>
            <a:r>
              <a:rPr spc="-85" dirty="0"/>
              <a:t> </a:t>
            </a:r>
            <a:r>
              <a:rPr spc="-5" dirty="0"/>
              <a:t>/</a:t>
            </a:r>
            <a:r>
              <a:rPr spc="-80" dirty="0"/>
              <a:t> </a:t>
            </a:r>
            <a:r>
              <a:rPr spc="-5" dirty="0"/>
              <a:t>33</a:t>
            </a:r>
          </a:p>
        </p:txBody>
      </p:sp>
      <p:sp>
        <p:nvSpPr>
          <p:cNvPr id="26" name="object 26"/>
          <p:cNvSpPr txBox="1"/>
          <p:nvPr/>
        </p:nvSpPr>
        <p:spPr>
          <a:xfrm>
            <a:off x="2802966" y="1804859"/>
            <a:ext cx="407034" cy="191770"/>
          </a:xfrm>
          <a:prstGeom prst="rect">
            <a:avLst/>
          </a:prstGeom>
        </p:spPr>
        <p:txBody>
          <a:bodyPr vert="horz" wrap="square" lIns="0" tIns="11430" rIns="0" bIns="0" rtlCol="0">
            <a:spAutoFit/>
          </a:bodyPr>
          <a:lstStyle/>
          <a:p>
            <a:pPr marL="12700">
              <a:lnSpc>
                <a:spcPct val="100000"/>
              </a:lnSpc>
              <a:spcBef>
                <a:spcPts val="90"/>
              </a:spcBef>
            </a:pPr>
            <a:r>
              <a:rPr sz="1100" spc="45" dirty="0">
                <a:latin typeface="Tahoma"/>
                <a:cs typeface="Tahoma"/>
              </a:rPr>
              <a:t>= </a:t>
            </a:r>
            <a:r>
              <a:rPr sz="1100" spc="-30" dirty="0">
                <a:latin typeface="Lucida Sans Unicode"/>
                <a:cs typeface="Lucida Sans Unicode"/>
              </a:rPr>
              <a:t>−</a:t>
            </a:r>
            <a:r>
              <a:rPr sz="1100" spc="120" dirty="0">
                <a:latin typeface="Lucida Sans Unicode"/>
                <a:cs typeface="Lucida Sans Unicode"/>
              </a:rPr>
              <a:t> </a:t>
            </a:r>
            <a:r>
              <a:rPr sz="1100" spc="-5" dirty="0">
                <a:latin typeface="Book Antiqua"/>
                <a:cs typeface="Book Antiqua"/>
              </a:rPr>
              <a:t>)</a:t>
            </a:r>
            <a:endParaRPr sz="1100">
              <a:latin typeface="Book Antiqua"/>
              <a:cs typeface="Book Antiqua"/>
            </a:endParaRPr>
          </a:p>
        </p:txBody>
      </p:sp>
      <p:sp>
        <p:nvSpPr>
          <p:cNvPr id="27" name="object 27"/>
          <p:cNvSpPr txBox="1"/>
          <p:nvPr/>
        </p:nvSpPr>
        <p:spPr>
          <a:xfrm>
            <a:off x="450989" y="2166720"/>
            <a:ext cx="870585" cy="180819"/>
          </a:xfrm>
          <a:prstGeom prst="rect">
            <a:avLst/>
          </a:prstGeom>
        </p:spPr>
        <p:txBody>
          <a:bodyPr vert="horz" wrap="square" lIns="0" tIns="11430" rIns="0" bIns="0" rtlCol="0">
            <a:spAutoFit/>
          </a:bodyPr>
          <a:lstStyle/>
          <a:p>
            <a:pPr marL="38100">
              <a:lnSpc>
                <a:spcPct val="100000"/>
              </a:lnSpc>
              <a:spcBef>
                <a:spcPts val="90"/>
              </a:spcBef>
            </a:pPr>
            <a:r>
              <a:rPr lang="en-US" sz="1100" spc="-10" dirty="0">
                <a:latin typeface="Book Antiqua"/>
                <a:cs typeface="Book Antiqua"/>
              </a:rPr>
              <a:t>Our</a:t>
            </a:r>
            <a:r>
              <a:rPr sz="1100" spc="130" dirty="0">
                <a:latin typeface="Book Antiqua"/>
                <a:cs typeface="Book Antiqua"/>
              </a:rPr>
              <a:t> </a:t>
            </a:r>
            <a:r>
              <a:rPr sz="1100" spc="-5" dirty="0">
                <a:latin typeface="Book Antiqua"/>
                <a:cs typeface="Book Antiqua"/>
              </a:rPr>
              <a:t>data:</a:t>
            </a:r>
            <a:endParaRPr sz="1100" dirty="0">
              <a:latin typeface="Book Antiqua"/>
              <a:cs typeface="Book Antiqua"/>
            </a:endParaRPr>
          </a:p>
        </p:txBody>
      </p:sp>
      <p:graphicFrame>
        <p:nvGraphicFramePr>
          <p:cNvPr id="28" name="object 28"/>
          <p:cNvGraphicFramePr>
            <a:graphicFrameLocks noGrp="1"/>
          </p:cNvGraphicFramePr>
          <p:nvPr/>
        </p:nvGraphicFramePr>
        <p:xfrm>
          <a:off x="1137958" y="2522626"/>
          <a:ext cx="2606670" cy="556715"/>
        </p:xfrm>
        <a:graphic>
          <a:graphicData uri="http://schemas.openxmlformats.org/drawingml/2006/table">
            <a:tbl>
              <a:tblPr firstRow="1" bandRow="1">
                <a:tableStyleId>{2D5ABB26-0587-4C30-8999-92F81FD0307C}</a:tableStyleId>
              </a:tblPr>
              <a:tblGrid>
                <a:gridCol w="446405">
                  <a:extLst>
                    <a:ext uri="{9D8B030D-6E8A-4147-A177-3AD203B41FA5}">
                      <a16:colId xmlns:a16="http://schemas.microsoft.com/office/drawing/2014/main" val="20000"/>
                    </a:ext>
                  </a:extLst>
                </a:gridCol>
                <a:gridCol w="360045">
                  <a:extLst>
                    <a:ext uri="{9D8B030D-6E8A-4147-A177-3AD203B41FA5}">
                      <a16:colId xmlns:a16="http://schemas.microsoft.com/office/drawing/2014/main" val="20001"/>
                    </a:ext>
                  </a:extLst>
                </a:gridCol>
                <a:gridCol w="360044">
                  <a:extLst>
                    <a:ext uri="{9D8B030D-6E8A-4147-A177-3AD203B41FA5}">
                      <a16:colId xmlns:a16="http://schemas.microsoft.com/office/drawing/2014/main" val="20002"/>
                    </a:ext>
                  </a:extLst>
                </a:gridCol>
                <a:gridCol w="360044">
                  <a:extLst>
                    <a:ext uri="{9D8B030D-6E8A-4147-A177-3AD203B41FA5}">
                      <a16:colId xmlns:a16="http://schemas.microsoft.com/office/drawing/2014/main" val="20003"/>
                    </a:ext>
                  </a:extLst>
                </a:gridCol>
                <a:gridCol w="360044">
                  <a:extLst>
                    <a:ext uri="{9D8B030D-6E8A-4147-A177-3AD203B41FA5}">
                      <a16:colId xmlns:a16="http://schemas.microsoft.com/office/drawing/2014/main" val="20004"/>
                    </a:ext>
                  </a:extLst>
                </a:gridCol>
                <a:gridCol w="360044">
                  <a:extLst>
                    <a:ext uri="{9D8B030D-6E8A-4147-A177-3AD203B41FA5}">
                      <a16:colId xmlns:a16="http://schemas.microsoft.com/office/drawing/2014/main" val="20005"/>
                    </a:ext>
                  </a:extLst>
                </a:gridCol>
                <a:gridCol w="360044">
                  <a:extLst>
                    <a:ext uri="{9D8B030D-6E8A-4147-A177-3AD203B41FA5}">
                      <a16:colId xmlns:a16="http://schemas.microsoft.com/office/drawing/2014/main" val="20006"/>
                    </a:ext>
                  </a:extLst>
                </a:gridCol>
              </a:tblGrid>
              <a:tr h="189788">
                <a:tc>
                  <a:txBody>
                    <a:bodyPr/>
                    <a:lstStyle/>
                    <a:p>
                      <a:pPr algn="ctr">
                        <a:lnSpc>
                          <a:spcPts val="1190"/>
                        </a:lnSpc>
                      </a:pPr>
                      <a:r>
                        <a:rPr sz="1100" spc="-5" dirty="0">
                          <a:latin typeface="Book Antiqua"/>
                          <a:cs typeface="Book Antiqua"/>
                        </a:rPr>
                        <a:t>Firm</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1</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2</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3</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4</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5</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6</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0"/>
                  </a:ext>
                </a:extLst>
              </a:tr>
              <a:tr h="189788">
                <a:tc>
                  <a:txBody>
                    <a:bodyPr/>
                    <a:lstStyle/>
                    <a:p>
                      <a:pPr algn="ctr">
                        <a:lnSpc>
                          <a:spcPts val="1290"/>
                        </a:lnSpc>
                      </a:pPr>
                      <a:r>
                        <a:rPr sz="1100" i="1" dirty="0">
                          <a:latin typeface="Book Antiqua"/>
                          <a:cs typeface="Book Antiqua"/>
                        </a:rPr>
                        <a:t>q</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290"/>
                        </a:lnSpc>
                      </a:pPr>
                      <a:r>
                        <a:rPr sz="1100" spc="-5" dirty="0">
                          <a:latin typeface="Book Antiqua"/>
                          <a:cs typeface="Book Antiqua"/>
                        </a:rPr>
                        <a:t>15</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290"/>
                        </a:lnSpc>
                      </a:pPr>
                      <a:r>
                        <a:rPr sz="1100" spc="-5" dirty="0">
                          <a:latin typeface="Book Antiqua"/>
                          <a:cs typeface="Book Antiqua"/>
                        </a:rPr>
                        <a:t>32</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290"/>
                        </a:lnSpc>
                      </a:pPr>
                      <a:r>
                        <a:rPr sz="1100" spc="-5" dirty="0">
                          <a:latin typeface="Book Antiqua"/>
                          <a:cs typeface="Book Antiqua"/>
                        </a:rPr>
                        <a:t>52</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290"/>
                        </a:lnSpc>
                      </a:pPr>
                      <a:r>
                        <a:rPr sz="1100" spc="-5" dirty="0">
                          <a:latin typeface="Book Antiqua"/>
                          <a:cs typeface="Book Antiqua"/>
                        </a:rPr>
                        <a:t>14</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290"/>
                        </a:lnSpc>
                      </a:pPr>
                      <a:r>
                        <a:rPr sz="1100" spc="-5" dirty="0">
                          <a:latin typeface="Book Antiqua"/>
                          <a:cs typeface="Book Antiqua"/>
                        </a:rPr>
                        <a:t>37</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R="102870" algn="r">
                        <a:lnSpc>
                          <a:spcPts val="1290"/>
                        </a:lnSpc>
                      </a:pPr>
                      <a:r>
                        <a:rPr sz="1100" dirty="0">
                          <a:latin typeface="Book Antiqua"/>
                          <a:cs typeface="Book Antiqua"/>
                        </a:rPr>
                        <a:t>27</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1"/>
                  </a:ext>
                </a:extLst>
              </a:tr>
              <a:tr h="177139">
                <a:tc>
                  <a:txBody>
                    <a:bodyPr/>
                    <a:lstStyle/>
                    <a:p>
                      <a:pPr algn="ctr">
                        <a:lnSpc>
                          <a:spcPts val="1190"/>
                        </a:lnSpc>
                      </a:pPr>
                      <a:r>
                        <a:rPr sz="1100" i="1" dirty="0">
                          <a:latin typeface="Book Antiqua"/>
                          <a:cs typeface="Book Antiqua"/>
                        </a:rPr>
                        <a:t>c</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spc="-5" dirty="0">
                          <a:latin typeface="Book Antiqua"/>
                          <a:cs typeface="Book Antiqua"/>
                        </a:rPr>
                        <a:t>294</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spc="-5" dirty="0">
                          <a:latin typeface="Book Antiqua"/>
                          <a:cs typeface="Book Antiqua"/>
                        </a:rPr>
                        <a:t>247</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spc="-5" dirty="0">
                          <a:latin typeface="Book Antiqua"/>
                          <a:cs typeface="Book Antiqua"/>
                        </a:rPr>
                        <a:t>153</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spc="-5" dirty="0">
                          <a:latin typeface="Book Antiqua"/>
                          <a:cs typeface="Book Antiqua"/>
                        </a:rPr>
                        <a:t>350</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spc="-5" dirty="0">
                          <a:latin typeface="Book Antiqua"/>
                          <a:cs typeface="Book Antiqua"/>
                        </a:rPr>
                        <a:t>173</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R="67945" algn="r">
                        <a:lnSpc>
                          <a:spcPts val="1190"/>
                        </a:lnSpc>
                      </a:pPr>
                      <a:r>
                        <a:rPr sz="1100" dirty="0">
                          <a:latin typeface="Book Antiqua"/>
                          <a:cs typeface="Book Antiqua"/>
                        </a:rPr>
                        <a:t>218</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2"/>
                  </a:ext>
                </a:extLst>
              </a:tr>
            </a:tbl>
          </a:graphicData>
        </a:graphic>
      </p:graphicFrame>
    </p:spTree>
  </p:cSld>
  <p:clrMapOvr>
    <a:masterClrMapping/>
  </p:clrMapOvr>
  <p:transition>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2710815" cy="244475"/>
          </a:xfrm>
          <a:prstGeom prst="rect">
            <a:avLst/>
          </a:prstGeom>
        </p:spPr>
        <p:txBody>
          <a:bodyPr vert="horz" wrap="square" lIns="0" tIns="17145" rIns="0" bIns="0" rtlCol="0">
            <a:spAutoFit/>
          </a:bodyPr>
          <a:lstStyle/>
          <a:p>
            <a:pPr marL="12700">
              <a:lnSpc>
                <a:spcPct val="100000"/>
              </a:lnSpc>
              <a:spcBef>
                <a:spcPts val="135"/>
              </a:spcBef>
            </a:pPr>
            <a:r>
              <a:rPr sz="1400" spc="60" dirty="0"/>
              <a:t>G</a:t>
            </a:r>
            <a:r>
              <a:rPr spc="60" dirty="0"/>
              <a:t>ETTING </a:t>
            </a:r>
            <a:r>
              <a:rPr spc="50" dirty="0"/>
              <a:t>BACK </a:t>
            </a:r>
            <a:r>
              <a:rPr spc="20" dirty="0"/>
              <a:t>TO </a:t>
            </a:r>
            <a:r>
              <a:rPr spc="45" dirty="0"/>
              <a:t>THE</a:t>
            </a:r>
            <a:r>
              <a:rPr spc="75" dirty="0"/>
              <a:t> </a:t>
            </a:r>
            <a:r>
              <a:rPr spc="55" dirty="0"/>
              <a:t>EXAMPLE</a:t>
            </a:r>
            <a:endParaRPr sz="1400"/>
          </a:p>
        </p:txBody>
      </p:sp>
      <p:sp>
        <p:nvSpPr>
          <p:cNvPr id="13" name="object 13"/>
          <p:cNvSpPr txBox="1"/>
          <p:nvPr/>
        </p:nvSpPr>
        <p:spPr>
          <a:xfrm>
            <a:off x="463689" y="572603"/>
            <a:ext cx="2044064" cy="191770"/>
          </a:xfrm>
          <a:prstGeom prst="rect">
            <a:avLst/>
          </a:prstGeom>
        </p:spPr>
        <p:txBody>
          <a:bodyPr vert="horz" wrap="square" lIns="0" tIns="11430" rIns="0" bIns="0" rtlCol="0">
            <a:spAutoFit/>
          </a:bodyPr>
          <a:lstStyle/>
          <a:p>
            <a:pPr marL="25400">
              <a:lnSpc>
                <a:spcPct val="100000"/>
              </a:lnSpc>
              <a:spcBef>
                <a:spcPts val="90"/>
              </a:spcBef>
            </a:pPr>
            <a:r>
              <a:rPr sz="1200" spc="127" baseline="6944" dirty="0">
                <a:latin typeface="Arial Black"/>
                <a:cs typeface="Arial Black"/>
              </a:rPr>
              <a:t>e </a:t>
            </a:r>
            <a:r>
              <a:rPr sz="1100" spc="-10" dirty="0">
                <a:latin typeface="Book Antiqua"/>
                <a:cs typeface="Book Antiqua"/>
              </a:rPr>
              <a:t>When we </a:t>
            </a:r>
            <a:r>
              <a:rPr sz="1100" spc="-5" dirty="0">
                <a:latin typeface="Book Antiqua"/>
                <a:cs typeface="Book Antiqua"/>
              </a:rPr>
              <a:t>plug in the</a:t>
            </a:r>
            <a:r>
              <a:rPr sz="1100" spc="135" dirty="0">
                <a:latin typeface="Book Antiqua"/>
                <a:cs typeface="Book Antiqua"/>
              </a:rPr>
              <a:t> </a:t>
            </a:r>
            <a:r>
              <a:rPr sz="1100" spc="-5" dirty="0">
                <a:latin typeface="Book Antiqua"/>
                <a:cs typeface="Book Antiqua"/>
              </a:rPr>
              <a:t>formula:</a:t>
            </a:r>
            <a:endParaRPr sz="1100">
              <a:latin typeface="Book Antiqua"/>
              <a:cs typeface="Book Antiqua"/>
            </a:endParaRPr>
          </a:p>
        </p:txBody>
      </p:sp>
      <p:sp>
        <p:nvSpPr>
          <p:cNvPr id="32" name="object 32"/>
          <p:cNvSpPr txBox="1"/>
          <p:nvPr/>
        </p:nvSpPr>
        <p:spPr>
          <a:xfrm>
            <a:off x="4296244" y="3337485"/>
            <a:ext cx="248920" cy="118745"/>
          </a:xfrm>
          <a:prstGeom prst="rect">
            <a:avLst/>
          </a:prstGeom>
        </p:spPr>
        <p:txBody>
          <a:bodyPr vert="horz" wrap="square" lIns="0" tIns="7620" rIns="0" bIns="0" rtlCol="0">
            <a:spAutoFit/>
          </a:bodyPr>
          <a:lstStyle/>
          <a:p>
            <a:pPr marL="12700">
              <a:lnSpc>
                <a:spcPct val="100000"/>
              </a:lnSpc>
              <a:spcBef>
                <a:spcPts val="60"/>
              </a:spcBef>
            </a:pPr>
            <a:r>
              <a:rPr sz="600" spc="-5" dirty="0">
                <a:solidFill>
                  <a:srgbClr val="7F7F7F"/>
                </a:solidFill>
                <a:latin typeface="Book Antiqua"/>
                <a:cs typeface="Book Antiqua"/>
              </a:rPr>
              <a:t>29</a:t>
            </a:r>
            <a:r>
              <a:rPr sz="600" spc="-85" dirty="0">
                <a:solidFill>
                  <a:srgbClr val="7F7F7F"/>
                </a:solidFill>
                <a:latin typeface="Book Antiqua"/>
                <a:cs typeface="Book Antiqua"/>
              </a:rPr>
              <a:t> </a:t>
            </a:r>
            <a:r>
              <a:rPr sz="600" spc="-5" dirty="0">
                <a:solidFill>
                  <a:srgbClr val="7F7F7F"/>
                </a:solidFill>
                <a:latin typeface="Book Antiqua"/>
                <a:cs typeface="Book Antiqua"/>
              </a:rPr>
              <a:t>/</a:t>
            </a:r>
            <a:r>
              <a:rPr sz="600" spc="-80" dirty="0">
                <a:solidFill>
                  <a:srgbClr val="7F7F7F"/>
                </a:solidFill>
                <a:latin typeface="Book Antiqua"/>
                <a:cs typeface="Book Antiqua"/>
              </a:rPr>
              <a:t> </a:t>
            </a:r>
            <a:r>
              <a:rPr sz="600" spc="-5" dirty="0">
                <a:solidFill>
                  <a:srgbClr val="7F7F7F"/>
                </a:solidFill>
                <a:latin typeface="Book Antiqua"/>
                <a:cs typeface="Book Antiqua"/>
              </a:rPr>
              <a:t>33</a:t>
            </a:r>
            <a:endParaRPr sz="600">
              <a:latin typeface="Book Antiqua"/>
              <a:cs typeface="Book Antiqua"/>
            </a:endParaRPr>
          </a:p>
        </p:txBody>
      </p:sp>
      <p:pic>
        <p:nvPicPr>
          <p:cNvPr id="33" name="Picture 32">
            <a:extLst>
              <a:ext uri="{FF2B5EF4-FFF2-40B4-BE49-F238E27FC236}">
                <a16:creationId xmlns:a16="http://schemas.microsoft.com/office/drawing/2014/main" id="{7A369DCC-E56D-46A3-B786-B187306FC420}"/>
              </a:ext>
            </a:extLst>
          </p:cNvPr>
          <p:cNvPicPr>
            <a:picLocks noChangeAspect="1"/>
          </p:cNvPicPr>
          <p:nvPr/>
        </p:nvPicPr>
        <p:blipFill>
          <a:blip r:embed="rId2"/>
          <a:stretch>
            <a:fillRect/>
          </a:stretch>
        </p:blipFill>
        <p:spPr>
          <a:xfrm>
            <a:off x="377098" y="1017033"/>
            <a:ext cx="3855904" cy="1426684"/>
          </a:xfrm>
          <a:prstGeom prst="rect">
            <a:avLst/>
          </a:prstGeom>
        </p:spPr>
      </p:pic>
      <p:sp>
        <p:nvSpPr>
          <p:cNvPr id="14" name="TextBox 13">
            <a:extLst>
              <a:ext uri="{FF2B5EF4-FFF2-40B4-BE49-F238E27FC236}">
                <a16:creationId xmlns:a16="http://schemas.microsoft.com/office/drawing/2014/main" id="{CE1EA8F6-795E-4928-A5B8-10B205C23835}"/>
              </a:ext>
            </a:extLst>
          </p:cNvPr>
          <p:cNvSpPr txBox="1"/>
          <p:nvPr/>
        </p:nvSpPr>
        <p:spPr>
          <a:xfrm>
            <a:off x="3067050" y="1599034"/>
            <a:ext cx="914400" cy="307777"/>
          </a:xfrm>
          <a:prstGeom prst="rect">
            <a:avLst/>
          </a:prstGeom>
          <a:solidFill>
            <a:schemeClr val="bg1"/>
          </a:solidFill>
        </p:spPr>
        <p:txBody>
          <a:bodyPr wrap="square" rtlCol="0">
            <a:spAutoFit/>
          </a:bodyPr>
          <a:lstStyle/>
          <a:p>
            <a:r>
              <a:rPr lang="en-US" sz="1400" dirty="0"/>
              <a:t>-0.177</a:t>
            </a:r>
          </a:p>
        </p:txBody>
      </p:sp>
    </p:spTree>
  </p:cSld>
  <p:clrMapOvr>
    <a:masterClrMapping/>
  </p:clrMapOvr>
  <p:transition>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1666239" cy="244475"/>
          </a:xfrm>
          <a:prstGeom prst="rect">
            <a:avLst/>
          </a:prstGeom>
        </p:spPr>
        <p:txBody>
          <a:bodyPr vert="horz" wrap="square" lIns="0" tIns="17145" rIns="0" bIns="0" rtlCol="0">
            <a:spAutoFit/>
          </a:bodyPr>
          <a:lstStyle/>
          <a:p>
            <a:pPr marL="12700">
              <a:lnSpc>
                <a:spcPct val="100000"/>
              </a:lnSpc>
              <a:spcBef>
                <a:spcPts val="135"/>
              </a:spcBef>
            </a:pPr>
            <a:r>
              <a:rPr sz="1400" spc="45" dirty="0"/>
              <a:t>W</a:t>
            </a:r>
            <a:r>
              <a:rPr spc="45" dirty="0"/>
              <a:t>ARM</a:t>
            </a:r>
            <a:r>
              <a:rPr sz="1400" spc="45" dirty="0"/>
              <a:t>-</a:t>
            </a:r>
            <a:r>
              <a:rPr spc="45" dirty="0"/>
              <a:t>UP</a:t>
            </a:r>
            <a:r>
              <a:rPr spc="75" dirty="0"/>
              <a:t> </a:t>
            </a:r>
            <a:r>
              <a:rPr spc="60" dirty="0"/>
              <a:t>EXERCISE</a:t>
            </a:r>
            <a:endParaRPr sz="1400"/>
          </a:p>
        </p:txBody>
      </p:sp>
      <p:sp>
        <p:nvSpPr>
          <p:cNvPr id="13" name="object 13"/>
          <p:cNvSpPr txBox="1"/>
          <p:nvPr/>
        </p:nvSpPr>
        <p:spPr>
          <a:xfrm>
            <a:off x="463689" y="549007"/>
            <a:ext cx="2726055" cy="180819"/>
          </a:xfrm>
          <a:prstGeom prst="rect">
            <a:avLst/>
          </a:prstGeom>
        </p:spPr>
        <p:txBody>
          <a:bodyPr vert="horz" wrap="square" lIns="0" tIns="11430" rIns="0" bIns="0" rtlCol="0">
            <a:spAutoFit/>
          </a:bodyPr>
          <a:lstStyle/>
          <a:p>
            <a:pPr marL="196850" indent="-171450">
              <a:lnSpc>
                <a:spcPct val="100000"/>
              </a:lnSpc>
              <a:spcBef>
                <a:spcPts val="90"/>
              </a:spcBef>
              <a:buSzPct val="70000"/>
              <a:buFont typeface="Arial Black" panose="020B0A04020102020204" pitchFamily="34" charset="0"/>
              <a:buChar char="►"/>
            </a:pPr>
            <a:r>
              <a:rPr sz="1100" spc="-10" dirty="0">
                <a:latin typeface="Book Antiqua"/>
                <a:cs typeface="Book Antiqua"/>
              </a:rPr>
              <a:t>What </a:t>
            </a:r>
            <a:r>
              <a:rPr sz="1100" spc="-5" dirty="0">
                <a:latin typeface="Book Antiqua"/>
                <a:cs typeface="Book Antiqua"/>
              </a:rPr>
              <a:t>is the </a:t>
            </a:r>
            <a:r>
              <a:rPr sz="1100" spc="-10" dirty="0">
                <a:latin typeface="Book Antiqua"/>
                <a:cs typeface="Book Antiqua"/>
              </a:rPr>
              <a:t>correlation </a:t>
            </a:r>
            <a:r>
              <a:rPr sz="1100" spc="-5" dirty="0">
                <a:latin typeface="Book Antiqua"/>
                <a:cs typeface="Book Antiqua"/>
              </a:rPr>
              <a:t>between </a:t>
            </a:r>
            <a:r>
              <a:rPr sz="1100" spc="-10" dirty="0">
                <a:latin typeface="Book Antiqua"/>
                <a:cs typeface="Book Antiqua"/>
              </a:rPr>
              <a:t>X and</a:t>
            </a:r>
            <a:r>
              <a:rPr sz="1100" spc="-160" dirty="0">
                <a:latin typeface="Book Antiqua"/>
                <a:cs typeface="Book Antiqua"/>
              </a:rPr>
              <a:t> </a:t>
            </a:r>
            <a:r>
              <a:rPr sz="1100" spc="-5" dirty="0">
                <a:latin typeface="Book Antiqua"/>
                <a:cs typeface="Book Antiqua"/>
              </a:rPr>
              <a:t>Y?</a:t>
            </a:r>
            <a:endParaRPr sz="1100" dirty="0">
              <a:latin typeface="Book Antiqua"/>
              <a:cs typeface="Book Antiqua"/>
            </a:endParaRPr>
          </a:p>
        </p:txBody>
      </p:sp>
      <p:sp>
        <p:nvSpPr>
          <p:cNvPr id="26" name="object 26"/>
          <p:cNvSpPr txBox="1"/>
          <p:nvPr/>
        </p:nvSpPr>
        <p:spPr>
          <a:xfrm>
            <a:off x="375324" y="2009811"/>
            <a:ext cx="2339975" cy="180819"/>
          </a:xfrm>
          <a:prstGeom prst="rect">
            <a:avLst/>
          </a:prstGeom>
        </p:spPr>
        <p:txBody>
          <a:bodyPr vert="horz" wrap="square" lIns="0" tIns="11430" rIns="0" bIns="0" rtlCol="0">
            <a:spAutoFit/>
          </a:bodyPr>
          <a:lstStyle/>
          <a:p>
            <a:pPr marL="209550" indent="-171450">
              <a:lnSpc>
                <a:spcPct val="100000"/>
              </a:lnSpc>
              <a:spcBef>
                <a:spcPts val="90"/>
              </a:spcBef>
              <a:buSzPct val="70000"/>
              <a:buFont typeface="Arial Black" panose="020B0A04020102020204" pitchFamily="34" charset="0"/>
              <a:buChar char="►"/>
            </a:pPr>
            <a:r>
              <a:rPr sz="1200" spc="127" baseline="6944" dirty="0">
                <a:latin typeface="Arial Black"/>
                <a:cs typeface="Arial Black"/>
              </a:rPr>
              <a:t> </a:t>
            </a:r>
            <a:r>
              <a:rPr sz="1100" b="1" spc="-5" dirty="0">
                <a:latin typeface="Book Antiqua"/>
                <a:cs typeface="Book Antiqua"/>
              </a:rPr>
              <a:t>Correlation: </a:t>
            </a:r>
            <a:r>
              <a:rPr sz="1100" i="1" spc="-5" dirty="0">
                <a:latin typeface="Book Antiqua"/>
                <a:cs typeface="Book Antiqua"/>
              </a:rPr>
              <a:t>Corr</a:t>
            </a:r>
            <a:r>
              <a:rPr sz="1100" spc="-5" dirty="0">
                <a:latin typeface="Tahoma"/>
                <a:cs typeface="Tahoma"/>
              </a:rPr>
              <a:t>(</a:t>
            </a:r>
            <a:r>
              <a:rPr sz="1100" i="1" spc="-5" dirty="0">
                <a:latin typeface="Book Antiqua"/>
                <a:cs typeface="Book Antiqua"/>
              </a:rPr>
              <a:t>X</a:t>
            </a:r>
            <a:r>
              <a:rPr sz="1100" i="1" spc="-5" dirty="0">
                <a:latin typeface="Arial"/>
                <a:cs typeface="Arial"/>
              </a:rPr>
              <a:t>, </a:t>
            </a:r>
            <a:r>
              <a:rPr sz="1100" i="1" dirty="0">
                <a:latin typeface="Book Antiqua"/>
                <a:cs typeface="Book Antiqua"/>
              </a:rPr>
              <a:t>Y</a:t>
            </a:r>
            <a:r>
              <a:rPr sz="1100" dirty="0">
                <a:latin typeface="Tahoma"/>
                <a:cs typeface="Tahoma"/>
              </a:rPr>
              <a:t>) </a:t>
            </a:r>
            <a:r>
              <a:rPr sz="1100" spc="45" dirty="0">
                <a:latin typeface="Tahoma"/>
                <a:cs typeface="Tahoma"/>
              </a:rPr>
              <a:t>=</a:t>
            </a:r>
            <a:r>
              <a:rPr sz="1650" spc="179" baseline="27777" dirty="0">
                <a:latin typeface="Tahoma"/>
                <a:cs typeface="Tahoma"/>
              </a:rPr>
              <a:t> </a:t>
            </a:r>
            <a:r>
              <a:rPr sz="1200" i="1" u="sng" spc="-15" baseline="38194" dirty="0">
                <a:uFill>
                  <a:solidFill>
                    <a:srgbClr val="000000"/>
                  </a:solidFill>
                </a:uFill>
                <a:latin typeface="Book Antiqua"/>
                <a:cs typeface="Book Antiqua"/>
              </a:rPr>
              <a:t>Cov</a:t>
            </a:r>
            <a:r>
              <a:rPr sz="1200" u="sng" spc="-15" baseline="38194" dirty="0">
                <a:uFill>
                  <a:solidFill>
                    <a:srgbClr val="000000"/>
                  </a:solidFill>
                </a:uFill>
                <a:latin typeface="Verdana"/>
                <a:cs typeface="Verdana"/>
              </a:rPr>
              <a:t>(</a:t>
            </a:r>
            <a:r>
              <a:rPr sz="1200" i="1" u="sng" spc="-15" baseline="38194" dirty="0">
                <a:uFill>
                  <a:solidFill>
                    <a:srgbClr val="000000"/>
                  </a:solidFill>
                </a:uFill>
                <a:latin typeface="Book Antiqua"/>
                <a:cs typeface="Book Antiqua"/>
              </a:rPr>
              <a:t>X</a:t>
            </a:r>
            <a:r>
              <a:rPr sz="1200" i="1" u="sng" spc="-15" baseline="38194" dirty="0">
                <a:uFill>
                  <a:solidFill>
                    <a:srgbClr val="000000"/>
                  </a:solidFill>
                </a:uFill>
                <a:latin typeface="Sitka Text"/>
                <a:cs typeface="Sitka Text"/>
              </a:rPr>
              <a:t>,</a:t>
            </a:r>
            <a:r>
              <a:rPr sz="1200" i="1" u="sng" spc="-15" baseline="38194" dirty="0">
                <a:uFill>
                  <a:solidFill>
                    <a:srgbClr val="000000"/>
                  </a:solidFill>
                </a:uFill>
                <a:latin typeface="Book Antiqua"/>
                <a:cs typeface="Book Antiqua"/>
              </a:rPr>
              <a:t>Y</a:t>
            </a:r>
            <a:r>
              <a:rPr sz="1200" u="sng" spc="-15" baseline="38194" dirty="0">
                <a:uFill>
                  <a:solidFill>
                    <a:srgbClr val="000000"/>
                  </a:solidFill>
                </a:uFill>
                <a:latin typeface="Verdana"/>
                <a:cs typeface="Verdana"/>
              </a:rPr>
              <a:t>)</a:t>
            </a:r>
            <a:endParaRPr sz="1200" baseline="38194" dirty="0">
              <a:latin typeface="Verdana"/>
              <a:cs typeface="Verdana"/>
            </a:endParaRPr>
          </a:p>
        </p:txBody>
      </p:sp>
      <p:sp>
        <p:nvSpPr>
          <p:cNvPr id="27" name="object 27"/>
          <p:cNvSpPr txBox="1"/>
          <p:nvPr/>
        </p:nvSpPr>
        <p:spPr>
          <a:xfrm>
            <a:off x="2383815" y="2098851"/>
            <a:ext cx="312420" cy="147320"/>
          </a:xfrm>
          <a:prstGeom prst="rect">
            <a:avLst/>
          </a:prstGeom>
        </p:spPr>
        <p:txBody>
          <a:bodyPr vert="horz" wrap="square" lIns="0" tIns="12065" rIns="0" bIns="0" rtlCol="0">
            <a:spAutoFit/>
          </a:bodyPr>
          <a:lstStyle/>
          <a:p>
            <a:pPr marL="38100">
              <a:lnSpc>
                <a:spcPct val="100000"/>
              </a:lnSpc>
              <a:spcBef>
                <a:spcPts val="95"/>
              </a:spcBef>
            </a:pPr>
            <a:r>
              <a:rPr sz="800" i="1" spc="20" dirty="0">
                <a:latin typeface="Sitka Text"/>
                <a:cs typeface="Sitka Text"/>
              </a:rPr>
              <a:t>σ</a:t>
            </a:r>
            <a:r>
              <a:rPr sz="900" i="1" spc="30" baseline="-13888" dirty="0">
                <a:latin typeface="Book Antiqua"/>
                <a:cs typeface="Book Antiqua"/>
              </a:rPr>
              <a:t>X</a:t>
            </a:r>
            <a:r>
              <a:rPr sz="800" i="1" spc="20" dirty="0">
                <a:latin typeface="Sitka Text"/>
                <a:cs typeface="Sitka Text"/>
              </a:rPr>
              <a:t>σ</a:t>
            </a:r>
            <a:r>
              <a:rPr sz="900" i="1" spc="30" baseline="-13888" dirty="0">
                <a:latin typeface="Book Antiqua"/>
                <a:cs typeface="Book Antiqua"/>
              </a:rPr>
              <a:t>Y</a:t>
            </a:r>
            <a:endParaRPr sz="900" baseline="-13888">
              <a:latin typeface="Book Antiqua"/>
              <a:cs typeface="Book Antiqua"/>
            </a:endParaRPr>
          </a:p>
        </p:txBody>
      </p:sp>
      <p:sp>
        <p:nvSpPr>
          <p:cNvPr id="28" name="object 28"/>
          <p:cNvSpPr txBox="1"/>
          <p:nvPr/>
        </p:nvSpPr>
        <p:spPr>
          <a:xfrm>
            <a:off x="375324" y="2148594"/>
            <a:ext cx="3779520" cy="538480"/>
          </a:xfrm>
          <a:prstGeom prst="rect">
            <a:avLst/>
          </a:prstGeom>
        </p:spPr>
        <p:txBody>
          <a:bodyPr vert="horz" wrap="square" lIns="0" tIns="101600" rIns="0" bIns="0" rtlCol="0">
            <a:spAutoFit/>
          </a:bodyPr>
          <a:lstStyle/>
          <a:p>
            <a:pPr marL="222250" indent="-171450">
              <a:lnSpc>
                <a:spcPct val="100000"/>
              </a:lnSpc>
              <a:spcBef>
                <a:spcPts val="800"/>
              </a:spcBef>
              <a:buSzPct val="70000"/>
              <a:buFont typeface="Arial Black" panose="020B0A04020102020204" pitchFamily="34" charset="0"/>
              <a:buChar char="►"/>
            </a:pPr>
            <a:r>
              <a:rPr sz="1200" spc="405" baseline="6944" dirty="0">
                <a:latin typeface="Arial Black"/>
                <a:cs typeface="Arial Black"/>
              </a:rPr>
              <a:t> </a:t>
            </a:r>
            <a:r>
              <a:rPr sz="1100" b="1" spc="-5" dirty="0">
                <a:latin typeface="Book Antiqua"/>
                <a:cs typeface="Book Antiqua"/>
              </a:rPr>
              <a:t>Covariance:</a:t>
            </a:r>
            <a:endParaRPr sz="1100" dirty="0">
              <a:latin typeface="Book Antiqua"/>
              <a:cs typeface="Book Antiqua"/>
            </a:endParaRPr>
          </a:p>
          <a:p>
            <a:pPr marL="254635">
              <a:lnSpc>
                <a:spcPct val="100000"/>
              </a:lnSpc>
              <a:spcBef>
                <a:spcPts val="695"/>
              </a:spcBef>
            </a:pPr>
            <a:r>
              <a:rPr sz="1100" i="1" spc="-5" dirty="0">
                <a:latin typeface="Book Antiqua"/>
                <a:cs typeface="Book Antiqua"/>
              </a:rPr>
              <a:t>Cov</a:t>
            </a:r>
            <a:r>
              <a:rPr sz="1100" spc="-5" dirty="0">
                <a:latin typeface="Tahoma"/>
                <a:cs typeface="Tahoma"/>
              </a:rPr>
              <a:t>(</a:t>
            </a:r>
            <a:r>
              <a:rPr sz="1100" i="1" spc="-5" dirty="0">
                <a:latin typeface="Book Antiqua"/>
                <a:cs typeface="Book Antiqua"/>
              </a:rPr>
              <a:t>X</a:t>
            </a:r>
            <a:r>
              <a:rPr sz="1100" i="1" spc="-5" dirty="0">
                <a:latin typeface="Arial"/>
                <a:cs typeface="Arial"/>
              </a:rPr>
              <a:t>,</a:t>
            </a:r>
            <a:r>
              <a:rPr sz="1100" i="1" spc="-125" dirty="0">
                <a:latin typeface="Arial"/>
                <a:cs typeface="Arial"/>
              </a:rPr>
              <a:t> </a:t>
            </a:r>
            <a:r>
              <a:rPr sz="1100" i="1" dirty="0">
                <a:latin typeface="Book Antiqua"/>
                <a:cs typeface="Book Antiqua"/>
              </a:rPr>
              <a:t>Y</a:t>
            </a:r>
            <a:r>
              <a:rPr sz="1100" dirty="0">
                <a:latin typeface="Tahoma"/>
                <a:cs typeface="Tahoma"/>
              </a:rPr>
              <a:t>)</a:t>
            </a:r>
            <a:r>
              <a:rPr sz="1100" spc="-35" dirty="0">
                <a:latin typeface="Tahoma"/>
                <a:cs typeface="Tahoma"/>
              </a:rPr>
              <a:t> </a:t>
            </a:r>
            <a:r>
              <a:rPr sz="1100" spc="45" dirty="0">
                <a:latin typeface="Tahoma"/>
                <a:cs typeface="Tahoma"/>
              </a:rPr>
              <a:t>=</a:t>
            </a:r>
            <a:r>
              <a:rPr sz="1100" spc="-45" dirty="0">
                <a:latin typeface="Tahoma"/>
                <a:cs typeface="Tahoma"/>
              </a:rPr>
              <a:t> </a:t>
            </a:r>
            <a:r>
              <a:rPr sz="1100" i="1" spc="-10" dirty="0">
                <a:latin typeface="Book Antiqua"/>
                <a:cs typeface="Book Antiqua"/>
              </a:rPr>
              <a:t>E</a:t>
            </a:r>
            <a:r>
              <a:rPr sz="1100" i="1" spc="-90" dirty="0">
                <a:latin typeface="Book Antiqua"/>
                <a:cs typeface="Book Antiqua"/>
              </a:rPr>
              <a:t> </a:t>
            </a:r>
            <a:r>
              <a:rPr sz="1100" spc="-45" dirty="0">
                <a:latin typeface="Tahoma"/>
                <a:cs typeface="Tahoma"/>
              </a:rPr>
              <a:t>[(</a:t>
            </a:r>
            <a:r>
              <a:rPr sz="1100" i="1" spc="-45" dirty="0">
                <a:latin typeface="Book Antiqua"/>
                <a:cs typeface="Book Antiqua"/>
              </a:rPr>
              <a:t>X</a:t>
            </a:r>
            <a:r>
              <a:rPr sz="1100" i="1" spc="-15" dirty="0">
                <a:latin typeface="Book Antiqua"/>
                <a:cs typeface="Book Antiqua"/>
              </a:rPr>
              <a:t> </a:t>
            </a:r>
            <a:r>
              <a:rPr sz="1100" spc="-30" dirty="0">
                <a:latin typeface="Lucida Sans Unicode"/>
                <a:cs typeface="Lucida Sans Unicode"/>
              </a:rPr>
              <a:t>−</a:t>
            </a:r>
            <a:r>
              <a:rPr sz="1100" spc="-105" dirty="0">
                <a:latin typeface="Lucida Sans Unicode"/>
                <a:cs typeface="Lucida Sans Unicode"/>
              </a:rPr>
              <a:t> </a:t>
            </a:r>
            <a:r>
              <a:rPr sz="1100" i="1" spc="-50" dirty="0">
                <a:latin typeface="Book Antiqua"/>
                <a:cs typeface="Book Antiqua"/>
              </a:rPr>
              <a:t>E</a:t>
            </a:r>
            <a:r>
              <a:rPr sz="1100" spc="-50" dirty="0">
                <a:latin typeface="Tahoma"/>
                <a:cs typeface="Tahoma"/>
              </a:rPr>
              <a:t>[</a:t>
            </a:r>
            <a:r>
              <a:rPr sz="1100" i="1" spc="-50" dirty="0">
                <a:latin typeface="Book Antiqua"/>
                <a:cs typeface="Book Antiqua"/>
              </a:rPr>
              <a:t>X</a:t>
            </a:r>
            <a:r>
              <a:rPr sz="1100" spc="-50" dirty="0">
                <a:latin typeface="Tahoma"/>
                <a:cs typeface="Tahoma"/>
              </a:rPr>
              <a:t>])</a:t>
            </a:r>
            <a:r>
              <a:rPr sz="1100" spc="-160" dirty="0">
                <a:latin typeface="Tahoma"/>
                <a:cs typeface="Tahoma"/>
              </a:rPr>
              <a:t> </a:t>
            </a:r>
            <a:r>
              <a:rPr sz="1100" spc="-5" dirty="0">
                <a:latin typeface="Tahoma"/>
                <a:cs typeface="Tahoma"/>
              </a:rPr>
              <a:t>(</a:t>
            </a:r>
            <a:r>
              <a:rPr sz="1100" i="1" spc="-5" dirty="0">
                <a:latin typeface="Book Antiqua"/>
                <a:cs typeface="Book Antiqua"/>
              </a:rPr>
              <a:t>Y</a:t>
            </a:r>
            <a:r>
              <a:rPr sz="1100" i="1" spc="-25" dirty="0">
                <a:latin typeface="Book Antiqua"/>
                <a:cs typeface="Book Antiqua"/>
              </a:rPr>
              <a:t> </a:t>
            </a:r>
            <a:r>
              <a:rPr sz="1100" spc="-30" dirty="0">
                <a:latin typeface="Lucida Sans Unicode"/>
                <a:cs typeface="Lucida Sans Unicode"/>
              </a:rPr>
              <a:t>−</a:t>
            </a:r>
            <a:r>
              <a:rPr sz="1100" spc="-100" dirty="0">
                <a:latin typeface="Lucida Sans Unicode"/>
                <a:cs typeface="Lucida Sans Unicode"/>
              </a:rPr>
              <a:t> </a:t>
            </a:r>
            <a:r>
              <a:rPr sz="1100" i="1" spc="-65" dirty="0">
                <a:latin typeface="Book Antiqua"/>
                <a:cs typeface="Book Antiqua"/>
              </a:rPr>
              <a:t>E</a:t>
            </a:r>
            <a:r>
              <a:rPr sz="1100" spc="-65" dirty="0">
                <a:latin typeface="Tahoma"/>
                <a:cs typeface="Tahoma"/>
              </a:rPr>
              <a:t>[</a:t>
            </a:r>
            <a:r>
              <a:rPr sz="1100" i="1" spc="-65" dirty="0">
                <a:latin typeface="Book Antiqua"/>
                <a:cs typeface="Book Antiqua"/>
              </a:rPr>
              <a:t>Y</a:t>
            </a:r>
            <a:r>
              <a:rPr sz="1100" spc="-65" dirty="0">
                <a:latin typeface="Tahoma"/>
                <a:cs typeface="Tahoma"/>
              </a:rPr>
              <a:t>])]</a:t>
            </a:r>
            <a:r>
              <a:rPr sz="1100" spc="-35" dirty="0">
                <a:latin typeface="Tahoma"/>
                <a:cs typeface="Tahoma"/>
              </a:rPr>
              <a:t> </a:t>
            </a:r>
            <a:r>
              <a:rPr sz="1100" spc="45" dirty="0">
                <a:latin typeface="Tahoma"/>
                <a:cs typeface="Tahoma"/>
              </a:rPr>
              <a:t>=</a:t>
            </a:r>
            <a:r>
              <a:rPr sz="1100" spc="-45" dirty="0">
                <a:latin typeface="Tahoma"/>
                <a:cs typeface="Tahoma"/>
              </a:rPr>
              <a:t> </a:t>
            </a:r>
            <a:r>
              <a:rPr sz="1100" i="1" spc="-10" dirty="0">
                <a:latin typeface="Book Antiqua"/>
                <a:cs typeface="Book Antiqua"/>
              </a:rPr>
              <a:t>E</a:t>
            </a:r>
            <a:r>
              <a:rPr sz="1100" i="1" spc="-90" dirty="0">
                <a:latin typeface="Book Antiqua"/>
                <a:cs typeface="Book Antiqua"/>
              </a:rPr>
              <a:t> </a:t>
            </a:r>
            <a:r>
              <a:rPr sz="1100" spc="-65" dirty="0">
                <a:latin typeface="Tahoma"/>
                <a:cs typeface="Tahoma"/>
              </a:rPr>
              <a:t>[</a:t>
            </a:r>
            <a:r>
              <a:rPr sz="1100" i="1" spc="-65" dirty="0">
                <a:latin typeface="Book Antiqua"/>
                <a:cs typeface="Book Antiqua"/>
              </a:rPr>
              <a:t>XY</a:t>
            </a:r>
            <a:r>
              <a:rPr sz="1100" spc="-65" dirty="0">
                <a:latin typeface="Tahoma"/>
                <a:cs typeface="Tahoma"/>
              </a:rPr>
              <a:t>]</a:t>
            </a:r>
            <a:r>
              <a:rPr sz="1100" spc="-105" dirty="0">
                <a:latin typeface="Tahoma"/>
                <a:cs typeface="Tahoma"/>
              </a:rPr>
              <a:t> </a:t>
            </a:r>
            <a:r>
              <a:rPr sz="1100" spc="-30" dirty="0">
                <a:latin typeface="Lucida Sans Unicode"/>
                <a:cs typeface="Lucida Sans Unicode"/>
              </a:rPr>
              <a:t>−</a:t>
            </a:r>
            <a:r>
              <a:rPr sz="1100" spc="-100" dirty="0">
                <a:latin typeface="Lucida Sans Unicode"/>
                <a:cs typeface="Lucida Sans Unicode"/>
              </a:rPr>
              <a:t> </a:t>
            </a:r>
            <a:r>
              <a:rPr sz="1100" i="1" spc="-65" dirty="0">
                <a:latin typeface="Book Antiqua"/>
                <a:cs typeface="Book Antiqua"/>
              </a:rPr>
              <a:t>E</a:t>
            </a:r>
            <a:r>
              <a:rPr sz="1100" spc="-65" dirty="0">
                <a:latin typeface="Tahoma"/>
                <a:cs typeface="Tahoma"/>
              </a:rPr>
              <a:t>[</a:t>
            </a:r>
            <a:r>
              <a:rPr sz="1100" i="1" spc="-65" dirty="0">
                <a:latin typeface="Book Antiqua"/>
                <a:cs typeface="Book Antiqua"/>
              </a:rPr>
              <a:t>X</a:t>
            </a:r>
            <a:r>
              <a:rPr sz="1100" spc="-65" dirty="0">
                <a:latin typeface="Tahoma"/>
                <a:cs typeface="Tahoma"/>
              </a:rPr>
              <a:t>]</a:t>
            </a:r>
            <a:r>
              <a:rPr sz="1100" i="1" spc="-65" dirty="0">
                <a:latin typeface="Book Antiqua"/>
                <a:cs typeface="Book Antiqua"/>
              </a:rPr>
              <a:t>E</a:t>
            </a:r>
            <a:r>
              <a:rPr sz="1100" spc="-65" dirty="0">
                <a:latin typeface="Tahoma"/>
                <a:cs typeface="Tahoma"/>
              </a:rPr>
              <a:t>[</a:t>
            </a:r>
            <a:r>
              <a:rPr sz="1100" i="1" spc="-65" dirty="0">
                <a:latin typeface="Book Antiqua"/>
                <a:cs typeface="Book Antiqua"/>
              </a:rPr>
              <a:t>Y</a:t>
            </a:r>
            <a:r>
              <a:rPr sz="1100" spc="-65" dirty="0">
                <a:latin typeface="Tahoma"/>
                <a:cs typeface="Tahoma"/>
              </a:rPr>
              <a:t>]</a:t>
            </a:r>
            <a:endParaRPr sz="1100" dirty="0">
              <a:latin typeface="Tahoma"/>
              <a:cs typeface="Tahoma"/>
            </a:endParaRPr>
          </a:p>
        </p:txBody>
      </p:sp>
      <p:sp>
        <p:nvSpPr>
          <p:cNvPr id="31" name="object 31"/>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3</a:t>
            </a:fld>
            <a:r>
              <a:rPr spc="-85" dirty="0"/>
              <a:t> </a:t>
            </a:r>
            <a:r>
              <a:rPr spc="-5" dirty="0"/>
              <a:t>/</a:t>
            </a:r>
            <a:r>
              <a:rPr spc="-80" dirty="0"/>
              <a:t> </a:t>
            </a:r>
            <a:r>
              <a:rPr spc="-5" dirty="0"/>
              <a:t>33</a:t>
            </a:r>
          </a:p>
        </p:txBody>
      </p:sp>
      <p:pic>
        <p:nvPicPr>
          <p:cNvPr id="32" name="Picture 31">
            <a:extLst>
              <a:ext uri="{FF2B5EF4-FFF2-40B4-BE49-F238E27FC236}">
                <a16:creationId xmlns:a16="http://schemas.microsoft.com/office/drawing/2014/main" id="{4198FF3E-C255-4F5E-BC6B-698B99B10DE6}"/>
              </a:ext>
            </a:extLst>
          </p:cNvPr>
          <p:cNvPicPr>
            <a:picLocks noChangeAspect="1"/>
          </p:cNvPicPr>
          <p:nvPr/>
        </p:nvPicPr>
        <p:blipFill>
          <a:blip r:embed="rId3"/>
          <a:stretch>
            <a:fillRect/>
          </a:stretch>
        </p:blipFill>
        <p:spPr>
          <a:xfrm>
            <a:off x="1543050" y="881306"/>
            <a:ext cx="879614" cy="967576"/>
          </a:xfrm>
          <a:prstGeom prst="rect">
            <a:avLst/>
          </a:prstGeom>
        </p:spPr>
      </p:pic>
      <p:pic>
        <p:nvPicPr>
          <p:cNvPr id="33" name="Picture 32">
            <a:extLst>
              <a:ext uri="{FF2B5EF4-FFF2-40B4-BE49-F238E27FC236}">
                <a16:creationId xmlns:a16="http://schemas.microsoft.com/office/drawing/2014/main" id="{C9B1804C-3394-47C3-99DB-E3711909EB34}"/>
              </a:ext>
            </a:extLst>
          </p:cNvPr>
          <p:cNvPicPr>
            <a:picLocks noChangeAspect="1"/>
          </p:cNvPicPr>
          <p:nvPr/>
        </p:nvPicPr>
        <p:blipFill>
          <a:blip r:embed="rId4"/>
          <a:stretch>
            <a:fillRect/>
          </a:stretch>
        </p:blipFill>
        <p:spPr>
          <a:xfrm>
            <a:off x="256738" y="2671861"/>
            <a:ext cx="4091911" cy="548024"/>
          </a:xfrm>
          <a:prstGeom prst="rect">
            <a:avLst/>
          </a:prstGeom>
        </p:spPr>
      </p:pic>
    </p:spTree>
  </p:cSld>
  <p:clrMapOvr>
    <a:masterClrMapping/>
  </p:clrMapOvr>
  <p:transition>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2710815" cy="244475"/>
          </a:xfrm>
          <a:prstGeom prst="rect">
            <a:avLst/>
          </a:prstGeom>
        </p:spPr>
        <p:txBody>
          <a:bodyPr vert="horz" wrap="square" lIns="0" tIns="17145" rIns="0" bIns="0" rtlCol="0">
            <a:spAutoFit/>
          </a:bodyPr>
          <a:lstStyle/>
          <a:p>
            <a:pPr marL="12700">
              <a:lnSpc>
                <a:spcPct val="100000"/>
              </a:lnSpc>
              <a:spcBef>
                <a:spcPts val="135"/>
              </a:spcBef>
            </a:pPr>
            <a:r>
              <a:rPr sz="1400" spc="60" dirty="0"/>
              <a:t>G</a:t>
            </a:r>
            <a:r>
              <a:rPr spc="60" dirty="0"/>
              <a:t>ETTING </a:t>
            </a:r>
            <a:r>
              <a:rPr spc="50" dirty="0"/>
              <a:t>BACK </a:t>
            </a:r>
            <a:r>
              <a:rPr spc="20" dirty="0"/>
              <a:t>TO </a:t>
            </a:r>
            <a:r>
              <a:rPr spc="45" dirty="0"/>
              <a:t>THE</a:t>
            </a:r>
            <a:r>
              <a:rPr spc="75" dirty="0"/>
              <a:t> </a:t>
            </a:r>
            <a:r>
              <a:rPr spc="55" dirty="0"/>
              <a:t>EXAMPLE</a:t>
            </a:r>
            <a:endParaRPr sz="1400"/>
          </a:p>
        </p:txBody>
      </p:sp>
      <p:sp>
        <p:nvSpPr>
          <p:cNvPr id="13" name="object 13"/>
          <p:cNvSpPr txBox="1"/>
          <p:nvPr/>
        </p:nvSpPr>
        <p:spPr>
          <a:xfrm>
            <a:off x="463689" y="572603"/>
            <a:ext cx="2044064" cy="191770"/>
          </a:xfrm>
          <a:prstGeom prst="rect">
            <a:avLst/>
          </a:prstGeom>
        </p:spPr>
        <p:txBody>
          <a:bodyPr vert="horz" wrap="square" lIns="0" tIns="11430" rIns="0" bIns="0" rtlCol="0">
            <a:spAutoFit/>
          </a:bodyPr>
          <a:lstStyle/>
          <a:p>
            <a:pPr marL="25400">
              <a:lnSpc>
                <a:spcPct val="100000"/>
              </a:lnSpc>
              <a:spcBef>
                <a:spcPts val="90"/>
              </a:spcBef>
            </a:pPr>
            <a:r>
              <a:rPr sz="1200" spc="127" baseline="6944" dirty="0">
                <a:latin typeface="Arial Black"/>
                <a:cs typeface="Arial Black"/>
              </a:rPr>
              <a:t>e </a:t>
            </a:r>
            <a:r>
              <a:rPr sz="1100" spc="-10" dirty="0">
                <a:latin typeface="Book Antiqua"/>
                <a:cs typeface="Book Antiqua"/>
              </a:rPr>
              <a:t>When we </a:t>
            </a:r>
            <a:r>
              <a:rPr sz="1100" spc="-5" dirty="0">
                <a:latin typeface="Book Antiqua"/>
                <a:cs typeface="Book Antiqua"/>
              </a:rPr>
              <a:t>plug in the</a:t>
            </a:r>
            <a:r>
              <a:rPr sz="1100" spc="135" dirty="0">
                <a:latin typeface="Book Antiqua"/>
                <a:cs typeface="Book Antiqua"/>
              </a:rPr>
              <a:t> </a:t>
            </a:r>
            <a:r>
              <a:rPr sz="1100" spc="-5" dirty="0">
                <a:latin typeface="Book Antiqua"/>
                <a:cs typeface="Book Antiqua"/>
              </a:rPr>
              <a:t>formula:</a:t>
            </a:r>
            <a:endParaRPr sz="1100">
              <a:latin typeface="Book Antiqua"/>
              <a:cs typeface="Book Antiqua"/>
            </a:endParaRPr>
          </a:p>
        </p:txBody>
      </p:sp>
      <p:sp>
        <p:nvSpPr>
          <p:cNvPr id="40" name="object 40"/>
          <p:cNvSpPr txBox="1"/>
          <p:nvPr/>
        </p:nvSpPr>
        <p:spPr>
          <a:xfrm>
            <a:off x="4296244" y="3337485"/>
            <a:ext cx="248920" cy="118745"/>
          </a:xfrm>
          <a:prstGeom prst="rect">
            <a:avLst/>
          </a:prstGeom>
        </p:spPr>
        <p:txBody>
          <a:bodyPr vert="horz" wrap="square" lIns="0" tIns="7620" rIns="0" bIns="0" rtlCol="0">
            <a:spAutoFit/>
          </a:bodyPr>
          <a:lstStyle/>
          <a:p>
            <a:pPr marL="12700">
              <a:lnSpc>
                <a:spcPct val="100000"/>
              </a:lnSpc>
              <a:spcBef>
                <a:spcPts val="60"/>
              </a:spcBef>
            </a:pPr>
            <a:r>
              <a:rPr sz="600" spc="-5" dirty="0">
                <a:solidFill>
                  <a:srgbClr val="7F7F7F"/>
                </a:solidFill>
                <a:latin typeface="Book Antiqua"/>
                <a:cs typeface="Book Antiqua"/>
              </a:rPr>
              <a:t>29</a:t>
            </a:r>
            <a:r>
              <a:rPr sz="600" spc="-85" dirty="0">
                <a:solidFill>
                  <a:srgbClr val="7F7F7F"/>
                </a:solidFill>
                <a:latin typeface="Book Antiqua"/>
                <a:cs typeface="Book Antiqua"/>
              </a:rPr>
              <a:t> </a:t>
            </a:r>
            <a:r>
              <a:rPr sz="600" spc="-5" dirty="0">
                <a:solidFill>
                  <a:srgbClr val="7F7F7F"/>
                </a:solidFill>
                <a:latin typeface="Book Antiqua"/>
                <a:cs typeface="Book Antiqua"/>
              </a:rPr>
              <a:t>/</a:t>
            </a:r>
            <a:r>
              <a:rPr sz="600" spc="-80" dirty="0">
                <a:solidFill>
                  <a:srgbClr val="7F7F7F"/>
                </a:solidFill>
                <a:latin typeface="Book Antiqua"/>
                <a:cs typeface="Book Antiqua"/>
              </a:rPr>
              <a:t> </a:t>
            </a:r>
            <a:r>
              <a:rPr sz="600" spc="-5" dirty="0">
                <a:solidFill>
                  <a:srgbClr val="7F7F7F"/>
                </a:solidFill>
                <a:latin typeface="Book Antiqua"/>
                <a:cs typeface="Book Antiqua"/>
              </a:rPr>
              <a:t>33</a:t>
            </a:r>
            <a:endParaRPr sz="600">
              <a:latin typeface="Book Antiqua"/>
              <a:cs typeface="Book Antiqua"/>
            </a:endParaRPr>
          </a:p>
        </p:txBody>
      </p:sp>
      <p:pic>
        <p:nvPicPr>
          <p:cNvPr id="41" name="Picture 40">
            <a:extLst>
              <a:ext uri="{FF2B5EF4-FFF2-40B4-BE49-F238E27FC236}">
                <a16:creationId xmlns:a16="http://schemas.microsoft.com/office/drawing/2014/main" id="{61F5C6F4-B6BE-4857-A929-3EE903C0A032}"/>
              </a:ext>
            </a:extLst>
          </p:cNvPr>
          <p:cNvPicPr>
            <a:picLocks noChangeAspect="1"/>
          </p:cNvPicPr>
          <p:nvPr/>
        </p:nvPicPr>
        <p:blipFill>
          <a:blip r:embed="rId2"/>
          <a:stretch>
            <a:fillRect/>
          </a:stretch>
        </p:blipFill>
        <p:spPr>
          <a:xfrm>
            <a:off x="323850" y="995863"/>
            <a:ext cx="3708082" cy="2192996"/>
          </a:xfrm>
          <a:prstGeom prst="rect">
            <a:avLst/>
          </a:prstGeom>
        </p:spPr>
      </p:pic>
      <p:sp>
        <p:nvSpPr>
          <p:cNvPr id="2" name="Rectangle 1">
            <a:extLst>
              <a:ext uri="{FF2B5EF4-FFF2-40B4-BE49-F238E27FC236}">
                <a16:creationId xmlns:a16="http://schemas.microsoft.com/office/drawing/2014/main" id="{AC03864C-BBF5-4731-8545-1F381AC6C623}"/>
              </a:ext>
            </a:extLst>
          </p:cNvPr>
          <p:cNvSpPr/>
          <p:nvPr/>
        </p:nvSpPr>
        <p:spPr>
          <a:xfrm>
            <a:off x="3067050" y="1196975"/>
            <a:ext cx="45720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C550D490-470E-4C1C-89CD-A4F7C49F6B62}"/>
              </a:ext>
            </a:extLst>
          </p:cNvPr>
          <p:cNvSpPr txBox="1"/>
          <p:nvPr/>
        </p:nvSpPr>
        <p:spPr>
          <a:xfrm>
            <a:off x="3063096" y="1202067"/>
            <a:ext cx="914400" cy="276999"/>
          </a:xfrm>
          <a:prstGeom prst="rect">
            <a:avLst/>
          </a:prstGeom>
          <a:noFill/>
        </p:spPr>
        <p:txBody>
          <a:bodyPr wrap="square" rtlCol="0">
            <a:spAutoFit/>
          </a:bodyPr>
          <a:lstStyle/>
          <a:p>
            <a:r>
              <a:rPr lang="en-US" sz="1200" dirty="0"/>
              <a:t>-0.177</a:t>
            </a:r>
          </a:p>
        </p:txBody>
      </p:sp>
      <p:sp>
        <p:nvSpPr>
          <p:cNvPr id="14" name="TextBox 13">
            <a:extLst>
              <a:ext uri="{FF2B5EF4-FFF2-40B4-BE49-F238E27FC236}">
                <a16:creationId xmlns:a16="http://schemas.microsoft.com/office/drawing/2014/main" id="{EFFC0A44-E4F5-465E-90DB-1BBEAD56CE4F}"/>
              </a:ext>
            </a:extLst>
          </p:cNvPr>
          <p:cNvSpPr txBox="1"/>
          <p:nvPr/>
        </p:nvSpPr>
        <p:spPr>
          <a:xfrm>
            <a:off x="2408926" y="2293300"/>
            <a:ext cx="914400" cy="276999"/>
          </a:xfrm>
          <a:prstGeom prst="rect">
            <a:avLst/>
          </a:prstGeom>
          <a:solidFill>
            <a:schemeClr val="bg1"/>
          </a:solidFill>
        </p:spPr>
        <p:txBody>
          <a:bodyPr wrap="square" rtlCol="0">
            <a:spAutoFit/>
          </a:bodyPr>
          <a:lstStyle/>
          <a:p>
            <a:r>
              <a:rPr lang="en-US" sz="1200" dirty="0"/>
              <a:t>-0.177c</a:t>
            </a:r>
          </a:p>
        </p:txBody>
      </p:sp>
      <p:sp>
        <p:nvSpPr>
          <p:cNvPr id="15" name="TextBox 14">
            <a:extLst>
              <a:ext uri="{FF2B5EF4-FFF2-40B4-BE49-F238E27FC236}">
                <a16:creationId xmlns:a16="http://schemas.microsoft.com/office/drawing/2014/main" id="{C7493E53-74AA-4C0A-B3A4-E7DC443D6D66}"/>
              </a:ext>
            </a:extLst>
          </p:cNvPr>
          <p:cNvSpPr txBox="1"/>
          <p:nvPr/>
        </p:nvSpPr>
        <p:spPr>
          <a:xfrm>
            <a:off x="3408153" y="2892510"/>
            <a:ext cx="914399" cy="276999"/>
          </a:xfrm>
          <a:prstGeom prst="rect">
            <a:avLst/>
          </a:prstGeom>
          <a:solidFill>
            <a:schemeClr val="bg1"/>
          </a:solidFill>
        </p:spPr>
        <p:txBody>
          <a:bodyPr wrap="square" rtlCol="0">
            <a:spAutoFit/>
          </a:bodyPr>
          <a:lstStyle/>
          <a:p>
            <a:r>
              <a:rPr lang="en-US" sz="1200" dirty="0"/>
              <a:t>0.353</a:t>
            </a:r>
          </a:p>
        </p:txBody>
      </p:sp>
    </p:spTree>
  </p:cSld>
  <p:clrMapOvr>
    <a:masterClrMapping/>
  </p:clrMapOvr>
  <p:transition>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3270250" cy="244475"/>
          </a:xfrm>
          <a:prstGeom prst="rect">
            <a:avLst/>
          </a:prstGeom>
        </p:spPr>
        <p:txBody>
          <a:bodyPr vert="horz" wrap="square" lIns="0" tIns="17145" rIns="0" bIns="0" rtlCol="0">
            <a:spAutoFit/>
          </a:bodyPr>
          <a:lstStyle/>
          <a:p>
            <a:pPr marL="12700">
              <a:lnSpc>
                <a:spcPct val="100000"/>
              </a:lnSpc>
              <a:spcBef>
                <a:spcPts val="135"/>
              </a:spcBef>
            </a:pPr>
            <a:r>
              <a:rPr sz="1400" spc="60" dirty="0"/>
              <a:t>M</a:t>
            </a:r>
            <a:r>
              <a:rPr spc="60" dirty="0"/>
              <a:t>EANING </a:t>
            </a:r>
            <a:r>
              <a:rPr spc="30" dirty="0"/>
              <a:t>OF </a:t>
            </a:r>
            <a:r>
              <a:rPr spc="60" dirty="0"/>
              <a:t>REGRESSION</a:t>
            </a:r>
            <a:r>
              <a:rPr dirty="0"/>
              <a:t> </a:t>
            </a:r>
            <a:r>
              <a:rPr spc="45" dirty="0"/>
              <a:t>COEFFICIENT</a:t>
            </a:r>
            <a:endParaRPr sz="1400"/>
          </a:p>
        </p:txBody>
      </p:sp>
      <p:sp>
        <p:nvSpPr>
          <p:cNvPr id="19" name="object 19"/>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r>
              <a:rPr spc="-5" dirty="0"/>
              <a:t>30</a:t>
            </a:r>
            <a:r>
              <a:rPr spc="-85" dirty="0"/>
              <a:t> </a:t>
            </a:r>
            <a:r>
              <a:rPr spc="-5" dirty="0"/>
              <a:t>/</a:t>
            </a:r>
            <a:r>
              <a:rPr spc="-80" dirty="0"/>
              <a:t> </a:t>
            </a:r>
            <a:r>
              <a:rPr spc="-5" dirty="0"/>
              <a:t>33</a:t>
            </a:r>
          </a:p>
        </p:txBody>
      </p:sp>
      <p:sp>
        <p:nvSpPr>
          <p:cNvPr id="13" name="object 13"/>
          <p:cNvSpPr txBox="1"/>
          <p:nvPr/>
        </p:nvSpPr>
        <p:spPr>
          <a:xfrm>
            <a:off x="438289" y="793672"/>
            <a:ext cx="2428240" cy="502920"/>
          </a:xfrm>
          <a:prstGeom prst="rect">
            <a:avLst/>
          </a:prstGeom>
        </p:spPr>
        <p:txBody>
          <a:bodyPr vert="horz" wrap="square" lIns="0" tIns="11430" rIns="0" bIns="0" rtlCol="0">
            <a:spAutoFit/>
          </a:bodyPr>
          <a:lstStyle/>
          <a:p>
            <a:pPr marL="50800">
              <a:lnSpc>
                <a:spcPct val="100000"/>
              </a:lnSpc>
              <a:spcBef>
                <a:spcPts val="90"/>
              </a:spcBef>
            </a:pPr>
            <a:r>
              <a:rPr sz="1200" spc="127" baseline="6944" dirty="0">
                <a:latin typeface="Arial Black"/>
                <a:cs typeface="Arial Black"/>
              </a:rPr>
              <a:t>e </a:t>
            </a:r>
            <a:r>
              <a:rPr sz="1100" spc="-5" dirty="0">
                <a:latin typeface="Book Antiqua"/>
                <a:cs typeface="Book Antiqua"/>
              </a:rPr>
              <a:t>Consider the</a:t>
            </a:r>
            <a:r>
              <a:rPr sz="1100" spc="-180" dirty="0">
                <a:latin typeface="Book Antiqua"/>
                <a:cs typeface="Book Antiqua"/>
              </a:rPr>
              <a:t> </a:t>
            </a:r>
            <a:r>
              <a:rPr sz="1100" spc="-5" dirty="0">
                <a:latin typeface="Book Antiqua"/>
                <a:cs typeface="Book Antiqua"/>
              </a:rPr>
              <a:t>model</a:t>
            </a:r>
            <a:endParaRPr sz="1100">
              <a:latin typeface="Book Antiqua"/>
              <a:cs typeface="Book Antiqua"/>
            </a:endParaRPr>
          </a:p>
          <a:p>
            <a:pPr marR="43180" algn="r">
              <a:lnSpc>
                <a:spcPct val="100000"/>
              </a:lnSpc>
              <a:spcBef>
                <a:spcPts val="1130"/>
              </a:spcBef>
            </a:pPr>
            <a:r>
              <a:rPr sz="1100" i="1" spc="-5" dirty="0">
                <a:latin typeface="Book Antiqua"/>
                <a:cs typeface="Book Antiqua"/>
              </a:rPr>
              <a:t>q </a:t>
            </a:r>
            <a:r>
              <a:rPr sz="1100" spc="45" dirty="0">
                <a:latin typeface="Tahoma"/>
                <a:cs typeface="Tahoma"/>
              </a:rPr>
              <a:t>= </a:t>
            </a:r>
            <a:r>
              <a:rPr sz="1100" i="1" spc="-10" dirty="0">
                <a:latin typeface="Arial"/>
                <a:cs typeface="Arial"/>
              </a:rPr>
              <a:t>β</a:t>
            </a:r>
            <a:r>
              <a:rPr sz="1200" spc="-15" baseline="-10416" dirty="0">
                <a:latin typeface="Book Antiqua"/>
                <a:cs typeface="Book Antiqua"/>
              </a:rPr>
              <a:t>0 </a:t>
            </a:r>
            <a:r>
              <a:rPr sz="1100" spc="45" dirty="0">
                <a:latin typeface="Tahoma"/>
                <a:cs typeface="Tahoma"/>
              </a:rPr>
              <a:t>+</a:t>
            </a:r>
            <a:r>
              <a:rPr sz="1100" spc="-140" dirty="0">
                <a:latin typeface="Tahoma"/>
                <a:cs typeface="Tahoma"/>
              </a:rPr>
              <a:t> </a:t>
            </a:r>
            <a:r>
              <a:rPr sz="1100" i="1" spc="5" dirty="0">
                <a:latin typeface="Arial"/>
                <a:cs typeface="Arial"/>
              </a:rPr>
              <a:t>β</a:t>
            </a:r>
            <a:r>
              <a:rPr sz="1200" spc="7" baseline="-13888" dirty="0">
                <a:latin typeface="Book Antiqua"/>
                <a:cs typeface="Book Antiqua"/>
              </a:rPr>
              <a:t>1</a:t>
            </a:r>
            <a:r>
              <a:rPr sz="1100" i="1" spc="5" dirty="0">
                <a:latin typeface="Book Antiqua"/>
                <a:cs typeface="Book Antiqua"/>
              </a:rPr>
              <a:t>c</a:t>
            </a:r>
            <a:endParaRPr sz="1100">
              <a:latin typeface="Book Antiqua"/>
              <a:cs typeface="Book Antiqua"/>
            </a:endParaRPr>
          </a:p>
        </p:txBody>
      </p:sp>
      <p:sp>
        <p:nvSpPr>
          <p:cNvPr id="14" name="object 14"/>
          <p:cNvSpPr txBox="1"/>
          <p:nvPr/>
        </p:nvSpPr>
        <p:spPr>
          <a:xfrm>
            <a:off x="1829269" y="1409051"/>
            <a:ext cx="102870" cy="191770"/>
          </a:xfrm>
          <a:prstGeom prst="rect">
            <a:avLst/>
          </a:prstGeom>
        </p:spPr>
        <p:txBody>
          <a:bodyPr vert="horz" wrap="square" lIns="0" tIns="11430" rIns="0" bIns="0" rtlCol="0">
            <a:spAutoFit/>
          </a:bodyPr>
          <a:lstStyle/>
          <a:p>
            <a:pPr marL="12700">
              <a:lnSpc>
                <a:spcPct val="100000"/>
              </a:lnSpc>
              <a:spcBef>
                <a:spcPts val="90"/>
              </a:spcBef>
            </a:pPr>
            <a:r>
              <a:rPr sz="1100" spc="25" dirty="0">
                <a:latin typeface="Trebuchet MS"/>
                <a:cs typeface="Trebuchet MS"/>
              </a:rPr>
              <a:t>^</a:t>
            </a:r>
            <a:endParaRPr sz="1100">
              <a:latin typeface="Trebuchet MS"/>
              <a:cs typeface="Trebuchet MS"/>
            </a:endParaRPr>
          </a:p>
        </p:txBody>
      </p:sp>
      <p:sp>
        <p:nvSpPr>
          <p:cNvPr id="15" name="object 15"/>
          <p:cNvSpPr txBox="1"/>
          <p:nvPr/>
        </p:nvSpPr>
        <p:spPr>
          <a:xfrm>
            <a:off x="1835683" y="1416175"/>
            <a:ext cx="1062355" cy="191770"/>
          </a:xfrm>
          <a:prstGeom prst="rect">
            <a:avLst/>
          </a:prstGeom>
        </p:spPr>
        <p:txBody>
          <a:bodyPr vert="horz" wrap="square" lIns="0" tIns="11430" rIns="0" bIns="0" rtlCol="0">
            <a:spAutoFit/>
          </a:bodyPr>
          <a:lstStyle/>
          <a:p>
            <a:pPr marL="12700">
              <a:lnSpc>
                <a:spcPct val="100000"/>
              </a:lnSpc>
              <a:spcBef>
                <a:spcPts val="90"/>
              </a:spcBef>
            </a:pPr>
            <a:r>
              <a:rPr sz="1100" i="1" spc="-5" dirty="0">
                <a:latin typeface="Book Antiqua"/>
                <a:cs typeface="Book Antiqua"/>
              </a:rPr>
              <a:t>q </a:t>
            </a:r>
            <a:r>
              <a:rPr sz="1100" spc="45" dirty="0">
                <a:latin typeface="Tahoma"/>
                <a:cs typeface="Tahoma"/>
              </a:rPr>
              <a:t>= </a:t>
            </a:r>
            <a:r>
              <a:rPr sz="1100" spc="-5" dirty="0">
                <a:latin typeface="Book Antiqua"/>
                <a:cs typeface="Book Antiqua"/>
              </a:rPr>
              <a:t>71</a:t>
            </a:r>
            <a:r>
              <a:rPr sz="1100" i="1" spc="-5" dirty="0">
                <a:latin typeface="Arial"/>
                <a:cs typeface="Arial"/>
              </a:rPr>
              <a:t>.</a:t>
            </a:r>
            <a:r>
              <a:rPr sz="1100" spc="-5" dirty="0">
                <a:latin typeface="Book Antiqua"/>
                <a:cs typeface="Book Antiqua"/>
              </a:rPr>
              <a:t>74 </a:t>
            </a:r>
            <a:r>
              <a:rPr sz="1100" spc="-30" dirty="0">
                <a:latin typeface="Lucida Sans Unicode"/>
                <a:cs typeface="Lucida Sans Unicode"/>
              </a:rPr>
              <a:t>−</a:t>
            </a:r>
            <a:r>
              <a:rPr sz="1100" spc="-250" dirty="0">
                <a:latin typeface="Lucida Sans Unicode"/>
                <a:cs typeface="Lucida Sans Unicode"/>
              </a:rPr>
              <a:t> </a:t>
            </a:r>
            <a:r>
              <a:rPr sz="1100" spc="-10" dirty="0">
                <a:latin typeface="Book Antiqua"/>
                <a:cs typeface="Book Antiqua"/>
              </a:rPr>
              <a:t>1</a:t>
            </a:r>
            <a:r>
              <a:rPr sz="1100" i="1" spc="-10" dirty="0">
                <a:latin typeface="Arial"/>
                <a:cs typeface="Arial"/>
              </a:rPr>
              <a:t>.</a:t>
            </a:r>
            <a:r>
              <a:rPr sz="1100" spc="-10" dirty="0">
                <a:latin typeface="Book Antiqua"/>
                <a:cs typeface="Book Antiqua"/>
              </a:rPr>
              <a:t>77</a:t>
            </a:r>
            <a:r>
              <a:rPr sz="1100" i="1" spc="-10" dirty="0">
                <a:latin typeface="Book Antiqua"/>
                <a:cs typeface="Book Antiqua"/>
              </a:rPr>
              <a:t>c</a:t>
            </a:r>
            <a:endParaRPr sz="1100">
              <a:latin typeface="Book Antiqua"/>
              <a:cs typeface="Book Antiqua"/>
            </a:endParaRPr>
          </a:p>
        </p:txBody>
      </p:sp>
      <p:sp>
        <p:nvSpPr>
          <p:cNvPr id="16" name="object 16"/>
          <p:cNvSpPr txBox="1"/>
          <p:nvPr/>
        </p:nvSpPr>
        <p:spPr>
          <a:xfrm>
            <a:off x="563295" y="1416175"/>
            <a:ext cx="1233805" cy="612140"/>
          </a:xfrm>
          <a:prstGeom prst="rect">
            <a:avLst/>
          </a:prstGeom>
        </p:spPr>
        <p:txBody>
          <a:bodyPr vert="horz" wrap="square" lIns="0" tIns="11430" rIns="0" bIns="0" rtlCol="0">
            <a:spAutoFit/>
          </a:bodyPr>
          <a:lstStyle/>
          <a:p>
            <a:pPr marL="73660">
              <a:lnSpc>
                <a:spcPct val="100000"/>
              </a:lnSpc>
              <a:spcBef>
                <a:spcPts val="90"/>
              </a:spcBef>
            </a:pPr>
            <a:r>
              <a:rPr sz="1100" spc="-5" dirty="0">
                <a:latin typeface="Book Antiqua"/>
                <a:cs typeface="Book Antiqua"/>
              </a:rPr>
              <a:t>estimated</a:t>
            </a:r>
            <a:r>
              <a:rPr sz="1100" spc="-15" dirty="0">
                <a:latin typeface="Book Antiqua"/>
                <a:cs typeface="Book Antiqua"/>
              </a:rPr>
              <a:t> </a:t>
            </a:r>
            <a:r>
              <a:rPr sz="1100" spc="-5" dirty="0">
                <a:latin typeface="Book Antiqua"/>
                <a:cs typeface="Book Antiqua"/>
              </a:rPr>
              <a:t>as</a:t>
            </a:r>
            <a:endParaRPr sz="1100" dirty="0">
              <a:latin typeface="Book Antiqua"/>
              <a:cs typeface="Book Antiqua"/>
            </a:endParaRPr>
          </a:p>
          <a:p>
            <a:pPr marL="12700" marR="5080">
              <a:lnSpc>
                <a:spcPct val="101499"/>
              </a:lnSpc>
              <a:spcBef>
                <a:spcPts val="1115"/>
              </a:spcBef>
            </a:pPr>
            <a:r>
              <a:rPr sz="900" i="1" spc="-5" dirty="0">
                <a:latin typeface="Book Antiqua"/>
                <a:cs typeface="Book Antiqua"/>
              </a:rPr>
              <a:t>q </a:t>
            </a:r>
            <a:r>
              <a:rPr sz="900" i="1" spc="5" dirty="0">
                <a:latin typeface="Arial"/>
                <a:cs typeface="Arial"/>
              </a:rPr>
              <a:t>. . . </a:t>
            </a:r>
            <a:r>
              <a:rPr sz="900" spc="-5" dirty="0">
                <a:latin typeface="Book Antiqua"/>
                <a:cs typeface="Book Antiqua"/>
              </a:rPr>
              <a:t>demand for</a:t>
            </a:r>
            <a:r>
              <a:rPr sz="900" spc="-150" dirty="0">
                <a:latin typeface="Book Antiqua"/>
                <a:cs typeface="Book Antiqua"/>
              </a:rPr>
              <a:t> </a:t>
            </a:r>
            <a:r>
              <a:rPr lang="en-US" sz="900" spc="-150" dirty="0">
                <a:latin typeface="Book Antiqua"/>
                <a:cs typeface="Book Antiqua"/>
              </a:rPr>
              <a:t> </a:t>
            </a:r>
            <a:r>
              <a:rPr sz="900" spc="-5" dirty="0">
                <a:latin typeface="Book Antiqua"/>
                <a:cs typeface="Book Antiqua"/>
              </a:rPr>
              <a:t>firm’s  output</a:t>
            </a:r>
            <a:endParaRPr sz="900" dirty="0">
              <a:latin typeface="Book Antiqua"/>
              <a:cs typeface="Book Antiqua"/>
            </a:endParaRPr>
          </a:p>
        </p:txBody>
      </p:sp>
      <p:sp>
        <p:nvSpPr>
          <p:cNvPr id="17" name="object 17"/>
          <p:cNvSpPr txBox="1"/>
          <p:nvPr/>
        </p:nvSpPr>
        <p:spPr>
          <a:xfrm>
            <a:off x="2579306" y="1726521"/>
            <a:ext cx="1426210" cy="301625"/>
          </a:xfrm>
          <a:prstGeom prst="rect">
            <a:avLst/>
          </a:prstGeom>
        </p:spPr>
        <p:txBody>
          <a:bodyPr vert="horz" wrap="square" lIns="0" tIns="10160" rIns="0" bIns="0" rtlCol="0">
            <a:spAutoFit/>
          </a:bodyPr>
          <a:lstStyle/>
          <a:p>
            <a:pPr marL="12700" marR="5080">
              <a:lnSpc>
                <a:spcPct val="101499"/>
              </a:lnSpc>
              <a:spcBef>
                <a:spcPts val="80"/>
              </a:spcBef>
            </a:pPr>
            <a:r>
              <a:rPr sz="900" i="1" spc="-5" dirty="0">
                <a:latin typeface="Book Antiqua"/>
                <a:cs typeface="Book Antiqua"/>
              </a:rPr>
              <a:t>c </a:t>
            </a:r>
            <a:r>
              <a:rPr sz="900" i="1" spc="5" dirty="0">
                <a:latin typeface="Arial"/>
                <a:cs typeface="Arial"/>
              </a:rPr>
              <a:t>. . . </a:t>
            </a:r>
            <a:r>
              <a:rPr sz="900" spc="-5" dirty="0">
                <a:latin typeface="Book Antiqua"/>
                <a:cs typeface="Book Antiqua"/>
              </a:rPr>
              <a:t>firm’s average cost</a:t>
            </a:r>
            <a:r>
              <a:rPr sz="900" spc="-140" dirty="0">
                <a:latin typeface="Book Antiqua"/>
                <a:cs typeface="Book Antiqua"/>
              </a:rPr>
              <a:t> </a:t>
            </a:r>
            <a:r>
              <a:rPr sz="900" spc="-5" dirty="0">
                <a:latin typeface="Book Antiqua"/>
                <a:cs typeface="Book Antiqua"/>
              </a:rPr>
              <a:t>per  unit of</a:t>
            </a:r>
            <a:r>
              <a:rPr sz="900" spc="-10" dirty="0">
                <a:latin typeface="Book Antiqua"/>
                <a:cs typeface="Book Antiqua"/>
              </a:rPr>
              <a:t> </a:t>
            </a:r>
            <a:r>
              <a:rPr sz="900" spc="-5" dirty="0">
                <a:latin typeface="Book Antiqua"/>
                <a:cs typeface="Book Antiqua"/>
              </a:rPr>
              <a:t>output</a:t>
            </a:r>
            <a:endParaRPr sz="900">
              <a:latin typeface="Book Antiqua"/>
              <a:cs typeface="Book Antiqua"/>
            </a:endParaRPr>
          </a:p>
        </p:txBody>
      </p:sp>
      <p:sp>
        <p:nvSpPr>
          <p:cNvPr id="18" name="object 18"/>
          <p:cNvSpPr txBox="1"/>
          <p:nvPr/>
        </p:nvSpPr>
        <p:spPr>
          <a:xfrm>
            <a:off x="450989" y="2176512"/>
            <a:ext cx="3829050" cy="746125"/>
          </a:xfrm>
          <a:prstGeom prst="rect">
            <a:avLst/>
          </a:prstGeom>
        </p:spPr>
        <p:txBody>
          <a:bodyPr vert="horz" wrap="square" lIns="0" tIns="6985" rIns="0" bIns="0" rtlCol="0">
            <a:spAutoFit/>
          </a:bodyPr>
          <a:lstStyle/>
          <a:p>
            <a:pPr marL="186055" marR="176530" indent="-148590">
              <a:lnSpc>
                <a:spcPct val="102600"/>
              </a:lnSpc>
              <a:spcBef>
                <a:spcPts val="55"/>
              </a:spcBef>
            </a:pPr>
            <a:r>
              <a:rPr sz="1200" spc="127" baseline="6944" dirty="0">
                <a:latin typeface="Arial Black"/>
                <a:cs typeface="Arial Black"/>
              </a:rPr>
              <a:t>e </a:t>
            </a:r>
            <a:r>
              <a:rPr sz="1100" spc="-10" dirty="0">
                <a:latin typeface="Book Antiqua"/>
                <a:cs typeface="Book Antiqua"/>
              </a:rPr>
              <a:t>Meaning </a:t>
            </a:r>
            <a:r>
              <a:rPr sz="1100" spc="-5" dirty="0">
                <a:latin typeface="Book Antiqua"/>
                <a:cs typeface="Book Antiqua"/>
              </a:rPr>
              <a:t>of </a:t>
            </a:r>
            <a:r>
              <a:rPr sz="1100" i="1" spc="-10" dirty="0">
                <a:latin typeface="Arial"/>
                <a:cs typeface="Arial"/>
              </a:rPr>
              <a:t>β</a:t>
            </a:r>
            <a:r>
              <a:rPr sz="1200" spc="-15" baseline="-13888" dirty="0">
                <a:latin typeface="Book Antiqua"/>
                <a:cs typeface="Book Antiqua"/>
              </a:rPr>
              <a:t>1 </a:t>
            </a:r>
            <a:r>
              <a:rPr sz="1100" spc="-5" dirty="0">
                <a:latin typeface="Book Antiqua"/>
                <a:cs typeface="Book Antiqua"/>
              </a:rPr>
              <a:t>is the impact of a one unit </a:t>
            </a:r>
            <a:r>
              <a:rPr sz="1100" spc="-10" dirty="0">
                <a:latin typeface="Book Antiqua"/>
                <a:cs typeface="Book Antiqua"/>
              </a:rPr>
              <a:t>increase </a:t>
            </a:r>
            <a:r>
              <a:rPr sz="1100" spc="-5" dirty="0">
                <a:latin typeface="Book Antiqua"/>
                <a:cs typeface="Book Antiqua"/>
              </a:rPr>
              <a:t>in </a:t>
            </a:r>
            <a:r>
              <a:rPr sz="1100" i="1" spc="-5" dirty="0">
                <a:latin typeface="Book Antiqua"/>
                <a:cs typeface="Book Antiqua"/>
              </a:rPr>
              <a:t>c </a:t>
            </a:r>
            <a:r>
              <a:rPr sz="1100" spc="-10" dirty="0">
                <a:latin typeface="Book Antiqua"/>
                <a:cs typeface="Book Antiqua"/>
              </a:rPr>
              <a:t>on  </a:t>
            </a:r>
            <a:r>
              <a:rPr sz="1100" spc="-5" dirty="0">
                <a:latin typeface="Book Antiqua"/>
                <a:cs typeface="Book Antiqua"/>
              </a:rPr>
              <a:t>the dependent variable</a:t>
            </a:r>
            <a:r>
              <a:rPr sz="1100" spc="-10" dirty="0">
                <a:latin typeface="Book Antiqua"/>
                <a:cs typeface="Book Antiqua"/>
              </a:rPr>
              <a:t> </a:t>
            </a:r>
            <a:r>
              <a:rPr sz="1100" i="1" spc="-5" dirty="0">
                <a:latin typeface="Book Antiqua"/>
                <a:cs typeface="Book Antiqua"/>
              </a:rPr>
              <a:t>q</a:t>
            </a:r>
            <a:endParaRPr sz="1100">
              <a:latin typeface="Book Antiqua"/>
              <a:cs typeface="Book Antiqua"/>
            </a:endParaRPr>
          </a:p>
          <a:p>
            <a:pPr marL="186055" marR="30480" indent="-148590">
              <a:lnSpc>
                <a:spcPct val="102600"/>
              </a:lnSpc>
              <a:spcBef>
                <a:spcPts val="300"/>
              </a:spcBef>
            </a:pPr>
            <a:r>
              <a:rPr sz="1200" spc="127" baseline="6944" dirty="0">
                <a:latin typeface="Arial Black"/>
                <a:cs typeface="Arial Black"/>
              </a:rPr>
              <a:t>e </a:t>
            </a:r>
            <a:r>
              <a:rPr sz="1100" spc="-10" dirty="0">
                <a:latin typeface="Book Antiqua"/>
                <a:cs typeface="Book Antiqua"/>
              </a:rPr>
              <a:t>When </a:t>
            </a:r>
            <a:r>
              <a:rPr sz="1100" spc="-5" dirty="0">
                <a:latin typeface="Book Antiqua"/>
                <a:cs typeface="Book Antiqua"/>
              </a:rPr>
              <a:t>average costs </a:t>
            </a:r>
            <a:r>
              <a:rPr sz="1100" spc="-10" dirty="0">
                <a:latin typeface="Book Antiqua"/>
                <a:cs typeface="Book Antiqua"/>
              </a:rPr>
              <a:t>increase by </a:t>
            </a:r>
            <a:r>
              <a:rPr sz="1100" spc="-5" dirty="0">
                <a:latin typeface="Book Antiqua"/>
                <a:cs typeface="Book Antiqua"/>
              </a:rPr>
              <a:t>1 unit, quantity </a:t>
            </a:r>
            <a:r>
              <a:rPr sz="1100" spc="-10" dirty="0">
                <a:latin typeface="Book Antiqua"/>
                <a:cs typeface="Book Antiqua"/>
              </a:rPr>
              <a:t>demanded  decreases by </a:t>
            </a:r>
            <a:r>
              <a:rPr sz="1100" spc="-5" dirty="0">
                <a:latin typeface="Book Antiqua"/>
                <a:cs typeface="Book Antiqua"/>
              </a:rPr>
              <a:t>1.77</a:t>
            </a:r>
            <a:r>
              <a:rPr sz="1100" dirty="0">
                <a:latin typeface="Book Antiqua"/>
                <a:cs typeface="Book Antiqua"/>
              </a:rPr>
              <a:t> </a:t>
            </a:r>
            <a:r>
              <a:rPr sz="1100" spc="-5" dirty="0">
                <a:latin typeface="Book Antiqua"/>
                <a:cs typeface="Book Antiqua"/>
              </a:rPr>
              <a:t>units</a:t>
            </a:r>
            <a:endParaRPr sz="1100">
              <a:latin typeface="Book Antiqua"/>
              <a:cs typeface="Book Antiqua"/>
            </a:endParaRPr>
          </a:p>
        </p:txBody>
      </p:sp>
      <p:sp>
        <p:nvSpPr>
          <p:cNvPr id="21" name="TextBox 20">
            <a:extLst>
              <a:ext uri="{FF2B5EF4-FFF2-40B4-BE49-F238E27FC236}">
                <a16:creationId xmlns:a16="http://schemas.microsoft.com/office/drawing/2014/main" id="{76A158E4-A72A-4E1B-A0C3-9378B931DDDF}"/>
              </a:ext>
            </a:extLst>
          </p:cNvPr>
          <p:cNvSpPr txBox="1"/>
          <p:nvPr/>
        </p:nvSpPr>
        <p:spPr>
          <a:xfrm>
            <a:off x="2457450" y="1357870"/>
            <a:ext cx="851578" cy="276999"/>
          </a:xfrm>
          <a:prstGeom prst="rect">
            <a:avLst/>
          </a:prstGeom>
          <a:solidFill>
            <a:schemeClr val="bg1"/>
          </a:solidFill>
        </p:spPr>
        <p:txBody>
          <a:bodyPr wrap="square" rtlCol="0">
            <a:spAutoFit/>
          </a:bodyPr>
          <a:lstStyle/>
          <a:p>
            <a:r>
              <a:rPr lang="en-US" sz="1200" dirty="0">
                <a:latin typeface="Courier New" panose="02070309020205020404" pitchFamily="49" charset="0"/>
                <a:ea typeface="Cambria" panose="02040503050406030204" pitchFamily="18" charset="0"/>
                <a:cs typeface="Courier New" panose="02070309020205020404" pitchFamily="49" charset="0"/>
              </a:rPr>
              <a:t>-</a:t>
            </a:r>
            <a:r>
              <a:rPr lang="en-US" sz="1200" dirty="0"/>
              <a:t> </a:t>
            </a:r>
            <a:r>
              <a:rPr lang="en-US" sz="1200" dirty="0">
                <a:latin typeface="Cambria" panose="02040503050406030204" pitchFamily="18" charset="0"/>
                <a:ea typeface="Cambria" panose="02040503050406030204" pitchFamily="18" charset="0"/>
              </a:rPr>
              <a:t>0.177c</a:t>
            </a:r>
          </a:p>
        </p:txBody>
      </p:sp>
    </p:spTree>
  </p:cSld>
  <p:clrMapOvr>
    <a:masterClrMapping/>
  </p:clrMapOvr>
  <p:transition>
    <p:cu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2129155" cy="244475"/>
          </a:xfrm>
          <a:prstGeom prst="rect">
            <a:avLst/>
          </a:prstGeom>
        </p:spPr>
        <p:txBody>
          <a:bodyPr vert="horz" wrap="square" lIns="0" tIns="17145" rIns="0" bIns="0" rtlCol="0">
            <a:spAutoFit/>
          </a:bodyPr>
          <a:lstStyle/>
          <a:p>
            <a:pPr marL="12700">
              <a:lnSpc>
                <a:spcPct val="100000"/>
              </a:lnSpc>
              <a:spcBef>
                <a:spcPts val="135"/>
              </a:spcBef>
            </a:pPr>
            <a:r>
              <a:rPr sz="1400" spc="60" dirty="0"/>
              <a:t>B</a:t>
            </a:r>
            <a:r>
              <a:rPr spc="60" dirty="0"/>
              <a:t>EHIND </a:t>
            </a:r>
            <a:r>
              <a:rPr spc="45" dirty="0"/>
              <a:t>THE </a:t>
            </a:r>
            <a:r>
              <a:rPr spc="50" dirty="0"/>
              <a:t>ERROR</a:t>
            </a:r>
            <a:r>
              <a:rPr spc="250" dirty="0"/>
              <a:t> </a:t>
            </a:r>
            <a:r>
              <a:rPr spc="50" dirty="0"/>
              <a:t>TERM</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r>
              <a:rPr spc="-5" dirty="0"/>
              <a:t>31</a:t>
            </a:r>
            <a:r>
              <a:rPr spc="-85" dirty="0"/>
              <a:t> </a:t>
            </a:r>
            <a:r>
              <a:rPr spc="-5" dirty="0"/>
              <a:t>/</a:t>
            </a:r>
            <a:r>
              <a:rPr spc="-80" dirty="0"/>
              <a:t> </a:t>
            </a:r>
            <a:r>
              <a:rPr spc="-5" dirty="0"/>
              <a:t>33</a:t>
            </a:r>
          </a:p>
        </p:txBody>
      </p:sp>
      <p:sp>
        <p:nvSpPr>
          <p:cNvPr id="13" name="object 13"/>
          <p:cNvSpPr txBox="1"/>
          <p:nvPr/>
        </p:nvSpPr>
        <p:spPr>
          <a:xfrm>
            <a:off x="425589" y="748155"/>
            <a:ext cx="3876675" cy="2279650"/>
          </a:xfrm>
          <a:prstGeom prst="rect">
            <a:avLst/>
          </a:prstGeom>
        </p:spPr>
        <p:txBody>
          <a:bodyPr vert="horz" wrap="square" lIns="0" tIns="6985" rIns="0" bIns="0" rtlCol="0">
            <a:spAutoFit/>
          </a:bodyPr>
          <a:lstStyle/>
          <a:p>
            <a:pPr marL="211454" marR="200025" indent="-148590">
              <a:lnSpc>
                <a:spcPct val="102600"/>
              </a:lnSpc>
              <a:spcBef>
                <a:spcPts val="55"/>
              </a:spcBef>
            </a:pPr>
            <a:r>
              <a:rPr sz="1200" spc="127" baseline="6944" dirty="0">
                <a:latin typeface="Arial Black"/>
                <a:cs typeface="Arial Black"/>
              </a:rPr>
              <a:t>e </a:t>
            </a:r>
            <a:r>
              <a:rPr sz="1100" spc="-5" dirty="0">
                <a:latin typeface="Book Antiqua"/>
                <a:cs typeface="Book Antiqua"/>
              </a:rPr>
              <a:t>The stochastic </a:t>
            </a:r>
            <a:r>
              <a:rPr sz="1100" spc="-10" dirty="0">
                <a:latin typeface="Book Antiqua"/>
                <a:cs typeface="Book Antiqua"/>
              </a:rPr>
              <a:t>error </a:t>
            </a:r>
            <a:r>
              <a:rPr sz="1100" spc="-5" dirty="0">
                <a:latin typeface="Book Antiqua"/>
                <a:cs typeface="Book Antiqua"/>
              </a:rPr>
              <a:t>term must be </a:t>
            </a:r>
            <a:r>
              <a:rPr sz="1100" spc="-10" dirty="0">
                <a:latin typeface="Book Antiqua"/>
                <a:cs typeface="Book Antiqua"/>
              </a:rPr>
              <a:t>present </a:t>
            </a:r>
            <a:r>
              <a:rPr sz="1100" spc="-5" dirty="0">
                <a:latin typeface="Book Antiqua"/>
                <a:cs typeface="Book Antiqua"/>
              </a:rPr>
              <a:t>in a </a:t>
            </a:r>
            <a:r>
              <a:rPr sz="1100" spc="-10" dirty="0">
                <a:latin typeface="Book Antiqua"/>
                <a:cs typeface="Book Antiqua"/>
              </a:rPr>
              <a:t>regression  </a:t>
            </a:r>
            <a:r>
              <a:rPr sz="1100" spc="-5" dirty="0">
                <a:latin typeface="Book Antiqua"/>
                <a:cs typeface="Book Antiqua"/>
              </a:rPr>
              <a:t>equation because</a:t>
            </a:r>
            <a:r>
              <a:rPr sz="1100" spc="-10" dirty="0">
                <a:latin typeface="Book Antiqua"/>
                <a:cs typeface="Book Antiqua"/>
              </a:rPr>
              <a:t> </a:t>
            </a:r>
            <a:r>
              <a:rPr sz="1100" spc="-5" dirty="0">
                <a:latin typeface="Book Antiqua"/>
                <a:cs typeface="Book Antiqua"/>
              </a:rPr>
              <a:t>of:</a:t>
            </a:r>
            <a:endParaRPr sz="1100">
              <a:latin typeface="Book Antiqua"/>
              <a:cs typeface="Book Antiqua"/>
            </a:endParaRPr>
          </a:p>
          <a:p>
            <a:pPr marL="488315" indent="-165100">
              <a:lnSpc>
                <a:spcPct val="100000"/>
              </a:lnSpc>
              <a:spcBef>
                <a:spcPts val="775"/>
              </a:spcBef>
              <a:buAutoNum type="arabicPeriod"/>
              <a:tabLst>
                <a:tab pos="488950" algn="l"/>
              </a:tabLst>
            </a:pPr>
            <a:r>
              <a:rPr sz="1000" spc="-5" dirty="0">
                <a:latin typeface="Book Antiqua"/>
                <a:cs typeface="Book Antiqua"/>
              </a:rPr>
              <a:t>omission of many minor influences (unavailable</a:t>
            </a:r>
            <a:r>
              <a:rPr sz="1000" dirty="0">
                <a:latin typeface="Book Antiqua"/>
                <a:cs typeface="Book Antiqua"/>
              </a:rPr>
              <a:t> </a:t>
            </a:r>
            <a:r>
              <a:rPr sz="1000" spc="-5" dirty="0">
                <a:latin typeface="Book Antiqua"/>
                <a:cs typeface="Book Antiqua"/>
              </a:rPr>
              <a:t>data)</a:t>
            </a:r>
            <a:endParaRPr sz="1000">
              <a:latin typeface="Book Antiqua"/>
              <a:cs typeface="Book Antiqua"/>
            </a:endParaRPr>
          </a:p>
          <a:p>
            <a:pPr marL="488315" indent="-165100">
              <a:lnSpc>
                <a:spcPct val="100000"/>
              </a:lnSpc>
              <a:spcBef>
                <a:spcPts val="290"/>
              </a:spcBef>
              <a:buAutoNum type="arabicPeriod"/>
              <a:tabLst>
                <a:tab pos="488950" algn="l"/>
              </a:tabLst>
            </a:pPr>
            <a:r>
              <a:rPr sz="1000" spc="-5" dirty="0">
                <a:latin typeface="Book Antiqua"/>
                <a:cs typeface="Book Antiqua"/>
              </a:rPr>
              <a:t>measurement</a:t>
            </a:r>
            <a:r>
              <a:rPr sz="1000" spc="-10" dirty="0">
                <a:latin typeface="Book Antiqua"/>
                <a:cs typeface="Book Antiqua"/>
              </a:rPr>
              <a:t> error</a:t>
            </a:r>
            <a:endParaRPr sz="1000">
              <a:latin typeface="Book Antiqua"/>
              <a:cs typeface="Book Antiqua"/>
            </a:endParaRPr>
          </a:p>
          <a:p>
            <a:pPr marL="488315" indent="-165100">
              <a:lnSpc>
                <a:spcPct val="100000"/>
              </a:lnSpc>
              <a:spcBef>
                <a:spcPts val="295"/>
              </a:spcBef>
              <a:buAutoNum type="arabicPeriod"/>
              <a:tabLst>
                <a:tab pos="488950" algn="l"/>
              </a:tabLst>
            </a:pPr>
            <a:r>
              <a:rPr sz="1000" spc="-5" dirty="0">
                <a:latin typeface="Book Antiqua"/>
                <a:cs typeface="Book Antiqua"/>
              </a:rPr>
              <a:t>possibly incorrect functional</a:t>
            </a:r>
            <a:r>
              <a:rPr sz="1000" spc="-10" dirty="0">
                <a:latin typeface="Book Antiqua"/>
                <a:cs typeface="Book Antiqua"/>
              </a:rPr>
              <a:t> </a:t>
            </a:r>
            <a:r>
              <a:rPr sz="1000" spc="-5" dirty="0">
                <a:latin typeface="Book Antiqua"/>
                <a:cs typeface="Book Antiqua"/>
              </a:rPr>
              <a:t>form</a:t>
            </a:r>
            <a:endParaRPr sz="1000">
              <a:latin typeface="Book Antiqua"/>
              <a:cs typeface="Book Antiqua"/>
            </a:endParaRPr>
          </a:p>
          <a:p>
            <a:pPr marL="488315" indent="-165100">
              <a:lnSpc>
                <a:spcPct val="100000"/>
              </a:lnSpc>
              <a:spcBef>
                <a:spcPts val="295"/>
              </a:spcBef>
              <a:buAutoNum type="arabicPeriod"/>
              <a:tabLst>
                <a:tab pos="488950" algn="l"/>
              </a:tabLst>
            </a:pPr>
            <a:r>
              <a:rPr sz="1000" spc="-5" dirty="0">
                <a:latin typeface="Book Antiqua"/>
                <a:cs typeface="Book Antiqua"/>
              </a:rPr>
              <a:t>stochastic character of unpredictable human</a:t>
            </a:r>
            <a:r>
              <a:rPr sz="1000" dirty="0">
                <a:latin typeface="Book Antiqua"/>
                <a:cs typeface="Book Antiqua"/>
              </a:rPr>
              <a:t> </a:t>
            </a:r>
            <a:r>
              <a:rPr sz="1000" spc="-5" dirty="0">
                <a:latin typeface="Book Antiqua"/>
                <a:cs typeface="Book Antiqua"/>
              </a:rPr>
              <a:t>behavior</a:t>
            </a:r>
            <a:endParaRPr sz="1000">
              <a:latin typeface="Book Antiqua"/>
              <a:cs typeface="Book Antiqua"/>
            </a:endParaRPr>
          </a:p>
          <a:p>
            <a:pPr>
              <a:lnSpc>
                <a:spcPct val="100000"/>
              </a:lnSpc>
              <a:spcBef>
                <a:spcPts val="45"/>
              </a:spcBef>
            </a:pPr>
            <a:endParaRPr sz="1450">
              <a:latin typeface="Times New Roman"/>
              <a:cs typeface="Times New Roman"/>
            </a:endParaRPr>
          </a:p>
          <a:p>
            <a:pPr marL="211454" marR="55880" indent="-148590">
              <a:lnSpc>
                <a:spcPct val="102600"/>
              </a:lnSpc>
              <a:spcBef>
                <a:spcPts val="5"/>
              </a:spcBef>
            </a:pPr>
            <a:r>
              <a:rPr sz="1200" spc="127" baseline="6944" dirty="0">
                <a:latin typeface="Arial Black"/>
                <a:cs typeface="Arial Black"/>
              </a:rPr>
              <a:t>e </a:t>
            </a:r>
            <a:r>
              <a:rPr sz="1100" spc="-10" dirty="0">
                <a:latin typeface="Book Antiqua"/>
                <a:cs typeface="Book Antiqua"/>
              </a:rPr>
              <a:t>Remember </a:t>
            </a:r>
            <a:r>
              <a:rPr sz="1100" spc="-5" dirty="0">
                <a:latin typeface="Book Antiqua"/>
                <a:cs typeface="Book Antiqua"/>
              </a:rPr>
              <a:t>that all of these factors </a:t>
            </a:r>
            <a:r>
              <a:rPr sz="1100" spc="-15" dirty="0">
                <a:latin typeface="Book Antiqua"/>
                <a:cs typeface="Book Antiqua"/>
              </a:rPr>
              <a:t>are </a:t>
            </a:r>
            <a:r>
              <a:rPr sz="1100" spc="-5" dirty="0">
                <a:latin typeface="Book Antiqua"/>
                <a:cs typeface="Book Antiqua"/>
              </a:rPr>
              <a:t>included in the </a:t>
            </a:r>
            <a:r>
              <a:rPr sz="1100" spc="-10" dirty="0">
                <a:latin typeface="Book Antiqua"/>
                <a:cs typeface="Book Antiqua"/>
              </a:rPr>
              <a:t>error  </a:t>
            </a:r>
            <a:r>
              <a:rPr sz="1100" spc="-5" dirty="0">
                <a:latin typeface="Book Antiqua"/>
                <a:cs typeface="Book Antiqua"/>
              </a:rPr>
              <a:t>term </a:t>
            </a:r>
            <a:r>
              <a:rPr sz="1100" spc="-10" dirty="0">
                <a:latin typeface="Book Antiqua"/>
                <a:cs typeface="Book Antiqua"/>
              </a:rPr>
              <a:t>and may </a:t>
            </a:r>
            <a:r>
              <a:rPr sz="1100" spc="-5" dirty="0">
                <a:latin typeface="Book Antiqua"/>
                <a:cs typeface="Book Antiqua"/>
              </a:rPr>
              <a:t>alter its</a:t>
            </a:r>
            <a:r>
              <a:rPr sz="1100" dirty="0">
                <a:latin typeface="Book Antiqua"/>
                <a:cs typeface="Book Antiqua"/>
              </a:rPr>
              <a:t> </a:t>
            </a:r>
            <a:r>
              <a:rPr sz="1100" spc="-10" dirty="0">
                <a:latin typeface="Book Antiqua"/>
                <a:cs typeface="Book Antiqua"/>
              </a:rPr>
              <a:t>properties</a:t>
            </a:r>
            <a:endParaRPr sz="1100">
              <a:latin typeface="Book Antiqua"/>
              <a:cs typeface="Book Antiqua"/>
            </a:endParaRPr>
          </a:p>
          <a:p>
            <a:pPr>
              <a:lnSpc>
                <a:spcPct val="100000"/>
              </a:lnSpc>
              <a:spcBef>
                <a:spcPts val="55"/>
              </a:spcBef>
            </a:pPr>
            <a:endParaRPr sz="1250">
              <a:latin typeface="Times New Roman"/>
              <a:cs typeface="Times New Roman"/>
            </a:endParaRPr>
          </a:p>
          <a:p>
            <a:pPr marL="211454" marR="170180" indent="-148590">
              <a:lnSpc>
                <a:spcPct val="102600"/>
              </a:lnSpc>
            </a:pPr>
            <a:r>
              <a:rPr sz="1200" spc="127" baseline="6944" dirty="0">
                <a:latin typeface="Arial Black"/>
                <a:cs typeface="Arial Black"/>
              </a:rPr>
              <a:t>e </a:t>
            </a:r>
            <a:r>
              <a:rPr sz="1100" spc="-5" dirty="0">
                <a:latin typeface="Book Antiqua"/>
                <a:cs typeface="Book Antiqua"/>
              </a:rPr>
              <a:t>The </a:t>
            </a:r>
            <a:r>
              <a:rPr sz="1100" spc="-10" dirty="0">
                <a:latin typeface="Book Antiqua"/>
                <a:cs typeface="Book Antiqua"/>
              </a:rPr>
              <a:t>properties </a:t>
            </a:r>
            <a:r>
              <a:rPr sz="1100" spc="-5" dirty="0">
                <a:latin typeface="Book Antiqua"/>
                <a:cs typeface="Book Antiqua"/>
              </a:rPr>
              <a:t>of the </a:t>
            </a:r>
            <a:r>
              <a:rPr sz="1100" spc="-10" dirty="0">
                <a:latin typeface="Book Antiqua"/>
                <a:cs typeface="Book Antiqua"/>
              </a:rPr>
              <a:t>error </a:t>
            </a:r>
            <a:r>
              <a:rPr sz="1100" spc="-5" dirty="0">
                <a:latin typeface="Book Antiqua"/>
                <a:cs typeface="Book Antiqua"/>
              </a:rPr>
              <a:t>term determine the </a:t>
            </a:r>
            <a:r>
              <a:rPr sz="1100" spc="-10" dirty="0">
                <a:latin typeface="Book Antiqua"/>
                <a:cs typeface="Book Antiqua"/>
              </a:rPr>
              <a:t>properties  </a:t>
            </a:r>
            <a:r>
              <a:rPr sz="1100" spc="-5" dirty="0">
                <a:latin typeface="Book Antiqua"/>
                <a:cs typeface="Book Antiqua"/>
              </a:rPr>
              <a:t>of the</a:t>
            </a:r>
            <a:r>
              <a:rPr sz="1100" spc="-10" dirty="0">
                <a:latin typeface="Book Antiqua"/>
                <a:cs typeface="Book Antiqua"/>
              </a:rPr>
              <a:t> </a:t>
            </a:r>
            <a:r>
              <a:rPr sz="1100" spc="-5" dirty="0">
                <a:latin typeface="Book Antiqua"/>
                <a:cs typeface="Book Antiqua"/>
              </a:rPr>
              <a:t>estimates</a:t>
            </a:r>
            <a:endParaRPr sz="1100">
              <a:latin typeface="Book Antiqua"/>
              <a:cs typeface="Book Antiqua"/>
            </a:endParaRPr>
          </a:p>
        </p:txBody>
      </p:sp>
    </p:spTree>
  </p:cSld>
  <p:clrMapOvr>
    <a:masterClrMapping/>
  </p:clrMapOvr>
  <p:transition>
    <p:cu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867410" cy="244475"/>
          </a:xfrm>
          <a:prstGeom prst="rect">
            <a:avLst/>
          </a:prstGeom>
        </p:spPr>
        <p:txBody>
          <a:bodyPr vert="horz" wrap="square" lIns="0" tIns="17145" rIns="0" bIns="0" rtlCol="0">
            <a:spAutoFit/>
          </a:bodyPr>
          <a:lstStyle/>
          <a:p>
            <a:pPr marL="12700">
              <a:lnSpc>
                <a:spcPct val="100000"/>
              </a:lnSpc>
              <a:spcBef>
                <a:spcPts val="135"/>
              </a:spcBef>
            </a:pPr>
            <a:r>
              <a:rPr sz="1400" spc="50" dirty="0"/>
              <a:t>S</a:t>
            </a:r>
            <a:r>
              <a:rPr spc="50" dirty="0"/>
              <a:t>UMMARY</a:t>
            </a:r>
            <a:endParaRPr sz="1400"/>
          </a:p>
        </p:txBody>
      </p:sp>
      <p:sp>
        <p:nvSpPr>
          <p:cNvPr id="13" name="object 13"/>
          <p:cNvSpPr txBox="1">
            <a:spLocks noGrp="1"/>
          </p:cNvSpPr>
          <p:nvPr>
            <p:ph type="body" idx="1"/>
          </p:nvPr>
        </p:nvSpPr>
        <p:spPr>
          <a:prstGeom prst="rect">
            <a:avLst/>
          </a:prstGeom>
        </p:spPr>
        <p:txBody>
          <a:bodyPr vert="horz" wrap="square" lIns="0" tIns="11430" rIns="0" bIns="0" rtlCol="0">
            <a:spAutoFit/>
          </a:bodyPr>
          <a:lstStyle/>
          <a:p>
            <a:pPr marL="53340">
              <a:lnSpc>
                <a:spcPct val="100000"/>
              </a:lnSpc>
              <a:spcBef>
                <a:spcPts val="90"/>
              </a:spcBef>
            </a:pPr>
            <a:r>
              <a:rPr sz="1200" spc="127" baseline="6944" dirty="0">
                <a:latin typeface="Arial Black"/>
                <a:cs typeface="Arial Black"/>
              </a:rPr>
              <a:t>e </a:t>
            </a:r>
            <a:r>
              <a:rPr sz="1100" spc="-60" dirty="0"/>
              <a:t>We </a:t>
            </a:r>
            <a:r>
              <a:rPr sz="1100" spc="-5" dirty="0"/>
              <a:t>have learned that an econometric analysis consists</a:t>
            </a:r>
            <a:r>
              <a:rPr sz="1100" spc="-165" dirty="0"/>
              <a:t> </a:t>
            </a:r>
            <a:r>
              <a:rPr sz="1100" spc="-5" dirty="0"/>
              <a:t>of</a:t>
            </a:r>
            <a:endParaRPr sz="1100">
              <a:latin typeface="Arial Black"/>
              <a:cs typeface="Arial Black"/>
            </a:endParaRPr>
          </a:p>
          <a:p>
            <a:pPr marL="478155" indent="-165100">
              <a:lnSpc>
                <a:spcPct val="100000"/>
              </a:lnSpc>
              <a:spcBef>
                <a:spcPts val="770"/>
              </a:spcBef>
              <a:buAutoNum type="arabicPeriod"/>
              <a:tabLst>
                <a:tab pos="478790" algn="l"/>
              </a:tabLst>
            </a:pPr>
            <a:r>
              <a:rPr sz="1000" spc="-5" dirty="0"/>
              <a:t>definition of the</a:t>
            </a:r>
            <a:r>
              <a:rPr sz="1000" spc="-10" dirty="0"/>
              <a:t> </a:t>
            </a:r>
            <a:r>
              <a:rPr sz="1000" spc="-5" dirty="0"/>
              <a:t>model</a:t>
            </a:r>
            <a:endParaRPr sz="1000"/>
          </a:p>
          <a:p>
            <a:pPr marL="478155" indent="-165100">
              <a:lnSpc>
                <a:spcPct val="100000"/>
              </a:lnSpc>
              <a:spcBef>
                <a:spcPts val="295"/>
              </a:spcBef>
              <a:buAutoNum type="arabicPeriod"/>
              <a:tabLst>
                <a:tab pos="478790" algn="l"/>
              </a:tabLst>
            </a:pPr>
            <a:r>
              <a:rPr sz="1000" spc="-5" dirty="0"/>
              <a:t>estimation</a:t>
            </a:r>
            <a:endParaRPr sz="1000"/>
          </a:p>
          <a:p>
            <a:pPr marL="478155" indent="-165100">
              <a:lnSpc>
                <a:spcPct val="100000"/>
              </a:lnSpc>
              <a:spcBef>
                <a:spcPts val="295"/>
              </a:spcBef>
              <a:buAutoNum type="arabicPeriod"/>
              <a:tabLst>
                <a:tab pos="478790" algn="l"/>
              </a:tabLst>
            </a:pPr>
            <a:r>
              <a:rPr sz="1000" spc="-5" dirty="0"/>
              <a:t>interpretation</a:t>
            </a:r>
            <a:endParaRPr sz="1000"/>
          </a:p>
          <a:p>
            <a:pPr marL="201295" marR="17780" indent="-148590">
              <a:lnSpc>
                <a:spcPct val="102600"/>
              </a:lnSpc>
              <a:spcBef>
                <a:spcPts val="820"/>
              </a:spcBef>
            </a:pPr>
            <a:r>
              <a:rPr sz="1200" spc="127" baseline="6944" dirty="0">
                <a:latin typeface="Arial Black"/>
                <a:cs typeface="Arial Black"/>
              </a:rPr>
              <a:t>e </a:t>
            </a:r>
            <a:r>
              <a:rPr sz="1100" spc="-60" dirty="0"/>
              <a:t>We </a:t>
            </a:r>
            <a:r>
              <a:rPr sz="1100" spc="-5" dirty="0"/>
              <a:t>have explained the principle of OLS: minimizing the  </a:t>
            </a:r>
            <a:r>
              <a:rPr sz="1100" spc="-10" dirty="0"/>
              <a:t>sum </a:t>
            </a:r>
            <a:r>
              <a:rPr sz="1100" spc="-5" dirty="0"/>
              <a:t>of </a:t>
            </a:r>
            <a:r>
              <a:rPr sz="1100" spc="-10" dirty="0"/>
              <a:t>squared differences </a:t>
            </a:r>
            <a:r>
              <a:rPr sz="1100" spc="-5" dirty="0"/>
              <a:t>between the observations </a:t>
            </a:r>
            <a:r>
              <a:rPr sz="1100" spc="-10" dirty="0"/>
              <a:t>and  </a:t>
            </a:r>
            <a:r>
              <a:rPr sz="1100" spc="-5" dirty="0"/>
              <a:t>the </a:t>
            </a:r>
            <a:r>
              <a:rPr sz="1100" spc="-10" dirty="0"/>
              <a:t>regression </a:t>
            </a:r>
            <a:r>
              <a:rPr sz="1100" spc="-5" dirty="0"/>
              <a:t>line</a:t>
            </a:r>
            <a:endParaRPr sz="1100">
              <a:latin typeface="Arial Black"/>
              <a:cs typeface="Arial Black"/>
            </a:endParaRPr>
          </a:p>
          <a:p>
            <a:pPr marL="53340">
              <a:lnSpc>
                <a:spcPct val="100000"/>
              </a:lnSpc>
              <a:spcBef>
                <a:spcPts val="630"/>
              </a:spcBef>
            </a:pPr>
            <a:r>
              <a:rPr sz="1200" spc="127" baseline="6944" dirty="0">
                <a:latin typeface="Arial Black"/>
                <a:cs typeface="Arial Black"/>
              </a:rPr>
              <a:t>e </a:t>
            </a:r>
            <a:r>
              <a:rPr sz="1100" spc="-60" dirty="0"/>
              <a:t>We </a:t>
            </a:r>
            <a:r>
              <a:rPr sz="1100" spc="-5" dirty="0"/>
              <a:t>have derived the formulas of the</a:t>
            </a:r>
            <a:r>
              <a:rPr sz="1100" spc="-135" dirty="0"/>
              <a:t> </a:t>
            </a:r>
            <a:r>
              <a:rPr sz="1100" spc="-5" dirty="0"/>
              <a:t>estimates:</a:t>
            </a:r>
            <a:endParaRPr sz="1100">
              <a:latin typeface="Arial Black"/>
              <a:cs typeface="Arial Black"/>
            </a:endParaRPr>
          </a:p>
        </p:txBody>
      </p:sp>
      <p:sp>
        <p:nvSpPr>
          <p:cNvPr id="31" name="object 31"/>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r>
              <a:rPr spc="-5" dirty="0"/>
              <a:t>32</a:t>
            </a:r>
            <a:r>
              <a:rPr spc="-85" dirty="0"/>
              <a:t> </a:t>
            </a:r>
            <a:r>
              <a:rPr spc="-5" dirty="0"/>
              <a:t>/</a:t>
            </a:r>
            <a:r>
              <a:rPr spc="-80" dirty="0"/>
              <a:t> </a:t>
            </a:r>
            <a:r>
              <a:rPr spc="-5" dirty="0"/>
              <a:t>33</a:t>
            </a:r>
          </a:p>
        </p:txBody>
      </p:sp>
      <p:pic>
        <p:nvPicPr>
          <p:cNvPr id="32" name="Picture 31">
            <a:extLst>
              <a:ext uri="{FF2B5EF4-FFF2-40B4-BE49-F238E27FC236}">
                <a16:creationId xmlns:a16="http://schemas.microsoft.com/office/drawing/2014/main" id="{DB16D33F-5B1A-4C5B-A99F-F0046A8D8E88}"/>
              </a:ext>
            </a:extLst>
          </p:cNvPr>
          <p:cNvPicPr>
            <a:picLocks noChangeAspect="1"/>
          </p:cNvPicPr>
          <p:nvPr/>
        </p:nvPicPr>
        <p:blipFill>
          <a:blip r:embed="rId2"/>
          <a:stretch>
            <a:fillRect/>
          </a:stretch>
        </p:blipFill>
        <p:spPr>
          <a:xfrm>
            <a:off x="499282" y="2365371"/>
            <a:ext cx="3794270" cy="972163"/>
          </a:xfrm>
          <a:prstGeom prst="rect">
            <a:avLst/>
          </a:prstGeom>
        </p:spPr>
      </p:pic>
    </p:spTree>
  </p:cSld>
  <p:clrMapOvr>
    <a:masterClrMapping/>
  </p:clrMapOvr>
  <p:transition>
    <p:cu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1172210" cy="244475"/>
          </a:xfrm>
          <a:prstGeom prst="rect">
            <a:avLst/>
          </a:prstGeom>
        </p:spPr>
        <p:txBody>
          <a:bodyPr vert="horz" wrap="square" lIns="0" tIns="17145" rIns="0" bIns="0" rtlCol="0">
            <a:spAutoFit/>
          </a:bodyPr>
          <a:lstStyle/>
          <a:p>
            <a:pPr marL="12700">
              <a:lnSpc>
                <a:spcPct val="100000"/>
              </a:lnSpc>
              <a:spcBef>
                <a:spcPts val="135"/>
              </a:spcBef>
            </a:pPr>
            <a:r>
              <a:rPr sz="1400" spc="50" dirty="0"/>
              <a:t>W</a:t>
            </a:r>
            <a:r>
              <a:rPr spc="50" dirty="0"/>
              <a:t>HAT</a:t>
            </a:r>
            <a:r>
              <a:rPr sz="1400" spc="50" dirty="0"/>
              <a:t>’</a:t>
            </a:r>
            <a:r>
              <a:rPr spc="50" dirty="0"/>
              <a:t>S</a:t>
            </a:r>
            <a:r>
              <a:rPr spc="65" dirty="0"/>
              <a:t> </a:t>
            </a:r>
            <a:r>
              <a:rPr spc="50" dirty="0"/>
              <a:t>NEXT</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r>
              <a:rPr spc="-5" dirty="0"/>
              <a:t>33</a:t>
            </a:r>
            <a:r>
              <a:rPr spc="-85" dirty="0"/>
              <a:t> </a:t>
            </a:r>
            <a:r>
              <a:rPr spc="-5" dirty="0"/>
              <a:t>/</a:t>
            </a:r>
            <a:r>
              <a:rPr spc="-80" dirty="0"/>
              <a:t> </a:t>
            </a:r>
            <a:r>
              <a:rPr spc="-5" dirty="0"/>
              <a:t>33</a:t>
            </a:r>
          </a:p>
        </p:txBody>
      </p:sp>
      <p:sp>
        <p:nvSpPr>
          <p:cNvPr id="13" name="object 13"/>
          <p:cNvSpPr txBox="1"/>
          <p:nvPr/>
        </p:nvSpPr>
        <p:spPr>
          <a:xfrm>
            <a:off x="450989" y="1109167"/>
            <a:ext cx="3406140" cy="850874"/>
          </a:xfrm>
          <a:prstGeom prst="rect">
            <a:avLst/>
          </a:prstGeom>
        </p:spPr>
        <p:txBody>
          <a:bodyPr vert="horz" wrap="square" lIns="0" tIns="78105" rIns="0" bIns="0" rtlCol="0">
            <a:spAutoFit/>
          </a:bodyPr>
          <a:lstStyle/>
          <a:p>
            <a:pPr marL="38100">
              <a:lnSpc>
                <a:spcPct val="100000"/>
              </a:lnSpc>
              <a:spcBef>
                <a:spcPts val="615"/>
              </a:spcBef>
            </a:pPr>
            <a:r>
              <a:rPr sz="1200" spc="127" baseline="6944" dirty="0">
                <a:latin typeface="Arial Black"/>
                <a:cs typeface="Arial Black"/>
              </a:rPr>
              <a:t>e </a:t>
            </a:r>
            <a:r>
              <a:rPr sz="1100" spc="-5" dirty="0">
                <a:latin typeface="Book Antiqua"/>
                <a:cs typeface="Book Antiqua"/>
              </a:rPr>
              <a:t>In the next </a:t>
            </a:r>
            <a:r>
              <a:rPr sz="1100" spc="-10" dirty="0">
                <a:latin typeface="Book Antiqua"/>
                <a:cs typeface="Book Antiqua"/>
              </a:rPr>
              <a:t>lectures, we</a:t>
            </a:r>
            <a:r>
              <a:rPr sz="1100" spc="-170" dirty="0">
                <a:latin typeface="Book Antiqua"/>
                <a:cs typeface="Book Antiqua"/>
              </a:rPr>
              <a:t> </a:t>
            </a:r>
            <a:r>
              <a:rPr sz="1100" spc="-5" dirty="0">
                <a:latin typeface="Book Antiqua"/>
                <a:cs typeface="Book Antiqua"/>
              </a:rPr>
              <a:t>will</a:t>
            </a:r>
            <a:endParaRPr sz="1100" dirty="0">
              <a:latin typeface="Book Antiqua"/>
              <a:cs typeface="Book Antiqua"/>
            </a:endParaRPr>
          </a:p>
          <a:p>
            <a:pPr marL="497205" indent="-171450">
              <a:lnSpc>
                <a:spcPct val="100000"/>
              </a:lnSpc>
              <a:spcBef>
                <a:spcPts val="475"/>
              </a:spcBef>
              <a:buFont typeface="Wingdings" panose="05000000000000000000" pitchFamily="2" charset="2"/>
              <a:buChar char="§"/>
            </a:pPr>
            <a:r>
              <a:rPr sz="1000" spc="-5" dirty="0">
                <a:latin typeface="Book Antiqua"/>
                <a:cs typeface="Book Antiqua"/>
              </a:rPr>
              <a:t>derive estimation formulas for multivariate</a:t>
            </a:r>
            <a:r>
              <a:rPr sz="1000" spc="75" dirty="0">
                <a:latin typeface="Book Antiqua"/>
                <a:cs typeface="Book Antiqua"/>
              </a:rPr>
              <a:t> </a:t>
            </a:r>
            <a:r>
              <a:rPr sz="1000" spc="-5" dirty="0">
                <a:latin typeface="Book Antiqua"/>
                <a:cs typeface="Book Antiqua"/>
              </a:rPr>
              <a:t>models</a:t>
            </a:r>
            <a:endParaRPr sz="1000" dirty="0">
              <a:latin typeface="Book Antiqua"/>
              <a:cs typeface="Book Antiqua"/>
            </a:endParaRPr>
          </a:p>
          <a:p>
            <a:pPr marL="497205" indent="-171450">
              <a:lnSpc>
                <a:spcPct val="100000"/>
              </a:lnSpc>
              <a:spcBef>
                <a:spcPts val="290"/>
              </a:spcBef>
              <a:buFont typeface="Wingdings" panose="05000000000000000000" pitchFamily="2" charset="2"/>
              <a:buChar char="§"/>
            </a:pPr>
            <a:r>
              <a:rPr sz="1000" spc="-5" dirty="0">
                <a:latin typeface="Book Antiqua"/>
                <a:cs typeface="Book Antiqua"/>
              </a:rPr>
              <a:t>specify properties of the OLS</a:t>
            </a:r>
            <a:r>
              <a:rPr sz="1000" spc="40" dirty="0">
                <a:latin typeface="Book Antiqua"/>
                <a:cs typeface="Book Antiqua"/>
              </a:rPr>
              <a:t> </a:t>
            </a:r>
            <a:r>
              <a:rPr sz="1000" spc="-5" dirty="0">
                <a:latin typeface="Book Antiqua"/>
                <a:cs typeface="Book Antiqua"/>
              </a:rPr>
              <a:t>estimator</a:t>
            </a:r>
            <a:endParaRPr sz="1000" dirty="0">
              <a:latin typeface="Book Antiqua"/>
              <a:cs typeface="Book Antiqua"/>
            </a:endParaRPr>
          </a:p>
          <a:p>
            <a:pPr marL="497205" indent="-171450">
              <a:lnSpc>
                <a:spcPct val="100000"/>
              </a:lnSpc>
              <a:spcBef>
                <a:spcPts val="295"/>
              </a:spcBef>
              <a:buFont typeface="Wingdings" panose="05000000000000000000" pitchFamily="2" charset="2"/>
              <a:buChar char="§"/>
            </a:pPr>
            <a:r>
              <a:rPr sz="1000" spc="-5" dirty="0">
                <a:latin typeface="Book Antiqua"/>
                <a:cs typeface="Book Antiqua"/>
              </a:rPr>
              <a:t>start using </a:t>
            </a:r>
            <a:r>
              <a:rPr sz="1000" spc="-10" dirty="0">
                <a:latin typeface="Book Antiqua"/>
                <a:cs typeface="Book Antiqua"/>
              </a:rPr>
              <a:t>Gretl </a:t>
            </a:r>
            <a:r>
              <a:rPr sz="1000" spc="-5" dirty="0">
                <a:latin typeface="Book Antiqua"/>
                <a:cs typeface="Book Antiqua"/>
              </a:rPr>
              <a:t>for data description and</a:t>
            </a:r>
            <a:r>
              <a:rPr sz="1000" spc="95" dirty="0">
                <a:latin typeface="Book Antiqua"/>
                <a:cs typeface="Book Antiqua"/>
              </a:rPr>
              <a:t> </a:t>
            </a:r>
            <a:r>
              <a:rPr sz="1000" spc="-5" dirty="0">
                <a:latin typeface="Book Antiqua"/>
                <a:cs typeface="Book Antiqua"/>
              </a:rPr>
              <a:t>estimation</a:t>
            </a:r>
            <a:endParaRPr sz="1000" dirty="0">
              <a:latin typeface="Book Antiqua"/>
              <a:cs typeface="Book Antiqua"/>
            </a:endParaRPr>
          </a:p>
        </p:txBody>
      </p:sp>
    </p:spTree>
  </p:cSld>
  <p:clrMapOvr>
    <a:masterClrMapping/>
  </p:clrMapOvr>
  <p:transition>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972819" cy="244475"/>
          </a:xfrm>
          <a:prstGeom prst="rect">
            <a:avLst/>
          </a:prstGeom>
        </p:spPr>
        <p:txBody>
          <a:bodyPr vert="horz" wrap="square" lIns="0" tIns="17145" rIns="0" bIns="0" rtlCol="0">
            <a:spAutoFit/>
          </a:bodyPr>
          <a:lstStyle/>
          <a:p>
            <a:pPr marL="12700">
              <a:lnSpc>
                <a:spcPct val="100000"/>
              </a:lnSpc>
              <a:spcBef>
                <a:spcPts val="135"/>
              </a:spcBef>
            </a:pPr>
            <a:r>
              <a:rPr sz="1400" spc="60" dirty="0"/>
              <a:t>L</a:t>
            </a:r>
            <a:r>
              <a:rPr spc="60" dirty="0"/>
              <a:t>ECTURE</a:t>
            </a:r>
            <a:r>
              <a:rPr spc="75" dirty="0"/>
              <a:t> </a:t>
            </a:r>
            <a:r>
              <a:rPr sz="1400" spc="45" dirty="0"/>
              <a:t>2.</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4</a:t>
            </a:fld>
            <a:r>
              <a:rPr spc="-85" dirty="0"/>
              <a:t> </a:t>
            </a:r>
            <a:r>
              <a:rPr spc="-5" dirty="0"/>
              <a:t>/</a:t>
            </a:r>
            <a:r>
              <a:rPr spc="-80" dirty="0"/>
              <a:t> </a:t>
            </a:r>
            <a:r>
              <a:rPr spc="-5" dirty="0"/>
              <a:t>33</a:t>
            </a:r>
          </a:p>
        </p:txBody>
      </p:sp>
      <p:sp>
        <p:nvSpPr>
          <p:cNvPr id="13" name="object 13"/>
          <p:cNvSpPr txBox="1"/>
          <p:nvPr/>
        </p:nvSpPr>
        <p:spPr>
          <a:xfrm>
            <a:off x="412889" y="947329"/>
            <a:ext cx="3750945" cy="2009524"/>
          </a:xfrm>
          <a:prstGeom prst="rect">
            <a:avLst/>
          </a:prstGeom>
        </p:spPr>
        <p:txBody>
          <a:bodyPr vert="horz" wrap="square" lIns="0" tIns="11430" rIns="0" bIns="0" rtlCol="0">
            <a:spAutoFit/>
          </a:bodyPr>
          <a:lstStyle/>
          <a:p>
            <a:pPr marL="76200">
              <a:lnSpc>
                <a:spcPct val="100000"/>
              </a:lnSpc>
              <a:spcBef>
                <a:spcPts val="90"/>
              </a:spcBef>
            </a:pPr>
            <a:r>
              <a:rPr sz="1200" spc="127" baseline="6944" dirty="0">
                <a:latin typeface="Arial Black"/>
                <a:cs typeface="Arial Black"/>
              </a:rPr>
              <a:t>e </a:t>
            </a:r>
            <a:r>
              <a:rPr sz="1100" b="1" spc="-5" dirty="0">
                <a:latin typeface="Book Antiqua"/>
                <a:cs typeface="Book Antiqua"/>
              </a:rPr>
              <a:t>Introduction to simple linear regression</a:t>
            </a:r>
            <a:r>
              <a:rPr sz="1100" b="1" spc="-190" dirty="0">
                <a:latin typeface="Book Antiqua"/>
                <a:cs typeface="Book Antiqua"/>
              </a:rPr>
              <a:t> </a:t>
            </a:r>
            <a:r>
              <a:rPr sz="1100" b="1" spc="-5" dirty="0">
                <a:latin typeface="Book Antiqua"/>
                <a:cs typeface="Book Antiqua"/>
              </a:rPr>
              <a:t>analysis</a:t>
            </a:r>
            <a:endParaRPr sz="1100" dirty="0">
              <a:latin typeface="Book Antiqua"/>
              <a:cs typeface="Book Antiqua"/>
            </a:endParaRPr>
          </a:p>
          <a:p>
            <a:pPr>
              <a:lnSpc>
                <a:spcPct val="100000"/>
              </a:lnSpc>
            </a:pPr>
            <a:endParaRPr sz="1450" dirty="0">
              <a:latin typeface="Times New Roman"/>
              <a:cs typeface="Times New Roman"/>
            </a:endParaRPr>
          </a:p>
          <a:p>
            <a:pPr marL="363855">
              <a:lnSpc>
                <a:spcPct val="100000"/>
              </a:lnSpc>
            </a:pPr>
            <a:r>
              <a:rPr sz="1000" spc="-5" dirty="0">
                <a:latin typeface="Book Antiqua"/>
                <a:cs typeface="Book Antiqua"/>
              </a:rPr>
              <a:t>Sampling and</a:t>
            </a:r>
            <a:r>
              <a:rPr sz="1000" spc="40" dirty="0">
                <a:latin typeface="Book Antiqua"/>
                <a:cs typeface="Book Antiqua"/>
              </a:rPr>
              <a:t> </a:t>
            </a:r>
            <a:r>
              <a:rPr sz="1000" spc="-5" dirty="0">
                <a:latin typeface="Book Antiqua"/>
                <a:cs typeface="Book Antiqua"/>
              </a:rPr>
              <a:t>estimation</a:t>
            </a:r>
            <a:endParaRPr sz="1000" dirty="0">
              <a:latin typeface="Book Antiqua"/>
              <a:cs typeface="Book Antiqua"/>
            </a:endParaRPr>
          </a:p>
          <a:p>
            <a:pPr marL="363855">
              <a:lnSpc>
                <a:spcPct val="100000"/>
              </a:lnSpc>
              <a:spcBef>
                <a:spcPts val="295"/>
              </a:spcBef>
            </a:pPr>
            <a:r>
              <a:rPr sz="1000" spc="-5" dirty="0">
                <a:latin typeface="Book Antiqua"/>
                <a:cs typeface="Book Antiqua"/>
              </a:rPr>
              <a:t>OLS</a:t>
            </a:r>
            <a:r>
              <a:rPr sz="1000" spc="40" dirty="0">
                <a:latin typeface="Book Antiqua"/>
                <a:cs typeface="Book Antiqua"/>
              </a:rPr>
              <a:t> </a:t>
            </a:r>
            <a:r>
              <a:rPr sz="1000" spc="-5" dirty="0">
                <a:latin typeface="Book Antiqua"/>
                <a:cs typeface="Book Antiqua"/>
              </a:rPr>
              <a:t>principle</a:t>
            </a:r>
            <a:endParaRPr sz="1000" dirty="0">
              <a:latin typeface="Book Antiqua"/>
              <a:cs typeface="Book Antiqua"/>
            </a:endParaRPr>
          </a:p>
          <a:p>
            <a:pPr>
              <a:lnSpc>
                <a:spcPct val="100000"/>
              </a:lnSpc>
              <a:spcBef>
                <a:spcPts val="50"/>
              </a:spcBef>
            </a:pPr>
            <a:endParaRPr sz="1600" dirty="0">
              <a:latin typeface="Times New Roman"/>
              <a:cs typeface="Times New Roman"/>
            </a:endParaRPr>
          </a:p>
          <a:p>
            <a:pPr marL="76200">
              <a:lnSpc>
                <a:spcPct val="100000"/>
              </a:lnSpc>
            </a:pPr>
            <a:r>
              <a:rPr sz="1200" spc="127" baseline="6944" dirty="0">
                <a:latin typeface="Arial Black"/>
                <a:cs typeface="Arial Black"/>
              </a:rPr>
              <a:t>e</a:t>
            </a:r>
            <a:r>
              <a:rPr sz="1200" spc="405" baseline="6944" dirty="0">
                <a:latin typeface="Arial Black"/>
                <a:cs typeface="Arial Black"/>
              </a:rPr>
              <a:t> </a:t>
            </a:r>
            <a:r>
              <a:rPr sz="1100" spc="-5" dirty="0">
                <a:latin typeface="Book Antiqua"/>
                <a:cs typeface="Book Antiqua"/>
              </a:rPr>
              <a:t>Readings:</a:t>
            </a:r>
            <a:endParaRPr sz="1100" dirty="0">
              <a:latin typeface="Book Antiqua"/>
              <a:cs typeface="Book Antiqua"/>
            </a:endParaRPr>
          </a:p>
          <a:p>
            <a:pPr>
              <a:lnSpc>
                <a:spcPct val="100000"/>
              </a:lnSpc>
              <a:spcBef>
                <a:spcPts val="45"/>
              </a:spcBef>
            </a:pPr>
            <a:endParaRPr sz="1150" dirty="0">
              <a:latin typeface="Times New Roman"/>
              <a:cs typeface="Times New Roman"/>
            </a:endParaRPr>
          </a:p>
          <a:p>
            <a:pPr marL="501015" marR="280670" indent="-137160">
              <a:lnSpc>
                <a:spcPct val="100000"/>
              </a:lnSpc>
            </a:pPr>
            <a:r>
              <a:rPr sz="1000" spc="-5" dirty="0" err="1">
                <a:latin typeface="Book Antiqua"/>
                <a:cs typeface="Book Antiqua"/>
              </a:rPr>
              <a:t>Studenmund</a:t>
            </a:r>
            <a:r>
              <a:rPr sz="1000" spc="-5" dirty="0">
                <a:latin typeface="Book Antiqua"/>
                <a:cs typeface="Book Antiqua"/>
              </a:rPr>
              <a:t>, A. H., Using Econometrics: A Practical  Guide, Chapters 1, 2.1, 16.1,</a:t>
            </a:r>
            <a:r>
              <a:rPr sz="1000" spc="-10" dirty="0">
                <a:latin typeface="Book Antiqua"/>
                <a:cs typeface="Book Antiqua"/>
              </a:rPr>
              <a:t> </a:t>
            </a:r>
            <a:r>
              <a:rPr sz="1000" spc="-5" dirty="0">
                <a:latin typeface="Book Antiqua"/>
                <a:cs typeface="Book Antiqua"/>
              </a:rPr>
              <a:t>16.2</a:t>
            </a:r>
            <a:endParaRPr sz="1000" dirty="0">
              <a:latin typeface="Book Antiqua"/>
              <a:cs typeface="Book Antiqua"/>
            </a:endParaRPr>
          </a:p>
          <a:p>
            <a:pPr marL="501015" marR="43180" indent="-137160">
              <a:lnSpc>
                <a:spcPct val="100000"/>
              </a:lnSpc>
              <a:spcBef>
                <a:spcPts val="290"/>
              </a:spcBef>
            </a:pPr>
            <a:r>
              <a:rPr sz="1000" spc="-15" dirty="0">
                <a:latin typeface="Book Antiqua"/>
                <a:cs typeface="Book Antiqua"/>
              </a:rPr>
              <a:t>Wooldridge, </a:t>
            </a:r>
            <a:r>
              <a:rPr sz="1000" spc="-5" dirty="0">
                <a:latin typeface="Book Antiqua"/>
                <a:cs typeface="Book Antiqua"/>
              </a:rPr>
              <a:t>J. M., Introductory Econometrics: A Modern  Approach, Chapters 2.1,</a:t>
            </a:r>
            <a:r>
              <a:rPr sz="1000" spc="-10" dirty="0">
                <a:latin typeface="Book Antiqua"/>
                <a:cs typeface="Book Antiqua"/>
              </a:rPr>
              <a:t> </a:t>
            </a:r>
            <a:r>
              <a:rPr sz="1000" spc="-5" dirty="0">
                <a:latin typeface="Book Antiqua"/>
                <a:cs typeface="Book Antiqua"/>
              </a:rPr>
              <a:t>2.2</a:t>
            </a:r>
            <a:endParaRPr sz="1000" dirty="0">
              <a:latin typeface="Book Antiqua"/>
              <a:cs typeface="Book Antiqua"/>
            </a:endParaRPr>
          </a:p>
        </p:txBody>
      </p:sp>
    </p:spTree>
  </p:cSld>
  <p:clrMapOvr>
    <a:masterClrMapping/>
  </p:clrMapOvr>
  <p:transition>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894080" cy="244475"/>
          </a:xfrm>
          <a:prstGeom prst="rect">
            <a:avLst/>
          </a:prstGeom>
        </p:spPr>
        <p:txBody>
          <a:bodyPr vert="horz" wrap="square" lIns="0" tIns="17145" rIns="0" bIns="0" rtlCol="0">
            <a:spAutoFit/>
          </a:bodyPr>
          <a:lstStyle/>
          <a:p>
            <a:pPr marL="12700">
              <a:lnSpc>
                <a:spcPct val="100000"/>
              </a:lnSpc>
              <a:spcBef>
                <a:spcPts val="135"/>
              </a:spcBef>
            </a:pPr>
            <a:r>
              <a:rPr sz="1400" spc="85" dirty="0"/>
              <a:t>S</a:t>
            </a:r>
            <a:r>
              <a:rPr spc="65" dirty="0"/>
              <a:t>AMPLIN</a:t>
            </a:r>
            <a:r>
              <a:rPr spc="-5" dirty="0"/>
              <a:t>G</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5</a:t>
            </a:fld>
            <a:r>
              <a:rPr spc="-85" dirty="0"/>
              <a:t> </a:t>
            </a:r>
            <a:r>
              <a:rPr spc="-5" dirty="0"/>
              <a:t>/</a:t>
            </a:r>
            <a:r>
              <a:rPr spc="-80" dirty="0"/>
              <a:t> </a:t>
            </a:r>
            <a:r>
              <a:rPr spc="-5" dirty="0"/>
              <a:t>33</a:t>
            </a:r>
          </a:p>
        </p:txBody>
      </p:sp>
      <p:sp>
        <p:nvSpPr>
          <p:cNvPr id="13" name="object 13"/>
          <p:cNvSpPr txBox="1"/>
          <p:nvPr/>
        </p:nvSpPr>
        <p:spPr>
          <a:xfrm>
            <a:off x="296584" y="663575"/>
            <a:ext cx="3890010" cy="1221809"/>
          </a:xfrm>
          <a:prstGeom prst="rect">
            <a:avLst/>
          </a:prstGeom>
        </p:spPr>
        <p:txBody>
          <a:bodyPr vert="horz" wrap="square" lIns="0" tIns="11430" rIns="0" bIns="0" rtlCol="0">
            <a:spAutoFit/>
          </a:bodyPr>
          <a:lstStyle/>
          <a:p>
            <a:pPr marL="76200">
              <a:lnSpc>
                <a:spcPct val="100000"/>
              </a:lnSpc>
              <a:spcBef>
                <a:spcPts val="90"/>
              </a:spcBef>
            </a:pPr>
            <a:r>
              <a:rPr sz="1200" spc="127" baseline="6944" dirty="0">
                <a:latin typeface="Arial Black"/>
                <a:cs typeface="Arial Black"/>
              </a:rPr>
              <a:t>e </a:t>
            </a:r>
            <a:r>
              <a:rPr sz="1100" b="1" spc="-5" dirty="0">
                <a:latin typeface="Book Antiqua"/>
                <a:cs typeface="Book Antiqua"/>
              </a:rPr>
              <a:t>Population</a:t>
            </a:r>
            <a:r>
              <a:rPr sz="1100" spc="-5" dirty="0">
                <a:latin typeface="Book Antiqua"/>
                <a:cs typeface="Book Antiqua"/>
              </a:rPr>
              <a:t>: the </a:t>
            </a:r>
            <a:r>
              <a:rPr sz="1100" spc="-10" dirty="0">
                <a:latin typeface="Book Antiqua"/>
                <a:cs typeface="Book Antiqua"/>
              </a:rPr>
              <a:t>entire group </a:t>
            </a:r>
            <a:r>
              <a:rPr sz="1100" spc="-5" dirty="0">
                <a:latin typeface="Book Antiqua"/>
                <a:cs typeface="Book Antiqua"/>
              </a:rPr>
              <a:t>of items that </a:t>
            </a:r>
            <a:r>
              <a:rPr sz="1100" spc="-10" dirty="0">
                <a:latin typeface="Book Antiqua"/>
                <a:cs typeface="Book Antiqua"/>
              </a:rPr>
              <a:t>interests</a:t>
            </a:r>
            <a:r>
              <a:rPr sz="1100" spc="-105" dirty="0">
                <a:latin typeface="Book Antiqua"/>
                <a:cs typeface="Book Antiqua"/>
              </a:rPr>
              <a:t> </a:t>
            </a:r>
            <a:r>
              <a:rPr sz="1100" spc="-5" dirty="0">
                <a:latin typeface="Book Antiqua"/>
                <a:cs typeface="Book Antiqua"/>
              </a:rPr>
              <a:t>us</a:t>
            </a:r>
            <a:endParaRPr sz="1300" dirty="0">
              <a:latin typeface="Times New Roman"/>
              <a:cs typeface="Times New Roman"/>
            </a:endParaRPr>
          </a:p>
          <a:p>
            <a:pPr marL="224154" marR="516255" indent="-148590">
              <a:lnSpc>
                <a:spcPct val="102600"/>
              </a:lnSpc>
            </a:pPr>
            <a:r>
              <a:rPr sz="1200" spc="127" baseline="6944" dirty="0">
                <a:latin typeface="Arial Black"/>
                <a:cs typeface="Arial Black"/>
              </a:rPr>
              <a:t>e </a:t>
            </a:r>
            <a:r>
              <a:rPr sz="1100" b="1" spc="-10" dirty="0">
                <a:latin typeface="Book Antiqua"/>
                <a:cs typeface="Book Antiqua"/>
              </a:rPr>
              <a:t>Sample</a:t>
            </a:r>
            <a:r>
              <a:rPr sz="1100" spc="-10" dirty="0">
                <a:latin typeface="Book Antiqua"/>
                <a:cs typeface="Book Antiqua"/>
              </a:rPr>
              <a:t>: </a:t>
            </a:r>
            <a:r>
              <a:rPr sz="1100" spc="-5" dirty="0">
                <a:latin typeface="Book Antiqua"/>
                <a:cs typeface="Book Antiqua"/>
              </a:rPr>
              <a:t>the part of the population that </a:t>
            </a:r>
            <a:r>
              <a:rPr sz="1100" spc="-10" dirty="0">
                <a:latin typeface="Book Antiqua"/>
                <a:cs typeface="Book Antiqua"/>
              </a:rPr>
              <a:t>we </a:t>
            </a:r>
            <a:r>
              <a:rPr sz="1100" spc="-5" dirty="0">
                <a:latin typeface="Book Antiqua"/>
                <a:cs typeface="Book Antiqua"/>
              </a:rPr>
              <a:t>actually  observe</a:t>
            </a:r>
            <a:endParaRPr sz="1300" dirty="0">
              <a:latin typeface="Times New Roman"/>
              <a:cs typeface="Times New Roman"/>
            </a:endParaRPr>
          </a:p>
          <a:p>
            <a:pPr marL="224154" marR="55880" indent="-148590">
              <a:lnSpc>
                <a:spcPct val="102600"/>
              </a:lnSpc>
            </a:pPr>
            <a:r>
              <a:rPr sz="1200" spc="127" baseline="6944" dirty="0">
                <a:latin typeface="Arial Black"/>
                <a:cs typeface="Arial Black"/>
              </a:rPr>
              <a:t>e </a:t>
            </a:r>
            <a:r>
              <a:rPr sz="1100" b="1" spc="-5" dirty="0">
                <a:latin typeface="Book Antiqua"/>
                <a:cs typeface="Book Antiqua"/>
              </a:rPr>
              <a:t>Statistical inference</a:t>
            </a:r>
            <a:r>
              <a:rPr sz="1100" spc="-5" dirty="0">
                <a:latin typeface="Book Antiqua"/>
                <a:cs typeface="Book Antiqua"/>
              </a:rPr>
              <a:t>: use of the sample to </a:t>
            </a:r>
            <a:r>
              <a:rPr sz="1100" spc="-10" dirty="0">
                <a:latin typeface="Book Antiqua"/>
                <a:cs typeface="Book Antiqua"/>
              </a:rPr>
              <a:t>draw </a:t>
            </a:r>
            <a:r>
              <a:rPr sz="1100" spc="-5" dirty="0">
                <a:latin typeface="Book Antiqua"/>
                <a:cs typeface="Book Antiqua"/>
              </a:rPr>
              <a:t>conclusion  about the characteristics of the population </a:t>
            </a:r>
            <a:r>
              <a:rPr sz="1100" spc="-10" dirty="0">
                <a:latin typeface="Book Antiqua"/>
                <a:cs typeface="Book Antiqua"/>
              </a:rPr>
              <a:t>from </a:t>
            </a:r>
            <a:r>
              <a:rPr sz="1100" spc="-5" dirty="0">
                <a:latin typeface="Book Antiqua"/>
                <a:cs typeface="Book Antiqua"/>
              </a:rPr>
              <a:t>which the  sample</a:t>
            </a:r>
            <a:r>
              <a:rPr sz="1100" spc="-10" dirty="0">
                <a:latin typeface="Book Antiqua"/>
                <a:cs typeface="Book Antiqua"/>
              </a:rPr>
              <a:t> came</a:t>
            </a:r>
            <a:endParaRPr sz="1300" dirty="0">
              <a:latin typeface="Times New Roman"/>
              <a:cs typeface="Times New Roman"/>
            </a:endParaRPr>
          </a:p>
          <a:p>
            <a:pPr marL="75565">
              <a:lnSpc>
                <a:spcPct val="100000"/>
              </a:lnSpc>
            </a:pPr>
            <a:r>
              <a:rPr sz="1200" spc="127" baseline="6944" dirty="0">
                <a:latin typeface="Arial Black"/>
                <a:cs typeface="Arial Black"/>
              </a:rPr>
              <a:t>e </a:t>
            </a:r>
            <a:r>
              <a:rPr sz="1100" spc="-5" dirty="0">
                <a:latin typeface="Book Antiqua"/>
                <a:cs typeface="Book Antiqua"/>
              </a:rPr>
              <a:t>Examples: medical experiments, opinion</a:t>
            </a:r>
            <a:r>
              <a:rPr sz="1100" spc="-120" dirty="0">
                <a:latin typeface="Book Antiqua"/>
                <a:cs typeface="Book Antiqua"/>
              </a:rPr>
              <a:t> </a:t>
            </a:r>
            <a:r>
              <a:rPr sz="1100" spc="-5" dirty="0">
                <a:latin typeface="Book Antiqua"/>
                <a:cs typeface="Book Antiqua"/>
              </a:rPr>
              <a:t>polls</a:t>
            </a:r>
            <a:endParaRPr sz="1100" dirty="0">
              <a:latin typeface="Book Antiqua"/>
              <a:cs typeface="Book Antiqua"/>
            </a:endParaRPr>
          </a:p>
        </p:txBody>
      </p:sp>
      <p:pic>
        <p:nvPicPr>
          <p:cNvPr id="16" name="Picture 15">
            <a:extLst>
              <a:ext uri="{FF2B5EF4-FFF2-40B4-BE49-F238E27FC236}">
                <a16:creationId xmlns:a16="http://schemas.microsoft.com/office/drawing/2014/main" id="{AB2CA369-4B16-4CE1-9E7D-A161F14C13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0890" y="1892454"/>
            <a:ext cx="2747342" cy="1511038"/>
          </a:xfrm>
          <a:prstGeom prst="rect">
            <a:avLst/>
          </a:prstGeom>
        </p:spPr>
      </p:pic>
    </p:spTree>
  </p:cSld>
  <p:clrMapOvr>
    <a:masterClrMapping/>
  </p:clrMapOvr>
  <p:transition>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3299460" cy="244475"/>
          </a:xfrm>
          <a:prstGeom prst="rect">
            <a:avLst/>
          </a:prstGeom>
        </p:spPr>
        <p:txBody>
          <a:bodyPr vert="horz" wrap="square" lIns="0" tIns="17145" rIns="0" bIns="0" rtlCol="0">
            <a:spAutoFit/>
          </a:bodyPr>
          <a:lstStyle/>
          <a:p>
            <a:pPr marL="12700">
              <a:lnSpc>
                <a:spcPct val="100000"/>
              </a:lnSpc>
              <a:spcBef>
                <a:spcPts val="135"/>
              </a:spcBef>
            </a:pPr>
            <a:r>
              <a:rPr sz="1400" spc="60" dirty="0"/>
              <a:t>R</a:t>
            </a:r>
            <a:r>
              <a:rPr spc="60" dirty="0"/>
              <a:t>ANDOM </a:t>
            </a:r>
            <a:r>
              <a:rPr spc="55" dirty="0"/>
              <a:t>SAMPLING </a:t>
            </a:r>
            <a:r>
              <a:rPr spc="30" dirty="0"/>
              <a:t>VS </a:t>
            </a:r>
            <a:r>
              <a:rPr spc="60" dirty="0"/>
              <a:t>SELECTION </a:t>
            </a:r>
            <a:r>
              <a:rPr spc="50" dirty="0"/>
              <a:t>BIAS</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6</a:t>
            </a:fld>
            <a:r>
              <a:rPr spc="-85" dirty="0"/>
              <a:t> </a:t>
            </a:r>
            <a:r>
              <a:rPr spc="-5" dirty="0"/>
              <a:t>/</a:t>
            </a:r>
            <a:r>
              <a:rPr spc="-80" dirty="0"/>
              <a:t> </a:t>
            </a:r>
            <a:r>
              <a:rPr spc="-5" dirty="0"/>
              <a:t>33</a:t>
            </a:r>
          </a:p>
        </p:txBody>
      </p:sp>
      <p:sp>
        <p:nvSpPr>
          <p:cNvPr id="13" name="object 13"/>
          <p:cNvSpPr txBox="1"/>
          <p:nvPr/>
        </p:nvSpPr>
        <p:spPr>
          <a:xfrm>
            <a:off x="450989" y="710779"/>
            <a:ext cx="3803015" cy="2371090"/>
          </a:xfrm>
          <a:prstGeom prst="rect">
            <a:avLst/>
          </a:prstGeom>
        </p:spPr>
        <p:txBody>
          <a:bodyPr vert="horz" wrap="square" lIns="0" tIns="6985" rIns="0" bIns="0" rtlCol="0">
            <a:spAutoFit/>
          </a:bodyPr>
          <a:lstStyle/>
          <a:p>
            <a:pPr marL="186055" marR="234950" indent="-148590">
              <a:lnSpc>
                <a:spcPct val="102600"/>
              </a:lnSpc>
              <a:spcBef>
                <a:spcPts val="55"/>
              </a:spcBef>
            </a:pPr>
            <a:r>
              <a:rPr sz="1200" spc="127" baseline="6944" dirty="0">
                <a:latin typeface="Arial Black"/>
                <a:cs typeface="Arial Black"/>
              </a:rPr>
              <a:t>e </a:t>
            </a:r>
            <a:r>
              <a:rPr sz="1100" spc="-10" dirty="0">
                <a:latin typeface="Book Antiqua"/>
                <a:cs typeface="Book Antiqua"/>
              </a:rPr>
              <a:t>Correct </a:t>
            </a:r>
            <a:r>
              <a:rPr sz="1100" spc="-5" dirty="0">
                <a:latin typeface="Book Antiqua"/>
                <a:cs typeface="Book Antiqua"/>
              </a:rPr>
              <a:t>statistical </a:t>
            </a:r>
            <a:r>
              <a:rPr sz="1100" spc="-10" dirty="0">
                <a:latin typeface="Book Antiqua"/>
                <a:cs typeface="Book Antiqua"/>
              </a:rPr>
              <a:t>inference </a:t>
            </a:r>
            <a:r>
              <a:rPr sz="1100" spc="-5" dirty="0">
                <a:latin typeface="Book Antiqua"/>
                <a:cs typeface="Book Antiqua"/>
              </a:rPr>
              <a:t>can be performed only </a:t>
            </a:r>
            <a:r>
              <a:rPr sz="1100" spc="-10" dirty="0">
                <a:latin typeface="Book Antiqua"/>
                <a:cs typeface="Book Antiqua"/>
              </a:rPr>
              <a:t>on </a:t>
            </a:r>
            <a:r>
              <a:rPr sz="1100" spc="-5" dirty="0">
                <a:latin typeface="Book Antiqua"/>
                <a:cs typeface="Book Antiqua"/>
              </a:rPr>
              <a:t>a  </a:t>
            </a:r>
            <a:r>
              <a:rPr sz="1100" b="1" spc="-10" dirty="0">
                <a:latin typeface="Book Antiqua"/>
                <a:cs typeface="Book Antiqua"/>
              </a:rPr>
              <a:t>random </a:t>
            </a:r>
            <a:r>
              <a:rPr sz="1100" b="1" spc="-5" dirty="0">
                <a:latin typeface="Book Antiqua"/>
                <a:cs typeface="Book Antiqua"/>
              </a:rPr>
              <a:t>sample </a:t>
            </a:r>
            <a:r>
              <a:rPr sz="1100" spc="-5" dirty="0">
                <a:latin typeface="Book Antiqua"/>
                <a:cs typeface="Book Antiqua"/>
              </a:rPr>
              <a:t>- a sample that </a:t>
            </a:r>
            <a:r>
              <a:rPr sz="1100" spc="-10" dirty="0">
                <a:latin typeface="Book Antiqua"/>
                <a:cs typeface="Book Antiqua"/>
              </a:rPr>
              <a:t>reflects </a:t>
            </a:r>
            <a:r>
              <a:rPr sz="1100" spc="-5" dirty="0">
                <a:latin typeface="Book Antiqua"/>
                <a:cs typeface="Book Antiqua"/>
              </a:rPr>
              <a:t>the </a:t>
            </a:r>
            <a:r>
              <a:rPr sz="1100" spc="-10" dirty="0">
                <a:latin typeface="Book Antiqua"/>
                <a:cs typeface="Book Antiqua"/>
              </a:rPr>
              <a:t>true  </a:t>
            </a:r>
            <a:r>
              <a:rPr sz="1100" spc="-5" dirty="0">
                <a:latin typeface="Book Antiqua"/>
                <a:cs typeface="Book Antiqua"/>
              </a:rPr>
              <a:t>distribution of the</a:t>
            </a:r>
            <a:r>
              <a:rPr sz="1100" spc="-10" dirty="0">
                <a:latin typeface="Book Antiqua"/>
                <a:cs typeface="Book Antiqua"/>
              </a:rPr>
              <a:t> </a:t>
            </a:r>
            <a:r>
              <a:rPr sz="1100" spc="-5" dirty="0">
                <a:latin typeface="Book Antiqua"/>
                <a:cs typeface="Book Antiqua"/>
              </a:rPr>
              <a:t>population</a:t>
            </a:r>
            <a:endParaRPr sz="1100" dirty="0">
              <a:latin typeface="Book Antiqua"/>
              <a:cs typeface="Book Antiqua"/>
            </a:endParaRPr>
          </a:p>
          <a:p>
            <a:pPr marL="186055" marR="306705" indent="-148590">
              <a:lnSpc>
                <a:spcPct val="102600"/>
              </a:lnSpc>
              <a:spcBef>
                <a:spcPts val="600"/>
              </a:spcBef>
            </a:pPr>
            <a:r>
              <a:rPr sz="1200" spc="127" baseline="6944" dirty="0">
                <a:latin typeface="Arial Black"/>
                <a:cs typeface="Arial Black"/>
              </a:rPr>
              <a:t>e </a:t>
            </a:r>
            <a:r>
              <a:rPr sz="1100" b="1" spc="-5" dirty="0">
                <a:latin typeface="Book Antiqua"/>
                <a:cs typeface="Book Antiqua"/>
              </a:rPr>
              <a:t>Biased </a:t>
            </a:r>
            <a:r>
              <a:rPr sz="1100" b="1" spc="-10" dirty="0">
                <a:latin typeface="Book Antiqua"/>
                <a:cs typeface="Book Antiqua"/>
              </a:rPr>
              <a:t>sample</a:t>
            </a:r>
            <a:r>
              <a:rPr sz="1100" spc="-10" dirty="0">
                <a:latin typeface="Book Antiqua"/>
                <a:cs typeface="Book Antiqua"/>
              </a:rPr>
              <a:t>: </a:t>
            </a:r>
            <a:r>
              <a:rPr sz="1100" spc="-5" dirty="0">
                <a:latin typeface="Book Antiqua"/>
                <a:cs typeface="Book Antiqua"/>
              </a:rPr>
              <a:t>any sample that </a:t>
            </a:r>
            <a:r>
              <a:rPr sz="1100" spc="-10" dirty="0">
                <a:latin typeface="Book Antiqua"/>
                <a:cs typeface="Book Antiqua"/>
              </a:rPr>
              <a:t>differs </a:t>
            </a:r>
            <a:r>
              <a:rPr sz="1100" spc="-5" dirty="0">
                <a:latin typeface="Book Antiqua"/>
                <a:cs typeface="Book Antiqua"/>
              </a:rPr>
              <a:t>systematically  </a:t>
            </a:r>
            <a:r>
              <a:rPr sz="1100" spc="-10" dirty="0">
                <a:latin typeface="Book Antiqua"/>
                <a:cs typeface="Book Antiqua"/>
              </a:rPr>
              <a:t>from </a:t>
            </a:r>
            <a:r>
              <a:rPr sz="1100" spc="-5" dirty="0">
                <a:latin typeface="Book Antiqua"/>
                <a:cs typeface="Book Antiqua"/>
              </a:rPr>
              <a:t>the population that it is intended to</a:t>
            </a:r>
            <a:r>
              <a:rPr sz="1100" spc="-40" dirty="0">
                <a:latin typeface="Book Antiqua"/>
                <a:cs typeface="Book Antiqua"/>
              </a:rPr>
              <a:t> </a:t>
            </a:r>
            <a:r>
              <a:rPr sz="1100" spc="-10" dirty="0">
                <a:latin typeface="Book Antiqua"/>
                <a:cs typeface="Book Antiqua"/>
              </a:rPr>
              <a:t>represent</a:t>
            </a:r>
            <a:endParaRPr sz="1100" dirty="0">
              <a:latin typeface="Book Antiqua"/>
              <a:cs typeface="Book Antiqua"/>
            </a:endParaRPr>
          </a:p>
          <a:p>
            <a:pPr marL="186055" marR="30480" indent="-148590">
              <a:lnSpc>
                <a:spcPts val="1200"/>
              </a:lnSpc>
              <a:spcBef>
                <a:spcPts val="610"/>
              </a:spcBef>
            </a:pPr>
            <a:r>
              <a:rPr sz="1200" spc="127" baseline="6944" dirty="0">
                <a:latin typeface="Arial Black"/>
                <a:cs typeface="Arial Black"/>
              </a:rPr>
              <a:t>e </a:t>
            </a:r>
            <a:r>
              <a:rPr sz="1100" b="1" spc="-5" dirty="0">
                <a:latin typeface="Book Antiqua"/>
                <a:cs typeface="Book Antiqua"/>
              </a:rPr>
              <a:t>Selection bias</a:t>
            </a:r>
            <a:r>
              <a:rPr sz="1100" spc="-5" dirty="0">
                <a:latin typeface="Book Antiqua"/>
                <a:cs typeface="Book Antiqua"/>
              </a:rPr>
              <a:t>: occurs </a:t>
            </a:r>
            <a:r>
              <a:rPr sz="1100" spc="-10" dirty="0">
                <a:latin typeface="Book Antiqua"/>
                <a:cs typeface="Book Antiqua"/>
              </a:rPr>
              <a:t>when </a:t>
            </a:r>
            <a:r>
              <a:rPr sz="1100" spc="-5" dirty="0">
                <a:latin typeface="Book Antiqua"/>
                <a:cs typeface="Book Antiqua"/>
              </a:rPr>
              <a:t>the selection of the sample  systematically excludes or under </a:t>
            </a:r>
            <a:r>
              <a:rPr sz="1100" spc="-10" dirty="0">
                <a:latin typeface="Book Antiqua"/>
                <a:cs typeface="Book Antiqua"/>
              </a:rPr>
              <a:t>represents </a:t>
            </a:r>
            <a:r>
              <a:rPr sz="1100" spc="-5" dirty="0">
                <a:latin typeface="Book Antiqua"/>
                <a:cs typeface="Book Antiqua"/>
              </a:rPr>
              <a:t>certain</a:t>
            </a:r>
            <a:r>
              <a:rPr sz="1100" spc="-140" dirty="0">
                <a:latin typeface="Book Antiqua"/>
                <a:cs typeface="Book Antiqua"/>
              </a:rPr>
              <a:t> </a:t>
            </a:r>
            <a:r>
              <a:rPr sz="1100" spc="-10" dirty="0">
                <a:latin typeface="Book Antiqua"/>
                <a:cs typeface="Book Antiqua"/>
              </a:rPr>
              <a:t>groups</a:t>
            </a:r>
            <a:endParaRPr sz="1100" dirty="0">
              <a:latin typeface="Book Antiqua"/>
              <a:cs typeface="Book Antiqua"/>
            </a:endParaRPr>
          </a:p>
          <a:p>
            <a:pPr marL="462915" marR="323850" indent="-137160">
              <a:lnSpc>
                <a:spcPct val="100000"/>
              </a:lnSpc>
              <a:spcBef>
                <a:spcPts val="150"/>
              </a:spcBef>
            </a:pPr>
            <a:r>
              <a:rPr sz="1000" spc="-5" dirty="0">
                <a:latin typeface="Book Antiqua"/>
                <a:cs typeface="Book Antiqua"/>
              </a:rPr>
              <a:t>Example: opinion poll about tuition payments among  undergraduate students vs all</a:t>
            </a:r>
            <a:r>
              <a:rPr sz="1000" spc="-10" dirty="0">
                <a:latin typeface="Book Antiqua"/>
                <a:cs typeface="Book Antiqua"/>
              </a:rPr>
              <a:t> </a:t>
            </a:r>
            <a:r>
              <a:rPr sz="1000" spc="-5" dirty="0">
                <a:latin typeface="Book Antiqua"/>
                <a:cs typeface="Book Antiqua"/>
              </a:rPr>
              <a:t>citizens</a:t>
            </a:r>
            <a:endParaRPr sz="1000" dirty="0">
              <a:latin typeface="Book Antiqua"/>
              <a:cs typeface="Book Antiqua"/>
            </a:endParaRPr>
          </a:p>
          <a:p>
            <a:pPr marL="186055" marR="213360" indent="-148590">
              <a:lnSpc>
                <a:spcPts val="1200"/>
              </a:lnSpc>
              <a:spcBef>
                <a:spcPts val="630"/>
              </a:spcBef>
            </a:pPr>
            <a:r>
              <a:rPr sz="1200" spc="127" baseline="6944" dirty="0">
                <a:latin typeface="Arial Black"/>
                <a:cs typeface="Arial Black"/>
              </a:rPr>
              <a:t>e </a:t>
            </a:r>
            <a:r>
              <a:rPr sz="1100" b="1" spc="-5" dirty="0">
                <a:latin typeface="Book Antiqua"/>
                <a:cs typeface="Book Antiqua"/>
              </a:rPr>
              <a:t>Self-selection bias</a:t>
            </a:r>
            <a:r>
              <a:rPr sz="1100" spc="-5" dirty="0">
                <a:latin typeface="Book Antiqua"/>
                <a:cs typeface="Book Antiqua"/>
              </a:rPr>
              <a:t>: occurs </a:t>
            </a:r>
            <a:r>
              <a:rPr sz="1100" spc="-10" dirty="0">
                <a:latin typeface="Book Antiqua"/>
                <a:cs typeface="Book Antiqua"/>
              </a:rPr>
              <a:t>when we </a:t>
            </a:r>
            <a:r>
              <a:rPr sz="1100" spc="-5" dirty="0">
                <a:latin typeface="Book Antiqua"/>
                <a:cs typeface="Book Antiqua"/>
              </a:rPr>
              <a:t>examine data for a  </a:t>
            </a:r>
            <a:r>
              <a:rPr sz="1100" spc="-10" dirty="0">
                <a:latin typeface="Book Antiqua"/>
                <a:cs typeface="Book Antiqua"/>
              </a:rPr>
              <a:t>group </a:t>
            </a:r>
            <a:r>
              <a:rPr sz="1100" spc="-5" dirty="0">
                <a:latin typeface="Book Antiqua"/>
                <a:cs typeface="Book Antiqua"/>
              </a:rPr>
              <a:t>of people </a:t>
            </a:r>
            <a:r>
              <a:rPr sz="1100" spc="-10" dirty="0">
                <a:latin typeface="Book Antiqua"/>
                <a:cs typeface="Book Antiqua"/>
              </a:rPr>
              <a:t>who </a:t>
            </a:r>
            <a:r>
              <a:rPr sz="1100" spc="-5" dirty="0">
                <a:latin typeface="Book Antiqua"/>
                <a:cs typeface="Book Antiqua"/>
              </a:rPr>
              <a:t>have chosen to be in that</a:t>
            </a:r>
            <a:r>
              <a:rPr sz="1100" spc="-40" dirty="0">
                <a:latin typeface="Book Antiqua"/>
                <a:cs typeface="Book Antiqua"/>
              </a:rPr>
              <a:t> </a:t>
            </a:r>
            <a:r>
              <a:rPr sz="1100" spc="-10" dirty="0">
                <a:latin typeface="Book Antiqua"/>
                <a:cs typeface="Book Antiqua"/>
              </a:rPr>
              <a:t>group</a:t>
            </a:r>
            <a:endParaRPr sz="1100" dirty="0">
              <a:latin typeface="Book Antiqua"/>
              <a:cs typeface="Book Antiqua"/>
            </a:endParaRPr>
          </a:p>
          <a:p>
            <a:pPr marL="462915" marR="278130" indent="-137160">
              <a:lnSpc>
                <a:spcPct val="100000"/>
              </a:lnSpc>
              <a:spcBef>
                <a:spcPts val="150"/>
              </a:spcBef>
            </a:pPr>
            <a:r>
              <a:rPr sz="1000" spc="-5" dirty="0">
                <a:latin typeface="Book Antiqua"/>
                <a:cs typeface="Book Antiqua"/>
              </a:rPr>
              <a:t>Example: accident </a:t>
            </a:r>
            <a:r>
              <a:rPr sz="1000" spc="-10" dirty="0">
                <a:latin typeface="Book Antiqua"/>
                <a:cs typeface="Book Antiqua"/>
              </a:rPr>
              <a:t>records </a:t>
            </a:r>
            <a:r>
              <a:rPr sz="1000" spc="-5" dirty="0">
                <a:latin typeface="Book Antiqua"/>
                <a:cs typeface="Book Antiqua"/>
              </a:rPr>
              <a:t>of people who buy collision  insurance</a:t>
            </a:r>
            <a:endParaRPr sz="1000" dirty="0">
              <a:latin typeface="Book Antiqua"/>
              <a:cs typeface="Book Antiqua"/>
            </a:endParaRPr>
          </a:p>
        </p:txBody>
      </p:sp>
    </p:spTree>
  </p:cSld>
  <p:clrMapOvr>
    <a:masterClrMapping/>
  </p:clrMapOvr>
  <p:transition>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947419" cy="244475"/>
          </a:xfrm>
          <a:prstGeom prst="rect">
            <a:avLst/>
          </a:prstGeom>
        </p:spPr>
        <p:txBody>
          <a:bodyPr vert="horz" wrap="square" lIns="0" tIns="17145" rIns="0" bIns="0" rtlCol="0">
            <a:spAutoFit/>
          </a:bodyPr>
          <a:lstStyle/>
          <a:p>
            <a:pPr marL="12700">
              <a:lnSpc>
                <a:spcPct val="100000"/>
              </a:lnSpc>
              <a:spcBef>
                <a:spcPts val="135"/>
              </a:spcBef>
            </a:pPr>
            <a:r>
              <a:rPr sz="1400" spc="60" dirty="0"/>
              <a:t>E</a:t>
            </a:r>
            <a:r>
              <a:rPr spc="60" dirty="0"/>
              <a:t>XERCISE</a:t>
            </a:r>
            <a:r>
              <a:rPr spc="80" dirty="0"/>
              <a:t> </a:t>
            </a:r>
            <a:r>
              <a:rPr sz="1400" spc="15" dirty="0"/>
              <a:t>1</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7</a:t>
            </a:fld>
            <a:r>
              <a:rPr spc="-85" dirty="0"/>
              <a:t> </a:t>
            </a:r>
            <a:r>
              <a:rPr spc="-5" dirty="0"/>
              <a:t>/</a:t>
            </a:r>
            <a:r>
              <a:rPr spc="-80" dirty="0"/>
              <a:t> </a:t>
            </a:r>
            <a:r>
              <a:rPr spc="-5" dirty="0"/>
              <a:t>33</a:t>
            </a:r>
          </a:p>
        </p:txBody>
      </p:sp>
      <p:sp>
        <p:nvSpPr>
          <p:cNvPr id="13" name="object 13"/>
          <p:cNvSpPr txBox="1"/>
          <p:nvPr/>
        </p:nvSpPr>
        <p:spPr>
          <a:xfrm>
            <a:off x="438289" y="1049222"/>
            <a:ext cx="3846195" cy="1490345"/>
          </a:xfrm>
          <a:prstGeom prst="rect">
            <a:avLst/>
          </a:prstGeom>
        </p:spPr>
        <p:txBody>
          <a:bodyPr vert="horz" wrap="square" lIns="0" tIns="6985" rIns="0" bIns="0" rtlCol="0">
            <a:spAutoFit/>
          </a:bodyPr>
          <a:lstStyle/>
          <a:p>
            <a:pPr marL="198755" marR="102870" indent="-148590">
              <a:lnSpc>
                <a:spcPct val="102600"/>
              </a:lnSpc>
              <a:spcBef>
                <a:spcPts val="55"/>
              </a:spcBef>
            </a:pPr>
            <a:r>
              <a:rPr sz="1200" spc="127" baseline="6944" dirty="0">
                <a:latin typeface="Arial Black"/>
                <a:cs typeface="Arial Black"/>
              </a:rPr>
              <a:t>e </a:t>
            </a:r>
            <a:r>
              <a:rPr sz="1100" spc="-5" dirty="0">
                <a:latin typeface="Book Antiqua"/>
                <a:cs typeface="Book Antiqua"/>
              </a:rPr>
              <a:t>American </a:t>
            </a:r>
            <a:r>
              <a:rPr sz="1100" spc="-10" dirty="0">
                <a:latin typeface="Book Antiqua"/>
                <a:cs typeface="Book Antiqua"/>
              </a:rPr>
              <a:t>Express and </a:t>
            </a:r>
            <a:r>
              <a:rPr sz="1100" spc="-5" dirty="0">
                <a:latin typeface="Book Antiqua"/>
                <a:cs typeface="Book Antiqua"/>
              </a:rPr>
              <a:t>the </a:t>
            </a:r>
            <a:r>
              <a:rPr sz="1100" spc="-10" dirty="0">
                <a:latin typeface="Book Antiqua"/>
                <a:cs typeface="Book Antiqua"/>
              </a:rPr>
              <a:t>French </a:t>
            </a:r>
            <a:r>
              <a:rPr sz="1100" spc="-5" dirty="0">
                <a:latin typeface="Book Antiqua"/>
                <a:cs typeface="Book Antiqua"/>
              </a:rPr>
              <a:t>tourist </a:t>
            </a:r>
            <a:r>
              <a:rPr sz="1100" spc="-15" dirty="0">
                <a:latin typeface="Book Antiqua"/>
                <a:cs typeface="Book Antiqua"/>
              </a:rPr>
              <a:t>office </a:t>
            </a:r>
            <a:r>
              <a:rPr sz="1100" spc="-10" dirty="0">
                <a:latin typeface="Book Antiqua"/>
                <a:cs typeface="Book Antiqua"/>
              </a:rPr>
              <a:t>sponsored  </a:t>
            </a:r>
            <a:r>
              <a:rPr sz="1100" spc="-5" dirty="0">
                <a:latin typeface="Book Antiqua"/>
                <a:cs typeface="Book Antiqua"/>
              </a:rPr>
              <a:t>a survey that found that most visitors to France </a:t>
            </a:r>
            <a:r>
              <a:rPr sz="1100" spc="-10" dirty="0">
                <a:latin typeface="Book Antiqua"/>
                <a:cs typeface="Book Antiqua"/>
              </a:rPr>
              <a:t>do </a:t>
            </a:r>
            <a:r>
              <a:rPr sz="1100" spc="-5" dirty="0">
                <a:latin typeface="Book Antiqua"/>
                <a:cs typeface="Book Antiqua"/>
              </a:rPr>
              <a:t>not  consider the </a:t>
            </a:r>
            <a:r>
              <a:rPr sz="1100" spc="-10" dirty="0">
                <a:latin typeface="Book Antiqua"/>
                <a:cs typeface="Book Antiqua"/>
              </a:rPr>
              <a:t>French </a:t>
            </a:r>
            <a:r>
              <a:rPr sz="1100" spc="-5" dirty="0">
                <a:latin typeface="Book Antiqua"/>
                <a:cs typeface="Book Antiqua"/>
              </a:rPr>
              <a:t>to be especially </a:t>
            </a:r>
            <a:r>
              <a:rPr sz="1100" spc="-20" dirty="0">
                <a:latin typeface="Book Antiqua"/>
                <a:cs typeface="Book Antiqua"/>
              </a:rPr>
              <a:t>unfriendly.</a:t>
            </a:r>
            <a:endParaRPr sz="1100">
              <a:latin typeface="Book Antiqua"/>
              <a:cs typeface="Book Antiqua"/>
            </a:endParaRPr>
          </a:p>
          <a:p>
            <a:pPr marL="198755" marR="43180" indent="-148590">
              <a:lnSpc>
                <a:spcPct val="102600"/>
              </a:lnSpc>
              <a:spcBef>
                <a:spcPts val="600"/>
              </a:spcBef>
            </a:pPr>
            <a:r>
              <a:rPr sz="1200" spc="127" baseline="6944" dirty="0">
                <a:latin typeface="Arial Black"/>
                <a:cs typeface="Arial Black"/>
              </a:rPr>
              <a:t>e </a:t>
            </a:r>
            <a:r>
              <a:rPr sz="1100" spc="-5" dirty="0">
                <a:latin typeface="Book Antiqua"/>
                <a:cs typeface="Book Antiqua"/>
              </a:rPr>
              <a:t>The sample consisted of 1,000 Americans </a:t>
            </a:r>
            <a:r>
              <a:rPr sz="1100" spc="-10" dirty="0">
                <a:latin typeface="Book Antiqua"/>
                <a:cs typeface="Book Antiqua"/>
              </a:rPr>
              <a:t>who </a:t>
            </a:r>
            <a:r>
              <a:rPr sz="1100" spc="-5" dirty="0">
                <a:latin typeface="Book Antiqua"/>
                <a:cs typeface="Book Antiqua"/>
              </a:rPr>
              <a:t>have visited  France </a:t>
            </a:r>
            <a:r>
              <a:rPr sz="1100" spc="-15" dirty="0">
                <a:latin typeface="Book Antiqua"/>
                <a:cs typeface="Book Antiqua"/>
              </a:rPr>
              <a:t>more </a:t>
            </a:r>
            <a:r>
              <a:rPr sz="1100" spc="-5" dirty="0">
                <a:latin typeface="Book Antiqua"/>
                <a:cs typeface="Book Antiqua"/>
              </a:rPr>
              <a:t>than once for </a:t>
            </a:r>
            <a:r>
              <a:rPr sz="1100" spc="-10" dirty="0">
                <a:latin typeface="Book Antiqua"/>
                <a:cs typeface="Book Antiqua"/>
              </a:rPr>
              <a:t>pleasure </a:t>
            </a:r>
            <a:r>
              <a:rPr sz="1100" spc="-5" dirty="0">
                <a:latin typeface="Book Antiqua"/>
                <a:cs typeface="Book Antiqua"/>
              </a:rPr>
              <a:t>over the past </a:t>
            </a:r>
            <a:r>
              <a:rPr sz="1100" spc="-10" dirty="0">
                <a:latin typeface="Book Antiqua"/>
                <a:cs typeface="Book Antiqua"/>
              </a:rPr>
              <a:t>two  </a:t>
            </a:r>
            <a:r>
              <a:rPr sz="1100" spc="-5" dirty="0">
                <a:latin typeface="Book Antiqua"/>
                <a:cs typeface="Book Antiqua"/>
              </a:rPr>
              <a:t>years.</a:t>
            </a:r>
            <a:endParaRPr sz="1100">
              <a:latin typeface="Book Antiqua"/>
              <a:cs typeface="Book Antiqua"/>
            </a:endParaRPr>
          </a:p>
          <a:p>
            <a:pPr>
              <a:lnSpc>
                <a:spcPct val="100000"/>
              </a:lnSpc>
              <a:spcBef>
                <a:spcPts val="30"/>
              </a:spcBef>
            </a:pPr>
            <a:endParaRPr sz="1300">
              <a:latin typeface="Times New Roman"/>
              <a:cs typeface="Times New Roman"/>
            </a:endParaRPr>
          </a:p>
          <a:p>
            <a:pPr marL="50800">
              <a:lnSpc>
                <a:spcPct val="100000"/>
              </a:lnSpc>
              <a:spcBef>
                <a:spcPts val="5"/>
              </a:spcBef>
            </a:pPr>
            <a:r>
              <a:rPr sz="1200" spc="127" baseline="6944" dirty="0">
                <a:latin typeface="Arial Black"/>
                <a:cs typeface="Arial Black"/>
              </a:rPr>
              <a:t>e </a:t>
            </a:r>
            <a:r>
              <a:rPr sz="1100" spc="-5" dirty="0">
                <a:latin typeface="Book Antiqua"/>
                <a:cs typeface="Book Antiqua"/>
              </a:rPr>
              <a:t>Is this survey</a:t>
            </a:r>
            <a:r>
              <a:rPr sz="1100" spc="-175" dirty="0">
                <a:latin typeface="Book Antiqua"/>
                <a:cs typeface="Book Antiqua"/>
              </a:rPr>
              <a:t> </a:t>
            </a:r>
            <a:r>
              <a:rPr sz="1100" spc="-5" dirty="0">
                <a:latin typeface="Book Antiqua"/>
                <a:cs typeface="Book Antiqua"/>
              </a:rPr>
              <a:t>unbiased?</a:t>
            </a:r>
            <a:endParaRPr sz="1100">
              <a:latin typeface="Book Antiqua"/>
              <a:cs typeface="Book Antiqua"/>
            </a:endParaRPr>
          </a:p>
        </p:txBody>
      </p:sp>
    </p:spTree>
  </p:cSld>
  <p:clrMapOvr>
    <a:masterClrMapping/>
  </p:clrMapOvr>
  <p:transition>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1047750" cy="244475"/>
          </a:xfrm>
          <a:prstGeom prst="rect">
            <a:avLst/>
          </a:prstGeom>
        </p:spPr>
        <p:txBody>
          <a:bodyPr vert="horz" wrap="square" lIns="0" tIns="17145" rIns="0" bIns="0" rtlCol="0">
            <a:spAutoFit/>
          </a:bodyPr>
          <a:lstStyle/>
          <a:p>
            <a:pPr marL="12700">
              <a:lnSpc>
                <a:spcPct val="100000"/>
              </a:lnSpc>
              <a:spcBef>
                <a:spcPts val="135"/>
              </a:spcBef>
            </a:pPr>
            <a:r>
              <a:rPr sz="1400" spc="90" dirty="0"/>
              <a:t>E</a:t>
            </a:r>
            <a:r>
              <a:rPr spc="65" dirty="0"/>
              <a:t>STIM</a:t>
            </a:r>
            <a:r>
              <a:rPr spc="-20" dirty="0"/>
              <a:t>A</a:t>
            </a:r>
            <a:r>
              <a:rPr spc="65" dirty="0"/>
              <a:t>TIO</a:t>
            </a:r>
            <a:r>
              <a:rPr spc="-5" dirty="0"/>
              <a:t>N</a:t>
            </a:r>
            <a:endParaRPr sz="1400"/>
          </a:p>
        </p:txBody>
      </p:sp>
      <p:sp>
        <p:nvSpPr>
          <p:cNvPr id="14" name="object 14"/>
          <p:cNvSpPr txBox="1"/>
          <p:nvPr/>
        </p:nvSpPr>
        <p:spPr>
          <a:xfrm>
            <a:off x="99861" y="584283"/>
            <a:ext cx="4335931" cy="2353529"/>
          </a:xfrm>
          <a:prstGeom prst="rect">
            <a:avLst/>
          </a:prstGeom>
        </p:spPr>
        <p:txBody>
          <a:bodyPr vert="horz" wrap="square" lIns="0" tIns="6985" rIns="0" bIns="0" rtlCol="0">
            <a:spAutoFit/>
          </a:bodyPr>
          <a:lstStyle/>
          <a:p>
            <a:pPr marL="211454" marR="55880" indent="-148590">
              <a:lnSpc>
                <a:spcPct val="102600"/>
              </a:lnSpc>
              <a:spcBef>
                <a:spcPts val="55"/>
              </a:spcBef>
            </a:pPr>
            <a:r>
              <a:rPr sz="1200" spc="127" baseline="6944" dirty="0">
                <a:latin typeface="Arial Black"/>
                <a:cs typeface="Arial Black"/>
              </a:rPr>
              <a:t>e </a:t>
            </a:r>
            <a:r>
              <a:rPr sz="1100" b="1" spc="-5" dirty="0">
                <a:latin typeface="Book Antiqua"/>
                <a:cs typeface="Book Antiqua"/>
              </a:rPr>
              <a:t>Parameter</a:t>
            </a:r>
            <a:r>
              <a:rPr sz="1100" spc="-5" dirty="0">
                <a:latin typeface="Book Antiqua"/>
                <a:cs typeface="Book Antiqua"/>
              </a:rPr>
              <a:t>: a </a:t>
            </a:r>
            <a:r>
              <a:rPr sz="1100" spc="-10" dirty="0">
                <a:latin typeface="Book Antiqua"/>
                <a:cs typeface="Book Antiqua"/>
              </a:rPr>
              <a:t>true </a:t>
            </a:r>
            <a:r>
              <a:rPr sz="1100" spc="-5" dirty="0">
                <a:latin typeface="Book Antiqua"/>
                <a:cs typeface="Book Antiqua"/>
              </a:rPr>
              <a:t>characteristic of the distribution of a  variable, </a:t>
            </a:r>
            <a:r>
              <a:rPr sz="1100" spc="-10" dirty="0">
                <a:latin typeface="Book Antiqua"/>
                <a:cs typeface="Book Antiqua"/>
              </a:rPr>
              <a:t>whose </a:t>
            </a:r>
            <a:r>
              <a:rPr sz="1100" spc="-5" dirty="0">
                <a:latin typeface="Book Antiqua"/>
                <a:cs typeface="Book Antiqua"/>
              </a:rPr>
              <a:t>value is </a:t>
            </a:r>
            <a:r>
              <a:rPr sz="1100" spc="-10" dirty="0">
                <a:latin typeface="Book Antiqua"/>
                <a:cs typeface="Book Antiqua"/>
              </a:rPr>
              <a:t>unknown, </a:t>
            </a:r>
            <a:r>
              <a:rPr sz="1100" spc="-5" dirty="0">
                <a:latin typeface="Book Antiqua"/>
                <a:cs typeface="Book Antiqua"/>
              </a:rPr>
              <a:t>but can be</a:t>
            </a:r>
            <a:r>
              <a:rPr sz="1100" spc="-10" dirty="0">
                <a:latin typeface="Book Antiqua"/>
                <a:cs typeface="Book Antiqua"/>
              </a:rPr>
              <a:t> </a:t>
            </a:r>
            <a:r>
              <a:rPr sz="1100" spc="-5" dirty="0">
                <a:latin typeface="Book Antiqua"/>
                <a:cs typeface="Book Antiqua"/>
              </a:rPr>
              <a:t>estimated</a:t>
            </a:r>
            <a:endParaRPr sz="1100" dirty="0">
              <a:latin typeface="Book Antiqua"/>
              <a:cs typeface="Book Antiqua"/>
            </a:endParaRPr>
          </a:p>
          <a:p>
            <a:pPr marL="351155">
              <a:lnSpc>
                <a:spcPct val="100000"/>
              </a:lnSpc>
              <a:spcBef>
                <a:spcPts val="475"/>
              </a:spcBef>
            </a:pPr>
            <a:r>
              <a:rPr sz="1000" spc="-5" dirty="0">
                <a:latin typeface="Book Antiqua"/>
                <a:cs typeface="Book Antiqua"/>
              </a:rPr>
              <a:t>Example: population mean</a:t>
            </a:r>
            <a:r>
              <a:rPr sz="1000" spc="100" dirty="0">
                <a:latin typeface="Book Antiqua"/>
                <a:cs typeface="Book Antiqua"/>
              </a:rPr>
              <a:t> </a:t>
            </a:r>
            <a:r>
              <a:rPr sz="1000" i="1" spc="-55" dirty="0">
                <a:latin typeface="Book Antiqua"/>
                <a:cs typeface="Book Antiqua"/>
              </a:rPr>
              <a:t>E</a:t>
            </a:r>
            <a:r>
              <a:rPr sz="1000" spc="-55" dirty="0">
                <a:latin typeface="Tahoma"/>
                <a:cs typeface="Tahoma"/>
              </a:rPr>
              <a:t>[</a:t>
            </a:r>
            <a:r>
              <a:rPr sz="1000" i="1" spc="-55" dirty="0">
                <a:latin typeface="Book Antiqua"/>
                <a:cs typeface="Book Antiqua"/>
              </a:rPr>
              <a:t>X</a:t>
            </a:r>
            <a:r>
              <a:rPr sz="1000" spc="-55" dirty="0">
                <a:latin typeface="Tahoma"/>
                <a:cs typeface="Tahoma"/>
              </a:rPr>
              <a:t>]</a:t>
            </a:r>
            <a:endParaRPr lang="en-US" sz="1000" spc="-55" dirty="0">
              <a:latin typeface="Tahoma"/>
              <a:cs typeface="Tahoma"/>
            </a:endParaRPr>
          </a:p>
          <a:p>
            <a:pPr marL="351155">
              <a:lnSpc>
                <a:spcPct val="100000"/>
              </a:lnSpc>
              <a:spcBef>
                <a:spcPts val="475"/>
              </a:spcBef>
            </a:pPr>
            <a:endParaRPr sz="1200" dirty="0">
              <a:latin typeface="Times New Roman"/>
              <a:cs typeface="Times New Roman"/>
            </a:endParaRPr>
          </a:p>
          <a:p>
            <a:pPr marL="211454" marR="86995" indent="-148590">
              <a:lnSpc>
                <a:spcPct val="102600"/>
              </a:lnSpc>
            </a:pPr>
            <a:r>
              <a:rPr sz="1200" spc="127" baseline="6944" dirty="0">
                <a:latin typeface="Arial Black"/>
                <a:cs typeface="Arial Black"/>
              </a:rPr>
              <a:t>e </a:t>
            </a:r>
            <a:r>
              <a:rPr sz="1100" b="1" spc="-5" dirty="0">
                <a:latin typeface="Book Antiqua"/>
                <a:cs typeface="Book Antiqua"/>
              </a:rPr>
              <a:t>Estimator</a:t>
            </a:r>
            <a:r>
              <a:rPr sz="1100" spc="-5" dirty="0">
                <a:latin typeface="Book Antiqua"/>
                <a:cs typeface="Book Antiqua"/>
              </a:rPr>
              <a:t>: a sample statistic that is used to estimate the  value of the</a:t>
            </a:r>
            <a:r>
              <a:rPr sz="1100" spc="-10" dirty="0">
                <a:latin typeface="Book Antiqua"/>
                <a:cs typeface="Book Antiqua"/>
              </a:rPr>
              <a:t> </a:t>
            </a:r>
            <a:r>
              <a:rPr sz="1100" spc="-5" dirty="0">
                <a:latin typeface="Book Antiqua"/>
                <a:cs typeface="Book Antiqua"/>
              </a:rPr>
              <a:t>parameter</a:t>
            </a:r>
            <a:endParaRPr sz="1100" dirty="0">
              <a:latin typeface="Book Antiqua"/>
              <a:cs typeface="Book Antiqua"/>
            </a:endParaRPr>
          </a:p>
          <a:p>
            <a:pPr marL="351155">
              <a:lnSpc>
                <a:spcPct val="100000"/>
              </a:lnSpc>
              <a:spcBef>
                <a:spcPts val="575"/>
              </a:spcBef>
            </a:pPr>
            <a:r>
              <a:rPr sz="1000" spc="-5" dirty="0">
                <a:latin typeface="Book Antiqua"/>
                <a:cs typeface="Book Antiqua"/>
              </a:rPr>
              <a:t>Example: sample mean</a:t>
            </a:r>
            <a:r>
              <a:rPr sz="1000" spc="100" dirty="0">
                <a:latin typeface="Book Antiqua"/>
                <a:cs typeface="Book Antiqua"/>
              </a:rPr>
              <a:t> </a:t>
            </a:r>
            <a:endParaRPr lang="en-US" sz="1000" spc="100" dirty="0">
              <a:latin typeface="Book Antiqua"/>
              <a:cs typeface="Book Antiqua"/>
            </a:endParaRPr>
          </a:p>
          <a:p>
            <a:pPr marL="351155">
              <a:lnSpc>
                <a:spcPct val="100000"/>
              </a:lnSpc>
              <a:spcBef>
                <a:spcPts val="575"/>
              </a:spcBef>
            </a:pPr>
            <a:r>
              <a:rPr sz="1000" spc="-5" dirty="0">
                <a:latin typeface="Book Antiqua"/>
                <a:cs typeface="Book Antiqua"/>
              </a:rPr>
              <a:t>Note that the estimator is a random variable (it has a  probability distribution, mean, variance,...)</a:t>
            </a:r>
            <a:endParaRPr lang="en-US" sz="1000" spc="-5" dirty="0">
              <a:latin typeface="Book Antiqua"/>
              <a:cs typeface="Book Antiqua"/>
            </a:endParaRPr>
          </a:p>
          <a:p>
            <a:pPr marL="351155">
              <a:lnSpc>
                <a:spcPct val="100000"/>
              </a:lnSpc>
              <a:spcBef>
                <a:spcPts val="575"/>
              </a:spcBef>
            </a:pPr>
            <a:endParaRPr sz="950" dirty="0">
              <a:latin typeface="Times New Roman"/>
              <a:cs typeface="Times New Roman"/>
            </a:endParaRPr>
          </a:p>
          <a:p>
            <a:pPr marL="211454" marR="400050" indent="-148590">
              <a:lnSpc>
                <a:spcPct val="102600"/>
              </a:lnSpc>
            </a:pPr>
            <a:r>
              <a:rPr sz="1200" spc="127" baseline="6944" dirty="0">
                <a:latin typeface="Arial Black"/>
                <a:cs typeface="Arial Black"/>
              </a:rPr>
              <a:t>e </a:t>
            </a:r>
            <a:r>
              <a:rPr sz="1100" b="1" spc="-5" dirty="0">
                <a:latin typeface="Book Antiqua"/>
                <a:cs typeface="Book Antiqua"/>
              </a:rPr>
              <a:t>Estimate</a:t>
            </a:r>
            <a:r>
              <a:rPr sz="1100" spc="-5" dirty="0">
                <a:latin typeface="Book Antiqua"/>
                <a:cs typeface="Book Antiqua"/>
              </a:rPr>
              <a:t>: the </a:t>
            </a:r>
            <a:r>
              <a:rPr sz="1100" spc="-10" dirty="0">
                <a:latin typeface="Book Antiqua"/>
                <a:cs typeface="Book Antiqua"/>
              </a:rPr>
              <a:t>specific </a:t>
            </a:r>
            <a:r>
              <a:rPr sz="1100" spc="-5" dirty="0">
                <a:latin typeface="Book Antiqua"/>
                <a:cs typeface="Book Antiqua"/>
              </a:rPr>
              <a:t>value of the estimator that is  obtained </a:t>
            </a:r>
            <a:r>
              <a:rPr sz="1100" spc="-10" dirty="0">
                <a:latin typeface="Book Antiqua"/>
                <a:cs typeface="Book Antiqua"/>
              </a:rPr>
              <a:t>on </a:t>
            </a:r>
            <a:r>
              <a:rPr sz="1100" spc="-5" dirty="0">
                <a:latin typeface="Book Antiqua"/>
                <a:cs typeface="Book Antiqua"/>
              </a:rPr>
              <a:t>a </a:t>
            </a:r>
            <a:r>
              <a:rPr sz="1100" spc="-10" dirty="0">
                <a:latin typeface="Book Antiqua"/>
                <a:cs typeface="Book Antiqua"/>
              </a:rPr>
              <a:t>specific </a:t>
            </a:r>
            <a:r>
              <a:rPr sz="1100" spc="-5" dirty="0">
                <a:latin typeface="Book Antiqua"/>
                <a:cs typeface="Book Antiqua"/>
              </a:rPr>
              <a:t>sample</a:t>
            </a:r>
            <a:endParaRPr sz="1100" dirty="0">
              <a:latin typeface="Book Antiqua"/>
              <a:cs typeface="Book Antiqua"/>
            </a:endParaRPr>
          </a:p>
        </p:txBody>
      </p:sp>
      <p:pic>
        <p:nvPicPr>
          <p:cNvPr id="16" name="Picture 15">
            <a:extLst>
              <a:ext uri="{FF2B5EF4-FFF2-40B4-BE49-F238E27FC236}">
                <a16:creationId xmlns:a16="http://schemas.microsoft.com/office/drawing/2014/main" id="{ECA34363-4BF7-4EE9-9914-5708218F038F}"/>
              </a:ext>
            </a:extLst>
          </p:cNvPr>
          <p:cNvPicPr>
            <a:picLocks noChangeAspect="1"/>
          </p:cNvPicPr>
          <p:nvPr/>
        </p:nvPicPr>
        <p:blipFill>
          <a:blip r:embed="rId2"/>
          <a:stretch>
            <a:fillRect/>
          </a:stretch>
        </p:blipFill>
        <p:spPr>
          <a:xfrm>
            <a:off x="1771650" y="1761047"/>
            <a:ext cx="207235" cy="221364"/>
          </a:xfrm>
          <a:prstGeom prst="rect">
            <a:avLst/>
          </a:prstGeom>
        </p:spPr>
      </p:pic>
    </p:spTree>
  </p:cSld>
  <p:clrMapOvr>
    <a:masterClrMapping/>
  </p:clrMapOvr>
  <p:transition>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2529205" cy="244475"/>
          </a:xfrm>
          <a:prstGeom prst="rect">
            <a:avLst/>
          </a:prstGeom>
        </p:spPr>
        <p:txBody>
          <a:bodyPr vert="horz" wrap="square" lIns="0" tIns="17145" rIns="0" bIns="0" rtlCol="0">
            <a:spAutoFit/>
          </a:bodyPr>
          <a:lstStyle/>
          <a:p>
            <a:pPr marL="12700">
              <a:lnSpc>
                <a:spcPct val="100000"/>
              </a:lnSpc>
              <a:spcBef>
                <a:spcPts val="135"/>
              </a:spcBef>
            </a:pPr>
            <a:r>
              <a:rPr sz="1400" spc="55" dirty="0"/>
              <a:t>P</a:t>
            </a:r>
            <a:r>
              <a:rPr spc="55" dirty="0"/>
              <a:t>ROPERTIES </a:t>
            </a:r>
            <a:r>
              <a:rPr spc="30" dirty="0"/>
              <a:t>OF AN</a:t>
            </a:r>
            <a:r>
              <a:rPr spc="10" dirty="0"/>
              <a:t> </a:t>
            </a:r>
            <a:r>
              <a:rPr spc="45" dirty="0"/>
              <a:t>ESTIMATOR</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9</a:t>
            </a:fld>
            <a:r>
              <a:rPr spc="-85" dirty="0"/>
              <a:t> </a:t>
            </a:r>
            <a:r>
              <a:rPr spc="-5" dirty="0"/>
              <a:t>/</a:t>
            </a:r>
            <a:r>
              <a:rPr spc="-80" dirty="0"/>
              <a:t> </a:t>
            </a:r>
            <a:r>
              <a:rPr spc="-5" dirty="0"/>
              <a:t>33</a:t>
            </a:r>
          </a:p>
        </p:txBody>
      </p:sp>
      <p:sp>
        <p:nvSpPr>
          <p:cNvPr id="13" name="object 13"/>
          <p:cNvSpPr txBox="1"/>
          <p:nvPr/>
        </p:nvSpPr>
        <p:spPr>
          <a:xfrm>
            <a:off x="344053" y="773843"/>
            <a:ext cx="3779520" cy="1431925"/>
          </a:xfrm>
          <a:prstGeom prst="rect">
            <a:avLst/>
          </a:prstGeom>
        </p:spPr>
        <p:txBody>
          <a:bodyPr vert="horz" wrap="square" lIns="0" tIns="6985" rIns="0" bIns="0" rtlCol="0">
            <a:spAutoFit/>
          </a:bodyPr>
          <a:lstStyle/>
          <a:p>
            <a:pPr marL="211454" marR="55880" indent="-148590">
              <a:lnSpc>
                <a:spcPct val="102600"/>
              </a:lnSpc>
              <a:spcBef>
                <a:spcPts val="55"/>
              </a:spcBef>
            </a:pPr>
            <a:r>
              <a:rPr sz="1200" spc="127" baseline="6944" dirty="0">
                <a:latin typeface="Arial Black"/>
                <a:cs typeface="Arial Black"/>
              </a:rPr>
              <a:t>e </a:t>
            </a:r>
            <a:r>
              <a:rPr sz="1100" spc="-10" dirty="0">
                <a:latin typeface="Book Antiqua"/>
                <a:cs typeface="Book Antiqua"/>
              </a:rPr>
              <a:t>An </a:t>
            </a:r>
            <a:r>
              <a:rPr sz="1100" spc="-5" dirty="0">
                <a:latin typeface="Book Antiqua"/>
                <a:cs typeface="Book Antiqua"/>
              </a:rPr>
              <a:t>estimator is </a:t>
            </a:r>
            <a:r>
              <a:rPr sz="1100" b="1" spc="-5" dirty="0">
                <a:latin typeface="Book Antiqua"/>
                <a:cs typeface="Book Antiqua"/>
              </a:rPr>
              <a:t>unbiased </a:t>
            </a:r>
            <a:r>
              <a:rPr sz="1100" spc="-5" dirty="0">
                <a:latin typeface="Book Antiqua"/>
                <a:cs typeface="Book Antiqua"/>
              </a:rPr>
              <a:t>if the </a:t>
            </a:r>
            <a:r>
              <a:rPr sz="1100" spc="-10" dirty="0">
                <a:latin typeface="Book Antiqua"/>
                <a:cs typeface="Book Antiqua"/>
              </a:rPr>
              <a:t>mean </a:t>
            </a:r>
            <a:r>
              <a:rPr sz="1100" spc="-5" dirty="0">
                <a:latin typeface="Book Antiqua"/>
                <a:cs typeface="Book Antiqua"/>
              </a:rPr>
              <a:t>of its distribution is  equal to the value of the parameter it is</a:t>
            </a:r>
            <a:r>
              <a:rPr sz="1100" spc="-35" dirty="0">
                <a:latin typeface="Book Antiqua"/>
                <a:cs typeface="Book Antiqua"/>
              </a:rPr>
              <a:t> </a:t>
            </a:r>
            <a:r>
              <a:rPr sz="1100" spc="-5" dirty="0">
                <a:latin typeface="Book Antiqua"/>
                <a:cs typeface="Book Antiqua"/>
              </a:rPr>
              <a:t>estimating</a:t>
            </a:r>
            <a:endParaRPr sz="1100" dirty="0">
              <a:latin typeface="Book Antiqua"/>
              <a:cs typeface="Book Antiqua"/>
            </a:endParaRPr>
          </a:p>
          <a:p>
            <a:pPr>
              <a:lnSpc>
                <a:spcPct val="100000"/>
              </a:lnSpc>
            </a:pPr>
            <a:endParaRPr sz="1300" dirty="0">
              <a:latin typeface="Times New Roman"/>
              <a:cs typeface="Times New Roman"/>
            </a:endParaRPr>
          </a:p>
          <a:p>
            <a:pPr marL="211454" marR="148590" indent="-148590">
              <a:lnSpc>
                <a:spcPct val="102600"/>
              </a:lnSpc>
            </a:pPr>
            <a:r>
              <a:rPr sz="1200" spc="127" baseline="6944" dirty="0">
                <a:latin typeface="Arial Black"/>
                <a:cs typeface="Arial Black"/>
              </a:rPr>
              <a:t>e </a:t>
            </a:r>
            <a:r>
              <a:rPr sz="1100" spc="-10" dirty="0">
                <a:latin typeface="Book Antiqua"/>
                <a:cs typeface="Book Antiqua"/>
              </a:rPr>
              <a:t>An </a:t>
            </a:r>
            <a:r>
              <a:rPr sz="1100" spc="-5" dirty="0">
                <a:latin typeface="Book Antiqua"/>
                <a:cs typeface="Book Antiqua"/>
              </a:rPr>
              <a:t>estimator is </a:t>
            </a:r>
            <a:r>
              <a:rPr sz="1100" b="1" spc="-5" dirty="0">
                <a:latin typeface="Book Antiqua"/>
                <a:cs typeface="Book Antiqua"/>
              </a:rPr>
              <a:t>consistent </a:t>
            </a:r>
            <a:r>
              <a:rPr sz="1100" spc="-5" dirty="0">
                <a:latin typeface="Book Antiqua"/>
                <a:cs typeface="Book Antiqua"/>
              </a:rPr>
              <a:t>if it </a:t>
            </a:r>
            <a:r>
              <a:rPr sz="1100" spc="-10" dirty="0">
                <a:latin typeface="Book Antiqua"/>
                <a:cs typeface="Book Antiqua"/>
              </a:rPr>
              <a:t>converges </a:t>
            </a:r>
            <a:r>
              <a:rPr sz="1100" spc="-5" dirty="0">
                <a:latin typeface="Book Antiqua"/>
                <a:cs typeface="Book Antiqua"/>
              </a:rPr>
              <a:t>to the value of  the </a:t>
            </a:r>
            <a:r>
              <a:rPr sz="1100" spc="-10" dirty="0">
                <a:latin typeface="Book Antiqua"/>
                <a:cs typeface="Book Antiqua"/>
              </a:rPr>
              <a:t>true </a:t>
            </a:r>
            <a:r>
              <a:rPr sz="1100" spc="-5" dirty="0">
                <a:latin typeface="Book Antiqua"/>
                <a:cs typeface="Book Antiqua"/>
              </a:rPr>
              <a:t>parameter as the sample size</a:t>
            </a:r>
            <a:r>
              <a:rPr sz="1100" spc="-15" dirty="0">
                <a:latin typeface="Book Antiqua"/>
                <a:cs typeface="Book Antiqua"/>
              </a:rPr>
              <a:t> </a:t>
            </a:r>
            <a:r>
              <a:rPr sz="1100" spc="-10" dirty="0">
                <a:latin typeface="Book Antiqua"/>
                <a:cs typeface="Book Antiqua"/>
              </a:rPr>
              <a:t>increases</a:t>
            </a:r>
            <a:endParaRPr sz="1100" dirty="0">
              <a:latin typeface="Book Antiqua"/>
              <a:cs typeface="Book Antiqua"/>
            </a:endParaRPr>
          </a:p>
          <a:p>
            <a:pPr>
              <a:lnSpc>
                <a:spcPct val="100000"/>
              </a:lnSpc>
            </a:pPr>
            <a:endParaRPr sz="1300" dirty="0">
              <a:latin typeface="Times New Roman"/>
              <a:cs typeface="Times New Roman"/>
            </a:endParaRPr>
          </a:p>
          <a:p>
            <a:pPr marL="211454" marR="233045" indent="-148590">
              <a:lnSpc>
                <a:spcPct val="102699"/>
              </a:lnSpc>
            </a:pPr>
            <a:r>
              <a:rPr sz="1200" spc="127" baseline="6944" dirty="0">
                <a:latin typeface="Arial Black"/>
                <a:cs typeface="Arial Black"/>
              </a:rPr>
              <a:t>e </a:t>
            </a:r>
            <a:r>
              <a:rPr sz="1100" spc="-10" dirty="0">
                <a:latin typeface="Book Antiqua"/>
                <a:cs typeface="Book Antiqua"/>
              </a:rPr>
              <a:t>An </a:t>
            </a:r>
            <a:r>
              <a:rPr sz="1100" spc="-5" dirty="0">
                <a:latin typeface="Book Antiqua"/>
                <a:cs typeface="Book Antiqua"/>
              </a:rPr>
              <a:t>estimator is </a:t>
            </a:r>
            <a:r>
              <a:rPr sz="1100" b="1" spc="-20" dirty="0">
                <a:latin typeface="Book Antiqua"/>
                <a:cs typeface="Book Antiqua"/>
              </a:rPr>
              <a:t>efficient </a:t>
            </a:r>
            <a:r>
              <a:rPr sz="1100" spc="-5" dirty="0">
                <a:latin typeface="Book Antiqua"/>
                <a:cs typeface="Book Antiqua"/>
              </a:rPr>
              <a:t>if the variance of its sampling  distribution is the smallest</a:t>
            </a:r>
            <a:r>
              <a:rPr sz="1100" spc="-15" dirty="0">
                <a:latin typeface="Book Antiqua"/>
                <a:cs typeface="Book Antiqua"/>
              </a:rPr>
              <a:t> </a:t>
            </a:r>
            <a:r>
              <a:rPr sz="1100" spc="-5" dirty="0">
                <a:latin typeface="Book Antiqua"/>
                <a:cs typeface="Book Antiqua"/>
              </a:rPr>
              <a:t>possible</a:t>
            </a:r>
            <a:endParaRPr sz="1100" dirty="0">
              <a:latin typeface="Book Antiqua"/>
              <a:cs typeface="Book Antiqua"/>
            </a:endParaRPr>
          </a:p>
        </p:txBody>
      </p:sp>
      <p:pic>
        <p:nvPicPr>
          <p:cNvPr id="16" name="Picture 15">
            <a:extLst>
              <a:ext uri="{FF2B5EF4-FFF2-40B4-BE49-F238E27FC236}">
                <a16:creationId xmlns:a16="http://schemas.microsoft.com/office/drawing/2014/main" id="{9EEF1915-59FA-4CC9-A972-88ED62092F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7250" y="2267112"/>
            <a:ext cx="2485666" cy="1070373"/>
          </a:xfrm>
          <a:prstGeom prst="rect">
            <a:avLst/>
          </a:prstGeom>
        </p:spPr>
      </p:pic>
    </p:spTree>
  </p:cSld>
  <p:clrMapOvr>
    <a:masterClrMapping/>
  </p:clrMapOvr>
  <p:transition>
    <p:cut/>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219</TotalTime>
  <Words>2246</Words>
  <Application>Microsoft Office PowerPoint</Application>
  <PresentationFormat>Custom</PresentationFormat>
  <Paragraphs>406</Paragraphs>
  <Slides>34</Slides>
  <Notes>8</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34</vt:i4>
      </vt:variant>
    </vt:vector>
  </HeadingPairs>
  <TitlesOfParts>
    <vt:vector size="49" baseType="lpstr">
      <vt:lpstr>Arial</vt:lpstr>
      <vt:lpstr>Arial Black</vt:lpstr>
      <vt:lpstr>Book Antiqua</vt:lpstr>
      <vt:lpstr>Calibri</vt:lpstr>
      <vt:lpstr>Cambria</vt:lpstr>
      <vt:lpstr>Cambria Math</vt:lpstr>
      <vt:lpstr>Courier New</vt:lpstr>
      <vt:lpstr>Lucida Sans Unicode</vt:lpstr>
      <vt:lpstr>Sitka Text</vt:lpstr>
      <vt:lpstr>Tahoma</vt:lpstr>
      <vt:lpstr>Times New Roman</vt:lpstr>
      <vt:lpstr>Trebuchet MS</vt:lpstr>
      <vt:lpstr>Verdana</vt:lpstr>
      <vt:lpstr>Wingdings</vt:lpstr>
      <vt:lpstr>Office Theme</vt:lpstr>
      <vt:lpstr>LECTURE 2</vt:lpstr>
      <vt:lpstr>PREVIOUS LECTURE...</vt:lpstr>
      <vt:lpstr>WARM-UP EXERCISE</vt:lpstr>
      <vt:lpstr>LECTURE 2.</vt:lpstr>
      <vt:lpstr>SAMPLING</vt:lpstr>
      <vt:lpstr>RANDOM SAMPLING VS SELECTION BIAS</vt:lpstr>
      <vt:lpstr>EXERCISE 1</vt:lpstr>
      <vt:lpstr>ESTIMATION</vt:lpstr>
      <vt:lpstr>PROPERTIES OF AN ESTIMATOR</vt:lpstr>
      <vt:lpstr>EXERCISE 2</vt:lpstr>
      <vt:lpstr>ECONOMETRIC MODELS</vt:lpstr>
      <vt:lpstr>ECONOMETRIC MODELS</vt:lpstr>
      <vt:lpstr>DATA USED IN ECONOMETRICS</vt:lpstr>
      <vt:lpstr>DATA USED IN ECONOMETRICS - EXAMPLES</vt:lpstr>
      <vt:lpstr>STEPS OF AN ECONOMETRIC ANALYSIS</vt:lpstr>
      <vt:lpstr>EXAMPLE - ECONOMIC MODEL</vt:lpstr>
      <vt:lpstr>EXAMPLE - ECONOMETRIC MODEL</vt:lpstr>
      <vt:lpstr>EXAMPLE - DATA</vt:lpstr>
      <vt:lpstr>PowerPoint Presentation</vt:lpstr>
      <vt:lpstr>PowerPoint Presentation</vt:lpstr>
      <vt:lpstr>EXAMPLE - ESTIMATION</vt:lpstr>
      <vt:lpstr>TERMINOLOGY</vt:lpstr>
      <vt:lpstr>ORDINARY LEAST SQUARES</vt:lpstr>
      <vt:lpstr>ORDINARY LEAST SQUARES - PRINCIPLE</vt:lpstr>
      <vt:lpstr>ORDINARY LEAST SQUARES - DERIVATION</vt:lpstr>
      <vt:lpstr>RESIDUAL</vt:lpstr>
      <vt:lpstr>RESIDUAL VS. DISTURBANCE</vt:lpstr>
      <vt:lpstr>GETTING BACK TO THE EXAMPLE</vt:lpstr>
      <vt:lpstr>GETTING BACK TO THE EXAMPLE</vt:lpstr>
      <vt:lpstr>GETTING BACK TO THE EXAMPLE</vt:lpstr>
      <vt:lpstr>MEANING OF REGRESSION COEFFICIENT</vt:lpstr>
      <vt:lpstr>BEHIND THE ERROR TERM</vt:lpstr>
      <vt:lpstr>SUMMARY</vt:lpstr>
      <vt:lpstr>WHAT’S NEXT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2</dc:title>
  <cp:lastModifiedBy>Dali Laxton</cp:lastModifiedBy>
  <cp:revision>60</cp:revision>
  <dcterms:created xsi:type="dcterms:W3CDTF">2020-10-10T12:55:56Z</dcterms:created>
  <dcterms:modified xsi:type="dcterms:W3CDTF">2021-09-30T20:40:23Z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2019-09-21T00:00:00Z</vt:filetime>
  </property>
  <property fmtid="{D5CDD505-2E9C-101B-9397-08002B2CF9AE}" pid="3" name="Creator">
    <vt:lpwstr>LaTeX with Beamer class</vt:lpwstr>
  </property>
  <property fmtid="{D5CDD505-2E9C-101B-9397-08002B2CF9AE}" pid="4" name="LastSaved">
    <vt:filetime>2020-10-10T00:00:00Z</vt:filetime>
  </property>
</Properties>
</file>