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41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17-Oct-21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17-Oct-21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17-Oct-21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17-Oct-21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17-Oct-21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3689" y="564805"/>
            <a:ext cx="3736975" cy="1224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17-Oct-21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535581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5</a:t>
            </a:r>
            <a:endParaRPr sz="1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4296" y="1218829"/>
            <a:ext cx="3020060" cy="927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 algn="ctr">
              <a:lnSpc>
                <a:spcPct val="106700"/>
              </a:lnSpc>
            </a:pPr>
            <a:r>
              <a:rPr sz="1400" spc="15" dirty="0">
                <a:latin typeface="Book Antiqua"/>
                <a:cs typeface="Book Antiqua"/>
              </a:rPr>
              <a:t>Nonlinear </a:t>
            </a:r>
            <a:r>
              <a:rPr sz="1400" spc="10" dirty="0">
                <a:latin typeface="Book Antiqua"/>
                <a:cs typeface="Book Antiqua"/>
              </a:rPr>
              <a:t>specifications </a:t>
            </a:r>
            <a:r>
              <a:rPr sz="1400" spc="15" dirty="0">
                <a:latin typeface="Book Antiqua"/>
                <a:cs typeface="Book Antiqua"/>
              </a:rPr>
              <a:t>and</a:t>
            </a:r>
            <a:r>
              <a:rPr sz="1400" spc="-15" dirty="0">
                <a:latin typeface="Book Antiqua"/>
                <a:cs typeface="Book Antiqua"/>
              </a:rPr>
              <a:t> </a:t>
            </a:r>
            <a:r>
              <a:rPr sz="1400" spc="20" dirty="0">
                <a:latin typeface="Book Antiqua"/>
                <a:cs typeface="Book Antiqua"/>
              </a:rPr>
              <a:t>dummy  </a:t>
            </a:r>
            <a:r>
              <a:rPr sz="1400" spc="15" dirty="0">
                <a:latin typeface="Book Antiqua"/>
                <a:cs typeface="Book Antiqua"/>
              </a:rPr>
              <a:t>variables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067" y="2833381"/>
            <a:ext cx="1508583" cy="36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October 22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21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18757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 </a:t>
            </a:r>
            <a:r>
              <a:rPr sz="1400" spc="10" dirty="0"/>
              <a:t>-</a:t>
            </a:r>
            <a:r>
              <a:rPr sz="1400" spc="30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94345"/>
            <a:ext cx="3794125" cy="17252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117475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all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models:	0 </a:t>
            </a:r>
            <a:r>
              <a:rPr sz="1100" spc="-30" dirty="0">
                <a:latin typeface="Lucida Sans Unicode"/>
                <a:cs typeface="Lucida Sans Unicode"/>
              </a:rPr>
              <a:t>≤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30" dirty="0">
                <a:latin typeface="Lucida Sans Unicode"/>
                <a:cs typeface="Lucida Sans Unicode"/>
              </a:rPr>
              <a:t>≤</a:t>
            </a:r>
            <a:r>
              <a:rPr sz="1100" spc="-8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198755" marR="242570" indent="-148590" algn="just">
              <a:lnSpc>
                <a:spcPts val="1200"/>
              </a:lnSpc>
              <a:spcBef>
                <a:spcPts val="15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tells us </a:t>
            </a:r>
            <a:r>
              <a:rPr sz="1100" spc="-10" dirty="0">
                <a:latin typeface="Book Antiqua"/>
                <a:cs typeface="Book Antiqua"/>
              </a:rPr>
              <a:t>what percentage </a:t>
            </a:r>
            <a:r>
              <a:rPr sz="1100" spc="-5" dirty="0">
                <a:latin typeface="Book Antiqua"/>
                <a:cs typeface="Book Antiqua"/>
              </a:rPr>
              <a:t>of the total variation in the  dependent variable is explained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variation in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independent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 dirty="0">
              <a:latin typeface="Book Antiqua"/>
              <a:cs typeface="Book Antiqua"/>
            </a:endParaRPr>
          </a:p>
          <a:p>
            <a:pPr marL="475615" marR="43180" indent="-137160" algn="just">
              <a:lnSpc>
                <a:spcPct val="100000"/>
              </a:lnSpc>
              <a:spcBef>
                <a:spcPts val="145"/>
              </a:spcBef>
            </a:pPr>
            <a:r>
              <a:rPr sz="1000" i="1" spc="-5" dirty="0">
                <a:latin typeface="Book Antiqua"/>
                <a:cs typeface="Book Antiqua"/>
              </a:rPr>
              <a:t>R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spc="-5" dirty="0">
                <a:latin typeface="Book Antiqua"/>
                <a:cs typeface="Book Antiqua"/>
              </a:rPr>
              <a:t>3 means that the independent variables can explain  30% of the variation in the dependent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98755" marR="231775" indent="-148590" algn="just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Higher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10" dirty="0">
                <a:latin typeface="Book Antiqua"/>
                <a:cs typeface="Book Antiqua"/>
              </a:rPr>
              <a:t>means </a:t>
            </a:r>
            <a:r>
              <a:rPr sz="1100" spc="-5" dirty="0">
                <a:latin typeface="Book Antiqua"/>
                <a:cs typeface="Book Antiqua"/>
              </a:rPr>
              <a:t>better </a:t>
            </a:r>
            <a:r>
              <a:rPr sz="1100" spc="-10" dirty="0">
                <a:latin typeface="Book Antiqua"/>
                <a:cs typeface="Book Antiqua"/>
              </a:rPr>
              <a:t>fit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(not  necessarily a better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model!)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279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ECOMPOSING </a:t>
            </a:r>
            <a:r>
              <a:rPr spc="45" dirty="0"/>
              <a:t>THE</a:t>
            </a:r>
            <a:r>
              <a:rPr spc="200" dirty="0"/>
              <a:t> </a:t>
            </a:r>
            <a:r>
              <a:rPr spc="40" dirty="0"/>
              <a:t>VARIANCE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648689"/>
            <a:ext cx="3626485" cy="6121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models with </a:t>
            </a:r>
            <a:r>
              <a:rPr sz="1100" spc="-10" dirty="0">
                <a:latin typeface="Book Antiqua"/>
                <a:cs typeface="Book Antiqua"/>
              </a:rPr>
              <a:t>intercept,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can be </a:t>
            </a:r>
            <a:r>
              <a:rPr sz="1100" spc="-10" dirty="0">
                <a:latin typeface="Book Antiqua"/>
                <a:cs typeface="Book Antiqua"/>
              </a:rPr>
              <a:t>rewritten </a:t>
            </a:r>
            <a:r>
              <a:rPr sz="1100" spc="-5" dirty="0">
                <a:latin typeface="Book Antiqua"/>
                <a:cs typeface="Book Antiqua"/>
              </a:rPr>
              <a:t>using the  decomposition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variance.</a:t>
            </a:r>
            <a:endParaRPr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Variance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decomposition: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95A6F8C6-C8EF-4393-87CA-A0A01FA31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3" y="1358384"/>
            <a:ext cx="4350177" cy="183047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30175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</a:t>
            </a:r>
            <a:r>
              <a:rPr spc="60" dirty="0"/>
              <a:t>DECOMPOSITION </a:t>
            </a:r>
            <a:r>
              <a:rPr spc="40" dirty="0"/>
              <a:t>AND</a:t>
            </a:r>
            <a:r>
              <a:rPr spc="-5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16443"/>
            <a:ext cx="3445510" cy="685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185420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27" baseline="6944" dirty="0">
                <a:latin typeface="Arial Black"/>
                <a:cs typeface="Arial Black"/>
              </a:rPr>
              <a:t> </a:t>
            </a:r>
            <a:r>
              <a:rPr sz="1100" spc="-20" dirty="0">
                <a:latin typeface="Book Antiqua"/>
                <a:cs typeface="Book Antiqua"/>
              </a:rPr>
              <a:t>Variance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decomposition:	</a:t>
            </a:r>
            <a:r>
              <a:rPr sz="1100" i="1" spc="-10" dirty="0">
                <a:latin typeface="Book Antiqua"/>
                <a:cs typeface="Book Antiqua"/>
              </a:rPr>
              <a:t>SST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10" dirty="0">
                <a:latin typeface="Book Antiqua"/>
                <a:cs typeface="Book Antiqua"/>
              </a:rPr>
              <a:t>SSE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SSR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198755" marR="4318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Intuition: total variation can be divided between the  explained variation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unexplained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variation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5"/>
              <p:cNvSpPr txBox="1"/>
              <p:nvPr/>
            </p:nvSpPr>
            <p:spPr>
              <a:xfrm>
                <a:off x="901484" y="1530494"/>
                <a:ext cx="3320415" cy="182422"/>
              </a:xfrm>
              <a:prstGeom prst="rect">
                <a:avLst/>
              </a:prstGeom>
            </p:spPr>
            <p:txBody>
              <a:bodyPr vert="horz" wrap="square" lIns="0" tIns="18415" rIns="0" bIns="0" rtlCol="0">
                <a:spAutoFit/>
              </a:bodyPr>
              <a:lstStyle/>
              <a:p>
                <a:pPr marL="12700">
                  <a:lnSpc>
                    <a:spcPts val="575"/>
                  </a:lnSpc>
                  <a:spcBef>
                    <a:spcPts val="145"/>
                  </a:spcBef>
                </a:pPr>
                <a:r>
                  <a:rPr lang="en-US" sz="1000" spc="-5" dirty="0">
                    <a:latin typeface="Book Antiqua"/>
                    <a:cs typeface="Book Antiqua"/>
                  </a:rPr>
                  <a:t>the true value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y </a:t>
                </a:r>
                <a:r>
                  <a:rPr lang="en-US" sz="1000" spc="-5" dirty="0">
                    <a:latin typeface="Book Antiqua"/>
                    <a:cs typeface="Book Antiqua"/>
                  </a:rPr>
                  <a:t>is a sum of estimated (explained) </a:t>
                </a:r>
                <a14:m>
                  <m:oMath xmlns:m="http://schemas.openxmlformats.org/officeDocument/2006/math">
                    <m:acc>
                      <m:accPr>
                        <m:chr m:val="̀"/>
                        <m:ctrlPr>
                          <a:rPr lang="ar-AE" sz="1000" i="1" spc="-5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ar-AE" sz="1000" b="0" i="1" spc="-5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1000" b="0" i="1" spc="-5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1000" spc="-5" dirty="0">
                    <a:latin typeface="Book Antiqua"/>
                    <a:cs typeface="Book Antiqua"/>
                  </a:rPr>
                  <a:t>and</a:t>
                </a:r>
                <a:r>
                  <a:rPr lang="en-US" sz="1000" spc="3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the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R="454025" algn="r">
                  <a:lnSpc>
                    <a:spcPts val="575"/>
                  </a:lnSpc>
                </a:pPr>
                <a:endParaRPr sz="10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5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4" y="1530494"/>
                <a:ext cx="3320415" cy="182422"/>
              </a:xfrm>
              <a:prstGeom prst="rect">
                <a:avLst/>
              </a:prstGeom>
              <a:blipFill>
                <a:blip r:embed="rId2"/>
                <a:stretch>
                  <a:fillRect l="-2018" t="-46667" r="-1651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/>
          <p:nvPr/>
        </p:nvSpPr>
        <p:spPr>
          <a:xfrm>
            <a:off x="876084" y="1688838"/>
            <a:ext cx="17189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residual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(unexplained</a:t>
            </a:r>
            <a:r>
              <a:rPr sz="1000" spc="-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part)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989" y="2228467"/>
            <a:ext cx="135699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rewrite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2471" y="2554515"/>
            <a:ext cx="762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Book Antiqua"/>
                <a:cs typeface="Book Antiqua"/>
              </a:rPr>
              <a:t>2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40065" y="2574403"/>
            <a:ext cx="3213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R</a:t>
            </a:r>
            <a:r>
              <a:rPr sz="1100" i="1" spc="1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85022" y="2574403"/>
            <a:ext cx="133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89315" y="2458171"/>
            <a:ext cx="1140460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>
              <a:lnSpc>
                <a:spcPct val="112599"/>
              </a:lnSpc>
              <a:spcBef>
                <a:spcPts val="100"/>
              </a:spcBef>
              <a:tabLst>
                <a:tab pos="469265" algn="l"/>
              </a:tabLst>
            </a:pP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SSE</a:t>
            </a:r>
            <a:r>
              <a:rPr sz="1100" i="1" spc="-10" dirty="0">
                <a:latin typeface="Book Antiqua"/>
                <a:cs typeface="Book Antiqua"/>
              </a:rPr>
              <a:t>	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SST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1100" u="sng" spc="-17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 </a:t>
            </a:r>
            <a:r>
              <a:rPr sz="1100" i="1" spc="-10" dirty="0">
                <a:latin typeface="Book Antiqua"/>
                <a:cs typeface="Book Antiqua"/>
              </a:rPr>
              <a:t> SST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54338" y="2669437"/>
            <a:ext cx="2641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SST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57944" y="2574403"/>
            <a:ext cx="3797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spc="-20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57981" y="2458171"/>
            <a:ext cx="272415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marR="5080" indent="-2540">
              <a:lnSpc>
                <a:spcPct val="112599"/>
              </a:lnSpc>
              <a:spcBef>
                <a:spcPts val="100"/>
              </a:spcBef>
            </a:pPr>
            <a:r>
              <a:rPr sz="11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 </a:t>
            </a:r>
            <a:r>
              <a:rPr sz="1100" i="1" spc="-5" dirty="0">
                <a:latin typeface="Book Antiqua"/>
                <a:cs typeface="Book Antiqua"/>
              </a:rPr>
              <a:t> SST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6551F1C-DE3C-4227-BF67-08F4A10AB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095" y="1886526"/>
            <a:ext cx="781752" cy="2605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160" y="271891"/>
            <a:ext cx="11334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A</a:t>
            </a:r>
            <a:r>
              <a:rPr spc="60" dirty="0"/>
              <a:t>DJUSTED</a:t>
            </a:r>
            <a:r>
              <a:rPr spc="55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The </a:t>
            </a:r>
            <a:r>
              <a:rPr sz="1100" spc="-10" dirty="0"/>
              <a:t>sum </a:t>
            </a:r>
            <a:r>
              <a:rPr sz="1100" spc="-5" dirty="0"/>
              <a:t>of </a:t>
            </a:r>
            <a:r>
              <a:rPr sz="1100" spc="-10" dirty="0"/>
              <a:t>squared residuals (</a:t>
            </a:r>
            <a:r>
              <a:rPr sz="1100" i="1" spc="-10" dirty="0">
                <a:latin typeface="Book Antiqua"/>
                <a:cs typeface="Book Antiqua"/>
              </a:rPr>
              <a:t>SSR</a:t>
            </a:r>
            <a:r>
              <a:rPr sz="1100" spc="-10" dirty="0"/>
              <a:t>) decreases when  </a:t>
            </a:r>
            <a:r>
              <a:rPr sz="1100" spc="-5" dirty="0"/>
              <a:t>additional explanatory variables </a:t>
            </a:r>
            <a:r>
              <a:rPr sz="1100" spc="-15" dirty="0"/>
              <a:t>are </a:t>
            </a:r>
            <a:r>
              <a:rPr sz="1100" spc="-10" dirty="0"/>
              <a:t>introduced </a:t>
            </a:r>
            <a:r>
              <a:rPr sz="1100" spc="-5" dirty="0"/>
              <a:t>in the  model, </a:t>
            </a:r>
            <a:r>
              <a:rPr sz="1100" spc="-10" dirty="0"/>
              <a:t>whereas </a:t>
            </a:r>
            <a:r>
              <a:rPr sz="1100" spc="-5" dirty="0"/>
              <a:t>total </a:t>
            </a:r>
            <a:r>
              <a:rPr sz="1100" spc="-10" dirty="0"/>
              <a:t>sum </a:t>
            </a:r>
            <a:r>
              <a:rPr sz="1100" spc="-5" dirty="0"/>
              <a:t>of </a:t>
            </a:r>
            <a:r>
              <a:rPr sz="1100" spc="-10" dirty="0"/>
              <a:t>squares </a:t>
            </a:r>
            <a:r>
              <a:rPr sz="1100" spc="-5" dirty="0"/>
              <a:t>(</a:t>
            </a:r>
            <a:r>
              <a:rPr sz="1100" i="1" spc="-5" dirty="0">
                <a:latin typeface="Book Antiqua"/>
                <a:cs typeface="Book Antiqua"/>
              </a:rPr>
              <a:t>SST</a:t>
            </a:r>
            <a:r>
              <a:rPr sz="1100" spc="-5" dirty="0"/>
              <a:t>) </a:t>
            </a:r>
            <a:r>
              <a:rPr sz="1100" spc="-10" dirty="0"/>
              <a:t>remains </a:t>
            </a:r>
            <a:r>
              <a:rPr sz="1100" spc="-5" dirty="0"/>
              <a:t>the  </a:t>
            </a:r>
            <a:r>
              <a:rPr sz="1100" spc="-10" dirty="0"/>
              <a:t>same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5875" y="1360985"/>
            <a:ext cx="6356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4820" algn="l"/>
              </a:tabLst>
            </a:pPr>
            <a:r>
              <a:rPr sz="700" spc="-5" dirty="0">
                <a:latin typeface="Book Antiqua"/>
                <a:cs typeface="Book Antiqua"/>
              </a:rPr>
              <a:t>2	</a:t>
            </a:r>
            <a:r>
              <a:rPr sz="1050" i="1" u="sng" spc="-7" baseline="396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endParaRPr sz="1050" baseline="3968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9684" y="1450533"/>
            <a:ext cx="1784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latin typeface="Book Antiqua"/>
                <a:cs typeface="Book Antiqua"/>
              </a:rPr>
              <a:t>SST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484" y="1368950"/>
            <a:ext cx="30695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3745" algn="l"/>
              </a:tabLst>
            </a:pPr>
            <a:r>
              <a:rPr sz="1000" i="1" spc="-5" dirty="0">
                <a:latin typeface="Book Antiqua"/>
                <a:cs typeface="Book Antiqua"/>
              </a:rPr>
              <a:t>R   </a:t>
            </a:r>
            <a:r>
              <a:rPr sz="1000" spc="105" dirty="0">
                <a:latin typeface="Garamond"/>
                <a:cs typeface="Garamond"/>
              </a:rPr>
              <a:t>=</a:t>
            </a:r>
            <a:r>
              <a:rPr sz="1000" spc="-30" dirty="0">
                <a:latin typeface="Garamond"/>
                <a:cs typeface="Garamond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spc="-30" dirty="0">
                <a:latin typeface="Book Antiqua"/>
                <a:cs typeface="Book Antiqua"/>
              </a:rPr>
              <a:t> </a:t>
            </a:r>
            <a:r>
              <a:rPr sz="1000" spc="-25" dirty="0">
                <a:latin typeface="Lucida Sans Unicode"/>
                <a:cs typeface="Lucida Sans Unicode"/>
              </a:rPr>
              <a:t>−	</a:t>
            </a:r>
            <a:r>
              <a:rPr sz="1000" spc="-5" dirty="0">
                <a:latin typeface="Book Antiqua"/>
                <a:cs typeface="Book Antiqua"/>
              </a:rPr>
              <a:t>increases if we add 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989" y="1558739"/>
            <a:ext cx="3700779" cy="453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5755">
              <a:lnSpc>
                <a:spcPct val="100000"/>
              </a:lnSpc>
              <a:spcBef>
                <a:spcPts val="9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 with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variables automatically have better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fit.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85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deal with this </a:t>
            </a:r>
            <a:r>
              <a:rPr sz="1100" spc="-10" dirty="0">
                <a:latin typeface="Book Antiqua"/>
                <a:cs typeface="Book Antiqua"/>
              </a:rPr>
              <a:t>problem, we define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i="1" spc="-5" dirty="0">
                <a:latin typeface="Book Antiqua"/>
                <a:cs typeface="Book Antiqua"/>
              </a:rPr>
              <a:t>adjusted</a:t>
            </a:r>
            <a:r>
              <a:rPr sz="1100" i="1" spc="-1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9272" y="2192412"/>
            <a:ext cx="2197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650" i="1" spc="-7" baseline="-22727" dirty="0">
                <a:latin typeface="Book Antiqua"/>
                <a:cs typeface="Book Antiqua"/>
              </a:rPr>
              <a:t>R</a:t>
            </a:r>
            <a:r>
              <a:rPr sz="800" spc="-5" dirty="0">
                <a:latin typeface="Book Antiqua"/>
                <a:cs typeface="Book Antiqua"/>
              </a:rPr>
              <a:t>2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17078" y="2326702"/>
            <a:ext cx="14922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adj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85581" y="2249613"/>
            <a:ext cx="3797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spc="-20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85619" y="2119946"/>
            <a:ext cx="360680" cy="47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algn="ctr">
              <a:lnSpc>
                <a:spcPts val="885"/>
              </a:lnSpc>
              <a:spcBef>
                <a:spcPts val="95"/>
              </a:spcBef>
            </a:pPr>
            <a:r>
              <a:rPr sz="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800" i="1" u="sng" spc="-5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 </a:t>
            </a:r>
            <a:endParaRPr sz="800">
              <a:latin typeface="Book Antiqua"/>
              <a:cs typeface="Book Antiqua"/>
            </a:endParaRPr>
          </a:p>
          <a:p>
            <a:pPr algn="ctr">
              <a:lnSpc>
                <a:spcPts val="880"/>
              </a:lnSpc>
            </a:pPr>
            <a:r>
              <a:rPr sz="800" u="sng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n</a:t>
            </a:r>
            <a:r>
              <a:rPr sz="8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k</a:t>
            </a:r>
            <a:r>
              <a:rPr sz="8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800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  <a:p>
            <a:pPr marL="12700" algn="ctr">
              <a:lnSpc>
                <a:spcPts val="880"/>
              </a:lnSpc>
            </a:pPr>
            <a:r>
              <a:rPr sz="8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SST</a:t>
            </a:r>
            <a:endParaRPr sz="800">
              <a:latin typeface="Book Antiqua"/>
              <a:cs typeface="Book Antiqua"/>
            </a:endParaRPr>
          </a:p>
          <a:p>
            <a:pPr marL="14604" algn="ctr">
              <a:lnSpc>
                <a:spcPts val="885"/>
              </a:lnSpc>
            </a:pPr>
            <a:r>
              <a:rPr sz="800" i="1" spc="5" dirty="0">
                <a:latin typeface="Book Antiqua"/>
                <a:cs typeface="Book Antiqua"/>
              </a:rPr>
              <a:t>n</a:t>
            </a:r>
            <a:r>
              <a:rPr sz="800" spc="5" dirty="0">
                <a:latin typeface="Lucida Sans Unicode"/>
                <a:cs typeface="Lucida Sans Unicode"/>
              </a:rPr>
              <a:t>−</a:t>
            </a:r>
            <a:r>
              <a:rPr sz="800" spc="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87027" y="2137396"/>
            <a:ext cx="499109" cy="1962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80" dirty="0">
                <a:latin typeface="Arial"/>
                <a:cs typeface="Arial"/>
              </a:rPr>
              <a:t>.</a:t>
            </a:r>
            <a:r>
              <a:rPr sz="1650" spc="120" baseline="-45454" dirty="0">
                <a:latin typeface="Lucida Sans Unicode"/>
                <a:cs typeface="Lucida Sans Unicode"/>
              </a:rPr>
              <a:t>≤</a:t>
            </a:r>
            <a:r>
              <a:rPr sz="1650" spc="-135" baseline="-45454" dirty="0">
                <a:latin typeface="Lucida Sans Unicode"/>
                <a:cs typeface="Lucida Sans Unicode"/>
              </a:rPr>
              <a:t> </a:t>
            </a:r>
            <a:r>
              <a:rPr sz="1650" i="1" spc="-75" baseline="-45454" dirty="0">
                <a:latin typeface="Book Antiqua"/>
                <a:cs typeface="Book Antiqua"/>
              </a:rPr>
              <a:t>R</a:t>
            </a:r>
            <a:r>
              <a:rPr sz="1200" spc="-75" baseline="-31250" dirty="0">
                <a:latin typeface="Book Antiqua"/>
                <a:cs typeface="Book Antiqua"/>
              </a:rPr>
              <a:t>2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8289" y="2599633"/>
            <a:ext cx="3634740" cy="63309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695"/>
              </a:spcBef>
            </a:pP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is the number of coefficients)</a:t>
            </a:r>
            <a:endParaRPr sz="100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0000"/>
              </a:lnSpc>
              <a:spcBef>
                <a:spcPts val="5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This measure introduces a “punishment” for including </a:t>
            </a:r>
            <a:r>
              <a:rPr sz="1000" spc="-10" dirty="0">
                <a:latin typeface="Book Antiqua"/>
                <a:cs typeface="Book Antiqua"/>
              </a:rPr>
              <a:t>more  </a:t>
            </a:r>
            <a:r>
              <a:rPr sz="1000" spc="-5" dirty="0">
                <a:latin typeface="Book Antiqua"/>
                <a:cs typeface="Book Antiqua"/>
              </a:rPr>
              <a:t>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1856"/>
            <a:ext cx="2013585" cy="860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omit a variable </a:t>
            </a:r>
            <a:r>
              <a:rPr sz="1100" spc="-10" dirty="0">
                <a:latin typeface="Book Antiqua"/>
                <a:cs typeface="Book Antiqua"/>
              </a:rPr>
              <a:t>when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forget to include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do not have data for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589" y="1989390"/>
            <a:ext cx="3533775" cy="1012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misspecification results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not having the </a:t>
            </a: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spc="-5" dirty="0">
                <a:latin typeface="Book Antiqua"/>
                <a:cs typeface="Book Antiqua"/>
              </a:rPr>
              <a:t>for this</a:t>
            </a:r>
            <a:r>
              <a:rPr sz="1000" spc="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488315" marR="4318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biasing estimated coefficients of other variables in the  equation </a:t>
            </a:r>
            <a:r>
              <a:rPr sz="1000" spc="-70" dirty="0">
                <a:latin typeface="Lucida Sans Unicode"/>
                <a:cs typeface="Lucida Sans Unicode"/>
              </a:rPr>
              <a:t>−→ </a:t>
            </a:r>
            <a:r>
              <a:rPr sz="1000" b="1" spc="-5" dirty="0">
                <a:latin typeface="Book Antiqua"/>
                <a:cs typeface="Book Antiqua"/>
              </a:rPr>
              <a:t>omitted variable</a:t>
            </a:r>
            <a:r>
              <a:rPr sz="1000" b="1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3"/>
              <p:cNvSpPr txBox="1"/>
              <p:nvPr/>
            </p:nvSpPr>
            <p:spPr>
              <a:xfrm>
                <a:off x="425589" y="499552"/>
                <a:ext cx="3495675" cy="2753360"/>
              </a:xfrm>
              <a:prstGeom prst="rect">
                <a:avLst/>
              </a:prstGeom>
            </p:spPr>
            <p:txBody>
              <a:bodyPr vert="horz" wrap="square" lIns="0" tIns="90805" rIns="0" bIns="0" rtlCol="0">
                <a:spAutoFit/>
              </a:bodyPr>
              <a:lstStyle/>
              <a:p>
                <a:pPr marL="62865">
                  <a:lnSpc>
                    <a:spcPct val="100000"/>
                  </a:lnSpc>
                  <a:spcBef>
                    <a:spcPts val="715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10" dirty="0">
                    <a:latin typeface="Book Antiqua"/>
                    <a:cs typeface="Book Antiqua"/>
                  </a:rPr>
                  <a:t>Where </a:t>
                </a:r>
                <a:r>
                  <a:rPr sz="1100" spc="-5" dirty="0">
                    <a:latin typeface="Book Antiqua"/>
                    <a:cs typeface="Book Antiqua"/>
                  </a:rPr>
                  <a:t>does the omitted variable bias </a:t>
                </a:r>
                <a:r>
                  <a:rPr sz="1100" spc="-10" dirty="0">
                    <a:latin typeface="Book Antiqua"/>
                    <a:cs typeface="Book Antiqua"/>
                  </a:rPr>
                  <a:t>come</a:t>
                </a:r>
                <a:r>
                  <a:rPr sz="1100" spc="-190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from?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2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35" dirty="0">
                    <a:latin typeface="Book Antiqua"/>
                    <a:cs typeface="Book Antiqua"/>
                  </a:rPr>
                  <a:t>True</a:t>
                </a:r>
                <a:r>
                  <a:rPr sz="1100" spc="-17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model: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464945">
                  <a:lnSpc>
                    <a:spcPct val="100000"/>
                  </a:lnSpc>
                  <a:spcBef>
                    <a:spcPts val="35"/>
                  </a:spcBef>
                </a:pPr>
                <a:r>
                  <a:rPr sz="1100" i="1" spc="-10" dirty="0">
                    <a:latin typeface="Book Antiqua"/>
                    <a:cs typeface="Book Antiqua"/>
                  </a:rPr>
                  <a:t>y</a:t>
                </a:r>
                <a:r>
                  <a:rPr sz="1200" i="1" spc="-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dirty="0">
                    <a:latin typeface="Century Gothic"/>
                    <a:cs typeface="Century Gothic"/>
                  </a:rPr>
                  <a:t>β</a:t>
                </a:r>
                <a:r>
                  <a:rPr sz="1100" i="1" dirty="0">
                    <a:latin typeface="Book Antiqua"/>
                    <a:cs typeface="Book Antiqua"/>
                  </a:rPr>
                  <a:t>x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 </a:t>
                </a:r>
                <a:r>
                  <a:rPr sz="1100" i="1" dirty="0">
                    <a:latin typeface="Century Gothic"/>
                    <a:cs typeface="Century Gothic"/>
                  </a:rPr>
                  <a:t>γ</a:t>
                </a:r>
                <a:r>
                  <a:rPr sz="1100" i="1" dirty="0">
                    <a:latin typeface="Book Antiqua"/>
                    <a:cs typeface="Book Antiqua"/>
                  </a:rPr>
                  <a:t>z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130" dirty="0">
                    <a:latin typeface="Garamond"/>
                    <a:cs typeface="Garamond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10" dirty="0">
                    <a:latin typeface="Book Antiqua"/>
                    <a:cs typeface="Book Antiqua"/>
                  </a:rPr>
                  <a:t>Model </a:t>
                </a:r>
                <a:r>
                  <a:rPr sz="1100" spc="-5" dirty="0">
                    <a:latin typeface="Book Antiqua"/>
                    <a:cs typeface="Book Antiqua"/>
                  </a:rPr>
                  <a:t>as it looks </a:t>
                </a:r>
                <a:r>
                  <a:rPr sz="1100" spc="-10" dirty="0">
                    <a:latin typeface="Book Antiqua"/>
                    <a:cs typeface="Book Antiqua"/>
                  </a:rPr>
                  <a:t>when we </a:t>
                </a:r>
                <a:r>
                  <a:rPr sz="1100" spc="-5" dirty="0">
                    <a:latin typeface="Book Antiqua"/>
                    <a:cs typeface="Book Antiqua"/>
                  </a:rPr>
                  <a:t>omit variable</a:t>
                </a:r>
                <a:r>
                  <a:rPr sz="1100" spc="-160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z</a:t>
                </a:r>
                <a:r>
                  <a:rPr sz="1100" spc="-10" dirty="0">
                    <a:latin typeface="Book Antiqua"/>
                    <a:cs typeface="Book Antiqua"/>
                  </a:rPr>
                  <a:t>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1105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dirty="0">
                    <a:latin typeface="Century Gothic"/>
                    <a:cs typeface="Century Gothic"/>
                  </a:rPr>
                  <a:t>β</a:t>
                </a:r>
                <a:r>
                  <a:rPr sz="1100" i="1" dirty="0">
                    <a:latin typeface="Book Antiqua"/>
                    <a:cs typeface="Book Antiqua"/>
                  </a:rPr>
                  <a:t>x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80" dirty="0">
                    <a:latin typeface="Garamond"/>
                    <a:cs typeface="Garamond"/>
                  </a:rPr>
                  <a:t> </a:t>
                </a:r>
                <a:r>
                  <a:rPr sz="1100" i="1" spc="-130" dirty="0">
                    <a:latin typeface="Book Antiqua"/>
                    <a:cs typeface="Book Antiqua"/>
                  </a:rPr>
                  <a:t>u</a:t>
                </a:r>
                <a:r>
                  <a:rPr sz="1650" spc="-195" baseline="2525" dirty="0">
                    <a:latin typeface="Garamond"/>
                    <a:cs typeface="Garamond"/>
                  </a:rPr>
                  <a:t>˜</a:t>
                </a:r>
                <a:r>
                  <a:rPr sz="1200" i="1" spc="-195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110"/>
                  </a:spcBef>
                </a:pPr>
                <a:r>
                  <a:rPr sz="1100" spc="-5" dirty="0">
                    <a:latin typeface="Book Antiqua"/>
                    <a:cs typeface="Book Antiqua"/>
                  </a:rPr>
                  <a:t>implying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35"/>
                  </a:spcBef>
                </a:pPr>
                <a:r>
                  <a:rPr lang="en-US" sz="1100" i="1" spc="-130" dirty="0" err="1">
                    <a:latin typeface="Book Antiqua"/>
                    <a:cs typeface="Book Antiqua"/>
                  </a:rPr>
                  <a:t>u</a:t>
                </a:r>
                <a:r>
                  <a:rPr sz="1650" spc="-195" baseline="2525" dirty="0" err="1">
                    <a:latin typeface="Garamond"/>
                    <a:cs typeface="Garamond"/>
                  </a:rPr>
                  <a:t>˜</a:t>
                </a:r>
                <a:r>
                  <a:rPr sz="1200" i="1" spc="-195" baseline="-13888" dirty="0" err="1">
                    <a:latin typeface="Book Antiqua"/>
                    <a:cs typeface="Book Antiqua"/>
                  </a:rPr>
                  <a:t>i</a:t>
                </a:r>
                <a:r>
                  <a:rPr sz="1200" i="1" spc="-195" baseline="-13888" dirty="0">
                    <a:latin typeface="Book Antiqua"/>
                    <a:cs typeface="Book Antiqua"/>
                  </a:rPr>
                  <a:t>    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dirty="0">
                    <a:latin typeface="Century Gothic"/>
                    <a:cs typeface="Century Gothic"/>
                  </a:rPr>
                  <a:t>γ</a:t>
                </a:r>
                <a:r>
                  <a:rPr sz="1100" i="1" dirty="0">
                    <a:latin typeface="Book Antiqua"/>
                    <a:cs typeface="Book Antiqua"/>
                  </a:rPr>
                  <a:t>z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95" dirty="0">
                    <a:latin typeface="Garamond"/>
                    <a:cs typeface="Garamond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60" dirty="0">
                    <a:latin typeface="Book Antiqua"/>
                    <a:cs typeface="Book Antiqua"/>
                  </a:rPr>
                  <a:t>We </a:t>
                </a:r>
                <a:r>
                  <a:rPr lang="en-US" sz="1100" spc="-60" dirty="0">
                    <a:latin typeface="Book Antiqua"/>
                    <a:cs typeface="Book Antiqua"/>
                  </a:rPr>
                  <a:t>need </a:t>
                </a:r>
                <a:r>
                  <a:rPr sz="1100" spc="-5" dirty="0">
                    <a:latin typeface="Book Antiqua"/>
                    <a:cs typeface="Book Antiqua"/>
                  </a:rPr>
                  <a:t>that </a:t>
                </a:r>
                <a:r>
                  <a:rPr sz="1100" i="1" spc="-35" dirty="0">
                    <a:latin typeface="Book Antiqua"/>
                    <a:cs typeface="Book Antiqua"/>
                  </a:rPr>
                  <a:t>Cov</a:t>
                </a:r>
                <a:r>
                  <a:rPr sz="1100" spc="-35" dirty="0">
                    <a:latin typeface="Garamond"/>
                    <a:cs typeface="Garamond"/>
                  </a:rPr>
                  <a:t>(</a:t>
                </a:r>
                <a:r>
                  <a:rPr sz="1100" i="1" spc="-35" dirty="0">
                    <a:latin typeface="Book Antiqua"/>
                    <a:cs typeface="Book Antiqua"/>
                  </a:rPr>
                  <a:t>u</a:t>
                </a:r>
                <a:r>
                  <a:rPr sz="1650" spc="-52" baseline="2525" dirty="0">
                    <a:latin typeface="Garamond"/>
                    <a:cs typeface="Garamond"/>
                  </a:rPr>
                  <a:t>˜</a:t>
                </a:r>
                <a:r>
                  <a:rPr sz="1200" i="1" spc="-52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-35" dirty="0">
                    <a:latin typeface="Century Gothic"/>
                    <a:cs typeface="Century Gothic"/>
                  </a:rPr>
                  <a:t>, </a:t>
                </a:r>
                <a:r>
                  <a:rPr sz="1100" i="1" spc="45" dirty="0">
                    <a:latin typeface="Book Antiqua"/>
                    <a:cs typeface="Book Antiqua"/>
                  </a:rPr>
                  <a:t>x</a:t>
                </a:r>
                <a:r>
                  <a:rPr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45" dirty="0">
                    <a:latin typeface="Garamond"/>
                    <a:cs typeface="Garamond"/>
                  </a:rPr>
                  <a:t>)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spc="-5" dirty="0">
                    <a:latin typeface="Book Antiqua"/>
                    <a:cs typeface="Book Antiqua"/>
                  </a:rPr>
                  <a:t>0,</a:t>
                </a:r>
                <a:r>
                  <a:rPr sz="110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but: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sz="1200" dirty="0">
                  <a:latin typeface="Times New Roman"/>
                  <a:cs typeface="Times New Roman"/>
                </a:endParaRPr>
              </a:p>
              <a:p>
                <a:pPr marL="537845" algn="ctr">
                  <a:lnSpc>
                    <a:spcPct val="100000"/>
                  </a:lnSpc>
                </a:pPr>
                <a:r>
                  <a:rPr sz="1100" i="1" spc="-35" dirty="0" err="1">
                    <a:latin typeface="Book Antiqua"/>
                    <a:cs typeface="Book Antiqua"/>
                  </a:rPr>
                  <a:t>Cov</a:t>
                </a:r>
                <a:r>
                  <a:rPr sz="1100" spc="-35" dirty="0">
                    <a:latin typeface="Garamond"/>
                    <a:cs typeface="Garamond"/>
                  </a:rPr>
                  <a:t>(</a:t>
                </a:r>
                <a:r>
                  <a:rPr sz="1100" i="1" spc="-35" dirty="0">
                    <a:latin typeface="Book Antiqua"/>
                    <a:cs typeface="Book Antiqua"/>
                  </a:rPr>
                  <a:t>u</a:t>
                </a:r>
                <a:r>
                  <a:rPr sz="1650" spc="-52" baseline="2525" dirty="0">
                    <a:latin typeface="Garamond"/>
                    <a:cs typeface="Garamond"/>
                  </a:rPr>
                  <a:t>˜</a:t>
                </a:r>
                <a:r>
                  <a:rPr sz="1200" i="1" spc="-52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-35" dirty="0">
                    <a:latin typeface="Century Gothic"/>
                    <a:cs typeface="Century Gothic"/>
                  </a:rPr>
                  <a:t>,</a:t>
                </a:r>
                <a:r>
                  <a:rPr sz="1100" i="1" spc="-130" dirty="0">
                    <a:latin typeface="Century Gothic"/>
                    <a:cs typeface="Century Gothic"/>
                  </a:rPr>
                  <a:t> </a:t>
                </a:r>
                <a:r>
                  <a:rPr sz="1100" i="1" spc="45" dirty="0">
                    <a:latin typeface="Book Antiqua"/>
                    <a:cs typeface="Book Antiqua"/>
                  </a:rPr>
                  <a:t>x</a:t>
                </a:r>
                <a:r>
                  <a:rPr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45" dirty="0">
                    <a:latin typeface="Garamond"/>
                    <a:cs typeface="Garamond"/>
                  </a:rPr>
                  <a:t>)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Garamond"/>
                    <a:cs typeface="Garamond"/>
                  </a:rPr>
                  <a:t>(</a:t>
                </a:r>
                <a:r>
                  <a:rPr sz="1100" i="1" spc="10" dirty="0">
                    <a:latin typeface="Century Gothic"/>
                    <a:cs typeface="Century Gothic"/>
                  </a:rPr>
                  <a:t>γ</a:t>
                </a:r>
                <a:r>
                  <a:rPr sz="1100" i="1" spc="10" dirty="0">
                    <a:latin typeface="Book Antiqua"/>
                    <a:cs typeface="Book Antiqua"/>
                  </a:rPr>
                  <a:t>z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35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35" dirty="0">
                    <a:latin typeface="Garamond"/>
                    <a:cs typeface="Garamond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u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Century Gothic"/>
                    <a:cs typeface="Century Gothic"/>
                  </a:rPr>
                  <a:t>,</a:t>
                </a:r>
                <a:r>
                  <a:rPr sz="1100" i="1" spc="-125" dirty="0">
                    <a:latin typeface="Century Gothic"/>
                    <a:cs typeface="Century Gothic"/>
                  </a:rPr>
                  <a:t> </a:t>
                </a:r>
                <a:r>
                  <a:rPr sz="1100" i="1" spc="45" dirty="0">
                    <a:latin typeface="Book Antiqua"/>
                    <a:cs typeface="Book Antiqua"/>
                  </a:rPr>
                  <a:t>x</a:t>
                </a:r>
                <a:r>
                  <a:rPr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45" dirty="0">
                    <a:latin typeface="Garamond"/>
                    <a:cs typeface="Garamond"/>
                  </a:rPr>
                  <a:t>)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:r>
                  <a:rPr sz="1100" i="1" spc="15" dirty="0">
                    <a:latin typeface="Century Gothic"/>
                    <a:cs typeface="Century Gothic"/>
                  </a:rPr>
                  <a:t>γ</a:t>
                </a:r>
                <a:r>
                  <a:rPr sz="1100" i="1" spc="15" dirty="0">
                    <a:latin typeface="Book Antiqua"/>
                    <a:cs typeface="Book Antiqua"/>
                  </a:rPr>
                  <a:t>Cov</a:t>
                </a:r>
                <a:r>
                  <a:rPr sz="1100" spc="15" dirty="0">
                    <a:latin typeface="Garamond"/>
                    <a:cs typeface="Garamond"/>
                  </a:rPr>
                  <a:t>(</a:t>
                </a:r>
                <a:r>
                  <a:rPr sz="1100" i="1" spc="15" dirty="0">
                    <a:latin typeface="Book Antiqua"/>
                    <a:cs typeface="Book Antiqua"/>
                  </a:rPr>
                  <a:t>z</a:t>
                </a:r>
                <a:r>
                  <a:rPr sz="1200" i="1" spc="22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5" dirty="0">
                    <a:latin typeface="Century Gothic"/>
                    <a:cs typeface="Century Gothic"/>
                  </a:rPr>
                  <a:t>,</a:t>
                </a:r>
                <a:r>
                  <a:rPr sz="1100" i="1" spc="-125" dirty="0">
                    <a:latin typeface="Century Gothic"/>
                    <a:cs typeface="Century Gothic"/>
                  </a:rPr>
                  <a:t> </a:t>
                </a:r>
                <a:r>
                  <a:rPr sz="1100" i="1" spc="45" dirty="0">
                    <a:latin typeface="Book Antiqua"/>
                    <a:cs typeface="Book Antiqua"/>
                  </a:rPr>
                  <a:t>x</a:t>
                </a:r>
                <a:r>
                  <a:rPr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45" dirty="0">
                    <a:latin typeface="Garamond"/>
                    <a:cs typeface="Garamond"/>
                  </a:rPr>
                  <a:t>)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55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</m:oMath>
                </a14:m>
                <a:r>
                  <a:rPr sz="1100" spc="-5" dirty="0">
                    <a:latin typeface="Book Antiqua"/>
                    <a:cs typeface="Book Antiqua"/>
                  </a:rPr>
                  <a:t>0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211454" marR="169545" indent="-148590">
                  <a:lnSpc>
                    <a:spcPct val="102600"/>
                  </a:lnSpc>
                  <a:spcBef>
                    <a:spcPts val="635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5" dirty="0">
                    <a:latin typeface="Book Antiqua"/>
                    <a:cs typeface="Book Antiqua"/>
                  </a:rPr>
                  <a:t>The classical assumption is violated </a:t>
                </a:r>
                <a:r>
                  <a:rPr sz="1100" spc="55" dirty="0">
                    <a:latin typeface="Lucida Sans Unicode"/>
                    <a:cs typeface="Lucida Sans Unicode"/>
                  </a:rPr>
                  <a:t>⇒ </a:t>
                </a:r>
                <a:r>
                  <a:rPr sz="1100" spc="-5" dirty="0">
                    <a:latin typeface="Book Antiqua"/>
                    <a:cs typeface="Book Antiqua"/>
                  </a:rPr>
                  <a:t>biased (and  inconsistent)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estimate!!!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499552"/>
                <a:ext cx="3495675" cy="2753360"/>
              </a:xfrm>
              <a:prstGeom prst="rect">
                <a:avLst/>
              </a:prstGeom>
              <a:blipFill>
                <a:blip r:embed="rId2"/>
                <a:stretch>
                  <a:fillRect l="-175" r="-175" b="-2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779042"/>
            <a:ext cx="24777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the model with omitted</a:t>
            </a:r>
            <a:r>
              <a:rPr sz="1100" spc="114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8289" y="1321624"/>
            <a:ext cx="3583304" cy="155555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8455">
              <a:lnSpc>
                <a:spcPct val="100000"/>
              </a:lnSpc>
              <a:spcBef>
                <a:spcPts val="112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endParaRPr lang="en-US" sz="900" spc="494" baseline="13888" dirty="0">
              <a:latin typeface="Arial"/>
              <a:cs typeface="Arial"/>
            </a:endParaRPr>
          </a:p>
          <a:p>
            <a:pPr marL="338455">
              <a:lnSpc>
                <a:spcPct val="100000"/>
              </a:lnSpc>
              <a:spcBef>
                <a:spcPts val="1120"/>
              </a:spcBef>
            </a:pPr>
            <a:r>
              <a:rPr sz="1000" spc="-5" dirty="0">
                <a:latin typeface="Book Antiqua"/>
                <a:cs typeface="Book Antiqua"/>
              </a:rPr>
              <a:t>Coefficients </a:t>
            </a:r>
            <a:r>
              <a:rPr sz="1000" i="1" spc="-35" dirty="0">
                <a:latin typeface="Century Gothic"/>
                <a:cs typeface="Century Gothic"/>
              </a:rPr>
              <a:t>β </a:t>
            </a:r>
            <a:r>
              <a:rPr sz="1000" spc="-5" dirty="0">
                <a:latin typeface="Book Antiqua"/>
                <a:cs typeface="Book Antiqua"/>
              </a:rPr>
              <a:t>and </a:t>
            </a:r>
            <a:r>
              <a:rPr sz="1000" i="1" spc="-40" dirty="0">
                <a:latin typeface="Century Gothic"/>
                <a:cs typeface="Century Gothic"/>
              </a:rPr>
              <a:t>γ </a:t>
            </a:r>
            <a:r>
              <a:rPr sz="1000" spc="-10" dirty="0">
                <a:latin typeface="Book Antiqua"/>
                <a:cs typeface="Book Antiqua"/>
              </a:rPr>
              <a:t>are from </a:t>
            </a:r>
            <a:r>
              <a:rPr sz="1000" spc="-5" dirty="0">
                <a:latin typeface="Book Antiqua"/>
                <a:cs typeface="Book Antiqua"/>
              </a:rPr>
              <a:t>the true</a:t>
            </a:r>
            <a:r>
              <a:rPr sz="1000" spc="16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</a:t>
            </a:r>
            <a:endParaRPr sz="1000" dirty="0">
              <a:latin typeface="Book Antiqua"/>
              <a:cs typeface="Book Antiqua"/>
            </a:endParaRPr>
          </a:p>
          <a:p>
            <a:pPr marL="695960" algn="ctr">
              <a:lnSpc>
                <a:spcPct val="100000"/>
              </a:lnSpc>
              <a:spcBef>
                <a:spcPts val="990"/>
              </a:spcBef>
            </a:pP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i="1" dirty="0">
                <a:latin typeface="Century Gothic"/>
                <a:cs typeface="Century Gothic"/>
              </a:rPr>
              <a:t>β</a:t>
            </a:r>
            <a:r>
              <a:rPr sz="1000" i="1" dirty="0">
                <a:latin typeface="Book Antiqua"/>
                <a:cs typeface="Book Antiqua"/>
              </a:rPr>
              <a:t>x</a:t>
            </a:r>
            <a:r>
              <a:rPr sz="1050" i="1" baseline="-11904" dirty="0">
                <a:latin typeface="Book Antiqua"/>
                <a:cs typeface="Book Antiqua"/>
              </a:rPr>
              <a:t>i </a:t>
            </a:r>
            <a:r>
              <a:rPr sz="1000" spc="105" dirty="0">
                <a:latin typeface="Garamond"/>
                <a:cs typeface="Garamond"/>
              </a:rPr>
              <a:t>+ </a:t>
            </a:r>
            <a:r>
              <a:rPr sz="1000" i="1" dirty="0">
                <a:latin typeface="Century Gothic"/>
                <a:cs typeface="Century Gothic"/>
              </a:rPr>
              <a:t>γ</a:t>
            </a:r>
            <a:r>
              <a:rPr sz="1000" i="1" dirty="0">
                <a:latin typeface="Book Antiqua"/>
                <a:cs typeface="Book Antiqua"/>
              </a:rPr>
              <a:t>z</a:t>
            </a:r>
            <a:r>
              <a:rPr sz="1050" i="1" baseline="-11904" dirty="0">
                <a:latin typeface="Book Antiqua"/>
                <a:cs typeface="Book Antiqua"/>
              </a:rPr>
              <a:t>i </a:t>
            </a:r>
            <a:r>
              <a:rPr sz="1000" spc="105" dirty="0">
                <a:latin typeface="Garamond"/>
                <a:cs typeface="Garamond"/>
              </a:rPr>
              <a:t>+</a:t>
            </a:r>
            <a:r>
              <a:rPr sz="1000" spc="-80" dirty="0">
                <a:latin typeface="Garamond"/>
                <a:cs typeface="Garamond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u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994"/>
              </a:spcBef>
            </a:pP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i="1" spc="-50" dirty="0">
                <a:latin typeface="Century Gothic"/>
                <a:cs typeface="Century Gothic"/>
              </a:rPr>
              <a:t>α </a:t>
            </a:r>
            <a:r>
              <a:rPr sz="1000" spc="-5" dirty="0">
                <a:latin typeface="Book Antiqua"/>
                <a:cs typeface="Book Antiqua"/>
              </a:rPr>
              <a:t>is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a </a:t>
            </a:r>
            <a:r>
              <a:rPr sz="1000" spc="-10" dirty="0">
                <a:latin typeface="Book Antiqua"/>
                <a:cs typeface="Book Antiqua"/>
              </a:rPr>
              <a:t>regression </a:t>
            </a:r>
            <a:r>
              <a:rPr sz="1000" spc="-5" dirty="0">
                <a:latin typeface="Book Antiqua"/>
                <a:cs typeface="Book Antiqua"/>
              </a:rPr>
              <a:t>of </a:t>
            </a:r>
            <a:r>
              <a:rPr sz="1000" i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on 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00" spc="-5" dirty="0">
                <a:latin typeface="Book Antiqua"/>
                <a:cs typeface="Book Antiqua"/>
              </a:rPr>
              <a:t>,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i.e.</a:t>
            </a:r>
            <a:endParaRPr sz="1000" dirty="0">
              <a:latin typeface="Book Antiqua"/>
              <a:cs typeface="Book Antiqua"/>
            </a:endParaRPr>
          </a:p>
          <a:p>
            <a:pPr marL="695960" algn="ctr">
              <a:lnSpc>
                <a:spcPct val="100000"/>
              </a:lnSpc>
              <a:spcBef>
                <a:spcPts val="990"/>
              </a:spcBef>
            </a:pPr>
            <a:r>
              <a:rPr sz="1000" i="1" spc="-5" dirty="0">
                <a:latin typeface="Book Antiqua"/>
                <a:cs typeface="Book Antiqua"/>
              </a:rPr>
              <a:t>z</a:t>
            </a:r>
            <a:r>
              <a:rPr sz="1050" i="1" spc="-7" baseline="-11904" dirty="0">
                <a:latin typeface="Book Antiqua"/>
                <a:cs typeface="Book Antiqua"/>
              </a:rPr>
              <a:t>i 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i="1" spc="-20" dirty="0">
                <a:latin typeface="Century Gothic"/>
                <a:cs typeface="Century Gothic"/>
              </a:rPr>
              <a:t>α</a:t>
            </a:r>
            <a:r>
              <a:rPr sz="1000" i="1" spc="-20" dirty="0">
                <a:latin typeface="Book Antiqua"/>
                <a:cs typeface="Book Antiqua"/>
              </a:rPr>
              <a:t>x</a:t>
            </a:r>
            <a:r>
              <a:rPr sz="1050" i="1" spc="-30" baseline="-11904" dirty="0">
                <a:latin typeface="Book Antiqua"/>
                <a:cs typeface="Book Antiqua"/>
              </a:rPr>
              <a:t>i</a:t>
            </a:r>
            <a:r>
              <a:rPr sz="1050" i="1" spc="202" baseline="-11904" dirty="0">
                <a:latin typeface="Book Antiqua"/>
                <a:cs typeface="Book Antiqua"/>
              </a:rPr>
              <a:t> </a:t>
            </a:r>
            <a:r>
              <a:rPr sz="1000" spc="105" dirty="0">
                <a:latin typeface="Garamond"/>
                <a:cs typeface="Garamond"/>
              </a:rPr>
              <a:t>+</a:t>
            </a:r>
            <a:r>
              <a:rPr sz="1000" spc="-175" dirty="0">
                <a:latin typeface="Garamond"/>
                <a:cs typeface="Garamond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105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bias is </a:t>
            </a: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0" dirty="0">
                <a:latin typeface="Century Gothic"/>
                <a:cs typeface="Century Gothic"/>
              </a:rPr>
              <a:t>γ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or </a:t>
            </a:r>
            <a:r>
              <a:rPr sz="1100" i="1" spc="-55" dirty="0">
                <a:latin typeface="Century Gothic"/>
                <a:cs typeface="Century Gothic"/>
              </a:rPr>
              <a:t>α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(not likely to</a:t>
            </a:r>
            <a:r>
              <a:rPr sz="1100" spc="1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happen)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D10B31-6C19-4AFC-B2D0-3B5F6C356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554" y="970812"/>
            <a:ext cx="2105496" cy="60418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2889" y="696974"/>
                <a:ext cx="3884929" cy="1635063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76200">
                  <a:lnSpc>
                    <a:spcPct val="100000"/>
                  </a:lnSpc>
                  <a:spcBef>
                    <a:spcPts val="90"/>
                  </a:spcBef>
                </a:pPr>
                <a:r>
                  <a:rPr sz="1200" spc="127" baseline="6944">
                    <a:latin typeface="Arial Black"/>
                    <a:cs typeface="Arial Black"/>
                  </a:rPr>
                  <a:t>e </a:t>
                </a:r>
                <a:r>
                  <a:rPr sz="1100" spc="-5">
                    <a:latin typeface="Book Antiqua"/>
                    <a:cs typeface="Book Antiqua"/>
                  </a:rPr>
                  <a:t>Intuitive</a:t>
                </a:r>
                <a:r>
                  <a:rPr lang="en-US" sz="1100" spc="-5">
                    <a:latin typeface="Book Antiqua"/>
                    <a:cs typeface="Book Antiqua"/>
                  </a:rPr>
                  <a:t>   </a:t>
                </a:r>
                <a:r>
                  <a:rPr sz="1100" spc="-17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explanation: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</a:pPr>
                <a:endParaRPr sz="1450" dirty="0">
                  <a:latin typeface="Times New Roman"/>
                  <a:cs typeface="Times New Roman"/>
                </a:endParaRPr>
              </a:p>
              <a:p>
                <a:pPr marL="501015" marR="102235" indent="-137160">
                  <a:lnSpc>
                    <a:spcPct val="100000"/>
                  </a:lnSpc>
                </a:pPr>
                <a:r>
                  <a:rPr sz="1000" spc="-5" dirty="0">
                    <a:latin typeface="Book Antiqua"/>
                    <a:cs typeface="Book Antiqua"/>
                  </a:rPr>
                  <a:t>if we leave out an important variable </a:t>
                </a:r>
                <a:r>
                  <a:rPr sz="1000" spc="-10" dirty="0">
                    <a:latin typeface="Book Antiqua"/>
                    <a:cs typeface="Book Antiqua"/>
                  </a:rPr>
                  <a:t>from </a:t>
                </a:r>
                <a:r>
                  <a:rPr sz="1000" spc="-5" dirty="0">
                    <a:latin typeface="Book Antiqua"/>
                    <a:cs typeface="Book Antiqua"/>
                  </a:rPr>
                  <a:t>the </a:t>
                </a:r>
                <a:r>
                  <a:rPr sz="1000" spc="-10" dirty="0">
                    <a:latin typeface="Book Antiqua"/>
                    <a:cs typeface="Book Antiqua"/>
                  </a:rPr>
                  <a:t>regression  </a:t>
                </a:r>
                <a:r>
                  <a:rPr sz="1000" spc="-25" dirty="0">
                    <a:latin typeface="Book Antiqua"/>
                    <a:cs typeface="Book Antiqua"/>
                  </a:rPr>
                  <a:t>(</a:t>
                </a:r>
                <a:r>
                  <a:rPr sz="1000" i="1" spc="-25" dirty="0">
                    <a:latin typeface="Century Gothic"/>
                    <a:cs typeface="Century Gothic"/>
                  </a:rPr>
                  <a:t>γ</a:t>
                </a:r>
                <a14:m>
                  <m:oMath xmlns:m="http://schemas.openxmlformats.org/officeDocument/2006/math">
                    <m:r>
                      <a:rPr lang="en-US" sz="1000" i="1" spc="-2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≠</m:t>
                    </m:r>
                  </m:oMath>
                </a14:m>
                <a:r>
                  <a:rPr sz="1000" spc="50" dirty="0">
                    <a:latin typeface="Garamond"/>
                    <a:cs typeface="Garamond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0), coefficients of other variables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biased unless </a:t>
                </a:r>
                <a:r>
                  <a:rPr sz="1000" spc="-135" dirty="0">
                    <a:latin typeface="Book Antiqua"/>
                    <a:cs typeface="Book Antiqua"/>
                  </a:rPr>
                  <a:t>the  </a:t>
                </a:r>
                <a:r>
                  <a:rPr sz="1000" spc="-5" dirty="0">
                    <a:latin typeface="Book Antiqua"/>
                    <a:cs typeface="Book Antiqua"/>
                  </a:rPr>
                  <a:t>omitted variable is uncorrelated with all included  dependent variables </a:t>
                </a:r>
                <a:r>
                  <a:rPr sz="1000" spc="-30" dirty="0">
                    <a:latin typeface="Book Antiqua"/>
                    <a:cs typeface="Book Antiqua"/>
                  </a:rPr>
                  <a:t>(</a:t>
                </a:r>
                <a:r>
                  <a:rPr sz="1000" i="1" spc="-30" dirty="0">
                    <a:latin typeface="Century Gothic"/>
                    <a:cs typeface="Century Gothic"/>
                  </a:rPr>
                  <a:t>α </a:t>
                </a:r>
                <a14:m>
                  <m:oMath xmlns:m="http://schemas.openxmlformats.org/officeDocument/2006/math">
                    <m:r>
                      <a:rPr lang="en-US" sz="1000" i="1" spc="-2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≠ </m:t>
                    </m:r>
                  </m:oMath>
                </a14:m>
                <a:r>
                  <a:rPr sz="1000" spc="-5" dirty="0">
                    <a:latin typeface="Book Antiqua"/>
                    <a:cs typeface="Book Antiqua"/>
                  </a:rPr>
                  <a:t>0)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501015" marR="43180" indent="-137160">
                  <a:lnSpc>
                    <a:spcPct val="100000"/>
                  </a:lnSpc>
                  <a:spcBef>
                    <a:spcPts val="1180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the included variables pick up some of the effect of the  omitted variable (if they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correlated), and the coefficients  of included variables thus change causing the</a:t>
                </a:r>
                <a:r>
                  <a:rPr sz="1000" spc="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bias</a:t>
                </a: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696974"/>
                <a:ext cx="3884929" cy="1635063"/>
              </a:xfrm>
              <a:prstGeom prst="rect">
                <a:avLst/>
              </a:prstGeom>
              <a:blipFill>
                <a:blip r:embed="rId2"/>
                <a:stretch>
                  <a:fillRect t="-2230" r="-1884" b="-3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50989" y="2703663"/>
            <a:ext cx="37198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what would happen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5" dirty="0">
                <a:latin typeface="Book Antiqua"/>
                <a:cs typeface="Book Antiqua"/>
              </a:rPr>
              <a:t>estimated a 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with capital only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omitted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labor?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949209"/>
            <a:ext cx="36474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estimating the price of chicken meat in the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US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1048" y="1654175"/>
            <a:ext cx="2709545" cy="101181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endParaRPr lang="en-US" sz="1100" i="1" spc="-5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r>
              <a:rPr sz="1100" i="1" spc="-5" dirty="0" err="1">
                <a:latin typeface="Book Antiqua"/>
                <a:cs typeface="Book Antiqua"/>
              </a:rPr>
              <a:t>Y</a:t>
            </a:r>
            <a:r>
              <a:rPr sz="1200" i="1" spc="-7" baseline="-10416" dirty="0" err="1">
                <a:latin typeface="Book Antiqua"/>
                <a:cs typeface="Book Antiqua"/>
              </a:rPr>
              <a:t>t</a:t>
            </a:r>
            <a:r>
              <a:rPr sz="1200" i="1" spc="-7" baseline="-10416" dirty="0">
                <a:latin typeface="Book Antiqua"/>
                <a:cs typeface="Book Antiqua"/>
              </a:rPr>
              <a:t>	</a:t>
            </a:r>
            <a:r>
              <a:rPr sz="1100" i="1" spc="-5" dirty="0">
                <a:latin typeface="Century Gothic"/>
                <a:cs typeface="Century Gothic"/>
              </a:rPr>
              <a:t>. . .</a:t>
            </a:r>
            <a:r>
              <a:rPr sz="1100" i="1" spc="8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per capita chicken consumption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PC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chicken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5" dirty="0">
                <a:latin typeface="Book Antiqua"/>
                <a:cs typeface="Book Antiqua"/>
              </a:rPr>
              <a:t>PB</a:t>
            </a:r>
            <a:r>
              <a:rPr sz="1200" i="1" spc="-7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YD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per capita disposable</a:t>
            </a:r>
            <a:r>
              <a:rPr lang="en-US" sz="1100" spc="-5" dirty="0">
                <a:latin typeface="Book Antiqua"/>
                <a:cs typeface="Book Antiqua"/>
              </a:rPr>
              <a:t> 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income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023FBAD-A4D9-492E-B833-EF5CD28DB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44" y="1140979"/>
            <a:ext cx="3825211" cy="82389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648829"/>
            <a:ext cx="19221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we </a:t>
            </a:r>
            <a:r>
              <a:rPr sz="1100" spc="-5" dirty="0">
                <a:latin typeface="Book Antiqua"/>
                <a:cs typeface="Book Antiqua"/>
              </a:rPr>
              <a:t>omit price of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23731" y="1458035"/>
            <a:ext cx="6261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12725" algn="l"/>
              </a:tabLst>
            </a:pP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0989" y="1369972"/>
            <a:ext cx="1985010" cy="53403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96670">
              <a:lnSpc>
                <a:spcPct val="100000"/>
              </a:lnSpc>
              <a:spcBef>
                <a:spcPts val="785"/>
              </a:spcBef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65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895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to the </a:t>
            </a:r>
            <a:r>
              <a:rPr sz="1100" spc="-10" dirty="0">
                <a:latin typeface="Book Antiqua"/>
                <a:cs typeface="Book Antiqua"/>
              </a:rPr>
              <a:t>true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8289" y="2433495"/>
            <a:ext cx="3609975" cy="70612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309370">
              <a:lnSpc>
                <a:spcPct val="100000"/>
              </a:lnSpc>
              <a:spcBef>
                <a:spcPts val="785"/>
              </a:spcBef>
              <a:tabLst>
                <a:tab pos="2098040" algn="l"/>
                <a:tab pos="2298065" algn="l"/>
              </a:tabLst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</a:t>
            </a:r>
            <a:r>
              <a:rPr sz="1200" spc="232" baseline="3125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986	</a:t>
            </a: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5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observe positive bias in the </a:t>
            </a:r>
            <a:r>
              <a:rPr sz="1100" spc="-10" dirty="0">
                <a:latin typeface="Book Antiqua"/>
                <a:cs typeface="Book Antiqua"/>
              </a:rPr>
              <a:t>coefficient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PC </a:t>
            </a:r>
            <a:r>
              <a:rPr sz="1100" spc="-5" dirty="0">
                <a:latin typeface="Book Antiqua"/>
                <a:cs typeface="Book Antiqua"/>
              </a:rPr>
              <a:t>(was it  expected?)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45A1117-C677-41EE-A194-4D79B84FC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21" y="819467"/>
            <a:ext cx="2635986" cy="60569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9690F33-53B8-4CBD-985C-B3B03B265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43" y="1933127"/>
            <a:ext cx="3609975" cy="57606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23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T</a:t>
            </a:r>
            <a:r>
              <a:rPr spc="60" dirty="0"/>
              <a:t>ESTING </a:t>
            </a:r>
            <a:r>
              <a:rPr spc="45" dirty="0"/>
              <a:t>MULTIPLE </a:t>
            </a:r>
            <a:r>
              <a:rPr spc="60" dirty="0"/>
              <a:t>HYPOTHESES</a:t>
            </a:r>
            <a:r>
              <a:rPr spc="285" dirty="0"/>
              <a:t> </a:t>
            </a:r>
            <a:r>
              <a:rPr spc="60" dirty="0"/>
              <a:t>REVISITED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680337"/>
            <a:ext cx="3911600" cy="24491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a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>
              <a:latin typeface="Book Antiqua"/>
              <a:cs typeface="Book Antiqua"/>
            </a:endParaRPr>
          </a:p>
          <a:p>
            <a:pPr marL="141605" algn="ctr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200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224154" marR="103505" indent="-148590">
              <a:lnSpc>
                <a:spcPct val="102600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test multiple linear hypotheses in this  model</a:t>
            </a:r>
            <a:endParaRPr sz="1100">
              <a:latin typeface="Book Antiqua"/>
              <a:cs typeface="Book Antiqua"/>
            </a:endParaRPr>
          </a:p>
          <a:p>
            <a:pPr marL="224154" marR="685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example,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see if the following </a:t>
            </a:r>
            <a:r>
              <a:rPr sz="1100" spc="-10" dirty="0">
                <a:latin typeface="Book Antiqua"/>
                <a:cs typeface="Book Antiqua"/>
              </a:rPr>
              <a:t>restrictions on  coefficients </a:t>
            </a:r>
            <a:r>
              <a:rPr sz="1100" spc="-5" dirty="0">
                <a:latin typeface="Book Antiqua"/>
                <a:cs typeface="Book Antiqua"/>
              </a:rPr>
              <a:t>hold jointly:</a:t>
            </a:r>
            <a:endParaRPr sz="110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1130"/>
              </a:spcBef>
              <a:tabLst>
                <a:tab pos="1049655" algn="l"/>
                <a:tab pos="1526540" algn="l"/>
              </a:tabLst>
            </a:pP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-6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	</a:t>
            </a:r>
            <a:r>
              <a:rPr sz="1100" spc="-10" dirty="0">
                <a:latin typeface="Book Antiqua"/>
                <a:cs typeface="Book Antiqua"/>
              </a:rPr>
              <a:t>and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3 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  <a:p>
            <a:pPr marL="224154" marR="196215" indent="-148590">
              <a:lnSpc>
                <a:spcPct val="102600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cannot use a 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spc="-5" dirty="0">
                <a:latin typeface="Book Antiqua"/>
                <a:cs typeface="Book Antiqua"/>
              </a:rPr>
              <a:t>-test in this case (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spc="-5" dirty="0">
                <a:latin typeface="Book Antiqua"/>
                <a:cs typeface="Book Antiqua"/>
              </a:rPr>
              <a:t>-test can be used only  for one hypothesis at 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time)</a:t>
            </a:r>
            <a:endParaRPr sz="1100">
              <a:latin typeface="Book Antiqua"/>
              <a:cs typeface="Book Antiqua"/>
            </a:endParaRPr>
          </a:p>
          <a:p>
            <a:pPr marL="762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use an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F</a:t>
            </a:r>
            <a:r>
              <a:rPr sz="1100" spc="-5" dirty="0">
                <a:latin typeface="Book Antiqua"/>
                <a:cs typeface="Book Antiqua"/>
              </a:rPr>
              <a:t>-test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05015"/>
            <a:ext cx="3834765" cy="247015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Determining the </a:t>
            </a:r>
            <a:r>
              <a:rPr sz="1100" spc="-10" dirty="0">
                <a:latin typeface="Book Antiqua"/>
                <a:cs typeface="Book Antiqua"/>
              </a:rPr>
              <a:t>direction </a:t>
            </a:r>
            <a:r>
              <a:rPr sz="1100" spc="-5" dirty="0">
                <a:latin typeface="Book Antiqua"/>
                <a:cs typeface="Book Antiqua"/>
              </a:rPr>
              <a:t>of bias: bias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0" dirty="0">
                <a:latin typeface="Century Gothic"/>
                <a:cs typeface="Century Gothic"/>
              </a:rPr>
              <a:t>γ </a:t>
            </a:r>
            <a:r>
              <a:rPr sz="1100" spc="-330" dirty="0">
                <a:latin typeface="Lucida Sans Unicode"/>
                <a:cs typeface="Lucida Sans Unicode"/>
              </a:rPr>
              <a:t>∗</a:t>
            </a:r>
            <a:r>
              <a:rPr sz="1100" spc="-315" dirty="0">
                <a:latin typeface="Lucida Sans Unicode"/>
                <a:cs typeface="Lucida Sans Unicode"/>
              </a:rPr>
              <a:t> </a:t>
            </a:r>
            <a:r>
              <a:rPr lang="en-US" sz="1100" spc="-315" dirty="0">
                <a:latin typeface="Lucida Sans Unicode"/>
                <a:cs typeface="Lucida Sans Unicode"/>
              </a:rPr>
              <a:t>          </a:t>
            </a:r>
            <a:r>
              <a:rPr sz="1100" i="1" spc="-55" dirty="0">
                <a:latin typeface="Century Gothic"/>
                <a:cs typeface="Century Gothic"/>
              </a:rPr>
              <a:t>α</a:t>
            </a:r>
            <a:endParaRPr sz="1100" dirty="0">
              <a:latin typeface="Century Gothic"/>
              <a:cs typeface="Century Gothic"/>
            </a:endParaRPr>
          </a:p>
          <a:p>
            <a:pPr marL="475615" marR="113664" indent="-137160">
              <a:lnSpc>
                <a:spcPct val="100000"/>
              </a:lnSpc>
              <a:spcBef>
                <a:spcPts val="475"/>
              </a:spcBef>
            </a:pPr>
            <a:r>
              <a:rPr sz="1000" spc="-10" dirty="0">
                <a:latin typeface="Book Antiqua"/>
                <a:cs typeface="Book Antiqua"/>
              </a:rPr>
              <a:t>Where </a:t>
            </a:r>
            <a:r>
              <a:rPr sz="1000" i="1" spc="-40" dirty="0">
                <a:latin typeface="Century Gothic"/>
                <a:cs typeface="Century Gothic"/>
              </a:rPr>
              <a:t>γ </a:t>
            </a:r>
            <a:r>
              <a:rPr sz="1000" spc="-5" dirty="0">
                <a:latin typeface="Book Antiqua"/>
                <a:cs typeface="Book Antiqua"/>
              </a:rPr>
              <a:t>is a correlation between the omitted variable and  the dependent variable (the price of beef and chicken  consumption)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84"/>
              </a:spcBef>
            </a:pPr>
            <a:r>
              <a:rPr sz="1000" i="1" spc="-40" dirty="0">
                <a:latin typeface="Century Gothic"/>
                <a:cs typeface="Century Gothic"/>
              </a:rPr>
              <a:t>γ </a:t>
            </a:r>
            <a:r>
              <a:rPr sz="1000" spc="-5" dirty="0">
                <a:latin typeface="Book Antiqua"/>
                <a:cs typeface="Book Antiqua"/>
              </a:rPr>
              <a:t>is likely to be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positive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475615" marR="104775" indent="-137160">
              <a:lnSpc>
                <a:spcPct val="100000"/>
              </a:lnSpc>
            </a:pPr>
            <a:r>
              <a:rPr sz="1000" spc="-10" dirty="0">
                <a:latin typeface="Book Antiqua"/>
                <a:cs typeface="Book Antiqua"/>
              </a:rPr>
              <a:t>Where </a:t>
            </a:r>
            <a:r>
              <a:rPr sz="1000" i="1" spc="-50" dirty="0">
                <a:latin typeface="Century Gothic"/>
                <a:cs typeface="Century Gothic"/>
              </a:rPr>
              <a:t>α </a:t>
            </a:r>
            <a:r>
              <a:rPr sz="1000" spc="-5" dirty="0">
                <a:latin typeface="Book Antiqua"/>
                <a:cs typeface="Book Antiqua"/>
              </a:rPr>
              <a:t>is a correlation between the omitted variable and  the included independent variable (the price of beef and  the price of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chicken)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85"/>
              </a:spcBef>
            </a:pPr>
            <a:r>
              <a:rPr sz="1000" i="1" spc="-50" dirty="0">
                <a:latin typeface="Century Gothic"/>
                <a:cs typeface="Century Gothic"/>
              </a:rPr>
              <a:t>α </a:t>
            </a:r>
            <a:r>
              <a:rPr sz="1000" spc="-5" dirty="0">
                <a:latin typeface="Book Antiqua"/>
                <a:cs typeface="Book Antiqua"/>
              </a:rPr>
              <a:t>is likely to be</a:t>
            </a:r>
            <a:r>
              <a:rPr sz="1000" spc="6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positive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Conclusion: Bias in the </a:t>
            </a:r>
            <a:r>
              <a:rPr sz="1100" spc="-10" dirty="0">
                <a:latin typeface="Book Antiqua"/>
                <a:cs typeface="Book Antiqua"/>
              </a:rPr>
              <a:t>coefficient </a:t>
            </a:r>
            <a:r>
              <a:rPr sz="1100" spc="-5" dirty="0">
                <a:latin typeface="Book Antiqua"/>
                <a:cs typeface="Book Antiqua"/>
              </a:rPr>
              <a:t>of the price of chicken is  likely to be positive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omit the price of beef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 equation.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740497"/>
            <a:ext cx="3867150" cy="230736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50927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25" dirty="0">
                <a:latin typeface="Book Antiqua"/>
                <a:cs typeface="Book Antiqua"/>
              </a:rPr>
              <a:t>reality,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 have 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model to 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with</a:t>
            </a:r>
            <a:endParaRPr sz="11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Because we do not know what the true model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endParaRPr sz="10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Because we do not have data for some important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24154" marR="60007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often </a:t>
            </a:r>
            <a:r>
              <a:rPr sz="1100" spc="-10" dirty="0">
                <a:latin typeface="Book Antiqua"/>
                <a:cs typeface="Book Antiqua"/>
              </a:rPr>
              <a:t>recognize </a:t>
            </a:r>
            <a:r>
              <a:rPr sz="1100" spc="-5" dirty="0">
                <a:latin typeface="Book Antiqua"/>
                <a:cs typeface="Book Antiqua"/>
              </a:rPr>
              <a:t>the bias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obtain </a:t>
            </a:r>
            <a:r>
              <a:rPr sz="1100" spc="-10" dirty="0">
                <a:latin typeface="Book Antiqua"/>
                <a:cs typeface="Book Antiqua"/>
              </a:rPr>
              <a:t>some  </a:t>
            </a:r>
            <a:r>
              <a:rPr sz="1100" spc="-5" dirty="0">
                <a:latin typeface="Book Antiqua"/>
                <a:cs typeface="Book Antiqua"/>
              </a:rPr>
              <a:t>unexpected</a:t>
            </a:r>
            <a:r>
              <a:rPr sz="1100" spc="-10" dirty="0">
                <a:latin typeface="Book Antiqua"/>
                <a:cs typeface="Book Antiqua"/>
              </a:rPr>
              <a:t> results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 </a:t>
            </a:r>
            <a:r>
              <a:rPr sz="1100" spc="-10" dirty="0">
                <a:latin typeface="Book Antiqua"/>
                <a:cs typeface="Book Antiqua"/>
              </a:rPr>
              <a:t>by relying on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theory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224154" marR="26035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cannot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at least  determine in </a:t>
            </a:r>
            <a:r>
              <a:rPr sz="1100" spc="-10" dirty="0">
                <a:latin typeface="Book Antiqua"/>
                <a:cs typeface="Book Antiqua"/>
              </a:rPr>
              <a:t>what way </a:t>
            </a:r>
            <a:r>
              <a:rPr sz="1100" spc="-5" dirty="0">
                <a:latin typeface="Book Antiqua"/>
                <a:cs typeface="Book Antiqua"/>
              </a:rPr>
              <a:t>this biases our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1003298"/>
            <a:ext cx="3881754" cy="16509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8636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</a:t>
            </a:r>
            <a:r>
              <a:rPr sz="1100" spc="-5" dirty="0">
                <a:latin typeface="Book Antiqua"/>
                <a:cs typeface="Book Antiqua"/>
              </a:rPr>
              <a:t>second type of </a:t>
            </a:r>
            <a:r>
              <a:rPr sz="1100" spc="-10" dirty="0">
                <a:latin typeface="Book Antiqua"/>
                <a:cs typeface="Book Antiqua"/>
              </a:rPr>
              <a:t>specification error </a:t>
            </a:r>
            <a:r>
              <a:rPr sz="1100" spc="-5" dirty="0">
                <a:latin typeface="Book Antiqua"/>
                <a:cs typeface="Book Antiqua"/>
              </a:rPr>
              <a:t>is including a variable  that does not belong to the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R="2362200" algn="r">
              <a:lnSpc>
                <a:spcPct val="100000"/>
              </a:lnSpc>
              <a:spcBef>
                <a:spcPts val="10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190" dirty="0">
                <a:latin typeface="Book Antiqua"/>
                <a:cs typeface="Book Antiqua"/>
              </a:rPr>
              <a:t> </a:t>
            </a:r>
            <a:r>
              <a:rPr lang="en-US" sz="1100" spc="-190" dirty="0">
                <a:latin typeface="Book Antiqua"/>
                <a:cs typeface="Book Antiqua"/>
              </a:rPr>
              <a:t>   </a:t>
            </a:r>
            <a:r>
              <a:rPr sz="1100" spc="-10" dirty="0">
                <a:latin typeface="Book Antiqua"/>
                <a:cs typeface="Book Antiqua"/>
              </a:rPr>
              <a:t>misspecification</a:t>
            </a:r>
            <a:endParaRPr lang="en-US" sz="1100" dirty="0">
              <a:latin typeface="Book Antiqua"/>
              <a:cs typeface="Book Antiqua"/>
            </a:endParaRPr>
          </a:p>
          <a:p>
            <a:pPr marR="2362200" algn="r">
              <a:lnSpc>
                <a:spcPct val="100000"/>
              </a:lnSpc>
              <a:spcBef>
                <a:spcPts val="1070"/>
              </a:spcBef>
            </a:pPr>
            <a:r>
              <a:rPr sz="1000" spc="-5" dirty="0">
                <a:latin typeface="Book Antiqua"/>
                <a:cs typeface="Book Antiqua"/>
              </a:rPr>
              <a:t>does not cause bias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501015" marR="43180" indent="-137160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Book Antiqua"/>
                <a:cs typeface="Book Antiqua"/>
              </a:rPr>
              <a:t>but it increases the variances of the estimated coefficients of  the included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950085"/>
            <a:ext cx="9588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35" dirty="0">
                <a:latin typeface="Book Antiqua"/>
                <a:cs typeface="Book Antiqua"/>
              </a:rPr>
              <a:t>True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5091" y="1122158"/>
            <a:ext cx="8286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3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73753" y="1122158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(1)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73753" y="1687727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1376475"/>
            <a:ext cx="3100705" cy="814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Model </a:t>
            </a:r>
            <a:r>
              <a:rPr sz="1100" spc="-5" dirty="0">
                <a:latin typeface="Book Antiqua"/>
                <a:cs typeface="Book Antiqua"/>
              </a:rPr>
              <a:t>as it looks </a:t>
            </a:r>
            <a:r>
              <a:rPr sz="1100" spc="-10" dirty="0">
                <a:latin typeface="Book Antiqua"/>
                <a:cs typeface="Book Antiqua"/>
              </a:rPr>
              <a:t>when we add irrelevant</a:t>
            </a:r>
            <a:r>
              <a:rPr sz="1100" spc="-13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z</a:t>
            </a:r>
            <a:r>
              <a:rPr sz="1100" spc="-10" dirty="0">
                <a:latin typeface="Book Antiqua"/>
                <a:cs typeface="Book Antiqua"/>
              </a:rPr>
              <a:t>:</a:t>
            </a:r>
            <a:endParaRPr sz="1100">
              <a:latin typeface="Book Antiqua"/>
              <a:cs typeface="Book Antiqua"/>
            </a:endParaRPr>
          </a:p>
          <a:p>
            <a:pPr marL="1439545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γ</a:t>
            </a:r>
            <a:r>
              <a:rPr sz="1100" i="1" dirty="0">
                <a:latin typeface="Book Antiqua"/>
                <a:cs typeface="Book Antiqua"/>
              </a:rPr>
              <a:t>z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40" dirty="0">
                <a:latin typeface="Garamond"/>
                <a:cs typeface="Garamond"/>
              </a:rPr>
              <a:t> </a:t>
            </a:r>
            <a:r>
              <a:rPr sz="1100" i="1" spc="-130" dirty="0">
                <a:latin typeface="Book Antiqua"/>
                <a:cs typeface="Book Antiqua"/>
              </a:rPr>
              <a:t>u</a:t>
            </a:r>
            <a:r>
              <a:rPr sz="1650" spc="-195" baseline="2525" dirty="0">
                <a:latin typeface="Garamond"/>
                <a:cs typeface="Garamond"/>
              </a:rPr>
              <a:t>˜</a:t>
            </a:r>
            <a:r>
              <a:rPr sz="1200" i="1" spc="-19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11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represent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as </a:t>
            </a:r>
            <a:r>
              <a:rPr sz="1100" i="1" spc="-130" dirty="0">
                <a:latin typeface="Book Antiqua"/>
                <a:cs typeface="Book Antiqua"/>
              </a:rPr>
              <a:t>u</a:t>
            </a:r>
            <a:r>
              <a:rPr sz="1650" spc="-195" baseline="2525" dirty="0">
                <a:latin typeface="Garamond"/>
                <a:cs typeface="Garamond"/>
              </a:rPr>
              <a:t>˜</a:t>
            </a:r>
            <a:r>
              <a:rPr sz="1200" i="1" spc="-195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225" dirty="0">
                <a:latin typeface="Lucida Sans Unicode"/>
                <a:cs typeface="Lucida Sans Unicode"/>
              </a:rPr>
              <a:t> </a:t>
            </a:r>
            <a:r>
              <a:rPr sz="1100" i="1" dirty="0">
                <a:latin typeface="Century Gothic"/>
                <a:cs typeface="Century Gothic"/>
              </a:rPr>
              <a:t>γ</a:t>
            </a:r>
            <a:r>
              <a:rPr sz="1100" i="1" dirty="0">
                <a:latin typeface="Book Antiqua"/>
                <a:cs typeface="Book Antiqua"/>
              </a:rPr>
              <a:t>z</a:t>
            </a:r>
            <a:r>
              <a:rPr sz="1200" i="1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989" y="2360840"/>
            <a:ext cx="369697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but since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i="1" spc="-50" dirty="0">
                <a:latin typeface="Century Gothic"/>
                <a:cs typeface="Century Gothic"/>
              </a:rPr>
              <a:t>γ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</a:t>
            </a:r>
            <a:r>
              <a:rPr sz="1100" i="1" spc="-130" dirty="0">
                <a:latin typeface="Book Antiqua"/>
                <a:cs typeface="Book Antiqua"/>
              </a:rPr>
              <a:t>u</a:t>
            </a:r>
            <a:r>
              <a:rPr sz="1650" spc="-195" baseline="2525" dirty="0">
                <a:latin typeface="Garamond"/>
                <a:cs typeface="Garamond"/>
              </a:rPr>
              <a:t>˜</a:t>
            </a:r>
            <a:r>
              <a:rPr sz="1200" i="1" spc="-195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10" dirty="0">
                <a:latin typeface="Book Antiqua"/>
                <a:cs typeface="Book Antiqua"/>
              </a:rPr>
              <a:t>and  there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5" dirty="0">
                <a:latin typeface="Book Antiqua"/>
                <a:cs typeface="Book Antiqua"/>
              </a:rPr>
              <a:t> bias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015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-10" dirty="0"/>
              <a:t> </a:t>
            </a:r>
            <a:r>
              <a:rPr spc="45" dirty="0"/>
              <a:t>THEORY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831556"/>
            <a:ext cx="17748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Bias - </a:t>
            </a:r>
            <a:r>
              <a:rPr sz="1100" spc="-10" dirty="0">
                <a:latin typeface="Book Antiqua"/>
                <a:cs typeface="Book Antiqua"/>
              </a:rPr>
              <a:t>efficiency</a:t>
            </a:r>
            <a:r>
              <a:rPr sz="1100" spc="-19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trade-off: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938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2241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47998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8938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52600" y="1403551"/>
            <a:ext cx="11068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Omitted</a:t>
            </a:r>
            <a:r>
              <a:rPr sz="1100" b="1" spc="-7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2241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85631" y="1403551"/>
            <a:ext cx="11995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Irrelevant</a:t>
            </a:r>
            <a:r>
              <a:rPr sz="1100" b="1" spc="-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47998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8938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2241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7998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8177" y="1781022"/>
            <a:ext cx="3392170" cy="0"/>
          </a:xfrm>
          <a:custGeom>
            <a:avLst/>
            <a:gdLst/>
            <a:ahLst/>
            <a:cxnLst/>
            <a:rect l="l" t="t" r="r" b="b"/>
            <a:pathLst>
              <a:path w="3392170">
                <a:moveTo>
                  <a:pt x="0" y="0"/>
                </a:moveTo>
                <a:lnTo>
                  <a:pt x="33916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8938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2241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47998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71398" y="1924836"/>
            <a:ext cx="2787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Bias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938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763864" y="1924836"/>
            <a:ext cx="284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Y</a:t>
            </a:r>
            <a:r>
              <a:rPr sz="1100" spc="-5" dirty="0">
                <a:latin typeface="Book Antiqua"/>
                <a:cs typeface="Book Antiqua"/>
              </a:rPr>
              <a:t>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2241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077121" y="1924836"/>
            <a:ext cx="2165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47998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71398" y="2235452"/>
            <a:ext cx="554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V</a:t>
            </a:r>
            <a:r>
              <a:rPr sz="1100" spc="-5" dirty="0">
                <a:latin typeface="Book Antiqua"/>
                <a:cs typeface="Book Antiqua"/>
              </a:rPr>
              <a:t>ariance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8938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45526" y="2235452"/>
            <a:ext cx="721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Decreases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2241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865285" y="2235452"/>
            <a:ext cx="640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Increases*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847998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69937" y="2756736"/>
            <a:ext cx="24980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* </a:t>
            </a:r>
            <a:r>
              <a:rPr sz="900" spc="-5" dirty="0">
                <a:latin typeface="Book Antiqua"/>
                <a:cs typeface="Book Antiqua"/>
              </a:rPr>
              <a:t>As long as we have correlation between </a:t>
            </a:r>
            <a:r>
              <a:rPr sz="900" i="1" spc="-5" dirty="0">
                <a:latin typeface="Book Antiqua"/>
                <a:cs typeface="Book Antiqua"/>
              </a:rPr>
              <a:t>x </a:t>
            </a:r>
            <a:r>
              <a:rPr sz="900" spc="-5" dirty="0">
                <a:latin typeface="Book Antiqua"/>
                <a:cs typeface="Book Antiqua"/>
              </a:rPr>
              <a:t>and </a:t>
            </a:r>
            <a:r>
              <a:rPr sz="900" i="1" spc="-5" dirty="0">
                <a:latin typeface="Book Antiqua"/>
                <a:cs typeface="Book Antiqua"/>
              </a:rPr>
              <a:t>z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584617"/>
            <a:ext cx="3950970" cy="2537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Does a variable belong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314960" marR="3048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Theory: </a:t>
            </a:r>
            <a:r>
              <a:rPr sz="1100" spc="-5" dirty="0">
                <a:latin typeface="Book Antiqua"/>
                <a:cs typeface="Book Antiqua"/>
              </a:rPr>
              <a:t>Is the variable’s place in the equation  </a:t>
            </a:r>
            <a:r>
              <a:rPr sz="1100" spc="-10" dirty="0">
                <a:latin typeface="Book Antiqua"/>
                <a:cs typeface="Book Antiqua"/>
              </a:rPr>
              <a:t>unambiguous and theoretically </a:t>
            </a:r>
            <a:r>
              <a:rPr sz="1100" spc="-5" dirty="0">
                <a:latin typeface="Book Antiqua"/>
                <a:cs typeface="Book Antiqua"/>
              </a:rPr>
              <a:t>sound? Does intuition tells 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5" dirty="0">
                <a:latin typeface="Book Antiqua"/>
                <a:cs typeface="Book Antiqua"/>
              </a:rPr>
              <a:t>it should be included?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78435" indent="-173355">
              <a:lnSpc>
                <a:spcPct val="102699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t-test: </a:t>
            </a:r>
            <a:r>
              <a:rPr sz="1100" spc="-5" dirty="0">
                <a:latin typeface="Book Antiqua"/>
                <a:cs typeface="Book Antiqua"/>
              </a:rPr>
              <a:t>Is the variable’s estimated </a:t>
            </a:r>
            <a:r>
              <a:rPr sz="1100" spc="-10" dirty="0">
                <a:latin typeface="Book Antiqua"/>
                <a:cs typeface="Book Antiqua"/>
              </a:rPr>
              <a:t>coefficient significant </a:t>
            </a:r>
            <a:r>
              <a:rPr sz="1100" spc="-5" dirty="0">
                <a:latin typeface="Book Antiqua"/>
                <a:cs typeface="Book Antiqua"/>
              </a:rPr>
              <a:t>in  the expected</a:t>
            </a:r>
            <a:r>
              <a:rPr sz="1100" spc="-10" dirty="0">
                <a:latin typeface="Book Antiqua"/>
                <a:cs typeface="Book Antiqua"/>
              </a:rPr>
              <a:t> direction?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42875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10" dirty="0">
                <a:latin typeface="Book Antiqua"/>
                <a:cs typeface="Book Antiqua"/>
              </a:rPr>
              <a:t>R</a:t>
            </a:r>
            <a:r>
              <a:rPr sz="1200" spc="15" baseline="27777" dirty="0">
                <a:latin typeface="Book Antiqua"/>
                <a:cs typeface="Book Antiqua"/>
              </a:rPr>
              <a:t>2</a:t>
            </a:r>
            <a:r>
              <a:rPr sz="1100" i="1" spc="10" dirty="0">
                <a:latin typeface="Book Antiqua"/>
                <a:cs typeface="Book Antiqua"/>
              </a:rPr>
              <a:t>: </a:t>
            </a:r>
            <a:r>
              <a:rPr sz="1100" spc="-5" dirty="0">
                <a:latin typeface="Book Antiqua"/>
                <a:cs typeface="Book Antiqua"/>
              </a:rPr>
              <a:t>Does the overall </a:t>
            </a:r>
            <a:r>
              <a:rPr sz="1100" spc="-10" dirty="0">
                <a:latin typeface="Book Antiqua"/>
                <a:cs typeface="Book Antiqua"/>
              </a:rPr>
              <a:t>fit </a:t>
            </a:r>
            <a:r>
              <a:rPr sz="1100" spc="-5" dirty="0">
                <a:latin typeface="Book Antiqua"/>
                <a:cs typeface="Book Antiqua"/>
              </a:rPr>
              <a:t>of the equation </a:t>
            </a:r>
            <a:r>
              <a:rPr sz="1100" spc="-10" dirty="0">
                <a:latin typeface="Book Antiqua"/>
                <a:cs typeface="Book Antiqua"/>
              </a:rPr>
              <a:t>improve </a:t>
            </a:r>
            <a:r>
              <a:rPr sz="1100" spc="-5" dirty="0">
                <a:latin typeface="Book Antiqua"/>
                <a:cs typeface="Book Antiqua"/>
              </a:rPr>
              <a:t>(enough) 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314960" marR="166370" indent="-173355">
              <a:lnSpc>
                <a:spcPct val="102600"/>
              </a:lnSpc>
              <a:buFont typeface="Book Antiqua"/>
              <a:buAutoNum type="arabicPeriod"/>
              <a:tabLst>
                <a:tab pos="315595" algn="l"/>
              </a:tabLst>
            </a:pPr>
            <a:r>
              <a:rPr sz="1100" i="1" spc="-5" dirty="0">
                <a:latin typeface="Book Antiqua"/>
                <a:cs typeface="Book Antiqua"/>
              </a:rPr>
              <a:t>Bias: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other variables’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change </a:t>
            </a:r>
            <a:r>
              <a:rPr sz="1100" spc="-10" dirty="0">
                <a:latin typeface="Book Antiqua"/>
                <a:cs typeface="Book Antiqua"/>
              </a:rPr>
              <a:t>significantly  when </a:t>
            </a:r>
            <a:r>
              <a:rPr sz="1100" spc="-5" dirty="0">
                <a:latin typeface="Book Antiqua"/>
                <a:cs typeface="Book Antiqua"/>
              </a:rPr>
              <a:t>the variable is added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661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F</a:t>
            </a:r>
            <a:r>
              <a:rPr spc="55" dirty="0"/>
              <a:t>OUR </a:t>
            </a:r>
            <a:r>
              <a:rPr spc="45" dirty="0"/>
              <a:t>IMPORTANT </a:t>
            </a:r>
            <a:r>
              <a:rPr spc="50" dirty="0"/>
              <a:t>SPECIFICATION</a:t>
            </a:r>
            <a:r>
              <a:rPr spc="260" dirty="0"/>
              <a:t> </a:t>
            </a:r>
            <a:r>
              <a:rPr spc="60" dirty="0"/>
              <a:t>CRITERIA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829918"/>
            <a:ext cx="3850004" cy="206582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all conditions hold, the variable belongs in the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211454" marR="7366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none of </a:t>
            </a:r>
            <a:r>
              <a:rPr sz="1100" spc="-10" dirty="0">
                <a:latin typeface="Book Antiqua"/>
                <a:cs typeface="Book Antiqua"/>
              </a:rPr>
              <a:t>them </a:t>
            </a:r>
            <a:r>
              <a:rPr sz="1100" spc="-5" dirty="0">
                <a:latin typeface="Book Antiqua"/>
                <a:cs typeface="Book Antiqua"/>
              </a:rPr>
              <a:t>holds, the variable is </a:t>
            </a:r>
            <a:r>
              <a:rPr sz="1100" spc="-10" dirty="0">
                <a:latin typeface="Book Antiqua"/>
                <a:cs typeface="Book Antiqua"/>
              </a:rPr>
              <a:t>irrelevant and </a:t>
            </a:r>
            <a:r>
              <a:rPr sz="1100" spc="-5" dirty="0">
                <a:latin typeface="Book Antiqua"/>
                <a:cs typeface="Book Antiqua"/>
              </a:rPr>
              <a:t>can be  safely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excluded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 dirty="0">
              <a:latin typeface="Times New Roman"/>
              <a:cs typeface="Times New Roman"/>
            </a:endParaRPr>
          </a:p>
          <a:p>
            <a:pPr marL="211454" marR="43180" indent="-148590">
              <a:lnSpc>
                <a:spcPts val="12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criteria give contradictory answers, most importance  should be attributed to </a:t>
            </a:r>
            <a:r>
              <a:rPr sz="1100" spc="-10" dirty="0">
                <a:latin typeface="Book Antiqua"/>
                <a:cs typeface="Book Antiqua"/>
              </a:rPr>
              <a:t>theoretical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justification</a:t>
            </a:r>
            <a:endParaRPr sz="1100" dirty="0">
              <a:latin typeface="Book Antiqua"/>
              <a:cs typeface="Book Antiqua"/>
            </a:endParaRPr>
          </a:p>
          <a:p>
            <a:pPr marL="488315" marR="58419" indent="-137160">
              <a:lnSpc>
                <a:spcPct val="100000"/>
              </a:lnSpc>
              <a:spcBef>
                <a:spcPts val="445"/>
              </a:spcBef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if theory (intuition) says that variable belongs to  the equation, we include it (even though its coefficients  might be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insignificant!).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3139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N</a:t>
            </a:r>
            <a:r>
              <a:rPr sz="1150" spc="60" dirty="0">
                <a:latin typeface="Book Antiqua"/>
                <a:cs typeface="Book Antiqua"/>
              </a:rPr>
              <a:t>ONLINEAR</a:t>
            </a:r>
            <a:r>
              <a:rPr sz="1150" spc="10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SPECIFICATION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145246"/>
            <a:ext cx="3860800" cy="125031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51054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discuss </a:t>
            </a:r>
            <a:r>
              <a:rPr sz="1100" spc="-10" dirty="0">
                <a:latin typeface="Book Antiqua"/>
                <a:cs typeface="Book Antiqua"/>
              </a:rPr>
              <a:t>different specifications </a:t>
            </a:r>
            <a:r>
              <a:rPr sz="1100" spc="-5" dirty="0">
                <a:latin typeface="Book Antiqua"/>
                <a:cs typeface="Book Antiqua"/>
              </a:rPr>
              <a:t>nonlinear in  dependent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independent variables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their  </a:t>
            </a:r>
            <a:r>
              <a:rPr sz="1100" spc="-10" dirty="0">
                <a:latin typeface="Book Antiqua"/>
                <a:cs typeface="Book Antiqua"/>
              </a:rPr>
              <a:t>interpretation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spc="-5" dirty="0">
                <a:latin typeface="Book Antiqua"/>
                <a:cs typeface="Book Antiqua"/>
              </a:rPr>
              <a:t>the notion of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spc="-10" dirty="0">
                <a:latin typeface="Book Antiqua"/>
                <a:cs typeface="Book Antiqua"/>
              </a:rPr>
              <a:t>and we </a:t>
            </a:r>
            <a:r>
              <a:rPr sz="1100" spc="-5" dirty="0">
                <a:latin typeface="Book Antiqua"/>
                <a:cs typeface="Book Antiqua"/>
              </a:rPr>
              <a:t>will  </a:t>
            </a:r>
            <a:r>
              <a:rPr sz="1100" spc="-10" dirty="0">
                <a:latin typeface="Book Antiqua"/>
                <a:cs typeface="Book Antiqua"/>
              </a:rPr>
              <a:t>show </a:t>
            </a:r>
            <a:r>
              <a:rPr sz="1100" spc="-5" dirty="0">
                <a:latin typeface="Book Antiqua"/>
                <a:cs typeface="Book Antiqua"/>
              </a:rPr>
              <a:t>its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uses in linear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5" dirty="0">
                <a:latin typeface="Book Antiqua"/>
                <a:cs typeface="Book Antiqua"/>
              </a:rPr>
              <a:t> models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139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ONLINEAR</a:t>
            </a:r>
            <a:r>
              <a:rPr spc="100" dirty="0"/>
              <a:t> </a:t>
            </a:r>
            <a:r>
              <a:rPr spc="50" dirty="0"/>
              <a:t>SPECIFICATION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574826"/>
            <a:ext cx="3808729" cy="27356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60706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not always a linear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 dependent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explanatory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lang="en-US" sz="1100" dirty="0">
              <a:latin typeface="Book Antiqua"/>
              <a:cs typeface="Book Antiqua"/>
            </a:endParaRPr>
          </a:p>
          <a:p>
            <a:pPr marL="475615" marR="348615" indent="-137160">
              <a:lnSpc>
                <a:spcPct val="100000"/>
              </a:lnSpc>
              <a:spcBef>
                <a:spcPts val="715"/>
              </a:spcBef>
            </a:pPr>
            <a:r>
              <a:rPr lang="en-US" sz="1000" spc="-5" dirty="0">
                <a:latin typeface="Book Antiqua"/>
                <a:cs typeface="Book Antiqua"/>
              </a:rPr>
              <a:t>The use of OLS </a:t>
            </a:r>
            <a:r>
              <a:rPr lang="en-US" sz="1000" spc="-10" dirty="0">
                <a:latin typeface="Book Antiqua"/>
                <a:cs typeface="Book Antiqua"/>
              </a:rPr>
              <a:t>requires </a:t>
            </a:r>
            <a:r>
              <a:rPr lang="en-US" sz="1000" spc="-5" dirty="0">
                <a:latin typeface="Book Antiqua"/>
                <a:cs typeface="Book Antiqua"/>
              </a:rPr>
              <a:t>that the equation be linear in  coefficients</a:t>
            </a:r>
            <a:endParaRPr lang="en-US" sz="1000" dirty="0">
              <a:latin typeface="Book Antiqua"/>
              <a:cs typeface="Book Antiqua"/>
            </a:endParaRPr>
          </a:p>
          <a:p>
            <a:pPr marL="475615" marR="30480" indent="-137160">
              <a:lnSpc>
                <a:spcPct val="100000"/>
              </a:lnSpc>
              <a:spcBef>
                <a:spcPts val="275"/>
              </a:spcBef>
            </a:pPr>
            <a:r>
              <a:rPr sz="1000" spc="-15" dirty="0">
                <a:latin typeface="Book Antiqua"/>
                <a:cs typeface="Book Antiqua"/>
              </a:rPr>
              <a:t>However, </a:t>
            </a: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a wide variety of functional forms that 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linear in coefficients while being nonlinear in</a:t>
            </a:r>
            <a:r>
              <a:rPr sz="1000" spc="3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variables!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198755" marR="285750" indent="-148590" algn="just">
              <a:lnSpc>
                <a:spcPct val="1026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to choose </a:t>
            </a:r>
            <a:r>
              <a:rPr sz="1100" spc="-10" dirty="0">
                <a:latin typeface="Book Antiqua"/>
                <a:cs typeface="Book Antiqua"/>
              </a:rPr>
              <a:t>carefully </a:t>
            </a:r>
            <a:r>
              <a:rPr sz="1100" spc="-5" dirty="0">
                <a:latin typeface="Book Antiqua"/>
                <a:cs typeface="Book Antiqua"/>
              </a:rPr>
              <a:t>the functional form of the 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the dependent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475615" marR="267970" indent="-137160">
              <a:lnSpc>
                <a:spcPct val="100000"/>
              </a:lnSpc>
              <a:spcBef>
                <a:spcPts val="715"/>
              </a:spcBef>
            </a:pPr>
            <a:r>
              <a:rPr sz="1000" spc="-5" dirty="0">
                <a:latin typeface="Book Antiqua"/>
                <a:cs typeface="Book Antiqua"/>
              </a:rPr>
              <a:t>The choice of a functional form should be based on the  underlying economic theory and/or intuition</a:t>
            </a:r>
            <a:endParaRPr sz="1000" dirty="0">
              <a:latin typeface="Book Antiqua"/>
              <a:cs typeface="Book Antiqua"/>
            </a:endParaRPr>
          </a:p>
          <a:p>
            <a:pPr marL="475615" marR="167005" indent="-137160">
              <a:lnSpc>
                <a:spcPct val="100000"/>
              </a:lnSpc>
              <a:spcBef>
                <a:spcPts val="275"/>
              </a:spcBef>
            </a:pPr>
            <a:r>
              <a:rPr sz="1000" spc="-5" dirty="0">
                <a:latin typeface="Book Antiqua"/>
                <a:cs typeface="Book Antiqua"/>
              </a:rPr>
              <a:t>Do we expect a curve instead of a straight line? Does the  effect of a variable peak at some point and then start to  decline?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1645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L</a:t>
            </a:r>
            <a:r>
              <a:rPr spc="60" dirty="0"/>
              <a:t>INEAR</a:t>
            </a:r>
            <a:r>
              <a:rPr spc="6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1717992" y="1790395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9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2889" y="796809"/>
            <a:ext cx="3839210" cy="2265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4808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8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224154" marR="86360" indent="-148590">
              <a:lnSpc>
                <a:spcPct val="102600"/>
              </a:lnSpc>
              <a:spcBef>
                <a:spcPts val="12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Assumes </a:t>
            </a:r>
            <a:r>
              <a:rPr sz="1100" spc="-5" dirty="0">
                <a:latin typeface="Book Antiqua"/>
                <a:cs typeface="Book Antiqua"/>
              </a:rPr>
              <a:t>that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the explanatory variable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dependent variable 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constant:</a:t>
            </a:r>
            <a:endParaRPr sz="1100">
              <a:latin typeface="Book Antiqua"/>
              <a:cs typeface="Book Antiqua"/>
            </a:endParaRPr>
          </a:p>
          <a:p>
            <a:pPr marL="1330960">
              <a:lnSpc>
                <a:spcPts val="1030"/>
              </a:lnSpc>
              <a:spcBef>
                <a:spcPts val="890"/>
              </a:spcBef>
            </a:pPr>
            <a:r>
              <a:rPr sz="1100" i="1" spc="45" dirty="0">
                <a:latin typeface="Century Gothic"/>
                <a:cs typeface="Century Gothic"/>
              </a:rPr>
              <a:t>∂</a:t>
            </a:r>
            <a:r>
              <a:rPr sz="1100" i="1" spc="4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  <a:p>
            <a:pPr marL="1304925">
              <a:lnSpc>
                <a:spcPts val="1030"/>
              </a:lnSpc>
              <a:tabLst>
                <a:tab pos="2322195" algn="l"/>
              </a:tabLst>
            </a:pPr>
            <a:r>
              <a:rPr sz="1650" i="1" spc="37" baseline="-37878" dirty="0">
                <a:latin typeface="Century Gothic"/>
                <a:cs typeface="Century Gothic"/>
              </a:rPr>
              <a:t>∂</a:t>
            </a:r>
            <a:r>
              <a:rPr sz="1650" i="1" spc="37" baseline="-37878" dirty="0">
                <a:latin typeface="Book Antiqua"/>
                <a:cs typeface="Book Antiqua"/>
              </a:rPr>
              <a:t>x</a:t>
            </a:r>
            <a:r>
              <a:rPr sz="1200" i="1" spc="37" baseline="-65972" dirty="0">
                <a:latin typeface="Book Antiqua"/>
                <a:cs typeface="Book Antiqua"/>
              </a:rPr>
              <a:t>k </a:t>
            </a:r>
            <a:r>
              <a:rPr sz="1200" i="1" spc="82" baseline="-65972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	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8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endParaRPr sz="1100">
              <a:latin typeface="Book Antiqua"/>
              <a:cs typeface="Book Antiqua"/>
            </a:endParaRPr>
          </a:p>
          <a:p>
            <a:pPr marL="224154" marR="206375" indent="-148590">
              <a:lnSpc>
                <a:spcPct val="102600"/>
              </a:lnSpc>
              <a:spcBef>
                <a:spcPts val="11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b="1" spc="-5" dirty="0">
                <a:latin typeface="Book Antiqua"/>
                <a:cs typeface="Book Antiqua"/>
              </a:rPr>
              <a:t>unit </a:t>
            </a:r>
            <a:r>
              <a:rPr sz="1100" spc="-5" dirty="0">
                <a:latin typeface="Book Antiqua"/>
                <a:cs typeface="Book Antiqua"/>
              </a:rPr>
              <a:t>(in which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is  </a:t>
            </a:r>
            <a:r>
              <a:rPr sz="1100" spc="-10" dirty="0">
                <a:latin typeface="Book Antiqua"/>
                <a:cs typeface="Book Antiqua"/>
              </a:rPr>
              <a:t>measured), </a:t>
            </a:r>
            <a:r>
              <a:rPr sz="1100" spc="-5" dirty="0">
                <a:latin typeface="Book Antiqua"/>
                <a:cs typeface="Book Antiqua"/>
              </a:rPr>
              <a:t>then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will change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 </a:t>
            </a:r>
            <a:r>
              <a:rPr sz="1100" b="1" spc="-5" dirty="0">
                <a:latin typeface="Book Antiqua"/>
                <a:cs typeface="Book Antiqua"/>
              </a:rPr>
              <a:t>units </a:t>
            </a:r>
            <a:r>
              <a:rPr sz="1100" spc="-5" dirty="0">
                <a:latin typeface="Book Antiqua"/>
                <a:cs typeface="Book Antiqua"/>
              </a:rPr>
              <a:t>(in which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is  </a:t>
            </a:r>
            <a:r>
              <a:rPr sz="1100" spc="-10" dirty="0">
                <a:latin typeface="Book Antiqua"/>
                <a:cs typeface="Book Antiqua"/>
              </a:rPr>
              <a:t>measured)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24154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Linear form is used as default functional form until </a:t>
            </a:r>
            <a:r>
              <a:rPr sz="1100" spc="-10" dirty="0">
                <a:latin typeface="Book Antiqua"/>
                <a:cs typeface="Book Antiqua"/>
              </a:rPr>
              <a:t>strong  </a:t>
            </a:r>
            <a:r>
              <a:rPr sz="1100" spc="-5" dirty="0">
                <a:latin typeface="Book Antiqua"/>
                <a:cs typeface="Book Antiqua"/>
              </a:rPr>
              <a:t>evidence that it is </a:t>
            </a:r>
            <a:r>
              <a:rPr sz="1100" spc="-10" dirty="0">
                <a:latin typeface="Book Antiqua"/>
                <a:cs typeface="Book Antiqua"/>
              </a:rPr>
              <a:t>inappropriate </a:t>
            </a:r>
            <a:r>
              <a:rPr sz="1100" spc="-5" dirty="0">
                <a:latin typeface="Book Antiqua"/>
                <a:cs typeface="Book Antiqua"/>
              </a:rPr>
              <a:t>is found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512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ESTRICTED </a:t>
            </a:r>
            <a:r>
              <a:rPr spc="45" dirty="0"/>
              <a:t>VS</a:t>
            </a:r>
            <a:r>
              <a:rPr sz="1400" spc="45" dirty="0"/>
              <a:t>. </a:t>
            </a:r>
            <a:r>
              <a:rPr spc="60" dirty="0"/>
              <a:t>UNRESTRICTED</a:t>
            </a:r>
            <a:r>
              <a:rPr spc="-50" dirty="0"/>
              <a:t> </a:t>
            </a:r>
            <a:r>
              <a:rPr spc="50" dirty="0"/>
              <a:t>MODEL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672984"/>
            <a:ext cx="3793490" cy="24250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reformulate </a:t>
            </a:r>
            <a:r>
              <a:rPr sz="1100" spc="-5" dirty="0">
                <a:latin typeface="Book Antiqua"/>
                <a:cs typeface="Book Antiqua"/>
              </a:rPr>
              <a:t>the model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plugging the </a:t>
            </a:r>
            <a:r>
              <a:rPr sz="1100" spc="-10" dirty="0">
                <a:latin typeface="Book Antiqua"/>
                <a:cs typeface="Book Antiqua"/>
              </a:rPr>
              <a:t>restrictions  </a:t>
            </a:r>
            <a:r>
              <a:rPr sz="1100" spc="-5" dirty="0">
                <a:latin typeface="Book Antiqua"/>
                <a:cs typeface="Book Antiqua"/>
              </a:rPr>
              <a:t>as if they </a:t>
            </a:r>
            <a:r>
              <a:rPr sz="1100" spc="-10" dirty="0">
                <a:latin typeface="Book Antiqua"/>
                <a:cs typeface="Book Antiqua"/>
              </a:rPr>
              <a:t>were true </a:t>
            </a:r>
            <a:r>
              <a:rPr sz="1100" spc="-5" dirty="0">
                <a:latin typeface="Book Antiqua"/>
                <a:cs typeface="Book Antiqua"/>
              </a:rPr>
              <a:t>(model under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H</a:t>
            </a:r>
            <a:r>
              <a:rPr sz="1200" spc="15" baseline="-10416" dirty="0">
                <a:latin typeface="Book Antiqua"/>
                <a:cs typeface="Book Antiqua"/>
              </a:rPr>
              <a:t>0</a:t>
            </a:r>
            <a:r>
              <a:rPr sz="1100" spc="10" dirty="0">
                <a:latin typeface="Book Antiqua"/>
                <a:cs typeface="Book Antiqua"/>
              </a:rPr>
              <a:t>)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call this model </a:t>
            </a:r>
            <a:r>
              <a:rPr sz="1100" i="1" spc="-10" dirty="0">
                <a:latin typeface="Book Antiqua"/>
                <a:cs typeface="Book Antiqua"/>
              </a:rPr>
              <a:t>restricted </a:t>
            </a:r>
            <a:r>
              <a:rPr sz="1100" i="1" spc="-5" dirty="0">
                <a:latin typeface="Book Antiqua"/>
                <a:cs typeface="Book Antiqua"/>
              </a:rPr>
              <a:t>model </a:t>
            </a:r>
            <a:r>
              <a:rPr sz="1100" spc="-5" dirty="0">
                <a:latin typeface="Book Antiqua"/>
                <a:cs typeface="Book Antiqua"/>
              </a:rPr>
              <a:t>as opposed to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endParaRPr sz="1100">
              <a:latin typeface="Book Antiqua"/>
              <a:cs typeface="Book Antiqua"/>
            </a:endParaRPr>
          </a:p>
          <a:p>
            <a:pPr marL="186055">
              <a:lnSpc>
                <a:spcPct val="100000"/>
              </a:lnSpc>
              <a:spcBef>
                <a:spcPts val="35"/>
              </a:spcBef>
            </a:pPr>
            <a:r>
              <a:rPr sz="1100" i="1" spc="-10" dirty="0">
                <a:latin typeface="Book Antiqua"/>
                <a:cs typeface="Book Antiqua"/>
              </a:rPr>
              <a:t>unrestricted </a:t>
            </a:r>
            <a:r>
              <a:rPr sz="1100" i="1" spc="-5" dirty="0">
                <a:latin typeface="Book Antiqua"/>
                <a:cs typeface="Book Antiqua"/>
              </a:rPr>
              <a:t>model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unrestricted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>
              <a:latin typeface="Book Antiqua"/>
              <a:cs typeface="Book Antiqua"/>
            </a:endParaRPr>
          </a:p>
          <a:p>
            <a:pPr marL="183515" algn="ctr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200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86055" marR="288290" indent="-148590">
              <a:lnSpc>
                <a:spcPct val="102699"/>
              </a:lnSpc>
              <a:spcBef>
                <a:spcPts val="10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Restricted model can be derived to have the following  form: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89865" algn="ctr">
              <a:lnSpc>
                <a:spcPct val="100000"/>
              </a:lnSpc>
            </a:pP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31250" dirty="0">
                <a:latin typeface="Lucida Sans Unicode"/>
                <a:cs typeface="Lucida Sans Unicode"/>
              </a:rPr>
              <a:t>∗</a:t>
            </a:r>
            <a:r>
              <a:rPr sz="1200" i="1" spc="-322" baseline="-20833" dirty="0">
                <a:latin typeface="Book Antiqua"/>
                <a:cs typeface="Book Antiqua"/>
              </a:rPr>
              <a:t>i</a:t>
            </a:r>
            <a:r>
              <a:rPr sz="1200" i="1" spc="502" baseline="-20833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130" dirty="0">
                <a:latin typeface="Century Gothic"/>
                <a:cs typeface="Century Gothic"/>
              </a:rPr>
              <a:t>β</a:t>
            </a:r>
            <a:r>
              <a:rPr sz="1200" spc="-195" baseline="-13888" dirty="0">
                <a:latin typeface="Book Antiqua"/>
                <a:cs typeface="Book Antiqua"/>
              </a:rPr>
              <a:t>1</a:t>
            </a:r>
            <a:r>
              <a:rPr sz="1100" i="1" spc="-130" dirty="0">
                <a:latin typeface="Book Antiqua"/>
                <a:cs typeface="Book Antiqua"/>
              </a:rPr>
              <a:t>x</a:t>
            </a:r>
            <a:r>
              <a:rPr sz="1200" spc="-195" baseline="31250" dirty="0">
                <a:latin typeface="Lucida Sans Unicode"/>
                <a:cs typeface="Lucida Sans Unicode"/>
              </a:rPr>
              <a:t>∗</a:t>
            </a:r>
            <a:r>
              <a:rPr sz="1200" i="1" spc="-195" baseline="-20833" dirty="0">
                <a:latin typeface="Book Antiqua"/>
                <a:cs typeface="Book Antiqua"/>
              </a:rPr>
              <a:t>i      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r>
              <a:rPr sz="1200" i="1" spc="135" baseline="-13888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endParaRPr sz="1100">
              <a:latin typeface="Century Gothic"/>
              <a:cs typeface="Century Gothic"/>
            </a:endParaRPr>
          </a:p>
          <a:p>
            <a:pPr marL="186055">
              <a:lnSpc>
                <a:spcPct val="100000"/>
              </a:lnSpc>
              <a:spcBef>
                <a:spcPts val="680"/>
              </a:spcBef>
            </a:pPr>
            <a:r>
              <a:rPr sz="1100" spc="-10" dirty="0">
                <a:latin typeface="Book Antiqua"/>
                <a:cs typeface="Book Antiqua"/>
              </a:rPr>
              <a:t>where   </a:t>
            </a: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27777" dirty="0">
                <a:latin typeface="Lucida Sans Unicode"/>
                <a:cs typeface="Lucida Sans Unicode"/>
              </a:rPr>
              <a:t>∗</a:t>
            </a:r>
            <a:r>
              <a:rPr sz="1200" i="1" spc="-322" baseline="-24305" dirty="0">
                <a:latin typeface="Book Antiqua"/>
                <a:cs typeface="Book Antiqua"/>
              </a:rPr>
              <a:t>i</a:t>
            </a:r>
            <a:r>
              <a:rPr sz="1200" i="1" spc="517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    </a:t>
            </a:r>
            <a:r>
              <a:rPr sz="1100" spc="-10" dirty="0">
                <a:latin typeface="Book Antiqua"/>
                <a:cs typeface="Book Antiqua"/>
              </a:rPr>
              <a:t>and   </a:t>
            </a:r>
            <a:r>
              <a:rPr sz="1100" i="1" spc="-220" dirty="0">
                <a:latin typeface="Book Antiqua"/>
                <a:cs typeface="Book Antiqua"/>
              </a:rPr>
              <a:t>x</a:t>
            </a:r>
            <a:r>
              <a:rPr sz="1200" spc="-330" baseline="27777" dirty="0">
                <a:latin typeface="Lucida Sans Unicode"/>
                <a:cs typeface="Lucida Sans Unicode"/>
              </a:rPr>
              <a:t>∗</a:t>
            </a:r>
            <a:r>
              <a:rPr sz="1200" i="1" spc="-330" baseline="-24305" dirty="0">
                <a:latin typeface="Book Antiqua"/>
                <a:cs typeface="Book Antiqua"/>
              </a:rPr>
              <a:t>i</a:t>
            </a:r>
            <a:r>
              <a:rPr sz="1200" i="1" spc="517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6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</a:t>
            </a:r>
            <a:endParaRPr sz="1200" baseline="-13888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827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60" dirty="0"/>
              <a:t>LOG</a:t>
            </a:r>
            <a:r>
              <a:rPr sz="1400" spc="60" dirty="0"/>
              <a:t>-</a:t>
            </a:r>
            <a:r>
              <a:rPr spc="60" dirty="0"/>
              <a:t>LOG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859699"/>
            <a:ext cx="3783329" cy="6940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79475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0416" dirty="0">
                <a:latin typeface="Book Antiqua"/>
                <a:cs typeface="Book Antiqua"/>
              </a:rPr>
              <a:t>2</a:t>
            </a:r>
            <a:r>
              <a:rPr sz="1200" spc="12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186055" marR="30480" indent="-148590">
              <a:lnSpc>
                <a:spcPct val="102600"/>
              </a:lnSpc>
              <a:spcBef>
                <a:spcPts val="12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Assumes </a:t>
            </a:r>
            <a:r>
              <a:rPr sz="1100" spc="-5" dirty="0">
                <a:latin typeface="Book Antiqua"/>
                <a:cs typeface="Book Antiqua"/>
              </a:rPr>
              <a:t>that the elasticity of the dependent variable with  </a:t>
            </a:r>
            <a:r>
              <a:rPr sz="1100" spc="-10" dirty="0">
                <a:latin typeface="Book Antiqua"/>
                <a:cs typeface="Book Antiqua"/>
              </a:rPr>
              <a:t>respect </a:t>
            </a:r>
            <a:r>
              <a:rPr sz="1100" spc="-5" dirty="0">
                <a:latin typeface="Book Antiqua"/>
                <a:cs typeface="Book Antiqua"/>
              </a:rPr>
              <a:t>to the explanatory variable is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33309" y="1860981"/>
            <a:ext cx="364490" cy="0"/>
          </a:xfrm>
          <a:custGeom>
            <a:avLst/>
            <a:gdLst/>
            <a:ahLst/>
            <a:cxnLst/>
            <a:rect l="l" t="t" r="r" b="b"/>
            <a:pathLst>
              <a:path w="364489">
                <a:moveTo>
                  <a:pt x="0" y="0"/>
                </a:moveTo>
                <a:lnTo>
                  <a:pt x="36393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46504" y="1650643"/>
            <a:ext cx="919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17220" algn="l"/>
              </a:tabLst>
            </a:pPr>
            <a:r>
              <a:rPr sz="1100" i="1" spc="30" dirty="0">
                <a:latin typeface="Century Gothic"/>
                <a:cs typeface="Century Gothic"/>
              </a:rPr>
              <a:t>∂</a:t>
            </a:r>
            <a:r>
              <a:rPr sz="1100" i="1" spc="-65" dirty="0">
                <a:latin typeface="Century Gothic"/>
                <a:cs typeface="Century Gothic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dirty="0">
                <a:latin typeface="Book Antiqua"/>
                <a:cs typeface="Book Antiqua"/>
              </a:rPr>
              <a:t>	</a:t>
            </a:r>
            <a:r>
              <a:rPr sz="1100" i="1" spc="90" dirty="0">
                <a:latin typeface="Century Gothic"/>
                <a:cs typeface="Century Gothic"/>
              </a:rPr>
              <a:t>∂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55" dirty="0">
                <a:latin typeface="Century Gothic"/>
                <a:cs typeface="Century Gothic"/>
              </a:rPr>
              <a:t>/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12340" y="1860981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4">
                <a:moveTo>
                  <a:pt x="0" y="0"/>
                </a:moveTo>
                <a:lnTo>
                  <a:pt x="39262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95209" y="1839403"/>
            <a:ext cx="13716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30" dirty="0">
                <a:latin typeface="Century Gothic"/>
                <a:cs typeface="Century Gothic"/>
              </a:rPr>
              <a:t>∂ </a:t>
            </a: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650" spc="165" baseline="37878" dirty="0">
                <a:latin typeface="Garamond"/>
                <a:cs typeface="Garamond"/>
              </a:rPr>
              <a:t>= </a:t>
            </a:r>
            <a:r>
              <a:rPr sz="1100" i="1" spc="30" dirty="0">
                <a:latin typeface="Century Gothic"/>
                <a:cs typeface="Century Gothic"/>
              </a:rPr>
              <a:t>∂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k</a:t>
            </a:r>
            <a:r>
              <a:rPr sz="1100" i="1" spc="30" dirty="0">
                <a:latin typeface="Century Gothic"/>
                <a:cs typeface="Century Gothic"/>
              </a:rPr>
              <a:t>/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k </a:t>
            </a:r>
            <a:r>
              <a:rPr sz="1650" spc="165" baseline="37878" dirty="0">
                <a:latin typeface="Garamond"/>
                <a:cs typeface="Garamond"/>
              </a:rPr>
              <a:t>=</a:t>
            </a:r>
            <a:r>
              <a:rPr sz="1650" spc="-195" baseline="37878" dirty="0">
                <a:latin typeface="Garamond"/>
                <a:cs typeface="Garamond"/>
              </a:rPr>
              <a:t> </a:t>
            </a:r>
            <a:r>
              <a:rPr sz="1650" i="1" spc="-37" baseline="37878" dirty="0">
                <a:latin typeface="Century Gothic"/>
                <a:cs typeface="Century Gothic"/>
              </a:rPr>
              <a:t>β</a:t>
            </a:r>
            <a:r>
              <a:rPr sz="1200" i="1" spc="-37" baseline="38194" dirty="0">
                <a:latin typeface="Book Antiqua"/>
                <a:cs typeface="Book Antiqua"/>
              </a:rPr>
              <a:t>k</a:t>
            </a:r>
            <a:endParaRPr sz="1200" baseline="38194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07207" y="1744369"/>
            <a:ext cx="4730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Century Gothic"/>
                <a:cs typeface="Century Gothic"/>
              </a:rPr>
              <a:t>,</a:t>
            </a:r>
            <a:r>
              <a:rPr sz="1100" i="1" spc="-25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289" y="2069870"/>
            <a:ext cx="3787775" cy="8978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30670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k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b="1" spc="-5" dirty="0">
                <a:latin typeface="Book Antiqua"/>
                <a:cs typeface="Book Antiqua"/>
              </a:rPr>
              <a:t>percent</a:t>
            </a:r>
            <a:r>
              <a:rPr sz="1100" spc="-5" dirty="0">
                <a:latin typeface="Book Antiqua"/>
                <a:cs typeface="Book Antiqua"/>
              </a:rPr>
              <a:t>, then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will  change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i="1" spc="-37" baseline="-13888" dirty="0">
                <a:latin typeface="Book Antiqua"/>
                <a:cs typeface="Book Antiqua"/>
              </a:rPr>
              <a:t>k</a:t>
            </a:r>
            <a:r>
              <a:rPr sz="1200" i="1" spc="187" baseline="-13888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percents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Before </a:t>
            </a:r>
            <a:r>
              <a:rPr sz="1100" spc="-5" dirty="0">
                <a:latin typeface="Book Antiqua"/>
                <a:cs typeface="Book Antiqua"/>
              </a:rPr>
              <a:t>using a double-log model, </a:t>
            </a:r>
            <a:r>
              <a:rPr sz="1100" spc="-10" dirty="0">
                <a:latin typeface="Book Antiqua"/>
                <a:cs typeface="Book Antiqua"/>
              </a:rPr>
              <a:t>make sure </a:t>
            </a:r>
            <a:r>
              <a:rPr sz="1100" spc="-5" dirty="0">
                <a:latin typeface="Book Antiqua"/>
                <a:cs typeface="Book Antiqua"/>
              </a:rPr>
              <a:t>that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negative or </a:t>
            </a: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observations in the data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578560"/>
            <a:ext cx="33261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of Indian sugar  industry: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3792" y="1205254"/>
            <a:ext cx="213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0" dirty="0">
                <a:latin typeface="Arial"/>
                <a:cs typeface="Arial"/>
              </a:rPr>
              <a:t>ˆ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690" y="1243760"/>
            <a:ext cx="1000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70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13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9064" y="1274608"/>
            <a:ext cx="889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90" dirty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0887" y="1386838"/>
            <a:ext cx="109728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84225" algn="l"/>
              </a:tabLst>
            </a:pPr>
            <a:r>
              <a:rPr lang="en-US" sz="1100" spc="-10" dirty="0">
                <a:latin typeface="Book Antiqua"/>
                <a:cs typeface="Book Antiqua"/>
              </a:rPr>
              <a:t>(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14</a:t>
            </a:r>
            <a:r>
              <a:rPr sz="1100" spc="100" dirty="0">
                <a:latin typeface="Garamond"/>
                <a:cs typeface="Garamond"/>
              </a:rPr>
              <a:t>)</a:t>
            </a:r>
            <a:r>
              <a:rPr lang="en-US" sz="1100" spc="100" dirty="0">
                <a:latin typeface="Garamond"/>
                <a:cs typeface="Garamond"/>
              </a:rPr>
              <a:t>       </a:t>
            </a:r>
            <a:r>
              <a:rPr lang="en-US" sz="1100" dirty="0">
                <a:latin typeface="Garamond"/>
                <a:cs typeface="Garamond"/>
              </a:rPr>
              <a:t>(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17</a:t>
            </a:r>
            <a:r>
              <a:rPr sz="1100" spc="100" dirty="0">
                <a:latin typeface="Garamond"/>
                <a:cs typeface="Garamond"/>
              </a:rPr>
              <a:t>)</a:t>
            </a:r>
            <a:endParaRPr sz="1100" dirty="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5339" y="1243760"/>
            <a:ext cx="12871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59 </a:t>
            </a:r>
            <a:r>
              <a:rPr sz="1100" spc="45" dirty="0">
                <a:latin typeface="Garamond"/>
                <a:cs typeface="Garamond"/>
              </a:rPr>
              <a:t>ln </a:t>
            </a:r>
            <a:r>
              <a:rPr sz="1100" i="1" spc="-10" dirty="0">
                <a:latin typeface="Book Antiqua"/>
                <a:cs typeface="Book Antiqua"/>
              </a:rPr>
              <a:t>L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33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38744" y="1824036"/>
            <a:ext cx="96456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  <a:tabLst>
                <a:tab pos="246379" algn="l"/>
              </a:tabLst>
            </a:pP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output  </a:t>
            </a:r>
            <a:r>
              <a:rPr sz="1100" i="1" spc="-10" dirty="0">
                <a:latin typeface="Book Antiqua"/>
                <a:cs typeface="Book Antiqua"/>
              </a:rPr>
              <a:t>L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labor 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73059" y="2168180"/>
            <a:ext cx="13735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. . .</a:t>
            </a:r>
            <a:r>
              <a:rPr sz="1100" i="1" spc="7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capital employed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9025" y="2574790"/>
            <a:ext cx="3547110" cy="670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25" marR="30480" indent="-13716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we increase the amount of labor by 1%,</a:t>
            </a:r>
            <a:r>
              <a:rPr sz="1000" spc="-5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  production of sugar will increase by 0.59%, ceteris</a:t>
            </a:r>
            <a:r>
              <a:rPr sz="1000" spc="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paribus.</a:t>
            </a:r>
            <a:endParaRPr sz="1000" dirty="0">
              <a:latin typeface="Book Antiqua"/>
              <a:cs typeface="Book Antiqua"/>
            </a:endParaRPr>
          </a:p>
          <a:p>
            <a:pPr marL="174625" marR="300355" indent="-137160">
              <a:lnSpc>
                <a:spcPct val="100000"/>
              </a:lnSpc>
              <a:spcBef>
                <a:spcPts val="285"/>
              </a:spcBef>
            </a:pPr>
            <a:r>
              <a:rPr sz="1000" spc="-5" dirty="0">
                <a:latin typeface="Book Antiqua"/>
                <a:cs typeface="Book Antiqua"/>
              </a:rPr>
              <a:t>Ceteris paribus is a Latin phrase meaning ’other things  being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equal’.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389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60" dirty="0"/>
              <a:t>LOG</a:t>
            </a:r>
            <a:r>
              <a:rPr sz="1400" spc="60" dirty="0"/>
              <a:t>-</a:t>
            </a:r>
            <a:r>
              <a:rPr spc="60" dirty="0"/>
              <a:t>LINEAR</a:t>
            </a:r>
            <a:r>
              <a:rPr spc="10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889900"/>
            <a:ext cx="3754754" cy="1889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Linear-log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109982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475615" marR="282575" indent="-137160">
              <a:lnSpc>
                <a:spcPct val="100000"/>
              </a:lnSpc>
              <a:spcBef>
                <a:spcPts val="150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increases by 1 </a:t>
            </a:r>
            <a:r>
              <a:rPr sz="1000" b="1" spc="-5" dirty="0">
                <a:latin typeface="Book Antiqua"/>
                <a:cs typeface="Book Antiqua"/>
              </a:rPr>
              <a:t>percent</a:t>
            </a:r>
            <a:r>
              <a:rPr sz="1000" spc="-5" dirty="0">
                <a:latin typeface="Book Antiqua"/>
                <a:cs typeface="Book Antiqua"/>
              </a:rPr>
              <a:t>, then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will  change by </a:t>
            </a:r>
            <a:r>
              <a:rPr sz="1000" spc="5" dirty="0">
                <a:latin typeface="Book Antiqua"/>
                <a:cs typeface="Book Antiqua"/>
              </a:rPr>
              <a:t>(</a:t>
            </a:r>
            <a:r>
              <a:rPr sz="1000" i="1" spc="5" dirty="0">
                <a:latin typeface="Century Gothic"/>
                <a:cs typeface="Century Gothic"/>
              </a:rPr>
              <a:t>β</a:t>
            </a:r>
            <a:r>
              <a:rPr sz="1050" i="1" spc="7" baseline="-11904" dirty="0">
                <a:latin typeface="Book Antiqua"/>
                <a:cs typeface="Book Antiqua"/>
              </a:rPr>
              <a:t>k</a:t>
            </a:r>
            <a:r>
              <a:rPr sz="1000" i="1" spc="5" dirty="0">
                <a:latin typeface="Century Gothic"/>
                <a:cs typeface="Century Gothic"/>
              </a:rPr>
              <a:t>/</a:t>
            </a:r>
            <a:r>
              <a:rPr sz="1000" spc="5" dirty="0">
                <a:latin typeface="Book Antiqua"/>
                <a:cs typeface="Book Antiqua"/>
              </a:rPr>
              <a:t>100) </a:t>
            </a:r>
            <a:r>
              <a:rPr sz="1000" b="1" spc="-5" dirty="0">
                <a:latin typeface="Book Antiqua"/>
                <a:cs typeface="Book Antiqua"/>
              </a:rPr>
              <a:t>units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i="1" spc="-5" dirty="0">
                <a:latin typeface="Century Gothic"/>
                <a:cs typeface="Century Gothic"/>
              </a:rPr>
              <a:t>,</a:t>
            </a:r>
            <a:r>
              <a:rPr sz="1000" i="1" spc="-17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Log-linear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1191895">
              <a:lnSpc>
                <a:spcPct val="100000"/>
              </a:lnSpc>
              <a:spcBef>
                <a:spcPts val="113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  <a:p>
            <a:pPr marL="475615" marR="43180" indent="-137160">
              <a:lnSpc>
                <a:spcPct val="100000"/>
              </a:lnSpc>
              <a:spcBef>
                <a:spcPts val="150"/>
              </a:spcBef>
            </a:pPr>
            <a:r>
              <a:rPr sz="1000" spc="-5" dirty="0">
                <a:latin typeface="Book Antiqua"/>
                <a:cs typeface="Book Antiqua"/>
              </a:rPr>
              <a:t>Interpretation: if 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k </a:t>
            </a:r>
            <a:r>
              <a:rPr sz="1000" spc="-5" dirty="0">
                <a:latin typeface="Book Antiqua"/>
                <a:cs typeface="Book Antiqua"/>
              </a:rPr>
              <a:t>increases by 1 </a:t>
            </a:r>
            <a:r>
              <a:rPr sz="1000" b="1" spc="-5" dirty="0">
                <a:latin typeface="Book Antiqua"/>
                <a:cs typeface="Book Antiqua"/>
              </a:rPr>
              <a:t>unit</a:t>
            </a:r>
            <a:r>
              <a:rPr sz="1000" spc="-5" dirty="0">
                <a:latin typeface="Book Antiqua"/>
                <a:cs typeface="Book Antiqua"/>
              </a:rPr>
              <a:t>, then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will change  by </a:t>
            </a:r>
            <a:r>
              <a:rPr sz="1000" spc="-15" dirty="0">
                <a:latin typeface="Book Antiqua"/>
                <a:cs typeface="Book Antiqua"/>
              </a:rPr>
              <a:t>(</a:t>
            </a:r>
            <a:r>
              <a:rPr sz="1000" i="1" spc="-15" dirty="0">
                <a:latin typeface="Century Gothic"/>
                <a:cs typeface="Century Gothic"/>
              </a:rPr>
              <a:t>β</a:t>
            </a:r>
            <a:r>
              <a:rPr sz="1050" i="1" spc="-22" baseline="-11904" dirty="0">
                <a:latin typeface="Book Antiqua"/>
                <a:cs typeface="Book Antiqua"/>
              </a:rPr>
              <a:t>k </a:t>
            </a:r>
            <a:r>
              <a:rPr sz="1000" spc="-300" dirty="0">
                <a:latin typeface="Lucida Sans Unicode"/>
                <a:cs typeface="Lucida Sans Unicode"/>
              </a:rPr>
              <a:t>∗ </a:t>
            </a:r>
            <a:r>
              <a:rPr sz="1000" spc="-5" dirty="0">
                <a:latin typeface="Book Antiqua"/>
                <a:cs typeface="Book Antiqua"/>
              </a:rPr>
              <a:t>100) </a:t>
            </a:r>
            <a:r>
              <a:rPr sz="1000" b="1" spc="-5" dirty="0">
                <a:latin typeface="Book Antiqua"/>
                <a:cs typeface="Book Antiqua"/>
              </a:rPr>
              <a:t>percent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k </a:t>
            </a:r>
            <a:r>
              <a:rPr sz="1000" spc="105" dirty="0">
                <a:latin typeface="Garamond"/>
                <a:cs typeface="Garamond"/>
              </a:rPr>
              <a:t>= </a:t>
            </a:r>
            <a:r>
              <a:rPr sz="1000" spc="-5" dirty="0">
                <a:latin typeface="Book Antiqua"/>
                <a:cs typeface="Book Antiqua"/>
              </a:rPr>
              <a:t>1</a:t>
            </a:r>
            <a:r>
              <a:rPr sz="1000" i="1" spc="-5" dirty="0">
                <a:latin typeface="Century Gothic"/>
                <a:cs typeface="Century Gothic"/>
              </a:rPr>
              <a:t>,</a:t>
            </a:r>
            <a:r>
              <a:rPr sz="1000" i="1" spc="-2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946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45" dirty="0"/>
              <a:t>LOG </a:t>
            </a:r>
            <a:r>
              <a:rPr spc="55" dirty="0"/>
              <a:t>LINEAR</a:t>
            </a:r>
            <a:r>
              <a:rPr spc="7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845806"/>
            <a:ext cx="25171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</a:t>
            </a:r>
            <a:r>
              <a:rPr sz="1100" spc="-10" dirty="0">
                <a:latin typeface="Book Antiqua"/>
                <a:cs typeface="Book Antiqua"/>
              </a:rPr>
              <a:t>demand </a:t>
            </a:r>
            <a:r>
              <a:rPr sz="1100" spc="-5" dirty="0">
                <a:latin typeface="Book Antiqua"/>
                <a:cs typeface="Book Antiqua"/>
              </a:rPr>
              <a:t>for chicken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meat: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289" y="1530621"/>
            <a:ext cx="3763010" cy="1276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>
              <a:lnSpc>
                <a:spcPts val="1200"/>
              </a:lnSpc>
              <a:spcBef>
                <a:spcPts val="95"/>
              </a:spcBef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Y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chicken consumption</a:t>
            </a:r>
            <a:r>
              <a:rPr sz="1000" spc="-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(kg.)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195"/>
              </a:lnSpc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PC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price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chicken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195"/>
              </a:lnSpc>
              <a:tabLst>
                <a:tab pos="931544" algn="l"/>
              </a:tabLst>
            </a:pPr>
            <a:r>
              <a:rPr sz="1000" i="1" spc="-5" dirty="0">
                <a:latin typeface="Book Antiqua"/>
                <a:cs typeface="Book Antiqua"/>
              </a:rPr>
              <a:t>PB	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price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beef</a:t>
            </a:r>
            <a:endParaRPr sz="1000">
              <a:latin typeface="Book Antiqua"/>
              <a:cs typeface="Book Antiqua"/>
            </a:endParaRPr>
          </a:p>
          <a:p>
            <a:pPr marL="622300">
              <a:lnSpc>
                <a:spcPts val="1200"/>
              </a:lnSpc>
            </a:pPr>
            <a:r>
              <a:rPr sz="1000" i="1" spc="-5" dirty="0">
                <a:latin typeface="Book Antiqua"/>
                <a:cs typeface="Book Antiqua"/>
              </a:rPr>
              <a:t>YD </a:t>
            </a: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disposable</a:t>
            </a:r>
            <a:r>
              <a:rPr sz="1000" spc="-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income</a:t>
            </a: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Interpretation: An increase in the annual disposable income by  1% increases chicken consumption by 0.12 kg per </a:t>
            </a:r>
            <a:r>
              <a:rPr sz="1000" spc="-20" dirty="0">
                <a:latin typeface="Book Antiqua"/>
                <a:cs typeface="Book Antiqua"/>
              </a:rPr>
              <a:t>year, </a:t>
            </a:r>
            <a:r>
              <a:rPr sz="1000" spc="-5" dirty="0">
                <a:latin typeface="Book Antiqua"/>
                <a:cs typeface="Book Antiqua"/>
              </a:rPr>
              <a:t>ceteris  paribus.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D992FF-E6E3-4BF8-83B1-8CA09BFF0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61" y="1037576"/>
            <a:ext cx="3715438" cy="50797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946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45" dirty="0"/>
              <a:t>LOG </a:t>
            </a:r>
            <a:r>
              <a:rPr spc="55" dirty="0"/>
              <a:t>LINEAR</a:t>
            </a:r>
            <a:r>
              <a:rPr spc="70" dirty="0"/>
              <a:t> </a:t>
            </a:r>
            <a:r>
              <a:rPr spc="50" dirty="0"/>
              <a:t>FORMS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834591"/>
            <a:ext cx="366331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influence </a:t>
            </a:r>
            <a:r>
              <a:rPr sz="1100" spc="-5" dirty="0">
                <a:latin typeface="Book Antiqua"/>
                <a:cs typeface="Book Antiqua"/>
              </a:rPr>
              <a:t>of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experience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5394" y="1699277"/>
            <a:ext cx="29972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wage  educ  exper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06105" y="1699277"/>
            <a:ext cx="139700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200"/>
              </a:lnSpc>
              <a:spcBef>
                <a:spcPts val="95"/>
              </a:spcBef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annual wage</a:t>
            </a:r>
            <a:r>
              <a:rPr sz="1000" spc="-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(USD)</a:t>
            </a:r>
            <a:endParaRPr sz="1000">
              <a:latin typeface="Book Antiqua"/>
              <a:cs typeface="Book Antiqua"/>
            </a:endParaRPr>
          </a:p>
          <a:p>
            <a:pPr marL="12700">
              <a:lnSpc>
                <a:spcPts val="1195"/>
              </a:lnSpc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years of</a:t>
            </a:r>
            <a:r>
              <a:rPr sz="1000" spc="-7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>
              <a:latin typeface="Book Antiqua"/>
              <a:cs typeface="Book Antiqua"/>
            </a:endParaRPr>
          </a:p>
          <a:p>
            <a:pPr marL="12700">
              <a:lnSpc>
                <a:spcPts val="1200"/>
              </a:lnSpc>
            </a:pPr>
            <a:r>
              <a:rPr sz="1000" i="1" spc="-5" dirty="0">
                <a:latin typeface="Century Gothic"/>
                <a:cs typeface="Century Gothic"/>
              </a:rPr>
              <a:t>. . . </a:t>
            </a:r>
            <a:r>
              <a:rPr sz="1000" spc="-5" dirty="0">
                <a:latin typeface="Book Antiqua"/>
                <a:cs typeface="Book Antiqua"/>
              </a:rPr>
              <a:t>years of</a:t>
            </a:r>
            <a:r>
              <a:rPr sz="1000" spc="-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989" y="2343104"/>
            <a:ext cx="3791585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6055" marR="30480" indent="-148590">
              <a:lnSpc>
                <a:spcPct val="100000"/>
              </a:lnSpc>
              <a:spcBef>
                <a:spcPts val="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000" spc="-5" dirty="0">
                <a:latin typeface="Book Antiqua"/>
                <a:cs typeface="Book Antiqua"/>
              </a:rPr>
              <a:t>Interpretation: An increase in education by one year increases  annual wage by 9.8%, ceteris paribus. An increase in experience  by one year increases annual wage by 1%, ceteris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paribus.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970B7A-3DCE-4C43-B198-B45FFE734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28" y="1198446"/>
            <a:ext cx="3354636" cy="49387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421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P</a:t>
            </a:r>
            <a:r>
              <a:rPr spc="50" dirty="0"/>
              <a:t>OLYNOMIAL</a:t>
            </a:r>
            <a:r>
              <a:rPr spc="8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2742882" y="844053"/>
            <a:ext cx="762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3441" y="770507"/>
            <a:ext cx="15614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1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989" y="1272818"/>
            <a:ext cx="377444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determine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100" spc="-10" dirty="0">
                <a:latin typeface="Book Antiqua"/>
                <a:cs typeface="Book Antiqua"/>
              </a:rPr>
              <a:t>, we </a:t>
            </a:r>
            <a:r>
              <a:rPr sz="1100" spc="-5" dirty="0">
                <a:latin typeface="Book Antiqua"/>
                <a:cs typeface="Book Antiqua"/>
              </a:rPr>
              <a:t>need to calculate the  derivative: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44459" y="1555964"/>
            <a:ext cx="1765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90" dirty="0">
                <a:latin typeface="Century Gothic"/>
                <a:cs typeface="Century Gothic"/>
              </a:rPr>
              <a:t>∂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28685" y="1766303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>
                <a:moveTo>
                  <a:pt x="0" y="0"/>
                </a:moveTo>
                <a:lnTo>
                  <a:pt x="207454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0989" y="1649703"/>
            <a:ext cx="3617595" cy="678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74650" algn="ctr">
              <a:lnSpc>
                <a:spcPct val="100000"/>
              </a:lnSpc>
              <a:spcBef>
                <a:spcPts val="90"/>
              </a:spcBef>
            </a:pPr>
            <a:r>
              <a:rPr sz="1650" i="1" spc="37" baseline="-37878" dirty="0">
                <a:latin typeface="Century Gothic"/>
                <a:cs typeface="Century Gothic"/>
              </a:rPr>
              <a:t>∂</a:t>
            </a:r>
            <a:r>
              <a:rPr sz="1650" i="1" spc="37" baseline="-37878" dirty="0">
                <a:latin typeface="Book Antiqua"/>
                <a:cs typeface="Book Antiqua"/>
              </a:rPr>
              <a:t>x</a:t>
            </a:r>
            <a:r>
              <a:rPr sz="1200" spc="37" baseline="-65972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2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-67" baseline="-10416" dirty="0">
                <a:latin typeface="Book Antiqua"/>
                <a:cs typeface="Book Antiqua"/>
              </a:rPr>
              <a:t>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112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Clearly,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200" spc="-15" baseline="-13888" dirty="0">
                <a:latin typeface="Book Antiqua"/>
                <a:cs typeface="Book Antiqua"/>
              </a:rPr>
              <a:t>1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is not constant, but changes  with the level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8289" y="2498025"/>
            <a:ext cx="3367404" cy="532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might also have higher </a:t>
            </a:r>
            <a:r>
              <a:rPr sz="1100" spc="-10" dirty="0">
                <a:latin typeface="Book Antiqua"/>
                <a:cs typeface="Book Antiqua"/>
              </a:rPr>
              <a:t>order </a:t>
            </a:r>
            <a:r>
              <a:rPr sz="1100" spc="-5" dirty="0">
                <a:latin typeface="Book Antiqua"/>
                <a:cs typeface="Book Antiqua"/>
              </a:rPr>
              <a:t>polynomials,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e.g.:</a:t>
            </a:r>
            <a:endParaRPr sz="1100">
              <a:latin typeface="Book Antiqua"/>
              <a:cs typeface="Book Antiqua"/>
            </a:endParaRPr>
          </a:p>
          <a:p>
            <a:pPr marL="830580">
              <a:lnSpc>
                <a:spcPts val="955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3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4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31250" dirty="0">
                <a:latin typeface="Book Antiqua"/>
                <a:cs typeface="Book Antiqua"/>
              </a:rPr>
              <a:t>4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7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2024380">
              <a:lnSpc>
                <a:spcPts val="595"/>
              </a:lnSpc>
              <a:tabLst>
                <a:tab pos="2455545" algn="l"/>
                <a:tab pos="2886075" algn="l"/>
              </a:tabLst>
            </a:pPr>
            <a:r>
              <a:rPr sz="800" spc="-5" dirty="0">
                <a:latin typeface="Book Antiqua"/>
                <a:cs typeface="Book Antiqua"/>
              </a:rPr>
              <a:t>1	1	1</a:t>
            </a:r>
            <a:endParaRPr sz="8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133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 </a:t>
            </a:r>
            <a:r>
              <a:rPr spc="30" dirty="0"/>
              <a:t>OF </a:t>
            </a:r>
            <a:r>
              <a:rPr spc="50" dirty="0"/>
              <a:t>POLYNOMIAL</a:t>
            </a:r>
            <a:r>
              <a:rPr spc="26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577480"/>
            <a:ext cx="3605529" cy="148418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107314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impact of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hours of studying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grade </a:t>
            </a:r>
            <a:r>
              <a:rPr sz="1100" spc="-10" dirty="0">
                <a:latin typeface="Book Antiqua"/>
                <a:cs typeface="Book Antiqua"/>
              </a:rPr>
              <a:t>from Introductory</a:t>
            </a:r>
            <a:r>
              <a:rPr sz="1100" spc="-5" dirty="0">
                <a:latin typeface="Book Antiqua"/>
                <a:cs typeface="Book Antiqua"/>
              </a:rPr>
              <a:t> Econometrics: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25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99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To </a:t>
            </a:r>
            <a:r>
              <a:rPr sz="1100" spc="-5" dirty="0">
                <a:latin typeface="Book Antiqua"/>
                <a:cs typeface="Book Antiqua"/>
              </a:rPr>
              <a:t>determine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hours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grade, calculate the  derivative: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39025" y="2556972"/>
            <a:ext cx="339344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4625" marR="30480" indent="-13716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Decreasing returns to hours of studying: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hours  implies higher grade, but the positive effect of additional  hour of studying decreases with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hours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37B600-8B6C-4293-92DC-BBBEDBAEA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05" y="1028761"/>
            <a:ext cx="3459296" cy="3966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30DB8DD-CA63-4910-8ADE-3C5C37D3F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90" y="2065586"/>
            <a:ext cx="3983527" cy="49361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26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HOICE </a:t>
            </a:r>
            <a:r>
              <a:rPr spc="30" dirty="0"/>
              <a:t>OF </a:t>
            </a:r>
            <a:r>
              <a:rPr spc="55" dirty="0"/>
              <a:t>CORRECT </a:t>
            </a:r>
            <a:r>
              <a:rPr spc="60" dirty="0"/>
              <a:t>FUNCTIONAL</a:t>
            </a:r>
            <a:r>
              <a:rPr spc="5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617574"/>
            <a:ext cx="3806190" cy="265598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10160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functional form has to be </a:t>
            </a:r>
            <a:r>
              <a:rPr sz="1100" spc="-10" dirty="0">
                <a:latin typeface="Book Antiqua"/>
                <a:cs typeface="Book Antiqua"/>
              </a:rPr>
              <a:t>correctly specified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order  </a:t>
            </a:r>
            <a:r>
              <a:rPr sz="1100" spc="-5" dirty="0">
                <a:latin typeface="Book Antiqua"/>
                <a:cs typeface="Book Antiqua"/>
              </a:rPr>
              <a:t>to avoid 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inconsistent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  <a:p>
            <a:pPr marL="501015" marR="255270" indent="-137160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Remember that one of the OLS assumptions is that the  model is correctly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specified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224154" marR="6858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Ideally: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is given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underlying theory of 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5080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reality: </a:t>
            </a:r>
            <a:r>
              <a:rPr sz="1100" spc="-5" dirty="0">
                <a:latin typeface="Book Antiqua"/>
                <a:cs typeface="Book Antiqua"/>
              </a:rPr>
              <a:t>underlying theory does not give </a:t>
            </a:r>
            <a:r>
              <a:rPr sz="1100" spc="-10" dirty="0">
                <a:latin typeface="Book Antiqua"/>
                <a:cs typeface="Book Antiqua"/>
              </a:rPr>
              <a:t>precise 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11493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most cases, either linear form is adequate, or </a:t>
            </a:r>
            <a:r>
              <a:rPr sz="1100" spc="-10" dirty="0">
                <a:latin typeface="Book Antiqua"/>
                <a:cs typeface="Book Antiqua"/>
              </a:rPr>
              <a:t>common  </a:t>
            </a:r>
            <a:r>
              <a:rPr sz="1100" spc="-5" dirty="0">
                <a:latin typeface="Book Antiqua"/>
                <a:cs typeface="Book Antiqua"/>
              </a:rPr>
              <a:t>sense will point out an easy choice </a:t>
            </a:r>
            <a:r>
              <a:rPr sz="1100" spc="-10" dirty="0">
                <a:latin typeface="Book Antiqua"/>
                <a:cs typeface="Book Antiqua"/>
              </a:rPr>
              <a:t>from among </a:t>
            </a:r>
            <a:r>
              <a:rPr sz="1100" spc="-5" dirty="0">
                <a:latin typeface="Book Antiqua"/>
                <a:cs typeface="Book Antiqua"/>
              </a:rPr>
              <a:t>the  alternatives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26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HOICE </a:t>
            </a:r>
            <a:r>
              <a:rPr spc="30" dirty="0"/>
              <a:t>OF </a:t>
            </a:r>
            <a:r>
              <a:rPr spc="55" dirty="0"/>
              <a:t>CORRECT </a:t>
            </a:r>
            <a:r>
              <a:rPr spc="60" dirty="0"/>
              <a:t>FUNCTIONAL</a:t>
            </a:r>
            <a:r>
              <a:rPr spc="55" dirty="0"/>
              <a:t> </a:t>
            </a:r>
            <a:r>
              <a:rPr spc="50" dirty="0"/>
              <a:t>FORM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94587"/>
            <a:ext cx="3717925" cy="228652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Nonlinearity of explanatory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770"/>
              </a:spcBef>
            </a:pPr>
            <a:r>
              <a:rPr sz="1000" spc="-5" dirty="0">
                <a:latin typeface="Book Antiqua"/>
                <a:cs typeface="Book Antiqua"/>
              </a:rPr>
              <a:t>often approximated by polynomial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 dirty="0">
              <a:latin typeface="Book Antiqua"/>
              <a:cs typeface="Book Antiqua"/>
            </a:endParaRPr>
          </a:p>
          <a:p>
            <a:pPr marL="475615" marR="190500" indent="-13716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Book Antiqua"/>
                <a:cs typeface="Book Antiqua"/>
              </a:rPr>
              <a:t>missing higher powers of a variable can be detected as  omitted variables (see next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lecture)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Nonlinearity of dependent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775"/>
              </a:spcBef>
            </a:pPr>
            <a:r>
              <a:rPr sz="1000" spc="-10" dirty="0">
                <a:latin typeface="Book Antiqua"/>
                <a:cs typeface="Book Antiqua"/>
              </a:rPr>
              <a:t>harder </a:t>
            </a:r>
            <a:r>
              <a:rPr sz="1000" spc="-5" dirty="0">
                <a:latin typeface="Book Antiqua"/>
                <a:cs typeface="Book Antiqua"/>
              </a:rPr>
              <a:t>to detect based on statistical </a:t>
            </a:r>
            <a:r>
              <a:rPr sz="1000" spc="-10" dirty="0">
                <a:latin typeface="Book Antiqua"/>
                <a:cs typeface="Book Antiqua"/>
              </a:rPr>
              <a:t>fit </a:t>
            </a:r>
            <a:r>
              <a:rPr sz="1000" spc="-5" dirty="0">
                <a:latin typeface="Book Antiqua"/>
                <a:cs typeface="Book Antiqua"/>
              </a:rPr>
              <a:t>of the</a:t>
            </a:r>
            <a:r>
              <a:rPr sz="1000" spc="11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endParaRPr sz="1000" dirty="0">
              <a:latin typeface="Book Antiqua"/>
              <a:cs typeface="Book Antiqua"/>
            </a:endParaRPr>
          </a:p>
          <a:p>
            <a:pPr marL="475615" marR="558165" indent="-137160">
              <a:lnSpc>
                <a:spcPct val="100000"/>
              </a:lnSpc>
              <a:spcBef>
                <a:spcPts val="290"/>
              </a:spcBef>
            </a:pPr>
            <a:r>
              <a:rPr sz="1000" i="1" spc="-5" dirty="0">
                <a:latin typeface="Book Antiqua"/>
                <a:cs typeface="Book Antiqua"/>
              </a:rPr>
              <a:t>R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-5" dirty="0">
                <a:latin typeface="Book Antiqua"/>
                <a:cs typeface="Book Antiqua"/>
              </a:rPr>
              <a:t>is incomparable across models </a:t>
            </a:r>
            <a:r>
              <a:rPr sz="1000" spc="-10" dirty="0">
                <a:latin typeface="Book Antiqua"/>
                <a:cs typeface="Book Antiqua"/>
              </a:rPr>
              <a:t>where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is  transformed</a:t>
            </a:r>
            <a:endParaRPr sz="10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dependent variables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often transformed to log-form in  </a:t>
            </a:r>
            <a:r>
              <a:rPr sz="1000" spc="-10" dirty="0">
                <a:latin typeface="Book Antiqua"/>
                <a:cs typeface="Book Antiqua"/>
              </a:rPr>
              <a:t>order </a:t>
            </a:r>
            <a:r>
              <a:rPr sz="1000" spc="-5" dirty="0">
                <a:latin typeface="Book Antiqua"/>
                <a:cs typeface="Book Antiqua"/>
              </a:rPr>
              <a:t>to make their distribution closer to the normal  distribution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217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UMMY</a:t>
            </a:r>
            <a:r>
              <a:rPr spc="7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704124"/>
            <a:ext cx="3835400" cy="72580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- takes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values of 0 or 1, depending 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 qualitative attribute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Examples of </a:t>
            </a:r>
            <a:r>
              <a:rPr sz="1100" spc="-10" dirty="0">
                <a:latin typeface="Book Antiqua"/>
                <a:cs typeface="Book Antiqua"/>
              </a:rPr>
              <a:t>dummy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AA519C-B2FF-4BE6-8106-7C68B18E0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6" y="1501775"/>
            <a:ext cx="4517951" cy="16870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579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I</a:t>
            </a:r>
            <a:r>
              <a:rPr spc="50" dirty="0"/>
              <a:t>DEA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245" dirty="0"/>
              <a:t> </a:t>
            </a:r>
            <a:r>
              <a:rPr sz="1400" i="1" spc="55" dirty="0">
                <a:latin typeface="Book Antiqua"/>
                <a:cs typeface="Book Antiqua"/>
              </a:rPr>
              <a:t>F</a:t>
            </a:r>
            <a:r>
              <a:rPr sz="1400" spc="55" dirty="0"/>
              <a:t>-</a:t>
            </a:r>
            <a:r>
              <a:rPr spc="55" dirty="0"/>
              <a:t>TEST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3088"/>
            <a:ext cx="3886200" cy="21405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7493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restrictions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true, </a:t>
            </a:r>
            <a:r>
              <a:rPr sz="1100" spc="-5" dirty="0">
                <a:latin typeface="Book Antiqua"/>
                <a:cs typeface="Book Antiqua"/>
              </a:rPr>
              <a:t>then the </a:t>
            </a:r>
            <a:r>
              <a:rPr sz="1100" spc="-10" dirty="0">
                <a:latin typeface="Book Antiqua"/>
                <a:cs typeface="Book Antiqua"/>
              </a:rPr>
              <a:t>restricted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spc="-10" dirty="0">
                <a:latin typeface="Book Antiqua"/>
                <a:cs typeface="Book Antiqua"/>
              </a:rPr>
              <a:t>fits </a:t>
            </a:r>
            <a:r>
              <a:rPr sz="1100" spc="-5" dirty="0">
                <a:latin typeface="Book Antiqua"/>
                <a:cs typeface="Book Antiqua"/>
              </a:rPr>
              <a:t>the  data in the </a:t>
            </a:r>
            <a:r>
              <a:rPr sz="1100" spc="-10" dirty="0">
                <a:latin typeface="Book Antiqua"/>
                <a:cs typeface="Book Antiqua"/>
              </a:rPr>
              <a:t>same way </a:t>
            </a:r>
            <a:r>
              <a:rPr sz="1100" spc="-5" dirty="0">
                <a:latin typeface="Book Antiqua"/>
                <a:cs typeface="Book Antiqua"/>
              </a:rPr>
              <a:t>as the </a:t>
            </a:r>
            <a:r>
              <a:rPr sz="1100" spc="-10" dirty="0">
                <a:latin typeface="Book Antiqua"/>
                <a:cs typeface="Book Antiqua"/>
              </a:rPr>
              <a:t>unrestricted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residuals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nearly the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same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restrictions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false, then the </a:t>
            </a:r>
            <a:r>
              <a:rPr sz="1100" spc="-10" dirty="0">
                <a:latin typeface="Book Antiqua"/>
                <a:cs typeface="Book Antiqua"/>
              </a:rPr>
              <a:t>restricted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spc="-10" dirty="0">
                <a:latin typeface="Book Antiqua"/>
                <a:cs typeface="Book Antiqua"/>
              </a:rPr>
              <a:t>fits </a:t>
            </a:r>
            <a:r>
              <a:rPr sz="1100" spc="-5" dirty="0">
                <a:latin typeface="Book Antiqua"/>
                <a:cs typeface="Book Antiqua"/>
              </a:rPr>
              <a:t>the  data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poorly</a:t>
            </a:r>
            <a:endParaRPr sz="1100" dirty="0">
              <a:latin typeface="Book Antiqua"/>
              <a:cs typeface="Book Antiqua"/>
            </a:endParaRPr>
          </a:p>
          <a:p>
            <a:pPr marL="488315" marR="233045" indent="-137160">
              <a:lnSpc>
                <a:spcPct val="100000"/>
              </a:lnSpc>
              <a:spcBef>
                <a:spcPts val="770"/>
              </a:spcBef>
            </a:pPr>
            <a:r>
              <a:rPr sz="1000" spc="-5" dirty="0">
                <a:latin typeface="Book Antiqua"/>
                <a:cs typeface="Book Antiqua"/>
              </a:rPr>
              <a:t>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restricted model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much larger than  those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unrestricted model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11454" marR="33782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idea is thus to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residuals 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two 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160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NTERCEPT</a:t>
            </a:r>
            <a:r>
              <a:rPr spc="90" dirty="0"/>
              <a:t> </a:t>
            </a:r>
            <a:r>
              <a:rPr spc="50" dirty="0"/>
              <a:t>DUMMY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214629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/>
              <a:t>Dummy </a:t>
            </a:r>
            <a:r>
              <a:rPr sz="1100" spc="-5" dirty="0"/>
              <a:t>variable included in a </a:t>
            </a:r>
            <a:r>
              <a:rPr sz="1100" spc="-10" dirty="0"/>
              <a:t>regression </a:t>
            </a:r>
            <a:r>
              <a:rPr sz="1100" spc="-5" dirty="0"/>
              <a:t>alone (not  interacted with other variables) is an </a:t>
            </a:r>
            <a:r>
              <a:rPr sz="1100" spc="-10" dirty="0"/>
              <a:t>intercept</a:t>
            </a:r>
            <a:r>
              <a:rPr sz="1100" spc="-25" dirty="0"/>
              <a:t> </a:t>
            </a:r>
            <a:r>
              <a:rPr sz="1100" spc="-10" dirty="0"/>
              <a:t>dummy</a:t>
            </a:r>
            <a:endParaRPr sz="1100">
              <a:latin typeface="Arial Black"/>
              <a:cs typeface="Arial Black"/>
            </a:endParaRPr>
          </a:p>
          <a:p>
            <a:pPr marL="173355" marR="17780" indent="-148590">
              <a:lnSpc>
                <a:spcPct val="102600"/>
              </a:lnSpc>
              <a:spcBef>
                <a:spcPts val="45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It changes the </a:t>
            </a:r>
            <a:r>
              <a:rPr sz="1100" spc="-10" dirty="0"/>
              <a:t>intercept </a:t>
            </a:r>
            <a:r>
              <a:rPr sz="1100" spc="-5" dirty="0"/>
              <a:t>for the subset of data </a:t>
            </a:r>
            <a:r>
              <a:rPr sz="1100" spc="-10" dirty="0"/>
              <a:t>defined by </a:t>
            </a:r>
            <a:r>
              <a:rPr sz="1100" spc="-5" dirty="0"/>
              <a:t>a  </a:t>
            </a:r>
            <a:r>
              <a:rPr sz="1100" spc="-10" dirty="0"/>
              <a:t>dummy </a:t>
            </a:r>
            <a:r>
              <a:rPr sz="1100" spc="-5" dirty="0"/>
              <a:t>variable condition:</a:t>
            </a:r>
            <a:endParaRPr sz="1100">
              <a:latin typeface="Arial Black"/>
              <a:cs typeface="Arial Black"/>
            </a:endParaRPr>
          </a:p>
          <a:p>
            <a:pPr marL="1204595">
              <a:lnSpc>
                <a:spcPct val="100000"/>
              </a:lnSpc>
              <a:spcBef>
                <a:spcPts val="915"/>
              </a:spcBef>
            </a:pPr>
            <a:r>
              <a:rPr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/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/>
              <a:t>1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/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5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73355">
              <a:lnSpc>
                <a:spcPct val="100000"/>
              </a:lnSpc>
              <a:spcBef>
                <a:spcPts val="60"/>
              </a:spcBef>
            </a:pPr>
            <a:r>
              <a:rPr spc="-10" dirty="0"/>
              <a:t>where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8289" y="2349816"/>
            <a:ext cx="3249930" cy="685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910"/>
              </a:spcBef>
              <a:tabLst>
                <a:tab pos="10775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35" dirty="0">
                <a:latin typeface="Century Gothic"/>
                <a:cs typeface="Century Gothic"/>
              </a:rPr>
              <a:t>β</a:t>
            </a:r>
            <a:r>
              <a:rPr sz="1200" spc="52" baseline="-13888" dirty="0">
                <a:latin typeface="Book Antiqua"/>
                <a:cs typeface="Book Antiqua"/>
              </a:rPr>
              <a:t>1</a:t>
            </a:r>
            <a:r>
              <a:rPr sz="1100" spc="3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335"/>
              </a:spcBef>
              <a:tabLst>
                <a:tab pos="1077595" algn="l"/>
                <a:tab pos="1519555" algn="l"/>
                <a:tab pos="1893570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8E0627-4785-44D3-8DD2-7CCEF058A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9" y="1822610"/>
            <a:ext cx="4292874" cy="49368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6160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I</a:t>
            </a:r>
            <a:r>
              <a:rPr sz="1150" spc="60" dirty="0">
                <a:latin typeface="Book Antiqua"/>
                <a:cs typeface="Book Antiqua"/>
              </a:rPr>
              <a:t>NTERCEPT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DUMMY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0022" y="137345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52632" y="2592178"/>
            <a:ext cx="0" cy="328295"/>
          </a:xfrm>
          <a:custGeom>
            <a:avLst/>
            <a:gdLst/>
            <a:ahLst/>
            <a:cxnLst/>
            <a:rect l="l" t="t" r="r" b="b"/>
            <a:pathLst>
              <a:path h="328294">
                <a:moveTo>
                  <a:pt x="0" y="327870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0228" y="2039946"/>
            <a:ext cx="0" cy="885190"/>
          </a:xfrm>
          <a:custGeom>
            <a:avLst/>
            <a:gdLst/>
            <a:ahLst/>
            <a:cxnLst/>
            <a:rect l="l" t="t" r="r" b="b"/>
            <a:pathLst>
              <a:path h="885189">
                <a:moveTo>
                  <a:pt x="0" y="885192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92704" y="81921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95246" y="1178638"/>
            <a:ext cx="177800" cy="435609"/>
          </a:xfrm>
          <a:custGeom>
            <a:avLst/>
            <a:gdLst/>
            <a:ahLst/>
            <a:cxnLst/>
            <a:rect l="l" t="t" r="r" b="b"/>
            <a:pathLst>
              <a:path w="177800" h="435609">
                <a:moveTo>
                  <a:pt x="130741" y="0"/>
                </a:moveTo>
                <a:lnTo>
                  <a:pt x="86557" y="41714"/>
                </a:lnTo>
                <a:lnTo>
                  <a:pt x="51390" y="82601"/>
                </a:lnTo>
                <a:lnTo>
                  <a:pt x="25242" y="122658"/>
                </a:lnTo>
                <a:lnTo>
                  <a:pt x="8112" y="161887"/>
                </a:lnTo>
                <a:lnTo>
                  <a:pt x="0" y="200288"/>
                </a:lnTo>
                <a:lnTo>
                  <a:pt x="906" y="237859"/>
                </a:lnTo>
                <a:lnTo>
                  <a:pt x="27331" y="306740"/>
                </a:lnTo>
                <a:lnTo>
                  <a:pt x="52672" y="340066"/>
                </a:lnTo>
                <a:lnTo>
                  <a:pt x="86099" y="372649"/>
                </a:lnTo>
                <a:lnTo>
                  <a:pt x="127611" y="404490"/>
                </a:lnTo>
                <a:lnTo>
                  <a:pt x="177208" y="435588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00250" y="2097820"/>
            <a:ext cx="597535" cy="203200"/>
          </a:xfrm>
          <a:custGeom>
            <a:avLst/>
            <a:gdLst/>
            <a:ahLst/>
            <a:cxnLst/>
            <a:rect l="l" t="t" r="r" b="b"/>
            <a:pathLst>
              <a:path w="597535" h="203200">
                <a:moveTo>
                  <a:pt x="597461" y="127110"/>
                </a:moveTo>
                <a:lnTo>
                  <a:pt x="541418" y="153603"/>
                </a:lnTo>
                <a:lnTo>
                  <a:pt x="487307" y="174423"/>
                </a:lnTo>
                <a:lnTo>
                  <a:pt x="435130" y="189569"/>
                </a:lnTo>
                <a:lnTo>
                  <a:pt x="384885" y="199043"/>
                </a:lnTo>
                <a:lnTo>
                  <a:pt x="336572" y="202844"/>
                </a:lnTo>
                <a:lnTo>
                  <a:pt x="290192" y="200971"/>
                </a:lnTo>
                <a:lnTo>
                  <a:pt x="245745" y="193426"/>
                </a:lnTo>
                <a:lnTo>
                  <a:pt x="198891" y="178496"/>
                </a:lnTo>
                <a:lnTo>
                  <a:pt x="154396" y="156643"/>
                </a:lnTo>
                <a:lnTo>
                  <a:pt x="112259" y="127866"/>
                </a:lnTo>
                <a:lnTo>
                  <a:pt x="72481" y="92167"/>
                </a:lnTo>
                <a:lnTo>
                  <a:pt x="35061" y="49545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0835" y="2898214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8"/>
                </a:lnTo>
                <a:lnTo>
                  <a:pt x="21797" y="21798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8"/>
                </a:lnTo>
                <a:lnTo>
                  <a:pt x="32696" y="21798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30835" y="2570417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98430" y="2903309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98430" y="201817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42275" y="1584283"/>
            <a:ext cx="48895" cy="40640"/>
          </a:xfrm>
          <a:custGeom>
            <a:avLst/>
            <a:gdLst/>
            <a:ahLst/>
            <a:cxnLst/>
            <a:rect l="l" t="t" r="r" b="b"/>
            <a:pathLst>
              <a:path w="48894" h="40640">
                <a:moveTo>
                  <a:pt x="21195" y="0"/>
                </a:moveTo>
                <a:lnTo>
                  <a:pt x="29646" y="29646"/>
                </a:lnTo>
                <a:lnTo>
                  <a:pt x="0" y="38096"/>
                </a:lnTo>
                <a:lnTo>
                  <a:pt x="48694" y="40243"/>
                </a:lnTo>
                <a:lnTo>
                  <a:pt x="21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88977" y="2079584"/>
            <a:ext cx="41910" cy="48895"/>
          </a:xfrm>
          <a:custGeom>
            <a:avLst/>
            <a:gdLst/>
            <a:ahLst/>
            <a:cxnLst/>
            <a:rect l="l" t="t" r="r" b="b"/>
            <a:pathLst>
              <a:path w="41910" h="48894">
                <a:moveTo>
                  <a:pt x="0" y="0"/>
                </a:moveTo>
                <a:lnTo>
                  <a:pt x="4380" y="48544"/>
                </a:lnTo>
                <a:lnTo>
                  <a:pt x="11461" y="18541"/>
                </a:lnTo>
                <a:lnTo>
                  <a:pt x="30006" y="18541"/>
                </a:lnTo>
                <a:lnTo>
                  <a:pt x="0" y="0"/>
                </a:lnTo>
                <a:close/>
              </a:path>
              <a:path w="41910" h="48894">
                <a:moveTo>
                  <a:pt x="30006" y="18541"/>
                </a:moveTo>
                <a:lnTo>
                  <a:pt x="11461" y="18541"/>
                </a:lnTo>
                <a:lnTo>
                  <a:pt x="41464" y="25621"/>
                </a:lnTo>
                <a:lnTo>
                  <a:pt x="30006" y="185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9728" y="2321220"/>
            <a:ext cx="681355" cy="520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690"/>
              </a:spcBef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97033" y="1013353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76022" y="1678185"/>
            <a:ext cx="869315" cy="545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6705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9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09093" y="973391"/>
            <a:ext cx="57467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791602"/>
            <a:ext cx="25768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determinants of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8289" y="2161907"/>
            <a:ext cx="3827145" cy="7552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M</a:t>
            </a:r>
            <a:r>
              <a:rPr sz="1100" spc="-10" dirty="0">
                <a:latin typeface="Book Antiqua"/>
                <a:cs typeface="Book Antiqua"/>
              </a:rPr>
              <a:t>: men </a:t>
            </a:r>
            <a:r>
              <a:rPr sz="1100" spc="-5" dirty="0">
                <a:latin typeface="Book Antiqua"/>
                <a:cs typeface="Book Antiqua"/>
              </a:rPr>
              <a:t>earn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average $2.156 per hour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women, </a:t>
            </a:r>
            <a:r>
              <a:rPr sz="1100" spc="-5" dirty="0">
                <a:latin typeface="Book Antiqua"/>
                <a:cs typeface="Book Antiqua"/>
              </a:rPr>
              <a:t>ceteris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paribus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CF61130-D0B8-4DF3-BA30-4EA75879C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16" y="1074154"/>
            <a:ext cx="4075610" cy="140322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28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LOPE</a:t>
            </a:r>
            <a:r>
              <a:rPr spc="90" dirty="0"/>
              <a:t> </a:t>
            </a:r>
            <a:r>
              <a:rPr spc="50" dirty="0"/>
              <a:t>DUMMY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568031"/>
            <a:ext cx="3810000" cy="7689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is interacted with another variable (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100" spc="-5" dirty="0">
                <a:latin typeface="Book Antiqua"/>
                <a:cs typeface="Book Antiqua"/>
              </a:rPr>
              <a:t>),  it is a slope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Book Antiqua"/>
                <a:cs typeface="Book Antiqua"/>
              </a:rPr>
              <a:t>dummy.</a:t>
            </a:r>
            <a:endParaRPr sz="1100">
              <a:latin typeface="Book Antiqua"/>
              <a:cs typeface="Book Antiqua"/>
            </a:endParaRPr>
          </a:p>
          <a:p>
            <a:pPr marL="173355" marR="89535" indent="-148590">
              <a:lnSpc>
                <a:spcPct val="102600"/>
              </a:lnSpc>
              <a:spcBef>
                <a:spcPts val="4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It changes the </a:t>
            </a:r>
            <a:r>
              <a:rPr sz="1100" spc="-10" dirty="0">
                <a:latin typeface="Book Antiqua"/>
                <a:cs typeface="Book Antiqua"/>
              </a:rPr>
              <a:t>relationship </a:t>
            </a:r>
            <a:r>
              <a:rPr sz="1100" spc="-5" dirty="0">
                <a:latin typeface="Book Antiqua"/>
                <a:cs typeface="Book Antiqua"/>
              </a:rPr>
              <a:t>between </a:t>
            </a:r>
            <a:r>
              <a:rPr sz="1100" i="1" spc="-5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5" dirty="0">
                <a:latin typeface="Book Antiqua"/>
                <a:cs typeface="Book Antiqua"/>
              </a:rPr>
              <a:t>y </a:t>
            </a:r>
            <a:r>
              <a:rPr sz="1100" spc="-5" dirty="0">
                <a:latin typeface="Book Antiqua"/>
                <a:cs typeface="Book Antiqua"/>
              </a:rPr>
              <a:t>for a subset of  data </a:t>
            </a:r>
            <a:r>
              <a:rPr sz="1100" spc="-10" dirty="0">
                <a:latin typeface="Book Antiqua"/>
                <a:cs typeface="Book Antiqua"/>
              </a:rPr>
              <a:t>defined by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289" y="2303879"/>
            <a:ext cx="3249930" cy="72580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7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lang="en-US" sz="1100" spc="-170" dirty="0">
                <a:latin typeface="Book Antiqua"/>
                <a:cs typeface="Book Antiqua"/>
              </a:rPr>
              <a:t>    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610"/>
              </a:spcBef>
              <a:tabLst>
                <a:tab pos="10775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15" dirty="0">
                <a:latin typeface="Century Gothic"/>
                <a:cs typeface="Century Gothic"/>
              </a:rPr>
              <a:t>β</a:t>
            </a:r>
            <a:r>
              <a:rPr sz="1200" spc="22" baseline="-10416" dirty="0">
                <a:latin typeface="Book Antiqua"/>
                <a:cs typeface="Book Antiqua"/>
              </a:rPr>
              <a:t>2</a:t>
            </a:r>
            <a:r>
              <a:rPr sz="1100" spc="15" dirty="0">
                <a:latin typeface="Garamond"/>
                <a:cs typeface="Garamond"/>
              </a:rPr>
              <a:t>)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284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  <a:p>
            <a:pPr marL="847090">
              <a:lnSpc>
                <a:spcPct val="100000"/>
              </a:lnSpc>
              <a:spcBef>
                <a:spcPts val="334"/>
              </a:spcBef>
              <a:tabLst>
                <a:tab pos="1077595" algn="l"/>
                <a:tab pos="1824355" algn="l"/>
                <a:tab pos="2301875" algn="l"/>
              </a:tabLst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34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42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	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16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CC90DE-5B7A-43E4-B104-EDEE16212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72" y="1299040"/>
            <a:ext cx="4297121" cy="10428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228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S</a:t>
            </a:r>
            <a:r>
              <a:rPr sz="1150" spc="55" dirty="0">
                <a:latin typeface="Book Antiqua"/>
                <a:cs typeface="Book Antiqua"/>
              </a:rPr>
              <a:t>LOPE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DUMMY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0022" y="1373452"/>
            <a:ext cx="2433955" cy="1198880"/>
          </a:xfrm>
          <a:custGeom>
            <a:avLst/>
            <a:gdLst/>
            <a:ahLst/>
            <a:cxnLst/>
            <a:rect l="l" t="t" r="r" b="b"/>
            <a:pathLst>
              <a:path w="2433954" h="1198880">
                <a:moveTo>
                  <a:pt x="0" y="1198469"/>
                </a:moveTo>
                <a:lnTo>
                  <a:pt x="2433795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56032" y="2597592"/>
            <a:ext cx="0" cy="332105"/>
          </a:xfrm>
          <a:custGeom>
            <a:avLst/>
            <a:gdLst/>
            <a:ahLst/>
            <a:cxnLst/>
            <a:rect l="l" t="t" r="r" b="b"/>
            <a:pathLst>
              <a:path h="332105">
                <a:moveTo>
                  <a:pt x="0" y="331688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90022" y="819212"/>
            <a:ext cx="2436495" cy="1753235"/>
          </a:xfrm>
          <a:custGeom>
            <a:avLst/>
            <a:gdLst/>
            <a:ahLst/>
            <a:cxnLst/>
            <a:rect l="l" t="t" r="r" b="b"/>
            <a:pathLst>
              <a:path w="2436495" h="1753235">
                <a:moveTo>
                  <a:pt x="0" y="1752709"/>
                </a:moveTo>
                <a:lnTo>
                  <a:pt x="2436477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26531" y="1555089"/>
            <a:ext cx="184150" cy="506095"/>
          </a:xfrm>
          <a:custGeom>
            <a:avLst/>
            <a:gdLst/>
            <a:ahLst/>
            <a:cxnLst/>
            <a:rect l="l" t="t" r="r" b="b"/>
            <a:pathLst>
              <a:path w="184150" h="506094">
                <a:moveTo>
                  <a:pt x="11672" y="0"/>
                </a:moveTo>
                <a:lnTo>
                  <a:pt x="4575" y="57992"/>
                </a:lnTo>
                <a:lnTo>
                  <a:pt x="684" y="112715"/>
                </a:lnTo>
                <a:lnTo>
                  <a:pt x="0" y="164168"/>
                </a:lnTo>
                <a:lnTo>
                  <a:pt x="2521" y="212352"/>
                </a:lnTo>
                <a:lnTo>
                  <a:pt x="8250" y="257265"/>
                </a:lnTo>
                <a:lnTo>
                  <a:pt x="17184" y="298909"/>
                </a:lnTo>
                <a:lnTo>
                  <a:pt x="29325" y="337283"/>
                </a:lnTo>
                <a:lnTo>
                  <a:pt x="49656" y="381834"/>
                </a:lnTo>
                <a:lnTo>
                  <a:pt x="75292" y="420975"/>
                </a:lnTo>
                <a:lnTo>
                  <a:pt x="106232" y="454707"/>
                </a:lnTo>
                <a:lnTo>
                  <a:pt x="142477" y="483029"/>
                </a:lnTo>
                <a:lnTo>
                  <a:pt x="184027" y="505941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79752" y="2232570"/>
            <a:ext cx="824230" cy="199390"/>
          </a:xfrm>
          <a:custGeom>
            <a:avLst/>
            <a:gdLst/>
            <a:ahLst/>
            <a:cxnLst/>
            <a:rect l="l" t="t" r="r" b="b"/>
            <a:pathLst>
              <a:path w="824230" h="199389">
                <a:moveTo>
                  <a:pt x="823749" y="92054"/>
                </a:moveTo>
                <a:lnTo>
                  <a:pt x="773950" y="116408"/>
                </a:lnTo>
                <a:lnTo>
                  <a:pt x="724979" y="137631"/>
                </a:lnTo>
                <a:lnTo>
                  <a:pt x="676837" y="155723"/>
                </a:lnTo>
                <a:lnTo>
                  <a:pt x="629523" y="170684"/>
                </a:lnTo>
                <a:lnTo>
                  <a:pt x="583038" y="182514"/>
                </a:lnTo>
                <a:lnTo>
                  <a:pt x="537382" y="191213"/>
                </a:lnTo>
                <a:lnTo>
                  <a:pt x="492555" y="196781"/>
                </a:lnTo>
                <a:lnTo>
                  <a:pt x="448556" y="199218"/>
                </a:lnTo>
                <a:lnTo>
                  <a:pt x="405386" y="198524"/>
                </a:lnTo>
                <a:lnTo>
                  <a:pt x="363044" y="194699"/>
                </a:lnTo>
                <a:lnTo>
                  <a:pt x="313520" y="186019"/>
                </a:lnTo>
                <a:lnTo>
                  <a:pt x="265180" y="172865"/>
                </a:lnTo>
                <a:lnTo>
                  <a:pt x="218023" y="155238"/>
                </a:lnTo>
                <a:lnTo>
                  <a:pt x="172051" y="133137"/>
                </a:lnTo>
                <a:lnTo>
                  <a:pt x="127262" y="106563"/>
                </a:lnTo>
                <a:lnTo>
                  <a:pt x="83657" y="75515"/>
                </a:lnTo>
                <a:lnTo>
                  <a:pt x="41237" y="39994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4235" y="290736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34235" y="2575909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81990" y="2032486"/>
            <a:ext cx="48895" cy="40640"/>
          </a:xfrm>
          <a:custGeom>
            <a:avLst/>
            <a:gdLst/>
            <a:ahLst/>
            <a:cxnLst/>
            <a:rect l="l" t="t" r="r" b="b"/>
            <a:pathLst>
              <a:path w="48894" h="40639">
                <a:moveTo>
                  <a:pt x="16847" y="0"/>
                </a:moveTo>
                <a:lnTo>
                  <a:pt x="28527" y="28528"/>
                </a:lnTo>
                <a:lnTo>
                  <a:pt x="0" y="40208"/>
                </a:lnTo>
                <a:lnTo>
                  <a:pt x="48632" y="36951"/>
                </a:lnTo>
                <a:lnTo>
                  <a:pt x="168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64954" y="2216813"/>
            <a:ext cx="46355" cy="46990"/>
          </a:xfrm>
          <a:custGeom>
            <a:avLst/>
            <a:gdLst/>
            <a:ahLst/>
            <a:cxnLst/>
            <a:rect l="l" t="t" r="r" b="b"/>
            <a:pathLst>
              <a:path w="46355" h="46989">
                <a:moveTo>
                  <a:pt x="0" y="0"/>
                </a:moveTo>
                <a:lnTo>
                  <a:pt x="13954" y="46700"/>
                </a:lnTo>
                <a:lnTo>
                  <a:pt x="14922" y="15889"/>
                </a:lnTo>
                <a:lnTo>
                  <a:pt x="43108" y="15889"/>
                </a:lnTo>
                <a:lnTo>
                  <a:pt x="0" y="0"/>
                </a:lnTo>
                <a:close/>
              </a:path>
              <a:path w="46355" h="46989">
                <a:moveTo>
                  <a:pt x="43108" y="15889"/>
                </a:moveTo>
                <a:lnTo>
                  <a:pt x="14922" y="15889"/>
                </a:lnTo>
                <a:lnTo>
                  <a:pt x="45733" y="16856"/>
                </a:lnTo>
                <a:lnTo>
                  <a:pt x="43108" y="158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9504" y="2684516"/>
            <a:ext cx="13271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86921" y="2179534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28193" y="1133241"/>
            <a:ext cx="2239010" cy="701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152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10" dirty="0">
                <a:latin typeface="Lucida Sans Unicode"/>
                <a:cs typeface="Lucida Sans Unicode"/>
              </a:rPr>
              <a:t> </a:t>
            </a: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7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737945"/>
            <a:ext cx="25768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Estimating the determinants of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8289" y="2108262"/>
            <a:ext cx="3695065" cy="9296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Interpretation: men </a:t>
            </a:r>
            <a:r>
              <a:rPr sz="1100" spc="-5" dirty="0">
                <a:latin typeface="Book Antiqua"/>
                <a:cs typeface="Book Antiqua"/>
              </a:rPr>
              <a:t>gain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 17 cents per hour 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women </a:t>
            </a:r>
            <a:r>
              <a:rPr sz="1100" spc="-5" dirty="0">
                <a:latin typeface="Book Antiqua"/>
                <a:cs typeface="Book Antiqua"/>
              </a:rPr>
              <a:t>for each additional year of education,  ceteris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paribus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469D545-B2AE-4E6A-8962-5B132947F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76" y="995826"/>
            <a:ext cx="4457123" cy="142035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260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LOPE </a:t>
            </a:r>
            <a:r>
              <a:rPr spc="40" dirty="0"/>
              <a:t>AND </a:t>
            </a:r>
            <a:r>
              <a:rPr spc="60" dirty="0"/>
              <a:t>INTERCEPT</a:t>
            </a:r>
            <a:r>
              <a:rPr spc="290" dirty="0"/>
              <a:t> </a:t>
            </a:r>
            <a:r>
              <a:rPr spc="55" dirty="0"/>
              <a:t>DUMMIES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27315"/>
            <a:ext cx="3669029" cy="9626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Allow both for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slope </a:t>
            </a:r>
            <a:r>
              <a:rPr sz="1100" spc="-10" dirty="0">
                <a:latin typeface="Book Antiqua"/>
                <a:cs typeface="Book Antiqua"/>
              </a:rPr>
              <a:t>and intercept </a:t>
            </a:r>
            <a:r>
              <a:rPr sz="1100" spc="-5" dirty="0">
                <a:latin typeface="Book Antiqua"/>
                <a:cs typeface="Book Antiqua"/>
              </a:rPr>
              <a:t>for </a:t>
            </a:r>
            <a:r>
              <a:rPr sz="1100" spc="-10" dirty="0">
                <a:latin typeface="Book Antiqua"/>
                <a:cs typeface="Book Antiqua"/>
              </a:rPr>
              <a:t>two  </a:t>
            </a:r>
            <a:r>
              <a:rPr sz="1100" spc="-5" dirty="0">
                <a:latin typeface="Book Antiqua"/>
                <a:cs typeface="Book Antiqua"/>
              </a:rPr>
              <a:t>subsets of data distinguished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a qualitative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850900">
              <a:lnSpc>
                <a:spcPct val="100000"/>
              </a:lnSpc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3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Book Antiqua"/>
                <a:cs typeface="Book Antiqua"/>
              </a:rPr>
              <a:t>x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45" dirty="0">
                <a:latin typeface="Book Antiqua"/>
                <a:cs typeface="Book Antiqua"/>
              </a:rPr>
              <a:t>D</a:t>
            </a:r>
            <a:r>
              <a:rPr sz="1200" i="1" spc="67" baseline="-13888" dirty="0">
                <a:latin typeface="Book Antiqua"/>
                <a:cs typeface="Book Antiqua"/>
              </a:rPr>
              <a:t>i</a:t>
            </a:r>
            <a:r>
              <a:rPr sz="1100" spc="4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14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685"/>
              </a:spcBef>
            </a:pPr>
            <a:r>
              <a:rPr sz="1100" spc="-10" dirty="0">
                <a:latin typeface="Book Antiqua"/>
                <a:cs typeface="Book Antiqua"/>
              </a:rPr>
              <a:t>where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2180" y="1819921"/>
            <a:ext cx="539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95" y="1758605"/>
            <a:ext cx="314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D</a:t>
            </a:r>
            <a:r>
              <a:rPr sz="1100" i="1" spc="21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1369" y="1563254"/>
            <a:ext cx="12953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509" dirty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8539" y="1672347"/>
            <a:ext cx="3289300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1 if the </a:t>
            </a:r>
            <a:r>
              <a:rPr sz="1100" i="1" spc="-5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Book Antiqua"/>
                <a:cs typeface="Book Antiqua"/>
              </a:rPr>
              <a:t>-th observation meets a particular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condition</a:t>
            </a:r>
            <a:endParaRPr sz="11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spc="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otherwise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8289" y="2224721"/>
            <a:ext cx="3445510" cy="7131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endParaRPr sz="1100">
              <a:latin typeface="Book Antiqua"/>
              <a:cs typeface="Book Antiqua"/>
            </a:endParaRPr>
          </a:p>
          <a:p>
            <a:pPr marL="639445">
              <a:lnSpc>
                <a:spcPct val="100000"/>
              </a:lnSpc>
              <a:spcBef>
                <a:spcPts val="1130"/>
              </a:spcBef>
              <a:tabLst>
                <a:tab pos="869315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 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35" dirty="0">
                <a:latin typeface="Century Gothic"/>
                <a:cs typeface="Century Gothic"/>
              </a:rPr>
              <a:t>β</a:t>
            </a:r>
            <a:r>
              <a:rPr sz="1200" spc="52" baseline="-13888" dirty="0">
                <a:latin typeface="Book Antiqua"/>
                <a:cs typeface="Book Antiqua"/>
              </a:rPr>
              <a:t>1</a:t>
            </a:r>
            <a:r>
              <a:rPr sz="1100" spc="3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Century Gothic"/>
                <a:cs typeface="Century Gothic"/>
              </a:rPr>
              <a:t>β</a:t>
            </a:r>
            <a:r>
              <a:rPr sz="1200" spc="30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15" dirty="0">
                <a:latin typeface="Century Gothic"/>
                <a:cs typeface="Century Gothic"/>
              </a:rPr>
              <a:t>β</a:t>
            </a:r>
            <a:r>
              <a:rPr sz="1200" spc="22" baseline="-10416" dirty="0">
                <a:latin typeface="Book Antiqua"/>
                <a:cs typeface="Book Antiqua"/>
              </a:rPr>
              <a:t>3</a:t>
            </a:r>
            <a:r>
              <a:rPr sz="1100" spc="15" dirty="0">
                <a:latin typeface="Garamond"/>
                <a:cs typeface="Garamond"/>
              </a:rPr>
              <a:t>)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8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>
              <a:latin typeface="Book Antiqua"/>
              <a:cs typeface="Book Antiqua"/>
            </a:endParaRPr>
          </a:p>
          <a:p>
            <a:pPr marL="639445">
              <a:lnSpc>
                <a:spcPct val="100000"/>
              </a:lnSpc>
              <a:spcBef>
                <a:spcPts val="335"/>
              </a:spcBef>
              <a:tabLst>
                <a:tab pos="869315" algn="l"/>
                <a:tab pos="1311910" algn="l"/>
                <a:tab pos="1685289" algn="l"/>
                <a:tab pos="2032000" algn="l"/>
                <a:tab pos="2509520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=	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	</a:t>
            </a:r>
            <a:r>
              <a:rPr sz="1100" spc="110" dirty="0">
                <a:latin typeface="Garamond"/>
                <a:cs typeface="Garamond"/>
              </a:rPr>
              <a:t>+	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	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  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5" dirty="0">
                <a:latin typeface="Book Antiqua"/>
                <a:cs typeface="Book Antiqua"/>
              </a:rPr>
              <a:t>D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15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7260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S</a:t>
            </a:r>
            <a:r>
              <a:rPr sz="1150" spc="55" dirty="0">
                <a:latin typeface="Book Antiqua"/>
                <a:cs typeface="Book Antiqua"/>
              </a:rPr>
              <a:t>LOPE </a:t>
            </a:r>
            <a:r>
              <a:rPr sz="1150" spc="40" dirty="0">
                <a:latin typeface="Book Antiqua"/>
                <a:cs typeface="Book Antiqua"/>
              </a:rPr>
              <a:t>AND </a:t>
            </a:r>
            <a:r>
              <a:rPr sz="1150" spc="60" dirty="0">
                <a:latin typeface="Book Antiqua"/>
                <a:cs typeface="Book Antiqua"/>
              </a:rPr>
              <a:t>INTERCEPT</a:t>
            </a:r>
            <a:r>
              <a:rPr sz="1150" spc="29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DUMMIES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0157" y="2953340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602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8403" y="777377"/>
            <a:ext cx="0" cy="2368550"/>
          </a:xfrm>
          <a:custGeom>
            <a:avLst/>
            <a:gdLst/>
            <a:ahLst/>
            <a:cxnLst/>
            <a:rect l="l" t="t" r="r" b="b"/>
            <a:pathLst>
              <a:path h="2368550">
                <a:moveTo>
                  <a:pt x="0" y="2368327"/>
                </a:moveTo>
                <a:lnTo>
                  <a:pt x="0" y="0"/>
                </a:lnTo>
              </a:path>
            </a:pathLst>
          </a:custGeom>
          <a:ln w="36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55612" y="2659119"/>
            <a:ext cx="0" cy="269875"/>
          </a:xfrm>
          <a:custGeom>
            <a:avLst/>
            <a:gdLst/>
            <a:ahLst/>
            <a:cxnLst/>
            <a:rect l="l" t="t" r="r" b="b"/>
            <a:pathLst>
              <a:path h="269875">
                <a:moveTo>
                  <a:pt x="0" y="269274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2103" y="823881"/>
            <a:ext cx="2423795" cy="1593850"/>
          </a:xfrm>
          <a:custGeom>
            <a:avLst/>
            <a:gdLst/>
            <a:ahLst/>
            <a:cxnLst/>
            <a:rect l="l" t="t" r="r" b="b"/>
            <a:pathLst>
              <a:path w="2423795" h="1593850">
                <a:moveTo>
                  <a:pt x="0" y="1593341"/>
                </a:moveTo>
                <a:lnTo>
                  <a:pt x="2423308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10227" y="1456020"/>
            <a:ext cx="260350" cy="498475"/>
          </a:xfrm>
          <a:custGeom>
            <a:avLst/>
            <a:gdLst/>
            <a:ahLst/>
            <a:cxnLst/>
            <a:rect l="l" t="t" r="r" b="b"/>
            <a:pathLst>
              <a:path w="260350" h="498475">
                <a:moveTo>
                  <a:pt x="259837" y="0"/>
                </a:moveTo>
                <a:lnTo>
                  <a:pt x="198473" y="33600"/>
                </a:lnTo>
                <a:lnTo>
                  <a:pt x="145357" y="67653"/>
                </a:lnTo>
                <a:lnTo>
                  <a:pt x="100490" y="102159"/>
                </a:lnTo>
                <a:lnTo>
                  <a:pt x="63873" y="137118"/>
                </a:lnTo>
                <a:lnTo>
                  <a:pt x="35504" y="172530"/>
                </a:lnTo>
                <a:lnTo>
                  <a:pt x="15385" y="208395"/>
                </a:lnTo>
                <a:lnTo>
                  <a:pt x="3515" y="244713"/>
                </a:lnTo>
                <a:lnTo>
                  <a:pt x="0" y="285563"/>
                </a:lnTo>
                <a:lnTo>
                  <a:pt x="6651" y="326971"/>
                </a:lnTo>
                <a:lnTo>
                  <a:pt x="23469" y="368937"/>
                </a:lnTo>
                <a:lnTo>
                  <a:pt x="50453" y="411462"/>
                </a:lnTo>
                <a:lnTo>
                  <a:pt x="87604" y="454544"/>
                </a:lnTo>
                <a:lnTo>
                  <a:pt x="134922" y="498186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27151" y="2344538"/>
            <a:ext cx="815975" cy="241300"/>
          </a:xfrm>
          <a:custGeom>
            <a:avLst/>
            <a:gdLst/>
            <a:ahLst/>
            <a:cxnLst/>
            <a:rect l="l" t="t" r="r" b="b"/>
            <a:pathLst>
              <a:path w="815975" h="241300">
                <a:moveTo>
                  <a:pt x="815645" y="96866"/>
                </a:moveTo>
                <a:lnTo>
                  <a:pt x="773284" y="135745"/>
                </a:lnTo>
                <a:lnTo>
                  <a:pt x="729638" y="168513"/>
                </a:lnTo>
                <a:lnTo>
                  <a:pt x="684707" y="195169"/>
                </a:lnTo>
                <a:lnTo>
                  <a:pt x="638492" y="215714"/>
                </a:lnTo>
                <a:lnTo>
                  <a:pt x="590992" y="230147"/>
                </a:lnTo>
                <a:lnTo>
                  <a:pt x="542207" y="238469"/>
                </a:lnTo>
                <a:lnTo>
                  <a:pt x="492137" y="240679"/>
                </a:lnTo>
                <a:lnTo>
                  <a:pt x="440783" y="236777"/>
                </a:lnTo>
                <a:lnTo>
                  <a:pt x="400166" y="229565"/>
                </a:lnTo>
                <a:lnTo>
                  <a:pt x="358780" y="218693"/>
                </a:lnTo>
                <a:lnTo>
                  <a:pt x="316625" y="204163"/>
                </a:lnTo>
                <a:lnTo>
                  <a:pt x="273700" y="185973"/>
                </a:lnTo>
                <a:lnTo>
                  <a:pt x="230006" y="164125"/>
                </a:lnTo>
                <a:lnTo>
                  <a:pt x="185543" y="138618"/>
                </a:lnTo>
                <a:lnTo>
                  <a:pt x="140311" y="109451"/>
                </a:lnTo>
                <a:lnTo>
                  <a:pt x="94310" y="76626"/>
                </a:lnTo>
                <a:lnTo>
                  <a:pt x="47539" y="40142"/>
                </a:ln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5055" y="1616026"/>
            <a:ext cx="2601595" cy="1017905"/>
          </a:xfrm>
          <a:custGeom>
            <a:avLst/>
            <a:gdLst/>
            <a:ahLst/>
            <a:cxnLst/>
            <a:rect l="l" t="t" r="r" b="b"/>
            <a:pathLst>
              <a:path w="2601595" h="1017905">
                <a:moveTo>
                  <a:pt x="0" y="1017640"/>
                </a:moveTo>
                <a:lnTo>
                  <a:pt x="2601000" y="0"/>
                </a:lnTo>
              </a:path>
            </a:pathLst>
          </a:custGeom>
          <a:ln w="10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08151" y="2434288"/>
            <a:ext cx="0" cy="504825"/>
          </a:xfrm>
          <a:custGeom>
            <a:avLst/>
            <a:gdLst/>
            <a:ahLst/>
            <a:cxnLst/>
            <a:rect l="l" t="t" r="r" b="b"/>
            <a:pathLst>
              <a:path h="504825">
                <a:moveTo>
                  <a:pt x="0" y="504549"/>
                </a:moveTo>
                <a:lnTo>
                  <a:pt x="0" y="0"/>
                </a:lnTo>
              </a:path>
            </a:pathLst>
          </a:custGeom>
          <a:ln w="72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3815" y="2906545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33815" y="2637371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14067" y="1923200"/>
            <a:ext cx="47625" cy="44450"/>
          </a:xfrm>
          <a:custGeom>
            <a:avLst/>
            <a:gdLst/>
            <a:ahLst/>
            <a:cxnLst/>
            <a:rect l="l" t="t" r="r" b="b"/>
            <a:pathLst>
              <a:path w="47625" h="44450">
                <a:moveTo>
                  <a:pt x="27554" y="0"/>
                </a:moveTo>
                <a:lnTo>
                  <a:pt x="30669" y="30669"/>
                </a:lnTo>
                <a:lnTo>
                  <a:pt x="0" y="33783"/>
                </a:lnTo>
                <a:lnTo>
                  <a:pt x="47560" y="44446"/>
                </a:lnTo>
                <a:lnTo>
                  <a:pt x="275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10849" y="2330088"/>
            <a:ext cx="47625" cy="45720"/>
          </a:xfrm>
          <a:custGeom>
            <a:avLst/>
            <a:gdLst/>
            <a:ahLst/>
            <a:cxnLst/>
            <a:rect l="l" t="t" r="r" b="b"/>
            <a:pathLst>
              <a:path w="47625" h="45719">
                <a:moveTo>
                  <a:pt x="0" y="0"/>
                </a:moveTo>
                <a:lnTo>
                  <a:pt x="18166" y="45229"/>
                </a:lnTo>
                <a:lnTo>
                  <a:pt x="16312" y="14458"/>
                </a:lnTo>
                <a:lnTo>
                  <a:pt x="47083" y="126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86354" y="2916621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0" y="0"/>
                </a:moveTo>
                <a:lnTo>
                  <a:pt x="21797" y="43595"/>
                </a:lnTo>
                <a:lnTo>
                  <a:pt x="32696" y="21797"/>
                </a:lnTo>
                <a:lnTo>
                  <a:pt x="21797" y="21797"/>
                </a:lnTo>
                <a:lnTo>
                  <a:pt x="0" y="0"/>
                </a:lnTo>
                <a:close/>
              </a:path>
              <a:path w="43815" h="43814">
                <a:moveTo>
                  <a:pt x="43595" y="0"/>
                </a:moveTo>
                <a:lnTo>
                  <a:pt x="21797" y="21797"/>
                </a:lnTo>
                <a:lnTo>
                  <a:pt x="32696" y="21797"/>
                </a:lnTo>
                <a:lnTo>
                  <a:pt x="435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86354" y="2412908"/>
            <a:ext cx="43815" cy="43815"/>
          </a:xfrm>
          <a:custGeom>
            <a:avLst/>
            <a:gdLst/>
            <a:ahLst/>
            <a:cxnLst/>
            <a:rect l="l" t="t" r="r" b="b"/>
            <a:pathLst>
              <a:path w="43815" h="43814">
                <a:moveTo>
                  <a:pt x="21797" y="0"/>
                </a:moveTo>
                <a:lnTo>
                  <a:pt x="0" y="43595"/>
                </a:lnTo>
                <a:lnTo>
                  <a:pt x="21797" y="21797"/>
                </a:lnTo>
                <a:lnTo>
                  <a:pt x="32696" y="21797"/>
                </a:lnTo>
                <a:lnTo>
                  <a:pt x="21797" y="0"/>
                </a:lnTo>
                <a:close/>
              </a:path>
              <a:path w="43815" h="43814">
                <a:moveTo>
                  <a:pt x="32696" y="21797"/>
                </a:moveTo>
                <a:lnTo>
                  <a:pt x="21797" y="21797"/>
                </a:lnTo>
                <a:lnTo>
                  <a:pt x="43595" y="43595"/>
                </a:lnTo>
                <a:lnTo>
                  <a:pt x="32696" y="21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X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 Unicode"/>
                <a:cs typeface="Lucida Sans Unicode"/>
              </a:rPr>
              <a:t>Y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08719" y="2292156"/>
            <a:ext cx="28194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=0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36995" y="1009720"/>
            <a:ext cx="1313180" cy="447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753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2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3</a:t>
            </a:r>
            <a:endParaRPr sz="5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Lucida Sans Unicode"/>
                <a:cs typeface="Lucida Sans Unicode"/>
              </a:rPr>
              <a:t>D</a:t>
            </a:r>
            <a:r>
              <a:rPr sz="500" spc="5" dirty="0">
                <a:latin typeface="Lucida Sans Unicode"/>
                <a:cs typeface="Lucida Sans Unicode"/>
              </a:rPr>
              <a:t>i</a:t>
            </a:r>
            <a:r>
              <a:rPr sz="850" spc="5" dirty="0">
                <a:latin typeface="Lucida Sans Unicode"/>
                <a:cs typeface="Lucida Sans Unicode"/>
              </a:rPr>
              <a:t>=1</a:t>
            </a:r>
            <a:endParaRPr sz="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57483" y="1874366"/>
            <a:ext cx="57467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 Unicode"/>
                <a:cs typeface="Lucida Sans Unicode"/>
              </a:rPr>
              <a:t>Slope </a:t>
            </a:r>
            <a:r>
              <a:rPr sz="850" spc="5" dirty="0">
                <a:latin typeface="Lucida Sans Unicode"/>
                <a:cs typeface="Lucida Sans Unicode"/>
              </a:rPr>
              <a:t>=</a:t>
            </a:r>
            <a:r>
              <a:rPr sz="850" spc="-60" dirty="0">
                <a:latin typeface="Lucida Sans Unicode"/>
                <a:cs typeface="Lucida Sans Unicode"/>
              </a:rPr>
              <a:t> </a:t>
            </a: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dirty="0">
                <a:latin typeface="Lucida Sans Unicode"/>
                <a:cs typeface="Lucida Sans Unicode"/>
              </a:rPr>
              <a:t>2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5197" y="2600958"/>
            <a:ext cx="677545" cy="250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880"/>
              </a:lnSpc>
              <a:spcBef>
                <a:spcPts val="105"/>
              </a:spcBef>
            </a:pPr>
            <a:r>
              <a:rPr sz="850" spc="5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r>
              <a:rPr sz="850" spc="5" dirty="0">
                <a:latin typeface="Lucida Sans Unicode"/>
                <a:cs typeface="Lucida Sans Unicode"/>
              </a:rPr>
              <a:t>+β</a:t>
            </a:r>
            <a:r>
              <a:rPr sz="500" spc="5" dirty="0">
                <a:latin typeface="Lucida Sans Unicode"/>
                <a:cs typeface="Lucida Sans Unicode"/>
              </a:rPr>
              <a:t>1</a:t>
            </a:r>
            <a:endParaRPr sz="500">
              <a:latin typeface="Lucida Sans Unicode"/>
              <a:cs typeface="Lucida Sans Unicode"/>
            </a:endParaRPr>
          </a:p>
          <a:p>
            <a:pPr marL="557530">
              <a:lnSpc>
                <a:spcPts val="880"/>
              </a:lnSpc>
            </a:pPr>
            <a:r>
              <a:rPr sz="850" dirty="0">
                <a:latin typeface="Lucida Sans Unicode"/>
                <a:cs typeface="Lucida Sans Unicode"/>
              </a:rPr>
              <a:t>β</a:t>
            </a:r>
            <a:r>
              <a:rPr sz="500" spc="5" dirty="0">
                <a:latin typeface="Lucida Sans Unicode"/>
                <a:cs typeface="Lucida Sans Unicode"/>
              </a:rPr>
              <a:t>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64680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UMMY </a:t>
            </a:r>
            <a:r>
              <a:rPr spc="45" dirty="0"/>
              <a:t>VARIABLES </a:t>
            </a:r>
            <a:r>
              <a:rPr sz="1400" spc="10" dirty="0"/>
              <a:t>- </a:t>
            </a:r>
            <a:r>
              <a:rPr spc="45" dirty="0"/>
              <a:t>MULTIPLE</a:t>
            </a:r>
            <a:r>
              <a:rPr spc="365" dirty="0"/>
              <a:t> </a:t>
            </a:r>
            <a:r>
              <a:rPr spc="50" dirty="0"/>
              <a:t>CATEGORIES</a:t>
            </a:r>
            <a:endParaRPr sz="14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611960"/>
            <a:ext cx="3482975" cy="1031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8605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if a variable </a:t>
            </a:r>
            <a:r>
              <a:rPr sz="1100" spc="-10" dirty="0">
                <a:latin typeface="Book Antiqua"/>
                <a:cs typeface="Book Antiqua"/>
              </a:rPr>
              <a:t>defines three </a:t>
            </a:r>
            <a:r>
              <a:rPr sz="1100" spc="-5" dirty="0">
                <a:latin typeface="Book Antiqua"/>
                <a:cs typeface="Book Antiqua"/>
              </a:rPr>
              <a:t>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qualitative  attributes?</a:t>
            </a:r>
            <a:endParaRPr sz="110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level of education - elementary school, high  school,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college</a:t>
            </a:r>
            <a:endParaRPr sz="110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and </a:t>
            </a:r>
            <a:r>
              <a:rPr sz="1100" spc="-5" dirty="0">
                <a:latin typeface="Book Antiqua"/>
                <a:cs typeface="Book Antiqua"/>
              </a:rPr>
              <a:t>use a set of </a:t>
            </a:r>
            <a:r>
              <a:rPr sz="1100" spc="-10" dirty="0">
                <a:latin typeface="Book Antiqua"/>
                <a:cs typeface="Book Antiqua"/>
              </a:rPr>
              <a:t>dummy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0989" y="2239897"/>
            <a:ext cx="3797935" cy="9563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558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Should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include also a </a:t>
            </a:r>
            <a:r>
              <a:rPr sz="1100" spc="-10" dirty="0">
                <a:latin typeface="Book Antiqua"/>
                <a:cs typeface="Book Antiqua"/>
              </a:rPr>
              <a:t>third dummy </a:t>
            </a:r>
            <a:r>
              <a:rPr sz="1100" spc="-5" dirty="0">
                <a:latin typeface="Book Antiqua"/>
                <a:cs typeface="Book Antiqua"/>
              </a:rPr>
              <a:t>in the </a:t>
            </a:r>
            <a:r>
              <a:rPr sz="1100" spc="-10" dirty="0">
                <a:latin typeface="Book Antiqua"/>
                <a:cs typeface="Book Antiqua"/>
              </a:rPr>
              <a:t>regression,  </a:t>
            </a:r>
            <a:r>
              <a:rPr sz="1100" spc="-5" dirty="0">
                <a:latin typeface="Book Antiqua"/>
                <a:cs typeface="Book Antiqua"/>
              </a:rPr>
              <a:t>which is equal to 1 for people with elementary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education?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No, unless we exclude the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intercept!</a:t>
            </a:r>
            <a:endParaRPr sz="10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Using full set of dummies leads to perfect multicollinearity  (dummy variable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trap)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1F3AAD-57AC-4EE5-9BBF-AB18C5BC5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8" y="1606156"/>
            <a:ext cx="4285106" cy="65962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1019199"/>
            <a:ext cx="3504565" cy="158415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15684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</a:t>
            </a:r>
            <a:r>
              <a:rPr sz="1100" spc="-10" dirty="0">
                <a:latin typeface="Book Antiqua"/>
                <a:cs typeface="Book Antiqua"/>
              </a:rPr>
              <a:t>different </a:t>
            </a:r>
            <a:r>
              <a:rPr sz="1100" spc="-5" dirty="0">
                <a:latin typeface="Book Antiqua"/>
                <a:cs typeface="Book Antiqua"/>
              </a:rPr>
              <a:t>nonlinear </a:t>
            </a:r>
            <a:r>
              <a:rPr sz="1100" spc="-10" dirty="0">
                <a:latin typeface="Book Antiqua"/>
                <a:cs typeface="Book Antiqua"/>
              </a:rPr>
              <a:t>specifications </a:t>
            </a:r>
            <a:r>
              <a:rPr sz="1100" spc="-5" dirty="0">
                <a:latin typeface="Book Antiqua"/>
                <a:cs typeface="Book Antiqua"/>
              </a:rPr>
              <a:t>of a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equation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their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interpretation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defined </a:t>
            </a:r>
            <a:r>
              <a:rPr sz="1100" spc="-5" dirty="0">
                <a:latin typeface="Book Antiqua"/>
                <a:cs typeface="Book Antiqua"/>
              </a:rPr>
              <a:t>the concept of a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spc="-10" dirty="0">
                <a:latin typeface="Book Antiqua"/>
                <a:cs typeface="Book Antiqua"/>
              </a:rPr>
              <a:t>and we  showed </a:t>
            </a:r>
            <a:r>
              <a:rPr sz="1100" spc="-5" dirty="0">
                <a:latin typeface="Book Antiqua"/>
                <a:cs typeface="Book Antiqua"/>
              </a:rPr>
              <a:t>its use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Further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75"/>
              </a:spcBef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Chapter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7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Chapters 6 &amp;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7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579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I</a:t>
            </a:r>
            <a:r>
              <a:rPr spc="50" dirty="0"/>
              <a:t>DEA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245" dirty="0"/>
              <a:t> </a:t>
            </a:r>
            <a:r>
              <a:rPr sz="1400" i="1" spc="55" dirty="0">
                <a:latin typeface="Book Antiqua"/>
                <a:cs typeface="Book Antiqua"/>
              </a:rPr>
              <a:t>F</a:t>
            </a:r>
            <a:r>
              <a:rPr sz="1400" spc="55" dirty="0"/>
              <a:t>-</a:t>
            </a:r>
            <a:r>
              <a:rPr spc="55" dirty="0"/>
              <a:t>TEST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758353"/>
            <a:ext cx="3814445" cy="18530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to </a:t>
            </a:r>
            <a:r>
              <a:rPr sz="1100" spc="-10" dirty="0">
                <a:latin typeface="Book Antiqua"/>
                <a:cs typeface="Book Antiqua"/>
              </a:rPr>
              <a:t>compare residuals </a:t>
            </a:r>
            <a:r>
              <a:rPr sz="1100" spc="-5" dirty="0">
                <a:latin typeface="Book Antiqua"/>
                <a:cs typeface="Book Antiqua"/>
              </a:rPr>
              <a:t>in the </a:t>
            </a:r>
            <a:r>
              <a:rPr sz="1100" spc="-10" dirty="0">
                <a:latin typeface="Book Antiqua"/>
                <a:cs typeface="Book Antiqua"/>
              </a:rPr>
              <a:t>two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models?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v"/>
            </a:pPr>
            <a:r>
              <a:rPr sz="1000" spc="-5" dirty="0">
                <a:latin typeface="Book Antiqua"/>
                <a:cs typeface="Book Antiqua"/>
              </a:rPr>
              <a:t>Calculate the sum of squared residuals in the two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</a:t>
            </a:r>
            <a:endParaRPr sz="1000" dirty="0">
              <a:latin typeface="Book Antiqua"/>
              <a:cs typeface="Book Antiqua"/>
            </a:endParaRPr>
          </a:p>
          <a:p>
            <a:pPr marL="509905" marR="4318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v"/>
            </a:pPr>
            <a:r>
              <a:rPr sz="1000" spc="-30" dirty="0">
                <a:latin typeface="Book Antiqua"/>
                <a:cs typeface="Book Antiqua"/>
              </a:rPr>
              <a:t>Test </a:t>
            </a:r>
            <a:r>
              <a:rPr sz="1000" spc="-5" dirty="0">
                <a:latin typeface="Book Antiqua"/>
                <a:cs typeface="Book Antiqua"/>
              </a:rPr>
              <a:t>if 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between the two sums is equal to </a:t>
            </a:r>
            <a:r>
              <a:rPr sz="1000" spc="-10" dirty="0">
                <a:latin typeface="Book Antiqua"/>
                <a:cs typeface="Book Antiqua"/>
              </a:rPr>
              <a:t>zero  </a:t>
            </a:r>
            <a:r>
              <a:rPr sz="1000" spc="-5" dirty="0">
                <a:latin typeface="Book Antiqua"/>
                <a:cs typeface="Book Antiqua"/>
              </a:rPr>
              <a:t>(statistically)</a:t>
            </a:r>
            <a:endParaRPr sz="1000" dirty="0">
              <a:latin typeface="Book Antiqua"/>
              <a:cs typeface="Book Antiqua"/>
            </a:endParaRPr>
          </a:p>
          <a:p>
            <a:pPr marL="338455" marR="132715">
              <a:lnSpc>
                <a:spcPct val="100000"/>
              </a:lnSpc>
              <a:spcBef>
                <a:spcPts val="290"/>
              </a:spcBef>
            </a:pPr>
            <a:r>
              <a:rPr sz="1000" i="1" spc="10" dirty="0">
                <a:latin typeface="Book Antiqua"/>
                <a:cs typeface="Book Antiqua"/>
              </a:rPr>
              <a:t>H</a:t>
            </a:r>
            <a:r>
              <a:rPr sz="1050" spc="15" baseline="-11904" dirty="0">
                <a:latin typeface="Book Antiqua"/>
                <a:cs typeface="Book Antiqua"/>
              </a:rPr>
              <a:t>0</a:t>
            </a:r>
            <a:r>
              <a:rPr sz="1000" spc="10" dirty="0">
                <a:latin typeface="Book Antiqua"/>
                <a:cs typeface="Book Antiqua"/>
              </a:rPr>
              <a:t>: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is </a:t>
            </a:r>
            <a:r>
              <a:rPr sz="1000" spc="-10" dirty="0">
                <a:latin typeface="Book Antiqua"/>
                <a:cs typeface="Book Antiqua"/>
              </a:rPr>
              <a:t>zero </a:t>
            </a:r>
            <a:r>
              <a:rPr sz="1000" spc="-5" dirty="0">
                <a:latin typeface="Book Antiqua"/>
                <a:cs typeface="Book Antiqua"/>
              </a:rPr>
              <a:t>(residuals in the two models </a:t>
            </a:r>
            <a:r>
              <a:rPr sz="1000" spc="-10" dirty="0">
                <a:latin typeface="Book Antiqua"/>
                <a:cs typeface="Book Antiqua"/>
              </a:rPr>
              <a:t>are  </a:t>
            </a:r>
            <a:r>
              <a:rPr sz="1000" spc="-5" dirty="0">
                <a:latin typeface="Book Antiqua"/>
                <a:cs typeface="Book Antiqua"/>
              </a:rPr>
              <a:t>the same, restrictions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hold)</a:t>
            </a:r>
            <a:endParaRPr sz="1000" dirty="0">
              <a:latin typeface="Book Antiqua"/>
              <a:cs typeface="Book Antiqua"/>
            </a:endParaRPr>
          </a:p>
          <a:p>
            <a:pPr marL="338455" marR="242570">
              <a:lnSpc>
                <a:spcPct val="100000"/>
              </a:lnSpc>
              <a:spcBef>
                <a:spcPts val="290"/>
              </a:spcBef>
            </a:pPr>
            <a:r>
              <a:rPr sz="1000" i="1" spc="10" dirty="0">
                <a:latin typeface="Book Antiqua"/>
                <a:cs typeface="Book Antiqua"/>
              </a:rPr>
              <a:t>H</a:t>
            </a:r>
            <a:r>
              <a:rPr sz="1050" i="1" spc="15" baseline="-11904" dirty="0">
                <a:latin typeface="Book Antiqua"/>
                <a:cs typeface="Book Antiqua"/>
              </a:rPr>
              <a:t>A</a:t>
            </a:r>
            <a:r>
              <a:rPr sz="1000" spc="10" dirty="0">
                <a:latin typeface="Book Antiqua"/>
                <a:cs typeface="Book Antiqua"/>
              </a:rPr>
              <a:t>: </a:t>
            </a:r>
            <a:r>
              <a:rPr sz="1000" spc="-5" dirty="0">
                <a:latin typeface="Book Antiqua"/>
                <a:cs typeface="Book Antiqua"/>
              </a:rPr>
              <a:t>the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is positive (residuals in the restricted  model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15" dirty="0">
                <a:latin typeface="Book Antiqua"/>
                <a:cs typeface="Book Antiqua"/>
              </a:rPr>
              <a:t>bigger, </a:t>
            </a:r>
            <a:r>
              <a:rPr sz="1000" spc="-5" dirty="0">
                <a:latin typeface="Book Antiqua"/>
                <a:cs typeface="Book Antiqua"/>
              </a:rPr>
              <a:t>restrictions do not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hold)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Sum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squared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residuals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FBBEB64-ABA3-4127-A0FC-029B5D502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2577989"/>
            <a:ext cx="2269475" cy="55084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271891"/>
            <a:ext cx="5727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50" dirty="0">
                <a:latin typeface="Book Antiqua"/>
                <a:cs typeface="Book Antiqua"/>
              </a:rPr>
              <a:t>F</a:t>
            </a:r>
            <a:r>
              <a:rPr sz="1400" spc="80" dirty="0"/>
              <a:t>-</a:t>
            </a:r>
            <a:r>
              <a:rPr spc="65" dirty="0"/>
              <a:t>TES</a:t>
            </a:r>
            <a:r>
              <a:rPr spc="-5" dirty="0"/>
              <a:t>T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677188"/>
            <a:ext cx="197738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test statistic is </a:t>
            </a:r>
            <a:r>
              <a:rPr sz="1100" spc="-10" dirty="0">
                <a:latin typeface="Book Antiqua"/>
                <a:cs typeface="Book Antiqua"/>
              </a:rPr>
              <a:t>defined</a:t>
            </a:r>
            <a:r>
              <a:rPr sz="1100" spc="1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1351" y="1028876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F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0200" y="912645"/>
            <a:ext cx="1174750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43180" indent="10160">
              <a:lnSpc>
                <a:spcPct val="112599"/>
              </a:lnSpc>
              <a:spcBef>
                <a:spcPts val="100"/>
              </a:spcBef>
            </a:pPr>
            <a:r>
              <a:rPr sz="1100" u="sng" spc="1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(</a:t>
            </a:r>
            <a:r>
              <a:rPr sz="1100" i="1" u="sng" spc="1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1200" i="1" u="sng" spc="22" baseline="-10416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r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 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SSR</a:t>
            </a:r>
            <a:r>
              <a:rPr sz="1200" i="1" u="sng" spc="30" baseline="-10416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ur</a:t>
            </a:r>
            <a:r>
              <a:rPr sz="1100" u="sng" spc="20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)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/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q </a:t>
            </a:r>
            <a:r>
              <a:rPr sz="1100" i="1" spc="20" dirty="0">
                <a:latin typeface="Book Antiqua"/>
                <a:cs typeface="Book Antiqua"/>
              </a:rPr>
              <a:t> SSR</a:t>
            </a:r>
            <a:r>
              <a:rPr sz="1200" i="1" spc="30" baseline="-10416" dirty="0">
                <a:latin typeface="Book Antiqua"/>
                <a:cs typeface="Book Antiqua"/>
              </a:rPr>
              <a:t>ur</a:t>
            </a:r>
            <a:r>
              <a:rPr sz="1100" i="1" spc="20" dirty="0">
                <a:latin typeface="Century Gothic"/>
                <a:cs typeface="Century Gothic"/>
              </a:rPr>
              <a:t>/</a:t>
            </a:r>
            <a:r>
              <a:rPr sz="1100" spc="20" dirty="0">
                <a:latin typeface="Garamond"/>
                <a:cs typeface="Garamond"/>
              </a:rPr>
              <a:t>(</a:t>
            </a:r>
            <a:r>
              <a:rPr sz="1100" i="1" spc="20" dirty="0">
                <a:latin typeface="Book Antiqua"/>
                <a:cs typeface="Book Antiqua"/>
              </a:rPr>
              <a:t>n</a:t>
            </a:r>
            <a:r>
              <a:rPr sz="1100" i="1" spc="-5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k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spc="45" dirty="0">
                <a:latin typeface="Book Antiqua"/>
                <a:cs typeface="Book Antiqua"/>
              </a:rPr>
              <a:t>1</a:t>
            </a:r>
            <a:r>
              <a:rPr sz="1100" spc="45" dirty="0">
                <a:latin typeface="Garamond"/>
                <a:cs typeface="Garamond"/>
              </a:rPr>
              <a:t>)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64612" y="1028876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0" dirty="0">
                <a:latin typeface="Lucida Sans Unicode"/>
                <a:cs typeface="Lucida Sans Unicode"/>
              </a:rPr>
              <a:t>∼</a:t>
            </a:r>
            <a:r>
              <a:rPr sz="1100" spc="-114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F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87878" y="1092668"/>
            <a:ext cx="4222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q</a:t>
            </a:r>
            <a:r>
              <a:rPr sz="800" i="1" spc="-5" dirty="0">
                <a:latin typeface="Sitka Text"/>
                <a:cs typeface="Sitka Text"/>
              </a:rPr>
              <a:t>,</a:t>
            </a:r>
            <a:r>
              <a:rPr sz="800" i="1" spc="-5" dirty="0">
                <a:latin typeface="Book Antiqua"/>
                <a:cs typeface="Book Antiqua"/>
              </a:rPr>
              <a:t>n</a:t>
            </a:r>
            <a:r>
              <a:rPr sz="800" spc="20" dirty="0">
                <a:latin typeface="Lucida Sans Unicode"/>
                <a:cs typeface="Lucida Sans Unicode"/>
              </a:rPr>
              <a:t>−</a:t>
            </a:r>
            <a:r>
              <a:rPr sz="800" i="1" spc="-5" dirty="0">
                <a:latin typeface="Book Antiqua"/>
                <a:cs typeface="Book Antiqua"/>
              </a:rPr>
              <a:t>k</a:t>
            </a:r>
            <a:r>
              <a:rPr sz="800" spc="20" dirty="0">
                <a:latin typeface="Lucida Sans Unicode"/>
                <a:cs typeface="Lucida Sans Unicode"/>
              </a:rPr>
              <a:t>−</a:t>
            </a:r>
            <a:r>
              <a:rPr sz="800" spc="-5" dirty="0">
                <a:latin typeface="Book Antiqua"/>
                <a:cs typeface="Book Antiqua"/>
              </a:rPr>
              <a:t>1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9848" y="1028876"/>
            <a:ext cx="641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Century Gothic"/>
                <a:cs typeface="Century Gothic"/>
              </a:rPr>
              <a:t>,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67244" y="1544477"/>
            <a:ext cx="31819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sum of squared 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restricted</a:t>
            </a:r>
            <a:r>
              <a:rPr sz="1000" spc="-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67244" y="1848134"/>
            <a:ext cx="33318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sum of squared residuals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unrestricted</a:t>
            </a:r>
            <a:r>
              <a:rPr sz="1000" spc="-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995" y="1411298"/>
            <a:ext cx="492125" cy="918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ts val="1185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where:</a:t>
            </a:r>
            <a:endParaRPr sz="1100">
              <a:latin typeface="Book Antiqua"/>
              <a:cs typeface="Book Antiqua"/>
            </a:endParaRPr>
          </a:p>
          <a:p>
            <a:pPr marL="113664">
              <a:lnSpc>
                <a:spcPts val="1065"/>
              </a:lnSpc>
            </a:pPr>
            <a:r>
              <a:rPr sz="1000" i="1" spc="-5" dirty="0">
                <a:latin typeface="Book Antiqua"/>
                <a:cs typeface="Book Antiqua"/>
              </a:rPr>
              <a:t>SSR</a:t>
            </a:r>
            <a:r>
              <a:rPr sz="1050" i="1" spc="-7" baseline="-11904" dirty="0">
                <a:latin typeface="Book Antiqua"/>
                <a:cs typeface="Book Antiqua"/>
              </a:rPr>
              <a:t>r</a:t>
            </a:r>
            <a:endParaRPr sz="1050" baseline="-11904">
              <a:latin typeface="Book Antiqua"/>
              <a:cs typeface="Book Antiqua"/>
            </a:endParaRPr>
          </a:p>
          <a:p>
            <a:pPr marL="113664" marR="60960">
              <a:lnSpc>
                <a:spcPct val="199200"/>
              </a:lnSpc>
            </a:pPr>
            <a:r>
              <a:rPr sz="1000" i="1" spc="-5" dirty="0">
                <a:latin typeface="Book Antiqua"/>
                <a:cs typeface="Book Antiqua"/>
              </a:rPr>
              <a:t>SSR</a:t>
            </a:r>
            <a:r>
              <a:rPr sz="1050" i="1" spc="-7" baseline="-11904" dirty="0">
                <a:latin typeface="Book Antiqua"/>
                <a:cs typeface="Book Antiqua"/>
              </a:rPr>
              <a:t>ur  </a:t>
            </a:r>
            <a:r>
              <a:rPr sz="1000" i="1" spc="-5" dirty="0">
                <a:latin typeface="Book Antiqua"/>
                <a:cs typeface="Book Antiqua"/>
              </a:rPr>
              <a:t>q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67244" y="2151791"/>
            <a:ext cx="15627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</a:t>
            </a:r>
            <a:r>
              <a:rPr sz="1000" spc="-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restrictions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303" y="245546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n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67244" y="2455461"/>
            <a:ext cx="16541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</a:t>
            </a:r>
            <a:r>
              <a:rPr sz="1000" spc="-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observations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0303" y="2759118"/>
            <a:ext cx="819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Book Antiqua"/>
                <a:cs typeface="Book Antiqua"/>
              </a:rPr>
              <a:t>k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67244" y="2759118"/>
            <a:ext cx="21443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785" algn="l"/>
              </a:tabLst>
            </a:pP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</a:t>
            </a:r>
            <a:r>
              <a:rPr sz="1000" i="1" spc="-114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.	</a:t>
            </a:r>
            <a:r>
              <a:rPr sz="1000" spc="-5" dirty="0">
                <a:latin typeface="Book Antiqua"/>
                <a:cs typeface="Book Antiqua"/>
              </a:rPr>
              <a:t>number of estimated</a:t>
            </a:r>
            <a:r>
              <a:rPr sz="1000" spc="-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006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</a:t>
            </a:r>
            <a:r>
              <a:rPr spc="-25" dirty="0"/>
              <a:t> </a:t>
            </a:r>
            <a:r>
              <a:rPr spc="55" dirty="0"/>
              <a:t>MEASURE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189" y="728915"/>
            <a:ext cx="3911600" cy="23279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6854" marR="10795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know </a:t>
            </a:r>
            <a:r>
              <a:rPr sz="1100" spc="-5" dirty="0">
                <a:latin typeface="Book Antiqua"/>
                <a:cs typeface="Book Antiqua"/>
              </a:rPr>
              <a:t>that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experience have a </a:t>
            </a:r>
            <a:r>
              <a:rPr sz="1100" spc="-10" dirty="0">
                <a:latin typeface="Book Antiqua"/>
                <a:cs typeface="Book Antiqua"/>
              </a:rPr>
              <a:t>significant  influence on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wages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But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important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they in determining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wages?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marL="236854" marR="19812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much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difference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between people is  explained </a:t>
            </a:r>
            <a:r>
              <a:rPr sz="1100" spc="-10" dirty="0">
                <a:latin typeface="Book Antiqua"/>
                <a:cs typeface="Book Antiqua"/>
              </a:rPr>
              <a:t>by differences </a:t>
            </a:r>
            <a:r>
              <a:rPr sz="1100" spc="-5" dirty="0">
                <a:latin typeface="Book Antiqua"/>
                <a:cs typeface="Book Antiqua"/>
              </a:rPr>
              <a:t>in education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experience?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368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well variation in the independent variable(s) explains  variation in the dependent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variable?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36854" marR="35560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 questions </a:t>
            </a:r>
            <a:r>
              <a:rPr sz="1100" spc="-10" dirty="0">
                <a:latin typeface="Book Antiqua"/>
                <a:cs typeface="Book Antiqua"/>
              </a:rPr>
              <a:t>answered by </a:t>
            </a:r>
            <a:r>
              <a:rPr sz="1100" spc="-5" dirty="0">
                <a:latin typeface="Book Antiqua"/>
                <a:cs typeface="Book Antiqua"/>
              </a:rPr>
              <a:t>the goodness of </a:t>
            </a:r>
            <a:r>
              <a:rPr sz="1100" spc="-10" dirty="0">
                <a:latin typeface="Book Antiqua"/>
                <a:cs typeface="Book Antiqua"/>
              </a:rPr>
              <a:t>fit  measure </a:t>
            </a:r>
            <a:r>
              <a:rPr sz="1100" spc="-5" dirty="0">
                <a:latin typeface="Book Antiqua"/>
                <a:cs typeface="Book Antiqua"/>
              </a:rPr>
              <a:t>-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140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T</a:t>
            </a:r>
            <a:r>
              <a:rPr spc="35" dirty="0"/>
              <a:t>OTAL </a:t>
            </a:r>
            <a:r>
              <a:rPr spc="40" dirty="0"/>
              <a:t>AND </a:t>
            </a:r>
            <a:r>
              <a:rPr spc="60" dirty="0"/>
              <a:t>EXPLAINED</a:t>
            </a:r>
            <a:r>
              <a:rPr spc="295" dirty="0"/>
              <a:t> </a:t>
            </a:r>
            <a:r>
              <a:rPr spc="35" dirty="0"/>
              <a:t>VARIATION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565517"/>
            <a:ext cx="2758440" cy="411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30" dirty="0">
                <a:latin typeface="Book Antiqua"/>
                <a:cs typeface="Book Antiqua"/>
              </a:rPr>
              <a:t>Total </a:t>
            </a:r>
            <a:r>
              <a:rPr sz="1100" b="1" spc="-5" dirty="0">
                <a:latin typeface="Book Antiqua"/>
                <a:cs typeface="Book Antiqua"/>
              </a:rPr>
              <a:t>variation </a:t>
            </a:r>
            <a:r>
              <a:rPr sz="1100" spc="-5" dirty="0">
                <a:latin typeface="Book Antiqua"/>
                <a:cs typeface="Book Antiqua"/>
              </a:rPr>
              <a:t>in the dependent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629920" algn="ctr">
              <a:lnSpc>
                <a:spcPct val="100000"/>
              </a:lnSpc>
              <a:spcBef>
                <a:spcPts val="765"/>
              </a:spcBef>
            </a:pPr>
            <a:endParaRPr sz="8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289" y="1113893"/>
            <a:ext cx="3627120" cy="62801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R="180340" algn="ctr">
              <a:lnSpc>
                <a:spcPct val="100000"/>
              </a:lnSpc>
              <a:spcBef>
                <a:spcPts val="570"/>
              </a:spcBef>
            </a:pPr>
            <a:endParaRPr sz="8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Predicted </a:t>
            </a:r>
            <a:r>
              <a:rPr sz="1100" spc="-5" dirty="0">
                <a:latin typeface="Book Antiqua"/>
                <a:cs typeface="Book Antiqua"/>
              </a:rPr>
              <a:t>value of the dependent variable </a:t>
            </a:r>
            <a:r>
              <a:rPr sz="1100" spc="-10" dirty="0">
                <a:latin typeface="Book Antiqua"/>
                <a:cs typeface="Book Antiqua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part that is  explained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independent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4395" y="2135262"/>
            <a:ext cx="3094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(case of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line - for simplicity of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notation)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0989" y="2466072"/>
            <a:ext cx="3107055" cy="411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Explained variation </a:t>
            </a:r>
            <a:r>
              <a:rPr sz="1100" spc="-5" dirty="0">
                <a:latin typeface="Book Antiqua"/>
                <a:cs typeface="Book Antiqua"/>
              </a:rPr>
              <a:t>in the dependent</a:t>
            </a:r>
            <a:r>
              <a:rPr sz="1100" spc="1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306705" algn="ctr">
              <a:lnSpc>
                <a:spcPct val="100000"/>
              </a:lnSpc>
              <a:spcBef>
                <a:spcPts val="765"/>
              </a:spcBef>
            </a:pPr>
            <a:endParaRPr sz="800" dirty="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40FC125-7FBF-4CCE-864A-BE08D42E9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413" y="814800"/>
            <a:ext cx="1001614" cy="50915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997CC79-E2B6-4BDF-B001-FC91A805C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721" y="1767100"/>
            <a:ext cx="1298408" cy="35503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8319C98-1471-466A-B93B-C250D1323B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6071" y="2622872"/>
            <a:ext cx="1277957" cy="61694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60" y="271891"/>
            <a:ext cx="18757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G</a:t>
            </a:r>
            <a:r>
              <a:rPr spc="60" dirty="0"/>
              <a:t>OODNESS </a:t>
            </a:r>
            <a:r>
              <a:rPr spc="30" dirty="0"/>
              <a:t>OF </a:t>
            </a:r>
            <a:r>
              <a:rPr spc="20" dirty="0"/>
              <a:t>FIT </a:t>
            </a:r>
            <a:r>
              <a:rPr sz="1400" spc="10" dirty="0"/>
              <a:t>-</a:t>
            </a:r>
            <a:r>
              <a:rPr sz="1400" spc="300" dirty="0"/>
              <a:t> </a:t>
            </a:r>
            <a:r>
              <a:rPr sz="1400" i="1" spc="10" dirty="0">
                <a:latin typeface="Book Antiqua"/>
                <a:cs typeface="Book Antiqua"/>
              </a:rPr>
              <a:t>R</a:t>
            </a:r>
            <a:r>
              <a:rPr sz="1500" spc="15" baseline="27777" dirty="0"/>
              <a:t>2</a:t>
            </a:r>
            <a:endParaRPr sz="1500" baseline="27777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816024"/>
            <a:ext cx="7004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32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Denote: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38289" y="1857234"/>
            <a:ext cx="3197860" cy="672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measure </a:t>
            </a:r>
            <a:r>
              <a:rPr sz="1100" spc="-5" dirty="0">
                <a:latin typeface="Book Antiqua"/>
                <a:cs typeface="Book Antiqua"/>
              </a:rPr>
              <a:t>of the goodness of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fit:</a:t>
            </a:r>
            <a:endParaRPr sz="1100" dirty="0">
              <a:latin typeface="Book Antiqua"/>
              <a:cs typeface="Book Antiqua"/>
            </a:endParaRPr>
          </a:p>
          <a:p>
            <a:pPr marL="1207770" marR="55880" indent="-349250">
              <a:lnSpc>
                <a:spcPct val="112599"/>
              </a:lnSpc>
              <a:spcBef>
                <a:spcPts val="810"/>
              </a:spcBef>
              <a:tabLst>
                <a:tab pos="1824355" algn="l"/>
              </a:tabLst>
            </a:pPr>
            <a:r>
              <a:rPr sz="1650" i="1" spc="-7" baseline="-37878" dirty="0">
                <a:latin typeface="Book Antiqua"/>
                <a:cs typeface="Book Antiqua"/>
              </a:rPr>
              <a:t>R</a:t>
            </a:r>
            <a:r>
              <a:rPr sz="1200" spc="-7" baseline="-20833" dirty="0">
                <a:latin typeface="Book Antiqua"/>
                <a:cs typeface="Book Antiqua"/>
              </a:rPr>
              <a:t>2 </a:t>
            </a:r>
            <a:r>
              <a:rPr sz="1650" spc="165" baseline="-37878" dirty="0">
                <a:latin typeface="Garamond"/>
                <a:cs typeface="Garamond"/>
              </a:rPr>
              <a:t>=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SSE</a:t>
            </a:r>
            <a:r>
              <a:rPr sz="1100" i="1" spc="-10" dirty="0">
                <a:latin typeface="Book Antiqua"/>
                <a:cs typeface="Book Antiqua"/>
              </a:rPr>
              <a:t> </a:t>
            </a:r>
            <a:r>
              <a:rPr sz="1650" spc="165" baseline="-37878" dirty="0">
                <a:latin typeface="Garamond"/>
                <a:cs typeface="Garamond"/>
              </a:rPr>
              <a:t>= 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Explained variation in </a:t>
            </a:r>
            <a:r>
              <a:rPr sz="1100" i="1" u="sng" spc="-5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y </a:t>
            </a:r>
            <a:r>
              <a:rPr sz="1100" i="1" spc="-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SST	</a:t>
            </a:r>
            <a:r>
              <a:rPr sz="1100" spc="-30" dirty="0">
                <a:latin typeface="Book Antiqua"/>
                <a:cs typeface="Book Antiqua"/>
              </a:rPr>
              <a:t>Total </a:t>
            </a:r>
            <a:r>
              <a:rPr sz="1100" spc="-5" dirty="0">
                <a:latin typeface="Book Antiqua"/>
                <a:cs typeface="Book Antiqua"/>
              </a:rPr>
              <a:t>variation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C5FB3EB-924D-4E58-B95E-8722690F7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64" y="1026958"/>
            <a:ext cx="4210050" cy="81111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3426</Words>
  <Application>Microsoft Office PowerPoint</Application>
  <PresentationFormat>Custom</PresentationFormat>
  <Paragraphs>466</Paragraphs>
  <Slides>49</Slides>
  <Notes>0</Notes>
  <HiddenSlides>11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1" baseType="lpstr">
      <vt:lpstr>Arial</vt:lpstr>
      <vt:lpstr>Arial Black</vt:lpstr>
      <vt:lpstr>Book Antiqua</vt:lpstr>
      <vt:lpstr>Calibri</vt:lpstr>
      <vt:lpstr>Cambria Math</vt:lpstr>
      <vt:lpstr>Century Gothic</vt:lpstr>
      <vt:lpstr>Garamond</vt:lpstr>
      <vt:lpstr>Lucida Sans Unicode</vt:lpstr>
      <vt:lpstr>Sitka Text</vt:lpstr>
      <vt:lpstr>Times New Roman</vt:lpstr>
      <vt:lpstr>Wingdings</vt:lpstr>
      <vt:lpstr>Office Theme</vt:lpstr>
      <vt:lpstr>LECTURE 5</vt:lpstr>
      <vt:lpstr>TESTING MULTIPLE HYPOTHESES REVISITED</vt:lpstr>
      <vt:lpstr>RESTRICTED VS. UNRESTRICTED MODEL</vt:lpstr>
      <vt:lpstr>IDEA OF THE F-TEST</vt:lpstr>
      <vt:lpstr>IDEA OF THE F-TEST</vt:lpstr>
      <vt:lpstr>F-TEST</vt:lpstr>
      <vt:lpstr>GOODNESS OF FIT MEASURE</vt:lpstr>
      <vt:lpstr>TOTAL AND EXPLAINED VARIATION</vt:lpstr>
      <vt:lpstr>GOODNESS OF FIT - R2</vt:lpstr>
      <vt:lpstr>GOODNESS OF FIT - R2</vt:lpstr>
      <vt:lpstr>DECOMPOSING THE VARIANCE</vt:lpstr>
      <vt:lpstr>VARIANCE DECOMPOSITION AND R2</vt:lpstr>
      <vt:lpstr>ADJUSTED R2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IRRELEVANT VARIABLES</vt:lpstr>
      <vt:lpstr>IRRELEVANT VARIABLES</vt:lpstr>
      <vt:lpstr>SUMMARY OF THE THEORY</vt:lpstr>
      <vt:lpstr>FOUR IMPORTANT SPECIFICATION CRITERIA</vt:lpstr>
      <vt:lpstr>FOUR IMPORTANT SPECIFICATION CRITERIA</vt:lpstr>
      <vt:lpstr>PowerPoint Presentation</vt:lpstr>
      <vt:lpstr>NONLINEAR SPECIFICATION</vt:lpstr>
      <vt:lpstr>LINEAR FORM</vt:lpstr>
      <vt:lpstr>LOG-LOG FORM</vt:lpstr>
      <vt:lpstr>EXAMPLE</vt:lpstr>
      <vt:lpstr>LOG-LINEAR FORMS</vt:lpstr>
      <vt:lpstr>EXAMPLES OF LOG LINEAR FORMS</vt:lpstr>
      <vt:lpstr>EXAMPLES OF LOG LINEAR FORMS</vt:lpstr>
      <vt:lpstr>POLYNOMIAL FORM</vt:lpstr>
      <vt:lpstr>EXAMPLE OF POLYNOMIAL FORM</vt:lpstr>
      <vt:lpstr>CHOICE OF CORRECT FUNCTIONAL FORM</vt:lpstr>
      <vt:lpstr>CHOICE OF CORRECT FUNCTIONAL FORM</vt:lpstr>
      <vt:lpstr>DUMMY VARIABLES</vt:lpstr>
      <vt:lpstr>INTERCEPT DUMMY</vt:lpstr>
      <vt:lpstr>PowerPoint Presentation</vt:lpstr>
      <vt:lpstr>EXAMPLE</vt:lpstr>
      <vt:lpstr>SLOPE DUMMY</vt:lpstr>
      <vt:lpstr>PowerPoint Presentation</vt:lpstr>
      <vt:lpstr>EXAMPLE</vt:lpstr>
      <vt:lpstr>SLOPE AND INTERCEPT DUMMIES</vt:lpstr>
      <vt:lpstr>PowerPoint Presentation</vt:lpstr>
      <vt:lpstr>DUMMY VARIABLES - MULTIPLE CATEGORIES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cp:lastModifiedBy>Dali Laxton</cp:lastModifiedBy>
  <cp:revision>21</cp:revision>
  <dcterms:created xsi:type="dcterms:W3CDTF">2020-11-03T22:28:17Z</dcterms:created>
  <dcterms:modified xsi:type="dcterms:W3CDTF">2021-10-17T15:14:06Z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2019-10-11T00:00:00Z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2020-11-03T00:00:00Z</vt:filetime>
  </property>
</Properties>
</file>