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416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98641B17-2547-406B-A595-DE30C4D7DED1}"/>
    <pc:docChg chg="undo custSel modSld">
      <pc:chgData name="Dali Laxton" userId="994fe8badd9c9863" providerId="LiveId" clId="{98641B17-2547-406B-A595-DE30C4D7DED1}" dt="2020-12-03T22:03:35.514" v="151" actId="20577"/>
      <pc:docMkLst>
        <pc:docMk/>
      </pc:docMkLst>
      <pc:sldChg chg="addSp delSp modSp mod">
        <pc:chgData name="Dali Laxton" userId="994fe8badd9c9863" providerId="LiveId" clId="{98641B17-2547-406B-A595-DE30C4D7DED1}" dt="2020-12-03T21:47:02.178" v="130" actId="20577"/>
        <pc:sldMkLst>
          <pc:docMk/>
          <pc:sldMk cId="0" sldId="256"/>
        </pc:sldMkLst>
        <pc:spChg chg="mod">
          <ac:chgData name="Dali Laxton" userId="994fe8badd9c9863" providerId="LiveId" clId="{98641B17-2547-406B-A595-DE30C4D7DED1}" dt="2020-12-03T21:46:47.362" v="113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16:43.762" v="0" actId="6549"/>
          <ac:spMkLst>
            <pc:docMk/>
            <pc:sldMk cId="0" sldId="256"/>
            <ac:spMk id="12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46:30.578" v="107" actId="1076"/>
          <ac:spMkLst>
            <pc:docMk/>
            <pc:sldMk cId="0" sldId="256"/>
            <ac:spMk id="13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16:48.726" v="1" actId="478"/>
          <ac:spMkLst>
            <pc:docMk/>
            <pc:sldMk cId="0" sldId="256"/>
            <ac:spMk id="14" creationId="{00000000-0000-0000-0000-000000000000}"/>
          </ac:spMkLst>
        </pc:spChg>
        <pc:spChg chg="add mod">
          <ac:chgData name="Dali Laxton" userId="994fe8badd9c9863" providerId="LiveId" clId="{98641B17-2547-406B-A595-DE30C4D7DED1}" dt="2020-12-03T21:47:02.178" v="130" actId="20577"/>
          <ac:spMkLst>
            <pc:docMk/>
            <pc:sldMk cId="0" sldId="256"/>
            <ac:spMk id="15" creationId="{172BF304-C463-4ED3-9B14-1776C7163E70}"/>
          </ac:spMkLst>
        </pc:spChg>
        <pc:grpChg chg="mod">
          <ac:chgData name="Dali Laxton" userId="994fe8badd9c9863" providerId="LiveId" clId="{98641B17-2547-406B-A595-DE30C4D7DED1}" dt="2020-12-03T21:46:42.134" v="111" actId="1076"/>
          <ac:grpSpMkLst>
            <pc:docMk/>
            <pc:sldMk cId="0" sldId="256"/>
            <ac:grpSpMk id="3" creationId="{00000000-0000-0000-0000-000000000000}"/>
          </ac:grpSpMkLst>
        </pc:grpChg>
      </pc:sldChg>
      <pc:sldChg chg="modSp mod">
        <pc:chgData name="Dali Laxton" userId="994fe8badd9c9863" providerId="LiveId" clId="{98641B17-2547-406B-A595-DE30C4D7DED1}" dt="2020-12-03T21:17:41.641" v="35" actId="20577"/>
        <pc:sldMkLst>
          <pc:docMk/>
          <pc:sldMk cId="0" sldId="258"/>
        </pc:sldMkLst>
        <pc:spChg chg="mod">
          <ac:chgData name="Dali Laxton" userId="994fe8badd9c9863" providerId="LiveId" clId="{98641B17-2547-406B-A595-DE30C4D7DED1}" dt="2020-12-03T21:17:41.641" v="35" actId="20577"/>
          <ac:spMkLst>
            <pc:docMk/>
            <pc:sldMk cId="0" sldId="258"/>
            <ac:spMk id="6" creationId="{00000000-0000-0000-0000-000000000000}"/>
          </ac:spMkLst>
        </pc:spChg>
      </pc:sldChg>
      <pc:sldChg chg="addSp delSp modSp mod">
        <pc:chgData name="Dali Laxton" userId="994fe8badd9c9863" providerId="LiveId" clId="{98641B17-2547-406B-A595-DE30C4D7DED1}" dt="2020-12-03T21:35:29.665" v="71"/>
        <pc:sldMkLst>
          <pc:docMk/>
          <pc:sldMk cId="0" sldId="261"/>
        </pc:sldMkLst>
        <pc:spChg chg="mod">
          <ac:chgData name="Dali Laxton" userId="994fe8badd9c9863" providerId="LiveId" clId="{98641B17-2547-406B-A595-DE30C4D7DED1}" dt="2020-12-03T21:34:02.626" v="63"/>
          <ac:spMkLst>
            <pc:docMk/>
            <pc:sldMk cId="0" sldId="261"/>
            <ac:spMk id="9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3:17.016" v="43" actId="478"/>
          <ac:spMkLst>
            <pc:docMk/>
            <pc:sldMk cId="0" sldId="261"/>
            <ac:spMk id="10" creationId="{00000000-0000-0000-0000-000000000000}"/>
          </ac:spMkLst>
        </pc:spChg>
        <pc:spChg chg="del mod">
          <ac:chgData name="Dali Laxton" userId="994fe8badd9c9863" providerId="LiveId" clId="{98641B17-2547-406B-A595-DE30C4D7DED1}" dt="2020-12-03T21:33:14.219" v="42"/>
          <ac:spMkLst>
            <pc:docMk/>
            <pc:sldMk cId="0" sldId="261"/>
            <ac:spMk id="11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3:06.854" v="39" actId="478"/>
          <ac:spMkLst>
            <pc:docMk/>
            <pc:sldMk cId="0" sldId="261"/>
            <ac:spMk id="12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2:50.070" v="36" actId="478"/>
          <ac:spMkLst>
            <pc:docMk/>
            <pc:sldMk cId="0" sldId="261"/>
            <ac:spMk id="13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35:29.665" v="71"/>
          <ac:spMkLst>
            <pc:docMk/>
            <pc:sldMk cId="0" sldId="261"/>
            <ac:spMk id="14" creationId="{00000000-0000-0000-0000-000000000000}"/>
          </ac:spMkLst>
        </pc:spChg>
        <pc:spChg chg="add del">
          <ac:chgData name="Dali Laxton" userId="994fe8badd9c9863" providerId="LiveId" clId="{98641B17-2547-406B-A595-DE30C4D7DED1}" dt="2020-12-03T21:32:56.342" v="38" actId="22"/>
          <ac:spMkLst>
            <pc:docMk/>
            <pc:sldMk cId="0" sldId="261"/>
            <ac:spMk id="16" creationId="{5DF78968-D9F8-451E-8600-88AD9883697C}"/>
          </ac:spMkLst>
        </pc:spChg>
      </pc:sldChg>
      <pc:sldChg chg="addSp delSp modSp mod">
        <pc:chgData name="Dali Laxton" userId="994fe8badd9c9863" providerId="LiveId" clId="{98641B17-2547-406B-A595-DE30C4D7DED1}" dt="2020-12-03T21:36:26.557" v="96" actId="20577"/>
        <pc:sldMkLst>
          <pc:docMk/>
          <pc:sldMk cId="0" sldId="262"/>
        </pc:sldMkLst>
        <pc:spChg chg="add del mod">
          <ac:chgData name="Dali Laxton" userId="994fe8badd9c9863" providerId="LiveId" clId="{98641B17-2547-406B-A595-DE30C4D7DED1}" dt="2020-12-03T21:36:26.557" v="96" actId="20577"/>
          <ac:spMkLst>
            <pc:docMk/>
            <pc:sldMk cId="0" sldId="262"/>
            <ac:spMk id="7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6:01.579" v="83" actId="478"/>
          <ac:spMkLst>
            <pc:docMk/>
            <pc:sldMk cId="0" sldId="262"/>
            <ac:spMk id="8" creationId="{00000000-0000-0000-0000-000000000000}"/>
          </ac:spMkLst>
        </pc:spChg>
        <pc:spChg chg="del mod">
          <ac:chgData name="Dali Laxton" userId="994fe8badd9c9863" providerId="LiveId" clId="{98641B17-2547-406B-A595-DE30C4D7DED1}" dt="2020-12-03T21:35:57.287" v="82" actId="478"/>
          <ac:spMkLst>
            <pc:docMk/>
            <pc:sldMk cId="0" sldId="262"/>
            <ac:spMk id="9" creationId="{00000000-0000-0000-0000-000000000000}"/>
          </ac:spMkLst>
        </pc:spChg>
      </pc:sldChg>
      <pc:sldChg chg="addSp delSp modSp mod">
        <pc:chgData name="Dali Laxton" userId="994fe8badd9c9863" providerId="LiveId" clId="{98641B17-2547-406B-A595-DE30C4D7DED1}" dt="2020-12-03T21:42:00.715" v="106" actId="1076"/>
        <pc:sldMkLst>
          <pc:docMk/>
          <pc:sldMk cId="0" sldId="264"/>
        </pc:sldMkLst>
        <pc:spChg chg="mod">
          <ac:chgData name="Dali Laxton" userId="994fe8badd9c9863" providerId="LiveId" clId="{98641B17-2547-406B-A595-DE30C4D7DED1}" dt="2020-12-03T21:40:02.688" v="100" actId="20577"/>
          <ac:spMkLst>
            <pc:docMk/>
            <pc:sldMk cId="0" sldId="264"/>
            <ac:spMk id="6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44.210" v="102" actId="478"/>
          <ac:spMkLst>
            <pc:docMk/>
            <pc:sldMk cId="0" sldId="264"/>
            <ac:spMk id="7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41.666" v="101" actId="478"/>
          <ac:spMkLst>
            <pc:docMk/>
            <pc:sldMk cId="0" sldId="264"/>
            <ac:spMk id="8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9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10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11" creationId="{00000000-0000-0000-0000-000000000000}"/>
          </ac:spMkLst>
        </pc:spChg>
        <pc:picChg chg="add mod">
          <ac:chgData name="Dali Laxton" userId="994fe8badd9c9863" providerId="LiveId" clId="{98641B17-2547-406B-A595-DE30C4D7DED1}" dt="2020-12-03T21:42:00.715" v="106" actId="1076"/>
          <ac:picMkLst>
            <pc:docMk/>
            <pc:sldMk cId="0" sldId="264"/>
            <ac:picMk id="13" creationId="{37DB0E24-BB01-45AE-B0CC-F50A51FC53F9}"/>
          </ac:picMkLst>
        </pc:picChg>
      </pc:sldChg>
      <pc:sldChg chg="modSp mod">
        <pc:chgData name="Dali Laxton" userId="994fe8badd9c9863" providerId="LiveId" clId="{98641B17-2547-406B-A595-DE30C4D7DED1}" dt="2020-12-03T21:51:57.323" v="133" actId="14100"/>
        <pc:sldMkLst>
          <pc:docMk/>
          <pc:sldMk cId="0" sldId="268"/>
        </pc:sldMkLst>
        <pc:spChg chg="mod">
          <ac:chgData name="Dali Laxton" userId="994fe8badd9c9863" providerId="LiveId" clId="{98641B17-2547-406B-A595-DE30C4D7DED1}" dt="2020-12-03T21:51:14.989" v="131" actId="6549"/>
          <ac:spMkLst>
            <pc:docMk/>
            <pc:sldMk cId="0" sldId="268"/>
            <ac:spMk id="7" creationId="{00000000-0000-0000-0000-000000000000}"/>
          </ac:spMkLst>
        </pc:spChg>
        <pc:grpChg chg="mod">
          <ac:chgData name="Dali Laxton" userId="994fe8badd9c9863" providerId="LiveId" clId="{98641B17-2547-406B-A595-DE30C4D7DED1}" dt="2020-12-03T21:51:57.323" v="133" actId="14100"/>
          <ac:grpSpMkLst>
            <pc:docMk/>
            <pc:sldMk cId="0" sldId="268"/>
            <ac:grpSpMk id="8" creationId="{00000000-0000-0000-0000-000000000000}"/>
          </ac:grpSpMkLst>
        </pc:grpChg>
      </pc:sldChg>
      <pc:sldChg chg="modSp mod">
        <pc:chgData name="Dali Laxton" userId="994fe8badd9c9863" providerId="LiveId" clId="{98641B17-2547-406B-A595-DE30C4D7DED1}" dt="2020-12-03T22:03:35.514" v="151" actId="20577"/>
        <pc:sldMkLst>
          <pc:docMk/>
          <pc:sldMk cId="0" sldId="272"/>
        </pc:sldMkLst>
        <pc:spChg chg="mod">
          <ac:chgData name="Dali Laxton" userId="994fe8badd9c9863" providerId="LiveId" clId="{98641B17-2547-406B-A595-DE30C4D7DED1}" dt="2020-12-03T22:03:35.514" v="151" actId="20577"/>
          <ac:spMkLst>
            <pc:docMk/>
            <pc:sldMk cId="0" sldId="272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686810" cy="109855"/>
          </a:xfrm>
          <a:custGeom>
            <a:avLst/>
            <a:gdLst/>
            <a:ahLst/>
            <a:cxnLst/>
            <a:rect l="l" t="t" r="r" b="b"/>
            <a:pathLst>
              <a:path w="3686810" h="109855">
                <a:moveTo>
                  <a:pt x="3686416" y="0"/>
                </a:moveTo>
                <a:lnTo>
                  <a:pt x="0" y="0"/>
                </a:lnTo>
                <a:lnTo>
                  <a:pt x="0" y="109385"/>
                </a:lnTo>
                <a:lnTo>
                  <a:pt x="3686416" y="109385"/>
                </a:lnTo>
                <a:lnTo>
                  <a:pt x="3686416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5948" y="101127"/>
            <a:ext cx="4318203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28-Nov-21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28-Nov-21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28-Nov-21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686810" cy="109855"/>
          </a:xfrm>
          <a:custGeom>
            <a:avLst/>
            <a:gdLst/>
            <a:ahLst/>
            <a:cxnLst/>
            <a:rect l="l" t="t" r="r" b="b"/>
            <a:pathLst>
              <a:path w="3686810" h="109855">
                <a:moveTo>
                  <a:pt x="3686416" y="0"/>
                </a:moveTo>
                <a:lnTo>
                  <a:pt x="0" y="0"/>
                </a:lnTo>
                <a:lnTo>
                  <a:pt x="0" y="109385"/>
                </a:lnTo>
                <a:lnTo>
                  <a:pt x="3686416" y="109385"/>
                </a:lnTo>
                <a:lnTo>
                  <a:pt x="3686416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948" y="101127"/>
            <a:ext cx="4176395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4460" y="1443617"/>
            <a:ext cx="3619500" cy="157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28-Nov-21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193" y="481761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2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2" y="82384"/>
                </a:lnTo>
                <a:lnTo>
                  <a:pt x="3989652" y="50800"/>
                </a:lnTo>
                <a:lnTo>
                  <a:pt x="3985644" y="31075"/>
                </a:lnTo>
                <a:lnTo>
                  <a:pt x="3974729" y="14922"/>
                </a:lnTo>
                <a:lnTo>
                  <a:pt x="3958576" y="4008"/>
                </a:lnTo>
                <a:lnTo>
                  <a:pt x="3938852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09193" y="526179"/>
            <a:ext cx="4040404" cy="849231"/>
            <a:chOff x="309193" y="526179"/>
            <a:chExt cx="4040404" cy="849231"/>
          </a:xfrm>
        </p:grpSpPr>
        <p:sp>
          <p:nvSpPr>
            <p:cNvPr id="4" name="object 4"/>
            <p:cNvSpPr/>
            <p:nvPr/>
          </p:nvSpPr>
          <p:spPr>
            <a:xfrm>
              <a:off x="359994" y="1273810"/>
              <a:ext cx="101600" cy="101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0794" y="1261110"/>
              <a:ext cx="3938802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98846" y="532333"/>
              <a:ext cx="50751" cy="741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9193" y="526179"/>
              <a:ext cx="3989704" cy="798830"/>
            </a:xfrm>
            <a:custGeom>
              <a:avLst/>
              <a:gdLst/>
              <a:ahLst/>
              <a:cxnLst/>
              <a:rect l="l" t="t" r="r" b="b"/>
              <a:pathLst>
                <a:path w="3989704" h="798830">
                  <a:moveTo>
                    <a:pt x="3989652" y="0"/>
                  </a:moveTo>
                  <a:lnTo>
                    <a:pt x="0" y="0"/>
                  </a:lnTo>
                  <a:lnTo>
                    <a:pt x="0" y="747630"/>
                  </a:lnTo>
                  <a:lnTo>
                    <a:pt x="4008" y="767354"/>
                  </a:lnTo>
                  <a:lnTo>
                    <a:pt x="14922" y="783507"/>
                  </a:lnTo>
                  <a:lnTo>
                    <a:pt x="31075" y="794422"/>
                  </a:lnTo>
                  <a:lnTo>
                    <a:pt x="50800" y="798430"/>
                  </a:lnTo>
                  <a:lnTo>
                    <a:pt x="3938852" y="798430"/>
                  </a:lnTo>
                  <a:lnTo>
                    <a:pt x="3958576" y="794422"/>
                  </a:lnTo>
                  <a:lnTo>
                    <a:pt x="3974729" y="783507"/>
                  </a:lnTo>
                  <a:lnTo>
                    <a:pt x="3985644" y="767354"/>
                  </a:lnTo>
                  <a:lnTo>
                    <a:pt x="3989652" y="747630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144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98846" y="570417"/>
              <a:ext cx="0" cy="722630"/>
            </a:xfrm>
            <a:custGeom>
              <a:avLst/>
              <a:gdLst/>
              <a:ahLst/>
              <a:cxnLst/>
              <a:rect l="l" t="t" r="r" b="b"/>
              <a:pathLst>
                <a:path h="722630">
                  <a:moveTo>
                    <a:pt x="0" y="72244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6" y="5577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8846" y="5450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6" y="5323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82345" y="616938"/>
            <a:ext cx="324358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Arial"/>
                <a:cs typeface="Arial"/>
              </a:rPr>
              <a:t>Binary 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dependent</a:t>
            </a:r>
            <a:r>
              <a:rPr sz="1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variables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0650" y="2187575"/>
            <a:ext cx="14433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lang="en-US" sz="1000" b="1" spc="-5" dirty="0">
                <a:latin typeface="Arial"/>
                <a:cs typeface="Arial"/>
              </a:rPr>
              <a:t>03.12.2021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172BF304-C463-4ED3-9B14-1776C7163E70}"/>
              </a:ext>
            </a:extLst>
          </p:cNvPr>
          <p:cNvSpPr txBox="1"/>
          <p:nvPr/>
        </p:nvSpPr>
        <p:spPr>
          <a:xfrm>
            <a:off x="1314450" y="1767560"/>
            <a:ext cx="14433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lang="en-US" sz="1000" b="1" spc="-5" dirty="0">
                <a:latin typeface="Arial"/>
                <a:cs typeface="Arial"/>
              </a:rPr>
              <a:t>LECTURE 8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8936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 model:</a:t>
            </a:r>
            <a:r>
              <a:rPr spc="65" dirty="0"/>
              <a:t> </a:t>
            </a:r>
            <a:r>
              <a:rPr dirty="0"/>
              <a:t>shortcomings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06547"/>
            <a:ext cx="3682365" cy="8470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In the linear probability model the predicted probability can be below 0 or  </a:t>
            </a:r>
            <a:r>
              <a:rPr sz="900" spc="-10" dirty="0">
                <a:latin typeface="Arial"/>
                <a:cs typeface="Arial"/>
              </a:rPr>
              <a:t>above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</a:pPr>
            <a:r>
              <a:rPr sz="850" b="1" i="1" spc="20" dirty="0">
                <a:latin typeface="Verdana"/>
                <a:cs typeface="Verdana"/>
              </a:rPr>
              <a:t>Example</a:t>
            </a:r>
            <a:r>
              <a:rPr sz="850" spc="20" dirty="0">
                <a:latin typeface="Verdana"/>
                <a:cs typeface="Verdana"/>
              </a:rPr>
              <a:t>: </a:t>
            </a:r>
            <a:r>
              <a:rPr sz="850" spc="10" dirty="0">
                <a:latin typeface="Verdana"/>
                <a:cs typeface="Verdana"/>
              </a:rPr>
              <a:t>linear probability </a:t>
            </a:r>
            <a:r>
              <a:rPr sz="850" spc="15" dirty="0">
                <a:latin typeface="Verdana"/>
                <a:cs typeface="Verdana"/>
              </a:rPr>
              <a:t>model, </a:t>
            </a:r>
            <a:r>
              <a:rPr sz="850" spc="20" dirty="0">
                <a:latin typeface="Verdana"/>
                <a:cs typeface="Verdana"/>
              </a:rPr>
              <a:t>HMDA</a:t>
            </a:r>
            <a:r>
              <a:rPr sz="850" dirty="0">
                <a:latin typeface="Verdana"/>
                <a:cs typeface="Verdana"/>
              </a:rPr>
              <a:t> </a:t>
            </a:r>
            <a:r>
              <a:rPr sz="850" spc="10" dirty="0">
                <a:latin typeface="Verdana"/>
                <a:cs typeface="Verdana"/>
              </a:rPr>
              <a:t>data</a:t>
            </a:r>
            <a:endParaRPr sz="850" dirty="0">
              <a:latin typeface="Verdana"/>
              <a:cs typeface="Verdana"/>
            </a:endParaRPr>
          </a:p>
          <a:p>
            <a:pPr marL="67945" marR="165100">
              <a:lnSpc>
                <a:spcPct val="104099"/>
              </a:lnSpc>
            </a:pPr>
            <a:r>
              <a:rPr sz="850" b="1" spc="20" dirty="0">
                <a:latin typeface="Verdana"/>
                <a:cs typeface="Verdana"/>
              </a:rPr>
              <a:t>Mortgage </a:t>
            </a:r>
            <a:r>
              <a:rPr sz="850" b="1" spc="15" dirty="0">
                <a:latin typeface="Verdana"/>
                <a:cs typeface="Verdana"/>
              </a:rPr>
              <a:t>denial v. ratio of </a:t>
            </a:r>
            <a:r>
              <a:rPr sz="850" b="1" spc="20" dirty="0">
                <a:latin typeface="Verdana"/>
                <a:cs typeface="Verdana"/>
              </a:rPr>
              <a:t>debt payments </a:t>
            </a:r>
            <a:r>
              <a:rPr sz="850" b="1" spc="15" dirty="0">
                <a:latin typeface="Verdana"/>
                <a:cs typeface="Verdana"/>
              </a:rPr>
              <a:t>to </a:t>
            </a:r>
            <a:r>
              <a:rPr sz="850" b="1" spc="20" dirty="0">
                <a:latin typeface="Verdana"/>
                <a:cs typeface="Verdana"/>
              </a:rPr>
              <a:t>income  (P/I </a:t>
            </a:r>
            <a:r>
              <a:rPr sz="850" b="1" spc="15" dirty="0">
                <a:latin typeface="Verdana"/>
                <a:cs typeface="Verdana"/>
              </a:rPr>
              <a:t>ratio) in </a:t>
            </a:r>
            <a:r>
              <a:rPr sz="850" b="1" spc="20" dirty="0">
                <a:latin typeface="Verdana"/>
                <a:cs typeface="Verdana"/>
              </a:rPr>
              <a:t>a subset </a:t>
            </a:r>
            <a:r>
              <a:rPr sz="850" b="1" spc="15" dirty="0">
                <a:latin typeface="Verdana"/>
                <a:cs typeface="Verdana"/>
              </a:rPr>
              <a:t>of </a:t>
            </a:r>
            <a:r>
              <a:rPr sz="850" b="1" spc="20" dirty="0">
                <a:latin typeface="Verdana"/>
                <a:cs typeface="Verdana"/>
              </a:rPr>
              <a:t>the </a:t>
            </a:r>
            <a:r>
              <a:rPr sz="850" b="1" spc="25" dirty="0">
                <a:latin typeface="Verdana"/>
                <a:cs typeface="Verdana"/>
              </a:rPr>
              <a:t>HMDA </a:t>
            </a:r>
            <a:r>
              <a:rPr sz="850" b="1" spc="20" dirty="0">
                <a:latin typeface="Verdana"/>
                <a:cs typeface="Verdana"/>
              </a:rPr>
              <a:t>data </a:t>
            </a:r>
            <a:r>
              <a:rPr sz="850" b="1" spc="15" dirty="0">
                <a:latin typeface="Verdana"/>
                <a:cs typeface="Verdana"/>
              </a:rPr>
              <a:t>set </a:t>
            </a:r>
            <a:r>
              <a:rPr sz="850" b="1" spc="10" dirty="0">
                <a:latin typeface="Verdana"/>
                <a:cs typeface="Verdana"/>
              </a:rPr>
              <a:t>(</a:t>
            </a:r>
            <a:r>
              <a:rPr sz="850" b="1" i="1" spc="10" dirty="0">
                <a:latin typeface="Verdana"/>
                <a:cs typeface="Verdana"/>
              </a:rPr>
              <a:t>n </a:t>
            </a:r>
            <a:r>
              <a:rPr sz="850" b="1" spc="25" dirty="0">
                <a:latin typeface="Verdana"/>
                <a:cs typeface="Verdana"/>
              </a:rPr>
              <a:t>=</a:t>
            </a:r>
            <a:r>
              <a:rPr sz="850" b="1" spc="-5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127)</a:t>
            </a:r>
            <a:endParaRPr sz="85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6243" y="1461027"/>
            <a:ext cx="2992480" cy="1868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11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Nonlinear probability</a:t>
            </a:r>
            <a:r>
              <a:rPr spc="-30" dirty="0"/>
              <a:t> </a:t>
            </a:r>
            <a:r>
              <a:rPr spc="-5" dirty="0"/>
              <a:t>models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2266243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595211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9953" y="713925"/>
            <a:ext cx="3693795" cy="20091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7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Probabilities cannot be less than 0 or greater than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address this problem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nonlinear probability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25"/>
              </a:spcBef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74320" algn="ctr">
              <a:lnSpc>
                <a:spcPct val="100000"/>
              </a:lnSpc>
              <a:spcBef>
                <a:spcPts val="700"/>
              </a:spcBef>
            </a:pPr>
            <a:r>
              <a:rPr sz="900" i="1" spc="-5" dirty="0">
                <a:latin typeface="Arial"/>
                <a:cs typeface="Arial"/>
              </a:rPr>
              <a:t>with 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42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30"/>
              </a:spcBef>
            </a:pPr>
            <a:r>
              <a:rPr sz="900" i="1" spc="-5" dirty="0">
                <a:latin typeface="Arial"/>
                <a:cs typeface="Arial"/>
              </a:rPr>
              <a:t>and  </a:t>
            </a:r>
            <a:r>
              <a:rPr sz="900" i="1" spc="22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790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2 nonlinear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727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15"/>
              </a:spcBef>
            </a:pPr>
            <a:r>
              <a:rPr sz="900" i="1" spc="25" dirty="0">
                <a:latin typeface="Arial"/>
                <a:cs typeface="Arial"/>
              </a:rPr>
              <a:t>G</a:t>
            </a:r>
            <a:r>
              <a:rPr sz="900" spc="25" dirty="0">
                <a:latin typeface="Lucida Sans Unicode"/>
                <a:cs typeface="Lucida Sans Unicode"/>
              </a:rPr>
              <a:t>(</a:t>
            </a:r>
            <a:r>
              <a:rPr sz="900" i="1" spc="25" dirty="0">
                <a:latin typeface="Arial"/>
                <a:cs typeface="Arial"/>
              </a:rPr>
              <a:t>Z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Φ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172720" indent="-135255">
              <a:lnSpc>
                <a:spcPct val="100000"/>
              </a:lnSpc>
              <a:spcBef>
                <a:spcPts val="415"/>
              </a:spcBef>
              <a:buClr>
                <a:srgbClr val="FFFFFF"/>
              </a:buClr>
              <a:buSzPct val="77777"/>
              <a:buFont typeface="Arial"/>
              <a:buAutoNum type="arabicPlain" startAt="2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52345" y="2753278"/>
            <a:ext cx="94170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67385" algn="l"/>
                <a:tab pos="902969" algn="l"/>
              </a:tabLst>
            </a:pPr>
            <a:r>
              <a:rPr sz="900" i="1" spc="-5" dirty="0">
                <a:latin typeface="Arial"/>
                <a:cs typeface="Arial"/>
              </a:rPr>
              <a:t>G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2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09532" y="283052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4222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3794" y="475394"/>
            <a:ext cx="3926840" cy="2781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Probit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 function </a:t>
            </a:r>
            <a:r>
              <a:rPr sz="900" spc="30" dirty="0">
                <a:latin typeface="Lucida Sans Unicode"/>
                <a:cs typeface="Lucida Sans Unicode"/>
              </a:rPr>
              <a:t>Φ(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328930" marR="558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z</a:t>
            </a:r>
            <a:r>
              <a:rPr sz="900" spc="5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-16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that the predicted probabilities of 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44C91"/>
              </a:buClr>
              <a:buFont typeface="Arial"/>
              <a:buChar char="•"/>
            </a:pPr>
            <a:endParaRPr sz="9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608195" cy="109855"/>
            <a:chOff x="0" y="0"/>
            <a:chExt cx="4608195" cy="10985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686810" cy="109855"/>
            </a:xfrm>
            <a:custGeom>
              <a:avLst/>
              <a:gdLst/>
              <a:ahLst/>
              <a:cxnLst/>
              <a:rect l="l" t="t" r="r" b="b"/>
              <a:pathLst>
                <a:path w="3686810" h="109855">
                  <a:moveTo>
                    <a:pt x="3686416" y="0"/>
                  </a:moveTo>
                  <a:lnTo>
                    <a:pt x="0" y="0"/>
                  </a:lnTo>
                  <a:lnTo>
                    <a:pt x="0" y="109385"/>
                  </a:lnTo>
                  <a:lnTo>
                    <a:pt x="3686416" y="109385"/>
                  </a:lnTo>
                  <a:lnTo>
                    <a:pt x="3686416" y="0"/>
                  </a:lnTo>
                  <a:close/>
                </a:path>
              </a:pathLst>
            </a:custGeom>
            <a:solidFill>
              <a:srgbClr val="144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86416" y="0"/>
              <a:ext cx="922019" cy="109855"/>
            </a:xfrm>
            <a:custGeom>
              <a:avLst/>
              <a:gdLst/>
              <a:ahLst/>
              <a:cxnLst/>
              <a:rect l="l" t="t" r="r" b="b"/>
              <a:pathLst>
                <a:path w="922020" h="109855">
                  <a:moveTo>
                    <a:pt x="921588" y="0"/>
                  </a:moveTo>
                  <a:lnTo>
                    <a:pt x="0" y="0"/>
                  </a:lnTo>
                  <a:lnTo>
                    <a:pt x="0" y="109385"/>
                  </a:lnTo>
                  <a:lnTo>
                    <a:pt x="921588" y="109385"/>
                  </a:lnTo>
                  <a:lnTo>
                    <a:pt x="9215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5948" y="101127"/>
            <a:ext cx="13303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 err="1">
                <a:solidFill>
                  <a:srgbClr val="FFFFFF"/>
                </a:solidFill>
                <a:latin typeface="Arial"/>
                <a:cs typeface="Arial"/>
              </a:rPr>
              <a:t>Probit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7294" y="382066"/>
            <a:ext cx="3710356" cy="2768374"/>
            <a:chOff x="419794" y="713326"/>
            <a:chExt cx="3048635" cy="2359660"/>
          </a:xfrm>
        </p:grpSpPr>
        <p:sp>
          <p:nvSpPr>
            <p:cNvPr id="9" name="object 9"/>
            <p:cNvSpPr/>
            <p:nvPr/>
          </p:nvSpPr>
          <p:spPr>
            <a:xfrm>
              <a:off x="419794" y="713326"/>
              <a:ext cx="3048461" cy="23594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7077" y="2626567"/>
              <a:ext cx="414655" cy="175260"/>
            </a:xfrm>
            <a:custGeom>
              <a:avLst/>
              <a:gdLst/>
              <a:ahLst/>
              <a:cxnLst/>
              <a:rect l="l" t="t" r="r" b="b"/>
              <a:pathLst>
                <a:path w="414655" h="175260">
                  <a:moveTo>
                    <a:pt x="414654" y="87196"/>
                  </a:moveTo>
                  <a:lnTo>
                    <a:pt x="377616" y="36640"/>
                  </a:lnTo>
                  <a:lnTo>
                    <a:pt x="302054" y="9147"/>
                  </a:lnTo>
                  <a:lnTo>
                    <a:pt x="255786" y="2279"/>
                  </a:lnTo>
                  <a:lnTo>
                    <a:pt x="207100" y="0"/>
                  </a:lnTo>
                  <a:lnTo>
                    <a:pt x="158428" y="2307"/>
                  </a:lnTo>
                  <a:lnTo>
                    <a:pt x="112198" y="9204"/>
                  </a:lnTo>
                  <a:lnTo>
                    <a:pt x="70840" y="20689"/>
                  </a:lnTo>
                  <a:lnTo>
                    <a:pt x="12465" y="57427"/>
                  </a:lnTo>
                  <a:lnTo>
                    <a:pt x="0" y="87299"/>
                  </a:lnTo>
                  <a:lnTo>
                    <a:pt x="102" y="89658"/>
                  </a:lnTo>
                  <a:lnTo>
                    <a:pt x="307" y="91915"/>
                  </a:lnTo>
                  <a:lnTo>
                    <a:pt x="615" y="94274"/>
                  </a:lnTo>
                  <a:lnTo>
                    <a:pt x="1128" y="96531"/>
                  </a:lnTo>
                  <a:lnTo>
                    <a:pt x="4308" y="100835"/>
                  </a:lnTo>
                  <a:lnTo>
                    <a:pt x="4308" y="85144"/>
                  </a:lnTo>
                  <a:lnTo>
                    <a:pt x="4513" y="83092"/>
                  </a:lnTo>
                  <a:lnTo>
                    <a:pt x="26915" y="49042"/>
                  </a:lnTo>
                  <a:lnTo>
                    <a:pt x="68377" y="26602"/>
                  </a:lnTo>
                  <a:lnTo>
                    <a:pt x="119043" y="12405"/>
                  </a:lnTo>
                  <a:lnTo>
                    <a:pt x="168748" y="5240"/>
                  </a:lnTo>
                  <a:lnTo>
                    <a:pt x="207100" y="3904"/>
                  </a:lnTo>
                  <a:lnTo>
                    <a:pt x="217893" y="3998"/>
                  </a:lnTo>
                  <a:lnTo>
                    <a:pt x="263679" y="7064"/>
                  </a:lnTo>
                  <a:lnTo>
                    <a:pt x="308993" y="15314"/>
                  </a:lnTo>
                  <a:lnTo>
                    <a:pt x="354782" y="30073"/>
                  </a:lnTo>
                  <a:lnTo>
                    <a:pt x="391636" y="52361"/>
                  </a:lnTo>
                  <a:lnTo>
                    <a:pt x="410346" y="87299"/>
                  </a:lnTo>
                  <a:lnTo>
                    <a:pt x="410346" y="97871"/>
                  </a:lnTo>
                  <a:lnTo>
                    <a:pt x="414552" y="89555"/>
                  </a:lnTo>
                  <a:lnTo>
                    <a:pt x="414654" y="87196"/>
                  </a:lnTo>
                  <a:close/>
                </a:path>
                <a:path w="414655" h="175260">
                  <a:moveTo>
                    <a:pt x="410346" y="97871"/>
                  </a:moveTo>
                  <a:lnTo>
                    <a:pt x="410346" y="87299"/>
                  </a:lnTo>
                  <a:lnTo>
                    <a:pt x="410243" y="89350"/>
                  </a:lnTo>
                  <a:lnTo>
                    <a:pt x="410038" y="91402"/>
                  </a:lnTo>
                  <a:lnTo>
                    <a:pt x="354726" y="144441"/>
                  </a:lnTo>
                  <a:lnTo>
                    <a:pt x="308860" y="159202"/>
                  </a:lnTo>
                  <a:lnTo>
                    <a:pt x="263507" y="167452"/>
                  </a:lnTo>
                  <a:lnTo>
                    <a:pt x="217893" y="170493"/>
                  </a:lnTo>
                  <a:lnTo>
                    <a:pt x="207100" y="170591"/>
                  </a:lnTo>
                  <a:lnTo>
                    <a:pt x="168741" y="169213"/>
                  </a:lnTo>
                  <a:lnTo>
                    <a:pt x="119666" y="162230"/>
                  </a:lnTo>
                  <a:lnTo>
                    <a:pt x="69675" y="148421"/>
                  </a:lnTo>
                  <a:lnTo>
                    <a:pt x="28339" y="126555"/>
                  </a:lnTo>
                  <a:lnTo>
                    <a:pt x="5231" y="95403"/>
                  </a:lnTo>
                  <a:lnTo>
                    <a:pt x="4308" y="89248"/>
                  </a:lnTo>
                  <a:lnTo>
                    <a:pt x="4308" y="100835"/>
                  </a:lnTo>
                  <a:lnTo>
                    <a:pt x="70185" y="153168"/>
                  </a:lnTo>
                  <a:lnTo>
                    <a:pt x="123760" y="167344"/>
                  </a:lnTo>
                  <a:lnTo>
                    <a:pt x="176403" y="174063"/>
                  </a:lnTo>
                  <a:lnTo>
                    <a:pt x="217893" y="174805"/>
                  </a:lnTo>
                  <a:lnTo>
                    <a:pt x="228357" y="174394"/>
                  </a:lnTo>
                  <a:lnTo>
                    <a:pt x="273881" y="170428"/>
                  </a:lnTo>
                  <a:lnTo>
                    <a:pt x="318507" y="161193"/>
                  </a:lnTo>
                  <a:lnTo>
                    <a:pt x="363134" y="145253"/>
                  </a:lnTo>
                  <a:lnTo>
                    <a:pt x="398303" y="121682"/>
                  </a:lnTo>
                  <a:lnTo>
                    <a:pt x="410346" y="9787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7294" y="3234530"/>
            <a:ext cx="2738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3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0" dirty="0">
                <a:latin typeface="Tahoma"/>
                <a:cs typeface="Tahoma"/>
              </a:rPr>
              <a:t>Φ(</a:t>
            </a:r>
            <a:r>
              <a:rPr sz="1000" i="1" spc="20" dirty="0">
                <a:latin typeface="Arial"/>
                <a:cs typeface="Arial"/>
              </a:rPr>
              <a:t>−</a:t>
            </a:r>
            <a:r>
              <a:rPr sz="1000" spc="20" dirty="0">
                <a:latin typeface="Arial"/>
                <a:cs typeface="Arial"/>
              </a:rPr>
              <a:t>0</a:t>
            </a:r>
            <a:r>
              <a:rPr sz="1000" i="1" spc="20" dirty="0">
                <a:latin typeface="Arial"/>
                <a:cs typeface="Arial"/>
              </a:rPr>
              <a:t>.</a:t>
            </a:r>
            <a:r>
              <a:rPr sz="1000" spc="20" dirty="0">
                <a:latin typeface="Arial"/>
                <a:cs typeface="Arial"/>
              </a:rPr>
              <a:t>8</a:t>
            </a:r>
            <a:r>
              <a:rPr sz="1000" spc="2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2119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549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13646"/>
            <a:ext cx="3197860" cy="46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Logit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logistic distribution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718" y="994201"/>
            <a:ext cx="9150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40715" algn="l"/>
                <a:tab pos="875665" algn="l"/>
              </a:tabLst>
            </a:pP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6159" y="107143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1894" y="1461345"/>
            <a:ext cx="3888104" cy="1910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083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90830" marR="55880" indent="-121920">
              <a:lnSpc>
                <a:spcPct val="101499"/>
              </a:lnSpc>
              <a:spcBef>
                <a:spcPts val="64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since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0" dirty="0">
                <a:latin typeface="Lucida Sans Unicode"/>
                <a:cs typeface="Lucida Sans Unicode"/>
              </a:rPr>
              <a:t>(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1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10" dirty="0">
                <a:latin typeface="Arial"/>
                <a:cs typeface="Arial"/>
              </a:rPr>
              <a:t>we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predicted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5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6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549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12947" y="733952"/>
            <a:ext cx="3162935" cy="1819910"/>
            <a:chOff x="612947" y="733952"/>
            <a:chExt cx="3162935" cy="1819910"/>
          </a:xfrm>
        </p:grpSpPr>
        <p:sp>
          <p:nvSpPr>
            <p:cNvPr id="7" name="object 7"/>
            <p:cNvSpPr/>
            <p:nvPr/>
          </p:nvSpPr>
          <p:spPr>
            <a:xfrm>
              <a:off x="617075" y="739571"/>
              <a:ext cx="3154680" cy="1809750"/>
            </a:xfrm>
            <a:custGeom>
              <a:avLst/>
              <a:gdLst/>
              <a:ahLst/>
              <a:cxnLst/>
              <a:rect l="l" t="t" r="r" b="b"/>
              <a:pathLst>
                <a:path w="3154679" h="1809750">
                  <a:moveTo>
                    <a:pt x="0" y="1809633"/>
                  </a:moveTo>
                  <a:lnTo>
                    <a:pt x="3154332" y="1809633"/>
                  </a:lnTo>
                </a:path>
                <a:path w="3154679" h="1809750">
                  <a:moveTo>
                    <a:pt x="0" y="1447750"/>
                  </a:moveTo>
                  <a:lnTo>
                    <a:pt x="3154332" y="1447750"/>
                  </a:lnTo>
                </a:path>
                <a:path w="3154679" h="1809750">
                  <a:moveTo>
                    <a:pt x="0" y="1085758"/>
                  </a:moveTo>
                  <a:lnTo>
                    <a:pt x="3154332" y="1085758"/>
                  </a:lnTo>
                </a:path>
                <a:path w="3154679" h="1809750">
                  <a:moveTo>
                    <a:pt x="0" y="723875"/>
                  </a:moveTo>
                  <a:lnTo>
                    <a:pt x="3154332" y="723875"/>
                  </a:lnTo>
                </a:path>
                <a:path w="3154679" h="1809750">
                  <a:moveTo>
                    <a:pt x="0" y="361882"/>
                  </a:moveTo>
                  <a:lnTo>
                    <a:pt x="3154332" y="361882"/>
                  </a:lnTo>
                </a:path>
                <a:path w="3154679" h="1809750">
                  <a:moveTo>
                    <a:pt x="0" y="0"/>
                  </a:moveTo>
                  <a:lnTo>
                    <a:pt x="3154332" y="0"/>
                  </a:lnTo>
                </a:path>
              </a:pathLst>
            </a:custGeom>
            <a:ln w="7637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8123" y="733952"/>
              <a:ext cx="3049937" cy="18190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70657" y="1236001"/>
            <a:ext cx="97853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15" dirty="0">
                <a:latin typeface="Arial"/>
                <a:cs typeface="Arial"/>
              </a:rPr>
              <a:t>Area </a:t>
            </a:r>
            <a:r>
              <a:rPr sz="800" spc="20" dirty="0">
                <a:latin typeface="Arial"/>
                <a:cs typeface="Arial"/>
              </a:rPr>
              <a:t>= </a:t>
            </a:r>
            <a:r>
              <a:rPr sz="800" spc="15" dirty="0">
                <a:latin typeface="Arial"/>
                <a:cs typeface="Arial"/>
              </a:rPr>
              <a:t>Pr(Z </a:t>
            </a:r>
            <a:r>
              <a:rPr sz="800" spc="20" dirty="0">
                <a:latin typeface="Arial"/>
                <a:cs typeface="Arial"/>
              </a:rPr>
              <a:t>&lt;=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-0.8)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1740" y="683560"/>
            <a:ext cx="3190240" cy="1957070"/>
          </a:xfrm>
          <a:custGeom>
            <a:avLst/>
            <a:gdLst/>
            <a:ahLst/>
            <a:cxnLst/>
            <a:rect l="l" t="t" r="r" b="b"/>
            <a:pathLst>
              <a:path w="3190240" h="1957070">
                <a:moveTo>
                  <a:pt x="35334" y="1921654"/>
                </a:moveTo>
                <a:lnTo>
                  <a:pt x="35334" y="0"/>
                </a:lnTo>
              </a:path>
              <a:path w="3190240" h="1957070">
                <a:moveTo>
                  <a:pt x="35334" y="1865644"/>
                </a:moveTo>
                <a:lnTo>
                  <a:pt x="0" y="1865644"/>
                </a:lnTo>
              </a:path>
              <a:path w="3190240" h="1957070">
                <a:moveTo>
                  <a:pt x="35334" y="1503761"/>
                </a:moveTo>
                <a:lnTo>
                  <a:pt x="0" y="1503761"/>
                </a:lnTo>
              </a:path>
              <a:path w="3190240" h="1957070">
                <a:moveTo>
                  <a:pt x="35334" y="1141768"/>
                </a:moveTo>
                <a:lnTo>
                  <a:pt x="0" y="1141768"/>
                </a:lnTo>
              </a:path>
              <a:path w="3190240" h="1957070">
                <a:moveTo>
                  <a:pt x="35334" y="779886"/>
                </a:moveTo>
                <a:lnTo>
                  <a:pt x="0" y="779886"/>
                </a:lnTo>
              </a:path>
              <a:path w="3190240" h="1957070">
                <a:moveTo>
                  <a:pt x="35334" y="417893"/>
                </a:moveTo>
                <a:lnTo>
                  <a:pt x="0" y="417893"/>
                </a:lnTo>
              </a:path>
              <a:path w="3190240" h="1957070">
                <a:moveTo>
                  <a:pt x="35334" y="56010"/>
                </a:moveTo>
                <a:lnTo>
                  <a:pt x="0" y="56010"/>
                </a:lnTo>
              </a:path>
              <a:path w="3190240" h="1957070">
                <a:moveTo>
                  <a:pt x="35334" y="1921654"/>
                </a:moveTo>
                <a:lnTo>
                  <a:pt x="3189667" y="1921654"/>
                </a:lnTo>
              </a:path>
              <a:path w="3190240" h="1957070">
                <a:moveTo>
                  <a:pt x="91345" y="1921654"/>
                </a:moveTo>
                <a:lnTo>
                  <a:pt x="91345" y="1956989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825" y="2511918"/>
            <a:ext cx="124460" cy="7493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825" y="211313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.05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825" y="1775741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825" y="1389257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.15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825" y="1051866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825" y="66538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.25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096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77317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25327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1548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29558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585779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33789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890010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38020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94241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156968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98472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61199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02703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765430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06934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069661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11165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373892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15396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678123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11063" y="494732"/>
            <a:ext cx="136652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10" dirty="0">
                <a:latin typeface="Arial"/>
                <a:cs typeface="Arial"/>
              </a:rPr>
              <a:t>Standard </a:t>
            </a:r>
            <a:r>
              <a:rPr sz="950" dirty="0">
                <a:latin typeface="Arial"/>
                <a:cs typeface="Arial"/>
              </a:rPr>
              <a:t>logistic</a:t>
            </a:r>
            <a:r>
              <a:rPr sz="950" spc="-3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</a:rPr>
              <a:t>density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8574" y="3112508"/>
            <a:ext cx="18059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90000"/>
              <a:buChar char="•"/>
              <a:tabLst>
                <a:tab pos="134620" algn="l"/>
              </a:tabLst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14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321686" y="3220097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92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308986" y="3100644"/>
            <a:ext cx="197485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065" algn="r">
              <a:lnSpc>
                <a:spcPts val="8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ts val="800"/>
              </a:lnSpc>
            </a:pPr>
            <a:r>
              <a:rPr sz="700" spc="-5" dirty="0">
                <a:latin typeface="Arial"/>
                <a:cs typeface="Arial"/>
              </a:rPr>
              <a:t>1</a:t>
            </a:r>
            <a:r>
              <a:rPr sz="700" dirty="0">
                <a:latin typeface="Verdana"/>
                <a:cs typeface="Verdana"/>
              </a:rPr>
              <a:t>+</a:t>
            </a:r>
            <a:r>
              <a:rPr sz="700" i="1" spc="-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82570" y="3196802"/>
            <a:ext cx="12509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Arial"/>
                <a:cs typeface="Arial"/>
              </a:rPr>
              <a:t>0</a:t>
            </a:r>
            <a:r>
              <a:rPr sz="500" i="1" spc="40" dirty="0">
                <a:latin typeface="Trebuchet MS"/>
                <a:cs typeface="Trebuchet MS"/>
              </a:rPr>
              <a:t>.</a:t>
            </a:r>
            <a:r>
              <a:rPr sz="500" spc="-5" dirty="0"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38577" y="3112508"/>
            <a:ext cx="405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10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9201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 &amp;</a:t>
            </a:r>
            <a:r>
              <a:rPr spc="-65" dirty="0"/>
              <a:t> </a:t>
            </a:r>
            <a:r>
              <a:rPr spc="-5" dirty="0"/>
              <a:t>probit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28502" y="781321"/>
            <a:ext cx="3336925" cy="1833245"/>
            <a:chOff x="628502" y="781321"/>
            <a:chExt cx="3336925" cy="1833245"/>
          </a:xfrm>
        </p:grpSpPr>
        <p:sp>
          <p:nvSpPr>
            <p:cNvPr id="7" name="object 7"/>
            <p:cNvSpPr/>
            <p:nvPr/>
          </p:nvSpPr>
          <p:spPr>
            <a:xfrm>
              <a:off x="668657" y="843301"/>
              <a:ext cx="3292475" cy="1671955"/>
            </a:xfrm>
            <a:custGeom>
              <a:avLst/>
              <a:gdLst/>
              <a:ahLst/>
              <a:cxnLst/>
              <a:rect l="l" t="t" r="r" b="b"/>
              <a:pathLst>
                <a:path w="3292475" h="1671955">
                  <a:moveTo>
                    <a:pt x="0" y="1671726"/>
                  </a:moveTo>
                  <a:lnTo>
                    <a:pt x="3292297" y="1671726"/>
                  </a:lnTo>
                </a:path>
                <a:path w="3292475" h="1671955">
                  <a:moveTo>
                    <a:pt x="0" y="1504634"/>
                  </a:moveTo>
                  <a:lnTo>
                    <a:pt x="3292297" y="1504634"/>
                  </a:lnTo>
                </a:path>
                <a:path w="3292475" h="1671955">
                  <a:moveTo>
                    <a:pt x="0" y="1337427"/>
                  </a:moveTo>
                  <a:lnTo>
                    <a:pt x="3292297" y="1337427"/>
                  </a:lnTo>
                </a:path>
                <a:path w="3292475" h="1671955">
                  <a:moveTo>
                    <a:pt x="0" y="1170219"/>
                  </a:moveTo>
                  <a:lnTo>
                    <a:pt x="3292297" y="1170219"/>
                  </a:lnTo>
                </a:path>
                <a:path w="3292475" h="1671955">
                  <a:moveTo>
                    <a:pt x="0" y="1003012"/>
                  </a:moveTo>
                  <a:lnTo>
                    <a:pt x="3292297" y="1003012"/>
                  </a:lnTo>
                </a:path>
                <a:path w="3292475" h="1671955">
                  <a:moveTo>
                    <a:pt x="0" y="835920"/>
                  </a:moveTo>
                  <a:lnTo>
                    <a:pt x="3292297" y="835920"/>
                  </a:lnTo>
                </a:path>
                <a:path w="3292475" h="1671955">
                  <a:moveTo>
                    <a:pt x="0" y="668713"/>
                  </a:moveTo>
                  <a:lnTo>
                    <a:pt x="3292297" y="668713"/>
                  </a:lnTo>
                </a:path>
                <a:path w="3292475" h="1671955">
                  <a:moveTo>
                    <a:pt x="0" y="501506"/>
                  </a:moveTo>
                  <a:lnTo>
                    <a:pt x="3292297" y="501506"/>
                  </a:lnTo>
                </a:path>
                <a:path w="3292475" h="1671955">
                  <a:moveTo>
                    <a:pt x="0" y="334299"/>
                  </a:moveTo>
                  <a:lnTo>
                    <a:pt x="3292297" y="334299"/>
                  </a:lnTo>
                </a:path>
                <a:path w="3292475" h="1671955">
                  <a:moveTo>
                    <a:pt x="0" y="167207"/>
                  </a:moveTo>
                  <a:lnTo>
                    <a:pt x="3292297" y="167207"/>
                  </a:lnTo>
                </a:path>
                <a:path w="3292475" h="1671955">
                  <a:moveTo>
                    <a:pt x="0" y="0"/>
                  </a:moveTo>
                  <a:lnTo>
                    <a:pt x="3292297" y="0"/>
                  </a:lnTo>
                </a:path>
              </a:pathLst>
            </a:custGeom>
            <a:ln w="8061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2542" y="837370"/>
              <a:ext cx="3179562" cy="16838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1359" y="784178"/>
              <a:ext cx="3329940" cy="1827530"/>
            </a:xfrm>
            <a:custGeom>
              <a:avLst/>
              <a:gdLst/>
              <a:ahLst/>
              <a:cxnLst/>
              <a:rect l="l" t="t" r="r" b="b"/>
              <a:pathLst>
                <a:path w="3329940" h="1827530">
                  <a:moveTo>
                    <a:pt x="37298" y="1789972"/>
                  </a:moveTo>
                  <a:lnTo>
                    <a:pt x="37298" y="0"/>
                  </a:lnTo>
                </a:path>
                <a:path w="3329940" h="1827530">
                  <a:moveTo>
                    <a:pt x="37298" y="1730849"/>
                  </a:moveTo>
                  <a:lnTo>
                    <a:pt x="0" y="1730849"/>
                  </a:lnTo>
                </a:path>
                <a:path w="3329940" h="1827530">
                  <a:moveTo>
                    <a:pt x="37298" y="1563757"/>
                  </a:moveTo>
                  <a:lnTo>
                    <a:pt x="0" y="1563757"/>
                  </a:lnTo>
                </a:path>
                <a:path w="3329940" h="1827530">
                  <a:moveTo>
                    <a:pt x="37298" y="1396550"/>
                  </a:moveTo>
                  <a:lnTo>
                    <a:pt x="0" y="1396550"/>
                  </a:lnTo>
                </a:path>
                <a:path w="3329940" h="1827530">
                  <a:moveTo>
                    <a:pt x="37298" y="1229342"/>
                  </a:moveTo>
                  <a:lnTo>
                    <a:pt x="0" y="1229342"/>
                  </a:lnTo>
                </a:path>
                <a:path w="3329940" h="1827530">
                  <a:moveTo>
                    <a:pt x="37298" y="1062135"/>
                  </a:moveTo>
                  <a:lnTo>
                    <a:pt x="0" y="1062135"/>
                  </a:lnTo>
                </a:path>
                <a:path w="3329940" h="1827530">
                  <a:moveTo>
                    <a:pt x="37298" y="895043"/>
                  </a:moveTo>
                  <a:lnTo>
                    <a:pt x="0" y="895043"/>
                  </a:lnTo>
                </a:path>
                <a:path w="3329940" h="1827530">
                  <a:moveTo>
                    <a:pt x="37298" y="727836"/>
                  </a:moveTo>
                  <a:lnTo>
                    <a:pt x="0" y="727836"/>
                  </a:lnTo>
                </a:path>
                <a:path w="3329940" h="1827530">
                  <a:moveTo>
                    <a:pt x="37298" y="560629"/>
                  </a:moveTo>
                  <a:lnTo>
                    <a:pt x="0" y="560629"/>
                  </a:lnTo>
                </a:path>
                <a:path w="3329940" h="1827530">
                  <a:moveTo>
                    <a:pt x="37298" y="393422"/>
                  </a:moveTo>
                  <a:lnTo>
                    <a:pt x="0" y="393422"/>
                  </a:lnTo>
                </a:path>
                <a:path w="3329940" h="1827530">
                  <a:moveTo>
                    <a:pt x="37298" y="226330"/>
                  </a:moveTo>
                  <a:lnTo>
                    <a:pt x="0" y="226330"/>
                  </a:lnTo>
                </a:path>
                <a:path w="3329940" h="1827530">
                  <a:moveTo>
                    <a:pt x="37298" y="59123"/>
                  </a:moveTo>
                  <a:lnTo>
                    <a:pt x="0" y="59123"/>
                  </a:lnTo>
                </a:path>
                <a:path w="3329940" h="1827530">
                  <a:moveTo>
                    <a:pt x="37298" y="1789972"/>
                  </a:moveTo>
                  <a:lnTo>
                    <a:pt x="3329595" y="1789972"/>
                  </a:lnTo>
                </a:path>
                <a:path w="3329940" h="1827530">
                  <a:moveTo>
                    <a:pt x="96421" y="1789972"/>
                  </a:moveTo>
                  <a:lnTo>
                    <a:pt x="96421" y="1827270"/>
                  </a:lnTo>
                </a:path>
              </a:pathLst>
            </a:custGeom>
            <a:ln w="53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7360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45220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104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62545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837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7998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2581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9742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94325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1486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7622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3230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9366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4962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1098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6706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2842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8450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4586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0194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86330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6536" y="567549"/>
            <a:ext cx="3268979" cy="202183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60045">
              <a:lnSpc>
                <a:spcPct val="100000"/>
              </a:lnSpc>
              <a:spcBef>
                <a:spcPts val="270"/>
              </a:spcBef>
            </a:pPr>
            <a:r>
              <a:rPr sz="1000" spc="10" dirty="0">
                <a:latin typeface="Arial"/>
                <a:cs typeface="Arial"/>
              </a:rPr>
              <a:t>Standard </a:t>
            </a:r>
            <a:r>
              <a:rPr sz="1000" spc="5" dirty="0">
                <a:latin typeface="Arial"/>
                <a:cs typeface="Arial"/>
              </a:rPr>
              <a:t>Logistic </a:t>
            </a:r>
            <a:r>
              <a:rPr sz="1000" spc="15" dirty="0">
                <a:latin typeface="Arial"/>
                <a:cs typeface="Arial"/>
              </a:rPr>
              <a:t>CDF </a:t>
            </a:r>
            <a:r>
              <a:rPr sz="1000" spc="10" dirty="0">
                <a:latin typeface="Arial"/>
                <a:cs typeface="Arial"/>
              </a:rPr>
              <a:t>and Standard Normal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CDF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160"/>
              </a:spcBef>
            </a:pPr>
            <a:r>
              <a:rPr sz="850" spc="15" dirty="0"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.9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.8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.7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.6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.5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.4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295"/>
              </a:spcBef>
            </a:pPr>
            <a:r>
              <a:rPr sz="850" spc="1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50306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77451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53695" y="0"/>
                </a:lnTo>
              </a:path>
              <a:path w="349885">
                <a:moveTo>
                  <a:pt x="80601" y="0"/>
                </a:moveTo>
                <a:lnTo>
                  <a:pt x="134297" y="0"/>
                </a:lnTo>
              </a:path>
              <a:path w="349885">
                <a:moveTo>
                  <a:pt x="161202" y="0"/>
                </a:moveTo>
                <a:lnTo>
                  <a:pt x="214898" y="0"/>
                </a:lnTo>
              </a:path>
              <a:path w="349885">
                <a:moveTo>
                  <a:pt x="241803" y="0"/>
                </a:moveTo>
                <a:lnTo>
                  <a:pt x="295615" y="0"/>
                </a:lnTo>
              </a:path>
              <a:path w="349885">
                <a:moveTo>
                  <a:pt x="322405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09890" y="2914339"/>
            <a:ext cx="1610360" cy="173990"/>
          </a:xfrm>
          <a:prstGeom prst="rect">
            <a:avLst/>
          </a:prstGeom>
          <a:ln w="537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240"/>
              </a:spcBef>
              <a:tabLst>
                <a:tab pos="1272540" algn="l"/>
              </a:tabLst>
            </a:pPr>
            <a:r>
              <a:rPr sz="700" spc="5" dirty="0">
                <a:latin typeface="Arial"/>
                <a:cs typeface="Arial"/>
              </a:rPr>
              <a:t>logistic	</a:t>
            </a:r>
            <a:r>
              <a:rPr sz="700" spc="10" dirty="0">
                <a:latin typeface="Arial"/>
                <a:cs typeface="Arial"/>
              </a:rPr>
              <a:t>normal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68160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How </a:t>
            </a:r>
            <a:r>
              <a:rPr spc="-5" dirty="0"/>
              <a:t>to estimate logit and probit</a:t>
            </a:r>
            <a:r>
              <a:rPr spc="-15" dirty="0"/>
              <a:t> </a:t>
            </a:r>
            <a:r>
              <a:rPr spc="-5" dirty="0"/>
              <a:t>models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9674" y="779787"/>
            <a:ext cx="3829050" cy="21234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22885" marR="685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In </a:t>
            </a:r>
            <a:r>
              <a:rPr lang="en-US" sz="900" spc="-5">
                <a:latin typeface="Arial"/>
                <a:cs typeface="Arial"/>
              </a:rPr>
              <a:t>previous lectures </a:t>
            </a:r>
            <a:r>
              <a:rPr sz="900" spc="-1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discussed regression models that are nonlinear in the  independent</a:t>
            </a:r>
            <a:r>
              <a:rPr sz="900" spc="-10" dirty="0">
                <a:latin typeface="Arial"/>
                <a:cs typeface="Arial"/>
              </a:rPr>
              <a:t> variables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144C91"/>
              </a:buClr>
              <a:buFont typeface="Arial"/>
              <a:buChar char="•"/>
            </a:pPr>
            <a:endParaRPr sz="850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 dirty="0">
              <a:latin typeface="Arial"/>
              <a:cs typeface="Arial"/>
            </a:endParaRPr>
          </a:p>
          <a:p>
            <a:pPr marL="2228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Logit 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Probit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nonlinear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coefficients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0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endParaRPr sz="900" baseline="-9259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can’t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5" dirty="0">
                <a:latin typeface="Arial"/>
                <a:cs typeface="Arial"/>
              </a:rPr>
              <a:t> 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350" dirty="0">
              <a:latin typeface="Arial"/>
              <a:cs typeface="Arial"/>
            </a:endParaRPr>
          </a:p>
          <a:p>
            <a:pPr marL="222885" marR="3079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method used to estimate logit and probit models is Maximum  Likelihood Estimation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(MLE).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300" dirty="0">
              <a:latin typeface="Arial"/>
              <a:cs typeface="Arial"/>
            </a:endParaRPr>
          </a:p>
          <a:p>
            <a:pPr marL="222885" marR="17970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values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(</a:t>
            </a:r>
            <a:r>
              <a:rPr sz="900" i="1" spc="5" dirty="0">
                <a:latin typeface="Century Gothic"/>
                <a:cs typeface="Century Gothic"/>
              </a:rPr>
              <a:t>β</a:t>
            </a:r>
            <a:r>
              <a:rPr sz="900" spc="7" baseline="-9259" dirty="0">
                <a:latin typeface="Arial"/>
                <a:cs typeface="Arial"/>
              </a:rPr>
              <a:t>0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2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)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best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describe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full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8788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4606" y="572295"/>
            <a:ext cx="3930015" cy="26422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78130" marR="12509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5" dirty="0">
                <a:latin typeface="Arial"/>
                <a:cs typeface="Arial"/>
              </a:rPr>
              <a:t>likelihood function </a:t>
            </a:r>
            <a:r>
              <a:rPr sz="900" spc="-5" dirty="0">
                <a:latin typeface="Arial"/>
                <a:cs typeface="Arial"/>
              </a:rPr>
              <a:t>is the joint probability distribution of the data,  treated as a function of the unknown coefficients.</a:t>
            </a:r>
            <a:endParaRPr sz="900" dirty="0">
              <a:latin typeface="Arial"/>
              <a:cs typeface="Arial"/>
            </a:endParaRPr>
          </a:p>
          <a:p>
            <a:pPr marL="278130" marR="370205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10" dirty="0">
                <a:latin typeface="Arial"/>
                <a:cs typeface="Arial"/>
              </a:rPr>
              <a:t>maximum </a:t>
            </a:r>
            <a:r>
              <a:rPr sz="900" b="1" spc="-5" dirty="0">
                <a:latin typeface="Arial"/>
                <a:cs typeface="Arial"/>
              </a:rPr>
              <a:t>likelihood estimator (MLE) </a:t>
            </a:r>
            <a:r>
              <a:rPr sz="900" spc="-5" dirty="0">
                <a:latin typeface="Arial"/>
                <a:cs typeface="Arial"/>
              </a:rPr>
              <a:t>are the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of the  coefficients that maximize the likelihood function.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15" dirty="0">
                <a:latin typeface="Arial"/>
                <a:cs typeface="Arial"/>
              </a:rPr>
              <a:t>MLE’s </a:t>
            </a:r>
            <a:r>
              <a:rPr sz="900" spc="-5" dirty="0">
                <a:latin typeface="Arial"/>
                <a:cs typeface="Arial"/>
              </a:rPr>
              <a:t>are the parameter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“most likely” to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produced 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Lets </a:t>
            </a:r>
            <a:r>
              <a:rPr sz="900" spc="5" dirty="0">
                <a:latin typeface="Arial"/>
                <a:cs typeface="Arial"/>
              </a:rPr>
              <a:t>start </a:t>
            </a:r>
            <a:r>
              <a:rPr sz="900" spc="-5" dirty="0">
                <a:latin typeface="Arial"/>
                <a:cs typeface="Arial"/>
              </a:rPr>
              <a:t>with a special case: The MLE with no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i.i.d. observations </a:t>
            </a: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 </a:t>
            </a:r>
            <a:r>
              <a:rPr sz="900" i="1" spc="5" dirty="0">
                <a:latin typeface="Century Gothic"/>
                <a:cs typeface="Century Gothic"/>
              </a:rPr>
              <a:t>. . . ,</a:t>
            </a:r>
            <a:r>
              <a:rPr sz="900" i="1" spc="-204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on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27876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There is only 1 unknown parameter to estimate: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The probability </a:t>
            </a:r>
            <a:r>
              <a:rPr lang="en-US" sz="900" b="1" i="1" spc="-5" dirty="0">
                <a:latin typeface="Arial"/>
                <a:cs typeface="Arial"/>
              </a:rPr>
              <a:t>p</a:t>
            </a:r>
            <a:r>
              <a:rPr sz="9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2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1,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which is also the mean 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7" y="101127"/>
            <a:ext cx="365124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40474" y="580156"/>
            <a:ext cx="3651250" cy="9658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02310" marR="259079" indent="-4241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1: </a:t>
            </a:r>
            <a:r>
              <a:rPr sz="900" dirty="0">
                <a:latin typeface="Arial"/>
                <a:cs typeface="Arial"/>
              </a:rPr>
              <a:t>write </a:t>
            </a:r>
            <a:r>
              <a:rPr sz="900" spc="-10" dirty="0">
                <a:latin typeface="Arial"/>
                <a:cs typeface="Arial"/>
              </a:rPr>
              <a:t>down </a:t>
            </a:r>
            <a:r>
              <a:rPr sz="900" spc="-5" dirty="0">
                <a:latin typeface="Arial"/>
                <a:cs typeface="Arial"/>
              </a:rPr>
              <a:t>the likelihood function, the joint probability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72085" indent="-121920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Char char="•"/>
              <a:tabLst>
                <a:tab pos="172720" algn="l"/>
              </a:tabLst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 we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 dirty="0">
              <a:latin typeface="Arial"/>
              <a:cs typeface="Arial"/>
            </a:endParaRPr>
          </a:p>
          <a:p>
            <a:pPr marL="365760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65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20" dirty="0">
                <a:latin typeface="Arial"/>
                <a:cs typeface="Arial"/>
              </a:rPr>
              <a:t>1</a:t>
            </a:r>
            <a:r>
              <a:rPr sz="900" spc="20" dirty="0">
                <a:latin typeface="Lucida Sans Unicode"/>
                <a:cs typeface="Lucida Sans Unicode"/>
              </a:rPr>
              <a:t>)</a:t>
            </a:r>
            <a:r>
              <a:rPr sz="900" i="1" spc="30" baseline="41666" dirty="0">
                <a:latin typeface="Arial"/>
                <a:cs typeface="Arial"/>
              </a:rPr>
              <a:t>y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60" dirty="0">
                <a:latin typeface="Arial"/>
                <a:cs typeface="Arial"/>
              </a:rPr>
              <a:t>1</a:t>
            </a:r>
            <a:r>
              <a:rPr sz="900" spc="60" dirty="0">
                <a:latin typeface="Lucida Sans Unicode"/>
                <a:cs typeface="Lucida Sans Unicode"/>
              </a:rPr>
              <a:t>))</a:t>
            </a:r>
            <a:r>
              <a:rPr sz="900" spc="89" baseline="41666" dirty="0">
                <a:latin typeface="Arial"/>
                <a:cs typeface="Arial"/>
              </a:rPr>
              <a:t>1</a:t>
            </a:r>
            <a:r>
              <a:rPr sz="900" i="1" spc="89" baseline="41666" dirty="0">
                <a:latin typeface="Trebuchet MS"/>
                <a:cs typeface="Trebuchet MS"/>
              </a:rPr>
              <a:t>−</a:t>
            </a:r>
            <a:r>
              <a:rPr sz="900" i="1" spc="89" baseline="41666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10" dirty="0">
                <a:latin typeface="Arial"/>
                <a:cs typeface="Arial"/>
              </a:rPr>
              <a:t>p</a:t>
            </a:r>
            <a:r>
              <a:rPr sz="900" i="1" spc="15" baseline="41666" dirty="0">
                <a:latin typeface="Arial"/>
                <a:cs typeface="Arial"/>
              </a:rPr>
              <a:t>y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i="1" spc="65" dirty="0">
                <a:latin typeface="Arial"/>
                <a:cs typeface="Arial"/>
              </a:rPr>
              <a:t>p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97" baseline="41666" dirty="0">
                <a:latin typeface="Arial"/>
                <a:cs typeface="Arial"/>
              </a:rPr>
              <a:t>1</a:t>
            </a:r>
            <a:r>
              <a:rPr sz="900" i="1" spc="97" baseline="41666" dirty="0">
                <a:latin typeface="Trebuchet MS"/>
                <a:cs typeface="Trebuchet MS"/>
              </a:rPr>
              <a:t>−</a:t>
            </a:r>
            <a:r>
              <a:rPr sz="900" i="1" spc="97" baseline="41666" dirty="0">
                <a:latin typeface="Arial"/>
                <a:cs typeface="Arial"/>
              </a:rPr>
              <a:t>y</a:t>
            </a:r>
            <a:endParaRPr sz="900" baseline="41666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1547" y="173374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64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106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6371" y="1680916"/>
            <a:ext cx="15881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1547" y="187292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8640" y="1809679"/>
            <a:ext cx="48005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815" algn="l"/>
              </a:tabLst>
            </a:pPr>
            <a:r>
              <a:rPr sz="600" spc="-5" dirty="0">
                <a:latin typeface="Arial"/>
                <a:cs typeface="Arial"/>
              </a:rPr>
              <a:t>0	1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371" y="1820095"/>
            <a:ext cx="179451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9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765" y="2085805"/>
            <a:ext cx="3745865" cy="49782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2729" marR="18669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Char char="•"/>
              <a:tabLst>
                <a:tab pos="253365" algn="l"/>
              </a:tabLst>
            </a:pP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</a:t>
            </a:r>
            <a:r>
              <a:rPr sz="900" i="1" spc="225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i.i.d,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joint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product of the individual distributions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499936F-1A9B-4326-9C77-844E768B6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507" y="2474319"/>
            <a:ext cx="4155085" cy="81254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0553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Lecture</a:t>
            </a:r>
            <a:r>
              <a:rPr spc="-55" dirty="0"/>
              <a:t> </a:t>
            </a:r>
            <a:r>
              <a:rPr spc="-5" dirty="0"/>
              <a:t>Outline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1023234"/>
            <a:ext cx="2847340" cy="1490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linear probability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Nonlinear probability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dirty="0">
                <a:latin typeface="Arial"/>
                <a:cs typeface="Arial"/>
              </a:rPr>
              <a:t>Brief </a:t>
            </a:r>
            <a:r>
              <a:rPr sz="900" spc="-5" dirty="0">
                <a:latin typeface="Arial"/>
                <a:cs typeface="Arial"/>
              </a:rPr>
              <a:t>introduction of maximum likelihood estimation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dirty="0">
                <a:latin typeface="Arial"/>
                <a:cs typeface="Arial"/>
              </a:rPr>
              <a:t>Interpretation </a:t>
            </a:r>
            <a:r>
              <a:rPr sz="900" spc="-5" dirty="0">
                <a:latin typeface="Arial"/>
                <a:cs typeface="Arial"/>
              </a:rPr>
              <a:t>of coefficients in logit and probit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7" y="101127"/>
            <a:ext cx="312724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21894" y="577972"/>
            <a:ext cx="334581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the likelihood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function: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574" y="1501617"/>
            <a:ext cx="3049905" cy="579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likelihood function </a:t>
            </a:r>
            <a:r>
              <a:rPr sz="900" spc="-25" dirty="0">
                <a:latin typeface="Arial"/>
                <a:cs typeface="Arial"/>
              </a:rPr>
              <a:t>w.r.t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4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Easier to maximize the logarithm of the likelihood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574" y="2785562"/>
            <a:ext cx="349250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Since the logarithm is a </a:t>
            </a:r>
            <a:r>
              <a:rPr sz="900" dirty="0">
                <a:latin typeface="Arial"/>
                <a:cs typeface="Arial"/>
              </a:rPr>
              <a:t>strictly </a:t>
            </a:r>
            <a:r>
              <a:rPr sz="900" spc="-5" dirty="0">
                <a:latin typeface="Arial"/>
                <a:cs typeface="Arial"/>
              </a:rPr>
              <a:t>increasing function, maximizing the  likelihood or the log likelihood will </a:t>
            </a:r>
            <a:r>
              <a:rPr sz="900" spc="-10" dirty="0">
                <a:latin typeface="Arial"/>
                <a:cs typeface="Arial"/>
              </a:rPr>
              <a:t>give </a:t>
            </a:r>
            <a:r>
              <a:rPr sz="900" spc="-5" dirty="0">
                <a:latin typeface="Arial"/>
                <a:cs typeface="Arial"/>
              </a:rPr>
              <a:t>the same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estimator.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ED6057-3B31-4B53-94DD-E9712F1AE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15" y="906243"/>
            <a:ext cx="4032173" cy="4351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47733F-C9BD-48A8-9F51-86B1D442F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217715"/>
            <a:ext cx="4278240" cy="50617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3021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53174" y="589046"/>
            <a:ext cx="247586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93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5" dirty="0">
                <a:latin typeface="Arial"/>
                <a:cs typeface="Arial"/>
              </a:rPr>
              <a:t>Taking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derivative </a:t>
            </a:r>
            <a:r>
              <a:rPr sz="900" spc="-25" dirty="0">
                <a:latin typeface="Arial"/>
                <a:cs typeface="Arial"/>
              </a:rPr>
              <a:t>w.r.t </a:t>
            </a:r>
            <a:r>
              <a:rPr sz="900" i="1" spc="-5" dirty="0">
                <a:latin typeface="Arial"/>
                <a:cs typeface="Arial"/>
              </a:rPr>
              <a:t>p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1250" dirty="0">
              <a:latin typeface="Arial"/>
              <a:cs typeface="Arial"/>
            </a:endParaRPr>
          </a:p>
          <a:p>
            <a:pPr marL="358775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8574" y="1409110"/>
            <a:ext cx="20091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Setting to </a:t>
            </a:r>
            <a:r>
              <a:rPr sz="900" spc="-10" dirty="0">
                <a:latin typeface="Arial"/>
                <a:cs typeface="Arial"/>
              </a:rPr>
              <a:t>zero </a:t>
            </a:r>
            <a:r>
              <a:rPr sz="900" spc="-5" dirty="0">
                <a:latin typeface="Arial"/>
                <a:cs typeface="Arial"/>
              </a:rPr>
              <a:t>and rearranging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574" y="2538953"/>
            <a:ext cx="15303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Solving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-10" dirty="0">
                <a:latin typeface="Arial"/>
                <a:cs typeface="Arial"/>
              </a:rPr>
              <a:t>gives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MLE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BCEDFF8D-7DD0-44EA-BCCE-0C84A6A7C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043" y="795055"/>
            <a:ext cx="3752850" cy="61529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0B1CB03-D20B-4EDE-9A69-F079E86E5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00" y="1631064"/>
            <a:ext cx="3179284" cy="89243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847FCCF-0933-4179-A9C8-19D7C49C50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9888" y="2744210"/>
            <a:ext cx="1762699" cy="5122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9211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</a:t>
            </a:r>
            <a:r>
              <a:rPr spc="-5" dirty="0" err="1"/>
              <a:t>probit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D2C6E08-C076-41AD-B2DB-55F72E435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2953"/>
            <a:ext cx="4610100" cy="265484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4639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</a:t>
            </a:r>
            <a:r>
              <a:rPr spc="-5" dirty="0" err="1"/>
              <a:t>probit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34594" y="718523"/>
            <a:ext cx="3834765" cy="9626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400" marR="31623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Also with obtaining the MLE of the probit model it is easier to </a:t>
            </a:r>
            <a:r>
              <a:rPr sz="900" spc="-10" dirty="0">
                <a:latin typeface="Arial"/>
                <a:cs typeface="Arial"/>
              </a:rPr>
              <a:t>take </a:t>
            </a:r>
            <a:r>
              <a:rPr sz="900" spc="-5" dirty="0">
                <a:latin typeface="Arial"/>
                <a:cs typeface="Arial"/>
              </a:rPr>
              <a:t>the  logarithm of the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84175">
              <a:lnSpc>
                <a:spcPct val="100000"/>
              </a:lnSpc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log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Arial"/>
              <a:cs typeface="Arial"/>
            </a:endParaRPr>
          </a:p>
          <a:p>
            <a:pPr marL="937894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174" y="2233124"/>
            <a:ext cx="3824604" cy="4910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Arial"/>
              <a:cs typeface="Arial"/>
            </a:endParaRPr>
          </a:p>
          <a:p>
            <a:pPr marL="159385" marR="30480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MLE, the maximization must be  done using numerical algorithm on a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00333B-F124-4B14-AC5C-69F9C5E46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73" y="1446634"/>
            <a:ext cx="3388605" cy="10210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4639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logit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29" name="object 29"/>
          <p:cNvSpPr txBox="1"/>
          <p:nvPr/>
        </p:nvSpPr>
        <p:spPr>
          <a:xfrm>
            <a:off x="478574" y="3060910"/>
            <a:ext cx="3697604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logit MLE, the maximization must be  done using numerical algorithm on 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9E24D63-4C59-49A6-A819-0CA29760D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77" y="466785"/>
            <a:ext cx="3981450" cy="24763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8851" y="464310"/>
            <a:ext cx="10325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probit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851" y="636064"/>
            <a:ext cx="1444625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2111" y="635531"/>
            <a:ext cx="508634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-832.02975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-831.79239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851" y="1065451"/>
            <a:ext cx="8039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Probit</a:t>
            </a:r>
            <a:r>
              <a:rPr sz="600" spc="-2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3688" y="1064918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80.5</a:t>
            </a:r>
            <a:r>
              <a:rPr sz="600" b="1" spc="-5" dirty="0">
                <a:latin typeface="Courier New"/>
                <a:cs typeface="Courier New"/>
              </a:rPr>
              <a:t>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0.046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43043" y="1151329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9459" y="123720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47190" y="1065451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851" y="1323084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4319" y="132308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71284" y="1562216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2.96790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.359105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2.26407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3.6717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-2.19415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.1289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-17.0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1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-2.44697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-1.94134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14277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lang="en-US" sz="900" spc="-10" dirty="0">
                    <a:latin typeface="Arial"/>
                    <a:cs typeface="Arial"/>
                  </a:rPr>
                  <a:t> </a:t>
                </a:r>
                <a:r>
                  <a:rPr lang="en-US" sz="900" spc="-15" dirty="0">
                    <a:latin typeface="Arial"/>
                    <a:cs typeface="Arial"/>
                  </a:rPr>
                  <a:t>level.</a:t>
                </a:r>
                <a:endParaRPr lang="en-US"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10" dirty="0">
                    <a:latin typeface="Arial"/>
                    <a:cs typeface="Arial"/>
                  </a:rPr>
                  <a:t>How </a:t>
                </a:r>
                <a:r>
                  <a:rPr lang="en-US" sz="900" spc="-5" dirty="0">
                    <a:latin typeface="Arial"/>
                    <a:cs typeface="Arial"/>
                  </a:rPr>
                  <a:t>should </a:t>
                </a:r>
                <a:r>
                  <a:rPr lang="en-US" sz="900" spc="-10" dirty="0">
                    <a:latin typeface="Arial"/>
                    <a:cs typeface="Arial"/>
                  </a:rPr>
                  <a:t>we </a:t>
                </a:r>
                <a:r>
                  <a:rPr lang="en-US"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ar-AE" sz="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/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97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blipFill>
                <a:blip r:embed="rId4"/>
                <a:stretch>
                  <a:fillRect l="-7843" t="-17241" r="-4902" b="-34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694" y="447555"/>
            <a:ext cx="4116704" cy="184999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4300" marR="106680">
              <a:lnSpc>
                <a:spcPct val="101499"/>
              </a:lnSpc>
              <a:spcBef>
                <a:spcPts val="80"/>
              </a:spcBef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in the probit model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 in the probability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670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In general the </a:t>
            </a: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of a change in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  <a:p>
            <a:pPr marL="3670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Arial"/>
                <a:cs typeface="Arial"/>
              </a:rPr>
              <a:t>resulting from the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367030" marR="525780" indent="-121920">
              <a:lnSpc>
                <a:spcPct val="101499"/>
              </a:lnSpc>
              <a:spcBef>
                <a:spcPts val="900"/>
              </a:spcBef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the change in the 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14300" marR="28702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probit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D7F7A4-6871-4E69-A66E-22BDF1F83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48" y="2200199"/>
            <a:ext cx="4388930" cy="119051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Probit: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mortgage</a:t>
            </a:r>
            <a:r>
              <a:rPr sz="12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497022"/>
            <a:ext cx="186436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Predicted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in the probit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model: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451" y="831836"/>
            <a:ext cx="3311607" cy="199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8574" y="3072848"/>
            <a:ext cx="25133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All predicted probabilities are between 0 and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146" y="446050"/>
            <a:ext cx="98679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logit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146" y="617804"/>
            <a:ext cx="1444625" cy="46100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 =  Iteration 4: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8407" y="617271"/>
            <a:ext cx="508634" cy="4610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-830.96071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-830.09497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146" y="1133069"/>
            <a:ext cx="89535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Logistic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9983" y="1132535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83.9</a:t>
            </a:r>
            <a:r>
              <a:rPr sz="600" b="1" spc="-5" dirty="0">
                <a:latin typeface="Courier New"/>
                <a:cs typeface="Courier New"/>
              </a:rPr>
              <a:t>8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0.048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9338" y="121894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95754" y="130482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3486" y="1133069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5146" y="1390701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0615" y="1390701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7579" y="1629834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5.88449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.7336006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4.44666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7.32232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-4.02843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.2685763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-15.0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-4.55483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-3.50203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31880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/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100" dirty="0"/>
                  <a:t>5.88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29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3794" y="681261"/>
            <a:ext cx="4076700" cy="1179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Also in the Logit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model: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208279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in the probability 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36068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logit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5A763-B87F-4FD5-9BCF-7C4A769E54F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247650" y="2035175"/>
            <a:ext cx="4076700" cy="10677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81915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Introduction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864674"/>
            <a:ext cx="3576320" cy="1895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 </a:t>
            </a:r>
            <a:r>
              <a:rPr sz="900" spc="-15" dirty="0">
                <a:latin typeface="Arial"/>
                <a:cs typeface="Arial"/>
              </a:rPr>
              <a:t>far </a:t>
            </a:r>
            <a:r>
              <a:rPr sz="900" spc="-5" dirty="0">
                <a:latin typeface="Arial"/>
                <a:cs typeface="Arial"/>
              </a:rPr>
              <a:t>the dependent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spc="-5" dirty="0">
                <a:latin typeface="Arial"/>
                <a:cs typeface="Arial"/>
              </a:rPr>
              <a:t>(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) has been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continuous:</a:t>
            </a:r>
            <a:endParaRPr sz="900" dirty="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1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verage </a:t>
            </a:r>
            <a:r>
              <a:rPr sz="900" dirty="0">
                <a:latin typeface="Arial"/>
                <a:cs typeface="Arial"/>
              </a:rPr>
              <a:t>hourly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earnings</a:t>
            </a: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5" dirty="0">
                <a:latin typeface="Arial"/>
                <a:cs typeface="Arial"/>
              </a:rPr>
              <a:t>Birth weight of babies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144C91"/>
              </a:buClr>
              <a:buFont typeface="Arial"/>
              <a:buChar char="•"/>
            </a:pPr>
            <a:endParaRPr sz="1900" dirty="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What if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binary?</a:t>
            </a: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get into college, 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parental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income.</a:t>
            </a:r>
            <a:endParaRPr sz="900" dirty="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person </a:t>
            </a:r>
            <a:r>
              <a:rPr sz="900" spc="-10" dirty="0">
                <a:latin typeface="Arial"/>
                <a:cs typeface="Arial"/>
              </a:rPr>
              <a:t>smokes, </a:t>
            </a:r>
            <a:r>
              <a:rPr sz="900" spc="-5" dirty="0">
                <a:latin typeface="Arial"/>
                <a:cs typeface="Arial"/>
              </a:rPr>
              <a:t>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cigarette tax </a:t>
            </a:r>
            <a:r>
              <a:rPr sz="900" spc="-10" dirty="0">
                <a:latin typeface="Arial"/>
                <a:cs typeface="Arial"/>
              </a:rPr>
              <a:t>rate,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income.</a:t>
            </a:r>
            <a:endParaRPr sz="900" dirty="0">
              <a:latin typeface="Arial"/>
              <a:cs typeface="Arial"/>
            </a:endParaRPr>
          </a:p>
          <a:p>
            <a:pPr marL="387350" marR="5080" lvl="1" indent="-117475">
              <a:lnSpc>
                <a:spcPct val="101499"/>
              </a:lnSpc>
              <a:spcBef>
                <a:spcPts val="59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accepted, 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</a:t>
            </a:r>
            <a:r>
              <a:rPr sz="900" spc="-10" dirty="0">
                <a:latin typeface="Arial"/>
                <a:cs typeface="Arial"/>
              </a:rPr>
              <a:t>race, </a:t>
            </a:r>
            <a:r>
              <a:rPr sz="900" spc="-5" dirty="0">
                <a:latin typeface="Arial"/>
                <a:cs typeface="Arial"/>
              </a:rPr>
              <a:t>income,  house characteristics, marital status ...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587099" y="1068162"/>
            <a:ext cx="3272154" cy="2051685"/>
            <a:chOff x="587099" y="1068162"/>
            <a:chExt cx="3272154" cy="2051685"/>
          </a:xfrm>
        </p:grpSpPr>
        <p:sp>
          <p:nvSpPr>
            <p:cNvPr id="7" name="object 7"/>
            <p:cNvSpPr/>
            <p:nvPr/>
          </p:nvSpPr>
          <p:spPr>
            <a:xfrm>
              <a:off x="3826420" y="3105249"/>
              <a:ext cx="33020" cy="14604"/>
            </a:xfrm>
            <a:custGeom>
              <a:avLst/>
              <a:gdLst/>
              <a:ahLst/>
              <a:cxnLst/>
              <a:rect l="l" t="t" r="r" b="b"/>
              <a:pathLst>
                <a:path w="33020" h="14605">
                  <a:moveTo>
                    <a:pt x="0" y="0"/>
                  </a:moveTo>
                  <a:lnTo>
                    <a:pt x="0" y="14599"/>
                  </a:lnTo>
                  <a:lnTo>
                    <a:pt x="32755" y="14599"/>
                  </a:lnTo>
                  <a:lnTo>
                    <a:pt x="327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A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87099" y="1068162"/>
              <a:ext cx="3259559" cy="203708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0636" y="603422"/>
            <a:ext cx="3288665" cy="292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95"/>
              </a:spcBef>
            </a:pPr>
            <a:r>
              <a:rPr sz="850" b="1" spc="15" dirty="0">
                <a:latin typeface="Verdana"/>
                <a:cs typeface="Verdana"/>
              </a:rPr>
              <a:t>The predicted </a:t>
            </a:r>
            <a:r>
              <a:rPr sz="850" b="1" spc="10" dirty="0">
                <a:latin typeface="Verdana"/>
                <a:cs typeface="Verdana"/>
              </a:rPr>
              <a:t>probabilities </a:t>
            </a:r>
            <a:r>
              <a:rPr sz="850" b="1" spc="15" dirty="0">
                <a:latin typeface="Verdana"/>
                <a:cs typeface="Verdana"/>
              </a:rPr>
              <a:t>from the </a:t>
            </a:r>
            <a:r>
              <a:rPr sz="850" b="1" spc="10" dirty="0">
                <a:latin typeface="Verdana"/>
                <a:cs typeface="Verdana"/>
              </a:rPr>
              <a:t>probit </a:t>
            </a:r>
            <a:r>
              <a:rPr sz="850" b="1" spc="15" dirty="0">
                <a:latin typeface="Verdana"/>
                <a:cs typeface="Verdana"/>
              </a:rPr>
              <a:t>and </a:t>
            </a:r>
            <a:r>
              <a:rPr sz="850" b="1" spc="10" dirty="0">
                <a:latin typeface="Verdana"/>
                <a:cs typeface="Verdana"/>
              </a:rPr>
              <a:t>logit  </a:t>
            </a:r>
            <a:r>
              <a:rPr sz="850" b="1" spc="15" dirty="0">
                <a:latin typeface="Verdana"/>
                <a:cs typeface="Verdana"/>
              </a:rPr>
              <a:t>models are very close </a:t>
            </a:r>
            <a:r>
              <a:rPr sz="850" b="1" spc="10" dirty="0">
                <a:latin typeface="Verdana"/>
                <a:cs typeface="Verdana"/>
              </a:rPr>
              <a:t>in </a:t>
            </a:r>
            <a:r>
              <a:rPr sz="850" b="1" spc="15" dirty="0">
                <a:latin typeface="Verdana"/>
                <a:cs typeface="Verdana"/>
              </a:rPr>
              <a:t>these </a:t>
            </a:r>
            <a:r>
              <a:rPr sz="850" b="1" spc="20" dirty="0">
                <a:latin typeface="Verdana"/>
                <a:cs typeface="Verdana"/>
              </a:rPr>
              <a:t>HMDA</a:t>
            </a:r>
            <a:r>
              <a:rPr sz="850" b="1" spc="-50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regressions:</a:t>
            </a:r>
            <a:endParaRPr sz="850">
              <a:latin typeface="Verdana"/>
              <a:cs typeface="Verdan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5711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 &amp; Logit with multiple</a:t>
            </a:r>
            <a:r>
              <a:rPr spc="-35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901263"/>
            <a:ext cx="3764915" cy="18199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8735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easily </a:t>
            </a:r>
            <a:r>
              <a:rPr sz="900" spc="-10" dirty="0">
                <a:latin typeface="Arial"/>
                <a:cs typeface="Arial"/>
              </a:rPr>
              <a:t>extend </a:t>
            </a:r>
            <a:r>
              <a:rPr sz="900" spc="-5" dirty="0">
                <a:latin typeface="Arial"/>
                <a:cs typeface="Arial"/>
              </a:rPr>
              <a:t>the Logit and Probit regression models, </a:t>
            </a:r>
            <a:r>
              <a:rPr sz="900" spc="-15" dirty="0">
                <a:latin typeface="Arial"/>
                <a:cs typeface="Arial"/>
              </a:rPr>
              <a:t>by  </a:t>
            </a:r>
            <a:r>
              <a:rPr sz="900" spc="-5" dirty="0">
                <a:latin typeface="Arial"/>
                <a:cs typeface="Arial"/>
              </a:rPr>
              <a:t>including additional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133985" marR="22606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whether white and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applications are  treated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differentially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Is there a significant difference in the probability of denial between </a:t>
            </a:r>
            <a:r>
              <a:rPr sz="900" spc="-10" dirty="0">
                <a:latin typeface="Arial"/>
                <a:cs typeface="Arial"/>
              </a:rPr>
              <a:t>black  </a:t>
            </a:r>
            <a:r>
              <a:rPr sz="900" spc="-5" dirty="0">
                <a:latin typeface="Arial"/>
                <a:cs typeface="Arial"/>
              </a:rPr>
              <a:t>and white applicants conditional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ratio?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answer </a:t>
            </a:r>
            <a:r>
              <a:rPr sz="900" spc="-5" dirty="0">
                <a:latin typeface="Arial"/>
                <a:cs typeface="Arial"/>
              </a:rPr>
              <a:t>this question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include </a:t>
            </a:r>
            <a:r>
              <a:rPr sz="900" spc="-10" dirty="0">
                <a:latin typeface="Arial"/>
                <a:cs typeface="Arial"/>
              </a:rPr>
              <a:t>two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P/I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10" dirty="0">
                <a:latin typeface="Arial"/>
                <a:cs typeface="Arial"/>
              </a:rPr>
              <a:t>Black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32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5613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 with multiple</a:t>
            </a:r>
            <a:r>
              <a:rPr spc="-50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73346" y="594912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68920" y="594455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149.9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0.085</a:t>
            </a:r>
            <a:r>
              <a:rPr sz="500" b="1" spc="5" dirty="0">
                <a:latin typeface="Courier New"/>
                <a:cs typeface="Courier New"/>
              </a:rPr>
              <a:t>9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2653" y="66852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2438" y="74213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4780" y="594912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346" y="815740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-797.13604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605" y="815740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85817" y="1022525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.708157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.083432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.544632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.871683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2.74163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.359588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2.03685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3.44641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-2.25873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.12988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-2.51330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-2.00417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60367"/>
            <a:ext cx="3718560" cy="14909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0749</a:t>
            </a:r>
            <a:endParaRPr sz="900">
              <a:latin typeface="Arial"/>
              <a:cs typeface="Arial"/>
            </a:endParaRPr>
          </a:p>
          <a:p>
            <a:pPr marL="133985" marR="10160" indent="-121920">
              <a:lnSpc>
                <a:spcPct val="101499"/>
              </a:lnSpc>
              <a:spcBef>
                <a:spcPts val="40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2327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15.8%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33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8882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 with multiple</a:t>
            </a:r>
            <a:r>
              <a:rPr spc="-55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0864" y="559019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39" y="558562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152.7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0.087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0172" y="63262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9957" y="70623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12298" y="559019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864" y="779847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-795.69521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4123" y="77984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63336" y="986632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1.27278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.1461983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.986238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1.55932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5.37036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.7283192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3.94288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6.79784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-4.12555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.2684161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-4.65164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-3.59947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77830"/>
            <a:ext cx="3718560" cy="5543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0354" y="2309235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7969" y="2393716"/>
            <a:ext cx="168528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7" baseline="-27777" dirty="0">
                <a:latin typeface="Arial"/>
                <a:cs typeface="Arial"/>
              </a:rPr>
              <a:t>e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Verdana"/>
                <a:cs typeface="Verdana"/>
              </a:rPr>
              <a:t>(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Arial"/>
                <a:cs typeface="Arial"/>
              </a:rPr>
              <a:t>4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13</a:t>
            </a:r>
            <a:r>
              <a:rPr sz="600" spc="25" dirty="0">
                <a:latin typeface="Verdana"/>
                <a:cs typeface="Verdana"/>
              </a:rPr>
              <a:t>+</a:t>
            </a:r>
            <a:r>
              <a:rPr sz="600" spc="25" dirty="0">
                <a:latin typeface="Arial"/>
                <a:cs typeface="Arial"/>
              </a:rPr>
              <a:t>5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37</a:t>
            </a:r>
            <a:r>
              <a:rPr sz="600" i="1" spc="25" dirty="0">
                <a:latin typeface="Trebuchet MS"/>
                <a:cs typeface="Trebuchet MS"/>
              </a:rPr>
              <a:t>·</a:t>
            </a:r>
            <a:r>
              <a:rPr sz="600" spc="25" dirty="0">
                <a:latin typeface="Arial"/>
                <a:cs typeface="Arial"/>
              </a:rPr>
              <a:t>0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30</a:t>
            </a:r>
            <a:r>
              <a:rPr sz="600" spc="25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075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8574" y="2638204"/>
            <a:ext cx="37141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0354" y="2777383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8876" y="2861851"/>
            <a:ext cx="19037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0" baseline="-27777" dirty="0">
                <a:latin typeface="Arial"/>
                <a:cs typeface="Arial"/>
              </a:rPr>
              <a:t>e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Verdana"/>
                <a:cs typeface="Verdana"/>
              </a:rPr>
              <a:t>(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Arial"/>
                <a:cs typeface="Arial"/>
              </a:rPr>
              <a:t>4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13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5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37</a:t>
            </a:r>
            <a:r>
              <a:rPr sz="600" i="1" spc="20" dirty="0">
                <a:latin typeface="Trebuchet MS"/>
                <a:cs typeface="Trebuchet MS"/>
              </a:rPr>
              <a:t>·</a:t>
            </a:r>
            <a:r>
              <a:rPr sz="600" spc="20" dirty="0">
                <a:latin typeface="Arial"/>
                <a:cs typeface="Arial"/>
              </a:rPr>
              <a:t>0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30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1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27</a:t>
            </a:r>
            <a:r>
              <a:rPr sz="600" spc="20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224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574" y="3106338"/>
            <a:ext cx="113157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14.8%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34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3335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LPM, Probit &amp;</a:t>
            </a:r>
            <a:r>
              <a:rPr spc="-55" dirty="0"/>
              <a:t> </a:t>
            </a:r>
            <a:r>
              <a:rPr spc="-5" dirty="0"/>
              <a:t>Logit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94460" y="1051194"/>
            <a:ext cx="3619500" cy="20320"/>
            <a:chOff x="494460" y="1051194"/>
            <a:chExt cx="3619500" cy="20320"/>
          </a:xfrm>
        </p:grpSpPr>
        <p:sp>
          <p:nvSpPr>
            <p:cNvPr id="6" name="object 6"/>
            <p:cNvSpPr/>
            <p:nvPr/>
          </p:nvSpPr>
          <p:spPr>
            <a:xfrm>
              <a:off x="494460" y="1052848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4460" y="1069405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1423" y="791186"/>
            <a:ext cx="3427095" cy="5168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44805">
              <a:lnSpc>
                <a:spcPct val="100000"/>
              </a:lnSpc>
              <a:spcBef>
                <a:spcPts val="135"/>
              </a:spcBef>
            </a:pPr>
            <a:r>
              <a:rPr sz="750" spc="25" dirty="0">
                <a:latin typeface="Times New Roman"/>
                <a:cs typeface="Times New Roman"/>
              </a:rPr>
              <a:t>Table </a:t>
            </a:r>
            <a:r>
              <a:rPr sz="750" spc="5" dirty="0">
                <a:latin typeface="Times New Roman"/>
                <a:cs typeface="Times New Roman"/>
              </a:rPr>
              <a:t>1: </a:t>
            </a:r>
            <a:r>
              <a:rPr sz="750" spc="30" dirty="0">
                <a:latin typeface="Times New Roman"/>
                <a:cs typeface="Times New Roman"/>
              </a:rPr>
              <a:t>Mortgage </a:t>
            </a:r>
            <a:r>
              <a:rPr sz="750" spc="25" dirty="0">
                <a:latin typeface="Times New Roman"/>
                <a:cs typeface="Times New Roman"/>
              </a:rPr>
              <a:t>denial </a:t>
            </a:r>
            <a:r>
              <a:rPr sz="750" spc="20" dirty="0">
                <a:latin typeface="Times New Roman"/>
                <a:cs typeface="Times New Roman"/>
              </a:rPr>
              <a:t>regression using </a:t>
            </a:r>
            <a:r>
              <a:rPr sz="750" spc="45" dirty="0">
                <a:latin typeface="Times New Roman"/>
                <a:cs typeface="Times New Roman"/>
              </a:rPr>
              <a:t>the </a:t>
            </a:r>
            <a:r>
              <a:rPr sz="750" spc="30" dirty="0">
                <a:latin typeface="Times New Roman"/>
                <a:cs typeface="Times New Roman"/>
              </a:rPr>
              <a:t>Boston </a:t>
            </a:r>
            <a:r>
              <a:rPr sz="750" spc="25" dirty="0">
                <a:latin typeface="Times New Roman"/>
                <a:cs typeface="Times New Roman"/>
              </a:rPr>
              <a:t>HMDA</a:t>
            </a:r>
            <a:r>
              <a:rPr sz="750" spc="85" dirty="0">
                <a:latin typeface="Times New Roman"/>
                <a:cs typeface="Times New Roman"/>
              </a:rPr>
              <a:t> </a:t>
            </a:r>
            <a:r>
              <a:rPr sz="750" spc="55" dirty="0">
                <a:latin typeface="Times New Roman"/>
                <a:cs typeface="Times New Roman"/>
              </a:rPr>
              <a:t>Data</a:t>
            </a: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750" spc="35" dirty="0">
                <a:latin typeface="Times New Roman"/>
                <a:cs typeface="Times New Roman"/>
              </a:rPr>
              <a:t>Dependent </a:t>
            </a:r>
            <a:r>
              <a:rPr sz="750" spc="20" dirty="0">
                <a:latin typeface="Times New Roman"/>
                <a:cs typeface="Times New Roman"/>
              </a:rPr>
              <a:t>variable: </a:t>
            </a:r>
            <a:r>
              <a:rPr sz="750" spc="-10" dirty="0">
                <a:latin typeface="Cambria"/>
                <a:cs typeface="Cambria"/>
              </a:rPr>
              <a:t>deny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1 </a:t>
            </a:r>
            <a:r>
              <a:rPr sz="750" spc="-10" dirty="0">
                <a:latin typeface="Times New Roman"/>
                <a:cs typeface="Times New Roman"/>
              </a:rPr>
              <a:t>if </a:t>
            </a:r>
            <a:r>
              <a:rPr sz="750" spc="30" dirty="0">
                <a:latin typeface="Times New Roman"/>
                <a:cs typeface="Times New Roman"/>
              </a:rPr>
              <a:t>mortgage application </a:t>
            </a:r>
            <a:r>
              <a:rPr sz="750" spc="5" dirty="0">
                <a:latin typeface="Times New Roman"/>
                <a:cs typeface="Times New Roman"/>
              </a:rPr>
              <a:t>is </a:t>
            </a:r>
            <a:r>
              <a:rPr sz="750" spc="25" dirty="0">
                <a:latin typeface="Times New Roman"/>
                <a:cs typeface="Times New Roman"/>
              </a:rPr>
              <a:t>denied,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0 </a:t>
            </a:r>
            <a:r>
              <a:rPr sz="750" spc="-10" dirty="0">
                <a:latin typeface="Times New Roman"/>
                <a:cs typeface="Times New Roman"/>
              </a:rPr>
              <a:t>if</a:t>
            </a:r>
            <a:r>
              <a:rPr sz="750" spc="140" dirty="0">
                <a:latin typeface="Times New Roman"/>
                <a:cs typeface="Times New Roman"/>
              </a:rPr>
              <a:t> </a:t>
            </a:r>
            <a:r>
              <a:rPr sz="750" spc="30" dirty="0">
                <a:latin typeface="Times New Roman"/>
                <a:cs typeface="Times New Roman"/>
              </a:rPr>
              <a:t>accepted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4460" y="1312734"/>
            <a:ext cx="3619500" cy="0"/>
          </a:xfrm>
          <a:custGeom>
            <a:avLst/>
            <a:gdLst/>
            <a:ahLst/>
            <a:cxnLst/>
            <a:rect l="l" t="t" r="r" b="b"/>
            <a:pathLst>
              <a:path w="3619500">
                <a:moveTo>
                  <a:pt x="0" y="0"/>
                </a:moveTo>
                <a:lnTo>
                  <a:pt x="3619005" y="0"/>
                </a:lnTo>
              </a:path>
            </a:pathLst>
          </a:custGeom>
          <a:ln w="33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839103"/>
              </p:ext>
            </p:extLst>
          </p:nvPr>
        </p:nvGraphicFramePr>
        <p:xfrm>
          <a:off x="494460" y="1443617"/>
          <a:ext cx="3617593" cy="1567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445">
                <a:tc>
                  <a:txBody>
                    <a:bodyPr/>
                    <a:lstStyle/>
                    <a:p>
                      <a:pPr marL="49530">
                        <a:lnSpc>
                          <a:spcPts val="740"/>
                        </a:lnSpc>
                      </a:pPr>
                      <a:r>
                        <a:rPr sz="750" spc="20" dirty="0">
                          <a:latin typeface="Times New Roman"/>
                          <a:cs typeface="Times New Roman"/>
                        </a:rPr>
                        <a:t>regression</a:t>
                      </a:r>
                      <a:r>
                        <a:rPr sz="7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model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LPM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Probit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ts val="740"/>
                        </a:lnSpc>
                      </a:pPr>
                      <a:r>
                        <a:rPr sz="750" spc="25" dirty="0">
                          <a:latin typeface="Times New Roman"/>
                          <a:cs typeface="Times New Roman"/>
                        </a:rPr>
                        <a:t>Logit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750" spc="-15" dirty="0">
                          <a:latin typeface="Cambria"/>
                          <a:cs typeface="Cambria"/>
                        </a:rPr>
                        <a:t>black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0.177***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5730" marR="107314" indent="-1079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0.71***  (0.083)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1.27***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25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dirty="0">
                          <a:latin typeface="Cambria"/>
                          <a:cs typeface="Cambria"/>
                        </a:rPr>
                        <a:t>ratio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0.559***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(0.089)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07314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2.74***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(0.44)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5.37***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(0.96)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dirty="0">
                          <a:latin typeface="Cambria"/>
                          <a:cs typeface="Cambria"/>
                        </a:rPr>
                        <a:t>constant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144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-0.091***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9144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-2.26***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097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-4.13***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(0.35)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603">
                <a:tc>
                  <a:txBody>
                    <a:bodyPr/>
                    <a:lstStyle/>
                    <a:p>
                      <a:pPr marL="49530">
                        <a:lnSpc>
                          <a:spcPts val="825"/>
                        </a:lnSpc>
                      </a:pPr>
                      <a:r>
                        <a:rPr sz="750" spc="45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lang="en-US" sz="750" spc="45" dirty="0">
                          <a:latin typeface="Times New Roman"/>
                          <a:cs typeface="Times New Roman"/>
                        </a:rPr>
                        <a:t>ff</a:t>
                      </a:r>
                      <a:r>
                        <a:rPr sz="750" spc="50" dirty="0">
                          <a:latin typeface="Times New Roman"/>
                          <a:cs typeface="Times New Roman"/>
                        </a:rPr>
                        <a:t>erence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Pr(</a:t>
                      </a:r>
                      <a:r>
                        <a:rPr sz="750" spc="20" dirty="0">
                          <a:latin typeface="Cambria"/>
                          <a:cs typeface="Cambria"/>
                        </a:rPr>
                        <a:t>deny </a:t>
                      </a:r>
                      <a:r>
                        <a:rPr sz="750" spc="75" dirty="0">
                          <a:latin typeface="Times New Roman"/>
                          <a:cs typeface="Times New Roman"/>
                        </a:rPr>
                        <a:t>=1)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sz="75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black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white </a:t>
                      </a:r>
                      <a:r>
                        <a:rPr sz="750" spc="35" dirty="0">
                          <a:latin typeface="Times New Roman"/>
                          <a:cs typeface="Times New Roman"/>
                        </a:rPr>
                        <a:t>applicant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30" dirty="0">
                          <a:latin typeface="Cambria"/>
                          <a:cs typeface="Cambria"/>
                        </a:rPr>
                        <a:t>ratio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=0.3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17.7%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15.8%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14.8%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63271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Threats to </a:t>
            </a:r>
            <a:r>
              <a:rPr dirty="0"/>
              <a:t>internal </a:t>
            </a:r>
            <a:r>
              <a:rPr spc="-5" dirty="0"/>
              <a:t>and external</a:t>
            </a:r>
            <a:r>
              <a:rPr spc="-25" dirty="0"/>
              <a:t> </a:t>
            </a:r>
            <a:r>
              <a:rPr spc="-10" dirty="0"/>
              <a:t>validity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911712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769874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7294" y="372268"/>
            <a:ext cx="3816682" cy="298312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2827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Both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Linear Probability as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&amp; Logit models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to  consider threats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to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65430" indent="-135890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Arial"/>
                <a:cs typeface="Arial"/>
              </a:rPr>
              <a:t>Internal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validity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omitted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spc="-5" dirty="0">
                <a:latin typeface="Arial"/>
                <a:cs typeface="Arial"/>
              </a:rPr>
              <a:t>bias?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 functional form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771525" lvl="2" indent="-117475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Arial"/>
                <a:cs typeface="Arial"/>
              </a:rPr>
              <a:t>Probit model: is assumption of a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771525" lvl="2" indent="-117475">
              <a:lnSpc>
                <a:spcPct val="100000"/>
              </a:lnSpc>
              <a:spcBef>
                <a:spcPts val="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Arial"/>
                <a:cs typeface="Arial"/>
              </a:rPr>
              <a:t>Logit model: is assumption of a Logistic distribution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measurement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error?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sample selection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bias?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8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a problem of simultaneous causality?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250" dirty="0">
              <a:latin typeface="Arial"/>
              <a:cs typeface="Arial"/>
            </a:endParaRPr>
          </a:p>
          <a:p>
            <a:pPr marL="265430" indent="-13589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Arial"/>
                <a:cs typeface="Arial"/>
              </a:rPr>
              <a:t>External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validity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These data are from Boston in 1990-91.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Do </a:t>
            </a:r>
            <a:r>
              <a:rPr sz="900" spc="-10" dirty="0">
                <a:latin typeface="Arial"/>
                <a:cs typeface="Arial"/>
              </a:rPr>
              <a:t>you </a:t>
            </a:r>
            <a:r>
              <a:rPr sz="900" spc="-5" dirty="0">
                <a:latin typeface="Arial"/>
                <a:cs typeface="Arial"/>
              </a:rPr>
              <a:t>think the results also apply </a:t>
            </a:r>
            <a:r>
              <a:rPr sz="900" spc="-25" dirty="0">
                <a:latin typeface="Arial"/>
                <a:cs typeface="Arial"/>
              </a:rPr>
              <a:t>today, </a:t>
            </a:r>
            <a:r>
              <a:rPr sz="900" spc="-5" dirty="0">
                <a:latin typeface="Arial"/>
                <a:cs typeface="Arial"/>
              </a:rPr>
              <a:t>where </a:t>
            </a:r>
            <a:r>
              <a:rPr sz="900" spc="-10" dirty="0">
                <a:latin typeface="Arial"/>
                <a:cs typeface="Arial"/>
              </a:rPr>
              <a:t>you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live?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535" y="471740"/>
          <a:ext cx="3278504" cy="368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65">
                <a:tc>
                  <a:txBody>
                    <a:bodyPr/>
                    <a:lstStyle/>
                    <a:p>
                      <a:pPr marL="17780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Linear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regression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algn="ctr">
                        <a:lnSpc>
                          <a:spcPts val="484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379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F( 1, 3794)</a:t>
                      </a:r>
                      <a:r>
                        <a:rPr sz="50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15.77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Prob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F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0.0001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0.0036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4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MSE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4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.44302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5142" y="949769"/>
          <a:ext cx="324802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7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0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86995" indent="38735">
                        <a:lnSpc>
                          <a:spcPts val="580"/>
                        </a:lnSpc>
                        <a:spcBef>
                          <a:spcPts val="259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5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33019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P&gt;|t|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-.01247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.0031403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-3.97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-.0186278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-.006314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.291005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.0093045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31.28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.2727633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.309248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79900" y="1514887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5474" y="1514430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14.4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9207" y="158849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8992" y="166210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1334" y="1514887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900" y="1735715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-2204.8977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3159" y="1735715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92371" y="1942500"/>
          <a:ext cx="3245483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-.040787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.010926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-3.73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-.062202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-.019372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-.546419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.02819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-19.38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-.601675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-.491164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88510" y="2460618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84085" y="2460161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14.6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17818" y="253422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7603" y="260783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9944" y="2460618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8510" y="2681446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-2204.8006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1769" y="268144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00982" y="2888231"/>
          <a:ext cx="3244848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-.070989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.0193593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-.108933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-.03304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-.880155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.0476434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-.973534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-.78677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800348" y="513442"/>
            <a:ext cx="3094355" cy="1935480"/>
            <a:chOff x="800348" y="513442"/>
            <a:chExt cx="3094355" cy="1935480"/>
          </a:xfrm>
        </p:grpSpPr>
        <p:sp>
          <p:nvSpPr>
            <p:cNvPr id="7" name="object 7"/>
            <p:cNvSpPr/>
            <p:nvPr/>
          </p:nvSpPr>
          <p:spPr>
            <a:xfrm>
              <a:off x="836959" y="826054"/>
              <a:ext cx="3058160" cy="1273810"/>
            </a:xfrm>
            <a:custGeom>
              <a:avLst/>
              <a:gdLst/>
              <a:ahLst/>
              <a:cxnLst/>
              <a:rect l="l" t="t" r="r" b="b"/>
              <a:pathLst>
                <a:path w="3058160" h="1273810">
                  <a:moveTo>
                    <a:pt x="0" y="1273231"/>
                  </a:moveTo>
                  <a:lnTo>
                    <a:pt x="3057658" y="1273231"/>
                  </a:lnTo>
                </a:path>
                <a:path w="3058160" h="1273810">
                  <a:moveTo>
                    <a:pt x="0" y="1018539"/>
                  </a:moveTo>
                  <a:lnTo>
                    <a:pt x="3057658" y="1018539"/>
                  </a:lnTo>
                </a:path>
                <a:path w="3058160" h="1273810">
                  <a:moveTo>
                    <a:pt x="0" y="763961"/>
                  </a:moveTo>
                  <a:lnTo>
                    <a:pt x="3057658" y="763961"/>
                  </a:lnTo>
                </a:path>
                <a:path w="3058160" h="1273810">
                  <a:moveTo>
                    <a:pt x="0" y="509269"/>
                  </a:moveTo>
                  <a:lnTo>
                    <a:pt x="3057658" y="509269"/>
                  </a:lnTo>
                </a:path>
                <a:path w="3058160" h="1273810">
                  <a:moveTo>
                    <a:pt x="0" y="254691"/>
                  </a:moveTo>
                  <a:lnTo>
                    <a:pt x="3057658" y="254691"/>
                  </a:lnTo>
                </a:path>
                <a:path w="3058160" h="1273810">
                  <a:moveTo>
                    <a:pt x="0" y="0"/>
                  </a:moveTo>
                  <a:lnTo>
                    <a:pt x="3057658" y="0"/>
                  </a:lnTo>
                </a:path>
              </a:pathLst>
            </a:custGeom>
            <a:ln w="7913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4993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4993" y="8719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3356" y="87237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3356" y="878307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1718" y="8787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1718" y="8846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0080" y="8850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0080" y="891002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68556" y="89141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68556" y="89734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6918" y="89776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86918" y="90369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3643" y="9104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3643" y="91639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2005" y="91680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42005" y="922739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0480" y="92315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60480" y="92908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78843" y="93543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97205" y="9358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7205" y="9417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15567" y="9421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15567" y="94812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33930" y="9485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33930" y="954476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52405" y="95488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52405" y="96082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70767" y="96123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70767" y="96717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89130" y="96758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89130" y="97351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07492" y="97393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07492" y="97986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25854" y="98027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25854" y="986213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81054" y="999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81054" y="100525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99417" y="100566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99417" y="101160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317779" y="10121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17779" y="1018064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54617" y="10248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54617" y="10307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372979" y="10311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72979" y="103710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91341" y="10375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391341" y="10434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409704" y="10438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09704" y="1049801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446542" y="10565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46542" y="1062496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483266" y="10692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483266" y="1075191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538466" y="10882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538466" y="1094233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56829" y="10946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556829" y="11005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575191" y="110099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575191" y="1106928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593553" y="11073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593553" y="1113276"/>
              <a:ext cx="128905" cy="44450"/>
            </a:xfrm>
            <a:custGeom>
              <a:avLst/>
              <a:gdLst/>
              <a:ahLst/>
              <a:cxnLst/>
              <a:rect l="l" t="t" r="r" b="b"/>
              <a:pathLst>
                <a:path w="128905" h="44450">
                  <a:moveTo>
                    <a:pt x="0" y="0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128762" y="4443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722316" y="11517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722316" y="11577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814240" y="11835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14241" y="1189445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50965" y="119620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50965" y="1202140"/>
              <a:ext cx="55244" cy="19685"/>
            </a:xfrm>
            <a:custGeom>
              <a:avLst/>
              <a:gdLst/>
              <a:ahLst/>
              <a:cxnLst/>
              <a:rect l="l" t="t" r="r" b="b"/>
              <a:pathLst>
                <a:path w="55244" h="19684">
                  <a:moveTo>
                    <a:pt x="0" y="0"/>
                  </a:moveTo>
                  <a:lnTo>
                    <a:pt x="55200" y="19155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906165" y="12153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906165" y="122129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924527" y="122170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924527" y="1227643"/>
              <a:ext cx="73660" cy="25400"/>
            </a:xfrm>
            <a:custGeom>
              <a:avLst/>
              <a:gdLst/>
              <a:ahLst/>
              <a:cxnLst/>
              <a:rect l="l" t="t" r="r" b="b"/>
              <a:pathLst>
                <a:path w="73660" h="25400">
                  <a:moveTo>
                    <a:pt x="0" y="0"/>
                  </a:moveTo>
                  <a:lnTo>
                    <a:pt x="73562" y="25389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998090" y="12470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998090" y="1253033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90015" y="12788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90015" y="1284770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181939" y="13105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181939" y="13165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273864" y="1342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273864" y="134824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292226" y="13486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292226" y="1354592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4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329064" y="136135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329064" y="136728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365789" y="137404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365789" y="1379982"/>
              <a:ext cx="184150" cy="64135"/>
            </a:xfrm>
            <a:custGeom>
              <a:avLst/>
              <a:gdLst/>
              <a:ahLst/>
              <a:cxnLst/>
              <a:rect l="l" t="t" r="r" b="b"/>
              <a:pathLst>
                <a:path w="184150" h="64134">
                  <a:moveTo>
                    <a:pt x="0" y="0"/>
                  </a:moveTo>
                  <a:lnTo>
                    <a:pt x="183849" y="6358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49638" y="14376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549638" y="1443570"/>
              <a:ext cx="184150" cy="63500"/>
            </a:xfrm>
            <a:custGeom>
              <a:avLst/>
              <a:gdLst/>
              <a:ahLst/>
              <a:cxnLst/>
              <a:rect l="l" t="t" r="r" b="b"/>
              <a:pathLst>
                <a:path w="184150" h="63500">
                  <a:moveTo>
                    <a:pt x="0" y="0"/>
                  </a:moveTo>
                  <a:lnTo>
                    <a:pt x="183849" y="6347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733488" y="15011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733488" y="1507045"/>
              <a:ext cx="1103630" cy="381635"/>
            </a:xfrm>
            <a:custGeom>
              <a:avLst/>
              <a:gdLst/>
              <a:ahLst/>
              <a:cxnLst/>
              <a:rect l="l" t="t" r="r" b="b"/>
              <a:pathLst>
                <a:path w="1103629" h="381635">
                  <a:moveTo>
                    <a:pt x="0" y="0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1103096" y="381073"/>
                  </a:lnTo>
                </a:path>
                <a:path w="1103629" h="381635">
                  <a:moveTo>
                    <a:pt x="1103096" y="381073"/>
                  </a:moveTo>
                  <a:lnTo>
                    <a:pt x="1103096" y="381073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94993" y="8589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94993" y="864932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13356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13356" y="87195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31718" y="87316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31718" y="879100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50080" y="88030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50080" y="886241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68556" y="88733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8556" y="89326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86918" y="89447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86918" y="900409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6574" y="2493"/>
                  </a:lnTo>
                </a:path>
                <a:path w="36830" h="14605">
                  <a:moveTo>
                    <a:pt x="31283" y="11901"/>
                  </a:moveTo>
                  <a:lnTo>
                    <a:pt x="36724" y="1405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23643" y="90853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23643" y="914465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42005" y="9155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042005" y="921492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060480" y="92258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060480" y="92852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78843" y="935434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097205" y="9365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97205" y="94246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115567" y="9434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115567" y="949376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1246" y="453"/>
                  </a:lnTo>
                </a:path>
                <a:path w="37465" h="13969">
                  <a:moveTo>
                    <a:pt x="25956" y="9747"/>
                  </a:moveTo>
                  <a:lnTo>
                    <a:pt x="36837" y="1382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152405" y="95726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152405" y="963204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170767" y="96418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170767" y="970118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189130" y="9710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189130" y="97703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207492" y="9778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207492" y="98383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225854" y="98481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25854" y="990747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4395" y="5327"/>
                  </a:lnTo>
                </a:path>
                <a:path w="55244" h="20955">
                  <a:moveTo>
                    <a:pt x="39104" y="14508"/>
                  </a:moveTo>
                  <a:lnTo>
                    <a:pt x="55200" y="2040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81054" y="10052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81054" y="101115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299417" y="101201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299417" y="101795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317779" y="101870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317779" y="1024638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4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354617" y="10321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354617" y="103812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407" y="3513"/>
                  </a:lnTo>
                </a:path>
                <a:path w="36830" h="13969">
                  <a:moveTo>
                    <a:pt x="34230" y="12468"/>
                  </a:moveTo>
                  <a:lnTo>
                    <a:pt x="36724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391341" y="10455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391341" y="105150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409704" y="10522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409704" y="1058189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446542" y="10656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446542" y="1071564"/>
              <a:ext cx="36830" cy="13335"/>
            </a:xfrm>
            <a:custGeom>
              <a:avLst/>
              <a:gdLst/>
              <a:ahLst/>
              <a:cxnLst/>
              <a:rect l="l" t="t" r="r" b="b"/>
              <a:pathLst>
                <a:path w="36830" h="13334">
                  <a:moveTo>
                    <a:pt x="0" y="0"/>
                  </a:moveTo>
                  <a:lnTo>
                    <a:pt x="36724" y="131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483266" y="10787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483266" y="1084712"/>
              <a:ext cx="55244" cy="20320"/>
            </a:xfrm>
            <a:custGeom>
              <a:avLst/>
              <a:gdLst/>
              <a:ahLst/>
              <a:cxnLst/>
              <a:rect l="l" t="t" r="r" b="b"/>
              <a:pathLst>
                <a:path w="55244" h="20319">
                  <a:moveTo>
                    <a:pt x="0" y="0"/>
                  </a:moveTo>
                  <a:lnTo>
                    <a:pt x="4760" y="1700"/>
                  </a:lnTo>
                </a:path>
                <a:path w="55244" h="20319">
                  <a:moveTo>
                    <a:pt x="29697" y="10654"/>
                  </a:moveTo>
                  <a:lnTo>
                    <a:pt x="55200" y="1972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38466" y="10985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538466" y="1104435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556829" y="11049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556829" y="1110896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5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575191" y="11115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575191" y="111747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593553" y="111799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593553" y="1123931"/>
              <a:ext cx="128905" cy="45085"/>
            </a:xfrm>
            <a:custGeom>
              <a:avLst/>
              <a:gdLst/>
              <a:ahLst/>
              <a:cxnLst/>
              <a:rect l="l" t="t" r="r" b="b"/>
              <a:pathLst>
                <a:path w="128905" h="45084">
                  <a:moveTo>
                    <a:pt x="0" y="0"/>
                  </a:moveTo>
                  <a:lnTo>
                    <a:pt x="18815" y="6574"/>
                  </a:lnTo>
                </a:path>
                <a:path w="128905" h="45084">
                  <a:moveTo>
                    <a:pt x="43752" y="15301"/>
                  </a:moveTo>
                  <a:lnTo>
                    <a:pt x="128762" y="4488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722316" y="11628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722316" y="1168816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14621" y="4987"/>
                  </a:lnTo>
                </a:path>
                <a:path w="92075" h="31750">
                  <a:moveTo>
                    <a:pt x="39558" y="13601"/>
                  </a:moveTo>
                  <a:lnTo>
                    <a:pt x="91924" y="3151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814240" y="11943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814241" y="120032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46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850965" y="12068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850965" y="1212795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0768" y="3627"/>
                  </a:lnTo>
                </a:path>
                <a:path w="55244" h="19050">
                  <a:moveTo>
                    <a:pt x="35817" y="12014"/>
                  </a:moveTo>
                  <a:lnTo>
                    <a:pt x="55200" y="185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906165" y="122544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906165" y="123138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1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924527" y="123157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924527" y="1237505"/>
              <a:ext cx="165735" cy="54610"/>
            </a:xfrm>
            <a:custGeom>
              <a:avLst/>
              <a:gdLst/>
              <a:ahLst/>
              <a:cxnLst/>
              <a:rect l="l" t="t" r="r" b="b"/>
              <a:pathLst>
                <a:path w="165735" h="54609">
                  <a:moveTo>
                    <a:pt x="0" y="0"/>
                  </a:moveTo>
                  <a:lnTo>
                    <a:pt x="62341" y="20629"/>
                  </a:lnTo>
                </a:path>
                <a:path w="165735" h="54609">
                  <a:moveTo>
                    <a:pt x="87390" y="28903"/>
                  </a:moveTo>
                  <a:lnTo>
                    <a:pt x="165487" y="545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090015" y="12860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090015" y="129202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22216" y="7140"/>
                  </a:lnTo>
                </a:path>
                <a:path w="92075" h="29844">
                  <a:moveTo>
                    <a:pt x="47379" y="15188"/>
                  </a:moveTo>
                  <a:lnTo>
                    <a:pt x="91924" y="2947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181939" y="13155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181939" y="1321495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55993" y="17795"/>
                  </a:lnTo>
                </a:path>
                <a:path w="92075" h="29209">
                  <a:moveTo>
                    <a:pt x="81156" y="25729"/>
                  </a:moveTo>
                  <a:lnTo>
                    <a:pt x="91924" y="2913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273864" y="13446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273864" y="135062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578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292226" y="13504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292226" y="1356406"/>
              <a:ext cx="37465" cy="12065"/>
            </a:xfrm>
            <a:custGeom>
              <a:avLst/>
              <a:gdLst/>
              <a:ahLst/>
              <a:cxnLst/>
              <a:rect l="l" t="t" r="r" b="b"/>
              <a:pathLst>
                <a:path w="37464" h="12065">
                  <a:moveTo>
                    <a:pt x="0" y="0"/>
                  </a:moveTo>
                  <a:lnTo>
                    <a:pt x="36837" y="114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329064" y="13619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329064" y="1367854"/>
              <a:ext cx="220979" cy="67310"/>
            </a:xfrm>
            <a:custGeom>
              <a:avLst/>
              <a:gdLst/>
              <a:ahLst/>
              <a:cxnLst/>
              <a:rect l="l" t="t" r="r" b="b"/>
              <a:pathLst>
                <a:path w="220980" h="67309">
                  <a:moveTo>
                    <a:pt x="0" y="0"/>
                  </a:moveTo>
                  <a:lnTo>
                    <a:pt x="34797" y="10768"/>
                  </a:lnTo>
                </a:path>
                <a:path w="220980" h="67309">
                  <a:moveTo>
                    <a:pt x="60074" y="18362"/>
                  </a:moveTo>
                  <a:lnTo>
                    <a:pt x="161066" y="48852"/>
                  </a:lnTo>
                </a:path>
                <a:path w="220980" h="67309">
                  <a:moveTo>
                    <a:pt x="186343" y="56560"/>
                  </a:moveTo>
                  <a:lnTo>
                    <a:pt x="220573" y="668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549638" y="14287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549638" y="1434729"/>
              <a:ext cx="184150" cy="53975"/>
            </a:xfrm>
            <a:custGeom>
              <a:avLst/>
              <a:gdLst/>
              <a:ahLst/>
              <a:cxnLst/>
              <a:rect l="l" t="t" r="r" b="b"/>
              <a:pathLst>
                <a:path w="184150" h="53975">
                  <a:moveTo>
                    <a:pt x="0" y="0"/>
                  </a:moveTo>
                  <a:lnTo>
                    <a:pt x="66988" y="19495"/>
                  </a:lnTo>
                </a:path>
                <a:path w="184150" h="53975">
                  <a:moveTo>
                    <a:pt x="92264" y="26976"/>
                  </a:moveTo>
                  <a:lnTo>
                    <a:pt x="183849" y="53613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733488" y="14824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733488" y="1488342"/>
              <a:ext cx="1103630" cy="278765"/>
            </a:xfrm>
            <a:custGeom>
              <a:avLst/>
              <a:gdLst/>
              <a:ahLst/>
              <a:cxnLst/>
              <a:rect l="l" t="t" r="r" b="b"/>
              <a:pathLst>
                <a:path w="1103629" h="278764">
                  <a:moveTo>
                    <a:pt x="0" y="0"/>
                  </a:moveTo>
                  <a:lnTo>
                    <a:pt x="9747" y="2833"/>
                  </a:lnTo>
                </a:path>
                <a:path w="1103629" h="278764">
                  <a:moveTo>
                    <a:pt x="35137" y="9974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136810" y="38538"/>
                  </a:lnTo>
                </a:path>
                <a:path w="1103629" h="278764">
                  <a:moveTo>
                    <a:pt x="162200" y="45565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264099" y="73109"/>
                  </a:lnTo>
                </a:path>
                <a:path w="1103629" h="278764">
                  <a:moveTo>
                    <a:pt x="289602" y="80023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91615" y="106999"/>
                  </a:lnTo>
                </a:path>
                <a:path w="1103629" h="278764">
                  <a:moveTo>
                    <a:pt x="417231" y="113460"/>
                  </a:moveTo>
                  <a:lnTo>
                    <a:pt x="519584" y="139190"/>
                  </a:lnTo>
                </a:path>
                <a:path w="1103629" h="278764">
                  <a:moveTo>
                    <a:pt x="545200" y="145538"/>
                  </a:moveTo>
                  <a:lnTo>
                    <a:pt x="647553" y="171267"/>
                  </a:lnTo>
                </a:path>
                <a:path w="1103629" h="278764">
                  <a:moveTo>
                    <a:pt x="673170" y="177728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5409" y="203458"/>
                  </a:lnTo>
                </a:path>
                <a:path w="1103629" h="278764">
                  <a:moveTo>
                    <a:pt x="801139" y="209465"/>
                  </a:moveTo>
                  <a:lnTo>
                    <a:pt x="903831" y="233608"/>
                  </a:lnTo>
                </a:path>
                <a:path w="1103629" h="278764">
                  <a:moveTo>
                    <a:pt x="929561" y="239502"/>
                  </a:moveTo>
                  <a:lnTo>
                    <a:pt x="1032481" y="262739"/>
                  </a:lnTo>
                </a:path>
                <a:path w="1103629" h="278764">
                  <a:moveTo>
                    <a:pt x="1058211" y="268519"/>
                  </a:moveTo>
                  <a:lnTo>
                    <a:pt x="1103096" y="27860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836584" y="17610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94993" y="8551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894993" y="861078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12241" y="4987"/>
                  </a:lnTo>
                </a:path>
                <a:path w="36830" h="15240">
                  <a:moveTo>
                    <a:pt x="29356" y="11901"/>
                  </a:moveTo>
                  <a:lnTo>
                    <a:pt x="36724" y="1484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931718" y="86999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931718" y="875926"/>
              <a:ext cx="55244" cy="22860"/>
            </a:xfrm>
            <a:custGeom>
              <a:avLst/>
              <a:gdLst/>
              <a:ahLst/>
              <a:cxnLst/>
              <a:rect l="l" t="t" r="r" b="b"/>
              <a:pathLst>
                <a:path w="55244" h="22859">
                  <a:moveTo>
                    <a:pt x="0" y="0"/>
                  </a:moveTo>
                  <a:lnTo>
                    <a:pt x="4873" y="1926"/>
                  </a:lnTo>
                </a:path>
                <a:path w="55244" h="22859">
                  <a:moveTo>
                    <a:pt x="21989" y="8954"/>
                  </a:moveTo>
                  <a:lnTo>
                    <a:pt x="34230" y="13828"/>
                  </a:lnTo>
                </a:path>
                <a:path w="55244" h="22859">
                  <a:moveTo>
                    <a:pt x="51346" y="20742"/>
                  </a:moveTo>
                  <a:lnTo>
                    <a:pt x="55200" y="2232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986918" y="892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986918" y="898256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8387" y="3287"/>
                  </a:lnTo>
                </a:path>
                <a:path w="36830" h="15240">
                  <a:moveTo>
                    <a:pt x="25503" y="10201"/>
                  </a:moveTo>
                  <a:lnTo>
                    <a:pt x="36724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023643" y="9069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023643" y="912878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020" y="340"/>
                  </a:lnTo>
                </a:path>
                <a:path w="18415" h="7619">
                  <a:moveTo>
                    <a:pt x="18248" y="7254"/>
                  </a:moveTo>
                  <a:lnTo>
                    <a:pt x="18362" y="736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042005" y="914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042005" y="920245"/>
              <a:ext cx="37465" cy="15240"/>
            </a:xfrm>
            <a:custGeom>
              <a:avLst/>
              <a:gdLst/>
              <a:ahLst/>
              <a:cxnLst/>
              <a:rect l="l" t="t" r="r" b="b"/>
              <a:pathLst>
                <a:path w="37465" h="15240">
                  <a:moveTo>
                    <a:pt x="0" y="0"/>
                  </a:moveTo>
                  <a:lnTo>
                    <a:pt x="12128" y="4760"/>
                  </a:lnTo>
                </a:path>
                <a:path w="37465" h="15240">
                  <a:moveTo>
                    <a:pt x="29243" y="11561"/>
                  </a:moveTo>
                  <a:lnTo>
                    <a:pt x="36837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078843" y="92893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078843" y="934867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0" y="0"/>
                  </a:moveTo>
                  <a:lnTo>
                    <a:pt x="4647" y="1813"/>
                  </a:lnTo>
                </a:path>
                <a:path w="55244" h="22225">
                  <a:moveTo>
                    <a:pt x="21762" y="8614"/>
                  </a:moveTo>
                  <a:lnTo>
                    <a:pt x="34117" y="13374"/>
                  </a:lnTo>
                </a:path>
                <a:path w="55244" h="22225">
                  <a:moveTo>
                    <a:pt x="51233" y="20175"/>
                  </a:moveTo>
                  <a:lnTo>
                    <a:pt x="55086" y="2164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133930" y="9505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133930" y="956516"/>
              <a:ext cx="37465" cy="14604"/>
            </a:xfrm>
            <a:custGeom>
              <a:avLst/>
              <a:gdLst/>
              <a:ahLst/>
              <a:cxnLst/>
              <a:rect l="l" t="t" r="r" b="b"/>
              <a:pathLst>
                <a:path w="37465" h="14605">
                  <a:moveTo>
                    <a:pt x="0" y="0"/>
                  </a:moveTo>
                  <a:lnTo>
                    <a:pt x="8501" y="3287"/>
                  </a:lnTo>
                </a:path>
                <a:path w="37465" h="14605">
                  <a:moveTo>
                    <a:pt x="25729" y="9974"/>
                  </a:moveTo>
                  <a:lnTo>
                    <a:pt x="36837" y="143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170767" y="9649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170767" y="970912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1133" y="45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189130" y="97211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189130" y="978052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12354" y="4647"/>
                  </a:lnTo>
                </a:path>
                <a:path w="36830" h="14605">
                  <a:moveTo>
                    <a:pt x="29583" y="11334"/>
                  </a:moveTo>
                  <a:lnTo>
                    <a:pt x="36724" y="1416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225854" y="98628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225854" y="992221"/>
              <a:ext cx="55244" cy="21590"/>
            </a:xfrm>
            <a:custGeom>
              <a:avLst/>
              <a:gdLst/>
              <a:ahLst/>
              <a:cxnLst/>
              <a:rect l="l" t="t" r="r" b="b"/>
              <a:pathLst>
                <a:path w="55244" h="21590">
                  <a:moveTo>
                    <a:pt x="0" y="0"/>
                  </a:moveTo>
                  <a:lnTo>
                    <a:pt x="5100" y="1926"/>
                  </a:lnTo>
                </a:path>
                <a:path w="55244" h="21590">
                  <a:moveTo>
                    <a:pt x="22442" y="8501"/>
                  </a:moveTo>
                  <a:lnTo>
                    <a:pt x="34684" y="13374"/>
                  </a:lnTo>
                </a:path>
                <a:path w="55244" h="21590">
                  <a:moveTo>
                    <a:pt x="51913" y="19949"/>
                  </a:moveTo>
                  <a:lnTo>
                    <a:pt x="55200" y="211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281054" y="100748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281054" y="101341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067" y="3400"/>
                  </a:lnTo>
                </a:path>
                <a:path w="36830" h="13969">
                  <a:moveTo>
                    <a:pt x="26296" y="9974"/>
                  </a:moveTo>
                  <a:lnTo>
                    <a:pt x="36724" y="1394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317779" y="10214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317779" y="1027359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926" y="680"/>
                  </a:lnTo>
                </a:path>
                <a:path w="55244" h="20955">
                  <a:moveTo>
                    <a:pt x="19269" y="7254"/>
                  </a:moveTo>
                  <a:lnTo>
                    <a:pt x="31623" y="11788"/>
                  </a:lnTo>
                </a:path>
                <a:path w="55244" h="20955">
                  <a:moveTo>
                    <a:pt x="48852" y="18362"/>
                  </a:moveTo>
                  <a:lnTo>
                    <a:pt x="55200" y="2074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372979" y="10421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372979" y="1048101"/>
              <a:ext cx="184150" cy="67945"/>
            </a:xfrm>
            <a:custGeom>
              <a:avLst/>
              <a:gdLst/>
              <a:ahLst/>
              <a:cxnLst/>
              <a:rect l="l" t="t" r="r" b="b"/>
              <a:pathLst>
                <a:path w="184150" h="67944">
                  <a:moveTo>
                    <a:pt x="0" y="0"/>
                  </a:moveTo>
                  <a:lnTo>
                    <a:pt x="6007" y="2266"/>
                  </a:lnTo>
                </a:path>
                <a:path w="184150" h="67944">
                  <a:moveTo>
                    <a:pt x="23236" y="8727"/>
                  </a:moveTo>
                  <a:lnTo>
                    <a:pt x="35591" y="13374"/>
                  </a:lnTo>
                </a:path>
                <a:path w="184150" h="67944">
                  <a:moveTo>
                    <a:pt x="52933" y="19722"/>
                  </a:moveTo>
                  <a:lnTo>
                    <a:pt x="65288" y="24369"/>
                  </a:lnTo>
                </a:path>
                <a:path w="184150" h="67944">
                  <a:moveTo>
                    <a:pt x="82516" y="30717"/>
                  </a:moveTo>
                  <a:lnTo>
                    <a:pt x="94871" y="35251"/>
                  </a:lnTo>
                </a:path>
                <a:path w="184150" h="67944">
                  <a:moveTo>
                    <a:pt x="112213" y="41598"/>
                  </a:moveTo>
                  <a:lnTo>
                    <a:pt x="124568" y="46245"/>
                  </a:lnTo>
                </a:path>
                <a:path w="184150" h="67944">
                  <a:moveTo>
                    <a:pt x="141910" y="52479"/>
                  </a:moveTo>
                  <a:lnTo>
                    <a:pt x="154379" y="57013"/>
                  </a:lnTo>
                </a:path>
                <a:path w="184150" h="67944">
                  <a:moveTo>
                    <a:pt x="171721" y="63247"/>
                  </a:moveTo>
                  <a:lnTo>
                    <a:pt x="183849" y="677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556816" y="1109954"/>
              <a:ext cx="635" cy="12065"/>
            </a:xfrm>
            <a:custGeom>
              <a:avLst/>
              <a:gdLst/>
              <a:ahLst/>
              <a:cxnLst/>
              <a:rect l="l" t="t" r="r" b="b"/>
              <a:pathLst>
                <a:path w="634" h="12065">
                  <a:moveTo>
                    <a:pt x="228" y="0"/>
                  </a:moveTo>
                  <a:lnTo>
                    <a:pt x="0" y="0"/>
                  </a:lnTo>
                  <a:lnTo>
                    <a:pt x="0" y="11874"/>
                  </a:lnTo>
                  <a:lnTo>
                    <a:pt x="228" y="1187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574511" y="1122117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680" y="34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575191" y="111652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575191" y="1122457"/>
              <a:ext cx="239395" cy="84455"/>
            </a:xfrm>
            <a:custGeom>
              <a:avLst/>
              <a:gdLst/>
              <a:ahLst/>
              <a:cxnLst/>
              <a:rect l="l" t="t" r="r" b="b"/>
              <a:pathLst>
                <a:path w="239394" h="84455">
                  <a:moveTo>
                    <a:pt x="0" y="0"/>
                  </a:moveTo>
                  <a:lnTo>
                    <a:pt x="11674" y="4193"/>
                  </a:lnTo>
                </a:path>
                <a:path w="239394" h="84455">
                  <a:moveTo>
                    <a:pt x="29016" y="10427"/>
                  </a:moveTo>
                  <a:lnTo>
                    <a:pt x="41371" y="14961"/>
                  </a:lnTo>
                </a:path>
                <a:path w="239394" h="84455">
                  <a:moveTo>
                    <a:pt x="58827" y="21195"/>
                  </a:moveTo>
                  <a:lnTo>
                    <a:pt x="71295" y="25503"/>
                  </a:lnTo>
                </a:path>
                <a:path w="239394" h="84455">
                  <a:moveTo>
                    <a:pt x="88637" y="31623"/>
                  </a:moveTo>
                  <a:lnTo>
                    <a:pt x="101105" y="36044"/>
                  </a:lnTo>
                </a:path>
                <a:path w="239394" h="84455">
                  <a:moveTo>
                    <a:pt x="118561" y="42165"/>
                  </a:moveTo>
                  <a:lnTo>
                    <a:pt x="130916" y="46585"/>
                  </a:lnTo>
                </a:path>
                <a:path w="239394" h="84455">
                  <a:moveTo>
                    <a:pt x="148485" y="52706"/>
                  </a:moveTo>
                  <a:lnTo>
                    <a:pt x="160839" y="57013"/>
                  </a:lnTo>
                </a:path>
                <a:path w="239394" h="84455">
                  <a:moveTo>
                    <a:pt x="178295" y="63021"/>
                  </a:moveTo>
                  <a:lnTo>
                    <a:pt x="190763" y="67328"/>
                  </a:lnTo>
                </a:path>
                <a:path w="239394" h="84455">
                  <a:moveTo>
                    <a:pt x="208219" y="73335"/>
                  </a:moveTo>
                  <a:lnTo>
                    <a:pt x="220687" y="77756"/>
                  </a:lnTo>
                </a:path>
                <a:path w="239394" h="84455">
                  <a:moveTo>
                    <a:pt x="238142" y="83763"/>
                  </a:moveTo>
                  <a:lnTo>
                    <a:pt x="239049" y="841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814240" y="12006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814241" y="1206561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1561" y="3967"/>
                  </a:lnTo>
                </a:path>
                <a:path w="36830" h="12700">
                  <a:moveTo>
                    <a:pt x="29016" y="9974"/>
                  </a:moveTo>
                  <a:lnTo>
                    <a:pt x="36724" y="125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850965" y="12132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850965" y="1219142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4760" y="1586"/>
                  </a:lnTo>
                </a:path>
                <a:path w="55244" h="19050">
                  <a:moveTo>
                    <a:pt x="22216" y="7594"/>
                  </a:moveTo>
                  <a:lnTo>
                    <a:pt x="34684" y="11788"/>
                  </a:lnTo>
                </a:path>
                <a:path w="55244" h="19050">
                  <a:moveTo>
                    <a:pt x="52253" y="17682"/>
                  </a:moveTo>
                  <a:lnTo>
                    <a:pt x="55200" y="187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906165" y="12319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906165" y="1237845"/>
              <a:ext cx="92075" cy="31115"/>
            </a:xfrm>
            <a:custGeom>
              <a:avLst/>
              <a:gdLst/>
              <a:ahLst/>
              <a:cxnLst/>
              <a:rect l="l" t="t" r="r" b="b"/>
              <a:pathLst>
                <a:path w="92075" h="31115">
                  <a:moveTo>
                    <a:pt x="0" y="0"/>
                  </a:moveTo>
                  <a:lnTo>
                    <a:pt x="9521" y="3287"/>
                  </a:lnTo>
                </a:path>
                <a:path w="92075" h="31115">
                  <a:moveTo>
                    <a:pt x="26976" y="9067"/>
                  </a:moveTo>
                  <a:lnTo>
                    <a:pt x="39444" y="13261"/>
                  </a:lnTo>
                </a:path>
                <a:path w="92075" h="31115">
                  <a:moveTo>
                    <a:pt x="57013" y="19042"/>
                  </a:moveTo>
                  <a:lnTo>
                    <a:pt x="69481" y="23122"/>
                  </a:lnTo>
                </a:path>
                <a:path w="92075" h="31115">
                  <a:moveTo>
                    <a:pt x="87050" y="29016"/>
                  </a:moveTo>
                  <a:lnTo>
                    <a:pt x="91924" y="306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998090" y="126251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998090" y="1268448"/>
              <a:ext cx="92075" cy="30480"/>
            </a:xfrm>
            <a:custGeom>
              <a:avLst/>
              <a:gdLst/>
              <a:ahLst/>
              <a:cxnLst/>
              <a:rect l="l" t="t" r="r" b="b"/>
              <a:pathLst>
                <a:path w="92075" h="30480">
                  <a:moveTo>
                    <a:pt x="0" y="0"/>
                  </a:moveTo>
                  <a:lnTo>
                    <a:pt x="7707" y="2493"/>
                  </a:lnTo>
                </a:path>
                <a:path w="92075" h="30480">
                  <a:moveTo>
                    <a:pt x="25276" y="8274"/>
                  </a:moveTo>
                  <a:lnTo>
                    <a:pt x="37744" y="12354"/>
                  </a:lnTo>
                </a:path>
                <a:path w="92075" h="30480">
                  <a:moveTo>
                    <a:pt x="55313" y="18022"/>
                  </a:moveTo>
                  <a:lnTo>
                    <a:pt x="67781" y="22102"/>
                  </a:lnTo>
                </a:path>
                <a:path w="92075" h="30480">
                  <a:moveTo>
                    <a:pt x="85237" y="27883"/>
                  </a:moveTo>
                  <a:lnTo>
                    <a:pt x="91924" y="3003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2090015" y="129255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090015" y="129848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5894" y="1926"/>
                  </a:lnTo>
                </a:path>
                <a:path w="92075" h="29844">
                  <a:moveTo>
                    <a:pt x="23462" y="7594"/>
                  </a:moveTo>
                  <a:lnTo>
                    <a:pt x="36044" y="11561"/>
                  </a:lnTo>
                </a:path>
                <a:path w="92075" h="29844">
                  <a:moveTo>
                    <a:pt x="53613" y="17115"/>
                  </a:moveTo>
                  <a:lnTo>
                    <a:pt x="66194" y="21195"/>
                  </a:lnTo>
                </a:path>
                <a:path w="92075" h="29844">
                  <a:moveTo>
                    <a:pt x="83763" y="26749"/>
                  </a:moveTo>
                  <a:lnTo>
                    <a:pt x="91924" y="29356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181939" y="13219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181939" y="1327842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4420" y="1360"/>
                  </a:lnTo>
                </a:path>
                <a:path w="92075" h="29209">
                  <a:moveTo>
                    <a:pt x="21989" y="6914"/>
                  </a:moveTo>
                  <a:lnTo>
                    <a:pt x="34570" y="10881"/>
                  </a:lnTo>
                </a:path>
                <a:path w="92075" h="29209">
                  <a:moveTo>
                    <a:pt x="52253" y="16322"/>
                  </a:moveTo>
                  <a:lnTo>
                    <a:pt x="64721" y="20289"/>
                  </a:lnTo>
                </a:path>
                <a:path w="92075" h="29209">
                  <a:moveTo>
                    <a:pt x="82403" y="25843"/>
                  </a:moveTo>
                  <a:lnTo>
                    <a:pt x="91924" y="2879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273864" y="13506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2273864" y="1356633"/>
              <a:ext cx="55244" cy="17145"/>
            </a:xfrm>
            <a:custGeom>
              <a:avLst/>
              <a:gdLst/>
              <a:ahLst/>
              <a:cxnLst/>
              <a:rect l="l" t="t" r="r" b="b"/>
              <a:pathLst>
                <a:path w="55244" h="17144">
                  <a:moveTo>
                    <a:pt x="0" y="0"/>
                  </a:moveTo>
                  <a:lnTo>
                    <a:pt x="3060" y="1020"/>
                  </a:lnTo>
                </a:path>
                <a:path w="55244" h="17144">
                  <a:moveTo>
                    <a:pt x="20742" y="6347"/>
                  </a:moveTo>
                  <a:lnTo>
                    <a:pt x="33324" y="10201"/>
                  </a:lnTo>
                </a:path>
                <a:path w="55244" h="17144">
                  <a:moveTo>
                    <a:pt x="51006" y="15641"/>
                  </a:moveTo>
                  <a:lnTo>
                    <a:pt x="55200" y="170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2329064" y="13677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2329064" y="1373635"/>
              <a:ext cx="36830" cy="11430"/>
            </a:xfrm>
            <a:custGeom>
              <a:avLst/>
              <a:gdLst/>
              <a:ahLst/>
              <a:cxnLst/>
              <a:rect l="l" t="t" r="r" b="b"/>
              <a:pathLst>
                <a:path w="36830" h="11430">
                  <a:moveTo>
                    <a:pt x="0" y="0"/>
                  </a:moveTo>
                  <a:lnTo>
                    <a:pt x="8274" y="2493"/>
                  </a:lnTo>
                </a:path>
                <a:path w="36830" h="11430">
                  <a:moveTo>
                    <a:pt x="25956" y="7934"/>
                  </a:moveTo>
                  <a:lnTo>
                    <a:pt x="36724" y="112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2365789" y="13789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2365789" y="1384856"/>
              <a:ext cx="1471295" cy="370840"/>
            </a:xfrm>
            <a:custGeom>
              <a:avLst/>
              <a:gdLst/>
              <a:ahLst/>
              <a:cxnLst/>
              <a:rect l="l" t="t" r="r" b="b"/>
              <a:pathLst>
                <a:path w="1471295" h="370839">
                  <a:moveTo>
                    <a:pt x="0" y="0"/>
                  </a:moveTo>
                  <a:lnTo>
                    <a:pt x="1926" y="566"/>
                  </a:lnTo>
                </a:path>
                <a:path w="1471295" h="370839">
                  <a:moveTo>
                    <a:pt x="19609" y="5780"/>
                  </a:moveTo>
                  <a:lnTo>
                    <a:pt x="32190" y="9521"/>
                  </a:lnTo>
                </a:path>
                <a:path w="1471295" h="370839">
                  <a:moveTo>
                    <a:pt x="49872" y="14735"/>
                  </a:moveTo>
                  <a:lnTo>
                    <a:pt x="62454" y="18475"/>
                  </a:lnTo>
                </a:path>
                <a:path w="1471295" h="370839">
                  <a:moveTo>
                    <a:pt x="80136" y="23689"/>
                  </a:moveTo>
                  <a:lnTo>
                    <a:pt x="92831" y="27430"/>
                  </a:lnTo>
                </a:path>
                <a:path w="1471295" h="370839">
                  <a:moveTo>
                    <a:pt x="110513" y="32757"/>
                  </a:moveTo>
                  <a:lnTo>
                    <a:pt x="123095" y="36497"/>
                  </a:lnTo>
                </a:path>
                <a:path w="1471295" h="370839">
                  <a:moveTo>
                    <a:pt x="140890" y="41711"/>
                  </a:moveTo>
                  <a:lnTo>
                    <a:pt x="153472" y="45452"/>
                  </a:lnTo>
                </a:path>
                <a:path w="1471295" h="370839">
                  <a:moveTo>
                    <a:pt x="171154" y="50666"/>
                  </a:moveTo>
                  <a:lnTo>
                    <a:pt x="183849" y="54406"/>
                  </a:lnTo>
                </a:path>
                <a:path w="1471295" h="370839">
                  <a:moveTo>
                    <a:pt x="201531" y="59394"/>
                  </a:moveTo>
                  <a:lnTo>
                    <a:pt x="214226" y="63021"/>
                  </a:lnTo>
                </a:path>
                <a:path w="1471295" h="370839">
                  <a:moveTo>
                    <a:pt x="232022" y="68008"/>
                  </a:moveTo>
                  <a:lnTo>
                    <a:pt x="244603" y="71635"/>
                  </a:lnTo>
                </a:path>
                <a:path w="1471295" h="370839">
                  <a:moveTo>
                    <a:pt x="262399" y="76622"/>
                  </a:moveTo>
                  <a:lnTo>
                    <a:pt x="275094" y="80249"/>
                  </a:lnTo>
                </a:path>
                <a:path w="1471295" h="370839">
                  <a:moveTo>
                    <a:pt x="292776" y="85350"/>
                  </a:moveTo>
                  <a:lnTo>
                    <a:pt x="305471" y="88864"/>
                  </a:lnTo>
                </a:path>
                <a:path w="1471295" h="370839">
                  <a:moveTo>
                    <a:pt x="323153" y="93964"/>
                  </a:moveTo>
                  <a:lnTo>
                    <a:pt x="335848" y="97478"/>
                  </a:lnTo>
                </a:path>
                <a:path w="1471295" h="370839">
                  <a:moveTo>
                    <a:pt x="353643" y="102579"/>
                  </a:moveTo>
                  <a:lnTo>
                    <a:pt x="366338" y="106206"/>
                  </a:lnTo>
                </a:path>
                <a:path w="1471295" h="370839">
                  <a:moveTo>
                    <a:pt x="384134" y="110967"/>
                  </a:moveTo>
                  <a:lnTo>
                    <a:pt x="396829" y="114480"/>
                  </a:lnTo>
                </a:path>
                <a:path w="1471295" h="370839">
                  <a:moveTo>
                    <a:pt x="414624" y="119354"/>
                  </a:moveTo>
                  <a:lnTo>
                    <a:pt x="427319" y="122755"/>
                  </a:lnTo>
                </a:path>
                <a:path w="1471295" h="370839">
                  <a:moveTo>
                    <a:pt x="445115" y="127629"/>
                  </a:moveTo>
                  <a:lnTo>
                    <a:pt x="457810" y="131142"/>
                  </a:lnTo>
                </a:path>
                <a:path w="1471295" h="370839">
                  <a:moveTo>
                    <a:pt x="475605" y="135903"/>
                  </a:moveTo>
                  <a:lnTo>
                    <a:pt x="488413" y="139303"/>
                  </a:lnTo>
                </a:path>
                <a:path w="1471295" h="370839">
                  <a:moveTo>
                    <a:pt x="506209" y="144064"/>
                  </a:moveTo>
                  <a:lnTo>
                    <a:pt x="518904" y="147464"/>
                  </a:lnTo>
                </a:path>
                <a:path w="1471295" h="370839">
                  <a:moveTo>
                    <a:pt x="536813" y="152225"/>
                  </a:moveTo>
                  <a:lnTo>
                    <a:pt x="549508" y="155625"/>
                  </a:lnTo>
                </a:path>
                <a:path w="1471295" h="370839">
                  <a:moveTo>
                    <a:pt x="567416" y="160273"/>
                  </a:moveTo>
                  <a:lnTo>
                    <a:pt x="580225" y="163560"/>
                  </a:lnTo>
                </a:path>
                <a:path w="1471295" h="370839">
                  <a:moveTo>
                    <a:pt x="598134" y="168207"/>
                  </a:moveTo>
                  <a:lnTo>
                    <a:pt x="610942" y="171494"/>
                  </a:lnTo>
                </a:path>
                <a:path w="1471295" h="370839">
                  <a:moveTo>
                    <a:pt x="628851" y="176141"/>
                  </a:moveTo>
                  <a:lnTo>
                    <a:pt x="641659" y="179428"/>
                  </a:lnTo>
                </a:path>
                <a:path w="1471295" h="370839">
                  <a:moveTo>
                    <a:pt x="659568" y="184076"/>
                  </a:moveTo>
                  <a:lnTo>
                    <a:pt x="672263" y="187363"/>
                  </a:lnTo>
                </a:path>
                <a:path w="1471295" h="370839">
                  <a:moveTo>
                    <a:pt x="690172" y="191897"/>
                  </a:moveTo>
                  <a:lnTo>
                    <a:pt x="702980" y="195184"/>
                  </a:lnTo>
                </a:path>
                <a:path w="1471295" h="370839">
                  <a:moveTo>
                    <a:pt x="720889" y="199831"/>
                  </a:moveTo>
                  <a:lnTo>
                    <a:pt x="733584" y="203118"/>
                  </a:lnTo>
                </a:path>
                <a:path w="1471295" h="370839">
                  <a:moveTo>
                    <a:pt x="751606" y="207425"/>
                  </a:moveTo>
                  <a:lnTo>
                    <a:pt x="764414" y="210486"/>
                  </a:lnTo>
                </a:path>
                <a:path w="1471295" h="370839">
                  <a:moveTo>
                    <a:pt x="782436" y="214793"/>
                  </a:moveTo>
                  <a:lnTo>
                    <a:pt x="795245" y="217853"/>
                  </a:lnTo>
                </a:path>
                <a:path w="1471295" h="370839">
                  <a:moveTo>
                    <a:pt x="813154" y="222160"/>
                  </a:moveTo>
                  <a:lnTo>
                    <a:pt x="826075" y="225221"/>
                  </a:lnTo>
                </a:path>
                <a:path w="1471295" h="370839">
                  <a:moveTo>
                    <a:pt x="843984" y="229415"/>
                  </a:moveTo>
                  <a:lnTo>
                    <a:pt x="856792" y="232475"/>
                  </a:lnTo>
                </a:path>
                <a:path w="1471295" h="370839">
                  <a:moveTo>
                    <a:pt x="874815" y="236782"/>
                  </a:moveTo>
                  <a:lnTo>
                    <a:pt x="887623" y="239843"/>
                  </a:lnTo>
                </a:path>
                <a:path w="1471295" h="370839">
                  <a:moveTo>
                    <a:pt x="905645" y="244036"/>
                  </a:moveTo>
                  <a:lnTo>
                    <a:pt x="918453" y="247097"/>
                  </a:lnTo>
                </a:path>
                <a:path w="1471295" h="370839">
                  <a:moveTo>
                    <a:pt x="936362" y="251404"/>
                  </a:moveTo>
                  <a:lnTo>
                    <a:pt x="949284" y="254464"/>
                  </a:lnTo>
                </a:path>
                <a:path w="1471295" h="370839">
                  <a:moveTo>
                    <a:pt x="967193" y="258658"/>
                  </a:moveTo>
                  <a:lnTo>
                    <a:pt x="980001" y="261719"/>
                  </a:lnTo>
                </a:path>
                <a:path w="1471295" h="370839">
                  <a:moveTo>
                    <a:pt x="998023" y="266026"/>
                  </a:moveTo>
                  <a:lnTo>
                    <a:pt x="1010831" y="269086"/>
                  </a:lnTo>
                </a:path>
                <a:path w="1471295" h="370839">
                  <a:moveTo>
                    <a:pt x="1028854" y="273393"/>
                  </a:moveTo>
                  <a:lnTo>
                    <a:pt x="1041662" y="276340"/>
                  </a:lnTo>
                </a:path>
                <a:path w="1471295" h="370839">
                  <a:moveTo>
                    <a:pt x="1059571" y="280648"/>
                  </a:moveTo>
                  <a:lnTo>
                    <a:pt x="1072492" y="283708"/>
                  </a:lnTo>
                </a:path>
                <a:path w="1471295" h="370839">
                  <a:moveTo>
                    <a:pt x="1090401" y="288015"/>
                  </a:moveTo>
                  <a:lnTo>
                    <a:pt x="1103209" y="290962"/>
                  </a:lnTo>
                </a:path>
                <a:path w="1471295" h="370839">
                  <a:moveTo>
                    <a:pt x="1121232" y="295269"/>
                  </a:moveTo>
                  <a:lnTo>
                    <a:pt x="1134040" y="298330"/>
                  </a:lnTo>
                </a:path>
                <a:path w="1471295" h="370839">
                  <a:moveTo>
                    <a:pt x="1152062" y="302410"/>
                  </a:moveTo>
                  <a:lnTo>
                    <a:pt x="1164870" y="305244"/>
                  </a:lnTo>
                </a:path>
                <a:path w="1471295" h="370839">
                  <a:moveTo>
                    <a:pt x="1182893" y="309211"/>
                  </a:moveTo>
                  <a:lnTo>
                    <a:pt x="1195814" y="312045"/>
                  </a:lnTo>
                </a:path>
                <a:path w="1471295" h="370839">
                  <a:moveTo>
                    <a:pt x="1213837" y="316012"/>
                  </a:moveTo>
                  <a:lnTo>
                    <a:pt x="1226758" y="318846"/>
                  </a:lnTo>
                </a:path>
                <a:path w="1471295" h="370839">
                  <a:moveTo>
                    <a:pt x="1244780" y="322813"/>
                  </a:moveTo>
                  <a:lnTo>
                    <a:pt x="1257702" y="325533"/>
                  </a:lnTo>
                </a:path>
                <a:path w="1471295" h="370839">
                  <a:moveTo>
                    <a:pt x="1275724" y="329500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8532" y="332334"/>
                  </a:lnTo>
                </a:path>
                <a:path w="1471295" h="370839">
                  <a:moveTo>
                    <a:pt x="1306668" y="336074"/>
                  </a:moveTo>
                  <a:lnTo>
                    <a:pt x="1319590" y="338795"/>
                  </a:lnTo>
                </a:path>
                <a:path w="1471295" h="370839">
                  <a:moveTo>
                    <a:pt x="1337612" y="342649"/>
                  </a:moveTo>
                  <a:lnTo>
                    <a:pt x="1350533" y="345256"/>
                  </a:lnTo>
                </a:path>
                <a:path w="1471295" h="370839">
                  <a:moveTo>
                    <a:pt x="1368556" y="349109"/>
                  </a:moveTo>
                  <a:lnTo>
                    <a:pt x="1381477" y="351830"/>
                  </a:lnTo>
                </a:path>
                <a:path w="1471295" h="370839">
                  <a:moveTo>
                    <a:pt x="1399613" y="355570"/>
                  </a:moveTo>
                  <a:lnTo>
                    <a:pt x="1412421" y="358291"/>
                  </a:lnTo>
                </a:path>
                <a:path w="1471295" h="370839">
                  <a:moveTo>
                    <a:pt x="1430557" y="362031"/>
                  </a:moveTo>
                  <a:lnTo>
                    <a:pt x="1443478" y="364751"/>
                  </a:lnTo>
                </a:path>
                <a:path w="1471295" h="370839">
                  <a:moveTo>
                    <a:pt x="1461501" y="368605"/>
                  </a:moveTo>
                  <a:lnTo>
                    <a:pt x="1470795" y="37053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3836584" y="17494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800348" y="513442"/>
              <a:ext cx="3094355" cy="1935480"/>
            </a:xfrm>
            <a:custGeom>
              <a:avLst/>
              <a:gdLst/>
              <a:ahLst/>
              <a:cxnLst/>
              <a:rect l="l" t="t" r="r" b="b"/>
              <a:pathLst>
                <a:path w="3094354" h="1935480">
                  <a:moveTo>
                    <a:pt x="36611" y="1898568"/>
                  </a:moveTo>
                  <a:lnTo>
                    <a:pt x="36611" y="0"/>
                  </a:lnTo>
                </a:path>
                <a:path w="3094354" h="1935480">
                  <a:moveTo>
                    <a:pt x="36611" y="1840534"/>
                  </a:moveTo>
                  <a:lnTo>
                    <a:pt x="0" y="1840534"/>
                  </a:lnTo>
                </a:path>
                <a:path w="3094354" h="1935480">
                  <a:moveTo>
                    <a:pt x="36611" y="1585843"/>
                  </a:moveTo>
                  <a:lnTo>
                    <a:pt x="0" y="1585843"/>
                  </a:lnTo>
                </a:path>
                <a:path w="3094354" h="1935480">
                  <a:moveTo>
                    <a:pt x="36611" y="1331151"/>
                  </a:moveTo>
                  <a:lnTo>
                    <a:pt x="0" y="1331151"/>
                  </a:lnTo>
                </a:path>
                <a:path w="3094354" h="1935480">
                  <a:moveTo>
                    <a:pt x="36611" y="1076573"/>
                  </a:moveTo>
                  <a:lnTo>
                    <a:pt x="0" y="1076573"/>
                  </a:lnTo>
                </a:path>
                <a:path w="3094354" h="1935480">
                  <a:moveTo>
                    <a:pt x="36611" y="821881"/>
                  </a:moveTo>
                  <a:lnTo>
                    <a:pt x="0" y="821881"/>
                  </a:lnTo>
                </a:path>
                <a:path w="3094354" h="1935480">
                  <a:moveTo>
                    <a:pt x="36611" y="567303"/>
                  </a:moveTo>
                  <a:lnTo>
                    <a:pt x="0" y="567303"/>
                  </a:lnTo>
                </a:path>
                <a:path w="3094354" h="1935480">
                  <a:moveTo>
                    <a:pt x="36611" y="312612"/>
                  </a:moveTo>
                  <a:lnTo>
                    <a:pt x="0" y="312612"/>
                  </a:lnTo>
                </a:path>
                <a:path w="3094354" h="1935480">
                  <a:moveTo>
                    <a:pt x="36611" y="58033"/>
                  </a:moveTo>
                  <a:lnTo>
                    <a:pt x="0" y="58033"/>
                  </a:lnTo>
                </a:path>
                <a:path w="3094354" h="1935480">
                  <a:moveTo>
                    <a:pt x="36611" y="1898568"/>
                  </a:moveTo>
                  <a:lnTo>
                    <a:pt x="3094269" y="1898568"/>
                  </a:lnTo>
                </a:path>
                <a:path w="3094354" h="1935480">
                  <a:moveTo>
                    <a:pt x="94645" y="1898568"/>
                  </a:moveTo>
                  <a:lnTo>
                    <a:pt x="94645" y="1935179"/>
                  </a:lnTo>
                </a:path>
                <a:path w="3094354" h="1935480">
                  <a:moveTo>
                    <a:pt x="1013892" y="1898568"/>
                  </a:moveTo>
                  <a:lnTo>
                    <a:pt x="1013892" y="1935179"/>
                  </a:lnTo>
                </a:path>
                <a:path w="3094354" h="1935480">
                  <a:moveTo>
                    <a:pt x="1933139" y="1898568"/>
                  </a:moveTo>
                  <a:lnTo>
                    <a:pt x="1933139" y="1935179"/>
                  </a:lnTo>
                </a:path>
                <a:path w="3094354" h="1935480">
                  <a:moveTo>
                    <a:pt x="2852386" y="1898568"/>
                  </a:moveTo>
                  <a:lnTo>
                    <a:pt x="2852386" y="1935179"/>
                  </a:lnTo>
                </a:path>
              </a:pathLst>
            </a:custGeom>
            <a:ln w="52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1" name="object 231"/>
          <p:cNvSpPr txBox="1"/>
          <p:nvPr/>
        </p:nvSpPr>
        <p:spPr>
          <a:xfrm>
            <a:off x="616573" y="487253"/>
            <a:ext cx="3110230" cy="22104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50" spc="5" dirty="0">
                <a:latin typeface="Arial"/>
                <a:cs typeface="Arial"/>
              </a:rPr>
              <a:t>.35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.05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850" spc="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  <a:p>
            <a:pPr marL="247650">
              <a:lnSpc>
                <a:spcPts val="980"/>
              </a:lnSpc>
              <a:spcBef>
                <a:spcPts val="170"/>
              </a:spcBef>
              <a:tabLst>
                <a:tab pos="1166495" algn="l"/>
                <a:tab pos="2055495" algn="l"/>
                <a:tab pos="2974340" algn="l"/>
              </a:tabLst>
            </a:pPr>
            <a:r>
              <a:rPr sz="850" spc="5" dirty="0">
                <a:latin typeface="Arial"/>
                <a:cs typeface="Arial"/>
              </a:rPr>
              <a:t>0	5	</a:t>
            </a:r>
            <a:r>
              <a:rPr sz="850" dirty="0">
                <a:latin typeface="Arial"/>
                <a:cs typeface="Arial"/>
              </a:rPr>
              <a:t>1</a:t>
            </a:r>
            <a:r>
              <a:rPr sz="850" spc="5" dirty="0">
                <a:latin typeface="Arial"/>
                <a:cs typeface="Arial"/>
              </a:rPr>
              <a:t>0</a:t>
            </a:r>
            <a:r>
              <a:rPr sz="850" dirty="0">
                <a:latin typeface="Arial"/>
                <a:cs typeface="Arial"/>
              </a:rPr>
              <a:t>	15</a:t>
            </a:r>
            <a:endParaRPr sz="850">
              <a:latin typeface="Arial"/>
              <a:cs typeface="Arial"/>
            </a:endParaRPr>
          </a:p>
          <a:p>
            <a:pPr marL="969644">
              <a:lnSpc>
                <a:spcPts val="980"/>
              </a:lnSpc>
            </a:pPr>
            <a:r>
              <a:rPr sz="850" dirty="0">
                <a:latin typeface="Arial"/>
                <a:cs typeface="Arial"/>
              </a:rPr>
              <a:t>Distance </a:t>
            </a:r>
            <a:r>
              <a:rPr sz="850" spc="5" dirty="0">
                <a:latin typeface="Arial"/>
                <a:cs typeface="Arial"/>
              </a:rPr>
              <a:t>to college ( x 10</a:t>
            </a:r>
            <a:r>
              <a:rPr sz="850" spc="-3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miles)</a:t>
            </a:r>
            <a:endParaRPr sz="85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35352" y="685820"/>
            <a:ext cx="148590" cy="155448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50" spc="5" dirty="0">
                <a:latin typeface="Arial"/>
                <a:cs typeface="Arial"/>
              </a:rPr>
              <a:t>Pr( college </a:t>
            </a:r>
            <a:r>
              <a:rPr sz="850" dirty="0">
                <a:latin typeface="Arial"/>
                <a:cs typeface="Arial"/>
              </a:rPr>
              <a:t>degree=1|</a:t>
            </a:r>
            <a:r>
              <a:rPr sz="850" spc="-35" dirty="0">
                <a:latin typeface="Arial"/>
                <a:cs typeface="Arial"/>
              </a:rPr>
              <a:t> </a:t>
            </a:r>
            <a:r>
              <a:rPr sz="850" dirty="0">
                <a:latin typeface="Arial"/>
                <a:cs typeface="Arial"/>
              </a:rPr>
              <a:t>distance)</a:t>
            </a:r>
            <a:endParaRPr sz="850">
              <a:latin typeface="Arial"/>
              <a:cs typeface="Arial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932285" y="2840350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>
                <a:moveTo>
                  <a:pt x="0" y="0"/>
                </a:moveTo>
                <a:lnTo>
                  <a:pt x="342989" y="0"/>
                </a:lnTo>
              </a:path>
            </a:pathLst>
          </a:custGeom>
          <a:ln w="118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330425" y="28403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105526" y="0"/>
                </a:lnTo>
              </a:path>
              <a:path w="342900">
                <a:moveTo>
                  <a:pt x="131936" y="0"/>
                </a:moveTo>
                <a:lnTo>
                  <a:pt x="237462" y="0"/>
                </a:lnTo>
              </a:path>
              <a:path w="342900">
                <a:moveTo>
                  <a:pt x="263872" y="0"/>
                </a:moveTo>
                <a:lnTo>
                  <a:pt x="342875" y="0"/>
                </a:lnTo>
              </a:path>
            </a:pathLst>
          </a:custGeom>
          <a:ln w="118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154573" y="2840350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13148" y="0"/>
                </a:lnTo>
              </a:path>
              <a:path w="329564">
                <a:moveTo>
                  <a:pt x="31623" y="0"/>
                </a:moveTo>
                <a:lnTo>
                  <a:pt x="44772" y="0"/>
                </a:lnTo>
              </a:path>
              <a:path w="329564">
                <a:moveTo>
                  <a:pt x="63247" y="0"/>
                </a:moveTo>
                <a:lnTo>
                  <a:pt x="76396" y="0"/>
                </a:lnTo>
              </a:path>
              <a:path w="329564">
                <a:moveTo>
                  <a:pt x="94871" y="0"/>
                </a:moveTo>
                <a:lnTo>
                  <a:pt x="108020" y="0"/>
                </a:lnTo>
              </a:path>
              <a:path w="329564">
                <a:moveTo>
                  <a:pt x="126495" y="0"/>
                </a:moveTo>
                <a:lnTo>
                  <a:pt x="139757" y="0"/>
                </a:lnTo>
              </a:path>
              <a:path w="329564">
                <a:moveTo>
                  <a:pt x="158119" y="0"/>
                </a:moveTo>
                <a:lnTo>
                  <a:pt x="171381" y="0"/>
                </a:lnTo>
              </a:path>
              <a:path w="329564">
                <a:moveTo>
                  <a:pt x="189856" y="0"/>
                </a:moveTo>
                <a:lnTo>
                  <a:pt x="203005" y="0"/>
                </a:lnTo>
              </a:path>
              <a:path w="329564">
                <a:moveTo>
                  <a:pt x="221480" y="0"/>
                </a:moveTo>
                <a:lnTo>
                  <a:pt x="234629" y="0"/>
                </a:lnTo>
              </a:path>
              <a:path w="329564">
                <a:moveTo>
                  <a:pt x="253104" y="0"/>
                </a:moveTo>
                <a:lnTo>
                  <a:pt x="266252" y="0"/>
                </a:lnTo>
              </a:path>
              <a:path w="329564">
                <a:moveTo>
                  <a:pt x="284728" y="0"/>
                </a:moveTo>
                <a:lnTo>
                  <a:pt x="297876" y="0"/>
                </a:lnTo>
              </a:path>
              <a:path w="329564">
                <a:moveTo>
                  <a:pt x="316352" y="0"/>
                </a:moveTo>
                <a:lnTo>
                  <a:pt x="329500" y="0"/>
                </a:lnTo>
              </a:path>
            </a:pathLst>
          </a:custGeom>
          <a:ln w="1187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868697" y="2745818"/>
            <a:ext cx="2994660" cy="189230"/>
          </a:xfrm>
          <a:prstGeom prst="rect">
            <a:avLst/>
          </a:prstGeom>
          <a:ln w="527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95"/>
              </a:spcBef>
              <a:tabLst>
                <a:tab pos="1859280" algn="l"/>
                <a:tab pos="2683510" algn="l"/>
              </a:tabLst>
            </a:pPr>
            <a:r>
              <a:rPr sz="850" dirty="0">
                <a:latin typeface="Arial"/>
                <a:cs typeface="Arial"/>
              </a:rPr>
              <a:t>Linear</a:t>
            </a:r>
            <a:r>
              <a:rPr sz="850" spc="1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Probability	Probit	</a:t>
            </a:r>
            <a:r>
              <a:rPr sz="850" dirty="0">
                <a:latin typeface="Arial"/>
                <a:cs typeface="Arial"/>
              </a:rPr>
              <a:t>Logit</a:t>
            </a:r>
            <a:endParaRPr sz="85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78574" y="3185358"/>
            <a:ext cx="272478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3 different models produce very similar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results.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68008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Summa</a:t>
            </a:r>
            <a:r>
              <a:rPr spc="30" dirty="0"/>
              <a:t>r</a:t>
            </a:r>
            <a:r>
              <a:rPr spc="-5" dirty="0"/>
              <a:t>y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1202161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1379300"/>
            <a:ext cx="113082" cy="113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6124" y="1556440"/>
            <a:ext cx="113082" cy="113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1853" y="572803"/>
            <a:ext cx="3327400" cy="2616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08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If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30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spc="-15" dirty="0">
                <a:latin typeface="Arial"/>
                <a:cs typeface="Arial"/>
              </a:rPr>
              <a:t>binary,</a:t>
            </a:r>
            <a:r>
              <a:rPr sz="900" spc="-5" dirty="0">
                <a:latin typeface="Arial"/>
                <a:cs typeface="Arial"/>
              </a:rPr>
              <a:t> then </a:t>
            </a: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7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|X</a:t>
            </a:r>
            <a:r>
              <a:rPr sz="900" i="1" spc="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 dirty="0">
              <a:latin typeface="Lucida Sans Unicode"/>
              <a:cs typeface="Lucida Sans Unicode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Three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linear probability model (linear multiple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regression)</a:t>
            </a:r>
            <a:endParaRPr sz="90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spcBef>
                <a:spcPts val="31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(cumulative standard </a:t>
            </a:r>
            <a:r>
              <a:rPr sz="900" dirty="0">
                <a:latin typeface="Arial"/>
                <a:cs typeface="Arial"/>
              </a:rPr>
              <a:t>normal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distribution)</a:t>
            </a:r>
            <a:endParaRPr sz="90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spcBef>
                <a:spcPts val="31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logit (cumulative standard logistic distribution)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LPM, probit, logit all produce predicted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of </a:t>
            </a:r>
            <a:r>
              <a:rPr lang="en-US" sz="900" i="1" spc="55" dirty="0">
                <a:latin typeface="Arial"/>
                <a:cs typeface="Arial"/>
              </a:rPr>
              <a:t>∆</a:t>
            </a:r>
            <a:r>
              <a:rPr sz="900" i="1" spc="5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a change in conditional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logit and probit, this depends on the initial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and logit are estimated via maximum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likelihood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Coefficients are </a:t>
            </a:r>
            <a:r>
              <a:rPr sz="900" dirty="0">
                <a:latin typeface="Arial"/>
                <a:cs typeface="Arial"/>
              </a:rPr>
              <a:t>normally </a:t>
            </a:r>
            <a:r>
              <a:rPr sz="900" spc="-5" dirty="0">
                <a:latin typeface="Arial"/>
                <a:cs typeface="Arial"/>
              </a:rPr>
              <a:t>distributed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large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Large-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hypothesis testing, </a:t>
            </a:r>
            <a:r>
              <a:rPr sz="900" spc="-10" dirty="0">
                <a:latin typeface="Arial"/>
                <a:cs typeface="Arial"/>
              </a:rPr>
              <a:t>conf. </a:t>
            </a:r>
            <a:r>
              <a:rPr sz="900" spc="-5" dirty="0">
                <a:latin typeface="Arial"/>
                <a:cs typeface="Arial"/>
              </a:rPr>
              <a:t>intervals is as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usual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64274" y="684855"/>
            <a:ext cx="3997325" cy="2338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2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Multiple regression model with continuous dependent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>
              <a:latin typeface="Arial"/>
              <a:cs typeface="Arial"/>
            </a:endParaRPr>
          </a:p>
          <a:p>
            <a:pPr marL="1219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>
              <a:latin typeface="Arial"/>
              <a:cs typeface="Arial"/>
            </a:endParaRPr>
          </a:p>
          <a:p>
            <a:pPr marL="248285" marR="11938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The coefficient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j </a:t>
            </a:r>
            <a:r>
              <a:rPr sz="900" spc="-5" dirty="0">
                <a:latin typeface="Arial"/>
                <a:cs typeface="Arial"/>
              </a:rPr>
              <a:t>can be </a:t>
            </a:r>
            <a:r>
              <a:rPr sz="900" dirty="0">
                <a:latin typeface="Arial"/>
                <a:cs typeface="Arial"/>
              </a:rPr>
              <a:t>interpreted </a:t>
            </a:r>
            <a:r>
              <a:rPr sz="900" spc="-5" dirty="0">
                <a:latin typeface="Arial"/>
                <a:cs typeface="Arial"/>
              </a:rPr>
              <a:t>as the 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associated with  a unit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j</a:t>
            </a:r>
            <a:endParaRPr sz="900" baseline="-9259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2482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</a:t>
            </a:r>
            <a:r>
              <a:rPr sz="900" spc="-10" dirty="0">
                <a:latin typeface="Arial"/>
                <a:cs typeface="Arial"/>
              </a:rPr>
              <a:t>now </a:t>
            </a:r>
            <a:r>
              <a:rPr sz="900" spc="-5" dirty="0">
                <a:latin typeface="Arial"/>
                <a:cs typeface="Arial"/>
              </a:rPr>
              <a:t>discuss the case with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>
              <a:latin typeface="Arial"/>
              <a:cs typeface="Arial"/>
            </a:endParaRPr>
          </a:p>
          <a:p>
            <a:pPr marL="2482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that the </a:t>
            </a:r>
            <a:r>
              <a:rPr sz="900" spc="-10" dirty="0">
                <a:latin typeface="Arial"/>
                <a:cs typeface="Arial"/>
              </a:rPr>
              <a:t>expected value </a:t>
            </a:r>
            <a:r>
              <a:rPr sz="900" spc="-5" dirty="0">
                <a:latin typeface="Arial"/>
                <a:cs typeface="Arial"/>
              </a:rPr>
              <a:t>of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2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  <a:p>
            <a:pPr marL="1346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spc="-15" dirty="0">
                <a:latin typeface="Lucida Sans Unicode"/>
                <a:cs typeface="Lucida Sans Unicode"/>
              </a:rPr>
              <a:t>[</a:t>
            </a:r>
            <a:r>
              <a:rPr sz="900" i="1" spc="-15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48285" marR="28194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In the multiple regression model with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 we 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>
              <a:latin typeface="Arial"/>
              <a:cs typeface="Arial"/>
            </a:endParaRPr>
          </a:p>
          <a:p>
            <a:pPr marL="973455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Lucida Sans Unicode"/>
                <a:cs typeface="Lucida Sans Unicode"/>
              </a:rPr>
              <a:t>[</a:t>
            </a:r>
            <a:r>
              <a:rPr sz="900" i="1" spc="-10" dirty="0">
                <a:latin typeface="Arial"/>
                <a:cs typeface="Arial"/>
              </a:rPr>
              <a:t>Y</a:t>
            </a:r>
            <a:r>
              <a:rPr sz="900" i="1" spc="-15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482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It is therefore called the </a:t>
            </a:r>
            <a:r>
              <a:rPr sz="900" b="1" spc="-5" dirty="0">
                <a:latin typeface="Arial"/>
                <a:cs typeface="Arial"/>
              </a:rPr>
              <a:t>linear probability model.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5170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Mortgage</a:t>
            </a:r>
            <a:r>
              <a:rPr spc="-3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00997"/>
            <a:ext cx="3838575" cy="1995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Example: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Arial"/>
              <a:cs typeface="Arial"/>
            </a:endParaRPr>
          </a:p>
          <a:p>
            <a:pPr marL="265430" marR="1682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Most individuals who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buy </a:t>
            </a:r>
            <a:r>
              <a:rPr sz="900" spc="-5" dirty="0">
                <a:latin typeface="Arial"/>
                <a:cs typeface="Arial"/>
              </a:rPr>
              <a:t>a house apply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at a  bank.</a:t>
            </a:r>
            <a:endParaRPr sz="90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spcBef>
                <a:spcPts val="869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Not all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applications are</a:t>
            </a:r>
            <a:r>
              <a:rPr sz="900" spc="-10" dirty="0">
                <a:latin typeface="Arial"/>
                <a:cs typeface="Arial"/>
              </a:rPr>
              <a:t> approved.</a:t>
            </a:r>
            <a:endParaRPr sz="900">
              <a:latin typeface="Arial"/>
              <a:cs typeface="Arial"/>
            </a:endParaRPr>
          </a:p>
          <a:p>
            <a:pPr marL="265430" marR="5080" indent="-121920">
              <a:lnSpc>
                <a:spcPct val="101499"/>
              </a:lnSpc>
              <a:spcBef>
                <a:spcPts val="855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What </a:t>
            </a:r>
            <a:r>
              <a:rPr sz="900" dirty="0">
                <a:latin typeface="Arial"/>
                <a:cs typeface="Arial"/>
              </a:rPr>
              <a:t>determines </a:t>
            </a:r>
            <a:r>
              <a:rPr sz="900" spc="-5" dirty="0">
                <a:latin typeface="Arial"/>
                <a:cs typeface="Arial"/>
              </a:rPr>
              <a:t>whether or not a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</a:t>
            </a:r>
            <a:r>
              <a:rPr sz="900" spc="-10" dirty="0">
                <a:latin typeface="Arial"/>
                <a:cs typeface="Arial"/>
              </a:rPr>
              <a:t>approved </a:t>
            </a:r>
            <a:r>
              <a:rPr sz="900" spc="-5" dirty="0">
                <a:latin typeface="Arial"/>
                <a:cs typeface="Arial"/>
              </a:rPr>
              <a:t>or  denied?</a:t>
            </a:r>
            <a:endParaRPr sz="900">
              <a:latin typeface="Arial"/>
              <a:cs typeface="Arial"/>
            </a:endParaRPr>
          </a:p>
          <a:p>
            <a:pPr marL="265430" marR="473709" indent="-121920">
              <a:lnSpc>
                <a:spcPct val="101499"/>
              </a:lnSpc>
              <a:spcBef>
                <a:spcPts val="850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During this lecture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use a subset of the Boston </a:t>
            </a:r>
            <a:r>
              <a:rPr sz="900" spc="-15" dirty="0">
                <a:latin typeface="Arial"/>
                <a:cs typeface="Arial"/>
              </a:rPr>
              <a:t>HMDA </a:t>
            </a:r>
            <a:r>
              <a:rPr sz="900" spc="-5" dirty="0">
                <a:latin typeface="Arial"/>
                <a:cs typeface="Arial"/>
              </a:rPr>
              <a:t>data  (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2380)</a:t>
            </a:r>
            <a:endParaRPr sz="900">
              <a:latin typeface="Arial"/>
              <a:cs typeface="Arial"/>
            </a:endParaRPr>
          </a:p>
          <a:p>
            <a:pPr marL="518795" marR="269240" lvl="1" indent="-117475">
              <a:lnSpc>
                <a:spcPct val="101499"/>
              </a:lnSpc>
              <a:spcBef>
                <a:spcPts val="95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a data set on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applications collected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Federal  </a:t>
            </a:r>
            <a:r>
              <a:rPr sz="900" spc="-5" dirty="0">
                <a:latin typeface="Arial"/>
                <a:cs typeface="Arial"/>
              </a:rPr>
              <a:t>Reserve Bank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Boston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2427" y="2683040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5648" y="2695751"/>
            <a:ext cx="4127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5" dirty="0">
                <a:latin typeface="Arial"/>
                <a:cs typeface="Arial"/>
              </a:rPr>
              <a:t>V</a:t>
            </a:r>
            <a:r>
              <a:rPr sz="800" b="1" spc="-5" dirty="0">
                <a:latin typeface="Arial"/>
                <a:cs typeface="Arial"/>
              </a:rPr>
              <a:t>aria</a:t>
            </a:r>
            <a:r>
              <a:rPr sz="800" b="1" spc="-15" dirty="0">
                <a:latin typeface="Arial"/>
                <a:cs typeface="Arial"/>
              </a:rPr>
              <a:t>b</a:t>
            </a:r>
            <a:r>
              <a:rPr sz="800" b="1" spc="-5" dirty="0">
                <a:latin typeface="Arial"/>
                <a:cs typeface="Arial"/>
              </a:rPr>
              <a:t>le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4241" y="2695751"/>
            <a:ext cx="5822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" dirty="0">
                <a:latin typeface="Arial"/>
                <a:cs typeface="Arial"/>
              </a:rPr>
              <a:t>Description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5292" y="2695751"/>
            <a:ext cx="6375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3234" algn="l"/>
              </a:tabLst>
            </a:pPr>
            <a:r>
              <a:rPr sz="800" b="1" spc="-5" dirty="0">
                <a:latin typeface="Arial"/>
                <a:cs typeface="Arial"/>
              </a:rPr>
              <a:t>Mean	SD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2427" y="2871762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5648" y="2882568"/>
            <a:ext cx="356870" cy="389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latin typeface="Arial"/>
                <a:cs typeface="Arial"/>
              </a:rPr>
              <a:t>deny  </a:t>
            </a:r>
            <a:r>
              <a:rPr sz="800" spc="-5" dirty="0">
                <a:latin typeface="Arial"/>
                <a:cs typeface="Arial"/>
              </a:rPr>
              <a:t>pi_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spc="-5" dirty="0">
                <a:latin typeface="Arial"/>
                <a:cs typeface="Arial"/>
              </a:rPr>
              <a:t>atio  </a:t>
            </a:r>
            <a:r>
              <a:rPr sz="800" spc="-10" dirty="0">
                <a:latin typeface="Arial"/>
                <a:cs typeface="Arial"/>
              </a:rPr>
              <a:t>black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4229" y="2882568"/>
            <a:ext cx="16510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</a:t>
            </a:r>
            <a:r>
              <a:rPr sz="800" dirty="0">
                <a:latin typeface="Arial"/>
                <a:cs typeface="Arial"/>
              </a:rPr>
              <a:t>mortgage </a:t>
            </a:r>
            <a:r>
              <a:rPr sz="800" spc="-5" dirty="0">
                <a:latin typeface="Arial"/>
                <a:cs typeface="Arial"/>
              </a:rPr>
              <a:t>application is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denied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4529" y="2857263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5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120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325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4241" y="2978739"/>
            <a:ext cx="3198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12695" algn="l"/>
                <a:tab pos="2924810" algn="l"/>
              </a:tabLst>
            </a:pPr>
            <a:r>
              <a:rPr sz="800" spc="-5" dirty="0">
                <a:latin typeface="Arial"/>
                <a:cs typeface="Arial"/>
              </a:rPr>
              <a:t>anticipated monthly loan p</a:t>
            </a:r>
            <a:r>
              <a:rPr sz="800" spc="-3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yments / monthly income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331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107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4229" y="3125506"/>
            <a:ext cx="21443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applicant is </a:t>
            </a:r>
            <a:r>
              <a:rPr sz="800" spc="-10" dirty="0">
                <a:latin typeface="Arial"/>
                <a:cs typeface="Arial"/>
              </a:rPr>
              <a:t>black, </a:t>
            </a: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0 if applicant is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white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4573" y="3100202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142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2427" y="3303409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5170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Mortgage</a:t>
            </a:r>
            <a:r>
              <a:rPr spc="-3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454045"/>
            <a:ext cx="352425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Does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0" dirty="0">
                <a:latin typeface="Arial"/>
                <a:cs typeface="Arial"/>
              </a:rPr>
              <a:t>affect </a:t>
            </a:r>
            <a:r>
              <a:rPr sz="900" spc="-5" dirty="0">
                <a:latin typeface="Arial"/>
                <a:cs typeface="Arial"/>
              </a:rPr>
              <a:t>whether or not a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denied?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6096" y="969944"/>
          <a:ext cx="3846193" cy="601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631">
                <a:tc>
                  <a:txBody>
                    <a:bodyPr/>
                    <a:lstStyle/>
                    <a:p>
                      <a:pPr marL="31750">
                        <a:lnSpc>
                          <a:spcPts val="62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. regress deny pi_ratio,</a:t>
                      </a:r>
                      <a:r>
                        <a:rPr sz="600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robust</a:t>
                      </a:r>
                      <a:endParaRPr sz="60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6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Linear regression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48640">
                        <a:lnSpc>
                          <a:spcPts val="675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6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680"/>
                        </a:lnSpc>
                        <a:spcBef>
                          <a:spcPts val="4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238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F( 1, 2378)</a:t>
                      </a:r>
                      <a:r>
                        <a:rPr sz="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37.5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Prob &gt; F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0.039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80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Root MSE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80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.3182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87579" y="1698866"/>
          <a:ext cx="3788408" cy="515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97790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74295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marR="102870" indent="45720">
                        <a:lnSpc>
                          <a:spcPts val="680"/>
                        </a:lnSpc>
                        <a:spcBef>
                          <a:spcPts val="300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810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t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P&gt;|t|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.603534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.0984826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6.1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.410414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.796655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5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-.079909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.0319666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-.142594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-.017224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9"/>
              <p:cNvSpPr txBox="1"/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985" indent="-121920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346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OLS coefficient on the </a:t>
                </a:r>
                <a:r>
                  <a:rPr lang="en-US" sz="900" spc="-10" dirty="0">
                    <a:latin typeface="Arial"/>
                    <a:cs typeface="Arial"/>
                  </a:rPr>
                  <a:t>payment </a:t>
                </a:r>
                <a:r>
                  <a:rPr lang="en-US" sz="900" spc="-5" dirty="0">
                    <a:latin typeface="Arial"/>
                    <a:cs typeface="Arial"/>
                  </a:rPr>
                  <a:t>to income ratio</a:t>
                </a:r>
                <a:r>
                  <a:rPr lang="en-US" sz="900" spc="75" dirty="0">
                    <a:latin typeface="Arial"/>
                    <a:cs typeface="Arial"/>
                  </a:rPr>
                  <a:t> </a:t>
                </a:r>
                <a:r>
                  <a:rPr lang="en-US" sz="900" spc="-5" dirty="0">
                    <a:latin typeface="Arial"/>
                    <a:cs typeface="Arial"/>
                  </a:rPr>
                  <a:t>equals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  <a:blipFill>
                <a:blip r:embed="rId3"/>
                <a:stretch>
                  <a:fillRect l="-1513" t="-10000" r="-2017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4"/>
              <p:cNvSpPr txBox="1"/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significantly different from 0 at a 1% 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7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</a:t>
                </a: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14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  <a:blipFill>
                <a:blip r:embed="rId4"/>
                <a:stretch>
                  <a:fillRect l="-536" t="-6742" r="-2143" b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9194" y="484919"/>
            <a:ext cx="4040504" cy="1699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03530" marR="939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Arial"/>
                <a:cs typeface="Arial"/>
              </a:rPr>
              <a:t>The conditional expectation equals the probability that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conditional  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:</a:t>
            </a:r>
            <a:endParaRPr sz="900" dirty="0">
              <a:latin typeface="Arial"/>
              <a:cs typeface="Arial"/>
            </a:endParaRPr>
          </a:p>
          <a:p>
            <a:pPr marL="283210">
              <a:lnSpc>
                <a:spcPct val="100000"/>
              </a:lnSpc>
              <a:spcBef>
                <a:spcPts val="1110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spc="-15" dirty="0">
                <a:latin typeface="Lucida Sans Unicode"/>
                <a:cs typeface="Lucida Sans Unicode"/>
              </a:rPr>
              <a:t>[</a:t>
            </a:r>
            <a:r>
              <a:rPr sz="900" i="1" spc="-15" dirty="0">
                <a:latin typeface="Arial"/>
                <a:cs typeface="Arial"/>
              </a:rPr>
              <a:t>Y</a:t>
            </a:r>
            <a:r>
              <a:rPr sz="900" i="1" spc="-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</a:t>
            </a:r>
            <a:r>
              <a:rPr sz="900" spc="12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75" dirty="0">
                <a:latin typeface="Lucida Sans Unicode"/>
                <a:cs typeface="Lucida Sans Unicode"/>
              </a:rPr>
              <a:t>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202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9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 dirty="0">
              <a:latin typeface="Arial"/>
              <a:cs typeface="Arial"/>
            </a:endParaRPr>
          </a:p>
          <a:p>
            <a:pPr marL="303530" indent="-122555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Arial"/>
                <a:cs typeface="Arial"/>
              </a:rPr>
              <a:t>The population coefficient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j </a:t>
            </a:r>
            <a:r>
              <a:rPr sz="900" spc="-5" dirty="0">
                <a:latin typeface="Arial"/>
                <a:cs typeface="Arial"/>
              </a:rPr>
              <a:t>equals the change in the probability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endParaRPr sz="900" dirty="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associated with a unit change in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j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  <a:p>
            <a:pPr marL="204470" algn="ctr">
              <a:lnSpc>
                <a:spcPct val="100000"/>
              </a:lnSpc>
              <a:spcBef>
                <a:spcPts val="785"/>
              </a:spcBef>
            </a:pP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∂</a:t>
            </a: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</a:t>
            </a:r>
            <a:r>
              <a:rPr sz="900" i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900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900" i="1" u="sng" spc="30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900" i="1" u="sng" spc="277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=</a:t>
            </a:r>
            <a:r>
              <a:rPr sz="9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9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|X</a:t>
            </a:r>
            <a:r>
              <a:rPr sz="900" u="sng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900" i="1" u="sng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u="sng" spc="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9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r>
              <a:rPr sz="900" i="1" u="sng" spc="-7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spc="6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r>
              <a:rPr sz="900" spc="90" dirty="0">
                <a:latin typeface="Lucida Sans Unicode"/>
                <a:cs typeface="Lucida Sans Unicode"/>
              </a:rPr>
              <a:t> </a:t>
            </a:r>
            <a:r>
              <a:rPr sz="1350" baseline="-37037" dirty="0">
                <a:latin typeface="Lucida Sans Unicode"/>
                <a:cs typeface="Lucida Sans Unicode"/>
              </a:rPr>
              <a:t>=</a:t>
            </a:r>
            <a:r>
              <a:rPr sz="1350" spc="-52" baseline="-37037" dirty="0">
                <a:latin typeface="Lucida Sans Unicode"/>
                <a:cs typeface="Lucida Sans Unicode"/>
              </a:rPr>
              <a:t> </a:t>
            </a:r>
            <a:r>
              <a:rPr sz="1350" i="1" spc="-15" baseline="-37037" dirty="0">
                <a:latin typeface="Century Gothic"/>
                <a:cs typeface="Century Gothic"/>
              </a:rPr>
              <a:t>β</a:t>
            </a:r>
            <a:r>
              <a:rPr sz="900" i="1" spc="-15" baseline="-64814" dirty="0">
                <a:latin typeface="Arial"/>
                <a:cs typeface="Arial"/>
              </a:rPr>
              <a:t>j</a:t>
            </a:r>
            <a:endParaRPr sz="900" baseline="-64814" dirty="0">
              <a:latin typeface="Arial"/>
              <a:cs typeface="Arial"/>
            </a:endParaRPr>
          </a:p>
          <a:p>
            <a:pPr marR="53975" algn="ctr">
              <a:lnSpc>
                <a:spcPct val="100000"/>
              </a:lnSpc>
              <a:spcBef>
                <a:spcPts val="110"/>
              </a:spcBef>
            </a:pPr>
            <a:r>
              <a:rPr sz="900" i="1" spc="25" dirty="0">
                <a:latin typeface="Century Gothic"/>
                <a:cs typeface="Century Gothic"/>
              </a:rPr>
              <a:t>∂</a:t>
            </a:r>
            <a:r>
              <a:rPr sz="900" i="1" spc="25" dirty="0">
                <a:latin typeface="Arial"/>
                <a:cs typeface="Arial"/>
              </a:rPr>
              <a:t>X</a:t>
            </a:r>
            <a:r>
              <a:rPr sz="900" i="1" spc="37" baseline="-9259" dirty="0">
                <a:latin typeface="Arial"/>
                <a:cs typeface="Arial"/>
              </a:rPr>
              <a:t>j</a:t>
            </a:r>
            <a:endParaRPr sz="900" baseline="-9259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Arial"/>
                <a:cs typeface="Arial"/>
              </a:rPr>
              <a:t>In the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</a:t>
            </a:r>
            <a:r>
              <a:rPr sz="900" spc="-10" dirty="0">
                <a:latin typeface="Arial"/>
                <a:cs typeface="Arial"/>
              </a:rPr>
              <a:t> example:</a:t>
            </a:r>
            <a:endParaRPr sz="900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53174" y="2346078"/>
                <a:ext cx="861276" cy="158057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72720" indent="-135255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3355" algn="l"/>
                  </a:tabLst>
                </a:pP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0</m:t>
                    </m:r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74" y="2346078"/>
                <a:ext cx="861276" cy="158057"/>
              </a:xfrm>
              <a:prstGeom prst="rect">
                <a:avLst/>
              </a:prstGeom>
              <a:blipFill>
                <a:blip r:embed="rId3"/>
                <a:stretch>
                  <a:fillRect l="-3521" t="-19231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10"/>
          <p:cNvSpPr txBox="1"/>
          <p:nvPr/>
        </p:nvSpPr>
        <p:spPr>
          <a:xfrm>
            <a:off x="478574" y="2629174"/>
            <a:ext cx="3782695" cy="6940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13398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 change in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1 is estimated to increase  the probability that the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denied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0.60.</a:t>
            </a:r>
            <a:endParaRPr sz="900" dirty="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 change in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0.10 is estimated to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increase  the probability that the application is denied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6%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(0.10*0.60*100).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10"/>
              <p:cNvSpPr txBox="1"/>
              <p:nvPr/>
            </p:nvSpPr>
            <p:spPr>
              <a:xfrm>
                <a:off x="383121" y="493177"/>
                <a:ext cx="3733799" cy="2397451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635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900" spc="-5" dirty="0">
                    <a:latin typeface="Arial"/>
                    <a:cs typeface="Arial"/>
                  </a:rPr>
                  <a:t>Assumptions are the same as </a:t>
                </a:r>
                <a:r>
                  <a:rPr sz="900" spc="-15" dirty="0">
                    <a:latin typeface="Arial"/>
                    <a:cs typeface="Arial"/>
                  </a:rPr>
                  <a:t>for </a:t>
                </a:r>
                <a:r>
                  <a:rPr sz="900" spc="-5" dirty="0">
                    <a:latin typeface="Arial"/>
                    <a:cs typeface="Arial"/>
                  </a:rPr>
                  <a:t>general multiple regression</a:t>
                </a:r>
                <a:r>
                  <a:rPr sz="900" spc="5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model: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i="1" spc="-5" dirty="0">
                    <a:latin typeface="Arial"/>
                    <a:cs typeface="Arial"/>
                  </a:rPr>
                  <a:t>E</a:t>
                </a:r>
                <a:r>
                  <a:rPr sz="900" i="1" spc="-170" dirty="0">
                    <a:latin typeface="Arial"/>
                    <a:cs typeface="Arial"/>
                  </a:rPr>
                  <a:t> </a:t>
                </a:r>
                <a:r>
                  <a:rPr sz="900" spc="20" dirty="0">
                    <a:latin typeface="Lucida Sans Unicode"/>
                    <a:cs typeface="Lucida Sans Unicode"/>
                  </a:rPr>
                  <a:t>(</a:t>
                </a:r>
                <a14:m>
                  <m:oMath xmlns:m="http://schemas.openxmlformats.org/officeDocument/2006/math">
                    <m:r>
                      <a:rPr lang="en-US" sz="900" i="1" spc="20" dirty="0" smtClean="0">
                        <a:latin typeface="Cambria Math" panose="02040503050406030204" pitchFamily="18" charset="0"/>
                        <a:cs typeface="Arial"/>
                      </a:rPr>
                      <m:t>𝑢</m:t>
                    </m:r>
                  </m:oMath>
                </a14:m>
                <a:r>
                  <a:rPr sz="900" i="1" spc="30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dirty="0">
                    <a:latin typeface="Arial"/>
                    <a:cs typeface="Arial"/>
                  </a:rPr>
                  <a:t>|X</a:t>
                </a:r>
                <a:r>
                  <a:rPr sz="900" baseline="-9259" dirty="0">
                    <a:latin typeface="Arial"/>
                    <a:cs typeface="Arial"/>
                  </a:rPr>
                  <a:t>1</a:t>
                </a:r>
                <a:r>
                  <a:rPr sz="900" i="1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i="1" spc="-5" dirty="0">
                    <a:latin typeface="Arial"/>
                    <a:cs typeface="Arial"/>
                  </a:rPr>
                  <a:t>X</a:t>
                </a:r>
                <a:r>
                  <a:rPr sz="900" spc="-7" baseline="-9259" dirty="0">
                    <a:latin typeface="Arial"/>
                    <a:cs typeface="Arial"/>
                  </a:rPr>
                  <a:t>2</a:t>
                </a:r>
                <a:r>
                  <a:rPr sz="900" i="1" spc="-7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i="1" spc="-5" dirty="0">
                    <a:latin typeface="Arial"/>
                    <a:cs typeface="Arial"/>
                  </a:rPr>
                  <a:t>X</a:t>
                </a:r>
                <a:r>
                  <a:rPr sz="900" i="1" spc="-7" baseline="-9259" dirty="0">
                    <a:latin typeface="Arial"/>
                    <a:cs typeface="Arial"/>
                  </a:rPr>
                  <a:t>ki</a:t>
                </a:r>
                <a:r>
                  <a:rPr sz="900" i="1" spc="-112" baseline="-9259" dirty="0">
                    <a:latin typeface="Arial"/>
                    <a:cs typeface="Arial"/>
                  </a:rPr>
                  <a:t> </a:t>
                </a:r>
                <a:r>
                  <a:rPr sz="900" spc="65" dirty="0">
                    <a:latin typeface="Lucida Sans Unicode"/>
                    <a:cs typeface="Lucida Sans Unicode"/>
                  </a:rPr>
                  <a:t>)</a:t>
                </a:r>
                <a:r>
                  <a:rPr sz="900" spc="-30" dirty="0">
                    <a:latin typeface="Lucida Sans Unicode"/>
                    <a:cs typeface="Lucida Sans Unicode"/>
                  </a:rPr>
                  <a:t> </a:t>
                </a:r>
                <a:r>
                  <a:rPr sz="900" dirty="0">
                    <a:latin typeface="Lucida Sans Unicode"/>
                    <a:cs typeface="Lucida Sans Unicode"/>
                  </a:rPr>
                  <a:t>=</a:t>
                </a:r>
                <a:r>
                  <a:rPr sz="900" spc="-30" dirty="0">
                    <a:latin typeface="Lucida Sans Unicode"/>
                    <a:cs typeface="Lucida Sans Unicode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0</a:t>
                </a:r>
                <a:endParaRPr lang="en-US" sz="900" spc="-5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Arial"/>
                    <a:cs typeface="Arial"/>
                  </a:rPr>
                  <a:t>Big outliers are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unlikely</a:t>
                </a:r>
                <a:endParaRPr lang="en-US" sz="900" spc="-5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Arial"/>
                    <a:cs typeface="Arial"/>
                  </a:rPr>
                  <a:t>No </a:t>
                </a:r>
                <a:r>
                  <a:rPr sz="900" spc="-10" dirty="0">
                    <a:latin typeface="Arial"/>
                    <a:cs typeface="Arial"/>
                  </a:rPr>
                  <a:t>perfect</a:t>
                </a:r>
                <a:r>
                  <a:rPr sz="900" spc="-5" dirty="0">
                    <a:latin typeface="Arial"/>
                    <a:cs typeface="Arial"/>
                  </a:rPr>
                  <a:t> </a:t>
                </a:r>
                <a:r>
                  <a:rPr sz="900" spc="-10" dirty="0">
                    <a:latin typeface="Arial"/>
                    <a:cs typeface="Arial"/>
                  </a:rPr>
                  <a:t>multicollinearity.</a:t>
                </a:r>
                <a:endParaRPr lang="en-US" sz="900" spc="-10" dirty="0">
                  <a:latin typeface="Arial"/>
                  <a:cs typeface="Arial"/>
                </a:endParaRPr>
              </a:p>
              <a:p>
                <a:pPr marL="180340">
                  <a:lnSpc>
                    <a:spcPct val="100000"/>
                  </a:lnSpc>
                  <a:spcBef>
                    <a:spcPts val="315"/>
                  </a:spcBef>
                  <a:buClr>
                    <a:srgbClr val="FFFFFF"/>
                  </a:buClr>
                  <a:buSzPct val="77777"/>
                  <a:tabLst>
                    <a:tab pos="316865" algn="l"/>
                  </a:tabLst>
                </a:pPr>
                <a:endParaRPr lang="en-US" sz="1450" dirty="0">
                  <a:latin typeface="Arial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Arial"/>
                    <a:cs typeface="Arial"/>
                  </a:rPr>
                  <a:t>Advantages of the linear probability model: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Easy to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estimate</a:t>
                </a:r>
                <a:endParaRPr sz="90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Coefficient estimates are easy to </a:t>
                </a:r>
                <a:r>
                  <a:rPr sz="900" dirty="0">
                    <a:latin typeface="Arial"/>
                    <a:cs typeface="Arial"/>
                  </a:rPr>
                  <a:t>interpret</a:t>
                </a:r>
              </a:p>
              <a:p>
                <a:pPr>
                  <a:lnSpc>
                    <a:spcPct val="100000"/>
                  </a:lnSpc>
                  <a:spcBef>
                    <a:spcPts val="40"/>
                  </a:spcBef>
                  <a:buClr>
                    <a:srgbClr val="144C91"/>
                  </a:buClr>
                  <a:buFont typeface="Arial"/>
                  <a:buChar char="•"/>
                </a:pPr>
                <a:endParaRPr sz="1450" dirty="0">
                  <a:latin typeface="Arial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Arial"/>
                    <a:cs typeface="Arial"/>
                  </a:rPr>
                  <a:t>Disadvantages of the linear probability model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Predicted probability can be </a:t>
                </a:r>
                <a:r>
                  <a:rPr sz="900" spc="-10" dirty="0">
                    <a:latin typeface="Arial"/>
                    <a:cs typeface="Arial"/>
                  </a:rPr>
                  <a:t>above </a:t>
                </a:r>
                <a:r>
                  <a:rPr sz="900" spc="-5" dirty="0">
                    <a:latin typeface="Arial"/>
                    <a:cs typeface="Arial"/>
                  </a:rPr>
                  <a:t>1 or below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0!</a:t>
                </a:r>
                <a:endParaRPr sz="90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Error </a:t>
                </a:r>
                <a:r>
                  <a:rPr sz="900" dirty="0">
                    <a:latin typeface="Arial"/>
                    <a:cs typeface="Arial"/>
                  </a:rPr>
                  <a:t>terms </a:t>
                </a:r>
                <a:r>
                  <a:rPr sz="900" spc="-5" dirty="0">
                    <a:latin typeface="Arial"/>
                    <a:cs typeface="Arial"/>
                  </a:rPr>
                  <a:t>are</a:t>
                </a:r>
                <a:r>
                  <a:rPr sz="900" spc="-1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heteroskedastic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1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21" y="493177"/>
                <a:ext cx="3733799" cy="2397451"/>
              </a:xfrm>
              <a:prstGeom prst="rect">
                <a:avLst/>
              </a:prstGeom>
              <a:blipFill>
                <a:blip r:embed="rId3"/>
                <a:stretch>
                  <a:fillRect l="-327" t="-1272" b="-2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19722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 model:</a:t>
            </a:r>
            <a:r>
              <a:rPr spc="75" dirty="0"/>
              <a:t> </a:t>
            </a:r>
            <a:r>
              <a:rPr spc="-5" dirty="0"/>
              <a:t>heteroskedasticity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3174" y="691128"/>
            <a:ext cx="3424554" cy="984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949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 dirty="0">
              <a:latin typeface="Arial"/>
              <a:cs typeface="Arial"/>
            </a:endParaRPr>
          </a:p>
          <a:p>
            <a:pPr marL="159385" indent="-121920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 variance of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</a:t>
            </a:r>
            <a:r>
              <a:rPr lang="en-US" sz="900" spc="-10" dirty="0">
                <a:latin typeface="Arial"/>
                <a:cs typeface="Arial"/>
              </a:rPr>
              <a:t>:</a:t>
            </a:r>
            <a:endParaRPr sz="900" dirty="0">
              <a:latin typeface="Arial"/>
              <a:cs typeface="Arial"/>
            </a:endParaRPr>
          </a:p>
          <a:p>
            <a:pPr marL="967740">
              <a:lnSpc>
                <a:spcPct val="100000"/>
              </a:lnSpc>
              <a:spcBef>
                <a:spcPts val="865"/>
              </a:spcBef>
            </a:pPr>
            <a:r>
              <a:rPr sz="900" i="1" spc="-25" dirty="0">
                <a:latin typeface="Arial"/>
                <a:cs typeface="Arial"/>
              </a:rPr>
              <a:t>Var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190" dirty="0">
                <a:latin typeface="Arial"/>
                <a:cs typeface="Arial"/>
              </a:rPr>
              <a:t>×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40" dirty="0">
                <a:latin typeface="Arial"/>
                <a:cs typeface="Arial"/>
              </a:rPr>
              <a:t>1</a:t>
            </a:r>
            <a:r>
              <a:rPr sz="900" spc="40" dirty="0">
                <a:latin typeface="Lucida Sans Unicode"/>
                <a:cs typeface="Lucida Sans Unicode"/>
              </a:rPr>
              <a:t>))</a:t>
            </a:r>
            <a:endParaRPr sz="900" dirty="0">
              <a:latin typeface="Lucida Sans Unicode"/>
              <a:cs typeface="Lucida Sans Unicode"/>
            </a:endParaRPr>
          </a:p>
          <a:p>
            <a:pPr marL="159385" indent="-121920">
              <a:lnSpc>
                <a:spcPct val="100000"/>
              </a:lnSpc>
              <a:spcBef>
                <a:spcPts val="86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use this to find the conditional variance of the error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78574" y="2824614"/>
            <a:ext cx="3594735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Solution: </a:t>
            </a:r>
            <a:r>
              <a:rPr sz="900" spc="-10" dirty="0">
                <a:latin typeface="Arial"/>
                <a:cs typeface="Arial"/>
              </a:rPr>
              <a:t>Always </a:t>
            </a:r>
            <a:r>
              <a:rPr sz="900" spc="-5" dirty="0">
                <a:latin typeface="Arial"/>
                <a:cs typeface="Arial"/>
              </a:rPr>
              <a:t>use heteroskedasticity robust standard errors when  estimating a linear probability model!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DB0E24-BB01-45AE-B0CC-F50A51FC53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302"/>
          <a:stretch/>
        </p:blipFill>
        <p:spPr>
          <a:xfrm>
            <a:off x="114844" y="2194299"/>
            <a:ext cx="4286250" cy="6638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0036DE-C246-4F65-AD7C-9827FFC49E0E}"/>
              </a:ext>
            </a:extLst>
          </p:cNvPr>
          <p:cNvSpPr txBox="1"/>
          <p:nvPr/>
        </p:nvSpPr>
        <p:spPr>
          <a:xfrm>
            <a:off x="1847088" y="12670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/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𝑘𝑖</m:t>
                            </m:r>
                          </m:sub>
                        </m:sSub>
                      </m:e>
                    </m:d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000" dirty="0"/>
                  <a:t> +…</a:t>
                </a:r>
                <a:r>
                  <a:rPr lang="en-US" sz="1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)|</m:t>
                    </m:r>
                    <m:r>
                      <m:rPr>
                        <m:nor/>
                      </m:rPr>
                      <a:rPr lang="en-US" sz="1000" dirty="0"/>
                      <m:t> </m:t>
                    </m:r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000" b="0" i="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000" b="0" dirty="0"/>
                  <a:t>	     </a:t>
                </a:r>
                <a14:m>
                  <m:oMath xmlns:m="http://schemas.openxmlformats.org/officeDocument/2006/math"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1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000" dirty="0"/>
                  <a:t>)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blipFill>
                <a:blip r:embed="rId4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3487</Words>
  <Application>Microsoft Office PowerPoint</Application>
  <PresentationFormat>Custom</PresentationFormat>
  <Paragraphs>704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Calibri</vt:lpstr>
      <vt:lpstr>Cambria</vt:lpstr>
      <vt:lpstr>Cambria Math</vt:lpstr>
      <vt:lpstr>Century Gothic</vt:lpstr>
      <vt:lpstr>Courier New</vt:lpstr>
      <vt:lpstr>Lucida Sans Unicode</vt:lpstr>
      <vt:lpstr>Tahoma</vt:lpstr>
      <vt:lpstr>Times New Roman</vt:lpstr>
      <vt:lpstr>Trebuchet MS</vt:lpstr>
      <vt:lpstr>Verdana</vt:lpstr>
      <vt:lpstr>Office Theme</vt:lpstr>
      <vt:lpstr>PowerPoint Presentation</vt:lpstr>
      <vt:lpstr>Lecture Outline</vt:lpstr>
      <vt:lpstr>Introduction</vt:lpstr>
      <vt:lpstr>The linear probability model</vt:lpstr>
      <vt:lpstr>Mortgage applications</vt:lpstr>
      <vt:lpstr>Mortgage applications</vt:lpstr>
      <vt:lpstr>The linear probability model</vt:lpstr>
      <vt:lpstr>The linear probability model</vt:lpstr>
      <vt:lpstr>The linear probability model: heteroskedasticity</vt:lpstr>
      <vt:lpstr>The linear probability model: shortcomings</vt:lpstr>
      <vt:lpstr>Nonlinear probability models</vt:lpstr>
      <vt:lpstr>Probit</vt:lpstr>
      <vt:lpstr>PowerPoint Presentation</vt:lpstr>
      <vt:lpstr>Logit</vt:lpstr>
      <vt:lpstr>Logit</vt:lpstr>
      <vt:lpstr>Logit &amp; probit</vt:lpstr>
      <vt:lpstr>How to estimate logit and probit models</vt:lpstr>
      <vt:lpstr>Maximum likelihood estimation</vt:lpstr>
      <vt:lpstr>Maximum likelihood estimation (Optional)</vt:lpstr>
      <vt:lpstr>Maximum likelihood estimation (Optional) </vt:lpstr>
      <vt:lpstr>Maximum likelihood estimation (Optional) </vt:lpstr>
      <vt:lpstr>MLE of the probit model (Optional)</vt:lpstr>
      <vt:lpstr>MLE of the probit model (Optional)</vt:lpstr>
      <vt:lpstr>MLE of the logit model (Optional)</vt:lpstr>
      <vt:lpstr>Probit: mortgage applications</vt:lpstr>
      <vt:lpstr>Probit: mortgage applications</vt:lpstr>
      <vt:lpstr>PowerPoint Presentation</vt:lpstr>
      <vt:lpstr>Logit: mortgage applications</vt:lpstr>
      <vt:lpstr>Logit: mortgage applications</vt:lpstr>
      <vt:lpstr>Logit: mortgage applications</vt:lpstr>
      <vt:lpstr>Probit &amp; Logit with multiple regressors</vt:lpstr>
      <vt:lpstr>Probit with multiple regressors</vt:lpstr>
      <vt:lpstr>Logit with multiple regressors</vt:lpstr>
      <vt:lpstr>LPM, Probit &amp; Logit</vt:lpstr>
      <vt:lpstr>Threats to internal and external validity</vt:lpstr>
      <vt:lpstr>Distance to college &amp; probability of obtaining a college degree</vt:lpstr>
      <vt:lpstr>Distance to college &amp; probability of obtaining a college degree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23</cp:revision>
  <dcterms:created xsi:type="dcterms:W3CDTF">2020-12-03T21:16:10Z</dcterms:created>
  <dcterms:modified xsi:type="dcterms:W3CDTF">2021-11-28T15:55:32Z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2014-03-23T00:00:00Z</vt:filetime>
  </property>
  <property fmtid="{D5CDD505-2E9C-101B-9397-08002B2CF9AE}" pid="3" name="Creator">
    <vt:lpwstr>LaTeX with Beamer class version 3.12</vt:lpwstr>
  </property>
  <property fmtid="{D5CDD505-2E9C-101B-9397-08002B2CF9AE}" pid="4" name="LastSaved">
    <vt:filetime>2020-12-03T00:00:00Z</vt:filetime>
  </property>
</Properties>
</file>