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61F8DDE5-18E2-4392-ACAD-B130C3C2507F}"/>
    <pc:docChg chg="modSld">
      <pc:chgData name="Dali Laxton" userId="994fe8badd9c9863" providerId="LiveId" clId="{61F8DDE5-18E2-4392-ACAD-B130C3C2507F}" dt="2020-10-22T14:21:29.525" v="15" actId="20577"/>
      <pc:docMkLst>
        <pc:docMk/>
      </pc:docMkLst>
      <pc:sldChg chg="modSp mod">
        <pc:chgData name="Dali Laxton" userId="994fe8badd9c9863" providerId="LiveId" clId="{61F8DDE5-18E2-4392-ACAD-B130C3C2507F}" dt="2020-10-22T14:21:29.525" v="15" actId="20577"/>
        <pc:sldMkLst>
          <pc:docMk/>
          <pc:sldMk cId="0" sldId="263"/>
        </pc:sldMkLst>
        <pc:spChg chg="mod">
          <ac:chgData name="Dali Laxton" userId="994fe8badd9c9863" providerId="LiveId" clId="{61F8DDE5-18E2-4392-ACAD-B130C3C2507F}" dt="2020-10-22T14:21:29.525" v="15" actId="20577"/>
          <ac:spMkLst>
            <pc:docMk/>
            <pc:sldMk cId="0" sldId="26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A17C-D699-4F42-B8A1-7126B8235693}" type="datetimeFigureOut">
              <a:rPr lang="en-US" smtClean="0"/>
              <a:t>07-Oct-21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A96E3-4F61-4AE2-B0FB-9A9956E35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6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2A96E3-4F61-4AE2-B0FB-9A9956E35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0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47107" y="2488768"/>
            <a:ext cx="3097784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853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07-Oct-21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7107" y="2488768"/>
            <a:ext cx="3097784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lang="en-US" spc="-5"/>
              <a:t>Exercise session 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8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612" y="1375942"/>
            <a:ext cx="10567988" cy="5078313"/>
          </a:xfrm>
        </p:spPr>
        <p:txBody>
          <a:bodyPr/>
          <a:lstStyle/>
          <a:p>
            <a:pPr algn="l"/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l"/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Klara has been working for an engineering firm and earning an annual salary of $80,000. She decides to open her own engineering business. Her annual expenses will include $15,000 for office rent, $3,000 for equipment rental, $1,000 for supplies, $1,200 for utilities, and a $35,000 salary for a secretary/bookkeeper. Klara will cover her start-up expenses by cashing in a $20,000 certificate of deposit on which she was earning annual interest of $500.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implicit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accounting cost?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economic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Klara’s accountant, what is the revenue that will yield her business $50,000 in profits?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an economist, what is the revenue that will 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yield </a:t>
            </a:r>
            <a:r>
              <a:rPr lang="en-US" sz="2200">
                <a:solidFill>
                  <a:srgbClr val="000000"/>
                </a:solidFill>
                <a:latin typeface="Book Antiqua" panose="02040602050305030304" pitchFamily="18" charset="0"/>
              </a:rPr>
              <a:t>Klara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’s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business $50,000 in economic profits? </a:t>
            </a:r>
          </a:p>
          <a:p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3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02" y="4507483"/>
            <a:ext cx="1052068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605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fisherman </a:t>
            </a:r>
            <a:r>
              <a:rPr sz="2400" spc="-10" dirty="0">
                <a:latin typeface="Calibri"/>
                <a:cs typeface="Calibri"/>
              </a:rPr>
              <a:t>exhibits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relationship between </a:t>
            </a:r>
            <a:r>
              <a:rPr sz="2400" spc="-15" dirty="0">
                <a:latin typeface="Calibri"/>
                <a:cs typeface="Calibri"/>
              </a:rPr>
              <a:t>hours </a:t>
            </a:r>
            <a:r>
              <a:rPr sz="2400" spc="-10" dirty="0">
                <a:latin typeface="Calibri"/>
                <a:cs typeface="Calibri"/>
              </a:rPr>
              <a:t>spent </a:t>
            </a:r>
            <a:r>
              <a:rPr sz="2400" spc="-5" dirty="0">
                <a:latin typeface="Calibri"/>
                <a:cs typeface="Calibri"/>
              </a:rPr>
              <a:t>fishing </a:t>
            </a:r>
            <a:r>
              <a:rPr sz="2400" dirty="0">
                <a:latin typeface="Calibri"/>
                <a:cs typeface="Calibri"/>
              </a:rPr>
              <a:t>and  the </a:t>
            </a:r>
            <a:r>
              <a:rPr sz="2400" spc="-5" dirty="0">
                <a:latin typeface="Calibri"/>
                <a:cs typeface="Calibri"/>
              </a:rPr>
              <a:t>quantity of fish </a:t>
            </a:r>
            <a:r>
              <a:rPr sz="2400" spc="-10" dirty="0">
                <a:latin typeface="Calibri"/>
                <a:cs typeface="Calibri"/>
              </a:rPr>
              <a:t>caught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above.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5" dirty="0">
                <a:latin typeface="Calibri"/>
                <a:cs typeface="Calibri"/>
              </a:rPr>
              <a:t>marginal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hour </a:t>
            </a:r>
            <a:r>
              <a:rPr sz="2400" spc="-10" dirty="0">
                <a:latin typeface="Calibri"/>
                <a:cs typeface="Calibri"/>
              </a:rPr>
              <a:t>spent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fishing?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5" dirty="0">
                <a:latin typeface="Calibri"/>
                <a:cs typeface="Calibri"/>
              </a:rPr>
              <a:t>data to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5" dirty="0">
                <a:latin typeface="Calibri"/>
                <a:cs typeface="Calibri"/>
              </a:rPr>
              <a:t>function.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fisherman has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fixed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10$ (his pole). The opportunity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his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$5 </a:t>
            </a:r>
            <a:r>
              <a:rPr sz="2400" spc="-5" dirty="0">
                <a:latin typeface="Calibri"/>
                <a:cs typeface="Calibri"/>
              </a:rPr>
              <a:t>per </a:t>
            </a:r>
            <a:r>
              <a:rPr sz="2400" spc="-55" dirty="0">
                <a:latin typeface="Calibri"/>
                <a:cs typeface="Calibri"/>
              </a:rPr>
              <a:t>hour.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5" dirty="0">
                <a:latin typeface="Calibri"/>
                <a:cs typeface="Calibri"/>
              </a:rPr>
              <a:t>total-cost </a:t>
            </a:r>
            <a:r>
              <a:rPr sz="2400" spc="-5" dirty="0">
                <a:latin typeface="Calibri"/>
                <a:cs typeface="Calibri"/>
              </a:rPr>
              <a:t>curve.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02B29D6-B9EE-48F6-AAC8-38F54911C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59464"/>
              </p:ext>
            </p:extLst>
          </p:nvPr>
        </p:nvGraphicFramePr>
        <p:xfrm>
          <a:off x="806602" y="1405980"/>
          <a:ext cx="10394798" cy="2718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1398">
                  <a:extLst>
                    <a:ext uri="{9D8B030D-6E8A-4147-A177-3AD203B41FA5}">
                      <a16:colId xmlns:a16="http://schemas.microsoft.com/office/drawing/2014/main" val="2857769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676144627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841454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855823245"/>
                    </a:ext>
                  </a:extLst>
                </a:gridCol>
              </a:tblGrid>
              <a:tr h="485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Hours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Quantity of fish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Marginal Product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181370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61235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7942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90596470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07497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79945204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0016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2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255885" cy="28975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  <a:tabLst>
                <a:tab pos="241300" algn="l"/>
              </a:tabLst>
            </a:pPr>
            <a:r>
              <a:rPr lang="en-US" sz="2800" spc="-5" dirty="0">
                <a:latin typeface="Calibri"/>
                <a:cs typeface="Calibri"/>
              </a:rPr>
              <a:t>You can choose multiple answers</a:t>
            </a:r>
            <a:r>
              <a:rPr lang="en-US" sz="2800" spc="-5">
                <a:latin typeface="Calibri"/>
                <a:cs typeface="Calibri"/>
              </a:rPr>
              <a:t>: </a:t>
            </a:r>
            <a:r>
              <a:rPr lang="en-US" sz="2800" spc="-5" dirty="0">
                <a:latin typeface="Calibri"/>
                <a:cs typeface="Calibri"/>
              </a:rPr>
              <a:t>w</a:t>
            </a:r>
            <a:r>
              <a:rPr sz="2800" spc="-5">
                <a:latin typeface="Calibri"/>
                <a:cs typeface="Calibri"/>
              </a:rPr>
              <a:t>hen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marginal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5" dirty="0">
                <a:latin typeface="Calibri"/>
                <a:cs typeface="Calibri"/>
              </a:rPr>
              <a:t>of labor </a:t>
            </a:r>
            <a:r>
              <a:rPr sz="2800" spc="-10" dirty="0">
                <a:latin typeface="Calibri"/>
                <a:cs typeface="Calibri"/>
              </a:rPr>
              <a:t>increases </a:t>
            </a:r>
            <a:r>
              <a:rPr sz="2800" spc="-5" dirty="0">
                <a:latin typeface="Calibri"/>
                <a:cs typeface="Calibri"/>
              </a:rPr>
              <a:t>as the amount of labor  </a:t>
            </a:r>
            <a:r>
              <a:rPr sz="2800" spc="-10" dirty="0">
                <a:latin typeface="Calibri"/>
                <a:cs typeface="Calibri"/>
              </a:rPr>
              <a:t>employed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increases,</a:t>
            </a:r>
            <a:endParaRPr sz="2800" dirty="0">
              <a:latin typeface="Calibri"/>
              <a:cs typeface="Calibri"/>
            </a:endParaRPr>
          </a:p>
          <a:p>
            <a:pPr marL="370840" indent="-358775">
              <a:lnSpc>
                <a:spcPct val="100000"/>
              </a:lnSpc>
              <a:spcBef>
                <a:spcPts val="740"/>
              </a:spcBef>
              <a:buAutoNum type="alphaLcParenR"/>
              <a:tabLst>
                <a:tab pos="371475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additional </a:t>
            </a:r>
            <a:r>
              <a:rPr sz="2800" spc="-25" dirty="0">
                <a:latin typeface="Calibri"/>
                <a:cs typeface="Calibri"/>
              </a:rPr>
              <a:t>worker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made </a:t>
            </a:r>
            <a:r>
              <a:rPr sz="2800" spc="-10" dirty="0">
                <a:latin typeface="Calibri"/>
                <a:cs typeface="Calibri"/>
              </a:rPr>
              <a:t>other </a:t>
            </a:r>
            <a:r>
              <a:rPr sz="2800" spc="-30" dirty="0">
                <a:latin typeface="Calibri"/>
                <a:cs typeface="Calibri"/>
              </a:rPr>
              <a:t>workers </a:t>
            </a:r>
            <a:r>
              <a:rPr sz="2800" spc="-15" dirty="0">
                <a:latin typeface="Calibri"/>
                <a:cs typeface="Calibri"/>
              </a:rPr>
              <a:t>more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productive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75"/>
              </a:spcBef>
              <a:buAutoNum type="alphaLcParenR"/>
              <a:tabLst>
                <a:tab pos="3886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also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increased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amount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capital</a:t>
            </a:r>
            <a:endParaRPr sz="2800" dirty="0">
              <a:latin typeface="Calibri"/>
              <a:cs typeface="Calibri"/>
            </a:endParaRPr>
          </a:p>
          <a:p>
            <a:pPr marL="351790" indent="-339725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52425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experiencing </a:t>
            </a:r>
            <a:r>
              <a:rPr sz="2800" spc="-10" dirty="0">
                <a:latin typeface="Calibri"/>
                <a:cs typeface="Calibri"/>
              </a:rPr>
              <a:t>economies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scale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88620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has been an </a:t>
            </a:r>
            <a:r>
              <a:rPr sz="2800" spc="-20" dirty="0">
                <a:latin typeface="Calibri"/>
                <a:cs typeface="Calibri"/>
              </a:rPr>
              <a:t>improvement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available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technology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4450" y="4611116"/>
            <a:ext cx="87852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 table </a:t>
            </a:r>
            <a:r>
              <a:rPr sz="2400" spc="-10" dirty="0">
                <a:latin typeface="Calibri"/>
                <a:cs typeface="Calibri"/>
              </a:rPr>
              <a:t>above gives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various  levels of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certain firm.</a:t>
            </a:r>
            <a:endParaRPr sz="2400">
              <a:latin typeface="Calibri"/>
              <a:cs typeface="Calibri"/>
            </a:endParaRPr>
          </a:p>
          <a:p>
            <a:pPr marL="12700" marR="15240">
              <a:lnSpc>
                <a:spcPct val="100000"/>
              </a:lnSpc>
              <a:buAutoNum type="alphaLcParenR"/>
              <a:tabLst>
                <a:tab pos="319405" algn="l"/>
              </a:tabLst>
            </a:pP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0" dirty="0">
                <a:latin typeface="Calibri"/>
                <a:cs typeface="Calibri"/>
              </a:rPr>
              <a:t>column, </a:t>
            </a:r>
            <a:r>
              <a:rPr sz="2400" i="1" spc="-20" dirty="0">
                <a:latin typeface="Calibri"/>
                <a:cs typeface="Calibri"/>
              </a:rPr>
              <a:t>TC</a:t>
            </a:r>
            <a:r>
              <a:rPr sz="2400" spc="-20" dirty="0">
                <a:latin typeface="Calibri"/>
                <a:cs typeface="Calibri"/>
              </a:rPr>
              <a:t>1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i="1" spc="-15" dirty="0">
                <a:latin typeface="Calibri"/>
                <a:cs typeface="Calibri"/>
              </a:rPr>
              <a:t>TC</a:t>
            </a:r>
            <a:r>
              <a:rPr sz="2400" spc="-15" dirty="0">
                <a:latin typeface="Calibri"/>
                <a:cs typeface="Calibri"/>
              </a:rPr>
              <a:t>2,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cost, </a:t>
            </a:r>
            <a:r>
              <a:rPr sz="2400" dirty="0">
                <a:latin typeface="Calibri"/>
                <a:cs typeface="Calibri"/>
              </a:rPr>
              <a:t>and which </a:t>
            </a:r>
            <a:r>
              <a:rPr sz="2400" spc="-10" dirty="0">
                <a:latin typeface="Calibri"/>
                <a:cs typeface="Calibri"/>
              </a:rPr>
              <a:t>gives 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spc="-15" dirty="0">
                <a:latin typeface="Calibri"/>
                <a:cs typeface="Calibri"/>
              </a:rPr>
              <a:t>total cost? </a:t>
            </a:r>
            <a:r>
              <a:rPr sz="2400" spc="-10" dirty="0">
                <a:latin typeface="Calibri"/>
                <a:cs typeface="Calibri"/>
              </a:rPr>
              <a:t>How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spc="-10" dirty="0">
                <a:latin typeface="Calibri"/>
                <a:cs typeface="Calibri"/>
              </a:rPr>
              <a:t>you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know?</a:t>
            </a:r>
            <a:endParaRPr sz="2400">
              <a:latin typeface="Calibri"/>
              <a:cs typeface="Calibri"/>
            </a:endParaRPr>
          </a:p>
          <a:p>
            <a:pPr marL="332105" indent="-320040">
              <a:lnSpc>
                <a:spcPct val="100000"/>
              </a:lnSpc>
              <a:buAutoNum type="alphaLcParenR"/>
              <a:tabLst>
                <a:tab pos="332740" algn="l"/>
              </a:tabLst>
            </a:pP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output, find short-run </a:t>
            </a:r>
            <a:r>
              <a:rPr sz="2400" i="1" spc="-10" dirty="0">
                <a:latin typeface="Calibri"/>
                <a:cs typeface="Calibri"/>
              </a:rPr>
              <a:t>TFC, </a:t>
            </a:r>
            <a:r>
              <a:rPr sz="2400" i="1" spc="-15" dirty="0">
                <a:latin typeface="Calibri"/>
                <a:cs typeface="Calibri"/>
              </a:rPr>
              <a:t>TVC, </a:t>
            </a:r>
            <a:r>
              <a:rPr sz="2400" i="1" spc="-10" dirty="0">
                <a:latin typeface="Calibri"/>
                <a:cs typeface="Calibri"/>
              </a:rPr>
              <a:t>AFC, </a:t>
            </a:r>
            <a:r>
              <a:rPr sz="2400" i="1" spc="-55" dirty="0">
                <a:latin typeface="Calibri"/>
                <a:cs typeface="Calibri"/>
              </a:rPr>
              <a:t>AVC,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i="1" dirty="0">
                <a:latin typeface="Calibri"/>
                <a:cs typeface="Calibri"/>
              </a:rPr>
              <a:t>MC</a:t>
            </a:r>
            <a:r>
              <a:rPr sz="2400" i="1" spc="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6E0206-35B2-4D8B-8139-6586285ED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30297"/>
              </p:ext>
            </p:extLst>
          </p:nvPr>
        </p:nvGraphicFramePr>
        <p:xfrm>
          <a:off x="916939" y="1676400"/>
          <a:ext cx="10741663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861">
                  <a:extLst>
                    <a:ext uri="{9D8B030D-6E8A-4147-A177-3AD203B41FA5}">
                      <a16:colId xmlns:a16="http://schemas.microsoft.com/office/drawing/2014/main" val="38116464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34014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4486578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9089113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34323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710650183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43041715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035915388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252397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257527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8461876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395720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4258178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30145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626840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5006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857742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04800" y="4120901"/>
            <a:ext cx="117348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635">
              <a:lnSpc>
                <a:spcPct val="100000"/>
              </a:lnSpc>
              <a:spcBef>
                <a:spcPts val="100"/>
              </a:spcBef>
              <a:buAutoNum type="alphaLcParenR" startAt="3"/>
              <a:tabLst>
                <a:tab pos="302895" algn="l"/>
              </a:tabLst>
            </a:pPr>
            <a:r>
              <a:rPr lang="en-US" sz="2400" spc="-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At </a:t>
            </a: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level would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0" dirty="0">
                <a:latin typeface="Calibri"/>
                <a:cs typeface="Calibri"/>
              </a:rPr>
              <a:t>firm’s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dirty="0">
                <a:latin typeface="Calibri"/>
                <a:cs typeface="Calibri"/>
              </a:rPr>
              <a:t>input  </a:t>
            </a:r>
            <a:r>
              <a:rPr sz="2400" spc="-10" dirty="0">
                <a:latin typeface="Calibri"/>
                <a:cs typeface="Calibri"/>
              </a:rPr>
              <a:t>mixes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same?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lphaLcParenR" startAt="3"/>
              <a:tabLst>
                <a:tab pos="333375" algn="l"/>
              </a:tabLst>
            </a:pP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Starting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producing two </a:t>
            </a:r>
            <a:r>
              <a:rPr sz="2400" spc="-5" dirty="0">
                <a:latin typeface="Calibri"/>
                <a:cs typeface="Calibri"/>
              </a:rPr>
              <a:t>units,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firm’ </a:t>
            </a:r>
            <a:r>
              <a:rPr sz="2400" spc="-10" dirty="0">
                <a:latin typeface="Calibri"/>
                <a:cs typeface="Calibri"/>
              </a:rPr>
              <a:t>managers </a:t>
            </a:r>
            <a:r>
              <a:rPr sz="2400" spc="-5" dirty="0">
                <a:latin typeface="Calibri"/>
                <a:cs typeface="Calibri"/>
              </a:rPr>
              <a:t>decide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double 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15" dirty="0">
                <a:latin typeface="Calibri"/>
                <a:cs typeface="Calibri"/>
              </a:rPr>
              <a:t>to four </a:t>
            </a:r>
            <a:r>
              <a:rPr sz="2400" spc="-5" dirty="0">
                <a:latin typeface="Calibri"/>
                <a:cs typeface="Calibri"/>
              </a:rPr>
              <a:t>units. So they simply double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inputs</a:t>
            </a: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long run. </a:t>
            </a:r>
            <a:r>
              <a:rPr sz="2400" spc="-10" dirty="0">
                <a:latin typeface="Calibri"/>
                <a:cs typeface="Calibri"/>
              </a:rPr>
              <a:t>Comment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5" dirty="0">
                <a:latin typeface="Calibri"/>
                <a:cs typeface="Calibri"/>
              </a:rPr>
              <a:t>managerial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skills.</a:t>
            </a:r>
            <a:endParaRPr lang="en-US" sz="2400" spc="-5" dirty="0">
              <a:latin typeface="Calibri"/>
              <a:cs typeface="Calibri"/>
            </a:endParaRPr>
          </a:p>
          <a:p>
            <a:pPr marL="12700"/>
            <a:r>
              <a:rPr lang="en-US" sz="2400" dirty="0">
                <a:latin typeface="Calibri"/>
                <a:cs typeface="Calibri"/>
              </a:rPr>
              <a:t>e) </a:t>
            </a:r>
            <a:r>
              <a:rPr lang="en-US" sz="2400" spc="-10" dirty="0">
                <a:latin typeface="Calibri"/>
                <a:cs typeface="Calibri"/>
              </a:rPr>
              <a:t>Over what </a:t>
            </a:r>
            <a:r>
              <a:rPr lang="en-US" sz="2400" spc="-15" dirty="0">
                <a:latin typeface="Calibri"/>
                <a:cs typeface="Calibri"/>
              </a:rPr>
              <a:t>range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spc="-10" dirty="0">
                <a:latin typeface="Calibri"/>
                <a:cs typeface="Calibri"/>
              </a:rPr>
              <a:t>output </a:t>
            </a:r>
            <a:r>
              <a:rPr lang="en-US" sz="2400" spc="-5" dirty="0">
                <a:latin typeface="Calibri"/>
                <a:cs typeface="Calibri"/>
              </a:rPr>
              <a:t>do </a:t>
            </a:r>
            <a:r>
              <a:rPr lang="en-US" sz="2400" spc="-10" dirty="0">
                <a:latin typeface="Calibri"/>
                <a:cs typeface="Calibri"/>
              </a:rPr>
              <a:t>you </a:t>
            </a:r>
            <a:r>
              <a:rPr lang="en-US" sz="2400" spc="-5" dirty="0">
                <a:latin typeface="Calibri"/>
                <a:cs typeface="Calibri"/>
              </a:rPr>
              <a:t>see economies of scale?  </a:t>
            </a:r>
            <a:r>
              <a:rPr lang="en-US" sz="2400" spc="-10" dirty="0">
                <a:latin typeface="Calibri"/>
                <a:cs typeface="Calibri"/>
              </a:rPr>
              <a:t>Diseconomies </a:t>
            </a:r>
            <a:r>
              <a:rPr lang="en-US" sz="2400" spc="-5" dirty="0">
                <a:latin typeface="Calibri"/>
                <a:cs typeface="Calibri"/>
              </a:rPr>
              <a:t>of scale? </a:t>
            </a:r>
            <a:r>
              <a:rPr lang="en-US" sz="2400" spc="-15" dirty="0">
                <a:latin typeface="Calibri"/>
                <a:cs typeface="Calibri"/>
              </a:rPr>
              <a:t>Constant </a:t>
            </a:r>
            <a:r>
              <a:rPr lang="en-US" sz="2400" spc="-10" dirty="0">
                <a:latin typeface="Calibri"/>
                <a:cs typeface="Calibri"/>
              </a:rPr>
              <a:t>returns </a:t>
            </a:r>
            <a:r>
              <a:rPr lang="en-US" sz="2400" spc="-15" dirty="0">
                <a:latin typeface="Calibri"/>
                <a:cs typeface="Calibri"/>
              </a:rPr>
              <a:t>to</a:t>
            </a:r>
            <a:r>
              <a:rPr lang="en-US" sz="2400" spc="-45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scale?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0A84D3-6921-4D27-9013-8B91DF827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43"/>
              </p:ext>
            </p:extLst>
          </p:nvPr>
        </p:nvGraphicFramePr>
        <p:xfrm>
          <a:off x="3352800" y="1308678"/>
          <a:ext cx="5181600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9052">
                  <a:extLst>
                    <a:ext uri="{9D8B030D-6E8A-4147-A177-3AD203B41FA5}">
                      <a16:colId xmlns:a16="http://schemas.microsoft.com/office/drawing/2014/main" val="960409338"/>
                    </a:ext>
                  </a:extLst>
                </a:gridCol>
                <a:gridCol w="1440222">
                  <a:extLst>
                    <a:ext uri="{9D8B030D-6E8A-4147-A177-3AD203B41FA5}">
                      <a16:colId xmlns:a16="http://schemas.microsoft.com/office/drawing/2014/main" val="1352657754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2382547045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426229773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32041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391166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2665893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4786020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412916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906701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272135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33448474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80192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4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828800" y="1426921"/>
            <a:ext cx="6433766" cy="1538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13128" y="4390390"/>
            <a:ext cx="91732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table </a:t>
            </a:r>
            <a:r>
              <a:rPr sz="2400" spc="-10" dirty="0">
                <a:latin typeface="Calibri"/>
                <a:cs typeface="Calibri"/>
              </a:rPr>
              <a:t>above represents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long </a:t>
            </a:r>
            <a:r>
              <a:rPr sz="2400" dirty="0">
                <a:latin typeface="Calibri"/>
                <a:cs typeface="Calibri"/>
              </a:rPr>
              <a:t>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10" dirty="0">
                <a:latin typeface="Calibri"/>
                <a:cs typeface="Calibri"/>
              </a:rPr>
              <a:t>of three  </a:t>
            </a: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5" dirty="0">
                <a:latin typeface="Calibri"/>
                <a:cs typeface="Calibri"/>
              </a:rPr>
              <a:t>firms. Does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these </a:t>
            </a:r>
            <a:r>
              <a:rPr sz="2400" spc="-5" dirty="0">
                <a:latin typeface="Calibri"/>
                <a:cs typeface="Calibri"/>
              </a:rPr>
              <a:t>firms experience economies of scale or  </a:t>
            </a:r>
            <a:r>
              <a:rPr sz="2400" spc="-10" dirty="0">
                <a:latin typeface="Calibri"/>
                <a:cs typeface="Calibri"/>
              </a:rPr>
              <a:t>diseconomies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scale?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B28A96-FB72-4DDE-8905-7082E8862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61805"/>
              </p:ext>
            </p:extLst>
          </p:nvPr>
        </p:nvGraphicFramePr>
        <p:xfrm>
          <a:off x="1676400" y="3256821"/>
          <a:ext cx="7063560" cy="842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080">
                  <a:extLst>
                    <a:ext uri="{9D8B030D-6E8A-4147-A177-3AD203B41FA5}">
                      <a16:colId xmlns:a16="http://schemas.microsoft.com/office/drawing/2014/main" val="3636196521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691931010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894868245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55103252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918104128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98569098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1875920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659940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010432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 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5791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lang="en-US" sz="4400" spc="-20" dirty="0"/>
              <a:t> 5</a:t>
            </a:r>
            <a:endParaRPr sz="44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984103"/>
              </p:ext>
            </p:extLst>
          </p:nvPr>
        </p:nvGraphicFramePr>
        <p:xfrm>
          <a:off x="1355978" y="2074417"/>
          <a:ext cx="9991090" cy="3840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Labor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Output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Marginal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Product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45" dirty="0">
                          <a:latin typeface="Calibri"/>
                          <a:cs typeface="Calibri"/>
                        </a:rPr>
                        <a:t>Variable</a:t>
                      </a:r>
                      <a:r>
                        <a:rPr sz="2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Fixed</a:t>
                      </a:r>
                      <a:r>
                        <a:rPr sz="2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--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$0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350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$40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450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$60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$80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25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55" dirty="0">
                          <a:latin typeface="Calibri"/>
                          <a:cs typeface="Calibri"/>
                        </a:rPr>
                        <a:t>$100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681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530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60" dirty="0">
                          <a:latin typeface="Calibri"/>
                          <a:cs typeface="Calibri"/>
                        </a:rPr>
                        <a:t>$120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19680" y="6144564"/>
            <a:ext cx="24009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Complete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table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38571-B207-4C71-BB2D-C07E9F127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074417"/>
            <a:ext cx="10833353" cy="2585323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For a given level of output, the short-run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always falls below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always exceeds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always equals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may exceed or equal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may exceed or fall below the long-run total cost of production </a:t>
            </a:r>
            <a:endParaRPr lang="en-US" sz="2800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6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384217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7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447098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If </a:t>
            </a:r>
            <a:r>
              <a:rPr lang="en-US" sz="2800" b="0" i="0" u="none" strike="noStrike" baseline="0" dirty="0" err="1">
                <a:solidFill>
                  <a:srgbClr val="000000"/>
                </a:solidFill>
                <a:latin typeface="Book Antiqua" panose="02040602050305030304" pitchFamily="18" charset="0"/>
              </a:rPr>
              <a:t>Papagna's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 Pizza Parlor knows that the marginal cost of the 500th pizza is $3.00 and that the average total cost of making 499 pizzas is $3.30, then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average costs are rising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average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total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average variable costs must be falling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average variable costs must be rising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855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766</Words>
  <Application>Microsoft Office PowerPoint</Application>
  <PresentationFormat>Widescreen</PresentationFormat>
  <Paragraphs>166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Times New Roman</vt:lpstr>
      <vt:lpstr>Office Theme</vt:lpstr>
      <vt:lpstr>Exercise session 3</vt:lpstr>
      <vt:lpstr>Problem 1</vt:lpstr>
      <vt:lpstr>Problem 2</vt:lpstr>
      <vt:lpstr>Problem 3</vt:lpstr>
      <vt:lpstr>Problem 3</vt:lpstr>
      <vt:lpstr>Problem 4</vt:lpstr>
      <vt:lpstr>Problem 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9</dc:title>
  <dc:creator>fidelo adsadas</dc:creator>
  <cp:lastModifiedBy>Dali Laxton</cp:lastModifiedBy>
  <cp:revision>22</cp:revision>
  <dcterms:created xsi:type="dcterms:W3CDTF">2020-10-22T14:20:49Z</dcterms:created>
  <dcterms:modified xsi:type="dcterms:W3CDTF">2021-10-07T14:28:26Z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2020-10-22T00:00:00Z</vt:filetime>
  </property>
</Properties>
</file>