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52" r:id="rId2"/>
  </p:sldMasterIdLst>
  <p:notesMasterIdLst>
    <p:notesMasterId r:id="rId50"/>
  </p:notesMasterIdLst>
  <p:handoutMasterIdLst>
    <p:handoutMasterId r:id="rId51"/>
  </p:handoutMasterIdLst>
  <p:sldIdLst>
    <p:sldId id="396" r:id="rId3"/>
    <p:sldId id="355" r:id="rId4"/>
    <p:sldId id="345" r:id="rId5"/>
    <p:sldId id="360" r:id="rId6"/>
    <p:sldId id="361" r:id="rId7"/>
    <p:sldId id="362" r:id="rId8"/>
    <p:sldId id="363" r:id="rId9"/>
    <p:sldId id="285" r:id="rId10"/>
    <p:sldId id="348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349" r:id="rId35"/>
    <p:sldId id="353" r:id="rId36"/>
    <p:sldId id="387" r:id="rId37"/>
    <p:sldId id="388" r:id="rId38"/>
    <p:sldId id="389" r:id="rId39"/>
    <p:sldId id="390" r:id="rId40"/>
    <p:sldId id="391" r:id="rId41"/>
    <p:sldId id="392" r:id="rId42"/>
    <p:sldId id="393" r:id="rId43"/>
    <p:sldId id="394" r:id="rId44"/>
    <p:sldId id="395" r:id="rId45"/>
    <p:sldId id="289" r:id="rId46"/>
    <p:sldId id="356" r:id="rId47"/>
    <p:sldId id="357" r:id="rId48"/>
    <p:sldId id="358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A2C7"/>
    <a:srgbClr val="CC9900"/>
    <a:srgbClr val="A3C167"/>
    <a:srgbClr val="800040"/>
    <a:srgbClr val="FFF5DB"/>
    <a:srgbClr val="E9DEA7"/>
    <a:srgbClr val="CCFF66"/>
    <a:srgbClr val="FAC200"/>
    <a:srgbClr val="C99C00"/>
    <a:srgbClr val="C9A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83" autoAdjust="0"/>
    <p:restoredTop sz="93842" autoAdjust="0"/>
  </p:normalViewPr>
  <p:slideViewPr>
    <p:cSldViewPr snapToGrid="0">
      <p:cViewPr varScale="1">
        <p:scale>
          <a:sx n="64" d="100"/>
          <a:sy n="64" d="100"/>
        </p:scale>
        <p:origin x="1152" y="4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056"/>
    </p:cViewPr>
  </p:sorterViewPr>
  <p:notesViewPr>
    <p:cSldViewPr>
      <p:cViewPr>
        <p:scale>
          <a:sx n="156" d="100"/>
          <a:sy n="156" d="100"/>
        </p:scale>
        <p:origin x="-1824" y="279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F15FA-6B4E-4FED-9D12-E83FDD5472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02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A24F5-E131-4EBA-BC25-A81BE41A18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9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2349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4572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6921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9144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A24F5-E131-4EBA-BC25-A81BE41A1852}" type="slidenum">
              <a:rPr lang="en-US" smtClean="0"/>
              <a:pPr/>
              <a:t>0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66C8CF-8493-4464-B8B6-08B845A7F7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235AE387-96D7-407C-8F51-B8C4F93EEDE6}" type="slidenum">
              <a:rPr lang="en-US" sz="1200">
                <a:cs typeface="Arial" charset="0"/>
              </a:rPr>
              <a:pPr algn="r"/>
              <a:t>9</a:t>
            </a:fld>
            <a:endParaRPr lang="en-US" sz="1200">
              <a:cs typeface="Arial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A44109-6588-4860-A048-8C0C20583F0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BEFF9B1D-DE94-440A-922E-9B141F754D21}" type="slidenum">
              <a:rPr lang="en-US" sz="1200">
                <a:cs typeface="Arial" charset="0"/>
              </a:rPr>
              <a:pPr algn="r"/>
              <a:t>10</a:t>
            </a:fld>
            <a:endParaRPr lang="en-US" sz="1200">
              <a:cs typeface="Arial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B0AD6B-95BA-423F-B294-B41871541CE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4E912614-E872-45E3-BB89-9F8F6C28B0C0}" type="slidenum">
              <a:rPr lang="en-US" sz="1200">
                <a:cs typeface="Arial" charset="0"/>
              </a:rPr>
              <a:pPr algn="r"/>
              <a:t>11</a:t>
            </a:fld>
            <a:endParaRPr lang="en-US" sz="1200">
              <a:cs typeface="Arial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AF8147-15DC-4DE7-A500-9960D314FAD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DA6575BB-BB3B-4A03-B712-1993F86ECAF8}" type="slidenum">
              <a:rPr lang="en-US" sz="1200">
                <a:cs typeface="Arial" charset="0"/>
              </a:rPr>
              <a:pPr algn="r"/>
              <a:t>12</a:t>
            </a:fld>
            <a:endParaRPr lang="en-US" sz="1200">
              <a:cs typeface="Arial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A55562-BF7B-4527-A81A-9B46AB1FF60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64F48358-E9FA-4535-A90E-5562A8F5EC4F}" type="slidenum">
              <a:rPr lang="en-US" sz="1200">
                <a:cs typeface="Arial" charset="0"/>
              </a:rPr>
              <a:pPr algn="r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B056A-3E6A-4A40-8A48-346CC52201A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16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77388D1B-D758-4A43-A28F-99BCC5C339C5}" type="slidenum">
              <a:rPr lang="en-US" sz="1200">
                <a:cs typeface="Arial" charset="0"/>
              </a:rPr>
              <a:pPr algn="r"/>
              <a:t>14</a:t>
            </a:fld>
            <a:endParaRPr lang="en-US" sz="1200">
              <a:cs typeface="Arial" charset="0"/>
            </a:endParaRPr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8967A-2408-46D2-9EE1-50FCE040D28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96CE4655-C76C-436B-A0DC-33BB3D78DE97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7E592B-8878-498D-B86E-5DEDC15D8C8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DB2D8EB1-6C36-4D59-87C5-73D5FC9B0DB9}" type="slidenum">
              <a:rPr lang="en-US" sz="1200">
                <a:cs typeface="Arial" charset="0"/>
              </a:rPr>
              <a:pPr algn="r"/>
              <a:t>16</a:t>
            </a:fld>
            <a:endParaRPr lang="en-US" sz="1200">
              <a:cs typeface="Arial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8FE21E-9D56-4016-8D7D-EA284184434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4D1FFC1D-3B83-4835-9875-94B943899523}" type="slidenum">
              <a:rPr lang="en-US" sz="1200">
                <a:cs typeface="Arial" charset="0"/>
              </a:rPr>
              <a:pPr algn="r"/>
              <a:t>17</a:t>
            </a:fld>
            <a:endParaRPr lang="en-US" sz="1200">
              <a:cs typeface="Arial" charset="0"/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A4DFD9-250F-49A4-AA1D-38A803F9C67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52B9A981-060C-43B2-87FF-52E265F14A33}" type="slidenum">
              <a:rPr lang="en-US" sz="1200">
                <a:cs typeface="Arial" charset="0"/>
              </a:rPr>
              <a:pPr algn="r"/>
              <a:t>18</a:t>
            </a:fld>
            <a:endParaRPr lang="en-US" sz="1200">
              <a:cs typeface="Arial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418E81-4D29-41B9-B40E-E1C115CAD97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97E7D3BF-B037-4BE0-AD3C-3563DDEFB755}" type="slidenum">
              <a:rPr lang="en-US" sz="1200">
                <a:cs typeface="Arial" charset="0"/>
              </a:rPr>
              <a:pPr algn="r"/>
              <a:t>19</a:t>
            </a:fld>
            <a:endParaRPr lang="en-US" sz="1200">
              <a:cs typeface="Arial" charset="0"/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9AC2E-D718-432C-B711-2262A413EC0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78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4166249B-C4B3-4090-AD4C-D4C0411AAA8E}" type="slidenum">
              <a:rPr lang="en-US" sz="1200">
                <a:cs typeface="Arial" charset="0"/>
              </a:rPr>
              <a:pPr algn="r"/>
              <a:t>20</a:t>
            </a:fld>
            <a:endParaRPr lang="en-US" sz="1200">
              <a:cs typeface="Arial" charset="0"/>
            </a:endParaRPr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7F84CA-5D11-4F77-BA9E-92A7B6EC791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88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971B05B9-6851-41B5-BE97-4F4F5FDFE4EC}" type="slidenum">
              <a:rPr lang="en-US" sz="1200">
                <a:cs typeface="Arial" charset="0"/>
              </a:rPr>
              <a:pPr algn="r"/>
              <a:t>21</a:t>
            </a:fld>
            <a:endParaRPr lang="en-US" sz="1200">
              <a:cs typeface="Arial" charset="0"/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0AEC48-B32D-423B-964A-9BEE78EC04B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0CB079D3-9C96-4521-BBE6-E81C5039ACDF}" type="slidenum">
              <a:rPr lang="en-US" sz="1200">
                <a:cs typeface="Arial" charset="0"/>
              </a:rPr>
              <a:pPr algn="r"/>
              <a:t>22</a:t>
            </a:fld>
            <a:endParaRPr lang="en-US" sz="1200">
              <a:cs typeface="Arial" charset="0"/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55090-019A-4B3B-86E3-4DE20AB9073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F8429BFE-8A33-4BE7-9087-D384AEE6D487}" type="slidenum">
              <a:rPr lang="en-US" sz="1200">
                <a:cs typeface="Arial" charset="0"/>
              </a:rPr>
              <a:pPr algn="r"/>
              <a:t>23</a:t>
            </a:fld>
            <a:endParaRPr lang="en-US" sz="1200">
              <a:cs typeface="Arial" charset="0"/>
            </a:endParaRPr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6EBA1-5FFE-4BE4-8189-7D01F91AADF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19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0763D448-0FF9-4186-A27C-E02C32BD7E21}" type="slidenum">
              <a:rPr lang="en-US" sz="1200">
                <a:cs typeface="Arial" charset="0"/>
              </a:rPr>
              <a:pPr algn="r"/>
              <a:t>24</a:t>
            </a:fld>
            <a:endParaRPr lang="en-US" sz="1200">
              <a:cs typeface="Arial" charset="0"/>
            </a:endParaRPr>
          </a:p>
        </p:txBody>
      </p:sp>
      <p:sp>
        <p:nvSpPr>
          <p:cNvPr id="819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A4E970-39B6-4DD3-9503-179249B7D18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29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B1D540D6-C66B-442C-AB10-E4C0B2664816}" type="slidenum">
              <a:rPr lang="en-US" sz="1200">
                <a:cs typeface="Arial" charset="0"/>
              </a:rPr>
              <a:pPr algn="r"/>
              <a:t>25</a:t>
            </a:fld>
            <a:endParaRPr lang="en-US" sz="1200">
              <a:cs typeface="Arial" charset="0"/>
            </a:endParaRPr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DB12AB-CF87-4EEA-BE2F-20228F58D19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39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DD232FF3-21AA-4839-9404-128D69017029}" type="slidenum">
              <a:rPr lang="en-US" sz="1200">
                <a:cs typeface="Arial" charset="0"/>
              </a:rPr>
              <a:pPr algn="r"/>
              <a:t>26</a:t>
            </a:fld>
            <a:endParaRPr lang="en-US" sz="1200">
              <a:cs typeface="Arial" charset="0"/>
            </a:endParaRPr>
          </a:p>
        </p:txBody>
      </p:sp>
      <p:sp>
        <p:nvSpPr>
          <p:cNvPr id="839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A23872-737A-4070-B34B-A130B27537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49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8725F5C6-A01C-4591-B126-97C8F3D8B2A5}" type="slidenum">
              <a:rPr lang="en-US" sz="1200">
                <a:cs typeface="Arial" charset="0"/>
              </a:rPr>
              <a:pPr algn="r"/>
              <a:t>27</a:t>
            </a:fld>
            <a:endParaRPr lang="en-US" sz="1200">
              <a:cs typeface="Arial" charset="0"/>
            </a:endParaRPr>
          </a:p>
        </p:txBody>
      </p:sp>
      <p:sp>
        <p:nvSpPr>
          <p:cNvPr id="849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F81D0F-97B0-4D02-94CA-9C1769D559D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60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F9C00AA4-49A8-4DF9-B91E-0C58780F9D6F}" type="slidenum">
              <a:rPr lang="en-US" sz="1200">
                <a:cs typeface="Arial" charset="0"/>
              </a:rPr>
              <a:pPr algn="r"/>
              <a:t>28</a:t>
            </a:fld>
            <a:endParaRPr lang="en-US" sz="1200">
              <a:cs typeface="Arial" charset="0"/>
            </a:endParaRPr>
          </a:p>
        </p:txBody>
      </p:sp>
      <p:sp>
        <p:nvSpPr>
          <p:cNvPr id="860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035962-B8F6-499B-9F1D-CF03D29A13F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70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A9CFC574-0415-45E5-B2F1-BBC3DC376D20}" type="slidenum">
              <a:rPr lang="en-US" sz="1200">
                <a:cs typeface="Arial" charset="0"/>
              </a:rPr>
              <a:pPr algn="r"/>
              <a:t>29</a:t>
            </a:fld>
            <a:endParaRPr lang="en-US" sz="1200">
              <a:cs typeface="Arial" charset="0"/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2EFF0-2AAD-4838-AE17-70E9EF97A7E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880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E27F024F-86ED-48BB-BB07-EBD84E2872F3}" type="slidenum">
              <a:rPr lang="en-US" sz="1200">
                <a:cs typeface="Arial" charset="0"/>
              </a:rPr>
              <a:pPr algn="r"/>
              <a:t>30</a:t>
            </a:fld>
            <a:endParaRPr lang="en-US" sz="1200">
              <a:cs typeface="Arial" charset="0"/>
            </a:endParaRPr>
          </a:p>
        </p:txBody>
      </p:sp>
      <p:sp>
        <p:nvSpPr>
          <p:cNvPr id="880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F9AE6F-E201-47BA-8B45-41B6832A6B86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890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BD29A6C9-354C-484C-85DD-F976E965A3FE}" type="slidenum">
              <a:rPr lang="en-US" sz="1200">
                <a:cs typeface="Arial" charset="0"/>
              </a:rPr>
              <a:pPr algn="r"/>
              <a:t>31</a:t>
            </a:fld>
            <a:endParaRPr lang="en-US" sz="1200">
              <a:cs typeface="Arial" charset="0"/>
            </a:endParaRPr>
          </a:p>
        </p:txBody>
      </p:sp>
      <p:sp>
        <p:nvSpPr>
          <p:cNvPr id="890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sz="1100" b="0" i="0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C54629-2741-450E-A477-CF892B5DA55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921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57B96CD9-71BD-45AA-9B40-D9AA06760EAB}" type="slidenum">
              <a:rPr lang="en-US" sz="1200">
                <a:cs typeface="Arial" charset="0"/>
              </a:rPr>
              <a:pPr algn="r"/>
              <a:t>34</a:t>
            </a:fld>
            <a:endParaRPr lang="en-US" sz="1200">
              <a:cs typeface="Arial" charset="0"/>
            </a:endParaRPr>
          </a:p>
        </p:txBody>
      </p:sp>
      <p:sp>
        <p:nvSpPr>
          <p:cNvPr id="921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21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357EF-77F6-4CA1-A209-8B764F3B8328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931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3BCE120C-3D4E-4BD8-AEBB-B2CE1665D468}" type="slidenum">
              <a:rPr lang="en-US" sz="1200">
                <a:cs typeface="Arial" charset="0"/>
              </a:rPr>
              <a:pPr algn="r"/>
              <a:t>35</a:t>
            </a:fld>
            <a:endParaRPr lang="en-US" sz="1200">
              <a:cs typeface="Arial" charset="0"/>
            </a:endParaRPr>
          </a:p>
        </p:txBody>
      </p:sp>
      <p:sp>
        <p:nvSpPr>
          <p:cNvPr id="931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72D713-51B9-4E65-B4C9-E7DC71C3999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42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416359F2-8456-4561-ABD8-78F08EC36BD5}" type="slidenum">
              <a:rPr lang="en-US" sz="1200">
                <a:cs typeface="Arial" charset="0"/>
              </a:rPr>
              <a:pPr algn="r"/>
              <a:t>36</a:t>
            </a:fld>
            <a:endParaRPr lang="en-US" sz="1200">
              <a:cs typeface="Arial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47781-7E17-4EC1-974E-BFFA02854E2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952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DB3EA68B-2F53-4D13-96A2-DF898DBCA39E}" type="slidenum">
              <a:rPr lang="en-US" sz="1200">
                <a:cs typeface="Arial" charset="0"/>
              </a:rPr>
              <a:pPr algn="r"/>
              <a:t>37</a:t>
            </a:fld>
            <a:endParaRPr lang="en-US" sz="1200">
              <a:cs typeface="Arial" charset="0"/>
            </a:endParaRPr>
          </a:p>
        </p:txBody>
      </p:sp>
      <p:sp>
        <p:nvSpPr>
          <p:cNvPr id="952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41D53-B9F6-49E6-9D8F-2B4BB99F2CF9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962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6C19A90B-F8B5-40A7-85C2-6EBE6DCC0DF1}" type="slidenum">
              <a:rPr lang="en-US" sz="1200">
                <a:cs typeface="Arial" charset="0"/>
              </a:rPr>
              <a:pPr algn="r"/>
              <a:t>38</a:t>
            </a:fld>
            <a:endParaRPr lang="en-US" sz="1200">
              <a:cs typeface="Arial" charset="0"/>
            </a:endParaRPr>
          </a:p>
        </p:txBody>
      </p:sp>
      <p:sp>
        <p:nvSpPr>
          <p:cNvPr id="962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7C52E-B875-43D8-946D-F837572034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683E0DA9-1132-4EFE-8133-4F7213000B9F}" type="slidenum">
              <a:rPr lang="en-US" sz="1200">
                <a:cs typeface="Arial" charset="0"/>
              </a:rPr>
              <a:pPr algn="r"/>
              <a:t>3</a:t>
            </a:fld>
            <a:endParaRPr lang="en-US" sz="1200">
              <a:cs typeface="Arial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5549DA-98A2-451A-BC9B-A558BA0500EC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894BF1A6-4AAF-4B44-86E9-0DDE097D7164}" type="slidenum">
              <a:rPr lang="en-US" sz="1200">
                <a:cs typeface="Arial" charset="0"/>
              </a:rPr>
              <a:pPr algn="r"/>
              <a:t>39</a:t>
            </a:fld>
            <a:endParaRPr lang="en-US" sz="1200">
              <a:cs typeface="Arial" charset="0"/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E655B8-7286-4CA8-9383-DCDFABA16EFF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83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96A47152-4CB6-411C-94C9-9366A47E753C}" type="slidenum">
              <a:rPr lang="en-US" sz="1200">
                <a:cs typeface="Arial" charset="0"/>
              </a:rPr>
              <a:pPr algn="r"/>
              <a:t>40</a:t>
            </a:fld>
            <a:endParaRPr lang="en-US" sz="1200">
              <a:cs typeface="Arial" charset="0"/>
            </a:endParaRPr>
          </a:p>
        </p:txBody>
      </p:sp>
      <p:sp>
        <p:nvSpPr>
          <p:cNvPr id="983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83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EF5BF-0E89-41D9-87F7-D2B1D1B38F7F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993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16C14321-70E0-41F4-B638-81389C385E71}" type="slidenum">
              <a:rPr lang="en-US" sz="1200">
                <a:cs typeface="Arial" charset="0"/>
              </a:rPr>
              <a:pPr algn="r"/>
              <a:t>41</a:t>
            </a:fld>
            <a:endParaRPr lang="en-US" sz="1200">
              <a:cs typeface="Arial" charset="0"/>
            </a:endParaRPr>
          </a:p>
        </p:txBody>
      </p:sp>
      <p:sp>
        <p:nvSpPr>
          <p:cNvPr id="993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93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E36603-2D2E-44F1-8AAC-F43532479EFE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003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CE9E8C5E-B267-4052-841E-D6B4A73E180E}" type="slidenum">
              <a:rPr lang="en-US" sz="1200">
                <a:cs typeface="Arial" charset="0"/>
              </a:rPr>
              <a:pPr algn="r"/>
              <a:t>42</a:t>
            </a:fld>
            <a:endParaRPr lang="en-US" sz="1200">
              <a:cs typeface="Arial" charset="0"/>
            </a:endParaRPr>
          </a:p>
        </p:txBody>
      </p:sp>
      <p:sp>
        <p:nvSpPr>
          <p:cNvPr id="1003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43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44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45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46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E176B1-0BF4-48B0-866A-DF5AEFAFCB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F4955541-1262-4397-A366-4CB8A20C8154}" type="slidenum">
              <a:rPr lang="en-US" sz="1200">
                <a:cs typeface="Arial" charset="0"/>
              </a:rPr>
              <a:pPr algn="r"/>
              <a:t>4</a:t>
            </a:fld>
            <a:endParaRPr lang="en-US" sz="1200">
              <a:cs typeface="Arial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95ED48-7A52-4AEE-A929-B49B5045A40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584D024A-F8B6-4094-906C-746F4DEB7B0A}" type="slidenum">
              <a:rPr lang="en-US" sz="1200">
                <a:cs typeface="Arial" charset="0"/>
              </a:rPr>
              <a:pPr algn="r"/>
              <a:t>5</a:t>
            </a:fld>
            <a:endParaRPr lang="en-US" sz="1200">
              <a:cs typeface="Arial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A4A121-58F8-46AE-BF67-3FE8328DC7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749E856C-7EA4-4A7E-9F82-64F857668B18}" type="slidenum">
              <a:rPr lang="en-US" sz="1200">
                <a:cs typeface="Arial" charset="0"/>
              </a:rPr>
              <a:pPr algn="r"/>
              <a:t>6</a:t>
            </a:fld>
            <a:endParaRPr lang="en-US" sz="1200">
              <a:cs typeface="Arial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2" tIns="45716" rIns="91432" bIns="4571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sz="1100" b="0" i="0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sz="1100" b="0" i="0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rgbClr val="006699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79581"/>
          </a:xfrm>
        </p:spPr>
        <p:txBody>
          <a:bodyPr/>
          <a:lstStyle>
            <a:lvl1pPr>
              <a:lnSpc>
                <a:spcPct val="105000"/>
              </a:lnSpc>
              <a:spcBef>
                <a:spcPts val="1200"/>
              </a:spcBef>
              <a:buClr>
                <a:srgbClr val="A3C167"/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05000"/>
              </a:lnSpc>
              <a:spcBef>
                <a:spcPts val="300"/>
              </a:spcBef>
              <a:buClr>
                <a:srgbClr val="CC9900"/>
              </a:buClr>
              <a:buFont typeface="Wingdings" pitchFamily="2" charset="2"/>
              <a:buChar char="§"/>
              <a:defRPr sz="2700">
                <a:latin typeface="Arial" pitchFamily="34" charset="0"/>
                <a:cs typeface="Arial" pitchFamily="34" charset="0"/>
              </a:defRPr>
            </a:lvl2pPr>
            <a:lvl3pPr>
              <a:lnSpc>
                <a:spcPct val="105000"/>
              </a:lnSpc>
              <a:spcBef>
                <a:spcPts val="300"/>
              </a:spcBef>
              <a:buClr>
                <a:srgbClr val="B3A2C7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3pPr>
            <a:lvl4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4pPr>
            <a:lvl5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22-Oct-20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E013E3-8821-4D66-BF41-044D712394CA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30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22-Oct-20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40433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dirty="0"/>
              <a:t>22-Oct-20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15105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65302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73239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64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02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56396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84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86595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22-Oct-20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5079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22-Oct-20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082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22-Oct-20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743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8145"/>
            <a:ext cx="8229600" cy="884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7424"/>
            <a:ext cx="8229600" cy="4878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6699"/>
          </a:solidFill>
          <a:latin typeface="Arial"/>
          <a:ea typeface="+mj-ea"/>
          <a:cs typeface="Arial"/>
        </a:defRPr>
      </a:lvl1pPr>
    </p:titleStyle>
    <p:bodyStyle>
      <a:lvl1pPr marL="342900" marR="0" indent="-342900" algn="l" defTabSz="914400" rtl="0" eaLnBrk="1" fontAlgn="auto" latinLnBrk="0" hangingPunct="1">
        <a:lnSpc>
          <a:spcPct val="105000"/>
        </a:lnSpc>
        <a:spcBef>
          <a:spcPts val="1200"/>
        </a:spcBef>
        <a:spcAft>
          <a:spcPts val="0"/>
        </a:spcAft>
        <a:buClr>
          <a:srgbClr val="A3C167"/>
        </a:buClr>
        <a:buSzTx/>
        <a:buFont typeface="Wingdings" charset="2"/>
        <a:buChar char="§"/>
        <a:tabLst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marR="0" indent="-28575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CC9900"/>
        </a:buClr>
        <a:buSzTx/>
        <a:buFont typeface="Wingdings" charset="2"/>
        <a:buChar char="§"/>
        <a:tabLst/>
        <a:defRPr sz="2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B3A2C7"/>
        </a:buClr>
        <a:buSzTx/>
        <a:buFont typeface="Wingdings" charset="2"/>
        <a:buChar char="§"/>
        <a:tabLst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–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»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22-Oct-20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331C866-9841-463C-885B-8AAFE463F565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3CA002-73F7-4820-AA9D-3A8BA85EE955}"/>
              </a:ext>
            </a:extLst>
          </p:cNvPr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25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microsoft.com/office/2007/relationships/hdphoto" Target="../media/hdphoto2.wdp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4.bin"/><Relationship Id="rId4" Type="http://schemas.openxmlformats.org/officeDocument/2006/relationships/hyperlink" Target="../../../../Program%20Files/TurningPoint/2003/Questions.html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5.bin"/><Relationship Id="rId4" Type="http://schemas.openxmlformats.org/officeDocument/2006/relationships/hyperlink" Target="../../../../Program%20Files/TurningPoint/2003/Questions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590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33285" y="1046136"/>
            <a:ext cx="4519550" cy="1001403"/>
            <a:chOff x="336337" y="1949660"/>
            <a:chExt cx="5012677" cy="1001403"/>
          </a:xfrm>
        </p:grpSpPr>
        <p:sp>
          <p:nvSpPr>
            <p:cNvPr id="18" name="TextBox 9"/>
            <p:cNvSpPr txBox="1">
              <a:spLocks noChangeArrowheads="1"/>
            </p:cNvSpPr>
            <p:nvPr/>
          </p:nvSpPr>
          <p:spPr bwMode="auto">
            <a:xfrm>
              <a:off x="336337" y="2120066"/>
              <a:ext cx="5012677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4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  <a:cs typeface="Arial" charset="0"/>
                </a:rPr>
                <a:t>M</a:t>
              </a:r>
              <a:r>
                <a: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  <a:cs typeface="Arial" charset="0"/>
                </a:rPr>
                <a:t>icroeconomics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33405" y="1949660"/>
              <a:ext cx="325441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endPara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0" y="2038446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Dali Laxton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3652" y="4063425"/>
            <a:ext cx="2207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FFCD7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Cambria Math" pitchFamily="18" charset="0"/>
                <a:cs typeface="Arial" pitchFamily="34" charset="0"/>
              </a:rPr>
              <a:t>LECTURE</a:t>
            </a:r>
            <a:endParaRPr lang="en-US" sz="3200" dirty="0">
              <a:solidFill>
                <a:srgbClr val="FFCD74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 Narrow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2480" y="4495800"/>
            <a:ext cx="1445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solidFill>
                  <a:srgbClr val="FFCD74"/>
                </a:solidFill>
                <a:effectLst>
                  <a:outerShdw blurRad="38100" dist="38100" dir="2700000" algn="tl">
                    <a:schemeClr val="tx1">
                      <a:alpha val="43000"/>
                    </a:schemeClr>
                  </a:outerShdw>
                </a:effectLst>
                <a:latin typeface="Cambria Math" pitchFamily="18" charset="0"/>
                <a:ea typeface="Cambria Math" pitchFamily="18" charset="0"/>
                <a:cs typeface="Tahoma" pitchFamily="34" charset="0"/>
              </a:rPr>
              <a:t>5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000"/>
                    </a14:imgEffect>
                    <a14:imgEffect>
                      <a14:saturation sat="85000"/>
                    </a14:imgEffect>
                    <a14:imgEffect>
                      <a14:brightnessContrast contras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27" t="13217" r="3175" b="5984"/>
          <a:stretch/>
        </p:blipFill>
        <p:spPr>
          <a:xfrm>
            <a:off x="4694609" y="389977"/>
            <a:ext cx="4212112" cy="2697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stA="35000" endPos="40000" dist="127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2719787" y="3723966"/>
            <a:ext cx="6158008" cy="2684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5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Costs of </a:t>
            </a:r>
            <a:br>
              <a:rPr lang="en-US" sz="5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Production</a:t>
            </a:r>
          </a:p>
          <a:p>
            <a:pPr algn="ctr">
              <a:lnSpc>
                <a:spcPct val="110000"/>
              </a:lnSpc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Chapter 13</a:t>
            </a:r>
          </a:p>
        </p:txBody>
      </p:sp>
      <p:sp>
        <p:nvSpPr>
          <p:cNvPr id="13" name="Rectangle 12"/>
          <p:cNvSpPr/>
          <p:nvPr/>
        </p:nvSpPr>
        <p:spPr>
          <a:xfrm rot="16200000">
            <a:off x="8251789" y="2351214"/>
            <a:ext cx="141897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Wojciech Gerson (1831-1901)</a:t>
            </a:r>
          </a:p>
        </p:txBody>
      </p:sp>
    </p:spTree>
    <p:extLst>
      <p:ext uri="{BB962C8B-B14F-4D97-AF65-F5344CB8AC3E}">
        <p14:creationId xmlns:p14="http://schemas.microsoft.com/office/powerpoint/2010/main" val="3995548754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The Production Function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A </a:t>
            </a:r>
            <a:r>
              <a:rPr lang="en-US" b="1" dirty="0">
                <a:solidFill>
                  <a:srgbClr val="CC0000"/>
                </a:solidFill>
              </a:rPr>
              <a:t>production function</a:t>
            </a:r>
            <a:r>
              <a:rPr lang="en-US" dirty="0"/>
              <a:t> shows the relationship between the quantity of inputs used to produce a good and the quantity of output of that good. </a:t>
            </a:r>
          </a:p>
          <a:p>
            <a:pPr eaLnBrk="1" hangingPunct="1"/>
            <a:r>
              <a:rPr lang="en-US" dirty="0"/>
              <a:t>It can be represented by a table, equation, or graph.  </a:t>
            </a:r>
          </a:p>
          <a:p>
            <a:pPr eaLnBrk="1" hangingPunct="1"/>
            <a:r>
              <a:rPr lang="en-US" dirty="0"/>
              <a:t>Example 1:</a:t>
            </a:r>
          </a:p>
          <a:p>
            <a:pPr lvl="1" eaLnBrk="1" hangingPunct="1"/>
            <a:r>
              <a:rPr lang="en-US" dirty="0"/>
              <a:t>Farmer Slavko grows wheat. </a:t>
            </a:r>
          </a:p>
          <a:p>
            <a:pPr lvl="1" eaLnBrk="1" hangingPunct="1"/>
            <a:r>
              <a:rPr lang="en-US" dirty="0"/>
              <a:t>He has 5 acres of land.  </a:t>
            </a:r>
          </a:p>
          <a:p>
            <a:pPr lvl="1" eaLnBrk="1" hangingPunct="1"/>
            <a:r>
              <a:rPr lang="en-US" dirty="0"/>
              <a:t>He can hire as many workers as he wants.  </a:t>
            </a:r>
          </a:p>
        </p:txBody>
      </p:sp>
      <p:sp>
        <p:nvSpPr>
          <p:cNvPr id="1946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75724170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3968750" y="798513"/>
            <a:ext cx="4900613" cy="5722937"/>
            <a:chOff x="2500" y="503"/>
            <a:chExt cx="3087" cy="3605"/>
          </a:xfrm>
        </p:grpSpPr>
        <p:sp>
          <p:nvSpPr>
            <p:cNvPr id="20561" name="AutoShape 3"/>
            <p:cNvSpPr>
              <a:spLocks noChangeAspect="1" noChangeArrowheads="1" noTextEdit="1"/>
            </p:cNvSpPr>
            <p:nvPr/>
          </p:nvSpPr>
          <p:spPr bwMode="auto">
            <a:xfrm>
              <a:off x="2500" y="503"/>
              <a:ext cx="3087" cy="3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62" name="Rectangle 4"/>
            <p:cNvSpPr>
              <a:spLocks noChangeArrowheads="1"/>
            </p:cNvSpPr>
            <p:nvPr/>
          </p:nvSpPr>
          <p:spPr bwMode="auto">
            <a:xfrm>
              <a:off x="3364" y="731"/>
              <a:ext cx="1995" cy="267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63" name="Line 5"/>
            <p:cNvSpPr>
              <a:spLocks noChangeShapeType="1"/>
            </p:cNvSpPr>
            <p:nvPr/>
          </p:nvSpPr>
          <p:spPr bwMode="auto">
            <a:xfrm>
              <a:off x="3364" y="731"/>
              <a:ext cx="1" cy="267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64" name="Line 6"/>
            <p:cNvSpPr>
              <a:spLocks noChangeShapeType="1"/>
            </p:cNvSpPr>
            <p:nvPr/>
          </p:nvSpPr>
          <p:spPr bwMode="auto">
            <a:xfrm>
              <a:off x="3317" y="3401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65" name="Line 7"/>
            <p:cNvSpPr>
              <a:spLocks noChangeShapeType="1"/>
            </p:cNvSpPr>
            <p:nvPr/>
          </p:nvSpPr>
          <p:spPr bwMode="auto">
            <a:xfrm>
              <a:off x="3317" y="2993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66" name="Line 8"/>
            <p:cNvSpPr>
              <a:spLocks noChangeShapeType="1"/>
            </p:cNvSpPr>
            <p:nvPr/>
          </p:nvSpPr>
          <p:spPr bwMode="auto">
            <a:xfrm>
              <a:off x="3317" y="2592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67" name="Line 9"/>
            <p:cNvSpPr>
              <a:spLocks noChangeShapeType="1"/>
            </p:cNvSpPr>
            <p:nvPr/>
          </p:nvSpPr>
          <p:spPr bwMode="auto">
            <a:xfrm>
              <a:off x="3317" y="2184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68" name="Line 10"/>
            <p:cNvSpPr>
              <a:spLocks noChangeShapeType="1"/>
            </p:cNvSpPr>
            <p:nvPr/>
          </p:nvSpPr>
          <p:spPr bwMode="auto">
            <a:xfrm>
              <a:off x="3317" y="1783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69" name="Line 11"/>
            <p:cNvSpPr>
              <a:spLocks noChangeShapeType="1"/>
            </p:cNvSpPr>
            <p:nvPr/>
          </p:nvSpPr>
          <p:spPr bwMode="auto">
            <a:xfrm>
              <a:off x="3317" y="1375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70" name="Line 12"/>
            <p:cNvSpPr>
              <a:spLocks noChangeShapeType="1"/>
            </p:cNvSpPr>
            <p:nvPr/>
          </p:nvSpPr>
          <p:spPr bwMode="auto">
            <a:xfrm>
              <a:off x="3317" y="974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71" name="Line 13"/>
            <p:cNvSpPr>
              <a:spLocks noChangeShapeType="1"/>
            </p:cNvSpPr>
            <p:nvPr/>
          </p:nvSpPr>
          <p:spPr bwMode="auto">
            <a:xfrm>
              <a:off x="3364" y="3401"/>
              <a:ext cx="1995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72" name="Line 14"/>
            <p:cNvSpPr>
              <a:spLocks noChangeShapeType="1"/>
            </p:cNvSpPr>
            <p:nvPr/>
          </p:nvSpPr>
          <p:spPr bwMode="auto">
            <a:xfrm flipV="1">
              <a:off x="3364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73" name="Line 15"/>
            <p:cNvSpPr>
              <a:spLocks noChangeShapeType="1"/>
            </p:cNvSpPr>
            <p:nvPr/>
          </p:nvSpPr>
          <p:spPr bwMode="auto">
            <a:xfrm flipV="1">
              <a:off x="3725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74" name="Line 16"/>
            <p:cNvSpPr>
              <a:spLocks noChangeShapeType="1"/>
            </p:cNvSpPr>
            <p:nvPr/>
          </p:nvSpPr>
          <p:spPr bwMode="auto">
            <a:xfrm flipV="1">
              <a:off x="4087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75" name="Line 17"/>
            <p:cNvSpPr>
              <a:spLocks noChangeShapeType="1"/>
            </p:cNvSpPr>
            <p:nvPr/>
          </p:nvSpPr>
          <p:spPr bwMode="auto">
            <a:xfrm flipV="1">
              <a:off x="4456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76" name="Line 18"/>
            <p:cNvSpPr>
              <a:spLocks noChangeShapeType="1"/>
            </p:cNvSpPr>
            <p:nvPr/>
          </p:nvSpPr>
          <p:spPr bwMode="auto">
            <a:xfrm flipV="1">
              <a:off x="4817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77" name="Line 19"/>
            <p:cNvSpPr>
              <a:spLocks noChangeShapeType="1"/>
            </p:cNvSpPr>
            <p:nvPr/>
          </p:nvSpPr>
          <p:spPr bwMode="auto">
            <a:xfrm flipV="1">
              <a:off x="5178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78" name="Rectangle 20"/>
            <p:cNvSpPr>
              <a:spLocks noChangeArrowheads="1"/>
            </p:cNvSpPr>
            <p:nvPr/>
          </p:nvSpPr>
          <p:spPr bwMode="auto">
            <a:xfrm>
              <a:off x="3168" y="3323"/>
              <a:ext cx="8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0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79" name="Rectangle 21"/>
            <p:cNvSpPr>
              <a:spLocks noChangeArrowheads="1"/>
            </p:cNvSpPr>
            <p:nvPr/>
          </p:nvSpPr>
          <p:spPr bwMode="auto">
            <a:xfrm>
              <a:off x="3011" y="2914"/>
              <a:ext cx="24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500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80" name="Rectangle 22"/>
            <p:cNvSpPr>
              <a:spLocks noChangeArrowheads="1"/>
            </p:cNvSpPr>
            <p:nvPr/>
          </p:nvSpPr>
          <p:spPr bwMode="auto">
            <a:xfrm>
              <a:off x="2893" y="2514"/>
              <a:ext cx="36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1,000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81" name="Rectangle 23"/>
            <p:cNvSpPr>
              <a:spLocks noChangeArrowheads="1"/>
            </p:cNvSpPr>
            <p:nvPr/>
          </p:nvSpPr>
          <p:spPr bwMode="auto">
            <a:xfrm>
              <a:off x="2893" y="2105"/>
              <a:ext cx="36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1,500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82" name="Rectangle 24"/>
            <p:cNvSpPr>
              <a:spLocks noChangeArrowheads="1"/>
            </p:cNvSpPr>
            <p:nvPr/>
          </p:nvSpPr>
          <p:spPr bwMode="auto">
            <a:xfrm>
              <a:off x="2893" y="1705"/>
              <a:ext cx="36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2,000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83" name="Rectangle 25"/>
            <p:cNvSpPr>
              <a:spLocks noChangeArrowheads="1"/>
            </p:cNvSpPr>
            <p:nvPr/>
          </p:nvSpPr>
          <p:spPr bwMode="auto">
            <a:xfrm>
              <a:off x="2893" y="1296"/>
              <a:ext cx="36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2,500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84" name="Rectangle 26"/>
            <p:cNvSpPr>
              <a:spLocks noChangeArrowheads="1"/>
            </p:cNvSpPr>
            <p:nvPr/>
          </p:nvSpPr>
          <p:spPr bwMode="auto">
            <a:xfrm>
              <a:off x="2893" y="896"/>
              <a:ext cx="36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3,000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85" name="Rectangle 27"/>
            <p:cNvSpPr>
              <a:spLocks noChangeArrowheads="1"/>
            </p:cNvSpPr>
            <p:nvPr/>
          </p:nvSpPr>
          <p:spPr bwMode="auto">
            <a:xfrm>
              <a:off x="3325" y="3535"/>
              <a:ext cx="8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0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86" name="Rectangle 28"/>
            <p:cNvSpPr>
              <a:spLocks noChangeArrowheads="1"/>
            </p:cNvSpPr>
            <p:nvPr/>
          </p:nvSpPr>
          <p:spPr bwMode="auto">
            <a:xfrm>
              <a:off x="3686" y="3535"/>
              <a:ext cx="8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1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87" name="Rectangle 29"/>
            <p:cNvSpPr>
              <a:spLocks noChangeArrowheads="1"/>
            </p:cNvSpPr>
            <p:nvPr/>
          </p:nvSpPr>
          <p:spPr bwMode="auto">
            <a:xfrm>
              <a:off x="4047" y="3535"/>
              <a:ext cx="8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2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88" name="Rectangle 30"/>
            <p:cNvSpPr>
              <a:spLocks noChangeArrowheads="1"/>
            </p:cNvSpPr>
            <p:nvPr/>
          </p:nvSpPr>
          <p:spPr bwMode="auto">
            <a:xfrm>
              <a:off x="4417" y="3535"/>
              <a:ext cx="8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3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89" name="Rectangle 31"/>
            <p:cNvSpPr>
              <a:spLocks noChangeArrowheads="1"/>
            </p:cNvSpPr>
            <p:nvPr/>
          </p:nvSpPr>
          <p:spPr bwMode="auto">
            <a:xfrm>
              <a:off x="4778" y="3535"/>
              <a:ext cx="8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4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90" name="Rectangle 32"/>
            <p:cNvSpPr>
              <a:spLocks noChangeArrowheads="1"/>
            </p:cNvSpPr>
            <p:nvPr/>
          </p:nvSpPr>
          <p:spPr bwMode="auto">
            <a:xfrm>
              <a:off x="5139" y="3535"/>
              <a:ext cx="8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/>
                  <a:cs typeface="Arial"/>
                </a:rPr>
                <a:t>5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91" name="Rectangle 33"/>
            <p:cNvSpPr>
              <a:spLocks noChangeArrowheads="1"/>
            </p:cNvSpPr>
            <p:nvPr/>
          </p:nvSpPr>
          <p:spPr bwMode="auto">
            <a:xfrm>
              <a:off x="3835" y="3778"/>
              <a:ext cx="106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 b="1">
                  <a:solidFill>
                    <a:srgbClr val="000000"/>
                  </a:solidFill>
                  <a:latin typeface="Arial"/>
                  <a:cs typeface="Arial"/>
                </a:rPr>
                <a:t>No. of workers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92" name="Rectangle 34"/>
            <p:cNvSpPr>
              <a:spLocks noChangeArrowheads="1"/>
            </p:cNvSpPr>
            <p:nvPr/>
          </p:nvSpPr>
          <p:spPr bwMode="auto">
            <a:xfrm rot="16200000">
              <a:off x="1720" y="2225"/>
              <a:ext cx="188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900" b="1">
                  <a:solidFill>
                    <a:srgbClr val="000000"/>
                  </a:solidFill>
                  <a:latin typeface="Arial"/>
                  <a:cs typeface="Arial"/>
                </a:rPr>
                <a:t>             Quantity of output</a:t>
              </a:r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0485" name="Rectangle 3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9075"/>
            <a:ext cx="9144000" cy="5794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 dirty="0"/>
              <a:t>EXAMPLE 1</a:t>
            </a:r>
            <a:r>
              <a:rPr lang="en-US" sz="2900" dirty="0"/>
              <a:t>:  </a:t>
            </a:r>
            <a:r>
              <a:rPr lang="en-US" sz="3300" dirty="0"/>
              <a:t>Farmer </a:t>
            </a:r>
            <a:r>
              <a:rPr lang="en-US" sz="3200" dirty="0"/>
              <a:t>Slavko</a:t>
            </a:r>
            <a:r>
              <a:rPr lang="en-US" sz="3300" dirty="0"/>
              <a:t>’s Production Function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33375" y="5646738"/>
            <a:ext cx="2349500" cy="581025"/>
            <a:chOff x="210" y="3557"/>
            <a:chExt cx="1480" cy="366"/>
          </a:xfrm>
        </p:grpSpPr>
        <p:sp>
          <p:nvSpPr>
            <p:cNvPr id="20559" name="Rectangle 37"/>
            <p:cNvSpPr>
              <a:spLocks noChangeArrowheads="1"/>
            </p:cNvSpPr>
            <p:nvPr/>
          </p:nvSpPr>
          <p:spPr bwMode="auto">
            <a:xfrm>
              <a:off x="958" y="3557"/>
              <a:ext cx="73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3000</a:t>
              </a:r>
            </a:p>
          </p:txBody>
        </p:sp>
        <p:sp>
          <p:nvSpPr>
            <p:cNvPr id="20560" name="Rectangle 38"/>
            <p:cNvSpPr>
              <a:spLocks noChangeArrowheads="1"/>
            </p:cNvSpPr>
            <p:nvPr/>
          </p:nvSpPr>
          <p:spPr bwMode="auto">
            <a:xfrm>
              <a:off x="210" y="3557"/>
              <a:ext cx="74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 anchor="ctr"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5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333375" y="5065713"/>
            <a:ext cx="2349500" cy="581025"/>
            <a:chOff x="210" y="3191"/>
            <a:chExt cx="1480" cy="366"/>
          </a:xfrm>
        </p:grpSpPr>
        <p:sp>
          <p:nvSpPr>
            <p:cNvPr id="20557" name="Rectangle 40"/>
            <p:cNvSpPr>
              <a:spLocks noChangeArrowheads="1"/>
            </p:cNvSpPr>
            <p:nvPr/>
          </p:nvSpPr>
          <p:spPr bwMode="auto">
            <a:xfrm>
              <a:off x="958" y="3191"/>
              <a:ext cx="73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2800</a:t>
              </a:r>
            </a:p>
          </p:txBody>
        </p:sp>
        <p:sp>
          <p:nvSpPr>
            <p:cNvPr id="20558" name="Rectangle 41"/>
            <p:cNvSpPr>
              <a:spLocks noChangeArrowheads="1"/>
            </p:cNvSpPr>
            <p:nvPr/>
          </p:nvSpPr>
          <p:spPr bwMode="auto">
            <a:xfrm>
              <a:off x="210" y="3191"/>
              <a:ext cx="74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 anchor="ctr"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4</a:t>
              </a: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333375" y="4425950"/>
            <a:ext cx="2349500" cy="639763"/>
            <a:chOff x="210" y="2788"/>
            <a:chExt cx="1480" cy="403"/>
          </a:xfrm>
        </p:grpSpPr>
        <p:sp>
          <p:nvSpPr>
            <p:cNvPr id="20555" name="Rectangle 43"/>
            <p:cNvSpPr>
              <a:spLocks noChangeArrowheads="1"/>
            </p:cNvSpPr>
            <p:nvPr/>
          </p:nvSpPr>
          <p:spPr bwMode="auto">
            <a:xfrm>
              <a:off x="958" y="2788"/>
              <a:ext cx="73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2400</a:t>
              </a:r>
            </a:p>
          </p:txBody>
        </p:sp>
        <p:sp>
          <p:nvSpPr>
            <p:cNvPr id="20556" name="Rectangle 44"/>
            <p:cNvSpPr>
              <a:spLocks noChangeArrowheads="1"/>
            </p:cNvSpPr>
            <p:nvPr/>
          </p:nvSpPr>
          <p:spPr bwMode="auto">
            <a:xfrm>
              <a:off x="210" y="2788"/>
              <a:ext cx="74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 anchor="ctr"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3</a:t>
              </a:r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333375" y="3771900"/>
            <a:ext cx="2349500" cy="654050"/>
            <a:chOff x="210" y="2376"/>
            <a:chExt cx="1480" cy="412"/>
          </a:xfrm>
        </p:grpSpPr>
        <p:sp>
          <p:nvSpPr>
            <p:cNvPr id="20553" name="Rectangle 46"/>
            <p:cNvSpPr>
              <a:spLocks noChangeArrowheads="1"/>
            </p:cNvSpPr>
            <p:nvPr/>
          </p:nvSpPr>
          <p:spPr bwMode="auto">
            <a:xfrm>
              <a:off x="958" y="2376"/>
              <a:ext cx="732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1800</a:t>
              </a:r>
            </a:p>
          </p:txBody>
        </p:sp>
        <p:sp>
          <p:nvSpPr>
            <p:cNvPr id="20554" name="Rectangle 47"/>
            <p:cNvSpPr>
              <a:spLocks noChangeArrowheads="1"/>
            </p:cNvSpPr>
            <p:nvPr/>
          </p:nvSpPr>
          <p:spPr bwMode="auto">
            <a:xfrm>
              <a:off x="210" y="2376"/>
              <a:ext cx="748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 anchor="ctr"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333375" y="3132138"/>
            <a:ext cx="2349500" cy="639762"/>
            <a:chOff x="210" y="1973"/>
            <a:chExt cx="1480" cy="403"/>
          </a:xfrm>
        </p:grpSpPr>
        <p:sp>
          <p:nvSpPr>
            <p:cNvPr id="20551" name="Rectangle 49"/>
            <p:cNvSpPr>
              <a:spLocks noChangeArrowheads="1"/>
            </p:cNvSpPr>
            <p:nvPr/>
          </p:nvSpPr>
          <p:spPr bwMode="auto">
            <a:xfrm>
              <a:off x="958" y="1973"/>
              <a:ext cx="73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1000</a:t>
              </a:r>
            </a:p>
          </p:txBody>
        </p:sp>
        <p:sp>
          <p:nvSpPr>
            <p:cNvPr id="20552" name="Rectangle 50"/>
            <p:cNvSpPr>
              <a:spLocks noChangeArrowheads="1"/>
            </p:cNvSpPr>
            <p:nvPr/>
          </p:nvSpPr>
          <p:spPr bwMode="auto">
            <a:xfrm>
              <a:off x="210" y="1973"/>
              <a:ext cx="74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 anchor="ctr"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333375" y="2452688"/>
            <a:ext cx="2349500" cy="679450"/>
            <a:chOff x="210" y="1545"/>
            <a:chExt cx="1480" cy="428"/>
          </a:xfrm>
        </p:grpSpPr>
        <p:sp>
          <p:nvSpPr>
            <p:cNvPr id="20549" name="Rectangle 52"/>
            <p:cNvSpPr>
              <a:spLocks noChangeArrowheads="1"/>
            </p:cNvSpPr>
            <p:nvPr/>
          </p:nvSpPr>
          <p:spPr bwMode="auto">
            <a:xfrm>
              <a:off x="958" y="1545"/>
              <a:ext cx="732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0550" name="Rectangle 53"/>
            <p:cNvSpPr>
              <a:spLocks noChangeArrowheads="1"/>
            </p:cNvSpPr>
            <p:nvPr/>
          </p:nvSpPr>
          <p:spPr bwMode="auto">
            <a:xfrm>
              <a:off x="210" y="1545"/>
              <a:ext cx="748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 anchor="ctr"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0</a:t>
              </a:r>
            </a:p>
          </p:txBody>
        </p:sp>
      </p:grpSp>
      <p:sp>
        <p:nvSpPr>
          <p:cNvPr id="20492" name="Line 54"/>
          <p:cNvSpPr>
            <a:spLocks noChangeShapeType="1"/>
          </p:cNvSpPr>
          <p:nvPr/>
        </p:nvSpPr>
        <p:spPr bwMode="auto">
          <a:xfrm>
            <a:off x="333375" y="1139825"/>
            <a:ext cx="11874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493" name="Line 55"/>
          <p:cNvSpPr>
            <a:spLocks noChangeShapeType="1"/>
          </p:cNvSpPr>
          <p:nvPr/>
        </p:nvSpPr>
        <p:spPr bwMode="auto">
          <a:xfrm>
            <a:off x="333375" y="6227763"/>
            <a:ext cx="11874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494" name="Line 56"/>
          <p:cNvSpPr>
            <a:spLocks noChangeShapeType="1"/>
          </p:cNvSpPr>
          <p:nvPr/>
        </p:nvSpPr>
        <p:spPr bwMode="auto">
          <a:xfrm>
            <a:off x="333375" y="1139825"/>
            <a:ext cx="0" cy="13128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495" name="Line 57"/>
          <p:cNvSpPr>
            <a:spLocks noChangeShapeType="1"/>
          </p:cNvSpPr>
          <p:nvPr/>
        </p:nvSpPr>
        <p:spPr bwMode="auto">
          <a:xfrm>
            <a:off x="3776663" y="1139825"/>
            <a:ext cx="0" cy="13128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496" name="Line 58"/>
          <p:cNvSpPr>
            <a:spLocks noChangeShapeType="1"/>
          </p:cNvSpPr>
          <p:nvPr/>
        </p:nvSpPr>
        <p:spPr bwMode="auto">
          <a:xfrm>
            <a:off x="1520825" y="1139825"/>
            <a:ext cx="132873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497" name="Line 59"/>
          <p:cNvSpPr>
            <a:spLocks noChangeShapeType="1"/>
          </p:cNvSpPr>
          <p:nvPr/>
        </p:nvSpPr>
        <p:spPr bwMode="auto">
          <a:xfrm>
            <a:off x="333375" y="2452688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498" name="Line 60"/>
          <p:cNvSpPr>
            <a:spLocks noChangeShapeType="1"/>
          </p:cNvSpPr>
          <p:nvPr/>
        </p:nvSpPr>
        <p:spPr bwMode="auto">
          <a:xfrm>
            <a:off x="2849563" y="1139825"/>
            <a:ext cx="9271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499" name="Line 61"/>
          <p:cNvSpPr>
            <a:spLocks noChangeShapeType="1"/>
          </p:cNvSpPr>
          <p:nvPr/>
        </p:nvSpPr>
        <p:spPr bwMode="auto">
          <a:xfrm>
            <a:off x="3776663" y="2452688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00" name="Line 62"/>
          <p:cNvSpPr>
            <a:spLocks noChangeShapeType="1"/>
          </p:cNvSpPr>
          <p:nvPr/>
        </p:nvSpPr>
        <p:spPr bwMode="auto">
          <a:xfrm>
            <a:off x="333375" y="31321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01" name="Line 63"/>
          <p:cNvSpPr>
            <a:spLocks noChangeShapeType="1"/>
          </p:cNvSpPr>
          <p:nvPr/>
        </p:nvSpPr>
        <p:spPr bwMode="auto">
          <a:xfrm>
            <a:off x="3776663" y="31321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02" name="Line 64"/>
          <p:cNvSpPr>
            <a:spLocks noChangeShapeType="1"/>
          </p:cNvSpPr>
          <p:nvPr/>
        </p:nvSpPr>
        <p:spPr bwMode="auto">
          <a:xfrm>
            <a:off x="333375" y="3771900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03" name="Line 65"/>
          <p:cNvSpPr>
            <a:spLocks noChangeShapeType="1"/>
          </p:cNvSpPr>
          <p:nvPr/>
        </p:nvSpPr>
        <p:spPr bwMode="auto">
          <a:xfrm>
            <a:off x="3776663" y="3771900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04" name="Line 66"/>
          <p:cNvSpPr>
            <a:spLocks noChangeShapeType="1"/>
          </p:cNvSpPr>
          <p:nvPr/>
        </p:nvSpPr>
        <p:spPr bwMode="auto">
          <a:xfrm>
            <a:off x="333375" y="4425950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05" name="Line 67"/>
          <p:cNvSpPr>
            <a:spLocks noChangeShapeType="1"/>
          </p:cNvSpPr>
          <p:nvPr/>
        </p:nvSpPr>
        <p:spPr bwMode="auto">
          <a:xfrm>
            <a:off x="3776663" y="4425950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06" name="Line 68"/>
          <p:cNvSpPr>
            <a:spLocks noChangeShapeType="1"/>
          </p:cNvSpPr>
          <p:nvPr/>
        </p:nvSpPr>
        <p:spPr bwMode="auto">
          <a:xfrm>
            <a:off x="333375" y="5065713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07" name="Line 69"/>
          <p:cNvSpPr>
            <a:spLocks noChangeShapeType="1"/>
          </p:cNvSpPr>
          <p:nvPr/>
        </p:nvSpPr>
        <p:spPr bwMode="auto">
          <a:xfrm>
            <a:off x="3776663" y="5065713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08" name="Line 70"/>
          <p:cNvSpPr>
            <a:spLocks noChangeShapeType="1"/>
          </p:cNvSpPr>
          <p:nvPr/>
        </p:nvSpPr>
        <p:spPr bwMode="auto">
          <a:xfrm>
            <a:off x="333375" y="5646738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09" name="Line 71"/>
          <p:cNvSpPr>
            <a:spLocks noChangeShapeType="1"/>
          </p:cNvSpPr>
          <p:nvPr/>
        </p:nvSpPr>
        <p:spPr bwMode="auto">
          <a:xfrm>
            <a:off x="3776663" y="5646738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10" name="Line 72"/>
          <p:cNvSpPr>
            <a:spLocks noChangeShapeType="1"/>
          </p:cNvSpPr>
          <p:nvPr/>
        </p:nvSpPr>
        <p:spPr bwMode="auto">
          <a:xfrm>
            <a:off x="1520825" y="6227763"/>
            <a:ext cx="132873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511" name="Line 73"/>
          <p:cNvSpPr>
            <a:spLocks noChangeShapeType="1"/>
          </p:cNvSpPr>
          <p:nvPr/>
        </p:nvSpPr>
        <p:spPr bwMode="auto">
          <a:xfrm>
            <a:off x="2849563" y="6227763"/>
            <a:ext cx="9271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333375" y="1139825"/>
            <a:ext cx="2516188" cy="1325563"/>
            <a:chOff x="210" y="718"/>
            <a:chExt cx="1585" cy="835"/>
          </a:xfrm>
        </p:grpSpPr>
        <p:sp>
          <p:nvSpPr>
            <p:cNvPr id="20546" name="Rectangle 75"/>
            <p:cNvSpPr>
              <a:spLocks noChangeArrowheads="1"/>
            </p:cNvSpPr>
            <p:nvPr/>
          </p:nvSpPr>
          <p:spPr bwMode="auto">
            <a:xfrm>
              <a:off x="958" y="718"/>
              <a:ext cx="837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  <a:r>
                <a:rPr lang="en-US" sz="2400">
                  <a:latin typeface="Arial"/>
                  <a:cs typeface="Arial"/>
                </a:rPr>
                <a:t> </a:t>
              </a:r>
              <a:r>
                <a:rPr lang="en-US" sz="2200">
                  <a:latin typeface="Arial"/>
                  <a:cs typeface="Arial"/>
                </a:rPr>
                <a:t>(bushels </a:t>
              </a:r>
              <a:br>
                <a:rPr lang="en-US" sz="2200">
                  <a:latin typeface="Arial"/>
                  <a:cs typeface="Arial"/>
                </a:rPr>
              </a:br>
              <a:r>
                <a:rPr lang="en-US" sz="2200">
                  <a:latin typeface="Arial"/>
                  <a:cs typeface="Arial"/>
                </a:rPr>
                <a:t>of wheat)</a:t>
              </a:r>
            </a:p>
          </p:txBody>
        </p:sp>
        <p:sp>
          <p:nvSpPr>
            <p:cNvPr id="20547" name="Rectangle 76"/>
            <p:cNvSpPr>
              <a:spLocks noChangeArrowheads="1"/>
            </p:cNvSpPr>
            <p:nvPr/>
          </p:nvSpPr>
          <p:spPr bwMode="auto">
            <a:xfrm>
              <a:off x="210" y="718"/>
              <a:ext cx="748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 b="1" i="1">
                  <a:latin typeface="Arial"/>
                  <a:cs typeface="Arial"/>
                </a:rPr>
                <a:t>L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200">
                  <a:latin typeface="Arial"/>
                  <a:cs typeface="Arial"/>
                </a:rPr>
                <a:t>(no. of workers)</a:t>
              </a:r>
            </a:p>
          </p:txBody>
        </p:sp>
        <p:sp>
          <p:nvSpPr>
            <p:cNvPr id="20548" name="Line 77"/>
            <p:cNvSpPr>
              <a:spLocks noChangeShapeType="1"/>
            </p:cNvSpPr>
            <p:nvPr/>
          </p:nvSpPr>
          <p:spPr bwMode="auto">
            <a:xfrm>
              <a:off x="216" y="1553"/>
              <a:ext cx="15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72782" name="Oval 78"/>
          <p:cNvSpPr>
            <a:spLocks noChangeArrowheads="1"/>
          </p:cNvSpPr>
          <p:nvPr/>
        </p:nvSpPr>
        <p:spPr bwMode="auto">
          <a:xfrm>
            <a:off x="5273675" y="5318125"/>
            <a:ext cx="139700" cy="138113"/>
          </a:xfrm>
          <a:prstGeom prst="ellipse">
            <a:avLst/>
          </a:prstGeom>
          <a:solidFill>
            <a:srgbClr val="0066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10" name="Group 79"/>
          <p:cNvGrpSpPr>
            <a:grpSpLocks/>
          </p:cNvGrpSpPr>
          <p:nvPr/>
        </p:nvGrpSpPr>
        <p:grpSpPr bwMode="auto">
          <a:xfrm>
            <a:off x="5337175" y="1484313"/>
            <a:ext cx="2949575" cy="3903662"/>
            <a:chOff x="3362" y="935"/>
            <a:chExt cx="1858" cy="2459"/>
          </a:xfrm>
        </p:grpSpPr>
        <p:grpSp>
          <p:nvGrpSpPr>
            <p:cNvPr id="11" name="Group 80"/>
            <p:cNvGrpSpPr>
              <a:grpSpLocks/>
            </p:cNvGrpSpPr>
            <p:nvPr/>
          </p:nvGrpSpPr>
          <p:grpSpPr bwMode="auto">
            <a:xfrm>
              <a:off x="3362" y="978"/>
              <a:ext cx="1816" cy="2416"/>
              <a:chOff x="357" y="2450"/>
              <a:chExt cx="795" cy="646"/>
            </a:xfrm>
          </p:grpSpPr>
          <p:sp>
            <p:nvSpPr>
              <p:cNvPr id="20544" name="Line 8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0545" name="Line 8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0543" name="Oval 83"/>
            <p:cNvSpPr>
              <a:spLocks noChangeArrowheads="1"/>
            </p:cNvSpPr>
            <p:nvPr/>
          </p:nvSpPr>
          <p:spPr bwMode="auto">
            <a:xfrm>
              <a:off x="5132" y="935"/>
              <a:ext cx="88" cy="87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2" name="Group 84"/>
          <p:cNvGrpSpPr>
            <a:grpSpLocks/>
          </p:cNvGrpSpPr>
          <p:nvPr/>
        </p:nvGrpSpPr>
        <p:grpSpPr bwMode="auto">
          <a:xfrm>
            <a:off x="5340350" y="1706563"/>
            <a:ext cx="2374900" cy="3690937"/>
            <a:chOff x="3364" y="1075"/>
            <a:chExt cx="1496" cy="2325"/>
          </a:xfrm>
        </p:grpSpPr>
        <p:grpSp>
          <p:nvGrpSpPr>
            <p:cNvPr id="13" name="Group 85"/>
            <p:cNvGrpSpPr>
              <a:grpSpLocks/>
            </p:cNvGrpSpPr>
            <p:nvPr/>
          </p:nvGrpSpPr>
          <p:grpSpPr bwMode="auto">
            <a:xfrm>
              <a:off x="3364" y="1116"/>
              <a:ext cx="1454" cy="2284"/>
              <a:chOff x="357" y="2450"/>
              <a:chExt cx="795" cy="646"/>
            </a:xfrm>
          </p:grpSpPr>
          <p:sp>
            <p:nvSpPr>
              <p:cNvPr id="20540" name="Line 86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0541" name="Line 87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0539" name="Oval 88"/>
            <p:cNvSpPr>
              <a:spLocks noChangeArrowheads="1"/>
            </p:cNvSpPr>
            <p:nvPr/>
          </p:nvSpPr>
          <p:spPr bwMode="auto">
            <a:xfrm>
              <a:off x="4772" y="1075"/>
              <a:ext cx="88" cy="87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4" name="Group 89"/>
          <p:cNvGrpSpPr>
            <a:grpSpLocks/>
          </p:cNvGrpSpPr>
          <p:nvPr/>
        </p:nvGrpSpPr>
        <p:grpSpPr bwMode="auto">
          <a:xfrm>
            <a:off x="5335588" y="2225675"/>
            <a:ext cx="1801812" cy="3168650"/>
            <a:chOff x="3361" y="1402"/>
            <a:chExt cx="1135" cy="1996"/>
          </a:xfrm>
        </p:grpSpPr>
        <p:grpSp>
          <p:nvGrpSpPr>
            <p:cNvPr id="15" name="Group 90"/>
            <p:cNvGrpSpPr>
              <a:grpSpLocks/>
            </p:cNvGrpSpPr>
            <p:nvPr/>
          </p:nvGrpSpPr>
          <p:grpSpPr bwMode="auto">
            <a:xfrm>
              <a:off x="3361" y="1442"/>
              <a:ext cx="1092" cy="1956"/>
              <a:chOff x="357" y="2450"/>
              <a:chExt cx="795" cy="646"/>
            </a:xfrm>
          </p:grpSpPr>
          <p:sp>
            <p:nvSpPr>
              <p:cNvPr id="20536" name="Line 9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0537" name="Line 9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0535" name="Oval 93"/>
            <p:cNvSpPr>
              <a:spLocks noChangeArrowheads="1"/>
            </p:cNvSpPr>
            <p:nvPr/>
          </p:nvSpPr>
          <p:spPr bwMode="auto">
            <a:xfrm>
              <a:off x="4408" y="1402"/>
              <a:ext cx="88" cy="87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5340350" y="2992438"/>
            <a:ext cx="1212850" cy="2405062"/>
            <a:chOff x="3364" y="1885"/>
            <a:chExt cx="764" cy="1515"/>
          </a:xfrm>
        </p:grpSpPr>
        <p:grpSp>
          <p:nvGrpSpPr>
            <p:cNvPr id="17" name="Group 95"/>
            <p:cNvGrpSpPr>
              <a:grpSpLocks/>
            </p:cNvGrpSpPr>
            <p:nvPr/>
          </p:nvGrpSpPr>
          <p:grpSpPr bwMode="auto">
            <a:xfrm>
              <a:off x="3364" y="1930"/>
              <a:ext cx="721" cy="1470"/>
              <a:chOff x="357" y="2450"/>
              <a:chExt cx="795" cy="646"/>
            </a:xfrm>
          </p:grpSpPr>
          <p:sp>
            <p:nvSpPr>
              <p:cNvPr id="20532" name="Line 96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0533" name="Line 97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0531" name="Oval 98"/>
            <p:cNvSpPr>
              <a:spLocks noChangeArrowheads="1"/>
            </p:cNvSpPr>
            <p:nvPr/>
          </p:nvSpPr>
          <p:spPr bwMode="auto">
            <a:xfrm>
              <a:off x="4040" y="1885"/>
              <a:ext cx="88" cy="87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8" name="Group 99"/>
          <p:cNvGrpSpPr>
            <a:grpSpLocks/>
          </p:cNvGrpSpPr>
          <p:nvPr/>
        </p:nvGrpSpPr>
        <p:grpSpPr bwMode="auto">
          <a:xfrm>
            <a:off x="5334000" y="4051300"/>
            <a:ext cx="652463" cy="1339850"/>
            <a:chOff x="3360" y="2552"/>
            <a:chExt cx="411" cy="844"/>
          </a:xfrm>
        </p:grpSpPr>
        <p:grpSp>
          <p:nvGrpSpPr>
            <p:cNvPr id="19" name="Group 100"/>
            <p:cNvGrpSpPr>
              <a:grpSpLocks/>
            </p:cNvGrpSpPr>
            <p:nvPr/>
          </p:nvGrpSpPr>
          <p:grpSpPr bwMode="auto">
            <a:xfrm>
              <a:off x="3360" y="2589"/>
              <a:ext cx="365" cy="807"/>
              <a:chOff x="357" y="2450"/>
              <a:chExt cx="795" cy="646"/>
            </a:xfrm>
          </p:grpSpPr>
          <p:sp>
            <p:nvSpPr>
              <p:cNvPr id="20528" name="Line 10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0529" name="Line 10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0527" name="Oval 103"/>
            <p:cNvSpPr>
              <a:spLocks noChangeArrowheads="1"/>
            </p:cNvSpPr>
            <p:nvPr/>
          </p:nvSpPr>
          <p:spPr bwMode="auto">
            <a:xfrm>
              <a:off x="3683" y="2552"/>
              <a:ext cx="88" cy="87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0" name="Group 104"/>
          <p:cNvGrpSpPr>
            <a:grpSpLocks/>
          </p:cNvGrpSpPr>
          <p:nvPr/>
        </p:nvGrpSpPr>
        <p:grpSpPr bwMode="auto">
          <a:xfrm>
            <a:off x="5335588" y="1543050"/>
            <a:ext cx="2889250" cy="3848100"/>
            <a:chOff x="3361" y="972"/>
            <a:chExt cx="1820" cy="2424"/>
          </a:xfrm>
        </p:grpSpPr>
        <p:sp>
          <p:nvSpPr>
            <p:cNvPr id="20521" name="Line 105"/>
            <p:cNvSpPr>
              <a:spLocks noChangeShapeType="1"/>
            </p:cNvSpPr>
            <p:nvPr/>
          </p:nvSpPr>
          <p:spPr bwMode="auto">
            <a:xfrm flipV="1">
              <a:off x="3361" y="2592"/>
              <a:ext cx="362" cy="804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22" name="Line 106"/>
            <p:cNvSpPr>
              <a:spLocks noChangeShapeType="1"/>
            </p:cNvSpPr>
            <p:nvPr/>
          </p:nvSpPr>
          <p:spPr bwMode="auto">
            <a:xfrm flipV="1">
              <a:off x="3732" y="1930"/>
              <a:ext cx="345" cy="659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23" name="Line 107"/>
            <p:cNvSpPr>
              <a:spLocks noChangeShapeType="1"/>
            </p:cNvSpPr>
            <p:nvPr/>
          </p:nvSpPr>
          <p:spPr bwMode="auto">
            <a:xfrm flipV="1">
              <a:off x="4086" y="1446"/>
              <a:ext cx="370" cy="479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24" name="Line 108"/>
            <p:cNvSpPr>
              <a:spLocks noChangeShapeType="1"/>
            </p:cNvSpPr>
            <p:nvPr/>
          </p:nvSpPr>
          <p:spPr bwMode="auto">
            <a:xfrm flipV="1">
              <a:off x="4453" y="1108"/>
              <a:ext cx="370" cy="337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25" name="Line 109"/>
            <p:cNvSpPr>
              <a:spLocks noChangeShapeType="1"/>
            </p:cNvSpPr>
            <p:nvPr/>
          </p:nvSpPr>
          <p:spPr bwMode="auto">
            <a:xfrm flipV="1">
              <a:off x="4829" y="972"/>
              <a:ext cx="352" cy="139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052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2428931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8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1300"/>
            <a:ext cx="8229600" cy="6492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700"/>
              <a:t>Marginal Product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90588"/>
            <a:ext cx="8229600" cy="5448300"/>
          </a:xfrm>
        </p:spPr>
        <p:txBody>
          <a:bodyPr/>
          <a:lstStyle/>
          <a:p>
            <a:r>
              <a:rPr lang="en-US" dirty="0"/>
              <a:t>If Slavko hires one more worker, his output rises by the </a:t>
            </a:r>
            <a:r>
              <a:rPr lang="en-US" i="1" dirty="0"/>
              <a:t>marginal product of labor</a:t>
            </a:r>
            <a:r>
              <a:rPr lang="en-US" dirty="0"/>
              <a:t>.  </a:t>
            </a:r>
          </a:p>
          <a:p>
            <a:pPr eaLnBrk="1" hangingPunct="1"/>
            <a:r>
              <a:rPr lang="en-US" dirty="0"/>
              <a:t>The </a:t>
            </a:r>
            <a:r>
              <a:rPr lang="en-US" b="1" dirty="0">
                <a:solidFill>
                  <a:srgbClr val="CC0000"/>
                </a:solidFill>
              </a:rPr>
              <a:t>marginal product</a:t>
            </a:r>
            <a:r>
              <a:rPr lang="en-US" b="1" dirty="0"/>
              <a:t> </a:t>
            </a:r>
            <a:r>
              <a:rPr lang="en-US" dirty="0"/>
              <a:t>of any input is the increase in output arising from an additional unit of that input, holding all other inputs constant. </a:t>
            </a:r>
          </a:p>
          <a:p>
            <a:pPr eaLnBrk="1" hangingPunct="1"/>
            <a:r>
              <a:rPr lang="en-US" dirty="0"/>
              <a:t>Notation:  </a:t>
            </a:r>
            <a:br>
              <a:rPr lang="en-US" dirty="0"/>
            </a:br>
            <a:r>
              <a:rPr lang="en-US" dirty="0"/>
              <a:t>   </a:t>
            </a:r>
            <a:r>
              <a:rPr lang="en-US" b="1" dirty="0"/>
              <a:t>∆</a:t>
            </a:r>
            <a:r>
              <a:rPr lang="en-US" dirty="0"/>
              <a:t> (delta) = “change in…”</a:t>
            </a:r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en-US" dirty="0"/>
              <a:t>	Examples: </a:t>
            </a:r>
            <a:br>
              <a:rPr lang="en-US" dirty="0"/>
            </a:br>
            <a:r>
              <a:rPr lang="en-US" b="1" dirty="0"/>
              <a:t>∆</a:t>
            </a:r>
            <a:r>
              <a:rPr lang="en-US" b="1" i="1" dirty="0"/>
              <a:t>Q</a:t>
            </a:r>
            <a:r>
              <a:rPr lang="en-US" dirty="0"/>
              <a:t> = change in output, </a:t>
            </a:r>
            <a:r>
              <a:rPr lang="en-US" b="1" dirty="0"/>
              <a:t>∆</a:t>
            </a:r>
            <a:r>
              <a:rPr lang="en-US" b="1" i="1" dirty="0"/>
              <a:t>L</a:t>
            </a:r>
            <a:r>
              <a:rPr lang="en-US" dirty="0"/>
              <a:t> = change in labor </a:t>
            </a:r>
          </a:p>
          <a:p>
            <a:pPr eaLnBrk="1" hangingPunct="1">
              <a:spcBef>
                <a:spcPct val="70000"/>
              </a:spcBef>
            </a:pPr>
            <a:r>
              <a:rPr lang="en-US" dirty="0"/>
              <a:t>Marginal product of labor (</a:t>
            </a:r>
            <a:r>
              <a:rPr lang="en-US" i="1" dirty="0"/>
              <a:t>MPL</a:t>
            </a:r>
            <a:r>
              <a:rPr lang="en-US" dirty="0"/>
              <a:t>) = </a:t>
            </a:r>
          </a:p>
        </p:txBody>
      </p:sp>
      <p:sp>
        <p:nvSpPr>
          <p:cNvPr id="2151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345238" y="5507040"/>
            <a:ext cx="750701" cy="995363"/>
            <a:chOff x="558" y="2708"/>
            <a:chExt cx="297" cy="627"/>
          </a:xfrm>
        </p:grpSpPr>
        <p:sp>
          <p:nvSpPr>
            <p:cNvPr id="21512" name="Rectangle 7"/>
            <p:cNvSpPr>
              <a:spLocks noChangeArrowheads="1"/>
            </p:cNvSpPr>
            <p:nvPr/>
          </p:nvSpPr>
          <p:spPr bwMode="auto">
            <a:xfrm>
              <a:off x="558" y="2708"/>
              <a:ext cx="29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/>
                  <a:cs typeface="Arial"/>
                </a:rPr>
                <a:t>∆</a:t>
              </a:r>
              <a:r>
                <a:rPr lang="en-US" sz="28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21513" name="Rectangle 8"/>
            <p:cNvSpPr>
              <a:spLocks noChangeArrowheads="1"/>
            </p:cNvSpPr>
            <p:nvPr/>
          </p:nvSpPr>
          <p:spPr bwMode="auto">
            <a:xfrm>
              <a:off x="584" y="3005"/>
              <a:ext cx="2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/>
                  <a:cs typeface="Arial"/>
                </a:rPr>
                <a:t>∆</a:t>
              </a:r>
              <a:r>
                <a:rPr lang="en-US" sz="2800" b="1" i="1">
                  <a:latin typeface="Arial"/>
                  <a:cs typeface="Arial"/>
                </a:rPr>
                <a:t>L</a:t>
              </a:r>
            </a:p>
          </p:txBody>
        </p:sp>
        <p:sp>
          <p:nvSpPr>
            <p:cNvPr id="21514" name="Line 9"/>
            <p:cNvSpPr>
              <a:spLocks noChangeShapeType="1"/>
            </p:cNvSpPr>
            <p:nvPr/>
          </p:nvSpPr>
          <p:spPr bwMode="auto">
            <a:xfrm>
              <a:off x="600" y="3023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598763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build="p" bldLvl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89063" y="1139825"/>
            <a:ext cx="2516187" cy="5087938"/>
            <a:chOff x="210" y="718"/>
            <a:chExt cx="1585" cy="320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0" y="718"/>
              <a:ext cx="1585" cy="3205"/>
              <a:chOff x="210" y="718"/>
              <a:chExt cx="1585" cy="3205"/>
            </a:xfrm>
          </p:grpSpPr>
          <p:sp>
            <p:nvSpPr>
              <p:cNvPr id="22596" name="Rectangle 4"/>
              <p:cNvSpPr>
                <a:spLocks noChangeArrowheads="1"/>
              </p:cNvSpPr>
              <p:nvPr/>
            </p:nvSpPr>
            <p:spPr bwMode="auto">
              <a:xfrm>
                <a:off x="958" y="3557"/>
                <a:ext cx="732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228600" anchor="ctr"/>
              <a:lstStyle/>
              <a:p>
                <a:pPr algn="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3000</a:t>
                </a:r>
              </a:p>
            </p:txBody>
          </p:sp>
          <p:sp>
            <p:nvSpPr>
              <p:cNvPr id="22597" name="Rectangle 5"/>
              <p:cNvSpPr>
                <a:spLocks noChangeArrowheads="1"/>
              </p:cNvSpPr>
              <p:nvPr/>
            </p:nvSpPr>
            <p:spPr bwMode="auto">
              <a:xfrm>
                <a:off x="210" y="3557"/>
                <a:ext cx="7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Ins="0" anchor="ctr"/>
              <a:lstStyle/>
              <a:p>
                <a:pPr algn="ct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5</a:t>
                </a:r>
              </a:p>
            </p:txBody>
          </p:sp>
          <p:sp>
            <p:nvSpPr>
              <p:cNvPr id="22598" name="Rectangle 6"/>
              <p:cNvSpPr>
                <a:spLocks noChangeArrowheads="1"/>
              </p:cNvSpPr>
              <p:nvPr/>
            </p:nvSpPr>
            <p:spPr bwMode="auto">
              <a:xfrm>
                <a:off x="958" y="3191"/>
                <a:ext cx="732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228600" anchor="ctr"/>
              <a:lstStyle/>
              <a:p>
                <a:pPr algn="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2800</a:t>
                </a:r>
              </a:p>
            </p:txBody>
          </p:sp>
          <p:sp>
            <p:nvSpPr>
              <p:cNvPr id="22599" name="Rectangle 7"/>
              <p:cNvSpPr>
                <a:spLocks noChangeArrowheads="1"/>
              </p:cNvSpPr>
              <p:nvPr/>
            </p:nvSpPr>
            <p:spPr bwMode="auto">
              <a:xfrm>
                <a:off x="210" y="3191"/>
                <a:ext cx="7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Ins="0" anchor="ctr"/>
              <a:lstStyle/>
              <a:p>
                <a:pPr algn="ct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4</a:t>
                </a:r>
              </a:p>
            </p:txBody>
          </p:sp>
          <p:sp>
            <p:nvSpPr>
              <p:cNvPr id="22600" name="Rectangle 8"/>
              <p:cNvSpPr>
                <a:spLocks noChangeArrowheads="1"/>
              </p:cNvSpPr>
              <p:nvPr/>
            </p:nvSpPr>
            <p:spPr bwMode="auto">
              <a:xfrm>
                <a:off x="958" y="2788"/>
                <a:ext cx="732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228600" anchor="ctr"/>
              <a:lstStyle/>
              <a:p>
                <a:pPr algn="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2400</a:t>
                </a:r>
              </a:p>
            </p:txBody>
          </p:sp>
          <p:sp>
            <p:nvSpPr>
              <p:cNvPr id="22601" name="Rectangle 9"/>
              <p:cNvSpPr>
                <a:spLocks noChangeArrowheads="1"/>
              </p:cNvSpPr>
              <p:nvPr/>
            </p:nvSpPr>
            <p:spPr bwMode="auto">
              <a:xfrm>
                <a:off x="210" y="2788"/>
                <a:ext cx="748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Ins="0" anchor="ctr"/>
              <a:lstStyle/>
              <a:p>
                <a:pPr algn="ct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3</a:t>
                </a:r>
              </a:p>
            </p:txBody>
          </p:sp>
          <p:sp>
            <p:nvSpPr>
              <p:cNvPr id="22602" name="Rectangle 10"/>
              <p:cNvSpPr>
                <a:spLocks noChangeArrowheads="1"/>
              </p:cNvSpPr>
              <p:nvPr/>
            </p:nvSpPr>
            <p:spPr bwMode="auto">
              <a:xfrm>
                <a:off x="958" y="2376"/>
                <a:ext cx="732" cy="4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228600" anchor="ctr"/>
              <a:lstStyle/>
              <a:p>
                <a:pPr algn="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1800</a:t>
                </a:r>
              </a:p>
            </p:txBody>
          </p:sp>
          <p:sp>
            <p:nvSpPr>
              <p:cNvPr id="22603" name="Rectangle 11"/>
              <p:cNvSpPr>
                <a:spLocks noChangeArrowheads="1"/>
              </p:cNvSpPr>
              <p:nvPr/>
            </p:nvSpPr>
            <p:spPr bwMode="auto">
              <a:xfrm>
                <a:off x="210" y="2376"/>
                <a:ext cx="748" cy="4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Ins="0" anchor="ctr"/>
              <a:lstStyle/>
              <a:p>
                <a:pPr algn="ct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2</a:t>
                </a:r>
              </a:p>
            </p:txBody>
          </p:sp>
          <p:sp>
            <p:nvSpPr>
              <p:cNvPr id="22604" name="Rectangle 12"/>
              <p:cNvSpPr>
                <a:spLocks noChangeArrowheads="1"/>
              </p:cNvSpPr>
              <p:nvPr/>
            </p:nvSpPr>
            <p:spPr bwMode="auto">
              <a:xfrm>
                <a:off x="958" y="1973"/>
                <a:ext cx="732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228600" anchor="ctr"/>
              <a:lstStyle/>
              <a:p>
                <a:pPr algn="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1000</a:t>
                </a:r>
              </a:p>
            </p:txBody>
          </p:sp>
          <p:sp>
            <p:nvSpPr>
              <p:cNvPr id="22605" name="Rectangle 13"/>
              <p:cNvSpPr>
                <a:spLocks noChangeArrowheads="1"/>
              </p:cNvSpPr>
              <p:nvPr/>
            </p:nvSpPr>
            <p:spPr bwMode="auto">
              <a:xfrm>
                <a:off x="210" y="1973"/>
                <a:ext cx="748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Ins="0" anchor="ctr"/>
              <a:lstStyle/>
              <a:p>
                <a:pPr algn="ct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1</a:t>
                </a:r>
              </a:p>
            </p:txBody>
          </p:sp>
          <p:sp>
            <p:nvSpPr>
              <p:cNvPr id="22606" name="Rectangle 14"/>
              <p:cNvSpPr>
                <a:spLocks noChangeArrowheads="1"/>
              </p:cNvSpPr>
              <p:nvPr/>
            </p:nvSpPr>
            <p:spPr bwMode="auto">
              <a:xfrm>
                <a:off x="958" y="1545"/>
                <a:ext cx="732" cy="4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228600" anchor="ctr"/>
              <a:lstStyle/>
              <a:p>
                <a:pPr algn="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0</a:t>
                </a:r>
              </a:p>
            </p:txBody>
          </p:sp>
          <p:sp>
            <p:nvSpPr>
              <p:cNvPr id="22607" name="Rectangle 15"/>
              <p:cNvSpPr>
                <a:spLocks noChangeArrowheads="1"/>
              </p:cNvSpPr>
              <p:nvPr/>
            </p:nvSpPr>
            <p:spPr bwMode="auto">
              <a:xfrm>
                <a:off x="210" y="1545"/>
                <a:ext cx="748" cy="4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Ins="0" anchor="ctr"/>
              <a:lstStyle/>
              <a:p>
                <a:pPr algn="ct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>
                    <a:latin typeface="Arial"/>
                    <a:cs typeface="Arial"/>
                  </a:rPr>
                  <a:t>0</a:t>
                </a:r>
              </a:p>
            </p:txBody>
          </p:sp>
          <p:sp>
            <p:nvSpPr>
              <p:cNvPr id="22608" name="Rectangle 16"/>
              <p:cNvSpPr>
                <a:spLocks noChangeArrowheads="1"/>
              </p:cNvSpPr>
              <p:nvPr/>
            </p:nvSpPr>
            <p:spPr bwMode="auto">
              <a:xfrm>
                <a:off x="958" y="718"/>
                <a:ext cx="837" cy="8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0" anchor="ctr"/>
              <a:lstStyle/>
              <a:p>
                <a:pPr algn="ct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 b="1" i="1">
                    <a:latin typeface="Arial"/>
                    <a:cs typeface="Arial"/>
                  </a:rPr>
                  <a:t>Q</a:t>
                </a:r>
                <a:r>
                  <a:rPr lang="en-US" sz="2400">
                    <a:latin typeface="Arial"/>
                    <a:cs typeface="Arial"/>
                  </a:rPr>
                  <a:t>  </a:t>
                </a:r>
                <a:r>
                  <a:rPr lang="en-US" sz="2200">
                    <a:latin typeface="Arial"/>
                    <a:cs typeface="Arial"/>
                  </a:rPr>
                  <a:t>(bushels </a:t>
                </a:r>
                <a:br>
                  <a:rPr lang="en-US" sz="2200">
                    <a:latin typeface="Arial"/>
                    <a:cs typeface="Arial"/>
                  </a:rPr>
                </a:br>
                <a:r>
                  <a:rPr lang="en-US" sz="2200">
                    <a:latin typeface="Arial"/>
                    <a:cs typeface="Arial"/>
                  </a:rPr>
                  <a:t>of wheat)</a:t>
                </a:r>
              </a:p>
            </p:txBody>
          </p:sp>
          <p:sp>
            <p:nvSpPr>
              <p:cNvPr id="22609" name="Rectangle 17"/>
              <p:cNvSpPr>
                <a:spLocks noChangeArrowheads="1"/>
              </p:cNvSpPr>
              <p:nvPr/>
            </p:nvSpPr>
            <p:spPr bwMode="auto">
              <a:xfrm>
                <a:off x="210" y="718"/>
                <a:ext cx="748" cy="8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0" anchor="ctr"/>
              <a:lstStyle/>
              <a:p>
                <a:pPr algn="ctr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itchFamily="2" charset="2"/>
                  <a:buNone/>
                </a:pPr>
                <a:r>
                  <a:rPr lang="en-US" sz="2400" b="1" i="1">
                    <a:latin typeface="Arial"/>
                    <a:cs typeface="Arial"/>
                  </a:rPr>
                  <a:t>L</a:t>
                </a:r>
                <a:br>
                  <a:rPr lang="en-US" sz="2400">
                    <a:latin typeface="Arial"/>
                    <a:cs typeface="Arial"/>
                  </a:rPr>
                </a:br>
                <a:r>
                  <a:rPr lang="en-US" sz="2200">
                    <a:latin typeface="Arial"/>
                    <a:cs typeface="Arial"/>
                  </a:rPr>
                  <a:t>(no. of workers)</a:t>
                </a:r>
              </a:p>
            </p:txBody>
          </p:sp>
        </p:grpSp>
        <p:sp>
          <p:nvSpPr>
            <p:cNvPr id="22595" name="Line 18"/>
            <p:cNvSpPr>
              <a:spLocks noChangeShapeType="1"/>
            </p:cNvSpPr>
            <p:nvPr/>
          </p:nvSpPr>
          <p:spPr bwMode="auto">
            <a:xfrm>
              <a:off x="216" y="1553"/>
              <a:ext cx="15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2533" name="Rectangle 19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/>
              <a:t>EXAMPLE 1</a:t>
            </a:r>
            <a:r>
              <a:rPr lang="en-US" sz="3200" dirty="0"/>
              <a:t>:</a:t>
            </a:r>
            <a:r>
              <a:rPr lang="en-US" sz="3600" dirty="0"/>
              <a:t>  Total &amp; Marginal Product</a:t>
            </a:r>
          </a:p>
        </p:txBody>
      </p:sp>
      <p:sp>
        <p:nvSpPr>
          <p:cNvPr id="74772" name="Rectangle 20"/>
          <p:cNvSpPr>
            <a:spLocks noChangeArrowheads="1"/>
          </p:cNvSpPr>
          <p:nvPr/>
        </p:nvSpPr>
        <p:spPr bwMode="auto">
          <a:xfrm>
            <a:off x="6423025" y="5367338"/>
            <a:ext cx="927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200</a:t>
            </a:r>
          </a:p>
        </p:txBody>
      </p:sp>
      <p:sp>
        <p:nvSpPr>
          <p:cNvPr id="74773" name="Rectangle 21"/>
          <p:cNvSpPr>
            <a:spLocks noChangeArrowheads="1"/>
          </p:cNvSpPr>
          <p:nvPr/>
        </p:nvSpPr>
        <p:spPr bwMode="auto">
          <a:xfrm>
            <a:off x="6423025" y="4727575"/>
            <a:ext cx="9271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400</a:t>
            </a:r>
          </a:p>
        </p:txBody>
      </p:sp>
      <p:sp>
        <p:nvSpPr>
          <p:cNvPr id="74774" name="Rectangle 22"/>
          <p:cNvSpPr>
            <a:spLocks noChangeArrowheads="1"/>
          </p:cNvSpPr>
          <p:nvPr/>
        </p:nvSpPr>
        <p:spPr bwMode="auto">
          <a:xfrm>
            <a:off x="6423025" y="4073525"/>
            <a:ext cx="9271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600</a:t>
            </a:r>
          </a:p>
        </p:txBody>
      </p: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6423025" y="3433763"/>
            <a:ext cx="9271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800</a:t>
            </a:r>
          </a:p>
        </p:txBody>
      </p: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6423025" y="2754313"/>
            <a:ext cx="92710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1000</a:t>
            </a:r>
          </a:p>
        </p:txBody>
      </p:sp>
      <p:sp>
        <p:nvSpPr>
          <p:cNvPr id="22539" name="Rectangle 25"/>
          <p:cNvSpPr>
            <a:spLocks noChangeArrowheads="1"/>
          </p:cNvSpPr>
          <p:nvPr/>
        </p:nvSpPr>
        <p:spPr bwMode="auto">
          <a:xfrm>
            <a:off x="6315075" y="1312863"/>
            <a:ext cx="927100" cy="1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MPL</a:t>
            </a:r>
          </a:p>
        </p:txBody>
      </p:sp>
      <p:sp>
        <p:nvSpPr>
          <p:cNvPr id="22540" name="Line 26"/>
          <p:cNvSpPr>
            <a:spLocks noChangeShapeType="1"/>
          </p:cNvSpPr>
          <p:nvPr/>
        </p:nvSpPr>
        <p:spPr bwMode="auto">
          <a:xfrm>
            <a:off x="3776663" y="1139825"/>
            <a:ext cx="0" cy="13128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41" name="Line 27"/>
          <p:cNvSpPr>
            <a:spLocks noChangeShapeType="1"/>
          </p:cNvSpPr>
          <p:nvPr/>
        </p:nvSpPr>
        <p:spPr bwMode="auto">
          <a:xfrm>
            <a:off x="1520825" y="1139825"/>
            <a:ext cx="132873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42" name="Line 28"/>
          <p:cNvSpPr>
            <a:spLocks noChangeShapeType="1"/>
          </p:cNvSpPr>
          <p:nvPr/>
        </p:nvSpPr>
        <p:spPr bwMode="auto">
          <a:xfrm>
            <a:off x="333375" y="2452688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43" name="Line 29"/>
          <p:cNvSpPr>
            <a:spLocks noChangeShapeType="1"/>
          </p:cNvSpPr>
          <p:nvPr/>
        </p:nvSpPr>
        <p:spPr bwMode="auto">
          <a:xfrm>
            <a:off x="2849563" y="1139825"/>
            <a:ext cx="9271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44" name="Line 30"/>
          <p:cNvSpPr>
            <a:spLocks noChangeShapeType="1"/>
          </p:cNvSpPr>
          <p:nvPr/>
        </p:nvSpPr>
        <p:spPr bwMode="auto">
          <a:xfrm>
            <a:off x="3776663" y="2452688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45" name="Line 31"/>
          <p:cNvSpPr>
            <a:spLocks noChangeShapeType="1"/>
          </p:cNvSpPr>
          <p:nvPr/>
        </p:nvSpPr>
        <p:spPr bwMode="auto">
          <a:xfrm>
            <a:off x="333375" y="31321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46" name="Line 32"/>
          <p:cNvSpPr>
            <a:spLocks noChangeShapeType="1"/>
          </p:cNvSpPr>
          <p:nvPr/>
        </p:nvSpPr>
        <p:spPr bwMode="auto">
          <a:xfrm>
            <a:off x="3776663" y="31321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47" name="Line 33"/>
          <p:cNvSpPr>
            <a:spLocks noChangeShapeType="1"/>
          </p:cNvSpPr>
          <p:nvPr/>
        </p:nvSpPr>
        <p:spPr bwMode="auto">
          <a:xfrm>
            <a:off x="333375" y="3771900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48" name="Line 34"/>
          <p:cNvSpPr>
            <a:spLocks noChangeShapeType="1"/>
          </p:cNvSpPr>
          <p:nvPr/>
        </p:nvSpPr>
        <p:spPr bwMode="auto">
          <a:xfrm>
            <a:off x="3776663" y="3771900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49" name="Line 35"/>
          <p:cNvSpPr>
            <a:spLocks noChangeShapeType="1"/>
          </p:cNvSpPr>
          <p:nvPr/>
        </p:nvSpPr>
        <p:spPr bwMode="auto">
          <a:xfrm>
            <a:off x="333375" y="4425950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50" name="Line 36"/>
          <p:cNvSpPr>
            <a:spLocks noChangeShapeType="1"/>
          </p:cNvSpPr>
          <p:nvPr/>
        </p:nvSpPr>
        <p:spPr bwMode="auto">
          <a:xfrm>
            <a:off x="3776663" y="4425950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51" name="Line 37"/>
          <p:cNvSpPr>
            <a:spLocks noChangeShapeType="1"/>
          </p:cNvSpPr>
          <p:nvPr/>
        </p:nvSpPr>
        <p:spPr bwMode="auto">
          <a:xfrm>
            <a:off x="333375" y="5065713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52" name="Line 38"/>
          <p:cNvSpPr>
            <a:spLocks noChangeShapeType="1"/>
          </p:cNvSpPr>
          <p:nvPr/>
        </p:nvSpPr>
        <p:spPr bwMode="auto">
          <a:xfrm>
            <a:off x="3776663" y="5065713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53" name="Line 39"/>
          <p:cNvSpPr>
            <a:spLocks noChangeShapeType="1"/>
          </p:cNvSpPr>
          <p:nvPr/>
        </p:nvSpPr>
        <p:spPr bwMode="auto">
          <a:xfrm>
            <a:off x="333375" y="5646738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54" name="Line 40"/>
          <p:cNvSpPr>
            <a:spLocks noChangeShapeType="1"/>
          </p:cNvSpPr>
          <p:nvPr/>
        </p:nvSpPr>
        <p:spPr bwMode="auto">
          <a:xfrm>
            <a:off x="3776663" y="5646738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55" name="Line 41"/>
          <p:cNvSpPr>
            <a:spLocks noChangeShapeType="1"/>
          </p:cNvSpPr>
          <p:nvPr/>
        </p:nvSpPr>
        <p:spPr bwMode="auto">
          <a:xfrm>
            <a:off x="1520825" y="6227763"/>
            <a:ext cx="132873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56" name="Line 42"/>
          <p:cNvSpPr>
            <a:spLocks noChangeShapeType="1"/>
          </p:cNvSpPr>
          <p:nvPr/>
        </p:nvSpPr>
        <p:spPr bwMode="auto">
          <a:xfrm>
            <a:off x="2849563" y="6227763"/>
            <a:ext cx="9271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57" name="Line 73"/>
          <p:cNvSpPr>
            <a:spLocks noChangeShapeType="1"/>
          </p:cNvSpPr>
          <p:nvPr/>
        </p:nvSpPr>
        <p:spPr bwMode="auto">
          <a:xfrm>
            <a:off x="1720850" y="2463800"/>
            <a:ext cx="5913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55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309563" y="2795588"/>
            <a:ext cx="5416550" cy="666750"/>
            <a:chOff x="195" y="1761"/>
            <a:chExt cx="3412" cy="420"/>
          </a:xfrm>
        </p:grpSpPr>
        <p:grpSp>
          <p:nvGrpSpPr>
            <p:cNvPr id="5" name="Group 88"/>
            <p:cNvGrpSpPr>
              <a:grpSpLocks/>
            </p:cNvGrpSpPr>
            <p:nvPr/>
          </p:nvGrpSpPr>
          <p:grpSpPr bwMode="auto">
            <a:xfrm>
              <a:off x="2306" y="1761"/>
              <a:ext cx="1301" cy="406"/>
              <a:chOff x="2306" y="1761"/>
              <a:chExt cx="1301" cy="406"/>
            </a:xfrm>
          </p:grpSpPr>
          <p:sp>
            <p:nvSpPr>
              <p:cNvPr id="22592" name="Arc 44"/>
              <p:cNvSpPr>
                <a:spLocks/>
              </p:cNvSpPr>
              <p:nvPr/>
            </p:nvSpPr>
            <p:spPr bwMode="auto">
              <a:xfrm>
                <a:off x="2306" y="1761"/>
                <a:ext cx="217" cy="406"/>
              </a:xfrm>
              <a:custGeom>
                <a:avLst/>
                <a:gdLst>
                  <a:gd name="T0" fmla="*/ 0 w 26852"/>
                  <a:gd name="T1" fmla="*/ 0 h 43115"/>
                  <a:gd name="T2" fmla="*/ 0 w 26852"/>
                  <a:gd name="T3" fmla="*/ 0 h 43115"/>
                  <a:gd name="T4" fmla="*/ 0 w 26852"/>
                  <a:gd name="T5" fmla="*/ 0 h 43115"/>
                  <a:gd name="T6" fmla="*/ 0 60000 65536"/>
                  <a:gd name="T7" fmla="*/ 0 60000 65536"/>
                  <a:gd name="T8" fmla="*/ 0 60000 65536"/>
                  <a:gd name="T9" fmla="*/ 0 w 26852"/>
                  <a:gd name="T10" fmla="*/ 0 h 43115"/>
                  <a:gd name="T11" fmla="*/ 26852 w 26852"/>
                  <a:gd name="T12" fmla="*/ 43115 h 43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852" h="43115" fill="none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</a:path>
                  <a:path w="26852" h="43115" stroke="0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  <a:lnTo>
                      <a:pt x="5252" y="21515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93" name="Rectangle 75"/>
              <p:cNvSpPr>
                <a:spLocks noChangeArrowheads="1"/>
              </p:cNvSpPr>
              <p:nvPr/>
            </p:nvSpPr>
            <p:spPr bwMode="auto">
              <a:xfrm>
                <a:off x="2540" y="1814"/>
                <a:ext cx="1067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500" b="1">
                    <a:latin typeface="Arial"/>
                    <a:cs typeface="Arial"/>
                  </a:rPr>
                  <a:t>∆</a:t>
                </a:r>
                <a:r>
                  <a:rPr lang="en-US" sz="2500" b="1" i="1">
                    <a:latin typeface="Arial"/>
                    <a:cs typeface="Arial"/>
                  </a:rPr>
                  <a:t>Q</a:t>
                </a:r>
                <a:r>
                  <a:rPr lang="en-US" sz="2500">
                    <a:latin typeface="Arial"/>
                    <a:cs typeface="Arial"/>
                  </a:rPr>
                  <a:t> = 1000</a:t>
                </a:r>
              </a:p>
            </p:txBody>
          </p:sp>
        </p:grpSp>
        <p:grpSp>
          <p:nvGrpSpPr>
            <p:cNvPr id="6" name="Group 87"/>
            <p:cNvGrpSpPr>
              <a:grpSpLocks/>
            </p:cNvGrpSpPr>
            <p:nvPr/>
          </p:nvGrpSpPr>
          <p:grpSpPr bwMode="auto">
            <a:xfrm>
              <a:off x="195" y="1774"/>
              <a:ext cx="943" cy="407"/>
              <a:chOff x="195" y="1774"/>
              <a:chExt cx="943" cy="407"/>
            </a:xfrm>
          </p:grpSpPr>
          <p:sp>
            <p:nvSpPr>
              <p:cNvPr id="22590" name="Arc 59"/>
              <p:cNvSpPr>
                <a:spLocks/>
              </p:cNvSpPr>
              <p:nvPr/>
            </p:nvSpPr>
            <p:spPr bwMode="auto">
              <a:xfrm flipH="1">
                <a:off x="921" y="1774"/>
                <a:ext cx="217" cy="407"/>
              </a:xfrm>
              <a:custGeom>
                <a:avLst/>
                <a:gdLst>
                  <a:gd name="T0" fmla="*/ 0 w 26059"/>
                  <a:gd name="T1" fmla="*/ 0 h 43200"/>
                  <a:gd name="T2" fmla="*/ 0 w 26059"/>
                  <a:gd name="T3" fmla="*/ 0 h 43200"/>
                  <a:gd name="T4" fmla="*/ 0 w 26059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6059"/>
                  <a:gd name="T10" fmla="*/ 0 h 43200"/>
                  <a:gd name="T11" fmla="*/ 26059 w 2605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59" h="43200" fill="none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</a:path>
                  <a:path w="26059" h="43200" stroke="0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  <a:lnTo>
                      <a:pt x="4459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91" name="Rectangle 82"/>
              <p:cNvSpPr>
                <a:spLocks noChangeArrowheads="1"/>
              </p:cNvSpPr>
              <p:nvPr/>
            </p:nvSpPr>
            <p:spPr bwMode="auto">
              <a:xfrm>
                <a:off x="195" y="1816"/>
                <a:ext cx="707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2500" b="1">
                    <a:latin typeface="Arial"/>
                    <a:cs typeface="Arial"/>
                  </a:rPr>
                  <a:t>∆</a:t>
                </a:r>
                <a:r>
                  <a:rPr lang="en-US" sz="2500" b="1" i="1">
                    <a:latin typeface="Arial"/>
                    <a:cs typeface="Arial"/>
                  </a:rPr>
                  <a:t>L</a:t>
                </a:r>
                <a:r>
                  <a:rPr lang="en-US" sz="2500">
                    <a:latin typeface="Arial"/>
                    <a:cs typeface="Arial"/>
                  </a:rPr>
                  <a:t> = 1</a:t>
                </a:r>
              </a:p>
            </p:txBody>
          </p:sp>
        </p:grpSp>
      </p:grpSp>
      <p:grpSp>
        <p:nvGrpSpPr>
          <p:cNvPr id="7" name="Group 98"/>
          <p:cNvGrpSpPr>
            <a:grpSpLocks/>
          </p:cNvGrpSpPr>
          <p:nvPr/>
        </p:nvGrpSpPr>
        <p:grpSpPr bwMode="auto">
          <a:xfrm>
            <a:off x="314325" y="3481388"/>
            <a:ext cx="5238750" cy="646112"/>
            <a:chOff x="198" y="2193"/>
            <a:chExt cx="3300" cy="407"/>
          </a:xfrm>
        </p:grpSpPr>
        <p:grpSp>
          <p:nvGrpSpPr>
            <p:cNvPr id="8" name="Group 90"/>
            <p:cNvGrpSpPr>
              <a:grpSpLocks/>
            </p:cNvGrpSpPr>
            <p:nvPr/>
          </p:nvGrpSpPr>
          <p:grpSpPr bwMode="auto">
            <a:xfrm>
              <a:off x="2306" y="2193"/>
              <a:ext cx="1192" cy="406"/>
              <a:chOff x="2306" y="2193"/>
              <a:chExt cx="1192" cy="406"/>
            </a:xfrm>
          </p:grpSpPr>
          <p:sp>
            <p:nvSpPr>
              <p:cNvPr id="22586" name="Arc 47"/>
              <p:cNvSpPr>
                <a:spLocks/>
              </p:cNvSpPr>
              <p:nvPr/>
            </p:nvSpPr>
            <p:spPr bwMode="auto">
              <a:xfrm>
                <a:off x="2306" y="2193"/>
                <a:ext cx="217" cy="406"/>
              </a:xfrm>
              <a:custGeom>
                <a:avLst/>
                <a:gdLst>
                  <a:gd name="T0" fmla="*/ 0 w 26852"/>
                  <a:gd name="T1" fmla="*/ 0 h 43115"/>
                  <a:gd name="T2" fmla="*/ 0 w 26852"/>
                  <a:gd name="T3" fmla="*/ 0 h 43115"/>
                  <a:gd name="T4" fmla="*/ 0 w 26852"/>
                  <a:gd name="T5" fmla="*/ 0 h 43115"/>
                  <a:gd name="T6" fmla="*/ 0 60000 65536"/>
                  <a:gd name="T7" fmla="*/ 0 60000 65536"/>
                  <a:gd name="T8" fmla="*/ 0 60000 65536"/>
                  <a:gd name="T9" fmla="*/ 0 w 26852"/>
                  <a:gd name="T10" fmla="*/ 0 h 43115"/>
                  <a:gd name="T11" fmla="*/ 26852 w 26852"/>
                  <a:gd name="T12" fmla="*/ 43115 h 43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852" h="43115" fill="none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</a:path>
                  <a:path w="26852" h="43115" stroke="0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  <a:lnTo>
                      <a:pt x="5252" y="21515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87" name="Rectangle 78"/>
              <p:cNvSpPr>
                <a:spLocks noChangeArrowheads="1"/>
              </p:cNvSpPr>
              <p:nvPr/>
            </p:nvSpPr>
            <p:spPr bwMode="auto">
              <a:xfrm>
                <a:off x="2542" y="2244"/>
                <a:ext cx="956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500" b="1">
                    <a:latin typeface="Arial"/>
                    <a:cs typeface="Arial"/>
                  </a:rPr>
                  <a:t>∆</a:t>
                </a:r>
                <a:r>
                  <a:rPr lang="en-US" sz="2500" b="1" i="1">
                    <a:latin typeface="Arial"/>
                    <a:cs typeface="Arial"/>
                  </a:rPr>
                  <a:t>Q</a:t>
                </a:r>
                <a:r>
                  <a:rPr lang="en-US" sz="2500">
                    <a:latin typeface="Arial"/>
                    <a:cs typeface="Arial"/>
                  </a:rPr>
                  <a:t> = 800</a:t>
                </a:r>
              </a:p>
            </p:txBody>
          </p:sp>
        </p:grpSp>
        <p:grpSp>
          <p:nvGrpSpPr>
            <p:cNvPr id="9" name="Group 89"/>
            <p:cNvGrpSpPr>
              <a:grpSpLocks/>
            </p:cNvGrpSpPr>
            <p:nvPr/>
          </p:nvGrpSpPr>
          <p:grpSpPr bwMode="auto">
            <a:xfrm>
              <a:off x="198" y="2193"/>
              <a:ext cx="941" cy="407"/>
              <a:chOff x="198" y="2193"/>
              <a:chExt cx="941" cy="407"/>
            </a:xfrm>
          </p:grpSpPr>
          <p:sp>
            <p:nvSpPr>
              <p:cNvPr id="22584" name="Arc 62"/>
              <p:cNvSpPr>
                <a:spLocks/>
              </p:cNvSpPr>
              <p:nvPr/>
            </p:nvSpPr>
            <p:spPr bwMode="auto">
              <a:xfrm flipH="1">
                <a:off x="922" y="2193"/>
                <a:ext cx="217" cy="407"/>
              </a:xfrm>
              <a:custGeom>
                <a:avLst/>
                <a:gdLst>
                  <a:gd name="T0" fmla="*/ 0 w 26059"/>
                  <a:gd name="T1" fmla="*/ 0 h 43200"/>
                  <a:gd name="T2" fmla="*/ 0 w 26059"/>
                  <a:gd name="T3" fmla="*/ 0 h 43200"/>
                  <a:gd name="T4" fmla="*/ 0 w 26059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6059"/>
                  <a:gd name="T10" fmla="*/ 0 h 43200"/>
                  <a:gd name="T11" fmla="*/ 26059 w 2605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59" h="43200" fill="none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</a:path>
                  <a:path w="26059" h="43200" stroke="0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  <a:lnTo>
                      <a:pt x="4459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85" name="Rectangle 83"/>
              <p:cNvSpPr>
                <a:spLocks noChangeArrowheads="1"/>
              </p:cNvSpPr>
              <p:nvPr/>
            </p:nvSpPr>
            <p:spPr bwMode="auto">
              <a:xfrm>
                <a:off x="198" y="2245"/>
                <a:ext cx="707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2500" b="1">
                    <a:latin typeface="Arial"/>
                    <a:cs typeface="Arial"/>
                  </a:rPr>
                  <a:t>∆</a:t>
                </a:r>
                <a:r>
                  <a:rPr lang="en-US" sz="2500" b="1" i="1">
                    <a:latin typeface="Arial"/>
                    <a:cs typeface="Arial"/>
                  </a:rPr>
                  <a:t>L</a:t>
                </a:r>
                <a:r>
                  <a:rPr lang="en-US" sz="2500">
                    <a:latin typeface="Arial"/>
                    <a:cs typeface="Arial"/>
                  </a:rPr>
                  <a:t> = 1</a:t>
                </a:r>
              </a:p>
            </p:txBody>
          </p:sp>
        </p:grpSp>
      </p:grpSp>
      <p:grpSp>
        <p:nvGrpSpPr>
          <p:cNvPr id="10" name="Group 99"/>
          <p:cNvGrpSpPr>
            <a:grpSpLocks/>
          </p:cNvGrpSpPr>
          <p:nvPr/>
        </p:nvGrpSpPr>
        <p:grpSpPr bwMode="auto">
          <a:xfrm>
            <a:off x="312738" y="4103688"/>
            <a:ext cx="5246687" cy="661987"/>
            <a:chOff x="197" y="2585"/>
            <a:chExt cx="3305" cy="417"/>
          </a:xfrm>
        </p:grpSpPr>
        <p:grpSp>
          <p:nvGrpSpPr>
            <p:cNvPr id="11" name="Group 92"/>
            <p:cNvGrpSpPr>
              <a:grpSpLocks/>
            </p:cNvGrpSpPr>
            <p:nvPr/>
          </p:nvGrpSpPr>
          <p:grpSpPr bwMode="auto">
            <a:xfrm>
              <a:off x="2313" y="2596"/>
              <a:ext cx="1189" cy="406"/>
              <a:chOff x="2313" y="2596"/>
              <a:chExt cx="1189" cy="406"/>
            </a:xfrm>
          </p:grpSpPr>
          <p:sp>
            <p:nvSpPr>
              <p:cNvPr id="22580" name="Arc 50"/>
              <p:cNvSpPr>
                <a:spLocks/>
              </p:cNvSpPr>
              <p:nvPr/>
            </p:nvSpPr>
            <p:spPr bwMode="auto">
              <a:xfrm>
                <a:off x="2313" y="2596"/>
                <a:ext cx="217" cy="406"/>
              </a:xfrm>
              <a:custGeom>
                <a:avLst/>
                <a:gdLst>
                  <a:gd name="T0" fmla="*/ 0 w 26852"/>
                  <a:gd name="T1" fmla="*/ 0 h 43115"/>
                  <a:gd name="T2" fmla="*/ 0 w 26852"/>
                  <a:gd name="T3" fmla="*/ 0 h 43115"/>
                  <a:gd name="T4" fmla="*/ 0 w 26852"/>
                  <a:gd name="T5" fmla="*/ 0 h 43115"/>
                  <a:gd name="T6" fmla="*/ 0 60000 65536"/>
                  <a:gd name="T7" fmla="*/ 0 60000 65536"/>
                  <a:gd name="T8" fmla="*/ 0 60000 65536"/>
                  <a:gd name="T9" fmla="*/ 0 w 26852"/>
                  <a:gd name="T10" fmla="*/ 0 h 43115"/>
                  <a:gd name="T11" fmla="*/ 26852 w 26852"/>
                  <a:gd name="T12" fmla="*/ 43115 h 43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852" h="43115" fill="none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</a:path>
                  <a:path w="26852" h="43115" stroke="0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  <a:lnTo>
                      <a:pt x="5252" y="21515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81" name="Rectangle 79"/>
              <p:cNvSpPr>
                <a:spLocks noChangeArrowheads="1"/>
              </p:cNvSpPr>
              <p:nvPr/>
            </p:nvSpPr>
            <p:spPr bwMode="auto">
              <a:xfrm>
                <a:off x="2546" y="2639"/>
                <a:ext cx="956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500" b="1">
                    <a:latin typeface="Arial"/>
                    <a:cs typeface="Arial"/>
                  </a:rPr>
                  <a:t>∆</a:t>
                </a:r>
                <a:r>
                  <a:rPr lang="en-US" sz="2500" b="1" i="1">
                    <a:latin typeface="Arial"/>
                    <a:cs typeface="Arial"/>
                  </a:rPr>
                  <a:t>Q</a:t>
                </a:r>
                <a:r>
                  <a:rPr lang="en-US" sz="2500">
                    <a:latin typeface="Arial"/>
                    <a:cs typeface="Arial"/>
                  </a:rPr>
                  <a:t> = 600</a:t>
                </a:r>
              </a:p>
            </p:txBody>
          </p:sp>
        </p:grpSp>
        <p:grpSp>
          <p:nvGrpSpPr>
            <p:cNvPr id="12" name="Group 91"/>
            <p:cNvGrpSpPr>
              <a:grpSpLocks/>
            </p:cNvGrpSpPr>
            <p:nvPr/>
          </p:nvGrpSpPr>
          <p:grpSpPr bwMode="auto">
            <a:xfrm>
              <a:off x="197" y="2585"/>
              <a:ext cx="942" cy="407"/>
              <a:chOff x="197" y="2585"/>
              <a:chExt cx="942" cy="407"/>
            </a:xfrm>
          </p:grpSpPr>
          <p:sp>
            <p:nvSpPr>
              <p:cNvPr id="22578" name="Arc 65"/>
              <p:cNvSpPr>
                <a:spLocks/>
              </p:cNvSpPr>
              <p:nvPr/>
            </p:nvSpPr>
            <p:spPr bwMode="auto">
              <a:xfrm flipH="1">
                <a:off x="922" y="2585"/>
                <a:ext cx="217" cy="407"/>
              </a:xfrm>
              <a:custGeom>
                <a:avLst/>
                <a:gdLst>
                  <a:gd name="T0" fmla="*/ 0 w 26059"/>
                  <a:gd name="T1" fmla="*/ 0 h 43200"/>
                  <a:gd name="T2" fmla="*/ 0 w 26059"/>
                  <a:gd name="T3" fmla="*/ 0 h 43200"/>
                  <a:gd name="T4" fmla="*/ 0 w 26059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6059"/>
                  <a:gd name="T10" fmla="*/ 0 h 43200"/>
                  <a:gd name="T11" fmla="*/ 26059 w 2605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59" h="43200" fill="none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</a:path>
                  <a:path w="26059" h="43200" stroke="0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  <a:lnTo>
                      <a:pt x="4459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79" name="Rectangle 84"/>
              <p:cNvSpPr>
                <a:spLocks noChangeArrowheads="1"/>
              </p:cNvSpPr>
              <p:nvPr/>
            </p:nvSpPr>
            <p:spPr bwMode="auto">
              <a:xfrm>
                <a:off x="197" y="2636"/>
                <a:ext cx="707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2500" b="1">
                    <a:latin typeface="Arial"/>
                    <a:cs typeface="Arial"/>
                  </a:rPr>
                  <a:t>∆</a:t>
                </a:r>
                <a:r>
                  <a:rPr lang="en-US" sz="2500" b="1" i="1">
                    <a:latin typeface="Arial"/>
                    <a:cs typeface="Arial"/>
                  </a:rPr>
                  <a:t>L</a:t>
                </a:r>
                <a:r>
                  <a:rPr lang="en-US" sz="2500">
                    <a:latin typeface="Arial"/>
                    <a:cs typeface="Arial"/>
                  </a:rPr>
                  <a:t> = 1</a:t>
                </a:r>
              </a:p>
            </p:txBody>
          </p:sp>
        </p:grpSp>
      </p:grpSp>
      <p:grpSp>
        <p:nvGrpSpPr>
          <p:cNvPr id="13" name="Group 100"/>
          <p:cNvGrpSpPr>
            <a:grpSpLocks/>
          </p:cNvGrpSpPr>
          <p:nvPr/>
        </p:nvGrpSpPr>
        <p:grpSpPr bwMode="auto">
          <a:xfrm>
            <a:off x="309563" y="4727575"/>
            <a:ext cx="5251450" cy="654050"/>
            <a:chOff x="195" y="2978"/>
            <a:chExt cx="3308" cy="412"/>
          </a:xfrm>
        </p:grpSpPr>
        <p:grpSp>
          <p:nvGrpSpPr>
            <p:cNvPr id="14" name="Group 94"/>
            <p:cNvGrpSpPr>
              <a:grpSpLocks/>
            </p:cNvGrpSpPr>
            <p:nvPr/>
          </p:nvGrpSpPr>
          <p:grpSpPr bwMode="auto">
            <a:xfrm>
              <a:off x="2314" y="2978"/>
              <a:ext cx="1189" cy="406"/>
              <a:chOff x="2314" y="2978"/>
              <a:chExt cx="1189" cy="406"/>
            </a:xfrm>
          </p:grpSpPr>
          <p:sp>
            <p:nvSpPr>
              <p:cNvPr id="22574" name="Arc 53"/>
              <p:cNvSpPr>
                <a:spLocks/>
              </p:cNvSpPr>
              <p:nvPr/>
            </p:nvSpPr>
            <p:spPr bwMode="auto">
              <a:xfrm>
                <a:off x="2314" y="2978"/>
                <a:ext cx="217" cy="406"/>
              </a:xfrm>
              <a:custGeom>
                <a:avLst/>
                <a:gdLst>
                  <a:gd name="T0" fmla="*/ 0 w 26852"/>
                  <a:gd name="T1" fmla="*/ 0 h 43115"/>
                  <a:gd name="T2" fmla="*/ 0 w 26852"/>
                  <a:gd name="T3" fmla="*/ 0 h 43115"/>
                  <a:gd name="T4" fmla="*/ 0 w 26852"/>
                  <a:gd name="T5" fmla="*/ 0 h 43115"/>
                  <a:gd name="T6" fmla="*/ 0 60000 65536"/>
                  <a:gd name="T7" fmla="*/ 0 60000 65536"/>
                  <a:gd name="T8" fmla="*/ 0 60000 65536"/>
                  <a:gd name="T9" fmla="*/ 0 w 26852"/>
                  <a:gd name="T10" fmla="*/ 0 h 43115"/>
                  <a:gd name="T11" fmla="*/ 26852 w 26852"/>
                  <a:gd name="T12" fmla="*/ 43115 h 43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852" h="43115" fill="none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</a:path>
                  <a:path w="26852" h="43115" stroke="0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  <a:lnTo>
                      <a:pt x="5252" y="21515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75" name="Rectangle 80"/>
              <p:cNvSpPr>
                <a:spLocks noChangeArrowheads="1"/>
              </p:cNvSpPr>
              <p:nvPr/>
            </p:nvSpPr>
            <p:spPr bwMode="auto">
              <a:xfrm>
                <a:off x="2547" y="3032"/>
                <a:ext cx="956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500" b="1">
                    <a:latin typeface="Arial"/>
                    <a:cs typeface="Arial"/>
                  </a:rPr>
                  <a:t>∆</a:t>
                </a:r>
                <a:r>
                  <a:rPr lang="en-US" sz="2500" b="1" i="1">
                    <a:latin typeface="Arial"/>
                    <a:cs typeface="Arial"/>
                  </a:rPr>
                  <a:t>Q</a:t>
                </a:r>
                <a:r>
                  <a:rPr lang="en-US" sz="2500">
                    <a:latin typeface="Arial"/>
                    <a:cs typeface="Arial"/>
                  </a:rPr>
                  <a:t> = 400</a:t>
                </a:r>
              </a:p>
            </p:txBody>
          </p:sp>
        </p:grpSp>
        <p:grpSp>
          <p:nvGrpSpPr>
            <p:cNvPr id="15" name="Group 93"/>
            <p:cNvGrpSpPr>
              <a:grpSpLocks/>
            </p:cNvGrpSpPr>
            <p:nvPr/>
          </p:nvGrpSpPr>
          <p:grpSpPr bwMode="auto">
            <a:xfrm>
              <a:off x="195" y="2983"/>
              <a:ext cx="944" cy="407"/>
              <a:chOff x="195" y="2983"/>
              <a:chExt cx="944" cy="407"/>
            </a:xfrm>
          </p:grpSpPr>
          <p:sp>
            <p:nvSpPr>
              <p:cNvPr id="22572" name="Arc 68"/>
              <p:cNvSpPr>
                <a:spLocks/>
              </p:cNvSpPr>
              <p:nvPr/>
            </p:nvSpPr>
            <p:spPr bwMode="auto">
              <a:xfrm flipH="1">
                <a:off x="922" y="2983"/>
                <a:ext cx="217" cy="407"/>
              </a:xfrm>
              <a:custGeom>
                <a:avLst/>
                <a:gdLst>
                  <a:gd name="T0" fmla="*/ 0 w 26059"/>
                  <a:gd name="T1" fmla="*/ 0 h 43200"/>
                  <a:gd name="T2" fmla="*/ 0 w 26059"/>
                  <a:gd name="T3" fmla="*/ 0 h 43200"/>
                  <a:gd name="T4" fmla="*/ 0 w 26059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6059"/>
                  <a:gd name="T10" fmla="*/ 0 h 43200"/>
                  <a:gd name="T11" fmla="*/ 26059 w 2605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59" h="43200" fill="none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</a:path>
                  <a:path w="26059" h="43200" stroke="0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  <a:lnTo>
                      <a:pt x="4459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73" name="Rectangle 85"/>
              <p:cNvSpPr>
                <a:spLocks noChangeArrowheads="1"/>
              </p:cNvSpPr>
              <p:nvPr/>
            </p:nvSpPr>
            <p:spPr bwMode="auto">
              <a:xfrm>
                <a:off x="195" y="3033"/>
                <a:ext cx="707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2500" b="1">
                    <a:latin typeface="Arial"/>
                    <a:cs typeface="Arial"/>
                  </a:rPr>
                  <a:t>∆</a:t>
                </a:r>
                <a:r>
                  <a:rPr lang="en-US" sz="2500" b="1" i="1">
                    <a:latin typeface="Arial"/>
                    <a:cs typeface="Arial"/>
                  </a:rPr>
                  <a:t>L</a:t>
                </a:r>
                <a:r>
                  <a:rPr lang="en-US" sz="2500">
                    <a:latin typeface="Arial"/>
                    <a:cs typeface="Arial"/>
                  </a:rPr>
                  <a:t> = 1</a:t>
                </a:r>
              </a:p>
            </p:txBody>
          </p:sp>
        </p:grpSp>
      </p:grpSp>
      <p:grpSp>
        <p:nvGrpSpPr>
          <p:cNvPr id="16" name="Group 101"/>
          <p:cNvGrpSpPr>
            <a:grpSpLocks/>
          </p:cNvGrpSpPr>
          <p:nvPr/>
        </p:nvGrpSpPr>
        <p:grpSpPr bwMode="auto">
          <a:xfrm>
            <a:off x="309563" y="5338763"/>
            <a:ext cx="5221287" cy="646112"/>
            <a:chOff x="195" y="3363"/>
            <a:chExt cx="3289" cy="407"/>
          </a:xfrm>
        </p:grpSpPr>
        <p:grpSp>
          <p:nvGrpSpPr>
            <p:cNvPr id="17" name="Group 96"/>
            <p:cNvGrpSpPr>
              <a:grpSpLocks/>
            </p:cNvGrpSpPr>
            <p:nvPr/>
          </p:nvGrpSpPr>
          <p:grpSpPr bwMode="auto">
            <a:xfrm>
              <a:off x="2294" y="3363"/>
              <a:ext cx="1190" cy="406"/>
              <a:chOff x="2294" y="3363"/>
              <a:chExt cx="1190" cy="406"/>
            </a:xfrm>
          </p:grpSpPr>
          <p:sp>
            <p:nvSpPr>
              <p:cNvPr id="22568" name="Arc 56"/>
              <p:cNvSpPr>
                <a:spLocks/>
              </p:cNvSpPr>
              <p:nvPr/>
            </p:nvSpPr>
            <p:spPr bwMode="auto">
              <a:xfrm>
                <a:off x="2294" y="3363"/>
                <a:ext cx="217" cy="406"/>
              </a:xfrm>
              <a:custGeom>
                <a:avLst/>
                <a:gdLst>
                  <a:gd name="T0" fmla="*/ 0 w 26852"/>
                  <a:gd name="T1" fmla="*/ 0 h 43115"/>
                  <a:gd name="T2" fmla="*/ 0 w 26852"/>
                  <a:gd name="T3" fmla="*/ 0 h 43115"/>
                  <a:gd name="T4" fmla="*/ 0 w 26852"/>
                  <a:gd name="T5" fmla="*/ 0 h 43115"/>
                  <a:gd name="T6" fmla="*/ 0 60000 65536"/>
                  <a:gd name="T7" fmla="*/ 0 60000 65536"/>
                  <a:gd name="T8" fmla="*/ 0 60000 65536"/>
                  <a:gd name="T9" fmla="*/ 0 w 26852"/>
                  <a:gd name="T10" fmla="*/ 0 h 43115"/>
                  <a:gd name="T11" fmla="*/ 26852 w 26852"/>
                  <a:gd name="T12" fmla="*/ 43115 h 43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852" h="43115" fill="none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</a:path>
                  <a:path w="26852" h="43115" stroke="0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  <a:lnTo>
                      <a:pt x="5252" y="21515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69" name="Rectangle 81"/>
              <p:cNvSpPr>
                <a:spLocks noChangeArrowheads="1"/>
              </p:cNvSpPr>
              <p:nvPr/>
            </p:nvSpPr>
            <p:spPr bwMode="auto">
              <a:xfrm>
                <a:off x="2528" y="3420"/>
                <a:ext cx="956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500" b="1">
                    <a:latin typeface="Arial"/>
                    <a:cs typeface="Arial"/>
                  </a:rPr>
                  <a:t>∆</a:t>
                </a:r>
                <a:r>
                  <a:rPr lang="en-US" sz="2500" b="1" i="1">
                    <a:latin typeface="Arial"/>
                    <a:cs typeface="Arial"/>
                  </a:rPr>
                  <a:t>Q</a:t>
                </a:r>
                <a:r>
                  <a:rPr lang="en-US" sz="2500">
                    <a:latin typeface="Arial"/>
                    <a:cs typeface="Arial"/>
                  </a:rPr>
                  <a:t> = 200</a:t>
                </a:r>
              </a:p>
            </p:txBody>
          </p:sp>
        </p:grpSp>
        <p:grpSp>
          <p:nvGrpSpPr>
            <p:cNvPr id="18" name="Group 95"/>
            <p:cNvGrpSpPr>
              <a:grpSpLocks/>
            </p:cNvGrpSpPr>
            <p:nvPr/>
          </p:nvGrpSpPr>
          <p:grpSpPr bwMode="auto">
            <a:xfrm>
              <a:off x="195" y="3363"/>
              <a:ext cx="944" cy="407"/>
              <a:chOff x="195" y="3363"/>
              <a:chExt cx="944" cy="407"/>
            </a:xfrm>
          </p:grpSpPr>
          <p:sp>
            <p:nvSpPr>
              <p:cNvPr id="22566" name="Arc 71"/>
              <p:cNvSpPr>
                <a:spLocks/>
              </p:cNvSpPr>
              <p:nvPr/>
            </p:nvSpPr>
            <p:spPr bwMode="auto">
              <a:xfrm flipH="1">
                <a:off x="922" y="3363"/>
                <a:ext cx="217" cy="407"/>
              </a:xfrm>
              <a:custGeom>
                <a:avLst/>
                <a:gdLst>
                  <a:gd name="T0" fmla="*/ 0 w 26059"/>
                  <a:gd name="T1" fmla="*/ 0 h 43200"/>
                  <a:gd name="T2" fmla="*/ 0 w 26059"/>
                  <a:gd name="T3" fmla="*/ 0 h 43200"/>
                  <a:gd name="T4" fmla="*/ 0 w 26059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6059"/>
                  <a:gd name="T10" fmla="*/ 0 h 43200"/>
                  <a:gd name="T11" fmla="*/ 26059 w 2605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59" h="43200" fill="none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</a:path>
                  <a:path w="26059" h="43200" stroke="0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  <a:lnTo>
                      <a:pt x="4459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67" name="Rectangle 86"/>
              <p:cNvSpPr>
                <a:spLocks noChangeArrowheads="1"/>
              </p:cNvSpPr>
              <p:nvPr/>
            </p:nvSpPr>
            <p:spPr bwMode="auto">
              <a:xfrm>
                <a:off x="195" y="3418"/>
                <a:ext cx="707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2500" b="1">
                    <a:latin typeface="Arial"/>
                    <a:cs typeface="Arial"/>
                  </a:rPr>
                  <a:t>∆</a:t>
                </a:r>
                <a:r>
                  <a:rPr lang="en-US" sz="2500" b="1" i="1">
                    <a:latin typeface="Arial"/>
                    <a:cs typeface="Arial"/>
                  </a:rPr>
                  <a:t>L</a:t>
                </a:r>
                <a:r>
                  <a:rPr lang="en-US" sz="2500">
                    <a:latin typeface="Arial"/>
                    <a:cs typeface="Arial"/>
                  </a:rPr>
                  <a:t> = 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1872244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2" grpId="0"/>
      <p:bldP spid="74773" grpId="0"/>
      <p:bldP spid="74774" grpId="0"/>
      <p:bldP spid="74775" grpId="0"/>
      <p:bldP spid="747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20" name="Text Box 44"/>
          <p:cNvSpPr txBox="1">
            <a:spLocks noChangeArrowheads="1"/>
          </p:cNvSpPr>
          <p:nvPr/>
        </p:nvSpPr>
        <p:spPr bwMode="auto">
          <a:xfrm>
            <a:off x="4603750" y="1266825"/>
            <a:ext cx="33020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US" sz="2600">
                <a:latin typeface="Arial"/>
                <a:cs typeface="Arial"/>
              </a:rPr>
              <a:t>MPL equals the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slope of the production function.  </a:t>
            </a: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US" sz="2600">
                <a:latin typeface="Arial"/>
                <a:cs typeface="Arial"/>
              </a:rPr>
              <a:t>Notice that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MPL diminishes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as </a:t>
            </a:r>
            <a:r>
              <a:rPr lang="en-US" sz="2600" b="1" i="1">
                <a:latin typeface="Arial"/>
                <a:cs typeface="Arial"/>
              </a:rPr>
              <a:t>L</a:t>
            </a:r>
            <a:r>
              <a:rPr lang="en-US" sz="2600">
                <a:latin typeface="Arial"/>
                <a:cs typeface="Arial"/>
              </a:rPr>
              <a:t> increases.</a:t>
            </a: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US" sz="2600">
                <a:latin typeface="Arial"/>
                <a:cs typeface="Arial"/>
              </a:rPr>
              <a:t>This explains why the production function gets flatter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as </a:t>
            </a:r>
            <a:r>
              <a:rPr lang="en-US" sz="2600" b="1" i="1">
                <a:latin typeface="Arial"/>
                <a:cs typeface="Arial"/>
              </a:rPr>
              <a:t>L</a:t>
            </a:r>
            <a:r>
              <a:rPr lang="en-US" sz="2600">
                <a:latin typeface="Arial"/>
                <a:cs typeface="Arial"/>
              </a:rPr>
              <a:t> increases. </a:t>
            </a:r>
          </a:p>
        </p:txBody>
      </p:sp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3968750" y="798513"/>
            <a:ext cx="4900613" cy="5722937"/>
            <a:chOff x="2500" y="503"/>
            <a:chExt cx="3087" cy="3605"/>
          </a:xfrm>
        </p:grpSpPr>
        <p:grpSp>
          <p:nvGrpSpPr>
            <p:cNvPr id="3" name="Group 49"/>
            <p:cNvGrpSpPr>
              <a:grpSpLocks noChangeAspect="1"/>
            </p:cNvGrpSpPr>
            <p:nvPr/>
          </p:nvGrpSpPr>
          <p:grpSpPr bwMode="auto">
            <a:xfrm>
              <a:off x="2500" y="503"/>
              <a:ext cx="3087" cy="3605"/>
              <a:chOff x="2500" y="503"/>
              <a:chExt cx="3087" cy="3605"/>
            </a:xfrm>
          </p:grpSpPr>
          <p:sp>
            <p:nvSpPr>
              <p:cNvPr id="23664" name="AutoShape 50"/>
              <p:cNvSpPr>
                <a:spLocks noChangeAspect="1" noChangeArrowheads="1" noTextEdit="1"/>
              </p:cNvSpPr>
              <p:nvPr/>
            </p:nvSpPr>
            <p:spPr bwMode="auto">
              <a:xfrm>
                <a:off x="2500" y="503"/>
                <a:ext cx="3087" cy="360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65" name="Rectangle 51"/>
              <p:cNvSpPr>
                <a:spLocks noChangeArrowheads="1"/>
              </p:cNvSpPr>
              <p:nvPr/>
            </p:nvSpPr>
            <p:spPr bwMode="auto">
              <a:xfrm>
                <a:off x="3364" y="731"/>
                <a:ext cx="1995" cy="267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66" name="Line 52"/>
              <p:cNvSpPr>
                <a:spLocks noChangeShapeType="1"/>
              </p:cNvSpPr>
              <p:nvPr/>
            </p:nvSpPr>
            <p:spPr bwMode="auto">
              <a:xfrm>
                <a:off x="3364" y="731"/>
                <a:ext cx="1" cy="267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67" name="Line 53"/>
              <p:cNvSpPr>
                <a:spLocks noChangeShapeType="1"/>
              </p:cNvSpPr>
              <p:nvPr/>
            </p:nvSpPr>
            <p:spPr bwMode="auto">
              <a:xfrm>
                <a:off x="3317" y="3401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68" name="Line 54"/>
              <p:cNvSpPr>
                <a:spLocks noChangeShapeType="1"/>
              </p:cNvSpPr>
              <p:nvPr/>
            </p:nvSpPr>
            <p:spPr bwMode="auto">
              <a:xfrm>
                <a:off x="3317" y="2993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69" name="Line 55"/>
              <p:cNvSpPr>
                <a:spLocks noChangeShapeType="1"/>
              </p:cNvSpPr>
              <p:nvPr/>
            </p:nvSpPr>
            <p:spPr bwMode="auto">
              <a:xfrm>
                <a:off x="3317" y="2592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70" name="Line 56"/>
              <p:cNvSpPr>
                <a:spLocks noChangeShapeType="1"/>
              </p:cNvSpPr>
              <p:nvPr/>
            </p:nvSpPr>
            <p:spPr bwMode="auto">
              <a:xfrm>
                <a:off x="3317" y="2184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71" name="Line 57"/>
              <p:cNvSpPr>
                <a:spLocks noChangeShapeType="1"/>
              </p:cNvSpPr>
              <p:nvPr/>
            </p:nvSpPr>
            <p:spPr bwMode="auto">
              <a:xfrm>
                <a:off x="3317" y="1783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72" name="Line 58"/>
              <p:cNvSpPr>
                <a:spLocks noChangeShapeType="1"/>
              </p:cNvSpPr>
              <p:nvPr/>
            </p:nvSpPr>
            <p:spPr bwMode="auto">
              <a:xfrm>
                <a:off x="3317" y="1375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73" name="Line 59"/>
              <p:cNvSpPr>
                <a:spLocks noChangeShapeType="1"/>
              </p:cNvSpPr>
              <p:nvPr/>
            </p:nvSpPr>
            <p:spPr bwMode="auto">
              <a:xfrm>
                <a:off x="3317" y="974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74" name="Line 60"/>
              <p:cNvSpPr>
                <a:spLocks noChangeShapeType="1"/>
              </p:cNvSpPr>
              <p:nvPr/>
            </p:nvSpPr>
            <p:spPr bwMode="auto">
              <a:xfrm>
                <a:off x="3364" y="3401"/>
                <a:ext cx="1995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75" name="Line 61"/>
              <p:cNvSpPr>
                <a:spLocks noChangeShapeType="1"/>
              </p:cNvSpPr>
              <p:nvPr/>
            </p:nvSpPr>
            <p:spPr bwMode="auto">
              <a:xfrm flipV="1">
                <a:off x="3364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76" name="Line 62"/>
              <p:cNvSpPr>
                <a:spLocks noChangeShapeType="1"/>
              </p:cNvSpPr>
              <p:nvPr/>
            </p:nvSpPr>
            <p:spPr bwMode="auto">
              <a:xfrm flipV="1">
                <a:off x="3725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77" name="Line 63"/>
              <p:cNvSpPr>
                <a:spLocks noChangeShapeType="1"/>
              </p:cNvSpPr>
              <p:nvPr/>
            </p:nvSpPr>
            <p:spPr bwMode="auto">
              <a:xfrm flipV="1">
                <a:off x="4087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78" name="Line 64"/>
              <p:cNvSpPr>
                <a:spLocks noChangeShapeType="1"/>
              </p:cNvSpPr>
              <p:nvPr/>
            </p:nvSpPr>
            <p:spPr bwMode="auto">
              <a:xfrm flipV="1">
                <a:off x="4456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79" name="Line 65"/>
              <p:cNvSpPr>
                <a:spLocks noChangeShapeType="1"/>
              </p:cNvSpPr>
              <p:nvPr/>
            </p:nvSpPr>
            <p:spPr bwMode="auto">
              <a:xfrm flipV="1">
                <a:off x="4817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80" name="Line 66"/>
              <p:cNvSpPr>
                <a:spLocks noChangeShapeType="1"/>
              </p:cNvSpPr>
              <p:nvPr/>
            </p:nvSpPr>
            <p:spPr bwMode="auto">
              <a:xfrm flipV="1">
                <a:off x="5178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81" name="Rectangle 67"/>
              <p:cNvSpPr>
                <a:spLocks noChangeArrowheads="1"/>
              </p:cNvSpPr>
              <p:nvPr/>
            </p:nvSpPr>
            <p:spPr bwMode="auto">
              <a:xfrm>
                <a:off x="3168" y="3323"/>
                <a:ext cx="8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0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82" name="Rectangle 68"/>
              <p:cNvSpPr>
                <a:spLocks noChangeArrowheads="1"/>
              </p:cNvSpPr>
              <p:nvPr/>
            </p:nvSpPr>
            <p:spPr bwMode="auto">
              <a:xfrm>
                <a:off x="3011" y="2914"/>
                <a:ext cx="24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500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83" name="Rectangle 69"/>
              <p:cNvSpPr>
                <a:spLocks noChangeArrowheads="1"/>
              </p:cNvSpPr>
              <p:nvPr/>
            </p:nvSpPr>
            <p:spPr bwMode="auto">
              <a:xfrm>
                <a:off x="2893" y="2514"/>
                <a:ext cx="36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1,000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84" name="Rectangle 70"/>
              <p:cNvSpPr>
                <a:spLocks noChangeArrowheads="1"/>
              </p:cNvSpPr>
              <p:nvPr/>
            </p:nvSpPr>
            <p:spPr bwMode="auto">
              <a:xfrm>
                <a:off x="2893" y="2105"/>
                <a:ext cx="36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1,500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85" name="Rectangle 71"/>
              <p:cNvSpPr>
                <a:spLocks noChangeArrowheads="1"/>
              </p:cNvSpPr>
              <p:nvPr/>
            </p:nvSpPr>
            <p:spPr bwMode="auto">
              <a:xfrm>
                <a:off x="2893" y="1705"/>
                <a:ext cx="36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2,000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86" name="Rectangle 72"/>
              <p:cNvSpPr>
                <a:spLocks noChangeArrowheads="1"/>
              </p:cNvSpPr>
              <p:nvPr/>
            </p:nvSpPr>
            <p:spPr bwMode="auto">
              <a:xfrm>
                <a:off x="2893" y="1296"/>
                <a:ext cx="36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2,500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87" name="Rectangle 73"/>
              <p:cNvSpPr>
                <a:spLocks noChangeArrowheads="1"/>
              </p:cNvSpPr>
              <p:nvPr/>
            </p:nvSpPr>
            <p:spPr bwMode="auto">
              <a:xfrm>
                <a:off x="2893" y="896"/>
                <a:ext cx="36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3,000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88" name="Rectangle 74"/>
              <p:cNvSpPr>
                <a:spLocks noChangeArrowheads="1"/>
              </p:cNvSpPr>
              <p:nvPr/>
            </p:nvSpPr>
            <p:spPr bwMode="auto">
              <a:xfrm>
                <a:off x="3325" y="3535"/>
                <a:ext cx="8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0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89" name="Rectangle 75"/>
              <p:cNvSpPr>
                <a:spLocks noChangeArrowheads="1"/>
              </p:cNvSpPr>
              <p:nvPr/>
            </p:nvSpPr>
            <p:spPr bwMode="auto">
              <a:xfrm>
                <a:off x="3686" y="3535"/>
                <a:ext cx="8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1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90" name="Rectangle 76"/>
              <p:cNvSpPr>
                <a:spLocks noChangeArrowheads="1"/>
              </p:cNvSpPr>
              <p:nvPr/>
            </p:nvSpPr>
            <p:spPr bwMode="auto">
              <a:xfrm>
                <a:off x="4047" y="3535"/>
                <a:ext cx="8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2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91" name="Rectangle 77"/>
              <p:cNvSpPr>
                <a:spLocks noChangeArrowheads="1"/>
              </p:cNvSpPr>
              <p:nvPr/>
            </p:nvSpPr>
            <p:spPr bwMode="auto">
              <a:xfrm>
                <a:off x="4417" y="3535"/>
                <a:ext cx="8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3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92" name="Rectangle 78"/>
              <p:cNvSpPr>
                <a:spLocks noChangeArrowheads="1"/>
              </p:cNvSpPr>
              <p:nvPr/>
            </p:nvSpPr>
            <p:spPr bwMode="auto">
              <a:xfrm>
                <a:off x="4778" y="3535"/>
                <a:ext cx="8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4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93" name="Rectangle 79"/>
              <p:cNvSpPr>
                <a:spLocks noChangeArrowheads="1"/>
              </p:cNvSpPr>
              <p:nvPr/>
            </p:nvSpPr>
            <p:spPr bwMode="auto">
              <a:xfrm>
                <a:off x="5139" y="3535"/>
                <a:ext cx="8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Arial"/>
                    <a:cs typeface="Arial"/>
                  </a:rPr>
                  <a:t>5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94" name="Rectangle 80"/>
              <p:cNvSpPr>
                <a:spLocks noChangeArrowheads="1"/>
              </p:cNvSpPr>
              <p:nvPr/>
            </p:nvSpPr>
            <p:spPr bwMode="auto">
              <a:xfrm>
                <a:off x="3835" y="3778"/>
                <a:ext cx="1066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900" b="1">
                    <a:solidFill>
                      <a:srgbClr val="000000"/>
                    </a:solidFill>
                    <a:latin typeface="Arial"/>
                    <a:cs typeface="Arial"/>
                  </a:rPr>
                  <a:t>No. of workers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95" name="Rectangle 81"/>
              <p:cNvSpPr>
                <a:spLocks noChangeArrowheads="1"/>
              </p:cNvSpPr>
              <p:nvPr/>
            </p:nvSpPr>
            <p:spPr bwMode="auto">
              <a:xfrm rot="16200000">
                <a:off x="1848" y="2091"/>
                <a:ext cx="1628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900" b="1">
                    <a:solidFill>
                      <a:srgbClr val="000000"/>
                    </a:solidFill>
                    <a:latin typeface="Arial"/>
                    <a:cs typeface="Arial"/>
                  </a:rPr>
                  <a:t>       Quantity of output</a:t>
                </a:r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4" name="Group 82"/>
            <p:cNvGrpSpPr>
              <a:grpSpLocks/>
            </p:cNvGrpSpPr>
            <p:nvPr/>
          </p:nvGrpSpPr>
          <p:grpSpPr bwMode="auto">
            <a:xfrm>
              <a:off x="3362" y="935"/>
              <a:ext cx="1858" cy="2459"/>
              <a:chOff x="3362" y="935"/>
              <a:chExt cx="1858" cy="2459"/>
            </a:xfrm>
          </p:grpSpPr>
          <p:grpSp>
            <p:nvGrpSpPr>
              <p:cNvPr id="5" name="Group 83"/>
              <p:cNvGrpSpPr>
                <a:grpSpLocks/>
              </p:cNvGrpSpPr>
              <p:nvPr/>
            </p:nvGrpSpPr>
            <p:grpSpPr bwMode="auto">
              <a:xfrm>
                <a:off x="3362" y="978"/>
                <a:ext cx="1816" cy="2416"/>
                <a:chOff x="357" y="2450"/>
                <a:chExt cx="795" cy="646"/>
              </a:xfrm>
            </p:grpSpPr>
            <p:sp>
              <p:nvSpPr>
                <p:cNvPr id="23662" name="Line 84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23663" name="Line 85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23661" name="Oval 86"/>
              <p:cNvSpPr>
                <a:spLocks noChangeArrowheads="1"/>
              </p:cNvSpPr>
              <p:nvPr/>
            </p:nvSpPr>
            <p:spPr bwMode="auto">
              <a:xfrm>
                <a:off x="5132" y="935"/>
                <a:ext cx="88" cy="87"/>
              </a:xfrm>
              <a:prstGeom prst="ellipse">
                <a:avLst/>
              </a:prstGeom>
              <a:solidFill>
                <a:srgbClr val="0066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6" name="Group 87"/>
            <p:cNvGrpSpPr>
              <a:grpSpLocks/>
            </p:cNvGrpSpPr>
            <p:nvPr/>
          </p:nvGrpSpPr>
          <p:grpSpPr bwMode="auto">
            <a:xfrm>
              <a:off x="3364" y="1075"/>
              <a:ext cx="1496" cy="2325"/>
              <a:chOff x="3364" y="1075"/>
              <a:chExt cx="1496" cy="2325"/>
            </a:xfrm>
          </p:grpSpPr>
          <p:grpSp>
            <p:nvGrpSpPr>
              <p:cNvPr id="7" name="Group 88"/>
              <p:cNvGrpSpPr>
                <a:grpSpLocks/>
              </p:cNvGrpSpPr>
              <p:nvPr/>
            </p:nvGrpSpPr>
            <p:grpSpPr bwMode="auto">
              <a:xfrm>
                <a:off x="3364" y="1116"/>
                <a:ext cx="1454" cy="2284"/>
                <a:chOff x="357" y="2450"/>
                <a:chExt cx="795" cy="646"/>
              </a:xfrm>
            </p:grpSpPr>
            <p:sp>
              <p:nvSpPr>
                <p:cNvPr id="23658" name="Line 89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23659" name="Line 90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23657" name="Oval 91"/>
              <p:cNvSpPr>
                <a:spLocks noChangeArrowheads="1"/>
              </p:cNvSpPr>
              <p:nvPr/>
            </p:nvSpPr>
            <p:spPr bwMode="auto">
              <a:xfrm>
                <a:off x="4772" y="1075"/>
                <a:ext cx="88" cy="87"/>
              </a:xfrm>
              <a:prstGeom prst="ellipse">
                <a:avLst/>
              </a:prstGeom>
              <a:solidFill>
                <a:srgbClr val="0066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8" name="Group 92"/>
            <p:cNvGrpSpPr>
              <a:grpSpLocks/>
            </p:cNvGrpSpPr>
            <p:nvPr/>
          </p:nvGrpSpPr>
          <p:grpSpPr bwMode="auto">
            <a:xfrm>
              <a:off x="3361" y="1402"/>
              <a:ext cx="1135" cy="1996"/>
              <a:chOff x="3361" y="1402"/>
              <a:chExt cx="1135" cy="1996"/>
            </a:xfrm>
          </p:grpSpPr>
          <p:grpSp>
            <p:nvGrpSpPr>
              <p:cNvPr id="9" name="Group 93"/>
              <p:cNvGrpSpPr>
                <a:grpSpLocks/>
              </p:cNvGrpSpPr>
              <p:nvPr/>
            </p:nvGrpSpPr>
            <p:grpSpPr bwMode="auto">
              <a:xfrm>
                <a:off x="3361" y="1442"/>
                <a:ext cx="1092" cy="1956"/>
                <a:chOff x="357" y="2450"/>
                <a:chExt cx="795" cy="646"/>
              </a:xfrm>
            </p:grpSpPr>
            <p:sp>
              <p:nvSpPr>
                <p:cNvPr id="23654" name="Line 94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23655" name="Line 95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23653" name="Oval 96"/>
              <p:cNvSpPr>
                <a:spLocks noChangeArrowheads="1"/>
              </p:cNvSpPr>
              <p:nvPr/>
            </p:nvSpPr>
            <p:spPr bwMode="auto">
              <a:xfrm>
                <a:off x="4408" y="1402"/>
                <a:ext cx="88" cy="87"/>
              </a:xfrm>
              <a:prstGeom prst="ellipse">
                <a:avLst/>
              </a:prstGeom>
              <a:solidFill>
                <a:srgbClr val="0066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3364" y="1885"/>
              <a:ext cx="764" cy="1515"/>
              <a:chOff x="3364" y="1885"/>
              <a:chExt cx="764" cy="1515"/>
            </a:xfrm>
          </p:grpSpPr>
          <p:grpSp>
            <p:nvGrpSpPr>
              <p:cNvPr id="11" name="Group 98"/>
              <p:cNvGrpSpPr>
                <a:grpSpLocks/>
              </p:cNvGrpSpPr>
              <p:nvPr/>
            </p:nvGrpSpPr>
            <p:grpSpPr bwMode="auto">
              <a:xfrm>
                <a:off x="3364" y="1930"/>
                <a:ext cx="721" cy="1470"/>
                <a:chOff x="357" y="2450"/>
                <a:chExt cx="795" cy="646"/>
              </a:xfrm>
            </p:grpSpPr>
            <p:sp>
              <p:nvSpPr>
                <p:cNvPr id="23650" name="Line 99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23651" name="Line 100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23649" name="Oval 101"/>
              <p:cNvSpPr>
                <a:spLocks noChangeArrowheads="1"/>
              </p:cNvSpPr>
              <p:nvPr/>
            </p:nvSpPr>
            <p:spPr bwMode="auto">
              <a:xfrm>
                <a:off x="4040" y="1885"/>
                <a:ext cx="88" cy="87"/>
              </a:xfrm>
              <a:prstGeom prst="ellipse">
                <a:avLst/>
              </a:prstGeom>
              <a:solidFill>
                <a:srgbClr val="0066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2" name="Group 102"/>
            <p:cNvGrpSpPr>
              <a:grpSpLocks/>
            </p:cNvGrpSpPr>
            <p:nvPr/>
          </p:nvGrpSpPr>
          <p:grpSpPr bwMode="auto">
            <a:xfrm>
              <a:off x="3360" y="2552"/>
              <a:ext cx="411" cy="844"/>
              <a:chOff x="3360" y="2552"/>
              <a:chExt cx="411" cy="844"/>
            </a:xfrm>
          </p:grpSpPr>
          <p:grpSp>
            <p:nvGrpSpPr>
              <p:cNvPr id="13" name="Group 103"/>
              <p:cNvGrpSpPr>
                <a:grpSpLocks/>
              </p:cNvGrpSpPr>
              <p:nvPr/>
            </p:nvGrpSpPr>
            <p:grpSpPr bwMode="auto">
              <a:xfrm>
                <a:off x="3360" y="2589"/>
                <a:ext cx="365" cy="807"/>
                <a:chOff x="357" y="2450"/>
                <a:chExt cx="795" cy="646"/>
              </a:xfrm>
            </p:grpSpPr>
            <p:sp>
              <p:nvSpPr>
                <p:cNvPr id="23646" name="Line 104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23647" name="Line 105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23645" name="Oval 106"/>
              <p:cNvSpPr>
                <a:spLocks noChangeArrowheads="1"/>
              </p:cNvSpPr>
              <p:nvPr/>
            </p:nvSpPr>
            <p:spPr bwMode="auto">
              <a:xfrm>
                <a:off x="3683" y="2552"/>
                <a:ext cx="88" cy="87"/>
              </a:xfrm>
              <a:prstGeom prst="ellipse">
                <a:avLst/>
              </a:prstGeom>
              <a:solidFill>
                <a:srgbClr val="0066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4" name="Group 107"/>
            <p:cNvGrpSpPr>
              <a:grpSpLocks/>
            </p:cNvGrpSpPr>
            <p:nvPr/>
          </p:nvGrpSpPr>
          <p:grpSpPr bwMode="auto">
            <a:xfrm>
              <a:off x="3361" y="972"/>
              <a:ext cx="1820" cy="2424"/>
              <a:chOff x="3361" y="972"/>
              <a:chExt cx="1820" cy="2424"/>
            </a:xfrm>
          </p:grpSpPr>
          <p:sp>
            <p:nvSpPr>
              <p:cNvPr id="23639" name="Line 108"/>
              <p:cNvSpPr>
                <a:spLocks noChangeShapeType="1"/>
              </p:cNvSpPr>
              <p:nvPr/>
            </p:nvSpPr>
            <p:spPr bwMode="auto">
              <a:xfrm flipV="1">
                <a:off x="3361" y="2592"/>
                <a:ext cx="362" cy="804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40" name="Line 109"/>
              <p:cNvSpPr>
                <a:spLocks noChangeShapeType="1"/>
              </p:cNvSpPr>
              <p:nvPr/>
            </p:nvSpPr>
            <p:spPr bwMode="auto">
              <a:xfrm flipV="1">
                <a:off x="3732" y="1930"/>
                <a:ext cx="345" cy="659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41" name="Line 110"/>
              <p:cNvSpPr>
                <a:spLocks noChangeShapeType="1"/>
              </p:cNvSpPr>
              <p:nvPr/>
            </p:nvSpPr>
            <p:spPr bwMode="auto">
              <a:xfrm flipV="1">
                <a:off x="4086" y="1446"/>
                <a:ext cx="370" cy="479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42" name="Line 111"/>
              <p:cNvSpPr>
                <a:spLocks noChangeShapeType="1"/>
              </p:cNvSpPr>
              <p:nvPr/>
            </p:nvSpPr>
            <p:spPr bwMode="auto">
              <a:xfrm flipV="1">
                <a:off x="4453" y="1108"/>
                <a:ext cx="370" cy="337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643" name="Line 112"/>
              <p:cNvSpPr>
                <a:spLocks noChangeShapeType="1"/>
              </p:cNvSpPr>
              <p:nvPr/>
            </p:nvSpPr>
            <p:spPr bwMode="auto">
              <a:xfrm flipV="1">
                <a:off x="4829" y="972"/>
                <a:ext cx="352" cy="139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3638" name="Oval 113"/>
            <p:cNvSpPr>
              <a:spLocks noChangeArrowheads="1"/>
            </p:cNvSpPr>
            <p:nvPr/>
          </p:nvSpPr>
          <p:spPr bwMode="auto">
            <a:xfrm>
              <a:off x="3322" y="3350"/>
              <a:ext cx="88" cy="87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35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9075"/>
            <a:ext cx="9144000" cy="5794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200" b="1" dirty="0"/>
              <a:t>EXAMPLE 1</a:t>
            </a:r>
            <a:r>
              <a:rPr lang="en-US" sz="3200" dirty="0"/>
              <a:t>:  </a:t>
            </a:r>
            <a:r>
              <a:rPr lang="en-US" sz="3400" dirty="0"/>
              <a:t>MPL = Slope of Prod Function</a:t>
            </a:r>
          </a:p>
        </p:txBody>
      </p:sp>
      <p:sp>
        <p:nvSpPr>
          <p:cNvPr id="23559" name="Rectangle 3"/>
          <p:cNvSpPr>
            <a:spLocks noChangeArrowheads="1"/>
          </p:cNvSpPr>
          <p:nvPr/>
        </p:nvSpPr>
        <p:spPr bwMode="auto">
          <a:xfrm>
            <a:off x="1520825" y="5646738"/>
            <a:ext cx="1162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3000</a:t>
            </a:r>
          </a:p>
        </p:txBody>
      </p:sp>
      <p:sp>
        <p:nvSpPr>
          <p:cNvPr id="23560" name="Rectangle 4"/>
          <p:cNvSpPr>
            <a:spLocks noChangeArrowheads="1"/>
          </p:cNvSpPr>
          <p:nvPr/>
        </p:nvSpPr>
        <p:spPr bwMode="auto">
          <a:xfrm>
            <a:off x="333375" y="5646738"/>
            <a:ext cx="1187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23561" name="Rectangle 5"/>
          <p:cNvSpPr>
            <a:spLocks noChangeArrowheads="1"/>
          </p:cNvSpPr>
          <p:nvPr/>
        </p:nvSpPr>
        <p:spPr bwMode="auto">
          <a:xfrm>
            <a:off x="2849563" y="5410200"/>
            <a:ext cx="927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200</a:t>
            </a:r>
          </a:p>
        </p:txBody>
      </p:sp>
      <p:sp>
        <p:nvSpPr>
          <p:cNvPr id="23562" name="Rectangle 6"/>
          <p:cNvSpPr>
            <a:spLocks noChangeArrowheads="1"/>
          </p:cNvSpPr>
          <p:nvPr/>
        </p:nvSpPr>
        <p:spPr bwMode="auto">
          <a:xfrm>
            <a:off x="1520825" y="5065713"/>
            <a:ext cx="1162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2800</a:t>
            </a:r>
          </a:p>
        </p:txBody>
      </p:sp>
      <p:sp>
        <p:nvSpPr>
          <p:cNvPr id="23563" name="Rectangle 7"/>
          <p:cNvSpPr>
            <a:spLocks noChangeArrowheads="1"/>
          </p:cNvSpPr>
          <p:nvPr/>
        </p:nvSpPr>
        <p:spPr bwMode="auto">
          <a:xfrm>
            <a:off x="333375" y="5065713"/>
            <a:ext cx="1187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23564" name="Rectangle 8"/>
          <p:cNvSpPr>
            <a:spLocks noChangeArrowheads="1"/>
          </p:cNvSpPr>
          <p:nvPr/>
        </p:nvSpPr>
        <p:spPr bwMode="auto">
          <a:xfrm>
            <a:off x="2849563" y="4770438"/>
            <a:ext cx="9271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400</a:t>
            </a:r>
          </a:p>
        </p:txBody>
      </p:sp>
      <p:sp>
        <p:nvSpPr>
          <p:cNvPr id="23565" name="Rectangle 9"/>
          <p:cNvSpPr>
            <a:spLocks noChangeArrowheads="1"/>
          </p:cNvSpPr>
          <p:nvPr/>
        </p:nvSpPr>
        <p:spPr bwMode="auto">
          <a:xfrm>
            <a:off x="1520825" y="4425950"/>
            <a:ext cx="11620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2400</a:t>
            </a:r>
          </a:p>
        </p:txBody>
      </p:sp>
      <p:sp>
        <p:nvSpPr>
          <p:cNvPr id="23566" name="Rectangle 10"/>
          <p:cNvSpPr>
            <a:spLocks noChangeArrowheads="1"/>
          </p:cNvSpPr>
          <p:nvPr/>
        </p:nvSpPr>
        <p:spPr bwMode="auto">
          <a:xfrm>
            <a:off x="333375" y="4425950"/>
            <a:ext cx="11874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sp>
        <p:nvSpPr>
          <p:cNvPr id="23567" name="Rectangle 11"/>
          <p:cNvSpPr>
            <a:spLocks noChangeArrowheads="1"/>
          </p:cNvSpPr>
          <p:nvPr/>
        </p:nvSpPr>
        <p:spPr bwMode="auto">
          <a:xfrm>
            <a:off x="2849563" y="4116388"/>
            <a:ext cx="9271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600</a:t>
            </a:r>
          </a:p>
        </p:txBody>
      </p:sp>
      <p:sp>
        <p:nvSpPr>
          <p:cNvPr id="23568" name="Rectangle 12"/>
          <p:cNvSpPr>
            <a:spLocks noChangeArrowheads="1"/>
          </p:cNvSpPr>
          <p:nvPr/>
        </p:nvSpPr>
        <p:spPr bwMode="auto">
          <a:xfrm>
            <a:off x="1520825" y="3771900"/>
            <a:ext cx="11620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1800</a:t>
            </a:r>
          </a:p>
        </p:txBody>
      </p:sp>
      <p:sp>
        <p:nvSpPr>
          <p:cNvPr id="23569" name="Rectangle 13"/>
          <p:cNvSpPr>
            <a:spLocks noChangeArrowheads="1"/>
          </p:cNvSpPr>
          <p:nvPr/>
        </p:nvSpPr>
        <p:spPr bwMode="auto">
          <a:xfrm>
            <a:off x="333375" y="3771900"/>
            <a:ext cx="1187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23570" name="Rectangle 14"/>
          <p:cNvSpPr>
            <a:spLocks noChangeArrowheads="1"/>
          </p:cNvSpPr>
          <p:nvPr/>
        </p:nvSpPr>
        <p:spPr bwMode="auto">
          <a:xfrm>
            <a:off x="2849563" y="3476625"/>
            <a:ext cx="9271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800</a:t>
            </a:r>
          </a:p>
        </p:txBody>
      </p:sp>
      <p:sp>
        <p:nvSpPr>
          <p:cNvPr id="23571" name="Rectangle 15"/>
          <p:cNvSpPr>
            <a:spLocks noChangeArrowheads="1"/>
          </p:cNvSpPr>
          <p:nvPr/>
        </p:nvSpPr>
        <p:spPr bwMode="auto">
          <a:xfrm>
            <a:off x="1520825" y="3132138"/>
            <a:ext cx="11620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1000</a:t>
            </a:r>
          </a:p>
        </p:txBody>
      </p:sp>
      <p:sp>
        <p:nvSpPr>
          <p:cNvPr id="23572" name="Rectangle 16"/>
          <p:cNvSpPr>
            <a:spLocks noChangeArrowheads="1"/>
          </p:cNvSpPr>
          <p:nvPr/>
        </p:nvSpPr>
        <p:spPr bwMode="auto">
          <a:xfrm>
            <a:off x="333375" y="3132138"/>
            <a:ext cx="11874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sp>
        <p:nvSpPr>
          <p:cNvPr id="23573" name="Rectangle 17"/>
          <p:cNvSpPr>
            <a:spLocks noChangeArrowheads="1"/>
          </p:cNvSpPr>
          <p:nvPr/>
        </p:nvSpPr>
        <p:spPr bwMode="auto">
          <a:xfrm>
            <a:off x="2849563" y="2797175"/>
            <a:ext cx="92710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1000</a:t>
            </a:r>
          </a:p>
        </p:txBody>
      </p:sp>
      <p:sp>
        <p:nvSpPr>
          <p:cNvPr id="23574" name="Rectangle 18"/>
          <p:cNvSpPr>
            <a:spLocks noChangeArrowheads="1"/>
          </p:cNvSpPr>
          <p:nvPr/>
        </p:nvSpPr>
        <p:spPr bwMode="auto">
          <a:xfrm>
            <a:off x="1520825" y="2452688"/>
            <a:ext cx="11620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23575" name="Rectangle 19"/>
          <p:cNvSpPr>
            <a:spLocks noChangeArrowheads="1"/>
          </p:cNvSpPr>
          <p:nvPr/>
        </p:nvSpPr>
        <p:spPr bwMode="auto">
          <a:xfrm>
            <a:off x="333375" y="2452688"/>
            <a:ext cx="11874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23576" name="Rectangle 20"/>
          <p:cNvSpPr>
            <a:spLocks noChangeArrowheads="1"/>
          </p:cNvSpPr>
          <p:nvPr/>
        </p:nvSpPr>
        <p:spPr bwMode="auto">
          <a:xfrm>
            <a:off x="2849563" y="1139825"/>
            <a:ext cx="927100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MPL</a:t>
            </a:r>
          </a:p>
        </p:txBody>
      </p:sp>
      <p:sp>
        <p:nvSpPr>
          <p:cNvPr id="23577" name="Rectangle 21"/>
          <p:cNvSpPr>
            <a:spLocks noChangeArrowheads="1"/>
          </p:cNvSpPr>
          <p:nvPr/>
        </p:nvSpPr>
        <p:spPr bwMode="auto">
          <a:xfrm>
            <a:off x="1520825" y="1139825"/>
            <a:ext cx="1328738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  <a:br>
              <a:rPr lang="en-US" sz="2400">
                <a:latin typeface="Arial"/>
                <a:cs typeface="Arial"/>
              </a:rPr>
            </a:br>
            <a:r>
              <a:rPr lang="en-US" sz="2200">
                <a:latin typeface="Arial"/>
                <a:cs typeface="Arial"/>
              </a:rPr>
              <a:t>(bushels </a:t>
            </a:r>
            <a:br>
              <a:rPr lang="en-US" sz="2200">
                <a:latin typeface="Arial"/>
                <a:cs typeface="Arial"/>
              </a:rPr>
            </a:br>
            <a:r>
              <a:rPr lang="en-US" sz="2200">
                <a:latin typeface="Arial"/>
                <a:cs typeface="Arial"/>
              </a:rPr>
              <a:t>of wheat)</a:t>
            </a:r>
          </a:p>
        </p:txBody>
      </p:sp>
      <p:sp>
        <p:nvSpPr>
          <p:cNvPr id="23578" name="Rectangle 22"/>
          <p:cNvSpPr>
            <a:spLocks noChangeArrowheads="1"/>
          </p:cNvSpPr>
          <p:nvPr/>
        </p:nvSpPr>
        <p:spPr bwMode="auto">
          <a:xfrm>
            <a:off x="333375" y="1139825"/>
            <a:ext cx="1187450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L</a:t>
            </a:r>
            <a:br>
              <a:rPr lang="en-US" sz="2400">
                <a:latin typeface="Arial"/>
                <a:cs typeface="Arial"/>
              </a:rPr>
            </a:br>
            <a:r>
              <a:rPr lang="en-US" sz="2200">
                <a:latin typeface="Arial"/>
                <a:cs typeface="Arial"/>
              </a:rPr>
              <a:t>(no. of workers)</a:t>
            </a:r>
          </a:p>
        </p:txBody>
      </p:sp>
      <p:sp>
        <p:nvSpPr>
          <p:cNvPr id="23579" name="Line 23"/>
          <p:cNvSpPr>
            <a:spLocks noChangeShapeType="1"/>
          </p:cNvSpPr>
          <p:nvPr/>
        </p:nvSpPr>
        <p:spPr bwMode="auto">
          <a:xfrm>
            <a:off x="333375" y="1139825"/>
            <a:ext cx="11874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80" name="Line 24"/>
          <p:cNvSpPr>
            <a:spLocks noChangeShapeType="1"/>
          </p:cNvSpPr>
          <p:nvPr/>
        </p:nvSpPr>
        <p:spPr bwMode="auto">
          <a:xfrm>
            <a:off x="333375" y="6227763"/>
            <a:ext cx="11874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81" name="Line 25"/>
          <p:cNvSpPr>
            <a:spLocks noChangeShapeType="1"/>
          </p:cNvSpPr>
          <p:nvPr/>
        </p:nvSpPr>
        <p:spPr bwMode="auto">
          <a:xfrm>
            <a:off x="333375" y="1139825"/>
            <a:ext cx="0" cy="13128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82" name="Line 26"/>
          <p:cNvSpPr>
            <a:spLocks noChangeShapeType="1"/>
          </p:cNvSpPr>
          <p:nvPr/>
        </p:nvSpPr>
        <p:spPr bwMode="auto">
          <a:xfrm>
            <a:off x="3776663" y="1139825"/>
            <a:ext cx="0" cy="13128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83" name="Line 27"/>
          <p:cNvSpPr>
            <a:spLocks noChangeShapeType="1"/>
          </p:cNvSpPr>
          <p:nvPr/>
        </p:nvSpPr>
        <p:spPr bwMode="auto">
          <a:xfrm>
            <a:off x="1520825" y="1139825"/>
            <a:ext cx="132873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84" name="Line 28"/>
          <p:cNvSpPr>
            <a:spLocks noChangeShapeType="1"/>
          </p:cNvSpPr>
          <p:nvPr/>
        </p:nvSpPr>
        <p:spPr bwMode="auto">
          <a:xfrm>
            <a:off x="333375" y="2452688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85" name="Line 29"/>
          <p:cNvSpPr>
            <a:spLocks noChangeShapeType="1"/>
          </p:cNvSpPr>
          <p:nvPr/>
        </p:nvSpPr>
        <p:spPr bwMode="auto">
          <a:xfrm>
            <a:off x="2849563" y="1139825"/>
            <a:ext cx="9271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86" name="Line 30"/>
          <p:cNvSpPr>
            <a:spLocks noChangeShapeType="1"/>
          </p:cNvSpPr>
          <p:nvPr/>
        </p:nvSpPr>
        <p:spPr bwMode="auto">
          <a:xfrm>
            <a:off x="3776663" y="2452688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87" name="Line 31"/>
          <p:cNvSpPr>
            <a:spLocks noChangeShapeType="1"/>
          </p:cNvSpPr>
          <p:nvPr/>
        </p:nvSpPr>
        <p:spPr bwMode="auto">
          <a:xfrm>
            <a:off x="333375" y="31321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88" name="Line 32"/>
          <p:cNvSpPr>
            <a:spLocks noChangeShapeType="1"/>
          </p:cNvSpPr>
          <p:nvPr/>
        </p:nvSpPr>
        <p:spPr bwMode="auto">
          <a:xfrm>
            <a:off x="3776663" y="31321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89" name="Line 33"/>
          <p:cNvSpPr>
            <a:spLocks noChangeShapeType="1"/>
          </p:cNvSpPr>
          <p:nvPr/>
        </p:nvSpPr>
        <p:spPr bwMode="auto">
          <a:xfrm>
            <a:off x="333375" y="3771900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90" name="Line 34"/>
          <p:cNvSpPr>
            <a:spLocks noChangeShapeType="1"/>
          </p:cNvSpPr>
          <p:nvPr/>
        </p:nvSpPr>
        <p:spPr bwMode="auto">
          <a:xfrm>
            <a:off x="3776663" y="3771900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91" name="Line 35"/>
          <p:cNvSpPr>
            <a:spLocks noChangeShapeType="1"/>
          </p:cNvSpPr>
          <p:nvPr/>
        </p:nvSpPr>
        <p:spPr bwMode="auto">
          <a:xfrm>
            <a:off x="333375" y="4425950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92" name="Line 36"/>
          <p:cNvSpPr>
            <a:spLocks noChangeShapeType="1"/>
          </p:cNvSpPr>
          <p:nvPr/>
        </p:nvSpPr>
        <p:spPr bwMode="auto">
          <a:xfrm>
            <a:off x="3776663" y="4425950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93" name="Line 37"/>
          <p:cNvSpPr>
            <a:spLocks noChangeShapeType="1"/>
          </p:cNvSpPr>
          <p:nvPr/>
        </p:nvSpPr>
        <p:spPr bwMode="auto">
          <a:xfrm>
            <a:off x="333375" y="5065713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94" name="Line 38"/>
          <p:cNvSpPr>
            <a:spLocks noChangeShapeType="1"/>
          </p:cNvSpPr>
          <p:nvPr/>
        </p:nvSpPr>
        <p:spPr bwMode="auto">
          <a:xfrm>
            <a:off x="3776663" y="5065713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95" name="Line 39"/>
          <p:cNvSpPr>
            <a:spLocks noChangeShapeType="1"/>
          </p:cNvSpPr>
          <p:nvPr/>
        </p:nvSpPr>
        <p:spPr bwMode="auto">
          <a:xfrm>
            <a:off x="333375" y="5646738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96" name="Line 40"/>
          <p:cNvSpPr>
            <a:spLocks noChangeShapeType="1"/>
          </p:cNvSpPr>
          <p:nvPr/>
        </p:nvSpPr>
        <p:spPr bwMode="auto">
          <a:xfrm>
            <a:off x="3776663" y="5646738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97" name="Line 41"/>
          <p:cNvSpPr>
            <a:spLocks noChangeShapeType="1"/>
          </p:cNvSpPr>
          <p:nvPr/>
        </p:nvSpPr>
        <p:spPr bwMode="auto">
          <a:xfrm>
            <a:off x="1520825" y="6227763"/>
            <a:ext cx="132873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98" name="Line 42"/>
          <p:cNvSpPr>
            <a:spLocks noChangeShapeType="1"/>
          </p:cNvSpPr>
          <p:nvPr/>
        </p:nvSpPr>
        <p:spPr bwMode="auto">
          <a:xfrm>
            <a:off x="2849563" y="6227763"/>
            <a:ext cx="9271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99" name="Line 43"/>
          <p:cNvSpPr>
            <a:spLocks noChangeShapeType="1"/>
          </p:cNvSpPr>
          <p:nvPr/>
        </p:nvSpPr>
        <p:spPr bwMode="auto">
          <a:xfrm>
            <a:off x="342900" y="2465388"/>
            <a:ext cx="3289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60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grpSp>
        <p:nvGrpSpPr>
          <p:cNvPr id="15" name="Group 147"/>
          <p:cNvGrpSpPr>
            <a:grpSpLocks/>
          </p:cNvGrpSpPr>
          <p:nvPr/>
        </p:nvGrpSpPr>
        <p:grpSpPr bwMode="auto">
          <a:xfrm>
            <a:off x="5948363" y="3081338"/>
            <a:ext cx="531812" cy="1049337"/>
            <a:chOff x="3747" y="1941"/>
            <a:chExt cx="335" cy="661"/>
          </a:xfrm>
        </p:grpSpPr>
        <p:sp>
          <p:nvSpPr>
            <p:cNvPr id="23629" name="Line 115"/>
            <p:cNvSpPr>
              <a:spLocks noChangeShapeType="1"/>
            </p:cNvSpPr>
            <p:nvPr/>
          </p:nvSpPr>
          <p:spPr bwMode="auto">
            <a:xfrm>
              <a:off x="3747" y="2595"/>
              <a:ext cx="335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630" name="Line 116"/>
            <p:cNvSpPr>
              <a:spLocks noChangeShapeType="1"/>
            </p:cNvSpPr>
            <p:nvPr/>
          </p:nvSpPr>
          <p:spPr bwMode="auto">
            <a:xfrm rot="-5400000">
              <a:off x="3749" y="2272"/>
              <a:ext cx="661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6" name="Group 148"/>
          <p:cNvGrpSpPr>
            <a:grpSpLocks/>
          </p:cNvGrpSpPr>
          <p:nvPr/>
        </p:nvGrpSpPr>
        <p:grpSpPr bwMode="auto">
          <a:xfrm>
            <a:off x="6538913" y="2290763"/>
            <a:ext cx="531812" cy="792162"/>
            <a:chOff x="4119" y="1443"/>
            <a:chExt cx="335" cy="499"/>
          </a:xfrm>
        </p:grpSpPr>
        <p:sp>
          <p:nvSpPr>
            <p:cNvPr id="23627" name="Line 117"/>
            <p:cNvSpPr>
              <a:spLocks noChangeShapeType="1"/>
            </p:cNvSpPr>
            <p:nvPr/>
          </p:nvSpPr>
          <p:spPr bwMode="auto">
            <a:xfrm>
              <a:off x="4119" y="1935"/>
              <a:ext cx="335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628" name="Line 118"/>
            <p:cNvSpPr>
              <a:spLocks noChangeShapeType="1"/>
            </p:cNvSpPr>
            <p:nvPr/>
          </p:nvSpPr>
          <p:spPr bwMode="auto">
            <a:xfrm rot="-5400000">
              <a:off x="4202" y="1693"/>
              <a:ext cx="499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7" name="Group 146"/>
          <p:cNvGrpSpPr>
            <a:grpSpLocks/>
          </p:cNvGrpSpPr>
          <p:nvPr/>
        </p:nvGrpSpPr>
        <p:grpSpPr bwMode="auto">
          <a:xfrm>
            <a:off x="5376863" y="4111625"/>
            <a:ext cx="531812" cy="1292225"/>
            <a:chOff x="3387" y="2590"/>
            <a:chExt cx="335" cy="814"/>
          </a:xfrm>
        </p:grpSpPr>
        <p:sp>
          <p:nvSpPr>
            <p:cNvPr id="23625" name="Line 119"/>
            <p:cNvSpPr>
              <a:spLocks noChangeShapeType="1"/>
            </p:cNvSpPr>
            <p:nvPr/>
          </p:nvSpPr>
          <p:spPr bwMode="auto">
            <a:xfrm>
              <a:off x="3387" y="3397"/>
              <a:ext cx="335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626" name="Line 120"/>
            <p:cNvSpPr>
              <a:spLocks noChangeShapeType="1"/>
            </p:cNvSpPr>
            <p:nvPr/>
          </p:nvSpPr>
          <p:spPr bwMode="auto">
            <a:xfrm rot="-5400000">
              <a:off x="3313" y="2997"/>
              <a:ext cx="814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8" name="Group 149"/>
          <p:cNvGrpSpPr>
            <a:grpSpLocks/>
          </p:cNvGrpSpPr>
          <p:nvPr/>
        </p:nvGrpSpPr>
        <p:grpSpPr bwMode="auto">
          <a:xfrm>
            <a:off x="7118350" y="1762125"/>
            <a:ext cx="531813" cy="541338"/>
            <a:chOff x="4484" y="1110"/>
            <a:chExt cx="335" cy="341"/>
          </a:xfrm>
        </p:grpSpPr>
        <p:sp>
          <p:nvSpPr>
            <p:cNvPr id="23623" name="Line 121"/>
            <p:cNvSpPr>
              <a:spLocks noChangeShapeType="1"/>
            </p:cNvSpPr>
            <p:nvPr/>
          </p:nvSpPr>
          <p:spPr bwMode="auto">
            <a:xfrm>
              <a:off x="4484" y="1444"/>
              <a:ext cx="335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624" name="Line 122"/>
            <p:cNvSpPr>
              <a:spLocks noChangeShapeType="1"/>
            </p:cNvSpPr>
            <p:nvPr/>
          </p:nvSpPr>
          <p:spPr bwMode="auto">
            <a:xfrm rot="-5400000">
              <a:off x="4646" y="1281"/>
              <a:ext cx="341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9" name="Group 150"/>
          <p:cNvGrpSpPr>
            <a:grpSpLocks/>
          </p:cNvGrpSpPr>
          <p:nvPr/>
        </p:nvGrpSpPr>
        <p:grpSpPr bwMode="auto">
          <a:xfrm>
            <a:off x="7683500" y="1546225"/>
            <a:ext cx="531813" cy="239713"/>
            <a:chOff x="4840" y="974"/>
            <a:chExt cx="335" cy="151"/>
          </a:xfrm>
        </p:grpSpPr>
        <p:sp>
          <p:nvSpPr>
            <p:cNvPr id="23621" name="Line 123"/>
            <p:cNvSpPr>
              <a:spLocks noChangeShapeType="1"/>
            </p:cNvSpPr>
            <p:nvPr/>
          </p:nvSpPr>
          <p:spPr bwMode="auto">
            <a:xfrm>
              <a:off x="4840" y="1118"/>
              <a:ext cx="335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622" name="Line 124"/>
            <p:cNvSpPr>
              <a:spLocks noChangeShapeType="1"/>
            </p:cNvSpPr>
            <p:nvPr/>
          </p:nvSpPr>
          <p:spPr bwMode="auto">
            <a:xfrm rot="5400000" flipH="1">
              <a:off x="5096" y="1049"/>
              <a:ext cx="151" cy="2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0" name="Group 133"/>
          <p:cNvGrpSpPr>
            <a:grpSpLocks/>
          </p:cNvGrpSpPr>
          <p:nvPr/>
        </p:nvGrpSpPr>
        <p:grpSpPr bwMode="auto">
          <a:xfrm>
            <a:off x="2935288" y="5465763"/>
            <a:ext cx="711200" cy="485775"/>
            <a:chOff x="1849" y="3449"/>
            <a:chExt cx="448" cy="306"/>
          </a:xfrm>
        </p:grpSpPr>
        <p:sp>
          <p:nvSpPr>
            <p:cNvPr id="23619" name="Rectangle 131"/>
            <p:cNvSpPr>
              <a:spLocks noChangeArrowheads="1"/>
            </p:cNvSpPr>
            <p:nvPr/>
          </p:nvSpPr>
          <p:spPr bwMode="auto">
            <a:xfrm>
              <a:off x="1849" y="3449"/>
              <a:ext cx="448" cy="306"/>
            </a:xfrm>
            <a:prstGeom prst="rect">
              <a:avLst/>
            </a:prstGeom>
            <a:noFill/>
            <a:ln w="38100">
              <a:solidFill>
                <a:srgbClr val="9966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620" name="Rectangle 132"/>
            <p:cNvSpPr>
              <a:spLocks noChangeArrowheads="1"/>
            </p:cNvSpPr>
            <p:nvPr/>
          </p:nvSpPr>
          <p:spPr bwMode="auto">
            <a:xfrm>
              <a:off x="1866" y="3466"/>
              <a:ext cx="413" cy="270"/>
            </a:xfrm>
            <a:prstGeom prst="rect">
              <a:avLst/>
            </a:prstGeom>
            <a:noFill/>
            <a:ln w="2857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1" name="Group 134"/>
          <p:cNvGrpSpPr>
            <a:grpSpLocks/>
          </p:cNvGrpSpPr>
          <p:nvPr/>
        </p:nvGrpSpPr>
        <p:grpSpPr bwMode="auto">
          <a:xfrm>
            <a:off x="2925763" y="4846638"/>
            <a:ext cx="711200" cy="485775"/>
            <a:chOff x="1849" y="3449"/>
            <a:chExt cx="448" cy="306"/>
          </a:xfrm>
        </p:grpSpPr>
        <p:sp>
          <p:nvSpPr>
            <p:cNvPr id="23617" name="Rectangle 135"/>
            <p:cNvSpPr>
              <a:spLocks noChangeArrowheads="1"/>
            </p:cNvSpPr>
            <p:nvPr/>
          </p:nvSpPr>
          <p:spPr bwMode="auto">
            <a:xfrm>
              <a:off x="1849" y="3449"/>
              <a:ext cx="448" cy="306"/>
            </a:xfrm>
            <a:prstGeom prst="rect">
              <a:avLst/>
            </a:prstGeom>
            <a:noFill/>
            <a:ln w="38100">
              <a:solidFill>
                <a:srgbClr val="9966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618" name="Rectangle 136"/>
            <p:cNvSpPr>
              <a:spLocks noChangeArrowheads="1"/>
            </p:cNvSpPr>
            <p:nvPr/>
          </p:nvSpPr>
          <p:spPr bwMode="auto">
            <a:xfrm>
              <a:off x="1866" y="3466"/>
              <a:ext cx="413" cy="270"/>
            </a:xfrm>
            <a:prstGeom prst="rect">
              <a:avLst/>
            </a:prstGeom>
            <a:noFill/>
            <a:ln w="2857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2" name="Group 137"/>
          <p:cNvGrpSpPr>
            <a:grpSpLocks/>
          </p:cNvGrpSpPr>
          <p:nvPr/>
        </p:nvGrpSpPr>
        <p:grpSpPr bwMode="auto">
          <a:xfrm>
            <a:off x="2916238" y="4208463"/>
            <a:ext cx="711200" cy="485775"/>
            <a:chOff x="1849" y="3449"/>
            <a:chExt cx="448" cy="306"/>
          </a:xfrm>
        </p:grpSpPr>
        <p:sp>
          <p:nvSpPr>
            <p:cNvPr id="23615" name="Rectangle 138"/>
            <p:cNvSpPr>
              <a:spLocks noChangeArrowheads="1"/>
            </p:cNvSpPr>
            <p:nvPr/>
          </p:nvSpPr>
          <p:spPr bwMode="auto">
            <a:xfrm>
              <a:off x="1849" y="3449"/>
              <a:ext cx="448" cy="306"/>
            </a:xfrm>
            <a:prstGeom prst="rect">
              <a:avLst/>
            </a:prstGeom>
            <a:noFill/>
            <a:ln w="38100">
              <a:solidFill>
                <a:srgbClr val="9966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616" name="Rectangle 139"/>
            <p:cNvSpPr>
              <a:spLocks noChangeArrowheads="1"/>
            </p:cNvSpPr>
            <p:nvPr/>
          </p:nvSpPr>
          <p:spPr bwMode="auto">
            <a:xfrm>
              <a:off x="1866" y="3466"/>
              <a:ext cx="413" cy="270"/>
            </a:xfrm>
            <a:prstGeom prst="rect">
              <a:avLst/>
            </a:prstGeom>
            <a:noFill/>
            <a:ln w="2857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3" name="Group 140"/>
          <p:cNvGrpSpPr>
            <a:grpSpLocks/>
          </p:cNvGrpSpPr>
          <p:nvPr/>
        </p:nvGrpSpPr>
        <p:grpSpPr bwMode="auto">
          <a:xfrm>
            <a:off x="2927350" y="3560763"/>
            <a:ext cx="711200" cy="485775"/>
            <a:chOff x="1849" y="3449"/>
            <a:chExt cx="448" cy="306"/>
          </a:xfrm>
        </p:grpSpPr>
        <p:sp>
          <p:nvSpPr>
            <p:cNvPr id="23613" name="Rectangle 141"/>
            <p:cNvSpPr>
              <a:spLocks noChangeArrowheads="1"/>
            </p:cNvSpPr>
            <p:nvPr/>
          </p:nvSpPr>
          <p:spPr bwMode="auto">
            <a:xfrm>
              <a:off x="1849" y="3449"/>
              <a:ext cx="448" cy="306"/>
            </a:xfrm>
            <a:prstGeom prst="rect">
              <a:avLst/>
            </a:prstGeom>
            <a:noFill/>
            <a:ln w="38100">
              <a:solidFill>
                <a:srgbClr val="9966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614" name="Rectangle 142"/>
            <p:cNvSpPr>
              <a:spLocks noChangeArrowheads="1"/>
            </p:cNvSpPr>
            <p:nvPr/>
          </p:nvSpPr>
          <p:spPr bwMode="auto">
            <a:xfrm>
              <a:off x="1866" y="3466"/>
              <a:ext cx="413" cy="270"/>
            </a:xfrm>
            <a:prstGeom prst="rect">
              <a:avLst/>
            </a:prstGeom>
            <a:noFill/>
            <a:ln w="2857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24" name="Group 143"/>
          <p:cNvGrpSpPr>
            <a:grpSpLocks/>
          </p:cNvGrpSpPr>
          <p:nvPr/>
        </p:nvGrpSpPr>
        <p:grpSpPr bwMode="auto">
          <a:xfrm>
            <a:off x="2805113" y="2903538"/>
            <a:ext cx="844550" cy="485775"/>
            <a:chOff x="1849" y="3449"/>
            <a:chExt cx="448" cy="306"/>
          </a:xfrm>
        </p:grpSpPr>
        <p:sp>
          <p:nvSpPr>
            <p:cNvPr id="23611" name="Rectangle 144"/>
            <p:cNvSpPr>
              <a:spLocks noChangeArrowheads="1"/>
            </p:cNvSpPr>
            <p:nvPr/>
          </p:nvSpPr>
          <p:spPr bwMode="auto">
            <a:xfrm>
              <a:off x="1849" y="3449"/>
              <a:ext cx="448" cy="306"/>
            </a:xfrm>
            <a:prstGeom prst="rect">
              <a:avLst/>
            </a:prstGeom>
            <a:noFill/>
            <a:ln w="38100">
              <a:solidFill>
                <a:srgbClr val="9966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612" name="Rectangle 145"/>
            <p:cNvSpPr>
              <a:spLocks noChangeArrowheads="1"/>
            </p:cNvSpPr>
            <p:nvPr/>
          </p:nvSpPr>
          <p:spPr bwMode="auto">
            <a:xfrm>
              <a:off x="1866" y="3466"/>
              <a:ext cx="413" cy="270"/>
            </a:xfrm>
            <a:prstGeom prst="rect">
              <a:avLst/>
            </a:prstGeom>
            <a:noFill/>
            <a:ln w="2857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571087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2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Why MPL Is Important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dirty="0"/>
              <a:t>Recall one of the Ten Principles:</a:t>
            </a:r>
            <a:br>
              <a:rPr lang="en-US" sz="2700" dirty="0"/>
            </a:br>
            <a:r>
              <a:rPr lang="en-US" sz="2700" dirty="0"/>
              <a:t>    </a:t>
            </a:r>
            <a:r>
              <a:rPr lang="en-US" sz="2700" dirty="0">
                <a:solidFill>
                  <a:srgbClr val="996633"/>
                </a:solidFill>
              </a:rPr>
              <a:t> </a:t>
            </a:r>
            <a:r>
              <a:rPr lang="en-US" sz="2700" b="1" i="1" dirty="0">
                <a:solidFill>
                  <a:srgbClr val="996633"/>
                </a:solidFill>
              </a:rPr>
              <a:t>Rational people think at the margin.</a:t>
            </a:r>
          </a:p>
          <a:p>
            <a:r>
              <a:rPr lang="en-US" sz="2700" dirty="0"/>
              <a:t>When Farmer Slavko hires an extra worker,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/>
              <a:t>his costs rise by the wage he pays the worker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/>
              <a:t>his output rises by </a:t>
            </a:r>
            <a:r>
              <a:rPr lang="en-US" i="1" dirty="0"/>
              <a:t>MPL</a:t>
            </a:r>
          </a:p>
          <a:p>
            <a:r>
              <a:rPr lang="en-US" sz="2700" dirty="0"/>
              <a:t>Comparing them helps Slavko decide whether he should hire the worker.  </a:t>
            </a:r>
          </a:p>
        </p:txBody>
      </p:sp>
    </p:spTree>
    <p:extLst>
      <p:ext uri="{BB962C8B-B14F-4D97-AF65-F5344CB8AC3E}">
        <p14:creationId xmlns:p14="http://schemas.microsoft.com/office/powerpoint/2010/main" val="343443899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bldLvl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Why MPL Diminishes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>
          <a:xfrm>
            <a:off x="417772" y="1143000"/>
            <a:ext cx="8534176" cy="5181600"/>
          </a:xfrm>
        </p:spPr>
        <p:txBody>
          <a:bodyPr>
            <a:normAutofit/>
          </a:bodyPr>
          <a:lstStyle/>
          <a:p>
            <a:r>
              <a:rPr lang="en-US" dirty="0"/>
              <a:t>Farmer Slavko’s output rises by a smaller and smaller amount for each additional worker. Why? </a:t>
            </a:r>
          </a:p>
          <a:p>
            <a:r>
              <a:rPr lang="en-US" dirty="0"/>
              <a:t>As he adds workers, the average worker has less land to work with and will be less productive.  </a:t>
            </a:r>
          </a:p>
          <a:p>
            <a:pPr eaLnBrk="1" hangingPunct="1"/>
            <a:r>
              <a:rPr lang="en-US" dirty="0"/>
              <a:t>In general, </a:t>
            </a:r>
            <a:r>
              <a:rPr lang="en-US" i="1" dirty="0"/>
              <a:t>MPL</a:t>
            </a:r>
            <a:r>
              <a:rPr lang="en-US" dirty="0"/>
              <a:t> diminishes as </a:t>
            </a:r>
            <a:r>
              <a:rPr lang="en-US" b="1" i="1" dirty="0"/>
              <a:t>L</a:t>
            </a:r>
            <a:r>
              <a:rPr lang="en-US" dirty="0"/>
              <a:t> rises </a:t>
            </a:r>
            <a:br>
              <a:rPr lang="en-US" dirty="0"/>
            </a:br>
            <a:r>
              <a:rPr lang="en-US" dirty="0"/>
              <a:t>whether the fixed input is land or capital  (equipment, machines, etc.).</a:t>
            </a:r>
            <a:r>
              <a:rPr lang="en-US" b="1" dirty="0">
                <a:solidFill>
                  <a:srgbClr val="CC0000"/>
                </a:solidFill>
              </a:rPr>
              <a:t> </a:t>
            </a:r>
          </a:p>
          <a:p>
            <a:pPr eaLnBrk="1" hangingPunct="1"/>
            <a:r>
              <a:rPr lang="en-US" b="1" dirty="0">
                <a:solidFill>
                  <a:srgbClr val="CC0000"/>
                </a:solidFill>
              </a:rPr>
              <a:t>Diminishing marginal product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The marginal product of an input declines as the quantity of the input increases (other things equal).</a:t>
            </a:r>
          </a:p>
        </p:txBody>
      </p:sp>
    </p:spTree>
    <p:extLst>
      <p:ext uri="{BB962C8B-B14F-4D97-AF65-F5344CB8AC3E}">
        <p14:creationId xmlns:p14="http://schemas.microsoft.com/office/powerpoint/2010/main" val="162243844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build="p" bldLvl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000" b="1" dirty="0"/>
              <a:t>EXAMPLE 1</a:t>
            </a:r>
            <a:r>
              <a:rPr lang="en-US" sz="3000" dirty="0"/>
              <a:t>:  </a:t>
            </a:r>
            <a:r>
              <a:rPr lang="en-US" sz="3400" dirty="0"/>
              <a:t>Farmer </a:t>
            </a:r>
            <a:r>
              <a:rPr lang="en-US" sz="3200" dirty="0"/>
              <a:t>Slavko</a:t>
            </a:r>
            <a:r>
              <a:rPr lang="en-US" sz="3400" dirty="0"/>
              <a:t>’s Costs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Farmer must pay $1000 per month for the land, regardless of how much wheat he grows.</a:t>
            </a:r>
          </a:p>
          <a:p>
            <a:pPr eaLnBrk="1" hangingPunct="1"/>
            <a:r>
              <a:rPr lang="en-US" dirty="0"/>
              <a:t>The market wage for a farm worker is $2000 per month.  </a:t>
            </a:r>
          </a:p>
          <a:p>
            <a:r>
              <a:rPr lang="en-US" dirty="0"/>
              <a:t>So Slavko’s costs are related to how much wheat he produces….</a:t>
            </a:r>
          </a:p>
        </p:txBody>
      </p:sp>
    </p:spTree>
    <p:extLst>
      <p:ext uri="{BB962C8B-B14F-4D97-AF65-F5344CB8AC3E}">
        <p14:creationId xmlns:p14="http://schemas.microsoft.com/office/powerpoint/2010/main" val="25163003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 bldLvl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000" b="1" dirty="0"/>
              <a:t>EXAMPLE 1</a:t>
            </a:r>
            <a:r>
              <a:rPr lang="en-US" sz="3000" dirty="0"/>
              <a:t>:  </a:t>
            </a:r>
            <a:r>
              <a:rPr lang="en-US" sz="3400" dirty="0"/>
              <a:t>Farmer </a:t>
            </a:r>
            <a:r>
              <a:rPr lang="en-US" sz="3200" dirty="0"/>
              <a:t>Slavko</a:t>
            </a:r>
            <a:r>
              <a:rPr lang="en-US" sz="3400" dirty="0"/>
              <a:t>’s Costs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737225" y="2452688"/>
            <a:ext cx="1412875" cy="3775075"/>
            <a:chOff x="3614" y="1545"/>
            <a:chExt cx="890" cy="2378"/>
          </a:xfrm>
        </p:grpSpPr>
        <p:sp>
          <p:nvSpPr>
            <p:cNvPr id="27710" name="Rectangle 4"/>
            <p:cNvSpPr>
              <a:spLocks noChangeArrowheads="1"/>
            </p:cNvSpPr>
            <p:nvPr/>
          </p:nvSpPr>
          <p:spPr bwMode="auto">
            <a:xfrm>
              <a:off x="3614" y="3557"/>
              <a:ext cx="89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$11,000</a:t>
              </a:r>
            </a:p>
          </p:txBody>
        </p:sp>
        <p:sp>
          <p:nvSpPr>
            <p:cNvPr id="27711" name="Rectangle 5"/>
            <p:cNvSpPr>
              <a:spLocks noChangeArrowheads="1"/>
            </p:cNvSpPr>
            <p:nvPr/>
          </p:nvSpPr>
          <p:spPr bwMode="auto">
            <a:xfrm>
              <a:off x="3614" y="3191"/>
              <a:ext cx="89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$9,000</a:t>
              </a:r>
            </a:p>
          </p:txBody>
        </p:sp>
        <p:sp>
          <p:nvSpPr>
            <p:cNvPr id="27712" name="Rectangle 6"/>
            <p:cNvSpPr>
              <a:spLocks noChangeArrowheads="1"/>
            </p:cNvSpPr>
            <p:nvPr/>
          </p:nvSpPr>
          <p:spPr bwMode="auto">
            <a:xfrm>
              <a:off x="3614" y="2788"/>
              <a:ext cx="89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$7,000</a:t>
              </a:r>
            </a:p>
          </p:txBody>
        </p:sp>
        <p:sp>
          <p:nvSpPr>
            <p:cNvPr id="27713" name="Rectangle 7"/>
            <p:cNvSpPr>
              <a:spLocks noChangeArrowheads="1"/>
            </p:cNvSpPr>
            <p:nvPr/>
          </p:nvSpPr>
          <p:spPr bwMode="auto">
            <a:xfrm>
              <a:off x="3614" y="2376"/>
              <a:ext cx="890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$5,000</a:t>
              </a:r>
            </a:p>
          </p:txBody>
        </p:sp>
        <p:sp>
          <p:nvSpPr>
            <p:cNvPr id="27714" name="Rectangle 8"/>
            <p:cNvSpPr>
              <a:spLocks noChangeArrowheads="1"/>
            </p:cNvSpPr>
            <p:nvPr/>
          </p:nvSpPr>
          <p:spPr bwMode="auto">
            <a:xfrm>
              <a:off x="3614" y="1973"/>
              <a:ext cx="89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$3,000</a:t>
              </a:r>
            </a:p>
          </p:txBody>
        </p:sp>
        <p:sp>
          <p:nvSpPr>
            <p:cNvPr id="27715" name="Rectangle 9"/>
            <p:cNvSpPr>
              <a:spLocks noChangeArrowheads="1"/>
            </p:cNvSpPr>
            <p:nvPr/>
          </p:nvSpPr>
          <p:spPr bwMode="auto">
            <a:xfrm>
              <a:off x="3614" y="1545"/>
              <a:ext cx="890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$1,000</a:t>
              </a:r>
            </a:p>
          </p:txBody>
        </p:sp>
      </p:grpSp>
      <p:sp>
        <p:nvSpPr>
          <p:cNvPr id="27654" name="Rectangle 10"/>
          <p:cNvSpPr>
            <a:spLocks noChangeArrowheads="1"/>
          </p:cNvSpPr>
          <p:nvPr/>
        </p:nvSpPr>
        <p:spPr bwMode="auto">
          <a:xfrm>
            <a:off x="5737225" y="1139825"/>
            <a:ext cx="1412875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dirty="0">
                <a:latin typeface="Arial"/>
                <a:cs typeface="Arial"/>
              </a:rPr>
              <a:t>Total </a:t>
            </a:r>
            <a:br>
              <a:rPr lang="en-US" sz="2400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cost</a:t>
            </a:r>
          </a:p>
        </p:txBody>
      </p:sp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7150100" y="2452688"/>
            <a:ext cx="1412875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27656" name="Rectangle 12"/>
          <p:cNvSpPr>
            <a:spLocks noChangeArrowheads="1"/>
          </p:cNvSpPr>
          <p:nvPr/>
        </p:nvSpPr>
        <p:spPr bwMode="auto">
          <a:xfrm>
            <a:off x="1579563" y="5646738"/>
            <a:ext cx="13541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3000</a:t>
            </a:r>
          </a:p>
        </p:txBody>
      </p:sp>
      <p:sp>
        <p:nvSpPr>
          <p:cNvPr id="27657" name="Rectangle 13"/>
          <p:cNvSpPr>
            <a:spLocks noChangeArrowheads="1"/>
          </p:cNvSpPr>
          <p:nvPr/>
        </p:nvSpPr>
        <p:spPr bwMode="auto">
          <a:xfrm>
            <a:off x="333375" y="5646738"/>
            <a:ext cx="12461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27658" name="Rectangle 14"/>
          <p:cNvSpPr>
            <a:spLocks noChangeArrowheads="1"/>
          </p:cNvSpPr>
          <p:nvPr/>
        </p:nvSpPr>
        <p:spPr bwMode="auto">
          <a:xfrm>
            <a:off x="1579563" y="5065713"/>
            <a:ext cx="13541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2800</a:t>
            </a:r>
          </a:p>
        </p:txBody>
      </p:sp>
      <p:sp>
        <p:nvSpPr>
          <p:cNvPr id="27659" name="Rectangle 15"/>
          <p:cNvSpPr>
            <a:spLocks noChangeArrowheads="1"/>
          </p:cNvSpPr>
          <p:nvPr/>
        </p:nvSpPr>
        <p:spPr bwMode="auto">
          <a:xfrm>
            <a:off x="333375" y="5065713"/>
            <a:ext cx="12461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27660" name="Rectangle 16"/>
          <p:cNvSpPr>
            <a:spLocks noChangeArrowheads="1"/>
          </p:cNvSpPr>
          <p:nvPr/>
        </p:nvSpPr>
        <p:spPr bwMode="auto">
          <a:xfrm>
            <a:off x="1579563" y="4425950"/>
            <a:ext cx="1354137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2400</a:t>
            </a:r>
          </a:p>
        </p:txBody>
      </p:sp>
      <p:sp>
        <p:nvSpPr>
          <p:cNvPr id="27661" name="Rectangle 17"/>
          <p:cNvSpPr>
            <a:spLocks noChangeArrowheads="1"/>
          </p:cNvSpPr>
          <p:nvPr/>
        </p:nvSpPr>
        <p:spPr bwMode="auto">
          <a:xfrm>
            <a:off x="333375" y="4425950"/>
            <a:ext cx="12461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sp>
        <p:nvSpPr>
          <p:cNvPr id="27662" name="Rectangle 18"/>
          <p:cNvSpPr>
            <a:spLocks noChangeArrowheads="1"/>
          </p:cNvSpPr>
          <p:nvPr/>
        </p:nvSpPr>
        <p:spPr bwMode="auto">
          <a:xfrm>
            <a:off x="1579563" y="3771900"/>
            <a:ext cx="1354137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1800</a:t>
            </a:r>
          </a:p>
        </p:txBody>
      </p:sp>
      <p:sp>
        <p:nvSpPr>
          <p:cNvPr id="27663" name="Rectangle 19"/>
          <p:cNvSpPr>
            <a:spLocks noChangeArrowheads="1"/>
          </p:cNvSpPr>
          <p:nvPr/>
        </p:nvSpPr>
        <p:spPr bwMode="auto">
          <a:xfrm>
            <a:off x="333375" y="3771900"/>
            <a:ext cx="1246188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27664" name="Rectangle 20"/>
          <p:cNvSpPr>
            <a:spLocks noChangeArrowheads="1"/>
          </p:cNvSpPr>
          <p:nvPr/>
        </p:nvSpPr>
        <p:spPr bwMode="auto">
          <a:xfrm>
            <a:off x="1579563" y="3132138"/>
            <a:ext cx="1354137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1000</a:t>
            </a:r>
          </a:p>
        </p:txBody>
      </p:sp>
      <p:sp>
        <p:nvSpPr>
          <p:cNvPr id="27665" name="Rectangle 21"/>
          <p:cNvSpPr>
            <a:spLocks noChangeArrowheads="1"/>
          </p:cNvSpPr>
          <p:nvPr/>
        </p:nvSpPr>
        <p:spPr bwMode="auto">
          <a:xfrm>
            <a:off x="333375" y="3132138"/>
            <a:ext cx="1246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346575" y="2452688"/>
            <a:ext cx="1390650" cy="3775075"/>
            <a:chOff x="2738" y="1545"/>
            <a:chExt cx="876" cy="2378"/>
          </a:xfrm>
        </p:grpSpPr>
        <p:sp>
          <p:nvSpPr>
            <p:cNvPr id="27704" name="Rectangle 23"/>
            <p:cNvSpPr>
              <a:spLocks noChangeArrowheads="1"/>
            </p:cNvSpPr>
            <p:nvPr/>
          </p:nvSpPr>
          <p:spPr bwMode="auto">
            <a:xfrm>
              <a:off x="2738" y="3557"/>
              <a:ext cx="87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$10,000</a:t>
              </a:r>
            </a:p>
          </p:txBody>
        </p:sp>
        <p:sp>
          <p:nvSpPr>
            <p:cNvPr id="27705" name="Rectangle 24"/>
            <p:cNvSpPr>
              <a:spLocks noChangeArrowheads="1"/>
            </p:cNvSpPr>
            <p:nvPr/>
          </p:nvSpPr>
          <p:spPr bwMode="auto">
            <a:xfrm>
              <a:off x="2738" y="3191"/>
              <a:ext cx="87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$8,000</a:t>
              </a:r>
            </a:p>
          </p:txBody>
        </p:sp>
        <p:sp>
          <p:nvSpPr>
            <p:cNvPr id="27706" name="Rectangle 25"/>
            <p:cNvSpPr>
              <a:spLocks noChangeArrowheads="1"/>
            </p:cNvSpPr>
            <p:nvPr/>
          </p:nvSpPr>
          <p:spPr bwMode="auto">
            <a:xfrm>
              <a:off x="2738" y="2788"/>
              <a:ext cx="87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$6,000</a:t>
              </a:r>
            </a:p>
          </p:txBody>
        </p:sp>
        <p:sp>
          <p:nvSpPr>
            <p:cNvPr id="27707" name="Rectangle 26"/>
            <p:cNvSpPr>
              <a:spLocks noChangeArrowheads="1"/>
            </p:cNvSpPr>
            <p:nvPr/>
          </p:nvSpPr>
          <p:spPr bwMode="auto">
            <a:xfrm>
              <a:off x="2738" y="2376"/>
              <a:ext cx="876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$4,000</a:t>
              </a:r>
            </a:p>
          </p:txBody>
        </p:sp>
        <p:sp>
          <p:nvSpPr>
            <p:cNvPr id="27708" name="Rectangle 27"/>
            <p:cNvSpPr>
              <a:spLocks noChangeArrowheads="1"/>
            </p:cNvSpPr>
            <p:nvPr/>
          </p:nvSpPr>
          <p:spPr bwMode="auto">
            <a:xfrm>
              <a:off x="2738" y="1973"/>
              <a:ext cx="87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$2,000</a:t>
              </a:r>
            </a:p>
          </p:txBody>
        </p:sp>
        <p:sp>
          <p:nvSpPr>
            <p:cNvPr id="27709" name="Rectangle 28"/>
            <p:cNvSpPr>
              <a:spLocks noChangeArrowheads="1"/>
            </p:cNvSpPr>
            <p:nvPr/>
          </p:nvSpPr>
          <p:spPr bwMode="auto">
            <a:xfrm>
              <a:off x="2738" y="1545"/>
              <a:ext cx="876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$0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933700" y="2452688"/>
            <a:ext cx="1412875" cy="3775075"/>
            <a:chOff x="1848" y="1545"/>
            <a:chExt cx="890" cy="2378"/>
          </a:xfrm>
        </p:grpSpPr>
        <p:sp>
          <p:nvSpPr>
            <p:cNvPr id="27698" name="Rectangle 30"/>
            <p:cNvSpPr>
              <a:spLocks noChangeArrowheads="1"/>
            </p:cNvSpPr>
            <p:nvPr/>
          </p:nvSpPr>
          <p:spPr bwMode="auto">
            <a:xfrm>
              <a:off x="1848" y="3557"/>
              <a:ext cx="89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$1,000</a:t>
              </a:r>
            </a:p>
          </p:txBody>
        </p:sp>
        <p:sp>
          <p:nvSpPr>
            <p:cNvPr id="27699" name="Rectangle 31"/>
            <p:cNvSpPr>
              <a:spLocks noChangeArrowheads="1"/>
            </p:cNvSpPr>
            <p:nvPr/>
          </p:nvSpPr>
          <p:spPr bwMode="auto">
            <a:xfrm>
              <a:off x="1848" y="3191"/>
              <a:ext cx="89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$1,000</a:t>
              </a:r>
            </a:p>
          </p:txBody>
        </p:sp>
        <p:sp>
          <p:nvSpPr>
            <p:cNvPr id="27700" name="Rectangle 32"/>
            <p:cNvSpPr>
              <a:spLocks noChangeArrowheads="1"/>
            </p:cNvSpPr>
            <p:nvPr/>
          </p:nvSpPr>
          <p:spPr bwMode="auto">
            <a:xfrm>
              <a:off x="1848" y="2788"/>
              <a:ext cx="89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$1,000</a:t>
              </a:r>
            </a:p>
          </p:txBody>
        </p:sp>
        <p:sp>
          <p:nvSpPr>
            <p:cNvPr id="27701" name="Rectangle 33"/>
            <p:cNvSpPr>
              <a:spLocks noChangeArrowheads="1"/>
            </p:cNvSpPr>
            <p:nvPr/>
          </p:nvSpPr>
          <p:spPr bwMode="auto">
            <a:xfrm>
              <a:off x="1848" y="2376"/>
              <a:ext cx="890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$1,000</a:t>
              </a:r>
            </a:p>
          </p:txBody>
        </p:sp>
        <p:sp>
          <p:nvSpPr>
            <p:cNvPr id="27702" name="Rectangle 34"/>
            <p:cNvSpPr>
              <a:spLocks noChangeArrowheads="1"/>
            </p:cNvSpPr>
            <p:nvPr/>
          </p:nvSpPr>
          <p:spPr bwMode="auto">
            <a:xfrm>
              <a:off x="1848" y="1973"/>
              <a:ext cx="89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 dirty="0">
                  <a:latin typeface="Arial"/>
                  <a:cs typeface="Arial"/>
                </a:rPr>
                <a:t>$1,000</a:t>
              </a:r>
            </a:p>
          </p:txBody>
        </p:sp>
        <p:sp>
          <p:nvSpPr>
            <p:cNvPr id="27703" name="Rectangle 35"/>
            <p:cNvSpPr>
              <a:spLocks noChangeArrowheads="1"/>
            </p:cNvSpPr>
            <p:nvPr/>
          </p:nvSpPr>
          <p:spPr bwMode="auto">
            <a:xfrm>
              <a:off x="1848" y="1545"/>
              <a:ext cx="890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$1,000</a:t>
              </a:r>
            </a:p>
          </p:txBody>
        </p:sp>
      </p:grpSp>
      <p:sp>
        <p:nvSpPr>
          <p:cNvPr id="27668" name="Rectangle 36"/>
          <p:cNvSpPr>
            <a:spLocks noChangeArrowheads="1"/>
          </p:cNvSpPr>
          <p:nvPr/>
        </p:nvSpPr>
        <p:spPr bwMode="auto">
          <a:xfrm>
            <a:off x="1579563" y="2452688"/>
            <a:ext cx="1354137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27669" name="Rectangle 37"/>
          <p:cNvSpPr>
            <a:spLocks noChangeArrowheads="1"/>
          </p:cNvSpPr>
          <p:nvPr/>
        </p:nvSpPr>
        <p:spPr bwMode="auto">
          <a:xfrm>
            <a:off x="333375" y="2452688"/>
            <a:ext cx="1246188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27670" name="Rectangle 38"/>
          <p:cNvSpPr>
            <a:spLocks noChangeArrowheads="1"/>
          </p:cNvSpPr>
          <p:nvPr/>
        </p:nvSpPr>
        <p:spPr bwMode="auto">
          <a:xfrm>
            <a:off x="4346575" y="1139825"/>
            <a:ext cx="1390650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Cost of labor</a:t>
            </a:r>
          </a:p>
        </p:txBody>
      </p:sp>
      <p:sp>
        <p:nvSpPr>
          <p:cNvPr id="27671" name="Rectangle 39"/>
          <p:cNvSpPr>
            <a:spLocks noChangeArrowheads="1"/>
          </p:cNvSpPr>
          <p:nvPr/>
        </p:nvSpPr>
        <p:spPr bwMode="auto">
          <a:xfrm>
            <a:off x="2933700" y="1139825"/>
            <a:ext cx="1412875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Cost of land</a:t>
            </a:r>
          </a:p>
        </p:txBody>
      </p:sp>
      <p:sp>
        <p:nvSpPr>
          <p:cNvPr id="27672" name="Rectangle 40"/>
          <p:cNvSpPr>
            <a:spLocks noChangeArrowheads="1"/>
          </p:cNvSpPr>
          <p:nvPr/>
        </p:nvSpPr>
        <p:spPr bwMode="auto">
          <a:xfrm>
            <a:off x="1579563" y="1139825"/>
            <a:ext cx="1354137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(bushels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of wheat)</a:t>
            </a:r>
          </a:p>
        </p:txBody>
      </p:sp>
      <p:sp>
        <p:nvSpPr>
          <p:cNvPr id="27673" name="Rectangle 41"/>
          <p:cNvSpPr>
            <a:spLocks noChangeArrowheads="1"/>
          </p:cNvSpPr>
          <p:nvPr/>
        </p:nvSpPr>
        <p:spPr bwMode="auto">
          <a:xfrm>
            <a:off x="333375" y="1139825"/>
            <a:ext cx="1246188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L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(no. of workers)</a:t>
            </a:r>
          </a:p>
        </p:txBody>
      </p:sp>
      <p:sp>
        <p:nvSpPr>
          <p:cNvPr id="27674" name="Line 42"/>
          <p:cNvSpPr>
            <a:spLocks noChangeShapeType="1"/>
          </p:cNvSpPr>
          <p:nvPr/>
        </p:nvSpPr>
        <p:spPr bwMode="auto">
          <a:xfrm>
            <a:off x="333375" y="1139825"/>
            <a:ext cx="124618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75" name="Line 43"/>
          <p:cNvSpPr>
            <a:spLocks noChangeShapeType="1"/>
          </p:cNvSpPr>
          <p:nvPr/>
        </p:nvSpPr>
        <p:spPr bwMode="auto">
          <a:xfrm>
            <a:off x="333375" y="6227763"/>
            <a:ext cx="124618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76" name="Line 44"/>
          <p:cNvSpPr>
            <a:spLocks noChangeShapeType="1"/>
          </p:cNvSpPr>
          <p:nvPr/>
        </p:nvSpPr>
        <p:spPr bwMode="auto">
          <a:xfrm>
            <a:off x="333375" y="1139825"/>
            <a:ext cx="0" cy="13128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77" name="Line 45"/>
          <p:cNvSpPr>
            <a:spLocks noChangeShapeType="1"/>
          </p:cNvSpPr>
          <p:nvPr/>
        </p:nvSpPr>
        <p:spPr bwMode="auto">
          <a:xfrm>
            <a:off x="8562975" y="1139825"/>
            <a:ext cx="0" cy="13128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78" name="Line 46"/>
          <p:cNvSpPr>
            <a:spLocks noChangeShapeType="1"/>
          </p:cNvSpPr>
          <p:nvPr/>
        </p:nvSpPr>
        <p:spPr bwMode="auto">
          <a:xfrm>
            <a:off x="1579563" y="1139825"/>
            <a:ext cx="276701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79" name="Line 47"/>
          <p:cNvSpPr>
            <a:spLocks noChangeShapeType="1"/>
          </p:cNvSpPr>
          <p:nvPr/>
        </p:nvSpPr>
        <p:spPr bwMode="auto">
          <a:xfrm>
            <a:off x="333375" y="2452688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80" name="Line 48"/>
          <p:cNvSpPr>
            <a:spLocks noChangeShapeType="1"/>
          </p:cNvSpPr>
          <p:nvPr/>
        </p:nvSpPr>
        <p:spPr bwMode="auto">
          <a:xfrm>
            <a:off x="4346575" y="1139825"/>
            <a:ext cx="13906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81" name="Line 49"/>
          <p:cNvSpPr>
            <a:spLocks noChangeShapeType="1"/>
          </p:cNvSpPr>
          <p:nvPr/>
        </p:nvSpPr>
        <p:spPr bwMode="auto">
          <a:xfrm>
            <a:off x="5737225" y="1139825"/>
            <a:ext cx="28257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82" name="Line 50"/>
          <p:cNvSpPr>
            <a:spLocks noChangeShapeType="1"/>
          </p:cNvSpPr>
          <p:nvPr/>
        </p:nvSpPr>
        <p:spPr bwMode="auto">
          <a:xfrm>
            <a:off x="8562975" y="2452688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83" name="Line 51"/>
          <p:cNvSpPr>
            <a:spLocks noChangeShapeType="1"/>
          </p:cNvSpPr>
          <p:nvPr/>
        </p:nvSpPr>
        <p:spPr bwMode="auto">
          <a:xfrm>
            <a:off x="333375" y="31321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84" name="Line 52"/>
          <p:cNvSpPr>
            <a:spLocks noChangeShapeType="1"/>
          </p:cNvSpPr>
          <p:nvPr/>
        </p:nvSpPr>
        <p:spPr bwMode="auto">
          <a:xfrm>
            <a:off x="8562975" y="31321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85" name="Line 53"/>
          <p:cNvSpPr>
            <a:spLocks noChangeShapeType="1"/>
          </p:cNvSpPr>
          <p:nvPr/>
        </p:nvSpPr>
        <p:spPr bwMode="auto">
          <a:xfrm>
            <a:off x="333375" y="3771900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86" name="Line 54"/>
          <p:cNvSpPr>
            <a:spLocks noChangeShapeType="1"/>
          </p:cNvSpPr>
          <p:nvPr/>
        </p:nvSpPr>
        <p:spPr bwMode="auto">
          <a:xfrm>
            <a:off x="8562975" y="3771900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87" name="Line 55"/>
          <p:cNvSpPr>
            <a:spLocks noChangeShapeType="1"/>
          </p:cNvSpPr>
          <p:nvPr/>
        </p:nvSpPr>
        <p:spPr bwMode="auto">
          <a:xfrm>
            <a:off x="333375" y="4425950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88" name="Line 56"/>
          <p:cNvSpPr>
            <a:spLocks noChangeShapeType="1"/>
          </p:cNvSpPr>
          <p:nvPr/>
        </p:nvSpPr>
        <p:spPr bwMode="auto">
          <a:xfrm>
            <a:off x="8562975" y="4425950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89" name="Line 57"/>
          <p:cNvSpPr>
            <a:spLocks noChangeShapeType="1"/>
          </p:cNvSpPr>
          <p:nvPr/>
        </p:nvSpPr>
        <p:spPr bwMode="auto">
          <a:xfrm>
            <a:off x="333375" y="5065713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90" name="Line 58"/>
          <p:cNvSpPr>
            <a:spLocks noChangeShapeType="1"/>
          </p:cNvSpPr>
          <p:nvPr/>
        </p:nvSpPr>
        <p:spPr bwMode="auto">
          <a:xfrm>
            <a:off x="8562975" y="5065713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91" name="Line 59"/>
          <p:cNvSpPr>
            <a:spLocks noChangeShapeType="1"/>
          </p:cNvSpPr>
          <p:nvPr/>
        </p:nvSpPr>
        <p:spPr bwMode="auto">
          <a:xfrm>
            <a:off x="333375" y="5646738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92" name="Line 60"/>
          <p:cNvSpPr>
            <a:spLocks noChangeShapeType="1"/>
          </p:cNvSpPr>
          <p:nvPr/>
        </p:nvSpPr>
        <p:spPr bwMode="auto">
          <a:xfrm>
            <a:off x="8562975" y="5646738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93" name="Line 61"/>
          <p:cNvSpPr>
            <a:spLocks noChangeShapeType="1"/>
          </p:cNvSpPr>
          <p:nvPr/>
        </p:nvSpPr>
        <p:spPr bwMode="auto">
          <a:xfrm>
            <a:off x="1579563" y="6227763"/>
            <a:ext cx="276701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94" name="Line 62"/>
          <p:cNvSpPr>
            <a:spLocks noChangeShapeType="1"/>
          </p:cNvSpPr>
          <p:nvPr/>
        </p:nvSpPr>
        <p:spPr bwMode="auto">
          <a:xfrm>
            <a:off x="4346575" y="6227763"/>
            <a:ext cx="13906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95" name="Line 63"/>
          <p:cNvSpPr>
            <a:spLocks noChangeShapeType="1"/>
          </p:cNvSpPr>
          <p:nvPr/>
        </p:nvSpPr>
        <p:spPr bwMode="auto">
          <a:xfrm>
            <a:off x="5737225" y="6227763"/>
            <a:ext cx="282575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96" name="Line 64"/>
          <p:cNvSpPr>
            <a:spLocks noChangeShapeType="1"/>
          </p:cNvSpPr>
          <p:nvPr/>
        </p:nvSpPr>
        <p:spPr bwMode="auto">
          <a:xfrm>
            <a:off x="333375" y="2452688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7697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8590956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EXAMPLE 1</a:t>
            </a:r>
            <a:r>
              <a:rPr lang="en-US" sz="3200" dirty="0"/>
              <a:t>:  Slavko</a:t>
            </a:r>
            <a:r>
              <a:rPr lang="en-US" sz="3400" dirty="0"/>
              <a:t>’s Total Cost Curve</a:t>
            </a:r>
          </a:p>
        </p:txBody>
      </p:sp>
      <p:graphicFrame>
        <p:nvGraphicFramePr>
          <p:cNvPr id="80899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333375" y="1139825"/>
          <a:ext cx="2730500" cy="5087939"/>
        </p:xfrm>
        <a:graphic>
          <a:graphicData uri="http://schemas.openxmlformats.org/drawingml/2006/table">
            <a:tbl>
              <a:tblPr/>
              <a:tblGrid>
                <a:gridCol w="1328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1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12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(bushels </a:t>
                      </a:r>
                      <a:b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wheat)</a:t>
                      </a: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</a:t>
                      </a:r>
                      <a:b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2800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$9,000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$11,000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0931" name="Object 35"/>
          <p:cNvGraphicFramePr>
            <a:graphicFrameLocks noChangeAspect="1"/>
          </p:cNvGraphicFramePr>
          <p:nvPr/>
        </p:nvGraphicFramePr>
        <p:xfrm>
          <a:off x="3265488" y="962025"/>
          <a:ext cx="5640387" cy="531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Worksheet" r:id="rId4" imgW="4076760" imgH="3847981" progId="Excel.Sheet.8">
                  <p:embed/>
                </p:oleObj>
              </mc:Choice>
              <mc:Fallback>
                <p:oleObj name="Worksheet" r:id="rId4" imgW="4076760" imgH="384798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5488" y="962025"/>
                        <a:ext cx="5640387" cy="531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49634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09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1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Brainstorming costs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Clr>
                <a:srgbClr val="CC0000"/>
              </a:buClr>
              <a:buNone/>
            </a:pPr>
            <a:r>
              <a:rPr lang="en-US" dirty="0"/>
              <a:t>You run Ford Motor Company. </a:t>
            </a:r>
          </a:p>
          <a:p>
            <a:pPr>
              <a:buClr>
                <a:srgbClr val="800000"/>
              </a:buClr>
            </a:pPr>
            <a:r>
              <a:rPr lang="en-US" dirty="0"/>
              <a:t>List three different costs you have.  </a:t>
            </a:r>
          </a:p>
          <a:p>
            <a:pPr>
              <a:buClr>
                <a:srgbClr val="800000"/>
              </a:buClr>
            </a:pPr>
            <a:r>
              <a:rPr lang="en-US" dirty="0"/>
              <a:t>List three different </a:t>
            </a:r>
            <a:br>
              <a:rPr lang="en-US" dirty="0"/>
            </a:br>
            <a:r>
              <a:rPr lang="en-US" dirty="0"/>
              <a:t>business decisions </a:t>
            </a:r>
            <a:br>
              <a:rPr lang="en-US" dirty="0"/>
            </a:br>
            <a:r>
              <a:rPr lang="en-US" dirty="0"/>
              <a:t>that are affected </a:t>
            </a:r>
            <a:br>
              <a:rPr lang="en-US" dirty="0"/>
            </a:br>
            <a:r>
              <a:rPr lang="en-US" dirty="0"/>
              <a:t>by your costs.</a:t>
            </a: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03700" y="3152525"/>
            <a:ext cx="4578350" cy="30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5400" dist="63500" dir="2700000" algn="tl" rotWithShape="0">
              <a:prstClr val="black">
                <a:alpha val="50000"/>
              </a:prst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7252408" y="6191146"/>
            <a:ext cx="164660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©supergenijalac/Shutterstock.com</a:t>
            </a:r>
          </a:p>
        </p:txBody>
      </p:sp>
    </p:spTree>
    <p:extLst>
      <p:ext uri="{BB962C8B-B14F-4D97-AF65-F5344CB8AC3E}">
        <p14:creationId xmlns:p14="http://schemas.microsoft.com/office/powerpoint/2010/main" val="28903428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Marginal Cost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CC0000"/>
                </a:solidFill>
              </a:rPr>
              <a:t>Marginal Cost</a:t>
            </a:r>
            <a:r>
              <a:rPr lang="en-US"/>
              <a:t> (</a:t>
            </a:r>
            <a:r>
              <a:rPr lang="en-US" i="1"/>
              <a:t>MC</a:t>
            </a:r>
            <a:r>
              <a:rPr lang="en-US"/>
              <a:t>) </a:t>
            </a:r>
            <a:br>
              <a:rPr lang="en-US"/>
            </a:br>
            <a:r>
              <a:rPr lang="en-US"/>
              <a:t>is the increase in Total Cost from </a:t>
            </a:r>
            <a:br>
              <a:rPr lang="en-US"/>
            </a:br>
            <a:r>
              <a:rPr lang="en-US"/>
              <a:t>producing one more unit: </a:t>
            </a:r>
          </a:p>
          <a:p>
            <a:pPr eaLnBrk="1" hangingPunct="1"/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846263" y="2668589"/>
            <a:ext cx="1936750" cy="995363"/>
            <a:chOff x="1163" y="1681"/>
            <a:chExt cx="1220" cy="627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784" y="1681"/>
              <a:ext cx="599" cy="627"/>
              <a:chOff x="545" y="2708"/>
              <a:chExt cx="324" cy="627"/>
            </a:xfrm>
          </p:grpSpPr>
          <p:sp>
            <p:nvSpPr>
              <p:cNvPr id="28681" name="Rectangle 6"/>
              <p:cNvSpPr>
                <a:spLocks noChangeArrowheads="1"/>
              </p:cNvSpPr>
              <p:nvPr/>
            </p:nvSpPr>
            <p:spPr bwMode="auto">
              <a:xfrm>
                <a:off x="545" y="2708"/>
                <a:ext cx="32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>
                    <a:latin typeface="Arial"/>
                    <a:cs typeface="Arial"/>
                  </a:rPr>
                  <a:t>∆</a:t>
                </a:r>
                <a:r>
                  <a:rPr lang="en-US" sz="2800" i="1">
                    <a:latin typeface="Arial"/>
                    <a:cs typeface="Arial"/>
                  </a:rPr>
                  <a:t>TC</a:t>
                </a:r>
              </a:p>
            </p:txBody>
          </p:sp>
          <p:sp>
            <p:nvSpPr>
              <p:cNvPr id="28682" name="Rectangle 7"/>
              <p:cNvSpPr>
                <a:spLocks noChangeArrowheads="1"/>
              </p:cNvSpPr>
              <p:nvPr/>
            </p:nvSpPr>
            <p:spPr bwMode="auto">
              <a:xfrm>
                <a:off x="571" y="3005"/>
                <a:ext cx="25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>
                    <a:latin typeface="Arial"/>
                    <a:cs typeface="Arial"/>
                  </a:rPr>
                  <a:t>∆</a:t>
                </a:r>
                <a:r>
                  <a:rPr lang="en-US" sz="28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28683" name="Line 8"/>
              <p:cNvSpPr>
                <a:spLocks noChangeShapeType="1"/>
              </p:cNvSpPr>
              <p:nvPr/>
            </p:nvSpPr>
            <p:spPr bwMode="auto">
              <a:xfrm>
                <a:off x="600" y="3023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8680" name="Rectangle 9"/>
            <p:cNvSpPr>
              <a:spLocks noChangeArrowheads="1"/>
            </p:cNvSpPr>
            <p:nvPr/>
          </p:nvSpPr>
          <p:spPr bwMode="auto">
            <a:xfrm>
              <a:off x="1163" y="1831"/>
              <a:ext cx="67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Arial"/>
                  <a:cs typeface="Arial"/>
                </a:rPr>
                <a:t>MC</a:t>
              </a:r>
              <a:r>
                <a:rPr lang="en-US" sz="2800">
                  <a:latin typeface="Arial"/>
                  <a:cs typeface="Arial"/>
                </a:rPr>
                <a:t>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406338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 bldLvl="4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000" b="1" dirty="0"/>
              <a:t>EXAMPLE 1</a:t>
            </a:r>
            <a:r>
              <a:rPr lang="en-US" sz="3000" dirty="0"/>
              <a:t>:  </a:t>
            </a:r>
            <a:r>
              <a:rPr lang="en-US" sz="3400" dirty="0"/>
              <a:t>Total and Marginal Cost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6751638" y="5302250"/>
            <a:ext cx="14128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$10.00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6751638" y="4721225"/>
            <a:ext cx="14128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$5.00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6751638" y="4081463"/>
            <a:ext cx="14128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$3.33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6751638" y="3427413"/>
            <a:ext cx="141287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$2.50</a:t>
            </a: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6751638" y="2787650"/>
            <a:ext cx="14128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$2.00</a:t>
            </a:r>
          </a:p>
        </p:txBody>
      </p:sp>
      <p:sp>
        <p:nvSpPr>
          <p:cNvPr id="29706" name="Rectangle 8"/>
          <p:cNvSpPr>
            <a:spLocks noChangeArrowheads="1"/>
          </p:cNvSpPr>
          <p:nvPr/>
        </p:nvSpPr>
        <p:spPr bwMode="auto">
          <a:xfrm>
            <a:off x="3006725" y="2441575"/>
            <a:ext cx="1412875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29707" name="Rectangle 9"/>
          <p:cNvSpPr>
            <a:spLocks noChangeArrowheads="1"/>
          </p:cNvSpPr>
          <p:nvPr/>
        </p:nvSpPr>
        <p:spPr bwMode="auto">
          <a:xfrm>
            <a:off x="6985000" y="1128713"/>
            <a:ext cx="1412875" cy="1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Marginal Cost (</a:t>
            </a:r>
            <a:r>
              <a:rPr lang="en-US" sz="2400" i="1">
                <a:latin typeface="Arial"/>
                <a:cs typeface="Arial"/>
              </a:rPr>
              <a:t>MC</a:t>
            </a:r>
            <a:r>
              <a:rPr lang="en-US" sz="2400">
                <a:latin typeface="Arial"/>
                <a:cs typeface="Arial"/>
              </a:rPr>
              <a:t>)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741488" y="1128713"/>
            <a:ext cx="2587625" cy="5087937"/>
            <a:chOff x="264" y="711"/>
            <a:chExt cx="1630" cy="3205"/>
          </a:xfrm>
        </p:grpSpPr>
        <p:sp>
          <p:nvSpPr>
            <p:cNvPr id="29750" name="Rectangle 11"/>
            <p:cNvSpPr>
              <a:spLocks noChangeArrowheads="1"/>
            </p:cNvSpPr>
            <p:nvPr/>
          </p:nvSpPr>
          <p:spPr bwMode="auto">
            <a:xfrm>
              <a:off x="1071" y="3550"/>
              <a:ext cx="82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$11,000</a:t>
              </a:r>
            </a:p>
          </p:txBody>
        </p:sp>
        <p:sp>
          <p:nvSpPr>
            <p:cNvPr id="29751" name="Rectangle 12"/>
            <p:cNvSpPr>
              <a:spLocks noChangeArrowheads="1"/>
            </p:cNvSpPr>
            <p:nvPr/>
          </p:nvSpPr>
          <p:spPr bwMode="auto">
            <a:xfrm>
              <a:off x="1071" y="3184"/>
              <a:ext cx="82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$9,000</a:t>
              </a:r>
            </a:p>
          </p:txBody>
        </p:sp>
        <p:sp>
          <p:nvSpPr>
            <p:cNvPr id="29752" name="Rectangle 13"/>
            <p:cNvSpPr>
              <a:spLocks noChangeArrowheads="1"/>
            </p:cNvSpPr>
            <p:nvPr/>
          </p:nvSpPr>
          <p:spPr bwMode="auto">
            <a:xfrm>
              <a:off x="1071" y="2781"/>
              <a:ext cx="82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$7,000</a:t>
              </a:r>
            </a:p>
          </p:txBody>
        </p:sp>
        <p:sp>
          <p:nvSpPr>
            <p:cNvPr id="29753" name="Rectangle 14"/>
            <p:cNvSpPr>
              <a:spLocks noChangeArrowheads="1"/>
            </p:cNvSpPr>
            <p:nvPr/>
          </p:nvSpPr>
          <p:spPr bwMode="auto">
            <a:xfrm>
              <a:off x="1071" y="2369"/>
              <a:ext cx="823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$5,000</a:t>
              </a:r>
            </a:p>
          </p:txBody>
        </p:sp>
        <p:sp>
          <p:nvSpPr>
            <p:cNvPr id="29754" name="Rectangle 15"/>
            <p:cNvSpPr>
              <a:spLocks noChangeArrowheads="1"/>
            </p:cNvSpPr>
            <p:nvPr/>
          </p:nvSpPr>
          <p:spPr bwMode="auto">
            <a:xfrm>
              <a:off x="1071" y="1966"/>
              <a:ext cx="82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$3,000</a:t>
              </a:r>
            </a:p>
          </p:txBody>
        </p:sp>
        <p:sp>
          <p:nvSpPr>
            <p:cNvPr id="29755" name="Rectangle 16"/>
            <p:cNvSpPr>
              <a:spLocks noChangeArrowheads="1"/>
            </p:cNvSpPr>
            <p:nvPr/>
          </p:nvSpPr>
          <p:spPr bwMode="auto">
            <a:xfrm>
              <a:off x="1071" y="1538"/>
              <a:ext cx="823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$1,000</a:t>
              </a:r>
            </a:p>
          </p:txBody>
        </p:sp>
        <p:sp>
          <p:nvSpPr>
            <p:cNvPr id="29756" name="Rectangle 17"/>
            <p:cNvSpPr>
              <a:spLocks noChangeArrowheads="1"/>
            </p:cNvSpPr>
            <p:nvPr/>
          </p:nvSpPr>
          <p:spPr bwMode="auto">
            <a:xfrm>
              <a:off x="1071" y="711"/>
              <a:ext cx="823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Total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Cost</a:t>
              </a:r>
            </a:p>
          </p:txBody>
        </p:sp>
        <p:sp>
          <p:nvSpPr>
            <p:cNvPr id="29757" name="Rectangle 18"/>
            <p:cNvSpPr>
              <a:spLocks noChangeArrowheads="1"/>
            </p:cNvSpPr>
            <p:nvPr/>
          </p:nvSpPr>
          <p:spPr bwMode="auto">
            <a:xfrm>
              <a:off x="264" y="3550"/>
              <a:ext cx="807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3000</a:t>
              </a:r>
            </a:p>
          </p:txBody>
        </p:sp>
        <p:sp>
          <p:nvSpPr>
            <p:cNvPr id="29758" name="Rectangle 19"/>
            <p:cNvSpPr>
              <a:spLocks noChangeArrowheads="1"/>
            </p:cNvSpPr>
            <p:nvPr/>
          </p:nvSpPr>
          <p:spPr bwMode="auto">
            <a:xfrm>
              <a:off x="264" y="3184"/>
              <a:ext cx="807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2800</a:t>
              </a:r>
            </a:p>
          </p:txBody>
        </p:sp>
        <p:sp>
          <p:nvSpPr>
            <p:cNvPr id="29759" name="Rectangle 20"/>
            <p:cNvSpPr>
              <a:spLocks noChangeArrowheads="1"/>
            </p:cNvSpPr>
            <p:nvPr/>
          </p:nvSpPr>
          <p:spPr bwMode="auto">
            <a:xfrm>
              <a:off x="264" y="2781"/>
              <a:ext cx="807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2400</a:t>
              </a:r>
            </a:p>
          </p:txBody>
        </p:sp>
        <p:sp>
          <p:nvSpPr>
            <p:cNvPr id="29760" name="Rectangle 21"/>
            <p:cNvSpPr>
              <a:spLocks noChangeArrowheads="1"/>
            </p:cNvSpPr>
            <p:nvPr/>
          </p:nvSpPr>
          <p:spPr bwMode="auto">
            <a:xfrm>
              <a:off x="264" y="2369"/>
              <a:ext cx="807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1800</a:t>
              </a:r>
            </a:p>
          </p:txBody>
        </p:sp>
        <p:sp>
          <p:nvSpPr>
            <p:cNvPr id="29761" name="Rectangle 22"/>
            <p:cNvSpPr>
              <a:spLocks noChangeArrowheads="1"/>
            </p:cNvSpPr>
            <p:nvPr/>
          </p:nvSpPr>
          <p:spPr bwMode="auto">
            <a:xfrm>
              <a:off x="264" y="1966"/>
              <a:ext cx="807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1000</a:t>
              </a:r>
            </a:p>
          </p:txBody>
        </p:sp>
        <p:sp>
          <p:nvSpPr>
            <p:cNvPr id="29762" name="Rectangle 23"/>
            <p:cNvSpPr>
              <a:spLocks noChangeArrowheads="1"/>
            </p:cNvSpPr>
            <p:nvPr/>
          </p:nvSpPr>
          <p:spPr bwMode="auto">
            <a:xfrm>
              <a:off x="264" y="1538"/>
              <a:ext cx="807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22860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9763" name="Rectangle 24"/>
            <p:cNvSpPr>
              <a:spLocks noChangeArrowheads="1"/>
            </p:cNvSpPr>
            <p:nvPr/>
          </p:nvSpPr>
          <p:spPr bwMode="auto">
            <a:xfrm>
              <a:off x="264" y="711"/>
              <a:ext cx="807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(bushels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of wheat)</a:t>
              </a:r>
            </a:p>
          </p:txBody>
        </p:sp>
      </p:grpSp>
      <p:sp>
        <p:nvSpPr>
          <p:cNvPr id="29709" name="Line 25"/>
          <p:cNvSpPr>
            <a:spLocks noChangeShapeType="1"/>
          </p:cNvSpPr>
          <p:nvPr/>
        </p:nvSpPr>
        <p:spPr bwMode="auto">
          <a:xfrm>
            <a:off x="419100" y="1128713"/>
            <a:ext cx="0" cy="13128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0" name="Line 26"/>
          <p:cNvSpPr>
            <a:spLocks noChangeShapeType="1"/>
          </p:cNvSpPr>
          <p:nvPr/>
        </p:nvSpPr>
        <p:spPr bwMode="auto">
          <a:xfrm>
            <a:off x="4419600" y="1128713"/>
            <a:ext cx="0" cy="13128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1" name="Line 27"/>
          <p:cNvSpPr>
            <a:spLocks noChangeShapeType="1"/>
          </p:cNvSpPr>
          <p:nvPr/>
        </p:nvSpPr>
        <p:spPr bwMode="auto">
          <a:xfrm>
            <a:off x="419100" y="1128713"/>
            <a:ext cx="40005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2" name="Line 28"/>
          <p:cNvSpPr>
            <a:spLocks noChangeShapeType="1"/>
          </p:cNvSpPr>
          <p:nvPr/>
        </p:nvSpPr>
        <p:spPr bwMode="auto">
          <a:xfrm>
            <a:off x="419100" y="2441575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3" name="Line 29"/>
          <p:cNvSpPr>
            <a:spLocks noChangeShapeType="1"/>
          </p:cNvSpPr>
          <p:nvPr/>
        </p:nvSpPr>
        <p:spPr bwMode="auto">
          <a:xfrm>
            <a:off x="4419600" y="2441575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4" name="Line 30"/>
          <p:cNvSpPr>
            <a:spLocks noChangeShapeType="1"/>
          </p:cNvSpPr>
          <p:nvPr/>
        </p:nvSpPr>
        <p:spPr bwMode="auto">
          <a:xfrm>
            <a:off x="419100" y="3121025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5" name="Line 31"/>
          <p:cNvSpPr>
            <a:spLocks noChangeShapeType="1"/>
          </p:cNvSpPr>
          <p:nvPr/>
        </p:nvSpPr>
        <p:spPr bwMode="auto">
          <a:xfrm>
            <a:off x="4419600" y="3121025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6" name="Line 32"/>
          <p:cNvSpPr>
            <a:spLocks noChangeShapeType="1"/>
          </p:cNvSpPr>
          <p:nvPr/>
        </p:nvSpPr>
        <p:spPr bwMode="auto">
          <a:xfrm>
            <a:off x="419100" y="3760788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7" name="Line 33"/>
          <p:cNvSpPr>
            <a:spLocks noChangeShapeType="1"/>
          </p:cNvSpPr>
          <p:nvPr/>
        </p:nvSpPr>
        <p:spPr bwMode="auto">
          <a:xfrm>
            <a:off x="4419600" y="3760788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8" name="Line 34"/>
          <p:cNvSpPr>
            <a:spLocks noChangeShapeType="1"/>
          </p:cNvSpPr>
          <p:nvPr/>
        </p:nvSpPr>
        <p:spPr bwMode="auto">
          <a:xfrm>
            <a:off x="419100" y="44148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9" name="Line 35"/>
          <p:cNvSpPr>
            <a:spLocks noChangeShapeType="1"/>
          </p:cNvSpPr>
          <p:nvPr/>
        </p:nvSpPr>
        <p:spPr bwMode="auto">
          <a:xfrm>
            <a:off x="4419600" y="44148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20" name="Line 36"/>
          <p:cNvSpPr>
            <a:spLocks noChangeShapeType="1"/>
          </p:cNvSpPr>
          <p:nvPr/>
        </p:nvSpPr>
        <p:spPr bwMode="auto">
          <a:xfrm>
            <a:off x="419100" y="5054600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21" name="Line 37"/>
          <p:cNvSpPr>
            <a:spLocks noChangeShapeType="1"/>
          </p:cNvSpPr>
          <p:nvPr/>
        </p:nvSpPr>
        <p:spPr bwMode="auto">
          <a:xfrm>
            <a:off x="4419600" y="5054600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22" name="Line 38"/>
          <p:cNvSpPr>
            <a:spLocks noChangeShapeType="1"/>
          </p:cNvSpPr>
          <p:nvPr/>
        </p:nvSpPr>
        <p:spPr bwMode="auto">
          <a:xfrm>
            <a:off x="4419600" y="5635625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23" name="Line 39"/>
          <p:cNvSpPr>
            <a:spLocks noChangeShapeType="1"/>
          </p:cNvSpPr>
          <p:nvPr/>
        </p:nvSpPr>
        <p:spPr bwMode="auto">
          <a:xfrm>
            <a:off x="419100" y="6216650"/>
            <a:ext cx="40005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24" name="Line 70"/>
          <p:cNvSpPr>
            <a:spLocks noChangeShapeType="1"/>
          </p:cNvSpPr>
          <p:nvPr/>
        </p:nvSpPr>
        <p:spPr bwMode="auto">
          <a:xfrm>
            <a:off x="1674813" y="2470150"/>
            <a:ext cx="670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127000" y="2779713"/>
            <a:ext cx="6364288" cy="668337"/>
            <a:chOff x="80" y="1751"/>
            <a:chExt cx="4009" cy="421"/>
          </a:xfrm>
        </p:grpSpPr>
        <p:sp>
          <p:nvSpPr>
            <p:cNvPr id="29746" name="Arc 41"/>
            <p:cNvSpPr>
              <a:spLocks/>
            </p:cNvSpPr>
            <p:nvPr/>
          </p:nvSpPr>
          <p:spPr bwMode="auto">
            <a:xfrm flipH="1">
              <a:off x="1102" y="1765"/>
              <a:ext cx="205" cy="407"/>
            </a:xfrm>
            <a:custGeom>
              <a:avLst/>
              <a:gdLst>
                <a:gd name="T0" fmla="*/ 0 w 24604"/>
                <a:gd name="T1" fmla="*/ 0 h 43200"/>
                <a:gd name="T2" fmla="*/ 0 w 24604"/>
                <a:gd name="T3" fmla="*/ 0 h 43200"/>
                <a:gd name="T4" fmla="*/ 0 w 2460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604"/>
                <a:gd name="T10" fmla="*/ 0 h 43200"/>
                <a:gd name="T11" fmla="*/ 24604 w 2460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04" h="43200" fill="none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</a:path>
                <a:path w="24604" h="43200" stroke="0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  <a:lnTo>
                    <a:pt x="3004" y="2160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47" name="Arc 44"/>
            <p:cNvSpPr>
              <a:spLocks/>
            </p:cNvSpPr>
            <p:nvPr/>
          </p:nvSpPr>
          <p:spPr bwMode="auto">
            <a:xfrm>
              <a:off x="2649" y="1751"/>
              <a:ext cx="201" cy="407"/>
            </a:xfrm>
            <a:custGeom>
              <a:avLst/>
              <a:gdLst>
                <a:gd name="T0" fmla="*/ 0 w 24854"/>
                <a:gd name="T1" fmla="*/ 0 h 43200"/>
                <a:gd name="T2" fmla="*/ 0 w 24854"/>
                <a:gd name="T3" fmla="*/ 0 h 43200"/>
                <a:gd name="T4" fmla="*/ 0 w 2485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854"/>
                <a:gd name="T10" fmla="*/ 0 h 43200"/>
                <a:gd name="T11" fmla="*/ 24854 w 2485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54" h="43200" fill="none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</a:path>
                <a:path w="24854" h="43200" stroke="0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  <a:lnTo>
                    <a:pt x="3254" y="2160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48" name="Rectangle 78"/>
            <p:cNvSpPr>
              <a:spLocks noChangeArrowheads="1"/>
            </p:cNvSpPr>
            <p:nvPr/>
          </p:nvSpPr>
          <p:spPr bwMode="auto">
            <a:xfrm>
              <a:off x="80" y="1821"/>
              <a:ext cx="1008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2300" b="1">
                  <a:latin typeface="Arial"/>
                  <a:cs typeface="Arial"/>
                </a:rPr>
                <a:t>∆</a:t>
              </a:r>
              <a:r>
                <a:rPr lang="en-US" sz="2300" b="1" i="1">
                  <a:latin typeface="Arial"/>
                  <a:cs typeface="Arial"/>
                </a:rPr>
                <a:t>Q</a:t>
              </a:r>
              <a:r>
                <a:rPr lang="en-US" sz="2300">
                  <a:latin typeface="Arial"/>
                  <a:cs typeface="Arial"/>
                </a:rPr>
                <a:t> = 1000</a:t>
              </a:r>
            </a:p>
          </p:txBody>
        </p:sp>
        <p:sp>
          <p:nvSpPr>
            <p:cNvPr id="29749" name="Rectangle 83"/>
            <p:cNvSpPr>
              <a:spLocks noChangeArrowheads="1"/>
            </p:cNvSpPr>
            <p:nvPr/>
          </p:nvSpPr>
          <p:spPr bwMode="auto">
            <a:xfrm>
              <a:off x="2867" y="1820"/>
              <a:ext cx="122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300" b="1">
                  <a:latin typeface="Arial"/>
                  <a:cs typeface="Arial"/>
                </a:rPr>
                <a:t>∆TC</a:t>
              </a:r>
              <a:r>
                <a:rPr lang="en-US" sz="2300">
                  <a:latin typeface="Arial"/>
                  <a:cs typeface="Arial"/>
                </a:rPr>
                <a:t> = $2000</a:t>
              </a:r>
            </a:p>
          </p:txBody>
        </p:sp>
      </p:grpSp>
      <p:grpSp>
        <p:nvGrpSpPr>
          <p:cNvPr id="4" name="Group 90"/>
          <p:cNvGrpSpPr>
            <a:grpSpLocks/>
          </p:cNvGrpSpPr>
          <p:nvPr/>
        </p:nvGrpSpPr>
        <p:grpSpPr bwMode="auto">
          <a:xfrm>
            <a:off x="252413" y="3429000"/>
            <a:ext cx="6240462" cy="668338"/>
            <a:chOff x="159" y="2160"/>
            <a:chExt cx="3931" cy="421"/>
          </a:xfrm>
        </p:grpSpPr>
        <p:sp>
          <p:nvSpPr>
            <p:cNvPr id="29742" name="Arc 48"/>
            <p:cNvSpPr>
              <a:spLocks/>
            </p:cNvSpPr>
            <p:nvPr/>
          </p:nvSpPr>
          <p:spPr bwMode="auto">
            <a:xfrm>
              <a:off x="2649" y="2160"/>
              <a:ext cx="201" cy="407"/>
            </a:xfrm>
            <a:custGeom>
              <a:avLst/>
              <a:gdLst>
                <a:gd name="T0" fmla="*/ 0 w 24854"/>
                <a:gd name="T1" fmla="*/ 0 h 43200"/>
                <a:gd name="T2" fmla="*/ 0 w 24854"/>
                <a:gd name="T3" fmla="*/ 0 h 43200"/>
                <a:gd name="T4" fmla="*/ 0 w 2485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854"/>
                <a:gd name="T10" fmla="*/ 0 h 43200"/>
                <a:gd name="T11" fmla="*/ 24854 w 2485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54" h="43200" fill="none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</a:path>
                <a:path w="24854" h="43200" stroke="0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  <a:lnTo>
                    <a:pt x="3254" y="2160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43" name="Arc 51"/>
            <p:cNvSpPr>
              <a:spLocks/>
            </p:cNvSpPr>
            <p:nvPr/>
          </p:nvSpPr>
          <p:spPr bwMode="auto">
            <a:xfrm flipH="1">
              <a:off x="1102" y="2174"/>
              <a:ext cx="205" cy="407"/>
            </a:xfrm>
            <a:custGeom>
              <a:avLst/>
              <a:gdLst>
                <a:gd name="T0" fmla="*/ 0 w 24604"/>
                <a:gd name="T1" fmla="*/ 0 h 43200"/>
                <a:gd name="T2" fmla="*/ 0 w 24604"/>
                <a:gd name="T3" fmla="*/ 0 h 43200"/>
                <a:gd name="T4" fmla="*/ 0 w 2460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604"/>
                <a:gd name="T10" fmla="*/ 0 h 43200"/>
                <a:gd name="T11" fmla="*/ 24604 w 2460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04" h="43200" fill="none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</a:path>
                <a:path w="24604" h="43200" stroke="0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  <a:lnTo>
                    <a:pt x="3004" y="2160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44" name="Rectangle 79"/>
            <p:cNvSpPr>
              <a:spLocks noChangeArrowheads="1"/>
            </p:cNvSpPr>
            <p:nvPr/>
          </p:nvSpPr>
          <p:spPr bwMode="auto">
            <a:xfrm>
              <a:off x="159" y="2230"/>
              <a:ext cx="928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2300" b="1">
                  <a:latin typeface="Arial"/>
                  <a:cs typeface="Arial"/>
                </a:rPr>
                <a:t>∆</a:t>
              </a:r>
              <a:r>
                <a:rPr lang="en-US" sz="2300" b="1" i="1">
                  <a:latin typeface="Arial"/>
                  <a:cs typeface="Arial"/>
                </a:rPr>
                <a:t>Q</a:t>
              </a:r>
              <a:r>
                <a:rPr lang="en-US" sz="2300">
                  <a:latin typeface="Arial"/>
                  <a:cs typeface="Arial"/>
                </a:rPr>
                <a:t> = 800</a:t>
              </a:r>
            </a:p>
          </p:txBody>
        </p:sp>
        <p:sp>
          <p:nvSpPr>
            <p:cNvPr id="29745" name="Rectangle 85"/>
            <p:cNvSpPr>
              <a:spLocks noChangeArrowheads="1"/>
            </p:cNvSpPr>
            <p:nvPr/>
          </p:nvSpPr>
          <p:spPr bwMode="auto">
            <a:xfrm>
              <a:off x="2868" y="2227"/>
              <a:ext cx="122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300" b="1">
                  <a:latin typeface="Arial"/>
                  <a:cs typeface="Arial"/>
                </a:rPr>
                <a:t>∆TC</a:t>
              </a:r>
              <a:r>
                <a:rPr lang="en-US" sz="2300">
                  <a:latin typeface="Arial"/>
                  <a:cs typeface="Arial"/>
                </a:rPr>
                <a:t> = $2000</a:t>
              </a:r>
            </a:p>
          </p:txBody>
        </p:sp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293688" y="4067175"/>
            <a:ext cx="6200775" cy="668338"/>
            <a:chOff x="185" y="2562"/>
            <a:chExt cx="3906" cy="421"/>
          </a:xfrm>
        </p:grpSpPr>
        <p:sp>
          <p:nvSpPr>
            <p:cNvPr id="29738" name="Arc 65"/>
            <p:cNvSpPr>
              <a:spLocks/>
            </p:cNvSpPr>
            <p:nvPr/>
          </p:nvSpPr>
          <p:spPr bwMode="auto">
            <a:xfrm flipH="1">
              <a:off x="1105" y="2576"/>
              <a:ext cx="205" cy="407"/>
            </a:xfrm>
            <a:custGeom>
              <a:avLst/>
              <a:gdLst>
                <a:gd name="T0" fmla="*/ 0 w 24604"/>
                <a:gd name="T1" fmla="*/ 0 h 43200"/>
                <a:gd name="T2" fmla="*/ 0 w 24604"/>
                <a:gd name="T3" fmla="*/ 0 h 43200"/>
                <a:gd name="T4" fmla="*/ 0 w 2460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604"/>
                <a:gd name="T10" fmla="*/ 0 h 43200"/>
                <a:gd name="T11" fmla="*/ 24604 w 2460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04" h="43200" fill="none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</a:path>
                <a:path w="24604" h="43200" stroke="0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  <a:lnTo>
                    <a:pt x="3004" y="2160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39" name="Arc 68"/>
            <p:cNvSpPr>
              <a:spLocks/>
            </p:cNvSpPr>
            <p:nvPr/>
          </p:nvSpPr>
          <p:spPr bwMode="auto">
            <a:xfrm>
              <a:off x="2652" y="2562"/>
              <a:ext cx="201" cy="407"/>
            </a:xfrm>
            <a:custGeom>
              <a:avLst/>
              <a:gdLst>
                <a:gd name="T0" fmla="*/ 0 w 24854"/>
                <a:gd name="T1" fmla="*/ 0 h 43200"/>
                <a:gd name="T2" fmla="*/ 0 w 24854"/>
                <a:gd name="T3" fmla="*/ 0 h 43200"/>
                <a:gd name="T4" fmla="*/ 0 w 2485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854"/>
                <a:gd name="T10" fmla="*/ 0 h 43200"/>
                <a:gd name="T11" fmla="*/ 24854 w 2485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54" h="43200" fill="none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</a:path>
                <a:path w="24854" h="43200" stroke="0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  <a:lnTo>
                    <a:pt x="3254" y="2160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40" name="Rectangle 80"/>
            <p:cNvSpPr>
              <a:spLocks noChangeArrowheads="1"/>
            </p:cNvSpPr>
            <p:nvPr/>
          </p:nvSpPr>
          <p:spPr bwMode="auto">
            <a:xfrm>
              <a:off x="185" y="2631"/>
              <a:ext cx="901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2300" b="1">
                  <a:latin typeface="Arial"/>
                  <a:cs typeface="Arial"/>
                </a:rPr>
                <a:t>∆</a:t>
              </a:r>
              <a:r>
                <a:rPr lang="en-US" sz="2300" b="1" i="1">
                  <a:latin typeface="Arial"/>
                  <a:cs typeface="Arial"/>
                </a:rPr>
                <a:t>Q</a:t>
              </a:r>
              <a:r>
                <a:rPr lang="en-US" sz="2300">
                  <a:latin typeface="Arial"/>
                  <a:cs typeface="Arial"/>
                </a:rPr>
                <a:t> = 600</a:t>
              </a:r>
            </a:p>
          </p:txBody>
        </p:sp>
        <p:sp>
          <p:nvSpPr>
            <p:cNvPr id="29741" name="Rectangle 86"/>
            <p:cNvSpPr>
              <a:spLocks noChangeArrowheads="1"/>
            </p:cNvSpPr>
            <p:nvPr/>
          </p:nvSpPr>
          <p:spPr bwMode="auto">
            <a:xfrm>
              <a:off x="2869" y="2629"/>
              <a:ext cx="122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300" b="1">
                  <a:latin typeface="Arial"/>
                  <a:cs typeface="Arial"/>
                </a:rPr>
                <a:t>∆TC</a:t>
              </a:r>
              <a:r>
                <a:rPr lang="en-US" sz="2300">
                  <a:latin typeface="Arial"/>
                  <a:cs typeface="Arial"/>
                </a:rPr>
                <a:t> = $2000</a:t>
              </a:r>
            </a:p>
          </p:txBody>
        </p:sp>
      </p:grpSp>
      <p:grpSp>
        <p:nvGrpSpPr>
          <p:cNvPr id="6" name="Group 92"/>
          <p:cNvGrpSpPr>
            <a:grpSpLocks/>
          </p:cNvGrpSpPr>
          <p:nvPr/>
        </p:nvGrpSpPr>
        <p:grpSpPr bwMode="auto">
          <a:xfrm>
            <a:off x="307975" y="4703763"/>
            <a:ext cx="6172200" cy="668337"/>
            <a:chOff x="194" y="2963"/>
            <a:chExt cx="3888" cy="421"/>
          </a:xfrm>
        </p:grpSpPr>
        <p:sp>
          <p:nvSpPr>
            <p:cNvPr id="29734" name="Arc 53"/>
            <p:cNvSpPr>
              <a:spLocks/>
            </p:cNvSpPr>
            <p:nvPr/>
          </p:nvSpPr>
          <p:spPr bwMode="auto">
            <a:xfrm flipH="1">
              <a:off x="1098" y="2977"/>
              <a:ext cx="205" cy="407"/>
            </a:xfrm>
            <a:custGeom>
              <a:avLst/>
              <a:gdLst>
                <a:gd name="T0" fmla="*/ 0 w 24604"/>
                <a:gd name="T1" fmla="*/ 0 h 43200"/>
                <a:gd name="T2" fmla="*/ 0 w 24604"/>
                <a:gd name="T3" fmla="*/ 0 h 43200"/>
                <a:gd name="T4" fmla="*/ 0 w 2460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604"/>
                <a:gd name="T10" fmla="*/ 0 h 43200"/>
                <a:gd name="T11" fmla="*/ 24604 w 2460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04" h="43200" fill="none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</a:path>
                <a:path w="24604" h="43200" stroke="0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  <a:lnTo>
                    <a:pt x="3004" y="2160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35" name="Arc 56"/>
            <p:cNvSpPr>
              <a:spLocks/>
            </p:cNvSpPr>
            <p:nvPr/>
          </p:nvSpPr>
          <p:spPr bwMode="auto">
            <a:xfrm>
              <a:off x="2645" y="2963"/>
              <a:ext cx="201" cy="407"/>
            </a:xfrm>
            <a:custGeom>
              <a:avLst/>
              <a:gdLst>
                <a:gd name="T0" fmla="*/ 0 w 24854"/>
                <a:gd name="T1" fmla="*/ 0 h 43200"/>
                <a:gd name="T2" fmla="*/ 0 w 24854"/>
                <a:gd name="T3" fmla="*/ 0 h 43200"/>
                <a:gd name="T4" fmla="*/ 0 w 2485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854"/>
                <a:gd name="T10" fmla="*/ 0 h 43200"/>
                <a:gd name="T11" fmla="*/ 24854 w 2485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54" h="43200" fill="none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</a:path>
                <a:path w="24854" h="43200" stroke="0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  <a:lnTo>
                    <a:pt x="3254" y="2160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36" name="Rectangle 81"/>
            <p:cNvSpPr>
              <a:spLocks noChangeArrowheads="1"/>
            </p:cNvSpPr>
            <p:nvPr/>
          </p:nvSpPr>
          <p:spPr bwMode="auto">
            <a:xfrm>
              <a:off x="194" y="3032"/>
              <a:ext cx="887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2300" b="1">
                  <a:latin typeface="Arial"/>
                  <a:cs typeface="Arial"/>
                </a:rPr>
                <a:t>∆</a:t>
              </a:r>
              <a:r>
                <a:rPr lang="en-US" sz="2300" b="1" i="1">
                  <a:latin typeface="Arial"/>
                  <a:cs typeface="Arial"/>
                </a:rPr>
                <a:t>Q</a:t>
              </a:r>
              <a:r>
                <a:rPr lang="en-US" sz="2300">
                  <a:latin typeface="Arial"/>
                  <a:cs typeface="Arial"/>
                </a:rPr>
                <a:t> = 400</a:t>
              </a:r>
            </a:p>
          </p:txBody>
        </p:sp>
        <p:sp>
          <p:nvSpPr>
            <p:cNvPr id="29737" name="Rectangle 87"/>
            <p:cNvSpPr>
              <a:spLocks noChangeArrowheads="1"/>
            </p:cNvSpPr>
            <p:nvPr/>
          </p:nvSpPr>
          <p:spPr bwMode="auto">
            <a:xfrm>
              <a:off x="2860" y="3028"/>
              <a:ext cx="122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300" b="1">
                  <a:latin typeface="Arial"/>
                  <a:cs typeface="Arial"/>
                </a:rPr>
                <a:t>∆TC</a:t>
              </a:r>
              <a:r>
                <a:rPr lang="en-US" sz="2300">
                  <a:latin typeface="Arial"/>
                  <a:cs typeface="Arial"/>
                </a:rPr>
                <a:t> = $2000</a:t>
              </a:r>
            </a:p>
          </p:txBody>
        </p:sp>
      </p:grpSp>
      <p:grpSp>
        <p:nvGrpSpPr>
          <p:cNvPr id="7" name="Group 93"/>
          <p:cNvGrpSpPr>
            <a:grpSpLocks/>
          </p:cNvGrpSpPr>
          <p:nvPr/>
        </p:nvGrpSpPr>
        <p:grpSpPr bwMode="auto">
          <a:xfrm>
            <a:off x="307975" y="5310188"/>
            <a:ext cx="6186488" cy="668337"/>
            <a:chOff x="194" y="3345"/>
            <a:chExt cx="3897" cy="421"/>
          </a:xfrm>
        </p:grpSpPr>
        <p:sp>
          <p:nvSpPr>
            <p:cNvPr id="29730" name="Arc 59"/>
            <p:cNvSpPr>
              <a:spLocks/>
            </p:cNvSpPr>
            <p:nvPr/>
          </p:nvSpPr>
          <p:spPr bwMode="auto">
            <a:xfrm flipH="1">
              <a:off x="1105" y="3359"/>
              <a:ext cx="205" cy="407"/>
            </a:xfrm>
            <a:custGeom>
              <a:avLst/>
              <a:gdLst>
                <a:gd name="T0" fmla="*/ 0 w 24604"/>
                <a:gd name="T1" fmla="*/ 0 h 43200"/>
                <a:gd name="T2" fmla="*/ 0 w 24604"/>
                <a:gd name="T3" fmla="*/ 0 h 43200"/>
                <a:gd name="T4" fmla="*/ 0 w 2460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604"/>
                <a:gd name="T10" fmla="*/ 0 h 43200"/>
                <a:gd name="T11" fmla="*/ 24604 w 2460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04" h="43200" fill="none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</a:path>
                <a:path w="24604" h="43200" stroke="0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  <a:lnTo>
                    <a:pt x="3004" y="2160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31" name="Arc 62"/>
            <p:cNvSpPr>
              <a:spLocks/>
            </p:cNvSpPr>
            <p:nvPr/>
          </p:nvSpPr>
          <p:spPr bwMode="auto">
            <a:xfrm>
              <a:off x="2652" y="3345"/>
              <a:ext cx="201" cy="407"/>
            </a:xfrm>
            <a:custGeom>
              <a:avLst/>
              <a:gdLst>
                <a:gd name="T0" fmla="*/ 0 w 24854"/>
                <a:gd name="T1" fmla="*/ 0 h 43200"/>
                <a:gd name="T2" fmla="*/ 0 w 24854"/>
                <a:gd name="T3" fmla="*/ 0 h 43200"/>
                <a:gd name="T4" fmla="*/ 0 w 2485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854"/>
                <a:gd name="T10" fmla="*/ 0 h 43200"/>
                <a:gd name="T11" fmla="*/ 24854 w 2485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54" h="43200" fill="none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</a:path>
                <a:path w="24854" h="43200" stroke="0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  <a:lnTo>
                    <a:pt x="3254" y="2160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32" name="Rectangle 82"/>
            <p:cNvSpPr>
              <a:spLocks noChangeArrowheads="1"/>
            </p:cNvSpPr>
            <p:nvPr/>
          </p:nvSpPr>
          <p:spPr bwMode="auto">
            <a:xfrm>
              <a:off x="194" y="3421"/>
              <a:ext cx="894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2300" b="1">
                  <a:latin typeface="Arial"/>
                  <a:cs typeface="Arial"/>
                </a:rPr>
                <a:t>∆</a:t>
              </a:r>
              <a:r>
                <a:rPr lang="en-US" sz="2300" b="1" i="1">
                  <a:latin typeface="Arial"/>
                  <a:cs typeface="Arial"/>
                </a:rPr>
                <a:t>Q</a:t>
              </a:r>
              <a:r>
                <a:rPr lang="en-US" sz="2300">
                  <a:latin typeface="Arial"/>
                  <a:cs typeface="Arial"/>
                </a:rPr>
                <a:t> = 200</a:t>
              </a:r>
            </a:p>
          </p:txBody>
        </p:sp>
        <p:sp>
          <p:nvSpPr>
            <p:cNvPr id="29733" name="Rectangle 88"/>
            <p:cNvSpPr>
              <a:spLocks noChangeArrowheads="1"/>
            </p:cNvSpPr>
            <p:nvPr/>
          </p:nvSpPr>
          <p:spPr bwMode="auto">
            <a:xfrm>
              <a:off x="2869" y="3411"/>
              <a:ext cx="122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300" b="1">
                  <a:latin typeface="Arial"/>
                  <a:cs typeface="Arial"/>
                </a:rPr>
                <a:t>∆TC</a:t>
              </a:r>
              <a:r>
                <a:rPr lang="en-US" sz="2300">
                  <a:latin typeface="Arial"/>
                  <a:cs typeface="Arial"/>
                </a:rPr>
                <a:t> = $2000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93851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82948" grpId="0"/>
      <p:bldP spid="82949" grpId="0"/>
      <p:bldP spid="82950" grpId="0"/>
      <p:bldP spid="829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4929188" y="1627188"/>
            <a:ext cx="3302000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US" sz="2600" b="1">
                <a:latin typeface="Arial"/>
                <a:cs typeface="Arial"/>
              </a:rPr>
              <a:t>MC</a:t>
            </a:r>
            <a:r>
              <a:rPr lang="en-US" sz="2600">
                <a:latin typeface="Arial"/>
                <a:cs typeface="Arial"/>
              </a:rPr>
              <a:t> usually rises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as </a:t>
            </a:r>
            <a:r>
              <a:rPr lang="en-US" sz="2600" b="1" i="1">
                <a:latin typeface="Arial"/>
                <a:cs typeface="Arial"/>
              </a:rPr>
              <a:t>Q</a:t>
            </a:r>
            <a:r>
              <a:rPr lang="en-US" sz="2600">
                <a:latin typeface="Arial"/>
                <a:cs typeface="Arial"/>
              </a:rPr>
              <a:t> rises,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as in this example.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5738"/>
            <a:ext cx="8229600" cy="649287"/>
          </a:xfrm>
        </p:spPr>
        <p:txBody>
          <a:bodyPr/>
          <a:lstStyle/>
          <a:p>
            <a:pPr eaLnBrk="1" hangingPunct="1"/>
            <a:r>
              <a:rPr lang="en-US" sz="3000" b="1" dirty="0"/>
              <a:t>EXAMPLE 1</a:t>
            </a:r>
            <a:r>
              <a:rPr lang="en-US" sz="3000" dirty="0"/>
              <a:t>:  </a:t>
            </a:r>
            <a:r>
              <a:rPr lang="en-US" sz="3400" dirty="0"/>
              <a:t>The Marginal Cost Curve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611313" y="5635625"/>
            <a:ext cx="1244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$11,000</a:t>
            </a:r>
          </a:p>
        </p:txBody>
      </p:sp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1611313" y="5054600"/>
            <a:ext cx="1244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$9,000</a:t>
            </a:r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1611313" y="4414838"/>
            <a:ext cx="1244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$7,000</a:t>
            </a:r>
          </a:p>
        </p:txBody>
      </p:sp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1611313" y="3760788"/>
            <a:ext cx="1244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$5,000</a:t>
            </a:r>
          </a:p>
        </p:txBody>
      </p:sp>
      <p:sp>
        <p:nvSpPr>
          <p:cNvPr id="2059" name="Rectangle 9"/>
          <p:cNvSpPr>
            <a:spLocks noChangeArrowheads="1"/>
          </p:cNvSpPr>
          <p:nvPr/>
        </p:nvSpPr>
        <p:spPr bwMode="auto">
          <a:xfrm>
            <a:off x="1611313" y="3121025"/>
            <a:ext cx="1244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$3,000</a:t>
            </a:r>
          </a:p>
        </p:txBody>
      </p:sp>
      <p:sp>
        <p:nvSpPr>
          <p:cNvPr id="2060" name="Rectangle 10"/>
          <p:cNvSpPr>
            <a:spLocks noChangeArrowheads="1"/>
          </p:cNvSpPr>
          <p:nvPr/>
        </p:nvSpPr>
        <p:spPr bwMode="auto">
          <a:xfrm>
            <a:off x="1611313" y="2441575"/>
            <a:ext cx="124460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$1,000</a:t>
            </a:r>
          </a:p>
        </p:txBody>
      </p:sp>
      <p:sp>
        <p:nvSpPr>
          <p:cNvPr id="2061" name="Rectangle 11"/>
          <p:cNvSpPr>
            <a:spLocks noChangeArrowheads="1"/>
          </p:cNvSpPr>
          <p:nvPr/>
        </p:nvSpPr>
        <p:spPr bwMode="auto">
          <a:xfrm>
            <a:off x="1611313" y="1128713"/>
            <a:ext cx="1244600" cy="1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TC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855913" y="2798763"/>
            <a:ext cx="1146175" cy="3095625"/>
            <a:chOff x="1799" y="1966"/>
            <a:chExt cx="722" cy="1950"/>
          </a:xfrm>
        </p:grpSpPr>
        <p:sp>
          <p:nvSpPr>
            <p:cNvPr id="2089" name="Rectangle 13"/>
            <p:cNvSpPr>
              <a:spLocks noChangeArrowheads="1"/>
            </p:cNvSpPr>
            <p:nvPr/>
          </p:nvSpPr>
          <p:spPr bwMode="auto">
            <a:xfrm>
              <a:off x="1799" y="3550"/>
              <a:ext cx="72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$10.00</a:t>
              </a:r>
            </a:p>
          </p:txBody>
        </p:sp>
        <p:sp>
          <p:nvSpPr>
            <p:cNvPr id="2090" name="Rectangle 14"/>
            <p:cNvSpPr>
              <a:spLocks noChangeArrowheads="1"/>
            </p:cNvSpPr>
            <p:nvPr/>
          </p:nvSpPr>
          <p:spPr bwMode="auto">
            <a:xfrm>
              <a:off x="1799" y="3184"/>
              <a:ext cx="72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$5.00</a:t>
              </a:r>
            </a:p>
          </p:txBody>
        </p:sp>
        <p:sp>
          <p:nvSpPr>
            <p:cNvPr id="2091" name="Rectangle 15"/>
            <p:cNvSpPr>
              <a:spLocks noChangeArrowheads="1"/>
            </p:cNvSpPr>
            <p:nvPr/>
          </p:nvSpPr>
          <p:spPr bwMode="auto">
            <a:xfrm>
              <a:off x="1799" y="2781"/>
              <a:ext cx="72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$3.33</a:t>
              </a:r>
            </a:p>
          </p:txBody>
        </p:sp>
        <p:sp>
          <p:nvSpPr>
            <p:cNvPr id="2092" name="Rectangle 16"/>
            <p:cNvSpPr>
              <a:spLocks noChangeArrowheads="1"/>
            </p:cNvSpPr>
            <p:nvPr/>
          </p:nvSpPr>
          <p:spPr bwMode="auto">
            <a:xfrm>
              <a:off x="1799" y="2369"/>
              <a:ext cx="722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$2.50</a:t>
              </a:r>
            </a:p>
          </p:txBody>
        </p:sp>
        <p:sp>
          <p:nvSpPr>
            <p:cNvPr id="2093" name="Rectangle 17"/>
            <p:cNvSpPr>
              <a:spLocks noChangeArrowheads="1"/>
            </p:cNvSpPr>
            <p:nvPr/>
          </p:nvSpPr>
          <p:spPr bwMode="auto">
            <a:xfrm>
              <a:off x="1799" y="1966"/>
              <a:ext cx="72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182880"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$2.00</a:t>
              </a:r>
            </a:p>
          </p:txBody>
        </p:sp>
      </p:grpSp>
      <p:sp>
        <p:nvSpPr>
          <p:cNvPr id="2063" name="Rectangle 18"/>
          <p:cNvSpPr>
            <a:spLocks noChangeArrowheads="1"/>
          </p:cNvSpPr>
          <p:nvPr/>
        </p:nvSpPr>
        <p:spPr bwMode="auto">
          <a:xfrm>
            <a:off x="2855913" y="2441575"/>
            <a:ext cx="1146175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300">
              <a:latin typeface="Arial"/>
              <a:cs typeface="Arial"/>
            </a:endParaRPr>
          </a:p>
        </p:txBody>
      </p:sp>
      <p:sp>
        <p:nvSpPr>
          <p:cNvPr id="2064" name="Rectangle 19"/>
          <p:cNvSpPr>
            <a:spLocks noChangeArrowheads="1"/>
          </p:cNvSpPr>
          <p:nvPr/>
        </p:nvSpPr>
        <p:spPr bwMode="auto">
          <a:xfrm>
            <a:off x="2855913" y="1128713"/>
            <a:ext cx="1146175" cy="1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MC</a:t>
            </a:r>
          </a:p>
        </p:txBody>
      </p:sp>
      <p:sp>
        <p:nvSpPr>
          <p:cNvPr id="2065" name="Rectangle 20"/>
          <p:cNvSpPr>
            <a:spLocks noChangeArrowheads="1"/>
          </p:cNvSpPr>
          <p:nvPr/>
        </p:nvSpPr>
        <p:spPr bwMode="auto">
          <a:xfrm>
            <a:off x="330200" y="5635625"/>
            <a:ext cx="12811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3000</a:t>
            </a:r>
          </a:p>
        </p:txBody>
      </p:sp>
      <p:sp>
        <p:nvSpPr>
          <p:cNvPr id="2066" name="Rectangle 21"/>
          <p:cNvSpPr>
            <a:spLocks noChangeArrowheads="1"/>
          </p:cNvSpPr>
          <p:nvPr/>
        </p:nvSpPr>
        <p:spPr bwMode="auto">
          <a:xfrm>
            <a:off x="330200" y="5054600"/>
            <a:ext cx="12811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2800</a:t>
            </a:r>
          </a:p>
        </p:txBody>
      </p:sp>
      <p:sp>
        <p:nvSpPr>
          <p:cNvPr id="2067" name="Rectangle 22"/>
          <p:cNvSpPr>
            <a:spLocks noChangeArrowheads="1"/>
          </p:cNvSpPr>
          <p:nvPr/>
        </p:nvSpPr>
        <p:spPr bwMode="auto">
          <a:xfrm>
            <a:off x="330200" y="4414838"/>
            <a:ext cx="1281113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2400</a:t>
            </a:r>
          </a:p>
        </p:txBody>
      </p:sp>
      <p:sp>
        <p:nvSpPr>
          <p:cNvPr id="2068" name="Rectangle 23"/>
          <p:cNvSpPr>
            <a:spLocks noChangeArrowheads="1"/>
          </p:cNvSpPr>
          <p:nvPr/>
        </p:nvSpPr>
        <p:spPr bwMode="auto">
          <a:xfrm>
            <a:off x="330200" y="3760788"/>
            <a:ext cx="1281113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1800</a:t>
            </a:r>
          </a:p>
        </p:txBody>
      </p:sp>
      <p:sp>
        <p:nvSpPr>
          <p:cNvPr id="2069" name="Rectangle 24"/>
          <p:cNvSpPr>
            <a:spLocks noChangeArrowheads="1"/>
          </p:cNvSpPr>
          <p:nvPr/>
        </p:nvSpPr>
        <p:spPr bwMode="auto">
          <a:xfrm>
            <a:off x="330200" y="3121025"/>
            <a:ext cx="128111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1000</a:t>
            </a:r>
          </a:p>
        </p:txBody>
      </p:sp>
      <p:sp>
        <p:nvSpPr>
          <p:cNvPr id="2070" name="Rectangle 25"/>
          <p:cNvSpPr>
            <a:spLocks noChangeArrowheads="1"/>
          </p:cNvSpPr>
          <p:nvPr/>
        </p:nvSpPr>
        <p:spPr bwMode="auto">
          <a:xfrm>
            <a:off x="330200" y="2441575"/>
            <a:ext cx="1281113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22860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0</a:t>
            </a:r>
          </a:p>
        </p:txBody>
      </p:sp>
      <p:sp>
        <p:nvSpPr>
          <p:cNvPr id="2071" name="Rectangle 26"/>
          <p:cNvSpPr>
            <a:spLocks noChangeArrowheads="1"/>
          </p:cNvSpPr>
          <p:nvPr/>
        </p:nvSpPr>
        <p:spPr bwMode="auto">
          <a:xfrm>
            <a:off x="330200" y="1128713"/>
            <a:ext cx="1281113" cy="1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(bushels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of wheat)</a:t>
            </a:r>
          </a:p>
        </p:txBody>
      </p:sp>
      <p:sp>
        <p:nvSpPr>
          <p:cNvPr id="2072" name="Line 27"/>
          <p:cNvSpPr>
            <a:spLocks noChangeShapeType="1"/>
          </p:cNvSpPr>
          <p:nvPr/>
        </p:nvSpPr>
        <p:spPr bwMode="auto">
          <a:xfrm>
            <a:off x="330200" y="1128713"/>
            <a:ext cx="0" cy="13128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73" name="Line 28"/>
          <p:cNvSpPr>
            <a:spLocks noChangeShapeType="1"/>
          </p:cNvSpPr>
          <p:nvPr/>
        </p:nvSpPr>
        <p:spPr bwMode="auto">
          <a:xfrm>
            <a:off x="4002088" y="1128713"/>
            <a:ext cx="0" cy="13128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74" name="Line 29"/>
          <p:cNvSpPr>
            <a:spLocks noChangeShapeType="1"/>
          </p:cNvSpPr>
          <p:nvPr/>
        </p:nvSpPr>
        <p:spPr bwMode="auto">
          <a:xfrm>
            <a:off x="330200" y="1128713"/>
            <a:ext cx="367188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75" name="Line 30"/>
          <p:cNvSpPr>
            <a:spLocks noChangeShapeType="1"/>
          </p:cNvSpPr>
          <p:nvPr/>
        </p:nvSpPr>
        <p:spPr bwMode="auto">
          <a:xfrm>
            <a:off x="330200" y="2441575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76" name="Line 31"/>
          <p:cNvSpPr>
            <a:spLocks noChangeShapeType="1"/>
          </p:cNvSpPr>
          <p:nvPr/>
        </p:nvSpPr>
        <p:spPr bwMode="auto">
          <a:xfrm>
            <a:off x="4002088" y="2441575"/>
            <a:ext cx="0" cy="6794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77" name="Line 32"/>
          <p:cNvSpPr>
            <a:spLocks noChangeShapeType="1"/>
          </p:cNvSpPr>
          <p:nvPr/>
        </p:nvSpPr>
        <p:spPr bwMode="auto">
          <a:xfrm>
            <a:off x="330200" y="3121025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78" name="Line 33"/>
          <p:cNvSpPr>
            <a:spLocks noChangeShapeType="1"/>
          </p:cNvSpPr>
          <p:nvPr/>
        </p:nvSpPr>
        <p:spPr bwMode="auto">
          <a:xfrm>
            <a:off x="4002088" y="3121025"/>
            <a:ext cx="0" cy="639763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79" name="Line 34"/>
          <p:cNvSpPr>
            <a:spLocks noChangeShapeType="1"/>
          </p:cNvSpPr>
          <p:nvPr/>
        </p:nvSpPr>
        <p:spPr bwMode="auto">
          <a:xfrm>
            <a:off x="330200" y="3760788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80" name="Line 35"/>
          <p:cNvSpPr>
            <a:spLocks noChangeShapeType="1"/>
          </p:cNvSpPr>
          <p:nvPr/>
        </p:nvSpPr>
        <p:spPr bwMode="auto">
          <a:xfrm>
            <a:off x="4002088" y="3760788"/>
            <a:ext cx="0" cy="6540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81" name="Line 36"/>
          <p:cNvSpPr>
            <a:spLocks noChangeShapeType="1"/>
          </p:cNvSpPr>
          <p:nvPr/>
        </p:nvSpPr>
        <p:spPr bwMode="auto">
          <a:xfrm>
            <a:off x="330200" y="44148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82" name="Line 37"/>
          <p:cNvSpPr>
            <a:spLocks noChangeShapeType="1"/>
          </p:cNvSpPr>
          <p:nvPr/>
        </p:nvSpPr>
        <p:spPr bwMode="auto">
          <a:xfrm>
            <a:off x="4002088" y="4414838"/>
            <a:ext cx="0" cy="639762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83" name="Line 38"/>
          <p:cNvSpPr>
            <a:spLocks noChangeShapeType="1"/>
          </p:cNvSpPr>
          <p:nvPr/>
        </p:nvSpPr>
        <p:spPr bwMode="auto">
          <a:xfrm>
            <a:off x="330200" y="5054600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84" name="Line 39"/>
          <p:cNvSpPr>
            <a:spLocks noChangeShapeType="1"/>
          </p:cNvSpPr>
          <p:nvPr/>
        </p:nvSpPr>
        <p:spPr bwMode="auto">
          <a:xfrm>
            <a:off x="4002088" y="5054600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85" name="Line 40"/>
          <p:cNvSpPr>
            <a:spLocks noChangeShapeType="1"/>
          </p:cNvSpPr>
          <p:nvPr/>
        </p:nvSpPr>
        <p:spPr bwMode="auto">
          <a:xfrm>
            <a:off x="330200" y="5635625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86" name="Line 41"/>
          <p:cNvSpPr>
            <a:spLocks noChangeShapeType="1"/>
          </p:cNvSpPr>
          <p:nvPr/>
        </p:nvSpPr>
        <p:spPr bwMode="auto">
          <a:xfrm>
            <a:off x="4002088" y="5635625"/>
            <a:ext cx="0" cy="5810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87" name="Line 42"/>
          <p:cNvSpPr>
            <a:spLocks noChangeShapeType="1"/>
          </p:cNvSpPr>
          <p:nvPr/>
        </p:nvSpPr>
        <p:spPr bwMode="auto">
          <a:xfrm>
            <a:off x="330200" y="6216650"/>
            <a:ext cx="367188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88" name="Line 43"/>
          <p:cNvSpPr>
            <a:spLocks noChangeShapeType="1"/>
          </p:cNvSpPr>
          <p:nvPr/>
        </p:nvSpPr>
        <p:spPr bwMode="auto">
          <a:xfrm>
            <a:off x="330200" y="2441575"/>
            <a:ext cx="3671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aphicFrame>
        <p:nvGraphicFramePr>
          <p:cNvPr id="839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925776"/>
              </p:ext>
            </p:extLst>
          </p:nvPr>
        </p:nvGraphicFramePr>
        <p:xfrm>
          <a:off x="4013200" y="903288"/>
          <a:ext cx="4916488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Worksheet" r:id="rId4" imgW="4381381" imgH="4848106" progId="Excel.Sheet.8">
                  <p:embed/>
                </p:oleObj>
              </mc:Choice>
              <mc:Fallback>
                <p:oleObj name="Worksheet" r:id="rId4" imgW="4381381" imgH="484810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903288"/>
                        <a:ext cx="4916488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337775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OleChart spid="839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Why MC Is Important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/>
              <a:t>Farmer Slavko is rational and wants to maximize his profit.  To increase profit, should he produce more or less wheat?  </a:t>
            </a:r>
          </a:p>
          <a:p>
            <a:r>
              <a:rPr lang="en-US" sz="2700" dirty="0"/>
              <a:t>To find the answer, he needs to “think at the margin.”  </a:t>
            </a:r>
          </a:p>
          <a:p>
            <a:r>
              <a:rPr lang="en-US" sz="2700" dirty="0"/>
              <a:t>If the cost of an additional wheat (</a:t>
            </a:r>
            <a:r>
              <a:rPr lang="en-US" sz="2700" i="1" dirty="0"/>
              <a:t>MC</a:t>
            </a:r>
            <a:r>
              <a:rPr lang="en-US" sz="2700" dirty="0"/>
              <a:t>) is less than </a:t>
            </a:r>
            <a:br>
              <a:rPr lang="en-US" sz="2700" dirty="0"/>
            </a:br>
            <a:r>
              <a:rPr lang="en-US" sz="2700" dirty="0"/>
              <a:t>the revenue he would get from selling it, </a:t>
            </a:r>
            <a:br>
              <a:rPr lang="en-US" sz="2700" dirty="0"/>
            </a:br>
            <a:r>
              <a:rPr lang="en-US" sz="2700" dirty="0"/>
              <a:t>then Alejandro’s profits rise if he produces more. </a:t>
            </a:r>
          </a:p>
        </p:txBody>
      </p:sp>
    </p:spTree>
    <p:extLst>
      <p:ext uri="{BB962C8B-B14F-4D97-AF65-F5344CB8AC3E}">
        <p14:creationId xmlns:p14="http://schemas.microsoft.com/office/powerpoint/2010/main" val="202712453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5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Fixed and Variable Costs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700" b="1" dirty="0">
                <a:solidFill>
                  <a:srgbClr val="CC0000"/>
                </a:solidFill>
              </a:rPr>
              <a:t>Fixed costs</a:t>
            </a:r>
            <a:r>
              <a:rPr lang="en-US" sz="2700" b="1" dirty="0"/>
              <a:t> </a:t>
            </a:r>
            <a:r>
              <a:rPr lang="en-US" sz="2700" b="1" dirty="0">
                <a:solidFill>
                  <a:srgbClr val="CC0000"/>
                </a:solidFill>
              </a:rPr>
              <a:t>(</a:t>
            </a:r>
            <a:r>
              <a:rPr lang="en-US" sz="2700" b="1" i="1" dirty="0">
                <a:solidFill>
                  <a:srgbClr val="CC0000"/>
                </a:solidFill>
              </a:rPr>
              <a:t>FC</a:t>
            </a:r>
            <a:r>
              <a:rPr lang="en-US" sz="2700" b="1" dirty="0">
                <a:solidFill>
                  <a:srgbClr val="CC0000"/>
                </a:solidFill>
              </a:rPr>
              <a:t>)</a:t>
            </a:r>
            <a:r>
              <a:rPr lang="en-US" sz="2700" dirty="0"/>
              <a:t> do not vary with the quantity of output produced.  </a:t>
            </a:r>
          </a:p>
          <a:p>
            <a:pPr lvl="1"/>
            <a:r>
              <a:rPr lang="en-US" dirty="0"/>
              <a:t>For Farmer Slavko, </a:t>
            </a:r>
            <a:r>
              <a:rPr lang="en-US" i="1" dirty="0"/>
              <a:t>FC</a:t>
            </a:r>
            <a:r>
              <a:rPr lang="en-US" dirty="0"/>
              <a:t> = $1000 for his land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/>
              <a:t>Other examples:  </a:t>
            </a:r>
            <a:br>
              <a:rPr lang="en-US" dirty="0"/>
            </a:br>
            <a:r>
              <a:rPr lang="en-US" dirty="0"/>
              <a:t>cost of equipment, loan payments, rent</a:t>
            </a:r>
          </a:p>
          <a:p>
            <a:pPr eaLnBrk="1" hangingPunct="1"/>
            <a:r>
              <a:rPr lang="en-US" sz="2700" b="1" dirty="0">
                <a:solidFill>
                  <a:srgbClr val="CC0000"/>
                </a:solidFill>
              </a:rPr>
              <a:t>Variable costs (</a:t>
            </a:r>
            <a:r>
              <a:rPr lang="en-US" sz="2700" b="1" i="1" dirty="0">
                <a:solidFill>
                  <a:srgbClr val="CC0000"/>
                </a:solidFill>
              </a:rPr>
              <a:t>VC</a:t>
            </a:r>
            <a:r>
              <a:rPr lang="en-US" sz="2700" b="1" dirty="0">
                <a:solidFill>
                  <a:srgbClr val="CC0000"/>
                </a:solidFill>
              </a:rPr>
              <a:t>)</a:t>
            </a:r>
            <a:r>
              <a:rPr lang="en-US" sz="2700" dirty="0"/>
              <a:t> vary with the quantity produced.  </a:t>
            </a:r>
          </a:p>
          <a:p>
            <a:pPr lvl="1"/>
            <a:r>
              <a:rPr lang="en-US" dirty="0"/>
              <a:t>For Farmer Slavko, </a:t>
            </a:r>
            <a:r>
              <a:rPr lang="en-US" i="1" dirty="0"/>
              <a:t>VC</a:t>
            </a:r>
            <a:r>
              <a:rPr lang="en-US" dirty="0"/>
              <a:t> = wages he pays workers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/>
              <a:t>Other example:  cost of materials</a:t>
            </a:r>
          </a:p>
          <a:p>
            <a:pPr eaLnBrk="1" hangingPunct="1"/>
            <a:r>
              <a:rPr lang="en-US" sz="2700" b="1" dirty="0">
                <a:solidFill>
                  <a:srgbClr val="CC0000"/>
                </a:solidFill>
              </a:rPr>
              <a:t>Total cost (</a:t>
            </a:r>
            <a:r>
              <a:rPr lang="en-US" sz="2700" b="1" i="1" dirty="0">
                <a:solidFill>
                  <a:srgbClr val="CC0000"/>
                </a:solidFill>
              </a:rPr>
              <a:t>TC</a:t>
            </a:r>
            <a:r>
              <a:rPr lang="en-US" sz="2700" b="1" dirty="0">
                <a:solidFill>
                  <a:srgbClr val="CC0000"/>
                </a:solidFill>
              </a:rPr>
              <a:t>)</a:t>
            </a:r>
            <a:r>
              <a:rPr lang="en-US" sz="2700" dirty="0"/>
              <a:t>  =  </a:t>
            </a:r>
            <a:r>
              <a:rPr lang="en-US" sz="2700" i="1" dirty="0"/>
              <a:t>FC</a:t>
            </a:r>
            <a:r>
              <a:rPr lang="en-US" sz="2700" dirty="0"/>
              <a:t>  +  </a:t>
            </a:r>
            <a:r>
              <a:rPr lang="en-US" sz="2700" i="1" dirty="0"/>
              <a:t>VC</a:t>
            </a:r>
          </a:p>
        </p:txBody>
      </p:sp>
      <p:sp>
        <p:nvSpPr>
          <p:cNvPr id="3175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2549156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bldLvl="4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/>
              <a:t>EXAMPLE 2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Our second example is more general, </a:t>
            </a:r>
            <a:br>
              <a:rPr lang="en-US"/>
            </a:br>
            <a:r>
              <a:rPr lang="en-US"/>
              <a:t>applies to any type of firm </a:t>
            </a:r>
            <a:br>
              <a:rPr lang="en-US"/>
            </a:br>
            <a:r>
              <a:rPr lang="en-US"/>
              <a:t>producing any good with any types of inputs.  </a:t>
            </a:r>
          </a:p>
        </p:txBody>
      </p:sp>
    </p:spTree>
    <p:extLst>
      <p:ext uri="{BB962C8B-B14F-4D97-AF65-F5344CB8AC3E}">
        <p14:creationId xmlns:p14="http://schemas.microsoft.com/office/powerpoint/2010/main" val="257624888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bldLvl="4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3817938" y="454025"/>
            <a:ext cx="5030787" cy="5940425"/>
          </a:xfrm>
          <a:prstGeom prst="rect">
            <a:avLst/>
          </a:prstGeom>
          <a:solidFill>
            <a:srgbClr val="CC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797" name="AutoShape 3"/>
          <p:cNvSpPr>
            <a:spLocks noChangeAspect="1" noChangeArrowheads="1" noTextEdit="1"/>
          </p:cNvSpPr>
          <p:nvPr/>
        </p:nvSpPr>
        <p:spPr bwMode="auto">
          <a:xfrm>
            <a:off x="3763963" y="400050"/>
            <a:ext cx="5148262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5180013" y="785813"/>
            <a:ext cx="3463925" cy="4548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26038" y="668338"/>
            <a:ext cx="3560762" cy="4140200"/>
            <a:chOff x="3229" y="421"/>
            <a:chExt cx="2243" cy="2608"/>
          </a:xfrm>
        </p:grpSpPr>
        <p:sp>
          <p:nvSpPr>
            <p:cNvPr id="33926" name="Freeform 6"/>
            <p:cNvSpPr>
              <a:spLocks/>
            </p:cNvSpPr>
            <p:nvPr/>
          </p:nvSpPr>
          <p:spPr bwMode="auto">
            <a:xfrm>
              <a:off x="3263" y="421"/>
              <a:ext cx="2209" cy="2581"/>
            </a:xfrm>
            <a:custGeom>
              <a:avLst/>
              <a:gdLst>
                <a:gd name="T0" fmla="*/ 0 w 327"/>
                <a:gd name="T1" fmla="*/ 5378905 h 382"/>
                <a:gd name="T2" fmla="*/ 576779 w 327"/>
                <a:gd name="T3" fmla="*/ 4857983 h 382"/>
                <a:gd name="T4" fmla="*/ 1153605 w 327"/>
                <a:gd name="T5" fmla="*/ 4478583 h 382"/>
                <a:gd name="T6" fmla="*/ 1730701 w 327"/>
                <a:gd name="T7" fmla="*/ 4182491 h 382"/>
                <a:gd name="T8" fmla="*/ 2307479 w 327"/>
                <a:gd name="T9" fmla="*/ 3815732 h 382"/>
                <a:gd name="T10" fmla="*/ 2869788 w 327"/>
                <a:gd name="T11" fmla="*/ 3294761 h 382"/>
                <a:gd name="T12" fmla="*/ 3446566 w 327"/>
                <a:gd name="T13" fmla="*/ 2548643 h 382"/>
                <a:gd name="T14" fmla="*/ 4023346 w 327"/>
                <a:gd name="T15" fmla="*/ 1492237 h 382"/>
                <a:gd name="T16" fmla="*/ 4600442 w 327"/>
                <a:gd name="T17" fmla="*/ 0 h 3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7"/>
                <a:gd name="T28" fmla="*/ 0 h 382"/>
                <a:gd name="T29" fmla="*/ 327 w 327"/>
                <a:gd name="T30" fmla="*/ 382 h 3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7" h="382">
                  <a:moveTo>
                    <a:pt x="0" y="382"/>
                  </a:moveTo>
                  <a:lnTo>
                    <a:pt x="41" y="345"/>
                  </a:lnTo>
                  <a:lnTo>
                    <a:pt x="82" y="318"/>
                  </a:lnTo>
                  <a:lnTo>
                    <a:pt x="123" y="297"/>
                  </a:lnTo>
                  <a:lnTo>
                    <a:pt x="164" y="271"/>
                  </a:lnTo>
                  <a:lnTo>
                    <a:pt x="204" y="234"/>
                  </a:lnTo>
                  <a:lnTo>
                    <a:pt x="245" y="181"/>
                  </a:lnTo>
                  <a:lnTo>
                    <a:pt x="286" y="106"/>
                  </a:lnTo>
                  <a:lnTo>
                    <a:pt x="327" y="0"/>
                  </a:lnTo>
                </a:path>
              </a:pathLst>
            </a:custGeom>
            <a:noFill/>
            <a:ln w="222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927" name="Oval 7"/>
            <p:cNvSpPr>
              <a:spLocks noChangeArrowheads="1"/>
            </p:cNvSpPr>
            <p:nvPr/>
          </p:nvSpPr>
          <p:spPr bwMode="auto">
            <a:xfrm>
              <a:off x="3229" y="2968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928" name="Oval 8"/>
            <p:cNvSpPr>
              <a:spLocks noChangeArrowheads="1"/>
            </p:cNvSpPr>
            <p:nvPr/>
          </p:nvSpPr>
          <p:spPr bwMode="auto">
            <a:xfrm>
              <a:off x="3506" y="2718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929" name="Oval 9"/>
            <p:cNvSpPr>
              <a:spLocks noChangeArrowheads="1"/>
            </p:cNvSpPr>
            <p:nvPr/>
          </p:nvSpPr>
          <p:spPr bwMode="auto">
            <a:xfrm>
              <a:off x="3783" y="2535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930" name="Oval 10"/>
            <p:cNvSpPr>
              <a:spLocks noChangeArrowheads="1"/>
            </p:cNvSpPr>
            <p:nvPr/>
          </p:nvSpPr>
          <p:spPr bwMode="auto">
            <a:xfrm>
              <a:off x="4060" y="2394"/>
              <a:ext cx="61" cy="60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931" name="Oval 11"/>
            <p:cNvSpPr>
              <a:spLocks noChangeArrowheads="1"/>
            </p:cNvSpPr>
            <p:nvPr/>
          </p:nvSpPr>
          <p:spPr bwMode="auto">
            <a:xfrm>
              <a:off x="4337" y="2218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932" name="Oval 12"/>
            <p:cNvSpPr>
              <a:spLocks noChangeArrowheads="1"/>
            </p:cNvSpPr>
            <p:nvPr/>
          </p:nvSpPr>
          <p:spPr bwMode="auto">
            <a:xfrm>
              <a:off x="4607" y="1968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933" name="Oval 13"/>
            <p:cNvSpPr>
              <a:spLocks noChangeArrowheads="1"/>
            </p:cNvSpPr>
            <p:nvPr/>
          </p:nvSpPr>
          <p:spPr bwMode="auto">
            <a:xfrm>
              <a:off x="4884" y="1610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934" name="Oval 14"/>
            <p:cNvSpPr>
              <a:spLocks noChangeArrowheads="1"/>
            </p:cNvSpPr>
            <p:nvPr/>
          </p:nvSpPr>
          <p:spPr bwMode="auto">
            <a:xfrm>
              <a:off x="5161" y="1103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33800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85738"/>
            <a:ext cx="8229600" cy="612775"/>
          </a:xfrm>
        </p:spPr>
        <p:txBody>
          <a:bodyPr/>
          <a:lstStyle/>
          <a:p>
            <a:pPr algn="l" eaLnBrk="1" hangingPunct="1"/>
            <a:r>
              <a:rPr lang="en-US" sz="2700" b="1" dirty="0"/>
              <a:t>EXAMPLE 2</a:t>
            </a:r>
            <a:r>
              <a:rPr lang="en-US" sz="2700" dirty="0"/>
              <a:t>:  </a:t>
            </a:r>
            <a:r>
              <a:rPr lang="en-US" sz="3000" dirty="0"/>
              <a:t>Costs</a:t>
            </a:r>
          </a:p>
        </p:txBody>
      </p:sp>
      <p:sp>
        <p:nvSpPr>
          <p:cNvPr id="33801" name="Rectangle 16"/>
          <p:cNvSpPr>
            <a:spLocks noChangeArrowheads="1"/>
          </p:cNvSpPr>
          <p:nvPr/>
        </p:nvSpPr>
        <p:spPr bwMode="auto">
          <a:xfrm>
            <a:off x="368300" y="5332413"/>
            <a:ext cx="5381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7</a:t>
            </a:r>
          </a:p>
        </p:txBody>
      </p:sp>
      <p:sp>
        <p:nvSpPr>
          <p:cNvPr id="33802" name="Rectangle 17"/>
          <p:cNvSpPr>
            <a:spLocks noChangeArrowheads="1"/>
          </p:cNvSpPr>
          <p:nvPr/>
        </p:nvSpPr>
        <p:spPr bwMode="auto">
          <a:xfrm>
            <a:off x="368300" y="4795838"/>
            <a:ext cx="5381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6</a:t>
            </a:r>
          </a:p>
        </p:txBody>
      </p:sp>
      <p:sp>
        <p:nvSpPr>
          <p:cNvPr id="33803" name="Rectangle 18"/>
          <p:cNvSpPr>
            <a:spLocks noChangeArrowheads="1"/>
          </p:cNvSpPr>
          <p:nvPr/>
        </p:nvSpPr>
        <p:spPr bwMode="auto">
          <a:xfrm>
            <a:off x="368300" y="4256088"/>
            <a:ext cx="5381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33804" name="Rectangle 19"/>
          <p:cNvSpPr>
            <a:spLocks noChangeArrowheads="1"/>
          </p:cNvSpPr>
          <p:nvPr/>
        </p:nvSpPr>
        <p:spPr bwMode="auto">
          <a:xfrm>
            <a:off x="368300" y="3717925"/>
            <a:ext cx="538163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33805" name="Rectangle 20"/>
          <p:cNvSpPr>
            <a:spLocks noChangeArrowheads="1"/>
          </p:cNvSpPr>
          <p:nvPr/>
        </p:nvSpPr>
        <p:spPr bwMode="auto">
          <a:xfrm>
            <a:off x="368300" y="3178175"/>
            <a:ext cx="5381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sp>
        <p:nvSpPr>
          <p:cNvPr id="33806" name="Rectangle 21"/>
          <p:cNvSpPr>
            <a:spLocks noChangeArrowheads="1"/>
          </p:cNvSpPr>
          <p:nvPr/>
        </p:nvSpPr>
        <p:spPr bwMode="auto">
          <a:xfrm>
            <a:off x="368300" y="2640013"/>
            <a:ext cx="538163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33807" name="Rectangle 22"/>
          <p:cNvSpPr>
            <a:spLocks noChangeArrowheads="1"/>
          </p:cNvSpPr>
          <p:nvPr/>
        </p:nvSpPr>
        <p:spPr bwMode="auto">
          <a:xfrm>
            <a:off x="368300" y="2101850"/>
            <a:ext cx="538163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676525" y="1563688"/>
            <a:ext cx="917575" cy="4308475"/>
            <a:chOff x="1686" y="985"/>
            <a:chExt cx="578" cy="2714"/>
          </a:xfrm>
        </p:grpSpPr>
        <p:sp>
          <p:nvSpPr>
            <p:cNvPr id="33918" name="Rectangle 24"/>
            <p:cNvSpPr>
              <a:spLocks noChangeArrowheads="1"/>
            </p:cNvSpPr>
            <p:nvPr/>
          </p:nvSpPr>
          <p:spPr bwMode="auto">
            <a:xfrm>
              <a:off x="1686" y="3359"/>
              <a:ext cx="578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620</a:t>
              </a:r>
            </a:p>
          </p:txBody>
        </p:sp>
        <p:sp>
          <p:nvSpPr>
            <p:cNvPr id="33919" name="Rectangle 25"/>
            <p:cNvSpPr>
              <a:spLocks noChangeArrowheads="1"/>
            </p:cNvSpPr>
            <p:nvPr/>
          </p:nvSpPr>
          <p:spPr bwMode="auto">
            <a:xfrm>
              <a:off x="1686" y="3021"/>
              <a:ext cx="578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480</a:t>
              </a:r>
            </a:p>
          </p:txBody>
        </p:sp>
        <p:sp>
          <p:nvSpPr>
            <p:cNvPr id="33920" name="Rectangle 26"/>
            <p:cNvSpPr>
              <a:spLocks noChangeArrowheads="1"/>
            </p:cNvSpPr>
            <p:nvPr/>
          </p:nvSpPr>
          <p:spPr bwMode="auto">
            <a:xfrm>
              <a:off x="1686" y="2681"/>
              <a:ext cx="578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380</a:t>
              </a:r>
            </a:p>
          </p:txBody>
        </p:sp>
        <p:sp>
          <p:nvSpPr>
            <p:cNvPr id="33921" name="Rectangle 27"/>
            <p:cNvSpPr>
              <a:spLocks noChangeArrowheads="1"/>
            </p:cNvSpPr>
            <p:nvPr/>
          </p:nvSpPr>
          <p:spPr bwMode="auto">
            <a:xfrm>
              <a:off x="1686" y="2342"/>
              <a:ext cx="578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310</a:t>
              </a:r>
            </a:p>
          </p:txBody>
        </p:sp>
        <p:sp>
          <p:nvSpPr>
            <p:cNvPr id="33922" name="Rectangle 28"/>
            <p:cNvSpPr>
              <a:spLocks noChangeArrowheads="1"/>
            </p:cNvSpPr>
            <p:nvPr/>
          </p:nvSpPr>
          <p:spPr bwMode="auto">
            <a:xfrm>
              <a:off x="1686" y="2002"/>
              <a:ext cx="578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260</a:t>
              </a:r>
            </a:p>
          </p:txBody>
        </p:sp>
        <p:sp>
          <p:nvSpPr>
            <p:cNvPr id="33923" name="Rectangle 29"/>
            <p:cNvSpPr>
              <a:spLocks noChangeArrowheads="1"/>
            </p:cNvSpPr>
            <p:nvPr/>
          </p:nvSpPr>
          <p:spPr bwMode="auto">
            <a:xfrm>
              <a:off x="1686" y="1663"/>
              <a:ext cx="578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220</a:t>
              </a:r>
            </a:p>
          </p:txBody>
        </p:sp>
        <p:sp>
          <p:nvSpPr>
            <p:cNvPr id="33924" name="Rectangle 30"/>
            <p:cNvSpPr>
              <a:spLocks noChangeArrowheads="1"/>
            </p:cNvSpPr>
            <p:nvPr/>
          </p:nvSpPr>
          <p:spPr bwMode="auto">
            <a:xfrm>
              <a:off x="1686" y="1324"/>
              <a:ext cx="578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170</a:t>
              </a:r>
            </a:p>
          </p:txBody>
        </p:sp>
        <p:sp>
          <p:nvSpPr>
            <p:cNvPr id="33925" name="Rectangle 31"/>
            <p:cNvSpPr>
              <a:spLocks noChangeArrowheads="1"/>
            </p:cNvSpPr>
            <p:nvPr/>
          </p:nvSpPr>
          <p:spPr bwMode="auto">
            <a:xfrm>
              <a:off x="1686" y="985"/>
              <a:ext cx="578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$100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1881188" y="1563688"/>
            <a:ext cx="795337" cy="4308475"/>
            <a:chOff x="1185" y="985"/>
            <a:chExt cx="501" cy="2714"/>
          </a:xfrm>
        </p:grpSpPr>
        <p:sp>
          <p:nvSpPr>
            <p:cNvPr id="33910" name="Rectangle 33"/>
            <p:cNvSpPr>
              <a:spLocks noChangeArrowheads="1"/>
            </p:cNvSpPr>
            <p:nvPr/>
          </p:nvSpPr>
          <p:spPr bwMode="auto">
            <a:xfrm>
              <a:off x="1185" y="3359"/>
              <a:ext cx="501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520</a:t>
              </a:r>
            </a:p>
          </p:txBody>
        </p:sp>
        <p:sp>
          <p:nvSpPr>
            <p:cNvPr id="33911" name="Rectangle 34"/>
            <p:cNvSpPr>
              <a:spLocks noChangeArrowheads="1"/>
            </p:cNvSpPr>
            <p:nvPr/>
          </p:nvSpPr>
          <p:spPr bwMode="auto">
            <a:xfrm>
              <a:off x="1185" y="3021"/>
              <a:ext cx="501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380</a:t>
              </a:r>
            </a:p>
          </p:txBody>
        </p:sp>
        <p:sp>
          <p:nvSpPr>
            <p:cNvPr id="33912" name="Rectangle 35"/>
            <p:cNvSpPr>
              <a:spLocks noChangeArrowheads="1"/>
            </p:cNvSpPr>
            <p:nvPr/>
          </p:nvSpPr>
          <p:spPr bwMode="auto">
            <a:xfrm>
              <a:off x="1185" y="2681"/>
              <a:ext cx="501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280</a:t>
              </a:r>
            </a:p>
          </p:txBody>
        </p:sp>
        <p:sp>
          <p:nvSpPr>
            <p:cNvPr id="33913" name="Rectangle 36"/>
            <p:cNvSpPr>
              <a:spLocks noChangeArrowheads="1"/>
            </p:cNvSpPr>
            <p:nvPr/>
          </p:nvSpPr>
          <p:spPr bwMode="auto">
            <a:xfrm>
              <a:off x="1185" y="2342"/>
              <a:ext cx="501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210</a:t>
              </a:r>
            </a:p>
          </p:txBody>
        </p:sp>
        <p:sp>
          <p:nvSpPr>
            <p:cNvPr id="33914" name="Rectangle 37"/>
            <p:cNvSpPr>
              <a:spLocks noChangeArrowheads="1"/>
            </p:cNvSpPr>
            <p:nvPr/>
          </p:nvSpPr>
          <p:spPr bwMode="auto">
            <a:xfrm>
              <a:off x="1185" y="2002"/>
              <a:ext cx="501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160</a:t>
              </a:r>
            </a:p>
          </p:txBody>
        </p:sp>
        <p:sp>
          <p:nvSpPr>
            <p:cNvPr id="33915" name="Rectangle 38"/>
            <p:cNvSpPr>
              <a:spLocks noChangeArrowheads="1"/>
            </p:cNvSpPr>
            <p:nvPr/>
          </p:nvSpPr>
          <p:spPr bwMode="auto">
            <a:xfrm>
              <a:off x="1185" y="1663"/>
              <a:ext cx="501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120</a:t>
              </a:r>
            </a:p>
          </p:txBody>
        </p:sp>
        <p:sp>
          <p:nvSpPr>
            <p:cNvPr id="33916" name="Rectangle 39"/>
            <p:cNvSpPr>
              <a:spLocks noChangeArrowheads="1"/>
            </p:cNvSpPr>
            <p:nvPr/>
          </p:nvSpPr>
          <p:spPr bwMode="auto">
            <a:xfrm>
              <a:off x="1185" y="1324"/>
              <a:ext cx="501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70</a:t>
              </a:r>
            </a:p>
          </p:txBody>
        </p:sp>
        <p:sp>
          <p:nvSpPr>
            <p:cNvPr id="33917" name="Rectangle 40"/>
            <p:cNvSpPr>
              <a:spLocks noChangeArrowheads="1"/>
            </p:cNvSpPr>
            <p:nvPr/>
          </p:nvSpPr>
          <p:spPr bwMode="auto">
            <a:xfrm>
              <a:off x="1185" y="985"/>
              <a:ext cx="501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$0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906463" y="1563688"/>
            <a:ext cx="974725" cy="4308475"/>
            <a:chOff x="571" y="985"/>
            <a:chExt cx="614" cy="2714"/>
          </a:xfrm>
        </p:grpSpPr>
        <p:sp>
          <p:nvSpPr>
            <p:cNvPr id="33902" name="Rectangle 42"/>
            <p:cNvSpPr>
              <a:spLocks noChangeArrowheads="1"/>
            </p:cNvSpPr>
            <p:nvPr/>
          </p:nvSpPr>
          <p:spPr bwMode="auto">
            <a:xfrm>
              <a:off x="571" y="3359"/>
              <a:ext cx="614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33903" name="Rectangle 43"/>
            <p:cNvSpPr>
              <a:spLocks noChangeArrowheads="1"/>
            </p:cNvSpPr>
            <p:nvPr/>
          </p:nvSpPr>
          <p:spPr bwMode="auto">
            <a:xfrm>
              <a:off x="571" y="3021"/>
              <a:ext cx="614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33904" name="Rectangle 44"/>
            <p:cNvSpPr>
              <a:spLocks noChangeArrowheads="1"/>
            </p:cNvSpPr>
            <p:nvPr/>
          </p:nvSpPr>
          <p:spPr bwMode="auto">
            <a:xfrm>
              <a:off x="571" y="2681"/>
              <a:ext cx="614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33905" name="Rectangle 45"/>
            <p:cNvSpPr>
              <a:spLocks noChangeArrowheads="1"/>
            </p:cNvSpPr>
            <p:nvPr/>
          </p:nvSpPr>
          <p:spPr bwMode="auto">
            <a:xfrm>
              <a:off x="571" y="2342"/>
              <a:ext cx="614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33906" name="Rectangle 46"/>
            <p:cNvSpPr>
              <a:spLocks noChangeArrowheads="1"/>
            </p:cNvSpPr>
            <p:nvPr/>
          </p:nvSpPr>
          <p:spPr bwMode="auto">
            <a:xfrm>
              <a:off x="571" y="2002"/>
              <a:ext cx="614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33907" name="Rectangle 47"/>
            <p:cNvSpPr>
              <a:spLocks noChangeArrowheads="1"/>
            </p:cNvSpPr>
            <p:nvPr/>
          </p:nvSpPr>
          <p:spPr bwMode="auto">
            <a:xfrm>
              <a:off x="571" y="1663"/>
              <a:ext cx="614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33908" name="Rectangle 48"/>
            <p:cNvSpPr>
              <a:spLocks noChangeArrowheads="1"/>
            </p:cNvSpPr>
            <p:nvPr/>
          </p:nvSpPr>
          <p:spPr bwMode="auto">
            <a:xfrm>
              <a:off x="571" y="1324"/>
              <a:ext cx="614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33909" name="Rectangle 49"/>
            <p:cNvSpPr>
              <a:spLocks noChangeArrowheads="1"/>
            </p:cNvSpPr>
            <p:nvPr/>
          </p:nvSpPr>
          <p:spPr bwMode="auto">
            <a:xfrm>
              <a:off x="571" y="985"/>
              <a:ext cx="614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$100</a:t>
              </a:r>
            </a:p>
          </p:txBody>
        </p:sp>
      </p:grpSp>
      <p:sp>
        <p:nvSpPr>
          <p:cNvPr id="33811" name="Rectangle 50"/>
          <p:cNvSpPr>
            <a:spLocks noChangeArrowheads="1"/>
          </p:cNvSpPr>
          <p:nvPr/>
        </p:nvSpPr>
        <p:spPr bwMode="auto">
          <a:xfrm>
            <a:off x="368300" y="1563688"/>
            <a:ext cx="538163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33812" name="Rectangle 51"/>
          <p:cNvSpPr>
            <a:spLocks noChangeArrowheads="1"/>
          </p:cNvSpPr>
          <p:nvPr/>
        </p:nvSpPr>
        <p:spPr bwMode="auto">
          <a:xfrm>
            <a:off x="2676525" y="1023938"/>
            <a:ext cx="9175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TC</a:t>
            </a:r>
          </a:p>
        </p:txBody>
      </p:sp>
      <p:sp>
        <p:nvSpPr>
          <p:cNvPr id="33813" name="Rectangle 52"/>
          <p:cNvSpPr>
            <a:spLocks noChangeArrowheads="1"/>
          </p:cNvSpPr>
          <p:nvPr/>
        </p:nvSpPr>
        <p:spPr bwMode="auto">
          <a:xfrm>
            <a:off x="1881188" y="1023938"/>
            <a:ext cx="7953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VC</a:t>
            </a:r>
          </a:p>
        </p:txBody>
      </p:sp>
      <p:sp>
        <p:nvSpPr>
          <p:cNvPr id="33814" name="Rectangle 53"/>
          <p:cNvSpPr>
            <a:spLocks noChangeArrowheads="1"/>
          </p:cNvSpPr>
          <p:nvPr/>
        </p:nvSpPr>
        <p:spPr bwMode="auto">
          <a:xfrm>
            <a:off x="906463" y="1023938"/>
            <a:ext cx="9747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FC</a:t>
            </a:r>
          </a:p>
        </p:txBody>
      </p:sp>
      <p:sp>
        <p:nvSpPr>
          <p:cNvPr id="33815" name="Rectangle 54"/>
          <p:cNvSpPr>
            <a:spLocks noChangeArrowheads="1"/>
          </p:cNvSpPr>
          <p:nvPr/>
        </p:nvSpPr>
        <p:spPr bwMode="auto">
          <a:xfrm>
            <a:off x="368300" y="1023938"/>
            <a:ext cx="5381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33816" name="Line 55"/>
          <p:cNvSpPr>
            <a:spLocks noChangeShapeType="1"/>
          </p:cNvSpPr>
          <p:nvPr/>
        </p:nvSpPr>
        <p:spPr bwMode="auto">
          <a:xfrm>
            <a:off x="368300" y="1023938"/>
            <a:ext cx="3225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17" name="Line 56"/>
          <p:cNvSpPr>
            <a:spLocks noChangeShapeType="1"/>
          </p:cNvSpPr>
          <p:nvPr/>
        </p:nvSpPr>
        <p:spPr bwMode="auto">
          <a:xfrm>
            <a:off x="368300" y="1563688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18" name="Line 57"/>
          <p:cNvSpPr>
            <a:spLocks noChangeShapeType="1"/>
          </p:cNvSpPr>
          <p:nvPr/>
        </p:nvSpPr>
        <p:spPr bwMode="auto">
          <a:xfrm>
            <a:off x="368300" y="2101850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19" name="Line 58"/>
          <p:cNvSpPr>
            <a:spLocks noChangeShapeType="1"/>
          </p:cNvSpPr>
          <p:nvPr/>
        </p:nvSpPr>
        <p:spPr bwMode="auto">
          <a:xfrm>
            <a:off x="368300" y="2640013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20" name="Line 59"/>
          <p:cNvSpPr>
            <a:spLocks noChangeShapeType="1"/>
          </p:cNvSpPr>
          <p:nvPr/>
        </p:nvSpPr>
        <p:spPr bwMode="auto">
          <a:xfrm>
            <a:off x="368300" y="3178175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21" name="Line 60"/>
          <p:cNvSpPr>
            <a:spLocks noChangeShapeType="1"/>
          </p:cNvSpPr>
          <p:nvPr/>
        </p:nvSpPr>
        <p:spPr bwMode="auto">
          <a:xfrm>
            <a:off x="368300" y="3717925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22" name="Line 61"/>
          <p:cNvSpPr>
            <a:spLocks noChangeShapeType="1"/>
          </p:cNvSpPr>
          <p:nvPr/>
        </p:nvSpPr>
        <p:spPr bwMode="auto">
          <a:xfrm>
            <a:off x="368300" y="4256088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23" name="Line 62"/>
          <p:cNvSpPr>
            <a:spLocks noChangeShapeType="1"/>
          </p:cNvSpPr>
          <p:nvPr/>
        </p:nvSpPr>
        <p:spPr bwMode="auto">
          <a:xfrm>
            <a:off x="368300" y="4795838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24" name="Line 63"/>
          <p:cNvSpPr>
            <a:spLocks noChangeShapeType="1"/>
          </p:cNvSpPr>
          <p:nvPr/>
        </p:nvSpPr>
        <p:spPr bwMode="auto">
          <a:xfrm>
            <a:off x="368300" y="5332413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25" name="Line 64"/>
          <p:cNvSpPr>
            <a:spLocks noChangeShapeType="1"/>
          </p:cNvSpPr>
          <p:nvPr/>
        </p:nvSpPr>
        <p:spPr bwMode="auto">
          <a:xfrm>
            <a:off x="368300" y="5872163"/>
            <a:ext cx="3225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26" name="Line 65"/>
          <p:cNvSpPr>
            <a:spLocks noChangeShapeType="1"/>
          </p:cNvSpPr>
          <p:nvPr/>
        </p:nvSpPr>
        <p:spPr bwMode="auto">
          <a:xfrm>
            <a:off x="368300" y="1023938"/>
            <a:ext cx="0" cy="48482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27" name="Line 66"/>
          <p:cNvSpPr>
            <a:spLocks noChangeShapeType="1"/>
          </p:cNvSpPr>
          <p:nvPr/>
        </p:nvSpPr>
        <p:spPr bwMode="auto">
          <a:xfrm>
            <a:off x="906463" y="1023938"/>
            <a:ext cx="0" cy="4848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28" name="Line 67"/>
          <p:cNvSpPr>
            <a:spLocks noChangeShapeType="1"/>
          </p:cNvSpPr>
          <p:nvPr/>
        </p:nvSpPr>
        <p:spPr bwMode="auto">
          <a:xfrm>
            <a:off x="1881188" y="1023938"/>
            <a:ext cx="0" cy="4848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29" name="Line 68"/>
          <p:cNvSpPr>
            <a:spLocks noChangeShapeType="1"/>
          </p:cNvSpPr>
          <p:nvPr/>
        </p:nvSpPr>
        <p:spPr bwMode="auto">
          <a:xfrm>
            <a:off x="2676525" y="1023938"/>
            <a:ext cx="0" cy="4848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30" name="Line 69"/>
          <p:cNvSpPr>
            <a:spLocks noChangeShapeType="1"/>
          </p:cNvSpPr>
          <p:nvPr/>
        </p:nvSpPr>
        <p:spPr bwMode="auto">
          <a:xfrm>
            <a:off x="3594100" y="1023938"/>
            <a:ext cx="0" cy="48482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31" name="Rectangle 70"/>
          <p:cNvSpPr>
            <a:spLocks noChangeArrowheads="1"/>
          </p:cNvSpPr>
          <p:nvPr/>
        </p:nvSpPr>
        <p:spPr bwMode="auto">
          <a:xfrm>
            <a:off x="5180013" y="785813"/>
            <a:ext cx="3463925" cy="4548187"/>
          </a:xfrm>
          <a:prstGeom prst="rect">
            <a:avLst/>
          </a:prstGeom>
          <a:noFill/>
          <a:ln w="11113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32" name="Line 71"/>
          <p:cNvSpPr>
            <a:spLocks noChangeShapeType="1"/>
          </p:cNvSpPr>
          <p:nvPr/>
        </p:nvSpPr>
        <p:spPr bwMode="auto">
          <a:xfrm>
            <a:off x="5180013" y="785813"/>
            <a:ext cx="1587" cy="45481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33" name="Line 72"/>
          <p:cNvSpPr>
            <a:spLocks noChangeShapeType="1"/>
          </p:cNvSpPr>
          <p:nvPr/>
        </p:nvSpPr>
        <p:spPr bwMode="auto">
          <a:xfrm>
            <a:off x="5094288" y="5334000"/>
            <a:ext cx="8572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34" name="Line 73"/>
          <p:cNvSpPr>
            <a:spLocks noChangeShapeType="1"/>
          </p:cNvSpPr>
          <p:nvPr/>
        </p:nvSpPr>
        <p:spPr bwMode="auto">
          <a:xfrm>
            <a:off x="5094288" y="4765675"/>
            <a:ext cx="8572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35" name="Line 74"/>
          <p:cNvSpPr>
            <a:spLocks noChangeShapeType="1"/>
          </p:cNvSpPr>
          <p:nvPr/>
        </p:nvSpPr>
        <p:spPr bwMode="auto">
          <a:xfrm>
            <a:off x="5094288" y="4195763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36" name="Line 75"/>
          <p:cNvSpPr>
            <a:spLocks noChangeShapeType="1"/>
          </p:cNvSpPr>
          <p:nvPr/>
        </p:nvSpPr>
        <p:spPr bwMode="auto">
          <a:xfrm>
            <a:off x="5094288" y="3627438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37" name="Line 76"/>
          <p:cNvSpPr>
            <a:spLocks noChangeShapeType="1"/>
          </p:cNvSpPr>
          <p:nvPr/>
        </p:nvSpPr>
        <p:spPr bwMode="auto">
          <a:xfrm>
            <a:off x="5094288" y="3059113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38" name="Line 77"/>
          <p:cNvSpPr>
            <a:spLocks noChangeShapeType="1"/>
          </p:cNvSpPr>
          <p:nvPr/>
        </p:nvSpPr>
        <p:spPr bwMode="auto">
          <a:xfrm>
            <a:off x="5094288" y="2490788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39" name="Line 78"/>
          <p:cNvSpPr>
            <a:spLocks noChangeShapeType="1"/>
          </p:cNvSpPr>
          <p:nvPr/>
        </p:nvSpPr>
        <p:spPr bwMode="auto">
          <a:xfrm>
            <a:off x="5094288" y="1922463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40" name="Line 79"/>
          <p:cNvSpPr>
            <a:spLocks noChangeShapeType="1"/>
          </p:cNvSpPr>
          <p:nvPr/>
        </p:nvSpPr>
        <p:spPr bwMode="auto">
          <a:xfrm>
            <a:off x="5094288" y="1354138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41" name="Line 80"/>
          <p:cNvSpPr>
            <a:spLocks noChangeShapeType="1"/>
          </p:cNvSpPr>
          <p:nvPr/>
        </p:nvSpPr>
        <p:spPr bwMode="auto">
          <a:xfrm>
            <a:off x="5094288" y="785813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42" name="Line 81"/>
          <p:cNvSpPr>
            <a:spLocks noChangeShapeType="1"/>
          </p:cNvSpPr>
          <p:nvPr/>
        </p:nvSpPr>
        <p:spPr bwMode="auto">
          <a:xfrm>
            <a:off x="5180013" y="5334000"/>
            <a:ext cx="346392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43" name="Line 82"/>
          <p:cNvSpPr>
            <a:spLocks noChangeShapeType="1"/>
          </p:cNvSpPr>
          <p:nvPr/>
        </p:nvSpPr>
        <p:spPr bwMode="auto">
          <a:xfrm flipV="1">
            <a:off x="5180013" y="5334000"/>
            <a:ext cx="1587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44" name="Line 83"/>
          <p:cNvSpPr>
            <a:spLocks noChangeShapeType="1"/>
          </p:cNvSpPr>
          <p:nvPr/>
        </p:nvSpPr>
        <p:spPr bwMode="auto">
          <a:xfrm flipV="1">
            <a:off x="5619750" y="5334000"/>
            <a:ext cx="1588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45" name="Line 84"/>
          <p:cNvSpPr>
            <a:spLocks noChangeShapeType="1"/>
          </p:cNvSpPr>
          <p:nvPr/>
        </p:nvSpPr>
        <p:spPr bwMode="auto">
          <a:xfrm flipV="1">
            <a:off x="6059488" y="5334000"/>
            <a:ext cx="1587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46" name="Line 85"/>
          <p:cNvSpPr>
            <a:spLocks noChangeShapeType="1"/>
          </p:cNvSpPr>
          <p:nvPr/>
        </p:nvSpPr>
        <p:spPr bwMode="auto">
          <a:xfrm flipV="1">
            <a:off x="6499225" y="5334000"/>
            <a:ext cx="1588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47" name="Line 86"/>
          <p:cNvSpPr>
            <a:spLocks noChangeShapeType="1"/>
          </p:cNvSpPr>
          <p:nvPr/>
        </p:nvSpPr>
        <p:spPr bwMode="auto">
          <a:xfrm flipV="1">
            <a:off x="6938963" y="5334000"/>
            <a:ext cx="1587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48" name="Line 87"/>
          <p:cNvSpPr>
            <a:spLocks noChangeShapeType="1"/>
          </p:cNvSpPr>
          <p:nvPr/>
        </p:nvSpPr>
        <p:spPr bwMode="auto">
          <a:xfrm flipV="1">
            <a:off x="7367588" y="5334000"/>
            <a:ext cx="1587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49" name="Line 88"/>
          <p:cNvSpPr>
            <a:spLocks noChangeShapeType="1"/>
          </p:cNvSpPr>
          <p:nvPr/>
        </p:nvSpPr>
        <p:spPr bwMode="auto">
          <a:xfrm flipV="1">
            <a:off x="7807325" y="5334000"/>
            <a:ext cx="1588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50" name="Line 89"/>
          <p:cNvSpPr>
            <a:spLocks noChangeShapeType="1"/>
          </p:cNvSpPr>
          <p:nvPr/>
        </p:nvSpPr>
        <p:spPr bwMode="auto">
          <a:xfrm flipV="1">
            <a:off x="8247063" y="5334000"/>
            <a:ext cx="1587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6" name="Group 90"/>
          <p:cNvGrpSpPr>
            <a:grpSpLocks/>
          </p:cNvGrpSpPr>
          <p:nvPr/>
        </p:nvGrpSpPr>
        <p:grpSpPr bwMode="auto">
          <a:xfrm>
            <a:off x="5126038" y="4711700"/>
            <a:ext cx="3560762" cy="96838"/>
            <a:chOff x="3229" y="2968"/>
            <a:chExt cx="2243" cy="61"/>
          </a:xfrm>
        </p:grpSpPr>
        <p:sp>
          <p:nvSpPr>
            <p:cNvPr id="33893" name="Freeform 91"/>
            <p:cNvSpPr>
              <a:spLocks/>
            </p:cNvSpPr>
            <p:nvPr/>
          </p:nvSpPr>
          <p:spPr bwMode="auto">
            <a:xfrm>
              <a:off x="3263" y="3002"/>
              <a:ext cx="2209" cy="1"/>
            </a:xfrm>
            <a:custGeom>
              <a:avLst/>
              <a:gdLst>
                <a:gd name="T0" fmla="*/ 0 w 327"/>
                <a:gd name="T1" fmla="*/ 0 h 1"/>
                <a:gd name="T2" fmla="*/ 576779 w 327"/>
                <a:gd name="T3" fmla="*/ 0 h 1"/>
                <a:gd name="T4" fmla="*/ 1153605 w 327"/>
                <a:gd name="T5" fmla="*/ 0 h 1"/>
                <a:gd name="T6" fmla="*/ 1730701 w 327"/>
                <a:gd name="T7" fmla="*/ 0 h 1"/>
                <a:gd name="T8" fmla="*/ 2307479 w 327"/>
                <a:gd name="T9" fmla="*/ 0 h 1"/>
                <a:gd name="T10" fmla="*/ 2869788 w 327"/>
                <a:gd name="T11" fmla="*/ 0 h 1"/>
                <a:gd name="T12" fmla="*/ 3446566 w 327"/>
                <a:gd name="T13" fmla="*/ 0 h 1"/>
                <a:gd name="T14" fmla="*/ 4023346 w 327"/>
                <a:gd name="T15" fmla="*/ 0 h 1"/>
                <a:gd name="T16" fmla="*/ 4600442 w 327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7"/>
                <a:gd name="T28" fmla="*/ 0 h 1"/>
                <a:gd name="T29" fmla="*/ 327 w 327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7" h="1">
                  <a:moveTo>
                    <a:pt x="0" y="0"/>
                  </a:moveTo>
                  <a:lnTo>
                    <a:pt x="41" y="0"/>
                  </a:lnTo>
                  <a:lnTo>
                    <a:pt x="82" y="0"/>
                  </a:lnTo>
                  <a:lnTo>
                    <a:pt x="123" y="0"/>
                  </a:lnTo>
                  <a:lnTo>
                    <a:pt x="164" y="0"/>
                  </a:lnTo>
                  <a:lnTo>
                    <a:pt x="204" y="0"/>
                  </a:lnTo>
                  <a:lnTo>
                    <a:pt x="245" y="0"/>
                  </a:lnTo>
                  <a:lnTo>
                    <a:pt x="286" y="0"/>
                  </a:lnTo>
                  <a:lnTo>
                    <a:pt x="327" y="0"/>
                  </a:lnTo>
                </a:path>
              </a:pathLst>
            </a:custGeom>
            <a:noFill/>
            <a:ln w="2222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94" name="Oval 92"/>
            <p:cNvSpPr>
              <a:spLocks noChangeArrowheads="1"/>
            </p:cNvSpPr>
            <p:nvPr/>
          </p:nvSpPr>
          <p:spPr bwMode="auto">
            <a:xfrm>
              <a:off x="3229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95" name="Oval 93"/>
            <p:cNvSpPr>
              <a:spLocks noChangeArrowheads="1"/>
            </p:cNvSpPr>
            <p:nvPr/>
          </p:nvSpPr>
          <p:spPr bwMode="auto">
            <a:xfrm>
              <a:off x="3506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96" name="Oval 94"/>
            <p:cNvSpPr>
              <a:spLocks noChangeArrowheads="1"/>
            </p:cNvSpPr>
            <p:nvPr/>
          </p:nvSpPr>
          <p:spPr bwMode="auto">
            <a:xfrm>
              <a:off x="3783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97" name="Oval 95"/>
            <p:cNvSpPr>
              <a:spLocks noChangeArrowheads="1"/>
            </p:cNvSpPr>
            <p:nvPr/>
          </p:nvSpPr>
          <p:spPr bwMode="auto">
            <a:xfrm>
              <a:off x="4060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98" name="Oval 96"/>
            <p:cNvSpPr>
              <a:spLocks noChangeArrowheads="1"/>
            </p:cNvSpPr>
            <p:nvPr/>
          </p:nvSpPr>
          <p:spPr bwMode="auto">
            <a:xfrm>
              <a:off x="4337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99" name="Oval 97"/>
            <p:cNvSpPr>
              <a:spLocks noChangeArrowheads="1"/>
            </p:cNvSpPr>
            <p:nvPr/>
          </p:nvSpPr>
          <p:spPr bwMode="auto">
            <a:xfrm>
              <a:off x="4607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900" name="Oval 98"/>
            <p:cNvSpPr>
              <a:spLocks noChangeArrowheads="1"/>
            </p:cNvSpPr>
            <p:nvPr/>
          </p:nvSpPr>
          <p:spPr bwMode="auto">
            <a:xfrm>
              <a:off x="4884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901" name="Oval 99"/>
            <p:cNvSpPr>
              <a:spLocks noChangeArrowheads="1"/>
            </p:cNvSpPr>
            <p:nvPr/>
          </p:nvSpPr>
          <p:spPr bwMode="auto">
            <a:xfrm>
              <a:off x="5161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7" name="Group 100"/>
          <p:cNvGrpSpPr>
            <a:grpSpLocks/>
          </p:cNvGrpSpPr>
          <p:nvPr/>
        </p:nvGrpSpPr>
        <p:grpSpPr bwMode="auto">
          <a:xfrm>
            <a:off x="5126038" y="1236663"/>
            <a:ext cx="3560762" cy="4140200"/>
            <a:chOff x="3229" y="779"/>
            <a:chExt cx="2243" cy="2608"/>
          </a:xfrm>
        </p:grpSpPr>
        <p:sp>
          <p:nvSpPr>
            <p:cNvPr id="33884" name="Freeform 101"/>
            <p:cNvSpPr>
              <a:spLocks/>
            </p:cNvSpPr>
            <p:nvPr/>
          </p:nvSpPr>
          <p:spPr bwMode="auto">
            <a:xfrm>
              <a:off x="3263" y="779"/>
              <a:ext cx="2209" cy="2581"/>
            </a:xfrm>
            <a:custGeom>
              <a:avLst/>
              <a:gdLst>
                <a:gd name="T0" fmla="*/ 0 w 327"/>
                <a:gd name="T1" fmla="*/ 5378905 h 382"/>
                <a:gd name="T2" fmla="*/ 576779 w 327"/>
                <a:gd name="T3" fmla="*/ 4857983 h 382"/>
                <a:gd name="T4" fmla="*/ 1153605 w 327"/>
                <a:gd name="T5" fmla="*/ 4478583 h 382"/>
                <a:gd name="T6" fmla="*/ 1730701 w 327"/>
                <a:gd name="T7" fmla="*/ 4182491 h 382"/>
                <a:gd name="T8" fmla="*/ 2307479 w 327"/>
                <a:gd name="T9" fmla="*/ 3815732 h 382"/>
                <a:gd name="T10" fmla="*/ 2869788 w 327"/>
                <a:gd name="T11" fmla="*/ 3294761 h 382"/>
                <a:gd name="T12" fmla="*/ 3446566 w 327"/>
                <a:gd name="T13" fmla="*/ 2548643 h 382"/>
                <a:gd name="T14" fmla="*/ 4023346 w 327"/>
                <a:gd name="T15" fmla="*/ 1492237 h 382"/>
                <a:gd name="T16" fmla="*/ 4600442 w 327"/>
                <a:gd name="T17" fmla="*/ 0 h 3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7"/>
                <a:gd name="T28" fmla="*/ 0 h 382"/>
                <a:gd name="T29" fmla="*/ 327 w 327"/>
                <a:gd name="T30" fmla="*/ 382 h 3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7" h="382">
                  <a:moveTo>
                    <a:pt x="0" y="382"/>
                  </a:moveTo>
                  <a:lnTo>
                    <a:pt x="41" y="345"/>
                  </a:lnTo>
                  <a:lnTo>
                    <a:pt x="82" y="318"/>
                  </a:lnTo>
                  <a:lnTo>
                    <a:pt x="123" y="297"/>
                  </a:lnTo>
                  <a:lnTo>
                    <a:pt x="164" y="271"/>
                  </a:lnTo>
                  <a:lnTo>
                    <a:pt x="204" y="234"/>
                  </a:lnTo>
                  <a:lnTo>
                    <a:pt x="245" y="181"/>
                  </a:lnTo>
                  <a:lnTo>
                    <a:pt x="286" y="106"/>
                  </a:lnTo>
                  <a:lnTo>
                    <a:pt x="327" y="0"/>
                  </a:lnTo>
                </a:path>
              </a:pathLst>
            </a:custGeom>
            <a:noFill/>
            <a:ln w="222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85" name="Oval 102"/>
            <p:cNvSpPr>
              <a:spLocks noChangeArrowheads="1"/>
            </p:cNvSpPr>
            <p:nvPr/>
          </p:nvSpPr>
          <p:spPr bwMode="auto">
            <a:xfrm>
              <a:off x="3229" y="3326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86" name="Oval 103"/>
            <p:cNvSpPr>
              <a:spLocks noChangeArrowheads="1"/>
            </p:cNvSpPr>
            <p:nvPr/>
          </p:nvSpPr>
          <p:spPr bwMode="auto">
            <a:xfrm>
              <a:off x="3506" y="3076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87" name="Oval 104"/>
            <p:cNvSpPr>
              <a:spLocks noChangeArrowheads="1"/>
            </p:cNvSpPr>
            <p:nvPr/>
          </p:nvSpPr>
          <p:spPr bwMode="auto">
            <a:xfrm>
              <a:off x="3783" y="2893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88" name="Oval 105"/>
            <p:cNvSpPr>
              <a:spLocks noChangeArrowheads="1"/>
            </p:cNvSpPr>
            <p:nvPr/>
          </p:nvSpPr>
          <p:spPr bwMode="auto">
            <a:xfrm>
              <a:off x="4060" y="2752"/>
              <a:ext cx="61" cy="60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89" name="Oval 106"/>
            <p:cNvSpPr>
              <a:spLocks noChangeArrowheads="1"/>
            </p:cNvSpPr>
            <p:nvPr/>
          </p:nvSpPr>
          <p:spPr bwMode="auto">
            <a:xfrm>
              <a:off x="4337" y="2576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90" name="Oval 107"/>
            <p:cNvSpPr>
              <a:spLocks noChangeArrowheads="1"/>
            </p:cNvSpPr>
            <p:nvPr/>
          </p:nvSpPr>
          <p:spPr bwMode="auto">
            <a:xfrm>
              <a:off x="4607" y="2326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91" name="Oval 108"/>
            <p:cNvSpPr>
              <a:spLocks noChangeArrowheads="1"/>
            </p:cNvSpPr>
            <p:nvPr/>
          </p:nvSpPr>
          <p:spPr bwMode="auto">
            <a:xfrm>
              <a:off x="4884" y="1968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92" name="Oval 109"/>
            <p:cNvSpPr>
              <a:spLocks noChangeArrowheads="1"/>
            </p:cNvSpPr>
            <p:nvPr/>
          </p:nvSpPr>
          <p:spPr bwMode="auto">
            <a:xfrm>
              <a:off x="5161" y="1461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33853" name="Rectangle 110"/>
          <p:cNvSpPr>
            <a:spLocks noChangeArrowheads="1"/>
          </p:cNvSpPr>
          <p:nvPr/>
        </p:nvSpPr>
        <p:spPr bwMode="auto">
          <a:xfrm>
            <a:off x="4600575" y="520382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$0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54" name="Rectangle 111"/>
          <p:cNvSpPr>
            <a:spLocks noChangeArrowheads="1"/>
          </p:cNvSpPr>
          <p:nvPr/>
        </p:nvSpPr>
        <p:spPr bwMode="auto">
          <a:xfrm>
            <a:off x="4321175" y="46355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$100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55" name="Rectangle 112"/>
          <p:cNvSpPr>
            <a:spLocks noChangeArrowheads="1"/>
          </p:cNvSpPr>
          <p:nvPr/>
        </p:nvSpPr>
        <p:spPr bwMode="auto">
          <a:xfrm>
            <a:off x="4321175" y="4067175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$200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56" name="Rectangle 113"/>
          <p:cNvSpPr>
            <a:spLocks noChangeArrowheads="1"/>
          </p:cNvSpPr>
          <p:nvPr/>
        </p:nvSpPr>
        <p:spPr bwMode="auto">
          <a:xfrm>
            <a:off x="4321175" y="349885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$300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57" name="Rectangle 114"/>
          <p:cNvSpPr>
            <a:spLocks noChangeArrowheads="1"/>
          </p:cNvSpPr>
          <p:nvPr/>
        </p:nvSpPr>
        <p:spPr bwMode="auto">
          <a:xfrm>
            <a:off x="4321175" y="2930525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$400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58" name="Rectangle 115"/>
          <p:cNvSpPr>
            <a:spLocks noChangeArrowheads="1"/>
          </p:cNvSpPr>
          <p:nvPr/>
        </p:nvSpPr>
        <p:spPr bwMode="auto">
          <a:xfrm>
            <a:off x="4321175" y="2362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$500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59" name="Rectangle 116"/>
          <p:cNvSpPr>
            <a:spLocks noChangeArrowheads="1"/>
          </p:cNvSpPr>
          <p:nvPr/>
        </p:nvSpPr>
        <p:spPr bwMode="auto">
          <a:xfrm>
            <a:off x="4321175" y="1793875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$600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60" name="Rectangle 117"/>
          <p:cNvSpPr>
            <a:spLocks noChangeArrowheads="1"/>
          </p:cNvSpPr>
          <p:nvPr/>
        </p:nvSpPr>
        <p:spPr bwMode="auto">
          <a:xfrm>
            <a:off x="4321175" y="122555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$700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61" name="Rectangle 118"/>
          <p:cNvSpPr>
            <a:spLocks noChangeArrowheads="1"/>
          </p:cNvSpPr>
          <p:nvPr/>
        </p:nvSpPr>
        <p:spPr bwMode="auto">
          <a:xfrm>
            <a:off x="4321175" y="657225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$800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62" name="Rectangle 119"/>
          <p:cNvSpPr>
            <a:spLocks noChangeArrowheads="1"/>
          </p:cNvSpPr>
          <p:nvPr/>
        </p:nvSpPr>
        <p:spPr bwMode="auto">
          <a:xfrm>
            <a:off x="5114925" y="5600700"/>
            <a:ext cx="141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0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63" name="Rectangle 120"/>
          <p:cNvSpPr>
            <a:spLocks noChangeArrowheads="1"/>
          </p:cNvSpPr>
          <p:nvPr/>
        </p:nvSpPr>
        <p:spPr bwMode="auto">
          <a:xfrm>
            <a:off x="5554663" y="5600700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1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64" name="Rectangle 121"/>
          <p:cNvSpPr>
            <a:spLocks noChangeArrowheads="1"/>
          </p:cNvSpPr>
          <p:nvPr/>
        </p:nvSpPr>
        <p:spPr bwMode="auto">
          <a:xfrm>
            <a:off x="5994400" y="5600700"/>
            <a:ext cx="141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2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65" name="Rectangle 122"/>
          <p:cNvSpPr>
            <a:spLocks noChangeArrowheads="1"/>
          </p:cNvSpPr>
          <p:nvPr/>
        </p:nvSpPr>
        <p:spPr bwMode="auto">
          <a:xfrm>
            <a:off x="6434138" y="5600700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3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66" name="Rectangle 123"/>
          <p:cNvSpPr>
            <a:spLocks noChangeArrowheads="1"/>
          </p:cNvSpPr>
          <p:nvPr/>
        </p:nvSpPr>
        <p:spPr bwMode="auto">
          <a:xfrm>
            <a:off x="6873875" y="5600700"/>
            <a:ext cx="141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4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67" name="Rectangle 124"/>
          <p:cNvSpPr>
            <a:spLocks noChangeArrowheads="1"/>
          </p:cNvSpPr>
          <p:nvPr/>
        </p:nvSpPr>
        <p:spPr bwMode="auto">
          <a:xfrm>
            <a:off x="7304088" y="5600700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5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68" name="Rectangle 125"/>
          <p:cNvSpPr>
            <a:spLocks noChangeArrowheads="1"/>
          </p:cNvSpPr>
          <p:nvPr/>
        </p:nvSpPr>
        <p:spPr bwMode="auto">
          <a:xfrm>
            <a:off x="7743825" y="5600700"/>
            <a:ext cx="141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6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69" name="Rectangle 126"/>
          <p:cNvSpPr>
            <a:spLocks noChangeArrowheads="1"/>
          </p:cNvSpPr>
          <p:nvPr/>
        </p:nvSpPr>
        <p:spPr bwMode="auto">
          <a:xfrm>
            <a:off x="8183563" y="5600700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/>
                <a:cs typeface="Arial"/>
              </a:rPr>
              <a:t>7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70" name="Rectangle 127"/>
          <p:cNvSpPr>
            <a:spLocks noChangeArrowheads="1"/>
          </p:cNvSpPr>
          <p:nvPr/>
        </p:nvSpPr>
        <p:spPr bwMode="auto">
          <a:xfrm>
            <a:off x="6788150" y="6019800"/>
            <a:ext cx="2187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 i="1">
                <a:solidFill>
                  <a:srgbClr val="000000"/>
                </a:solidFill>
                <a:latin typeface="Arial"/>
                <a:cs typeface="Arial"/>
              </a:rPr>
              <a:t>Q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71" name="Rectangle 128"/>
          <p:cNvSpPr>
            <a:spLocks noChangeArrowheads="1"/>
          </p:cNvSpPr>
          <p:nvPr/>
        </p:nvSpPr>
        <p:spPr bwMode="auto">
          <a:xfrm rot="-5400000">
            <a:off x="3680619" y="2902744"/>
            <a:ext cx="70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Arial"/>
                <a:cs typeface="Arial"/>
              </a:rPr>
              <a:t>Costs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3872" name="Rectangle 129"/>
          <p:cNvSpPr>
            <a:spLocks noChangeArrowheads="1"/>
          </p:cNvSpPr>
          <p:nvPr/>
        </p:nvSpPr>
        <p:spPr bwMode="auto">
          <a:xfrm>
            <a:off x="5694363" y="679450"/>
            <a:ext cx="1222375" cy="1200150"/>
          </a:xfrm>
          <a:prstGeom prst="rect">
            <a:avLst/>
          </a:prstGeom>
          <a:solidFill>
            <a:srgbClr val="FF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73" name="Line 130"/>
          <p:cNvSpPr>
            <a:spLocks noChangeShapeType="1"/>
          </p:cNvSpPr>
          <p:nvPr/>
        </p:nvSpPr>
        <p:spPr bwMode="auto">
          <a:xfrm>
            <a:off x="5973763" y="893763"/>
            <a:ext cx="311150" cy="1587"/>
          </a:xfrm>
          <a:prstGeom prst="line">
            <a:avLst/>
          </a:prstGeom>
          <a:noFill/>
          <a:ln w="222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74" name="Oval 131"/>
          <p:cNvSpPr>
            <a:spLocks noChangeArrowheads="1"/>
          </p:cNvSpPr>
          <p:nvPr/>
        </p:nvSpPr>
        <p:spPr bwMode="auto">
          <a:xfrm>
            <a:off x="6070600" y="839788"/>
            <a:ext cx="95250" cy="96837"/>
          </a:xfrm>
          <a:prstGeom prst="ellipse">
            <a:avLst/>
          </a:prstGeom>
          <a:solidFill>
            <a:srgbClr val="000080"/>
          </a:solidFill>
          <a:ln w="11113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75" name="Rectangle 132"/>
          <p:cNvSpPr>
            <a:spLocks noChangeArrowheads="1"/>
          </p:cNvSpPr>
          <p:nvPr/>
        </p:nvSpPr>
        <p:spPr bwMode="auto">
          <a:xfrm>
            <a:off x="6348413" y="754063"/>
            <a:ext cx="4044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000000"/>
                </a:solidFill>
                <a:latin typeface="Arial"/>
                <a:cs typeface="Arial"/>
              </a:rPr>
              <a:t>FC</a:t>
            </a:r>
            <a:endParaRPr lang="en-US" i="1">
              <a:latin typeface="Arial"/>
              <a:cs typeface="Arial"/>
            </a:endParaRPr>
          </a:p>
        </p:txBody>
      </p:sp>
      <p:sp>
        <p:nvSpPr>
          <p:cNvPr id="33876" name="Line 133"/>
          <p:cNvSpPr>
            <a:spLocks noChangeShapeType="1"/>
          </p:cNvSpPr>
          <p:nvPr/>
        </p:nvSpPr>
        <p:spPr bwMode="auto">
          <a:xfrm>
            <a:off x="5973763" y="1290638"/>
            <a:ext cx="311150" cy="1587"/>
          </a:xfrm>
          <a:prstGeom prst="line">
            <a:avLst/>
          </a:prstGeom>
          <a:noFill/>
          <a:ln w="2222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77" name="Oval 134"/>
          <p:cNvSpPr>
            <a:spLocks noChangeArrowheads="1"/>
          </p:cNvSpPr>
          <p:nvPr/>
        </p:nvSpPr>
        <p:spPr bwMode="auto">
          <a:xfrm>
            <a:off x="6070600" y="1236663"/>
            <a:ext cx="95250" cy="96837"/>
          </a:xfrm>
          <a:prstGeom prst="ellipse">
            <a:avLst/>
          </a:prstGeom>
          <a:solidFill>
            <a:srgbClr val="993300"/>
          </a:solidFill>
          <a:ln w="11113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78" name="Rectangle 135"/>
          <p:cNvSpPr>
            <a:spLocks noChangeArrowheads="1"/>
          </p:cNvSpPr>
          <p:nvPr/>
        </p:nvSpPr>
        <p:spPr bwMode="auto">
          <a:xfrm>
            <a:off x="6348413" y="1150938"/>
            <a:ext cx="4188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000000"/>
                </a:solidFill>
                <a:latin typeface="Arial"/>
                <a:cs typeface="Arial"/>
              </a:rPr>
              <a:t>VC</a:t>
            </a:r>
            <a:endParaRPr lang="en-US" i="1">
              <a:latin typeface="Arial"/>
              <a:cs typeface="Arial"/>
            </a:endParaRPr>
          </a:p>
        </p:txBody>
      </p:sp>
      <p:sp>
        <p:nvSpPr>
          <p:cNvPr id="33879" name="Line 136"/>
          <p:cNvSpPr>
            <a:spLocks noChangeShapeType="1"/>
          </p:cNvSpPr>
          <p:nvPr/>
        </p:nvSpPr>
        <p:spPr bwMode="auto">
          <a:xfrm>
            <a:off x="5973763" y="1676400"/>
            <a:ext cx="311150" cy="1588"/>
          </a:xfrm>
          <a:prstGeom prst="line">
            <a:avLst/>
          </a:prstGeom>
          <a:noFill/>
          <a:ln w="222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80" name="Oval 137"/>
          <p:cNvSpPr>
            <a:spLocks noChangeArrowheads="1"/>
          </p:cNvSpPr>
          <p:nvPr/>
        </p:nvSpPr>
        <p:spPr bwMode="auto">
          <a:xfrm>
            <a:off x="6070600" y="1622425"/>
            <a:ext cx="95250" cy="96838"/>
          </a:xfrm>
          <a:prstGeom prst="ellipse">
            <a:avLst/>
          </a:prstGeom>
          <a:solidFill>
            <a:srgbClr val="008000"/>
          </a:solidFill>
          <a:ln w="11113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81" name="Rectangle 138"/>
          <p:cNvSpPr>
            <a:spLocks noChangeArrowheads="1"/>
          </p:cNvSpPr>
          <p:nvPr/>
        </p:nvSpPr>
        <p:spPr bwMode="auto">
          <a:xfrm>
            <a:off x="6348413" y="1536700"/>
            <a:ext cx="4044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000000"/>
                </a:solidFill>
                <a:latin typeface="Arial"/>
                <a:cs typeface="Arial"/>
              </a:rPr>
              <a:t>TC</a:t>
            </a:r>
            <a:endParaRPr lang="en-US" i="1">
              <a:latin typeface="Arial"/>
              <a:cs typeface="Arial"/>
            </a:endParaRPr>
          </a:p>
        </p:txBody>
      </p:sp>
      <p:sp>
        <p:nvSpPr>
          <p:cNvPr id="33882" name="Rectangle 139"/>
          <p:cNvSpPr>
            <a:spLocks noChangeArrowheads="1"/>
          </p:cNvSpPr>
          <p:nvPr/>
        </p:nvSpPr>
        <p:spPr bwMode="auto">
          <a:xfrm>
            <a:off x="3817938" y="454025"/>
            <a:ext cx="5030787" cy="59404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388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060625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08" name="Text Box 44"/>
          <p:cNvSpPr txBox="1">
            <a:spLocks noChangeArrowheads="1"/>
          </p:cNvSpPr>
          <p:nvPr/>
        </p:nvSpPr>
        <p:spPr bwMode="auto">
          <a:xfrm>
            <a:off x="3394075" y="1116013"/>
            <a:ext cx="48895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>
                <a:latin typeface="Arial"/>
                <a:cs typeface="Arial"/>
              </a:rPr>
              <a:t>Recall, </a:t>
            </a:r>
            <a:r>
              <a:rPr lang="en-US" sz="2600" b="1">
                <a:solidFill>
                  <a:srgbClr val="CC0000"/>
                </a:solidFill>
                <a:latin typeface="Arial"/>
                <a:cs typeface="Arial"/>
              </a:rPr>
              <a:t>Marginal Cost (</a:t>
            </a:r>
            <a:r>
              <a:rPr lang="en-US" sz="2600" b="1" i="1">
                <a:solidFill>
                  <a:srgbClr val="CC0000"/>
                </a:solidFill>
                <a:latin typeface="Arial"/>
                <a:cs typeface="Arial"/>
              </a:rPr>
              <a:t>MC</a:t>
            </a:r>
            <a:r>
              <a:rPr lang="en-US" sz="2600" b="1">
                <a:solidFill>
                  <a:srgbClr val="CC0000"/>
                </a:solidFill>
                <a:latin typeface="Arial"/>
                <a:cs typeface="Arial"/>
              </a:rPr>
              <a:t>)</a:t>
            </a:r>
            <a:r>
              <a:rPr lang="en-US" sz="2600">
                <a:latin typeface="Arial"/>
                <a:cs typeface="Arial"/>
              </a:rPr>
              <a:t>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is the change in total cost from producing one more unit:</a:t>
            </a:r>
            <a:endParaRPr lang="en-US" sz="2600" b="1">
              <a:latin typeface="Arial"/>
              <a:cs typeface="Arial"/>
            </a:endParaRPr>
          </a:p>
        </p:txBody>
      </p:sp>
      <p:sp>
        <p:nvSpPr>
          <p:cNvPr id="88109" name="Text Box 45"/>
          <p:cNvSpPr txBox="1">
            <a:spLocks noChangeArrowheads="1"/>
          </p:cNvSpPr>
          <p:nvPr/>
        </p:nvSpPr>
        <p:spPr bwMode="auto">
          <a:xfrm>
            <a:off x="3397250" y="3392488"/>
            <a:ext cx="5335588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en-US" sz="2600">
                <a:latin typeface="Arial"/>
                <a:cs typeface="Arial"/>
              </a:rPr>
              <a:t>Usually, </a:t>
            </a:r>
            <a:r>
              <a:rPr lang="en-US" sz="2600" i="1">
                <a:latin typeface="Arial"/>
                <a:cs typeface="Arial"/>
              </a:rPr>
              <a:t>MC</a:t>
            </a:r>
            <a:r>
              <a:rPr lang="en-US" sz="2600">
                <a:latin typeface="Arial"/>
                <a:cs typeface="Arial"/>
              </a:rPr>
              <a:t> rises as </a:t>
            </a:r>
            <a:r>
              <a:rPr lang="en-US" sz="2600" b="1" i="1">
                <a:latin typeface="Arial"/>
                <a:cs typeface="Arial"/>
              </a:rPr>
              <a:t>Q</a:t>
            </a:r>
            <a:r>
              <a:rPr lang="en-US" sz="2600">
                <a:latin typeface="Arial"/>
                <a:cs typeface="Arial"/>
              </a:rPr>
              <a:t> rises, due to diminishing marginal product.  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en-US" sz="2600">
                <a:latin typeface="Arial"/>
                <a:cs typeface="Arial"/>
              </a:rPr>
              <a:t>Sometimes (as here), </a:t>
            </a:r>
            <a:r>
              <a:rPr lang="en-US" sz="2600" i="1">
                <a:latin typeface="Arial"/>
                <a:cs typeface="Arial"/>
              </a:rPr>
              <a:t>MC</a:t>
            </a:r>
            <a:r>
              <a:rPr lang="en-US" sz="2600">
                <a:latin typeface="Arial"/>
                <a:cs typeface="Arial"/>
              </a:rPr>
              <a:t> falls before rising.  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en-US" sz="2600">
                <a:latin typeface="Arial"/>
                <a:cs typeface="Arial"/>
              </a:rPr>
              <a:t>(In other examples, </a:t>
            </a:r>
            <a:r>
              <a:rPr lang="en-US" sz="2600" i="1">
                <a:latin typeface="Arial"/>
                <a:cs typeface="Arial"/>
              </a:rPr>
              <a:t>MC</a:t>
            </a:r>
            <a:r>
              <a:rPr lang="en-US" sz="2600">
                <a:latin typeface="Arial"/>
                <a:cs typeface="Arial"/>
              </a:rPr>
              <a:t> may be constant.) </a:t>
            </a: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74625"/>
            <a:ext cx="8229600" cy="649288"/>
          </a:xfrm>
        </p:spPr>
        <p:txBody>
          <a:bodyPr/>
          <a:lstStyle/>
          <a:p>
            <a:pPr algn="l" eaLnBrk="1" hangingPunct="1"/>
            <a:r>
              <a:rPr lang="en-US" sz="2700" b="1" dirty="0"/>
              <a:t>EXAMPLE 2</a:t>
            </a:r>
            <a:r>
              <a:rPr lang="en-US" sz="2700" dirty="0"/>
              <a:t>:  </a:t>
            </a:r>
            <a:r>
              <a:rPr lang="en-US" sz="3000" dirty="0"/>
              <a:t>Marginal Cost</a:t>
            </a:r>
          </a:p>
        </p:txBody>
      </p:sp>
      <p:sp>
        <p:nvSpPr>
          <p:cNvPr id="3080" name="Rectangle 3"/>
          <p:cNvSpPr>
            <a:spLocks noChangeArrowheads="1"/>
          </p:cNvSpPr>
          <p:nvPr/>
        </p:nvSpPr>
        <p:spPr bwMode="auto">
          <a:xfrm>
            <a:off x="968375" y="5630863"/>
            <a:ext cx="91598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620</a:t>
            </a:r>
          </a:p>
        </p:txBody>
      </p:sp>
      <p:sp>
        <p:nvSpPr>
          <p:cNvPr id="3081" name="Rectangle 4"/>
          <p:cNvSpPr>
            <a:spLocks noChangeArrowheads="1"/>
          </p:cNvSpPr>
          <p:nvPr/>
        </p:nvSpPr>
        <p:spPr bwMode="auto">
          <a:xfrm>
            <a:off x="423863" y="5630863"/>
            <a:ext cx="54451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7</a:t>
            </a:r>
          </a:p>
        </p:txBody>
      </p:sp>
      <p:sp>
        <p:nvSpPr>
          <p:cNvPr id="3082" name="Rectangle 5"/>
          <p:cNvSpPr>
            <a:spLocks noChangeArrowheads="1"/>
          </p:cNvSpPr>
          <p:nvPr/>
        </p:nvSpPr>
        <p:spPr bwMode="auto">
          <a:xfrm>
            <a:off x="968375" y="5070475"/>
            <a:ext cx="91598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480</a:t>
            </a:r>
          </a:p>
        </p:txBody>
      </p:sp>
      <p:sp>
        <p:nvSpPr>
          <p:cNvPr id="3083" name="Rectangle 6"/>
          <p:cNvSpPr>
            <a:spLocks noChangeArrowheads="1"/>
          </p:cNvSpPr>
          <p:nvPr/>
        </p:nvSpPr>
        <p:spPr bwMode="auto">
          <a:xfrm>
            <a:off x="423863" y="5070475"/>
            <a:ext cx="544512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6</a:t>
            </a:r>
          </a:p>
        </p:txBody>
      </p:sp>
      <p:sp>
        <p:nvSpPr>
          <p:cNvPr id="3084" name="Rectangle 7"/>
          <p:cNvSpPr>
            <a:spLocks noChangeArrowheads="1"/>
          </p:cNvSpPr>
          <p:nvPr/>
        </p:nvSpPr>
        <p:spPr bwMode="auto">
          <a:xfrm>
            <a:off x="968375" y="4506913"/>
            <a:ext cx="915988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380</a:t>
            </a:r>
          </a:p>
        </p:txBody>
      </p:sp>
      <p:sp>
        <p:nvSpPr>
          <p:cNvPr id="3085" name="Rectangle 8"/>
          <p:cNvSpPr>
            <a:spLocks noChangeArrowheads="1"/>
          </p:cNvSpPr>
          <p:nvPr/>
        </p:nvSpPr>
        <p:spPr bwMode="auto">
          <a:xfrm>
            <a:off x="423863" y="4506913"/>
            <a:ext cx="544512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3086" name="Rectangle 9"/>
          <p:cNvSpPr>
            <a:spLocks noChangeArrowheads="1"/>
          </p:cNvSpPr>
          <p:nvPr/>
        </p:nvSpPr>
        <p:spPr bwMode="auto">
          <a:xfrm>
            <a:off x="968375" y="3944938"/>
            <a:ext cx="91598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310</a:t>
            </a:r>
          </a:p>
        </p:txBody>
      </p:sp>
      <p:sp>
        <p:nvSpPr>
          <p:cNvPr id="3087" name="Rectangle 10"/>
          <p:cNvSpPr>
            <a:spLocks noChangeArrowheads="1"/>
          </p:cNvSpPr>
          <p:nvPr/>
        </p:nvSpPr>
        <p:spPr bwMode="auto">
          <a:xfrm>
            <a:off x="423863" y="3944938"/>
            <a:ext cx="54451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3088" name="Rectangle 11"/>
          <p:cNvSpPr>
            <a:spLocks noChangeArrowheads="1"/>
          </p:cNvSpPr>
          <p:nvPr/>
        </p:nvSpPr>
        <p:spPr bwMode="auto">
          <a:xfrm>
            <a:off x="968375" y="3382963"/>
            <a:ext cx="91598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260</a:t>
            </a:r>
          </a:p>
        </p:txBody>
      </p:sp>
      <p:sp>
        <p:nvSpPr>
          <p:cNvPr id="3089" name="Rectangle 12"/>
          <p:cNvSpPr>
            <a:spLocks noChangeArrowheads="1"/>
          </p:cNvSpPr>
          <p:nvPr/>
        </p:nvSpPr>
        <p:spPr bwMode="auto">
          <a:xfrm>
            <a:off x="423863" y="3382963"/>
            <a:ext cx="54451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sp>
        <p:nvSpPr>
          <p:cNvPr id="3090" name="Rectangle 13"/>
          <p:cNvSpPr>
            <a:spLocks noChangeArrowheads="1"/>
          </p:cNvSpPr>
          <p:nvPr/>
        </p:nvSpPr>
        <p:spPr bwMode="auto">
          <a:xfrm>
            <a:off x="968375" y="2820988"/>
            <a:ext cx="91598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220</a:t>
            </a:r>
          </a:p>
        </p:txBody>
      </p:sp>
      <p:sp>
        <p:nvSpPr>
          <p:cNvPr id="3091" name="Rectangle 14"/>
          <p:cNvSpPr>
            <a:spLocks noChangeArrowheads="1"/>
          </p:cNvSpPr>
          <p:nvPr/>
        </p:nvSpPr>
        <p:spPr bwMode="auto">
          <a:xfrm>
            <a:off x="423863" y="2820988"/>
            <a:ext cx="54451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3092" name="Rectangle 15"/>
          <p:cNvSpPr>
            <a:spLocks noChangeArrowheads="1"/>
          </p:cNvSpPr>
          <p:nvPr/>
        </p:nvSpPr>
        <p:spPr bwMode="auto">
          <a:xfrm>
            <a:off x="968375" y="2259013"/>
            <a:ext cx="91598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170</a:t>
            </a:r>
          </a:p>
        </p:txBody>
      </p:sp>
      <p:sp>
        <p:nvSpPr>
          <p:cNvPr id="3093" name="Rectangle 16"/>
          <p:cNvSpPr>
            <a:spLocks noChangeArrowheads="1"/>
          </p:cNvSpPr>
          <p:nvPr/>
        </p:nvSpPr>
        <p:spPr bwMode="auto">
          <a:xfrm>
            <a:off x="423863" y="2259013"/>
            <a:ext cx="54451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sp>
        <p:nvSpPr>
          <p:cNvPr id="3094" name="Rectangle 17"/>
          <p:cNvSpPr>
            <a:spLocks noChangeArrowheads="1"/>
          </p:cNvSpPr>
          <p:nvPr/>
        </p:nvSpPr>
        <p:spPr bwMode="auto">
          <a:xfrm>
            <a:off x="1884363" y="1697038"/>
            <a:ext cx="83661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3095" name="Rectangle 18"/>
          <p:cNvSpPr>
            <a:spLocks noChangeArrowheads="1"/>
          </p:cNvSpPr>
          <p:nvPr/>
        </p:nvSpPr>
        <p:spPr bwMode="auto">
          <a:xfrm>
            <a:off x="968375" y="1697038"/>
            <a:ext cx="91598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$100</a:t>
            </a:r>
          </a:p>
        </p:txBody>
      </p:sp>
      <p:sp>
        <p:nvSpPr>
          <p:cNvPr id="3096" name="Rectangle 19"/>
          <p:cNvSpPr>
            <a:spLocks noChangeArrowheads="1"/>
          </p:cNvSpPr>
          <p:nvPr/>
        </p:nvSpPr>
        <p:spPr bwMode="auto">
          <a:xfrm>
            <a:off x="423863" y="1697038"/>
            <a:ext cx="54451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3097" name="Rectangle 20"/>
          <p:cNvSpPr>
            <a:spLocks noChangeArrowheads="1"/>
          </p:cNvSpPr>
          <p:nvPr/>
        </p:nvSpPr>
        <p:spPr bwMode="auto">
          <a:xfrm>
            <a:off x="1884363" y="1135063"/>
            <a:ext cx="83661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MC</a:t>
            </a:r>
          </a:p>
        </p:txBody>
      </p:sp>
      <p:sp>
        <p:nvSpPr>
          <p:cNvPr id="3098" name="Rectangle 21"/>
          <p:cNvSpPr>
            <a:spLocks noChangeArrowheads="1"/>
          </p:cNvSpPr>
          <p:nvPr/>
        </p:nvSpPr>
        <p:spPr bwMode="auto">
          <a:xfrm>
            <a:off x="968375" y="1135063"/>
            <a:ext cx="91598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TC</a:t>
            </a:r>
          </a:p>
        </p:txBody>
      </p:sp>
      <p:sp>
        <p:nvSpPr>
          <p:cNvPr id="3099" name="Rectangle 22"/>
          <p:cNvSpPr>
            <a:spLocks noChangeArrowheads="1"/>
          </p:cNvSpPr>
          <p:nvPr/>
        </p:nvSpPr>
        <p:spPr bwMode="auto">
          <a:xfrm>
            <a:off x="423863" y="1135063"/>
            <a:ext cx="54451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3100" name="Line 23"/>
          <p:cNvSpPr>
            <a:spLocks noChangeShapeType="1"/>
          </p:cNvSpPr>
          <p:nvPr/>
        </p:nvSpPr>
        <p:spPr bwMode="auto">
          <a:xfrm>
            <a:off x="423863" y="1135063"/>
            <a:ext cx="2297112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01" name="Line 24"/>
          <p:cNvSpPr>
            <a:spLocks noChangeShapeType="1"/>
          </p:cNvSpPr>
          <p:nvPr/>
        </p:nvSpPr>
        <p:spPr bwMode="auto">
          <a:xfrm>
            <a:off x="423863" y="1697038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02" name="Line 25"/>
          <p:cNvSpPr>
            <a:spLocks noChangeShapeType="1"/>
          </p:cNvSpPr>
          <p:nvPr/>
        </p:nvSpPr>
        <p:spPr bwMode="auto">
          <a:xfrm>
            <a:off x="423863" y="2259013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03" name="Line 26"/>
          <p:cNvSpPr>
            <a:spLocks noChangeShapeType="1"/>
          </p:cNvSpPr>
          <p:nvPr/>
        </p:nvSpPr>
        <p:spPr bwMode="auto">
          <a:xfrm>
            <a:off x="423863" y="2820988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04" name="Line 27"/>
          <p:cNvSpPr>
            <a:spLocks noChangeShapeType="1"/>
          </p:cNvSpPr>
          <p:nvPr/>
        </p:nvSpPr>
        <p:spPr bwMode="auto">
          <a:xfrm>
            <a:off x="423863" y="3382963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05" name="Line 28"/>
          <p:cNvSpPr>
            <a:spLocks noChangeShapeType="1"/>
          </p:cNvSpPr>
          <p:nvPr/>
        </p:nvSpPr>
        <p:spPr bwMode="auto">
          <a:xfrm>
            <a:off x="423863" y="3944938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06" name="Line 29"/>
          <p:cNvSpPr>
            <a:spLocks noChangeShapeType="1"/>
          </p:cNvSpPr>
          <p:nvPr/>
        </p:nvSpPr>
        <p:spPr bwMode="auto">
          <a:xfrm>
            <a:off x="423863" y="4506913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07" name="Line 30"/>
          <p:cNvSpPr>
            <a:spLocks noChangeShapeType="1"/>
          </p:cNvSpPr>
          <p:nvPr/>
        </p:nvSpPr>
        <p:spPr bwMode="auto">
          <a:xfrm>
            <a:off x="423863" y="5070475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08" name="Line 31"/>
          <p:cNvSpPr>
            <a:spLocks noChangeShapeType="1"/>
          </p:cNvSpPr>
          <p:nvPr/>
        </p:nvSpPr>
        <p:spPr bwMode="auto">
          <a:xfrm>
            <a:off x="423863" y="5630863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09" name="Line 32"/>
          <p:cNvSpPr>
            <a:spLocks noChangeShapeType="1"/>
          </p:cNvSpPr>
          <p:nvPr/>
        </p:nvSpPr>
        <p:spPr bwMode="auto">
          <a:xfrm>
            <a:off x="423863" y="6192838"/>
            <a:ext cx="2297112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10" name="Line 33"/>
          <p:cNvSpPr>
            <a:spLocks noChangeShapeType="1"/>
          </p:cNvSpPr>
          <p:nvPr/>
        </p:nvSpPr>
        <p:spPr bwMode="auto">
          <a:xfrm>
            <a:off x="423863" y="1135063"/>
            <a:ext cx="0" cy="50577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11" name="Line 34"/>
          <p:cNvSpPr>
            <a:spLocks noChangeShapeType="1"/>
          </p:cNvSpPr>
          <p:nvPr/>
        </p:nvSpPr>
        <p:spPr bwMode="auto">
          <a:xfrm>
            <a:off x="968375" y="1135063"/>
            <a:ext cx="0" cy="5057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12" name="Line 35"/>
          <p:cNvSpPr>
            <a:spLocks noChangeShapeType="1"/>
          </p:cNvSpPr>
          <p:nvPr/>
        </p:nvSpPr>
        <p:spPr bwMode="auto">
          <a:xfrm>
            <a:off x="1884363" y="1135063"/>
            <a:ext cx="0" cy="5057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13" name="Line 36"/>
          <p:cNvSpPr>
            <a:spLocks noChangeShapeType="1"/>
          </p:cNvSpPr>
          <p:nvPr/>
        </p:nvSpPr>
        <p:spPr bwMode="auto">
          <a:xfrm>
            <a:off x="2720975" y="1135063"/>
            <a:ext cx="0" cy="50577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114" name="Rectangle 37"/>
          <p:cNvSpPr>
            <a:spLocks noChangeArrowheads="1"/>
          </p:cNvSpPr>
          <p:nvPr/>
        </p:nvSpPr>
        <p:spPr bwMode="auto">
          <a:xfrm>
            <a:off x="1884363" y="5353050"/>
            <a:ext cx="836612" cy="561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140</a:t>
            </a:r>
          </a:p>
        </p:txBody>
      </p:sp>
      <p:sp>
        <p:nvSpPr>
          <p:cNvPr id="3115" name="Rectangle 38"/>
          <p:cNvSpPr>
            <a:spLocks noChangeArrowheads="1"/>
          </p:cNvSpPr>
          <p:nvPr/>
        </p:nvSpPr>
        <p:spPr bwMode="auto">
          <a:xfrm>
            <a:off x="1884363" y="4792663"/>
            <a:ext cx="836612" cy="5603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</a:t>
            </a:r>
          </a:p>
        </p:txBody>
      </p:sp>
      <p:sp>
        <p:nvSpPr>
          <p:cNvPr id="3116" name="Rectangle 39"/>
          <p:cNvSpPr>
            <a:spLocks noChangeArrowheads="1"/>
          </p:cNvSpPr>
          <p:nvPr/>
        </p:nvSpPr>
        <p:spPr bwMode="auto">
          <a:xfrm>
            <a:off x="1884363" y="4229100"/>
            <a:ext cx="836612" cy="563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70</a:t>
            </a:r>
          </a:p>
        </p:txBody>
      </p:sp>
      <p:sp>
        <p:nvSpPr>
          <p:cNvPr id="3117" name="Rectangle 40"/>
          <p:cNvSpPr>
            <a:spLocks noChangeArrowheads="1"/>
          </p:cNvSpPr>
          <p:nvPr/>
        </p:nvSpPr>
        <p:spPr bwMode="auto">
          <a:xfrm>
            <a:off x="1884363" y="3667125"/>
            <a:ext cx="836612" cy="561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50</a:t>
            </a:r>
          </a:p>
        </p:txBody>
      </p:sp>
      <p:sp>
        <p:nvSpPr>
          <p:cNvPr id="3118" name="Rectangle 41"/>
          <p:cNvSpPr>
            <a:spLocks noChangeArrowheads="1"/>
          </p:cNvSpPr>
          <p:nvPr/>
        </p:nvSpPr>
        <p:spPr bwMode="auto">
          <a:xfrm>
            <a:off x="1884363" y="3105150"/>
            <a:ext cx="836612" cy="561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40</a:t>
            </a:r>
          </a:p>
        </p:txBody>
      </p:sp>
      <p:sp>
        <p:nvSpPr>
          <p:cNvPr id="3119" name="Rectangle 42"/>
          <p:cNvSpPr>
            <a:spLocks noChangeArrowheads="1"/>
          </p:cNvSpPr>
          <p:nvPr/>
        </p:nvSpPr>
        <p:spPr bwMode="auto">
          <a:xfrm>
            <a:off x="1884363" y="2543175"/>
            <a:ext cx="836612" cy="561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50</a:t>
            </a:r>
          </a:p>
        </p:txBody>
      </p:sp>
      <p:sp>
        <p:nvSpPr>
          <p:cNvPr id="3120" name="Rectangle 43"/>
          <p:cNvSpPr>
            <a:spLocks noChangeArrowheads="1"/>
          </p:cNvSpPr>
          <p:nvPr/>
        </p:nvSpPr>
        <p:spPr bwMode="auto">
          <a:xfrm>
            <a:off x="1884363" y="1981200"/>
            <a:ext cx="836612" cy="561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$70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4767263" y="2457451"/>
            <a:ext cx="1920874" cy="979488"/>
            <a:chOff x="1163" y="1689"/>
            <a:chExt cx="1210" cy="617"/>
          </a:xfrm>
        </p:grpSpPr>
        <p:grpSp>
          <p:nvGrpSpPr>
            <p:cNvPr id="3" name="Group 49"/>
            <p:cNvGrpSpPr>
              <a:grpSpLocks/>
            </p:cNvGrpSpPr>
            <p:nvPr/>
          </p:nvGrpSpPr>
          <p:grpSpPr bwMode="auto">
            <a:xfrm>
              <a:off x="1792" y="1689"/>
              <a:ext cx="581" cy="617"/>
              <a:chOff x="550" y="2716"/>
              <a:chExt cx="314" cy="617"/>
            </a:xfrm>
          </p:grpSpPr>
          <p:sp>
            <p:nvSpPr>
              <p:cNvPr id="3124" name="Rectangle 50"/>
              <p:cNvSpPr>
                <a:spLocks noChangeArrowheads="1"/>
              </p:cNvSpPr>
              <p:nvPr/>
            </p:nvSpPr>
            <p:spPr bwMode="auto">
              <a:xfrm>
                <a:off x="550" y="2716"/>
                <a:ext cx="314" cy="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700" b="1">
                    <a:latin typeface="Arial"/>
                    <a:cs typeface="Arial"/>
                  </a:rPr>
                  <a:t>∆</a:t>
                </a:r>
                <a:r>
                  <a:rPr lang="en-US" sz="2700" i="1">
                    <a:latin typeface="Arial"/>
                    <a:cs typeface="Arial"/>
                  </a:rPr>
                  <a:t>TC</a:t>
                </a:r>
              </a:p>
            </p:txBody>
          </p:sp>
          <p:sp>
            <p:nvSpPr>
              <p:cNvPr id="3125" name="Rectangle 51"/>
              <p:cNvSpPr>
                <a:spLocks noChangeArrowheads="1"/>
              </p:cNvSpPr>
              <p:nvPr/>
            </p:nvSpPr>
            <p:spPr bwMode="auto">
              <a:xfrm>
                <a:off x="575" y="3013"/>
                <a:ext cx="249" cy="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700" b="1">
                    <a:latin typeface="Arial"/>
                    <a:cs typeface="Arial"/>
                  </a:rPr>
                  <a:t>∆</a:t>
                </a:r>
                <a:r>
                  <a:rPr lang="en-US" sz="2700" b="1" i="1"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3126" name="Line 52"/>
              <p:cNvSpPr>
                <a:spLocks noChangeShapeType="1"/>
              </p:cNvSpPr>
              <p:nvPr/>
            </p:nvSpPr>
            <p:spPr bwMode="auto">
              <a:xfrm>
                <a:off x="600" y="3023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123" name="Rectangle 53"/>
            <p:cNvSpPr>
              <a:spLocks noChangeArrowheads="1"/>
            </p:cNvSpPr>
            <p:nvPr/>
          </p:nvSpPr>
          <p:spPr bwMode="auto">
            <a:xfrm>
              <a:off x="1163" y="1839"/>
              <a:ext cx="655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700" i="1">
                  <a:latin typeface="Arial"/>
                  <a:cs typeface="Arial"/>
                </a:rPr>
                <a:t>MC</a:t>
              </a:r>
              <a:r>
                <a:rPr lang="en-US" sz="2700">
                  <a:latin typeface="Arial"/>
                  <a:cs typeface="Arial"/>
                </a:rPr>
                <a:t> =</a:t>
              </a:r>
            </a:p>
          </p:txBody>
        </p:sp>
      </p:grpSp>
      <p:graphicFrame>
        <p:nvGraphicFramePr>
          <p:cNvPr id="88111" name="Object 4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48490093"/>
              </p:ext>
            </p:extLst>
          </p:nvPr>
        </p:nvGraphicFramePr>
        <p:xfrm>
          <a:off x="3249613" y="796925"/>
          <a:ext cx="5386387" cy="558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Worksheet" r:id="rId4" imgW="5162670" imgH="5353101" progId="Excel.Sheet.8">
                  <p:embed/>
                </p:oleObj>
              </mc:Choice>
              <mc:Fallback>
                <p:oleObj name="Worksheet" r:id="rId4" imgW="5162670" imgH="535310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613" y="796925"/>
                        <a:ext cx="5386387" cy="558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778661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8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8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8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8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08" grpId="0" build="p"/>
      <p:bldP spid="88109" grpId="0" build="p"/>
      <p:bldOleChart spid="881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71450"/>
            <a:ext cx="7431087" cy="649288"/>
          </a:xfrm>
        </p:spPr>
        <p:txBody>
          <a:bodyPr/>
          <a:lstStyle/>
          <a:p>
            <a:pPr algn="l" eaLnBrk="1" hangingPunct="1"/>
            <a:r>
              <a:rPr lang="en-US" sz="2700" b="1" dirty="0"/>
              <a:t>EXAMPLE 2</a:t>
            </a:r>
            <a:r>
              <a:rPr lang="en-US" sz="2700" dirty="0"/>
              <a:t>:  </a:t>
            </a:r>
            <a:r>
              <a:rPr lang="en-US" sz="3000" dirty="0"/>
              <a:t>Average Fixed Cost</a:t>
            </a: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982663" y="5440363"/>
            <a:ext cx="898525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</a:t>
            </a: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390525" y="5440363"/>
            <a:ext cx="59213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7</a:t>
            </a:r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982663" y="4895850"/>
            <a:ext cx="898525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</a:t>
            </a:r>
          </a:p>
        </p:txBody>
      </p: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390525" y="4895850"/>
            <a:ext cx="592138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6</a:t>
            </a:r>
          </a:p>
        </p:txBody>
      </p:sp>
      <p:sp>
        <p:nvSpPr>
          <p:cNvPr id="4106" name="Rectangle 7"/>
          <p:cNvSpPr>
            <a:spLocks noChangeArrowheads="1"/>
          </p:cNvSpPr>
          <p:nvPr/>
        </p:nvSpPr>
        <p:spPr bwMode="auto">
          <a:xfrm>
            <a:off x="982663" y="4348163"/>
            <a:ext cx="898525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</a:t>
            </a:r>
          </a:p>
        </p:txBody>
      </p:sp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390525" y="4348163"/>
            <a:ext cx="59213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4108" name="Rectangle 9"/>
          <p:cNvSpPr>
            <a:spLocks noChangeArrowheads="1"/>
          </p:cNvSpPr>
          <p:nvPr/>
        </p:nvSpPr>
        <p:spPr bwMode="auto">
          <a:xfrm>
            <a:off x="982663" y="3802063"/>
            <a:ext cx="89852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</a:t>
            </a:r>
          </a:p>
        </p:txBody>
      </p:sp>
      <p:sp>
        <p:nvSpPr>
          <p:cNvPr id="4109" name="Rectangle 10"/>
          <p:cNvSpPr>
            <a:spLocks noChangeArrowheads="1"/>
          </p:cNvSpPr>
          <p:nvPr/>
        </p:nvSpPr>
        <p:spPr bwMode="auto">
          <a:xfrm>
            <a:off x="390525" y="3802063"/>
            <a:ext cx="592138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4110" name="Rectangle 11"/>
          <p:cNvSpPr>
            <a:spLocks noChangeArrowheads="1"/>
          </p:cNvSpPr>
          <p:nvPr/>
        </p:nvSpPr>
        <p:spPr bwMode="auto">
          <a:xfrm>
            <a:off x="982663" y="3254375"/>
            <a:ext cx="898525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</a:t>
            </a:r>
          </a:p>
        </p:txBody>
      </p:sp>
      <p:sp>
        <p:nvSpPr>
          <p:cNvPr id="4111" name="Rectangle 12"/>
          <p:cNvSpPr>
            <a:spLocks noChangeArrowheads="1"/>
          </p:cNvSpPr>
          <p:nvPr/>
        </p:nvSpPr>
        <p:spPr bwMode="auto">
          <a:xfrm>
            <a:off x="390525" y="3254375"/>
            <a:ext cx="59213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sp>
        <p:nvSpPr>
          <p:cNvPr id="4112" name="Rectangle 13"/>
          <p:cNvSpPr>
            <a:spLocks noChangeArrowheads="1"/>
          </p:cNvSpPr>
          <p:nvPr/>
        </p:nvSpPr>
        <p:spPr bwMode="auto">
          <a:xfrm>
            <a:off x="982663" y="2708275"/>
            <a:ext cx="89852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</a:t>
            </a:r>
          </a:p>
        </p:txBody>
      </p:sp>
      <p:sp>
        <p:nvSpPr>
          <p:cNvPr id="4113" name="Rectangle 14"/>
          <p:cNvSpPr>
            <a:spLocks noChangeArrowheads="1"/>
          </p:cNvSpPr>
          <p:nvPr/>
        </p:nvSpPr>
        <p:spPr bwMode="auto">
          <a:xfrm>
            <a:off x="390525" y="2708275"/>
            <a:ext cx="592138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4114" name="Rectangle 15"/>
          <p:cNvSpPr>
            <a:spLocks noChangeArrowheads="1"/>
          </p:cNvSpPr>
          <p:nvPr/>
        </p:nvSpPr>
        <p:spPr bwMode="auto">
          <a:xfrm>
            <a:off x="982663" y="2162175"/>
            <a:ext cx="89852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100</a:t>
            </a:r>
          </a:p>
        </p:txBody>
      </p:sp>
      <p:sp>
        <p:nvSpPr>
          <p:cNvPr id="4115" name="Rectangle 16"/>
          <p:cNvSpPr>
            <a:spLocks noChangeArrowheads="1"/>
          </p:cNvSpPr>
          <p:nvPr/>
        </p:nvSpPr>
        <p:spPr bwMode="auto">
          <a:xfrm>
            <a:off x="390525" y="2162175"/>
            <a:ext cx="592138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881188" y="1616075"/>
            <a:ext cx="1004887" cy="4371975"/>
            <a:chOff x="1185" y="1018"/>
            <a:chExt cx="633" cy="2754"/>
          </a:xfrm>
        </p:grpSpPr>
        <p:sp>
          <p:nvSpPr>
            <p:cNvPr id="4139" name="Rectangle 18"/>
            <p:cNvSpPr>
              <a:spLocks noChangeArrowheads="1"/>
            </p:cNvSpPr>
            <p:nvPr/>
          </p:nvSpPr>
          <p:spPr bwMode="auto">
            <a:xfrm>
              <a:off x="1185" y="3427"/>
              <a:ext cx="633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14.29</a:t>
              </a:r>
            </a:p>
          </p:txBody>
        </p:sp>
        <p:sp>
          <p:nvSpPr>
            <p:cNvPr id="4140" name="Rectangle 19"/>
            <p:cNvSpPr>
              <a:spLocks noChangeArrowheads="1"/>
            </p:cNvSpPr>
            <p:nvPr/>
          </p:nvSpPr>
          <p:spPr bwMode="auto">
            <a:xfrm>
              <a:off x="1185" y="3084"/>
              <a:ext cx="633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16.67</a:t>
              </a:r>
            </a:p>
          </p:txBody>
        </p:sp>
        <p:sp>
          <p:nvSpPr>
            <p:cNvPr id="4141" name="Rectangle 20"/>
            <p:cNvSpPr>
              <a:spLocks noChangeArrowheads="1"/>
            </p:cNvSpPr>
            <p:nvPr/>
          </p:nvSpPr>
          <p:spPr bwMode="auto">
            <a:xfrm>
              <a:off x="1185" y="2739"/>
              <a:ext cx="633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20</a:t>
              </a:r>
            </a:p>
          </p:txBody>
        </p:sp>
        <p:sp>
          <p:nvSpPr>
            <p:cNvPr id="4142" name="Rectangle 21"/>
            <p:cNvSpPr>
              <a:spLocks noChangeArrowheads="1"/>
            </p:cNvSpPr>
            <p:nvPr/>
          </p:nvSpPr>
          <p:spPr bwMode="auto">
            <a:xfrm>
              <a:off x="1185" y="2395"/>
              <a:ext cx="633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25</a:t>
              </a:r>
            </a:p>
          </p:txBody>
        </p:sp>
        <p:sp>
          <p:nvSpPr>
            <p:cNvPr id="4143" name="Rectangle 22"/>
            <p:cNvSpPr>
              <a:spLocks noChangeArrowheads="1"/>
            </p:cNvSpPr>
            <p:nvPr/>
          </p:nvSpPr>
          <p:spPr bwMode="auto">
            <a:xfrm>
              <a:off x="1185" y="2050"/>
              <a:ext cx="633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33.33</a:t>
              </a:r>
            </a:p>
          </p:txBody>
        </p:sp>
        <p:sp>
          <p:nvSpPr>
            <p:cNvPr id="4144" name="Rectangle 23"/>
            <p:cNvSpPr>
              <a:spLocks noChangeArrowheads="1"/>
            </p:cNvSpPr>
            <p:nvPr/>
          </p:nvSpPr>
          <p:spPr bwMode="auto">
            <a:xfrm>
              <a:off x="1185" y="1706"/>
              <a:ext cx="633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50</a:t>
              </a:r>
            </a:p>
          </p:txBody>
        </p:sp>
        <p:sp>
          <p:nvSpPr>
            <p:cNvPr id="4145" name="Rectangle 24"/>
            <p:cNvSpPr>
              <a:spLocks noChangeArrowheads="1"/>
            </p:cNvSpPr>
            <p:nvPr/>
          </p:nvSpPr>
          <p:spPr bwMode="auto">
            <a:xfrm>
              <a:off x="1185" y="1362"/>
              <a:ext cx="633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$100</a:t>
              </a:r>
            </a:p>
          </p:txBody>
        </p:sp>
        <p:sp>
          <p:nvSpPr>
            <p:cNvPr id="4146" name="Rectangle 25"/>
            <p:cNvSpPr>
              <a:spLocks noChangeArrowheads="1"/>
            </p:cNvSpPr>
            <p:nvPr/>
          </p:nvSpPr>
          <p:spPr bwMode="auto">
            <a:xfrm>
              <a:off x="1185" y="1018"/>
              <a:ext cx="633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n/a</a:t>
              </a:r>
            </a:p>
          </p:txBody>
        </p:sp>
      </p:grpSp>
      <p:sp>
        <p:nvSpPr>
          <p:cNvPr id="4117" name="Rectangle 26"/>
          <p:cNvSpPr>
            <a:spLocks noChangeArrowheads="1"/>
          </p:cNvSpPr>
          <p:nvPr/>
        </p:nvSpPr>
        <p:spPr bwMode="auto">
          <a:xfrm>
            <a:off x="982663" y="1616075"/>
            <a:ext cx="89852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$100</a:t>
            </a:r>
          </a:p>
        </p:txBody>
      </p:sp>
      <p:sp>
        <p:nvSpPr>
          <p:cNvPr id="4118" name="Rectangle 27"/>
          <p:cNvSpPr>
            <a:spLocks noChangeArrowheads="1"/>
          </p:cNvSpPr>
          <p:nvPr/>
        </p:nvSpPr>
        <p:spPr bwMode="auto">
          <a:xfrm>
            <a:off x="390525" y="1616075"/>
            <a:ext cx="592138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4119" name="Rectangle 28"/>
          <p:cNvSpPr>
            <a:spLocks noChangeArrowheads="1"/>
          </p:cNvSpPr>
          <p:nvPr/>
        </p:nvSpPr>
        <p:spPr bwMode="auto">
          <a:xfrm>
            <a:off x="1881188" y="1068388"/>
            <a:ext cx="1004887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AFC</a:t>
            </a:r>
          </a:p>
        </p:txBody>
      </p:sp>
      <p:sp>
        <p:nvSpPr>
          <p:cNvPr id="4120" name="Rectangle 29"/>
          <p:cNvSpPr>
            <a:spLocks noChangeArrowheads="1"/>
          </p:cNvSpPr>
          <p:nvPr/>
        </p:nvSpPr>
        <p:spPr bwMode="auto">
          <a:xfrm>
            <a:off x="982663" y="1068388"/>
            <a:ext cx="898525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FC</a:t>
            </a:r>
          </a:p>
        </p:txBody>
      </p:sp>
      <p:sp>
        <p:nvSpPr>
          <p:cNvPr id="4121" name="Rectangle 30"/>
          <p:cNvSpPr>
            <a:spLocks noChangeArrowheads="1"/>
          </p:cNvSpPr>
          <p:nvPr/>
        </p:nvSpPr>
        <p:spPr bwMode="auto">
          <a:xfrm>
            <a:off x="390525" y="1068388"/>
            <a:ext cx="592138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4122" name="Line 31"/>
          <p:cNvSpPr>
            <a:spLocks noChangeShapeType="1"/>
          </p:cNvSpPr>
          <p:nvPr/>
        </p:nvSpPr>
        <p:spPr bwMode="auto">
          <a:xfrm>
            <a:off x="390525" y="1068388"/>
            <a:ext cx="2495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23" name="Line 32"/>
          <p:cNvSpPr>
            <a:spLocks noChangeShapeType="1"/>
          </p:cNvSpPr>
          <p:nvPr/>
        </p:nvSpPr>
        <p:spPr bwMode="auto">
          <a:xfrm>
            <a:off x="390525" y="1616075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24" name="Line 33"/>
          <p:cNvSpPr>
            <a:spLocks noChangeShapeType="1"/>
          </p:cNvSpPr>
          <p:nvPr/>
        </p:nvSpPr>
        <p:spPr bwMode="auto">
          <a:xfrm>
            <a:off x="390525" y="2162175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25" name="Line 34"/>
          <p:cNvSpPr>
            <a:spLocks noChangeShapeType="1"/>
          </p:cNvSpPr>
          <p:nvPr/>
        </p:nvSpPr>
        <p:spPr bwMode="auto">
          <a:xfrm>
            <a:off x="390525" y="2708275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26" name="Line 35"/>
          <p:cNvSpPr>
            <a:spLocks noChangeShapeType="1"/>
          </p:cNvSpPr>
          <p:nvPr/>
        </p:nvSpPr>
        <p:spPr bwMode="auto">
          <a:xfrm>
            <a:off x="390525" y="3254375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27" name="Line 36"/>
          <p:cNvSpPr>
            <a:spLocks noChangeShapeType="1"/>
          </p:cNvSpPr>
          <p:nvPr/>
        </p:nvSpPr>
        <p:spPr bwMode="auto">
          <a:xfrm>
            <a:off x="390525" y="3802063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28" name="Line 37"/>
          <p:cNvSpPr>
            <a:spLocks noChangeShapeType="1"/>
          </p:cNvSpPr>
          <p:nvPr/>
        </p:nvSpPr>
        <p:spPr bwMode="auto">
          <a:xfrm>
            <a:off x="390525" y="4348163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29" name="Line 38"/>
          <p:cNvSpPr>
            <a:spLocks noChangeShapeType="1"/>
          </p:cNvSpPr>
          <p:nvPr/>
        </p:nvSpPr>
        <p:spPr bwMode="auto">
          <a:xfrm>
            <a:off x="390525" y="4895850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30" name="Line 39"/>
          <p:cNvSpPr>
            <a:spLocks noChangeShapeType="1"/>
          </p:cNvSpPr>
          <p:nvPr/>
        </p:nvSpPr>
        <p:spPr bwMode="auto">
          <a:xfrm>
            <a:off x="390525" y="5440363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31" name="Line 40"/>
          <p:cNvSpPr>
            <a:spLocks noChangeShapeType="1"/>
          </p:cNvSpPr>
          <p:nvPr/>
        </p:nvSpPr>
        <p:spPr bwMode="auto">
          <a:xfrm>
            <a:off x="390525" y="5988050"/>
            <a:ext cx="2495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32" name="Line 41"/>
          <p:cNvSpPr>
            <a:spLocks noChangeShapeType="1"/>
          </p:cNvSpPr>
          <p:nvPr/>
        </p:nvSpPr>
        <p:spPr bwMode="auto">
          <a:xfrm>
            <a:off x="390525" y="1068388"/>
            <a:ext cx="0" cy="49196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33" name="Line 42"/>
          <p:cNvSpPr>
            <a:spLocks noChangeShapeType="1"/>
          </p:cNvSpPr>
          <p:nvPr/>
        </p:nvSpPr>
        <p:spPr bwMode="auto">
          <a:xfrm>
            <a:off x="982663" y="1068388"/>
            <a:ext cx="0" cy="4919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34" name="Line 43"/>
          <p:cNvSpPr>
            <a:spLocks noChangeShapeType="1"/>
          </p:cNvSpPr>
          <p:nvPr/>
        </p:nvSpPr>
        <p:spPr bwMode="auto">
          <a:xfrm>
            <a:off x="1881188" y="1068388"/>
            <a:ext cx="0" cy="4919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35" name="Line 44"/>
          <p:cNvSpPr>
            <a:spLocks noChangeShapeType="1"/>
          </p:cNvSpPr>
          <p:nvPr/>
        </p:nvSpPr>
        <p:spPr bwMode="auto">
          <a:xfrm>
            <a:off x="2886075" y="1068388"/>
            <a:ext cx="0" cy="49196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89133" name="Text Box 45"/>
          <p:cNvSpPr txBox="1">
            <a:spLocks noChangeArrowheads="1"/>
          </p:cNvSpPr>
          <p:nvPr/>
        </p:nvSpPr>
        <p:spPr bwMode="auto">
          <a:xfrm>
            <a:off x="3573463" y="1054100"/>
            <a:ext cx="4846637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 b="1">
                <a:solidFill>
                  <a:srgbClr val="CC0000"/>
                </a:solidFill>
                <a:latin typeface="Arial"/>
                <a:cs typeface="Arial"/>
              </a:rPr>
              <a:t>Average fixed cost (</a:t>
            </a:r>
            <a:r>
              <a:rPr lang="en-US" sz="2600" b="1" i="1">
                <a:solidFill>
                  <a:srgbClr val="CC0000"/>
                </a:solidFill>
                <a:latin typeface="Arial"/>
                <a:cs typeface="Arial"/>
              </a:rPr>
              <a:t>AFC</a:t>
            </a:r>
            <a:r>
              <a:rPr lang="en-US" sz="2600" b="1">
                <a:solidFill>
                  <a:srgbClr val="CC0000"/>
                </a:solidFill>
                <a:latin typeface="Arial"/>
                <a:cs typeface="Arial"/>
              </a:rPr>
              <a:t>)</a:t>
            </a:r>
            <a:r>
              <a:rPr lang="en-US" sz="2600">
                <a:latin typeface="Arial"/>
                <a:cs typeface="Arial"/>
              </a:rPr>
              <a:t>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is fixed cost divided by the quantity of output:</a:t>
            </a:r>
          </a:p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>
                <a:latin typeface="Arial"/>
                <a:cs typeface="Arial"/>
              </a:rPr>
              <a:t>   </a:t>
            </a:r>
            <a:r>
              <a:rPr lang="en-US" sz="2600" i="1">
                <a:latin typeface="Arial"/>
                <a:cs typeface="Arial"/>
              </a:rPr>
              <a:t>AFC</a:t>
            </a:r>
            <a:r>
              <a:rPr lang="en-US" sz="2600">
                <a:latin typeface="Arial"/>
                <a:cs typeface="Arial"/>
              </a:rPr>
              <a:t> = </a:t>
            </a:r>
            <a:r>
              <a:rPr lang="en-US" sz="2600" i="1">
                <a:latin typeface="Arial"/>
                <a:cs typeface="Arial"/>
              </a:rPr>
              <a:t>FC</a:t>
            </a:r>
            <a:r>
              <a:rPr lang="en-US" sz="2600">
                <a:latin typeface="Arial"/>
                <a:cs typeface="Arial"/>
              </a:rPr>
              <a:t>/</a:t>
            </a:r>
            <a:r>
              <a:rPr lang="en-US" sz="2600" b="1" i="1">
                <a:latin typeface="Arial"/>
                <a:cs typeface="Arial"/>
              </a:rPr>
              <a:t>Q</a:t>
            </a:r>
          </a:p>
        </p:txBody>
      </p:sp>
      <p:sp>
        <p:nvSpPr>
          <p:cNvPr id="89134" name="Text Box 46"/>
          <p:cNvSpPr txBox="1">
            <a:spLocks noChangeArrowheads="1"/>
          </p:cNvSpPr>
          <p:nvPr/>
        </p:nvSpPr>
        <p:spPr bwMode="auto">
          <a:xfrm>
            <a:off x="3563938" y="3467100"/>
            <a:ext cx="5011737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>
                <a:latin typeface="Arial"/>
                <a:cs typeface="Arial"/>
              </a:rPr>
              <a:t>Notice that </a:t>
            </a:r>
            <a:r>
              <a:rPr lang="en-US" sz="2600" i="1">
                <a:latin typeface="Arial"/>
                <a:cs typeface="Arial"/>
              </a:rPr>
              <a:t>AFC</a:t>
            </a:r>
            <a:r>
              <a:rPr lang="en-US" sz="2600">
                <a:latin typeface="Arial"/>
                <a:cs typeface="Arial"/>
              </a:rPr>
              <a:t> falls as </a:t>
            </a:r>
            <a:r>
              <a:rPr lang="en-US" sz="2600" b="1" i="1">
                <a:latin typeface="Arial"/>
                <a:cs typeface="Arial"/>
              </a:rPr>
              <a:t>Q</a:t>
            </a:r>
            <a:r>
              <a:rPr lang="en-US" sz="2600">
                <a:latin typeface="Arial"/>
                <a:cs typeface="Arial"/>
              </a:rPr>
              <a:t> rises:  The firm is spreading its fixed costs over a larger and larger number of units. </a:t>
            </a:r>
          </a:p>
        </p:txBody>
      </p:sp>
      <p:sp>
        <p:nvSpPr>
          <p:cNvPr id="4138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graphicFrame>
        <p:nvGraphicFramePr>
          <p:cNvPr id="89135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239180"/>
              </p:ext>
            </p:extLst>
          </p:nvPr>
        </p:nvGraphicFramePr>
        <p:xfrm>
          <a:off x="3302000" y="808038"/>
          <a:ext cx="5402263" cy="560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Worksheet" r:id="rId5" imgW="5162729" imgH="5353169" progId="Excel.Sheet.8">
                  <p:embed/>
                </p:oleObj>
              </mc:Choice>
              <mc:Fallback>
                <p:oleObj name="Worksheet" r:id="rId5" imgW="5162729" imgH="53531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808038"/>
                        <a:ext cx="5402263" cy="560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790771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9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9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9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3" grpId="0" build="p"/>
      <p:bldP spid="89134" grpId="0" build="p"/>
      <p:bldOleChart spid="8913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68275"/>
            <a:ext cx="7102475" cy="649288"/>
          </a:xfrm>
        </p:spPr>
        <p:txBody>
          <a:bodyPr/>
          <a:lstStyle/>
          <a:p>
            <a:pPr algn="l" eaLnBrk="1" hangingPunct="1"/>
            <a:r>
              <a:rPr lang="en-US" sz="2700" b="1" dirty="0"/>
              <a:t>EXAMPLE 2</a:t>
            </a:r>
            <a:r>
              <a:rPr lang="en-US" sz="2700" dirty="0"/>
              <a:t>:  </a:t>
            </a:r>
            <a:r>
              <a:rPr lang="en-US" sz="3000" dirty="0"/>
              <a:t>Average Variable Cost</a:t>
            </a: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047750" y="5578475"/>
            <a:ext cx="8286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520</a:t>
            </a:r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446088" y="5578475"/>
            <a:ext cx="60166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7</a:t>
            </a:r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1047750" y="5016500"/>
            <a:ext cx="8286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380</a:t>
            </a:r>
          </a:p>
        </p:txBody>
      </p:sp>
      <p:sp>
        <p:nvSpPr>
          <p:cNvPr id="5129" name="Rectangle 6"/>
          <p:cNvSpPr>
            <a:spLocks noChangeArrowheads="1"/>
          </p:cNvSpPr>
          <p:nvPr/>
        </p:nvSpPr>
        <p:spPr bwMode="auto">
          <a:xfrm>
            <a:off x="446088" y="5016500"/>
            <a:ext cx="60166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6</a:t>
            </a:r>
          </a:p>
        </p:txBody>
      </p:sp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1047750" y="4451350"/>
            <a:ext cx="8286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280</a:t>
            </a:r>
          </a:p>
        </p:txBody>
      </p:sp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446088" y="4451350"/>
            <a:ext cx="60166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5</a:t>
            </a:r>
          </a:p>
        </p:txBody>
      </p:sp>
      <p:sp>
        <p:nvSpPr>
          <p:cNvPr id="5132" name="Rectangle 9"/>
          <p:cNvSpPr>
            <a:spLocks noChangeArrowheads="1"/>
          </p:cNvSpPr>
          <p:nvPr/>
        </p:nvSpPr>
        <p:spPr bwMode="auto">
          <a:xfrm>
            <a:off x="1047750" y="3886200"/>
            <a:ext cx="8286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210</a:t>
            </a:r>
          </a:p>
        </p:txBody>
      </p:sp>
      <p:sp>
        <p:nvSpPr>
          <p:cNvPr id="5133" name="Rectangle 10"/>
          <p:cNvSpPr>
            <a:spLocks noChangeArrowheads="1"/>
          </p:cNvSpPr>
          <p:nvPr/>
        </p:nvSpPr>
        <p:spPr bwMode="auto">
          <a:xfrm>
            <a:off x="446088" y="3886200"/>
            <a:ext cx="60166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4</a:t>
            </a:r>
          </a:p>
        </p:txBody>
      </p:sp>
      <p:sp>
        <p:nvSpPr>
          <p:cNvPr id="5134" name="Rectangle 11"/>
          <p:cNvSpPr>
            <a:spLocks noChangeArrowheads="1"/>
          </p:cNvSpPr>
          <p:nvPr/>
        </p:nvSpPr>
        <p:spPr bwMode="auto">
          <a:xfrm>
            <a:off x="1047750" y="3321050"/>
            <a:ext cx="8286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160</a:t>
            </a:r>
          </a:p>
        </p:txBody>
      </p:sp>
      <p:sp>
        <p:nvSpPr>
          <p:cNvPr id="5135" name="Rectangle 12"/>
          <p:cNvSpPr>
            <a:spLocks noChangeArrowheads="1"/>
          </p:cNvSpPr>
          <p:nvPr/>
        </p:nvSpPr>
        <p:spPr bwMode="auto">
          <a:xfrm>
            <a:off x="446088" y="3321050"/>
            <a:ext cx="60166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3</a:t>
            </a:r>
          </a:p>
        </p:txBody>
      </p:sp>
      <p:sp>
        <p:nvSpPr>
          <p:cNvPr id="5136" name="Rectangle 13"/>
          <p:cNvSpPr>
            <a:spLocks noChangeArrowheads="1"/>
          </p:cNvSpPr>
          <p:nvPr/>
        </p:nvSpPr>
        <p:spPr bwMode="auto">
          <a:xfrm>
            <a:off x="1047750" y="2755900"/>
            <a:ext cx="8286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120</a:t>
            </a:r>
          </a:p>
        </p:txBody>
      </p:sp>
      <p:sp>
        <p:nvSpPr>
          <p:cNvPr id="5137" name="Rectangle 14"/>
          <p:cNvSpPr>
            <a:spLocks noChangeArrowheads="1"/>
          </p:cNvSpPr>
          <p:nvPr/>
        </p:nvSpPr>
        <p:spPr bwMode="auto">
          <a:xfrm>
            <a:off x="446088" y="2755900"/>
            <a:ext cx="60166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2</a:t>
            </a:r>
          </a:p>
        </p:txBody>
      </p:sp>
      <p:sp>
        <p:nvSpPr>
          <p:cNvPr id="5138" name="Rectangle 15"/>
          <p:cNvSpPr>
            <a:spLocks noChangeArrowheads="1"/>
          </p:cNvSpPr>
          <p:nvPr/>
        </p:nvSpPr>
        <p:spPr bwMode="auto">
          <a:xfrm>
            <a:off x="1047750" y="2193925"/>
            <a:ext cx="8286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70</a:t>
            </a:r>
          </a:p>
        </p:txBody>
      </p:sp>
      <p:sp>
        <p:nvSpPr>
          <p:cNvPr id="5139" name="Rectangle 16"/>
          <p:cNvSpPr>
            <a:spLocks noChangeArrowheads="1"/>
          </p:cNvSpPr>
          <p:nvPr/>
        </p:nvSpPr>
        <p:spPr bwMode="auto">
          <a:xfrm>
            <a:off x="446088" y="2193925"/>
            <a:ext cx="60166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1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876425" y="1628775"/>
            <a:ext cx="1068388" cy="4514850"/>
            <a:chOff x="1182" y="1026"/>
            <a:chExt cx="673" cy="2844"/>
          </a:xfrm>
        </p:grpSpPr>
        <p:sp>
          <p:nvSpPr>
            <p:cNvPr id="5163" name="Rectangle 18"/>
            <p:cNvSpPr>
              <a:spLocks noChangeArrowheads="1"/>
            </p:cNvSpPr>
            <p:nvPr/>
          </p:nvSpPr>
          <p:spPr bwMode="auto">
            <a:xfrm>
              <a:off x="1182" y="3514"/>
              <a:ext cx="673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74.29</a:t>
              </a:r>
            </a:p>
          </p:txBody>
        </p:sp>
        <p:sp>
          <p:nvSpPr>
            <p:cNvPr id="5164" name="Rectangle 19"/>
            <p:cNvSpPr>
              <a:spLocks noChangeArrowheads="1"/>
            </p:cNvSpPr>
            <p:nvPr/>
          </p:nvSpPr>
          <p:spPr bwMode="auto">
            <a:xfrm>
              <a:off x="1182" y="3160"/>
              <a:ext cx="673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63.33</a:t>
              </a:r>
            </a:p>
          </p:txBody>
        </p:sp>
        <p:sp>
          <p:nvSpPr>
            <p:cNvPr id="5165" name="Rectangle 20"/>
            <p:cNvSpPr>
              <a:spLocks noChangeArrowheads="1"/>
            </p:cNvSpPr>
            <p:nvPr/>
          </p:nvSpPr>
          <p:spPr bwMode="auto">
            <a:xfrm>
              <a:off x="1182" y="2804"/>
              <a:ext cx="673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56.00</a:t>
              </a:r>
            </a:p>
          </p:txBody>
        </p:sp>
        <p:sp>
          <p:nvSpPr>
            <p:cNvPr id="5166" name="Rectangle 21"/>
            <p:cNvSpPr>
              <a:spLocks noChangeArrowheads="1"/>
            </p:cNvSpPr>
            <p:nvPr/>
          </p:nvSpPr>
          <p:spPr bwMode="auto">
            <a:xfrm>
              <a:off x="1182" y="2448"/>
              <a:ext cx="673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52.50</a:t>
              </a:r>
            </a:p>
          </p:txBody>
        </p:sp>
        <p:sp>
          <p:nvSpPr>
            <p:cNvPr id="5167" name="Rectangle 22"/>
            <p:cNvSpPr>
              <a:spLocks noChangeArrowheads="1"/>
            </p:cNvSpPr>
            <p:nvPr/>
          </p:nvSpPr>
          <p:spPr bwMode="auto">
            <a:xfrm>
              <a:off x="1182" y="2092"/>
              <a:ext cx="673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53.33</a:t>
              </a:r>
            </a:p>
          </p:txBody>
        </p:sp>
        <p:sp>
          <p:nvSpPr>
            <p:cNvPr id="5168" name="Rectangle 23"/>
            <p:cNvSpPr>
              <a:spLocks noChangeArrowheads="1"/>
            </p:cNvSpPr>
            <p:nvPr/>
          </p:nvSpPr>
          <p:spPr bwMode="auto">
            <a:xfrm>
              <a:off x="1182" y="1736"/>
              <a:ext cx="673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60</a:t>
              </a:r>
            </a:p>
          </p:txBody>
        </p:sp>
        <p:sp>
          <p:nvSpPr>
            <p:cNvPr id="5169" name="Rectangle 24"/>
            <p:cNvSpPr>
              <a:spLocks noChangeArrowheads="1"/>
            </p:cNvSpPr>
            <p:nvPr/>
          </p:nvSpPr>
          <p:spPr bwMode="auto">
            <a:xfrm>
              <a:off x="1182" y="1382"/>
              <a:ext cx="673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$70</a:t>
              </a:r>
            </a:p>
          </p:txBody>
        </p:sp>
        <p:sp>
          <p:nvSpPr>
            <p:cNvPr id="5170" name="Rectangle 25"/>
            <p:cNvSpPr>
              <a:spLocks noChangeArrowheads="1"/>
            </p:cNvSpPr>
            <p:nvPr/>
          </p:nvSpPr>
          <p:spPr bwMode="auto">
            <a:xfrm>
              <a:off x="1182" y="1026"/>
              <a:ext cx="673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>
                  <a:latin typeface="Arial"/>
                  <a:cs typeface="Arial"/>
                </a:rPr>
                <a:t>n/a</a:t>
              </a:r>
            </a:p>
          </p:txBody>
        </p:sp>
      </p:grpSp>
      <p:sp>
        <p:nvSpPr>
          <p:cNvPr id="5141" name="Rectangle 26"/>
          <p:cNvSpPr>
            <a:spLocks noChangeArrowheads="1"/>
          </p:cNvSpPr>
          <p:nvPr/>
        </p:nvSpPr>
        <p:spPr bwMode="auto">
          <a:xfrm>
            <a:off x="1047750" y="1628775"/>
            <a:ext cx="8286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$0</a:t>
            </a:r>
          </a:p>
        </p:txBody>
      </p:sp>
      <p:sp>
        <p:nvSpPr>
          <p:cNvPr id="5142" name="Rectangle 27"/>
          <p:cNvSpPr>
            <a:spLocks noChangeArrowheads="1"/>
          </p:cNvSpPr>
          <p:nvPr/>
        </p:nvSpPr>
        <p:spPr bwMode="auto">
          <a:xfrm>
            <a:off x="446088" y="1628775"/>
            <a:ext cx="60166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>
                <a:latin typeface="Arial"/>
                <a:cs typeface="Arial"/>
              </a:rPr>
              <a:t>0</a:t>
            </a:r>
          </a:p>
        </p:txBody>
      </p:sp>
      <p:sp>
        <p:nvSpPr>
          <p:cNvPr id="5143" name="Rectangle 28"/>
          <p:cNvSpPr>
            <a:spLocks noChangeArrowheads="1"/>
          </p:cNvSpPr>
          <p:nvPr/>
        </p:nvSpPr>
        <p:spPr bwMode="auto">
          <a:xfrm>
            <a:off x="1876425" y="1063625"/>
            <a:ext cx="1068388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AVC</a:t>
            </a:r>
          </a:p>
        </p:txBody>
      </p:sp>
      <p:sp>
        <p:nvSpPr>
          <p:cNvPr id="5144" name="Rectangle 29"/>
          <p:cNvSpPr>
            <a:spLocks noChangeArrowheads="1"/>
          </p:cNvSpPr>
          <p:nvPr/>
        </p:nvSpPr>
        <p:spPr bwMode="auto">
          <a:xfrm>
            <a:off x="1047750" y="1063625"/>
            <a:ext cx="8286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VC</a:t>
            </a:r>
          </a:p>
        </p:txBody>
      </p:sp>
      <p:sp>
        <p:nvSpPr>
          <p:cNvPr id="5145" name="Rectangle 30"/>
          <p:cNvSpPr>
            <a:spLocks noChangeArrowheads="1"/>
          </p:cNvSpPr>
          <p:nvPr/>
        </p:nvSpPr>
        <p:spPr bwMode="auto">
          <a:xfrm>
            <a:off x="446088" y="1063625"/>
            <a:ext cx="60166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5146" name="Line 31"/>
          <p:cNvSpPr>
            <a:spLocks noChangeShapeType="1"/>
          </p:cNvSpPr>
          <p:nvPr/>
        </p:nvSpPr>
        <p:spPr bwMode="auto">
          <a:xfrm>
            <a:off x="446088" y="1063625"/>
            <a:ext cx="24987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47" name="Line 32"/>
          <p:cNvSpPr>
            <a:spLocks noChangeShapeType="1"/>
          </p:cNvSpPr>
          <p:nvPr/>
        </p:nvSpPr>
        <p:spPr bwMode="auto">
          <a:xfrm>
            <a:off x="446088" y="1628775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48" name="Line 33"/>
          <p:cNvSpPr>
            <a:spLocks noChangeShapeType="1"/>
          </p:cNvSpPr>
          <p:nvPr/>
        </p:nvSpPr>
        <p:spPr bwMode="auto">
          <a:xfrm>
            <a:off x="446088" y="2193925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49" name="Line 34"/>
          <p:cNvSpPr>
            <a:spLocks noChangeShapeType="1"/>
          </p:cNvSpPr>
          <p:nvPr/>
        </p:nvSpPr>
        <p:spPr bwMode="auto">
          <a:xfrm>
            <a:off x="446088" y="2755900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50" name="Line 35"/>
          <p:cNvSpPr>
            <a:spLocks noChangeShapeType="1"/>
          </p:cNvSpPr>
          <p:nvPr/>
        </p:nvSpPr>
        <p:spPr bwMode="auto">
          <a:xfrm>
            <a:off x="446088" y="3321050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51" name="Line 36"/>
          <p:cNvSpPr>
            <a:spLocks noChangeShapeType="1"/>
          </p:cNvSpPr>
          <p:nvPr/>
        </p:nvSpPr>
        <p:spPr bwMode="auto">
          <a:xfrm>
            <a:off x="446088" y="3886200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52" name="Line 37"/>
          <p:cNvSpPr>
            <a:spLocks noChangeShapeType="1"/>
          </p:cNvSpPr>
          <p:nvPr/>
        </p:nvSpPr>
        <p:spPr bwMode="auto">
          <a:xfrm>
            <a:off x="446088" y="4451350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53" name="Line 38"/>
          <p:cNvSpPr>
            <a:spLocks noChangeShapeType="1"/>
          </p:cNvSpPr>
          <p:nvPr/>
        </p:nvSpPr>
        <p:spPr bwMode="auto">
          <a:xfrm>
            <a:off x="446088" y="5016500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54" name="Line 39"/>
          <p:cNvSpPr>
            <a:spLocks noChangeShapeType="1"/>
          </p:cNvSpPr>
          <p:nvPr/>
        </p:nvSpPr>
        <p:spPr bwMode="auto">
          <a:xfrm>
            <a:off x="446088" y="5578475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55" name="Line 40"/>
          <p:cNvSpPr>
            <a:spLocks noChangeShapeType="1"/>
          </p:cNvSpPr>
          <p:nvPr/>
        </p:nvSpPr>
        <p:spPr bwMode="auto">
          <a:xfrm>
            <a:off x="446088" y="6143625"/>
            <a:ext cx="24987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56" name="Line 41"/>
          <p:cNvSpPr>
            <a:spLocks noChangeShapeType="1"/>
          </p:cNvSpPr>
          <p:nvPr/>
        </p:nvSpPr>
        <p:spPr bwMode="auto">
          <a:xfrm>
            <a:off x="446088" y="1063625"/>
            <a:ext cx="0" cy="5080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57" name="Line 42"/>
          <p:cNvSpPr>
            <a:spLocks noChangeShapeType="1"/>
          </p:cNvSpPr>
          <p:nvPr/>
        </p:nvSpPr>
        <p:spPr bwMode="auto">
          <a:xfrm>
            <a:off x="1047750" y="1063625"/>
            <a:ext cx="0" cy="508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58" name="Line 43"/>
          <p:cNvSpPr>
            <a:spLocks noChangeShapeType="1"/>
          </p:cNvSpPr>
          <p:nvPr/>
        </p:nvSpPr>
        <p:spPr bwMode="auto">
          <a:xfrm>
            <a:off x="1876425" y="1063625"/>
            <a:ext cx="0" cy="508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59" name="Line 44"/>
          <p:cNvSpPr>
            <a:spLocks noChangeShapeType="1"/>
          </p:cNvSpPr>
          <p:nvPr/>
        </p:nvSpPr>
        <p:spPr bwMode="auto">
          <a:xfrm>
            <a:off x="2944813" y="1063625"/>
            <a:ext cx="0" cy="5080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0157" name="Text Box 45"/>
          <p:cNvSpPr txBox="1">
            <a:spLocks noChangeArrowheads="1"/>
          </p:cNvSpPr>
          <p:nvPr/>
        </p:nvSpPr>
        <p:spPr bwMode="auto">
          <a:xfrm>
            <a:off x="3573463" y="1054100"/>
            <a:ext cx="4846637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 b="1">
                <a:solidFill>
                  <a:srgbClr val="CC0000"/>
                </a:solidFill>
                <a:latin typeface="Arial"/>
                <a:cs typeface="Arial"/>
              </a:rPr>
              <a:t>Average variable cost (</a:t>
            </a:r>
            <a:r>
              <a:rPr lang="en-US" sz="2600" b="1" i="1">
                <a:solidFill>
                  <a:srgbClr val="CC0000"/>
                </a:solidFill>
                <a:latin typeface="Arial"/>
                <a:cs typeface="Arial"/>
              </a:rPr>
              <a:t>AVC</a:t>
            </a:r>
            <a:r>
              <a:rPr lang="en-US" sz="2600" b="1">
                <a:solidFill>
                  <a:srgbClr val="CC0000"/>
                </a:solidFill>
                <a:latin typeface="Arial"/>
                <a:cs typeface="Arial"/>
              </a:rPr>
              <a:t>)</a:t>
            </a:r>
            <a:r>
              <a:rPr lang="en-US" sz="2600">
                <a:latin typeface="Arial"/>
                <a:cs typeface="Arial"/>
              </a:rPr>
              <a:t>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is variable cost divided by the quantity of output:</a:t>
            </a:r>
          </a:p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>
                <a:latin typeface="Arial"/>
                <a:cs typeface="Arial"/>
              </a:rPr>
              <a:t>   </a:t>
            </a:r>
            <a:r>
              <a:rPr lang="en-US" sz="2600" i="1">
                <a:latin typeface="Arial"/>
                <a:cs typeface="Arial"/>
              </a:rPr>
              <a:t>AVC</a:t>
            </a:r>
            <a:r>
              <a:rPr lang="en-US" sz="2600">
                <a:latin typeface="Arial"/>
                <a:cs typeface="Arial"/>
              </a:rPr>
              <a:t> = </a:t>
            </a:r>
            <a:r>
              <a:rPr lang="en-US" sz="2600" i="1">
                <a:latin typeface="Arial"/>
                <a:cs typeface="Arial"/>
              </a:rPr>
              <a:t>VC</a:t>
            </a:r>
            <a:r>
              <a:rPr lang="en-US" sz="2600">
                <a:latin typeface="Arial"/>
                <a:cs typeface="Arial"/>
              </a:rPr>
              <a:t>/</a:t>
            </a:r>
            <a:r>
              <a:rPr lang="en-US" sz="2600" b="1" i="1">
                <a:latin typeface="Arial"/>
                <a:cs typeface="Arial"/>
              </a:rPr>
              <a:t>Q</a:t>
            </a:r>
          </a:p>
        </p:txBody>
      </p:sp>
      <p:sp>
        <p:nvSpPr>
          <p:cNvPr id="90158" name="Text Box 46"/>
          <p:cNvSpPr txBox="1">
            <a:spLocks noChangeArrowheads="1"/>
          </p:cNvSpPr>
          <p:nvPr/>
        </p:nvSpPr>
        <p:spPr bwMode="auto">
          <a:xfrm>
            <a:off x="3563938" y="3467100"/>
            <a:ext cx="5011737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>
                <a:latin typeface="Arial"/>
                <a:cs typeface="Arial"/>
              </a:rPr>
              <a:t>As </a:t>
            </a:r>
            <a:r>
              <a:rPr lang="en-US" sz="2600" b="1" i="1">
                <a:latin typeface="Arial"/>
                <a:cs typeface="Arial"/>
              </a:rPr>
              <a:t>Q</a:t>
            </a:r>
            <a:r>
              <a:rPr lang="en-US" sz="2600">
                <a:latin typeface="Arial"/>
                <a:cs typeface="Arial"/>
              </a:rPr>
              <a:t> rises, </a:t>
            </a:r>
            <a:r>
              <a:rPr lang="en-US" sz="2600" i="1">
                <a:latin typeface="Arial"/>
                <a:cs typeface="Arial"/>
              </a:rPr>
              <a:t>AVC</a:t>
            </a:r>
            <a:r>
              <a:rPr lang="en-US" sz="2600">
                <a:latin typeface="Arial"/>
                <a:cs typeface="Arial"/>
              </a:rPr>
              <a:t> may fall initially.  In most cases, </a:t>
            </a:r>
            <a:r>
              <a:rPr lang="en-US" sz="2600" i="1">
                <a:latin typeface="Arial"/>
                <a:cs typeface="Arial"/>
              </a:rPr>
              <a:t>AVC</a:t>
            </a:r>
            <a:r>
              <a:rPr lang="en-US" sz="2600">
                <a:latin typeface="Arial"/>
                <a:cs typeface="Arial"/>
              </a:rPr>
              <a:t> will eventually rise as output rises.</a:t>
            </a:r>
          </a:p>
        </p:txBody>
      </p:sp>
      <p:sp>
        <p:nvSpPr>
          <p:cNvPr id="5162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graphicFrame>
        <p:nvGraphicFramePr>
          <p:cNvPr id="9015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574492"/>
              </p:ext>
            </p:extLst>
          </p:nvPr>
        </p:nvGraphicFramePr>
        <p:xfrm>
          <a:off x="3322638" y="817563"/>
          <a:ext cx="5402262" cy="560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Worksheet" r:id="rId5" imgW="5162729" imgH="5353169" progId="Excel.Sheet.8">
                  <p:embed/>
                </p:oleObj>
              </mc:Choice>
              <mc:Fallback>
                <p:oleObj name="Worksheet" r:id="rId5" imgW="5162729" imgH="53531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2638" y="817563"/>
                        <a:ext cx="5402262" cy="560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283785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0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57" grpId="0" build="p"/>
      <p:bldP spid="90158" grpId="0" build="p"/>
      <p:bldOleChart spid="901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1081044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Lecture Today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668002"/>
            <a:ext cx="8229600" cy="4808998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a production function?  What is marginal product?  How are they related?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are the various costs?  How are they related to each other and to output?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How are costs different in the short run vs. </a:t>
            </a:r>
            <a:br>
              <a:rPr lang="en-US" dirty="0"/>
            </a:br>
            <a:r>
              <a:rPr lang="en-US" dirty="0"/>
              <a:t>the long run?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are “economies of scale”?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58403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74625"/>
            <a:ext cx="6459538" cy="649288"/>
          </a:xfrm>
        </p:spPr>
        <p:txBody>
          <a:bodyPr/>
          <a:lstStyle/>
          <a:p>
            <a:pPr algn="l" eaLnBrk="1" hangingPunct="1"/>
            <a:r>
              <a:rPr lang="en-US" sz="2700" b="1" dirty="0"/>
              <a:t>EXAMPLE 2</a:t>
            </a:r>
            <a:r>
              <a:rPr lang="en-US" sz="2700" dirty="0"/>
              <a:t>:  </a:t>
            </a:r>
            <a:r>
              <a:rPr lang="en-US" sz="3000" dirty="0"/>
              <a:t>Average Total Cost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17688" y="1651000"/>
            <a:ext cx="977900" cy="4476750"/>
            <a:chOff x="1145" y="1040"/>
            <a:chExt cx="616" cy="2820"/>
          </a:xfrm>
        </p:grpSpPr>
        <p:sp>
          <p:nvSpPr>
            <p:cNvPr id="34879" name="Rectangle 4"/>
            <p:cNvSpPr>
              <a:spLocks noChangeArrowheads="1"/>
            </p:cNvSpPr>
            <p:nvPr/>
          </p:nvSpPr>
          <p:spPr bwMode="auto">
            <a:xfrm>
              <a:off x="1145" y="3507"/>
              <a:ext cx="61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88.57</a:t>
              </a:r>
            </a:p>
          </p:txBody>
        </p:sp>
        <p:sp>
          <p:nvSpPr>
            <p:cNvPr id="34880" name="Rectangle 5"/>
            <p:cNvSpPr>
              <a:spLocks noChangeArrowheads="1"/>
            </p:cNvSpPr>
            <p:nvPr/>
          </p:nvSpPr>
          <p:spPr bwMode="auto">
            <a:xfrm>
              <a:off x="1145" y="3155"/>
              <a:ext cx="61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80</a:t>
              </a:r>
            </a:p>
          </p:txBody>
        </p:sp>
        <p:sp>
          <p:nvSpPr>
            <p:cNvPr id="34881" name="Rectangle 6"/>
            <p:cNvSpPr>
              <a:spLocks noChangeArrowheads="1"/>
            </p:cNvSpPr>
            <p:nvPr/>
          </p:nvSpPr>
          <p:spPr bwMode="auto">
            <a:xfrm>
              <a:off x="1145" y="2803"/>
              <a:ext cx="61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76</a:t>
              </a:r>
            </a:p>
          </p:txBody>
        </p:sp>
        <p:sp>
          <p:nvSpPr>
            <p:cNvPr id="34882" name="Rectangle 7"/>
            <p:cNvSpPr>
              <a:spLocks noChangeArrowheads="1"/>
            </p:cNvSpPr>
            <p:nvPr/>
          </p:nvSpPr>
          <p:spPr bwMode="auto">
            <a:xfrm>
              <a:off x="1145" y="2450"/>
              <a:ext cx="61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77.50</a:t>
              </a:r>
            </a:p>
          </p:txBody>
        </p:sp>
        <p:sp>
          <p:nvSpPr>
            <p:cNvPr id="34883" name="Rectangle 8"/>
            <p:cNvSpPr>
              <a:spLocks noChangeArrowheads="1"/>
            </p:cNvSpPr>
            <p:nvPr/>
          </p:nvSpPr>
          <p:spPr bwMode="auto">
            <a:xfrm>
              <a:off x="1145" y="2097"/>
              <a:ext cx="61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86.67</a:t>
              </a:r>
            </a:p>
          </p:txBody>
        </p:sp>
        <p:sp>
          <p:nvSpPr>
            <p:cNvPr id="34884" name="Rectangle 9"/>
            <p:cNvSpPr>
              <a:spLocks noChangeArrowheads="1"/>
            </p:cNvSpPr>
            <p:nvPr/>
          </p:nvSpPr>
          <p:spPr bwMode="auto">
            <a:xfrm>
              <a:off x="1145" y="1744"/>
              <a:ext cx="61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110</a:t>
              </a:r>
            </a:p>
          </p:txBody>
        </p:sp>
        <p:sp>
          <p:nvSpPr>
            <p:cNvPr id="34885" name="Rectangle 10"/>
            <p:cNvSpPr>
              <a:spLocks noChangeArrowheads="1"/>
            </p:cNvSpPr>
            <p:nvPr/>
          </p:nvSpPr>
          <p:spPr bwMode="auto">
            <a:xfrm>
              <a:off x="1145" y="1393"/>
              <a:ext cx="616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$170</a:t>
              </a:r>
            </a:p>
          </p:txBody>
        </p:sp>
        <p:sp>
          <p:nvSpPr>
            <p:cNvPr id="34886" name="Rectangle 11"/>
            <p:cNvSpPr>
              <a:spLocks noChangeArrowheads="1"/>
            </p:cNvSpPr>
            <p:nvPr/>
          </p:nvSpPr>
          <p:spPr bwMode="auto">
            <a:xfrm>
              <a:off x="1145" y="1040"/>
              <a:ext cx="61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n/a</a:t>
              </a:r>
            </a:p>
          </p:txBody>
        </p:sp>
      </p:grpSp>
      <p:sp>
        <p:nvSpPr>
          <p:cNvPr id="34822" name="Rectangle 12"/>
          <p:cNvSpPr>
            <a:spLocks noChangeArrowheads="1"/>
          </p:cNvSpPr>
          <p:nvPr/>
        </p:nvSpPr>
        <p:spPr bwMode="auto">
          <a:xfrm>
            <a:off x="1817688" y="1090613"/>
            <a:ext cx="9779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ATC</a:t>
            </a:r>
          </a:p>
        </p:txBody>
      </p:sp>
      <p:sp>
        <p:nvSpPr>
          <p:cNvPr id="34823" name="Rectangle 13"/>
          <p:cNvSpPr>
            <a:spLocks noChangeArrowheads="1"/>
          </p:cNvSpPr>
          <p:nvPr/>
        </p:nvSpPr>
        <p:spPr bwMode="auto">
          <a:xfrm>
            <a:off x="946150" y="5567363"/>
            <a:ext cx="871538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620</a:t>
            </a:r>
          </a:p>
        </p:txBody>
      </p:sp>
      <p:sp>
        <p:nvSpPr>
          <p:cNvPr id="34824" name="Rectangle 14"/>
          <p:cNvSpPr>
            <a:spLocks noChangeArrowheads="1"/>
          </p:cNvSpPr>
          <p:nvPr/>
        </p:nvSpPr>
        <p:spPr bwMode="auto">
          <a:xfrm>
            <a:off x="401638" y="5567363"/>
            <a:ext cx="544512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7</a:t>
            </a:r>
          </a:p>
        </p:txBody>
      </p:sp>
      <p:sp>
        <p:nvSpPr>
          <p:cNvPr id="34825" name="Rectangle 15"/>
          <p:cNvSpPr>
            <a:spLocks noChangeArrowheads="1"/>
          </p:cNvSpPr>
          <p:nvPr/>
        </p:nvSpPr>
        <p:spPr bwMode="auto">
          <a:xfrm>
            <a:off x="946150" y="5008563"/>
            <a:ext cx="87153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480</a:t>
            </a:r>
          </a:p>
        </p:txBody>
      </p:sp>
      <p:sp>
        <p:nvSpPr>
          <p:cNvPr id="34826" name="Rectangle 16"/>
          <p:cNvSpPr>
            <a:spLocks noChangeArrowheads="1"/>
          </p:cNvSpPr>
          <p:nvPr/>
        </p:nvSpPr>
        <p:spPr bwMode="auto">
          <a:xfrm>
            <a:off x="401638" y="5008563"/>
            <a:ext cx="544512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6</a:t>
            </a:r>
          </a:p>
        </p:txBody>
      </p:sp>
      <p:sp>
        <p:nvSpPr>
          <p:cNvPr id="34827" name="Rectangle 17"/>
          <p:cNvSpPr>
            <a:spLocks noChangeArrowheads="1"/>
          </p:cNvSpPr>
          <p:nvPr/>
        </p:nvSpPr>
        <p:spPr bwMode="auto">
          <a:xfrm>
            <a:off x="946150" y="4449763"/>
            <a:ext cx="87153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380</a:t>
            </a:r>
          </a:p>
        </p:txBody>
      </p:sp>
      <p:sp>
        <p:nvSpPr>
          <p:cNvPr id="34828" name="Rectangle 18"/>
          <p:cNvSpPr>
            <a:spLocks noChangeArrowheads="1"/>
          </p:cNvSpPr>
          <p:nvPr/>
        </p:nvSpPr>
        <p:spPr bwMode="auto">
          <a:xfrm>
            <a:off x="401638" y="4449763"/>
            <a:ext cx="544512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5</a:t>
            </a:r>
          </a:p>
        </p:txBody>
      </p:sp>
      <p:sp>
        <p:nvSpPr>
          <p:cNvPr id="34829" name="Rectangle 19"/>
          <p:cNvSpPr>
            <a:spLocks noChangeArrowheads="1"/>
          </p:cNvSpPr>
          <p:nvPr/>
        </p:nvSpPr>
        <p:spPr bwMode="auto">
          <a:xfrm>
            <a:off x="946150" y="3889375"/>
            <a:ext cx="8715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310</a:t>
            </a:r>
          </a:p>
        </p:txBody>
      </p:sp>
      <p:sp>
        <p:nvSpPr>
          <p:cNvPr id="34830" name="Rectangle 20"/>
          <p:cNvSpPr>
            <a:spLocks noChangeArrowheads="1"/>
          </p:cNvSpPr>
          <p:nvPr/>
        </p:nvSpPr>
        <p:spPr bwMode="auto">
          <a:xfrm>
            <a:off x="401638" y="3889375"/>
            <a:ext cx="544512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4</a:t>
            </a:r>
          </a:p>
        </p:txBody>
      </p:sp>
      <p:sp>
        <p:nvSpPr>
          <p:cNvPr id="34831" name="Rectangle 21"/>
          <p:cNvSpPr>
            <a:spLocks noChangeArrowheads="1"/>
          </p:cNvSpPr>
          <p:nvPr/>
        </p:nvSpPr>
        <p:spPr bwMode="auto">
          <a:xfrm>
            <a:off x="946150" y="3328988"/>
            <a:ext cx="871538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260</a:t>
            </a:r>
          </a:p>
        </p:txBody>
      </p:sp>
      <p:sp>
        <p:nvSpPr>
          <p:cNvPr id="34832" name="Rectangle 22"/>
          <p:cNvSpPr>
            <a:spLocks noChangeArrowheads="1"/>
          </p:cNvSpPr>
          <p:nvPr/>
        </p:nvSpPr>
        <p:spPr bwMode="auto">
          <a:xfrm>
            <a:off x="401638" y="3328988"/>
            <a:ext cx="544512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3</a:t>
            </a:r>
          </a:p>
        </p:txBody>
      </p:sp>
      <p:sp>
        <p:nvSpPr>
          <p:cNvPr id="34833" name="Rectangle 23"/>
          <p:cNvSpPr>
            <a:spLocks noChangeArrowheads="1"/>
          </p:cNvSpPr>
          <p:nvPr/>
        </p:nvSpPr>
        <p:spPr bwMode="auto">
          <a:xfrm>
            <a:off x="946150" y="2768600"/>
            <a:ext cx="8715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220</a:t>
            </a:r>
          </a:p>
        </p:txBody>
      </p:sp>
      <p:sp>
        <p:nvSpPr>
          <p:cNvPr id="34834" name="Rectangle 24"/>
          <p:cNvSpPr>
            <a:spLocks noChangeArrowheads="1"/>
          </p:cNvSpPr>
          <p:nvPr/>
        </p:nvSpPr>
        <p:spPr bwMode="auto">
          <a:xfrm>
            <a:off x="401638" y="2768600"/>
            <a:ext cx="544512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2</a:t>
            </a:r>
          </a:p>
        </p:txBody>
      </p:sp>
      <p:sp>
        <p:nvSpPr>
          <p:cNvPr id="34835" name="Rectangle 25"/>
          <p:cNvSpPr>
            <a:spLocks noChangeArrowheads="1"/>
          </p:cNvSpPr>
          <p:nvPr/>
        </p:nvSpPr>
        <p:spPr bwMode="auto">
          <a:xfrm>
            <a:off x="946150" y="2211388"/>
            <a:ext cx="871538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170</a:t>
            </a:r>
          </a:p>
        </p:txBody>
      </p:sp>
      <p:sp>
        <p:nvSpPr>
          <p:cNvPr id="34836" name="Rectangle 26"/>
          <p:cNvSpPr>
            <a:spLocks noChangeArrowheads="1"/>
          </p:cNvSpPr>
          <p:nvPr/>
        </p:nvSpPr>
        <p:spPr bwMode="auto">
          <a:xfrm>
            <a:off x="401638" y="2211388"/>
            <a:ext cx="544512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1</a:t>
            </a:r>
          </a:p>
        </p:txBody>
      </p:sp>
      <p:sp>
        <p:nvSpPr>
          <p:cNvPr id="34837" name="Rectangle 27"/>
          <p:cNvSpPr>
            <a:spLocks noChangeArrowheads="1"/>
          </p:cNvSpPr>
          <p:nvPr/>
        </p:nvSpPr>
        <p:spPr bwMode="auto">
          <a:xfrm>
            <a:off x="946150" y="1651000"/>
            <a:ext cx="8715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$100</a:t>
            </a:r>
          </a:p>
        </p:txBody>
      </p:sp>
      <p:sp>
        <p:nvSpPr>
          <p:cNvPr id="34838" name="Rectangle 28"/>
          <p:cNvSpPr>
            <a:spLocks noChangeArrowheads="1"/>
          </p:cNvSpPr>
          <p:nvPr/>
        </p:nvSpPr>
        <p:spPr bwMode="auto">
          <a:xfrm>
            <a:off x="401638" y="1651000"/>
            <a:ext cx="544512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0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795588" y="1090613"/>
            <a:ext cx="2052637" cy="5037137"/>
            <a:chOff x="1761" y="687"/>
            <a:chExt cx="1293" cy="3173"/>
          </a:xfrm>
        </p:grpSpPr>
        <p:sp>
          <p:nvSpPr>
            <p:cNvPr id="34861" name="Rectangle 30"/>
            <p:cNvSpPr>
              <a:spLocks noChangeArrowheads="1"/>
            </p:cNvSpPr>
            <p:nvPr/>
          </p:nvSpPr>
          <p:spPr bwMode="auto">
            <a:xfrm>
              <a:off x="2398" y="3507"/>
              <a:ext cx="65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74.29</a:t>
              </a:r>
            </a:p>
          </p:txBody>
        </p:sp>
        <p:sp>
          <p:nvSpPr>
            <p:cNvPr id="34862" name="Rectangle 31"/>
            <p:cNvSpPr>
              <a:spLocks noChangeArrowheads="1"/>
            </p:cNvSpPr>
            <p:nvPr/>
          </p:nvSpPr>
          <p:spPr bwMode="auto">
            <a:xfrm>
              <a:off x="1761" y="3507"/>
              <a:ext cx="637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14.29</a:t>
              </a:r>
            </a:p>
          </p:txBody>
        </p:sp>
        <p:sp>
          <p:nvSpPr>
            <p:cNvPr id="34863" name="Rectangle 32"/>
            <p:cNvSpPr>
              <a:spLocks noChangeArrowheads="1"/>
            </p:cNvSpPr>
            <p:nvPr/>
          </p:nvSpPr>
          <p:spPr bwMode="auto">
            <a:xfrm>
              <a:off x="2398" y="3155"/>
              <a:ext cx="65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63.33</a:t>
              </a:r>
            </a:p>
          </p:txBody>
        </p:sp>
        <p:sp>
          <p:nvSpPr>
            <p:cNvPr id="34864" name="Rectangle 33"/>
            <p:cNvSpPr>
              <a:spLocks noChangeArrowheads="1"/>
            </p:cNvSpPr>
            <p:nvPr/>
          </p:nvSpPr>
          <p:spPr bwMode="auto">
            <a:xfrm>
              <a:off x="1761" y="3155"/>
              <a:ext cx="637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16.67</a:t>
              </a:r>
            </a:p>
          </p:txBody>
        </p:sp>
        <p:sp>
          <p:nvSpPr>
            <p:cNvPr id="34865" name="Rectangle 34"/>
            <p:cNvSpPr>
              <a:spLocks noChangeArrowheads="1"/>
            </p:cNvSpPr>
            <p:nvPr/>
          </p:nvSpPr>
          <p:spPr bwMode="auto">
            <a:xfrm>
              <a:off x="2398" y="2803"/>
              <a:ext cx="65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56.00</a:t>
              </a:r>
            </a:p>
          </p:txBody>
        </p:sp>
        <p:sp>
          <p:nvSpPr>
            <p:cNvPr id="34866" name="Rectangle 35"/>
            <p:cNvSpPr>
              <a:spLocks noChangeArrowheads="1"/>
            </p:cNvSpPr>
            <p:nvPr/>
          </p:nvSpPr>
          <p:spPr bwMode="auto">
            <a:xfrm>
              <a:off x="1761" y="2803"/>
              <a:ext cx="637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20</a:t>
              </a:r>
            </a:p>
          </p:txBody>
        </p:sp>
        <p:sp>
          <p:nvSpPr>
            <p:cNvPr id="34867" name="Rectangle 36"/>
            <p:cNvSpPr>
              <a:spLocks noChangeArrowheads="1"/>
            </p:cNvSpPr>
            <p:nvPr/>
          </p:nvSpPr>
          <p:spPr bwMode="auto">
            <a:xfrm>
              <a:off x="2398" y="2450"/>
              <a:ext cx="65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52.50</a:t>
              </a:r>
            </a:p>
          </p:txBody>
        </p:sp>
        <p:sp>
          <p:nvSpPr>
            <p:cNvPr id="34868" name="Rectangle 37"/>
            <p:cNvSpPr>
              <a:spLocks noChangeArrowheads="1"/>
            </p:cNvSpPr>
            <p:nvPr/>
          </p:nvSpPr>
          <p:spPr bwMode="auto">
            <a:xfrm>
              <a:off x="1761" y="2450"/>
              <a:ext cx="637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25</a:t>
              </a:r>
            </a:p>
          </p:txBody>
        </p:sp>
        <p:sp>
          <p:nvSpPr>
            <p:cNvPr id="34869" name="Rectangle 38"/>
            <p:cNvSpPr>
              <a:spLocks noChangeArrowheads="1"/>
            </p:cNvSpPr>
            <p:nvPr/>
          </p:nvSpPr>
          <p:spPr bwMode="auto">
            <a:xfrm>
              <a:off x="2398" y="2097"/>
              <a:ext cx="65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53.33</a:t>
              </a:r>
            </a:p>
          </p:txBody>
        </p:sp>
        <p:sp>
          <p:nvSpPr>
            <p:cNvPr id="34870" name="Rectangle 39"/>
            <p:cNvSpPr>
              <a:spLocks noChangeArrowheads="1"/>
            </p:cNvSpPr>
            <p:nvPr/>
          </p:nvSpPr>
          <p:spPr bwMode="auto">
            <a:xfrm>
              <a:off x="1761" y="2097"/>
              <a:ext cx="637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33.33</a:t>
              </a:r>
            </a:p>
          </p:txBody>
        </p:sp>
        <p:sp>
          <p:nvSpPr>
            <p:cNvPr id="34871" name="Rectangle 40"/>
            <p:cNvSpPr>
              <a:spLocks noChangeArrowheads="1"/>
            </p:cNvSpPr>
            <p:nvPr/>
          </p:nvSpPr>
          <p:spPr bwMode="auto">
            <a:xfrm>
              <a:off x="2398" y="1744"/>
              <a:ext cx="65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60</a:t>
              </a:r>
            </a:p>
          </p:txBody>
        </p:sp>
        <p:sp>
          <p:nvSpPr>
            <p:cNvPr id="34872" name="Rectangle 41"/>
            <p:cNvSpPr>
              <a:spLocks noChangeArrowheads="1"/>
            </p:cNvSpPr>
            <p:nvPr/>
          </p:nvSpPr>
          <p:spPr bwMode="auto">
            <a:xfrm>
              <a:off x="1761" y="1744"/>
              <a:ext cx="637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50</a:t>
              </a:r>
            </a:p>
          </p:txBody>
        </p:sp>
        <p:sp>
          <p:nvSpPr>
            <p:cNvPr id="34873" name="Rectangle 42"/>
            <p:cNvSpPr>
              <a:spLocks noChangeArrowheads="1"/>
            </p:cNvSpPr>
            <p:nvPr/>
          </p:nvSpPr>
          <p:spPr bwMode="auto">
            <a:xfrm>
              <a:off x="2398" y="1393"/>
              <a:ext cx="656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$70</a:t>
              </a:r>
            </a:p>
          </p:txBody>
        </p:sp>
        <p:sp>
          <p:nvSpPr>
            <p:cNvPr id="34874" name="Rectangle 43"/>
            <p:cNvSpPr>
              <a:spLocks noChangeArrowheads="1"/>
            </p:cNvSpPr>
            <p:nvPr/>
          </p:nvSpPr>
          <p:spPr bwMode="auto">
            <a:xfrm>
              <a:off x="1761" y="1393"/>
              <a:ext cx="637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$100</a:t>
              </a:r>
            </a:p>
          </p:txBody>
        </p:sp>
        <p:sp>
          <p:nvSpPr>
            <p:cNvPr id="34875" name="Rectangle 44"/>
            <p:cNvSpPr>
              <a:spLocks noChangeArrowheads="1"/>
            </p:cNvSpPr>
            <p:nvPr/>
          </p:nvSpPr>
          <p:spPr bwMode="auto">
            <a:xfrm>
              <a:off x="2398" y="1040"/>
              <a:ext cx="65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n/a</a:t>
              </a:r>
            </a:p>
          </p:txBody>
        </p:sp>
        <p:sp>
          <p:nvSpPr>
            <p:cNvPr id="34876" name="Rectangle 45"/>
            <p:cNvSpPr>
              <a:spLocks noChangeArrowheads="1"/>
            </p:cNvSpPr>
            <p:nvPr/>
          </p:nvSpPr>
          <p:spPr bwMode="auto">
            <a:xfrm>
              <a:off x="1761" y="1040"/>
              <a:ext cx="637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300">
                  <a:latin typeface="Arial"/>
                  <a:cs typeface="Arial"/>
                </a:rPr>
                <a:t>n/a</a:t>
              </a:r>
            </a:p>
          </p:txBody>
        </p:sp>
        <p:sp>
          <p:nvSpPr>
            <p:cNvPr id="34877" name="Rectangle 46"/>
            <p:cNvSpPr>
              <a:spLocks noChangeArrowheads="1"/>
            </p:cNvSpPr>
            <p:nvPr/>
          </p:nvSpPr>
          <p:spPr bwMode="auto">
            <a:xfrm>
              <a:off x="2398" y="687"/>
              <a:ext cx="65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 i="1">
                  <a:latin typeface="Arial"/>
                  <a:cs typeface="Arial"/>
                </a:rPr>
                <a:t>AVC</a:t>
              </a:r>
            </a:p>
          </p:txBody>
        </p:sp>
        <p:sp>
          <p:nvSpPr>
            <p:cNvPr id="34878" name="Rectangle 47"/>
            <p:cNvSpPr>
              <a:spLocks noChangeArrowheads="1"/>
            </p:cNvSpPr>
            <p:nvPr/>
          </p:nvSpPr>
          <p:spPr bwMode="auto">
            <a:xfrm>
              <a:off x="1761" y="687"/>
              <a:ext cx="637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400" i="1">
                  <a:latin typeface="Arial"/>
                  <a:cs typeface="Arial"/>
                </a:rPr>
                <a:t>AFC</a:t>
              </a:r>
            </a:p>
          </p:txBody>
        </p:sp>
      </p:grpSp>
      <p:sp>
        <p:nvSpPr>
          <p:cNvPr id="34840" name="Rectangle 48"/>
          <p:cNvSpPr>
            <a:spLocks noChangeArrowheads="1"/>
          </p:cNvSpPr>
          <p:nvPr/>
        </p:nvSpPr>
        <p:spPr bwMode="auto">
          <a:xfrm>
            <a:off x="946150" y="1090613"/>
            <a:ext cx="871538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TC</a:t>
            </a:r>
          </a:p>
        </p:txBody>
      </p:sp>
      <p:sp>
        <p:nvSpPr>
          <p:cNvPr id="34841" name="Rectangle 49"/>
          <p:cNvSpPr>
            <a:spLocks noChangeArrowheads="1"/>
          </p:cNvSpPr>
          <p:nvPr/>
        </p:nvSpPr>
        <p:spPr bwMode="auto">
          <a:xfrm>
            <a:off x="401638" y="1090613"/>
            <a:ext cx="544512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34842" name="Line 50"/>
          <p:cNvSpPr>
            <a:spLocks noChangeShapeType="1"/>
          </p:cNvSpPr>
          <p:nvPr/>
        </p:nvSpPr>
        <p:spPr bwMode="auto">
          <a:xfrm>
            <a:off x="401638" y="1090613"/>
            <a:ext cx="444658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43" name="Line 51"/>
          <p:cNvSpPr>
            <a:spLocks noChangeShapeType="1"/>
          </p:cNvSpPr>
          <p:nvPr/>
        </p:nvSpPr>
        <p:spPr bwMode="auto">
          <a:xfrm>
            <a:off x="401638" y="1651000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44" name="Line 52"/>
          <p:cNvSpPr>
            <a:spLocks noChangeShapeType="1"/>
          </p:cNvSpPr>
          <p:nvPr/>
        </p:nvSpPr>
        <p:spPr bwMode="auto">
          <a:xfrm>
            <a:off x="401638" y="2211388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45" name="Line 53"/>
          <p:cNvSpPr>
            <a:spLocks noChangeShapeType="1"/>
          </p:cNvSpPr>
          <p:nvPr/>
        </p:nvSpPr>
        <p:spPr bwMode="auto">
          <a:xfrm>
            <a:off x="401638" y="2768600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46" name="Line 54"/>
          <p:cNvSpPr>
            <a:spLocks noChangeShapeType="1"/>
          </p:cNvSpPr>
          <p:nvPr/>
        </p:nvSpPr>
        <p:spPr bwMode="auto">
          <a:xfrm>
            <a:off x="401638" y="3328988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47" name="Line 55"/>
          <p:cNvSpPr>
            <a:spLocks noChangeShapeType="1"/>
          </p:cNvSpPr>
          <p:nvPr/>
        </p:nvSpPr>
        <p:spPr bwMode="auto">
          <a:xfrm>
            <a:off x="401638" y="3889375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48" name="Line 56"/>
          <p:cNvSpPr>
            <a:spLocks noChangeShapeType="1"/>
          </p:cNvSpPr>
          <p:nvPr/>
        </p:nvSpPr>
        <p:spPr bwMode="auto">
          <a:xfrm>
            <a:off x="401638" y="4449763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49" name="Line 57"/>
          <p:cNvSpPr>
            <a:spLocks noChangeShapeType="1"/>
          </p:cNvSpPr>
          <p:nvPr/>
        </p:nvSpPr>
        <p:spPr bwMode="auto">
          <a:xfrm>
            <a:off x="401638" y="5008563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50" name="Line 58"/>
          <p:cNvSpPr>
            <a:spLocks noChangeShapeType="1"/>
          </p:cNvSpPr>
          <p:nvPr/>
        </p:nvSpPr>
        <p:spPr bwMode="auto">
          <a:xfrm>
            <a:off x="401638" y="5567363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51" name="Line 59"/>
          <p:cNvSpPr>
            <a:spLocks noChangeShapeType="1"/>
          </p:cNvSpPr>
          <p:nvPr/>
        </p:nvSpPr>
        <p:spPr bwMode="auto">
          <a:xfrm>
            <a:off x="401638" y="6127750"/>
            <a:ext cx="444658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52" name="Line 60"/>
          <p:cNvSpPr>
            <a:spLocks noChangeShapeType="1"/>
          </p:cNvSpPr>
          <p:nvPr/>
        </p:nvSpPr>
        <p:spPr bwMode="auto">
          <a:xfrm>
            <a:off x="401638" y="1090613"/>
            <a:ext cx="0" cy="50371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53" name="Line 61"/>
          <p:cNvSpPr>
            <a:spLocks noChangeShapeType="1"/>
          </p:cNvSpPr>
          <p:nvPr/>
        </p:nvSpPr>
        <p:spPr bwMode="auto">
          <a:xfrm>
            <a:off x="946150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54" name="Line 62"/>
          <p:cNvSpPr>
            <a:spLocks noChangeShapeType="1"/>
          </p:cNvSpPr>
          <p:nvPr/>
        </p:nvSpPr>
        <p:spPr bwMode="auto">
          <a:xfrm>
            <a:off x="1817688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55" name="Line 63"/>
          <p:cNvSpPr>
            <a:spLocks noChangeShapeType="1"/>
          </p:cNvSpPr>
          <p:nvPr/>
        </p:nvSpPr>
        <p:spPr bwMode="auto">
          <a:xfrm>
            <a:off x="3806825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56" name="Line 64"/>
          <p:cNvSpPr>
            <a:spLocks noChangeShapeType="1"/>
          </p:cNvSpPr>
          <p:nvPr/>
        </p:nvSpPr>
        <p:spPr bwMode="auto">
          <a:xfrm>
            <a:off x="4848225" y="1090613"/>
            <a:ext cx="0" cy="50371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57" name="Line 65"/>
          <p:cNvSpPr>
            <a:spLocks noChangeShapeType="1"/>
          </p:cNvSpPr>
          <p:nvPr/>
        </p:nvSpPr>
        <p:spPr bwMode="auto">
          <a:xfrm>
            <a:off x="2795588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485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sp>
        <p:nvSpPr>
          <p:cNvPr id="91203" name="Text Box 67"/>
          <p:cNvSpPr txBox="1">
            <a:spLocks noChangeArrowheads="1"/>
          </p:cNvSpPr>
          <p:nvPr/>
        </p:nvSpPr>
        <p:spPr bwMode="auto">
          <a:xfrm>
            <a:off x="5318125" y="1030288"/>
            <a:ext cx="33909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 b="1" dirty="0">
                <a:solidFill>
                  <a:srgbClr val="CC0000"/>
                </a:solidFill>
                <a:latin typeface="Arial"/>
                <a:cs typeface="Arial"/>
              </a:rPr>
              <a:t>Average total cost (</a:t>
            </a:r>
            <a:r>
              <a:rPr lang="en-US" sz="2600" b="1" i="1" dirty="0">
                <a:solidFill>
                  <a:srgbClr val="CC0000"/>
                </a:solidFill>
                <a:latin typeface="Arial"/>
                <a:cs typeface="Arial"/>
              </a:rPr>
              <a:t>ATC</a:t>
            </a:r>
            <a:r>
              <a:rPr lang="en-US" sz="2600" b="1" dirty="0">
                <a:solidFill>
                  <a:srgbClr val="CC0000"/>
                </a:solidFill>
                <a:latin typeface="Arial"/>
                <a:cs typeface="Arial"/>
              </a:rPr>
              <a:t>)/cost per unit/unit cost</a:t>
            </a:r>
            <a:r>
              <a:rPr lang="en-US" sz="2600" dirty="0">
                <a:latin typeface="Arial"/>
                <a:cs typeface="Arial"/>
              </a:rPr>
              <a:t> equals total cost divided by the quantity of output:</a:t>
            </a:r>
          </a:p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 dirty="0">
                <a:latin typeface="Arial"/>
                <a:cs typeface="Arial"/>
              </a:rPr>
              <a:t>   </a:t>
            </a:r>
            <a:r>
              <a:rPr lang="en-US" sz="2600" i="1" dirty="0">
                <a:latin typeface="Arial"/>
                <a:cs typeface="Arial"/>
              </a:rPr>
              <a:t>ATC</a:t>
            </a:r>
            <a:r>
              <a:rPr lang="en-US" sz="2600" dirty="0">
                <a:latin typeface="Arial"/>
                <a:cs typeface="Arial"/>
              </a:rPr>
              <a:t> = </a:t>
            </a:r>
            <a:r>
              <a:rPr lang="en-US" sz="2600" i="1" dirty="0">
                <a:latin typeface="Arial"/>
                <a:cs typeface="Arial"/>
              </a:rPr>
              <a:t>TC</a:t>
            </a:r>
            <a:r>
              <a:rPr lang="en-US" sz="2600" dirty="0">
                <a:latin typeface="Arial"/>
                <a:cs typeface="Arial"/>
              </a:rPr>
              <a:t>/</a:t>
            </a:r>
            <a:r>
              <a:rPr lang="en-US" sz="2600" b="1" i="1" dirty="0">
                <a:latin typeface="Arial"/>
                <a:cs typeface="Arial"/>
              </a:rPr>
              <a:t>Q</a:t>
            </a:r>
          </a:p>
        </p:txBody>
      </p:sp>
      <p:sp>
        <p:nvSpPr>
          <p:cNvPr id="91204" name="Text Box 68"/>
          <p:cNvSpPr txBox="1">
            <a:spLocks noChangeArrowheads="1"/>
          </p:cNvSpPr>
          <p:nvPr/>
        </p:nvSpPr>
        <p:spPr bwMode="auto">
          <a:xfrm>
            <a:off x="5324475" y="3605213"/>
            <a:ext cx="3525838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>
                <a:latin typeface="Arial"/>
                <a:cs typeface="Arial"/>
              </a:rPr>
              <a:t>Also,</a:t>
            </a:r>
          </a:p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 i="1">
                <a:latin typeface="Arial"/>
                <a:cs typeface="Arial"/>
              </a:rPr>
              <a:t>   ATC</a:t>
            </a:r>
            <a:r>
              <a:rPr lang="en-US" sz="2600">
                <a:latin typeface="Arial"/>
                <a:cs typeface="Arial"/>
              </a:rPr>
              <a:t> = </a:t>
            </a:r>
            <a:r>
              <a:rPr lang="en-US" sz="2600" i="1">
                <a:latin typeface="Arial"/>
                <a:cs typeface="Arial"/>
              </a:rPr>
              <a:t>AFC</a:t>
            </a:r>
            <a:r>
              <a:rPr lang="en-US" sz="2600">
                <a:latin typeface="Arial"/>
                <a:cs typeface="Arial"/>
              </a:rPr>
              <a:t> + </a:t>
            </a:r>
            <a:r>
              <a:rPr lang="en-US" sz="2600" i="1">
                <a:latin typeface="Arial"/>
                <a:cs typeface="Arial"/>
              </a:rPr>
              <a:t>AVC</a:t>
            </a:r>
          </a:p>
        </p:txBody>
      </p:sp>
    </p:spTree>
    <p:extLst>
      <p:ext uri="{BB962C8B-B14F-4D97-AF65-F5344CB8AC3E}">
        <p14:creationId xmlns:p14="http://schemas.microsoft.com/office/powerpoint/2010/main" val="17515904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203" grpId="0" build="p"/>
      <p:bldP spid="9120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3795713" y="1411288"/>
            <a:ext cx="4484687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600">
                <a:latin typeface="Arial"/>
                <a:cs typeface="Arial"/>
              </a:rPr>
              <a:t>Usually, as in this example, the </a:t>
            </a:r>
            <a:r>
              <a:rPr lang="en-US" sz="2600" i="1">
                <a:latin typeface="Arial"/>
                <a:cs typeface="Arial"/>
              </a:rPr>
              <a:t>ATC</a:t>
            </a:r>
            <a:r>
              <a:rPr lang="en-US" sz="2600">
                <a:latin typeface="Arial"/>
                <a:cs typeface="Arial"/>
              </a:rPr>
              <a:t> curve is U-shaped.</a:t>
            </a:r>
          </a:p>
        </p:txBody>
      </p:sp>
      <p:sp>
        <p:nvSpPr>
          <p:cNvPr id="35845" name="AutoShape 46"/>
          <p:cNvSpPr>
            <a:spLocks noChangeAspect="1" noChangeArrowheads="1" noTextEdit="1"/>
          </p:cNvSpPr>
          <p:nvPr/>
        </p:nvSpPr>
        <p:spPr bwMode="auto">
          <a:xfrm>
            <a:off x="3408363" y="779463"/>
            <a:ext cx="5394325" cy="559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457575" y="828675"/>
            <a:ext cx="5384800" cy="5494338"/>
            <a:chOff x="2178" y="522"/>
            <a:chExt cx="3392" cy="3461"/>
          </a:xfrm>
        </p:grpSpPr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2178" y="522"/>
              <a:ext cx="3392" cy="3461"/>
              <a:chOff x="2178" y="522"/>
              <a:chExt cx="3392" cy="3461"/>
            </a:xfrm>
          </p:grpSpPr>
          <p:sp>
            <p:nvSpPr>
              <p:cNvPr id="35934" name="Rectangle 49"/>
              <p:cNvSpPr>
                <a:spLocks noChangeArrowheads="1"/>
              </p:cNvSpPr>
              <p:nvPr/>
            </p:nvSpPr>
            <p:spPr bwMode="auto">
              <a:xfrm>
                <a:off x="2178" y="522"/>
                <a:ext cx="3329" cy="3461"/>
              </a:xfrm>
              <a:prstGeom prst="rect">
                <a:avLst/>
              </a:prstGeom>
              <a:solidFill>
                <a:srgbClr val="CCFFCC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5935" name="Rectangle 50"/>
              <p:cNvSpPr>
                <a:spLocks noChangeArrowheads="1"/>
              </p:cNvSpPr>
              <p:nvPr/>
            </p:nvSpPr>
            <p:spPr bwMode="auto">
              <a:xfrm>
                <a:off x="2987" y="698"/>
                <a:ext cx="2389" cy="26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grpSp>
            <p:nvGrpSpPr>
              <p:cNvPr id="4" name="Group 51"/>
              <p:cNvGrpSpPr>
                <a:grpSpLocks/>
              </p:cNvGrpSpPr>
              <p:nvPr/>
            </p:nvGrpSpPr>
            <p:grpSpPr bwMode="auto">
              <a:xfrm>
                <a:off x="3282" y="1181"/>
                <a:ext cx="2288" cy="1228"/>
                <a:chOff x="3282" y="1181"/>
                <a:chExt cx="2288" cy="1228"/>
              </a:xfrm>
            </p:grpSpPr>
            <p:sp>
              <p:nvSpPr>
                <p:cNvPr id="35937" name="Freeform 52"/>
                <p:cNvSpPr>
                  <a:spLocks/>
                </p:cNvSpPr>
                <p:nvPr/>
              </p:nvSpPr>
              <p:spPr bwMode="auto">
                <a:xfrm>
                  <a:off x="3307" y="1206"/>
                  <a:ext cx="2263" cy="1184"/>
                </a:xfrm>
                <a:custGeom>
                  <a:avLst/>
                  <a:gdLst>
                    <a:gd name="T0" fmla="*/ 0 w 361"/>
                    <a:gd name="T1" fmla="*/ 0 h 189"/>
                    <a:gd name="T2" fmla="*/ 503508 w 361"/>
                    <a:gd name="T3" fmla="*/ 1158184 h 189"/>
                    <a:gd name="T4" fmla="*/ 997663 w 361"/>
                    <a:gd name="T5" fmla="*/ 1611067 h 189"/>
                    <a:gd name="T6" fmla="*/ 1500933 w 361"/>
                    <a:gd name="T7" fmla="*/ 1794224 h 189"/>
                    <a:gd name="T8" fmla="*/ 1993634 w 361"/>
                    <a:gd name="T9" fmla="*/ 1823460 h 189"/>
                    <a:gd name="T10" fmla="*/ 2496904 w 361"/>
                    <a:gd name="T11" fmla="*/ 1746500 h 189"/>
                    <a:gd name="T12" fmla="*/ 2991059 w 361"/>
                    <a:gd name="T13" fmla="*/ 1581793 h 189"/>
                    <a:gd name="T14" fmla="*/ 3494568 w 361"/>
                    <a:gd name="T15" fmla="*/ 1312104 h 18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61"/>
                    <a:gd name="T25" fmla="*/ 0 h 189"/>
                    <a:gd name="T26" fmla="*/ 361 w 361"/>
                    <a:gd name="T27" fmla="*/ 189 h 18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61" h="189">
                      <a:moveTo>
                        <a:pt x="0" y="0"/>
                      </a:moveTo>
                      <a:lnTo>
                        <a:pt x="52" y="120"/>
                      </a:lnTo>
                      <a:lnTo>
                        <a:pt x="103" y="167"/>
                      </a:lnTo>
                      <a:lnTo>
                        <a:pt x="155" y="186"/>
                      </a:lnTo>
                      <a:lnTo>
                        <a:pt x="206" y="189"/>
                      </a:lnTo>
                      <a:lnTo>
                        <a:pt x="258" y="181"/>
                      </a:lnTo>
                      <a:lnTo>
                        <a:pt x="309" y="164"/>
                      </a:lnTo>
                      <a:lnTo>
                        <a:pt x="361" y="136"/>
                      </a:lnTo>
                    </a:path>
                  </a:pathLst>
                </a:custGeom>
                <a:noFill/>
                <a:ln w="30163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38" name="Oval 53"/>
                <p:cNvSpPr>
                  <a:spLocks noChangeArrowheads="1"/>
                </p:cNvSpPr>
                <p:nvPr/>
              </p:nvSpPr>
              <p:spPr bwMode="auto">
                <a:xfrm>
                  <a:off x="3282" y="1181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39" name="Oval 54"/>
                <p:cNvSpPr>
                  <a:spLocks noChangeArrowheads="1"/>
                </p:cNvSpPr>
                <p:nvPr/>
              </p:nvSpPr>
              <p:spPr bwMode="auto">
                <a:xfrm>
                  <a:off x="3608" y="1933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40" name="Oval 55"/>
                <p:cNvSpPr>
                  <a:spLocks noChangeArrowheads="1"/>
                </p:cNvSpPr>
                <p:nvPr/>
              </p:nvSpPr>
              <p:spPr bwMode="auto">
                <a:xfrm>
                  <a:off x="3927" y="2227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41" name="Oval 56"/>
                <p:cNvSpPr>
                  <a:spLocks noChangeArrowheads="1"/>
                </p:cNvSpPr>
                <p:nvPr/>
              </p:nvSpPr>
              <p:spPr bwMode="auto">
                <a:xfrm>
                  <a:off x="4253" y="2347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42" name="Oval 57"/>
                <p:cNvSpPr>
                  <a:spLocks noChangeArrowheads="1"/>
                </p:cNvSpPr>
                <p:nvPr/>
              </p:nvSpPr>
              <p:spPr bwMode="auto">
                <a:xfrm>
                  <a:off x="4573" y="2365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43" name="Oval 58"/>
                <p:cNvSpPr>
                  <a:spLocks noChangeArrowheads="1"/>
                </p:cNvSpPr>
                <p:nvPr/>
              </p:nvSpPr>
              <p:spPr bwMode="auto">
                <a:xfrm>
                  <a:off x="4899" y="2315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44" name="Oval 59"/>
                <p:cNvSpPr>
                  <a:spLocks noChangeArrowheads="1"/>
                </p:cNvSpPr>
                <p:nvPr/>
              </p:nvSpPr>
              <p:spPr bwMode="auto">
                <a:xfrm>
                  <a:off x="5219" y="2209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5" name="Group 60"/>
            <p:cNvGrpSpPr>
              <a:grpSpLocks/>
            </p:cNvGrpSpPr>
            <p:nvPr/>
          </p:nvGrpSpPr>
          <p:grpSpPr bwMode="auto">
            <a:xfrm>
              <a:off x="2178" y="522"/>
              <a:ext cx="3329" cy="3461"/>
              <a:chOff x="2178" y="522"/>
              <a:chExt cx="3329" cy="3461"/>
            </a:xfrm>
          </p:grpSpPr>
          <p:grpSp>
            <p:nvGrpSpPr>
              <p:cNvPr id="6" name="Group 61"/>
              <p:cNvGrpSpPr>
                <a:grpSpLocks/>
              </p:cNvGrpSpPr>
              <p:nvPr/>
            </p:nvGrpSpPr>
            <p:grpSpPr bwMode="auto">
              <a:xfrm>
                <a:off x="2216" y="698"/>
                <a:ext cx="3160" cy="3247"/>
                <a:chOff x="2216" y="698"/>
                <a:chExt cx="3160" cy="3247"/>
              </a:xfrm>
            </p:grpSpPr>
            <p:sp>
              <p:nvSpPr>
                <p:cNvPr id="35894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987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895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3307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896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3633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897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3953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898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279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899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4598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00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4924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01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5244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grpSp>
              <p:nvGrpSpPr>
                <p:cNvPr id="7" name="Group 70"/>
                <p:cNvGrpSpPr>
                  <a:grpSpLocks/>
                </p:cNvGrpSpPr>
                <p:nvPr/>
              </p:nvGrpSpPr>
              <p:grpSpPr bwMode="auto">
                <a:xfrm>
                  <a:off x="2454" y="698"/>
                  <a:ext cx="2922" cy="2749"/>
                  <a:chOff x="2454" y="698"/>
                  <a:chExt cx="2922" cy="2749"/>
                </a:xfrm>
              </p:grpSpPr>
              <p:sp>
                <p:nvSpPr>
                  <p:cNvPr id="35913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3349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14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303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15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71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16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40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17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089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18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770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19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45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20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14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21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82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grpSp>
                <p:nvGrpSpPr>
                  <p:cNvPr id="8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2987" y="698"/>
                    <a:ext cx="2389" cy="2652"/>
                    <a:chOff x="2987" y="698"/>
                    <a:chExt cx="2389" cy="2652"/>
                  </a:xfrm>
                </p:grpSpPr>
                <p:sp>
                  <p:nvSpPr>
                    <p:cNvPr id="35932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87" y="698"/>
                      <a:ext cx="1" cy="2651"/>
                    </a:xfrm>
                    <a:prstGeom prst="line">
                      <a:avLst/>
                    </a:prstGeom>
                    <a:noFill/>
                    <a:ln w="206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5933" name="Line 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87" y="3349"/>
                      <a:ext cx="2389" cy="1"/>
                    </a:xfrm>
                    <a:prstGeom prst="line">
                      <a:avLst/>
                    </a:prstGeom>
                    <a:noFill/>
                    <a:ln w="206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p:txBody>
                </p:sp>
              </p:grpSp>
              <p:sp>
                <p:nvSpPr>
                  <p:cNvPr id="35923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630" y="3255"/>
                    <a:ext cx="178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$0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24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942"/>
                    <a:ext cx="26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$25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25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622"/>
                    <a:ext cx="26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$50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26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309"/>
                    <a:ext cx="26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$75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27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995"/>
                    <a:ext cx="356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$100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28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676"/>
                    <a:ext cx="356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$125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29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362"/>
                    <a:ext cx="356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$150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30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049"/>
                    <a:ext cx="356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$175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5931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729"/>
                    <a:ext cx="356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$200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</p:grpSp>
            <p:sp>
              <p:nvSpPr>
                <p:cNvPr id="35903" name="Rectangle 92"/>
                <p:cNvSpPr>
                  <a:spLocks noChangeArrowheads="1"/>
                </p:cNvSpPr>
                <p:nvPr/>
              </p:nvSpPr>
              <p:spPr bwMode="auto">
                <a:xfrm>
                  <a:off x="2943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04" name="Rectangle 93"/>
                <p:cNvSpPr>
                  <a:spLocks noChangeArrowheads="1"/>
                </p:cNvSpPr>
                <p:nvPr/>
              </p:nvSpPr>
              <p:spPr bwMode="auto">
                <a:xfrm>
                  <a:off x="3263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1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05" name="Rectangle 94"/>
                <p:cNvSpPr>
                  <a:spLocks noChangeArrowheads="1"/>
                </p:cNvSpPr>
                <p:nvPr/>
              </p:nvSpPr>
              <p:spPr bwMode="auto">
                <a:xfrm>
                  <a:off x="3589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2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06" name="Rectangle 95"/>
                <p:cNvSpPr>
                  <a:spLocks noChangeArrowheads="1"/>
                </p:cNvSpPr>
                <p:nvPr/>
              </p:nvSpPr>
              <p:spPr bwMode="auto">
                <a:xfrm>
                  <a:off x="3909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3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07" name="Rectangle 96"/>
                <p:cNvSpPr>
                  <a:spLocks noChangeArrowheads="1"/>
                </p:cNvSpPr>
                <p:nvPr/>
              </p:nvSpPr>
              <p:spPr bwMode="auto">
                <a:xfrm>
                  <a:off x="4235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4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08" name="Rectangle 97"/>
                <p:cNvSpPr>
                  <a:spLocks noChangeArrowheads="1"/>
                </p:cNvSpPr>
                <p:nvPr/>
              </p:nvSpPr>
              <p:spPr bwMode="auto">
                <a:xfrm>
                  <a:off x="4554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5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09" name="Rectangle 98"/>
                <p:cNvSpPr>
                  <a:spLocks noChangeArrowheads="1"/>
                </p:cNvSpPr>
                <p:nvPr/>
              </p:nvSpPr>
              <p:spPr bwMode="auto">
                <a:xfrm>
                  <a:off x="4880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6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10" name="Rectangle 99"/>
                <p:cNvSpPr>
                  <a:spLocks noChangeArrowheads="1"/>
                </p:cNvSpPr>
                <p:nvPr/>
              </p:nvSpPr>
              <p:spPr bwMode="auto">
                <a:xfrm>
                  <a:off x="5200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7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11" name="Rectangle 100"/>
                <p:cNvSpPr>
                  <a:spLocks noChangeArrowheads="1"/>
                </p:cNvSpPr>
                <p:nvPr/>
              </p:nvSpPr>
              <p:spPr bwMode="auto">
                <a:xfrm>
                  <a:off x="4103" y="3751"/>
                  <a:ext cx="138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 b="1" i="1">
                      <a:solidFill>
                        <a:srgbClr val="000000"/>
                      </a:solidFill>
                      <a:latin typeface="Arial"/>
                      <a:cs typeface="Arial"/>
                    </a:rPr>
                    <a:t>Q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5912" name="Rectangle 101"/>
                <p:cNvSpPr>
                  <a:spLocks noChangeArrowheads="1"/>
                </p:cNvSpPr>
                <p:nvPr/>
              </p:nvSpPr>
              <p:spPr bwMode="auto">
                <a:xfrm rot="-5400000">
                  <a:off x="2089" y="1932"/>
                  <a:ext cx="445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Arial"/>
                      <a:cs typeface="Arial"/>
                    </a:rPr>
                    <a:t>Costs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35893" name="Rectangle 102"/>
              <p:cNvSpPr>
                <a:spLocks noChangeArrowheads="1"/>
              </p:cNvSpPr>
              <p:nvPr/>
            </p:nvSpPr>
            <p:spPr bwMode="auto">
              <a:xfrm>
                <a:off x="2178" y="522"/>
                <a:ext cx="3329" cy="3461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3584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74625"/>
            <a:ext cx="6946900" cy="649288"/>
          </a:xfrm>
        </p:spPr>
        <p:txBody>
          <a:bodyPr/>
          <a:lstStyle/>
          <a:p>
            <a:pPr algn="l" eaLnBrk="1" hangingPunct="1"/>
            <a:r>
              <a:rPr lang="en-US" sz="2700" b="1" dirty="0"/>
              <a:t>EXAMPLE 2</a:t>
            </a:r>
            <a:r>
              <a:rPr lang="en-US" sz="2700" dirty="0"/>
              <a:t>:  </a:t>
            </a:r>
            <a:r>
              <a:rPr lang="en-US" sz="3000" dirty="0"/>
              <a:t>Average Total Cost</a:t>
            </a:r>
          </a:p>
        </p:txBody>
      </p:sp>
      <p:sp>
        <p:nvSpPr>
          <p:cNvPr id="35848" name="Rectangle 4"/>
          <p:cNvSpPr>
            <a:spLocks noChangeArrowheads="1"/>
          </p:cNvSpPr>
          <p:nvPr/>
        </p:nvSpPr>
        <p:spPr bwMode="auto">
          <a:xfrm>
            <a:off x="1817688" y="5567363"/>
            <a:ext cx="9779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88.57</a:t>
            </a:r>
          </a:p>
        </p:txBody>
      </p:sp>
      <p:sp>
        <p:nvSpPr>
          <p:cNvPr id="35849" name="Rectangle 5"/>
          <p:cNvSpPr>
            <a:spLocks noChangeArrowheads="1"/>
          </p:cNvSpPr>
          <p:nvPr/>
        </p:nvSpPr>
        <p:spPr bwMode="auto">
          <a:xfrm>
            <a:off x="1817688" y="5008563"/>
            <a:ext cx="9779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80</a:t>
            </a:r>
          </a:p>
        </p:txBody>
      </p:sp>
      <p:sp>
        <p:nvSpPr>
          <p:cNvPr id="35850" name="Rectangle 6"/>
          <p:cNvSpPr>
            <a:spLocks noChangeArrowheads="1"/>
          </p:cNvSpPr>
          <p:nvPr/>
        </p:nvSpPr>
        <p:spPr bwMode="auto">
          <a:xfrm>
            <a:off x="1817688" y="4449763"/>
            <a:ext cx="9779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76</a:t>
            </a:r>
          </a:p>
        </p:txBody>
      </p:sp>
      <p:sp>
        <p:nvSpPr>
          <p:cNvPr id="35851" name="Rectangle 7"/>
          <p:cNvSpPr>
            <a:spLocks noChangeArrowheads="1"/>
          </p:cNvSpPr>
          <p:nvPr/>
        </p:nvSpPr>
        <p:spPr bwMode="auto">
          <a:xfrm>
            <a:off x="1817688" y="3889375"/>
            <a:ext cx="9779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77.50</a:t>
            </a:r>
          </a:p>
        </p:txBody>
      </p:sp>
      <p:sp>
        <p:nvSpPr>
          <p:cNvPr id="35852" name="Rectangle 8"/>
          <p:cNvSpPr>
            <a:spLocks noChangeArrowheads="1"/>
          </p:cNvSpPr>
          <p:nvPr/>
        </p:nvSpPr>
        <p:spPr bwMode="auto">
          <a:xfrm>
            <a:off x="1817688" y="3328988"/>
            <a:ext cx="9779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86.67</a:t>
            </a:r>
          </a:p>
        </p:txBody>
      </p:sp>
      <p:sp>
        <p:nvSpPr>
          <p:cNvPr id="35853" name="Rectangle 9"/>
          <p:cNvSpPr>
            <a:spLocks noChangeArrowheads="1"/>
          </p:cNvSpPr>
          <p:nvPr/>
        </p:nvSpPr>
        <p:spPr bwMode="auto">
          <a:xfrm>
            <a:off x="1817688" y="2768600"/>
            <a:ext cx="9779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110</a:t>
            </a:r>
          </a:p>
        </p:txBody>
      </p:sp>
      <p:sp>
        <p:nvSpPr>
          <p:cNvPr id="35854" name="Rectangle 10"/>
          <p:cNvSpPr>
            <a:spLocks noChangeArrowheads="1"/>
          </p:cNvSpPr>
          <p:nvPr/>
        </p:nvSpPr>
        <p:spPr bwMode="auto">
          <a:xfrm>
            <a:off x="1817688" y="2211388"/>
            <a:ext cx="977900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$170</a:t>
            </a:r>
          </a:p>
        </p:txBody>
      </p:sp>
      <p:sp>
        <p:nvSpPr>
          <p:cNvPr id="35855" name="Rectangle 11"/>
          <p:cNvSpPr>
            <a:spLocks noChangeArrowheads="1"/>
          </p:cNvSpPr>
          <p:nvPr/>
        </p:nvSpPr>
        <p:spPr bwMode="auto">
          <a:xfrm>
            <a:off x="1817688" y="1651000"/>
            <a:ext cx="9779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n/a</a:t>
            </a:r>
          </a:p>
        </p:txBody>
      </p:sp>
      <p:sp>
        <p:nvSpPr>
          <p:cNvPr id="35856" name="Rectangle 12"/>
          <p:cNvSpPr>
            <a:spLocks noChangeArrowheads="1"/>
          </p:cNvSpPr>
          <p:nvPr/>
        </p:nvSpPr>
        <p:spPr bwMode="auto">
          <a:xfrm>
            <a:off x="1817688" y="1090613"/>
            <a:ext cx="9779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ATC</a:t>
            </a:r>
          </a:p>
        </p:txBody>
      </p:sp>
      <p:sp>
        <p:nvSpPr>
          <p:cNvPr id="35857" name="Rectangle 13"/>
          <p:cNvSpPr>
            <a:spLocks noChangeArrowheads="1"/>
          </p:cNvSpPr>
          <p:nvPr/>
        </p:nvSpPr>
        <p:spPr bwMode="auto">
          <a:xfrm>
            <a:off x="946150" y="5567363"/>
            <a:ext cx="871538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620</a:t>
            </a:r>
          </a:p>
        </p:txBody>
      </p:sp>
      <p:sp>
        <p:nvSpPr>
          <p:cNvPr id="35858" name="Rectangle 14"/>
          <p:cNvSpPr>
            <a:spLocks noChangeArrowheads="1"/>
          </p:cNvSpPr>
          <p:nvPr/>
        </p:nvSpPr>
        <p:spPr bwMode="auto">
          <a:xfrm>
            <a:off x="401638" y="5567363"/>
            <a:ext cx="544512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7</a:t>
            </a:r>
          </a:p>
        </p:txBody>
      </p:sp>
      <p:sp>
        <p:nvSpPr>
          <p:cNvPr id="35859" name="Rectangle 15"/>
          <p:cNvSpPr>
            <a:spLocks noChangeArrowheads="1"/>
          </p:cNvSpPr>
          <p:nvPr/>
        </p:nvSpPr>
        <p:spPr bwMode="auto">
          <a:xfrm>
            <a:off x="946150" y="5008563"/>
            <a:ext cx="87153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480</a:t>
            </a:r>
          </a:p>
        </p:txBody>
      </p:sp>
      <p:sp>
        <p:nvSpPr>
          <p:cNvPr id="35860" name="Rectangle 16"/>
          <p:cNvSpPr>
            <a:spLocks noChangeArrowheads="1"/>
          </p:cNvSpPr>
          <p:nvPr/>
        </p:nvSpPr>
        <p:spPr bwMode="auto">
          <a:xfrm>
            <a:off x="401638" y="5008563"/>
            <a:ext cx="544512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6</a:t>
            </a:r>
          </a:p>
        </p:txBody>
      </p:sp>
      <p:sp>
        <p:nvSpPr>
          <p:cNvPr id="35861" name="Rectangle 17"/>
          <p:cNvSpPr>
            <a:spLocks noChangeArrowheads="1"/>
          </p:cNvSpPr>
          <p:nvPr/>
        </p:nvSpPr>
        <p:spPr bwMode="auto">
          <a:xfrm>
            <a:off x="946150" y="4449763"/>
            <a:ext cx="87153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380</a:t>
            </a:r>
          </a:p>
        </p:txBody>
      </p:sp>
      <p:sp>
        <p:nvSpPr>
          <p:cNvPr id="35862" name="Rectangle 18"/>
          <p:cNvSpPr>
            <a:spLocks noChangeArrowheads="1"/>
          </p:cNvSpPr>
          <p:nvPr/>
        </p:nvSpPr>
        <p:spPr bwMode="auto">
          <a:xfrm>
            <a:off x="401638" y="4449763"/>
            <a:ext cx="544512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5</a:t>
            </a:r>
          </a:p>
        </p:txBody>
      </p:sp>
      <p:sp>
        <p:nvSpPr>
          <p:cNvPr id="35863" name="Rectangle 19"/>
          <p:cNvSpPr>
            <a:spLocks noChangeArrowheads="1"/>
          </p:cNvSpPr>
          <p:nvPr/>
        </p:nvSpPr>
        <p:spPr bwMode="auto">
          <a:xfrm>
            <a:off x="946150" y="3889375"/>
            <a:ext cx="8715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310</a:t>
            </a:r>
          </a:p>
        </p:txBody>
      </p:sp>
      <p:sp>
        <p:nvSpPr>
          <p:cNvPr id="35864" name="Rectangle 20"/>
          <p:cNvSpPr>
            <a:spLocks noChangeArrowheads="1"/>
          </p:cNvSpPr>
          <p:nvPr/>
        </p:nvSpPr>
        <p:spPr bwMode="auto">
          <a:xfrm>
            <a:off x="401638" y="3889375"/>
            <a:ext cx="544512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4</a:t>
            </a:r>
          </a:p>
        </p:txBody>
      </p:sp>
      <p:sp>
        <p:nvSpPr>
          <p:cNvPr id="35865" name="Rectangle 21"/>
          <p:cNvSpPr>
            <a:spLocks noChangeArrowheads="1"/>
          </p:cNvSpPr>
          <p:nvPr/>
        </p:nvSpPr>
        <p:spPr bwMode="auto">
          <a:xfrm>
            <a:off x="946150" y="3328988"/>
            <a:ext cx="871538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260</a:t>
            </a:r>
          </a:p>
        </p:txBody>
      </p:sp>
      <p:sp>
        <p:nvSpPr>
          <p:cNvPr id="35866" name="Rectangle 22"/>
          <p:cNvSpPr>
            <a:spLocks noChangeArrowheads="1"/>
          </p:cNvSpPr>
          <p:nvPr/>
        </p:nvSpPr>
        <p:spPr bwMode="auto">
          <a:xfrm>
            <a:off x="401638" y="3328988"/>
            <a:ext cx="544512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3</a:t>
            </a:r>
          </a:p>
        </p:txBody>
      </p:sp>
      <p:sp>
        <p:nvSpPr>
          <p:cNvPr id="35867" name="Rectangle 23"/>
          <p:cNvSpPr>
            <a:spLocks noChangeArrowheads="1"/>
          </p:cNvSpPr>
          <p:nvPr/>
        </p:nvSpPr>
        <p:spPr bwMode="auto">
          <a:xfrm>
            <a:off x="946150" y="2768600"/>
            <a:ext cx="8715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220</a:t>
            </a:r>
          </a:p>
        </p:txBody>
      </p:sp>
      <p:sp>
        <p:nvSpPr>
          <p:cNvPr id="35868" name="Rectangle 24"/>
          <p:cNvSpPr>
            <a:spLocks noChangeArrowheads="1"/>
          </p:cNvSpPr>
          <p:nvPr/>
        </p:nvSpPr>
        <p:spPr bwMode="auto">
          <a:xfrm>
            <a:off x="401638" y="2768600"/>
            <a:ext cx="544512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2</a:t>
            </a:r>
          </a:p>
        </p:txBody>
      </p:sp>
      <p:sp>
        <p:nvSpPr>
          <p:cNvPr id="35869" name="Rectangle 25"/>
          <p:cNvSpPr>
            <a:spLocks noChangeArrowheads="1"/>
          </p:cNvSpPr>
          <p:nvPr/>
        </p:nvSpPr>
        <p:spPr bwMode="auto">
          <a:xfrm>
            <a:off x="946150" y="2211388"/>
            <a:ext cx="871538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170</a:t>
            </a:r>
          </a:p>
        </p:txBody>
      </p:sp>
      <p:sp>
        <p:nvSpPr>
          <p:cNvPr id="35870" name="Rectangle 26"/>
          <p:cNvSpPr>
            <a:spLocks noChangeArrowheads="1"/>
          </p:cNvSpPr>
          <p:nvPr/>
        </p:nvSpPr>
        <p:spPr bwMode="auto">
          <a:xfrm>
            <a:off x="401638" y="2211388"/>
            <a:ext cx="544512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1</a:t>
            </a:r>
          </a:p>
        </p:txBody>
      </p:sp>
      <p:sp>
        <p:nvSpPr>
          <p:cNvPr id="35871" name="Rectangle 27"/>
          <p:cNvSpPr>
            <a:spLocks noChangeArrowheads="1"/>
          </p:cNvSpPr>
          <p:nvPr/>
        </p:nvSpPr>
        <p:spPr bwMode="auto">
          <a:xfrm>
            <a:off x="946150" y="1651000"/>
            <a:ext cx="8715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$100</a:t>
            </a:r>
          </a:p>
        </p:txBody>
      </p:sp>
      <p:sp>
        <p:nvSpPr>
          <p:cNvPr id="35872" name="Rectangle 28"/>
          <p:cNvSpPr>
            <a:spLocks noChangeArrowheads="1"/>
          </p:cNvSpPr>
          <p:nvPr/>
        </p:nvSpPr>
        <p:spPr bwMode="auto">
          <a:xfrm>
            <a:off x="401638" y="1651000"/>
            <a:ext cx="544512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300">
                <a:latin typeface="Arial"/>
                <a:cs typeface="Arial"/>
              </a:rPr>
              <a:t>0</a:t>
            </a:r>
          </a:p>
        </p:txBody>
      </p:sp>
      <p:sp>
        <p:nvSpPr>
          <p:cNvPr id="35873" name="Rectangle 29"/>
          <p:cNvSpPr>
            <a:spLocks noChangeArrowheads="1"/>
          </p:cNvSpPr>
          <p:nvPr/>
        </p:nvSpPr>
        <p:spPr bwMode="auto">
          <a:xfrm>
            <a:off x="946150" y="1090613"/>
            <a:ext cx="871538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i="1">
                <a:latin typeface="Arial"/>
                <a:cs typeface="Arial"/>
              </a:rPr>
              <a:t>TC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01638" y="1090613"/>
            <a:ext cx="544512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400" b="1" i="1">
                <a:latin typeface="Arial"/>
                <a:cs typeface="Arial"/>
              </a:rPr>
              <a:t>Q</a:t>
            </a:r>
          </a:p>
        </p:txBody>
      </p:sp>
      <p:sp>
        <p:nvSpPr>
          <p:cNvPr id="35875" name="Line 31"/>
          <p:cNvSpPr>
            <a:spLocks noChangeShapeType="1"/>
          </p:cNvSpPr>
          <p:nvPr/>
        </p:nvSpPr>
        <p:spPr bwMode="auto">
          <a:xfrm>
            <a:off x="401638" y="1090613"/>
            <a:ext cx="23939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76" name="Line 32"/>
          <p:cNvSpPr>
            <a:spLocks noChangeShapeType="1"/>
          </p:cNvSpPr>
          <p:nvPr/>
        </p:nvSpPr>
        <p:spPr bwMode="auto">
          <a:xfrm>
            <a:off x="401638" y="1651000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77" name="Line 33"/>
          <p:cNvSpPr>
            <a:spLocks noChangeShapeType="1"/>
          </p:cNvSpPr>
          <p:nvPr/>
        </p:nvSpPr>
        <p:spPr bwMode="auto">
          <a:xfrm>
            <a:off x="401638" y="2211388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78" name="Line 34"/>
          <p:cNvSpPr>
            <a:spLocks noChangeShapeType="1"/>
          </p:cNvSpPr>
          <p:nvPr/>
        </p:nvSpPr>
        <p:spPr bwMode="auto">
          <a:xfrm>
            <a:off x="401638" y="2768600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79" name="Line 35"/>
          <p:cNvSpPr>
            <a:spLocks noChangeShapeType="1"/>
          </p:cNvSpPr>
          <p:nvPr/>
        </p:nvSpPr>
        <p:spPr bwMode="auto">
          <a:xfrm>
            <a:off x="401638" y="3328988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80" name="Line 36"/>
          <p:cNvSpPr>
            <a:spLocks noChangeShapeType="1"/>
          </p:cNvSpPr>
          <p:nvPr/>
        </p:nvSpPr>
        <p:spPr bwMode="auto">
          <a:xfrm>
            <a:off x="401638" y="3889375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81" name="Line 37"/>
          <p:cNvSpPr>
            <a:spLocks noChangeShapeType="1"/>
          </p:cNvSpPr>
          <p:nvPr/>
        </p:nvSpPr>
        <p:spPr bwMode="auto">
          <a:xfrm>
            <a:off x="401638" y="4449763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82" name="Line 38"/>
          <p:cNvSpPr>
            <a:spLocks noChangeShapeType="1"/>
          </p:cNvSpPr>
          <p:nvPr/>
        </p:nvSpPr>
        <p:spPr bwMode="auto">
          <a:xfrm>
            <a:off x="401638" y="5008563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83" name="Line 39"/>
          <p:cNvSpPr>
            <a:spLocks noChangeShapeType="1"/>
          </p:cNvSpPr>
          <p:nvPr/>
        </p:nvSpPr>
        <p:spPr bwMode="auto">
          <a:xfrm>
            <a:off x="401638" y="5567363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84" name="Line 40"/>
          <p:cNvSpPr>
            <a:spLocks noChangeShapeType="1"/>
          </p:cNvSpPr>
          <p:nvPr/>
        </p:nvSpPr>
        <p:spPr bwMode="auto">
          <a:xfrm>
            <a:off x="401638" y="6127750"/>
            <a:ext cx="23939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85" name="Line 41"/>
          <p:cNvSpPr>
            <a:spLocks noChangeShapeType="1"/>
          </p:cNvSpPr>
          <p:nvPr/>
        </p:nvSpPr>
        <p:spPr bwMode="auto">
          <a:xfrm>
            <a:off x="401638" y="1090613"/>
            <a:ext cx="0" cy="50371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86" name="Line 42"/>
          <p:cNvSpPr>
            <a:spLocks noChangeShapeType="1"/>
          </p:cNvSpPr>
          <p:nvPr/>
        </p:nvSpPr>
        <p:spPr bwMode="auto">
          <a:xfrm>
            <a:off x="946150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87" name="Line 43"/>
          <p:cNvSpPr>
            <a:spLocks noChangeShapeType="1"/>
          </p:cNvSpPr>
          <p:nvPr/>
        </p:nvSpPr>
        <p:spPr bwMode="auto">
          <a:xfrm>
            <a:off x="1817688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88" name="Line 44"/>
          <p:cNvSpPr>
            <a:spLocks noChangeShapeType="1"/>
          </p:cNvSpPr>
          <p:nvPr/>
        </p:nvSpPr>
        <p:spPr bwMode="auto">
          <a:xfrm>
            <a:off x="2795588" y="1090613"/>
            <a:ext cx="0" cy="50371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588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01114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9388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2700" b="1" dirty="0"/>
              <a:t>EXAMPLE 2</a:t>
            </a:r>
            <a:r>
              <a:rPr lang="en-US" sz="2700" dirty="0"/>
              <a:t>:  </a:t>
            </a:r>
            <a:r>
              <a:rPr lang="en-US" sz="2900" dirty="0"/>
              <a:t>The Various Cost Curves Together</a:t>
            </a:r>
          </a:p>
        </p:txBody>
      </p:sp>
      <p:sp>
        <p:nvSpPr>
          <p:cNvPr id="3686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sp>
        <p:nvSpPr>
          <p:cNvPr id="36870" name="AutoShape 4"/>
          <p:cNvSpPr>
            <a:spLocks noChangeAspect="1" noChangeArrowheads="1" noTextEdit="1"/>
          </p:cNvSpPr>
          <p:nvPr/>
        </p:nvSpPr>
        <p:spPr bwMode="auto">
          <a:xfrm>
            <a:off x="3408363" y="779463"/>
            <a:ext cx="5394325" cy="559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3457575" y="828675"/>
            <a:ext cx="5284788" cy="5494338"/>
          </a:xfrm>
          <a:prstGeom prst="rect">
            <a:avLst/>
          </a:prstGeom>
          <a:solidFill>
            <a:srgbClr val="CC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6872" name="Rectangle 6"/>
          <p:cNvSpPr>
            <a:spLocks noChangeArrowheads="1"/>
          </p:cNvSpPr>
          <p:nvPr/>
        </p:nvSpPr>
        <p:spPr bwMode="auto">
          <a:xfrm>
            <a:off x="4741863" y="1108075"/>
            <a:ext cx="3792537" cy="42084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10175" y="3276600"/>
            <a:ext cx="3632200" cy="1792288"/>
            <a:chOff x="3282" y="2064"/>
            <a:chExt cx="2288" cy="1129"/>
          </a:xfrm>
        </p:grpSpPr>
        <p:sp>
          <p:nvSpPr>
            <p:cNvPr id="36961" name="Freeform 8"/>
            <p:cNvSpPr>
              <a:spLocks/>
            </p:cNvSpPr>
            <p:nvPr/>
          </p:nvSpPr>
          <p:spPr bwMode="auto">
            <a:xfrm>
              <a:off x="3307" y="2089"/>
              <a:ext cx="2263" cy="1104"/>
            </a:xfrm>
            <a:custGeom>
              <a:avLst/>
              <a:gdLst>
                <a:gd name="T0" fmla="*/ 0 w 361"/>
                <a:gd name="T1" fmla="*/ 0 h 176"/>
                <a:gd name="T2" fmla="*/ 503508 w 361"/>
                <a:gd name="T3" fmla="*/ 970730 h 176"/>
                <a:gd name="T4" fmla="*/ 997663 w 361"/>
                <a:gd name="T5" fmla="*/ 1301955 h 176"/>
                <a:gd name="T6" fmla="*/ 1500933 w 361"/>
                <a:gd name="T7" fmla="*/ 1466074 h 176"/>
                <a:gd name="T8" fmla="*/ 1993634 w 361"/>
                <a:gd name="T9" fmla="*/ 1563577 h 176"/>
                <a:gd name="T10" fmla="*/ 2496904 w 361"/>
                <a:gd name="T11" fmla="*/ 1622554 h 176"/>
                <a:gd name="T12" fmla="*/ 2991059 w 361"/>
                <a:gd name="T13" fmla="*/ 1670440 h 176"/>
                <a:gd name="T14" fmla="*/ 3494568 w 361"/>
                <a:gd name="T15" fmla="*/ 1709199 h 1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1"/>
                <a:gd name="T25" fmla="*/ 0 h 176"/>
                <a:gd name="T26" fmla="*/ 361 w 361"/>
                <a:gd name="T27" fmla="*/ 176 h 1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1" h="176">
                  <a:moveTo>
                    <a:pt x="0" y="0"/>
                  </a:moveTo>
                  <a:lnTo>
                    <a:pt x="52" y="100"/>
                  </a:lnTo>
                  <a:lnTo>
                    <a:pt x="103" y="134"/>
                  </a:lnTo>
                  <a:lnTo>
                    <a:pt x="155" y="151"/>
                  </a:lnTo>
                  <a:lnTo>
                    <a:pt x="206" y="161"/>
                  </a:lnTo>
                  <a:lnTo>
                    <a:pt x="258" y="167"/>
                  </a:lnTo>
                  <a:lnTo>
                    <a:pt x="309" y="172"/>
                  </a:lnTo>
                  <a:lnTo>
                    <a:pt x="361" y="176"/>
                  </a:lnTo>
                </a:path>
              </a:pathLst>
            </a:custGeom>
            <a:noFill/>
            <a:ln w="30163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62" name="Oval 9"/>
            <p:cNvSpPr>
              <a:spLocks noChangeArrowheads="1"/>
            </p:cNvSpPr>
            <p:nvPr/>
          </p:nvSpPr>
          <p:spPr bwMode="auto">
            <a:xfrm>
              <a:off x="3282" y="2064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63" name="Oval 10"/>
            <p:cNvSpPr>
              <a:spLocks noChangeArrowheads="1"/>
            </p:cNvSpPr>
            <p:nvPr/>
          </p:nvSpPr>
          <p:spPr bwMode="auto">
            <a:xfrm>
              <a:off x="3608" y="2691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64" name="Oval 11"/>
            <p:cNvSpPr>
              <a:spLocks noChangeArrowheads="1"/>
            </p:cNvSpPr>
            <p:nvPr/>
          </p:nvSpPr>
          <p:spPr bwMode="auto">
            <a:xfrm>
              <a:off x="3927" y="2904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65" name="Oval 12"/>
            <p:cNvSpPr>
              <a:spLocks noChangeArrowheads="1"/>
            </p:cNvSpPr>
            <p:nvPr/>
          </p:nvSpPr>
          <p:spPr bwMode="auto">
            <a:xfrm>
              <a:off x="4253" y="3011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66" name="Oval 13"/>
            <p:cNvSpPr>
              <a:spLocks noChangeArrowheads="1"/>
            </p:cNvSpPr>
            <p:nvPr/>
          </p:nvSpPr>
          <p:spPr bwMode="auto">
            <a:xfrm>
              <a:off x="4573" y="3074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67" name="Oval 14"/>
            <p:cNvSpPr>
              <a:spLocks noChangeArrowheads="1"/>
            </p:cNvSpPr>
            <p:nvPr/>
          </p:nvSpPr>
          <p:spPr bwMode="auto">
            <a:xfrm>
              <a:off x="4899" y="3111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68" name="Oval 15"/>
            <p:cNvSpPr>
              <a:spLocks noChangeArrowheads="1"/>
            </p:cNvSpPr>
            <p:nvPr/>
          </p:nvSpPr>
          <p:spPr bwMode="auto">
            <a:xfrm>
              <a:off x="5219" y="3143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210175" y="3516313"/>
            <a:ext cx="3632200" cy="776287"/>
            <a:chOff x="3282" y="2215"/>
            <a:chExt cx="2288" cy="489"/>
          </a:xfrm>
        </p:grpSpPr>
        <p:sp>
          <p:nvSpPr>
            <p:cNvPr id="36953" name="Freeform 17"/>
            <p:cNvSpPr>
              <a:spLocks/>
            </p:cNvSpPr>
            <p:nvPr/>
          </p:nvSpPr>
          <p:spPr bwMode="auto">
            <a:xfrm>
              <a:off x="3307" y="2215"/>
              <a:ext cx="2263" cy="470"/>
            </a:xfrm>
            <a:custGeom>
              <a:avLst/>
              <a:gdLst>
                <a:gd name="T0" fmla="*/ 0 w 361"/>
                <a:gd name="T1" fmla="*/ 387098 h 75"/>
                <a:gd name="T2" fmla="*/ 503508 w 361"/>
                <a:gd name="T3" fmla="*/ 579798 h 75"/>
                <a:gd name="T4" fmla="*/ 997663 w 361"/>
                <a:gd name="T5" fmla="*/ 715634 h 75"/>
                <a:gd name="T6" fmla="*/ 1500933 w 361"/>
                <a:gd name="T7" fmla="*/ 724746 h 75"/>
                <a:gd name="T8" fmla="*/ 1993634 w 361"/>
                <a:gd name="T9" fmla="*/ 657085 h 75"/>
                <a:gd name="T10" fmla="*/ 2496904 w 361"/>
                <a:gd name="T11" fmla="*/ 512137 h 75"/>
                <a:gd name="T12" fmla="*/ 2991059 w 361"/>
                <a:gd name="T13" fmla="*/ 299246 h 75"/>
                <a:gd name="T14" fmla="*/ 3494568 w 361"/>
                <a:gd name="T15" fmla="*/ 0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1"/>
                <a:gd name="T25" fmla="*/ 0 h 75"/>
                <a:gd name="T26" fmla="*/ 361 w 36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1" h="75">
                  <a:moveTo>
                    <a:pt x="0" y="40"/>
                  </a:moveTo>
                  <a:lnTo>
                    <a:pt x="52" y="60"/>
                  </a:lnTo>
                  <a:lnTo>
                    <a:pt x="103" y="74"/>
                  </a:lnTo>
                  <a:lnTo>
                    <a:pt x="155" y="75"/>
                  </a:lnTo>
                  <a:lnTo>
                    <a:pt x="206" y="68"/>
                  </a:lnTo>
                  <a:lnTo>
                    <a:pt x="258" y="53"/>
                  </a:lnTo>
                  <a:lnTo>
                    <a:pt x="309" y="31"/>
                  </a:lnTo>
                  <a:lnTo>
                    <a:pt x="361" y="0"/>
                  </a:lnTo>
                </a:path>
              </a:pathLst>
            </a:custGeom>
            <a:noFill/>
            <a:ln w="301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54" name="Oval 18"/>
            <p:cNvSpPr>
              <a:spLocks noChangeArrowheads="1"/>
            </p:cNvSpPr>
            <p:nvPr/>
          </p:nvSpPr>
          <p:spPr bwMode="auto">
            <a:xfrm>
              <a:off x="3282" y="2441"/>
              <a:ext cx="44" cy="4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55" name="Oval 19"/>
            <p:cNvSpPr>
              <a:spLocks noChangeArrowheads="1"/>
            </p:cNvSpPr>
            <p:nvPr/>
          </p:nvSpPr>
          <p:spPr bwMode="auto">
            <a:xfrm>
              <a:off x="3608" y="2566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56" name="Oval 20"/>
            <p:cNvSpPr>
              <a:spLocks noChangeArrowheads="1"/>
            </p:cNvSpPr>
            <p:nvPr/>
          </p:nvSpPr>
          <p:spPr bwMode="auto">
            <a:xfrm>
              <a:off x="3927" y="2654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57" name="Oval 21"/>
            <p:cNvSpPr>
              <a:spLocks noChangeArrowheads="1"/>
            </p:cNvSpPr>
            <p:nvPr/>
          </p:nvSpPr>
          <p:spPr bwMode="auto">
            <a:xfrm>
              <a:off x="4253" y="2660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58" name="Oval 22"/>
            <p:cNvSpPr>
              <a:spLocks noChangeArrowheads="1"/>
            </p:cNvSpPr>
            <p:nvPr/>
          </p:nvSpPr>
          <p:spPr bwMode="auto">
            <a:xfrm>
              <a:off x="4573" y="2616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59" name="Oval 23"/>
            <p:cNvSpPr>
              <a:spLocks noChangeArrowheads="1"/>
            </p:cNvSpPr>
            <p:nvPr/>
          </p:nvSpPr>
          <p:spPr bwMode="auto">
            <a:xfrm>
              <a:off x="4899" y="2522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60" name="Oval 24"/>
            <p:cNvSpPr>
              <a:spLocks noChangeArrowheads="1"/>
            </p:cNvSpPr>
            <p:nvPr/>
          </p:nvSpPr>
          <p:spPr bwMode="auto">
            <a:xfrm>
              <a:off x="5219" y="2384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5210175" y="1874838"/>
            <a:ext cx="3632200" cy="1949450"/>
            <a:chOff x="3282" y="1181"/>
            <a:chExt cx="2288" cy="1228"/>
          </a:xfrm>
        </p:grpSpPr>
        <p:sp>
          <p:nvSpPr>
            <p:cNvPr id="36945" name="Freeform 26"/>
            <p:cNvSpPr>
              <a:spLocks/>
            </p:cNvSpPr>
            <p:nvPr/>
          </p:nvSpPr>
          <p:spPr bwMode="auto">
            <a:xfrm>
              <a:off x="3307" y="1206"/>
              <a:ext cx="2263" cy="1184"/>
            </a:xfrm>
            <a:custGeom>
              <a:avLst/>
              <a:gdLst>
                <a:gd name="T0" fmla="*/ 0 w 361"/>
                <a:gd name="T1" fmla="*/ 0 h 189"/>
                <a:gd name="T2" fmla="*/ 503508 w 361"/>
                <a:gd name="T3" fmla="*/ 1158184 h 189"/>
                <a:gd name="T4" fmla="*/ 997663 w 361"/>
                <a:gd name="T5" fmla="*/ 1611067 h 189"/>
                <a:gd name="T6" fmla="*/ 1500933 w 361"/>
                <a:gd name="T7" fmla="*/ 1794224 h 189"/>
                <a:gd name="T8" fmla="*/ 1993634 w 361"/>
                <a:gd name="T9" fmla="*/ 1823460 h 189"/>
                <a:gd name="T10" fmla="*/ 2496904 w 361"/>
                <a:gd name="T11" fmla="*/ 1746500 h 189"/>
                <a:gd name="T12" fmla="*/ 2991059 w 361"/>
                <a:gd name="T13" fmla="*/ 1581793 h 189"/>
                <a:gd name="T14" fmla="*/ 3494568 w 361"/>
                <a:gd name="T15" fmla="*/ 1312104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1"/>
                <a:gd name="T25" fmla="*/ 0 h 189"/>
                <a:gd name="T26" fmla="*/ 361 w 361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1" h="189">
                  <a:moveTo>
                    <a:pt x="0" y="0"/>
                  </a:moveTo>
                  <a:lnTo>
                    <a:pt x="52" y="120"/>
                  </a:lnTo>
                  <a:lnTo>
                    <a:pt x="103" y="167"/>
                  </a:lnTo>
                  <a:lnTo>
                    <a:pt x="155" y="186"/>
                  </a:lnTo>
                  <a:lnTo>
                    <a:pt x="206" y="189"/>
                  </a:lnTo>
                  <a:lnTo>
                    <a:pt x="258" y="181"/>
                  </a:lnTo>
                  <a:lnTo>
                    <a:pt x="309" y="164"/>
                  </a:lnTo>
                  <a:lnTo>
                    <a:pt x="361" y="136"/>
                  </a:lnTo>
                </a:path>
              </a:pathLst>
            </a:custGeom>
            <a:noFill/>
            <a:ln w="3016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46" name="Oval 27"/>
            <p:cNvSpPr>
              <a:spLocks noChangeArrowheads="1"/>
            </p:cNvSpPr>
            <p:nvPr/>
          </p:nvSpPr>
          <p:spPr bwMode="auto">
            <a:xfrm>
              <a:off x="3282" y="1181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47" name="Oval 28"/>
            <p:cNvSpPr>
              <a:spLocks noChangeArrowheads="1"/>
            </p:cNvSpPr>
            <p:nvPr/>
          </p:nvSpPr>
          <p:spPr bwMode="auto">
            <a:xfrm>
              <a:off x="3608" y="1933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48" name="Oval 29"/>
            <p:cNvSpPr>
              <a:spLocks noChangeArrowheads="1"/>
            </p:cNvSpPr>
            <p:nvPr/>
          </p:nvSpPr>
          <p:spPr bwMode="auto">
            <a:xfrm>
              <a:off x="3927" y="2227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49" name="Oval 30"/>
            <p:cNvSpPr>
              <a:spLocks noChangeArrowheads="1"/>
            </p:cNvSpPr>
            <p:nvPr/>
          </p:nvSpPr>
          <p:spPr bwMode="auto">
            <a:xfrm>
              <a:off x="4253" y="2347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50" name="Oval 31"/>
            <p:cNvSpPr>
              <a:spLocks noChangeArrowheads="1"/>
            </p:cNvSpPr>
            <p:nvPr/>
          </p:nvSpPr>
          <p:spPr bwMode="auto">
            <a:xfrm>
              <a:off x="4573" y="2365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51" name="Oval 32"/>
            <p:cNvSpPr>
              <a:spLocks noChangeArrowheads="1"/>
            </p:cNvSpPr>
            <p:nvPr/>
          </p:nvSpPr>
          <p:spPr bwMode="auto">
            <a:xfrm>
              <a:off x="4899" y="2315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52" name="Oval 33"/>
            <p:cNvSpPr>
              <a:spLocks noChangeArrowheads="1"/>
            </p:cNvSpPr>
            <p:nvPr/>
          </p:nvSpPr>
          <p:spPr bwMode="auto">
            <a:xfrm>
              <a:off x="5219" y="2209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4960938" y="1306513"/>
            <a:ext cx="3622675" cy="3235325"/>
            <a:chOff x="3125" y="823"/>
            <a:chExt cx="2282" cy="2038"/>
          </a:xfrm>
        </p:grpSpPr>
        <p:sp>
          <p:nvSpPr>
            <p:cNvPr id="36937" name="Freeform 35"/>
            <p:cNvSpPr>
              <a:spLocks/>
            </p:cNvSpPr>
            <p:nvPr/>
          </p:nvSpPr>
          <p:spPr bwMode="auto">
            <a:xfrm>
              <a:off x="3150" y="823"/>
              <a:ext cx="2257" cy="2019"/>
            </a:xfrm>
            <a:custGeom>
              <a:avLst/>
              <a:gdLst>
                <a:gd name="T0" fmla="*/ 0 w 360"/>
                <a:gd name="T1" fmla="*/ 2539570 h 322"/>
                <a:gd name="T2" fmla="*/ 494352 w 360"/>
                <a:gd name="T3" fmla="*/ 2927606 h 322"/>
                <a:gd name="T4" fmla="*/ 998014 w 360"/>
                <a:gd name="T5" fmla="*/ 3120885 h 322"/>
                <a:gd name="T6" fmla="*/ 1490874 w 360"/>
                <a:gd name="T7" fmla="*/ 2927606 h 322"/>
                <a:gd name="T8" fmla="*/ 1996034 w 360"/>
                <a:gd name="T9" fmla="*/ 2539570 h 322"/>
                <a:gd name="T10" fmla="*/ 2488888 w 360"/>
                <a:gd name="T11" fmla="*/ 1958292 h 322"/>
                <a:gd name="T12" fmla="*/ 2992594 w 360"/>
                <a:gd name="T13" fmla="*/ 1173164 h 322"/>
                <a:gd name="T14" fmla="*/ 3486946 w 360"/>
                <a:gd name="T15" fmla="*/ 0 h 3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0"/>
                <a:gd name="T25" fmla="*/ 0 h 322"/>
                <a:gd name="T26" fmla="*/ 360 w 360"/>
                <a:gd name="T27" fmla="*/ 322 h 3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0" h="322">
                  <a:moveTo>
                    <a:pt x="0" y="262"/>
                  </a:moveTo>
                  <a:lnTo>
                    <a:pt x="51" y="302"/>
                  </a:lnTo>
                  <a:lnTo>
                    <a:pt x="103" y="322"/>
                  </a:lnTo>
                  <a:lnTo>
                    <a:pt x="154" y="302"/>
                  </a:lnTo>
                  <a:lnTo>
                    <a:pt x="206" y="262"/>
                  </a:lnTo>
                  <a:lnTo>
                    <a:pt x="257" y="202"/>
                  </a:lnTo>
                  <a:lnTo>
                    <a:pt x="309" y="121"/>
                  </a:lnTo>
                  <a:lnTo>
                    <a:pt x="360" y="0"/>
                  </a:lnTo>
                </a:path>
              </a:pathLst>
            </a:custGeom>
            <a:noFill/>
            <a:ln w="30163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38" name="Oval 36"/>
            <p:cNvSpPr>
              <a:spLocks noChangeArrowheads="1"/>
            </p:cNvSpPr>
            <p:nvPr/>
          </p:nvSpPr>
          <p:spPr bwMode="auto">
            <a:xfrm>
              <a:off x="3125" y="2441"/>
              <a:ext cx="44" cy="43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39" name="Oval 37"/>
            <p:cNvSpPr>
              <a:spLocks noChangeArrowheads="1"/>
            </p:cNvSpPr>
            <p:nvPr/>
          </p:nvSpPr>
          <p:spPr bwMode="auto">
            <a:xfrm>
              <a:off x="3445" y="2691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40" name="Oval 38"/>
            <p:cNvSpPr>
              <a:spLocks noChangeArrowheads="1"/>
            </p:cNvSpPr>
            <p:nvPr/>
          </p:nvSpPr>
          <p:spPr bwMode="auto">
            <a:xfrm>
              <a:off x="3771" y="2817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41" name="Oval 39"/>
            <p:cNvSpPr>
              <a:spLocks noChangeArrowheads="1"/>
            </p:cNvSpPr>
            <p:nvPr/>
          </p:nvSpPr>
          <p:spPr bwMode="auto">
            <a:xfrm>
              <a:off x="4090" y="2691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42" name="Oval 40"/>
            <p:cNvSpPr>
              <a:spLocks noChangeArrowheads="1"/>
            </p:cNvSpPr>
            <p:nvPr/>
          </p:nvSpPr>
          <p:spPr bwMode="auto">
            <a:xfrm>
              <a:off x="4416" y="2441"/>
              <a:ext cx="44" cy="43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43" name="Oval 41"/>
            <p:cNvSpPr>
              <a:spLocks noChangeArrowheads="1"/>
            </p:cNvSpPr>
            <p:nvPr/>
          </p:nvSpPr>
          <p:spPr bwMode="auto">
            <a:xfrm>
              <a:off x="4736" y="2064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44" name="Oval 42"/>
            <p:cNvSpPr>
              <a:spLocks noChangeArrowheads="1"/>
            </p:cNvSpPr>
            <p:nvPr/>
          </p:nvSpPr>
          <p:spPr bwMode="auto">
            <a:xfrm>
              <a:off x="5062" y="1557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36877" name="Rectangle 43"/>
          <p:cNvSpPr>
            <a:spLocks noChangeArrowheads="1"/>
          </p:cNvSpPr>
          <p:nvPr/>
        </p:nvSpPr>
        <p:spPr bwMode="auto">
          <a:xfrm>
            <a:off x="1135063" y="2357438"/>
            <a:ext cx="1287462" cy="1835150"/>
          </a:xfrm>
          <a:prstGeom prst="rect">
            <a:avLst/>
          </a:prstGeom>
          <a:solidFill>
            <a:srgbClr val="FF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1227137" y="3278188"/>
            <a:ext cx="1120774" cy="384175"/>
            <a:chOff x="773" y="1522"/>
            <a:chExt cx="706" cy="242"/>
          </a:xfrm>
        </p:grpSpPr>
        <p:sp>
          <p:nvSpPr>
            <p:cNvPr id="36934" name="Line 45"/>
            <p:cNvSpPr>
              <a:spLocks noChangeShapeType="1"/>
            </p:cNvSpPr>
            <p:nvPr/>
          </p:nvSpPr>
          <p:spPr bwMode="auto">
            <a:xfrm>
              <a:off x="773" y="1638"/>
              <a:ext cx="202" cy="1"/>
            </a:xfrm>
            <a:prstGeom prst="line">
              <a:avLst/>
            </a:prstGeom>
            <a:noFill/>
            <a:ln w="30163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35" name="Oval 46"/>
            <p:cNvSpPr>
              <a:spLocks noChangeArrowheads="1"/>
            </p:cNvSpPr>
            <p:nvPr/>
          </p:nvSpPr>
          <p:spPr bwMode="auto">
            <a:xfrm>
              <a:off x="845" y="1609"/>
              <a:ext cx="51" cy="51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36" name="Rectangle 47"/>
            <p:cNvSpPr>
              <a:spLocks noChangeArrowheads="1"/>
            </p:cNvSpPr>
            <p:nvPr/>
          </p:nvSpPr>
          <p:spPr bwMode="auto">
            <a:xfrm>
              <a:off x="1025" y="1522"/>
              <a:ext cx="454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i="1">
                  <a:solidFill>
                    <a:srgbClr val="000000"/>
                  </a:solidFill>
                  <a:latin typeface="Arial"/>
                  <a:cs typeface="Arial"/>
                </a:rPr>
                <a:t>AFC</a:t>
              </a:r>
              <a:endParaRPr lang="en-US" sz="2500" i="1">
                <a:latin typeface="Arial"/>
                <a:cs typeface="Arial"/>
              </a:endParaRPr>
            </a:p>
          </p:txBody>
        </p: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1227138" y="2852738"/>
            <a:ext cx="1120775" cy="384175"/>
            <a:chOff x="773" y="1797"/>
            <a:chExt cx="706" cy="242"/>
          </a:xfrm>
        </p:grpSpPr>
        <p:sp>
          <p:nvSpPr>
            <p:cNvPr id="36931" name="Line 49"/>
            <p:cNvSpPr>
              <a:spLocks noChangeShapeType="1"/>
            </p:cNvSpPr>
            <p:nvPr/>
          </p:nvSpPr>
          <p:spPr bwMode="auto">
            <a:xfrm>
              <a:off x="773" y="1913"/>
              <a:ext cx="202" cy="1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32" name="Oval 50"/>
            <p:cNvSpPr>
              <a:spLocks noChangeArrowheads="1"/>
            </p:cNvSpPr>
            <p:nvPr/>
          </p:nvSpPr>
          <p:spPr bwMode="auto">
            <a:xfrm>
              <a:off x="845" y="1884"/>
              <a:ext cx="51" cy="51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33" name="Rectangle 51"/>
            <p:cNvSpPr>
              <a:spLocks noChangeArrowheads="1"/>
            </p:cNvSpPr>
            <p:nvPr/>
          </p:nvSpPr>
          <p:spPr bwMode="auto">
            <a:xfrm>
              <a:off x="1025" y="1797"/>
              <a:ext cx="454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i="1">
                  <a:solidFill>
                    <a:srgbClr val="000000"/>
                  </a:solidFill>
                  <a:latin typeface="Arial"/>
                  <a:cs typeface="Arial"/>
                </a:rPr>
                <a:t>AVC</a:t>
              </a:r>
              <a:endParaRPr lang="en-US" sz="2500" i="1">
                <a:latin typeface="Arial"/>
                <a:cs typeface="Arial"/>
              </a:endParaRPr>
            </a:p>
          </p:txBody>
        </p:sp>
      </p:grp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1227138" y="2414588"/>
            <a:ext cx="1096962" cy="384175"/>
            <a:chOff x="773" y="2073"/>
            <a:chExt cx="691" cy="242"/>
          </a:xfrm>
        </p:grpSpPr>
        <p:sp>
          <p:nvSpPr>
            <p:cNvPr id="36928" name="Line 53"/>
            <p:cNvSpPr>
              <a:spLocks noChangeShapeType="1"/>
            </p:cNvSpPr>
            <p:nvPr/>
          </p:nvSpPr>
          <p:spPr bwMode="auto">
            <a:xfrm>
              <a:off x="773" y="2190"/>
              <a:ext cx="202" cy="1"/>
            </a:xfrm>
            <a:prstGeom prst="line">
              <a:avLst/>
            </a:prstGeom>
            <a:noFill/>
            <a:ln w="3016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29" name="Oval 54"/>
            <p:cNvSpPr>
              <a:spLocks noChangeArrowheads="1"/>
            </p:cNvSpPr>
            <p:nvPr/>
          </p:nvSpPr>
          <p:spPr bwMode="auto">
            <a:xfrm>
              <a:off x="845" y="2160"/>
              <a:ext cx="51" cy="5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30" name="Rectangle 55"/>
            <p:cNvSpPr>
              <a:spLocks noChangeArrowheads="1"/>
            </p:cNvSpPr>
            <p:nvPr/>
          </p:nvSpPr>
          <p:spPr bwMode="auto">
            <a:xfrm>
              <a:off x="1025" y="2073"/>
              <a:ext cx="439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i="1">
                  <a:solidFill>
                    <a:srgbClr val="000000"/>
                  </a:solidFill>
                  <a:latin typeface="Arial"/>
                  <a:cs typeface="Arial"/>
                </a:rPr>
                <a:t>ATC</a:t>
              </a:r>
              <a:endParaRPr lang="en-US" sz="2500" i="1">
                <a:latin typeface="Arial"/>
                <a:cs typeface="Arial"/>
              </a:endParaRPr>
            </a:p>
          </p:txBody>
        </p:sp>
      </p:grp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1227137" y="3727450"/>
            <a:ext cx="977899" cy="384175"/>
            <a:chOff x="773" y="2348"/>
            <a:chExt cx="616" cy="242"/>
          </a:xfrm>
        </p:grpSpPr>
        <p:sp>
          <p:nvSpPr>
            <p:cNvPr id="36925" name="Line 57"/>
            <p:cNvSpPr>
              <a:spLocks noChangeShapeType="1"/>
            </p:cNvSpPr>
            <p:nvPr/>
          </p:nvSpPr>
          <p:spPr bwMode="auto">
            <a:xfrm>
              <a:off x="773" y="2465"/>
              <a:ext cx="202" cy="1"/>
            </a:xfrm>
            <a:prstGeom prst="line">
              <a:avLst/>
            </a:prstGeom>
            <a:noFill/>
            <a:ln w="30163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26" name="Oval 58"/>
            <p:cNvSpPr>
              <a:spLocks noChangeArrowheads="1"/>
            </p:cNvSpPr>
            <p:nvPr/>
          </p:nvSpPr>
          <p:spPr bwMode="auto">
            <a:xfrm>
              <a:off x="845" y="2436"/>
              <a:ext cx="51" cy="51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27" name="Rectangle 59"/>
            <p:cNvSpPr>
              <a:spLocks noChangeArrowheads="1"/>
            </p:cNvSpPr>
            <p:nvPr/>
          </p:nvSpPr>
          <p:spPr bwMode="auto">
            <a:xfrm>
              <a:off x="1025" y="2348"/>
              <a:ext cx="364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i="1">
                  <a:solidFill>
                    <a:srgbClr val="000000"/>
                  </a:solidFill>
                  <a:latin typeface="Arial"/>
                  <a:cs typeface="Arial"/>
                </a:rPr>
                <a:t>MC</a:t>
              </a:r>
              <a:endParaRPr lang="en-US" sz="2500" i="1">
                <a:latin typeface="Arial"/>
                <a:cs typeface="Arial"/>
              </a:endParaRPr>
            </a:p>
          </p:txBody>
        </p:sp>
      </p:grpSp>
      <p:grpSp>
        <p:nvGrpSpPr>
          <p:cNvPr id="10" name="Group 60"/>
          <p:cNvGrpSpPr>
            <a:grpSpLocks/>
          </p:cNvGrpSpPr>
          <p:nvPr/>
        </p:nvGrpSpPr>
        <p:grpSpPr bwMode="auto">
          <a:xfrm>
            <a:off x="3457575" y="828675"/>
            <a:ext cx="5284788" cy="5494338"/>
            <a:chOff x="2178" y="522"/>
            <a:chExt cx="3329" cy="3461"/>
          </a:xfrm>
        </p:grpSpPr>
        <p:grpSp>
          <p:nvGrpSpPr>
            <p:cNvPr id="11" name="Group 61"/>
            <p:cNvGrpSpPr>
              <a:grpSpLocks/>
            </p:cNvGrpSpPr>
            <p:nvPr/>
          </p:nvGrpSpPr>
          <p:grpSpPr bwMode="auto">
            <a:xfrm>
              <a:off x="2216" y="698"/>
              <a:ext cx="3160" cy="3247"/>
              <a:chOff x="2216" y="698"/>
              <a:chExt cx="3160" cy="3247"/>
            </a:xfrm>
          </p:grpSpPr>
          <p:sp>
            <p:nvSpPr>
              <p:cNvPr id="36885" name="Line 62"/>
              <p:cNvSpPr>
                <a:spLocks noChangeShapeType="1"/>
              </p:cNvSpPr>
              <p:nvPr/>
            </p:nvSpPr>
            <p:spPr bwMode="auto">
              <a:xfrm flipV="1">
                <a:off x="2987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86" name="Line 63"/>
              <p:cNvSpPr>
                <a:spLocks noChangeShapeType="1"/>
              </p:cNvSpPr>
              <p:nvPr/>
            </p:nvSpPr>
            <p:spPr bwMode="auto">
              <a:xfrm flipV="1">
                <a:off x="3307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87" name="Line 64"/>
              <p:cNvSpPr>
                <a:spLocks noChangeShapeType="1"/>
              </p:cNvSpPr>
              <p:nvPr/>
            </p:nvSpPr>
            <p:spPr bwMode="auto">
              <a:xfrm flipV="1">
                <a:off x="3633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88" name="Line 65"/>
              <p:cNvSpPr>
                <a:spLocks noChangeShapeType="1"/>
              </p:cNvSpPr>
              <p:nvPr/>
            </p:nvSpPr>
            <p:spPr bwMode="auto">
              <a:xfrm flipV="1">
                <a:off x="3953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89" name="Line 66"/>
              <p:cNvSpPr>
                <a:spLocks noChangeShapeType="1"/>
              </p:cNvSpPr>
              <p:nvPr/>
            </p:nvSpPr>
            <p:spPr bwMode="auto">
              <a:xfrm flipV="1">
                <a:off x="4279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0" name="Line 67"/>
              <p:cNvSpPr>
                <a:spLocks noChangeShapeType="1"/>
              </p:cNvSpPr>
              <p:nvPr/>
            </p:nvSpPr>
            <p:spPr bwMode="auto">
              <a:xfrm flipV="1">
                <a:off x="4598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1" name="Line 68"/>
              <p:cNvSpPr>
                <a:spLocks noChangeShapeType="1"/>
              </p:cNvSpPr>
              <p:nvPr/>
            </p:nvSpPr>
            <p:spPr bwMode="auto">
              <a:xfrm flipV="1">
                <a:off x="4924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2" name="Line 69"/>
              <p:cNvSpPr>
                <a:spLocks noChangeShapeType="1"/>
              </p:cNvSpPr>
              <p:nvPr/>
            </p:nvSpPr>
            <p:spPr bwMode="auto">
              <a:xfrm flipV="1">
                <a:off x="5244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grpSp>
            <p:nvGrpSpPr>
              <p:cNvPr id="12" name="Group 70"/>
              <p:cNvGrpSpPr>
                <a:grpSpLocks/>
              </p:cNvGrpSpPr>
              <p:nvPr/>
            </p:nvGrpSpPr>
            <p:grpSpPr bwMode="auto">
              <a:xfrm>
                <a:off x="2454" y="698"/>
                <a:ext cx="2922" cy="2749"/>
                <a:chOff x="2454" y="698"/>
                <a:chExt cx="2922" cy="2749"/>
              </a:xfrm>
            </p:grpSpPr>
            <p:sp>
              <p:nvSpPr>
                <p:cNvPr id="36904" name="Line 71"/>
                <p:cNvSpPr>
                  <a:spLocks noChangeShapeType="1"/>
                </p:cNvSpPr>
                <p:nvPr/>
              </p:nvSpPr>
              <p:spPr bwMode="auto">
                <a:xfrm>
                  <a:off x="2937" y="3349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05" name="Line 72"/>
                <p:cNvSpPr>
                  <a:spLocks noChangeShapeType="1"/>
                </p:cNvSpPr>
                <p:nvPr/>
              </p:nvSpPr>
              <p:spPr bwMode="auto">
                <a:xfrm>
                  <a:off x="2937" y="303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06" name="Line 73"/>
                <p:cNvSpPr>
                  <a:spLocks noChangeShapeType="1"/>
                </p:cNvSpPr>
                <p:nvPr/>
              </p:nvSpPr>
              <p:spPr bwMode="auto">
                <a:xfrm>
                  <a:off x="2937" y="271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07" name="Line 74"/>
                <p:cNvSpPr>
                  <a:spLocks noChangeShapeType="1"/>
                </p:cNvSpPr>
                <p:nvPr/>
              </p:nvSpPr>
              <p:spPr bwMode="auto">
                <a:xfrm>
                  <a:off x="2937" y="240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08" name="Line 75"/>
                <p:cNvSpPr>
                  <a:spLocks noChangeShapeType="1"/>
                </p:cNvSpPr>
                <p:nvPr/>
              </p:nvSpPr>
              <p:spPr bwMode="auto">
                <a:xfrm>
                  <a:off x="2937" y="2089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09" name="Line 76"/>
                <p:cNvSpPr>
                  <a:spLocks noChangeShapeType="1"/>
                </p:cNvSpPr>
                <p:nvPr/>
              </p:nvSpPr>
              <p:spPr bwMode="auto">
                <a:xfrm>
                  <a:off x="2937" y="1770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10" name="Line 77"/>
                <p:cNvSpPr>
                  <a:spLocks noChangeShapeType="1"/>
                </p:cNvSpPr>
                <p:nvPr/>
              </p:nvSpPr>
              <p:spPr bwMode="auto">
                <a:xfrm>
                  <a:off x="2937" y="145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11" name="Line 78"/>
                <p:cNvSpPr>
                  <a:spLocks noChangeShapeType="1"/>
                </p:cNvSpPr>
                <p:nvPr/>
              </p:nvSpPr>
              <p:spPr bwMode="auto">
                <a:xfrm>
                  <a:off x="2937" y="114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12" name="Line 79"/>
                <p:cNvSpPr>
                  <a:spLocks noChangeShapeType="1"/>
                </p:cNvSpPr>
                <p:nvPr/>
              </p:nvSpPr>
              <p:spPr bwMode="auto">
                <a:xfrm>
                  <a:off x="2937" y="82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grpSp>
              <p:nvGrpSpPr>
                <p:cNvPr id="13" name="Group 80"/>
                <p:cNvGrpSpPr>
                  <a:grpSpLocks/>
                </p:cNvGrpSpPr>
                <p:nvPr/>
              </p:nvGrpSpPr>
              <p:grpSpPr bwMode="auto">
                <a:xfrm>
                  <a:off x="2987" y="698"/>
                  <a:ext cx="2389" cy="2652"/>
                  <a:chOff x="2987" y="698"/>
                  <a:chExt cx="2389" cy="2652"/>
                </a:xfrm>
              </p:grpSpPr>
              <p:sp>
                <p:nvSpPr>
                  <p:cNvPr id="36923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2987" y="698"/>
                    <a:ext cx="1" cy="265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6924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2987" y="3349"/>
                    <a:ext cx="2389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</p:grpSp>
            <p:sp>
              <p:nvSpPr>
                <p:cNvPr id="36914" name="Rectangle 83"/>
                <p:cNvSpPr>
                  <a:spLocks noChangeArrowheads="1"/>
                </p:cNvSpPr>
                <p:nvPr/>
              </p:nvSpPr>
              <p:spPr bwMode="auto">
                <a:xfrm>
                  <a:off x="2630" y="3255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15" name="Rectangle 84"/>
                <p:cNvSpPr>
                  <a:spLocks noChangeArrowheads="1"/>
                </p:cNvSpPr>
                <p:nvPr/>
              </p:nvSpPr>
              <p:spPr bwMode="auto">
                <a:xfrm>
                  <a:off x="2542" y="2942"/>
                  <a:ext cx="26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$25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16" name="Rectangle 85"/>
                <p:cNvSpPr>
                  <a:spLocks noChangeArrowheads="1"/>
                </p:cNvSpPr>
                <p:nvPr/>
              </p:nvSpPr>
              <p:spPr bwMode="auto">
                <a:xfrm>
                  <a:off x="2542" y="2622"/>
                  <a:ext cx="26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$50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17" name="Rectangle 86"/>
                <p:cNvSpPr>
                  <a:spLocks noChangeArrowheads="1"/>
                </p:cNvSpPr>
                <p:nvPr/>
              </p:nvSpPr>
              <p:spPr bwMode="auto">
                <a:xfrm>
                  <a:off x="2542" y="2309"/>
                  <a:ext cx="26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$75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18" name="Rectangle 87"/>
                <p:cNvSpPr>
                  <a:spLocks noChangeArrowheads="1"/>
                </p:cNvSpPr>
                <p:nvPr/>
              </p:nvSpPr>
              <p:spPr bwMode="auto">
                <a:xfrm>
                  <a:off x="2454" y="1995"/>
                  <a:ext cx="356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$100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19" name="Rectangle 88"/>
                <p:cNvSpPr>
                  <a:spLocks noChangeArrowheads="1"/>
                </p:cNvSpPr>
                <p:nvPr/>
              </p:nvSpPr>
              <p:spPr bwMode="auto">
                <a:xfrm>
                  <a:off x="2454" y="1676"/>
                  <a:ext cx="356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$125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20" name="Rectangle 89"/>
                <p:cNvSpPr>
                  <a:spLocks noChangeArrowheads="1"/>
                </p:cNvSpPr>
                <p:nvPr/>
              </p:nvSpPr>
              <p:spPr bwMode="auto">
                <a:xfrm>
                  <a:off x="2454" y="1362"/>
                  <a:ext cx="356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$150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21" name="Rectangle 90"/>
                <p:cNvSpPr>
                  <a:spLocks noChangeArrowheads="1"/>
                </p:cNvSpPr>
                <p:nvPr/>
              </p:nvSpPr>
              <p:spPr bwMode="auto">
                <a:xfrm>
                  <a:off x="2454" y="1049"/>
                  <a:ext cx="356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$175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6922" name="Rectangle 91"/>
                <p:cNvSpPr>
                  <a:spLocks noChangeArrowheads="1"/>
                </p:cNvSpPr>
                <p:nvPr/>
              </p:nvSpPr>
              <p:spPr bwMode="auto">
                <a:xfrm>
                  <a:off x="2454" y="729"/>
                  <a:ext cx="356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$200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36894" name="Rectangle 92"/>
              <p:cNvSpPr>
                <a:spLocks noChangeArrowheads="1"/>
              </p:cNvSpPr>
              <p:nvPr/>
            </p:nvSpPr>
            <p:spPr bwMode="auto">
              <a:xfrm>
                <a:off x="2943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0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5" name="Rectangle 93"/>
              <p:cNvSpPr>
                <a:spLocks noChangeArrowheads="1"/>
              </p:cNvSpPr>
              <p:nvPr/>
            </p:nvSpPr>
            <p:spPr bwMode="auto">
              <a:xfrm>
                <a:off x="3263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1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6" name="Rectangle 94"/>
              <p:cNvSpPr>
                <a:spLocks noChangeArrowheads="1"/>
              </p:cNvSpPr>
              <p:nvPr/>
            </p:nvSpPr>
            <p:spPr bwMode="auto">
              <a:xfrm>
                <a:off x="3589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2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7" name="Rectangle 95"/>
              <p:cNvSpPr>
                <a:spLocks noChangeArrowheads="1"/>
              </p:cNvSpPr>
              <p:nvPr/>
            </p:nvSpPr>
            <p:spPr bwMode="auto">
              <a:xfrm>
                <a:off x="3909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3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8" name="Rectangle 96"/>
              <p:cNvSpPr>
                <a:spLocks noChangeArrowheads="1"/>
              </p:cNvSpPr>
              <p:nvPr/>
            </p:nvSpPr>
            <p:spPr bwMode="auto">
              <a:xfrm>
                <a:off x="4235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4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9" name="Rectangle 97"/>
              <p:cNvSpPr>
                <a:spLocks noChangeArrowheads="1"/>
              </p:cNvSpPr>
              <p:nvPr/>
            </p:nvSpPr>
            <p:spPr bwMode="auto">
              <a:xfrm>
                <a:off x="4554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5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900" name="Rectangle 98"/>
              <p:cNvSpPr>
                <a:spLocks noChangeArrowheads="1"/>
              </p:cNvSpPr>
              <p:nvPr/>
            </p:nvSpPr>
            <p:spPr bwMode="auto">
              <a:xfrm>
                <a:off x="4880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6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901" name="Rectangle 99"/>
              <p:cNvSpPr>
                <a:spLocks noChangeArrowheads="1"/>
              </p:cNvSpPr>
              <p:nvPr/>
            </p:nvSpPr>
            <p:spPr bwMode="auto">
              <a:xfrm>
                <a:off x="5200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7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902" name="Rectangle 100"/>
              <p:cNvSpPr>
                <a:spLocks noChangeArrowheads="1"/>
              </p:cNvSpPr>
              <p:nvPr/>
            </p:nvSpPr>
            <p:spPr bwMode="auto">
              <a:xfrm>
                <a:off x="4103" y="3751"/>
                <a:ext cx="138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b="1" i="1">
                    <a:solidFill>
                      <a:srgbClr val="000000"/>
                    </a:solidFill>
                    <a:latin typeface="Arial"/>
                    <a:cs typeface="Arial"/>
                  </a:rPr>
                  <a:t>Q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903" name="Rectangle 101"/>
              <p:cNvSpPr>
                <a:spLocks noChangeArrowheads="1"/>
              </p:cNvSpPr>
              <p:nvPr/>
            </p:nvSpPr>
            <p:spPr bwMode="auto">
              <a:xfrm rot="-5400000">
                <a:off x="2089" y="1932"/>
                <a:ext cx="44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b="1">
                    <a:solidFill>
                      <a:srgbClr val="000000"/>
                    </a:solidFill>
                    <a:latin typeface="Arial"/>
                    <a:cs typeface="Arial"/>
                  </a:rPr>
                  <a:t>Costs</a:t>
                </a:r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6884" name="Rectangle 102"/>
            <p:cNvSpPr>
              <a:spLocks noChangeArrowheads="1"/>
            </p:cNvSpPr>
            <p:nvPr/>
          </p:nvSpPr>
          <p:spPr bwMode="auto">
            <a:xfrm>
              <a:off x="2178" y="522"/>
              <a:ext cx="3329" cy="346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497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3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Calculating costs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sp>
        <p:nvSpPr>
          <p:cNvPr id="6" name="Rectangle 145"/>
          <p:cNvSpPr>
            <a:spLocks noChangeArrowheads="1"/>
          </p:cNvSpPr>
          <p:nvPr/>
        </p:nvSpPr>
        <p:spPr bwMode="auto">
          <a:xfrm>
            <a:off x="803275" y="1890713"/>
            <a:ext cx="7920038" cy="4349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011363" y="1282700"/>
            <a:ext cx="546735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>
                <a:latin typeface="Arial"/>
                <a:cs typeface="Arial"/>
              </a:rPr>
              <a:t>Fill in the blank spaces of this table. </a:t>
            </a:r>
          </a:p>
        </p:txBody>
      </p:sp>
      <p:sp>
        <p:nvSpPr>
          <p:cNvPr id="8" name="Rectangle 104"/>
          <p:cNvSpPr>
            <a:spLocks noChangeArrowheads="1"/>
          </p:cNvSpPr>
          <p:nvPr/>
        </p:nvSpPr>
        <p:spPr bwMode="auto">
          <a:xfrm>
            <a:off x="1600200" y="57118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210</a:t>
            </a:r>
          </a:p>
        </p:txBody>
      </p:sp>
      <p:sp>
        <p:nvSpPr>
          <p:cNvPr id="9" name="Rectangle 102"/>
          <p:cNvSpPr>
            <a:spLocks noChangeArrowheads="1"/>
          </p:cNvSpPr>
          <p:nvPr/>
        </p:nvSpPr>
        <p:spPr bwMode="auto">
          <a:xfrm>
            <a:off x="1600200" y="51657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150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1600200" y="46196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100</a:t>
            </a:r>
          </a:p>
        </p:txBody>
      </p:sp>
      <p:sp>
        <p:nvSpPr>
          <p:cNvPr id="11" name="Rectangle 98"/>
          <p:cNvSpPr>
            <a:spLocks noChangeArrowheads="1"/>
          </p:cNvSpPr>
          <p:nvPr/>
        </p:nvSpPr>
        <p:spPr bwMode="auto">
          <a:xfrm>
            <a:off x="1600200" y="40735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500">
              <a:latin typeface="Arial"/>
              <a:cs typeface="Arial"/>
            </a:endParaRPr>
          </a:p>
        </p:txBody>
      </p:sp>
      <p:sp>
        <p:nvSpPr>
          <p:cNvPr id="12" name="Rectangle 96"/>
          <p:cNvSpPr>
            <a:spLocks noChangeArrowheads="1"/>
          </p:cNvSpPr>
          <p:nvPr/>
        </p:nvSpPr>
        <p:spPr bwMode="auto">
          <a:xfrm>
            <a:off x="1600200" y="35274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30</a:t>
            </a:r>
          </a:p>
        </p:txBody>
      </p:sp>
      <p:sp>
        <p:nvSpPr>
          <p:cNvPr id="13" name="Rectangle 94"/>
          <p:cNvSpPr>
            <a:spLocks noChangeArrowheads="1"/>
          </p:cNvSpPr>
          <p:nvPr/>
        </p:nvSpPr>
        <p:spPr bwMode="auto">
          <a:xfrm>
            <a:off x="1600200" y="29813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10</a:t>
            </a:r>
          </a:p>
        </p:txBody>
      </p:sp>
      <p:sp>
        <p:nvSpPr>
          <p:cNvPr id="14" name="Rectangle 90"/>
          <p:cNvSpPr>
            <a:spLocks noChangeArrowheads="1"/>
          </p:cNvSpPr>
          <p:nvPr/>
        </p:nvSpPr>
        <p:spPr bwMode="auto">
          <a:xfrm>
            <a:off x="1600200" y="18891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VC</a:t>
            </a:r>
          </a:p>
        </p:txBody>
      </p:sp>
      <p:sp>
        <p:nvSpPr>
          <p:cNvPr id="15" name="Rectangle 54"/>
          <p:cNvSpPr>
            <a:spLocks noChangeArrowheads="1"/>
          </p:cNvSpPr>
          <p:nvPr/>
        </p:nvSpPr>
        <p:spPr bwMode="auto">
          <a:xfrm>
            <a:off x="6286500" y="57118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43.33</a:t>
            </a:r>
          </a:p>
        </p:txBody>
      </p:sp>
      <p:sp>
        <p:nvSpPr>
          <p:cNvPr id="16" name="Rectangle 53"/>
          <p:cNvSpPr>
            <a:spLocks noChangeArrowheads="1"/>
          </p:cNvSpPr>
          <p:nvPr/>
        </p:nvSpPr>
        <p:spPr bwMode="auto">
          <a:xfrm>
            <a:off x="5143500" y="57118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35</a:t>
            </a:r>
          </a:p>
        </p:txBody>
      </p:sp>
      <p:sp>
        <p:nvSpPr>
          <p:cNvPr id="17" name="Rectangle 52"/>
          <p:cNvSpPr>
            <a:spLocks noChangeArrowheads="1"/>
          </p:cNvSpPr>
          <p:nvPr/>
        </p:nvSpPr>
        <p:spPr bwMode="auto">
          <a:xfrm>
            <a:off x="3771900" y="57118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8.33</a:t>
            </a:r>
          </a:p>
        </p:txBody>
      </p:sp>
      <p:sp>
        <p:nvSpPr>
          <p:cNvPr id="18" name="Rectangle 51"/>
          <p:cNvSpPr>
            <a:spLocks noChangeArrowheads="1"/>
          </p:cNvSpPr>
          <p:nvPr/>
        </p:nvSpPr>
        <p:spPr bwMode="auto">
          <a:xfrm>
            <a:off x="2667000" y="57118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260</a:t>
            </a:r>
          </a:p>
        </p:txBody>
      </p:sp>
      <p:sp>
        <p:nvSpPr>
          <p:cNvPr id="19" name="Rectangle 50"/>
          <p:cNvSpPr>
            <a:spLocks noChangeArrowheads="1"/>
          </p:cNvSpPr>
          <p:nvPr/>
        </p:nvSpPr>
        <p:spPr bwMode="auto">
          <a:xfrm>
            <a:off x="798513" y="57118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6</a:t>
            </a:r>
          </a:p>
        </p:txBody>
      </p:sp>
      <p:sp>
        <p:nvSpPr>
          <p:cNvPr id="20" name="Rectangle 47"/>
          <p:cNvSpPr>
            <a:spLocks noChangeArrowheads="1"/>
          </p:cNvSpPr>
          <p:nvPr/>
        </p:nvSpPr>
        <p:spPr bwMode="auto">
          <a:xfrm>
            <a:off x="5143500" y="51657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30</a:t>
            </a:r>
          </a:p>
        </p:txBody>
      </p:sp>
      <p:sp>
        <p:nvSpPr>
          <p:cNvPr id="21" name="Rectangle 44"/>
          <p:cNvSpPr>
            <a:spLocks noChangeArrowheads="1"/>
          </p:cNvSpPr>
          <p:nvPr/>
        </p:nvSpPr>
        <p:spPr bwMode="auto">
          <a:xfrm>
            <a:off x="798513" y="51657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5</a:t>
            </a:r>
          </a:p>
        </p:txBody>
      </p:sp>
      <p:sp>
        <p:nvSpPr>
          <p:cNvPr id="22" name="Rectangle 42"/>
          <p:cNvSpPr>
            <a:spLocks noChangeArrowheads="1"/>
          </p:cNvSpPr>
          <p:nvPr/>
        </p:nvSpPr>
        <p:spPr bwMode="auto">
          <a:xfrm>
            <a:off x="6286500" y="46196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37.50</a:t>
            </a:r>
          </a:p>
        </p:txBody>
      </p:sp>
      <p:sp>
        <p:nvSpPr>
          <p:cNvPr id="23" name="Rectangle 40"/>
          <p:cNvSpPr>
            <a:spLocks noChangeArrowheads="1"/>
          </p:cNvSpPr>
          <p:nvPr/>
        </p:nvSpPr>
        <p:spPr bwMode="auto">
          <a:xfrm>
            <a:off x="3771900" y="46196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12.50</a:t>
            </a:r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2667000" y="46196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150</a:t>
            </a:r>
          </a:p>
        </p:txBody>
      </p:sp>
      <p:sp>
        <p:nvSpPr>
          <p:cNvPr id="25" name="Rectangle 38"/>
          <p:cNvSpPr>
            <a:spLocks noChangeArrowheads="1"/>
          </p:cNvSpPr>
          <p:nvPr/>
        </p:nvSpPr>
        <p:spPr bwMode="auto">
          <a:xfrm>
            <a:off x="798513" y="46196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4</a:t>
            </a:r>
          </a:p>
        </p:txBody>
      </p:sp>
      <p:sp>
        <p:nvSpPr>
          <p:cNvPr id="26" name="Rectangle 36"/>
          <p:cNvSpPr>
            <a:spLocks noChangeArrowheads="1"/>
          </p:cNvSpPr>
          <p:nvPr/>
        </p:nvSpPr>
        <p:spPr bwMode="auto">
          <a:xfrm>
            <a:off x="6286500" y="40735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36.67</a:t>
            </a:r>
          </a:p>
        </p:txBody>
      </p:sp>
      <p:sp>
        <p:nvSpPr>
          <p:cNvPr id="27" name="Rectangle 35"/>
          <p:cNvSpPr>
            <a:spLocks noChangeArrowheads="1"/>
          </p:cNvSpPr>
          <p:nvPr/>
        </p:nvSpPr>
        <p:spPr bwMode="auto">
          <a:xfrm>
            <a:off x="5143500" y="40735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20</a:t>
            </a:r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3771900" y="40735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16.67</a:t>
            </a:r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798513" y="40735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2667000" y="35274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80</a:t>
            </a:r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798513" y="35274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2</a:t>
            </a: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6286500" y="29813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$60.00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143500" y="29813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$10</a:t>
            </a:r>
          </a:p>
        </p:txBody>
      </p:sp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798513" y="29813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</a:t>
            </a:r>
          </a:p>
        </p:txBody>
      </p:sp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6286500" y="24352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n/a</a:t>
            </a:r>
          </a:p>
        </p:txBody>
      </p: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5143500" y="24352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n/a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3771900" y="24352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n/a</a:t>
            </a:r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2667000" y="24352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$50</a:t>
            </a:r>
          </a:p>
        </p:txBody>
      </p:sp>
      <p:sp>
        <p:nvSpPr>
          <p:cNvPr id="39" name="Rectangle 14"/>
          <p:cNvSpPr>
            <a:spLocks noChangeArrowheads="1"/>
          </p:cNvSpPr>
          <p:nvPr/>
        </p:nvSpPr>
        <p:spPr bwMode="auto">
          <a:xfrm>
            <a:off x="798513" y="24352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0</a:t>
            </a:r>
          </a:p>
        </p:txBody>
      </p: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7721600" y="1889125"/>
            <a:ext cx="10033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MC</a:t>
            </a: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6286500" y="18891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ATC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5143500" y="18891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AVC</a:t>
            </a:r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3771900" y="18891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AFC</a:t>
            </a: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2667000" y="18891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TC</a:t>
            </a: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798513" y="18891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b="1" i="1">
                <a:latin typeface="Arial"/>
                <a:cs typeface="Arial"/>
              </a:rPr>
              <a:t>Q</a:t>
            </a:r>
          </a:p>
        </p:txBody>
      </p:sp>
      <p:sp>
        <p:nvSpPr>
          <p:cNvPr id="46" name="Line 68"/>
          <p:cNvSpPr>
            <a:spLocks noChangeShapeType="1"/>
          </p:cNvSpPr>
          <p:nvPr/>
        </p:nvSpPr>
        <p:spPr bwMode="auto">
          <a:xfrm>
            <a:off x="798513" y="1889125"/>
            <a:ext cx="7926387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7" name="Line 69"/>
          <p:cNvSpPr>
            <a:spLocks noChangeShapeType="1"/>
          </p:cNvSpPr>
          <p:nvPr/>
        </p:nvSpPr>
        <p:spPr bwMode="auto">
          <a:xfrm>
            <a:off x="798513" y="24352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8" name="Line 70"/>
          <p:cNvSpPr>
            <a:spLocks noChangeShapeType="1"/>
          </p:cNvSpPr>
          <p:nvPr/>
        </p:nvSpPr>
        <p:spPr bwMode="auto">
          <a:xfrm>
            <a:off x="798513" y="29813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9" name="Line 71"/>
          <p:cNvSpPr>
            <a:spLocks noChangeShapeType="1"/>
          </p:cNvSpPr>
          <p:nvPr/>
        </p:nvSpPr>
        <p:spPr bwMode="auto">
          <a:xfrm>
            <a:off x="798513" y="35274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0" name="Line 72"/>
          <p:cNvSpPr>
            <a:spLocks noChangeShapeType="1"/>
          </p:cNvSpPr>
          <p:nvPr/>
        </p:nvSpPr>
        <p:spPr bwMode="auto">
          <a:xfrm>
            <a:off x="798513" y="40735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1" name="Line 73"/>
          <p:cNvSpPr>
            <a:spLocks noChangeShapeType="1"/>
          </p:cNvSpPr>
          <p:nvPr/>
        </p:nvSpPr>
        <p:spPr bwMode="auto">
          <a:xfrm>
            <a:off x="798513" y="46196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2" name="Line 74"/>
          <p:cNvSpPr>
            <a:spLocks noChangeShapeType="1"/>
          </p:cNvSpPr>
          <p:nvPr/>
        </p:nvSpPr>
        <p:spPr bwMode="auto">
          <a:xfrm>
            <a:off x="798513" y="51657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3" name="Line 75"/>
          <p:cNvSpPr>
            <a:spLocks noChangeShapeType="1"/>
          </p:cNvSpPr>
          <p:nvPr/>
        </p:nvSpPr>
        <p:spPr bwMode="auto">
          <a:xfrm>
            <a:off x="798513" y="57118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4" name="Line 78"/>
          <p:cNvSpPr>
            <a:spLocks noChangeShapeType="1"/>
          </p:cNvSpPr>
          <p:nvPr/>
        </p:nvSpPr>
        <p:spPr bwMode="auto">
          <a:xfrm>
            <a:off x="798513" y="6257925"/>
            <a:ext cx="7926387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5" name="Line 79"/>
          <p:cNvSpPr>
            <a:spLocks noChangeShapeType="1"/>
          </p:cNvSpPr>
          <p:nvPr/>
        </p:nvSpPr>
        <p:spPr bwMode="auto">
          <a:xfrm>
            <a:off x="798513" y="1889125"/>
            <a:ext cx="0" cy="4368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6" name="Line 80"/>
          <p:cNvSpPr>
            <a:spLocks noChangeShapeType="1"/>
          </p:cNvSpPr>
          <p:nvPr/>
        </p:nvSpPr>
        <p:spPr bwMode="auto">
          <a:xfrm>
            <a:off x="16002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7" name="Line 81"/>
          <p:cNvSpPr>
            <a:spLocks noChangeShapeType="1"/>
          </p:cNvSpPr>
          <p:nvPr/>
        </p:nvSpPr>
        <p:spPr bwMode="auto">
          <a:xfrm>
            <a:off x="37719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8" name="Line 82"/>
          <p:cNvSpPr>
            <a:spLocks noChangeShapeType="1"/>
          </p:cNvSpPr>
          <p:nvPr/>
        </p:nvSpPr>
        <p:spPr bwMode="auto">
          <a:xfrm>
            <a:off x="51435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59" name="Line 83"/>
          <p:cNvSpPr>
            <a:spLocks noChangeShapeType="1"/>
          </p:cNvSpPr>
          <p:nvPr/>
        </p:nvSpPr>
        <p:spPr bwMode="auto">
          <a:xfrm>
            <a:off x="62865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0" name="Line 84"/>
          <p:cNvSpPr>
            <a:spLocks noChangeShapeType="1"/>
          </p:cNvSpPr>
          <p:nvPr/>
        </p:nvSpPr>
        <p:spPr bwMode="auto">
          <a:xfrm>
            <a:off x="77216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1" name="Line 85"/>
          <p:cNvSpPr>
            <a:spLocks noChangeShapeType="1"/>
          </p:cNvSpPr>
          <p:nvPr/>
        </p:nvSpPr>
        <p:spPr bwMode="auto">
          <a:xfrm>
            <a:off x="8724900" y="1889125"/>
            <a:ext cx="0" cy="4368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2" name="Line 91"/>
          <p:cNvSpPr>
            <a:spLocks noChangeShapeType="1"/>
          </p:cNvSpPr>
          <p:nvPr/>
        </p:nvSpPr>
        <p:spPr bwMode="auto">
          <a:xfrm>
            <a:off x="26670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3" name="Rectangle 55"/>
          <p:cNvSpPr>
            <a:spLocks noChangeArrowheads="1"/>
          </p:cNvSpPr>
          <p:nvPr/>
        </p:nvSpPr>
        <p:spPr bwMode="auto">
          <a:xfrm>
            <a:off x="7721600" y="54229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60</a:t>
            </a:r>
          </a:p>
        </p:txBody>
      </p:sp>
      <p:sp>
        <p:nvSpPr>
          <p:cNvPr id="64" name="Rectangle 49"/>
          <p:cNvSpPr>
            <a:spLocks noChangeArrowheads="1"/>
          </p:cNvSpPr>
          <p:nvPr/>
        </p:nvSpPr>
        <p:spPr bwMode="auto">
          <a:xfrm>
            <a:off x="7721600" y="48768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500">
              <a:latin typeface="Arial"/>
              <a:cs typeface="Arial"/>
            </a:endParaRPr>
          </a:p>
        </p:txBody>
      </p:sp>
      <p:sp>
        <p:nvSpPr>
          <p:cNvPr id="65" name="Rectangle 43"/>
          <p:cNvSpPr>
            <a:spLocks noChangeArrowheads="1"/>
          </p:cNvSpPr>
          <p:nvPr/>
        </p:nvSpPr>
        <p:spPr bwMode="auto">
          <a:xfrm>
            <a:off x="7721600" y="43307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500">
              <a:latin typeface="Arial"/>
              <a:cs typeface="Arial"/>
            </a:endParaRPr>
          </a:p>
        </p:txBody>
      </p:sp>
      <p:sp>
        <p:nvSpPr>
          <p:cNvPr id="66" name="Rectangle 37"/>
          <p:cNvSpPr>
            <a:spLocks noChangeArrowheads="1"/>
          </p:cNvSpPr>
          <p:nvPr/>
        </p:nvSpPr>
        <p:spPr bwMode="auto">
          <a:xfrm>
            <a:off x="7721600" y="37846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30</a:t>
            </a:r>
          </a:p>
        </p:txBody>
      </p:sp>
      <p:sp>
        <p:nvSpPr>
          <p:cNvPr id="67" name="Rectangle 31"/>
          <p:cNvSpPr>
            <a:spLocks noChangeArrowheads="1"/>
          </p:cNvSpPr>
          <p:nvPr/>
        </p:nvSpPr>
        <p:spPr bwMode="auto">
          <a:xfrm>
            <a:off x="7721600" y="32385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endParaRPr lang="en-US" sz="2500">
              <a:latin typeface="Arial"/>
              <a:cs typeface="Arial"/>
            </a:endParaRPr>
          </a:p>
        </p:txBody>
      </p:sp>
      <p:sp>
        <p:nvSpPr>
          <p:cNvPr id="68" name="Rectangle 25"/>
          <p:cNvSpPr>
            <a:spLocks noChangeArrowheads="1"/>
          </p:cNvSpPr>
          <p:nvPr/>
        </p:nvSpPr>
        <p:spPr bwMode="auto">
          <a:xfrm>
            <a:off x="7721600" y="26924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$10</a:t>
            </a:r>
          </a:p>
        </p:txBody>
      </p:sp>
      <p:sp>
        <p:nvSpPr>
          <p:cNvPr id="69" name="Rectangle 140"/>
          <p:cNvSpPr>
            <a:spLocks noChangeArrowheads="1"/>
          </p:cNvSpPr>
          <p:nvPr/>
        </p:nvSpPr>
        <p:spPr bwMode="auto">
          <a:xfrm>
            <a:off x="7732713" y="5978525"/>
            <a:ext cx="982662" cy="266700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0" name="Rectangle 141"/>
          <p:cNvSpPr>
            <a:spLocks noChangeArrowheads="1"/>
          </p:cNvSpPr>
          <p:nvPr/>
        </p:nvSpPr>
        <p:spPr bwMode="auto">
          <a:xfrm>
            <a:off x="7734300" y="2446338"/>
            <a:ext cx="977900" cy="238125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4557603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3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  <p:sp>
        <p:nvSpPr>
          <p:cNvPr id="6" name="Rectangle 81"/>
          <p:cNvSpPr>
            <a:spLocks noChangeArrowheads="1"/>
          </p:cNvSpPr>
          <p:nvPr/>
        </p:nvSpPr>
        <p:spPr bwMode="auto">
          <a:xfrm>
            <a:off x="973138" y="1233488"/>
            <a:ext cx="2808287" cy="49212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Use  </a:t>
            </a:r>
            <a:r>
              <a:rPr lang="en-US" sz="2500" i="1" dirty="0">
                <a:latin typeface="Arial"/>
                <a:cs typeface="Arial"/>
              </a:rPr>
              <a:t>AFC</a:t>
            </a:r>
            <a:r>
              <a:rPr lang="en-US" sz="2500" dirty="0">
                <a:latin typeface="Arial"/>
                <a:cs typeface="Arial"/>
              </a:rPr>
              <a:t> = </a:t>
            </a:r>
            <a:r>
              <a:rPr lang="en-US" sz="2500" i="1" dirty="0">
                <a:latin typeface="Arial"/>
                <a:cs typeface="Arial"/>
              </a:rPr>
              <a:t>FC</a:t>
            </a:r>
            <a:r>
              <a:rPr lang="en-US" sz="2500" dirty="0">
                <a:latin typeface="Arial"/>
                <a:cs typeface="Arial"/>
              </a:rPr>
              <a:t>/</a:t>
            </a:r>
            <a:r>
              <a:rPr lang="en-US" sz="2500" b="1" i="1" dirty="0">
                <a:latin typeface="Arial"/>
                <a:cs typeface="Arial"/>
              </a:rPr>
              <a:t>Q</a:t>
            </a:r>
          </a:p>
        </p:txBody>
      </p:sp>
      <p:sp>
        <p:nvSpPr>
          <p:cNvPr id="7" name="Rectangle 82"/>
          <p:cNvSpPr>
            <a:spLocks noChangeArrowheads="1"/>
          </p:cNvSpPr>
          <p:nvPr/>
        </p:nvSpPr>
        <p:spPr bwMode="auto">
          <a:xfrm>
            <a:off x="995907" y="1242235"/>
            <a:ext cx="2771775" cy="49212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Use  </a:t>
            </a:r>
            <a:r>
              <a:rPr lang="en-US" sz="2500" i="1" dirty="0">
                <a:latin typeface="Arial"/>
                <a:cs typeface="Arial"/>
              </a:rPr>
              <a:t>AVC</a:t>
            </a:r>
            <a:r>
              <a:rPr lang="en-US" sz="2500" dirty="0">
                <a:latin typeface="Arial"/>
                <a:cs typeface="Arial"/>
              </a:rPr>
              <a:t> = </a:t>
            </a:r>
            <a:r>
              <a:rPr lang="en-US" sz="2500" i="1" dirty="0">
                <a:latin typeface="Arial"/>
                <a:cs typeface="Arial"/>
              </a:rPr>
              <a:t>VC</a:t>
            </a:r>
            <a:r>
              <a:rPr lang="en-US" sz="2500" dirty="0">
                <a:latin typeface="Arial"/>
                <a:cs typeface="Arial"/>
              </a:rPr>
              <a:t>/</a:t>
            </a:r>
            <a:r>
              <a:rPr lang="en-US" sz="2500" b="1" i="1" dirty="0">
                <a:latin typeface="Arial"/>
                <a:cs typeface="Arial"/>
              </a:rPr>
              <a:t>Q</a:t>
            </a:r>
          </a:p>
        </p:txBody>
      </p:sp>
      <p:sp>
        <p:nvSpPr>
          <p:cNvPr id="8" name="Rectangle 83"/>
          <p:cNvSpPr>
            <a:spLocks noChangeArrowheads="1"/>
          </p:cNvSpPr>
          <p:nvPr/>
        </p:nvSpPr>
        <p:spPr bwMode="auto">
          <a:xfrm>
            <a:off x="992369" y="1242235"/>
            <a:ext cx="5570537" cy="49212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Use relationship between </a:t>
            </a:r>
            <a:r>
              <a:rPr lang="en-US" sz="2500" i="1" dirty="0">
                <a:latin typeface="Arial"/>
                <a:cs typeface="Arial"/>
              </a:rPr>
              <a:t>MC</a:t>
            </a:r>
            <a:r>
              <a:rPr lang="en-US" sz="2500" dirty="0">
                <a:latin typeface="Arial"/>
                <a:cs typeface="Arial"/>
              </a:rPr>
              <a:t> and </a:t>
            </a:r>
            <a:r>
              <a:rPr lang="en-US" sz="2500" i="1" dirty="0">
                <a:latin typeface="Arial"/>
                <a:cs typeface="Arial"/>
              </a:rPr>
              <a:t>TC</a:t>
            </a:r>
          </a:p>
        </p:txBody>
      </p:sp>
      <p:sp>
        <p:nvSpPr>
          <p:cNvPr id="9" name="Rectangle 84"/>
          <p:cNvSpPr>
            <a:spLocks noChangeArrowheads="1"/>
          </p:cNvSpPr>
          <p:nvPr/>
        </p:nvSpPr>
        <p:spPr bwMode="auto">
          <a:xfrm>
            <a:off x="992369" y="1242235"/>
            <a:ext cx="2741612" cy="49212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Use  </a:t>
            </a:r>
            <a:r>
              <a:rPr lang="en-US" sz="2500" i="1">
                <a:latin typeface="Arial"/>
                <a:cs typeface="Arial"/>
              </a:rPr>
              <a:t>ATC</a:t>
            </a:r>
            <a:r>
              <a:rPr lang="en-US" sz="2500">
                <a:latin typeface="Arial"/>
                <a:cs typeface="Arial"/>
              </a:rPr>
              <a:t> = </a:t>
            </a:r>
            <a:r>
              <a:rPr lang="en-US" sz="2500" i="1">
                <a:latin typeface="Arial"/>
                <a:cs typeface="Arial"/>
              </a:rPr>
              <a:t>TC</a:t>
            </a:r>
            <a:r>
              <a:rPr lang="en-US" sz="2500">
                <a:latin typeface="Arial"/>
                <a:cs typeface="Arial"/>
              </a:rPr>
              <a:t>/</a:t>
            </a:r>
            <a:r>
              <a:rPr lang="en-US" sz="2500" i="1">
                <a:latin typeface="Arial"/>
                <a:cs typeface="Arial"/>
              </a:rPr>
              <a:t>Q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992369" y="1252868"/>
            <a:ext cx="7002462" cy="490537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First, deduce </a:t>
            </a:r>
            <a:r>
              <a:rPr lang="en-US" sz="2500" i="1" dirty="0">
                <a:latin typeface="Arial"/>
                <a:cs typeface="Arial"/>
              </a:rPr>
              <a:t>FC</a:t>
            </a:r>
            <a:r>
              <a:rPr lang="en-US" sz="2500" dirty="0">
                <a:latin typeface="Arial"/>
                <a:cs typeface="Arial"/>
              </a:rPr>
              <a:t> = $50 and use </a:t>
            </a:r>
            <a:r>
              <a:rPr lang="en-US" sz="2500" i="1" dirty="0">
                <a:latin typeface="Arial"/>
                <a:cs typeface="Arial"/>
              </a:rPr>
              <a:t>FC</a:t>
            </a:r>
            <a:r>
              <a:rPr lang="en-US" sz="2500" dirty="0">
                <a:latin typeface="Arial"/>
                <a:cs typeface="Arial"/>
              </a:rPr>
              <a:t> + </a:t>
            </a:r>
            <a:r>
              <a:rPr lang="en-US" sz="2500" i="1" dirty="0">
                <a:latin typeface="Arial"/>
                <a:cs typeface="Arial"/>
              </a:rPr>
              <a:t>VC</a:t>
            </a:r>
            <a:r>
              <a:rPr lang="en-US" sz="2500" dirty="0">
                <a:latin typeface="Arial"/>
                <a:cs typeface="Arial"/>
              </a:rPr>
              <a:t> = </a:t>
            </a:r>
            <a:r>
              <a:rPr lang="en-US" sz="2500" i="1" dirty="0">
                <a:latin typeface="Arial"/>
                <a:cs typeface="Arial"/>
              </a:rPr>
              <a:t>TC</a:t>
            </a:r>
            <a:r>
              <a:rPr lang="en-US" sz="2500" dirty="0">
                <a:latin typeface="Arial"/>
                <a:cs typeface="Arial"/>
              </a:rPr>
              <a:t>. </a:t>
            </a:r>
          </a:p>
        </p:txBody>
      </p:sp>
      <p:sp>
        <p:nvSpPr>
          <p:cNvPr id="11" name="Rectangle 88"/>
          <p:cNvSpPr>
            <a:spLocks noChangeArrowheads="1"/>
          </p:cNvSpPr>
          <p:nvPr/>
        </p:nvSpPr>
        <p:spPr bwMode="auto">
          <a:xfrm>
            <a:off x="803275" y="1890713"/>
            <a:ext cx="7920038" cy="4349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600200" y="57118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210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600200" y="51657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150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600200" y="46196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100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600200" y="40735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60</a:t>
            </a: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1600200" y="35274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30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600200" y="29813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10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600200" y="24352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$0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1600200" y="1889125"/>
            <a:ext cx="1066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VC</a:t>
            </a: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6286500" y="57118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43.33</a:t>
            </a: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5143500" y="57118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35</a:t>
            </a: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3771900" y="57118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8.33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2667000" y="57118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260</a:t>
            </a: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798513" y="57118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6</a:t>
            </a: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6286500" y="51657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40.00</a:t>
            </a: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5143500" y="51657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30</a:t>
            </a:r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3771900" y="51657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10.00</a:t>
            </a: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2667000" y="51657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200</a:t>
            </a:r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798513" y="51657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5</a:t>
            </a:r>
          </a:p>
        </p:txBody>
      </p: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6286500" y="46196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37.50</a:t>
            </a:r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5143500" y="46196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25</a:t>
            </a:r>
          </a:p>
        </p:txBody>
      </p:sp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3771900" y="46196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12.50</a:t>
            </a:r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2667000" y="46196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150</a:t>
            </a:r>
          </a:p>
        </p:txBody>
      </p:sp>
      <p:sp>
        <p:nvSpPr>
          <p:cNvPr id="34" name="Rectangle 29"/>
          <p:cNvSpPr>
            <a:spLocks noChangeArrowheads="1"/>
          </p:cNvSpPr>
          <p:nvPr/>
        </p:nvSpPr>
        <p:spPr bwMode="auto">
          <a:xfrm>
            <a:off x="798513" y="46196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4</a:t>
            </a:r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6286500" y="40735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36.67</a:t>
            </a:r>
          </a:p>
        </p:txBody>
      </p: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5143500" y="40735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20</a:t>
            </a:r>
          </a:p>
        </p:txBody>
      </p:sp>
      <p:sp>
        <p:nvSpPr>
          <p:cNvPr id="37" name="Rectangle 32"/>
          <p:cNvSpPr>
            <a:spLocks noChangeArrowheads="1"/>
          </p:cNvSpPr>
          <p:nvPr/>
        </p:nvSpPr>
        <p:spPr bwMode="auto">
          <a:xfrm>
            <a:off x="3771900" y="40735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16.67</a:t>
            </a:r>
          </a:p>
        </p:txBody>
      </p:sp>
      <p:sp>
        <p:nvSpPr>
          <p:cNvPr id="38" name="Rectangle 33"/>
          <p:cNvSpPr>
            <a:spLocks noChangeArrowheads="1"/>
          </p:cNvSpPr>
          <p:nvPr/>
        </p:nvSpPr>
        <p:spPr bwMode="auto">
          <a:xfrm>
            <a:off x="2667000" y="40735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110</a:t>
            </a:r>
          </a:p>
        </p:txBody>
      </p:sp>
      <p:sp>
        <p:nvSpPr>
          <p:cNvPr id="39" name="Rectangle 34"/>
          <p:cNvSpPr>
            <a:spLocks noChangeArrowheads="1"/>
          </p:cNvSpPr>
          <p:nvPr/>
        </p:nvSpPr>
        <p:spPr bwMode="auto">
          <a:xfrm>
            <a:off x="798513" y="40735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</a:t>
            </a:r>
          </a:p>
        </p:txBody>
      </p:sp>
      <p:sp>
        <p:nvSpPr>
          <p:cNvPr id="40" name="Rectangle 35"/>
          <p:cNvSpPr>
            <a:spLocks noChangeArrowheads="1"/>
          </p:cNvSpPr>
          <p:nvPr/>
        </p:nvSpPr>
        <p:spPr bwMode="auto">
          <a:xfrm>
            <a:off x="6286500" y="35274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40.00</a:t>
            </a:r>
          </a:p>
        </p:txBody>
      </p:sp>
      <p:sp>
        <p:nvSpPr>
          <p:cNvPr id="41" name="Rectangle 36"/>
          <p:cNvSpPr>
            <a:spLocks noChangeArrowheads="1"/>
          </p:cNvSpPr>
          <p:nvPr/>
        </p:nvSpPr>
        <p:spPr bwMode="auto">
          <a:xfrm>
            <a:off x="5143500" y="35274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15</a:t>
            </a:r>
          </a:p>
        </p:txBody>
      </p:sp>
      <p:sp>
        <p:nvSpPr>
          <p:cNvPr id="42" name="Rectangle 37"/>
          <p:cNvSpPr>
            <a:spLocks noChangeArrowheads="1"/>
          </p:cNvSpPr>
          <p:nvPr/>
        </p:nvSpPr>
        <p:spPr bwMode="auto">
          <a:xfrm>
            <a:off x="3771900" y="35274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25.00</a:t>
            </a:r>
          </a:p>
        </p:txBody>
      </p:sp>
      <p:sp>
        <p:nvSpPr>
          <p:cNvPr id="43" name="Rectangle 38"/>
          <p:cNvSpPr>
            <a:spLocks noChangeArrowheads="1"/>
          </p:cNvSpPr>
          <p:nvPr/>
        </p:nvSpPr>
        <p:spPr bwMode="auto">
          <a:xfrm>
            <a:off x="2667000" y="35274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80</a:t>
            </a:r>
          </a:p>
        </p:txBody>
      </p:sp>
      <p:sp>
        <p:nvSpPr>
          <p:cNvPr id="44" name="Rectangle 39"/>
          <p:cNvSpPr>
            <a:spLocks noChangeArrowheads="1"/>
          </p:cNvSpPr>
          <p:nvPr/>
        </p:nvSpPr>
        <p:spPr bwMode="auto">
          <a:xfrm>
            <a:off x="798513" y="35274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2</a:t>
            </a:r>
          </a:p>
        </p:txBody>
      </p:sp>
      <p:sp>
        <p:nvSpPr>
          <p:cNvPr id="45" name="Rectangle 40"/>
          <p:cNvSpPr>
            <a:spLocks noChangeArrowheads="1"/>
          </p:cNvSpPr>
          <p:nvPr/>
        </p:nvSpPr>
        <p:spPr bwMode="auto">
          <a:xfrm>
            <a:off x="6286500" y="29813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$60.00</a:t>
            </a:r>
          </a:p>
        </p:txBody>
      </p:sp>
      <p:sp>
        <p:nvSpPr>
          <p:cNvPr id="46" name="Rectangle 41"/>
          <p:cNvSpPr>
            <a:spLocks noChangeArrowheads="1"/>
          </p:cNvSpPr>
          <p:nvPr/>
        </p:nvSpPr>
        <p:spPr bwMode="auto">
          <a:xfrm>
            <a:off x="5143500" y="29813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$10</a:t>
            </a:r>
          </a:p>
        </p:txBody>
      </p:sp>
      <p:sp>
        <p:nvSpPr>
          <p:cNvPr id="47" name="Rectangle 42"/>
          <p:cNvSpPr>
            <a:spLocks noChangeArrowheads="1"/>
          </p:cNvSpPr>
          <p:nvPr/>
        </p:nvSpPr>
        <p:spPr bwMode="auto">
          <a:xfrm>
            <a:off x="3771900" y="29813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$50.00</a:t>
            </a:r>
          </a:p>
        </p:txBody>
      </p:sp>
      <p:sp>
        <p:nvSpPr>
          <p:cNvPr id="48" name="Rectangle 43"/>
          <p:cNvSpPr>
            <a:spLocks noChangeArrowheads="1"/>
          </p:cNvSpPr>
          <p:nvPr/>
        </p:nvSpPr>
        <p:spPr bwMode="auto">
          <a:xfrm>
            <a:off x="2667000" y="29813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60</a:t>
            </a:r>
          </a:p>
        </p:txBody>
      </p:sp>
      <p:sp>
        <p:nvSpPr>
          <p:cNvPr id="49" name="Rectangle 44"/>
          <p:cNvSpPr>
            <a:spLocks noChangeArrowheads="1"/>
          </p:cNvSpPr>
          <p:nvPr/>
        </p:nvSpPr>
        <p:spPr bwMode="auto">
          <a:xfrm>
            <a:off x="798513" y="29813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1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6286500" y="24352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n/a</a:t>
            </a:r>
          </a:p>
        </p:txBody>
      </p:sp>
      <p:sp>
        <p:nvSpPr>
          <p:cNvPr id="51" name="Rectangle 46"/>
          <p:cNvSpPr>
            <a:spLocks noChangeArrowheads="1"/>
          </p:cNvSpPr>
          <p:nvPr/>
        </p:nvSpPr>
        <p:spPr bwMode="auto">
          <a:xfrm>
            <a:off x="5143500" y="24352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n/a</a:t>
            </a:r>
          </a:p>
        </p:txBody>
      </p:sp>
      <p:sp>
        <p:nvSpPr>
          <p:cNvPr id="52" name="Rectangle 47"/>
          <p:cNvSpPr>
            <a:spLocks noChangeArrowheads="1"/>
          </p:cNvSpPr>
          <p:nvPr/>
        </p:nvSpPr>
        <p:spPr bwMode="auto">
          <a:xfrm>
            <a:off x="3771900" y="24352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n/a</a:t>
            </a:r>
          </a:p>
        </p:txBody>
      </p:sp>
      <p:sp>
        <p:nvSpPr>
          <p:cNvPr id="53" name="Rectangle 48"/>
          <p:cNvSpPr>
            <a:spLocks noChangeArrowheads="1"/>
          </p:cNvSpPr>
          <p:nvPr/>
        </p:nvSpPr>
        <p:spPr bwMode="auto">
          <a:xfrm>
            <a:off x="2667000" y="24352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$50</a:t>
            </a:r>
          </a:p>
        </p:txBody>
      </p:sp>
      <p:sp>
        <p:nvSpPr>
          <p:cNvPr id="54" name="Rectangle 49"/>
          <p:cNvSpPr>
            <a:spLocks noChangeArrowheads="1"/>
          </p:cNvSpPr>
          <p:nvPr/>
        </p:nvSpPr>
        <p:spPr bwMode="auto">
          <a:xfrm>
            <a:off x="798513" y="24352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0</a:t>
            </a:r>
          </a:p>
        </p:txBody>
      </p:sp>
      <p:sp>
        <p:nvSpPr>
          <p:cNvPr id="55" name="Rectangle 50"/>
          <p:cNvSpPr>
            <a:spLocks noChangeArrowheads="1"/>
          </p:cNvSpPr>
          <p:nvPr/>
        </p:nvSpPr>
        <p:spPr bwMode="auto">
          <a:xfrm>
            <a:off x="7721600" y="1889125"/>
            <a:ext cx="10033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MC</a:t>
            </a:r>
          </a:p>
        </p:txBody>
      </p:sp>
      <p:sp>
        <p:nvSpPr>
          <p:cNvPr id="56" name="Rectangle 51"/>
          <p:cNvSpPr>
            <a:spLocks noChangeArrowheads="1"/>
          </p:cNvSpPr>
          <p:nvPr/>
        </p:nvSpPr>
        <p:spPr bwMode="auto">
          <a:xfrm>
            <a:off x="6286500" y="1889125"/>
            <a:ext cx="14351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ATC</a:t>
            </a:r>
          </a:p>
        </p:txBody>
      </p:sp>
      <p:sp>
        <p:nvSpPr>
          <p:cNvPr id="57" name="Rectangle 52"/>
          <p:cNvSpPr>
            <a:spLocks noChangeArrowheads="1"/>
          </p:cNvSpPr>
          <p:nvPr/>
        </p:nvSpPr>
        <p:spPr bwMode="auto">
          <a:xfrm>
            <a:off x="5143500" y="1889125"/>
            <a:ext cx="1143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AVC</a:t>
            </a:r>
          </a:p>
        </p:txBody>
      </p:sp>
      <p:sp>
        <p:nvSpPr>
          <p:cNvPr id="58" name="Rectangle 53"/>
          <p:cNvSpPr>
            <a:spLocks noChangeArrowheads="1"/>
          </p:cNvSpPr>
          <p:nvPr/>
        </p:nvSpPr>
        <p:spPr bwMode="auto">
          <a:xfrm>
            <a:off x="3771900" y="1889125"/>
            <a:ext cx="13716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AFC</a:t>
            </a:r>
          </a:p>
        </p:txBody>
      </p:sp>
      <p:sp>
        <p:nvSpPr>
          <p:cNvPr id="59" name="Rectangle 54"/>
          <p:cNvSpPr>
            <a:spLocks noChangeArrowheads="1"/>
          </p:cNvSpPr>
          <p:nvPr/>
        </p:nvSpPr>
        <p:spPr bwMode="auto">
          <a:xfrm>
            <a:off x="2667000" y="1889125"/>
            <a:ext cx="1104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i="1">
                <a:latin typeface="Arial"/>
                <a:cs typeface="Arial"/>
              </a:rPr>
              <a:t>TC</a:t>
            </a:r>
          </a:p>
        </p:txBody>
      </p:sp>
      <p:sp>
        <p:nvSpPr>
          <p:cNvPr id="60" name="Rectangle 55"/>
          <p:cNvSpPr>
            <a:spLocks noChangeArrowheads="1"/>
          </p:cNvSpPr>
          <p:nvPr/>
        </p:nvSpPr>
        <p:spPr bwMode="auto">
          <a:xfrm>
            <a:off x="798513" y="1889125"/>
            <a:ext cx="8016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b="1" i="1">
                <a:latin typeface="Arial"/>
                <a:cs typeface="Arial"/>
              </a:rPr>
              <a:t>Q</a:t>
            </a:r>
          </a:p>
        </p:txBody>
      </p:sp>
      <p:sp>
        <p:nvSpPr>
          <p:cNvPr id="61" name="Line 56"/>
          <p:cNvSpPr>
            <a:spLocks noChangeShapeType="1"/>
          </p:cNvSpPr>
          <p:nvPr/>
        </p:nvSpPr>
        <p:spPr bwMode="auto">
          <a:xfrm>
            <a:off x="798513" y="1889125"/>
            <a:ext cx="7926387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2" name="Line 57"/>
          <p:cNvSpPr>
            <a:spLocks noChangeShapeType="1"/>
          </p:cNvSpPr>
          <p:nvPr/>
        </p:nvSpPr>
        <p:spPr bwMode="auto">
          <a:xfrm>
            <a:off x="798513" y="24352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3" name="Line 58"/>
          <p:cNvSpPr>
            <a:spLocks noChangeShapeType="1"/>
          </p:cNvSpPr>
          <p:nvPr/>
        </p:nvSpPr>
        <p:spPr bwMode="auto">
          <a:xfrm>
            <a:off x="798513" y="29813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4" name="Line 59"/>
          <p:cNvSpPr>
            <a:spLocks noChangeShapeType="1"/>
          </p:cNvSpPr>
          <p:nvPr/>
        </p:nvSpPr>
        <p:spPr bwMode="auto">
          <a:xfrm>
            <a:off x="798513" y="35274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5" name="Line 60"/>
          <p:cNvSpPr>
            <a:spLocks noChangeShapeType="1"/>
          </p:cNvSpPr>
          <p:nvPr/>
        </p:nvSpPr>
        <p:spPr bwMode="auto">
          <a:xfrm>
            <a:off x="798513" y="40735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6" name="Line 61"/>
          <p:cNvSpPr>
            <a:spLocks noChangeShapeType="1"/>
          </p:cNvSpPr>
          <p:nvPr/>
        </p:nvSpPr>
        <p:spPr bwMode="auto">
          <a:xfrm>
            <a:off x="798513" y="46196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7" name="Line 62"/>
          <p:cNvSpPr>
            <a:spLocks noChangeShapeType="1"/>
          </p:cNvSpPr>
          <p:nvPr/>
        </p:nvSpPr>
        <p:spPr bwMode="auto">
          <a:xfrm>
            <a:off x="798513" y="51657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8" name="Line 63"/>
          <p:cNvSpPr>
            <a:spLocks noChangeShapeType="1"/>
          </p:cNvSpPr>
          <p:nvPr/>
        </p:nvSpPr>
        <p:spPr bwMode="auto">
          <a:xfrm>
            <a:off x="798513" y="5711825"/>
            <a:ext cx="7926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69" name="Line 64"/>
          <p:cNvSpPr>
            <a:spLocks noChangeShapeType="1"/>
          </p:cNvSpPr>
          <p:nvPr/>
        </p:nvSpPr>
        <p:spPr bwMode="auto">
          <a:xfrm>
            <a:off x="798513" y="6257925"/>
            <a:ext cx="7926387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0" name="Line 65"/>
          <p:cNvSpPr>
            <a:spLocks noChangeShapeType="1"/>
          </p:cNvSpPr>
          <p:nvPr/>
        </p:nvSpPr>
        <p:spPr bwMode="auto">
          <a:xfrm>
            <a:off x="798513" y="1889125"/>
            <a:ext cx="0" cy="4368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1" name="Line 66"/>
          <p:cNvSpPr>
            <a:spLocks noChangeShapeType="1"/>
          </p:cNvSpPr>
          <p:nvPr/>
        </p:nvSpPr>
        <p:spPr bwMode="auto">
          <a:xfrm>
            <a:off x="16002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2" name="Line 67"/>
          <p:cNvSpPr>
            <a:spLocks noChangeShapeType="1"/>
          </p:cNvSpPr>
          <p:nvPr/>
        </p:nvSpPr>
        <p:spPr bwMode="auto">
          <a:xfrm>
            <a:off x="37719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3" name="Line 68"/>
          <p:cNvSpPr>
            <a:spLocks noChangeShapeType="1"/>
          </p:cNvSpPr>
          <p:nvPr/>
        </p:nvSpPr>
        <p:spPr bwMode="auto">
          <a:xfrm>
            <a:off x="51435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4" name="Line 69"/>
          <p:cNvSpPr>
            <a:spLocks noChangeShapeType="1"/>
          </p:cNvSpPr>
          <p:nvPr/>
        </p:nvSpPr>
        <p:spPr bwMode="auto">
          <a:xfrm>
            <a:off x="62865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5" name="Line 70"/>
          <p:cNvSpPr>
            <a:spLocks noChangeShapeType="1"/>
          </p:cNvSpPr>
          <p:nvPr/>
        </p:nvSpPr>
        <p:spPr bwMode="auto">
          <a:xfrm>
            <a:off x="77216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6" name="Line 71"/>
          <p:cNvSpPr>
            <a:spLocks noChangeShapeType="1"/>
          </p:cNvSpPr>
          <p:nvPr/>
        </p:nvSpPr>
        <p:spPr bwMode="auto">
          <a:xfrm>
            <a:off x="8724900" y="1889125"/>
            <a:ext cx="0" cy="4368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7" name="Line 72"/>
          <p:cNvSpPr>
            <a:spLocks noChangeShapeType="1"/>
          </p:cNvSpPr>
          <p:nvPr/>
        </p:nvSpPr>
        <p:spPr bwMode="auto">
          <a:xfrm>
            <a:off x="2667000" y="1889125"/>
            <a:ext cx="0" cy="436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8" name="Rectangle 73"/>
          <p:cNvSpPr>
            <a:spLocks noChangeArrowheads="1"/>
          </p:cNvSpPr>
          <p:nvPr/>
        </p:nvSpPr>
        <p:spPr bwMode="auto">
          <a:xfrm>
            <a:off x="7721600" y="54229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60</a:t>
            </a:r>
          </a:p>
        </p:txBody>
      </p:sp>
      <p:sp>
        <p:nvSpPr>
          <p:cNvPr id="79" name="Rectangle 74"/>
          <p:cNvSpPr>
            <a:spLocks noChangeArrowheads="1"/>
          </p:cNvSpPr>
          <p:nvPr/>
        </p:nvSpPr>
        <p:spPr bwMode="auto">
          <a:xfrm>
            <a:off x="7721600" y="48768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50</a:t>
            </a:r>
          </a:p>
        </p:txBody>
      </p:sp>
      <p:sp>
        <p:nvSpPr>
          <p:cNvPr id="80" name="Rectangle 75"/>
          <p:cNvSpPr>
            <a:spLocks noChangeArrowheads="1"/>
          </p:cNvSpPr>
          <p:nvPr/>
        </p:nvSpPr>
        <p:spPr bwMode="auto">
          <a:xfrm>
            <a:off x="7721600" y="43307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40</a:t>
            </a:r>
          </a:p>
        </p:txBody>
      </p:sp>
      <p:sp>
        <p:nvSpPr>
          <p:cNvPr id="81" name="Rectangle 76"/>
          <p:cNvSpPr>
            <a:spLocks noChangeArrowheads="1"/>
          </p:cNvSpPr>
          <p:nvPr/>
        </p:nvSpPr>
        <p:spPr bwMode="auto">
          <a:xfrm>
            <a:off x="7721600" y="37846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30</a:t>
            </a:r>
          </a:p>
        </p:txBody>
      </p:sp>
      <p:sp>
        <p:nvSpPr>
          <p:cNvPr id="82" name="Rectangle 77"/>
          <p:cNvSpPr>
            <a:spLocks noChangeArrowheads="1"/>
          </p:cNvSpPr>
          <p:nvPr/>
        </p:nvSpPr>
        <p:spPr bwMode="auto">
          <a:xfrm>
            <a:off x="7721600" y="32385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cs typeface="Arial"/>
              </a:rPr>
              <a:t>20</a:t>
            </a:r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7721600" y="2692400"/>
            <a:ext cx="1003300" cy="546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$10</a:t>
            </a:r>
          </a:p>
        </p:txBody>
      </p:sp>
      <p:sp>
        <p:nvSpPr>
          <p:cNvPr id="84" name="Rectangle 89"/>
          <p:cNvSpPr>
            <a:spLocks noChangeArrowheads="1"/>
          </p:cNvSpPr>
          <p:nvPr/>
        </p:nvSpPr>
        <p:spPr bwMode="auto">
          <a:xfrm>
            <a:off x="7732713" y="5978525"/>
            <a:ext cx="982662" cy="266700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7734300" y="2446338"/>
            <a:ext cx="977900" cy="238125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60588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5" animBg="1"/>
      <p:bldP spid="6" grpId="1" animBg="1"/>
      <p:bldP spid="7" grpId="0" bldLvl="5" animBg="1"/>
      <p:bldP spid="7" grpId="1" animBg="1"/>
      <p:bldP spid="8" grpId="0" bldLvl="5" animBg="1"/>
      <p:bldP spid="8" grpId="1" animBg="1"/>
      <p:bldP spid="9" grpId="0" bldLvl="5" animBg="1"/>
      <p:bldP spid="9" grpId="1" animBg="1"/>
      <p:bldP spid="10" grpId="0" bldLvl="5" animBg="1"/>
      <p:bldP spid="10" grpId="1" animBg="1"/>
      <p:bldP spid="18" grpId="0"/>
      <p:bldP spid="27" grpId="0"/>
      <p:bldP spid="28" grpId="0"/>
      <p:bldP spid="31" grpId="0"/>
      <p:bldP spid="38" grpId="0"/>
      <p:bldP spid="40" grpId="0"/>
      <p:bldP spid="41" grpId="0"/>
      <p:bldP spid="42" grpId="0"/>
      <p:bldP spid="47" grpId="0"/>
      <p:bldP spid="4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AutoShape 46"/>
          <p:cNvSpPr>
            <a:spLocks noChangeAspect="1" noChangeArrowheads="1" noTextEdit="1"/>
          </p:cNvSpPr>
          <p:nvPr/>
        </p:nvSpPr>
        <p:spPr bwMode="auto">
          <a:xfrm>
            <a:off x="3408363" y="779463"/>
            <a:ext cx="5394325" cy="559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457575" y="828675"/>
            <a:ext cx="5384800" cy="5494338"/>
            <a:chOff x="2178" y="522"/>
            <a:chExt cx="3392" cy="3461"/>
          </a:xfrm>
        </p:grpSpPr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2178" y="522"/>
              <a:ext cx="3392" cy="3461"/>
              <a:chOff x="2178" y="522"/>
              <a:chExt cx="3392" cy="3461"/>
            </a:xfrm>
          </p:grpSpPr>
          <p:sp>
            <p:nvSpPr>
              <p:cNvPr id="39997" name="Rectangle 49"/>
              <p:cNvSpPr>
                <a:spLocks noChangeArrowheads="1"/>
              </p:cNvSpPr>
              <p:nvPr/>
            </p:nvSpPr>
            <p:spPr bwMode="auto">
              <a:xfrm>
                <a:off x="2178" y="522"/>
                <a:ext cx="3329" cy="3461"/>
              </a:xfrm>
              <a:prstGeom prst="rect">
                <a:avLst/>
              </a:prstGeom>
              <a:solidFill>
                <a:srgbClr val="CCFFCC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9998" name="Rectangle 50"/>
              <p:cNvSpPr>
                <a:spLocks noChangeArrowheads="1"/>
              </p:cNvSpPr>
              <p:nvPr/>
            </p:nvSpPr>
            <p:spPr bwMode="auto">
              <a:xfrm>
                <a:off x="2987" y="698"/>
                <a:ext cx="2389" cy="265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grpSp>
            <p:nvGrpSpPr>
              <p:cNvPr id="4" name="Group 51"/>
              <p:cNvGrpSpPr>
                <a:grpSpLocks/>
              </p:cNvGrpSpPr>
              <p:nvPr/>
            </p:nvGrpSpPr>
            <p:grpSpPr bwMode="auto">
              <a:xfrm>
                <a:off x="3282" y="1181"/>
                <a:ext cx="2288" cy="1228"/>
                <a:chOff x="3282" y="1181"/>
                <a:chExt cx="2288" cy="1228"/>
              </a:xfrm>
            </p:grpSpPr>
            <p:sp>
              <p:nvSpPr>
                <p:cNvPr id="40000" name="Freeform 52"/>
                <p:cNvSpPr>
                  <a:spLocks/>
                </p:cNvSpPr>
                <p:nvPr/>
              </p:nvSpPr>
              <p:spPr bwMode="auto">
                <a:xfrm>
                  <a:off x="3307" y="1206"/>
                  <a:ext cx="2263" cy="1184"/>
                </a:xfrm>
                <a:custGeom>
                  <a:avLst/>
                  <a:gdLst>
                    <a:gd name="T0" fmla="*/ 0 w 361"/>
                    <a:gd name="T1" fmla="*/ 0 h 189"/>
                    <a:gd name="T2" fmla="*/ 503508 w 361"/>
                    <a:gd name="T3" fmla="*/ 1158184 h 189"/>
                    <a:gd name="T4" fmla="*/ 997663 w 361"/>
                    <a:gd name="T5" fmla="*/ 1611067 h 189"/>
                    <a:gd name="T6" fmla="*/ 1500933 w 361"/>
                    <a:gd name="T7" fmla="*/ 1794224 h 189"/>
                    <a:gd name="T8" fmla="*/ 1993634 w 361"/>
                    <a:gd name="T9" fmla="*/ 1823460 h 189"/>
                    <a:gd name="T10" fmla="*/ 2496904 w 361"/>
                    <a:gd name="T11" fmla="*/ 1746500 h 189"/>
                    <a:gd name="T12" fmla="*/ 2991059 w 361"/>
                    <a:gd name="T13" fmla="*/ 1581793 h 189"/>
                    <a:gd name="T14" fmla="*/ 3494568 w 361"/>
                    <a:gd name="T15" fmla="*/ 1312104 h 18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61"/>
                    <a:gd name="T25" fmla="*/ 0 h 189"/>
                    <a:gd name="T26" fmla="*/ 361 w 361"/>
                    <a:gd name="T27" fmla="*/ 189 h 18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61" h="189">
                      <a:moveTo>
                        <a:pt x="0" y="0"/>
                      </a:moveTo>
                      <a:lnTo>
                        <a:pt x="52" y="120"/>
                      </a:lnTo>
                      <a:lnTo>
                        <a:pt x="103" y="167"/>
                      </a:lnTo>
                      <a:lnTo>
                        <a:pt x="155" y="186"/>
                      </a:lnTo>
                      <a:lnTo>
                        <a:pt x="206" y="189"/>
                      </a:lnTo>
                      <a:lnTo>
                        <a:pt x="258" y="181"/>
                      </a:lnTo>
                      <a:lnTo>
                        <a:pt x="309" y="164"/>
                      </a:lnTo>
                      <a:lnTo>
                        <a:pt x="361" y="136"/>
                      </a:lnTo>
                    </a:path>
                  </a:pathLst>
                </a:custGeom>
                <a:noFill/>
                <a:ln w="30163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0001" name="Oval 53"/>
                <p:cNvSpPr>
                  <a:spLocks noChangeArrowheads="1"/>
                </p:cNvSpPr>
                <p:nvPr/>
              </p:nvSpPr>
              <p:spPr bwMode="auto">
                <a:xfrm>
                  <a:off x="3282" y="1181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0002" name="Oval 54"/>
                <p:cNvSpPr>
                  <a:spLocks noChangeArrowheads="1"/>
                </p:cNvSpPr>
                <p:nvPr/>
              </p:nvSpPr>
              <p:spPr bwMode="auto">
                <a:xfrm>
                  <a:off x="3608" y="1933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0003" name="Oval 55"/>
                <p:cNvSpPr>
                  <a:spLocks noChangeArrowheads="1"/>
                </p:cNvSpPr>
                <p:nvPr/>
              </p:nvSpPr>
              <p:spPr bwMode="auto">
                <a:xfrm>
                  <a:off x="3927" y="2227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0004" name="Oval 56"/>
                <p:cNvSpPr>
                  <a:spLocks noChangeArrowheads="1"/>
                </p:cNvSpPr>
                <p:nvPr/>
              </p:nvSpPr>
              <p:spPr bwMode="auto">
                <a:xfrm>
                  <a:off x="4253" y="2347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0005" name="Oval 57"/>
                <p:cNvSpPr>
                  <a:spLocks noChangeArrowheads="1"/>
                </p:cNvSpPr>
                <p:nvPr/>
              </p:nvSpPr>
              <p:spPr bwMode="auto">
                <a:xfrm>
                  <a:off x="4573" y="2365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0006" name="Oval 58"/>
                <p:cNvSpPr>
                  <a:spLocks noChangeArrowheads="1"/>
                </p:cNvSpPr>
                <p:nvPr/>
              </p:nvSpPr>
              <p:spPr bwMode="auto">
                <a:xfrm>
                  <a:off x="4899" y="2315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0007" name="Oval 59"/>
                <p:cNvSpPr>
                  <a:spLocks noChangeArrowheads="1"/>
                </p:cNvSpPr>
                <p:nvPr/>
              </p:nvSpPr>
              <p:spPr bwMode="auto">
                <a:xfrm>
                  <a:off x="5219" y="2209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5" name="Group 60"/>
            <p:cNvGrpSpPr>
              <a:grpSpLocks/>
            </p:cNvGrpSpPr>
            <p:nvPr/>
          </p:nvGrpSpPr>
          <p:grpSpPr bwMode="auto">
            <a:xfrm>
              <a:off x="2178" y="522"/>
              <a:ext cx="3329" cy="3461"/>
              <a:chOff x="2178" y="522"/>
              <a:chExt cx="3329" cy="3461"/>
            </a:xfrm>
          </p:grpSpPr>
          <p:grpSp>
            <p:nvGrpSpPr>
              <p:cNvPr id="6" name="Group 61"/>
              <p:cNvGrpSpPr>
                <a:grpSpLocks/>
              </p:cNvGrpSpPr>
              <p:nvPr/>
            </p:nvGrpSpPr>
            <p:grpSpPr bwMode="auto">
              <a:xfrm>
                <a:off x="2216" y="698"/>
                <a:ext cx="3160" cy="3247"/>
                <a:chOff x="2216" y="698"/>
                <a:chExt cx="3160" cy="3247"/>
              </a:xfrm>
            </p:grpSpPr>
            <p:sp>
              <p:nvSpPr>
                <p:cNvPr id="39957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987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58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3307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5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3633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60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3953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6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279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62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4598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63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4924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64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5244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grpSp>
              <p:nvGrpSpPr>
                <p:cNvPr id="7" name="Group 70"/>
                <p:cNvGrpSpPr>
                  <a:grpSpLocks/>
                </p:cNvGrpSpPr>
                <p:nvPr/>
              </p:nvGrpSpPr>
              <p:grpSpPr bwMode="auto">
                <a:xfrm>
                  <a:off x="2454" y="698"/>
                  <a:ext cx="2922" cy="2749"/>
                  <a:chOff x="2454" y="698"/>
                  <a:chExt cx="2922" cy="2749"/>
                </a:xfrm>
              </p:grpSpPr>
              <p:sp>
                <p:nvSpPr>
                  <p:cNvPr id="39976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3349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77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303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78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71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79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40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80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089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81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770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82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45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83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14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84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82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grpSp>
                <p:nvGrpSpPr>
                  <p:cNvPr id="8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2987" y="698"/>
                    <a:ext cx="2389" cy="2652"/>
                    <a:chOff x="2987" y="698"/>
                    <a:chExt cx="2389" cy="2652"/>
                  </a:xfrm>
                </p:grpSpPr>
                <p:sp>
                  <p:nvSpPr>
                    <p:cNvPr id="39995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87" y="698"/>
                      <a:ext cx="1" cy="2651"/>
                    </a:xfrm>
                    <a:prstGeom prst="line">
                      <a:avLst/>
                    </a:prstGeom>
                    <a:noFill/>
                    <a:ln w="206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9996" name="Line 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87" y="3349"/>
                      <a:ext cx="2389" cy="1"/>
                    </a:xfrm>
                    <a:prstGeom prst="line">
                      <a:avLst/>
                    </a:prstGeom>
                    <a:noFill/>
                    <a:ln w="206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p:txBody>
                </p:sp>
              </p:grpSp>
              <p:sp>
                <p:nvSpPr>
                  <p:cNvPr id="39986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630" y="3255"/>
                    <a:ext cx="178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$0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87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942"/>
                    <a:ext cx="26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$25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88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622"/>
                    <a:ext cx="26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$50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89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309"/>
                    <a:ext cx="26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$75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90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995"/>
                    <a:ext cx="356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$100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91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676"/>
                    <a:ext cx="356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$125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92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362"/>
                    <a:ext cx="356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$150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93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049"/>
                    <a:ext cx="356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$175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9994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729"/>
                    <a:ext cx="356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200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$200</a:t>
                    </a:r>
                    <a:endParaRPr lang="en-US">
                      <a:latin typeface="Arial"/>
                      <a:cs typeface="Arial"/>
                    </a:endParaRPr>
                  </a:p>
                </p:txBody>
              </p:sp>
            </p:grpSp>
            <p:sp>
              <p:nvSpPr>
                <p:cNvPr id="39966" name="Rectangle 92"/>
                <p:cNvSpPr>
                  <a:spLocks noChangeArrowheads="1"/>
                </p:cNvSpPr>
                <p:nvPr/>
              </p:nvSpPr>
              <p:spPr bwMode="auto">
                <a:xfrm>
                  <a:off x="2943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67" name="Rectangle 93"/>
                <p:cNvSpPr>
                  <a:spLocks noChangeArrowheads="1"/>
                </p:cNvSpPr>
                <p:nvPr/>
              </p:nvSpPr>
              <p:spPr bwMode="auto">
                <a:xfrm>
                  <a:off x="3263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1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68" name="Rectangle 94"/>
                <p:cNvSpPr>
                  <a:spLocks noChangeArrowheads="1"/>
                </p:cNvSpPr>
                <p:nvPr/>
              </p:nvSpPr>
              <p:spPr bwMode="auto">
                <a:xfrm>
                  <a:off x="3589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2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69" name="Rectangle 95"/>
                <p:cNvSpPr>
                  <a:spLocks noChangeArrowheads="1"/>
                </p:cNvSpPr>
                <p:nvPr/>
              </p:nvSpPr>
              <p:spPr bwMode="auto">
                <a:xfrm>
                  <a:off x="3909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3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70" name="Rectangle 96"/>
                <p:cNvSpPr>
                  <a:spLocks noChangeArrowheads="1"/>
                </p:cNvSpPr>
                <p:nvPr/>
              </p:nvSpPr>
              <p:spPr bwMode="auto">
                <a:xfrm>
                  <a:off x="4235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4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71" name="Rectangle 97"/>
                <p:cNvSpPr>
                  <a:spLocks noChangeArrowheads="1"/>
                </p:cNvSpPr>
                <p:nvPr/>
              </p:nvSpPr>
              <p:spPr bwMode="auto">
                <a:xfrm>
                  <a:off x="4554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5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72" name="Rectangle 98"/>
                <p:cNvSpPr>
                  <a:spLocks noChangeArrowheads="1"/>
                </p:cNvSpPr>
                <p:nvPr/>
              </p:nvSpPr>
              <p:spPr bwMode="auto">
                <a:xfrm>
                  <a:off x="4880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6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73" name="Rectangle 99"/>
                <p:cNvSpPr>
                  <a:spLocks noChangeArrowheads="1"/>
                </p:cNvSpPr>
                <p:nvPr/>
              </p:nvSpPr>
              <p:spPr bwMode="auto">
                <a:xfrm>
                  <a:off x="5200" y="3494"/>
                  <a:ext cx="8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7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74" name="Rectangle 100"/>
                <p:cNvSpPr>
                  <a:spLocks noChangeArrowheads="1"/>
                </p:cNvSpPr>
                <p:nvPr/>
              </p:nvSpPr>
              <p:spPr bwMode="auto">
                <a:xfrm>
                  <a:off x="4103" y="3751"/>
                  <a:ext cx="138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 b="1" i="1">
                      <a:solidFill>
                        <a:srgbClr val="000000"/>
                      </a:solidFill>
                      <a:latin typeface="Arial"/>
                      <a:cs typeface="Arial"/>
                    </a:rPr>
                    <a:t>Q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39975" name="Rectangle 101"/>
                <p:cNvSpPr>
                  <a:spLocks noChangeArrowheads="1"/>
                </p:cNvSpPr>
                <p:nvPr/>
              </p:nvSpPr>
              <p:spPr bwMode="auto">
                <a:xfrm rot="-5400000">
                  <a:off x="2089" y="1932"/>
                  <a:ext cx="445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 b="1">
                      <a:solidFill>
                        <a:srgbClr val="000000"/>
                      </a:solidFill>
                      <a:latin typeface="Arial"/>
                      <a:cs typeface="Arial"/>
                    </a:rPr>
                    <a:t>Costs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39956" name="Rectangle 102"/>
              <p:cNvSpPr>
                <a:spLocks noChangeArrowheads="1"/>
              </p:cNvSpPr>
              <p:nvPr/>
            </p:nvSpPr>
            <p:spPr bwMode="auto">
              <a:xfrm>
                <a:off x="2178" y="522"/>
                <a:ext cx="3329" cy="3461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3994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12750" y="174625"/>
            <a:ext cx="8442325" cy="649288"/>
          </a:xfrm>
        </p:spPr>
        <p:txBody>
          <a:bodyPr/>
          <a:lstStyle/>
          <a:p>
            <a:pPr algn="l" eaLnBrk="1" hangingPunct="1"/>
            <a:r>
              <a:rPr lang="en-US" sz="2700" b="1" dirty="0"/>
              <a:t>EXAMPLE 2</a:t>
            </a:r>
            <a:r>
              <a:rPr lang="en-US" sz="2700" dirty="0"/>
              <a:t>:  </a:t>
            </a:r>
            <a:r>
              <a:rPr lang="en-US" sz="3000" dirty="0"/>
              <a:t>Why ATC Is Usually U-Shaped</a:t>
            </a:r>
          </a:p>
        </p:txBody>
      </p:sp>
      <p:sp>
        <p:nvSpPr>
          <p:cNvPr id="3994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sp>
        <p:nvSpPr>
          <p:cNvPr id="99431" name="Text Box 103"/>
          <p:cNvSpPr txBox="1">
            <a:spLocks noChangeArrowheads="1"/>
          </p:cNvSpPr>
          <p:nvPr/>
        </p:nvSpPr>
        <p:spPr bwMode="auto">
          <a:xfrm>
            <a:off x="430213" y="998538"/>
            <a:ext cx="2816225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  <a:spcBef>
                <a:spcPct val="45000"/>
              </a:spcBef>
            </a:pPr>
            <a:r>
              <a:rPr lang="en-US" sz="2500">
                <a:latin typeface="Arial"/>
                <a:cs typeface="Arial"/>
              </a:rPr>
              <a:t>As </a:t>
            </a:r>
            <a:r>
              <a:rPr lang="en-US" sz="2500" b="1" i="1">
                <a:latin typeface="Arial"/>
                <a:cs typeface="Arial"/>
              </a:rPr>
              <a:t>Q</a:t>
            </a:r>
            <a:r>
              <a:rPr lang="en-US" sz="2500">
                <a:latin typeface="Arial"/>
                <a:cs typeface="Arial"/>
              </a:rPr>
              <a:t> rises:</a:t>
            </a:r>
          </a:p>
          <a:p>
            <a:pPr>
              <a:lnSpc>
                <a:spcPct val="110000"/>
              </a:lnSpc>
              <a:spcBef>
                <a:spcPct val="45000"/>
              </a:spcBef>
            </a:pPr>
            <a:r>
              <a:rPr lang="en-US" sz="2500">
                <a:latin typeface="Arial"/>
                <a:cs typeface="Arial"/>
              </a:rPr>
              <a:t>Initially,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falling </a:t>
            </a:r>
            <a:r>
              <a:rPr lang="en-US" sz="2500" i="1">
                <a:latin typeface="Arial"/>
                <a:cs typeface="Arial"/>
              </a:rPr>
              <a:t>AFC</a:t>
            </a:r>
            <a:r>
              <a:rPr lang="en-US" sz="2500">
                <a:latin typeface="Arial"/>
                <a:cs typeface="Arial"/>
              </a:rPr>
              <a:t>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pulls </a:t>
            </a:r>
            <a:r>
              <a:rPr lang="en-US" sz="2500" i="1">
                <a:latin typeface="Arial"/>
                <a:cs typeface="Arial"/>
              </a:rPr>
              <a:t>ATC</a:t>
            </a:r>
            <a:r>
              <a:rPr lang="en-US" sz="2500">
                <a:latin typeface="Arial"/>
                <a:cs typeface="Arial"/>
              </a:rPr>
              <a:t> down.</a:t>
            </a:r>
          </a:p>
          <a:p>
            <a:pPr>
              <a:lnSpc>
                <a:spcPct val="110000"/>
              </a:lnSpc>
              <a:spcBef>
                <a:spcPct val="45000"/>
              </a:spcBef>
            </a:pPr>
            <a:r>
              <a:rPr lang="en-US" sz="2500">
                <a:latin typeface="Arial"/>
                <a:cs typeface="Arial"/>
              </a:rPr>
              <a:t>Eventually,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rising </a:t>
            </a:r>
            <a:r>
              <a:rPr lang="en-US" sz="2500" i="1">
                <a:latin typeface="Arial"/>
                <a:cs typeface="Arial"/>
              </a:rPr>
              <a:t>AVC</a:t>
            </a:r>
            <a:r>
              <a:rPr lang="en-US" sz="2500">
                <a:latin typeface="Arial"/>
                <a:cs typeface="Arial"/>
              </a:rPr>
              <a:t>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pulls </a:t>
            </a:r>
            <a:r>
              <a:rPr lang="en-US" sz="2500" i="1">
                <a:latin typeface="Arial"/>
                <a:cs typeface="Arial"/>
              </a:rPr>
              <a:t>ATC</a:t>
            </a:r>
            <a:r>
              <a:rPr lang="en-US" sz="2500">
                <a:latin typeface="Arial"/>
                <a:cs typeface="Arial"/>
              </a:rPr>
              <a:t> up.</a:t>
            </a:r>
          </a:p>
          <a:p>
            <a:pPr>
              <a:lnSpc>
                <a:spcPct val="110000"/>
              </a:lnSpc>
              <a:spcBef>
                <a:spcPct val="45000"/>
              </a:spcBef>
            </a:pPr>
            <a:r>
              <a:rPr lang="en-US" sz="2500" b="1">
                <a:solidFill>
                  <a:srgbClr val="CC0000"/>
                </a:solidFill>
                <a:latin typeface="Arial"/>
                <a:cs typeface="Arial"/>
              </a:rPr>
              <a:t>Efficient scale</a:t>
            </a:r>
            <a:r>
              <a:rPr lang="en-US" sz="2500">
                <a:latin typeface="Arial"/>
                <a:cs typeface="Arial"/>
              </a:rPr>
              <a:t>: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The quantity that minimizes ATC. </a:t>
            </a:r>
            <a:endParaRPr lang="en-US" sz="2500" b="1">
              <a:latin typeface="Arial"/>
              <a:cs typeface="Arial"/>
            </a:endParaRPr>
          </a:p>
        </p:txBody>
      </p:sp>
      <p:sp>
        <p:nvSpPr>
          <p:cNvPr id="99432" name="Arc 104"/>
          <p:cNvSpPr>
            <a:spLocks/>
          </p:cNvSpPr>
          <p:nvPr/>
        </p:nvSpPr>
        <p:spPr bwMode="auto">
          <a:xfrm flipH="1" flipV="1">
            <a:off x="5153025" y="433388"/>
            <a:ext cx="1903413" cy="3455987"/>
          </a:xfrm>
          <a:custGeom>
            <a:avLst/>
            <a:gdLst>
              <a:gd name="T0" fmla="*/ 2147483647 w 19418"/>
              <a:gd name="T1" fmla="*/ 0 h 21594"/>
              <a:gd name="T2" fmla="*/ 2147483647 w 19418"/>
              <a:gd name="T3" fmla="*/ 2147483647 h 21594"/>
              <a:gd name="T4" fmla="*/ 0 w 19418"/>
              <a:gd name="T5" fmla="*/ 2147483647 h 21594"/>
              <a:gd name="T6" fmla="*/ 0 60000 65536"/>
              <a:gd name="T7" fmla="*/ 0 60000 65536"/>
              <a:gd name="T8" fmla="*/ 0 60000 65536"/>
              <a:gd name="T9" fmla="*/ 0 w 19418"/>
              <a:gd name="T10" fmla="*/ 0 h 21594"/>
              <a:gd name="T11" fmla="*/ 19418 w 19418"/>
              <a:gd name="T12" fmla="*/ 21594 h 215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418" h="21594" fill="none" extrusionOk="0">
                <a:moveTo>
                  <a:pt x="493" y="-1"/>
                </a:moveTo>
                <a:cubicBezTo>
                  <a:pt x="8574" y="184"/>
                  <a:pt x="15877" y="4865"/>
                  <a:pt x="19417" y="12133"/>
                </a:cubicBezTo>
              </a:path>
              <a:path w="19418" h="21594" stroke="0" extrusionOk="0">
                <a:moveTo>
                  <a:pt x="493" y="-1"/>
                </a:moveTo>
                <a:cubicBezTo>
                  <a:pt x="8574" y="184"/>
                  <a:pt x="15877" y="4865"/>
                  <a:pt x="19417" y="12133"/>
                </a:cubicBezTo>
                <a:lnTo>
                  <a:pt x="0" y="21594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med"/>
            <a:tailEnd type="none" w="lg" len="med"/>
          </a:ln>
        </p:spPr>
        <p:txBody>
          <a:bodyPr rot="10800000"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9433" name="Arc 105"/>
          <p:cNvSpPr>
            <a:spLocks/>
          </p:cNvSpPr>
          <p:nvPr/>
        </p:nvSpPr>
        <p:spPr bwMode="auto">
          <a:xfrm flipH="1" flipV="1">
            <a:off x="7185025" y="2973388"/>
            <a:ext cx="1679575" cy="901700"/>
          </a:xfrm>
          <a:custGeom>
            <a:avLst/>
            <a:gdLst>
              <a:gd name="T0" fmla="*/ 0 w 19791"/>
              <a:gd name="T1" fmla="*/ 2147483647 h 21520"/>
              <a:gd name="T2" fmla="*/ 2147483647 w 19791"/>
              <a:gd name="T3" fmla="*/ 0 h 21520"/>
              <a:gd name="T4" fmla="*/ 2147483647 w 19791"/>
              <a:gd name="T5" fmla="*/ 2147483647 h 21520"/>
              <a:gd name="T6" fmla="*/ 0 60000 65536"/>
              <a:gd name="T7" fmla="*/ 0 60000 65536"/>
              <a:gd name="T8" fmla="*/ 0 60000 65536"/>
              <a:gd name="T9" fmla="*/ 0 w 19791"/>
              <a:gd name="T10" fmla="*/ 0 h 21520"/>
              <a:gd name="T11" fmla="*/ 19791 w 19791"/>
              <a:gd name="T12" fmla="*/ 21520 h 215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791" h="21520" fill="none" extrusionOk="0">
                <a:moveTo>
                  <a:pt x="-1" y="12866"/>
                </a:moveTo>
                <a:cubicBezTo>
                  <a:pt x="3169" y="5618"/>
                  <a:pt x="10047" y="682"/>
                  <a:pt x="17929" y="0"/>
                </a:cubicBezTo>
              </a:path>
              <a:path w="19791" h="21520" stroke="0" extrusionOk="0">
                <a:moveTo>
                  <a:pt x="-1" y="12866"/>
                </a:moveTo>
                <a:cubicBezTo>
                  <a:pt x="3169" y="5618"/>
                  <a:pt x="10047" y="682"/>
                  <a:pt x="17929" y="0"/>
                </a:cubicBezTo>
                <a:lnTo>
                  <a:pt x="19791" y="2152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med"/>
            <a:tailEnd/>
          </a:ln>
        </p:spPr>
        <p:txBody>
          <a:bodyPr rot="10800000"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9434" name="Line 106"/>
          <p:cNvSpPr>
            <a:spLocks noChangeShapeType="1"/>
          </p:cNvSpPr>
          <p:nvPr/>
        </p:nvSpPr>
        <p:spPr bwMode="auto">
          <a:xfrm>
            <a:off x="5216525" y="5253038"/>
            <a:ext cx="17160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9435" name="Line 107"/>
          <p:cNvSpPr>
            <a:spLocks noChangeShapeType="1"/>
          </p:cNvSpPr>
          <p:nvPr/>
        </p:nvSpPr>
        <p:spPr bwMode="auto">
          <a:xfrm>
            <a:off x="7302500" y="5251450"/>
            <a:ext cx="14763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9" name="Group 69"/>
          <p:cNvGrpSpPr>
            <a:grpSpLocks/>
          </p:cNvGrpSpPr>
          <p:nvPr/>
        </p:nvGrpSpPr>
        <p:grpSpPr bwMode="auto">
          <a:xfrm>
            <a:off x="7146925" y="3746500"/>
            <a:ext cx="301625" cy="2130425"/>
            <a:chOff x="4502" y="2360"/>
            <a:chExt cx="190" cy="1342"/>
          </a:xfrm>
        </p:grpSpPr>
        <p:sp>
          <p:nvSpPr>
            <p:cNvPr id="39950" name="Line 66"/>
            <p:cNvSpPr>
              <a:spLocks noChangeShapeType="1"/>
            </p:cNvSpPr>
            <p:nvPr/>
          </p:nvSpPr>
          <p:spPr bwMode="auto">
            <a:xfrm>
              <a:off x="4598" y="2384"/>
              <a:ext cx="0" cy="1096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9951" name="Oval 67"/>
            <p:cNvSpPr>
              <a:spLocks noChangeAspect="1" noChangeArrowheads="1"/>
            </p:cNvSpPr>
            <p:nvPr/>
          </p:nvSpPr>
          <p:spPr bwMode="auto">
            <a:xfrm>
              <a:off x="4568" y="2360"/>
              <a:ext cx="55" cy="55"/>
            </a:xfrm>
            <a:prstGeom prst="ellipse">
              <a:avLst/>
            </a:pr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9952" name="Rectangle 68"/>
            <p:cNvSpPr>
              <a:spLocks noChangeArrowheads="1"/>
            </p:cNvSpPr>
            <p:nvPr/>
          </p:nvSpPr>
          <p:spPr bwMode="auto">
            <a:xfrm>
              <a:off x="4502" y="3478"/>
              <a:ext cx="190" cy="224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948370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4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9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9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9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9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9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94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9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9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431" grpId="0" build="p"/>
      <p:bldP spid="99432" grpId="0" animBg="1"/>
      <p:bldP spid="99432" grpId="1" animBg="1"/>
      <p:bldP spid="99433" grpId="0" animBg="1"/>
      <p:bldP spid="99433" grpId="1" animBg="1"/>
      <p:bldP spid="99434" grpId="0" animBg="1"/>
      <p:bldP spid="99434" grpId="1" animBg="1"/>
      <p:bldP spid="99435" grpId="0" animBg="1"/>
      <p:bldP spid="99435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63513"/>
            <a:ext cx="7467600" cy="649287"/>
          </a:xfrm>
        </p:spPr>
        <p:txBody>
          <a:bodyPr/>
          <a:lstStyle/>
          <a:p>
            <a:pPr eaLnBrk="1" hangingPunct="1"/>
            <a:r>
              <a:rPr lang="en-US" sz="2700" b="1" dirty="0"/>
              <a:t>EXAMPLE 2</a:t>
            </a:r>
            <a:r>
              <a:rPr lang="en-US" sz="2700" dirty="0"/>
              <a:t>:  </a:t>
            </a:r>
            <a:r>
              <a:rPr lang="en-US" sz="3000" dirty="0"/>
              <a:t>ATC and MC</a:t>
            </a:r>
          </a:p>
        </p:txBody>
      </p:sp>
      <p:sp>
        <p:nvSpPr>
          <p:cNvPr id="4096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sp>
        <p:nvSpPr>
          <p:cNvPr id="40966" name="AutoShape 4"/>
          <p:cNvSpPr>
            <a:spLocks noChangeAspect="1" noChangeArrowheads="1" noTextEdit="1"/>
          </p:cNvSpPr>
          <p:nvPr/>
        </p:nvSpPr>
        <p:spPr bwMode="auto">
          <a:xfrm>
            <a:off x="3408363" y="779463"/>
            <a:ext cx="5394325" cy="559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0967" name="Rectangle 5"/>
          <p:cNvSpPr>
            <a:spLocks noChangeArrowheads="1"/>
          </p:cNvSpPr>
          <p:nvPr/>
        </p:nvSpPr>
        <p:spPr bwMode="auto">
          <a:xfrm>
            <a:off x="3457575" y="828675"/>
            <a:ext cx="5284788" cy="5494338"/>
          </a:xfrm>
          <a:prstGeom prst="rect">
            <a:avLst/>
          </a:prstGeom>
          <a:solidFill>
            <a:srgbClr val="CC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0968" name="Rectangle 6"/>
          <p:cNvSpPr>
            <a:spLocks noChangeArrowheads="1"/>
          </p:cNvSpPr>
          <p:nvPr/>
        </p:nvSpPr>
        <p:spPr bwMode="auto">
          <a:xfrm>
            <a:off x="4741863" y="1108075"/>
            <a:ext cx="3792537" cy="42084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210175" y="1874838"/>
            <a:ext cx="3632200" cy="1949450"/>
            <a:chOff x="3282" y="1181"/>
            <a:chExt cx="2288" cy="1228"/>
          </a:xfrm>
        </p:grpSpPr>
        <p:sp>
          <p:nvSpPr>
            <p:cNvPr id="41038" name="Freeform 26"/>
            <p:cNvSpPr>
              <a:spLocks/>
            </p:cNvSpPr>
            <p:nvPr/>
          </p:nvSpPr>
          <p:spPr bwMode="auto">
            <a:xfrm>
              <a:off x="3307" y="1206"/>
              <a:ext cx="2263" cy="1184"/>
            </a:xfrm>
            <a:custGeom>
              <a:avLst/>
              <a:gdLst>
                <a:gd name="T0" fmla="*/ 0 w 361"/>
                <a:gd name="T1" fmla="*/ 0 h 189"/>
                <a:gd name="T2" fmla="*/ 503508 w 361"/>
                <a:gd name="T3" fmla="*/ 1158184 h 189"/>
                <a:gd name="T4" fmla="*/ 997663 w 361"/>
                <a:gd name="T5" fmla="*/ 1611067 h 189"/>
                <a:gd name="T6" fmla="*/ 1500933 w 361"/>
                <a:gd name="T7" fmla="*/ 1794224 h 189"/>
                <a:gd name="T8" fmla="*/ 1993634 w 361"/>
                <a:gd name="T9" fmla="*/ 1823460 h 189"/>
                <a:gd name="T10" fmla="*/ 2496904 w 361"/>
                <a:gd name="T11" fmla="*/ 1746500 h 189"/>
                <a:gd name="T12" fmla="*/ 2991059 w 361"/>
                <a:gd name="T13" fmla="*/ 1581793 h 189"/>
                <a:gd name="T14" fmla="*/ 3494568 w 361"/>
                <a:gd name="T15" fmla="*/ 1312104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1"/>
                <a:gd name="T25" fmla="*/ 0 h 189"/>
                <a:gd name="T26" fmla="*/ 361 w 361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1" h="189">
                  <a:moveTo>
                    <a:pt x="0" y="0"/>
                  </a:moveTo>
                  <a:lnTo>
                    <a:pt x="52" y="120"/>
                  </a:lnTo>
                  <a:lnTo>
                    <a:pt x="103" y="167"/>
                  </a:lnTo>
                  <a:lnTo>
                    <a:pt x="155" y="186"/>
                  </a:lnTo>
                  <a:lnTo>
                    <a:pt x="206" y="189"/>
                  </a:lnTo>
                  <a:lnTo>
                    <a:pt x="258" y="181"/>
                  </a:lnTo>
                  <a:lnTo>
                    <a:pt x="309" y="164"/>
                  </a:lnTo>
                  <a:lnTo>
                    <a:pt x="361" y="136"/>
                  </a:lnTo>
                </a:path>
              </a:pathLst>
            </a:custGeom>
            <a:noFill/>
            <a:ln w="3016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39" name="Oval 27"/>
            <p:cNvSpPr>
              <a:spLocks noChangeArrowheads="1"/>
            </p:cNvSpPr>
            <p:nvPr/>
          </p:nvSpPr>
          <p:spPr bwMode="auto">
            <a:xfrm>
              <a:off x="3282" y="1181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40" name="Oval 28"/>
            <p:cNvSpPr>
              <a:spLocks noChangeArrowheads="1"/>
            </p:cNvSpPr>
            <p:nvPr/>
          </p:nvSpPr>
          <p:spPr bwMode="auto">
            <a:xfrm>
              <a:off x="3608" y="1933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41" name="Oval 29"/>
            <p:cNvSpPr>
              <a:spLocks noChangeArrowheads="1"/>
            </p:cNvSpPr>
            <p:nvPr/>
          </p:nvSpPr>
          <p:spPr bwMode="auto">
            <a:xfrm>
              <a:off x="3927" y="2227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42" name="Oval 30"/>
            <p:cNvSpPr>
              <a:spLocks noChangeArrowheads="1"/>
            </p:cNvSpPr>
            <p:nvPr/>
          </p:nvSpPr>
          <p:spPr bwMode="auto">
            <a:xfrm>
              <a:off x="4253" y="2347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43" name="Oval 31"/>
            <p:cNvSpPr>
              <a:spLocks noChangeArrowheads="1"/>
            </p:cNvSpPr>
            <p:nvPr/>
          </p:nvSpPr>
          <p:spPr bwMode="auto">
            <a:xfrm>
              <a:off x="4573" y="2365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44" name="Oval 32"/>
            <p:cNvSpPr>
              <a:spLocks noChangeArrowheads="1"/>
            </p:cNvSpPr>
            <p:nvPr/>
          </p:nvSpPr>
          <p:spPr bwMode="auto">
            <a:xfrm>
              <a:off x="4899" y="2315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45" name="Oval 33"/>
            <p:cNvSpPr>
              <a:spLocks noChangeArrowheads="1"/>
            </p:cNvSpPr>
            <p:nvPr/>
          </p:nvSpPr>
          <p:spPr bwMode="auto">
            <a:xfrm>
              <a:off x="5219" y="2209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4960938" y="1306513"/>
            <a:ext cx="3622675" cy="3235325"/>
            <a:chOff x="3125" y="823"/>
            <a:chExt cx="2282" cy="2038"/>
          </a:xfrm>
        </p:grpSpPr>
        <p:sp>
          <p:nvSpPr>
            <p:cNvPr id="41030" name="Freeform 35"/>
            <p:cNvSpPr>
              <a:spLocks/>
            </p:cNvSpPr>
            <p:nvPr/>
          </p:nvSpPr>
          <p:spPr bwMode="auto">
            <a:xfrm>
              <a:off x="3150" y="823"/>
              <a:ext cx="2257" cy="2019"/>
            </a:xfrm>
            <a:custGeom>
              <a:avLst/>
              <a:gdLst>
                <a:gd name="T0" fmla="*/ 0 w 360"/>
                <a:gd name="T1" fmla="*/ 2539570 h 322"/>
                <a:gd name="T2" fmla="*/ 494352 w 360"/>
                <a:gd name="T3" fmla="*/ 2927606 h 322"/>
                <a:gd name="T4" fmla="*/ 998014 w 360"/>
                <a:gd name="T5" fmla="*/ 3120885 h 322"/>
                <a:gd name="T6" fmla="*/ 1490874 w 360"/>
                <a:gd name="T7" fmla="*/ 2927606 h 322"/>
                <a:gd name="T8" fmla="*/ 1996034 w 360"/>
                <a:gd name="T9" fmla="*/ 2539570 h 322"/>
                <a:gd name="T10" fmla="*/ 2488888 w 360"/>
                <a:gd name="T11" fmla="*/ 1958292 h 322"/>
                <a:gd name="T12" fmla="*/ 2992594 w 360"/>
                <a:gd name="T13" fmla="*/ 1173164 h 322"/>
                <a:gd name="T14" fmla="*/ 3486946 w 360"/>
                <a:gd name="T15" fmla="*/ 0 h 3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0"/>
                <a:gd name="T25" fmla="*/ 0 h 322"/>
                <a:gd name="T26" fmla="*/ 360 w 360"/>
                <a:gd name="T27" fmla="*/ 322 h 3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0" h="322">
                  <a:moveTo>
                    <a:pt x="0" y="262"/>
                  </a:moveTo>
                  <a:lnTo>
                    <a:pt x="51" y="302"/>
                  </a:lnTo>
                  <a:lnTo>
                    <a:pt x="103" y="322"/>
                  </a:lnTo>
                  <a:lnTo>
                    <a:pt x="154" y="302"/>
                  </a:lnTo>
                  <a:lnTo>
                    <a:pt x="206" y="262"/>
                  </a:lnTo>
                  <a:lnTo>
                    <a:pt x="257" y="202"/>
                  </a:lnTo>
                  <a:lnTo>
                    <a:pt x="309" y="121"/>
                  </a:lnTo>
                  <a:lnTo>
                    <a:pt x="360" y="0"/>
                  </a:lnTo>
                </a:path>
              </a:pathLst>
            </a:custGeom>
            <a:noFill/>
            <a:ln w="30163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31" name="Oval 36"/>
            <p:cNvSpPr>
              <a:spLocks noChangeArrowheads="1"/>
            </p:cNvSpPr>
            <p:nvPr/>
          </p:nvSpPr>
          <p:spPr bwMode="auto">
            <a:xfrm>
              <a:off x="3125" y="2441"/>
              <a:ext cx="44" cy="43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32" name="Oval 37"/>
            <p:cNvSpPr>
              <a:spLocks noChangeArrowheads="1"/>
            </p:cNvSpPr>
            <p:nvPr/>
          </p:nvSpPr>
          <p:spPr bwMode="auto">
            <a:xfrm>
              <a:off x="3445" y="2691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33" name="Oval 38"/>
            <p:cNvSpPr>
              <a:spLocks noChangeArrowheads="1"/>
            </p:cNvSpPr>
            <p:nvPr/>
          </p:nvSpPr>
          <p:spPr bwMode="auto">
            <a:xfrm>
              <a:off x="3771" y="2817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34" name="Oval 39"/>
            <p:cNvSpPr>
              <a:spLocks noChangeArrowheads="1"/>
            </p:cNvSpPr>
            <p:nvPr/>
          </p:nvSpPr>
          <p:spPr bwMode="auto">
            <a:xfrm>
              <a:off x="4090" y="2691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35" name="Oval 40"/>
            <p:cNvSpPr>
              <a:spLocks noChangeArrowheads="1"/>
            </p:cNvSpPr>
            <p:nvPr/>
          </p:nvSpPr>
          <p:spPr bwMode="auto">
            <a:xfrm>
              <a:off x="4416" y="2441"/>
              <a:ext cx="44" cy="43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36" name="Oval 41"/>
            <p:cNvSpPr>
              <a:spLocks noChangeArrowheads="1"/>
            </p:cNvSpPr>
            <p:nvPr/>
          </p:nvSpPr>
          <p:spPr bwMode="auto">
            <a:xfrm>
              <a:off x="4736" y="2064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37" name="Oval 42"/>
            <p:cNvSpPr>
              <a:spLocks noChangeArrowheads="1"/>
            </p:cNvSpPr>
            <p:nvPr/>
          </p:nvSpPr>
          <p:spPr bwMode="auto">
            <a:xfrm>
              <a:off x="5062" y="1557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40971" name="Rectangle 43"/>
          <p:cNvSpPr>
            <a:spLocks noChangeArrowheads="1"/>
          </p:cNvSpPr>
          <p:nvPr/>
        </p:nvSpPr>
        <p:spPr bwMode="auto">
          <a:xfrm>
            <a:off x="6016625" y="992188"/>
            <a:ext cx="1287463" cy="896937"/>
          </a:xfrm>
          <a:prstGeom prst="rect">
            <a:avLst/>
          </a:prstGeom>
          <a:solidFill>
            <a:srgbClr val="FF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6167438" y="1047750"/>
            <a:ext cx="1096962" cy="384175"/>
            <a:chOff x="773" y="2073"/>
            <a:chExt cx="691" cy="242"/>
          </a:xfrm>
        </p:grpSpPr>
        <p:sp>
          <p:nvSpPr>
            <p:cNvPr id="41027" name="Line 53"/>
            <p:cNvSpPr>
              <a:spLocks noChangeShapeType="1"/>
            </p:cNvSpPr>
            <p:nvPr/>
          </p:nvSpPr>
          <p:spPr bwMode="auto">
            <a:xfrm>
              <a:off x="773" y="2190"/>
              <a:ext cx="202" cy="1"/>
            </a:xfrm>
            <a:prstGeom prst="line">
              <a:avLst/>
            </a:prstGeom>
            <a:noFill/>
            <a:ln w="3016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28" name="Oval 54"/>
            <p:cNvSpPr>
              <a:spLocks noChangeArrowheads="1"/>
            </p:cNvSpPr>
            <p:nvPr/>
          </p:nvSpPr>
          <p:spPr bwMode="auto">
            <a:xfrm>
              <a:off x="845" y="2160"/>
              <a:ext cx="51" cy="5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29" name="Rectangle 55"/>
            <p:cNvSpPr>
              <a:spLocks noChangeArrowheads="1"/>
            </p:cNvSpPr>
            <p:nvPr/>
          </p:nvSpPr>
          <p:spPr bwMode="auto">
            <a:xfrm>
              <a:off x="1025" y="2073"/>
              <a:ext cx="439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i="1">
                  <a:solidFill>
                    <a:srgbClr val="000000"/>
                  </a:solidFill>
                  <a:latin typeface="Arial"/>
                  <a:cs typeface="Arial"/>
                </a:rPr>
                <a:t>ATC</a:t>
              </a:r>
              <a:endParaRPr lang="en-US" sz="2500" i="1">
                <a:latin typeface="Arial"/>
                <a:cs typeface="Arial"/>
              </a:endParaRP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6167437" y="1438275"/>
            <a:ext cx="977899" cy="384175"/>
            <a:chOff x="773" y="2348"/>
            <a:chExt cx="616" cy="242"/>
          </a:xfrm>
        </p:grpSpPr>
        <p:sp>
          <p:nvSpPr>
            <p:cNvPr id="41024" name="Line 57"/>
            <p:cNvSpPr>
              <a:spLocks noChangeShapeType="1"/>
            </p:cNvSpPr>
            <p:nvPr/>
          </p:nvSpPr>
          <p:spPr bwMode="auto">
            <a:xfrm>
              <a:off x="773" y="2465"/>
              <a:ext cx="202" cy="1"/>
            </a:xfrm>
            <a:prstGeom prst="line">
              <a:avLst/>
            </a:prstGeom>
            <a:noFill/>
            <a:ln w="30163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25" name="Oval 58"/>
            <p:cNvSpPr>
              <a:spLocks noChangeArrowheads="1"/>
            </p:cNvSpPr>
            <p:nvPr/>
          </p:nvSpPr>
          <p:spPr bwMode="auto">
            <a:xfrm>
              <a:off x="845" y="2436"/>
              <a:ext cx="51" cy="51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026" name="Rectangle 59"/>
            <p:cNvSpPr>
              <a:spLocks noChangeArrowheads="1"/>
            </p:cNvSpPr>
            <p:nvPr/>
          </p:nvSpPr>
          <p:spPr bwMode="auto">
            <a:xfrm>
              <a:off x="1025" y="2348"/>
              <a:ext cx="364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i="1">
                  <a:solidFill>
                    <a:srgbClr val="000000"/>
                  </a:solidFill>
                  <a:latin typeface="Arial"/>
                  <a:cs typeface="Arial"/>
                </a:rPr>
                <a:t>MC</a:t>
              </a:r>
              <a:endParaRPr lang="en-US" sz="2500" i="1">
                <a:latin typeface="Arial"/>
                <a:cs typeface="Arial"/>
              </a:endParaRPr>
            </a:p>
          </p:txBody>
        </p:sp>
      </p:grp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3457575" y="828675"/>
            <a:ext cx="5284788" cy="5494338"/>
            <a:chOff x="2178" y="522"/>
            <a:chExt cx="3329" cy="3461"/>
          </a:xfrm>
        </p:grpSpPr>
        <p:grpSp>
          <p:nvGrpSpPr>
            <p:cNvPr id="7" name="Group 61"/>
            <p:cNvGrpSpPr>
              <a:grpSpLocks/>
            </p:cNvGrpSpPr>
            <p:nvPr/>
          </p:nvGrpSpPr>
          <p:grpSpPr bwMode="auto">
            <a:xfrm>
              <a:off x="2216" y="698"/>
              <a:ext cx="3160" cy="3247"/>
              <a:chOff x="2216" y="698"/>
              <a:chExt cx="3160" cy="3247"/>
            </a:xfrm>
          </p:grpSpPr>
          <p:sp>
            <p:nvSpPr>
              <p:cNvPr id="40984" name="Line 62"/>
              <p:cNvSpPr>
                <a:spLocks noChangeShapeType="1"/>
              </p:cNvSpPr>
              <p:nvPr/>
            </p:nvSpPr>
            <p:spPr bwMode="auto">
              <a:xfrm flipV="1">
                <a:off x="2987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85" name="Line 63"/>
              <p:cNvSpPr>
                <a:spLocks noChangeShapeType="1"/>
              </p:cNvSpPr>
              <p:nvPr/>
            </p:nvSpPr>
            <p:spPr bwMode="auto">
              <a:xfrm flipV="1">
                <a:off x="3307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86" name="Line 64"/>
              <p:cNvSpPr>
                <a:spLocks noChangeShapeType="1"/>
              </p:cNvSpPr>
              <p:nvPr/>
            </p:nvSpPr>
            <p:spPr bwMode="auto">
              <a:xfrm flipV="1">
                <a:off x="3633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87" name="Line 65"/>
              <p:cNvSpPr>
                <a:spLocks noChangeShapeType="1"/>
              </p:cNvSpPr>
              <p:nvPr/>
            </p:nvSpPr>
            <p:spPr bwMode="auto">
              <a:xfrm flipV="1">
                <a:off x="3953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88" name="Line 66"/>
              <p:cNvSpPr>
                <a:spLocks noChangeShapeType="1"/>
              </p:cNvSpPr>
              <p:nvPr/>
            </p:nvSpPr>
            <p:spPr bwMode="auto">
              <a:xfrm flipV="1">
                <a:off x="4279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89" name="Line 67"/>
              <p:cNvSpPr>
                <a:spLocks noChangeShapeType="1"/>
              </p:cNvSpPr>
              <p:nvPr/>
            </p:nvSpPr>
            <p:spPr bwMode="auto">
              <a:xfrm flipV="1">
                <a:off x="4598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90" name="Line 68"/>
              <p:cNvSpPr>
                <a:spLocks noChangeShapeType="1"/>
              </p:cNvSpPr>
              <p:nvPr/>
            </p:nvSpPr>
            <p:spPr bwMode="auto">
              <a:xfrm flipV="1">
                <a:off x="4924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91" name="Line 69"/>
              <p:cNvSpPr>
                <a:spLocks noChangeShapeType="1"/>
              </p:cNvSpPr>
              <p:nvPr/>
            </p:nvSpPr>
            <p:spPr bwMode="auto">
              <a:xfrm flipV="1">
                <a:off x="5244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grpSp>
            <p:nvGrpSpPr>
              <p:cNvPr id="8" name="Group 70"/>
              <p:cNvGrpSpPr>
                <a:grpSpLocks/>
              </p:cNvGrpSpPr>
              <p:nvPr/>
            </p:nvGrpSpPr>
            <p:grpSpPr bwMode="auto">
              <a:xfrm>
                <a:off x="2454" y="698"/>
                <a:ext cx="2922" cy="2749"/>
                <a:chOff x="2454" y="698"/>
                <a:chExt cx="2922" cy="2749"/>
              </a:xfrm>
            </p:grpSpPr>
            <p:sp>
              <p:nvSpPr>
                <p:cNvPr id="41003" name="Line 71"/>
                <p:cNvSpPr>
                  <a:spLocks noChangeShapeType="1"/>
                </p:cNvSpPr>
                <p:nvPr/>
              </p:nvSpPr>
              <p:spPr bwMode="auto">
                <a:xfrm>
                  <a:off x="2937" y="3349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04" name="Line 72"/>
                <p:cNvSpPr>
                  <a:spLocks noChangeShapeType="1"/>
                </p:cNvSpPr>
                <p:nvPr/>
              </p:nvSpPr>
              <p:spPr bwMode="auto">
                <a:xfrm>
                  <a:off x="2937" y="303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05" name="Line 73"/>
                <p:cNvSpPr>
                  <a:spLocks noChangeShapeType="1"/>
                </p:cNvSpPr>
                <p:nvPr/>
              </p:nvSpPr>
              <p:spPr bwMode="auto">
                <a:xfrm>
                  <a:off x="2937" y="271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06" name="Line 74"/>
                <p:cNvSpPr>
                  <a:spLocks noChangeShapeType="1"/>
                </p:cNvSpPr>
                <p:nvPr/>
              </p:nvSpPr>
              <p:spPr bwMode="auto">
                <a:xfrm>
                  <a:off x="2937" y="240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07" name="Line 75"/>
                <p:cNvSpPr>
                  <a:spLocks noChangeShapeType="1"/>
                </p:cNvSpPr>
                <p:nvPr/>
              </p:nvSpPr>
              <p:spPr bwMode="auto">
                <a:xfrm>
                  <a:off x="2937" y="2089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08" name="Line 76"/>
                <p:cNvSpPr>
                  <a:spLocks noChangeShapeType="1"/>
                </p:cNvSpPr>
                <p:nvPr/>
              </p:nvSpPr>
              <p:spPr bwMode="auto">
                <a:xfrm>
                  <a:off x="2937" y="1770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09" name="Line 77"/>
                <p:cNvSpPr>
                  <a:spLocks noChangeShapeType="1"/>
                </p:cNvSpPr>
                <p:nvPr/>
              </p:nvSpPr>
              <p:spPr bwMode="auto">
                <a:xfrm>
                  <a:off x="2937" y="145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10" name="Line 78"/>
                <p:cNvSpPr>
                  <a:spLocks noChangeShapeType="1"/>
                </p:cNvSpPr>
                <p:nvPr/>
              </p:nvSpPr>
              <p:spPr bwMode="auto">
                <a:xfrm>
                  <a:off x="2937" y="114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11" name="Line 79"/>
                <p:cNvSpPr>
                  <a:spLocks noChangeShapeType="1"/>
                </p:cNvSpPr>
                <p:nvPr/>
              </p:nvSpPr>
              <p:spPr bwMode="auto">
                <a:xfrm>
                  <a:off x="2937" y="82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grpSp>
              <p:nvGrpSpPr>
                <p:cNvPr id="9" name="Group 80"/>
                <p:cNvGrpSpPr>
                  <a:grpSpLocks/>
                </p:cNvGrpSpPr>
                <p:nvPr/>
              </p:nvGrpSpPr>
              <p:grpSpPr bwMode="auto">
                <a:xfrm>
                  <a:off x="2987" y="698"/>
                  <a:ext cx="2389" cy="2652"/>
                  <a:chOff x="2987" y="698"/>
                  <a:chExt cx="2389" cy="2652"/>
                </a:xfrm>
              </p:grpSpPr>
              <p:sp>
                <p:nvSpPr>
                  <p:cNvPr id="41022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2987" y="698"/>
                    <a:ext cx="1" cy="265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41023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2987" y="3349"/>
                    <a:ext cx="2389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/>
                      <a:cs typeface="Arial"/>
                    </a:endParaRPr>
                  </a:p>
                </p:txBody>
              </p:sp>
            </p:grpSp>
            <p:sp>
              <p:nvSpPr>
                <p:cNvPr id="41013" name="Rectangle 83"/>
                <p:cNvSpPr>
                  <a:spLocks noChangeArrowheads="1"/>
                </p:cNvSpPr>
                <p:nvPr/>
              </p:nvSpPr>
              <p:spPr bwMode="auto">
                <a:xfrm>
                  <a:off x="2630" y="3255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14" name="Rectangle 84"/>
                <p:cNvSpPr>
                  <a:spLocks noChangeArrowheads="1"/>
                </p:cNvSpPr>
                <p:nvPr/>
              </p:nvSpPr>
              <p:spPr bwMode="auto">
                <a:xfrm>
                  <a:off x="2542" y="2942"/>
                  <a:ext cx="26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$25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15" name="Rectangle 85"/>
                <p:cNvSpPr>
                  <a:spLocks noChangeArrowheads="1"/>
                </p:cNvSpPr>
                <p:nvPr/>
              </p:nvSpPr>
              <p:spPr bwMode="auto">
                <a:xfrm>
                  <a:off x="2542" y="2622"/>
                  <a:ext cx="26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$50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16" name="Rectangle 86"/>
                <p:cNvSpPr>
                  <a:spLocks noChangeArrowheads="1"/>
                </p:cNvSpPr>
                <p:nvPr/>
              </p:nvSpPr>
              <p:spPr bwMode="auto">
                <a:xfrm>
                  <a:off x="2542" y="2309"/>
                  <a:ext cx="26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$75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17" name="Rectangle 87"/>
                <p:cNvSpPr>
                  <a:spLocks noChangeArrowheads="1"/>
                </p:cNvSpPr>
                <p:nvPr/>
              </p:nvSpPr>
              <p:spPr bwMode="auto">
                <a:xfrm>
                  <a:off x="2454" y="1995"/>
                  <a:ext cx="356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$100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18" name="Rectangle 88"/>
                <p:cNvSpPr>
                  <a:spLocks noChangeArrowheads="1"/>
                </p:cNvSpPr>
                <p:nvPr/>
              </p:nvSpPr>
              <p:spPr bwMode="auto">
                <a:xfrm>
                  <a:off x="2454" y="1676"/>
                  <a:ext cx="356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$125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19" name="Rectangle 89"/>
                <p:cNvSpPr>
                  <a:spLocks noChangeArrowheads="1"/>
                </p:cNvSpPr>
                <p:nvPr/>
              </p:nvSpPr>
              <p:spPr bwMode="auto">
                <a:xfrm>
                  <a:off x="2454" y="1362"/>
                  <a:ext cx="356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$150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20" name="Rectangle 90"/>
                <p:cNvSpPr>
                  <a:spLocks noChangeArrowheads="1"/>
                </p:cNvSpPr>
                <p:nvPr/>
              </p:nvSpPr>
              <p:spPr bwMode="auto">
                <a:xfrm>
                  <a:off x="2454" y="1049"/>
                  <a:ext cx="356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$175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41021" name="Rectangle 91"/>
                <p:cNvSpPr>
                  <a:spLocks noChangeArrowheads="1"/>
                </p:cNvSpPr>
                <p:nvPr/>
              </p:nvSpPr>
              <p:spPr bwMode="auto">
                <a:xfrm>
                  <a:off x="2454" y="729"/>
                  <a:ext cx="356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/>
                      <a:cs typeface="Arial"/>
                    </a:rPr>
                    <a:t>$200</a:t>
                  </a:r>
                  <a:endParaRPr lang="en-US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40993" name="Rectangle 92"/>
              <p:cNvSpPr>
                <a:spLocks noChangeArrowheads="1"/>
              </p:cNvSpPr>
              <p:nvPr/>
            </p:nvSpPr>
            <p:spPr bwMode="auto">
              <a:xfrm>
                <a:off x="2943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0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94" name="Rectangle 93"/>
              <p:cNvSpPr>
                <a:spLocks noChangeArrowheads="1"/>
              </p:cNvSpPr>
              <p:nvPr/>
            </p:nvSpPr>
            <p:spPr bwMode="auto">
              <a:xfrm>
                <a:off x="3263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1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95" name="Rectangle 94"/>
              <p:cNvSpPr>
                <a:spLocks noChangeArrowheads="1"/>
              </p:cNvSpPr>
              <p:nvPr/>
            </p:nvSpPr>
            <p:spPr bwMode="auto">
              <a:xfrm>
                <a:off x="3589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2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96" name="Rectangle 95"/>
              <p:cNvSpPr>
                <a:spLocks noChangeArrowheads="1"/>
              </p:cNvSpPr>
              <p:nvPr/>
            </p:nvSpPr>
            <p:spPr bwMode="auto">
              <a:xfrm>
                <a:off x="3909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3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97" name="Rectangle 96"/>
              <p:cNvSpPr>
                <a:spLocks noChangeArrowheads="1"/>
              </p:cNvSpPr>
              <p:nvPr/>
            </p:nvSpPr>
            <p:spPr bwMode="auto">
              <a:xfrm>
                <a:off x="4235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4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98" name="Rectangle 97"/>
              <p:cNvSpPr>
                <a:spLocks noChangeArrowheads="1"/>
              </p:cNvSpPr>
              <p:nvPr/>
            </p:nvSpPr>
            <p:spPr bwMode="auto">
              <a:xfrm>
                <a:off x="4554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5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0999" name="Rectangle 98"/>
              <p:cNvSpPr>
                <a:spLocks noChangeArrowheads="1"/>
              </p:cNvSpPr>
              <p:nvPr/>
            </p:nvSpPr>
            <p:spPr bwMode="auto">
              <a:xfrm>
                <a:off x="4880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6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1000" name="Rectangle 99"/>
              <p:cNvSpPr>
                <a:spLocks noChangeArrowheads="1"/>
              </p:cNvSpPr>
              <p:nvPr/>
            </p:nvSpPr>
            <p:spPr bwMode="auto">
              <a:xfrm>
                <a:off x="5200" y="3494"/>
                <a:ext cx="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Arial"/>
                    <a:cs typeface="Arial"/>
                  </a:rPr>
                  <a:t>7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1001" name="Rectangle 100"/>
              <p:cNvSpPr>
                <a:spLocks noChangeArrowheads="1"/>
              </p:cNvSpPr>
              <p:nvPr/>
            </p:nvSpPr>
            <p:spPr bwMode="auto">
              <a:xfrm>
                <a:off x="4103" y="3751"/>
                <a:ext cx="138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b="1" i="1">
                    <a:solidFill>
                      <a:srgbClr val="000000"/>
                    </a:solidFill>
                    <a:latin typeface="Arial"/>
                    <a:cs typeface="Arial"/>
                  </a:rPr>
                  <a:t>Q</a:t>
                </a:r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1002" name="Rectangle 101"/>
              <p:cNvSpPr>
                <a:spLocks noChangeArrowheads="1"/>
              </p:cNvSpPr>
              <p:nvPr/>
            </p:nvSpPr>
            <p:spPr bwMode="auto">
              <a:xfrm rot="-5400000">
                <a:off x="2089" y="1932"/>
                <a:ext cx="44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b="1">
                    <a:solidFill>
                      <a:srgbClr val="000000"/>
                    </a:solidFill>
                    <a:latin typeface="Arial"/>
                    <a:cs typeface="Arial"/>
                  </a:rPr>
                  <a:t>Costs</a:t>
                </a:r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40983" name="Rectangle 102"/>
            <p:cNvSpPr>
              <a:spLocks noChangeArrowheads="1"/>
            </p:cNvSpPr>
            <p:nvPr/>
          </p:nvSpPr>
          <p:spPr bwMode="auto">
            <a:xfrm>
              <a:off x="2178" y="522"/>
              <a:ext cx="3329" cy="346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98407" name="Text Box 103"/>
          <p:cNvSpPr txBox="1">
            <a:spLocks noChangeArrowheads="1"/>
          </p:cNvSpPr>
          <p:nvPr/>
        </p:nvSpPr>
        <p:spPr bwMode="auto">
          <a:xfrm>
            <a:off x="330200" y="898525"/>
            <a:ext cx="2916238" cy="525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  <a:spcBef>
                <a:spcPct val="55000"/>
              </a:spcBef>
            </a:pPr>
            <a:r>
              <a:rPr lang="en-US" sz="2500">
                <a:latin typeface="Arial"/>
                <a:cs typeface="Arial"/>
              </a:rPr>
              <a:t>When </a:t>
            </a:r>
            <a:r>
              <a:rPr lang="en-US" sz="2500" i="1">
                <a:latin typeface="Arial"/>
                <a:cs typeface="Arial"/>
              </a:rPr>
              <a:t>MC</a:t>
            </a:r>
            <a:r>
              <a:rPr lang="en-US" sz="2500">
                <a:latin typeface="Arial"/>
                <a:cs typeface="Arial"/>
              </a:rPr>
              <a:t> &lt; </a:t>
            </a:r>
            <a:r>
              <a:rPr lang="en-US" sz="2500" i="1">
                <a:latin typeface="Arial"/>
                <a:cs typeface="Arial"/>
              </a:rPr>
              <a:t>ATC</a:t>
            </a:r>
            <a:r>
              <a:rPr lang="en-US" sz="2500">
                <a:latin typeface="Arial"/>
                <a:cs typeface="Arial"/>
              </a:rPr>
              <a:t>,</a:t>
            </a:r>
          </a:p>
          <a:p>
            <a:pPr>
              <a:lnSpc>
                <a:spcPct val="110000"/>
              </a:lnSpc>
              <a:spcBef>
                <a:spcPct val="15000"/>
              </a:spcBef>
            </a:pPr>
            <a:r>
              <a:rPr lang="en-US" sz="2500" i="1">
                <a:latin typeface="Arial"/>
                <a:cs typeface="Arial"/>
              </a:rPr>
              <a:t>ATC</a:t>
            </a:r>
            <a:r>
              <a:rPr lang="en-US" sz="2500">
                <a:latin typeface="Arial"/>
                <a:cs typeface="Arial"/>
              </a:rPr>
              <a:t> is falling.</a:t>
            </a:r>
          </a:p>
          <a:p>
            <a:pPr>
              <a:lnSpc>
                <a:spcPct val="110000"/>
              </a:lnSpc>
              <a:spcBef>
                <a:spcPct val="55000"/>
              </a:spcBef>
            </a:pPr>
            <a:r>
              <a:rPr lang="en-US" sz="2500">
                <a:latin typeface="Arial"/>
                <a:cs typeface="Arial"/>
              </a:rPr>
              <a:t>When </a:t>
            </a:r>
            <a:r>
              <a:rPr lang="en-US" sz="2500" i="1">
                <a:latin typeface="Arial"/>
                <a:cs typeface="Arial"/>
              </a:rPr>
              <a:t>MC</a:t>
            </a:r>
            <a:r>
              <a:rPr lang="en-US" sz="2500">
                <a:latin typeface="Arial"/>
                <a:cs typeface="Arial"/>
              </a:rPr>
              <a:t> &gt; </a:t>
            </a:r>
            <a:r>
              <a:rPr lang="en-US" sz="2500" i="1">
                <a:latin typeface="Arial"/>
                <a:cs typeface="Arial"/>
              </a:rPr>
              <a:t>ATC</a:t>
            </a:r>
            <a:r>
              <a:rPr lang="en-US" sz="2500">
                <a:latin typeface="Arial"/>
                <a:cs typeface="Arial"/>
              </a:rPr>
              <a:t>,</a:t>
            </a:r>
          </a:p>
          <a:p>
            <a:pPr>
              <a:lnSpc>
                <a:spcPct val="110000"/>
              </a:lnSpc>
              <a:spcBef>
                <a:spcPct val="15000"/>
              </a:spcBef>
            </a:pPr>
            <a:r>
              <a:rPr lang="en-US" sz="2500" i="1">
                <a:latin typeface="Arial"/>
                <a:cs typeface="Arial"/>
              </a:rPr>
              <a:t>ATC</a:t>
            </a:r>
            <a:r>
              <a:rPr lang="en-US" sz="2500">
                <a:latin typeface="Arial"/>
                <a:cs typeface="Arial"/>
              </a:rPr>
              <a:t> is rising.</a:t>
            </a:r>
          </a:p>
          <a:p>
            <a:pPr>
              <a:lnSpc>
                <a:spcPct val="110000"/>
              </a:lnSpc>
              <a:spcBef>
                <a:spcPct val="55000"/>
              </a:spcBef>
            </a:pPr>
            <a:r>
              <a:rPr lang="en-US" sz="2500">
                <a:latin typeface="Arial"/>
                <a:cs typeface="Arial"/>
              </a:rPr>
              <a:t>The </a:t>
            </a:r>
            <a:r>
              <a:rPr lang="en-US" sz="2500" i="1">
                <a:latin typeface="Arial"/>
                <a:cs typeface="Arial"/>
              </a:rPr>
              <a:t>MC</a:t>
            </a:r>
            <a:r>
              <a:rPr lang="en-US" sz="2500">
                <a:latin typeface="Arial"/>
                <a:cs typeface="Arial"/>
              </a:rPr>
              <a:t> curve crosses the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 i="1">
                <a:latin typeface="Arial"/>
                <a:cs typeface="Arial"/>
              </a:rPr>
              <a:t>ATC</a:t>
            </a:r>
            <a:r>
              <a:rPr lang="en-US" sz="2500">
                <a:latin typeface="Arial"/>
                <a:cs typeface="Arial"/>
              </a:rPr>
              <a:t> curve at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the </a:t>
            </a:r>
            <a:r>
              <a:rPr lang="en-US" sz="2500" i="1">
                <a:latin typeface="Arial"/>
                <a:cs typeface="Arial"/>
              </a:rPr>
              <a:t>ATC</a:t>
            </a:r>
            <a:r>
              <a:rPr lang="en-US" sz="2500">
                <a:latin typeface="Arial"/>
                <a:cs typeface="Arial"/>
              </a:rPr>
              <a:t> curve’s minimum. </a:t>
            </a:r>
          </a:p>
          <a:p>
            <a:pPr>
              <a:lnSpc>
                <a:spcPct val="110000"/>
              </a:lnSpc>
              <a:spcBef>
                <a:spcPct val="55000"/>
              </a:spcBef>
            </a:pPr>
            <a:endParaRPr lang="en-US" sz="2500">
              <a:latin typeface="Arial"/>
              <a:cs typeface="Arial"/>
            </a:endParaRPr>
          </a:p>
        </p:txBody>
      </p:sp>
      <p:sp>
        <p:nvSpPr>
          <p:cNvPr id="98410" name="AutoShape 106"/>
          <p:cNvSpPr>
            <a:spLocks/>
          </p:cNvSpPr>
          <p:nvPr/>
        </p:nvSpPr>
        <p:spPr bwMode="auto">
          <a:xfrm rot="5400000">
            <a:off x="5820569" y="4001294"/>
            <a:ext cx="260350" cy="2290762"/>
          </a:xfrm>
          <a:prstGeom prst="leftBrace">
            <a:avLst>
              <a:gd name="adj1" fmla="val 72671"/>
              <a:gd name="adj2" fmla="val 50000"/>
            </a:avLst>
          </a:prstGeom>
          <a:noFill/>
          <a:ln w="1905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8412" name="AutoShape 108"/>
          <p:cNvSpPr>
            <a:spLocks/>
          </p:cNvSpPr>
          <p:nvPr/>
        </p:nvSpPr>
        <p:spPr bwMode="auto">
          <a:xfrm rot="5400000">
            <a:off x="7750176" y="4449762"/>
            <a:ext cx="260350" cy="1387475"/>
          </a:xfrm>
          <a:prstGeom prst="leftBrace">
            <a:avLst>
              <a:gd name="adj1" fmla="val 44016"/>
              <a:gd name="adj2" fmla="val 50000"/>
            </a:avLst>
          </a:prstGeom>
          <a:noFill/>
          <a:ln w="1905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8409" name="Line 105"/>
          <p:cNvSpPr>
            <a:spLocks noChangeShapeType="1"/>
          </p:cNvSpPr>
          <p:nvPr/>
        </p:nvSpPr>
        <p:spPr bwMode="auto">
          <a:xfrm flipH="1">
            <a:off x="7148513" y="2101850"/>
            <a:ext cx="12700" cy="3206750"/>
          </a:xfrm>
          <a:prstGeom prst="line">
            <a:avLst/>
          </a:prstGeom>
          <a:noFill/>
          <a:ln w="9525">
            <a:solidFill>
              <a:srgbClr val="3366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8408" name="Oval 104"/>
          <p:cNvSpPr>
            <a:spLocks noChangeArrowheads="1"/>
          </p:cNvSpPr>
          <p:nvPr/>
        </p:nvSpPr>
        <p:spPr bwMode="auto">
          <a:xfrm>
            <a:off x="7085013" y="3716338"/>
            <a:ext cx="139700" cy="138112"/>
          </a:xfrm>
          <a:prstGeom prst="ellipse">
            <a:avLst/>
          </a:prstGeom>
          <a:solidFill>
            <a:srgbClr val="FF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8413" name="Arc 109"/>
          <p:cNvSpPr>
            <a:spLocks/>
          </p:cNvSpPr>
          <p:nvPr/>
        </p:nvSpPr>
        <p:spPr bwMode="auto">
          <a:xfrm flipH="1" flipV="1">
            <a:off x="5130800" y="377825"/>
            <a:ext cx="1903413" cy="3455988"/>
          </a:xfrm>
          <a:custGeom>
            <a:avLst/>
            <a:gdLst>
              <a:gd name="T0" fmla="*/ 2147483647 w 19418"/>
              <a:gd name="T1" fmla="*/ 0 h 21594"/>
              <a:gd name="T2" fmla="*/ 2147483647 w 19418"/>
              <a:gd name="T3" fmla="*/ 2147483647 h 21594"/>
              <a:gd name="T4" fmla="*/ 0 w 19418"/>
              <a:gd name="T5" fmla="*/ 2147483647 h 21594"/>
              <a:gd name="T6" fmla="*/ 0 60000 65536"/>
              <a:gd name="T7" fmla="*/ 0 60000 65536"/>
              <a:gd name="T8" fmla="*/ 0 60000 65536"/>
              <a:gd name="T9" fmla="*/ 0 w 19418"/>
              <a:gd name="T10" fmla="*/ 0 h 21594"/>
              <a:gd name="T11" fmla="*/ 19418 w 19418"/>
              <a:gd name="T12" fmla="*/ 21594 h 215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418" h="21594" fill="none" extrusionOk="0">
                <a:moveTo>
                  <a:pt x="493" y="-1"/>
                </a:moveTo>
                <a:cubicBezTo>
                  <a:pt x="8574" y="184"/>
                  <a:pt x="15877" y="4865"/>
                  <a:pt x="19417" y="12133"/>
                </a:cubicBezTo>
              </a:path>
              <a:path w="19418" h="21594" stroke="0" extrusionOk="0">
                <a:moveTo>
                  <a:pt x="493" y="-1"/>
                </a:moveTo>
                <a:cubicBezTo>
                  <a:pt x="8574" y="184"/>
                  <a:pt x="15877" y="4865"/>
                  <a:pt x="19417" y="12133"/>
                </a:cubicBezTo>
                <a:lnTo>
                  <a:pt x="0" y="21594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med"/>
            <a:tailEnd type="none" w="lg" len="med"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8414" name="Arc 110"/>
          <p:cNvSpPr>
            <a:spLocks/>
          </p:cNvSpPr>
          <p:nvPr/>
        </p:nvSpPr>
        <p:spPr bwMode="auto">
          <a:xfrm flipH="1" flipV="1">
            <a:off x="7140575" y="2928938"/>
            <a:ext cx="1679575" cy="901700"/>
          </a:xfrm>
          <a:custGeom>
            <a:avLst/>
            <a:gdLst>
              <a:gd name="T0" fmla="*/ 0 w 19791"/>
              <a:gd name="T1" fmla="*/ 2147483647 h 21520"/>
              <a:gd name="T2" fmla="*/ 2147483647 w 19791"/>
              <a:gd name="T3" fmla="*/ 0 h 21520"/>
              <a:gd name="T4" fmla="*/ 2147483647 w 19791"/>
              <a:gd name="T5" fmla="*/ 2147483647 h 21520"/>
              <a:gd name="T6" fmla="*/ 0 60000 65536"/>
              <a:gd name="T7" fmla="*/ 0 60000 65536"/>
              <a:gd name="T8" fmla="*/ 0 60000 65536"/>
              <a:gd name="T9" fmla="*/ 0 w 19791"/>
              <a:gd name="T10" fmla="*/ 0 h 21520"/>
              <a:gd name="T11" fmla="*/ 19791 w 19791"/>
              <a:gd name="T12" fmla="*/ 21520 h 215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791" h="21520" fill="none" extrusionOk="0">
                <a:moveTo>
                  <a:pt x="-1" y="12866"/>
                </a:moveTo>
                <a:cubicBezTo>
                  <a:pt x="3169" y="5618"/>
                  <a:pt x="10047" y="682"/>
                  <a:pt x="17929" y="0"/>
                </a:cubicBezTo>
              </a:path>
              <a:path w="19791" h="21520" stroke="0" extrusionOk="0">
                <a:moveTo>
                  <a:pt x="-1" y="12866"/>
                </a:moveTo>
                <a:cubicBezTo>
                  <a:pt x="3169" y="5618"/>
                  <a:pt x="10047" y="682"/>
                  <a:pt x="17929" y="0"/>
                </a:cubicBezTo>
                <a:lnTo>
                  <a:pt x="19791" y="2152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med"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742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8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9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8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9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8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8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8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9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8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9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98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98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84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8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8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7" grpId="0" build="p"/>
      <p:bldP spid="98410" grpId="0" animBg="1"/>
      <p:bldP spid="98410" grpId="1" animBg="1"/>
      <p:bldP spid="98412" grpId="0" animBg="1"/>
      <p:bldP spid="98412" grpId="1" animBg="1"/>
      <p:bldP spid="98409" grpId="0" animBg="1"/>
      <p:bldP spid="98408" grpId="0" animBg="1"/>
      <p:bldP spid="98413" grpId="0" animBg="1"/>
      <p:bldP spid="98413" grpId="1" animBg="1"/>
      <p:bldP spid="98414" grpId="0" animBg="1"/>
      <p:bldP spid="98414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Costs in the Short Run &amp; Long Run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Short run:  </a:t>
            </a:r>
            <a:br>
              <a:rPr lang="en-US" dirty="0"/>
            </a:br>
            <a:r>
              <a:rPr lang="en-US" dirty="0"/>
              <a:t>Some inputs are fixed (e.g.</a:t>
            </a:r>
            <a:r>
              <a:rPr lang="en-US" i="1" dirty="0"/>
              <a:t>,</a:t>
            </a:r>
            <a:r>
              <a:rPr lang="en-US" dirty="0"/>
              <a:t> factories, land).  </a:t>
            </a:r>
            <a:br>
              <a:rPr lang="en-US" dirty="0"/>
            </a:br>
            <a:r>
              <a:rPr lang="en-US" dirty="0"/>
              <a:t>The costs of these inputs are </a:t>
            </a:r>
            <a:r>
              <a:rPr lang="en-US" i="1" dirty="0"/>
              <a:t>FC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/>
              <a:t>Long run:  </a:t>
            </a:r>
            <a:br>
              <a:rPr lang="en-US" dirty="0"/>
            </a:br>
            <a:r>
              <a:rPr lang="en-US" dirty="0"/>
              <a:t>All inputs are variable </a:t>
            </a:r>
            <a:br>
              <a:rPr lang="en-US" dirty="0"/>
            </a:br>
            <a:r>
              <a:rPr lang="en-US" dirty="0"/>
              <a:t>(e.g.</a:t>
            </a:r>
            <a:r>
              <a:rPr lang="en-US" i="1" dirty="0"/>
              <a:t>,</a:t>
            </a:r>
            <a:r>
              <a:rPr lang="en-US" dirty="0"/>
              <a:t> firms can build more factories </a:t>
            </a:r>
            <a:br>
              <a:rPr lang="en-US" dirty="0"/>
            </a:br>
            <a:r>
              <a:rPr lang="en-US" dirty="0"/>
              <a:t>or sell existing ones).</a:t>
            </a:r>
          </a:p>
          <a:p>
            <a:pPr eaLnBrk="1" hangingPunct="1"/>
            <a:r>
              <a:rPr lang="en-US" dirty="0"/>
              <a:t>In the long run, </a:t>
            </a:r>
            <a:r>
              <a:rPr lang="en-US" i="1" dirty="0"/>
              <a:t>ATC</a:t>
            </a:r>
            <a:r>
              <a:rPr lang="en-US" dirty="0"/>
              <a:t> at any </a:t>
            </a:r>
            <a:r>
              <a:rPr lang="en-US" b="1" i="1" dirty="0"/>
              <a:t>Q</a:t>
            </a:r>
            <a:r>
              <a:rPr lang="en-US" dirty="0"/>
              <a:t> is cost per unit using the most efficient mix of inputs for that </a:t>
            </a:r>
            <a:r>
              <a:rPr lang="en-US" b="1" i="1" dirty="0"/>
              <a:t>Q</a:t>
            </a:r>
            <a:r>
              <a:rPr lang="en-US" dirty="0"/>
              <a:t> (e.g., the factory size with the lowest </a:t>
            </a:r>
            <a:r>
              <a:rPr lang="en-US" i="1" dirty="0"/>
              <a:t>ATC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7006822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uild="p" bldLvl="4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590550"/>
          </a:xfrm>
        </p:spPr>
        <p:txBody>
          <a:bodyPr/>
          <a:lstStyle/>
          <a:p>
            <a:pPr algn="ctr" eaLnBrk="1" hangingPunct="1"/>
            <a:r>
              <a:rPr lang="en-US" sz="2800" b="1" dirty="0"/>
              <a:t>EXAMPLE 3</a:t>
            </a:r>
            <a:r>
              <a:rPr lang="en-US" sz="2800" dirty="0"/>
              <a:t>:</a:t>
            </a:r>
            <a:r>
              <a:rPr lang="en-US" sz="3000" dirty="0"/>
              <a:t>  LRATC with 3 factory sizes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276725" y="2095500"/>
            <a:ext cx="2268538" cy="1349375"/>
            <a:chOff x="2701" y="1299"/>
            <a:chExt cx="1429" cy="850"/>
          </a:xfrm>
        </p:grpSpPr>
        <p:sp>
          <p:nvSpPr>
            <p:cNvPr id="43027" name="Arc 7"/>
            <p:cNvSpPr>
              <a:spLocks/>
            </p:cNvSpPr>
            <p:nvPr/>
          </p:nvSpPr>
          <p:spPr bwMode="auto">
            <a:xfrm flipH="1" flipV="1">
              <a:off x="2701" y="1357"/>
              <a:ext cx="1077" cy="792"/>
            </a:xfrm>
            <a:custGeom>
              <a:avLst/>
              <a:gdLst>
                <a:gd name="T0" fmla="*/ 0 w 41026"/>
                <a:gd name="T1" fmla="*/ 0 h 21600"/>
                <a:gd name="T2" fmla="*/ 0 w 41026"/>
                <a:gd name="T3" fmla="*/ 0 h 21600"/>
                <a:gd name="T4" fmla="*/ 0 w 41026"/>
                <a:gd name="T5" fmla="*/ 0 h 21600"/>
                <a:gd name="T6" fmla="*/ 0 60000 65536"/>
                <a:gd name="T7" fmla="*/ 0 60000 65536"/>
                <a:gd name="T8" fmla="*/ 0 60000 65536"/>
                <a:gd name="T9" fmla="*/ 0 w 41026"/>
                <a:gd name="T10" fmla="*/ 0 h 21600"/>
                <a:gd name="T11" fmla="*/ 41026 w 410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026" h="21600" fill="none" extrusionOk="0">
                  <a:moveTo>
                    <a:pt x="0" y="16111"/>
                  </a:moveTo>
                  <a:cubicBezTo>
                    <a:pt x="2494" y="6617"/>
                    <a:pt x="11075" y="-1"/>
                    <a:pt x="20891" y="0"/>
                  </a:cubicBezTo>
                  <a:cubicBezTo>
                    <a:pt x="29802" y="0"/>
                    <a:pt x="37799" y="5472"/>
                    <a:pt x="41025" y="13780"/>
                  </a:cubicBezTo>
                </a:path>
                <a:path w="41026" h="21600" stroke="0" extrusionOk="0">
                  <a:moveTo>
                    <a:pt x="0" y="16111"/>
                  </a:moveTo>
                  <a:cubicBezTo>
                    <a:pt x="2494" y="6617"/>
                    <a:pt x="11075" y="-1"/>
                    <a:pt x="20891" y="0"/>
                  </a:cubicBezTo>
                  <a:cubicBezTo>
                    <a:pt x="29802" y="0"/>
                    <a:pt x="37799" y="5472"/>
                    <a:pt x="41025" y="13780"/>
                  </a:cubicBezTo>
                  <a:lnTo>
                    <a:pt x="20891" y="21600"/>
                  </a:lnTo>
                  <a:close/>
                </a:path>
              </a:pathLst>
            </a:cu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3028" name="Text Box 10"/>
            <p:cNvSpPr txBox="1">
              <a:spLocks noChangeArrowheads="1"/>
            </p:cNvSpPr>
            <p:nvPr/>
          </p:nvSpPr>
          <p:spPr bwMode="auto">
            <a:xfrm>
              <a:off x="3512" y="1299"/>
              <a:ext cx="6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rgbClr val="003399"/>
                  </a:solidFill>
                  <a:latin typeface="Arial"/>
                  <a:cs typeface="Arial"/>
                </a:rPr>
                <a:t>ATC</a:t>
              </a:r>
              <a:r>
                <a:rPr lang="en-US" sz="2400" b="1" i="1" baseline="-25000">
                  <a:solidFill>
                    <a:srgbClr val="003399"/>
                  </a:solidFill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016500" y="2057400"/>
            <a:ext cx="2840038" cy="1585913"/>
            <a:chOff x="3167" y="1275"/>
            <a:chExt cx="1789" cy="999"/>
          </a:xfrm>
        </p:grpSpPr>
        <p:sp>
          <p:nvSpPr>
            <p:cNvPr id="43025" name="Arc 8"/>
            <p:cNvSpPr>
              <a:spLocks/>
            </p:cNvSpPr>
            <p:nvPr/>
          </p:nvSpPr>
          <p:spPr bwMode="auto">
            <a:xfrm flipH="1" flipV="1">
              <a:off x="3167" y="1482"/>
              <a:ext cx="1501" cy="792"/>
            </a:xfrm>
            <a:custGeom>
              <a:avLst/>
              <a:gdLst>
                <a:gd name="T0" fmla="*/ 0 w 41685"/>
                <a:gd name="T1" fmla="*/ 0 h 21600"/>
                <a:gd name="T2" fmla="*/ 0 w 41685"/>
                <a:gd name="T3" fmla="*/ 0 h 21600"/>
                <a:gd name="T4" fmla="*/ 0 w 41685"/>
                <a:gd name="T5" fmla="*/ 0 h 21600"/>
                <a:gd name="T6" fmla="*/ 0 60000 65536"/>
                <a:gd name="T7" fmla="*/ 0 60000 65536"/>
                <a:gd name="T8" fmla="*/ 0 60000 65536"/>
                <a:gd name="T9" fmla="*/ 0 w 41685"/>
                <a:gd name="T10" fmla="*/ 0 h 21600"/>
                <a:gd name="T11" fmla="*/ 41685 w 4168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685" h="21600" fill="none" extrusionOk="0">
                  <a:moveTo>
                    <a:pt x="0" y="20131"/>
                  </a:moveTo>
                  <a:cubicBezTo>
                    <a:pt x="772" y="8798"/>
                    <a:pt x="10190" y="-1"/>
                    <a:pt x="21550" y="0"/>
                  </a:cubicBezTo>
                  <a:cubicBezTo>
                    <a:pt x="30461" y="0"/>
                    <a:pt x="38458" y="5472"/>
                    <a:pt x="41684" y="13780"/>
                  </a:cubicBezTo>
                </a:path>
                <a:path w="41685" h="21600" stroke="0" extrusionOk="0">
                  <a:moveTo>
                    <a:pt x="0" y="20131"/>
                  </a:moveTo>
                  <a:cubicBezTo>
                    <a:pt x="772" y="8798"/>
                    <a:pt x="10190" y="-1"/>
                    <a:pt x="21550" y="0"/>
                  </a:cubicBezTo>
                  <a:cubicBezTo>
                    <a:pt x="30461" y="0"/>
                    <a:pt x="38458" y="5472"/>
                    <a:pt x="41684" y="13780"/>
                  </a:cubicBezTo>
                  <a:lnTo>
                    <a:pt x="21550" y="21600"/>
                  </a:lnTo>
                  <a:close/>
                </a:path>
              </a:pathLst>
            </a:custGeom>
            <a:noFill/>
            <a:ln w="38100">
              <a:solidFill>
                <a:srgbClr val="3399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3026" name="Text Box 11"/>
            <p:cNvSpPr txBox="1">
              <a:spLocks noChangeArrowheads="1"/>
            </p:cNvSpPr>
            <p:nvPr/>
          </p:nvSpPr>
          <p:spPr bwMode="auto">
            <a:xfrm>
              <a:off x="4338" y="1275"/>
              <a:ext cx="6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rgbClr val="339933"/>
                  </a:solidFill>
                  <a:latin typeface="Arial"/>
                  <a:cs typeface="Arial"/>
                </a:rPr>
                <a:t>ATC</a:t>
              </a:r>
              <a:r>
                <a:rPr lang="en-US" sz="2400" b="1" i="1" baseline="-25000">
                  <a:solidFill>
                    <a:srgbClr val="339933"/>
                  </a:solidFill>
                  <a:latin typeface="Arial"/>
                  <a:cs typeface="Arial"/>
                </a:rPr>
                <a:t>M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426200" y="2189163"/>
            <a:ext cx="2263775" cy="1257300"/>
            <a:chOff x="4055" y="1358"/>
            <a:chExt cx="1426" cy="792"/>
          </a:xfrm>
        </p:grpSpPr>
        <p:sp>
          <p:nvSpPr>
            <p:cNvPr id="43023" name="Arc 9"/>
            <p:cNvSpPr>
              <a:spLocks/>
            </p:cNvSpPr>
            <p:nvPr/>
          </p:nvSpPr>
          <p:spPr bwMode="auto">
            <a:xfrm flipH="1" flipV="1">
              <a:off x="4055" y="1358"/>
              <a:ext cx="1009" cy="792"/>
            </a:xfrm>
            <a:custGeom>
              <a:avLst/>
              <a:gdLst>
                <a:gd name="T0" fmla="*/ 0 w 38406"/>
                <a:gd name="T1" fmla="*/ 0 h 21600"/>
                <a:gd name="T2" fmla="*/ 0 w 38406"/>
                <a:gd name="T3" fmla="*/ 0 h 21600"/>
                <a:gd name="T4" fmla="*/ 0 w 38406"/>
                <a:gd name="T5" fmla="*/ 0 h 21600"/>
                <a:gd name="T6" fmla="*/ 0 60000 65536"/>
                <a:gd name="T7" fmla="*/ 0 60000 65536"/>
                <a:gd name="T8" fmla="*/ 0 60000 65536"/>
                <a:gd name="T9" fmla="*/ 0 w 38406"/>
                <a:gd name="T10" fmla="*/ 0 h 21600"/>
                <a:gd name="T11" fmla="*/ 38406 w 3840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06" h="21600" fill="none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7472" y="0"/>
                    <a:pt x="34500" y="3977"/>
                    <a:pt x="38405" y="10478"/>
                  </a:cubicBezTo>
                </a:path>
                <a:path w="38406" h="21600" stroke="0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7472" y="0"/>
                    <a:pt x="34500" y="3977"/>
                    <a:pt x="38405" y="10478"/>
                  </a:cubicBezTo>
                  <a:lnTo>
                    <a:pt x="19889" y="21600"/>
                  </a:lnTo>
                  <a:close/>
                </a:path>
              </a:pathLst>
            </a:cu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3024" name="Text Box 12"/>
            <p:cNvSpPr txBox="1">
              <a:spLocks noChangeArrowheads="1"/>
            </p:cNvSpPr>
            <p:nvPr/>
          </p:nvSpPr>
          <p:spPr bwMode="auto">
            <a:xfrm>
              <a:off x="4863" y="1413"/>
              <a:ext cx="6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rgbClr val="800080"/>
                  </a:solidFill>
                  <a:latin typeface="Arial"/>
                  <a:cs typeface="Arial"/>
                </a:rPr>
                <a:t>ATC</a:t>
              </a:r>
              <a:r>
                <a:rPr lang="en-US" sz="2400" b="1" i="1" baseline="-25000">
                  <a:solidFill>
                    <a:srgbClr val="800080"/>
                  </a:solidFill>
                  <a:latin typeface="Arial"/>
                  <a:cs typeface="Arial"/>
                </a:rPr>
                <a:t>L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998788" y="1179513"/>
            <a:ext cx="5799137" cy="3965575"/>
            <a:chOff x="1889" y="743"/>
            <a:chExt cx="3653" cy="2498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469" y="810"/>
              <a:ext cx="2765" cy="2282"/>
              <a:chOff x="1489" y="785"/>
              <a:chExt cx="3650" cy="2492"/>
            </a:xfrm>
          </p:grpSpPr>
          <p:sp>
            <p:nvSpPr>
              <p:cNvPr id="43021" name="Line 4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3022" name="Line 5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43019" name="Text Box 13"/>
            <p:cNvSpPr txBox="1">
              <a:spLocks noChangeArrowheads="1"/>
            </p:cNvSpPr>
            <p:nvPr/>
          </p:nvSpPr>
          <p:spPr bwMode="auto">
            <a:xfrm>
              <a:off x="5204" y="2943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43020" name="Text Box 14"/>
            <p:cNvSpPr txBox="1">
              <a:spLocks noChangeArrowheads="1"/>
            </p:cNvSpPr>
            <p:nvPr/>
          </p:nvSpPr>
          <p:spPr bwMode="auto">
            <a:xfrm>
              <a:off x="1889" y="743"/>
              <a:ext cx="579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Avg</a:t>
              </a:r>
              <a:br>
                <a:rPr lang="en-US" sz="2500">
                  <a:latin typeface="Arial"/>
                  <a:cs typeface="Arial"/>
                </a:rPr>
              </a:br>
              <a:r>
                <a:rPr lang="en-US" sz="2500">
                  <a:latin typeface="Arial"/>
                  <a:cs typeface="Arial"/>
                </a:rPr>
                <a:t>Total</a:t>
              </a:r>
              <a:br>
                <a:rPr lang="en-US" sz="2500">
                  <a:latin typeface="Arial"/>
                  <a:cs typeface="Arial"/>
                </a:rPr>
              </a:br>
              <a:r>
                <a:rPr lang="en-US" sz="2500">
                  <a:latin typeface="Arial"/>
                  <a:cs typeface="Arial"/>
                </a:rPr>
                <a:t>Cost </a:t>
              </a:r>
            </a:p>
          </p:txBody>
        </p:sp>
      </p:grpSp>
      <p:sp>
        <p:nvSpPr>
          <p:cNvPr id="116767" name="Text Box 31"/>
          <p:cNvSpPr txBox="1">
            <a:spLocks noChangeArrowheads="1"/>
          </p:cNvSpPr>
          <p:nvPr/>
        </p:nvSpPr>
        <p:spPr bwMode="auto">
          <a:xfrm>
            <a:off x="330200" y="876300"/>
            <a:ext cx="2916238" cy="525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500" dirty="0">
                <a:latin typeface="Arial"/>
                <a:cs typeface="Arial"/>
              </a:rPr>
              <a:t>Firm can choose from three factory sizes:  </a:t>
            </a:r>
            <a:r>
              <a:rPr lang="en-US" sz="2500" b="1" dirty="0">
                <a:latin typeface="Arial"/>
                <a:cs typeface="Arial"/>
              </a:rPr>
              <a:t>S</a:t>
            </a:r>
            <a:r>
              <a:rPr lang="en-US" sz="2500" dirty="0">
                <a:latin typeface="Arial"/>
                <a:cs typeface="Arial"/>
              </a:rPr>
              <a:t>, </a:t>
            </a:r>
            <a:r>
              <a:rPr lang="en-US" sz="2500" b="1" dirty="0">
                <a:latin typeface="Arial"/>
                <a:cs typeface="Arial"/>
              </a:rPr>
              <a:t>M</a:t>
            </a:r>
            <a:r>
              <a:rPr lang="en-US" sz="2500" dirty="0">
                <a:latin typeface="Arial"/>
                <a:cs typeface="Arial"/>
              </a:rPr>
              <a:t>, </a:t>
            </a:r>
            <a:r>
              <a:rPr lang="en-US" sz="2500" b="1" dirty="0">
                <a:latin typeface="Arial"/>
                <a:cs typeface="Arial"/>
              </a:rPr>
              <a:t>L</a:t>
            </a:r>
            <a:r>
              <a:rPr lang="en-US" sz="2500" dirty="0">
                <a:latin typeface="Arial"/>
                <a:cs typeface="Arial"/>
              </a:rPr>
              <a:t>.  </a:t>
            </a:r>
          </a:p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500" dirty="0">
                <a:latin typeface="Arial"/>
                <a:cs typeface="Arial"/>
              </a:rPr>
              <a:t>Each size has its own </a:t>
            </a:r>
            <a:r>
              <a:rPr lang="en-US" sz="2500" i="1" dirty="0">
                <a:latin typeface="Arial"/>
                <a:cs typeface="Arial"/>
              </a:rPr>
              <a:t>SRATC</a:t>
            </a:r>
            <a:r>
              <a:rPr lang="en-US" sz="2500" dirty="0">
                <a:latin typeface="Arial"/>
                <a:cs typeface="Arial"/>
              </a:rPr>
              <a:t> curve.  </a:t>
            </a:r>
          </a:p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500" dirty="0">
                <a:latin typeface="Arial"/>
                <a:cs typeface="Arial"/>
              </a:rPr>
              <a:t>The firm can change to a different factory size in the long run, but not in the short run. </a:t>
            </a:r>
            <a:endParaRPr lang="en-US" sz="25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193690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6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6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6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590550"/>
          </a:xfrm>
        </p:spPr>
        <p:txBody>
          <a:bodyPr/>
          <a:lstStyle/>
          <a:p>
            <a:pPr algn="ctr" eaLnBrk="1" hangingPunct="1"/>
            <a:r>
              <a:rPr lang="en-US" sz="2800" b="1" dirty="0"/>
              <a:t>EXAMPLE 3</a:t>
            </a:r>
            <a:r>
              <a:rPr lang="en-US" sz="2800" dirty="0"/>
              <a:t>:</a:t>
            </a:r>
            <a:r>
              <a:rPr lang="en-US" sz="3000" dirty="0"/>
              <a:t>  LRATC with 3 factory sizes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76725" y="2095500"/>
            <a:ext cx="2268538" cy="1349375"/>
            <a:chOff x="2701" y="1299"/>
            <a:chExt cx="1429" cy="850"/>
          </a:xfrm>
        </p:grpSpPr>
        <p:sp>
          <p:nvSpPr>
            <p:cNvPr id="44065" name="Arc 4"/>
            <p:cNvSpPr>
              <a:spLocks/>
            </p:cNvSpPr>
            <p:nvPr/>
          </p:nvSpPr>
          <p:spPr bwMode="auto">
            <a:xfrm flipH="1" flipV="1">
              <a:off x="2701" y="1357"/>
              <a:ext cx="1077" cy="792"/>
            </a:xfrm>
            <a:custGeom>
              <a:avLst/>
              <a:gdLst>
                <a:gd name="T0" fmla="*/ 0 w 41026"/>
                <a:gd name="T1" fmla="*/ 0 h 21600"/>
                <a:gd name="T2" fmla="*/ 0 w 41026"/>
                <a:gd name="T3" fmla="*/ 0 h 21600"/>
                <a:gd name="T4" fmla="*/ 0 w 41026"/>
                <a:gd name="T5" fmla="*/ 0 h 21600"/>
                <a:gd name="T6" fmla="*/ 0 60000 65536"/>
                <a:gd name="T7" fmla="*/ 0 60000 65536"/>
                <a:gd name="T8" fmla="*/ 0 60000 65536"/>
                <a:gd name="T9" fmla="*/ 0 w 41026"/>
                <a:gd name="T10" fmla="*/ 0 h 21600"/>
                <a:gd name="T11" fmla="*/ 41026 w 410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026" h="21600" fill="none" extrusionOk="0">
                  <a:moveTo>
                    <a:pt x="0" y="16111"/>
                  </a:moveTo>
                  <a:cubicBezTo>
                    <a:pt x="2494" y="6617"/>
                    <a:pt x="11075" y="-1"/>
                    <a:pt x="20891" y="0"/>
                  </a:cubicBezTo>
                  <a:cubicBezTo>
                    <a:pt x="29802" y="0"/>
                    <a:pt x="37799" y="5472"/>
                    <a:pt x="41025" y="13780"/>
                  </a:cubicBezTo>
                </a:path>
                <a:path w="41026" h="21600" stroke="0" extrusionOk="0">
                  <a:moveTo>
                    <a:pt x="0" y="16111"/>
                  </a:moveTo>
                  <a:cubicBezTo>
                    <a:pt x="2494" y="6617"/>
                    <a:pt x="11075" y="-1"/>
                    <a:pt x="20891" y="0"/>
                  </a:cubicBezTo>
                  <a:cubicBezTo>
                    <a:pt x="29802" y="0"/>
                    <a:pt x="37799" y="5472"/>
                    <a:pt x="41025" y="13780"/>
                  </a:cubicBezTo>
                  <a:lnTo>
                    <a:pt x="20891" y="21600"/>
                  </a:lnTo>
                  <a:close/>
                </a:path>
              </a:pathLst>
            </a:cu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4066" name="Text Box 5"/>
            <p:cNvSpPr txBox="1">
              <a:spLocks noChangeArrowheads="1"/>
            </p:cNvSpPr>
            <p:nvPr/>
          </p:nvSpPr>
          <p:spPr bwMode="auto">
            <a:xfrm>
              <a:off x="3512" y="1299"/>
              <a:ext cx="6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rgbClr val="003399"/>
                  </a:solidFill>
                  <a:latin typeface="Arial"/>
                  <a:cs typeface="Arial"/>
                </a:rPr>
                <a:t>ATC</a:t>
              </a:r>
              <a:r>
                <a:rPr lang="en-US" sz="2400" b="1" i="1" baseline="-25000">
                  <a:solidFill>
                    <a:srgbClr val="003399"/>
                  </a:solidFill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016500" y="2057400"/>
            <a:ext cx="2840038" cy="1585913"/>
            <a:chOff x="3167" y="1275"/>
            <a:chExt cx="1789" cy="999"/>
          </a:xfrm>
        </p:grpSpPr>
        <p:sp>
          <p:nvSpPr>
            <p:cNvPr id="44063" name="Arc 7"/>
            <p:cNvSpPr>
              <a:spLocks/>
            </p:cNvSpPr>
            <p:nvPr/>
          </p:nvSpPr>
          <p:spPr bwMode="auto">
            <a:xfrm flipH="1" flipV="1">
              <a:off x="3167" y="1482"/>
              <a:ext cx="1501" cy="792"/>
            </a:xfrm>
            <a:custGeom>
              <a:avLst/>
              <a:gdLst>
                <a:gd name="T0" fmla="*/ 0 w 41685"/>
                <a:gd name="T1" fmla="*/ 0 h 21600"/>
                <a:gd name="T2" fmla="*/ 0 w 41685"/>
                <a:gd name="T3" fmla="*/ 0 h 21600"/>
                <a:gd name="T4" fmla="*/ 0 w 41685"/>
                <a:gd name="T5" fmla="*/ 0 h 21600"/>
                <a:gd name="T6" fmla="*/ 0 60000 65536"/>
                <a:gd name="T7" fmla="*/ 0 60000 65536"/>
                <a:gd name="T8" fmla="*/ 0 60000 65536"/>
                <a:gd name="T9" fmla="*/ 0 w 41685"/>
                <a:gd name="T10" fmla="*/ 0 h 21600"/>
                <a:gd name="T11" fmla="*/ 41685 w 4168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685" h="21600" fill="none" extrusionOk="0">
                  <a:moveTo>
                    <a:pt x="0" y="20131"/>
                  </a:moveTo>
                  <a:cubicBezTo>
                    <a:pt x="772" y="8798"/>
                    <a:pt x="10190" y="-1"/>
                    <a:pt x="21550" y="0"/>
                  </a:cubicBezTo>
                  <a:cubicBezTo>
                    <a:pt x="30461" y="0"/>
                    <a:pt x="38458" y="5472"/>
                    <a:pt x="41684" y="13780"/>
                  </a:cubicBezTo>
                </a:path>
                <a:path w="41685" h="21600" stroke="0" extrusionOk="0">
                  <a:moveTo>
                    <a:pt x="0" y="20131"/>
                  </a:moveTo>
                  <a:cubicBezTo>
                    <a:pt x="772" y="8798"/>
                    <a:pt x="10190" y="-1"/>
                    <a:pt x="21550" y="0"/>
                  </a:cubicBezTo>
                  <a:cubicBezTo>
                    <a:pt x="30461" y="0"/>
                    <a:pt x="38458" y="5472"/>
                    <a:pt x="41684" y="13780"/>
                  </a:cubicBezTo>
                  <a:lnTo>
                    <a:pt x="21550" y="21600"/>
                  </a:lnTo>
                  <a:close/>
                </a:path>
              </a:pathLst>
            </a:custGeom>
            <a:noFill/>
            <a:ln w="38100">
              <a:solidFill>
                <a:srgbClr val="3399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4064" name="Text Box 8"/>
            <p:cNvSpPr txBox="1">
              <a:spLocks noChangeArrowheads="1"/>
            </p:cNvSpPr>
            <p:nvPr/>
          </p:nvSpPr>
          <p:spPr bwMode="auto">
            <a:xfrm>
              <a:off x="4338" y="1275"/>
              <a:ext cx="6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rgbClr val="339933"/>
                  </a:solidFill>
                  <a:latin typeface="Arial"/>
                  <a:cs typeface="Arial"/>
                </a:rPr>
                <a:t>ATC</a:t>
              </a:r>
              <a:r>
                <a:rPr lang="en-US" sz="2400" b="1" i="1" baseline="-25000">
                  <a:solidFill>
                    <a:srgbClr val="339933"/>
                  </a:solidFill>
                  <a:latin typeface="Arial"/>
                  <a:cs typeface="Arial"/>
                </a:rPr>
                <a:t>M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426200" y="2189163"/>
            <a:ext cx="2263775" cy="1257300"/>
            <a:chOff x="4055" y="1358"/>
            <a:chExt cx="1426" cy="792"/>
          </a:xfrm>
        </p:grpSpPr>
        <p:sp>
          <p:nvSpPr>
            <p:cNvPr id="44061" name="Arc 10"/>
            <p:cNvSpPr>
              <a:spLocks/>
            </p:cNvSpPr>
            <p:nvPr/>
          </p:nvSpPr>
          <p:spPr bwMode="auto">
            <a:xfrm flipH="1" flipV="1">
              <a:off x="4055" y="1358"/>
              <a:ext cx="1009" cy="792"/>
            </a:xfrm>
            <a:custGeom>
              <a:avLst/>
              <a:gdLst>
                <a:gd name="T0" fmla="*/ 0 w 38406"/>
                <a:gd name="T1" fmla="*/ 0 h 21600"/>
                <a:gd name="T2" fmla="*/ 0 w 38406"/>
                <a:gd name="T3" fmla="*/ 0 h 21600"/>
                <a:gd name="T4" fmla="*/ 0 w 38406"/>
                <a:gd name="T5" fmla="*/ 0 h 21600"/>
                <a:gd name="T6" fmla="*/ 0 60000 65536"/>
                <a:gd name="T7" fmla="*/ 0 60000 65536"/>
                <a:gd name="T8" fmla="*/ 0 60000 65536"/>
                <a:gd name="T9" fmla="*/ 0 w 38406"/>
                <a:gd name="T10" fmla="*/ 0 h 21600"/>
                <a:gd name="T11" fmla="*/ 38406 w 3840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06" h="21600" fill="none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7472" y="0"/>
                    <a:pt x="34500" y="3977"/>
                    <a:pt x="38405" y="10478"/>
                  </a:cubicBezTo>
                </a:path>
                <a:path w="38406" h="21600" stroke="0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7472" y="0"/>
                    <a:pt x="34500" y="3977"/>
                    <a:pt x="38405" y="10478"/>
                  </a:cubicBezTo>
                  <a:lnTo>
                    <a:pt x="19889" y="21600"/>
                  </a:lnTo>
                  <a:close/>
                </a:path>
              </a:pathLst>
            </a:cu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4062" name="Text Box 11"/>
            <p:cNvSpPr txBox="1">
              <a:spLocks noChangeArrowheads="1"/>
            </p:cNvSpPr>
            <p:nvPr/>
          </p:nvSpPr>
          <p:spPr bwMode="auto">
            <a:xfrm>
              <a:off x="4863" y="1413"/>
              <a:ext cx="6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rgbClr val="800080"/>
                  </a:solidFill>
                  <a:latin typeface="Arial"/>
                  <a:cs typeface="Arial"/>
                </a:rPr>
                <a:t>ATC</a:t>
              </a:r>
              <a:r>
                <a:rPr lang="en-US" sz="2400" b="1" i="1" baseline="-25000">
                  <a:solidFill>
                    <a:srgbClr val="800080"/>
                  </a:solidFill>
                  <a:latin typeface="Arial"/>
                  <a:cs typeface="Arial"/>
                </a:rPr>
                <a:t>L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998788" y="1179513"/>
            <a:ext cx="5799137" cy="3965575"/>
            <a:chOff x="1889" y="743"/>
            <a:chExt cx="3653" cy="2498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2469" y="810"/>
              <a:ext cx="2765" cy="2282"/>
              <a:chOff x="1489" y="785"/>
              <a:chExt cx="3650" cy="2492"/>
            </a:xfrm>
          </p:grpSpPr>
          <p:sp>
            <p:nvSpPr>
              <p:cNvPr id="44059" name="Line 14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4060" name="Line 15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44057" name="Text Box 16"/>
            <p:cNvSpPr txBox="1">
              <a:spLocks noChangeArrowheads="1"/>
            </p:cNvSpPr>
            <p:nvPr/>
          </p:nvSpPr>
          <p:spPr bwMode="auto">
            <a:xfrm>
              <a:off x="5204" y="2943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44058" name="Text Box 17"/>
            <p:cNvSpPr txBox="1">
              <a:spLocks noChangeArrowheads="1"/>
            </p:cNvSpPr>
            <p:nvPr/>
          </p:nvSpPr>
          <p:spPr bwMode="auto">
            <a:xfrm>
              <a:off x="1889" y="743"/>
              <a:ext cx="579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Avg</a:t>
              </a:r>
              <a:br>
                <a:rPr lang="en-US" sz="2500">
                  <a:latin typeface="Arial"/>
                  <a:cs typeface="Arial"/>
                </a:rPr>
              </a:br>
              <a:r>
                <a:rPr lang="en-US" sz="2500">
                  <a:latin typeface="Arial"/>
                  <a:cs typeface="Arial"/>
                </a:rPr>
                <a:t>Total</a:t>
              </a:r>
              <a:br>
                <a:rPr lang="en-US" sz="2500">
                  <a:latin typeface="Arial"/>
                  <a:cs typeface="Arial"/>
                </a:rPr>
              </a:br>
              <a:r>
                <a:rPr lang="en-US" sz="2500">
                  <a:latin typeface="Arial"/>
                  <a:cs typeface="Arial"/>
                </a:rPr>
                <a:t>Cost 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5143500" y="3371850"/>
            <a:ext cx="636588" cy="2038350"/>
            <a:chOff x="3240" y="2124"/>
            <a:chExt cx="401" cy="1284"/>
          </a:xfrm>
        </p:grpSpPr>
        <p:sp>
          <p:nvSpPr>
            <p:cNvPr id="44054" name="Line 19"/>
            <p:cNvSpPr>
              <a:spLocks noChangeShapeType="1"/>
            </p:cNvSpPr>
            <p:nvPr/>
          </p:nvSpPr>
          <p:spPr bwMode="auto">
            <a:xfrm>
              <a:off x="3411" y="2124"/>
              <a:ext cx="0" cy="9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4055" name="Text Box 20"/>
            <p:cNvSpPr txBox="1">
              <a:spLocks noChangeArrowheads="1"/>
            </p:cNvSpPr>
            <p:nvPr/>
          </p:nvSpPr>
          <p:spPr bwMode="auto">
            <a:xfrm>
              <a:off x="3240" y="3110"/>
              <a:ext cx="401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aseline="-25000">
                  <a:latin typeface="Arial"/>
                  <a:cs typeface="Arial"/>
                </a:rPr>
                <a:t>A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6646863" y="3373438"/>
            <a:ext cx="636587" cy="2038350"/>
            <a:chOff x="4187" y="2125"/>
            <a:chExt cx="401" cy="1284"/>
          </a:xfrm>
        </p:grpSpPr>
        <p:sp>
          <p:nvSpPr>
            <p:cNvPr id="44052" name="Line 22"/>
            <p:cNvSpPr>
              <a:spLocks noChangeShapeType="1"/>
            </p:cNvSpPr>
            <p:nvPr/>
          </p:nvSpPr>
          <p:spPr bwMode="auto">
            <a:xfrm>
              <a:off x="4359" y="2125"/>
              <a:ext cx="0" cy="9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4053" name="Text Box 23"/>
            <p:cNvSpPr txBox="1">
              <a:spLocks noChangeArrowheads="1"/>
            </p:cNvSpPr>
            <p:nvPr/>
          </p:nvSpPr>
          <p:spPr bwMode="auto">
            <a:xfrm>
              <a:off x="4187" y="3111"/>
              <a:ext cx="401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  <a:r>
                <a:rPr lang="en-US" sz="2500" baseline="-25000">
                  <a:latin typeface="Arial"/>
                  <a:cs typeface="Arial"/>
                </a:rPr>
                <a:t>B</a:t>
              </a:r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4276725" y="2209800"/>
            <a:ext cx="3752850" cy="1457325"/>
            <a:chOff x="2694" y="1380"/>
            <a:chExt cx="2364" cy="918"/>
          </a:xfrm>
        </p:grpSpPr>
        <p:sp>
          <p:nvSpPr>
            <p:cNvPr id="44049" name="Arc 25"/>
            <p:cNvSpPr>
              <a:spLocks/>
            </p:cNvSpPr>
            <p:nvPr/>
          </p:nvSpPr>
          <p:spPr bwMode="auto">
            <a:xfrm flipH="1" flipV="1">
              <a:off x="2694" y="1380"/>
              <a:ext cx="717" cy="792"/>
            </a:xfrm>
            <a:custGeom>
              <a:avLst/>
              <a:gdLst>
                <a:gd name="T0" fmla="*/ 0 w 27303"/>
                <a:gd name="T1" fmla="*/ 0 h 21600"/>
                <a:gd name="T2" fmla="*/ 0 w 27303"/>
                <a:gd name="T3" fmla="*/ 0 h 21600"/>
                <a:gd name="T4" fmla="*/ 0 w 27303"/>
                <a:gd name="T5" fmla="*/ 0 h 21600"/>
                <a:gd name="T6" fmla="*/ 0 60000 65536"/>
                <a:gd name="T7" fmla="*/ 0 60000 65536"/>
                <a:gd name="T8" fmla="*/ 0 60000 65536"/>
                <a:gd name="T9" fmla="*/ 0 w 27303"/>
                <a:gd name="T10" fmla="*/ 0 h 21600"/>
                <a:gd name="T11" fmla="*/ 27303 w 2730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303" h="21600" fill="none" extrusionOk="0">
                  <a:moveTo>
                    <a:pt x="0" y="1224"/>
                  </a:moveTo>
                  <a:cubicBezTo>
                    <a:pt x="2302" y="413"/>
                    <a:pt x="4726" y="-1"/>
                    <a:pt x="7168" y="0"/>
                  </a:cubicBezTo>
                  <a:cubicBezTo>
                    <a:pt x="16079" y="0"/>
                    <a:pt x="24076" y="5472"/>
                    <a:pt x="27302" y="13780"/>
                  </a:cubicBezTo>
                </a:path>
                <a:path w="27303" h="21600" stroke="0" extrusionOk="0">
                  <a:moveTo>
                    <a:pt x="0" y="1224"/>
                  </a:moveTo>
                  <a:cubicBezTo>
                    <a:pt x="2302" y="413"/>
                    <a:pt x="4726" y="-1"/>
                    <a:pt x="7168" y="0"/>
                  </a:cubicBezTo>
                  <a:cubicBezTo>
                    <a:pt x="16079" y="0"/>
                    <a:pt x="24076" y="5472"/>
                    <a:pt x="27302" y="13780"/>
                  </a:cubicBezTo>
                  <a:lnTo>
                    <a:pt x="7168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4050" name="Arc 26"/>
            <p:cNvSpPr>
              <a:spLocks/>
            </p:cNvSpPr>
            <p:nvPr/>
          </p:nvSpPr>
          <p:spPr bwMode="auto">
            <a:xfrm flipH="1" flipV="1">
              <a:off x="3400" y="1506"/>
              <a:ext cx="962" cy="792"/>
            </a:xfrm>
            <a:custGeom>
              <a:avLst/>
              <a:gdLst>
                <a:gd name="T0" fmla="*/ 0 w 26699"/>
                <a:gd name="T1" fmla="*/ 0 h 21600"/>
                <a:gd name="T2" fmla="*/ 0 w 26699"/>
                <a:gd name="T3" fmla="*/ 0 h 21600"/>
                <a:gd name="T4" fmla="*/ 0 w 266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6699"/>
                <a:gd name="T10" fmla="*/ 0 h 21600"/>
                <a:gd name="T11" fmla="*/ 26699 w 266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699" h="21600" fill="none" extrusionOk="0">
                  <a:moveTo>
                    <a:pt x="0" y="4510"/>
                  </a:moveTo>
                  <a:cubicBezTo>
                    <a:pt x="3782" y="1586"/>
                    <a:pt x="8428" y="-1"/>
                    <a:pt x="13210" y="0"/>
                  </a:cubicBezTo>
                  <a:cubicBezTo>
                    <a:pt x="18112" y="0"/>
                    <a:pt x="22869" y="1667"/>
                    <a:pt x="26699" y="4729"/>
                  </a:cubicBezTo>
                </a:path>
                <a:path w="26699" h="21600" stroke="0" extrusionOk="0">
                  <a:moveTo>
                    <a:pt x="0" y="4510"/>
                  </a:moveTo>
                  <a:cubicBezTo>
                    <a:pt x="3782" y="1586"/>
                    <a:pt x="8428" y="-1"/>
                    <a:pt x="13210" y="0"/>
                  </a:cubicBezTo>
                  <a:cubicBezTo>
                    <a:pt x="18112" y="0"/>
                    <a:pt x="22869" y="1667"/>
                    <a:pt x="26699" y="4729"/>
                  </a:cubicBezTo>
                  <a:lnTo>
                    <a:pt x="1321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4051" name="Arc 27"/>
            <p:cNvSpPr>
              <a:spLocks/>
            </p:cNvSpPr>
            <p:nvPr/>
          </p:nvSpPr>
          <p:spPr bwMode="auto">
            <a:xfrm flipH="1" flipV="1">
              <a:off x="4350" y="1384"/>
              <a:ext cx="708" cy="792"/>
            </a:xfrm>
            <a:custGeom>
              <a:avLst/>
              <a:gdLst>
                <a:gd name="T0" fmla="*/ 0 w 26972"/>
                <a:gd name="T1" fmla="*/ 0 h 21600"/>
                <a:gd name="T2" fmla="*/ 0 w 26972"/>
                <a:gd name="T3" fmla="*/ 0 h 21600"/>
                <a:gd name="T4" fmla="*/ 0 w 26972"/>
                <a:gd name="T5" fmla="*/ 0 h 21600"/>
                <a:gd name="T6" fmla="*/ 0 60000 65536"/>
                <a:gd name="T7" fmla="*/ 0 60000 65536"/>
                <a:gd name="T8" fmla="*/ 0 60000 65536"/>
                <a:gd name="T9" fmla="*/ 0 w 26972"/>
                <a:gd name="T10" fmla="*/ 0 h 21600"/>
                <a:gd name="T11" fmla="*/ 26972 w 2697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72" h="21600" fill="none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2300" y="0"/>
                    <a:pt x="24694" y="403"/>
                    <a:pt x="26971" y="1194"/>
                  </a:cubicBezTo>
                </a:path>
                <a:path w="26972" h="21600" stroke="0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2300" y="0"/>
                    <a:pt x="24694" y="403"/>
                    <a:pt x="26971" y="1194"/>
                  </a:cubicBezTo>
                  <a:lnTo>
                    <a:pt x="19889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22908" name="Text Box 28"/>
          <p:cNvSpPr txBox="1">
            <a:spLocks noChangeArrowheads="1"/>
          </p:cNvSpPr>
          <p:nvPr/>
        </p:nvSpPr>
        <p:spPr bwMode="auto">
          <a:xfrm>
            <a:off x="7627938" y="3240088"/>
            <a:ext cx="12858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i="1">
                <a:solidFill>
                  <a:srgbClr val="FF0000"/>
                </a:solidFill>
                <a:latin typeface="Arial"/>
                <a:cs typeface="Arial"/>
              </a:rPr>
              <a:t>LRATC</a:t>
            </a:r>
            <a:endParaRPr lang="en-US" sz="2500" i="1" baseline="-2500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2909" name="Text Box 29"/>
          <p:cNvSpPr txBox="1">
            <a:spLocks noChangeArrowheads="1"/>
          </p:cNvSpPr>
          <p:nvPr/>
        </p:nvSpPr>
        <p:spPr bwMode="auto">
          <a:xfrm>
            <a:off x="330200" y="876300"/>
            <a:ext cx="2916238" cy="578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20000"/>
              </a:spcBef>
            </a:pPr>
            <a:r>
              <a:rPr lang="en-US" sz="2500">
                <a:latin typeface="Arial"/>
                <a:cs typeface="Arial"/>
              </a:rPr>
              <a:t>To produce less than </a:t>
            </a:r>
            <a:r>
              <a:rPr lang="en-US" sz="2500" b="1" i="1">
                <a:latin typeface="Arial"/>
                <a:cs typeface="Arial"/>
              </a:rPr>
              <a:t>Q</a:t>
            </a:r>
            <a:r>
              <a:rPr lang="en-US" sz="2500" baseline="-25000">
                <a:latin typeface="Arial"/>
                <a:cs typeface="Arial"/>
              </a:rPr>
              <a:t>A</a:t>
            </a:r>
            <a:r>
              <a:rPr lang="en-US" sz="2500">
                <a:latin typeface="Arial"/>
                <a:cs typeface="Arial"/>
              </a:rPr>
              <a:t>, firm will choose size </a:t>
            </a:r>
            <a:r>
              <a:rPr lang="en-US" sz="2500" b="1">
                <a:latin typeface="Arial"/>
                <a:cs typeface="Arial"/>
              </a:rPr>
              <a:t>S</a:t>
            </a:r>
            <a:r>
              <a:rPr lang="en-US" sz="2500">
                <a:latin typeface="Arial"/>
                <a:cs typeface="Arial"/>
              </a:rPr>
              <a:t>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in the long run. </a:t>
            </a:r>
          </a:p>
          <a:p>
            <a:pPr>
              <a:lnSpc>
                <a:spcPct val="105000"/>
              </a:lnSpc>
              <a:spcBef>
                <a:spcPct val="20000"/>
              </a:spcBef>
            </a:pPr>
            <a:r>
              <a:rPr lang="en-US" sz="2500">
                <a:latin typeface="Arial"/>
                <a:cs typeface="Arial"/>
              </a:rPr>
              <a:t>To produce between </a:t>
            </a:r>
            <a:r>
              <a:rPr lang="en-US" sz="2500" b="1" i="1">
                <a:latin typeface="Arial"/>
                <a:cs typeface="Arial"/>
              </a:rPr>
              <a:t>Q</a:t>
            </a:r>
            <a:r>
              <a:rPr lang="en-US" sz="2500" baseline="-25000">
                <a:latin typeface="Arial"/>
                <a:cs typeface="Arial"/>
              </a:rPr>
              <a:t>A</a:t>
            </a:r>
            <a:r>
              <a:rPr lang="en-US" sz="2500">
                <a:latin typeface="Arial"/>
                <a:cs typeface="Arial"/>
              </a:rPr>
              <a:t>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and </a:t>
            </a:r>
            <a:r>
              <a:rPr lang="en-US" sz="2500" b="1" i="1">
                <a:latin typeface="Arial"/>
                <a:cs typeface="Arial"/>
              </a:rPr>
              <a:t>Q</a:t>
            </a:r>
            <a:r>
              <a:rPr lang="en-US" sz="2500" baseline="-25000">
                <a:latin typeface="Arial"/>
                <a:cs typeface="Arial"/>
              </a:rPr>
              <a:t>B</a:t>
            </a:r>
            <a:r>
              <a:rPr lang="en-US" sz="2500">
                <a:latin typeface="Arial"/>
                <a:cs typeface="Arial"/>
              </a:rPr>
              <a:t>, firm will choose size </a:t>
            </a:r>
            <a:r>
              <a:rPr lang="en-US" sz="2500" b="1">
                <a:latin typeface="Arial"/>
                <a:cs typeface="Arial"/>
              </a:rPr>
              <a:t>M</a:t>
            </a:r>
            <a:r>
              <a:rPr lang="en-US" sz="2500">
                <a:latin typeface="Arial"/>
                <a:cs typeface="Arial"/>
              </a:rPr>
              <a:t>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in the long run. </a:t>
            </a:r>
          </a:p>
          <a:p>
            <a:pPr>
              <a:lnSpc>
                <a:spcPct val="105000"/>
              </a:lnSpc>
              <a:spcBef>
                <a:spcPct val="20000"/>
              </a:spcBef>
            </a:pPr>
            <a:r>
              <a:rPr lang="en-US" sz="2500">
                <a:latin typeface="Arial"/>
                <a:cs typeface="Arial"/>
              </a:rPr>
              <a:t>To produce more than </a:t>
            </a:r>
            <a:r>
              <a:rPr lang="en-US" sz="2500" b="1" i="1">
                <a:latin typeface="Arial"/>
                <a:cs typeface="Arial"/>
              </a:rPr>
              <a:t>Q</a:t>
            </a:r>
            <a:r>
              <a:rPr lang="en-US" sz="2500" baseline="-25000">
                <a:latin typeface="Arial"/>
                <a:cs typeface="Arial"/>
              </a:rPr>
              <a:t>B</a:t>
            </a:r>
            <a:r>
              <a:rPr lang="en-US" sz="2500">
                <a:latin typeface="Arial"/>
                <a:cs typeface="Arial"/>
              </a:rPr>
              <a:t>, firm will choose size </a:t>
            </a:r>
            <a:r>
              <a:rPr lang="en-US" sz="2500" b="1">
                <a:latin typeface="Arial"/>
                <a:cs typeface="Arial"/>
              </a:rPr>
              <a:t>L</a:t>
            </a:r>
            <a:r>
              <a:rPr lang="en-US" sz="2500">
                <a:latin typeface="Arial"/>
                <a:cs typeface="Arial"/>
              </a:rPr>
              <a:t>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in the long run.</a:t>
            </a:r>
          </a:p>
        </p:txBody>
      </p:sp>
      <p:sp>
        <p:nvSpPr>
          <p:cNvPr id="122910" name="Line 30"/>
          <p:cNvSpPr>
            <a:spLocks noChangeShapeType="1"/>
          </p:cNvSpPr>
          <p:nvPr/>
        </p:nvSpPr>
        <p:spPr bwMode="auto">
          <a:xfrm>
            <a:off x="3924300" y="4849813"/>
            <a:ext cx="1481138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2911" name="Line 31"/>
          <p:cNvSpPr>
            <a:spLocks noChangeShapeType="1"/>
          </p:cNvSpPr>
          <p:nvPr/>
        </p:nvSpPr>
        <p:spPr bwMode="auto">
          <a:xfrm>
            <a:off x="5429250" y="4849813"/>
            <a:ext cx="1481138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2912" name="Line 32"/>
          <p:cNvSpPr>
            <a:spLocks noChangeShapeType="1"/>
          </p:cNvSpPr>
          <p:nvPr/>
        </p:nvSpPr>
        <p:spPr bwMode="auto">
          <a:xfrm>
            <a:off x="6929438" y="4849813"/>
            <a:ext cx="1433512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833940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2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2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2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229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2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22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2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8" grpId="0"/>
      <p:bldP spid="122909" grpId="0" build="p"/>
      <p:bldP spid="122910" grpId="0" animBg="1"/>
      <p:bldP spid="122910" grpId="1" animBg="1"/>
      <p:bldP spid="122911" grpId="0" animBg="1"/>
      <p:bldP spid="122911" grpId="1" animBg="1"/>
      <p:bldP spid="122912" grpId="0" animBg="1"/>
      <p:bldP spid="12291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Total Revenue, Total Cost, Profit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111250"/>
            <a:ext cx="8313737" cy="1009650"/>
          </a:xfrm>
        </p:spPr>
        <p:txBody>
          <a:bodyPr/>
          <a:lstStyle/>
          <a:p>
            <a:pPr eaLnBrk="1" hangingPunct="1"/>
            <a:r>
              <a:rPr lang="en-US"/>
              <a:t>We assume that </a:t>
            </a:r>
            <a:r>
              <a:rPr lang="en-US" u="sng"/>
              <a:t>the firm’s goal is to maximize profit</a:t>
            </a:r>
            <a:r>
              <a:rPr lang="en-US"/>
              <a:t>.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939800" y="2338388"/>
            <a:ext cx="68453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>
                <a:solidFill>
                  <a:srgbClr val="CC0000"/>
                </a:solidFill>
                <a:latin typeface="Arial"/>
                <a:cs typeface="Arial"/>
              </a:rPr>
              <a:t>Profit</a:t>
            </a:r>
            <a:r>
              <a:rPr lang="en-US" sz="3000">
                <a:latin typeface="Arial"/>
                <a:cs typeface="Arial"/>
              </a:rPr>
              <a:t>  =  </a:t>
            </a:r>
            <a:r>
              <a:rPr lang="en-US" sz="3000" b="1">
                <a:solidFill>
                  <a:srgbClr val="CC0000"/>
                </a:solidFill>
                <a:latin typeface="Arial"/>
                <a:cs typeface="Arial"/>
              </a:rPr>
              <a:t>Total revenue</a:t>
            </a:r>
            <a:r>
              <a:rPr lang="en-US" sz="3000">
                <a:latin typeface="Arial"/>
                <a:cs typeface="Arial"/>
              </a:rPr>
              <a:t>  –  </a:t>
            </a:r>
            <a:r>
              <a:rPr lang="en-US" sz="3000" b="1">
                <a:solidFill>
                  <a:srgbClr val="CC0000"/>
                </a:solidFill>
                <a:latin typeface="Arial"/>
                <a:cs typeface="Arial"/>
              </a:rPr>
              <a:t>Total cost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13038" y="2949575"/>
            <a:ext cx="2138362" cy="2328863"/>
            <a:chOff x="1709" y="1858"/>
            <a:chExt cx="1347" cy="1467"/>
          </a:xfrm>
        </p:grpSpPr>
        <p:sp>
          <p:nvSpPr>
            <p:cNvPr id="13324" name="Line 6"/>
            <p:cNvSpPr>
              <a:spLocks noChangeShapeType="1"/>
            </p:cNvSpPr>
            <p:nvPr/>
          </p:nvSpPr>
          <p:spPr bwMode="auto">
            <a:xfrm flipV="1">
              <a:off x="2397" y="1858"/>
              <a:ext cx="102" cy="3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3325" name="Text Box 7"/>
            <p:cNvSpPr txBox="1">
              <a:spLocks noChangeArrowheads="1"/>
            </p:cNvSpPr>
            <p:nvPr/>
          </p:nvSpPr>
          <p:spPr bwMode="auto">
            <a:xfrm>
              <a:off x="1709" y="2201"/>
              <a:ext cx="1347" cy="1124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lIns="137160" tIns="91440" rIns="137160" bIns="91440">
              <a:spAutoFit/>
            </a:bodyPr>
            <a:lstStyle/>
            <a:p>
              <a:pPr>
                <a:lnSpc>
                  <a:spcPct val="105000"/>
                </a:lnSpc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the amount a firm receives from the sale of its output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256338" y="2905125"/>
            <a:ext cx="2109787" cy="2778125"/>
            <a:chOff x="3941" y="1830"/>
            <a:chExt cx="1329" cy="1750"/>
          </a:xfrm>
        </p:grpSpPr>
        <p:sp>
          <p:nvSpPr>
            <p:cNvPr id="13322" name="Line 9"/>
            <p:cNvSpPr>
              <a:spLocks noChangeShapeType="1"/>
            </p:cNvSpPr>
            <p:nvPr/>
          </p:nvSpPr>
          <p:spPr bwMode="auto">
            <a:xfrm flipH="1" flipV="1">
              <a:off x="4236" y="1830"/>
              <a:ext cx="149" cy="4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3323" name="Text Box 10"/>
            <p:cNvSpPr txBox="1">
              <a:spLocks noChangeArrowheads="1"/>
            </p:cNvSpPr>
            <p:nvPr/>
          </p:nvSpPr>
          <p:spPr bwMode="auto">
            <a:xfrm>
              <a:off x="3941" y="2204"/>
              <a:ext cx="1329" cy="1376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lIns="137160" tIns="91440" rIns="137160" bIns="91440">
              <a:spAutoFit/>
            </a:bodyPr>
            <a:lstStyle/>
            <a:p>
              <a:pPr>
                <a:lnSpc>
                  <a:spcPct val="105000"/>
                </a:lnSpc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the market value of the inputs a firm uses in production</a:t>
              </a:r>
            </a:p>
          </p:txBody>
        </p:sp>
      </p:grpSp>
      <p:sp>
        <p:nvSpPr>
          <p:cNvPr id="1332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395288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 bldLvl="4"/>
      <p:bldP spid="6554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5905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400" dirty="0"/>
              <a:t>A Typical LRATC Curve</a:t>
            </a:r>
          </a:p>
        </p:txBody>
      </p:sp>
      <p:sp>
        <p:nvSpPr>
          <p:cNvPr id="129028" name="Arc 4"/>
          <p:cNvSpPr>
            <a:spLocks/>
          </p:cNvSpPr>
          <p:nvPr/>
        </p:nvSpPr>
        <p:spPr bwMode="auto">
          <a:xfrm flipH="1" flipV="1">
            <a:off x="4189413" y="2478088"/>
            <a:ext cx="1222375" cy="833437"/>
          </a:xfrm>
          <a:custGeom>
            <a:avLst/>
            <a:gdLst>
              <a:gd name="T0" fmla="*/ 0 w 40309"/>
              <a:gd name="T1" fmla="*/ 2147483647 h 21600"/>
              <a:gd name="T2" fmla="*/ 2147483647 w 40309"/>
              <a:gd name="T3" fmla="*/ 2147483647 h 21600"/>
              <a:gd name="T4" fmla="*/ 2147483647 w 40309"/>
              <a:gd name="T5" fmla="*/ 2147483647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3530600" y="1360488"/>
            <a:ext cx="5267325" cy="4006850"/>
            <a:chOff x="2224" y="857"/>
            <a:chExt cx="3318" cy="2524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2525" y="1137"/>
              <a:ext cx="2715" cy="2095"/>
              <a:chOff x="1489" y="785"/>
              <a:chExt cx="3650" cy="2492"/>
            </a:xfrm>
          </p:grpSpPr>
          <p:sp>
            <p:nvSpPr>
              <p:cNvPr id="45083" name="Line 14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5084" name="Line 15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45081" name="Text Box 16"/>
            <p:cNvSpPr txBox="1">
              <a:spLocks noChangeArrowheads="1"/>
            </p:cNvSpPr>
            <p:nvPr/>
          </p:nvSpPr>
          <p:spPr bwMode="auto">
            <a:xfrm>
              <a:off x="5210" y="3083"/>
              <a:ext cx="33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45082" name="Text Box 17"/>
            <p:cNvSpPr txBox="1">
              <a:spLocks noChangeArrowheads="1"/>
            </p:cNvSpPr>
            <p:nvPr/>
          </p:nvSpPr>
          <p:spPr bwMode="auto">
            <a:xfrm>
              <a:off x="2224" y="857"/>
              <a:ext cx="56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ATC</a:t>
              </a:r>
            </a:p>
          </p:txBody>
        </p:sp>
      </p:grpSp>
      <p:sp>
        <p:nvSpPr>
          <p:cNvPr id="129052" name="Text Box 28"/>
          <p:cNvSpPr txBox="1">
            <a:spLocks noChangeArrowheads="1"/>
          </p:cNvSpPr>
          <p:nvPr/>
        </p:nvSpPr>
        <p:spPr bwMode="auto">
          <a:xfrm>
            <a:off x="419100" y="1057275"/>
            <a:ext cx="2797175" cy="432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500">
                <a:latin typeface="Arial"/>
                <a:cs typeface="Arial"/>
              </a:rPr>
              <a:t>In the real world, factories come in many sizes,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each with its own </a:t>
            </a:r>
            <a:r>
              <a:rPr lang="en-US" sz="2500" i="1">
                <a:latin typeface="Arial"/>
                <a:cs typeface="Arial"/>
              </a:rPr>
              <a:t>SRATC</a:t>
            </a:r>
            <a:r>
              <a:rPr lang="en-US" sz="2500">
                <a:latin typeface="Arial"/>
                <a:cs typeface="Arial"/>
              </a:rPr>
              <a:t> curve. </a:t>
            </a:r>
          </a:p>
          <a:p>
            <a:pPr>
              <a:lnSpc>
                <a:spcPct val="105000"/>
              </a:lnSpc>
              <a:spcBef>
                <a:spcPct val="45000"/>
              </a:spcBef>
            </a:pPr>
            <a:r>
              <a:rPr lang="en-US" sz="2500">
                <a:latin typeface="Arial"/>
                <a:cs typeface="Arial"/>
              </a:rPr>
              <a:t>So a typical </a:t>
            </a:r>
            <a:r>
              <a:rPr lang="en-US" sz="2500" i="1">
                <a:latin typeface="Arial"/>
                <a:cs typeface="Arial"/>
              </a:rPr>
              <a:t>LRATC</a:t>
            </a:r>
            <a:r>
              <a:rPr lang="en-US" sz="2500">
                <a:latin typeface="Arial"/>
                <a:cs typeface="Arial"/>
              </a:rPr>
              <a:t> curve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looks like this:</a:t>
            </a:r>
            <a:endParaRPr lang="en-US" sz="2500" b="1">
              <a:latin typeface="Arial"/>
              <a:cs typeface="Arial"/>
            </a:endParaRPr>
          </a:p>
        </p:txBody>
      </p:sp>
      <p:sp>
        <p:nvSpPr>
          <p:cNvPr id="129059" name="Arc 35"/>
          <p:cNvSpPr>
            <a:spLocks/>
          </p:cNvSpPr>
          <p:nvPr/>
        </p:nvSpPr>
        <p:spPr bwMode="auto">
          <a:xfrm flipH="1" flipV="1">
            <a:off x="4341813" y="2730500"/>
            <a:ext cx="1222375" cy="833438"/>
          </a:xfrm>
          <a:custGeom>
            <a:avLst/>
            <a:gdLst>
              <a:gd name="T0" fmla="*/ 0 w 40309"/>
              <a:gd name="T1" fmla="*/ 2147483647 h 21600"/>
              <a:gd name="T2" fmla="*/ 2147483647 w 40309"/>
              <a:gd name="T3" fmla="*/ 2147483647 h 21600"/>
              <a:gd name="T4" fmla="*/ 2147483647 w 40309"/>
              <a:gd name="T5" fmla="*/ 2147483647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9060" name="Arc 36"/>
          <p:cNvSpPr>
            <a:spLocks/>
          </p:cNvSpPr>
          <p:nvPr/>
        </p:nvSpPr>
        <p:spPr bwMode="auto">
          <a:xfrm flipH="1" flipV="1">
            <a:off x="4587875" y="2943225"/>
            <a:ext cx="1222375" cy="833438"/>
          </a:xfrm>
          <a:custGeom>
            <a:avLst/>
            <a:gdLst>
              <a:gd name="T0" fmla="*/ 0 w 40309"/>
              <a:gd name="T1" fmla="*/ 2147483647 h 21600"/>
              <a:gd name="T2" fmla="*/ 2147483647 w 40309"/>
              <a:gd name="T3" fmla="*/ 2147483647 h 21600"/>
              <a:gd name="T4" fmla="*/ 2147483647 w 40309"/>
              <a:gd name="T5" fmla="*/ 2147483647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9061" name="Arc 37"/>
          <p:cNvSpPr>
            <a:spLocks/>
          </p:cNvSpPr>
          <p:nvPr/>
        </p:nvSpPr>
        <p:spPr bwMode="auto">
          <a:xfrm flipH="1" flipV="1">
            <a:off x="4819650" y="3041650"/>
            <a:ext cx="1222375" cy="833438"/>
          </a:xfrm>
          <a:custGeom>
            <a:avLst/>
            <a:gdLst>
              <a:gd name="T0" fmla="*/ 0 w 40309"/>
              <a:gd name="T1" fmla="*/ 2147483647 h 21600"/>
              <a:gd name="T2" fmla="*/ 2147483647 w 40309"/>
              <a:gd name="T3" fmla="*/ 2147483647 h 21600"/>
              <a:gd name="T4" fmla="*/ 2147483647 w 40309"/>
              <a:gd name="T5" fmla="*/ 2147483647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9062" name="Arc 38"/>
          <p:cNvSpPr>
            <a:spLocks/>
          </p:cNvSpPr>
          <p:nvPr/>
        </p:nvSpPr>
        <p:spPr bwMode="auto">
          <a:xfrm flipH="1" flipV="1">
            <a:off x="5153025" y="3079750"/>
            <a:ext cx="1222375" cy="833438"/>
          </a:xfrm>
          <a:custGeom>
            <a:avLst/>
            <a:gdLst>
              <a:gd name="T0" fmla="*/ 0 w 40309"/>
              <a:gd name="T1" fmla="*/ 2147483647 h 21600"/>
              <a:gd name="T2" fmla="*/ 2147483647 w 40309"/>
              <a:gd name="T3" fmla="*/ 2147483647 h 21600"/>
              <a:gd name="T4" fmla="*/ 2147483647 w 40309"/>
              <a:gd name="T5" fmla="*/ 2147483647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9063" name="Arc 39"/>
          <p:cNvSpPr>
            <a:spLocks/>
          </p:cNvSpPr>
          <p:nvPr/>
        </p:nvSpPr>
        <p:spPr bwMode="auto">
          <a:xfrm flipH="1" flipV="1">
            <a:off x="5538788" y="3076575"/>
            <a:ext cx="1222375" cy="833438"/>
          </a:xfrm>
          <a:custGeom>
            <a:avLst/>
            <a:gdLst>
              <a:gd name="T0" fmla="*/ 0 w 40309"/>
              <a:gd name="T1" fmla="*/ 2147483647 h 21600"/>
              <a:gd name="T2" fmla="*/ 2147483647 w 40309"/>
              <a:gd name="T3" fmla="*/ 2147483647 h 21600"/>
              <a:gd name="T4" fmla="*/ 2147483647 w 40309"/>
              <a:gd name="T5" fmla="*/ 2147483647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9064" name="Arc 40"/>
          <p:cNvSpPr>
            <a:spLocks/>
          </p:cNvSpPr>
          <p:nvPr/>
        </p:nvSpPr>
        <p:spPr bwMode="auto">
          <a:xfrm flipH="1" flipV="1">
            <a:off x="5924550" y="3078163"/>
            <a:ext cx="1222375" cy="833437"/>
          </a:xfrm>
          <a:custGeom>
            <a:avLst/>
            <a:gdLst>
              <a:gd name="T0" fmla="*/ 0 w 40309"/>
              <a:gd name="T1" fmla="*/ 2147483647 h 21600"/>
              <a:gd name="T2" fmla="*/ 2147483647 w 40309"/>
              <a:gd name="T3" fmla="*/ 2147483647 h 21600"/>
              <a:gd name="T4" fmla="*/ 2147483647 w 40309"/>
              <a:gd name="T5" fmla="*/ 2147483647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9065" name="Arc 41"/>
          <p:cNvSpPr>
            <a:spLocks/>
          </p:cNvSpPr>
          <p:nvPr/>
        </p:nvSpPr>
        <p:spPr bwMode="auto">
          <a:xfrm flipH="1" flipV="1">
            <a:off x="6299200" y="3076575"/>
            <a:ext cx="1222375" cy="833438"/>
          </a:xfrm>
          <a:custGeom>
            <a:avLst/>
            <a:gdLst>
              <a:gd name="T0" fmla="*/ 0 w 40309"/>
              <a:gd name="T1" fmla="*/ 2147483647 h 21600"/>
              <a:gd name="T2" fmla="*/ 2147483647 w 40309"/>
              <a:gd name="T3" fmla="*/ 2147483647 h 21600"/>
              <a:gd name="T4" fmla="*/ 2147483647 w 40309"/>
              <a:gd name="T5" fmla="*/ 2147483647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9066" name="Arc 42"/>
          <p:cNvSpPr>
            <a:spLocks/>
          </p:cNvSpPr>
          <p:nvPr/>
        </p:nvSpPr>
        <p:spPr bwMode="auto">
          <a:xfrm flipH="1" flipV="1">
            <a:off x="6618288" y="3028950"/>
            <a:ext cx="1222375" cy="833438"/>
          </a:xfrm>
          <a:custGeom>
            <a:avLst/>
            <a:gdLst>
              <a:gd name="T0" fmla="*/ 0 w 40309"/>
              <a:gd name="T1" fmla="*/ 2147483647 h 21600"/>
              <a:gd name="T2" fmla="*/ 2147483647 w 40309"/>
              <a:gd name="T3" fmla="*/ 2147483647 h 21600"/>
              <a:gd name="T4" fmla="*/ 2147483647 w 40309"/>
              <a:gd name="T5" fmla="*/ 2147483647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9067" name="Arc 43"/>
          <p:cNvSpPr>
            <a:spLocks/>
          </p:cNvSpPr>
          <p:nvPr/>
        </p:nvSpPr>
        <p:spPr bwMode="auto">
          <a:xfrm flipH="1" flipV="1">
            <a:off x="6915150" y="2847975"/>
            <a:ext cx="1222375" cy="833438"/>
          </a:xfrm>
          <a:custGeom>
            <a:avLst/>
            <a:gdLst>
              <a:gd name="T0" fmla="*/ 0 w 40309"/>
              <a:gd name="T1" fmla="*/ 2147483647 h 21600"/>
              <a:gd name="T2" fmla="*/ 2147483647 w 40309"/>
              <a:gd name="T3" fmla="*/ 2147483647 h 21600"/>
              <a:gd name="T4" fmla="*/ 2147483647 w 40309"/>
              <a:gd name="T5" fmla="*/ 2147483647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9068" name="Arc 44"/>
          <p:cNvSpPr>
            <a:spLocks/>
          </p:cNvSpPr>
          <p:nvPr/>
        </p:nvSpPr>
        <p:spPr bwMode="auto">
          <a:xfrm flipH="1" flipV="1">
            <a:off x="7123113" y="2611438"/>
            <a:ext cx="1222375" cy="833437"/>
          </a:xfrm>
          <a:custGeom>
            <a:avLst/>
            <a:gdLst>
              <a:gd name="T0" fmla="*/ 0 w 40309"/>
              <a:gd name="T1" fmla="*/ 2147483647 h 21600"/>
              <a:gd name="T2" fmla="*/ 2147483647 w 40309"/>
              <a:gd name="T3" fmla="*/ 2147483647 h 21600"/>
              <a:gd name="T4" fmla="*/ 2147483647 w 40309"/>
              <a:gd name="T5" fmla="*/ 2147483647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4189413" y="2176463"/>
            <a:ext cx="4610100" cy="1744662"/>
            <a:chOff x="2639" y="1371"/>
            <a:chExt cx="2904" cy="1099"/>
          </a:xfrm>
        </p:grpSpPr>
        <p:sp>
          <p:nvSpPr>
            <p:cNvPr id="45075" name="Text Box 29"/>
            <p:cNvSpPr txBox="1">
              <a:spLocks noChangeArrowheads="1"/>
            </p:cNvSpPr>
            <p:nvPr/>
          </p:nvSpPr>
          <p:spPr bwMode="auto">
            <a:xfrm>
              <a:off x="4733" y="1486"/>
              <a:ext cx="81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solidFill>
                    <a:srgbClr val="CC0000"/>
                  </a:solidFill>
                  <a:latin typeface="Arial"/>
                  <a:cs typeface="Arial"/>
                </a:rPr>
                <a:t>LRATC</a:t>
              </a:r>
              <a:endParaRPr lang="en-US" sz="2500" i="1" baseline="-25000">
                <a:solidFill>
                  <a:srgbClr val="CC0000"/>
                </a:solidFill>
                <a:latin typeface="Arial"/>
                <a:cs typeface="Arial"/>
              </a:endParaRPr>
            </a:p>
          </p:txBody>
        </p:sp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2639" y="1371"/>
              <a:ext cx="2654" cy="1099"/>
              <a:chOff x="2716" y="1497"/>
              <a:chExt cx="2654" cy="1099"/>
            </a:xfrm>
          </p:grpSpPr>
          <p:sp>
            <p:nvSpPr>
              <p:cNvPr id="45077" name="Arc 30"/>
              <p:cNvSpPr>
                <a:spLocks/>
              </p:cNvSpPr>
              <p:nvPr/>
            </p:nvSpPr>
            <p:spPr bwMode="auto">
              <a:xfrm flipH="1" flipV="1">
                <a:off x="2716" y="1497"/>
                <a:ext cx="948" cy="1099"/>
              </a:xfrm>
              <a:custGeom>
                <a:avLst/>
                <a:gdLst>
                  <a:gd name="T0" fmla="*/ 0 w 20154"/>
                  <a:gd name="T1" fmla="*/ 0 h 21600"/>
                  <a:gd name="T2" fmla="*/ 0 w 20154"/>
                  <a:gd name="T3" fmla="*/ 0 h 21600"/>
                  <a:gd name="T4" fmla="*/ 0 w 2015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154"/>
                  <a:gd name="T10" fmla="*/ 0 h 21600"/>
                  <a:gd name="T11" fmla="*/ 20154 w 2015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154" h="21600" fill="none" extrusionOk="0">
                    <a:moveTo>
                      <a:pt x="0" y="0"/>
                    </a:moveTo>
                    <a:cubicBezTo>
                      <a:pt x="6" y="0"/>
                      <a:pt x="12" y="-1"/>
                      <a:pt x="19" y="0"/>
                    </a:cubicBezTo>
                    <a:cubicBezTo>
                      <a:pt x="8930" y="0"/>
                      <a:pt x="16927" y="5472"/>
                      <a:pt x="20153" y="13780"/>
                    </a:cubicBezTo>
                  </a:path>
                  <a:path w="20154" h="21600" stroke="0" extrusionOk="0">
                    <a:moveTo>
                      <a:pt x="0" y="0"/>
                    </a:moveTo>
                    <a:cubicBezTo>
                      <a:pt x="6" y="0"/>
                      <a:pt x="12" y="-1"/>
                      <a:pt x="19" y="0"/>
                    </a:cubicBezTo>
                    <a:cubicBezTo>
                      <a:pt x="8930" y="0"/>
                      <a:pt x="16927" y="5472"/>
                      <a:pt x="20153" y="13780"/>
                    </a:cubicBezTo>
                    <a:lnTo>
                      <a:pt x="19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5078" name="Arc 31"/>
              <p:cNvSpPr>
                <a:spLocks/>
              </p:cNvSpPr>
              <p:nvPr/>
            </p:nvSpPr>
            <p:spPr bwMode="auto">
              <a:xfrm flipH="1" flipV="1">
                <a:off x="4416" y="1497"/>
                <a:ext cx="954" cy="1099"/>
              </a:xfrm>
              <a:custGeom>
                <a:avLst/>
                <a:gdLst>
                  <a:gd name="T0" fmla="*/ 0 w 20283"/>
                  <a:gd name="T1" fmla="*/ 0 h 21600"/>
                  <a:gd name="T2" fmla="*/ 0 w 20283"/>
                  <a:gd name="T3" fmla="*/ 0 h 21600"/>
                  <a:gd name="T4" fmla="*/ 0 w 2028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283"/>
                  <a:gd name="T10" fmla="*/ 0 h 21600"/>
                  <a:gd name="T11" fmla="*/ 20283 w 2028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283" h="21600" fill="none" extrusionOk="0">
                    <a:moveTo>
                      <a:pt x="0" y="13881"/>
                    </a:moveTo>
                    <a:cubicBezTo>
                      <a:pt x="3199" y="5520"/>
                      <a:pt x="11222" y="-1"/>
                      <a:pt x="20174" y="0"/>
                    </a:cubicBezTo>
                    <a:cubicBezTo>
                      <a:pt x="20210" y="0"/>
                      <a:pt x="20246" y="0"/>
                      <a:pt x="20282" y="0"/>
                    </a:cubicBezTo>
                  </a:path>
                  <a:path w="20283" h="21600" stroke="0" extrusionOk="0">
                    <a:moveTo>
                      <a:pt x="0" y="13881"/>
                    </a:moveTo>
                    <a:cubicBezTo>
                      <a:pt x="3199" y="5520"/>
                      <a:pt x="11222" y="-1"/>
                      <a:pt x="20174" y="0"/>
                    </a:cubicBezTo>
                    <a:cubicBezTo>
                      <a:pt x="20210" y="0"/>
                      <a:pt x="20246" y="0"/>
                      <a:pt x="20282" y="0"/>
                    </a:cubicBezTo>
                    <a:lnTo>
                      <a:pt x="20174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5079" name="Line 33"/>
              <p:cNvSpPr>
                <a:spLocks noChangeShapeType="1"/>
              </p:cNvSpPr>
              <p:nvPr/>
            </p:nvSpPr>
            <p:spPr bwMode="auto">
              <a:xfrm>
                <a:off x="3663" y="2596"/>
                <a:ext cx="756" cy="0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9398547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9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9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9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29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animBg="1"/>
      <p:bldP spid="129052" grpId="0" build="p"/>
      <p:bldP spid="129059" grpId="0" animBg="1"/>
      <p:bldP spid="129060" grpId="0" animBg="1"/>
      <p:bldP spid="129061" grpId="0" animBg="1"/>
      <p:bldP spid="129062" grpId="0" animBg="1"/>
      <p:bldP spid="129063" grpId="0" animBg="1"/>
      <p:bldP spid="129064" grpId="0" animBg="1"/>
      <p:bldP spid="129065" grpId="0" animBg="1"/>
      <p:bldP spid="129066" grpId="0" animBg="1"/>
      <p:bldP spid="129067" grpId="0" animBg="1"/>
      <p:bldP spid="12906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7810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200" dirty="0"/>
              <a:t>How ATC Changes as </a:t>
            </a:r>
            <a:br>
              <a:rPr lang="en-US" sz="3200" dirty="0"/>
            </a:br>
            <a:r>
              <a:rPr lang="en-US" sz="3200" dirty="0"/>
              <a:t>the Scale of Production Changes</a:t>
            </a:r>
          </a:p>
        </p:txBody>
      </p:sp>
      <p:sp>
        <p:nvSpPr>
          <p:cNvPr id="130058" name="Text Box 10"/>
          <p:cNvSpPr txBox="1">
            <a:spLocks noChangeArrowheads="1"/>
          </p:cNvSpPr>
          <p:nvPr/>
        </p:nvSpPr>
        <p:spPr bwMode="auto">
          <a:xfrm>
            <a:off x="419100" y="1287463"/>
            <a:ext cx="2916238" cy="497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  <a:spcBef>
                <a:spcPct val="65000"/>
              </a:spcBef>
            </a:pPr>
            <a:r>
              <a:rPr lang="en-US" sz="2500" b="1" dirty="0">
                <a:solidFill>
                  <a:srgbClr val="CC0000"/>
                </a:solidFill>
                <a:latin typeface="Arial"/>
                <a:cs typeface="Arial"/>
              </a:rPr>
              <a:t>Economies of scale</a:t>
            </a:r>
            <a:r>
              <a:rPr lang="en-US" sz="2500" dirty="0">
                <a:latin typeface="Arial"/>
                <a:cs typeface="Arial"/>
              </a:rPr>
              <a:t>:  </a:t>
            </a:r>
            <a:r>
              <a:rPr lang="en-US" sz="2500" i="1" dirty="0">
                <a:latin typeface="Arial"/>
                <a:cs typeface="Arial"/>
              </a:rPr>
              <a:t>ATC</a:t>
            </a:r>
            <a:r>
              <a:rPr lang="en-US" sz="2500" dirty="0">
                <a:latin typeface="Arial"/>
                <a:cs typeface="Arial"/>
              </a:rPr>
              <a:t> falls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as </a:t>
            </a:r>
            <a:r>
              <a:rPr lang="en-US" sz="2500" b="1" i="1" dirty="0">
                <a:latin typeface="Arial"/>
                <a:cs typeface="Arial"/>
              </a:rPr>
              <a:t>Q</a:t>
            </a:r>
            <a:r>
              <a:rPr lang="en-US" sz="2500" dirty="0">
                <a:latin typeface="Arial"/>
                <a:cs typeface="Arial"/>
              </a:rPr>
              <a:t> increases. </a:t>
            </a:r>
          </a:p>
          <a:p>
            <a:pPr>
              <a:lnSpc>
                <a:spcPct val="110000"/>
              </a:lnSpc>
              <a:spcBef>
                <a:spcPct val="65000"/>
              </a:spcBef>
            </a:pPr>
            <a:r>
              <a:rPr lang="en-US" sz="2500" b="1" dirty="0">
                <a:solidFill>
                  <a:srgbClr val="CC0000"/>
                </a:solidFill>
                <a:latin typeface="Arial"/>
                <a:cs typeface="Arial"/>
              </a:rPr>
              <a:t>Constant returns to scale</a:t>
            </a:r>
            <a:r>
              <a:rPr lang="en-US" sz="2500" dirty="0">
                <a:latin typeface="Arial"/>
                <a:cs typeface="Arial"/>
              </a:rPr>
              <a:t>:  </a:t>
            </a:r>
            <a:r>
              <a:rPr lang="en-US" sz="2500" i="1" dirty="0">
                <a:latin typeface="Arial"/>
                <a:cs typeface="Arial"/>
              </a:rPr>
              <a:t>ATC</a:t>
            </a:r>
            <a:r>
              <a:rPr lang="en-US" sz="2500" dirty="0">
                <a:latin typeface="Arial"/>
                <a:cs typeface="Arial"/>
              </a:rPr>
              <a:t> stays the same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as </a:t>
            </a:r>
            <a:r>
              <a:rPr lang="en-US" sz="2500" b="1" i="1" dirty="0">
                <a:latin typeface="Arial"/>
                <a:cs typeface="Arial"/>
              </a:rPr>
              <a:t>Q</a:t>
            </a:r>
            <a:r>
              <a:rPr lang="en-US" sz="2500" dirty="0">
                <a:latin typeface="Arial"/>
                <a:cs typeface="Arial"/>
              </a:rPr>
              <a:t> increases.</a:t>
            </a:r>
          </a:p>
          <a:p>
            <a:pPr>
              <a:lnSpc>
                <a:spcPct val="110000"/>
              </a:lnSpc>
              <a:spcBef>
                <a:spcPct val="65000"/>
              </a:spcBef>
            </a:pPr>
            <a:r>
              <a:rPr lang="en-US" sz="2500" b="1" dirty="0">
                <a:solidFill>
                  <a:srgbClr val="CC0000"/>
                </a:solidFill>
                <a:latin typeface="Arial"/>
                <a:cs typeface="Arial"/>
              </a:rPr>
              <a:t>Diseconomies of scale</a:t>
            </a:r>
            <a:r>
              <a:rPr lang="en-US" sz="2500" dirty="0">
                <a:latin typeface="Arial"/>
                <a:cs typeface="Arial"/>
              </a:rPr>
              <a:t>:  </a:t>
            </a:r>
            <a:r>
              <a:rPr lang="en-US" sz="2500" i="1" dirty="0">
                <a:latin typeface="Arial"/>
                <a:cs typeface="Arial"/>
              </a:rPr>
              <a:t>ATC</a:t>
            </a:r>
            <a:r>
              <a:rPr lang="en-US" sz="2500" dirty="0">
                <a:latin typeface="Arial"/>
                <a:cs typeface="Arial"/>
              </a:rPr>
              <a:t> rises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as </a:t>
            </a:r>
            <a:r>
              <a:rPr lang="en-US" sz="2500" b="1" i="1" dirty="0">
                <a:latin typeface="Arial"/>
                <a:cs typeface="Arial"/>
              </a:rPr>
              <a:t>Q</a:t>
            </a:r>
            <a:r>
              <a:rPr lang="en-US" sz="2500" dirty="0">
                <a:latin typeface="Arial"/>
                <a:cs typeface="Arial"/>
              </a:rPr>
              <a:t> increases. 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4189413" y="2176463"/>
            <a:ext cx="4610100" cy="1744662"/>
            <a:chOff x="2639" y="1371"/>
            <a:chExt cx="2904" cy="1099"/>
          </a:xfrm>
        </p:grpSpPr>
        <p:sp>
          <p:nvSpPr>
            <p:cNvPr id="46099" name="Text Box 34"/>
            <p:cNvSpPr txBox="1">
              <a:spLocks noChangeArrowheads="1"/>
            </p:cNvSpPr>
            <p:nvPr/>
          </p:nvSpPr>
          <p:spPr bwMode="auto">
            <a:xfrm>
              <a:off x="4733" y="1486"/>
              <a:ext cx="81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solidFill>
                    <a:srgbClr val="CC0000"/>
                  </a:solidFill>
                  <a:latin typeface="Arial"/>
                  <a:cs typeface="Arial"/>
                </a:rPr>
                <a:t>LRATC</a:t>
              </a:r>
              <a:endParaRPr lang="en-US" sz="2500" i="1" baseline="-25000">
                <a:solidFill>
                  <a:srgbClr val="CC0000"/>
                </a:solidFill>
                <a:latin typeface="Arial"/>
                <a:cs typeface="Arial"/>
              </a:endParaRPr>
            </a:p>
          </p:txBody>
        </p:sp>
        <p:grpSp>
          <p:nvGrpSpPr>
            <p:cNvPr id="3" name="Group 35"/>
            <p:cNvGrpSpPr>
              <a:grpSpLocks/>
            </p:cNvGrpSpPr>
            <p:nvPr/>
          </p:nvGrpSpPr>
          <p:grpSpPr bwMode="auto">
            <a:xfrm>
              <a:off x="2639" y="1371"/>
              <a:ext cx="2654" cy="1099"/>
              <a:chOff x="2716" y="1497"/>
              <a:chExt cx="2654" cy="1099"/>
            </a:xfrm>
          </p:grpSpPr>
          <p:sp>
            <p:nvSpPr>
              <p:cNvPr id="46101" name="Arc 36"/>
              <p:cNvSpPr>
                <a:spLocks/>
              </p:cNvSpPr>
              <p:nvPr/>
            </p:nvSpPr>
            <p:spPr bwMode="auto">
              <a:xfrm flipH="1" flipV="1">
                <a:off x="2716" y="1497"/>
                <a:ext cx="948" cy="1099"/>
              </a:xfrm>
              <a:custGeom>
                <a:avLst/>
                <a:gdLst>
                  <a:gd name="T0" fmla="*/ 0 w 20154"/>
                  <a:gd name="T1" fmla="*/ 0 h 21600"/>
                  <a:gd name="T2" fmla="*/ 0 w 20154"/>
                  <a:gd name="T3" fmla="*/ 0 h 21600"/>
                  <a:gd name="T4" fmla="*/ 0 w 2015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154"/>
                  <a:gd name="T10" fmla="*/ 0 h 21600"/>
                  <a:gd name="T11" fmla="*/ 20154 w 2015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154" h="21600" fill="none" extrusionOk="0">
                    <a:moveTo>
                      <a:pt x="0" y="0"/>
                    </a:moveTo>
                    <a:cubicBezTo>
                      <a:pt x="6" y="0"/>
                      <a:pt x="12" y="-1"/>
                      <a:pt x="19" y="0"/>
                    </a:cubicBezTo>
                    <a:cubicBezTo>
                      <a:pt x="8930" y="0"/>
                      <a:pt x="16927" y="5472"/>
                      <a:pt x="20153" y="13780"/>
                    </a:cubicBezTo>
                  </a:path>
                  <a:path w="20154" h="21600" stroke="0" extrusionOk="0">
                    <a:moveTo>
                      <a:pt x="0" y="0"/>
                    </a:moveTo>
                    <a:cubicBezTo>
                      <a:pt x="6" y="0"/>
                      <a:pt x="12" y="-1"/>
                      <a:pt x="19" y="0"/>
                    </a:cubicBezTo>
                    <a:cubicBezTo>
                      <a:pt x="8930" y="0"/>
                      <a:pt x="16927" y="5472"/>
                      <a:pt x="20153" y="13780"/>
                    </a:cubicBezTo>
                    <a:lnTo>
                      <a:pt x="19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6102" name="Arc 37"/>
              <p:cNvSpPr>
                <a:spLocks/>
              </p:cNvSpPr>
              <p:nvPr/>
            </p:nvSpPr>
            <p:spPr bwMode="auto">
              <a:xfrm flipH="1" flipV="1">
                <a:off x="4416" y="1497"/>
                <a:ext cx="954" cy="1099"/>
              </a:xfrm>
              <a:custGeom>
                <a:avLst/>
                <a:gdLst>
                  <a:gd name="T0" fmla="*/ 0 w 20283"/>
                  <a:gd name="T1" fmla="*/ 0 h 21600"/>
                  <a:gd name="T2" fmla="*/ 0 w 20283"/>
                  <a:gd name="T3" fmla="*/ 0 h 21600"/>
                  <a:gd name="T4" fmla="*/ 0 w 2028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283"/>
                  <a:gd name="T10" fmla="*/ 0 h 21600"/>
                  <a:gd name="T11" fmla="*/ 20283 w 2028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283" h="21600" fill="none" extrusionOk="0">
                    <a:moveTo>
                      <a:pt x="0" y="13881"/>
                    </a:moveTo>
                    <a:cubicBezTo>
                      <a:pt x="3199" y="5520"/>
                      <a:pt x="11222" y="-1"/>
                      <a:pt x="20174" y="0"/>
                    </a:cubicBezTo>
                    <a:cubicBezTo>
                      <a:pt x="20210" y="0"/>
                      <a:pt x="20246" y="0"/>
                      <a:pt x="20282" y="0"/>
                    </a:cubicBezTo>
                  </a:path>
                  <a:path w="20283" h="21600" stroke="0" extrusionOk="0">
                    <a:moveTo>
                      <a:pt x="0" y="13881"/>
                    </a:moveTo>
                    <a:cubicBezTo>
                      <a:pt x="3199" y="5520"/>
                      <a:pt x="11222" y="-1"/>
                      <a:pt x="20174" y="0"/>
                    </a:cubicBezTo>
                    <a:cubicBezTo>
                      <a:pt x="20210" y="0"/>
                      <a:pt x="20246" y="0"/>
                      <a:pt x="20282" y="0"/>
                    </a:cubicBezTo>
                    <a:lnTo>
                      <a:pt x="20174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6103" name="Line 38"/>
              <p:cNvSpPr>
                <a:spLocks noChangeShapeType="1"/>
              </p:cNvSpPr>
              <p:nvPr/>
            </p:nvSpPr>
            <p:spPr bwMode="auto">
              <a:xfrm>
                <a:off x="3663" y="2596"/>
                <a:ext cx="756" cy="0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130087" name="Arc 39"/>
          <p:cNvSpPr>
            <a:spLocks/>
          </p:cNvSpPr>
          <p:nvPr/>
        </p:nvSpPr>
        <p:spPr bwMode="auto">
          <a:xfrm flipH="1" flipV="1">
            <a:off x="4197350" y="2220913"/>
            <a:ext cx="1468438" cy="1736725"/>
          </a:xfrm>
          <a:custGeom>
            <a:avLst/>
            <a:gdLst>
              <a:gd name="T0" fmla="*/ 2147483647 w 19665"/>
              <a:gd name="T1" fmla="*/ 0 h 21502"/>
              <a:gd name="T2" fmla="*/ 2147483647 w 19665"/>
              <a:gd name="T3" fmla="*/ 2147483647 h 21502"/>
              <a:gd name="T4" fmla="*/ 0 w 19665"/>
              <a:gd name="T5" fmla="*/ 2147483647 h 21502"/>
              <a:gd name="T6" fmla="*/ 0 60000 65536"/>
              <a:gd name="T7" fmla="*/ 0 60000 65536"/>
              <a:gd name="T8" fmla="*/ 0 60000 65536"/>
              <a:gd name="T9" fmla="*/ 0 w 19665"/>
              <a:gd name="T10" fmla="*/ 0 h 21502"/>
              <a:gd name="T11" fmla="*/ 19665 w 19665"/>
              <a:gd name="T12" fmla="*/ 21502 h 215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65" h="21502" fill="none" extrusionOk="0">
                <a:moveTo>
                  <a:pt x="2053" y="-1"/>
                </a:moveTo>
                <a:cubicBezTo>
                  <a:pt x="9749" y="734"/>
                  <a:pt x="16466" y="5527"/>
                  <a:pt x="19664" y="12566"/>
                </a:cubicBezTo>
              </a:path>
              <a:path w="19665" h="21502" stroke="0" extrusionOk="0">
                <a:moveTo>
                  <a:pt x="2053" y="-1"/>
                </a:moveTo>
                <a:cubicBezTo>
                  <a:pt x="9749" y="734"/>
                  <a:pt x="16466" y="5527"/>
                  <a:pt x="19664" y="12566"/>
                </a:cubicBezTo>
                <a:lnTo>
                  <a:pt x="0" y="21502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 type="triangle" w="lg" len="med"/>
            <a:tailEnd type="none" w="lg" len="med"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0088" name="Arc 40"/>
          <p:cNvSpPr>
            <a:spLocks/>
          </p:cNvSpPr>
          <p:nvPr/>
        </p:nvSpPr>
        <p:spPr bwMode="auto">
          <a:xfrm flipH="1" flipV="1">
            <a:off x="6937375" y="2214563"/>
            <a:ext cx="1509713" cy="1738312"/>
          </a:xfrm>
          <a:custGeom>
            <a:avLst/>
            <a:gdLst>
              <a:gd name="T0" fmla="*/ 0 w 20205"/>
              <a:gd name="T1" fmla="*/ 2147483647 h 21520"/>
              <a:gd name="T2" fmla="*/ 2147483647 w 20205"/>
              <a:gd name="T3" fmla="*/ 0 h 21520"/>
              <a:gd name="T4" fmla="*/ 2147483647 w 20205"/>
              <a:gd name="T5" fmla="*/ 2147483647 h 21520"/>
              <a:gd name="T6" fmla="*/ 0 60000 65536"/>
              <a:gd name="T7" fmla="*/ 0 60000 65536"/>
              <a:gd name="T8" fmla="*/ 0 60000 65536"/>
              <a:gd name="T9" fmla="*/ 0 w 20205"/>
              <a:gd name="T10" fmla="*/ 0 h 21520"/>
              <a:gd name="T11" fmla="*/ 20205 w 20205"/>
              <a:gd name="T12" fmla="*/ 21520 h 215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05" h="21520" fill="none" extrusionOk="0">
                <a:moveTo>
                  <a:pt x="0" y="13882"/>
                </a:moveTo>
                <a:cubicBezTo>
                  <a:pt x="2937" y="6113"/>
                  <a:pt x="10068" y="716"/>
                  <a:pt x="18343" y="0"/>
                </a:cubicBezTo>
              </a:path>
              <a:path w="20205" h="21520" stroke="0" extrusionOk="0">
                <a:moveTo>
                  <a:pt x="0" y="13882"/>
                </a:moveTo>
                <a:cubicBezTo>
                  <a:pt x="2937" y="6113"/>
                  <a:pt x="10068" y="716"/>
                  <a:pt x="18343" y="0"/>
                </a:cubicBezTo>
                <a:lnTo>
                  <a:pt x="20205" y="2152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 type="triangle" w="lg" len="med"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0089" name="Line 41"/>
          <p:cNvSpPr>
            <a:spLocks noChangeShapeType="1"/>
          </p:cNvSpPr>
          <p:nvPr/>
        </p:nvSpPr>
        <p:spPr bwMode="auto">
          <a:xfrm>
            <a:off x="5576888" y="3981450"/>
            <a:ext cx="143668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0092" name="Line 44"/>
          <p:cNvSpPr>
            <a:spLocks noChangeShapeType="1"/>
          </p:cNvSpPr>
          <p:nvPr/>
        </p:nvSpPr>
        <p:spPr bwMode="auto">
          <a:xfrm>
            <a:off x="4057650" y="5184775"/>
            <a:ext cx="14271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0093" name="Line 45"/>
          <p:cNvSpPr>
            <a:spLocks noChangeShapeType="1"/>
          </p:cNvSpPr>
          <p:nvPr/>
        </p:nvSpPr>
        <p:spPr bwMode="auto">
          <a:xfrm>
            <a:off x="5567363" y="5189538"/>
            <a:ext cx="14271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0094" name="Line 46"/>
          <p:cNvSpPr>
            <a:spLocks noChangeShapeType="1"/>
          </p:cNvSpPr>
          <p:nvPr/>
        </p:nvSpPr>
        <p:spPr bwMode="auto">
          <a:xfrm>
            <a:off x="7058025" y="5184775"/>
            <a:ext cx="12985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3530600" y="1360488"/>
            <a:ext cx="5267325" cy="4006850"/>
            <a:chOff x="2224" y="857"/>
            <a:chExt cx="3318" cy="2524"/>
          </a:xfrm>
        </p:grpSpPr>
        <p:grpSp>
          <p:nvGrpSpPr>
            <p:cNvPr id="5" name="Group 48"/>
            <p:cNvGrpSpPr>
              <a:grpSpLocks/>
            </p:cNvGrpSpPr>
            <p:nvPr/>
          </p:nvGrpSpPr>
          <p:grpSpPr bwMode="auto">
            <a:xfrm>
              <a:off x="2525" y="1137"/>
              <a:ext cx="2715" cy="2095"/>
              <a:chOff x="1489" y="785"/>
              <a:chExt cx="3650" cy="2492"/>
            </a:xfrm>
          </p:grpSpPr>
          <p:sp>
            <p:nvSpPr>
              <p:cNvPr id="46097" name="Line 49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46098" name="Line 50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46095" name="Text Box 51"/>
            <p:cNvSpPr txBox="1">
              <a:spLocks noChangeArrowheads="1"/>
            </p:cNvSpPr>
            <p:nvPr/>
          </p:nvSpPr>
          <p:spPr bwMode="auto">
            <a:xfrm>
              <a:off x="5210" y="3083"/>
              <a:ext cx="33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latin typeface="Arial"/>
                  <a:cs typeface="Arial"/>
                </a:rPr>
                <a:t>Q</a:t>
              </a:r>
            </a:p>
          </p:txBody>
        </p:sp>
        <p:sp>
          <p:nvSpPr>
            <p:cNvPr id="46096" name="Text Box 52"/>
            <p:cNvSpPr txBox="1">
              <a:spLocks noChangeArrowheads="1"/>
            </p:cNvSpPr>
            <p:nvPr/>
          </p:nvSpPr>
          <p:spPr bwMode="auto">
            <a:xfrm>
              <a:off x="2224" y="857"/>
              <a:ext cx="56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i="1">
                  <a:latin typeface="Arial"/>
                  <a:cs typeface="Arial"/>
                </a:rPr>
                <a:t>ATC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149685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0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0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30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30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30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0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0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0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30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30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0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0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"/>
                                        <p:tgtEl>
                                          <p:spTgt spid="130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8" grpId="0" build="p"/>
      <p:bldP spid="130087" grpId="0" animBg="1"/>
      <p:bldP spid="130087" grpId="1" animBg="1"/>
      <p:bldP spid="130088" grpId="0" animBg="1"/>
      <p:bldP spid="130089" grpId="0" animBg="1"/>
      <p:bldP spid="130089" grpId="1" animBg="1"/>
      <p:bldP spid="130092" grpId="0" animBg="1"/>
      <p:bldP spid="130092" grpId="1" animBg="1"/>
      <p:bldP spid="130093" grpId="0" animBg="1"/>
      <p:bldP spid="130093" grpId="1" animBg="1"/>
      <p:bldP spid="13009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7937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200" dirty="0"/>
              <a:t>How ATC Changes as </a:t>
            </a:r>
            <a:br>
              <a:rPr lang="en-US" sz="3200" dirty="0"/>
            </a:br>
            <a:r>
              <a:rPr lang="en-US" sz="3200" dirty="0"/>
              <a:t>the Scale of Production Changes</a:t>
            </a:r>
          </a:p>
        </p:txBody>
      </p:sp>
      <p:sp>
        <p:nvSpPr>
          <p:cNvPr id="47109" name="Rectangle 22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187450"/>
            <a:ext cx="8313737" cy="4938713"/>
          </a:xfrm>
        </p:spPr>
        <p:txBody>
          <a:bodyPr/>
          <a:lstStyle/>
          <a:p>
            <a:pPr eaLnBrk="1" hangingPunct="1"/>
            <a:r>
              <a:rPr lang="en-US" dirty="0"/>
              <a:t>Economies of scale occur when increasing production allows greater specialization: </a:t>
            </a:r>
            <a:br>
              <a:rPr lang="en-US" dirty="0"/>
            </a:br>
            <a:r>
              <a:rPr lang="en-US" dirty="0"/>
              <a:t>workers are more efficient when focusing on a narrow task.</a:t>
            </a:r>
          </a:p>
          <a:p>
            <a:pPr lvl="1" eaLnBrk="1" hangingPunct="1"/>
            <a:r>
              <a:rPr lang="en-US" dirty="0"/>
              <a:t>More common when </a:t>
            </a:r>
            <a:r>
              <a:rPr lang="en-US" b="1" i="1" dirty="0"/>
              <a:t>Q</a:t>
            </a:r>
            <a:r>
              <a:rPr lang="en-US" dirty="0"/>
              <a:t> is low. </a:t>
            </a:r>
          </a:p>
          <a:p>
            <a:pPr eaLnBrk="1" hangingPunct="1"/>
            <a:r>
              <a:rPr lang="en-US" dirty="0"/>
              <a:t>Diseconomies of scale are due to coordination problems in large organizations.  </a:t>
            </a:r>
            <a:br>
              <a:rPr lang="en-US" dirty="0"/>
            </a:br>
            <a:r>
              <a:rPr lang="en-US" dirty="0"/>
              <a:t>E.g., management becomes stretched, can’t control costs. </a:t>
            </a:r>
          </a:p>
          <a:p>
            <a:pPr lvl="1" eaLnBrk="1" hangingPunct="1"/>
            <a:r>
              <a:rPr lang="en-US" dirty="0"/>
              <a:t>More common when </a:t>
            </a:r>
            <a:r>
              <a:rPr lang="en-US" b="1" i="1" dirty="0"/>
              <a:t>Q</a:t>
            </a:r>
            <a:r>
              <a:rPr lang="en-US" dirty="0"/>
              <a:t> is high. </a:t>
            </a:r>
          </a:p>
        </p:txBody>
      </p:sp>
    </p:spTree>
    <p:extLst>
      <p:ext uri="{BB962C8B-B14F-4D97-AF65-F5344CB8AC3E}">
        <p14:creationId xmlns:p14="http://schemas.microsoft.com/office/powerpoint/2010/main" val="8587556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build="p" bldLvl="4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400" b="1" dirty="0"/>
              <a:t>CONCLUSION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Costs are critically important to many business decisions including production, pricing, and hiring.  </a:t>
            </a:r>
          </a:p>
          <a:p>
            <a:pPr eaLnBrk="1" hangingPunct="1"/>
            <a:r>
              <a:rPr lang="en-US" dirty="0"/>
              <a:t>This chapter has introduced the various cost concepts.  </a:t>
            </a:r>
          </a:p>
          <a:p>
            <a:pPr eaLnBrk="1" hangingPunct="1"/>
            <a:r>
              <a:rPr lang="en-US" dirty="0"/>
              <a:t>The following chapters will show how firms use these concepts to maximize profits in various market structures.  </a:t>
            </a:r>
          </a:p>
        </p:txBody>
      </p:sp>
    </p:spTree>
    <p:extLst>
      <p:ext uri="{BB962C8B-B14F-4D97-AF65-F5344CB8AC3E}">
        <p14:creationId xmlns:p14="http://schemas.microsoft.com/office/powerpoint/2010/main" val="57998091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 bldLvl="4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Implicit costs do not involve a cash outlay, </a:t>
            </a:r>
            <a:br>
              <a:rPr lang="en-US" dirty="0"/>
            </a:br>
            <a:r>
              <a:rPr lang="en-US" dirty="0"/>
              <a:t>yet are just as important as explicit costs </a:t>
            </a:r>
            <a:br>
              <a:rPr lang="en-US" dirty="0"/>
            </a:br>
            <a:r>
              <a:rPr lang="en-US" dirty="0"/>
              <a:t>to firms’ decisions.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Accounting profit is revenue minus explicit costs.  Economic profit is revenue minus total (explicit + implicit) costs.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production function shows the relationship between output and inputs.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marginal product of labor is the increase in output from a one-unit increase in labor, holding other inputs constant.  The marginal products of other inputs are defined similarly.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Marginal product usually diminishes as the input increases.  Thus, as output rises, the production function becomes flatter and the total cost curve becomes steeper.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Variable costs vary with output; fixed costs do not.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884386"/>
      </p:ext>
    </p:extLst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Marginal cost is the increase in total cost from an extra unit of production.  The </a:t>
            </a:r>
            <a:r>
              <a:rPr lang="en-US" i="1" dirty="0"/>
              <a:t>MC</a:t>
            </a:r>
            <a:r>
              <a:rPr lang="en-US" dirty="0"/>
              <a:t> curve is usually upward-sloping.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Average variable cost is variable cost divided by output.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Average fixed cost is fixed cost divided by output.  </a:t>
            </a:r>
            <a:r>
              <a:rPr lang="en-US" i="1" dirty="0"/>
              <a:t>AFC</a:t>
            </a:r>
            <a:r>
              <a:rPr lang="en-US" dirty="0"/>
              <a:t> always falls as output increases.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Average total cost (sometimes called “cost per unit”) is total cost divided by the quantity of output.  The </a:t>
            </a:r>
            <a:r>
              <a:rPr lang="en-US" i="1" dirty="0"/>
              <a:t>ATC</a:t>
            </a:r>
            <a:r>
              <a:rPr lang="en-US" dirty="0"/>
              <a:t> curve is usually U-shaped.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26227"/>
      </p:ext>
    </p:extLst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</a:t>
            </a:r>
            <a:r>
              <a:rPr lang="en-US" i="1" dirty="0"/>
              <a:t>MC</a:t>
            </a:r>
            <a:r>
              <a:rPr lang="en-US" dirty="0"/>
              <a:t> curve intersects the </a:t>
            </a:r>
            <a:r>
              <a:rPr lang="en-US" i="1" dirty="0"/>
              <a:t>ATC</a:t>
            </a:r>
            <a:r>
              <a:rPr lang="en-US" dirty="0"/>
              <a:t> curve </a:t>
            </a:r>
            <a:br>
              <a:rPr lang="en-US" dirty="0"/>
            </a:br>
            <a:r>
              <a:rPr lang="en-US" dirty="0"/>
              <a:t>at minimum average total cost.  </a:t>
            </a:r>
            <a:br>
              <a:rPr lang="en-US" dirty="0"/>
            </a:br>
            <a:r>
              <a:rPr lang="en-US" dirty="0"/>
              <a:t>When </a:t>
            </a:r>
            <a:r>
              <a:rPr lang="en-US" i="1" dirty="0"/>
              <a:t>MC</a:t>
            </a:r>
            <a:r>
              <a:rPr lang="en-US" dirty="0"/>
              <a:t> &lt; </a:t>
            </a:r>
            <a:r>
              <a:rPr lang="en-US" i="1" dirty="0"/>
              <a:t>ATC</a:t>
            </a:r>
            <a:r>
              <a:rPr lang="en-US" dirty="0"/>
              <a:t>, </a:t>
            </a:r>
            <a:r>
              <a:rPr lang="en-US" i="1" dirty="0"/>
              <a:t>ATC</a:t>
            </a:r>
            <a:r>
              <a:rPr lang="en-US" dirty="0"/>
              <a:t> falls as </a:t>
            </a:r>
            <a:r>
              <a:rPr lang="en-US" i="1" dirty="0"/>
              <a:t>Q</a:t>
            </a:r>
            <a:r>
              <a:rPr lang="en-US" dirty="0"/>
              <a:t> rises.  </a:t>
            </a:r>
            <a:br>
              <a:rPr lang="en-US" dirty="0"/>
            </a:br>
            <a:r>
              <a:rPr lang="en-US" dirty="0"/>
              <a:t>When </a:t>
            </a:r>
            <a:r>
              <a:rPr lang="en-US" i="1" dirty="0"/>
              <a:t>MC</a:t>
            </a:r>
            <a:r>
              <a:rPr lang="en-US" dirty="0"/>
              <a:t> &gt; </a:t>
            </a:r>
            <a:r>
              <a:rPr lang="en-US" i="1" dirty="0"/>
              <a:t>ATC</a:t>
            </a:r>
            <a:r>
              <a:rPr lang="en-US" dirty="0"/>
              <a:t>, </a:t>
            </a:r>
            <a:r>
              <a:rPr lang="en-US" i="1" dirty="0"/>
              <a:t>ATC</a:t>
            </a:r>
            <a:r>
              <a:rPr lang="en-US" dirty="0"/>
              <a:t> rises as </a:t>
            </a:r>
            <a:r>
              <a:rPr lang="en-US" i="1" dirty="0"/>
              <a:t>Q</a:t>
            </a:r>
            <a:r>
              <a:rPr lang="en-US" dirty="0"/>
              <a:t> rises.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In the long run, all costs are variable.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Economies of scale:  </a:t>
            </a:r>
            <a:r>
              <a:rPr lang="en-US" i="1" dirty="0"/>
              <a:t>ATC</a:t>
            </a:r>
            <a:r>
              <a:rPr lang="en-US" dirty="0"/>
              <a:t> falls as </a:t>
            </a:r>
            <a:r>
              <a:rPr lang="en-US" i="1" dirty="0"/>
              <a:t>Q</a:t>
            </a:r>
            <a:r>
              <a:rPr lang="en-US" dirty="0"/>
              <a:t> rises.  Diseconomies of scale:  </a:t>
            </a:r>
            <a:r>
              <a:rPr lang="en-US" i="1" dirty="0"/>
              <a:t>ATC</a:t>
            </a:r>
            <a:r>
              <a:rPr lang="en-US" dirty="0"/>
              <a:t> rises as </a:t>
            </a:r>
            <a:r>
              <a:rPr lang="en-US" i="1" dirty="0"/>
              <a:t>Q</a:t>
            </a:r>
            <a:r>
              <a:rPr lang="en-US" dirty="0"/>
              <a:t> rises.  Constant returns to scale:  </a:t>
            </a:r>
            <a:r>
              <a:rPr lang="en-US" i="1" dirty="0"/>
              <a:t>ATC</a:t>
            </a:r>
            <a:r>
              <a:rPr lang="en-US" dirty="0"/>
              <a:t> remains constant as </a:t>
            </a:r>
            <a:r>
              <a:rPr lang="en-US" i="1" dirty="0"/>
              <a:t>Q</a:t>
            </a:r>
            <a:r>
              <a:rPr lang="en-US" dirty="0"/>
              <a:t> rises.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7687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Costs:  Explicit vs. Implicit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0000"/>
                </a:solidFill>
              </a:rPr>
              <a:t>Explicit costs</a:t>
            </a:r>
            <a:r>
              <a:rPr lang="en-US" dirty="0"/>
              <a:t> require an outlay of money,</a:t>
            </a:r>
            <a:br>
              <a:rPr lang="en-US" dirty="0"/>
            </a:br>
            <a:r>
              <a:rPr lang="en-US" dirty="0"/>
              <a:t>e.g., paying wages to workers.</a:t>
            </a:r>
          </a:p>
          <a:p>
            <a:pPr eaLnBrk="1" hangingPunct="1"/>
            <a:r>
              <a:rPr lang="en-US" b="1" dirty="0">
                <a:solidFill>
                  <a:srgbClr val="CC0000"/>
                </a:solidFill>
              </a:rPr>
              <a:t>Implicit costs</a:t>
            </a:r>
            <a:r>
              <a:rPr lang="en-US" dirty="0"/>
              <a:t> do not require a cash outlay,</a:t>
            </a:r>
            <a:br>
              <a:rPr lang="en-US" dirty="0"/>
            </a:br>
            <a:r>
              <a:rPr lang="en-US" dirty="0"/>
              <a:t>e.g., the opportunity cost of the owner’s time.</a:t>
            </a:r>
          </a:p>
          <a:p>
            <a:pPr eaLnBrk="1" hangingPunct="1"/>
            <a:r>
              <a:rPr lang="en-US" dirty="0"/>
              <a:t>Remember one of the Ten Principles:</a:t>
            </a:r>
            <a:br>
              <a:rPr lang="en-US" dirty="0"/>
            </a:br>
            <a:r>
              <a:rPr lang="en-US" dirty="0"/>
              <a:t>     </a:t>
            </a:r>
            <a:r>
              <a:rPr lang="en-US" b="1" i="1" dirty="0">
                <a:solidFill>
                  <a:srgbClr val="996633"/>
                </a:solidFill>
              </a:rPr>
              <a:t>The cost of something is </a:t>
            </a:r>
            <a:br>
              <a:rPr lang="en-US" b="1" i="1" dirty="0">
                <a:solidFill>
                  <a:srgbClr val="996633"/>
                </a:solidFill>
              </a:rPr>
            </a:br>
            <a:r>
              <a:rPr lang="en-US" b="1" i="1" dirty="0">
                <a:solidFill>
                  <a:srgbClr val="996633"/>
                </a:solidFill>
              </a:rPr>
              <a:t>     what you give up to get it</a:t>
            </a:r>
            <a:r>
              <a:rPr lang="en-US" b="1" dirty="0">
                <a:solidFill>
                  <a:srgbClr val="996633"/>
                </a:solidFill>
              </a:rPr>
              <a:t>. </a:t>
            </a:r>
          </a:p>
          <a:p>
            <a:pPr eaLnBrk="1" hangingPunct="1"/>
            <a:r>
              <a:rPr lang="en-US" dirty="0"/>
              <a:t>This is true whether the costs are implicit or explicit.  Both matter for firms’ decisions.</a:t>
            </a:r>
          </a:p>
        </p:txBody>
      </p:sp>
      <p:sp>
        <p:nvSpPr>
          <p:cNvPr id="1434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854194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38113"/>
            <a:ext cx="8229600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400"/>
              <a:t>Explicit vs. Implicit Costs:  An Example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7825" y="823913"/>
            <a:ext cx="8494713" cy="4733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/>
              <a:t>You need $100,000 to start your business. </a:t>
            </a:r>
            <a:br>
              <a:rPr lang="en-US" dirty="0"/>
            </a:br>
            <a:r>
              <a:rPr lang="en-US" dirty="0"/>
              <a:t>The interest rate is 5%. </a:t>
            </a:r>
          </a:p>
          <a:p>
            <a:pPr eaLnBrk="1" hangingPunct="1"/>
            <a:r>
              <a:rPr lang="en-US" dirty="0"/>
              <a:t>Case 1:  borrow $100,000</a:t>
            </a:r>
          </a:p>
          <a:p>
            <a:pPr marL="801688" lvl="1" eaLnBrk="1" hangingPunct="1"/>
            <a:r>
              <a:rPr lang="en-US" dirty="0"/>
              <a:t>explicit cost = $5000 interest on loan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/>
              <a:t>Case 2:  use $40,000 of your savings, </a:t>
            </a:r>
            <a:br>
              <a:rPr lang="en-US" dirty="0"/>
            </a:br>
            <a:r>
              <a:rPr lang="en-US" dirty="0"/>
              <a:t>borrow the other $60,000</a:t>
            </a:r>
          </a:p>
          <a:p>
            <a:pPr marL="801688" lvl="1" eaLnBrk="1" hangingPunct="1"/>
            <a:r>
              <a:rPr lang="en-US" dirty="0"/>
              <a:t>explicit cost = $3000 (5%) interest on the loan</a:t>
            </a:r>
          </a:p>
          <a:p>
            <a:pPr marL="801688" lvl="1" eaLnBrk="1" hangingPunct="1"/>
            <a:r>
              <a:rPr lang="en-US" dirty="0"/>
              <a:t>implicit cost = $2000 (5%) </a:t>
            </a:r>
            <a:r>
              <a:rPr lang="en-US" i="1" dirty="0"/>
              <a:t>foregone</a:t>
            </a:r>
            <a:r>
              <a:rPr lang="en-US" dirty="0"/>
              <a:t> interest you could have earned on your $40,000.</a:t>
            </a:r>
          </a:p>
        </p:txBody>
      </p:sp>
      <p:sp>
        <p:nvSpPr>
          <p:cNvPr id="1536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565150" y="5651500"/>
            <a:ext cx="7885113" cy="475771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Bef>
                <a:spcPct val="5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b="1" i="1" dirty="0">
                <a:latin typeface="Arial"/>
                <a:cs typeface="Arial"/>
              </a:rPr>
              <a:t>In both cases, total (</a:t>
            </a:r>
            <a:r>
              <a:rPr lang="en-US" sz="2600" b="1" i="1" dirty="0" err="1">
                <a:latin typeface="Arial"/>
                <a:cs typeface="Arial"/>
              </a:rPr>
              <a:t>exp</a:t>
            </a:r>
            <a:r>
              <a:rPr lang="en-US" sz="2600" b="1" dirty="0">
                <a:latin typeface="Arial"/>
                <a:cs typeface="Arial"/>
              </a:rPr>
              <a:t> </a:t>
            </a:r>
            <a:r>
              <a:rPr lang="en-US" sz="2600" dirty="0">
                <a:latin typeface="Arial"/>
                <a:cs typeface="Arial"/>
              </a:rPr>
              <a:t>+ </a:t>
            </a:r>
            <a:r>
              <a:rPr lang="en-US" sz="2600" b="1" i="1" dirty="0">
                <a:latin typeface="Arial"/>
                <a:cs typeface="Arial"/>
              </a:rPr>
              <a:t>imp) costs are $5000.</a:t>
            </a:r>
          </a:p>
        </p:txBody>
      </p:sp>
    </p:spTree>
    <p:extLst>
      <p:ext uri="{BB962C8B-B14F-4D97-AF65-F5344CB8AC3E}">
        <p14:creationId xmlns:p14="http://schemas.microsoft.com/office/powerpoint/2010/main" val="225470350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 bldLvl="4"/>
      <p:bldP spid="675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52413"/>
            <a:ext cx="8686800" cy="6492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700"/>
              <a:t>Economic Profit  vs. Accounting Profit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CC0000"/>
                </a:solidFill>
              </a:rPr>
              <a:t>Accounting profit</a:t>
            </a:r>
            <a:r>
              <a:rPr lang="en-US"/>
              <a:t> </a:t>
            </a:r>
          </a:p>
          <a:p>
            <a:pPr marL="795338" lvl="1" indent="-338138"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en-US" sz="2800"/>
              <a:t>=	total revenue minus total explicit costs</a:t>
            </a:r>
          </a:p>
          <a:p>
            <a:pPr eaLnBrk="1" hangingPunct="1"/>
            <a:r>
              <a:rPr lang="en-US" b="1">
                <a:solidFill>
                  <a:srgbClr val="CC0000"/>
                </a:solidFill>
              </a:rPr>
              <a:t>Economic profit</a:t>
            </a:r>
            <a:endParaRPr lang="en-US"/>
          </a:p>
          <a:p>
            <a:pPr marL="795338" lvl="1" indent="-338138"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en-US" sz="2800"/>
              <a:t>=	total revenue minus total costs (including explicit and implicit costs)</a:t>
            </a:r>
          </a:p>
          <a:p>
            <a:pPr eaLnBrk="1" hangingPunct="1"/>
            <a:r>
              <a:rPr lang="en-US"/>
              <a:t>Accounting profit ignores implicit costs, </a:t>
            </a:r>
            <a:br>
              <a:rPr lang="en-US"/>
            </a:br>
            <a:r>
              <a:rPr lang="en-US"/>
              <a:t>so it’s higher than economic profit.  </a:t>
            </a:r>
          </a:p>
        </p:txBody>
      </p:sp>
      <p:sp>
        <p:nvSpPr>
          <p:cNvPr id="1639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262446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 bldLvl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Economic profit vs. accounting profit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equilibrium rent on office space has just increased by $500/month. </a:t>
            </a:r>
          </a:p>
          <a:p>
            <a:pPr marL="0" indent="0">
              <a:buNone/>
            </a:pPr>
            <a:r>
              <a:rPr lang="en-US" dirty="0"/>
              <a:t>Determine the effects on accounting profit and economic profit if:</a:t>
            </a:r>
          </a:p>
          <a:p>
            <a:pPr marL="690563" lvl="1" indent="-403225">
              <a:buNone/>
            </a:pPr>
            <a:r>
              <a:rPr lang="en-US" sz="2600" b="1" dirty="0">
                <a:solidFill>
                  <a:srgbClr val="800000"/>
                </a:solidFill>
              </a:rPr>
              <a:t>a.</a:t>
            </a:r>
            <a:r>
              <a:rPr lang="en-US" sz="2600" b="1" dirty="0">
                <a:solidFill>
                  <a:srgbClr val="C00000"/>
                </a:solidFill>
              </a:rPr>
              <a:t>	</a:t>
            </a:r>
            <a:r>
              <a:rPr lang="en-US" sz="2800" dirty="0"/>
              <a:t>you rent your office space</a:t>
            </a:r>
          </a:p>
          <a:p>
            <a:pPr marL="690563" lvl="1" indent="-403225">
              <a:buNone/>
            </a:pPr>
            <a:r>
              <a:rPr lang="en-US" sz="2600" b="1" dirty="0">
                <a:solidFill>
                  <a:srgbClr val="800000"/>
                </a:solidFill>
              </a:rPr>
              <a:t>b.</a:t>
            </a:r>
            <a:r>
              <a:rPr lang="en-US" sz="2600" b="1" dirty="0">
                <a:solidFill>
                  <a:srgbClr val="C00000"/>
                </a:solidFill>
              </a:rPr>
              <a:t>	</a:t>
            </a:r>
            <a:r>
              <a:rPr lang="en-US" sz="2800" dirty="0"/>
              <a:t>you own your office space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ct val="25000"/>
              </a:spcBef>
              <a:buClr>
                <a:srgbClr val="003399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The rent on office space increases $500/month.  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003399"/>
              </a:buClr>
              <a:buNone/>
            </a:pPr>
            <a:r>
              <a:rPr lang="en-US" b="1" dirty="0">
                <a:solidFill>
                  <a:srgbClr val="800000"/>
                </a:solidFill>
              </a:rPr>
              <a:t>a.</a:t>
            </a: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en-US" dirty="0">
                <a:solidFill>
                  <a:prstClr val="black"/>
                </a:solidFill>
              </a:rPr>
              <a:t>You rent your office space.</a:t>
            </a:r>
          </a:p>
          <a:p>
            <a:pPr lvl="0">
              <a:lnSpc>
                <a:spcPct val="100000"/>
              </a:lnSpc>
              <a:spcBef>
                <a:spcPct val="5000"/>
              </a:spcBef>
              <a:buClr>
                <a:srgbClr val="003399"/>
              </a:buClr>
              <a:buNone/>
            </a:pPr>
            <a:r>
              <a:rPr lang="en-US" dirty="0">
                <a:solidFill>
                  <a:srgbClr val="0000FF"/>
                </a:solidFill>
              </a:rPr>
              <a:t>	Explicit costs increase $500/month.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Accounting profit &amp; economic profit each fall $500/month.</a:t>
            </a:r>
            <a:r>
              <a:rPr lang="en-US" dirty="0">
                <a:solidFill>
                  <a:srgbClr val="CC0000"/>
                </a:solidFill>
              </a:rPr>
              <a:t>  </a:t>
            </a:r>
          </a:p>
          <a:p>
            <a:pPr lvl="0">
              <a:lnSpc>
                <a:spcPct val="100000"/>
              </a:lnSpc>
              <a:spcBef>
                <a:spcPct val="30000"/>
              </a:spcBef>
              <a:buClr>
                <a:srgbClr val="003399"/>
              </a:buClr>
              <a:buNone/>
            </a:pPr>
            <a:r>
              <a:rPr lang="en-US" b="1" dirty="0">
                <a:solidFill>
                  <a:srgbClr val="800000"/>
                </a:solidFill>
              </a:rPr>
              <a:t>b.	</a:t>
            </a:r>
            <a:r>
              <a:rPr lang="en-US" dirty="0">
                <a:solidFill>
                  <a:prstClr val="black"/>
                </a:solidFill>
              </a:rPr>
              <a:t>You own your office space.</a:t>
            </a:r>
          </a:p>
          <a:p>
            <a:pPr lvl="0">
              <a:lnSpc>
                <a:spcPct val="100000"/>
              </a:lnSpc>
              <a:spcBef>
                <a:spcPct val="5000"/>
              </a:spcBef>
              <a:buClr>
                <a:srgbClr val="003399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>
                <a:solidFill>
                  <a:srgbClr val="0000FF"/>
                </a:solidFill>
              </a:rPr>
              <a:t>Explicit costs do not change,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so accounting profit does not change. 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Implicit costs increase $500/month (opp. cost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of using your space instead of renting it)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so economic profit falls by $500/month.</a:t>
            </a:r>
            <a:r>
              <a:rPr lang="en-US" dirty="0">
                <a:solidFill>
                  <a:srgbClr val="CC0000"/>
                </a:solidFill>
              </a:rPr>
              <a:t> 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50693"/>
      </p:ext>
    </p:extLst>
  </p:cSld>
  <p:clrMapOvr>
    <a:masterClrMapping/>
  </p:clrMapOvr>
  <p:transition>
    <p:fade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</TotalTime>
  <Words>3784</Words>
  <Application>Microsoft Office PowerPoint</Application>
  <PresentationFormat>On-screen Show (4:3)</PresentationFormat>
  <Paragraphs>912</Paragraphs>
  <Slides>47</Slides>
  <Notes>47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61" baseType="lpstr">
      <vt:lpstr>Arial</vt:lpstr>
      <vt:lpstr>Arial Narrow</vt:lpstr>
      <vt:lpstr>Book Antiqua</vt:lpstr>
      <vt:lpstr>Calibri</vt:lpstr>
      <vt:lpstr>Cambria Math</vt:lpstr>
      <vt:lpstr>Tahoma</vt:lpstr>
      <vt:lpstr>Times New Roman</vt:lpstr>
      <vt:lpstr>Tw Cen MT</vt:lpstr>
      <vt:lpstr>Tw Cen MT Condensed</vt:lpstr>
      <vt:lpstr>Wingdings</vt:lpstr>
      <vt:lpstr>Wingdings 3</vt:lpstr>
      <vt:lpstr>Office Theme</vt:lpstr>
      <vt:lpstr>Integral</vt:lpstr>
      <vt:lpstr>Worksheet</vt:lpstr>
      <vt:lpstr>PowerPoint Presentation</vt:lpstr>
      <vt:lpstr>ACTIVE LEARNING   1    Brainstorming costs</vt:lpstr>
      <vt:lpstr>Lecture Today</vt:lpstr>
      <vt:lpstr>Total Revenue, Total Cost, Profit</vt:lpstr>
      <vt:lpstr>Costs:  Explicit vs. Implicit</vt:lpstr>
      <vt:lpstr>Explicit vs. Implicit Costs:  An Example</vt:lpstr>
      <vt:lpstr>Economic Profit  vs. Accounting Profit</vt:lpstr>
      <vt:lpstr>ACTIVE LEARNING   2    Economic profit vs. accounting profit</vt:lpstr>
      <vt:lpstr>ACTIVE LEARNING   2    Answers</vt:lpstr>
      <vt:lpstr>The Production Function</vt:lpstr>
      <vt:lpstr>EXAMPLE 1:  Farmer Slavko’s Production Function</vt:lpstr>
      <vt:lpstr>Marginal Product</vt:lpstr>
      <vt:lpstr>EXAMPLE 1:  Total &amp; Marginal Product</vt:lpstr>
      <vt:lpstr>EXAMPLE 1:  MPL = Slope of Prod Function</vt:lpstr>
      <vt:lpstr>Why MPL Is Important</vt:lpstr>
      <vt:lpstr>Why MPL Diminishes</vt:lpstr>
      <vt:lpstr>EXAMPLE 1:  Farmer Slavko’s Costs</vt:lpstr>
      <vt:lpstr>EXAMPLE 1:  Farmer Slavko’s Costs</vt:lpstr>
      <vt:lpstr>EXAMPLE 1:  Slavko’s Total Cost Curve</vt:lpstr>
      <vt:lpstr>Marginal Cost</vt:lpstr>
      <vt:lpstr>EXAMPLE 1:  Total and Marginal Cost</vt:lpstr>
      <vt:lpstr>EXAMPLE 1:  The Marginal Cost Curve</vt:lpstr>
      <vt:lpstr>Why MC Is Important</vt:lpstr>
      <vt:lpstr>Fixed and Variable Costs</vt:lpstr>
      <vt:lpstr>EXAMPLE 2</vt:lpstr>
      <vt:lpstr>EXAMPLE 2:  Costs</vt:lpstr>
      <vt:lpstr>EXAMPLE 2:  Marginal Cost</vt:lpstr>
      <vt:lpstr>EXAMPLE 2:  Average Fixed Cost</vt:lpstr>
      <vt:lpstr>EXAMPLE 2:  Average Variable Cost</vt:lpstr>
      <vt:lpstr>EXAMPLE 2:  Average Total Cost</vt:lpstr>
      <vt:lpstr>EXAMPLE 2:  Average Total Cost</vt:lpstr>
      <vt:lpstr>EXAMPLE 2:  The Various Cost Curves Together</vt:lpstr>
      <vt:lpstr>ACTIVE LEARNING   3    Calculating costs</vt:lpstr>
      <vt:lpstr>ACTIVE LEARNING   3    Answers</vt:lpstr>
      <vt:lpstr>EXAMPLE 2:  Why ATC Is Usually U-Shaped</vt:lpstr>
      <vt:lpstr>EXAMPLE 2:  ATC and MC</vt:lpstr>
      <vt:lpstr>Costs in the Short Run &amp; Long Run</vt:lpstr>
      <vt:lpstr>EXAMPLE 3:  LRATC with 3 factory sizes</vt:lpstr>
      <vt:lpstr>EXAMPLE 3:  LRATC with 3 factory sizes</vt:lpstr>
      <vt:lpstr>A Typical LRATC Curve</vt:lpstr>
      <vt:lpstr>How ATC Changes as  the Scale of Production Changes</vt:lpstr>
      <vt:lpstr>How ATC Changes as  the Scale of Production Changes</vt:lpstr>
      <vt:lpstr>CONCLUSION</vt:lpstr>
      <vt:lpstr>Summary</vt:lpstr>
      <vt:lpstr>Summary</vt:lpstr>
      <vt:lpstr>Summary</vt:lpstr>
      <vt:lpstr>Summary</vt:lpstr>
    </vt:vector>
  </TitlesOfParts>
  <Company>Carthage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</dc:title>
  <dc:creator>Ron</dc:creator>
  <cp:lastModifiedBy>Dali Laxton</cp:lastModifiedBy>
  <cp:revision>258</cp:revision>
  <dcterms:created xsi:type="dcterms:W3CDTF">2010-12-25T14:19:53Z</dcterms:created>
  <dcterms:modified xsi:type="dcterms:W3CDTF">2020-10-22T13:44:18Z</dcterms:modified>
</cp:coreProperties>
</file>