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  <p:sldMasterId id="2147483665" r:id="rId2"/>
    <p:sldMasterId id="2147483678" r:id="rId3"/>
  </p:sldMasterIdLst>
  <p:notesMasterIdLst>
    <p:notesMasterId r:id="rId41"/>
  </p:notesMasterIdLst>
  <p:handoutMasterIdLst>
    <p:handoutMasterId r:id="rId42"/>
  </p:handoutMasterIdLst>
  <p:sldIdLst>
    <p:sldId id="266" r:id="rId4"/>
    <p:sldId id="389" r:id="rId5"/>
    <p:sldId id="345" r:id="rId6"/>
    <p:sldId id="356" r:id="rId7"/>
    <p:sldId id="357" r:id="rId8"/>
    <p:sldId id="358" r:id="rId9"/>
    <p:sldId id="349" r:id="rId10"/>
    <p:sldId id="353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71" r:id="rId20"/>
    <p:sldId id="372" r:id="rId21"/>
    <p:sldId id="373" r:id="rId22"/>
    <p:sldId id="374" r:id="rId23"/>
    <p:sldId id="361" r:id="rId24"/>
    <p:sldId id="362" r:id="rId25"/>
    <p:sldId id="354" r:id="rId26"/>
    <p:sldId id="355" r:id="rId27"/>
    <p:sldId id="377" r:id="rId28"/>
    <p:sldId id="378" r:id="rId29"/>
    <p:sldId id="379" r:id="rId30"/>
    <p:sldId id="380" r:id="rId31"/>
    <p:sldId id="381" r:id="rId32"/>
    <p:sldId id="382" r:id="rId33"/>
    <p:sldId id="383" r:id="rId34"/>
    <p:sldId id="384" r:id="rId35"/>
    <p:sldId id="385" r:id="rId36"/>
    <p:sldId id="386" r:id="rId37"/>
    <p:sldId id="387" r:id="rId38"/>
    <p:sldId id="388" r:id="rId39"/>
    <p:sldId id="289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2C7"/>
    <a:srgbClr val="CC9900"/>
    <a:srgbClr val="A3C167"/>
    <a:srgbClr val="800040"/>
    <a:srgbClr val="FFF5DB"/>
    <a:srgbClr val="E9DEA7"/>
    <a:srgbClr val="CCFF66"/>
    <a:srgbClr val="FAC200"/>
    <a:srgbClr val="C99C00"/>
    <a:srgbClr val="C9AB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68" autoAdjust="0"/>
    <p:restoredTop sz="83420" autoAdjust="0"/>
  </p:normalViewPr>
  <p:slideViewPr>
    <p:cSldViewPr snapToGrid="0">
      <p:cViewPr varScale="1">
        <p:scale>
          <a:sx n="55" d="100"/>
          <a:sy n="55" d="100"/>
        </p:scale>
        <p:origin x="1464" y="52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64"/>
    </p:cViewPr>
  </p:sorterViewPr>
  <p:notesViewPr>
    <p:cSldViewPr>
      <p:cViewPr>
        <p:scale>
          <a:sx n="165" d="100"/>
          <a:sy n="165" d="100"/>
        </p:scale>
        <p:origin x="-1128" y="44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0" Type="http://schemas.openxmlformats.org/officeDocument/2006/relationships/slide" Target="slides/slide17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F15FA-6B4E-4FED-9D12-E83FDD5472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02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A24F5-E131-4EBA-BC25-A81BE41A18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898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lnSpc>
        <a:spcPct val="105000"/>
      </a:lnSpc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234950" indent="0" algn="l" defTabSz="914400" rtl="0" eaLnBrk="1" latinLnBrk="0" hangingPunct="1">
      <a:lnSpc>
        <a:spcPct val="105000"/>
      </a:lnSpc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457200" indent="0" algn="l" defTabSz="914400" rtl="0" eaLnBrk="1" latinLnBrk="0" hangingPunct="1">
      <a:lnSpc>
        <a:spcPct val="105000"/>
      </a:lnSpc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692150" indent="0" algn="l" defTabSz="914400" rtl="0" eaLnBrk="1" latinLnBrk="0" hangingPunct="1">
      <a:lnSpc>
        <a:spcPct val="105000"/>
      </a:lnSpc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914400" indent="0" algn="l" defTabSz="914400" rtl="0" eaLnBrk="1" latinLnBrk="0" hangingPunct="1">
      <a:lnSpc>
        <a:spcPct val="105000"/>
      </a:lnSpc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910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AA24F5-E131-4EBA-BC25-A81BE41A1852}" type="slidenum">
              <a:rPr lang="en-US" smtClean="0"/>
              <a:pPr/>
              <a:t>0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6C2D80-BEFA-4734-A886-912ACE59679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63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0CEAD25-4C4C-44D4-8C0C-A74B2B8612E9}" type="slidenum">
              <a:rPr lang="en-US" sz="1200">
                <a:cs typeface="Arial" charset="0"/>
              </a:rPr>
              <a:pPr algn="r"/>
              <a:t>10</a:t>
            </a:fld>
            <a:endParaRPr lang="en-US" sz="1200">
              <a:cs typeface="Arial" charset="0"/>
            </a:endParaRPr>
          </a:p>
        </p:txBody>
      </p:sp>
      <p:sp>
        <p:nvSpPr>
          <p:cNvPr id="563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96D506-85C1-4352-97D4-C5139E07DF4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734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03E6BC2-E3A2-4D22-A498-ACFD3DAFE741}" type="slidenum">
              <a:rPr lang="en-US" sz="1200">
                <a:cs typeface="Arial" charset="0"/>
              </a:rPr>
              <a:pPr algn="r"/>
              <a:t>11</a:t>
            </a:fld>
            <a:endParaRPr lang="en-US" sz="1200">
              <a:cs typeface="Arial" charset="0"/>
            </a:endParaRPr>
          </a:p>
        </p:txBody>
      </p:sp>
      <p:sp>
        <p:nvSpPr>
          <p:cNvPr id="573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8E7EC6-6FC2-4B2E-A4D6-8E1A0ADE0CE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83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CD49C87-90E3-496D-96C3-3BF2840B56CD}" type="slidenum">
              <a:rPr lang="en-US" sz="1200">
                <a:cs typeface="Arial" charset="0"/>
              </a:rPr>
              <a:pPr algn="r"/>
              <a:t>12</a:t>
            </a:fld>
            <a:endParaRPr lang="en-US" sz="1200">
              <a:cs typeface="Arial" charset="0"/>
            </a:endParaRPr>
          </a:p>
        </p:txBody>
      </p:sp>
      <p:sp>
        <p:nvSpPr>
          <p:cNvPr id="583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3A44AC-8B19-4DA5-A578-C9162695FCE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939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239A38B-F54C-4C97-9ED0-170CAD204051}" type="slidenum">
              <a:rPr lang="en-US" sz="1200">
                <a:cs typeface="Arial" charset="0"/>
              </a:rPr>
              <a:pPr algn="r"/>
              <a:t>13</a:t>
            </a:fld>
            <a:endParaRPr lang="en-US" sz="1200">
              <a:cs typeface="Arial" charset="0"/>
            </a:endParaRPr>
          </a:p>
        </p:txBody>
      </p:sp>
      <p:sp>
        <p:nvSpPr>
          <p:cNvPr id="593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E3D6F4-EBFA-4748-B893-87750612D23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1195C65-1A3B-4BFE-85F1-BA496E36158D}" type="slidenum">
              <a:rPr lang="en-US" sz="1200">
                <a:cs typeface="Arial" charset="0"/>
              </a:rPr>
              <a:pPr algn="r"/>
              <a:t>14</a:t>
            </a:fld>
            <a:endParaRPr lang="en-US" sz="1200">
              <a:cs typeface="Arial" charset="0"/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6E9708-4E74-4553-805F-C86272E1BF0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144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40F3148-9634-4829-8610-125962D73834}" type="slidenum">
              <a:rPr lang="en-US" sz="1200">
                <a:cs typeface="Arial" charset="0"/>
              </a:rPr>
              <a:pPr algn="r"/>
              <a:t>15</a:t>
            </a:fld>
            <a:endParaRPr lang="en-US" sz="1200">
              <a:cs typeface="Arial" charset="0"/>
            </a:endParaRPr>
          </a:p>
        </p:txBody>
      </p:sp>
      <p:sp>
        <p:nvSpPr>
          <p:cNvPr id="6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AEDEA6-8A02-4215-8E33-6E6351518E5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24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9386E49-46AC-4D1F-ADA4-DD6AFB145830}" type="slidenum">
              <a:rPr lang="en-US" sz="1200">
                <a:cs typeface="Arial" charset="0"/>
              </a:rPr>
              <a:pPr algn="r"/>
              <a:t>16</a:t>
            </a:fld>
            <a:endParaRPr lang="en-US" sz="1200">
              <a:cs typeface="Arial" charset="0"/>
            </a:endParaRPr>
          </a:p>
        </p:txBody>
      </p:sp>
      <p:sp>
        <p:nvSpPr>
          <p:cNvPr id="624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4E82F8-2B6F-4856-98DE-2050D57EE66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34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D04449-0AED-4778-A232-91757D965175}" type="slidenum">
              <a:rPr lang="en-US" sz="1200">
                <a:cs typeface="Arial" charset="0"/>
              </a:rPr>
              <a:pPr algn="r"/>
              <a:t>17</a:t>
            </a:fld>
            <a:endParaRPr lang="en-US" sz="1200">
              <a:cs typeface="Arial" charset="0"/>
            </a:endParaRPr>
          </a:p>
        </p:txBody>
      </p:sp>
      <p:sp>
        <p:nvSpPr>
          <p:cNvPr id="634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AE331C-BB68-450C-9E01-99B60CE58AA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45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CE534BD-57AC-4940-807D-8A71805B722A}" type="slidenum">
              <a:rPr lang="en-US" sz="1200">
                <a:cs typeface="Arial" charset="0"/>
              </a:rPr>
              <a:pPr algn="r"/>
              <a:t>18</a:t>
            </a:fld>
            <a:endParaRPr lang="en-US" sz="1200">
              <a:cs typeface="Arial" charset="0"/>
            </a:endParaRPr>
          </a:p>
        </p:txBody>
      </p:sp>
      <p:sp>
        <p:nvSpPr>
          <p:cNvPr id="645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6FCC65-1045-4ED9-BC3B-DAA2AE86BA9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AFDA1D7-C236-4938-B578-C185BBF64AAD}" type="slidenum">
              <a:rPr lang="en-US" sz="1200">
                <a:cs typeface="Arial" charset="0"/>
              </a:rPr>
              <a:pPr algn="r"/>
              <a:t>19</a:t>
            </a:fld>
            <a:endParaRPr lang="en-US" sz="1200">
              <a:cs typeface="Arial" charset="0"/>
            </a:endParaRPr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A3F6BA-F70D-469C-A304-42B3B2F7B24F}" type="slidenum">
              <a:rPr lang="en-US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A3F6BA-F70D-469C-A304-42B3B2F7B24F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20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962400"/>
            <a:ext cx="6019800" cy="4876800"/>
          </a:xfrm>
        </p:spPr>
        <p:txBody>
          <a:bodyPr>
            <a:noAutofit/>
          </a:bodyPr>
          <a:lstStyle/>
          <a:p>
            <a:pPr eaLnBrk="1" hangingPunct="1"/>
            <a:endParaRPr lang="en-US" dirty="0"/>
          </a:p>
        </p:txBody>
      </p:sp>
      <p:sp>
        <p:nvSpPr>
          <p:cNvPr id="7" name="Slide Image Placeholder 6"/>
          <p:cNvSpPr>
            <a:spLocks noGrp="1" noRot="1" noChangeAspect="1"/>
          </p:cNvSpPr>
          <p:nvPr>
            <p:ph type="sldImg"/>
          </p:nvPr>
        </p:nvSpPr>
        <p:spPr>
          <a:xfrm>
            <a:off x="1295400" y="609600"/>
            <a:ext cx="4191000" cy="3143250"/>
          </a:xfr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A3F6BA-F70D-469C-A304-42B3B2F7B24F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962400"/>
            <a:ext cx="6019800" cy="4876800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7" name="Slide Image Placeholder 6"/>
          <p:cNvSpPr>
            <a:spLocks noGrp="1" noRot="1" noChangeAspect="1"/>
          </p:cNvSpPr>
          <p:nvPr>
            <p:ph type="sldImg"/>
          </p:nvPr>
        </p:nvSpPr>
        <p:spPr>
          <a:xfrm>
            <a:off x="1295400" y="609600"/>
            <a:ext cx="4191000" cy="3143250"/>
          </a:xfr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A3F6BA-F70D-469C-A304-42B3B2F7B24F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962400"/>
            <a:ext cx="6019800" cy="4876800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7" name="Slide Image Placeholder 6"/>
          <p:cNvSpPr>
            <a:spLocks noGrp="1" noRot="1" noChangeAspect="1"/>
          </p:cNvSpPr>
          <p:nvPr>
            <p:ph type="sldImg"/>
          </p:nvPr>
        </p:nvSpPr>
        <p:spPr>
          <a:xfrm>
            <a:off x="1295400" y="609600"/>
            <a:ext cx="4191000" cy="3143250"/>
          </a:xfr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A3F6BA-F70D-469C-A304-42B3B2F7B24F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23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962400"/>
            <a:ext cx="6019800" cy="4876800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7" name="Slide Image Placeholder 6"/>
          <p:cNvSpPr>
            <a:spLocks noGrp="1" noRot="1" noChangeAspect="1"/>
          </p:cNvSpPr>
          <p:nvPr>
            <p:ph type="sldImg"/>
          </p:nvPr>
        </p:nvSpPr>
        <p:spPr>
          <a:xfrm>
            <a:off x="1295400" y="609600"/>
            <a:ext cx="4191000" cy="3143250"/>
          </a:xfr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43441F-D0BC-49A3-9BFE-BB74F998BCA7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065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5FB7779-AA83-4260-A195-EB6F28607F05}" type="slidenum">
              <a:rPr lang="en-US" sz="1200">
                <a:cs typeface="Arial" charset="0"/>
              </a:rPr>
              <a:pPr algn="r"/>
              <a:t>24</a:t>
            </a:fld>
            <a:endParaRPr lang="en-US" sz="1200">
              <a:cs typeface="Arial" charset="0"/>
            </a:endParaRPr>
          </a:p>
        </p:txBody>
      </p:sp>
      <p:sp>
        <p:nvSpPr>
          <p:cNvPr id="706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C1E52A-2090-4A59-921F-CB90BEB3F157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168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8481C21-22F6-4C96-92EF-435D517C4D3A}" type="slidenum">
              <a:rPr lang="en-US" sz="1200">
                <a:cs typeface="Arial" charset="0"/>
              </a:rPr>
              <a:pPr algn="r"/>
              <a:t>25</a:t>
            </a:fld>
            <a:endParaRPr lang="en-US" sz="1200">
              <a:cs typeface="Arial" charset="0"/>
            </a:endParaRPr>
          </a:p>
        </p:txBody>
      </p:sp>
      <p:sp>
        <p:nvSpPr>
          <p:cNvPr id="716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5A0684-473B-42A2-BCBD-0515A466B803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270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31029C5-405B-435E-9FE0-7720F260DF47}" type="slidenum">
              <a:rPr lang="en-US" sz="1200">
                <a:cs typeface="Arial" charset="0"/>
              </a:rPr>
              <a:pPr algn="r"/>
              <a:t>26</a:t>
            </a:fld>
            <a:endParaRPr lang="en-US" sz="1200">
              <a:cs typeface="Arial" charset="0"/>
            </a:endParaRPr>
          </a:p>
        </p:txBody>
      </p:sp>
      <p:sp>
        <p:nvSpPr>
          <p:cNvPr id="727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27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6489F1-DD1D-4129-AA96-25B1714E152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373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1FE0A6-2F9D-485E-B94E-4314BB69C2CF}" type="slidenum">
              <a:rPr lang="en-US" sz="1200">
                <a:cs typeface="Arial" charset="0"/>
              </a:rPr>
              <a:pPr algn="r"/>
              <a:t>27</a:t>
            </a:fld>
            <a:endParaRPr lang="en-US" sz="1200">
              <a:cs typeface="Arial" charset="0"/>
            </a:endParaRPr>
          </a:p>
        </p:txBody>
      </p:sp>
      <p:sp>
        <p:nvSpPr>
          <p:cNvPr id="737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E8AF13-F342-4ABD-8A69-94E48F18F862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475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8D22464-93DC-4588-8D5C-A7B637B36B87}" type="slidenum">
              <a:rPr lang="en-US" sz="1200">
                <a:cs typeface="Arial" charset="0"/>
              </a:rPr>
              <a:pPr algn="r"/>
              <a:t>28</a:t>
            </a:fld>
            <a:endParaRPr lang="en-US" sz="1200">
              <a:cs typeface="Arial" charset="0"/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50E92D-BD0B-4E6B-9EA4-214E16EABA51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577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403644A-D9D2-43C4-9983-637F93D255CF}" type="slidenum">
              <a:rPr lang="en-US" sz="1200">
                <a:cs typeface="Arial" charset="0"/>
              </a:rPr>
              <a:pPr algn="r"/>
              <a:t>29</a:t>
            </a:fld>
            <a:endParaRPr lang="en-US" sz="1200">
              <a:cs typeface="Arial" charset="0"/>
            </a:endParaRPr>
          </a:p>
        </p:txBody>
      </p:sp>
      <p:sp>
        <p:nvSpPr>
          <p:cNvPr id="757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0D0CB1-D6C0-4541-BF12-1D2C1363339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915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D6D2F2D-0A27-479D-B29E-E38CC634CFA2}" type="slidenum">
              <a:rPr lang="en-US" sz="1200">
                <a:cs typeface="Arial" charset="0"/>
              </a:rPr>
              <a:pPr algn="r"/>
              <a:t>3</a:t>
            </a:fld>
            <a:endParaRPr lang="en-US" sz="1200">
              <a:cs typeface="Arial" charset="0"/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AD5289-72AD-459C-AB47-BBAF455DCD14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7680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3800A6F-7FAF-4517-AC1F-87E8157353D2}" type="slidenum">
              <a:rPr lang="en-US" sz="1200">
                <a:cs typeface="Arial" charset="0"/>
              </a:rPr>
              <a:pPr algn="r"/>
              <a:t>30</a:t>
            </a:fld>
            <a:endParaRPr lang="en-US" sz="1200">
              <a:cs typeface="Arial" charset="0"/>
            </a:endParaRPr>
          </a:p>
        </p:txBody>
      </p:sp>
      <p:sp>
        <p:nvSpPr>
          <p:cNvPr id="768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AC4D3F-4411-423C-95F3-86D9584731EC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782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F2759D2-7BA9-4C74-8D39-1CFAD4C98BF2}" type="slidenum">
              <a:rPr lang="en-US" sz="1200">
                <a:cs typeface="Arial" charset="0"/>
              </a:rPr>
              <a:pPr algn="r"/>
              <a:t>31</a:t>
            </a:fld>
            <a:endParaRPr lang="en-US" sz="1200">
              <a:cs typeface="Arial" charset="0"/>
            </a:endParaRPr>
          </a:p>
        </p:txBody>
      </p:sp>
      <p:sp>
        <p:nvSpPr>
          <p:cNvPr id="778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5D8A84-B7D5-4A65-B37C-D6F5D86AE08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7885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96FC5C7-58DA-47CC-A60F-F4B1D081890A}" type="slidenum">
              <a:rPr lang="en-US" sz="1200">
                <a:cs typeface="Arial" charset="0"/>
              </a:rPr>
              <a:pPr algn="r"/>
              <a:t>32</a:t>
            </a:fld>
            <a:endParaRPr lang="en-US" sz="1200">
              <a:cs typeface="Arial" charset="0"/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BB98AD-F1A4-42ED-A20E-18347A2A4DC9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7987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31F3A56-9B14-4B2F-B3B0-E48EA222B4E3}" type="slidenum">
              <a:rPr lang="en-US" sz="1200">
                <a:cs typeface="Arial" charset="0"/>
              </a:rPr>
              <a:pPr algn="r"/>
              <a:t>33</a:t>
            </a:fld>
            <a:endParaRPr lang="en-US" sz="1200">
              <a:cs typeface="Arial" charset="0"/>
            </a:endParaRPr>
          </a:p>
        </p:txBody>
      </p:sp>
      <p:sp>
        <p:nvSpPr>
          <p:cNvPr id="798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798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B36236-382C-40D0-BA8F-5F5E8F4B4E64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8089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55714E-CE98-4568-94D4-C3FE98A65FDF}" type="slidenum">
              <a:rPr lang="en-US" sz="1200">
                <a:cs typeface="Arial" charset="0"/>
              </a:rPr>
              <a:pPr algn="r"/>
              <a:t>34</a:t>
            </a:fld>
            <a:endParaRPr lang="en-US" sz="1200">
              <a:cs typeface="Arial" charset="0"/>
            </a:endParaRPr>
          </a:p>
        </p:txBody>
      </p:sp>
      <p:sp>
        <p:nvSpPr>
          <p:cNvPr id="809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809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A9491E-B01D-4FE8-854F-BE52F778BC3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819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976FB63-2F0A-44FD-8515-26663D9D77C3}" type="slidenum">
              <a:rPr lang="en-US" sz="1200">
                <a:cs typeface="Arial" charset="0"/>
              </a:rPr>
              <a:pPr algn="r"/>
              <a:t>35</a:t>
            </a:fld>
            <a:endParaRPr lang="en-US" sz="1200">
              <a:cs typeface="Arial" charset="0"/>
            </a:endParaRPr>
          </a:p>
        </p:txBody>
      </p:sp>
      <p:sp>
        <p:nvSpPr>
          <p:cNvPr id="819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A3F6BA-F70D-469C-A304-42B3B2F7B24F}" type="slidenum">
              <a:rPr lang="en-US">
                <a:solidFill>
                  <a:prstClr val="black"/>
                </a:solidFill>
              </a:rPr>
              <a:pPr/>
              <a:t>36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860414-6861-4FDB-A5C4-F8CA08A39F4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46DEA69-2319-417C-88ED-62D9EFECDA15}" type="slidenum">
              <a:rPr lang="en-US" sz="1200">
                <a:cs typeface="Arial" charset="0"/>
              </a:rPr>
              <a:pPr algn="r"/>
              <a:t>4</a:t>
            </a:fld>
            <a:endParaRPr lang="en-US" sz="1200">
              <a:cs typeface="Arial" charset="0"/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6DD331-A0D9-40AB-B8AE-C143A0C6517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120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52ADC19-DC26-4573-889E-0DF2DB45401E}" type="slidenum">
              <a:rPr lang="en-US" sz="1200">
                <a:cs typeface="Arial" charset="0"/>
              </a:rPr>
              <a:pPr algn="r"/>
              <a:t>5</a:t>
            </a:fld>
            <a:endParaRPr lang="en-US" sz="1200">
              <a:cs typeface="Arial" charset="0"/>
            </a:endParaRP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A3F6BA-F70D-469C-A304-42B3B2F7B24F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6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962400"/>
            <a:ext cx="6019800" cy="4876800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7" name="Slide Image Placeholder 6"/>
          <p:cNvSpPr>
            <a:spLocks noGrp="1" noRot="1" noChangeAspect="1"/>
          </p:cNvSpPr>
          <p:nvPr>
            <p:ph type="sldImg"/>
          </p:nvPr>
        </p:nvSpPr>
        <p:spPr>
          <a:xfrm>
            <a:off x="1295400" y="609600"/>
            <a:ext cx="4191000" cy="3143250"/>
          </a:xfr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A3F6BA-F70D-469C-A304-42B3B2F7B24F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7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962400"/>
            <a:ext cx="6019800" cy="4876800"/>
          </a:xfrm>
        </p:spPr>
        <p:txBody>
          <a:bodyPr>
            <a:noAutofit/>
          </a:bodyPr>
          <a:lstStyle/>
          <a:p>
            <a:endParaRPr lang="en-US" sz="1100" b="0" i="0" dirty="0"/>
          </a:p>
        </p:txBody>
      </p:sp>
      <p:sp>
        <p:nvSpPr>
          <p:cNvPr id="7" name="Slide Image Placeholder 6"/>
          <p:cNvSpPr>
            <a:spLocks noGrp="1" noRot="1" noChangeAspect="1"/>
          </p:cNvSpPr>
          <p:nvPr>
            <p:ph type="sldImg"/>
          </p:nvPr>
        </p:nvSpPr>
        <p:spPr>
          <a:xfrm>
            <a:off x="1295400" y="609600"/>
            <a:ext cx="4191000" cy="3143250"/>
          </a:xfr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F8711D-7402-4E85-8E75-C7D9606CFA9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427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C30726A-6A7C-4295-BF47-2617A8C8EBC7}" type="slidenum">
              <a:rPr lang="en-US" sz="1200">
                <a:cs typeface="Arial" charset="0"/>
              </a:rPr>
              <a:pPr algn="r"/>
              <a:t>8</a:t>
            </a:fld>
            <a:endParaRPr lang="en-US" sz="1200">
              <a:cs typeface="Arial" charset="0"/>
            </a:endParaRPr>
          </a:p>
        </p:txBody>
      </p:sp>
      <p:sp>
        <p:nvSpPr>
          <p:cNvPr id="542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A27217-E715-4647-A6C9-4572A73C7F5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529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6C6271D-2B77-465F-A378-FE37734101F7}" type="slidenum">
              <a:rPr lang="en-US" sz="1200">
                <a:cs typeface="Arial" charset="0"/>
              </a:rPr>
              <a:pPr algn="r"/>
              <a:t>9</a:t>
            </a:fld>
            <a:endParaRPr lang="en-US" sz="1200">
              <a:cs typeface="Arial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534988"/>
            <a:ext cx="4572000" cy="3429000"/>
          </a:xfrm>
          <a:ln/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48150"/>
            <a:ext cx="5486400" cy="4210050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rmAutofit/>
          </a:bodyPr>
          <a:lstStyle>
            <a:lvl1pPr algn="l">
              <a:defRPr sz="3600" b="0">
                <a:solidFill>
                  <a:srgbClr val="006699"/>
                </a:solidFill>
                <a:latin typeface="Arial" pitchFamily="34" charset="0"/>
                <a:ea typeface="Tahoma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79581"/>
          </a:xfrm>
        </p:spPr>
        <p:txBody>
          <a:bodyPr/>
          <a:lstStyle>
            <a:lvl1pPr>
              <a:lnSpc>
                <a:spcPct val="105000"/>
              </a:lnSpc>
              <a:spcBef>
                <a:spcPts val="1200"/>
              </a:spcBef>
              <a:buClr>
                <a:srgbClr val="A3C167"/>
              </a:buClr>
              <a:buFont typeface="Wingdings" pitchFamily="2" charset="2"/>
              <a:buChar char="§"/>
              <a:defRPr sz="2800">
                <a:latin typeface="Arial" pitchFamily="34" charset="0"/>
                <a:cs typeface="Arial" pitchFamily="34" charset="0"/>
              </a:defRPr>
            </a:lvl1pPr>
            <a:lvl2pPr>
              <a:lnSpc>
                <a:spcPct val="105000"/>
              </a:lnSpc>
              <a:spcBef>
                <a:spcPts val="300"/>
              </a:spcBef>
              <a:buClr>
                <a:srgbClr val="CC9900"/>
              </a:buClr>
              <a:buFont typeface="Wingdings" pitchFamily="2" charset="2"/>
              <a:buChar char="§"/>
              <a:defRPr sz="2700">
                <a:latin typeface="Arial" pitchFamily="34" charset="0"/>
                <a:cs typeface="Arial" pitchFamily="34" charset="0"/>
              </a:defRPr>
            </a:lvl2pPr>
            <a:lvl3pPr>
              <a:lnSpc>
                <a:spcPct val="105000"/>
              </a:lnSpc>
              <a:spcBef>
                <a:spcPts val="300"/>
              </a:spcBef>
              <a:buClr>
                <a:srgbClr val="B3A2C7"/>
              </a:buClr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3pPr>
            <a:lvl4pPr>
              <a:lnSpc>
                <a:spcPct val="105000"/>
              </a:lnSpc>
              <a:spcBef>
                <a:spcPts val="300"/>
              </a:spcBef>
              <a:defRPr>
                <a:latin typeface="Arial" pitchFamily="34" charset="0"/>
                <a:cs typeface="Arial" pitchFamily="34" charset="0"/>
              </a:defRPr>
            </a:lvl4pPr>
            <a:lvl5pPr>
              <a:lnSpc>
                <a:spcPct val="105000"/>
              </a:lnSpc>
              <a:spcBef>
                <a:spcPts val="300"/>
              </a:spcBef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19C23F-7053-4290-8934-DA9F344A4CD0}"/>
              </a:ext>
            </a:extLst>
          </p:cNvPr>
          <p:cNvSpPr txBox="1"/>
          <p:nvPr userDrawn="1"/>
        </p:nvSpPr>
        <p:spPr>
          <a:xfrm>
            <a:off x="7543800" y="6324600"/>
            <a:ext cx="1143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56EF793-6576-47D7-8D74-034072F16359}" type="slidenum">
              <a:rPr lang="en-US" sz="1700" i="0" smtClean="0">
                <a:solidFill>
                  <a:srgbClr val="B2B2B2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pPr algn="r"/>
              <a:t>‹#›</a:t>
            </a:fld>
            <a:endParaRPr lang="en-US" sz="1700" i="0" dirty="0">
              <a:solidFill>
                <a:srgbClr val="B2B2B2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49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6106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11-Oct-21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54921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36256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703268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-10633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b="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b="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92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459" y="959313"/>
            <a:ext cx="5760741" cy="257189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5459" y="3531205"/>
            <a:ext cx="5760741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5459" y="329308"/>
            <a:ext cx="339214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6200" y="131730"/>
            <a:ext cx="802005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547696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4409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1756130"/>
            <a:ext cx="5764142" cy="2050066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5460" y="3806196"/>
            <a:ext cx="576414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5834070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959314"/>
            <a:ext cx="6564015" cy="10441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5459" y="2172548"/>
            <a:ext cx="3125871" cy="32789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3822" y="2172548"/>
            <a:ext cx="3125652" cy="3278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442513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-10633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b="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b="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52" y="959903"/>
            <a:ext cx="6571344" cy="1044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8131" y="2169094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131" y="2973815"/>
            <a:ext cx="3125766" cy="249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3822" y="2172548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3822" y="2971035"/>
            <a:ext cx="3125652" cy="24849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5236513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8565214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8BF961-BD43-474E-B785-AF5C658A8890}"/>
              </a:ext>
            </a:extLst>
          </p:cNvPr>
          <p:cNvSpPr txBox="1"/>
          <p:nvPr userDrawn="1"/>
        </p:nvSpPr>
        <p:spPr>
          <a:xfrm>
            <a:off x="7543800" y="6324600"/>
            <a:ext cx="1143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56EF793-6576-47D7-8D74-034072F16359}" type="slidenum">
              <a:rPr lang="en-US" sz="1700" i="0" smtClean="0">
                <a:solidFill>
                  <a:srgbClr val="B2B2B2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pPr algn="r"/>
              <a:t>‹#›</a:t>
            </a:fld>
            <a:endParaRPr lang="en-US" sz="1700" i="0" dirty="0">
              <a:solidFill>
                <a:srgbClr val="B2B2B2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6817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041" y="959313"/>
            <a:ext cx="2425950" cy="224205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9877" y="960890"/>
            <a:ext cx="3828178" cy="449691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041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8895424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077" y="1129512"/>
            <a:ext cx="3386166" cy="191848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420" y="3057166"/>
            <a:ext cx="3390817" cy="209256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4592" y="5469857"/>
            <a:ext cx="3393977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11-Oct-21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459" y="318641"/>
            <a:ext cx="2601032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26491" y="131730"/>
            <a:ext cx="795746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70363" b="36435"/>
          <a:stretch/>
        </p:blipFill>
        <p:spPr>
          <a:xfrm>
            <a:off x="1125460" y="643464"/>
            <a:ext cx="339242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8326904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6531537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447" y="796298"/>
            <a:ext cx="1103027" cy="466256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1910" y="796298"/>
            <a:ext cx="5301095" cy="46625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59215" b="36435"/>
          <a:stretch/>
        </p:blipFill>
        <p:spPr>
          <a:xfrm rot="5400000">
            <a:off x="5605390" y="3050294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0925318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-10633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b="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b="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940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7543800" y="6324600"/>
            <a:ext cx="1143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56EF793-6576-47D7-8D74-034072F16359}" type="slidenum">
              <a:rPr lang="en-US" sz="1700" i="0" smtClean="0">
                <a:solidFill>
                  <a:srgbClr val="B2B2B2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pPr algn="r"/>
              <a:t>‹#›</a:t>
            </a:fld>
            <a:endParaRPr lang="en-US" sz="1700" i="0" dirty="0">
              <a:solidFill>
                <a:srgbClr val="B2B2B2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75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79144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498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399914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97865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93824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11-Oct-21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22978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38145"/>
            <a:ext cx="8229600" cy="8845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47424"/>
            <a:ext cx="8229600" cy="4878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543800" y="6324600"/>
            <a:ext cx="1143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56EF793-6576-47D7-8D74-034072F16359}" type="slidenum">
              <a:rPr lang="en-US" sz="1700" i="0" smtClean="0">
                <a:solidFill>
                  <a:srgbClr val="B2B2B2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pPr algn="r"/>
              <a:t>‹#›</a:t>
            </a:fld>
            <a:endParaRPr lang="en-US" sz="1700" i="0" dirty="0">
              <a:solidFill>
                <a:srgbClr val="B2B2B2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-10633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b="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b="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006699"/>
          </a:solidFill>
          <a:latin typeface="Arial"/>
          <a:ea typeface="+mj-ea"/>
          <a:cs typeface="Arial"/>
        </a:defRPr>
      </a:lvl1pPr>
    </p:titleStyle>
    <p:bodyStyle>
      <a:lvl1pPr marL="342900" marR="0" indent="-342900" algn="l" defTabSz="914400" rtl="0" eaLnBrk="1" fontAlgn="auto" latinLnBrk="0" hangingPunct="1">
        <a:lnSpc>
          <a:spcPct val="105000"/>
        </a:lnSpc>
        <a:spcBef>
          <a:spcPts val="1200"/>
        </a:spcBef>
        <a:spcAft>
          <a:spcPts val="0"/>
        </a:spcAft>
        <a:buClr>
          <a:srgbClr val="A3C167"/>
        </a:buClr>
        <a:buSzTx/>
        <a:buFont typeface="Wingdings" charset="2"/>
        <a:buChar char="§"/>
        <a:tabLst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marR="0" indent="-285750" algn="l" defTabSz="914400" rtl="0" eaLnBrk="1" fontAlgn="auto" latinLnBrk="0" hangingPunct="1">
        <a:lnSpc>
          <a:spcPct val="105000"/>
        </a:lnSpc>
        <a:spcBef>
          <a:spcPts val="300"/>
        </a:spcBef>
        <a:spcAft>
          <a:spcPts val="0"/>
        </a:spcAft>
        <a:buClr>
          <a:srgbClr val="CC9900"/>
        </a:buClr>
        <a:buSzTx/>
        <a:buFont typeface="Wingdings" charset="2"/>
        <a:buChar char="§"/>
        <a:tabLst/>
        <a:defRPr sz="27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marR="0" indent="-228600" algn="l" defTabSz="914400" rtl="0" eaLnBrk="1" fontAlgn="auto" latinLnBrk="0" hangingPunct="1">
        <a:lnSpc>
          <a:spcPct val="105000"/>
        </a:lnSpc>
        <a:spcBef>
          <a:spcPts val="300"/>
        </a:spcBef>
        <a:spcAft>
          <a:spcPts val="0"/>
        </a:spcAft>
        <a:buClr>
          <a:srgbClr val="B3A2C7"/>
        </a:buClr>
        <a:buSzTx/>
        <a:buFont typeface="Wingdings" charset="2"/>
        <a:buChar char="§"/>
        <a:tabLst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marR="0" indent="-228600" algn="l" defTabSz="914400" rtl="0" eaLnBrk="1" fontAlgn="auto" latinLnBrk="0" hangingPunct="1">
        <a:lnSpc>
          <a:spcPct val="105000"/>
        </a:lnSpc>
        <a:spcBef>
          <a:spcPts val="300"/>
        </a:spcBef>
        <a:spcAft>
          <a:spcPts val="0"/>
        </a:spcAft>
        <a:buClrTx/>
        <a:buSzTx/>
        <a:buFont typeface="Arial" pitchFamily="34" charset="0"/>
        <a:buChar char="–"/>
        <a:tabLst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marR="0" indent="-228600" algn="l" defTabSz="914400" rtl="0" eaLnBrk="1" fontAlgn="auto" latinLnBrk="0" hangingPunct="1">
        <a:lnSpc>
          <a:spcPct val="105000"/>
        </a:lnSpc>
        <a:spcBef>
          <a:spcPts val="300"/>
        </a:spcBef>
        <a:spcAft>
          <a:spcPts val="0"/>
        </a:spcAft>
        <a:buClrTx/>
        <a:buSzTx/>
        <a:buFont typeface="Arial" pitchFamily="34" charset="0"/>
        <a:buChar char="»"/>
        <a:tabLst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B242D2-15EC-4EFF-AF07-4B75900B9264}"/>
              </a:ext>
            </a:extLst>
          </p:cNvPr>
          <p:cNvSpPr txBox="1"/>
          <p:nvPr userDrawn="1"/>
        </p:nvSpPr>
        <p:spPr>
          <a:xfrm>
            <a:off x="7543800" y="6324600"/>
            <a:ext cx="1143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56EF793-6576-47D7-8D74-034072F16359}" type="slidenum">
              <a:rPr lang="en-US" sz="1700" i="0" smtClean="0">
                <a:solidFill>
                  <a:srgbClr val="B2B2B2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pPr algn="r"/>
              <a:t>‹#›</a:t>
            </a:fld>
            <a:endParaRPr lang="en-US" sz="1700" i="0" dirty="0">
              <a:solidFill>
                <a:srgbClr val="B2B2B2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8909A1-C22A-43E7-818B-0DC5664B722D}"/>
              </a:ext>
            </a:extLst>
          </p:cNvPr>
          <p:cNvSpPr txBox="1"/>
          <p:nvPr userDrawn="1"/>
        </p:nvSpPr>
        <p:spPr>
          <a:xfrm>
            <a:off x="-10633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b="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b="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27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854"/>
            <a:ext cx="9144000" cy="7429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468769"/>
            <a:ext cx="9144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0" y="6121005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8684" y="2167385"/>
            <a:ext cx="6571343" cy="3288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21309" y="330371"/>
            <a:ext cx="2368292" cy="3049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8684" y="329308"/>
            <a:ext cx="3388498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3728" y="131730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8F5867-42BA-422B-9BF3-5BBC2766A8F3}"/>
              </a:ext>
            </a:extLst>
          </p:cNvPr>
          <p:cNvSpPr txBox="1"/>
          <p:nvPr userDrawn="1"/>
        </p:nvSpPr>
        <p:spPr>
          <a:xfrm>
            <a:off x="7543800" y="6324600"/>
            <a:ext cx="1143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56EF793-6576-47D7-8D74-034072F16359}" type="slidenum">
              <a:rPr lang="en-US" sz="1700" i="0" smtClean="0">
                <a:solidFill>
                  <a:srgbClr val="B2B2B2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pPr algn="r"/>
              <a:t>‹#›</a:t>
            </a:fld>
            <a:endParaRPr lang="en-US" sz="1700" i="0" dirty="0">
              <a:solidFill>
                <a:srgbClr val="B2B2B2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0A56B4-A7EE-4666-B672-115090FFE6B1}"/>
              </a:ext>
            </a:extLst>
          </p:cNvPr>
          <p:cNvSpPr txBox="1"/>
          <p:nvPr userDrawn="1"/>
        </p:nvSpPr>
        <p:spPr>
          <a:xfrm>
            <a:off x="-10633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b="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b="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87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../../Program%20Files/TurningPoint/2003/Questions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2"/>
          <p:cNvGrpSpPr/>
          <p:nvPr/>
        </p:nvGrpSpPr>
        <p:grpSpPr>
          <a:xfrm>
            <a:off x="0" y="1009555"/>
            <a:ext cx="4648200" cy="943214"/>
            <a:chOff x="596756" y="2007849"/>
            <a:chExt cx="4129122" cy="943214"/>
          </a:xfrm>
        </p:grpSpPr>
        <p:sp>
          <p:nvSpPr>
            <p:cNvPr id="16" name="TextBox 9"/>
            <p:cNvSpPr txBox="1">
              <a:spLocks noChangeArrowheads="1"/>
            </p:cNvSpPr>
            <p:nvPr/>
          </p:nvSpPr>
          <p:spPr bwMode="auto">
            <a:xfrm>
              <a:off x="596756" y="2120066"/>
              <a:ext cx="4129122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4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  <a:cs typeface="Arial" charset="0"/>
                </a:rPr>
                <a:t>Microeconomics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646126" y="2007849"/>
              <a:ext cx="184050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endParaRPr lang="en-US" sz="24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0" y="2038446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Dali Laxton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77971" y="3689576"/>
            <a:ext cx="6424213" cy="1973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5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Firms in </a:t>
            </a:r>
            <a:br>
              <a:rPr lang="en-US" sz="5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5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Competitive Markets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0823" y="4076253"/>
            <a:ext cx="2207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CD74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itchFamily="34" charset="0"/>
                <a:ea typeface="Cambria Math" pitchFamily="18" charset="0"/>
                <a:cs typeface="Arial" pitchFamily="34" charset="0"/>
              </a:rPr>
              <a:t>Lecture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1823" y="4509096"/>
            <a:ext cx="14451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400" b="1" dirty="0">
                <a:solidFill>
                  <a:srgbClr val="FFCD74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Cambria Math" pitchFamily="18" charset="0"/>
                <a:ea typeface="Cambria Math" pitchFamily="18" charset="0"/>
                <a:cs typeface="Tahoma" pitchFamily="34" charset="0"/>
              </a:rPr>
              <a:t>4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6000"/>
                    </a14:imgEffect>
                    <a14:imgEffect>
                      <a14:saturation sat="85000"/>
                    </a14:imgEffect>
                    <a14:imgEffect>
                      <a14:brightnessContrast contrast="-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827" t="13217" r="3175" b="5984"/>
          <a:stretch/>
        </p:blipFill>
        <p:spPr>
          <a:xfrm>
            <a:off x="4694609" y="389977"/>
            <a:ext cx="4212112" cy="26976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stA="35000" endPos="40000" dist="12700" dir="5400000" sy="-100000" algn="bl" rotWithShape="0"/>
          </a:effectLst>
        </p:spPr>
      </p:pic>
      <p:sp>
        <p:nvSpPr>
          <p:cNvPr id="14" name="Rectangle 13"/>
          <p:cNvSpPr/>
          <p:nvPr/>
        </p:nvSpPr>
        <p:spPr>
          <a:xfrm rot="16200000">
            <a:off x="8251789" y="2351214"/>
            <a:ext cx="141897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Wojciech Gerson (1831-1901)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C4E69C2-EA4C-41C4-B95B-B186953E6A8C}"/>
              </a:ext>
            </a:extLst>
          </p:cNvPr>
          <p:cNvSpPr/>
          <p:nvPr/>
        </p:nvSpPr>
        <p:spPr>
          <a:xfrm>
            <a:off x="0" y="-13080"/>
            <a:ext cx="9144000" cy="685800"/>
          </a:xfrm>
          <a:prstGeom prst="rect">
            <a:avLst/>
          </a:prstGeom>
          <a:solidFill>
            <a:srgbClr val="590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/>
              <a:t>Profit Maximization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</a:t>
            </a:r>
            <a:r>
              <a:rPr lang="en-US" b="1" i="1" dirty="0"/>
              <a:t>Q</a:t>
            </a:r>
            <a:r>
              <a:rPr lang="en-US" dirty="0"/>
              <a:t> maximizes the firm’s profit?  </a:t>
            </a:r>
          </a:p>
          <a:p>
            <a:pPr eaLnBrk="1" hangingPunct="1"/>
            <a:r>
              <a:rPr lang="en-US" dirty="0"/>
              <a:t>To find the answer, “</a:t>
            </a:r>
            <a:r>
              <a:rPr lang="en-US" b="1" i="1" dirty="0">
                <a:solidFill>
                  <a:srgbClr val="996633"/>
                </a:solidFill>
              </a:rPr>
              <a:t>think at the margin</a:t>
            </a:r>
            <a:r>
              <a:rPr lang="en-US" dirty="0"/>
              <a:t>.” </a:t>
            </a:r>
          </a:p>
          <a:p>
            <a:pPr eaLnBrk="1" hangingPunct="1">
              <a:spcBef>
                <a:spcPct val="30000"/>
              </a:spcBef>
              <a:buFont typeface="Wingdings" pitchFamily="2" charset="2"/>
              <a:buNone/>
            </a:pPr>
            <a:r>
              <a:rPr lang="en-US" dirty="0"/>
              <a:t>	If </a:t>
            </a:r>
            <a:r>
              <a:rPr lang="en-US" b="1" i="1" dirty="0"/>
              <a:t>Q</a:t>
            </a:r>
            <a:r>
              <a:rPr lang="en-US" dirty="0"/>
              <a:t> increases by one unit,</a:t>
            </a:r>
            <a:br>
              <a:rPr lang="en-US" dirty="0"/>
            </a:br>
            <a:r>
              <a:rPr lang="en-US" dirty="0"/>
              <a:t>revenue rises by </a:t>
            </a:r>
            <a:r>
              <a:rPr lang="en-US" i="1" dirty="0"/>
              <a:t>MR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cost rises by </a:t>
            </a:r>
            <a:r>
              <a:rPr lang="en-US" i="1" dirty="0"/>
              <a:t>MC</a:t>
            </a:r>
            <a:r>
              <a:rPr lang="en-US" dirty="0"/>
              <a:t>. </a:t>
            </a:r>
          </a:p>
          <a:p>
            <a:pPr eaLnBrk="1" hangingPunct="1"/>
            <a:r>
              <a:rPr lang="en-US" dirty="0"/>
              <a:t>If </a:t>
            </a:r>
            <a:r>
              <a:rPr lang="en-US" i="1" dirty="0"/>
              <a:t>MR</a:t>
            </a:r>
            <a:r>
              <a:rPr lang="en-US" dirty="0"/>
              <a:t> &gt; </a:t>
            </a:r>
            <a:r>
              <a:rPr lang="en-US" i="1" dirty="0"/>
              <a:t>MC</a:t>
            </a:r>
            <a:r>
              <a:rPr lang="en-US" dirty="0"/>
              <a:t>, then increase </a:t>
            </a:r>
            <a:r>
              <a:rPr lang="en-US" b="1" i="1" dirty="0"/>
              <a:t>Q</a:t>
            </a:r>
            <a:r>
              <a:rPr lang="en-US" dirty="0"/>
              <a:t> to raise profit. </a:t>
            </a:r>
          </a:p>
          <a:p>
            <a:pPr eaLnBrk="1" hangingPunct="1"/>
            <a:r>
              <a:rPr lang="en-US" dirty="0"/>
              <a:t>If </a:t>
            </a:r>
            <a:r>
              <a:rPr lang="en-US" i="1" dirty="0"/>
              <a:t>MR</a:t>
            </a:r>
            <a:r>
              <a:rPr lang="en-US" dirty="0"/>
              <a:t> &lt; </a:t>
            </a:r>
            <a:r>
              <a:rPr lang="en-US" i="1" dirty="0"/>
              <a:t>MC</a:t>
            </a:r>
            <a:r>
              <a:rPr lang="en-US" dirty="0"/>
              <a:t>, then reduce </a:t>
            </a:r>
            <a:r>
              <a:rPr lang="en-US" b="1" i="1" dirty="0"/>
              <a:t>Q</a:t>
            </a:r>
            <a:r>
              <a:rPr lang="en-US" dirty="0"/>
              <a:t> to raise profit. </a:t>
            </a:r>
          </a:p>
        </p:txBody>
      </p:sp>
      <p:sp>
        <p:nvSpPr>
          <p:cNvPr id="13318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49739974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ChangeArrowheads="1"/>
          </p:cNvSpPr>
          <p:nvPr/>
        </p:nvSpPr>
        <p:spPr bwMode="auto">
          <a:xfrm>
            <a:off x="2786063" y="1670050"/>
            <a:ext cx="5900737" cy="4432300"/>
          </a:xfrm>
          <a:prstGeom prst="rect">
            <a:avLst/>
          </a:prstGeom>
          <a:solidFill>
            <a:srgbClr val="FFE5E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/>
              <a:t>Profit Maximization</a:t>
            </a:r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4838700" y="5526088"/>
            <a:ext cx="9810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43" name="Rectangle 5"/>
          <p:cNvSpPr>
            <a:spLocks noChangeArrowheads="1"/>
          </p:cNvSpPr>
          <p:nvPr/>
        </p:nvSpPr>
        <p:spPr bwMode="auto">
          <a:xfrm>
            <a:off x="3389313" y="5526088"/>
            <a:ext cx="6794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50</a:t>
            </a:r>
          </a:p>
        </p:txBody>
      </p:sp>
      <p:sp>
        <p:nvSpPr>
          <p:cNvPr id="14344" name="Rectangle 6"/>
          <p:cNvSpPr>
            <a:spLocks noChangeArrowheads="1"/>
          </p:cNvSpPr>
          <p:nvPr/>
        </p:nvSpPr>
        <p:spPr bwMode="auto">
          <a:xfrm>
            <a:off x="2787650" y="5526088"/>
            <a:ext cx="6016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5</a:t>
            </a:r>
          </a:p>
        </p:txBody>
      </p:sp>
      <p:sp>
        <p:nvSpPr>
          <p:cNvPr id="14345" name="Rectangle 7"/>
          <p:cNvSpPr>
            <a:spLocks noChangeArrowheads="1"/>
          </p:cNvSpPr>
          <p:nvPr/>
        </p:nvSpPr>
        <p:spPr bwMode="auto">
          <a:xfrm>
            <a:off x="4838700" y="4938713"/>
            <a:ext cx="98107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46" name="Rectangle 8"/>
          <p:cNvSpPr>
            <a:spLocks noChangeArrowheads="1"/>
          </p:cNvSpPr>
          <p:nvPr/>
        </p:nvSpPr>
        <p:spPr bwMode="auto">
          <a:xfrm>
            <a:off x="3389313" y="4938713"/>
            <a:ext cx="6794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40</a:t>
            </a:r>
          </a:p>
        </p:txBody>
      </p:sp>
      <p:sp>
        <p:nvSpPr>
          <p:cNvPr id="14347" name="Rectangle 9"/>
          <p:cNvSpPr>
            <a:spLocks noChangeArrowheads="1"/>
          </p:cNvSpPr>
          <p:nvPr/>
        </p:nvSpPr>
        <p:spPr bwMode="auto">
          <a:xfrm>
            <a:off x="2787650" y="4938713"/>
            <a:ext cx="601663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4</a:t>
            </a:r>
          </a:p>
        </p:txBody>
      </p:sp>
      <p:sp>
        <p:nvSpPr>
          <p:cNvPr id="14348" name="Rectangle 10"/>
          <p:cNvSpPr>
            <a:spLocks noChangeArrowheads="1"/>
          </p:cNvSpPr>
          <p:nvPr/>
        </p:nvSpPr>
        <p:spPr bwMode="auto">
          <a:xfrm>
            <a:off x="4838700" y="4354513"/>
            <a:ext cx="9810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49" name="Rectangle 11"/>
          <p:cNvSpPr>
            <a:spLocks noChangeArrowheads="1"/>
          </p:cNvSpPr>
          <p:nvPr/>
        </p:nvSpPr>
        <p:spPr bwMode="auto">
          <a:xfrm>
            <a:off x="3389313" y="4354513"/>
            <a:ext cx="679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30</a:t>
            </a:r>
          </a:p>
        </p:txBody>
      </p:sp>
      <p:sp>
        <p:nvSpPr>
          <p:cNvPr id="14350" name="Rectangle 12"/>
          <p:cNvSpPr>
            <a:spLocks noChangeArrowheads="1"/>
          </p:cNvSpPr>
          <p:nvPr/>
        </p:nvSpPr>
        <p:spPr bwMode="auto">
          <a:xfrm>
            <a:off x="2787650" y="4354513"/>
            <a:ext cx="6016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3</a:t>
            </a:r>
          </a:p>
        </p:txBody>
      </p:sp>
      <p:sp>
        <p:nvSpPr>
          <p:cNvPr id="14351" name="Rectangle 13"/>
          <p:cNvSpPr>
            <a:spLocks noChangeArrowheads="1"/>
          </p:cNvSpPr>
          <p:nvPr/>
        </p:nvSpPr>
        <p:spPr bwMode="auto">
          <a:xfrm>
            <a:off x="4838700" y="3765550"/>
            <a:ext cx="981075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52" name="Rectangle 14"/>
          <p:cNvSpPr>
            <a:spLocks noChangeArrowheads="1"/>
          </p:cNvSpPr>
          <p:nvPr/>
        </p:nvSpPr>
        <p:spPr bwMode="auto">
          <a:xfrm>
            <a:off x="3389313" y="3765550"/>
            <a:ext cx="679450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20</a:t>
            </a:r>
          </a:p>
        </p:txBody>
      </p:sp>
      <p:sp>
        <p:nvSpPr>
          <p:cNvPr id="14353" name="Rectangle 15"/>
          <p:cNvSpPr>
            <a:spLocks noChangeArrowheads="1"/>
          </p:cNvSpPr>
          <p:nvPr/>
        </p:nvSpPr>
        <p:spPr bwMode="auto">
          <a:xfrm>
            <a:off x="2787650" y="3765550"/>
            <a:ext cx="601663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2</a:t>
            </a:r>
          </a:p>
        </p:txBody>
      </p:sp>
      <p:sp>
        <p:nvSpPr>
          <p:cNvPr id="14354" name="Rectangle 16"/>
          <p:cNvSpPr>
            <a:spLocks noChangeArrowheads="1"/>
          </p:cNvSpPr>
          <p:nvPr/>
        </p:nvSpPr>
        <p:spPr bwMode="auto">
          <a:xfrm>
            <a:off x="4838700" y="3181350"/>
            <a:ext cx="9810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55" name="Rectangle 17"/>
          <p:cNvSpPr>
            <a:spLocks noChangeArrowheads="1"/>
          </p:cNvSpPr>
          <p:nvPr/>
        </p:nvSpPr>
        <p:spPr bwMode="auto">
          <a:xfrm>
            <a:off x="3389313" y="3181350"/>
            <a:ext cx="679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10</a:t>
            </a:r>
          </a:p>
        </p:txBody>
      </p:sp>
      <p:sp>
        <p:nvSpPr>
          <p:cNvPr id="14356" name="Rectangle 18"/>
          <p:cNvSpPr>
            <a:spLocks noChangeArrowheads="1"/>
          </p:cNvSpPr>
          <p:nvPr/>
        </p:nvSpPr>
        <p:spPr bwMode="auto">
          <a:xfrm>
            <a:off x="2787650" y="3181350"/>
            <a:ext cx="6016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1</a:t>
            </a:r>
          </a:p>
        </p:txBody>
      </p:sp>
      <p:sp>
        <p:nvSpPr>
          <p:cNvPr id="14357" name="Rectangle 19"/>
          <p:cNvSpPr>
            <a:spLocks noChangeArrowheads="1"/>
          </p:cNvSpPr>
          <p:nvPr/>
        </p:nvSpPr>
        <p:spPr bwMode="auto">
          <a:xfrm>
            <a:off x="7202488" y="2595563"/>
            <a:ext cx="14954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58" name="Rectangle 20"/>
          <p:cNvSpPr>
            <a:spLocks noChangeArrowheads="1"/>
          </p:cNvSpPr>
          <p:nvPr/>
        </p:nvSpPr>
        <p:spPr bwMode="auto">
          <a:xfrm>
            <a:off x="6534150" y="2595563"/>
            <a:ext cx="6683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59" name="Rectangle 21"/>
          <p:cNvSpPr>
            <a:spLocks noChangeArrowheads="1"/>
          </p:cNvSpPr>
          <p:nvPr/>
        </p:nvSpPr>
        <p:spPr bwMode="auto">
          <a:xfrm>
            <a:off x="5819775" y="2595563"/>
            <a:ext cx="7143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60" name="Rectangle 22"/>
          <p:cNvSpPr>
            <a:spLocks noChangeArrowheads="1"/>
          </p:cNvSpPr>
          <p:nvPr/>
        </p:nvSpPr>
        <p:spPr bwMode="auto">
          <a:xfrm>
            <a:off x="4838700" y="2595563"/>
            <a:ext cx="9810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068763" y="2595563"/>
            <a:ext cx="769937" cy="3516312"/>
            <a:chOff x="2563" y="1635"/>
            <a:chExt cx="485" cy="2215"/>
          </a:xfrm>
        </p:grpSpPr>
        <p:sp>
          <p:nvSpPr>
            <p:cNvPr id="14430" name="Rectangle 24"/>
            <p:cNvSpPr>
              <a:spLocks noChangeArrowheads="1"/>
            </p:cNvSpPr>
            <p:nvPr/>
          </p:nvSpPr>
          <p:spPr bwMode="auto">
            <a:xfrm>
              <a:off x="2563" y="3481"/>
              <a:ext cx="485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45</a:t>
              </a:r>
            </a:p>
          </p:txBody>
        </p:sp>
        <p:sp>
          <p:nvSpPr>
            <p:cNvPr id="14431" name="Rectangle 25"/>
            <p:cNvSpPr>
              <a:spLocks noChangeArrowheads="1"/>
            </p:cNvSpPr>
            <p:nvPr/>
          </p:nvSpPr>
          <p:spPr bwMode="auto">
            <a:xfrm>
              <a:off x="2563" y="3111"/>
              <a:ext cx="485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33</a:t>
              </a:r>
            </a:p>
          </p:txBody>
        </p:sp>
        <p:sp>
          <p:nvSpPr>
            <p:cNvPr id="14432" name="Rectangle 26"/>
            <p:cNvSpPr>
              <a:spLocks noChangeArrowheads="1"/>
            </p:cNvSpPr>
            <p:nvPr/>
          </p:nvSpPr>
          <p:spPr bwMode="auto">
            <a:xfrm>
              <a:off x="2563" y="2743"/>
              <a:ext cx="485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23</a:t>
              </a:r>
            </a:p>
          </p:txBody>
        </p:sp>
        <p:sp>
          <p:nvSpPr>
            <p:cNvPr id="14433" name="Rectangle 27"/>
            <p:cNvSpPr>
              <a:spLocks noChangeArrowheads="1"/>
            </p:cNvSpPr>
            <p:nvPr/>
          </p:nvSpPr>
          <p:spPr bwMode="auto">
            <a:xfrm>
              <a:off x="2563" y="2372"/>
              <a:ext cx="485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15</a:t>
              </a:r>
            </a:p>
          </p:txBody>
        </p:sp>
        <p:sp>
          <p:nvSpPr>
            <p:cNvPr id="14434" name="Rectangle 28"/>
            <p:cNvSpPr>
              <a:spLocks noChangeArrowheads="1"/>
            </p:cNvSpPr>
            <p:nvPr/>
          </p:nvSpPr>
          <p:spPr bwMode="auto">
            <a:xfrm>
              <a:off x="2563" y="2004"/>
              <a:ext cx="485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9</a:t>
              </a:r>
            </a:p>
          </p:txBody>
        </p:sp>
        <p:sp>
          <p:nvSpPr>
            <p:cNvPr id="14435" name="Rectangle 29"/>
            <p:cNvSpPr>
              <a:spLocks noChangeArrowheads="1"/>
            </p:cNvSpPr>
            <p:nvPr/>
          </p:nvSpPr>
          <p:spPr bwMode="auto">
            <a:xfrm>
              <a:off x="2563" y="1635"/>
              <a:ext cx="485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$5</a:t>
              </a:r>
            </a:p>
          </p:txBody>
        </p:sp>
      </p:grpSp>
      <p:sp>
        <p:nvSpPr>
          <p:cNvPr id="14362" name="Rectangle 30"/>
          <p:cNvSpPr>
            <a:spLocks noChangeArrowheads="1"/>
          </p:cNvSpPr>
          <p:nvPr/>
        </p:nvSpPr>
        <p:spPr bwMode="auto">
          <a:xfrm>
            <a:off x="3389313" y="2595563"/>
            <a:ext cx="6794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$0</a:t>
            </a:r>
          </a:p>
        </p:txBody>
      </p:sp>
      <p:sp>
        <p:nvSpPr>
          <p:cNvPr id="14363" name="Rectangle 31"/>
          <p:cNvSpPr>
            <a:spLocks noChangeArrowheads="1"/>
          </p:cNvSpPr>
          <p:nvPr/>
        </p:nvSpPr>
        <p:spPr bwMode="auto">
          <a:xfrm>
            <a:off x="2787650" y="2595563"/>
            <a:ext cx="6016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0</a:t>
            </a:r>
          </a:p>
        </p:txBody>
      </p:sp>
      <p:sp>
        <p:nvSpPr>
          <p:cNvPr id="14364" name="Rectangle 32"/>
          <p:cNvSpPr>
            <a:spLocks noChangeArrowheads="1"/>
          </p:cNvSpPr>
          <p:nvPr/>
        </p:nvSpPr>
        <p:spPr bwMode="auto">
          <a:xfrm>
            <a:off x="7202488" y="1673225"/>
            <a:ext cx="149542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</a:pPr>
            <a:r>
              <a:rPr lang="en-US" sz="2800" b="1" dirty="0">
                <a:latin typeface="Arial"/>
                <a:cs typeface="Arial"/>
              </a:rPr>
              <a:t>∆</a:t>
            </a:r>
            <a:r>
              <a:rPr lang="en-US" sz="2400" dirty="0">
                <a:latin typeface="Arial"/>
                <a:cs typeface="Arial"/>
              </a:rPr>
              <a:t>Profit = </a:t>
            </a:r>
            <a:r>
              <a:rPr lang="en-US" sz="2400" i="1" dirty="0">
                <a:latin typeface="Arial"/>
                <a:cs typeface="Arial"/>
              </a:rPr>
              <a:t>MR</a:t>
            </a:r>
            <a:r>
              <a:rPr lang="en-US" sz="140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–</a:t>
            </a:r>
            <a:r>
              <a:rPr lang="en-US" sz="1400" dirty="0">
                <a:latin typeface="Arial"/>
                <a:cs typeface="Arial"/>
              </a:rPr>
              <a:t> </a:t>
            </a:r>
            <a:r>
              <a:rPr lang="en-US" sz="2400" i="1" dirty="0">
                <a:latin typeface="Arial"/>
                <a:cs typeface="Arial"/>
              </a:rPr>
              <a:t>MC</a:t>
            </a:r>
          </a:p>
        </p:txBody>
      </p:sp>
      <p:sp>
        <p:nvSpPr>
          <p:cNvPr id="14365" name="Rectangle 33"/>
          <p:cNvSpPr>
            <a:spLocks noChangeArrowheads="1"/>
          </p:cNvSpPr>
          <p:nvPr/>
        </p:nvSpPr>
        <p:spPr bwMode="auto">
          <a:xfrm>
            <a:off x="6534150" y="1673225"/>
            <a:ext cx="668338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 i="1">
                <a:latin typeface="Arial"/>
                <a:cs typeface="Arial"/>
              </a:rPr>
              <a:t>MC</a:t>
            </a:r>
          </a:p>
        </p:txBody>
      </p:sp>
      <p:sp>
        <p:nvSpPr>
          <p:cNvPr id="14366" name="Rectangle 34"/>
          <p:cNvSpPr>
            <a:spLocks noChangeArrowheads="1"/>
          </p:cNvSpPr>
          <p:nvPr/>
        </p:nvSpPr>
        <p:spPr bwMode="auto">
          <a:xfrm>
            <a:off x="5819775" y="1673225"/>
            <a:ext cx="71437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 i="1">
                <a:latin typeface="Arial"/>
                <a:cs typeface="Arial"/>
              </a:rPr>
              <a:t>MR</a:t>
            </a:r>
          </a:p>
        </p:txBody>
      </p:sp>
      <p:sp>
        <p:nvSpPr>
          <p:cNvPr id="14367" name="Rectangle 35"/>
          <p:cNvSpPr>
            <a:spLocks noChangeArrowheads="1"/>
          </p:cNvSpPr>
          <p:nvPr/>
        </p:nvSpPr>
        <p:spPr bwMode="auto">
          <a:xfrm>
            <a:off x="4838700" y="1673225"/>
            <a:ext cx="98107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Profit</a:t>
            </a:r>
          </a:p>
        </p:txBody>
      </p:sp>
      <p:sp>
        <p:nvSpPr>
          <p:cNvPr id="14368" name="Rectangle 36"/>
          <p:cNvSpPr>
            <a:spLocks noChangeArrowheads="1"/>
          </p:cNvSpPr>
          <p:nvPr/>
        </p:nvSpPr>
        <p:spPr bwMode="auto">
          <a:xfrm>
            <a:off x="4068763" y="1673225"/>
            <a:ext cx="769937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 i="1">
                <a:latin typeface="Arial"/>
                <a:cs typeface="Arial"/>
              </a:rPr>
              <a:t>TC</a:t>
            </a:r>
          </a:p>
        </p:txBody>
      </p:sp>
      <p:sp>
        <p:nvSpPr>
          <p:cNvPr id="14369" name="Rectangle 37"/>
          <p:cNvSpPr>
            <a:spLocks noChangeArrowheads="1"/>
          </p:cNvSpPr>
          <p:nvPr/>
        </p:nvSpPr>
        <p:spPr bwMode="auto">
          <a:xfrm>
            <a:off x="3389313" y="1673225"/>
            <a:ext cx="6794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 i="1">
                <a:latin typeface="Arial"/>
                <a:cs typeface="Arial"/>
              </a:rPr>
              <a:t>TR</a:t>
            </a:r>
          </a:p>
        </p:txBody>
      </p:sp>
      <p:sp>
        <p:nvSpPr>
          <p:cNvPr id="14370" name="Rectangle 38"/>
          <p:cNvSpPr>
            <a:spLocks noChangeArrowheads="1"/>
          </p:cNvSpPr>
          <p:nvPr/>
        </p:nvSpPr>
        <p:spPr bwMode="auto">
          <a:xfrm>
            <a:off x="2787650" y="1673225"/>
            <a:ext cx="601663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 b="1" i="1">
                <a:latin typeface="Arial"/>
                <a:cs typeface="Arial"/>
              </a:rPr>
              <a:t>Q</a:t>
            </a:r>
          </a:p>
        </p:txBody>
      </p:sp>
      <p:sp>
        <p:nvSpPr>
          <p:cNvPr id="14371" name="Line 39"/>
          <p:cNvSpPr>
            <a:spLocks noChangeShapeType="1"/>
          </p:cNvSpPr>
          <p:nvPr/>
        </p:nvSpPr>
        <p:spPr bwMode="auto">
          <a:xfrm>
            <a:off x="2787650" y="1673225"/>
            <a:ext cx="5910263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72" name="Line 40"/>
          <p:cNvSpPr>
            <a:spLocks noChangeShapeType="1"/>
          </p:cNvSpPr>
          <p:nvPr/>
        </p:nvSpPr>
        <p:spPr bwMode="auto">
          <a:xfrm>
            <a:off x="2787650" y="2595563"/>
            <a:ext cx="5910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73" name="Line 41"/>
          <p:cNvSpPr>
            <a:spLocks noChangeShapeType="1"/>
          </p:cNvSpPr>
          <p:nvPr/>
        </p:nvSpPr>
        <p:spPr bwMode="auto">
          <a:xfrm>
            <a:off x="2787650" y="3181350"/>
            <a:ext cx="5910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74" name="Line 42"/>
          <p:cNvSpPr>
            <a:spLocks noChangeShapeType="1"/>
          </p:cNvSpPr>
          <p:nvPr/>
        </p:nvSpPr>
        <p:spPr bwMode="auto">
          <a:xfrm>
            <a:off x="2787650" y="3765550"/>
            <a:ext cx="5910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75" name="Line 43"/>
          <p:cNvSpPr>
            <a:spLocks noChangeShapeType="1"/>
          </p:cNvSpPr>
          <p:nvPr/>
        </p:nvSpPr>
        <p:spPr bwMode="auto">
          <a:xfrm>
            <a:off x="2787650" y="4354513"/>
            <a:ext cx="5910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76" name="Line 44"/>
          <p:cNvSpPr>
            <a:spLocks noChangeShapeType="1"/>
          </p:cNvSpPr>
          <p:nvPr/>
        </p:nvSpPr>
        <p:spPr bwMode="auto">
          <a:xfrm>
            <a:off x="2787650" y="4938713"/>
            <a:ext cx="5910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77" name="Line 45"/>
          <p:cNvSpPr>
            <a:spLocks noChangeShapeType="1"/>
          </p:cNvSpPr>
          <p:nvPr/>
        </p:nvSpPr>
        <p:spPr bwMode="auto">
          <a:xfrm>
            <a:off x="2787650" y="5526088"/>
            <a:ext cx="5910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78" name="Line 46"/>
          <p:cNvSpPr>
            <a:spLocks noChangeShapeType="1"/>
          </p:cNvSpPr>
          <p:nvPr/>
        </p:nvSpPr>
        <p:spPr bwMode="auto">
          <a:xfrm>
            <a:off x="2787650" y="6111875"/>
            <a:ext cx="5910263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79" name="Line 47"/>
          <p:cNvSpPr>
            <a:spLocks noChangeShapeType="1"/>
          </p:cNvSpPr>
          <p:nvPr/>
        </p:nvSpPr>
        <p:spPr bwMode="auto">
          <a:xfrm>
            <a:off x="2787650" y="1673225"/>
            <a:ext cx="0" cy="443865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80" name="Line 48"/>
          <p:cNvSpPr>
            <a:spLocks noChangeShapeType="1"/>
          </p:cNvSpPr>
          <p:nvPr/>
        </p:nvSpPr>
        <p:spPr bwMode="auto">
          <a:xfrm>
            <a:off x="3389313" y="1673225"/>
            <a:ext cx="0" cy="443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81" name="Line 49"/>
          <p:cNvSpPr>
            <a:spLocks noChangeShapeType="1"/>
          </p:cNvSpPr>
          <p:nvPr/>
        </p:nvSpPr>
        <p:spPr bwMode="auto">
          <a:xfrm>
            <a:off x="4068763" y="1673225"/>
            <a:ext cx="0" cy="443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82" name="Line 50"/>
          <p:cNvSpPr>
            <a:spLocks noChangeShapeType="1"/>
          </p:cNvSpPr>
          <p:nvPr/>
        </p:nvSpPr>
        <p:spPr bwMode="auto">
          <a:xfrm>
            <a:off x="4838700" y="1673225"/>
            <a:ext cx="0" cy="443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83" name="Line 51"/>
          <p:cNvSpPr>
            <a:spLocks noChangeShapeType="1"/>
          </p:cNvSpPr>
          <p:nvPr/>
        </p:nvSpPr>
        <p:spPr bwMode="auto">
          <a:xfrm>
            <a:off x="5819775" y="1673225"/>
            <a:ext cx="0" cy="443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84" name="Line 52"/>
          <p:cNvSpPr>
            <a:spLocks noChangeShapeType="1"/>
          </p:cNvSpPr>
          <p:nvPr/>
        </p:nvSpPr>
        <p:spPr bwMode="auto">
          <a:xfrm>
            <a:off x="6534150" y="1673225"/>
            <a:ext cx="0" cy="443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85" name="Line 53"/>
          <p:cNvSpPr>
            <a:spLocks noChangeShapeType="1"/>
          </p:cNvSpPr>
          <p:nvPr/>
        </p:nvSpPr>
        <p:spPr bwMode="auto">
          <a:xfrm>
            <a:off x="7202488" y="1673225"/>
            <a:ext cx="0" cy="443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386" name="Line 54"/>
          <p:cNvSpPr>
            <a:spLocks noChangeShapeType="1"/>
          </p:cNvSpPr>
          <p:nvPr/>
        </p:nvSpPr>
        <p:spPr bwMode="auto">
          <a:xfrm>
            <a:off x="8697913" y="1673225"/>
            <a:ext cx="0" cy="443865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22935" name="Text Box 55"/>
          <p:cNvSpPr txBox="1">
            <a:spLocks noChangeArrowheads="1"/>
          </p:cNvSpPr>
          <p:nvPr/>
        </p:nvSpPr>
        <p:spPr bwMode="auto">
          <a:xfrm>
            <a:off x="401638" y="1917700"/>
            <a:ext cx="2182812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spcBef>
                <a:spcPct val="50000"/>
              </a:spcBef>
            </a:pPr>
            <a:r>
              <a:rPr lang="en-US" sz="2600" dirty="0">
                <a:latin typeface="Arial"/>
                <a:cs typeface="Arial"/>
              </a:rPr>
              <a:t>At any </a:t>
            </a:r>
            <a:r>
              <a:rPr lang="en-US" sz="2600" b="1" i="1" dirty="0">
                <a:latin typeface="Arial"/>
                <a:cs typeface="Arial"/>
              </a:rPr>
              <a:t>Q</a:t>
            </a:r>
            <a:r>
              <a:rPr lang="en-US" sz="2600" dirty="0">
                <a:latin typeface="Arial"/>
                <a:cs typeface="Arial"/>
              </a:rPr>
              <a:t> with </a:t>
            </a:r>
            <a:r>
              <a:rPr lang="en-US" sz="2600" i="1" dirty="0">
                <a:latin typeface="Arial"/>
                <a:cs typeface="Arial"/>
              </a:rPr>
              <a:t>MR</a:t>
            </a:r>
            <a:r>
              <a:rPr lang="en-US" sz="2600" dirty="0">
                <a:latin typeface="Arial"/>
                <a:cs typeface="Arial"/>
              </a:rPr>
              <a:t> &gt; </a:t>
            </a:r>
            <a:r>
              <a:rPr lang="en-US" sz="2600" i="1" dirty="0">
                <a:latin typeface="Arial"/>
                <a:cs typeface="Arial"/>
              </a:rPr>
              <a:t>MC</a:t>
            </a:r>
            <a:r>
              <a:rPr lang="en-US" sz="2600" dirty="0">
                <a:latin typeface="Arial"/>
                <a:cs typeface="Arial"/>
              </a:rPr>
              <a:t>,</a:t>
            </a:r>
            <a:br>
              <a:rPr lang="en-US" sz="2600" dirty="0">
                <a:latin typeface="Arial"/>
                <a:cs typeface="Arial"/>
              </a:rPr>
            </a:br>
            <a:r>
              <a:rPr lang="en-US" sz="2600" dirty="0">
                <a:latin typeface="Arial"/>
                <a:cs typeface="Arial"/>
              </a:rPr>
              <a:t>increasing </a:t>
            </a:r>
            <a:r>
              <a:rPr lang="en-US" sz="2600" b="1" i="1" dirty="0">
                <a:latin typeface="Arial"/>
                <a:cs typeface="Arial"/>
              </a:rPr>
              <a:t>Q</a:t>
            </a:r>
            <a:r>
              <a:rPr lang="en-US" sz="2600" dirty="0">
                <a:latin typeface="Arial"/>
                <a:cs typeface="Arial"/>
              </a:rPr>
              <a:t> raises profit. </a:t>
            </a:r>
          </a:p>
        </p:txBody>
      </p:sp>
      <p:sp>
        <p:nvSpPr>
          <p:cNvPr id="14388" name="Rectangle 56"/>
          <p:cNvSpPr>
            <a:spLocks noChangeArrowheads="1"/>
          </p:cNvSpPr>
          <p:nvPr/>
        </p:nvSpPr>
        <p:spPr bwMode="auto">
          <a:xfrm>
            <a:off x="7202488" y="5226050"/>
            <a:ext cx="1487487" cy="585788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89" name="Rectangle 57"/>
          <p:cNvSpPr>
            <a:spLocks noChangeArrowheads="1"/>
          </p:cNvSpPr>
          <p:nvPr/>
        </p:nvSpPr>
        <p:spPr bwMode="auto">
          <a:xfrm>
            <a:off x="6534150" y="5226050"/>
            <a:ext cx="668338" cy="585788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90" name="Rectangle 58"/>
          <p:cNvSpPr>
            <a:spLocks noChangeArrowheads="1"/>
          </p:cNvSpPr>
          <p:nvPr/>
        </p:nvSpPr>
        <p:spPr bwMode="auto">
          <a:xfrm>
            <a:off x="5819775" y="5226050"/>
            <a:ext cx="714375" cy="585788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91" name="Rectangle 59"/>
          <p:cNvSpPr>
            <a:spLocks noChangeArrowheads="1"/>
          </p:cNvSpPr>
          <p:nvPr/>
        </p:nvSpPr>
        <p:spPr bwMode="auto">
          <a:xfrm>
            <a:off x="7202488" y="4638675"/>
            <a:ext cx="1487487" cy="587375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92" name="Rectangle 60"/>
          <p:cNvSpPr>
            <a:spLocks noChangeArrowheads="1"/>
          </p:cNvSpPr>
          <p:nvPr/>
        </p:nvSpPr>
        <p:spPr bwMode="auto">
          <a:xfrm>
            <a:off x="6534150" y="4638675"/>
            <a:ext cx="668338" cy="587375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93" name="Rectangle 61"/>
          <p:cNvSpPr>
            <a:spLocks noChangeArrowheads="1"/>
          </p:cNvSpPr>
          <p:nvPr/>
        </p:nvSpPr>
        <p:spPr bwMode="auto">
          <a:xfrm>
            <a:off x="5819775" y="4638675"/>
            <a:ext cx="714375" cy="587375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94" name="Rectangle 62"/>
          <p:cNvSpPr>
            <a:spLocks noChangeArrowheads="1"/>
          </p:cNvSpPr>
          <p:nvPr/>
        </p:nvSpPr>
        <p:spPr bwMode="auto">
          <a:xfrm>
            <a:off x="7202488" y="4054475"/>
            <a:ext cx="1487487" cy="584200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95" name="Rectangle 63"/>
          <p:cNvSpPr>
            <a:spLocks noChangeArrowheads="1"/>
          </p:cNvSpPr>
          <p:nvPr/>
        </p:nvSpPr>
        <p:spPr bwMode="auto">
          <a:xfrm>
            <a:off x="6534150" y="4054475"/>
            <a:ext cx="668338" cy="584200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96" name="Rectangle 64"/>
          <p:cNvSpPr>
            <a:spLocks noChangeArrowheads="1"/>
          </p:cNvSpPr>
          <p:nvPr/>
        </p:nvSpPr>
        <p:spPr bwMode="auto">
          <a:xfrm>
            <a:off x="5819775" y="4054475"/>
            <a:ext cx="714375" cy="584200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97" name="Rectangle 65"/>
          <p:cNvSpPr>
            <a:spLocks noChangeArrowheads="1"/>
          </p:cNvSpPr>
          <p:nvPr/>
        </p:nvSpPr>
        <p:spPr bwMode="auto">
          <a:xfrm>
            <a:off x="7202488" y="3465513"/>
            <a:ext cx="1487487" cy="588962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98" name="Rectangle 66"/>
          <p:cNvSpPr>
            <a:spLocks noChangeArrowheads="1"/>
          </p:cNvSpPr>
          <p:nvPr/>
        </p:nvSpPr>
        <p:spPr bwMode="auto">
          <a:xfrm>
            <a:off x="6534150" y="3465513"/>
            <a:ext cx="668338" cy="588962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399" name="Rectangle 67"/>
          <p:cNvSpPr>
            <a:spLocks noChangeArrowheads="1"/>
          </p:cNvSpPr>
          <p:nvPr/>
        </p:nvSpPr>
        <p:spPr bwMode="auto">
          <a:xfrm>
            <a:off x="5819775" y="3465513"/>
            <a:ext cx="714375" cy="588962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400" name="Rectangle 68"/>
          <p:cNvSpPr>
            <a:spLocks noChangeArrowheads="1"/>
          </p:cNvSpPr>
          <p:nvPr/>
        </p:nvSpPr>
        <p:spPr bwMode="auto">
          <a:xfrm>
            <a:off x="7202488" y="2881313"/>
            <a:ext cx="1487487" cy="584200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401" name="Rectangle 69"/>
          <p:cNvSpPr>
            <a:spLocks noChangeArrowheads="1"/>
          </p:cNvSpPr>
          <p:nvPr/>
        </p:nvSpPr>
        <p:spPr bwMode="auto">
          <a:xfrm>
            <a:off x="6534150" y="2881313"/>
            <a:ext cx="668338" cy="584200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14402" name="Rectangle 70"/>
          <p:cNvSpPr>
            <a:spLocks noChangeArrowheads="1"/>
          </p:cNvSpPr>
          <p:nvPr/>
        </p:nvSpPr>
        <p:spPr bwMode="auto">
          <a:xfrm>
            <a:off x="5819775" y="2881313"/>
            <a:ext cx="714375" cy="584200"/>
          </a:xfrm>
          <a:prstGeom prst="rect">
            <a:avLst/>
          </a:prstGeom>
          <a:solidFill>
            <a:srgbClr val="FFE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4846638" y="2592388"/>
            <a:ext cx="981075" cy="3516312"/>
            <a:chOff x="3053" y="1633"/>
            <a:chExt cx="618" cy="2215"/>
          </a:xfrm>
        </p:grpSpPr>
        <p:sp>
          <p:nvSpPr>
            <p:cNvPr id="14424" name="Rectangle 72"/>
            <p:cNvSpPr>
              <a:spLocks noChangeArrowheads="1"/>
            </p:cNvSpPr>
            <p:nvPr/>
          </p:nvSpPr>
          <p:spPr bwMode="auto">
            <a:xfrm>
              <a:off x="3053" y="3479"/>
              <a:ext cx="618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14425" name="Rectangle 73"/>
            <p:cNvSpPr>
              <a:spLocks noChangeArrowheads="1"/>
            </p:cNvSpPr>
            <p:nvPr/>
          </p:nvSpPr>
          <p:spPr bwMode="auto">
            <a:xfrm>
              <a:off x="3053" y="3109"/>
              <a:ext cx="618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7</a:t>
              </a:r>
            </a:p>
          </p:txBody>
        </p:sp>
        <p:sp>
          <p:nvSpPr>
            <p:cNvPr id="14426" name="Rectangle 74"/>
            <p:cNvSpPr>
              <a:spLocks noChangeArrowheads="1"/>
            </p:cNvSpPr>
            <p:nvPr/>
          </p:nvSpPr>
          <p:spPr bwMode="auto">
            <a:xfrm>
              <a:off x="3053" y="2741"/>
              <a:ext cx="61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7</a:t>
              </a:r>
            </a:p>
          </p:txBody>
        </p:sp>
        <p:sp>
          <p:nvSpPr>
            <p:cNvPr id="14427" name="Rectangle 75"/>
            <p:cNvSpPr>
              <a:spLocks noChangeArrowheads="1"/>
            </p:cNvSpPr>
            <p:nvPr/>
          </p:nvSpPr>
          <p:spPr bwMode="auto">
            <a:xfrm>
              <a:off x="3053" y="2370"/>
              <a:ext cx="618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14428" name="Rectangle 76"/>
            <p:cNvSpPr>
              <a:spLocks noChangeArrowheads="1"/>
            </p:cNvSpPr>
            <p:nvPr/>
          </p:nvSpPr>
          <p:spPr bwMode="auto">
            <a:xfrm>
              <a:off x="3053" y="2002"/>
              <a:ext cx="61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4429" name="Rectangle 77"/>
            <p:cNvSpPr>
              <a:spLocks noChangeArrowheads="1"/>
            </p:cNvSpPr>
            <p:nvPr/>
          </p:nvSpPr>
          <p:spPr bwMode="auto">
            <a:xfrm>
              <a:off x="3053" y="1633"/>
              <a:ext cx="618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–$5</a:t>
              </a:r>
            </a:p>
          </p:txBody>
        </p:sp>
      </p:grpSp>
      <p:sp>
        <p:nvSpPr>
          <p:cNvPr id="14404" name="Rectangle 78"/>
          <p:cNvSpPr>
            <a:spLocks noChangeArrowheads="1"/>
          </p:cNvSpPr>
          <p:nvPr/>
        </p:nvSpPr>
        <p:spPr bwMode="auto">
          <a:xfrm>
            <a:off x="5818188" y="5221288"/>
            <a:ext cx="7143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10</a:t>
            </a:r>
          </a:p>
        </p:txBody>
      </p:sp>
      <p:sp>
        <p:nvSpPr>
          <p:cNvPr id="14405" name="Rectangle 79"/>
          <p:cNvSpPr>
            <a:spLocks noChangeArrowheads="1"/>
          </p:cNvSpPr>
          <p:nvPr/>
        </p:nvSpPr>
        <p:spPr bwMode="auto">
          <a:xfrm>
            <a:off x="5818188" y="4633913"/>
            <a:ext cx="71437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10</a:t>
            </a:r>
          </a:p>
        </p:txBody>
      </p:sp>
      <p:sp>
        <p:nvSpPr>
          <p:cNvPr id="14406" name="Rectangle 80"/>
          <p:cNvSpPr>
            <a:spLocks noChangeArrowheads="1"/>
          </p:cNvSpPr>
          <p:nvPr/>
        </p:nvSpPr>
        <p:spPr bwMode="auto">
          <a:xfrm>
            <a:off x="5818188" y="4049713"/>
            <a:ext cx="714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10</a:t>
            </a:r>
          </a:p>
        </p:txBody>
      </p:sp>
      <p:sp>
        <p:nvSpPr>
          <p:cNvPr id="14407" name="Rectangle 81"/>
          <p:cNvSpPr>
            <a:spLocks noChangeArrowheads="1"/>
          </p:cNvSpPr>
          <p:nvPr/>
        </p:nvSpPr>
        <p:spPr bwMode="auto">
          <a:xfrm>
            <a:off x="5818188" y="3460750"/>
            <a:ext cx="714375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10</a:t>
            </a:r>
          </a:p>
        </p:txBody>
      </p:sp>
      <p:grpSp>
        <p:nvGrpSpPr>
          <p:cNvPr id="4" name="Group 82"/>
          <p:cNvGrpSpPr>
            <a:grpSpLocks/>
          </p:cNvGrpSpPr>
          <p:nvPr/>
        </p:nvGrpSpPr>
        <p:grpSpPr bwMode="auto">
          <a:xfrm>
            <a:off x="7200900" y="2876550"/>
            <a:ext cx="1468438" cy="2930525"/>
            <a:chOff x="4536" y="1812"/>
            <a:chExt cx="925" cy="1846"/>
          </a:xfrm>
        </p:grpSpPr>
        <p:sp>
          <p:nvSpPr>
            <p:cNvPr id="14419" name="Rectangle 83"/>
            <p:cNvSpPr>
              <a:spLocks noChangeArrowheads="1"/>
            </p:cNvSpPr>
            <p:nvPr/>
          </p:nvSpPr>
          <p:spPr bwMode="auto">
            <a:xfrm>
              <a:off x="4536" y="3289"/>
              <a:ext cx="925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–2 </a:t>
              </a:r>
            </a:p>
          </p:txBody>
        </p:sp>
        <p:sp>
          <p:nvSpPr>
            <p:cNvPr id="14420" name="Rectangle 84"/>
            <p:cNvSpPr>
              <a:spLocks noChangeArrowheads="1"/>
            </p:cNvSpPr>
            <p:nvPr/>
          </p:nvSpPr>
          <p:spPr bwMode="auto">
            <a:xfrm>
              <a:off x="4536" y="2919"/>
              <a:ext cx="925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0</a:t>
              </a:r>
            </a:p>
          </p:txBody>
        </p:sp>
        <p:sp>
          <p:nvSpPr>
            <p:cNvPr id="14421" name="Rectangle 85"/>
            <p:cNvSpPr>
              <a:spLocks noChangeArrowheads="1"/>
            </p:cNvSpPr>
            <p:nvPr/>
          </p:nvSpPr>
          <p:spPr bwMode="auto">
            <a:xfrm>
              <a:off x="4536" y="2551"/>
              <a:ext cx="925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14422" name="Rectangle 86"/>
            <p:cNvSpPr>
              <a:spLocks noChangeArrowheads="1"/>
            </p:cNvSpPr>
            <p:nvPr/>
          </p:nvSpPr>
          <p:spPr bwMode="auto">
            <a:xfrm>
              <a:off x="4536" y="2180"/>
              <a:ext cx="925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14423" name="Rectangle 87"/>
            <p:cNvSpPr>
              <a:spLocks noChangeArrowheads="1"/>
            </p:cNvSpPr>
            <p:nvPr/>
          </p:nvSpPr>
          <p:spPr bwMode="auto">
            <a:xfrm>
              <a:off x="4536" y="1812"/>
              <a:ext cx="925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$6</a:t>
              </a:r>
            </a:p>
          </p:txBody>
        </p:sp>
      </p:grp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6532563" y="2876550"/>
            <a:ext cx="668337" cy="2930525"/>
            <a:chOff x="4115" y="1812"/>
            <a:chExt cx="421" cy="1846"/>
          </a:xfrm>
        </p:grpSpPr>
        <p:sp>
          <p:nvSpPr>
            <p:cNvPr id="14414" name="Rectangle 89"/>
            <p:cNvSpPr>
              <a:spLocks noChangeArrowheads="1"/>
            </p:cNvSpPr>
            <p:nvPr/>
          </p:nvSpPr>
          <p:spPr bwMode="auto">
            <a:xfrm>
              <a:off x="4115" y="3289"/>
              <a:ext cx="421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12</a:t>
              </a:r>
            </a:p>
          </p:txBody>
        </p:sp>
        <p:sp>
          <p:nvSpPr>
            <p:cNvPr id="14415" name="Rectangle 90"/>
            <p:cNvSpPr>
              <a:spLocks noChangeArrowheads="1"/>
            </p:cNvSpPr>
            <p:nvPr/>
          </p:nvSpPr>
          <p:spPr bwMode="auto">
            <a:xfrm>
              <a:off x="4115" y="2919"/>
              <a:ext cx="421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10</a:t>
              </a:r>
            </a:p>
          </p:txBody>
        </p:sp>
        <p:sp>
          <p:nvSpPr>
            <p:cNvPr id="14416" name="Rectangle 91"/>
            <p:cNvSpPr>
              <a:spLocks noChangeArrowheads="1"/>
            </p:cNvSpPr>
            <p:nvPr/>
          </p:nvSpPr>
          <p:spPr bwMode="auto">
            <a:xfrm>
              <a:off x="4115" y="2551"/>
              <a:ext cx="421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8</a:t>
              </a:r>
            </a:p>
          </p:txBody>
        </p:sp>
        <p:sp>
          <p:nvSpPr>
            <p:cNvPr id="14417" name="Rectangle 92"/>
            <p:cNvSpPr>
              <a:spLocks noChangeArrowheads="1"/>
            </p:cNvSpPr>
            <p:nvPr/>
          </p:nvSpPr>
          <p:spPr bwMode="auto">
            <a:xfrm>
              <a:off x="4115" y="2180"/>
              <a:ext cx="421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6</a:t>
              </a:r>
            </a:p>
          </p:txBody>
        </p:sp>
        <p:sp>
          <p:nvSpPr>
            <p:cNvPr id="14418" name="Rectangle 93"/>
            <p:cNvSpPr>
              <a:spLocks noChangeArrowheads="1"/>
            </p:cNvSpPr>
            <p:nvPr/>
          </p:nvSpPr>
          <p:spPr bwMode="auto">
            <a:xfrm>
              <a:off x="4115" y="1812"/>
              <a:ext cx="421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0000FF"/>
                  </a:solidFill>
                  <a:latin typeface="Arial"/>
                  <a:cs typeface="Arial"/>
                </a:rPr>
                <a:t>$4</a:t>
              </a:r>
            </a:p>
          </p:txBody>
        </p:sp>
      </p:grpSp>
      <p:sp>
        <p:nvSpPr>
          <p:cNvPr id="14410" name="Rectangle 94"/>
          <p:cNvSpPr>
            <a:spLocks noChangeArrowheads="1"/>
          </p:cNvSpPr>
          <p:nvPr/>
        </p:nvSpPr>
        <p:spPr bwMode="auto">
          <a:xfrm>
            <a:off x="5818188" y="2876550"/>
            <a:ext cx="714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14411" name="Text Box 96"/>
          <p:cNvSpPr txBox="1">
            <a:spLocks noChangeArrowheads="1"/>
          </p:cNvSpPr>
          <p:nvPr/>
        </p:nvSpPr>
        <p:spPr bwMode="auto">
          <a:xfrm>
            <a:off x="1190625" y="919163"/>
            <a:ext cx="683577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spcBef>
                <a:spcPct val="50000"/>
              </a:spcBef>
            </a:pPr>
            <a:r>
              <a:rPr lang="en-US" sz="2400" i="1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(continued from earlier exercise)</a:t>
            </a:r>
          </a:p>
        </p:txBody>
      </p:sp>
      <p:sp>
        <p:nvSpPr>
          <p:cNvPr id="122977" name="Text Box 97"/>
          <p:cNvSpPr txBox="1">
            <a:spLocks noChangeArrowheads="1"/>
          </p:cNvSpPr>
          <p:nvPr/>
        </p:nvSpPr>
        <p:spPr bwMode="auto">
          <a:xfrm>
            <a:off x="381000" y="4062413"/>
            <a:ext cx="2230438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spcBef>
                <a:spcPct val="50000"/>
              </a:spcBef>
            </a:pPr>
            <a:r>
              <a:rPr lang="en-US" sz="2600">
                <a:latin typeface="Arial"/>
                <a:cs typeface="Arial"/>
              </a:rPr>
              <a:t>At any </a:t>
            </a:r>
            <a:r>
              <a:rPr lang="en-US" sz="2600" b="1" i="1">
                <a:latin typeface="Arial"/>
                <a:cs typeface="Arial"/>
              </a:rPr>
              <a:t>Q</a:t>
            </a:r>
            <a:r>
              <a:rPr lang="en-US" sz="2600">
                <a:latin typeface="Arial"/>
                <a:cs typeface="Arial"/>
              </a:rPr>
              <a:t> with </a:t>
            </a:r>
            <a:r>
              <a:rPr lang="en-US" sz="2600" i="1">
                <a:latin typeface="Arial"/>
                <a:cs typeface="Arial"/>
              </a:rPr>
              <a:t>MR</a:t>
            </a:r>
            <a:r>
              <a:rPr lang="en-US" sz="2600">
                <a:latin typeface="Arial"/>
                <a:cs typeface="Arial"/>
              </a:rPr>
              <a:t> &lt; </a:t>
            </a:r>
            <a:r>
              <a:rPr lang="en-US" sz="2600" i="1">
                <a:latin typeface="Arial"/>
                <a:cs typeface="Arial"/>
              </a:rPr>
              <a:t>MC</a:t>
            </a:r>
            <a:r>
              <a:rPr lang="en-US" sz="2600">
                <a:latin typeface="Arial"/>
                <a:cs typeface="Arial"/>
              </a:rPr>
              <a:t>,</a:t>
            </a:r>
            <a:br>
              <a:rPr lang="en-US" sz="2600">
                <a:latin typeface="Arial"/>
                <a:cs typeface="Arial"/>
              </a:rPr>
            </a:br>
            <a:r>
              <a:rPr lang="en-US" sz="2600">
                <a:latin typeface="Arial"/>
                <a:cs typeface="Arial"/>
              </a:rPr>
              <a:t>reducing </a:t>
            </a:r>
            <a:r>
              <a:rPr lang="en-US" sz="2600" b="1" i="1">
                <a:latin typeface="Arial"/>
                <a:cs typeface="Arial"/>
              </a:rPr>
              <a:t>Q</a:t>
            </a:r>
            <a:r>
              <a:rPr lang="en-US" sz="2600">
                <a:latin typeface="Arial"/>
                <a:cs typeface="Arial"/>
              </a:rPr>
              <a:t> raises profit. </a:t>
            </a:r>
          </a:p>
        </p:txBody>
      </p:sp>
      <p:sp>
        <p:nvSpPr>
          <p:cNvPr id="14413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85684965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2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5" grpId="0"/>
      <p:bldP spid="12297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3673475" y="3935413"/>
            <a:ext cx="4887913" cy="473075"/>
            <a:chOff x="2314" y="2374"/>
            <a:chExt cx="3079" cy="298"/>
          </a:xfrm>
        </p:grpSpPr>
        <p:sp>
          <p:nvSpPr>
            <p:cNvPr id="15394" name="Line 18"/>
            <p:cNvSpPr>
              <a:spLocks noChangeShapeType="1"/>
            </p:cNvSpPr>
            <p:nvPr/>
          </p:nvSpPr>
          <p:spPr bwMode="auto">
            <a:xfrm>
              <a:off x="2726" y="2525"/>
              <a:ext cx="2250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5395" name="Text Box 25"/>
            <p:cNvSpPr txBox="1">
              <a:spLocks noChangeArrowheads="1"/>
            </p:cNvSpPr>
            <p:nvPr/>
          </p:nvSpPr>
          <p:spPr bwMode="auto">
            <a:xfrm>
              <a:off x="2314" y="2374"/>
              <a:ext cx="387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P</a:t>
              </a:r>
              <a:r>
                <a:rPr lang="en-US" sz="2500" b="1" baseline="-25000"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5396" name="Text Box 48"/>
            <p:cNvSpPr txBox="1">
              <a:spLocks noChangeArrowheads="1"/>
            </p:cNvSpPr>
            <p:nvPr/>
          </p:nvSpPr>
          <p:spPr bwMode="auto">
            <a:xfrm>
              <a:off x="5010" y="2401"/>
              <a:ext cx="38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i="1">
                  <a:latin typeface="Arial"/>
                  <a:cs typeface="Arial"/>
                </a:rPr>
                <a:t>MR</a:t>
              </a:r>
            </a:p>
          </p:txBody>
        </p:sp>
      </p:grpSp>
      <p:sp>
        <p:nvSpPr>
          <p:cNvPr id="153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19075"/>
            <a:ext cx="8229600" cy="649288"/>
          </a:xfrm>
        </p:spPr>
        <p:txBody>
          <a:bodyPr/>
          <a:lstStyle/>
          <a:p>
            <a:pPr eaLnBrk="1" hangingPunct="1"/>
            <a:r>
              <a:rPr lang="en-US" sz="3400"/>
              <a:t>MC and the Firm’s Supply Decision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0375" y="1676400"/>
            <a:ext cx="2820988" cy="45942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500" dirty="0"/>
              <a:t>At </a:t>
            </a:r>
            <a:r>
              <a:rPr lang="en-US" sz="2500" b="1" i="1" dirty="0" err="1"/>
              <a:t>Q</a:t>
            </a:r>
            <a:r>
              <a:rPr lang="en-US" sz="2500" b="1" baseline="-25000" dirty="0" err="1"/>
              <a:t>a</a:t>
            </a:r>
            <a:r>
              <a:rPr lang="en-US" sz="2500" dirty="0"/>
              <a:t>, </a:t>
            </a:r>
            <a:r>
              <a:rPr lang="en-US" sz="2500" i="1" dirty="0"/>
              <a:t>MC</a:t>
            </a:r>
            <a:r>
              <a:rPr lang="en-US" sz="2500" dirty="0"/>
              <a:t> &lt; </a:t>
            </a:r>
            <a:r>
              <a:rPr lang="en-US" sz="2500" i="1" dirty="0"/>
              <a:t>MR</a:t>
            </a:r>
            <a:r>
              <a:rPr lang="en-US" sz="2500" dirty="0"/>
              <a:t>.</a:t>
            </a:r>
          </a:p>
          <a:p>
            <a:pPr marL="0" indent="0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2500" dirty="0"/>
              <a:t>So, increase </a:t>
            </a:r>
            <a:r>
              <a:rPr lang="en-US" sz="2500" b="1" i="1" dirty="0"/>
              <a:t>Q</a:t>
            </a:r>
            <a:r>
              <a:rPr lang="en-US" sz="2500" dirty="0"/>
              <a:t> </a:t>
            </a:r>
            <a:br>
              <a:rPr lang="en-US" sz="2500" dirty="0"/>
            </a:br>
            <a:r>
              <a:rPr lang="en-US" sz="2500" dirty="0"/>
              <a:t>to raise profit. </a:t>
            </a:r>
          </a:p>
          <a:p>
            <a:pPr marL="0" indent="0" eaLnBrk="1" hangingPunct="1">
              <a:spcBef>
                <a:spcPct val="60000"/>
              </a:spcBef>
              <a:buFont typeface="Wingdings" pitchFamily="2" charset="2"/>
              <a:buNone/>
            </a:pPr>
            <a:r>
              <a:rPr lang="en-US" sz="2500" dirty="0"/>
              <a:t>At </a:t>
            </a:r>
            <a:r>
              <a:rPr lang="en-US" sz="2500" b="1" i="1" dirty="0" err="1"/>
              <a:t>Q</a:t>
            </a:r>
            <a:r>
              <a:rPr lang="en-US" sz="2500" b="1" baseline="-25000" dirty="0" err="1"/>
              <a:t>b</a:t>
            </a:r>
            <a:r>
              <a:rPr lang="en-US" sz="2500" dirty="0"/>
              <a:t>, </a:t>
            </a:r>
            <a:r>
              <a:rPr lang="en-US" sz="2500" i="1" dirty="0"/>
              <a:t>MC</a:t>
            </a:r>
            <a:r>
              <a:rPr lang="en-US" sz="2500" dirty="0"/>
              <a:t> &gt; </a:t>
            </a:r>
            <a:r>
              <a:rPr lang="en-US" sz="2500" i="1" dirty="0"/>
              <a:t>MR</a:t>
            </a:r>
            <a:r>
              <a:rPr lang="en-US" sz="2500" dirty="0"/>
              <a:t>.</a:t>
            </a:r>
          </a:p>
          <a:p>
            <a:pPr marL="0" indent="0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2500" dirty="0"/>
              <a:t>So, reduce </a:t>
            </a:r>
            <a:r>
              <a:rPr lang="en-US" sz="2500" b="1" i="1" dirty="0"/>
              <a:t>Q</a:t>
            </a:r>
            <a:r>
              <a:rPr lang="en-US" sz="2500" dirty="0"/>
              <a:t> </a:t>
            </a:r>
            <a:br>
              <a:rPr lang="en-US" sz="2500" dirty="0"/>
            </a:br>
            <a:r>
              <a:rPr lang="en-US" sz="2500" dirty="0"/>
              <a:t>to raise profit. </a:t>
            </a:r>
          </a:p>
          <a:p>
            <a:pPr marL="0" indent="0" eaLnBrk="1" hangingPunct="1">
              <a:spcBef>
                <a:spcPct val="60000"/>
              </a:spcBef>
              <a:buFont typeface="Wingdings" pitchFamily="2" charset="2"/>
              <a:buNone/>
            </a:pPr>
            <a:r>
              <a:rPr lang="en-US" sz="2500" dirty="0"/>
              <a:t>At </a:t>
            </a:r>
            <a:r>
              <a:rPr lang="en-US" sz="2500" b="1" i="1" dirty="0"/>
              <a:t>Q</a:t>
            </a:r>
            <a:r>
              <a:rPr lang="en-US" sz="2500" b="1" baseline="-25000" dirty="0"/>
              <a:t>1</a:t>
            </a:r>
            <a:r>
              <a:rPr lang="en-US" sz="2500" dirty="0"/>
              <a:t>, </a:t>
            </a:r>
            <a:r>
              <a:rPr lang="en-US" sz="2500" i="1" dirty="0"/>
              <a:t>MC</a:t>
            </a:r>
            <a:r>
              <a:rPr lang="en-US" sz="2500" dirty="0"/>
              <a:t> = </a:t>
            </a:r>
            <a:r>
              <a:rPr lang="en-US" sz="2500" i="1" dirty="0"/>
              <a:t>MR</a:t>
            </a:r>
            <a:r>
              <a:rPr lang="en-US" sz="2500" dirty="0"/>
              <a:t>.</a:t>
            </a:r>
          </a:p>
          <a:p>
            <a:pPr marL="0" indent="0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2500" dirty="0"/>
              <a:t>Changing </a:t>
            </a:r>
            <a:r>
              <a:rPr lang="en-US" sz="2500" b="1" i="1" dirty="0"/>
              <a:t>Q</a:t>
            </a:r>
            <a:r>
              <a:rPr lang="en-US" sz="2500" dirty="0"/>
              <a:t> </a:t>
            </a:r>
            <a:br>
              <a:rPr lang="en-US" sz="2500" dirty="0"/>
            </a:br>
            <a:r>
              <a:rPr lang="en-US" sz="2500" dirty="0"/>
              <a:t>would lower profit. </a:t>
            </a:r>
          </a:p>
        </p:txBody>
      </p: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3706813" y="1698625"/>
            <a:ext cx="4864100" cy="4146550"/>
            <a:chOff x="2335" y="1070"/>
            <a:chExt cx="3064" cy="2612"/>
          </a:xfrm>
        </p:grpSpPr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2730" y="1335"/>
              <a:ext cx="2357" cy="2206"/>
              <a:chOff x="1489" y="785"/>
              <a:chExt cx="3650" cy="2492"/>
            </a:xfrm>
          </p:grpSpPr>
          <p:sp>
            <p:nvSpPr>
              <p:cNvPr id="15392" name="Line 5"/>
              <p:cNvSpPr>
                <a:spLocks noChangeShapeType="1"/>
              </p:cNvSpPr>
              <p:nvPr/>
            </p:nvSpPr>
            <p:spPr bwMode="auto">
              <a:xfrm>
                <a:off x="1489" y="785"/>
                <a:ext cx="0" cy="24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15393" name="Line 6"/>
              <p:cNvSpPr>
                <a:spLocks noChangeShapeType="1"/>
              </p:cNvSpPr>
              <p:nvPr/>
            </p:nvSpPr>
            <p:spPr bwMode="auto">
              <a:xfrm>
                <a:off x="1489" y="3277"/>
                <a:ext cx="36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15390" name="Text Box 7"/>
            <p:cNvSpPr txBox="1">
              <a:spLocks noChangeArrowheads="1"/>
            </p:cNvSpPr>
            <p:nvPr/>
          </p:nvSpPr>
          <p:spPr bwMode="auto">
            <a:xfrm>
              <a:off x="5061" y="3384"/>
              <a:ext cx="338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</a:p>
          </p:txBody>
        </p:sp>
        <p:sp>
          <p:nvSpPr>
            <p:cNvPr id="15391" name="Text Box 8"/>
            <p:cNvSpPr txBox="1">
              <a:spLocks noChangeArrowheads="1"/>
            </p:cNvSpPr>
            <p:nvPr/>
          </p:nvSpPr>
          <p:spPr bwMode="auto">
            <a:xfrm>
              <a:off x="2335" y="1070"/>
              <a:ext cx="692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Costs</a:t>
              </a:r>
            </a:p>
          </p:txBody>
        </p:sp>
      </p:grp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4592638" y="2287588"/>
            <a:ext cx="3322637" cy="3157537"/>
            <a:chOff x="2893" y="1336"/>
            <a:chExt cx="2093" cy="1989"/>
          </a:xfrm>
        </p:grpSpPr>
        <p:sp>
          <p:nvSpPr>
            <p:cNvPr id="15387" name="Line 9"/>
            <p:cNvSpPr>
              <a:spLocks noChangeShapeType="1"/>
            </p:cNvSpPr>
            <p:nvPr/>
          </p:nvSpPr>
          <p:spPr bwMode="auto">
            <a:xfrm flipV="1">
              <a:off x="2893" y="1568"/>
              <a:ext cx="1690" cy="1757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5388" name="Text Box 15"/>
            <p:cNvSpPr txBox="1">
              <a:spLocks noChangeArrowheads="1"/>
            </p:cNvSpPr>
            <p:nvPr/>
          </p:nvSpPr>
          <p:spPr bwMode="auto">
            <a:xfrm>
              <a:off x="4603" y="1336"/>
              <a:ext cx="38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i="1" dirty="0">
                  <a:latin typeface="Arial"/>
                  <a:cs typeface="Arial"/>
                </a:rPr>
                <a:t>MC</a:t>
              </a:r>
            </a:p>
          </p:txBody>
        </p:sp>
      </p:grpSp>
      <p:grpSp>
        <p:nvGrpSpPr>
          <p:cNvPr id="6" name="Group 56"/>
          <p:cNvGrpSpPr>
            <a:grpSpLocks/>
          </p:cNvGrpSpPr>
          <p:nvPr/>
        </p:nvGrpSpPr>
        <p:grpSpPr bwMode="auto">
          <a:xfrm>
            <a:off x="5640388" y="4102100"/>
            <a:ext cx="422275" cy="1914525"/>
            <a:chOff x="3553" y="2479"/>
            <a:chExt cx="266" cy="1206"/>
          </a:xfrm>
        </p:grpSpPr>
        <p:sp>
          <p:nvSpPr>
            <p:cNvPr id="15384" name="Text Box 26"/>
            <p:cNvSpPr txBox="1">
              <a:spLocks noChangeArrowheads="1"/>
            </p:cNvSpPr>
            <p:nvPr/>
          </p:nvSpPr>
          <p:spPr bwMode="auto">
            <a:xfrm>
              <a:off x="3553" y="3445"/>
              <a:ext cx="26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  <a:r>
                <a:rPr lang="en-US" sz="2500" b="1" baseline="-25000"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5385" name="Line 29"/>
            <p:cNvSpPr>
              <a:spLocks noChangeShapeType="1"/>
            </p:cNvSpPr>
            <p:nvPr/>
          </p:nvSpPr>
          <p:spPr bwMode="auto">
            <a:xfrm>
              <a:off x="3665" y="2528"/>
              <a:ext cx="0" cy="909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5386" name="Oval 14"/>
            <p:cNvSpPr>
              <a:spLocks noChangeArrowheads="1"/>
            </p:cNvSpPr>
            <p:nvPr/>
          </p:nvSpPr>
          <p:spPr bwMode="auto">
            <a:xfrm>
              <a:off x="3620" y="2479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7" name="Group 57"/>
          <p:cNvGrpSpPr>
            <a:grpSpLocks/>
          </p:cNvGrpSpPr>
          <p:nvPr/>
        </p:nvGrpSpPr>
        <p:grpSpPr bwMode="auto">
          <a:xfrm>
            <a:off x="5013325" y="4103688"/>
            <a:ext cx="449263" cy="1914525"/>
            <a:chOff x="3158" y="2480"/>
            <a:chExt cx="283" cy="1206"/>
          </a:xfrm>
        </p:grpSpPr>
        <p:sp>
          <p:nvSpPr>
            <p:cNvPr id="15380" name="Text Box 34"/>
            <p:cNvSpPr txBox="1">
              <a:spLocks noChangeArrowheads="1"/>
            </p:cNvSpPr>
            <p:nvPr/>
          </p:nvSpPr>
          <p:spPr bwMode="auto">
            <a:xfrm>
              <a:off x="3158" y="3446"/>
              <a:ext cx="28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  <a:r>
                <a:rPr lang="en-US" sz="2500" b="1" baseline="-25000"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15381" name="Line 42"/>
            <p:cNvSpPr>
              <a:spLocks noChangeShapeType="1"/>
            </p:cNvSpPr>
            <p:nvPr/>
          </p:nvSpPr>
          <p:spPr bwMode="auto">
            <a:xfrm>
              <a:off x="3290" y="2529"/>
              <a:ext cx="0" cy="909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5382" name="Oval 43"/>
            <p:cNvSpPr>
              <a:spLocks noChangeArrowheads="1"/>
            </p:cNvSpPr>
            <p:nvPr/>
          </p:nvSpPr>
          <p:spPr bwMode="auto">
            <a:xfrm>
              <a:off x="3245" y="2480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5383" name="Oval 44"/>
            <p:cNvSpPr>
              <a:spLocks noChangeArrowheads="1"/>
            </p:cNvSpPr>
            <p:nvPr/>
          </p:nvSpPr>
          <p:spPr bwMode="auto">
            <a:xfrm>
              <a:off x="3246" y="2869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8" name="Group 55"/>
          <p:cNvGrpSpPr>
            <a:grpSpLocks/>
          </p:cNvGrpSpPr>
          <p:nvPr/>
        </p:nvGrpSpPr>
        <p:grpSpPr bwMode="auto">
          <a:xfrm>
            <a:off x="6189663" y="3563938"/>
            <a:ext cx="401637" cy="2454275"/>
            <a:chOff x="3899" y="2140"/>
            <a:chExt cx="253" cy="1546"/>
          </a:xfrm>
        </p:grpSpPr>
        <p:sp>
          <p:nvSpPr>
            <p:cNvPr id="15376" name="Text Box 35"/>
            <p:cNvSpPr txBox="1">
              <a:spLocks noChangeArrowheads="1"/>
            </p:cNvSpPr>
            <p:nvPr/>
          </p:nvSpPr>
          <p:spPr bwMode="auto">
            <a:xfrm>
              <a:off x="3899" y="3446"/>
              <a:ext cx="25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  <a:r>
                <a:rPr lang="en-US" sz="2500" b="1" baseline="-25000"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15377" name="Line 45"/>
            <p:cNvSpPr>
              <a:spLocks noChangeShapeType="1"/>
            </p:cNvSpPr>
            <p:nvPr/>
          </p:nvSpPr>
          <p:spPr bwMode="auto">
            <a:xfrm>
              <a:off x="3995" y="2171"/>
              <a:ext cx="0" cy="1268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5378" name="Oval 46"/>
            <p:cNvSpPr>
              <a:spLocks noChangeArrowheads="1"/>
            </p:cNvSpPr>
            <p:nvPr/>
          </p:nvSpPr>
          <p:spPr bwMode="auto">
            <a:xfrm>
              <a:off x="3950" y="2480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5379" name="Oval 47"/>
            <p:cNvSpPr>
              <a:spLocks noChangeArrowheads="1"/>
            </p:cNvSpPr>
            <p:nvPr/>
          </p:nvSpPr>
          <p:spPr bwMode="auto">
            <a:xfrm>
              <a:off x="3948" y="2140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sp>
        <p:nvSpPr>
          <p:cNvPr id="104508" name="Rectangle 60"/>
          <p:cNvSpPr>
            <a:spLocks noChangeArrowheads="1"/>
          </p:cNvSpPr>
          <p:nvPr/>
        </p:nvSpPr>
        <p:spPr bwMode="auto">
          <a:xfrm>
            <a:off x="1346200" y="960438"/>
            <a:ext cx="6467475" cy="47307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sz="2500" dirty="0">
                <a:latin typeface="Arial"/>
                <a:cs typeface="Arial"/>
              </a:rPr>
              <a:t>Rule:  </a:t>
            </a:r>
            <a:r>
              <a:rPr lang="en-US" sz="2500" i="1" dirty="0">
                <a:latin typeface="Arial"/>
                <a:cs typeface="Arial"/>
              </a:rPr>
              <a:t>MR</a:t>
            </a:r>
            <a:r>
              <a:rPr lang="en-US" sz="2500" dirty="0">
                <a:latin typeface="Arial"/>
                <a:cs typeface="Arial"/>
              </a:rPr>
              <a:t> = </a:t>
            </a:r>
            <a:r>
              <a:rPr lang="en-US" sz="2500" i="1" dirty="0">
                <a:latin typeface="Arial"/>
                <a:cs typeface="Arial"/>
              </a:rPr>
              <a:t>MC</a:t>
            </a:r>
            <a:r>
              <a:rPr lang="en-US" sz="2500" dirty="0">
                <a:latin typeface="Arial"/>
                <a:cs typeface="Arial"/>
              </a:rPr>
              <a:t> at the profit-maximizing </a:t>
            </a:r>
            <a:r>
              <a:rPr lang="en-US" sz="2500" b="1" i="1" dirty="0">
                <a:latin typeface="Arial"/>
                <a:cs typeface="Arial"/>
              </a:rPr>
              <a:t>Q</a:t>
            </a:r>
            <a:r>
              <a:rPr lang="en-US" sz="2500" dirty="0">
                <a:latin typeface="Arial"/>
                <a:cs typeface="Arial"/>
              </a:rPr>
              <a:t>.</a:t>
            </a:r>
          </a:p>
        </p:txBody>
      </p:sp>
      <p:sp>
        <p:nvSpPr>
          <p:cNvPr id="104510" name="Line 62"/>
          <p:cNvSpPr>
            <a:spLocks noChangeShapeType="1"/>
          </p:cNvSpPr>
          <p:nvPr/>
        </p:nvSpPr>
        <p:spPr bwMode="auto">
          <a:xfrm>
            <a:off x="5216525" y="5613400"/>
            <a:ext cx="349250" cy="0"/>
          </a:xfrm>
          <a:prstGeom prst="line">
            <a:avLst/>
          </a:prstGeom>
          <a:noFill/>
          <a:ln w="539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04511" name="Line 63"/>
          <p:cNvSpPr>
            <a:spLocks noChangeShapeType="1"/>
          </p:cNvSpPr>
          <p:nvPr/>
        </p:nvSpPr>
        <p:spPr bwMode="auto">
          <a:xfrm>
            <a:off x="5994400" y="5614988"/>
            <a:ext cx="344488" cy="0"/>
          </a:xfrm>
          <a:prstGeom prst="line">
            <a:avLst/>
          </a:prstGeom>
          <a:noFill/>
          <a:ln w="53975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5375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48900505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4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4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4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4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4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04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04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 bldLvl="5"/>
      <p:bldP spid="104508" grpId="0" animBg="1"/>
      <p:bldP spid="104510" grpId="0" animBg="1"/>
      <p:bldP spid="104510" grpId="1" animBg="1"/>
      <p:bldP spid="104511" grpId="0" animBg="1"/>
      <p:bldP spid="10451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3673475" y="3935413"/>
            <a:ext cx="4994275" cy="473075"/>
            <a:chOff x="2314" y="2479"/>
            <a:chExt cx="3146" cy="298"/>
          </a:xfrm>
        </p:grpSpPr>
        <p:sp>
          <p:nvSpPr>
            <p:cNvPr id="16415" name="Line 3"/>
            <p:cNvSpPr>
              <a:spLocks noChangeShapeType="1"/>
            </p:cNvSpPr>
            <p:nvPr/>
          </p:nvSpPr>
          <p:spPr bwMode="auto">
            <a:xfrm>
              <a:off x="2726" y="2630"/>
              <a:ext cx="2250" cy="0"/>
            </a:xfrm>
            <a:prstGeom prst="line">
              <a:avLst/>
            </a:prstGeom>
            <a:noFill/>
            <a:ln w="28575">
              <a:solidFill>
                <a:schemeClr val="bg2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6416" name="Text Box 4"/>
            <p:cNvSpPr txBox="1">
              <a:spLocks noChangeArrowheads="1"/>
            </p:cNvSpPr>
            <p:nvPr/>
          </p:nvSpPr>
          <p:spPr bwMode="auto">
            <a:xfrm>
              <a:off x="2314" y="2479"/>
              <a:ext cx="387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P</a:t>
              </a:r>
              <a:r>
                <a:rPr lang="en-US" sz="2500" b="1" baseline="-25000"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6417" name="Text Box 5"/>
            <p:cNvSpPr txBox="1">
              <a:spLocks noChangeArrowheads="1"/>
            </p:cNvSpPr>
            <p:nvPr/>
          </p:nvSpPr>
          <p:spPr bwMode="auto">
            <a:xfrm>
              <a:off x="5010" y="2506"/>
              <a:ext cx="45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i="1">
                  <a:latin typeface="Arial"/>
                  <a:cs typeface="Arial"/>
                </a:rPr>
                <a:t>MR</a:t>
              </a:r>
              <a:endParaRPr lang="en-US" sz="2500" i="1" baseline="-25000">
                <a:latin typeface="Arial"/>
                <a:cs typeface="Arial"/>
              </a:endParaRPr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3670300" y="2787650"/>
            <a:ext cx="4994275" cy="473075"/>
            <a:chOff x="2312" y="1756"/>
            <a:chExt cx="3146" cy="298"/>
          </a:xfrm>
        </p:grpSpPr>
        <p:sp>
          <p:nvSpPr>
            <p:cNvPr id="16412" name="Line 7"/>
            <p:cNvSpPr>
              <a:spLocks noChangeShapeType="1"/>
            </p:cNvSpPr>
            <p:nvPr/>
          </p:nvSpPr>
          <p:spPr bwMode="auto">
            <a:xfrm>
              <a:off x="2724" y="1907"/>
              <a:ext cx="2250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6413" name="Text Box 8"/>
            <p:cNvSpPr txBox="1">
              <a:spLocks noChangeArrowheads="1"/>
            </p:cNvSpPr>
            <p:nvPr/>
          </p:nvSpPr>
          <p:spPr bwMode="auto">
            <a:xfrm>
              <a:off x="2312" y="1756"/>
              <a:ext cx="387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P</a:t>
              </a:r>
              <a:r>
                <a:rPr lang="en-US" sz="2500" b="1" baseline="-25000"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16414" name="Text Box 9"/>
            <p:cNvSpPr txBox="1">
              <a:spLocks noChangeArrowheads="1"/>
            </p:cNvSpPr>
            <p:nvPr/>
          </p:nvSpPr>
          <p:spPr bwMode="auto">
            <a:xfrm>
              <a:off x="5015" y="1790"/>
              <a:ext cx="44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i="1">
                  <a:latin typeface="Arial"/>
                  <a:cs typeface="Arial"/>
                </a:rPr>
                <a:t>MR</a:t>
              </a:r>
              <a:r>
                <a:rPr lang="en-US" sz="2500" b="1" baseline="-25000">
                  <a:latin typeface="Arial"/>
                  <a:cs typeface="Arial"/>
                </a:rPr>
                <a:t>2</a:t>
              </a:r>
            </a:p>
          </p:txBody>
        </p:sp>
      </p:grpSp>
      <p:sp>
        <p:nvSpPr>
          <p:cNvPr id="16390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19075"/>
            <a:ext cx="8229600" cy="649288"/>
          </a:xfrm>
        </p:spPr>
        <p:txBody>
          <a:bodyPr/>
          <a:lstStyle/>
          <a:p>
            <a:pPr eaLnBrk="1" hangingPunct="1"/>
            <a:r>
              <a:rPr lang="en-US" sz="3400"/>
              <a:t>MC and the Firm’s Supply Decision</a:t>
            </a:r>
          </a:p>
        </p:txBody>
      </p:sp>
      <p:sp>
        <p:nvSpPr>
          <p:cNvPr id="107531" name="Rectangle 11"/>
          <p:cNvSpPr>
            <a:spLocks noGrp="1" noChangeArrowheads="1"/>
          </p:cNvSpPr>
          <p:nvPr>
            <p:ph type="body" idx="4294967295"/>
          </p:nvPr>
        </p:nvSpPr>
        <p:spPr>
          <a:xfrm>
            <a:off x="388938" y="1166813"/>
            <a:ext cx="3186112" cy="3954462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500"/>
              <a:t>If price rises to </a:t>
            </a:r>
            <a:r>
              <a:rPr lang="en-US" sz="2500" b="1" i="1"/>
              <a:t>P</a:t>
            </a:r>
            <a:r>
              <a:rPr lang="en-US" sz="2500" b="1" baseline="-25000"/>
              <a:t>2</a:t>
            </a:r>
            <a:r>
              <a:rPr lang="en-US" sz="2500"/>
              <a:t>,</a:t>
            </a:r>
          </a:p>
          <a:p>
            <a:pPr marL="0" indent="0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2500"/>
              <a:t>then the profit-maximizing quantity rises to </a:t>
            </a:r>
            <a:r>
              <a:rPr lang="en-US" sz="2500" b="1" i="1"/>
              <a:t>Q</a:t>
            </a:r>
            <a:r>
              <a:rPr lang="en-US" sz="2500" b="1" baseline="-25000"/>
              <a:t>2</a:t>
            </a:r>
            <a:r>
              <a:rPr lang="en-US" sz="2500"/>
              <a:t>. 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500"/>
              <a:t>The </a:t>
            </a:r>
            <a:r>
              <a:rPr lang="en-US" sz="2500" i="1"/>
              <a:t>MC</a:t>
            </a:r>
            <a:r>
              <a:rPr lang="en-US" sz="2500"/>
              <a:t> curve determines the </a:t>
            </a:r>
            <a:br>
              <a:rPr lang="en-US" sz="2500"/>
            </a:br>
            <a:r>
              <a:rPr lang="en-US" sz="2500"/>
              <a:t>firm’s </a:t>
            </a:r>
            <a:r>
              <a:rPr lang="en-US" sz="2500" b="1" i="1"/>
              <a:t>Q</a:t>
            </a:r>
            <a:r>
              <a:rPr lang="en-US" sz="2500"/>
              <a:t> at any price.  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500"/>
              <a:t>Hence, </a:t>
            </a:r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333875" y="2119313"/>
            <a:ext cx="3741738" cy="3502025"/>
            <a:chOff x="1489" y="785"/>
            <a:chExt cx="3650" cy="2492"/>
          </a:xfrm>
        </p:grpSpPr>
        <p:sp>
          <p:nvSpPr>
            <p:cNvPr id="16410" name="Line 14"/>
            <p:cNvSpPr>
              <a:spLocks noChangeShapeType="1"/>
            </p:cNvSpPr>
            <p:nvPr/>
          </p:nvSpPr>
          <p:spPr bwMode="auto">
            <a:xfrm>
              <a:off x="1489" y="785"/>
              <a:ext cx="0" cy="24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6411" name="Line 15"/>
            <p:cNvSpPr>
              <a:spLocks noChangeShapeType="1"/>
            </p:cNvSpPr>
            <p:nvPr/>
          </p:nvSpPr>
          <p:spPr bwMode="auto">
            <a:xfrm>
              <a:off x="1489" y="3277"/>
              <a:ext cx="36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sp>
        <p:nvSpPr>
          <p:cNvPr id="16393" name="Text Box 16"/>
          <p:cNvSpPr txBox="1">
            <a:spLocks noChangeArrowheads="1"/>
          </p:cNvSpPr>
          <p:nvPr/>
        </p:nvSpPr>
        <p:spPr bwMode="auto">
          <a:xfrm>
            <a:off x="8034338" y="5372100"/>
            <a:ext cx="5365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 b="1" i="1">
                <a:latin typeface="Arial"/>
                <a:cs typeface="Arial"/>
              </a:rPr>
              <a:t>Q</a:t>
            </a:r>
          </a:p>
        </p:txBody>
      </p:sp>
      <p:sp>
        <p:nvSpPr>
          <p:cNvPr id="16394" name="Text Box 17"/>
          <p:cNvSpPr txBox="1">
            <a:spLocks noChangeArrowheads="1"/>
          </p:cNvSpPr>
          <p:nvPr/>
        </p:nvSpPr>
        <p:spPr bwMode="auto">
          <a:xfrm>
            <a:off x="3711575" y="1698625"/>
            <a:ext cx="1098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500">
                <a:latin typeface="Arial"/>
                <a:cs typeface="Arial"/>
              </a:rPr>
              <a:t>Costs</a:t>
            </a:r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4592638" y="2287588"/>
            <a:ext cx="3322637" cy="3157537"/>
            <a:chOff x="2893" y="1336"/>
            <a:chExt cx="2093" cy="1989"/>
          </a:xfrm>
        </p:grpSpPr>
        <p:sp>
          <p:nvSpPr>
            <p:cNvPr id="16408" name="Line 19"/>
            <p:cNvSpPr>
              <a:spLocks noChangeShapeType="1"/>
            </p:cNvSpPr>
            <p:nvPr/>
          </p:nvSpPr>
          <p:spPr bwMode="auto">
            <a:xfrm flipV="1">
              <a:off x="2893" y="1568"/>
              <a:ext cx="1690" cy="1757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6409" name="Text Box 20"/>
            <p:cNvSpPr txBox="1">
              <a:spLocks noChangeArrowheads="1"/>
            </p:cNvSpPr>
            <p:nvPr/>
          </p:nvSpPr>
          <p:spPr bwMode="auto">
            <a:xfrm>
              <a:off x="4603" y="1336"/>
              <a:ext cx="38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i="1">
                  <a:latin typeface="Arial"/>
                  <a:cs typeface="Arial"/>
                </a:rPr>
                <a:t>MC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5640388" y="4102100"/>
            <a:ext cx="422275" cy="1914525"/>
            <a:chOff x="3553" y="2479"/>
            <a:chExt cx="266" cy="1206"/>
          </a:xfrm>
        </p:grpSpPr>
        <p:sp>
          <p:nvSpPr>
            <p:cNvPr id="16405" name="Text Box 22"/>
            <p:cNvSpPr txBox="1">
              <a:spLocks noChangeArrowheads="1"/>
            </p:cNvSpPr>
            <p:nvPr/>
          </p:nvSpPr>
          <p:spPr bwMode="auto">
            <a:xfrm>
              <a:off x="3553" y="3445"/>
              <a:ext cx="26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  <a:r>
                <a:rPr lang="en-US" sz="2500" b="1" baseline="-25000"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16406" name="Line 23"/>
            <p:cNvSpPr>
              <a:spLocks noChangeShapeType="1"/>
            </p:cNvSpPr>
            <p:nvPr/>
          </p:nvSpPr>
          <p:spPr bwMode="auto">
            <a:xfrm>
              <a:off x="3665" y="2528"/>
              <a:ext cx="0" cy="909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6407" name="Oval 24"/>
            <p:cNvSpPr>
              <a:spLocks noChangeArrowheads="1"/>
            </p:cNvSpPr>
            <p:nvPr/>
          </p:nvSpPr>
          <p:spPr bwMode="auto">
            <a:xfrm>
              <a:off x="3620" y="2479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6742113" y="2954338"/>
            <a:ext cx="422275" cy="3060700"/>
            <a:chOff x="4247" y="1756"/>
            <a:chExt cx="266" cy="1928"/>
          </a:xfrm>
        </p:grpSpPr>
        <p:sp>
          <p:nvSpPr>
            <p:cNvPr id="16402" name="Line 26"/>
            <p:cNvSpPr>
              <a:spLocks noChangeShapeType="1"/>
            </p:cNvSpPr>
            <p:nvPr/>
          </p:nvSpPr>
          <p:spPr bwMode="auto">
            <a:xfrm>
              <a:off x="4356" y="1805"/>
              <a:ext cx="0" cy="1631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6403" name="Oval 27"/>
            <p:cNvSpPr>
              <a:spLocks noChangeArrowheads="1"/>
            </p:cNvSpPr>
            <p:nvPr/>
          </p:nvSpPr>
          <p:spPr bwMode="auto">
            <a:xfrm>
              <a:off x="4311" y="1756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6404" name="Text Box 28"/>
            <p:cNvSpPr txBox="1">
              <a:spLocks noChangeArrowheads="1"/>
            </p:cNvSpPr>
            <p:nvPr/>
          </p:nvSpPr>
          <p:spPr bwMode="auto">
            <a:xfrm>
              <a:off x="4247" y="3444"/>
              <a:ext cx="26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  <a:r>
                <a:rPr lang="en-US" sz="2500" b="1" baseline="-25000">
                  <a:latin typeface="Arial"/>
                  <a:cs typeface="Arial"/>
                </a:rPr>
                <a:t>2</a:t>
              </a:r>
            </a:p>
          </p:txBody>
        </p:sp>
      </p:grpSp>
      <p:sp>
        <p:nvSpPr>
          <p:cNvPr id="107564" name="Rectangle 44"/>
          <p:cNvSpPr>
            <a:spLocks noChangeArrowheads="1"/>
          </p:cNvSpPr>
          <p:nvPr/>
        </p:nvSpPr>
        <p:spPr bwMode="auto">
          <a:xfrm>
            <a:off x="784225" y="4999037"/>
            <a:ext cx="2949575" cy="89217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ct val="40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500" dirty="0">
                <a:latin typeface="Arial"/>
                <a:cs typeface="Arial"/>
              </a:rPr>
              <a:t>the </a:t>
            </a:r>
            <a:r>
              <a:rPr lang="en-US" sz="2500" i="1" dirty="0">
                <a:latin typeface="Arial"/>
                <a:cs typeface="Arial"/>
              </a:rPr>
              <a:t>MC</a:t>
            </a:r>
            <a:r>
              <a:rPr lang="en-US" sz="2500" dirty="0">
                <a:latin typeface="Arial"/>
                <a:cs typeface="Arial"/>
              </a:rPr>
              <a:t> curve </a:t>
            </a:r>
            <a:r>
              <a:rPr lang="en-US" sz="2500" u="sng" dirty="0">
                <a:latin typeface="Arial"/>
                <a:cs typeface="Arial"/>
              </a:rPr>
              <a:t>is</a:t>
            </a:r>
            <a:r>
              <a:rPr lang="en-US" sz="2500" dirty="0">
                <a:latin typeface="Arial"/>
                <a:cs typeface="Arial"/>
              </a:rPr>
              <a:t> the firm’s supply curve.</a:t>
            </a:r>
          </a:p>
        </p:txBody>
      </p:sp>
      <p:sp>
        <p:nvSpPr>
          <p:cNvPr id="107566" name="Line 46"/>
          <p:cNvSpPr>
            <a:spLocks noChangeShapeType="1"/>
          </p:cNvSpPr>
          <p:nvPr/>
        </p:nvSpPr>
        <p:spPr bwMode="auto">
          <a:xfrm>
            <a:off x="5830888" y="5621338"/>
            <a:ext cx="1073150" cy="0"/>
          </a:xfrm>
          <a:prstGeom prst="line">
            <a:avLst/>
          </a:prstGeom>
          <a:noFill/>
          <a:ln w="539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07567" name="Line 47"/>
          <p:cNvSpPr>
            <a:spLocks noChangeShapeType="1"/>
          </p:cNvSpPr>
          <p:nvPr/>
        </p:nvSpPr>
        <p:spPr bwMode="auto">
          <a:xfrm flipH="1" flipV="1">
            <a:off x="4327525" y="3068638"/>
            <a:ext cx="7938" cy="1085850"/>
          </a:xfrm>
          <a:prstGeom prst="line">
            <a:avLst/>
          </a:prstGeom>
          <a:noFill/>
          <a:ln w="539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6401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98614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7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7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7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7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7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07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07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7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7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7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1" grpId="0" build="p" bldLvl="5"/>
      <p:bldP spid="107564" grpId="0" animBg="1"/>
      <p:bldP spid="107566" grpId="0" animBg="1"/>
      <p:bldP spid="107566" grpId="1" animBg="1"/>
      <p:bldP spid="107567" grpId="0" animBg="1"/>
      <p:bldP spid="10756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Shutdown vs. Exit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solidFill>
                  <a:srgbClr val="800080"/>
                </a:solidFill>
              </a:rPr>
              <a:t>Shutdown</a:t>
            </a:r>
            <a:r>
              <a:rPr lang="en-US" dirty="0"/>
              <a:t>:  </a:t>
            </a:r>
            <a:br>
              <a:rPr lang="en-US" dirty="0"/>
            </a:br>
            <a:r>
              <a:rPr lang="en-US" dirty="0"/>
              <a:t>A short-run decision not to produce anything because of market conditions.  </a:t>
            </a:r>
          </a:p>
          <a:p>
            <a:pPr eaLnBrk="1" hangingPunct="1"/>
            <a:r>
              <a:rPr lang="en-US" b="1" dirty="0">
                <a:solidFill>
                  <a:srgbClr val="800080"/>
                </a:solidFill>
              </a:rPr>
              <a:t>Exit</a:t>
            </a:r>
            <a:r>
              <a:rPr lang="en-US" dirty="0"/>
              <a:t>:  </a:t>
            </a:r>
            <a:br>
              <a:rPr lang="en-US" dirty="0"/>
            </a:br>
            <a:r>
              <a:rPr lang="en-US" dirty="0"/>
              <a:t>A long-run decision to leave the market. </a:t>
            </a:r>
          </a:p>
          <a:p>
            <a:pPr eaLnBrk="1" hangingPunct="1"/>
            <a:r>
              <a:rPr lang="en-US" dirty="0"/>
              <a:t>A key difference: </a:t>
            </a:r>
          </a:p>
          <a:p>
            <a:pPr lvl="1" eaLnBrk="1" hangingPunct="1"/>
            <a:r>
              <a:rPr lang="en-US" dirty="0"/>
              <a:t>If shut down in SR, must still pay </a:t>
            </a:r>
            <a:r>
              <a:rPr lang="en-US" i="1" dirty="0"/>
              <a:t>FC</a:t>
            </a:r>
            <a:r>
              <a:rPr lang="en-US" dirty="0"/>
              <a:t>.</a:t>
            </a:r>
          </a:p>
          <a:p>
            <a:pPr lvl="1" eaLnBrk="1" hangingPunct="1"/>
            <a:r>
              <a:rPr lang="en-US" dirty="0"/>
              <a:t>If exit in LR, zero costs.  </a:t>
            </a:r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17414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51183397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build="p" bldLvl="4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400" dirty="0"/>
              <a:t>A Firm’s Short-run Decision to Shut Down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60000"/>
              </a:spcBef>
            </a:pPr>
            <a:r>
              <a:rPr lang="en-US"/>
              <a:t>Cost of shutting down:  revenue loss = </a:t>
            </a:r>
            <a:r>
              <a:rPr lang="en-US" i="1"/>
              <a:t>TR</a:t>
            </a:r>
            <a:endParaRPr lang="en-US"/>
          </a:p>
          <a:p>
            <a:pPr eaLnBrk="1" hangingPunct="1">
              <a:spcBef>
                <a:spcPct val="60000"/>
              </a:spcBef>
            </a:pPr>
            <a:r>
              <a:rPr lang="en-US"/>
              <a:t>Benefit of shutting down:  cost savings = </a:t>
            </a:r>
            <a:r>
              <a:rPr lang="en-US" i="1"/>
              <a:t>VC</a:t>
            </a:r>
            <a:br>
              <a:rPr lang="en-US"/>
            </a:br>
            <a:r>
              <a:rPr lang="en-US"/>
              <a:t>  (firm must still pay </a:t>
            </a:r>
            <a:r>
              <a:rPr lang="en-US" i="1"/>
              <a:t>FC</a:t>
            </a:r>
            <a:r>
              <a:rPr lang="en-US"/>
              <a:t>)</a:t>
            </a:r>
          </a:p>
          <a:p>
            <a:pPr eaLnBrk="1" hangingPunct="1">
              <a:spcBef>
                <a:spcPct val="60000"/>
              </a:spcBef>
            </a:pPr>
            <a:r>
              <a:rPr lang="en-US"/>
              <a:t>So, shut down if   </a:t>
            </a:r>
            <a:r>
              <a:rPr lang="en-US" i="1"/>
              <a:t>TR</a:t>
            </a:r>
            <a:r>
              <a:rPr lang="en-US"/>
              <a:t>  &lt;  </a:t>
            </a:r>
            <a:r>
              <a:rPr lang="en-US" i="1"/>
              <a:t>VC</a:t>
            </a:r>
            <a:endParaRPr lang="en-US"/>
          </a:p>
          <a:p>
            <a:pPr eaLnBrk="1" hangingPunct="1">
              <a:spcBef>
                <a:spcPct val="60000"/>
              </a:spcBef>
            </a:pPr>
            <a:r>
              <a:rPr lang="en-US"/>
              <a:t>Divide both sides by </a:t>
            </a:r>
            <a:r>
              <a:rPr lang="en-US" b="1" i="1"/>
              <a:t>Q</a:t>
            </a:r>
            <a:r>
              <a:rPr lang="en-US"/>
              <a:t>:     </a:t>
            </a:r>
            <a:r>
              <a:rPr lang="en-US" i="1"/>
              <a:t>TR</a:t>
            </a:r>
            <a:r>
              <a:rPr lang="en-US"/>
              <a:t>/</a:t>
            </a:r>
            <a:r>
              <a:rPr lang="en-US" b="1" i="1"/>
              <a:t>Q</a:t>
            </a:r>
            <a:r>
              <a:rPr lang="en-US"/>
              <a:t>  &lt;  </a:t>
            </a:r>
            <a:r>
              <a:rPr lang="en-US" i="1"/>
              <a:t>VC</a:t>
            </a:r>
            <a:r>
              <a:rPr lang="en-US"/>
              <a:t>/</a:t>
            </a:r>
            <a:r>
              <a:rPr lang="en-US" b="1" i="1"/>
              <a:t>Q</a:t>
            </a:r>
            <a:endParaRPr lang="en-US"/>
          </a:p>
          <a:p>
            <a:pPr eaLnBrk="1" hangingPunct="1">
              <a:spcBef>
                <a:spcPct val="60000"/>
              </a:spcBef>
            </a:pPr>
            <a:r>
              <a:rPr lang="en-US"/>
              <a:t>So, firm’s decision rule is:</a:t>
            </a:r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2638425" y="5099050"/>
            <a:ext cx="3795534" cy="54117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800" dirty="0">
                <a:latin typeface="Arial"/>
                <a:cs typeface="Arial"/>
              </a:rPr>
              <a:t>Shut down if  </a:t>
            </a:r>
            <a:r>
              <a:rPr lang="en-US" sz="2800" i="1" dirty="0">
                <a:latin typeface="Arial"/>
                <a:cs typeface="Arial"/>
              </a:rPr>
              <a:t>P</a:t>
            </a:r>
            <a:r>
              <a:rPr lang="en-US" sz="2800" dirty="0">
                <a:latin typeface="Arial"/>
                <a:cs typeface="Arial"/>
              </a:rPr>
              <a:t> &lt; </a:t>
            </a:r>
            <a:r>
              <a:rPr lang="en-US" sz="2800" i="1" dirty="0">
                <a:latin typeface="Arial"/>
                <a:cs typeface="Arial"/>
              </a:rPr>
              <a:t>AVC</a:t>
            </a:r>
          </a:p>
        </p:txBody>
      </p:sp>
      <p:sp>
        <p:nvSpPr>
          <p:cNvPr id="18439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3627437" y="3146237"/>
            <a:ext cx="1782763" cy="450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0276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 bldLvl="4"/>
      <p:bldP spid="126980" grpId="0" animBg="1"/>
      <p:bldP spid="74758" grpId="0" animBg="1"/>
      <p:bldP spid="7475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9438" y="1335088"/>
            <a:ext cx="2670175" cy="2225675"/>
          </a:xfrm>
          <a:solidFill>
            <a:srgbClr val="FF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600" dirty="0"/>
              <a:t>The firm’s SR supply curve is the portion of </a:t>
            </a:r>
            <a:br>
              <a:rPr lang="en-US" sz="2600" dirty="0"/>
            </a:br>
            <a:r>
              <a:rPr lang="en-US" sz="2600" dirty="0"/>
              <a:t>its </a:t>
            </a:r>
            <a:r>
              <a:rPr lang="en-US" sz="2600" i="1" dirty="0"/>
              <a:t>MC</a:t>
            </a:r>
            <a:r>
              <a:rPr lang="en-US" sz="2600" dirty="0"/>
              <a:t> curve above </a:t>
            </a:r>
            <a:r>
              <a:rPr lang="en-US" sz="2600" i="1" dirty="0"/>
              <a:t>AVC</a:t>
            </a:r>
            <a:r>
              <a:rPr lang="en-US" sz="2600" dirty="0"/>
              <a:t>.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706813" y="1698625"/>
            <a:ext cx="4864100" cy="4146550"/>
            <a:chOff x="2335" y="1070"/>
            <a:chExt cx="3064" cy="2612"/>
          </a:xfrm>
        </p:grpSpPr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2730" y="1335"/>
              <a:ext cx="2357" cy="2206"/>
              <a:chOff x="1489" y="785"/>
              <a:chExt cx="3650" cy="2492"/>
            </a:xfrm>
          </p:grpSpPr>
          <p:sp>
            <p:nvSpPr>
              <p:cNvPr id="19485" name="Line 23"/>
              <p:cNvSpPr>
                <a:spLocks noChangeShapeType="1"/>
              </p:cNvSpPr>
              <p:nvPr/>
            </p:nvSpPr>
            <p:spPr bwMode="auto">
              <a:xfrm>
                <a:off x="1489" y="785"/>
                <a:ext cx="0" cy="24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19486" name="Line 24"/>
              <p:cNvSpPr>
                <a:spLocks noChangeShapeType="1"/>
              </p:cNvSpPr>
              <p:nvPr/>
            </p:nvSpPr>
            <p:spPr bwMode="auto">
              <a:xfrm>
                <a:off x="1489" y="3277"/>
                <a:ext cx="36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19483" name="Text Box 25"/>
            <p:cNvSpPr txBox="1">
              <a:spLocks noChangeArrowheads="1"/>
            </p:cNvSpPr>
            <p:nvPr/>
          </p:nvSpPr>
          <p:spPr bwMode="auto">
            <a:xfrm>
              <a:off x="5061" y="3384"/>
              <a:ext cx="338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</a:p>
          </p:txBody>
        </p:sp>
        <p:sp>
          <p:nvSpPr>
            <p:cNvPr id="19484" name="Text Box 26"/>
            <p:cNvSpPr txBox="1">
              <a:spLocks noChangeArrowheads="1"/>
            </p:cNvSpPr>
            <p:nvPr/>
          </p:nvSpPr>
          <p:spPr bwMode="auto">
            <a:xfrm>
              <a:off x="2335" y="1070"/>
              <a:ext cx="692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Costs</a:t>
              </a:r>
            </a:p>
          </p:txBody>
        </p:sp>
      </p:grpSp>
      <p:sp>
        <p:nvSpPr>
          <p:cNvPr id="194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52413"/>
            <a:ext cx="9144000" cy="64928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/>
              <a:t>A Competitive Firm’s SR Supply Curve</a:t>
            </a: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5138738" y="2287588"/>
            <a:ext cx="2676525" cy="3181350"/>
            <a:chOff x="3237" y="1336"/>
            <a:chExt cx="1686" cy="2004"/>
          </a:xfrm>
        </p:grpSpPr>
        <p:sp>
          <p:nvSpPr>
            <p:cNvPr id="19480" name="Line 9"/>
            <p:cNvSpPr>
              <a:spLocks noChangeShapeType="1"/>
            </p:cNvSpPr>
            <p:nvPr/>
          </p:nvSpPr>
          <p:spPr bwMode="auto">
            <a:xfrm flipV="1">
              <a:off x="3237" y="1568"/>
              <a:ext cx="1346" cy="1772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9481" name="Text Box 14"/>
            <p:cNvSpPr txBox="1">
              <a:spLocks noChangeArrowheads="1"/>
            </p:cNvSpPr>
            <p:nvPr/>
          </p:nvSpPr>
          <p:spPr bwMode="auto">
            <a:xfrm>
              <a:off x="4540" y="1336"/>
              <a:ext cx="38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i="1">
                  <a:latin typeface="Arial"/>
                  <a:cs typeface="Arial"/>
                </a:rPr>
                <a:t>MC</a:t>
              </a:r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4643438" y="2700338"/>
            <a:ext cx="3851275" cy="1516062"/>
            <a:chOff x="2925" y="1596"/>
            <a:chExt cx="2426" cy="955"/>
          </a:xfrm>
        </p:grpSpPr>
        <p:sp>
          <p:nvSpPr>
            <p:cNvPr id="19478" name="Arc 10"/>
            <p:cNvSpPr>
              <a:spLocks/>
            </p:cNvSpPr>
            <p:nvPr/>
          </p:nvSpPr>
          <p:spPr bwMode="auto">
            <a:xfrm flipH="1" flipV="1">
              <a:off x="2925" y="1596"/>
              <a:ext cx="1929" cy="955"/>
            </a:xfrm>
            <a:custGeom>
              <a:avLst/>
              <a:gdLst>
                <a:gd name="T0" fmla="*/ 0 w 32505"/>
                <a:gd name="T1" fmla="*/ 0 h 21600"/>
                <a:gd name="T2" fmla="*/ 0 w 32505"/>
                <a:gd name="T3" fmla="*/ 0 h 21600"/>
                <a:gd name="T4" fmla="*/ 0 w 32505"/>
                <a:gd name="T5" fmla="*/ 0 h 21600"/>
                <a:gd name="T6" fmla="*/ 0 60000 65536"/>
                <a:gd name="T7" fmla="*/ 0 60000 65536"/>
                <a:gd name="T8" fmla="*/ 0 60000 65536"/>
                <a:gd name="T9" fmla="*/ 0 w 32505"/>
                <a:gd name="T10" fmla="*/ 0 h 21600"/>
                <a:gd name="T11" fmla="*/ 32505 w 3250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505" h="21600" fill="none" extrusionOk="0">
                  <a:moveTo>
                    <a:pt x="0" y="8530"/>
                  </a:moveTo>
                  <a:cubicBezTo>
                    <a:pt x="4084" y="3155"/>
                    <a:pt x="10446" y="-1"/>
                    <a:pt x="17197" y="0"/>
                  </a:cubicBezTo>
                  <a:cubicBezTo>
                    <a:pt x="22942" y="0"/>
                    <a:pt x="28451" y="2289"/>
                    <a:pt x="32504" y="6361"/>
                  </a:cubicBezTo>
                </a:path>
                <a:path w="32505" h="21600" stroke="0" extrusionOk="0">
                  <a:moveTo>
                    <a:pt x="0" y="8530"/>
                  </a:moveTo>
                  <a:cubicBezTo>
                    <a:pt x="4084" y="3155"/>
                    <a:pt x="10446" y="-1"/>
                    <a:pt x="17197" y="0"/>
                  </a:cubicBezTo>
                  <a:cubicBezTo>
                    <a:pt x="22942" y="0"/>
                    <a:pt x="28451" y="2289"/>
                    <a:pt x="32504" y="6361"/>
                  </a:cubicBezTo>
                  <a:lnTo>
                    <a:pt x="17197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9479" name="Text Box 15"/>
            <p:cNvSpPr txBox="1">
              <a:spLocks noChangeArrowheads="1"/>
            </p:cNvSpPr>
            <p:nvPr/>
          </p:nvSpPr>
          <p:spPr bwMode="auto">
            <a:xfrm>
              <a:off x="4886" y="1964"/>
              <a:ext cx="465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i="1">
                  <a:latin typeface="Arial"/>
                  <a:cs typeface="Arial"/>
                </a:rPr>
                <a:t>ATC</a:t>
              </a:r>
            </a:p>
          </p:txBody>
        </p:sp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4510088" y="2027238"/>
            <a:ext cx="3965575" cy="2787650"/>
            <a:chOff x="2841" y="1172"/>
            <a:chExt cx="2498" cy="1756"/>
          </a:xfrm>
        </p:grpSpPr>
        <p:sp>
          <p:nvSpPr>
            <p:cNvPr id="19476" name="Arc 11"/>
            <p:cNvSpPr>
              <a:spLocks/>
            </p:cNvSpPr>
            <p:nvPr/>
          </p:nvSpPr>
          <p:spPr bwMode="auto">
            <a:xfrm rot="-239273" flipH="1" flipV="1">
              <a:off x="2841" y="1172"/>
              <a:ext cx="1921" cy="1756"/>
            </a:xfrm>
            <a:custGeom>
              <a:avLst/>
              <a:gdLst>
                <a:gd name="T0" fmla="*/ 0 w 20862"/>
                <a:gd name="T1" fmla="*/ 0 h 21600"/>
                <a:gd name="T2" fmla="*/ 0 w 20862"/>
                <a:gd name="T3" fmla="*/ 0 h 21600"/>
                <a:gd name="T4" fmla="*/ 0 w 20862"/>
                <a:gd name="T5" fmla="*/ 0 h 21600"/>
                <a:gd name="T6" fmla="*/ 0 60000 65536"/>
                <a:gd name="T7" fmla="*/ 0 60000 65536"/>
                <a:gd name="T8" fmla="*/ 0 60000 65536"/>
                <a:gd name="T9" fmla="*/ 0 w 20862"/>
                <a:gd name="T10" fmla="*/ 0 h 21600"/>
                <a:gd name="T11" fmla="*/ 20862 w 2086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862" h="21600" fill="none" extrusionOk="0">
                  <a:moveTo>
                    <a:pt x="-1" y="3663"/>
                  </a:moveTo>
                  <a:cubicBezTo>
                    <a:pt x="3559" y="1275"/>
                    <a:pt x="7748" y="-1"/>
                    <a:pt x="12035" y="0"/>
                  </a:cubicBezTo>
                  <a:cubicBezTo>
                    <a:pt x="15077" y="0"/>
                    <a:pt x="18085" y="642"/>
                    <a:pt x="20862" y="1885"/>
                  </a:cubicBezTo>
                </a:path>
                <a:path w="20862" h="21600" stroke="0" extrusionOk="0">
                  <a:moveTo>
                    <a:pt x="-1" y="3663"/>
                  </a:moveTo>
                  <a:cubicBezTo>
                    <a:pt x="3559" y="1275"/>
                    <a:pt x="7748" y="-1"/>
                    <a:pt x="12035" y="0"/>
                  </a:cubicBezTo>
                  <a:cubicBezTo>
                    <a:pt x="15077" y="0"/>
                    <a:pt x="18085" y="642"/>
                    <a:pt x="20862" y="1885"/>
                  </a:cubicBezTo>
                  <a:lnTo>
                    <a:pt x="12035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9477" name="Text Box 16"/>
            <p:cNvSpPr txBox="1">
              <a:spLocks noChangeArrowheads="1"/>
            </p:cNvSpPr>
            <p:nvPr/>
          </p:nvSpPr>
          <p:spPr bwMode="auto">
            <a:xfrm>
              <a:off x="4844" y="2356"/>
              <a:ext cx="495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i="1">
                  <a:latin typeface="Arial"/>
                  <a:cs typeface="Arial"/>
                </a:rPr>
                <a:t>AVC</a:t>
              </a:r>
            </a:p>
          </p:txBody>
        </p:sp>
      </p:grpSp>
      <p:sp>
        <p:nvSpPr>
          <p:cNvPr id="110609" name="Line 17"/>
          <p:cNvSpPr>
            <a:spLocks noChangeShapeType="1"/>
          </p:cNvSpPr>
          <p:nvPr/>
        </p:nvSpPr>
        <p:spPr bwMode="auto">
          <a:xfrm flipV="1">
            <a:off x="5651500" y="2678113"/>
            <a:ext cx="1636713" cy="2155825"/>
          </a:xfrm>
          <a:prstGeom prst="line">
            <a:avLst/>
          </a:prstGeom>
          <a:noFill/>
          <a:ln w="44450">
            <a:solidFill>
              <a:srgbClr val="FF0505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10610" name="Line 18"/>
          <p:cNvSpPr>
            <a:spLocks noChangeShapeType="1"/>
          </p:cNvSpPr>
          <p:nvPr/>
        </p:nvSpPr>
        <p:spPr bwMode="auto">
          <a:xfrm flipH="1">
            <a:off x="4338638" y="4838700"/>
            <a:ext cx="1328737" cy="0"/>
          </a:xfrm>
          <a:prstGeom prst="line">
            <a:avLst/>
          </a:prstGeom>
          <a:noFill/>
          <a:ln w="44450">
            <a:solidFill>
              <a:srgbClr val="FF0505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10611" name="Line 19"/>
          <p:cNvSpPr>
            <a:spLocks noChangeShapeType="1"/>
          </p:cNvSpPr>
          <p:nvPr/>
        </p:nvSpPr>
        <p:spPr bwMode="auto">
          <a:xfrm flipV="1">
            <a:off x="4343400" y="4833938"/>
            <a:ext cx="4763" cy="785812"/>
          </a:xfrm>
          <a:prstGeom prst="line">
            <a:avLst/>
          </a:prstGeom>
          <a:noFill/>
          <a:ln w="44450">
            <a:solidFill>
              <a:srgbClr val="FF0505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grpSp>
        <p:nvGrpSpPr>
          <p:cNvPr id="7" name="Group 34"/>
          <p:cNvGrpSpPr>
            <a:grpSpLocks/>
          </p:cNvGrpSpPr>
          <p:nvPr/>
        </p:nvGrpSpPr>
        <p:grpSpPr bwMode="auto">
          <a:xfrm>
            <a:off x="1236663" y="2149475"/>
            <a:ext cx="3016250" cy="2647950"/>
            <a:chOff x="779" y="1354"/>
            <a:chExt cx="1900" cy="1683"/>
          </a:xfrm>
        </p:grpSpPr>
        <p:sp>
          <p:nvSpPr>
            <p:cNvPr id="19474" name="AutoShape 20"/>
            <p:cNvSpPr>
              <a:spLocks/>
            </p:cNvSpPr>
            <p:nvPr/>
          </p:nvSpPr>
          <p:spPr bwMode="auto">
            <a:xfrm>
              <a:off x="2456" y="1354"/>
              <a:ext cx="223" cy="1683"/>
            </a:xfrm>
            <a:prstGeom prst="leftBrace">
              <a:avLst>
                <a:gd name="adj1" fmla="val 62892"/>
                <a:gd name="adj2" fmla="val 50000"/>
              </a:avLst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9475" name="Text Box 32"/>
            <p:cNvSpPr txBox="1">
              <a:spLocks noChangeArrowheads="1"/>
            </p:cNvSpPr>
            <p:nvPr/>
          </p:nvSpPr>
          <p:spPr bwMode="auto">
            <a:xfrm>
              <a:off x="779" y="1793"/>
              <a:ext cx="1615" cy="821"/>
            </a:xfrm>
            <a:prstGeom prst="rect">
              <a:avLst/>
            </a:prstGeom>
            <a:solidFill>
              <a:srgbClr val="FFCC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05000"/>
                </a:lnSpc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If </a:t>
              </a:r>
              <a:r>
                <a:rPr lang="en-US" sz="2500" b="1" i="1">
                  <a:latin typeface="Arial"/>
                  <a:cs typeface="Arial"/>
                </a:rPr>
                <a:t>P</a:t>
              </a:r>
              <a:r>
                <a:rPr lang="en-US" sz="2500">
                  <a:latin typeface="Arial"/>
                  <a:cs typeface="Arial"/>
                </a:rPr>
                <a:t> &gt; </a:t>
              </a:r>
              <a:r>
                <a:rPr lang="en-US" sz="2500" i="1">
                  <a:latin typeface="Arial"/>
                  <a:cs typeface="Arial"/>
                </a:rPr>
                <a:t>AVC</a:t>
              </a:r>
              <a:r>
                <a:rPr lang="en-US" sz="2500">
                  <a:latin typeface="Arial"/>
                  <a:cs typeface="Arial"/>
                </a:rPr>
                <a:t>, then firm produces </a:t>
              </a:r>
              <a:r>
                <a:rPr lang="en-US" sz="2500" b="1" i="1">
                  <a:latin typeface="Arial"/>
                  <a:cs typeface="Arial"/>
                </a:rPr>
                <a:t>Q</a:t>
              </a:r>
              <a:r>
                <a:rPr lang="en-US" sz="2500">
                  <a:latin typeface="Arial"/>
                  <a:cs typeface="Arial"/>
                </a:rPr>
                <a:t> where </a:t>
              </a:r>
              <a:r>
                <a:rPr lang="en-US" sz="2500" b="1" i="1">
                  <a:latin typeface="Arial"/>
                  <a:cs typeface="Arial"/>
                </a:rPr>
                <a:t>P</a:t>
              </a:r>
              <a:r>
                <a:rPr lang="en-US" sz="2500">
                  <a:latin typeface="Arial"/>
                  <a:cs typeface="Arial"/>
                </a:rPr>
                <a:t> = </a:t>
              </a:r>
              <a:r>
                <a:rPr lang="en-US" sz="2500" i="1">
                  <a:latin typeface="Arial"/>
                  <a:cs typeface="Arial"/>
                </a:rPr>
                <a:t>MC</a:t>
              </a:r>
              <a:r>
                <a:rPr lang="en-US" sz="2500">
                  <a:latin typeface="Arial"/>
                  <a:cs typeface="Arial"/>
                </a:rPr>
                <a:t>.</a:t>
              </a:r>
            </a:p>
          </p:txBody>
        </p: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1133475" y="4594225"/>
            <a:ext cx="3127375" cy="1292225"/>
            <a:chOff x="714" y="2894"/>
            <a:chExt cx="1970" cy="814"/>
          </a:xfrm>
        </p:grpSpPr>
        <p:sp>
          <p:nvSpPr>
            <p:cNvPr id="19472" name="AutoShape 30"/>
            <p:cNvSpPr>
              <a:spLocks/>
            </p:cNvSpPr>
            <p:nvPr/>
          </p:nvSpPr>
          <p:spPr bwMode="auto">
            <a:xfrm>
              <a:off x="2461" y="3060"/>
              <a:ext cx="223" cy="479"/>
            </a:xfrm>
            <a:prstGeom prst="leftBrace">
              <a:avLst>
                <a:gd name="adj1" fmla="val 28252"/>
                <a:gd name="adj2" fmla="val 50000"/>
              </a:avLst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9473" name="Text Box 33"/>
            <p:cNvSpPr txBox="1">
              <a:spLocks noChangeArrowheads="1"/>
            </p:cNvSpPr>
            <p:nvPr/>
          </p:nvSpPr>
          <p:spPr bwMode="auto">
            <a:xfrm>
              <a:off x="714" y="2894"/>
              <a:ext cx="1682" cy="814"/>
            </a:xfrm>
            <a:prstGeom prst="rect">
              <a:avLst/>
            </a:prstGeom>
            <a:solidFill>
              <a:srgbClr val="FFCCCC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05000"/>
                </a:lnSpc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If </a:t>
              </a:r>
              <a:r>
                <a:rPr lang="en-US" sz="2500" b="1" i="1">
                  <a:latin typeface="Arial"/>
                  <a:cs typeface="Arial"/>
                </a:rPr>
                <a:t>P</a:t>
              </a:r>
              <a:r>
                <a:rPr lang="en-US" sz="2500">
                  <a:latin typeface="Arial"/>
                  <a:cs typeface="Arial"/>
                </a:rPr>
                <a:t> &lt; </a:t>
              </a:r>
              <a:r>
                <a:rPr lang="en-US" sz="2500" i="1">
                  <a:latin typeface="Arial"/>
                  <a:cs typeface="Arial"/>
                </a:rPr>
                <a:t>AVC</a:t>
              </a:r>
              <a:r>
                <a:rPr lang="en-US" sz="2500">
                  <a:latin typeface="Arial"/>
                  <a:cs typeface="Arial"/>
                </a:rPr>
                <a:t>, then firm shuts down (produces </a:t>
              </a:r>
              <a:r>
                <a:rPr lang="en-US" sz="2500" b="1" i="1">
                  <a:latin typeface="Arial"/>
                  <a:cs typeface="Arial"/>
                </a:rPr>
                <a:t>Q</a:t>
              </a:r>
              <a:r>
                <a:rPr lang="en-US" sz="2500">
                  <a:latin typeface="Arial"/>
                  <a:cs typeface="Arial"/>
                </a:rPr>
                <a:t> = 0).</a:t>
              </a:r>
            </a:p>
          </p:txBody>
        </p:sp>
      </p:grpSp>
      <p:sp>
        <p:nvSpPr>
          <p:cNvPr id="19471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2010525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10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1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animBg="1" autoUpdateAnimBg="0"/>
      <p:bldP spid="110609" grpId="0" animBg="1"/>
      <p:bldP spid="110610" grpId="0" animBg="1"/>
      <p:bldP spid="1106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The Irrelevance of Sunk Costs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>
                <a:solidFill>
                  <a:srgbClr val="CC0000"/>
                </a:solidFill>
              </a:rPr>
              <a:t>Sunk cost</a:t>
            </a:r>
            <a:r>
              <a:rPr lang="en-US"/>
              <a:t>:  a cost that has already been committed and cannot be recovered </a:t>
            </a:r>
          </a:p>
          <a:p>
            <a:pPr eaLnBrk="1" hangingPunct="1"/>
            <a:r>
              <a:rPr lang="en-US"/>
              <a:t>Sunk costs should be irrelevant to decisions; </a:t>
            </a:r>
            <a:br>
              <a:rPr lang="en-US"/>
            </a:br>
            <a:r>
              <a:rPr lang="en-US"/>
              <a:t>you must pay them regardless of your choice.</a:t>
            </a:r>
          </a:p>
          <a:p>
            <a:pPr eaLnBrk="1" hangingPunct="1"/>
            <a:r>
              <a:rPr lang="en-US" i="1"/>
              <a:t>FC</a:t>
            </a:r>
            <a:r>
              <a:rPr lang="en-US"/>
              <a:t> is a sunk cost:  The firm must pay its fixed costs whether it produces or shuts down.</a:t>
            </a:r>
          </a:p>
          <a:p>
            <a:pPr eaLnBrk="1" hangingPunct="1"/>
            <a:r>
              <a:rPr lang="en-US"/>
              <a:t>So, </a:t>
            </a:r>
            <a:r>
              <a:rPr lang="en-US" i="1"/>
              <a:t>FC</a:t>
            </a:r>
            <a:r>
              <a:rPr lang="en-US"/>
              <a:t> should not matter in the decision to shut down.   </a:t>
            </a:r>
          </a:p>
        </p:txBody>
      </p:sp>
      <p:sp>
        <p:nvSpPr>
          <p:cNvPr id="20486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37828354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build="p" bldLvl="4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A Firm’s Long-Run Decision to Exit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60000"/>
              </a:spcBef>
            </a:pPr>
            <a:r>
              <a:rPr lang="en-US"/>
              <a:t>Cost of exiting the market:  revenue loss = </a:t>
            </a:r>
            <a:r>
              <a:rPr lang="en-US" i="1"/>
              <a:t>TR</a:t>
            </a:r>
            <a:endParaRPr lang="en-US"/>
          </a:p>
          <a:p>
            <a:pPr eaLnBrk="1" hangingPunct="1">
              <a:spcBef>
                <a:spcPct val="60000"/>
              </a:spcBef>
            </a:pPr>
            <a:r>
              <a:rPr lang="en-US"/>
              <a:t>Benefit of exiting the market:  cost savings = </a:t>
            </a:r>
            <a:r>
              <a:rPr lang="en-US" i="1"/>
              <a:t>TC</a:t>
            </a:r>
            <a:r>
              <a:rPr lang="en-US"/>
              <a:t> </a:t>
            </a:r>
            <a:br>
              <a:rPr lang="en-US"/>
            </a:br>
            <a:r>
              <a:rPr lang="en-US"/>
              <a:t>   (zero </a:t>
            </a:r>
            <a:r>
              <a:rPr lang="en-US" sz="2900" i="1"/>
              <a:t>FC</a:t>
            </a:r>
            <a:r>
              <a:rPr lang="en-US"/>
              <a:t> in the long run)</a:t>
            </a:r>
          </a:p>
          <a:p>
            <a:pPr eaLnBrk="1" hangingPunct="1">
              <a:spcBef>
                <a:spcPct val="60000"/>
              </a:spcBef>
            </a:pPr>
            <a:r>
              <a:rPr lang="en-US"/>
              <a:t>So, firm exits if  </a:t>
            </a:r>
            <a:r>
              <a:rPr lang="en-US" i="1"/>
              <a:t>TR</a:t>
            </a:r>
            <a:r>
              <a:rPr lang="en-US"/>
              <a:t>  &lt;  </a:t>
            </a:r>
            <a:r>
              <a:rPr lang="en-US" i="1"/>
              <a:t>TC</a:t>
            </a:r>
            <a:endParaRPr lang="en-US"/>
          </a:p>
          <a:p>
            <a:pPr eaLnBrk="1" hangingPunct="1">
              <a:spcBef>
                <a:spcPct val="60000"/>
              </a:spcBef>
            </a:pPr>
            <a:r>
              <a:rPr lang="en-US"/>
              <a:t>Divide both sides by </a:t>
            </a:r>
            <a:r>
              <a:rPr lang="en-US" b="1" i="1"/>
              <a:t>Q</a:t>
            </a:r>
            <a:r>
              <a:rPr lang="en-US"/>
              <a:t>  to write the firm’s decision rule as:</a:t>
            </a:r>
          </a:p>
        </p:txBody>
      </p:sp>
      <p:sp>
        <p:nvSpPr>
          <p:cNvPr id="302084" name="Rectangle 4"/>
          <p:cNvSpPr>
            <a:spLocks noChangeArrowheads="1"/>
          </p:cNvSpPr>
          <p:nvPr/>
        </p:nvSpPr>
        <p:spPr bwMode="auto">
          <a:xfrm>
            <a:off x="3014350" y="4824350"/>
            <a:ext cx="2670276" cy="54117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800" dirty="0">
                <a:latin typeface="Arial"/>
                <a:cs typeface="Arial"/>
              </a:rPr>
              <a:t>Exit if  </a:t>
            </a:r>
            <a:r>
              <a:rPr lang="en-US" sz="2800" b="1" i="1" dirty="0">
                <a:latin typeface="Arial"/>
                <a:cs typeface="Arial"/>
              </a:rPr>
              <a:t>P</a:t>
            </a:r>
            <a:r>
              <a:rPr lang="en-US" sz="2800" dirty="0">
                <a:latin typeface="Arial"/>
                <a:cs typeface="Arial"/>
              </a:rPr>
              <a:t> &lt; </a:t>
            </a:r>
            <a:r>
              <a:rPr lang="en-US" sz="2800" i="1" dirty="0">
                <a:latin typeface="Arial"/>
                <a:cs typeface="Arial"/>
              </a:rPr>
              <a:t>ATC</a:t>
            </a:r>
          </a:p>
        </p:txBody>
      </p:sp>
      <p:sp>
        <p:nvSpPr>
          <p:cNvPr id="21511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3323275" y="3144331"/>
            <a:ext cx="1782763" cy="450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6108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bldLvl="4"/>
      <p:bldP spid="302084" grpId="0" animBg="1"/>
      <p:bldP spid="80902" grpId="0" animBg="1"/>
      <p:bldP spid="80902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/>
              <a:t>A New Firm’s Decision to Enter Market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60000"/>
              </a:spcBef>
            </a:pPr>
            <a:r>
              <a:rPr lang="en-US"/>
              <a:t>In the long run, a new firm will enter the market if it is profitable to do so:  if </a:t>
            </a:r>
            <a:r>
              <a:rPr lang="en-US" i="1"/>
              <a:t>TR</a:t>
            </a:r>
            <a:r>
              <a:rPr lang="en-US"/>
              <a:t> &gt; </a:t>
            </a:r>
            <a:r>
              <a:rPr lang="en-US" i="1"/>
              <a:t>TC</a:t>
            </a:r>
            <a:r>
              <a:rPr lang="en-US"/>
              <a:t>.</a:t>
            </a:r>
          </a:p>
          <a:p>
            <a:pPr eaLnBrk="1" hangingPunct="1">
              <a:spcBef>
                <a:spcPct val="60000"/>
              </a:spcBef>
            </a:pPr>
            <a:r>
              <a:rPr lang="en-US"/>
              <a:t>Divide both sides by </a:t>
            </a:r>
            <a:r>
              <a:rPr lang="en-US" b="1" i="1"/>
              <a:t>Q</a:t>
            </a:r>
            <a:r>
              <a:rPr lang="en-US"/>
              <a:t>  to express the firm’s entry decision as:</a:t>
            </a: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2941638" y="3429000"/>
            <a:ext cx="2929937" cy="541174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800" dirty="0">
                <a:latin typeface="Arial"/>
                <a:cs typeface="Arial"/>
              </a:rPr>
              <a:t>Enter if  </a:t>
            </a:r>
            <a:r>
              <a:rPr lang="en-US" sz="2800" b="1" i="1" dirty="0">
                <a:latin typeface="Arial"/>
                <a:cs typeface="Arial"/>
              </a:rPr>
              <a:t>P</a:t>
            </a:r>
            <a:r>
              <a:rPr lang="en-US" sz="2800" dirty="0">
                <a:latin typeface="Arial"/>
                <a:cs typeface="Arial"/>
              </a:rPr>
              <a:t> &gt; </a:t>
            </a:r>
            <a:r>
              <a:rPr lang="en-US" sz="2800" i="1" dirty="0">
                <a:latin typeface="Arial"/>
                <a:cs typeface="Arial"/>
              </a:rPr>
              <a:t>ATC</a:t>
            </a:r>
          </a:p>
        </p:txBody>
      </p:sp>
      <p:sp>
        <p:nvSpPr>
          <p:cNvPr id="22535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50287655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build="p" bldLvl="4"/>
      <p:bldP spid="11776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A4BAB5F-893D-4C9B-8B52-2EF9CA1AD03B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88912"/>
            <a:ext cx="8458200" cy="1081044"/>
          </a:xfrm>
          <a:prstGeom prst="rect">
            <a:avLst/>
          </a:prstGeom>
          <a:noFill/>
        </p:spPr>
        <p:txBody>
          <a:bodyPr bIns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5000"/>
              </a:lnSpc>
              <a:defRPr/>
            </a:pPr>
            <a:r>
              <a:rPr lang="en-US" sz="3300" kern="0" spc="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Reading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97793BF-4ED3-4BE5-A301-966ABB5B7E9F}"/>
              </a:ext>
            </a:extLst>
          </p:cNvPr>
          <p:cNvSpPr txBox="1">
            <a:spLocks noChangeArrowheads="1"/>
          </p:cNvSpPr>
          <p:nvPr/>
        </p:nvSpPr>
        <p:spPr>
          <a:xfrm>
            <a:off x="342900" y="1917449"/>
            <a:ext cx="8458200" cy="1081044"/>
          </a:xfrm>
          <a:prstGeom prst="rect">
            <a:avLst/>
          </a:prstGeom>
          <a:noFill/>
        </p:spPr>
        <p:txBody>
          <a:bodyPr bIns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5000"/>
              </a:lnSpc>
              <a:defRPr/>
            </a:pPr>
            <a:r>
              <a:rPr lang="en-US" sz="3300" kern="0" spc="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Mankiw Principles of Microeconomics 4</a:t>
            </a:r>
            <a:r>
              <a:rPr lang="en-US" sz="3300" kern="0" spc="200" baseline="300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3300" kern="0" spc="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edition - Chapter 14</a:t>
            </a:r>
          </a:p>
        </p:txBody>
      </p:sp>
    </p:spTree>
    <p:extLst>
      <p:ext uri="{BB962C8B-B14F-4D97-AF65-F5344CB8AC3E}">
        <p14:creationId xmlns:p14="http://schemas.microsoft.com/office/powerpoint/2010/main" val="123807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00088" y="1452563"/>
            <a:ext cx="2670175" cy="2225675"/>
          </a:xfrm>
          <a:solidFill>
            <a:srgbClr val="FF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600" dirty="0"/>
              <a:t>The firm’s </a:t>
            </a:r>
            <a:br>
              <a:rPr lang="en-US" sz="2600" dirty="0"/>
            </a:br>
            <a:r>
              <a:rPr lang="en-US" sz="2600" dirty="0"/>
              <a:t>LR supply curve is the portion of </a:t>
            </a:r>
            <a:br>
              <a:rPr lang="en-US" sz="2600" dirty="0"/>
            </a:br>
            <a:r>
              <a:rPr lang="en-US" sz="2600" dirty="0"/>
              <a:t>its </a:t>
            </a:r>
            <a:r>
              <a:rPr lang="en-US" sz="2600" i="1" dirty="0"/>
              <a:t>MC</a:t>
            </a:r>
            <a:r>
              <a:rPr lang="en-US" sz="2600" dirty="0"/>
              <a:t> curve above </a:t>
            </a:r>
            <a:r>
              <a:rPr lang="en-US" sz="2600" i="1" dirty="0"/>
              <a:t>LRATC</a:t>
            </a:r>
            <a:r>
              <a:rPr lang="en-US" sz="2600" dirty="0"/>
              <a:t>.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706813" y="1698625"/>
            <a:ext cx="4864100" cy="4146550"/>
            <a:chOff x="2335" y="1070"/>
            <a:chExt cx="3064" cy="261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730" y="1335"/>
              <a:ext cx="2357" cy="2206"/>
              <a:chOff x="1489" y="785"/>
              <a:chExt cx="3650" cy="2492"/>
            </a:xfrm>
          </p:grpSpPr>
          <p:sp>
            <p:nvSpPr>
              <p:cNvPr id="23572" name="Line 5"/>
              <p:cNvSpPr>
                <a:spLocks noChangeShapeType="1"/>
              </p:cNvSpPr>
              <p:nvPr/>
            </p:nvSpPr>
            <p:spPr bwMode="auto">
              <a:xfrm>
                <a:off x="1489" y="785"/>
                <a:ext cx="0" cy="24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23573" name="Line 6"/>
              <p:cNvSpPr>
                <a:spLocks noChangeShapeType="1"/>
              </p:cNvSpPr>
              <p:nvPr/>
            </p:nvSpPr>
            <p:spPr bwMode="auto">
              <a:xfrm>
                <a:off x="1489" y="3277"/>
                <a:ext cx="36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23570" name="Text Box 7"/>
            <p:cNvSpPr txBox="1">
              <a:spLocks noChangeArrowheads="1"/>
            </p:cNvSpPr>
            <p:nvPr/>
          </p:nvSpPr>
          <p:spPr bwMode="auto">
            <a:xfrm>
              <a:off x="5061" y="3384"/>
              <a:ext cx="338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</a:p>
          </p:txBody>
        </p:sp>
        <p:sp>
          <p:nvSpPr>
            <p:cNvPr id="23571" name="Text Box 8"/>
            <p:cNvSpPr txBox="1">
              <a:spLocks noChangeArrowheads="1"/>
            </p:cNvSpPr>
            <p:nvPr/>
          </p:nvSpPr>
          <p:spPr bwMode="auto">
            <a:xfrm>
              <a:off x="2335" y="1070"/>
              <a:ext cx="692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Costs</a:t>
              </a:r>
            </a:p>
          </p:txBody>
        </p:sp>
      </p:grpSp>
      <p:sp>
        <p:nvSpPr>
          <p:cNvPr id="23558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52413"/>
            <a:ext cx="9144000" cy="64928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/>
              <a:t>The Competitive Firm’s Supply Curve</a:t>
            </a:r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138738" y="2287588"/>
            <a:ext cx="2676525" cy="3181350"/>
            <a:chOff x="3237" y="1336"/>
            <a:chExt cx="1686" cy="2004"/>
          </a:xfrm>
        </p:grpSpPr>
        <p:sp>
          <p:nvSpPr>
            <p:cNvPr id="23567" name="Line 11"/>
            <p:cNvSpPr>
              <a:spLocks noChangeShapeType="1"/>
            </p:cNvSpPr>
            <p:nvPr/>
          </p:nvSpPr>
          <p:spPr bwMode="auto">
            <a:xfrm flipV="1">
              <a:off x="3237" y="1568"/>
              <a:ext cx="1346" cy="1772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3568" name="Text Box 12"/>
            <p:cNvSpPr txBox="1">
              <a:spLocks noChangeArrowheads="1"/>
            </p:cNvSpPr>
            <p:nvPr/>
          </p:nvSpPr>
          <p:spPr bwMode="auto">
            <a:xfrm>
              <a:off x="4540" y="1336"/>
              <a:ext cx="38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i="1">
                  <a:latin typeface="Arial"/>
                  <a:cs typeface="Arial"/>
                </a:rPr>
                <a:t>MC</a:t>
              </a:r>
            </a:p>
          </p:txBody>
        </p:sp>
      </p:grpSp>
      <p:sp>
        <p:nvSpPr>
          <p:cNvPr id="23560" name="Arc 14"/>
          <p:cNvSpPr>
            <a:spLocks/>
          </p:cNvSpPr>
          <p:nvPr/>
        </p:nvSpPr>
        <p:spPr bwMode="auto">
          <a:xfrm flipH="1" flipV="1">
            <a:off x="4643438" y="2700338"/>
            <a:ext cx="3062287" cy="1516062"/>
          </a:xfrm>
          <a:custGeom>
            <a:avLst/>
            <a:gdLst>
              <a:gd name="T0" fmla="*/ 0 w 32505"/>
              <a:gd name="T1" fmla="*/ 2147483647 h 21600"/>
              <a:gd name="T2" fmla="*/ 2147483647 w 32505"/>
              <a:gd name="T3" fmla="*/ 2147483647 h 21600"/>
              <a:gd name="T4" fmla="*/ 2147483647 w 32505"/>
              <a:gd name="T5" fmla="*/ 2147483647 h 21600"/>
              <a:gd name="T6" fmla="*/ 0 60000 65536"/>
              <a:gd name="T7" fmla="*/ 0 60000 65536"/>
              <a:gd name="T8" fmla="*/ 0 60000 65536"/>
              <a:gd name="T9" fmla="*/ 0 w 32505"/>
              <a:gd name="T10" fmla="*/ 0 h 21600"/>
              <a:gd name="T11" fmla="*/ 32505 w 3250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505" h="21600" fill="none" extrusionOk="0">
                <a:moveTo>
                  <a:pt x="0" y="8530"/>
                </a:moveTo>
                <a:cubicBezTo>
                  <a:pt x="4084" y="3155"/>
                  <a:pt x="10446" y="-1"/>
                  <a:pt x="17197" y="0"/>
                </a:cubicBezTo>
                <a:cubicBezTo>
                  <a:pt x="22942" y="0"/>
                  <a:pt x="28451" y="2289"/>
                  <a:pt x="32504" y="6361"/>
                </a:cubicBezTo>
              </a:path>
              <a:path w="32505" h="21600" stroke="0" extrusionOk="0">
                <a:moveTo>
                  <a:pt x="0" y="8530"/>
                </a:moveTo>
                <a:cubicBezTo>
                  <a:pt x="4084" y="3155"/>
                  <a:pt x="10446" y="-1"/>
                  <a:pt x="17197" y="0"/>
                </a:cubicBezTo>
                <a:cubicBezTo>
                  <a:pt x="22942" y="0"/>
                  <a:pt x="28451" y="2289"/>
                  <a:pt x="32504" y="6361"/>
                </a:cubicBezTo>
                <a:lnTo>
                  <a:pt x="17197" y="21600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3561" name="Text Box 15"/>
          <p:cNvSpPr txBox="1">
            <a:spLocks noChangeArrowheads="1"/>
          </p:cNvSpPr>
          <p:nvPr/>
        </p:nvSpPr>
        <p:spPr bwMode="auto">
          <a:xfrm>
            <a:off x="7591425" y="3265488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 i="1">
                <a:latin typeface="Arial"/>
                <a:cs typeface="Arial"/>
              </a:rPr>
              <a:t>LRATC</a:t>
            </a:r>
          </a:p>
        </p:txBody>
      </p: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4338638" y="2678113"/>
            <a:ext cx="2949575" cy="2941637"/>
            <a:chOff x="2733" y="1687"/>
            <a:chExt cx="1858" cy="1853"/>
          </a:xfrm>
        </p:grpSpPr>
        <p:sp>
          <p:nvSpPr>
            <p:cNvPr id="23564" name="Line 19"/>
            <p:cNvSpPr>
              <a:spLocks noChangeShapeType="1"/>
            </p:cNvSpPr>
            <p:nvPr/>
          </p:nvSpPr>
          <p:spPr bwMode="auto">
            <a:xfrm flipV="1">
              <a:off x="3854" y="1687"/>
              <a:ext cx="737" cy="971"/>
            </a:xfrm>
            <a:prstGeom prst="line">
              <a:avLst/>
            </a:prstGeom>
            <a:noFill/>
            <a:ln w="44450">
              <a:solidFill>
                <a:srgbClr val="FF050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3565" name="Line 20"/>
            <p:cNvSpPr>
              <a:spLocks noChangeShapeType="1"/>
            </p:cNvSpPr>
            <p:nvPr/>
          </p:nvSpPr>
          <p:spPr bwMode="auto">
            <a:xfrm flipH="1">
              <a:off x="2733" y="2658"/>
              <a:ext cx="1122" cy="0"/>
            </a:xfrm>
            <a:prstGeom prst="line">
              <a:avLst/>
            </a:prstGeom>
            <a:noFill/>
            <a:ln w="44450">
              <a:solidFill>
                <a:srgbClr val="FF050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3566" name="Line 21"/>
            <p:cNvSpPr>
              <a:spLocks noChangeShapeType="1"/>
            </p:cNvSpPr>
            <p:nvPr/>
          </p:nvSpPr>
          <p:spPr bwMode="auto">
            <a:xfrm flipV="1">
              <a:off x="2736" y="2661"/>
              <a:ext cx="3" cy="879"/>
            </a:xfrm>
            <a:prstGeom prst="line">
              <a:avLst/>
            </a:prstGeom>
            <a:noFill/>
            <a:ln w="44450">
              <a:solidFill>
                <a:srgbClr val="FF050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sp>
        <p:nvSpPr>
          <p:cNvPr id="23563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2456722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5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08963" cy="954088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sz="2400" b="0" spc="40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ACTIVE LEARNING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r>
              <a:rPr lang="en-US" sz="7100" baseline="-10000" dirty="0">
                <a:solidFill>
                  <a:srgbClr val="E27D0E"/>
                </a:solidFill>
                <a:latin typeface="Cambria Math"/>
                <a:cs typeface="Cambria Math"/>
              </a:rPr>
              <a:t>2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b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</a:br>
            <a:r>
              <a:rPr lang="en-US" sz="4000" dirty="0">
                <a:solidFill>
                  <a:srgbClr val="CC9900"/>
                </a:solidFill>
                <a:cs typeface="Arial" charset="0"/>
              </a:rPr>
              <a:t>Identifying a firm’s profit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Picture 1" descr="sidebar-yellow copy.pn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7000" contras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04799" cy="6858000"/>
          </a:xfrm>
          <a:prstGeom prst="rect">
            <a:avLst/>
          </a:prstGeom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74688" y="1543050"/>
            <a:ext cx="2092325" cy="456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5000"/>
              </a:lnSpc>
              <a:spcBef>
                <a:spcPct val="55000"/>
              </a:spcBef>
              <a:buClr>
                <a:srgbClr val="669900"/>
              </a:buClr>
              <a:buSzPct val="120000"/>
              <a:buFont typeface="Wingdings" pitchFamily="2" charset="2"/>
              <a:buNone/>
            </a:pPr>
            <a:r>
              <a:rPr lang="en-US" sz="2500">
                <a:latin typeface="Arial"/>
                <a:cs typeface="Arial"/>
              </a:rPr>
              <a:t>Determine </a:t>
            </a:r>
            <a:br>
              <a:rPr lang="en-US" sz="2500">
                <a:latin typeface="Arial"/>
                <a:cs typeface="Arial"/>
              </a:rPr>
            </a:br>
            <a:r>
              <a:rPr lang="en-US" sz="2500">
                <a:latin typeface="Arial"/>
                <a:cs typeface="Arial"/>
              </a:rPr>
              <a:t>this firm’s </a:t>
            </a:r>
            <a:br>
              <a:rPr lang="en-US" sz="2500">
                <a:latin typeface="Arial"/>
                <a:cs typeface="Arial"/>
              </a:rPr>
            </a:br>
            <a:r>
              <a:rPr lang="en-US" sz="2500">
                <a:latin typeface="Arial"/>
                <a:cs typeface="Arial"/>
              </a:rPr>
              <a:t>total profit.</a:t>
            </a:r>
          </a:p>
          <a:p>
            <a:pPr>
              <a:lnSpc>
                <a:spcPct val="105000"/>
              </a:lnSpc>
              <a:spcBef>
                <a:spcPct val="55000"/>
              </a:spcBef>
              <a:buClr>
                <a:srgbClr val="669900"/>
              </a:buClr>
              <a:buSzPct val="120000"/>
              <a:buFont typeface="Wingdings" pitchFamily="2" charset="2"/>
              <a:buNone/>
            </a:pPr>
            <a:r>
              <a:rPr lang="en-US" sz="2500">
                <a:latin typeface="Arial"/>
                <a:cs typeface="Arial"/>
              </a:rPr>
              <a:t>Identify the area on the graph that represents </a:t>
            </a:r>
            <a:br>
              <a:rPr lang="en-US" sz="2500">
                <a:latin typeface="Arial"/>
                <a:cs typeface="Arial"/>
              </a:rPr>
            </a:br>
            <a:r>
              <a:rPr lang="en-US" sz="2500">
                <a:latin typeface="Arial"/>
                <a:cs typeface="Arial"/>
              </a:rPr>
              <a:t>the firm’s profit.</a:t>
            </a:r>
          </a:p>
        </p:txBody>
      </p: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716213" y="1828800"/>
            <a:ext cx="5916612" cy="4113213"/>
            <a:chOff x="1672" y="916"/>
            <a:chExt cx="3727" cy="2591"/>
          </a:xfrm>
        </p:grpSpPr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2730" y="981"/>
              <a:ext cx="2357" cy="2385"/>
              <a:chOff x="1489" y="785"/>
              <a:chExt cx="3650" cy="2492"/>
            </a:xfrm>
          </p:grpSpPr>
          <p:sp>
            <p:nvSpPr>
              <p:cNvPr id="11" name="Line 11"/>
              <p:cNvSpPr>
                <a:spLocks noChangeShapeType="1"/>
              </p:cNvSpPr>
              <p:nvPr/>
            </p:nvSpPr>
            <p:spPr bwMode="auto">
              <a:xfrm>
                <a:off x="1489" y="785"/>
                <a:ext cx="0" cy="24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12" name="Line 12"/>
              <p:cNvSpPr>
                <a:spLocks noChangeShapeType="1"/>
              </p:cNvSpPr>
              <p:nvPr/>
            </p:nvSpPr>
            <p:spPr bwMode="auto">
              <a:xfrm>
                <a:off x="1489" y="3277"/>
                <a:ext cx="36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5061" y="3209"/>
              <a:ext cx="338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</a:p>
          </p:txBody>
        </p:sp>
        <p:sp>
          <p:nvSpPr>
            <p:cNvPr id="10" name="Text Box 14"/>
            <p:cNvSpPr txBox="1">
              <a:spLocks noChangeArrowheads="1"/>
            </p:cNvSpPr>
            <p:nvPr/>
          </p:nvSpPr>
          <p:spPr bwMode="auto">
            <a:xfrm>
              <a:off x="1672" y="916"/>
              <a:ext cx="10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Costs, </a:t>
              </a:r>
              <a:r>
                <a:rPr lang="en-US" sz="2400" b="1" i="1">
                  <a:latin typeface="Arial"/>
                  <a:cs typeface="Arial"/>
                </a:rPr>
                <a:t>P</a:t>
              </a:r>
            </a:p>
          </p:txBody>
        </p:sp>
      </p:grp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200650" y="2384425"/>
            <a:ext cx="2676525" cy="3181350"/>
            <a:chOff x="3237" y="1266"/>
            <a:chExt cx="1686" cy="2004"/>
          </a:xfrm>
        </p:grpSpPr>
        <p:sp>
          <p:nvSpPr>
            <p:cNvPr id="14" name="Line 15"/>
            <p:cNvSpPr>
              <a:spLocks noChangeShapeType="1"/>
            </p:cNvSpPr>
            <p:nvPr/>
          </p:nvSpPr>
          <p:spPr bwMode="auto">
            <a:xfrm flipV="1">
              <a:off x="3237" y="1498"/>
              <a:ext cx="1346" cy="1772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4540" y="1266"/>
              <a:ext cx="38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MC</a:t>
              </a:r>
            </a:p>
          </p:txBody>
        </p:sp>
      </p:grpSp>
      <p:grpSp>
        <p:nvGrpSpPr>
          <p:cNvPr id="16" name="Group 43"/>
          <p:cNvGrpSpPr>
            <a:grpSpLocks/>
          </p:cNvGrpSpPr>
          <p:nvPr/>
        </p:nvGrpSpPr>
        <p:grpSpPr bwMode="auto">
          <a:xfrm>
            <a:off x="4705350" y="2797175"/>
            <a:ext cx="3851275" cy="1516063"/>
            <a:chOff x="2925" y="1526"/>
            <a:chExt cx="2426" cy="955"/>
          </a:xfrm>
        </p:grpSpPr>
        <p:sp>
          <p:nvSpPr>
            <p:cNvPr id="17" name="Arc 16"/>
            <p:cNvSpPr>
              <a:spLocks/>
            </p:cNvSpPr>
            <p:nvPr/>
          </p:nvSpPr>
          <p:spPr bwMode="auto">
            <a:xfrm flipH="1" flipV="1">
              <a:off x="2925" y="1526"/>
              <a:ext cx="1929" cy="955"/>
            </a:xfrm>
            <a:custGeom>
              <a:avLst/>
              <a:gdLst>
                <a:gd name="T0" fmla="*/ 0 w 32505"/>
                <a:gd name="T1" fmla="*/ 0 h 21600"/>
                <a:gd name="T2" fmla="*/ 0 w 32505"/>
                <a:gd name="T3" fmla="*/ 0 h 21600"/>
                <a:gd name="T4" fmla="*/ 0 w 32505"/>
                <a:gd name="T5" fmla="*/ 0 h 21600"/>
                <a:gd name="T6" fmla="*/ 0 60000 65536"/>
                <a:gd name="T7" fmla="*/ 0 60000 65536"/>
                <a:gd name="T8" fmla="*/ 0 60000 65536"/>
                <a:gd name="T9" fmla="*/ 0 w 32505"/>
                <a:gd name="T10" fmla="*/ 0 h 21600"/>
                <a:gd name="T11" fmla="*/ 32505 w 3250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505" h="21600" fill="none" extrusionOk="0">
                  <a:moveTo>
                    <a:pt x="0" y="8530"/>
                  </a:moveTo>
                  <a:cubicBezTo>
                    <a:pt x="4084" y="3155"/>
                    <a:pt x="10446" y="-1"/>
                    <a:pt x="17197" y="0"/>
                  </a:cubicBezTo>
                  <a:cubicBezTo>
                    <a:pt x="22942" y="0"/>
                    <a:pt x="28451" y="2289"/>
                    <a:pt x="32504" y="6361"/>
                  </a:cubicBezTo>
                </a:path>
                <a:path w="32505" h="21600" stroke="0" extrusionOk="0">
                  <a:moveTo>
                    <a:pt x="0" y="8530"/>
                  </a:moveTo>
                  <a:cubicBezTo>
                    <a:pt x="4084" y="3155"/>
                    <a:pt x="10446" y="-1"/>
                    <a:pt x="17197" y="0"/>
                  </a:cubicBezTo>
                  <a:cubicBezTo>
                    <a:pt x="22942" y="0"/>
                    <a:pt x="28451" y="2289"/>
                    <a:pt x="32504" y="6361"/>
                  </a:cubicBezTo>
                  <a:lnTo>
                    <a:pt x="17197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4886" y="1894"/>
              <a:ext cx="46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ATC</a:t>
              </a:r>
            </a:p>
          </p:txBody>
        </p:sp>
      </p:grpSp>
      <p:grpSp>
        <p:nvGrpSpPr>
          <p:cNvPr id="19" name="Group 48"/>
          <p:cNvGrpSpPr>
            <a:grpSpLocks/>
          </p:cNvGrpSpPr>
          <p:nvPr/>
        </p:nvGrpSpPr>
        <p:grpSpPr bwMode="auto">
          <a:xfrm>
            <a:off x="3027363" y="2954338"/>
            <a:ext cx="5595937" cy="457200"/>
            <a:chOff x="1868" y="1730"/>
            <a:chExt cx="3525" cy="288"/>
          </a:xfrm>
        </p:grpSpPr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2726" y="1881"/>
              <a:ext cx="2250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868" y="1730"/>
              <a:ext cx="8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>
                  <a:latin typeface="Arial"/>
                  <a:cs typeface="Arial"/>
                </a:rPr>
                <a:t> = $10</a:t>
              </a:r>
              <a:endParaRPr lang="en-US" sz="2400" baseline="-25000">
                <a:latin typeface="Arial"/>
                <a:cs typeface="Arial"/>
              </a:endParaRPr>
            </a:p>
          </p:txBody>
        </p:sp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>
              <a:off x="5010" y="1757"/>
              <a:ext cx="38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MR</a:t>
              </a:r>
            </a:p>
          </p:txBody>
        </p:sp>
      </p:grpSp>
      <p:grpSp>
        <p:nvGrpSpPr>
          <p:cNvPr id="23" name="Group 41"/>
          <p:cNvGrpSpPr>
            <a:grpSpLocks/>
          </p:cNvGrpSpPr>
          <p:nvPr/>
        </p:nvGrpSpPr>
        <p:grpSpPr bwMode="auto">
          <a:xfrm>
            <a:off x="6788150" y="3122613"/>
            <a:ext cx="422275" cy="3000375"/>
            <a:chOff x="4237" y="1731"/>
            <a:chExt cx="266" cy="1890"/>
          </a:xfrm>
        </p:grpSpPr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4237" y="3381"/>
              <a:ext cx="26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50</a:t>
              </a:r>
              <a:endParaRPr lang="en-US" sz="2500" baseline="-25000">
                <a:latin typeface="Arial"/>
                <a:cs typeface="Arial"/>
              </a:endParaRPr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4371" y="1777"/>
              <a:ext cx="0" cy="1590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6" name="Oval 26"/>
            <p:cNvSpPr>
              <a:spLocks noChangeArrowheads="1"/>
            </p:cNvSpPr>
            <p:nvPr/>
          </p:nvSpPr>
          <p:spPr bwMode="auto">
            <a:xfrm>
              <a:off x="4327" y="1731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27" name="Group 49"/>
          <p:cNvGrpSpPr>
            <a:grpSpLocks/>
          </p:cNvGrpSpPr>
          <p:nvPr/>
        </p:nvGrpSpPr>
        <p:grpSpPr bwMode="auto">
          <a:xfrm>
            <a:off x="3798888" y="3987805"/>
            <a:ext cx="3273425" cy="369888"/>
            <a:chOff x="2354" y="2381"/>
            <a:chExt cx="2062" cy="233"/>
          </a:xfrm>
        </p:grpSpPr>
        <p:sp>
          <p:nvSpPr>
            <p:cNvPr id="28" name="Line 28"/>
            <p:cNvSpPr>
              <a:spLocks noChangeShapeType="1"/>
            </p:cNvSpPr>
            <p:nvPr/>
          </p:nvSpPr>
          <p:spPr bwMode="auto">
            <a:xfrm flipH="1">
              <a:off x="2730" y="2498"/>
              <a:ext cx="1641" cy="1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9" name="Oval 29"/>
            <p:cNvSpPr>
              <a:spLocks noChangeArrowheads="1"/>
            </p:cNvSpPr>
            <p:nvPr/>
          </p:nvSpPr>
          <p:spPr bwMode="auto">
            <a:xfrm>
              <a:off x="4328" y="2453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" name="Text Box 30"/>
            <p:cNvSpPr txBox="1">
              <a:spLocks noChangeArrowheads="1"/>
            </p:cNvSpPr>
            <p:nvPr/>
          </p:nvSpPr>
          <p:spPr bwMode="auto">
            <a:xfrm>
              <a:off x="2354" y="2381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$6</a:t>
              </a:r>
            </a:p>
          </p:txBody>
        </p:sp>
      </p:grpSp>
      <p:sp>
        <p:nvSpPr>
          <p:cNvPr id="31" name="Rectangle 38"/>
          <p:cNvSpPr>
            <a:spLocks noChangeArrowheads="1"/>
          </p:cNvSpPr>
          <p:nvPr/>
        </p:nvSpPr>
        <p:spPr bwMode="auto">
          <a:xfrm>
            <a:off x="4929188" y="1319213"/>
            <a:ext cx="31353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05000"/>
              </a:lnSpc>
              <a:spcBef>
                <a:spcPct val="45000"/>
              </a:spcBef>
              <a:buClr>
                <a:srgbClr val="669900"/>
              </a:buClr>
              <a:buSzPct val="120000"/>
              <a:buFont typeface="Wingdings" pitchFamily="2" charset="2"/>
              <a:buNone/>
            </a:pPr>
            <a:r>
              <a:rPr lang="en-US" sz="2400" u="sng">
                <a:latin typeface="Arial"/>
                <a:cs typeface="Arial"/>
              </a:rPr>
              <a:t>A competitive firm</a:t>
            </a:r>
          </a:p>
        </p:txBody>
      </p:sp>
    </p:spTree>
    <p:extLst>
      <p:ext uri="{BB962C8B-B14F-4D97-AF65-F5344CB8AC3E}">
        <p14:creationId xmlns:p14="http://schemas.microsoft.com/office/powerpoint/2010/main" val="3889475488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5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08963" cy="954088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sz="2400" b="0" spc="40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ACTIVE LEARNING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r>
              <a:rPr lang="en-US" sz="7100" baseline="-10000" dirty="0">
                <a:solidFill>
                  <a:srgbClr val="E27D0E"/>
                </a:solidFill>
                <a:latin typeface="Cambria Math"/>
                <a:cs typeface="Cambria Math"/>
              </a:rPr>
              <a:t>2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b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</a:br>
            <a:r>
              <a:rPr lang="en-US" sz="4000" dirty="0">
                <a:solidFill>
                  <a:srgbClr val="CC9900"/>
                </a:solidFill>
                <a:cs typeface="Arial" charset="0"/>
              </a:rPr>
              <a:t>Answers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Picture 1" descr="sidebar-yellow copy.pn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7000" contras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04799" cy="6858000"/>
          </a:xfrm>
          <a:prstGeom prst="rect">
            <a:avLst/>
          </a:prstGeom>
        </p:spPr>
      </p:pic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4397375" y="3197225"/>
            <a:ext cx="2600325" cy="971550"/>
            <a:chOff x="2730" y="1883"/>
            <a:chExt cx="1638" cy="612"/>
          </a:xfrm>
        </p:grpSpPr>
        <p:sp>
          <p:nvSpPr>
            <p:cNvPr id="7" name="Rectangle 33"/>
            <p:cNvSpPr>
              <a:spLocks noChangeArrowheads="1"/>
            </p:cNvSpPr>
            <p:nvPr/>
          </p:nvSpPr>
          <p:spPr bwMode="auto">
            <a:xfrm>
              <a:off x="2730" y="1883"/>
              <a:ext cx="1638" cy="612"/>
            </a:xfrm>
            <a:prstGeom prst="rect">
              <a:avLst/>
            </a:prstGeom>
            <a:solidFill>
              <a:srgbClr val="FF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8" name="Text Box 34"/>
            <p:cNvSpPr txBox="1">
              <a:spLocks noChangeArrowheads="1"/>
            </p:cNvSpPr>
            <p:nvPr/>
          </p:nvSpPr>
          <p:spPr bwMode="auto">
            <a:xfrm>
              <a:off x="3219" y="2028"/>
              <a:ext cx="604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profit</a:t>
              </a:r>
              <a:endParaRPr lang="en-US" sz="2500" i="1">
                <a:latin typeface="Arial"/>
                <a:cs typeface="Arial"/>
              </a:endParaRPr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2717800" y="1828800"/>
            <a:ext cx="5916613" cy="4113213"/>
            <a:chOff x="1672" y="916"/>
            <a:chExt cx="3727" cy="2591"/>
          </a:xfrm>
        </p:grpSpPr>
        <p:grpSp>
          <p:nvGrpSpPr>
            <p:cNvPr id="10" name="Group 8"/>
            <p:cNvGrpSpPr>
              <a:grpSpLocks/>
            </p:cNvGrpSpPr>
            <p:nvPr/>
          </p:nvGrpSpPr>
          <p:grpSpPr bwMode="auto">
            <a:xfrm>
              <a:off x="2730" y="981"/>
              <a:ext cx="2357" cy="2385"/>
              <a:chOff x="1489" y="785"/>
              <a:chExt cx="3650" cy="2492"/>
            </a:xfrm>
          </p:grpSpPr>
          <p:sp>
            <p:nvSpPr>
              <p:cNvPr id="13" name="Line 9"/>
              <p:cNvSpPr>
                <a:spLocks noChangeShapeType="1"/>
              </p:cNvSpPr>
              <p:nvPr/>
            </p:nvSpPr>
            <p:spPr bwMode="auto">
              <a:xfrm>
                <a:off x="1489" y="785"/>
                <a:ext cx="0" cy="24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>
                <a:off x="1489" y="3277"/>
                <a:ext cx="36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5061" y="3209"/>
              <a:ext cx="338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672" y="916"/>
              <a:ext cx="10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Costs, </a:t>
              </a:r>
              <a:r>
                <a:rPr lang="en-US" sz="2400" b="1" i="1">
                  <a:latin typeface="Arial"/>
                  <a:cs typeface="Arial"/>
                </a:rPr>
                <a:t>P</a:t>
              </a:r>
            </a:p>
          </p:txBody>
        </p:sp>
      </p:grpSp>
      <p:grpSp>
        <p:nvGrpSpPr>
          <p:cNvPr id="15" name="Group 13"/>
          <p:cNvGrpSpPr>
            <a:grpSpLocks/>
          </p:cNvGrpSpPr>
          <p:nvPr/>
        </p:nvGrpSpPr>
        <p:grpSpPr bwMode="auto">
          <a:xfrm>
            <a:off x="5202238" y="2384425"/>
            <a:ext cx="2676525" cy="3181350"/>
            <a:chOff x="3237" y="1266"/>
            <a:chExt cx="1686" cy="2004"/>
          </a:xfrm>
        </p:grpSpPr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3237" y="1498"/>
              <a:ext cx="1346" cy="1772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4540" y="1266"/>
              <a:ext cx="38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MC</a:t>
              </a:r>
            </a:p>
          </p:txBody>
        </p:sp>
      </p:grpSp>
      <p:grpSp>
        <p:nvGrpSpPr>
          <p:cNvPr id="18" name="Group 16"/>
          <p:cNvGrpSpPr>
            <a:grpSpLocks/>
          </p:cNvGrpSpPr>
          <p:nvPr/>
        </p:nvGrpSpPr>
        <p:grpSpPr bwMode="auto">
          <a:xfrm>
            <a:off x="4706938" y="2797175"/>
            <a:ext cx="3851275" cy="1516063"/>
            <a:chOff x="2925" y="1526"/>
            <a:chExt cx="2426" cy="955"/>
          </a:xfrm>
        </p:grpSpPr>
        <p:sp>
          <p:nvSpPr>
            <p:cNvPr id="19" name="Arc 17"/>
            <p:cNvSpPr>
              <a:spLocks/>
            </p:cNvSpPr>
            <p:nvPr/>
          </p:nvSpPr>
          <p:spPr bwMode="auto">
            <a:xfrm flipH="1" flipV="1">
              <a:off x="2925" y="1526"/>
              <a:ext cx="1929" cy="955"/>
            </a:xfrm>
            <a:custGeom>
              <a:avLst/>
              <a:gdLst>
                <a:gd name="T0" fmla="*/ 0 w 32505"/>
                <a:gd name="T1" fmla="*/ 0 h 21600"/>
                <a:gd name="T2" fmla="*/ 0 w 32505"/>
                <a:gd name="T3" fmla="*/ 0 h 21600"/>
                <a:gd name="T4" fmla="*/ 0 w 32505"/>
                <a:gd name="T5" fmla="*/ 0 h 21600"/>
                <a:gd name="T6" fmla="*/ 0 60000 65536"/>
                <a:gd name="T7" fmla="*/ 0 60000 65536"/>
                <a:gd name="T8" fmla="*/ 0 60000 65536"/>
                <a:gd name="T9" fmla="*/ 0 w 32505"/>
                <a:gd name="T10" fmla="*/ 0 h 21600"/>
                <a:gd name="T11" fmla="*/ 32505 w 3250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505" h="21600" fill="none" extrusionOk="0">
                  <a:moveTo>
                    <a:pt x="0" y="8530"/>
                  </a:moveTo>
                  <a:cubicBezTo>
                    <a:pt x="4084" y="3155"/>
                    <a:pt x="10446" y="-1"/>
                    <a:pt x="17197" y="0"/>
                  </a:cubicBezTo>
                  <a:cubicBezTo>
                    <a:pt x="22942" y="0"/>
                    <a:pt x="28451" y="2289"/>
                    <a:pt x="32504" y="6361"/>
                  </a:cubicBezTo>
                </a:path>
                <a:path w="32505" h="21600" stroke="0" extrusionOk="0">
                  <a:moveTo>
                    <a:pt x="0" y="8530"/>
                  </a:moveTo>
                  <a:cubicBezTo>
                    <a:pt x="4084" y="3155"/>
                    <a:pt x="10446" y="-1"/>
                    <a:pt x="17197" y="0"/>
                  </a:cubicBezTo>
                  <a:cubicBezTo>
                    <a:pt x="22942" y="0"/>
                    <a:pt x="28451" y="2289"/>
                    <a:pt x="32504" y="6361"/>
                  </a:cubicBezTo>
                  <a:lnTo>
                    <a:pt x="17197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4886" y="1894"/>
              <a:ext cx="46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ATC</a:t>
              </a:r>
            </a:p>
          </p:txBody>
        </p:sp>
      </p:grpSp>
      <p:grpSp>
        <p:nvGrpSpPr>
          <p:cNvPr id="21" name="Group 44"/>
          <p:cNvGrpSpPr>
            <a:grpSpLocks/>
          </p:cNvGrpSpPr>
          <p:nvPr/>
        </p:nvGrpSpPr>
        <p:grpSpPr bwMode="auto">
          <a:xfrm>
            <a:off x="3113088" y="2954338"/>
            <a:ext cx="5511800" cy="457200"/>
            <a:chOff x="1921" y="1730"/>
            <a:chExt cx="3472" cy="288"/>
          </a:xfrm>
        </p:grpSpPr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726" y="1881"/>
              <a:ext cx="2250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1921" y="1730"/>
              <a:ext cx="7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>
                  <a:latin typeface="Arial"/>
                  <a:cs typeface="Arial"/>
                </a:rPr>
                <a:t> = $10</a:t>
              </a:r>
              <a:endParaRPr lang="en-US" sz="2400" baseline="-25000">
                <a:latin typeface="Arial"/>
                <a:cs typeface="Arial"/>
              </a:endParaRP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5010" y="1757"/>
              <a:ext cx="38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MR</a:t>
              </a:r>
            </a:p>
          </p:txBody>
        </p:sp>
      </p:grpSp>
      <p:grpSp>
        <p:nvGrpSpPr>
          <p:cNvPr id="25" name="Group 23"/>
          <p:cNvGrpSpPr>
            <a:grpSpLocks/>
          </p:cNvGrpSpPr>
          <p:nvPr/>
        </p:nvGrpSpPr>
        <p:grpSpPr bwMode="auto">
          <a:xfrm>
            <a:off x="6789738" y="3122613"/>
            <a:ext cx="422275" cy="3000375"/>
            <a:chOff x="4237" y="1731"/>
            <a:chExt cx="266" cy="1890"/>
          </a:xfrm>
        </p:grpSpPr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4237" y="3381"/>
              <a:ext cx="26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50</a:t>
              </a:r>
              <a:endParaRPr lang="en-US" sz="2500" baseline="-25000">
                <a:latin typeface="Arial"/>
                <a:cs typeface="Arial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371" y="1777"/>
              <a:ext cx="0" cy="1590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8" name="Oval 26"/>
            <p:cNvSpPr>
              <a:spLocks noChangeArrowheads="1"/>
            </p:cNvSpPr>
            <p:nvPr/>
          </p:nvSpPr>
          <p:spPr bwMode="auto">
            <a:xfrm>
              <a:off x="4327" y="1731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29" name="Group 43"/>
          <p:cNvGrpSpPr>
            <a:grpSpLocks/>
          </p:cNvGrpSpPr>
          <p:nvPr/>
        </p:nvGrpSpPr>
        <p:grpSpPr bwMode="auto">
          <a:xfrm>
            <a:off x="3800475" y="3987805"/>
            <a:ext cx="3273425" cy="369888"/>
            <a:chOff x="2354" y="2381"/>
            <a:chExt cx="2062" cy="233"/>
          </a:xfrm>
        </p:grpSpPr>
        <p:sp>
          <p:nvSpPr>
            <p:cNvPr id="30" name="Line 28"/>
            <p:cNvSpPr>
              <a:spLocks noChangeShapeType="1"/>
            </p:cNvSpPr>
            <p:nvPr/>
          </p:nvSpPr>
          <p:spPr bwMode="auto">
            <a:xfrm flipH="1">
              <a:off x="2730" y="2498"/>
              <a:ext cx="1641" cy="1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4328" y="2453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2354" y="2381"/>
              <a:ext cx="2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$6</a:t>
              </a:r>
            </a:p>
          </p:txBody>
        </p:sp>
      </p:grp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4930775" y="1319213"/>
            <a:ext cx="31353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05000"/>
              </a:lnSpc>
              <a:spcBef>
                <a:spcPct val="45000"/>
              </a:spcBef>
              <a:buClr>
                <a:srgbClr val="669900"/>
              </a:buClr>
              <a:buSzPct val="120000"/>
              <a:buFont typeface="Wingdings" pitchFamily="2" charset="2"/>
              <a:buNone/>
            </a:pPr>
            <a:r>
              <a:rPr lang="en-US" sz="2400" u="sng">
                <a:latin typeface="Arial"/>
                <a:cs typeface="Arial"/>
              </a:rPr>
              <a:t>A competitive firm</a:t>
            </a:r>
          </a:p>
        </p:txBody>
      </p:sp>
      <p:sp>
        <p:nvSpPr>
          <p:cNvPr id="34" name="AutoShape 36"/>
          <p:cNvSpPr>
            <a:spLocks/>
          </p:cNvSpPr>
          <p:nvPr/>
        </p:nvSpPr>
        <p:spPr bwMode="auto">
          <a:xfrm>
            <a:off x="4156075" y="3198813"/>
            <a:ext cx="207963" cy="965200"/>
          </a:xfrm>
          <a:prstGeom prst="leftBrace">
            <a:avLst>
              <a:gd name="adj1" fmla="val 38677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>
            <a:off x="2806700" y="3451225"/>
            <a:ext cx="1222375" cy="222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med"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6" name="Text Box 37"/>
          <p:cNvSpPr txBox="1">
            <a:spLocks noChangeArrowheads="1"/>
          </p:cNvSpPr>
          <p:nvPr/>
        </p:nvSpPr>
        <p:spPr bwMode="auto">
          <a:xfrm>
            <a:off x="917575" y="2347913"/>
            <a:ext cx="2011363" cy="1708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7475" indent="-117475">
              <a:lnSpc>
                <a:spcPct val="110000"/>
              </a:lnSpc>
              <a:spcBef>
                <a:spcPct val="10000"/>
              </a:spcBef>
            </a:pPr>
            <a:r>
              <a:rPr lang="en-US" sz="2400">
                <a:latin typeface="Arial"/>
                <a:cs typeface="Arial"/>
              </a:rPr>
              <a:t>Profit per unit </a:t>
            </a:r>
            <a:br>
              <a:rPr lang="en-US" sz="2400">
                <a:latin typeface="Arial"/>
                <a:cs typeface="Arial"/>
              </a:rPr>
            </a:br>
            <a:r>
              <a:rPr lang="en-US" sz="2400">
                <a:latin typeface="Arial"/>
                <a:cs typeface="Arial"/>
              </a:rPr>
              <a:t>= </a:t>
            </a:r>
            <a:r>
              <a:rPr lang="en-US" sz="2400" b="1" i="1">
                <a:latin typeface="Arial"/>
                <a:cs typeface="Arial"/>
              </a:rPr>
              <a:t>P</a:t>
            </a:r>
            <a:r>
              <a:rPr lang="en-US" sz="2400">
                <a:latin typeface="Arial"/>
                <a:cs typeface="Arial"/>
              </a:rPr>
              <a:t> – </a:t>
            </a:r>
            <a:r>
              <a:rPr lang="en-US" sz="2400" i="1">
                <a:latin typeface="Arial"/>
                <a:cs typeface="Arial"/>
              </a:rPr>
              <a:t>ATC</a:t>
            </a:r>
            <a:br>
              <a:rPr lang="en-US" sz="2400">
                <a:latin typeface="Arial"/>
                <a:cs typeface="Arial"/>
              </a:rPr>
            </a:br>
            <a:r>
              <a:rPr lang="en-US" sz="2400">
                <a:latin typeface="Arial"/>
                <a:cs typeface="Arial"/>
              </a:rPr>
              <a:t>= $10 – 6 </a:t>
            </a:r>
            <a:br>
              <a:rPr lang="en-US" sz="2400">
                <a:latin typeface="Arial"/>
                <a:cs typeface="Arial"/>
              </a:rPr>
            </a:br>
            <a:r>
              <a:rPr lang="en-US" sz="2400">
                <a:latin typeface="Arial"/>
                <a:cs typeface="Arial"/>
              </a:rPr>
              <a:t>= $4</a:t>
            </a:r>
          </a:p>
        </p:txBody>
      </p:sp>
      <p:sp>
        <p:nvSpPr>
          <p:cNvPr id="37" name="Text Box 39"/>
          <p:cNvSpPr txBox="1">
            <a:spLocks noChangeArrowheads="1"/>
          </p:cNvSpPr>
          <p:nvPr/>
        </p:nvSpPr>
        <p:spPr bwMode="auto">
          <a:xfrm>
            <a:off x="1223963" y="4632325"/>
            <a:ext cx="2574925" cy="1708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7475" indent="-117475">
              <a:lnSpc>
                <a:spcPct val="110000"/>
              </a:lnSpc>
              <a:spcBef>
                <a:spcPct val="10000"/>
              </a:spcBef>
            </a:pPr>
            <a:r>
              <a:rPr lang="en-US" sz="2400">
                <a:latin typeface="Arial"/>
                <a:cs typeface="Arial"/>
              </a:rPr>
              <a:t>Total profit </a:t>
            </a:r>
            <a:br>
              <a:rPr lang="en-US" sz="2400">
                <a:latin typeface="Arial"/>
                <a:cs typeface="Arial"/>
              </a:rPr>
            </a:br>
            <a:r>
              <a:rPr lang="en-US" sz="2400">
                <a:latin typeface="Arial"/>
                <a:cs typeface="Arial"/>
              </a:rPr>
              <a:t>= (</a:t>
            </a:r>
            <a:r>
              <a:rPr lang="en-US" sz="2400" b="1" i="1">
                <a:latin typeface="Arial"/>
                <a:cs typeface="Arial"/>
              </a:rPr>
              <a:t>P</a:t>
            </a:r>
            <a:r>
              <a:rPr lang="en-US" sz="2400">
                <a:latin typeface="Arial"/>
                <a:cs typeface="Arial"/>
              </a:rPr>
              <a:t> – </a:t>
            </a:r>
            <a:r>
              <a:rPr lang="en-US" sz="2400" i="1">
                <a:latin typeface="Arial"/>
                <a:cs typeface="Arial"/>
              </a:rPr>
              <a:t>ATC</a:t>
            </a:r>
            <a:r>
              <a:rPr lang="en-US" sz="2400">
                <a:latin typeface="Arial"/>
                <a:cs typeface="Arial"/>
              </a:rPr>
              <a:t>) x </a:t>
            </a:r>
            <a:r>
              <a:rPr lang="en-US" sz="2400" b="1" i="1">
                <a:latin typeface="Arial"/>
                <a:cs typeface="Arial"/>
              </a:rPr>
              <a:t>Q</a:t>
            </a:r>
            <a:r>
              <a:rPr lang="en-US" sz="2400">
                <a:latin typeface="Arial"/>
                <a:cs typeface="Arial"/>
              </a:rPr>
              <a:t> = $4 x 50</a:t>
            </a:r>
            <a:br>
              <a:rPr lang="en-US" sz="2400">
                <a:latin typeface="Arial"/>
                <a:cs typeface="Arial"/>
              </a:rPr>
            </a:br>
            <a:r>
              <a:rPr lang="en-US" sz="2400">
                <a:latin typeface="Arial"/>
                <a:cs typeface="Arial"/>
              </a:rPr>
              <a:t>= $200</a:t>
            </a:r>
          </a:p>
        </p:txBody>
      </p:sp>
    </p:spTree>
    <p:extLst>
      <p:ext uri="{BB962C8B-B14F-4D97-AF65-F5344CB8AC3E}">
        <p14:creationId xmlns:p14="http://schemas.microsoft.com/office/powerpoint/2010/main" val="57722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5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08963" cy="954088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sz="2400" b="0" spc="40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ACTIVE LEARNING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r>
              <a:rPr lang="en-US" sz="7100" baseline="-10000" dirty="0">
                <a:solidFill>
                  <a:srgbClr val="E27D0E"/>
                </a:solidFill>
                <a:latin typeface="Cambria Math"/>
                <a:cs typeface="Cambria Math"/>
              </a:rPr>
              <a:t>3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b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</a:br>
            <a:r>
              <a:rPr lang="en-US" sz="4000" dirty="0">
                <a:solidFill>
                  <a:srgbClr val="CC9900"/>
                </a:solidFill>
                <a:cs typeface="Arial" charset="0"/>
              </a:rPr>
              <a:t>Identifying a firm’s loss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Picture 1" descr="sidebar-yellow copy.pn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7000" contras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04799" cy="6858000"/>
          </a:xfrm>
          <a:prstGeom prst="rect">
            <a:avLst/>
          </a:prstGeom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74688" y="1543050"/>
            <a:ext cx="2092325" cy="456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5000"/>
              </a:lnSpc>
              <a:spcBef>
                <a:spcPct val="55000"/>
              </a:spcBef>
              <a:buClr>
                <a:srgbClr val="669900"/>
              </a:buClr>
              <a:buSzPct val="120000"/>
              <a:buFont typeface="Wingdings" pitchFamily="2" charset="2"/>
              <a:buNone/>
            </a:pPr>
            <a:r>
              <a:rPr lang="en-US" sz="2500">
                <a:latin typeface="Arial"/>
                <a:cs typeface="Arial"/>
              </a:rPr>
              <a:t>Determine </a:t>
            </a:r>
            <a:br>
              <a:rPr lang="en-US" sz="2500">
                <a:latin typeface="Arial"/>
                <a:cs typeface="Arial"/>
              </a:rPr>
            </a:br>
            <a:r>
              <a:rPr lang="en-US" sz="2500">
                <a:latin typeface="Arial"/>
                <a:cs typeface="Arial"/>
              </a:rPr>
              <a:t>this firm’s </a:t>
            </a:r>
            <a:br>
              <a:rPr lang="en-US" sz="2500">
                <a:latin typeface="Arial"/>
                <a:cs typeface="Arial"/>
              </a:rPr>
            </a:br>
            <a:r>
              <a:rPr lang="en-US" sz="2500">
                <a:latin typeface="Arial"/>
                <a:cs typeface="Arial"/>
              </a:rPr>
              <a:t>total loss, assuming </a:t>
            </a:r>
            <a:r>
              <a:rPr lang="en-US" sz="2500" i="1">
                <a:latin typeface="Arial"/>
                <a:cs typeface="Arial"/>
              </a:rPr>
              <a:t>AVC</a:t>
            </a:r>
            <a:r>
              <a:rPr lang="en-US" sz="2500">
                <a:latin typeface="Arial"/>
                <a:cs typeface="Arial"/>
              </a:rPr>
              <a:t> &lt; $3.</a:t>
            </a:r>
          </a:p>
          <a:p>
            <a:pPr>
              <a:lnSpc>
                <a:spcPct val="105000"/>
              </a:lnSpc>
              <a:spcBef>
                <a:spcPct val="55000"/>
              </a:spcBef>
              <a:buClr>
                <a:srgbClr val="669900"/>
              </a:buClr>
              <a:buSzPct val="120000"/>
              <a:buFont typeface="Wingdings" pitchFamily="2" charset="2"/>
              <a:buNone/>
            </a:pPr>
            <a:r>
              <a:rPr lang="en-US" sz="2500">
                <a:latin typeface="Arial"/>
                <a:cs typeface="Arial"/>
              </a:rPr>
              <a:t>Identify the area on the graph that represents </a:t>
            </a:r>
            <a:br>
              <a:rPr lang="en-US" sz="2500">
                <a:latin typeface="Arial"/>
                <a:cs typeface="Arial"/>
              </a:rPr>
            </a:br>
            <a:r>
              <a:rPr lang="en-US" sz="2500">
                <a:latin typeface="Arial"/>
                <a:cs typeface="Arial"/>
              </a:rPr>
              <a:t>the firm’s loss.</a:t>
            </a:r>
          </a:p>
        </p:txBody>
      </p: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16213" y="1941513"/>
            <a:ext cx="5916612" cy="4113212"/>
            <a:chOff x="1672" y="916"/>
            <a:chExt cx="3727" cy="2591"/>
          </a:xfrm>
        </p:grpSpPr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2730" y="981"/>
              <a:ext cx="2357" cy="2385"/>
              <a:chOff x="1489" y="785"/>
              <a:chExt cx="3650" cy="2492"/>
            </a:xfrm>
          </p:grpSpPr>
          <p:sp>
            <p:nvSpPr>
              <p:cNvPr id="11" name="Line 9"/>
              <p:cNvSpPr>
                <a:spLocks noChangeShapeType="1"/>
              </p:cNvSpPr>
              <p:nvPr/>
            </p:nvSpPr>
            <p:spPr bwMode="auto">
              <a:xfrm>
                <a:off x="1489" y="785"/>
                <a:ext cx="0" cy="24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1489" y="3277"/>
                <a:ext cx="36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5061" y="3209"/>
              <a:ext cx="338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1672" y="916"/>
              <a:ext cx="10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Costs, </a:t>
              </a:r>
              <a:r>
                <a:rPr lang="en-US" sz="2400" b="1" i="1">
                  <a:latin typeface="Arial"/>
                  <a:cs typeface="Arial"/>
                </a:rPr>
                <a:t>P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5200650" y="2497138"/>
            <a:ext cx="2676525" cy="3181350"/>
            <a:chOff x="3237" y="1266"/>
            <a:chExt cx="1686" cy="2004"/>
          </a:xfrm>
        </p:grpSpPr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V="1">
              <a:off x="3237" y="1498"/>
              <a:ext cx="1346" cy="1772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4540" y="1266"/>
              <a:ext cx="38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MC</a:t>
              </a:r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4705350" y="2909888"/>
            <a:ext cx="3851275" cy="1516062"/>
            <a:chOff x="2925" y="1526"/>
            <a:chExt cx="2426" cy="955"/>
          </a:xfrm>
        </p:grpSpPr>
        <p:sp>
          <p:nvSpPr>
            <p:cNvPr id="17" name="Arc 17"/>
            <p:cNvSpPr>
              <a:spLocks/>
            </p:cNvSpPr>
            <p:nvPr/>
          </p:nvSpPr>
          <p:spPr bwMode="auto">
            <a:xfrm flipH="1" flipV="1">
              <a:off x="2925" y="1526"/>
              <a:ext cx="1929" cy="955"/>
            </a:xfrm>
            <a:custGeom>
              <a:avLst/>
              <a:gdLst>
                <a:gd name="T0" fmla="*/ 0 w 32505"/>
                <a:gd name="T1" fmla="*/ 0 h 21600"/>
                <a:gd name="T2" fmla="*/ 0 w 32505"/>
                <a:gd name="T3" fmla="*/ 0 h 21600"/>
                <a:gd name="T4" fmla="*/ 0 w 32505"/>
                <a:gd name="T5" fmla="*/ 0 h 21600"/>
                <a:gd name="T6" fmla="*/ 0 60000 65536"/>
                <a:gd name="T7" fmla="*/ 0 60000 65536"/>
                <a:gd name="T8" fmla="*/ 0 60000 65536"/>
                <a:gd name="T9" fmla="*/ 0 w 32505"/>
                <a:gd name="T10" fmla="*/ 0 h 21600"/>
                <a:gd name="T11" fmla="*/ 32505 w 3250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505" h="21600" fill="none" extrusionOk="0">
                  <a:moveTo>
                    <a:pt x="0" y="8530"/>
                  </a:moveTo>
                  <a:cubicBezTo>
                    <a:pt x="4084" y="3155"/>
                    <a:pt x="10446" y="-1"/>
                    <a:pt x="17197" y="0"/>
                  </a:cubicBezTo>
                  <a:cubicBezTo>
                    <a:pt x="22942" y="0"/>
                    <a:pt x="28451" y="2289"/>
                    <a:pt x="32504" y="6361"/>
                  </a:cubicBezTo>
                </a:path>
                <a:path w="32505" h="21600" stroke="0" extrusionOk="0">
                  <a:moveTo>
                    <a:pt x="0" y="8530"/>
                  </a:moveTo>
                  <a:cubicBezTo>
                    <a:pt x="4084" y="3155"/>
                    <a:pt x="10446" y="-1"/>
                    <a:pt x="17197" y="0"/>
                  </a:cubicBezTo>
                  <a:cubicBezTo>
                    <a:pt x="22942" y="0"/>
                    <a:pt x="28451" y="2289"/>
                    <a:pt x="32504" y="6361"/>
                  </a:cubicBezTo>
                  <a:lnTo>
                    <a:pt x="17197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4886" y="1894"/>
              <a:ext cx="46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ATC</a:t>
              </a:r>
            </a:p>
          </p:txBody>
        </p:sp>
      </p:grpSp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4929188" y="1431925"/>
            <a:ext cx="31353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05000"/>
              </a:lnSpc>
              <a:spcBef>
                <a:spcPct val="45000"/>
              </a:spcBef>
              <a:buClr>
                <a:srgbClr val="669900"/>
              </a:buClr>
              <a:buSzPct val="120000"/>
              <a:buFont typeface="Wingdings" pitchFamily="2" charset="2"/>
              <a:buNone/>
            </a:pPr>
            <a:r>
              <a:rPr lang="en-US" sz="2400" u="sng">
                <a:latin typeface="Arial"/>
                <a:cs typeface="Arial"/>
              </a:rPr>
              <a:t>A competitive firm</a:t>
            </a:r>
          </a:p>
        </p:txBody>
      </p:sp>
      <p:grpSp>
        <p:nvGrpSpPr>
          <p:cNvPr id="20" name="Group 52"/>
          <p:cNvGrpSpPr>
            <a:grpSpLocks/>
          </p:cNvGrpSpPr>
          <p:nvPr/>
        </p:nvGrpSpPr>
        <p:grpSpPr bwMode="auto">
          <a:xfrm>
            <a:off x="3852863" y="4211638"/>
            <a:ext cx="1912937" cy="381000"/>
            <a:chOff x="2388" y="2451"/>
            <a:chExt cx="1205" cy="240"/>
          </a:xfrm>
        </p:grpSpPr>
        <p:sp>
          <p:nvSpPr>
            <p:cNvPr id="21" name="Line 33"/>
            <p:cNvSpPr>
              <a:spLocks noChangeShapeType="1"/>
            </p:cNvSpPr>
            <p:nvPr/>
          </p:nvSpPr>
          <p:spPr bwMode="auto">
            <a:xfrm flipH="1" flipV="1">
              <a:off x="2730" y="2571"/>
              <a:ext cx="863" cy="0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2" name="Text Box 34"/>
            <p:cNvSpPr txBox="1">
              <a:spLocks noChangeArrowheads="1"/>
            </p:cNvSpPr>
            <p:nvPr/>
          </p:nvSpPr>
          <p:spPr bwMode="auto">
            <a:xfrm>
              <a:off x="2388" y="2451"/>
              <a:ext cx="29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$5</a:t>
              </a:r>
            </a:p>
          </p:txBody>
        </p:sp>
      </p:grpSp>
      <p:grpSp>
        <p:nvGrpSpPr>
          <p:cNvPr id="23" name="Group 51"/>
          <p:cNvGrpSpPr>
            <a:grpSpLocks/>
          </p:cNvGrpSpPr>
          <p:nvPr/>
        </p:nvGrpSpPr>
        <p:grpSpPr bwMode="auto">
          <a:xfrm>
            <a:off x="3092450" y="4708525"/>
            <a:ext cx="5534025" cy="473075"/>
            <a:chOff x="1909" y="2764"/>
            <a:chExt cx="3486" cy="298"/>
          </a:xfrm>
        </p:grpSpPr>
        <p:sp>
          <p:nvSpPr>
            <p:cNvPr id="24" name="Line 39"/>
            <p:cNvSpPr>
              <a:spLocks noChangeShapeType="1"/>
            </p:cNvSpPr>
            <p:nvPr/>
          </p:nvSpPr>
          <p:spPr bwMode="auto">
            <a:xfrm>
              <a:off x="2728" y="2915"/>
              <a:ext cx="2250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5" name="Text Box 40"/>
            <p:cNvSpPr txBox="1">
              <a:spLocks noChangeArrowheads="1"/>
            </p:cNvSpPr>
            <p:nvPr/>
          </p:nvSpPr>
          <p:spPr bwMode="auto">
            <a:xfrm>
              <a:off x="1909" y="2764"/>
              <a:ext cx="829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P</a:t>
              </a:r>
              <a:r>
                <a:rPr lang="en-US" sz="2500">
                  <a:latin typeface="Arial"/>
                  <a:cs typeface="Arial"/>
                </a:rPr>
                <a:t> = $3</a:t>
              </a:r>
              <a:endParaRPr lang="en-US" sz="2500" baseline="-25000">
                <a:latin typeface="Arial"/>
                <a:cs typeface="Arial"/>
              </a:endParaRPr>
            </a:p>
          </p:txBody>
        </p:sp>
        <p:sp>
          <p:nvSpPr>
            <p:cNvPr id="26" name="Text Box 41"/>
            <p:cNvSpPr txBox="1">
              <a:spLocks noChangeArrowheads="1"/>
            </p:cNvSpPr>
            <p:nvPr/>
          </p:nvSpPr>
          <p:spPr bwMode="auto">
            <a:xfrm>
              <a:off x="5012" y="2791"/>
              <a:ext cx="38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i="1">
                  <a:latin typeface="Arial"/>
                  <a:cs typeface="Arial"/>
                </a:rPr>
                <a:t>MR</a:t>
              </a:r>
            </a:p>
          </p:txBody>
        </p:sp>
      </p:grpSp>
      <p:grpSp>
        <p:nvGrpSpPr>
          <p:cNvPr id="27" name="Group 42"/>
          <p:cNvGrpSpPr>
            <a:grpSpLocks/>
          </p:cNvGrpSpPr>
          <p:nvPr/>
        </p:nvGrpSpPr>
        <p:grpSpPr bwMode="auto">
          <a:xfrm>
            <a:off x="5549900" y="4329113"/>
            <a:ext cx="422275" cy="1892300"/>
            <a:chOff x="3455" y="2485"/>
            <a:chExt cx="266" cy="1192"/>
          </a:xfrm>
        </p:grpSpPr>
        <p:sp>
          <p:nvSpPr>
            <p:cNvPr id="28" name="Text Box 43"/>
            <p:cNvSpPr txBox="1">
              <a:spLocks noChangeArrowheads="1"/>
            </p:cNvSpPr>
            <p:nvPr/>
          </p:nvSpPr>
          <p:spPr bwMode="auto">
            <a:xfrm>
              <a:off x="3455" y="3437"/>
              <a:ext cx="26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30</a:t>
              </a:r>
              <a:endParaRPr lang="en-US" sz="2500" baseline="-25000">
                <a:latin typeface="Arial"/>
                <a:cs typeface="Arial"/>
              </a:endParaRPr>
            </a:p>
          </p:txBody>
        </p:sp>
        <p:sp>
          <p:nvSpPr>
            <p:cNvPr id="29" name="Line 44"/>
            <p:cNvSpPr>
              <a:spLocks noChangeShapeType="1"/>
            </p:cNvSpPr>
            <p:nvPr/>
          </p:nvSpPr>
          <p:spPr bwMode="auto">
            <a:xfrm>
              <a:off x="3593" y="2529"/>
              <a:ext cx="0" cy="905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" name="Oval 45"/>
            <p:cNvSpPr>
              <a:spLocks noChangeArrowheads="1"/>
            </p:cNvSpPr>
            <p:nvPr/>
          </p:nvSpPr>
          <p:spPr bwMode="auto">
            <a:xfrm>
              <a:off x="3549" y="2830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1" name="Oval 46"/>
            <p:cNvSpPr>
              <a:spLocks noChangeArrowheads="1"/>
            </p:cNvSpPr>
            <p:nvPr/>
          </p:nvSpPr>
          <p:spPr bwMode="auto">
            <a:xfrm>
              <a:off x="3547" y="2485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5141310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5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08963" cy="954088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sz="2400" b="0" spc="40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ACTIVE LEARNING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r>
              <a:rPr lang="en-US" sz="7100" baseline="-10000" dirty="0">
                <a:solidFill>
                  <a:srgbClr val="E27D0E"/>
                </a:solidFill>
                <a:latin typeface="Cambria Math"/>
                <a:cs typeface="Cambria Math"/>
              </a:rPr>
              <a:t>3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b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</a:br>
            <a:r>
              <a:rPr lang="en-US" sz="4000" dirty="0">
                <a:solidFill>
                  <a:srgbClr val="CC9900"/>
                </a:solidFill>
                <a:cs typeface="Arial" charset="0"/>
              </a:rPr>
              <a:t>Answers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Picture 1" descr="sidebar-yellow copy.pn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7000" contras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04799" cy="6858000"/>
          </a:xfrm>
          <a:prstGeom prst="rect">
            <a:avLst/>
          </a:prstGeom>
        </p:spPr>
      </p:pic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4405313" y="4403725"/>
            <a:ext cx="1360487" cy="528638"/>
            <a:chOff x="2735" y="2534"/>
            <a:chExt cx="857" cy="333"/>
          </a:xfrm>
        </p:grpSpPr>
        <p:sp>
          <p:nvSpPr>
            <p:cNvPr id="7" name="Rectangle 24"/>
            <p:cNvSpPr>
              <a:spLocks noChangeArrowheads="1"/>
            </p:cNvSpPr>
            <p:nvPr/>
          </p:nvSpPr>
          <p:spPr bwMode="auto">
            <a:xfrm>
              <a:off x="2735" y="2534"/>
              <a:ext cx="857" cy="333"/>
            </a:xfrm>
            <a:prstGeom prst="rect">
              <a:avLst/>
            </a:prstGeom>
            <a:solidFill>
              <a:srgbClr val="FF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8" name="Text Box 25"/>
            <p:cNvSpPr txBox="1">
              <a:spLocks noChangeArrowheads="1"/>
            </p:cNvSpPr>
            <p:nvPr/>
          </p:nvSpPr>
          <p:spPr bwMode="auto">
            <a:xfrm>
              <a:off x="2844" y="2548"/>
              <a:ext cx="604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loss</a:t>
              </a:r>
              <a:endParaRPr lang="en-US" sz="2500" i="1">
                <a:latin typeface="Arial"/>
                <a:cs typeface="Arial"/>
              </a:endParaRPr>
            </a:p>
          </p:txBody>
        </p:sp>
      </p:grpSp>
      <p:grpSp>
        <p:nvGrpSpPr>
          <p:cNvPr id="9" name="Group 43"/>
          <p:cNvGrpSpPr>
            <a:grpSpLocks/>
          </p:cNvGrpSpPr>
          <p:nvPr/>
        </p:nvGrpSpPr>
        <p:grpSpPr bwMode="auto">
          <a:xfrm>
            <a:off x="3090863" y="4705350"/>
            <a:ext cx="5534025" cy="473075"/>
            <a:chOff x="1909" y="2764"/>
            <a:chExt cx="3486" cy="298"/>
          </a:xfrm>
        </p:grpSpPr>
        <p:sp>
          <p:nvSpPr>
            <p:cNvPr id="10" name="Line 27"/>
            <p:cNvSpPr>
              <a:spLocks noChangeShapeType="1"/>
            </p:cNvSpPr>
            <p:nvPr/>
          </p:nvSpPr>
          <p:spPr bwMode="auto">
            <a:xfrm>
              <a:off x="2728" y="2915"/>
              <a:ext cx="2250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11" name="Text Box 29"/>
            <p:cNvSpPr txBox="1">
              <a:spLocks noChangeArrowheads="1"/>
            </p:cNvSpPr>
            <p:nvPr/>
          </p:nvSpPr>
          <p:spPr bwMode="auto">
            <a:xfrm>
              <a:off x="5012" y="2791"/>
              <a:ext cx="38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i="1" dirty="0">
                  <a:solidFill>
                    <a:srgbClr val="B2B2B2"/>
                  </a:solidFill>
                  <a:latin typeface="Arial"/>
                  <a:cs typeface="Arial"/>
                </a:rPr>
                <a:t>MR</a:t>
              </a:r>
            </a:p>
          </p:txBody>
        </p:sp>
        <p:sp>
          <p:nvSpPr>
            <p:cNvPr id="12" name="Text Box 41"/>
            <p:cNvSpPr txBox="1">
              <a:spLocks noChangeArrowheads="1"/>
            </p:cNvSpPr>
            <p:nvPr/>
          </p:nvSpPr>
          <p:spPr bwMode="auto">
            <a:xfrm>
              <a:off x="1909" y="2764"/>
              <a:ext cx="829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P</a:t>
              </a:r>
              <a:r>
                <a:rPr lang="en-US" sz="2500">
                  <a:latin typeface="Arial"/>
                  <a:cs typeface="Arial"/>
                </a:rPr>
                <a:t> = $3</a:t>
              </a:r>
              <a:endParaRPr lang="en-US" sz="2500" baseline="-25000">
                <a:latin typeface="Arial"/>
                <a:cs typeface="Arial"/>
              </a:endParaRP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2714625" y="1938338"/>
            <a:ext cx="5916613" cy="4113212"/>
            <a:chOff x="1672" y="916"/>
            <a:chExt cx="3727" cy="2591"/>
          </a:xfrm>
        </p:grpSpPr>
        <p:grpSp>
          <p:nvGrpSpPr>
            <p:cNvPr id="14" name="Group 8"/>
            <p:cNvGrpSpPr>
              <a:grpSpLocks/>
            </p:cNvGrpSpPr>
            <p:nvPr/>
          </p:nvGrpSpPr>
          <p:grpSpPr bwMode="auto">
            <a:xfrm>
              <a:off x="2730" y="981"/>
              <a:ext cx="2357" cy="2385"/>
              <a:chOff x="1489" y="785"/>
              <a:chExt cx="3650" cy="2492"/>
            </a:xfrm>
          </p:grpSpPr>
          <p:sp>
            <p:nvSpPr>
              <p:cNvPr id="17" name="Line 9"/>
              <p:cNvSpPr>
                <a:spLocks noChangeShapeType="1"/>
              </p:cNvSpPr>
              <p:nvPr/>
            </p:nvSpPr>
            <p:spPr bwMode="auto">
              <a:xfrm>
                <a:off x="1489" y="785"/>
                <a:ext cx="0" cy="24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18" name="Line 10"/>
              <p:cNvSpPr>
                <a:spLocks noChangeShapeType="1"/>
              </p:cNvSpPr>
              <p:nvPr/>
            </p:nvSpPr>
            <p:spPr bwMode="auto">
              <a:xfrm>
                <a:off x="1489" y="3277"/>
                <a:ext cx="36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5061" y="3209"/>
              <a:ext cx="338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1672" y="916"/>
              <a:ext cx="10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Costs, </a:t>
              </a:r>
              <a:r>
                <a:rPr lang="en-US" sz="2400" b="1" i="1">
                  <a:latin typeface="Arial"/>
                  <a:cs typeface="Arial"/>
                </a:rPr>
                <a:t>P</a:t>
              </a:r>
            </a:p>
          </p:txBody>
        </p:sp>
      </p:grpSp>
      <p:grpSp>
        <p:nvGrpSpPr>
          <p:cNvPr id="19" name="Group 13"/>
          <p:cNvGrpSpPr>
            <a:grpSpLocks/>
          </p:cNvGrpSpPr>
          <p:nvPr/>
        </p:nvGrpSpPr>
        <p:grpSpPr bwMode="auto">
          <a:xfrm>
            <a:off x="5199063" y="2493963"/>
            <a:ext cx="2676525" cy="3181350"/>
            <a:chOff x="3237" y="1266"/>
            <a:chExt cx="1686" cy="2004"/>
          </a:xfrm>
        </p:grpSpPr>
        <p:sp>
          <p:nvSpPr>
            <p:cNvPr id="20" name="Line 14"/>
            <p:cNvSpPr>
              <a:spLocks noChangeShapeType="1"/>
            </p:cNvSpPr>
            <p:nvPr/>
          </p:nvSpPr>
          <p:spPr bwMode="auto">
            <a:xfrm flipV="1">
              <a:off x="3237" y="1498"/>
              <a:ext cx="1346" cy="1772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>
              <a:off x="4540" y="1266"/>
              <a:ext cx="38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MC</a:t>
              </a:r>
            </a:p>
          </p:txBody>
        </p:sp>
      </p:grpSp>
      <p:grpSp>
        <p:nvGrpSpPr>
          <p:cNvPr id="22" name="Group 16"/>
          <p:cNvGrpSpPr>
            <a:grpSpLocks/>
          </p:cNvGrpSpPr>
          <p:nvPr/>
        </p:nvGrpSpPr>
        <p:grpSpPr bwMode="auto">
          <a:xfrm>
            <a:off x="4703763" y="2906713"/>
            <a:ext cx="3851275" cy="1516062"/>
            <a:chOff x="2925" y="1526"/>
            <a:chExt cx="2426" cy="955"/>
          </a:xfrm>
        </p:grpSpPr>
        <p:sp>
          <p:nvSpPr>
            <p:cNvPr id="23" name="Arc 17"/>
            <p:cNvSpPr>
              <a:spLocks/>
            </p:cNvSpPr>
            <p:nvPr/>
          </p:nvSpPr>
          <p:spPr bwMode="auto">
            <a:xfrm flipH="1" flipV="1">
              <a:off x="2925" y="1526"/>
              <a:ext cx="1929" cy="955"/>
            </a:xfrm>
            <a:custGeom>
              <a:avLst/>
              <a:gdLst>
                <a:gd name="T0" fmla="*/ 0 w 32505"/>
                <a:gd name="T1" fmla="*/ 0 h 21600"/>
                <a:gd name="T2" fmla="*/ 0 w 32505"/>
                <a:gd name="T3" fmla="*/ 0 h 21600"/>
                <a:gd name="T4" fmla="*/ 0 w 32505"/>
                <a:gd name="T5" fmla="*/ 0 h 21600"/>
                <a:gd name="T6" fmla="*/ 0 60000 65536"/>
                <a:gd name="T7" fmla="*/ 0 60000 65536"/>
                <a:gd name="T8" fmla="*/ 0 60000 65536"/>
                <a:gd name="T9" fmla="*/ 0 w 32505"/>
                <a:gd name="T10" fmla="*/ 0 h 21600"/>
                <a:gd name="T11" fmla="*/ 32505 w 3250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505" h="21600" fill="none" extrusionOk="0">
                  <a:moveTo>
                    <a:pt x="0" y="8530"/>
                  </a:moveTo>
                  <a:cubicBezTo>
                    <a:pt x="4084" y="3155"/>
                    <a:pt x="10446" y="-1"/>
                    <a:pt x="17197" y="0"/>
                  </a:cubicBezTo>
                  <a:cubicBezTo>
                    <a:pt x="22942" y="0"/>
                    <a:pt x="28451" y="2289"/>
                    <a:pt x="32504" y="6361"/>
                  </a:cubicBezTo>
                </a:path>
                <a:path w="32505" h="21600" stroke="0" extrusionOk="0">
                  <a:moveTo>
                    <a:pt x="0" y="8530"/>
                  </a:moveTo>
                  <a:cubicBezTo>
                    <a:pt x="4084" y="3155"/>
                    <a:pt x="10446" y="-1"/>
                    <a:pt x="17197" y="0"/>
                  </a:cubicBezTo>
                  <a:cubicBezTo>
                    <a:pt x="22942" y="0"/>
                    <a:pt x="28451" y="2289"/>
                    <a:pt x="32504" y="6361"/>
                  </a:cubicBezTo>
                  <a:lnTo>
                    <a:pt x="17197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4" name="Text Box 18"/>
            <p:cNvSpPr txBox="1">
              <a:spLocks noChangeArrowheads="1"/>
            </p:cNvSpPr>
            <p:nvPr/>
          </p:nvSpPr>
          <p:spPr bwMode="auto">
            <a:xfrm>
              <a:off x="4886" y="1894"/>
              <a:ext cx="46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ATC</a:t>
              </a:r>
            </a:p>
          </p:txBody>
        </p:sp>
      </p:grp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4927600" y="1428750"/>
            <a:ext cx="3135313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05000"/>
              </a:lnSpc>
              <a:spcBef>
                <a:spcPct val="45000"/>
              </a:spcBef>
              <a:buClr>
                <a:srgbClr val="669900"/>
              </a:buClr>
              <a:buSzPct val="120000"/>
              <a:buFont typeface="Wingdings" pitchFamily="2" charset="2"/>
              <a:buNone/>
            </a:pPr>
            <a:r>
              <a:rPr lang="en-US" sz="2400" u="sng">
                <a:latin typeface="Arial"/>
                <a:cs typeface="Arial"/>
              </a:rPr>
              <a:t>A competitive firm</a:t>
            </a:r>
          </a:p>
        </p:txBody>
      </p:sp>
      <p:sp>
        <p:nvSpPr>
          <p:cNvPr id="26" name="Text Box 35"/>
          <p:cNvSpPr txBox="1">
            <a:spLocks noChangeArrowheads="1"/>
          </p:cNvSpPr>
          <p:nvPr/>
        </p:nvSpPr>
        <p:spPr bwMode="auto">
          <a:xfrm>
            <a:off x="6092825" y="4445000"/>
            <a:ext cx="2532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/>
                <a:cs typeface="Arial"/>
              </a:rPr>
              <a:t>loss per unit = $2</a:t>
            </a:r>
            <a:endParaRPr lang="en-US" sz="2400" i="1">
              <a:latin typeface="Arial"/>
              <a:cs typeface="Arial"/>
            </a:endParaRPr>
          </a:p>
        </p:txBody>
      </p:sp>
      <p:sp>
        <p:nvSpPr>
          <p:cNvPr id="27" name="AutoShape 36"/>
          <p:cNvSpPr>
            <a:spLocks/>
          </p:cNvSpPr>
          <p:nvPr/>
        </p:nvSpPr>
        <p:spPr bwMode="auto">
          <a:xfrm flipH="1">
            <a:off x="5854700" y="4421188"/>
            <a:ext cx="273050" cy="508000"/>
          </a:xfrm>
          <a:prstGeom prst="leftBrace">
            <a:avLst>
              <a:gd name="adj1" fmla="val 34953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28" name="Text Box 39"/>
          <p:cNvSpPr txBox="1">
            <a:spLocks noChangeArrowheads="1"/>
          </p:cNvSpPr>
          <p:nvPr/>
        </p:nvSpPr>
        <p:spPr bwMode="auto">
          <a:xfrm>
            <a:off x="939800" y="2505075"/>
            <a:ext cx="2574925" cy="1708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7475" indent="-117475">
              <a:lnSpc>
                <a:spcPct val="110000"/>
              </a:lnSpc>
              <a:spcBef>
                <a:spcPct val="10000"/>
              </a:spcBef>
            </a:pPr>
            <a:r>
              <a:rPr lang="en-US" sz="2400">
                <a:latin typeface="Arial"/>
                <a:cs typeface="Arial"/>
              </a:rPr>
              <a:t>Total loss </a:t>
            </a:r>
            <a:br>
              <a:rPr lang="en-US" sz="2400">
                <a:latin typeface="Arial"/>
                <a:cs typeface="Arial"/>
              </a:rPr>
            </a:br>
            <a:r>
              <a:rPr lang="en-US" sz="2400">
                <a:latin typeface="Arial"/>
                <a:cs typeface="Arial"/>
              </a:rPr>
              <a:t>= (</a:t>
            </a:r>
            <a:r>
              <a:rPr lang="en-US" sz="2400" i="1">
                <a:latin typeface="Arial"/>
                <a:cs typeface="Arial"/>
              </a:rPr>
              <a:t>ATC</a:t>
            </a:r>
            <a:r>
              <a:rPr lang="en-US" sz="2400">
                <a:latin typeface="Arial"/>
                <a:cs typeface="Arial"/>
              </a:rPr>
              <a:t> – </a:t>
            </a:r>
            <a:r>
              <a:rPr lang="en-US" sz="2400" b="1" i="1">
                <a:latin typeface="Arial"/>
                <a:cs typeface="Arial"/>
              </a:rPr>
              <a:t>P</a:t>
            </a:r>
            <a:r>
              <a:rPr lang="en-US" sz="2400">
                <a:latin typeface="Arial"/>
                <a:cs typeface="Arial"/>
              </a:rPr>
              <a:t>) x </a:t>
            </a:r>
            <a:r>
              <a:rPr lang="en-US" sz="2400" b="1" i="1">
                <a:latin typeface="Arial"/>
                <a:cs typeface="Arial"/>
              </a:rPr>
              <a:t>Q</a:t>
            </a:r>
            <a:r>
              <a:rPr lang="en-US" sz="2400">
                <a:latin typeface="Arial"/>
                <a:cs typeface="Arial"/>
              </a:rPr>
              <a:t> = $2 x 30</a:t>
            </a:r>
            <a:br>
              <a:rPr lang="en-US" sz="2400">
                <a:latin typeface="Arial"/>
                <a:cs typeface="Arial"/>
              </a:rPr>
            </a:br>
            <a:r>
              <a:rPr lang="en-US" sz="2400">
                <a:latin typeface="Arial"/>
                <a:cs typeface="Arial"/>
              </a:rPr>
              <a:t>= $60</a:t>
            </a:r>
          </a:p>
        </p:txBody>
      </p:sp>
      <p:grpSp>
        <p:nvGrpSpPr>
          <p:cNvPr id="29" name="Group 42"/>
          <p:cNvGrpSpPr>
            <a:grpSpLocks/>
          </p:cNvGrpSpPr>
          <p:nvPr/>
        </p:nvGrpSpPr>
        <p:grpSpPr bwMode="auto">
          <a:xfrm>
            <a:off x="3851275" y="4208463"/>
            <a:ext cx="1912938" cy="381000"/>
            <a:chOff x="2388" y="2451"/>
            <a:chExt cx="1205" cy="240"/>
          </a:xfrm>
        </p:grpSpPr>
        <p:sp>
          <p:nvSpPr>
            <p:cNvPr id="30" name="Line 21"/>
            <p:cNvSpPr>
              <a:spLocks noChangeShapeType="1"/>
            </p:cNvSpPr>
            <p:nvPr/>
          </p:nvSpPr>
          <p:spPr bwMode="auto">
            <a:xfrm flipH="1" flipV="1">
              <a:off x="2730" y="2571"/>
              <a:ext cx="863" cy="0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1" name="Text Box 40"/>
            <p:cNvSpPr txBox="1">
              <a:spLocks noChangeArrowheads="1"/>
            </p:cNvSpPr>
            <p:nvPr/>
          </p:nvSpPr>
          <p:spPr bwMode="auto">
            <a:xfrm>
              <a:off x="2388" y="2451"/>
              <a:ext cx="29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$5</a:t>
              </a:r>
            </a:p>
          </p:txBody>
        </p:sp>
      </p:grpSp>
      <p:grpSp>
        <p:nvGrpSpPr>
          <p:cNvPr id="32" name="Group 30"/>
          <p:cNvGrpSpPr>
            <a:grpSpLocks/>
          </p:cNvGrpSpPr>
          <p:nvPr/>
        </p:nvGrpSpPr>
        <p:grpSpPr bwMode="auto">
          <a:xfrm>
            <a:off x="5548313" y="4325938"/>
            <a:ext cx="422275" cy="1892300"/>
            <a:chOff x="3455" y="2485"/>
            <a:chExt cx="266" cy="1192"/>
          </a:xfrm>
        </p:grpSpPr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3455" y="3437"/>
              <a:ext cx="266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500">
                  <a:latin typeface="Arial"/>
                  <a:cs typeface="Arial"/>
                </a:rPr>
                <a:t>30</a:t>
              </a:r>
              <a:endParaRPr lang="en-US" sz="2500" baseline="-25000">
                <a:latin typeface="Arial"/>
                <a:cs typeface="Arial"/>
              </a:endParaRPr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3593" y="2529"/>
              <a:ext cx="0" cy="905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" name="Oval 33"/>
            <p:cNvSpPr>
              <a:spLocks noChangeArrowheads="1"/>
            </p:cNvSpPr>
            <p:nvPr/>
          </p:nvSpPr>
          <p:spPr bwMode="auto">
            <a:xfrm>
              <a:off x="3549" y="2830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6" name="Oval 34"/>
            <p:cNvSpPr>
              <a:spLocks noChangeArrowheads="1"/>
            </p:cNvSpPr>
            <p:nvPr/>
          </p:nvSpPr>
          <p:spPr bwMode="auto">
            <a:xfrm>
              <a:off x="3547" y="2485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034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2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Market Supply:  Assumptions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1175" indent="-511175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z="2600" b="1">
                <a:solidFill>
                  <a:srgbClr val="339966"/>
                </a:solidFill>
              </a:rPr>
              <a:t>1)</a:t>
            </a:r>
            <a:r>
              <a:rPr lang="en-US" sz="2600">
                <a:solidFill>
                  <a:srgbClr val="339966"/>
                </a:solidFill>
              </a:rPr>
              <a:t> 	</a:t>
            </a:r>
            <a:r>
              <a:rPr lang="en-US"/>
              <a:t>All existing firms and potential entrants have identical costs.</a:t>
            </a:r>
          </a:p>
          <a:p>
            <a:pPr marL="511175" indent="-511175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z="2600" b="1">
                <a:solidFill>
                  <a:srgbClr val="339966"/>
                </a:solidFill>
              </a:rPr>
              <a:t>2)</a:t>
            </a:r>
            <a:r>
              <a:rPr lang="en-US" sz="2600">
                <a:solidFill>
                  <a:srgbClr val="339966"/>
                </a:solidFill>
              </a:rPr>
              <a:t> 	</a:t>
            </a:r>
            <a:r>
              <a:rPr lang="en-US"/>
              <a:t>Each firm’s costs do not change as other firms enter or exit the market.</a:t>
            </a:r>
          </a:p>
          <a:p>
            <a:pPr marL="511175" indent="-511175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z="2600" b="1">
                <a:solidFill>
                  <a:srgbClr val="339966"/>
                </a:solidFill>
              </a:rPr>
              <a:t>3)</a:t>
            </a:r>
            <a:r>
              <a:rPr lang="en-US" sz="2600">
                <a:solidFill>
                  <a:srgbClr val="339966"/>
                </a:solidFill>
              </a:rPr>
              <a:t>	</a:t>
            </a:r>
            <a:r>
              <a:rPr lang="en-US"/>
              <a:t>The number of firms in the market is </a:t>
            </a:r>
          </a:p>
          <a:p>
            <a:pPr marL="1139825" lvl="1" indent="-338138" eaLnBrk="1" hangingPunct="1">
              <a:lnSpc>
                <a:spcPct val="105000"/>
              </a:lnSpc>
              <a:buSzPct val="135000"/>
            </a:pPr>
            <a:r>
              <a:rPr lang="en-US" sz="2800"/>
              <a:t>fixed in the short run </a:t>
            </a:r>
            <a:br>
              <a:rPr lang="en-US" sz="2800"/>
            </a:br>
            <a:r>
              <a:rPr lang="en-US" sz="2800"/>
              <a:t>(due to fixed costs)</a:t>
            </a:r>
          </a:p>
          <a:p>
            <a:pPr marL="1139825" lvl="1" indent="-338138" eaLnBrk="1" hangingPunct="1">
              <a:lnSpc>
                <a:spcPct val="105000"/>
              </a:lnSpc>
              <a:buSzPct val="135000"/>
            </a:pPr>
            <a:r>
              <a:rPr lang="en-US" sz="2800"/>
              <a:t>variable in the long run </a:t>
            </a:r>
            <a:br>
              <a:rPr lang="en-US" sz="2800"/>
            </a:br>
            <a:r>
              <a:rPr lang="en-US" sz="2800"/>
              <a:t>(due to free entry and exit)</a:t>
            </a:r>
          </a:p>
        </p:txBody>
      </p:sp>
      <p:sp>
        <p:nvSpPr>
          <p:cNvPr id="28678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42940564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build="p" bldLvl="4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SR Market Supply Curve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As long as </a:t>
            </a:r>
            <a:r>
              <a:rPr lang="en-US" b="1" i="1"/>
              <a:t>P</a:t>
            </a:r>
            <a:r>
              <a:rPr lang="en-US"/>
              <a:t> ≥ </a:t>
            </a:r>
            <a:r>
              <a:rPr lang="en-US" i="1"/>
              <a:t>AVC</a:t>
            </a:r>
            <a:r>
              <a:rPr lang="en-US"/>
              <a:t>, each firm will produce its profit-maximizing quantity, where </a:t>
            </a:r>
            <a:r>
              <a:rPr lang="en-US" i="1"/>
              <a:t>MR</a:t>
            </a:r>
            <a:r>
              <a:rPr lang="en-US"/>
              <a:t> = </a:t>
            </a:r>
            <a:r>
              <a:rPr lang="en-US" i="1"/>
              <a:t>MC</a:t>
            </a:r>
            <a:r>
              <a:rPr lang="en-US"/>
              <a:t>. </a:t>
            </a:r>
          </a:p>
          <a:p>
            <a:pPr eaLnBrk="1" hangingPunct="1"/>
            <a:r>
              <a:rPr lang="en-US"/>
              <a:t>Recall from Chapter 4:  </a:t>
            </a:r>
            <a:br>
              <a:rPr lang="en-US"/>
            </a:br>
            <a:r>
              <a:rPr lang="en-US"/>
              <a:t>At each price, the market quantity supplied is </a:t>
            </a:r>
            <a:br>
              <a:rPr lang="en-US"/>
            </a:br>
            <a:r>
              <a:rPr lang="en-US"/>
              <a:t>the sum of quantities supplied by all firms.  </a:t>
            </a:r>
          </a:p>
        </p:txBody>
      </p:sp>
      <p:sp>
        <p:nvSpPr>
          <p:cNvPr id="29702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21500697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build="p" bldLvl="4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1288"/>
            <a:ext cx="9144000" cy="64928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/>
              <a:t>The SR Market Supply Curve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339850" y="2625725"/>
            <a:ext cx="1952625" cy="2203450"/>
            <a:chOff x="837" y="2095"/>
            <a:chExt cx="1230" cy="1388"/>
          </a:xfrm>
        </p:grpSpPr>
        <p:sp>
          <p:nvSpPr>
            <p:cNvPr id="30797" name="Line 4"/>
            <p:cNvSpPr>
              <a:spLocks noChangeShapeType="1"/>
            </p:cNvSpPr>
            <p:nvPr/>
          </p:nvSpPr>
          <p:spPr bwMode="auto">
            <a:xfrm flipV="1">
              <a:off x="837" y="2293"/>
              <a:ext cx="944" cy="119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98" name="Text Box 5"/>
            <p:cNvSpPr txBox="1">
              <a:spLocks noChangeArrowheads="1"/>
            </p:cNvSpPr>
            <p:nvPr/>
          </p:nvSpPr>
          <p:spPr bwMode="auto">
            <a:xfrm>
              <a:off x="1684" y="2095"/>
              <a:ext cx="38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MC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244475" y="3678238"/>
            <a:ext cx="3544888" cy="457200"/>
            <a:chOff x="147" y="2365"/>
            <a:chExt cx="2233" cy="288"/>
          </a:xfrm>
        </p:grpSpPr>
        <p:sp>
          <p:nvSpPr>
            <p:cNvPr id="30795" name="Line 7"/>
            <p:cNvSpPr>
              <a:spLocks noChangeShapeType="1"/>
            </p:cNvSpPr>
            <p:nvPr/>
          </p:nvSpPr>
          <p:spPr bwMode="auto">
            <a:xfrm>
              <a:off x="552" y="2516"/>
              <a:ext cx="1828" cy="0"/>
            </a:xfrm>
            <a:prstGeom prst="line">
              <a:avLst/>
            </a:prstGeom>
            <a:noFill/>
            <a:ln w="2857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96" name="Text Box 8"/>
            <p:cNvSpPr txBox="1">
              <a:spLocks noChangeArrowheads="1"/>
            </p:cNvSpPr>
            <p:nvPr/>
          </p:nvSpPr>
          <p:spPr bwMode="auto">
            <a:xfrm>
              <a:off x="147" y="2365"/>
              <a:ext cx="3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 b="1" baseline="-25000">
                  <a:latin typeface="Arial"/>
                  <a:cs typeface="Arial"/>
                </a:rPr>
                <a:t>2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83113" y="2184400"/>
            <a:ext cx="4230687" cy="3470275"/>
            <a:chOff x="2880" y="1817"/>
            <a:chExt cx="2665" cy="2186"/>
          </a:xfrm>
        </p:grpSpPr>
        <p:sp>
          <p:nvSpPr>
            <p:cNvPr id="30787" name="Text Box 10"/>
            <p:cNvSpPr txBox="1">
              <a:spLocks noChangeArrowheads="1"/>
            </p:cNvSpPr>
            <p:nvPr/>
          </p:nvSpPr>
          <p:spPr bwMode="auto">
            <a:xfrm>
              <a:off x="3609" y="1817"/>
              <a:ext cx="9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u="sng">
                  <a:latin typeface="Arial"/>
                  <a:cs typeface="Arial"/>
                </a:rPr>
                <a:t>Market</a:t>
              </a:r>
            </a:p>
          </p:txBody>
        </p: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2880" y="1982"/>
              <a:ext cx="2665" cy="2021"/>
              <a:chOff x="2880" y="1982"/>
              <a:chExt cx="2665" cy="2021"/>
            </a:xfrm>
          </p:grpSpPr>
          <p:grpSp>
            <p:nvGrpSpPr>
              <p:cNvPr id="6" name="Group 12"/>
              <p:cNvGrpSpPr>
                <a:grpSpLocks/>
              </p:cNvGrpSpPr>
              <p:nvPr/>
            </p:nvGrpSpPr>
            <p:grpSpPr bwMode="auto">
              <a:xfrm>
                <a:off x="3049" y="2232"/>
                <a:ext cx="1864" cy="1436"/>
                <a:chOff x="3049" y="1681"/>
                <a:chExt cx="1864" cy="1932"/>
              </a:xfrm>
            </p:grpSpPr>
            <p:sp>
              <p:nvSpPr>
                <p:cNvPr id="30793" name="Line 13"/>
                <p:cNvSpPr>
                  <a:spLocks noChangeShapeType="1"/>
                </p:cNvSpPr>
                <p:nvPr/>
              </p:nvSpPr>
              <p:spPr bwMode="auto">
                <a:xfrm>
                  <a:off x="3049" y="1681"/>
                  <a:ext cx="0" cy="193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/>
                    <a:cs typeface="Arial"/>
                  </a:endParaRPr>
                </a:p>
              </p:txBody>
            </p:sp>
            <p:sp>
              <p:nvSpPr>
                <p:cNvPr id="30794" name="Line 14"/>
                <p:cNvSpPr>
                  <a:spLocks noChangeShapeType="1"/>
                </p:cNvSpPr>
                <p:nvPr/>
              </p:nvSpPr>
              <p:spPr bwMode="auto">
                <a:xfrm>
                  <a:off x="3049" y="3613"/>
                  <a:ext cx="186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/>
                    <a:cs typeface="Arial"/>
                  </a:endParaRPr>
                </a:p>
              </p:txBody>
            </p:sp>
          </p:grpSp>
          <p:sp>
            <p:nvSpPr>
              <p:cNvPr id="30790" name="Text Box 15"/>
              <p:cNvSpPr txBox="1">
                <a:spLocks noChangeArrowheads="1"/>
              </p:cNvSpPr>
              <p:nvPr/>
            </p:nvSpPr>
            <p:spPr bwMode="auto">
              <a:xfrm>
                <a:off x="4886" y="3523"/>
                <a:ext cx="355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500" b="1" i="1">
                    <a:latin typeface="Arial"/>
                    <a:cs typeface="Arial"/>
                  </a:rPr>
                  <a:t>Q</a:t>
                </a:r>
              </a:p>
            </p:txBody>
          </p:sp>
          <p:sp>
            <p:nvSpPr>
              <p:cNvPr id="30791" name="Text Box 16"/>
              <p:cNvSpPr txBox="1">
                <a:spLocks noChangeArrowheads="1"/>
              </p:cNvSpPr>
              <p:nvPr/>
            </p:nvSpPr>
            <p:spPr bwMode="auto">
              <a:xfrm>
                <a:off x="2880" y="1982"/>
                <a:ext cx="298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en-US" sz="2500" b="1" i="1">
                    <a:latin typeface="Arial"/>
                    <a:cs typeface="Arial"/>
                  </a:rPr>
                  <a:t>P</a:t>
                </a:r>
              </a:p>
            </p:txBody>
          </p:sp>
          <p:sp>
            <p:nvSpPr>
              <p:cNvPr id="30792" name="Text Box 17"/>
              <p:cNvSpPr txBox="1">
                <a:spLocks noChangeArrowheads="1"/>
              </p:cNvSpPr>
              <p:nvPr/>
            </p:nvSpPr>
            <p:spPr bwMode="auto">
              <a:xfrm>
                <a:off x="4701" y="3715"/>
                <a:ext cx="84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>
                    <a:solidFill>
                      <a:srgbClr val="4D4D4D"/>
                    </a:solidFill>
                    <a:latin typeface="Arial"/>
                    <a:cs typeface="Arial"/>
                  </a:rPr>
                  <a:t>(market)</a:t>
                </a:r>
              </a:p>
            </p:txBody>
          </p:sp>
        </p:grp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636588" y="2146300"/>
            <a:ext cx="3811587" cy="3514725"/>
            <a:chOff x="394" y="1793"/>
            <a:chExt cx="2401" cy="2214"/>
          </a:xfrm>
        </p:grpSpPr>
        <p:sp>
          <p:nvSpPr>
            <p:cNvPr id="30779" name="Text Box 19"/>
            <p:cNvSpPr txBox="1">
              <a:spLocks noChangeArrowheads="1"/>
            </p:cNvSpPr>
            <p:nvPr/>
          </p:nvSpPr>
          <p:spPr bwMode="auto">
            <a:xfrm>
              <a:off x="1032" y="1793"/>
              <a:ext cx="9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u="sng">
                  <a:latin typeface="Arial"/>
                  <a:cs typeface="Arial"/>
                </a:rPr>
                <a:t>One firm</a:t>
              </a:r>
            </a:p>
          </p:txBody>
        </p:sp>
        <p:grpSp>
          <p:nvGrpSpPr>
            <p:cNvPr id="8" name="Group 20"/>
            <p:cNvGrpSpPr>
              <a:grpSpLocks/>
            </p:cNvGrpSpPr>
            <p:nvPr/>
          </p:nvGrpSpPr>
          <p:grpSpPr bwMode="auto">
            <a:xfrm>
              <a:off x="394" y="1985"/>
              <a:ext cx="2401" cy="2022"/>
              <a:chOff x="394" y="1985"/>
              <a:chExt cx="2401" cy="2022"/>
            </a:xfrm>
          </p:grpSpPr>
          <p:grpSp>
            <p:nvGrpSpPr>
              <p:cNvPr id="9" name="Group 21"/>
              <p:cNvGrpSpPr>
                <a:grpSpLocks/>
              </p:cNvGrpSpPr>
              <p:nvPr/>
            </p:nvGrpSpPr>
            <p:grpSpPr bwMode="auto">
              <a:xfrm>
                <a:off x="555" y="2234"/>
                <a:ext cx="1774" cy="1431"/>
                <a:chOff x="1489" y="785"/>
                <a:chExt cx="3650" cy="2492"/>
              </a:xfrm>
            </p:grpSpPr>
            <p:sp>
              <p:nvSpPr>
                <p:cNvPr id="30785" name="Line 22"/>
                <p:cNvSpPr>
                  <a:spLocks noChangeShapeType="1"/>
                </p:cNvSpPr>
                <p:nvPr/>
              </p:nvSpPr>
              <p:spPr bwMode="auto">
                <a:xfrm>
                  <a:off x="1489" y="785"/>
                  <a:ext cx="0" cy="249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/>
                    <a:cs typeface="Arial"/>
                  </a:endParaRPr>
                </a:p>
              </p:txBody>
            </p:sp>
            <p:sp>
              <p:nvSpPr>
                <p:cNvPr id="30786" name="Line 23"/>
                <p:cNvSpPr>
                  <a:spLocks noChangeShapeType="1"/>
                </p:cNvSpPr>
                <p:nvPr/>
              </p:nvSpPr>
              <p:spPr bwMode="auto">
                <a:xfrm>
                  <a:off x="1489" y="3277"/>
                  <a:ext cx="36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/>
                    <a:cs typeface="Arial"/>
                  </a:endParaRPr>
                </a:p>
              </p:txBody>
            </p:sp>
          </p:grpSp>
          <p:sp>
            <p:nvSpPr>
              <p:cNvPr id="30782" name="Text Box 24"/>
              <p:cNvSpPr txBox="1">
                <a:spLocks noChangeArrowheads="1"/>
              </p:cNvSpPr>
              <p:nvPr/>
            </p:nvSpPr>
            <p:spPr bwMode="auto">
              <a:xfrm>
                <a:off x="2303" y="3520"/>
                <a:ext cx="338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500" b="1" i="1">
                    <a:latin typeface="Arial"/>
                    <a:cs typeface="Arial"/>
                  </a:rPr>
                  <a:t>Q</a:t>
                </a:r>
              </a:p>
            </p:txBody>
          </p:sp>
          <p:sp>
            <p:nvSpPr>
              <p:cNvPr id="30783" name="Text Box 25"/>
              <p:cNvSpPr txBox="1">
                <a:spLocks noChangeArrowheads="1"/>
              </p:cNvSpPr>
              <p:nvPr/>
            </p:nvSpPr>
            <p:spPr bwMode="auto">
              <a:xfrm>
                <a:off x="394" y="1985"/>
                <a:ext cx="284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en-US" sz="2500" b="1" i="1">
                    <a:latin typeface="Arial"/>
                    <a:cs typeface="Arial"/>
                  </a:rPr>
                  <a:t>P</a:t>
                </a:r>
              </a:p>
            </p:txBody>
          </p:sp>
          <p:sp>
            <p:nvSpPr>
              <p:cNvPr id="30784" name="Text Box 26"/>
              <p:cNvSpPr txBox="1">
                <a:spLocks noChangeArrowheads="1"/>
              </p:cNvSpPr>
              <p:nvPr/>
            </p:nvSpPr>
            <p:spPr bwMode="auto">
              <a:xfrm>
                <a:off x="2185" y="3719"/>
                <a:ext cx="61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>
                    <a:solidFill>
                      <a:srgbClr val="4D4D4D"/>
                    </a:solidFill>
                    <a:latin typeface="Arial"/>
                    <a:cs typeface="Arial"/>
                  </a:rPr>
                  <a:t>(firm)</a:t>
                </a:r>
              </a:p>
            </p:txBody>
          </p:sp>
        </p:grpSp>
      </p:grpSp>
      <p:grpSp>
        <p:nvGrpSpPr>
          <p:cNvPr id="10" name="Group 88"/>
          <p:cNvGrpSpPr>
            <a:grpSpLocks/>
          </p:cNvGrpSpPr>
          <p:nvPr/>
        </p:nvGrpSpPr>
        <p:grpSpPr bwMode="auto">
          <a:xfrm>
            <a:off x="5459413" y="2635250"/>
            <a:ext cx="2519362" cy="1971675"/>
            <a:chOff x="3439" y="1660"/>
            <a:chExt cx="1587" cy="1242"/>
          </a:xfrm>
        </p:grpSpPr>
        <p:sp>
          <p:nvSpPr>
            <p:cNvPr id="30777" name="Line 28"/>
            <p:cNvSpPr>
              <a:spLocks noChangeShapeType="1"/>
            </p:cNvSpPr>
            <p:nvPr/>
          </p:nvSpPr>
          <p:spPr bwMode="auto">
            <a:xfrm flipV="1">
              <a:off x="3439" y="1848"/>
              <a:ext cx="1366" cy="1054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78" name="Text Box 29"/>
            <p:cNvSpPr txBox="1">
              <a:spLocks noChangeArrowheads="1"/>
            </p:cNvSpPr>
            <p:nvPr/>
          </p:nvSpPr>
          <p:spPr bwMode="auto">
            <a:xfrm>
              <a:off x="4724" y="1660"/>
              <a:ext cx="30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S</a:t>
              </a:r>
              <a:endParaRPr lang="en-US" sz="2400" b="1" baseline="-25000">
                <a:latin typeface="Arial"/>
                <a:cs typeface="Arial"/>
              </a:endParaRPr>
            </a:p>
          </p:txBody>
        </p:sp>
      </p:grpSp>
      <p:grpSp>
        <p:nvGrpSpPr>
          <p:cNvPr id="11" name="Group 30"/>
          <p:cNvGrpSpPr>
            <a:grpSpLocks/>
          </p:cNvGrpSpPr>
          <p:nvPr/>
        </p:nvGrpSpPr>
        <p:grpSpPr bwMode="auto">
          <a:xfrm>
            <a:off x="244475" y="2998788"/>
            <a:ext cx="3544888" cy="457200"/>
            <a:chOff x="147" y="1895"/>
            <a:chExt cx="2233" cy="288"/>
          </a:xfrm>
        </p:grpSpPr>
        <p:sp>
          <p:nvSpPr>
            <p:cNvPr id="30775" name="Line 31"/>
            <p:cNvSpPr>
              <a:spLocks noChangeShapeType="1"/>
            </p:cNvSpPr>
            <p:nvPr/>
          </p:nvSpPr>
          <p:spPr bwMode="auto">
            <a:xfrm>
              <a:off x="552" y="2046"/>
              <a:ext cx="1828" cy="0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76" name="Text Box 32"/>
            <p:cNvSpPr txBox="1">
              <a:spLocks noChangeArrowheads="1"/>
            </p:cNvSpPr>
            <p:nvPr/>
          </p:nvSpPr>
          <p:spPr bwMode="auto">
            <a:xfrm>
              <a:off x="147" y="1895"/>
              <a:ext cx="3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 b="1" baseline="-25000">
                  <a:latin typeface="Arial"/>
                  <a:cs typeface="Arial"/>
                </a:rPr>
                <a:t>3</a:t>
              </a:r>
            </a:p>
          </p:txBody>
        </p:sp>
      </p:grpSp>
      <p:sp>
        <p:nvSpPr>
          <p:cNvPr id="222245" name="Text Box 37"/>
          <p:cNvSpPr txBox="1">
            <a:spLocks noChangeArrowheads="1"/>
          </p:cNvSpPr>
          <p:nvPr/>
        </p:nvSpPr>
        <p:spPr bwMode="auto">
          <a:xfrm>
            <a:off x="409575" y="869950"/>
            <a:ext cx="7413625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US" sz="2500">
                <a:latin typeface="Arial"/>
                <a:cs typeface="Arial"/>
              </a:rPr>
              <a:t>Example:  1000 identical firms</a:t>
            </a:r>
          </a:p>
          <a:p>
            <a:pPr>
              <a:spcBef>
                <a:spcPct val="30000"/>
              </a:spcBef>
            </a:pPr>
            <a:r>
              <a:rPr lang="en-US" sz="2500">
                <a:latin typeface="Arial"/>
                <a:cs typeface="Arial"/>
              </a:rPr>
              <a:t>At each </a:t>
            </a:r>
            <a:r>
              <a:rPr lang="en-US" sz="2500" b="1" i="1">
                <a:latin typeface="Arial"/>
                <a:cs typeface="Arial"/>
              </a:rPr>
              <a:t>P</a:t>
            </a:r>
            <a:r>
              <a:rPr lang="en-US" sz="2500">
                <a:latin typeface="Arial"/>
                <a:cs typeface="Arial"/>
              </a:rPr>
              <a:t>,  market </a:t>
            </a:r>
            <a:r>
              <a:rPr lang="en-US" sz="2500" b="1" i="1">
                <a:latin typeface="Arial"/>
                <a:cs typeface="Arial"/>
              </a:rPr>
              <a:t>Q</a:t>
            </a:r>
            <a:r>
              <a:rPr lang="en-US" sz="2500" b="1" baseline="30000">
                <a:latin typeface="Arial"/>
                <a:cs typeface="Arial"/>
              </a:rPr>
              <a:t>s</a:t>
            </a:r>
            <a:r>
              <a:rPr lang="en-US" sz="2500">
                <a:latin typeface="Arial"/>
                <a:cs typeface="Arial"/>
              </a:rPr>
              <a:t>  =  1000 x (one firm’s </a:t>
            </a:r>
            <a:r>
              <a:rPr lang="en-US" sz="2500" b="1" i="1">
                <a:latin typeface="Arial"/>
                <a:cs typeface="Arial"/>
              </a:rPr>
              <a:t>Q</a:t>
            </a:r>
            <a:r>
              <a:rPr lang="en-US" sz="2500" b="1" baseline="30000">
                <a:latin typeface="Arial"/>
                <a:cs typeface="Arial"/>
              </a:rPr>
              <a:t>s</a:t>
            </a:r>
            <a:r>
              <a:rPr lang="en-US" sz="2500">
                <a:latin typeface="Arial"/>
                <a:cs typeface="Arial"/>
              </a:rPr>
              <a:t>)</a:t>
            </a:r>
          </a:p>
        </p:txBody>
      </p:sp>
      <p:grpSp>
        <p:nvGrpSpPr>
          <p:cNvPr id="12" name="Group 83"/>
          <p:cNvGrpSpPr>
            <a:grpSpLocks/>
          </p:cNvGrpSpPr>
          <p:nvPr/>
        </p:nvGrpSpPr>
        <p:grpSpPr bwMode="auto">
          <a:xfrm>
            <a:off x="920750" y="1820863"/>
            <a:ext cx="2584450" cy="2759075"/>
            <a:chOff x="580" y="1147"/>
            <a:chExt cx="1628" cy="1738"/>
          </a:xfrm>
        </p:grpSpPr>
        <p:sp>
          <p:nvSpPr>
            <p:cNvPr id="30773" name="Arc 38"/>
            <p:cNvSpPr>
              <a:spLocks/>
            </p:cNvSpPr>
            <p:nvPr/>
          </p:nvSpPr>
          <p:spPr bwMode="auto">
            <a:xfrm rot="-239273" flipH="1" flipV="1">
              <a:off x="580" y="1147"/>
              <a:ext cx="1135" cy="1738"/>
            </a:xfrm>
            <a:custGeom>
              <a:avLst/>
              <a:gdLst>
                <a:gd name="T0" fmla="*/ 0 w 16034"/>
                <a:gd name="T1" fmla="*/ 0 h 21600"/>
                <a:gd name="T2" fmla="*/ 0 w 16034"/>
                <a:gd name="T3" fmla="*/ 0 h 21600"/>
                <a:gd name="T4" fmla="*/ 0 w 16034"/>
                <a:gd name="T5" fmla="*/ 0 h 21600"/>
                <a:gd name="T6" fmla="*/ 0 60000 65536"/>
                <a:gd name="T7" fmla="*/ 0 60000 65536"/>
                <a:gd name="T8" fmla="*/ 0 60000 65536"/>
                <a:gd name="T9" fmla="*/ 0 w 16034"/>
                <a:gd name="T10" fmla="*/ 0 h 21600"/>
                <a:gd name="T11" fmla="*/ 16034 w 1603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034" h="21600" fill="none" extrusionOk="0">
                  <a:moveTo>
                    <a:pt x="-1" y="2700"/>
                  </a:moveTo>
                  <a:cubicBezTo>
                    <a:pt x="3200" y="929"/>
                    <a:pt x="6799" y="-1"/>
                    <a:pt x="10458" y="0"/>
                  </a:cubicBezTo>
                  <a:cubicBezTo>
                    <a:pt x="12340" y="0"/>
                    <a:pt x="14215" y="246"/>
                    <a:pt x="16033" y="732"/>
                  </a:cubicBezTo>
                </a:path>
                <a:path w="16034" h="21600" stroke="0" extrusionOk="0">
                  <a:moveTo>
                    <a:pt x="-1" y="2700"/>
                  </a:moveTo>
                  <a:cubicBezTo>
                    <a:pt x="3200" y="929"/>
                    <a:pt x="6799" y="-1"/>
                    <a:pt x="10458" y="0"/>
                  </a:cubicBezTo>
                  <a:cubicBezTo>
                    <a:pt x="12340" y="0"/>
                    <a:pt x="14215" y="246"/>
                    <a:pt x="16033" y="732"/>
                  </a:cubicBezTo>
                  <a:lnTo>
                    <a:pt x="10458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74" name="Text Box 39"/>
            <p:cNvSpPr txBox="1">
              <a:spLocks noChangeArrowheads="1"/>
            </p:cNvSpPr>
            <p:nvPr/>
          </p:nvSpPr>
          <p:spPr bwMode="auto">
            <a:xfrm>
              <a:off x="1773" y="2497"/>
              <a:ext cx="43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AVC</a:t>
              </a:r>
            </a:p>
          </p:txBody>
        </p:sp>
      </p:grpSp>
      <p:grpSp>
        <p:nvGrpSpPr>
          <p:cNvPr id="13" name="Group 40"/>
          <p:cNvGrpSpPr>
            <a:grpSpLocks/>
          </p:cNvGrpSpPr>
          <p:nvPr/>
        </p:nvGrpSpPr>
        <p:grpSpPr bwMode="auto">
          <a:xfrm>
            <a:off x="4208463" y="3675063"/>
            <a:ext cx="3544887" cy="457200"/>
            <a:chOff x="2644" y="2363"/>
            <a:chExt cx="2233" cy="288"/>
          </a:xfrm>
        </p:grpSpPr>
        <p:sp>
          <p:nvSpPr>
            <p:cNvPr id="30771" name="Line 41"/>
            <p:cNvSpPr>
              <a:spLocks noChangeShapeType="1"/>
            </p:cNvSpPr>
            <p:nvPr/>
          </p:nvSpPr>
          <p:spPr bwMode="auto">
            <a:xfrm>
              <a:off x="3049" y="2514"/>
              <a:ext cx="1828" cy="0"/>
            </a:xfrm>
            <a:prstGeom prst="line">
              <a:avLst/>
            </a:prstGeom>
            <a:noFill/>
            <a:ln w="28575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72" name="Text Box 42"/>
            <p:cNvSpPr txBox="1">
              <a:spLocks noChangeArrowheads="1"/>
            </p:cNvSpPr>
            <p:nvPr/>
          </p:nvSpPr>
          <p:spPr bwMode="auto">
            <a:xfrm>
              <a:off x="2644" y="2363"/>
              <a:ext cx="3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 b="1" baseline="-25000">
                  <a:latin typeface="Arial"/>
                  <a:cs typeface="Arial"/>
                </a:rPr>
                <a:t>2</a:t>
              </a:r>
            </a:p>
          </p:txBody>
        </p:sp>
      </p:grpSp>
      <p:grpSp>
        <p:nvGrpSpPr>
          <p:cNvPr id="14" name="Group 43"/>
          <p:cNvGrpSpPr>
            <a:grpSpLocks/>
          </p:cNvGrpSpPr>
          <p:nvPr/>
        </p:nvGrpSpPr>
        <p:grpSpPr bwMode="auto">
          <a:xfrm>
            <a:off x="4208463" y="2995613"/>
            <a:ext cx="3544887" cy="457200"/>
            <a:chOff x="2644" y="1893"/>
            <a:chExt cx="2233" cy="288"/>
          </a:xfrm>
        </p:grpSpPr>
        <p:sp>
          <p:nvSpPr>
            <p:cNvPr id="30769" name="Line 44"/>
            <p:cNvSpPr>
              <a:spLocks noChangeShapeType="1"/>
            </p:cNvSpPr>
            <p:nvPr/>
          </p:nvSpPr>
          <p:spPr bwMode="auto">
            <a:xfrm>
              <a:off x="3049" y="2044"/>
              <a:ext cx="1828" cy="0"/>
            </a:xfrm>
            <a:prstGeom prst="line">
              <a:avLst/>
            </a:prstGeom>
            <a:noFill/>
            <a:ln w="28575">
              <a:solidFill>
                <a:srgbClr val="9966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70" name="Text Box 45"/>
            <p:cNvSpPr txBox="1">
              <a:spLocks noChangeArrowheads="1"/>
            </p:cNvSpPr>
            <p:nvPr/>
          </p:nvSpPr>
          <p:spPr bwMode="auto">
            <a:xfrm>
              <a:off x="2644" y="1893"/>
              <a:ext cx="3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 b="1" baseline="-25000">
                  <a:latin typeface="Arial"/>
                  <a:cs typeface="Arial"/>
                </a:rPr>
                <a:t>3</a:t>
              </a:r>
            </a:p>
          </p:txBody>
        </p:sp>
      </p:grpSp>
      <p:grpSp>
        <p:nvGrpSpPr>
          <p:cNvPr id="15" name="Group 75"/>
          <p:cNvGrpSpPr>
            <a:grpSpLocks/>
          </p:cNvGrpSpPr>
          <p:nvPr/>
        </p:nvGrpSpPr>
        <p:grpSpPr bwMode="auto">
          <a:xfrm>
            <a:off x="2384425" y="3178176"/>
            <a:ext cx="438150" cy="2347913"/>
            <a:chOff x="1502" y="2002"/>
            <a:chExt cx="276" cy="1479"/>
          </a:xfrm>
        </p:grpSpPr>
        <p:sp>
          <p:nvSpPr>
            <p:cNvPr id="30766" name="Line 70"/>
            <p:cNvSpPr>
              <a:spLocks noChangeShapeType="1"/>
            </p:cNvSpPr>
            <p:nvPr/>
          </p:nvSpPr>
          <p:spPr bwMode="auto">
            <a:xfrm>
              <a:off x="1641" y="2043"/>
              <a:ext cx="0" cy="1182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67" name="Oval 48"/>
            <p:cNvSpPr>
              <a:spLocks noChangeAspect="1" noChangeArrowheads="1"/>
            </p:cNvSpPr>
            <p:nvPr/>
          </p:nvSpPr>
          <p:spPr bwMode="auto">
            <a:xfrm>
              <a:off x="1602" y="2002"/>
              <a:ext cx="73" cy="72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68" name="Text Box 49"/>
            <p:cNvSpPr txBox="1">
              <a:spLocks noChangeArrowheads="1"/>
            </p:cNvSpPr>
            <p:nvPr/>
          </p:nvSpPr>
          <p:spPr bwMode="auto">
            <a:xfrm>
              <a:off x="1502" y="3248"/>
              <a:ext cx="27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30</a:t>
              </a:r>
              <a:endParaRPr lang="en-US" sz="2400" baseline="-25000">
                <a:latin typeface="Arial"/>
                <a:cs typeface="Arial"/>
              </a:endParaRPr>
            </a:p>
          </p:txBody>
        </p:sp>
      </p:grpSp>
      <p:grpSp>
        <p:nvGrpSpPr>
          <p:cNvPr id="16" name="Group 60"/>
          <p:cNvGrpSpPr>
            <a:grpSpLocks/>
          </p:cNvGrpSpPr>
          <p:nvPr/>
        </p:nvGrpSpPr>
        <p:grpSpPr bwMode="auto">
          <a:xfrm>
            <a:off x="246063" y="4360863"/>
            <a:ext cx="3544887" cy="457200"/>
            <a:chOff x="147" y="2365"/>
            <a:chExt cx="2233" cy="288"/>
          </a:xfrm>
        </p:grpSpPr>
        <p:sp>
          <p:nvSpPr>
            <p:cNvPr id="30764" name="Line 61"/>
            <p:cNvSpPr>
              <a:spLocks noChangeShapeType="1"/>
            </p:cNvSpPr>
            <p:nvPr/>
          </p:nvSpPr>
          <p:spPr bwMode="auto">
            <a:xfrm>
              <a:off x="552" y="2516"/>
              <a:ext cx="1828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65" name="Text Box 62"/>
            <p:cNvSpPr txBox="1">
              <a:spLocks noChangeArrowheads="1"/>
            </p:cNvSpPr>
            <p:nvPr/>
          </p:nvSpPr>
          <p:spPr bwMode="auto">
            <a:xfrm>
              <a:off x="147" y="2365"/>
              <a:ext cx="3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 b="1" baseline="-25000">
                  <a:latin typeface="Arial"/>
                  <a:cs typeface="Arial"/>
                </a:rPr>
                <a:t>1</a:t>
              </a:r>
            </a:p>
          </p:txBody>
        </p:sp>
      </p:grpSp>
      <p:grpSp>
        <p:nvGrpSpPr>
          <p:cNvPr id="17" name="Group 74"/>
          <p:cNvGrpSpPr>
            <a:grpSpLocks/>
          </p:cNvGrpSpPr>
          <p:nvPr/>
        </p:nvGrpSpPr>
        <p:grpSpPr bwMode="auto">
          <a:xfrm>
            <a:off x="1841500" y="3856039"/>
            <a:ext cx="438150" cy="1671638"/>
            <a:chOff x="1160" y="2429"/>
            <a:chExt cx="276" cy="1053"/>
          </a:xfrm>
        </p:grpSpPr>
        <p:sp>
          <p:nvSpPr>
            <p:cNvPr id="30761" name="Text Box 35"/>
            <p:cNvSpPr txBox="1">
              <a:spLocks noChangeArrowheads="1"/>
            </p:cNvSpPr>
            <p:nvPr/>
          </p:nvSpPr>
          <p:spPr bwMode="auto">
            <a:xfrm>
              <a:off x="1160" y="3249"/>
              <a:ext cx="27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20</a:t>
              </a:r>
              <a:endParaRPr lang="en-US" sz="2400" baseline="-25000">
                <a:latin typeface="Arial"/>
                <a:cs typeface="Arial"/>
              </a:endParaRPr>
            </a:p>
          </p:txBody>
        </p:sp>
        <p:sp>
          <p:nvSpPr>
            <p:cNvPr id="30762" name="Line 71"/>
            <p:cNvSpPr>
              <a:spLocks noChangeShapeType="1"/>
            </p:cNvSpPr>
            <p:nvPr/>
          </p:nvSpPr>
          <p:spPr bwMode="auto">
            <a:xfrm>
              <a:off x="1302" y="2457"/>
              <a:ext cx="0" cy="768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63" name="Oval 36"/>
            <p:cNvSpPr>
              <a:spLocks noChangeAspect="1" noChangeArrowheads="1"/>
            </p:cNvSpPr>
            <p:nvPr/>
          </p:nvSpPr>
          <p:spPr bwMode="auto">
            <a:xfrm>
              <a:off x="1266" y="2429"/>
              <a:ext cx="73" cy="72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18" name="Group 73"/>
          <p:cNvGrpSpPr>
            <a:grpSpLocks/>
          </p:cNvGrpSpPr>
          <p:nvPr/>
        </p:nvGrpSpPr>
        <p:grpSpPr bwMode="auto">
          <a:xfrm>
            <a:off x="1303338" y="4541840"/>
            <a:ext cx="438150" cy="985838"/>
            <a:chOff x="821" y="2861"/>
            <a:chExt cx="276" cy="621"/>
          </a:xfrm>
        </p:grpSpPr>
        <p:sp>
          <p:nvSpPr>
            <p:cNvPr id="30758" name="Text Box 66"/>
            <p:cNvSpPr txBox="1">
              <a:spLocks noChangeArrowheads="1"/>
            </p:cNvSpPr>
            <p:nvPr/>
          </p:nvSpPr>
          <p:spPr bwMode="auto">
            <a:xfrm>
              <a:off x="821" y="3249"/>
              <a:ext cx="27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10</a:t>
              </a:r>
              <a:endParaRPr lang="en-US" sz="2400" baseline="-25000">
                <a:latin typeface="Arial"/>
                <a:cs typeface="Arial"/>
              </a:endParaRPr>
            </a:p>
          </p:txBody>
        </p:sp>
        <p:sp>
          <p:nvSpPr>
            <p:cNvPr id="30759" name="Line 72"/>
            <p:cNvSpPr>
              <a:spLocks noChangeShapeType="1"/>
            </p:cNvSpPr>
            <p:nvPr/>
          </p:nvSpPr>
          <p:spPr bwMode="auto">
            <a:xfrm>
              <a:off x="963" y="2895"/>
              <a:ext cx="0" cy="327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60" name="Oval 67"/>
            <p:cNvSpPr>
              <a:spLocks noChangeAspect="1" noChangeArrowheads="1"/>
            </p:cNvSpPr>
            <p:nvPr/>
          </p:nvSpPr>
          <p:spPr bwMode="auto">
            <a:xfrm>
              <a:off x="927" y="2861"/>
              <a:ext cx="73" cy="72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19" name="Group 76"/>
          <p:cNvGrpSpPr>
            <a:grpSpLocks/>
          </p:cNvGrpSpPr>
          <p:nvPr/>
        </p:nvGrpSpPr>
        <p:grpSpPr bwMode="auto">
          <a:xfrm>
            <a:off x="4210050" y="4364038"/>
            <a:ext cx="3544888" cy="457200"/>
            <a:chOff x="147" y="2365"/>
            <a:chExt cx="2233" cy="288"/>
          </a:xfrm>
        </p:grpSpPr>
        <p:sp>
          <p:nvSpPr>
            <p:cNvPr id="30756" name="Line 77"/>
            <p:cNvSpPr>
              <a:spLocks noChangeShapeType="1"/>
            </p:cNvSpPr>
            <p:nvPr/>
          </p:nvSpPr>
          <p:spPr bwMode="auto">
            <a:xfrm>
              <a:off x="552" y="2516"/>
              <a:ext cx="1828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57" name="Text Box 78"/>
            <p:cNvSpPr txBox="1">
              <a:spLocks noChangeArrowheads="1"/>
            </p:cNvSpPr>
            <p:nvPr/>
          </p:nvSpPr>
          <p:spPr bwMode="auto">
            <a:xfrm>
              <a:off x="147" y="2365"/>
              <a:ext cx="3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 b="1" baseline="-25000">
                  <a:latin typeface="Arial"/>
                  <a:cs typeface="Arial"/>
                </a:rPr>
                <a:t>1</a:t>
              </a:r>
            </a:p>
          </p:txBody>
        </p:sp>
      </p:grp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7040563" y="3178176"/>
            <a:ext cx="1063625" cy="3049588"/>
            <a:chOff x="4435" y="2002"/>
            <a:chExt cx="670" cy="1921"/>
          </a:xfrm>
        </p:grpSpPr>
        <p:sp>
          <p:nvSpPr>
            <p:cNvPr id="30752" name="Text Box 58"/>
            <p:cNvSpPr txBox="1">
              <a:spLocks noChangeArrowheads="1"/>
            </p:cNvSpPr>
            <p:nvPr/>
          </p:nvSpPr>
          <p:spPr bwMode="auto">
            <a:xfrm>
              <a:off x="4435" y="3690"/>
              <a:ext cx="67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30,000</a:t>
              </a:r>
              <a:endParaRPr lang="en-US" sz="2400" baseline="-25000">
                <a:latin typeface="Arial"/>
                <a:cs typeface="Arial"/>
              </a:endParaRPr>
            </a:p>
          </p:txBody>
        </p:sp>
        <p:sp>
          <p:nvSpPr>
            <p:cNvPr id="30753" name="Line 59"/>
            <p:cNvSpPr>
              <a:spLocks noChangeShapeType="1"/>
            </p:cNvSpPr>
            <p:nvPr/>
          </p:nvSpPr>
          <p:spPr bwMode="auto">
            <a:xfrm>
              <a:off x="4558" y="3250"/>
              <a:ext cx="188" cy="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54" name="Line 80"/>
            <p:cNvSpPr>
              <a:spLocks noChangeShapeType="1"/>
            </p:cNvSpPr>
            <p:nvPr/>
          </p:nvSpPr>
          <p:spPr bwMode="auto">
            <a:xfrm>
              <a:off x="4560" y="2040"/>
              <a:ext cx="0" cy="1188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55" name="Oval 57"/>
            <p:cNvSpPr>
              <a:spLocks noChangeAspect="1" noChangeArrowheads="1"/>
            </p:cNvSpPr>
            <p:nvPr/>
          </p:nvSpPr>
          <p:spPr bwMode="auto">
            <a:xfrm>
              <a:off x="4522" y="2002"/>
              <a:ext cx="73" cy="72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21" name="Group 89"/>
          <p:cNvGrpSpPr>
            <a:grpSpLocks/>
          </p:cNvGrpSpPr>
          <p:nvPr/>
        </p:nvGrpSpPr>
        <p:grpSpPr bwMode="auto">
          <a:xfrm>
            <a:off x="4532313" y="4546601"/>
            <a:ext cx="1063625" cy="1679576"/>
            <a:chOff x="2855" y="2864"/>
            <a:chExt cx="670" cy="1058"/>
          </a:xfrm>
        </p:grpSpPr>
        <p:sp>
          <p:nvSpPr>
            <p:cNvPr id="30748" name="Line 82"/>
            <p:cNvSpPr>
              <a:spLocks noChangeShapeType="1"/>
            </p:cNvSpPr>
            <p:nvPr/>
          </p:nvSpPr>
          <p:spPr bwMode="auto">
            <a:xfrm>
              <a:off x="3447" y="2901"/>
              <a:ext cx="0" cy="324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49" name="Oval 79"/>
            <p:cNvSpPr>
              <a:spLocks noChangeAspect="1" noChangeArrowheads="1"/>
            </p:cNvSpPr>
            <p:nvPr/>
          </p:nvSpPr>
          <p:spPr bwMode="auto">
            <a:xfrm>
              <a:off x="3409" y="2864"/>
              <a:ext cx="73" cy="72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50" name="Text Box 85"/>
            <p:cNvSpPr txBox="1">
              <a:spLocks noChangeArrowheads="1"/>
            </p:cNvSpPr>
            <p:nvPr/>
          </p:nvSpPr>
          <p:spPr bwMode="auto">
            <a:xfrm>
              <a:off x="2855" y="3689"/>
              <a:ext cx="67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10,000</a:t>
              </a:r>
              <a:endParaRPr lang="en-US" sz="2400" baseline="-25000">
                <a:latin typeface="Arial"/>
                <a:cs typeface="Arial"/>
              </a:endParaRPr>
            </a:p>
          </p:txBody>
        </p:sp>
        <p:sp>
          <p:nvSpPr>
            <p:cNvPr id="30751" name="Line 86"/>
            <p:cNvSpPr>
              <a:spLocks noChangeShapeType="1"/>
            </p:cNvSpPr>
            <p:nvPr/>
          </p:nvSpPr>
          <p:spPr bwMode="auto">
            <a:xfrm flipV="1">
              <a:off x="3243" y="3253"/>
              <a:ext cx="201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22" name="Group 90"/>
          <p:cNvGrpSpPr>
            <a:grpSpLocks/>
          </p:cNvGrpSpPr>
          <p:nvPr/>
        </p:nvGrpSpPr>
        <p:grpSpPr bwMode="auto">
          <a:xfrm>
            <a:off x="5813425" y="3854451"/>
            <a:ext cx="1063625" cy="2376488"/>
            <a:chOff x="3662" y="2428"/>
            <a:chExt cx="670" cy="1497"/>
          </a:xfrm>
        </p:grpSpPr>
        <p:sp>
          <p:nvSpPr>
            <p:cNvPr id="30744" name="Text Box 53"/>
            <p:cNvSpPr txBox="1">
              <a:spLocks noChangeArrowheads="1"/>
            </p:cNvSpPr>
            <p:nvPr/>
          </p:nvSpPr>
          <p:spPr bwMode="auto">
            <a:xfrm>
              <a:off x="3662" y="3692"/>
              <a:ext cx="67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20,000</a:t>
              </a:r>
              <a:endParaRPr lang="en-US" sz="2400" baseline="-25000">
                <a:latin typeface="Arial"/>
                <a:cs typeface="Arial"/>
              </a:endParaRPr>
            </a:p>
          </p:txBody>
        </p:sp>
        <p:sp>
          <p:nvSpPr>
            <p:cNvPr id="30745" name="Line 81"/>
            <p:cNvSpPr>
              <a:spLocks noChangeShapeType="1"/>
            </p:cNvSpPr>
            <p:nvPr/>
          </p:nvSpPr>
          <p:spPr bwMode="auto">
            <a:xfrm>
              <a:off x="4008" y="2466"/>
              <a:ext cx="0" cy="759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46" name="Oval 52"/>
            <p:cNvSpPr>
              <a:spLocks noChangeAspect="1" noChangeArrowheads="1"/>
            </p:cNvSpPr>
            <p:nvPr/>
          </p:nvSpPr>
          <p:spPr bwMode="auto">
            <a:xfrm>
              <a:off x="3970" y="2428"/>
              <a:ext cx="73" cy="72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0747" name="Line 87"/>
            <p:cNvSpPr>
              <a:spLocks noChangeShapeType="1"/>
            </p:cNvSpPr>
            <p:nvPr/>
          </p:nvSpPr>
          <p:spPr bwMode="auto">
            <a:xfrm>
              <a:off x="4009" y="3248"/>
              <a:ext cx="0" cy="4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sp>
        <p:nvSpPr>
          <p:cNvPr id="30743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16134322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2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2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45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Entry &amp; Exit in the Long Run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In the LR, the number of firms can change due to entry &amp; exit.  </a:t>
            </a:r>
          </a:p>
          <a:p>
            <a:pPr eaLnBrk="1" hangingPunct="1"/>
            <a:r>
              <a:rPr lang="en-US"/>
              <a:t>If existing firms earn positive economic profit, 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800"/>
              <a:t>new firms enter, SR market supply shifts right.  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800" b="1" i="1"/>
              <a:t>P</a:t>
            </a:r>
            <a:r>
              <a:rPr lang="en-US" sz="2800"/>
              <a:t>  falls, reducing profits and slowing entry. </a:t>
            </a:r>
          </a:p>
          <a:p>
            <a:pPr eaLnBrk="1" hangingPunct="1"/>
            <a:r>
              <a:rPr lang="en-US"/>
              <a:t>If existing firms incur losses, 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800"/>
              <a:t>some firms exit, SR market supply shifts left.  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800" b="1" i="1"/>
              <a:t>P</a:t>
            </a:r>
            <a:r>
              <a:rPr lang="en-US" sz="2800"/>
              <a:t>  rises, reducing remaining firms’ losses.</a:t>
            </a:r>
          </a:p>
        </p:txBody>
      </p:sp>
      <p:sp>
        <p:nvSpPr>
          <p:cNvPr id="31750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68324128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bldLvl="4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/>
              <a:t>The Zero-Profit Condition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spcBef>
                <a:spcPct val="55000"/>
              </a:spcBef>
            </a:pPr>
            <a:r>
              <a:rPr lang="en-US" b="1" dirty="0">
                <a:solidFill>
                  <a:srgbClr val="800080"/>
                </a:solidFill>
              </a:rPr>
              <a:t>Long-run equilibrium</a:t>
            </a:r>
            <a:r>
              <a:rPr lang="en-US" dirty="0"/>
              <a:t>:  </a:t>
            </a:r>
            <a:br>
              <a:rPr lang="en-US" dirty="0"/>
            </a:br>
            <a:r>
              <a:rPr lang="en-US" dirty="0"/>
              <a:t>The process of entry or exit is complete— </a:t>
            </a:r>
            <a:br>
              <a:rPr lang="en-US" dirty="0"/>
            </a:br>
            <a:r>
              <a:rPr lang="en-US" dirty="0"/>
              <a:t>remaining firms earn zero economic profit.  </a:t>
            </a:r>
          </a:p>
          <a:p>
            <a:pPr eaLnBrk="1" hangingPunct="1">
              <a:spcBef>
                <a:spcPct val="55000"/>
              </a:spcBef>
            </a:pPr>
            <a:r>
              <a:rPr lang="en-US" dirty="0"/>
              <a:t>Zero economic profit occurs when </a:t>
            </a:r>
            <a:r>
              <a:rPr lang="en-US" b="1" i="1" dirty="0"/>
              <a:t>P</a:t>
            </a:r>
            <a:r>
              <a:rPr lang="en-US" dirty="0"/>
              <a:t> = </a:t>
            </a:r>
            <a:r>
              <a:rPr lang="en-US" i="1" dirty="0"/>
              <a:t>ATC</a:t>
            </a:r>
            <a:r>
              <a:rPr lang="en-US" dirty="0"/>
              <a:t>. </a:t>
            </a:r>
          </a:p>
          <a:p>
            <a:pPr eaLnBrk="1" hangingPunct="1">
              <a:spcBef>
                <a:spcPct val="55000"/>
              </a:spcBef>
            </a:pPr>
            <a:r>
              <a:rPr lang="en-US" dirty="0"/>
              <a:t>Since firms produce where </a:t>
            </a:r>
            <a:r>
              <a:rPr lang="en-US" b="1" i="1" dirty="0"/>
              <a:t>P</a:t>
            </a:r>
            <a:r>
              <a:rPr lang="en-US" dirty="0"/>
              <a:t> = </a:t>
            </a:r>
            <a:r>
              <a:rPr lang="en-US" i="1" dirty="0"/>
              <a:t>MR</a:t>
            </a:r>
            <a:r>
              <a:rPr lang="en-US" dirty="0"/>
              <a:t> = </a:t>
            </a:r>
            <a:r>
              <a:rPr lang="en-US" i="1" dirty="0"/>
              <a:t>MC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the zero-profit condition is  </a:t>
            </a:r>
            <a:r>
              <a:rPr lang="en-US" b="1" i="1" dirty="0"/>
              <a:t>P</a:t>
            </a:r>
            <a:r>
              <a:rPr lang="en-US" dirty="0"/>
              <a:t> = </a:t>
            </a:r>
            <a:r>
              <a:rPr lang="en-US" i="1" dirty="0"/>
              <a:t>MC</a:t>
            </a:r>
            <a:r>
              <a:rPr lang="en-US" dirty="0"/>
              <a:t> = </a:t>
            </a:r>
            <a:r>
              <a:rPr lang="en-US" i="1" dirty="0"/>
              <a:t>ATC</a:t>
            </a:r>
            <a:r>
              <a:rPr lang="en-US" dirty="0"/>
              <a:t>.</a:t>
            </a:r>
          </a:p>
          <a:p>
            <a:pPr eaLnBrk="1" hangingPunct="1">
              <a:spcBef>
                <a:spcPct val="55000"/>
              </a:spcBef>
            </a:pPr>
            <a:r>
              <a:rPr lang="en-US" dirty="0"/>
              <a:t>Recall that </a:t>
            </a:r>
            <a:r>
              <a:rPr lang="en-US" i="1" dirty="0"/>
              <a:t>MC</a:t>
            </a:r>
            <a:r>
              <a:rPr lang="en-US" dirty="0"/>
              <a:t> intersects </a:t>
            </a:r>
            <a:r>
              <a:rPr lang="en-US" i="1" dirty="0"/>
              <a:t>ATC</a:t>
            </a:r>
            <a:r>
              <a:rPr lang="en-US" dirty="0"/>
              <a:t> at minimum </a:t>
            </a:r>
            <a:r>
              <a:rPr lang="en-US" i="1" dirty="0"/>
              <a:t>ATC</a:t>
            </a:r>
            <a:r>
              <a:rPr lang="en-US" dirty="0"/>
              <a:t>.</a:t>
            </a:r>
          </a:p>
          <a:p>
            <a:pPr eaLnBrk="1" hangingPunct="1">
              <a:spcBef>
                <a:spcPct val="55000"/>
              </a:spcBef>
            </a:pPr>
            <a:r>
              <a:rPr lang="en-US" dirty="0"/>
              <a:t>Hence, in the long run,  </a:t>
            </a:r>
            <a:r>
              <a:rPr lang="en-US" b="1" i="1" dirty="0"/>
              <a:t>P</a:t>
            </a:r>
            <a:r>
              <a:rPr lang="en-US" dirty="0"/>
              <a:t> = minimum </a:t>
            </a:r>
            <a:r>
              <a:rPr lang="en-US" i="1" dirty="0"/>
              <a:t>ATC</a:t>
            </a:r>
            <a:r>
              <a:rPr lang="en-US" dirty="0"/>
              <a:t>.</a:t>
            </a:r>
          </a:p>
        </p:txBody>
      </p:sp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4564700" y="5343403"/>
            <a:ext cx="3146425" cy="5000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charset="0"/>
            </a:endParaRPr>
          </a:p>
        </p:txBody>
      </p:sp>
      <p:sp>
        <p:nvSpPr>
          <p:cNvPr id="32775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72038630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7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build="p" bldLvl="4"/>
      <p:bldP spid="1689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88912"/>
            <a:ext cx="8458200" cy="1081044"/>
          </a:xfrm>
          <a:noFill/>
        </p:spPr>
        <p:txBody>
          <a:bodyPr bIns="0" anchor="b">
            <a:noAutofit/>
          </a:bodyPr>
          <a:lstStyle/>
          <a:p>
            <a:pPr algn="l" eaLnBrk="1" hangingPunct="1">
              <a:lnSpc>
                <a:spcPct val="105000"/>
              </a:lnSpc>
              <a:defRPr/>
            </a:pPr>
            <a:r>
              <a:rPr lang="en-US" sz="3300" kern="0" spc="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 this chapter, </a:t>
            </a:r>
            <a:br>
              <a:rPr lang="en-US" sz="3300" kern="0" spc="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300" kern="0" spc="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look for the answers to these questions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668002"/>
            <a:ext cx="8229600" cy="4808998"/>
          </a:xfrm>
        </p:spPr>
        <p:txBody>
          <a:bodyPr>
            <a:normAutofit/>
          </a:bodyPr>
          <a:lstStyle/>
          <a:p>
            <a:pPr marL="285750" indent="-285750"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dirty="0"/>
              <a:t>What is a perfectly competitive market?  </a:t>
            </a:r>
          </a:p>
          <a:p>
            <a:pPr marL="285750" indent="-285750"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dirty="0"/>
              <a:t>What is marginal revenue?  How is it related to total and average revenue?  </a:t>
            </a:r>
          </a:p>
          <a:p>
            <a:pPr marL="285750" indent="-285750"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dirty="0"/>
              <a:t>How does a competitive firm determine the quantity that maximizes profits?  </a:t>
            </a:r>
          </a:p>
          <a:p>
            <a:pPr marL="285750" indent="-285750"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dirty="0"/>
              <a:t>When might a competitive firm shut down in the short run?  Exit the market in the long run?  </a:t>
            </a:r>
          </a:p>
          <a:p>
            <a:pPr marL="285750" indent="-285750"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dirty="0"/>
              <a:t>What does the market supply curve look like in the short run?  In the long run?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Picture 1" descr="Screen Shot 2013-09-29 at 9.52.07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2700"/>
            <a:ext cx="304800" cy="687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158403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en-US" sz="3300" dirty="0"/>
              <a:t>Why Do Firms Stay in Business </a:t>
            </a:r>
            <a:br>
              <a:rPr lang="en-US" sz="3300" dirty="0"/>
            </a:br>
            <a:r>
              <a:rPr lang="en-US" sz="3300" dirty="0"/>
              <a:t>if Profit = 0?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31075"/>
            <a:ext cx="8229600" cy="4979581"/>
          </a:xfrm>
        </p:spPr>
        <p:txBody>
          <a:bodyPr/>
          <a:lstStyle/>
          <a:p>
            <a:pPr eaLnBrk="1" hangingPunct="1"/>
            <a:r>
              <a:rPr lang="en-US" dirty="0"/>
              <a:t>Recall, economic profit is revenue minus </a:t>
            </a:r>
            <a:r>
              <a:rPr lang="en-US" u="sng" dirty="0"/>
              <a:t>all</a:t>
            </a:r>
            <a:r>
              <a:rPr lang="en-US" dirty="0"/>
              <a:t> costs, including implicit costs like the opportunity cost of the owner’s time and money.  </a:t>
            </a:r>
          </a:p>
          <a:p>
            <a:pPr eaLnBrk="1" hangingPunct="1"/>
            <a:r>
              <a:rPr lang="en-US" dirty="0"/>
              <a:t>In the zero-profit equilibrium, </a:t>
            </a:r>
          </a:p>
          <a:p>
            <a:pPr lvl="1" eaLnBrk="1" hangingPunct="1"/>
            <a:r>
              <a:rPr lang="en-US" dirty="0"/>
              <a:t>firms earn enough revenue to cover these costs</a:t>
            </a:r>
          </a:p>
          <a:p>
            <a:pPr lvl="1" eaLnBrk="1" hangingPunct="1"/>
            <a:r>
              <a:rPr lang="en-US" dirty="0"/>
              <a:t>accounting profit is positive</a:t>
            </a:r>
          </a:p>
        </p:txBody>
      </p:sp>
      <p:sp>
        <p:nvSpPr>
          <p:cNvPr id="33798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0102012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build="p" bldLvl="4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41288"/>
            <a:ext cx="9144000" cy="649287"/>
          </a:xfrm>
        </p:spPr>
        <p:txBody>
          <a:bodyPr/>
          <a:lstStyle/>
          <a:p>
            <a:pPr algn="ctr" eaLnBrk="1" hangingPunct="1"/>
            <a:r>
              <a:rPr lang="en-US" sz="3500" dirty="0"/>
              <a:t>The LR Market Supply Curve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95488" y="3148013"/>
            <a:ext cx="1952625" cy="2203450"/>
            <a:chOff x="837" y="2095"/>
            <a:chExt cx="1230" cy="1388"/>
          </a:xfrm>
        </p:grpSpPr>
        <p:sp>
          <p:nvSpPr>
            <p:cNvPr id="34852" name="Line 4"/>
            <p:cNvSpPr>
              <a:spLocks noChangeShapeType="1"/>
            </p:cNvSpPr>
            <p:nvPr/>
          </p:nvSpPr>
          <p:spPr bwMode="auto">
            <a:xfrm flipV="1">
              <a:off x="837" y="2293"/>
              <a:ext cx="944" cy="119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4853" name="Text Box 5"/>
            <p:cNvSpPr txBox="1">
              <a:spLocks noChangeArrowheads="1"/>
            </p:cNvSpPr>
            <p:nvPr/>
          </p:nvSpPr>
          <p:spPr bwMode="auto">
            <a:xfrm>
              <a:off x="1684" y="2095"/>
              <a:ext cx="38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MC</a:t>
              </a:r>
            </a:p>
          </p:txBody>
        </p:sp>
      </p:grpSp>
      <p:grpSp>
        <p:nvGrpSpPr>
          <p:cNvPr id="3" name="Group 67"/>
          <p:cNvGrpSpPr>
            <a:grpSpLocks/>
          </p:cNvGrpSpPr>
          <p:nvPr/>
        </p:nvGrpSpPr>
        <p:grpSpPr bwMode="auto">
          <a:xfrm>
            <a:off x="4860925" y="2706688"/>
            <a:ext cx="3975100" cy="3470275"/>
            <a:chOff x="2887" y="1376"/>
            <a:chExt cx="2504" cy="2186"/>
          </a:xfrm>
        </p:grpSpPr>
        <p:sp>
          <p:nvSpPr>
            <p:cNvPr id="34845" name="Text Box 10"/>
            <p:cNvSpPr txBox="1">
              <a:spLocks noChangeArrowheads="1"/>
            </p:cNvSpPr>
            <p:nvPr/>
          </p:nvSpPr>
          <p:spPr bwMode="auto">
            <a:xfrm>
              <a:off x="3574" y="1376"/>
              <a:ext cx="9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u="sng">
                  <a:latin typeface="Arial"/>
                  <a:cs typeface="Arial"/>
                </a:rPr>
                <a:t>Market</a:t>
              </a:r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3056" y="1791"/>
              <a:ext cx="1710" cy="1436"/>
              <a:chOff x="3049" y="1681"/>
              <a:chExt cx="1864" cy="1932"/>
            </a:xfrm>
          </p:grpSpPr>
          <p:sp>
            <p:nvSpPr>
              <p:cNvPr id="34850" name="Line 13"/>
              <p:cNvSpPr>
                <a:spLocks noChangeShapeType="1"/>
              </p:cNvSpPr>
              <p:nvPr/>
            </p:nvSpPr>
            <p:spPr bwMode="auto">
              <a:xfrm>
                <a:off x="3049" y="1681"/>
                <a:ext cx="0" cy="19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34851" name="Line 14"/>
              <p:cNvSpPr>
                <a:spLocks noChangeShapeType="1"/>
              </p:cNvSpPr>
              <p:nvPr/>
            </p:nvSpPr>
            <p:spPr bwMode="auto">
              <a:xfrm>
                <a:off x="3049" y="3613"/>
                <a:ext cx="1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34847" name="Text Box 15"/>
            <p:cNvSpPr txBox="1">
              <a:spLocks noChangeArrowheads="1"/>
            </p:cNvSpPr>
            <p:nvPr/>
          </p:nvSpPr>
          <p:spPr bwMode="auto">
            <a:xfrm>
              <a:off x="4732" y="3082"/>
              <a:ext cx="355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</a:p>
          </p:txBody>
        </p:sp>
        <p:sp>
          <p:nvSpPr>
            <p:cNvPr id="34848" name="Text Box 16"/>
            <p:cNvSpPr txBox="1">
              <a:spLocks noChangeArrowheads="1"/>
            </p:cNvSpPr>
            <p:nvPr/>
          </p:nvSpPr>
          <p:spPr bwMode="auto">
            <a:xfrm>
              <a:off x="2887" y="1541"/>
              <a:ext cx="298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P</a:t>
              </a:r>
            </a:p>
          </p:txBody>
        </p:sp>
        <p:sp>
          <p:nvSpPr>
            <p:cNvPr id="34849" name="Text Box 17"/>
            <p:cNvSpPr txBox="1">
              <a:spLocks noChangeArrowheads="1"/>
            </p:cNvSpPr>
            <p:nvPr/>
          </p:nvSpPr>
          <p:spPr bwMode="auto">
            <a:xfrm>
              <a:off x="4547" y="3274"/>
              <a:ext cx="8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rgbClr val="4D4D4D"/>
                  </a:solidFill>
                  <a:latin typeface="Arial"/>
                  <a:cs typeface="Arial"/>
                </a:rPr>
                <a:t>(market)</a:t>
              </a:r>
            </a:p>
          </p:txBody>
        </p:sp>
      </p:grpSp>
      <p:grpSp>
        <p:nvGrpSpPr>
          <p:cNvPr id="5" name="Group 69"/>
          <p:cNvGrpSpPr>
            <a:grpSpLocks/>
          </p:cNvGrpSpPr>
          <p:nvPr/>
        </p:nvGrpSpPr>
        <p:grpSpPr bwMode="auto">
          <a:xfrm>
            <a:off x="1236663" y="2668588"/>
            <a:ext cx="3533775" cy="3514725"/>
            <a:chOff x="401" y="1352"/>
            <a:chExt cx="2226" cy="2214"/>
          </a:xfrm>
        </p:grpSpPr>
        <p:sp>
          <p:nvSpPr>
            <p:cNvPr id="34838" name="Text Box 19"/>
            <p:cNvSpPr txBox="1">
              <a:spLocks noChangeArrowheads="1"/>
            </p:cNvSpPr>
            <p:nvPr/>
          </p:nvSpPr>
          <p:spPr bwMode="auto">
            <a:xfrm>
              <a:off x="997" y="1352"/>
              <a:ext cx="9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u="sng">
                  <a:latin typeface="Arial"/>
                  <a:cs typeface="Arial"/>
                </a:rPr>
                <a:t>One firm</a:t>
              </a:r>
            </a:p>
          </p:txBody>
        </p:sp>
        <p:grpSp>
          <p:nvGrpSpPr>
            <p:cNvPr id="6" name="Group 21"/>
            <p:cNvGrpSpPr>
              <a:grpSpLocks/>
            </p:cNvGrpSpPr>
            <p:nvPr/>
          </p:nvGrpSpPr>
          <p:grpSpPr bwMode="auto">
            <a:xfrm>
              <a:off x="562" y="1793"/>
              <a:ext cx="1606" cy="1431"/>
              <a:chOff x="1489" y="785"/>
              <a:chExt cx="3650" cy="2492"/>
            </a:xfrm>
          </p:grpSpPr>
          <p:sp>
            <p:nvSpPr>
              <p:cNvPr id="34843" name="Line 22"/>
              <p:cNvSpPr>
                <a:spLocks noChangeShapeType="1"/>
              </p:cNvSpPr>
              <p:nvPr/>
            </p:nvSpPr>
            <p:spPr bwMode="auto">
              <a:xfrm>
                <a:off x="1489" y="785"/>
                <a:ext cx="0" cy="24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34844" name="Line 23"/>
              <p:cNvSpPr>
                <a:spLocks noChangeShapeType="1"/>
              </p:cNvSpPr>
              <p:nvPr/>
            </p:nvSpPr>
            <p:spPr bwMode="auto">
              <a:xfrm>
                <a:off x="1489" y="3277"/>
                <a:ext cx="36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34840" name="Text Box 24"/>
            <p:cNvSpPr txBox="1">
              <a:spLocks noChangeArrowheads="1"/>
            </p:cNvSpPr>
            <p:nvPr/>
          </p:nvSpPr>
          <p:spPr bwMode="auto">
            <a:xfrm>
              <a:off x="2135" y="3079"/>
              <a:ext cx="338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Q</a:t>
              </a:r>
            </a:p>
          </p:txBody>
        </p:sp>
        <p:sp>
          <p:nvSpPr>
            <p:cNvPr id="34841" name="Text Box 25"/>
            <p:cNvSpPr txBox="1">
              <a:spLocks noChangeArrowheads="1"/>
            </p:cNvSpPr>
            <p:nvPr/>
          </p:nvSpPr>
          <p:spPr bwMode="auto">
            <a:xfrm>
              <a:off x="401" y="1544"/>
              <a:ext cx="284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500" b="1" i="1">
                  <a:latin typeface="Arial"/>
                  <a:cs typeface="Arial"/>
                </a:rPr>
                <a:t>P</a:t>
              </a:r>
            </a:p>
          </p:txBody>
        </p:sp>
        <p:sp>
          <p:nvSpPr>
            <p:cNvPr id="34842" name="Text Box 26"/>
            <p:cNvSpPr txBox="1">
              <a:spLocks noChangeArrowheads="1"/>
            </p:cNvSpPr>
            <p:nvPr/>
          </p:nvSpPr>
          <p:spPr bwMode="auto">
            <a:xfrm>
              <a:off x="2017" y="3278"/>
              <a:ext cx="6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rgbClr val="4D4D4D"/>
                  </a:solidFill>
                  <a:latin typeface="Arial"/>
                  <a:cs typeface="Arial"/>
                </a:rPr>
                <a:t>(firm)</a:t>
              </a:r>
            </a:p>
          </p:txBody>
        </p:sp>
      </p:grpSp>
      <p:sp>
        <p:nvSpPr>
          <p:cNvPr id="145445" name="Text Box 37"/>
          <p:cNvSpPr txBox="1">
            <a:spLocks noChangeArrowheads="1"/>
          </p:cNvSpPr>
          <p:nvPr/>
        </p:nvSpPr>
        <p:spPr bwMode="auto">
          <a:xfrm>
            <a:off x="754063" y="1108075"/>
            <a:ext cx="2593975" cy="13065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en-US" sz="2500">
                <a:latin typeface="Arial"/>
                <a:cs typeface="Arial"/>
              </a:rPr>
              <a:t>In the long run, </a:t>
            </a:r>
            <a:br>
              <a:rPr lang="en-US" sz="2500">
                <a:latin typeface="Arial"/>
                <a:cs typeface="Arial"/>
              </a:rPr>
            </a:br>
            <a:r>
              <a:rPr lang="en-US" sz="2500">
                <a:latin typeface="Arial"/>
                <a:cs typeface="Arial"/>
              </a:rPr>
              <a:t>the typical firm </a:t>
            </a:r>
            <a:br>
              <a:rPr lang="en-US" sz="2500">
                <a:latin typeface="Arial"/>
                <a:cs typeface="Arial"/>
              </a:rPr>
            </a:br>
            <a:r>
              <a:rPr lang="en-US" sz="2500">
                <a:latin typeface="Arial"/>
                <a:cs typeface="Arial"/>
              </a:rPr>
              <a:t>earns zero profit.</a:t>
            </a:r>
          </a:p>
        </p:txBody>
      </p:sp>
      <p:grpSp>
        <p:nvGrpSpPr>
          <p:cNvPr id="7" name="Group 70"/>
          <p:cNvGrpSpPr>
            <a:grpSpLocks/>
          </p:cNvGrpSpPr>
          <p:nvPr/>
        </p:nvGrpSpPr>
        <p:grpSpPr bwMode="auto">
          <a:xfrm>
            <a:off x="1597025" y="3468688"/>
            <a:ext cx="3003550" cy="1111250"/>
            <a:chOff x="628" y="1856"/>
            <a:chExt cx="1892" cy="700"/>
          </a:xfrm>
        </p:grpSpPr>
        <p:sp>
          <p:nvSpPr>
            <p:cNvPr id="34836" name="Arc 61"/>
            <p:cNvSpPr>
              <a:spLocks/>
            </p:cNvSpPr>
            <p:nvPr/>
          </p:nvSpPr>
          <p:spPr bwMode="auto">
            <a:xfrm flipH="1" flipV="1">
              <a:off x="628" y="1856"/>
              <a:ext cx="1344" cy="700"/>
            </a:xfrm>
            <a:custGeom>
              <a:avLst/>
              <a:gdLst>
                <a:gd name="T0" fmla="*/ 0 w 34271"/>
                <a:gd name="T1" fmla="*/ 0 h 21600"/>
                <a:gd name="T2" fmla="*/ 0 w 34271"/>
                <a:gd name="T3" fmla="*/ 0 h 21600"/>
                <a:gd name="T4" fmla="*/ 0 w 34271"/>
                <a:gd name="T5" fmla="*/ 0 h 21600"/>
                <a:gd name="T6" fmla="*/ 0 60000 65536"/>
                <a:gd name="T7" fmla="*/ 0 60000 65536"/>
                <a:gd name="T8" fmla="*/ 0 60000 65536"/>
                <a:gd name="T9" fmla="*/ 0 w 34271"/>
                <a:gd name="T10" fmla="*/ 0 h 21600"/>
                <a:gd name="T11" fmla="*/ 34271 w 3427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271" h="21600" fill="none" extrusionOk="0">
                  <a:moveTo>
                    <a:pt x="0" y="9663"/>
                  </a:moveTo>
                  <a:cubicBezTo>
                    <a:pt x="4001" y="3628"/>
                    <a:pt x="10761" y="-1"/>
                    <a:pt x="18002" y="0"/>
                  </a:cubicBezTo>
                  <a:cubicBezTo>
                    <a:pt x="24237" y="0"/>
                    <a:pt x="30168" y="2694"/>
                    <a:pt x="34270" y="7391"/>
                  </a:cubicBezTo>
                </a:path>
                <a:path w="34271" h="21600" stroke="0" extrusionOk="0">
                  <a:moveTo>
                    <a:pt x="0" y="9663"/>
                  </a:moveTo>
                  <a:cubicBezTo>
                    <a:pt x="4001" y="3628"/>
                    <a:pt x="10761" y="-1"/>
                    <a:pt x="18002" y="0"/>
                  </a:cubicBezTo>
                  <a:cubicBezTo>
                    <a:pt x="24237" y="0"/>
                    <a:pt x="30168" y="2694"/>
                    <a:pt x="34270" y="7391"/>
                  </a:cubicBezTo>
                  <a:lnTo>
                    <a:pt x="18002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4837" name="Text Box 62"/>
            <p:cNvSpPr txBox="1">
              <a:spLocks noChangeArrowheads="1"/>
            </p:cNvSpPr>
            <p:nvPr/>
          </p:nvSpPr>
          <p:spPr bwMode="auto">
            <a:xfrm>
              <a:off x="1804" y="2016"/>
              <a:ext cx="71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LRATC</a:t>
              </a:r>
            </a:p>
          </p:txBody>
        </p:sp>
      </p:grpSp>
      <p:grpSp>
        <p:nvGrpSpPr>
          <p:cNvPr id="8" name="Group 65"/>
          <p:cNvGrpSpPr>
            <a:grpSpLocks/>
          </p:cNvGrpSpPr>
          <p:nvPr/>
        </p:nvGrpSpPr>
        <p:grpSpPr bwMode="auto">
          <a:xfrm>
            <a:off x="5129213" y="4225928"/>
            <a:ext cx="3687762" cy="671513"/>
            <a:chOff x="3056" y="2333"/>
            <a:chExt cx="2323" cy="423"/>
          </a:xfrm>
        </p:grpSpPr>
        <p:sp>
          <p:nvSpPr>
            <p:cNvPr id="34834" name="Line 41"/>
            <p:cNvSpPr>
              <a:spLocks noChangeShapeType="1"/>
            </p:cNvSpPr>
            <p:nvPr/>
          </p:nvSpPr>
          <p:spPr bwMode="auto">
            <a:xfrm>
              <a:off x="3056" y="2556"/>
              <a:ext cx="1573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4835" name="Text Box 63"/>
            <p:cNvSpPr txBox="1">
              <a:spLocks noChangeArrowheads="1"/>
            </p:cNvSpPr>
            <p:nvPr/>
          </p:nvSpPr>
          <p:spPr bwMode="auto">
            <a:xfrm>
              <a:off x="4624" y="2333"/>
              <a:ext cx="755" cy="4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latin typeface="Arial"/>
                  <a:cs typeface="Arial"/>
                </a:rPr>
                <a:t>long-run</a:t>
              </a:r>
            </a:p>
            <a:p>
              <a:pPr>
                <a:lnSpc>
                  <a:spcPct val="90000"/>
                </a:lnSpc>
              </a:pPr>
              <a:r>
                <a:rPr lang="en-US" sz="2400">
                  <a:latin typeface="Arial"/>
                  <a:cs typeface="Arial"/>
                </a:rPr>
                <a:t>supply</a:t>
              </a:r>
              <a:endParaRPr lang="en-US" sz="2400" baseline="-25000">
                <a:latin typeface="Arial"/>
                <a:cs typeface="Arial"/>
              </a:endParaRPr>
            </a:p>
          </p:txBody>
        </p:sp>
      </p:grpSp>
      <p:grpSp>
        <p:nvGrpSpPr>
          <p:cNvPr id="9" name="Group 74"/>
          <p:cNvGrpSpPr>
            <a:grpSpLocks/>
          </p:cNvGrpSpPr>
          <p:nvPr/>
        </p:nvGrpSpPr>
        <p:grpSpPr bwMode="auto">
          <a:xfrm>
            <a:off x="320675" y="3963988"/>
            <a:ext cx="1109663" cy="1200150"/>
            <a:chOff x="258" y="2497"/>
            <a:chExt cx="699" cy="756"/>
          </a:xfrm>
        </p:grpSpPr>
        <p:sp>
          <p:nvSpPr>
            <p:cNvPr id="34832" name="Text Box 8"/>
            <p:cNvSpPr txBox="1">
              <a:spLocks noChangeArrowheads="1"/>
            </p:cNvSpPr>
            <p:nvPr/>
          </p:nvSpPr>
          <p:spPr bwMode="auto">
            <a:xfrm>
              <a:off x="258" y="2497"/>
              <a:ext cx="561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>
                  <a:latin typeface="Arial"/>
                  <a:cs typeface="Arial"/>
                </a:rPr>
                <a:t> = min. </a:t>
              </a:r>
              <a:r>
                <a:rPr lang="en-US" sz="2400" i="1">
                  <a:latin typeface="Arial"/>
                  <a:cs typeface="Arial"/>
                </a:rPr>
                <a:t>ATC</a:t>
              </a:r>
            </a:p>
          </p:txBody>
        </p:sp>
        <p:sp>
          <p:nvSpPr>
            <p:cNvPr id="34833" name="AutoShape 72"/>
            <p:cNvSpPr>
              <a:spLocks/>
            </p:cNvSpPr>
            <p:nvPr/>
          </p:nvSpPr>
          <p:spPr bwMode="auto">
            <a:xfrm>
              <a:off x="741" y="2542"/>
              <a:ext cx="216" cy="679"/>
            </a:xfrm>
            <a:prstGeom prst="rightBrace">
              <a:avLst>
                <a:gd name="adj1" fmla="val 35466"/>
                <a:gd name="adj2" fmla="val 50000"/>
              </a:avLst>
            </a:prstGeom>
            <a:noFill/>
            <a:ln w="19050">
              <a:solidFill>
                <a:srgbClr val="A5002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sp>
        <p:nvSpPr>
          <p:cNvPr id="145415" name="Line 7"/>
          <p:cNvSpPr>
            <a:spLocks noChangeShapeType="1"/>
          </p:cNvSpPr>
          <p:nvPr/>
        </p:nvSpPr>
        <p:spPr bwMode="auto">
          <a:xfrm>
            <a:off x="1490663" y="4576763"/>
            <a:ext cx="3624262" cy="9525"/>
          </a:xfrm>
          <a:prstGeom prst="line">
            <a:avLst/>
          </a:prstGeom>
          <a:noFill/>
          <a:ln w="12700">
            <a:solidFill>
              <a:srgbClr val="CC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4829" name="Oval 71"/>
          <p:cNvSpPr>
            <a:spLocks noChangeAspect="1" noChangeArrowheads="1"/>
          </p:cNvSpPr>
          <p:nvPr/>
        </p:nvSpPr>
        <p:spPr bwMode="auto">
          <a:xfrm>
            <a:off x="2555875" y="4524375"/>
            <a:ext cx="115888" cy="114300"/>
          </a:xfrm>
          <a:prstGeom prst="ellipse">
            <a:avLst/>
          </a:prstGeom>
          <a:solidFill>
            <a:srgbClr val="000000"/>
          </a:solidFill>
          <a:ln w="9525">
            <a:noFill/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45481" name="Text Box 73"/>
          <p:cNvSpPr txBox="1">
            <a:spLocks noChangeArrowheads="1"/>
          </p:cNvSpPr>
          <p:nvPr/>
        </p:nvSpPr>
        <p:spPr bwMode="auto">
          <a:xfrm>
            <a:off x="5338763" y="1081088"/>
            <a:ext cx="3349625" cy="1249362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en-US" sz="2500">
                <a:latin typeface="Arial"/>
                <a:cs typeface="Arial"/>
              </a:rPr>
              <a:t>The LR market supply curve is horizontal at </a:t>
            </a:r>
            <a:br>
              <a:rPr lang="en-US" sz="2500">
                <a:latin typeface="Arial"/>
                <a:cs typeface="Arial"/>
              </a:rPr>
            </a:br>
            <a:r>
              <a:rPr lang="en-US" sz="2500" b="1" i="1">
                <a:latin typeface="Arial"/>
                <a:cs typeface="Arial"/>
              </a:rPr>
              <a:t>P</a:t>
            </a:r>
            <a:r>
              <a:rPr lang="en-US" sz="2500">
                <a:latin typeface="Arial"/>
                <a:cs typeface="Arial"/>
              </a:rPr>
              <a:t> = minimum </a:t>
            </a:r>
            <a:r>
              <a:rPr lang="en-US" sz="2500" i="1">
                <a:latin typeface="Arial"/>
                <a:cs typeface="Arial"/>
              </a:rPr>
              <a:t>ATC</a:t>
            </a:r>
            <a:r>
              <a:rPr lang="en-US" sz="2500">
                <a:latin typeface="Arial"/>
                <a:cs typeface="Arial"/>
              </a:rPr>
              <a:t>.</a:t>
            </a:r>
          </a:p>
        </p:txBody>
      </p:sp>
      <p:sp>
        <p:nvSpPr>
          <p:cNvPr id="34831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60282659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5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45" grpId="0" animBg="1" autoUpdateAnimBg="0"/>
      <p:bldP spid="145415" grpId="0" animBg="1"/>
      <p:bldP spid="145481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5106988" y="2573338"/>
            <a:ext cx="2587625" cy="2640012"/>
            <a:chOff x="3217" y="1621"/>
            <a:chExt cx="1630" cy="1663"/>
          </a:xfrm>
        </p:grpSpPr>
        <p:sp>
          <p:nvSpPr>
            <p:cNvPr id="35927" name="Line 33"/>
            <p:cNvSpPr>
              <a:spLocks noChangeShapeType="1"/>
            </p:cNvSpPr>
            <p:nvPr/>
          </p:nvSpPr>
          <p:spPr bwMode="auto">
            <a:xfrm flipV="1">
              <a:off x="3217" y="1833"/>
              <a:ext cx="1332" cy="1451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928" name="Text Box 34"/>
            <p:cNvSpPr txBox="1">
              <a:spLocks noChangeArrowheads="1"/>
            </p:cNvSpPr>
            <p:nvPr/>
          </p:nvSpPr>
          <p:spPr bwMode="auto">
            <a:xfrm>
              <a:off x="4545" y="1621"/>
              <a:ext cx="30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S</a:t>
              </a:r>
              <a:r>
                <a:rPr lang="en-US" sz="2400" b="1" baseline="-25000">
                  <a:latin typeface="Arial"/>
                  <a:cs typeface="Arial"/>
                </a:rPr>
                <a:t>1</a:t>
              </a:r>
            </a:p>
          </p:txBody>
        </p:sp>
      </p:grpSp>
      <p:grpSp>
        <p:nvGrpSpPr>
          <p:cNvPr id="3" name="Group 79"/>
          <p:cNvGrpSpPr>
            <a:grpSpLocks/>
          </p:cNvGrpSpPr>
          <p:nvPr/>
        </p:nvGrpSpPr>
        <p:grpSpPr bwMode="auto">
          <a:xfrm>
            <a:off x="884238" y="3357563"/>
            <a:ext cx="1649412" cy="1058862"/>
            <a:chOff x="557" y="2115"/>
            <a:chExt cx="1039" cy="667"/>
          </a:xfrm>
        </p:grpSpPr>
        <p:sp>
          <p:nvSpPr>
            <p:cNvPr id="35924" name="Rectangle 2"/>
            <p:cNvSpPr>
              <a:spLocks noChangeArrowheads="1"/>
            </p:cNvSpPr>
            <p:nvPr/>
          </p:nvSpPr>
          <p:spPr bwMode="auto">
            <a:xfrm>
              <a:off x="557" y="2536"/>
              <a:ext cx="1039" cy="246"/>
            </a:xfrm>
            <a:prstGeom prst="rect">
              <a:avLst/>
            </a:prstGeom>
            <a:solidFill>
              <a:srgbClr val="FFCC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925" name="Text Box 55"/>
            <p:cNvSpPr txBox="1">
              <a:spLocks noChangeArrowheads="1"/>
            </p:cNvSpPr>
            <p:nvPr/>
          </p:nvSpPr>
          <p:spPr bwMode="auto">
            <a:xfrm>
              <a:off x="693" y="2115"/>
              <a:ext cx="48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latin typeface="Arial"/>
                  <a:cs typeface="Arial"/>
                </a:rPr>
                <a:t>Profit</a:t>
              </a:r>
            </a:p>
          </p:txBody>
        </p:sp>
        <p:sp>
          <p:nvSpPr>
            <p:cNvPr id="35926" name="Line 56"/>
            <p:cNvSpPr>
              <a:spLocks noChangeShapeType="1"/>
            </p:cNvSpPr>
            <p:nvPr/>
          </p:nvSpPr>
          <p:spPr bwMode="auto">
            <a:xfrm>
              <a:off x="959" y="2342"/>
              <a:ext cx="114" cy="2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5113338" y="4037014"/>
            <a:ext cx="2808287" cy="1589088"/>
            <a:chOff x="3221" y="2543"/>
            <a:chExt cx="1769" cy="1001"/>
          </a:xfrm>
        </p:grpSpPr>
        <p:sp>
          <p:nvSpPr>
            <p:cNvPr id="35922" name="Line 35"/>
            <p:cNvSpPr>
              <a:spLocks noChangeShapeType="1"/>
            </p:cNvSpPr>
            <p:nvPr/>
          </p:nvSpPr>
          <p:spPr bwMode="auto">
            <a:xfrm>
              <a:off x="3221" y="2543"/>
              <a:ext cx="1459" cy="907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923" name="Text Box 58"/>
            <p:cNvSpPr txBox="1">
              <a:spLocks noChangeArrowheads="1"/>
            </p:cNvSpPr>
            <p:nvPr/>
          </p:nvSpPr>
          <p:spPr bwMode="auto">
            <a:xfrm>
              <a:off x="4688" y="3311"/>
              <a:ext cx="30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D</a:t>
              </a:r>
              <a:r>
                <a:rPr lang="en-US" sz="2400" b="1" baseline="-25000">
                  <a:latin typeface="Arial"/>
                  <a:cs typeface="Arial"/>
                </a:rPr>
                <a:t>1</a:t>
              </a:r>
            </a:p>
          </p:txBody>
        </p:sp>
      </p:grp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4178300" y="4125916"/>
            <a:ext cx="4738688" cy="671513"/>
            <a:chOff x="2632" y="2599"/>
            <a:chExt cx="2985" cy="423"/>
          </a:xfrm>
        </p:grpSpPr>
        <p:sp>
          <p:nvSpPr>
            <p:cNvPr id="35919" name="Line 12"/>
            <p:cNvSpPr>
              <a:spLocks noChangeShapeType="1"/>
            </p:cNvSpPr>
            <p:nvPr/>
          </p:nvSpPr>
          <p:spPr bwMode="auto">
            <a:xfrm>
              <a:off x="3044" y="2819"/>
              <a:ext cx="1882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920" name="Text Box 13"/>
            <p:cNvSpPr txBox="1">
              <a:spLocks noChangeArrowheads="1"/>
            </p:cNvSpPr>
            <p:nvPr/>
          </p:nvSpPr>
          <p:spPr bwMode="auto">
            <a:xfrm>
              <a:off x="2632" y="2668"/>
              <a:ext cx="3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 b="1" baseline="-25000"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35921" name="Text Box 57"/>
            <p:cNvSpPr txBox="1">
              <a:spLocks noChangeArrowheads="1"/>
            </p:cNvSpPr>
            <p:nvPr/>
          </p:nvSpPr>
          <p:spPr bwMode="auto">
            <a:xfrm>
              <a:off x="4862" y="2599"/>
              <a:ext cx="755" cy="4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latin typeface="Arial"/>
                  <a:cs typeface="Arial"/>
                </a:rPr>
                <a:t>long-run</a:t>
              </a:r>
            </a:p>
            <a:p>
              <a:pPr>
                <a:lnSpc>
                  <a:spcPct val="90000"/>
                </a:lnSpc>
              </a:pPr>
              <a:r>
                <a:rPr lang="en-US" sz="2400">
                  <a:latin typeface="Arial"/>
                  <a:cs typeface="Arial"/>
                </a:rPr>
                <a:t>supply</a:t>
              </a:r>
              <a:endParaRPr lang="en-US" sz="2400" baseline="-25000">
                <a:latin typeface="Arial"/>
                <a:cs typeface="Arial"/>
              </a:endParaRPr>
            </a:p>
          </p:txBody>
        </p:sp>
      </p:grpSp>
      <p:grpSp>
        <p:nvGrpSpPr>
          <p:cNvPr id="6" name="Group 72"/>
          <p:cNvGrpSpPr>
            <a:grpSpLocks/>
          </p:cNvGrpSpPr>
          <p:nvPr/>
        </p:nvGrpSpPr>
        <p:grpSpPr bwMode="auto">
          <a:xfrm>
            <a:off x="5199063" y="3367087"/>
            <a:ext cx="3057525" cy="1936749"/>
            <a:chOff x="3275" y="2121"/>
            <a:chExt cx="1926" cy="1220"/>
          </a:xfrm>
        </p:grpSpPr>
        <p:sp>
          <p:nvSpPr>
            <p:cNvPr id="35917" name="Line 36"/>
            <p:cNvSpPr>
              <a:spLocks noChangeShapeType="1"/>
            </p:cNvSpPr>
            <p:nvPr/>
          </p:nvSpPr>
          <p:spPr bwMode="auto">
            <a:xfrm>
              <a:off x="3275" y="2121"/>
              <a:ext cx="1686" cy="1047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918" name="Text Box 59"/>
            <p:cNvSpPr txBox="1">
              <a:spLocks noChangeArrowheads="1"/>
            </p:cNvSpPr>
            <p:nvPr/>
          </p:nvSpPr>
          <p:spPr bwMode="auto">
            <a:xfrm>
              <a:off x="4976" y="3108"/>
              <a:ext cx="22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D</a:t>
              </a:r>
              <a:r>
                <a:rPr lang="en-US" sz="2400" b="1" baseline="-25000">
                  <a:latin typeface="Arial"/>
                  <a:cs typeface="Arial"/>
                </a:rPr>
                <a:t>2</a:t>
              </a:r>
            </a:p>
          </p:txBody>
        </p:sp>
      </p:grpSp>
      <p:sp>
        <p:nvSpPr>
          <p:cNvPr id="3584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96838"/>
            <a:ext cx="9144000" cy="649287"/>
          </a:xfrm>
        </p:spPr>
        <p:txBody>
          <a:bodyPr/>
          <a:lstStyle/>
          <a:p>
            <a:pPr algn="ctr" eaLnBrk="1" hangingPunct="1"/>
            <a:r>
              <a:rPr lang="en-US" sz="3200"/>
              <a:t>SR &amp; LR Effects of an Increase in Demand</a:t>
            </a:r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1328738" y="2678113"/>
            <a:ext cx="2493962" cy="2851150"/>
            <a:chOff x="995" y="1624"/>
            <a:chExt cx="1571" cy="1796"/>
          </a:xfrm>
        </p:grpSpPr>
        <p:sp>
          <p:nvSpPr>
            <p:cNvPr id="35915" name="Line 6"/>
            <p:cNvSpPr>
              <a:spLocks noChangeShapeType="1"/>
            </p:cNvSpPr>
            <p:nvPr/>
          </p:nvSpPr>
          <p:spPr bwMode="auto">
            <a:xfrm flipV="1">
              <a:off x="995" y="1862"/>
              <a:ext cx="1239" cy="1558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916" name="Text Box 7"/>
            <p:cNvSpPr txBox="1">
              <a:spLocks noChangeArrowheads="1"/>
            </p:cNvSpPr>
            <p:nvPr/>
          </p:nvSpPr>
          <p:spPr bwMode="auto">
            <a:xfrm>
              <a:off x="2183" y="1624"/>
              <a:ext cx="38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MC</a:t>
              </a:r>
            </a:p>
          </p:txBody>
        </p:sp>
      </p:grp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1063625" y="2952750"/>
            <a:ext cx="2936875" cy="1516063"/>
            <a:chOff x="828" y="1797"/>
            <a:chExt cx="1850" cy="955"/>
          </a:xfrm>
        </p:grpSpPr>
        <p:sp>
          <p:nvSpPr>
            <p:cNvPr id="35913" name="Arc 9"/>
            <p:cNvSpPr>
              <a:spLocks/>
            </p:cNvSpPr>
            <p:nvPr/>
          </p:nvSpPr>
          <p:spPr bwMode="auto">
            <a:xfrm flipH="1" flipV="1">
              <a:off x="828" y="1797"/>
              <a:ext cx="1461" cy="955"/>
            </a:xfrm>
            <a:custGeom>
              <a:avLst/>
              <a:gdLst>
                <a:gd name="T0" fmla="*/ 0 w 34271"/>
                <a:gd name="T1" fmla="*/ 0 h 21600"/>
                <a:gd name="T2" fmla="*/ 0 w 34271"/>
                <a:gd name="T3" fmla="*/ 0 h 21600"/>
                <a:gd name="T4" fmla="*/ 0 w 34271"/>
                <a:gd name="T5" fmla="*/ 0 h 21600"/>
                <a:gd name="T6" fmla="*/ 0 60000 65536"/>
                <a:gd name="T7" fmla="*/ 0 60000 65536"/>
                <a:gd name="T8" fmla="*/ 0 60000 65536"/>
                <a:gd name="T9" fmla="*/ 0 w 34271"/>
                <a:gd name="T10" fmla="*/ 0 h 21600"/>
                <a:gd name="T11" fmla="*/ 34271 w 3427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271" h="21600" fill="none" extrusionOk="0">
                  <a:moveTo>
                    <a:pt x="0" y="9663"/>
                  </a:moveTo>
                  <a:cubicBezTo>
                    <a:pt x="4001" y="3628"/>
                    <a:pt x="10761" y="-1"/>
                    <a:pt x="18002" y="0"/>
                  </a:cubicBezTo>
                  <a:cubicBezTo>
                    <a:pt x="24237" y="0"/>
                    <a:pt x="30168" y="2694"/>
                    <a:pt x="34270" y="7391"/>
                  </a:cubicBezTo>
                </a:path>
                <a:path w="34271" h="21600" stroke="0" extrusionOk="0">
                  <a:moveTo>
                    <a:pt x="0" y="9663"/>
                  </a:moveTo>
                  <a:cubicBezTo>
                    <a:pt x="4001" y="3628"/>
                    <a:pt x="10761" y="-1"/>
                    <a:pt x="18002" y="0"/>
                  </a:cubicBezTo>
                  <a:cubicBezTo>
                    <a:pt x="24237" y="0"/>
                    <a:pt x="30168" y="2694"/>
                    <a:pt x="34270" y="7391"/>
                  </a:cubicBezTo>
                  <a:lnTo>
                    <a:pt x="18002" y="21600"/>
                  </a:lnTo>
                  <a:close/>
                </a:path>
              </a:pathLst>
            </a:custGeom>
            <a:noFill/>
            <a:ln w="38100">
              <a:solidFill>
                <a:srgbClr val="3333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914" name="Text Box 10"/>
            <p:cNvSpPr txBox="1">
              <a:spLocks noChangeArrowheads="1"/>
            </p:cNvSpPr>
            <p:nvPr/>
          </p:nvSpPr>
          <p:spPr bwMode="auto">
            <a:xfrm>
              <a:off x="2213" y="2101"/>
              <a:ext cx="46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i="1">
                  <a:latin typeface="Arial"/>
                  <a:cs typeface="Arial"/>
                </a:rPr>
                <a:t>ATC</a:t>
              </a:r>
            </a:p>
          </p:txBody>
        </p:sp>
      </p:grp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222250" y="4232275"/>
            <a:ext cx="3556000" cy="457200"/>
            <a:chOff x="140" y="2666"/>
            <a:chExt cx="2240" cy="288"/>
          </a:xfrm>
        </p:grpSpPr>
        <p:sp>
          <p:nvSpPr>
            <p:cNvPr id="35911" name="Line 3"/>
            <p:cNvSpPr>
              <a:spLocks noChangeShapeType="1"/>
            </p:cNvSpPr>
            <p:nvPr/>
          </p:nvSpPr>
          <p:spPr bwMode="auto">
            <a:xfrm>
              <a:off x="552" y="2817"/>
              <a:ext cx="1828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912" name="Text Box 11"/>
            <p:cNvSpPr txBox="1">
              <a:spLocks noChangeArrowheads="1"/>
            </p:cNvSpPr>
            <p:nvPr/>
          </p:nvSpPr>
          <p:spPr bwMode="auto">
            <a:xfrm>
              <a:off x="140" y="2666"/>
              <a:ext cx="3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 b="1" baseline="-25000">
                  <a:latin typeface="Arial"/>
                  <a:cs typeface="Arial"/>
                </a:rPr>
                <a:t>1</a:t>
              </a:r>
            </a:p>
          </p:txBody>
        </p:sp>
      </p:grpSp>
      <p:grpSp>
        <p:nvGrpSpPr>
          <p:cNvPr id="10" name="Group 14"/>
          <p:cNvGrpSpPr>
            <a:grpSpLocks/>
          </p:cNvGrpSpPr>
          <p:nvPr/>
        </p:nvGrpSpPr>
        <p:grpSpPr bwMode="auto">
          <a:xfrm>
            <a:off x="4572000" y="2205038"/>
            <a:ext cx="4208463" cy="4051300"/>
            <a:chOff x="2880" y="1389"/>
            <a:chExt cx="2651" cy="2552"/>
          </a:xfrm>
        </p:grpSpPr>
        <p:sp>
          <p:nvSpPr>
            <p:cNvPr id="35902" name="Text Box 15"/>
            <p:cNvSpPr txBox="1">
              <a:spLocks noChangeArrowheads="1"/>
            </p:cNvSpPr>
            <p:nvPr/>
          </p:nvSpPr>
          <p:spPr bwMode="auto">
            <a:xfrm>
              <a:off x="3609" y="1389"/>
              <a:ext cx="9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u="sng">
                  <a:latin typeface="Arial"/>
                  <a:cs typeface="Arial"/>
                </a:rPr>
                <a:t>Market</a:t>
              </a:r>
            </a:p>
          </p:txBody>
        </p:sp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2880" y="1470"/>
              <a:ext cx="2651" cy="2471"/>
              <a:chOff x="2880" y="1470"/>
              <a:chExt cx="2651" cy="2471"/>
            </a:xfrm>
          </p:grpSpPr>
          <p:grpSp>
            <p:nvGrpSpPr>
              <p:cNvPr id="12" name="Group 17"/>
              <p:cNvGrpSpPr>
                <a:grpSpLocks/>
              </p:cNvGrpSpPr>
              <p:nvPr/>
            </p:nvGrpSpPr>
            <p:grpSpPr bwMode="auto">
              <a:xfrm>
                <a:off x="2880" y="1470"/>
                <a:ext cx="2361" cy="2309"/>
                <a:chOff x="2880" y="1470"/>
                <a:chExt cx="2361" cy="2309"/>
              </a:xfrm>
            </p:grpSpPr>
            <p:grpSp>
              <p:nvGrpSpPr>
                <p:cNvPr id="13" name="Group 18"/>
                <p:cNvGrpSpPr>
                  <a:grpSpLocks/>
                </p:cNvGrpSpPr>
                <p:nvPr/>
              </p:nvGrpSpPr>
              <p:grpSpPr bwMode="auto">
                <a:xfrm>
                  <a:off x="3049" y="1717"/>
                  <a:ext cx="1864" cy="1896"/>
                  <a:chOff x="3049" y="1681"/>
                  <a:chExt cx="1864" cy="1932"/>
                </a:xfrm>
              </p:grpSpPr>
              <p:sp>
                <p:nvSpPr>
                  <p:cNvPr id="35909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3049" y="1681"/>
                    <a:ext cx="0" cy="193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35910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3049" y="3613"/>
                    <a:ext cx="186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/>
                      <a:cs typeface="Arial"/>
                    </a:endParaRPr>
                  </a:p>
                </p:txBody>
              </p:sp>
            </p:grpSp>
            <p:sp>
              <p:nvSpPr>
                <p:cNvPr id="35907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886" y="3481"/>
                  <a:ext cx="355" cy="2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500" b="1" i="1">
                      <a:latin typeface="Arial"/>
                      <a:cs typeface="Arial"/>
                    </a:rPr>
                    <a:t>Q</a:t>
                  </a:r>
                </a:p>
              </p:txBody>
            </p:sp>
            <p:sp>
              <p:nvSpPr>
                <p:cNvPr id="35908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880" y="1470"/>
                  <a:ext cx="298" cy="2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r">
                    <a:spcBef>
                      <a:spcPct val="50000"/>
                    </a:spcBef>
                  </a:pPr>
                  <a:r>
                    <a:rPr lang="en-US" sz="2500" b="1" i="1">
                      <a:latin typeface="Arial"/>
                      <a:cs typeface="Arial"/>
                    </a:rPr>
                    <a:t>P</a:t>
                  </a:r>
                </a:p>
              </p:txBody>
            </p:sp>
          </p:grpSp>
          <p:sp>
            <p:nvSpPr>
              <p:cNvPr id="35905" name="Text Box 23"/>
              <p:cNvSpPr txBox="1">
                <a:spLocks noChangeArrowheads="1"/>
              </p:cNvSpPr>
              <p:nvPr/>
            </p:nvSpPr>
            <p:spPr bwMode="auto">
              <a:xfrm>
                <a:off x="4687" y="3653"/>
                <a:ext cx="84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>
                    <a:solidFill>
                      <a:srgbClr val="4D4D4D"/>
                    </a:solidFill>
                    <a:latin typeface="Arial"/>
                    <a:cs typeface="Arial"/>
                  </a:rPr>
                  <a:t>(market)</a:t>
                </a:r>
              </a:p>
            </p:txBody>
          </p:sp>
        </p:grpSp>
      </p:grpSp>
      <p:sp>
        <p:nvSpPr>
          <p:cNvPr id="35854" name="Text Box 24"/>
          <p:cNvSpPr txBox="1">
            <a:spLocks noChangeArrowheads="1"/>
          </p:cNvSpPr>
          <p:nvPr/>
        </p:nvSpPr>
        <p:spPr bwMode="auto">
          <a:xfrm>
            <a:off x="1554163" y="2208213"/>
            <a:ext cx="1573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u="sng">
                <a:latin typeface="Arial"/>
                <a:cs typeface="Arial"/>
              </a:rPr>
              <a:t>One firm</a:t>
            </a:r>
          </a:p>
        </p:txBody>
      </p:sp>
      <p:grpSp>
        <p:nvGrpSpPr>
          <p:cNvPr id="14" name="Group 25"/>
          <p:cNvGrpSpPr>
            <a:grpSpLocks/>
          </p:cNvGrpSpPr>
          <p:nvPr/>
        </p:nvGrpSpPr>
        <p:grpSpPr bwMode="auto">
          <a:xfrm>
            <a:off x="625475" y="2336800"/>
            <a:ext cx="3789363" cy="3925888"/>
            <a:chOff x="394" y="1472"/>
            <a:chExt cx="2387" cy="2473"/>
          </a:xfrm>
        </p:grpSpPr>
        <p:grpSp>
          <p:nvGrpSpPr>
            <p:cNvPr id="15" name="Group 26"/>
            <p:cNvGrpSpPr>
              <a:grpSpLocks/>
            </p:cNvGrpSpPr>
            <p:nvPr/>
          </p:nvGrpSpPr>
          <p:grpSpPr bwMode="auto">
            <a:xfrm>
              <a:off x="394" y="1472"/>
              <a:ext cx="2247" cy="2303"/>
              <a:chOff x="394" y="1472"/>
              <a:chExt cx="2247" cy="2303"/>
            </a:xfrm>
          </p:grpSpPr>
          <p:grpSp>
            <p:nvGrpSpPr>
              <p:cNvPr id="16" name="Group 27"/>
              <p:cNvGrpSpPr>
                <a:grpSpLocks/>
              </p:cNvGrpSpPr>
              <p:nvPr/>
            </p:nvGrpSpPr>
            <p:grpSpPr bwMode="auto">
              <a:xfrm>
                <a:off x="555" y="1719"/>
                <a:ext cx="1774" cy="1890"/>
                <a:chOff x="1489" y="785"/>
                <a:chExt cx="3650" cy="2492"/>
              </a:xfrm>
            </p:grpSpPr>
            <p:sp>
              <p:nvSpPr>
                <p:cNvPr id="35900" name="Line 28"/>
                <p:cNvSpPr>
                  <a:spLocks noChangeShapeType="1"/>
                </p:cNvSpPr>
                <p:nvPr/>
              </p:nvSpPr>
              <p:spPr bwMode="auto">
                <a:xfrm>
                  <a:off x="1489" y="785"/>
                  <a:ext cx="0" cy="249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/>
                    <a:cs typeface="Arial"/>
                  </a:endParaRPr>
                </a:p>
              </p:txBody>
            </p:sp>
            <p:sp>
              <p:nvSpPr>
                <p:cNvPr id="35901" name="Line 29"/>
                <p:cNvSpPr>
                  <a:spLocks noChangeShapeType="1"/>
                </p:cNvSpPr>
                <p:nvPr/>
              </p:nvSpPr>
              <p:spPr bwMode="auto">
                <a:xfrm>
                  <a:off x="1489" y="3277"/>
                  <a:ext cx="365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/>
                    <a:cs typeface="Arial"/>
                  </a:endParaRPr>
                </a:p>
              </p:txBody>
            </p:sp>
          </p:grpSp>
          <p:sp>
            <p:nvSpPr>
              <p:cNvPr id="35898" name="Text Box 30"/>
              <p:cNvSpPr txBox="1">
                <a:spLocks noChangeArrowheads="1"/>
              </p:cNvSpPr>
              <p:nvPr/>
            </p:nvSpPr>
            <p:spPr bwMode="auto">
              <a:xfrm>
                <a:off x="2303" y="3477"/>
                <a:ext cx="338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500" b="1" i="1">
                    <a:latin typeface="Arial"/>
                    <a:cs typeface="Arial"/>
                  </a:rPr>
                  <a:t>Q</a:t>
                </a:r>
              </a:p>
            </p:txBody>
          </p:sp>
          <p:sp>
            <p:nvSpPr>
              <p:cNvPr id="35899" name="Text Box 31"/>
              <p:cNvSpPr txBox="1">
                <a:spLocks noChangeArrowheads="1"/>
              </p:cNvSpPr>
              <p:nvPr/>
            </p:nvSpPr>
            <p:spPr bwMode="auto">
              <a:xfrm>
                <a:off x="394" y="1472"/>
                <a:ext cx="284" cy="2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en-US" sz="2500" b="1" i="1">
                    <a:latin typeface="Arial"/>
                    <a:cs typeface="Arial"/>
                  </a:rPr>
                  <a:t>P</a:t>
                </a:r>
              </a:p>
            </p:txBody>
          </p:sp>
        </p:grpSp>
        <p:sp>
          <p:nvSpPr>
            <p:cNvPr id="35896" name="Text Box 32"/>
            <p:cNvSpPr txBox="1">
              <a:spLocks noChangeArrowheads="1"/>
            </p:cNvSpPr>
            <p:nvPr/>
          </p:nvSpPr>
          <p:spPr bwMode="auto">
            <a:xfrm>
              <a:off x="2171" y="3657"/>
              <a:ext cx="61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solidFill>
                    <a:srgbClr val="4D4D4D"/>
                  </a:solidFill>
                  <a:latin typeface="Arial"/>
                  <a:cs typeface="Arial"/>
                </a:rPr>
                <a:t>(firm)</a:t>
              </a:r>
            </a:p>
          </p:txBody>
        </p:sp>
      </p:grpSp>
      <p:grpSp>
        <p:nvGrpSpPr>
          <p:cNvPr id="17" name="Group 68"/>
          <p:cNvGrpSpPr>
            <a:grpSpLocks/>
          </p:cNvGrpSpPr>
          <p:nvPr/>
        </p:nvGrpSpPr>
        <p:grpSpPr bwMode="auto">
          <a:xfrm>
            <a:off x="4340225" y="3816355"/>
            <a:ext cx="1879600" cy="369888"/>
            <a:chOff x="2734" y="2404"/>
            <a:chExt cx="1184" cy="233"/>
          </a:xfrm>
        </p:grpSpPr>
        <p:sp>
          <p:nvSpPr>
            <p:cNvPr id="35893" name="Text Box 39"/>
            <p:cNvSpPr txBox="1">
              <a:spLocks noChangeArrowheads="1"/>
            </p:cNvSpPr>
            <p:nvPr/>
          </p:nvSpPr>
          <p:spPr bwMode="auto">
            <a:xfrm>
              <a:off x="2734" y="2404"/>
              <a:ext cx="26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 b="1" baseline="-25000"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35894" name="Line 41"/>
            <p:cNvSpPr>
              <a:spLocks noChangeShapeType="1"/>
            </p:cNvSpPr>
            <p:nvPr/>
          </p:nvSpPr>
          <p:spPr bwMode="auto">
            <a:xfrm>
              <a:off x="3048" y="2523"/>
              <a:ext cx="870" cy="0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18" name="Group 77"/>
          <p:cNvGrpSpPr>
            <a:grpSpLocks/>
          </p:cNvGrpSpPr>
          <p:nvPr/>
        </p:nvGrpSpPr>
        <p:grpSpPr bwMode="auto">
          <a:xfrm>
            <a:off x="222250" y="3775075"/>
            <a:ext cx="3556000" cy="457200"/>
            <a:chOff x="140" y="2378"/>
            <a:chExt cx="2240" cy="288"/>
          </a:xfrm>
        </p:grpSpPr>
        <p:sp>
          <p:nvSpPr>
            <p:cNvPr id="35891" name="Line 47"/>
            <p:cNvSpPr>
              <a:spLocks noChangeShapeType="1"/>
            </p:cNvSpPr>
            <p:nvPr/>
          </p:nvSpPr>
          <p:spPr bwMode="auto">
            <a:xfrm>
              <a:off x="552" y="2529"/>
              <a:ext cx="1828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892" name="Text Box 48"/>
            <p:cNvSpPr txBox="1">
              <a:spLocks noChangeArrowheads="1"/>
            </p:cNvSpPr>
            <p:nvPr/>
          </p:nvSpPr>
          <p:spPr bwMode="auto">
            <a:xfrm>
              <a:off x="140" y="2378"/>
              <a:ext cx="3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P</a:t>
              </a:r>
              <a:r>
                <a:rPr lang="en-US" sz="2400" b="1" baseline="-25000">
                  <a:latin typeface="Arial"/>
                  <a:cs typeface="Arial"/>
                </a:rPr>
                <a:t>2</a:t>
              </a:r>
            </a:p>
          </p:txBody>
        </p:sp>
      </p:grpSp>
      <p:sp>
        <p:nvSpPr>
          <p:cNvPr id="138289" name="Oval 49"/>
          <p:cNvSpPr>
            <a:spLocks noChangeAspect="1" noChangeArrowheads="1"/>
          </p:cNvSpPr>
          <p:nvPr/>
        </p:nvSpPr>
        <p:spPr bwMode="auto">
          <a:xfrm>
            <a:off x="2474913" y="3954463"/>
            <a:ext cx="115887" cy="114300"/>
          </a:xfrm>
          <a:prstGeom prst="ellipse">
            <a:avLst/>
          </a:prstGeom>
          <a:solidFill>
            <a:srgbClr val="000000"/>
          </a:solidFill>
          <a:ln w="9525">
            <a:noFill/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38290" name="Oval 50"/>
          <p:cNvSpPr>
            <a:spLocks noChangeAspect="1" noChangeArrowheads="1"/>
          </p:cNvSpPr>
          <p:nvPr/>
        </p:nvSpPr>
        <p:spPr bwMode="auto">
          <a:xfrm>
            <a:off x="2111375" y="4410075"/>
            <a:ext cx="115888" cy="114300"/>
          </a:xfrm>
          <a:prstGeom prst="ellipse">
            <a:avLst/>
          </a:prstGeom>
          <a:solidFill>
            <a:srgbClr val="000000"/>
          </a:solidFill>
          <a:ln w="9525">
            <a:noFill/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grpSp>
        <p:nvGrpSpPr>
          <p:cNvPr id="19" name="Group 76"/>
          <p:cNvGrpSpPr>
            <a:grpSpLocks/>
          </p:cNvGrpSpPr>
          <p:nvPr/>
        </p:nvGrpSpPr>
        <p:grpSpPr bwMode="auto">
          <a:xfrm>
            <a:off x="5576888" y="4416426"/>
            <a:ext cx="438150" cy="1692276"/>
            <a:chOff x="3513" y="2782"/>
            <a:chExt cx="276" cy="1066"/>
          </a:xfrm>
        </p:grpSpPr>
        <p:sp>
          <p:nvSpPr>
            <p:cNvPr id="35888" name="Text Box 40"/>
            <p:cNvSpPr txBox="1">
              <a:spLocks noChangeArrowheads="1"/>
            </p:cNvSpPr>
            <p:nvPr/>
          </p:nvSpPr>
          <p:spPr bwMode="auto">
            <a:xfrm>
              <a:off x="3513" y="3615"/>
              <a:ext cx="27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Q</a:t>
              </a:r>
              <a:r>
                <a:rPr lang="en-US" sz="2400" b="1" baseline="-25000"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35889" name="Line 42"/>
            <p:cNvSpPr>
              <a:spLocks noChangeShapeType="1"/>
            </p:cNvSpPr>
            <p:nvPr/>
          </p:nvSpPr>
          <p:spPr bwMode="auto">
            <a:xfrm>
              <a:off x="3652" y="2833"/>
              <a:ext cx="0" cy="775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890" name="Oval 51"/>
            <p:cNvSpPr>
              <a:spLocks noChangeAspect="1" noChangeArrowheads="1"/>
            </p:cNvSpPr>
            <p:nvPr/>
          </p:nvSpPr>
          <p:spPr bwMode="auto">
            <a:xfrm>
              <a:off x="3612" y="2782"/>
              <a:ext cx="73" cy="72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grpSp>
        <p:nvGrpSpPr>
          <p:cNvPr id="20" name="Group 75"/>
          <p:cNvGrpSpPr>
            <a:grpSpLocks/>
          </p:cNvGrpSpPr>
          <p:nvPr/>
        </p:nvGrpSpPr>
        <p:grpSpPr bwMode="auto">
          <a:xfrm>
            <a:off x="6029325" y="3944939"/>
            <a:ext cx="461963" cy="2163763"/>
            <a:chOff x="3798" y="2485"/>
            <a:chExt cx="291" cy="1363"/>
          </a:xfrm>
        </p:grpSpPr>
        <p:sp>
          <p:nvSpPr>
            <p:cNvPr id="35885" name="Line 44"/>
            <p:cNvSpPr>
              <a:spLocks noChangeShapeType="1"/>
            </p:cNvSpPr>
            <p:nvPr/>
          </p:nvSpPr>
          <p:spPr bwMode="auto">
            <a:xfrm>
              <a:off x="3919" y="2542"/>
              <a:ext cx="0" cy="1069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886" name="Text Box 45"/>
            <p:cNvSpPr txBox="1">
              <a:spLocks noChangeArrowheads="1"/>
            </p:cNvSpPr>
            <p:nvPr/>
          </p:nvSpPr>
          <p:spPr bwMode="auto">
            <a:xfrm>
              <a:off x="3798" y="3615"/>
              <a:ext cx="29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Q</a:t>
              </a:r>
              <a:r>
                <a:rPr lang="en-US" sz="2400" b="1" baseline="-25000"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35887" name="Oval 52"/>
            <p:cNvSpPr>
              <a:spLocks noChangeAspect="1" noChangeArrowheads="1"/>
            </p:cNvSpPr>
            <p:nvPr/>
          </p:nvSpPr>
          <p:spPr bwMode="auto">
            <a:xfrm>
              <a:off x="3880" y="2485"/>
              <a:ext cx="73" cy="72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sp>
        <p:nvSpPr>
          <p:cNvPr id="138294" name="Oval 54"/>
          <p:cNvSpPr>
            <a:spLocks noChangeAspect="1" noChangeArrowheads="1"/>
          </p:cNvSpPr>
          <p:nvPr/>
        </p:nvSpPr>
        <p:spPr bwMode="auto">
          <a:xfrm>
            <a:off x="2471738" y="4354513"/>
            <a:ext cx="115887" cy="114300"/>
          </a:xfrm>
          <a:prstGeom prst="ellipse">
            <a:avLst/>
          </a:prstGeom>
          <a:solidFill>
            <a:srgbClr val="000000"/>
          </a:solidFill>
          <a:ln w="9525">
            <a:noFill/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38303" name="Line 63"/>
          <p:cNvSpPr>
            <a:spLocks noChangeShapeType="1"/>
          </p:cNvSpPr>
          <p:nvPr/>
        </p:nvSpPr>
        <p:spPr bwMode="auto">
          <a:xfrm>
            <a:off x="6835775" y="4995863"/>
            <a:ext cx="812800" cy="0"/>
          </a:xfrm>
          <a:prstGeom prst="line">
            <a:avLst/>
          </a:prstGeom>
          <a:noFill/>
          <a:ln w="44450">
            <a:solidFill>
              <a:srgbClr val="A5002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38304" name="Line 64"/>
          <p:cNvSpPr>
            <a:spLocks noChangeShapeType="1"/>
          </p:cNvSpPr>
          <p:nvPr/>
        </p:nvSpPr>
        <p:spPr bwMode="auto">
          <a:xfrm>
            <a:off x="6573838" y="3721100"/>
            <a:ext cx="981075" cy="0"/>
          </a:xfrm>
          <a:prstGeom prst="line">
            <a:avLst/>
          </a:prstGeom>
          <a:noFill/>
          <a:ln w="44450">
            <a:solidFill>
              <a:srgbClr val="006699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grpSp>
        <p:nvGrpSpPr>
          <p:cNvPr id="21" name="Group 65"/>
          <p:cNvGrpSpPr>
            <a:grpSpLocks/>
          </p:cNvGrpSpPr>
          <p:nvPr/>
        </p:nvGrpSpPr>
        <p:grpSpPr bwMode="auto">
          <a:xfrm>
            <a:off x="6069013" y="3190875"/>
            <a:ext cx="2235200" cy="2257425"/>
            <a:chOff x="3823" y="2010"/>
            <a:chExt cx="1408" cy="1422"/>
          </a:xfrm>
        </p:grpSpPr>
        <p:sp>
          <p:nvSpPr>
            <p:cNvPr id="35883" name="Line 37"/>
            <p:cNvSpPr>
              <a:spLocks noChangeShapeType="1"/>
            </p:cNvSpPr>
            <p:nvPr/>
          </p:nvSpPr>
          <p:spPr bwMode="auto">
            <a:xfrm flipV="1">
              <a:off x="3823" y="2222"/>
              <a:ext cx="1111" cy="121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884" name="Text Box 38"/>
            <p:cNvSpPr txBox="1">
              <a:spLocks noChangeArrowheads="1"/>
            </p:cNvSpPr>
            <p:nvPr/>
          </p:nvSpPr>
          <p:spPr bwMode="auto">
            <a:xfrm>
              <a:off x="4929" y="2010"/>
              <a:ext cx="30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S</a:t>
              </a:r>
              <a:r>
                <a:rPr lang="en-US" sz="2400" b="1" baseline="-25000">
                  <a:latin typeface="Arial"/>
                  <a:cs typeface="Arial"/>
                </a:rPr>
                <a:t>2</a:t>
              </a:r>
            </a:p>
          </p:txBody>
        </p:sp>
      </p:grpSp>
      <p:grpSp>
        <p:nvGrpSpPr>
          <p:cNvPr id="22" name="Group 74"/>
          <p:cNvGrpSpPr>
            <a:grpSpLocks/>
          </p:cNvGrpSpPr>
          <p:nvPr/>
        </p:nvGrpSpPr>
        <p:grpSpPr bwMode="auto">
          <a:xfrm>
            <a:off x="6772275" y="4418014"/>
            <a:ext cx="457200" cy="1690688"/>
            <a:chOff x="4266" y="2783"/>
            <a:chExt cx="288" cy="1065"/>
          </a:xfrm>
        </p:grpSpPr>
        <p:sp>
          <p:nvSpPr>
            <p:cNvPr id="35880" name="Line 43"/>
            <p:cNvSpPr>
              <a:spLocks noChangeShapeType="1"/>
            </p:cNvSpPr>
            <p:nvPr/>
          </p:nvSpPr>
          <p:spPr bwMode="auto">
            <a:xfrm>
              <a:off x="4396" y="2836"/>
              <a:ext cx="0" cy="775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35881" name="Text Box 46"/>
            <p:cNvSpPr txBox="1">
              <a:spLocks noChangeArrowheads="1"/>
            </p:cNvSpPr>
            <p:nvPr/>
          </p:nvSpPr>
          <p:spPr bwMode="auto">
            <a:xfrm>
              <a:off x="4266" y="3615"/>
              <a:ext cx="28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latin typeface="Arial"/>
                  <a:cs typeface="Arial"/>
                </a:rPr>
                <a:t>Q</a:t>
              </a:r>
              <a:r>
                <a:rPr lang="en-US" sz="2400" b="1" baseline="-25000"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35882" name="Oval 53"/>
            <p:cNvSpPr>
              <a:spLocks noChangeAspect="1" noChangeArrowheads="1"/>
            </p:cNvSpPr>
            <p:nvPr/>
          </p:nvSpPr>
          <p:spPr bwMode="auto">
            <a:xfrm>
              <a:off x="4355" y="2783"/>
              <a:ext cx="73" cy="72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  <p:sp>
        <p:nvSpPr>
          <p:cNvPr id="138321" name="Text Box 81"/>
          <p:cNvSpPr txBox="1">
            <a:spLocks noChangeArrowheads="1"/>
          </p:cNvSpPr>
          <p:nvPr/>
        </p:nvSpPr>
        <p:spPr bwMode="auto">
          <a:xfrm>
            <a:off x="701675" y="830263"/>
            <a:ext cx="2547938" cy="8540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Arial"/>
                <a:cs typeface="Arial"/>
              </a:rPr>
              <a:t>A firm begins in long-run eq’m…</a:t>
            </a:r>
          </a:p>
        </p:txBody>
      </p:sp>
      <p:sp>
        <p:nvSpPr>
          <p:cNvPr id="138322" name="Text Box 82"/>
          <p:cNvSpPr txBox="1">
            <a:spLocks noChangeArrowheads="1"/>
          </p:cNvSpPr>
          <p:nvPr/>
        </p:nvSpPr>
        <p:spPr bwMode="auto">
          <a:xfrm>
            <a:off x="5153025" y="827088"/>
            <a:ext cx="3417888" cy="8540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Arial"/>
                <a:cs typeface="Arial"/>
              </a:rPr>
              <a:t>…but then an increase in demand raises </a:t>
            </a:r>
            <a:r>
              <a:rPr lang="en-US" sz="2500" b="1" i="1">
                <a:latin typeface="Arial"/>
                <a:cs typeface="Arial"/>
              </a:rPr>
              <a:t>P</a:t>
            </a:r>
            <a:r>
              <a:rPr lang="en-US" sz="2500">
                <a:latin typeface="Arial"/>
                <a:cs typeface="Arial"/>
              </a:rPr>
              <a:t>,…</a:t>
            </a:r>
            <a:endParaRPr lang="en-US" sz="2500" b="1" i="1">
              <a:latin typeface="Arial"/>
              <a:cs typeface="Arial"/>
            </a:endParaRPr>
          </a:p>
        </p:txBody>
      </p:sp>
      <p:sp>
        <p:nvSpPr>
          <p:cNvPr id="138323" name="Text Box 83"/>
          <p:cNvSpPr txBox="1">
            <a:spLocks noChangeArrowheads="1"/>
          </p:cNvSpPr>
          <p:nvPr/>
        </p:nvSpPr>
        <p:spPr bwMode="auto">
          <a:xfrm>
            <a:off x="703263" y="1136650"/>
            <a:ext cx="2803525" cy="8540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Arial"/>
                <a:cs typeface="Arial"/>
              </a:rPr>
              <a:t>…leading to SR profits for the firm.</a:t>
            </a:r>
            <a:endParaRPr lang="en-US" sz="2500" b="1" i="1">
              <a:latin typeface="Arial"/>
              <a:cs typeface="Arial"/>
            </a:endParaRPr>
          </a:p>
        </p:txBody>
      </p:sp>
      <p:sp>
        <p:nvSpPr>
          <p:cNvPr id="138324" name="Text Box 84"/>
          <p:cNvSpPr txBox="1">
            <a:spLocks noChangeArrowheads="1"/>
          </p:cNvSpPr>
          <p:nvPr/>
        </p:nvSpPr>
        <p:spPr bwMode="auto">
          <a:xfrm>
            <a:off x="3619500" y="1139825"/>
            <a:ext cx="5121275" cy="8540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Arial"/>
                <a:cs typeface="Arial"/>
              </a:rPr>
              <a:t>Over time, profits induce entry, </a:t>
            </a:r>
            <a:br>
              <a:rPr lang="en-US" sz="2500">
                <a:latin typeface="Arial"/>
                <a:cs typeface="Arial"/>
              </a:rPr>
            </a:br>
            <a:r>
              <a:rPr lang="en-US" sz="2500">
                <a:latin typeface="Arial"/>
                <a:cs typeface="Arial"/>
              </a:rPr>
              <a:t>shifting </a:t>
            </a:r>
            <a:r>
              <a:rPr lang="en-US" sz="2500" b="1" i="1">
                <a:latin typeface="Arial"/>
                <a:cs typeface="Arial"/>
              </a:rPr>
              <a:t>S</a:t>
            </a:r>
            <a:r>
              <a:rPr lang="en-US" sz="2500">
                <a:latin typeface="Arial"/>
                <a:cs typeface="Arial"/>
              </a:rPr>
              <a:t> to the right, reducing </a:t>
            </a:r>
            <a:r>
              <a:rPr lang="en-US" sz="2500" b="1" i="1">
                <a:latin typeface="Arial"/>
                <a:cs typeface="Arial"/>
              </a:rPr>
              <a:t>P</a:t>
            </a:r>
            <a:r>
              <a:rPr lang="en-US" sz="2500">
                <a:latin typeface="Arial"/>
                <a:cs typeface="Arial"/>
              </a:rPr>
              <a:t>…</a:t>
            </a:r>
            <a:endParaRPr lang="en-US" sz="2500" b="1" i="1">
              <a:latin typeface="Arial"/>
              <a:cs typeface="Arial"/>
            </a:endParaRPr>
          </a:p>
        </p:txBody>
      </p:sp>
      <p:sp>
        <p:nvSpPr>
          <p:cNvPr id="138325" name="Text Box 85"/>
          <p:cNvSpPr txBox="1">
            <a:spLocks noChangeArrowheads="1"/>
          </p:cNvSpPr>
          <p:nvPr/>
        </p:nvSpPr>
        <p:spPr bwMode="auto">
          <a:xfrm>
            <a:off x="2268538" y="1114425"/>
            <a:ext cx="4179887" cy="8540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latin typeface="Arial"/>
                <a:cs typeface="Arial"/>
              </a:rPr>
              <a:t>…driving profits to zero </a:t>
            </a:r>
            <a:br>
              <a:rPr lang="en-US" sz="2500">
                <a:latin typeface="Arial"/>
                <a:cs typeface="Arial"/>
              </a:rPr>
            </a:br>
            <a:r>
              <a:rPr lang="en-US" sz="2500">
                <a:latin typeface="Arial"/>
                <a:cs typeface="Arial"/>
              </a:rPr>
              <a:t>and restoring long-run eq’m.</a:t>
            </a:r>
            <a:endParaRPr lang="en-US" sz="2500" b="1" i="1">
              <a:latin typeface="Arial"/>
              <a:cs typeface="Arial"/>
            </a:endParaRPr>
          </a:p>
        </p:txBody>
      </p:sp>
      <p:sp>
        <p:nvSpPr>
          <p:cNvPr id="138326" name="Line 86"/>
          <p:cNvSpPr>
            <a:spLocks noChangeShapeType="1"/>
          </p:cNvSpPr>
          <p:nvPr/>
        </p:nvSpPr>
        <p:spPr bwMode="auto">
          <a:xfrm flipV="1">
            <a:off x="4838700" y="4014788"/>
            <a:ext cx="0" cy="43815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38327" name="Line 87"/>
          <p:cNvSpPr>
            <a:spLocks noChangeShapeType="1"/>
          </p:cNvSpPr>
          <p:nvPr/>
        </p:nvSpPr>
        <p:spPr bwMode="auto">
          <a:xfrm rot="10800000" flipV="1">
            <a:off x="4841875" y="4024313"/>
            <a:ext cx="0" cy="438150"/>
          </a:xfrm>
          <a:prstGeom prst="line">
            <a:avLst/>
          </a:prstGeom>
          <a:noFill/>
          <a:ln w="38100">
            <a:solidFill>
              <a:srgbClr val="006699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38328" name="Line 88"/>
          <p:cNvSpPr>
            <a:spLocks noChangeShapeType="1"/>
          </p:cNvSpPr>
          <p:nvPr/>
        </p:nvSpPr>
        <p:spPr bwMode="auto">
          <a:xfrm flipV="1">
            <a:off x="881063" y="4021138"/>
            <a:ext cx="0" cy="43815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138329" name="Line 89"/>
          <p:cNvSpPr>
            <a:spLocks noChangeShapeType="1"/>
          </p:cNvSpPr>
          <p:nvPr/>
        </p:nvSpPr>
        <p:spPr bwMode="auto">
          <a:xfrm rot="10800000" flipV="1">
            <a:off x="879475" y="4025900"/>
            <a:ext cx="0" cy="438150"/>
          </a:xfrm>
          <a:prstGeom prst="line">
            <a:avLst/>
          </a:prstGeom>
          <a:noFill/>
          <a:ln w="38100">
            <a:solidFill>
              <a:srgbClr val="006699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5876" name="Text Box 90"/>
          <p:cNvSpPr txBox="1">
            <a:spLocks noChangeArrowheads="1"/>
          </p:cNvSpPr>
          <p:nvPr/>
        </p:nvSpPr>
        <p:spPr bwMode="auto">
          <a:xfrm>
            <a:off x="5634038" y="4025900"/>
            <a:ext cx="2682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/>
                <a:cs typeface="Arial"/>
              </a:rPr>
              <a:t>A</a:t>
            </a:r>
          </a:p>
        </p:txBody>
      </p:sp>
      <p:sp>
        <p:nvSpPr>
          <p:cNvPr id="138331" name="Text Box 91"/>
          <p:cNvSpPr txBox="1">
            <a:spLocks noChangeArrowheads="1"/>
          </p:cNvSpPr>
          <p:nvPr/>
        </p:nvSpPr>
        <p:spPr bwMode="auto">
          <a:xfrm>
            <a:off x="6070600" y="3576638"/>
            <a:ext cx="268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/>
                <a:cs typeface="Arial"/>
              </a:rPr>
              <a:t>B</a:t>
            </a:r>
          </a:p>
        </p:txBody>
      </p:sp>
      <p:sp>
        <p:nvSpPr>
          <p:cNvPr id="138332" name="Text Box 92"/>
          <p:cNvSpPr txBox="1">
            <a:spLocks noChangeArrowheads="1"/>
          </p:cNvSpPr>
          <p:nvPr/>
        </p:nvSpPr>
        <p:spPr bwMode="auto">
          <a:xfrm>
            <a:off x="6813550" y="4038600"/>
            <a:ext cx="268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/>
                <a:cs typeface="Arial"/>
              </a:rPr>
              <a:t>C</a:t>
            </a:r>
          </a:p>
        </p:txBody>
      </p:sp>
      <p:sp>
        <p:nvSpPr>
          <p:cNvPr id="35879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8638011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8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8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8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8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8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8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8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8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8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8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8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8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8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8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38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38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38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38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8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8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38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8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38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8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38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38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38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8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8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8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8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8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38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38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38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38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38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38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138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138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138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138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138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38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89" grpId="0" animBg="1"/>
      <p:bldP spid="138289" grpId="1" animBg="1"/>
      <p:bldP spid="138290" grpId="0" animBg="1"/>
      <p:bldP spid="138290" grpId="1" animBg="1"/>
      <p:bldP spid="138294" grpId="0" animBg="1"/>
      <p:bldP spid="138294" grpId="1" animBg="1"/>
      <p:bldP spid="138303" grpId="0" animBg="1"/>
      <p:bldP spid="138303" grpId="1" animBg="1"/>
      <p:bldP spid="138304" grpId="0" animBg="1"/>
      <p:bldP spid="138304" grpId="1" animBg="1"/>
      <p:bldP spid="138321" grpId="0" animBg="1"/>
      <p:bldP spid="138322" grpId="0" animBg="1"/>
      <p:bldP spid="138322" grpId="1" animBg="1"/>
      <p:bldP spid="138323" grpId="0" animBg="1"/>
      <p:bldP spid="138323" grpId="1" animBg="1"/>
      <p:bldP spid="138324" grpId="0" animBg="1"/>
      <p:bldP spid="138324" grpId="1" animBg="1"/>
      <p:bldP spid="138325" grpId="0" animBg="1"/>
      <p:bldP spid="138326" grpId="0" animBg="1"/>
      <p:bldP spid="138326" grpId="1" animBg="1"/>
      <p:bldP spid="138327" grpId="0" animBg="1"/>
      <p:bldP spid="138327" grpId="1" animBg="1"/>
      <p:bldP spid="138328" grpId="0" animBg="1"/>
      <p:bldP spid="138328" grpId="1" animBg="1"/>
      <p:bldP spid="138329" grpId="0" animBg="1"/>
      <p:bldP spid="138329" grpId="1" animBg="1"/>
      <p:bldP spid="138331" grpId="0"/>
      <p:bldP spid="13833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52413"/>
            <a:ext cx="9144000" cy="649287"/>
          </a:xfrm>
        </p:spPr>
        <p:txBody>
          <a:bodyPr/>
          <a:lstStyle/>
          <a:p>
            <a:pPr algn="ctr" eaLnBrk="1" hangingPunct="1"/>
            <a:r>
              <a:rPr lang="en-US" sz="3000" dirty="0"/>
              <a:t>Why the LR Supply Curve Might Slope Upward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/>
              <a:t>The LR market supply curve is horizontal if</a:t>
            </a:r>
          </a:p>
          <a:p>
            <a:pPr marL="969963" lvl="1" indent="-512763" eaLnBrk="1" hangingPunct="1">
              <a:lnSpc>
                <a:spcPct val="10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sz="2600" b="1">
                <a:solidFill>
                  <a:srgbClr val="996633"/>
                </a:solidFill>
              </a:rPr>
              <a:t>1)</a:t>
            </a:r>
            <a:r>
              <a:rPr lang="en-US" sz="2600">
                <a:solidFill>
                  <a:srgbClr val="996633"/>
                </a:solidFill>
              </a:rPr>
              <a:t> 	</a:t>
            </a:r>
            <a:r>
              <a:rPr lang="en-US" sz="2800"/>
              <a:t>all firms have identical costs, and</a:t>
            </a:r>
          </a:p>
          <a:p>
            <a:pPr marL="969963" lvl="1" indent="-512763" eaLnBrk="1" hangingPunct="1">
              <a:lnSpc>
                <a:spcPct val="10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sz="2600" b="1">
                <a:solidFill>
                  <a:srgbClr val="996633"/>
                </a:solidFill>
              </a:rPr>
              <a:t>2)</a:t>
            </a:r>
            <a:r>
              <a:rPr lang="en-US" sz="2600">
                <a:solidFill>
                  <a:srgbClr val="996633"/>
                </a:solidFill>
              </a:rPr>
              <a:t> 	</a:t>
            </a:r>
            <a:r>
              <a:rPr lang="en-US" sz="2800"/>
              <a:t>costs do not change as other firms enter or exit the market.  </a:t>
            </a:r>
          </a:p>
          <a:p>
            <a:pPr eaLnBrk="1" hangingPunct="1">
              <a:spcBef>
                <a:spcPct val="60000"/>
              </a:spcBef>
            </a:pPr>
            <a:r>
              <a:rPr lang="en-US"/>
              <a:t>If either of these assumptions is not true, </a:t>
            </a:r>
            <a:br>
              <a:rPr lang="en-US"/>
            </a:br>
            <a:r>
              <a:rPr lang="en-US"/>
              <a:t>then LR supply curve slopes upward.  </a:t>
            </a:r>
          </a:p>
          <a:p>
            <a:pPr eaLnBrk="1" hangingPunct="1"/>
            <a:endParaRPr lang="en-US"/>
          </a:p>
        </p:txBody>
      </p:sp>
      <p:sp>
        <p:nvSpPr>
          <p:cNvPr id="36870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0419465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build="p" bldLvl="4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300" dirty="0"/>
              <a:t>1)  Firms Have Different Costs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168986"/>
          </a:xfrm>
        </p:spPr>
        <p:txBody>
          <a:bodyPr>
            <a:normAutofit/>
          </a:bodyPr>
          <a:lstStyle/>
          <a:p>
            <a:pPr marL="346075" indent="-346075" eaLnBrk="1" hangingPunct="1"/>
            <a:r>
              <a:rPr lang="en-US" sz="2700" dirty="0"/>
              <a:t>As </a:t>
            </a:r>
            <a:r>
              <a:rPr lang="en-US" sz="2700" b="1" i="1" dirty="0"/>
              <a:t>P</a:t>
            </a:r>
            <a:r>
              <a:rPr lang="en-US" sz="2700" dirty="0"/>
              <a:t> rises, firms with lower costs enter the market before those with higher costs. </a:t>
            </a:r>
          </a:p>
          <a:p>
            <a:pPr marL="346075" indent="-346075" eaLnBrk="1" hangingPunct="1"/>
            <a:r>
              <a:rPr lang="en-US" sz="2700" dirty="0"/>
              <a:t>Further increases in </a:t>
            </a:r>
            <a:r>
              <a:rPr lang="en-US" sz="2700" b="1" i="1" dirty="0"/>
              <a:t>P</a:t>
            </a:r>
            <a:r>
              <a:rPr lang="en-US" sz="2700" dirty="0"/>
              <a:t> make it worthwhile </a:t>
            </a:r>
            <a:br>
              <a:rPr lang="en-US" sz="2700" dirty="0"/>
            </a:br>
            <a:r>
              <a:rPr lang="en-US" sz="2700" dirty="0"/>
              <a:t>for higher-cost firms to enter the market, </a:t>
            </a:r>
            <a:br>
              <a:rPr lang="en-US" sz="2700" dirty="0"/>
            </a:br>
            <a:r>
              <a:rPr lang="en-US" sz="2700" dirty="0"/>
              <a:t>which increases market quantity supplied.  </a:t>
            </a:r>
          </a:p>
          <a:p>
            <a:pPr marL="346075" indent="-346075" eaLnBrk="1" hangingPunct="1"/>
            <a:r>
              <a:rPr lang="en-US" sz="2700" dirty="0"/>
              <a:t>Hence, LR market supply curve slopes upward. </a:t>
            </a:r>
          </a:p>
          <a:p>
            <a:pPr marL="346075" indent="-346075" eaLnBrk="1" hangingPunct="1"/>
            <a:r>
              <a:rPr lang="en-US" sz="2700" dirty="0"/>
              <a:t>At any </a:t>
            </a:r>
            <a:r>
              <a:rPr lang="en-US" sz="2700" b="1" i="1" dirty="0"/>
              <a:t>P</a:t>
            </a:r>
            <a:r>
              <a:rPr lang="en-US" sz="2700" dirty="0"/>
              <a:t>, </a:t>
            </a:r>
          </a:p>
          <a:p>
            <a:pPr marL="806450" lvl="1" indent="-290513" eaLnBrk="1" hangingPunct="1">
              <a:lnSpc>
                <a:spcPct val="105000"/>
              </a:lnSpc>
              <a:spcBef>
                <a:spcPct val="30000"/>
              </a:spcBef>
            </a:pPr>
            <a:r>
              <a:rPr lang="en-US" dirty="0"/>
              <a:t>For the marginal firm, </a:t>
            </a:r>
            <a:br>
              <a:rPr lang="en-US" dirty="0"/>
            </a:br>
            <a:r>
              <a:rPr lang="en-US" b="1" i="1" dirty="0"/>
              <a:t>P</a:t>
            </a:r>
            <a:r>
              <a:rPr lang="en-US" dirty="0"/>
              <a:t> = minimum </a:t>
            </a:r>
            <a:r>
              <a:rPr lang="en-US" i="1" dirty="0"/>
              <a:t>ATC</a:t>
            </a:r>
            <a:r>
              <a:rPr lang="en-US" dirty="0"/>
              <a:t>  and  profit = 0.</a:t>
            </a:r>
          </a:p>
          <a:p>
            <a:pPr marL="806450" lvl="1" indent="-290513" eaLnBrk="1" hangingPunct="1">
              <a:spcBef>
                <a:spcPct val="30000"/>
              </a:spcBef>
            </a:pPr>
            <a:r>
              <a:rPr lang="en-US" dirty="0"/>
              <a:t>For lower-cost firms,  profit &gt; 0.</a:t>
            </a:r>
          </a:p>
        </p:txBody>
      </p:sp>
      <p:sp>
        <p:nvSpPr>
          <p:cNvPr id="37894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91799090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build="p" bldLvl="4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/>
              <a:t>2)  Costs Rise as Firms Enter the Market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6075" indent="-346075" eaLnBrk="1" hangingPunct="1">
              <a:spcBef>
                <a:spcPct val="40000"/>
              </a:spcBef>
            </a:pPr>
            <a:r>
              <a:rPr lang="en-US" dirty="0"/>
              <a:t>In some industries, the supply of a key input is limited (e.g.</a:t>
            </a:r>
            <a:r>
              <a:rPr lang="en-US" i="1" dirty="0"/>
              <a:t>,</a:t>
            </a:r>
            <a:r>
              <a:rPr lang="en-US" dirty="0"/>
              <a:t> amount of land suitable for farming is fixed).</a:t>
            </a:r>
          </a:p>
          <a:p>
            <a:pPr marL="346075" indent="-346075" eaLnBrk="1" hangingPunct="1">
              <a:spcBef>
                <a:spcPct val="40000"/>
              </a:spcBef>
            </a:pPr>
            <a:r>
              <a:rPr lang="en-US" dirty="0"/>
              <a:t>The entry of new firms increases demand for this input, causing its price to rise.  </a:t>
            </a:r>
          </a:p>
          <a:p>
            <a:pPr marL="346075" indent="-346075" eaLnBrk="1" hangingPunct="1">
              <a:spcBef>
                <a:spcPct val="40000"/>
              </a:spcBef>
            </a:pPr>
            <a:r>
              <a:rPr lang="en-US" dirty="0"/>
              <a:t>This increases all firms’ costs.  </a:t>
            </a:r>
          </a:p>
          <a:p>
            <a:pPr marL="346075" indent="-346075" eaLnBrk="1" hangingPunct="1">
              <a:spcBef>
                <a:spcPct val="40000"/>
              </a:spcBef>
            </a:pPr>
            <a:r>
              <a:rPr lang="en-US" dirty="0"/>
              <a:t>Hence, an increase in </a:t>
            </a:r>
            <a:r>
              <a:rPr lang="en-US" b="1" i="1" dirty="0"/>
              <a:t>P</a:t>
            </a:r>
            <a:r>
              <a:rPr lang="en-US" dirty="0"/>
              <a:t> is required to increase the market quantity supplied, so the supply curve is upward-sloping.  </a:t>
            </a:r>
          </a:p>
        </p:txBody>
      </p:sp>
      <p:sp>
        <p:nvSpPr>
          <p:cNvPr id="38918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82909298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9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9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build="p" bldLvl="4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000" b="1" dirty="0"/>
              <a:t>CONCLUSION</a:t>
            </a:r>
            <a:r>
              <a:rPr lang="en-US" sz="3000" dirty="0"/>
              <a:t>:</a:t>
            </a:r>
            <a:r>
              <a:rPr lang="en-US" sz="3100" dirty="0"/>
              <a:t>  </a:t>
            </a:r>
            <a:br>
              <a:rPr lang="en-US" sz="3100" dirty="0"/>
            </a:br>
            <a:r>
              <a:rPr lang="en-US" sz="3600" dirty="0"/>
              <a:t>The Efficiency of a Competitive Market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0450"/>
            <a:ext cx="8229600" cy="4979581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tabLst>
                <a:tab pos="5719763" algn="ctr"/>
              </a:tabLst>
            </a:pPr>
            <a:r>
              <a:rPr lang="en-US" sz="2700" dirty="0"/>
              <a:t>Profit-maximization:	</a:t>
            </a:r>
            <a:r>
              <a:rPr lang="en-US" sz="2700" i="1" dirty="0"/>
              <a:t>MC</a:t>
            </a:r>
            <a:r>
              <a:rPr lang="en-US" sz="2700" dirty="0"/>
              <a:t> = </a:t>
            </a:r>
            <a:r>
              <a:rPr lang="en-US" sz="2700" i="1" dirty="0"/>
              <a:t>MR</a:t>
            </a:r>
            <a:endParaRPr lang="en-US" sz="2700" dirty="0"/>
          </a:p>
          <a:p>
            <a:pPr eaLnBrk="1" hangingPunct="1">
              <a:spcBef>
                <a:spcPct val="30000"/>
              </a:spcBef>
              <a:tabLst>
                <a:tab pos="5719763" algn="ctr"/>
              </a:tabLst>
            </a:pPr>
            <a:r>
              <a:rPr lang="en-US" sz="2700" dirty="0"/>
              <a:t>Perfect competition:	  </a:t>
            </a:r>
            <a:r>
              <a:rPr lang="en-US" sz="2700" b="1" i="1" dirty="0"/>
              <a:t>P</a:t>
            </a:r>
            <a:r>
              <a:rPr lang="en-US" sz="2700" dirty="0"/>
              <a:t> = </a:t>
            </a:r>
            <a:r>
              <a:rPr lang="en-US" sz="2700" i="1" dirty="0"/>
              <a:t>MR</a:t>
            </a:r>
            <a:endParaRPr lang="en-US" sz="2700" dirty="0"/>
          </a:p>
          <a:p>
            <a:pPr eaLnBrk="1" hangingPunct="1">
              <a:spcBef>
                <a:spcPct val="30000"/>
              </a:spcBef>
              <a:tabLst>
                <a:tab pos="5719763" algn="ctr"/>
              </a:tabLst>
            </a:pPr>
            <a:r>
              <a:rPr lang="en-US" sz="2700" dirty="0"/>
              <a:t>So, in the competitive </a:t>
            </a:r>
            <a:r>
              <a:rPr lang="en-US" sz="2700" dirty="0" err="1"/>
              <a:t>eq’m</a:t>
            </a:r>
            <a:r>
              <a:rPr lang="en-US" sz="2700" dirty="0"/>
              <a:t>:	  </a:t>
            </a:r>
            <a:r>
              <a:rPr lang="en-US" sz="2700" b="1" i="1" dirty="0"/>
              <a:t>P</a:t>
            </a:r>
            <a:r>
              <a:rPr lang="en-US" sz="2700" dirty="0"/>
              <a:t> = </a:t>
            </a:r>
            <a:r>
              <a:rPr lang="en-US" sz="2700" i="1" dirty="0"/>
              <a:t>MC</a:t>
            </a:r>
          </a:p>
          <a:p>
            <a:pPr eaLnBrk="1" hangingPunct="1">
              <a:tabLst>
                <a:tab pos="5719763" algn="ctr"/>
              </a:tabLst>
            </a:pPr>
            <a:r>
              <a:rPr lang="en-US" sz="2700" dirty="0"/>
              <a:t>Recall, </a:t>
            </a:r>
            <a:r>
              <a:rPr lang="en-US" sz="2700" i="1" dirty="0"/>
              <a:t>MC</a:t>
            </a:r>
            <a:r>
              <a:rPr lang="en-US" sz="2700" dirty="0"/>
              <a:t> is cost of producing the marginal unit. </a:t>
            </a:r>
          </a:p>
          <a:p>
            <a:pPr eaLnBrk="1" hangingPunct="1">
              <a:spcBef>
                <a:spcPct val="10000"/>
              </a:spcBef>
              <a:buFont typeface="Wingdings" pitchFamily="2" charset="2"/>
              <a:buNone/>
              <a:tabLst>
                <a:tab pos="5719763" algn="ctr"/>
              </a:tabLst>
            </a:pPr>
            <a:r>
              <a:rPr lang="en-US" sz="2700" i="1" dirty="0"/>
              <a:t>	</a:t>
            </a:r>
            <a:r>
              <a:rPr lang="en-US" sz="2700" b="1" i="1" dirty="0"/>
              <a:t>P</a:t>
            </a:r>
            <a:r>
              <a:rPr lang="en-US" sz="2700" dirty="0"/>
              <a:t>  is value to buyers of the marginal unit. </a:t>
            </a:r>
          </a:p>
          <a:p>
            <a:pPr eaLnBrk="1" hangingPunct="1">
              <a:tabLst>
                <a:tab pos="5719763" algn="ctr"/>
              </a:tabLst>
            </a:pPr>
            <a:r>
              <a:rPr lang="en-US" sz="2700" dirty="0"/>
              <a:t>So, the competitive </a:t>
            </a:r>
            <a:r>
              <a:rPr lang="en-US" sz="2700" dirty="0" err="1"/>
              <a:t>eq’m</a:t>
            </a:r>
            <a:r>
              <a:rPr lang="en-US" sz="2700" dirty="0"/>
              <a:t> is efficient, maximizes total surplus. </a:t>
            </a:r>
          </a:p>
        </p:txBody>
      </p:sp>
      <p:sp>
        <p:nvSpPr>
          <p:cNvPr id="39942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92730458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9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build="p" bldLvl="4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88912"/>
            <a:ext cx="8458200" cy="725488"/>
          </a:xfrm>
          <a:noFill/>
        </p:spPr>
        <p:txBody>
          <a:bodyPr bIns="0" anchor="b">
            <a:noAutofit/>
          </a:bodyPr>
          <a:lstStyle/>
          <a:p>
            <a:pPr algn="l" eaLnBrk="1" hangingPunct="1">
              <a:lnSpc>
                <a:spcPct val="105000"/>
              </a:lnSpc>
              <a:defRPr/>
            </a:pPr>
            <a:r>
              <a:rPr lang="en-US" sz="3600" kern="0" spc="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Summary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dirty="0"/>
              <a:t>For a firm in a perfectly competitive market, </a:t>
            </a:r>
            <a:br>
              <a:rPr lang="en-US" dirty="0"/>
            </a:br>
            <a:r>
              <a:rPr lang="en-US" dirty="0"/>
              <a:t>price = marginal revenue = average revenue.</a:t>
            </a:r>
          </a:p>
          <a:p>
            <a:pPr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dirty="0"/>
              <a:t>If </a:t>
            </a:r>
            <a:r>
              <a:rPr lang="en-US" i="1" dirty="0"/>
              <a:t>P</a:t>
            </a:r>
            <a:r>
              <a:rPr lang="en-US" dirty="0"/>
              <a:t> &gt; </a:t>
            </a:r>
            <a:r>
              <a:rPr lang="en-US" i="1" dirty="0"/>
              <a:t>AVC</a:t>
            </a:r>
            <a:r>
              <a:rPr lang="en-US" dirty="0"/>
              <a:t>, a firm maximizes profit by producing the quantity where </a:t>
            </a:r>
            <a:r>
              <a:rPr lang="en-US" i="1" dirty="0"/>
              <a:t>MR</a:t>
            </a:r>
            <a:r>
              <a:rPr lang="en-US" dirty="0"/>
              <a:t> = </a:t>
            </a:r>
            <a:r>
              <a:rPr lang="en-US" i="1" dirty="0"/>
              <a:t>MC</a:t>
            </a:r>
            <a:r>
              <a:rPr lang="en-US" dirty="0"/>
              <a:t>.  If </a:t>
            </a:r>
            <a:r>
              <a:rPr lang="en-US" i="1" dirty="0"/>
              <a:t>P</a:t>
            </a:r>
            <a:r>
              <a:rPr lang="en-US" dirty="0"/>
              <a:t> &lt; </a:t>
            </a:r>
            <a:r>
              <a:rPr lang="en-US" i="1" dirty="0"/>
              <a:t>AVC</a:t>
            </a:r>
            <a:r>
              <a:rPr lang="en-US" dirty="0"/>
              <a:t>, a firm will shut down in the short run.  </a:t>
            </a:r>
          </a:p>
          <a:p>
            <a:pPr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dirty="0"/>
              <a:t>If </a:t>
            </a:r>
            <a:r>
              <a:rPr lang="en-US" i="1" dirty="0"/>
              <a:t>P</a:t>
            </a:r>
            <a:r>
              <a:rPr lang="en-US" dirty="0"/>
              <a:t> &lt; </a:t>
            </a:r>
            <a:r>
              <a:rPr lang="en-US" i="1" dirty="0"/>
              <a:t>ATC</a:t>
            </a:r>
            <a:r>
              <a:rPr lang="en-US" dirty="0"/>
              <a:t>, a firm will exit in the long run. </a:t>
            </a:r>
          </a:p>
          <a:p>
            <a:pPr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dirty="0"/>
              <a:t>In the short run, entry is not possible, and an increase in demand increases firms’ profits. </a:t>
            </a:r>
          </a:p>
          <a:p>
            <a:pPr>
              <a:buClr>
                <a:schemeClr val="accent1">
                  <a:lumMod val="75000"/>
                </a:schemeClr>
              </a:buClr>
              <a:buSzPct val="120000"/>
              <a:buFont typeface="Arial" pitchFamily="34" charset="0"/>
              <a:buChar char="•"/>
            </a:pPr>
            <a:r>
              <a:rPr lang="en-US" dirty="0"/>
              <a:t>With free entry and exit, profits = 0 in the long run, and </a:t>
            </a:r>
            <a:r>
              <a:rPr lang="en-US" i="1" dirty="0"/>
              <a:t>P</a:t>
            </a:r>
            <a:r>
              <a:rPr lang="en-US" dirty="0"/>
              <a:t> = minimum </a:t>
            </a:r>
            <a:r>
              <a:rPr lang="en-US" i="1" dirty="0"/>
              <a:t>ATC</a:t>
            </a:r>
            <a:r>
              <a:rPr lang="en-US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b="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b="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b="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Picture 1" descr="Screen Shot 2013-09-29 at 9.52.07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2700"/>
            <a:ext cx="304800" cy="68707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700"/>
              <a:t>Introduction:  A Scenario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z="2700" dirty="0"/>
              <a:t>Three years after graduating, you run your own business.  </a:t>
            </a:r>
          </a:p>
          <a:p>
            <a:pPr eaLnBrk="1" hangingPunct="1"/>
            <a:r>
              <a:rPr lang="en-US" sz="2700" dirty="0"/>
              <a:t>You must decide how much to produce, what price to charge, how many workers to hire, etc.</a:t>
            </a:r>
          </a:p>
          <a:p>
            <a:pPr eaLnBrk="1" hangingPunct="1"/>
            <a:r>
              <a:rPr lang="en-US" sz="2700" dirty="0"/>
              <a:t>What factors should affect these decisions? </a:t>
            </a:r>
          </a:p>
          <a:p>
            <a:pPr lvl="1" eaLnBrk="1" hangingPunct="1"/>
            <a:r>
              <a:rPr lang="en-US" dirty="0"/>
              <a:t>Your costs (studied in preceding chapter)</a:t>
            </a:r>
          </a:p>
          <a:p>
            <a:pPr lvl="1" eaLnBrk="1" hangingPunct="1"/>
            <a:r>
              <a:rPr lang="en-US" dirty="0"/>
              <a:t>How much competition you face</a:t>
            </a:r>
          </a:p>
          <a:p>
            <a:pPr eaLnBrk="1" hangingPunct="1"/>
            <a:r>
              <a:rPr lang="en-US" sz="2700" dirty="0"/>
              <a:t>We begin by studying the behavior of firms in perfectly competitive markets.</a:t>
            </a:r>
          </a:p>
        </p:txBody>
      </p:sp>
      <p:sp>
        <p:nvSpPr>
          <p:cNvPr id="7174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2705879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1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build="p" bldLvl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52413"/>
            <a:ext cx="9144000" cy="64928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/>
              <a:t>Characteristics of Perfect Competition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063" y="1301750"/>
            <a:ext cx="8313737" cy="2054225"/>
          </a:xfrm>
          <a:solidFill>
            <a:srgbClr val="FFFFCC"/>
          </a:solidFill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463550" indent="-463550" eaLnBrk="1" hangingPunct="1"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2600" b="1" dirty="0">
                <a:solidFill>
                  <a:srgbClr val="996633"/>
                </a:solidFill>
              </a:rPr>
              <a:t>1.	</a:t>
            </a:r>
            <a:r>
              <a:rPr lang="en-US" dirty="0"/>
              <a:t>Many buyers and many sellers.</a:t>
            </a:r>
          </a:p>
          <a:p>
            <a:pPr marL="463550" indent="-463550" eaLnBrk="1" hangingPunct="1"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2600" b="1" dirty="0">
                <a:solidFill>
                  <a:srgbClr val="996633"/>
                </a:solidFill>
              </a:rPr>
              <a:t>2.	</a:t>
            </a:r>
            <a:r>
              <a:rPr lang="en-US" dirty="0"/>
              <a:t>The goods offered for sale are largely the same.</a:t>
            </a:r>
          </a:p>
          <a:p>
            <a:pPr marL="463550" indent="-463550" eaLnBrk="1" hangingPunct="1"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2600" b="1" dirty="0">
                <a:solidFill>
                  <a:srgbClr val="996633"/>
                </a:solidFill>
              </a:rPr>
              <a:t>3.	</a:t>
            </a:r>
            <a:r>
              <a:rPr lang="en-US" dirty="0"/>
              <a:t>Firms can freely enter or exit the market.  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561975" y="3702050"/>
            <a:ext cx="788035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03225" indent="-403225">
              <a:lnSpc>
                <a:spcPct val="105000"/>
              </a:lnSpc>
              <a:spcBef>
                <a:spcPct val="45000"/>
              </a:spcBef>
              <a:buClr>
                <a:srgbClr val="339966"/>
              </a:buClr>
              <a:buSzPct val="120000"/>
              <a:buFont typeface="Wingdings" pitchFamily="2" charset="2"/>
              <a:buChar char="§"/>
            </a:pPr>
            <a:r>
              <a:rPr lang="en-US" sz="2800" dirty="0">
                <a:latin typeface="Arial"/>
                <a:cs typeface="Arial"/>
              </a:rPr>
              <a:t>Because of 1 &amp; 2, each buyer and seller is a “</a:t>
            </a:r>
            <a:r>
              <a:rPr lang="en-US" sz="2800" b="1" dirty="0">
                <a:solidFill>
                  <a:srgbClr val="800080"/>
                </a:solidFill>
                <a:latin typeface="Arial"/>
                <a:cs typeface="Arial"/>
              </a:rPr>
              <a:t>price taker</a:t>
            </a:r>
            <a:r>
              <a:rPr lang="en-US" sz="2800" dirty="0">
                <a:latin typeface="Arial"/>
                <a:cs typeface="Arial"/>
              </a:rPr>
              <a:t>” – takes the price as given.  </a:t>
            </a:r>
          </a:p>
        </p:txBody>
      </p:sp>
      <p:sp>
        <p:nvSpPr>
          <p:cNvPr id="8199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83665665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bldLvl="5"/>
      <p:bldP spid="450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700"/>
              <a:t>The Revenue of a Competitive Firm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063" y="1176338"/>
            <a:ext cx="4762500" cy="3802062"/>
          </a:xfrm>
        </p:spPr>
        <p:txBody>
          <a:bodyPr/>
          <a:lstStyle/>
          <a:p>
            <a:pPr eaLnBrk="1" hangingPunct="1">
              <a:spcBef>
                <a:spcPct val="120000"/>
              </a:spcBef>
            </a:pPr>
            <a:r>
              <a:rPr lang="en-US"/>
              <a:t>Total revenue (</a:t>
            </a:r>
            <a:r>
              <a:rPr lang="en-US" i="1"/>
              <a:t>TR</a:t>
            </a:r>
            <a:r>
              <a:rPr lang="en-US"/>
              <a:t>) </a:t>
            </a:r>
          </a:p>
          <a:p>
            <a:pPr eaLnBrk="1" hangingPunct="1">
              <a:spcBef>
                <a:spcPct val="120000"/>
              </a:spcBef>
            </a:pPr>
            <a:r>
              <a:rPr lang="en-US" b="1">
                <a:solidFill>
                  <a:srgbClr val="CC0000"/>
                </a:solidFill>
              </a:rPr>
              <a:t>Average revenue (</a:t>
            </a:r>
            <a:r>
              <a:rPr lang="en-US" b="1" i="1">
                <a:solidFill>
                  <a:srgbClr val="CC0000"/>
                </a:solidFill>
              </a:rPr>
              <a:t>AR</a:t>
            </a:r>
            <a:r>
              <a:rPr lang="en-US" b="1">
                <a:solidFill>
                  <a:srgbClr val="CC0000"/>
                </a:solidFill>
              </a:rPr>
              <a:t>)</a:t>
            </a:r>
          </a:p>
          <a:p>
            <a:pPr eaLnBrk="1" hangingPunct="1">
              <a:spcBef>
                <a:spcPct val="120000"/>
              </a:spcBef>
            </a:pPr>
            <a:r>
              <a:rPr lang="en-US" b="1">
                <a:solidFill>
                  <a:srgbClr val="CC0000"/>
                </a:solidFill>
              </a:rPr>
              <a:t>Marginal revenue (</a:t>
            </a:r>
            <a:r>
              <a:rPr lang="en-US" b="1" i="1">
                <a:solidFill>
                  <a:srgbClr val="CC0000"/>
                </a:solidFill>
              </a:rPr>
              <a:t>MR</a:t>
            </a:r>
            <a:r>
              <a:rPr lang="en-US" b="1">
                <a:solidFill>
                  <a:srgbClr val="CC0000"/>
                </a:solidFill>
              </a:rPr>
              <a:t>)</a:t>
            </a:r>
            <a:r>
              <a:rPr lang="en-US"/>
              <a:t>:</a:t>
            </a:r>
            <a:br>
              <a:rPr lang="en-US"/>
            </a:br>
            <a:r>
              <a:rPr lang="en-US"/>
              <a:t>The change in </a:t>
            </a:r>
            <a:r>
              <a:rPr lang="en-US" i="1"/>
              <a:t>TR</a:t>
            </a:r>
            <a:r>
              <a:rPr lang="en-US"/>
              <a:t> from </a:t>
            </a:r>
            <a:br>
              <a:rPr lang="en-US"/>
            </a:br>
            <a:r>
              <a:rPr lang="en-US"/>
              <a:t>selling one more unit. 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5476875" y="3305177"/>
            <a:ext cx="1914525" cy="995363"/>
            <a:chOff x="3450" y="2061"/>
            <a:chExt cx="1206" cy="627"/>
          </a:xfrm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4057" y="2061"/>
              <a:ext cx="599" cy="627"/>
              <a:chOff x="4577" y="1756"/>
              <a:chExt cx="599" cy="627"/>
            </a:xfrm>
          </p:grpSpPr>
          <p:sp>
            <p:nvSpPr>
              <p:cNvPr id="9234" name="Rectangle 6"/>
              <p:cNvSpPr>
                <a:spLocks noChangeArrowheads="1"/>
              </p:cNvSpPr>
              <p:nvPr/>
            </p:nvSpPr>
            <p:spPr bwMode="auto">
              <a:xfrm>
                <a:off x="4577" y="1756"/>
                <a:ext cx="599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>
                    <a:latin typeface="Arial"/>
                    <a:cs typeface="Arial"/>
                  </a:rPr>
                  <a:t>∆</a:t>
                </a:r>
                <a:r>
                  <a:rPr lang="en-US" sz="2800" i="1">
                    <a:latin typeface="Arial"/>
                    <a:cs typeface="Arial"/>
                  </a:rPr>
                  <a:t>TR</a:t>
                </a:r>
              </a:p>
            </p:txBody>
          </p:sp>
          <p:sp>
            <p:nvSpPr>
              <p:cNvPr id="9235" name="Rectangle 7"/>
              <p:cNvSpPr>
                <a:spLocks noChangeArrowheads="1"/>
              </p:cNvSpPr>
              <p:nvPr/>
            </p:nvSpPr>
            <p:spPr bwMode="auto">
              <a:xfrm>
                <a:off x="4626" y="2053"/>
                <a:ext cx="473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>
                    <a:latin typeface="Arial"/>
                    <a:cs typeface="Arial"/>
                  </a:rPr>
                  <a:t>∆</a:t>
                </a:r>
                <a:r>
                  <a:rPr lang="en-US" sz="2800" b="1" i="1">
                    <a:latin typeface="Arial"/>
                    <a:cs typeface="Arial"/>
                  </a:rPr>
                  <a:t>Q</a:t>
                </a:r>
              </a:p>
            </p:txBody>
          </p:sp>
          <p:sp>
            <p:nvSpPr>
              <p:cNvPr id="9236" name="Line 8"/>
              <p:cNvSpPr>
                <a:spLocks noChangeShapeType="1"/>
              </p:cNvSpPr>
              <p:nvPr/>
            </p:nvSpPr>
            <p:spPr bwMode="auto">
              <a:xfrm>
                <a:off x="4658" y="2075"/>
                <a:ext cx="4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9233" name="Rectangle 9"/>
            <p:cNvSpPr>
              <a:spLocks noChangeArrowheads="1"/>
            </p:cNvSpPr>
            <p:nvPr/>
          </p:nvSpPr>
          <p:spPr bwMode="auto">
            <a:xfrm>
              <a:off x="3450" y="2211"/>
              <a:ext cx="67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i="1">
                  <a:latin typeface="Arial"/>
                  <a:cs typeface="Arial"/>
                </a:rPr>
                <a:t>MR</a:t>
              </a:r>
              <a:r>
                <a:rPr lang="en-US" sz="2800">
                  <a:latin typeface="Arial"/>
                  <a:cs typeface="Arial"/>
                </a:rPr>
                <a:t> =</a:t>
              </a:r>
            </a:p>
          </p:txBody>
        </p:sp>
      </p:grpSp>
      <p:sp>
        <p:nvSpPr>
          <p:cNvPr id="78866" name="Rectangle 18"/>
          <p:cNvSpPr>
            <a:spLocks noChangeArrowheads="1"/>
          </p:cNvSpPr>
          <p:nvPr/>
        </p:nvSpPr>
        <p:spPr bwMode="auto">
          <a:xfrm>
            <a:off x="5472113" y="1181100"/>
            <a:ext cx="20574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Arial"/>
                <a:cs typeface="Arial"/>
              </a:rPr>
              <a:t>TR</a:t>
            </a:r>
            <a:r>
              <a:rPr lang="en-US" sz="2800">
                <a:latin typeface="Arial"/>
                <a:cs typeface="Arial"/>
              </a:rPr>
              <a:t> = </a:t>
            </a:r>
            <a:r>
              <a:rPr lang="en-US" sz="2800" b="1" i="1">
                <a:latin typeface="Arial"/>
                <a:cs typeface="Arial"/>
              </a:rPr>
              <a:t>P</a:t>
            </a:r>
            <a:r>
              <a:rPr lang="en-US" sz="2800">
                <a:latin typeface="Arial"/>
                <a:cs typeface="Arial"/>
              </a:rPr>
              <a:t> x </a:t>
            </a:r>
            <a:r>
              <a:rPr lang="en-US" sz="2800" b="1" i="1">
                <a:latin typeface="Arial"/>
                <a:cs typeface="Arial"/>
              </a:rPr>
              <a:t>Q</a:t>
            </a: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473701" y="1911351"/>
            <a:ext cx="2697163" cy="995363"/>
            <a:chOff x="3483" y="1113"/>
            <a:chExt cx="1699" cy="627"/>
          </a:xfrm>
        </p:grpSpPr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4153" y="1113"/>
              <a:ext cx="473" cy="627"/>
              <a:chOff x="4640" y="1756"/>
              <a:chExt cx="473" cy="627"/>
            </a:xfrm>
          </p:grpSpPr>
          <p:sp>
            <p:nvSpPr>
              <p:cNvPr id="9229" name="Rectangle 14"/>
              <p:cNvSpPr>
                <a:spLocks noChangeArrowheads="1"/>
              </p:cNvSpPr>
              <p:nvPr/>
            </p:nvSpPr>
            <p:spPr bwMode="auto">
              <a:xfrm>
                <a:off x="4640" y="1756"/>
                <a:ext cx="473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i="1">
                    <a:latin typeface="Arial"/>
                    <a:cs typeface="Arial"/>
                  </a:rPr>
                  <a:t>TR</a:t>
                </a:r>
              </a:p>
            </p:txBody>
          </p:sp>
          <p:sp>
            <p:nvSpPr>
              <p:cNvPr id="9230" name="Rectangle 15"/>
              <p:cNvSpPr>
                <a:spLocks noChangeArrowheads="1"/>
              </p:cNvSpPr>
              <p:nvPr/>
            </p:nvSpPr>
            <p:spPr bwMode="auto">
              <a:xfrm>
                <a:off x="4688" y="2053"/>
                <a:ext cx="347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800" b="1" i="1">
                    <a:latin typeface="Arial"/>
                    <a:cs typeface="Arial"/>
                  </a:rPr>
                  <a:t>Q</a:t>
                </a:r>
              </a:p>
            </p:txBody>
          </p:sp>
          <p:sp>
            <p:nvSpPr>
              <p:cNvPr id="9231" name="Line 16"/>
              <p:cNvSpPr>
                <a:spLocks noChangeShapeType="1"/>
              </p:cNvSpPr>
              <p:nvPr/>
            </p:nvSpPr>
            <p:spPr bwMode="auto">
              <a:xfrm>
                <a:off x="4658" y="2075"/>
                <a:ext cx="4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9227" name="Rectangle 17"/>
            <p:cNvSpPr>
              <a:spLocks noChangeArrowheads="1"/>
            </p:cNvSpPr>
            <p:nvPr/>
          </p:nvSpPr>
          <p:spPr bwMode="auto">
            <a:xfrm>
              <a:off x="3483" y="1263"/>
              <a:ext cx="637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i="1">
                  <a:latin typeface="Arial"/>
                  <a:cs typeface="Arial"/>
                </a:rPr>
                <a:t>AR</a:t>
              </a:r>
              <a:r>
                <a:rPr lang="en-US" sz="2800">
                  <a:latin typeface="Arial"/>
                  <a:cs typeface="Arial"/>
                </a:rPr>
                <a:t> =</a:t>
              </a:r>
            </a:p>
          </p:txBody>
        </p:sp>
        <p:sp>
          <p:nvSpPr>
            <p:cNvPr id="9228" name="Rectangle 19"/>
            <p:cNvSpPr>
              <a:spLocks noChangeArrowheads="1"/>
            </p:cNvSpPr>
            <p:nvPr/>
          </p:nvSpPr>
          <p:spPr bwMode="auto">
            <a:xfrm>
              <a:off x="4685" y="1261"/>
              <a:ext cx="497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latin typeface="Arial"/>
                  <a:cs typeface="Arial"/>
                </a:rPr>
                <a:t>= </a:t>
              </a:r>
              <a:r>
                <a:rPr lang="en-US" sz="2800" b="1" i="1">
                  <a:latin typeface="Arial"/>
                  <a:cs typeface="Arial"/>
                </a:rPr>
                <a:t>P</a:t>
              </a:r>
            </a:p>
          </p:txBody>
        </p:sp>
      </p:grpSp>
      <p:sp>
        <p:nvSpPr>
          <p:cNvPr id="9225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39982187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bldLvl="5"/>
      <p:bldP spid="788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5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08963" cy="954088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sz="2400" b="0" spc="40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ACTIVE LEARNING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r>
              <a:rPr lang="en-US" sz="7100" baseline="-10000" dirty="0">
                <a:solidFill>
                  <a:srgbClr val="E27D0E"/>
                </a:solidFill>
                <a:latin typeface="Cambria Math"/>
                <a:cs typeface="Cambria Math"/>
              </a:rPr>
              <a:t>1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b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</a:br>
            <a:r>
              <a:rPr lang="en-US" sz="4000" dirty="0">
                <a:solidFill>
                  <a:srgbClr val="CC9900"/>
                </a:solidFill>
                <a:cs typeface="Arial" charset="0"/>
              </a:rPr>
              <a:t>Calculating </a:t>
            </a:r>
            <a:r>
              <a:rPr lang="en-US" sz="4000" i="1" dirty="0">
                <a:solidFill>
                  <a:srgbClr val="CC9900"/>
                </a:solidFill>
                <a:cs typeface="Arial" charset="0"/>
              </a:rPr>
              <a:t>TR</a:t>
            </a:r>
            <a:r>
              <a:rPr lang="en-US" sz="4000" dirty="0">
                <a:solidFill>
                  <a:srgbClr val="CC9900"/>
                </a:solidFill>
                <a:cs typeface="Arial" charset="0"/>
              </a:rPr>
              <a:t>, </a:t>
            </a:r>
            <a:r>
              <a:rPr lang="en-US" sz="4000" i="1" dirty="0">
                <a:solidFill>
                  <a:srgbClr val="CC9900"/>
                </a:solidFill>
                <a:cs typeface="Arial" charset="0"/>
              </a:rPr>
              <a:t>AR</a:t>
            </a:r>
            <a:r>
              <a:rPr lang="en-US" sz="4000" dirty="0">
                <a:solidFill>
                  <a:srgbClr val="CC9900"/>
                </a:solidFill>
                <a:cs typeface="Arial" charset="0"/>
              </a:rPr>
              <a:t>, </a:t>
            </a:r>
            <a:r>
              <a:rPr lang="en-US" sz="4000" i="1" dirty="0">
                <a:solidFill>
                  <a:srgbClr val="CC9900"/>
                </a:solidFill>
                <a:cs typeface="Arial" charset="0"/>
              </a:rPr>
              <a:t>MR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Picture 1" descr="sidebar-yellow copy.pn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7000" contras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04799" cy="6858000"/>
          </a:xfrm>
          <a:prstGeom prst="rect">
            <a:avLst/>
          </a:prstGeom>
        </p:spPr>
      </p:pic>
      <p:sp>
        <p:nvSpPr>
          <p:cNvPr id="6" name="Rectangle 69"/>
          <p:cNvSpPr>
            <a:spLocks noChangeArrowheads="1"/>
          </p:cNvSpPr>
          <p:nvPr/>
        </p:nvSpPr>
        <p:spPr bwMode="auto">
          <a:xfrm>
            <a:off x="1108075" y="1687513"/>
            <a:ext cx="7280275" cy="48085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35200" y="1161100"/>
            <a:ext cx="60928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5000"/>
              </a:lnSpc>
              <a:spcBef>
                <a:spcPct val="45000"/>
              </a:spcBef>
              <a:buClr>
                <a:srgbClr val="669900"/>
              </a:buClr>
              <a:buSzPct val="120000"/>
              <a:buFont typeface="Wingdings" pitchFamily="2" charset="2"/>
              <a:buNone/>
            </a:pPr>
            <a:r>
              <a:rPr lang="en-US" sz="2600" dirty="0">
                <a:latin typeface="Arial"/>
                <a:cs typeface="Arial"/>
              </a:rPr>
              <a:t>Fill in the empty spaces of the table.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3079750" y="5862638"/>
            <a:ext cx="1874838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$50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2047875" y="5862638"/>
            <a:ext cx="1031875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103313" y="5862638"/>
            <a:ext cx="944562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5</a:t>
            </a: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3079750" y="5224463"/>
            <a:ext cx="1874838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$40</a:t>
            </a: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047875" y="5224463"/>
            <a:ext cx="10318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103313" y="5224463"/>
            <a:ext cx="9445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4</a:t>
            </a:r>
          </a:p>
        </p:txBody>
      </p: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2047875" y="4589463"/>
            <a:ext cx="1031875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15" name="Rectangle 22"/>
          <p:cNvSpPr>
            <a:spLocks noChangeArrowheads="1"/>
          </p:cNvSpPr>
          <p:nvPr/>
        </p:nvSpPr>
        <p:spPr bwMode="auto">
          <a:xfrm>
            <a:off x="1103313" y="4589463"/>
            <a:ext cx="944562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3</a:t>
            </a:r>
          </a:p>
        </p:txBody>
      </p:sp>
      <p:sp>
        <p:nvSpPr>
          <p:cNvPr id="16" name="Rectangle 26"/>
          <p:cNvSpPr>
            <a:spLocks noChangeArrowheads="1"/>
          </p:cNvSpPr>
          <p:nvPr/>
        </p:nvSpPr>
        <p:spPr bwMode="auto">
          <a:xfrm>
            <a:off x="2047875" y="3949700"/>
            <a:ext cx="10318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17" name="Rectangle 27"/>
          <p:cNvSpPr>
            <a:spLocks noChangeArrowheads="1"/>
          </p:cNvSpPr>
          <p:nvPr/>
        </p:nvSpPr>
        <p:spPr bwMode="auto">
          <a:xfrm>
            <a:off x="1103313" y="3949700"/>
            <a:ext cx="944562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2</a:t>
            </a:r>
          </a:p>
        </p:txBody>
      </p:sp>
      <p:sp>
        <p:nvSpPr>
          <p:cNvPr id="18" name="Rectangle 29"/>
          <p:cNvSpPr>
            <a:spLocks noChangeArrowheads="1"/>
          </p:cNvSpPr>
          <p:nvPr/>
        </p:nvSpPr>
        <p:spPr bwMode="auto">
          <a:xfrm>
            <a:off x="4954588" y="3313113"/>
            <a:ext cx="1611312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2047875" y="3313113"/>
            <a:ext cx="1031875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20" name="Rectangle 32"/>
          <p:cNvSpPr>
            <a:spLocks noChangeArrowheads="1"/>
          </p:cNvSpPr>
          <p:nvPr/>
        </p:nvSpPr>
        <p:spPr bwMode="auto">
          <a:xfrm>
            <a:off x="1103313" y="3313113"/>
            <a:ext cx="944562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1</a:t>
            </a:r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6565900" y="2674938"/>
            <a:ext cx="1839913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4954588" y="2674938"/>
            <a:ext cx="161131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n/a</a:t>
            </a:r>
          </a:p>
        </p:txBody>
      </p: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2047875" y="2674938"/>
            <a:ext cx="10318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24" name="Rectangle 37"/>
          <p:cNvSpPr>
            <a:spLocks noChangeArrowheads="1"/>
          </p:cNvSpPr>
          <p:nvPr/>
        </p:nvSpPr>
        <p:spPr bwMode="auto">
          <a:xfrm>
            <a:off x="1103313" y="2674938"/>
            <a:ext cx="9445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0</a:t>
            </a:r>
          </a:p>
        </p:txBody>
      </p:sp>
      <p:sp>
        <p:nvSpPr>
          <p:cNvPr id="25" name="Rectangle 38"/>
          <p:cNvSpPr>
            <a:spLocks noChangeArrowheads="1"/>
          </p:cNvSpPr>
          <p:nvPr/>
        </p:nvSpPr>
        <p:spPr bwMode="auto">
          <a:xfrm>
            <a:off x="6565900" y="1677988"/>
            <a:ext cx="183991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 i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6" name="Rectangle 39"/>
          <p:cNvSpPr>
            <a:spLocks noChangeArrowheads="1"/>
          </p:cNvSpPr>
          <p:nvPr/>
        </p:nvSpPr>
        <p:spPr bwMode="auto">
          <a:xfrm>
            <a:off x="4954588" y="1677988"/>
            <a:ext cx="1611312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 b="1">
              <a:latin typeface="Arial"/>
              <a:cs typeface="Arial"/>
            </a:endParaRPr>
          </a:p>
        </p:txBody>
      </p:sp>
      <p:sp>
        <p:nvSpPr>
          <p:cNvPr id="27" name="Rectangle 40"/>
          <p:cNvSpPr>
            <a:spLocks noChangeArrowheads="1"/>
          </p:cNvSpPr>
          <p:nvPr/>
        </p:nvSpPr>
        <p:spPr bwMode="auto">
          <a:xfrm>
            <a:off x="3079750" y="1677988"/>
            <a:ext cx="1874838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 i="1">
                <a:latin typeface="Arial"/>
                <a:cs typeface="Arial"/>
              </a:rPr>
              <a:t>TR</a:t>
            </a:r>
          </a:p>
        </p:txBody>
      </p:sp>
      <p:sp>
        <p:nvSpPr>
          <p:cNvPr id="28" name="Rectangle 41"/>
          <p:cNvSpPr>
            <a:spLocks noChangeArrowheads="1"/>
          </p:cNvSpPr>
          <p:nvPr/>
        </p:nvSpPr>
        <p:spPr bwMode="auto">
          <a:xfrm>
            <a:off x="2047875" y="1677988"/>
            <a:ext cx="103187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 b="1" i="1">
                <a:latin typeface="Arial"/>
                <a:cs typeface="Arial"/>
              </a:rPr>
              <a:t>P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1103313" y="1677988"/>
            <a:ext cx="944562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 b="1" i="1">
                <a:latin typeface="Arial"/>
                <a:cs typeface="Arial"/>
              </a:rPr>
              <a:t>Q</a:t>
            </a:r>
          </a:p>
        </p:txBody>
      </p:sp>
      <p:sp>
        <p:nvSpPr>
          <p:cNvPr id="30" name="Line 43"/>
          <p:cNvSpPr>
            <a:spLocks noChangeShapeType="1"/>
          </p:cNvSpPr>
          <p:nvPr/>
        </p:nvSpPr>
        <p:spPr bwMode="auto">
          <a:xfrm>
            <a:off x="1103313" y="1677988"/>
            <a:ext cx="7302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1" name="Line 44"/>
          <p:cNvSpPr>
            <a:spLocks noChangeShapeType="1"/>
          </p:cNvSpPr>
          <p:nvPr/>
        </p:nvSpPr>
        <p:spPr bwMode="auto">
          <a:xfrm>
            <a:off x="1103313" y="2674938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2" name="Line 45"/>
          <p:cNvSpPr>
            <a:spLocks noChangeShapeType="1"/>
          </p:cNvSpPr>
          <p:nvPr/>
        </p:nvSpPr>
        <p:spPr bwMode="auto">
          <a:xfrm>
            <a:off x="1103313" y="3313113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3" name="Line 46"/>
          <p:cNvSpPr>
            <a:spLocks noChangeShapeType="1"/>
          </p:cNvSpPr>
          <p:nvPr/>
        </p:nvSpPr>
        <p:spPr bwMode="auto">
          <a:xfrm>
            <a:off x="1103313" y="3949700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4" name="Line 47"/>
          <p:cNvSpPr>
            <a:spLocks noChangeShapeType="1"/>
          </p:cNvSpPr>
          <p:nvPr/>
        </p:nvSpPr>
        <p:spPr bwMode="auto">
          <a:xfrm>
            <a:off x="1103313" y="4589463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5" name="Line 48"/>
          <p:cNvSpPr>
            <a:spLocks noChangeShapeType="1"/>
          </p:cNvSpPr>
          <p:nvPr/>
        </p:nvSpPr>
        <p:spPr bwMode="auto">
          <a:xfrm>
            <a:off x="1103313" y="5224463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6" name="Line 49"/>
          <p:cNvSpPr>
            <a:spLocks noChangeShapeType="1"/>
          </p:cNvSpPr>
          <p:nvPr/>
        </p:nvSpPr>
        <p:spPr bwMode="auto">
          <a:xfrm>
            <a:off x="1103313" y="5862638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7" name="Line 50"/>
          <p:cNvSpPr>
            <a:spLocks noChangeShapeType="1"/>
          </p:cNvSpPr>
          <p:nvPr/>
        </p:nvSpPr>
        <p:spPr bwMode="auto">
          <a:xfrm>
            <a:off x="1103313" y="6499225"/>
            <a:ext cx="7302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8" name="Line 51"/>
          <p:cNvSpPr>
            <a:spLocks noChangeShapeType="1"/>
          </p:cNvSpPr>
          <p:nvPr/>
        </p:nvSpPr>
        <p:spPr bwMode="auto">
          <a:xfrm>
            <a:off x="1103313" y="1677988"/>
            <a:ext cx="0" cy="48212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39" name="Line 52"/>
          <p:cNvSpPr>
            <a:spLocks noChangeShapeType="1"/>
          </p:cNvSpPr>
          <p:nvPr/>
        </p:nvSpPr>
        <p:spPr bwMode="auto">
          <a:xfrm>
            <a:off x="2047875" y="1677988"/>
            <a:ext cx="0" cy="4821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0" name="Line 53"/>
          <p:cNvSpPr>
            <a:spLocks noChangeShapeType="1"/>
          </p:cNvSpPr>
          <p:nvPr/>
        </p:nvSpPr>
        <p:spPr bwMode="auto">
          <a:xfrm>
            <a:off x="3079750" y="1677988"/>
            <a:ext cx="0" cy="4821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1" name="Line 54"/>
          <p:cNvSpPr>
            <a:spLocks noChangeShapeType="1"/>
          </p:cNvSpPr>
          <p:nvPr/>
        </p:nvSpPr>
        <p:spPr bwMode="auto">
          <a:xfrm>
            <a:off x="4954588" y="1677988"/>
            <a:ext cx="0" cy="4821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2" name="Line 55"/>
          <p:cNvSpPr>
            <a:spLocks noChangeShapeType="1"/>
          </p:cNvSpPr>
          <p:nvPr/>
        </p:nvSpPr>
        <p:spPr bwMode="auto">
          <a:xfrm>
            <a:off x="6565900" y="1677988"/>
            <a:ext cx="0" cy="4821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3" name="Rectangle 62"/>
          <p:cNvSpPr>
            <a:spLocks noChangeArrowheads="1"/>
          </p:cNvSpPr>
          <p:nvPr/>
        </p:nvSpPr>
        <p:spPr bwMode="auto">
          <a:xfrm>
            <a:off x="7165975" y="1958975"/>
            <a:ext cx="7394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Arial"/>
                <a:cs typeface="Arial"/>
              </a:rPr>
              <a:t>MR</a:t>
            </a:r>
          </a:p>
        </p:txBody>
      </p:sp>
      <p:sp>
        <p:nvSpPr>
          <p:cNvPr id="44" name="Rectangle 68"/>
          <p:cNvSpPr>
            <a:spLocks noChangeArrowheads="1"/>
          </p:cNvSpPr>
          <p:nvPr/>
        </p:nvSpPr>
        <p:spPr bwMode="auto">
          <a:xfrm>
            <a:off x="5456238" y="1958975"/>
            <a:ext cx="6883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Arial"/>
                <a:cs typeface="Arial"/>
              </a:rPr>
              <a:t>AR</a:t>
            </a:r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6565900" y="5518150"/>
            <a:ext cx="1839913" cy="6365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grpSp>
        <p:nvGrpSpPr>
          <p:cNvPr id="46" name="Group 72"/>
          <p:cNvGrpSpPr>
            <a:grpSpLocks/>
          </p:cNvGrpSpPr>
          <p:nvPr/>
        </p:nvGrpSpPr>
        <p:grpSpPr bwMode="auto">
          <a:xfrm>
            <a:off x="6565900" y="2968625"/>
            <a:ext cx="1839913" cy="2549525"/>
            <a:chOff x="4171" y="1765"/>
            <a:chExt cx="1159" cy="1606"/>
          </a:xfrm>
        </p:grpSpPr>
        <p:sp>
          <p:nvSpPr>
            <p:cNvPr id="47" name="Rectangle 13"/>
            <p:cNvSpPr>
              <a:spLocks noChangeArrowheads="1"/>
            </p:cNvSpPr>
            <p:nvPr/>
          </p:nvSpPr>
          <p:spPr bwMode="auto">
            <a:xfrm>
              <a:off x="4171" y="2969"/>
              <a:ext cx="1159" cy="4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endParaRPr lang="en-US" sz="2400">
                <a:latin typeface="Arial"/>
                <a:cs typeface="Arial"/>
              </a:endParaRPr>
            </a:p>
          </p:txBody>
        </p:sp>
        <p:sp>
          <p:nvSpPr>
            <p:cNvPr id="48" name="Rectangle 18"/>
            <p:cNvSpPr>
              <a:spLocks noChangeArrowheads="1"/>
            </p:cNvSpPr>
            <p:nvPr/>
          </p:nvSpPr>
          <p:spPr bwMode="auto">
            <a:xfrm>
              <a:off x="4171" y="2569"/>
              <a:ext cx="1159" cy="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endParaRPr lang="en-US" sz="2400">
                <a:latin typeface="Arial"/>
                <a:cs typeface="Arial"/>
              </a:endParaRPr>
            </a:p>
          </p:txBody>
        </p:sp>
        <p:sp>
          <p:nvSpPr>
            <p:cNvPr id="49" name="Rectangle 23"/>
            <p:cNvSpPr>
              <a:spLocks noChangeArrowheads="1"/>
            </p:cNvSpPr>
            <p:nvPr/>
          </p:nvSpPr>
          <p:spPr bwMode="auto">
            <a:xfrm>
              <a:off x="4171" y="2166"/>
              <a:ext cx="1159" cy="4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endParaRPr lang="en-US" sz="2400">
                <a:latin typeface="Arial"/>
                <a:cs typeface="Arial"/>
              </a:endParaRPr>
            </a:p>
          </p:txBody>
        </p:sp>
        <p:sp>
          <p:nvSpPr>
            <p:cNvPr id="50" name="Rectangle 28"/>
            <p:cNvSpPr>
              <a:spLocks noChangeArrowheads="1"/>
            </p:cNvSpPr>
            <p:nvPr/>
          </p:nvSpPr>
          <p:spPr bwMode="auto">
            <a:xfrm>
              <a:off x="4171" y="1765"/>
              <a:ext cx="1159" cy="40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endParaRPr lang="en-US" sz="2400">
                <a:latin typeface="Arial"/>
                <a:cs typeface="Arial"/>
              </a:endParaRPr>
            </a:p>
          </p:txBody>
        </p:sp>
      </p:grpSp>
      <p:sp>
        <p:nvSpPr>
          <p:cNvPr id="51" name="Line 56"/>
          <p:cNvSpPr>
            <a:spLocks noChangeShapeType="1"/>
          </p:cNvSpPr>
          <p:nvPr/>
        </p:nvSpPr>
        <p:spPr bwMode="auto">
          <a:xfrm>
            <a:off x="8405813" y="1677988"/>
            <a:ext cx="0" cy="48212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52" name="Rectangle 70"/>
          <p:cNvSpPr>
            <a:spLocks noChangeArrowheads="1"/>
          </p:cNvSpPr>
          <p:nvPr/>
        </p:nvSpPr>
        <p:spPr bwMode="auto">
          <a:xfrm>
            <a:off x="6572250" y="6161088"/>
            <a:ext cx="1808163" cy="322262"/>
          </a:xfrm>
          <a:prstGeom prst="rect">
            <a:avLst/>
          </a:prstGeom>
          <a:pattFill prst="wdUpDiag">
            <a:fgClr>
              <a:srgbClr val="969696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53" name="Rectangle 71"/>
          <p:cNvSpPr>
            <a:spLocks noChangeArrowheads="1"/>
          </p:cNvSpPr>
          <p:nvPr/>
        </p:nvSpPr>
        <p:spPr bwMode="auto">
          <a:xfrm>
            <a:off x="6570663" y="2684463"/>
            <a:ext cx="1804987" cy="276225"/>
          </a:xfrm>
          <a:prstGeom prst="rect">
            <a:avLst/>
          </a:prstGeom>
          <a:pattFill prst="wdUpDiag">
            <a:fgClr>
              <a:srgbClr val="969696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455760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5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08963" cy="954088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sz="2400" b="0" spc="40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ACTIVE LEARNING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r>
              <a:rPr lang="en-US" sz="7100" baseline="-10000" dirty="0">
                <a:solidFill>
                  <a:srgbClr val="E27D0E"/>
                </a:solidFill>
                <a:latin typeface="Cambria Math"/>
                <a:cs typeface="Cambria Math"/>
              </a:rPr>
              <a:t>1</a:t>
            </a:r>
            <a: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  <a:t>   </a:t>
            </a:r>
            <a:br>
              <a:rPr lang="en-US" sz="2400" b="0" dirty="0">
                <a:solidFill>
                  <a:srgbClr val="E27D0E"/>
                </a:solidFill>
                <a:latin typeface="Tahoma" pitchFamily="34" charset="0"/>
                <a:cs typeface="Arial" charset="0"/>
              </a:rPr>
            </a:br>
            <a:r>
              <a:rPr lang="en-US" sz="4000" dirty="0">
                <a:solidFill>
                  <a:srgbClr val="CC9900"/>
                </a:solidFill>
                <a:cs typeface="Arial" charset="0"/>
              </a:rPr>
              <a:t>Answers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6500422"/>
            <a:ext cx="5649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© 2015 </a:t>
            </a:r>
            <a:r>
              <a:rPr lang="en-US" sz="800" i="1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Cengage</a:t>
            </a:r>
            <a:r>
              <a:rPr lang="en-US" sz="800" i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sz="800" i="1" dirty="0">
              <a:solidFill>
                <a:srgbClr val="777777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2" name="Picture 1" descr="sidebar-yellow copy.png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7000" contras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04799" cy="6858000"/>
          </a:xfrm>
          <a:prstGeom prst="rect">
            <a:avLst/>
          </a:prstGeom>
        </p:spPr>
      </p:pic>
      <p:sp>
        <p:nvSpPr>
          <p:cNvPr id="6" name="Rectangle 28"/>
          <p:cNvSpPr>
            <a:spLocks noChangeArrowheads="1"/>
          </p:cNvSpPr>
          <p:nvPr/>
        </p:nvSpPr>
        <p:spPr bwMode="auto">
          <a:xfrm>
            <a:off x="6565900" y="2674938"/>
            <a:ext cx="1839913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latin typeface="Arial"/>
              <a:cs typeface="Arial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108075" y="1687513"/>
            <a:ext cx="7280275" cy="48085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235200" y="1161100"/>
            <a:ext cx="609282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5000"/>
              </a:lnSpc>
              <a:spcBef>
                <a:spcPct val="45000"/>
              </a:spcBef>
              <a:buClr>
                <a:srgbClr val="669900"/>
              </a:buClr>
              <a:buSzPct val="120000"/>
              <a:buFont typeface="Wingdings" pitchFamily="2" charset="2"/>
              <a:buNone/>
            </a:pPr>
            <a:r>
              <a:rPr lang="en-US" sz="2600" dirty="0">
                <a:latin typeface="Arial"/>
                <a:cs typeface="Arial"/>
              </a:rPr>
              <a:t>Fill in the empty spaces of the table.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079750" y="5862638"/>
            <a:ext cx="1874838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$50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047875" y="5862638"/>
            <a:ext cx="1031875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103313" y="5862638"/>
            <a:ext cx="944562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5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3079750" y="5224463"/>
            <a:ext cx="1874838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$40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2047875" y="5224463"/>
            <a:ext cx="10318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103313" y="5224463"/>
            <a:ext cx="9445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4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2047875" y="4589463"/>
            <a:ext cx="1031875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1103313" y="4589463"/>
            <a:ext cx="944562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3</a:t>
            </a:r>
          </a:p>
        </p:txBody>
      </p:sp>
      <p:grpSp>
        <p:nvGrpSpPr>
          <p:cNvPr id="17" name="Group 72"/>
          <p:cNvGrpSpPr>
            <a:grpSpLocks/>
          </p:cNvGrpSpPr>
          <p:nvPr/>
        </p:nvGrpSpPr>
        <p:grpSpPr bwMode="auto">
          <a:xfrm>
            <a:off x="4954588" y="3949700"/>
            <a:ext cx="1611312" cy="2549525"/>
            <a:chOff x="3156" y="2383"/>
            <a:chExt cx="1015" cy="1606"/>
          </a:xfrm>
        </p:grpSpPr>
        <p:sp>
          <p:nvSpPr>
            <p:cNvPr id="18" name="Rectangle 8"/>
            <p:cNvSpPr>
              <a:spLocks noChangeArrowheads="1"/>
            </p:cNvSpPr>
            <p:nvPr/>
          </p:nvSpPr>
          <p:spPr bwMode="auto">
            <a:xfrm>
              <a:off x="3156" y="3588"/>
              <a:ext cx="1015" cy="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$10</a:t>
              </a:r>
            </a:p>
          </p:txBody>
        </p:sp>
        <p:sp>
          <p:nvSpPr>
            <p:cNvPr id="19" name="Rectangle 12"/>
            <p:cNvSpPr>
              <a:spLocks noChangeArrowheads="1"/>
            </p:cNvSpPr>
            <p:nvPr/>
          </p:nvSpPr>
          <p:spPr bwMode="auto">
            <a:xfrm>
              <a:off x="3156" y="3186"/>
              <a:ext cx="1015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$10</a:t>
              </a: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3156" y="2786"/>
              <a:ext cx="1015" cy="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$10</a:t>
              </a: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3156" y="2383"/>
              <a:ext cx="1015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$10</a:t>
              </a:r>
            </a:p>
          </p:txBody>
        </p:sp>
      </p:grp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2047875" y="3949700"/>
            <a:ext cx="10318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1103313" y="3949700"/>
            <a:ext cx="944562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2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4954588" y="3313113"/>
            <a:ext cx="1611312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2047875" y="3313113"/>
            <a:ext cx="1031875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1103313" y="3313113"/>
            <a:ext cx="944562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1</a:t>
            </a:r>
          </a:p>
        </p:txBody>
      </p:sp>
      <p:sp>
        <p:nvSpPr>
          <p:cNvPr id="27" name="Rectangle 29"/>
          <p:cNvSpPr>
            <a:spLocks noChangeArrowheads="1"/>
          </p:cNvSpPr>
          <p:nvPr/>
        </p:nvSpPr>
        <p:spPr bwMode="auto">
          <a:xfrm>
            <a:off x="4954588" y="2674938"/>
            <a:ext cx="161131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n/a</a:t>
            </a:r>
          </a:p>
        </p:txBody>
      </p:sp>
      <p:grpSp>
        <p:nvGrpSpPr>
          <p:cNvPr id="28" name="Group 71"/>
          <p:cNvGrpSpPr>
            <a:grpSpLocks/>
          </p:cNvGrpSpPr>
          <p:nvPr/>
        </p:nvGrpSpPr>
        <p:grpSpPr bwMode="auto">
          <a:xfrm>
            <a:off x="3079750" y="2674938"/>
            <a:ext cx="1874838" cy="2549525"/>
            <a:chOff x="1975" y="1580"/>
            <a:chExt cx="1181" cy="1606"/>
          </a:xfrm>
        </p:grpSpPr>
        <p:sp>
          <p:nvSpPr>
            <p:cNvPr id="29" name="Rectangle 17"/>
            <p:cNvSpPr>
              <a:spLocks noChangeArrowheads="1"/>
            </p:cNvSpPr>
            <p:nvPr/>
          </p:nvSpPr>
          <p:spPr bwMode="auto">
            <a:xfrm>
              <a:off x="1975" y="2786"/>
              <a:ext cx="1181" cy="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$30</a:t>
              </a:r>
            </a:p>
          </p:txBody>
        </p:sp>
        <p:sp>
          <p:nvSpPr>
            <p:cNvPr id="30" name="Rectangle 21"/>
            <p:cNvSpPr>
              <a:spLocks noChangeArrowheads="1"/>
            </p:cNvSpPr>
            <p:nvPr/>
          </p:nvSpPr>
          <p:spPr bwMode="auto">
            <a:xfrm>
              <a:off x="1975" y="2383"/>
              <a:ext cx="1181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$20</a:t>
              </a:r>
            </a:p>
          </p:txBody>
        </p:sp>
        <p:sp>
          <p:nvSpPr>
            <p:cNvPr id="31" name="Rectangle 25"/>
            <p:cNvSpPr>
              <a:spLocks noChangeArrowheads="1"/>
            </p:cNvSpPr>
            <p:nvPr/>
          </p:nvSpPr>
          <p:spPr bwMode="auto">
            <a:xfrm>
              <a:off x="1975" y="1982"/>
              <a:ext cx="1181" cy="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$10</a:t>
              </a: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1975" y="1580"/>
              <a:ext cx="1181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$0</a:t>
              </a:r>
            </a:p>
          </p:txBody>
        </p:sp>
      </p:grp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2047875" y="2674938"/>
            <a:ext cx="10318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auto">
          <a:xfrm>
            <a:off x="1103313" y="2674938"/>
            <a:ext cx="944562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0</a:t>
            </a: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6565900" y="1677988"/>
            <a:ext cx="183991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6" name="Rectangle 34"/>
          <p:cNvSpPr>
            <a:spLocks noChangeArrowheads="1"/>
          </p:cNvSpPr>
          <p:nvPr/>
        </p:nvSpPr>
        <p:spPr bwMode="auto">
          <a:xfrm>
            <a:off x="4954588" y="1677988"/>
            <a:ext cx="1611312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endParaRPr lang="en-US" sz="2400" b="1">
              <a:latin typeface="Arial"/>
              <a:cs typeface="Arial"/>
            </a:endParaRPr>
          </a:p>
        </p:txBody>
      </p:sp>
      <p:sp>
        <p:nvSpPr>
          <p:cNvPr id="37" name="Rectangle 35"/>
          <p:cNvSpPr>
            <a:spLocks noChangeArrowheads="1"/>
          </p:cNvSpPr>
          <p:nvPr/>
        </p:nvSpPr>
        <p:spPr bwMode="auto">
          <a:xfrm>
            <a:off x="3079750" y="1677988"/>
            <a:ext cx="1874838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 i="1">
                <a:latin typeface="Arial"/>
                <a:cs typeface="Arial"/>
              </a:rPr>
              <a:t>TR</a:t>
            </a:r>
            <a:r>
              <a:rPr lang="en-US" sz="2400" b="1">
                <a:latin typeface="Arial"/>
                <a:cs typeface="Arial"/>
              </a:rPr>
              <a:t> </a:t>
            </a:r>
            <a:r>
              <a:rPr lang="en-US" sz="2400">
                <a:latin typeface="Arial"/>
                <a:cs typeface="Arial"/>
              </a:rPr>
              <a:t>= </a:t>
            </a:r>
            <a:r>
              <a:rPr lang="en-US" sz="2400" b="1" i="1">
                <a:latin typeface="Arial"/>
                <a:cs typeface="Arial"/>
              </a:rPr>
              <a:t>P</a:t>
            </a:r>
            <a:r>
              <a:rPr lang="en-US" sz="2400">
                <a:latin typeface="Arial"/>
                <a:cs typeface="Arial"/>
              </a:rPr>
              <a:t> x </a:t>
            </a:r>
            <a:r>
              <a:rPr lang="en-US" sz="2400" b="1" i="1">
                <a:latin typeface="Arial"/>
                <a:cs typeface="Arial"/>
              </a:rPr>
              <a:t>Q</a:t>
            </a:r>
          </a:p>
        </p:txBody>
      </p: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2047875" y="1677988"/>
            <a:ext cx="103187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 b="1" i="1">
                <a:latin typeface="Arial"/>
                <a:cs typeface="Arial"/>
              </a:rPr>
              <a:t>P</a:t>
            </a:r>
          </a:p>
        </p:txBody>
      </p:sp>
      <p:sp>
        <p:nvSpPr>
          <p:cNvPr id="39" name="Rectangle 37"/>
          <p:cNvSpPr>
            <a:spLocks noChangeArrowheads="1"/>
          </p:cNvSpPr>
          <p:nvPr/>
        </p:nvSpPr>
        <p:spPr bwMode="auto">
          <a:xfrm>
            <a:off x="1103313" y="1677988"/>
            <a:ext cx="944562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 b="1" i="1">
                <a:latin typeface="Arial"/>
                <a:cs typeface="Arial"/>
              </a:rPr>
              <a:t>Q</a:t>
            </a:r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1103313" y="1677988"/>
            <a:ext cx="7302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1103313" y="2674938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1103313" y="3313113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1103313" y="3949700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>
            <a:off x="1103313" y="4589463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5" name="Line 43"/>
          <p:cNvSpPr>
            <a:spLocks noChangeShapeType="1"/>
          </p:cNvSpPr>
          <p:nvPr/>
        </p:nvSpPr>
        <p:spPr bwMode="auto">
          <a:xfrm>
            <a:off x="1103313" y="5224463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>
            <a:off x="1103313" y="5862638"/>
            <a:ext cx="7302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1103313" y="6499225"/>
            <a:ext cx="7302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>
            <a:off x="1103313" y="1677988"/>
            <a:ext cx="0" cy="48212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>
            <a:off x="2047875" y="1677988"/>
            <a:ext cx="0" cy="4821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50" name="Line 48"/>
          <p:cNvSpPr>
            <a:spLocks noChangeShapeType="1"/>
          </p:cNvSpPr>
          <p:nvPr/>
        </p:nvSpPr>
        <p:spPr bwMode="auto">
          <a:xfrm>
            <a:off x="3079750" y="1677988"/>
            <a:ext cx="0" cy="4821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51" name="Line 49"/>
          <p:cNvSpPr>
            <a:spLocks noChangeShapeType="1"/>
          </p:cNvSpPr>
          <p:nvPr/>
        </p:nvSpPr>
        <p:spPr bwMode="auto">
          <a:xfrm>
            <a:off x="4954588" y="1677988"/>
            <a:ext cx="0" cy="4821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>
            <a:off x="6565900" y="1677988"/>
            <a:ext cx="0" cy="4821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grpSp>
        <p:nvGrpSpPr>
          <p:cNvPr id="53" name="Group 51"/>
          <p:cNvGrpSpPr>
            <a:grpSpLocks/>
          </p:cNvGrpSpPr>
          <p:nvPr/>
        </p:nvGrpSpPr>
        <p:grpSpPr bwMode="auto">
          <a:xfrm>
            <a:off x="6588127" y="1720850"/>
            <a:ext cx="1693863" cy="933451"/>
            <a:chOff x="4251" y="208"/>
            <a:chExt cx="1067" cy="588"/>
          </a:xfrm>
        </p:grpSpPr>
        <p:grpSp>
          <p:nvGrpSpPr>
            <p:cNvPr id="54" name="Group 52"/>
            <p:cNvGrpSpPr>
              <a:grpSpLocks/>
            </p:cNvGrpSpPr>
            <p:nvPr/>
          </p:nvGrpSpPr>
          <p:grpSpPr bwMode="auto">
            <a:xfrm>
              <a:off x="4787" y="208"/>
              <a:ext cx="531" cy="588"/>
              <a:chOff x="4611" y="1788"/>
              <a:chExt cx="531" cy="588"/>
            </a:xfrm>
          </p:grpSpPr>
          <p:sp>
            <p:nvSpPr>
              <p:cNvPr id="56" name="Rectangle 53"/>
              <p:cNvSpPr>
                <a:spLocks noChangeArrowheads="1"/>
              </p:cNvSpPr>
              <p:nvPr/>
            </p:nvSpPr>
            <p:spPr bwMode="auto">
              <a:xfrm>
                <a:off x="4611" y="1788"/>
                <a:ext cx="53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 dirty="0">
                    <a:latin typeface="Arial"/>
                    <a:cs typeface="Arial"/>
                  </a:rPr>
                  <a:t>∆</a:t>
                </a:r>
                <a:r>
                  <a:rPr lang="en-US" sz="2400" i="1" dirty="0">
                    <a:latin typeface="Arial"/>
                    <a:cs typeface="Arial"/>
                  </a:rPr>
                  <a:t>TR</a:t>
                </a:r>
              </a:p>
            </p:txBody>
          </p:sp>
          <p:sp>
            <p:nvSpPr>
              <p:cNvPr id="57" name="Rectangle 54"/>
              <p:cNvSpPr>
                <a:spLocks noChangeArrowheads="1"/>
              </p:cNvSpPr>
              <p:nvPr/>
            </p:nvSpPr>
            <p:spPr bwMode="auto">
              <a:xfrm>
                <a:off x="4650" y="2085"/>
                <a:ext cx="42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>
                    <a:latin typeface="Arial"/>
                    <a:cs typeface="Arial"/>
                  </a:rPr>
                  <a:t>∆</a:t>
                </a:r>
                <a:r>
                  <a:rPr lang="en-US" sz="2400" b="1" i="1">
                    <a:latin typeface="Arial"/>
                    <a:cs typeface="Arial"/>
                  </a:rPr>
                  <a:t>Q</a:t>
                </a:r>
              </a:p>
            </p:txBody>
          </p:sp>
          <p:sp>
            <p:nvSpPr>
              <p:cNvPr id="58" name="Line 55"/>
              <p:cNvSpPr>
                <a:spLocks noChangeShapeType="1"/>
              </p:cNvSpPr>
              <p:nvPr/>
            </p:nvSpPr>
            <p:spPr bwMode="auto">
              <a:xfrm>
                <a:off x="4658" y="2075"/>
                <a:ext cx="4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55" name="Rectangle 56"/>
            <p:cNvSpPr>
              <a:spLocks noChangeArrowheads="1"/>
            </p:cNvSpPr>
            <p:nvPr/>
          </p:nvSpPr>
          <p:spPr bwMode="auto">
            <a:xfrm>
              <a:off x="4251" y="358"/>
              <a:ext cx="59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Arial"/>
                  <a:cs typeface="Arial"/>
                </a:rPr>
                <a:t>MR</a:t>
              </a:r>
              <a:r>
                <a:rPr lang="en-US" sz="2400">
                  <a:latin typeface="Arial"/>
                  <a:cs typeface="Arial"/>
                </a:rPr>
                <a:t> =</a:t>
              </a:r>
            </a:p>
          </p:txBody>
        </p:sp>
      </p:grpSp>
      <p:grpSp>
        <p:nvGrpSpPr>
          <p:cNvPr id="59" name="Group 57"/>
          <p:cNvGrpSpPr>
            <a:grpSpLocks/>
          </p:cNvGrpSpPr>
          <p:nvPr/>
        </p:nvGrpSpPr>
        <p:grpSpPr bwMode="auto">
          <a:xfrm>
            <a:off x="5033963" y="1725612"/>
            <a:ext cx="1454150" cy="933449"/>
            <a:chOff x="4458" y="1245"/>
            <a:chExt cx="916" cy="588"/>
          </a:xfrm>
        </p:grpSpPr>
        <p:grpSp>
          <p:nvGrpSpPr>
            <p:cNvPr id="60" name="Group 58"/>
            <p:cNvGrpSpPr>
              <a:grpSpLocks/>
            </p:cNvGrpSpPr>
            <p:nvPr/>
          </p:nvGrpSpPr>
          <p:grpSpPr bwMode="auto">
            <a:xfrm>
              <a:off x="4951" y="1245"/>
              <a:ext cx="423" cy="588"/>
              <a:chOff x="4951" y="1245"/>
              <a:chExt cx="423" cy="588"/>
            </a:xfrm>
          </p:grpSpPr>
          <p:sp>
            <p:nvSpPr>
              <p:cNvPr id="62" name="Rectangle 59"/>
              <p:cNvSpPr>
                <a:spLocks noChangeArrowheads="1"/>
              </p:cNvSpPr>
              <p:nvPr/>
            </p:nvSpPr>
            <p:spPr bwMode="auto">
              <a:xfrm>
                <a:off x="4951" y="1245"/>
                <a:ext cx="42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i="1">
                    <a:latin typeface="Arial"/>
                    <a:cs typeface="Arial"/>
                  </a:rPr>
                  <a:t>TR</a:t>
                </a:r>
              </a:p>
            </p:txBody>
          </p:sp>
          <p:sp>
            <p:nvSpPr>
              <p:cNvPr id="63" name="Rectangle 60"/>
              <p:cNvSpPr>
                <a:spLocks noChangeArrowheads="1"/>
              </p:cNvSpPr>
              <p:nvPr/>
            </p:nvSpPr>
            <p:spPr bwMode="auto">
              <a:xfrm>
                <a:off x="4990" y="1542"/>
                <a:ext cx="315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 b="1" i="1">
                    <a:latin typeface="Arial"/>
                    <a:cs typeface="Arial"/>
                  </a:rPr>
                  <a:t>Q</a:t>
                </a:r>
              </a:p>
            </p:txBody>
          </p:sp>
          <p:sp>
            <p:nvSpPr>
              <p:cNvPr id="64" name="Line 61"/>
              <p:cNvSpPr>
                <a:spLocks noChangeShapeType="1"/>
              </p:cNvSpPr>
              <p:nvPr/>
            </p:nvSpPr>
            <p:spPr bwMode="auto">
              <a:xfrm>
                <a:off x="5016" y="1532"/>
                <a:ext cx="29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</p:grpSp>
        <p:sp>
          <p:nvSpPr>
            <p:cNvPr id="61" name="Rectangle 62"/>
            <p:cNvSpPr>
              <a:spLocks noChangeArrowheads="1"/>
            </p:cNvSpPr>
            <p:nvPr/>
          </p:nvSpPr>
          <p:spPr bwMode="auto">
            <a:xfrm>
              <a:off x="4458" y="1392"/>
              <a:ext cx="56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i="1">
                  <a:latin typeface="Arial"/>
                  <a:cs typeface="Arial"/>
                </a:rPr>
                <a:t>AR</a:t>
              </a:r>
              <a:r>
                <a:rPr lang="en-US" sz="2400">
                  <a:latin typeface="Arial"/>
                  <a:cs typeface="Arial"/>
                </a:rPr>
                <a:t> =</a:t>
              </a:r>
            </a:p>
          </p:txBody>
        </p:sp>
      </p:grpSp>
      <p:sp>
        <p:nvSpPr>
          <p:cNvPr id="65" name="Rectangle 69"/>
          <p:cNvSpPr>
            <a:spLocks noChangeArrowheads="1"/>
          </p:cNvSpPr>
          <p:nvPr/>
        </p:nvSpPr>
        <p:spPr bwMode="auto">
          <a:xfrm>
            <a:off x="6572250" y="6161088"/>
            <a:ext cx="1808163" cy="322262"/>
          </a:xfrm>
          <a:prstGeom prst="rect">
            <a:avLst/>
          </a:prstGeom>
          <a:pattFill prst="wdUpDiag">
            <a:fgClr>
              <a:srgbClr val="969696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sp>
        <p:nvSpPr>
          <p:cNvPr id="66" name="Rectangle 70"/>
          <p:cNvSpPr>
            <a:spLocks noChangeArrowheads="1"/>
          </p:cNvSpPr>
          <p:nvPr/>
        </p:nvSpPr>
        <p:spPr bwMode="auto">
          <a:xfrm>
            <a:off x="6570663" y="2684463"/>
            <a:ext cx="1804987" cy="276225"/>
          </a:xfrm>
          <a:prstGeom prst="rect">
            <a:avLst/>
          </a:prstGeom>
          <a:pattFill prst="wdUpDiag">
            <a:fgClr>
              <a:srgbClr val="969696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/>
              <a:cs typeface="Arial"/>
            </a:endParaRPr>
          </a:p>
        </p:txBody>
      </p:sp>
      <p:grpSp>
        <p:nvGrpSpPr>
          <p:cNvPr id="67" name="Group 79"/>
          <p:cNvGrpSpPr>
            <a:grpSpLocks/>
          </p:cNvGrpSpPr>
          <p:nvPr/>
        </p:nvGrpSpPr>
        <p:grpSpPr bwMode="auto">
          <a:xfrm>
            <a:off x="6565900" y="2968625"/>
            <a:ext cx="1839913" cy="2549525"/>
            <a:chOff x="4171" y="1765"/>
            <a:chExt cx="1159" cy="1606"/>
          </a:xfrm>
        </p:grpSpPr>
        <p:sp>
          <p:nvSpPr>
            <p:cNvPr id="68" name="Rectangle 80"/>
            <p:cNvSpPr>
              <a:spLocks noChangeArrowheads="1"/>
            </p:cNvSpPr>
            <p:nvPr/>
          </p:nvSpPr>
          <p:spPr bwMode="auto">
            <a:xfrm>
              <a:off x="4171" y="2969"/>
              <a:ext cx="1159" cy="4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endParaRPr lang="en-US" sz="2400">
                <a:latin typeface="Arial"/>
                <a:cs typeface="Arial"/>
              </a:endParaRPr>
            </a:p>
          </p:txBody>
        </p:sp>
        <p:sp>
          <p:nvSpPr>
            <p:cNvPr id="69" name="Rectangle 81"/>
            <p:cNvSpPr>
              <a:spLocks noChangeArrowheads="1"/>
            </p:cNvSpPr>
            <p:nvPr/>
          </p:nvSpPr>
          <p:spPr bwMode="auto">
            <a:xfrm>
              <a:off x="4171" y="2569"/>
              <a:ext cx="1159" cy="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endParaRPr lang="en-US" sz="2400">
                <a:latin typeface="Arial"/>
                <a:cs typeface="Arial"/>
              </a:endParaRPr>
            </a:p>
          </p:txBody>
        </p:sp>
        <p:sp>
          <p:nvSpPr>
            <p:cNvPr id="70" name="Rectangle 82"/>
            <p:cNvSpPr>
              <a:spLocks noChangeArrowheads="1"/>
            </p:cNvSpPr>
            <p:nvPr/>
          </p:nvSpPr>
          <p:spPr bwMode="auto">
            <a:xfrm>
              <a:off x="4171" y="2166"/>
              <a:ext cx="1159" cy="4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endParaRPr lang="en-US" sz="2400">
                <a:latin typeface="Arial"/>
                <a:cs typeface="Arial"/>
              </a:endParaRPr>
            </a:p>
          </p:txBody>
        </p:sp>
        <p:sp>
          <p:nvSpPr>
            <p:cNvPr id="71" name="Rectangle 83"/>
            <p:cNvSpPr>
              <a:spLocks noChangeArrowheads="1"/>
            </p:cNvSpPr>
            <p:nvPr/>
          </p:nvSpPr>
          <p:spPr bwMode="auto">
            <a:xfrm>
              <a:off x="4171" y="1765"/>
              <a:ext cx="1159" cy="40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endParaRPr lang="en-US" sz="2400">
                <a:latin typeface="Arial"/>
                <a:cs typeface="Arial"/>
              </a:endParaRPr>
            </a:p>
          </p:txBody>
        </p:sp>
      </p:grpSp>
      <p:sp>
        <p:nvSpPr>
          <p:cNvPr id="72" name="Rectangle 63"/>
          <p:cNvSpPr>
            <a:spLocks noChangeArrowheads="1"/>
          </p:cNvSpPr>
          <p:nvPr/>
        </p:nvSpPr>
        <p:spPr bwMode="auto">
          <a:xfrm>
            <a:off x="6565900" y="5518150"/>
            <a:ext cx="1839913" cy="6365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>
              <a:lnSpc>
                <a:spcPct val="105000"/>
              </a:lnSpc>
              <a:spcBef>
                <a:spcPct val="45000"/>
              </a:spcBef>
              <a:buClr>
                <a:srgbClr val="00B85C"/>
              </a:buClr>
              <a:buSzPct val="120000"/>
              <a:buFont typeface="Wingdings" pitchFamily="2" charset="2"/>
              <a:buNone/>
            </a:pPr>
            <a:r>
              <a:rPr lang="en-US" sz="2400">
                <a:latin typeface="Arial"/>
                <a:cs typeface="Arial"/>
              </a:rPr>
              <a:t>$10</a:t>
            </a:r>
          </a:p>
        </p:txBody>
      </p:sp>
      <p:grpSp>
        <p:nvGrpSpPr>
          <p:cNvPr id="73" name="Group 84"/>
          <p:cNvGrpSpPr>
            <a:grpSpLocks/>
          </p:cNvGrpSpPr>
          <p:nvPr/>
        </p:nvGrpSpPr>
        <p:grpSpPr bwMode="auto">
          <a:xfrm>
            <a:off x="6565900" y="2968625"/>
            <a:ext cx="1839913" cy="2549525"/>
            <a:chOff x="4171" y="1765"/>
            <a:chExt cx="1159" cy="1606"/>
          </a:xfrm>
        </p:grpSpPr>
        <p:sp>
          <p:nvSpPr>
            <p:cNvPr id="74" name="Rectangle 64"/>
            <p:cNvSpPr>
              <a:spLocks noChangeArrowheads="1"/>
            </p:cNvSpPr>
            <p:nvPr/>
          </p:nvSpPr>
          <p:spPr bwMode="auto">
            <a:xfrm>
              <a:off x="4171" y="2969"/>
              <a:ext cx="1159" cy="4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$10</a:t>
              </a:r>
            </a:p>
          </p:txBody>
        </p:sp>
        <p:sp>
          <p:nvSpPr>
            <p:cNvPr id="75" name="Rectangle 65"/>
            <p:cNvSpPr>
              <a:spLocks noChangeArrowheads="1"/>
            </p:cNvSpPr>
            <p:nvPr/>
          </p:nvSpPr>
          <p:spPr bwMode="auto">
            <a:xfrm>
              <a:off x="4171" y="2569"/>
              <a:ext cx="1159" cy="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$10</a:t>
              </a:r>
            </a:p>
          </p:txBody>
        </p:sp>
        <p:sp>
          <p:nvSpPr>
            <p:cNvPr id="76" name="Rectangle 66"/>
            <p:cNvSpPr>
              <a:spLocks noChangeArrowheads="1"/>
            </p:cNvSpPr>
            <p:nvPr/>
          </p:nvSpPr>
          <p:spPr bwMode="auto">
            <a:xfrm>
              <a:off x="4171" y="2166"/>
              <a:ext cx="1159" cy="4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$10</a:t>
              </a:r>
            </a:p>
          </p:txBody>
        </p:sp>
        <p:sp>
          <p:nvSpPr>
            <p:cNvPr id="77" name="Rectangle 67"/>
            <p:cNvSpPr>
              <a:spLocks noChangeArrowheads="1"/>
            </p:cNvSpPr>
            <p:nvPr/>
          </p:nvSpPr>
          <p:spPr bwMode="auto">
            <a:xfrm>
              <a:off x="4171" y="1765"/>
              <a:ext cx="1159" cy="40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>
                <a:lnSpc>
                  <a:spcPct val="105000"/>
                </a:lnSpc>
                <a:spcBef>
                  <a:spcPct val="45000"/>
                </a:spcBef>
                <a:buClr>
                  <a:srgbClr val="00B85C"/>
                </a:buClr>
                <a:buSzPct val="120000"/>
                <a:buFont typeface="Wingdings" pitchFamily="2" charset="2"/>
                <a:buNone/>
              </a:pPr>
              <a:r>
                <a:rPr lang="en-US" sz="2400">
                  <a:solidFill>
                    <a:srgbClr val="FF3300"/>
                  </a:solidFill>
                  <a:latin typeface="Arial"/>
                  <a:cs typeface="Arial"/>
                </a:rPr>
                <a:t>$10</a:t>
              </a:r>
            </a:p>
          </p:txBody>
        </p:sp>
      </p:grpSp>
      <p:sp>
        <p:nvSpPr>
          <p:cNvPr id="78" name="Line 68"/>
          <p:cNvSpPr>
            <a:spLocks noChangeShapeType="1"/>
          </p:cNvSpPr>
          <p:nvPr/>
        </p:nvSpPr>
        <p:spPr bwMode="auto">
          <a:xfrm>
            <a:off x="8405813" y="1677988"/>
            <a:ext cx="0" cy="48212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/>
              <a:cs typeface="Arial"/>
            </a:endParaRPr>
          </a:p>
        </p:txBody>
      </p:sp>
      <p:grpSp>
        <p:nvGrpSpPr>
          <p:cNvPr id="79" name="Group 88"/>
          <p:cNvGrpSpPr>
            <a:grpSpLocks/>
          </p:cNvGrpSpPr>
          <p:nvPr/>
        </p:nvGrpSpPr>
        <p:grpSpPr bwMode="auto">
          <a:xfrm>
            <a:off x="2911475" y="2887663"/>
            <a:ext cx="3846513" cy="3311525"/>
            <a:chOff x="1869" y="1714"/>
            <a:chExt cx="2423" cy="2086"/>
          </a:xfrm>
        </p:grpSpPr>
        <p:sp>
          <p:nvSpPr>
            <p:cNvPr id="80" name="Text Box 85"/>
            <p:cNvSpPr txBox="1">
              <a:spLocks noChangeArrowheads="1"/>
            </p:cNvSpPr>
            <p:nvPr/>
          </p:nvSpPr>
          <p:spPr bwMode="auto">
            <a:xfrm>
              <a:off x="2338" y="2283"/>
              <a:ext cx="1460" cy="584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algn="ctr">
                <a:lnSpc>
                  <a:spcPct val="105000"/>
                </a:lnSpc>
                <a:spcBef>
                  <a:spcPct val="50000"/>
                </a:spcBef>
                <a:defRPr/>
              </a:pPr>
              <a:r>
                <a:rPr lang="en-US" sz="2600" dirty="0">
                  <a:latin typeface="Arial"/>
                  <a:cs typeface="Arial"/>
                </a:rPr>
                <a:t>Notice that </a:t>
              </a:r>
              <a:br>
                <a:rPr lang="en-US" sz="2600" dirty="0">
                  <a:latin typeface="Arial"/>
                  <a:cs typeface="Arial"/>
                </a:rPr>
              </a:br>
              <a:r>
                <a:rPr lang="en-US" sz="2600" i="1" dirty="0">
                  <a:latin typeface="Arial"/>
                  <a:cs typeface="Arial"/>
                </a:rPr>
                <a:t>MR</a:t>
              </a:r>
              <a:r>
                <a:rPr lang="en-US" sz="2600" dirty="0">
                  <a:latin typeface="Arial"/>
                  <a:cs typeface="Arial"/>
                </a:rPr>
                <a:t> = </a:t>
              </a:r>
              <a:r>
                <a:rPr lang="en-US" sz="2600" b="1" i="1" dirty="0">
                  <a:latin typeface="Arial"/>
                  <a:cs typeface="Arial"/>
                </a:rPr>
                <a:t>P</a:t>
              </a:r>
            </a:p>
          </p:txBody>
        </p:sp>
        <p:sp>
          <p:nvSpPr>
            <p:cNvPr id="81" name="AutoShape 86"/>
            <p:cNvSpPr>
              <a:spLocks/>
            </p:cNvSpPr>
            <p:nvPr/>
          </p:nvSpPr>
          <p:spPr bwMode="auto">
            <a:xfrm>
              <a:off x="3884" y="1819"/>
              <a:ext cx="408" cy="1841"/>
            </a:xfrm>
            <a:prstGeom prst="leftBrace">
              <a:avLst>
                <a:gd name="adj1" fmla="val 44371"/>
                <a:gd name="adj2" fmla="val 41986"/>
              </a:avLst>
            </a:prstGeom>
            <a:noFill/>
            <a:ln w="38100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82" name="AutoShape 87"/>
            <p:cNvSpPr>
              <a:spLocks/>
            </p:cNvSpPr>
            <p:nvPr/>
          </p:nvSpPr>
          <p:spPr bwMode="auto">
            <a:xfrm>
              <a:off x="1869" y="1714"/>
              <a:ext cx="386" cy="2086"/>
            </a:xfrm>
            <a:prstGeom prst="rightBrace">
              <a:avLst>
                <a:gd name="adj1" fmla="val 52340"/>
                <a:gd name="adj2" fmla="val 42282"/>
              </a:avLst>
            </a:prstGeom>
            <a:noFill/>
            <a:ln w="38100">
              <a:solidFill>
                <a:srgbClr val="00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60588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/>
              <a:t>MR</a:t>
            </a:r>
            <a:r>
              <a:rPr lang="en-US"/>
              <a:t> = </a:t>
            </a:r>
            <a:r>
              <a:rPr lang="en-US" i="1"/>
              <a:t>P</a:t>
            </a:r>
            <a:r>
              <a:rPr lang="en-US"/>
              <a:t>  for a Competitive Firm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 competitive firm can keep increasing its output without affecting the market price.    </a:t>
            </a:r>
          </a:p>
          <a:p>
            <a:pPr eaLnBrk="1" hangingPunct="1"/>
            <a:r>
              <a:rPr lang="en-US" dirty="0"/>
              <a:t>So, each one-unit increase in </a:t>
            </a:r>
            <a:r>
              <a:rPr lang="en-US" b="1" i="1" dirty="0"/>
              <a:t>Q</a:t>
            </a:r>
            <a:r>
              <a:rPr lang="en-US" dirty="0"/>
              <a:t> causes revenue to rise by </a:t>
            </a:r>
            <a:r>
              <a:rPr lang="en-US" b="1" i="1" dirty="0"/>
              <a:t>P</a:t>
            </a:r>
            <a:r>
              <a:rPr lang="en-US" dirty="0"/>
              <a:t>, i.e.,  </a:t>
            </a:r>
            <a:r>
              <a:rPr lang="en-US" i="1" dirty="0"/>
              <a:t>MR</a:t>
            </a:r>
            <a:r>
              <a:rPr lang="en-US" dirty="0"/>
              <a:t> = </a:t>
            </a:r>
            <a:r>
              <a:rPr lang="en-US" b="1" i="1" dirty="0"/>
              <a:t>P</a:t>
            </a:r>
            <a:r>
              <a:rPr lang="en-US" dirty="0"/>
              <a:t>. </a:t>
            </a:r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2011363" y="3659188"/>
            <a:ext cx="4908550" cy="10318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en-US" sz="2800" i="1" dirty="0">
                <a:latin typeface="Arial"/>
                <a:cs typeface="Arial"/>
              </a:rPr>
              <a:t>MR</a:t>
            </a:r>
            <a:r>
              <a:rPr lang="en-US" sz="2800" dirty="0">
                <a:latin typeface="Arial"/>
                <a:cs typeface="Arial"/>
              </a:rPr>
              <a:t> = </a:t>
            </a:r>
            <a:r>
              <a:rPr lang="en-US" sz="2800" b="1" i="1" dirty="0">
                <a:latin typeface="Arial"/>
                <a:cs typeface="Arial"/>
              </a:rPr>
              <a:t>P</a:t>
            </a:r>
            <a:r>
              <a:rPr lang="en-US" sz="2800" dirty="0">
                <a:latin typeface="Arial"/>
                <a:cs typeface="Arial"/>
              </a:rPr>
              <a:t>  is only true for </a:t>
            </a:r>
            <a:br>
              <a:rPr lang="en-US" sz="2800" dirty="0">
                <a:latin typeface="Arial"/>
                <a:cs typeface="Arial"/>
              </a:rPr>
            </a:br>
            <a:r>
              <a:rPr lang="en-US" sz="2800" dirty="0">
                <a:latin typeface="Arial"/>
                <a:cs typeface="Arial"/>
              </a:rPr>
              <a:t>firms in competitive markets.</a:t>
            </a:r>
          </a:p>
        </p:txBody>
      </p:sp>
      <p:sp>
        <p:nvSpPr>
          <p:cNvPr id="12295" name="FlagCount" hidden="1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8255000" y="254000"/>
            <a:ext cx="381000" cy="3175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>
              <a:alpha val="25098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>
                <a:latin typeface="Tahoma" pitchFamily="34" charset="0"/>
                <a:cs typeface="Arial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78638821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build="p" bldLvl="4"/>
      <p:bldP spid="911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1_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04B663"/>
      </a:accent4>
      <a:accent5>
        <a:srgbClr val="DF8822"/>
      </a:accent5>
      <a:accent6>
        <a:srgbClr val="BC410A"/>
      </a:accent6>
      <a:hlink>
        <a:srgbClr val="5977C4"/>
      </a:hlink>
      <a:folHlink>
        <a:srgbClr val="0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1160</TotalTime>
  <Words>2775</Words>
  <Application>Microsoft Office PowerPoint</Application>
  <PresentationFormat>On-screen Show (4:3)</PresentationFormat>
  <Paragraphs>518</Paragraphs>
  <Slides>37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50" baseType="lpstr">
      <vt:lpstr>Arial</vt:lpstr>
      <vt:lpstr>Arial Narrow</vt:lpstr>
      <vt:lpstr>Book Antiqua</vt:lpstr>
      <vt:lpstr>Calibri</vt:lpstr>
      <vt:lpstr>Cambria Math</vt:lpstr>
      <vt:lpstr>Century Gothic</vt:lpstr>
      <vt:lpstr>Gill Sans MT</vt:lpstr>
      <vt:lpstr>Tahoma</vt:lpstr>
      <vt:lpstr>Times New Roman</vt:lpstr>
      <vt:lpstr>Wingdings</vt:lpstr>
      <vt:lpstr>Office Theme</vt:lpstr>
      <vt:lpstr>Gallery</vt:lpstr>
      <vt:lpstr>1_Gallery</vt:lpstr>
      <vt:lpstr>PowerPoint Presentation</vt:lpstr>
      <vt:lpstr>PowerPoint Presentation</vt:lpstr>
      <vt:lpstr>In this chapter,  look for the answers to these questions</vt:lpstr>
      <vt:lpstr>Introduction:  A Scenario</vt:lpstr>
      <vt:lpstr>Characteristics of Perfect Competition</vt:lpstr>
      <vt:lpstr>The Revenue of a Competitive Firm</vt:lpstr>
      <vt:lpstr>ACTIVE LEARNING   1    Calculating TR, AR, MR</vt:lpstr>
      <vt:lpstr>ACTIVE LEARNING   1    Answers</vt:lpstr>
      <vt:lpstr>MR = P  for a Competitive Firm</vt:lpstr>
      <vt:lpstr>Profit Maximization</vt:lpstr>
      <vt:lpstr>Profit Maximization</vt:lpstr>
      <vt:lpstr>MC and the Firm’s Supply Decision</vt:lpstr>
      <vt:lpstr>MC and the Firm’s Supply Decision</vt:lpstr>
      <vt:lpstr>Shutdown vs. Exit</vt:lpstr>
      <vt:lpstr>A Firm’s Short-run Decision to Shut Down</vt:lpstr>
      <vt:lpstr>A Competitive Firm’s SR Supply Curve</vt:lpstr>
      <vt:lpstr>The Irrelevance of Sunk Costs</vt:lpstr>
      <vt:lpstr>A Firm’s Long-Run Decision to Exit</vt:lpstr>
      <vt:lpstr>A New Firm’s Decision to Enter Market</vt:lpstr>
      <vt:lpstr>The Competitive Firm’s Supply Curve</vt:lpstr>
      <vt:lpstr>ACTIVE LEARNING   2    Identifying a firm’s profit</vt:lpstr>
      <vt:lpstr>ACTIVE LEARNING   2    Answers</vt:lpstr>
      <vt:lpstr>ACTIVE LEARNING   3    Identifying a firm’s loss</vt:lpstr>
      <vt:lpstr>ACTIVE LEARNING   3    Answers</vt:lpstr>
      <vt:lpstr>Market Supply:  Assumptions</vt:lpstr>
      <vt:lpstr>The SR Market Supply Curve</vt:lpstr>
      <vt:lpstr>The SR Market Supply Curve</vt:lpstr>
      <vt:lpstr>Entry &amp; Exit in the Long Run</vt:lpstr>
      <vt:lpstr>The Zero-Profit Condition</vt:lpstr>
      <vt:lpstr>Why Do Firms Stay in Business  if Profit = 0?</vt:lpstr>
      <vt:lpstr>The LR Market Supply Curve</vt:lpstr>
      <vt:lpstr>SR &amp; LR Effects of an Increase in Demand</vt:lpstr>
      <vt:lpstr>Why the LR Supply Curve Might Slope Upward</vt:lpstr>
      <vt:lpstr>1)  Firms Have Different Costs</vt:lpstr>
      <vt:lpstr>2)  Costs Rise as Firms Enter the Market</vt:lpstr>
      <vt:lpstr>CONCLUSION:   The Efficiency of a Competitive Market</vt:lpstr>
      <vt:lpstr>Summary</vt:lpstr>
    </vt:vector>
  </TitlesOfParts>
  <Company>Carthage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</dc:title>
  <dc:creator>Ron</dc:creator>
  <cp:lastModifiedBy>Dali Laxton</cp:lastModifiedBy>
  <cp:revision>237</cp:revision>
  <dcterms:created xsi:type="dcterms:W3CDTF">2010-12-25T14:19:53Z</dcterms:created>
  <dcterms:modified xsi:type="dcterms:W3CDTF">2021-10-11T20:53:11Z</dcterms:modified>
</cp:coreProperties>
</file>