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6" r:id="rId2"/>
    <p:sldId id="345" r:id="rId3"/>
    <p:sldId id="358" r:id="rId4"/>
    <p:sldId id="359" r:id="rId5"/>
    <p:sldId id="360" r:id="rId6"/>
    <p:sldId id="285" r:id="rId7"/>
    <p:sldId id="348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51" r:id="rId16"/>
    <p:sldId id="352" r:id="rId17"/>
    <p:sldId id="372" r:id="rId18"/>
    <p:sldId id="373" r:id="rId19"/>
    <p:sldId id="374" r:id="rId20"/>
    <p:sldId id="375" r:id="rId21"/>
    <p:sldId id="289" r:id="rId22"/>
    <p:sldId id="356" r:id="rId23"/>
    <p:sldId id="35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2C7"/>
    <a:srgbClr val="CC9900"/>
    <a:srgbClr val="A3C167"/>
    <a:srgbClr val="800040"/>
    <a:srgbClr val="FFF5DB"/>
    <a:srgbClr val="E9DEA7"/>
    <a:srgbClr val="CCFF66"/>
    <a:srgbClr val="FAC200"/>
    <a:srgbClr val="C99C00"/>
    <a:srgbClr val="C9A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2" autoAdjust="0"/>
    <p:restoredTop sz="84211" autoAdjust="0"/>
  </p:normalViewPr>
  <p:slideViewPr>
    <p:cSldViewPr snapToGrid="0">
      <p:cViewPr varScale="1">
        <p:scale>
          <a:sx n="56" d="100"/>
          <a:sy n="56" d="100"/>
        </p:scale>
        <p:origin x="1480" y="4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20" d="100"/>
          <a:sy n="120" d="100"/>
        </p:scale>
        <p:origin x="-232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91000"/>
          </a:xfrm>
        </p:spPr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A7359-B8D6-4198-B72D-CBADE988DC1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4BF88C-D540-4E7F-851E-5934FC5C7713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4B592-CED2-4369-952E-CC6F6841A02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A5402B-BD60-406E-8CD9-82F8425B72BF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B3C73-72A2-4E24-B74B-90E299317DD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CF1980-AF34-4D3A-8C56-21C7A4DC2918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3186B-80BB-428A-BE97-1B481F3B976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FA7C93-4C54-4A32-82E4-92911035CADC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86108-A6A8-4888-A211-94B62B62943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EC4D33-D62F-4C0F-A490-B29FFF70159B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C9F85-2CDB-42A1-9A9A-5631BB9F508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E9DEDD-6F4B-4395-8B1A-6AE4B665BC04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2BF18-D6CC-4300-AD97-3E5567FE105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B9FD2CE-3B01-43AE-8548-8E85042DD3C3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EDFF8-ED04-4458-892B-2AFCC01FD8B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2C7875-4DCE-4B01-B23A-A2E8FF68C70F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A56F4-B23D-4BAA-9D50-D750E338684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EB916D-1122-4553-8D65-CFEA27986FA2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B04C0-9090-4CF6-B9CF-7B790453639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B053F37-B26D-4C0F-8C4D-B64599CFE084}" type="slidenum">
              <a:rPr lang="en-US" sz="1200">
                <a:cs typeface="Arial" charset="0"/>
              </a:rPr>
              <a:pPr algn="r"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1F3CE-B3D1-43C1-AFBE-6B5F519D76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DD88A4-C208-4128-8141-EAD61293F253}" type="slidenum">
              <a:rPr lang="en-US" sz="1200">
                <a:cs typeface="Arial" charset="0"/>
              </a:rPr>
              <a:pPr algn="r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6E306-D934-4488-90FF-58A066393B0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7F80A6-8CB3-4BD7-84B9-86F9532256DF}" type="slidenum">
              <a:rPr lang="en-US" sz="1200">
                <a:cs typeface="Arial" charset="0"/>
              </a:rPr>
              <a:pPr algn="r"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FAD38-7511-4BD3-B432-2D6A1C5C41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D6BD7E-E7D2-41E7-B510-C92FBBF5E549}" type="slidenum">
              <a:rPr lang="en-US" sz="1200">
                <a:cs typeface="Arial" charset="0"/>
              </a:rPr>
              <a:pPr algn="r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858B9-F7C9-43A4-A909-95E14CD8AE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58F1EF-5391-46DA-B525-1A412D7715F8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42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5000"/>
        </a:lnSpc>
        <a:spcBef>
          <a:spcPts val="12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25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0" y="1121772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Microeconomics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203844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Dali Laxton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58274" y="3766734"/>
            <a:ext cx="6158008" cy="259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Public Goods and Common Resources</a:t>
            </a:r>
          </a:p>
          <a:p>
            <a:pPr algn="ctr">
              <a:lnSpc>
                <a:spcPct val="110000"/>
              </a:lnSpc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Chapter 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" y="240268"/>
            <a:ext cx="236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Masaryk University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23" y="4063425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1823" y="4526942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5.</a:t>
            </a:r>
            <a:r>
              <a:rPr lang="en-US" sz="6400" b="1" dirty="0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00"/>
                    </a14:imgEffect>
                    <a14:imgEffect>
                      <a14:saturation sat="8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7" t="13217" r="3175" b="5984"/>
          <a:stretch/>
        </p:blipFill>
        <p:spPr>
          <a:xfrm>
            <a:off x="4694609" y="389977"/>
            <a:ext cx="4212112" cy="2697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35000" endPos="40000" dist="12700" dir="5400000" sy="-100000" algn="bl" rotWithShape="0"/>
          </a:effectLst>
        </p:spPr>
      </p:pic>
      <p:sp>
        <p:nvSpPr>
          <p:cNvPr id="14" name="Rectangle 13"/>
          <p:cNvSpPr/>
          <p:nvPr/>
        </p:nvSpPr>
        <p:spPr>
          <a:xfrm rot="16200000">
            <a:off x="8251789" y="2351214"/>
            <a:ext cx="14189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Wojciech Gerson (1831-1901)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Public Goods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/>
              <a:t>If the benefit of a public good exceeds the cost of providing it, govt should provide the good and pay for it with a tax on people who benefit. </a:t>
            </a:r>
          </a:p>
          <a:p>
            <a:pPr eaLnBrk="1" hangingPunct="1"/>
            <a:r>
              <a:rPr lang="en-US" sz="2700"/>
              <a:t>Problem:  Measuring the benefit is usually difficult. </a:t>
            </a:r>
          </a:p>
          <a:p>
            <a:pPr eaLnBrk="1" hangingPunct="1"/>
            <a:r>
              <a:rPr lang="en-US" sz="2700" b="1">
                <a:solidFill>
                  <a:srgbClr val="CC0000"/>
                </a:solidFill>
              </a:rPr>
              <a:t>Cost-benefit analysis</a:t>
            </a:r>
            <a:r>
              <a:rPr lang="en-US" sz="2700"/>
              <a:t>:  a study that compares </a:t>
            </a:r>
            <a:br>
              <a:rPr lang="en-US" sz="2700"/>
            </a:br>
            <a:r>
              <a:rPr lang="en-US" sz="2700"/>
              <a:t>the costs and benefits of providing a public good  </a:t>
            </a:r>
          </a:p>
          <a:p>
            <a:pPr eaLnBrk="1" hangingPunct="1"/>
            <a:r>
              <a:rPr lang="en-US" sz="2700"/>
              <a:t>Cost-benefit analyses are imprecise, so the efficient provision of public goods is more difficult than that of private goods.  </a:t>
            </a:r>
          </a:p>
        </p:txBody>
      </p:sp>
    </p:spTree>
    <p:extLst>
      <p:ext uri="{BB962C8B-B14F-4D97-AF65-F5344CB8AC3E}">
        <p14:creationId xmlns:p14="http://schemas.microsoft.com/office/powerpoint/2010/main" val="11269731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Some Important Public Goods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National defense </a:t>
            </a:r>
          </a:p>
          <a:p>
            <a:pPr eaLnBrk="1" hangingPunct="1"/>
            <a:r>
              <a:rPr lang="en-US"/>
              <a:t>Knowledge created through basic research</a:t>
            </a:r>
          </a:p>
          <a:p>
            <a:pPr eaLnBrk="1" hangingPunct="1"/>
            <a:r>
              <a:rPr lang="en-US"/>
              <a:t>Fighting poverty</a:t>
            </a:r>
          </a:p>
        </p:txBody>
      </p:sp>
    </p:spTree>
    <p:extLst>
      <p:ext uri="{BB962C8B-B14F-4D97-AF65-F5344CB8AC3E}">
        <p14:creationId xmlns:p14="http://schemas.microsoft.com/office/powerpoint/2010/main" val="5608870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Common Resources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Like public goods, common resources are not excludable.</a:t>
            </a:r>
          </a:p>
          <a:p>
            <a:pPr lvl="1" eaLnBrk="1" hangingPunct="1"/>
            <a:r>
              <a:rPr lang="en-US" dirty="0"/>
              <a:t>Cannot prevent free riders from using</a:t>
            </a:r>
          </a:p>
          <a:p>
            <a:pPr lvl="1" eaLnBrk="1" hangingPunct="1"/>
            <a:r>
              <a:rPr lang="en-US" dirty="0"/>
              <a:t>Little incentive for firms to provide</a:t>
            </a:r>
          </a:p>
          <a:p>
            <a:pPr lvl="1" eaLnBrk="1" hangingPunct="1"/>
            <a:r>
              <a:rPr lang="en-US" dirty="0"/>
              <a:t>Role for </a:t>
            </a:r>
            <a:r>
              <a:rPr lang="en-US" dirty="0" err="1"/>
              <a:t>govt</a:t>
            </a:r>
            <a:r>
              <a:rPr lang="en-US" dirty="0"/>
              <a:t>:  seeing that they are provided</a:t>
            </a:r>
          </a:p>
          <a:p>
            <a:pPr eaLnBrk="1" hangingPunct="1"/>
            <a:r>
              <a:rPr lang="en-US" dirty="0"/>
              <a:t>Additional problem with common resources:</a:t>
            </a:r>
            <a:br>
              <a:rPr lang="en-US" dirty="0"/>
            </a:br>
            <a:r>
              <a:rPr lang="en-US" dirty="0"/>
              <a:t>rival in consumption.</a:t>
            </a:r>
          </a:p>
          <a:p>
            <a:pPr lvl="1" eaLnBrk="1" hangingPunct="1"/>
            <a:r>
              <a:rPr lang="en-US" dirty="0"/>
              <a:t>Each person’s use reduces others’ ability </a:t>
            </a:r>
            <a:br>
              <a:rPr lang="en-US" dirty="0"/>
            </a:br>
            <a:r>
              <a:rPr lang="en-US" dirty="0"/>
              <a:t>to use</a:t>
            </a:r>
          </a:p>
          <a:p>
            <a:pPr lvl="1" eaLnBrk="1" hangingPunct="1"/>
            <a:r>
              <a:rPr lang="en-US" dirty="0"/>
              <a:t>Role for </a:t>
            </a:r>
            <a:r>
              <a:rPr lang="en-US" dirty="0" err="1"/>
              <a:t>govt</a:t>
            </a:r>
            <a:r>
              <a:rPr lang="en-US" dirty="0"/>
              <a:t>:  ensuring they are not overused</a:t>
            </a:r>
          </a:p>
        </p:txBody>
      </p:sp>
    </p:spTree>
    <p:extLst>
      <p:ext uri="{BB962C8B-B14F-4D97-AF65-F5344CB8AC3E}">
        <p14:creationId xmlns:p14="http://schemas.microsoft.com/office/powerpoint/2010/main" val="18360139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The Tragedy of the Commons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55402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40000"/>
              </a:spcBef>
            </a:pPr>
            <a:r>
              <a:rPr lang="en-US" sz="2700" dirty="0"/>
              <a:t>A parable that illustrates why common resources get used more than is socially desirable.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Setting:  a medieval town where sheep graze on common land.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As the population grows, the # of sheep grows.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The amount of land is fixed, </a:t>
            </a:r>
            <a:br>
              <a:rPr lang="en-US" sz="2700" dirty="0"/>
            </a:br>
            <a:r>
              <a:rPr lang="en-US" sz="2700" dirty="0"/>
              <a:t>the grass begins to disappear from overgrazing.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The private incentives (using the land for free) outweigh the social incentives (using it carefully).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Result:  People can no longer raise sheep. </a:t>
            </a:r>
          </a:p>
        </p:txBody>
      </p:sp>
    </p:spTree>
    <p:extLst>
      <p:ext uri="{BB962C8B-B14F-4D97-AF65-F5344CB8AC3E}">
        <p14:creationId xmlns:p14="http://schemas.microsoft.com/office/powerpoint/2010/main" val="28019593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The Tragedy of the Commons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/>
              <a:t>The tragedy is due to an externality:  </a:t>
            </a:r>
            <a:br>
              <a:rPr lang="en-US" sz="2700"/>
            </a:br>
            <a:r>
              <a:rPr lang="en-US" sz="2700"/>
              <a:t>Allowing one’s flock to graze on the common land reduces its quality for other families.  </a:t>
            </a:r>
          </a:p>
          <a:p>
            <a:pPr eaLnBrk="1" hangingPunct="1"/>
            <a:r>
              <a:rPr lang="en-US" sz="2700"/>
              <a:t>People neglect this external cost, resulting in overuse of the land.  </a:t>
            </a:r>
          </a:p>
        </p:txBody>
      </p:sp>
    </p:spTree>
    <p:extLst>
      <p:ext uri="{BB962C8B-B14F-4D97-AF65-F5344CB8AC3E}">
        <p14:creationId xmlns:p14="http://schemas.microsoft.com/office/powerpoint/2010/main" val="33485994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Policy options for common resources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What could the townspeople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(or their government)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have done to prevent the tragedy?  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Try to think of two or three options.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3419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Impose a corrective tax on the use of the land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to “internalize the externality.”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Regulate use of the land (the “command-and-control” approach).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Auction off permits allowing use of the land.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Divide the land, sell lots to individual families; each family will have incentive not to overgraze its own land.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3740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/>
              <a:t>Policy Options to Prevent </a:t>
            </a:r>
            <a:br>
              <a:rPr lang="en-US" sz="3200"/>
            </a:br>
            <a:r>
              <a:rPr lang="en-US" sz="3200"/>
              <a:t>Overconsumption of Common Resources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700" dirty="0"/>
              <a:t>Regulate use of the resource.</a:t>
            </a:r>
          </a:p>
          <a:p>
            <a:pPr eaLnBrk="1" hangingPunct="1"/>
            <a:r>
              <a:rPr lang="en-US" sz="2700" dirty="0"/>
              <a:t>Impose a corrective tax to internalize the externality.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Example:  hunting &amp; fishing licenses, </a:t>
            </a:r>
            <a:br>
              <a:rPr lang="en-US" dirty="0"/>
            </a:br>
            <a:r>
              <a:rPr lang="en-US" dirty="0"/>
              <a:t>entrance fees for congested national parks</a:t>
            </a:r>
          </a:p>
          <a:p>
            <a:pPr eaLnBrk="1" hangingPunct="1"/>
            <a:r>
              <a:rPr lang="en-US" sz="2700" dirty="0"/>
              <a:t>Auction off permits allowing use of the resource.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Example:  spectrum auctions by the </a:t>
            </a:r>
            <a:br>
              <a:rPr lang="en-US" dirty="0"/>
            </a:br>
            <a:r>
              <a:rPr lang="en-US" dirty="0"/>
              <a:t>U.S. Federal Communications Commission</a:t>
            </a:r>
          </a:p>
          <a:p>
            <a:pPr eaLnBrk="1" hangingPunct="1"/>
            <a:r>
              <a:rPr lang="en-US" sz="2700" dirty="0"/>
              <a:t>If the resource is land, convert to a private good </a:t>
            </a:r>
            <a:br>
              <a:rPr lang="en-US" sz="2700" dirty="0"/>
            </a:br>
            <a:r>
              <a:rPr lang="en-US" sz="2700" dirty="0"/>
              <a:t>by dividing and selling parcels to individuals.</a:t>
            </a:r>
          </a:p>
        </p:txBody>
      </p:sp>
    </p:spTree>
    <p:extLst>
      <p:ext uri="{BB962C8B-B14F-4D97-AF65-F5344CB8AC3E}">
        <p14:creationId xmlns:p14="http://schemas.microsoft.com/office/powerpoint/2010/main" val="4449526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Some Important Common Resources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Clean air and water</a:t>
            </a:r>
          </a:p>
          <a:p>
            <a:pPr eaLnBrk="1" hangingPunct="1"/>
            <a:r>
              <a:rPr lang="en-US"/>
              <a:t>Congested roads</a:t>
            </a:r>
          </a:p>
          <a:p>
            <a:pPr eaLnBrk="1" hangingPunct="1"/>
            <a:r>
              <a:rPr lang="en-US"/>
              <a:t>Fish, whales, and other wildlife</a:t>
            </a:r>
          </a:p>
        </p:txBody>
      </p:sp>
    </p:spTree>
    <p:extLst>
      <p:ext uri="{BB962C8B-B14F-4D97-AF65-F5344CB8AC3E}">
        <p14:creationId xmlns:p14="http://schemas.microsoft.com/office/powerpoint/2010/main" val="35194146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7825" y="274638"/>
            <a:ext cx="5497513" cy="7969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000">
                <a:solidFill>
                  <a:schemeClr val="tx1"/>
                </a:solidFill>
              </a:rPr>
              <a:t>CASE STUDY:  </a:t>
            </a:r>
            <a:br>
              <a:rPr lang="en-US" sz="3000">
                <a:solidFill>
                  <a:schemeClr val="tx1"/>
                </a:solidFill>
              </a:rPr>
            </a:br>
            <a:r>
              <a:rPr lang="en-US" sz="3400">
                <a:solidFill>
                  <a:srgbClr val="006600"/>
                </a:solidFill>
              </a:rPr>
              <a:t>     “You’ve Got Spam!”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4963" y="1270000"/>
            <a:ext cx="8229600" cy="52371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Some firms use spam e-mails</a:t>
            </a:r>
            <a:br>
              <a:rPr lang="en-US" sz="2700" dirty="0"/>
            </a:br>
            <a:r>
              <a:rPr lang="en-US" sz="2700" dirty="0"/>
              <a:t>to advertise their products. 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Spam is </a:t>
            </a:r>
            <a:r>
              <a:rPr lang="en-US" sz="2700" i="1" dirty="0">
                <a:solidFill>
                  <a:srgbClr val="006600"/>
                </a:solidFill>
              </a:rPr>
              <a:t>not excludable</a:t>
            </a:r>
            <a:r>
              <a:rPr lang="en-US" sz="2700" dirty="0"/>
              <a:t>:  </a:t>
            </a:r>
            <a:br>
              <a:rPr lang="en-US" sz="2700" dirty="0"/>
            </a:br>
            <a:r>
              <a:rPr lang="en-US" sz="2700" dirty="0"/>
              <a:t>Firms cannot be prevented </a:t>
            </a:r>
            <a:br>
              <a:rPr lang="en-US" sz="2700" dirty="0"/>
            </a:br>
            <a:r>
              <a:rPr lang="en-US" sz="2700" dirty="0"/>
              <a:t>from spamming.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Spam is </a:t>
            </a:r>
            <a:r>
              <a:rPr lang="en-US" sz="2700" i="1" dirty="0">
                <a:solidFill>
                  <a:srgbClr val="006600"/>
                </a:solidFill>
              </a:rPr>
              <a:t>rival</a:t>
            </a:r>
            <a:r>
              <a:rPr lang="en-US" sz="2700" dirty="0"/>
              <a:t>:  As more </a:t>
            </a:r>
            <a:br>
              <a:rPr lang="en-US" sz="2700" dirty="0"/>
            </a:br>
            <a:r>
              <a:rPr lang="en-US" sz="2700" dirty="0"/>
              <a:t>companies use spam, it becomes less effective. 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Thus, </a:t>
            </a:r>
            <a:r>
              <a:rPr lang="en-US" sz="2700" u="sng" dirty="0">
                <a:solidFill>
                  <a:srgbClr val="006600"/>
                </a:solidFill>
              </a:rPr>
              <a:t>spam is a common resource</a:t>
            </a:r>
            <a:r>
              <a:rPr lang="en-US" sz="2700" dirty="0"/>
              <a:t>.  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Like most common resources, spam is overused – which is why we get so much of it!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337175" y="2757488"/>
            <a:ext cx="361156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i="1" dirty="0">
                <a:solidFill>
                  <a:srgbClr val="996633"/>
                </a:solidFill>
                <a:latin typeface="Arial"/>
                <a:cs typeface="Arial"/>
              </a:rPr>
              <a:t>“Spam” email is named after everyone’s </a:t>
            </a:r>
            <a:br>
              <a:rPr lang="en-US" sz="2500" i="1" dirty="0">
                <a:solidFill>
                  <a:srgbClr val="996633"/>
                </a:solidFill>
                <a:latin typeface="Arial"/>
                <a:cs typeface="Arial"/>
              </a:rPr>
            </a:br>
            <a:r>
              <a:rPr lang="en-US" sz="2500" i="1" dirty="0">
                <a:solidFill>
                  <a:srgbClr val="996633"/>
                </a:solidFill>
                <a:latin typeface="Arial"/>
                <a:cs typeface="Arial"/>
              </a:rPr>
              <a:t>favorite delicacy.</a:t>
            </a:r>
          </a:p>
        </p:txBody>
      </p:sp>
      <p:sp>
        <p:nvSpPr>
          <p:cNvPr id="2" name="Rectangle 1"/>
          <p:cNvSpPr/>
          <p:nvPr/>
        </p:nvSpPr>
        <p:spPr>
          <a:xfrm>
            <a:off x="7351826" y="2564725"/>
            <a:ext cx="15969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©Paul Maguire/Shutterstock.com</a:t>
            </a:r>
          </a:p>
        </p:txBody>
      </p:sp>
      <p:pic>
        <p:nvPicPr>
          <p:cNvPr id="4" name="Picture 3" descr="A can of food&#10;&#10;Description automatically generated">
            <a:extLst>
              <a:ext uri="{FF2B5EF4-FFF2-40B4-BE49-F238E27FC236}">
                <a16:creationId xmlns:a16="http://schemas.microsoft.com/office/drawing/2014/main" id="{C08C96BE-B0CF-4679-9467-F8A923664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844" y="27026"/>
            <a:ext cx="2610719" cy="261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864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bldLvl="5"/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1081044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 this chapter, 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look for the answers to these questions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are public goods?  </a:t>
            </a:r>
            <a:br>
              <a:rPr lang="en-US" dirty="0"/>
            </a:br>
            <a:r>
              <a:rPr lang="en-US" dirty="0"/>
              <a:t>What are common resources?  </a:t>
            </a:r>
            <a:br>
              <a:rPr lang="en-US" dirty="0"/>
            </a:br>
            <a:r>
              <a:rPr lang="en-US" dirty="0"/>
              <a:t>Give examples of each.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Why do markets generally fail to provide the efficient amounts of these goods?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might the government improve market outcomes in the case of public goods or common resources?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700"/>
              <a:t>Public goods tend to be under-provided, while common resources tend to be over-consumed. </a:t>
            </a:r>
          </a:p>
          <a:p>
            <a:pPr eaLnBrk="1" hangingPunct="1"/>
            <a:r>
              <a:rPr lang="en-US" sz="2700"/>
              <a:t>These problems arise because property rights </a:t>
            </a:r>
            <a:br>
              <a:rPr lang="en-US" sz="2700"/>
            </a:br>
            <a:r>
              <a:rPr lang="en-US" sz="2700"/>
              <a:t>are not well-established:</a:t>
            </a:r>
          </a:p>
          <a:p>
            <a:pPr lvl="1" eaLnBrk="1" hangingPunct="1"/>
            <a:r>
              <a:rPr lang="en-US"/>
              <a:t>Nobody owns the air, so no one can charge polluters.  Result:  too much pollution.</a:t>
            </a:r>
          </a:p>
          <a:p>
            <a:pPr lvl="1" eaLnBrk="1" hangingPunct="1"/>
            <a:r>
              <a:rPr lang="en-US"/>
              <a:t>Nobody can charge people who benefit from national defense.  Result:  too little defense. </a:t>
            </a:r>
          </a:p>
          <a:p>
            <a:pPr eaLnBrk="1" hangingPunct="1"/>
            <a:r>
              <a:rPr lang="en-US" sz="2700"/>
              <a:t>The govt can potentially solve these problems </a:t>
            </a:r>
            <a:br>
              <a:rPr lang="en-US" sz="2700"/>
            </a:br>
            <a:r>
              <a:rPr lang="en-US" sz="2700"/>
              <a:t>with appropriate policies.  </a:t>
            </a:r>
          </a:p>
        </p:txBody>
      </p:sp>
    </p:spTree>
    <p:extLst>
      <p:ext uri="{BB962C8B-B14F-4D97-AF65-F5344CB8AC3E}">
        <p14:creationId xmlns:p14="http://schemas.microsoft.com/office/powerpoint/2010/main" val="27226181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good is excludable if someone can be prevented from using it.  A good is rival in consumption if one person’s use reduces others’ ability to use the same unit of the good.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Markets work best for private goods, </a:t>
            </a:r>
            <a:br>
              <a:rPr lang="en-US" dirty="0"/>
            </a:br>
            <a:r>
              <a:rPr lang="en-US" dirty="0"/>
              <a:t>which are excludable and rival in consumption.  Markets do not work well for other types of goods.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Public goods, such as national defense and fundamental knowledge, are neither excludable nor rival in consumption.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Because people do not have to pay to use them, they have an incentive to free ride, and firms have no incentive to provide them.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Therefore, the government provides public goods, using cost-benefit analysis to determine how much to provide.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8438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Common resources are rival in consumption but not excludable.  Examples include common grazing land, clean air, and congested roads.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People can use common resources without paying, so they tend to overuse them.  </a:t>
            </a:r>
            <a:br>
              <a:rPr lang="en-US" dirty="0"/>
            </a:br>
            <a:r>
              <a:rPr lang="en-US" dirty="0"/>
              <a:t>Therefore, governments try to limit the use of common resources. 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262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Introduction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We consume many goods without paying:  </a:t>
            </a:r>
            <a:br>
              <a:rPr lang="en-US"/>
            </a:br>
            <a:r>
              <a:rPr lang="en-US"/>
              <a:t>parks, national defense, clean air &amp; water.  </a:t>
            </a:r>
          </a:p>
          <a:p>
            <a:pPr eaLnBrk="1" hangingPunct="1"/>
            <a:r>
              <a:rPr lang="en-US"/>
              <a:t>When goods have no prices, the market forces that normally allocate resources are absent. </a:t>
            </a:r>
          </a:p>
          <a:p>
            <a:pPr eaLnBrk="1" hangingPunct="1"/>
            <a:r>
              <a:rPr lang="en-US"/>
              <a:t>The private market may fail to provide the socially efficient quantity of such goods.  </a:t>
            </a:r>
          </a:p>
          <a:p>
            <a:pPr eaLnBrk="1" hangingPunct="1"/>
            <a:r>
              <a:rPr lang="en-US"/>
              <a:t>One of the Ten Principles from Chapter 1:  </a:t>
            </a:r>
            <a:br>
              <a:rPr lang="en-US"/>
            </a:br>
            <a:r>
              <a:rPr lang="en-US"/>
              <a:t>     </a:t>
            </a:r>
            <a:r>
              <a:rPr lang="en-US" b="1" i="1">
                <a:solidFill>
                  <a:srgbClr val="996633"/>
                </a:solidFill>
              </a:rPr>
              <a:t>Governments can sometimes </a:t>
            </a:r>
            <a:br>
              <a:rPr lang="en-US" b="1" i="1">
                <a:solidFill>
                  <a:srgbClr val="996633"/>
                </a:solidFill>
              </a:rPr>
            </a:br>
            <a:r>
              <a:rPr lang="en-US" b="1" i="1">
                <a:solidFill>
                  <a:srgbClr val="996633"/>
                </a:solidFill>
              </a:rPr>
              <a:t>     improve market outcomes.</a:t>
            </a:r>
            <a:r>
              <a:rPr lang="en-US" b="1">
                <a:solidFill>
                  <a:srgbClr val="996633"/>
                </a:solidFill>
              </a:rPr>
              <a:t> </a:t>
            </a:r>
            <a:r>
              <a:rPr lang="en-US" b="1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79553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Important Characteristics of Goods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A good is </a:t>
            </a:r>
            <a:r>
              <a:rPr lang="en-US" sz="2700" b="1" dirty="0">
                <a:solidFill>
                  <a:srgbClr val="CC0000"/>
                </a:solidFill>
              </a:rPr>
              <a:t>excludable</a:t>
            </a:r>
            <a:r>
              <a:rPr lang="en-US" sz="2700" dirty="0"/>
              <a:t> if a person can be prevented from using it.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Excludable</a:t>
            </a:r>
            <a:r>
              <a:rPr lang="en-US" sz="2600" dirty="0"/>
              <a:t>:  fish tacos, wireless Internet access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Not excludable</a:t>
            </a:r>
            <a:r>
              <a:rPr lang="en-US" sz="2600" dirty="0"/>
              <a:t>:  AM/FM radio signals, national defense</a:t>
            </a:r>
          </a:p>
          <a:p>
            <a:pPr eaLnBrk="1" hangingPunct="1">
              <a:spcBef>
                <a:spcPct val="60000"/>
              </a:spcBef>
            </a:pPr>
            <a:r>
              <a:rPr lang="en-US" sz="2700" dirty="0"/>
              <a:t>A good is </a:t>
            </a:r>
            <a:r>
              <a:rPr lang="en-US" sz="2700" b="1" dirty="0">
                <a:solidFill>
                  <a:srgbClr val="CC0000"/>
                </a:solidFill>
              </a:rPr>
              <a:t>rival in consumption</a:t>
            </a:r>
            <a:r>
              <a:rPr lang="en-US" sz="2700" dirty="0"/>
              <a:t> if one person’s </a:t>
            </a:r>
            <a:br>
              <a:rPr lang="en-US" sz="2700" dirty="0"/>
            </a:br>
            <a:r>
              <a:rPr lang="en-US" sz="2700" dirty="0"/>
              <a:t>use of it diminishes others’ use.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Rival</a:t>
            </a:r>
            <a:r>
              <a:rPr lang="en-US" sz="2600" dirty="0"/>
              <a:t>:  fish tacos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Not rival</a:t>
            </a:r>
            <a:r>
              <a:rPr lang="en-US" sz="2600" dirty="0"/>
              <a:t>:  </a:t>
            </a:r>
            <a:br>
              <a:rPr lang="en-US" sz="2600" dirty="0"/>
            </a:br>
            <a:r>
              <a:rPr lang="en-US" sz="2600" dirty="0"/>
              <a:t>An MP3 file of RHCP’s latest single</a:t>
            </a:r>
          </a:p>
        </p:txBody>
      </p:sp>
    </p:spTree>
    <p:extLst>
      <p:ext uri="{BB962C8B-B14F-4D97-AF65-F5344CB8AC3E}">
        <p14:creationId xmlns:p14="http://schemas.microsoft.com/office/powerpoint/2010/main" val="30474689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Different Kinds of Goods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Private goods</a:t>
            </a:r>
            <a:r>
              <a:rPr lang="en-US" sz="2700" dirty="0"/>
              <a:t>:  excludable, rival in consumption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food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Public goods</a:t>
            </a:r>
            <a:r>
              <a:rPr lang="en-US" sz="2700" dirty="0"/>
              <a:t>:  not excludable, not rival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national defense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Common resources</a:t>
            </a:r>
            <a:r>
              <a:rPr lang="en-US" sz="2700" dirty="0"/>
              <a:t>:  rival but not excludable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fish in the ocean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Club goods</a:t>
            </a:r>
            <a:r>
              <a:rPr lang="en-US" sz="2700" dirty="0"/>
              <a:t>:  excludable but not rival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cable TV</a:t>
            </a:r>
          </a:p>
        </p:txBody>
      </p:sp>
    </p:spTree>
    <p:extLst>
      <p:ext uri="{BB962C8B-B14F-4D97-AF65-F5344CB8AC3E}">
        <p14:creationId xmlns:p14="http://schemas.microsoft.com/office/powerpoint/2010/main" val="7796769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Categorizing roads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9669" cy="5105400"/>
          </a:xfrm>
        </p:spPr>
        <p:txBody>
          <a:bodyPr>
            <a:normAutofit/>
          </a:bodyPr>
          <a:lstStyle/>
          <a:p>
            <a:pPr>
              <a:buClr>
                <a:srgbClr val="800000"/>
              </a:buClr>
            </a:pPr>
            <a:r>
              <a:rPr lang="en-US" dirty="0"/>
              <a:t>A road is </a:t>
            </a:r>
            <a:r>
              <a:rPr lang="en-US" u="sng" dirty="0"/>
              <a:t>which</a:t>
            </a:r>
            <a:r>
              <a:rPr lang="en-US" dirty="0"/>
              <a:t> of the four kinds of goods?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Rival in consumption?  Only if congested. 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Excludable?  Only if a toll road.  </a:t>
            </a:r>
          </a:p>
          <a:p>
            <a:pPr lvl="0">
              <a:spcBef>
                <a:spcPct val="65000"/>
              </a:spcBef>
              <a:buNone/>
            </a:pPr>
            <a:r>
              <a:rPr lang="en-US" u="sng" dirty="0">
                <a:solidFill>
                  <a:prstClr val="black"/>
                </a:solidFill>
              </a:rPr>
              <a:t>Four possibilities:</a:t>
            </a:r>
          </a:p>
          <a:p>
            <a:pPr lvl="0">
              <a:spcBef>
                <a:spcPct val="4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Uncongested non-toll road:  public good</a:t>
            </a:r>
          </a:p>
          <a:p>
            <a:pPr lvl="0">
              <a:spcBef>
                <a:spcPct val="6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Uncongested toll road:  club good</a:t>
            </a:r>
          </a:p>
          <a:p>
            <a:pPr lvl="0">
              <a:spcBef>
                <a:spcPct val="6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Congested non-toll road:  common resource</a:t>
            </a:r>
          </a:p>
          <a:p>
            <a:pPr lvl="0">
              <a:spcBef>
                <a:spcPct val="6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Congested toll road:  private good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5069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Different Kinds of Goods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/>
            <a:r>
              <a:rPr lang="en-US"/>
              <a:t>This chapter focuses on public goods and common resources.  </a:t>
            </a:r>
          </a:p>
          <a:p>
            <a:pPr marL="338138" indent="-338138" eaLnBrk="1" hangingPunct="1"/>
            <a:r>
              <a:rPr lang="en-US"/>
              <a:t>For both, externalities arise because something of value has no price attached to it.  </a:t>
            </a:r>
          </a:p>
          <a:p>
            <a:pPr marL="338138" indent="-338138" eaLnBrk="1" hangingPunct="1"/>
            <a:r>
              <a:rPr lang="en-US"/>
              <a:t>So, private decisions about consumption and production can lead to an inefficient outcome.</a:t>
            </a:r>
          </a:p>
          <a:p>
            <a:pPr marL="338138" indent="-338138" eaLnBrk="1" hangingPunct="1"/>
            <a:r>
              <a:rPr lang="en-US"/>
              <a:t>Public policy can potentially raise economic </a:t>
            </a:r>
            <a:br>
              <a:rPr lang="en-US"/>
            </a:br>
            <a:r>
              <a:rPr lang="en-US"/>
              <a:t>well-being.  </a:t>
            </a:r>
          </a:p>
        </p:txBody>
      </p:sp>
    </p:spTree>
    <p:extLst>
      <p:ext uri="{BB962C8B-B14F-4D97-AF65-F5344CB8AC3E}">
        <p14:creationId xmlns:p14="http://schemas.microsoft.com/office/powerpoint/2010/main" val="38934405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Public Goods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Public goods are difficult for private markets to provide because of the </a:t>
            </a:r>
            <a:r>
              <a:rPr lang="en-US" i="1"/>
              <a:t>free-rider problem</a:t>
            </a:r>
            <a:r>
              <a:rPr lang="en-US"/>
              <a:t>. </a:t>
            </a:r>
          </a:p>
          <a:p>
            <a:pPr eaLnBrk="1" hangingPunct="1"/>
            <a:r>
              <a:rPr lang="en-US" b="1">
                <a:solidFill>
                  <a:srgbClr val="CC0000"/>
                </a:solidFill>
              </a:rPr>
              <a:t>Free rider</a:t>
            </a:r>
            <a:r>
              <a:rPr lang="en-US"/>
              <a:t>:  a person who receives the benefit of a good but avoids paying for it </a:t>
            </a:r>
          </a:p>
          <a:p>
            <a:pPr lvl="1" eaLnBrk="1" hangingPunct="1"/>
            <a:r>
              <a:rPr lang="en-US"/>
              <a:t>If good is not excludable, people have incentive to be free riders, because firms cannot prevent non-payers from consuming the good.  </a:t>
            </a:r>
          </a:p>
          <a:p>
            <a:pPr eaLnBrk="1" hangingPunct="1"/>
            <a:r>
              <a:rPr lang="en-US"/>
              <a:t>Result:  The good is not produced, even if buyers collectively value the good higher than the cost of providing it.  </a:t>
            </a:r>
          </a:p>
        </p:txBody>
      </p:sp>
    </p:spTree>
    <p:extLst>
      <p:ext uri="{BB962C8B-B14F-4D97-AF65-F5344CB8AC3E}">
        <p14:creationId xmlns:p14="http://schemas.microsoft.com/office/powerpoint/2010/main" val="2182866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1149</TotalTime>
  <Words>1351</Words>
  <Application>Microsoft Office PowerPoint</Application>
  <PresentationFormat>On-screen Show (4:3)</PresentationFormat>
  <Paragraphs>160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Narrow</vt:lpstr>
      <vt:lpstr>Book Antiqua</vt:lpstr>
      <vt:lpstr>Calibri</vt:lpstr>
      <vt:lpstr>Cambria Math</vt:lpstr>
      <vt:lpstr>Tahoma</vt:lpstr>
      <vt:lpstr>Times New Roman</vt:lpstr>
      <vt:lpstr>Wingdings</vt:lpstr>
      <vt:lpstr>Office Theme</vt:lpstr>
      <vt:lpstr>PowerPoint Presentation</vt:lpstr>
      <vt:lpstr>In this chapter,  look for the answers to these questions</vt:lpstr>
      <vt:lpstr>Introduction</vt:lpstr>
      <vt:lpstr>Important Characteristics of Goods</vt:lpstr>
      <vt:lpstr>The Different Kinds of Goods</vt:lpstr>
      <vt:lpstr>ACTIVE LEARNING   1    Categorizing roads</vt:lpstr>
      <vt:lpstr>ACTIVE LEARNING   1    Answers</vt:lpstr>
      <vt:lpstr>The Different Kinds of Goods</vt:lpstr>
      <vt:lpstr>Public Goods</vt:lpstr>
      <vt:lpstr>Public Goods</vt:lpstr>
      <vt:lpstr>Some Important Public Goods</vt:lpstr>
      <vt:lpstr>Common Resources</vt:lpstr>
      <vt:lpstr>The Tragedy of the Commons</vt:lpstr>
      <vt:lpstr>The Tragedy of the Commons</vt:lpstr>
      <vt:lpstr>ACTIVE LEARNING   2    Policy options for common resources</vt:lpstr>
      <vt:lpstr>ACTIVE LEARNING   2    Answers</vt:lpstr>
      <vt:lpstr>Policy Options to Prevent  Overconsumption of Common Resources</vt:lpstr>
      <vt:lpstr>Some Important Common Resources</vt:lpstr>
      <vt:lpstr>CASE STUDY:        “You’ve Got Spam!”</vt:lpstr>
      <vt:lpstr>CONCLUSION</vt:lpstr>
      <vt:lpstr>Summary</vt:lpstr>
      <vt:lpstr>Summary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232</cp:revision>
  <dcterms:created xsi:type="dcterms:W3CDTF">2010-12-25T14:19:53Z</dcterms:created>
  <dcterms:modified xsi:type="dcterms:W3CDTF">2021-10-19T10:12:37Z</dcterms:modified>
</cp:coreProperties>
</file>