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ink/ink1.xml" ContentType="application/inkml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66" r:id="rId2"/>
    <p:sldId id="345" r:id="rId3"/>
    <p:sldId id="359" r:id="rId4"/>
    <p:sldId id="360" r:id="rId5"/>
    <p:sldId id="361" r:id="rId6"/>
    <p:sldId id="362" r:id="rId7"/>
    <p:sldId id="363" r:id="rId8"/>
    <p:sldId id="364" r:id="rId9"/>
    <p:sldId id="396" r:id="rId10"/>
    <p:sldId id="397" r:id="rId11"/>
    <p:sldId id="367" r:id="rId12"/>
    <p:sldId id="349" r:id="rId13"/>
    <p:sldId id="353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  <p:sldId id="379" r:id="rId24"/>
    <p:sldId id="285" r:id="rId25"/>
    <p:sldId id="355" r:id="rId26"/>
    <p:sldId id="382" r:id="rId27"/>
    <p:sldId id="383" r:id="rId28"/>
    <p:sldId id="384" r:id="rId29"/>
    <p:sldId id="385" r:id="rId30"/>
    <p:sldId id="386" r:id="rId31"/>
    <p:sldId id="387" r:id="rId32"/>
    <p:sldId id="388" r:id="rId33"/>
    <p:sldId id="389" r:id="rId34"/>
    <p:sldId id="390" r:id="rId35"/>
    <p:sldId id="391" r:id="rId36"/>
    <p:sldId id="392" r:id="rId37"/>
    <p:sldId id="393" r:id="rId38"/>
    <p:sldId id="394" r:id="rId39"/>
    <p:sldId id="395" r:id="rId40"/>
    <p:sldId id="357" r:id="rId41"/>
    <p:sldId id="35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2FC"/>
    <a:srgbClr val="FFF8BE"/>
    <a:srgbClr val="FFFF66"/>
    <a:srgbClr val="B3A2C7"/>
    <a:srgbClr val="CC9900"/>
    <a:srgbClr val="A3C167"/>
    <a:srgbClr val="800040"/>
    <a:srgbClr val="FFF5DB"/>
    <a:srgbClr val="E9DEA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56" autoAdjust="0"/>
    <p:restoredTop sz="78849" autoAdjust="0"/>
  </p:normalViewPr>
  <p:slideViewPr>
    <p:cSldViewPr snapToGrid="0">
      <p:cViewPr varScale="1">
        <p:scale>
          <a:sx n="52" d="100"/>
          <a:sy n="52" d="100"/>
        </p:scale>
        <p:origin x="1516" y="60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608"/>
    </p:cViewPr>
  </p:sorterViewPr>
  <p:notesViewPr>
    <p:cSldViewPr>
      <p:cViewPr>
        <p:scale>
          <a:sx n="147" d="100"/>
          <a:sy n="147" d="100"/>
        </p:scale>
        <p:origin x="-2088" y="7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F15FA-6B4E-4FED-9D12-E83FDD5472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802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7920" units="cm"/>
          <inkml:channel name="Y" type="integer" max="10752" units="cm"/>
          <inkml:channel name="F" type="integer" max="1023" units="in"/>
          <inkml:channel name="T" type="integer" max="2.14748E9" units="dev"/>
        </inkml:traceFormat>
        <inkml:channelProperties>
          <inkml:channelProperty channel="X" name="resolution" value="393.75961" units="1/cm"/>
          <inkml:channelProperty channel="Y" name="resolution" value="393.70193" units="1/cm"/>
          <inkml:channelProperty channel="F" name="resolution" value="999.99994" units="1/in"/>
          <inkml:channelProperty channel="T" name="resolution" value="1" units="1/dev"/>
        </inkml:channelProperties>
      </inkml:inkSource>
      <inkml:timestamp xml:id="ts0" timeString="2020-11-27T13:39:01.1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16937 10928 239 0,'-7'-5'7'15,"-3"-13"4"-15,-12 0 1 16,-7 6-4-16,1 5-4 16,3 2 0-16,7-1 4 15,-1-2-6-15,5-3 7 16,7-7 4-16,1-3-9 16,1 0-4-16,-1 3 4 15,2 4-6-15,0 3 0 16,4 0 8-16,-3 3-8 15,3 2 0-15,-2 1-8 16,0 1-6-16,0 3-8 16,-2-1-1-16,0 0-2 15,-3 2-11-15,1 2-10 16,-5 1-20-16,1 3 5 16</inkml:trace>
  <inkml:trace contextRef="#ctx0" brushRef="#br0" timeOffset="380.25">16590 10856 21 0,'0'0'34'0,"3"0"-7"16,-3 3-2-16,4-1-6 16,2-2 1-16,0 5 2 15,-5-3-20-15,3 3-5 16,0-1 7-16,4-1 6 15,-3-4-6-15,-1-1-2 16,4-3-2-16,1-3-6 0,-1-2 12 16,-1-4-12-1,6-4 8-15,-1-2-2 16,-3 1-2-16,-1-1 4 16,-1 3 0-16,1-1-8 15,-2 2 11-15,-3 2-4 16,1 2-1-16,0 1-5 15,5-2 6-15,3-1 3 16,3 0-10-16,7-2-20 16,7 0-4-16,3-1 0 15,10-1 21-15,7 2-10 16,7 0-7-16</inkml:trace>
  <inkml:trace contextRef="#ctx0" brushRef="#br0" timeOffset="1063.59">19071 11196 31 0,'0'0'27'0,"0"0"12"16,0 0-15-16,0 0 6 0,-2 0-9 15,2 0 1 1,0 0-15-16,0 0 16 15,2 2-4-15,-2-2 5 16,0 1-2-16,-2-1-1 16,2 0 4-16,0 0-12 15,0 0-1-15,0 0-3 0,0 0-12 16,0 0 5 0,0 0-4-16,0-3 5 15,0 1-6-15,0 2 8 16,0 0-6-16,6 0 8 15,-6-2-3-15,0 2-6 16,0 0-2-16,0 0 8 16,0-2-4-16,0 2-2 15,0 0 2-15,0 0 2 16,0 0-4-16,0 0-3 16,0 0-27-16,0 0 6 15,0 0 0-15,0 0-6 16,0 0 4-16,0-1-3 15,0-1-19-15,-4-2-44 16</inkml:trace>
  <inkml:trace contextRef="#ctx0" brushRef="#br0" timeOffset="2140.61">17616 11617 21 0,'0'0'40'0,"6"0"-2"15,1 0-4-15,4 0-10 16,10 0-15-16,2 0-6 16,3 0 9-16,-1 2-8 15,5 0-6-15,-1 2 17 16,-1 1-13-16,0 0 0 16,-3 2 3-16,3 0-5 0,1 0-2 15,-3 4 3 1,0 1 4-16,1 1-12 0,-3 1 8 15,1 4 5 1,-2 3-8-16,-1 4-9 16,-3 1-6-16,-2 1-6 15,-5 1 6-15,-3 2-3 16,-1 1-8-16,-3 0-1 0,-3 5-8 16,-2 1 12-1</inkml:trace>
  <inkml:trace contextRef="#ctx0" brushRef="#br0" timeOffset="3732.88">13859 14839 11 0,'0'-2'34'0,"-4"0"3"16,4 0-3-16,-6-1 8 15,3-3-19-15,-1-1-6 16,0 0 5-16,-4-2-3 16,1 0-5-16,1-1-10 15,-1-3 6-15,3-1-13 16,-4-3 6-16,6-5-1 16,2-3-2-16,0-3-1 15,6 0 6-15,5-1-3 0,-3 8-7 16,5 5 9-1,4 6-6-15,0 8 7 16,2 9-3-16,2 9-2 16,-4 9 12-16,-2 5 9 15,-5 5-2-15,-7 6-1 16,1 3 0-16,-4 2-2 16,-7 4-4-16,-1 1 4 15,-5 4-12-15,-4 4-3 16,-2 4 16-16,-2 7-18 15,4-1 4-15,0-4-5 16,2-6 3-16,9-8 2 16,2-7-10-16,4-10 8 15,8-9-3-15,5-7 6 16,-1-8-12-16,5-8 16 16,3-7-16-16,-3-6 6 15,2-10 4-15,-2-6-3 16,0-3-3-16,-9 0 11 15,-2 0-8-15,-5 0 2 16,-2 0 1-16,-5 3-3 16,-9 0-3-16,-2-1 9 15,-8 2-5-15,-3-3 11 16,-2 1-4-16,-3-1 1 16,1 1-4-16,0 2-8 15,2 2 6-15,5 5-6 16,1 1 12-16,7 4-8 15,0 0-2-15,5 3-12 16,5 2-30-16,-3 2-6 16,7 2-12-16,-1 0-7 15,4 1-7-15,0 1-8 16</inkml:trace>
  <inkml:trace contextRef="#ctx0" brushRef="#br0" timeOffset="4277.95">14027 14828 11 0,'0'-2'20'15,"0"-1"-3"-15,4-3 6 16,0-1 1-16,-4 0-11 15,1 0 4-15,1 0 5 16,4 0-1-16,-6 2-8 16,4-1 5-16,-4 3-2 15,4 1-6-15,-4 2 3 16,3 2 0-16,1 3 5 16,-2 4 6-16,0 5-11 15,0 5 11-15,2 6-1 16,-1 5-23-16,-3 1 5 15,4-3 2-15,0-2-12 16,-2-3 4-16,2-5 2 16,3-4-4-16,1-3 5 15,1-2-2-15,10-4 3 16,2-3-2-16,3-4 0 16,7-1-4-16,1 1 9 15,4 2 4-15,-2 2-8 16,-2 5 6-16,0 5 6 15,-2 6-14-15,-5 7-5 16,-10 5 9-16,-2 3-4 16,-9 3 1-16,-4 1-1 15,-11 2-6-15,-6-2-53 16,-4-3 16-16,-8-6-11 16,-5-6-15-16,2-10-4 15,4-14-1-15</inkml:trace>
  <inkml:trace contextRef="#ctx0" brushRef="#br0" timeOffset="4734.85">14146 14897 67 0,'4'-5'52'16,"3"-8"8"-16,7-6-28 15,6-4-26-15,1-2 2 16,8-3 0-16,-1-1-15 16,6 4 12-1,2 2-4-15,2 2-10 16,1 7-13-16,-1 5 9 0,-2 7 15 15,2 8-1-15,-6 6-3 16,2 6 4-16,-6 1 14 16,-3 6 6-16,-4 3 1 15,-1 3 6-15,-3 2-8 16,2 3 4-16,-5 1-18 16,-1 4 12-16,2 1-20 15,-2 2 2-15,2-1 17 16,2-1-20-16,0-1 10 15,4-5-8-15,0-4 0 16,7-8-6-16,-3-4 3 16,7-8 6-16,0-8-3 15,6-10-2 1,0-9-1-16,-6-10 5 0,-4-9 0 16,-7-7 0-16,-17-5-1 15,-12-3-3-15,-9-1 4 16,-11 6 10-16,-6 5 12 15,-6 9-20-15,-5 10-2 16,3 13-2 0,1 14-2-16,1 9-52 0,6 9-25 15,6 7 6-15,7 3-48 16</inkml:trace>
  <inkml:trace contextRef="#ctx0" brushRef="#br0" timeOffset="6827.54">13572 14286 15 0,'-4'-2'19'0,"-2"2"12"15,-1 2-12-15,-1-2-8 0,-5 3 13 16,1 3-4-16,-5-1-6 16,-3 0 2-16,1 2-6 15,-2 2 2 1,0-2 2-16,0 2-6 15,4 0 0-15,-3-2 3 16,3 0 4-16,1 0-8 0,7-1 4 16,1-3-7-16,1-3 3 15,3 0-2-15,4 0 15 16,4-2-13 0,3-1 13-16,5-4-13 15,5-4 15-15,7-5 2 16,10-5-19-16,2-6 16 15,10-3-2-15,3-4-9 16,0-1 1-16,4 0-1 16,2-3-4-16,1 1 0 15,3 0-5-15,-2 0 1 16,1 1-3-16,6 4 3 16,-1 2-5-16,3 0 3 15,-2 4-3-15,-5 1 5 16,-2 4-1-16,-8 3-3 0,-8 2 4 15,1 2-1 1,-10 0-2-16,0 1 3 16,-2 1-6-16,-5 1 3 15,-1 1 8-15,1-3-9 16,-4 1-3-16,0-4 11 16,-1-2-10-16,3 0 9 15,-2 1-7-15,5-3 1 16,6-1 3-16,1-2-3 15,4-4-4-15,9-3 8 16,3-2-6-16,8 0 5 16,-1 0 0-16,-1 1 1 15,-6 0-8-15,-3 7 7 16,-7 2-3-16,-9 5-2 16,-5 2 0-16,-4 7 1 15,-10 1-21-15,-3 3-15 16,-8 0-9-16,-4 3-1 15,-7 1-13-15,-3 1-1 16,-1 3-20-16,-2 0-10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A24F5-E131-4EBA-BC25-A81BE41A18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9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2349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4572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69215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914400" indent="0" algn="l" defTabSz="914400" rtl="0" eaLnBrk="1" latinLnBrk="0" hangingPunct="1">
      <a:lnSpc>
        <a:spcPct val="105000"/>
      </a:lnSpc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91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A24F5-E131-4EBA-BC25-A81BE41A1852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504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sz="1100" b="0" i="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  <p:extLst>
      <p:ext uri="{BB962C8B-B14F-4D97-AF65-F5344CB8AC3E}">
        <p14:creationId xmlns:p14="http://schemas.microsoft.com/office/powerpoint/2010/main" val="972162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5671AE-59CE-4C26-9FAC-1A18767D9D5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C60BB1D-4785-4504-B93C-30BED7BE8B65}" type="slidenum">
              <a:rPr lang="en-US" sz="1200">
                <a:cs typeface="Arial" charset="0"/>
              </a:rPr>
              <a:pPr algn="r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4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  <p:extLst>
      <p:ext uri="{BB962C8B-B14F-4D97-AF65-F5344CB8AC3E}">
        <p14:creationId xmlns:p14="http://schemas.microsoft.com/office/powerpoint/2010/main" val="1680266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sz="1100" b="0" i="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  <p:extLst>
      <p:ext uri="{BB962C8B-B14F-4D97-AF65-F5344CB8AC3E}">
        <p14:creationId xmlns:p14="http://schemas.microsoft.com/office/powerpoint/2010/main" val="1913494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A5B921-E928-4532-BA3D-DC6D8096E1E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49AB0D0-0650-4ED6-9062-672F8BD47773}" type="slidenum">
              <a:rPr lang="en-US" sz="1200">
                <a:cs typeface="Arial" charset="0"/>
              </a:rPr>
              <a:pPr algn="r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946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10A5D-0864-4C42-AD13-E3D0E5D5BD4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15B72B4-3EE7-4973-ADF3-39A16E900749}" type="slidenum">
              <a:rPr lang="en-US" sz="1200">
                <a:cs typeface="Arial" charset="0"/>
              </a:rPr>
              <a:pPr algn="r"/>
              <a:t>14</a:t>
            </a:fld>
            <a:endParaRPr lang="en-US" sz="1200">
              <a:cs typeface="Arial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4443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22C3ED-9CC9-4BC8-9DFA-8771B066905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18BD85A-7752-475B-97E0-CB55791BE527}" type="slidenum">
              <a:rPr lang="en-US" sz="1200">
                <a:cs typeface="Arial" charset="0"/>
              </a:rPr>
              <a:pPr algn="r"/>
              <a:t>15</a:t>
            </a:fld>
            <a:endParaRPr lang="en-US" sz="1200">
              <a:cs typeface="Arial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340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F2CF56-9EDA-4C6F-B42B-60FAD36FBE1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B564177-6386-4ABC-AC7C-2046BC510731}" type="slidenum">
              <a:rPr lang="en-US" sz="1200">
                <a:cs typeface="Arial" charset="0"/>
              </a:rPr>
              <a:pPr algn="r"/>
              <a:t>16</a:t>
            </a:fld>
            <a:endParaRPr lang="en-US" sz="1200">
              <a:cs typeface="Arial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593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EC350-B595-4801-80EE-4D248107CBC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B47D3A-E6FF-4B33-AA08-2088F17A555E}" type="slidenum">
              <a:rPr lang="en-US" sz="1200">
                <a:cs typeface="Arial" charset="0"/>
              </a:rPr>
              <a:pPr algn="r"/>
              <a:t>17</a:t>
            </a:fld>
            <a:endParaRPr lang="en-US" sz="1200">
              <a:cs typeface="Arial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970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DA3BB4-889D-4024-9D51-2A68165AA72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8475963-7855-4175-99EA-0316516D0B69}" type="slidenum">
              <a:rPr lang="en-US" sz="1200">
                <a:cs typeface="Arial" charset="0"/>
              </a:rPr>
              <a:pPr algn="r"/>
              <a:t>18</a:t>
            </a:fld>
            <a:endParaRPr lang="en-US" sz="1200">
              <a:cs typeface="Arial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5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668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ADDE9-7253-4CBD-91FC-093637BEA864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54A61D5-663A-4DF0-962C-0C5C649A35C8}" type="slidenum">
              <a:rPr lang="en-US" sz="1200">
                <a:cs typeface="Arial" charset="0"/>
              </a:rPr>
              <a:pPr algn="r"/>
              <a:t>19</a:t>
            </a:fld>
            <a:endParaRPr lang="en-US" sz="1200">
              <a:cs typeface="Arial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7842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BA921A-2074-49A0-BA2C-F87AF111AE1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7660CF4-EC2B-49CC-B471-6BF0B8FD0532}" type="slidenum">
              <a:rPr lang="en-US" sz="1200">
                <a:cs typeface="Arial" charset="0"/>
              </a:rPr>
              <a:pPr algn="r"/>
              <a:t>20</a:t>
            </a:fld>
            <a:endParaRPr lang="en-US" sz="1200">
              <a:cs typeface="Arial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906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A24EB2-2875-43A6-8E66-7D17F80DD9B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6D08361-501D-4EEB-A342-D71ADE04C261}" type="slidenum">
              <a:rPr lang="en-US" sz="1200">
                <a:cs typeface="Arial" charset="0"/>
              </a:rPr>
              <a:pPr algn="r"/>
              <a:t>21</a:t>
            </a:fld>
            <a:endParaRPr lang="en-US" sz="1200">
              <a:cs typeface="Arial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45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8B327-5A95-4316-86CF-6D8F448F928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06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7AEDCF-F085-4A7B-84C4-3C0CE5AEE1EF}" type="slidenum">
              <a:rPr lang="en-US" sz="1200">
                <a:cs typeface="Arial" charset="0"/>
              </a:rPr>
              <a:pPr algn="r"/>
              <a:t>22</a:t>
            </a:fld>
            <a:endParaRPr lang="en-US" sz="1200">
              <a:cs typeface="Arial" charset="0"/>
            </a:endParaRPr>
          </a:p>
        </p:txBody>
      </p:sp>
      <p:sp>
        <p:nvSpPr>
          <p:cNvPr id="706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0545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  <p:extLst>
      <p:ext uri="{BB962C8B-B14F-4D97-AF65-F5344CB8AC3E}">
        <p14:creationId xmlns:p14="http://schemas.microsoft.com/office/powerpoint/2010/main" val="1151570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sz="1100" b="0" i="0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  <p:extLst>
      <p:ext uri="{BB962C8B-B14F-4D97-AF65-F5344CB8AC3E}">
        <p14:creationId xmlns:p14="http://schemas.microsoft.com/office/powerpoint/2010/main" val="34244312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EFA3FA-8C25-4902-9517-C0F6B3FE9622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8ECED51-9305-4E19-BACB-A16A391C75AC}" type="slidenum">
              <a:rPr lang="en-US" sz="1200">
                <a:cs typeface="Arial" charset="0"/>
              </a:rPr>
              <a:pPr algn="r"/>
              <a:t>25</a:t>
            </a:fld>
            <a:endParaRPr lang="en-US" sz="1200">
              <a:cs typeface="Arial" charset="0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201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AFED1F-8B7B-484E-AB19-DE050BF868E8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2393B87-C3A3-4B39-B123-3529EC06FD25}" type="slidenum">
              <a:rPr lang="en-US" sz="1200">
                <a:cs typeface="Arial" charset="0"/>
              </a:rPr>
              <a:pPr algn="r"/>
              <a:t>26</a:t>
            </a:fld>
            <a:endParaRPr lang="en-US" sz="1200">
              <a:cs typeface="Arial" charset="0"/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063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695B9A-7C39-4AC5-930D-30853C9D4AD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57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85E6B79-2452-4BF5-9D3F-CDE57C823745}" type="slidenum">
              <a:rPr lang="en-US" sz="1200">
                <a:cs typeface="Arial" charset="0"/>
              </a:rPr>
              <a:pPr algn="r"/>
              <a:t>27</a:t>
            </a:fld>
            <a:endParaRPr lang="en-US" sz="1200">
              <a:cs typeface="Arial" charset="0"/>
            </a:endParaRPr>
          </a:p>
        </p:txBody>
      </p:sp>
      <p:sp>
        <p:nvSpPr>
          <p:cNvPr id="757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57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044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F12131-E09C-4439-92D9-B05160D5B04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4395212-96D0-4447-A95D-3923C901344A}" type="slidenum">
              <a:rPr lang="en-US" sz="1200">
                <a:cs typeface="Arial" charset="0"/>
              </a:rPr>
              <a:pPr algn="r"/>
              <a:t>28</a:t>
            </a:fld>
            <a:endParaRPr lang="en-US" sz="1200">
              <a:cs typeface="Arial" charset="0"/>
            </a:endParaRPr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00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C88BC8-2B2F-4A94-A137-997E7AAEF6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34C2F03-0C72-4041-8E38-2E7AB6C41F08}" type="slidenum">
              <a:rPr lang="en-US" sz="1200">
                <a:cs typeface="Arial" charset="0"/>
              </a:rPr>
              <a:pPr algn="r"/>
              <a:t>2</a:t>
            </a:fld>
            <a:endParaRPr lang="en-US" sz="1200">
              <a:cs typeface="Arial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149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EE0CD1-C53A-49DB-B6EC-23C49A9A245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78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125F347-3C11-4E10-9162-FA2C14B942E0}" type="slidenum">
              <a:rPr lang="en-US" sz="1200">
                <a:cs typeface="Arial" charset="0"/>
              </a:rPr>
              <a:pPr algn="r"/>
              <a:t>29</a:t>
            </a:fld>
            <a:endParaRPr lang="en-US" sz="1200">
              <a:cs typeface="Arial" charset="0"/>
            </a:endParaRPr>
          </a:p>
        </p:txBody>
      </p:sp>
      <p:sp>
        <p:nvSpPr>
          <p:cNvPr id="778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863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27B104-DB59-41DD-A473-74B31020323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88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46C3FB6-51A5-4410-8A23-462A10813102}" type="slidenum">
              <a:rPr lang="en-US" sz="1200">
                <a:cs typeface="Arial" charset="0"/>
              </a:rPr>
              <a:pPr algn="r"/>
              <a:t>30</a:t>
            </a:fld>
            <a:endParaRPr lang="en-US" sz="1200">
              <a:cs typeface="Arial" charset="0"/>
            </a:endParaRPr>
          </a:p>
        </p:txBody>
      </p:sp>
      <p:sp>
        <p:nvSpPr>
          <p:cNvPr id="788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456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674EF-DDEE-44E6-B2D3-D856E0523E65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779C5F-857E-45BF-8C52-38218E94C4C4}" type="slidenum">
              <a:rPr lang="en-US" sz="1200">
                <a:cs typeface="Arial" charset="0"/>
              </a:rPr>
              <a:pPr algn="r"/>
              <a:t>31</a:t>
            </a:fld>
            <a:endParaRPr lang="en-US" sz="1200">
              <a:cs typeface="Arial" charset="0"/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1506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9D389-F7EF-4433-844C-5B00C4A13E2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808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ED91CFE-CEB6-47E8-970E-FC49134CAABA}" type="slidenum">
              <a:rPr lang="en-US" sz="1200">
                <a:cs typeface="Arial" charset="0"/>
              </a:rPr>
              <a:pPr algn="r"/>
              <a:t>32</a:t>
            </a:fld>
            <a:endParaRPr lang="en-US" sz="1200">
              <a:cs typeface="Arial" charset="0"/>
            </a:endParaRPr>
          </a:p>
        </p:txBody>
      </p:sp>
      <p:sp>
        <p:nvSpPr>
          <p:cNvPr id="809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208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E5C009-D985-4B31-B8A7-4BA2E17EAA52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819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116AF4F-A65E-407E-A555-B76D996CD926}" type="slidenum">
              <a:rPr lang="en-US" sz="1200">
                <a:cs typeface="Arial" charset="0"/>
              </a:rPr>
              <a:pPr algn="r"/>
              <a:t>33</a:t>
            </a:fld>
            <a:endParaRPr lang="en-US" sz="1200">
              <a:cs typeface="Arial" charset="0"/>
            </a:endParaRPr>
          </a:p>
        </p:txBody>
      </p:sp>
      <p:sp>
        <p:nvSpPr>
          <p:cNvPr id="819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605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EB841-24E9-488C-8367-BC12BB67EA0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29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0398AB-95CB-4659-90A3-2C9D4031B42C}" type="slidenum">
              <a:rPr lang="en-US" sz="1200">
                <a:cs typeface="Arial" charset="0"/>
              </a:rPr>
              <a:pPr algn="r"/>
              <a:t>34</a:t>
            </a:fld>
            <a:endParaRPr lang="en-US" sz="1200">
              <a:cs typeface="Arial" charset="0"/>
            </a:endParaRPr>
          </a:p>
        </p:txBody>
      </p:sp>
      <p:sp>
        <p:nvSpPr>
          <p:cNvPr id="82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607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EBA718-1CBC-4ED9-BB31-88BA6D36BE3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839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B748C61-8AED-4F04-914E-6AD751B43A70}" type="slidenum">
              <a:rPr lang="en-US" sz="1200">
                <a:cs typeface="Arial" charset="0"/>
              </a:rPr>
              <a:pPr algn="r"/>
              <a:t>35</a:t>
            </a:fld>
            <a:endParaRPr lang="en-US" sz="1200">
              <a:cs typeface="Arial" charset="0"/>
            </a:endParaRPr>
          </a:p>
        </p:txBody>
      </p:sp>
      <p:sp>
        <p:nvSpPr>
          <p:cNvPr id="839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39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3803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B33FDA-B67E-468B-ADFB-DBF83C773149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A75060-C2D7-4E1C-AF27-43AC48B1B666}" type="slidenum">
              <a:rPr lang="en-US" sz="1200">
                <a:cs typeface="Arial" charset="0"/>
              </a:rPr>
              <a:pPr algn="r"/>
              <a:t>36</a:t>
            </a:fld>
            <a:endParaRPr lang="en-US" sz="1200">
              <a:cs typeface="Arial" charset="0"/>
            </a:endParaRPr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5157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882167-8F07-4557-9E9D-B787DA35C517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860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CD3DFB6-E19A-4606-9E04-62328C99AB93}" type="slidenum">
              <a:rPr lang="en-US" sz="1200">
                <a:cs typeface="Arial" charset="0"/>
              </a:rPr>
              <a:pPr algn="r"/>
              <a:t>37</a:t>
            </a:fld>
            <a:endParaRPr lang="en-US" sz="1200">
              <a:cs typeface="Arial" charset="0"/>
            </a:endParaRPr>
          </a:p>
        </p:txBody>
      </p:sp>
      <p:sp>
        <p:nvSpPr>
          <p:cNvPr id="860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7282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8AE58F-6EBF-4CDE-BFE6-6E81D3CAB44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70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A5D3E96-2317-4085-932E-DBC9F9F8BDFC}" type="slidenum">
              <a:rPr lang="en-US" sz="1200">
                <a:cs typeface="Arial" charset="0"/>
              </a:rPr>
              <a:pPr algn="r"/>
              <a:t>38</a:t>
            </a:fld>
            <a:endParaRPr lang="en-US" sz="1200">
              <a:cs typeface="Arial" charset="0"/>
            </a:endParaRPr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86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BFD9EC-9121-4B38-BF6F-43F655220FA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373802B-3FC9-4A34-A0B5-3CE0366EDFDE}" type="slidenum">
              <a:rPr lang="en-US" sz="1200">
                <a:cs typeface="Arial" charset="0"/>
              </a:rPr>
              <a:pPr algn="r"/>
              <a:t>3</a:t>
            </a:fld>
            <a:endParaRPr lang="en-US" sz="1200">
              <a:cs typeface="Arial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796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39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3396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A3F6BA-F70D-469C-A304-42B3B2F7B24F}" type="slidenum">
              <a:rPr lang="en-US">
                <a:solidFill>
                  <a:prstClr val="black"/>
                </a:solidFill>
              </a:rPr>
              <a:pPr/>
              <a:t>40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15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FDF4DB-088F-4DD0-BE59-438A808D948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27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93DB96-8EA3-4994-903F-94114DCD4E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32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A1E10F9-3D32-4A9B-96FC-5BE41F3039E9}" type="slidenum">
              <a:rPr lang="en-US" sz="1200">
                <a:cs typeface="Arial" charset="0"/>
              </a:rPr>
              <a:pPr algn="r"/>
              <a:t>5</a:t>
            </a:fld>
            <a:endParaRPr lang="en-US" sz="1200">
              <a:cs typeface="Arial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82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89C275-9E96-43E7-8B8E-60EA4AA9F06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290FF3-8077-43CB-A518-0782A59BF429}" type="slidenum">
              <a:rPr lang="en-US" sz="1200">
                <a:cs typeface="Arial" charset="0"/>
              </a:rPr>
              <a:pPr algn="r"/>
              <a:t>6</a:t>
            </a:fld>
            <a:endParaRPr lang="en-US" sz="1200">
              <a:cs typeface="Arial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237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D8ABAC-8753-4A69-A370-BC03002EE0A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0148EA0-F062-4B26-8CB3-BEE27BD70A1C}" type="slidenum">
              <a:rPr lang="en-US" sz="1200">
                <a:cs typeface="Arial" charset="0"/>
              </a:rPr>
              <a:pPr algn="r"/>
              <a:t>7</a:t>
            </a:fld>
            <a:endParaRPr lang="en-US" sz="1200">
              <a:cs typeface="Arial" charset="0"/>
            </a:endParaRPr>
          </a:p>
        </p:txBody>
      </p:sp>
      <p:sp>
        <p:nvSpPr>
          <p:cNvPr id="553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534988"/>
            <a:ext cx="4572000" cy="3429000"/>
          </a:xfrm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48150"/>
            <a:ext cx="5486400" cy="4210050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70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A3F6BA-F70D-469C-A304-42B3B2F7B24F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962400"/>
            <a:ext cx="6019800" cy="4876800"/>
          </a:xfrm>
        </p:spPr>
        <p:txBody>
          <a:bodyPr>
            <a:noAutofit/>
          </a:bodyPr>
          <a:lstStyle/>
          <a:p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>
          <a:xfrm>
            <a:off x="1295400" y="609600"/>
            <a:ext cx="4191000" cy="3143250"/>
          </a:xfrm>
        </p:spPr>
      </p:sp>
    </p:spTree>
    <p:extLst>
      <p:ext uri="{BB962C8B-B14F-4D97-AF65-F5344CB8AC3E}">
        <p14:creationId xmlns:p14="http://schemas.microsoft.com/office/powerpoint/2010/main" val="2568529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rgbClr val="006699"/>
                </a:solidFill>
                <a:latin typeface="Arial" pitchFamily="34" charset="0"/>
                <a:ea typeface="Tahom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79581"/>
          </a:xfrm>
        </p:spPr>
        <p:txBody>
          <a:bodyPr/>
          <a:lstStyle>
            <a:lvl1pPr>
              <a:lnSpc>
                <a:spcPct val="105000"/>
              </a:lnSpc>
              <a:spcBef>
                <a:spcPts val="1200"/>
              </a:spcBef>
              <a:buClr>
                <a:srgbClr val="A3C167"/>
              </a:buClr>
              <a:buFont typeface="Wingdings" pitchFamily="2" charset="2"/>
              <a:buChar char="§"/>
              <a:defRPr sz="2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05000"/>
              </a:lnSpc>
              <a:spcBef>
                <a:spcPts val="300"/>
              </a:spcBef>
              <a:buClr>
                <a:srgbClr val="CC9900"/>
              </a:buClr>
              <a:buFont typeface="Wingdings" pitchFamily="2" charset="2"/>
              <a:buChar char="§"/>
              <a:defRPr sz="2700">
                <a:latin typeface="Arial" pitchFamily="34" charset="0"/>
                <a:cs typeface="Arial" pitchFamily="34" charset="0"/>
              </a:defRPr>
            </a:lvl2pPr>
            <a:lvl3pPr>
              <a:lnSpc>
                <a:spcPct val="105000"/>
              </a:lnSpc>
              <a:spcBef>
                <a:spcPts val="300"/>
              </a:spcBef>
              <a:buClr>
                <a:srgbClr val="B3A2C7"/>
              </a:buClr>
              <a:buFont typeface="Wingdings" pitchFamily="2" charset="2"/>
              <a:buChar char="§"/>
              <a:defRPr sz="2400">
                <a:latin typeface="Arial" pitchFamily="34" charset="0"/>
                <a:cs typeface="Arial" pitchFamily="34" charset="0"/>
              </a:defRPr>
            </a:lvl3pPr>
            <a:lvl4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4pPr>
            <a:lvl5pPr>
              <a:lnSpc>
                <a:spcPct val="105000"/>
              </a:lnSpc>
              <a:spcBef>
                <a:spcPts val="300"/>
              </a:spcBef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883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8145"/>
            <a:ext cx="8229600" cy="884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7424"/>
            <a:ext cx="8229600" cy="4878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543800" y="6324600"/>
            <a:ext cx="11430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56EF793-6576-47D7-8D74-034072F16359}" type="slidenum">
              <a:rPr lang="en-US" sz="1700" i="0" smtClean="0">
                <a:solidFill>
                  <a:srgbClr val="B2B2B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pPr algn="r"/>
              <a:t>‹#›</a:t>
            </a:fld>
            <a:endParaRPr lang="en-US" sz="1700" i="0" dirty="0">
              <a:solidFill>
                <a:srgbClr val="B2B2B2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-10633" y="6500422"/>
            <a:ext cx="5649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© 2015 </a:t>
            </a:r>
            <a:r>
              <a:rPr lang="en-US" sz="800" b="0" i="1" dirty="0" err="1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Cengage</a:t>
            </a:r>
            <a:r>
              <a:rPr lang="en-US" sz="800" b="0" i="1" dirty="0">
                <a:solidFill>
                  <a:srgbClr val="777777"/>
                </a:solidFill>
                <a:latin typeface="Times New Roman" pitchFamily="18" charset="0"/>
                <a:cs typeface="Times New Roman" pitchFamily="18" charset="0"/>
              </a:rPr>
              <a:t> Learning. All Rights Reserved.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sz="800" b="0" i="1" dirty="0">
              <a:solidFill>
                <a:srgbClr val="777777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6699"/>
          </a:solidFill>
          <a:latin typeface="Arial"/>
          <a:ea typeface="+mj-ea"/>
          <a:cs typeface="Arial"/>
        </a:defRPr>
      </a:lvl1pPr>
    </p:titleStyle>
    <p:bodyStyle>
      <a:lvl1pPr marL="342900" marR="0" indent="-342900" algn="l" defTabSz="914400" rtl="0" eaLnBrk="1" fontAlgn="auto" latinLnBrk="0" hangingPunct="1">
        <a:lnSpc>
          <a:spcPct val="105000"/>
        </a:lnSpc>
        <a:spcBef>
          <a:spcPts val="1200"/>
        </a:spcBef>
        <a:spcAft>
          <a:spcPts val="0"/>
        </a:spcAft>
        <a:buClr>
          <a:srgbClr val="A3C167"/>
        </a:buClr>
        <a:buSzTx/>
        <a:buFont typeface="Wingdings" charset="2"/>
        <a:buChar char="§"/>
        <a:tabLst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marR="0" indent="-28575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CC9900"/>
        </a:buClr>
        <a:buSzTx/>
        <a:buFont typeface="Wingdings" charset="2"/>
        <a:buChar char="§"/>
        <a:tabLst/>
        <a:defRPr sz="27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>
          <a:srgbClr val="B3A2C7"/>
        </a:buClr>
        <a:buSzTx/>
        <a:buFont typeface="Wingdings" charset="2"/>
        <a:buChar char="§"/>
        <a:tabLst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marR="0" indent="-228600" algn="l" defTabSz="914400" rtl="0" eaLnBrk="1" fontAlgn="auto" latinLnBrk="0" hangingPunct="1">
        <a:lnSpc>
          <a:spcPct val="105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emf"/><Relationship Id="rId4" Type="http://schemas.openxmlformats.org/officeDocument/2006/relationships/customXml" Target="../ink/ink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pstate.edu/~whiteheadjc/eco2030/mankiw/crandall.htm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Relationship Id="rId4" Type="http://schemas.openxmlformats.org/officeDocument/2006/relationships/hyperlink" Target="../../../../../Program%20Files/TurningPoint/2003/Questions.html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../Program%20Files/TurningPoint/2003/Question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0" y="1121772"/>
            <a:ext cx="464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cs typeface="Arial" charset="0"/>
              </a:rPr>
              <a:t>Microeconomics I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06958" y="3959154"/>
            <a:ext cx="6158008" cy="185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Oligopoly</a:t>
            </a:r>
          </a:p>
          <a:p>
            <a:pPr algn="ctr">
              <a:lnSpc>
                <a:spcPct val="110000"/>
              </a:lnSpc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Chapter 17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" y="240268"/>
            <a:ext cx="236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Seventh Edition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3652" y="4063425"/>
            <a:ext cx="2207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D74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  <a:ea typeface="Cambria Math" pitchFamily="18" charset="0"/>
                <a:cs typeface="Arial" pitchFamily="34" charset="0"/>
              </a:rPr>
              <a:t>Lecture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480" y="4495800"/>
            <a:ext cx="1445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>
                <a:solidFill>
                  <a:srgbClr val="FFCD74"/>
                </a:solidFill>
                <a:effectLst>
                  <a:outerShdw blurRad="38100" dist="38100" dir="2700000" algn="tl">
                    <a:schemeClr val="tx1">
                      <a:alpha val="43000"/>
                    </a:schemeClr>
                  </a:outerShdw>
                </a:effectLst>
                <a:latin typeface="Cambria Math" pitchFamily="18" charset="0"/>
                <a:ea typeface="Cambria Math" pitchFamily="18" charset="0"/>
                <a:cs typeface="Tahoma" pitchFamily="34" charset="0"/>
              </a:rPr>
              <a:t>7</a:t>
            </a:r>
            <a:endParaRPr lang="en-US" sz="6400" b="1" dirty="0">
              <a:solidFill>
                <a:srgbClr val="FFCD74"/>
              </a:solidFill>
              <a:effectLst>
                <a:outerShdw blurRad="38100" dist="38100" dir="2700000" algn="tl">
                  <a:schemeClr val="tx1">
                    <a:alpha val="43000"/>
                  </a:schemeClr>
                </a:outerShdw>
              </a:effectLst>
              <a:latin typeface="Cambria Math" pitchFamily="18" charset="0"/>
              <a:ea typeface="Cambria Math" pitchFamily="18" charset="0"/>
              <a:cs typeface="Tahoma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6000"/>
                    </a14:imgEffect>
                    <a14:imgEffect>
                      <a14:saturation sat="85000"/>
                    </a14:imgEffect>
                    <a14:imgEffect>
                      <a14:brightnessContrast contrast="-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827" t="13217" r="3175" b="5984"/>
          <a:stretch/>
        </p:blipFill>
        <p:spPr>
          <a:xfrm>
            <a:off x="4694609" y="389977"/>
            <a:ext cx="4212112" cy="26976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stA="35000" endPos="40000" dist="12700" dir="5400000" sy="-100000" algn="bl" rotWithShape="0"/>
          </a:effectLst>
        </p:spPr>
      </p:pic>
      <p:sp>
        <p:nvSpPr>
          <p:cNvPr id="14" name="Rectangle 13"/>
          <p:cNvSpPr/>
          <p:nvPr/>
        </p:nvSpPr>
        <p:spPr>
          <a:xfrm rot="16200000">
            <a:off x="8251789" y="2351214"/>
            <a:ext cx="141897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Wojciech Gerson (1831-1901)</a:t>
            </a:r>
          </a:p>
        </p:txBody>
      </p:sp>
      <p:sp>
        <p:nvSpPr>
          <p:cNvPr id="23" name="TextBox 17"/>
          <p:cNvSpPr txBox="1"/>
          <p:nvPr/>
        </p:nvSpPr>
        <p:spPr>
          <a:xfrm>
            <a:off x="-76200" y="1954257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Dali Laxton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320925" y="1260475"/>
            <a:ext cx="6711950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If both firms stick to agreement, </a:t>
            </a:r>
          </a:p>
          <a:p>
            <a:pPr marL="234950" lvl="1" indent="-12700"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each firm’s profit = $900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If </a:t>
            </a:r>
            <a:r>
              <a:rPr lang="en-US" sz="2400" dirty="0">
                <a:latin typeface="Arial"/>
                <a:cs typeface="Arial"/>
              </a:rPr>
              <a:t>Vodafone </a:t>
            </a:r>
            <a:r>
              <a:rPr lang="en-US" sz="2600" dirty="0">
                <a:latin typeface="Arial"/>
                <a:cs typeface="Arial"/>
              </a:rPr>
              <a:t>reneges on agreement and produces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= 40:</a:t>
            </a:r>
          </a:p>
          <a:p>
            <a:pPr marL="234950" lvl="1" indent="-12700">
              <a:spcBef>
                <a:spcPct val="1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Market quantity = 70,  </a:t>
            </a:r>
            <a:r>
              <a:rPr lang="en-US" sz="2600" b="1" i="1" dirty="0">
                <a:latin typeface="Arial"/>
                <a:cs typeface="Arial"/>
              </a:rPr>
              <a:t>P</a:t>
            </a:r>
            <a:r>
              <a:rPr lang="en-US" sz="2600" dirty="0">
                <a:latin typeface="Arial"/>
                <a:cs typeface="Arial"/>
              </a:rPr>
              <a:t> = $35</a:t>
            </a:r>
          </a:p>
          <a:p>
            <a:pPr marL="234950" lvl="1" indent="-12700">
              <a:spcBef>
                <a:spcPct val="1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400" dirty="0">
                <a:latin typeface="Arial"/>
                <a:cs typeface="Arial"/>
              </a:rPr>
              <a:t>Vodafone’s </a:t>
            </a:r>
            <a:r>
              <a:rPr lang="en-US" sz="2600" dirty="0">
                <a:latin typeface="Arial"/>
                <a:cs typeface="Arial"/>
              </a:rPr>
              <a:t>profit = 40 x ($35 – 10) = </a:t>
            </a:r>
            <a: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  <a:t>$1000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669900"/>
              </a:buClr>
              <a:buSzPct val="120000"/>
            </a:pPr>
            <a: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  <a:t>Vodafone’s profits are higher if it reneges.</a:t>
            </a:r>
          </a:p>
          <a:p>
            <a:pPr>
              <a:lnSpc>
                <a:spcPct val="105000"/>
              </a:lnSpc>
              <a:spcBef>
                <a:spcPct val="30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O2 will conclude the same, so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both firms renege, each produces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= 40:</a:t>
            </a:r>
          </a:p>
          <a:p>
            <a:pPr marL="234950" lvl="1" indent="-12700">
              <a:spcBef>
                <a:spcPct val="1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Market quantity = 80, </a:t>
            </a:r>
            <a:r>
              <a:rPr lang="en-US" sz="2600" b="1" i="1" dirty="0">
                <a:latin typeface="Arial"/>
                <a:cs typeface="Arial"/>
              </a:rPr>
              <a:t>P</a:t>
            </a:r>
            <a:r>
              <a:rPr lang="en-US" sz="2600" dirty="0">
                <a:latin typeface="Arial"/>
                <a:cs typeface="Arial"/>
              </a:rPr>
              <a:t> = $30</a:t>
            </a:r>
          </a:p>
          <a:p>
            <a:pPr marL="234950" lvl="1" indent="-12700">
              <a:spcBef>
                <a:spcPct val="1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Each firm’s profit = 40 x ($30 – 10) = </a:t>
            </a:r>
            <a: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  <a:t>$800</a:t>
            </a:r>
          </a:p>
        </p:txBody>
      </p:sp>
      <p:graphicFrame>
        <p:nvGraphicFramePr>
          <p:cNvPr id="7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05477"/>
              </p:ext>
            </p:extLst>
          </p:nvPr>
        </p:nvGraphicFramePr>
        <p:xfrm>
          <a:off x="650875" y="1370013"/>
          <a:ext cx="1524000" cy="5170490"/>
        </p:xfrm>
        <a:graphic>
          <a:graphicData uri="http://schemas.openxmlformats.org/drawingml/2006/table">
            <a:tbl>
              <a:tblPr/>
              <a:tblGrid>
                <a:gridCol w="68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4388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Collusion vs. Self-Interest</a:t>
            </a:r>
          </a:p>
        </p:txBody>
      </p:sp>
      <p:sp>
        <p:nvSpPr>
          <p:cNvPr id="14341" name="Rectangle 4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Both firms would be better off if both stick to the cartel agreement. </a:t>
            </a:r>
          </a:p>
          <a:p>
            <a:pPr eaLnBrk="1" hangingPunct="1"/>
            <a:r>
              <a:rPr lang="en-US"/>
              <a:t>But each firm has incentive to renege on the agreement.  </a:t>
            </a:r>
          </a:p>
          <a:p>
            <a:pPr eaLnBrk="1" hangingPunct="1"/>
            <a:r>
              <a:rPr lang="en-US"/>
              <a:t>Lesson:  </a:t>
            </a:r>
            <a:br>
              <a:rPr lang="en-US"/>
            </a:br>
            <a:r>
              <a:rPr lang="en-US"/>
              <a:t>It is difficult for oligopoly firms to form cartels and honor their agreements. </a:t>
            </a:r>
          </a:p>
        </p:txBody>
      </p:sp>
      <p:sp>
        <p:nvSpPr>
          <p:cNvPr id="1434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9247372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 bldLvl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The oligopoly equilibrium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09825" y="1373188"/>
            <a:ext cx="6456363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50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If each firm produces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= 40,</a:t>
            </a:r>
          </a:p>
          <a:p>
            <a:pPr marL="234950" lvl="1">
              <a:spcBef>
                <a:spcPct val="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market quantity = 80 </a:t>
            </a:r>
          </a:p>
          <a:p>
            <a:pPr marL="234950" lvl="1">
              <a:spcBef>
                <a:spcPct val="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b="1" i="1" dirty="0">
                <a:latin typeface="Arial"/>
                <a:cs typeface="Arial"/>
              </a:rPr>
              <a:t>P</a:t>
            </a:r>
            <a:r>
              <a:rPr lang="en-US" sz="2600" dirty="0">
                <a:latin typeface="Arial"/>
                <a:cs typeface="Arial"/>
              </a:rPr>
              <a:t> = $30 </a:t>
            </a:r>
          </a:p>
          <a:p>
            <a:pPr marL="234950" lvl="1">
              <a:spcBef>
                <a:spcPct val="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each firm’s profit = $800</a:t>
            </a:r>
          </a:p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Is it in </a:t>
            </a:r>
            <a:r>
              <a:rPr lang="en-US" sz="2400" dirty="0">
                <a:latin typeface="Arial"/>
                <a:cs typeface="Arial"/>
              </a:rPr>
              <a:t>Vodafone</a:t>
            </a:r>
            <a:r>
              <a:rPr lang="en-US" sz="2600" dirty="0">
                <a:latin typeface="Arial"/>
                <a:cs typeface="Arial"/>
              </a:rPr>
              <a:t>’s interest to increase its output further, to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= 50?  </a:t>
            </a:r>
          </a:p>
          <a:p>
            <a:pPr>
              <a:lnSpc>
                <a:spcPct val="105000"/>
              </a:lnSpc>
              <a:spcBef>
                <a:spcPct val="5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Is it in O2’s interest to increase its output to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= 50?  </a:t>
            </a:r>
          </a:p>
        </p:txBody>
      </p:sp>
      <p:graphicFrame>
        <p:nvGraphicFramePr>
          <p:cNvPr id="7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992184"/>
              </p:ext>
            </p:extLst>
          </p:nvPr>
        </p:nvGraphicFramePr>
        <p:xfrm>
          <a:off x="650875" y="1370013"/>
          <a:ext cx="1524000" cy="5170490"/>
        </p:xfrm>
        <a:graphic>
          <a:graphicData uri="http://schemas.openxmlformats.org/drawingml/2006/table">
            <a:tbl>
              <a:tblPr/>
              <a:tblGrid>
                <a:gridCol w="68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5576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2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87588" y="1373188"/>
            <a:ext cx="657860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50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If each firm produces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= 40,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then each firm’s profit = $800. </a:t>
            </a:r>
          </a:p>
          <a:p>
            <a:pPr>
              <a:lnSpc>
                <a:spcPct val="105000"/>
              </a:lnSpc>
              <a:spcBef>
                <a:spcPct val="50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If </a:t>
            </a:r>
            <a:r>
              <a:rPr lang="en-US" sz="2400" dirty="0">
                <a:latin typeface="Arial"/>
                <a:cs typeface="Arial"/>
              </a:rPr>
              <a:t>Vodafone </a:t>
            </a:r>
            <a:r>
              <a:rPr lang="en-US" sz="2600" dirty="0">
                <a:latin typeface="Arial"/>
                <a:cs typeface="Arial"/>
              </a:rPr>
              <a:t>increases output to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= 50:</a:t>
            </a:r>
          </a:p>
          <a:p>
            <a:pPr marL="290513" lvl="1">
              <a:spcBef>
                <a:spcPct val="1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Market quantity = 90,  </a:t>
            </a:r>
            <a:r>
              <a:rPr lang="en-US" sz="2600" b="1" i="1" dirty="0">
                <a:latin typeface="Arial"/>
                <a:cs typeface="Arial"/>
              </a:rPr>
              <a:t>P</a:t>
            </a:r>
            <a:r>
              <a:rPr lang="en-US" sz="2600" dirty="0">
                <a:latin typeface="Arial"/>
                <a:cs typeface="Arial"/>
              </a:rPr>
              <a:t> = $25</a:t>
            </a:r>
          </a:p>
          <a:p>
            <a:pPr marL="290513" lvl="1">
              <a:spcBef>
                <a:spcPct val="1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400" dirty="0">
                <a:latin typeface="Arial"/>
                <a:cs typeface="Arial"/>
              </a:rPr>
              <a:t>Vodafone</a:t>
            </a:r>
            <a:r>
              <a:rPr lang="en-US" sz="2600" dirty="0">
                <a:latin typeface="Arial"/>
                <a:cs typeface="Arial"/>
              </a:rPr>
              <a:t>’s profit = 50 x ($25 – 10) = </a:t>
            </a:r>
            <a: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  <a:t>$750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</a:pPr>
            <a: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  <a:t>Vodafone’s profits are higher at </a:t>
            </a:r>
            <a:r>
              <a:rPr lang="en-US" sz="2600" b="1" i="1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  <a:t> = 40 </a:t>
            </a:r>
            <a:b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  <a:t>than at </a:t>
            </a:r>
            <a:r>
              <a:rPr lang="en-US" sz="2600" b="1" i="1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  <a:t> = 50. </a:t>
            </a:r>
          </a:p>
          <a:p>
            <a:pPr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solidFill>
                  <a:srgbClr val="FF0000"/>
                </a:solidFill>
                <a:latin typeface="Arial"/>
                <a:cs typeface="Arial"/>
              </a:rPr>
              <a:t>The same is true for O2. </a:t>
            </a:r>
          </a:p>
        </p:txBody>
      </p:sp>
      <p:graphicFrame>
        <p:nvGraphicFramePr>
          <p:cNvPr id="7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349198"/>
              </p:ext>
            </p:extLst>
          </p:nvPr>
        </p:nvGraphicFramePr>
        <p:xfrm>
          <a:off x="650875" y="1370013"/>
          <a:ext cx="1524000" cy="5170490"/>
        </p:xfrm>
        <a:graphic>
          <a:graphicData uri="http://schemas.openxmlformats.org/drawingml/2006/table">
            <a:tbl>
              <a:tblPr/>
              <a:tblGrid>
                <a:gridCol w="68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0588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The Equilibrium for an Oligopoly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b="1" dirty="0">
                <a:solidFill>
                  <a:srgbClr val="CC0000"/>
                </a:solidFill>
              </a:rPr>
              <a:t>Nash equilibrium</a:t>
            </a:r>
            <a:r>
              <a:rPr lang="en-US" sz="2700" dirty="0"/>
              <a:t>:  a situation in which </a:t>
            </a:r>
            <a:br>
              <a:rPr lang="en-US" sz="2700" dirty="0"/>
            </a:br>
            <a:r>
              <a:rPr lang="en-US" sz="2700" dirty="0"/>
              <a:t>economic participants interacting with one another each choose their best strategy given the strategies that all the others have chosen </a:t>
            </a:r>
          </a:p>
          <a:p>
            <a:pPr eaLnBrk="1" hangingPunct="1"/>
            <a:r>
              <a:rPr lang="en-US" sz="2700" dirty="0"/>
              <a:t>Our duopoly example has a Nash equilibrium </a:t>
            </a:r>
            <a:br>
              <a:rPr lang="en-US" sz="2700" dirty="0"/>
            </a:br>
            <a:r>
              <a:rPr lang="en-US" sz="2700" dirty="0"/>
              <a:t>in which each firm produces </a:t>
            </a:r>
            <a:r>
              <a:rPr lang="en-US" sz="2700" b="1" i="1" dirty="0"/>
              <a:t>Q</a:t>
            </a:r>
            <a:r>
              <a:rPr lang="en-US" sz="2700" dirty="0"/>
              <a:t> = 40.  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Given that O2 produces </a:t>
            </a:r>
            <a:r>
              <a:rPr lang="en-US" b="1" i="1" dirty="0"/>
              <a:t>Q</a:t>
            </a:r>
            <a:r>
              <a:rPr lang="en-US" dirty="0"/>
              <a:t> = 40, </a:t>
            </a:r>
            <a:br>
              <a:rPr lang="en-US" dirty="0"/>
            </a:br>
            <a:r>
              <a:rPr lang="en-US" dirty="0">
                <a:cs typeface="Arial" charset="0"/>
              </a:rPr>
              <a:t>Vodafone</a:t>
            </a:r>
            <a:r>
              <a:rPr lang="en-US" dirty="0"/>
              <a:t>’s best move is to produce </a:t>
            </a:r>
            <a:r>
              <a:rPr lang="en-US" b="1" i="1" dirty="0"/>
              <a:t>Q</a:t>
            </a:r>
            <a:r>
              <a:rPr lang="en-US" dirty="0"/>
              <a:t> = 40.</a:t>
            </a:r>
          </a:p>
          <a:p>
            <a:pPr lvl="1">
              <a:spcBef>
                <a:spcPct val="25000"/>
              </a:spcBef>
            </a:pPr>
            <a:r>
              <a:rPr lang="en-US" dirty="0"/>
              <a:t>Given that </a:t>
            </a:r>
            <a:r>
              <a:rPr lang="en-US" dirty="0">
                <a:cs typeface="Arial" charset="0"/>
              </a:rPr>
              <a:t>Vodafone</a:t>
            </a:r>
            <a:r>
              <a:rPr lang="en-US" dirty="0"/>
              <a:t> produces </a:t>
            </a:r>
            <a:r>
              <a:rPr lang="en-US" b="1" i="1" dirty="0"/>
              <a:t>Q</a:t>
            </a:r>
            <a:r>
              <a:rPr lang="en-US" dirty="0"/>
              <a:t> = 40, </a:t>
            </a:r>
            <a:br>
              <a:rPr lang="en-US" dirty="0"/>
            </a:br>
            <a:r>
              <a:rPr lang="en-US" dirty="0"/>
              <a:t>O2’s best move is to produce </a:t>
            </a:r>
            <a:r>
              <a:rPr lang="en-US" b="1" i="1" dirty="0"/>
              <a:t>Q</a:t>
            </a:r>
            <a:r>
              <a:rPr lang="en-US" dirty="0"/>
              <a:t> = 40.</a:t>
            </a:r>
          </a:p>
        </p:txBody>
      </p:sp>
      <p:sp>
        <p:nvSpPr>
          <p:cNvPr id="1741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7626105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build="p" bldLvl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A Comparison of Market Outcomes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dirty="0"/>
              <a:t>When firms in an oligopoly individually choose production to maximize profit,</a:t>
            </a:r>
          </a:p>
          <a:p>
            <a:pPr marL="514350" lvl="1" eaLnBrk="1" hangingPunct="1">
              <a:spcBef>
                <a:spcPct val="50000"/>
              </a:spcBef>
            </a:pPr>
            <a:r>
              <a:rPr lang="en-US" sz="2800" dirty="0"/>
              <a:t>oligopoly</a:t>
            </a:r>
            <a:r>
              <a:rPr lang="en-US" sz="2800" b="1" i="1" dirty="0"/>
              <a:t> Q</a:t>
            </a:r>
            <a:r>
              <a:rPr lang="en-US" sz="2800" dirty="0"/>
              <a:t> is greater than monopoly </a:t>
            </a:r>
            <a:r>
              <a:rPr lang="en-US" sz="2800" b="1" i="1" dirty="0"/>
              <a:t>Q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but smaller than competitive </a:t>
            </a:r>
            <a:r>
              <a:rPr lang="en-US" sz="2800" b="1" i="1" dirty="0"/>
              <a:t>Q</a:t>
            </a:r>
            <a:r>
              <a:rPr lang="en-US" sz="2800" dirty="0"/>
              <a:t>.</a:t>
            </a:r>
            <a:endParaRPr lang="en-US" sz="2800" b="1" i="1" dirty="0"/>
          </a:p>
          <a:p>
            <a:pPr marL="514350" lvl="1" eaLnBrk="1" hangingPunct="1">
              <a:spcBef>
                <a:spcPct val="50000"/>
              </a:spcBef>
            </a:pPr>
            <a:r>
              <a:rPr lang="en-US" sz="2800" dirty="0"/>
              <a:t>oligopoly</a:t>
            </a:r>
            <a:r>
              <a:rPr lang="en-US" sz="2800" b="1" i="1" dirty="0"/>
              <a:t> P</a:t>
            </a:r>
            <a:r>
              <a:rPr lang="en-US" sz="2800" dirty="0"/>
              <a:t> is greater than competitive </a:t>
            </a:r>
            <a:r>
              <a:rPr lang="en-US" sz="2800" b="1" i="1" dirty="0"/>
              <a:t>P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but less than monopoly </a:t>
            </a:r>
            <a:r>
              <a:rPr lang="en-US" sz="2800" b="1" i="1" dirty="0"/>
              <a:t>P</a:t>
            </a:r>
            <a:r>
              <a:rPr lang="en-US" sz="2800" dirty="0"/>
              <a:t>. </a:t>
            </a:r>
          </a:p>
        </p:txBody>
      </p:sp>
      <p:sp>
        <p:nvSpPr>
          <p:cNvPr id="1843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1146172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bldLvl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The Output &amp; Price Effects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382000" cy="518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700" dirty="0"/>
              <a:t>Increasing output has two effects on a firm’s profits: </a:t>
            </a:r>
          </a:p>
          <a:p>
            <a:pPr lvl="1" eaLnBrk="1" hangingPunct="1"/>
            <a:r>
              <a:rPr lang="en-US" sz="2600" b="1" dirty="0">
                <a:solidFill>
                  <a:srgbClr val="800080"/>
                </a:solidFill>
              </a:rPr>
              <a:t>Output effect</a:t>
            </a:r>
            <a:r>
              <a:rPr lang="en-US" sz="2600" dirty="0"/>
              <a:t>:  </a:t>
            </a:r>
            <a:br>
              <a:rPr lang="en-US" sz="2600" dirty="0"/>
            </a:br>
            <a:r>
              <a:rPr lang="en-US" sz="2600" dirty="0"/>
              <a:t>If </a:t>
            </a:r>
            <a:r>
              <a:rPr lang="en-US" sz="2600" b="1" i="1" dirty="0"/>
              <a:t>P</a:t>
            </a:r>
            <a:r>
              <a:rPr lang="en-US" sz="2600" dirty="0"/>
              <a:t> &gt; </a:t>
            </a:r>
            <a:r>
              <a:rPr lang="en-US" sz="2600" i="1" dirty="0"/>
              <a:t>MC</a:t>
            </a:r>
            <a:r>
              <a:rPr lang="en-US" sz="2600" dirty="0"/>
              <a:t>, increasing output raises profits.</a:t>
            </a:r>
          </a:p>
          <a:p>
            <a:pPr lvl="1" eaLnBrk="1" hangingPunct="1"/>
            <a:r>
              <a:rPr lang="en-US" sz="2600" b="1" dirty="0">
                <a:solidFill>
                  <a:srgbClr val="800080"/>
                </a:solidFill>
              </a:rPr>
              <a:t>Price effect</a:t>
            </a:r>
            <a:r>
              <a:rPr lang="en-US" sz="2600" dirty="0"/>
              <a:t>:</a:t>
            </a:r>
            <a:br>
              <a:rPr lang="en-US" sz="2600" dirty="0"/>
            </a:br>
            <a:r>
              <a:rPr lang="en-US" sz="2600" dirty="0"/>
              <a:t>Raising output increases market quantity, which reduces price and reduces profit on all units sold.</a:t>
            </a:r>
          </a:p>
          <a:p>
            <a:pPr eaLnBrk="1" hangingPunct="1"/>
            <a:r>
              <a:rPr lang="en-US" sz="2700" dirty="0"/>
              <a:t>If output effect &gt; price effect, </a:t>
            </a:r>
            <a:br>
              <a:rPr lang="en-US" sz="2700" dirty="0"/>
            </a:br>
            <a:r>
              <a:rPr lang="en-US" sz="2700" dirty="0"/>
              <a:t>	the firm increases production.  </a:t>
            </a:r>
          </a:p>
          <a:p>
            <a:pPr eaLnBrk="1" hangingPunct="1"/>
            <a:r>
              <a:rPr lang="en-US" sz="2700" dirty="0"/>
              <a:t>If price effect &gt; output effect, </a:t>
            </a:r>
            <a:br>
              <a:rPr lang="en-US" sz="2700" dirty="0"/>
            </a:br>
            <a:r>
              <a:rPr lang="en-US" sz="2700" dirty="0"/>
              <a:t>	the firm reduces production. </a:t>
            </a:r>
          </a:p>
        </p:txBody>
      </p:sp>
      <p:sp>
        <p:nvSpPr>
          <p:cNvPr id="1946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98563660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 build="p" bldLvl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Size of the Oligopoly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3063" y="1147763"/>
            <a:ext cx="8313737" cy="3348037"/>
          </a:xfrm>
        </p:spPr>
        <p:txBody>
          <a:bodyPr/>
          <a:lstStyle/>
          <a:p>
            <a:pPr eaLnBrk="1" hangingPunct="1"/>
            <a:r>
              <a:rPr lang="en-US" sz="2700" dirty="0"/>
              <a:t>As the number of firms in the market increases,</a:t>
            </a:r>
          </a:p>
          <a:p>
            <a:pPr lvl="1" eaLnBrk="1" hangingPunct="1"/>
            <a:r>
              <a:rPr lang="en-US" dirty="0"/>
              <a:t>the price effect becomes smaller</a:t>
            </a:r>
          </a:p>
          <a:p>
            <a:pPr lvl="1" eaLnBrk="1" hangingPunct="1"/>
            <a:r>
              <a:rPr lang="en-US" dirty="0"/>
              <a:t>the oligopoly looks more and more like a competitive market</a:t>
            </a:r>
          </a:p>
          <a:p>
            <a:pPr lvl="1" eaLnBrk="1" hangingPunct="1"/>
            <a:r>
              <a:rPr lang="en-US" b="1" i="1" dirty="0"/>
              <a:t>P</a:t>
            </a:r>
            <a:r>
              <a:rPr lang="en-US" dirty="0"/>
              <a:t> approaches </a:t>
            </a:r>
            <a:r>
              <a:rPr lang="en-US" i="1" dirty="0"/>
              <a:t>MC</a:t>
            </a:r>
          </a:p>
          <a:p>
            <a:pPr lvl="1" eaLnBrk="1" hangingPunct="1"/>
            <a:r>
              <a:rPr lang="en-US" dirty="0"/>
              <a:t>the market quantity approaches the socially efficient quantity</a:t>
            </a:r>
          </a:p>
        </p:txBody>
      </p:sp>
      <p:sp>
        <p:nvSpPr>
          <p:cNvPr id="164870" name="Text Box 6"/>
          <p:cNvSpPr txBox="1">
            <a:spLocks noChangeArrowheads="1"/>
          </p:cNvSpPr>
          <p:nvPr/>
        </p:nvSpPr>
        <p:spPr bwMode="auto">
          <a:xfrm>
            <a:off x="601663" y="4670425"/>
            <a:ext cx="7967662" cy="1501775"/>
          </a:xfrm>
          <a:prstGeom prst="rect">
            <a:avLst/>
          </a:prstGeom>
          <a:solidFill>
            <a:srgbClr val="FFF8BE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2700" i="1" dirty="0">
                <a:latin typeface="Arial"/>
                <a:cs typeface="Arial"/>
              </a:rPr>
              <a:t>Another benefit of international trade:  </a:t>
            </a:r>
            <a:br>
              <a:rPr lang="en-US" sz="2700" i="1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Trade increases the number of firms competing, increases </a:t>
            </a:r>
            <a:r>
              <a:rPr lang="en-US" sz="2700" b="1" i="1" dirty="0">
                <a:latin typeface="Arial"/>
                <a:cs typeface="Arial"/>
              </a:rPr>
              <a:t>Q</a:t>
            </a:r>
            <a:r>
              <a:rPr lang="en-US" sz="2700" dirty="0">
                <a:latin typeface="Arial"/>
                <a:cs typeface="Arial"/>
              </a:rPr>
              <a:t>, brings </a:t>
            </a:r>
            <a:r>
              <a:rPr lang="en-US" sz="2700" b="1" i="1" dirty="0">
                <a:latin typeface="Arial"/>
                <a:cs typeface="Arial"/>
              </a:rPr>
              <a:t>P</a:t>
            </a:r>
            <a:r>
              <a:rPr lang="en-US" sz="2700" dirty="0">
                <a:latin typeface="Arial"/>
                <a:cs typeface="Arial"/>
              </a:rPr>
              <a:t> closer to marginal cost</a:t>
            </a:r>
          </a:p>
        </p:txBody>
      </p:sp>
      <p:sp>
        <p:nvSpPr>
          <p:cNvPr id="20487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7878170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 bldLvl="4"/>
      <p:bldP spid="16487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Game Theory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Game theory helps us understand oligopoly and other situations where “players” interact and behave strategically.  </a:t>
            </a:r>
          </a:p>
          <a:p>
            <a:pPr eaLnBrk="1" hangingPunct="1"/>
            <a:r>
              <a:rPr lang="en-US" b="1">
                <a:solidFill>
                  <a:srgbClr val="CC0000"/>
                </a:solidFill>
              </a:rPr>
              <a:t>Dominant strategy</a:t>
            </a:r>
            <a:r>
              <a:rPr lang="en-US"/>
              <a:t>:  a strategy that is best </a:t>
            </a:r>
            <a:br>
              <a:rPr lang="en-US"/>
            </a:br>
            <a:r>
              <a:rPr lang="en-US"/>
              <a:t>for a player in a game regardless of the strategies chosen by the other players</a:t>
            </a:r>
          </a:p>
          <a:p>
            <a:pPr eaLnBrk="1" hangingPunct="1"/>
            <a:r>
              <a:rPr lang="en-US" b="1">
                <a:solidFill>
                  <a:srgbClr val="CC0000"/>
                </a:solidFill>
              </a:rPr>
              <a:t>Prisoners’ dilemma</a:t>
            </a:r>
            <a:r>
              <a:rPr lang="en-US"/>
              <a:t>:  a “game” between </a:t>
            </a:r>
            <a:br>
              <a:rPr lang="en-US"/>
            </a:br>
            <a:r>
              <a:rPr lang="en-US"/>
              <a:t>two captured criminals that illustrates </a:t>
            </a:r>
            <a:br>
              <a:rPr lang="en-US"/>
            </a:br>
            <a:r>
              <a:rPr lang="en-US"/>
              <a:t>why cooperation is difficult even when it is mutually beneficial  </a:t>
            </a:r>
          </a:p>
        </p:txBody>
      </p:sp>
      <p:sp>
        <p:nvSpPr>
          <p:cNvPr id="2151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5928937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uild="p" bldLvl="4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Prisoners’ Dilemma Example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/>
              <a:t>The police have caught Bonnie and Clyde, </a:t>
            </a:r>
            <a:br>
              <a:rPr lang="en-US" sz="2700"/>
            </a:br>
            <a:r>
              <a:rPr lang="en-US" sz="2700"/>
              <a:t>two suspected bank robbers, but only have enough evidence to imprison each for 1 year.</a:t>
            </a:r>
          </a:p>
          <a:p>
            <a:pPr eaLnBrk="1" hangingPunct="1"/>
            <a:r>
              <a:rPr lang="en-US" sz="2700"/>
              <a:t>The police question each in separate rooms, </a:t>
            </a:r>
            <a:br>
              <a:rPr lang="en-US" sz="2700"/>
            </a:br>
            <a:r>
              <a:rPr lang="en-US" sz="2700"/>
              <a:t>offer each the following deal: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sz="2600"/>
              <a:t>If you confess and implicate your partner, </a:t>
            </a:r>
            <a:br>
              <a:rPr lang="en-US" sz="2600"/>
            </a:br>
            <a:r>
              <a:rPr lang="en-US" sz="2600"/>
              <a:t>you go free.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sz="2600"/>
              <a:t>If you do not confess but your partner implicates you, you get 20 years in prison.</a:t>
            </a:r>
          </a:p>
          <a:p>
            <a:pPr lvl="1" eaLnBrk="1" hangingPunct="1">
              <a:spcBef>
                <a:spcPct val="25000"/>
              </a:spcBef>
            </a:pPr>
            <a:r>
              <a:rPr lang="en-US" sz="2600"/>
              <a:t>If you both confess, each gets 8 years in prison.</a:t>
            </a:r>
          </a:p>
        </p:txBody>
      </p:sp>
      <p:sp>
        <p:nvSpPr>
          <p:cNvPr id="2253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89335693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 bldLvl="4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1081044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In this chapter, </a:t>
            </a:r>
            <a:b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3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look for the answers to these questions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668002"/>
            <a:ext cx="8229600" cy="4808998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What outcomes are possible under oligopoly? 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Why is it difficult for oligopoly firms to cooperate?</a:t>
            </a:r>
          </a:p>
          <a:p>
            <a:pPr marL="285750" indent="-285750"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How are antitrust laws used to foster competition?</a:t>
            </a:r>
          </a:p>
        </p:txBody>
      </p:sp>
    </p:spTree>
    <p:extLst>
      <p:ext uri="{BB962C8B-B14F-4D97-AF65-F5344CB8AC3E}">
        <p14:creationId xmlns:p14="http://schemas.microsoft.com/office/powerpoint/2010/main" val="3106158403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9063"/>
            <a:ext cx="8229600" cy="649287"/>
          </a:xfrm>
        </p:spPr>
        <p:txBody>
          <a:bodyPr/>
          <a:lstStyle/>
          <a:p>
            <a:pPr eaLnBrk="1" hangingPunct="1"/>
            <a:r>
              <a:rPr lang="en-US" sz="3200"/>
              <a:t>Prisoners’ Dilemma Example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2851150" y="2660650"/>
            <a:ext cx="5983288" cy="3536950"/>
            <a:chOff x="1522" y="1296"/>
            <a:chExt cx="2421" cy="1658"/>
          </a:xfrm>
        </p:grpSpPr>
        <p:sp>
          <p:nvSpPr>
            <p:cNvPr id="23579" name="AutoShape 33"/>
            <p:cNvSpPr>
              <a:spLocks noChangeArrowheads="1"/>
            </p:cNvSpPr>
            <p:nvPr/>
          </p:nvSpPr>
          <p:spPr bwMode="auto">
            <a:xfrm>
              <a:off x="1527" y="1298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0" name="AutoShape 36"/>
            <p:cNvSpPr>
              <a:spLocks noChangeArrowheads="1"/>
            </p:cNvSpPr>
            <p:nvPr/>
          </p:nvSpPr>
          <p:spPr bwMode="auto">
            <a:xfrm>
              <a:off x="2737" y="1298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1" name="AutoShape 37"/>
            <p:cNvSpPr>
              <a:spLocks noChangeArrowheads="1"/>
            </p:cNvSpPr>
            <p:nvPr/>
          </p:nvSpPr>
          <p:spPr bwMode="auto">
            <a:xfrm>
              <a:off x="2735" y="2125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2" name="AutoShape 38"/>
            <p:cNvSpPr>
              <a:spLocks noChangeArrowheads="1"/>
            </p:cNvSpPr>
            <p:nvPr/>
          </p:nvSpPr>
          <p:spPr bwMode="auto">
            <a:xfrm>
              <a:off x="1527" y="2126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3" name="AutoShape 39"/>
            <p:cNvSpPr>
              <a:spLocks noChangeArrowheads="1"/>
            </p:cNvSpPr>
            <p:nvPr/>
          </p:nvSpPr>
          <p:spPr bwMode="auto">
            <a:xfrm rot="10800000">
              <a:off x="1522" y="1298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4" name="AutoShape 40"/>
            <p:cNvSpPr>
              <a:spLocks noChangeArrowheads="1"/>
            </p:cNvSpPr>
            <p:nvPr/>
          </p:nvSpPr>
          <p:spPr bwMode="auto">
            <a:xfrm rot="10800000">
              <a:off x="2732" y="1298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5" name="AutoShape 41"/>
            <p:cNvSpPr>
              <a:spLocks noChangeArrowheads="1"/>
            </p:cNvSpPr>
            <p:nvPr/>
          </p:nvSpPr>
          <p:spPr bwMode="auto">
            <a:xfrm rot="10800000">
              <a:off x="2730" y="2125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3586" name="AutoShape 42"/>
            <p:cNvSpPr>
              <a:spLocks noChangeArrowheads="1"/>
            </p:cNvSpPr>
            <p:nvPr/>
          </p:nvSpPr>
          <p:spPr bwMode="auto">
            <a:xfrm rot="10800000">
              <a:off x="1522" y="2126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3" name="Group 32"/>
            <p:cNvGrpSpPr>
              <a:grpSpLocks/>
            </p:cNvGrpSpPr>
            <p:nvPr/>
          </p:nvGrpSpPr>
          <p:grpSpPr bwMode="auto">
            <a:xfrm>
              <a:off x="1524" y="1296"/>
              <a:ext cx="2417" cy="1658"/>
              <a:chOff x="1335" y="1089"/>
              <a:chExt cx="2290" cy="1791"/>
            </a:xfrm>
          </p:grpSpPr>
          <p:sp>
            <p:nvSpPr>
              <p:cNvPr id="23588" name="Rectangle 27"/>
              <p:cNvSpPr>
                <a:spLocks noChangeArrowheads="1"/>
              </p:cNvSpPr>
              <p:nvPr/>
            </p:nvSpPr>
            <p:spPr bwMode="auto">
              <a:xfrm>
                <a:off x="1335" y="1089"/>
                <a:ext cx="2290" cy="17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589" name="Line 28"/>
              <p:cNvSpPr>
                <a:spLocks noChangeShapeType="1"/>
              </p:cNvSpPr>
              <p:nvPr/>
            </p:nvSpPr>
            <p:spPr bwMode="auto">
              <a:xfrm>
                <a:off x="1335" y="1988"/>
                <a:ext cx="22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3590" name="Line 29"/>
              <p:cNvSpPr>
                <a:spLocks noChangeShapeType="1"/>
              </p:cNvSpPr>
              <p:nvPr/>
            </p:nvSpPr>
            <p:spPr bwMode="auto">
              <a:xfrm>
                <a:off x="2480" y="1089"/>
                <a:ext cx="0" cy="17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23558" name="Text Box 44"/>
          <p:cNvSpPr txBox="1">
            <a:spLocks noChangeArrowheads="1"/>
          </p:cNvSpPr>
          <p:nvPr/>
        </p:nvSpPr>
        <p:spPr bwMode="auto">
          <a:xfrm>
            <a:off x="3136900" y="2206625"/>
            <a:ext cx="25161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latin typeface="Arial"/>
                <a:cs typeface="Arial"/>
              </a:rPr>
              <a:t>Confess</a:t>
            </a:r>
          </a:p>
        </p:txBody>
      </p:sp>
      <p:sp>
        <p:nvSpPr>
          <p:cNvPr id="23559" name="Text Box 45"/>
          <p:cNvSpPr txBox="1">
            <a:spLocks noChangeArrowheads="1"/>
          </p:cNvSpPr>
          <p:nvPr/>
        </p:nvSpPr>
        <p:spPr bwMode="auto">
          <a:xfrm>
            <a:off x="6067425" y="2214563"/>
            <a:ext cx="25495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latin typeface="Arial"/>
                <a:cs typeface="Arial"/>
              </a:rPr>
              <a:t>Remain silent</a:t>
            </a:r>
          </a:p>
        </p:txBody>
      </p:sp>
      <p:sp>
        <p:nvSpPr>
          <p:cNvPr id="23560" name="Text Box 46"/>
          <p:cNvSpPr txBox="1">
            <a:spLocks noChangeArrowheads="1"/>
          </p:cNvSpPr>
          <p:nvPr/>
        </p:nvSpPr>
        <p:spPr bwMode="auto">
          <a:xfrm>
            <a:off x="1468438" y="3351213"/>
            <a:ext cx="12715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i="1">
                <a:latin typeface="Arial"/>
                <a:cs typeface="Arial"/>
              </a:rPr>
              <a:t>Confess</a:t>
            </a:r>
          </a:p>
        </p:txBody>
      </p:sp>
      <p:sp>
        <p:nvSpPr>
          <p:cNvPr id="23561" name="Text Box 47"/>
          <p:cNvSpPr txBox="1">
            <a:spLocks noChangeArrowheads="1"/>
          </p:cNvSpPr>
          <p:nvPr/>
        </p:nvSpPr>
        <p:spPr bwMode="auto">
          <a:xfrm>
            <a:off x="1584325" y="4954588"/>
            <a:ext cx="11493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i="1">
                <a:latin typeface="Arial"/>
                <a:cs typeface="Arial"/>
              </a:rPr>
              <a:t>Remain </a:t>
            </a:r>
            <a:br>
              <a:rPr lang="en-US" sz="2400" i="1">
                <a:latin typeface="Arial"/>
                <a:cs typeface="Arial"/>
              </a:rPr>
            </a:br>
            <a:r>
              <a:rPr lang="en-US" sz="2400" i="1">
                <a:latin typeface="Arial"/>
                <a:cs typeface="Arial"/>
              </a:rPr>
              <a:t>silent</a:t>
            </a:r>
          </a:p>
        </p:txBody>
      </p:sp>
      <p:sp>
        <p:nvSpPr>
          <p:cNvPr id="23562" name="Text Box 48"/>
          <p:cNvSpPr txBox="1">
            <a:spLocks noChangeArrowheads="1"/>
          </p:cNvSpPr>
          <p:nvPr/>
        </p:nvSpPr>
        <p:spPr bwMode="auto">
          <a:xfrm>
            <a:off x="4344988" y="1511300"/>
            <a:ext cx="3000375" cy="558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Arial"/>
                <a:cs typeface="Arial"/>
              </a:rPr>
              <a:t>Bonnie’s decision</a:t>
            </a:r>
          </a:p>
        </p:txBody>
      </p:sp>
      <p:sp>
        <p:nvSpPr>
          <p:cNvPr id="23563" name="Text Box 49"/>
          <p:cNvSpPr txBox="1">
            <a:spLocks noChangeArrowheads="1"/>
          </p:cNvSpPr>
          <p:nvPr/>
        </p:nvSpPr>
        <p:spPr bwMode="auto">
          <a:xfrm>
            <a:off x="746125" y="3910013"/>
            <a:ext cx="1550988" cy="9239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/>
                <a:cs typeface="Arial"/>
              </a:rPr>
              <a:t>Clyde’s </a:t>
            </a:r>
            <a:br>
              <a:rPr lang="en-US" sz="2400" b="1">
                <a:latin typeface="Arial"/>
                <a:cs typeface="Arial"/>
              </a:rPr>
            </a:br>
            <a:r>
              <a:rPr lang="en-US" sz="2400" b="1">
                <a:latin typeface="Arial"/>
                <a:cs typeface="Arial"/>
              </a:rPr>
              <a:t>decision</a:t>
            </a:r>
          </a:p>
        </p:txBody>
      </p:sp>
      <p:sp>
        <p:nvSpPr>
          <p:cNvPr id="167986" name="Text Box 50"/>
          <p:cNvSpPr txBox="1">
            <a:spLocks noChangeArrowheads="1"/>
          </p:cNvSpPr>
          <p:nvPr/>
        </p:nvSpPr>
        <p:spPr bwMode="auto">
          <a:xfrm>
            <a:off x="4100513" y="2693988"/>
            <a:ext cx="17510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Bonnie gets </a:t>
            </a:r>
            <a:br>
              <a:rPr lang="en-US" sz="230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8 years</a:t>
            </a:r>
          </a:p>
        </p:txBody>
      </p:sp>
      <p:sp>
        <p:nvSpPr>
          <p:cNvPr id="167987" name="Text Box 51"/>
          <p:cNvSpPr txBox="1">
            <a:spLocks noChangeArrowheads="1"/>
          </p:cNvSpPr>
          <p:nvPr/>
        </p:nvSpPr>
        <p:spPr bwMode="auto">
          <a:xfrm>
            <a:off x="2879725" y="3622675"/>
            <a:ext cx="19065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Clyde </a:t>
            </a:r>
            <a:br>
              <a:rPr lang="en-US" sz="230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gets 8 years</a:t>
            </a:r>
          </a:p>
        </p:txBody>
      </p:sp>
      <p:sp>
        <p:nvSpPr>
          <p:cNvPr id="167988" name="Text Box 52"/>
          <p:cNvSpPr txBox="1">
            <a:spLocks noChangeArrowheads="1"/>
          </p:cNvSpPr>
          <p:nvPr/>
        </p:nvSpPr>
        <p:spPr bwMode="auto">
          <a:xfrm>
            <a:off x="7046913" y="2693988"/>
            <a:ext cx="17510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Bonnie gets </a:t>
            </a:r>
            <a:br>
              <a:rPr lang="en-US" sz="230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20 years</a:t>
            </a:r>
          </a:p>
        </p:txBody>
      </p:sp>
      <p:sp>
        <p:nvSpPr>
          <p:cNvPr id="167989" name="Text Box 53"/>
          <p:cNvSpPr txBox="1">
            <a:spLocks noChangeArrowheads="1"/>
          </p:cNvSpPr>
          <p:nvPr/>
        </p:nvSpPr>
        <p:spPr bwMode="auto">
          <a:xfrm>
            <a:off x="7026275" y="4441825"/>
            <a:ext cx="175101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Bonnie gets </a:t>
            </a:r>
            <a:br>
              <a:rPr lang="en-US" sz="230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1 year</a:t>
            </a:r>
          </a:p>
        </p:txBody>
      </p:sp>
      <p:sp>
        <p:nvSpPr>
          <p:cNvPr id="167990" name="Text Box 54"/>
          <p:cNvSpPr txBox="1">
            <a:spLocks noChangeArrowheads="1"/>
          </p:cNvSpPr>
          <p:nvPr/>
        </p:nvSpPr>
        <p:spPr bwMode="auto">
          <a:xfrm>
            <a:off x="4019550" y="4440238"/>
            <a:ext cx="180657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Bonnie goes free</a:t>
            </a:r>
          </a:p>
        </p:txBody>
      </p:sp>
      <p:sp>
        <p:nvSpPr>
          <p:cNvPr id="167991" name="Text Box 55"/>
          <p:cNvSpPr txBox="1">
            <a:spLocks noChangeArrowheads="1"/>
          </p:cNvSpPr>
          <p:nvPr/>
        </p:nvSpPr>
        <p:spPr bwMode="auto">
          <a:xfrm>
            <a:off x="5848350" y="3625850"/>
            <a:ext cx="19065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Clyde </a:t>
            </a:r>
            <a:br>
              <a:rPr lang="en-US" sz="230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goes free</a:t>
            </a:r>
          </a:p>
        </p:txBody>
      </p:sp>
      <p:sp>
        <p:nvSpPr>
          <p:cNvPr id="167992" name="Text Box 56"/>
          <p:cNvSpPr txBox="1">
            <a:spLocks noChangeArrowheads="1"/>
          </p:cNvSpPr>
          <p:nvPr/>
        </p:nvSpPr>
        <p:spPr bwMode="auto">
          <a:xfrm>
            <a:off x="5848350" y="5351463"/>
            <a:ext cx="19065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Clyde </a:t>
            </a:r>
            <a:br>
              <a:rPr lang="en-US" sz="230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gets 1 year</a:t>
            </a:r>
          </a:p>
        </p:txBody>
      </p:sp>
      <p:sp>
        <p:nvSpPr>
          <p:cNvPr id="167993" name="Text Box 57"/>
          <p:cNvSpPr txBox="1">
            <a:spLocks noChangeArrowheads="1"/>
          </p:cNvSpPr>
          <p:nvPr/>
        </p:nvSpPr>
        <p:spPr bwMode="auto">
          <a:xfrm>
            <a:off x="2889250" y="5359400"/>
            <a:ext cx="20955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Clyde </a:t>
            </a:r>
            <a:br>
              <a:rPr lang="en-US" sz="230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n-US" sz="2300">
                <a:solidFill>
                  <a:srgbClr val="FF0000"/>
                </a:solidFill>
                <a:latin typeface="Arial"/>
                <a:cs typeface="Arial"/>
              </a:rPr>
              <a:t>gets 20 years</a:t>
            </a:r>
          </a:p>
        </p:txBody>
      </p:sp>
      <p:sp>
        <p:nvSpPr>
          <p:cNvPr id="167994" name="Text Box 58"/>
          <p:cNvSpPr txBox="1">
            <a:spLocks noChangeArrowheads="1"/>
          </p:cNvSpPr>
          <p:nvPr/>
        </p:nvSpPr>
        <p:spPr bwMode="auto">
          <a:xfrm>
            <a:off x="295275" y="836613"/>
            <a:ext cx="8266113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FF"/>
                </a:solidFill>
                <a:latin typeface="Arial"/>
                <a:cs typeface="Arial"/>
              </a:rPr>
              <a:t>Confessing is the dominant strategy for both players.</a:t>
            </a:r>
          </a:p>
        </p:txBody>
      </p:sp>
      <p:sp>
        <p:nvSpPr>
          <p:cNvPr id="167995" name="Text Box 59"/>
          <p:cNvSpPr txBox="1">
            <a:spLocks noChangeArrowheads="1"/>
          </p:cNvSpPr>
          <p:nvPr/>
        </p:nvSpPr>
        <p:spPr bwMode="auto">
          <a:xfrm>
            <a:off x="314325" y="1300163"/>
            <a:ext cx="3567113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FF"/>
                </a:solidFill>
                <a:latin typeface="Arial"/>
                <a:cs typeface="Arial"/>
              </a:rPr>
              <a:t>Nash equilibrium:  </a:t>
            </a:r>
            <a:br>
              <a:rPr lang="en-US" sz="2600">
                <a:solidFill>
                  <a:srgbClr val="0000FF"/>
                </a:solidFill>
                <a:latin typeface="Arial"/>
                <a:cs typeface="Arial"/>
              </a:rPr>
            </a:br>
            <a:r>
              <a:rPr lang="en-US" sz="2600">
                <a:solidFill>
                  <a:srgbClr val="0000FF"/>
                </a:solidFill>
                <a:latin typeface="Arial"/>
                <a:cs typeface="Arial"/>
              </a:rPr>
              <a:t>both confess</a:t>
            </a:r>
          </a:p>
        </p:txBody>
      </p:sp>
      <p:sp>
        <p:nvSpPr>
          <p:cNvPr id="167996" name="Line 60"/>
          <p:cNvSpPr>
            <a:spLocks noChangeShapeType="1"/>
          </p:cNvSpPr>
          <p:nvPr/>
        </p:nvSpPr>
        <p:spPr bwMode="auto">
          <a:xfrm>
            <a:off x="844550" y="3532188"/>
            <a:ext cx="639763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67997" name="Line 61"/>
          <p:cNvSpPr>
            <a:spLocks noChangeShapeType="1"/>
          </p:cNvSpPr>
          <p:nvPr/>
        </p:nvSpPr>
        <p:spPr bwMode="auto">
          <a:xfrm>
            <a:off x="904875" y="5354638"/>
            <a:ext cx="639763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67998" name="Line 62"/>
          <p:cNvSpPr>
            <a:spLocks noChangeShapeType="1"/>
          </p:cNvSpPr>
          <p:nvPr/>
        </p:nvSpPr>
        <p:spPr bwMode="auto">
          <a:xfrm>
            <a:off x="3087688" y="2403475"/>
            <a:ext cx="639762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67999" name="Line 63"/>
          <p:cNvSpPr>
            <a:spLocks noChangeShapeType="1"/>
          </p:cNvSpPr>
          <p:nvPr/>
        </p:nvSpPr>
        <p:spPr bwMode="auto">
          <a:xfrm>
            <a:off x="5719763" y="2384425"/>
            <a:ext cx="639762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2357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7901916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79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79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79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79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7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7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79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79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798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79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798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7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79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79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79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79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79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79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79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86" grpId="0"/>
      <p:bldP spid="167987" grpId="0"/>
      <p:bldP spid="167988" grpId="0"/>
      <p:bldP spid="167989" grpId="0"/>
      <p:bldP spid="167990" grpId="0"/>
      <p:bldP spid="167991" grpId="0"/>
      <p:bldP spid="167992" grpId="0"/>
      <p:bldP spid="167993" grpId="0"/>
      <p:bldP spid="167994" grpId="0"/>
      <p:bldP spid="167995" grpId="0"/>
      <p:bldP spid="167996" grpId="0" animBg="1"/>
      <p:bldP spid="167996" grpId="1" animBg="1"/>
      <p:bldP spid="167997" grpId="0" animBg="1"/>
      <p:bldP spid="167997" grpId="1" animBg="1"/>
      <p:bldP spid="167998" grpId="0" animBg="1"/>
      <p:bldP spid="167998" grpId="1" animBg="1"/>
      <p:bldP spid="167999" grpId="0" animBg="1"/>
      <p:bldP spid="167999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Prisoners’ Dilemma Example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Outcome:  Bonnie and Clyde both confess, </a:t>
            </a:r>
            <a:br>
              <a:rPr lang="en-US"/>
            </a:br>
            <a:r>
              <a:rPr lang="en-US"/>
              <a:t>each gets 8 years in prison.  </a:t>
            </a:r>
          </a:p>
          <a:p>
            <a:pPr eaLnBrk="1" hangingPunct="1"/>
            <a:r>
              <a:rPr lang="en-US"/>
              <a:t>Both would have been better off if both remained silent.</a:t>
            </a:r>
          </a:p>
          <a:p>
            <a:pPr eaLnBrk="1" hangingPunct="1"/>
            <a:r>
              <a:rPr lang="en-US"/>
              <a:t>But even if Bonnie and Clyde had agreed before being caught to remain silent, the logic of self-interest takes over and leads them to confess.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2458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306928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 bldLvl="4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Oligopolies as a Prisoners’ Dilemma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700" dirty="0"/>
              <a:t>When oligopolies form a cartel in hopes </a:t>
            </a:r>
            <a:br>
              <a:rPr lang="en-US" sz="2700" dirty="0"/>
            </a:br>
            <a:r>
              <a:rPr lang="en-US" sz="2700" dirty="0"/>
              <a:t>of reaching the monopoly outcome, </a:t>
            </a:r>
            <a:br>
              <a:rPr lang="en-US" sz="2700" dirty="0"/>
            </a:br>
            <a:r>
              <a:rPr lang="en-US" sz="2700" dirty="0"/>
              <a:t>they become players in a prisoners’ dilemma. </a:t>
            </a:r>
          </a:p>
          <a:p>
            <a:pPr eaLnBrk="1" hangingPunct="1"/>
            <a:r>
              <a:rPr lang="en-US" sz="2700" dirty="0"/>
              <a:t>Our earlier example:</a:t>
            </a:r>
          </a:p>
          <a:p>
            <a:pPr lvl="1"/>
            <a:r>
              <a:rPr lang="en-US" dirty="0">
                <a:cs typeface="Arial" charset="0"/>
              </a:rPr>
              <a:t>Vodafone</a:t>
            </a:r>
            <a:r>
              <a:rPr lang="en-US" dirty="0"/>
              <a:t> and O2 are </a:t>
            </a:r>
            <a:r>
              <a:rPr lang="en-US" dirty="0" err="1"/>
              <a:t>duopolists</a:t>
            </a:r>
            <a:r>
              <a:rPr lang="en-US" dirty="0"/>
              <a:t> in </a:t>
            </a:r>
            <a:r>
              <a:rPr lang="en-US" dirty="0" err="1"/>
              <a:t>Smalltown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/>
              <a:t>The cartel outcome maximizes profits:  </a:t>
            </a:r>
            <a:br>
              <a:rPr lang="en-US" dirty="0"/>
            </a:br>
            <a:r>
              <a:rPr lang="en-US" dirty="0"/>
              <a:t>Each firm agrees to serve </a:t>
            </a:r>
            <a:r>
              <a:rPr lang="en-US" b="1" i="1" dirty="0"/>
              <a:t>Q</a:t>
            </a:r>
            <a:r>
              <a:rPr lang="en-US" dirty="0"/>
              <a:t> = 30 customers.  </a:t>
            </a:r>
          </a:p>
          <a:p>
            <a:pPr eaLnBrk="1" hangingPunct="1"/>
            <a:r>
              <a:rPr lang="en-US" sz="2700" dirty="0"/>
              <a:t>Here is the “payoff matrix” for this example…</a:t>
            </a:r>
          </a:p>
        </p:txBody>
      </p:sp>
      <p:sp>
        <p:nvSpPr>
          <p:cNvPr id="2560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002582468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 build="p" bldLvl="4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1288"/>
            <a:ext cx="9144000" cy="649287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Vodafone &amp; O2 in the Prisoners’ Dilemma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36800" y="2660650"/>
            <a:ext cx="6497638" cy="3536950"/>
            <a:chOff x="1522" y="1296"/>
            <a:chExt cx="2421" cy="1658"/>
          </a:xfrm>
        </p:grpSpPr>
        <p:sp>
          <p:nvSpPr>
            <p:cNvPr id="26646" name="AutoShape 4"/>
            <p:cNvSpPr>
              <a:spLocks noChangeArrowheads="1"/>
            </p:cNvSpPr>
            <p:nvPr/>
          </p:nvSpPr>
          <p:spPr bwMode="auto">
            <a:xfrm>
              <a:off x="1527" y="1298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47" name="AutoShape 5"/>
            <p:cNvSpPr>
              <a:spLocks noChangeArrowheads="1"/>
            </p:cNvSpPr>
            <p:nvPr/>
          </p:nvSpPr>
          <p:spPr bwMode="auto">
            <a:xfrm>
              <a:off x="2737" y="1298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48" name="AutoShape 6"/>
            <p:cNvSpPr>
              <a:spLocks noChangeArrowheads="1"/>
            </p:cNvSpPr>
            <p:nvPr/>
          </p:nvSpPr>
          <p:spPr bwMode="auto">
            <a:xfrm>
              <a:off x="2735" y="2125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49" name="AutoShape 7"/>
            <p:cNvSpPr>
              <a:spLocks noChangeArrowheads="1"/>
            </p:cNvSpPr>
            <p:nvPr/>
          </p:nvSpPr>
          <p:spPr bwMode="auto">
            <a:xfrm>
              <a:off x="1527" y="2126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50" name="AutoShape 8"/>
            <p:cNvSpPr>
              <a:spLocks noChangeArrowheads="1"/>
            </p:cNvSpPr>
            <p:nvPr/>
          </p:nvSpPr>
          <p:spPr bwMode="auto">
            <a:xfrm rot="10800000">
              <a:off x="1522" y="1298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51" name="AutoShape 9"/>
            <p:cNvSpPr>
              <a:spLocks noChangeArrowheads="1"/>
            </p:cNvSpPr>
            <p:nvPr/>
          </p:nvSpPr>
          <p:spPr bwMode="auto">
            <a:xfrm rot="10800000">
              <a:off x="2732" y="1298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52" name="AutoShape 10"/>
            <p:cNvSpPr>
              <a:spLocks noChangeArrowheads="1"/>
            </p:cNvSpPr>
            <p:nvPr/>
          </p:nvSpPr>
          <p:spPr bwMode="auto">
            <a:xfrm rot="10800000">
              <a:off x="2730" y="2125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26653" name="AutoShape 11"/>
            <p:cNvSpPr>
              <a:spLocks noChangeArrowheads="1"/>
            </p:cNvSpPr>
            <p:nvPr/>
          </p:nvSpPr>
          <p:spPr bwMode="auto">
            <a:xfrm rot="10800000">
              <a:off x="1522" y="2126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524" y="1296"/>
              <a:ext cx="2417" cy="1658"/>
              <a:chOff x="1335" y="1089"/>
              <a:chExt cx="2290" cy="1791"/>
            </a:xfrm>
          </p:grpSpPr>
          <p:sp>
            <p:nvSpPr>
              <p:cNvPr id="26655" name="Rectangle 13"/>
              <p:cNvSpPr>
                <a:spLocks noChangeArrowheads="1"/>
              </p:cNvSpPr>
              <p:nvPr/>
            </p:nvSpPr>
            <p:spPr bwMode="auto">
              <a:xfrm>
                <a:off x="1335" y="1089"/>
                <a:ext cx="2290" cy="17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6656" name="Line 14"/>
              <p:cNvSpPr>
                <a:spLocks noChangeShapeType="1"/>
              </p:cNvSpPr>
              <p:nvPr/>
            </p:nvSpPr>
            <p:spPr bwMode="auto">
              <a:xfrm>
                <a:off x="1335" y="1988"/>
                <a:ext cx="22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26657" name="Line 15"/>
              <p:cNvSpPr>
                <a:spLocks noChangeShapeType="1"/>
              </p:cNvSpPr>
              <p:nvPr/>
            </p:nvSpPr>
            <p:spPr bwMode="auto">
              <a:xfrm>
                <a:off x="2480" y="1089"/>
                <a:ext cx="0" cy="17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26630" name="Text Box 16"/>
          <p:cNvSpPr txBox="1">
            <a:spLocks noChangeArrowheads="1"/>
          </p:cNvSpPr>
          <p:nvPr/>
        </p:nvSpPr>
        <p:spPr bwMode="auto">
          <a:xfrm>
            <a:off x="2747963" y="2206625"/>
            <a:ext cx="2516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latin typeface="Arial"/>
                <a:cs typeface="Arial"/>
              </a:rPr>
              <a:t>Q</a:t>
            </a:r>
            <a:r>
              <a:rPr lang="en-US" sz="2400">
                <a:latin typeface="Arial"/>
                <a:cs typeface="Arial"/>
              </a:rPr>
              <a:t> = 30</a:t>
            </a:r>
          </a:p>
        </p:txBody>
      </p:sp>
      <p:sp>
        <p:nvSpPr>
          <p:cNvPr id="26631" name="Text Box 17"/>
          <p:cNvSpPr txBox="1">
            <a:spLocks noChangeArrowheads="1"/>
          </p:cNvSpPr>
          <p:nvPr/>
        </p:nvSpPr>
        <p:spPr bwMode="auto">
          <a:xfrm>
            <a:off x="5978525" y="2214563"/>
            <a:ext cx="25495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latin typeface="Arial"/>
                <a:cs typeface="Arial"/>
              </a:rPr>
              <a:t>Q</a:t>
            </a:r>
            <a:r>
              <a:rPr lang="en-US" sz="2400">
                <a:latin typeface="Arial"/>
                <a:cs typeface="Arial"/>
              </a:rPr>
              <a:t> = 40</a:t>
            </a:r>
          </a:p>
        </p:txBody>
      </p:sp>
      <p:sp>
        <p:nvSpPr>
          <p:cNvPr id="26632" name="Text Box 18"/>
          <p:cNvSpPr txBox="1">
            <a:spLocks noChangeArrowheads="1"/>
          </p:cNvSpPr>
          <p:nvPr/>
        </p:nvSpPr>
        <p:spPr bwMode="auto">
          <a:xfrm>
            <a:off x="1163638" y="3351213"/>
            <a:ext cx="106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>
                <a:latin typeface="Arial"/>
                <a:cs typeface="Arial"/>
              </a:rPr>
              <a:t>Q</a:t>
            </a:r>
            <a:r>
              <a:rPr lang="en-US" sz="2400">
                <a:latin typeface="Arial"/>
                <a:cs typeface="Arial"/>
              </a:rPr>
              <a:t> = 30</a:t>
            </a:r>
          </a:p>
        </p:txBody>
      </p:sp>
      <p:sp>
        <p:nvSpPr>
          <p:cNvPr id="26633" name="Text Box 19"/>
          <p:cNvSpPr txBox="1">
            <a:spLocks noChangeArrowheads="1"/>
          </p:cNvSpPr>
          <p:nvPr/>
        </p:nvSpPr>
        <p:spPr bwMode="auto">
          <a:xfrm>
            <a:off x="1209675" y="5076825"/>
            <a:ext cx="10128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b="1" i="1">
                <a:latin typeface="Arial"/>
                <a:cs typeface="Arial"/>
              </a:rPr>
              <a:t>Q</a:t>
            </a:r>
            <a:r>
              <a:rPr lang="en-US" sz="2400">
                <a:latin typeface="Arial"/>
                <a:cs typeface="Arial"/>
              </a:rPr>
              <a:t> = 40</a:t>
            </a:r>
          </a:p>
        </p:txBody>
      </p:sp>
      <p:sp>
        <p:nvSpPr>
          <p:cNvPr id="26634" name="Text Box 20"/>
          <p:cNvSpPr txBox="1">
            <a:spLocks noChangeArrowheads="1"/>
          </p:cNvSpPr>
          <p:nvPr/>
        </p:nvSpPr>
        <p:spPr bwMode="auto">
          <a:xfrm>
            <a:off x="4765675" y="1604963"/>
            <a:ext cx="1597025" cy="55399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latin typeface="Arial"/>
                <a:cs typeface="Arial"/>
              </a:rPr>
              <a:t>Vodafone</a:t>
            </a:r>
          </a:p>
        </p:txBody>
      </p:sp>
      <p:sp>
        <p:nvSpPr>
          <p:cNvPr id="26635" name="Text Box 21"/>
          <p:cNvSpPr txBox="1">
            <a:spLocks noChangeArrowheads="1"/>
          </p:cNvSpPr>
          <p:nvPr/>
        </p:nvSpPr>
        <p:spPr bwMode="auto">
          <a:xfrm>
            <a:off x="479425" y="4154488"/>
            <a:ext cx="1368425" cy="5588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/>
                <a:cs typeface="Arial"/>
              </a:rPr>
              <a:t>O2</a:t>
            </a:r>
          </a:p>
        </p:txBody>
      </p:sp>
      <p:sp>
        <p:nvSpPr>
          <p:cNvPr id="26636" name="Text Box 22"/>
          <p:cNvSpPr txBox="1">
            <a:spLocks noChangeArrowheads="1"/>
          </p:cNvSpPr>
          <p:nvPr/>
        </p:nvSpPr>
        <p:spPr bwMode="auto">
          <a:xfrm>
            <a:off x="3649663" y="2693988"/>
            <a:ext cx="1957387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 dirty="0">
                <a:latin typeface="Arial"/>
                <a:cs typeface="Arial"/>
              </a:rPr>
              <a:t>Vodafone’s profit = $900</a:t>
            </a:r>
          </a:p>
        </p:txBody>
      </p:sp>
      <p:sp>
        <p:nvSpPr>
          <p:cNvPr id="26637" name="Text Box 23"/>
          <p:cNvSpPr txBox="1">
            <a:spLocks noChangeArrowheads="1"/>
          </p:cNvSpPr>
          <p:nvPr/>
        </p:nvSpPr>
        <p:spPr bwMode="auto">
          <a:xfrm>
            <a:off x="2368550" y="3622675"/>
            <a:ext cx="19065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dirty="0">
                <a:latin typeface="Arial"/>
                <a:cs typeface="Arial"/>
              </a:rPr>
              <a:t>O2’s profit = $900</a:t>
            </a:r>
          </a:p>
        </p:txBody>
      </p:sp>
      <p:sp>
        <p:nvSpPr>
          <p:cNvPr id="26638" name="Text Box 24"/>
          <p:cNvSpPr txBox="1">
            <a:spLocks noChangeArrowheads="1"/>
          </p:cNvSpPr>
          <p:nvPr/>
        </p:nvSpPr>
        <p:spPr bwMode="auto">
          <a:xfrm>
            <a:off x="6840538" y="2693988"/>
            <a:ext cx="1979612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 dirty="0">
                <a:latin typeface="Arial"/>
                <a:cs typeface="Arial"/>
              </a:rPr>
              <a:t>Vodafone’s profit = $1000</a:t>
            </a:r>
          </a:p>
        </p:txBody>
      </p:sp>
      <p:sp>
        <p:nvSpPr>
          <p:cNvPr id="26639" name="Text Box 25"/>
          <p:cNvSpPr txBox="1">
            <a:spLocks noChangeArrowheads="1"/>
          </p:cNvSpPr>
          <p:nvPr/>
        </p:nvSpPr>
        <p:spPr bwMode="auto">
          <a:xfrm>
            <a:off x="6956425" y="4452938"/>
            <a:ext cx="1843088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 dirty="0">
                <a:latin typeface="Arial"/>
                <a:cs typeface="Arial"/>
              </a:rPr>
              <a:t>Vodafone’s profit = $800</a:t>
            </a:r>
          </a:p>
        </p:txBody>
      </p:sp>
      <p:sp>
        <p:nvSpPr>
          <p:cNvPr id="26640" name="Text Box 26"/>
          <p:cNvSpPr txBox="1">
            <a:spLocks noChangeArrowheads="1"/>
          </p:cNvSpPr>
          <p:nvPr/>
        </p:nvSpPr>
        <p:spPr bwMode="auto">
          <a:xfrm>
            <a:off x="3444875" y="4440238"/>
            <a:ext cx="2136775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 dirty="0">
                <a:latin typeface="Arial"/>
                <a:cs typeface="Arial"/>
              </a:rPr>
              <a:t>Vodafone’s profit = $750</a:t>
            </a:r>
          </a:p>
        </p:txBody>
      </p:sp>
      <p:sp>
        <p:nvSpPr>
          <p:cNvPr id="26641" name="Text Box 27"/>
          <p:cNvSpPr txBox="1">
            <a:spLocks noChangeArrowheads="1"/>
          </p:cNvSpPr>
          <p:nvPr/>
        </p:nvSpPr>
        <p:spPr bwMode="auto">
          <a:xfrm>
            <a:off x="5603875" y="3625850"/>
            <a:ext cx="19065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dirty="0">
                <a:latin typeface="Arial"/>
                <a:cs typeface="Arial"/>
              </a:rPr>
              <a:t>O2’s profit = $750</a:t>
            </a:r>
          </a:p>
        </p:txBody>
      </p:sp>
      <p:sp>
        <p:nvSpPr>
          <p:cNvPr id="26642" name="Text Box 28"/>
          <p:cNvSpPr txBox="1">
            <a:spLocks noChangeArrowheads="1"/>
          </p:cNvSpPr>
          <p:nvPr/>
        </p:nvSpPr>
        <p:spPr bwMode="auto">
          <a:xfrm>
            <a:off x="5603875" y="5351463"/>
            <a:ext cx="19065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dirty="0">
                <a:latin typeface="Arial"/>
                <a:cs typeface="Arial"/>
              </a:rPr>
              <a:t>O2’s profit = $800</a:t>
            </a:r>
          </a:p>
        </p:txBody>
      </p:sp>
      <p:sp>
        <p:nvSpPr>
          <p:cNvPr id="26643" name="Text Box 29"/>
          <p:cNvSpPr txBox="1">
            <a:spLocks noChangeArrowheads="1"/>
          </p:cNvSpPr>
          <p:nvPr/>
        </p:nvSpPr>
        <p:spPr bwMode="auto">
          <a:xfrm>
            <a:off x="2378075" y="5359400"/>
            <a:ext cx="20955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dirty="0">
                <a:latin typeface="Arial"/>
                <a:cs typeface="Arial"/>
              </a:rPr>
              <a:t>O2’s </a:t>
            </a:r>
            <a:br>
              <a:rPr lang="en-US" sz="2300" dirty="0">
                <a:latin typeface="Arial"/>
                <a:cs typeface="Arial"/>
              </a:rPr>
            </a:br>
            <a:r>
              <a:rPr lang="en-US" sz="2300" dirty="0">
                <a:latin typeface="Arial"/>
                <a:cs typeface="Arial"/>
              </a:rPr>
              <a:t>profit = $1000</a:t>
            </a:r>
          </a:p>
        </p:txBody>
      </p:sp>
      <p:sp>
        <p:nvSpPr>
          <p:cNvPr id="198686" name="Text Box 30"/>
          <p:cNvSpPr txBox="1">
            <a:spLocks noChangeArrowheads="1"/>
          </p:cNvSpPr>
          <p:nvPr/>
        </p:nvSpPr>
        <p:spPr bwMode="auto">
          <a:xfrm>
            <a:off x="295275" y="869950"/>
            <a:ext cx="8266113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600" dirty="0">
                <a:solidFill>
                  <a:srgbClr val="0000FF"/>
                </a:solidFill>
                <a:latin typeface="Arial"/>
                <a:cs typeface="Arial"/>
              </a:rPr>
              <a:t>Each firm’s dominant strategy:  renege on agreement, </a:t>
            </a:r>
            <a:br>
              <a:rPr lang="en-US" sz="2600" dirty="0">
                <a:solidFill>
                  <a:srgbClr val="0000FF"/>
                </a:solidFill>
                <a:latin typeface="Arial"/>
                <a:cs typeface="Arial"/>
              </a:rPr>
            </a:br>
            <a:r>
              <a:rPr lang="en-US" sz="2600" dirty="0">
                <a:solidFill>
                  <a:srgbClr val="0000FF"/>
                </a:solidFill>
                <a:latin typeface="Arial"/>
                <a:cs typeface="Arial"/>
              </a:rPr>
              <a:t>produce </a:t>
            </a:r>
            <a:r>
              <a:rPr lang="en-US" sz="2600" b="1" i="1" dirty="0">
                <a:solidFill>
                  <a:srgbClr val="0000FF"/>
                </a:solidFill>
                <a:latin typeface="Arial"/>
                <a:cs typeface="Arial"/>
              </a:rPr>
              <a:t>Q</a:t>
            </a:r>
            <a:r>
              <a:rPr lang="en-US" sz="2600" dirty="0">
                <a:solidFill>
                  <a:srgbClr val="0000FF"/>
                </a:solidFill>
                <a:latin typeface="Arial"/>
                <a:cs typeface="Arial"/>
              </a:rPr>
              <a:t> = 40.</a:t>
            </a:r>
          </a:p>
        </p:txBody>
      </p:sp>
      <p:sp>
        <p:nvSpPr>
          <p:cNvPr id="2664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DAA2500-D8B8-4E06-93EC-F0FCA2A185B0}"/>
                  </a:ext>
                </a:extLst>
              </p14:cNvPr>
              <p14:cNvContentPartPr/>
              <p14:nvPr/>
            </p14:nvContentPartPr>
            <p14:xfrm>
              <a:off x="4789800" y="3792600"/>
              <a:ext cx="2077560" cy="17971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DAA2500-D8B8-4E06-93EC-F0FCA2A185B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80440" y="3783240"/>
                <a:ext cx="2096280" cy="181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3552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3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The fare wars game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  <a:buClr>
                <a:srgbClr val="CC0000"/>
              </a:buClr>
              <a:buNone/>
            </a:pPr>
            <a:r>
              <a:rPr lang="en-US" sz="2700" dirty="0"/>
              <a:t>The players:  </a:t>
            </a:r>
            <a:r>
              <a:rPr lang="en-US" sz="2700" dirty="0" err="1"/>
              <a:t>Wizzair</a:t>
            </a:r>
            <a:r>
              <a:rPr lang="en-US" sz="2700" dirty="0"/>
              <a:t> and Ryanair</a:t>
            </a:r>
          </a:p>
          <a:p>
            <a:pPr>
              <a:spcBef>
                <a:spcPts val="1000"/>
              </a:spcBef>
              <a:buClr>
                <a:srgbClr val="CC0000"/>
              </a:buClr>
              <a:buNone/>
            </a:pPr>
            <a:r>
              <a:rPr lang="en-US" sz="2700" dirty="0"/>
              <a:t>The choice:  cut fares by 50% or leave fares alone</a:t>
            </a:r>
          </a:p>
          <a:p>
            <a:pPr>
              <a:spcBef>
                <a:spcPts val="600"/>
              </a:spcBef>
              <a:buClr>
                <a:srgbClr val="CC0000"/>
              </a:buClr>
            </a:pPr>
            <a:r>
              <a:rPr lang="en-US" sz="2700" dirty="0"/>
              <a:t>If both airlines cut fares, </a:t>
            </a:r>
            <a:br>
              <a:rPr lang="en-US" sz="2700" dirty="0"/>
            </a:br>
            <a:r>
              <a:rPr lang="en-US" sz="2700" dirty="0"/>
              <a:t>each airline’s profit = $400 million</a:t>
            </a:r>
          </a:p>
          <a:p>
            <a:pPr>
              <a:spcBef>
                <a:spcPts val="600"/>
              </a:spcBef>
              <a:buClr>
                <a:srgbClr val="CC0000"/>
              </a:buClr>
            </a:pPr>
            <a:r>
              <a:rPr lang="en-US" sz="2700" dirty="0"/>
              <a:t>If neither airline cuts fares, </a:t>
            </a:r>
            <a:br>
              <a:rPr lang="en-US" sz="2700" dirty="0"/>
            </a:br>
            <a:r>
              <a:rPr lang="en-US" sz="2700" dirty="0"/>
              <a:t>each airline’s profit = $600 million </a:t>
            </a:r>
          </a:p>
          <a:p>
            <a:pPr>
              <a:spcBef>
                <a:spcPts val="600"/>
              </a:spcBef>
              <a:buClr>
                <a:srgbClr val="CC0000"/>
              </a:buClr>
            </a:pPr>
            <a:r>
              <a:rPr lang="en-US" sz="2700" dirty="0"/>
              <a:t>If only one airline cuts its fares, </a:t>
            </a:r>
            <a:br>
              <a:rPr lang="en-US" sz="2700" dirty="0"/>
            </a:br>
            <a:r>
              <a:rPr lang="en-US" sz="2700" dirty="0"/>
              <a:t>its profit = $800 million</a:t>
            </a:r>
            <a:br>
              <a:rPr lang="en-US" sz="2700" dirty="0"/>
            </a:br>
            <a:r>
              <a:rPr lang="en-US" sz="2700" dirty="0"/>
              <a:t>the other airline’s profits = $200 million</a:t>
            </a:r>
          </a:p>
          <a:p>
            <a:pPr>
              <a:spcBef>
                <a:spcPts val="1000"/>
              </a:spcBef>
              <a:buClr>
                <a:srgbClr val="CC0000"/>
              </a:buClr>
              <a:buNone/>
            </a:pPr>
            <a:r>
              <a:rPr lang="en-US" sz="2700" dirty="0"/>
              <a:t>Draw the payoff matrix, find the Nash equilibrium.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3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Answers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63563" y="1357313"/>
            <a:ext cx="3233737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45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>
                <a:latin typeface="Arial"/>
                <a:cs typeface="Arial"/>
              </a:rPr>
              <a:t>Nash equilibrium:</a:t>
            </a:r>
            <a:br>
              <a:rPr lang="en-US" sz="2600">
                <a:latin typeface="Arial"/>
                <a:cs typeface="Arial"/>
              </a:rPr>
            </a:br>
            <a:r>
              <a:rPr lang="en-US" sz="2600">
                <a:solidFill>
                  <a:srgbClr val="FF0000"/>
                </a:solidFill>
                <a:latin typeface="Arial"/>
                <a:cs typeface="Arial"/>
              </a:rPr>
              <a:t>both firms cut fares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836863" y="2768600"/>
            <a:ext cx="5983287" cy="3536950"/>
            <a:chOff x="1522" y="1296"/>
            <a:chExt cx="2421" cy="1658"/>
          </a:xfrm>
        </p:grpSpPr>
        <p:sp>
          <p:nvSpPr>
            <p:cNvPr id="8" name="AutoShape 9"/>
            <p:cNvSpPr>
              <a:spLocks noChangeArrowheads="1"/>
            </p:cNvSpPr>
            <p:nvPr/>
          </p:nvSpPr>
          <p:spPr bwMode="auto">
            <a:xfrm>
              <a:off x="1527" y="1298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2737" y="1298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0" name="AutoShape 11"/>
            <p:cNvSpPr>
              <a:spLocks noChangeArrowheads="1"/>
            </p:cNvSpPr>
            <p:nvPr/>
          </p:nvSpPr>
          <p:spPr bwMode="auto">
            <a:xfrm>
              <a:off x="2735" y="2125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1527" y="2126"/>
              <a:ext cx="1206" cy="826"/>
            </a:xfrm>
            <a:prstGeom prst="rtTriangle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2" name="AutoShape 13"/>
            <p:cNvSpPr>
              <a:spLocks noChangeArrowheads="1"/>
            </p:cNvSpPr>
            <p:nvPr/>
          </p:nvSpPr>
          <p:spPr bwMode="auto">
            <a:xfrm rot="10800000">
              <a:off x="1522" y="1298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3" name="AutoShape 14"/>
            <p:cNvSpPr>
              <a:spLocks noChangeArrowheads="1"/>
            </p:cNvSpPr>
            <p:nvPr/>
          </p:nvSpPr>
          <p:spPr bwMode="auto">
            <a:xfrm rot="10800000">
              <a:off x="2732" y="1298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4" name="AutoShape 15"/>
            <p:cNvSpPr>
              <a:spLocks noChangeArrowheads="1"/>
            </p:cNvSpPr>
            <p:nvPr/>
          </p:nvSpPr>
          <p:spPr bwMode="auto">
            <a:xfrm rot="10800000">
              <a:off x="2730" y="2125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" name="AutoShape 16"/>
            <p:cNvSpPr>
              <a:spLocks noChangeArrowheads="1"/>
            </p:cNvSpPr>
            <p:nvPr/>
          </p:nvSpPr>
          <p:spPr bwMode="auto">
            <a:xfrm rot="10800000">
              <a:off x="1522" y="2126"/>
              <a:ext cx="1206" cy="826"/>
            </a:xfrm>
            <a:prstGeom prst="rtTriangle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1524" y="1296"/>
              <a:ext cx="2417" cy="1658"/>
              <a:chOff x="1335" y="1089"/>
              <a:chExt cx="2290" cy="1791"/>
            </a:xfrm>
          </p:grpSpPr>
          <p:sp>
            <p:nvSpPr>
              <p:cNvPr id="17" name="Rectangle 16"/>
              <p:cNvSpPr>
                <a:spLocks noChangeArrowheads="1"/>
              </p:cNvSpPr>
              <p:nvPr/>
            </p:nvSpPr>
            <p:spPr bwMode="auto">
              <a:xfrm>
                <a:off x="1335" y="1089"/>
                <a:ext cx="2290" cy="17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8" name="Line 19"/>
              <p:cNvSpPr>
                <a:spLocks noChangeShapeType="1"/>
              </p:cNvSpPr>
              <p:nvPr/>
            </p:nvSpPr>
            <p:spPr bwMode="auto">
              <a:xfrm>
                <a:off x="1335" y="1988"/>
                <a:ext cx="22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19" name="Line 20"/>
              <p:cNvSpPr>
                <a:spLocks noChangeShapeType="1"/>
              </p:cNvSpPr>
              <p:nvPr/>
            </p:nvSpPr>
            <p:spPr bwMode="auto">
              <a:xfrm>
                <a:off x="2480" y="1089"/>
                <a:ext cx="0" cy="17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3122613" y="2314575"/>
            <a:ext cx="25161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latin typeface="Arial"/>
                <a:cs typeface="Arial"/>
              </a:rPr>
              <a:t>Cut fares</a:t>
            </a:r>
          </a:p>
        </p:txBody>
      </p: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6053138" y="2322513"/>
            <a:ext cx="25495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i="1">
                <a:latin typeface="Arial"/>
                <a:cs typeface="Arial"/>
              </a:rPr>
              <a:t>Don’t cut fares</a:t>
            </a: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779463" y="3459163"/>
            <a:ext cx="19462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i="1">
                <a:latin typeface="Arial"/>
                <a:cs typeface="Arial"/>
              </a:rPr>
              <a:t>Cut fares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1203325" y="5062538"/>
            <a:ext cx="1516063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400" i="1">
                <a:latin typeface="Arial"/>
                <a:cs typeface="Arial"/>
              </a:rPr>
              <a:t>Don’t cut fares</a:t>
            </a:r>
          </a:p>
        </p:txBody>
      </p:sp>
      <p:sp>
        <p:nvSpPr>
          <p:cNvPr id="24" name="Text Box 25"/>
          <p:cNvSpPr txBox="1">
            <a:spLocks noChangeArrowheads="1"/>
          </p:cNvSpPr>
          <p:nvPr/>
        </p:nvSpPr>
        <p:spPr bwMode="auto">
          <a:xfrm>
            <a:off x="4330700" y="1619250"/>
            <a:ext cx="3000375" cy="558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Arial"/>
                <a:cs typeface="Arial"/>
              </a:rPr>
              <a:t>Wizzair</a:t>
            </a:r>
            <a:endParaRPr lang="en-US" sz="2400" b="1" dirty="0">
              <a:latin typeface="Arial"/>
              <a:cs typeface="Arial"/>
            </a:endParaRPr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787400" y="4017963"/>
            <a:ext cx="1379538" cy="55399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Arial"/>
                <a:cs typeface="Arial"/>
              </a:rPr>
              <a:t>Ryanair</a:t>
            </a:r>
          </a:p>
        </p:txBody>
      </p:sp>
      <p:sp>
        <p:nvSpPr>
          <p:cNvPr id="26" name="Text Box 27"/>
          <p:cNvSpPr txBox="1">
            <a:spLocks noChangeArrowheads="1"/>
          </p:cNvSpPr>
          <p:nvPr/>
        </p:nvSpPr>
        <p:spPr bwMode="auto">
          <a:xfrm>
            <a:off x="7000875" y="4616450"/>
            <a:ext cx="1751013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>
                <a:latin typeface="Arial"/>
                <a:cs typeface="Arial"/>
              </a:rPr>
              <a:t>$600 million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5822950" y="5826125"/>
            <a:ext cx="19065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>
                <a:latin typeface="Arial"/>
                <a:cs typeface="Arial"/>
              </a:rPr>
              <a:t>$600 million</a:t>
            </a: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6992938" y="2827338"/>
            <a:ext cx="1751012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>
                <a:latin typeface="Arial"/>
                <a:cs typeface="Arial"/>
              </a:rPr>
              <a:t>$200 million</a:t>
            </a: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5848350" y="4078288"/>
            <a:ext cx="190658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>
                <a:latin typeface="Arial"/>
                <a:cs typeface="Arial"/>
              </a:rPr>
              <a:t>$800 million</a:t>
            </a:r>
          </a:p>
        </p:txBody>
      </p:sp>
      <p:sp>
        <p:nvSpPr>
          <p:cNvPr id="30" name="Text Box 31"/>
          <p:cNvSpPr txBox="1">
            <a:spLocks noChangeArrowheads="1"/>
          </p:cNvSpPr>
          <p:nvPr/>
        </p:nvSpPr>
        <p:spPr bwMode="auto">
          <a:xfrm>
            <a:off x="4041775" y="4624388"/>
            <a:ext cx="1751013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>
                <a:latin typeface="Arial"/>
                <a:cs typeface="Arial"/>
              </a:rPr>
              <a:t>$800 million</a:t>
            </a:r>
          </a:p>
        </p:txBody>
      </p:sp>
      <p:sp>
        <p:nvSpPr>
          <p:cNvPr id="31" name="Text Box 32"/>
          <p:cNvSpPr txBox="1">
            <a:spLocks noChangeArrowheads="1"/>
          </p:cNvSpPr>
          <p:nvPr/>
        </p:nvSpPr>
        <p:spPr bwMode="auto">
          <a:xfrm>
            <a:off x="2863850" y="5834063"/>
            <a:ext cx="190658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>
                <a:latin typeface="Arial"/>
                <a:cs typeface="Arial"/>
              </a:rPr>
              <a:t>$200 million</a:t>
            </a:r>
          </a:p>
        </p:txBody>
      </p:sp>
      <p:sp>
        <p:nvSpPr>
          <p:cNvPr id="32" name="Text Box 33"/>
          <p:cNvSpPr txBox="1">
            <a:spLocks noChangeArrowheads="1"/>
          </p:cNvSpPr>
          <p:nvPr/>
        </p:nvSpPr>
        <p:spPr bwMode="auto">
          <a:xfrm>
            <a:off x="4033838" y="2835275"/>
            <a:ext cx="175101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300">
                <a:latin typeface="Arial"/>
                <a:cs typeface="Arial"/>
              </a:rPr>
              <a:t>$400 million</a:t>
            </a: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2889250" y="4086225"/>
            <a:ext cx="190658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>
                <a:latin typeface="Arial"/>
                <a:cs typeface="Arial"/>
              </a:rPr>
              <a:t>$400 million</a:t>
            </a:r>
          </a:p>
        </p:txBody>
      </p:sp>
      <p:sp>
        <p:nvSpPr>
          <p:cNvPr id="34" name="Rectangle 35"/>
          <p:cNvSpPr>
            <a:spLocks noChangeArrowheads="1"/>
          </p:cNvSpPr>
          <p:nvPr/>
        </p:nvSpPr>
        <p:spPr bwMode="auto">
          <a:xfrm>
            <a:off x="2846388" y="2789238"/>
            <a:ext cx="2971800" cy="1760537"/>
          </a:xfrm>
          <a:prstGeom prst="rect">
            <a:avLst/>
          </a:prstGeom>
          <a:noFill/>
          <a:ln w="47625" cmpd="sng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034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/>
              <a:t>Other Examples of the Prisoners’ Dilemma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700" i="1" u="sng" dirty="0">
                <a:solidFill>
                  <a:srgbClr val="CC3300"/>
                </a:solidFill>
              </a:rPr>
              <a:t>Ad Wars</a:t>
            </a:r>
            <a:br>
              <a:rPr lang="en-US" sz="2700" dirty="0">
                <a:solidFill>
                  <a:srgbClr val="CC3300"/>
                </a:solidFill>
              </a:rPr>
            </a:br>
            <a:r>
              <a:rPr lang="en-US" sz="2700" dirty="0"/>
              <a:t>Two firms spend millions on TV ads to steal business from each other.  Each firm’s ad </a:t>
            </a:r>
            <a:br>
              <a:rPr lang="en-US" sz="2700" dirty="0"/>
            </a:br>
            <a:r>
              <a:rPr lang="en-US" sz="2700" dirty="0"/>
              <a:t>cancels out the effects of the other, </a:t>
            </a:r>
            <a:br>
              <a:rPr lang="en-US" sz="2700" dirty="0"/>
            </a:br>
            <a:r>
              <a:rPr lang="en-US" sz="2700" dirty="0"/>
              <a:t>and both firms’ profits fall by the cost of the ads.  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700" i="1" u="sng" dirty="0">
                <a:solidFill>
                  <a:srgbClr val="CC3300"/>
                </a:solidFill>
              </a:rPr>
              <a:t>Organization of Petroleum Exporting Countries</a:t>
            </a:r>
            <a:r>
              <a:rPr lang="en-US" sz="2700" dirty="0">
                <a:solidFill>
                  <a:srgbClr val="CC3300"/>
                </a:solidFill>
              </a:rPr>
              <a:t> </a:t>
            </a:r>
            <a:r>
              <a:rPr lang="en-US" sz="2700" dirty="0"/>
              <a:t>Member countries try to act like a cartel, agree to </a:t>
            </a:r>
            <a:br>
              <a:rPr lang="en-US" sz="2700" dirty="0"/>
            </a:br>
            <a:r>
              <a:rPr lang="en-US" sz="2700" dirty="0"/>
              <a:t>limit oil production to boost prices and profits.   </a:t>
            </a:r>
            <a:br>
              <a:rPr lang="en-US" sz="2700" dirty="0"/>
            </a:br>
            <a:r>
              <a:rPr lang="en-US" sz="2700" dirty="0"/>
              <a:t>But agreements sometimes break down </a:t>
            </a:r>
            <a:br>
              <a:rPr lang="en-US" sz="2700" dirty="0"/>
            </a:br>
            <a:r>
              <a:rPr lang="en-US" sz="2700" dirty="0"/>
              <a:t>when individual countries renege.  </a:t>
            </a:r>
          </a:p>
        </p:txBody>
      </p:sp>
      <p:sp>
        <p:nvSpPr>
          <p:cNvPr id="2970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7662416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 bldLvl="5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/>
              <a:t>Other Examples of the Prisoners’ Dilemma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700" i="1" u="sng">
                <a:solidFill>
                  <a:srgbClr val="CC3300"/>
                </a:solidFill>
              </a:rPr>
              <a:t>Arms race between military superpowers  </a:t>
            </a:r>
            <a:br>
              <a:rPr lang="en-US" sz="2700" i="1" u="sng">
                <a:solidFill>
                  <a:srgbClr val="CC3300"/>
                </a:solidFill>
              </a:rPr>
            </a:br>
            <a:r>
              <a:rPr lang="en-US" sz="2700"/>
              <a:t>Each country would be better off if both disarm, </a:t>
            </a:r>
            <a:br>
              <a:rPr lang="en-US" sz="2700"/>
            </a:br>
            <a:r>
              <a:rPr lang="en-US" sz="2700"/>
              <a:t>but each has a dominant strategy of arming.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z="2700" i="1" u="sng">
                <a:solidFill>
                  <a:srgbClr val="CC3300"/>
                </a:solidFill>
              </a:rPr>
              <a:t>Common resources </a:t>
            </a:r>
            <a:br>
              <a:rPr lang="en-US" sz="2700" i="1" u="sng">
                <a:solidFill>
                  <a:srgbClr val="CC3300"/>
                </a:solidFill>
              </a:rPr>
            </a:br>
            <a:r>
              <a:rPr lang="en-US" sz="2700"/>
              <a:t>All would be better off if everyone conserved common resources, but each person’s dominant strategy is overusing the resources.  </a:t>
            </a:r>
          </a:p>
        </p:txBody>
      </p:sp>
      <p:sp>
        <p:nvSpPr>
          <p:cNvPr id="3072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694099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bldLvl="5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200" dirty="0"/>
              <a:t>Prisoners’ Dilemma and Society’s Welfare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The </a:t>
            </a:r>
            <a:r>
              <a:rPr lang="en-US" dirty="0" err="1"/>
              <a:t>noncooperative</a:t>
            </a:r>
            <a:r>
              <a:rPr lang="en-US" dirty="0"/>
              <a:t> oligopoly equilibrium </a:t>
            </a:r>
          </a:p>
          <a:p>
            <a:pPr lvl="1" eaLnBrk="1" hangingPunct="1"/>
            <a:r>
              <a:rPr lang="en-US" dirty="0"/>
              <a:t>Bad for oligopoly firms: </a:t>
            </a:r>
            <a:br>
              <a:rPr lang="en-US" dirty="0"/>
            </a:br>
            <a:r>
              <a:rPr lang="en-US" dirty="0"/>
              <a:t>prevents them from achieving monopoly profits</a:t>
            </a:r>
          </a:p>
          <a:p>
            <a:pPr lvl="1" eaLnBrk="1" hangingPunct="1"/>
            <a:r>
              <a:rPr lang="en-US" dirty="0"/>
              <a:t>Good for society:  </a:t>
            </a:r>
            <a:br>
              <a:rPr lang="en-US" dirty="0"/>
            </a:br>
            <a:r>
              <a:rPr lang="en-US" dirty="0"/>
              <a:t>   </a:t>
            </a:r>
            <a:r>
              <a:rPr lang="en-US" b="1" i="1" dirty="0"/>
              <a:t>Q</a:t>
            </a:r>
            <a:r>
              <a:rPr lang="en-US" dirty="0"/>
              <a:t> is closer to the socially efficient output </a:t>
            </a:r>
            <a:br>
              <a:rPr lang="en-US" dirty="0"/>
            </a:br>
            <a:r>
              <a:rPr lang="en-US" dirty="0"/>
              <a:t>   </a:t>
            </a:r>
            <a:r>
              <a:rPr lang="en-US" b="1" i="1" dirty="0"/>
              <a:t>P</a:t>
            </a:r>
            <a:r>
              <a:rPr lang="en-US" dirty="0"/>
              <a:t> is closer to </a:t>
            </a:r>
            <a:r>
              <a:rPr lang="en-US" i="1" dirty="0"/>
              <a:t>MC</a:t>
            </a:r>
            <a:endParaRPr lang="en-US" dirty="0"/>
          </a:p>
          <a:p>
            <a:pPr eaLnBrk="1" hangingPunct="1"/>
            <a:r>
              <a:rPr lang="en-US" dirty="0"/>
              <a:t>In other prisoners’ dilemmas, the inability to cooperate may reduce social welfare.</a:t>
            </a:r>
          </a:p>
          <a:p>
            <a:pPr lvl="1" eaLnBrk="1" hangingPunct="1"/>
            <a:r>
              <a:rPr lang="en-US" dirty="0"/>
              <a:t>e.g., arms race, overuse of common resources</a:t>
            </a:r>
          </a:p>
        </p:txBody>
      </p:sp>
      <p:sp>
        <p:nvSpPr>
          <p:cNvPr id="3175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97240082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bldLvl="4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0188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400" dirty="0"/>
              <a:t>Another Example:  Negative Campaign Ads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11250"/>
            <a:ext cx="8342313" cy="4937125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/>
              <a:t>Election with two candidates, “R” and “D.”</a:t>
            </a:r>
          </a:p>
          <a:p>
            <a:pPr eaLnBrk="1" hangingPunct="1">
              <a:spcBef>
                <a:spcPct val="50000"/>
              </a:spcBef>
            </a:pPr>
            <a:r>
              <a:rPr lang="en-US"/>
              <a:t>If R runs a negative ad attacking D, </a:t>
            </a:r>
            <a:br>
              <a:rPr lang="en-US"/>
            </a:br>
            <a:r>
              <a:rPr lang="en-US"/>
              <a:t>3000 fewer people will vote for D:</a:t>
            </a:r>
            <a:br>
              <a:rPr lang="en-US"/>
            </a:br>
            <a:r>
              <a:rPr lang="en-US"/>
              <a:t>1000 of these people vote for R, the rest abstain.</a:t>
            </a:r>
          </a:p>
          <a:p>
            <a:pPr eaLnBrk="1" hangingPunct="1">
              <a:spcBef>
                <a:spcPct val="50000"/>
              </a:spcBef>
            </a:pPr>
            <a:r>
              <a:rPr lang="en-US"/>
              <a:t>If D runs a negative ad attacking R, </a:t>
            </a:r>
            <a:br>
              <a:rPr lang="en-US"/>
            </a:br>
            <a:r>
              <a:rPr lang="en-US"/>
              <a:t>R loses 3000 votes, D gains 1000, 2000 abstain.</a:t>
            </a:r>
          </a:p>
          <a:p>
            <a:pPr eaLnBrk="1" hangingPunct="1">
              <a:spcBef>
                <a:spcPct val="50000"/>
              </a:spcBef>
            </a:pPr>
            <a:r>
              <a:rPr lang="en-US"/>
              <a:t>R and D agree to refrain from running attack ads.  Will each of them stick to the agreement?</a:t>
            </a:r>
          </a:p>
          <a:p>
            <a:pPr eaLnBrk="1" hangingPunct="1">
              <a:spcBef>
                <a:spcPct val="5000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5147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7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27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build="p" bldLvl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Measuring Market Concentration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800080"/>
                </a:solidFill>
              </a:rPr>
              <a:t>Concentration ratio</a:t>
            </a:r>
            <a:r>
              <a:rPr lang="en-US"/>
              <a:t>:  the percentage of the market’s total output supplied by its four largest firms.</a:t>
            </a:r>
          </a:p>
          <a:p>
            <a:pPr eaLnBrk="1" hangingPunct="1"/>
            <a:r>
              <a:rPr lang="en-US"/>
              <a:t>The higher the concentration ratio, </a:t>
            </a:r>
            <a:br>
              <a:rPr lang="en-US"/>
            </a:br>
            <a:r>
              <a:rPr lang="en-US"/>
              <a:t>the less competition.</a:t>
            </a:r>
          </a:p>
          <a:p>
            <a:pPr eaLnBrk="1" hangingPunct="1"/>
            <a:r>
              <a:rPr lang="en-US"/>
              <a:t>This chapter focuses on oligopoly,</a:t>
            </a:r>
            <a:br>
              <a:rPr lang="en-US"/>
            </a:br>
            <a:r>
              <a:rPr lang="en-US"/>
              <a:t>a market structure with high concentration ratios.</a:t>
            </a:r>
          </a:p>
        </p:txBody>
      </p:sp>
      <p:sp>
        <p:nvSpPr>
          <p:cNvPr id="615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74745178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 bldLvl="4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0950"/>
            <a:ext cx="9144000" cy="6492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400" dirty="0"/>
              <a:t>Another Example:  Negative Campaign Ads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336800" y="2660650"/>
            <a:ext cx="6497638" cy="3536950"/>
            <a:chOff x="1522" y="1296"/>
            <a:chExt cx="2421" cy="1658"/>
          </a:xfrm>
        </p:grpSpPr>
        <p:sp>
          <p:nvSpPr>
            <p:cNvPr id="33814" name="AutoShape 4"/>
            <p:cNvSpPr>
              <a:spLocks noChangeArrowheads="1"/>
            </p:cNvSpPr>
            <p:nvPr/>
          </p:nvSpPr>
          <p:spPr bwMode="auto">
            <a:xfrm>
              <a:off x="1527" y="1298"/>
              <a:ext cx="1206" cy="826"/>
            </a:xfrm>
            <a:prstGeom prst="rtTriangle">
              <a:avLst/>
            </a:prstGeom>
            <a:solidFill>
              <a:srgbClr val="5B82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15" name="AutoShape 5"/>
            <p:cNvSpPr>
              <a:spLocks noChangeArrowheads="1"/>
            </p:cNvSpPr>
            <p:nvPr/>
          </p:nvSpPr>
          <p:spPr bwMode="auto">
            <a:xfrm>
              <a:off x="2737" y="1298"/>
              <a:ext cx="1206" cy="826"/>
            </a:xfrm>
            <a:prstGeom prst="rtTriangle">
              <a:avLst/>
            </a:prstGeom>
            <a:solidFill>
              <a:srgbClr val="5B82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16" name="AutoShape 6"/>
            <p:cNvSpPr>
              <a:spLocks noChangeArrowheads="1"/>
            </p:cNvSpPr>
            <p:nvPr/>
          </p:nvSpPr>
          <p:spPr bwMode="auto">
            <a:xfrm>
              <a:off x="2735" y="2125"/>
              <a:ext cx="1206" cy="826"/>
            </a:xfrm>
            <a:prstGeom prst="rtTriangle">
              <a:avLst/>
            </a:prstGeom>
            <a:solidFill>
              <a:srgbClr val="5B82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17" name="AutoShape 7"/>
            <p:cNvSpPr>
              <a:spLocks noChangeArrowheads="1"/>
            </p:cNvSpPr>
            <p:nvPr/>
          </p:nvSpPr>
          <p:spPr bwMode="auto">
            <a:xfrm>
              <a:off x="1527" y="2126"/>
              <a:ext cx="1206" cy="826"/>
            </a:xfrm>
            <a:prstGeom prst="rtTriangle">
              <a:avLst/>
            </a:prstGeom>
            <a:solidFill>
              <a:srgbClr val="5B82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18" name="AutoShape 8"/>
            <p:cNvSpPr>
              <a:spLocks noChangeArrowheads="1"/>
            </p:cNvSpPr>
            <p:nvPr/>
          </p:nvSpPr>
          <p:spPr bwMode="auto">
            <a:xfrm rot="10800000">
              <a:off x="1522" y="1298"/>
              <a:ext cx="1206" cy="826"/>
            </a:xfrm>
            <a:prstGeom prst="rtTriangle">
              <a:avLst/>
            </a:prstGeom>
            <a:solidFill>
              <a:srgbClr val="FF5B5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19" name="AutoShape 9"/>
            <p:cNvSpPr>
              <a:spLocks noChangeArrowheads="1"/>
            </p:cNvSpPr>
            <p:nvPr/>
          </p:nvSpPr>
          <p:spPr bwMode="auto">
            <a:xfrm rot="10800000">
              <a:off x="2732" y="1298"/>
              <a:ext cx="1206" cy="826"/>
            </a:xfrm>
            <a:prstGeom prst="rtTriangle">
              <a:avLst/>
            </a:prstGeom>
            <a:solidFill>
              <a:srgbClr val="FF5B5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20" name="AutoShape 10"/>
            <p:cNvSpPr>
              <a:spLocks noChangeArrowheads="1"/>
            </p:cNvSpPr>
            <p:nvPr/>
          </p:nvSpPr>
          <p:spPr bwMode="auto">
            <a:xfrm rot="10800000">
              <a:off x="2730" y="2125"/>
              <a:ext cx="1206" cy="826"/>
            </a:xfrm>
            <a:prstGeom prst="rtTriangle">
              <a:avLst/>
            </a:prstGeom>
            <a:solidFill>
              <a:srgbClr val="FF5B5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33821" name="AutoShape 11"/>
            <p:cNvSpPr>
              <a:spLocks noChangeArrowheads="1"/>
            </p:cNvSpPr>
            <p:nvPr/>
          </p:nvSpPr>
          <p:spPr bwMode="auto">
            <a:xfrm rot="10800000">
              <a:off x="1522" y="2126"/>
              <a:ext cx="1206" cy="826"/>
            </a:xfrm>
            <a:prstGeom prst="rtTriangle">
              <a:avLst/>
            </a:prstGeom>
            <a:solidFill>
              <a:srgbClr val="FF5B5B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/>
                <a:cs typeface="Arial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524" y="1296"/>
              <a:ext cx="2417" cy="1658"/>
              <a:chOff x="1335" y="1089"/>
              <a:chExt cx="2290" cy="1791"/>
            </a:xfrm>
          </p:grpSpPr>
          <p:sp>
            <p:nvSpPr>
              <p:cNvPr id="33823" name="Rectangle 13"/>
              <p:cNvSpPr>
                <a:spLocks noChangeArrowheads="1"/>
              </p:cNvSpPr>
              <p:nvPr/>
            </p:nvSpPr>
            <p:spPr bwMode="auto">
              <a:xfrm>
                <a:off x="1335" y="1089"/>
                <a:ext cx="2290" cy="179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24" name="Line 14"/>
              <p:cNvSpPr>
                <a:spLocks noChangeShapeType="1"/>
              </p:cNvSpPr>
              <p:nvPr/>
            </p:nvSpPr>
            <p:spPr bwMode="auto">
              <a:xfrm>
                <a:off x="1335" y="1988"/>
                <a:ext cx="22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  <p:sp>
            <p:nvSpPr>
              <p:cNvPr id="33825" name="Line 15"/>
              <p:cNvSpPr>
                <a:spLocks noChangeShapeType="1"/>
              </p:cNvSpPr>
              <p:nvPr/>
            </p:nvSpPr>
            <p:spPr bwMode="auto">
              <a:xfrm>
                <a:off x="2480" y="1089"/>
                <a:ext cx="0" cy="17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Arial"/>
                  <a:cs typeface="Arial"/>
                </a:endParaRPr>
              </a:p>
            </p:txBody>
          </p:sp>
        </p:grpSp>
      </p:grpSp>
      <p:sp>
        <p:nvSpPr>
          <p:cNvPr id="33798" name="Text Box 16"/>
          <p:cNvSpPr txBox="1">
            <a:spLocks noChangeArrowheads="1"/>
          </p:cNvSpPr>
          <p:nvPr/>
        </p:nvSpPr>
        <p:spPr bwMode="auto">
          <a:xfrm>
            <a:off x="2684463" y="1868488"/>
            <a:ext cx="25415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Do not run attack ads (cooperate)</a:t>
            </a:r>
          </a:p>
        </p:txBody>
      </p:sp>
      <p:sp>
        <p:nvSpPr>
          <p:cNvPr id="106513" name="Text Box 20"/>
          <p:cNvSpPr txBox="1">
            <a:spLocks noChangeArrowheads="1"/>
          </p:cNvSpPr>
          <p:nvPr/>
        </p:nvSpPr>
        <p:spPr bwMode="auto">
          <a:xfrm>
            <a:off x="4281488" y="1141413"/>
            <a:ext cx="2538412" cy="558800"/>
          </a:xfrm>
          <a:prstGeom prst="rect">
            <a:avLst/>
          </a:prstGeom>
          <a:solidFill>
            <a:srgbClr val="FF5B5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R’s decision</a:t>
            </a:r>
          </a:p>
        </p:txBody>
      </p:sp>
      <p:sp>
        <p:nvSpPr>
          <p:cNvPr id="106514" name="Text Box 21"/>
          <p:cNvSpPr txBox="1">
            <a:spLocks noChangeArrowheads="1"/>
          </p:cNvSpPr>
          <p:nvPr/>
        </p:nvSpPr>
        <p:spPr bwMode="auto">
          <a:xfrm>
            <a:off x="192088" y="4192588"/>
            <a:ext cx="2019300" cy="558800"/>
          </a:xfrm>
          <a:prstGeom prst="rect">
            <a:avLst/>
          </a:prstGeom>
          <a:solidFill>
            <a:srgbClr val="5B82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/>
              </a:rPr>
              <a:t>D’s decision</a:t>
            </a:r>
          </a:p>
        </p:txBody>
      </p:sp>
      <p:sp>
        <p:nvSpPr>
          <p:cNvPr id="106515" name="Text Box 22"/>
          <p:cNvSpPr txBox="1">
            <a:spLocks noChangeArrowheads="1"/>
          </p:cNvSpPr>
          <p:nvPr/>
        </p:nvSpPr>
        <p:spPr bwMode="auto">
          <a:xfrm>
            <a:off x="3649663" y="2693988"/>
            <a:ext cx="1957387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300" dirty="0">
                <a:solidFill>
                  <a:schemeClr val="bg1"/>
                </a:solidFill>
                <a:latin typeface="Arial"/>
                <a:cs typeface="Arial"/>
              </a:rPr>
              <a:t>no votes lost or gained</a:t>
            </a:r>
          </a:p>
        </p:txBody>
      </p:sp>
      <p:sp>
        <p:nvSpPr>
          <p:cNvPr id="106516" name="Text Box 23"/>
          <p:cNvSpPr txBox="1">
            <a:spLocks noChangeArrowheads="1"/>
          </p:cNvSpPr>
          <p:nvPr/>
        </p:nvSpPr>
        <p:spPr bwMode="auto">
          <a:xfrm>
            <a:off x="2368550" y="3622675"/>
            <a:ext cx="2132013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300" dirty="0">
                <a:solidFill>
                  <a:schemeClr val="bg1"/>
                </a:solidFill>
                <a:latin typeface="Arial"/>
                <a:cs typeface="Arial"/>
              </a:rPr>
              <a:t>no votes </a:t>
            </a:r>
            <a:br>
              <a:rPr lang="en-US" sz="2300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300" dirty="0">
                <a:solidFill>
                  <a:schemeClr val="bg1"/>
                </a:solidFill>
                <a:latin typeface="Arial"/>
                <a:cs typeface="Arial"/>
              </a:rPr>
              <a:t>lost or gained</a:t>
            </a:r>
          </a:p>
        </p:txBody>
      </p:sp>
      <p:sp>
        <p:nvSpPr>
          <p:cNvPr id="106517" name="Text Box 24"/>
          <p:cNvSpPr txBox="1">
            <a:spLocks noChangeArrowheads="1"/>
          </p:cNvSpPr>
          <p:nvPr/>
        </p:nvSpPr>
        <p:spPr bwMode="auto">
          <a:xfrm>
            <a:off x="6840538" y="2693988"/>
            <a:ext cx="19796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300">
                <a:solidFill>
                  <a:schemeClr val="bg1"/>
                </a:solidFill>
                <a:latin typeface="Arial"/>
                <a:cs typeface="Arial"/>
              </a:rPr>
              <a:t>R gains 1000 votes</a:t>
            </a:r>
          </a:p>
        </p:txBody>
      </p:sp>
      <p:sp>
        <p:nvSpPr>
          <p:cNvPr id="106518" name="Text Box 25"/>
          <p:cNvSpPr txBox="1">
            <a:spLocks noChangeArrowheads="1"/>
          </p:cNvSpPr>
          <p:nvPr/>
        </p:nvSpPr>
        <p:spPr bwMode="auto">
          <a:xfrm>
            <a:off x="6956425" y="4452938"/>
            <a:ext cx="18430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300">
                <a:solidFill>
                  <a:schemeClr val="bg1"/>
                </a:solidFill>
                <a:latin typeface="Arial"/>
                <a:cs typeface="Arial"/>
              </a:rPr>
              <a:t>R loses 2000 votes</a:t>
            </a:r>
          </a:p>
        </p:txBody>
      </p:sp>
      <p:sp>
        <p:nvSpPr>
          <p:cNvPr id="106519" name="Text Box 26"/>
          <p:cNvSpPr txBox="1">
            <a:spLocks noChangeArrowheads="1"/>
          </p:cNvSpPr>
          <p:nvPr/>
        </p:nvSpPr>
        <p:spPr bwMode="auto">
          <a:xfrm>
            <a:off x="3444875" y="4440238"/>
            <a:ext cx="213677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2300">
                <a:solidFill>
                  <a:schemeClr val="bg1"/>
                </a:solidFill>
                <a:latin typeface="Arial"/>
                <a:cs typeface="Arial"/>
              </a:rPr>
              <a:t>R loses 3000 votes</a:t>
            </a:r>
          </a:p>
        </p:txBody>
      </p:sp>
      <p:sp>
        <p:nvSpPr>
          <p:cNvPr id="106520" name="Text Box 27"/>
          <p:cNvSpPr txBox="1">
            <a:spLocks noChangeArrowheads="1"/>
          </p:cNvSpPr>
          <p:nvPr/>
        </p:nvSpPr>
        <p:spPr bwMode="auto">
          <a:xfrm>
            <a:off x="5603875" y="3625850"/>
            <a:ext cx="19065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300">
                <a:solidFill>
                  <a:schemeClr val="bg1"/>
                </a:solidFill>
                <a:latin typeface="Arial"/>
                <a:cs typeface="Arial"/>
              </a:rPr>
              <a:t>D loses </a:t>
            </a:r>
            <a:br>
              <a:rPr lang="en-US" sz="230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300">
                <a:solidFill>
                  <a:schemeClr val="bg1"/>
                </a:solidFill>
                <a:latin typeface="Arial"/>
                <a:cs typeface="Arial"/>
              </a:rPr>
              <a:t>3000 votes</a:t>
            </a:r>
          </a:p>
        </p:txBody>
      </p:sp>
      <p:sp>
        <p:nvSpPr>
          <p:cNvPr id="106521" name="Text Box 28"/>
          <p:cNvSpPr txBox="1">
            <a:spLocks noChangeArrowheads="1"/>
          </p:cNvSpPr>
          <p:nvPr/>
        </p:nvSpPr>
        <p:spPr bwMode="auto">
          <a:xfrm>
            <a:off x="5603875" y="5351463"/>
            <a:ext cx="1906588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300">
                <a:solidFill>
                  <a:schemeClr val="bg1"/>
                </a:solidFill>
                <a:latin typeface="Arial"/>
                <a:cs typeface="Arial"/>
              </a:rPr>
              <a:t>D loses </a:t>
            </a:r>
            <a:br>
              <a:rPr lang="en-US" sz="230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300">
                <a:solidFill>
                  <a:schemeClr val="bg1"/>
                </a:solidFill>
                <a:latin typeface="Arial"/>
                <a:cs typeface="Arial"/>
              </a:rPr>
              <a:t>2000 votes</a:t>
            </a:r>
          </a:p>
        </p:txBody>
      </p:sp>
      <p:sp>
        <p:nvSpPr>
          <p:cNvPr id="106522" name="Text Box 29"/>
          <p:cNvSpPr txBox="1">
            <a:spLocks noChangeArrowheads="1"/>
          </p:cNvSpPr>
          <p:nvPr/>
        </p:nvSpPr>
        <p:spPr bwMode="auto">
          <a:xfrm>
            <a:off x="2378075" y="5359400"/>
            <a:ext cx="20955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300">
                <a:solidFill>
                  <a:schemeClr val="bg1"/>
                </a:solidFill>
                <a:latin typeface="Arial"/>
                <a:cs typeface="Arial"/>
              </a:rPr>
              <a:t>D gains </a:t>
            </a:r>
            <a:br>
              <a:rPr lang="en-US" sz="230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2300">
                <a:solidFill>
                  <a:schemeClr val="bg1"/>
                </a:solidFill>
                <a:latin typeface="Arial"/>
                <a:cs typeface="Arial"/>
              </a:rPr>
              <a:t>1000 votes</a:t>
            </a:r>
          </a:p>
        </p:txBody>
      </p:sp>
      <p:sp>
        <p:nvSpPr>
          <p:cNvPr id="257054" name="Text Box 30"/>
          <p:cNvSpPr txBox="1">
            <a:spLocks noChangeArrowheads="1"/>
          </p:cNvSpPr>
          <p:nvPr/>
        </p:nvSpPr>
        <p:spPr bwMode="auto">
          <a:xfrm>
            <a:off x="282575" y="793750"/>
            <a:ext cx="2917825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Each candidate’s dominant strategy:  </a:t>
            </a:r>
            <a:r>
              <a:rPr lang="en-US" sz="26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cs typeface="Arial"/>
              </a:rPr>
              <a:t>run attack ads.</a:t>
            </a:r>
          </a:p>
        </p:txBody>
      </p:sp>
      <p:sp>
        <p:nvSpPr>
          <p:cNvPr id="3381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sp>
        <p:nvSpPr>
          <p:cNvPr id="33811" name="Text Box 32"/>
          <p:cNvSpPr txBox="1">
            <a:spLocks noChangeArrowheads="1"/>
          </p:cNvSpPr>
          <p:nvPr/>
        </p:nvSpPr>
        <p:spPr bwMode="auto">
          <a:xfrm>
            <a:off x="5945188" y="1858963"/>
            <a:ext cx="25161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Run attack ads (defect)</a:t>
            </a:r>
          </a:p>
        </p:txBody>
      </p:sp>
      <p:sp>
        <p:nvSpPr>
          <p:cNvPr id="33812" name="Text Box 33"/>
          <p:cNvSpPr txBox="1">
            <a:spLocks noChangeArrowheads="1"/>
          </p:cNvSpPr>
          <p:nvPr/>
        </p:nvSpPr>
        <p:spPr bwMode="auto">
          <a:xfrm>
            <a:off x="363538" y="2844800"/>
            <a:ext cx="1827212" cy="110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Do not run attack ads (cooperate)</a:t>
            </a:r>
          </a:p>
        </p:txBody>
      </p:sp>
      <p:sp>
        <p:nvSpPr>
          <p:cNvPr id="33813" name="Text Box 34"/>
          <p:cNvSpPr txBox="1">
            <a:spLocks noChangeArrowheads="1"/>
          </p:cNvSpPr>
          <p:nvPr/>
        </p:nvSpPr>
        <p:spPr bwMode="auto">
          <a:xfrm>
            <a:off x="423863" y="4879975"/>
            <a:ext cx="1601787" cy="1107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/>
                <a:cs typeface="Arial"/>
              </a:rPr>
              <a:t>Run </a:t>
            </a:r>
            <a:br>
              <a:rPr lang="en-US" sz="2400">
                <a:latin typeface="Arial"/>
                <a:cs typeface="Arial"/>
              </a:rPr>
            </a:br>
            <a:r>
              <a:rPr lang="en-US" sz="2400">
                <a:latin typeface="Arial"/>
                <a:cs typeface="Arial"/>
              </a:rPr>
              <a:t>attack ads (defect)</a:t>
            </a:r>
          </a:p>
        </p:txBody>
      </p:sp>
    </p:spTree>
    <p:extLst>
      <p:ext uri="{BB962C8B-B14F-4D97-AF65-F5344CB8AC3E}">
        <p14:creationId xmlns:p14="http://schemas.microsoft.com/office/powerpoint/2010/main" val="60431916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5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30188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400" dirty="0"/>
              <a:t>Another Example:  Negative Campaign Ads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89038"/>
            <a:ext cx="8342313" cy="4937125"/>
          </a:xfrm>
        </p:spPr>
        <p:txBody>
          <a:bodyPr/>
          <a:lstStyle/>
          <a:p>
            <a:pPr eaLnBrk="1" hangingPunct="1"/>
            <a:r>
              <a:rPr lang="en-US"/>
              <a:t>Nash eq’m:  both candidates run attack ads.  </a:t>
            </a:r>
          </a:p>
          <a:p>
            <a:pPr eaLnBrk="1" hangingPunct="1"/>
            <a:r>
              <a:rPr lang="en-US"/>
              <a:t>Effects on election outcome:  NONE.  </a:t>
            </a:r>
            <a:br>
              <a:rPr lang="en-US"/>
            </a:br>
            <a:r>
              <a:rPr lang="en-US"/>
              <a:t>Each side’s ads cancel out the effects of the other side’s ads.  </a:t>
            </a:r>
          </a:p>
          <a:p>
            <a:pPr eaLnBrk="1" hangingPunct="1"/>
            <a:r>
              <a:rPr lang="en-US"/>
              <a:t>Effects on society:  NEGATIVE.  </a:t>
            </a:r>
            <a:br>
              <a:rPr lang="en-US"/>
            </a:br>
            <a:r>
              <a:rPr lang="en-US"/>
              <a:t>Lower voter turnout, higher apathy about politics, less voter scrutiny of elected officials’ actions.</a:t>
            </a:r>
          </a:p>
        </p:txBody>
      </p:sp>
    </p:spTree>
    <p:extLst>
      <p:ext uri="{BB962C8B-B14F-4D97-AF65-F5344CB8AC3E}">
        <p14:creationId xmlns:p14="http://schemas.microsoft.com/office/powerpoint/2010/main" val="160326579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bldLvl="4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Why People Sometimes Cooperate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When the game is repeated many times, cooperation may be possible.</a:t>
            </a:r>
          </a:p>
          <a:p>
            <a:pPr eaLnBrk="1" hangingPunct="1"/>
            <a:r>
              <a:rPr lang="en-US" dirty="0"/>
              <a:t>Two strategies that may lead to cooperation:</a:t>
            </a:r>
          </a:p>
          <a:p>
            <a:pPr lvl="1" eaLnBrk="1" hangingPunct="1"/>
            <a:r>
              <a:rPr lang="en-US" dirty="0"/>
              <a:t>If your rival deviates in one round, </a:t>
            </a:r>
            <a:br>
              <a:rPr lang="en-US" dirty="0"/>
            </a:br>
            <a:r>
              <a:rPr lang="en-US" dirty="0"/>
              <a:t>you deviate in all subsequent rounds.</a:t>
            </a:r>
          </a:p>
          <a:p>
            <a:pPr lvl="1" eaLnBrk="1" hangingPunct="1"/>
            <a:r>
              <a:rPr lang="en-US" dirty="0"/>
              <a:t>“</a:t>
            </a:r>
            <a:r>
              <a:rPr lang="en-US" b="1" dirty="0">
                <a:solidFill>
                  <a:srgbClr val="800080"/>
                </a:solidFill>
              </a:rPr>
              <a:t>Tit-for-tat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/>
              <a:t>Whatever your rival does in one round </a:t>
            </a:r>
            <a:br>
              <a:rPr lang="en-US" dirty="0"/>
            </a:br>
            <a:r>
              <a:rPr lang="en-US" dirty="0"/>
              <a:t>(whether deviate or cooperate), </a:t>
            </a:r>
            <a:br>
              <a:rPr lang="en-US" dirty="0"/>
            </a:br>
            <a:r>
              <a:rPr lang="en-US" dirty="0"/>
              <a:t>you do in the following round. </a:t>
            </a:r>
          </a:p>
        </p:txBody>
      </p:sp>
      <p:sp>
        <p:nvSpPr>
          <p:cNvPr id="3584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2431407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 build="p" bldLvl="4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Public Policy Toward Oligopolies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Recall one of the Ten Principles from Chapter 1:</a:t>
            </a:r>
            <a:br>
              <a:rPr lang="en-US" dirty="0"/>
            </a:br>
            <a:r>
              <a:rPr lang="en-US" dirty="0"/>
              <a:t>     </a:t>
            </a:r>
            <a:r>
              <a:rPr lang="en-US" b="1" i="1" dirty="0">
                <a:solidFill>
                  <a:srgbClr val="996633"/>
                </a:solidFill>
              </a:rPr>
              <a:t>Governments can sometimes </a:t>
            </a:r>
            <a:br>
              <a:rPr lang="en-US" b="1" i="1" dirty="0">
                <a:solidFill>
                  <a:srgbClr val="996633"/>
                </a:solidFill>
              </a:rPr>
            </a:br>
            <a:r>
              <a:rPr lang="en-US" b="1" i="1" dirty="0">
                <a:solidFill>
                  <a:srgbClr val="996633"/>
                </a:solidFill>
              </a:rPr>
              <a:t>     improve market outcomes.</a:t>
            </a:r>
          </a:p>
          <a:p>
            <a:pPr eaLnBrk="1" hangingPunct="1"/>
            <a:r>
              <a:rPr lang="en-US" dirty="0"/>
              <a:t>In oligopolies, production is too low and prices are too high, relative to the social optimum. </a:t>
            </a:r>
          </a:p>
          <a:p>
            <a:pPr eaLnBrk="1" hangingPunct="1"/>
            <a:r>
              <a:rPr lang="en-US" dirty="0"/>
              <a:t>Role for policymakers:  </a:t>
            </a:r>
            <a:br>
              <a:rPr lang="en-US" dirty="0"/>
            </a:br>
            <a:r>
              <a:rPr lang="en-US" dirty="0"/>
              <a:t>Promote competition, prevent cooperation </a:t>
            </a:r>
            <a:br>
              <a:rPr lang="en-US" dirty="0"/>
            </a:br>
            <a:r>
              <a:rPr lang="en-US" dirty="0"/>
              <a:t>to move the oligopoly outcome closer to </a:t>
            </a:r>
            <a:br>
              <a:rPr lang="en-US" dirty="0"/>
            </a:br>
            <a:r>
              <a:rPr lang="en-US" dirty="0"/>
              <a:t>the efficient outcome.  </a:t>
            </a:r>
          </a:p>
        </p:txBody>
      </p:sp>
      <p:sp>
        <p:nvSpPr>
          <p:cNvPr id="3687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8661830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7" grpId="0" build="p" bldLvl="5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400"/>
              <a:t>Restraint of Trade and Antitrust Laws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dirty="0"/>
              <a:t>Sherman Antitrust Act (1890):</a:t>
            </a:r>
            <a:br>
              <a:rPr lang="en-US" dirty="0"/>
            </a:br>
            <a:r>
              <a:rPr lang="en-US" dirty="0"/>
              <a:t>Forbids collusion between competitors</a:t>
            </a:r>
          </a:p>
          <a:p>
            <a:pPr eaLnBrk="1" hangingPunct="1"/>
            <a:r>
              <a:rPr lang="en-US" dirty="0"/>
              <a:t>Clayton Antitrust Act (1914):</a:t>
            </a:r>
            <a:br>
              <a:rPr lang="en-US" dirty="0"/>
            </a:br>
            <a:r>
              <a:rPr lang="en-US" dirty="0"/>
              <a:t>Strengthened rights of individuals damaged by anticompetitive arrangements between firms</a:t>
            </a:r>
          </a:p>
          <a:p>
            <a:pPr eaLnBrk="1" hangingPunct="1"/>
            <a:r>
              <a:rPr lang="en-US" dirty="0">
                <a:hlinkClick r:id="rId3"/>
              </a:rPr>
              <a:t>Real example</a:t>
            </a:r>
            <a:endParaRPr lang="en-US" dirty="0"/>
          </a:p>
        </p:txBody>
      </p:sp>
      <p:sp>
        <p:nvSpPr>
          <p:cNvPr id="37894" name="FlagCount" hidden="1">
            <a:hlinkClick r:id="rId4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08991054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8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 bldLvl="4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Controversies Over Antitrust Policy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Most people agree that price-fixing agreements among competitors should be illegal.  </a:t>
            </a:r>
          </a:p>
          <a:p>
            <a:pPr eaLnBrk="1" hangingPunct="1"/>
            <a:r>
              <a:rPr lang="en-US"/>
              <a:t>Some economists are concerned that policymakers go too far when using antitrust laws to stifle business practices that are not necessarily harmful, and may have legitimate objectives.  </a:t>
            </a:r>
          </a:p>
          <a:p>
            <a:pPr eaLnBrk="1" hangingPunct="1"/>
            <a:r>
              <a:rPr lang="en-US"/>
              <a:t>We consider three such practices…</a:t>
            </a:r>
          </a:p>
        </p:txBody>
      </p:sp>
      <p:sp>
        <p:nvSpPr>
          <p:cNvPr id="38918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6745190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bldLvl="5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5738"/>
            <a:ext cx="9144000" cy="64928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100" dirty="0"/>
              <a:t>1.  </a:t>
            </a:r>
            <a:r>
              <a:rPr lang="en-US" sz="3500" dirty="0"/>
              <a:t>Resale Price Maintenance </a:t>
            </a:r>
            <a:r>
              <a:rPr lang="en-US" dirty="0"/>
              <a:t>(“Fair Trade”)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1788" y="831850"/>
            <a:ext cx="8434387" cy="5591175"/>
          </a:xfrm>
        </p:spPr>
        <p:txBody>
          <a:bodyPr/>
          <a:lstStyle/>
          <a:p>
            <a:pPr eaLnBrk="1" hangingPunct="1"/>
            <a:r>
              <a:rPr lang="en-US"/>
              <a:t>Occurs when a manufacturer imposes lower limits on the prices retailers can charge.  </a:t>
            </a:r>
          </a:p>
          <a:p>
            <a:pPr eaLnBrk="1" hangingPunct="1"/>
            <a:r>
              <a:rPr lang="en-US"/>
              <a:t>Is often opposed because it appears to reduce competition at the retail level.</a:t>
            </a:r>
          </a:p>
          <a:p>
            <a:pPr eaLnBrk="1" hangingPunct="1"/>
            <a:r>
              <a:rPr lang="en-US"/>
              <a:t>Yet, any market power the manufacturer has </a:t>
            </a:r>
            <a:br>
              <a:rPr lang="en-US"/>
            </a:br>
            <a:r>
              <a:rPr lang="en-US"/>
              <a:t>is at the wholesale level; manufacturers do not gain from restricting competition at the retail level. </a:t>
            </a:r>
          </a:p>
          <a:p>
            <a:pPr eaLnBrk="1" hangingPunct="1"/>
            <a:r>
              <a:rPr lang="en-US"/>
              <a:t>The practice has a legitimate objective: </a:t>
            </a:r>
            <a:br>
              <a:rPr lang="en-US"/>
            </a:br>
            <a:r>
              <a:rPr lang="en-US"/>
              <a:t>preventing discount retailers from free-riding </a:t>
            </a:r>
            <a:br>
              <a:rPr lang="en-US"/>
            </a:br>
            <a:r>
              <a:rPr lang="en-US"/>
              <a:t>on the services provided by full-service retailers. </a:t>
            </a:r>
          </a:p>
        </p:txBody>
      </p:sp>
      <p:sp>
        <p:nvSpPr>
          <p:cNvPr id="3994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08875531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9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9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9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build="p" bldLvl="4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85738"/>
            <a:ext cx="8229600" cy="649287"/>
          </a:xfrm>
        </p:spPr>
        <p:txBody>
          <a:bodyPr/>
          <a:lstStyle/>
          <a:p>
            <a:pPr eaLnBrk="1" hangingPunct="1"/>
            <a:r>
              <a:rPr lang="en-US" sz="2800" dirty="0"/>
              <a:t>2.  </a:t>
            </a:r>
            <a:r>
              <a:rPr lang="en-US" sz="3300" dirty="0"/>
              <a:t>Predatory Pricing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31850"/>
            <a:ext cx="8229600" cy="5591175"/>
          </a:xfrm>
        </p:spPr>
        <p:txBody>
          <a:bodyPr/>
          <a:lstStyle/>
          <a:p>
            <a:pPr eaLnBrk="1" hangingPunct="1"/>
            <a:r>
              <a:rPr lang="en-US" sz="2700"/>
              <a:t>Occurs when a firm cuts prices to prevent entry </a:t>
            </a:r>
            <a:br>
              <a:rPr lang="en-US" sz="2700"/>
            </a:br>
            <a:r>
              <a:rPr lang="en-US" sz="2700"/>
              <a:t>or drive a competitor out of the market, </a:t>
            </a:r>
            <a:br>
              <a:rPr lang="en-US" sz="2700"/>
            </a:br>
            <a:r>
              <a:rPr lang="en-US" sz="2700"/>
              <a:t>so that it can charge monopoly prices later.</a:t>
            </a:r>
          </a:p>
          <a:p>
            <a:pPr eaLnBrk="1" hangingPunct="1"/>
            <a:r>
              <a:rPr lang="en-US" sz="2700"/>
              <a:t>Illegal under antitrust laws, but hard for the courts to determine when a price cut is predatory and when it is competitive &amp; beneficial to consumers.</a:t>
            </a:r>
          </a:p>
          <a:p>
            <a:pPr eaLnBrk="1" hangingPunct="1"/>
            <a:r>
              <a:rPr lang="en-US" sz="2700"/>
              <a:t>Many economists doubt that predatory pricing is a rational strategy:</a:t>
            </a:r>
          </a:p>
          <a:p>
            <a:pPr lvl="1" eaLnBrk="1" hangingPunct="1"/>
            <a:r>
              <a:rPr lang="en-US" sz="2600"/>
              <a:t>It involves selling at a loss, which is extremely costly for the firm.</a:t>
            </a:r>
          </a:p>
          <a:p>
            <a:pPr lvl="1" eaLnBrk="1" hangingPunct="1"/>
            <a:r>
              <a:rPr lang="en-US" sz="2600"/>
              <a:t>It can backfire.</a:t>
            </a:r>
          </a:p>
        </p:txBody>
      </p:sp>
      <p:sp>
        <p:nvSpPr>
          <p:cNvPr id="4096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9368146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build="p" bldLvl="4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185738"/>
            <a:ext cx="8229600" cy="649287"/>
          </a:xfrm>
        </p:spPr>
        <p:txBody>
          <a:bodyPr/>
          <a:lstStyle/>
          <a:p>
            <a:pPr eaLnBrk="1" hangingPunct="1"/>
            <a:r>
              <a:rPr lang="en-US" sz="2800" dirty="0"/>
              <a:t>3.  </a:t>
            </a:r>
            <a:r>
              <a:rPr lang="en-US" sz="3300" dirty="0"/>
              <a:t>Tying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7025" y="846138"/>
            <a:ext cx="8509000" cy="5591175"/>
          </a:xfrm>
        </p:spPr>
        <p:txBody>
          <a:bodyPr/>
          <a:lstStyle/>
          <a:p>
            <a:pPr eaLnBrk="1" hangingPunct="1"/>
            <a:r>
              <a:rPr lang="en-US" sz="2700" dirty="0"/>
              <a:t>Occurs when a manufacturer bundles two products together and sells them for one price (e.g., Microsoft including a browser with its operating system). </a:t>
            </a:r>
          </a:p>
          <a:p>
            <a:pPr eaLnBrk="1" hangingPunct="1"/>
            <a:r>
              <a:rPr lang="en-US" sz="2700" dirty="0"/>
              <a:t>Critics argue that tying gives firms more market power by connecting weak products to strong ones.  </a:t>
            </a:r>
          </a:p>
          <a:p>
            <a:pPr eaLnBrk="1" hangingPunct="1"/>
            <a:r>
              <a:rPr lang="en-US" sz="2700" dirty="0"/>
              <a:t>Others counter that tying cannot change market power:  Buyers are not willing to pay more for two goods together than for the goods separately.  </a:t>
            </a:r>
          </a:p>
          <a:p>
            <a:pPr eaLnBrk="1" hangingPunct="1"/>
            <a:r>
              <a:rPr lang="en-US" sz="2700" dirty="0"/>
              <a:t>Firms may use tying for price discrimination, </a:t>
            </a:r>
            <a:br>
              <a:rPr lang="en-US" sz="2700" dirty="0"/>
            </a:br>
            <a:r>
              <a:rPr lang="en-US" sz="2700" dirty="0"/>
              <a:t>which is not illegal, and which sometimes </a:t>
            </a:r>
            <a:br>
              <a:rPr lang="en-US" sz="2700" dirty="0"/>
            </a:br>
            <a:r>
              <a:rPr lang="en-US" sz="2700" dirty="0"/>
              <a:t>increases economic efficiency.</a:t>
            </a:r>
          </a:p>
        </p:txBody>
      </p:sp>
      <p:sp>
        <p:nvSpPr>
          <p:cNvPr id="4199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6003358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uild="p" bldLvl="4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CONCLUSION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/>
              <a:t>Oligopolies can end up looking like monopolies or like competitive markets, depending on the number of firms and how cooperative they are.</a:t>
            </a:r>
          </a:p>
          <a:p>
            <a:pPr eaLnBrk="1" hangingPunct="1"/>
            <a:r>
              <a:rPr lang="en-US"/>
              <a:t>The prisoners’ dilemma shows how difficult it is for firms to maintain cooperation, even when doing so is in their best interest.  </a:t>
            </a:r>
          </a:p>
          <a:p>
            <a:pPr eaLnBrk="1" hangingPunct="1"/>
            <a:r>
              <a:rPr lang="en-US"/>
              <a:t>Policymakers use the antitrust laws to regulate oligopolists’ behavior.  The proper scope of these laws is the subject of ongoing controversy. </a:t>
            </a:r>
          </a:p>
        </p:txBody>
      </p:sp>
      <p:sp>
        <p:nvSpPr>
          <p:cNvPr id="4301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1591281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 bldLvl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4613"/>
            <a:ext cx="9144000" cy="649287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1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Concentration Ratios in Selected U.S. Industries</a:t>
            </a:r>
          </a:p>
        </p:txBody>
      </p:sp>
      <p:graphicFrame>
        <p:nvGraphicFramePr>
          <p:cNvPr id="55352" name="Group 56"/>
          <p:cNvGraphicFramePr>
            <a:graphicFrameLocks noGrp="1"/>
          </p:cNvGraphicFramePr>
          <p:nvPr>
            <p:ph idx="4294967295"/>
          </p:nvPr>
        </p:nvGraphicFramePr>
        <p:xfrm>
          <a:off x="1346200" y="788988"/>
          <a:ext cx="6581775" cy="5661029"/>
        </p:xfrm>
        <a:graphic>
          <a:graphicData uri="http://schemas.openxmlformats.org/drawingml/2006/table">
            <a:tbl>
              <a:tblPr/>
              <a:tblGrid>
                <a:gridCol w="32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Industry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Concentration ratio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Video game consoles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Tennis balls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Credit cards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Batteries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Soft drinks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Web search engines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Breakfast cereal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Cigarettes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Greeting cards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Beer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Cell phone service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Autos</a:t>
                      </a:r>
                    </a:p>
                  </a:txBody>
                  <a:tcPr marL="13716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79%</a:t>
                      </a:r>
                    </a:p>
                  </a:txBody>
                  <a:tcPr marL="137160" marR="128016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21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91192829"/>
      </p:ext>
    </p:extLst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 err="1"/>
              <a:t>Oligopolists</a:t>
            </a:r>
            <a:r>
              <a:rPr lang="en-US" dirty="0"/>
              <a:t> can maximize profits if they form a cartel and act like a monopolist.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Yet, self-interest leads each </a:t>
            </a:r>
            <a:r>
              <a:rPr lang="en-US" dirty="0" err="1"/>
              <a:t>oligopolist</a:t>
            </a:r>
            <a:r>
              <a:rPr lang="en-US" dirty="0"/>
              <a:t> to a higher quantity and lower price than under the monopoly outcome.  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larger the number of firms, the closer will be the quantity and price to the levels that would prevail under competition.</a:t>
            </a:r>
          </a:p>
        </p:txBody>
      </p:sp>
    </p:spTree>
    <p:extLst>
      <p:ext uri="{BB962C8B-B14F-4D97-AF65-F5344CB8AC3E}">
        <p14:creationId xmlns:p14="http://schemas.microsoft.com/office/powerpoint/2010/main" val="3769626227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88912"/>
            <a:ext cx="8458200" cy="725488"/>
          </a:xfrm>
          <a:noFill/>
        </p:spPr>
        <p:txBody>
          <a:bodyPr bIns="0" anchor="b">
            <a:noAutofit/>
          </a:bodyPr>
          <a:lstStyle/>
          <a:p>
            <a:pPr algn="l" eaLnBrk="1" hangingPunct="1">
              <a:lnSpc>
                <a:spcPct val="105000"/>
              </a:lnSpc>
              <a:defRPr/>
            </a:pPr>
            <a:r>
              <a:rPr lang="en-US" sz="3600" kern="0" spc="2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Summary</a:t>
            </a:r>
          </a:p>
        </p:txBody>
      </p: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The prisoners’ dilemma shows that self-interest can prevent people from cooperating, even when cooperation is in their mutual interest.  The logic of the prisoners’ dilemma applies in many situations.</a:t>
            </a:r>
          </a:p>
          <a:p>
            <a:pPr>
              <a:buClr>
                <a:schemeClr val="accent1">
                  <a:lumMod val="75000"/>
                </a:schemeClr>
              </a:buClr>
              <a:buSzPct val="120000"/>
              <a:buFont typeface="Arial" pitchFamily="34" charset="0"/>
              <a:buChar char="•"/>
            </a:pPr>
            <a:r>
              <a:rPr lang="en-US" dirty="0"/>
              <a:t>Policymakers use the antitrust laws to prevent oligopolies from engaging in anticompetitive behavior such as price-fixing.  But the application of these laws is sometimes controversial.</a:t>
            </a:r>
          </a:p>
        </p:txBody>
      </p:sp>
    </p:spTree>
    <p:extLst>
      <p:ext uri="{BB962C8B-B14F-4D97-AF65-F5344CB8AC3E}">
        <p14:creationId xmlns:p14="http://schemas.microsoft.com/office/powerpoint/2010/main" val="55817687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Oligopoly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solidFill>
                  <a:srgbClr val="CC0000"/>
                </a:solidFill>
              </a:rPr>
              <a:t>Oligopoly</a:t>
            </a:r>
            <a:r>
              <a:rPr lang="en-US"/>
              <a:t>:  a market structure in which only a few sellers offer similar or identical products. </a:t>
            </a:r>
          </a:p>
          <a:p>
            <a:pPr eaLnBrk="1" hangingPunct="1"/>
            <a:r>
              <a:rPr lang="en-US"/>
              <a:t>Strategic behavior in oligopoly:  </a:t>
            </a:r>
            <a:br>
              <a:rPr lang="en-US"/>
            </a:br>
            <a:r>
              <a:rPr lang="en-US"/>
              <a:t>A firm’s decisions about </a:t>
            </a:r>
            <a:r>
              <a:rPr lang="en-US" i="1"/>
              <a:t>P</a:t>
            </a:r>
            <a:r>
              <a:rPr lang="en-US"/>
              <a:t> or </a:t>
            </a:r>
            <a:r>
              <a:rPr lang="en-US" i="1"/>
              <a:t>Q</a:t>
            </a:r>
            <a:r>
              <a:rPr lang="en-US"/>
              <a:t> can affect other firms and cause them to react.  The firm will consider these reactions when making decisions.</a:t>
            </a:r>
          </a:p>
          <a:p>
            <a:pPr eaLnBrk="1" hangingPunct="1"/>
            <a:r>
              <a:rPr lang="en-US" b="1">
                <a:solidFill>
                  <a:srgbClr val="CC0000"/>
                </a:solidFill>
              </a:rPr>
              <a:t>Game theory</a:t>
            </a:r>
            <a:r>
              <a:rPr lang="en-US"/>
              <a:t>:  the study of how people behave in strategic situations.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288097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97" name="Rectangle 317"/>
          <p:cNvSpPr>
            <a:spLocks noChangeArrowheads="1"/>
          </p:cNvSpPr>
          <p:nvPr/>
        </p:nvSpPr>
        <p:spPr bwMode="auto">
          <a:xfrm>
            <a:off x="319088" y="947738"/>
            <a:ext cx="1519237" cy="524986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cs typeface="Arial" charset="0"/>
            </a:endParaRPr>
          </a:p>
        </p:txBody>
      </p:sp>
      <p:graphicFrame>
        <p:nvGraphicFramePr>
          <p:cNvPr id="123199" name="Group 319"/>
          <p:cNvGraphicFramePr>
            <a:graphicFrameLocks noGrp="1"/>
          </p:cNvGraphicFramePr>
          <p:nvPr>
            <p:ph idx="4294967295"/>
          </p:nvPr>
        </p:nvGraphicFramePr>
        <p:xfrm>
          <a:off x="315913" y="946150"/>
          <a:ext cx="1524000" cy="5170490"/>
        </p:xfrm>
        <a:graphic>
          <a:graphicData uri="http://schemas.openxmlformats.org/drawingml/2006/table">
            <a:tbl>
              <a:tblPr/>
              <a:tblGrid>
                <a:gridCol w="68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925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649288"/>
          </a:xfrm>
        </p:spPr>
        <p:txBody>
          <a:bodyPr/>
          <a:lstStyle/>
          <a:p>
            <a:pPr algn="ctr" eaLnBrk="1" hangingPunct="1"/>
            <a:r>
              <a:rPr lang="en-US" sz="2800" b="1" dirty="0"/>
              <a:t>EXAMPLE:  </a:t>
            </a:r>
            <a:r>
              <a:rPr lang="en-US" sz="3200" dirty="0"/>
              <a:t>Cell Phone Duopoly in </a:t>
            </a:r>
            <a:r>
              <a:rPr lang="en-US" sz="3200" dirty="0" err="1"/>
              <a:t>Smalltown</a:t>
            </a:r>
            <a:endParaRPr lang="en-US" sz="3200" dirty="0"/>
          </a:p>
        </p:txBody>
      </p:sp>
      <p:sp>
        <p:nvSpPr>
          <p:cNvPr id="123200" name="Rectangle 320"/>
          <p:cNvSpPr>
            <a:spLocks noChangeArrowheads="1"/>
          </p:cNvSpPr>
          <p:nvPr/>
        </p:nvSpPr>
        <p:spPr bwMode="auto">
          <a:xfrm>
            <a:off x="2090738" y="1001713"/>
            <a:ext cx="6672262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05000"/>
              </a:lnSpc>
              <a:spcBef>
                <a:spcPct val="50000"/>
              </a:spcBef>
              <a:buClr>
                <a:srgbClr val="339966"/>
              </a:buClr>
              <a:buSzPct val="120000"/>
              <a:buFont typeface="Wingdings" pitchFamily="2" charset="2"/>
              <a:buChar char="§"/>
            </a:pPr>
            <a:r>
              <a:rPr lang="en-US" sz="2700" dirty="0" err="1">
                <a:latin typeface="Arial"/>
                <a:cs typeface="Arial"/>
              </a:rPr>
              <a:t>Smalltown</a:t>
            </a:r>
            <a:r>
              <a:rPr lang="en-US" sz="2700" dirty="0">
                <a:latin typeface="Arial"/>
                <a:cs typeface="Arial"/>
              </a:rPr>
              <a:t> has 140 residents</a:t>
            </a:r>
          </a:p>
          <a:p>
            <a:pPr marL="342900" indent="-342900">
              <a:lnSpc>
                <a:spcPct val="105000"/>
              </a:lnSpc>
              <a:spcBef>
                <a:spcPct val="50000"/>
              </a:spcBef>
              <a:buClr>
                <a:srgbClr val="339966"/>
              </a:buClr>
              <a:buSzPct val="120000"/>
              <a:buFont typeface="Wingdings" pitchFamily="2" charset="2"/>
              <a:buChar char="§"/>
            </a:pPr>
            <a:r>
              <a:rPr lang="en-US" sz="2700" dirty="0">
                <a:latin typeface="Arial"/>
                <a:cs typeface="Arial"/>
              </a:rPr>
              <a:t>The “good”:  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cell phone service with unlimited anytime minutes and free phone</a:t>
            </a:r>
          </a:p>
          <a:p>
            <a:pPr marL="342900" indent="-342900">
              <a:lnSpc>
                <a:spcPct val="105000"/>
              </a:lnSpc>
              <a:spcBef>
                <a:spcPct val="50000"/>
              </a:spcBef>
              <a:buClr>
                <a:srgbClr val="339966"/>
              </a:buClr>
              <a:buSzPct val="120000"/>
              <a:buFont typeface="Wingdings" pitchFamily="2" charset="2"/>
              <a:buChar char="§"/>
            </a:pPr>
            <a:r>
              <a:rPr lang="en-US" sz="2700" dirty="0" err="1">
                <a:latin typeface="Arial"/>
                <a:cs typeface="Arial"/>
              </a:rPr>
              <a:t>Smalltown’s</a:t>
            </a:r>
            <a:r>
              <a:rPr lang="en-US" sz="2700" dirty="0">
                <a:latin typeface="Arial"/>
                <a:cs typeface="Arial"/>
              </a:rPr>
              <a:t> demand schedule</a:t>
            </a:r>
          </a:p>
          <a:p>
            <a:pPr marL="342900" indent="-342900">
              <a:lnSpc>
                <a:spcPct val="105000"/>
              </a:lnSpc>
              <a:spcBef>
                <a:spcPct val="50000"/>
              </a:spcBef>
              <a:buClr>
                <a:srgbClr val="339966"/>
              </a:buClr>
              <a:buSzPct val="120000"/>
              <a:buFont typeface="Wingdings" pitchFamily="2" charset="2"/>
              <a:buChar char="§"/>
            </a:pPr>
            <a:r>
              <a:rPr lang="en-US" sz="2700" dirty="0">
                <a:latin typeface="Arial"/>
                <a:cs typeface="Arial"/>
              </a:rPr>
              <a:t>Two firms:  Vodafone, O2</a:t>
            </a:r>
            <a:br>
              <a:rPr lang="en-US" sz="2700" dirty="0">
                <a:latin typeface="Arial"/>
                <a:cs typeface="Arial"/>
              </a:rPr>
            </a:br>
            <a:r>
              <a:rPr lang="en-US" sz="2700" dirty="0">
                <a:latin typeface="Arial"/>
                <a:cs typeface="Arial"/>
              </a:rPr>
              <a:t>(</a:t>
            </a:r>
            <a:r>
              <a:rPr lang="en-US" sz="2700" b="1" dirty="0">
                <a:solidFill>
                  <a:srgbClr val="800080"/>
                </a:solidFill>
                <a:latin typeface="Arial"/>
                <a:cs typeface="Arial"/>
              </a:rPr>
              <a:t>duopoly</a:t>
            </a:r>
            <a:r>
              <a:rPr lang="en-US" sz="2700" dirty="0">
                <a:latin typeface="Arial"/>
                <a:cs typeface="Arial"/>
              </a:rPr>
              <a:t>:  an oligopoly with two firms)</a:t>
            </a:r>
          </a:p>
          <a:p>
            <a:pPr marL="342900" indent="-342900">
              <a:lnSpc>
                <a:spcPct val="105000"/>
              </a:lnSpc>
              <a:spcBef>
                <a:spcPct val="50000"/>
              </a:spcBef>
              <a:buClr>
                <a:srgbClr val="339966"/>
              </a:buClr>
              <a:buSzPct val="120000"/>
              <a:buFont typeface="Wingdings" pitchFamily="2" charset="2"/>
              <a:buChar char="§"/>
            </a:pPr>
            <a:r>
              <a:rPr lang="en-US" sz="2700" dirty="0">
                <a:latin typeface="Arial"/>
                <a:cs typeface="Arial"/>
              </a:rPr>
              <a:t>Each firm’s costs:  </a:t>
            </a:r>
            <a:r>
              <a:rPr lang="en-US" sz="2700" i="1" dirty="0">
                <a:latin typeface="Arial"/>
                <a:cs typeface="Arial"/>
              </a:rPr>
              <a:t>FC</a:t>
            </a:r>
            <a:r>
              <a:rPr lang="en-US" sz="2700" dirty="0">
                <a:latin typeface="Arial"/>
                <a:cs typeface="Arial"/>
              </a:rPr>
              <a:t> = $0, </a:t>
            </a:r>
            <a:r>
              <a:rPr lang="en-US" sz="2700" i="1" dirty="0">
                <a:latin typeface="Arial"/>
                <a:cs typeface="Arial"/>
              </a:rPr>
              <a:t>MC</a:t>
            </a:r>
            <a:r>
              <a:rPr lang="en-US" sz="2700" dirty="0">
                <a:latin typeface="Arial"/>
                <a:cs typeface="Arial"/>
              </a:rPr>
              <a:t> = $10</a:t>
            </a:r>
          </a:p>
        </p:txBody>
      </p:sp>
      <p:sp>
        <p:nvSpPr>
          <p:cNvPr id="926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99512895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3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32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197" grpId="0" animBg="1"/>
      <p:bldP spid="12320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Rectangle 79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9144000" cy="649288"/>
          </a:xfrm>
        </p:spPr>
        <p:txBody>
          <a:bodyPr/>
          <a:lstStyle/>
          <a:p>
            <a:pPr algn="ctr" eaLnBrk="1" hangingPunct="1"/>
            <a:r>
              <a:rPr lang="en-US" sz="2800" b="1" dirty="0"/>
              <a:t>EXAMPLE:  </a:t>
            </a:r>
            <a:r>
              <a:rPr lang="en-US" sz="3200" dirty="0"/>
              <a:t>Cell Phone Duopoly in </a:t>
            </a:r>
            <a:r>
              <a:rPr lang="en-US" sz="3200" dirty="0" err="1"/>
              <a:t>Smalltown</a:t>
            </a:r>
            <a:endParaRPr lang="en-US" sz="3200" dirty="0"/>
          </a:p>
        </p:txBody>
      </p:sp>
      <p:sp>
        <p:nvSpPr>
          <p:cNvPr id="126032" name="Text Box 80"/>
          <p:cNvSpPr txBox="1">
            <a:spLocks noChangeArrowheads="1"/>
          </p:cNvSpPr>
          <p:nvPr/>
        </p:nvSpPr>
        <p:spPr bwMode="auto">
          <a:xfrm>
            <a:off x="6299200" y="938213"/>
            <a:ext cx="2235200" cy="2168525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en-US" sz="2500" dirty="0">
                <a:latin typeface="Arial"/>
                <a:cs typeface="Arial"/>
              </a:rPr>
              <a:t>Competitive outcome: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2500" b="1" i="1" dirty="0">
                <a:latin typeface="Arial"/>
                <a:cs typeface="Arial"/>
              </a:rPr>
              <a:t>P</a:t>
            </a:r>
            <a:r>
              <a:rPr lang="en-US" sz="2500" dirty="0">
                <a:latin typeface="Arial"/>
                <a:cs typeface="Arial"/>
              </a:rPr>
              <a:t> = </a:t>
            </a:r>
            <a:r>
              <a:rPr lang="en-US" sz="2500" i="1" dirty="0">
                <a:latin typeface="Arial"/>
                <a:cs typeface="Arial"/>
              </a:rPr>
              <a:t>MC</a:t>
            </a:r>
            <a:r>
              <a:rPr lang="en-US" sz="2500" dirty="0">
                <a:latin typeface="Arial"/>
                <a:cs typeface="Arial"/>
              </a:rPr>
              <a:t> = $10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 = 120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2500" dirty="0">
                <a:latin typeface="Arial"/>
                <a:cs typeface="Arial"/>
              </a:rPr>
              <a:t>Profit = $0</a:t>
            </a:r>
          </a:p>
        </p:txBody>
      </p:sp>
      <p:sp>
        <p:nvSpPr>
          <p:cNvPr id="126033" name="Text Box 81"/>
          <p:cNvSpPr txBox="1">
            <a:spLocks noChangeArrowheads="1"/>
          </p:cNvSpPr>
          <p:nvPr/>
        </p:nvSpPr>
        <p:spPr bwMode="auto">
          <a:xfrm>
            <a:off x="6249988" y="3984625"/>
            <a:ext cx="2352675" cy="2168525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r>
              <a:rPr lang="en-US" sz="2500" dirty="0">
                <a:latin typeface="Arial"/>
                <a:cs typeface="Arial"/>
              </a:rPr>
              <a:t>Monopoly outcome: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2500" b="1" i="1" dirty="0">
                <a:latin typeface="Arial"/>
                <a:cs typeface="Arial"/>
              </a:rPr>
              <a:t>P</a:t>
            </a:r>
            <a:r>
              <a:rPr lang="en-US" sz="2500" dirty="0">
                <a:latin typeface="Arial"/>
                <a:cs typeface="Arial"/>
              </a:rPr>
              <a:t> = $40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2500" b="1" i="1" dirty="0">
                <a:latin typeface="Arial"/>
                <a:cs typeface="Arial"/>
              </a:rPr>
              <a:t>Q</a:t>
            </a:r>
            <a:r>
              <a:rPr lang="en-US" sz="2500" dirty="0">
                <a:latin typeface="Arial"/>
                <a:cs typeface="Arial"/>
              </a:rPr>
              <a:t> = 60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2500" dirty="0">
                <a:latin typeface="Arial"/>
                <a:cs typeface="Arial"/>
              </a:rPr>
              <a:t>Profit = $1,800</a:t>
            </a:r>
          </a:p>
        </p:txBody>
      </p:sp>
      <p:sp>
        <p:nvSpPr>
          <p:cNvPr id="10255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CC4B7F6-92B2-4AB7-BA69-794E5993D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562549"/>
              </p:ext>
            </p:extLst>
          </p:nvPr>
        </p:nvGraphicFramePr>
        <p:xfrm>
          <a:off x="541337" y="938213"/>
          <a:ext cx="5554665" cy="5029453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110933">
                  <a:extLst>
                    <a:ext uri="{9D8B030D-6E8A-4147-A177-3AD203B41FA5}">
                      <a16:colId xmlns:a16="http://schemas.microsoft.com/office/drawing/2014/main" val="606385939"/>
                    </a:ext>
                  </a:extLst>
                </a:gridCol>
                <a:gridCol w="1110933">
                  <a:extLst>
                    <a:ext uri="{9D8B030D-6E8A-4147-A177-3AD203B41FA5}">
                      <a16:colId xmlns:a16="http://schemas.microsoft.com/office/drawing/2014/main" val="2609569542"/>
                    </a:ext>
                  </a:extLst>
                </a:gridCol>
                <a:gridCol w="1110933">
                  <a:extLst>
                    <a:ext uri="{9D8B030D-6E8A-4147-A177-3AD203B41FA5}">
                      <a16:colId xmlns:a16="http://schemas.microsoft.com/office/drawing/2014/main" val="3393154039"/>
                    </a:ext>
                  </a:extLst>
                </a:gridCol>
                <a:gridCol w="1110933">
                  <a:extLst>
                    <a:ext uri="{9D8B030D-6E8A-4147-A177-3AD203B41FA5}">
                      <a16:colId xmlns:a16="http://schemas.microsoft.com/office/drawing/2014/main" val="2197321178"/>
                    </a:ext>
                  </a:extLst>
                </a:gridCol>
                <a:gridCol w="1110933">
                  <a:extLst>
                    <a:ext uri="{9D8B030D-6E8A-4147-A177-3AD203B41FA5}">
                      <a16:colId xmlns:a16="http://schemas.microsoft.com/office/drawing/2014/main" val="1037696904"/>
                    </a:ext>
                  </a:extLst>
                </a:gridCol>
              </a:tblGrid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P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Q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Revenue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Cost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Profit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81698182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-1400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32015252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130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1300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-650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78340523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10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120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1200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1200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0</a:t>
                      </a: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391755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110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1650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1100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35011452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1000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81193918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90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2250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900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1350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77239027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2400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800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1600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93308065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2450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1750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44393828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B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B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2400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B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BE2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1800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FBE2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65887"/>
                  </a:ext>
                </a:extLst>
              </a:tr>
              <a:tr h="457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2250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500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1750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43810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6794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032" grpId="0" animBg="1"/>
      <p:bldP spid="1260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3988"/>
            <a:ext cx="9144000" cy="649287"/>
          </a:xfrm>
        </p:spPr>
        <p:txBody>
          <a:bodyPr/>
          <a:lstStyle/>
          <a:p>
            <a:pPr algn="ctr" eaLnBrk="1" hangingPunct="1"/>
            <a:r>
              <a:rPr lang="en-US" sz="2800" b="1" dirty="0"/>
              <a:t>EXAMPLE:  </a:t>
            </a:r>
            <a:r>
              <a:rPr lang="en-US" sz="3200" dirty="0"/>
              <a:t>Cell Phone Duopoly in </a:t>
            </a:r>
            <a:r>
              <a:rPr lang="en-US" sz="3200" dirty="0" err="1"/>
              <a:t>Smalltown</a:t>
            </a:r>
            <a:endParaRPr lang="en-US" sz="3200" dirty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79475"/>
            <a:ext cx="8229600" cy="5502275"/>
          </a:xfrm>
        </p:spPr>
        <p:txBody>
          <a:bodyPr/>
          <a:lstStyle/>
          <a:p>
            <a:pPr eaLnBrk="1" hangingPunct="1"/>
            <a:r>
              <a:rPr lang="en-US" sz="2700" dirty="0"/>
              <a:t>One possible duopoly outcome:  collusion</a:t>
            </a:r>
          </a:p>
          <a:p>
            <a:pPr eaLnBrk="1" hangingPunct="1"/>
            <a:r>
              <a:rPr lang="en-US" sz="2700" b="1" dirty="0">
                <a:solidFill>
                  <a:srgbClr val="CC0000"/>
                </a:solidFill>
              </a:rPr>
              <a:t>Collusion</a:t>
            </a:r>
            <a:r>
              <a:rPr lang="en-US" sz="2700" dirty="0"/>
              <a:t>:  an agreement among firms in a market about quantities to produce or prices to charge</a:t>
            </a:r>
          </a:p>
          <a:p>
            <a:r>
              <a:rPr lang="en-US" sz="2700" dirty="0">
                <a:cs typeface="Arial" charset="0"/>
              </a:rPr>
              <a:t>Vodafone </a:t>
            </a:r>
            <a:r>
              <a:rPr lang="en-US" sz="2700" dirty="0"/>
              <a:t>and O2 could agree to each produce half of the monopoly output:</a:t>
            </a:r>
          </a:p>
          <a:p>
            <a:pPr lvl="1" eaLnBrk="1" hangingPunct="1"/>
            <a:r>
              <a:rPr lang="en-US" dirty="0"/>
              <a:t>For each firm:  </a:t>
            </a:r>
            <a:r>
              <a:rPr lang="en-US" b="1" i="1" dirty="0"/>
              <a:t>Q</a:t>
            </a:r>
            <a:r>
              <a:rPr lang="en-US" dirty="0"/>
              <a:t> = 30, </a:t>
            </a:r>
            <a:r>
              <a:rPr lang="en-US" b="1" i="1" dirty="0"/>
              <a:t>P</a:t>
            </a:r>
            <a:r>
              <a:rPr lang="en-US" dirty="0"/>
              <a:t> = $40, profits = $900</a:t>
            </a:r>
          </a:p>
          <a:p>
            <a:r>
              <a:rPr lang="en-US" sz="2700" b="1" dirty="0">
                <a:solidFill>
                  <a:srgbClr val="CC0000"/>
                </a:solidFill>
              </a:rPr>
              <a:t>Cartel</a:t>
            </a:r>
            <a:r>
              <a:rPr lang="en-US" sz="2700" dirty="0"/>
              <a:t>:  a group of firms acting in unison, </a:t>
            </a:r>
            <a:br>
              <a:rPr lang="en-US" sz="2700" dirty="0"/>
            </a:br>
            <a:r>
              <a:rPr lang="en-US" sz="2700" dirty="0"/>
              <a:t>e.g.</a:t>
            </a:r>
            <a:r>
              <a:rPr lang="en-US" sz="2700" i="1" dirty="0"/>
              <a:t>,</a:t>
            </a:r>
            <a:r>
              <a:rPr lang="en-US" sz="2700" dirty="0"/>
              <a:t> </a:t>
            </a:r>
            <a:r>
              <a:rPr lang="en-US" sz="2700" dirty="0">
                <a:cs typeface="Arial" charset="0"/>
              </a:rPr>
              <a:t>Vodafone </a:t>
            </a:r>
            <a:r>
              <a:rPr lang="en-US" sz="2700" dirty="0"/>
              <a:t>and O2 in the outcome with collusion</a:t>
            </a:r>
          </a:p>
        </p:txBody>
      </p:sp>
      <p:sp>
        <p:nvSpPr>
          <p:cNvPr id="1127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8255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cs typeface="Arial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649331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5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08963" cy="954088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2400" b="0" spc="40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ACTIVE LEARNING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r>
              <a:rPr lang="en-US" sz="7100" baseline="-10000" dirty="0">
                <a:solidFill>
                  <a:srgbClr val="E27D0E"/>
                </a:solidFill>
                <a:latin typeface="Cambria Math"/>
                <a:cs typeface="Cambria Math"/>
              </a:rPr>
              <a:t>1</a:t>
            </a:r>
            <a: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  <a:t>   </a:t>
            </a:r>
            <a:br>
              <a:rPr lang="en-US" sz="2400" b="0" dirty="0">
                <a:solidFill>
                  <a:srgbClr val="E27D0E"/>
                </a:solidFill>
                <a:latin typeface="Tahoma" pitchFamily="34" charset="0"/>
                <a:cs typeface="Arial" charset="0"/>
              </a:rPr>
            </a:br>
            <a:r>
              <a:rPr lang="en-US" sz="4000" dirty="0">
                <a:solidFill>
                  <a:srgbClr val="CC9900"/>
                </a:solidFill>
                <a:cs typeface="Arial" charset="0"/>
              </a:rPr>
              <a:t>Collusion vs. self-interest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09825" y="1373188"/>
            <a:ext cx="6456363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5000"/>
              </a:lnSpc>
              <a:spcBef>
                <a:spcPct val="50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Duopoly outcome with collusion: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Each firm agrees to produce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= 30, </a:t>
            </a:r>
            <a:br>
              <a:rPr lang="en-US" sz="2600" dirty="0">
                <a:latin typeface="Arial"/>
                <a:cs typeface="Arial"/>
              </a:rPr>
            </a:br>
            <a:r>
              <a:rPr lang="en-US" sz="2600" dirty="0">
                <a:latin typeface="Arial"/>
                <a:cs typeface="Arial"/>
              </a:rPr>
              <a:t>earns profit = $900.</a:t>
            </a:r>
          </a:p>
          <a:p>
            <a:pPr>
              <a:lnSpc>
                <a:spcPct val="105000"/>
              </a:lnSpc>
              <a:spcBef>
                <a:spcPct val="50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If Vodafone reneges on the agreement and produces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= 40, what happens to the market price? </a:t>
            </a:r>
            <a:r>
              <a:rPr lang="en-US" sz="2400" dirty="0">
                <a:latin typeface="Arial"/>
                <a:cs typeface="Arial"/>
              </a:rPr>
              <a:t>Vodafone’s </a:t>
            </a:r>
            <a:r>
              <a:rPr lang="en-US" sz="2600" dirty="0">
                <a:latin typeface="Arial"/>
                <a:cs typeface="Arial"/>
              </a:rPr>
              <a:t>profits?  </a:t>
            </a:r>
          </a:p>
          <a:p>
            <a:pPr>
              <a:lnSpc>
                <a:spcPct val="105000"/>
              </a:lnSpc>
              <a:spcBef>
                <a:spcPct val="50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Is it in </a:t>
            </a:r>
            <a:r>
              <a:rPr lang="en-US" sz="2400" dirty="0">
                <a:latin typeface="Arial"/>
                <a:cs typeface="Arial"/>
              </a:rPr>
              <a:t>Vodafone’s </a:t>
            </a:r>
            <a:r>
              <a:rPr lang="en-US" sz="2600" dirty="0">
                <a:latin typeface="Arial"/>
                <a:cs typeface="Arial"/>
              </a:rPr>
              <a:t>interest to renege on the agreement?  </a:t>
            </a:r>
          </a:p>
          <a:p>
            <a:pPr>
              <a:lnSpc>
                <a:spcPct val="105000"/>
              </a:lnSpc>
              <a:spcBef>
                <a:spcPct val="50000"/>
              </a:spcBef>
              <a:buClr>
                <a:srgbClr val="669900"/>
              </a:buClr>
              <a:buSzPct val="120000"/>
              <a:buFont typeface="Wingdings" pitchFamily="2" charset="2"/>
              <a:buNone/>
            </a:pPr>
            <a:r>
              <a:rPr lang="en-US" sz="2600" dirty="0">
                <a:latin typeface="Arial"/>
                <a:cs typeface="Arial"/>
              </a:rPr>
              <a:t>If both firms renege and produce </a:t>
            </a:r>
            <a:r>
              <a:rPr lang="en-US" sz="2600" b="1" i="1" dirty="0">
                <a:latin typeface="Arial"/>
                <a:cs typeface="Arial"/>
              </a:rPr>
              <a:t>Q</a:t>
            </a:r>
            <a:r>
              <a:rPr lang="en-US" sz="2600" dirty="0">
                <a:latin typeface="Arial"/>
                <a:cs typeface="Arial"/>
              </a:rPr>
              <a:t> = 40, determine each firm’s profits.</a:t>
            </a:r>
          </a:p>
        </p:txBody>
      </p:sp>
      <p:graphicFrame>
        <p:nvGraphicFramePr>
          <p:cNvPr id="7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576321"/>
              </p:ext>
            </p:extLst>
          </p:nvPr>
        </p:nvGraphicFramePr>
        <p:xfrm>
          <a:off x="650875" y="1370013"/>
          <a:ext cx="1524000" cy="5170490"/>
        </p:xfrm>
        <a:graphic>
          <a:graphicData uri="http://schemas.openxmlformats.org/drawingml/2006/table">
            <a:tbl>
              <a:tblPr/>
              <a:tblGrid>
                <a:gridCol w="688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51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858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5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1681</TotalTime>
  <Words>3017</Words>
  <Application>Microsoft Office PowerPoint</Application>
  <PresentationFormat>On-screen Show (4:3)</PresentationFormat>
  <Paragraphs>544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Arial Narrow</vt:lpstr>
      <vt:lpstr>Book Antiqua</vt:lpstr>
      <vt:lpstr>Calibri</vt:lpstr>
      <vt:lpstr>Cambria Math</vt:lpstr>
      <vt:lpstr>Tahoma</vt:lpstr>
      <vt:lpstr>Times New Roman</vt:lpstr>
      <vt:lpstr>Wingdings</vt:lpstr>
      <vt:lpstr>Office Theme</vt:lpstr>
      <vt:lpstr>PowerPoint Presentation</vt:lpstr>
      <vt:lpstr>In this chapter,  look for the answers to these questions</vt:lpstr>
      <vt:lpstr>Measuring Market Concentration</vt:lpstr>
      <vt:lpstr>Concentration Ratios in Selected U.S. Industries</vt:lpstr>
      <vt:lpstr>Oligopoly</vt:lpstr>
      <vt:lpstr>EXAMPLE:  Cell Phone Duopoly in Smalltown</vt:lpstr>
      <vt:lpstr>EXAMPLE:  Cell Phone Duopoly in Smalltown</vt:lpstr>
      <vt:lpstr>EXAMPLE:  Cell Phone Duopoly in Smalltown</vt:lpstr>
      <vt:lpstr>ACTIVE LEARNING   1    Collusion vs. self-interest</vt:lpstr>
      <vt:lpstr>ACTIVE LEARNING   1    Answers</vt:lpstr>
      <vt:lpstr>Collusion vs. Self-Interest</vt:lpstr>
      <vt:lpstr>ACTIVE LEARNING   2    The oligopoly equilibrium</vt:lpstr>
      <vt:lpstr>ACTIVE LEARNING   2    Answers</vt:lpstr>
      <vt:lpstr>The Equilibrium for an Oligopoly</vt:lpstr>
      <vt:lpstr>A Comparison of Market Outcomes</vt:lpstr>
      <vt:lpstr>The Output &amp; Price Effects</vt:lpstr>
      <vt:lpstr>The Size of the Oligopoly</vt:lpstr>
      <vt:lpstr>Game Theory</vt:lpstr>
      <vt:lpstr>Prisoners’ Dilemma Example</vt:lpstr>
      <vt:lpstr>Prisoners’ Dilemma Example</vt:lpstr>
      <vt:lpstr>Prisoners’ Dilemma Example</vt:lpstr>
      <vt:lpstr>Oligopolies as a Prisoners’ Dilemma</vt:lpstr>
      <vt:lpstr>Vodafone &amp; O2 in the Prisoners’ Dilemma</vt:lpstr>
      <vt:lpstr>ACTIVE LEARNING   3    The fare wars game</vt:lpstr>
      <vt:lpstr>ACTIVE LEARNING   3    Answers</vt:lpstr>
      <vt:lpstr>Other Examples of the Prisoners’ Dilemma</vt:lpstr>
      <vt:lpstr>Other Examples of the Prisoners’ Dilemma</vt:lpstr>
      <vt:lpstr>Prisoners’ Dilemma and Society’s Welfare</vt:lpstr>
      <vt:lpstr>Another Example:  Negative Campaign Ads</vt:lpstr>
      <vt:lpstr>Another Example:  Negative Campaign Ads</vt:lpstr>
      <vt:lpstr>Another Example:  Negative Campaign Ads</vt:lpstr>
      <vt:lpstr>Why People Sometimes Cooperate</vt:lpstr>
      <vt:lpstr>Public Policy Toward Oligopolies</vt:lpstr>
      <vt:lpstr>Restraint of Trade and Antitrust Laws</vt:lpstr>
      <vt:lpstr>Controversies Over Antitrust Policy</vt:lpstr>
      <vt:lpstr>1.  Resale Price Maintenance (“Fair Trade”)</vt:lpstr>
      <vt:lpstr>2.  Predatory Pricing</vt:lpstr>
      <vt:lpstr>3.  Tying</vt:lpstr>
      <vt:lpstr>CONCLUSION</vt:lpstr>
      <vt:lpstr>Summary</vt:lpstr>
      <vt:lpstr>Summary</vt:lpstr>
    </vt:vector>
  </TitlesOfParts>
  <Company>Carthage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</dc:title>
  <dc:creator>Ron</dc:creator>
  <cp:lastModifiedBy>Dali Laxton</cp:lastModifiedBy>
  <cp:revision>248</cp:revision>
  <dcterms:created xsi:type="dcterms:W3CDTF">2010-12-25T14:19:53Z</dcterms:created>
  <dcterms:modified xsi:type="dcterms:W3CDTF">2021-11-23T12:32:01Z</dcterms:modified>
</cp:coreProperties>
</file>