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8"/>
  </p:notesMasterIdLst>
  <p:sldIdLst>
    <p:sldId id="256" r:id="rId5"/>
    <p:sldId id="315" r:id="rId6"/>
    <p:sldId id="316" r:id="rId7"/>
    <p:sldId id="318" r:id="rId8"/>
    <p:sldId id="319" r:id="rId9"/>
    <p:sldId id="340" r:id="rId10"/>
    <p:sldId id="303" r:id="rId11"/>
    <p:sldId id="334" r:id="rId12"/>
    <p:sldId id="335" r:id="rId13"/>
    <p:sldId id="336" r:id="rId14"/>
    <p:sldId id="304" r:id="rId15"/>
    <p:sldId id="305" r:id="rId16"/>
    <p:sldId id="306" r:id="rId17"/>
    <p:sldId id="307" r:id="rId18"/>
    <p:sldId id="308" r:id="rId19"/>
    <p:sldId id="326" r:id="rId20"/>
    <p:sldId id="341" r:id="rId21"/>
    <p:sldId id="329" r:id="rId22"/>
    <p:sldId id="309" r:id="rId23"/>
    <p:sldId id="310" r:id="rId24"/>
    <p:sldId id="311" r:id="rId25"/>
    <p:sldId id="321" r:id="rId26"/>
    <p:sldId id="322" r:id="rId27"/>
    <p:sldId id="312" r:id="rId28"/>
    <p:sldId id="325" r:id="rId29"/>
    <p:sldId id="337" r:id="rId30"/>
    <p:sldId id="338" r:id="rId31"/>
    <p:sldId id="339" r:id="rId32"/>
    <p:sldId id="323" r:id="rId33"/>
    <p:sldId id="327" r:id="rId34"/>
    <p:sldId id="331" r:id="rId35"/>
    <p:sldId id="332" r:id="rId36"/>
    <p:sldId id="292" r:id="rId37"/>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79EC26-4543-41E6-B5E2-CBCFFDBFC675}" v="6" dt="2021-08-23T07:29:35.678"/>
    <p1510:client id="{B5274D8F-CA98-4BA6-BAB3-D89CD592EADA}" v="24" dt="2021-08-23T07:34:35.833"/>
    <p1510:client id="{DD0A491A-DA75-41A7-AF6B-8CE65FAA4EC0}" v="2" dt="2021-08-23T07:25:48.119"/>
  </p1510:revLst>
</p1510:revInfo>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918" y="102"/>
      </p:cViewPr>
      <p:guideLst>
        <p:guide orient="horz" pos="2160"/>
        <p:guide pos="2880"/>
      </p:guideLst>
    </p:cSldViewPr>
  </p:slideViewPr>
  <p:notesTextViewPr>
    <p:cViewPr>
      <p:scale>
        <a:sx n="1" d="1"/>
        <a:sy n="1" d="1"/>
      </p:scale>
      <p:origin x="0" y="0"/>
    </p:cViewPr>
  </p:notesTextViewPr>
  <p:sorterViewPr>
    <p:cViewPr>
      <p:scale>
        <a:sx n="80" d="100"/>
        <a:sy n="80" d="100"/>
      </p:scale>
      <p:origin x="0" y="0"/>
    </p:cViewPr>
  </p:sorterViewPr>
  <p:notesViewPr>
    <p:cSldViewPr>
      <p:cViewPr varScale="1">
        <p:scale>
          <a:sx n="88" d="100"/>
          <a:sy n="88" d="100"/>
        </p:scale>
        <p:origin x="-381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a Gajdová" userId="S::100529@muni.cz::8937ff63-6c7c-437d-a008-170ed044b44e" providerId="AD" clId="Web-{B5274D8F-CA98-4BA6-BAB3-D89CD592EADA}"/>
    <pc:docChg chg="modSld">
      <pc:chgData name="Martina Gajdová" userId="S::100529@muni.cz::8937ff63-6c7c-437d-a008-170ed044b44e" providerId="AD" clId="Web-{B5274D8F-CA98-4BA6-BAB3-D89CD592EADA}" dt="2021-08-23T07:34:35.818" v="11" actId="20577"/>
      <pc:docMkLst>
        <pc:docMk/>
      </pc:docMkLst>
      <pc:sldChg chg="modSp">
        <pc:chgData name="Martina Gajdová" userId="S::100529@muni.cz::8937ff63-6c7c-437d-a008-170ed044b44e" providerId="AD" clId="Web-{B5274D8F-CA98-4BA6-BAB3-D89CD592EADA}" dt="2021-08-23T07:32:35.909" v="5" actId="20577"/>
        <pc:sldMkLst>
          <pc:docMk/>
          <pc:sldMk cId="3212655988" sldId="331"/>
        </pc:sldMkLst>
        <pc:spChg chg="mod">
          <ac:chgData name="Martina Gajdová" userId="S::100529@muni.cz::8937ff63-6c7c-437d-a008-170ed044b44e" providerId="AD" clId="Web-{B5274D8F-CA98-4BA6-BAB3-D89CD592EADA}" dt="2021-08-23T07:31:40.126" v="0" actId="20577"/>
          <ac:spMkLst>
            <pc:docMk/>
            <pc:sldMk cId="3212655988" sldId="331"/>
            <ac:spMk id="7" creationId="{00000000-0000-0000-0000-000000000000}"/>
          </ac:spMkLst>
        </pc:spChg>
        <pc:spChg chg="mod">
          <ac:chgData name="Martina Gajdová" userId="S::100529@muni.cz::8937ff63-6c7c-437d-a008-170ed044b44e" providerId="AD" clId="Web-{B5274D8F-CA98-4BA6-BAB3-D89CD592EADA}" dt="2021-08-23T07:32:06.283" v="3" actId="20577"/>
          <ac:spMkLst>
            <pc:docMk/>
            <pc:sldMk cId="3212655988" sldId="331"/>
            <ac:spMk id="9" creationId="{00000000-0000-0000-0000-000000000000}"/>
          </ac:spMkLst>
        </pc:spChg>
        <pc:spChg chg="mod">
          <ac:chgData name="Martina Gajdová" userId="S::100529@muni.cz::8937ff63-6c7c-437d-a008-170ed044b44e" providerId="AD" clId="Web-{B5274D8F-CA98-4BA6-BAB3-D89CD592EADA}" dt="2021-08-23T07:32:35.909" v="5" actId="20577"/>
          <ac:spMkLst>
            <pc:docMk/>
            <pc:sldMk cId="3212655988" sldId="331"/>
            <ac:spMk id="33" creationId="{00000000-0000-0000-0000-000000000000}"/>
          </ac:spMkLst>
        </pc:spChg>
      </pc:sldChg>
      <pc:sldChg chg="modSp">
        <pc:chgData name="Martina Gajdová" userId="S::100529@muni.cz::8937ff63-6c7c-437d-a008-170ed044b44e" providerId="AD" clId="Web-{B5274D8F-CA98-4BA6-BAB3-D89CD592EADA}" dt="2021-08-23T07:34:35.818" v="11" actId="20577"/>
        <pc:sldMkLst>
          <pc:docMk/>
          <pc:sldMk cId="304331148" sldId="332"/>
        </pc:sldMkLst>
        <pc:spChg chg="mod">
          <ac:chgData name="Martina Gajdová" userId="S::100529@muni.cz::8937ff63-6c7c-437d-a008-170ed044b44e" providerId="AD" clId="Web-{B5274D8F-CA98-4BA6-BAB3-D89CD592EADA}" dt="2021-08-23T07:34:35.818" v="11" actId="20577"/>
          <ac:spMkLst>
            <pc:docMk/>
            <pc:sldMk cId="304331148" sldId="332"/>
            <ac:spMk id="3" creationId="{00000000-0000-0000-0000-000000000000}"/>
          </ac:spMkLst>
        </pc:spChg>
      </pc:sldChg>
    </pc:docChg>
  </pc:docChgLst>
  <pc:docChgLst>
    <pc:chgData name="Martina Gajdová" userId="S::100529@muni.cz::8937ff63-6c7c-437d-a008-170ed044b44e" providerId="AD" clId="Web-{0F79EC26-4543-41E6-B5E2-CBCFFDBFC675}"/>
    <pc:docChg chg="modSld">
      <pc:chgData name="Martina Gajdová" userId="S::100529@muni.cz::8937ff63-6c7c-437d-a008-170ed044b44e" providerId="AD" clId="Web-{0F79EC26-4543-41E6-B5E2-CBCFFDBFC675}" dt="2021-08-23T07:29:35.678" v="1" actId="20577"/>
      <pc:docMkLst>
        <pc:docMk/>
      </pc:docMkLst>
      <pc:sldChg chg="modSp">
        <pc:chgData name="Martina Gajdová" userId="S::100529@muni.cz::8937ff63-6c7c-437d-a008-170ed044b44e" providerId="AD" clId="Web-{0F79EC26-4543-41E6-B5E2-CBCFFDBFC675}" dt="2021-08-23T07:29:35.678" v="1" actId="20577"/>
        <pc:sldMkLst>
          <pc:docMk/>
          <pc:sldMk cId="3391193177" sldId="308"/>
        </pc:sldMkLst>
        <pc:spChg chg="mod">
          <ac:chgData name="Martina Gajdová" userId="S::100529@muni.cz::8937ff63-6c7c-437d-a008-170ed044b44e" providerId="AD" clId="Web-{0F79EC26-4543-41E6-B5E2-CBCFFDBFC675}" dt="2021-08-23T07:28:57.521" v="0" actId="20577"/>
          <ac:spMkLst>
            <pc:docMk/>
            <pc:sldMk cId="3391193177" sldId="308"/>
            <ac:spMk id="3" creationId="{00000000-0000-0000-0000-000000000000}"/>
          </ac:spMkLst>
        </pc:spChg>
        <pc:spChg chg="mod">
          <ac:chgData name="Martina Gajdová" userId="S::100529@muni.cz::8937ff63-6c7c-437d-a008-170ed044b44e" providerId="AD" clId="Web-{0F79EC26-4543-41E6-B5E2-CBCFFDBFC675}" dt="2021-08-23T07:29:35.678" v="1" actId="20577"/>
          <ac:spMkLst>
            <pc:docMk/>
            <pc:sldMk cId="3391193177" sldId="308"/>
            <ac:spMk id="25" creationId="{00000000-0000-0000-0000-000000000000}"/>
          </ac:spMkLst>
        </pc:spChg>
      </pc:sldChg>
    </pc:docChg>
  </pc:docChgLst>
  <pc:docChgLst>
    <pc:chgData name="Martina Gajdová" userId="S::100529@muni.cz::8937ff63-6c7c-437d-a008-170ed044b44e" providerId="AD" clId="Web-{DD0A491A-DA75-41A7-AF6B-8CE65FAA4EC0}"/>
    <pc:docChg chg="modSld">
      <pc:chgData name="Martina Gajdová" userId="S::100529@muni.cz::8937ff63-6c7c-437d-a008-170ed044b44e" providerId="AD" clId="Web-{DD0A491A-DA75-41A7-AF6B-8CE65FAA4EC0}" dt="2021-08-23T07:25:48.119" v="0" actId="20577"/>
      <pc:docMkLst>
        <pc:docMk/>
      </pc:docMkLst>
      <pc:sldChg chg="modSp">
        <pc:chgData name="Martina Gajdová" userId="S::100529@muni.cz::8937ff63-6c7c-437d-a008-170ed044b44e" providerId="AD" clId="Web-{DD0A491A-DA75-41A7-AF6B-8CE65FAA4EC0}" dt="2021-08-23T07:25:48.119" v="0" actId="20577"/>
        <pc:sldMkLst>
          <pc:docMk/>
          <pc:sldMk cId="3638735672" sldId="315"/>
        </pc:sldMkLst>
        <pc:spChg chg="mod">
          <ac:chgData name="Martina Gajdová" userId="S::100529@muni.cz::8937ff63-6c7c-437d-a008-170ed044b44e" providerId="AD" clId="Web-{DD0A491A-DA75-41A7-AF6B-8CE65FAA4EC0}" dt="2021-08-23T07:25:48.119" v="0" actId="20577"/>
          <ac:spMkLst>
            <pc:docMk/>
            <pc:sldMk cId="3638735672" sldId="315"/>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E92007-5756-40BE-A319-FC73D6D39E74}" type="datetimeFigureOut">
              <a:rPr lang="cs-CZ" smtClean="0"/>
              <a:t>20.09.2021</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CCF965-D2DE-4C4C-AD1D-A421956778C9}" type="slidenum">
              <a:rPr lang="cs-CZ" smtClean="0"/>
              <a:t>‹#›</a:t>
            </a:fld>
            <a:endParaRPr lang="cs-CZ"/>
          </a:p>
        </p:txBody>
      </p:sp>
    </p:spTree>
    <p:extLst>
      <p:ext uri="{BB962C8B-B14F-4D97-AF65-F5344CB8AC3E}">
        <p14:creationId xmlns:p14="http://schemas.microsoft.com/office/powerpoint/2010/main" val="1975740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FCCF965-D2DE-4C4C-AD1D-A421956778C9}" type="slidenum">
              <a:rPr lang="cs-CZ" smtClean="0"/>
              <a:t>1</a:t>
            </a:fld>
            <a:endParaRPr lang="cs-CZ"/>
          </a:p>
        </p:txBody>
      </p:sp>
    </p:spTree>
    <p:extLst>
      <p:ext uri="{BB962C8B-B14F-4D97-AF65-F5344CB8AC3E}">
        <p14:creationId xmlns:p14="http://schemas.microsoft.com/office/powerpoint/2010/main" val="1426325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p>
            <a:fld id="{B9C74A0C-3999-4A34-B7B3-0F835A0A5B6E}" type="datetimeFigureOut">
              <a:rPr lang="cs-CZ" smtClean="0"/>
              <a:t>20.09.2021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2288279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B9C74A0C-3999-4A34-B7B3-0F835A0A5B6E}" type="datetimeFigureOut">
              <a:rPr lang="cs-CZ" smtClean="0"/>
              <a:t>20.09.2021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2420046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B9C74A0C-3999-4A34-B7B3-0F835A0A5B6E}" type="datetimeFigureOut">
              <a:rPr lang="cs-CZ" smtClean="0"/>
              <a:t>20.09.2021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4066152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B9C74A0C-3999-4A34-B7B3-0F835A0A5B6E}" type="datetimeFigureOut">
              <a:rPr lang="cs-CZ" smtClean="0"/>
              <a:t>20.09.2021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2456561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B9C74A0C-3999-4A34-B7B3-0F835A0A5B6E}" type="datetimeFigureOut">
              <a:rPr lang="cs-CZ" smtClean="0"/>
              <a:t>20.09.2021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3321111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B9C74A0C-3999-4A34-B7B3-0F835A0A5B6E}" type="datetimeFigureOut">
              <a:rPr lang="cs-CZ" smtClean="0"/>
              <a:t>20.09.2021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2780087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B9C74A0C-3999-4A34-B7B3-0F835A0A5B6E}" type="datetimeFigureOut">
              <a:rPr lang="cs-CZ" smtClean="0"/>
              <a:t>20.09.2021</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1083971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B9C74A0C-3999-4A34-B7B3-0F835A0A5B6E}" type="datetimeFigureOut">
              <a:rPr lang="cs-CZ" smtClean="0"/>
              <a:t>20.09.2021</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3355183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B9C74A0C-3999-4A34-B7B3-0F835A0A5B6E}" type="datetimeFigureOut">
              <a:rPr lang="cs-CZ" smtClean="0"/>
              <a:t>20.09.2021</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3987069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B9C74A0C-3999-4A34-B7B3-0F835A0A5B6E}" type="datetimeFigureOut">
              <a:rPr lang="cs-CZ" smtClean="0"/>
              <a:t>20.09.2021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1268218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B9C74A0C-3999-4A34-B7B3-0F835A0A5B6E}" type="datetimeFigureOut">
              <a:rPr lang="cs-CZ" smtClean="0"/>
              <a:t>20.09.2021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4137538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C74A0C-3999-4A34-B7B3-0F835A0A5B6E}" type="datetimeFigureOut">
              <a:rPr lang="cs-CZ" smtClean="0"/>
              <a:t>20.09.2021</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F489B6-1413-439B-ADE2-DC9AD674B524}" type="slidenum">
              <a:rPr lang="cs-CZ" smtClean="0"/>
              <a:t>‹#›</a:t>
            </a:fld>
            <a:endParaRPr lang="cs-CZ"/>
          </a:p>
        </p:txBody>
      </p:sp>
    </p:spTree>
    <p:extLst>
      <p:ext uri="{BB962C8B-B14F-4D97-AF65-F5344CB8AC3E}">
        <p14:creationId xmlns:p14="http://schemas.microsoft.com/office/powerpoint/2010/main" val="2797008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images.google.cz/imgres?imgurl=http://upload.wikimedia.org/wikipedia/commons/3/3f/Artic.lorry.arp.750pix.jpg&amp;imgrefurl=http://commons.wikimedia.org/wiki/File:Artic.lorry.arp.750pix.jpg&amp;usg=__ZOnX2niA8zNiKFJX3-mqpv0EQGg=&amp;h=440&amp;w=750&amp;sz=131&amp;hl=cs&amp;start=8&amp;tbnid=sbHS5tclBHKxAM:&amp;tbnh=83&amp;tbnw=141&amp;prev=/images?q%3Dlorry%26gbv%3D2%26hl%3Dcs" TargetMode="External"/><Relationship Id="rId13"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6.jpeg"/><Relationship Id="rId12" Type="http://schemas.openxmlformats.org/officeDocument/2006/relationships/hyperlink" Target="http://images.google.cz/imgres?imgurl=http://www.anacominc.com/images/AnaComCustomerService.jpg&amp;imgrefurl=http://www.anacominc.com/service.html&amp;usg=__R1g3CLt5Vzd8mXw11uVGH6nqMcg=&amp;h=412&amp;w=323&amp;sz=15&amp;hl=cs&amp;start=18&amp;tbnid=PIHk_QnINyHnlM:&amp;tbnh=125&amp;tbnw=98&amp;prev=/images?q%3Dcustomer%26gbv%3D2%26hl%3Dcs" TargetMode="External"/><Relationship Id="rId2" Type="http://schemas.openxmlformats.org/officeDocument/2006/relationships/hyperlink" Target="http://images.google.cz/imgres?imgurl=http://www.transittrak.com/images/reinforced-plastic-inventory.jpg&amp;imgrefurl=http://www.transittrak.com/&amp;usg=__NtpkpkL6iNim4BUn80R9AXCQt2g=&amp;h=360&amp;w=450&amp;sz=60&amp;hl=cs&amp;start=7&amp;tbnid=f2qK0mh7UeHNIM:&amp;tbnh=102&amp;tbnw=127&amp;prev=/images?q%3DInventory%26gbv%3D2%26hl%3Dcs" TargetMode="External"/><Relationship Id="rId1" Type="http://schemas.openxmlformats.org/officeDocument/2006/relationships/slideLayout" Target="../slideLayouts/slideLayout6.xml"/><Relationship Id="rId6" Type="http://schemas.openxmlformats.org/officeDocument/2006/relationships/hyperlink" Target="http://images.google.cz/imgres?imgurl=http://www.lakesuperiorwarehousing.com/images/warehouse230624-1-009.jpg&amp;imgrefurl=http://www.lakesuperiorwarehousing.com/lswwarehousestorage2.html&amp;usg=__RnP9qic00_QokpxOAClHjn2NB4c=&amp;h=312&amp;w=500&amp;sz=12&amp;hl=cs&amp;start=7&amp;tbnid=yzMMhkFwGA6fyM:&amp;tbnh=81&amp;tbnw=130&amp;prev=/images?q%3Dwarehouse%2Bramp%26gbv%3D2%26hl%3Dcs" TargetMode="External"/><Relationship Id="rId11" Type="http://schemas.openxmlformats.org/officeDocument/2006/relationships/image" Target="../media/image28.jpeg"/><Relationship Id="rId5" Type="http://schemas.openxmlformats.org/officeDocument/2006/relationships/image" Target="../media/image25.jpeg"/><Relationship Id="rId15" Type="http://schemas.openxmlformats.org/officeDocument/2006/relationships/image" Target="../media/image31.png"/><Relationship Id="rId10" Type="http://schemas.openxmlformats.org/officeDocument/2006/relationships/hyperlink" Target="http://images.google.cz/imgres?imgurl=http://www.etftrends.com/wp-content/uploads/2008/10/amsted-factory.jpg&amp;imgrefurl=http://www.etftrends.com/2008/10/surprise-factory-order-drop-hurts-industrial-etfs.html&amp;usg=__XKow3ARtryuhMLfe_vFMi_oMKOE=&amp;h=416&amp;w=543&amp;sz=113&amp;hl=cs&amp;start=1&amp;tbnid=jxpDmO0ZjyuvsM:&amp;tbnh=101&amp;tbnw=132&amp;prev=/images?q%3Dfactory%26gbv%3D2%26hl%3Dcs" TargetMode="External"/><Relationship Id="rId4" Type="http://schemas.openxmlformats.org/officeDocument/2006/relationships/hyperlink" Target="http://images.google.cz/imgres?imgurl=http://www.intra-mt.cz/obrazky-intra/vozik.gif&amp;imgrefurl=http://www.intra-mt.cz/index.php?id%3Drevize-lpg&amp;usg=__zBkRGA3PelqK40BWTEekDvAUA4M=&amp;h=270&amp;w=330&amp;sz=31&amp;hl=cs&amp;start=23&amp;tbnid=V7iF4l3scCr-nM:&amp;tbnh=97&amp;tbnw=119&amp;prev=/images?q%3Dmanipula%C4%8Dn%C3%AD%2Bvoz%C3%ADk%26gbv%3D2%26ndsp%3D18%26hl%3Dcs%26sa%3DN%26start%3D18" TargetMode="External"/><Relationship Id="rId9" Type="http://schemas.openxmlformats.org/officeDocument/2006/relationships/image" Target="../media/image27.jpeg"/><Relationship Id="rId14" Type="http://schemas.openxmlformats.org/officeDocument/2006/relationships/image" Target="../media/image30.png"/></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is.muni.cz/auth/ucitel/student_info?fakulta=1456;obdobi=8303;predmet=1360905;kodomez=seminar-622096;zuv=334223;infouco=485188" TargetMode="External"/><Relationship Id="rId13" Type="http://schemas.openxmlformats.org/officeDocument/2006/relationships/hyperlink" Target="https://is.muni.cz/auth/ucitel/student_info?fakulta=1456;obdobi=8303;predmet=1360905;kodomez=seminar-622096;zuv=334223;infouco=513801" TargetMode="External"/><Relationship Id="rId3" Type="http://schemas.openxmlformats.org/officeDocument/2006/relationships/hyperlink" Target="https://is.muni.cz/auth/ucitel/student_info?fakulta=1456;obdobi=8303;predmet=1360905;kodomez=seminar-622096;zuv=334223;infouco=485035" TargetMode="External"/><Relationship Id="rId7" Type="http://schemas.openxmlformats.org/officeDocument/2006/relationships/hyperlink" Target="https://is.muni.cz/auth/ucitel/student_info?fakulta=1456;obdobi=8303;predmet=1360905;kodomez=seminar-622096;zuv=334223;infouco=513679" TargetMode="External"/><Relationship Id="rId12" Type="http://schemas.openxmlformats.org/officeDocument/2006/relationships/hyperlink" Target="https://is.muni.cz/auth/ucitel/student_info?fakulta=1456;obdobi=8303;predmet=1360905;kodomez=seminar-622096;zuv=334223;infouco=513827" TargetMode="External"/><Relationship Id="rId2" Type="http://schemas.openxmlformats.org/officeDocument/2006/relationships/hyperlink" Target="https://is.muni.cz/auth/ucitel/student_info?fakulta=1456;obdobi=8303;predmet=1360905;kodomez=seminar-622096;zuv=334223;infouco=513706" TargetMode="External"/><Relationship Id="rId16" Type="http://schemas.openxmlformats.org/officeDocument/2006/relationships/hyperlink" Target="https://is.muni.cz/auth/ucitel/student_info?fakulta=1456;obdobi=8303;predmet=1360905;kodomez=seminar-622096;zuv=334223;infouco=513944" TargetMode="External"/><Relationship Id="rId1" Type="http://schemas.openxmlformats.org/officeDocument/2006/relationships/slideLayout" Target="../slideLayouts/slideLayout2.xml"/><Relationship Id="rId6" Type="http://schemas.openxmlformats.org/officeDocument/2006/relationships/hyperlink" Target="https://is.muni.cz/auth/ucitel/student_info?fakulta=1456;obdobi=8303;predmet=1360905;kodomez=seminar-622096;zuv=334223;infouco=513926" TargetMode="External"/><Relationship Id="rId11" Type="http://schemas.openxmlformats.org/officeDocument/2006/relationships/hyperlink" Target="https://is.muni.cz/auth/ucitel/student_info?fakulta=1456;obdobi=8303;predmet=1360905;kodomez=seminar-622096;zuv=334223;infouco=485682" TargetMode="External"/><Relationship Id="rId5" Type="http://schemas.openxmlformats.org/officeDocument/2006/relationships/hyperlink" Target="https://is.muni.cz/auth/ucitel/student_info?fakulta=1456;obdobi=8303;predmet=1360905;kodomez=seminar-622096;zuv=334223;infouco=493372" TargetMode="External"/><Relationship Id="rId15" Type="http://schemas.openxmlformats.org/officeDocument/2006/relationships/hyperlink" Target="https://is.muni.cz/auth/ucitel/student_info?fakulta=1456;obdobi=8303;predmet=1360905;kodomez=seminar-622096;zuv=334223;infouco=485583" TargetMode="External"/><Relationship Id="rId10" Type="http://schemas.openxmlformats.org/officeDocument/2006/relationships/hyperlink" Target="https://is.muni.cz/auth/ucitel/student_info?fakulta=1456;obdobi=8303;predmet=1360905;kodomez=seminar-622096;zuv=334223;infouco=513516" TargetMode="External"/><Relationship Id="rId4" Type="http://schemas.openxmlformats.org/officeDocument/2006/relationships/hyperlink" Target="https://is.muni.cz/auth/ucitel/student_info?fakulta=1456;obdobi=8303;predmet=1360905;kodomez=seminar-622096;zuv=334223;infouco=493084" TargetMode="External"/><Relationship Id="rId9" Type="http://schemas.openxmlformats.org/officeDocument/2006/relationships/hyperlink" Target="https://is.muni.cz/auth/ucitel/student_info?fakulta=1456;obdobi=8303;predmet=1360905;kodomez=seminar-622096;zuv=334223;infouco=487615" TargetMode="External"/><Relationship Id="rId14" Type="http://schemas.openxmlformats.org/officeDocument/2006/relationships/hyperlink" Target="https://is.muni.cz/auth/ucitel/student_info?fakulta=1456;obdobi=8303;predmet=1360905;kodomez=seminar-622096;zuv=334223;infouco=493073"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11560" y="332656"/>
            <a:ext cx="7772400" cy="1470025"/>
          </a:xfrm>
        </p:spPr>
        <p:txBody>
          <a:bodyPr>
            <a:normAutofit/>
          </a:bodyPr>
          <a:lstStyle/>
          <a:p>
            <a:r>
              <a:rPr lang="cs-CZ" dirty="0"/>
              <a:t>Plán výuky BPH_PIS2</a:t>
            </a:r>
            <a:r>
              <a:rPr lang="en-ZA" dirty="0"/>
              <a:t>   </a:t>
            </a:r>
            <a:br>
              <a:rPr lang="cs-CZ" dirty="0"/>
            </a:br>
            <a:r>
              <a:rPr lang="cs-CZ" sz="1300" b="1" dirty="0">
                <a:solidFill>
                  <a:srgbClr val="0070C0"/>
                </a:solidFill>
              </a:rPr>
              <a:t> </a:t>
            </a:r>
            <a:endParaRPr lang="en-US" sz="1300" b="1" dirty="0">
              <a:solidFill>
                <a:srgbClr val="0070C0"/>
              </a:solidFill>
            </a:endParaRPr>
          </a:p>
        </p:txBody>
      </p:sp>
      <p:sp>
        <p:nvSpPr>
          <p:cNvPr id="3" name="Podnadpis 2"/>
          <p:cNvSpPr>
            <a:spLocks noGrp="1"/>
          </p:cNvSpPr>
          <p:nvPr>
            <p:ph type="subTitle" idx="1"/>
          </p:nvPr>
        </p:nvSpPr>
        <p:spPr>
          <a:xfrm>
            <a:off x="1331640" y="4079294"/>
            <a:ext cx="6400800" cy="1752600"/>
          </a:xfrm>
        </p:spPr>
        <p:txBody>
          <a:bodyPr/>
          <a:lstStyle/>
          <a:p>
            <a:r>
              <a:rPr lang="cs-CZ" sz="1800" dirty="0" err="1"/>
              <a:t>Ing.J.Skorkovský,CSc</a:t>
            </a:r>
            <a:r>
              <a:rPr lang="cs-CZ" sz="1800" dirty="0"/>
              <a:t>.</a:t>
            </a:r>
            <a:r>
              <a:rPr lang="cs-CZ" dirty="0"/>
              <a:t> </a:t>
            </a:r>
          </a:p>
          <a:p>
            <a:r>
              <a:rPr lang="en-US" sz="1800" dirty="0"/>
              <a:t>MASARYK UNIVERSITY BRNO,</a:t>
            </a:r>
            <a:r>
              <a:rPr lang="cs-CZ" sz="1800" dirty="0"/>
              <a:t> </a:t>
            </a:r>
            <a:r>
              <a:rPr lang="en-US" sz="1800" dirty="0"/>
              <a:t>Czech Republic </a:t>
            </a:r>
          </a:p>
          <a:p>
            <a:r>
              <a:rPr lang="en-US" sz="1800" dirty="0"/>
              <a:t>Faculty of economics and business administration </a:t>
            </a:r>
          </a:p>
          <a:p>
            <a:r>
              <a:rPr lang="en-US" sz="1800" dirty="0"/>
              <a:t>Department of corporate economy</a:t>
            </a:r>
          </a:p>
        </p:txBody>
      </p:sp>
      <p:sp>
        <p:nvSpPr>
          <p:cNvPr id="8" name="TextovéPole 7"/>
          <p:cNvSpPr txBox="1"/>
          <p:nvPr/>
        </p:nvSpPr>
        <p:spPr>
          <a:xfrm>
            <a:off x="611560" y="5877272"/>
            <a:ext cx="8208912" cy="369332"/>
          </a:xfrm>
          <a:prstGeom prst="rect">
            <a:avLst/>
          </a:prstGeom>
          <a:noFill/>
        </p:spPr>
        <p:txBody>
          <a:bodyPr wrap="square" rtlCol="0">
            <a:spAutoFit/>
          </a:bodyPr>
          <a:lstStyle/>
          <a:p>
            <a:r>
              <a:rPr lang="en-US" dirty="0"/>
              <a:t>Reason for this short PWP presentation :  what would we expect in the future  </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1760" y="1340768"/>
            <a:ext cx="4104456" cy="2734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208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7007283-DCD0-4A93-B1A8-F7FAB4DB6D72}"/>
              </a:ext>
            </a:extLst>
          </p:cNvPr>
          <p:cNvSpPr>
            <a:spLocks noGrp="1"/>
          </p:cNvSpPr>
          <p:nvPr>
            <p:ph type="title"/>
          </p:nvPr>
        </p:nvSpPr>
        <p:spPr/>
        <p:txBody>
          <a:bodyPr>
            <a:normAutofit/>
          </a:bodyPr>
          <a:lstStyle/>
          <a:p>
            <a:r>
              <a:rPr lang="cs-CZ" sz="3600" dirty="0">
                <a:solidFill>
                  <a:srgbClr val="0070C0"/>
                </a:solidFill>
              </a:rPr>
              <a:t>Částečný prodej (nákup) III.</a:t>
            </a:r>
            <a:endParaRPr lang="en-US" sz="3600" dirty="0">
              <a:solidFill>
                <a:srgbClr val="0070C0"/>
              </a:solidFill>
            </a:endParaRPr>
          </a:p>
        </p:txBody>
      </p:sp>
      <p:pic>
        <p:nvPicPr>
          <p:cNvPr id="4" name="Obrázek 3">
            <a:extLst>
              <a:ext uri="{FF2B5EF4-FFF2-40B4-BE49-F238E27FC236}">
                <a16:creationId xmlns:a16="http://schemas.microsoft.com/office/drawing/2014/main" id="{A6B86522-B974-4A60-8890-92836F516127}"/>
              </a:ext>
            </a:extLst>
          </p:cNvPr>
          <p:cNvPicPr>
            <a:picLocks noChangeAspect="1"/>
          </p:cNvPicPr>
          <p:nvPr/>
        </p:nvPicPr>
        <p:blipFill>
          <a:blip r:embed="rId2"/>
          <a:stretch>
            <a:fillRect/>
          </a:stretch>
        </p:blipFill>
        <p:spPr>
          <a:xfrm>
            <a:off x="489744" y="1700808"/>
            <a:ext cx="7955868" cy="543054"/>
          </a:xfrm>
          <a:prstGeom prst="rect">
            <a:avLst/>
          </a:prstGeom>
          <a:ln>
            <a:solidFill>
              <a:schemeClr val="accent1"/>
            </a:solidFill>
          </a:ln>
        </p:spPr>
      </p:pic>
      <p:sp>
        <p:nvSpPr>
          <p:cNvPr id="5" name="TextovéPole 4">
            <a:extLst>
              <a:ext uri="{FF2B5EF4-FFF2-40B4-BE49-F238E27FC236}">
                <a16:creationId xmlns:a16="http://schemas.microsoft.com/office/drawing/2014/main" id="{614B05E2-02E3-41F3-9DBC-375346C26D1C}"/>
              </a:ext>
            </a:extLst>
          </p:cNvPr>
          <p:cNvSpPr txBox="1"/>
          <p:nvPr/>
        </p:nvSpPr>
        <p:spPr>
          <a:xfrm>
            <a:off x="457200" y="1331476"/>
            <a:ext cx="3413691" cy="369332"/>
          </a:xfrm>
          <a:prstGeom prst="rect">
            <a:avLst/>
          </a:prstGeom>
          <a:noFill/>
        </p:spPr>
        <p:txBody>
          <a:bodyPr wrap="none" rtlCol="0">
            <a:spAutoFit/>
          </a:bodyPr>
          <a:lstStyle/>
          <a:p>
            <a:r>
              <a:rPr lang="cs-CZ" dirty="0"/>
              <a:t>Prodejní řádek po vrácení dodávky</a:t>
            </a:r>
            <a:endParaRPr lang="en-US" dirty="0"/>
          </a:p>
        </p:txBody>
      </p:sp>
      <p:sp>
        <p:nvSpPr>
          <p:cNvPr id="6" name="TextovéPole 5">
            <a:extLst>
              <a:ext uri="{FF2B5EF4-FFF2-40B4-BE49-F238E27FC236}">
                <a16:creationId xmlns:a16="http://schemas.microsoft.com/office/drawing/2014/main" id="{BB9F4ACC-AEFD-47DE-AF33-D0C58513B1A7}"/>
              </a:ext>
            </a:extLst>
          </p:cNvPr>
          <p:cNvSpPr txBox="1"/>
          <p:nvPr/>
        </p:nvSpPr>
        <p:spPr>
          <a:xfrm>
            <a:off x="457199" y="2377705"/>
            <a:ext cx="1476494" cy="369332"/>
          </a:xfrm>
          <a:prstGeom prst="rect">
            <a:avLst/>
          </a:prstGeom>
          <a:noFill/>
        </p:spPr>
        <p:txBody>
          <a:bodyPr wrap="none" rtlCol="0">
            <a:spAutoFit/>
          </a:bodyPr>
          <a:lstStyle/>
          <a:p>
            <a:r>
              <a:rPr lang="cs-CZ" dirty="0"/>
              <a:t>Položka zboží </a:t>
            </a:r>
            <a:endParaRPr lang="en-US" dirty="0"/>
          </a:p>
        </p:txBody>
      </p:sp>
      <p:pic>
        <p:nvPicPr>
          <p:cNvPr id="8" name="Obrázek 7">
            <a:extLst>
              <a:ext uri="{FF2B5EF4-FFF2-40B4-BE49-F238E27FC236}">
                <a16:creationId xmlns:a16="http://schemas.microsoft.com/office/drawing/2014/main" id="{41D25E9D-792D-41CB-9B59-219C8C067668}"/>
              </a:ext>
            </a:extLst>
          </p:cNvPr>
          <p:cNvPicPr>
            <a:picLocks noChangeAspect="1"/>
          </p:cNvPicPr>
          <p:nvPr/>
        </p:nvPicPr>
        <p:blipFill>
          <a:blip r:embed="rId3"/>
          <a:stretch>
            <a:fillRect/>
          </a:stretch>
        </p:blipFill>
        <p:spPr>
          <a:xfrm>
            <a:off x="510175" y="2880880"/>
            <a:ext cx="7955868" cy="607244"/>
          </a:xfrm>
          <a:prstGeom prst="rect">
            <a:avLst/>
          </a:prstGeom>
          <a:ln>
            <a:solidFill>
              <a:schemeClr val="accent1"/>
            </a:solidFill>
          </a:ln>
        </p:spPr>
      </p:pic>
      <p:sp>
        <p:nvSpPr>
          <p:cNvPr id="9" name="TextovéPole 8">
            <a:extLst>
              <a:ext uri="{FF2B5EF4-FFF2-40B4-BE49-F238E27FC236}">
                <a16:creationId xmlns:a16="http://schemas.microsoft.com/office/drawing/2014/main" id="{FAFB63CB-F8F5-47BC-9245-1DC9C8953446}"/>
              </a:ext>
            </a:extLst>
          </p:cNvPr>
          <p:cNvSpPr txBox="1"/>
          <p:nvPr/>
        </p:nvSpPr>
        <p:spPr>
          <a:xfrm>
            <a:off x="455209" y="3741632"/>
            <a:ext cx="8138959" cy="369332"/>
          </a:xfrm>
          <a:prstGeom prst="rect">
            <a:avLst/>
          </a:prstGeom>
          <a:noFill/>
        </p:spPr>
        <p:txBody>
          <a:bodyPr wrap="none" rtlCol="0">
            <a:spAutoFit/>
          </a:bodyPr>
          <a:lstStyle/>
          <a:p>
            <a:r>
              <a:rPr lang="cs-CZ" dirty="0"/>
              <a:t>A další možné varianty (Dvě  dodávky a dvě  faktury, dvě dodávky a jedna faktura,..) </a:t>
            </a:r>
            <a:endParaRPr lang="en-US" dirty="0"/>
          </a:p>
        </p:txBody>
      </p:sp>
      <p:pic>
        <p:nvPicPr>
          <p:cNvPr id="11" name="Obrázek 10">
            <a:extLst>
              <a:ext uri="{FF2B5EF4-FFF2-40B4-BE49-F238E27FC236}">
                <a16:creationId xmlns:a16="http://schemas.microsoft.com/office/drawing/2014/main" id="{1E89B090-2FD0-4D17-8F15-6934835B7EB1}"/>
              </a:ext>
            </a:extLst>
          </p:cNvPr>
          <p:cNvPicPr>
            <a:picLocks noChangeAspect="1"/>
          </p:cNvPicPr>
          <p:nvPr/>
        </p:nvPicPr>
        <p:blipFill>
          <a:blip r:embed="rId4"/>
          <a:stretch>
            <a:fillRect/>
          </a:stretch>
        </p:blipFill>
        <p:spPr>
          <a:xfrm>
            <a:off x="528911" y="4422765"/>
            <a:ext cx="7847856" cy="522520"/>
          </a:xfrm>
          <a:prstGeom prst="rect">
            <a:avLst/>
          </a:prstGeom>
          <a:ln>
            <a:solidFill>
              <a:schemeClr val="accent1"/>
            </a:solidFill>
          </a:ln>
        </p:spPr>
      </p:pic>
      <p:sp>
        <p:nvSpPr>
          <p:cNvPr id="12" name="TextovéPole 11">
            <a:extLst>
              <a:ext uri="{FF2B5EF4-FFF2-40B4-BE49-F238E27FC236}">
                <a16:creationId xmlns:a16="http://schemas.microsoft.com/office/drawing/2014/main" id="{FDA02DEF-8F62-4DB6-A4D6-15C11BE5C8B8}"/>
              </a:ext>
            </a:extLst>
          </p:cNvPr>
          <p:cNvSpPr txBox="1"/>
          <p:nvPr/>
        </p:nvSpPr>
        <p:spPr>
          <a:xfrm>
            <a:off x="521007" y="5110074"/>
            <a:ext cx="4477123" cy="369332"/>
          </a:xfrm>
          <a:prstGeom prst="rect">
            <a:avLst/>
          </a:prstGeom>
          <a:noFill/>
        </p:spPr>
        <p:txBody>
          <a:bodyPr wrap="none" rtlCol="0">
            <a:spAutoFit/>
          </a:bodyPr>
          <a:lstStyle/>
          <a:p>
            <a:r>
              <a:rPr lang="cs-CZ" dirty="0"/>
              <a:t>Přesun nedokončené objednávky do archivu </a:t>
            </a:r>
            <a:endParaRPr lang="en-US" dirty="0"/>
          </a:p>
        </p:txBody>
      </p:sp>
      <p:pic>
        <p:nvPicPr>
          <p:cNvPr id="14" name="Obrázek 13">
            <a:extLst>
              <a:ext uri="{FF2B5EF4-FFF2-40B4-BE49-F238E27FC236}">
                <a16:creationId xmlns:a16="http://schemas.microsoft.com/office/drawing/2014/main" id="{9D60D6DE-A0BD-4061-BFFF-F770F224C5E9}"/>
              </a:ext>
            </a:extLst>
          </p:cNvPr>
          <p:cNvPicPr>
            <a:picLocks noChangeAspect="1"/>
          </p:cNvPicPr>
          <p:nvPr/>
        </p:nvPicPr>
        <p:blipFill>
          <a:blip r:embed="rId5"/>
          <a:stretch>
            <a:fillRect/>
          </a:stretch>
        </p:blipFill>
        <p:spPr>
          <a:xfrm>
            <a:off x="489744" y="5669877"/>
            <a:ext cx="2242277" cy="549035"/>
          </a:xfrm>
          <a:prstGeom prst="rect">
            <a:avLst/>
          </a:prstGeom>
          <a:ln>
            <a:solidFill>
              <a:schemeClr val="accent1"/>
            </a:solidFill>
          </a:ln>
        </p:spPr>
      </p:pic>
      <p:pic>
        <p:nvPicPr>
          <p:cNvPr id="16" name="Obrázek 15">
            <a:extLst>
              <a:ext uri="{FF2B5EF4-FFF2-40B4-BE49-F238E27FC236}">
                <a16:creationId xmlns:a16="http://schemas.microsoft.com/office/drawing/2014/main" id="{B8EF723B-5CF0-4E1C-9A90-73D927D35BF3}"/>
              </a:ext>
            </a:extLst>
          </p:cNvPr>
          <p:cNvPicPr>
            <a:picLocks noChangeAspect="1"/>
          </p:cNvPicPr>
          <p:nvPr/>
        </p:nvPicPr>
        <p:blipFill>
          <a:blip r:embed="rId6"/>
          <a:stretch>
            <a:fillRect/>
          </a:stretch>
        </p:blipFill>
        <p:spPr>
          <a:xfrm>
            <a:off x="3275856" y="5669877"/>
            <a:ext cx="1449357" cy="671517"/>
          </a:xfrm>
          <a:prstGeom prst="rect">
            <a:avLst/>
          </a:prstGeom>
          <a:ln>
            <a:solidFill>
              <a:schemeClr val="accent1"/>
            </a:solidFill>
          </a:ln>
        </p:spPr>
      </p:pic>
      <p:pic>
        <p:nvPicPr>
          <p:cNvPr id="18" name="Obrázek 17">
            <a:extLst>
              <a:ext uri="{FF2B5EF4-FFF2-40B4-BE49-F238E27FC236}">
                <a16:creationId xmlns:a16="http://schemas.microsoft.com/office/drawing/2014/main" id="{D84E3709-FD41-4DE4-BE70-54DD73730226}"/>
              </a:ext>
            </a:extLst>
          </p:cNvPr>
          <p:cNvPicPr>
            <a:picLocks noChangeAspect="1"/>
          </p:cNvPicPr>
          <p:nvPr/>
        </p:nvPicPr>
        <p:blipFill>
          <a:blip r:embed="rId7"/>
          <a:stretch>
            <a:fillRect/>
          </a:stretch>
        </p:blipFill>
        <p:spPr>
          <a:xfrm>
            <a:off x="5868144" y="5194332"/>
            <a:ext cx="1790797" cy="957456"/>
          </a:xfrm>
          <a:prstGeom prst="rect">
            <a:avLst/>
          </a:prstGeom>
          <a:ln>
            <a:solidFill>
              <a:schemeClr val="accent1"/>
            </a:solidFill>
          </a:ln>
        </p:spPr>
      </p:pic>
    </p:spTree>
    <p:extLst>
      <p:ext uri="{BB962C8B-B14F-4D97-AF65-F5344CB8AC3E}">
        <p14:creationId xmlns:p14="http://schemas.microsoft.com/office/powerpoint/2010/main" val="317798852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 </a:t>
            </a:r>
          </a:p>
        </p:txBody>
      </p:sp>
      <p:sp>
        <p:nvSpPr>
          <p:cNvPr id="5" name="Obdélník 4"/>
          <p:cNvSpPr/>
          <p:nvPr/>
        </p:nvSpPr>
        <p:spPr>
          <a:xfrm>
            <a:off x="459872" y="4054724"/>
            <a:ext cx="1296145" cy="10098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Obdélník 5"/>
          <p:cNvSpPr/>
          <p:nvPr/>
        </p:nvSpPr>
        <p:spPr>
          <a:xfrm>
            <a:off x="3779912" y="4036033"/>
            <a:ext cx="1368152" cy="1009811"/>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rgbClr val="FF0000"/>
                </a:solidFill>
              </a:rPr>
              <a:t>Zákazník</a:t>
            </a:r>
          </a:p>
        </p:txBody>
      </p:sp>
      <p:sp>
        <p:nvSpPr>
          <p:cNvPr id="7" name="TextovéPole 6"/>
          <p:cNvSpPr txBox="1"/>
          <p:nvPr/>
        </p:nvSpPr>
        <p:spPr>
          <a:xfrm flipH="1">
            <a:off x="539552" y="4377191"/>
            <a:ext cx="1303815" cy="369332"/>
          </a:xfrm>
          <a:prstGeom prst="rect">
            <a:avLst/>
          </a:prstGeom>
          <a:noFill/>
        </p:spPr>
        <p:txBody>
          <a:bodyPr wrap="square" rtlCol="0">
            <a:spAutoFit/>
          </a:bodyPr>
          <a:lstStyle/>
          <a:p>
            <a:r>
              <a:rPr lang="cs-CZ" dirty="0">
                <a:solidFill>
                  <a:srgbClr val="FFFF00"/>
                </a:solidFill>
              </a:rPr>
              <a:t>Dodavatel</a:t>
            </a:r>
          </a:p>
        </p:txBody>
      </p:sp>
      <p:sp>
        <p:nvSpPr>
          <p:cNvPr id="8" name="Obdélník 7"/>
          <p:cNvSpPr/>
          <p:nvPr/>
        </p:nvSpPr>
        <p:spPr>
          <a:xfrm>
            <a:off x="2148346" y="4056952"/>
            <a:ext cx="1232520" cy="10098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dirty="0"/>
              <a:t>Zboží</a:t>
            </a:r>
          </a:p>
          <a:p>
            <a:pPr algn="ctr"/>
            <a:r>
              <a:rPr lang="cs-CZ" sz="1400" dirty="0"/>
              <a:t> Číslo </a:t>
            </a:r>
            <a:r>
              <a:rPr lang="cs-CZ" sz="1400" dirty="0" err="1"/>
              <a:t>Dod</a:t>
            </a:r>
            <a:r>
              <a:rPr lang="cs-CZ" sz="1400" dirty="0"/>
              <a:t>=X</a:t>
            </a:r>
          </a:p>
          <a:p>
            <a:pPr algn="ctr"/>
            <a:r>
              <a:rPr lang="cs-CZ" sz="1400" dirty="0"/>
              <a:t>Číslo </a:t>
            </a:r>
            <a:r>
              <a:rPr lang="cs-CZ" sz="1400" dirty="0" err="1"/>
              <a:t>Zák</a:t>
            </a:r>
            <a:r>
              <a:rPr lang="cs-CZ" sz="1400" dirty="0"/>
              <a:t> =Y</a:t>
            </a:r>
          </a:p>
        </p:txBody>
      </p:sp>
      <p:cxnSp>
        <p:nvCxnSpPr>
          <p:cNvPr id="9" name="Přímá spojnice se šipkou 8"/>
          <p:cNvCxnSpPr>
            <a:endCxn id="8" idx="1"/>
          </p:cNvCxnSpPr>
          <p:nvPr/>
        </p:nvCxnSpPr>
        <p:spPr>
          <a:xfrm>
            <a:off x="1788306" y="4555989"/>
            <a:ext cx="360040" cy="586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Přímá spojnice se šipkou 14"/>
          <p:cNvCxnSpPr/>
          <p:nvPr/>
        </p:nvCxnSpPr>
        <p:spPr>
          <a:xfrm>
            <a:off x="3380866" y="4540940"/>
            <a:ext cx="399046" cy="1045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2" name="Obdélník 21"/>
          <p:cNvSpPr/>
          <p:nvPr/>
        </p:nvSpPr>
        <p:spPr>
          <a:xfrm>
            <a:off x="6563378" y="5086523"/>
            <a:ext cx="1714055" cy="1155166"/>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rgbClr val="FF0000"/>
                </a:solidFill>
              </a:rPr>
              <a:t>Zboží A1</a:t>
            </a:r>
          </a:p>
        </p:txBody>
      </p:sp>
      <p:sp>
        <p:nvSpPr>
          <p:cNvPr id="24" name="TextovéPole 23"/>
          <p:cNvSpPr txBox="1"/>
          <p:nvPr/>
        </p:nvSpPr>
        <p:spPr>
          <a:xfrm>
            <a:off x="6691459" y="2942207"/>
            <a:ext cx="1093569" cy="261610"/>
          </a:xfrm>
          <a:prstGeom prst="rect">
            <a:avLst/>
          </a:prstGeom>
          <a:noFill/>
        </p:spPr>
        <p:txBody>
          <a:bodyPr wrap="none" rtlCol="0">
            <a:spAutoFit/>
          </a:bodyPr>
          <a:lstStyle/>
          <a:p>
            <a:r>
              <a:rPr lang="cs-CZ" sz="1100" b="1" dirty="0">
                <a:solidFill>
                  <a:srgbClr val="FF0000"/>
                </a:solidFill>
              </a:rPr>
              <a:t>Lokace Červený</a:t>
            </a:r>
          </a:p>
        </p:txBody>
      </p:sp>
      <p:sp>
        <p:nvSpPr>
          <p:cNvPr id="25" name="Obdélník 24"/>
          <p:cNvSpPr/>
          <p:nvPr/>
        </p:nvSpPr>
        <p:spPr>
          <a:xfrm>
            <a:off x="6317800" y="3246880"/>
            <a:ext cx="2129958" cy="1512168"/>
          </a:xfrm>
          <a:prstGeom prst="rect">
            <a:avLst/>
          </a:prstGeom>
          <a:solidFill>
            <a:srgbClr val="FF0000">
              <a:alpha val="3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6" name="Obdélník 25"/>
          <p:cNvSpPr/>
          <p:nvPr/>
        </p:nvSpPr>
        <p:spPr>
          <a:xfrm>
            <a:off x="6790226" y="3556301"/>
            <a:ext cx="1334583" cy="908522"/>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rgbClr val="FF0000"/>
                </a:solidFill>
              </a:rPr>
              <a:t>Zboží A1</a:t>
            </a:r>
          </a:p>
        </p:txBody>
      </p:sp>
      <p:sp>
        <p:nvSpPr>
          <p:cNvPr id="27" name="Obdélník 26"/>
          <p:cNvSpPr/>
          <p:nvPr/>
        </p:nvSpPr>
        <p:spPr>
          <a:xfrm>
            <a:off x="6413401" y="4951128"/>
            <a:ext cx="2088232" cy="1512168"/>
          </a:xfrm>
          <a:prstGeom prst="rect">
            <a:avLst/>
          </a:prstGeom>
          <a:solidFill>
            <a:schemeClr val="accent1">
              <a:alpha val="3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8" name="TextovéPole 27"/>
          <p:cNvSpPr txBox="1"/>
          <p:nvPr/>
        </p:nvSpPr>
        <p:spPr>
          <a:xfrm>
            <a:off x="6878475" y="6525344"/>
            <a:ext cx="1008609" cy="261610"/>
          </a:xfrm>
          <a:prstGeom prst="rect">
            <a:avLst/>
          </a:prstGeom>
          <a:noFill/>
        </p:spPr>
        <p:txBody>
          <a:bodyPr wrap="none" rtlCol="0">
            <a:spAutoFit/>
          </a:bodyPr>
          <a:lstStyle/>
          <a:p>
            <a:r>
              <a:rPr lang="cs-CZ" sz="1100" b="1" dirty="0">
                <a:solidFill>
                  <a:srgbClr val="0070C0"/>
                </a:solidFill>
              </a:rPr>
              <a:t>Lokace Modrý</a:t>
            </a:r>
          </a:p>
        </p:txBody>
      </p:sp>
      <p:sp>
        <p:nvSpPr>
          <p:cNvPr id="29" name="Levá složená závorka 28"/>
          <p:cNvSpPr/>
          <p:nvPr/>
        </p:nvSpPr>
        <p:spPr>
          <a:xfrm>
            <a:off x="6075154" y="5174037"/>
            <a:ext cx="272964" cy="103680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30" name="TextovéPole 29"/>
          <p:cNvSpPr txBox="1"/>
          <p:nvPr/>
        </p:nvSpPr>
        <p:spPr>
          <a:xfrm>
            <a:off x="4479533" y="5565419"/>
            <a:ext cx="1431802" cy="430887"/>
          </a:xfrm>
          <a:prstGeom prst="rect">
            <a:avLst/>
          </a:prstGeom>
          <a:noFill/>
        </p:spPr>
        <p:txBody>
          <a:bodyPr wrap="none" rtlCol="0">
            <a:spAutoFit/>
          </a:bodyPr>
          <a:lstStyle/>
          <a:p>
            <a:r>
              <a:rPr lang="cs-CZ" sz="1100" b="1" dirty="0">
                <a:solidFill>
                  <a:srgbClr val="0070C0"/>
                </a:solidFill>
              </a:rPr>
              <a:t>Počet polí  kompletní</a:t>
            </a:r>
          </a:p>
          <a:p>
            <a:r>
              <a:rPr lang="cs-CZ" sz="1100" b="1" dirty="0">
                <a:solidFill>
                  <a:srgbClr val="0070C0"/>
                </a:solidFill>
              </a:rPr>
              <a:t>(standardní karta)</a:t>
            </a:r>
          </a:p>
        </p:txBody>
      </p:sp>
      <p:sp>
        <p:nvSpPr>
          <p:cNvPr id="31" name="TextovéPole 30"/>
          <p:cNvSpPr txBox="1"/>
          <p:nvPr/>
        </p:nvSpPr>
        <p:spPr>
          <a:xfrm>
            <a:off x="4406002" y="3490491"/>
            <a:ext cx="1672253" cy="430887"/>
          </a:xfrm>
          <a:prstGeom prst="rect">
            <a:avLst/>
          </a:prstGeom>
          <a:noFill/>
        </p:spPr>
        <p:txBody>
          <a:bodyPr wrap="none" rtlCol="0">
            <a:spAutoFit/>
          </a:bodyPr>
          <a:lstStyle/>
          <a:p>
            <a:r>
              <a:rPr lang="cs-CZ" sz="1100" b="1" dirty="0">
                <a:solidFill>
                  <a:srgbClr val="0070C0"/>
                </a:solidFill>
              </a:rPr>
              <a:t>Počet polí  redukovaný</a:t>
            </a:r>
          </a:p>
          <a:p>
            <a:r>
              <a:rPr lang="cs-CZ" sz="1100" b="1" dirty="0">
                <a:solidFill>
                  <a:srgbClr val="0070C0"/>
                </a:solidFill>
              </a:rPr>
              <a:t>(karta skladové jednotky)</a:t>
            </a:r>
          </a:p>
        </p:txBody>
      </p:sp>
      <p:sp>
        <p:nvSpPr>
          <p:cNvPr id="32" name="Levá složená závorka 31"/>
          <p:cNvSpPr/>
          <p:nvPr/>
        </p:nvSpPr>
        <p:spPr>
          <a:xfrm>
            <a:off x="6048164" y="3545776"/>
            <a:ext cx="216024" cy="83141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34" name="Obdélník 33"/>
          <p:cNvSpPr/>
          <p:nvPr/>
        </p:nvSpPr>
        <p:spPr>
          <a:xfrm>
            <a:off x="7204769" y="5780862"/>
            <a:ext cx="463588" cy="40011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cs-CZ" sz="2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P1</a:t>
            </a:r>
          </a:p>
        </p:txBody>
      </p:sp>
      <p:sp>
        <p:nvSpPr>
          <p:cNvPr id="35" name="Obdélník 34"/>
          <p:cNvSpPr/>
          <p:nvPr/>
        </p:nvSpPr>
        <p:spPr>
          <a:xfrm>
            <a:off x="7423496" y="4054187"/>
            <a:ext cx="463588" cy="40011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cs-CZ" sz="2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P2</a:t>
            </a:r>
          </a:p>
        </p:txBody>
      </p:sp>
      <p:sp>
        <p:nvSpPr>
          <p:cNvPr id="36" name="Obdélník 35"/>
          <p:cNvSpPr/>
          <p:nvPr/>
        </p:nvSpPr>
        <p:spPr>
          <a:xfrm>
            <a:off x="6016988" y="2133566"/>
            <a:ext cx="2731581" cy="40011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cs-CZ" sz="2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P2&gt;P1, kde </a:t>
            </a:r>
            <a:r>
              <a:rPr lang="cs-CZ" sz="2000" b="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Px</a:t>
            </a:r>
            <a:r>
              <a:rPr lang="cs-CZ" sz="2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=priorita</a:t>
            </a:r>
          </a:p>
        </p:txBody>
      </p:sp>
      <p:sp>
        <p:nvSpPr>
          <p:cNvPr id="3" name="TextovéPole 2"/>
          <p:cNvSpPr txBox="1"/>
          <p:nvPr/>
        </p:nvSpPr>
        <p:spPr>
          <a:xfrm>
            <a:off x="302273" y="457808"/>
            <a:ext cx="8050537" cy="1200329"/>
          </a:xfrm>
          <a:prstGeom prst="rect">
            <a:avLst/>
          </a:prstGeom>
          <a:noFill/>
        </p:spPr>
        <p:txBody>
          <a:bodyPr wrap="none" rtlCol="0">
            <a:spAutoFit/>
          </a:bodyPr>
          <a:lstStyle/>
          <a:p>
            <a:r>
              <a:rPr lang="cs-CZ" sz="3600" dirty="0">
                <a:solidFill>
                  <a:srgbClr val="0070C0"/>
                </a:solidFill>
              </a:rPr>
              <a:t> Křížové odkazy, náhrady, rozšířené texty,</a:t>
            </a:r>
          </a:p>
          <a:p>
            <a:r>
              <a:rPr lang="cs-CZ" sz="3600" dirty="0">
                <a:solidFill>
                  <a:srgbClr val="0070C0"/>
                </a:solidFill>
              </a:rPr>
              <a:t> skladové jednotky, hromadné objednávky</a:t>
            </a:r>
          </a:p>
        </p:txBody>
      </p:sp>
      <p:sp>
        <p:nvSpPr>
          <p:cNvPr id="4" name="TextovéPole 3">
            <a:extLst>
              <a:ext uri="{FF2B5EF4-FFF2-40B4-BE49-F238E27FC236}">
                <a16:creationId xmlns:a16="http://schemas.microsoft.com/office/drawing/2014/main" id="{09F722A8-2C6E-4641-956D-28ECFE1C9993}"/>
              </a:ext>
            </a:extLst>
          </p:cNvPr>
          <p:cNvSpPr txBox="1"/>
          <p:nvPr/>
        </p:nvSpPr>
        <p:spPr>
          <a:xfrm>
            <a:off x="6333083" y="2566742"/>
            <a:ext cx="2592288" cy="369332"/>
          </a:xfrm>
          <a:prstGeom prst="rect">
            <a:avLst/>
          </a:prstGeom>
          <a:noFill/>
        </p:spPr>
        <p:txBody>
          <a:bodyPr wrap="square" rtlCol="0">
            <a:spAutoFit/>
          </a:bodyPr>
          <a:lstStyle/>
          <a:p>
            <a:r>
              <a:rPr lang="cs-CZ" dirty="0">
                <a:solidFill>
                  <a:srgbClr val="0070C0"/>
                </a:solidFill>
              </a:rPr>
              <a:t>Skladové jednotky</a:t>
            </a:r>
            <a:endParaRPr lang="en-US" dirty="0">
              <a:solidFill>
                <a:srgbClr val="0070C0"/>
              </a:solidFill>
            </a:endParaRPr>
          </a:p>
        </p:txBody>
      </p:sp>
      <p:sp>
        <p:nvSpPr>
          <p:cNvPr id="37" name="TextovéPole 36">
            <a:extLst>
              <a:ext uri="{FF2B5EF4-FFF2-40B4-BE49-F238E27FC236}">
                <a16:creationId xmlns:a16="http://schemas.microsoft.com/office/drawing/2014/main" id="{B70FA7BC-571F-4075-89FC-CB0BC9576C6F}"/>
              </a:ext>
            </a:extLst>
          </p:cNvPr>
          <p:cNvSpPr txBox="1"/>
          <p:nvPr/>
        </p:nvSpPr>
        <p:spPr>
          <a:xfrm>
            <a:off x="680800" y="3552046"/>
            <a:ext cx="2592288" cy="369332"/>
          </a:xfrm>
          <a:prstGeom prst="rect">
            <a:avLst/>
          </a:prstGeom>
          <a:noFill/>
        </p:spPr>
        <p:txBody>
          <a:bodyPr wrap="square" rtlCol="0">
            <a:spAutoFit/>
          </a:bodyPr>
          <a:lstStyle/>
          <a:p>
            <a:r>
              <a:rPr lang="cs-CZ" dirty="0">
                <a:solidFill>
                  <a:srgbClr val="0070C0"/>
                </a:solidFill>
              </a:rPr>
              <a:t>Náhrady</a:t>
            </a:r>
            <a:endParaRPr lang="en-US" dirty="0">
              <a:solidFill>
                <a:srgbClr val="0070C0"/>
              </a:solidFill>
            </a:endParaRPr>
          </a:p>
        </p:txBody>
      </p:sp>
    </p:spTree>
    <p:extLst>
      <p:ext uri="{BB962C8B-B14F-4D97-AF65-F5344CB8AC3E}">
        <p14:creationId xmlns:p14="http://schemas.microsoft.com/office/powerpoint/2010/main" val="35711619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 </a:t>
            </a:r>
          </a:p>
        </p:txBody>
      </p:sp>
      <p:sp>
        <p:nvSpPr>
          <p:cNvPr id="5" name="Obdélník 4"/>
          <p:cNvSpPr/>
          <p:nvPr/>
        </p:nvSpPr>
        <p:spPr>
          <a:xfrm>
            <a:off x="431540" y="3690567"/>
            <a:ext cx="1512168" cy="9191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cs-CZ" dirty="0"/>
              <a:t> Velkoobchod</a:t>
            </a:r>
          </a:p>
        </p:txBody>
      </p:sp>
      <p:sp>
        <p:nvSpPr>
          <p:cNvPr id="6" name="Obdélník 5"/>
          <p:cNvSpPr/>
          <p:nvPr/>
        </p:nvSpPr>
        <p:spPr>
          <a:xfrm>
            <a:off x="3145346" y="2999435"/>
            <a:ext cx="1512168" cy="936104"/>
          </a:xfrm>
          <a:prstGeom prst="rect">
            <a:avLst/>
          </a:prstGeom>
          <a:solidFill>
            <a:srgbClr val="78CB2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cs-CZ" dirty="0"/>
              <a:t>Dodavatel</a:t>
            </a:r>
            <a:endParaRPr lang="en-US" dirty="0"/>
          </a:p>
        </p:txBody>
      </p:sp>
      <p:sp>
        <p:nvSpPr>
          <p:cNvPr id="7" name="Obdélník 6"/>
          <p:cNvSpPr/>
          <p:nvPr/>
        </p:nvSpPr>
        <p:spPr>
          <a:xfrm>
            <a:off x="3145346" y="4546577"/>
            <a:ext cx="1512168" cy="901130"/>
          </a:xfrm>
          <a:prstGeom prst="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cs-CZ" dirty="0"/>
              <a:t>Zákazník</a:t>
            </a:r>
          </a:p>
        </p:txBody>
      </p:sp>
      <p:cxnSp>
        <p:nvCxnSpPr>
          <p:cNvPr id="8" name="Pravoúhlá spojnice 7"/>
          <p:cNvCxnSpPr>
            <a:stCxn id="7" idx="1"/>
          </p:cNvCxnSpPr>
          <p:nvPr/>
        </p:nvCxnSpPr>
        <p:spPr>
          <a:xfrm rot="10800000">
            <a:off x="1965020" y="4439598"/>
            <a:ext cx="1180327" cy="557545"/>
          </a:xfrm>
          <a:prstGeom prst="bentConnector3">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9" name="Pravoúhlá spojnice 8"/>
          <p:cNvCxnSpPr/>
          <p:nvPr/>
        </p:nvCxnSpPr>
        <p:spPr>
          <a:xfrm>
            <a:off x="1965015" y="4307835"/>
            <a:ext cx="1180332" cy="477484"/>
          </a:xfrm>
          <a:prstGeom prst="bentConnector3">
            <a:avLst>
              <a:gd name="adj1" fmla="val 63719"/>
            </a:avLst>
          </a:prstGeom>
          <a:ln>
            <a:solidFill>
              <a:srgbClr val="7030A0"/>
            </a:solidFill>
            <a:tailEnd type="arrow"/>
          </a:ln>
        </p:spPr>
        <p:style>
          <a:lnRef idx="2">
            <a:schemeClr val="accent1"/>
          </a:lnRef>
          <a:fillRef idx="0">
            <a:schemeClr val="accent1"/>
          </a:fillRef>
          <a:effectRef idx="1">
            <a:schemeClr val="accent1"/>
          </a:effectRef>
          <a:fontRef idx="minor">
            <a:schemeClr val="tx1"/>
          </a:fontRef>
        </p:style>
      </p:cxnSp>
      <p:cxnSp>
        <p:nvCxnSpPr>
          <p:cNvPr id="10" name="Přímá spojnice se šipkou 9"/>
          <p:cNvCxnSpPr>
            <a:stCxn id="6" idx="2"/>
            <a:endCxn id="7" idx="0"/>
          </p:cNvCxnSpPr>
          <p:nvPr/>
        </p:nvCxnSpPr>
        <p:spPr>
          <a:xfrm>
            <a:off x="3901430" y="3935539"/>
            <a:ext cx="0" cy="611038"/>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11" name="Přímá spojnice se šipkou 10"/>
          <p:cNvCxnSpPr/>
          <p:nvPr/>
        </p:nvCxnSpPr>
        <p:spPr>
          <a:xfrm>
            <a:off x="1208931" y="5159675"/>
            <a:ext cx="1936415"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Pravoúhlá spojnice 11"/>
          <p:cNvCxnSpPr/>
          <p:nvPr/>
        </p:nvCxnSpPr>
        <p:spPr>
          <a:xfrm flipV="1">
            <a:off x="1965019" y="3071443"/>
            <a:ext cx="1177297" cy="720080"/>
          </a:xfrm>
          <a:prstGeom prst="bentConnector3">
            <a:avLst>
              <a:gd name="adj1" fmla="val 37055"/>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Pravoúhlá spojnice 12"/>
          <p:cNvCxnSpPr/>
          <p:nvPr/>
        </p:nvCxnSpPr>
        <p:spPr>
          <a:xfrm rot="10800000" flipV="1">
            <a:off x="1944370" y="3244405"/>
            <a:ext cx="1180327" cy="723161"/>
          </a:xfrm>
          <a:prstGeom prst="bentConnector3">
            <a:avLst>
              <a:gd name="adj1" fmla="val 50000"/>
            </a:avLst>
          </a:prstGeom>
          <a:ln>
            <a:solidFill>
              <a:srgbClr val="002060"/>
            </a:solidFill>
            <a:tailEnd type="arrow"/>
          </a:ln>
        </p:spPr>
        <p:style>
          <a:lnRef idx="2">
            <a:schemeClr val="accent1"/>
          </a:lnRef>
          <a:fillRef idx="0">
            <a:schemeClr val="accent1"/>
          </a:fillRef>
          <a:effectRef idx="1">
            <a:schemeClr val="accent1"/>
          </a:effectRef>
          <a:fontRef idx="minor">
            <a:schemeClr val="tx1"/>
          </a:fontRef>
        </p:style>
      </p:cxnSp>
      <p:sp>
        <p:nvSpPr>
          <p:cNvPr id="14" name="TextovéPole 13"/>
          <p:cNvSpPr txBox="1"/>
          <p:nvPr/>
        </p:nvSpPr>
        <p:spPr>
          <a:xfrm>
            <a:off x="884895" y="4889051"/>
            <a:ext cx="216024" cy="276999"/>
          </a:xfrm>
          <a:prstGeom prst="rect">
            <a:avLst/>
          </a:prstGeom>
          <a:noFill/>
        </p:spPr>
        <p:txBody>
          <a:bodyPr wrap="square" rtlCol="0">
            <a:spAutoFit/>
          </a:bodyPr>
          <a:lstStyle/>
          <a:p>
            <a:r>
              <a:rPr lang="cs-CZ" sz="1200" b="1" dirty="0">
                <a:solidFill>
                  <a:srgbClr val="FF0000"/>
                </a:solidFill>
              </a:rPr>
              <a:t>5</a:t>
            </a:r>
          </a:p>
        </p:txBody>
      </p:sp>
      <p:sp>
        <p:nvSpPr>
          <p:cNvPr id="15" name="TextovéPole 14"/>
          <p:cNvSpPr txBox="1"/>
          <p:nvPr/>
        </p:nvSpPr>
        <p:spPr>
          <a:xfrm>
            <a:off x="2206643" y="4508320"/>
            <a:ext cx="216024" cy="461665"/>
          </a:xfrm>
          <a:prstGeom prst="rect">
            <a:avLst/>
          </a:prstGeom>
          <a:noFill/>
        </p:spPr>
        <p:txBody>
          <a:bodyPr wrap="square" rtlCol="0">
            <a:spAutoFit/>
          </a:bodyPr>
          <a:lstStyle/>
          <a:p>
            <a:r>
              <a:rPr lang="cs-CZ" sz="1200" b="1" dirty="0">
                <a:solidFill>
                  <a:srgbClr val="00B050"/>
                </a:solidFill>
              </a:rPr>
              <a:t>1 </a:t>
            </a:r>
          </a:p>
        </p:txBody>
      </p:sp>
      <p:sp>
        <p:nvSpPr>
          <p:cNvPr id="16" name="TextovéPole 15"/>
          <p:cNvSpPr txBox="1"/>
          <p:nvPr/>
        </p:nvSpPr>
        <p:spPr>
          <a:xfrm>
            <a:off x="2757103" y="4293301"/>
            <a:ext cx="216024" cy="276999"/>
          </a:xfrm>
          <a:prstGeom prst="rect">
            <a:avLst/>
          </a:prstGeom>
          <a:noFill/>
        </p:spPr>
        <p:txBody>
          <a:bodyPr wrap="square" rtlCol="0">
            <a:spAutoFit/>
          </a:bodyPr>
          <a:lstStyle/>
          <a:p>
            <a:r>
              <a:rPr lang="cs-CZ" sz="1200" b="1" dirty="0">
                <a:solidFill>
                  <a:srgbClr val="7030A0"/>
                </a:solidFill>
              </a:rPr>
              <a:t>2</a:t>
            </a:r>
          </a:p>
        </p:txBody>
      </p:sp>
      <p:sp>
        <p:nvSpPr>
          <p:cNvPr id="17" name="TextovéPole 16"/>
          <p:cNvSpPr txBox="1"/>
          <p:nvPr/>
        </p:nvSpPr>
        <p:spPr>
          <a:xfrm>
            <a:off x="2177138" y="3328987"/>
            <a:ext cx="216024" cy="276999"/>
          </a:xfrm>
          <a:prstGeom prst="rect">
            <a:avLst/>
          </a:prstGeom>
          <a:noFill/>
        </p:spPr>
        <p:txBody>
          <a:bodyPr wrap="square" rtlCol="0">
            <a:spAutoFit/>
          </a:bodyPr>
          <a:lstStyle/>
          <a:p>
            <a:r>
              <a:rPr lang="cs-CZ" sz="1200" b="1" dirty="0">
                <a:solidFill>
                  <a:schemeClr val="accent1">
                    <a:lumMod val="75000"/>
                  </a:schemeClr>
                </a:solidFill>
              </a:rPr>
              <a:t>3</a:t>
            </a:r>
          </a:p>
        </p:txBody>
      </p:sp>
      <p:sp>
        <p:nvSpPr>
          <p:cNvPr id="18" name="TextovéPole 17"/>
          <p:cNvSpPr txBox="1"/>
          <p:nvPr/>
        </p:nvSpPr>
        <p:spPr>
          <a:xfrm>
            <a:off x="2528285" y="3413568"/>
            <a:ext cx="216024" cy="276999"/>
          </a:xfrm>
          <a:prstGeom prst="rect">
            <a:avLst/>
          </a:prstGeom>
          <a:noFill/>
        </p:spPr>
        <p:txBody>
          <a:bodyPr wrap="square" rtlCol="0">
            <a:spAutoFit/>
          </a:bodyPr>
          <a:lstStyle/>
          <a:p>
            <a:r>
              <a:rPr lang="cs-CZ" sz="1200" b="1" dirty="0">
                <a:solidFill>
                  <a:srgbClr val="002060"/>
                </a:solidFill>
              </a:rPr>
              <a:t>4</a:t>
            </a:r>
          </a:p>
        </p:txBody>
      </p:sp>
      <p:sp>
        <p:nvSpPr>
          <p:cNvPr id="19" name="TextovéPole 18"/>
          <p:cNvSpPr txBox="1"/>
          <p:nvPr/>
        </p:nvSpPr>
        <p:spPr>
          <a:xfrm>
            <a:off x="2865115" y="3829067"/>
            <a:ext cx="216024" cy="276999"/>
          </a:xfrm>
          <a:prstGeom prst="rect">
            <a:avLst/>
          </a:prstGeom>
          <a:noFill/>
        </p:spPr>
        <p:txBody>
          <a:bodyPr wrap="square" rtlCol="0">
            <a:spAutoFit/>
          </a:bodyPr>
          <a:lstStyle/>
          <a:p>
            <a:r>
              <a:rPr lang="cs-CZ" sz="1200" b="1" dirty="0">
                <a:solidFill>
                  <a:schemeClr val="accent6">
                    <a:lumMod val="50000"/>
                  </a:schemeClr>
                </a:solidFill>
              </a:rPr>
              <a:t>6</a:t>
            </a:r>
          </a:p>
        </p:txBody>
      </p:sp>
      <p:cxnSp>
        <p:nvCxnSpPr>
          <p:cNvPr id="20" name="Pravoúhlá spojnice 19"/>
          <p:cNvCxnSpPr/>
          <p:nvPr/>
        </p:nvCxnSpPr>
        <p:spPr>
          <a:xfrm rot="10800000" flipV="1">
            <a:off x="1987809" y="3405623"/>
            <a:ext cx="1180327" cy="723161"/>
          </a:xfrm>
          <a:prstGeom prst="bentConnector3">
            <a:avLst>
              <a:gd name="adj1" fmla="val 27404"/>
            </a:avLst>
          </a:prstGeom>
          <a:ln>
            <a:solidFill>
              <a:schemeClr val="accent6">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1" name="Přímá spojnice 20"/>
          <p:cNvCxnSpPr/>
          <p:nvPr/>
        </p:nvCxnSpPr>
        <p:spPr>
          <a:xfrm>
            <a:off x="1208931" y="4616043"/>
            <a:ext cx="0" cy="550007"/>
          </a:xfrm>
          <a:prstGeom prst="line">
            <a:avLst/>
          </a:prstGeom>
          <a:ln>
            <a:solidFill>
              <a:srgbClr val="FF0000"/>
            </a:solidFill>
            <a:tailEnd type="none"/>
          </a:ln>
        </p:spPr>
        <p:style>
          <a:lnRef idx="2">
            <a:schemeClr val="accent1"/>
          </a:lnRef>
          <a:fillRef idx="0">
            <a:schemeClr val="accent1"/>
          </a:fillRef>
          <a:effectRef idx="1">
            <a:schemeClr val="accent1"/>
          </a:effectRef>
          <a:fontRef idx="minor">
            <a:schemeClr val="tx1"/>
          </a:fontRef>
        </p:style>
      </p:cxnSp>
      <p:pic>
        <p:nvPicPr>
          <p:cNvPr id="41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4254653"/>
            <a:ext cx="3844042" cy="1737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2165" y="2628531"/>
            <a:ext cx="1163792" cy="1605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TextovéPole 22"/>
          <p:cNvSpPr txBox="1"/>
          <p:nvPr/>
        </p:nvSpPr>
        <p:spPr>
          <a:xfrm>
            <a:off x="323528" y="522519"/>
            <a:ext cx="7746672" cy="1200329"/>
          </a:xfrm>
          <a:prstGeom prst="rect">
            <a:avLst/>
          </a:prstGeom>
          <a:noFill/>
        </p:spPr>
        <p:txBody>
          <a:bodyPr wrap="none" rtlCol="0">
            <a:spAutoFit/>
          </a:bodyPr>
          <a:lstStyle/>
          <a:p>
            <a:r>
              <a:rPr lang="cs-CZ" sz="3600" dirty="0">
                <a:solidFill>
                  <a:srgbClr val="0070C0"/>
                </a:solidFill>
              </a:rPr>
              <a:t>Přímé dodávky,  dávky a jejich sledování,</a:t>
            </a:r>
          </a:p>
          <a:p>
            <a:r>
              <a:rPr lang="cs-CZ" sz="3600" dirty="0">
                <a:solidFill>
                  <a:srgbClr val="0070C0"/>
                </a:solidFill>
              </a:rPr>
              <a:t>sériová čísla </a:t>
            </a:r>
          </a:p>
        </p:txBody>
      </p:sp>
    </p:spTree>
    <p:extLst>
      <p:ext uri="{BB962C8B-B14F-4D97-AF65-F5344CB8AC3E}">
        <p14:creationId xmlns:p14="http://schemas.microsoft.com/office/powerpoint/2010/main" val="28121157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 </a:t>
            </a:r>
          </a:p>
        </p:txBody>
      </p:sp>
      <p:pic>
        <p:nvPicPr>
          <p:cNvPr id="512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2132856"/>
            <a:ext cx="3960440" cy="2608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ovéPole 7"/>
          <p:cNvSpPr txBox="1"/>
          <p:nvPr/>
        </p:nvSpPr>
        <p:spPr>
          <a:xfrm>
            <a:off x="323528" y="274638"/>
            <a:ext cx="7642926" cy="1200329"/>
          </a:xfrm>
          <a:prstGeom prst="rect">
            <a:avLst/>
          </a:prstGeom>
          <a:noFill/>
        </p:spPr>
        <p:txBody>
          <a:bodyPr wrap="none" rtlCol="0">
            <a:spAutoFit/>
          </a:bodyPr>
          <a:lstStyle/>
          <a:p>
            <a:r>
              <a:rPr lang="cs-CZ" sz="3600" dirty="0">
                <a:solidFill>
                  <a:srgbClr val="0070C0"/>
                </a:solidFill>
              </a:rPr>
              <a:t>Expirace, neskladované zboží, </a:t>
            </a:r>
          </a:p>
          <a:p>
            <a:r>
              <a:rPr lang="cs-CZ" sz="3600" dirty="0">
                <a:solidFill>
                  <a:srgbClr val="0070C0"/>
                </a:solidFill>
              </a:rPr>
              <a:t>vedlejší náklady</a:t>
            </a:r>
            <a:r>
              <a:rPr lang="cs-CZ" sz="3600" dirty="0"/>
              <a:t>, </a:t>
            </a:r>
            <a:r>
              <a:rPr lang="cs-CZ" sz="3600" dirty="0">
                <a:solidFill>
                  <a:srgbClr val="0070C0"/>
                </a:solidFill>
              </a:rPr>
              <a:t>kombinované dodávky </a:t>
            </a:r>
          </a:p>
        </p:txBody>
      </p:sp>
    </p:spTree>
    <p:extLst>
      <p:ext uri="{BB962C8B-B14F-4D97-AF65-F5344CB8AC3E}">
        <p14:creationId xmlns:p14="http://schemas.microsoft.com/office/powerpoint/2010/main" val="26433717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 </a:t>
            </a:r>
          </a:p>
        </p:txBody>
      </p:sp>
      <p:grpSp>
        <p:nvGrpSpPr>
          <p:cNvPr id="5" name="Group 4"/>
          <p:cNvGrpSpPr/>
          <p:nvPr/>
        </p:nvGrpSpPr>
        <p:grpSpPr>
          <a:xfrm>
            <a:off x="1547664" y="2276819"/>
            <a:ext cx="5925484" cy="806900"/>
            <a:chOff x="142844" y="3500438"/>
            <a:chExt cx="8786874" cy="1857388"/>
          </a:xfrm>
        </p:grpSpPr>
        <p:grpSp>
          <p:nvGrpSpPr>
            <p:cNvPr id="6" name="Group 13"/>
            <p:cNvGrpSpPr/>
            <p:nvPr/>
          </p:nvGrpSpPr>
          <p:grpSpPr>
            <a:xfrm>
              <a:off x="142844" y="3500438"/>
              <a:ext cx="8786874" cy="1857388"/>
              <a:chOff x="214282" y="3214686"/>
              <a:chExt cx="8786874" cy="1857388"/>
            </a:xfrm>
          </p:grpSpPr>
          <p:sp>
            <p:nvSpPr>
              <p:cNvPr id="11" name="Rounded Rectangle 10"/>
              <p:cNvSpPr/>
              <p:nvPr/>
            </p:nvSpPr>
            <p:spPr>
              <a:xfrm>
                <a:off x="214282" y="3214686"/>
                <a:ext cx="1857388" cy="1857388"/>
              </a:xfrm>
              <a:prstGeom prst="roundRect">
                <a:avLst/>
              </a:prstGeom>
              <a:solidFill>
                <a:schemeClr val="bg1"/>
              </a:solidFill>
              <a:ln w="5715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a:ln w="12700">
                      <a:noFill/>
                      <a:prstDash val="solid"/>
                    </a:ln>
                    <a:solidFill>
                      <a:srgbClr val="666666"/>
                    </a:solidFill>
                  </a:rPr>
                  <a:t>Hodnota skladu na konci </a:t>
                </a:r>
                <a:endParaRPr lang="en-US" sz="1200" b="1" dirty="0">
                  <a:ln w="12700">
                    <a:noFill/>
                    <a:prstDash val="solid"/>
                  </a:ln>
                  <a:solidFill>
                    <a:srgbClr val="666666"/>
                  </a:solidFill>
                </a:endParaRPr>
              </a:p>
            </p:txBody>
          </p:sp>
          <p:sp>
            <p:nvSpPr>
              <p:cNvPr id="12" name="Rounded Rectangle 11"/>
              <p:cNvSpPr/>
              <p:nvPr/>
            </p:nvSpPr>
            <p:spPr>
              <a:xfrm>
                <a:off x="2500298" y="3214686"/>
                <a:ext cx="1857388" cy="1857388"/>
              </a:xfrm>
              <a:prstGeom prst="roundRect">
                <a:avLst/>
              </a:prstGeom>
              <a:solidFill>
                <a:schemeClr val="bg1"/>
              </a:solidFill>
              <a:ln w="5715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a:ln w="12700">
                      <a:noFill/>
                      <a:prstDash val="solid"/>
                    </a:ln>
                    <a:solidFill>
                      <a:srgbClr val="666666"/>
                    </a:solidFill>
                  </a:rPr>
                  <a:t>Hodnota skladu </a:t>
                </a:r>
              </a:p>
              <a:p>
                <a:pPr algn="ctr"/>
                <a:r>
                  <a:rPr lang="cs-CZ" sz="1200" b="1" dirty="0">
                    <a:ln w="12700">
                      <a:noFill/>
                      <a:prstDash val="solid"/>
                    </a:ln>
                    <a:solidFill>
                      <a:srgbClr val="666666"/>
                    </a:solidFill>
                  </a:rPr>
                  <a:t>na začátku</a:t>
                </a:r>
                <a:endParaRPr lang="en-US" sz="1200" b="1" dirty="0">
                  <a:ln w="12700">
                    <a:noFill/>
                    <a:prstDash val="solid"/>
                  </a:ln>
                  <a:solidFill>
                    <a:srgbClr val="666666"/>
                  </a:solidFill>
                </a:endParaRPr>
              </a:p>
            </p:txBody>
          </p:sp>
          <p:sp>
            <p:nvSpPr>
              <p:cNvPr id="13" name="Rounded Rectangle 12"/>
              <p:cNvSpPr/>
              <p:nvPr/>
            </p:nvSpPr>
            <p:spPr>
              <a:xfrm>
                <a:off x="4857752" y="3214686"/>
                <a:ext cx="1857388" cy="1857388"/>
              </a:xfrm>
              <a:prstGeom prst="roundRect">
                <a:avLst/>
              </a:prstGeom>
              <a:solidFill>
                <a:schemeClr val="bg1"/>
              </a:solidFill>
              <a:ln w="5715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a:ln w="12700">
                      <a:noFill/>
                      <a:prstDash val="solid"/>
                    </a:ln>
                    <a:solidFill>
                      <a:srgbClr val="666666"/>
                    </a:solidFill>
                  </a:rPr>
                  <a:t>Čisté nákupy</a:t>
                </a:r>
                <a:endParaRPr lang="en-US" sz="1200" b="1" dirty="0">
                  <a:ln w="12700">
                    <a:noFill/>
                    <a:prstDash val="solid"/>
                  </a:ln>
                  <a:solidFill>
                    <a:srgbClr val="666666"/>
                  </a:solidFill>
                </a:endParaRPr>
              </a:p>
            </p:txBody>
          </p:sp>
          <p:sp>
            <p:nvSpPr>
              <p:cNvPr id="14" name="Rounded Rectangle 13"/>
              <p:cNvSpPr/>
              <p:nvPr/>
            </p:nvSpPr>
            <p:spPr>
              <a:xfrm>
                <a:off x="7143768" y="3214686"/>
                <a:ext cx="1857388" cy="1857388"/>
              </a:xfrm>
              <a:prstGeom prst="roundRect">
                <a:avLst/>
              </a:prstGeom>
              <a:solidFill>
                <a:schemeClr val="bg1"/>
              </a:solidFill>
              <a:ln w="5715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a:ln w="12700">
                      <a:noFill/>
                      <a:prstDash val="solid"/>
                    </a:ln>
                    <a:solidFill>
                      <a:srgbClr val="666666"/>
                    </a:solidFill>
                  </a:rPr>
                  <a:t>NNPZ</a:t>
                </a:r>
              </a:p>
              <a:p>
                <a:pPr algn="ctr"/>
                <a:r>
                  <a:rPr lang="cs-CZ" sz="1000" b="1" dirty="0">
                    <a:ln w="12700">
                      <a:noFill/>
                      <a:prstDash val="solid"/>
                    </a:ln>
                    <a:solidFill>
                      <a:srgbClr val="666666"/>
                    </a:solidFill>
                  </a:rPr>
                  <a:t>(náklady na prodané zboží)</a:t>
                </a:r>
                <a:endParaRPr lang="en-US" sz="1000" b="1" dirty="0">
                  <a:ln w="12700">
                    <a:noFill/>
                    <a:prstDash val="solid"/>
                  </a:ln>
                  <a:solidFill>
                    <a:srgbClr val="666666"/>
                  </a:solidFill>
                </a:endParaRPr>
              </a:p>
            </p:txBody>
          </p:sp>
        </p:grpSp>
        <p:grpSp>
          <p:nvGrpSpPr>
            <p:cNvPr id="7" name="Group 17"/>
            <p:cNvGrpSpPr/>
            <p:nvPr/>
          </p:nvGrpSpPr>
          <p:grpSpPr>
            <a:xfrm>
              <a:off x="2071670" y="4214818"/>
              <a:ext cx="4929222" cy="428628"/>
              <a:chOff x="2071670" y="4214818"/>
              <a:chExt cx="4929222" cy="428628"/>
            </a:xfrm>
          </p:grpSpPr>
          <p:sp>
            <p:nvSpPr>
              <p:cNvPr id="8" name="Equal 7"/>
              <p:cNvSpPr/>
              <p:nvPr/>
            </p:nvSpPr>
            <p:spPr>
              <a:xfrm>
                <a:off x="2071670" y="4286256"/>
                <a:ext cx="285752" cy="357190"/>
              </a:xfrm>
              <a:prstGeom prst="mathEqual">
                <a:avLst/>
              </a:prstGeom>
              <a:solidFill>
                <a:srgbClr val="666666"/>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n w="12700">
                    <a:noFill/>
                    <a:prstDash val="solid"/>
                  </a:ln>
                  <a:solidFill>
                    <a:srgbClr val="666666"/>
                  </a:solidFill>
                </a:endParaRPr>
              </a:p>
            </p:txBody>
          </p:sp>
          <p:sp>
            <p:nvSpPr>
              <p:cNvPr id="9" name="Plus 8"/>
              <p:cNvSpPr/>
              <p:nvPr/>
            </p:nvSpPr>
            <p:spPr>
              <a:xfrm>
                <a:off x="4357686" y="4214818"/>
                <a:ext cx="357190" cy="428628"/>
              </a:xfrm>
              <a:prstGeom prst="mathPlus">
                <a:avLst/>
              </a:prstGeom>
              <a:solidFill>
                <a:srgbClr val="666666"/>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n w="12700">
                    <a:noFill/>
                    <a:prstDash val="solid"/>
                  </a:ln>
                  <a:solidFill>
                    <a:srgbClr val="666666"/>
                  </a:solidFill>
                </a:endParaRPr>
              </a:p>
            </p:txBody>
          </p:sp>
          <p:sp>
            <p:nvSpPr>
              <p:cNvPr id="10" name="Minus 9"/>
              <p:cNvSpPr/>
              <p:nvPr/>
            </p:nvSpPr>
            <p:spPr>
              <a:xfrm>
                <a:off x="6715140" y="4286256"/>
                <a:ext cx="285752" cy="285752"/>
              </a:xfrm>
              <a:prstGeom prst="mathMinus">
                <a:avLst/>
              </a:prstGeom>
              <a:solidFill>
                <a:srgbClr val="666666"/>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n w="12700">
                    <a:noFill/>
                    <a:prstDash val="solid"/>
                  </a:ln>
                  <a:solidFill>
                    <a:srgbClr val="666666"/>
                  </a:solidFill>
                </a:endParaRPr>
              </a:p>
            </p:txBody>
          </p:sp>
        </p:grpSp>
      </p:grpSp>
      <p:sp>
        <p:nvSpPr>
          <p:cNvPr id="15" name="TextovéPole 14"/>
          <p:cNvSpPr txBox="1"/>
          <p:nvPr/>
        </p:nvSpPr>
        <p:spPr>
          <a:xfrm>
            <a:off x="383652" y="274638"/>
            <a:ext cx="5640262" cy="646331"/>
          </a:xfrm>
          <a:prstGeom prst="rect">
            <a:avLst/>
          </a:prstGeom>
          <a:noFill/>
        </p:spPr>
        <p:txBody>
          <a:bodyPr wrap="none" rtlCol="0">
            <a:spAutoFit/>
          </a:bodyPr>
          <a:lstStyle/>
          <a:p>
            <a:r>
              <a:rPr lang="cs-CZ" sz="3600" dirty="0">
                <a:solidFill>
                  <a:srgbClr val="0070C0"/>
                </a:solidFill>
              </a:rPr>
              <a:t>Upomínky a penále a Vratky </a:t>
            </a:r>
          </a:p>
        </p:txBody>
      </p:sp>
      <p:pic>
        <p:nvPicPr>
          <p:cNvPr id="1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7379" y="3645024"/>
            <a:ext cx="2919119" cy="1848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ovéPole 16">
            <a:extLst>
              <a:ext uri="{FF2B5EF4-FFF2-40B4-BE49-F238E27FC236}">
                <a16:creationId xmlns:a16="http://schemas.microsoft.com/office/drawing/2014/main" id="{626B9E8E-FFD7-4AC3-8E72-2D3272067850}"/>
              </a:ext>
            </a:extLst>
          </p:cNvPr>
          <p:cNvSpPr txBox="1"/>
          <p:nvPr/>
        </p:nvSpPr>
        <p:spPr>
          <a:xfrm>
            <a:off x="4572000" y="3312617"/>
            <a:ext cx="4572000" cy="923330"/>
          </a:xfrm>
          <a:prstGeom prst="rect">
            <a:avLst/>
          </a:prstGeom>
          <a:noFill/>
        </p:spPr>
        <p:txBody>
          <a:bodyPr wrap="square">
            <a:spAutoFit/>
          </a:bodyPr>
          <a:lstStyle/>
          <a:p>
            <a:pPr algn="ctr"/>
            <a:r>
              <a:rPr lang="cs-CZ" b="1" dirty="0">
                <a:ln w="12700">
                  <a:noFill/>
                  <a:prstDash val="solid"/>
                </a:ln>
                <a:solidFill>
                  <a:srgbClr val="666666"/>
                </a:solidFill>
              </a:rPr>
              <a:t>NNPZ = COGS (</a:t>
            </a:r>
            <a:r>
              <a:rPr lang="cs-CZ" b="1" dirty="0" err="1">
                <a:ln w="12700">
                  <a:noFill/>
                  <a:prstDash val="solid"/>
                </a:ln>
                <a:solidFill>
                  <a:srgbClr val="666666"/>
                </a:solidFill>
              </a:rPr>
              <a:t>Cost</a:t>
            </a:r>
            <a:r>
              <a:rPr lang="cs-CZ" b="1" dirty="0">
                <a:ln w="12700">
                  <a:noFill/>
                  <a:prstDash val="solid"/>
                </a:ln>
                <a:solidFill>
                  <a:srgbClr val="666666"/>
                </a:solidFill>
              </a:rPr>
              <a:t> </a:t>
            </a:r>
            <a:r>
              <a:rPr lang="cs-CZ" b="1" dirty="0" err="1">
                <a:ln w="12700">
                  <a:noFill/>
                  <a:prstDash val="solid"/>
                </a:ln>
                <a:solidFill>
                  <a:srgbClr val="666666"/>
                </a:solidFill>
              </a:rPr>
              <a:t>of</a:t>
            </a:r>
            <a:r>
              <a:rPr lang="cs-CZ" b="1" dirty="0">
                <a:ln w="12700">
                  <a:noFill/>
                  <a:prstDash val="solid"/>
                </a:ln>
                <a:solidFill>
                  <a:srgbClr val="666666"/>
                </a:solidFill>
              </a:rPr>
              <a:t> </a:t>
            </a:r>
            <a:r>
              <a:rPr lang="cs-CZ" b="1" dirty="0" err="1">
                <a:ln w="12700">
                  <a:noFill/>
                  <a:prstDash val="solid"/>
                </a:ln>
                <a:solidFill>
                  <a:srgbClr val="666666"/>
                </a:solidFill>
              </a:rPr>
              <a:t>Good</a:t>
            </a:r>
            <a:r>
              <a:rPr lang="cs-CZ" b="1" dirty="0">
                <a:ln w="12700">
                  <a:noFill/>
                  <a:prstDash val="solid"/>
                </a:ln>
                <a:solidFill>
                  <a:srgbClr val="666666"/>
                </a:solidFill>
              </a:rPr>
              <a:t> Sold)</a:t>
            </a:r>
          </a:p>
          <a:p>
            <a:pPr algn="ctr"/>
            <a:endParaRPr lang="cs-CZ" b="1" dirty="0">
              <a:ln w="12700">
                <a:noFill/>
                <a:prstDash val="solid"/>
              </a:ln>
              <a:solidFill>
                <a:srgbClr val="666666"/>
              </a:solidFill>
            </a:endParaRPr>
          </a:p>
          <a:p>
            <a:pPr algn="ctr"/>
            <a:endParaRPr lang="cs-CZ" b="1" dirty="0">
              <a:ln w="12700">
                <a:noFill/>
                <a:prstDash val="solid"/>
              </a:ln>
              <a:solidFill>
                <a:srgbClr val="666666"/>
              </a:solidFill>
            </a:endParaRPr>
          </a:p>
        </p:txBody>
      </p:sp>
    </p:spTree>
    <p:extLst>
      <p:ext uri="{BB962C8B-B14F-4D97-AF65-F5344CB8AC3E}">
        <p14:creationId xmlns:p14="http://schemas.microsoft.com/office/powerpoint/2010/main" val="2430061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95725" y="598761"/>
            <a:ext cx="8229600" cy="1143000"/>
          </a:xfrm>
        </p:spPr>
        <p:txBody>
          <a:bodyPr>
            <a:normAutofit fontScale="90000"/>
          </a:bodyPr>
          <a:lstStyle/>
          <a:p>
            <a:pPr algn="l"/>
            <a:r>
              <a:rPr lang="cs-CZ" sz="4000" dirty="0">
                <a:solidFill>
                  <a:srgbClr val="0070C0"/>
                </a:solidFill>
              </a:rPr>
              <a:t>Dobropisy, Očekávané náklady,</a:t>
            </a:r>
            <a:br>
              <a:rPr lang="cs-CZ" sz="4000" dirty="0">
                <a:solidFill>
                  <a:srgbClr val="0070C0"/>
                </a:solidFill>
              </a:rPr>
            </a:br>
            <a:r>
              <a:rPr lang="cs-CZ" sz="4000" dirty="0">
                <a:solidFill>
                  <a:srgbClr val="0070C0"/>
                </a:solidFill>
              </a:rPr>
              <a:t>Detailní položky  </a:t>
            </a:r>
            <a:br>
              <a:rPr lang="cs-CZ" dirty="0">
                <a:solidFill>
                  <a:srgbClr val="0070C0"/>
                </a:solidFill>
              </a:rPr>
            </a:br>
            <a:r>
              <a:rPr lang="cs-CZ" dirty="0"/>
              <a:t> </a:t>
            </a:r>
          </a:p>
        </p:txBody>
      </p:sp>
      <p:sp>
        <p:nvSpPr>
          <p:cNvPr id="3" name="Obdélník 2"/>
          <p:cNvSpPr/>
          <p:nvPr/>
        </p:nvSpPr>
        <p:spPr>
          <a:xfrm>
            <a:off x="566333" y="1868295"/>
            <a:ext cx="8502507" cy="1169551"/>
          </a:xfrm>
          <a:prstGeom prst="rect">
            <a:avLst/>
          </a:prstGeom>
        </p:spPr>
        <p:txBody>
          <a:bodyPr wrap="square" lIns="91440" tIns="45720" rIns="91440" bIns="45720" anchor="t">
            <a:spAutoFit/>
          </a:bodyPr>
          <a:lstStyle/>
          <a:p>
            <a:r>
              <a:rPr lang="cs-CZ" sz="1400" dirty="0">
                <a:solidFill>
                  <a:srgbClr val="0070C0"/>
                </a:solidFill>
              </a:rPr>
              <a:t>Kromě původní položky a vyrovnané položky, tabulka </a:t>
            </a:r>
            <a:r>
              <a:rPr lang="cs-CZ" sz="1400" b="1" dirty="0">
                <a:solidFill>
                  <a:srgbClr val="0070C0"/>
                </a:solidFill>
              </a:rPr>
              <a:t>Detailní položka zákazníka</a:t>
            </a:r>
            <a:r>
              <a:rPr lang="cs-CZ" sz="1400" dirty="0">
                <a:solidFill>
                  <a:srgbClr val="0070C0"/>
                </a:solidFill>
              </a:rPr>
              <a:t> obsahuje všechny adjustace vytvořené pro položku zákazníka. Jde o tyto situace :</a:t>
            </a:r>
          </a:p>
          <a:p>
            <a:pPr indent="-57150"/>
            <a:r>
              <a:rPr lang="cs-CZ" sz="1400" dirty="0">
                <a:solidFill>
                  <a:srgbClr val="0070C0"/>
                </a:solidFill>
              </a:rPr>
              <a:t>  -        skonta (zaplatíte dříve než musíte-&gt; viz platební podmínka 1M(8D </a:t>
            </a:r>
            <a:endParaRPr lang="cs-CZ" sz="1400" dirty="0">
              <a:solidFill>
                <a:srgbClr val="0070C0"/>
              </a:solidFill>
              <a:cs typeface="Calibri"/>
            </a:endParaRPr>
          </a:p>
          <a:p>
            <a:pPr lvl="1" indent="-342900">
              <a:buFontTx/>
              <a:buChar char="-"/>
            </a:pPr>
            <a:r>
              <a:rPr lang="cs-CZ" sz="1400" dirty="0">
                <a:solidFill>
                  <a:srgbClr val="0070C0"/>
                </a:solidFill>
              </a:rPr>
              <a:t>realizované a nerealizované ztráty a zisky majících původ ve   změnách směnných kursů</a:t>
            </a:r>
          </a:p>
          <a:p>
            <a:pPr lvl="1" indent="-342900">
              <a:buFontTx/>
              <a:buChar char="-"/>
            </a:pPr>
            <a:r>
              <a:rPr lang="cs-CZ" sz="1400" dirty="0">
                <a:solidFill>
                  <a:srgbClr val="0070C0"/>
                </a:solidFill>
              </a:rPr>
              <a:t>zaokrouhlení vyrovnání a oprav z důvodu zaokrouhlení různých měn</a:t>
            </a:r>
          </a:p>
        </p:txBody>
      </p:sp>
      <p:sp>
        <p:nvSpPr>
          <p:cNvPr id="4" name="Obdélník 3"/>
          <p:cNvSpPr/>
          <p:nvPr/>
        </p:nvSpPr>
        <p:spPr>
          <a:xfrm>
            <a:off x="526153" y="3662396"/>
            <a:ext cx="7412023" cy="1015663"/>
          </a:xfrm>
          <a:prstGeom prst="rect">
            <a:avLst/>
          </a:prstGeom>
        </p:spPr>
        <p:txBody>
          <a:bodyPr wrap="square">
            <a:spAutoFit/>
          </a:bodyPr>
          <a:lstStyle/>
          <a:p>
            <a:r>
              <a:rPr lang="cs-CZ" sz="1400" dirty="0">
                <a:solidFill>
                  <a:srgbClr val="00B050"/>
                </a:solidFill>
              </a:rPr>
              <a:t>Je o odhad nákladů v případě nákupu a to před tím, než dojde skutečná faktura  za nakupované zboží. Očekávaná hodnota </a:t>
            </a:r>
            <a:r>
              <a:rPr lang="en-US" sz="1400" dirty="0">
                <a:solidFill>
                  <a:srgbClr val="00B050"/>
                </a:solidFill>
              </a:rPr>
              <a:t> </a:t>
            </a:r>
            <a:r>
              <a:rPr lang="cs-CZ" sz="1400" dirty="0">
                <a:solidFill>
                  <a:srgbClr val="00B050"/>
                </a:solidFill>
              </a:rPr>
              <a:t>ovlivní  hodnotu skladu , ale není zaúčtována do hlavní knihy pokud to programu nedovolíte.  </a:t>
            </a:r>
          </a:p>
          <a:p>
            <a:endParaRPr lang="cs-CZ" dirty="0"/>
          </a:p>
        </p:txBody>
      </p:sp>
      <p:sp>
        <p:nvSpPr>
          <p:cNvPr id="25" name="Obdélník 24"/>
          <p:cNvSpPr/>
          <p:nvPr/>
        </p:nvSpPr>
        <p:spPr>
          <a:xfrm>
            <a:off x="457200" y="5157192"/>
            <a:ext cx="7986062" cy="954107"/>
          </a:xfrm>
          <a:prstGeom prst="rect">
            <a:avLst/>
          </a:prstGeom>
        </p:spPr>
        <p:txBody>
          <a:bodyPr wrap="square" lIns="91440" tIns="45720" rIns="91440" bIns="45720" anchor="t">
            <a:spAutoFit/>
          </a:bodyPr>
          <a:lstStyle/>
          <a:p>
            <a:r>
              <a:rPr lang="cs-CZ" sz="1400" dirty="0">
                <a:solidFill>
                  <a:srgbClr val="7030A0"/>
                </a:solidFill>
              </a:rPr>
              <a:t>Chcete-li vrátit zboží dodavateli nebo zrušit služby, za které jste již zaplatili, pak můžete vytvořit a zaúčtovat nákupní dobropis, který zajistí žádanou změnu původní nákupní faktury. Pro vyplnění nákupního dobropisu informacemi z příslušné nákupní faktury můžete použít funkci Kopírovat doklad. </a:t>
            </a:r>
          </a:p>
          <a:p>
            <a:r>
              <a:rPr lang="cs-CZ" sz="1400">
                <a:solidFill>
                  <a:srgbClr val="7030A0"/>
                </a:solidFill>
              </a:rPr>
              <a:t>Dobropisy se používají jak na nákupní, tak i na prodejní  straně. </a:t>
            </a:r>
            <a:endParaRPr lang="cs-CZ" sz="1400">
              <a:solidFill>
                <a:srgbClr val="7030A0"/>
              </a:solidFill>
              <a:cs typeface="Calibri"/>
            </a:endParaRPr>
          </a:p>
        </p:txBody>
      </p:sp>
      <p:sp>
        <p:nvSpPr>
          <p:cNvPr id="26" name="TextovéPole 25"/>
          <p:cNvSpPr txBox="1"/>
          <p:nvPr/>
        </p:nvSpPr>
        <p:spPr>
          <a:xfrm>
            <a:off x="566333" y="1527664"/>
            <a:ext cx="1768626" cy="369332"/>
          </a:xfrm>
          <a:prstGeom prst="rect">
            <a:avLst/>
          </a:prstGeom>
          <a:noFill/>
        </p:spPr>
        <p:txBody>
          <a:bodyPr wrap="none" rtlCol="0">
            <a:spAutoFit/>
          </a:bodyPr>
          <a:lstStyle/>
          <a:p>
            <a:r>
              <a:rPr lang="cs-CZ" b="1" dirty="0">
                <a:solidFill>
                  <a:srgbClr val="0070C0"/>
                </a:solidFill>
              </a:rPr>
              <a:t>Detailní  položky</a:t>
            </a:r>
          </a:p>
        </p:txBody>
      </p:sp>
      <p:sp>
        <p:nvSpPr>
          <p:cNvPr id="27" name="TextovéPole 26"/>
          <p:cNvSpPr txBox="1"/>
          <p:nvPr/>
        </p:nvSpPr>
        <p:spPr>
          <a:xfrm>
            <a:off x="520393" y="3293064"/>
            <a:ext cx="2031454" cy="369332"/>
          </a:xfrm>
          <a:prstGeom prst="rect">
            <a:avLst/>
          </a:prstGeom>
          <a:noFill/>
        </p:spPr>
        <p:txBody>
          <a:bodyPr wrap="none" rtlCol="0">
            <a:spAutoFit/>
          </a:bodyPr>
          <a:lstStyle/>
          <a:p>
            <a:r>
              <a:rPr lang="cs-CZ" b="1" dirty="0">
                <a:solidFill>
                  <a:srgbClr val="00B050"/>
                </a:solidFill>
              </a:rPr>
              <a:t>Očekávané náklady</a:t>
            </a:r>
          </a:p>
        </p:txBody>
      </p:sp>
      <p:sp>
        <p:nvSpPr>
          <p:cNvPr id="28" name="TextovéPole 27"/>
          <p:cNvSpPr txBox="1"/>
          <p:nvPr/>
        </p:nvSpPr>
        <p:spPr>
          <a:xfrm>
            <a:off x="457200" y="4782834"/>
            <a:ext cx="1209114" cy="369332"/>
          </a:xfrm>
          <a:prstGeom prst="rect">
            <a:avLst/>
          </a:prstGeom>
          <a:noFill/>
        </p:spPr>
        <p:txBody>
          <a:bodyPr wrap="none" rtlCol="0">
            <a:spAutoFit/>
          </a:bodyPr>
          <a:lstStyle/>
          <a:p>
            <a:r>
              <a:rPr lang="cs-CZ" b="1" dirty="0">
                <a:solidFill>
                  <a:srgbClr val="7030A0"/>
                </a:solidFill>
              </a:rPr>
              <a:t>Dobropisy </a:t>
            </a:r>
          </a:p>
        </p:txBody>
      </p:sp>
      <p:pic>
        <p:nvPicPr>
          <p:cNvPr id="6" name="Obrázek 5">
            <a:extLst>
              <a:ext uri="{FF2B5EF4-FFF2-40B4-BE49-F238E27FC236}">
                <a16:creationId xmlns:a16="http://schemas.microsoft.com/office/drawing/2014/main" id="{BFDCD53A-A719-409F-9D41-65471A630A53}"/>
              </a:ext>
            </a:extLst>
          </p:cNvPr>
          <p:cNvPicPr>
            <a:picLocks noChangeAspect="1"/>
          </p:cNvPicPr>
          <p:nvPr/>
        </p:nvPicPr>
        <p:blipFill>
          <a:blip r:embed="rId2"/>
          <a:stretch>
            <a:fillRect/>
          </a:stretch>
        </p:blipFill>
        <p:spPr>
          <a:xfrm>
            <a:off x="3203848" y="3288801"/>
            <a:ext cx="5038095" cy="171429"/>
          </a:xfrm>
          <a:prstGeom prst="rect">
            <a:avLst/>
          </a:prstGeom>
        </p:spPr>
      </p:pic>
      <p:cxnSp>
        <p:nvCxnSpPr>
          <p:cNvPr id="9" name="Přímá spojnice 8">
            <a:extLst>
              <a:ext uri="{FF2B5EF4-FFF2-40B4-BE49-F238E27FC236}">
                <a16:creationId xmlns:a16="http://schemas.microsoft.com/office/drawing/2014/main" id="{B89A0666-B239-4308-82E4-5D5798CC134E}"/>
              </a:ext>
            </a:extLst>
          </p:cNvPr>
          <p:cNvCxnSpPr/>
          <p:nvPr/>
        </p:nvCxnSpPr>
        <p:spPr>
          <a:xfrm>
            <a:off x="6012160" y="2453070"/>
            <a:ext cx="17281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Přímá spojnice se šipkou 10">
            <a:extLst>
              <a:ext uri="{FF2B5EF4-FFF2-40B4-BE49-F238E27FC236}">
                <a16:creationId xmlns:a16="http://schemas.microsoft.com/office/drawing/2014/main" id="{6D699A77-36A6-4CE7-AAFC-E38AA38D38E5}"/>
              </a:ext>
            </a:extLst>
          </p:cNvPr>
          <p:cNvCxnSpPr/>
          <p:nvPr/>
        </p:nvCxnSpPr>
        <p:spPr>
          <a:xfrm>
            <a:off x="7740352" y="2453070"/>
            <a:ext cx="0" cy="8357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11931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 </a:t>
            </a:r>
          </a:p>
        </p:txBody>
      </p:sp>
      <p:sp>
        <p:nvSpPr>
          <p:cNvPr id="4" name="TextovéPole 3"/>
          <p:cNvSpPr txBox="1"/>
          <p:nvPr/>
        </p:nvSpPr>
        <p:spPr>
          <a:xfrm>
            <a:off x="899592" y="682394"/>
            <a:ext cx="3224472" cy="646331"/>
          </a:xfrm>
          <a:prstGeom prst="rect">
            <a:avLst/>
          </a:prstGeom>
          <a:noFill/>
        </p:spPr>
        <p:txBody>
          <a:bodyPr wrap="none" rtlCol="0">
            <a:spAutoFit/>
          </a:bodyPr>
          <a:lstStyle/>
          <a:p>
            <a:r>
              <a:rPr lang="cs-CZ" sz="3600" dirty="0">
                <a:solidFill>
                  <a:srgbClr val="0070C0"/>
                </a:solidFill>
              </a:rPr>
              <a:t> Rezervace zboží</a:t>
            </a:r>
          </a:p>
        </p:txBody>
      </p:sp>
      <p:pic>
        <p:nvPicPr>
          <p:cNvPr id="5" name="Obrázek 4"/>
          <p:cNvPicPr>
            <a:picLocks noChangeAspect="1"/>
          </p:cNvPicPr>
          <p:nvPr/>
        </p:nvPicPr>
        <p:blipFill>
          <a:blip r:embed="rId2"/>
          <a:stretch>
            <a:fillRect/>
          </a:stretch>
        </p:blipFill>
        <p:spPr>
          <a:xfrm>
            <a:off x="938666" y="1886143"/>
            <a:ext cx="7266667" cy="3085714"/>
          </a:xfrm>
          <a:prstGeom prst="rect">
            <a:avLst/>
          </a:prstGeom>
          <a:ln>
            <a:solidFill>
              <a:schemeClr val="accent1">
                <a:shade val="95000"/>
                <a:satMod val="105000"/>
              </a:schemeClr>
            </a:solidFill>
          </a:ln>
        </p:spPr>
      </p:pic>
      <p:pic>
        <p:nvPicPr>
          <p:cNvPr id="6" name="Obrázek 5"/>
          <p:cNvPicPr>
            <a:picLocks noChangeAspect="1"/>
          </p:cNvPicPr>
          <p:nvPr/>
        </p:nvPicPr>
        <p:blipFill>
          <a:blip r:embed="rId3"/>
          <a:stretch>
            <a:fillRect/>
          </a:stretch>
        </p:blipFill>
        <p:spPr>
          <a:xfrm>
            <a:off x="1000570" y="5290578"/>
            <a:ext cx="7142857" cy="914286"/>
          </a:xfrm>
          <a:prstGeom prst="rect">
            <a:avLst/>
          </a:prstGeom>
          <a:ln>
            <a:solidFill>
              <a:srgbClr val="FF0000"/>
            </a:solidFill>
          </a:ln>
        </p:spPr>
      </p:pic>
    </p:spTree>
    <p:extLst>
      <p:ext uri="{BB962C8B-B14F-4D97-AF65-F5344CB8AC3E}">
        <p14:creationId xmlns:p14="http://schemas.microsoft.com/office/powerpoint/2010/main" val="20400062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6C5215F-2CE4-4A64-B421-017A03A465D1}"/>
              </a:ext>
            </a:extLst>
          </p:cNvPr>
          <p:cNvSpPr>
            <a:spLocks noGrp="1"/>
          </p:cNvSpPr>
          <p:nvPr>
            <p:ph type="title"/>
          </p:nvPr>
        </p:nvSpPr>
        <p:spPr/>
        <p:txBody>
          <a:bodyPr/>
          <a:lstStyle/>
          <a:p>
            <a:r>
              <a:rPr lang="cs-CZ" dirty="0"/>
              <a:t>Montážní zakázky</a:t>
            </a:r>
            <a:endParaRPr lang="en-US" dirty="0"/>
          </a:p>
        </p:txBody>
      </p:sp>
      <p:sp>
        <p:nvSpPr>
          <p:cNvPr id="4" name="Zástupný obsah 2">
            <a:extLst>
              <a:ext uri="{FF2B5EF4-FFF2-40B4-BE49-F238E27FC236}">
                <a16:creationId xmlns:a16="http://schemas.microsoft.com/office/drawing/2014/main" id="{BA1E08A9-357C-4681-87A6-0A3AE8E44A20}"/>
              </a:ext>
            </a:extLst>
          </p:cNvPr>
          <p:cNvSpPr>
            <a:spLocks noGrp="1"/>
          </p:cNvSpPr>
          <p:nvPr>
            <p:ph idx="1"/>
          </p:nvPr>
        </p:nvSpPr>
        <p:spPr>
          <a:xfrm>
            <a:off x="457200" y="1600200"/>
            <a:ext cx="8229600" cy="4525963"/>
          </a:xfrm>
        </p:spPr>
        <p:txBody>
          <a:bodyPr>
            <a:normAutofit/>
          </a:bodyPr>
          <a:lstStyle/>
          <a:p>
            <a:r>
              <a:rPr lang="cs-CZ" sz="1800" b="1" dirty="0"/>
              <a:t>Montáž na zakázku </a:t>
            </a:r>
            <a:r>
              <a:rPr lang="cs-CZ" sz="1800" dirty="0"/>
              <a:t>používána pro položky, které nechcete skladovat, protože očekáváte, že je přizpůsobíte zákazníkovo požadavkům nebo protože chcete minimalizovat účetní náklady za zboží</a:t>
            </a:r>
          </a:p>
          <a:p>
            <a:r>
              <a:rPr lang="cs-CZ" sz="1800" b="1" dirty="0"/>
              <a:t>Montáž na sklad </a:t>
            </a:r>
            <a:r>
              <a:rPr lang="cs-CZ" sz="1800" dirty="0"/>
              <a:t>pro položky, které chcete sestavit napřed na prodej, jako přípravu pro kampaně  a mít je k dispozici na skladě až do objednání. Tyto položky jsou obvykle běžné položky jako sady balení, které neumožňují jejich přizpůsobení podle zákazníkových požadavků. </a:t>
            </a:r>
          </a:p>
          <a:p>
            <a:endParaRPr lang="en-US" sz="1800" dirty="0"/>
          </a:p>
        </p:txBody>
      </p:sp>
      <p:pic>
        <p:nvPicPr>
          <p:cNvPr id="6" name="Obrázek 5">
            <a:extLst>
              <a:ext uri="{FF2B5EF4-FFF2-40B4-BE49-F238E27FC236}">
                <a16:creationId xmlns:a16="http://schemas.microsoft.com/office/drawing/2014/main" id="{A3519D53-5D2D-4E8C-893B-1C837BF0971C}"/>
              </a:ext>
            </a:extLst>
          </p:cNvPr>
          <p:cNvPicPr>
            <a:picLocks noChangeAspect="1"/>
          </p:cNvPicPr>
          <p:nvPr/>
        </p:nvPicPr>
        <p:blipFill>
          <a:blip r:embed="rId2"/>
          <a:stretch>
            <a:fillRect/>
          </a:stretch>
        </p:blipFill>
        <p:spPr>
          <a:xfrm>
            <a:off x="971600" y="3863181"/>
            <a:ext cx="3412545" cy="1510035"/>
          </a:xfrm>
          <a:prstGeom prst="rect">
            <a:avLst/>
          </a:prstGeom>
          <a:ln>
            <a:solidFill>
              <a:schemeClr val="accent1"/>
            </a:solidFill>
          </a:ln>
        </p:spPr>
      </p:pic>
      <p:pic>
        <p:nvPicPr>
          <p:cNvPr id="8" name="Obrázek 7">
            <a:extLst>
              <a:ext uri="{FF2B5EF4-FFF2-40B4-BE49-F238E27FC236}">
                <a16:creationId xmlns:a16="http://schemas.microsoft.com/office/drawing/2014/main" id="{AFD5758A-809A-4344-99E1-65976BF358DC}"/>
              </a:ext>
            </a:extLst>
          </p:cNvPr>
          <p:cNvPicPr>
            <a:picLocks noChangeAspect="1"/>
          </p:cNvPicPr>
          <p:nvPr/>
        </p:nvPicPr>
        <p:blipFill>
          <a:blip r:embed="rId3"/>
          <a:stretch>
            <a:fillRect/>
          </a:stretch>
        </p:blipFill>
        <p:spPr>
          <a:xfrm>
            <a:off x="3635896" y="4149364"/>
            <a:ext cx="4318721" cy="2159361"/>
          </a:xfrm>
          <a:prstGeom prst="rect">
            <a:avLst/>
          </a:prstGeom>
          <a:ln>
            <a:solidFill>
              <a:schemeClr val="accent1"/>
            </a:solidFill>
          </a:ln>
        </p:spPr>
      </p:pic>
    </p:spTree>
    <p:extLst>
      <p:ext uri="{BB962C8B-B14F-4D97-AF65-F5344CB8AC3E}">
        <p14:creationId xmlns:p14="http://schemas.microsoft.com/office/powerpoint/2010/main" val="65426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normAutofit fontScale="90000"/>
          </a:bodyPr>
          <a:lstStyle/>
          <a:p>
            <a:pPr algn="l" eaLnBrk="1" hangingPunct="1"/>
            <a:br>
              <a:rPr lang="cs-CZ" altLang="cs-CZ" sz="4000" dirty="0">
                <a:solidFill>
                  <a:srgbClr val="0070C0"/>
                </a:solidFill>
              </a:rPr>
            </a:br>
            <a:r>
              <a:rPr lang="cs-CZ" altLang="cs-CZ" sz="4000" dirty="0"/>
              <a:t> </a:t>
            </a:r>
            <a:br>
              <a:rPr lang="cs-CZ" altLang="cs-CZ" sz="4000" dirty="0"/>
            </a:br>
            <a:r>
              <a:rPr lang="cs-CZ" altLang="cs-CZ" sz="4000" dirty="0">
                <a:solidFill>
                  <a:srgbClr val="0070C0"/>
                </a:solidFill>
                <a:latin typeface="+mn-lt"/>
                <a:ea typeface="+mn-ea"/>
                <a:cs typeface="+mn-cs"/>
              </a:rPr>
              <a:t>ATP –CTP (Lze slíbit-Možné slíbit)</a:t>
            </a:r>
            <a:br>
              <a:rPr lang="cs-CZ" altLang="cs-CZ" sz="4000" dirty="0">
                <a:solidFill>
                  <a:srgbClr val="0070C0"/>
                </a:solidFill>
                <a:latin typeface="+mn-lt"/>
                <a:ea typeface="+mn-ea"/>
                <a:cs typeface="+mn-cs"/>
              </a:rPr>
            </a:br>
            <a:r>
              <a:rPr lang="cs-CZ" altLang="cs-CZ" sz="2000" dirty="0" err="1">
                <a:solidFill>
                  <a:srgbClr val="0070C0"/>
                </a:solidFill>
                <a:latin typeface="+mn-lt"/>
                <a:ea typeface="+mn-ea"/>
                <a:cs typeface="+mn-cs"/>
              </a:rPr>
              <a:t>Available</a:t>
            </a:r>
            <a:r>
              <a:rPr lang="cs-CZ" altLang="cs-CZ" sz="2000" dirty="0">
                <a:solidFill>
                  <a:srgbClr val="0070C0"/>
                </a:solidFill>
                <a:latin typeface="+mn-lt"/>
                <a:ea typeface="+mn-ea"/>
                <a:cs typeface="+mn-cs"/>
              </a:rPr>
              <a:t>-to </a:t>
            </a:r>
            <a:r>
              <a:rPr lang="cs-CZ" altLang="cs-CZ" sz="2000" dirty="0" err="1">
                <a:solidFill>
                  <a:srgbClr val="0070C0"/>
                </a:solidFill>
                <a:latin typeface="+mn-lt"/>
                <a:ea typeface="+mn-ea"/>
                <a:cs typeface="+mn-cs"/>
              </a:rPr>
              <a:t>Promise</a:t>
            </a:r>
            <a:r>
              <a:rPr lang="cs-CZ" altLang="cs-CZ" sz="2000" dirty="0">
                <a:solidFill>
                  <a:srgbClr val="0070C0"/>
                </a:solidFill>
                <a:latin typeface="+mn-lt"/>
                <a:ea typeface="+mn-ea"/>
                <a:cs typeface="+mn-cs"/>
              </a:rPr>
              <a:t>  </a:t>
            </a:r>
            <a:r>
              <a:rPr lang="en-US" altLang="cs-CZ" sz="2000" dirty="0">
                <a:solidFill>
                  <a:srgbClr val="0070C0"/>
                </a:solidFill>
                <a:latin typeface="+mn-lt"/>
                <a:ea typeface="+mn-ea"/>
                <a:cs typeface="+mn-cs"/>
              </a:rPr>
              <a:t>&amp;</a:t>
            </a:r>
            <a:r>
              <a:rPr lang="cs-CZ" altLang="cs-CZ" sz="2000" dirty="0">
                <a:solidFill>
                  <a:srgbClr val="0070C0"/>
                </a:solidFill>
                <a:latin typeface="+mn-lt"/>
                <a:ea typeface="+mn-ea"/>
                <a:cs typeface="+mn-cs"/>
              </a:rPr>
              <a:t> </a:t>
            </a:r>
            <a:r>
              <a:rPr lang="cs-CZ" altLang="cs-CZ" sz="2000" dirty="0" err="1">
                <a:solidFill>
                  <a:srgbClr val="0070C0"/>
                </a:solidFill>
                <a:latin typeface="+mn-lt"/>
                <a:ea typeface="+mn-ea"/>
                <a:cs typeface="+mn-cs"/>
              </a:rPr>
              <a:t>Capable</a:t>
            </a:r>
            <a:r>
              <a:rPr lang="cs-CZ" altLang="cs-CZ" sz="2000" dirty="0">
                <a:solidFill>
                  <a:srgbClr val="0070C0"/>
                </a:solidFill>
                <a:latin typeface="+mn-lt"/>
                <a:ea typeface="+mn-ea"/>
                <a:cs typeface="+mn-cs"/>
              </a:rPr>
              <a:t>-to-</a:t>
            </a:r>
            <a:r>
              <a:rPr lang="cs-CZ" altLang="cs-CZ" sz="2000" dirty="0" err="1">
                <a:solidFill>
                  <a:srgbClr val="0070C0"/>
                </a:solidFill>
                <a:latin typeface="+mn-lt"/>
                <a:ea typeface="+mn-ea"/>
                <a:cs typeface="+mn-cs"/>
              </a:rPr>
              <a:t>Promise</a:t>
            </a:r>
            <a:r>
              <a:rPr lang="cs-CZ" altLang="cs-CZ" sz="2000" dirty="0">
                <a:solidFill>
                  <a:srgbClr val="0070C0"/>
                </a:solidFill>
                <a:latin typeface="+mn-lt"/>
                <a:ea typeface="+mn-ea"/>
                <a:cs typeface="+mn-cs"/>
              </a:rPr>
              <a:t> </a:t>
            </a:r>
            <a:br>
              <a:rPr lang="cs-CZ" altLang="cs-CZ" sz="2000" dirty="0">
                <a:latin typeface="+mn-lt"/>
                <a:ea typeface="+mn-ea"/>
                <a:cs typeface="+mn-cs"/>
              </a:rPr>
            </a:br>
            <a:r>
              <a:rPr lang="cs-CZ" altLang="cs-CZ" dirty="0"/>
              <a:t> </a:t>
            </a:r>
            <a:endParaRPr lang="en-GB" altLang="cs-CZ" dirty="0"/>
          </a:p>
        </p:txBody>
      </p:sp>
      <p:pic>
        <p:nvPicPr>
          <p:cNvPr id="43011" name="Picture 5" descr="reinforced-plastic-inventory">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2349500"/>
            <a:ext cx="1366837"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7" descr="vozik">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5513" y="2133600"/>
            <a:ext cx="11334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9" descr="warehouse230624-1-009">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08400" y="2420938"/>
            <a:ext cx="144145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Picture 13" descr="Artic">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08625" y="2133600"/>
            <a:ext cx="134302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5" name="Picture 15" descr="amsted-factory">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524750" y="2349500"/>
            <a:ext cx="12573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6" name="Picture 17" descr="AnaComCustomerService">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740650" y="3573463"/>
            <a:ext cx="9334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7" name="Text Box 18"/>
          <p:cNvSpPr txBox="1">
            <a:spLocks noChangeArrowheads="1"/>
          </p:cNvSpPr>
          <p:nvPr/>
        </p:nvSpPr>
        <p:spPr bwMode="auto">
          <a:xfrm>
            <a:off x="7720013" y="4824413"/>
            <a:ext cx="101104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cs-CZ" altLang="cs-CZ" sz="1800" b="1" dirty="0">
                <a:solidFill>
                  <a:srgbClr val="0070C0"/>
                </a:solidFill>
                <a:latin typeface="Calibri" panose="020F0502020204030204" pitchFamily="34" charset="0"/>
              </a:rPr>
              <a:t>Zákazník</a:t>
            </a:r>
            <a:endParaRPr lang="en-US" altLang="cs-CZ" sz="1800" b="1" dirty="0">
              <a:solidFill>
                <a:srgbClr val="0070C0"/>
              </a:solidFill>
              <a:latin typeface="Calibri" panose="020F0502020204030204" pitchFamily="34" charset="0"/>
            </a:endParaRPr>
          </a:p>
        </p:txBody>
      </p:sp>
      <p:sp>
        <p:nvSpPr>
          <p:cNvPr id="43018" name="AutoShape 19"/>
          <p:cNvSpPr>
            <a:spLocks noChangeArrowheads="1"/>
          </p:cNvSpPr>
          <p:nvPr/>
        </p:nvSpPr>
        <p:spPr bwMode="auto">
          <a:xfrm>
            <a:off x="1979613" y="3141663"/>
            <a:ext cx="1655762" cy="215900"/>
          </a:xfrm>
          <a:prstGeom prst="rightArrow">
            <a:avLst>
              <a:gd name="adj1" fmla="val 50000"/>
              <a:gd name="adj2" fmla="val 19172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cs-CZ" altLang="cs-CZ" sz="1800"/>
          </a:p>
        </p:txBody>
      </p:sp>
      <p:sp>
        <p:nvSpPr>
          <p:cNvPr id="43019" name="Rectangle 20"/>
          <p:cNvSpPr>
            <a:spLocks noChangeArrowheads="1"/>
          </p:cNvSpPr>
          <p:nvPr/>
        </p:nvSpPr>
        <p:spPr bwMode="auto">
          <a:xfrm>
            <a:off x="1908175" y="3500438"/>
            <a:ext cx="180022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cs-CZ" altLang="cs-CZ" sz="1600" dirty="0">
                <a:solidFill>
                  <a:srgbClr val="008000"/>
                </a:solidFill>
                <a:latin typeface="Calibri" panose="020F0502020204030204" pitchFamily="34" charset="0"/>
              </a:rPr>
              <a:t>Doby </a:t>
            </a:r>
            <a:r>
              <a:rPr lang="cs-CZ" altLang="cs-CZ" sz="1600" dirty="0" err="1">
                <a:solidFill>
                  <a:srgbClr val="008000"/>
                </a:solidFill>
                <a:latin typeface="Calibri" panose="020F0502020204030204" pitchFamily="34" charset="0"/>
              </a:rPr>
              <a:t>vyskladění</a:t>
            </a:r>
            <a:r>
              <a:rPr lang="cs-CZ" altLang="cs-CZ" sz="1600" dirty="0">
                <a:solidFill>
                  <a:srgbClr val="008000"/>
                </a:solidFill>
                <a:latin typeface="Calibri" panose="020F0502020204030204" pitchFamily="34" charset="0"/>
              </a:rPr>
              <a:t> a naskladnění </a:t>
            </a:r>
            <a:endParaRPr lang="en-GB" altLang="cs-CZ" sz="1600" dirty="0">
              <a:solidFill>
                <a:srgbClr val="008000"/>
              </a:solidFill>
              <a:latin typeface="Calibri" panose="020F0502020204030204" pitchFamily="34" charset="0"/>
            </a:endParaRPr>
          </a:p>
        </p:txBody>
      </p:sp>
      <p:sp>
        <p:nvSpPr>
          <p:cNvPr id="43020" name="Text Box 21"/>
          <p:cNvSpPr txBox="1">
            <a:spLocks noChangeArrowheads="1"/>
          </p:cNvSpPr>
          <p:nvPr/>
        </p:nvSpPr>
        <p:spPr bwMode="auto">
          <a:xfrm>
            <a:off x="545002" y="3573463"/>
            <a:ext cx="87690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cs-CZ" altLang="cs-CZ" sz="1800" b="1" dirty="0">
                <a:solidFill>
                  <a:srgbClr val="0066FF"/>
                </a:solidFill>
                <a:latin typeface="Calibri" panose="020F0502020204030204" pitchFamily="34" charset="0"/>
              </a:rPr>
              <a:t>Modrá </a:t>
            </a:r>
          </a:p>
          <a:p>
            <a:pPr algn="ctr" eaLnBrk="1" hangingPunct="1">
              <a:spcBef>
                <a:spcPct val="0"/>
              </a:spcBef>
              <a:buClrTx/>
              <a:buSzTx/>
              <a:buFontTx/>
              <a:buNone/>
            </a:pPr>
            <a:r>
              <a:rPr lang="cs-CZ" altLang="cs-CZ" sz="1800" b="1" dirty="0">
                <a:solidFill>
                  <a:srgbClr val="0066FF"/>
                </a:solidFill>
                <a:latin typeface="Calibri" panose="020F0502020204030204" pitchFamily="34" charset="0"/>
              </a:rPr>
              <a:t>lokace</a:t>
            </a:r>
            <a:endParaRPr lang="en-US" altLang="cs-CZ" sz="1800" b="1" dirty="0">
              <a:solidFill>
                <a:srgbClr val="0066FF"/>
              </a:solidFill>
              <a:latin typeface="Calibri" panose="020F0502020204030204" pitchFamily="34" charset="0"/>
            </a:endParaRPr>
          </a:p>
        </p:txBody>
      </p:sp>
      <p:sp>
        <p:nvSpPr>
          <p:cNvPr id="43021" name="Line 22"/>
          <p:cNvSpPr>
            <a:spLocks noChangeShapeType="1"/>
          </p:cNvSpPr>
          <p:nvPr/>
        </p:nvSpPr>
        <p:spPr bwMode="auto">
          <a:xfrm>
            <a:off x="900113" y="4221163"/>
            <a:ext cx="0" cy="5032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3025" name="AutoShape 26"/>
          <p:cNvSpPr>
            <a:spLocks noChangeArrowheads="1"/>
          </p:cNvSpPr>
          <p:nvPr/>
        </p:nvSpPr>
        <p:spPr bwMode="auto">
          <a:xfrm>
            <a:off x="5435600" y="3141663"/>
            <a:ext cx="1655763" cy="215900"/>
          </a:xfrm>
          <a:prstGeom prst="rightArrow">
            <a:avLst>
              <a:gd name="adj1" fmla="val 50000"/>
              <a:gd name="adj2" fmla="val 191728"/>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cs-CZ" altLang="cs-CZ" sz="1800"/>
          </a:p>
        </p:txBody>
      </p:sp>
      <p:sp>
        <p:nvSpPr>
          <p:cNvPr id="43026" name="Rectangle 27"/>
          <p:cNvSpPr>
            <a:spLocks noChangeArrowheads="1"/>
          </p:cNvSpPr>
          <p:nvPr/>
        </p:nvSpPr>
        <p:spPr bwMode="auto">
          <a:xfrm>
            <a:off x="5651500" y="3500438"/>
            <a:ext cx="143986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cs-CZ" altLang="cs-CZ" sz="1600" dirty="0">
                <a:solidFill>
                  <a:schemeClr val="hlink"/>
                </a:solidFill>
                <a:latin typeface="Calibri" panose="020F0502020204030204" pitchFamily="34" charset="0"/>
              </a:rPr>
              <a:t>Doba dodávky </a:t>
            </a:r>
            <a:endParaRPr lang="en-US" altLang="cs-CZ" sz="1600" dirty="0">
              <a:solidFill>
                <a:schemeClr val="hlink"/>
              </a:solidFill>
              <a:latin typeface="Calibri" panose="020F0502020204030204" pitchFamily="34" charset="0"/>
            </a:endParaRPr>
          </a:p>
        </p:txBody>
      </p:sp>
      <p:sp>
        <p:nvSpPr>
          <p:cNvPr id="43027" name="Rectangle 28"/>
          <p:cNvSpPr>
            <a:spLocks noChangeArrowheads="1"/>
          </p:cNvSpPr>
          <p:nvPr/>
        </p:nvSpPr>
        <p:spPr bwMode="auto">
          <a:xfrm>
            <a:off x="5279876" y="4190789"/>
            <a:ext cx="149797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cs-CZ" altLang="cs-CZ" sz="1400" b="1" dirty="0">
                <a:solidFill>
                  <a:schemeClr val="hlink"/>
                </a:solidFill>
                <a:latin typeface="Calibri" panose="020F0502020204030204" pitchFamily="34" charset="0"/>
              </a:rPr>
              <a:t>Zákaznická karta  </a:t>
            </a:r>
            <a:endParaRPr lang="en-GB" altLang="cs-CZ" sz="1400" dirty="0">
              <a:solidFill>
                <a:schemeClr val="hlink"/>
              </a:solidFill>
              <a:latin typeface="Calibri" panose="020F0502020204030204" pitchFamily="34" charset="0"/>
            </a:endParaRPr>
          </a:p>
        </p:txBody>
      </p:sp>
      <p:sp>
        <p:nvSpPr>
          <p:cNvPr id="43029" name="Line 30"/>
          <p:cNvSpPr>
            <a:spLocks noChangeShapeType="1"/>
          </p:cNvSpPr>
          <p:nvPr/>
        </p:nvSpPr>
        <p:spPr bwMode="auto">
          <a:xfrm>
            <a:off x="6156324" y="4581525"/>
            <a:ext cx="8516" cy="575208"/>
          </a:xfrm>
          <a:prstGeom prst="line">
            <a:avLst/>
          </a:prstGeom>
          <a:noFill/>
          <a:ln w="952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pic>
        <p:nvPicPr>
          <p:cNvPr id="4" name="Obrázek 3"/>
          <p:cNvPicPr>
            <a:picLocks noChangeAspect="1"/>
          </p:cNvPicPr>
          <p:nvPr/>
        </p:nvPicPr>
        <p:blipFill>
          <a:blip r:embed="rId14"/>
          <a:stretch>
            <a:fillRect/>
          </a:stretch>
        </p:blipFill>
        <p:spPr>
          <a:xfrm>
            <a:off x="3851275" y="5191125"/>
            <a:ext cx="4233740" cy="11702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Obrázek 2"/>
          <p:cNvPicPr>
            <a:picLocks noChangeAspect="1"/>
          </p:cNvPicPr>
          <p:nvPr/>
        </p:nvPicPr>
        <p:blipFill>
          <a:blip r:embed="rId15"/>
          <a:stretch>
            <a:fillRect/>
          </a:stretch>
        </p:blipFill>
        <p:spPr>
          <a:xfrm>
            <a:off x="184896" y="5123271"/>
            <a:ext cx="3476190" cy="1238095"/>
          </a:xfrm>
          <a:prstGeom prst="rect">
            <a:avLst/>
          </a:prstGeom>
          <a:ln>
            <a:solidFill>
              <a:schemeClr val="accent1"/>
            </a:solidFill>
          </a:ln>
        </p:spPr>
      </p:pic>
      <p:sp>
        <p:nvSpPr>
          <p:cNvPr id="22" name="Line 25"/>
          <p:cNvSpPr>
            <a:spLocks noChangeShapeType="1"/>
          </p:cNvSpPr>
          <p:nvPr/>
        </p:nvSpPr>
        <p:spPr bwMode="auto">
          <a:xfrm>
            <a:off x="2195513" y="4834433"/>
            <a:ext cx="0" cy="681583"/>
          </a:xfrm>
          <a:prstGeom prst="line">
            <a:avLst/>
          </a:prstGeom>
          <a:noFill/>
          <a:ln w="28575">
            <a:solidFill>
              <a:srgbClr val="00B05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 name="TextovéPole 1"/>
          <p:cNvSpPr txBox="1"/>
          <p:nvPr/>
        </p:nvSpPr>
        <p:spPr>
          <a:xfrm>
            <a:off x="2484564" y="4528591"/>
            <a:ext cx="3680046" cy="307777"/>
          </a:xfrm>
          <a:prstGeom prst="rect">
            <a:avLst/>
          </a:prstGeom>
          <a:noFill/>
        </p:spPr>
        <p:txBody>
          <a:bodyPr wrap="none" rtlCol="0">
            <a:spAutoFit/>
          </a:bodyPr>
          <a:lstStyle/>
          <a:p>
            <a:r>
              <a:rPr lang="cs-CZ" sz="1400" b="1" dirty="0">
                <a:solidFill>
                  <a:srgbClr val="0070C0"/>
                </a:solidFill>
              </a:rPr>
              <a:t>V kurzu 2020 je doba dodávky nastavena na 2D</a:t>
            </a:r>
            <a:endParaRPr lang="en-US" sz="1400" b="1" dirty="0">
              <a:solidFill>
                <a:srgbClr val="0070C0"/>
              </a:solidFill>
            </a:endParaRPr>
          </a:p>
        </p:txBody>
      </p:sp>
      <p:sp>
        <p:nvSpPr>
          <p:cNvPr id="23" name="TextovéPole 22"/>
          <p:cNvSpPr txBox="1"/>
          <p:nvPr/>
        </p:nvSpPr>
        <p:spPr>
          <a:xfrm>
            <a:off x="4328399" y="6395758"/>
            <a:ext cx="264816" cy="307777"/>
          </a:xfrm>
          <a:prstGeom prst="rect">
            <a:avLst/>
          </a:prstGeom>
          <a:noFill/>
        </p:spPr>
        <p:txBody>
          <a:bodyPr wrap="none" rtlCol="0">
            <a:spAutoFit/>
          </a:bodyPr>
          <a:lstStyle/>
          <a:p>
            <a:r>
              <a:rPr lang="cs-CZ" sz="1400" dirty="0"/>
              <a:t>  </a:t>
            </a:r>
            <a:endParaRPr lang="en-US" sz="1400" dirty="0"/>
          </a:p>
        </p:txBody>
      </p:sp>
    </p:spTree>
    <p:extLst>
      <p:ext uri="{BB962C8B-B14F-4D97-AF65-F5344CB8AC3E}">
        <p14:creationId xmlns:p14="http://schemas.microsoft.com/office/powerpoint/2010/main" val="3249240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 </a:t>
            </a:r>
          </a:p>
        </p:txBody>
      </p:sp>
      <p:pic>
        <p:nvPicPr>
          <p:cNvPr id="819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390104"/>
            <a:ext cx="7706072" cy="3808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bdélník 4"/>
          <p:cNvSpPr/>
          <p:nvPr/>
        </p:nvSpPr>
        <p:spPr>
          <a:xfrm>
            <a:off x="676868" y="6229121"/>
            <a:ext cx="7776863" cy="369332"/>
          </a:xfrm>
          <a:prstGeom prst="rect">
            <a:avLst/>
          </a:prstGeom>
        </p:spPr>
        <p:txBody>
          <a:bodyPr wrap="square">
            <a:spAutoFit/>
          </a:bodyPr>
          <a:lstStyle/>
          <a:p>
            <a:r>
              <a:rPr lang="en-US" dirty="0">
                <a:solidFill>
                  <a:srgbClr val="0070C0"/>
                </a:solidFill>
              </a:rPr>
              <a:t>WHR=Warehouse Receipt; PA=Put-away; PO=Purchase Order; SO=Sales Order </a:t>
            </a:r>
          </a:p>
        </p:txBody>
      </p:sp>
      <p:sp>
        <p:nvSpPr>
          <p:cNvPr id="6" name="TextovéPole 5"/>
          <p:cNvSpPr txBox="1"/>
          <p:nvPr/>
        </p:nvSpPr>
        <p:spPr>
          <a:xfrm>
            <a:off x="457200" y="522972"/>
            <a:ext cx="7158691" cy="646331"/>
          </a:xfrm>
          <a:prstGeom prst="rect">
            <a:avLst/>
          </a:prstGeom>
          <a:noFill/>
        </p:spPr>
        <p:txBody>
          <a:bodyPr wrap="none" rtlCol="0">
            <a:spAutoFit/>
          </a:bodyPr>
          <a:lstStyle/>
          <a:p>
            <a:r>
              <a:rPr lang="cs-CZ" sz="3600" dirty="0">
                <a:solidFill>
                  <a:srgbClr val="0070C0"/>
                </a:solidFill>
              </a:rPr>
              <a:t>Pokročilé řízení zásob </a:t>
            </a:r>
            <a:r>
              <a:rPr lang="cs-CZ" sz="2000" dirty="0">
                <a:solidFill>
                  <a:srgbClr val="7030A0"/>
                </a:solidFill>
              </a:rPr>
              <a:t>(</a:t>
            </a:r>
            <a:r>
              <a:rPr lang="cs-CZ" sz="2000" dirty="0" err="1">
                <a:solidFill>
                  <a:srgbClr val="7030A0"/>
                </a:solidFill>
              </a:rPr>
              <a:t>warehouse</a:t>
            </a:r>
            <a:r>
              <a:rPr lang="cs-CZ" sz="2000" dirty="0">
                <a:solidFill>
                  <a:srgbClr val="7030A0"/>
                </a:solidFill>
              </a:rPr>
              <a:t> management)  </a:t>
            </a:r>
          </a:p>
        </p:txBody>
      </p:sp>
    </p:spTree>
    <p:extLst>
      <p:ext uri="{BB962C8B-B14F-4D97-AF65-F5344CB8AC3E}">
        <p14:creationId xmlns:p14="http://schemas.microsoft.com/office/powerpoint/2010/main" val="3565764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Dostupné technologie</a:t>
            </a:r>
          </a:p>
        </p:txBody>
      </p:sp>
      <p:sp>
        <p:nvSpPr>
          <p:cNvPr id="3" name="Zástupný symbol pro obsah 2"/>
          <p:cNvSpPr>
            <a:spLocks noGrp="1"/>
          </p:cNvSpPr>
          <p:nvPr>
            <p:ph idx="1"/>
          </p:nvPr>
        </p:nvSpPr>
        <p:spPr/>
        <p:txBody>
          <a:bodyPr vert="horz" lIns="91440" tIns="45720" rIns="91440" bIns="45720" rtlCol="0" anchor="t">
            <a:normAutofit fontScale="55000" lnSpcReduction="20000"/>
          </a:bodyPr>
          <a:lstStyle/>
          <a:p>
            <a:r>
              <a:rPr lang="cs-CZ" dirty="0"/>
              <a:t>Microsoft  Dynamics NAV 2018 CZ – VT206</a:t>
            </a:r>
          </a:p>
          <a:p>
            <a:r>
              <a:rPr lang="cs-CZ" dirty="0"/>
              <a:t>Microsoft  Dynamics NAV 2018w1 ENG – VT206</a:t>
            </a:r>
          </a:p>
          <a:p>
            <a:r>
              <a:rPr lang="cs-CZ" dirty="0"/>
              <a:t>Microsoft  Dynamics NAV 2018 CZ – knihovna a boxy</a:t>
            </a:r>
          </a:p>
          <a:p>
            <a:r>
              <a:rPr lang="cs-CZ" dirty="0"/>
              <a:t>Microsoft  Dynamics NAV 2018w1 ENG – knihovna a boxy</a:t>
            </a:r>
          </a:p>
          <a:p>
            <a:r>
              <a:rPr lang="cs-CZ" dirty="0"/>
              <a:t>Síťová verze na serveru Orion (návod přístupu máte)</a:t>
            </a:r>
          </a:p>
          <a:p>
            <a:r>
              <a:rPr lang="cs-CZ" dirty="0"/>
              <a:t>Seznam probírané látky v </a:t>
            </a:r>
            <a:r>
              <a:rPr lang="cs-CZ" dirty="0" err="1"/>
              <a:t>EXCELu</a:t>
            </a:r>
            <a:endParaRPr lang="cs-CZ" dirty="0"/>
          </a:p>
          <a:p>
            <a:r>
              <a:rPr lang="cs-CZ" dirty="0"/>
              <a:t>Seznam vybraných kapitol (co bude probíráno) v PWP </a:t>
            </a:r>
          </a:p>
          <a:p>
            <a:r>
              <a:rPr lang="cs-CZ" dirty="0"/>
              <a:t>Pokud máte již Microsoft  Dynamics NAV 2018 na svých PC nainstalován, pak s vysokou pravděpodobností platnost studentské licence vypršela. Pak bude potřeba nainstalovat novou licenci podle návodu, který Vám bude dodán. </a:t>
            </a:r>
          </a:p>
          <a:p>
            <a:r>
              <a:rPr lang="cs-CZ" dirty="0"/>
              <a:t>Prostředí (v případě on-line výuky: MS TEAMS- stejně jako v </a:t>
            </a:r>
            <a:r>
              <a:rPr lang="cs-CZ"/>
              <a:t>letním</a:t>
            </a:r>
            <a:r>
              <a:rPr lang="cs-CZ" dirty="0"/>
              <a:t> semestru v předmětu BPH_PIS1</a:t>
            </a:r>
          </a:p>
          <a:p>
            <a:r>
              <a:rPr lang="cs-CZ" dirty="0"/>
              <a:t>V závěru ukázka MS Dynamics 365 Business </a:t>
            </a:r>
            <a:r>
              <a:rPr lang="cs-CZ" dirty="0" err="1"/>
              <a:t>Central</a:t>
            </a:r>
            <a:r>
              <a:rPr lang="cs-CZ" dirty="0"/>
              <a:t> (hesla a ID budou sděleny)</a:t>
            </a:r>
          </a:p>
          <a:p>
            <a:pPr marL="0" indent="0">
              <a:buNone/>
            </a:pPr>
            <a:r>
              <a:rPr lang="cs-CZ" dirty="0"/>
              <a:t>       http://dynav:8080/BC_CSY/    </a:t>
            </a:r>
          </a:p>
          <a:p>
            <a:endParaRPr lang="cs-CZ" dirty="0"/>
          </a:p>
          <a:p>
            <a:endParaRPr lang="cs-CZ" dirty="0"/>
          </a:p>
          <a:p>
            <a:endParaRPr lang="cs-CZ" dirty="0"/>
          </a:p>
        </p:txBody>
      </p:sp>
    </p:spTree>
    <p:extLst>
      <p:ext uri="{BB962C8B-B14F-4D97-AF65-F5344CB8AC3E}">
        <p14:creationId xmlns:p14="http://schemas.microsoft.com/office/powerpoint/2010/main" val="36387356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 </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754" y="2852936"/>
            <a:ext cx="7923213" cy="15335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6831" y="2996952"/>
            <a:ext cx="1201480" cy="799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6195" y="4386461"/>
            <a:ext cx="1401272" cy="9530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Zaoblený obdélník 7"/>
          <p:cNvSpPr/>
          <p:nvPr/>
        </p:nvSpPr>
        <p:spPr>
          <a:xfrm>
            <a:off x="1877892" y="3816042"/>
            <a:ext cx="648072" cy="58997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0" name="Přímá spojnice se šipkou 9"/>
          <p:cNvCxnSpPr/>
          <p:nvPr/>
        </p:nvCxnSpPr>
        <p:spPr>
          <a:xfrm flipV="1">
            <a:off x="1259632" y="4509120"/>
            <a:ext cx="618260"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ovéPole 10"/>
          <p:cNvSpPr txBox="1"/>
          <p:nvPr/>
        </p:nvSpPr>
        <p:spPr>
          <a:xfrm>
            <a:off x="241461" y="5636508"/>
            <a:ext cx="7872220" cy="646331"/>
          </a:xfrm>
          <a:prstGeom prst="rect">
            <a:avLst/>
          </a:prstGeom>
          <a:noFill/>
        </p:spPr>
        <p:txBody>
          <a:bodyPr wrap="none" rtlCol="0">
            <a:spAutoFit/>
          </a:bodyPr>
          <a:lstStyle/>
          <a:p>
            <a:r>
              <a:rPr lang="cs-CZ" dirty="0">
                <a:solidFill>
                  <a:srgbClr val="0070C0"/>
                </a:solidFill>
              </a:rPr>
              <a:t>Nákladové účty (výdeje)- zde jsou použity účty z britské osnovy (aplikace NAV w1).</a:t>
            </a:r>
          </a:p>
          <a:p>
            <a:r>
              <a:rPr lang="cs-CZ" dirty="0">
                <a:solidFill>
                  <a:srgbClr val="0070C0"/>
                </a:solidFill>
              </a:rPr>
              <a:t>V našem případě budeme používat vybrané účty třídy 5. </a:t>
            </a:r>
          </a:p>
        </p:txBody>
      </p:sp>
      <p:sp>
        <p:nvSpPr>
          <p:cNvPr id="12" name="TextovéPole 11"/>
          <p:cNvSpPr txBox="1"/>
          <p:nvPr/>
        </p:nvSpPr>
        <p:spPr>
          <a:xfrm>
            <a:off x="354576" y="457922"/>
            <a:ext cx="8440644" cy="646331"/>
          </a:xfrm>
          <a:prstGeom prst="rect">
            <a:avLst/>
          </a:prstGeom>
          <a:noFill/>
        </p:spPr>
        <p:txBody>
          <a:bodyPr wrap="none" rtlCol="0">
            <a:spAutoFit/>
          </a:bodyPr>
          <a:lstStyle/>
          <a:p>
            <a:r>
              <a:rPr lang="cs-CZ" sz="3600" dirty="0">
                <a:solidFill>
                  <a:srgbClr val="0070C0"/>
                </a:solidFill>
              </a:rPr>
              <a:t>Rozpočty a jejich rozšíření (oproti BPH_PIS1)</a:t>
            </a:r>
          </a:p>
        </p:txBody>
      </p:sp>
      <p:sp>
        <p:nvSpPr>
          <p:cNvPr id="3" name="TextovéPole 2"/>
          <p:cNvSpPr txBox="1"/>
          <p:nvPr/>
        </p:nvSpPr>
        <p:spPr>
          <a:xfrm>
            <a:off x="5220072" y="4720498"/>
            <a:ext cx="1896673" cy="369332"/>
          </a:xfrm>
          <a:prstGeom prst="rect">
            <a:avLst/>
          </a:prstGeom>
          <a:noFill/>
        </p:spPr>
        <p:txBody>
          <a:bodyPr wrap="none" rtlCol="0">
            <a:spAutoFit/>
          </a:bodyPr>
          <a:lstStyle/>
          <a:p>
            <a:r>
              <a:rPr lang="cs-CZ" dirty="0">
                <a:solidFill>
                  <a:srgbClr val="0070C0"/>
                </a:solidFill>
              </a:rPr>
              <a:t>Hodnoty dimenzí  </a:t>
            </a:r>
          </a:p>
        </p:txBody>
      </p:sp>
      <p:cxnSp>
        <p:nvCxnSpPr>
          <p:cNvPr id="9" name="Přímá spojnice se šipkou 8"/>
          <p:cNvCxnSpPr>
            <a:stCxn id="3" idx="0"/>
          </p:cNvCxnSpPr>
          <p:nvPr/>
        </p:nvCxnSpPr>
        <p:spPr>
          <a:xfrm flipH="1" flipV="1">
            <a:off x="6012160" y="4386461"/>
            <a:ext cx="156249" cy="334037"/>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Přímá spojnice se šipkou 12"/>
          <p:cNvCxnSpPr/>
          <p:nvPr/>
        </p:nvCxnSpPr>
        <p:spPr>
          <a:xfrm flipV="1">
            <a:off x="6720702" y="4077072"/>
            <a:ext cx="417861" cy="703114"/>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6365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 </a:t>
            </a:r>
          </a:p>
        </p:txBody>
      </p:sp>
      <p:sp>
        <p:nvSpPr>
          <p:cNvPr id="5" name="TextovéPole 4"/>
          <p:cNvSpPr txBox="1"/>
          <p:nvPr/>
        </p:nvSpPr>
        <p:spPr>
          <a:xfrm>
            <a:off x="395536" y="675700"/>
            <a:ext cx="8451866" cy="646331"/>
          </a:xfrm>
          <a:prstGeom prst="rect">
            <a:avLst/>
          </a:prstGeom>
          <a:noFill/>
        </p:spPr>
        <p:txBody>
          <a:bodyPr wrap="none" rtlCol="0">
            <a:spAutoFit/>
          </a:bodyPr>
          <a:lstStyle/>
          <a:p>
            <a:r>
              <a:rPr lang="cs-CZ" sz="3600" dirty="0">
                <a:solidFill>
                  <a:srgbClr val="0070C0"/>
                </a:solidFill>
              </a:rPr>
              <a:t>Výroba-rozšíření, prodejní analýzy, grafy,…   </a:t>
            </a:r>
          </a:p>
        </p:txBody>
      </p:sp>
      <p:pic>
        <p:nvPicPr>
          <p:cNvPr id="3" name="Obrázek 2"/>
          <p:cNvPicPr>
            <a:picLocks noChangeAspect="1"/>
          </p:cNvPicPr>
          <p:nvPr/>
        </p:nvPicPr>
        <p:blipFill>
          <a:blip r:embed="rId2"/>
          <a:stretch>
            <a:fillRect/>
          </a:stretch>
        </p:blipFill>
        <p:spPr>
          <a:xfrm>
            <a:off x="449238" y="2017397"/>
            <a:ext cx="3404042" cy="18251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Obrázek 3"/>
          <p:cNvPicPr>
            <a:picLocks noChangeAspect="1"/>
          </p:cNvPicPr>
          <p:nvPr/>
        </p:nvPicPr>
        <p:blipFill>
          <a:blip r:embed="rId3"/>
          <a:stretch>
            <a:fillRect/>
          </a:stretch>
        </p:blipFill>
        <p:spPr>
          <a:xfrm>
            <a:off x="4067944" y="2017397"/>
            <a:ext cx="4752528" cy="30324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7" name="Přímá spojnice se šipkou 6"/>
          <p:cNvCxnSpPr/>
          <p:nvPr/>
        </p:nvCxnSpPr>
        <p:spPr>
          <a:xfrm flipV="1">
            <a:off x="3522722" y="2420888"/>
            <a:ext cx="545222" cy="2880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ovéPole 7"/>
          <p:cNvSpPr txBox="1"/>
          <p:nvPr/>
        </p:nvSpPr>
        <p:spPr>
          <a:xfrm>
            <a:off x="5588976" y="2017397"/>
            <a:ext cx="833498" cy="307777"/>
          </a:xfrm>
          <a:prstGeom prst="rect">
            <a:avLst/>
          </a:prstGeom>
          <a:noFill/>
        </p:spPr>
        <p:txBody>
          <a:bodyPr wrap="none" rtlCol="0">
            <a:spAutoFit/>
          </a:bodyPr>
          <a:lstStyle/>
          <a:p>
            <a:r>
              <a:rPr lang="cs-CZ" sz="1400" dirty="0">
                <a:solidFill>
                  <a:srgbClr val="00B0F0"/>
                </a:solidFill>
              </a:rPr>
              <a:t>Kusovník</a:t>
            </a:r>
          </a:p>
        </p:txBody>
      </p:sp>
    </p:spTree>
    <p:extLst>
      <p:ext uri="{BB962C8B-B14F-4D97-AF65-F5344CB8AC3E}">
        <p14:creationId xmlns:p14="http://schemas.microsoft.com/office/powerpoint/2010/main" val="14567205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 </a:t>
            </a:r>
          </a:p>
        </p:txBody>
      </p:sp>
      <p:sp>
        <p:nvSpPr>
          <p:cNvPr id="5" name="TextovéPole 4"/>
          <p:cNvSpPr txBox="1"/>
          <p:nvPr/>
        </p:nvSpPr>
        <p:spPr>
          <a:xfrm>
            <a:off x="323528" y="748021"/>
            <a:ext cx="6620146" cy="646331"/>
          </a:xfrm>
          <a:prstGeom prst="rect">
            <a:avLst/>
          </a:prstGeom>
          <a:noFill/>
        </p:spPr>
        <p:txBody>
          <a:bodyPr wrap="none" rtlCol="0">
            <a:spAutoFit/>
          </a:bodyPr>
          <a:lstStyle/>
          <a:p>
            <a:r>
              <a:rPr lang="cs-CZ" sz="3600" dirty="0">
                <a:solidFill>
                  <a:srgbClr val="0070C0"/>
                </a:solidFill>
              </a:rPr>
              <a:t>Výroba, prodejní analýzy, grafy,…   </a:t>
            </a:r>
          </a:p>
        </p:txBody>
      </p:sp>
      <p:pic>
        <p:nvPicPr>
          <p:cNvPr id="3" name="Obrázek 2"/>
          <p:cNvPicPr>
            <a:picLocks noChangeAspect="1"/>
          </p:cNvPicPr>
          <p:nvPr/>
        </p:nvPicPr>
        <p:blipFill>
          <a:blip r:embed="rId2"/>
          <a:stretch>
            <a:fillRect/>
          </a:stretch>
        </p:blipFill>
        <p:spPr>
          <a:xfrm>
            <a:off x="449238" y="2017397"/>
            <a:ext cx="3404042" cy="18251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Obrázek 5"/>
          <p:cNvPicPr>
            <a:picLocks noChangeAspect="1"/>
          </p:cNvPicPr>
          <p:nvPr/>
        </p:nvPicPr>
        <p:blipFill>
          <a:blip r:embed="rId3"/>
          <a:stretch>
            <a:fillRect/>
          </a:stretch>
        </p:blipFill>
        <p:spPr>
          <a:xfrm>
            <a:off x="420136" y="4072970"/>
            <a:ext cx="6866287" cy="2386337"/>
          </a:xfrm>
          <a:prstGeom prst="rect">
            <a:avLst/>
          </a:prstGeom>
        </p:spPr>
      </p:pic>
      <p:sp>
        <p:nvSpPr>
          <p:cNvPr id="9" name="TextovéPole 8"/>
          <p:cNvSpPr txBox="1"/>
          <p:nvPr/>
        </p:nvSpPr>
        <p:spPr>
          <a:xfrm>
            <a:off x="4295594" y="4072970"/>
            <a:ext cx="1346202" cy="307777"/>
          </a:xfrm>
          <a:prstGeom prst="rect">
            <a:avLst/>
          </a:prstGeom>
          <a:noFill/>
        </p:spPr>
        <p:txBody>
          <a:bodyPr wrap="none" rtlCol="0">
            <a:spAutoFit/>
          </a:bodyPr>
          <a:lstStyle/>
          <a:p>
            <a:r>
              <a:rPr lang="cs-CZ" sz="1400" dirty="0">
                <a:solidFill>
                  <a:srgbClr val="00B0F0"/>
                </a:solidFill>
              </a:rPr>
              <a:t>Výrobní zakázka</a:t>
            </a:r>
          </a:p>
        </p:txBody>
      </p:sp>
    </p:spTree>
    <p:extLst>
      <p:ext uri="{BB962C8B-B14F-4D97-AF65-F5344CB8AC3E}">
        <p14:creationId xmlns:p14="http://schemas.microsoft.com/office/powerpoint/2010/main" val="36824117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 </a:t>
            </a:r>
          </a:p>
        </p:txBody>
      </p:sp>
      <p:sp>
        <p:nvSpPr>
          <p:cNvPr id="5" name="TextovéPole 4"/>
          <p:cNvSpPr txBox="1"/>
          <p:nvPr/>
        </p:nvSpPr>
        <p:spPr>
          <a:xfrm>
            <a:off x="450291" y="771307"/>
            <a:ext cx="6620146" cy="646331"/>
          </a:xfrm>
          <a:prstGeom prst="rect">
            <a:avLst/>
          </a:prstGeom>
          <a:noFill/>
        </p:spPr>
        <p:txBody>
          <a:bodyPr wrap="none" rtlCol="0">
            <a:spAutoFit/>
          </a:bodyPr>
          <a:lstStyle/>
          <a:p>
            <a:r>
              <a:rPr lang="cs-CZ" sz="3600" dirty="0">
                <a:solidFill>
                  <a:srgbClr val="0070C0"/>
                </a:solidFill>
              </a:rPr>
              <a:t>Výroba, prodejní analýzy, grafy,…   </a:t>
            </a:r>
          </a:p>
        </p:txBody>
      </p:sp>
      <p:pic>
        <p:nvPicPr>
          <p:cNvPr id="4" name="Obrázek 3"/>
          <p:cNvPicPr>
            <a:picLocks noChangeAspect="1"/>
          </p:cNvPicPr>
          <p:nvPr/>
        </p:nvPicPr>
        <p:blipFill>
          <a:blip r:embed="rId2"/>
          <a:stretch>
            <a:fillRect/>
          </a:stretch>
        </p:blipFill>
        <p:spPr>
          <a:xfrm>
            <a:off x="457200" y="2204864"/>
            <a:ext cx="3466728" cy="1631401"/>
          </a:xfrm>
          <a:prstGeom prst="rect">
            <a:avLst/>
          </a:prstGeom>
          <a:ln>
            <a:solidFill>
              <a:schemeClr val="tx1"/>
            </a:solidFill>
          </a:ln>
        </p:spPr>
      </p:pic>
      <p:pic>
        <p:nvPicPr>
          <p:cNvPr id="8" name="Obrázek 7"/>
          <p:cNvPicPr>
            <a:picLocks noChangeAspect="1"/>
          </p:cNvPicPr>
          <p:nvPr/>
        </p:nvPicPr>
        <p:blipFill>
          <a:blip r:embed="rId3"/>
          <a:stretch>
            <a:fillRect/>
          </a:stretch>
        </p:blipFill>
        <p:spPr>
          <a:xfrm>
            <a:off x="4355976" y="2186568"/>
            <a:ext cx="3674325" cy="1649697"/>
          </a:xfrm>
          <a:prstGeom prst="rect">
            <a:avLst/>
          </a:prstGeom>
          <a:ln>
            <a:solidFill>
              <a:schemeClr val="accent4">
                <a:lumMod val="75000"/>
              </a:schemeClr>
            </a:solidFill>
          </a:ln>
        </p:spPr>
      </p:pic>
      <p:cxnSp>
        <p:nvCxnSpPr>
          <p:cNvPr id="11" name="Přímá spojnice se šipkou 10"/>
          <p:cNvCxnSpPr/>
          <p:nvPr/>
        </p:nvCxnSpPr>
        <p:spPr>
          <a:xfrm>
            <a:off x="3491880" y="2852936"/>
            <a:ext cx="86409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24997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 </a:t>
            </a:r>
          </a:p>
        </p:txBody>
      </p:sp>
      <p:sp>
        <p:nvSpPr>
          <p:cNvPr id="10" name="TextovéPole 9"/>
          <p:cNvSpPr txBox="1"/>
          <p:nvPr/>
        </p:nvSpPr>
        <p:spPr>
          <a:xfrm>
            <a:off x="374748" y="784439"/>
            <a:ext cx="2514535" cy="646331"/>
          </a:xfrm>
          <a:prstGeom prst="rect">
            <a:avLst/>
          </a:prstGeom>
          <a:noFill/>
        </p:spPr>
        <p:txBody>
          <a:bodyPr wrap="none" rtlCol="0">
            <a:spAutoFit/>
          </a:bodyPr>
          <a:lstStyle/>
          <a:p>
            <a:r>
              <a:rPr lang="cs-CZ" dirty="0"/>
              <a:t> </a:t>
            </a:r>
            <a:r>
              <a:rPr lang="cs-CZ" sz="3600" dirty="0">
                <a:solidFill>
                  <a:srgbClr val="0070C0"/>
                </a:solidFill>
              </a:rPr>
              <a:t>Cash </a:t>
            </a:r>
            <a:r>
              <a:rPr lang="cs-CZ" sz="3600" dirty="0" err="1">
                <a:solidFill>
                  <a:srgbClr val="0070C0"/>
                </a:solidFill>
              </a:rPr>
              <a:t>flow</a:t>
            </a:r>
            <a:r>
              <a:rPr lang="cs-CZ" sz="3600" dirty="0">
                <a:solidFill>
                  <a:srgbClr val="0070C0"/>
                </a:solidFill>
              </a:rPr>
              <a:t>    </a:t>
            </a:r>
          </a:p>
        </p:txBody>
      </p:sp>
      <p:pic>
        <p:nvPicPr>
          <p:cNvPr id="3" name="Obrázek 2"/>
          <p:cNvPicPr>
            <a:picLocks noChangeAspect="1"/>
          </p:cNvPicPr>
          <p:nvPr/>
        </p:nvPicPr>
        <p:blipFill>
          <a:blip r:embed="rId2"/>
          <a:stretch>
            <a:fillRect/>
          </a:stretch>
        </p:blipFill>
        <p:spPr>
          <a:xfrm>
            <a:off x="457200" y="1782094"/>
            <a:ext cx="7358367" cy="2402986"/>
          </a:xfrm>
          <a:prstGeom prst="rect">
            <a:avLst/>
          </a:prstGeom>
        </p:spPr>
      </p:pic>
      <p:pic>
        <p:nvPicPr>
          <p:cNvPr id="4" name="Obrázek 3"/>
          <p:cNvPicPr>
            <a:picLocks noChangeAspect="1"/>
          </p:cNvPicPr>
          <p:nvPr/>
        </p:nvPicPr>
        <p:blipFill>
          <a:blip r:embed="rId3"/>
          <a:stretch>
            <a:fillRect/>
          </a:stretch>
        </p:blipFill>
        <p:spPr>
          <a:xfrm>
            <a:off x="1403648" y="2197728"/>
            <a:ext cx="7047819" cy="3408791"/>
          </a:xfrm>
          <a:prstGeom prst="rect">
            <a:avLst/>
          </a:prstGeom>
          <a:ln>
            <a:solidFill>
              <a:schemeClr val="tx1"/>
            </a:solidFill>
          </a:ln>
        </p:spPr>
      </p:pic>
      <p:pic>
        <p:nvPicPr>
          <p:cNvPr id="11" name="Obrázek 10"/>
          <p:cNvPicPr>
            <a:picLocks noChangeAspect="1"/>
          </p:cNvPicPr>
          <p:nvPr/>
        </p:nvPicPr>
        <p:blipFill>
          <a:blip r:embed="rId4"/>
          <a:stretch>
            <a:fillRect/>
          </a:stretch>
        </p:blipFill>
        <p:spPr>
          <a:xfrm>
            <a:off x="395463" y="3874413"/>
            <a:ext cx="6428771" cy="2480236"/>
          </a:xfrm>
          <a:prstGeom prst="rect">
            <a:avLst/>
          </a:prstGeom>
          <a:ln>
            <a:solidFill>
              <a:schemeClr val="tx1"/>
            </a:solidFill>
          </a:ln>
        </p:spPr>
      </p:pic>
    </p:spTree>
    <p:extLst>
      <p:ext uri="{BB962C8B-B14F-4D97-AF65-F5344CB8AC3E}">
        <p14:creationId xmlns:p14="http://schemas.microsoft.com/office/powerpoint/2010/main" val="4619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260648"/>
            <a:ext cx="8229600" cy="1143000"/>
          </a:xfrm>
        </p:spPr>
        <p:txBody>
          <a:bodyPr>
            <a:normAutofit fontScale="90000"/>
          </a:bodyPr>
          <a:lstStyle/>
          <a:p>
            <a:br>
              <a:rPr lang="cs-CZ" dirty="0"/>
            </a:br>
            <a:r>
              <a:rPr lang="cs-CZ" dirty="0"/>
              <a:t>  </a:t>
            </a:r>
            <a:r>
              <a:rPr lang="cs-CZ" sz="2000" b="1" dirty="0"/>
              <a:t> </a:t>
            </a:r>
            <a:br>
              <a:rPr lang="cs-CZ" dirty="0"/>
            </a:br>
            <a:endParaRPr lang="cs-CZ" dirty="0"/>
          </a:p>
        </p:txBody>
      </p:sp>
      <p:pic>
        <p:nvPicPr>
          <p:cNvPr id="4" name="Obrázek 3"/>
          <p:cNvPicPr>
            <a:picLocks noChangeAspect="1"/>
          </p:cNvPicPr>
          <p:nvPr/>
        </p:nvPicPr>
        <p:blipFill>
          <a:blip r:embed="rId2"/>
          <a:stretch>
            <a:fillRect/>
          </a:stretch>
        </p:blipFill>
        <p:spPr>
          <a:xfrm>
            <a:off x="1252952" y="1556792"/>
            <a:ext cx="6638095" cy="4619048"/>
          </a:xfrm>
          <a:prstGeom prst="rect">
            <a:avLst/>
          </a:prstGeom>
          <a:ln>
            <a:solidFill>
              <a:schemeClr val="tx1"/>
            </a:solidFill>
          </a:ln>
        </p:spPr>
      </p:pic>
      <p:sp>
        <p:nvSpPr>
          <p:cNvPr id="5" name="TextovéPole 4"/>
          <p:cNvSpPr txBox="1"/>
          <p:nvPr/>
        </p:nvSpPr>
        <p:spPr>
          <a:xfrm>
            <a:off x="1115616" y="540557"/>
            <a:ext cx="2514535" cy="646331"/>
          </a:xfrm>
          <a:prstGeom prst="rect">
            <a:avLst/>
          </a:prstGeom>
          <a:noFill/>
        </p:spPr>
        <p:txBody>
          <a:bodyPr wrap="none" rtlCol="0">
            <a:spAutoFit/>
          </a:bodyPr>
          <a:lstStyle/>
          <a:p>
            <a:r>
              <a:rPr lang="cs-CZ" dirty="0"/>
              <a:t> </a:t>
            </a:r>
            <a:r>
              <a:rPr lang="cs-CZ" sz="3600" dirty="0">
                <a:solidFill>
                  <a:srgbClr val="0070C0"/>
                </a:solidFill>
              </a:rPr>
              <a:t>Cash </a:t>
            </a:r>
            <a:r>
              <a:rPr lang="cs-CZ" sz="3600" dirty="0" err="1">
                <a:solidFill>
                  <a:srgbClr val="0070C0"/>
                </a:solidFill>
              </a:rPr>
              <a:t>flow</a:t>
            </a:r>
            <a:r>
              <a:rPr lang="cs-CZ" sz="3600" dirty="0">
                <a:solidFill>
                  <a:srgbClr val="0070C0"/>
                </a:solidFill>
              </a:rPr>
              <a:t>    </a:t>
            </a:r>
          </a:p>
        </p:txBody>
      </p:sp>
    </p:spTree>
    <p:extLst>
      <p:ext uri="{BB962C8B-B14F-4D97-AF65-F5344CB8AC3E}">
        <p14:creationId xmlns:p14="http://schemas.microsoft.com/office/powerpoint/2010/main" val="10155515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9ACC5B9-FA5F-4501-AA3B-8DAA54C3F51D}"/>
              </a:ext>
            </a:extLst>
          </p:cNvPr>
          <p:cNvSpPr>
            <a:spLocks noGrp="1"/>
          </p:cNvSpPr>
          <p:nvPr>
            <p:ph type="title"/>
          </p:nvPr>
        </p:nvSpPr>
        <p:spPr/>
        <p:txBody>
          <a:bodyPr>
            <a:normAutofit/>
          </a:bodyPr>
          <a:lstStyle/>
          <a:p>
            <a:pPr algn="l"/>
            <a:r>
              <a:rPr lang="cs-CZ" sz="3600" dirty="0">
                <a:solidFill>
                  <a:srgbClr val="0070C0"/>
                </a:solidFill>
              </a:rPr>
              <a:t>Řízení projektů</a:t>
            </a:r>
            <a:endParaRPr lang="en-US" sz="3600" dirty="0">
              <a:solidFill>
                <a:srgbClr val="0070C0"/>
              </a:solidFill>
            </a:endParaRPr>
          </a:p>
        </p:txBody>
      </p:sp>
      <p:sp>
        <p:nvSpPr>
          <p:cNvPr id="4" name="Obdélník 3">
            <a:extLst>
              <a:ext uri="{FF2B5EF4-FFF2-40B4-BE49-F238E27FC236}">
                <a16:creationId xmlns:a16="http://schemas.microsoft.com/office/drawing/2014/main" id="{E09EAA35-0FB6-489F-9672-16E1365C04D9}"/>
              </a:ext>
            </a:extLst>
          </p:cNvPr>
          <p:cNvSpPr/>
          <p:nvPr/>
        </p:nvSpPr>
        <p:spPr>
          <a:xfrm>
            <a:off x="609028" y="3158688"/>
            <a:ext cx="1821161" cy="809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Projekt</a:t>
            </a:r>
          </a:p>
        </p:txBody>
      </p:sp>
      <p:sp>
        <p:nvSpPr>
          <p:cNvPr id="5" name="Obdélník 4">
            <a:extLst>
              <a:ext uri="{FF2B5EF4-FFF2-40B4-BE49-F238E27FC236}">
                <a16:creationId xmlns:a16="http://schemas.microsoft.com/office/drawing/2014/main" id="{57295AA6-CBEB-47DD-B962-A4FCB2A0E50B}"/>
              </a:ext>
            </a:extLst>
          </p:cNvPr>
          <p:cNvSpPr/>
          <p:nvPr/>
        </p:nvSpPr>
        <p:spPr>
          <a:xfrm>
            <a:off x="3144154" y="3158688"/>
            <a:ext cx="1914525" cy="809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Zdroj </a:t>
            </a:r>
          </a:p>
        </p:txBody>
      </p:sp>
      <p:cxnSp>
        <p:nvCxnSpPr>
          <p:cNvPr id="6" name="Přímá spojnice se šipkou 5">
            <a:extLst>
              <a:ext uri="{FF2B5EF4-FFF2-40B4-BE49-F238E27FC236}">
                <a16:creationId xmlns:a16="http://schemas.microsoft.com/office/drawing/2014/main" id="{81A940A6-7195-4032-B81A-314209CA77D9}"/>
              </a:ext>
            </a:extLst>
          </p:cNvPr>
          <p:cNvCxnSpPr>
            <a:stCxn id="4" idx="3"/>
            <a:endCxn id="5" idx="1"/>
          </p:cNvCxnSpPr>
          <p:nvPr/>
        </p:nvCxnSpPr>
        <p:spPr>
          <a:xfrm>
            <a:off x="2430189" y="3563501"/>
            <a:ext cx="713965"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Obdélník 6">
            <a:extLst>
              <a:ext uri="{FF2B5EF4-FFF2-40B4-BE49-F238E27FC236}">
                <a16:creationId xmlns:a16="http://schemas.microsoft.com/office/drawing/2014/main" id="{231CEA45-A4FE-46BA-BBF7-AEE48AA37E3B}"/>
              </a:ext>
            </a:extLst>
          </p:cNvPr>
          <p:cNvSpPr/>
          <p:nvPr/>
        </p:nvSpPr>
        <p:spPr>
          <a:xfrm>
            <a:off x="2866519" y="4524730"/>
            <a:ext cx="1567511" cy="3786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Typ zdroje</a:t>
            </a:r>
          </a:p>
        </p:txBody>
      </p:sp>
      <p:sp>
        <p:nvSpPr>
          <p:cNvPr id="8" name="Obdélník 7">
            <a:extLst>
              <a:ext uri="{FF2B5EF4-FFF2-40B4-BE49-F238E27FC236}">
                <a16:creationId xmlns:a16="http://schemas.microsoft.com/office/drawing/2014/main" id="{CB389E08-0735-4D27-81BF-69F3E8B7D1D5}"/>
              </a:ext>
            </a:extLst>
          </p:cNvPr>
          <p:cNvSpPr/>
          <p:nvPr/>
        </p:nvSpPr>
        <p:spPr>
          <a:xfrm>
            <a:off x="4886411" y="4532668"/>
            <a:ext cx="1748825" cy="3627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Kapacita zdroje</a:t>
            </a:r>
          </a:p>
        </p:txBody>
      </p:sp>
      <p:cxnSp>
        <p:nvCxnSpPr>
          <p:cNvPr id="9" name="Přímá spojnice se šipkou 8">
            <a:extLst>
              <a:ext uri="{FF2B5EF4-FFF2-40B4-BE49-F238E27FC236}">
                <a16:creationId xmlns:a16="http://schemas.microsoft.com/office/drawing/2014/main" id="{7670DCA4-8DAE-4CE9-94A2-5D53DAC252A4}"/>
              </a:ext>
            </a:extLst>
          </p:cNvPr>
          <p:cNvCxnSpPr/>
          <p:nvPr/>
        </p:nvCxnSpPr>
        <p:spPr>
          <a:xfrm flipV="1">
            <a:off x="3097754" y="4887473"/>
            <a:ext cx="0" cy="3750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Přímá spojnice se šipkou 9">
            <a:extLst>
              <a:ext uri="{FF2B5EF4-FFF2-40B4-BE49-F238E27FC236}">
                <a16:creationId xmlns:a16="http://schemas.microsoft.com/office/drawing/2014/main" id="{60D849FF-70F5-48D0-8424-4890F64028A7}"/>
              </a:ext>
            </a:extLst>
          </p:cNvPr>
          <p:cNvCxnSpPr/>
          <p:nvPr/>
        </p:nvCxnSpPr>
        <p:spPr>
          <a:xfrm flipV="1">
            <a:off x="4956609" y="3934579"/>
            <a:ext cx="0" cy="5901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Obdélník 10">
            <a:extLst>
              <a:ext uri="{FF2B5EF4-FFF2-40B4-BE49-F238E27FC236}">
                <a16:creationId xmlns:a16="http://schemas.microsoft.com/office/drawing/2014/main" id="{C341D821-3012-41C5-B97D-498A389DD21A}"/>
              </a:ext>
            </a:extLst>
          </p:cNvPr>
          <p:cNvSpPr/>
          <p:nvPr/>
        </p:nvSpPr>
        <p:spPr>
          <a:xfrm>
            <a:off x="2608500" y="5293076"/>
            <a:ext cx="978509" cy="3627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Osoba</a:t>
            </a:r>
          </a:p>
        </p:txBody>
      </p:sp>
      <p:sp>
        <p:nvSpPr>
          <p:cNvPr id="12" name="Obdélník 11">
            <a:extLst>
              <a:ext uri="{FF2B5EF4-FFF2-40B4-BE49-F238E27FC236}">
                <a16:creationId xmlns:a16="http://schemas.microsoft.com/office/drawing/2014/main" id="{8CCA1BCE-FB93-4BFA-B221-C00BB5F64684}"/>
              </a:ext>
            </a:extLst>
          </p:cNvPr>
          <p:cNvSpPr/>
          <p:nvPr/>
        </p:nvSpPr>
        <p:spPr>
          <a:xfrm>
            <a:off x="3762222" y="5262518"/>
            <a:ext cx="990599" cy="3627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Stroj</a:t>
            </a:r>
          </a:p>
        </p:txBody>
      </p:sp>
      <p:cxnSp>
        <p:nvCxnSpPr>
          <p:cNvPr id="13" name="Přímá spojnice se šipkou 12">
            <a:extLst>
              <a:ext uri="{FF2B5EF4-FFF2-40B4-BE49-F238E27FC236}">
                <a16:creationId xmlns:a16="http://schemas.microsoft.com/office/drawing/2014/main" id="{1B6F1C30-1B70-45B6-A512-0D8E155B3988}"/>
              </a:ext>
            </a:extLst>
          </p:cNvPr>
          <p:cNvCxnSpPr/>
          <p:nvPr/>
        </p:nvCxnSpPr>
        <p:spPr>
          <a:xfrm flipV="1">
            <a:off x="4104051" y="4874378"/>
            <a:ext cx="0" cy="3750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Přímá spojnice se šipkou 13">
            <a:extLst>
              <a:ext uri="{FF2B5EF4-FFF2-40B4-BE49-F238E27FC236}">
                <a16:creationId xmlns:a16="http://schemas.microsoft.com/office/drawing/2014/main" id="{5BCA5BD9-62A6-4E04-9028-7B7ED26C27E0}"/>
              </a:ext>
            </a:extLst>
          </p:cNvPr>
          <p:cNvCxnSpPr/>
          <p:nvPr/>
        </p:nvCxnSpPr>
        <p:spPr>
          <a:xfrm flipV="1">
            <a:off x="3289734" y="3942517"/>
            <a:ext cx="0" cy="5901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Přímá spojnice se šipkou 14">
            <a:extLst>
              <a:ext uri="{FF2B5EF4-FFF2-40B4-BE49-F238E27FC236}">
                <a16:creationId xmlns:a16="http://schemas.microsoft.com/office/drawing/2014/main" id="{BC949791-0EFB-4605-BC1F-CA5614249655}"/>
              </a:ext>
            </a:extLst>
          </p:cNvPr>
          <p:cNvCxnSpPr>
            <a:stCxn id="7" idx="3"/>
            <a:endCxn id="8" idx="1"/>
          </p:cNvCxnSpPr>
          <p:nvPr/>
        </p:nvCxnSpPr>
        <p:spPr>
          <a:xfrm>
            <a:off x="4434030" y="4714040"/>
            <a:ext cx="452381"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Obdélník 15">
            <a:extLst>
              <a:ext uri="{FF2B5EF4-FFF2-40B4-BE49-F238E27FC236}">
                <a16:creationId xmlns:a16="http://schemas.microsoft.com/office/drawing/2014/main" id="{DDDD2D3A-A234-4FB6-AB9F-1C09E7D28AFC}"/>
              </a:ext>
            </a:extLst>
          </p:cNvPr>
          <p:cNvSpPr/>
          <p:nvPr/>
        </p:nvSpPr>
        <p:spPr>
          <a:xfrm>
            <a:off x="609027" y="4252074"/>
            <a:ext cx="1821162" cy="3786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Pořizovací cena</a:t>
            </a:r>
          </a:p>
        </p:txBody>
      </p:sp>
      <p:sp>
        <p:nvSpPr>
          <p:cNvPr id="17" name="Obdélník 16">
            <a:extLst>
              <a:ext uri="{FF2B5EF4-FFF2-40B4-BE49-F238E27FC236}">
                <a16:creationId xmlns:a16="http://schemas.microsoft.com/office/drawing/2014/main" id="{A4EA7CB8-C854-433D-AD01-438B899ED5E6}"/>
              </a:ext>
            </a:extLst>
          </p:cNvPr>
          <p:cNvSpPr/>
          <p:nvPr/>
        </p:nvSpPr>
        <p:spPr>
          <a:xfrm>
            <a:off x="611560" y="4725144"/>
            <a:ext cx="1821162" cy="5679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Jednotková (prodejní)  cena</a:t>
            </a:r>
          </a:p>
        </p:txBody>
      </p:sp>
      <p:cxnSp>
        <p:nvCxnSpPr>
          <p:cNvPr id="18" name="Přímá spojnice se šipkou 17">
            <a:extLst>
              <a:ext uri="{FF2B5EF4-FFF2-40B4-BE49-F238E27FC236}">
                <a16:creationId xmlns:a16="http://schemas.microsoft.com/office/drawing/2014/main" id="{31B60DCC-B52F-42CD-B8A8-3866690DA07C}"/>
              </a:ext>
            </a:extLst>
          </p:cNvPr>
          <p:cNvCxnSpPr>
            <a:stCxn id="16" idx="3"/>
          </p:cNvCxnSpPr>
          <p:nvPr/>
        </p:nvCxnSpPr>
        <p:spPr>
          <a:xfrm>
            <a:off x="2430189" y="4441384"/>
            <a:ext cx="455380" cy="1678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Přímá spojnice se šipkou 18">
            <a:extLst>
              <a:ext uri="{FF2B5EF4-FFF2-40B4-BE49-F238E27FC236}">
                <a16:creationId xmlns:a16="http://schemas.microsoft.com/office/drawing/2014/main" id="{D9F65109-3CA3-4CD0-A2B3-0F663A2CE8CC}"/>
              </a:ext>
            </a:extLst>
          </p:cNvPr>
          <p:cNvCxnSpPr>
            <a:cxnSpLocks/>
            <a:stCxn id="17" idx="3"/>
            <a:endCxn id="7" idx="1"/>
          </p:cNvCxnSpPr>
          <p:nvPr/>
        </p:nvCxnSpPr>
        <p:spPr>
          <a:xfrm flipV="1">
            <a:off x="2432722" y="4714040"/>
            <a:ext cx="433797" cy="2950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Obdélník 19">
            <a:extLst>
              <a:ext uri="{FF2B5EF4-FFF2-40B4-BE49-F238E27FC236}">
                <a16:creationId xmlns:a16="http://schemas.microsoft.com/office/drawing/2014/main" id="{655A4CA0-28E8-4045-850E-180825B491C8}"/>
              </a:ext>
            </a:extLst>
          </p:cNvPr>
          <p:cNvSpPr/>
          <p:nvPr/>
        </p:nvSpPr>
        <p:spPr>
          <a:xfrm>
            <a:off x="3250865" y="2370495"/>
            <a:ext cx="1701101" cy="3786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Skupina zdrojů</a:t>
            </a:r>
          </a:p>
        </p:txBody>
      </p:sp>
      <p:cxnSp>
        <p:nvCxnSpPr>
          <p:cNvPr id="21" name="Přímá spojnice se šipkou 20">
            <a:extLst>
              <a:ext uri="{FF2B5EF4-FFF2-40B4-BE49-F238E27FC236}">
                <a16:creationId xmlns:a16="http://schemas.microsoft.com/office/drawing/2014/main" id="{C19F08A3-DD2F-4204-A4E8-F421A0E816EB}"/>
              </a:ext>
            </a:extLst>
          </p:cNvPr>
          <p:cNvCxnSpPr>
            <a:stCxn id="20" idx="2"/>
            <a:endCxn id="5" idx="0"/>
          </p:cNvCxnSpPr>
          <p:nvPr/>
        </p:nvCxnSpPr>
        <p:spPr>
          <a:xfrm>
            <a:off x="4101416" y="2749115"/>
            <a:ext cx="1" cy="4095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Obdélník 21">
            <a:extLst>
              <a:ext uri="{FF2B5EF4-FFF2-40B4-BE49-F238E27FC236}">
                <a16:creationId xmlns:a16="http://schemas.microsoft.com/office/drawing/2014/main" id="{50BACDCA-DD55-42B2-8A19-5189394FA63F}"/>
              </a:ext>
            </a:extLst>
          </p:cNvPr>
          <p:cNvSpPr/>
          <p:nvPr/>
        </p:nvSpPr>
        <p:spPr>
          <a:xfrm>
            <a:off x="633082" y="2339531"/>
            <a:ext cx="1821161" cy="3937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Plánovací řádky</a:t>
            </a:r>
          </a:p>
        </p:txBody>
      </p:sp>
      <p:cxnSp>
        <p:nvCxnSpPr>
          <p:cNvPr id="23" name="Přímá spojnice se šipkou 22">
            <a:extLst>
              <a:ext uri="{FF2B5EF4-FFF2-40B4-BE49-F238E27FC236}">
                <a16:creationId xmlns:a16="http://schemas.microsoft.com/office/drawing/2014/main" id="{F67C44D6-7A9C-48DC-B2B0-6808FE49620A}"/>
              </a:ext>
            </a:extLst>
          </p:cNvPr>
          <p:cNvCxnSpPr>
            <a:stCxn id="4" idx="0"/>
            <a:endCxn id="22" idx="2"/>
          </p:cNvCxnSpPr>
          <p:nvPr/>
        </p:nvCxnSpPr>
        <p:spPr>
          <a:xfrm flipV="1">
            <a:off x="1519609" y="2733238"/>
            <a:ext cx="24054" cy="4254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Přímá spojnice se šipkou 23">
            <a:extLst>
              <a:ext uri="{FF2B5EF4-FFF2-40B4-BE49-F238E27FC236}">
                <a16:creationId xmlns:a16="http://schemas.microsoft.com/office/drawing/2014/main" id="{19737BC4-77EC-4285-845D-DCA6733ED478}"/>
              </a:ext>
            </a:extLst>
          </p:cNvPr>
          <p:cNvCxnSpPr/>
          <p:nvPr/>
        </p:nvCxnSpPr>
        <p:spPr>
          <a:xfrm flipV="1">
            <a:off x="1543662" y="1914081"/>
            <a:ext cx="0" cy="4040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Obdélník 24">
            <a:extLst>
              <a:ext uri="{FF2B5EF4-FFF2-40B4-BE49-F238E27FC236}">
                <a16:creationId xmlns:a16="http://schemas.microsoft.com/office/drawing/2014/main" id="{167AC657-8F2B-46C5-A78C-BA7F2A987756}"/>
              </a:ext>
            </a:extLst>
          </p:cNvPr>
          <p:cNvSpPr/>
          <p:nvPr/>
        </p:nvSpPr>
        <p:spPr>
          <a:xfrm>
            <a:off x="633082" y="1529906"/>
            <a:ext cx="1821161" cy="3937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Deník projektu</a:t>
            </a:r>
          </a:p>
        </p:txBody>
      </p:sp>
    </p:spTree>
    <p:extLst>
      <p:ext uri="{BB962C8B-B14F-4D97-AF65-F5344CB8AC3E}">
        <p14:creationId xmlns:p14="http://schemas.microsoft.com/office/powerpoint/2010/main" val="24689602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6553943-8FFF-48B3-9AF7-976CB95EAF82}"/>
              </a:ext>
            </a:extLst>
          </p:cNvPr>
          <p:cNvSpPr>
            <a:spLocks noGrp="1"/>
          </p:cNvSpPr>
          <p:nvPr>
            <p:ph type="title"/>
          </p:nvPr>
        </p:nvSpPr>
        <p:spPr/>
        <p:txBody>
          <a:bodyPr>
            <a:normAutofit/>
          </a:bodyPr>
          <a:lstStyle/>
          <a:p>
            <a:pPr algn="l"/>
            <a:r>
              <a:rPr lang="cs-CZ" sz="3600" dirty="0">
                <a:solidFill>
                  <a:srgbClr val="0070C0"/>
                </a:solidFill>
              </a:rPr>
              <a:t>Řízení projektů</a:t>
            </a:r>
            <a:endParaRPr lang="en-US" sz="3600" dirty="0">
              <a:solidFill>
                <a:srgbClr val="0070C0"/>
              </a:solidFill>
            </a:endParaRPr>
          </a:p>
        </p:txBody>
      </p:sp>
      <p:pic>
        <p:nvPicPr>
          <p:cNvPr id="5" name="Obrázek 4">
            <a:extLst>
              <a:ext uri="{FF2B5EF4-FFF2-40B4-BE49-F238E27FC236}">
                <a16:creationId xmlns:a16="http://schemas.microsoft.com/office/drawing/2014/main" id="{D05BFCB7-3B3F-48FD-B806-2F3A6382796A}"/>
              </a:ext>
            </a:extLst>
          </p:cNvPr>
          <p:cNvPicPr>
            <a:picLocks noChangeAspect="1"/>
          </p:cNvPicPr>
          <p:nvPr/>
        </p:nvPicPr>
        <p:blipFill>
          <a:blip r:embed="rId2"/>
          <a:stretch>
            <a:fillRect/>
          </a:stretch>
        </p:blipFill>
        <p:spPr>
          <a:xfrm>
            <a:off x="683568" y="1124744"/>
            <a:ext cx="5601925" cy="5082923"/>
          </a:xfrm>
          <a:prstGeom prst="rect">
            <a:avLst/>
          </a:prstGeom>
        </p:spPr>
      </p:pic>
    </p:spTree>
    <p:extLst>
      <p:ext uri="{BB962C8B-B14F-4D97-AF65-F5344CB8AC3E}">
        <p14:creationId xmlns:p14="http://schemas.microsoft.com/office/powerpoint/2010/main" val="7168343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 </a:t>
            </a:r>
          </a:p>
        </p:txBody>
      </p:sp>
      <p:sp>
        <p:nvSpPr>
          <p:cNvPr id="4" name="TextovéPole 3"/>
          <p:cNvSpPr txBox="1"/>
          <p:nvPr/>
        </p:nvSpPr>
        <p:spPr>
          <a:xfrm>
            <a:off x="445360" y="518218"/>
            <a:ext cx="3080459" cy="646331"/>
          </a:xfrm>
          <a:prstGeom prst="rect">
            <a:avLst/>
          </a:prstGeom>
          <a:noFill/>
        </p:spPr>
        <p:txBody>
          <a:bodyPr wrap="none" rtlCol="0">
            <a:spAutoFit/>
          </a:bodyPr>
          <a:lstStyle/>
          <a:p>
            <a:r>
              <a:rPr lang="cs-CZ" sz="3600" dirty="0">
                <a:solidFill>
                  <a:srgbClr val="0070C0"/>
                </a:solidFill>
              </a:rPr>
              <a:t>Řízení projektů </a:t>
            </a:r>
          </a:p>
        </p:txBody>
      </p:sp>
      <p:pic>
        <p:nvPicPr>
          <p:cNvPr id="5" name="Obrázek 4"/>
          <p:cNvPicPr>
            <a:picLocks noChangeAspect="1"/>
          </p:cNvPicPr>
          <p:nvPr/>
        </p:nvPicPr>
        <p:blipFill>
          <a:blip r:embed="rId2"/>
          <a:stretch>
            <a:fillRect/>
          </a:stretch>
        </p:blipFill>
        <p:spPr>
          <a:xfrm>
            <a:off x="457200" y="1656924"/>
            <a:ext cx="4330824" cy="1438095"/>
          </a:xfrm>
          <a:prstGeom prst="rect">
            <a:avLst/>
          </a:prstGeom>
          <a:ln>
            <a:solidFill>
              <a:schemeClr val="tx1"/>
            </a:solidFill>
          </a:ln>
        </p:spPr>
      </p:pic>
      <p:pic>
        <p:nvPicPr>
          <p:cNvPr id="6" name="Obrázek 5"/>
          <p:cNvPicPr>
            <a:picLocks noChangeAspect="1"/>
          </p:cNvPicPr>
          <p:nvPr/>
        </p:nvPicPr>
        <p:blipFill>
          <a:blip r:embed="rId3"/>
          <a:stretch>
            <a:fillRect/>
          </a:stretch>
        </p:blipFill>
        <p:spPr>
          <a:xfrm>
            <a:off x="457200" y="3334305"/>
            <a:ext cx="6630509" cy="2682311"/>
          </a:xfrm>
          <a:prstGeom prst="rect">
            <a:avLst/>
          </a:prstGeom>
          <a:ln>
            <a:solidFill>
              <a:schemeClr val="tx1"/>
            </a:solidFill>
          </a:ln>
        </p:spPr>
      </p:pic>
    </p:spTree>
    <p:extLst>
      <p:ext uri="{BB962C8B-B14F-4D97-AF65-F5344CB8AC3E}">
        <p14:creationId xmlns:p14="http://schemas.microsoft.com/office/powerpoint/2010/main" val="34832734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l"/>
            <a:r>
              <a:rPr lang="cs-CZ" sz="4000" dirty="0">
                <a:solidFill>
                  <a:srgbClr val="0070C0"/>
                </a:solidFill>
                <a:latin typeface="+mn-lt"/>
                <a:ea typeface="+mn-ea"/>
                <a:cs typeface="+mn-cs"/>
              </a:rPr>
              <a:t>Business </a:t>
            </a:r>
            <a:r>
              <a:rPr lang="cs-CZ" sz="4000" dirty="0" err="1">
                <a:solidFill>
                  <a:srgbClr val="0070C0"/>
                </a:solidFill>
                <a:latin typeface="+mn-lt"/>
                <a:ea typeface="+mn-ea"/>
                <a:cs typeface="+mn-cs"/>
              </a:rPr>
              <a:t>Intelligence</a:t>
            </a:r>
            <a:r>
              <a:rPr lang="cs-CZ" sz="4000" dirty="0">
                <a:solidFill>
                  <a:srgbClr val="0070C0"/>
                </a:solidFill>
                <a:latin typeface="+mn-lt"/>
                <a:ea typeface="+mn-ea"/>
                <a:cs typeface="+mn-cs"/>
              </a:rPr>
              <a:t> (</a:t>
            </a:r>
            <a:r>
              <a:rPr lang="cs-CZ" sz="4000" dirty="0" err="1">
                <a:solidFill>
                  <a:srgbClr val="0070C0"/>
                </a:solidFill>
                <a:latin typeface="+mn-lt"/>
                <a:ea typeface="+mn-ea"/>
                <a:cs typeface="+mn-cs"/>
              </a:rPr>
              <a:t>Power</a:t>
            </a:r>
            <a:r>
              <a:rPr lang="cs-CZ" sz="4000" dirty="0">
                <a:solidFill>
                  <a:srgbClr val="0070C0"/>
                </a:solidFill>
                <a:latin typeface="+mn-lt"/>
                <a:ea typeface="+mn-ea"/>
                <a:cs typeface="+mn-cs"/>
              </a:rPr>
              <a:t> BI) – v případě volné časové kapacity</a:t>
            </a:r>
          </a:p>
        </p:txBody>
      </p:sp>
      <p:sp>
        <p:nvSpPr>
          <p:cNvPr id="4" name="Obdélník 3"/>
          <p:cNvSpPr/>
          <p:nvPr/>
        </p:nvSpPr>
        <p:spPr>
          <a:xfrm>
            <a:off x="457200" y="1720840"/>
            <a:ext cx="7643192" cy="1015663"/>
          </a:xfrm>
          <a:prstGeom prst="rect">
            <a:avLst/>
          </a:prstGeom>
        </p:spPr>
        <p:txBody>
          <a:bodyPr wrap="square">
            <a:spAutoFit/>
          </a:bodyPr>
          <a:lstStyle/>
          <a:p>
            <a:r>
              <a:rPr lang="cs-CZ" sz="1200" b="1" dirty="0">
                <a:solidFill>
                  <a:srgbClr val="0070C0"/>
                </a:solidFill>
                <a:latin typeface="Segoe UI" panose="020B0502040204020203" pitchFamily="34" charset="0"/>
              </a:rPr>
              <a:t>Microsoft </a:t>
            </a:r>
            <a:r>
              <a:rPr lang="cs-CZ" sz="1200" b="1" dirty="0" err="1">
                <a:solidFill>
                  <a:srgbClr val="0070C0"/>
                </a:solidFill>
                <a:latin typeface="Segoe UI" panose="020B0502040204020203" pitchFamily="34" charset="0"/>
              </a:rPr>
              <a:t>Power</a:t>
            </a:r>
            <a:r>
              <a:rPr lang="cs-CZ" sz="1200" b="1" dirty="0">
                <a:solidFill>
                  <a:srgbClr val="0070C0"/>
                </a:solidFill>
                <a:latin typeface="Segoe UI" panose="020B0502040204020203" pitchFamily="34" charset="0"/>
              </a:rPr>
              <a:t> BI</a:t>
            </a:r>
            <a:r>
              <a:rPr lang="cs-CZ" sz="1200" dirty="0">
                <a:solidFill>
                  <a:srgbClr val="0070C0"/>
                </a:solidFill>
                <a:latin typeface="Segoe UI" panose="020B0502040204020203" pitchFamily="34" charset="0"/>
              </a:rPr>
              <a:t> je kolekce softwarových služeb, aplikací a konektorů, které spolupracují, aby přeměnily vaše nesouvisející zdroje dat na koherentní, vizuálně zajímavé interaktivní přehledy. Ať vaše data tvoří jednoduchý sešit Microsoft Excelu, nebo kolekce </a:t>
            </a:r>
            <a:r>
              <a:rPr lang="cs-CZ" sz="1200" dirty="0" err="1">
                <a:solidFill>
                  <a:srgbClr val="0070C0"/>
                </a:solidFill>
                <a:latin typeface="Segoe UI" panose="020B0502040204020203" pitchFamily="34" charset="0"/>
              </a:rPr>
              <a:t>cloudových</a:t>
            </a:r>
            <a:r>
              <a:rPr lang="cs-CZ" sz="1200" dirty="0">
                <a:solidFill>
                  <a:srgbClr val="0070C0"/>
                </a:solidFill>
                <a:latin typeface="Segoe UI" panose="020B0502040204020203" pitchFamily="34" charset="0"/>
              </a:rPr>
              <a:t> a místních hybridních datových skladů, </a:t>
            </a:r>
            <a:r>
              <a:rPr lang="cs-CZ" sz="1200" b="1" dirty="0" err="1">
                <a:solidFill>
                  <a:srgbClr val="0070C0"/>
                </a:solidFill>
                <a:latin typeface="Segoe UI" panose="020B0502040204020203" pitchFamily="34" charset="0"/>
              </a:rPr>
              <a:t>Power</a:t>
            </a:r>
            <a:r>
              <a:rPr lang="cs-CZ" sz="1200" b="1" dirty="0">
                <a:solidFill>
                  <a:srgbClr val="0070C0"/>
                </a:solidFill>
                <a:latin typeface="Segoe UI" panose="020B0502040204020203" pitchFamily="34" charset="0"/>
              </a:rPr>
              <a:t> BI</a:t>
            </a:r>
            <a:r>
              <a:rPr lang="cs-CZ" sz="1200" dirty="0">
                <a:solidFill>
                  <a:srgbClr val="0070C0"/>
                </a:solidFill>
                <a:latin typeface="Segoe UI" panose="020B0502040204020203" pitchFamily="34" charset="0"/>
              </a:rPr>
              <a:t> umožňuje snadné připojení ke zdrojům dat, vizualizaci (nebo zjištění) toho důležitého a sdílení výsledků s kýmkoli, nebo s vybranými uživateli.</a:t>
            </a:r>
            <a:endParaRPr lang="cs-CZ" sz="1200" dirty="0">
              <a:solidFill>
                <a:srgbClr val="0070C0"/>
              </a:solidFill>
            </a:endParaRPr>
          </a:p>
        </p:txBody>
      </p:sp>
      <p:pic>
        <p:nvPicPr>
          <p:cNvPr id="5" name="Obrázek 4"/>
          <p:cNvPicPr>
            <a:picLocks noChangeAspect="1"/>
          </p:cNvPicPr>
          <p:nvPr/>
        </p:nvPicPr>
        <p:blipFill>
          <a:blip r:embed="rId2"/>
          <a:stretch>
            <a:fillRect/>
          </a:stretch>
        </p:blipFill>
        <p:spPr>
          <a:xfrm>
            <a:off x="459502" y="3861048"/>
            <a:ext cx="7120886" cy="2391807"/>
          </a:xfrm>
          <a:prstGeom prst="rect">
            <a:avLst/>
          </a:prstGeom>
        </p:spPr>
      </p:pic>
      <p:sp>
        <p:nvSpPr>
          <p:cNvPr id="6" name="Obdélník 5"/>
          <p:cNvSpPr/>
          <p:nvPr/>
        </p:nvSpPr>
        <p:spPr>
          <a:xfrm>
            <a:off x="4932040" y="2736503"/>
            <a:ext cx="3294112" cy="1200329"/>
          </a:xfrm>
          <a:prstGeom prst="rect">
            <a:avLst/>
          </a:prstGeom>
        </p:spPr>
        <p:txBody>
          <a:bodyPr wrap="square">
            <a:spAutoFit/>
          </a:bodyPr>
          <a:lstStyle/>
          <a:p>
            <a:r>
              <a:rPr lang="cs-CZ" sz="1200" dirty="0">
                <a:solidFill>
                  <a:srgbClr val="171717"/>
                </a:solidFill>
                <a:latin typeface="Segoe UI" panose="020B0502040204020203" pitchFamily="34" charset="0"/>
              </a:rPr>
              <a:t> </a:t>
            </a:r>
            <a:r>
              <a:rPr lang="cs-CZ" sz="1200" b="1" dirty="0">
                <a:solidFill>
                  <a:srgbClr val="171717"/>
                </a:solidFill>
                <a:latin typeface="Segoe UI" panose="020B0502040204020203" pitchFamily="34" charset="0"/>
              </a:rPr>
              <a:t>Základní stavební bloky v </a:t>
            </a:r>
            <a:r>
              <a:rPr lang="cs-CZ" sz="1200" b="1" dirty="0" err="1">
                <a:solidFill>
                  <a:srgbClr val="171717"/>
                </a:solidFill>
                <a:latin typeface="Segoe UI" panose="020B0502040204020203" pitchFamily="34" charset="0"/>
              </a:rPr>
              <a:t>Power</a:t>
            </a:r>
            <a:r>
              <a:rPr lang="cs-CZ" sz="1200" b="1" dirty="0">
                <a:solidFill>
                  <a:srgbClr val="171717"/>
                </a:solidFill>
                <a:latin typeface="Segoe UI" panose="020B0502040204020203" pitchFamily="34" charset="0"/>
              </a:rPr>
              <a:t> BI:</a:t>
            </a:r>
          </a:p>
          <a:p>
            <a:pPr>
              <a:buFont typeface="Arial" panose="020B0604020202020204" pitchFamily="34" charset="0"/>
              <a:buChar char="•"/>
            </a:pPr>
            <a:r>
              <a:rPr lang="cs-CZ" sz="1200" dirty="0">
                <a:solidFill>
                  <a:srgbClr val="171717"/>
                </a:solidFill>
                <a:latin typeface="Segoe UI" panose="020B0502040204020203" pitchFamily="34" charset="0"/>
              </a:rPr>
              <a:t>Vizualizace</a:t>
            </a:r>
          </a:p>
          <a:p>
            <a:pPr>
              <a:buFont typeface="Arial" panose="020B0604020202020204" pitchFamily="34" charset="0"/>
              <a:buChar char="•"/>
            </a:pPr>
            <a:r>
              <a:rPr lang="cs-CZ" sz="1200" dirty="0">
                <a:solidFill>
                  <a:srgbClr val="171717"/>
                </a:solidFill>
                <a:latin typeface="Segoe UI" panose="020B0502040204020203" pitchFamily="34" charset="0"/>
              </a:rPr>
              <a:t>Datové sady</a:t>
            </a:r>
          </a:p>
          <a:p>
            <a:pPr>
              <a:buFont typeface="Arial" panose="020B0604020202020204" pitchFamily="34" charset="0"/>
              <a:buChar char="•"/>
            </a:pPr>
            <a:r>
              <a:rPr lang="cs-CZ" sz="1200" dirty="0">
                <a:solidFill>
                  <a:srgbClr val="171717"/>
                </a:solidFill>
                <a:latin typeface="Segoe UI" panose="020B0502040204020203" pitchFamily="34" charset="0"/>
              </a:rPr>
              <a:t>Sestavy</a:t>
            </a:r>
          </a:p>
          <a:p>
            <a:pPr>
              <a:buFont typeface="Arial" panose="020B0604020202020204" pitchFamily="34" charset="0"/>
              <a:buChar char="•"/>
            </a:pPr>
            <a:r>
              <a:rPr lang="cs-CZ" sz="1200" dirty="0">
                <a:solidFill>
                  <a:srgbClr val="171717"/>
                </a:solidFill>
                <a:latin typeface="Segoe UI" panose="020B0502040204020203" pitchFamily="34" charset="0"/>
              </a:rPr>
              <a:t>Řídicí panely</a:t>
            </a:r>
          </a:p>
          <a:p>
            <a:pPr>
              <a:buFont typeface="Arial" panose="020B0604020202020204" pitchFamily="34" charset="0"/>
              <a:buChar char="•"/>
            </a:pPr>
            <a:r>
              <a:rPr lang="cs-CZ" sz="1200" dirty="0">
                <a:solidFill>
                  <a:srgbClr val="171717"/>
                </a:solidFill>
                <a:latin typeface="Segoe UI" panose="020B0502040204020203" pitchFamily="34" charset="0"/>
              </a:rPr>
              <a:t>Dlaždice</a:t>
            </a:r>
            <a:endParaRPr lang="cs-CZ" sz="1200" b="0" i="0" u="none" strike="noStrike" dirty="0">
              <a:solidFill>
                <a:srgbClr val="171717"/>
              </a:solidFill>
              <a:effectLst/>
              <a:latin typeface="Segoe UI" panose="020B0502040204020203" pitchFamily="34" charset="0"/>
            </a:endParaRPr>
          </a:p>
        </p:txBody>
      </p:sp>
    </p:spTree>
    <p:extLst>
      <p:ext uri="{BB962C8B-B14F-4D97-AF65-F5344CB8AC3E}">
        <p14:creationId xmlns:p14="http://schemas.microsoft.com/office/powerpoint/2010/main" val="2859875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Dostupné materiály</a:t>
            </a:r>
          </a:p>
        </p:txBody>
      </p:sp>
      <p:sp>
        <p:nvSpPr>
          <p:cNvPr id="3" name="Zástupný symbol pro obsah 2"/>
          <p:cNvSpPr>
            <a:spLocks noGrp="1"/>
          </p:cNvSpPr>
          <p:nvPr>
            <p:ph idx="1"/>
          </p:nvPr>
        </p:nvSpPr>
        <p:spPr/>
        <p:txBody>
          <a:bodyPr/>
          <a:lstStyle/>
          <a:p>
            <a:r>
              <a:rPr lang="cs-CZ" dirty="0"/>
              <a:t>PWP ke každému probíranému okruhu </a:t>
            </a:r>
          </a:p>
          <a:p>
            <a:r>
              <a:rPr lang="cs-CZ" dirty="0"/>
              <a:t>K řadě řešených úloh již jsou (nebo budou připraveny) příklady ve </a:t>
            </a:r>
            <a:r>
              <a:rPr lang="cs-CZ" dirty="0" err="1"/>
              <a:t>WORDu</a:t>
            </a:r>
            <a:r>
              <a:rPr lang="cs-CZ" dirty="0"/>
              <a:t>- „kuchařky“ </a:t>
            </a:r>
          </a:p>
          <a:p>
            <a:r>
              <a:rPr lang="cs-CZ" dirty="0"/>
              <a:t>Tyto návodu budou  pokračováním návodů dodaných v letním semestru v kurzu BPH_PIS1 </a:t>
            </a:r>
          </a:p>
        </p:txBody>
      </p:sp>
    </p:spTree>
    <p:extLst>
      <p:ext uri="{BB962C8B-B14F-4D97-AF65-F5344CB8AC3E}">
        <p14:creationId xmlns:p14="http://schemas.microsoft.com/office/powerpoint/2010/main" val="3366407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 </a:t>
            </a:r>
          </a:p>
        </p:txBody>
      </p:sp>
      <p:sp>
        <p:nvSpPr>
          <p:cNvPr id="5" name="Obdélník 4"/>
          <p:cNvSpPr/>
          <p:nvPr/>
        </p:nvSpPr>
        <p:spPr>
          <a:xfrm>
            <a:off x="494038" y="3090567"/>
            <a:ext cx="2563688"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Karta zboží</a:t>
            </a:r>
          </a:p>
        </p:txBody>
      </p:sp>
      <p:sp>
        <p:nvSpPr>
          <p:cNvPr id="6" name="Šipka dolů 5"/>
          <p:cNvSpPr/>
          <p:nvPr/>
        </p:nvSpPr>
        <p:spPr>
          <a:xfrm>
            <a:off x="1792288" y="4365104"/>
            <a:ext cx="360040"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Obdélník 6"/>
          <p:cNvSpPr/>
          <p:nvPr/>
        </p:nvSpPr>
        <p:spPr>
          <a:xfrm>
            <a:off x="2407548" y="4356154"/>
            <a:ext cx="1300356" cy="461665"/>
          </a:xfrm>
          <a:prstGeom prst="rect">
            <a:avLst/>
          </a:prstGeom>
          <a:noFill/>
        </p:spPr>
        <p:txBody>
          <a:bodyPr wrap="none" lIns="91440" tIns="45720" rIns="91440" bIns="45720">
            <a:spAutoFit/>
          </a:bodyPr>
          <a:lstStyle/>
          <a:p>
            <a:pPr algn="ctr"/>
            <a:r>
              <a:rPr lang="cs-CZ" sz="2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Ctrl-F7</a:t>
            </a:r>
          </a:p>
        </p:txBody>
      </p:sp>
      <p:sp>
        <p:nvSpPr>
          <p:cNvPr id="8" name="Obdélník 7"/>
          <p:cNvSpPr/>
          <p:nvPr/>
        </p:nvSpPr>
        <p:spPr>
          <a:xfrm>
            <a:off x="323528" y="4941168"/>
            <a:ext cx="2734198" cy="4544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Položka zboží </a:t>
            </a:r>
          </a:p>
        </p:txBody>
      </p:sp>
      <p:sp>
        <p:nvSpPr>
          <p:cNvPr id="9" name="Šipka dolů 8"/>
          <p:cNvSpPr/>
          <p:nvPr/>
        </p:nvSpPr>
        <p:spPr>
          <a:xfrm>
            <a:off x="1792288" y="5512114"/>
            <a:ext cx="360040"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Obdélník 9"/>
          <p:cNvSpPr/>
          <p:nvPr/>
        </p:nvSpPr>
        <p:spPr>
          <a:xfrm>
            <a:off x="3131840" y="3090567"/>
            <a:ext cx="5740418" cy="830997"/>
          </a:xfrm>
          <a:prstGeom prst="rect">
            <a:avLst/>
          </a:prstGeom>
          <a:noFill/>
        </p:spPr>
        <p:txBody>
          <a:bodyPr wrap="none" lIns="91440" tIns="45720" rIns="91440" bIns="45720">
            <a:spAutoFit/>
          </a:bodyPr>
          <a:lstStyle/>
          <a:p>
            <a:r>
              <a:rPr lang="cs-CZ" sz="1600" b="1" dirty="0"/>
              <a:t>Adjustace nákladů </a:t>
            </a:r>
            <a:r>
              <a:rPr lang="cs-CZ" sz="1600" dirty="0"/>
              <a:t>upravuje hodnoty zásob v položkách ocenění, </a:t>
            </a:r>
          </a:p>
          <a:p>
            <a:r>
              <a:rPr lang="cs-CZ" sz="1600" dirty="0"/>
              <a:t>abyste při aktualizaci financí používali správné adjustované náklady</a:t>
            </a:r>
          </a:p>
          <a:p>
            <a:r>
              <a:rPr lang="cs-CZ" sz="1600" dirty="0"/>
              <a:t>a statistiky prodeje a zisku tak byly aktuální.</a:t>
            </a:r>
          </a:p>
        </p:txBody>
      </p:sp>
      <p:sp>
        <p:nvSpPr>
          <p:cNvPr id="11" name="Obdélník 10"/>
          <p:cNvSpPr/>
          <p:nvPr/>
        </p:nvSpPr>
        <p:spPr>
          <a:xfrm>
            <a:off x="338272" y="6016170"/>
            <a:ext cx="2719454" cy="4544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Položka ocenění </a:t>
            </a:r>
          </a:p>
        </p:txBody>
      </p:sp>
      <p:sp>
        <p:nvSpPr>
          <p:cNvPr id="12" name="TextovéPole 11"/>
          <p:cNvSpPr txBox="1"/>
          <p:nvPr/>
        </p:nvSpPr>
        <p:spPr>
          <a:xfrm>
            <a:off x="323528" y="387364"/>
            <a:ext cx="6879768" cy="1200329"/>
          </a:xfrm>
          <a:prstGeom prst="rect">
            <a:avLst/>
          </a:prstGeom>
          <a:noFill/>
        </p:spPr>
        <p:txBody>
          <a:bodyPr wrap="none" rtlCol="0">
            <a:spAutoFit/>
          </a:bodyPr>
          <a:lstStyle/>
          <a:p>
            <a:r>
              <a:rPr lang="cs-CZ" sz="3600" dirty="0">
                <a:solidFill>
                  <a:srgbClr val="0070C0"/>
                </a:solidFill>
              </a:rPr>
              <a:t>Položky ocenění, metody oceňování</a:t>
            </a:r>
          </a:p>
          <a:p>
            <a:r>
              <a:rPr lang="cs-CZ" sz="3600" dirty="0">
                <a:solidFill>
                  <a:srgbClr val="0070C0"/>
                </a:solidFill>
              </a:rPr>
              <a:t>Adjustace  (opakování)</a:t>
            </a:r>
          </a:p>
        </p:txBody>
      </p:sp>
      <p:sp>
        <p:nvSpPr>
          <p:cNvPr id="13" name="Obdélník 12"/>
          <p:cNvSpPr/>
          <p:nvPr/>
        </p:nvSpPr>
        <p:spPr>
          <a:xfrm>
            <a:off x="2407548" y="5438025"/>
            <a:ext cx="1300356" cy="461665"/>
          </a:xfrm>
          <a:prstGeom prst="rect">
            <a:avLst/>
          </a:prstGeom>
          <a:noFill/>
        </p:spPr>
        <p:txBody>
          <a:bodyPr wrap="none" lIns="91440" tIns="45720" rIns="91440" bIns="45720">
            <a:spAutoFit/>
          </a:bodyPr>
          <a:lstStyle/>
          <a:p>
            <a:pPr algn="ctr"/>
            <a:r>
              <a:rPr lang="cs-CZ" sz="2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Ctrl-F7</a:t>
            </a:r>
          </a:p>
        </p:txBody>
      </p:sp>
      <p:grpSp>
        <p:nvGrpSpPr>
          <p:cNvPr id="14" name="Group 4"/>
          <p:cNvGrpSpPr/>
          <p:nvPr/>
        </p:nvGrpSpPr>
        <p:grpSpPr>
          <a:xfrm>
            <a:off x="1670257" y="2072678"/>
            <a:ext cx="5925484" cy="806900"/>
            <a:chOff x="142844" y="3500438"/>
            <a:chExt cx="8786874" cy="1857388"/>
          </a:xfrm>
        </p:grpSpPr>
        <p:grpSp>
          <p:nvGrpSpPr>
            <p:cNvPr id="15" name="Group 13"/>
            <p:cNvGrpSpPr/>
            <p:nvPr/>
          </p:nvGrpSpPr>
          <p:grpSpPr>
            <a:xfrm>
              <a:off x="142844" y="3500438"/>
              <a:ext cx="8786874" cy="1857388"/>
              <a:chOff x="214282" y="3214686"/>
              <a:chExt cx="8786874" cy="1857388"/>
            </a:xfrm>
          </p:grpSpPr>
          <p:sp>
            <p:nvSpPr>
              <p:cNvPr id="20" name="Rounded Rectangle 10"/>
              <p:cNvSpPr/>
              <p:nvPr/>
            </p:nvSpPr>
            <p:spPr>
              <a:xfrm>
                <a:off x="214282" y="3214686"/>
                <a:ext cx="1857388" cy="1857388"/>
              </a:xfrm>
              <a:prstGeom prst="roundRect">
                <a:avLst/>
              </a:prstGeom>
              <a:solidFill>
                <a:schemeClr val="bg1"/>
              </a:solidFill>
              <a:ln w="5715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a:ln w="12700">
                      <a:noFill/>
                      <a:prstDash val="solid"/>
                    </a:ln>
                    <a:solidFill>
                      <a:srgbClr val="666666"/>
                    </a:solidFill>
                  </a:rPr>
                  <a:t>Hodnota skladu na konci </a:t>
                </a:r>
                <a:endParaRPr lang="en-US" sz="1200" b="1" dirty="0">
                  <a:ln w="12700">
                    <a:noFill/>
                    <a:prstDash val="solid"/>
                  </a:ln>
                  <a:solidFill>
                    <a:srgbClr val="666666"/>
                  </a:solidFill>
                </a:endParaRPr>
              </a:p>
            </p:txBody>
          </p:sp>
          <p:sp>
            <p:nvSpPr>
              <p:cNvPr id="21" name="Rounded Rectangle 11"/>
              <p:cNvSpPr/>
              <p:nvPr/>
            </p:nvSpPr>
            <p:spPr>
              <a:xfrm>
                <a:off x="2500298" y="3214686"/>
                <a:ext cx="1857388" cy="1857388"/>
              </a:xfrm>
              <a:prstGeom prst="roundRect">
                <a:avLst/>
              </a:prstGeom>
              <a:solidFill>
                <a:schemeClr val="bg1"/>
              </a:solidFill>
              <a:ln w="5715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a:ln w="12700">
                      <a:noFill/>
                      <a:prstDash val="solid"/>
                    </a:ln>
                    <a:solidFill>
                      <a:srgbClr val="666666"/>
                    </a:solidFill>
                  </a:rPr>
                  <a:t>Hodnota skladu </a:t>
                </a:r>
              </a:p>
              <a:p>
                <a:pPr algn="ctr"/>
                <a:r>
                  <a:rPr lang="cs-CZ" sz="1200" b="1" dirty="0">
                    <a:ln w="12700">
                      <a:noFill/>
                      <a:prstDash val="solid"/>
                    </a:ln>
                    <a:solidFill>
                      <a:srgbClr val="666666"/>
                    </a:solidFill>
                  </a:rPr>
                  <a:t>na začátku</a:t>
                </a:r>
                <a:endParaRPr lang="en-US" sz="1200" b="1" dirty="0">
                  <a:ln w="12700">
                    <a:noFill/>
                    <a:prstDash val="solid"/>
                  </a:ln>
                  <a:solidFill>
                    <a:srgbClr val="666666"/>
                  </a:solidFill>
                </a:endParaRPr>
              </a:p>
            </p:txBody>
          </p:sp>
          <p:sp>
            <p:nvSpPr>
              <p:cNvPr id="22" name="Rounded Rectangle 12"/>
              <p:cNvSpPr/>
              <p:nvPr/>
            </p:nvSpPr>
            <p:spPr>
              <a:xfrm>
                <a:off x="4857752" y="3214686"/>
                <a:ext cx="1857388" cy="1857388"/>
              </a:xfrm>
              <a:prstGeom prst="roundRect">
                <a:avLst/>
              </a:prstGeom>
              <a:solidFill>
                <a:schemeClr val="bg1"/>
              </a:solidFill>
              <a:ln w="5715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a:ln w="12700">
                      <a:noFill/>
                      <a:prstDash val="solid"/>
                    </a:ln>
                    <a:solidFill>
                      <a:srgbClr val="666666"/>
                    </a:solidFill>
                  </a:rPr>
                  <a:t>Čisté nákupy</a:t>
                </a:r>
                <a:endParaRPr lang="en-US" sz="1200" b="1" dirty="0">
                  <a:ln w="12700">
                    <a:noFill/>
                    <a:prstDash val="solid"/>
                  </a:ln>
                  <a:solidFill>
                    <a:srgbClr val="666666"/>
                  </a:solidFill>
                </a:endParaRPr>
              </a:p>
            </p:txBody>
          </p:sp>
          <p:sp>
            <p:nvSpPr>
              <p:cNvPr id="23" name="Rounded Rectangle 13"/>
              <p:cNvSpPr/>
              <p:nvPr/>
            </p:nvSpPr>
            <p:spPr>
              <a:xfrm>
                <a:off x="7143768" y="3214686"/>
                <a:ext cx="1857388" cy="1857388"/>
              </a:xfrm>
              <a:prstGeom prst="roundRect">
                <a:avLst/>
              </a:prstGeom>
              <a:solidFill>
                <a:schemeClr val="bg1"/>
              </a:solidFill>
              <a:ln w="5715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a:ln w="12700">
                      <a:noFill/>
                      <a:prstDash val="solid"/>
                    </a:ln>
                    <a:solidFill>
                      <a:srgbClr val="666666"/>
                    </a:solidFill>
                  </a:rPr>
                  <a:t>NNPZ</a:t>
                </a:r>
              </a:p>
              <a:p>
                <a:pPr algn="ctr"/>
                <a:r>
                  <a:rPr lang="cs-CZ" sz="1000" b="1" dirty="0">
                    <a:ln w="12700">
                      <a:noFill/>
                      <a:prstDash val="solid"/>
                    </a:ln>
                    <a:solidFill>
                      <a:srgbClr val="666666"/>
                    </a:solidFill>
                  </a:rPr>
                  <a:t>(náklady na prodané zboží)</a:t>
                </a:r>
                <a:endParaRPr lang="en-US" sz="1000" b="1" dirty="0">
                  <a:ln w="12700">
                    <a:noFill/>
                    <a:prstDash val="solid"/>
                  </a:ln>
                  <a:solidFill>
                    <a:srgbClr val="666666"/>
                  </a:solidFill>
                </a:endParaRPr>
              </a:p>
            </p:txBody>
          </p:sp>
        </p:grpSp>
        <p:grpSp>
          <p:nvGrpSpPr>
            <p:cNvPr id="16" name="Group 17"/>
            <p:cNvGrpSpPr/>
            <p:nvPr/>
          </p:nvGrpSpPr>
          <p:grpSpPr>
            <a:xfrm>
              <a:off x="2071670" y="4214818"/>
              <a:ext cx="4929222" cy="428628"/>
              <a:chOff x="2071670" y="4214818"/>
              <a:chExt cx="4929222" cy="428628"/>
            </a:xfrm>
          </p:grpSpPr>
          <p:sp>
            <p:nvSpPr>
              <p:cNvPr id="17" name="Equal 7"/>
              <p:cNvSpPr/>
              <p:nvPr/>
            </p:nvSpPr>
            <p:spPr>
              <a:xfrm>
                <a:off x="2071670" y="4286256"/>
                <a:ext cx="285752" cy="357190"/>
              </a:xfrm>
              <a:prstGeom prst="mathEqual">
                <a:avLst/>
              </a:prstGeom>
              <a:solidFill>
                <a:srgbClr val="666666"/>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n w="12700">
                    <a:noFill/>
                    <a:prstDash val="solid"/>
                  </a:ln>
                  <a:solidFill>
                    <a:srgbClr val="666666"/>
                  </a:solidFill>
                </a:endParaRPr>
              </a:p>
            </p:txBody>
          </p:sp>
          <p:sp>
            <p:nvSpPr>
              <p:cNvPr id="18" name="Plus 17"/>
              <p:cNvSpPr/>
              <p:nvPr/>
            </p:nvSpPr>
            <p:spPr>
              <a:xfrm>
                <a:off x="4357686" y="4214818"/>
                <a:ext cx="357190" cy="428628"/>
              </a:xfrm>
              <a:prstGeom prst="mathPlus">
                <a:avLst/>
              </a:prstGeom>
              <a:solidFill>
                <a:srgbClr val="666666"/>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n w="12700">
                    <a:noFill/>
                    <a:prstDash val="solid"/>
                  </a:ln>
                  <a:solidFill>
                    <a:srgbClr val="666666"/>
                  </a:solidFill>
                </a:endParaRPr>
              </a:p>
            </p:txBody>
          </p:sp>
          <p:sp>
            <p:nvSpPr>
              <p:cNvPr id="19" name="Minus 18"/>
              <p:cNvSpPr/>
              <p:nvPr/>
            </p:nvSpPr>
            <p:spPr>
              <a:xfrm>
                <a:off x="6715140" y="4286256"/>
                <a:ext cx="285752" cy="285752"/>
              </a:xfrm>
              <a:prstGeom prst="mathMinus">
                <a:avLst/>
              </a:prstGeom>
              <a:solidFill>
                <a:srgbClr val="666666"/>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n w="12700">
                    <a:noFill/>
                    <a:prstDash val="solid"/>
                  </a:ln>
                  <a:solidFill>
                    <a:srgbClr val="666666"/>
                  </a:solidFill>
                </a:endParaRPr>
              </a:p>
            </p:txBody>
          </p:sp>
        </p:grpSp>
      </p:grpSp>
    </p:spTree>
    <p:extLst>
      <p:ext uri="{BB962C8B-B14F-4D97-AF65-F5344CB8AC3E}">
        <p14:creationId xmlns:p14="http://schemas.microsoft.com/office/powerpoint/2010/main" val="238639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dirty="0">
                <a:solidFill>
                  <a:srgbClr val="0070C0"/>
                </a:solidFill>
              </a:rPr>
              <a:t>Princip přednášek a cvičení</a:t>
            </a:r>
            <a:endParaRPr lang="en-US" sz="3600" dirty="0">
              <a:solidFill>
                <a:srgbClr val="0070C0"/>
              </a:solidFill>
            </a:endParaRPr>
          </a:p>
        </p:txBody>
      </p:sp>
      <p:sp>
        <p:nvSpPr>
          <p:cNvPr id="4" name="Obdélník 3"/>
          <p:cNvSpPr/>
          <p:nvPr/>
        </p:nvSpPr>
        <p:spPr>
          <a:xfrm>
            <a:off x="1423797" y="1881628"/>
            <a:ext cx="3168352"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1200" dirty="0"/>
              <a:t>Úvodní přednáška</a:t>
            </a:r>
          </a:p>
          <a:p>
            <a:r>
              <a:rPr lang="cs-CZ" sz="1200" dirty="0"/>
              <a:t>a  informace u metodách výuky</a:t>
            </a:r>
            <a:endParaRPr lang="en-US" sz="1200" dirty="0"/>
          </a:p>
        </p:txBody>
      </p:sp>
      <p:sp>
        <p:nvSpPr>
          <p:cNvPr id="5" name="Obdélník 4"/>
          <p:cNvSpPr/>
          <p:nvPr/>
        </p:nvSpPr>
        <p:spPr>
          <a:xfrm>
            <a:off x="5292080" y="1839216"/>
            <a:ext cx="3168352"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ovéPole 5"/>
          <p:cNvSpPr txBox="1"/>
          <p:nvPr/>
        </p:nvSpPr>
        <p:spPr>
          <a:xfrm>
            <a:off x="611560" y="1220319"/>
            <a:ext cx="1849802" cy="307777"/>
          </a:xfrm>
          <a:prstGeom prst="rect">
            <a:avLst/>
          </a:prstGeom>
          <a:noFill/>
        </p:spPr>
        <p:txBody>
          <a:bodyPr wrap="none" rtlCol="0">
            <a:spAutoFit/>
          </a:bodyPr>
          <a:lstStyle/>
          <a:p>
            <a:r>
              <a:rPr lang="cs-CZ" sz="1400" dirty="0"/>
              <a:t>Po 10:00—11:50 (SKY) </a:t>
            </a:r>
            <a:endParaRPr lang="en-US" sz="1400" dirty="0"/>
          </a:p>
        </p:txBody>
      </p:sp>
      <p:sp>
        <p:nvSpPr>
          <p:cNvPr id="7" name="TextovéPole 6"/>
          <p:cNvSpPr txBox="1"/>
          <p:nvPr/>
        </p:nvSpPr>
        <p:spPr>
          <a:xfrm>
            <a:off x="5148064" y="1201184"/>
            <a:ext cx="1878656" cy="369332"/>
          </a:xfrm>
          <a:prstGeom prst="rect">
            <a:avLst/>
          </a:prstGeom>
          <a:noFill/>
        </p:spPr>
        <p:txBody>
          <a:bodyPr wrap="none" lIns="91440" tIns="45720" rIns="91440" bIns="45720" rtlCol="0" anchor="t">
            <a:spAutoFit/>
          </a:bodyPr>
          <a:lstStyle/>
          <a:p>
            <a:r>
              <a:rPr lang="cs-CZ" sz="1400" dirty="0"/>
              <a:t>Po 14:00—15:50 (SKY)</a:t>
            </a:r>
            <a:r>
              <a:rPr lang="cs-CZ" dirty="0"/>
              <a:t> </a:t>
            </a:r>
            <a:endParaRPr lang="en-US" dirty="0"/>
          </a:p>
        </p:txBody>
      </p:sp>
      <p:sp>
        <p:nvSpPr>
          <p:cNvPr id="8" name="TextovéPole 7"/>
          <p:cNvSpPr txBox="1"/>
          <p:nvPr/>
        </p:nvSpPr>
        <p:spPr>
          <a:xfrm>
            <a:off x="611560" y="1408645"/>
            <a:ext cx="2560957" cy="307777"/>
          </a:xfrm>
          <a:prstGeom prst="rect">
            <a:avLst/>
          </a:prstGeom>
          <a:noFill/>
        </p:spPr>
        <p:txBody>
          <a:bodyPr wrap="none" rtlCol="0">
            <a:spAutoFit/>
          </a:bodyPr>
          <a:lstStyle/>
          <a:p>
            <a:r>
              <a:rPr lang="cs-CZ" sz="1400" dirty="0"/>
              <a:t>Středa 16:00—17:50 (Gajdová) </a:t>
            </a:r>
            <a:endParaRPr lang="en-US" sz="1400" dirty="0"/>
          </a:p>
        </p:txBody>
      </p:sp>
      <p:sp>
        <p:nvSpPr>
          <p:cNvPr id="9" name="TextovéPole 8"/>
          <p:cNvSpPr txBox="1"/>
          <p:nvPr/>
        </p:nvSpPr>
        <p:spPr>
          <a:xfrm>
            <a:off x="5148064" y="1444940"/>
            <a:ext cx="2474395" cy="307777"/>
          </a:xfrm>
          <a:prstGeom prst="rect">
            <a:avLst/>
          </a:prstGeom>
          <a:noFill/>
        </p:spPr>
        <p:txBody>
          <a:bodyPr wrap="none" lIns="91440" tIns="45720" rIns="91440" bIns="45720" rtlCol="0" anchor="t">
            <a:spAutoFit/>
          </a:bodyPr>
          <a:lstStyle/>
          <a:p>
            <a:r>
              <a:rPr lang="cs-CZ" sz="1400" dirty="0"/>
              <a:t>Středa 18:00—19:50 (Gajdová) </a:t>
            </a:r>
            <a:endParaRPr lang="en-US" sz="1400" dirty="0"/>
          </a:p>
        </p:txBody>
      </p:sp>
      <p:sp>
        <p:nvSpPr>
          <p:cNvPr id="12" name="TextovéPole 11"/>
          <p:cNvSpPr txBox="1"/>
          <p:nvPr/>
        </p:nvSpPr>
        <p:spPr>
          <a:xfrm>
            <a:off x="282432" y="2004137"/>
            <a:ext cx="1074333" cy="307777"/>
          </a:xfrm>
          <a:prstGeom prst="rect">
            <a:avLst/>
          </a:prstGeom>
          <a:noFill/>
        </p:spPr>
        <p:txBody>
          <a:bodyPr wrap="none" rtlCol="0">
            <a:spAutoFit/>
          </a:bodyPr>
          <a:lstStyle/>
          <a:p>
            <a:r>
              <a:rPr lang="cs-CZ" sz="1400" dirty="0"/>
              <a:t>20.9. a 22.9 </a:t>
            </a:r>
            <a:endParaRPr lang="en-US" sz="1400" dirty="0"/>
          </a:p>
        </p:txBody>
      </p:sp>
      <p:sp>
        <p:nvSpPr>
          <p:cNvPr id="13" name="Obdélník 12"/>
          <p:cNvSpPr/>
          <p:nvPr/>
        </p:nvSpPr>
        <p:spPr>
          <a:xfrm>
            <a:off x="3619195" y="1942582"/>
            <a:ext cx="936104" cy="48169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dirty="0"/>
              <a:t>1.přednáška</a:t>
            </a:r>
            <a:endParaRPr lang="en-US" sz="1000" dirty="0"/>
          </a:p>
        </p:txBody>
      </p:sp>
      <p:sp>
        <p:nvSpPr>
          <p:cNvPr id="14" name="Obdélník 13"/>
          <p:cNvSpPr/>
          <p:nvPr/>
        </p:nvSpPr>
        <p:spPr>
          <a:xfrm>
            <a:off x="5364088" y="1899129"/>
            <a:ext cx="3096344" cy="48169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dirty="0"/>
              <a:t>1.přednáška</a:t>
            </a:r>
            <a:endParaRPr lang="en-US" sz="1000" dirty="0"/>
          </a:p>
        </p:txBody>
      </p:sp>
      <p:sp>
        <p:nvSpPr>
          <p:cNvPr id="15" name="Obdélník 14"/>
          <p:cNvSpPr/>
          <p:nvPr/>
        </p:nvSpPr>
        <p:spPr>
          <a:xfrm>
            <a:off x="1403648" y="2662103"/>
            <a:ext cx="3168352"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1200" dirty="0"/>
              <a:t>Prezentace látky z 1.přednášky. Vybraní tři studenti- z toho jeden prezentující (s pomocí Word příkladů)</a:t>
            </a:r>
            <a:endParaRPr lang="en-US" sz="1200" dirty="0"/>
          </a:p>
        </p:txBody>
      </p:sp>
      <p:sp>
        <p:nvSpPr>
          <p:cNvPr id="16" name="TextovéPole 15"/>
          <p:cNvSpPr txBox="1"/>
          <p:nvPr/>
        </p:nvSpPr>
        <p:spPr>
          <a:xfrm>
            <a:off x="323528" y="2714703"/>
            <a:ext cx="1034257" cy="307777"/>
          </a:xfrm>
          <a:prstGeom prst="rect">
            <a:avLst/>
          </a:prstGeom>
          <a:noFill/>
        </p:spPr>
        <p:txBody>
          <a:bodyPr wrap="none" rtlCol="0">
            <a:spAutoFit/>
          </a:bodyPr>
          <a:lstStyle/>
          <a:p>
            <a:r>
              <a:rPr lang="cs-CZ" sz="1400" dirty="0"/>
              <a:t>27.9. a 29.9</a:t>
            </a:r>
            <a:endParaRPr lang="en-US" sz="1400" dirty="0"/>
          </a:p>
        </p:txBody>
      </p:sp>
      <p:sp>
        <p:nvSpPr>
          <p:cNvPr id="17" name="Obdélník 16"/>
          <p:cNvSpPr/>
          <p:nvPr/>
        </p:nvSpPr>
        <p:spPr>
          <a:xfrm>
            <a:off x="7811357" y="1942582"/>
            <a:ext cx="505059" cy="3693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VS</a:t>
            </a:r>
            <a:endParaRPr lang="en-US" dirty="0"/>
          </a:p>
        </p:txBody>
      </p:sp>
      <p:sp>
        <p:nvSpPr>
          <p:cNvPr id="18" name="Obdélník 17"/>
          <p:cNvSpPr/>
          <p:nvPr/>
        </p:nvSpPr>
        <p:spPr>
          <a:xfrm>
            <a:off x="709387" y="6245083"/>
            <a:ext cx="505059" cy="3693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VS</a:t>
            </a:r>
            <a:endParaRPr lang="en-US" dirty="0"/>
          </a:p>
        </p:txBody>
      </p:sp>
      <p:sp>
        <p:nvSpPr>
          <p:cNvPr id="19" name="TextovéPole 18"/>
          <p:cNvSpPr txBox="1"/>
          <p:nvPr/>
        </p:nvSpPr>
        <p:spPr>
          <a:xfrm>
            <a:off x="1296395" y="6275861"/>
            <a:ext cx="3774175" cy="307777"/>
          </a:xfrm>
          <a:prstGeom prst="rect">
            <a:avLst/>
          </a:prstGeom>
          <a:noFill/>
        </p:spPr>
        <p:txBody>
          <a:bodyPr wrap="none" rtlCol="0">
            <a:spAutoFit/>
          </a:bodyPr>
          <a:lstStyle/>
          <a:p>
            <a:r>
              <a:rPr lang="cs-CZ" sz="1400" dirty="0"/>
              <a:t>= Výběr tří prezentujících studentů pro další lekci </a:t>
            </a:r>
            <a:endParaRPr lang="en-US" sz="1400" dirty="0"/>
          </a:p>
        </p:txBody>
      </p:sp>
      <p:sp>
        <p:nvSpPr>
          <p:cNvPr id="20" name="Obdélník 19"/>
          <p:cNvSpPr/>
          <p:nvPr/>
        </p:nvSpPr>
        <p:spPr>
          <a:xfrm>
            <a:off x="5292080" y="2662103"/>
            <a:ext cx="3168352"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bdélník 21"/>
          <p:cNvSpPr/>
          <p:nvPr/>
        </p:nvSpPr>
        <p:spPr>
          <a:xfrm>
            <a:off x="5328084" y="2674525"/>
            <a:ext cx="3096344" cy="48169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1000" dirty="0"/>
              <a:t>2.Přednáška (křížové reference,</a:t>
            </a:r>
          </a:p>
          <a:p>
            <a:r>
              <a:rPr lang="cs-CZ" sz="1000" dirty="0"/>
              <a:t>hromadné objednávky, skladové jednotky</a:t>
            </a:r>
            <a:endParaRPr lang="en-US" sz="1000" dirty="0"/>
          </a:p>
        </p:txBody>
      </p:sp>
      <p:sp>
        <p:nvSpPr>
          <p:cNvPr id="23" name="Obdélník 22"/>
          <p:cNvSpPr/>
          <p:nvPr/>
        </p:nvSpPr>
        <p:spPr>
          <a:xfrm>
            <a:off x="7811357" y="2737850"/>
            <a:ext cx="505059" cy="3693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VS</a:t>
            </a:r>
            <a:endParaRPr lang="en-US" dirty="0"/>
          </a:p>
        </p:txBody>
      </p:sp>
      <p:sp>
        <p:nvSpPr>
          <p:cNvPr id="25" name="TextovéPole 24"/>
          <p:cNvSpPr txBox="1"/>
          <p:nvPr/>
        </p:nvSpPr>
        <p:spPr>
          <a:xfrm>
            <a:off x="275156" y="3425269"/>
            <a:ext cx="1079142" cy="307777"/>
          </a:xfrm>
          <a:prstGeom prst="rect">
            <a:avLst/>
          </a:prstGeom>
          <a:noFill/>
        </p:spPr>
        <p:txBody>
          <a:bodyPr wrap="none" rtlCol="0">
            <a:spAutoFit/>
          </a:bodyPr>
          <a:lstStyle/>
          <a:p>
            <a:r>
              <a:rPr lang="cs-CZ" sz="1400" dirty="0"/>
              <a:t>4.10. a 6.10.</a:t>
            </a:r>
            <a:endParaRPr lang="en-US" dirty="0"/>
          </a:p>
        </p:txBody>
      </p:sp>
      <p:sp>
        <p:nvSpPr>
          <p:cNvPr id="26" name="Obdélník 25"/>
          <p:cNvSpPr/>
          <p:nvPr/>
        </p:nvSpPr>
        <p:spPr>
          <a:xfrm>
            <a:off x="1386947" y="3410403"/>
            <a:ext cx="3168352"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1200" dirty="0"/>
              <a:t>Prezentace látky z 2.přednášky. Vybraní tři studenti- z toho jeden prezentující (S pomocí WORD příkladů nebo PWP prezentací)</a:t>
            </a:r>
            <a:endParaRPr lang="en-US" sz="1200" dirty="0"/>
          </a:p>
        </p:txBody>
      </p:sp>
      <p:sp>
        <p:nvSpPr>
          <p:cNvPr id="27" name="Obdélník 26"/>
          <p:cNvSpPr/>
          <p:nvPr/>
        </p:nvSpPr>
        <p:spPr>
          <a:xfrm>
            <a:off x="5292080" y="3390593"/>
            <a:ext cx="3195059"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bdélník 28"/>
          <p:cNvSpPr/>
          <p:nvPr/>
        </p:nvSpPr>
        <p:spPr>
          <a:xfrm>
            <a:off x="5400092" y="3421030"/>
            <a:ext cx="3096344" cy="48169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1000" dirty="0"/>
              <a:t>3.Přednáška (přímé dodávky, dávky </a:t>
            </a:r>
          </a:p>
          <a:p>
            <a:r>
              <a:rPr lang="cs-CZ" sz="1000" dirty="0"/>
              <a:t>a sériová čísla </a:t>
            </a:r>
            <a:r>
              <a:rPr lang="cs-CZ" sz="1000" dirty="0" err="1"/>
              <a:t>expirace</a:t>
            </a:r>
            <a:r>
              <a:rPr lang="cs-CZ" sz="1000" dirty="0"/>
              <a:t>- příklad)</a:t>
            </a:r>
            <a:endParaRPr lang="en-US" sz="1000" dirty="0"/>
          </a:p>
        </p:txBody>
      </p:sp>
      <p:sp>
        <p:nvSpPr>
          <p:cNvPr id="30" name="Obdélník 29"/>
          <p:cNvSpPr/>
          <p:nvPr/>
        </p:nvSpPr>
        <p:spPr>
          <a:xfrm>
            <a:off x="7919369" y="3508491"/>
            <a:ext cx="505059" cy="3693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VS</a:t>
            </a:r>
            <a:endParaRPr lang="en-US" dirty="0"/>
          </a:p>
        </p:txBody>
      </p:sp>
      <p:sp>
        <p:nvSpPr>
          <p:cNvPr id="31" name="Šipka dolů 30"/>
          <p:cNvSpPr/>
          <p:nvPr/>
        </p:nvSpPr>
        <p:spPr>
          <a:xfrm>
            <a:off x="2071869" y="4158703"/>
            <a:ext cx="1872208" cy="5189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Šipka dolů 31"/>
          <p:cNvSpPr/>
          <p:nvPr/>
        </p:nvSpPr>
        <p:spPr>
          <a:xfrm>
            <a:off x="5964099" y="4158703"/>
            <a:ext cx="1872208" cy="4661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ovéPole 32"/>
          <p:cNvSpPr txBox="1"/>
          <p:nvPr/>
        </p:nvSpPr>
        <p:spPr>
          <a:xfrm>
            <a:off x="1132498" y="4722335"/>
            <a:ext cx="6635080" cy="1877437"/>
          </a:xfrm>
          <a:prstGeom prst="rect">
            <a:avLst/>
          </a:prstGeom>
          <a:noFill/>
        </p:spPr>
        <p:txBody>
          <a:bodyPr wrap="square" lIns="91440" tIns="45720" rIns="91440" bIns="45720" rtlCol="0" anchor="t">
            <a:spAutoFit/>
          </a:bodyPr>
          <a:lstStyle/>
          <a:p>
            <a:r>
              <a:rPr lang="cs-CZ" sz="1400" dirty="0"/>
              <a:t>Postup bude podle předpokladu stejný až do  konce semestru.  Vzhledem k tomu, že se jedná o nový koncept je možné, že se koncept může vzhledem k okolnostem měnit. </a:t>
            </a:r>
          </a:p>
          <a:p>
            <a:r>
              <a:rPr lang="cs-CZ" sz="1400" dirty="0"/>
              <a:t>V případě kontaktní výuky se prezentace budou provádět na PC studentů .</a:t>
            </a:r>
          </a:p>
          <a:p>
            <a:r>
              <a:rPr lang="cs-CZ" sz="1400" dirty="0"/>
              <a:t>Seznam přednášek je na jenom z prvních snímků této prezentace. Z tohoto schématu vyplývá, že se nejedná o standardní rozdělení předmětu na přednášku, ale o dva identické bloky, kde se vždy v úvodu vysvětlí proces a následně se konstruuje na systému jeho model.  </a:t>
            </a:r>
          </a:p>
          <a:p>
            <a:endParaRPr lang="en-US" dirty="0"/>
          </a:p>
        </p:txBody>
      </p:sp>
    </p:spTree>
    <p:extLst>
      <p:ext uri="{BB962C8B-B14F-4D97-AF65-F5344CB8AC3E}">
        <p14:creationId xmlns:p14="http://schemas.microsoft.com/office/powerpoint/2010/main" val="32126559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dirty="0">
                <a:solidFill>
                  <a:srgbClr val="0070C0"/>
                </a:solidFill>
              </a:rPr>
              <a:t>Technologické předpoklady</a:t>
            </a:r>
            <a:endParaRPr lang="en-US" sz="3600" dirty="0">
              <a:solidFill>
                <a:srgbClr val="0070C0"/>
              </a:solidFill>
            </a:endParaRPr>
          </a:p>
        </p:txBody>
      </p:sp>
      <p:sp>
        <p:nvSpPr>
          <p:cNvPr id="3" name="Zástupný symbol pro obsah 2"/>
          <p:cNvSpPr>
            <a:spLocks noGrp="1"/>
          </p:cNvSpPr>
          <p:nvPr>
            <p:ph idx="1"/>
          </p:nvPr>
        </p:nvSpPr>
        <p:spPr/>
        <p:txBody>
          <a:bodyPr vert="horz" lIns="91440" tIns="45720" rIns="91440" bIns="45720" rtlCol="0" anchor="t">
            <a:normAutofit fontScale="77500" lnSpcReduction="20000"/>
          </a:bodyPr>
          <a:lstStyle/>
          <a:p>
            <a:r>
              <a:rPr lang="cs-CZ" sz="2000" dirty="0"/>
              <a:t>Opět pouze opakování informace, která již byla všem přeposlána dána</a:t>
            </a:r>
          </a:p>
          <a:p>
            <a:r>
              <a:rPr lang="cs-CZ" sz="2000" dirty="0"/>
              <a:t>ERP Dynamics NAV 2018  musí být instalován na Vašich  domácích PC</a:t>
            </a:r>
          </a:p>
          <a:p>
            <a:pPr lvl="1"/>
            <a:r>
              <a:rPr lang="cs-CZ" sz="1600" dirty="0"/>
              <a:t>Je potřeba provést pouze upgrade licence podle návodu ve studijních materiálech.</a:t>
            </a:r>
          </a:p>
          <a:p>
            <a:pPr marL="457200" lvl="1" indent="0">
              <a:buNone/>
            </a:pPr>
            <a:r>
              <a:rPr lang="cs-CZ" sz="1600" dirty="0"/>
              <a:t>        To platí pro ty,  kteří si  již systém instalovali </a:t>
            </a:r>
          </a:p>
          <a:p>
            <a:pPr lvl="1"/>
            <a:r>
              <a:rPr lang="cs-CZ" sz="1600" dirty="0"/>
              <a:t>Je potřeba systém nainstalovat systém s pomocí upravených skriptů NAV2018. V těchto skriptech se již nachází i nová licence, která je platná 1 rok. </a:t>
            </a:r>
          </a:p>
          <a:p>
            <a:r>
              <a:rPr lang="cs-CZ" sz="2000" dirty="0"/>
              <a:t>MS TEAMS instalované v plné verzi, tedy nikoliv používání MS TEAMS pomocí WEB prohlížeče. Důvod je ten, že Vám bude předávána kontrola pro prezentaci úloh na vašem systému. Předávání kontroly nefunguje pro Web varianty MS TEAMS. </a:t>
            </a:r>
            <a:endParaRPr lang="cs-CZ" sz="2000" dirty="0">
              <a:cs typeface="Calibri"/>
            </a:endParaRPr>
          </a:p>
          <a:p>
            <a:r>
              <a:rPr lang="cs-CZ" sz="2000" dirty="0"/>
              <a:t>Vaše prezentace nebudou známkovány, ale budu podmínkou pro udělení zápočtu a připuštění ke zkoušce. To platí jak pro mluvčího, tak i pro  jeho dva kolegy.  </a:t>
            </a:r>
            <a:endParaRPr lang="cs-CZ" sz="2000" dirty="0">
              <a:cs typeface="Calibri"/>
            </a:endParaRPr>
          </a:p>
          <a:p>
            <a:r>
              <a:rPr lang="cs-CZ" sz="2000" dirty="0"/>
              <a:t>Všechny materiály máte jak ve studijních materiálech, tak i v Interaktivní osnově. Ta bude doplněna o nové části  předmětu (Projekty a Cash </a:t>
            </a:r>
            <a:r>
              <a:rPr lang="cs-CZ" sz="2000" dirty="0" err="1"/>
              <a:t>flow</a:t>
            </a:r>
            <a:r>
              <a:rPr lang="cs-CZ" sz="2000" dirty="0"/>
              <a:t> analýza). </a:t>
            </a:r>
          </a:p>
          <a:p>
            <a:r>
              <a:rPr lang="cs-CZ" sz="2000" dirty="0"/>
              <a:t>Pro prezentace je vhodné, když si prezentující před svým vystoupením  vytisknout příslušný WORD příklad. Je to vhodné jak pro přípravu, tak i pro samotnou prezentaci, abyste se lidově „neztratili“. </a:t>
            </a:r>
          </a:p>
          <a:p>
            <a:r>
              <a:rPr lang="cs-CZ" sz="2000" dirty="0"/>
              <a:t>Navíc budete mít výhodu, že  pokud se bude prezentace ubírat nesprávným směrem (špatné nastavení, příliš rychlé ruce,…), tak máte k ruce dva kolegy, kteří Vás budou kontrolovat.</a:t>
            </a:r>
            <a:endParaRPr lang="cs-CZ" sz="2000" dirty="0">
              <a:cs typeface="Calibri"/>
            </a:endParaRPr>
          </a:p>
          <a:p>
            <a:r>
              <a:rPr lang="cs-CZ" sz="2000" dirty="0"/>
              <a:t>Ostatní studenti se mohou kdykoliv hlásit s pomocí zvednutí ruky (varianta MS TEAMS)  </a:t>
            </a:r>
            <a:endParaRPr lang="en-US" sz="2000" dirty="0"/>
          </a:p>
        </p:txBody>
      </p:sp>
    </p:spTree>
    <p:extLst>
      <p:ext uri="{BB962C8B-B14F-4D97-AF65-F5344CB8AC3E}">
        <p14:creationId xmlns:p14="http://schemas.microsoft.com/office/powerpoint/2010/main" val="3043311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Konec sekce plánování výuky </a:t>
            </a:r>
            <a:endParaRPr lang="en-ZA"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605299"/>
            <a:ext cx="5957036" cy="3967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bdélník 2"/>
          <p:cNvSpPr/>
          <p:nvPr/>
        </p:nvSpPr>
        <p:spPr>
          <a:xfrm>
            <a:off x="3059832" y="5595449"/>
            <a:ext cx="2553521"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cs-CZ"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Zkoušky</a:t>
            </a:r>
          </a:p>
        </p:txBody>
      </p:sp>
    </p:spTree>
    <p:extLst>
      <p:ext uri="{BB962C8B-B14F-4D97-AF65-F5344CB8AC3E}">
        <p14:creationId xmlns:p14="http://schemas.microsoft.com/office/powerpoint/2010/main" val="1804971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Co bylo zatím dodáno BPH_PIS1</a:t>
            </a:r>
            <a:br>
              <a:rPr lang="cs-CZ" dirty="0"/>
            </a:br>
            <a:r>
              <a:rPr lang="cs-CZ" dirty="0"/>
              <a:t>(interaktivní osnova)</a:t>
            </a:r>
          </a:p>
        </p:txBody>
      </p:sp>
      <p:graphicFrame>
        <p:nvGraphicFramePr>
          <p:cNvPr id="5" name="Tabulka 4"/>
          <p:cNvGraphicFramePr>
            <a:graphicFrameLocks noGrp="1"/>
          </p:cNvGraphicFramePr>
          <p:nvPr>
            <p:extLst>
              <p:ext uri="{D42A27DB-BD31-4B8C-83A1-F6EECF244321}">
                <p14:modId xmlns:p14="http://schemas.microsoft.com/office/powerpoint/2010/main" val="2343110919"/>
              </p:ext>
            </p:extLst>
          </p:nvPr>
        </p:nvGraphicFramePr>
        <p:xfrm>
          <a:off x="827584" y="1916832"/>
          <a:ext cx="7416824" cy="3312372"/>
        </p:xfrm>
        <a:graphic>
          <a:graphicData uri="http://schemas.openxmlformats.org/drawingml/2006/table">
            <a:tbl>
              <a:tblPr>
                <a:tableStyleId>{5C22544A-7EE6-4342-B048-85BDC9FD1C3A}</a:tableStyleId>
              </a:tblPr>
              <a:tblGrid>
                <a:gridCol w="1389481">
                  <a:extLst>
                    <a:ext uri="{9D8B030D-6E8A-4147-A177-3AD203B41FA5}">
                      <a16:colId xmlns:a16="http://schemas.microsoft.com/office/drawing/2014/main" val="3908700735"/>
                    </a:ext>
                  </a:extLst>
                </a:gridCol>
                <a:gridCol w="6027343">
                  <a:extLst>
                    <a:ext uri="{9D8B030D-6E8A-4147-A177-3AD203B41FA5}">
                      <a16:colId xmlns:a16="http://schemas.microsoft.com/office/drawing/2014/main" val="3850751215"/>
                    </a:ext>
                  </a:extLst>
                </a:gridCol>
              </a:tblGrid>
              <a:tr h="380873">
                <a:tc>
                  <a:txBody>
                    <a:bodyPr/>
                    <a:lstStyle/>
                    <a:p>
                      <a:pPr algn="ctr" fontAlgn="b"/>
                      <a:r>
                        <a:rPr lang="cs-CZ" sz="1100" u="none" strike="noStrike">
                          <a:effectLst/>
                        </a:rPr>
                        <a:t>Týden</a:t>
                      </a:r>
                      <a:endParaRPr lang="cs-CZ"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dirty="0">
                          <a:effectLst/>
                        </a:rPr>
                        <a:t>Název</a:t>
                      </a:r>
                      <a:endParaRPr lang="cs-CZ"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20498005"/>
                  </a:ext>
                </a:extLst>
              </a:tr>
              <a:tr h="245725">
                <a:tc>
                  <a:txBody>
                    <a:bodyPr/>
                    <a:lstStyle/>
                    <a:p>
                      <a:pPr algn="ctr" fontAlgn="b"/>
                      <a:r>
                        <a:rPr lang="cs-CZ" sz="1100" u="none" strike="noStrike">
                          <a:effectLst/>
                        </a:rPr>
                        <a:t>1</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a:effectLst/>
                        </a:rPr>
                        <a:t>Úvod do ovládání systému </a:t>
                      </a:r>
                      <a:endParaRPr lang="cs-CZ"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3580172"/>
                  </a:ext>
                </a:extLst>
              </a:tr>
              <a:tr h="245725">
                <a:tc>
                  <a:txBody>
                    <a:bodyPr/>
                    <a:lstStyle/>
                    <a:p>
                      <a:pPr algn="ctr" fontAlgn="b"/>
                      <a:r>
                        <a:rPr lang="cs-CZ" sz="1100" u="none" strike="noStrike">
                          <a:effectLst/>
                        </a:rPr>
                        <a:t>2</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a:effectLst/>
                        </a:rPr>
                        <a:t>Prodejní objednávky </a:t>
                      </a:r>
                      <a:endParaRPr lang="cs-CZ"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12370805"/>
                  </a:ext>
                </a:extLst>
              </a:tr>
              <a:tr h="245725">
                <a:tc>
                  <a:txBody>
                    <a:bodyPr/>
                    <a:lstStyle/>
                    <a:p>
                      <a:pPr algn="ctr" fontAlgn="b"/>
                      <a:r>
                        <a:rPr lang="cs-CZ" sz="1100" u="none" strike="noStrike">
                          <a:effectLst/>
                        </a:rPr>
                        <a:t>3</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a:effectLst/>
                        </a:rPr>
                        <a:t>Nákupní objednávky</a:t>
                      </a:r>
                      <a:endParaRPr lang="cs-CZ"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71578355"/>
                  </a:ext>
                </a:extLst>
              </a:tr>
              <a:tr h="245725">
                <a:tc>
                  <a:txBody>
                    <a:bodyPr/>
                    <a:lstStyle/>
                    <a:p>
                      <a:pPr algn="ctr" fontAlgn="b"/>
                      <a:r>
                        <a:rPr lang="cs-CZ" sz="1100" u="none" strike="noStrike">
                          <a:effectLst/>
                        </a:rPr>
                        <a:t>4</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a:effectLst/>
                        </a:rPr>
                        <a:t>Transfery zboží-základ  </a:t>
                      </a:r>
                      <a:endParaRPr lang="cs-CZ"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99093265"/>
                  </a:ext>
                </a:extLst>
              </a:tr>
              <a:tr h="245725">
                <a:tc>
                  <a:txBody>
                    <a:bodyPr/>
                    <a:lstStyle/>
                    <a:p>
                      <a:pPr algn="ctr" fontAlgn="b"/>
                      <a:r>
                        <a:rPr lang="cs-CZ" sz="1100" u="none" strike="noStrike" dirty="0">
                          <a:effectLst/>
                        </a:rPr>
                        <a:t>5</a:t>
                      </a:r>
                      <a:endParaRPr lang="cs-CZ"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dirty="0">
                          <a:effectLst/>
                        </a:rPr>
                        <a:t>Slevy (cena, řádková sleva, fakturační sleva) a Finanční deníky (vyrovnávání, přesuny mezi účty,…)</a:t>
                      </a:r>
                      <a:endParaRPr lang="cs-CZ"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60006157"/>
                  </a:ext>
                </a:extLst>
              </a:tr>
              <a:tr h="228524">
                <a:tc>
                  <a:txBody>
                    <a:bodyPr/>
                    <a:lstStyle/>
                    <a:p>
                      <a:pPr algn="ctr" fontAlgn="b"/>
                      <a:r>
                        <a:rPr lang="cs-CZ" sz="1100" u="none" strike="noStrike">
                          <a:effectLst/>
                        </a:rPr>
                        <a:t>6</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a:effectLst/>
                        </a:rPr>
                        <a:t>Vyrovnávání-pevné vyrovnání a FIFO a sešit požadavků</a:t>
                      </a:r>
                      <a:endParaRPr lang="cs-CZ"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87611701"/>
                  </a:ext>
                </a:extLst>
              </a:tr>
              <a:tr h="245725">
                <a:tc>
                  <a:txBody>
                    <a:bodyPr/>
                    <a:lstStyle/>
                    <a:p>
                      <a:pPr algn="ctr" fontAlgn="b"/>
                      <a:r>
                        <a:rPr lang="cs-CZ" sz="1100" u="none" strike="noStrike">
                          <a:effectLst/>
                        </a:rPr>
                        <a:t>7</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dirty="0">
                          <a:effectLst/>
                        </a:rPr>
                        <a:t>CRM  (kontakty, profily, příležitosti, kampaně) </a:t>
                      </a:r>
                      <a:endParaRPr lang="cs-CZ"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73850354"/>
                  </a:ext>
                </a:extLst>
              </a:tr>
              <a:tr h="245725">
                <a:tc>
                  <a:txBody>
                    <a:bodyPr/>
                    <a:lstStyle/>
                    <a:p>
                      <a:pPr algn="ctr" fontAlgn="b"/>
                      <a:r>
                        <a:rPr lang="cs-CZ" sz="1100" u="none" strike="noStrike">
                          <a:effectLst/>
                        </a:rPr>
                        <a:t>8</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dirty="0">
                          <a:effectLst/>
                        </a:rPr>
                        <a:t>MRP- Sešit požadavků (doplňování skladových položek)</a:t>
                      </a:r>
                      <a:endParaRPr lang="cs-CZ"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79853924"/>
                  </a:ext>
                </a:extLst>
              </a:tr>
              <a:tr h="245725">
                <a:tc>
                  <a:txBody>
                    <a:bodyPr/>
                    <a:lstStyle/>
                    <a:p>
                      <a:pPr algn="ctr" fontAlgn="b"/>
                      <a:r>
                        <a:rPr lang="cs-CZ" sz="1100" u="none" strike="noStrike">
                          <a:effectLst/>
                        </a:rPr>
                        <a:t>9</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dirty="0">
                          <a:effectLst/>
                        </a:rPr>
                        <a:t>CRM a </a:t>
                      </a:r>
                      <a:r>
                        <a:rPr lang="cs-CZ" sz="1100" u="none" strike="noStrike" dirty="0" err="1">
                          <a:effectLst/>
                        </a:rPr>
                        <a:t>Paretova</a:t>
                      </a:r>
                      <a:r>
                        <a:rPr lang="cs-CZ" sz="1100" u="none" strike="noStrike" dirty="0">
                          <a:effectLst/>
                        </a:rPr>
                        <a:t> analýza (využití aplikace pro generaci ABC </a:t>
                      </a:r>
                      <a:r>
                        <a:rPr lang="cs-CZ" sz="1100" u="none" strike="noStrike" dirty="0" err="1">
                          <a:effectLst/>
                        </a:rPr>
                        <a:t>Pareto</a:t>
                      </a:r>
                      <a:r>
                        <a:rPr lang="cs-CZ" sz="1100" u="none" strike="noStrike" dirty="0">
                          <a:effectLst/>
                        </a:rPr>
                        <a:t> kódů)</a:t>
                      </a:r>
                      <a:endParaRPr lang="cs-CZ"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95570011"/>
                  </a:ext>
                </a:extLst>
              </a:tr>
              <a:tr h="245725">
                <a:tc>
                  <a:txBody>
                    <a:bodyPr/>
                    <a:lstStyle/>
                    <a:p>
                      <a:pPr algn="ctr" fontAlgn="b"/>
                      <a:r>
                        <a:rPr lang="cs-CZ" sz="1100" u="none" strike="noStrike">
                          <a:effectLst/>
                        </a:rPr>
                        <a:t>10</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dirty="0">
                          <a:effectLst/>
                        </a:rPr>
                        <a:t>Účetní schémata  - základy</a:t>
                      </a:r>
                      <a:endParaRPr lang="cs-CZ"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2847897"/>
                  </a:ext>
                </a:extLst>
              </a:tr>
              <a:tr h="245725">
                <a:tc>
                  <a:txBody>
                    <a:bodyPr/>
                    <a:lstStyle/>
                    <a:p>
                      <a:pPr algn="ctr" fontAlgn="b"/>
                      <a:r>
                        <a:rPr lang="cs-CZ" sz="1100" u="none" strike="noStrike">
                          <a:effectLst/>
                        </a:rPr>
                        <a:t>11</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a:effectLst/>
                        </a:rPr>
                        <a:t>Dimenze a jejich využívání a základy výroby </a:t>
                      </a:r>
                      <a:endParaRPr lang="cs-CZ"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91885234"/>
                  </a:ext>
                </a:extLst>
              </a:tr>
              <a:tr h="245725">
                <a:tc>
                  <a:txBody>
                    <a:bodyPr/>
                    <a:lstStyle/>
                    <a:p>
                      <a:pPr algn="ctr" fontAlgn="b"/>
                      <a:r>
                        <a:rPr lang="cs-CZ" sz="1100" u="none" strike="noStrike" dirty="0">
                          <a:effectLst/>
                        </a:rPr>
                        <a:t>12</a:t>
                      </a:r>
                      <a:endParaRPr lang="cs-CZ"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dirty="0">
                          <a:effectLst/>
                        </a:rPr>
                        <a:t>Rozpočty – základ a komplexní příklad </a:t>
                      </a:r>
                      <a:endParaRPr lang="cs-CZ"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21879299"/>
                  </a:ext>
                </a:extLst>
              </a:tr>
            </a:tbl>
          </a:graphicData>
        </a:graphic>
      </p:graphicFrame>
    </p:spTree>
    <p:extLst>
      <p:ext uri="{BB962C8B-B14F-4D97-AF65-F5344CB8AC3E}">
        <p14:creationId xmlns:p14="http://schemas.microsoft.com/office/powerpoint/2010/main" val="1252502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élník 6"/>
          <p:cNvSpPr/>
          <p:nvPr/>
        </p:nvSpPr>
        <p:spPr>
          <a:xfrm>
            <a:off x="1109880" y="476672"/>
            <a:ext cx="7321748" cy="807913"/>
          </a:xfrm>
          <a:prstGeom prst="rect">
            <a:avLst/>
          </a:prstGeom>
          <a:noFill/>
        </p:spPr>
        <p:txBody>
          <a:bodyPr wrap="none" lIns="68580" tIns="34290" rIns="68580" bIns="34290">
            <a:spAutoFit/>
            <a:scene3d>
              <a:camera prst="orthographicFront"/>
              <a:lightRig rig="harsh" dir="t"/>
            </a:scene3d>
            <a:sp3d extrusionH="57150" prstMaterial="matte">
              <a:bevelT w="63500" h="12700" prst="angle"/>
              <a:contourClr>
                <a:schemeClr val="bg1">
                  <a:lumMod val="65000"/>
                </a:schemeClr>
              </a:contourClr>
            </a:sp3d>
          </a:bodyPr>
          <a:lstStyle/>
          <a:p>
            <a:pPr algn="ctr"/>
            <a:r>
              <a:rPr lang="cs-CZ" sz="2400" b="1" dirty="0">
                <a:ln/>
                <a:solidFill>
                  <a:schemeClr val="accent3"/>
                </a:solidFill>
              </a:rPr>
              <a:t>Materiály BPH_PIS2_2021 – (aktuální k datu 20.9.2021)</a:t>
            </a:r>
          </a:p>
          <a:p>
            <a:pPr algn="ctr"/>
            <a:r>
              <a:rPr lang="cs-CZ" sz="2400" b="1" dirty="0">
                <a:ln/>
                <a:solidFill>
                  <a:schemeClr val="accent3"/>
                </a:solidFill>
              </a:rPr>
              <a:t> </a:t>
            </a:r>
          </a:p>
        </p:txBody>
      </p:sp>
      <p:graphicFrame>
        <p:nvGraphicFramePr>
          <p:cNvPr id="3" name="Tabulka 2">
            <a:extLst>
              <a:ext uri="{FF2B5EF4-FFF2-40B4-BE49-F238E27FC236}">
                <a16:creationId xmlns:a16="http://schemas.microsoft.com/office/drawing/2014/main" id="{D3F18B13-4F3A-4AEB-B4A3-681E778CDBB7}"/>
              </a:ext>
            </a:extLst>
          </p:cNvPr>
          <p:cNvGraphicFramePr>
            <a:graphicFrameLocks noGrp="1"/>
          </p:cNvGraphicFramePr>
          <p:nvPr>
            <p:extLst>
              <p:ext uri="{D42A27DB-BD31-4B8C-83A1-F6EECF244321}">
                <p14:modId xmlns:p14="http://schemas.microsoft.com/office/powerpoint/2010/main" val="112837846"/>
              </p:ext>
            </p:extLst>
          </p:nvPr>
        </p:nvGraphicFramePr>
        <p:xfrm>
          <a:off x="1043608" y="1124744"/>
          <a:ext cx="7321747" cy="5184577"/>
        </p:xfrm>
        <a:graphic>
          <a:graphicData uri="http://schemas.openxmlformats.org/drawingml/2006/table">
            <a:tbl>
              <a:tblPr>
                <a:tableStyleId>{5C22544A-7EE6-4342-B048-85BDC9FD1C3A}</a:tableStyleId>
              </a:tblPr>
              <a:tblGrid>
                <a:gridCol w="498653">
                  <a:extLst>
                    <a:ext uri="{9D8B030D-6E8A-4147-A177-3AD203B41FA5}">
                      <a16:colId xmlns:a16="http://schemas.microsoft.com/office/drawing/2014/main" val="3307753331"/>
                    </a:ext>
                  </a:extLst>
                </a:gridCol>
                <a:gridCol w="2958530">
                  <a:extLst>
                    <a:ext uri="{9D8B030D-6E8A-4147-A177-3AD203B41FA5}">
                      <a16:colId xmlns:a16="http://schemas.microsoft.com/office/drawing/2014/main" val="956103345"/>
                    </a:ext>
                  </a:extLst>
                </a:gridCol>
                <a:gridCol w="427417">
                  <a:extLst>
                    <a:ext uri="{9D8B030D-6E8A-4147-A177-3AD203B41FA5}">
                      <a16:colId xmlns:a16="http://schemas.microsoft.com/office/drawing/2014/main" val="2499727345"/>
                    </a:ext>
                  </a:extLst>
                </a:gridCol>
                <a:gridCol w="427417">
                  <a:extLst>
                    <a:ext uri="{9D8B030D-6E8A-4147-A177-3AD203B41FA5}">
                      <a16:colId xmlns:a16="http://schemas.microsoft.com/office/drawing/2014/main" val="3202274705"/>
                    </a:ext>
                  </a:extLst>
                </a:gridCol>
                <a:gridCol w="676744">
                  <a:extLst>
                    <a:ext uri="{9D8B030D-6E8A-4147-A177-3AD203B41FA5}">
                      <a16:colId xmlns:a16="http://schemas.microsoft.com/office/drawing/2014/main" val="755105775"/>
                    </a:ext>
                  </a:extLst>
                </a:gridCol>
                <a:gridCol w="676744">
                  <a:extLst>
                    <a:ext uri="{9D8B030D-6E8A-4147-A177-3AD203B41FA5}">
                      <a16:colId xmlns:a16="http://schemas.microsoft.com/office/drawing/2014/main" val="3962359271"/>
                    </a:ext>
                  </a:extLst>
                </a:gridCol>
                <a:gridCol w="516462">
                  <a:extLst>
                    <a:ext uri="{9D8B030D-6E8A-4147-A177-3AD203B41FA5}">
                      <a16:colId xmlns:a16="http://schemas.microsoft.com/office/drawing/2014/main" val="2541051932"/>
                    </a:ext>
                  </a:extLst>
                </a:gridCol>
                <a:gridCol w="427417">
                  <a:extLst>
                    <a:ext uri="{9D8B030D-6E8A-4147-A177-3AD203B41FA5}">
                      <a16:colId xmlns:a16="http://schemas.microsoft.com/office/drawing/2014/main" val="2262166675"/>
                    </a:ext>
                  </a:extLst>
                </a:gridCol>
                <a:gridCol w="712363">
                  <a:extLst>
                    <a:ext uri="{9D8B030D-6E8A-4147-A177-3AD203B41FA5}">
                      <a16:colId xmlns:a16="http://schemas.microsoft.com/office/drawing/2014/main" val="3161143325"/>
                    </a:ext>
                  </a:extLst>
                </a:gridCol>
              </a:tblGrid>
              <a:tr h="396231">
                <a:tc>
                  <a:txBody>
                    <a:bodyPr/>
                    <a:lstStyle/>
                    <a:p>
                      <a:pPr algn="ctr" fontAlgn="b"/>
                      <a:r>
                        <a:rPr lang="cs-CZ" sz="600" u="none" strike="noStrike">
                          <a:effectLst/>
                        </a:rPr>
                        <a:t>Číslo příkladu</a:t>
                      </a:r>
                      <a:endParaRPr lang="cs-CZ" sz="600" b="1" i="0" u="none" strike="noStrike">
                        <a:solidFill>
                          <a:srgbClr val="000000"/>
                        </a:solidFill>
                        <a:effectLst/>
                        <a:latin typeface="Calibri" panose="020F0502020204030204" pitchFamily="34" charset="0"/>
                      </a:endParaRPr>
                    </a:p>
                  </a:txBody>
                  <a:tcPr marL="5863" marR="5863" marT="5863" marB="0" anchor="b"/>
                </a:tc>
                <a:tc>
                  <a:txBody>
                    <a:bodyPr/>
                    <a:lstStyle/>
                    <a:p>
                      <a:pPr algn="l" fontAlgn="b"/>
                      <a:r>
                        <a:rPr lang="cs-CZ" sz="600" u="none" strike="noStrike">
                          <a:effectLst/>
                        </a:rPr>
                        <a:t>Název</a:t>
                      </a:r>
                      <a:endParaRPr lang="cs-CZ" sz="600" b="1" i="0" u="none" strike="noStrike">
                        <a:solidFill>
                          <a:srgbClr val="000000"/>
                        </a:solidFill>
                        <a:effectLst/>
                        <a:latin typeface="Calibri" panose="020F0502020204030204" pitchFamily="34" charset="0"/>
                      </a:endParaRPr>
                    </a:p>
                  </a:txBody>
                  <a:tcPr marL="5863" marR="5863" marT="5863" marB="0" anchor="b"/>
                </a:tc>
                <a:tc>
                  <a:txBody>
                    <a:bodyPr/>
                    <a:lstStyle/>
                    <a:p>
                      <a:pPr algn="ctr" fontAlgn="ctr"/>
                      <a:r>
                        <a:rPr lang="cs-CZ" sz="600" u="none" strike="noStrike" dirty="0">
                          <a:effectLst/>
                        </a:rPr>
                        <a:t>Stránky příklad</a:t>
                      </a:r>
                      <a:endParaRPr lang="cs-CZ" sz="600" b="1" i="0" u="none" strike="noStrike" dirty="0">
                        <a:solidFill>
                          <a:srgbClr val="000000"/>
                        </a:solidFill>
                        <a:effectLst/>
                        <a:latin typeface="Calibri" panose="020F0502020204030204" pitchFamily="34" charset="0"/>
                      </a:endParaRPr>
                    </a:p>
                  </a:txBody>
                  <a:tcPr marL="5863" marR="5863" marT="5863" marB="0" anchor="ctr"/>
                </a:tc>
                <a:tc>
                  <a:txBody>
                    <a:bodyPr/>
                    <a:lstStyle/>
                    <a:p>
                      <a:pPr algn="ctr" fontAlgn="ctr"/>
                      <a:r>
                        <a:rPr lang="cs-CZ" sz="600" u="none" strike="noStrike">
                          <a:effectLst/>
                        </a:rPr>
                        <a:t>Done</a:t>
                      </a:r>
                      <a:endParaRPr lang="cs-CZ" sz="600" b="1" i="0" u="none" strike="noStrike">
                        <a:solidFill>
                          <a:srgbClr val="000000"/>
                        </a:solidFill>
                        <a:effectLst/>
                        <a:latin typeface="Calibri" panose="020F0502020204030204" pitchFamily="34" charset="0"/>
                      </a:endParaRPr>
                    </a:p>
                  </a:txBody>
                  <a:tcPr marL="5863" marR="5863" marT="5863" marB="0" anchor="ctr"/>
                </a:tc>
                <a:tc>
                  <a:txBody>
                    <a:bodyPr/>
                    <a:lstStyle/>
                    <a:p>
                      <a:pPr algn="ctr" fontAlgn="b"/>
                      <a:r>
                        <a:rPr lang="cs-CZ" sz="600" u="none" strike="noStrike">
                          <a:effectLst/>
                        </a:rPr>
                        <a:t>Datum úpravy</a:t>
                      </a:r>
                      <a:endParaRPr lang="cs-CZ" sz="600" b="1"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600" u="none" strike="noStrike">
                          <a:effectLst/>
                        </a:rPr>
                        <a:t>Datum výuky</a:t>
                      </a:r>
                      <a:endParaRPr lang="cs-CZ" sz="600" b="1" i="0" u="none" strike="noStrike">
                        <a:solidFill>
                          <a:srgbClr val="000000"/>
                        </a:solidFill>
                        <a:effectLst/>
                        <a:latin typeface="Calibri" panose="020F0502020204030204" pitchFamily="34" charset="0"/>
                      </a:endParaRPr>
                    </a:p>
                  </a:txBody>
                  <a:tcPr marL="5863" marR="5863" marT="5863" marB="0" anchor="b"/>
                </a:tc>
                <a:tc>
                  <a:txBody>
                    <a:bodyPr/>
                    <a:lstStyle/>
                    <a:p>
                      <a:pPr algn="ctr" fontAlgn="ctr"/>
                      <a:r>
                        <a:rPr lang="cs-CZ" sz="600" u="none" strike="noStrike">
                          <a:effectLst/>
                        </a:rPr>
                        <a:t>Uloženo v is.muni</a:t>
                      </a:r>
                      <a:endParaRPr lang="cs-CZ" sz="600" b="1" i="0" u="none" strike="noStrike">
                        <a:solidFill>
                          <a:srgbClr val="000000"/>
                        </a:solidFill>
                        <a:effectLst/>
                        <a:latin typeface="Calibri" panose="020F0502020204030204" pitchFamily="34" charset="0"/>
                      </a:endParaRPr>
                    </a:p>
                  </a:txBody>
                  <a:tcPr marL="5863" marR="5863" marT="5863" marB="0" anchor="ctr"/>
                </a:tc>
                <a:tc>
                  <a:txBody>
                    <a:bodyPr/>
                    <a:lstStyle/>
                    <a:p>
                      <a:pPr algn="ctr" fontAlgn="b"/>
                      <a:r>
                        <a:rPr lang="cs-CZ" sz="600" u="none" strike="noStrike">
                          <a:effectLst/>
                        </a:rPr>
                        <a:t>PWP</a:t>
                      </a:r>
                      <a:endParaRPr lang="cs-CZ" sz="600" b="1"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600" u="none" strike="noStrike">
                          <a:effectLst/>
                        </a:rPr>
                        <a:t>PWP stránky</a:t>
                      </a:r>
                      <a:endParaRPr lang="cs-CZ" sz="600" b="1" i="0" u="none" strike="noStrike">
                        <a:solidFill>
                          <a:srgbClr val="000000"/>
                        </a:solidFill>
                        <a:effectLst/>
                        <a:latin typeface="Calibri" panose="020F0502020204030204" pitchFamily="34" charset="0"/>
                      </a:endParaRPr>
                    </a:p>
                  </a:txBody>
                  <a:tcPr marL="5863" marR="5863" marT="5863" marB="0" anchor="b"/>
                </a:tc>
                <a:extLst>
                  <a:ext uri="{0D108BD9-81ED-4DB2-BD59-A6C34878D82A}">
                    <a16:rowId xmlns:a16="http://schemas.microsoft.com/office/drawing/2014/main" val="2184851663"/>
                  </a:ext>
                </a:extLst>
              </a:tr>
              <a:tr h="134315">
                <a:tc>
                  <a:txBody>
                    <a:bodyPr/>
                    <a:lstStyle/>
                    <a:p>
                      <a:pPr algn="ctr" fontAlgn="b"/>
                      <a:r>
                        <a:rPr lang="cs-CZ" sz="700" u="none" strike="noStrike">
                          <a:effectLst/>
                        </a:rPr>
                        <a:t>01</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l" fontAlgn="b"/>
                      <a:r>
                        <a:rPr lang="cs-CZ" sz="700" u="none" strike="noStrike">
                          <a:effectLst/>
                        </a:rPr>
                        <a:t>Ovládání a prinicipy MS Dynamics NAV-opakování</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700" u="none" strike="noStrike">
                          <a:effectLst/>
                        </a:rPr>
                        <a:t>12</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600" u="none" strike="noStrike">
                          <a:effectLst/>
                        </a:rPr>
                        <a:t>Ano</a:t>
                      </a:r>
                      <a:endParaRPr lang="cs-CZ" sz="600" b="1"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700" u="none" strike="noStrike">
                          <a:effectLst/>
                        </a:rPr>
                        <a:t> </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700" u="none" strike="noStrike">
                          <a:effectLst/>
                        </a:rPr>
                        <a:t>20.09.2021</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600" u="none" strike="noStrike">
                          <a:effectLst/>
                        </a:rPr>
                        <a:t>Ano</a:t>
                      </a:r>
                      <a:endParaRPr lang="cs-CZ" sz="600" b="1"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600" u="none" strike="noStrike">
                          <a:effectLst/>
                        </a:rPr>
                        <a:t>Ne</a:t>
                      </a:r>
                      <a:endParaRPr lang="cs-CZ" sz="600" b="1"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700" u="none" strike="noStrike">
                          <a:effectLst/>
                        </a:rPr>
                        <a:t>0</a:t>
                      </a:r>
                      <a:endParaRPr lang="cs-CZ" sz="700" b="1" i="0" u="none" strike="noStrike">
                        <a:solidFill>
                          <a:srgbClr val="FF0000"/>
                        </a:solidFill>
                        <a:effectLst/>
                        <a:latin typeface="Calibri" panose="020F0502020204030204" pitchFamily="34" charset="0"/>
                      </a:endParaRPr>
                    </a:p>
                  </a:txBody>
                  <a:tcPr marL="5863" marR="5863" marT="5863" marB="0" anchor="b"/>
                </a:tc>
                <a:extLst>
                  <a:ext uri="{0D108BD9-81ED-4DB2-BD59-A6C34878D82A}">
                    <a16:rowId xmlns:a16="http://schemas.microsoft.com/office/drawing/2014/main" val="3407845459"/>
                  </a:ext>
                </a:extLst>
              </a:tr>
              <a:tr h="134315">
                <a:tc>
                  <a:txBody>
                    <a:bodyPr/>
                    <a:lstStyle/>
                    <a:p>
                      <a:pPr algn="ctr" fontAlgn="b"/>
                      <a:r>
                        <a:rPr lang="cs-CZ" sz="700" u="none" strike="noStrike">
                          <a:effectLst/>
                        </a:rPr>
                        <a:t>01</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l" fontAlgn="b"/>
                      <a:r>
                        <a:rPr lang="cs-CZ" sz="700" u="none" strike="noStrike">
                          <a:effectLst/>
                        </a:rPr>
                        <a:t>Plán výuky- co nás čeká a nemine - vývoj ERP a technologie</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700" u="none" strike="noStrike">
                          <a:effectLst/>
                        </a:rPr>
                        <a:t>0</a:t>
                      </a:r>
                      <a:endParaRPr lang="cs-CZ" sz="700" b="1" i="0" u="none" strike="noStrike">
                        <a:solidFill>
                          <a:srgbClr val="FF0000"/>
                        </a:solidFill>
                        <a:effectLst/>
                        <a:latin typeface="Calibri" panose="020F0502020204030204" pitchFamily="34" charset="0"/>
                      </a:endParaRPr>
                    </a:p>
                  </a:txBody>
                  <a:tcPr marL="5863" marR="5863" marT="5863" marB="0" anchor="b"/>
                </a:tc>
                <a:tc>
                  <a:txBody>
                    <a:bodyPr/>
                    <a:lstStyle/>
                    <a:p>
                      <a:pPr algn="ctr" fontAlgn="b"/>
                      <a:r>
                        <a:rPr lang="cs-CZ" sz="600" u="none" strike="noStrike">
                          <a:effectLst/>
                        </a:rPr>
                        <a:t>Ano</a:t>
                      </a:r>
                      <a:endParaRPr lang="cs-CZ" sz="600" b="1"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700" u="none" strike="noStrike">
                          <a:effectLst/>
                        </a:rPr>
                        <a:t> </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700" u="none" strike="noStrike">
                          <a:effectLst/>
                        </a:rPr>
                        <a:t>20.09.2021</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600" u="none" strike="noStrike">
                          <a:effectLst/>
                        </a:rPr>
                        <a:t>Ano</a:t>
                      </a:r>
                      <a:endParaRPr lang="cs-CZ" sz="600" b="1"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600" u="none" strike="noStrike">
                          <a:effectLst/>
                        </a:rPr>
                        <a:t>Ano</a:t>
                      </a:r>
                      <a:endParaRPr lang="cs-CZ" sz="600" b="1"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700" u="none" strike="noStrike">
                          <a:effectLst/>
                        </a:rPr>
                        <a:t>20</a:t>
                      </a:r>
                      <a:endParaRPr lang="cs-CZ" sz="700" b="0" i="0" u="none" strike="noStrike">
                        <a:solidFill>
                          <a:srgbClr val="000000"/>
                        </a:solidFill>
                        <a:effectLst/>
                        <a:latin typeface="Calibri" panose="020F0502020204030204" pitchFamily="34" charset="0"/>
                      </a:endParaRPr>
                    </a:p>
                  </a:txBody>
                  <a:tcPr marL="5863" marR="5863" marT="5863" marB="0" anchor="b"/>
                </a:tc>
                <a:extLst>
                  <a:ext uri="{0D108BD9-81ED-4DB2-BD59-A6C34878D82A}">
                    <a16:rowId xmlns:a16="http://schemas.microsoft.com/office/drawing/2014/main" val="839393820"/>
                  </a:ext>
                </a:extLst>
              </a:tr>
              <a:tr h="134315">
                <a:tc>
                  <a:txBody>
                    <a:bodyPr/>
                    <a:lstStyle/>
                    <a:p>
                      <a:pPr algn="ctr" fontAlgn="b"/>
                      <a:r>
                        <a:rPr lang="cs-CZ" sz="700" u="none" strike="noStrike">
                          <a:effectLst/>
                        </a:rPr>
                        <a:t>02</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l" fontAlgn="b"/>
                      <a:r>
                        <a:rPr lang="cs-CZ" sz="700" u="none" strike="noStrike">
                          <a:effectLst/>
                        </a:rPr>
                        <a:t>Prodej- rozšíření-opakování (částečný prodej, vrácení, mazání, archiv)</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700" u="none" strike="noStrike">
                          <a:effectLst/>
                        </a:rPr>
                        <a:t>8</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600" u="none" strike="noStrike">
                          <a:effectLst/>
                        </a:rPr>
                        <a:t>Ano</a:t>
                      </a:r>
                      <a:endParaRPr lang="cs-CZ" sz="600" b="1"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700" u="none" strike="noStrike">
                          <a:effectLst/>
                        </a:rPr>
                        <a:t> </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700" u="none" strike="noStrike">
                          <a:effectLst/>
                        </a:rPr>
                        <a:t>20.09.2021</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600" u="none" strike="noStrike">
                          <a:effectLst/>
                        </a:rPr>
                        <a:t>Ano</a:t>
                      </a:r>
                      <a:endParaRPr lang="cs-CZ" sz="600" b="1"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600" u="none" strike="noStrike">
                          <a:effectLst/>
                        </a:rPr>
                        <a:t>Ano</a:t>
                      </a:r>
                      <a:endParaRPr lang="cs-CZ" sz="600" b="1"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700" u="none" strike="noStrike">
                          <a:effectLst/>
                        </a:rPr>
                        <a:t>48</a:t>
                      </a:r>
                      <a:endParaRPr lang="cs-CZ" sz="700" b="0" i="0" u="none" strike="noStrike">
                        <a:solidFill>
                          <a:srgbClr val="000000"/>
                        </a:solidFill>
                        <a:effectLst/>
                        <a:latin typeface="Calibri" panose="020F0502020204030204" pitchFamily="34" charset="0"/>
                      </a:endParaRPr>
                    </a:p>
                  </a:txBody>
                  <a:tcPr marL="5863" marR="5863" marT="5863" marB="0" anchor="b"/>
                </a:tc>
                <a:extLst>
                  <a:ext uri="{0D108BD9-81ED-4DB2-BD59-A6C34878D82A}">
                    <a16:rowId xmlns:a16="http://schemas.microsoft.com/office/drawing/2014/main" val="2716703247"/>
                  </a:ext>
                </a:extLst>
              </a:tr>
              <a:tr h="134315">
                <a:tc>
                  <a:txBody>
                    <a:bodyPr/>
                    <a:lstStyle/>
                    <a:p>
                      <a:pPr algn="ctr" fontAlgn="b"/>
                      <a:r>
                        <a:rPr lang="cs-CZ" sz="700" u="none" strike="noStrike">
                          <a:effectLst/>
                        </a:rPr>
                        <a:t>03</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l" fontAlgn="b"/>
                      <a:r>
                        <a:rPr lang="cs-CZ" sz="700" u="none" strike="noStrike">
                          <a:effectLst/>
                        </a:rPr>
                        <a:t>Nákup-rozšíření-opakování (částečný nákup, vrácení, mazání, archiv)</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700" u="none" strike="noStrike">
                          <a:effectLst/>
                        </a:rPr>
                        <a:t>6</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600" u="none" strike="noStrike">
                          <a:effectLst/>
                        </a:rPr>
                        <a:t>Ano</a:t>
                      </a:r>
                      <a:endParaRPr lang="cs-CZ" sz="600" b="1"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700" u="none" strike="noStrike">
                          <a:effectLst/>
                        </a:rPr>
                        <a:t> </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700" u="none" strike="noStrike">
                          <a:effectLst/>
                        </a:rPr>
                        <a:t>20.09.2021</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600" u="none" strike="noStrike">
                          <a:effectLst/>
                        </a:rPr>
                        <a:t>Ano</a:t>
                      </a:r>
                      <a:endParaRPr lang="cs-CZ" sz="600" b="1"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600" u="none" strike="noStrike">
                          <a:effectLst/>
                        </a:rPr>
                        <a:t>Ano</a:t>
                      </a:r>
                      <a:endParaRPr lang="cs-CZ" sz="600" b="1"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700" u="none" strike="noStrike">
                          <a:effectLst/>
                        </a:rPr>
                        <a:t>23</a:t>
                      </a:r>
                      <a:endParaRPr lang="cs-CZ" sz="700" b="0" i="0" u="none" strike="noStrike">
                        <a:solidFill>
                          <a:srgbClr val="000000"/>
                        </a:solidFill>
                        <a:effectLst/>
                        <a:latin typeface="Calibri" panose="020F0502020204030204" pitchFamily="34" charset="0"/>
                      </a:endParaRPr>
                    </a:p>
                  </a:txBody>
                  <a:tcPr marL="5863" marR="5863" marT="5863" marB="0" anchor="b"/>
                </a:tc>
                <a:extLst>
                  <a:ext uri="{0D108BD9-81ED-4DB2-BD59-A6C34878D82A}">
                    <a16:rowId xmlns:a16="http://schemas.microsoft.com/office/drawing/2014/main" val="4210551589"/>
                  </a:ext>
                </a:extLst>
              </a:tr>
              <a:tr h="134315">
                <a:tc>
                  <a:txBody>
                    <a:bodyPr/>
                    <a:lstStyle/>
                    <a:p>
                      <a:pPr algn="ctr" fontAlgn="b"/>
                      <a:r>
                        <a:rPr lang="cs-CZ" sz="700" u="none" strike="noStrike">
                          <a:effectLst/>
                        </a:rPr>
                        <a:t>05</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l" fontAlgn="b"/>
                      <a:r>
                        <a:rPr lang="pt-BR" sz="700" u="none" strike="noStrike">
                          <a:effectLst/>
                        </a:rPr>
                        <a:t>Křížové reference, texty a substituce (náhrady)</a:t>
                      </a:r>
                      <a:endParaRPr lang="pt-BR" sz="700" b="0"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700" u="none" strike="noStrike">
                          <a:effectLst/>
                        </a:rPr>
                        <a:t>6</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600" u="none" strike="noStrike">
                          <a:effectLst/>
                        </a:rPr>
                        <a:t>Ano</a:t>
                      </a:r>
                      <a:endParaRPr lang="cs-CZ" sz="600" b="1"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700" u="none" strike="noStrike">
                          <a:effectLst/>
                        </a:rPr>
                        <a:t> </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700" u="none" strike="noStrike">
                          <a:effectLst/>
                        </a:rPr>
                        <a:t> </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600" u="none" strike="noStrike">
                          <a:effectLst/>
                        </a:rPr>
                        <a:t>Ano</a:t>
                      </a:r>
                      <a:endParaRPr lang="cs-CZ" sz="600" b="1"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600" u="none" strike="noStrike">
                          <a:effectLst/>
                        </a:rPr>
                        <a:t>Ano</a:t>
                      </a:r>
                      <a:endParaRPr lang="cs-CZ" sz="600" b="1"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700" u="none" strike="noStrike">
                          <a:effectLst/>
                        </a:rPr>
                        <a:t>14</a:t>
                      </a:r>
                      <a:endParaRPr lang="cs-CZ" sz="700" b="0" i="0" u="none" strike="noStrike">
                        <a:solidFill>
                          <a:srgbClr val="000000"/>
                        </a:solidFill>
                        <a:effectLst/>
                        <a:latin typeface="Calibri" panose="020F0502020204030204" pitchFamily="34" charset="0"/>
                      </a:endParaRPr>
                    </a:p>
                  </a:txBody>
                  <a:tcPr marL="5863" marR="5863" marT="5863" marB="0" anchor="b"/>
                </a:tc>
                <a:extLst>
                  <a:ext uri="{0D108BD9-81ED-4DB2-BD59-A6C34878D82A}">
                    <a16:rowId xmlns:a16="http://schemas.microsoft.com/office/drawing/2014/main" val="3990916551"/>
                  </a:ext>
                </a:extLst>
              </a:tr>
              <a:tr h="134315">
                <a:tc>
                  <a:txBody>
                    <a:bodyPr/>
                    <a:lstStyle/>
                    <a:p>
                      <a:pPr algn="ctr" fontAlgn="b"/>
                      <a:r>
                        <a:rPr lang="cs-CZ" sz="700" u="none" strike="noStrike">
                          <a:effectLst/>
                        </a:rPr>
                        <a:t>05_01</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l" fontAlgn="b"/>
                      <a:r>
                        <a:rPr lang="cs-CZ" sz="700" u="none" strike="noStrike" dirty="0">
                          <a:effectLst/>
                        </a:rPr>
                        <a:t>Křížové reference a texty doplňující PWP</a:t>
                      </a:r>
                      <a:endParaRPr lang="cs-CZ" sz="700" b="0" i="0" u="none" strike="noStrike" dirty="0">
                        <a:solidFill>
                          <a:srgbClr val="000000"/>
                        </a:solidFill>
                        <a:effectLst/>
                        <a:latin typeface="Calibri" panose="020F0502020204030204" pitchFamily="34" charset="0"/>
                      </a:endParaRPr>
                    </a:p>
                  </a:txBody>
                  <a:tcPr marL="5863" marR="5863" marT="5863" marB="0" anchor="b"/>
                </a:tc>
                <a:tc>
                  <a:txBody>
                    <a:bodyPr/>
                    <a:lstStyle/>
                    <a:p>
                      <a:pPr algn="ctr" fontAlgn="b"/>
                      <a:r>
                        <a:rPr lang="cs-CZ" sz="700" u="none" strike="noStrike">
                          <a:effectLst/>
                        </a:rPr>
                        <a:t>0</a:t>
                      </a:r>
                      <a:endParaRPr lang="cs-CZ" sz="700" b="1" i="0" u="none" strike="noStrike">
                        <a:solidFill>
                          <a:srgbClr val="FF0000"/>
                        </a:solidFill>
                        <a:effectLst/>
                        <a:latin typeface="Calibri" panose="020F0502020204030204" pitchFamily="34" charset="0"/>
                      </a:endParaRPr>
                    </a:p>
                  </a:txBody>
                  <a:tcPr marL="5863" marR="5863" marT="5863" marB="0" anchor="b"/>
                </a:tc>
                <a:tc>
                  <a:txBody>
                    <a:bodyPr/>
                    <a:lstStyle/>
                    <a:p>
                      <a:pPr algn="ctr" fontAlgn="b"/>
                      <a:r>
                        <a:rPr lang="cs-CZ" sz="600" u="none" strike="noStrike">
                          <a:effectLst/>
                        </a:rPr>
                        <a:t>Ano</a:t>
                      </a:r>
                      <a:endParaRPr lang="cs-CZ" sz="600" b="1"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700" u="none" strike="noStrike">
                          <a:effectLst/>
                        </a:rPr>
                        <a:t> </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700" u="none" strike="noStrike">
                          <a:effectLst/>
                        </a:rPr>
                        <a:t> </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600" u="none" strike="noStrike">
                          <a:effectLst/>
                        </a:rPr>
                        <a:t>Ano</a:t>
                      </a:r>
                      <a:endParaRPr lang="cs-CZ" sz="600" b="1"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600" u="none" strike="noStrike">
                          <a:effectLst/>
                        </a:rPr>
                        <a:t>Ano</a:t>
                      </a:r>
                      <a:endParaRPr lang="cs-CZ" sz="600" b="1"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700" u="none" strike="noStrike">
                          <a:effectLst/>
                        </a:rPr>
                        <a:t>6</a:t>
                      </a:r>
                      <a:endParaRPr lang="cs-CZ" sz="700" b="0" i="0" u="none" strike="noStrike">
                        <a:solidFill>
                          <a:srgbClr val="000000"/>
                        </a:solidFill>
                        <a:effectLst/>
                        <a:latin typeface="Calibri" panose="020F0502020204030204" pitchFamily="34" charset="0"/>
                      </a:endParaRPr>
                    </a:p>
                  </a:txBody>
                  <a:tcPr marL="5863" marR="5863" marT="5863" marB="0" anchor="b"/>
                </a:tc>
                <a:extLst>
                  <a:ext uri="{0D108BD9-81ED-4DB2-BD59-A6C34878D82A}">
                    <a16:rowId xmlns:a16="http://schemas.microsoft.com/office/drawing/2014/main" val="4179823086"/>
                  </a:ext>
                </a:extLst>
              </a:tr>
              <a:tr h="134315">
                <a:tc>
                  <a:txBody>
                    <a:bodyPr/>
                    <a:lstStyle/>
                    <a:p>
                      <a:pPr algn="ctr" fontAlgn="b"/>
                      <a:r>
                        <a:rPr lang="cs-CZ" sz="700" u="none" strike="noStrike">
                          <a:effectLst/>
                        </a:rPr>
                        <a:t>06</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l" fontAlgn="b"/>
                      <a:r>
                        <a:rPr lang="cs-CZ" sz="700" u="none" strike="noStrike">
                          <a:effectLst/>
                        </a:rPr>
                        <a:t>Hromadné objednávky (Blanket Orders)</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700" u="none" strike="noStrike">
                          <a:effectLst/>
                        </a:rPr>
                        <a:t>4</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600" u="none" strike="noStrike">
                          <a:effectLst/>
                        </a:rPr>
                        <a:t>Ano</a:t>
                      </a:r>
                      <a:endParaRPr lang="cs-CZ" sz="600" b="1"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700" u="none" strike="noStrike">
                          <a:effectLst/>
                        </a:rPr>
                        <a:t> </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700" u="none" strike="noStrike">
                          <a:effectLst/>
                        </a:rPr>
                        <a:t> </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600" u="none" strike="noStrike">
                          <a:effectLst/>
                        </a:rPr>
                        <a:t>Ano</a:t>
                      </a:r>
                      <a:endParaRPr lang="cs-CZ" sz="600" b="1"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600" u="none" strike="noStrike">
                          <a:effectLst/>
                        </a:rPr>
                        <a:t>Ano</a:t>
                      </a:r>
                      <a:endParaRPr lang="cs-CZ" sz="600" b="1"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700" u="none" strike="noStrike">
                          <a:effectLst/>
                        </a:rPr>
                        <a:t>24</a:t>
                      </a:r>
                      <a:endParaRPr lang="cs-CZ" sz="700" b="0" i="0" u="none" strike="noStrike">
                        <a:solidFill>
                          <a:srgbClr val="000000"/>
                        </a:solidFill>
                        <a:effectLst/>
                        <a:latin typeface="Calibri" panose="020F0502020204030204" pitchFamily="34" charset="0"/>
                      </a:endParaRPr>
                    </a:p>
                  </a:txBody>
                  <a:tcPr marL="5863" marR="5863" marT="5863" marB="0" anchor="b"/>
                </a:tc>
                <a:extLst>
                  <a:ext uri="{0D108BD9-81ED-4DB2-BD59-A6C34878D82A}">
                    <a16:rowId xmlns:a16="http://schemas.microsoft.com/office/drawing/2014/main" val="1627578872"/>
                  </a:ext>
                </a:extLst>
              </a:tr>
              <a:tr h="134315">
                <a:tc>
                  <a:txBody>
                    <a:bodyPr/>
                    <a:lstStyle/>
                    <a:p>
                      <a:pPr algn="ctr" fontAlgn="b"/>
                      <a:r>
                        <a:rPr lang="cs-CZ" sz="700" u="none" strike="noStrike">
                          <a:effectLst/>
                        </a:rPr>
                        <a:t>06_01</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l" fontAlgn="b"/>
                      <a:r>
                        <a:rPr lang="cs-CZ" sz="700" u="none" strike="noStrike">
                          <a:effectLst/>
                        </a:rPr>
                        <a:t>Hromadné objednávky doplnění o sešit požadavků</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700" u="none" strike="noStrike">
                          <a:effectLst/>
                        </a:rPr>
                        <a:t>0</a:t>
                      </a:r>
                      <a:endParaRPr lang="cs-CZ" sz="700" b="1" i="0" u="none" strike="noStrike">
                        <a:solidFill>
                          <a:srgbClr val="FF0000"/>
                        </a:solidFill>
                        <a:effectLst/>
                        <a:latin typeface="Calibri" panose="020F0502020204030204" pitchFamily="34" charset="0"/>
                      </a:endParaRPr>
                    </a:p>
                  </a:txBody>
                  <a:tcPr marL="5863" marR="5863" marT="5863" marB="0" anchor="b"/>
                </a:tc>
                <a:tc>
                  <a:txBody>
                    <a:bodyPr/>
                    <a:lstStyle/>
                    <a:p>
                      <a:pPr algn="ctr" fontAlgn="b"/>
                      <a:r>
                        <a:rPr lang="cs-CZ" sz="600" u="none" strike="noStrike">
                          <a:effectLst/>
                        </a:rPr>
                        <a:t>Ano</a:t>
                      </a:r>
                      <a:endParaRPr lang="cs-CZ" sz="600" b="1"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700" u="none" strike="noStrike">
                          <a:effectLst/>
                        </a:rPr>
                        <a:t> </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700" u="none" strike="noStrike">
                          <a:effectLst/>
                        </a:rPr>
                        <a:t> </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600" u="none" strike="noStrike">
                          <a:effectLst/>
                        </a:rPr>
                        <a:t>Ano</a:t>
                      </a:r>
                      <a:endParaRPr lang="cs-CZ" sz="600" b="1"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600" u="none" strike="noStrike">
                          <a:effectLst/>
                        </a:rPr>
                        <a:t>Ano</a:t>
                      </a:r>
                      <a:endParaRPr lang="cs-CZ" sz="600" b="1"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700" u="none" strike="noStrike">
                          <a:effectLst/>
                        </a:rPr>
                        <a:t>6</a:t>
                      </a:r>
                      <a:endParaRPr lang="cs-CZ" sz="700" b="0" i="0" u="none" strike="noStrike">
                        <a:solidFill>
                          <a:srgbClr val="000000"/>
                        </a:solidFill>
                        <a:effectLst/>
                        <a:latin typeface="Calibri" panose="020F0502020204030204" pitchFamily="34" charset="0"/>
                      </a:endParaRPr>
                    </a:p>
                  </a:txBody>
                  <a:tcPr marL="5863" marR="5863" marT="5863" marB="0" anchor="b"/>
                </a:tc>
                <a:extLst>
                  <a:ext uri="{0D108BD9-81ED-4DB2-BD59-A6C34878D82A}">
                    <a16:rowId xmlns:a16="http://schemas.microsoft.com/office/drawing/2014/main" val="3289118654"/>
                  </a:ext>
                </a:extLst>
              </a:tr>
              <a:tr h="134315">
                <a:tc>
                  <a:txBody>
                    <a:bodyPr/>
                    <a:lstStyle/>
                    <a:p>
                      <a:pPr algn="ctr" fontAlgn="b"/>
                      <a:r>
                        <a:rPr lang="cs-CZ" sz="700" u="none" strike="noStrike">
                          <a:effectLst/>
                        </a:rPr>
                        <a:t>04</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l" fontAlgn="b"/>
                      <a:r>
                        <a:rPr lang="cs-CZ" sz="700" u="none" strike="noStrike">
                          <a:effectLst/>
                        </a:rPr>
                        <a:t>Skladové jednotky (Stock Keeping units)</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700" u="none" strike="noStrike">
                          <a:effectLst/>
                        </a:rPr>
                        <a:t>12</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600" u="none" strike="noStrike">
                          <a:effectLst/>
                        </a:rPr>
                        <a:t>Ano</a:t>
                      </a:r>
                      <a:endParaRPr lang="cs-CZ" sz="600" b="1"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700" u="none" strike="noStrike">
                          <a:effectLst/>
                        </a:rPr>
                        <a:t> </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700" u="none" strike="noStrike">
                          <a:effectLst/>
                        </a:rPr>
                        <a:t> </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600" u="none" strike="noStrike">
                          <a:effectLst/>
                        </a:rPr>
                        <a:t>Ano</a:t>
                      </a:r>
                      <a:endParaRPr lang="cs-CZ" sz="600" b="1"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600" u="none" strike="noStrike">
                          <a:effectLst/>
                        </a:rPr>
                        <a:t>Ano</a:t>
                      </a:r>
                      <a:endParaRPr lang="cs-CZ" sz="600" b="1"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700" u="none" strike="noStrike">
                          <a:effectLst/>
                        </a:rPr>
                        <a:t>23</a:t>
                      </a:r>
                      <a:endParaRPr lang="cs-CZ" sz="700" b="0" i="0" u="none" strike="noStrike">
                        <a:solidFill>
                          <a:srgbClr val="000000"/>
                        </a:solidFill>
                        <a:effectLst/>
                        <a:latin typeface="Calibri" panose="020F0502020204030204" pitchFamily="34" charset="0"/>
                      </a:endParaRPr>
                    </a:p>
                  </a:txBody>
                  <a:tcPr marL="5863" marR="5863" marT="5863" marB="0" anchor="b"/>
                </a:tc>
                <a:extLst>
                  <a:ext uri="{0D108BD9-81ED-4DB2-BD59-A6C34878D82A}">
                    <a16:rowId xmlns:a16="http://schemas.microsoft.com/office/drawing/2014/main" val="1784012618"/>
                  </a:ext>
                </a:extLst>
              </a:tr>
              <a:tr h="134315">
                <a:tc>
                  <a:txBody>
                    <a:bodyPr/>
                    <a:lstStyle/>
                    <a:p>
                      <a:pPr algn="ctr" fontAlgn="b"/>
                      <a:r>
                        <a:rPr lang="cs-CZ" sz="700" u="none" strike="noStrike">
                          <a:effectLst/>
                        </a:rPr>
                        <a:t>07</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l" fontAlgn="b"/>
                      <a:r>
                        <a:rPr lang="cs-CZ" sz="700" u="none" strike="noStrike">
                          <a:effectLst/>
                        </a:rPr>
                        <a:t>Přímé dodávky   (Drop Shipment)</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700" u="none" strike="noStrike">
                          <a:effectLst/>
                        </a:rPr>
                        <a:t>6</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600" u="none" strike="noStrike">
                          <a:effectLst/>
                        </a:rPr>
                        <a:t>Ano</a:t>
                      </a:r>
                      <a:endParaRPr lang="cs-CZ" sz="600" b="1"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700" u="none" strike="noStrike">
                          <a:effectLst/>
                        </a:rPr>
                        <a:t> </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700" u="none" strike="noStrike">
                          <a:effectLst/>
                        </a:rPr>
                        <a:t> </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600" u="none" strike="noStrike">
                          <a:effectLst/>
                        </a:rPr>
                        <a:t>Ano</a:t>
                      </a:r>
                      <a:endParaRPr lang="cs-CZ" sz="600" b="1"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600" u="none" strike="noStrike">
                          <a:effectLst/>
                        </a:rPr>
                        <a:t>Ano</a:t>
                      </a:r>
                      <a:endParaRPr lang="cs-CZ" sz="600" b="1"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700" u="none" strike="noStrike">
                          <a:effectLst/>
                        </a:rPr>
                        <a:t>27</a:t>
                      </a:r>
                      <a:endParaRPr lang="cs-CZ" sz="700" b="0" i="0" u="none" strike="noStrike">
                        <a:solidFill>
                          <a:srgbClr val="000000"/>
                        </a:solidFill>
                        <a:effectLst/>
                        <a:latin typeface="Calibri" panose="020F0502020204030204" pitchFamily="34" charset="0"/>
                      </a:endParaRPr>
                    </a:p>
                  </a:txBody>
                  <a:tcPr marL="5863" marR="5863" marT="5863" marB="0" anchor="b"/>
                </a:tc>
                <a:extLst>
                  <a:ext uri="{0D108BD9-81ED-4DB2-BD59-A6C34878D82A}">
                    <a16:rowId xmlns:a16="http://schemas.microsoft.com/office/drawing/2014/main" val="2182428263"/>
                  </a:ext>
                </a:extLst>
              </a:tr>
              <a:tr h="134315">
                <a:tc>
                  <a:txBody>
                    <a:bodyPr/>
                    <a:lstStyle/>
                    <a:p>
                      <a:pPr algn="ctr" fontAlgn="b"/>
                      <a:r>
                        <a:rPr lang="cs-CZ" sz="700" u="none" strike="noStrike">
                          <a:effectLst/>
                        </a:rPr>
                        <a:t>08_02</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l" fontAlgn="b"/>
                      <a:r>
                        <a:rPr lang="cs-CZ" sz="700" u="none" strike="noStrike">
                          <a:effectLst/>
                        </a:rPr>
                        <a:t>Dávky a sériová čísla (Lot Numbers)- zahajovací soubory (PWP i WORD)</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700" u="none" strike="noStrike">
                          <a:effectLst/>
                        </a:rPr>
                        <a:t>12</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600" u="none" strike="noStrike">
                          <a:effectLst/>
                        </a:rPr>
                        <a:t>Ano</a:t>
                      </a:r>
                      <a:endParaRPr lang="cs-CZ" sz="600" b="1"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700" u="none" strike="noStrike">
                          <a:effectLst/>
                        </a:rPr>
                        <a:t>19.08.2021</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700" u="none" strike="noStrike">
                          <a:effectLst/>
                        </a:rPr>
                        <a:t> </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600" u="none" strike="noStrike">
                          <a:effectLst/>
                        </a:rPr>
                        <a:t>Ano</a:t>
                      </a:r>
                      <a:endParaRPr lang="cs-CZ" sz="600" b="1"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600" u="none" strike="noStrike">
                          <a:effectLst/>
                        </a:rPr>
                        <a:t>Ano</a:t>
                      </a:r>
                      <a:endParaRPr lang="cs-CZ" sz="600" b="1"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700" u="none" strike="noStrike">
                          <a:effectLst/>
                        </a:rPr>
                        <a:t>43</a:t>
                      </a:r>
                      <a:endParaRPr lang="cs-CZ" sz="700" b="0" i="0" u="none" strike="noStrike">
                        <a:solidFill>
                          <a:srgbClr val="000000"/>
                        </a:solidFill>
                        <a:effectLst/>
                        <a:latin typeface="Calibri" panose="020F0502020204030204" pitchFamily="34" charset="0"/>
                      </a:endParaRPr>
                    </a:p>
                  </a:txBody>
                  <a:tcPr marL="5863" marR="5863" marT="5863" marB="0" anchor="b"/>
                </a:tc>
                <a:extLst>
                  <a:ext uri="{0D108BD9-81ED-4DB2-BD59-A6C34878D82A}">
                    <a16:rowId xmlns:a16="http://schemas.microsoft.com/office/drawing/2014/main" val="1951402996"/>
                  </a:ext>
                </a:extLst>
              </a:tr>
              <a:tr h="134315">
                <a:tc>
                  <a:txBody>
                    <a:bodyPr/>
                    <a:lstStyle/>
                    <a:p>
                      <a:pPr algn="ctr" fontAlgn="b"/>
                      <a:r>
                        <a:rPr lang="cs-CZ" sz="700" u="none" strike="noStrike">
                          <a:effectLst/>
                        </a:rPr>
                        <a:t>08_01</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l" fontAlgn="b"/>
                      <a:r>
                        <a:rPr lang="cs-CZ" sz="700" u="none" strike="noStrike">
                          <a:effectLst/>
                        </a:rPr>
                        <a:t>Expirace - příklad s sešitem vyrovnání</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700" u="none" strike="noStrike">
                          <a:effectLst/>
                        </a:rPr>
                        <a:t>2</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600" u="none" strike="noStrike">
                          <a:effectLst/>
                        </a:rPr>
                        <a:t>Ano</a:t>
                      </a:r>
                      <a:endParaRPr lang="cs-CZ" sz="600" b="1"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700" u="none" strike="noStrike">
                          <a:effectLst/>
                        </a:rPr>
                        <a:t>19.08.2021</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700" u="none" strike="noStrike">
                          <a:effectLst/>
                        </a:rPr>
                        <a:t> </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600" u="none" strike="noStrike">
                          <a:effectLst/>
                        </a:rPr>
                        <a:t>Ano</a:t>
                      </a:r>
                      <a:endParaRPr lang="cs-CZ" sz="600" b="1"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600" u="none" strike="noStrike">
                          <a:effectLst/>
                        </a:rPr>
                        <a:t>Ne</a:t>
                      </a:r>
                      <a:endParaRPr lang="cs-CZ" sz="600" b="1"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700" u="none" strike="noStrike">
                          <a:effectLst/>
                        </a:rPr>
                        <a:t>0</a:t>
                      </a:r>
                      <a:endParaRPr lang="cs-CZ" sz="700" b="1" i="0" u="none" strike="noStrike">
                        <a:solidFill>
                          <a:srgbClr val="FF0000"/>
                        </a:solidFill>
                        <a:effectLst/>
                        <a:latin typeface="Calibri" panose="020F0502020204030204" pitchFamily="34" charset="0"/>
                      </a:endParaRPr>
                    </a:p>
                  </a:txBody>
                  <a:tcPr marL="5863" marR="5863" marT="5863" marB="0" anchor="b"/>
                </a:tc>
                <a:extLst>
                  <a:ext uri="{0D108BD9-81ED-4DB2-BD59-A6C34878D82A}">
                    <a16:rowId xmlns:a16="http://schemas.microsoft.com/office/drawing/2014/main" val="2238165733"/>
                  </a:ext>
                </a:extLst>
              </a:tr>
              <a:tr h="134315">
                <a:tc>
                  <a:txBody>
                    <a:bodyPr/>
                    <a:lstStyle/>
                    <a:p>
                      <a:pPr algn="ctr" fontAlgn="b"/>
                      <a:r>
                        <a:rPr lang="cs-CZ" sz="700" u="none" strike="noStrike">
                          <a:effectLst/>
                        </a:rPr>
                        <a:t>08_03</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l" fontAlgn="b"/>
                      <a:r>
                        <a:rPr lang="cs-CZ" sz="700" u="none" strike="noStrike">
                          <a:effectLst/>
                        </a:rPr>
                        <a:t>Expirace - příklad doplnění </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700" u="none" strike="noStrike">
                          <a:effectLst/>
                        </a:rPr>
                        <a:t>4</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600" u="none" strike="noStrike">
                          <a:effectLst/>
                        </a:rPr>
                        <a:t>Ano</a:t>
                      </a:r>
                      <a:endParaRPr lang="cs-CZ" sz="600" b="1"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700" u="none" strike="noStrike">
                          <a:effectLst/>
                        </a:rPr>
                        <a:t>19.08.2021</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700" u="none" strike="noStrike">
                          <a:effectLst/>
                        </a:rPr>
                        <a:t> </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600" u="none" strike="noStrike">
                          <a:effectLst/>
                        </a:rPr>
                        <a:t>Ano</a:t>
                      </a:r>
                      <a:endParaRPr lang="cs-CZ" sz="600" b="1"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600" u="none" strike="noStrike">
                          <a:effectLst/>
                        </a:rPr>
                        <a:t>Ne</a:t>
                      </a:r>
                      <a:endParaRPr lang="cs-CZ" sz="600" b="1"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700" u="none" strike="noStrike">
                          <a:effectLst/>
                        </a:rPr>
                        <a:t>0</a:t>
                      </a:r>
                      <a:endParaRPr lang="cs-CZ" sz="700" b="1" i="0" u="none" strike="noStrike">
                        <a:solidFill>
                          <a:srgbClr val="FF0000"/>
                        </a:solidFill>
                        <a:effectLst/>
                        <a:latin typeface="Calibri" panose="020F0502020204030204" pitchFamily="34" charset="0"/>
                      </a:endParaRPr>
                    </a:p>
                  </a:txBody>
                  <a:tcPr marL="5863" marR="5863" marT="5863" marB="0" anchor="b"/>
                </a:tc>
                <a:extLst>
                  <a:ext uri="{0D108BD9-81ED-4DB2-BD59-A6C34878D82A}">
                    <a16:rowId xmlns:a16="http://schemas.microsoft.com/office/drawing/2014/main" val="3876003108"/>
                  </a:ext>
                </a:extLst>
              </a:tr>
              <a:tr h="134315">
                <a:tc>
                  <a:txBody>
                    <a:bodyPr/>
                    <a:lstStyle/>
                    <a:p>
                      <a:pPr algn="ctr" fontAlgn="b"/>
                      <a:r>
                        <a:rPr lang="cs-CZ" sz="700" u="none" strike="noStrike">
                          <a:effectLst/>
                        </a:rPr>
                        <a:t>09</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l" fontAlgn="b"/>
                      <a:r>
                        <a:rPr lang="cs-CZ" sz="700" u="none" strike="noStrike">
                          <a:effectLst/>
                        </a:rPr>
                        <a:t>Neskladované zboží (Non stock items- Catalog items)</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700" u="none" strike="noStrike">
                          <a:effectLst/>
                        </a:rPr>
                        <a:t>0</a:t>
                      </a:r>
                      <a:endParaRPr lang="cs-CZ" sz="700" b="1" i="0" u="none" strike="noStrike">
                        <a:solidFill>
                          <a:srgbClr val="FF0000"/>
                        </a:solidFill>
                        <a:effectLst/>
                        <a:latin typeface="Calibri" panose="020F0502020204030204" pitchFamily="34" charset="0"/>
                      </a:endParaRPr>
                    </a:p>
                  </a:txBody>
                  <a:tcPr marL="5863" marR="5863" marT="5863" marB="0" anchor="b"/>
                </a:tc>
                <a:tc>
                  <a:txBody>
                    <a:bodyPr/>
                    <a:lstStyle/>
                    <a:p>
                      <a:pPr algn="ctr" fontAlgn="b"/>
                      <a:r>
                        <a:rPr lang="cs-CZ" sz="600" u="none" strike="noStrike">
                          <a:effectLst/>
                        </a:rPr>
                        <a:t>Ano</a:t>
                      </a:r>
                      <a:endParaRPr lang="cs-CZ" sz="600" b="1"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700" u="none" strike="noStrike">
                          <a:effectLst/>
                        </a:rPr>
                        <a:t>23.08.2021</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700" u="none" strike="noStrike">
                          <a:effectLst/>
                        </a:rPr>
                        <a:t> </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600" u="none" strike="noStrike">
                          <a:effectLst/>
                        </a:rPr>
                        <a:t>Ano</a:t>
                      </a:r>
                      <a:endParaRPr lang="cs-CZ" sz="600" b="1"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600" u="none" strike="noStrike">
                          <a:effectLst/>
                        </a:rPr>
                        <a:t>Ano</a:t>
                      </a:r>
                      <a:endParaRPr lang="cs-CZ" sz="600" b="1"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700" u="none" strike="noStrike">
                          <a:effectLst/>
                        </a:rPr>
                        <a:t>18</a:t>
                      </a:r>
                      <a:endParaRPr lang="cs-CZ" sz="700" b="0" i="0" u="none" strike="noStrike">
                        <a:solidFill>
                          <a:srgbClr val="000000"/>
                        </a:solidFill>
                        <a:effectLst/>
                        <a:latin typeface="Calibri" panose="020F0502020204030204" pitchFamily="34" charset="0"/>
                      </a:endParaRPr>
                    </a:p>
                  </a:txBody>
                  <a:tcPr marL="5863" marR="5863" marT="5863" marB="0" anchor="b"/>
                </a:tc>
                <a:extLst>
                  <a:ext uri="{0D108BD9-81ED-4DB2-BD59-A6C34878D82A}">
                    <a16:rowId xmlns:a16="http://schemas.microsoft.com/office/drawing/2014/main" val="2120981789"/>
                  </a:ext>
                </a:extLst>
              </a:tr>
              <a:tr h="134315">
                <a:tc>
                  <a:txBody>
                    <a:bodyPr/>
                    <a:lstStyle/>
                    <a:p>
                      <a:pPr algn="ctr" fontAlgn="b"/>
                      <a:r>
                        <a:rPr lang="cs-CZ" sz="700" u="none" strike="noStrike">
                          <a:effectLst/>
                        </a:rPr>
                        <a:t>10</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l" fontAlgn="b"/>
                      <a:r>
                        <a:rPr lang="cs-CZ" sz="700" u="none" strike="noStrike">
                          <a:effectLst/>
                        </a:rPr>
                        <a:t>Přiřazení vedlejších nákladů  </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700" u="none" strike="noStrike">
                          <a:effectLst/>
                        </a:rPr>
                        <a:t>9</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600" u="none" strike="noStrike">
                          <a:effectLst/>
                        </a:rPr>
                        <a:t>Ano</a:t>
                      </a:r>
                      <a:endParaRPr lang="cs-CZ" sz="600" b="1"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700" u="none" strike="noStrike">
                          <a:effectLst/>
                        </a:rPr>
                        <a:t>25.08.2021</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700" u="none" strike="noStrike">
                          <a:effectLst/>
                        </a:rPr>
                        <a:t> </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600" u="none" strike="noStrike">
                          <a:effectLst/>
                        </a:rPr>
                        <a:t>Ano</a:t>
                      </a:r>
                      <a:endParaRPr lang="cs-CZ" sz="600" b="1"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600" u="none" strike="noStrike">
                          <a:effectLst/>
                        </a:rPr>
                        <a:t>Ano</a:t>
                      </a:r>
                      <a:endParaRPr lang="cs-CZ" sz="600" b="1"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700" u="none" strike="noStrike">
                          <a:effectLst/>
                        </a:rPr>
                        <a:t>20</a:t>
                      </a:r>
                      <a:endParaRPr lang="cs-CZ" sz="700" b="0" i="0" u="none" strike="noStrike">
                        <a:solidFill>
                          <a:srgbClr val="000000"/>
                        </a:solidFill>
                        <a:effectLst/>
                        <a:latin typeface="Calibri" panose="020F0502020204030204" pitchFamily="34" charset="0"/>
                      </a:endParaRPr>
                    </a:p>
                  </a:txBody>
                  <a:tcPr marL="5863" marR="5863" marT="5863" marB="0" anchor="b"/>
                </a:tc>
                <a:extLst>
                  <a:ext uri="{0D108BD9-81ED-4DB2-BD59-A6C34878D82A}">
                    <a16:rowId xmlns:a16="http://schemas.microsoft.com/office/drawing/2014/main" val="124994957"/>
                  </a:ext>
                </a:extLst>
              </a:tr>
              <a:tr h="134315">
                <a:tc>
                  <a:txBody>
                    <a:bodyPr/>
                    <a:lstStyle/>
                    <a:p>
                      <a:pPr algn="ctr" fontAlgn="b"/>
                      <a:r>
                        <a:rPr lang="cs-CZ" sz="700" u="none" strike="noStrike">
                          <a:effectLst/>
                        </a:rPr>
                        <a:t>11</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l" fontAlgn="b"/>
                      <a:r>
                        <a:rPr lang="cs-CZ" sz="700" u="none" strike="noStrike">
                          <a:effectLst/>
                        </a:rPr>
                        <a:t>Kombinované dodávky  (Combined Shipment)</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700" u="none" strike="noStrike">
                          <a:effectLst/>
                        </a:rPr>
                        <a:t>4</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600" u="none" strike="noStrike">
                          <a:effectLst/>
                        </a:rPr>
                        <a:t>Ano</a:t>
                      </a:r>
                      <a:endParaRPr lang="cs-CZ" sz="600" b="1"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700" u="none" strike="noStrike">
                          <a:effectLst/>
                        </a:rPr>
                        <a:t>25.08.2021</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700" u="none" strike="noStrike">
                          <a:effectLst/>
                        </a:rPr>
                        <a:t> </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600" u="none" strike="noStrike">
                          <a:effectLst/>
                        </a:rPr>
                        <a:t>Ano</a:t>
                      </a:r>
                      <a:endParaRPr lang="cs-CZ" sz="600" b="1"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600" u="none" strike="noStrike">
                          <a:effectLst/>
                        </a:rPr>
                        <a:t>Ano</a:t>
                      </a:r>
                      <a:endParaRPr lang="cs-CZ" sz="600" b="1"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700" u="none" strike="noStrike">
                          <a:effectLst/>
                        </a:rPr>
                        <a:t>12</a:t>
                      </a:r>
                      <a:endParaRPr lang="cs-CZ" sz="700" b="0" i="0" u="none" strike="noStrike">
                        <a:solidFill>
                          <a:srgbClr val="000000"/>
                        </a:solidFill>
                        <a:effectLst/>
                        <a:latin typeface="Calibri" panose="020F0502020204030204" pitchFamily="34" charset="0"/>
                      </a:endParaRPr>
                    </a:p>
                  </a:txBody>
                  <a:tcPr marL="5863" marR="5863" marT="5863" marB="0" anchor="b"/>
                </a:tc>
                <a:extLst>
                  <a:ext uri="{0D108BD9-81ED-4DB2-BD59-A6C34878D82A}">
                    <a16:rowId xmlns:a16="http://schemas.microsoft.com/office/drawing/2014/main" val="3388486798"/>
                  </a:ext>
                </a:extLst>
              </a:tr>
              <a:tr h="134315">
                <a:tc>
                  <a:txBody>
                    <a:bodyPr/>
                    <a:lstStyle/>
                    <a:p>
                      <a:pPr algn="ctr" fontAlgn="b"/>
                      <a:r>
                        <a:rPr lang="cs-CZ" sz="700" u="none" strike="noStrike">
                          <a:effectLst/>
                        </a:rPr>
                        <a:t>12_03</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l" fontAlgn="b"/>
                      <a:r>
                        <a:rPr lang="en-US" sz="700" u="none" strike="noStrike">
                          <a:effectLst/>
                        </a:rPr>
                        <a:t>Upomínky a posuny dat  (Remainders)</a:t>
                      </a:r>
                      <a:endParaRPr lang="en-US" sz="700" b="0"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700" u="none" strike="noStrike">
                          <a:effectLst/>
                        </a:rPr>
                        <a:t>0</a:t>
                      </a:r>
                      <a:endParaRPr lang="cs-CZ" sz="700" b="1" i="0" u="none" strike="noStrike">
                        <a:solidFill>
                          <a:srgbClr val="FF0000"/>
                        </a:solidFill>
                        <a:effectLst/>
                        <a:latin typeface="Calibri" panose="020F0502020204030204" pitchFamily="34" charset="0"/>
                      </a:endParaRPr>
                    </a:p>
                  </a:txBody>
                  <a:tcPr marL="5863" marR="5863" marT="5863" marB="0" anchor="b"/>
                </a:tc>
                <a:tc>
                  <a:txBody>
                    <a:bodyPr/>
                    <a:lstStyle/>
                    <a:p>
                      <a:pPr algn="ctr" fontAlgn="b"/>
                      <a:r>
                        <a:rPr lang="cs-CZ" sz="600" u="none" strike="noStrike">
                          <a:effectLst/>
                        </a:rPr>
                        <a:t>Ano</a:t>
                      </a:r>
                      <a:endParaRPr lang="cs-CZ" sz="600" b="1"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700" u="none" strike="noStrike">
                          <a:effectLst/>
                        </a:rPr>
                        <a:t>26.08.2021</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700" u="none" strike="noStrike">
                          <a:effectLst/>
                        </a:rPr>
                        <a:t> </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600" u="none" strike="noStrike">
                          <a:effectLst/>
                        </a:rPr>
                        <a:t>Ano</a:t>
                      </a:r>
                      <a:endParaRPr lang="cs-CZ" sz="600" b="1"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600" u="none" strike="noStrike">
                          <a:effectLst/>
                        </a:rPr>
                        <a:t>Ano</a:t>
                      </a:r>
                      <a:endParaRPr lang="cs-CZ" sz="600" b="1"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700" u="none" strike="noStrike">
                          <a:effectLst/>
                        </a:rPr>
                        <a:t>11</a:t>
                      </a:r>
                      <a:endParaRPr lang="cs-CZ" sz="700" b="0" i="0" u="none" strike="noStrike">
                        <a:solidFill>
                          <a:srgbClr val="000000"/>
                        </a:solidFill>
                        <a:effectLst/>
                        <a:latin typeface="Calibri" panose="020F0502020204030204" pitchFamily="34" charset="0"/>
                      </a:endParaRPr>
                    </a:p>
                  </a:txBody>
                  <a:tcPr marL="5863" marR="5863" marT="5863" marB="0" anchor="b"/>
                </a:tc>
                <a:extLst>
                  <a:ext uri="{0D108BD9-81ED-4DB2-BD59-A6C34878D82A}">
                    <a16:rowId xmlns:a16="http://schemas.microsoft.com/office/drawing/2014/main" val="3900265487"/>
                  </a:ext>
                </a:extLst>
              </a:tr>
              <a:tr h="134315">
                <a:tc>
                  <a:txBody>
                    <a:bodyPr/>
                    <a:lstStyle/>
                    <a:p>
                      <a:pPr algn="ctr" fontAlgn="b"/>
                      <a:r>
                        <a:rPr lang="cs-CZ" sz="700" u="none" strike="noStrike">
                          <a:effectLst/>
                        </a:rPr>
                        <a:t>12_01</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l" fontAlgn="b"/>
                      <a:r>
                        <a:rPr lang="cs-CZ" sz="700" u="none" strike="noStrike">
                          <a:effectLst/>
                        </a:rPr>
                        <a:t>Upomínky a penále PWP+ dva WORD příklady (5 stránek + 10 stránek)</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700" u="none" strike="noStrike">
                          <a:effectLst/>
                        </a:rPr>
                        <a:t>15</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600" u="none" strike="noStrike">
                          <a:effectLst/>
                        </a:rPr>
                        <a:t>Ano</a:t>
                      </a:r>
                      <a:endParaRPr lang="cs-CZ" sz="600" b="1"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700" u="none" strike="noStrike">
                          <a:effectLst/>
                        </a:rPr>
                        <a:t>26.08.2021</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700" u="none" strike="noStrike">
                          <a:effectLst/>
                        </a:rPr>
                        <a:t> </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600" u="none" strike="noStrike">
                          <a:effectLst/>
                        </a:rPr>
                        <a:t>Ano</a:t>
                      </a:r>
                      <a:endParaRPr lang="cs-CZ" sz="600" b="1"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600" u="none" strike="noStrike">
                          <a:effectLst/>
                        </a:rPr>
                        <a:t>Ano</a:t>
                      </a:r>
                      <a:endParaRPr lang="cs-CZ" sz="600" b="1"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700" u="none" strike="noStrike">
                          <a:effectLst/>
                        </a:rPr>
                        <a:t>34</a:t>
                      </a:r>
                      <a:endParaRPr lang="cs-CZ" sz="700" b="0" i="0" u="none" strike="noStrike">
                        <a:solidFill>
                          <a:srgbClr val="000000"/>
                        </a:solidFill>
                        <a:effectLst/>
                        <a:latin typeface="Calibri" panose="020F0502020204030204" pitchFamily="34" charset="0"/>
                      </a:endParaRPr>
                    </a:p>
                  </a:txBody>
                  <a:tcPr marL="5863" marR="5863" marT="5863" marB="0" anchor="b"/>
                </a:tc>
                <a:extLst>
                  <a:ext uri="{0D108BD9-81ED-4DB2-BD59-A6C34878D82A}">
                    <a16:rowId xmlns:a16="http://schemas.microsoft.com/office/drawing/2014/main" val="1940226339"/>
                  </a:ext>
                </a:extLst>
              </a:tr>
              <a:tr h="134315">
                <a:tc>
                  <a:txBody>
                    <a:bodyPr/>
                    <a:lstStyle/>
                    <a:p>
                      <a:pPr algn="ctr" fontAlgn="b"/>
                      <a:r>
                        <a:rPr lang="cs-CZ" sz="700" u="none" strike="noStrike">
                          <a:effectLst/>
                        </a:rPr>
                        <a:t>12_02</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l" fontAlgn="b"/>
                      <a:r>
                        <a:rPr lang="cs-CZ" sz="700" u="none" strike="noStrike">
                          <a:effectLst/>
                        </a:rPr>
                        <a:t>Upomínky a penále PWP -jednoduchý příklad </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700" u="none" strike="noStrike">
                          <a:effectLst/>
                        </a:rPr>
                        <a:t>0</a:t>
                      </a:r>
                      <a:endParaRPr lang="cs-CZ" sz="700" b="1" i="0" u="none" strike="noStrike">
                        <a:solidFill>
                          <a:srgbClr val="FF0000"/>
                        </a:solidFill>
                        <a:effectLst/>
                        <a:latin typeface="Calibri" panose="020F0502020204030204" pitchFamily="34" charset="0"/>
                      </a:endParaRPr>
                    </a:p>
                  </a:txBody>
                  <a:tcPr marL="5863" marR="5863" marT="5863" marB="0" anchor="b"/>
                </a:tc>
                <a:tc>
                  <a:txBody>
                    <a:bodyPr/>
                    <a:lstStyle/>
                    <a:p>
                      <a:pPr algn="ctr" fontAlgn="b"/>
                      <a:r>
                        <a:rPr lang="cs-CZ" sz="600" u="none" strike="noStrike">
                          <a:effectLst/>
                        </a:rPr>
                        <a:t>Ano</a:t>
                      </a:r>
                      <a:endParaRPr lang="cs-CZ" sz="600" b="1"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700" u="none" strike="noStrike">
                          <a:effectLst/>
                        </a:rPr>
                        <a:t>26.08.2021</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700" u="none" strike="noStrike">
                          <a:effectLst/>
                        </a:rPr>
                        <a:t> </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600" u="none" strike="noStrike">
                          <a:effectLst/>
                        </a:rPr>
                        <a:t>Ano</a:t>
                      </a:r>
                      <a:endParaRPr lang="cs-CZ" sz="600" b="1"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600" u="none" strike="noStrike">
                          <a:effectLst/>
                        </a:rPr>
                        <a:t>Ano</a:t>
                      </a:r>
                      <a:endParaRPr lang="cs-CZ" sz="600" b="1"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700" u="none" strike="noStrike">
                          <a:effectLst/>
                        </a:rPr>
                        <a:t>14</a:t>
                      </a:r>
                      <a:endParaRPr lang="cs-CZ" sz="700" b="0" i="0" u="none" strike="noStrike">
                        <a:solidFill>
                          <a:srgbClr val="000000"/>
                        </a:solidFill>
                        <a:effectLst/>
                        <a:latin typeface="Calibri" panose="020F0502020204030204" pitchFamily="34" charset="0"/>
                      </a:endParaRPr>
                    </a:p>
                  </a:txBody>
                  <a:tcPr marL="5863" marR="5863" marT="5863" marB="0" anchor="b"/>
                </a:tc>
                <a:extLst>
                  <a:ext uri="{0D108BD9-81ED-4DB2-BD59-A6C34878D82A}">
                    <a16:rowId xmlns:a16="http://schemas.microsoft.com/office/drawing/2014/main" val="1280833834"/>
                  </a:ext>
                </a:extLst>
              </a:tr>
              <a:tr h="134315">
                <a:tc>
                  <a:txBody>
                    <a:bodyPr/>
                    <a:lstStyle/>
                    <a:p>
                      <a:pPr algn="ctr" fontAlgn="b"/>
                      <a:r>
                        <a:rPr lang="cs-CZ" sz="700" u="none" strike="noStrike">
                          <a:effectLst/>
                        </a:rPr>
                        <a:t>13</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l" fontAlgn="b"/>
                      <a:r>
                        <a:rPr lang="cs-CZ" sz="700" u="none" strike="noStrike">
                          <a:effectLst/>
                        </a:rPr>
                        <a:t>Vratky (objednávky prodejních vratek )</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700" u="none" strike="noStrike">
                          <a:effectLst/>
                        </a:rPr>
                        <a:t>10</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600" u="none" strike="noStrike">
                          <a:effectLst/>
                        </a:rPr>
                        <a:t>Ano</a:t>
                      </a:r>
                      <a:endParaRPr lang="cs-CZ" sz="600" b="1"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700" u="none" strike="noStrike">
                          <a:effectLst/>
                        </a:rPr>
                        <a:t>31.08.2021</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700" u="none" strike="noStrike">
                          <a:effectLst/>
                        </a:rPr>
                        <a:t> </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600" u="none" strike="noStrike">
                          <a:effectLst/>
                        </a:rPr>
                        <a:t>Ano</a:t>
                      </a:r>
                      <a:endParaRPr lang="cs-CZ" sz="600" b="1"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600" u="none" strike="noStrike">
                          <a:effectLst/>
                        </a:rPr>
                        <a:t>Ano</a:t>
                      </a:r>
                      <a:endParaRPr lang="cs-CZ" sz="600" b="1"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700" u="none" strike="noStrike">
                          <a:effectLst/>
                        </a:rPr>
                        <a:t>29</a:t>
                      </a:r>
                      <a:endParaRPr lang="cs-CZ" sz="700" b="0" i="0" u="none" strike="noStrike">
                        <a:solidFill>
                          <a:srgbClr val="000000"/>
                        </a:solidFill>
                        <a:effectLst/>
                        <a:latin typeface="Calibri" panose="020F0502020204030204" pitchFamily="34" charset="0"/>
                      </a:endParaRPr>
                    </a:p>
                  </a:txBody>
                  <a:tcPr marL="5863" marR="5863" marT="5863" marB="0" anchor="b"/>
                </a:tc>
                <a:extLst>
                  <a:ext uri="{0D108BD9-81ED-4DB2-BD59-A6C34878D82A}">
                    <a16:rowId xmlns:a16="http://schemas.microsoft.com/office/drawing/2014/main" val="3285251108"/>
                  </a:ext>
                </a:extLst>
              </a:tr>
              <a:tr h="134315">
                <a:tc>
                  <a:txBody>
                    <a:bodyPr/>
                    <a:lstStyle/>
                    <a:p>
                      <a:pPr algn="ctr" fontAlgn="b"/>
                      <a:r>
                        <a:rPr lang="cs-CZ" sz="700" u="none" strike="noStrike">
                          <a:effectLst/>
                        </a:rPr>
                        <a:t>14</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l" fontAlgn="b"/>
                      <a:r>
                        <a:rPr lang="cs-CZ" sz="700" u="none" strike="noStrike">
                          <a:effectLst/>
                        </a:rPr>
                        <a:t>Dobropisy (Credit memos)</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700" u="none" strike="noStrike">
                          <a:effectLst/>
                        </a:rPr>
                        <a:t>5</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600" u="none" strike="noStrike">
                          <a:effectLst/>
                        </a:rPr>
                        <a:t>Ano</a:t>
                      </a:r>
                      <a:endParaRPr lang="cs-CZ" sz="600" b="1"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700" u="none" strike="noStrike">
                          <a:effectLst/>
                        </a:rPr>
                        <a:t>01.09.2021</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700" u="none" strike="noStrike">
                          <a:effectLst/>
                        </a:rPr>
                        <a:t> </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600" u="none" strike="noStrike">
                          <a:effectLst/>
                        </a:rPr>
                        <a:t>Ano</a:t>
                      </a:r>
                      <a:endParaRPr lang="cs-CZ" sz="600" b="1"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600" u="none" strike="noStrike">
                          <a:effectLst/>
                        </a:rPr>
                        <a:t>Ano</a:t>
                      </a:r>
                      <a:endParaRPr lang="cs-CZ" sz="600" b="1"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700" u="none" strike="noStrike">
                          <a:effectLst/>
                        </a:rPr>
                        <a:t>27</a:t>
                      </a:r>
                      <a:endParaRPr lang="cs-CZ" sz="700" b="0" i="0" u="none" strike="noStrike">
                        <a:solidFill>
                          <a:srgbClr val="000000"/>
                        </a:solidFill>
                        <a:effectLst/>
                        <a:latin typeface="Calibri" panose="020F0502020204030204" pitchFamily="34" charset="0"/>
                      </a:endParaRPr>
                    </a:p>
                  </a:txBody>
                  <a:tcPr marL="5863" marR="5863" marT="5863" marB="0" anchor="b"/>
                </a:tc>
                <a:extLst>
                  <a:ext uri="{0D108BD9-81ED-4DB2-BD59-A6C34878D82A}">
                    <a16:rowId xmlns:a16="http://schemas.microsoft.com/office/drawing/2014/main" val="227487743"/>
                  </a:ext>
                </a:extLst>
              </a:tr>
              <a:tr h="134315">
                <a:tc>
                  <a:txBody>
                    <a:bodyPr/>
                    <a:lstStyle/>
                    <a:p>
                      <a:pPr algn="ctr" fontAlgn="b"/>
                      <a:r>
                        <a:rPr lang="cs-CZ" sz="700" u="none" strike="noStrike">
                          <a:effectLst/>
                        </a:rPr>
                        <a:t>15</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l" fontAlgn="b"/>
                      <a:r>
                        <a:rPr lang="cs-CZ" sz="700" u="none" strike="noStrike">
                          <a:effectLst/>
                        </a:rPr>
                        <a:t>Očekávané náklady (Expected costs)</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700" u="none" strike="noStrike">
                          <a:effectLst/>
                        </a:rPr>
                        <a:t>6</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600" u="none" strike="noStrike">
                          <a:effectLst/>
                        </a:rPr>
                        <a:t>Ano</a:t>
                      </a:r>
                      <a:endParaRPr lang="cs-CZ" sz="600" b="1"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700" u="none" strike="noStrike">
                          <a:effectLst/>
                        </a:rPr>
                        <a:t>31.08.2021</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700" u="none" strike="noStrike">
                          <a:effectLst/>
                        </a:rPr>
                        <a:t> </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600" u="none" strike="noStrike">
                          <a:effectLst/>
                        </a:rPr>
                        <a:t>Ano</a:t>
                      </a:r>
                      <a:endParaRPr lang="cs-CZ" sz="600" b="1"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600" u="none" strike="noStrike">
                          <a:effectLst/>
                        </a:rPr>
                        <a:t>Ano</a:t>
                      </a:r>
                      <a:endParaRPr lang="cs-CZ" sz="600" b="1"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700" u="none" strike="noStrike">
                          <a:effectLst/>
                        </a:rPr>
                        <a:t>15</a:t>
                      </a:r>
                      <a:endParaRPr lang="cs-CZ" sz="700" b="0" i="0" u="none" strike="noStrike">
                        <a:solidFill>
                          <a:srgbClr val="000000"/>
                        </a:solidFill>
                        <a:effectLst/>
                        <a:latin typeface="Calibri" panose="020F0502020204030204" pitchFamily="34" charset="0"/>
                      </a:endParaRPr>
                    </a:p>
                  </a:txBody>
                  <a:tcPr marL="5863" marR="5863" marT="5863" marB="0" anchor="b"/>
                </a:tc>
                <a:extLst>
                  <a:ext uri="{0D108BD9-81ED-4DB2-BD59-A6C34878D82A}">
                    <a16:rowId xmlns:a16="http://schemas.microsoft.com/office/drawing/2014/main" val="772259761"/>
                  </a:ext>
                </a:extLst>
              </a:tr>
              <a:tr h="141032">
                <a:tc>
                  <a:txBody>
                    <a:bodyPr/>
                    <a:lstStyle/>
                    <a:p>
                      <a:pPr algn="ctr" fontAlgn="b"/>
                      <a:r>
                        <a:rPr lang="cs-CZ" sz="700" u="none" strike="noStrike">
                          <a:effectLst/>
                        </a:rPr>
                        <a:t>16</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l" fontAlgn="b"/>
                      <a:r>
                        <a:rPr lang="en-US" sz="700" u="none" strike="noStrike">
                          <a:effectLst/>
                        </a:rPr>
                        <a:t>Detailní položky (Detailed Ledger Entries)</a:t>
                      </a:r>
                      <a:endParaRPr lang="en-US" sz="700" b="0"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700" u="none" strike="noStrike">
                          <a:effectLst/>
                        </a:rPr>
                        <a:t>5</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600" u="none" strike="noStrike">
                          <a:effectLst/>
                        </a:rPr>
                        <a:t>Ano</a:t>
                      </a:r>
                      <a:endParaRPr lang="cs-CZ" sz="600" b="1"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700" u="none" strike="noStrike">
                          <a:effectLst/>
                        </a:rPr>
                        <a:t>01.09.2021</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700" u="none" strike="noStrike">
                          <a:effectLst/>
                        </a:rPr>
                        <a:t> </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600" u="none" strike="noStrike">
                          <a:effectLst/>
                        </a:rPr>
                        <a:t>Ano</a:t>
                      </a:r>
                      <a:endParaRPr lang="cs-CZ" sz="600" b="1"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600" u="none" strike="noStrike">
                          <a:effectLst/>
                        </a:rPr>
                        <a:t>Ano</a:t>
                      </a:r>
                      <a:endParaRPr lang="cs-CZ" sz="600" b="1"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700" u="none" strike="noStrike">
                          <a:effectLst/>
                        </a:rPr>
                        <a:t>18</a:t>
                      </a:r>
                      <a:endParaRPr lang="cs-CZ" sz="700" b="0" i="0" u="none" strike="noStrike">
                        <a:solidFill>
                          <a:srgbClr val="000000"/>
                        </a:solidFill>
                        <a:effectLst/>
                        <a:latin typeface="Calibri" panose="020F0502020204030204" pitchFamily="34" charset="0"/>
                      </a:endParaRPr>
                    </a:p>
                  </a:txBody>
                  <a:tcPr marL="5863" marR="5863" marT="5863" marB="0" anchor="b"/>
                </a:tc>
                <a:extLst>
                  <a:ext uri="{0D108BD9-81ED-4DB2-BD59-A6C34878D82A}">
                    <a16:rowId xmlns:a16="http://schemas.microsoft.com/office/drawing/2014/main" val="3737390349"/>
                  </a:ext>
                </a:extLst>
              </a:tr>
              <a:tr h="141032">
                <a:tc>
                  <a:txBody>
                    <a:bodyPr/>
                    <a:lstStyle/>
                    <a:p>
                      <a:pPr algn="ctr" fontAlgn="b"/>
                      <a:r>
                        <a:rPr lang="cs-CZ" sz="700" u="none" strike="noStrike">
                          <a:effectLst/>
                        </a:rPr>
                        <a:t>17</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l" fontAlgn="b"/>
                      <a:r>
                        <a:rPr lang="cs-CZ" sz="700" u="none" strike="noStrike">
                          <a:effectLst/>
                        </a:rPr>
                        <a:t>Montážní objednávky (Assembly orders)</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700" u="none" strike="noStrike">
                          <a:effectLst/>
                        </a:rPr>
                        <a:t>7</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600" u="none" strike="noStrike">
                          <a:effectLst/>
                        </a:rPr>
                        <a:t>Ano</a:t>
                      </a:r>
                      <a:endParaRPr lang="cs-CZ" sz="600" b="1"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700" u="none" strike="noStrike">
                          <a:effectLst/>
                        </a:rPr>
                        <a:t>02.09.2021</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700" u="none" strike="noStrike">
                          <a:effectLst/>
                        </a:rPr>
                        <a:t> </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600" u="none" strike="noStrike">
                          <a:effectLst/>
                        </a:rPr>
                        <a:t>Ano</a:t>
                      </a:r>
                      <a:endParaRPr lang="cs-CZ" sz="600" b="1"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600" u="none" strike="noStrike">
                          <a:effectLst/>
                        </a:rPr>
                        <a:t>Ano</a:t>
                      </a:r>
                      <a:endParaRPr lang="cs-CZ" sz="600" b="1"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700" u="none" strike="noStrike">
                          <a:effectLst/>
                        </a:rPr>
                        <a:t>31</a:t>
                      </a:r>
                      <a:endParaRPr lang="cs-CZ" sz="700" b="0" i="0" u="none" strike="noStrike">
                        <a:solidFill>
                          <a:srgbClr val="000000"/>
                        </a:solidFill>
                        <a:effectLst/>
                        <a:latin typeface="Calibri" panose="020F0502020204030204" pitchFamily="34" charset="0"/>
                      </a:endParaRPr>
                    </a:p>
                  </a:txBody>
                  <a:tcPr marL="5863" marR="5863" marT="5863" marB="0" anchor="b"/>
                </a:tc>
                <a:extLst>
                  <a:ext uri="{0D108BD9-81ED-4DB2-BD59-A6C34878D82A}">
                    <a16:rowId xmlns:a16="http://schemas.microsoft.com/office/drawing/2014/main" val="4126498529"/>
                  </a:ext>
                </a:extLst>
              </a:tr>
              <a:tr h="141032">
                <a:tc>
                  <a:txBody>
                    <a:bodyPr/>
                    <a:lstStyle/>
                    <a:p>
                      <a:pPr algn="ctr" fontAlgn="b"/>
                      <a:r>
                        <a:rPr lang="cs-CZ" sz="700" u="none" strike="noStrike">
                          <a:effectLst/>
                        </a:rPr>
                        <a:t>18</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l" fontAlgn="b"/>
                      <a:r>
                        <a:rPr lang="cs-CZ" sz="700" u="none" strike="noStrike">
                          <a:effectLst/>
                        </a:rPr>
                        <a:t>Rezervace</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700" u="none" strike="noStrike">
                          <a:effectLst/>
                        </a:rPr>
                        <a:t>4</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600" u="none" strike="noStrike">
                          <a:effectLst/>
                        </a:rPr>
                        <a:t>Ano</a:t>
                      </a:r>
                      <a:endParaRPr lang="cs-CZ" sz="600" b="1"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700" u="none" strike="noStrike">
                          <a:effectLst/>
                        </a:rPr>
                        <a:t>09.09.2021</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700" u="none" strike="noStrike">
                          <a:effectLst/>
                        </a:rPr>
                        <a:t> </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600" u="none" strike="noStrike">
                          <a:effectLst/>
                        </a:rPr>
                        <a:t>Ano</a:t>
                      </a:r>
                      <a:endParaRPr lang="cs-CZ" sz="600" b="1"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600" u="none" strike="noStrike">
                          <a:effectLst/>
                        </a:rPr>
                        <a:t>Ano</a:t>
                      </a:r>
                      <a:endParaRPr lang="cs-CZ" sz="600" b="1"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700" u="none" strike="noStrike">
                          <a:effectLst/>
                        </a:rPr>
                        <a:t>18</a:t>
                      </a:r>
                      <a:endParaRPr lang="cs-CZ" sz="700" b="0" i="0" u="none" strike="noStrike">
                        <a:solidFill>
                          <a:srgbClr val="000000"/>
                        </a:solidFill>
                        <a:effectLst/>
                        <a:latin typeface="Calibri" panose="020F0502020204030204" pitchFamily="34" charset="0"/>
                      </a:endParaRPr>
                    </a:p>
                  </a:txBody>
                  <a:tcPr marL="5863" marR="5863" marT="5863" marB="0" anchor="b"/>
                </a:tc>
                <a:extLst>
                  <a:ext uri="{0D108BD9-81ED-4DB2-BD59-A6C34878D82A}">
                    <a16:rowId xmlns:a16="http://schemas.microsoft.com/office/drawing/2014/main" val="921332393"/>
                  </a:ext>
                </a:extLst>
              </a:tr>
              <a:tr h="141032">
                <a:tc>
                  <a:txBody>
                    <a:bodyPr/>
                    <a:lstStyle/>
                    <a:p>
                      <a:pPr algn="ctr" fontAlgn="b"/>
                      <a:r>
                        <a:rPr lang="cs-CZ" sz="700" u="none" strike="noStrike">
                          <a:effectLst/>
                        </a:rPr>
                        <a:t>19</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l" fontAlgn="b"/>
                      <a:r>
                        <a:rPr lang="cs-CZ" sz="700" u="none" strike="noStrike">
                          <a:effectLst/>
                        </a:rPr>
                        <a:t>ATP-CTP</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700" u="none" strike="noStrike">
                          <a:effectLst/>
                        </a:rPr>
                        <a:t>6</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600" u="none" strike="noStrike">
                          <a:effectLst/>
                        </a:rPr>
                        <a:t>Ano</a:t>
                      </a:r>
                      <a:endParaRPr lang="cs-CZ" sz="600" b="1"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700" u="none" strike="noStrike">
                          <a:effectLst/>
                        </a:rPr>
                        <a:t>12.09.2021</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700" u="none" strike="noStrike">
                          <a:effectLst/>
                        </a:rPr>
                        <a:t> </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600" u="none" strike="noStrike">
                          <a:effectLst/>
                        </a:rPr>
                        <a:t>Ano</a:t>
                      </a:r>
                      <a:endParaRPr lang="cs-CZ" sz="600" b="1"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600" u="none" strike="noStrike">
                          <a:effectLst/>
                        </a:rPr>
                        <a:t>Ano</a:t>
                      </a:r>
                      <a:endParaRPr lang="cs-CZ" sz="600" b="1"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700" u="none" strike="noStrike">
                          <a:effectLst/>
                        </a:rPr>
                        <a:t>19</a:t>
                      </a:r>
                      <a:endParaRPr lang="cs-CZ" sz="700" b="0" i="0" u="none" strike="noStrike">
                        <a:solidFill>
                          <a:srgbClr val="000000"/>
                        </a:solidFill>
                        <a:effectLst/>
                        <a:latin typeface="Calibri" panose="020F0502020204030204" pitchFamily="34" charset="0"/>
                      </a:endParaRPr>
                    </a:p>
                  </a:txBody>
                  <a:tcPr marL="5863" marR="5863" marT="5863" marB="0" anchor="b"/>
                </a:tc>
                <a:extLst>
                  <a:ext uri="{0D108BD9-81ED-4DB2-BD59-A6C34878D82A}">
                    <a16:rowId xmlns:a16="http://schemas.microsoft.com/office/drawing/2014/main" val="2974913545"/>
                  </a:ext>
                </a:extLst>
              </a:tr>
              <a:tr h="141032">
                <a:tc>
                  <a:txBody>
                    <a:bodyPr/>
                    <a:lstStyle/>
                    <a:p>
                      <a:pPr algn="ctr" fontAlgn="b"/>
                      <a:r>
                        <a:rPr lang="cs-CZ" sz="700" u="none" strike="noStrike">
                          <a:effectLst/>
                        </a:rPr>
                        <a:t>20</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l" fontAlgn="b"/>
                      <a:r>
                        <a:rPr lang="cs-CZ" sz="700" u="none" strike="noStrike">
                          <a:effectLst/>
                        </a:rPr>
                        <a:t>Pokročilé řízení skladů</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700" u="none" strike="noStrike">
                          <a:effectLst/>
                        </a:rPr>
                        <a:t>14</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600" u="none" strike="noStrike">
                          <a:effectLst/>
                        </a:rPr>
                        <a:t>Ano</a:t>
                      </a:r>
                      <a:endParaRPr lang="cs-CZ" sz="600" b="1"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700" u="none" strike="noStrike">
                          <a:effectLst/>
                        </a:rPr>
                        <a:t>18.09.2021</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700" u="none" strike="noStrike">
                          <a:effectLst/>
                        </a:rPr>
                        <a:t> </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600" u="none" strike="noStrike">
                          <a:effectLst/>
                        </a:rPr>
                        <a:t>Ano</a:t>
                      </a:r>
                      <a:endParaRPr lang="cs-CZ" sz="600" b="1"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600" u="none" strike="noStrike">
                          <a:effectLst/>
                        </a:rPr>
                        <a:t>Ano</a:t>
                      </a:r>
                      <a:endParaRPr lang="cs-CZ" sz="600" b="1"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700" u="none" strike="noStrike">
                          <a:effectLst/>
                        </a:rPr>
                        <a:t>41</a:t>
                      </a:r>
                      <a:endParaRPr lang="cs-CZ" sz="700" b="0" i="0" u="none" strike="noStrike">
                        <a:solidFill>
                          <a:srgbClr val="000000"/>
                        </a:solidFill>
                        <a:effectLst/>
                        <a:latin typeface="Calibri" panose="020F0502020204030204" pitchFamily="34" charset="0"/>
                      </a:endParaRPr>
                    </a:p>
                  </a:txBody>
                  <a:tcPr marL="5863" marR="5863" marT="5863" marB="0" anchor="b"/>
                </a:tc>
                <a:extLst>
                  <a:ext uri="{0D108BD9-81ED-4DB2-BD59-A6C34878D82A}">
                    <a16:rowId xmlns:a16="http://schemas.microsoft.com/office/drawing/2014/main" val="1087406093"/>
                  </a:ext>
                </a:extLst>
              </a:tr>
              <a:tr h="141032">
                <a:tc>
                  <a:txBody>
                    <a:bodyPr/>
                    <a:lstStyle/>
                    <a:p>
                      <a:pPr algn="ctr" fontAlgn="b"/>
                      <a:r>
                        <a:rPr lang="cs-CZ" sz="700" u="none" strike="noStrike">
                          <a:effectLst/>
                        </a:rPr>
                        <a:t>21</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l" fontAlgn="b"/>
                      <a:r>
                        <a:rPr lang="cs-CZ" sz="700" u="none" strike="noStrike">
                          <a:effectLst/>
                        </a:rPr>
                        <a:t>Řízení rozpočtů postavené na účetních schématech</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700" u="none" strike="noStrike">
                          <a:effectLst/>
                        </a:rPr>
                        <a:t>11</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600" u="none" strike="noStrike">
                          <a:effectLst/>
                        </a:rPr>
                        <a:t>Ano</a:t>
                      </a:r>
                      <a:endParaRPr lang="cs-CZ" sz="600" b="1"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700" u="none" strike="noStrike">
                          <a:effectLst/>
                        </a:rPr>
                        <a:t>06.10.2020</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700" u="none" strike="noStrike">
                          <a:effectLst/>
                        </a:rPr>
                        <a:t> </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600" u="none" strike="noStrike">
                          <a:effectLst/>
                        </a:rPr>
                        <a:t>Ano</a:t>
                      </a:r>
                      <a:endParaRPr lang="cs-CZ" sz="600" b="1"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600" u="none" strike="noStrike">
                          <a:effectLst/>
                        </a:rPr>
                        <a:t>Ano</a:t>
                      </a:r>
                      <a:endParaRPr lang="cs-CZ" sz="600" b="1"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700" u="none" strike="noStrike">
                          <a:effectLst/>
                        </a:rPr>
                        <a:t>21</a:t>
                      </a:r>
                      <a:endParaRPr lang="cs-CZ" sz="700" b="0" i="0" u="none" strike="noStrike">
                        <a:solidFill>
                          <a:srgbClr val="000000"/>
                        </a:solidFill>
                        <a:effectLst/>
                        <a:latin typeface="Calibri" panose="020F0502020204030204" pitchFamily="34" charset="0"/>
                      </a:endParaRPr>
                    </a:p>
                  </a:txBody>
                  <a:tcPr marL="5863" marR="5863" marT="5863" marB="0" anchor="b"/>
                </a:tc>
                <a:extLst>
                  <a:ext uri="{0D108BD9-81ED-4DB2-BD59-A6C34878D82A}">
                    <a16:rowId xmlns:a16="http://schemas.microsoft.com/office/drawing/2014/main" val="3588231714"/>
                  </a:ext>
                </a:extLst>
              </a:tr>
              <a:tr h="141032">
                <a:tc>
                  <a:txBody>
                    <a:bodyPr/>
                    <a:lstStyle/>
                    <a:p>
                      <a:pPr algn="ctr" fontAlgn="b"/>
                      <a:r>
                        <a:rPr lang="cs-CZ" sz="700" u="none" strike="noStrike">
                          <a:effectLst/>
                        </a:rPr>
                        <a:t>22</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l" fontAlgn="b"/>
                      <a:r>
                        <a:rPr lang="cs-CZ" sz="700" u="none" strike="noStrike">
                          <a:effectLst/>
                        </a:rPr>
                        <a:t>Řízení výroby I</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700" u="none" strike="noStrike">
                          <a:effectLst/>
                        </a:rPr>
                        <a:t>10</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600" u="none" strike="noStrike">
                          <a:effectLst/>
                        </a:rPr>
                        <a:t>Ano</a:t>
                      </a:r>
                      <a:endParaRPr lang="cs-CZ" sz="600" b="1"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700" u="none" strike="noStrike">
                          <a:effectLst/>
                        </a:rPr>
                        <a:t>24.10.2020</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700" u="none" strike="noStrike">
                          <a:effectLst/>
                        </a:rPr>
                        <a:t> </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600" u="none" strike="noStrike">
                          <a:effectLst/>
                        </a:rPr>
                        <a:t>Ano</a:t>
                      </a:r>
                      <a:endParaRPr lang="cs-CZ" sz="600" b="1"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600" u="none" strike="noStrike">
                          <a:effectLst/>
                        </a:rPr>
                        <a:t>Ano</a:t>
                      </a:r>
                      <a:endParaRPr lang="cs-CZ" sz="600" b="1"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700" u="none" strike="noStrike">
                          <a:effectLst/>
                        </a:rPr>
                        <a:t>47</a:t>
                      </a:r>
                      <a:endParaRPr lang="cs-CZ" sz="700" b="0" i="0" u="none" strike="noStrike">
                        <a:solidFill>
                          <a:srgbClr val="000000"/>
                        </a:solidFill>
                        <a:effectLst/>
                        <a:latin typeface="Calibri" panose="020F0502020204030204" pitchFamily="34" charset="0"/>
                      </a:endParaRPr>
                    </a:p>
                  </a:txBody>
                  <a:tcPr marL="5863" marR="5863" marT="5863" marB="0" anchor="b"/>
                </a:tc>
                <a:extLst>
                  <a:ext uri="{0D108BD9-81ED-4DB2-BD59-A6C34878D82A}">
                    <a16:rowId xmlns:a16="http://schemas.microsoft.com/office/drawing/2014/main" val="2735632065"/>
                  </a:ext>
                </a:extLst>
              </a:tr>
              <a:tr h="141032">
                <a:tc>
                  <a:txBody>
                    <a:bodyPr/>
                    <a:lstStyle/>
                    <a:p>
                      <a:pPr algn="ctr" fontAlgn="b"/>
                      <a:r>
                        <a:rPr lang="cs-CZ" sz="700" u="none" strike="noStrike">
                          <a:effectLst/>
                        </a:rPr>
                        <a:t>22</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l" fontAlgn="b"/>
                      <a:r>
                        <a:rPr lang="cs-CZ" sz="700" u="none" strike="noStrike">
                          <a:effectLst/>
                        </a:rPr>
                        <a:t>Řízení a plánování výroby II</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700" u="none" strike="noStrike">
                          <a:effectLst/>
                        </a:rPr>
                        <a:t>0</a:t>
                      </a:r>
                      <a:endParaRPr lang="cs-CZ" sz="700" b="1" i="0" u="none" strike="noStrike">
                        <a:solidFill>
                          <a:srgbClr val="FF0000"/>
                        </a:solidFill>
                        <a:effectLst/>
                        <a:latin typeface="Calibri" panose="020F0502020204030204" pitchFamily="34" charset="0"/>
                      </a:endParaRPr>
                    </a:p>
                  </a:txBody>
                  <a:tcPr marL="5863" marR="5863" marT="5863" marB="0" anchor="b"/>
                </a:tc>
                <a:tc>
                  <a:txBody>
                    <a:bodyPr/>
                    <a:lstStyle/>
                    <a:p>
                      <a:pPr algn="ctr" fontAlgn="b"/>
                      <a:r>
                        <a:rPr lang="cs-CZ" sz="600" u="none" strike="noStrike">
                          <a:effectLst/>
                        </a:rPr>
                        <a:t>Ano</a:t>
                      </a:r>
                      <a:endParaRPr lang="cs-CZ" sz="600" b="1"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700" u="none" strike="noStrike">
                          <a:effectLst/>
                        </a:rPr>
                        <a:t>24.10.2020</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700" u="none" strike="noStrike">
                          <a:effectLst/>
                        </a:rPr>
                        <a:t> </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600" u="none" strike="noStrike">
                          <a:effectLst/>
                        </a:rPr>
                        <a:t>Ano</a:t>
                      </a:r>
                      <a:endParaRPr lang="cs-CZ" sz="600" b="1"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600" u="none" strike="noStrike">
                          <a:effectLst/>
                        </a:rPr>
                        <a:t>Ano</a:t>
                      </a:r>
                      <a:endParaRPr lang="cs-CZ" sz="600" b="1"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700" u="none" strike="noStrike">
                          <a:effectLst/>
                        </a:rPr>
                        <a:t>0</a:t>
                      </a:r>
                      <a:endParaRPr lang="cs-CZ" sz="700" b="1" i="0" u="none" strike="noStrike">
                        <a:solidFill>
                          <a:srgbClr val="FF0000"/>
                        </a:solidFill>
                        <a:effectLst/>
                        <a:latin typeface="Calibri" panose="020F0502020204030204" pitchFamily="34" charset="0"/>
                      </a:endParaRPr>
                    </a:p>
                  </a:txBody>
                  <a:tcPr marL="5863" marR="5863" marT="5863" marB="0" anchor="b"/>
                </a:tc>
                <a:extLst>
                  <a:ext uri="{0D108BD9-81ED-4DB2-BD59-A6C34878D82A}">
                    <a16:rowId xmlns:a16="http://schemas.microsoft.com/office/drawing/2014/main" val="2493355890"/>
                  </a:ext>
                </a:extLst>
              </a:tr>
              <a:tr h="141032">
                <a:tc>
                  <a:txBody>
                    <a:bodyPr/>
                    <a:lstStyle/>
                    <a:p>
                      <a:pPr algn="ctr" fontAlgn="b"/>
                      <a:r>
                        <a:rPr lang="cs-CZ" sz="700" u="none" strike="noStrike">
                          <a:effectLst/>
                        </a:rPr>
                        <a:t>23</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l" fontAlgn="b"/>
                      <a:r>
                        <a:rPr lang="en-US" sz="700" u="none" strike="noStrike">
                          <a:effectLst/>
                        </a:rPr>
                        <a:t>Cash Flow příklad ve WORD  není nutný</a:t>
                      </a:r>
                      <a:endParaRPr lang="en-US" sz="700" b="0"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700" u="none" strike="noStrike">
                          <a:effectLst/>
                        </a:rPr>
                        <a:t>0</a:t>
                      </a:r>
                      <a:endParaRPr lang="cs-CZ" sz="700" b="1" i="0" u="none" strike="noStrike">
                        <a:solidFill>
                          <a:srgbClr val="FF0000"/>
                        </a:solidFill>
                        <a:effectLst/>
                        <a:latin typeface="Calibri" panose="020F0502020204030204" pitchFamily="34" charset="0"/>
                      </a:endParaRPr>
                    </a:p>
                  </a:txBody>
                  <a:tcPr marL="5863" marR="5863" marT="5863" marB="0" anchor="b"/>
                </a:tc>
                <a:tc>
                  <a:txBody>
                    <a:bodyPr/>
                    <a:lstStyle/>
                    <a:p>
                      <a:pPr algn="ctr" fontAlgn="b"/>
                      <a:r>
                        <a:rPr lang="cs-CZ" sz="600" u="none" strike="noStrike">
                          <a:effectLst/>
                        </a:rPr>
                        <a:t>Ano</a:t>
                      </a:r>
                      <a:endParaRPr lang="cs-CZ" sz="600" b="1"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700" u="none" strike="noStrike">
                          <a:effectLst/>
                        </a:rPr>
                        <a:t>18.09.2021</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700" u="none" strike="noStrike">
                          <a:effectLst/>
                        </a:rPr>
                        <a:t> </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600" u="none" strike="noStrike">
                          <a:effectLst/>
                        </a:rPr>
                        <a:t>Ano</a:t>
                      </a:r>
                      <a:endParaRPr lang="cs-CZ" sz="600" b="1"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600" u="none" strike="noStrike">
                          <a:effectLst/>
                        </a:rPr>
                        <a:t>Ano</a:t>
                      </a:r>
                      <a:endParaRPr lang="cs-CZ" sz="600" b="1"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700" u="none" strike="noStrike">
                          <a:effectLst/>
                        </a:rPr>
                        <a:t>31</a:t>
                      </a:r>
                      <a:endParaRPr lang="cs-CZ" sz="700" b="0" i="0" u="none" strike="noStrike">
                        <a:solidFill>
                          <a:srgbClr val="000000"/>
                        </a:solidFill>
                        <a:effectLst/>
                        <a:latin typeface="Calibri" panose="020F0502020204030204" pitchFamily="34" charset="0"/>
                      </a:endParaRPr>
                    </a:p>
                  </a:txBody>
                  <a:tcPr marL="5863" marR="5863" marT="5863" marB="0" anchor="b"/>
                </a:tc>
                <a:extLst>
                  <a:ext uri="{0D108BD9-81ED-4DB2-BD59-A6C34878D82A}">
                    <a16:rowId xmlns:a16="http://schemas.microsoft.com/office/drawing/2014/main" val="1278842681"/>
                  </a:ext>
                </a:extLst>
              </a:tr>
              <a:tr h="141032">
                <a:tc>
                  <a:txBody>
                    <a:bodyPr/>
                    <a:lstStyle/>
                    <a:p>
                      <a:pPr algn="ctr" fontAlgn="b"/>
                      <a:r>
                        <a:rPr lang="cs-CZ" sz="700" u="none" strike="noStrike">
                          <a:effectLst/>
                        </a:rPr>
                        <a:t>24</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l" fontAlgn="b"/>
                      <a:r>
                        <a:rPr lang="cs-CZ" sz="700" u="none" strike="noStrike">
                          <a:effectLst/>
                        </a:rPr>
                        <a:t>Speciální objednávky- potřeba vytvořit WORD (příklad)</a:t>
                      </a:r>
                      <a:endParaRPr lang="cs-CZ" sz="700" b="0" i="0" u="none" strike="noStrike">
                        <a:solidFill>
                          <a:srgbClr val="7030A0"/>
                        </a:solidFill>
                        <a:effectLst/>
                        <a:latin typeface="Calibri" panose="020F0502020204030204" pitchFamily="34" charset="0"/>
                      </a:endParaRPr>
                    </a:p>
                  </a:txBody>
                  <a:tcPr marL="5863" marR="5863" marT="5863" marB="0" anchor="b"/>
                </a:tc>
                <a:tc>
                  <a:txBody>
                    <a:bodyPr/>
                    <a:lstStyle/>
                    <a:p>
                      <a:pPr algn="ctr" fontAlgn="b"/>
                      <a:r>
                        <a:rPr lang="cs-CZ" sz="700" u="none" strike="noStrike">
                          <a:effectLst/>
                        </a:rPr>
                        <a:t>0</a:t>
                      </a:r>
                      <a:endParaRPr lang="cs-CZ" sz="700" b="1" i="0" u="none" strike="noStrike">
                        <a:solidFill>
                          <a:srgbClr val="FF0000"/>
                        </a:solidFill>
                        <a:effectLst/>
                        <a:latin typeface="Calibri" panose="020F0502020204030204" pitchFamily="34" charset="0"/>
                      </a:endParaRPr>
                    </a:p>
                  </a:txBody>
                  <a:tcPr marL="5863" marR="5863" marT="5863" marB="0" anchor="b"/>
                </a:tc>
                <a:tc>
                  <a:txBody>
                    <a:bodyPr/>
                    <a:lstStyle/>
                    <a:p>
                      <a:pPr algn="ctr" fontAlgn="b"/>
                      <a:r>
                        <a:rPr lang="cs-CZ" sz="600" u="none" strike="noStrike">
                          <a:effectLst/>
                        </a:rPr>
                        <a:t>Ano</a:t>
                      </a:r>
                      <a:endParaRPr lang="cs-CZ" sz="600" b="1"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700" u="none" strike="noStrike">
                          <a:effectLst/>
                        </a:rPr>
                        <a:t>25.11.2020</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700" u="none" strike="noStrike">
                          <a:effectLst/>
                        </a:rPr>
                        <a:t> </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600" u="none" strike="noStrike">
                          <a:effectLst/>
                        </a:rPr>
                        <a:t>Ano</a:t>
                      </a:r>
                      <a:endParaRPr lang="cs-CZ" sz="600" b="1"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600" u="none" strike="noStrike">
                          <a:effectLst/>
                        </a:rPr>
                        <a:t>Ano</a:t>
                      </a:r>
                      <a:endParaRPr lang="cs-CZ" sz="600" b="1"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700" u="none" strike="noStrike">
                          <a:effectLst/>
                        </a:rPr>
                        <a:t>13</a:t>
                      </a:r>
                      <a:endParaRPr lang="cs-CZ" sz="700" b="0" i="0" u="none" strike="noStrike">
                        <a:solidFill>
                          <a:srgbClr val="000000"/>
                        </a:solidFill>
                        <a:effectLst/>
                        <a:latin typeface="Calibri" panose="020F0502020204030204" pitchFamily="34" charset="0"/>
                      </a:endParaRPr>
                    </a:p>
                  </a:txBody>
                  <a:tcPr marL="5863" marR="5863" marT="5863" marB="0" anchor="b"/>
                </a:tc>
                <a:extLst>
                  <a:ext uri="{0D108BD9-81ED-4DB2-BD59-A6C34878D82A}">
                    <a16:rowId xmlns:a16="http://schemas.microsoft.com/office/drawing/2014/main" val="2637261475"/>
                  </a:ext>
                </a:extLst>
              </a:tr>
              <a:tr h="141032">
                <a:tc>
                  <a:txBody>
                    <a:bodyPr/>
                    <a:lstStyle/>
                    <a:p>
                      <a:pPr algn="ctr" fontAlgn="b"/>
                      <a:r>
                        <a:rPr lang="cs-CZ" sz="700" u="none" strike="noStrike">
                          <a:effectLst/>
                        </a:rPr>
                        <a:t>25</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l" fontAlgn="b"/>
                      <a:r>
                        <a:rPr lang="cs-CZ" sz="700" u="none" strike="noStrike">
                          <a:effectLst/>
                        </a:rPr>
                        <a:t>Sešit vyrovnání </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700" u="none" strike="noStrike">
                          <a:effectLst/>
                        </a:rPr>
                        <a:t>3</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600" u="none" strike="noStrike">
                          <a:effectLst/>
                        </a:rPr>
                        <a:t>Ano</a:t>
                      </a:r>
                      <a:endParaRPr lang="cs-CZ" sz="600" b="1"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700" u="none" strike="noStrike">
                          <a:effectLst/>
                        </a:rPr>
                        <a:t>30.11.2020</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700" u="none" strike="noStrike">
                          <a:effectLst/>
                        </a:rPr>
                        <a:t> </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600" u="none" strike="noStrike">
                          <a:effectLst/>
                        </a:rPr>
                        <a:t>Ano</a:t>
                      </a:r>
                      <a:endParaRPr lang="cs-CZ" sz="600" b="1"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600" u="none" strike="noStrike">
                          <a:effectLst/>
                        </a:rPr>
                        <a:t>Ano</a:t>
                      </a:r>
                      <a:endParaRPr lang="cs-CZ" sz="600" b="1"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700" u="none" strike="noStrike">
                          <a:effectLst/>
                        </a:rPr>
                        <a:t>11</a:t>
                      </a:r>
                      <a:endParaRPr lang="cs-CZ" sz="700" b="0" i="0" u="none" strike="noStrike">
                        <a:solidFill>
                          <a:srgbClr val="000000"/>
                        </a:solidFill>
                        <a:effectLst/>
                        <a:latin typeface="Calibri" panose="020F0502020204030204" pitchFamily="34" charset="0"/>
                      </a:endParaRPr>
                    </a:p>
                  </a:txBody>
                  <a:tcPr marL="5863" marR="5863" marT="5863" marB="0" anchor="b"/>
                </a:tc>
                <a:extLst>
                  <a:ext uri="{0D108BD9-81ED-4DB2-BD59-A6C34878D82A}">
                    <a16:rowId xmlns:a16="http://schemas.microsoft.com/office/drawing/2014/main" val="3048997833"/>
                  </a:ext>
                </a:extLst>
              </a:tr>
              <a:tr h="141032">
                <a:tc>
                  <a:txBody>
                    <a:bodyPr/>
                    <a:lstStyle/>
                    <a:p>
                      <a:pPr algn="ctr" fontAlgn="b"/>
                      <a:r>
                        <a:rPr lang="cs-CZ" sz="700" u="none" strike="noStrike">
                          <a:effectLst/>
                        </a:rPr>
                        <a:t>26</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l" fontAlgn="b"/>
                      <a:r>
                        <a:rPr lang="cs-CZ" sz="700" u="none" strike="noStrike">
                          <a:effectLst/>
                        </a:rPr>
                        <a:t>Prodejní analýzy - potřeba vytvořit WORD (příklad)</a:t>
                      </a:r>
                      <a:endParaRPr lang="cs-CZ" sz="700" b="0" i="0" u="none" strike="noStrike">
                        <a:solidFill>
                          <a:srgbClr val="7030A0"/>
                        </a:solidFill>
                        <a:effectLst/>
                        <a:latin typeface="Calibri" panose="020F0502020204030204" pitchFamily="34" charset="0"/>
                      </a:endParaRPr>
                    </a:p>
                  </a:txBody>
                  <a:tcPr marL="5863" marR="5863" marT="5863" marB="0" anchor="b"/>
                </a:tc>
                <a:tc>
                  <a:txBody>
                    <a:bodyPr/>
                    <a:lstStyle/>
                    <a:p>
                      <a:pPr algn="ctr" fontAlgn="b"/>
                      <a:r>
                        <a:rPr lang="cs-CZ" sz="700" u="none" strike="noStrike">
                          <a:effectLst/>
                        </a:rPr>
                        <a:t>0</a:t>
                      </a:r>
                      <a:endParaRPr lang="cs-CZ" sz="700" b="1" i="0" u="none" strike="noStrike">
                        <a:solidFill>
                          <a:srgbClr val="FF0000"/>
                        </a:solidFill>
                        <a:effectLst/>
                        <a:latin typeface="Calibri" panose="020F0502020204030204" pitchFamily="34" charset="0"/>
                      </a:endParaRPr>
                    </a:p>
                  </a:txBody>
                  <a:tcPr marL="5863" marR="5863" marT="5863" marB="0" anchor="b"/>
                </a:tc>
                <a:tc>
                  <a:txBody>
                    <a:bodyPr/>
                    <a:lstStyle/>
                    <a:p>
                      <a:pPr algn="ctr" fontAlgn="b"/>
                      <a:r>
                        <a:rPr lang="cs-CZ" sz="600" u="none" strike="noStrike">
                          <a:effectLst/>
                        </a:rPr>
                        <a:t>Ano</a:t>
                      </a:r>
                      <a:endParaRPr lang="cs-CZ" sz="600" b="1"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700" u="none" strike="noStrike">
                          <a:effectLst/>
                        </a:rPr>
                        <a:t>30.11.2020</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700" u="none" strike="noStrike">
                          <a:effectLst/>
                        </a:rPr>
                        <a:t> </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600" u="none" strike="noStrike">
                          <a:effectLst/>
                        </a:rPr>
                        <a:t>Ano</a:t>
                      </a:r>
                      <a:endParaRPr lang="cs-CZ" sz="600" b="1"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600" u="none" strike="noStrike">
                          <a:effectLst/>
                        </a:rPr>
                        <a:t>Ano</a:t>
                      </a:r>
                      <a:endParaRPr lang="cs-CZ" sz="600" b="1"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700" u="none" strike="noStrike">
                          <a:effectLst/>
                        </a:rPr>
                        <a:t>22</a:t>
                      </a:r>
                      <a:endParaRPr lang="cs-CZ" sz="700" b="0" i="0" u="none" strike="noStrike">
                        <a:solidFill>
                          <a:srgbClr val="000000"/>
                        </a:solidFill>
                        <a:effectLst/>
                        <a:latin typeface="Calibri" panose="020F0502020204030204" pitchFamily="34" charset="0"/>
                      </a:endParaRPr>
                    </a:p>
                  </a:txBody>
                  <a:tcPr marL="5863" marR="5863" marT="5863" marB="0" anchor="b"/>
                </a:tc>
                <a:extLst>
                  <a:ext uri="{0D108BD9-81ED-4DB2-BD59-A6C34878D82A}">
                    <a16:rowId xmlns:a16="http://schemas.microsoft.com/office/drawing/2014/main" val="1553865535"/>
                  </a:ext>
                </a:extLst>
              </a:tr>
              <a:tr h="141032">
                <a:tc>
                  <a:txBody>
                    <a:bodyPr/>
                    <a:lstStyle/>
                    <a:p>
                      <a:pPr algn="ctr" fontAlgn="b"/>
                      <a:r>
                        <a:rPr lang="cs-CZ" sz="700" u="none" strike="noStrike">
                          <a:effectLst/>
                        </a:rPr>
                        <a:t>29</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l" fontAlgn="b"/>
                      <a:r>
                        <a:rPr lang="cs-CZ" sz="700" u="none" strike="noStrike">
                          <a:effectLst/>
                        </a:rPr>
                        <a:t>Řízení projektů - vytvořeno v červenci 2021- potřeba vytvořit Příklad</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600" u="none" strike="noStrike">
                          <a:effectLst/>
                        </a:rPr>
                        <a:t>0</a:t>
                      </a:r>
                      <a:endParaRPr lang="cs-CZ" sz="600" b="1" i="0" u="none" strike="noStrike">
                        <a:solidFill>
                          <a:srgbClr val="FF0000"/>
                        </a:solidFill>
                        <a:effectLst/>
                        <a:latin typeface="Calibri" panose="020F0502020204030204" pitchFamily="34" charset="0"/>
                      </a:endParaRPr>
                    </a:p>
                  </a:txBody>
                  <a:tcPr marL="5863" marR="5863" marT="5863" marB="0" anchor="b"/>
                </a:tc>
                <a:tc>
                  <a:txBody>
                    <a:bodyPr/>
                    <a:lstStyle/>
                    <a:p>
                      <a:pPr algn="ctr" fontAlgn="b"/>
                      <a:r>
                        <a:rPr lang="cs-CZ" sz="600" u="none" strike="noStrike">
                          <a:effectLst/>
                        </a:rPr>
                        <a:t>Ano</a:t>
                      </a:r>
                      <a:endParaRPr lang="cs-CZ" sz="600" b="1"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700" u="none" strike="noStrike">
                          <a:effectLst/>
                        </a:rPr>
                        <a:t>22.07.2021</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700" u="none" strike="noStrike">
                          <a:effectLst/>
                        </a:rPr>
                        <a:t> </a:t>
                      </a:r>
                      <a:endParaRPr lang="cs-CZ" sz="700" b="0"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600" u="none" strike="noStrike">
                          <a:effectLst/>
                        </a:rPr>
                        <a:t> </a:t>
                      </a:r>
                      <a:endParaRPr lang="cs-CZ" sz="600" b="1" i="0" u="none" strike="noStrike">
                        <a:solidFill>
                          <a:srgbClr val="FF0000"/>
                        </a:solidFill>
                        <a:effectLst/>
                        <a:latin typeface="Calibri" panose="020F0502020204030204" pitchFamily="34" charset="0"/>
                      </a:endParaRPr>
                    </a:p>
                  </a:txBody>
                  <a:tcPr marL="5863" marR="5863" marT="5863" marB="0" anchor="b"/>
                </a:tc>
                <a:tc>
                  <a:txBody>
                    <a:bodyPr/>
                    <a:lstStyle/>
                    <a:p>
                      <a:pPr algn="ctr" fontAlgn="b"/>
                      <a:r>
                        <a:rPr lang="cs-CZ" sz="600" u="none" strike="noStrike">
                          <a:effectLst/>
                        </a:rPr>
                        <a:t>Ano</a:t>
                      </a:r>
                      <a:endParaRPr lang="cs-CZ" sz="600" b="1" i="0" u="none" strike="noStrike">
                        <a:solidFill>
                          <a:srgbClr val="000000"/>
                        </a:solidFill>
                        <a:effectLst/>
                        <a:latin typeface="Calibri" panose="020F0502020204030204" pitchFamily="34" charset="0"/>
                      </a:endParaRPr>
                    </a:p>
                  </a:txBody>
                  <a:tcPr marL="5863" marR="5863" marT="5863" marB="0" anchor="b"/>
                </a:tc>
                <a:tc>
                  <a:txBody>
                    <a:bodyPr/>
                    <a:lstStyle/>
                    <a:p>
                      <a:pPr algn="ctr" fontAlgn="b"/>
                      <a:r>
                        <a:rPr lang="cs-CZ" sz="700" u="none" strike="noStrike" dirty="0">
                          <a:effectLst/>
                        </a:rPr>
                        <a:t>27</a:t>
                      </a:r>
                      <a:endParaRPr lang="cs-CZ" sz="700" b="0" i="0" u="none" strike="noStrike" dirty="0">
                        <a:solidFill>
                          <a:srgbClr val="000000"/>
                        </a:solidFill>
                        <a:effectLst/>
                        <a:latin typeface="Calibri" panose="020F0502020204030204" pitchFamily="34" charset="0"/>
                      </a:endParaRPr>
                    </a:p>
                  </a:txBody>
                  <a:tcPr marL="5863" marR="5863" marT="5863" marB="0" anchor="b"/>
                </a:tc>
                <a:extLst>
                  <a:ext uri="{0D108BD9-81ED-4DB2-BD59-A6C34878D82A}">
                    <a16:rowId xmlns:a16="http://schemas.microsoft.com/office/drawing/2014/main" val="3601966304"/>
                  </a:ext>
                </a:extLst>
              </a:tr>
            </a:tbl>
          </a:graphicData>
        </a:graphic>
      </p:graphicFrame>
    </p:spTree>
    <p:extLst>
      <p:ext uri="{BB962C8B-B14F-4D97-AF65-F5344CB8AC3E}">
        <p14:creationId xmlns:p14="http://schemas.microsoft.com/office/powerpoint/2010/main" val="1057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507B49C-C17B-4BB8-B6D7-57E3CA419C8B}"/>
              </a:ext>
            </a:extLst>
          </p:cNvPr>
          <p:cNvSpPr>
            <a:spLocks noGrp="1"/>
          </p:cNvSpPr>
          <p:nvPr>
            <p:ph type="title"/>
          </p:nvPr>
        </p:nvSpPr>
        <p:spPr/>
        <p:txBody>
          <a:bodyPr/>
          <a:lstStyle/>
          <a:p>
            <a:r>
              <a:rPr lang="cs-CZ" dirty="0"/>
              <a:t>Prezentace studentů</a:t>
            </a:r>
            <a:endParaRPr lang="en-US" dirty="0"/>
          </a:p>
        </p:txBody>
      </p:sp>
      <p:graphicFrame>
        <p:nvGraphicFramePr>
          <p:cNvPr id="4" name="Tabulka 3">
            <a:extLst>
              <a:ext uri="{FF2B5EF4-FFF2-40B4-BE49-F238E27FC236}">
                <a16:creationId xmlns:a16="http://schemas.microsoft.com/office/drawing/2014/main" id="{AC6372EB-8501-487F-BBC4-CB40B69E4654}"/>
              </a:ext>
            </a:extLst>
          </p:cNvPr>
          <p:cNvGraphicFramePr>
            <a:graphicFrameLocks noGrp="1"/>
          </p:cNvGraphicFramePr>
          <p:nvPr>
            <p:extLst>
              <p:ext uri="{D42A27DB-BD31-4B8C-83A1-F6EECF244321}">
                <p14:modId xmlns:p14="http://schemas.microsoft.com/office/powerpoint/2010/main" val="2864475712"/>
              </p:ext>
            </p:extLst>
          </p:nvPr>
        </p:nvGraphicFramePr>
        <p:xfrm>
          <a:off x="457202" y="1628800"/>
          <a:ext cx="8229598" cy="2906307"/>
        </p:xfrm>
        <a:graphic>
          <a:graphicData uri="http://schemas.openxmlformats.org/drawingml/2006/table">
            <a:tbl>
              <a:tblPr>
                <a:tableStyleId>{5C22544A-7EE6-4342-B048-85BDC9FD1C3A}</a:tableStyleId>
              </a:tblPr>
              <a:tblGrid>
                <a:gridCol w="255464">
                  <a:extLst>
                    <a:ext uri="{9D8B030D-6E8A-4147-A177-3AD203B41FA5}">
                      <a16:colId xmlns:a16="http://schemas.microsoft.com/office/drawing/2014/main" val="3392120106"/>
                    </a:ext>
                  </a:extLst>
                </a:gridCol>
                <a:gridCol w="437939">
                  <a:extLst>
                    <a:ext uri="{9D8B030D-6E8A-4147-A177-3AD203B41FA5}">
                      <a16:colId xmlns:a16="http://schemas.microsoft.com/office/drawing/2014/main" val="592776507"/>
                    </a:ext>
                  </a:extLst>
                </a:gridCol>
                <a:gridCol w="848506">
                  <a:extLst>
                    <a:ext uri="{9D8B030D-6E8A-4147-A177-3AD203B41FA5}">
                      <a16:colId xmlns:a16="http://schemas.microsoft.com/office/drawing/2014/main" val="3941862530"/>
                    </a:ext>
                  </a:extLst>
                </a:gridCol>
                <a:gridCol w="1155063">
                  <a:extLst>
                    <a:ext uri="{9D8B030D-6E8A-4147-A177-3AD203B41FA5}">
                      <a16:colId xmlns:a16="http://schemas.microsoft.com/office/drawing/2014/main" val="1565339612"/>
                    </a:ext>
                  </a:extLst>
                </a:gridCol>
                <a:gridCol w="343052">
                  <a:extLst>
                    <a:ext uri="{9D8B030D-6E8A-4147-A177-3AD203B41FA5}">
                      <a16:colId xmlns:a16="http://schemas.microsoft.com/office/drawing/2014/main" val="525140116"/>
                    </a:ext>
                  </a:extLst>
                </a:gridCol>
                <a:gridCol w="583918">
                  <a:extLst>
                    <a:ext uri="{9D8B030D-6E8A-4147-A177-3AD203B41FA5}">
                      <a16:colId xmlns:a16="http://schemas.microsoft.com/office/drawing/2014/main" val="1659166272"/>
                    </a:ext>
                  </a:extLst>
                </a:gridCol>
                <a:gridCol w="826610">
                  <a:extLst>
                    <a:ext uri="{9D8B030D-6E8A-4147-A177-3AD203B41FA5}">
                      <a16:colId xmlns:a16="http://schemas.microsoft.com/office/drawing/2014/main" val="2041886250"/>
                    </a:ext>
                  </a:extLst>
                </a:gridCol>
                <a:gridCol w="372248">
                  <a:extLst>
                    <a:ext uri="{9D8B030D-6E8A-4147-A177-3AD203B41FA5}">
                      <a16:colId xmlns:a16="http://schemas.microsoft.com/office/drawing/2014/main" val="1646548288"/>
                    </a:ext>
                  </a:extLst>
                </a:gridCol>
                <a:gridCol w="454361">
                  <a:extLst>
                    <a:ext uri="{9D8B030D-6E8A-4147-A177-3AD203B41FA5}">
                      <a16:colId xmlns:a16="http://schemas.microsoft.com/office/drawing/2014/main" val="4252965839"/>
                    </a:ext>
                  </a:extLst>
                </a:gridCol>
                <a:gridCol w="979888">
                  <a:extLst>
                    <a:ext uri="{9D8B030D-6E8A-4147-A177-3AD203B41FA5}">
                      <a16:colId xmlns:a16="http://schemas.microsoft.com/office/drawing/2014/main" val="3669696427"/>
                    </a:ext>
                  </a:extLst>
                </a:gridCol>
                <a:gridCol w="498155">
                  <a:extLst>
                    <a:ext uri="{9D8B030D-6E8A-4147-A177-3AD203B41FA5}">
                      <a16:colId xmlns:a16="http://schemas.microsoft.com/office/drawing/2014/main" val="122321503"/>
                    </a:ext>
                  </a:extLst>
                </a:gridCol>
                <a:gridCol w="540125">
                  <a:extLst>
                    <a:ext uri="{9D8B030D-6E8A-4147-A177-3AD203B41FA5}">
                      <a16:colId xmlns:a16="http://schemas.microsoft.com/office/drawing/2014/main" val="1896540279"/>
                    </a:ext>
                  </a:extLst>
                </a:gridCol>
                <a:gridCol w="452536">
                  <a:extLst>
                    <a:ext uri="{9D8B030D-6E8A-4147-A177-3AD203B41FA5}">
                      <a16:colId xmlns:a16="http://schemas.microsoft.com/office/drawing/2014/main" val="3921566202"/>
                    </a:ext>
                  </a:extLst>
                </a:gridCol>
                <a:gridCol w="481733">
                  <a:extLst>
                    <a:ext uri="{9D8B030D-6E8A-4147-A177-3AD203B41FA5}">
                      <a16:colId xmlns:a16="http://schemas.microsoft.com/office/drawing/2014/main" val="752224590"/>
                    </a:ext>
                  </a:extLst>
                </a:gridCol>
              </a:tblGrid>
              <a:tr h="115112">
                <a:tc>
                  <a:txBody>
                    <a:bodyPr/>
                    <a:lstStyle/>
                    <a:p>
                      <a:pPr algn="ctr" fontAlgn="b"/>
                      <a:r>
                        <a:rPr lang="cs-CZ" sz="600" u="none" strike="noStrike">
                          <a:effectLst/>
                        </a:rPr>
                        <a:t>Číslo</a:t>
                      </a:r>
                      <a:endParaRPr lang="cs-CZ" sz="600" b="1"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r>
                        <a:rPr lang="cs-CZ" sz="600" u="none" strike="noStrike">
                          <a:effectLst/>
                        </a:rPr>
                        <a:t>UČO</a:t>
                      </a:r>
                      <a:endParaRPr lang="cs-CZ" sz="600" b="1"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r>
                        <a:rPr lang="cs-CZ" sz="600" u="none" strike="noStrike">
                          <a:effectLst/>
                        </a:rPr>
                        <a:t>Jméno</a:t>
                      </a:r>
                      <a:endParaRPr lang="cs-CZ" sz="600" b="1"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r>
                        <a:rPr lang="cs-CZ" sz="600" u="none" strike="noStrike">
                          <a:effectLst/>
                        </a:rPr>
                        <a:t>Kruh</a:t>
                      </a:r>
                      <a:endParaRPr lang="cs-CZ" sz="600" b="1"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r>
                        <a:rPr lang="cs-CZ" sz="600" u="none" strike="noStrike">
                          <a:effectLst/>
                        </a:rPr>
                        <a:t>ZK</a:t>
                      </a:r>
                      <a:endParaRPr lang="cs-CZ" sz="600" b="1"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r>
                        <a:rPr lang="cs-CZ" sz="600" u="none" strike="noStrike">
                          <a:effectLst/>
                        </a:rPr>
                        <a:t>Datum  1</a:t>
                      </a:r>
                      <a:endParaRPr lang="cs-CZ" sz="600" b="1"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r>
                        <a:rPr lang="cs-CZ" sz="600" u="none" strike="noStrike">
                          <a:effectLst/>
                        </a:rPr>
                        <a:t>TYP 1</a:t>
                      </a:r>
                      <a:endParaRPr lang="cs-CZ" sz="600" b="1"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r>
                        <a:rPr lang="cs-CZ" sz="600" u="none" strike="noStrike">
                          <a:effectLst/>
                        </a:rPr>
                        <a:t>Prez1</a:t>
                      </a:r>
                      <a:endParaRPr lang="cs-CZ" sz="600" b="1"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r>
                        <a:rPr lang="cs-CZ" sz="600" u="none" strike="noStrike">
                          <a:effectLst/>
                        </a:rPr>
                        <a:t>Datum  2</a:t>
                      </a:r>
                      <a:endParaRPr lang="cs-CZ" sz="600" b="1"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r>
                        <a:rPr lang="cs-CZ" sz="600" u="none" strike="noStrike">
                          <a:effectLst/>
                        </a:rPr>
                        <a:t>TYP 2</a:t>
                      </a:r>
                      <a:endParaRPr lang="cs-CZ" sz="600" b="1"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r>
                        <a:rPr lang="cs-CZ" sz="600" u="none" strike="noStrike">
                          <a:effectLst/>
                        </a:rPr>
                        <a:t>Prez2</a:t>
                      </a:r>
                      <a:endParaRPr lang="cs-CZ" sz="600" b="1"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r>
                        <a:rPr lang="cs-CZ" sz="600" u="none" strike="noStrike">
                          <a:effectLst/>
                        </a:rPr>
                        <a:t>Otázka 1 ZK</a:t>
                      </a:r>
                      <a:endParaRPr lang="cs-CZ" sz="600" b="1"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r>
                        <a:rPr lang="cs-CZ" sz="600" u="none" strike="noStrike">
                          <a:effectLst/>
                        </a:rPr>
                        <a:t>Otázka 2 ZK</a:t>
                      </a:r>
                      <a:endParaRPr lang="cs-CZ" sz="600" b="1"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r>
                        <a:rPr lang="cs-CZ" sz="600" u="none" strike="noStrike">
                          <a:effectLst/>
                        </a:rPr>
                        <a:t>Otázka 3 ZK</a:t>
                      </a:r>
                      <a:endParaRPr lang="cs-CZ" sz="600" b="1" i="0" u="none" strike="noStrike">
                        <a:solidFill>
                          <a:srgbClr val="000000"/>
                        </a:solidFill>
                        <a:effectLst/>
                        <a:latin typeface="Calibri" panose="020F0502020204030204" pitchFamily="34" charset="0"/>
                      </a:endParaRPr>
                    </a:p>
                  </a:txBody>
                  <a:tcPr marL="5482" marR="5482" marT="5482" marB="0" anchor="b"/>
                </a:tc>
                <a:extLst>
                  <a:ext uri="{0D108BD9-81ED-4DB2-BD59-A6C34878D82A}">
                    <a16:rowId xmlns:a16="http://schemas.microsoft.com/office/drawing/2014/main" val="4218607031"/>
                  </a:ext>
                </a:extLst>
              </a:tr>
              <a:tr h="146905">
                <a:tc>
                  <a:txBody>
                    <a:bodyPr/>
                    <a:lstStyle/>
                    <a:p>
                      <a:pPr algn="ctr" fontAlgn="ctr"/>
                      <a:r>
                        <a:rPr lang="cs-CZ" sz="600" u="none" strike="noStrike">
                          <a:effectLst/>
                        </a:rPr>
                        <a:t>1.</a:t>
                      </a:r>
                      <a:endParaRPr lang="cs-CZ" sz="600" b="0" i="0" u="none" strike="noStrike">
                        <a:solidFill>
                          <a:srgbClr val="0A0A0A"/>
                        </a:solidFill>
                        <a:effectLst/>
                        <a:latin typeface="Open Sans" panose="020B0606030504020204" pitchFamily="34" charset="0"/>
                      </a:endParaRPr>
                    </a:p>
                  </a:txBody>
                  <a:tcPr marL="5482" marR="5482" marT="5482" marB="0" anchor="ctr"/>
                </a:tc>
                <a:tc>
                  <a:txBody>
                    <a:bodyPr/>
                    <a:lstStyle/>
                    <a:p>
                      <a:pPr algn="ctr" fontAlgn="ctr"/>
                      <a:r>
                        <a:rPr lang="cs-CZ" sz="600" u="sng" strike="noStrike">
                          <a:effectLst/>
                          <a:hlinkClick r:id="rId2"/>
                        </a:rPr>
                        <a:t>513706</a:t>
                      </a:r>
                      <a:endParaRPr lang="cs-CZ" sz="600" b="0" i="0" u="sng" strike="noStrike">
                        <a:solidFill>
                          <a:srgbClr val="0563C1"/>
                        </a:solidFill>
                        <a:effectLst/>
                        <a:latin typeface="Calibri" panose="020F0502020204030204" pitchFamily="34" charset="0"/>
                      </a:endParaRPr>
                    </a:p>
                  </a:txBody>
                  <a:tcPr marL="5482" marR="5482" marT="5482" marB="0" anchor="ctr"/>
                </a:tc>
                <a:tc>
                  <a:txBody>
                    <a:bodyPr/>
                    <a:lstStyle/>
                    <a:p>
                      <a:pPr algn="ctr" fontAlgn="ctr"/>
                      <a:r>
                        <a:rPr lang="cs-CZ" sz="600" u="none" strike="noStrike">
                          <a:effectLst/>
                        </a:rPr>
                        <a:t>Baron, Martin</a:t>
                      </a:r>
                      <a:endParaRPr lang="cs-CZ" sz="600" b="0" i="0" u="none" strike="noStrike">
                        <a:solidFill>
                          <a:srgbClr val="0A0A0A"/>
                        </a:solidFill>
                        <a:effectLst/>
                        <a:latin typeface="Open Sans" panose="020B0606030504020204" pitchFamily="34" charset="0"/>
                      </a:endParaRPr>
                    </a:p>
                  </a:txBody>
                  <a:tcPr marL="5482" marR="5482" marT="5482" marB="0" anchor="ctr"/>
                </a:tc>
                <a:tc>
                  <a:txBody>
                    <a:bodyPr/>
                    <a:lstStyle/>
                    <a:p>
                      <a:pPr algn="ctr" fontAlgn="ctr"/>
                      <a:r>
                        <a:rPr lang="cs-CZ" sz="600" u="none" strike="noStrike">
                          <a:effectLst/>
                        </a:rPr>
                        <a:t>ESF B-POIN BPOINF01 [sem 3]</a:t>
                      </a:r>
                      <a:endParaRPr lang="cs-CZ" sz="600" b="0" i="0" u="none" strike="noStrike">
                        <a:solidFill>
                          <a:srgbClr val="0A0A0A"/>
                        </a:solidFill>
                        <a:effectLst/>
                        <a:latin typeface="Open Sans" panose="020B0606030504020204" pitchFamily="34" charset="0"/>
                      </a:endParaRPr>
                    </a:p>
                  </a:txBody>
                  <a:tcPr marL="5482" marR="5482" marT="5482" marB="0" anchor="ctr"/>
                </a:tc>
                <a:tc>
                  <a:txBody>
                    <a:bodyPr/>
                    <a:lstStyle/>
                    <a:p>
                      <a:pPr algn="ctr" fontAlgn="ctr"/>
                      <a:r>
                        <a:rPr lang="cs-CZ" sz="600" u="none" strike="noStrike">
                          <a:effectLst/>
                        </a:rPr>
                        <a:t>zk</a:t>
                      </a:r>
                      <a:endParaRPr lang="cs-CZ" sz="600" b="0" i="0" u="none" strike="noStrike">
                        <a:solidFill>
                          <a:srgbClr val="0A0A0A"/>
                        </a:solidFill>
                        <a:effectLst/>
                        <a:latin typeface="Open Sans" panose="020B0606030504020204" pitchFamily="34" charset="0"/>
                      </a:endParaRPr>
                    </a:p>
                  </a:txBody>
                  <a:tcPr marL="5482" marR="5482" marT="5482" marB="0" anchor="ctr"/>
                </a:tc>
                <a:tc>
                  <a:txBody>
                    <a:bodyPr/>
                    <a:lstStyle/>
                    <a:p>
                      <a:pPr algn="l" fontAlgn="ctr"/>
                      <a:r>
                        <a:rPr lang="cs-CZ" sz="600" u="none" strike="noStrike">
                          <a:effectLst/>
                        </a:rPr>
                        <a:t> </a:t>
                      </a:r>
                      <a:endParaRPr lang="cs-CZ" sz="600" b="0" i="0" u="none" strike="noStrike">
                        <a:solidFill>
                          <a:srgbClr val="0A0A0A"/>
                        </a:solidFill>
                        <a:effectLst/>
                        <a:latin typeface="Open Sans" panose="020B0606030504020204" pitchFamily="34" charset="0"/>
                      </a:endParaRPr>
                    </a:p>
                  </a:txBody>
                  <a:tcPr marL="5482" marR="5482" marT="5482" marB="0" anchor="ctr"/>
                </a:tc>
                <a:tc>
                  <a:txBody>
                    <a:bodyPr/>
                    <a:lstStyle/>
                    <a:p>
                      <a:pPr algn="ctr" fontAlgn="b"/>
                      <a:r>
                        <a:rPr lang="cs-CZ" sz="600" u="none" strike="noStrike">
                          <a:effectLst/>
                        </a:rPr>
                        <a:t>Šarže, expirace</a:t>
                      </a:r>
                      <a:endParaRPr lang="cs-CZ" sz="600" b="0"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r>
                        <a:rPr lang="cs-CZ" sz="600" u="none" strike="noStrike">
                          <a:effectLst/>
                        </a:rPr>
                        <a:t> </a:t>
                      </a:r>
                      <a:endParaRPr lang="cs-CZ" sz="600" b="0"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r>
                        <a:rPr lang="cs-CZ" sz="600" u="none" strike="noStrike">
                          <a:effectLst/>
                        </a:rPr>
                        <a:t> </a:t>
                      </a:r>
                      <a:endParaRPr lang="cs-CZ" sz="600" b="0"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r>
                        <a:rPr lang="cs-CZ" sz="600" u="none" strike="noStrike">
                          <a:effectLst/>
                        </a:rPr>
                        <a:t>Speciální obj.</a:t>
                      </a:r>
                      <a:endParaRPr lang="cs-CZ" sz="600" b="0"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r>
                        <a:rPr lang="cs-CZ" sz="600" u="none" strike="noStrike">
                          <a:effectLst/>
                        </a:rPr>
                        <a:t>Ano</a:t>
                      </a:r>
                      <a:endParaRPr lang="cs-CZ" sz="600" b="0"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r>
                        <a:rPr lang="cs-CZ" sz="600" u="none" strike="noStrike">
                          <a:effectLst/>
                        </a:rPr>
                        <a:t> </a:t>
                      </a:r>
                      <a:endParaRPr lang="cs-CZ" sz="600" b="0" i="0" u="none" strike="noStrike">
                        <a:solidFill>
                          <a:srgbClr val="000000"/>
                        </a:solidFill>
                        <a:effectLst/>
                        <a:latin typeface="Calibri" panose="020F0502020204030204" pitchFamily="34" charset="0"/>
                      </a:endParaRPr>
                    </a:p>
                  </a:txBody>
                  <a:tcPr marL="5482" marR="5482" marT="5482" marB="0" anchor="b"/>
                </a:tc>
                <a:tc>
                  <a:txBody>
                    <a:bodyPr/>
                    <a:lstStyle/>
                    <a:p>
                      <a:pPr algn="l" fontAlgn="b"/>
                      <a:r>
                        <a:rPr lang="cs-CZ" sz="600" u="none" strike="noStrike">
                          <a:effectLst/>
                        </a:rPr>
                        <a:t> </a:t>
                      </a:r>
                      <a:endParaRPr lang="cs-CZ" sz="600" b="0" i="0" u="none" strike="noStrike">
                        <a:solidFill>
                          <a:srgbClr val="000000"/>
                        </a:solidFill>
                        <a:effectLst/>
                        <a:latin typeface="Calibri" panose="020F0502020204030204" pitchFamily="34" charset="0"/>
                      </a:endParaRPr>
                    </a:p>
                  </a:txBody>
                  <a:tcPr marL="5482" marR="5482" marT="5482" marB="0" anchor="b"/>
                </a:tc>
                <a:tc>
                  <a:txBody>
                    <a:bodyPr/>
                    <a:lstStyle/>
                    <a:p>
                      <a:pPr algn="l" fontAlgn="b"/>
                      <a:r>
                        <a:rPr lang="cs-CZ" sz="600" u="none" strike="noStrike">
                          <a:effectLst/>
                        </a:rPr>
                        <a:t> </a:t>
                      </a:r>
                      <a:endParaRPr lang="cs-CZ" sz="600" b="0" i="0" u="none" strike="noStrike">
                        <a:solidFill>
                          <a:srgbClr val="000000"/>
                        </a:solidFill>
                        <a:effectLst/>
                        <a:latin typeface="Calibri" panose="020F0502020204030204" pitchFamily="34" charset="0"/>
                      </a:endParaRPr>
                    </a:p>
                  </a:txBody>
                  <a:tcPr marL="5482" marR="5482" marT="5482" marB="0" anchor="b"/>
                </a:tc>
                <a:extLst>
                  <a:ext uri="{0D108BD9-81ED-4DB2-BD59-A6C34878D82A}">
                    <a16:rowId xmlns:a16="http://schemas.microsoft.com/office/drawing/2014/main" val="457585085"/>
                  </a:ext>
                </a:extLst>
              </a:tr>
              <a:tr h="146905">
                <a:tc>
                  <a:txBody>
                    <a:bodyPr/>
                    <a:lstStyle/>
                    <a:p>
                      <a:pPr algn="ctr" fontAlgn="ctr"/>
                      <a:r>
                        <a:rPr lang="cs-CZ" sz="600" u="none" strike="noStrike">
                          <a:effectLst/>
                        </a:rPr>
                        <a:t>2.</a:t>
                      </a:r>
                      <a:endParaRPr lang="cs-CZ" sz="600" b="0" i="0" u="none" strike="noStrike">
                        <a:solidFill>
                          <a:srgbClr val="0A0A0A"/>
                        </a:solidFill>
                        <a:effectLst/>
                        <a:latin typeface="Open Sans" panose="020B0606030504020204" pitchFamily="34" charset="0"/>
                      </a:endParaRPr>
                    </a:p>
                  </a:txBody>
                  <a:tcPr marL="5482" marR="5482" marT="5482" marB="0" anchor="ctr"/>
                </a:tc>
                <a:tc>
                  <a:txBody>
                    <a:bodyPr/>
                    <a:lstStyle/>
                    <a:p>
                      <a:pPr algn="ctr" fontAlgn="ctr"/>
                      <a:r>
                        <a:rPr lang="cs-CZ" sz="600" u="sng" strike="noStrike">
                          <a:effectLst/>
                          <a:hlinkClick r:id="rId3"/>
                        </a:rPr>
                        <a:t>485035</a:t>
                      </a:r>
                      <a:endParaRPr lang="cs-CZ" sz="600" b="0" i="0" u="sng" strike="noStrike">
                        <a:solidFill>
                          <a:srgbClr val="0563C1"/>
                        </a:solidFill>
                        <a:effectLst/>
                        <a:latin typeface="Calibri" panose="020F0502020204030204" pitchFamily="34" charset="0"/>
                      </a:endParaRPr>
                    </a:p>
                  </a:txBody>
                  <a:tcPr marL="5482" marR="5482" marT="5482" marB="0" anchor="ctr"/>
                </a:tc>
                <a:tc>
                  <a:txBody>
                    <a:bodyPr/>
                    <a:lstStyle/>
                    <a:p>
                      <a:pPr algn="ctr" fontAlgn="ctr"/>
                      <a:r>
                        <a:rPr lang="cs-CZ" sz="600" u="none" strike="noStrike">
                          <a:effectLst/>
                        </a:rPr>
                        <a:t>Borik, Ondřej</a:t>
                      </a:r>
                      <a:endParaRPr lang="cs-CZ" sz="600" b="0" i="0" u="none" strike="noStrike">
                        <a:solidFill>
                          <a:srgbClr val="0A0A0A"/>
                        </a:solidFill>
                        <a:effectLst/>
                        <a:latin typeface="Open Sans" panose="020B0606030504020204" pitchFamily="34" charset="0"/>
                      </a:endParaRPr>
                    </a:p>
                  </a:txBody>
                  <a:tcPr marL="5482" marR="5482" marT="5482" marB="0" anchor="ctr"/>
                </a:tc>
                <a:tc>
                  <a:txBody>
                    <a:bodyPr/>
                    <a:lstStyle/>
                    <a:p>
                      <a:pPr algn="ctr" fontAlgn="ctr"/>
                      <a:r>
                        <a:rPr lang="cs-CZ" sz="600" u="none" strike="noStrike">
                          <a:effectLst/>
                        </a:rPr>
                        <a:t>ESF B-POIN BPOINF01 [sem 3]</a:t>
                      </a:r>
                      <a:endParaRPr lang="cs-CZ" sz="600" b="0" i="0" u="none" strike="noStrike">
                        <a:solidFill>
                          <a:srgbClr val="0A0A0A"/>
                        </a:solidFill>
                        <a:effectLst/>
                        <a:latin typeface="Open Sans" panose="020B0606030504020204" pitchFamily="34" charset="0"/>
                      </a:endParaRPr>
                    </a:p>
                  </a:txBody>
                  <a:tcPr marL="5482" marR="5482" marT="5482" marB="0" anchor="ctr"/>
                </a:tc>
                <a:tc>
                  <a:txBody>
                    <a:bodyPr/>
                    <a:lstStyle/>
                    <a:p>
                      <a:pPr algn="ctr" fontAlgn="ctr"/>
                      <a:r>
                        <a:rPr lang="cs-CZ" sz="600" u="none" strike="noStrike">
                          <a:effectLst/>
                        </a:rPr>
                        <a:t>zk</a:t>
                      </a:r>
                      <a:endParaRPr lang="cs-CZ" sz="600" b="0" i="0" u="none" strike="noStrike">
                        <a:solidFill>
                          <a:srgbClr val="0A0A0A"/>
                        </a:solidFill>
                        <a:effectLst/>
                        <a:latin typeface="Open Sans" panose="020B0606030504020204" pitchFamily="34" charset="0"/>
                      </a:endParaRPr>
                    </a:p>
                  </a:txBody>
                  <a:tcPr marL="5482" marR="5482" marT="5482" marB="0" anchor="ctr"/>
                </a:tc>
                <a:tc>
                  <a:txBody>
                    <a:bodyPr/>
                    <a:lstStyle/>
                    <a:p>
                      <a:pPr algn="l" fontAlgn="ctr"/>
                      <a:r>
                        <a:rPr lang="cs-CZ" sz="600" u="none" strike="noStrike">
                          <a:effectLst/>
                        </a:rPr>
                        <a:t> </a:t>
                      </a:r>
                      <a:endParaRPr lang="cs-CZ" sz="600" b="0" i="0" u="none" strike="noStrike">
                        <a:solidFill>
                          <a:srgbClr val="0A0A0A"/>
                        </a:solidFill>
                        <a:effectLst/>
                        <a:latin typeface="Open Sans" panose="020B0606030504020204" pitchFamily="34" charset="0"/>
                      </a:endParaRPr>
                    </a:p>
                  </a:txBody>
                  <a:tcPr marL="5482" marR="5482" marT="5482" marB="0" anchor="ctr"/>
                </a:tc>
                <a:tc>
                  <a:txBody>
                    <a:bodyPr/>
                    <a:lstStyle/>
                    <a:p>
                      <a:pPr algn="ctr" fontAlgn="b"/>
                      <a:r>
                        <a:rPr lang="cs-CZ" sz="600" u="none" strike="noStrike">
                          <a:effectLst/>
                        </a:rPr>
                        <a:t>Dobropisy</a:t>
                      </a:r>
                      <a:endParaRPr lang="cs-CZ" sz="600" b="0"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r>
                        <a:rPr lang="cs-CZ" sz="600" u="none" strike="noStrike">
                          <a:effectLst/>
                        </a:rPr>
                        <a:t> </a:t>
                      </a:r>
                      <a:endParaRPr lang="cs-CZ" sz="600" b="0"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r>
                        <a:rPr lang="cs-CZ" sz="600" u="none" strike="noStrike">
                          <a:effectLst/>
                        </a:rPr>
                        <a:t> </a:t>
                      </a:r>
                      <a:endParaRPr lang="cs-CZ" sz="600" b="0"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r>
                        <a:rPr lang="cs-CZ" sz="600" u="none" strike="noStrike">
                          <a:effectLst/>
                        </a:rPr>
                        <a:t>Sešit vyrovnání</a:t>
                      </a:r>
                      <a:endParaRPr lang="cs-CZ" sz="600" b="0"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r>
                        <a:rPr lang="cs-CZ" sz="600" u="none" strike="noStrike">
                          <a:effectLst/>
                        </a:rPr>
                        <a:t>Ano</a:t>
                      </a:r>
                      <a:endParaRPr lang="cs-CZ" sz="600" b="0" i="0" u="none" strike="noStrike">
                        <a:solidFill>
                          <a:srgbClr val="000000"/>
                        </a:solidFill>
                        <a:effectLst/>
                        <a:latin typeface="Calibri" panose="020F0502020204030204" pitchFamily="34" charset="0"/>
                      </a:endParaRPr>
                    </a:p>
                  </a:txBody>
                  <a:tcPr marL="5482" marR="5482" marT="5482" marB="0" anchor="b"/>
                </a:tc>
                <a:tc>
                  <a:txBody>
                    <a:bodyPr/>
                    <a:lstStyle/>
                    <a:p>
                      <a:pPr algn="l" fontAlgn="b"/>
                      <a:r>
                        <a:rPr lang="cs-CZ" sz="600" u="none" strike="noStrike">
                          <a:effectLst/>
                        </a:rPr>
                        <a:t> </a:t>
                      </a:r>
                      <a:endParaRPr lang="cs-CZ" sz="600" b="0" i="0" u="none" strike="noStrike">
                        <a:solidFill>
                          <a:srgbClr val="000000"/>
                        </a:solidFill>
                        <a:effectLst/>
                        <a:latin typeface="Calibri" panose="020F0502020204030204" pitchFamily="34" charset="0"/>
                      </a:endParaRPr>
                    </a:p>
                  </a:txBody>
                  <a:tcPr marL="5482" marR="5482" marT="5482" marB="0" anchor="b"/>
                </a:tc>
                <a:tc>
                  <a:txBody>
                    <a:bodyPr/>
                    <a:lstStyle/>
                    <a:p>
                      <a:pPr algn="l" fontAlgn="b"/>
                      <a:r>
                        <a:rPr lang="cs-CZ" sz="600" u="none" strike="noStrike">
                          <a:effectLst/>
                        </a:rPr>
                        <a:t> </a:t>
                      </a:r>
                      <a:endParaRPr lang="cs-CZ" sz="600" b="0" i="0" u="none" strike="noStrike">
                        <a:solidFill>
                          <a:srgbClr val="000000"/>
                        </a:solidFill>
                        <a:effectLst/>
                        <a:latin typeface="Calibri" panose="020F0502020204030204" pitchFamily="34" charset="0"/>
                      </a:endParaRPr>
                    </a:p>
                  </a:txBody>
                  <a:tcPr marL="5482" marR="5482" marT="5482" marB="0" anchor="b"/>
                </a:tc>
                <a:tc>
                  <a:txBody>
                    <a:bodyPr/>
                    <a:lstStyle/>
                    <a:p>
                      <a:pPr algn="l" fontAlgn="b"/>
                      <a:r>
                        <a:rPr lang="cs-CZ" sz="600" u="none" strike="noStrike">
                          <a:effectLst/>
                        </a:rPr>
                        <a:t> </a:t>
                      </a:r>
                      <a:endParaRPr lang="cs-CZ" sz="600" b="0" i="0" u="none" strike="noStrike">
                        <a:solidFill>
                          <a:srgbClr val="000000"/>
                        </a:solidFill>
                        <a:effectLst/>
                        <a:latin typeface="Calibri" panose="020F0502020204030204" pitchFamily="34" charset="0"/>
                      </a:endParaRPr>
                    </a:p>
                  </a:txBody>
                  <a:tcPr marL="5482" marR="5482" marT="5482" marB="0" anchor="b"/>
                </a:tc>
                <a:extLst>
                  <a:ext uri="{0D108BD9-81ED-4DB2-BD59-A6C34878D82A}">
                    <a16:rowId xmlns:a16="http://schemas.microsoft.com/office/drawing/2014/main" val="2945260675"/>
                  </a:ext>
                </a:extLst>
              </a:tr>
              <a:tr h="146905">
                <a:tc>
                  <a:txBody>
                    <a:bodyPr/>
                    <a:lstStyle/>
                    <a:p>
                      <a:pPr algn="ctr" fontAlgn="ctr"/>
                      <a:r>
                        <a:rPr lang="cs-CZ" sz="600" u="none" strike="noStrike">
                          <a:effectLst/>
                        </a:rPr>
                        <a:t>3.</a:t>
                      </a:r>
                      <a:endParaRPr lang="cs-CZ" sz="600" b="0" i="0" u="none" strike="noStrike">
                        <a:solidFill>
                          <a:srgbClr val="0A0A0A"/>
                        </a:solidFill>
                        <a:effectLst/>
                        <a:latin typeface="Open Sans" panose="020B0606030504020204" pitchFamily="34" charset="0"/>
                      </a:endParaRPr>
                    </a:p>
                  </a:txBody>
                  <a:tcPr marL="5482" marR="5482" marT="5482" marB="0" anchor="ctr"/>
                </a:tc>
                <a:tc>
                  <a:txBody>
                    <a:bodyPr/>
                    <a:lstStyle/>
                    <a:p>
                      <a:pPr algn="ctr" fontAlgn="ctr"/>
                      <a:r>
                        <a:rPr lang="cs-CZ" sz="600" u="sng" strike="noStrike">
                          <a:effectLst/>
                          <a:hlinkClick r:id="rId4"/>
                        </a:rPr>
                        <a:t>493084</a:t>
                      </a:r>
                      <a:endParaRPr lang="cs-CZ" sz="600" b="0" i="0" u="sng" strike="noStrike">
                        <a:solidFill>
                          <a:srgbClr val="0563C1"/>
                        </a:solidFill>
                        <a:effectLst/>
                        <a:latin typeface="Calibri" panose="020F0502020204030204" pitchFamily="34" charset="0"/>
                      </a:endParaRPr>
                    </a:p>
                  </a:txBody>
                  <a:tcPr marL="5482" marR="5482" marT="5482" marB="0" anchor="ctr"/>
                </a:tc>
                <a:tc>
                  <a:txBody>
                    <a:bodyPr/>
                    <a:lstStyle/>
                    <a:p>
                      <a:pPr algn="ctr" fontAlgn="ctr"/>
                      <a:r>
                        <a:rPr lang="cs-CZ" sz="600" u="none" strike="noStrike">
                          <a:effectLst/>
                        </a:rPr>
                        <a:t>Daniš, Adrián</a:t>
                      </a:r>
                      <a:endParaRPr lang="cs-CZ" sz="600" b="0" i="0" u="none" strike="noStrike">
                        <a:solidFill>
                          <a:srgbClr val="0A0A0A"/>
                        </a:solidFill>
                        <a:effectLst/>
                        <a:latin typeface="Open Sans" panose="020B0606030504020204" pitchFamily="34" charset="0"/>
                      </a:endParaRPr>
                    </a:p>
                  </a:txBody>
                  <a:tcPr marL="5482" marR="5482" marT="5482" marB="0" anchor="ctr"/>
                </a:tc>
                <a:tc>
                  <a:txBody>
                    <a:bodyPr/>
                    <a:lstStyle/>
                    <a:p>
                      <a:pPr algn="ctr" fontAlgn="ctr"/>
                      <a:r>
                        <a:rPr lang="cs-CZ" sz="600" u="none" strike="noStrike">
                          <a:effectLst/>
                        </a:rPr>
                        <a:t>ESF B-POIN BPOINF01 [sem 3]</a:t>
                      </a:r>
                      <a:endParaRPr lang="cs-CZ" sz="600" b="0" i="0" u="none" strike="noStrike">
                        <a:solidFill>
                          <a:srgbClr val="0A0A0A"/>
                        </a:solidFill>
                        <a:effectLst/>
                        <a:latin typeface="Open Sans" panose="020B0606030504020204" pitchFamily="34" charset="0"/>
                      </a:endParaRPr>
                    </a:p>
                  </a:txBody>
                  <a:tcPr marL="5482" marR="5482" marT="5482" marB="0" anchor="ctr"/>
                </a:tc>
                <a:tc>
                  <a:txBody>
                    <a:bodyPr/>
                    <a:lstStyle/>
                    <a:p>
                      <a:pPr algn="ctr" fontAlgn="ctr"/>
                      <a:r>
                        <a:rPr lang="cs-CZ" sz="600" u="none" strike="noStrike">
                          <a:effectLst/>
                        </a:rPr>
                        <a:t>zk</a:t>
                      </a:r>
                      <a:endParaRPr lang="cs-CZ" sz="600" b="0" i="0" u="none" strike="noStrike">
                        <a:solidFill>
                          <a:srgbClr val="0A0A0A"/>
                        </a:solidFill>
                        <a:effectLst/>
                        <a:latin typeface="Open Sans" panose="020B0606030504020204" pitchFamily="34" charset="0"/>
                      </a:endParaRPr>
                    </a:p>
                  </a:txBody>
                  <a:tcPr marL="5482" marR="5482" marT="5482" marB="0" anchor="ctr"/>
                </a:tc>
                <a:tc>
                  <a:txBody>
                    <a:bodyPr/>
                    <a:lstStyle/>
                    <a:p>
                      <a:pPr algn="l" fontAlgn="ctr"/>
                      <a:r>
                        <a:rPr lang="cs-CZ" sz="600" u="none" strike="noStrike">
                          <a:effectLst/>
                        </a:rPr>
                        <a:t> </a:t>
                      </a:r>
                      <a:endParaRPr lang="cs-CZ" sz="600" b="0" i="0" u="none" strike="noStrike">
                        <a:solidFill>
                          <a:srgbClr val="0A0A0A"/>
                        </a:solidFill>
                        <a:effectLst/>
                        <a:latin typeface="Open Sans" panose="020B0606030504020204" pitchFamily="34" charset="0"/>
                      </a:endParaRPr>
                    </a:p>
                  </a:txBody>
                  <a:tcPr marL="5482" marR="5482" marT="5482" marB="0" anchor="ctr"/>
                </a:tc>
                <a:tc>
                  <a:txBody>
                    <a:bodyPr/>
                    <a:lstStyle/>
                    <a:p>
                      <a:pPr algn="ctr" fontAlgn="b"/>
                      <a:r>
                        <a:rPr lang="cs-CZ" sz="600" u="none" strike="noStrike">
                          <a:effectLst/>
                        </a:rPr>
                        <a:t>Nákup</a:t>
                      </a:r>
                      <a:endParaRPr lang="cs-CZ" sz="600" b="0"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r>
                        <a:rPr lang="cs-CZ" sz="600" u="none" strike="noStrike">
                          <a:effectLst/>
                        </a:rPr>
                        <a:t> </a:t>
                      </a:r>
                      <a:endParaRPr lang="cs-CZ" sz="600" b="0"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r>
                        <a:rPr lang="cs-CZ" sz="600" u="none" strike="noStrike">
                          <a:effectLst/>
                        </a:rPr>
                        <a:t> </a:t>
                      </a:r>
                      <a:endParaRPr lang="cs-CZ" sz="600" b="0"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r>
                        <a:rPr lang="cs-CZ" sz="600" u="none" strike="noStrike">
                          <a:effectLst/>
                        </a:rPr>
                        <a:t>Rozpočty</a:t>
                      </a:r>
                      <a:endParaRPr lang="cs-CZ" sz="600" b="0"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r>
                        <a:rPr lang="cs-CZ" sz="600" u="none" strike="noStrike">
                          <a:effectLst/>
                        </a:rPr>
                        <a:t>Ano</a:t>
                      </a:r>
                      <a:endParaRPr lang="cs-CZ" sz="600" b="0" i="0" u="none" strike="noStrike">
                        <a:solidFill>
                          <a:srgbClr val="000000"/>
                        </a:solidFill>
                        <a:effectLst/>
                        <a:latin typeface="Calibri" panose="020F0502020204030204" pitchFamily="34" charset="0"/>
                      </a:endParaRPr>
                    </a:p>
                  </a:txBody>
                  <a:tcPr marL="5482" marR="5482" marT="5482" marB="0" anchor="b"/>
                </a:tc>
                <a:tc>
                  <a:txBody>
                    <a:bodyPr/>
                    <a:lstStyle/>
                    <a:p>
                      <a:pPr algn="l" fontAlgn="b"/>
                      <a:r>
                        <a:rPr lang="cs-CZ" sz="600" u="none" strike="noStrike">
                          <a:effectLst/>
                        </a:rPr>
                        <a:t> </a:t>
                      </a:r>
                      <a:endParaRPr lang="cs-CZ" sz="600" b="0" i="0" u="none" strike="noStrike">
                        <a:solidFill>
                          <a:srgbClr val="000000"/>
                        </a:solidFill>
                        <a:effectLst/>
                        <a:latin typeface="Calibri" panose="020F0502020204030204" pitchFamily="34" charset="0"/>
                      </a:endParaRPr>
                    </a:p>
                  </a:txBody>
                  <a:tcPr marL="5482" marR="5482" marT="5482" marB="0" anchor="b"/>
                </a:tc>
                <a:tc>
                  <a:txBody>
                    <a:bodyPr/>
                    <a:lstStyle/>
                    <a:p>
                      <a:pPr algn="l" fontAlgn="b"/>
                      <a:r>
                        <a:rPr lang="cs-CZ" sz="600" u="none" strike="noStrike">
                          <a:effectLst/>
                        </a:rPr>
                        <a:t> </a:t>
                      </a:r>
                      <a:endParaRPr lang="cs-CZ" sz="600" b="0" i="0" u="none" strike="noStrike">
                        <a:solidFill>
                          <a:srgbClr val="000000"/>
                        </a:solidFill>
                        <a:effectLst/>
                        <a:latin typeface="Calibri" panose="020F0502020204030204" pitchFamily="34" charset="0"/>
                      </a:endParaRPr>
                    </a:p>
                  </a:txBody>
                  <a:tcPr marL="5482" marR="5482" marT="5482" marB="0" anchor="b"/>
                </a:tc>
                <a:tc>
                  <a:txBody>
                    <a:bodyPr/>
                    <a:lstStyle/>
                    <a:p>
                      <a:pPr algn="l" fontAlgn="b"/>
                      <a:r>
                        <a:rPr lang="cs-CZ" sz="600" u="none" strike="noStrike">
                          <a:effectLst/>
                        </a:rPr>
                        <a:t> </a:t>
                      </a:r>
                      <a:endParaRPr lang="cs-CZ" sz="600" b="0" i="0" u="none" strike="noStrike">
                        <a:solidFill>
                          <a:srgbClr val="000000"/>
                        </a:solidFill>
                        <a:effectLst/>
                        <a:latin typeface="Calibri" panose="020F0502020204030204" pitchFamily="34" charset="0"/>
                      </a:endParaRPr>
                    </a:p>
                  </a:txBody>
                  <a:tcPr marL="5482" marR="5482" marT="5482" marB="0" anchor="b"/>
                </a:tc>
                <a:extLst>
                  <a:ext uri="{0D108BD9-81ED-4DB2-BD59-A6C34878D82A}">
                    <a16:rowId xmlns:a16="http://schemas.microsoft.com/office/drawing/2014/main" val="1086514343"/>
                  </a:ext>
                </a:extLst>
              </a:tr>
              <a:tr h="146905">
                <a:tc>
                  <a:txBody>
                    <a:bodyPr/>
                    <a:lstStyle/>
                    <a:p>
                      <a:pPr algn="ctr" fontAlgn="ctr"/>
                      <a:r>
                        <a:rPr lang="cs-CZ" sz="600" u="none" strike="noStrike">
                          <a:effectLst/>
                        </a:rPr>
                        <a:t>4.</a:t>
                      </a:r>
                      <a:endParaRPr lang="cs-CZ" sz="600" b="0" i="0" u="none" strike="noStrike">
                        <a:solidFill>
                          <a:srgbClr val="0A0A0A"/>
                        </a:solidFill>
                        <a:effectLst/>
                        <a:latin typeface="Open Sans" panose="020B0606030504020204" pitchFamily="34" charset="0"/>
                      </a:endParaRPr>
                    </a:p>
                  </a:txBody>
                  <a:tcPr marL="5482" marR="5482" marT="5482" marB="0" anchor="ctr"/>
                </a:tc>
                <a:tc>
                  <a:txBody>
                    <a:bodyPr/>
                    <a:lstStyle/>
                    <a:p>
                      <a:pPr algn="ctr" fontAlgn="ctr"/>
                      <a:r>
                        <a:rPr lang="cs-CZ" sz="600" u="sng" strike="noStrike">
                          <a:effectLst/>
                          <a:hlinkClick r:id="rId5"/>
                        </a:rPr>
                        <a:t>493372</a:t>
                      </a:r>
                      <a:endParaRPr lang="cs-CZ" sz="600" b="0" i="0" u="sng" strike="noStrike">
                        <a:solidFill>
                          <a:srgbClr val="0563C1"/>
                        </a:solidFill>
                        <a:effectLst/>
                        <a:latin typeface="Calibri" panose="020F0502020204030204" pitchFamily="34" charset="0"/>
                      </a:endParaRPr>
                    </a:p>
                  </a:txBody>
                  <a:tcPr marL="5482" marR="5482" marT="5482" marB="0" anchor="ctr"/>
                </a:tc>
                <a:tc>
                  <a:txBody>
                    <a:bodyPr/>
                    <a:lstStyle/>
                    <a:p>
                      <a:pPr algn="ctr" fontAlgn="ctr"/>
                      <a:r>
                        <a:rPr lang="cs-CZ" sz="600" u="none" strike="noStrike">
                          <a:effectLst/>
                        </a:rPr>
                        <a:t>Ferjanc, Lukáš</a:t>
                      </a:r>
                      <a:endParaRPr lang="cs-CZ" sz="600" b="0" i="0" u="none" strike="noStrike">
                        <a:solidFill>
                          <a:srgbClr val="0A0A0A"/>
                        </a:solidFill>
                        <a:effectLst/>
                        <a:latin typeface="Open Sans" panose="020B0606030504020204" pitchFamily="34" charset="0"/>
                      </a:endParaRPr>
                    </a:p>
                  </a:txBody>
                  <a:tcPr marL="5482" marR="5482" marT="5482" marB="0" anchor="ctr"/>
                </a:tc>
                <a:tc>
                  <a:txBody>
                    <a:bodyPr/>
                    <a:lstStyle/>
                    <a:p>
                      <a:pPr algn="ctr" fontAlgn="ctr"/>
                      <a:r>
                        <a:rPr lang="cs-CZ" sz="600" u="none" strike="noStrike">
                          <a:effectLst/>
                        </a:rPr>
                        <a:t>ESF B-POIN BPOINF01 [sem 3]</a:t>
                      </a:r>
                      <a:endParaRPr lang="cs-CZ" sz="600" b="0" i="0" u="none" strike="noStrike">
                        <a:solidFill>
                          <a:srgbClr val="0A0A0A"/>
                        </a:solidFill>
                        <a:effectLst/>
                        <a:latin typeface="Open Sans" panose="020B0606030504020204" pitchFamily="34" charset="0"/>
                      </a:endParaRPr>
                    </a:p>
                  </a:txBody>
                  <a:tcPr marL="5482" marR="5482" marT="5482" marB="0" anchor="ctr"/>
                </a:tc>
                <a:tc>
                  <a:txBody>
                    <a:bodyPr/>
                    <a:lstStyle/>
                    <a:p>
                      <a:pPr algn="ctr" fontAlgn="ctr"/>
                      <a:r>
                        <a:rPr lang="cs-CZ" sz="600" u="none" strike="noStrike">
                          <a:effectLst/>
                        </a:rPr>
                        <a:t>zk</a:t>
                      </a:r>
                      <a:endParaRPr lang="cs-CZ" sz="600" b="0" i="0" u="none" strike="noStrike">
                        <a:solidFill>
                          <a:srgbClr val="0A0A0A"/>
                        </a:solidFill>
                        <a:effectLst/>
                        <a:latin typeface="Open Sans" panose="020B0606030504020204" pitchFamily="34" charset="0"/>
                      </a:endParaRPr>
                    </a:p>
                  </a:txBody>
                  <a:tcPr marL="5482" marR="5482" marT="5482" marB="0" anchor="ctr"/>
                </a:tc>
                <a:tc>
                  <a:txBody>
                    <a:bodyPr/>
                    <a:lstStyle/>
                    <a:p>
                      <a:pPr algn="l" fontAlgn="ctr"/>
                      <a:r>
                        <a:rPr lang="cs-CZ" sz="600" u="none" strike="noStrike">
                          <a:effectLst/>
                        </a:rPr>
                        <a:t> </a:t>
                      </a:r>
                      <a:endParaRPr lang="cs-CZ" sz="600" b="0" i="0" u="none" strike="noStrike">
                        <a:solidFill>
                          <a:srgbClr val="0A0A0A"/>
                        </a:solidFill>
                        <a:effectLst/>
                        <a:latin typeface="Open Sans" panose="020B0606030504020204" pitchFamily="34" charset="0"/>
                      </a:endParaRPr>
                    </a:p>
                  </a:txBody>
                  <a:tcPr marL="5482" marR="5482" marT="5482" marB="0" anchor="ctr"/>
                </a:tc>
                <a:tc>
                  <a:txBody>
                    <a:bodyPr/>
                    <a:lstStyle/>
                    <a:p>
                      <a:pPr algn="ctr" fontAlgn="b"/>
                      <a:r>
                        <a:rPr lang="cs-CZ" sz="600" u="none" strike="noStrike">
                          <a:effectLst/>
                        </a:rPr>
                        <a:t>Vratky</a:t>
                      </a:r>
                      <a:endParaRPr lang="cs-CZ" sz="600" b="0"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r>
                        <a:rPr lang="cs-CZ" sz="600" u="none" strike="noStrike">
                          <a:effectLst/>
                        </a:rPr>
                        <a:t> </a:t>
                      </a:r>
                      <a:endParaRPr lang="cs-CZ" sz="600" b="0"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r>
                        <a:rPr lang="cs-CZ" sz="600" u="none" strike="noStrike">
                          <a:effectLst/>
                        </a:rPr>
                        <a:t> </a:t>
                      </a:r>
                      <a:endParaRPr lang="cs-CZ" sz="600" b="0"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r>
                        <a:rPr lang="cs-CZ" sz="600" u="none" strike="noStrike">
                          <a:effectLst/>
                        </a:rPr>
                        <a:t>Vedlejší náklady</a:t>
                      </a:r>
                      <a:endParaRPr lang="cs-CZ" sz="600" b="0"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r>
                        <a:rPr lang="cs-CZ" sz="600" u="none" strike="noStrike">
                          <a:effectLst/>
                        </a:rPr>
                        <a:t>Ano</a:t>
                      </a:r>
                      <a:endParaRPr lang="cs-CZ" sz="600" b="0" i="0" u="none" strike="noStrike">
                        <a:solidFill>
                          <a:srgbClr val="000000"/>
                        </a:solidFill>
                        <a:effectLst/>
                        <a:latin typeface="Calibri" panose="020F0502020204030204" pitchFamily="34" charset="0"/>
                      </a:endParaRPr>
                    </a:p>
                  </a:txBody>
                  <a:tcPr marL="5482" marR="5482" marT="5482" marB="0" anchor="b"/>
                </a:tc>
                <a:tc>
                  <a:txBody>
                    <a:bodyPr/>
                    <a:lstStyle/>
                    <a:p>
                      <a:pPr algn="l" fontAlgn="b"/>
                      <a:r>
                        <a:rPr lang="cs-CZ" sz="600" u="none" strike="noStrike">
                          <a:effectLst/>
                        </a:rPr>
                        <a:t> </a:t>
                      </a:r>
                      <a:endParaRPr lang="cs-CZ" sz="600" b="0" i="0" u="none" strike="noStrike">
                        <a:solidFill>
                          <a:srgbClr val="000000"/>
                        </a:solidFill>
                        <a:effectLst/>
                        <a:latin typeface="Calibri" panose="020F0502020204030204" pitchFamily="34" charset="0"/>
                      </a:endParaRPr>
                    </a:p>
                  </a:txBody>
                  <a:tcPr marL="5482" marR="5482" marT="5482" marB="0" anchor="b"/>
                </a:tc>
                <a:tc>
                  <a:txBody>
                    <a:bodyPr/>
                    <a:lstStyle/>
                    <a:p>
                      <a:pPr algn="l" fontAlgn="b"/>
                      <a:r>
                        <a:rPr lang="cs-CZ" sz="600" u="none" strike="noStrike">
                          <a:effectLst/>
                        </a:rPr>
                        <a:t> </a:t>
                      </a:r>
                      <a:endParaRPr lang="cs-CZ" sz="600" b="0" i="0" u="none" strike="noStrike">
                        <a:solidFill>
                          <a:srgbClr val="000000"/>
                        </a:solidFill>
                        <a:effectLst/>
                        <a:latin typeface="Calibri" panose="020F0502020204030204" pitchFamily="34" charset="0"/>
                      </a:endParaRPr>
                    </a:p>
                  </a:txBody>
                  <a:tcPr marL="5482" marR="5482" marT="5482" marB="0" anchor="b"/>
                </a:tc>
                <a:tc>
                  <a:txBody>
                    <a:bodyPr/>
                    <a:lstStyle/>
                    <a:p>
                      <a:pPr algn="l" fontAlgn="b"/>
                      <a:r>
                        <a:rPr lang="cs-CZ" sz="600" u="none" strike="noStrike">
                          <a:effectLst/>
                        </a:rPr>
                        <a:t> </a:t>
                      </a:r>
                      <a:endParaRPr lang="cs-CZ" sz="600" b="0" i="0" u="none" strike="noStrike">
                        <a:solidFill>
                          <a:srgbClr val="000000"/>
                        </a:solidFill>
                        <a:effectLst/>
                        <a:latin typeface="Calibri" panose="020F0502020204030204" pitchFamily="34" charset="0"/>
                      </a:endParaRPr>
                    </a:p>
                  </a:txBody>
                  <a:tcPr marL="5482" marR="5482" marT="5482" marB="0" anchor="b"/>
                </a:tc>
                <a:extLst>
                  <a:ext uri="{0D108BD9-81ED-4DB2-BD59-A6C34878D82A}">
                    <a16:rowId xmlns:a16="http://schemas.microsoft.com/office/drawing/2014/main" val="1127950086"/>
                  </a:ext>
                </a:extLst>
              </a:tr>
              <a:tr h="146905">
                <a:tc>
                  <a:txBody>
                    <a:bodyPr/>
                    <a:lstStyle/>
                    <a:p>
                      <a:pPr algn="ctr" fontAlgn="ctr"/>
                      <a:r>
                        <a:rPr lang="cs-CZ" sz="600" u="none" strike="noStrike">
                          <a:effectLst/>
                        </a:rPr>
                        <a:t>5.</a:t>
                      </a:r>
                      <a:endParaRPr lang="cs-CZ" sz="600" b="0" i="0" u="none" strike="noStrike">
                        <a:solidFill>
                          <a:srgbClr val="0A0A0A"/>
                        </a:solidFill>
                        <a:effectLst/>
                        <a:latin typeface="Open Sans" panose="020B0606030504020204" pitchFamily="34" charset="0"/>
                      </a:endParaRPr>
                    </a:p>
                  </a:txBody>
                  <a:tcPr marL="5482" marR="5482" marT="5482" marB="0" anchor="ctr"/>
                </a:tc>
                <a:tc>
                  <a:txBody>
                    <a:bodyPr/>
                    <a:lstStyle/>
                    <a:p>
                      <a:pPr algn="ctr" fontAlgn="ctr"/>
                      <a:r>
                        <a:rPr lang="cs-CZ" sz="600" u="sng" strike="noStrike">
                          <a:effectLst/>
                          <a:hlinkClick r:id="rId6"/>
                        </a:rPr>
                        <a:t>513926</a:t>
                      </a:r>
                      <a:endParaRPr lang="cs-CZ" sz="600" b="0" i="0" u="sng" strike="noStrike">
                        <a:solidFill>
                          <a:srgbClr val="0563C1"/>
                        </a:solidFill>
                        <a:effectLst/>
                        <a:latin typeface="Calibri" panose="020F0502020204030204" pitchFamily="34" charset="0"/>
                      </a:endParaRPr>
                    </a:p>
                  </a:txBody>
                  <a:tcPr marL="5482" marR="5482" marT="5482" marB="0" anchor="ctr"/>
                </a:tc>
                <a:tc>
                  <a:txBody>
                    <a:bodyPr/>
                    <a:lstStyle/>
                    <a:p>
                      <a:pPr algn="ctr" fontAlgn="ctr"/>
                      <a:r>
                        <a:rPr lang="cs-CZ" sz="600" u="none" strike="noStrike">
                          <a:effectLst/>
                        </a:rPr>
                        <a:t>Fochr, Matěj</a:t>
                      </a:r>
                      <a:endParaRPr lang="cs-CZ" sz="600" b="0" i="0" u="none" strike="noStrike">
                        <a:solidFill>
                          <a:srgbClr val="0A0A0A"/>
                        </a:solidFill>
                        <a:effectLst/>
                        <a:latin typeface="Open Sans" panose="020B0606030504020204" pitchFamily="34" charset="0"/>
                      </a:endParaRPr>
                    </a:p>
                  </a:txBody>
                  <a:tcPr marL="5482" marR="5482" marT="5482" marB="0" anchor="ctr"/>
                </a:tc>
                <a:tc>
                  <a:txBody>
                    <a:bodyPr/>
                    <a:lstStyle/>
                    <a:p>
                      <a:pPr algn="ctr" fontAlgn="ctr"/>
                      <a:r>
                        <a:rPr lang="cs-CZ" sz="600" u="none" strike="noStrike">
                          <a:effectLst/>
                        </a:rPr>
                        <a:t>ESF B-POIN BPOINF01 [sem 3]</a:t>
                      </a:r>
                      <a:endParaRPr lang="cs-CZ" sz="600" b="0" i="0" u="none" strike="noStrike">
                        <a:solidFill>
                          <a:srgbClr val="0A0A0A"/>
                        </a:solidFill>
                        <a:effectLst/>
                        <a:latin typeface="Open Sans" panose="020B0606030504020204" pitchFamily="34" charset="0"/>
                      </a:endParaRPr>
                    </a:p>
                  </a:txBody>
                  <a:tcPr marL="5482" marR="5482" marT="5482" marB="0" anchor="ctr"/>
                </a:tc>
                <a:tc>
                  <a:txBody>
                    <a:bodyPr/>
                    <a:lstStyle/>
                    <a:p>
                      <a:pPr algn="ctr" fontAlgn="ctr"/>
                      <a:r>
                        <a:rPr lang="cs-CZ" sz="600" u="none" strike="noStrike">
                          <a:effectLst/>
                        </a:rPr>
                        <a:t>zk</a:t>
                      </a:r>
                      <a:endParaRPr lang="cs-CZ" sz="600" b="0" i="0" u="none" strike="noStrike">
                        <a:solidFill>
                          <a:srgbClr val="0A0A0A"/>
                        </a:solidFill>
                        <a:effectLst/>
                        <a:latin typeface="Open Sans" panose="020B0606030504020204" pitchFamily="34" charset="0"/>
                      </a:endParaRPr>
                    </a:p>
                  </a:txBody>
                  <a:tcPr marL="5482" marR="5482" marT="5482" marB="0" anchor="ctr"/>
                </a:tc>
                <a:tc>
                  <a:txBody>
                    <a:bodyPr/>
                    <a:lstStyle/>
                    <a:p>
                      <a:pPr algn="l" fontAlgn="ctr"/>
                      <a:r>
                        <a:rPr lang="cs-CZ" sz="600" u="none" strike="noStrike">
                          <a:effectLst/>
                        </a:rPr>
                        <a:t> </a:t>
                      </a:r>
                      <a:endParaRPr lang="cs-CZ" sz="600" b="0" i="0" u="none" strike="noStrike">
                        <a:solidFill>
                          <a:srgbClr val="0A0A0A"/>
                        </a:solidFill>
                        <a:effectLst/>
                        <a:latin typeface="Open Sans" panose="020B0606030504020204" pitchFamily="34" charset="0"/>
                      </a:endParaRPr>
                    </a:p>
                  </a:txBody>
                  <a:tcPr marL="5482" marR="5482" marT="5482" marB="0" anchor="ctr"/>
                </a:tc>
                <a:tc>
                  <a:txBody>
                    <a:bodyPr/>
                    <a:lstStyle/>
                    <a:p>
                      <a:pPr algn="ctr" fontAlgn="b"/>
                      <a:r>
                        <a:rPr lang="cs-CZ" sz="600" u="none" strike="noStrike">
                          <a:effectLst/>
                        </a:rPr>
                        <a:t>Detailné položky</a:t>
                      </a:r>
                      <a:endParaRPr lang="cs-CZ" sz="600" b="0"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r>
                        <a:rPr lang="cs-CZ" sz="600" u="none" strike="noStrike">
                          <a:effectLst/>
                        </a:rPr>
                        <a:t> </a:t>
                      </a:r>
                      <a:endParaRPr lang="cs-CZ" sz="600" b="0"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r>
                        <a:rPr lang="cs-CZ" sz="600" u="none" strike="noStrike">
                          <a:effectLst/>
                        </a:rPr>
                        <a:t> </a:t>
                      </a:r>
                      <a:endParaRPr lang="cs-CZ" sz="600" b="0"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r>
                        <a:rPr lang="cs-CZ" sz="600" u="none" strike="noStrike">
                          <a:effectLst/>
                        </a:rPr>
                        <a:t>Výroba</a:t>
                      </a:r>
                      <a:endParaRPr lang="cs-CZ" sz="600" b="0"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r>
                        <a:rPr lang="cs-CZ" sz="600" u="none" strike="noStrike">
                          <a:effectLst/>
                        </a:rPr>
                        <a:t>Ano</a:t>
                      </a:r>
                      <a:endParaRPr lang="cs-CZ" sz="600" b="0" i="0" u="none" strike="noStrike">
                        <a:solidFill>
                          <a:srgbClr val="000000"/>
                        </a:solidFill>
                        <a:effectLst/>
                        <a:latin typeface="Calibri" panose="020F0502020204030204" pitchFamily="34" charset="0"/>
                      </a:endParaRPr>
                    </a:p>
                  </a:txBody>
                  <a:tcPr marL="5482" marR="5482" marT="5482" marB="0" anchor="b"/>
                </a:tc>
                <a:tc>
                  <a:txBody>
                    <a:bodyPr/>
                    <a:lstStyle/>
                    <a:p>
                      <a:pPr algn="l" fontAlgn="b"/>
                      <a:r>
                        <a:rPr lang="cs-CZ" sz="600" u="none" strike="noStrike">
                          <a:effectLst/>
                        </a:rPr>
                        <a:t> </a:t>
                      </a:r>
                      <a:endParaRPr lang="cs-CZ" sz="600" b="0" i="0" u="none" strike="noStrike">
                        <a:solidFill>
                          <a:srgbClr val="000000"/>
                        </a:solidFill>
                        <a:effectLst/>
                        <a:latin typeface="Calibri" panose="020F0502020204030204" pitchFamily="34" charset="0"/>
                      </a:endParaRPr>
                    </a:p>
                  </a:txBody>
                  <a:tcPr marL="5482" marR="5482" marT="5482" marB="0" anchor="b"/>
                </a:tc>
                <a:tc>
                  <a:txBody>
                    <a:bodyPr/>
                    <a:lstStyle/>
                    <a:p>
                      <a:pPr algn="l" fontAlgn="b"/>
                      <a:r>
                        <a:rPr lang="cs-CZ" sz="600" u="none" strike="noStrike">
                          <a:effectLst/>
                        </a:rPr>
                        <a:t> </a:t>
                      </a:r>
                      <a:endParaRPr lang="cs-CZ" sz="600" b="0" i="0" u="none" strike="noStrike">
                        <a:solidFill>
                          <a:srgbClr val="000000"/>
                        </a:solidFill>
                        <a:effectLst/>
                        <a:latin typeface="Calibri" panose="020F0502020204030204" pitchFamily="34" charset="0"/>
                      </a:endParaRPr>
                    </a:p>
                  </a:txBody>
                  <a:tcPr marL="5482" marR="5482" marT="5482" marB="0" anchor="b"/>
                </a:tc>
                <a:tc>
                  <a:txBody>
                    <a:bodyPr/>
                    <a:lstStyle/>
                    <a:p>
                      <a:pPr algn="l" fontAlgn="b"/>
                      <a:r>
                        <a:rPr lang="cs-CZ" sz="600" u="none" strike="noStrike">
                          <a:effectLst/>
                        </a:rPr>
                        <a:t> </a:t>
                      </a:r>
                      <a:endParaRPr lang="cs-CZ" sz="600" b="0" i="0" u="none" strike="noStrike">
                        <a:solidFill>
                          <a:srgbClr val="000000"/>
                        </a:solidFill>
                        <a:effectLst/>
                        <a:latin typeface="Calibri" panose="020F0502020204030204" pitchFamily="34" charset="0"/>
                      </a:endParaRPr>
                    </a:p>
                  </a:txBody>
                  <a:tcPr marL="5482" marR="5482" marT="5482" marB="0" anchor="b"/>
                </a:tc>
                <a:extLst>
                  <a:ext uri="{0D108BD9-81ED-4DB2-BD59-A6C34878D82A}">
                    <a16:rowId xmlns:a16="http://schemas.microsoft.com/office/drawing/2014/main" val="2745009220"/>
                  </a:ext>
                </a:extLst>
              </a:tr>
              <a:tr h="146905">
                <a:tc>
                  <a:txBody>
                    <a:bodyPr/>
                    <a:lstStyle/>
                    <a:p>
                      <a:pPr algn="ctr" fontAlgn="ctr"/>
                      <a:r>
                        <a:rPr lang="cs-CZ" sz="600" u="none" strike="noStrike">
                          <a:effectLst/>
                        </a:rPr>
                        <a:t>6.</a:t>
                      </a:r>
                      <a:endParaRPr lang="cs-CZ" sz="600" b="0" i="0" u="none" strike="noStrike">
                        <a:solidFill>
                          <a:srgbClr val="0A0A0A"/>
                        </a:solidFill>
                        <a:effectLst/>
                        <a:latin typeface="Open Sans" panose="020B0606030504020204" pitchFamily="34" charset="0"/>
                      </a:endParaRPr>
                    </a:p>
                  </a:txBody>
                  <a:tcPr marL="5482" marR="5482" marT="5482" marB="0" anchor="ctr"/>
                </a:tc>
                <a:tc>
                  <a:txBody>
                    <a:bodyPr/>
                    <a:lstStyle/>
                    <a:p>
                      <a:pPr algn="ctr" fontAlgn="ctr"/>
                      <a:r>
                        <a:rPr lang="cs-CZ" sz="600" u="sng" strike="noStrike">
                          <a:effectLst/>
                          <a:hlinkClick r:id="rId7"/>
                        </a:rPr>
                        <a:t>513679</a:t>
                      </a:r>
                      <a:endParaRPr lang="cs-CZ" sz="600" b="0" i="0" u="sng" strike="noStrike">
                        <a:solidFill>
                          <a:srgbClr val="0563C1"/>
                        </a:solidFill>
                        <a:effectLst/>
                        <a:latin typeface="Calibri" panose="020F0502020204030204" pitchFamily="34" charset="0"/>
                      </a:endParaRPr>
                    </a:p>
                  </a:txBody>
                  <a:tcPr marL="5482" marR="5482" marT="5482" marB="0" anchor="ctr"/>
                </a:tc>
                <a:tc>
                  <a:txBody>
                    <a:bodyPr/>
                    <a:lstStyle/>
                    <a:p>
                      <a:pPr algn="ctr" fontAlgn="ctr"/>
                      <a:r>
                        <a:rPr lang="cs-CZ" sz="600" u="none" strike="noStrike">
                          <a:effectLst/>
                        </a:rPr>
                        <a:t>Jun, Milan</a:t>
                      </a:r>
                      <a:endParaRPr lang="cs-CZ" sz="600" b="0" i="0" u="none" strike="noStrike">
                        <a:solidFill>
                          <a:srgbClr val="0A0A0A"/>
                        </a:solidFill>
                        <a:effectLst/>
                        <a:latin typeface="Open Sans" panose="020B0606030504020204" pitchFamily="34" charset="0"/>
                      </a:endParaRPr>
                    </a:p>
                  </a:txBody>
                  <a:tcPr marL="5482" marR="5482" marT="5482" marB="0" anchor="ctr"/>
                </a:tc>
                <a:tc>
                  <a:txBody>
                    <a:bodyPr/>
                    <a:lstStyle/>
                    <a:p>
                      <a:pPr algn="ctr" fontAlgn="ctr"/>
                      <a:r>
                        <a:rPr lang="cs-CZ" sz="600" u="none" strike="noStrike">
                          <a:effectLst/>
                        </a:rPr>
                        <a:t>ESF B-POIN BPOINF01 [sem 3]</a:t>
                      </a:r>
                      <a:endParaRPr lang="cs-CZ" sz="600" b="0" i="0" u="none" strike="noStrike">
                        <a:solidFill>
                          <a:srgbClr val="0A0A0A"/>
                        </a:solidFill>
                        <a:effectLst/>
                        <a:latin typeface="Open Sans" panose="020B0606030504020204" pitchFamily="34" charset="0"/>
                      </a:endParaRPr>
                    </a:p>
                  </a:txBody>
                  <a:tcPr marL="5482" marR="5482" marT="5482" marB="0" anchor="ctr"/>
                </a:tc>
                <a:tc>
                  <a:txBody>
                    <a:bodyPr/>
                    <a:lstStyle/>
                    <a:p>
                      <a:pPr algn="ctr" fontAlgn="ctr"/>
                      <a:r>
                        <a:rPr lang="cs-CZ" sz="600" u="none" strike="noStrike">
                          <a:effectLst/>
                        </a:rPr>
                        <a:t>zk</a:t>
                      </a:r>
                      <a:endParaRPr lang="cs-CZ" sz="600" b="0" i="0" u="none" strike="noStrike">
                        <a:solidFill>
                          <a:srgbClr val="0A0A0A"/>
                        </a:solidFill>
                        <a:effectLst/>
                        <a:latin typeface="Open Sans" panose="020B0606030504020204" pitchFamily="34" charset="0"/>
                      </a:endParaRPr>
                    </a:p>
                  </a:txBody>
                  <a:tcPr marL="5482" marR="5482" marT="5482" marB="0" anchor="ctr"/>
                </a:tc>
                <a:tc>
                  <a:txBody>
                    <a:bodyPr/>
                    <a:lstStyle/>
                    <a:p>
                      <a:pPr algn="l" fontAlgn="ctr"/>
                      <a:r>
                        <a:rPr lang="cs-CZ" sz="600" u="none" strike="noStrike">
                          <a:effectLst/>
                        </a:rPr>
                        <a:t> </a:t>
                      </a:r>
                      <a:endParaRPr lang="cs-CZ" sz="600" b="0" i="0" u="none" strike="noStrike">
                        <a:solidFill>
                          <a:srgbClr val="0A0A0A"/>
                        </a:solidFill>
                        <a:effectLst/>
                        <a:latin typeface="Open Sans" panose="020B0606030504020204" pitchFamily="34" charset="0"/>
                      </a:endParaRPr>
                    </a:p>
                  </a:txBody>
                  <a:tcPr marL="5482" marR="5482" marT="5482" marB="0" anchor="ctr"/>
                </a:tc>
                <a:tc>
                  <a:txBody>
                    <a:bodyPr/>
                    <a:lstStyle/>
                    <a:p>
                      <a:pPr algn="ctr" fontAlgn="ctr"/>
                      <a:r>
                        <a:rPr lang="cs-CZ" sz="600" u="none" strike="noStrike">
                          <a:effectLst/>
                        </a:rPr>
                        <a:t>Očekávané náklady</a:t>
                      </a:r>
                      <a:endParaRPr lang="cs-CZ" sz="600" b="0" i="0" u="none" strike="noStrike">
                        <a:solidFill>
                          <a:srgbClr val="0A0A0A"/>
                        </a:solidFill>
                        <a:effectLst/>
                        <a:latin typeface="&amp;quot"/>
                      </a:endParaRPr>
                    </a:p>
                  </a:txBody>
                  <a:tcPr marL="5482" marR="5482" marT="5482" marB="0" anchor="ctr"/>
                </a:tc>
                <a:tc>
                  <a:txBody>
                    <a:bodyPr/>
                    <a:lstStyle/>
                    <a:p>
                      <a:pPr algn="ctr" fontAlgn="b"/>
                      <a:r>
                        <a:rPr lang="cs-CZ" sz="600" u="none" strike="noStrike">
                          <a:effectLst/>
                        </a:rPr>
                        <a:t> </a:t>
                      </a:r>
                      <a:endParaRPr lang="cs-CZ" sz="600" b="0"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r>
                        <a:rPr lang="cs-CZ" sz="600" u="none" strike="noStrike">
                          <a:effectLst/>
                        </a:rPr>
                        <a:t> </a:t>
                      </a:r>
                      <a:endParaRPr lang="cs-CZ" sz="600" b="0"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r>
                        <a:rPr lang="cs-CZ" sz="600" u="none" strike="noStrike">
                          <a:effectLst/>
                        </a:rPr>
                        <a:t>Hromadné objednávky</a:t>
                      </a:r>
                      <a:endParaRPr lang="cs-CZ" sz="600" b="0"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r>
                        <a:rPr lang="cs-CZ" sz="600" u="none" strike="noStrike">
                          <a:effectLst/>
                        </a:rPr>
                        <a:t>Ano</a:t>
                      </a:r>
                      <a:endParaRPr lang="cs-CZ" sz="600" b="0" i="0" u="none" strike="noStrike">
                        <a:solidFill>
                          <a:srgbClr val="000000"/>
                        </a:solidFill>
                        <a:effectLst/>
                        <a:latin typeface="Calibri" panose="020F0502020204030204" pitchFamily="34" charset="0"/>
                      </a:endParaRPr>
                    </a:p>
                  </a:txBody>
                  <a:tcPr marL="5482" marR="5482" marT="5482" marB="0" anchor="b"/>
                </a:tc>
                <a:tc>
                  <a:txBody>
                    <a:bodyPr/>
                    <a:lstStyle/>
                    <a:p>
                      <a:pPr algn="l" fontAlgn="b"/>
                      <a:r>
                        <a:rPr lang="cs-CZ" sz="600" u="none" strike="noStrike">
                          <a:effectLst/>
                        </a:rPr>
                        <a:t> </a:t>
                      </a:r>
                      <a:endParaRPr lang="cs-CZ" sz="600" b="0" i="0" u="none" strike="noStrike">
                        <a:solidFill>
                          <a:srgbClr val="000000"/>
                        </a:solidFill>
                        <a:effectLst/>
                        <a:latin typeface="Calibri" panose="020F0502020204030204" pitchFamily="34" charset="0"/>
                      </a:endParaRPr>
                    </a:p>
                  </a:txBody>
                  <a:tcPr marL="5482" marR="5482" marT="5482" marB="0" anchor="b"/>
                </a:tc>
                <a:tc>
                  <a:txBody>
                    <a:bodyPr/>
                    <a:lstStyle/>
                    <a:p>
                      <a:pPr algn="l" fontAlgn="b"/>
                      <a:r>
                        <a:rPr lang="cs-CZ" sz="600" u="none" strike="noStrike">
                          <a:effectLst/>
                        </a:rPr>
                        <a:t> </a:t>
                      </a:r>
                      <a:endParaRPr lang="cs-CZ" sz="600" b="0" i="0" u="none" strike="noStrike">
                        <a:solidFill>
                          <a:srgbClr val="000000"/>
                        </a:solidFill>
                        <a:effectLst/>
                        <a:latin typeface="Calibri" panose="020F0502020204030204" pitchFamily="34" charset="0"/>
                      </a:endParaRPr>
                    </a:p>
                  </a:txBody>
                  <a:tcPr marL="5482" marR="5482" marT="5482" marB="0" anchor="b"/>
                </a:tc>
                <a:tc>
                  <a:txBody>
                    <a:bodyPr/>
                    <a:lstStyle/>
                    <a:p>
                      <a:pPr algn="l" fontAlgn="b"/>
                      <a:r>
                        <a:rPr lang="cs-CZ" sz="600" u="none" strike="noStrike">
                          <a:effectLst/>
                        </a:rPr>
                        <a:t> </a:t>
                      </a:r>
                      <a:endParaRPr lang="cs-CZ" sz="600" b="0" i="0" u="none" strike="noStrike">
                        <a:solidFill>
                          <a:srgbClr val="000000"/>
                        </a:solidFill>
                        <a:effectLst/>
                        <a:latin typeface="Calibri" panose="020F0502020204030204" pitchFamily="34" charset="0"/>
                      </a:endParaRPr>
                    </a:p>
                  </a:txBody>
                  <a:tcPr marL="5482" marR="5482" marT="5482" marB="0" anchor="b"/>
                </a:tc>
                <a:extLst>
                  <a:ext uri="{0D108BD9-81ED-4DB2-BD59-A6C34878D82A}">
                    <a16:rowId xmlns:a16="http://schemas.microsoft.com/office/drawing/2014/main" val="2185831057"/>
                  </a:ext>
                </a:extLst>
              </a:tr>
              <a:tr h="146905">
                <a:tc>
                  <a:txBody>
                    <a:bodyPr/>
                    <a:lstStyle/>
                    <a:p>
                      <a:pPr algn="ctr" fontAlgn="ctr"/>
                      <a:r>
                        <a:rPr lang="cs-CZ" sz="600" u="none" strike="noStrike">
                          <a:effectLst/>
                        </a:rPr>
                        <a:t>7.</a:t>
                      </a:r>
                      <a:endParaRPr lang="cs-CZ" sz="600" b="0" i="0" u="none" strike="noStrike">
                        <a:solidFill>
                          <a:srgbClr val="0A0A0A"/>
                        </a:solidFill>
                        <a:effectLst/>
                        <a:latin typeface="Open Sans" panose="020B0606030504020204" pitchFamily="34" charset="0"/>
                      </a:endParaRPr>
                    </a:p>
                  </a:txBody>
                  <a:tcPr marL="5482" marR="5482" marT="5482" marB="0" anchor="ctr"/>
                </a:tc>
                <a:tc>
                  <a:txBody>
                    <a:bodyPr/>
                    <a:lstStyle/>
                    <a:p>
                      <a:pPr algn="ctr" fontAlgn="ctr"/>
                      <a:r>
                        <a:rPr lang="cs-CZ" sz="600" u="sng" strike="noStrike">
                          <a:effectLst/>
                          <a:hlinkClick r:id="rId8"/>
                        </a:rPr>
                        <a:t>485188</a:t>
                      </a:r>
                      <a:endParaRPr lang="cs-CZ" sz="600" b="0" i="0" u="sng" strike="noStrike">
                        <a:solidFill>
                          <a:srgbClr val="0563C1"/>
                        </a:solidFill>
                        <a:effectLst/>
                        <a:latin typeface="Calibri" panose="020F0502020204030204" pitchFamily="34" charset="0"/>
                      </a:endParaRPr>
                    </a:p>
                  </a:txBody>
                  <a:tcPr marL="5482" marR="5482" marT="5482" marB="0" anchor="ctr"/>
                </a:tc>
                <a:tc>
                  <a:txBody>
                    <a:bodyPr/>
                    <a:lstStyle/>
                    <a:p>
                      <a:pPr algn="ctr" fontAlgn="ctr"/>
                      <a:r>
                        <a:rPr lang="cs-CZ" sz="600" u="none" strike="noStrike">
                          <a:effectLst/>
                        </a:rPr>
                        <a:t>Kožuško, Ján</a:t>
                      </a:r>
                      <a:endParaRPr lang="cs-CZ" sz="600" b="0" i="0" u="none" strike="noStrike">
                        <a:solidFill>
                          <a:srgbClr val="0A0A0A"/>
                        </a:solidFill>
                        <a:effectLst/>
                        <a:latin typeface="Open Sans" panose="020B0606030504020204" pitchFamily="34" charset="0"/>
                      </a:endParaRPr>
                    </a:p>
                  </a:txBody>
                  <a:tcPr marL="5482" marR="5482" marT="5482" marB="0" anchor="ctr"/>
                </a:tc>
                <a:tc>
                  <a:txBody>
                    <a:bodyPr/>
                    <a:lstStyle/>
                    <a:p>
                      <a:pPr algn="ctr" fontAlgn="ctr"/>
                      <a:r>
                        <a:rPr lang="cs-CZ" sz="600" u="none" strike="noStrike">
                          <a:effectLst/>
                        </a:rPr>
                        <a:t>ESF B-POIN BPOINF01 [sem 3]</a:t>
                      </a:r>
                      <a:endParaRPr lang="cs-CZ" sz="600" b="0" i="0" u="none" strike="noStrike">
                        <a:solidFill>
                          <a:srgbClr val="0A0A0A"/>
                        </a:solidFill>
                        <a:effectLst/>
                        <a:latin typeface="Open Sans" panose="020B0606030504020204" pitchFamily="34" charset="0"/>
                      </a:endParaRPr>
                    </a:p>
                  </a:txBody>
                  <a:tcPr marL="5482" marR="5482" marT="5482" marB="0" anchor="ctr"/>
                </a:tc>
                <a:tc>
                  <a:txBody>
                    <a:bodyPr/>
                    <a:lstStyle/>
                    <a:p>
                      <a:pPr algn="ctr" fontAlgn="ctr"/>
                      <a:r>
                        <a:rPr lang="cs-CZ" sz="600" u="none" strike="noStrike">
                          <a:effectLst/>
                        </a:rPr>
                        <a:t>zk</a:t>
                      </a:r>
                      <a:endParaRPr lang="cs-CZ" sz="600" b="0" i="0" u="none" strike="noStrike">
                        <a:solidFill>
                          <a:srgbClr val="0A0A0A"/>
                        </a:solidFill>
                        <a:effectLst/>
                        <a:latin typeface="Open Sans" panose="020B0606030504020204" pitchFamily="34" charset="0"/>
                      </a:endParaRPr>
                    </a:p>
                  </a:txBody>
                  <a:tcPr marL="5482" marR="5482" marT="5482" marB="0" anchor="ctr"/>
                </a:tc>
                <a:tc>
                  <a:txBody>
                    <a:bodyPr/>
                    <a:lstStyle/>
                    <a:p>
                      <a:pPr algn="l" fontAlgn="ctr"/>
                      <a:r>
                        <a:rPr lang="cs-CZ" sz="600" u="none" strike="noStrike">
                          <a:effectLst/>
                        </a:rPr>
                        <a:t> </a:t>
                      </a:r>
                      <a:endParaRPr lang="cs-CZ" sz="600" b="0" i="0" u="none" strike="noStrike">
                        <a:solidFill>
                          <a:srgbClr val="0A0A0A"/>
                        </a:solidFill>
                        <a:effectLst/>
                        <a:latin typeface="Open Sans" panose="020B0606030504020204" pitchFamily="34" charset="0"/>
                      </a:endParaRPr>
                    </a:p>
                  </a:txBody>
                  <a:tcPr marL="5482" marR="5482" marT="5482" marB="0" anchor="ctr"/>
                </a:tc>
                <a:tc>
                  <a:txBody>
                    <a:bodyPr/>
                    <a:lstStyle/>
                    <a:p>
                      <a:pPr algn="ctr" fontAlgn="b"/>
                      <a:r>
                        <a:rPr lang="cs-CZ" sz="600" u="none" strike="noStrike">
                          <a:effectLst/>
                        </a:rPr>
                        <a:t>Prodej</a:t>
                      </a:r>
                      <a:endParaRPr lang="cs-CZ" sz="600" b="0"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r>
                        <a:rPr lang="cs-CZ" sz="600" u="none" strike="noStrike">
                          <a:effectLst/>
                        </a:rPr>
                        <a:t> </a:t>
                      </a:r>
                      <a:endParaRPr lang="cs-CZ" sz="600" b="0"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r>
                        <a:rPr lang="cs-CZ" sz="600" u="none" strike="noStrike">
                          <a:effectLst/>
                        </a:rPr>
                        <a:t> </a:t>
                      </a:r>
                      <a:endParaRPr lang="cs-CZ" sz="600" b="0"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r>
                        <a:rPr lang="cs-CZ" sz="600" u="none" strike="noStrike">
                          <a:effectLst/>
                        </a:rPr>
                        <a:t>WHM Nákup </a:t>
                      </a:r>
                      <a:endParaRPr lang="cs-CZ" sz="600" b="0"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r>
                        <a:rPr lang="cs-CZ" sz="600" u="none" strike="noStrike">
                          <a:effectLst/>
                        </a:rPr>
                        <a:t>Ano</a:t>
                      </a:r>
                      <a:endParaRPr lang="cs-CZ" sz="600" b="0" i="0" u="none" strike="noStrike">
                        <a:solidFill>
                          <a:srgbClr val="000000"/>
                        </a:solidFill>
                        <a:effectLst/>
                        <a:latin typeface="Calibri" panose="020F0502020204030204" pitchFamily="34" charset="0"/>
                      </a:endParaRPr>
                    </a:p>
                  </a:txBody>
                  <a:tcPr marL="5482" marR="5482" marT="5482" marB="0" anchor="b"/>
                </a:tc>
                <a:tc>
                  <a:txBody>
                    <a:bodyPr/>
                    <a:lstStyle/>
                    <a:p>
                      <a:pPr algn="l" fontAlgn="b"/>
                      <a:r>
                        <a:rPr lang="cs-CZ" sz="600" u="none" strike="noStrike">
                          <a:effectLst/>
                        </a:rPr>
                        <a:t> </a:t>
                      </a:r>
                      <a:endParaRPr lang="cs-CZ" sz="600" b="0" i="0" u="none" strike="noStrike">
                        <a:solidFill>
                          <a:srgbClr val="000000"/>
                        </a:solidFill>
                        <a:effectLst/>
                        <a:latin typeface="Calibri" panose="020F0502020204030204" pitchFamily="34" charset="0"/>
                      </a:endParaRPr>
                    </a:p>
                  </a:txBody>
                  <a:tcPr marL="5482" marR="5482" marT="5482" marB="0" anchor="b"/>
                </a:tc>
                <a:tc>
                  <a:txBody>
                    <a:bodyPr/>
                    <a:lstStyle/>
                    <a:p>
                      <a:pPr algn="l" fontAlgn="b"/>
                      <a:r>
                        <a:rPr lang="cs-CZ" sz="600" u="none" strike="noStrike">
                          <a:effectLst/>
                        </a:rPr>
                        <a:t> </a:t>
                      </a:r>
                      <a:endParaRPr lang="cs-CZ" sz="600" b="0" i="0" u="none" strike="noStrike">
                        <a:solidFill>
                          <a:srgbClr val="000000"/>
                        </a:solidFill>
                        <a:effectLst/>
                        <a:latin typeface="Calibri" panose="020F0502020204030204" pitchFamily="34" charset="0"/>
                      </a:endParaRPr>
                    </a:p>
                  </a:txBody>
                  <a:tcPr marL="5482" marR="5482" marT="5482" marB="0" anchor="b"/>
                </a:tc>
                <a:tc>
                  <a:txBody>
                    <a:bodyPr/>
                    <a:lstStyle/>
                    <a:p>
                      <a:pPr algn="l" fontAlgn="b"/>
                      <a:r>
                        <a:rPr lang="cs-CZ" sz="600" u="none" strike="noStrike">
                          <a:effectLst/>
                        </a:rPr>
                        <a:t> </a:t>
                      </a:r>
                      <a:endParaRPr lang="cs-CZ" sz="600" b="0" i="0" u="none" strike="noStrike">
                        <a:solidFill>
                          <a:srgbClr val="000000"/>
                        </a:solidFill>
                        <a:effectLst/>
                        <a:latin typeface="Calibri" panose="020F0502020204030204" pitchFamily="34" charset="0"/>
                      </a:endParaRPr>
                    </a:p>
                  </a:txBody>
                  <a:tcPr marL="5482" marR="5482" marT="5482" marB="0" anchor="b"/>
                </a:tc>
                <a:extLst>
                  <a:ext uri="{0D108BD9-81ED-4DB2-BD59-A6C34878D82A}">
                    <a16:rowId xmlns:a16="http://schemas.microsoft.com/office/drawing/2014/main" val="3745516128"/>
                  </a:ext>
                </a:extLst>
              </a:tr>
              <a:tr h="146905">
                <a:tc>
                  <a:txBody>
                    <a:bodyPr/>
                    <a:lstStyle/>
                    <a:p>
                      <a:pPr algn="ctr" fontAlgn="ctr"/>
                      <a:r>
                        <a:rPr lang="cs-CZ" sz="600" u="none" strike="noStrike">
                          <a:effectLst/>
                        </a:rPr>
                        <a:t>8.</a:t>
                      </a:r>
                      <a:endParaRPr lang="cs-CZ" sz="600" b="0" i="0" u="none" strike="noStrike">
                        <a:solidFill>
                          <a:srgbClr val="0A0A0A"/>
                        </a:solidFill>
                        <a:effectLst/>
                        <a:latin typeface="Open Sans" panose="020B0606030504020204" pitchFamily="34" charset="0"/>
                      </a:endParaRPr>
                    </a:p>
                  </a:txBody>
                  <a:tcPr marL="5482" marR="5482" marT="5482" marB="0" anchor="ctr"/>
                </a:tc>
                <a:tc>
                  <a:txBody>
                    <a:bodyPr/>
                    <a:lstStyle/>
                    <a:p>
                      <a:pPr algn="ctr" fontAlgn="ctr"/>
                      <a:r>
                        <a:rPr lang="cs-CZ" sz="600" u="sng" strike="noStrike">
                          <a:effectLst/>
                          <a:hlinkClick r:id="rId9"/>
                        </a:rPr>
                        <a:t>487615</a:t>
                      </a:r>
                      <a:endParaRPr lang="cs-CZ" sz="600" b="0" i="0" u="sng" strike="noStrike">
                        <a:solidFill>
                          <a:srgbClr val="0563C1"/>
                        </a:solidFill>
                        <a:effectLst/>
                        <a:latin typeface="Calibri" panose="020F0502020204030204" pitchFamily="34" charset="0"/>
                      </a:endParaRPr>
                    </a:p>
                  </a:txBody>
                  <a:tcPr marL="5482" marR="5482" marT="5482" marB="0" anchor="ctr"/>
                </a:tc>
                <a:tc>
                  <a:txBody>
                    <a:bodyPr/>
                    <a:lstStyle/>
                    <a:p>
                      <a:pPr algn="ctr" fontAlgn="ctr"/>
                      <a:r>
                        <a:rPr lang="cs-CZ" sz="600" u="none" strike="noStrike">
                          <a:effectLst/>
                        </a:rPr>
                        <a:t>Kúkel, Branislav</a:t>
                      </a:r>
                      <a:endParaRPr lang="cs-CZ" sz="600" b="0" i="0" u="none" strike="noStrike">
                        <a:solidFill>
                          <a:srgbClr val="0A0A0A"/>
                        </a:solidFill>
                        <a:effectLst/>
                        <a:latin typeface="Open Sans" panose="020B0606030504020204" pitchFamily="34" charset="0"/>
                      </a:endParaRPr>
                    </a:p>
                  </a:txBody>
                  <a:tcPr marL="5482" marR="5482" marT="5482" marB="0" anchor="ctr"/>
                </a:tc>
                <a:tc>
                  <a:txBody>
                    <a:bodyPr/>
                    <a:lstStyle/>
                    <a:p>
                      <a:pPr algn="ctr" fontAlgn="ctr"/>
                      <a:r>
                        <a:rPr lang="cs-CZ" sz="600" u="none" strike="noStrike">
                          <a:effectLst/>
                        </a:rPr>
                        <a:t>ESF B-POIN BPOINF01 [sem 3]</a:t>
                      </a:r>
                      <a:endParaRPr lang="cs-CZ" sz="600" b="0" i="0" u="none" strike="noStrike">
                        <a:solidFill>
                          <a:srgbClr val="0A0A0A"/>
                        </a:solidFill>
                        <a:effectLst/>
                        <a:latin typeface="Open Sans" panose="020B0606030504020204" pitchFamily="34" charset="0"/>
                      </a:endParaRPr>
                    </a:p>
                  </a:txBody>
                  <a:tcPr marL="5482" marR="5482" marT="5482" marB="0" anchor="ctr"/>
                </a:tc>
                <a:tc>
                  <a:txBody>
                    <a:bodyPr/>
                    <a:lstStyle/>
                    <a:p>
                      <a:pPr algn="ctr" fontAlgn="ctr"/>
                      <a:r>
                        <a:rPr lang="cs-CZ" sz="600" u="none" strike="noStrike">
                          <a:effectLst/>
                        </a:rPr>
                        <a:t>zk</a:t>
                      </a:r>
                      <a:endParaRPr lang="cs-CZ" sz="600" b="0" i="0" u="none" strike="noStrike">
                        <a:solidFill>
                          <a:srgbClr val="0A0A0A"/>
                        </a:solidFill>
                        <a:effectLst/>
                        <a:latin typeface="Open Sans" panose="020B0606030504020204" pitchFamily="34" charset="0"/>
                      </a:endParaRPr>
                    </a:p>
                  </a:txBody>
                  <a:tcPr marL="5482" marR="5482" marT="5482" marB="0" anchor="ctr"/>
                </a:tc>
                <a:tc>
                  <a:txBody>
                    <a:bodyPr/>
                    <a:lstStyle/>
                    <a:p>
                      <a:pPr algn="l" fontAlgn="ctr"/>
                      <a:r>
                        <a:rPr lang="cs-CZ" sz="600" u="none" strike="noStrike">
                          <a:effectLst/>
                        </a:rPr>
                        <a:t> </a:t>
                      </a:r>
                      <a:endParaRPr lang="cs-CZ" sz="600" b="0" i="0" u="none" strike="noStrike">
                        <a:solidFill>
                          <a:srgbClr val="0A0A0A"/>
                        </a:solidFill>
                        <a:effectLst/>
                        <a:latin typeface="Open Sans" panose="020B0606030504020204" pitchFamily="34" charset="0"/>
                      </a:endParaRPr>
                    </a:p>
                  </a:txBody>
                  <a:tcPr marL="5482" marR="5482" marT="5482" marB="0" anchor="ctr"/>
                </a:tc>
                <a:tc>
                  <a:txBody>
                    <a:bodyPr/>
                    <a:lstStyle/>
                    <a:p>
                      <a:pPr algn="ctr" fontAlgn="b"/>
                      <a:r>
                        <a:rPr lang="cs-CZ" sz="600" u="none" strike="noStrike">
                          <a:effectLst/>
                        </a:rPr>
                        <a:t>Neskladové zboží</a:t>
                      </a:r>
                      <a:endParaRPr lang="cs-CZ" sz="600" b="0"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r>
                        <a:rPr lang="cs-CZ" sz="600" u="none" strike="noStrike">
                          <a:effectLst/>
                        </a:rPr>
                        <a:t> </a:t>
                      </a:r>
                      <a:endParaRPr lang="cs-CZ" sz="600" b="0"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r>
                        <a:rPr lang="cs-CZ" sz="600" u="none" strike="noStrike">
                          <a:effectLst/>
                        </a:rPr>
                        <a:t> </a:t>
                      </a:r>
                      <a:endParaRPr lang="cs-CZ" sz="600" b="0"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r>
                        <a:rPr lang="cs-CZ" sz="600" u="none" strike="noStrike">
                          <a:effectLst/>
                        </a:rPr>
                        <a:t>Cash flow</a:t>
                      </a:r>
                      <a:endParaRPr lang="cs-CZ" sz="600" b="0"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r>
                        <a:rPr lang="cs-CZ" sz="600" u="none" strike="noStrike">
                          <a:effectLst/>
                        </a:rPr>
                        <a:t>Ano</a:t>
                      </a:r>
                      <a:endParaRPr lang="cs-CZ" sz="600" b="0" i="0" u="none" strike="noStrike">
                        <a:solidFill>
                          <a:srgbClr val="000000"/>
                        </a:solidFill>
                        <a:effectLst/>
                        <a:latin typeface="Calibri" panose="020F0502020204030204" pitchFamily="34" charset="0"/>
                      </a:endParaRPr>
                    </a:p>
                  </a:txBody>
                  <a:tcPr marL="5482" marR="5482" marT="5482" marB="0" anchor="b"/>
                </a:tc>
                <a:tc>
                  <a:txBody>
                    <a:bodyPr/>
                    <a:lstStyle/>
                    <a:p>
                      <a:pPr algn="l" fontAlgn="b"/>
                      <a:r>
                        <a:rPr lang="cs-CZ" sz="600" u="none" strike="noStrike">
                          <a:effectLst/>
                        </a:rPr>
                        <a:t> </a:t>
                      </a:r>
                      <a:endParaRPr lang="cs-CZ" sz="600" b="0" i="0" u="none" strike="noStrike">
                        <a:solidFill>
                          <a:srgbClr val="000000"/>
                        </a:solidFill>
                        <a:effectLst/>
                        <a:latin typeface="Calibri" panose="020F0502020204030204" pitchFamily="34" charset="0"/>
                      </a:endParaRPr>
                    </a:p>
                  </a:txBody>
                  <a:tcPr marL="5482" marR="5482" marT="5482" marB="0" anchor="b"/>
                </a:tc>
                <a:tc>
                  <a:txBody>
                    <a:bodyPr/>
                    <a:lstStyle/>
                    <a:p>
                      <a:pPr algn="l" fontAlgn="b"/>
                      <a:r>
                        <a:rPr lang="cs-CZ" sz="600" u="none" strike="noStrike">
                          <a:effectLst/>
                        </a:rPr>
                        <a:t> </a:t>
                      </a:r>
                      <a:endParaRPr lang="cs-CZ" sz="600" b="0" i="0" u="none" strike="noStrike">
                        <a:solidFill>
                          <a:srgbClr val="000000"/>
                        </a:solidFill>
                        <a:effectLst/>
                        <a:latin typeface="Calibri" panose="020F0502020204030204" pitchFamily="34" charset="0"/>
                      </a:endParaRPr>
                    </a:p>
                  </a:txBody>
                  <a:tcPr marL="5482" marR="5482" marT="5482" marB="0" anchor="b"/>
                </a:tc>
                <a:tc>
                  <a:txBody>
                    <a:bodyPr/>
                    <a:lstStyle/>
                    <a:p>
                      <a:pPr algn="l" fontAlgn="b"/>
                      <a:r>
                        <a:rPr lang="cs-CZ" sz="600" u="none" strike="noStrike">
                          <a:effectLst/>
                        </a:rPr>
                        <a:t> </a:t>
                      </a:r>
                      <a:endParaRPr lang="cs-CZ" sz="600" b="0" i="0" u="none" strike="noStrike">
                        <a:solidFill>
                          <a:srgbClr val="000000"/>
                        </a:solidFill>
                        <a:effectLst/>
                        <a:latin typeface="Calibri" panose="020F0502020204030204" pitchFamily="34" charset="0"/>
                      </a:endParaRPr>
                    </a:p>
                  </a:txBody>
                  <a:tcPr marL="5482" marR="5482" marT="5482" marB="0" anchor="b"/>
                </a:tc>
                <a:extLst>
                  <a:ext uri="{0D108BD9-81ED-4DB2-BD59-A6C34878D82A}">
                    <a16:rowId xmlns:a16="http://schemas.microsoft.com/office/drawing/2014/main" val="878873383"/>
                  </a:ext>
                </a:extLst>
              </a:tr>
              <a:tr h="146905">
                <a:tc>
                  <a:txBody>
                    <a:bodyPr/>
                    <a:lstStyle/>
                    <a:p>
                      <a:pPr algn="ctr" fontAlgn="ctr"/>
                      <a:r>
                        <a:rPr lang="cs-CZ" sz="600" u="none" strike="noStrike">
                          <a:effectLst/>
                        </a:rPr>
                        <a:t>9.</a:t>
                      </a:r>
                      <a:endParaRPr lang="cs-CZ" sz="600" b="0" i="0" u="none" strike="noStrike">
                        <a:solidFill>
                          <a:srgbClr val="0A0A0A"/>
                        </a:solidFill>
                        <a:effectLst/>
                        <a:latin typeface="Open Sans" panose="020B0606030504020204" pitchFamily="34" charset="0"/>
                      </a:endParaRPr>
                    </a:p>
                  </a:txBody>
                  <a:tcPr marL="5482" marR="5482" marT="5482" marB="0" anchor="ctr"/>
                </a:tc>
                <a:tc>
                  <a:txBody>
                    <a:bodyPr/>
                    <a:lstStyle/>
                    <a:p>
                      <a:pPr algn="ctr" fontAlgn="ctr"/>
                      <a:r>
                        <a:rPr lang="cs-CZ" sz="600" u="sng" strike="noStrike">
                          <a:effectLst/>
                          <a:hlinkClick r:id="rId10"/>
                        </a:rPr>
                        <a:t>513516</a:t>
                      </a:r>
                      <a:endParaRPr lang="cs-CZ" sz="600" b="0" i="0" u="sng" strike="noStrike">
                        <a:solidFill>
                          <a:srgbClr val="0563C1"/>
                        </a:solidFill>
                        <a:effectLst/>
                        <a:latin typeface="Calibri" panose="020F0502020204030204" pitchFamily="34" charset="0"/>
                      </a:endParaRPr>
                    </a:p>
                  </a:txBody>
                  <a:tcPr marL="5482" marR="5482" marT="5482" marB="0" anchor="ctr"/>
                </a:tc>
                <a:tc>
                  <a:txBody>
                    <a:bodyPr/>
                    <a:lstStyle/>
                    <a:p>
                      <a:pPr algn="ctr" fontAlgn="ctr"/>
                      <a:r>
                        <a:rPr lang="cs-CZ" sz="600" u="none" strike="noStrike">
                          <a:effectLst/>
                        </a:rPr>
                        <a:t>Lapšanská, Lucia</a:t>
                      </a:r>
                      <a:endParaRPr lang="cs-CZ" sz="600" b="0" i="0" u="none" strike="noStrike">
                        <a:solidFill>
                          <a:srgbClr val="0A0A0A"/>
                        </a:solidFill>
                        <a:effectLst/>
                        <a:latin typeface="Open Sans" panose="020B0606030504020204" pitchFamily="34" charset="0"/>
                      </a:endParaRPr>
                    </a:p>
                  </a:txBody>
                  <a:tcPr marL="5482" marR="5482" marT="5482" marB="0" anchor="ctr"/>
                </a:tc>
                <a:tc>
                  <a:txBody>
                    <a:bodyPr/>
                    <a:lstStyle/>
                    <a:p>
                      <a:pPr algn="ctr" fontAlgn="ctr"/>
                      <a:r>
                        <a:rPr lang="cs-CZ" sz="600" u="none" strike="noStrike">
                          <a:effectLst/>
                        </a:rPr>
                        <a:t>ESF B-POIN BPOINF01 [sem 3]</a:t>
                      </a:r>
                      <a:endParaRPr lang="cs-CZ" sz="600" b="0" i="0" u="none" strike="noStrike">
                        <a:solidFill>
                          <a:srgbClr val="0A0A0A"/>
                        </a:solidFill>
                        <a:effectLst/>
                        <a:latin typeface="Open Sans" panose="020B0606030504020204" pitchFamily="34" charset="0"/>
                      </a:endParaRPr>
                    </a:p>
                  </a:txBody>
                  <a:tcPr marL="5482" marR="5482" marT="5482" marB="0" anchor="ctr"/>
                </a:tc>
                <a:tc>
                  <a:txBody>
                    <a:bodyPr/>
                    <a:lstStyle/>
                    <a:p>
                      <a:pPr algn="ctr" fontAlgn="ctr"/>
                      <a:r>
                        <a:rPr lang="cs-CZ" sz="600" u="none" strike="noStrike">
                          <a:effectLst/>
                        </a:rPr>
                        <a:t>zk</a:t>
                      </a:r>
                      <a:endParaRPr lang="cs-CZ" sz="600" b="0" i="0" u="none" strike="noStrike">
                        <a:solidFill>
                          <a:srgbClr val="0A0A0A"/>
                        </a:solidFill>
                        <a:effectLst/>
                        <a:latin typeface="Open Sans" panose="020B0606030504020204" pitchFamily="34" charset="0"/>
                      </a:endParaRPr>
                    </a:p>
                  </a:txBody>
                  <a:tcPr marL="5482" marR="5482" marT="5482" marB="0" anchor="ctr"/>
                </a:tc>
                <a:tc>
                  <a:txBody>
                    <a:bodyPr/>
                    <a:lstStyle/>
                    <a:p>
                      <a:pPr algn="l" fontAlgn="ctr"/>
                      <a:r>
                        <a:rPr lang="cs-CZ" sz="600" u="none" strike="noStrike">
                          <a:effectLst/>
                        </a:rPr>
                        <a:t> </a:t>
                      </a:r>
                      <a:endParaRPr lang="cs-CZ" sz="600" b="0" i="0" u="none" strike="noStrike">
                        <a:solidFill>
                          <a:srgbClr val="0A0A0A"/>
                        </a:solidFill>
                        <a:effectLst/>
                        <a:latin typeface="Open Sans" panose="020B0606030504020204" pitchFamily="34" charset="0"/>
                      </a:endParaRPr>
                    </a:p>
                  </a:txBody>
                  <a:tcPr marL="5482" marR="5482" marT="5482" marB="0" anchor="ctr"/>
                </a:tc>
                <a:tc>
                  <a:txBody>
                    <a:bodyPr/>
                    <a:lstStyle/>
                    <a:p>
                      <a:pPr algn="ctr" fontAlgn="b"/>
                      <a:r>
                        <a:rPr lang="cs-CZ" sz="600" u="none" strike="noStrike">
                          <a:effectLst/>
                        </a:rPr>
                        <a:t>Upomínky</a:t>
                      </a:r>
                      <a:endParaRPr lang="cs-CZ" sz="600" b="0"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r>
                        <a:rPr lang="cs-CZ" sz="600" u="none" strike="noStrike">
                          <a:effectLst/>
                        </a:rPr>
                        <a:t> </a:t>
                      </a:r>
                      <a:endParaRPr lang="cs-CZ" sz="600" b="0"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r>
                        <a:rPr lang="cs-CZ" sz="600" u="none" strike="noStrike">
                          <a:effectLst/>
                        </a:rPr>
                        <a:t> </a:t>
                      </a:r>
                      <a:endParaRPr lang="cs-CZ" sz="600" b="0"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r>
                        <a:rPr lang="cs-CZ" sz="600" u="none" strike="noStrike">
                          <a:effectLst/>
                        </a:rPr>
                        <a:t>Vedlejší náklady</a:t>
                      </a:r>
                      <a:endParaRPr lang="cs-CZ" sz="600" b="0"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r>
                        <a:rPr lang="cs-CZ" sz="600" u="none" strike="noStrike">
                          <a:effectLst/>
                        </a:rPr>
                        <a:t>Ano</a:t>
                      </a:r>
                      <a:endParaRPr lang="cs-CZ" sz="600" b="0" i="0" u="none" strike="noStrike">
                        <a:solidFill>
                          <a:srgbClr val="000000"/>
                        </a:solidFill>
                        <a:effectLst/>
                        <a:latin typeface="Calibri" panose="020F0502020204030204" pitchFamily="34" charset="0"/>
                      </a:endParaRPr>
                    </a:p>
                  </a:txBody>
                  <a:tcPr marL="5482" marR="5482" marT="5482" marB="0" anchor="b"/>
                </a:tc>
                <a:tc>
                  <a:txBody>
                    <a:bodyPr/>
                    <a:lstStyle/>
                    <a:p>
                      <a:pPr algn="l" fontAlgn="b"/>
                      <a:r>
                        <a:rPr lang="cs-CZ" sz="600" u="none" strike="noStrike">
                          <a:effectLst/>
                        </a:rPr>
                        <a:t> </a:t>
                      </a:r>
                      <a:endParaRPr lang="cs-CZ" sz="600" b="0" i="0" u="none" strike="noStrike">
                        <a:solidFill>
                          <a:srgbClr val="000000"/>
                        </a:solidFill>
                        <a:effectLst/>
                        <a:latin typeface="Calibri" panose="020F0502020204030204" pitchFamily="34" charset="0"/>
                      </a:endParaRPr>
                    </a:p>
                  </a:txBody>
                  <a:tcPr marL="5482" marR="5482" marT="5482" marB="0" anchor="b"/>
                </a:tc>
                <a:tc>
                  <a:txBody>
                    <a:bodyPr/>
                    <a:lstStyle/>
                    <a:p>
                      <a:pPr algn="l" fontAlgn="b"/>
                      <a:r>
                        <a:rPr lang="cs-CZ" sz="600" u="none" strike="noStrike">
                          <a:effectLst/>
                        </a:rPr>
                        <a:t> </a:t>
                      </a:r>
                      <a:endParaRPr lang="cs-CZ" sz="600" b="0" i="0" u="none" strike="noStrike">
                        <a:solidFill>
                          <a:srgbClr val="000000"/>
                        </a:solidFill>
                        <a:effectLst/>
                        <a:latin typeface="Calibri" panose="020F0502020204030204" pitchFamily="34" charset="0"/>
                      </a:endParaRPr>
                    </a:p>
                  </a:txBody>
                  <a:tcPr marL="5482" marR="5482" marT="5482" marB="0" anchor="b"/>
                </a:tc>
                <a:tc>
                  <a:txBody>
                    <a:bodyPr/>
                    <a:lstStyle/>
                    <a:p>
                      <a:pPr algn="l" fontAlgn="b"/>
                      <a:r>
                        <a:rPr lang="cs-CZ" sz="600" u="none" strike="noStrike">
                          <a:effectLst/>
                        </a:rPr>
                        <a:t> </a:t>
                      </a:r>
                      <a:endParaRPr lang="cs-CZ" sz="600" b="0" i="0" u="none" strike="noStrike">
                        <a:solidFill>
                          <a:srgbClr val="000000"/>
                        </a:solidFill>
                        <a:effectLst/>
                        <a:latin typeface="Calibri" panose="020F0502020204030204" pitchFamily="34" charset="0"/>
                      </a:endParaRPr>
                    </a:p>
                  </a:txBody>
                  <a:tcPr marL="5482" marR="5482" marT="5482" marB="0" anchor="b"/>
                </a:tc>
                <a:extLst>
                  <a:ext uri="{0D108BD9-81ED-4DB2-BD59-A6C34878D82A}">
                    <a16:rowId xmlns:a16="http://schemas.microsoft.com/office/drawing/2014/main" val="2927301312"/>
                  </a:ext>
                </a:extLst>
              </a:tr>
              <a:tr h="146905">
                <a:tc>
                  <a:txBody>
                    <a:bodyPr/>
                    <a:lstStyle/>
                    <a:p>
                      <a:pPr algn="ctr" fontAlgn="ctr"/>
                      <a:r>
                        <a:rPr lang="cs-CZ" sz="600" u="none" strike="noStrike">
                          <a:effectLst/>
                        </a:rPr>
                        <a:t>10.</a:t>
                      </a:r>
                      <a:endParaRPr lang="cs-CZ" sz="600" b="0" i="0" u="none" strike="noStrike">
                        <a:solidFill>
                          <a:srgbClr val="0A0A0A"/>
                        </a:solidFill>
                        <a:effectLst/>
                        <a:latin typeface="Open Sans" panose="020B0606030504020204" pitchFamily="34" charset="0"/>
                      </a:endParaRPr>
                    </a:p>
                  </a:txBody>
                  <a:tcPr marL="5482" marR="5482" marT="5482" marB="0" anchor="ctr"/>
                </a:tc>
                <a:tc>
                  <a:txBody>
                    <a:bodyPr/>
                    <a:lstStyle/>
                    <a:p>
                      <a:pPr algn="ctr" fontAlgn="ctr"/>
                      <a:r>
                        <a:rPr lang="cs-CZ" sz="600" u="sng" strike="noStrike">
                          <a:effectLst/>
                          <a:hlinkClick r:id="rId11"/>
                        </a:rPr>
                        <a:t>485682</a:t>
                      </a:r>
                      <a:endParaRPr lang="cs-CZ" sz="600" b="0" i="0" u="sng" strike="noStrike">
                        <a:solidFill>
                          <a:srgbClr val="0563C1"/>
                        </a:solidFill>
                        <a:effectLst/>
                        <a:latin typeface="Calibri" panose="020F0502020204030204" pitchFamily="34" charset="0"/>
                      </a:endParaRPr>
                    </a:p>
                  </a:txBody>
                  <a:tcPr marL="5482" marR="5482" marT="5482" marB="0" anchor="ctr"/>
                </a:tc>
                <a:tc>
                  <a:txBody>
                    <a:bodyPr/>
                    <a:lstStyle/>
                    <a:p>
                      <a:pPr algn="ctr" fontAlgn="ctr"/>
                      <a:r>
                        <a:rPr lang="cs-CZ" sz="600" u="none" strike="noStrike">
                          <a:effectLst/>
                        </a:rPr>
                        <a:t>Mračna, Martin</a:t>
                      </a:r>
                      <a:endParaRPr lang="cs-CZ" sz="600" b="0" i="0" u="none" strike="noStrike">
                        <a:solidFill>
                          <a:srgbClr val="0A0A0A"/>
                        </a:solidFill>
                        <a:effectLst/>
                        <a:latin typeface="Open Sans" panose="020B0606030504020204" pitchFamily="34" charset="0"/>
                      </a:endParaRPr>
                    </a:p>
                  </a:txBody>
                  <a:tcPr marL="5482" marR="5482" marT="5482" marB="0" anchor="ctr"/>
                </a:tc>
                <a:tc>
                  <a:txBody>
                    <a:bodyPr/>
                    <a:lstStyle/>
                    <a:p>
                      <a:pPr algn="ctr" fontAlgn="ctr"/>
                      <a:r>
                        <a:rPr lang="cs-CZ" sz="600" u="none" strike="noStrike">
                          <a:effectLst/>
                        </a:rPr>
                        <a:t>ESF B-POIN BPOINF01 [sem 2]</a:t>
                      </a:r>
                      <a:endParaRPr lang="cs-CZ" sz="600" b="0" i="0" u="none" strike="noStrike">
                        <a:solidFill>
                          <a:srgbClr val="0A0A0A"/>
                        </a:solidFill>
                        <a:effectLst/>
                        <a:latin typeface="Open Sans" panose="020B0606030504020204" pitchFamily="34" charset="0"/>
                      </a:endParaRPr>
                    </a:p>
                  </a:txBody>
                  <a:tcPr marL="5482" marR="5482" marT="5482" marB="0" anchor="ctr"/>
                </a:tc>
                <a:tc>
                  <a:txBody>
                    <a:bodyPr/>
                    <a:lstStyle/>
                    <a:p>
                      <a:pPr algn="ctr" fontAlgn="ctr"/>
                      <a:r>
                        <a:rPr lang="cs-CZ" sz="600" u="none" strike="noStrike">
                          <a:effectLst/>
                        </a:rPr>
                        <a:t>zk</a:t>
                      </a:r>
                      <a:endParaRPr lang="cs-CZ" sz="600" b="0" i="0" u="none" strike="noStrike">
                        <a:solidFill>
                          <a:srgbClr val="0A0A0A"/>
                        </a:solidFill>
                        <a:effectLst/>
                        <a:latin typeface="Open Sans" panose="020B0606030504020204" pitchFamily="34" charset="0"/>
                      </a:endParaRPr>
                    </a:p>
                  </a:txBody>
                  <a:tcPr marL="5482" marR="5482" marT="5482" marB="0" anchor="ctr"/>
                </a:tc>
                <a:tc>
                  <a:txBody>
                    <a:bodyPr/>
                    <a:lstStyle/>
                    <a:p>
                      <a:pPr algn="l" fontAlgn="ctr"/>
                      <a:r>
                        <a:rPr lang="cs-CZ" sz="600" u="none" strike="noStrike" dirty="0">
                          <a:effectLst/>
                        </a:rPr>
                        <a:t> </a:t>
                      </a:r>
                      <a:endParaRPr lang="cs-CZ" sz="600" b="0" i="0" u="none" strike="noStrike" dirty="0">
                        <a:solidFill>
                          <a:srgbClr val="0A0A0A"/>
                        </a:solidFill>
                        <a:effectLst/>
                        <a:latin typeface="Open Sans" panose="020B0606030504020204" pitchFamily="34" charset="0"/>
                      </a:endParaRPr>
                    </a:p>
                  </a:txBody>
                  <a:tcPr marL="5482" marR="5482" marT="5482" marB="0" anchor="ctr"/>
                </a:tc>
                <a:tc>
                  <a:txBody>
                    <a:bodyPr/>
                    <a:lstStyle/>
                    <a:p>
                      <a:pPr algn="ctr" fontAlgn="b"/>
                      <a:r>
                        <a:rPr lang="cs-CZ" sz="600" u="none" strike="noStrike">
                          <a:effectLst/>
                        </a:rPr>
                        <a:t>Vedlejší náklady</a:t>
                      </a:r>
                      <a:endParaRPr lang="cs-CZ" sz="600" b="0"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r>
                        <a:rPr lang="cs-CZ" sz="600" u="none" strike="noStrike">
                          <a:effectLst/>
                        </a:rPr>
                        <a:t> </a:t>
                      </a:r>
                      <a:endParaRPr lang="cs-CZ" sz="600" b="0"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r>
                        <a:rPr lang="cs-CZ" sz="600" u="none" strike="noStrike">
                          <a:effectLst/>
                        </a:rPr>
                        <a:t> </a:t>
                      </a:r>
                      <a:endParaRPr lang="cs-CZ" sz="600" b="0"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r>
                        <a:rPr lang="cs-CZ" sz="600" u="none" strike="noStrike">
                          <a:effectLst/>
                        </a:rPr>
                        <a:t>Výroba</a:t>
                      </a:r>
                      <a:endParaRPr lang="cs-CZ" sz="600" b="0"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r>
                        <a:rPr lang="cs-CZ" sz="600" u="none" strike="noStrike">
                          <a:effectLst/>
                        </a:rPr>
                        <a:t>Ano</a:t>
                      </a:r>
                      <a:endParaRPr lang="cs-CZ" sz="600" b="0" i="0" u="none" strike="noStrike">
                        <a:solidFill>
                          <a:srgbClr val="000000"/>
                        </a:solidFill>
                        <a:effectLst/>
                        <a:latin typeface="Calibri" panose="020F0502020204030204" pitchFamily="34" charset="0"/>
                      </a:endParaRPr>
                    </a:p>
                  </a:txBody>
                  <a:tcPr marL="5482" marR="5482" marT="5482" marB="0" anchor="b"/>
                </a:tc>
                <a:tc>
                  <a:txBody>
                    <a:bodyPr/>
                    <a:lstStyle/>
                    <a:p>
                      <a:pPr algn="l" fontAlgn="b"/>
                      <a:r>
                        <a:rPr lang="cs-CZ" sz="600" u="none" strike="noStrike">
                          <a:effectLst/>
                        </a:rPr>
                        <a:t> </a:t>
                      </a:r>
                      <a:endParaRPr lang="cs-CZ" sz="600" b="0" i="0" u="none" strike="noStrike">
                        <a:solidFill>
                          <a:srgbClr val="000000"/>
                        </a:solidFill>
                        <a:effectLst/>
                        <a:latin typeface="Calibri" panose="020F0502020204030204" pitchFamily="34" charset="0"/>
                      </a:endParaRPr>
                    </a:p>
                  </a:txBody>
                  <a:tcPr marL="5482" marR="5482" marT="5482" marB="0" anchor="b"/>
                </a:tc>
                <a:tc>
                  <a:txBody>
                    <a:bodyPr/>
                    <a:lstStyle/>
                    <a:p>
                      <a:pPr algn="l" fontAlgn="b"/>
                      <a:r>
                        <a:rPr lang="cs-CZ" sz="600" u="none" strike="noStrike">
                          <a:effectLst/>
                        </a:rPr>
                        <a:t> </a:t>
                      </a:r>
                      <a:endParaRPr lang="cs-CZ" sz="600" b="0" i="0" u="none" strike="noStrike">
                        <a:solidFill>
                          <a:srgbClr val="000000"/>
                        </a:solidFill>
                        <a:effectLst/>
                        <a:latin typeface="Calibri" panose="020F0502020204030204" pitchFamily="34" charset="0"/>
                      </a:endParaRPr>
                    </a:p>
                  </a:txBody>
                  <a:tcPr marL="5482" marR="5482" marT="5482" marB="0" anchor="b"/>
                </a:tc>
                <a:tc>
                  <a:txBody>
                    <a:bodyPr/>
                    <a:lstStyle/>
                    <a:p>
                      <a:pPr algn="l" fontAlgn="b"/>
                      <a:r>
                        <a:rPr lang="cs-CZ" sz="600" u="none" strike="noStrike">
                          <a:effectLst/>
                        </a:rPr>
                        <a:t> </a:t>
                      </a:r>
                      <a:endParaRPr lang="cs-CZ" sz="600" b="0" i="0" u="none" strike="noStrike">
                        <a:solidFill>
                          <a:srgbClr val="000000"/>
                        </a:solidFill>
                        <a:effectLst/>
                        <a:latin typeface="Calibri" panose="020F0502020204030204" pitchFamily="34" charset="0"/>
                      </a:endParaRPr>
                    </a:p>
                  </a:txBody>
                  <a:tcPr marL="5482" marR="5482" marT="5482" marB="0" anchor="b"/>
                </a:tc>
                <a:extLst>
                  <a:ext uri="{0D108BD9-81ED-4DB2-BD59-A6C34878D82A}">
                    <a16:rowId xmlns:a16="http://schemas.microsoft.com/office/drawing/2014/main" val="3963955992"/>
                  </a:ext>
                </a:extLst>
              </a:tr>
              <a:tr h="146905">
                <a:tc>
                  <a:txBody>
                    <a:bodyPr/>
                    <a:lstStyle/>
                    <a:p>
                      <a:pPr algn="ctr" fontAlgn="ctr"/>
                      <a:r>
                        <a:rPr lang="cs-CZ" sz="600" u="none" strike="noStrike">
                          <a:effectLst/>
                        </a:rPr>
                        <a:t>11.</a:t>
                      </a:r>
                      <a:endParaRPr lang="cs-CZ" sz="600" b="0" i="0" u="none" strike="noStrike">
                        <a:solidFill>
                          <a:srgbClr val="0A0A0A"/>
                        </a:solidFill>
                        <a:effectLst/>
                        <a:latin typeface="Open Sans" panose="020B0606030504020204" pitchFamily="34" charset="0"/>
                      </a:endParaRPr>
                    </a:p>
                  </a:txBody>
                  <a:tcPr marL="5482" marR="5482" marT="5482" marB="0" anchor="ctr"/>
                </a:tc>
                <a:tc>
                  <a:txBody>
                    <a:bodyPr/>
                    <a:lstStyle/>
                    <a:p>
                      <a:pPr algn="ctr" fontAlgn="ctr"/>
                      <a:r>
                        <a:rPr lang="cs-CZ" sz="600" u="sng" strike="noStrike">
                          <a:effectLst/>
                          <a:hlinkClick r:id="rId12"/>
                        </a:rPr>
                        <a:t>513827</a:t>
                      </a:r>
                      <a:endParaRPr lang="cs-CZ" sz="600" b="0" i="0" u="sng" strike="noStrike">
                        <a:solidFill>
                          <a:srgbClr val="0563C1"/>
                        </a:solidFill>
                        <a:effectLst/>
                        <a:latin typeface="Calibri" panose="020F0502020204030204" pitchFamily="34" charset="0"/>
                      </a:endParaRPr>
                    </a:p>
                  </a:txBody>
                  <a:tcPr marL="5482" marR="5482" marT="5482" marB="0" anchor="ctr"/>
                </a:tc>
                <a:tc>
                  <a:txBody>
                    <a:bodyPr/>
                    <a:lstStyle/>
                    <a:p>
                      <a:pPr algn="ctr" fontAlgn="ctr"/>
                      <a:r>
                        <a:rPr lang="cs-CZ" sz="600" u="none" strike="noStrike">
                          <a:effectLst/>
                        </a:rPr>
                        <a:t>Nesveda, David</a:t>
                      </a:r>
                      <a:endParaRPr lang="cs-CZ" sz="600" b="0" i="0" u="none" strike="noStrike">
                        <a:solidFill>
                          <a:srgbClr val="0A0A0A"/>
                        </a:solidFill>
                        <a:effectLst/>
                        <a:latin typeface="Open Sans" panose="020B0606030504020204" pitchFamily="34" charset="0"/>
                      </a:endParaRPr>
                    </a:p>
                  </a:txBody>
                  <a:tcPr marL="5482" marR="5482" marT="5482" marB="0" anchor="ctr"/>
                </a:tc>
                <a:tc>
                  <a:txBody>
                    <a:bodyPr/>
                    <a:lstStyle/>
                    <a:p>
                      <a:pPr algn="ctr" fontAlgn="ctr"/>
                      <a:r>
                        <a:rPr lang="cs-CZ" sz="600" u="none" strike="noStrike">
                          <a:effectLst/>
                        </a:rPr>
                        <a:t>ESF B-POIN BPOINF01 [sem 3]</a:t>
                      </a:r>
                      <a:endParaRPr lang="cs-CZ" sz="600" b="0" i="0" u="none" strike="noStrike">
                        <a:solidFill>
                          <a:srgbClr val="0A0A0A"/>
                        </a:solidFill>
                        <a:effectLst/>
                        <a:latin typeface="Open Sans" panose="020B0606030504020204" pitchFamily="34" charset="0"/>
                      </a:endParaRPr>
                    </a:p>
                  </a:txBody>
                  <a:tcPr marL="5482" marR="5482" marT="5482" marB="0" anchor="ctr"/>
                </a:tc>
                <a:tc>
                  <a:txBody>
                    <a:bodyPr/>
                    <a:lstStyle/>
                    <a:p>
                      <a:pPr algn="ctr" fontAlgn="ctr"/>
                      <a:r>
                        <a:rPr lang="cs-CZ" sz="600" u="none" strike="noStrike">
                          <a:effectLst/>
                        </a:rPr>
                        <a:t>zk</a:t>
                      </a:r>
                      <a:endParaRPr lang="cs-CZ" sz="600" b="0" i="0" u="none" strike="noStrike">
                        <a:solidFill>
                          <a:srgbClr val="0A0A0A"/>
                        </a:solidFill>
                        <a:effectLst/>
                        <a:latin typeface="Open Sans" panose="020B0606030504020204" pitchFamily="34" charset="0"/>
                      </a:endParaRPr>
                    </a:p>
                  </a:txBody>
                  <a:tcPr marL="5482" marR="5482" marT="5482" marB="0" anchor="ctr"/>
                </a:tc>
                <a:tc>
                  <a:txBody>
                    <a:bodyPr/>
                    <a:lstStyle/>
                    <a:p>
                      <a:pPr algn="l" fontAlgn="ctr"/>
                      <a:r>
                        <a:rPr lang="cs-CZ" sz="600" u="none" strike="noStrike">
                          <a:effectLst/>
                        </a:rPr>
                        <a:t> </a:t>
                      </a:r>
                      <a:endParaRPr lang="cs-CZ" sz="600" b="0" i="0" u="none" strike="noStrike">
                        <a:solidFill>
                          <a:srgbClr val="0A0A0A"/>
                        </a:solidFill>
                        <a:effectLst/>
                        <a:latin typeface="Open Sans" panose="020B0606030504020204" pitchFamily="34" charset="0"/>
                      </a:endParaRPr>
                    </a:p>
                  </a:txBody>
                  <a:tcPr marL="5482" marR="5482" marT="5482" marB="0" anchor="ctr"/>
                </a:tc>
                <a:tc>
                  <a:txBody>
                    <a:bodyPr/>
                    <a:lstStyle/>
                    <a:p>
                      <a:pPr algn="ctr" fontAlgn="b"/>
                      <a:r>
                        <a:rPr lang="cs-CZ" sz="600" u="none" strike="noStrike">
                          <a:effectLst/>
                        </a:rPr>
                        <a:t>Sériová čísla</a:t>
                      </a:r>
                      <a:endParaRPr lang="cs-CZ" sz="600" b="0"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r>
                        <a:rPr lang="cs-CZ" sz="600" u="none" strike="noStrike">
                          <a:effectLst/>
                        </a:rPr>
                        <a:t> </a:t>
                      </a:r>
                      <a:endParaRPr lang="cs-CZ" sz="600" b="0"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r>
                        <a:rPr lang="cs-CZ" sz="600" u="none" strike="noStrike">
                          <a:effectLst/>
                        </a:rPr>
                        <a:t> </a:t>
                      </a:r>
                      <a:endParaRPr lang="cs-CZ" sz="600" b="0"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r>
                        <a:rPr lang="cs-CZ" sz="600" u="none" strike="noStrike">
                          <a:effectLst/>
                        </a:rPr>
                        <a:t>Detailní položky</a:t>
                      </a:r>
                      <a:endParaRPr lang="cs-CZ" sz="600" b="0"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r>
                        <a:rPr lang="cs-CZ" sz="600" u="none" strike="noStrike">
                          <a:effectLst/>
                        </a:rPr>
                        <a:t>Ano</a:t>
                      </a:r>
                      <a:endParaRPr lang="cs-CZ" sz="600" b="0" i="0" u="none" strike="noStrike">
                        <a:solidFill>
                          <a:srgbClr val="000000"/>
                        </a:solidFill>
                        <a:effectLst/>
                        <a:latin typeface="Calibri" panose="020F0502020204030204" pitchFamily="34" charset="0"/>
                      </a:endParaRPr>
                    </a:p>
                  </a:txBody>
                  <a:tcPr marL="5482" marR="5482" marT="5482" marB="0" anchor="b"/>
                </a:tc>
                <a:tc>
                  <a:txBody>
                    <a:bodyPr/>
                    <a:lstStyle/>
                    <a:p>
                      <a:pPr algn="l" fontAlgn="b"/>
                      <a:r>
                        <a:rPr lang="cs-CZ" sz="600" u="none" strike="noStrike">
                          <a:effectLst/>
                        </a:rPr>
                        <a:t> </a:t>
                      </a:r>
                      <a:endParaRPr lang="cs-CZ" sz="600" b="0" i="0" u="none" strike="noStrike">
                        <a:solidFill>
                          <a:srgbClr val="000000"/>
                        </a:solidFill>
                        <a:effectLst/>
                        <a:latin typeface="Calibri" panose="020F0502020204030204" pitchFamily="34" charset="0"/>
                      </a:endParaRPr>
                    </a:p>
                  </a:txBody>
                  <a:tcPr marL="5482" marR="5482" marT="5482" marB="0" anchor="b"/>
                </a:tc>
                <a:tc>
                  <a:txBody>
                    <a:bodyPr/>
                    <a:lstStyle/>
                    <a:p>
                      <a:pPr algn="l" fontAlgn="b"/>
                      <a:r>
                        <a:rPr lang="cs-CZ" sz="600" u="none" strike="noStrike">
                          <a:effectLst/>
                        </a:rPr>
                        <a:t> </a:t>
                      </a:r>
                      <a:endParaRPr lang="cs-CZ" sz="600" b="0" i="0" u="none" strike="noStrike">
                        <a:solidFill>
                          <a:srgbClr val="000000"/>
                        </a:solidFill>
                        <a:effectLst/>
                        <a:latin typeface="Calibri" panose="020F0502020204030204" pitchFamily="34" charset="0"/>
                      </a:endParaRPr>
                    </a:p>
                  </a:txBody>
                  <a:tcPr marL="5482" marR="5482" marT="5482" marB="0" anchor="b"/>
                </a:tc>
                <a:tc>
                  <a:txBody>
                    <a:bodyPr/>
                    <a:lstStyle/>
                    <a:p>
                      <a:pPr algn="l" fontAlgn="b"/>
                      <a:r>
                        <a:rPr lang="cs-CZ" sz="600" u="none" strike="noStrike">
                          <a:effectLst/>
                        </a:rPr>
                        <a:t> </a:t>
                      </a:r>
                      <a:endParaRPr lang="cs-CZ" sz="600" b="0" i="0" u="none" strike="noStrike">
                        <a:solidFill>
                          <a:srgbClr val="000000"/>
                        </a:solidFill>
                        <a:effectLst/>
                        <a:latin typeface="Calibri" panose="020F0502020204030204" pitchFamily="34" charset="0"/>
                      </a:endParaRPr>
                    </a:p>
                  </a:txBody>
                  <a:tcPr marL="5482" marR="5482" marT="5482" marB="0" anchor="b"/>
                </a:tc>
                <a:extLst>
                  <a:ext uri="{0D108BD9-81ED-4DB2-BD59-A6C34878D82A}">
                    <a16:rowId xmlns:a16="http://schemas.microsoft.com/office/drawing/2014/main" val="1721494486"/>
                  </a:ext>
                </a:extLst>
              </a:tr>
              <a:tr h="146905">
                <a:tc>
                  <a:txBody>
                    <a:bodyPr/>
                    <a:lstStyle/>
                    <a:p>
                      <a:pPr algn="ctr" fontAlgn="ctr"/>
                      <a:r>
                        <a:rPr lang="cs-CZ" sz="600" u="none" strike="noStrike">
                          <a:effectLst/>
                        </a:rPr>
                        <a:t>12.</a:t>
                      </a:r>
                      <a:endParaRPr lang="cs-CZ" sz="600" b="0" i="0" u="none" strike="noStrike">
                        <a:solidFill>
                          <a:srgbClr val="0A0A0A"/>
                        </a:solidFill>
                        <a:effectLst/>
                        <a:latin typeface="Open Sans" panose="020B0606030504020204" pitchFamily="34" charset="0"/>
                      </a:endParaRPr>
                    </a:p>
                  </a:txBody>
                  <a:tcPr marL="5482" marR="5482" marT="5482" marB="0" anchor="ctr"/>
                </a:tc>
                <a:tc>
                  <a:txBody>
                    <a:bodyPr/>
                    <a:lstStyle/>
                    <a:p>
                      <a:pPr algn="ctr" fontAlgn="ctr"/>
                      <a:r>
                        <a:rPr lang="cs-CZ" sz="600" u="sng" strike="noStrike">
                          <a:effectLst/>
                          <a:hlinkClick r:id="rId13"/>
                        </a:rPr>
                        <a:t>513801</a:t>
                      </a:r>
                      <a:endParaRPr lang="cs-CZ" sz="600" b="0" i="0" u="sng" strike="noStrike">
                        <a:solidFill>
                          <a:srgbClr val="0563C1"/>
                        </a:solidFill>
                        <a:effectLst/>
                        <a:latin typeface="Calibri" panose="020F0502020204030204" pitchFamily="34" charset="0"/>
                      </a:endParaRPr>
                    </a:p>
                  </a:txBody>
                  <a:tcPr marL="5482" marR="5482" marT="5482" marB="0" anchor="ctr"/>
                </a:tc>
                <a:tc>
                  <a:txBody>
                    <a:bodyPr/>
                    <a:lstStyle/>
                    <a:p>
                      <a:pPr algn="ctr" fontAlgn="ctr"/>
                      <a:r>
                        <a:rPr lang="cs-CZ" sz="600" u="none" strike="noStrike">
                          <a:effectLst/>
                        </a:rPr>
                        <a:t>Prvý, Matej</a:t>
                      </a:r>
                      <a:endParaRPr lang="cs-CZ" sz="600" b="0" i="0" u="none" strike="noStrike">
                        <a:solidFill>
                          <a:srgbClr val="0A0A0A"/>
                        </a:solidFill>
                        <a:effectLst/>
                        <a:latin typeface="Open Sans" panose="020B0606030504020204" pitchFamily="34" charset="0"/>
                      </a:endParaRPr>
                    </a:p>
                  </a:txBody>
                  <a:tcPr marL="5482" marR="5482" marT="5482" marB="0" anchor="ctr"/>
                </a:tc>
                <a:tc>
                  <a:txBody>
                    <a:bodyPr/>
                    <a:lstStyle/>
                    <a:p>
                      <a:pPr algn="ctr" fontAlgn="ctr"/>
                      <a:r>
                        <a:rPr lang="cs-CZ" sz="600" u="none" strike="noStrike">
                          <a:effectLst/>
                        </a:rPr>
                        <a:t>ESF B-POIN BPOINF01 [sem 3]</a:t>
                      </a:r>
                      <a:endParaRPr lang="cs-CZ" sz="600" b="0" i="0" u="none" strike="noStrike">
                        <a:solidFill>
                          <a:srgbClr val="0A0A0A"/>
                        </a:solidFill>
                        <a:effectLst/>
                        <a:latin typeface="Open Sans" panose="020B0606030504020204" pitchFamily="34" charset="0"/>
                      </a:endParaRPr>
                    </a:p>
                  </a:txBody>
                  <a:tcPr marL="5482" marR="5482" marT="5482" marB="0" anchor="ctr"/>
                </a:tc>
                <a:tc>
                  <a:txBody>
                    <a:bodyPr/>
                    <a:lstStyle/>
                    <a:p>
                      <a:pPr algn="ctr" fontAlgn="ctr"/>
                      <a:r>
                        <a:rPr lang="cs-CZ" sz="600" u="none" strike="noStrike">
                          <a:effectLst/>
                        </a:rPr>
                        <a:t>zk</a:t>
                      </a:r>
                      <a:endParaRPr lang="cs-CZ" sz="600" b="0" i="0" u="none" strike="noStrike">
                        <a:solidFill>
                          <a:srgbClr val="0A0A0A"/>
                        </a:solidFill>
                        <a:effectLst/>
                        <a:latin typeface="Open Sans" panose="020B0606030504020204" pitchFamily="34" charset="0"/>
                      </a:endParaRPr>
                    </a:p>
                  </a:txBody>
                  <a:tcPr marL="5482" marR="5482" marT="5482" marB="0" anchor="ctr"/>
                </a:tc>
                <a:tc>
                  <a:txBody>
                    <a:bodyPr/>
                    <a:lstStyle/>
                    <a:p>
                      <a:pPr algn="l" fontAlgn="ctr"/>
                      <a:r>
                        <a:rPr lang="cs-CZ" sz="600" u="none" strike="noStrike">
                          <a:effectLst/>
                        </a:rPr>
                        <a:t> </a:t>
                      </a:r>
                      <a:endParaRPr lang="cs-CZ" sz="600" b="0" i="0" u="none" strike="noStrike">
                        <a:solidFill>
                          <a:srgbClr val="0A0A0A"/>
                        </a:solidFill>
                        <a:effectLst/>
                        <a:latin typeface="Open Sans" panose="020B0606030504020204" pitchFamily="34" charset="0"/>
                      </a:endParaRPr>
                    </a:p>
                  </a:txBody>
                  <a:tcPr marL="5482" marR="5482" marT="5482" marB="0" anchor="ctr"/>
                </a:tc>
                <a:tc>
                  <a:txBody>
                    <a:bodyPr/>
                    <a:lstStyle/>
                    <a:p>
                      <a:pPr algn="ctr" fontAlgn="b"/>
                      <a:r>
                        <a:rPr lang="cs-CZ" sz="600" u="none" strike="noStrike">
                          <a:effectLst/>
                        </a:rPr>
                        <a:t>Přímé dodávky</a:t>
                      </a:r>
                      <a:endParaRPr lang="cs-CZ" sz="600" b="0"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r>
                        <a:rPr lang="cs-CZ" sz="600" u="none" strike="noStrike">
                          <a:effectLst/>
                        </a:rPr>
                        <a:t> </a:t>
                      </a:r>
                      <a:endParaRPr lang="cs-CZ" sz="600" b="0"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r>
                        <a:rPr lang="cs-CZ" sz="600" u="none" strike="noStrike">
                          <a:effectLst/>
                        </a:rPr>
                        <a:t> </a:t>
                      </a:r>
                      <a:endParaRPr lang="cs-CZ" sz="600" b="0"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r>
                        <a:rPr lang="cs-CZ" sz="600" u="none" strike="noStrike">
                          <a:effectLst/>
                        </a:rPr>
                        <a:t>Montáž</a:t>
                      </a:r>
                      <a:endParaRPr lang="cs-CZ" sz="600" b="0"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r>
                        <a:rPr lang="cs-CZ" sz="600" u="none" strike="noStrike">
                          <a:effectLst/>
                        </a:rPr>
                        <a:t>Ano</a:t>
                      </a:r>
                      <a:endParaRPr lang="cs-CZ" sz="600" b="0" i="0" u="none" strike="noStrike">
                        <a:solidFill>
                          <a:srgbClr val="000000"/>
                        </a:solidFill>
                        <a:effectLst/>
                        <a:latin typeface="Calibri" panose="020F0502020204030204" pitchFamily="34" charset="0"/>
                      </a:endParaRPr>
                    </a:p>
                  </a:txBody>
                  <a:tcPr marL="5482" marR="5482" marT="5482" marB="0" anchor="b"/>
                </a:tc>
                <a:tc>
                  <a:txBody>
                    <a:bodyPr/>
                    <a:lstStyle/>
                    <a:p>
                      <a:pPr algn="l" fontAlgn="b"/>
                      <a:r>
                        <a:rPr lang="cs-CZ" sz="600" u="none" strike="noStrike">
                          <a:effectLst/>
                        </a:rPr>
                        <a:t> </a:t>
                      </a:r>
                      <a:endParaRPr lang="cs-CZ" sz="600" b="0" i="0" u="none" strike="noStrike">
                        <a:solidFill>
                          <a:srgbClr val="000000"/>
                        </a:solidFill>
                        <a:effectLst/>
                        <a:latin typeface="Calibri" panose="020F0502020204030204" pitchFamily="34" charset="0"/>
                      </a:endParaRPr>
                    </a:p>
                  </a:txBody>
                  <a:tcPr marL="5482" marR="5482" marT="5482" marB="0" anchor="b"/>
                </a:tc>
                <a:tc>
                  <a:txBody>
                    <a:bodyPr/>
                    <a:lstStyle/>
                    <a:p>
                      <a:pPr algn="l" fontAlgn="b"/>
                      <a:r>
                        <a:rPr lang="cs-CZ" sz="600" u="none" strike="noStrike">
                          <a:effectLst/>
                        </a:rPr>
                        <a:t> </a:t>
                      </a:r>
                      <a:endParaRPr lang="cs-CZ" sz="600" b="0" i="0" u="none" strike="noStrike">
                        <a:solidFill>
                          <a:srgbClr val="000000"/>
                        </a:solidFill>
                        <a:effectLst/>
                        <a:latin typeface="Calibri" panose="020F0502020204030204" pitchFamily="34" charset="0"/>
                      </a:endParaRPr>
                    </a:p>
                  </a:txBody>
                  <a:tcPr marL="5482" marR="5482" marT="5482" marB="0" anchor="b"/>
                </a:tc>
                <a:tc>
                  <a:txBody>
                    <a:bodyPr/>
                    <a:lstStyle/>
                    <a:p>
                      <a:pPr algn="l" fontAlgn="b"/>
                      <a:r>
                        <a:rPr lang="cs-CZ" sz="600" u="none" strike="noStrike">
                          <a:effectLst/>
                        </a:rPr>
                        <a:t> </a:t>
                      </a:r>
                      <a:endParaRPr lang="cs-CZ" sz="600" b="0" i="0" u="none" strike="noStrike">
                        <a:solidFill>
                          <a:srgbClr val="000000"/>
                        </a:solidFill>
                        <a:effectLst/>
                        <a:latin typeface="Calibri" panose="020F0502020204030204" pitchFamily="34" charset="0"/>
                      </a:endParaRPr>
                    </a:p>
                  </a:txBody>
                  <a:tcPr marL="5482" marR="5482" marT="5482" marB="0" anchor="b"/>
                </a:tc>
                <a:extLst>
                  <a:ext uri="{0D108BD9-81ED-4DB2-BD59-A6C34878D82A}">
                    <a16:rowId xmlns:a16="http://schemas.microsoft.com/office/drawing/2014/main" val="3230162015"/>
                  </a:ext>
                </a:extLst>
              </a:tr>
              <a:tr h="146905">
                <a:tc>
                  <a:txBody>
                    <a:bodyPr/>
                    <a:lstStyle/>
                    <a:p>
                      <a:pPr algn="ctr" fontAlgn="ctr"/>
                      <a:r>
                        <a:rPr lang="cs-CZ" sz="600" u="none" strike="noStrike">
                          <a:effectLst/>
                        </a:rPr>
                        <a:t>13.</a:t>
                      </a:r>
                      <a:endParaRPr lang="cs-CZ" sz="600" b="0" i="0" u="none" strike="noStrike">
                        <a:solidFill>
                          <a:srgbClr val="0A0A0A"/>
                        </a:solidFill>
                        <a:effectLst/>
                        <a:latin typeface="Open Sans" panose="020B0606030504020204" pitchFamily="34" charset="0"/>
                      </a:endParaRPr>
                    </a:p>
                  </a:txBody>
                  <a:tcPr marL="5482" marR="5482" marT="5482" marB="0" anchor="ctr"/>
                </a:tc>
                <a:tc>
                  <a:txBody>
                    <a:bodyPr/>
                    <a:lstStyle/>
                    <a:p>
                      <a:pPr algn="ctr" fontAlgn="ctr"/>
                      <a:r>
                        <a:rPr lang="cs-CZ" sz="600" u="sng" strike="noStrike">
                          <a:effectLst/>
                          <a:hlinkClick r:id="rId14"/>
                        </a:rPr>
                        <a:t>493073</a:t>
                      </a:r>
                      <a:endParaRPr lang="cs-CZ" sz="600" b="0" i="0" u="sng" strike="noStrike">
                        <a:solidFill>
                          <a:srgbClr val="0563C1"/>
                        </a:solidFill>
                        <a:effectLst/>
                        <a:latin typeface="Calibri" panose="020F0502020204030204" pitchFamily="34" charset="0"/>
                      </a:endParaRPr>
                    </a:p>
                  </a:txBody>
                  <a:tcPr marL="5482" marR="5482" marT="5482" marB="0" anchor="ctr"/>
                </a:tc>
                <a:tc>
                  <a:txBody>
                    <a:bodyPr/>
                    <a:lstStyle/>
                    <a:p>
                      <a:pPr algn="ctr" fontAlgn="ctr"/>
                      <a:r>
                        <a:rPr lang="cs-CZ" sz="600" u="none" strike="noStrike">
                          <a:effectLst/>
                        </a:rPr>
                        <a:t>Straka, Vojtěch</a:t>
                      </a:r>
                      <a:endParaRPr lang="cs-CZ" sz="600" b="0" i="0" u="none" strike="noStrike">
                        <a:solidFill>
                          <a:srgbClr val="0A0A0A"/>
                        </a:solidFill>
                        <a:effectLst/>
                        <a:latin typeface="Open Sans" panose="020B0606030504020204" pitchFamily="34" charset="0"/>
                      </a:endParaRPr>
                    </a:p>
                  </a:txBody>
                  <a:tcPr marL="5482" marR="5482" marT="5482" marB="0" anchor="ctr"/>
                </a:tc>
                <a:tc>
                  <a:txBody>
                    <a:bodyPr/>
                    <a:lstStyle/>
                    <a:p>
                      <a:pPr algn="ctr" fontAlgn="ctr"/>
                      <a:r>
                        <a:rPr lang="cs-CZ" sz="600" u="none" strike="noStrike">
                          <a:effectLst/>
                        </a:rPr>
                        <a:t>ESF B-POIN BPOINF01 [sem 3]</a:t>
                      </a:r>
                      <a:endParaRPr lang="cs-CZ" sz="600" b="0" i="0" u="none" strike="noStrike">
                        <a:solidFill>
                          <a:srgbClr val="0A0A0A"/>
                        </a:solidFill>
                        <a:effectLst/>
                        <a:latin typeface="Open Sans" panose="020B0606030504020204" pitchFamily="34" charset="0"/>
                      </a:endParaRPr>
                    </a:p>
                  </a:txBody>
                  <a:tcPr marL="5482" marR="5482" marT="5482" marB="0" anchor="ctr"/>
                </a:tc>
                <a:tc>
                  <a:txBody>
                    <a:bodyPr/>
                    <a:lstStyle/>
                    <a:p>
                      <a:pPr algn="ctr" fontAlgn="ctr"/>
                      <a:r>
                        <a:rPr lang="cs-CZ" sz="600" u="none" strike="noStrike">
                          <a:effectLst/>
                        </a:rPr>
                        <a:t>zk</a:t>
                      </a:r>
                      <a:endParaRPr lang="cs-CZ" sz="600" b="0" i="0" u="none" strike="noStrike">
                        <a:solidFill>
                          <a:srgbClr val="0A0A0A"/>
                        </a:solidFill>
                        <a:effectLst/>
                        <a:latin typeface="Open Sans" panose="020B0606030504020204" pitchFamily="34" charset="0"/>
                      </a:endParaRPr>
                    </a:p>
                  </a:txBody>
                  <a:tcPr marL="5482" marR="5482" marT="5482" marB="0" anchor="ctr"/>
                </a:tc>
                <a:tc>
                  <a:txBody>
                    <a:bodyPr/>
                    <a:lstStyle/>
                    <a:p>
                      <a:pPr algn="l" fontAlgn="ctr"/>
                      <a:r>
                        <a:rPr lang="cs-CZ" sz="600" u="none" strike="noStrike">
                          <a:effectLst/>
                        </a:rPr>
                        <a:t> </a:t>
                      </a:r>
                      <a:endParaRPr lang="cs-CZ" sz="600" b="0" i="0" u="none" strike="noStrike">
                        <a:solidFill>
                          <a:srgbClr val="0A0A0A"/>
                        </a:solidFill>
                        <a:effectLst/>
                        <a:latin typeface="Open Sans" panose="020B0606030504020204" pitchFamily="34" charset="0"/>
                      </a:endParaRPr>
                    </a:p>
                  </a:txBody>
                  <a:tcPr marL="5482" marR="5482" marT="5482" marB="0" anchor="ctr"/>
                </a:tc>
                <a:tc>
                  <a:txBody>
                    <a:bodyPr/>
                    <a:lstStyle/>
                    <a:p>
                      <a:pPr algn="ctr" fontAlgn="b"/>
                      <a:r>
                        <a:rPr lang="cs-CZ" sz="600" u="none" strike="noStrike">
                          <a:effectLst/>
                        </a:rPr>
                        <a:t>Skladové jednotky</a:t>
                      </a:r>
                      <a:endParaRPr lang="cs-CZ" sz="600" b="0"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r>
                        <a:rPr lang="cs-CZ" sz="600" u="none" strike="noStrike">
                          <a:effectLst/>
                        </a:rPr>
                        <a:t> </a:t>
                      </a:r>
                      <a:endParaRPr lang="cs-CZ" sz="600" b="0"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r>
                        <a:rPr lang="cs-CZ" sz="600" u="none" strike="noStrike">
                          <a:effectLst/>
                        </a:rPr>
                        <a:t> </a:t>
                      </a:r>
                      <a:endParaRPr lang="cs-CZ" sz="600" b="0"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r>
                        <a:rPr lang="cs-CZ" sz="600" u="none" strike="noStrike">
                          <a:effectLst/>
                        </a:rPr>
                        <a:t>WHM Prodej</a:t>
                      </a:r>
                      <a:endParaRPr lang="cs-CZ" sz="600" b="0"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r>
                        <a:rPr lang="cs-CZ" sz="600" u="none" strike="noStrike">
                          <a:effectLst/>
                        </a:rPr>
                        <a:t>Ano</a:t>
                      </a:r>
                      <a:endParaRPr lang="cs-CZ" sz="600" b="0" i="0" u="none" strike="noStrike">
                        <a:solidFill>
                          <a:srgbClr val="000000"/>
                        </a:solidFill>
                        <a:effectLst/>
                        <a:latin typeface="Calibri" panose="020F0502020204030204" pitchFamily="34" charset="0"/>
                      </a:endParaRPr>
                    </a:p>
                  </a:txBody>
                  <a:tcPr marL="5482" marR="5482" marT="5482" marB="0" anchor="b"/>
                </a:tc>
                <a:tc>
                  <a:txBody>
                    <a:bodyPr/>
                    <a:lstStyle/>
                    <a:p>
                      <a:pPr algn="l" fontAlgn="b"/>
                      <a:r>
                        <a:rPr lang="cs-CZ" sz="600" u="none" strike="noStrike">
                          <a:effectLst/>
                        </a:rPr>
                        <a:t> </a:t>
                      </a:r>
                      <a:endParaRPr lang="cs-CZ" sz="600" b="0" i="0" u="none" strike="noStrike">
                        <a:solidFill>
                          <a:srgbClr val="000000"/>
                        </a:solidFill>
                        <a:effectLst/>
                        <a:latin typeface="Calibri" panose="020F0502020204030204" pitchFamily="34" charset="0"/>
                      </a:endParaRPr>
                    </a:p>
                  </a:txBody>
                  <a:tcPr marL="5482" marR="5482" marT="5482" marB="0" anchor="b"/>
                </a:tc>
                <a:tc>
                  <a:txBody>
                    <a:bodyPr/>
                    <a:lstStyle/>
                    <a:p>
                      <a:pPr algn="l" fontAlgn="b"/>
                      <a:r>
                        <a:rPr lang="cs-CZ" sz="600" u="none" strike="noStrike">
                          <a:effectLst/>
                        </a:rPr>
                        <a:t> </a:t>
                      </a:r>
                      <a:endParaRPr lang="cs-CZ" sz="600" b="0" i="0" u="none" strike="noStrike">
                        <a:solidFill>
                          <a:srgbClr val="000000"/>
                        </a:solidFill>
                        <a:effectLst/>
                        <a:latin typeface="Calibri" panose="020F0502020204030204" pitchFamily="34" charset="0"/>
                      </a:endParaRPr>
                    </a:p>
                  </a:txBody>
                  <a:tcPr marL="5482" marR="5482" marT="5482" marB="0" anchor="b"/>
                </a:tc>
                <a:tc>
                  <a:txBody>
                    <a:bodyPr/>
                    <a:lstStyle/>
                    <a:p>
                      <a:pPr algn="l" fontAlgn="b"/>
                      <a:r>
                        <a:rPr lang="cs-CZ" sz="600" u="none" strike="noStrike">
                          <a:effectLst/>
                        </a:rPr>
                        <a:t> </a:t>
                      </a:r>
                      <a:endParaRPr lang="cs-CZ" sz="600" b="0" i="0" u="none" strike="noStrike">
                        <a:solidFill>
                          <a:srgbClr val="000000"/>
                        </a:solidFill>
                        <a:effectLst/>
                        <a:latin typeface="Calibri" panose="020F0502020204030204" pitchFamily="34" charset="0"/>
                      </a:endParaRPr>
                    </a:p>
                  </a:txBody>
                  <a:tcPr marL="5482" marR="5482" marT="5482" marB="0" anchor="b"/>
                </a:tc>
                <a:extLst>
                  <a:ext uri="{0D108BD9-81ED-4DB2-BD59-A6C34878D82A}">
                    <a16:rowId xmlns:a16="http://schemas.microsoft.com/office/drawing/2014/main" val="798587912"/>
                  </a:ext>
                </a:extLst>
              </a:tr>
              <a:tr h="146905">
                <a:tc>
                  <a:txBody>
                    <a:bodyPr/>
                    <a:lstStyle/>
                    <a:p>
                      <a:pPr algn="ctr" fontAlgn="ctr"/>
                      <a:r>
                        <a:rPr lang="cs-CZ" sz="600" u="none" strike="noStrike">
                          <a:effectLst/>
                        </a:rPr>
                        <a:t>14.</a:t>
                      </a:r>
                      <a:endParaRPr lang="cs-CZ" sz="600" b="0" i="0" u="none" strike="noStrike">
                        <a:solidFill>
                          <a:srgbClr val="0A0A0A"/>
                        </a:solidFill>
                        <a:effectLst/>
                        <a:latin typeface="Open Sans" panose="020B0606030504020204" pitchFamily="34" charset="0"/>
                      </a:endParaRPr>
                    </a:p>
                  </a:txBody>
                  <a:tcPr marL="5482" marR="5482" marT="5482" marB="0" anchor="ctr"/>
                </a:tc>
                <a:tc>
                  <a:txBody>
                    <a:bodyPr/>
                    <a:lstStyle/>
                    <a:p>
                      <a:pPr algn="ctr" fontAlgn="ctr"/>
                      <a:r>
                        <a:rPr lang="cs-CZ" sz="600" u="sng" strike="noStrike">
                          <a:effectLst/>
                          <a:hlinkClick r:id="rId15"/>
                        </a:rPr>
                        <a:t>485583</a:t>
                      </a:r>
                      <a:endParaRPr lang="cs-CZ" sz="600" b="0" i="0" u="sng" strike="noStrike">
                        <a:solidFill>
                          <a:srgbClr val="0563C1"/>
                        </a:solidFill>
                        <a:effectLst/>
                        <a:latin typeface="Calibri" panose="020F0502020204030204" pitchFamily="34" charset="0"/>
                      </a:endParaRPr>
                    </a:p>
                  </a:txBody>
                  <a:tcPr marL="5482" marR="5482" marT="5482" marB="0" anchor="ctr"/>
                </a:tc>
                <a:tc>
                  <a:txBody>
                    <a:bodyPr/>
                    <a:lstStyle/>
                    <a:p>
                      <a:pPr algn="ctr" fontAlgn="ctr"/>
                      <a:r>
                        <a:rPr lang="cs-CZ" sz="600" u="none" strike="noStrike">
                          <a:effectLst/>
                        </a:rPr>
                        <a:t>Vanko, Michal Ján</a:t>
                      </a:r>
                      <a:endParaRPr lang="cs-CZ" sz="600" b="0" i="0" u="none" strike="noStrike">
                        <a:solidFill>
                          <a:srgbClr val="0A0A0A"/>
                        </a:solidFill>
                        <a:effectLst/>
                        <a:latin typeface="Open Sans" panose="020B0606030504020204" pitchFamily="34" charset="0"/>
                      </a:endParaRPr>
                    </a:p>
                  </a:txBody>
                  <a:tcPr marL="5482" marR="5482" marT="5482" marB="0" anchor="ctr"/>
                </a:tc>
                <a:tc>
                  <a:txBody>
                    <a:bodyPr/>
                    <a:lstStyle/>
                    <a:p>
                      <a:pPr algn="ctr" fontAlgn="ctr"/>
                      <a:r>
                        <a:rPr lang="cs-CZ" sz="600" u="none" strike="noStrike">
                          <a:effectLst/>
                        </a:rPr>
                        <a:t>ESF B-POIN BPOINF01 [sem 3]</a:t>
                      </a:r>
                      <a:endParaRPr lang="cs-CZ" sz="600" b="0" i="0" u="none" strike="noStrike">
                        <a:solidFill>
                          <a:srgbClr val="0A0A0A"/>
                        </a:solidFill>
                        <a:effectLst/>
                        <a:latin typeface="Open Sans" panose="020B0606030504020204" pitchFamily="34" charset="0"/>
                      </a:endParaRPr>
                    </a:p>
                  </a:txBody>
                  <a:tcPr marL="5482" marR="5482" marT="5482" marB="0" anchor="ctr"/>
                </a:tc>
                <a:tc>
                  <a:txBody>
                    <a:bodyPr/>
                    <a:lstStyle/>
                    <a:p>
                      <a:pPr algn="ctr" fontAlgn="ctr"/>
                      <a:r>
                        <a:rPr lang="cs-CZ" sz="600" u="none" strike="noStrike">
                          <a:effectLst/>
                        </a:rPr>
                        <a:t>zk</a:t>
                      </a:r>
                      <a:endParaRPr lang="cs-CZ" sz="600" b="0" i="0" u="none" strike="noStrike">
                        <a:solidFill>
                          <a:srgbClr val="0A0A0A"/>
                        </a:solidFill>
                        <a:effectLst/>
                        <a:latin typeface="Open Sans" panose="020B0606030504020204" pitchFamily="34" charset="0"/>
                      </a:endParaRPr>
                    </a:p>
                  </a:txBody>
                  <a:tcPr marL="5482" marR="5482" marT="5482" marB="0" anchor="ctr"/>
                </a:tc>
                <a:tc>
                  <a:txBody>
                    <a:bodyPr/>
                    <a:lstStyle/>
                    <a:p>
                      <a:pPr algn="l" fontAlgn="ctr"/>
                      <a:r>
                        <a:rPr lang="cs-CZ" sz="600" u="none" strike="noStrike">
                          <a:effectLst/>
                        </a:rPr>
                        <a:t> </a:t>
                      </a:r>
                      <a:endParaRPr lang="cs-CZ" sz="600" b="0" i="0" u="none" strike="noStrike">
                        <a:solidFill>
                          <a:srgbClr val="0A0A0A"/>
                        </a:solidFill>
                        <a:effectLst/>
                        <a:latin typeface="Open Sans" panose="020B0606030504020204" pitchFamily="34" charset="0"/>
                      </a:endParaRPr>
                    </a:p>
                  </a:txBody>
                  <a:tcPr marL="5482" marR="5482" marT="5482" marB="0" anchor="ctr"/>
                </a:tc>
                <a:tc>
                  <a:txBody>
                    <a:bodyPr/>
                    <a:lstStyle/>
                    <a:p>
                      <a:pPr algn="ctr" fontAlgn="b"/>
                      <a:r>
                        <a:rPr lang="cs-CZ" sz="600" u="none" strike="noStrike">
                          <a:effectLst/>
                        </a:rPr>
                        <a:t>Rezervace</a:t>
                      </a:r>
                      <a:endParaRPr lang="cs-CZ" sz="600" b="0"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r>
                        <a:rPr lang="cs-CZ" sz="600" u="none" strike="noStrike">
                          <a:effectLst/>
                        </a:rPr>
                        <a:t> </a:t>
                      </a:r>
                      <a:endParaRPr lang="cs-CZ" sz="600" b="0"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r>
                        <a:rPr lang="cs-CZ" sz="600" u="none" strike="noStrike">
                          <a:effectLst/>
                        </a:rPr>
                        <a:t> </a:t>
                      </a:r>
                      <a:endParaRPr lang="cs-CZ" sz="600" b="0"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r>
                        <a:rPr lang="cs-CZ" sz="600" u="none" strike="noStrike">
                          <a:effectLst/>
                        </a:rPr>
                        <a:t>Kombinované dodávky</a:t>
                      </a:r>
                      <a:endParaRPr lang="cs-CZ" sz="600" b="0"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r>
                        <a:rPr lang="cs-CZ" sz="600" u="none" strike="noStrike">
                          <a:effectLst/>
                        </a:rPr>
                        <a:t>Ano</a:t>
                      </a:r>
                      <a:endParaRPr lang="cs-CZ" sz="600" b="0" i="0" u="none" strike="noStrike">
                        <a:solidFill>
                          <a:srgbClr val="000000"/>
                        </a:solidFill>
                        <a:effectLst/>
                        <a:latin typeface="Calibri" panose="020F0502020204030204" pitchFamily="34" charset="0"/>
                      </a:endParaRPr>
                    </a:p>
                  </a:txBody>
                  <a:tcPr marL="5482" marR="5482" marT="5482" marB="0" anchor="b"/>
                </a:tc>
                <a:tc>
                  <a:txBody>
                    <a:bodyPr/>
                    <a:lstStyle/>
                    <a:p>
                      <a:pPr algn="l" fontAlgn="b"/>
                      <a:r>
                        <a:rPr lang="cs-CZ" sz="600" u="none" strike="noStrike">
                          <a:effectLst/>
                        </a:rPr>
                        <a:t> </a:t>
                      </a:r>
                      <a:endParaRPr lang="cs-CZ" sz="600" b="0" i="0" u="none" strike="noStrike">
                        <a:solidFill>
                          <a:srgbClr val="000000"/>
                        </a:solidFill>
                        <a:effectLst/>
                        <a:latin typeface="Calibri" panose="020F0502020204030204" pitchFamily="34" charset="0"/>
                      </a:endParaRPr>
                    </a:p>
                  </a:txBody>
                  <a:tcPr marL="5482" marR="5482" marT="5482" marB="0" anchor="b"/>
                </a:tc>
                <a:tc>
                  <a:txBody>
                    <a:bodyPr/>
                    <a:lstStyle/>
                    <a:p>
                      <a:pPr algn="l" fontAlgn="b"/>
                      <a:r>
                        <a:rPr lang="cs-CZ" sz="600" u="none" strike="noStrike">
                          <a:effectLst/>
                        </a:rPr>
                        <a:t> </a:t>
                      </a:r>
                      <a:endParaRPr lang="cs-CZ" sz="600" b="0" i="0" u="none" strike="noStrike">
                        <a:solidFill>
                          <a:srgbClr val="000000"/>
                        </a:solidFill>
                        <a:effectLst/>
                        <a:latin typeface="Calibri" panose="020F0502020204030204" pitchFamily="34" charset="0"/>
                      </a:endParaRPr>
                    </a:p>
                  </a:txBody>
                  <a:tcPr marL="5482" marR="5482" marT="5482" marB="0" anchor="b"/>
                </a:tc>
                <a:tc>
                  <a:txBody>
                    <a:bodyPr/>
                    <a:lstStyle/>
                    <a:p>
                      <a:pPr algn="l" fontAlgn="b"/>
                      <a:r>
                        <a:rPr lang="cs-CZ" sz="600" u="none" strike="noStrike">
                          <a:effectLst/>
                        </a:rPr>
                        <a:t> </a:t>
                      </a:r>
                      <a:endParaRPr lang="cs-CZ" sz="600" b="0" i="0" u="none" strike="noStrike">
                        <a:solidFill>
                          <a:srgbClr val="000000"/>
                        </a:solidFill>
                        <a:effectLst/>
                        <a:latin typeface="Calibri" panose="020F0502020204030204" pitchFamily="34" charset="0"/>
                      </a:endParaRPr>
                    </a:p>
                  </a:txBody>
                  <a:tcPr marL="5482" marR="5482" marT="5482" marB="0" anchor="b"/>
                </a:tc>
                <a:extLst>
                  <a:ext uri="{0D108BD9-81ED-4DB2-BD59-A6C34878D82A}">
                    <a16:rowId xmlns:a16="http://schemas.microsoft.com/office/drawing/2014/main" val="3332621711"/>
                  </a:ext>
                </a:extLst>
              </a:tr>
              <a:tr h="146905">
                <a:tc>
                  <a:txBody>
                    <a:bodyPr/>
                    <a:lstStyle/>
                    <a:p>
                      <a:pPr algn="ctr" fontAlgn="ctr"/>
                      <a:r>
                        <a:rPr lang="cs-CZ" sz="600" u="none" strike="noStrike">
                          <a:effectLst/>
                        </a:rPr>
                        <a:t>15.</a:t>
                      </a:r>
                      <a:endParaRPr lang="cs-CZ" sz="600" b="0" i="0" u="none" strike="noStrike">
                        <a:solidFill>
                          <a:srgbClr val="0A0A0A"/>
                        </a:solidFill>
                        <a:effectLst/>
                        <a:latin typeface="Open Sans" panose="020B0606030504020204" pitchFamily="34" charset="0"/>
                      </a:endParaRPr>
                    </a:p>
                  </a:txBody>
                  <a:tcPr marL="5482" marR="5482" marT="5482" marB="0" anchor="ctr"/>
                </a:tc>
                <a:tc>
                  <a:txBody>
                    <a:bodyPr/>
                    <a:lstStyle/>
                    <a:p>
                      <a:pPr algn="ctr" fontAlgn="ctr"/>
                      <a:r>
                        <a:rPr lang="cs-CZ" sz="600" u="sng" strike="noStrike">
                          <a:effectLst/>
                          <a:hlinkClick r:id="rId16"/>
                        </a:rPr>
                        <a:t>513944</a:t>
                      </a:r>
                      <a:endParaRPr lang="cs-CZ" sz="600" b="0" i="0" u="sng" strike="noStrike">
                        <a:solidFill>
                          <a:srgbClr val="0563C1"/>
                        </a:solidFill>
                        <a:effectLst/>
                        <a:latin typeface="Calibri" panose="020F0502020204030204" pitchFamily="34" charset="0"/>
                      </a:endParaRPr>
                    </a:p>
                  </a:txBody>
                  <a:tcPr marL="5482" marR="5482" marT="5482" marB="0" anchor="ctr"/>
                </a:tc>
                <a:tc>
                  <a:txBody>
                    <a:bodyPr/>
                    <a:lstStyle/>
                    <a:p>
                      <a:pPr algn="ctr" fontAlgn="ctr"/>
                      <a:r>
                        <a:rPr lang="cs-CZ" sz="600" u="none" strike="noStrike">
                          <a:effectLst/>
                        </a:rPr>
                        <a:t>Vybíhal, Ondřej</a:t>
                      </a:r>
                      <a:endParaRPr lang="cs-CZ" sz="600" b="0" i="0" u="none" strike="noStrike">
                        <a:solidFill>
                          <a:srgbClr val="0A0A0A"/>
                        </a:solidFill>
                        <a:effectLst/>
                        <a:latin typeface="Open Sans" panose="020B0606030504020204" pitchFamily="34" charset="0"/>
                      </a:endParaRPr>
                    </a:p>
                  </a:txBody>
                  <a:tcPr marL="5482" marR="5482" marT="5482" marB="0" anchor="ctr"/>
                </a:tc>
                <a:tc>
                  <a:txBody>
                    <a:bodyPr/>
                    <a:lstStyle/>
                    <a:p>
                      <a:pPr algn="ctr" fontAlgn="ctr"/>
                      <a:r>
                        <a:rPr lang="cs-CZ" sz="600" u="none" strike="noStrike">
                          <a:effectLst/>
                        </a:rPr>
                        <a:t>ESF B-POIN BPOINF01 [sem 3]</a:t>
                      </a:r>
                      <a:endParaRPr lang="cs-CZ" sz="600" b="0" i="0" u="none" strike="noStrike">
                        <a:solidFill>
                          <a:srgbClr val="0A0A0A"/>
                        </a:solidFill>
                        <a:effectLst/>
                        <a:latin typeface="Open Sans" panose="020B0606030504020204" pitchFamily="34" charset="0"/>
                      </a:endParaRPr>
                    </a:p>
                  </a:txBody>
                  <a:tcPr marL="5482" marR="5482" marT="5482" marB="0" anchor="ctr"/>
                </a:tc>
                <a:tc>
                  <a:txBody>
                    <a:bodyPr/>
                    <a:lstStyle/>
                    <a:p>
                      <a:pPr algn="ctr" fontAlgn="ctr"/>
                      <a:r>
                        <a:rPr lang="cs-CZ" sz="600" u="none" strike="noStrike">
                          <a:effectLst/>
                        </a:rPr>
                        <a:t>zk</a:t>
                      </a:r>
                      <a:endParaRPr lang="cs-CZ" sz="600" b="0" i="0" u="none" strike="noStrike">
                        <a:solidFill>
                          <a:srgbClr val="0A0A0A"/>
                        </a:solidFill>
                        <a:effectLst/>
                        <a:latin typeface="Open Sans" panose="020B0606030504020204" pitchFamily="34" charset="0"/>
                      </a:endParaRPr>
                    </a:p>
                  </a:txBody>
                  <a:tcPr marL="5482" marR="5482" marT="5482" marB="0" anchor="ctr"/>
                </a:tc>
                <a:tc>
                  <a:txBody>
                    <a:bodyPr/>
                    <a:lstStyle/>
                    <a:p>
                      <a:pPr algn="l" fontAlgn="b"/>
                      <a:r>
                        <a:rPr lang="cs-CZ" sz="600" u="none" strike="noStrike">
                          <a:effectLst/>
                        </a:rPr>
                        <a:t> </a:t>
                      </a:r>
                      <a:endParaRPr lang="cs-CZ" sz="600" b="0"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r>
                        <a:rPr lang="cs-CZ" sz="600" u="none" strike="noStrike">
                          <a:effectLst/>
                        </a:rPr>
                        <a:t>Hromadné objednávky</a:t>
                      </a:r>
                      <a:endParaRPr lang="cs-CZ" sz="600" b="0"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r>
                        <a:rPr lang="cs-CZ" sz="600" u="none" strike="noStrike">
                          <a:effectLst/>
                        </a:rPr>
                        <a:t> </a:t>
                      </a:r>
                      <a:endParaRPr lang="cs-CZ" sz="600" b="0"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r>
                        <a:rPr lang="cs-CZ" sz="600" u="none" strike="noStrike">
                          <a:effectLst/>
                        </a:rPr>
                        <a:t> </a:t>
                      </a:r>
                      <a:endParaRPr lang="cs-CZ" sz="600" b="0"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r>
                        <a:rPr lang="cs-CZ" sz="600" u="none" strike="noStrike">
                          <a:effectLst/>
                        </a:rPr>
                        <a:t>ATP</a:t>
                      </a:r>
                      <a:endParaRPr lang="cs-CZ" sz="600" b="0"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r>
                        <a:rPr lang="cs-CZ" sz="600" u="none" strike="noStrike">
                          <a:effectLst/>
                        </a:rPr>
                        <a:t>Ano</a:t>
                      </a:r>
                      <a:endParaRPr lang="cs-CZ" sz="600" b="0" i="0" u="none" strike="noStrike">
                        <a:solidFill>
                          <a:srgbClr val="000000"/>
                        </a:solidFill>
                        <a:effectLst/>
                        <a:latin typeface="Calibri" panose="020F0502020204030204" pitchFamily="34" charset="0"/>
                      </a:endParaRPr>
                    </a:p>
                  </a:txBody>
                  <a:tcPr marL="5482" marR="5482" marT="5482" marB="0" anchor="b"/>
                </a:tc>
                <a:tc>
                  <a:txBody>
                    <a:bodyPr/>
                    <a:lstStyle/>
                    <a:p>
                      <a:pPr algn="l" fontAlgn="b"/>
                      <a:r>
                        <a:rPr lang="cs-CZ" sz="600" u="none" strike="noStrike">
                          <a:effectLst/>
                        </a:rPr>
                        <a:t> </a:t>
                      </a:r>
                      <a:endParaRPr lang="cs-CZ" sz="600" b="0" i="0" u="none" strike="noStrike">
                        <a:solidFill>
                          <a:srgbClr val="000000"/>
                        </a:solidFill>
                        <a:effectLst/>
                        <a:latin typeface="Calibri" panose="020F0502020204030204" pitchFamily="34" charset="0"/>
                      </a:endParaRPr>
                    </a:p>
                  </a:txBody>
                  <a:tcPr marL="5482" marR="5482" marT="5482" marB="0" anchor="b"/>
                </a:tc>
                <a:tc>
                  <a:txBody>
                    <a:bodyPr/>
                    <a:lstStyle/>
                    <a:p>
                      <a:pPr algn="l" fontAlgn="b"/>
                      <a:r>
                        <a:rPr lang="cs-CZ" sz="600" u="none" strike="noStrike">
                          <a:effectLst/>
                        </a:rPr>
                        <a:t> </a:t>
                      </a:r>
                      <a:endParaRPr lang="cs-CZ" sz="600" b="0" i="0" u="none" strike="noStrike">
                        <a:solidFill>
                          <a:srgbClr val="000000"/>
                        </a:solidFill>
                        <a:effectLst/>
                        <a:latin typeface="Calibri" panose="020F0502020204030204" pitchFamily="34" charset="0"/>
                      </a:endParaRPr>
                    </a:p>
                  </a:txBody>
                  <a:tcPr marL="5482" marR="5482" marT="5482" marB="0" anchor="b"/>
                </a:tc>
                <a:tc>
                  <a:txBody>
                    <a:bodyPr/>
                    <a:lstStyle/>
                    <a:p>
                      <a:pPr algn="l" fontAlgn="b"/>
                      <a:r>
                        <a:rPr lang="cs-CZ" sz="600" u="none" strike="noStrike">
                          <a:effectLst/>
                        </a:rPr>
                        <a:t> </a:t>
                      </a:r>
                      <a:endParaRPr lang="cs-CZ" sz="600" b="0" i="0" u="none" strike="noStrike">
                        <a:solidFill>
                          <a:srgbClr val="000000"/>
                        </a:solidFill>
                        <a:effectLst/>
                        <a:latin typeface="Calibri" panose="020F0502020204030204" pitchFamily="34" charset="0"/>
                      </a:endParaRPr>
                    </a:p>
                  </a:txBody>
                  <a:tcPr marL="5482" marR="5482" marT="5482" marB="0" anchor="b"/>
                </a:tc>
                <a:extLst>
                  <a:ext uri="{0D108BD9-81ED-4DB2-BD59-A6C34878D82A}">
                    <a16:rowId xmlns:a16="http://schemas.microsoft.com/office/drawing/2014/main" val="2465868693"/>
                  </a:ext>
                </a:extLst>
              </a:tr>
              <a:tr h="146905">
                <a:tc>
                  <a:txBody>
                    <a:bodyPr/>
                    <a:lstStyle/>
                    <a:p>
                      <a:pPr algn="ctr" fontAlgn="ctr"/>
                      <a:r>
                        <a:rPr lang="cs-CZ" sz="600" u="none" strike="noStrike">
                          <a:effectLst/>
                        </a:rPr>
                        <a:t> </a:t>
                      </a:r>
                      <a:endParaRPr lang="cs-CZ" sz="600" b="0" i="0" u="none" strike="noStrike">
                        <a:solidFill>
                          <a:srgbClr val="0A0A0A"/>
                        </a:solidFill>
                        <a:effectLst/>
                        <a:latin typeface="&amp;quot"/>
                      </a:endParaRPr>
                    </a:p>
                  </a:txBody>
                  <a:tcPr marL="5482" marR="5482" marT="5482" marB="0" anchor="ctr"/>
                </a:tc>
                <a:tc>
                  <a:txBody>
                    <a:bodyPr/>
                    <a:lstStyle/>
                    <a:p>
                      <a:pPr algn="ctr" fontAlgn="b"/>
                      <a:r>
                        <a:rPr lang="cs-CZ" sz="600" u="none" strike="noStrike">
                          <a:effectLst/>
                        </a:rPr>
                        <a:t> </a:t>
                      </a:r>
                      <a:endParaRPr lang="cs-CZ" sz="600" b="0" i="0" u="none" strike="noStrike">
                        <a:solidFill>
                          <a:srgbClr val="000000"/>
                        </a:solidFill>
                        <a:effectLst/>
                        <a:latin typeface="Calibri" panose="020F0502020204030204" pitchFamily="34" charset="0"/>
                      </a:endParaRPr>
                    </a:p>
                  </a:txBody>
                  <a:tcPr marL="5482" marR="5482" marT="5482" marB="0" anchor="b"/>
                </a:tc>
                <a:tc>
                  <a:txBody>
                    <a:bodyPr/>
                    <a:lstStyle/>
                    <a:p>
                      <a:pPr algn="l" fontAlgn="ctr"/>
                      <a:r>
                        <a:rPr lang="cs-CZ" sz="600" u="none" strike="noStrike">
                          <a:effectLst/>
                        </a:rPr>
                        <a:t> </a:t>
                      </a:r>
                      <a:endParaRPr lang="cs-CZ" sz="600" b="0" i="0" u="none" strike="noStrike">
                        <a:solidFill>
                          <a:srgbClr val="0A0A0A"/>
                        </a:solidFill>
                        <a:effectLst/>
                        <a:latin typeface="&amp;quot"/>
                      </a:endParaRPr>
                    </a:p>
                  </a:txBody>
                  <a:tcPr marL="5482" marR="5482" marT="5482" marB="0" anchor="ctr"/>
                </a:tc>
                <a:tc>
                  <a:txBody>
                    <a:bodyPr/>
                    <a:lstStyle/>
                    <a:p>
                      <a:pPr algn="l" fontAlgn="ctr"/>
                      <a:r>
                        <a:rPr lang="cs-CZ" sz="600" u="none" strike="noStrike">
                          <a:effectLst/>
                        </a:rPr>
                        <a:t> </a:t>
                      </a:r>
                      <a:endParaRPr lang="cs-CZ" sz="600" b="0" i="0" u="none" strike="noStrike">
                        <a:solidFill>
                          <a:srgbClr val="0A0A0A"/>
                        </a:solidFill>
                        <a:effectLst/>
                        <a:latin typeface="&amp;quot"/>
                      </a:endParaRPr>
                    </a:p>
                  </a:txBody>
                  <a:tcPr marL="5482" marR="5482" marT="5482" marB="0" anchor="ctr"/>
                </a:tc>
                <a:tc>
                  <a:txBody>
                    <a:bodyPr/>
                    <a:lstStyle/>
                    <a:p>
                      <a:pPr algn="ctr" fontAlgn="ctr"/>
                      <a:r>
                        <a:rPr lang="cs-CZ" sz="600" u="none" strike="noStrike">
                          <a:effectLst/>
                        </a:rPr>
                        <a:t> </a:t>
                      </a:r>
                      <a:endParaRPr lang="cs-CZ" sz="600" b="0" i="0" u="none" strike="noStrike">
                        <a:solidFill>
                          <a:srgbClr val="0A0A0A"/>
                        </a:solidFill>
                        <a:effectLst/>
                        <a:latin typeface="&amp;quot"/>
                      </a:endParaRPr>
                    </a:p>
                  </a:txBody>
                  <a:tcPr marL="5482" marR="5482" marT="5482" marB="0" anchor="ctr"/>
                </a:tc>
                <a:tc>
                  <a:txBody>
                    <a:bodyPr/>
                    <a:lstStyle/>
                    <a:p>
                      <a:pPr algn="ctr" fontAlgn="b"/>
                      <a:r>
                        <a:rPr lang="cs-CZ" sz="600" u="none" strike="noStrike">
                          <a:effectLst/>
                        </a:rPr>
                        <a:t> </a:t>
                      </a:r>
                      <a:endParaRPr lang="cs-CZ" sz="600" b="0"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r>
                        <a:rPr lang="cs-CZ" sz="600" u="none" strike="noStrike">
                          <a:effectLst/>
                        </a:rPr>
                        <a:t>Ovládání a principy</a:t>
                      </a:r>
                      <a:endParaRPr lang="cs-CZ" sz="600" b="0"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r>
                        <a:rPr lang="cs-CZ" sz="600" u="none" strike="noStrike">
                          <a:effectLst/>
                        </a:rPr>
                        <a:t> </a:t>
                      </a:r>
                      <a:endParaRPr lang="cs-CZ" sz="600" b="0"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r>
                        <a:rPr lang="cs-CZ" sz="600" u="none" strike="noStrike">
                          <a:effectLst/>
                        </a:rPr>
                        <a:t> </a:t>
                      </a:r>
                      <a:endParaRPr lang="cs-CZ" sz="600" b="0"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r>
                        <a:rPr lang="cs-CZ" sz="600" u="none" strike="noStrike">
                          <a:effectLst/>
                        </a:rPr>
                        <a:t>Sériová čísla</a:t>
                      </a:r>
                      <a:endParaRPr lang="cs-CZ" sz="600" b="0"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r>
                        <a:rPr lang="cs-CZ" sz="600" u="none" strike="noStrike">
                          <a:effectLst/>
                        </a:rPr>
                        <a:t>Ano</a:t>
                      </a:r>
                      <a:endParaRPr lang="cs-CZ" sz="600" b="0" i="0" u="none" strike="noStrike">
                        <a:solidFill>
                          <a:srgbClr val="000000"/>
                        </a:solidFill>
                        <a:effectLst/>
                        <a:latin typeface="Calibri" panose="020F0502020204030204" pitchFamily="34" charset="0"/>
                      </a:endParaRPr>
                    </a:p>
                  </a:txBody>
                  <a:tcPr marL="5482" marR="5482" marT="5482" marB="0" anchor="b"/>
                </a:tc>
                <a:tc>
                  <a:txBody>
                    <a:bodyPr/>
                    <a:lstStyle/>
                    <a:p>
                      <a:pPr algn="l" fontAlgn="b"/>
                      <a:r>
                        <a:rPr lang="cs-CZ" sz="600" u="none" strike="noStrike">
                          <a:effectLst/>
                        </a:rPr>
                        <a:t> </a:t>
                      </a:r>
                      <a:endParaRPr lang="cs-CZ" sz="600" b="0" i="0" u="none" strike="noStrike">
                        <a:solidFill>
                          <a:srgbClr val="000000"/>
                        </a:solidFill>
                        <a:effectLst/>
                        <a:latin typeface="Calibri" panose="020F0502020204030204" pitchFamily="34" charset="0"/>
                      </a:endParaRPr>
                    </a:p>
                  </a:txBody>
                  <a:tcPr marL="5482" marR="5482" marT="5482" marB="0" anchor="b"/>
                </a:tc>
                <a:tc>
                  <a:txBody>
                    <a:bodyPr/>
                    <a:lstStyle/>
                    <a:p>
                      <a:pPr algn="l" fontAlgn="b"/>
                      <a:r>
                        <a:rPr lang="cs-CZ" sz="600" u="none" strike="noStrike">
                          <a:effectLst/>
                        </a:rPr>
                        <a:t> </a:t>
                      </a:r>
                      <a:endParaRPr lang="cs-CZ" sz="600" b="0" i="0" u="none" strike="noStrike">
                        <a:solidFill>
                          <a:srgbClr val="000000"/>
                        </a:solidFill>
                        <a:effectLst/>
                        <a:latin typeface="Calibri" panose="020F0502020204030204" pitchFamily="34" charset="0"/>
                      </a:endParaRPr>
                    </a:p>
                  </a:txBody>
                  <a:tcPr marL="5482" marR="5482" marT="5482" marB="0" anchor="b"/>
                </a:tc>
                <a:tc>
                  <a:txBody>
                    <a:bodyPr/>
                    <a:lstStyle/>
                    <a:p>
                      <a:pPr algn="l" fontAlgn="b"/>
                      <a:r>
                        <a:rPr lang="cs-CZ" sz="600" u="none" strike="noStrike">
                          <a:effectLst/>
                        </a:rPr>
                        <a:t> </a:t>
                      </a:r>
                      <a:endParaRPr lang="cs-CZ" sz="600" b="0" i="0" u="none" strike="noStrike">
                        <a:solidFill>
                          <a:srgbClr val="000000"/>
                        </a:solidFill>
                        <a:effectLst/>
                        <a:latin typeface="Calibri" panose="020F0502020204030204" pitchFamily="34" charset="0"/>
                      </a:endParaRPr>
                    </a:p>
                  </a:txBody>
                  <a:tcPr marL="5482" marR="5482" marT="5482" marB="0" anchor="b"/>
                </a:tc>
                <a:extLst>
                  <a:ext uri="{0D108BD9-81ED-4DB2-BD59-A6C34878D82A}">
                    <a16:rowId xmlns:a16="http://schemas.microsoft.com/office/drawing/2014/main" val="3760736618"/>
                  </a:ext>
                </a:extLst>
              </a:tr>
              <a:tr h="146905">
                <a:tc>
                  <a:txBody>
                    <a:bodyPr/>
                    <a:lstStyle/>
                    <a:p>
                      <a:pPr algn="ctr" fontAlgn="ctr"/>
                      <a:r>
                        <a:rPr lang="cs-CZ" sz="600" u="none" strike="noStrike">
                          <a:effectLst/>
                        </a:rPr>
                        <a:t> </a:t>
                      </a:r>
                      <a:endParaRPr lang="cs-CZ" sz="600" b="0" i="0" u="none" strike="noStrike">
                        <a:solidFill>
                          <a:srgbClr val="0A0A0A"/>
                        </a:solidFill>
                        <a:effectLst/>
                        <a:latin typeface="&amp;quot"/>
                      </a:endParaRPr>
                    </a:p>
                  </a:txBody>
                  <a:tcPr marL="5482" marR="5482" marT="5482" marB="0" anchor="ctr"/>
                </a:tc>
                <a:tc>
                  <a:txBody>
                    <a:bodyPr/>
                    <a:lstStyle/>
                    <a:p>
                      <a:pPr algn="ctr" fontAlgn="b"/>
                      <a:r>
                        <a:rPr lang="cs-CZ" sz="600" u="none" strike="noStrike">
                          <a:effectLst/>
                        </a:rPr>
                        <a:t> </a:t>
                      </a:r>
                      <a:endParaRPr lang="cs-CZ" sz="600" b="0" i="0" u="none" strike="noStrike">
                        <a:solidFill>
                          <a:srgbClr val="000000"/>
                        </a:solidFill>
                        <a:effectLst/>
                        <a:latin typeface="Calibri" panose="020F0502020204030204" pitchFamily="34" charset="0"/>
                      </a:endParaRPr>
                    </a:p>
                  </a:txBody>
                  <a:tcPr marL="5482" marR="5482" marT="5482" marB="0" anchor="b"/>
                </a:tc>
                <a:tc>
                  <a:txBody>
                    <a:bodyPr/>
                    <a:lstStyle/>
                    <a:p>
                      <a:pPr algn="l" fontAlgn="ctr"/>
                      <a:r>
                        <a:rPr lang="cs-CZ" sz="600" u="none" strike="noStrike">
                          <a:effectLst/>
                        </a:rPr>
                        <a:t> </a:t>
                      </a:r>
                      <a:endParaRPr lang="cs-CZ" sz="600" b="0" i="0" u="none" strike="noStrike">
                        <a:solidFill>
                          <a:srgbClr val="0A0A0A"/>
                        </a:solidFill>
                        <a:effectLst/>
                        <a:latin typeface="&amp;quot"/>
                      </a:endParaRPr>
                    </a:p>
                  </a:txBody>
                  <a:tcPr marL="5482" marR="5482" marT="5482" marB="0" anchor="ctr"/>
                </a:tc>
                <a:tc>
                  <a:txBody>
                    <a:bodyPr/>
                    <a:lstStyle/>
                    <a:p>
                      <a:pPr algn="l" fontAlgn="ctr"/>
                      <a:r>
                        <a:rPr lang="cs-CZ" sz="600" u="none" strike="noStrike">
                          <a:effectLst/>
                        </a:rPr>
                        <a:t> </a:t>
                      </a:r>
                      <a:endParaRPr lang="cs-CZ" sz="600" b="0" i="0" u="none" strike="noStrike">
                        <a:solidFill>
                          <a:srgbClr val="0A0A0A"/>
                        </a:solidFill>
                        <a:effectLst/>
                        <a:latin typeface="&amp;quot"/>
                      </a:endParaRPr>
                    </a:p>
                  </a:txBody>
                  <a:tcPr marL="5482" marR="5482" marT="5482" marB="0" anchor="ctr"/>
                </a:tc>
                <a:tc>
                  <a:txBody>
                    <a:bodyPr/>
                    <a:lstStyle/>
                    <a:p>
                      <a:pPr algn="ctr" fontAlgn="ctr"/>
                      <a:r>
                        <a:rPr lang="cs-CZ" sz="600" u="none" strike="noStrike">
                          <a:effectLst/>
                        </a:rPr>
                        <a:t> </a:t>
                      </a:r>
                      <a:endParaRPr lang="cs-CZ" sz="600" b="0" i="0" u="none" strike="noStrike">
                        <a:solidFill>
                          <a:srgbClr val="0A0A0A"/>
                        </a:solidFill>
                        <a:effectLst/>
                        <a:latin typeface="&amp;quot"/>
                      </a:endParaRPr>
                    </a:p>
                  </a:txBody>
                  <a:tcPr marL="5482" marR="5482" marT="5482" marB="0" anchor="ctr"/>
                </a:tc>
                <a:tc>
                  <a:txBody>
                    <a:bodyPr/>
                    <a:lstStyle/>
                    <a:p>
                      <a:pPr algn="ctr" fontAlgn="b"/>
                      <a:r>
                        <a:rPr lang="cs-CZ" sz="600" u="none" strike="noStrike">
                          <a:effectLst/>
                        </a:rPr>
                        <a:t> </a:t>
                      </a:r>
                      <a:endParaRPr lang="cs-CZ" sz="600" b="0"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r>
                        <a:rPr lang="cs-CZ" sz="600" u="none" strike="noStrike">
                          <a:effectLst/>
                        </a:rPr>
                        <a:t>Penále</a:t>
                      </a:r>
                      <a:endParaRPr lang="cs-CZ" sz="600" b="0"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r>
                        <a:rPr lang="cs-CZ" sz="600" u="none" strike="noStrike">
                          <a:effectLst/>
                        </a:rPr>
                        <a:t> </a:t>
                      </a:r>
                      <a:endParaRPr lang="cs-CZ" sz="600" b="0"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r>
                        <a:rPr lang="cs-CZ" sz="600" u="none" strike="noStrike">
                          <a:effectLst/>
                        </a:rPr>
                        <a:t> </a:t>
                      </a:r>
                      <a:endParaRPr lang="cs-CZ" sz="600" b="0"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r>
                        <a:rPr lang="cs-CZ" sz="600" u="none" strike="noStrike">
                          <a:effectLst/>
                        </a:rPr>
                        <a:t>Analýzy</a:t>
                      </a:r>
                      <a:endParaRPr lang="cs-CZ" sz="600" b="0"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r>
                        <a:rPr lang="cs-CZ" sz="600" u="none" strike="noStrike">
                          <a:effectLst/>
                        </a:rPr>
                        <a:t>Ano</a:t>
                      </a:r>
                      <a:endParaRPr lang="cs-CZ" sz="600" b="0" i="0" u="none" strike="noStrike">
                        <a:solidFill>
                          <a:srgbClr val="000000"/>
                        </a:solidFill>
                        <a:effectLst/>
                        <a:latin typeface="Calibri" panose="020F0502020204030204" pitchFamily="34" charset="0"/>
                      </a:endParaRPr>
                    </a:p>
                  </a:txBody>
                  <a:tcPr marL="5482" marR="5482" marT="5482" marB="0" anchor="b"/>
                </a:tc>
                <a:tc>
                  <a:txBody>
                    <a:bodyPr/>
                    <a:lstStyle/>
                    <a:p>
                      <a:pPr algn="l" fontAlgn="b"/>
                      <a:r>
                        <a:rPr lang="cs-CZ" sz="600" u="none" strike="noStrike">
                          <a:effectLst/>
                        </a:rPr>
                        <a:t> </a:t>
                      </a:r>
                      <a:endParaRPr lang="cs-CZ" sz="600" b="0" i="0" u="none" strike="noStrike">
                        <a:solidFill>
                          <a:srgbClr val="000000"/>
                        </a:solidFill>
                        <a:effectLst/>
                        <a:latin typeface="Calibri" panose="020F0502020204030204" pitchFamily="34" charset="0"/>
                      </a:endParaRPr>
                    </a:p>
                  </a:txBody>
                  <a:tcPr marL="5482" marR="5482" marT="5482" marB="0" anchor="b"/>
                </a:tc>
                <a:tc>
                  <a:txBody>
                    <a:bodyPr/>
                    <a:lstStyle/>
                    <a:p>
                      <a:pPr algn="l" fontAlgn="b"/>
                      <a:r>
                        <a:rPr lang="cs-CZ" sz="600" u="none" strike="noStrike">
                          <a:effectLst/>
                        </a:rPr>
                        <a:t> </a:t>
                      </a:r>
                      <a:endParaRPr lang="cs-CZ" sz="600" b="0" i="0" u="none" strike="noStrike">
                        <a:solidFill>
                          <a:srgbClr val="000000"/>
                        </a:solidFill>
                        <a:effectLst/>
                        <a:latin typeface="Calibri" panose="020F0502020204030204" pitchFamily="34" charset="0"/>
                      </a:endParaRPr>
                    </a:p>
                  </a:txBody>
                  <a:tcPr marL="5482" marR="5482" marT="5482" marB="0" anchor="b"/>
                </a:tc>
                <a:tc>
                  <a:txBody>
                    <a:bodyPr/>
                    <a:lstStyle/>
                    <a:p>
                      <a:pPr algn="l" fontAlgn="b"/>
                      <a:r>
                        <a:rPr lang="cs-CZ" sz="600" u="none" strike="noStrike">
                          <a:effectLst/>
                        </a:rPr>
                        <a:t> </a:t>
                      </a:r>
                      <a:endParaRPr lang="cs-CZ" sz="600" b="0" i="0" u="none" strike="noStrike">
                        <a:solidFill>
                          <a:srgbClr val="000000"/>
                        </a:solidFill>
                        <a:effectLst/>
                        <a:latin typeface="Calibri" panose="020F0502020204030204" pitchFamily="34" charset="0"/>
                      </a:endParaRPr>
                    </a:p>
                  </a:txBody>
                  <a:tcPr marL="5482" marR="5482" marT="5482" marB="0" anchor="b"/>
                </a:tc>
                <a:extLst>
                  <a:ext uri="{0D108BD9-81ED-4DB2-BD59-A6C34878D82A}">
                    <a16:rowId xmlns:a16="http://schemas.microsoft.com/office/drawing/2014/main" val="538985664"/>
                  </a:ext>
                </a:extLst>
              </a:tr>
              <a:tr h="146905">
                <a:tc>
                  <a:txBody>
                    <a:bodyPr/>
                    <a:lstStyle/>
                    <a:p>
                      <a:pPr algn="ctr" fontAlgn="ctr"/>
                      <a:r>
                        <a:rPr lang="cs-CZ" sz="600" u="none" strike="noStrike">
                          <a:effectLst/>
                        </a:rPr>
                        <a:t> </a:t>
                      </a:r>
                      <a:endParaRPr lang="cs-CZ" sz="600" b="0" i="0" u="none" strike="noStrike">
                        <a:solidFill>
                          <a:srgbClr val="0A0A0A"/>
                        </a:solidFill>
                        <a:effectLst/>
                        <a:latin typeface="&amp;quot"/>
                      </a:endParaRPr>
                    </a:p>
                  </a:txBody>
                  <a:tcPr marL="5482" marR="5482" marT="5482" marB="0" anchor="ctr"/>
                </a:tc>
                <a:tc>
                  <a:txBody>
                    <a:bodyPr/>
                    <a:lstStyle/>
                    <a:p>
                      <a:pPr algn="ctr" fontAlgn="b"/>
                      <a:r>
                        <a:rPr lang="cs-CZ" sz="600" u="none" strike="noStrike">
                          <a:effectLst/>
                        </a:rPr>
                        <a:t> </a:t>
                      </a:r>
                      <a:endParaRPr lang="cs-CZ" sz="600" b="0" i="0" u="none" strike="noStrike">
                        <a:solidFill>
                          <a:srgbClr val="000000"/>
                        </a:solidFill>
                        <a:effectLst/>
                        <a:latin typeface="Calibri" panose="020F0502020204030204" pitchFamily="34" charset="0"/>
                      </a:endParaRPr>
                    </a:p>
                  </a:txBody>
                  <a:tcPr marL="5482" marR="5482" marT="5482" marB="0" anchor="b"/>
                </a:tc>
                <a:tc>
                  <a:txBody>
                    <a:bodyPr/>
                    <a:lstStyle/>
                    <a:p>
                      <a:pPr algn="l" fontAlgn="ctr"/>
                      <a:r>
                        <a:rPr lang="cs-CZ" sz="600" u="none" strike="noStrike">
                          <a:effectLst/>
                        </a:rPr>
                        <a:t> </a:t>
                      </a:r>
                      <a:endParaRPr lang="cs-CZ" sz="600" b="0" i="0" u="none" strike="noStrike">
                        <a:solidFill>
                          <a:srgbClr val="0A0A0A"/>
                        </a:solidFill>
                        <a:effectLst/>
                        <a:latin typeface="&amp;quot"/>
                      </a:endParaRPr>
                    </a:p>
                  </a:txBody>
                  <a:tcPr marL="5482" marR="5482" marT="5482" marB="0" anchor="ctr"/>
                </a:tc>
                <a:tc>
                  <a:txBody>
                    <a:bodyPr/>
                    <a:lstStyle/>
                    <a:p>
                      <a:pPr algn="l" fontAlgn="ctr"/>
                      <a:r>
                        <a:rPr lang="cs-CZ" sz="600" u="none" strike="noStrike">
                          <a:effectLst/>
                        </a:rPr>
                        <a:t> </a:t>
                      </a:r>
                      <a:endParaRPr lang="cs-CZ" sz="600" b="0" i="0" u="none" strike="noStrike">
                        <a:solidFill>
                          <a:srgbClr val="0A0A0A"/>
                        </a:solidFill>
                        <a:effectLst/>
                        <a:latin typeface="&amp;quot"/>
                      </a:endParaRPr>
                    </a:p>
                  </a:txBody>
                  <a:tcPr marL="5482" marR="5482" marT="5482" marB="0" anchor="ctr"/>
                </a:tc>
                <a:tc>
                  <a:txBody>
                    <a:bodyPr/>
                    <a:lstStyle/>
                    <a:p>
                      <a:pPr algn="ctr" fontAlgn="ctr"/>
                      <a:r>
                        <a:rPr lang="cs-CZ" sz="600" u="none" strike="noStrike">
                          <a:effectLst/>
                        </a:rPr>
                        <a:t> </a:t>
                      </a:r>
                      <a:endParaRPr lang="cs-CZ" sz="600" b="0" i="0" u="none" strike="noStrike">
                        <a:solidFill>
                          <a:srgbClr val="0A0A0A"/>
                        </a:solidFill>
                        <a:effectLst/>
                        <a:latin typeface="&amp;quot"/>
                      </a:endParaRPr>
                    </a:p>
                  </a:txBody>
                  <a:tcPr marL="5482" marR="5482" marT="5482" marB="0" anchor="ctr"/>
                </a:tc>
                <a:tc>
                  <a:txBody>
                    <a:bodyPr/>
                    <a:lstStyle/>
                    <a:p>
                      <a:pPr algn="ctr" fontAlgn="b"/>
                      <a:r>
                        <a:rPr lang="cs-CZ" sz="600" u="none" strike="noStrike">
                          <a:effectLst/>
                        </a:rPr>
                        <a:t> </a:t>
                      </a:r>
                      <a:endParaRPr lang="cs-CZ" sz="600" b="0"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r>
                        <a:rPr lang="cs-CZ" sz="600" u="none" strike="noStrike">
                          <a:effectLst/>
                        </a:rPr>
                        <a:t>Kombinované dodávky</a:t>
                      </a:r>
                      <a:endParaRPr lang="cs-CZ" sz="600" b="0"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r>
                        <a:rPr lang="cs-CZ" sz="600" u="none" strike="noStrike">
                          <a:effectLst/>
                        </a:rPr>
                        <a:t> </a:t>
                      </a:r>
                      <a:endParaRPr lang="cs-CZ" sz="600" b="0"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r>
                        <a:rPr lang="cs-CZ" sz="600" u="none" strike="noStrike">
                          <a:effectLst/>
                        </a:rPr>
                        <a:t> </a:t>
                      </a:r>
                      <a:endParaRPr lang="cs-CZ" sz="600" b="0"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r>
                        <a:rPr lang="cs-CZ" sz="600" u="none" strike="noStrike">
                          <a:effectLst/>
                        </a:rPr>
                        <a:t>Šarže</a:t>
                      </a:r>
                      <a:endParaRPr lang="cs-CZ" sz="600" b="0"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r>
                        <a:rPr lang="cs-CZ" sz="600" u="none" strike="noStrike">
                          <a:effectLst/>
                        </a:rPr>
                        <a:t>Ano</a:t>
                      </a:r>
                      <a:endParaRPr lang="cs-CZ" sz="600" b="0" i="0" u="none" strike="noStrike">
                        <a:solidFill>
                          <a:srgbClr val="000000"/>
                        </a:solidFill>
                        <a:effectLst/>
                        <a:latin typeface="Calibri" panose="020F0502020204030204" pitchFamily="34" charset="0"/>
                      </a:endParaRPr>
                    </a:p>
                  </a:txBody>
                  <a:tcPr marL="5482" marR="5482" marT="5482" marB="0" anchor="b"/>
                </a:tc>
                <a:tc>
                  <a:txBody>
                    <a:bodyPr/>
                    <a:lstStyle/>
                    <a:p>
                      <a:pPr algn="l" fontAlgn="b"/>
                      <a:r>
                        <a:rPr lang="cs-CZ" sz="600" u="none" strike="noStrike">
                          <a:effectLst/>
                        </a:rPr>
                        <a:t> </a:t>
                      </a:r>
                      <a:endParaRPr lang="cs-CZ" sz="600" b="0" i="0" u="none" strike="noStrike">
                        <a:solidFill>
                          <a:srgbClr val="000000"/>
                        </a:solidFill>
                        <a:effectLst/>
                        <a:latin typeface="Calibri" panose="020F0502020204030204" pitchFamily="34" charset="0"/>
                      </a:endParaRPr>
                    </a:p>
                  </a:txBody>
                  <a:tcPr marL="5482" marR="5482" marT="5482" marB="0" anchor="b"/>
                </a:tc>
                <a:tc>
                  <a:txBody>
                    <a:bodyPr/>
                    <a:lstStyle/>
                    <a:p>
                      <a:pPr algn="l" fontAlgn="b"/>
                      <a:r>
                        <a:rPr lang="cs-CZ" sz="600" u="none" strike="noStrike">
                          <a:effectLst/>
                        </a:rPr>
                        <a:t> </a:t>
                      </a:r>
                      <a:endParaRPr lang="cs-CZ" sz="600" b="0" i="0" u="none" strike="noStrike">
                        <a:solidFill>
                          <a:srgbClr val="000000"/>
                        </a:solidFill>
                        <a:effectLst/>
                        <a:latin typeface="Calibri" panose="020F0502020204030204" pitchFamily="34" charset="0"/>
                      </a:endParaRPr>
                    </a:p>
                  </a:txBody>
                  <a:tcPr marL="5482" marR="5482" marT="5482" marB="0" anchor="b"/>
                </a:tc>
                <a:tc>
                  <a:txBody>
                    <a:bodyPr/>
                    <a:lstStyle/>
                    <a:p>
                      <a:pPr algn="l" fontAlgn="b"/>
                      <a:r>
                        <a:rPr lang="cs-CZ" sz="600" u="none" strike="noStrike">
                          <a:effectLst/>
                        </a:rPr>
                        <a:t> </a:t>
                      </a:r>
                      <a:endParaRPr lang="cs-CZ" sz="600" b="0" i="0" u="none" strike="noStrike">
                        <a:solidFill>
                          <a:srgbClr val="000000"/>
                        </a:solidFill>
                        <a:effectLst/>
                        <a:latin typeface="Calibri" panose="020F0502020204030204" pitchFamily="34" charset="0"/>
                      </a:endParaRPr>
                    </a:p>
                  </a:txBody>
                  <a:tcPr marL="5482" marR="5482" marT="5482" marB="0" anchor="b"/>
                </a:tc>
                <a:extLst>
                  <a:ext uri="{0D108BD9-81ED-4DB2-BD59-A6C34878D82A}">
                    <a16:rowId xmlns:a16="http://schemas.microsoft.com/office/drawing/2014/main" val="21038746"/>
                  </a:ext>
                </a:extLst>
              </a:tr>
              <a:tr h="146905">
                <a:tc>
                  <a:txBody>
                    <a:bodyPr/>
                    <a:lstStyle/>
                    <a:p>
                      <a:pPr algn="ctr" fontAlgn="ctr"/>
                      <a:r>
                        <a:rPr lang="cs-CZ" sz="600" u="none" strike="noStrike">
                          <a:effectLst/>
                        </a:rPr>
                        <a:t> </a:t>
                      </a:r>
                      <a:endParaRPr lang="cs-CZ" sz="600" b="0" i="0" u="none" strike="noStrike">
                        <a:solidFill>
                          <a:srgbClr val="0A0A0A"/>
                        </a:solidFill>
                        <a:effectLst/>
                        <a:latin typeface="&amp;quot"/>
                      </a:endParaRPr>
                    </a:p>
                  </a:txBody>
                  <a:tcPr marL="5482" marR="5482" marT="5482" marB="0" anchor="ctr"/>
                </a:tc>
                <a:tc>
                  <a:txBody>
                    <a:bodyPr/>
                    <a:lstStyle/>
                    <a:p>
                      <a:pPr algn="ctr" fontAlgn="b"/>
                      <a:r>
                        <a:rPr lang="cs-CZ" sz="600" u="none" strike="noStrike">
                          <a:effectLst/>
                        </a:rPr>
                        <a:t> </a:t>
                      </a:r>
                      <a:endParaRPr lang="cs-CZ" sz="600" b="0" i="0" u="none" strike="noStrike">
                        <a:solidFill>
                          <a:srgbClr val="000000"/>
                        </a:solidFill>
                        <a:effectLst/>
                        <a:latin typeface="Calibri" panose="020F0502020204030204" pitchFamily="34" charset="0"/>
                      </a:endParaRPr>
                    </a:p>
                  </a:txBody>
                  <a:tcPr marL="5482" marR="5482" marT="5482" marB="0" anchor="b"/>
                </a:tc>
                <a:tc>
                  <a:txBody>
                    <a:bodyPr/>
                    <a:lstStyle/>
                    <a:p>
                      <a:pPr algn="l" fontAlgn="ctr"/>
                      <a:r>
                        <a:rPr lang="cs-CZ" sz="600" u="none" strike="noStrike">
                          <a:effectLst/>
                        </a:rPr>
                        <a:t> </a:t>
                      </a:r>
                      <a:endParaRPr lang="cs-CZ" sz="600" b="0" i="0" u="none" strike="noStrike">
                        <a:solidFill>
                          <a:srgbClr val="0A0A0A"/>
                        </a:solidFill>
                        <a:effectLst/>
                        <a:latin typeface="&amp;quot"/>
                      </a:endParaRPr>
                    </a:p>
                  </a:txBody>
                  <a:tcPr marL="5482" marR="5482" marT="5482" marB="0" anchor="ctr"/>
                </a:tc>
                <a:tc>
                  <a:txBody>
                    <a:bodyPr/>
                    <a:lstStyle/>
                    <a:p>
                      <a:pPr algn="l" fontAlgn="ctr"/>
                      <a:r>
                        <a:rPr lang="cs-CZ" sz="600" u="none" strike="noStrike">
                          <a:effectLst/>
                        </a:rPr>
                        <a:t> </a:t>
                      </a:r>
                      <a:endParaRPr lang="cs-CZ" sz="600" b="0" i="0" u="none" strike="noStrike">
                        <a:solidFill>
                          <a:srgbClr val="0A0A0A"/>
                        </a:solidFill>
                        <a:effectLst/>
                        <a:latin typeface="&amp;quot"/>
                      </a:endParaRPr>
                    </a:p>
                  </a:txBody>
                  <a:tcPr marL="5482" marR="5482" marT="5482" marB="0" anchor="ctr"/>
                </a:tc>
                <a:tc>
                  <a:txBody>
                    <a:bodyPr/>
                    <a:lstStyle/>
                    <a:p>
                      <a:pPr algn="ctr" fontAlgn="ctr"/>
                      <a:r>
                        <a:rPr lang="cs-CZ" sz="600" u="none" strike="noStrike">
                          <a:effectLst/>
                        </a:rPr>
                        <a:t> </a:t>
                      </a:r>
                      <a:endParaRPr lang="cs-CZ" sz="600" b="0" i="0" u="none" strike="noStrike">
                        <a:solidFill>
                          <a:srgbClr val="0A0A0A"/>
                        </a:solidFill>
                        <a:effectLst/>
                        <a:latin typeface="&amp;quot"/>
                      </a:endParaRPr>
                    </a:p>
                  </a:txBody>
                  <a:tcPr marL="5482" marR="5482" marT="5482" marB="0" anchor="ctr"/>
                </a:tc>
                <a:tc>
                  <a:txBody>
                    <a:bodyPr/>
                    <a:lstStyle/>
                    <a:p>
                      <a:pPr algn="ctr" fontAlgn="b"/>
                      <a:r>
                        <a:rPr lang="cs-CZ" sz="600" u="none" strike="noStrike">
                          <a:effectLst/>
                        </a:rPr>
                        <a:t> </a:t>
                      </a:r>
                      <a:endParaRPr lang="cs-CZ" sz="600" b="0"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r>
                        <a:rPr lang="cs-CZ" sz="600" u="none" strike="noStrike">
                          <a:effectLst/>
                        </a:rPr>
                        <a:t>Krížové odkazy</a:t>
                      </a:r>
                      <a:endParaRPr lang="cs-CZ" sz="600" b="0"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r>
                        <a:rPr lang="cs-CZ" sz="600" u="none" strike="noStrike">
                          <a:effectLst/>
                        </a:rPr>
                        <a:t> </a:t>
                      </a:r>
                      <a:endParaRPr lang="cs-CZ" sz="600" b="0"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r>
                        <a:rPr lang="cs-CZ" sz="600" u="none" strike="noStrike">
                          <a:effectLst/>
                        </a:rPr>
                        <a:t> </a:t>
                      </a:r>
                      <a:endParaRPr lang="cs-CZ" sz="600" b="0"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r>
                        <a:rPr lang="cs-CZ" sz="600" u="none" strike="noStrike">
                          <a:effectLst/>
                        </a:rPr>
                        <a:t>Montáž</a:t>
                      </a:r>
                      <a:endParaRPr lang="cs-CZ" sz="600" b="0"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r>
                        <a:rPr lang="cs-CZ" sz="600" u="none" strike="noStrike">
                          <a:effectLst/>
                        </a:rPr>
                        <a:t>Ano</a:t>
                      </a:r>
                      <a:endParaRPr lang="cs-CZ" sz="600" b="0" i="0" u="none" strike="noStrike">
                        <a:solidFill>
                          <a:srgbClr val="000000"/>
                        </a:solidFill>
                        <a:effectLst/>
                        <a:latin typeface="Calibri" panose="020F0502020204030204" pitchFamily="34" charset="0"/>
                      </a:endParaRPr>
                    </a:p>
                  </a:txBody>
                  <a:tcPr marL="5482" marR="5482" marT="5482" marB="0" anchor="b"/>
                </a:tc>
                <a:tc>
                  <a:txBody>
                    <a:bodyPr/>
                    <a:lstStyle/>
                    <a:p>
                      <a:pPr algn="l" fontAlgn="b"/>
                      <a:r>
                        <a:rPr lang="cs-CZ" sz="600" u="none" strike="noStrike">
                          <a:effectLst/>
                        </a:rPr>
                        <a:t> </a:t>
                      </a:r>
                      <a:endParaRPr lang="cs-CZ" sz="600" b="0" i="0" u="none" strike="noStrike">
                        <a:solidFill>
                          <a:srgbClr val="000000"/>
                        </a:solidFill>
                        <a:effectLst/>
                        <a:latin typeface="Calibri" panose="020F0502020204030204" pitchFamily="34" charset="0"/>
                      </a:endParaRPr>
                    </a:p>
                  </a:txBody>
                  <a:tcPr marL="5482" marR="5482" marT="5482" marB="0" anchor="b"/>
                </a:tc>
                <a:tc>
                  <a:txBody>
                    <a:bodyPr/>
                    <a:lstStyle/>
                    <a:p>
                      <a:pPr algn="l" fontAlgn="b"/>
                      <a:r>
                        <a:rPr lang="cs-CZ" sz="600" u="none" strike="noStrike">
                          <a:effectLst/>
                        </a:rPr>
                        <a:t> </a:t>
                      </a:r>
                      <a:endParaRPr lang="cs-CZ" sz="600" b="0" i="0" u="none" strike="noStrike">
                        <a:solidFill>
                          <a:srgbClr val="000000"/>
                        </a:solidFill>
                        <a:effectLst/>
                        <a:latin typeface="Calibri" panose="020F0502020204030204" pitchFamily="34" charset="0"/>
                      </a:endParaRPr>
                    </a:p>
                  </a:txBody>
                  <a:tcPr marL="5482" marR="5482" marT="5482" marB="0" anchor="b"/>
                </a:tc>
                <a:tc>
                  <a:txBody>
                    <a:bodyPr/>
                    <a:lstStyle/>
                    <a:p>
                      <a:pPr algn="l" fontAlgn="b"/>
                      <a:r>
                        <a:rPr lang="cs-CZ" sz="600" u="none" strike="noStrike" dirty="0">
                          <a:effectLst/>
                        </a:rPr>
                        <a:t> </a:t>
                      </a:r>
                      <a:endParaRPr lang="cs-CZ" sz="600" b="0" i="0" u="none" strike="noStrike" dirty="0">
                        <a:solidFill>
                          <a:srgbClr val="000000"/>
                        </a:solidFill>
                        <a:effectLst/>
                        <a:latin typeface="Calibri" panose="020F0502020204030204" pitchFamily="34" charset="0"/>
                      </a:endParaRPr>
                    </a:p>
                  </a:txBody>
                  <a:tcPr marL="5482" marR="5482" marT="5482" marB="0" anchor="b"/>
                </a:tc>
                <a:extLst>
                  <a:ext uri="{0D108BD9-81ED-4DB2-BD59-A6C34878D82A}">
                    <a16:rowId xmlns:a16="http://schemas.microsoft.com/office/drawing/2014/main" val="1831820371"/>
                  </a:ext>
                </a:extLst>
              </a:tr>
            </a:tbl>
          </a:graphicData>
        </a:graphic>
      </p:graphicFrame>
    </p:spTree>
    <p:extLst>
      <p:ext uri="{BB962C8B-B14F-4D97-AF65-F5344CB8AC3E}">
        <p14:creationId xmlns:p14="http://schemas.microsoft.com/office/powerpoint/2010/main" val="2668073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 </a:t>
            </a:r>
          </a:p>
        </p:txBody>
      </p:sp>
      <p:sp>
        <p:nvSpPr>
          <p:cNvPr id="5" name="Obdélník 4"/>
          <p:cNvSpPr/>
          <p:nvPr/>
        </p:nvSpPr>
        <p:spPr>
          <a:xfrm>
            <a:off x="2987824" y="3790739"/>
            <a:ext cx="2952328" cy="129614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rgbClr val="FF0000"/>
                </a:solidFill>
              </a:rPr>
              <a:t>Zákazník</a:t>
            </a:r>
          </a:p>
        </p:txBody>
      </p:sp>
      <p:sp>
        <p:nvSpPr>
          <p:cNvPr id="6" name="Obdélník 5"/>
          <p:cNvSpPr/>
          <p:nvPr/>
        </p:nvSpPr>
        <p:spPr>
          <a:xfrm>
            <a:off x="4932040" y="4005064"/>
            <a:ext cx="661230" cy="21602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a:solidFill>
                  <a:srgbClr val="FF0000"/>
                </a:solidFill>
              </a:rPr>
              <a:t>139283</a:t>
            </a:r>
          </a:p>
        </p:txBody>
      </p:sp>
      <p:cxnSp>
        <p:nvCxnSpPr>
          <p:cNvPr id="8" name="Přímá spojnice se šipkou 7"/>
          <p:cNvCxnSpPr>
            <a:stCxn id="6" idx="3"/>
          </p:cNvCxnSpPr>
          <p:nvPr/>
        </p:nvCxnSpPr>
        <p:spPr>
          <a:xfrm>
            <a:off x="5593270" y="4113076"/>
            <a:ext cx="99495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Obdélník 8"/>
          <p:cNvSpPr/>
          <p:nvPr/>
        </p:nvSpPr>
        <p:spPr>
          <a:xfrm>
            <a:off x="6753114" y="3728654"/>
            <a:ext cx="2232248" cy="214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Obdélník 9"/>
          <p:cNvSpPr/>
          <p:nvPr/>
        </p:nvSpPr>
        <p:spPr>
          <a:xfrm>
            <a:off x="6763315" y="4064625"/>
            <a:ext cx="2232248" cy="214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Obdélník 10"/>
          <p:cNvSpPr/>
          <p:nvPr/>
        </p:nvSpPr>
        <p:spPr>
          <a:xfrm>
            <a:off x="6755302" y="4400596"/>
            <a:ext cx="2232248" cy="214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TextovéPole 11"/>
          <p:cNvSpPr txBox="1"/>
          <p:nvPr/>
        </p:nvSpPr>
        <p:spPr>
          <a:xfrm>
            <a:off x="6877716" y="3215055"/>
            <a:ext cx="1830758" cy="369332"/>
          </a:xfrm>
          <a:prstGeom prst="rect">
            <a:avLst/>
          </a:prstGeom>
          <a:noFill/>
        </p:spPr>
        <p:txBody>
          <a:bodyPr wrap="none" rtlCol="0">
            <a:spAutoFit/>
          </a:bodyPr>
          <a:lstStyle/>
          <a:p>
            <a:r>
              <a:rPr lang="cs-CZ" dirty="0"/>
              <a:t>Položky zákazníka</a:t>
            </a:r>
          </a:p>
        </p:txBody>
      </p:sp>
      <p:cxnSp>
        <p:nvCxnSpPr>
          <p:cNvPr id="14" name="Přímá spojnice 13"/>
          <p:cNvCxnSpPr/>
          <p:nvPr/>
        </p:nvCxnSpPr>
        <p:spPr>
          <a:xfrm>
            <a:off x="6588224" y="3740483"/>
            <a:ext cx="0" cy="874438"/>
          </a:xfrm>
          <a:prstGeom prst="line">
            <a:avLst/>
          </a:prstGeom>
          <a:ln w="31750">
            <a:solidFill>
              <a:srgbClr val="0070C0"/>
            </a:solidFill>
          </a:ln>
        </p:spPr>
        <p:style>
          <a:lnRef idx="1">
            <a:schemeClr val="accent1"/>
          </a:lnRef>
          <a:fillRef idx="0">
            <a:schemeClr val="accent1"/>
          </a:fillRef>
          <a:effectRef idx="0">
            <a:schemeClr val="accent1"/>
          </a:effectRef>
          <a:fontRef idx="minor">
            <a:schemeClr val="tx1"/>
          </a:fontRef>
        </p:style>
      </p:cxnSp>
      <p:sp>
        <p:nvSpPr>
          <p:cNvPr id="15" name="Obdélník 14"/>
          <p:cNvSpPr/>
          <p:nvPr/>
        </p:nvSpPr>
        <p:spPr>
          <a:xfrm>
            <a:off x="4932040" y="4621508"/>
            <a:ext cx="661230" cy="21602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a:solidFill>
                  <a:srgbClr val="FF0000"/>
                </a:solidFill>
              </a:rPr>
              <a:t>14D</a:t>
            </a:r>
          </a:p>
        </p:txBody>
      </p:sp>
      <p:cxnSp>
        <p:nvCxnSpPr>
          <p:cNvPr id="16" name="Přímá spojnice se šipkou 15"/>
          <p:cNvCxnSpPr/>
          <p:nvPr/>
        </p:nvCxnSpPr>
        <p:spPr>
          <a:xfrm>
            <a:off x="5593270" y="4747736"/>
            <a:ext cx="994954" cy="3391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Přímá spojnice 17"/>
          <p:cNvCxnSpPr/>
          <p:nvPr/>
        </p:nvCxnSpPr>
        <p:spPr>
          <a:xfrm>
            <a:off x="6588224" y="4767321"/>
            <a:ext cx="0" cy="874438"/>
          </a:xfrm>
          <a:prstGeom prst="line">
            <a:avLst/>
          </a:prstGeom>
          <a:ln w="31750">
            <a:solidFill>
              <a:srgbClr val="0070C0"/>
            </a:solidFill>
          </a:ln>
        </p:spPr>
        <p:style>
          <a:lnRef idx="1">
            <a:schemeClr val="accent1"/>
          </a:lnRef>
          <a:fillRef idx="0">
            <a:schemeClr val="accent1"/>
          </a:fillRef>
          <a:effectRef idx="0">
            <a:schemeClr val="accent1"/>
          </a:effectRef>
          <a:fontRef idx="minor">
            <a:schemeClr val="tx1"/>
          </a:fontRef>
        </p:style>
      </p:cxnSp>
      <p:sp>
        <p:nvSpPr>
          <p:cNvPr id="19" name="Obdélník 18"/>
          <p:cNvSpPr/>
          <p:nvPr/>
        </p:nvSpPr>
        <p:spPr>
          <a:xfrm>
            <a:off x="6730052" y="4771017"/>
            <a:ext cx="2232248" cy="214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a:t>14D</a:t>
            </a:r>
          </a:p>
        </p:txBody>
      </p:sp>
      <p:sp>
        <p:nvSpPr>
          <p:cNvPr id="20" name="Obdélník 19"/>
          <p:cNvSpPr/>
          <p:nvPr/>
        </p:nvSpPr>
        <p:spPr>
          <a:xfrm>
            <a:off x="6761127" y="5095159"/>
            <a:ext cx="2232248" cy="214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a:t>7D</a:t>
            </a:r>
          </a:p>
        </p:txBody>
      </p:sp>
      <p:sp>
        <p:nvSpPr>
          <p:cNvPr id="21" name="Obdélník 20"/>
          <p:cNvSpPr/>
          <p:nvPr/>
        </p:nvSpPr>
        <p:spPr>
          <a:xfrm>
            <a:off x="6753114" y="5431130"/>
            <a:ext cx="2232248" cy="214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a:t>1M</a:t>
            </a:r>
          </a:p>
        </p:txBody>
      </p:sp>
      <p:sp>
        <p:nvSpPr>
          <p:cNvPr id="22" name="TextovéPole 21"/>
          <p:cNvSpPr txBox="1"/>
          <p:nvPr/>
        </p:nvSpPr>
        <p:spPr>
          <a:xfrm>
            <a:off x="5713785" y="5235786"/>
            <a:ext cx="753924" cy="369332"/>
          </a:xfrm>
          <a:prstGeom prst="rect">
            <a:avLst/>
          </a:prstGeom>
          <a:noFill/>
        </p:spPr>
        <p:txBody>
          <a:bodyPr wrap="none" rtlCol="0">
            <a:spAutoFit/>
          </a:bodyPr>
          <a:lstStyle/>
          <a:p>
            <a:r>
              <a:rPr lang="cs-CZ" dirty="0"/>
              <a:t>relace</a:t>
            </a:r>
          </a:p>
        </p:txBody>
      </p:sp>
      <p:sp>
        <p:nvSpPr>
          <p:cNvPr id="23" name="Levá složená závorka 22"/>
          <p:cNvSpPr/>
          <p:nvPr/>
        </p:nvSpPr>
        <p:spPr>
          <a:xfrm>
            <a:off x="2267744" y="3790739"/>
            <a:ext cx="432048" cy="129614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4" name="TextovéPole 23"/>
          <p:cNvSpPr txBox="1"/>
          <p:nvPr/>
        </p:nvSpPr>
        <p:spPr>
          <a:xfrm>
            <a:off x="1560558" y="4239507"/>
            <a:ext cx="684803" cy="369332"/>
          </a:xfrm>
          <a:prstGeom prst="rect">
            <a:avLst/>
          </a:prstGeom>
          <a:noFill/>
        </p:spPr>
        <p:txBody>
          <a:bodyPr wrap="none" rtlCol="0">
            <a:spAutoFit/>
          </a:bodyPr>
          <a:lstStyle/>
          <a:p>
            <a:r>
              <a:rPr lang="cs-CZ" dirty="0"/>
              <a:t>Okno</a:t>
            </a:r>
          </a:p>
        </p:txBody>
      </p:sp>
      <p:cxnSp>
        <p:nvCxnSpPr>
          <p:cNvPr id="26" name="Přímá spojnice 25"/>
          <p:cNvCxnSpPr>
            <a:stCxn id="6" idx="2"/>
            <a:endCxn id="15" idx="0"/>
          </p:cNvCxnSpPr>
          <p:nvPr/>
        </p:nvCxnSpPr>
        <p:spPr>
          <a:xfrm>
            <a:off x="5262655" y="4221088"/>
            <a:ext cx="0" cy="40042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
        <p:nvSpPr>
          <p:cNvPr id="3" name="TextovéPole 2"/>
          <p:cNvSpPr txBox="1"/>
          <p:nvPr/>
        </p:nvSpPr>
        <p:spPr>
          <a:xfrm>
            <a:off x="251520" y="5949280"/>
            <a:ext cx="7862152" cy="553998"/>
          </a:xfrm>
          <a:prstGeom prst="rect">
            <a:avLst/>
          </a:prstGeom>
          <a:noFill/>
        </p:spPr>
        <p:txBody>
          <a:bodyPr wrap="none" rtlCol="0">
            <a:spAutoFit/>
          </a:bodyPr>
          <a:lstStyle/>
          <a:p>
            <a:r>
              <a:rPr lang="cs-CZ" dirty="0"/>
              <a:t>Business </a:t>
            </a:r>
            <a:r>
              <a:rPr lang="cs-CZ" dirty="0" err="1"/>
              <a:t>Central</a:t>
            </a:r>
            <a:r>
              <a:rPr lang="cs-CZ" dirty="0"/>
              <a:t> PWP a Business </a:t>
            </a:r>
            <a:r>
              <a:rPr lang="cs-CZ" dirty="0" err="1"/>
              <a:t>Central</a:t>
            </a:r>
            <a:r>
              <a:rPr lang="cs-CZ" dirty="0"/>
              <a:t> </a:t>
            </a:r>
            <a:r>
              <a:rPr lang="cs-CZ" sz="1200" dirty="0"/>
              <a:t>(tato aplikace bude dostupná po instalaci v průběhu semestru</a:t>
            </a:r>
          </a:p>
          <a:p>
            <a:r>
              <a:rPr lang="cs-CZ" sz="1200" dirty="0"/>
              <a:t>s pomocí jednoho z našich serverů)</a:t>
            </a:r>
            <a:endParaRPr lang="cs-CZ" dirty="0"/>
          </a:p>
        </p:txBody>
      </p:sp>
      <p:sp>
        <p:nvSpPr>
          <p:cNvPr id="4" name="TextovéPole 3"/>
          <p:cNvSpPr txBox="1"/>
          <p:nvPr/>
        </p:nvSpPr>
        <p:spPr>
          <a:xfrm>
            <a:off x="4951643" y="3728654"/>
            <a:ext cx="583814" cy="307777"/>
          </a:xfrm>
          <a:prstGeom prst="rect">
            <a:avLst/>
          </a:prstGeom>
          <a:noFill/>
        </p:spPr>
        <p:txBody>
          <a:bodyPr wrap="none" rtlCol="0">
            <a:spAutoFit/>
          </a:bodyPr>
          <a:lstStyle/>
          <a:p>
            <a:r>
              <a:rPr lang="cs-CZ" sz="1400" dirty="0"/>
              <a:t>Saldo</a:t>
            </a:r>
          </a:p>
        </p:txBody>
      </p:sp>
      <p:sp>
        <p:nvSpPr>
          <p:cNvPr id="7" name="TextovéPole 6"/>
          <p:cNvSpPr txBox="1"/>
          <p:nvPr/>
        </p:nvSpPr>
        <p:spPr>
          <a:xfrm>
            <a:off x="971600" y="525081"/>
            <a:ext cx="7134774" cy="1200329"/>
          </a:xfrm>
          <a:prstGeom prst="rect">
            <a:avLst/>
          </a:prstGeom>
          <a:noFill/>
        </p:spPr>
        <p:txBody>
          <a:bodyPr wrap="none" rtlCol="0">
            <a:spAutoFit/>
          </a:bodyPr>
          <a:lstStyle/>
          <a:p>
            <a:r>
              <a:rPr lang="cs-CZ" sz="3600" dirty="0">
                <a:solidFill>
                  <a:srgbClr val="0070C0"/>
                </a:solidFill>
              </a:rPr>
              <a:t>Ovládání a principy- domácí příprava </a:t>
            </a:r>
          </a:p>
          <a:p>
            <a:r>
              <a:rPr lang="cs-CZ" sz="3600" dirty="0">
                <a:solidFill>
                  <a:srgbClr val="0070C0"/>
                </a:solidFill>
              </a:rPr>
              <a:t>Nákup a Prodej -&gt; opakovací lekce </a:t>
            </a:r>
          </a:p>
        </p:txBody>
      </p:sp>
    </p:spTree>
    <p:extLst>
      <p:ext uri="{BB962C8B-B14F-4D97-AF65-F5344CB8AC3E}">
        <p14:creationId xmlns:p14="http://schemas.microsoft.com/office/powerpoint/2010/main" val="288779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E4582E1-CBFB-422C-82B2-C6F1FCDA2941}"/>
              </a:ext>
            </a:extLst>
          </p:cNvPr>
          <p:cNvSpPr>
            <a:spLocks noGrp="1"/>
          </p:cNvSpPr>
          <p:nvPr>
            <p:ph type="title"/>
          </p:nvPr>
        </p:nvSpPr>
        <p:spPr/>
        <p:txBody>
          <a:bodyPr>
            <a:normAutofit/>
          </a:bodyPr>
          <a:lstStyle/>
          <a:p>
            <a:r>
              <a:rPr lang="cs-CZ" sz="3600" dirty="0">
                <a:solidFill>
                  <a:srgbClr val="0070C0"/>
                </a:solidFill>
              </a:rPr>
              <a:t>Částečný prodej (nákup) I.</a:t>
            </a:r>
            <a:endParaRPr lang="en-US" sz="3600" dirty="0">
              <a:solidFill>
                <a:srgbClr val="0070C0"/>
              </a:solidFill>
            </a:endParaRPr>
          </a:p>
        </p:txBody>
      </p:sp>
      <p:pic>
        <p:nvPicPr>
          <p:cNvPr id="5" name="Obrázek 4">
            <a:extLst>
              <a:ext uri="{FF2B5EF4-FFF2-40B4-BE49-F238E27FC236}">
                <a16:creationId xmlns:a16="http://schemas.microsoft.com/office/drawing/2014/main" id="{DED3D59C-75EE-4E74-B8A3-6D2CE0A193AB}"/>
              </a:ext>
            </a:extLst>
          </p:cNvPr>
          <p:cNvPicPr>
            <a:picLocks noChangeAspect="1"/>
          </p:cNvPicPr>
          <p:nvPr/>
        </p:nvPicPr>
        <p:blipFill>
          <a:blip r:embed="rId2"/>
          <a:stretch>
            <a:fillRect/>
          </a:stretch>
        </p:blipFill>
        <p:spPr>
          <a:xfrm>
            <a:off x="489744" y="1700808"/>
            <a:ext cx="7596336" cy="452548"/>
          </a:xfrm>
          <a:prstGeom prst="rect">
            <a:avLst/>
          </a:prstGeom>
          <a:ln>
            <a:solidFill>
              <a:schemeClr val="accent1"/>
            </a:solidFill>
          </a:ln>
        </p:spPr>
      </p:pic>
      <p:sp>
        <p:nvSpPr>
          <p:cNvPr id="6" name="TextovéPole 5">
            <a:extLst>
              <a:ext uri="{FF2B5EF4-FFF2-40B4-BE49-F238E27FC236}">
                <a16:creationId xmlns:a16="http://schemas.microsoft.com/office/drawing/2014/main" id="{5A14D0C7-9AD9-4618-BBAC-950FC33B9C40}"/>
              </a:ext>
            </a:extLst>
          </p:cNvPr>
          <p:cNvSpPr txBox="1"/>
          <p:nvPr/>
        </p:nvSpPr>
        <p:spPr>
          <a:xfrm>
            <a:off x="457200" y="1331476"/>
            <a:ext cx="1548373" cy="369332"/>
          </a:xfrm>
          <a:prstGeom prst="rect">
            <a:avLst/>
          </a:prstGeom>
          <a:noFill/>
        </p:spPr>
        <p:txBody>
          <a:bodyPr wrap="none" rtlCol="0">
            <a:spAutoFit/>
          </a:bodyPr>
          <a:lstStyle/>
          <a:p>
            <a:r>
              <a:rPr lang="cs-CZ" dirty="0"/>
              <a:t>Prodejní řádek</a:t>
            </a:r>
            <a:endParaRPr lang="en-US" dirty="0"/>
          </a:p>
        </p:txBody>
      </p:sp>
      <p:pic>
        <p:nvPicPr>
          <p:cNvPr id="8" name="Obrázek 7">
            <a:extLst>
              <a:ext uri="{FF2B5EF4-FFF2-40B4-BE49-F238E27FC236}">
                <a16:creationId xmlns:a16="http://schemas.microsoft.com/office/drawing/2014/main" id="{35021AA3-1DBF-4F2B-94E7-ECDBA2E956DB}"/>
              </a:ext>
            </a:extLst>
          </p:cNvPr>
          <p:cNvPicPr>
            <a:picLocks noChangeAspect="1"/>
          </p:cNvPicPr>
          <p:nvPr/>
        </p:nvPicPr>
        <p:blipFill>
          <a:blip r:embed="rId3"/>
          <a:stretch>
            <a:fillRect/>
          </a:stretch>
        </p:blipFill>
        <p:spPr>
          <a:xfrm>
            <a:off x="489744" y="2564904"/>
            <a:ext cx="7596336" cy="434774"/>
          </a:xfrm>
          <a:prstGeom prst="rect">
            <a:avLst/>
          </a:prstGeom>
          <a:ln>
            <a:solidFill>
              <a:schemeClr val="accent1"/>
            </a:solidFill>
          </a:ln>
        </p:spPr>
      </p:pic>
      <p:sp>
        <p:nvSpPr>
          <p:cNvPr id="9" name="TextovéPole 8">
            <a:extLst>
              <a:ext uri="{FF2B5EF4-FFF2-40B4-BE49-F238E27FC236}">
                <a16:creationId xmlns:a16="http://schemas.microsoft.com/office/drawing/2014/main" id="{555A973E-ADC7-426E-BE12-863BC59BE708}"/>
              </a:ext>
            </a:extLst>
          </p:cNvPr>
          <p:cNvSpPr txBox="1"/>
          <p:nvPr/>
        </p:nvSpPr>
        <p:spPr>
          <a:xfrm>
            <a:off x="395536" y="2174464"/>
            <a:ext cx="1098955" cy="369332"/>
          </a:xfrm>
          <a:prstGeom prst="rect">
            <a:avLst/>
          </a:prstGeom>
          <a:noFill/>
        </p:spPr>
        <p:txBody>
          <a:bodyPr wrap="none" rtlCol="0">
            <a:spAutoFit/>
          </a:bodyPr>
          <a:lstStyle/>
          <a:p>
            <a:r>
              <a:rPr lang="cs-CZ" dirty="0"/>
              <a:t>Po editaci</a:t>
            </a:r>
            <a:endParaRPr lang="en-US" dirty="0"/>
          </a:p>
        </p:txBody>
      </p:sp>
      <p:pic>
        <p:nvPicPr>
          <p:cNvPr id="11" name="Obrázek 10">
            <a:extLst>
              <a:ext uri="{FF2B5EF4-FFF2-40B4-BE49-F238E27FC236}">
                <a16:creationId xmlns:a16="http://schemas.microsoft.com/office/drawing/2014/main" id="{574E4641-CCBD-4419-AF16-8598AD9B941C}"/>
              </a:ext>
            </a:extLst>
          </p:cNvPr>
          <p:cNvPicPr>
            <a:picLocks noChangeAspect="1"/>
          </p:cNvPicPr>
          <p:nvPr/>
        </p:nvPicPr>
        <p:blipFill>
          <a:blip r:embed="rId4"/>
          <a:stretch>
            <a:fillRect/>
          </a:stretch>
        </p:blipFill>
        <p:spPr>
          <a:xfrm>
            <a:off x="489744" y="3369057"/>
            <a:ext cx="1229579" cy="911262"/>
          </a:xfrm>
          <a:prstGeom prst="rect">
            <a:avLst/>
          </a:prstGeom>
          <a:ln>
            <a:solidFill>
              <a:schemeClr val="accent1"/>
            </a:solidFill>
          </a:ln>
        </p:spPr>
      </p:pic>
      <p:sp>
        <p:nvSpPr>
          <p:cNvPr id="12" name="TextovéPole 11">
            <a:extLst>
              <a:ext uri="{FF2B5EF4-FFF2-40B4-BE49-F238E27FC236}">
                <a16:creationId xmlns:a16="http://schemas.microsoft.com/office/drawing/2014/main" id="{C7CF7CF9-B80D-4C86-97BC-35605EFCDE12}"/>
              </a:ext>
            </a:extLst>
          </p:cNvPr>
          <p:cNvSpPr txBox="1"/>
          <p:nvPr/>
        </p:nvSpPr>
        <p:spPr>
          <a:xfrm>
            <a:off x="395536" y="3017452"/>
            <a:ext cx="407484" cy="369332"/>
          </a:xfrm>
          <a:prstGeom prst="rect">
            <a:avLst/>
          </a:prstGeom>
          <a:noFill/>
        </p:spPr>
        <p:txBody>
          <a:bodyPr wrap="none" rtlCol="0">
            <a:spAutoFit/>
          </a:bodyPr>
          <a:lstStyle/>
          <a:p>
            <a:r>
              <a:rPr lang="cs-CZ" dirty="0"/>
              <a:t>F9</a:t>
            </a:r>
            <a:endParaRPr lang="en-US" dirty="0"/>
          </a:p>
        </p:txBody>
      </p:sp>
      <p:pic>
        <p:nvPicPr>
          <p:cNvPr id="14" name="Obrázek 13">
            <a:extLst>
              <a:ext uri="{FF2B5EF4-FFF2-40B4-BE49-F238E27FC236}">
                <a16:creationId xmlns:a16="http://schemas.microsoft.com/office/drawing/2014/main" id="{DD28F44D-E886-42EB-81B6-B27C24E08BCC}"/>
              </a:ext>
            </a:extLst>
          </p:cNvPr>
          <p:cNvPicPr>
            <a:picLocks noChangeAspect="1"/>
          </p:cNvPicPr>
          <p:nvPr/>
        </p:nvPicPr>
        <p:blipFill>
          <a:blip r:embed="rId5"/>
          <a:stretch>
            <a:fillRect/>
          </a:stretch>
        </p:blipFill>
        <p:spPr>
          <a:xfrm>
            <a:off x="504554" y="4544320"/>
            <a:ext cx="7596336" cy="535701"/>
          </a:xfrm>
          <a:prstGeom prst="rect">
            <a:avLst/>
          </a:prstGeom>
          <a:ln>
            <a:solidFill>
              <a:schemeClr val="accent1"/>
            </a:solidFill>
          </a:ln>
        </p:spPr>
      </p:pic>
      <p:pic>
        <p:nvPicPr>
          <p:cNvPr id="16" name="Obrázek 15">
            <a:extLst>
              <a:ext uri="{FF2B5EF4-FFF2-40B4-BE49-F238E27FC236}">
                <a16:creationId xmlns:a16="http://schemas.microsoft.com/office/drawing/2014/main" id="{DEC07E7C-58DB-493C-B33B-55EBA214A512}"/>
              </a:ext>
            </a:extLst>
          </p:cNvPr>
          <p:cNvPicPr>
            <a:picLocks noChangeAspect="1"/>
          </p:cNvPicPr>
          <p:nvPr/>
        </p:nvPicPr>
        <p:blipFill>
          <a:blip r:embed="rId6"/>
          <a:stretch>
            <a:fillRect/>
          </a:stretch>
        </p:blipFill>
        <p:spPr>
          <a:xfrm>
            <a:off x="485807" y="5296170"/>
            <a:ext cx="7596336" cy="1085191"/>
          </a:xfrm>
          <a:prstGeom prst="rect">
            <a:avLst/>
          </a:prstGeom>
          <a:ln>
            <a:solidFill>
              <a:schemeClr val="accent1"/>
            </a:solidFill>
          </a:ln>
        </p:spPr>
      </p:pic>
    </p:spTree>
    <p:extLst>
      <p:ext uri="{BB962C8B-B14F-4D97-AF65-F5344CB8AC3E}">
        <p14:creationId xmlns:p14="http://schemas.microsoft.com/office/powerpoint/2010/main" val="1351051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A474270-0990-42F3-8641-6B88A878DD1B}"/>
              </a:ext>
            </a:extLst>
          </p:cNvPr>
          <p:cNvSpPr>
            <a:spLocks noGrp="1"/>
          </p:cNvSpPr>
          <p:nvPr>
            <p:ph type="title"/>
          </p:nvPr>
        </p:nvSpPr>
        <p:spPr/>
        <p:txBody>
          <a:bodyPr>
            <a:normAutofit/>
          </a:bodyPr>
          <a:lstStyle/>
          <a:p>
            <a:r>
              <a:rPr lang="cs-CZ" sz="3600" dirty="0">
                <a:solidFill>
                  <a:srgbClr val="0070C0"/>
                </a:solidFill>
              </a:rPr>
              <a:t>Částečný prodej (nákup) II.</a:t>
            </a:r>
            <a:endParaRPr lang="en-US" sz="3600" dirty="0">
              <a:solidFill>
                <a:srgbClr val="0070C0"/>
              </a:solidFill>
            </a:endParaRPr>
          </a:p>
        </p:txBody>
      </p:sp>
      <p:pic>
        <p:nvPicPr>
          <p:cNvPr id="5" name="Obrázek 4">
            <a:extLst>
              <a:ext uri="{FF2B5EF4-FFF2-40B4-BE49-F238E27FC236}">
                <a16:creationId xmlns:a16="http://schemas.microsoft.com/office/drawing/2014/main" id="{219011D3-A923-4B4F-AF32-00E6A8CC0DA6}"/>
              </a:ext>
            </a:extLst>
          </p:cNvPr>
          <p:cNvPicPr>
            <a:picLocks noChangeAspect="1"/>
          </p:cNvPicPr>
          <p:nvPr/>
        </p:nvPicPr>
        <p:blipFill>
          <a:blip r:embed="rId2"/>
          <a:stretch>
            <a:fillRect/>
          </a:stretch>
        </p:blipFill>
        <p:spPr>
          <a:xfrm>
            <a:off x="307039" y="1559479"/>
            <a:ext cx="8529922" cy="3000705"/>
          </a:xfrm>
          <a:prstGeom prst="rect">
            <a:avLst/>
          </a:prstGeom>
          <a:ln>
            <a:solidFill>
              <a:schemeClr val="accent1"/>
            </a:solidFill>
          </a:ln>
        </p:spPr>
      </p:pic>
      <p:sp>
        <p:nvSpPr>
          <p:cNvPr id="6" name="TextovéPole 5">
            <a:extLst>
              <a:ext uri="{FF2B5EF4-FFF2-40B4-BE49-F238E27FC236}">
                <a16:creationId xmlns:a16="http://schemas.microsoft.com/office/drawing/2014/main" id="{78CE33BF-BBB3-4FE6-8D8E-11F0FC5782B7}"/>
              </a:ext>
            </a:extLst>
          </p:cNvPr>
          <p:cNvSpPr txBox="1"/>
          <p:nvPr/>
        </p:nvSpPr>
        <p:spPr>
          <a:xfrm>
            <a:off x="3707904" y="1559479"/>
            <a:ext cx="2152128" cy="369332"/>
          </a:xfrm>
          <a:prstGeom prst="rect">
            <a:avLst/>
          </a:prstGeom>
          <a:noFill/>
        </p:spPr>
        <p:txBody>
          <a:bodyPr wrap="none" rtlCol="0">
            <a:spAutoFit/>
          </a:bodyPr>
          <a:lstStyle/>
          <a:p>
            <a:r>
              <a:rPr lang="cs-CZ" dirty="0"/>
              <a:t>Dodací list (částečný)</a:t>
            </a:r>
            <a:endParaRPr lang="en-US" dirty="0"/>
          </a:p>
        </p:txBody>
      </p:sp>
      <p:cxnSp>
        <p:nvCxnSpPr>
          <p:cNvPr id="8" name="Přímá spojnice se šipkou 7">
            <a:extLst>
              <a:ext uri="{FF2B5EF4-FFF2-40B4-BE49-F238E27FC236}">
                <a16:creationId xmlns:a16="http://schemas.microsoft.com/office/drawing/2014/main" id="{6B1A313D-360F-436A-A1D8-03866E5541BE}"/>
              </a:ext>
            </a:extLst>
          </p:cNvPr>
          <p:cNvCxnSpPr/>
          <p:nvPr/>
        </p:nvCxnSpPr>
        <p:spPr>
          <a:xfrm>
            <a:off x="899592" y="3861048"/>
            <a:ext cx="0" cy="10801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ovéPole 8">
            <a:extLst>
              <a:ext uri="{FF2B5EF4-FFF2-40B4-BE49-F238E27FC236}">
                <a16:creationId xmlns:a16="http://schemas.microsoft.com/office/drawing/2014/main" id="{AB368A1A-9BD9-408B-81B5-9C142FA624B1}"/>
              </a:ext>
            </a:extLst>
          </p:cNvPr>
          <p:cNvSpPr txBox="1"/>
          <p:nvPr/>
        </p:nvSpPr>
        <p:spPr>
          <a:xfrm>
            <a:off x="880840" y="4647311"/>
            <a:ext cx="1553567" cy="369332"/>
          </a:xfrm>
          <a:prstGeom prst="rect">
            <a:avLst/>
          </a:prstGeom>
          <a:noFill/>
        </p:spPr>
        <p:txBody>
          <a:bodyPr wrap="none" rtlCol="0">
            <a:spAutoFit/>
          </a:bodyPr>
          <a:lstStyle/>
          <a:p>
            <a:r>
              <a:rPr lang="cs-CZ" dirty="0">
                <a:solidFill>
                  <a:srgbClr val="0070C0"/>
                </a:solidFill>
              </a:rPr>
              <a:t>Vrátit dodávku</a:t>
            </a:r>
            <a:endParaRPr lang="en-US" dirty="0">
              <a:solidFill>
                <a:srgbClr val="0070C0"/>
              </a:solidFill>
            </a:endParaRPr>
          </a:p>
        </p:txBody>
      </p:sp>
      <p:pic>
        <p:nvPicPr>
          <p:cNvPr id="11" name="Obrázek 10">
            <a:extLst>
              <a:ext uri="{FF2B5EF4-FFF2-40B4-BE49-F238E27FC236}">
                <a16:creationId xmlns:a16="http://schemas.microsoft.com/office/drawing/2014/main" id="{451B9CCE-38FA-4CF1-9969-2FB18FC582E9}"/>
              </a:ext>
            </a:extLst>
          </p:cNvPr>
          <p:cNvPicPr>
            <a:picLocks noChangeAspect="1"/>
          </p:cNvPicPr>
          <p:nvPr/>
        </p:nvPicPr>
        <p:blipFill>
          <a:blip r:embed="rId3"/>
          <a:stretch>
            <a:fillRect/>
          </a:stretch>
        </p:blipFill>
        <p:spPr>
          <a:xfrm>
            <a:off x="2879478" y="4629147"/>
            <a:ext cx="1888697" cy="694288"/>
          </a:xfrm>
          <a:prstGeom prst="rect">
            <a:avLst/>
          </a:prstGeom>
          <a:ln>
            <a:solidFill>
              <a:schemeClr val="accent1"/>
            </a:solidFill>
          </a:ln>
        </p:spPr>
      </p:pic>
      <p:cxnSp>
        <p:nvCxnSpPr>
          <p:cNvPr id="14" name="Přímá spojnice se šipkou 13">
            <a:extLst>
              <a:ext uri="{FF2B5EF4-FFF2-40B4-BE49-F238E27FC236}">
                <a16:creationId xmlns:a16="http://schemas.microsoft.com/office/drawing/2014/main" id="{939BB595-5514-4F74-B061-FB171EDCD2FD}"/>
              </a:ext>
            </a:extLst>
          </p:cNvPr>
          <p:cNvCxnSpPr>
            <a:stCxn id="9" idx="3"/>
          </p:cNvCxnSpPr>
          <p:nvPr/>
        </p:nvCxnSpPr>
        <p:spPr>
          <a:xfrm>
            <a:off x="2434407" y="4831977"/>
            <a:ext cx="33739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6" name="Obrázek 15">
            <a:extLst>
              <a:ext uri="{FF2B5EF4-FFF2-40B4-BE49-F238E27FC236}">
                <a16:creationId xmlns:a16="http://schemas.microsoft.com/office/drawing/2014/main" id="{AB964843-4408-4ED1-A2DA-DD3555E7AFEE}"/>
              </a:ext>
            </a:extLst>
          </p:cNvPr>
          <p:cNvPicPr>
            <a:picLocks noChangeAspect="1"/>
          </p:cNvPicPr>
          <p:nvPr/>
        </p:nvPicPr>
        <p:blipFill>
          <a:blip r:embed="rId4"/>
          <a:stretch>
            <a:fillRect/>
          </a:stretch>
        </p:blipFill>
        <p:spPr>
          <a:xfrm>
            <a:off x="293230" y="5485669"/>
            <a:ext cx="7127776" cy="1020122"/>
          </a:xfrm>
          <a:prstGeom prst="rect">
            <a:avLst/>
          </a:prstGeom>
          <a:ln>
            <a:solidFill>
              <a:schemeClr val="accent1"/>
            </a:solidFill>
          </a:ln>
        </p:spPr>
      </p:pic>
    </p:spTree>
    <p:extLst>
      <p:ext uri="{BB962C8B-B14F-4D97-AF65-F5344CB8AC3E}">
        <p14:creationId xmlns:p14="http://schemas.microsoft.com/office/powerpoint/2010/main" val="579027671"/>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DE7646E1E6C3034C962D6384010B0831" ma:contentTypeVersion="2" ma:contentTypeDescription="Vytvoří nový dokument" ma:contentTypeScope="" ma:versionID="9f28575e302541dd69c7fedc780f8653">
  <xsd:schema xmlns:xsd="http://www.w3.org/2001/XMLSchema" xmlns:xs="http://www.w3.org/2001/XMLSchema" xmlns:p="http://schemas.microsoft.com/office/2006/metadata/properties" xmlns:ns2="29b93266-55f3-461d-a4b9-f0e4cdde89fc" targetNamespace="http://schemas.microsoft.com/office/2006/metadata/properties" ma:root="true" ma:fieldsID="3e420fb88a218b945194b281bc2fa72b" ns2:_="">
    <xsd:import namespace="29b93266-55f3-461d-a4b9-f0e4cdde89fc"/>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b93266-55f3-461d-a4b9-f0e4cdde89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4C84050-1440-4FD7-B3AF-FF70C3C46D4D}">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452A358F-2021-4905-AA5B-FA7CDA5F15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b93266-55f3-461d-a4b9-f0e4cdde89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A3AB977-AA14-41AA-9F2E-65B18ED6B5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568</TotalTime>
  <Words>2637</Words>
  <Application>Microsoft Office PowerPoint</Application>
  <PresentationFormat>Předvádění na obrazovce (4:3)</PresentationFormat>
  <Paragraphs>855</Paragraphs>
  <Slides>33</Slides>
  <Notes>1</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33</vt:i4>
      </vt:variant>
    </vt:vector>
  </HeadingPairs>
  <TitlesOfParts>
    <vt:vector size="40" baseType="lpstr">
      <vt:lpstr>&amp;quot</vt:lpstr>
      <vt:lpstr>Arial</vt:lpstr>
      <vt:lpstr>Calibri</vt:lpstr>
      <vt:lpstr>Open Sans</vt:lpstr>
      <vt:lpstr>Segoe UI</vt:lpstr>
      <vt:lpstr>Tahoma</vt:lpstr>
      <vt:lpstr>Motiv systému Office</vt:lpstr>
      <vt:lpstr>Plán výuky BPH_PIS2     </vt:lpstr>
      <vt:lpstr>Dostupné technologie</vt:lpstr>
      <vt:lpstr>Dostupné materiály</vt:lpstr>
      <vt:lpstr>Co bylo zatím dodáno BPH_PIS1 (interaktivní osnova)</vt:lpstr>
      <vt:lpstr>Prezentace aplikace PowerPoint</vt:lpstr>
      <vt:lpstr>Prezentace studentů</vt:lpstr>
      <vt:lpstr> </vt:lpstr>
      <vt:lpstr>Částečný prodej (nákup) I.</vt:lpstr>
      <vt:lpstr>Částečný prodej (nákup) II.</vt:lpstr>
      <vt:lpstr>Částečný prodej (nákup) III.</vt:lpstr>
      <vt:lpstr> </vt:lpstr>
      <vt:lpstr> </vt:lpstr>
      <vt:lpstr> </vt:lpstr>
      <vt:lpstr> </vt:lpstr>
      <vt:lpstr>Dobropisy, Očekávané náklady, Detailní položky    </vt:lpstr>
      <vt:lpstr> </vt:lpstr>
      <vt:lpstr>Montážní zakázky</vt:lpstr>
      <vt:lpstr>   ATP –CTP (Lze slíbit-Možné slíbit) Available-to Promise  &amp; Capable-to-Promise   </vt:lpstr>
      <vt:lpstr> </vt:lpstr>
      <vt:lpstr> </vt:lpstr>
      <vt:lpstr> </vt:lpstr>
      <vt:lpstr> </vt:lpstr>
      <vt:lpstr> </vt:lpstr>
      <vt:lpstr> </vt:lpstr>
      <vt:lpstr>     </vt:lpstr>
      <vt:lpstr>Řízení projektů</vt:lpstr>
      <vt:lpstr>Řízení projektů</vt:lpstr>
      <vt:lpstr> </vt:lpstr>
      <vt:lpstr>Business Intelligence (Power BI) – v případě volné časové kapacity</vt:lpstr>
      <vt:lpstr> </vt:lpstr>
      <vt:lpstr>Princip přednášek a cvičení</vt:lpstr>
      <vt:lpstr>Technologické předpoklady</vt:lpstr>
      <vt:lpstr>Konec sekce plánování výuky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Inroduction MS Dynamics NAV</dc:title>
  <dc:creator>Skorkovsky Jaromir</dc:creator>
  <cp:lastModifiedBy>Miki Skorkovský</cp:lastModifiedBy>
  <cp:revision>220</cp:revision>
  <dcterms:created xsi:type="dcterms:W3CDTF">2014-09-15T11:04:04Z</dcterms:created>
  <dcterms:modified xsi:type="dcterms:W3CDTF">2021-09-20T07:11:21Z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0x010100DE7646E1E6C3034C962D6384010B0831</vt:lpwstr>
  </property>
</Properties>
</file>