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93" r:id="rId3"/>
    <p:sldId id="294" r:id="rId4"/>
    <p:sldId id="295" r:id="rId5"/>
    <p:sldId id="344" r:id="rId6"/>
    <p:sldId id="345" r:id="rId7"/>
    <p:sldId id="346" r:id="rId8"/>
    <p:sldId id="296" r:id="rId9"/>
    <p:sldId id="317" r:id="rId10"/>
    <p:sldId id="318" r:id="rId11"/>
    <p:sldId id="319" r:id="rId12"/>
    <p:sldId id="297" r:id="rId13"/>
    <p:sldId id="298" r:id="rId14"/>
    <p:sldId id="299" r:id="rId15"/>
    <p:sldId id="339" r:id="rId16"/>
    <p:sldId id="340" r:id="rId17"/>
    <p:sldId id="341" r:id="rId18"/>
    <p:sldId id="300" r:id="rId19"/>
    <p:sldId id="303" r:id="rId20"/>
    <p:sldId id="301" r:id="rId21"/>
    <p:sldId id="304" r:id="rId22"/>
    <p:sldId id="302" r:id="rId23"/>
    <p:sldId id="305" r:id="rId24"/>
    <p:sldId id="306" r:id="rId25"/>
    <p:sldId id="307" r:id="rId26"/>
    <p:sldId id="347" r:id="rId27"/>
    <p:sldId id="321" r:id="rId28"/>
    <p:sldId id="309" r:id="rId29"/>
    <p:sldId id="310" r:id="rId30"/>
    <p:sldId id="322" r:id="rId31"/>
    <p:sldId id="326" r:id="rId32"/>
    <p:sldId id="313" r:id="rId33"/>
    <p:sldId id="327" r:id="rId34"/>
    <p:sldId id="314" r:id="rId35"/>
    <p:sldId id="315" r:id="rId36"/>
    <p:sldId id="324" r:id="rId37"/>
    <p:sldId id="316" r:id="rId38"/>
    <p:sldId id="342" r:id="rId39"/>
    <p:sldId id="343" r:id="rId40"/>
    <p:sldId id="330" r:id="rId41"/>
    <p:sldId id="328" r:id="rId42"/>
    <p:sldId id="329" r:id="rId43"/>
    <p:sldId id="331" r:id="rId44"/>
    <p:sldId id="333" r:id="rId45"/>
    <p:sldId id="332" r:id="rId46"/>
    <p:sldId id="334" r:id="rId47"/>
    <p:sldId id="336" r:id="rId48"/>
    <p:sldId id="337" r:id="rId49"/>
    <p:sldId id="338" r:id="rId50"/>
    <p:sldId id="292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7C0F3-B4FD-3866-32FA-A0EE38312F71}" v="150" dt="2020-02-24T20:31:59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dynav.econ.muni.cz:49000/main.aspx?lang=cs-CZ&amp;content=T_27_2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od </a:t>
            </a:r>
            <a:r>
              <a:rPr lang="en-US" dirty="0"/>
              <a:t> MS Dynamics NAV   </a:t>
            </a:r>
            <a:br>
              <a:rPr lang="en-US" dirty="0"/>
            </a:br>
            <a:r>
              <a:rPr lang="cs-CZ" sz="1600" b="1" dirty="0">
                <a:solidFill>
                  <a:srgbClr val="0070C0"/>
                </a:solidFill>
              </a:rPr>
              <a:t>Příklad nad podej a následky tohoto procesu v systému</a:t>
            </a:r>
            <a:r>
              <a:rPr lang="en-ZA" sz="1600" b="1" dirty="0">
                <a:solidFill>
                  <a:srgbClr val="0070C0"/>
                </a:solidFill>
              </a:rPr>
              <a:t> (</a:t>
            </a:r>
            <a:r>
              <a:rPr lang="cs-CZ" sz="1600" b="1" dirty="0">
                <a:solidFill>
                  <a:srgbClr val="0070C0"/>
                </a:solidFill>
              </a:rPr>
              <a:t>sklad,</a:t>
            </a:r>
            <a:r>
              <a:rPr lang="en-ZA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>
                <a:solidFill>
                  <a:srgbClr val="0070C0"/>
                </a:solidFill>
              </a:rPr>
              <a:t>položky zákazníka a věcné položky ( finanční transakce na účtech hlavní knihy) </a:t>
            </a:r>
            <a:br>
              <a:rPr lang="cs-CZ" sz="1600" b="1" dirty="0">
                <a:solidFill>
                  <a:srgbClr val="0070C0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OPAKOVÁNÍ LÁTKY PROBÍRANÉ V LETNÍM </a:t>
            </a:r>
            <a:r>
              <a:rPr lang="cs-CZ" sz="1600" b="1">
                <a:solidFill>
                  <a:srgbClr val="FF0000"/>
                </a:solidFill>
              </a:rPr>
              <a:t>SEMESTRU 2021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Položky zákazníka  </a:t>
            </a:r>
            <a:r>
              <a:rPr lang="cs-CZ" sz="1600" dirty="0">
                <a:solidFill>
                  <a:srgbClr val="FF0000"/>
                </a:solidFill>
              </a:rPr>
              <a:t>(nasazený filtr pouze na faktury po splatnosti)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</a:t>
            </a:r>
          </a:p>
          <a:p>
            <a:pPr algn="ctr"/>
            <a:r>
              <a:rPr lang="cs-CZ" dirty="0"/>
              <a:t>zákazníka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3428" y="3584669"/>
            <a:ext cx="751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Využijte funkci Navigovat umožňující zobrazit dokument (zaúčtovanou fakturu)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snímek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8" y="2477808"/>
            <a:ext cx="8537144" cy="86443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23" y="4813175"/>
            <a:ext cx="3276190" cy="111428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697270" y="141763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</a:t>
            </a:r>
          </a:p>
          <a:p>
            <a:pPr algn="ctr"/>
            <a:r>
              <a:rPr lang="cs-CZ" dirty="0"/>
              <a:t>zákazníka</a:t>
            </a:r>
          </a:p>
        </p:txBody>
      </p:sp>
      <p:pic>
        <p:nvPicPr>
          <p:cNvPr id="4" name="Obrázek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F7084909-5B76-45C3-929E-D277BB879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95" y="1330385"/>
            <a:ext cx="6480193" cy="8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Hledaná faktura-Navigace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4476190" cy="393333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12" y="2204864"/>
            <a:ext cx="7164288" cy="423034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Seznam zboží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7452320" y="4509120"/>
            <a:ext cx="130648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90" y="1439352"/>
            <a:ext cx="7601951" cy="216024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90" y="4221088"/>
            <a:ext cx="6818338" cy="18819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Karta zboží-záložka Zásoby </a:t>
            </a:r>
            <a:endParaRPr lang="en-US" dirty="0"/>
          </a:p>
        </p:txBody>
      </p:sp>
      <p:pic>
        <p:nvPicPr>
          <p:cNvPr id="6" name="Obrázek 6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DC9DDCDD-89CF-45FC-804A-5E4AB953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5" y="1563581"/>
            <a:ext cx="8068073" cy="44700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Karta zboží-záložky Cena </a:t>
            </a:r>
            <a:r>
              <a:rPr lang="en-US" dirty="0"/>
              <a:t>&amp;</a:t>
            </a:r>
            <a:r>
              <a:rPr lang="cs-CZ" dirty="0"/>
              <a:t> Účtování  a Ceny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en-US" dirty="0"/>
              <a:t>P</a:t>
            </a:r>
            <a:r>
              <a:rPr lang="cs-CZ" dirty="0" err="1"/>
              <a:t>rodeje</a:t>
            </a:r>
            <a:endParaRPr lang="cs-CZ" dirty="0"/>
          </a:p>
        </p:txBody>
      </p:sp>
      <p:pic>
        <p:nvPicPr>
          <p:cNvPr id="4" name="Obrázek 4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62D80EC2-F3A0-4908-92F9-06301FD9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43" y="1721130"/>
            <a:ext cx="8423977" cy="45929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Metoda ocenění - teoretický úvod</a:t>
            </a:r>
            <a:br>
              <a:rPr lang="cs-CZ" dirty="0"/>
            </a:br>
            <a:r>
              <a:rPr lang="cs-CZ" sz="1800" b="1" dirty="0">
                <a:solidFill>
                  <a:srgbClr val="FF0000"/>
                </a:solidFill>
              </a:rPr>
              <a:t>(není zatím prezentováno na databázi vyučujícího ani na databázích studentů)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Vybraná </a:t>
            </a:r>
            <a:r>
              <a:rPr lang="cs-CZ" sz="1800" b="1" dirty="0"/>
              <a:t>Metoda ocenění </a:t>
            </a:r>
            <a:r>
              <a:rPr lang="cs-CZ" sz="1800" dirty="0"/>
              <a:t>určuje způsob, kterým program vypočte </a:t>
            </a:r>
            <a:r>
              <a:rPr lang="cs-CZ" sz="1800" b="1" dirty="0"/>
              <a:t>Pořizovací cenu </a:t>
            </a:r>
          </a:p>
          <a:p>
            <a:r>
              <a:rPr lang="cs-CZ" sz="1800" dirty="0"/>
              <a:t>Podle základního pravidla je hodnota v poli </a:t>
            </a:r>
            <a:r>
              <a:rPr lang="cs-CZ" sz="1800" dirty="0">
                <a:hlinkClick r:id="rId2"/>
              </a:rPr>
              <a:t>Pořizovací cena</a:t>
            </a:r>
            <a:r>
              <a:rPr lang="cs-CZ" sz="1800" dirty="0"/>
              <a:t> na kartě zboží založena na pevných nákladech zboží s metodou ocenění </a:t>
            </a:r>
            <a:r>
              <a:rPr lang="cs-CZ" sz="1800" b="1" dirty="0"/>
              <a:t>Pevná cena</a:t>
            </a:r>
            <a:r>
              <a:rPr lang="cs-CZ" sz="1800" dirty="0"/>
              <a:t>. Pro zboží se všemi ostatními metodami ocenění (</a:t>
            </a:r>
            <a:r>
              <a:rPr lang="cs-CZ" sz="1800" b="1" dirty="0"/>
              <a:t>FIFO</a:t>
            </a:r>
            <a:r>
              <a:rPr lang="cs-CZ" sz="1800" dirty="0"/>
              <a:t>,..) je založena na výpočtu zásob na skladě (fakturované náklady a očekávané náklady) vydělených množstvím zboží na skladě. </a:t>
            </a:r>
            <a:endParaRPr lang="cs-CZ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421038" cy="1961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1409"/>
            <a:ext cx="4068712" cy="198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7584" y="5445224"/>
            <a:ext cx="6931962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dirty="0"/>
              <a:t>Po namodelování příkladu byla vytvořena karta s číslem FIFO-10.</a:t>
            </a:r>
          </a:p>
          <a:p>
            <a:r>
              <a:rPr lang="cs-CZ" dirty="0"/>
              <a:t>Byly provedeny dva nákupy za různé ceny pořízení  v různých časech </a:t>
            </a:r>
          </a:p>
          <a:p>
            <a:r>
              <a:rPr lang="cs-CZ" dirty="0"/>
              <a:t>(ukázka nákupů není předmětem této prezentace - bude použito později </a:t>
            </a:r>
          </a:p>
          <a:p>
            <a:r>
              <a:rPr lang="cs-CZ" dirty="0"/>
              <a:t>v  rozšířené lekci </a:t>
            </a:r>
            <a:r>
              <a:rPr lang="cs-CZ" b="1" dirty="0"/>
              <a:t>Nákup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595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Položky zboží a pole Pořizovací cena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4" y="1340768"/>
            <a:ext cx="7441307" cy="1335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5736" y="1366084"/>
            <a:ext cx="577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 registraci nákupů :  10 ks po 5000 Kč a  10 ks  po 7000 Kč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4" y="3068960"/>
            <a:ext cx="7536998" cy="135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7584" y="2733007"/>
            <a:ext cx="585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Přehled pořizovací ceny z Karty Zboží – pole Pořizovací cena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67002" y="4653135"/>
            <a:ext cx="7882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50000+70000=120 000 a 120000/20=6000-</a:t>
            </a:r>
            <a:r>
              <a:rPr lang="cs-CZ" dirty="0"/>
              <a:t>&gt;průměrná cena (uzávěrková hodnota)</a:t>
            </a:r>
          </a:p>
          <a:p>
            <a:r>
              <a:rPr lang="cs-CZ" dirty="0"/>
              <a:t>Pokud provedeme jeden prodej 11 ks budeme mít vedle dvou položek zboží typu</a:t>
            </a:r>
          </a:p>
          <a:p>
            <a:r>
              <a:rPr lang="cs-CZ" dirty="0"/>
              <a:t> Nákup i jednu položku zboží typu Prodej</a:t>
            </a:r>
          </a:p>
          <a:p>
            <a:r>
              <a:rPr lang="cs-CZ" dirty="0"/>
              <a:t>(</a:t>
            </a:r>
            <a:r>
              <a:rPr lang="cs-CZ" sz="1600" dirty="0"/>
              <a:t>ukázka samotného prodeje bude předmětem této prezentace později </a:t>
            </a:r>
            <a:r>
              <a:rPr lang="cs-CZ" dirty="0"/>
              <a:t>)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2550146" y="5681391"/>
            <a:ext cx="6054302" cy="987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obrázek</a:t>
            </a:r>
          </a:p>
        </p:txBody>
      </p:sp>
    </p:spTree>
    <p:extLst>
      <p:ext uri="{BB962C8B-B14F-4D97-AF65-F5344CB8AC3E}">
        <p14:creationId xmlns:p14="http://schemas.microsoft.com/office/powerpoint/2010/main" val="183541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Položky zboží a pole Pořizovací cena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71048" cy="72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2478725"/>
            <a:ext cx="8062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Ze skladu odepsáno (vyrovnáno) 10 ks po 5000 Kč (</a:t>
            </a:r>
            <a:r>
              <a:rPr lang="cs-CZ" dirty="0">
                <a:solidFill>
                  <a:srgbClr val="FF0000"/>
                </a:solidFill>
              </a:rPr>
              <a:t>akce 1</a:t>
            </a:r>
            <a:r>
              <a:rPr lang="cs-CZ" dirty="0"/>
              <a:t>) a 1 ks po 7000 Kč (</a:t>
            </a:r>
            <a:r>
              <a:rPr lang="cs-CZ" b="1" dirty="0"/>
              <a:t>akce 2</a:t>
            </a:r>
            <a:r>
              <a:rPr lang="cs-CZ" dirty="0"/>
              <a:t>).</a:t>
            </a:r>
          </a:p>
          <a:p>
            <a:r>
              <a:rPr lang="cs-CZ" dirty="0"/>
              <a:t>Je vidět, že zde se vyrovnávají pohyby podle principu </a:t>
            </a:r>
            <a:r>
              <a:rPr lang="cs-CZ" b="1" dirty="0"/>
              <a:t>FIFO.</a:t>
            </a:r>
          </a:p>
          <a:p>
            <a:r>
              <a:rPr lang="cs-CZ" dirty="0"/>
              <a:t>(</a:t>
            </a:r>
            <a:r>
              <a:rPr lang="cs-CZ" sz="1600" dirty="0"/>
              <a:t>ukázka prodeje bude předmětem této prezentace později </a:t>
            </a:r>
            <a:r>
              <a:rPr lang="cs-CZ" dirty="0"/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0" y="3521782"/>
            <a:ext cx="7683391" cy="1509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03" y="5229200"/>
            <a:ext cx="6887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70000+50000=120000 – po 2 nákupech stejného zboží za různé ceny </a:t>
            </a:r>
          </a:p>
          <a:p>
            <a:r>
              <a:rPr lang="cs-CZ" dirty="0"/>
              <a:t>a vyrovnání 11ks prodeje 120000-(</a:t>
            </a:r>
            <a:r>
              <a:rPr lang="cs-CZ" dirty="0">
                <a:solidFill>
                  <a:srgbClr val="0070C0"/>
                </a:solidFill>
              </a:rPr>
              <a:t>50000</a:t>
            </a:r>
            <a:r>
              <a:rPr lang="cs-CZ" dirty="0"/>
              <a:t>+</a:t>
            </a:r>
            <a:r>
              <a:rPr lang="cs-CZ" dirty="0">
                <a:solidFill>
                  <a:srgbClr val="00B050"/>
                </a:solidFill>
              </a:rPr>
              <a:t>7000</a:t>
            </a:r>
            <a:r>
              <a:rPr lang="cs-CZ" dirty="0"/>
              <a:t>)=120000-57000= 63000</a:t>
            </a:r>
          </a:p>
          <a:p>
            <a:r>
              <a:rPr lang="cs-CZ" dirty="0"/>
              <a:t>                                        a průměrná cena pak bude 63000/9=7000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211164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86679" y="212852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78936" y="6052590"/>
            <a:ext cx="1208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10 ks x 5000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54682" y="6052590"/>
            <a:ext cx="1104470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1 ks x 7000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1975644" y="5874601"/>
            <a:ext cx="144016" cy="17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522743" y="5836424"/>
            <a:ext cx="152079" cy="17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7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Karta zboží-záložka Doplnění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600000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2187797" y="1430130"/>
            <a:ext cx="23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Nákup, Výroba, Montáž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06689" y="1106964"/>
            <a:ext cx="298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Vyrobit-na-sklad (MTS)</a:t>
            </a:r>
          </a:p>
          <a:p>
            <a:r>
              <a:rPr lang="cs-CZ" dirty="0"/>
              <a:t>Vyrobit-na-objednávku (MTO)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3491880" y="1799462"/>
            <a:ext cx="0" cy="549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6" idx="2"/>
          </p:cNvCxnSpPr>
          <p:nvPr/>
        </p:nvCxnSpPr>
        <p:spPr>
          <a:xfrm flipV="1">
            <a:off x="7196744" y="1753295"/>
            <a:ext cx="1" cy="71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zboží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7200" y="4871982"/>
            <a:ext cx="755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Typy položek zboží : Nákup, Prodej, Příjem, Výdej, Spotřeba, Výroba, Transfer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5710"/>
            <a:ext cx="8363271" cy="1584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4968044" y="1485576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</a:t>
            </a:r>
          </a:p>
          <a:p>
            <a:pPr algn="ctr"/>
            <a:r>
              <a:rPr lang="cs-CZ" dirty="0"/>
              <a:t>zboží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52668" y="2333446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Ctrl-F7</a:t>
            </a:r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Karta zákazníka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Klik myši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08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Seznam </a:t>
            </a:r>
          </a:p>
          <a:p>
            <a:r>
              <a:rPr lang="cs-CZ" dirty="0"/>
              <a:t>zákazníků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275856" y="4096468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snímek</a:t>
            </a:r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86338"/>
            <a:ext cx="3963705" cy="17467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Vytvoření prodejní objednávky (PO)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Zboží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    Zákazník 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103211" y="3565317"/>
            <a:ext cx="213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Doplnit množství </a:t>
            </a:r>
            <a:r>
              <a:rPr lang="en-ZA" b="1" dirty="0"/>
              <a:t> !!!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</a:p>
        </p:txBody>
      </p:sp>
      <p:sp>
        <p:nvSpPr>
          <p:cNvPr id="21" name="Pravá složená závorka 20"/>
          <p:cNvSpPr/>
          <p:nvPr/>
        </p:nvSpPr>
        <p:spPr>
          <a:xfrm>
            <a:off x="5610173" y="2708920"/>
            <a:ext cx="262055" cy="757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872228" y="2941172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Hlavička PO</a:t>
            </a:r>
            <a:endParaRPr lang="en-ZA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21288" y="3631302"/>
            <a:ext cx="18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Řádek (řádky)  PO</a:t>
            </a:r>
            <a:endParaRPr lang="en-ZA" dirty="0"/>
          </a:p>
        </p:txBody>
      </p:sp>
      <p:sp>
        <p:nvSpPr>
          <p:cNvPr id="19" name="Pravá složená závorka 18"/>
          <p:cNvSpPr/>
          <p:nvPr/>
        </p:nvSpPr>
        <p:spPr>
          <a:xfrm>
            <a:off x="5546572" y="3565317"/>
            <a:ext cx="325656" cy="418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Vytvoření PO v systému MS Dynamics NAV 2018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16832"/>
            <a:ext cx="4428571" cy="2466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Seznam existujících PO, které nebyly zatím zaúčtovány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27078"/>
            <a:ext cx="8683234" cy="2505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PO- nová prodejní objednávka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47364"/>
            <a:ext cx="4856392" cy="2557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33848"/>
            <a:ext cx="7278814" cy="3942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</a:t>
            </a:r>
            <a:r>
              <a:rPr lang="en-US" dirty="0"/>
              <a:t> – </a:t>
            </a:r>
            <a:r>
              <a:rPr lang="cs-CZ" dirty="0"/>
              <a:t>data</a:t>
            </a:r>
            <a:br>
              <a:rPr lang="en-US" dirty="0"/>
            </a:b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cs-CZ" sz="1800" dirty="0">
                <a:solidFill>
                  <a:srgbClr val="0070C0"/>
                </a:solidFill>
              </a:rPr>
              <a:t>K zadávání dat využívejte myš klávesu F4- obdobně jako v PWP Nákup)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788024" y="2464894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 snímek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84326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Varování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85" y="1440518"/>
            <a:ext cx="3371429" cy="41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1547664" y="5877272"/>
            <a:ext cx="323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Vysvětlení termínu Limit úvěru ! </a:t>
            </a:r>
          </a:p>
        </p:txBody>
      </p:sp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prodeje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3675803" cy="2338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17638"/>
            <a:ext cx="4009524" cy="18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940152" y="3895340"/>
            <a:ext cx="149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Bez varování </a:t>
            </a:r>
          </a:p>
          <a:p>
            <a:r>
              <a:rPr lang="cs-CZ" dirty="0"/>
              <a:t>Limit úvěru</a:t>
            </a:r>
          </a:p>
          <a:p>
            <a:r>
              <a:rPr lang="cs-CZ" dirty="0"/>
              <a:t>Splatné saldo </a:t>
            </a:r>
          </a:p>
          <a:p>
            <a:r>
              <a:rPr lang="cs-CZ" dirty="0"/>
              <a:t>Obě varování 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7236296" y="2780928"/>
            <a:ext cx="504056" cy="1114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6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PO-&gt;Tisk (náhled) ikonou Tisk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2" y="1268760"/>
            <a:ext cx="7278814" cy="3942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50" y="1052736"/>
            <a:ext cx="4755356" cy="5120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Zaúčtování PO s pomocí F9 (nebo ikony Účtovat)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7401" y="313610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endParaRPr lang="en-ZA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8" y="1771929"/>
            <a:ext cx="1914286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0" y="1755509"/>
            <a:ext cx="2019048" cy="135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Šipka doprava 9"/>
          <p:cNvSpPr/>
          <p:nvPr/>
        </p:nvSpPr>
        <p:spPr>
          <a:xfrm>
            <a:off x="3347864" y="1916832"/>
            <a:ext cx="79208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92" y="3789040"/>
            <a:ext cx="6646519" cy="2653137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Položky zákazníka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697270" y="141763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</a:t>
            </a:r>
          </a:p>
          <a:p>
            <a:pPr algn="ctr"/>
            <a:r>
              <a:rPr lang="cs-CZ" dirty="0"/>
              <a:t>zákazníka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96" y="1417638"/>
            <a:ext cx="6291308" cy="690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71" y="2499827"/>
            <a:ext cx="7989530" cy="224177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138398"/>
            <a:ext cx="2900558" cy="3769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Šipka doprava 9"/>
          <p:cNvSpPr/>
          <p:nvPr/>
        </p:nvSpPr>
        <p:spPr>
          <a:xfrm>
            <a:off x="5274336" y="5866807"/>
            <a:ext cx="33123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snímek</a:t>
            </a:r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zákazníků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6986" y="4825840"/>
            <a:ext cx="827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Prohlédněte si pole Saldo </a:t>
            </a:r>
            <a:r>
              <a:rPr lang="en-GB" dirty="0"/>
              <a:t>(</a:t>
            </a:r>
            <a:r>
              <a:rPr lang="cs-CZ" dirty="0"/>
              <a:t>vypočítávané pole</a:t>
            </a:r>
            <a:r>
              <a:rPr lang="en-GB" dirty="0"/>
              <a:t>) a</a:t>
            </a:r>
            <a:r>
              <a:rPr lang="cs-CZ" dirty="0"/>
              <a:t> vysvětlete původ této částky</a:t>
            </a:r>
            <a:r>
              <a:rPr lang="en-GB" dirty="0"/>
              <a:t>!</a:t>
            </a:r>
            <a:endParaRPr lang="cs-CZ" dirty="0"/>
          </a:p>
          <a:p>
            <a:r>
              <a:rPr lang="cs-CZ" dirty="0"/>
              <a:t>Prohlédněte historii obchodních případů</a:t>
            </a:r>
            <a:r>
              <a:rPr lang="en-GB" dirty="0"/>
              <a:t>!</a:t>
            </a:r>
            <a:r>
              <a:rPr lang="cs-CZ" dirty="0"/>
              <a:t>  Pro otevření karty použijte ikonu Úprava</a:t>
            </a:r>
            <a:r>
              <a:rPr lang="en-GB" dirty="0"/>
              <a:t>! </a:t>
            </a:r>
          </a:p>
        </p:txBody>
      </p:sp>
      <p:sp>
        <p:nvSpPr>
          <p:cNvPr id="7" name="Pravá složená závorka 6"/>
          <p:cNvSpPr/>
          <p:nvPr/>
        </p:nvSpPr>
        <p:spPr>
          <a:xfrm>
            <a:off x="6992006" y="5661248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61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Jak otevřít jednu kartu </a:t>
            </a:r>
          </a:p>
          <a:p>
            <a:r>
              <a:rPr lang="cs-CZ" sz="1200" dirty="0"/>
              <a:t>Zákazníka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8316050" cy="3155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661248"/>
            <a:ext cx="6624726" cy="7762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zboží</a:t>
            </a:r>
            <a:endParaRPr lang="en-ZA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3" y="3284984"/>
            <a:ext cx="8653949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8568952" cy="942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Šipka dolů 7"/>
          <p:cNvSpPr/>
          <p:nvPr/>
        </p:nvSpPr>
        <p:spPr>
          <a:xfrm>
            <a:off x="4184502" y="2379895"/>
            <a:ext cx="936104" cy="1234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932040" y="2419129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Ctrl-F7</a:t>
            </a:r>
          </a:p>
        </p:txBody>
      </p:sp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Věcné položky po zaúčtování prodeje (transakce v hlavní knize)</a:t>
            </a:r>
            <a:endParaRPr lang="en-US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84984"/>
            <a:ext cx="724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Přechod  a poslední (první) záznam v žurnálu. Pozice je dána typem třídění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41" y="1447898"/>
            <a:ext cx="1885714" cy="152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46549"/>
            <a:ext cx="2266667" cy="14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Šipka doprava 7"/>
          <p:cNvSpPr/>
          <p:nvPr/>
        </p:nvSpPr>
        <p:spPr>
          <a:xfrm>
            <a:off x="2843808" y="1772816"/>
            <a:ext cx="9361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60428"/>
            <a:ext cx="8255846" cy="2125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Věcné položky (transakce v hlavní knize)</a:t>
            </a:r>
            <a:endParaRPr lang="en-US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968552" cy="1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27816"/>
            <a:ext cx="8075240" cy="1465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589876" y="4903638"/>
            <a:ext cx="6526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Nezapomenout na syntaxi -&gt; MD (+)  a Dal (-). Kladné znaménko (+) </a:t>
            </a:r>
          </a:p>
          <a:p>
            <a:r>
              <a:rPr lang="cs-CZ" dirty="0"/>
              <a:t>se samozřejmě nezobrazuje </a:t>
            </a:r>
          </a:p>
        </p:txBody>
      </p:sp>
    </p:spTree>
    <p:extLst>
      <p:ext uri="{BB962C8B-B14F-4D97-AF65-F5344CB8AC3E}">
        <p14:creationId xmlns:p14="http://schemas.microsoft.com/office/powerpoint/2010/main" val="12302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060" y="20558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Věcné položky (transakce v hlavní knize) </a:t>
            </a:r>
            <a:endParaRPr lang="en-ZA" sz="36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11560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              Tržby</a:t>
            </a:r>
          </a:p>
          <a:p>
            <a:r>
              <a:rPr lang="cs-CZ" sz="1400" dirty="0"/>
              <a:t>              </a:t>
            </a:r>
            <a:r>
              <a:rPr lang="cs-CZ" sz="1400" b="1" dirty="0"/>
              <a:t>602 110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     DPH VAT 25%</a:t>
            </a:r>
          </a:p>
          <a:p>
            <a:r>
              <a:rPr lang="cs-CZ" sz="1400" dirty="0"/>
              <a:t>         </a:t>
            </a:r>
            <a:r>
              <a:rPr lang="cs-CZ" sz="1400" b="1" dirty="0"/>
              <a:t>343535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        Zákazník</a:t>
            </a:r>
          </a:p>
          <a:p>
            <a:r>
              <a:rPr lang="cs-CZ" sz="1400" dirty="0"/>
              <a:t>           </a:t>
            </a:r>
            <a:r>
              <a:rPr lang="cs-CZ" sz="1400" b="1" dirty="0"/>
              <a:t>311 000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 10820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260348" y="387724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13525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075092" y="38772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2705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0" y="1334989"/>
            <a:ext cx="8075240" cy="1465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7907588" y="2121256"/>
            <a:ext cx="648072" cy="1846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259516" y="2305922"/>
            <a:ext cx="648072" cy="1846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7907588" y="2507298"/>
            <a:ext cx="648072" cy="1846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Využití navigačního nástroje</a:t>
            </a:r>
            <a:br>
              <a:rPr lang="cs-CZ" dirty="0"/>
            </a:br>
            <a:r>
              <a:rPr lang="cs-CZ" sz="2000" dirty="0">
                <a:solidFill>
                  <a:srgbClr val="FF0000"/>
                </a:solidFill>
              </a:rPr>
              <a:t>(již bylo prezentováno v úvodu kurzu)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Přechod na položky zákazníka ze stejné obrazovky, která byla využita na zobrazení věcných položek</a:t>
            </a:r>
          </a:p>
          <a:p>
            <a:pPr marL="0" indent="0">
              <a:buNone/>
            </a:pPr>
            <a:r>
              <a:rPr lang="en-ZA" dirty="0"/>
              <a:t>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85168"/>
            <a:ext cx="2838095" cy="1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34" y="4117895"/>
            <a:ext cx="6952381" cy="27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695559"/>
            <a:ext cx="1683204" cy="1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Využití navigačního nástroje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251277"/>
            <a:ext cx="2366392" cy="23663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74812"/>
            <a:ext cx="4495238" cy="3742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Jeden z možných výsledků navigace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29" y="1452085"/>
            <a:ext cx="8028571" cy="463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Konec sekce prodej-standardní část kurzu  </a:t>
            </a:r>
            <a:r>
              <a:rPr lang="en-US" sz="3600" b="1" dirty="0">
                <a:solidFill>
                  <a:srgbClr val="0070C0"/>
                </a:solidFill>
              </a:rPr>
              <a:t>  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8033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79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Doplněk PWP prezentace určený pro 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HOME STUDY</a:t>
            </a:r>
            <a:br>
              <a:rPr lang="cs-CZ" b="1" dirty="0">
                <a:solidFill>
                  <a:srgbClr val="FF0000"/>
                </a:solidFill>
              </a:rPr>
            </a:br>
            <a:br>
              <a:rPr lang="cs-CZ" b="1" dirty="0">
                <a:solidFill>
                  <a:srgbClr val="FF0000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Bude specifikováno vyučujícím kdy bude potřeba studovat tuto část.</a:t>
            </a:r>
            <a:br>
              <a:rPr lang="cs-CZ" sz="1600" b="1" dirty="0">
                <a:solidFill>
                  <a:srgbClr val="FF0000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Jedná se o rozšířenou úlohu typu Nákup-Prodej  s vazbou na adjustaci skladu,</a:t>
            </a:r>
            <a:br>
              <a:rPr lang="cs-CZ" sz="1600" b="1" dirty="0">
                <a:solidFill>
                  <a:srgbClr val="FF0000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 která bude probírána až v kurzu BPH_PIS2 !!!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627784" y="4149080"/>
            <a:ext cx="475252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snímky</a:t>
            </a:r>
          </a:p>
        </p:txBody>
      </p:sp>
    </p:spTree>
    <p:extLst>
      <p:ext uri="{BB962C8B-B14F-4D97-AF65-F5344CB8AC3E}">
        <p14:creationId xmlns:p14="http://schemas.microsoft.com/office/powerpoint/2010/main" val="338454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Karta zákazníka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7516545" cy="175432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b="1" dirty="0"/>
              <a:t>Prohlédněte následující záložky této karty 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Obecné  - základní pole  (Země, Oblast, Prodejce, Saldo, Maximální úvěr,....)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Adresa a Kontakt  - (e-mail, Kód jazyka…)</a:t>
            </a:r>
            <a:endParaRPr lang="cs-CZ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Fakturace – základní pole (</a:t>
            </a:r>
            <a:r>
              <a:rPr lang="cs-CZ" b="1" dirty="0"/>
              <a:t>Účetní skupiny</a:t>
            </a:r>
            <a:r>
              <a:rPr lang="cs-CZ" dirty="0"/>
              <a:t>, Kód měny )</a:t>
            </a:r>
            <a:endParaRPr lang="cs-CZ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Platby  – základní pole  (Kód platební podmínky 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Dodávka  –  základní pole  (Skladová lokace)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9" y="3593312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92080" y="5626114"/>
            <a:ext cx="2807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Udržení rovnováhy</a:t>
            </a:r>
          </a:p>
          <a:p>
            <a:r>
              <a:rPr lang="cs-CZ" dirty="0"/>
              <a:t> mezi nabídkou a poptávkou</a:t>
            </a:r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pro další příklad (NO-PO)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1942857" cy="22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84984"/>
            <a:ext cx="3961905" cy="2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779882"/>
            <a:ext cx="1485714" cy="11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V="1">
            <a:off x="2411760" y="2666316"/>
            <a:ext cx="864096" cy="83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716016" y="2132856"/>
            <a:ext cx="1584176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82681" y="4378187"/>
            <a:ext cx="3673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Princip automatického účtování </a:t>
            </a:r>
          </a:p>
          <a:p>
            <a:r>
              <a:rPr lang="cs-CZ" dirty="0"/>
              <a:t>nákladů v logistice NAV</a:t>
            </a:r>
          </a:p>
          <a:p>
            <a:r>
              <a:rPr lang="cs-CZ" dirty="0"/>
              <a:t>bude vysvětlen později v tomto kurzu</a:t>
            </a:r>
          </a:p>
        </p:txBody>
      </p:sp>
    </p:spTree>
    <p:extLst>
      <p:ext uri="{BB962C8B-B14F-4D97-AF65-F5344CB8AC3E}">
        <p14:creationId xmlns:p14="http://schemas.microsoft.com/office/powerpoint/2010/main" val="20687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Varianta nákupu dvou položek (různá nákupní cena)</a:t>
            </a:r>
            <a:br>
              <a:rPr lang="cs-CZ" sz="2800" dirty="0"/>
            </a:br>
            <a:r>
              <a:rPr lang="cs-CZ" sz="2000" dirty="0"/>
              <a:t>(obdobný příklad již byl prezentován- toto je určeno pro </a:t>
            </a:r>
            <a:r>
              <a:rPr lang="cs-CZ" sz="2000" b="1" dirty="0">
                <a:solidFill>
                  <a:srgbClr val="FF0000"/>
                </a:solidFill>
              </a:rPr>
              <a:t>HOME STUDY</a:t>
            </a:r>
            <a:r>
              <a:rPr lang="cs-CZ" sz="20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8219" y="1652216"/>
            <a:ext cx="801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Výběr zboží ze seznamu, kde není zatím žádný pohyb (80208- Myš)</a:t>
            </a:r>
          </a:p>
          <a:p>
            <a:r>
              <a:rPr lang="cs-CZ" dirty="0"/>
              <a:t>Místo nákupní objednávky využijeme </a:t>
            </a:r>
            <a:r>
              <a:rPr lang="cs-CZ" b="1" dirty="0"/>
              <a:t>Deník zboží </a:t>
            </a:r>
            <a:r>
              <a:rPr lang="cs-CZ" dirty="0"/>
              <a:t>(není zde specifikovaný dodavatel)</a:t>
            </a:r>
          </a:p>
          <a:p>
            <a:r>
              <a:rPr lang="cs-CZ" dirty="0"/>
              <a:t>kde nakoupíme 10 ks za 10 Kč a 10 ks za 20 Kč.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54" y="2780928"/>
            <a:ext cx="3847619" cy="21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29" y="4155683"/>
            <a:ext cx="7812360" cy="1942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207156" y="6072169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</a:rPr>
              <a:t>F9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421" y="5319314"/>
            <a:ext cx="2278965" cy="116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3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Karta zboží po zaúčtování deníku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417639"/>
            <a:ext cx="2236505" cy="93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64904"/>
            <a:ext cx="7018195" cy="3909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3311719" y="5013176"/>
            <a:ext cx="1475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300=(100+200)/20=15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4067944" y="5373216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34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ceny pořízení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05528"/>
            <a:ext cx="4961905" cy="2161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87463"/>
            <a:ext cx="7892421" cy="1588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Šipka dolů 5"/>
          <p:cNvSpPr/>
          <p:nvPr/>
        </p:nvSpPr>
        <p:spPr>
          <a:xfrm>
            <a:off x="4125722" y="2996952"/>
            <a:ext cx="23025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9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zboží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7551275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51490" y="3789040"/>
            <a:ext cx="79589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Pozor : </a:t>
            </a:r>
            <a:r>
              <a:rPr lang="cs-CZ" dirty="0"/>
              <a:t>10 ks bylo naskladněno za 10 Kč na lokaci </a:t>
            </a:r>
            <a:r>
              <a:rPr lang="cs-CZ" b="1" dirty="0">
                <a:solidFill>
                  <a:srgbClr val="0070C0"/>
                </a:solidFill>
              </a:rPr>
              <a:t>Modrý </a:t>
            </a:r>
            <a:r>
              <a:rPr lang="cs-CZ" dirty="0"/>
              <a:t>a 10 ks bylo naskladněno </a:t>
            </a:r>
          </a:p>
          <a:p>
            <a:r>
              <a:rPr lang="cs-CZ" dirty="0"/>
              <a:t>bez označení lokace!!! Což byla </a:t>
            </a:r>
            <a:r>
              <a:rPr lang="cs-CZ" dirty="0">
                <a:solidFill>
                  <a:srgbClr val="FF0000"/>
                </a:solidFill>
              </a:rPr>
              <a:t>opomenutí autora</a:t>
            </a:r>
            <a:r>
              <a:rPr lang="cs-CZ" dirty="0"/>
              <a:t>, který vytvářel model. Takže </a:t>
            </a:r>
          </a:p>
          <a:p>
            <a:r>
              <a:rPr lang="cs-CZ" dirty="0"/>
              <a:t>autor převedl s pomocí deníku přeřazení 10 ks z neoznačené lokace v nákupní</a:t>
            </a:r>
          </a:p>
          <a:p>
            <a:r>
              <a:rPr lang="cs-CZ" dirty="0"/>
              <a:t>ceně 20 Kč na lokaci </a:t>
            </a:r>
            <a:r>
              <a:rPr lang="cs-CZ" b="1" dirty="0">
                <a:solidFill>
                  <a:srgbClr val="0070C0"/>
                </a:solidFill>
              </a:rPr>
              <a:t>Modrý.</a:t>
            </a:r>
            <a:r>
              <a:rPr lang="cs-CZ" dirty="0"/>
              <a:t>  Tento princip bude probírán v kurzu BPH_PIS2 </a:t>
            </a:r>
          </a:p>
          <a:p>
            <a:r>
              <a:rPr lang="cs-CZ" dirty="0"/>
              <a:t>a v sekci Transfery zboží (viz kurz BPH_PIS1).</a:t>
            </a:r>
          </a:p>
        </p:txBody>
      </p:sp>
    </p:spTree>
    <p:extLst>
      <p:ext uri="{BB962C8B-B14F-4D97-AF65-F5344CB8AC3E}">
        <p14:creationId xmlns:p14="http://schemas.microsoft.com/office/powerpoint/2010/main" val="4174831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Prodej 11ks zboží s pomocí deníku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72" y="1417638"/>
            <a:ext cx="3847619" cy="21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30083"/>
            <a:ext cx="8016256" cy="863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043608" y="4797152"/>
            <a:ext cx="7221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Cena pořízení je  v deníku automaticky dopočítána jako (20+10)/2=15. </a:t>
            </a:r>
          </a:p>
          <a:p>
            <a:r>
              <a:rPr lang="cs-CZ" dirty="0"/>
              <a:t>Systém v průběhu zaúčtování (F9) vyrovná 10 ks za cenu 10 Kč</a:t>
            </a:r>
          </a:p>
          <a:p>
            <a:r>
              <a:rPr lang="cs-CZ" dirty="0"/>
              <a:t>a 1 ks za cenu pořízení 20 Kč. Obdobný princip byl již ukázán ve standardní</a:t>
            </a:r>
          </a:p>
          <a:p>
            <a:r>
              <a:rPr lang="cs-CZ" dirty="0"/>
              <a:t>části této PWP prezentace.  </a:t>
            </a:r>
          </a:p>
        </p:txBody>
      </p:sp>
    </p:spTree>
    <p:extLst>
      <p:ext uri="{BB962C8B-B14F-4D97-AF65-F5344CB8AC3E}">
        <p14:creationId xmlns:p14="http://schemas.microsoft.com/office/powerpoint/2010/main" val="31527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zboží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9" y="1700808"/>
            <a:ext cx="8009571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187624" y="4581128"/>
            <a:ext cx="69944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Náklad na prodané zboží je 120=10*10 Kč+1*20 Kč.</a:t>
            </a:r>
          </a:p>
          <a:p>
            <a:r>
              <a:rPr lang="cs-CZ" dirty="0"/>
              <a:t>Pozor na skutečnost, že před prodejem byl proveden Transfer</a:t>
            </a:r>
          </a:p>
          <a:p>
            <a:r>
              <a:rPr lang="cs-CZ" dirty="0"/>
              <a:t>na skladovou lokaci  </a:t>
            </a:r>
            <a:r>
              <a:rPr lang="cs-CZ" b="1" dirty="0">
                <a:solidFill>
                  <a:srgbClr val="00B0F0"/>
                </a:solidFill>
              </a:rPr>
              <a:t>Modrý</a:t>
            </a:r>
            <a:r>
              <a:rPr lang="cs-CZ" dirty="0"/>
              <a:t> , takže k vyrovnání jednoho ks zboží 80208 </a:t>
            </a:r>
          </a:p>
          <a:p>
            <a:r>
              <a:rPr lang="cs-CZ" dirty="0"/>
              <a:t>byla  místo položky typu Nákup využita položka typu Transfer. Což princip</a:t>
            </a:r>
          </a:p>
          <a:p>
            <a:r>
              <a:rPr lang="cs-CZ" dirty="0"/>
              <a:t>příkladu nenarušuje.  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067944" y="4077072"/>
            <a:ext cx="237626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68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ceny pořízení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8" y="1844824"/>
            <a:ext cx="7738003" cy="266429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292080" y="5085184"/>
            <a:ext cx="19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Kde 10,91=120/11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4788024" y="4509120"/>
            <a:ext cx="108012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660232" y="4509120"/>
            <a:ext cx="136815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6660232" y="4397578"/>
            <a:ext cx="360040" cy="68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18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Položky ocenění – prodej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5282" cy="1343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78184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0601" y="4797152"/>
            <a:ext cx="7084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/>
              <a:t>Prodej = -11*15 = </a:t>
            </a:r>
            <a:r>
              <a:rPr lang="cs-CZ" b="1" dirty="0">
                <a:solidFill>
                  <a:srgbClr val="0070C0"/>
                </a:solidFill>
              </a:rPr>
              <a:t>-165 </a:t>
            </a:r>
            <a:r>
              <a:rPr lang="cs-CZ" dirty="0"/>
              <a:t>, kde </a:t>
            </a:r>
            <a:r>
              <a:rPr lang="cs-CZ" dirty="0">
                <a:solidFill>
                  <a:srgbClr val="00B050"/>
                </a:solidFill>
              </a:rPr>
              <a:t>15</a:t>
            </a:r>
            <a:r>
              <a:rPr lang="cs-CZ" dirty="0"/>
              <a:t>=(100+200)/2-po nákupu dvou položek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0070C0"/>
                </a:solidFill>
              </a:rPr>
              <a:t>-165</a:t>
            </a:r>
            <a:r>
              <a:rPr lang="cs-CZ" dirty="0"/>
              <a:t>+</a:t>
            </a:r>
            <a:r>
              <a:rPr lang="cs-CZ" b="1" dirty="0">
                <a:solidFill>
                  <a:srgbClr val="FF0000"/>
                </a:solidFill>
              </a:rPr>
              <a:t>45</a:t>
            </a:r>
            <a:r>
              <a:rPr lang="cs-CZ" dirty="0"/>
              <a:t>=120 = 10*10+1*20 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FF0000"/>
                </a:solidFill>
              </a:rPr>
              <a:t>45</a:t>
            </a:r>
            <a:r>
              <a:rPr lang="cs-CZ" dirty="0"/>
              <a:t>/11=4,091 </a:t>
            </a:r>
          </a:p>
          <a:p>
            <a:pPr marL="342900" indent="-342900">
              <a:buAutoNum type="alphaLcParenR"/>
            </a:pPr>
            <a:r>
              <a:rPr lang="cs-CZ" dirty="0">
                <a:solidFill>
                  <a:srgbClr val="00B050"/>
                </a:solidFill>
              </a:rPr>
              <a:t>15</a:t>
            </a:r>
            <a:r>
              <a:rPr lang="cs-CZ" dirty="0"/>
              <a:t>-4,092=10,91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85381" y="594385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Náklad na prodané zboží je 120=10*10 Kč+1*20 Kč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2123728" y="5397316"/>
            <a:ext cx="720080" cy="47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175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Věcné položky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8324106" cy="2711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4509120"/>
            <a:ext cx="472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/>
              <a:t>Prodej = -11*15 = -165 , kde 15=(100+200)/2</a:t>
            </a:r>
          </a:p>
          <a:p>
            <a:pPr marL="342900" indent="-342900">
              <a:buAutoNum type="alphaLcParenR"/>
            </a:pPr>
            <a:r>
              <a:rPr lang="cs-CZ" dirty="0"/>
              <a:t>-165+</a:t>
            </a:r>
            <a:r>
              <a:rPr lang="cs-CZ" b="1" dirty="0">
                <a:solidFill>
                  <a:srgbClr val="FF0000"/>
                </a:solidFill>
              </a:rPr>
              <a:t>45</a:t>
            </a:r>
            <a:r>
              <a:rPr lang="cs-CZ" dirty="0"/>
              <a:t>=120 = 10*10+1*20 </a:t>
            </a:r>
          </a:p>
          <a:p>
            <a:pPr marL="342900" indent="-342900">
              <a:buAutoNum type="alphaLcParenR"/>
            </a:pPr>
            <a:r>
              <a:rPr lang="cs-CZ" dirty="0"/>
              <a:t>45/11=4,091 </a:t>
            </a:r>
          </a:p>
          <a:p>
            <a:pPr marL="342900" indent="-342900">
              <a:buAutoNum type="alphaLcParenR"/>
            </a:pPr>
            <a:r>
              <a:rPr lang="cs-CZ" dirty="0"/>
              <a:t>15-4,092=10,91</a:t>
            </a:r>
          </a:p>
        </p:txBody>
      </p:sp>
    </p:spTree>
    <p:extLst>
      <p:ext uri="{BB962C8B-B14F-4D97-AF65-F5344CB8AC3E}">
        <p14:creationId xmlns:p14="http://schemas.microsoft.com/office/powerpoint/2010/main" val="387791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skupiny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3074"/>
            <a:ext cx="4685714" cy="2704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71600" y="4653136"/>
            <a:ext cx="8296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Specifikace účtů, které se při zaúčtování dokladů spojených s prodejem (nákupem)</a:t>
            </a:r>
          </a:p>
          <a:p>
            <a:r>
              <a:rPr lang="cs-CZ" dirty="0"/>
              <a:t>budou automaticky používat. </a:t>
            </a:r>
          </a:p>
          <a:p>
            <a:r>
              <a:rPr lang="cs-CZ" dirty="0"/>
              <a:t>„</a:t>
            </a:r>
            <a:r>
              <a:rPr lang="cs-CZ" dirty="0" err="1"/>
              <a:t>Rozkliknutí</a:t>
            </a:r>
            <a:r>
              <a:rPr lang="cs-CZ" dirty="0"/>
              <a:t>“ pole Obecná obchodní </a:t>
            </a:r>
            <a:r>
              <a:rPr lang="cs-CZ" dirty="0" err="1"/>
              <a:t>účto</a:t>
            </a:r>
            <a:r>
              <a:rPr lang="cs-CZ" dirty="0"/>
              <a:t> skupina s hodnotou Domácí-&gt;Pokročilá volba</a:t>
            </a:r>
          </a:p>
          <a:p>
            <a:r>
              <a:rPr lang="cs-CZ" dirty="0"/>
              <a:t>-&gt;Nastavení s použitím standardní ikony ozubeného kolečka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5142914" y="5949280"/>
            <a:ext cx="259743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snímek</a:t>
            </a:r>
          </a:p>
        </p:txBody>
      </p:sp>
    </p:spTree>
    <p:extLst>
      <p:ext uri="{BB962C8B-B14F-4D97-AF65-F5344CB8AC3E}">
        <p14:creationId xmlns:p14="http://schemas.microsoft.com/office/powerpoint/2010/main" val="1212048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Konec sekce prodej</a:t>
            </a:r>
            <a:br>
              <a:rPr lang="cs-CZ" dirty="0"/>
            </a:br>
            <a:r>
              <a:rPr lang="cs-CZ" sz="2200" b="1" dirty="0">
                <a:solidFill>
                  <a:srgbClr val="FF0000"/>
                </a:solidFill>
              </a:rPr>
              <a:t>(varianta podzimní semestr 2021 pro opakování) </a:t>
            </a:r>
            <a:r>
              <a:rPr lang="en-US" sz="2200" b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Účty spojené s Obecnou obchodní </a:t>
            </a:r>
            <a:r>
              <a:rPr lang="cs-CZ" dirty="0" err="1"/>
              <a:t>účto</a:t>
            </a:r>
            <a:r>
              <a:rPr lang="cs-CZ" dirty="0"/>
              <a:t> skupinou</a:t>
            </a:r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Nastavení obecného účtování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05" y="2636912"/>
            <a:ext cx="8182693" cy="22322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863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Nastavení DPH a účetních skupin zákazníků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8208911" cy="13681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45023"/>
            <a:ext cx="8136504" cy="18002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338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Položky zákazníka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 zákazníka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059832" y="1970221"/>
            <a:ext cx="14401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61688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07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Položky </a:t>
            </a:r>
          </a:p>
          <a:p>
            <a:r>
              <a:rPr lang="cs-CZ" dirty="0"/>
              <a:t>zákazníka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038350" y="1256919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Ctrl-F7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4" y="2628018"/>
            <a:ext cx="6291308" cy="6909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74" y="4267258"/>
            <a:ext cx="7706083" cy="17510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7" name="Přímá spojnice se šipkou 16"/>
          <p:cNvCxnSpPr>
            <a:stCxn id="15" idx="2"/>
          </p:cNvCxnSpPr>
          <p:nvPr/>
        </p:nvCxnSpPr>
        <p:spPr>
          <a:xfrm flipH="1">
            <a:off x="7086419" y="2012062"/>
            <a:ext cx="1111339" cy="2255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lů 15"/>
          <p:cNvSpPr/>
          <p:nvPr/>
        </p:nvSpPr>
        <p:spPr>
          <a:xfrm>
            <a:off x="5846678" y="3350125"/>
            <a:ext cx="228473" cy="767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936535" y="129372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Pracovní datum , Platební podmínky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903774" y="3115957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Karta zákazníka</a:t>
            </a:r>
          </a:p>
        </p:txBody>
      </p:sp>
      <p:sp>
        <p:nvSpPr>
          <p:cNvPr id="8" name="Pravá složená závorka 7"/>
          <p:cNvSpPr/>
          <p:nvPr/>
        </p:nvSpPr>
        <p:spPr>
          <a:xfrm>
            <a:off x="7269480" y="1441776"/>
            <a:ext cx="284519" cy="4853853"/>
          </a:xfrm>
          <a:prstGeom prst="rightBrace">
            <a:avLst>
              <a:gd name="adj1" fmla="val 2193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55692" y="3330093"/>
            <a:ext cx="1463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Některé </a:t>
            </a:r>
          </a:p>
          <a:p>
            <a:r>
              <a:rPr lang="cs-CZ" sz="1600" dirty="0"/>
              <a:t>parametry </a:t>
            </a:r>
          </a:p>
          <a:p>
            <a:r>
              <a:rPr lang="cs-CZ" sz="1600" dirty="0"/>
              <a:t>řídící obchodní </a:t>
            </a:r>
          </a:p>
          <a:p>
            <a:r>
              <a:rPr lang="cs-CZ" sz="1600" dirty="0"/>
              <a:t>případy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3851918" y="4068169"/>
            <a:ext cx="290035" cy="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321982" y="4155221"/>
            <a:ext cx="299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Záložka Platby karty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47" y="1219137"/>
            <a:ext cx="1495238" cy="25523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441776"/>
            <a:ext cx="2076190" cy="150476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3" name="Šipka doprava 12"/>
          <p:cNvSpPr/>
          <p:nvPr/>
        </p:nvSpPr>
        <p:spPr>
          <a:xfrm>
            <a:off x="1979712" y="1842197"/>
            <a:ext cx="864096" cy="37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75" y="4716017"/>
            <a:ext cx="6688085" cy="173672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1265</Words>
  <Application>Microsoft Office PowerPoint</Application>
  <PresentationFormat>Předvádění na obrazovce (4:3)</PresentationFormat>
  <Paragraphs>189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3" baseType="lpstr">
      <vt:lpstr>Arial</vt:lpstr>
      <vt:lpstr>Calibri</vt:lpstr>
      <vt:lpstr>Motiv systému Office</vt:lpstr>
      <vt:lpstr>Úvod od  MS Dynamics NAV    Příklad nad podej a následky tohoto procesu v systému (sklad, položky zákazníka a věcné položky ( finanční transakce na účtech hlavní knihy)  OPAKOVÁNÍ LÁTKY PROBÍRANÉ V LETNÍM SEMESTRU 2021</vt:lpstr>
      <vt:lpstr>Karta zákazníka</vt:lpstr>
      <vt:lpstr>Seznam zákazníků</vt:lpstr>
      <vt:lpstr>Karta zákazníka</vt:lpstr>
      <vt:lpstr>Účetní skupiny</vt:lpstr>
      <vt:lpstr>  Účty spojené s Obecnou obchodní účto skupinou  Nastavení obecného účtování</vt:lpstr>
      <vt:lpstr>Nastavení DPH a účetních skupin zákazníků</vt:lpstr>
      <vt:lpstr>Položky zákazníka</vt:lpstr>
      <vt:lpstr>Pracovní datum , Platební podmínky </vt:lpstr>
      <vt:lpstr>Položky zákazníka  (nasazený filtr pouze na faktury po splatnosti) </vt:lpstr>
      <vt:lpstr>Hledaná faktura-Navigace</vt:lpstr>
      <vt:lpstr>Seznam zboží </vt:lpstr>
      <vt:lpstr>Karta zboží-záložka Zásoby </vt:lpstr>
      <vt:lpstr>Karta zboží-záložky Cena &amp; Účtování  a Ceny &amp; Prodeje</vt:lpstr>
      <vt:lpstr>Metoda ocenění - teoretický úvod (není zatím prezentováno na databázi vyučujícího ani na databázích studentů)</vt:lpstr>
      <vt:lpstr>Položky zboží a pole Pořizovací cena</vt:lpstr>
      <vt:lpstr>Položky zboží a pole Pořizovací cena</vt:lpstr>
      <vt:lpstr>Karta zboží-záložka Doplnění</vt:lpstr>
      <vt:lpstr>Položky zboží </vt:lpstr>
      <vt:lpstr>Vytvoření prodejní objednávky (PO)</vt:lpstr>
      <vt:lpstr>Vytvoření PO v systému MS Dynamics NAV 2018</vt:lpstr>
      <vt:lpstr>Seznam existujících PO, které nebyly zatím zaúčtovány </vt:lpstr>
      <vt:lpstr>PO- nová prodejní objednávka</vt:lpstr>
      <vt:lpstr>PO – data (K zadávání dat využívejte myš klávesu F4- obdobně jako v PWP Nákup)</vt:lpstr>
      <vt:lpstr>Varování </vt:lpstr>
      <vt:lpstr>Nastavení prodeje</vt:lpstr>
      <vt:lpstr>PO-&gt;Tisk (náhled) ikonou Tisk</vt:lpstr>
      <vt:lpstr>Zaúčtování PO s pomocí F9 (nebo ikony Účtovat)</vt:lpstr>
      <vt:lpstr>Položky zákazníka</vt:lpstr>
      <vt:lpstr>Položky zboží</vt:lpstr>
      <vt:lpstr>General Ledger (home study)</vt:lpstr>
      <vt:lpstr>Věcné položky po zaúčtování prodeje (transakce v hlavní knize)</vt:lpstr>
      <vt:lpstr>Věcné položky (transakce v hlavní knize)</vt:lpstr>
      <vt:lpstr>Věcné položky (transakce v hlavní knize) </vt:lpstr>
      <vt:lpstr>Využití navigačního nástroje (již bylo prezentováno v úvodu kurzu)</vt:lpstr>
      <vt:lpstr>Využití navigačního nástroje </vt:lpstr>
      <vt:lpstr>Jeden z možných výsledků navigace</vt:lpstr>
      <vt:lpstr>Konec sekce prodej-standardní část kurzu    </vt:lpstr>
      <vt:lpstr>Doplněk PWP prezentace určený pro  HOME STUDY  Bude specifikováno vyučujícím kdy bude potřeba studovat tuto část. Jedná se o rozšířenou úlohu typu Nákup-Prodej  s vazbou na adjustaci skladu,  která bude probírána až v kurzu BPH_PIS2 !!! </vt:lpstr>
      <vt:lpstr>Nastavení pro další příklad (NO-PO)</vt:lpstr>
      <vt:lpstr>Varianta nákupu dvou položek (různá nákupní cena) (obdobný příklad již byl prezentován- toto je určeno pro HOME STUDY)</vt:lpstr>
      <vt:lpstr>Karta zboží po zaúčtování deníku zboží</vt:lpstr>
      <vt:lpstr>Rozpad ceny pořízení</vt:lpstr>
      <vt:lpstr>Položky zboží </vt:lpstr>
      <vt:lpstr>Prodej 11ks zboží s pomocí deníku zboží</vt:lpstr>
      <vt:lpstr>Položky zboží</vt:lpstr>
      <vt:lpstr>Rozpad ceny pořízení</vt:lpstr>
      <vt:lpstr>Položky ocenění – prodej </vt:lpstr>
      <vt:lpstr>Věcné položky</vt:lpstr>
      <vt:lpstr>Konec sekce prodej (varianta podzimní semestr 2021 pro opakování)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237</cp:revision>
  <dcterms:created xsi:type="dcterms:W3CDTF">2014-09-15T11:04:04Z</dcterms:created>
  <dcterms:modified xsi:type="dcterms:W3CDTF">2021-08-25T11:45:29Z</dcterms:modified>
</cp:coreProperties>
</file>