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94" r:id="rId4"/>
    <p:sldId id="295" r:id="rId5"/>
    <p:sldId id="320" r:id="rId6"/>
    <p:sldId id="296" r:id="rId7"/>
    <p:sldId id="297" r:id="rId8"/>
    <p:sldId id="298" r:id="rId9"/>
    <p:sldId id="299" r:id="rId10"/>
    <p:sldId id="300" r:id="rId11"/>
    <p:sldId id="303" r:id="rId12"/>
    <p:sldId id="317" r:id="rId13"/>
    <p:sldId id="301" r:id="rId14"/>
    <p:sldId id="304" r:id="rId15"/>
    <p:sldId id="302" r:id="rId16"/>
    <p:sldId id="305" r:id="rId17"/>
    <p:sldId id="306" r:id="rId18"/>
    <p:sldId id="307" r:id="rId19"/>
    <p:sldId id="308" r:id="rId20"/>
    <p:sldId id="309" r:id="rId21"/>
    <p:sldId id="318" r:id="rId22"/>
    <p:sldId id="310" r:id="rId23"/>
    <p:sldId id="311" r:id="rId24"/>
    <p:sldId id="313" r:id="rId25"/>
    <p:sldId id="314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</a:t>
            </a:r>
            <a:r>
              <a:rPr lang="en-US" dirty="0"/>
              <a:t>MS Dynamics NAV</a:t>
            </a:r>
            <a:r>
              <a:rPr lang="cs-CZ" dirty="0"/>
              <a:t> 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Příklad nákupu zboží a následky tohoto procesu na stav skladu, saldo dodavatele a položky hlavní knihy (věcné položky)</a:t>
            </a:r>
            <a:r>
              <a:rPr lang="en-ZA" sz="1600" b="1" dirty="0">
                <a:solidFill>
                  <a:srgbClr val="0070C0"/>
                </a:solidFill>
              </a:rPr>
              <a:t> </a:t>
            </a:r>
            <a:br>
              <a:rPr lang="cs-CZ" sz="1600" b="1" dirty="0">
                <a:solidFill>
                  <a:srgbClr val="0070C0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OPAKOVACÍ  LEKCE PODZIMNÍ SEMESTR 2021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 Karta zboží - doplnění  a plánování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5937"/>
            <a:ext cx="7757145" cy="197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2" y="3717032"/>
            <a:ext cx="7799637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Položky  zboží (z karty </a:t>
            </a:r>
            <a:r>
              <a:rPr lang="cs-CZ" b="1" dirty="0">
                <a:solidFill>
                  <a:srgbClr val="FF0000"/>
                </a:solidFill>
              </a:rPr>
              <a:t>Ctrl-F7</a:t>
            </a:r>
            <a:r>
              <a:rPr lang="cs-CZ" dirty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3370" cy="349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nákupních objednávek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7" y="1327378"/>
            <a:ext cx="3824406" cy="2288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79" y="1829652"/>
            <a:ext cx="7799387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Vytváření nákupní objednávky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Zboží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    Dodavatel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90753" y="3568370"/>
            <a:ext cx="227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Nutno zadat množství </a:t>
            </a:r>
            <a:endParaRPr lang="en-ZA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71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27792" y="2756506"/>
            <a:ext cx="175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Hlavičky nákupní</a:t>
            </a:r>
          </a:p>
          <a:p>
            <a:r>
              <a:rPr lang="cs-CZ" dirty="0"/>
              <a:t>objednávky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80192" y="3645024"/>
            <a:ext cx="227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Řádek (řádky) nákupní</a:t>
            </a:r>
          </a:p>
          <a:p>
            <a:r>
              <a:rPr lang="cs-CZ" dirty="0"/>
              <a:t>objednávky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5576017" y="3643368"/>
            <a:ext cx="216024" cy="3596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Vytváření nákupní objednávky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4320"/>
            <a:ext cx="673995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Seznam už existujících a nezaúčtovaných nákupních objednávek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0486"/>
            <a:ext cx="7799387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Nová nákupní objednávka (NO)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11960" y="1628800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Dvojitý klik myši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71600" y="2667108"/>
            <a:ext cx="701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Přidat dodavatele s pomocí myši nebo výběrem ze seznamu klávesou  F4.</a:t>
            </a:r>
          </a:p>
          <a:p>
            <a:r>
              <a:rPr lang="cs-CZ" dirty="0"/>
              <a:t>Číslo NO se automaticky vygeneruje s pomocí nastavených číselných řad.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25" y="1557030"/>
            <a:ext cx="2965340" cy="882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917578" cy="2737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Nákupní objednávka (NO)</a:t>
            </a:r>
            <a:r>
              <a:rPr lang="en-US" dirty="0"/>
              <a:t>   </a:t>
            </a:r>
            <a:br>
              <a:rPr lang="en-US" dirty="0"/>
            </a:br>
            <a:r>
              <a:rPr lang="cs-CZ" sz="2700" dirty="0"/>
              <a:t> </a:t>
            </a:r>
            <a:endParaRPr lang="en-US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1755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Vyplnit pole  označené oranžovou hvězdičkou </a:t>
            </a:r>
            <a:r>
              <a:rPr lang="en-ZA" dirty="0"/>
              <a:t> </a:t>
            </a:r>
            <a:r>
              <a:rPr lang="en-ZA" sz="3600" b="1" dirty="0">
                <a:solidFill>
                  <a:srgbClr val="FFC000"/>
                </a:solidFill>
              </a:rPr>
              <a:t>* </a:t>
            </a:r>
          </a:p>
          <a:p>
            <a:r>
              <a:rPr lang="cs-CZ" dirty="0"/>
              <a:t>Potvrdit vždy data v poli pomocí klávesy Enter </a:t>
            </a:r>
            <a:r>
              <a:rPr lang="en-ZA" dirty="0"/>
              <a:t> !</a:t>
            </a:r>
          </a:p>
          <a:p>
            <a:r>
              <a:rPr lang="cs-CZ" dirty="0"/>
              <a:t>Výběr polí se  seznamů myší nebo F4 – výběr typu řádku a zboží </a:t>
            </a:r>
            <a:endParaRPr lang="en-ZA" dirty="0"/>
          </a:p>
          <a:p>
            <a:r>
              <a:rPr lang="cs-CZ" dirty="0"/>
              <a:t>Naše zboží bude např. Židle </a:t>
            </a:r>
            <a:r>
              <a:rPr lang="en-ZA" dirty="0" err="1"/>
              <a:t>Berl</a:t>
            </a:r>
            <a:r>
              <a:rPr lang="cs-CZ" dirty="0"/>
              <a:t>í</a:t>
            </a:r>
            <a:r>
              <a:rPr lang="en-ZA" dirty="0"/>
              <a:t>n </a:t>
            </a:r>
            <a:r>
              <a:rPr lang="cs-CZ" dirty="0"/>
              <a:t>s kódem zboží </a:t>
            </a:r>
            <a:r>
              <a:rPr lang="en-ZA" dirty="0"/>
              <a:t>1936-S</a:t>
            </a:r>
            <a:endParaRPr lang="cs-CZ" dirty="0"/>
          </a:p>
          <a:p>
            <a:r>
              <a:rPr lang="cs-CZ" dirty="0"/>
              <a:t>Počet </a:t>
            </a:r>
            <a:r>
              <a:rPr lang="en-ZA" dirty="0"/>
              <a:t> 10  a</a:t>
            </a:r>
            <a:r>
              <a:rPr lang="cs-CZ" dirty="0"/>
              <a:t> kód skladové lokace bude </a:t>
            </a:r>
            <a:r>
              <a:rPr lang="cs-CZ" b="1" dirty="0">
                <a:solidFill>
                  <a:srgbClr val="0070C0"/>
                </a:solidFill>
              </a:rPr>
              <a:t>MODRÝ</a:t>
            </a:r>
            <a:endParaRPr lang="en-ZA" b="1" dirty="0">
              <a:solidFill>
                <a:srgbClr val="0070C0"/>
              </a:solidFill>
            </a:endParaRPr>
          </a:p>
          <a:p>
            <a:r>
              <a:rPr lang="cs-CZ" dirty="0"/>
              <a:t>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539303" y="3765701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 snímek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Vytvořená NO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033517" cy="3715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 (náhled) NO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2615"/>
            <a:ext cx="7615833" cy="916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275024" cy="4863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Karty dodavatelů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Klik myši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33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Seznam</a:t>
            </a:r>
          </a:p>
          <a:p>
            <a:r>
              <a:rPr lang="cs-CZ" dirty="0"/>
              <a:t> dodavatelů 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snímek</a:t>
            </a:r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5170"/>
            <a:ext cx="360066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Zaúčtování (registrace) NO s pomocí ikony Účtovat nebo klávesy </a:t>
            </a:r>
            <a:r>
              <a:rPr lang="cs-CZ" b="1" dirty="0">
                <a:solidFill>
                  <a:srgbClr val="FF0000"/>
                </a:solidFill>
              </a:rPr>
              <a:t>F9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43837"/>
            <a:ext cx="210502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6300192" y="3088915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" y="2442648"/>
            <a:ext cx="3525282" cy="1517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743837"/>
            <a:ext cx="4663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Nutno zadat číslo dodavatelské faktury</a:t>
            </a:r>
          </a:p>
          <a:p>
            <a:r>
              <a:rPr lang="cs-CZ" dirty="0"/>
              <a:t>(důvod: hlavní kritérium pro párování platby)   </a:t>
            </a:r>
          </a:p>
        </p:txBody>
      </p:sp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Zaúčtování (registrace) NO s pomocí ikony Účtovat nebo klávesy </a:t>
            </a:r>
            <a:r>
              <a:rPr lang="cs-CZ" b="1" dirty="0">
                <a:solidFill>
                  <a:srgbClr val="FF0000"/>
                </a:solidFill>
              </a:rPr>
              <a:t>F9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65750"/>
            <a:ext cx="210502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4" y="2554923"/>
            <a:ext cx="3525282" cy="1517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743837"/>
            <a:ext cx="390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Nutno zadat číslo dodavatelské faktury  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6372200" y="3789040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93" y="4437112"/>
            <a:ext cx="2924720" cy="19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Položky dodavatele (karta dodavatele + </a:t>
            </a:r>
            <a:r>
              <a:rPr lang="cs-CZ" sz="3200" b="1" dirty="0">
                <a:solidFill>
                  <a:srgbClr val="FF0000"/>
                </a:solidFill>
              </a:rPr>
              <a:t>CTRL-F7</a:t>
            </a:r>
            <a:r>
              <a:rPr lang="cs-CZ" sz="3200" dirty="0"/>
              <a:t>)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6" y="1484784"/>
            <a:ext cx="7298085" cy="3608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5508104" y="4797152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snímek </a:t>
            </a:r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Položky zboží (z karty zboží+</a:t>
            </a:r>
            <a:r>
              <a:rPr lang="cs-CZ" b="1" dirty="0">
                <a:solidFill>
                  <a:srgbClr val="FF0000"/>
                </a:solidFill>
              </a:rPr>
              <a:t>Ctrl-F7</a:t>
            </a:r>
            <a:r>
              <a:rPr lang="cs-CZ" dirty="0"/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" y="1188909"/>
            <a:ext cx="4440338" cy="260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1752"/>
            <a:ext cx="7443569" cy="3441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5279205" y="5229200"/>
            <a:ext cx="30639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snímek</a:t>
            </a:r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Položky hlavní knihy (věcné položky)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356992"/>
            <a:ext cx="33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Poslední řádek finančního žurnálu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4293096"/>
            <a:ext cx="208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Ikona Věcné položky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143125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12" y="1497536"/>
            <a:ext cx="1952625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6380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6" y="4788799"/>
            <a:ext cx="3449578" cy="1230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Šipka doprava 13"/>
          <p:cNvSpPr/>
          <p:nvPr/>
        </p:nvSpPr>
        <p:spPr>
          <a:xfrm>
            <a:off x="5436096" y="4725144"/>
            <a:ext cx="331236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snímek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2865718" y="1772816"/>
            <a:ext cx="77889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Věcné položky 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16976" y="308412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Nákup (sklad)l</a:t>
            </a:r>
          </a:p>
          <a:p>
            <a:r>
              <a:rPr lang="cs-CZ" sz="1400" dirty="0"/>
              <a:t>        </a:t>
            </a:r>
            <a:r>
              <a:rPr lang="cs-CZ" sz="1400" b="1" dirty="0"/>
              <a:t>131500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        DPH  25%</a:t>
            </a:r>
          </a:p>
          <a:p>
            <a:r>
              <a:rPr lang="cs-CZ" sz="1400" dirty="0"/>
              <a:t>         </a:t>
            </a:r>
            <a:r>
              <a:rPr lang="cs-CZ" sz="1400" b="1" dirty="0"/>
              <a:t>343125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     Dodavatel</a:t>
            </a:r>
          </a:p>
          <a:p>
            <a:r>
              <a:rPr lang="cs-CZ" sz="1400" dirty="0"/>
              <a:t>        </a:t>
            </a:r>
            <a:r>
              <a:rPr lang="cs-CZ" sz="1400" b="1" dirty="0"/>
              <a:t>321000  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3240" y="392758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36000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984866" y="39278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9150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135592" y="386070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47750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135461" y="494116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47750 =9150+36000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6" y="1367809"/>
            <a:ext cx="6275304" cy="1554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Konec </a:t>
            </a:r>
            <a:r>
              <a:rPr lang="cs-CZ" dirty="0"/>
              <a:t>příkladu nákupní objednávka   </a:t>
            </a:r>
            <a:br>
              <a:rPr lang="cs-CZ" dirty="0"/>
            </a:br>
            <a:r>
              <a:rPr lang="cs-CZ" sz="1600" b="1" dirty="0">
                <a:solidFill>
                  <a:srgbClr val="0070C0"/>
                </a:solidFill>
              </a:rPr>
              <a:t>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dodavatelů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453" y="3789040"/>
            <a:ext cx="8268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Saldo </a:t>
            </a:r>
            <a:r>
              <a:rPr lang="en-ZA" dirty="0"/>
              <a:t>(</a:t>
            </a:r>
            <a:r>
              <a:rPr lang="cs-CZ" dirty="0"/>
              <a:t>kalkulované pole</a:t>
            </a:r>
            <a:r>
              <a:rPr lang="en-ZA" dirty="0"/>
              <a:t>) </a:t>
            </a:r>
            <a:r>
              <a:rPr lang="cs-CZ" dirty="0"/>
              <a:t>– vysvětlit jak se počítá – není uloženo na HD (pevném disku) </a:t>
            </a:r>
            <a:endParaRPr lang="en-ZA" dirty="0"/>
          </a:p>
          <a:p>
            <a:r>
              <a:rPr lang="cs-CZ" dirty="0"/>
              <a:t>Historie obchodních případů</a:t>
            </a:r>
          </a:p>
          <a:p>
            <a:r>
              <a:rPr lang="cs-CZ" dirty="0"/>
              <a:t>Využití pole Úpravy k otevření vybrané karty</a:t>
            </a:r>
            <a:r>
              <a:rPr lang="en-ZA" dirty="0"/>
              <a:t> </a:t>
            </a:r>
            <a:r>
              <a:rPr lang="cs-CZ" dirty="0"/>
              <a:t>dodavatele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76914" cy="2045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1958"/>
            <a:ext cx="4546476" cy="1363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Karta dodavatele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58202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Prohlédněte si tyto záložky</a:t>
            </a:r>
            <a:r>
              <a:rPr lang="en-US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Obecné</a:t>
            </a:r>
            <a:r>
              <a:rPr lang="en-US" dirty="0"/>
              <a:t>  - </a:t>
            </a:r>
            <a:r>
              <a:rPr lang="cs-CZ" dirty="0"/>
              <a:t>základní pole</a:t>
            </a:r>
            <a:r>
              <a:rPr lang="en-US" dirty="0"/>
              <a:t> (</a:t>
            </a:r>
            <a:r>
              <a:rPr lang="cs-CZ" dirty="0"/>
              <a:t>země, saldo, nákupčí</a:t>
            </a:r>
            <a:r>
              <a:rPr lang="en-US" dirty="0"/>
              <a:t>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Komunikace </a:t>
            </a:r>
            <a:r>
              <a:rPr lang="en-US" dirty="0"/>
              <a:t>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Fakturace</a:t>
            </a:r>
            <a:r>
              <a:rPr lang="en-US" dirty="0"/>
              <a:t>  - </a:t>
            </a:r>
            <a:r>
              <a:rPr lang="cs-CZ" dirty="0"/>
              <a:t>základní pole (Účetní skupiny,…</a:t>
            </a:r>
            <a:r>
              <a:rPr lang="en-US" dirty="0"/>
              <a:t>)</a:t>
            </a:r>
            <a:r>
              <a:rPr lang="cs-CZ" dirty="0"/>
              <a:t>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Platby</a:t>
            </a:r>
            <a:r>
              <a:rPr lang="en-US" dirty="0"/>
              <a:t> – </a:t>
            </a:r>
            <a:r>
              <a:rPr lang="cs-CZ" dirty="0"/>
              <a:t>základní pole </a:t>
            </a:r>
            <a:r>
              <a:rPr lang="en-US" dirty="0"/>
              <a:t> (</a:t>
            </a:r>
            <a:r>
              <a:rPr lang="cs-CZ" dirty="0"/>
              <a:t>kód platební podmínky,…</a:t>
            </a:r>
            <a:r>
              <a:rPr lang="en-US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 </a:t>
            </a:r>
            <a:r>
              <a:rPr lang="en-US" dirty="0"/>
              <a:t>– </a:t>
            </a:r>
            <a:r>
              <a:rPr lang="cs-CZ" dirty="0"/>
              <a:t>základní pole </a:t>
            </a:r>
            <a:r>
              <a:rPr lang="en-US" dirty="0"/>
              <a:t>(</a:t>
            </a:r>
            <a:r>
              <a:rPr lang="cs-CZ" dirty="0"/>
              <a:t>skladové lokace 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Zahraniční obchod –</a:t>
            </a:r>
            <a:r>
              <a:rPr lang="en-US" dirty="0"/>
              <a:t> </a:t>
            </a:r>
            <a:r>
              <a:rPr lang="cs-CZ" dirty="0"/>
              <a:t>základní pole </a:t>
            </a:r>
            <a:r>
              <a:rPr lang="en-US" dirty="0"/>
              <a:t>(</a:t>
            </a:r>
            <a:r>
              <a:rPr lang="cs-CZ" dirty="0"/>
              <a:t>kód měny, jazyk,.. </a:t>
            </a:r>
            <a:r>
              <a:rPr lang="en-US" dirty="0"/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3948039" cy="25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Účto</a:t>
            </a:r>
            <a:r>
              <a:rPr lang="cs-CZ" dirty="0"/>
              <a:t> skupiny dodavatelů</a:t>
            </a:r>
            <a:br>
              <a:rPr lang="cs-CZ" dirty="0"/>
            </a:br>
            <a:r>
              <a:rPr lang="cs-CZ" sz="2200" dirty="0">
                <a:solidFill>
                  <a:srgbClr val="FF0000"/>
                </a:solidFill>
              </a:rPr>
              <a:t>(obdobný princip jako u zákazníků-viz PWP Prodej)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1"/>
            <a:ext cx="3815787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060848"/>
            <a:ext cx="4942857" cy="3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112" y="4011918"/>
            <a:ext cx="4967873" cy="1937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3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Položky dodavatele </a:t>
            </a:r>
            <a:r>
              <a:rPr lang="en-US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73223" y="2580858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dodavatele </a:t>
            </a:r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761455" y="301290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219931" y="2409795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235512" y="2742756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218706" y="300688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228388" y="328627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27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Položky </a:t>
            </a:r>
          </a:p>
          <a:p>
            <a:r>
              <a:rPr lang="cs-CZ" dirty="0"/>
              <a:t>dodavatele 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499166" y="124896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 flipH="1">
            <a:off x="8121775" y="2012062"/>
            <a:ext cx="1" cy="3073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580915" y="5085184"/>
            <a:ext cx="540861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9" y="1285733"/>
            <a:ext cx="6825339" cy="93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 flipH="1">
            <a:off x="6516826" y="1873087"/>
            <a:ext cx="143406" cy="989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8" y="3674042"/>
            <a:ext cx="6825338" cy="233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Seznam zboží </a:t>
            </a:r>
            <a:r>
              <a:rPr lang="en-US" sz="3200" dirty="0"/>
              <a:t> (</a:t>
            </a:r>
            <a:r>
              <a:rPr lang="cs-CZ" sz="3200" dirty="0"/>
              <a:t>využijte vyhledávací okno )</a:t>
            </a:r>
            <a:endParaRPr lang="en-US" sz="3200" dirty="0"/>
          </a:p>
        </p:txBody>
      </p:sp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174181" cy="4565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29200"/>
            <a:ext cx="502920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Karta zboží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0397" y="5589240"/>
            <a:ext cx="8304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Prohlédněte si základní pole</a:t>
            </a:r>
            <a:r>
              <a:rPr lang="en-ZA" dirty="0"/>
              <a:t> (</a:t>
            </a:r>
            <a:r>
              <a:rPr lang="cs-CZ" dirty="0"/>
              <a:t>Zásoby, Základní měrná jednotka, způsoby přiobjednání,</a:t>
            </a:r>
          </a:p>
          <a:p>
            <a:r>
              <a:rPr lang="cs-CZ" dirty="0"/>
              <a:t>metoda ocenění, účetní skupiny,…)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28750"/>
            <a:ext cx="7970837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Karta zboží – záložka fakturace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5404574"/>
            <a:ext cx="7295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Účetní skupina zboží  (její vliv na účtování do </a:t>
            </a:r>
            <a:r>
              <a:rPr lang="cs-CZ" b="1" dirty="0">
                <a:solidFill>
                  <a:srgbClr val="FF0000"/>
                </a:solidFill>
              </a:rPr>
              <a:t>HK</a:t>
            </a:r>
            <a:r>
              <a:rPr lang="cs-CZ" b="1" dirty="0"/>
              <a:t> bude vysvětlený později).</a:t>
            </a:r>
          </a:p>
          <a:p>
            <a:r>
              <a:rPr lang="cs-CZ" dirty="0"/>
              <a:t>Ukázka Nápovědy – na příkladu Metody ocenění  </a:t>
            </a:r>
            <a:r>
              <a:rPr lang="en-ZA" dirty="0"/>
              <a:t> 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HK</a:t>
            </a:r>
            <a:r>
              <a:rPr lang="cs-CZ" dirty="0">
                <a:solidFill>
                  <a:srgbClr val="FF0000"/>
                </a:solidFill>
              </a:rPr>
              <a:t> je zkratka pro hlavní knihu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71663"/>
            <a:ext cx="7789863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498</Words>
  <Application>Microsoft Office PowerPoint</Application>
  <PresentationFormat>Předvádění na obrazovce (4:3)</PresentationFormat>
  <Paragraphs>90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Úvod MS Dynamics NAV      Příklad nákupu zboží a následky tohoto procesu na stav skladu, saldo dodavatele a položky hlavní knihy (věcné položky)  OPAKOVACÍ  LEKCE PODZIMNÍ SEMESTR 2021</vt:lpstr>
      <vt:lpstr>Karty dodavatelů </vt:lpstr>
      <vt:lpstr>Seznam dodavatelů </vt:lpstr>
      <vt:lpstr>Karta dodavatele </vt:lpstr>
      <vt:lpstr>Účto skupiny dodavatelů (obdobný princip jako u zákazníků-viz PWP Prodej)  </vt:lpstr>
      <vt:lpstr>Položky dodavatele  </vt:lpstr>
      <vt:lpstr>Seznam zboží  (využijte vyhledávací okno )</vt:lpstr>
      <vt:lpstr>Karta zboží</vt:lpstr>
      <vt:lpstr>Karta zboží – záložka fakturace </vt:lpstr>
      <vt:lpstr>  Karta zboží - doplnění  a plánování</vt:lpstr>
      <vt:lpstr>Položky  zboží (z karty Ctrl-F7)</vt:lpstr>
      <vt:lpstr>Seznam nákupních objednávek </vt:lpstr>
      <vt:lpstr>Vytváření nákupní objednávky</vt:lpstr>
      <vt:lpstr>Vytváření nákupní objednávky </vt:lpstr>
      <vt:lpstr>Seznam už existujících a nezaúčtovaných nákupních objednávek </vt:lpstr>
      <vt:lpstr>Nová nákupní objednávka (NO) </vt:lpstr>
      <vt:lpstr>Nákupní objednávka (NO)     </vt:lpstr>
      <vt:lpstr>Vytvořená NO </vt:lpstr>
      <vt:lpstr>Tisk (náhled) NO</vt:lpstr>
      <vt:lpstr>Zaúčtování (registrace) NO s pomocí ikony Účtovat nebo klávesy F9</vt:lpstr>
      <vt:lpstr>Zaúčtování (registrace) NO s pomocí ikony Účtovat nebo klávesy F9</vt:lpstr>
      <vt:lpstr>Položky dodavatele (karta dodavatele + CTRL-F7)</vt:lpstr>
      <vt:lpstr>Položky zboží (z karty zboží+Ctrl-F7)</vt:lpstr>
      <vt:lpstr>Položky hlavní knihy (věcné položky)</vt:lpstr>
      <vt:lpstr>Věcné položky </vt:lpstr>
      <vt:lpstr>Konec příkladu nákupní objednávka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137</cp:revision>
  <dcterms:created xsi:type="dcterms:W3CDTF">2014-09-15T11:04:04Z</dcterms:created>
  <dcterms:modified xsi:type="dcterms:W3CDTF">2021-08-25T11:47:20Z</dcterms:modified>
</cp:coreProperties>
</file>