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93" r:id="rId3"/>
    <p:sldId id="328" r:id="rId4"/>
    <p:sldId id="329" r:id="rId5"/>
    <p:sldId id="315" r:id="rId6"/>
    <p:sldId id="306" r:id="rId7"/>
    <p:sldId id="316" r:id="rId8"/>
    <p:sldId id="307" r:id="rId9"/>
    <p:sldId id="317" r:id="rId10"/>
    <p:sldId id="308" r:id="rId11"/>
    <p:sldId id="318" r:id="rId12"/>
    <p:sldId id="309" r:id="rId13"/>
    <p:sldId id="319" r:id="rId14"/>
    <p:sldId id="301" r:id="rId15"/>
    <p:sldId id="320" r:id="rId16"/>
    <p:sldId id="310" r:id="rId17"/>
    <p:sldId id="321" r:id="rId18"/>
    <p:sldId id="323" r:id="rId19"/>
    <p:sldId id="324" r:id="rId20"/>
    <p:sldId id="312" r:id="rId21"/>
    <p:sldId id="325" r:id="rId22"/>
    <p:sldId id="305" r:id="rId23"/>
    <p:sldId id="326" r:id="rId24"/>
    <p:sldId id="346" r:id="rId25"/>
    <p:sldId id="350" r:id="rId26"/>
    <p:sldId id="352" r:id="rId27"/>
    <p:sldId id="355" r:id="rId28"/>
    <p:sldId id="354" r:id="rId29"/>
    <p:sldId id="358" r:id="rId30"/>
    <p:sldId id="356" r:id="rId31"/>
    <p:sldId id="357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40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8" r:id="rId49"/>
    <p:sldId id="377" r:id="rId50"/>
    <p:sldId id="379" r:id="rId51"/>
    <p:sldId id="380" r:id="rId52"/>
    <p:sldId id="347" r:id="rId53"/>
    <p:sldId id="348" r:id="rId54"/>
    <p:sldId id="375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292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>
                <a:solidFill>
                  <a:srgbClr val="0070C0"/>
                </a:solidFill>
              </a:rPr>
              <a:t>Introduction</a:t>
            </a:r>
            <a:r>
              <a:rPr lang="cs-CZ" sz="4000" dirty="0">
                <a:solidFill>
                  <a:srgbClr val="0070C0"/>
                </a:solidFill>
              </a:rPr>
              <a:t> to MS Dynamics NAV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4000" dirty="0">
                <a:solidFill>
                  <a:srgbClr val="0070C0"/>
                </a:solidFill>
              </a:rPr>
              <a:t>Úvod od problematiky skladových jednotek </a:t>
            </a:r>
            <a:br>
              <a:rPr lang="cs-CZ" dirty="0"/>
            </a:br>
            <a:r>
              <a:rPr lang="cs-CZ" dirty="0"/>
              <a:t>  </a:t>
            </a:r>
            <a:r>
              <a:rPr lang="cs-CZ" sz="1600" b="1" dirty="0">
                <a:solidFill>
                  <a:srgbClr val="0070C0"/>
                </a:solidFill>
              </a:rPr>
              <a:t>(</a:t>
            </a:r>
            <a:r>
              <a:rPr lang="cs-CZ" sz="1600" b="1" dirty="0" err="1">
                <a:solidFill>
                  <a:srgbClr val="0070C0"/>
                </a:solidFill>
              </a:rPr>
              <a:t>Stock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Keeping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Units</a:t>
            </a:r>
            <a:r>
              <a:rPr lang="cs-CZ" sz="1600" b="1" dirty="0">
                <a:solidFill>
                  <a:srgbClr val="0070C0"/>
                </a:solidFill>
              </a:rPr>
              <a:t>=Skladové jednotky)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  <a:endParaRPr lang="cs-CZ" sz="1800" dirty="0"/>
          </a:p>
          <a:p>
            <a:r>
              <a:rPr lang="cs-CZ" sz="1800" b="1" dirty="0"/>
              <a:t>Katedra podnikového hospodářství</a:t>
            </a:r>
            <a:endParaRPr lang="en-US" sz="1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764704"/>
            <a:ext cx="563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Dvojjazyčná varianta – </a:t>
            </a:r>
            <a:r>
              <a:rPr lang="cs-CZ" b="1" dirty="0" err="1">
                <a:solidFill>
                  <a:srgbClr val="FF0000"/>
                </a:solidFill>
              </a:rPr>
              <a:t>bilingual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version</a:t>
            </a:r>
            <a:r>
              <a:rPr lang="cs-CZ" b="1" dirty="0">
                <a:solidFill>
                  <a:srgbClr val="FF0000"/>
                </a:solidFill>
              </a:rPr>
              <a:t> – Czech database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new SKU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88832" cy="3052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55" y="2996952"/>
            <a:ext cx="6912888" cy="292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vytvořit novou </a:t>
            </a:r>
            <a:r>
              <a:rPr lang="en-US" dirty="0"/>
              <a:t>SKU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88832" cy="3052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55" y="2996952"/>
            <a:ext cx="6912888" cy="292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 list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76464" cy="4886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6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všech existujících SKU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76464" cy="4886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5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SKU Card is more simpler than original Item 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SKU has priority over original  Item Card !!!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2781"/>
            <a:ext cx="4392487" cy="21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09"/>
            <a:ext cx="5688632" cy="2057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ravá složená závorka 5"/>
          <p:cNvSpPr/>
          <p:nvPr/>
        </p:nvSpPr>
        <p:spPr>
          <a:xfrm>
            <a:off x="5004048" y="2182781"/>
            <a:ext cx="792088" cy="211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3053177"/>
            <a:ext cx="102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Standard</a:t>
            </a:r>
          </a:p>
        </p:txBody>
      </p:sp>
      <p:sp>
        <p:nvSpPr>
          <p:cNvPr id="13" name="Pravá složená závorka 12"/>
          <p:cNvSpPr/>
          <p:nvPr/>
        </p:nvSpPr>
        <p:spPr>
          <a:xfrm>
            <a:off x="6993433" y="4454940"/>
            <a:ext cx="648072" cy="2057099"/>
          </a:xfrm>
          <a:prstGeom prst="rightBrace">
            <a:avLst>
              <a:gd name="adj1" fmla="val 8333"/>
              <a:gd name="adj2" fmla="val 504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5280992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24128" y="3717032"/>
            <a:ext cx="31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 other tabs during session !</a:t>
            </a:r>
          </a:p>
        </p:txBody>
      </p:sp>
    </p:spTree>
    <p:extLst>
      <p:ext uri="{BB962C8B-B14F-4D97-AF65-F5344CB8AC3E}">
        <p14:creationId xmlns:p14="http://schemas.microsoft.com/office/powerpoint/2010/main" val="5322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Karta S</a:t>
            </a:r>
            <a:r>
              <a:rPr lang="en-US" sz="2800" dirty="0"/>
              <a:t>KU Card </a:t>
            </a:r>
            <a:r>
              <a:rPr lang="cs-CZ" sz="2800" dirty="0"/>
              <a:t>má mnohem jednodušší strukturu než standardní karta zboží 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SKU </a:t>
            </a:r>
            <a:r>
              <a:rPr lang="cs-CZ" sz="2800" dirty="0"/>
              <a:t>má větší prioritu než standardní karta !!! </a:t>
            </a:r>
            <a:endParaRPr lang="en-ZA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2781"/>
            <a:ext cx="4392487" cy="21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09"/>
            <a:ext cx="5688632" cy="2057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ravá složená závorka 5"/>
          <p:cNvSpPr/>
          <p:nvPr/>
        </p:nvSpPr>
        <p:spPr>
          <a:xfrm>
            <a:off x="5004048" y="2182781"/>
            <a:ext cx="792088" cy="211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3053177"/>
            <a:ext cx="102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Standard</a:t>
            </a:r>
          </a:p>
        </p:txBody>
      </p:sp>
      <p:sp>
        <p:nvSpPr>
          <p:cNvPr id="13" name="Pravá složená závorka 12"/>
          <p:cNvSpPr/>
          <p:nvPr/>
        </p:nvSpPr>
        <p:spPr>
          <a:xfrm>
            <a:off x="6993433" y="4454940"/>
            <a:ext cx="648072" cy="2057099"/>
          </a:xfrm>
          <a:prstGeom prst="rightBrace">
            <a:avLst>
              <a:gd name="adj1" fmla="val 8333"/>
              <a:gd name="adj2" fmla="val 504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5280992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24128" y="3717032"/>
            <a:ext cx="258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Během výuky si zobrazte </a:t>
            </a:r>
          </a:p>
          <a:p>
            <a:r>
              <a:rPr lang="cs-CZ" b="1" dirty="0">
                <a:solidFill>
                  <a:srgbClr val="FF0000"/>
                </a:solidFill>
              </a:rPr>
              <a:t>i ostatní záložky karty 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13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SKU Blue-</a:t>
            </a:r>
            <a:r>
              <a:rPr lang="cs-CZ" dirty="0"/>
              <a:t>&gt;</a:t>
            </a:r>
            <a:r>
              <a:rPr lang="cs-CZ" dirty="0">
                <a:solidFill>
                  <a:srgbClr val="FF0000"/>
                </a:solidFill>
              </a:rPr>
              <a:t>SKU </a:t>
            </a:r>
            <a:r>
              <a:rPr lang="cs-CZ" dirty="0" err="1">
                <a:solidFill>
                  <a:srgbClr val="FF0000"/>
                </a:solidFill>
              </a:rPr>
              <a:t>Red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1340768"/>
            <a:ext cx="8043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Firstly you have to create SKU RED for Item in question </a:t>
            </a:r>
            <a:r>
              <a:rPr lang="cs-CZ" dirty="0"/>
              <a:t> (do not use SKU </a:t>
            </a:r>
            <a:r>
              <a:rPr lang="cs-CZ" dirty="0" err="1"/>
              <a:t>template</a:t>
            </a:r>
            <a:r>
              <a:rPr lang="cs-CZ" dirty="0"/>
              <a:t>!!)</a:t>
            </a:r>
            <a:r>
              <a:rPr lang="en-US" dirty="0"/>
              <a:t>  </a:t>
            </a:r>
          </a:p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7344"/>
            <a:ext cx="568642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2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Transfer </a:t>
            </a:r>
            <a:r>
              <a:rPr lang="cs-CZ" dirty="0"/>
              <a:t>z </a:t>
            </a:r>
            <a:r>
              <a:rPr lang="cs-CZ" dirty="0">
                <a:solidFill>
                  <a:srgbClr val="0070C0"/>
                </a:solidFill>
              </a:rPr>
              <a:t>SKU Modrý-</a:t>
            </a:r>
            <a:r>
              <a:rPr lang="cs-CZ" dirty="0"/>
              <a:t>&gt;</a:t>
            </a:r>
            <a:r>
              <a:rPr lang="cs-CZ" dirty="0">
                <a:solidFill>
                  <a:srgbClr val="FF0000"/>
                </a:solidFill>
              </a:rPr>
              <a:t>SKU Červený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651936"/>
            <a:ext cx="6188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Napřed ovšem musíte vytvořit </a:t>
            </a:r>
            <a:r>
              <a:rPr lang="cs-CZ" b="1" dirty="0">
                <a:solidFill>
                  <a:srgbClr val="FF0000"/>
                </a:solidFill>
              </a:rPr>
              <a:t>SKU Červený </a:t>
            </a:r>
            <a:r>
              <a:rPr lang="cs-CZ" dirty="0"/>
              <a:t>pro kartu, na které </a:t>
            </a:r>
          </a:p>
          <a:p>
            <a:r>
              <a:rPr lang="cs-CZ" dirty="0"/>
              <a:t>tuto situaci modelujete  (</a:t>
            </a:r>
            <a:r>
              <a:rPr lang="cs-CZ" dirty="0">
                <a:solidFill>
                  <a:srgbClr val="FF0000"/>
                </a:solidFill>
              </a:rPr>
              <a:t>nepoužívejte prosím šablonu SKU</a:t>
            </a:r>
            <a:r>
              <a:rPr lang="cs-CZ" dirty="0"/>
              <a:t>)</a:t>
            </a:r>
            <a:r>
              <a:rPr lang="en-US" dirty="0"/>
              <a:t>  </a:t>
            </a:r>
          </a:p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568642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9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Inventory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Reclassification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Journal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6" y="1268760"/>
            <a:ext cx="48291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4218"/>
            <a:ext cx="451485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0208" y="4186736"/>
            <a:ext cx="24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70C0"/>
                </a:solidFill>
              </a:rPr>
              <a:t>Adding field </a:t>
            </a:r>
          </a:p>
          <a:p>
            <a:r>
              <a:rPr lang="en-ZA" dirty="0">
                <a:solidFill>
                  <a:srgbClr val="0070C0"/>
                </a:solidFill>
              </a:rPr>
              <a:t>Code of </a:t>
            </a:r>
            <a:r>
              <a:rPr lang="cs-CZ" dirty="0">
                <a:solidFill>
                  <a:srgbClr val="0070C0"/>
                </a:solidFill>
              </a:rPr>
              <a:t>N</a:t>
            </a:r>
            <a:r>
              <a:rPr lang="en-ZA" dirty="0" err="1">
                <a:solidFill>
                  <a:srgbClr val="0070C0"/>
                </a:solidFill>
              </a:rPr>
              <a:t>ew</a:t>
            </a:r>
            <a:r>
              <a:rPr lang="en-ZA" dirty="0">
                <a:solidFill>
                  <a:srgbClr val="0070C0"/>
                </a:solidFill>
              </a:rPr>
              <a:t> location </a:t>
            </a:r>
            <a:r>
              <a:rPr lang="en-ZA" dirty="0"/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1685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/>
              <a:t>Deník přeřazení zboží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6" y="1268760"/>
            <a:ext cx="48291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4218"/>
            <a:ext cx="45148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1570" y="4221088"/>
            <a:ext cx="194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Přidání pole</a:t>
            </a:r>
          </a:p>
          <a:p>
            <a:r>
              <a:rPr lang="cs-CZ" b="1" dirty="0"/>
              <a:t>Kód nové lokace </a:t>
            </a:r>
            <a:r>
              <a:rPr lang="cs-CZ" dirty="0"/>
              <a:t>!!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20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Stockeeping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(SKU)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Stockeeping</a:t>
            </a:r>
            <a:r>
              <a:rPr lang="en-US" b="1" dirty="0"/>
              <a:t> units</a:t>
            </a:r>
            <a:r>
              <a:rPr lang="en-US" dirty="0"/>
              <a:t> are a supplement to item cards, they do not replace them, although they are related to them.</a:t>
            </a:r>
            <a:endParaRPr lang="cs-CZ" dirty="0"/>
          </a:p>
          <a:p>
            <a:r>
              <a:rPr lang="en-US" b="1" dirty="0" err="1"/>
              <a:t>Stockeeping</a:t>
            </a:r>
            <a:r>
              <a:rPr lang="en-US" b="1" dirty="0"/>
              <a:t> units </a:t>
            </a:r>
            <a:r>
              <a:rPr lang="en-US" dirty="0"/>
              <a:t>allow you to differentiate information about an item for a specific location (such as a warehouse or distribution center) or a specific variant (such as different shelf numbers and different replenishment information), for the same item.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908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SKU Blue-</a:t>
            </a:r>
            <a:r>
              <a:rPr lang="cs-CZ" dirty="0"/>
              <a:t>&gt;</a:t>
            </a:r>
            <a:r>
              <a:rPr lang="cs-CZ" dirty="0">
                <a:solidFill>
                  <a:srgbClr val="FF0000"/>
                </a:solidFill>
              </a:rPr>
              <a:t>SKU </a:t>
            </a:r>
            <a:r>
              <a:rPr lang="cs-CZ" dirty="0" err="1">
                <a:solidFill>
                  <a:srgbClr val="FF0000"/>
                </a:solidFill>
              </a:rPr>
              <a:t>Red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042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ů 9"/>
          <p:cNvSpPr/>
          <p:nvPr/>
        </p:nvSpPr>
        <p:spPr>
          <a:xfrm>
            <a:off x="3275856" y="3005434"/>
            <a:ext cx="1872208" cy="2026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778988" y="3098055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1" y="5085184"/>
            <a:ext cx="2390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35" y="5123283"/>
            <a:ext cx="2933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Transfer (převod) z </a:t>
            </a:r>
            <a:r>
              <a:rPr lang="cs-CZ" dirty="0">
                <a:solidFill>
                  <a:srgbClr val="0070C0"/>
                </a:solidFill>
              </a:rPr>
              <a:t>SKU Modrý-</a:t>
            </a:r>
            <a:r>
              <a:rPr lang="cs-CZ" dirty="0"/>
              <a:t>&gt;</a:t>
            </a:r>
            <a:r>
              <a:rPr lang="cs-CZ" dirty="0">
                <a:solidFill>
                  <a:srgbClr val="FF0000"/>
                </a:solidFill>
              </a:rPr>
              <a:t>SKU Červený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0219"/>
            <a:ext cx="8580759" cy="2258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Šipka dolů 9"/>
          <p:cNvSpPr/>
          <p:nvPr/>
        </p:nvSpPr>
        <p:spPr>
          <a:xfrm>
            <a:off x="3347864" y="3059038"/>
            <a:ext cx="1872208" cy="2026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37559" y="3212976"/>
            <a:ext cx="692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1" y="5085184"/>
            <a:ext cx="23907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35" y="5123283"/>
            <a:ext cx="293370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and SKU </a:t>
            </a:r>
            <a:r>
              <a:rPr lang="cs-CZ" dirty="0" err="1"/>
              <a:t>cards</a:t>
            </a:r>
            <a:r>
              <a:rPr lang="cs-CZ" dirty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42363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27584" y="126876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1928-S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2123728" y="1844824"/>
            <a:ext cx="20882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</a:p>
        </p:txBody>
      </p:sp>
    </p:spTree>
    <p:extLst>
      <p:ext uri="{BB962C8B-B14F-4D97-AF65-F5344CB8AC3E}">
        <p14:creationId xmlns:p14="http://schemas.microsoft.com/office/powerpoint/2010/main" val="39897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Položky zboží  a karta SKU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42363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27584" y="1343199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1928-S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2123728" y="2029706"/>
            <a:ext cx="20882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</a:p>
        </p:txBody>
      </p:sp>
    </p:spTree>
    <p:extLst>
      <p:ext uri="{BB962C8B-B14F-4D97-AF65-F5344CB8AC3E}">
        <p14:creationId xmlns:p14="http://schemas.microsoft.com/office/powerpoint/2010/main" val="5558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068BD-671B-48B9-AA51-56888F7C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Vysvětlení dalšího postupu (hub)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58C5B-AA5C-412A-926B-E285E249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Jde o jednu z mnoha možností jak funkčnost SKU využívat</a:t>
            </a:r>
          </a:p>
          <a:p>
            <a:r>
              <a:rPr lang="cs-CZ" sz="2400" dirty="0">
                <a:solidFill>
                  <a:srgbClr val="0070C0"/>
                </a:solidFill>
              </a:rPr>
              <a:t>Není potřeba v rámci výuky vytvářet model na učitelském počítači </a:t>
            </a:r>
          </a:p>
          <a:p>
            <a:r>
              <a:rPr lang="cs-CZ" sz="2400" dirty="0">
                <a:solidFill>
                  <a:srgbClr val="0070C0"/>
                </a:solidFill>
              </a:rPr>
              <a:t>Model je  sestaven v prostředí Business </a:t>
            </a:r>
            <a:r>
              <a:rPr lang="cs-CZ" sz="2400" dirty="0" err="1">
                <a:solidFill>
                  <a:srgbClr val="0070C0"/>
                </a:solidFill>
              </a:rPr>
              <a:t>Central</a:t>
            </a:r>
            <a:r>
              <a:rPr lang="cs-CZ" sz="2400" dirty="0">
                <a:solidFill>
                  <a:srgbClr val="0070C0"/>
                </a:solidFill>
              </a:rPr>
              <a:t> i v prostředí NAV2018   </a:t>
            </a:r>
          </a:p>
          <a:p>
            <a:r>
              <a:rPr lang="cs-CZ" sz="2400" dirty="0">
                <a:solidFill>
                  <a:srgbClr val="0070C0"/>
                </a:solidFill>
              </a:rPr>
              <a:t>Pro studenty je výhodné vidět podobnost mezi NAV 2018 a Business </a:t>
            </a:r>
            <a:r>
              <a:rPr lang="cs-CZ" sz="2400" dirty="0" err="1">
                <a:solidFill>
                  <a:srgbClr val="0070C0"/>
                </a:solidFill>
              </a:rPr>
              <a:t>Central</a:t>
            </a:r>
            <a:endParaRPr lang="cs-CZ" sz="2400" dirty="0">
              <a:solidFill>
                <a:srgbClr val="0070C0"/>
              </a:solidFill>
            </a:endParaRPr>
          </a:p>
          <a:p>
            <a:r>
              <a:rPr lang="cs-CZ" sz="2400" dirty="0">
                <a:solidFill>
                  <a:srgbClr val="0070C0"/>
                </a:solidFill>
              </a:rPr>
              <a:t>Na učitelském PC je i ikona BC, takže lze modelovat přímo i v této verzi ERP </a:t>
            </a:r>
          </a:p>
          <a:p>
            <a:r>
              <a:rPr lang="cs-CZ" sz="2400" dirty="0">
                <a:solidFill>
                  <a:srgbClr val="0070C0"/>
                </a:solidFill>
              </a:rPr>
              <a:t>Stejná varianta je namodelována v NAV 2018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Příklad využití 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solidFill>
                  <a:srgbClr val="0070C0"/>
                </a:solidFill>
              </a:rPr>
              <a:t>Při pohledu na níže uvedený diagram vidíme, že umístění DAY je „rozbočovačem“ neboli </a:t>
            </a:r>
            <a:r>
              <a:rPr lang="cs-CZ" sz="1600" dirty="0" err="1">
                <a:solidFill>
                  <a:srgbClr val="0070C0"/>
                </a:solidFill>
              </a:rPr>
              <a:t>hubem</a:t>
            </a:r>
            <a:r>
              <a:rPr lang="cs-CZ" sz="1600" dirty="0">
                <a:solidFill>
                  <a:srgbClr val="0070C0"/>
                </a:solidFill>
              </a:rPr>
              <a:t> distribučního kanálu, a že vzdálená umístění jsou RAL 1 až RAL 10. Pokud máme poptávku zákazníka na RAL 10 a RAL10 (</a:t>
            </a:r>
            <a:r>
              <a:rPr lang="cs-CZ" sz="1600" i="1" dirty="0">
                <a:solidFill>
                  <a:srgbClr val="0070C0"/>
                </a:solidFill>
              </a:rPr>
              <a:t>v reálném modelu RA10</a:t>
            </a:r>
            <a:r>
              <a:rPr lang="cs-CZ" sz="1600" dirty="0">
                <a:solidFill>
                  <a:srgbClr val="0070C0"/>
                </a:solidFill>
              </a:rPr>
              <a:t>) nemá k dispozici dostatečné množství požadovaného zboží k pokrytí poptávky,  bude nutné doplnit RAL 10 z hubu DAY (rozbočovače)</a:t>
            </a:r>
          </a:p>
          <a:p>
            <a:endParaRPr lang="cs-CZ" dirty="0"/>
          </a:p>
        </p:txBody>
      </p:sp>
      <p:pic>
        <p:nvPicPr>
          <p:cNvPr id="4" name="Obrázek 3" descr="Distribution scheme with hub (DAY) and remote locations (RAL 1-10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2878"/>
            <a:ext cx="6257925" cy="34232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AD97201-CBB0-4D11-B8BC-80ED18D45729}"/>
              </a:ext>
            </a:extLst>
          </p:cNvPr>
          <p:cNvSpPr txBox="1"/>
          <p:nvPr/>
        </p:nvSpPr>
        <p:spPr>
          <a:xfrm>
            <a:off x="6666837" y="4725144"/>
            <a:ext cx="106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Poptávka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76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848C8-E5E2-4AFD-A869-5850CEE9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Procesní schéma postupu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F768026-89AD-4620-8D2B-42CBD9EC7DE6}"/>
              </a:ext>
            </a:extLst>
          </p:cNvPr>
          <p:cNvSpPr/>
          <p:nvPr/>
        </p:nvSpPr>
        <p:spPr>
          <a:xfrm>
            <a:off x="539552" y="162880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Vytvoření nové karty zboží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636BEA1-831A-465A-93D6-36B035179488}"/>
              </a:ext>
            </a:extLst>
          </p:cNvPr>
          <p:cNvSpPr/>
          <p:nvPr/>
        </p:nvSpPr>
        <p:spPr>
          <a:xfrm>
            <a:off x="539552" y="2507628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Vytvoření nových lokací DAY a RA10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C5505F2-76ED-4AFE-AE8A-4199736F9606}"/>
              </a:ext>
            </a:extLst>
          </p:cNvPr>
          <p:cNvSpPr/>
          <p:nvPr/>
        </p:nvSpPr>
        <p:spPr>
          <a:xfrm>
            <a:off x="539552" y="3462347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Vytvoření SKU DAY a RA10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021E7D-1AED-4DEB-90FB-D77FBC964AE0}"/>
              </a:ext>
            </a:extLst>
          </p:cNvPr>
          <p:cNvSpPr/>
          <p:nvPr/>
        </p:nvSpPr>
        <p:spPr>
          <a:xfrm>
            <a:off x="537686" y="4417066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Nastavení směrů transferu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7AAED71-1C1C-46A1-97BF-11FA2F618633}"/>
              </a:ext>
            </a:extLst>
          </p:cNvPr>
          <p:cNvSpPr/>
          <p:nvPr/>
        </p:nvSpPr>
        <p:spPr>
          <a:xfrm>
            <a:off x="554318" y="5371785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Úprava parametrů </a:t>
            </a:r>
          </a:p>
          <a:p>
            <a:pPr algn="ctr"/>
            <a:r>
              <a:rPr lang="cs-CZ" dirty="0"/>
              <a:t>Obou SKU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ED07F13-BE9E-417F-BCE1-43677966503C}"/>
              </a:ext>
            </a:extLst>
          </p:cNvPr>
          <p:cNvSpPr/>
          <p:nvPr/>
        </p:nvSpPr>
        <p:spPr>
          <a:xfrm>
            <a:off x="3491880" y="2507628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Vytvoření požadavku </a:t>
            </a:r>
            <a:r>
              <a:rPr lang="cs-CZ" sz="1400" dirty="0"/>
              <a:t>(prodejní objednávka)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0416002-D391-4D26-A56D-03EA95A9384F}"/>
              </a:ext>
            </a:extLst>
          </p:cNvPr>
          <p:cNvSpPr/>
          <p:nvPr/>
        </p:nvSpPr>
        <p:spPr>
          <a:xfrm>
            <a:off x="3563888" y="342900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Sešit požadavků</a:t>
            </a:r>
            <a:endParaRPr lang="cs-CZ" sz="14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D2BC0F1-0197-46A1-9A45-EC332774BF2D}"/>
              </a:ext>
            </a:extLst>
          </p:cNvPr>
          <p:cNvSpPr/>
          <p:nvPr/>
        </p:nvSpPr>
        <p:spPr>
          <a:xfrm>
            <a:off x="3563888" y="4417066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Nákupní objednávka</a:t>
            </a:r>
            <a:endParaRPr lang="cs-CZ" sz="140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1A8B48B-03F3-4BD2-B0F5-53940051E303}"/>
              </a:ext>
            </a:extLst>
          </p:cNvPr>
          <p:cNvSpPr/>
          <p:nvPr/>
        </p:nvSpPr>
        <p:spPr>
          <a:xfrm>
            <a:off x="6228184" y="3434193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Objednávka transferu</a:t>
            </a:r>
            <a:endParaRPr lang="cs-CZ" sz="1400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BC2B028-5860-40FC-8F1A-E490C6F6D999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19672" y="2276872"/>
            <a:ext cx="0" cy="230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4D4CAC5-44A2-48CC-8448-72B37A7FDF9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617806" y="3155700"/>
            <a:ext cx="1866" cy="30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C4D29EE-0B93-4B93-B04E-3E8B3BC4B61D}"/>
              </a:ext>
            </a:extLst>
          </p:cNvPr>
          <p:cNvCxnSpPr>
            <a:cxnSpLocks/>
          </p:cNvCxnSpPr>
          <p:nvPr/>
        </p:nvCxnSpPr>
        <p:spPr>
          <a:xfrm>
            <a:off x="1615940" y="4110419"/>
            <a:ext cx="1866" cy="30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5667E152-3C0E-44ED-B161-E66308807AD4}"/>
              </a:ext>
            </a:extLst>
          </p:cNvPr>
          <p:cNvCxnSpPr>
            <a:cxnSpLocks/>
          </p:cNvCxnSpPr>
          <p:nvPr/>
        </p:nvCxnSpPr>
        <p:spPr>
          <a:xfrm>
            <a:off x="1614074" y="5075876"/>
            <a:ext cx="1866" cy="30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DE39D049-222E-4A14-A131-3E1BB421A8F1}"/>
              </a:ext>
            </a:extLst>
          </p:cNvPr>
          <p:cNvCxnSpPr>
            <a:cxnSpLocks/>
          </p:cNvCxnSpPr>
          <p:nvPr/>
        </p:nvCxnSpPr>
        <p:spPr>
          <a:xfrm>
            <a:off x="4644008" y="4103476"/>
            <a:ext cx="1866" cy="30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115F1B11-E326-4BC8-B26A-B9C8A302583A}"/>
              </a:ext>
            </a:extLst>
          </p:cNvPr>
          <p:cNvCxnSpPr>
            <a:cxnSpLocks/>
          </p:cNvCxnSpPr>
          <p:nvPr/>
        </p:nvCxnSpPr>
        <p:spPr>
          <a:xfrm>
            <a:off x="4627578" y="3149528"/>
            <a:ext cx="1866" cy="30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F8C6F55-EF93-4045-989D-205BB2DF85CB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5724128" y="3753036"/>
            <a:ext cx="504056" cy="5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1F84BC1-9467-44E1-8108-25CA8035028F}"/>
              </a:ext>
            </a:extLst>
          </p:cNvPr>
          <p:cNvCxnSpPr>
            <a:stCxn id="10" idx="2"/>
          </p:cNvCxnSpPr>
          <p:nvPr/>
        </p:nvCxnSpPr>
        <p:spPr>
          <a:xfrm>
            <a:off x="1634438" y="6019857"/>
            <a:ext cx="0" cy="361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D0D758D2-210A-4D54-A494-CCCEB904E59F}"/>
              </a:ext>
            </a:extLst>
          </p:cNvPr>
          <p:cNvCxnSpPr>
            <a:cxnSpLocks/>
          </p:cNvCxnSpPr>
          <p:nvPr/>
        </p:nvCxnSpPr>
        <p:spPr>
          <a:xfrm>
            <a:off x="1634438" y="6381328"/>
            <a:ext cx="1281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8708B2F-5E61-4C63-83DC-5DC01BFF91A5}"/>
              </a:ext>
            </a:extLst>
          </p:cNvPr>
          <p:cNvCxnSpPr>
            <a:cxnSpLocks/>
          </p:cNvCxnSpPr>
          <p:nvPr/>
        </p:nvCxnSpPr>
        <p:spPr>
          <a:xfrm flipV="1">
            <a:off x="2915817" y="1628800"/>
            <a:ext cx="32737" cy="475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76561A5-BB0E-46A2-8F4D-334E65A97FF2}"/>
              </a:ext>
            </a:extLst>
          </p:cNvPr>
          <p:cNvCxnSpPr>
            <a:cxnSpLocks/>
          </p:cNvCxnSpPr>
          <p:nvPr/>
        </p:nvCxnSpPr>
        <p:spPr>
          <a:xfrm>
            <a:off x="2913017" y="1628800"/>
            <a:ext cx="512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0C7787D-E44B-4ED6-A167-46236E0917E7}"/>
              </a:ext>
            </a:extLst>
          </p:cNvPr>
          <p:cNvCxnSpPr>
            <a:cxnSpLocks/>
          </p:cNvCxnSpPr>
          <p:nvPr/>
        </p:nvCxnSpPr>
        <p:spPr>
          <a:xfrm>
            <a:off x="4569201" y="2084154"/>
            <a:ext cx="1866" cy="400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E80CEE20-E275-4DDF-8B3D-EB466371EB60}"/>
              </a:ext>
            </a:extLst>
          </p:cNvPr>
          <p:cNvSpPr/>
          <p:nvPr/>
        </p:nvSpPr>
        <p:spPr>
          <a:xfrm>
            <a:off x="3425044" y="1439168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Nastavení účtování zboží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087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75CAB-69B1-488B-B011-E4D10DBC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70C0"/>
                </a:solidFill>
              </a:rPr>
              <a:t>Vytvoření karty nového zboží (BC)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2F17F7-59B3-4D23-A97B-DBCF3D61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6840760" cy="13352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44809E-31E6-464B-A322-8681A6622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2924944"/>
            <a:ext cx="6893267" cy="21602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907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CAD3D-2679-4B8E-9E30-4FC57C64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Vytvoření lokací (BC)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AB8308-2393-4793-B513-EF6E6E6F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3610744" cy="23890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B29A9B-EDB6-44D7-8C2A-177AB50C0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4005064"/>
            <a:ext cx="3610744" cy="11251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C4AED3-A522-4ED0-9FBE-FD81160D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06" y="4005064"/>
            <a:ext cx="2544016" cy="11104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250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B0DAB-A328-455F-9BED-A1710C5F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Směry transferu (BC)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11F9DF-C194-428A-AD81-34DCF912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6862557" cy="15028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902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Skladové jednotky (SKU)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Skladové využívaní při skladování stejných skladových položek (zboží) na různých místech (v různých lokacích) mají různé typy karet, údaje na těchto kartách se různí vzhledem k  místu (typy doplňování zboží apod. )</a:t>
            </a:r>
          </a:p>
          <a:p>
            <a:r>
              <a:rPr lang="cs-CZ" sz="2400" dirty="0"/>
              <a:t>SKU vám umožňují používat modifikované údaje (informace)  o položce zboží (míněno kartě zboží) pro určité místo jako je například vzdálený sklad v lokalitě, kde je např. nižší kupní síla nebo přílišná koncentrace konkurence operujících v obdobném segmentu trhu. </a:t>
            </a:r>
          </a:p>
          <a:p>
            <a:r>
              <a:rPr lang="cs-CZ" sz="2400" dirty="0"/>
              <a:t>Jiné varianty zboží (např. barva, velikost boty apod.  při stejném označení mají pro obchod jiná pravidla)    </a:t>
            </a:r>
          </a:p>
        </p:txBody>
      </p:sp>
    </p:spTree>
    <p:extLst>
      <p:ext uri="{BB962C8B-B14F-4D97-AF65-F5344CB8AC3E}">
        <p14:creationId xmlns:p14="http://schemas.microsoft.com/office/powerpoint/2010/main" val="109969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D4CC6-903C-4445-A536-2E86CCCF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400" dirty="0">
                <a:solidFill>
                  <a:srgbClr val="0070C0"/>
                </a:solidFill>
              </a:rPr>
              <a:t>Vytvoření skladových jednotek (BC)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700564-8430-4437-A06B-71C25C2E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4505"/>
            <a:ext cx="4299747" cy="20360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F7C16E-9151-4723-90C2-A151D9367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45024"/>
            <a:ext cx="2028571" cy="2780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F9CE31F-835B-43FF-9FDF-5A0E6AFF2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878" y="3619223"/>
            <a:ext cx="2039054" cy="2780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5066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49A2F-AFF7-4238-814A-3B163D8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Přehled SKU (BC)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4D8597-FDD1-49D5-B066-F79A7B738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19" y="1268760"/>
            <a:ext cx="3010461" cy="18100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3C7712-8BBF-4D7D-92E2-4E1022C2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9" y="3769750"/>
            <a:ext cx="7380312" cy="11493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8841BB7-71D3-4626-937C-92C6A05CD9F1}"/>
              </a:ext>
            </a:extLst>
          </p:cNvPr>
          <p:cNvSpPr txBox="1"/>
          <p:nvPr/>
        </p:nvSpPr>
        <p:spPr>
          <a:xfrm>
            <a:off x="323528" y="3299934"/>
            <a:ext cx="3737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Před úpravou způsobu doplnění SKU RA10 </a:t>
            </a:r>
          </a:p>
        </p:txBody>
      </p:sp>
    </p:spTree>
    <p:extLst>
      <p:ext uri="{BB962C8B-B14F-4D97-AF65-F5344CB8AC3E}">
        <p14:creationId xmlns:p14="http://schemas.microsoft.com/office/powerpoint/2010/main" val="1869611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EBF6C-B96D-42EF-BD3F-8DC57BDB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Úprava nastavení SKU RA10 (BC)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A4F2A6-58F7-413E-91F2-DAFAFDAC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5715191" cy="41077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3429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91AF95D-CF18-4EE5-AC39-EDD0039C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SKU RA10 po úpravě (BC)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2E7CFC-ADB5-4EA3-B2A9-3F5071D4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38206"/>
            <a:ext cx="7524328" cy="16197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1678B4-1EC7-4017-9D14-143E808A1630}"/>
              </a:ext>
            </a:extLst>
          </p:cNvPr>
          <p:cNvSpPr txBox="1"/>
          <p:nvPr/>
        </p:nvSpPr>
        <p:spPr>
          <a:xfrm>
            <a:off x="504095" y="32849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Systém doplnění DAY = Nákup </a:t>
            </a:r>
          </a:p>
          <a:p>
            <a:r>
              <a:rPr lang="cs-CZ" dirty="0">
                <a:solidFill>
                  <a:srgbClr val="0070C0"/>
                </a:solidFill>
              </a:rPr>
              <a:t>Systém doplnění  RA10 =Transfer</a:t>
            </a:r>
          </a:p>
        </p:txBody>
      </p:sp>
    </p:spTree>
    <p:extLst>
      <p:ext uri="{BB962C8B-B14F-4D97-AF65-F5344CB8AC3E}">
        <p14:creationId xmlns:p14="http://schemas.microsoft.com/office/powerpoint/2010/main" val="3868022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Úprava parametrů řídících plánování doplnění na kartách skladových jednotek (BC)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840950-8293-407F-8D3A-F4CF727D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6268954" cy="473406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18CE84-5613-43AD-9AAE-33A6823CF904}"/>
              </a:ext>
            </a:extLst>
          </p:cNvPr>
          <p:cNvSpPr txBox="1"/>
          <p:nvPr/>
        </p:nvSpPr>
        <p:spPr>
          <a:xfrm>
            <a:off x="1403648" y="4365104"/>
            <a:ext cx="216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0070C0"/>
                </a:solidFill>
              </a:rPr>
              <a:t>Pevné přiobjednávané množství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Úprava parametrů řídících plánování doplnění na kartách skladových jednotek (BC)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B57A4B-5FE2-4B97-988A-A1A5D694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513933" cy="509117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1953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Nastavení účtovaní skladů (BC) –účetní skupina zboží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17" y="1556792"/>
            <a:ext cx="4065383" cy="45259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7009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Požadavek (prodejní objednávka)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0BB9B0-4E64-4FA0-BF72-14BA3C98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35010"/>
            <a:ext cx="8103730" cy="24420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9432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Sešit požadavků (RQWS)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9A91E1-2D8D-4107-864B-F3686FCC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5431"/>
            <a:ext cx="1849139" cy="1349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C20ABC3-B234-43F6-8DBE-5290A77D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4" y="2650466"/>
            <a:ext cx="7164288" cy="1086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15A1F1-C0E9-4C18-BCD3-E78C8E056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4" y="3933056"/>
            <a:ext cx="2027992" cy="2280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E274B7A-597B-459E-8E90-77612CB21913}"/>
              </a:ext>
            </a:extLst>
          </p:cNvPr>
          <p:cNvSpPr/>
          <p:nvPr/>
        </p:nvSpPr>
        <p:spPr>
          <a:xfrm>
            <a:off x="2771800" y="4365104"/>
            <a:ext cx="496855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snímek </a:t>
            </a:r>
          </a:p>
        </p:txBody>
      </p:sp>
    </p:spTree>
    <p:extLst>
      <p:ext uri="{BB962C8B-B14F-4D97-AF65-F5344CB8AC3E}">
        <p14:creationId xmlns:p14="http://schemas.microsoft.com/office/powerpoint/2010/main" val="2319173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Sešit požadavků (RQWS)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5B667F-D082-4B32-9113-09E53B48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4" y="1484784"/>
            <a:ext cx="7904934" cy="1584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1EE5117-A88A-44E4-B893-64E9F7B88CED}"/>
              </a:ext>
            </a:extLst>
          </p:cNvPr>
          <p:cNvSpPr txBox="1"/>
          <p:nvPr/>
        </p:nvSpPr>
        <p:spPr>
          <a:xfrm>
            <a:off x="971600" y="3573016"/>
            <a:ext cx="682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Množství   =  1      (Bezpečnostní zásoba)</a:t>
            </a:r>
          </a:p>
          <a:p>
            <a:r>
              <a:rPr lang="cs-CZ" dirty="0"/>
              <a:t>Množství   = 200   (Požadavek z prodejní objednávky)</a:t>
            </a:r>
          </a:p>
          <a:p>
            <a:r>
              <a:rPr lang="cs-CZ" dirty="0"/>
              <a:t>Množství   = 1000  (Pevné přiobjednávané množství)</a:t>
            </a:r>
          </a:p>
          <a:p>
            <a:endParaRPr lang="cs-CZ" dirty="0"/>
          </a:p>
          <a:p>
            <a:r>
              <a:rPr lang="cs-CZ" dirty="0"/>
              <a:t>Je potřeba nakoupit do SKU DAY a odtud transfer 200 ks do SKU RA10   </a:t>
            </a:r>
          </a:p>
        </p:txBody>
      </p:sp>
    </p:spTree>
    <p:extLst>
      <p:ext uri="{BB962C8B-B14F-4D97-AF65-F5344CB8AC3E}">
        <p14:creationId xmlns:p14="http://schemas.microsoft.com/office/powerpoint/2010/main" val="297856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cards</a:t>
            </a:r>
            <a:r>
              <a:rPr lang="cs-CZ" dirty="0"/>
              <a:t> and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priorities</a:t>
            </a:r>
            <a:r>
              <a:rPr lang="cs-CZ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608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372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8" y="4293096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SKU </a:t>
            </a:r>
          </a:p>
          <a:p>
            <a:pPr algn="ctr"/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24128" y="4293096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Standard</a:t>
            </a:r>
          </a:p>
          <a:p>
            <a:pPr algn="ctr"/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7" idx="1"/>
          </p:cNvCxnSpPr>
          <p:nvPr/>
        </p:nvCxnSpPr>
        <p:spPr>
          <a:xfrm flipH="1">
            <a:off x="2555776" y="4689140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41909" y="5157192"/>
            <a:ext cx="34174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Card</a:t>
            </a:r>
            <a:r>
              <a:rPr lang="cs-CZ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priority in </a:t>
            </a:r>
            <a:r>
              <a:rPr lang="cs-CZ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township</a:t>
            </a:r>
            <a:r>
              <a:rPr lang="cs-CZ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-PT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20128" y="5169479"/>
            <a:ext cx="39133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Card</a:t>
            </a:r>
            <a:r>
              <a:rPr lang="cs-CZ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priority in </a:t>
            </a:r>
            <a:r>
              <a:rPr lang="cs-CZ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Bedfordview</a:t>
            </a:r>
            <a:r>
              <a:rPr lang="cs-CZ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-PBV</a:t>
            </a:r>
          </a:p>
        </p:txBody>
      </p:sp>
      <p:sp>
        <p:nvSpPr>
          <p:cNvPr id="9" name="Obdélník 8"/>
          <p:cNvSpPr/>
          <p:nvPr/>
        </p:nvSpPr>
        <p:spPr>
          <a:xfrm>
            <a:off x="3131481" y="5661248"/>
            <a:ext cx="2423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  &gt; PBV</a:t>
            </a:r>
          </a:p>
        </p:txBody>
      </p:sp>
    </p:spTree>
    <p:extLst>
      <p:ext uri="{BB962C8B-B14F-4D97-AF65-F5344CB8AC3E}">
        <p14:creationId xmlns:p14="http://schemas.microsoft.com/office/powerpoint/2010/main" val="1952729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Provedení akce (</a:t>
            </a:r>
            <a:r>
              <a:rPr lang="cs-CZ" sz="3600" dirty="0" err="1">
                <a:solidFill>
                  <a:srgbClr val="0070C0"/>
                </a:solidFill>
              </a:rPr>
              <a:t>carry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out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message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1" y="1443788"/>
            <a:ext cx="8056057" cy="23581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3563888" y="4149080"/>
            <a:ext cx="1872208" cy="2026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153583" y="4086994"/>
            <a:ext cx="692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</p:spTree>
    <p:extLst>
      <p:ext uri="{BB962C8B-B14F-4D97-AF65-F5344CB8AC3E}">
        <p14:creationId xmlns:p14="http://schemas.microsoft.com/office/powerpoint/2010/main" val="9321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Provedení akce (</a:t>
            </a:r>
            <a:r>
              <a:rPr lang="cs-CZ" sz="3600" dirty="0" err="1">
                <a:solidFill>
                  <a:srgbClr val="0070C0"/>
                </a:solidFill>
              </a:rPr>
              <a:t>carry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out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message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1" y="1443788"/>
            <a:ext cx="8056057" cy="23581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3563888" y="3933056"/>
            <a:ext cx="1872208" cy="2026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153583" y="4086994"/>
            <a:ext cx="692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</p:spTree>
    <p:extLst>
      <p:ext uri="{BB962C8B-B14F-4D97-AF65-F5344CB8AC3E}">
        <p14:creationId xmlns:p14="http://schemas.microsoft.com/office/powerpoint/2010/main" val="25981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Provedení akce (</a:t>
            </a:r>
            <a:r>
              <a:rPr lang="cs-CZ" sz="3600" dirty="0" err="1">
                <a:solidFill>
                  <a:srgbClr val="0070C0"/>
                </a:solidFill>
              </a:rPr>
              <a:t>carry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out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message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2594640" y="5157191"/>
            <a:ext cx="1872208" cy="1458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84335" y="5301208"/>
            <a:ext cx="692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E1C4A6-E51C-4449-8E0A-FCD773F6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80" y="1314999"/>
            <a:ext cx="4230421" cy="7912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7404D7-62A7-4F1D-BFB1-28D33FD6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0" y="2564904"/>
            <a:ext cx="6703397" cy="227556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11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046B5-84F2-46A3-A3F3-E55A969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Skladová jednotka DAY (u zboží T_02)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F090C3-EC1F-436B-BCA9-B779CEC7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9363"/>
            <a:ext cx="7596336" cy="20296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6432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33B7-0F2E-4C4F-8DC8-9DCD05F7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Objednávka transferu DAY-&gt;RA10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C184A0-57EE-471A-81AC-0B71741B5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76506"/>
            <a:ext cx="7452320" cy="22325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Šipka dolů 4">
            <a:extLst>
              <a:ext uri="{FF2B5EF4-FFF2-40B4-BE49-F238E27FC236}">
                <a16:creationId xmlns:a16="http://schemas.microsoft.com/office/drawing/2014/main" id="{AF39AEBB-6C9A-4B7B-94B9-014305A457EE}"/>
              </a:ext>
            </a:extLst>
          </p:cNvPr>
          <p:cNvSpPr/>
          <p:nvPr/>
        </p:nvSpPr>
        <p:spPr>
          <a:xfrm>
            <a:off x="2915816" y="3933056"/>
            <a:ext cx="3024336" cy="2026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E33BC49-318B-404B-BC09-F99B1B90EDC6}"/>
              </a:ext>
            </a:extLst>
          </p:cNvPr>
          <p:cNvSpPr/>
          <p:nvPr/>
        </p:nvSpPr>
        <p:spPr>
          <a:xfrm>
            <a:off x="3838594" y="4086994"/>
            <a:ext cx="1322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xF9</a:t>
            </a:r>
          </a:p>
        </p:txBody>
      </p:sp>
    </p:spTree>
    <p:extLst>
      <p:ext uri="{BB962C8B-B14F-4D97-AF65-F5344CB8AC3E}">
        <p14:creationId xmlns:p14="http://schemas.microsoft.com/office/powerpoint/2010/main" val="2817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Zboží podle lokací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01DE53-75A5-42FF-AC98-7703FBC32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40769"/>
            <a:ext cx="5050904" cy="1154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0A49BC-FBB6-4BDB-B351-AC92239C9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82" y="2708211"/>
            <a:ext cx="7380312" cy="3893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597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046B5-84F2-46A3-A3F3-E55A969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Skladová jednotka RA10 (u zboží T_02)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00BF9F-679E-4874-9BC1-6D6F4E511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7" y="1484784"/>
            <a:ext cx="8145545" cy="20162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9320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288D8-93BD-4A87-945A-BD991547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492896"/>
            <a:ext cx="648072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Model v MS Dynamics NAV 2018</a:t>
            </a:r>
          </a:p>
        </p:txBody>
      </p:sp>
    </p:spTree>
    <p:extLst>
      <p:ext uri="{BB962C8B-B14F-4D97-AF65-F5344CB8AC3E}">
        <p14:creationId xmlns:p14="http://schemas.microsoft.com/office/powerpoint/2010/main" val="2826419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Vytvoření karty nového zboží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5AF5AA-0045-4992-B89D-A3DB8962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6804248" cy="1570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A24BF2-738D-472B-8CB9-63D1AE2A8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68960"/>
            <a:ext cx="6840760" cy="12925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4346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75CAB-69B1-488B-B011-E4D10DBC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400" dirty="0">
                <a:solidFill>
                  <a:srgbClr val="0070C0"/>
                </a:solidFill>
              </a:rPr>
              <a:t>Vytvoření karty nového zboží 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2F17F7-59B3-4D23-A97B-DBCF3D61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6840760" cy="13352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44809E-31E6-464B-A322-8681A6622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2924944"/>
            <a:ext cx="6893267" cy="21602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864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Karty a jejich priority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608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372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8" y="4293096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SKU </a:t>
            </a:r>
          </a:p>
          <a:p>
            <a:pPr algn="ctr"/>
            <a:r>
              <a:rPr lang="cs-CZ" dirty="0"/>
              <a:t>Karta zboží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5724128" y="4293096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Standardní karta zboží</a:t>
            </a:r>
          </a:p>
        </p:txBody>
      </p:sp>
      <p:cxnSp>
        <p:nvCxnSpPr>
          <p:cNvPr id="6" name="Přímá spojnice se šipkou 5"/>
          <p:cNvCxnSpPr>
            <a:stCxn id="7" idx="1"/>
          </p:cNvCxnSpPr>
          <p:nvPr/>
        </p:nvCxnSpPr>
        <p:spPr>
          <a:xfrm flipH="1">
            <a:off x="2555776" y="4689140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07815" y="5157192"/>
            <a:ext cx="40856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Priorita v odloučené lokalitě -POL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873755" y="5169479"/>
            <a:ext cx="3406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Priorita ve vilové čtvrti - PVČ</a:t>
            </a:r>
          </a:p>
        </p:txBody>
      </p:sp>
      <p:sp>
        <p:nvSpPr>
          <p:cNvPr id="9" name="Obdélník 8"/>
          <p:cNvSpPr/>
          <p:nvPr/>
        </p:nvSpPr>
        <p:spPr>
          <a:xfrm>
            <a:off x="2966660" y="5661248"/>
            <a:ext cx="2753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  &gt; PVČ</a:t>
            </a:r>
          </a:p>
        </p:txBody>
      </p:sp>
    </p:spTree>
    <p:extLst>
      <p:ext uri="{BB962C8B-B14F-4D97-AF65-F5344CB8AC3E}">
        <p14:creationId xmlns:p14="http://schemas.microsoft.com/office/powerpoint/2010/main" val="288645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BD6A5-6389-4162-9DC6-FC1AEBE2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Vytvoření lokací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9D0831-215F-4593-8A19-E4EA263D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3914286" cy="3704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6983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A79A1-C08E-4B84-8D91-331F2CFA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Trasy transferu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9FB818-01B3-47DD-B195-FF7A7DDA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3490"/>
            <a:ext cx="8172400" cy="1679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072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6C65921-7188-4D11-AB7D-9BE22E54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Nastavení účtovaní skladů (</a:t>
            </a:r>
            <a:r>
              <a:rPr lang="cs-CZ" sz="2800" dirty="0" err="1">
                <a:solidFill>
                  <a:srgbClr val="0070C0"/>
                </a:solidFill>
              </a:rPr>
              <a:t>Účto</a:t>
            </a:r>
            <a:r>
              <a:rPr lang="cs-CZ" sz="2800" dirty="0">
                <a:solidFill>
                  <a:srgbClr val="0070C0"/>
                </a:solidFill>
              </a:rPr>
              <a:t> skupiny zboží)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6E49E4-17C2-47AB-A9D7-2AD1614B1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556792"/>
            <a:ext cx="3100390" cy="23042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F096383-815A-4097-BDDA-73EA8F39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582685"/>
            <a:ext cx="2923809" cy="30952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0212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EDDD1-A382-4DB8-94C0-696E14E8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Nastavení účtování zásob v NAV 2018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CC2B1F-0F9D-4EE7-84B0-12BE0477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30504"/>
            <a:ext cx="6907034" cy="40241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7699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Vytvoření skladových jednotek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A5689BF-A282-4B76-B7CB-32EE4629EE51}"/>
              </a:ext>
            </a:extLst>
          </p:cNvPr>
          <p:cNvSpPr txBox="1"/>
          <p:nvPr/>
        </p:nvSpPr>
        <p:spPr>
          <a:xfrm>
            <a:off x="323528" y="4149080"/>
            <a:ext cx="5159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Systém doplnění DAY = Nákup – potřeba nastavit</a:t>
            </a:r>
          </a:p>
          <a:p>
            <a:r>
              <a:rPr lang="cs-CZ" dirty="0">
                <a:solidFill>
                  <a:srgbClr val="0070C0"/>
                </a:solidFill>
              </a:rPr>
              <a:t>Systém doplnění  RAL10 =Transfer – potřeba nastavit </a:t>
            </a:r>
          </a:p>
          <a:p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3741CAF-5078-4D20-A46B-4AC21122D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40" y="1195349"/>
            <a:ext cx="6948264" cy="831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8F11085-25FE-4D34-94D3-02C1C60C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6" y="2174755"/>
            <a:ext cx="2425270" cy="19747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BE4F24-B8F9-4998-A265-C87EF84EF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905508"/>
            <a:ext cx="5933333" cy="15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31DDB5-D14B-402D-AE81-D3A1D402E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220703"/>
            <a:ext cx="2193500" cy="19328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7A60AC81-C403-46B7-BB73-80320F41939B}"/>
              </a:ext>
            </a:extLst>
          </p:cNvPr>
          <p:cNvSpPr/>
          <p:nvPr/>
        </p:nvSpPr>
        <p:spPr>
          <a:xfrm>
            <a:off x="6732240" y="4831491"/>
            <a:ext cx="144016" cy="16218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1C99760-0FAF-4643-A0FF-405BB368C28A}"/>
              </a:ext>
            </a:extLst>
          </p:cNvPr>
          <p:cNvSpPr txBox="1"/>
          <p:nvPr/>
        </p:nvSpPr>
        <p:spPr>
          <a:xfrm>
            <a:off x="7043928" y="5477985"/>
            <a:ext cx="174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 nastavením</a:t>
            </a:r>
          </a:p>
        </p:txBody>
      </p:sp>
    </p:spTree>
    <p:extLst>
      <p:ext uri="{BB962C8B-B14F-4D97-AF65-F5344CB8AC3E}">
        <p14:creationId xmlns:p14="http://schemas.microsoft.com/office/powerpoint/2010/main" val="27763976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BB333-D750-4B4B-8DDC-E22B92FB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Nastavení SKU DAY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FD6D0B-39B0-4BA5-AEBB-BD44644B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9" y="1417638"/>
            <a:ext cx="7878328" cy="37747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6225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BB333-D750-4B4B-8DDC-E22B92FB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Nastavení SKU RAL10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6C072F-737C-4533-A20F-F5940D2C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6912768" cy="49322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9743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A5D65-EC7F-4AFA-BA03-2E7F99B6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Prodejní objednávka-vytvoření požadavku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3669AE-21E3-4B2B-A694-CAEAD609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9" y="1340768"/>
            <a:ext cx="7952282" cy="372685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9474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36993-B90A-4B77-B1BC-7556F0EE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Sešit požadavků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8FB247-116B-4B49-8B3B-9A7EE574D6D1}"/>
              </a:ext>
            </a:extLst>
          </p:cNvPr>
          <p:cNvSpPr txBox="1"/>
          <p:nvPr/>
        </p:nvSpPr>
        <p:spPr>
          <a:xfrm>
            <a:off x="457200" y="1232972"/>
            <a:ext cx="343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Doplní se číslo dodavatele - 10000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96FF7C-A740-49E1-80DB-EDED2C8B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4472"/>
            <a:ext cx="7632848" cy="9541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3CE684C-8E63-417E-8107-54AA4EAF9020}"/>
              </a:ext>
            </a:extLst>
          </p:cNvPr>
          <p:cNvCxnSpPr/>
          <p:nvPr/>
        </p:nvCxnSpPr>
        <p:spPr>
          <a:xfrm>
            <a:off x="1562693" y="2818920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B35631E-33D0-4BA7-952F-A2D4B0AF8E52}"/>
              </a:ext>
            </a:extLst>
          </p:cNvPr>
          <p:cNvCxnSpPr/>
          <p:nvPr/>
        </p:nvCxnSpPr>
        <p:spPr>
          <a:xfrm>
            <a:off x="6516216" y="285293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0934E3FA-496A-4411-BDE2-61193BBCDABC}"/>
              </a:ext>
            </a:extLst>
          </p:cNvPr>
          <p:cNvSpPr/>
          <p:nvPr/>
        </p:nvSpPr>
        <p:spPr>
          <a:xfrm>
            <a:off x="683568" y="3933056"/>
            <a:ext cx="165618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Nákupní objednávka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1A4D3E6-AA4E-463F-B910-F2A52B2566EC}"/>
              </a:ext>
            </a:extLst>
          </p:cNvPr>
          <p:cNvSpPr/>
          <p:nvPr/>
        </p:nvSpPr>
        <p:spPr>
          <a:xfrm>
            <a:off x="5823759" y="3958087"/>
            <a:ext cx="165618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Objednávka transferu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F1D70B9-19BC-4CA3-ABA2-86C0E28D2BDE}"/>
              </a:ext>
            </a:extLst>
          </p:cNvPr>
          <p:cNvSpPr txBox="1"/>
          <p:nvPr/>
        </p:nvSpPr>
        <p:spPr>
          <a:xfrm>
            <a:off x="2555776" y="3244334"/>
            <a:ext cx="245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Provede se hlášení akce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FA26864-2892-4F24-8EEA-AD20937BF56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706710" y="3429000"/>
            <a:ext cx="849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A26E2D9-6830-4113-A338-E830C81C604F}"/>
              </a:ext>
            </a:extLst>
          </p:cNvPr>
          <p:cNvCxnSpPr>
            <a:cxnSpLocks/>
          </p:cNvCxnSpPr>
          <p:nvPr/>
        </p:nvCxnSpPr>
        <p:spPr>
          <a:xfrm>
            <a:off x="5036181" y="3454842"/>
            <a:ext cx="1336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51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D47D7-1167-464B-BDCB-560C8869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Nákupní objednávka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320EB4-0DB8-4948-BDD9-81A2AADC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9" y="1268760"/>
            <a:ext cx="6983760" cy="341129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7F750A6-5003-424D-BAAE-CDD48586D190}"/>
              </a:ext>
            </a:extLst>
          </p:cNvPr>
          <p:cNvSpPr/>
          <p:nvPr/>
        </p:nvSpPr>
        <p:spPr>
          <a:xfrm>
            <a:off x="3718881" y="4941168"/>
            <a:ext cx="85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F9</a:t>
            </a:r>
          </a:p>
        </p:txBody>
      </p:sp>
    </p:spTree>
    <p:extLst>
      <p:ext uri="{BB962C8B-B14F-4D97-AF65-F5344CB8AC3E}">
        <p14:creationId xmlns:p14="http://schemas.microsoft.com/office/powerpoint/2010/main" val="3496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new 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Open an Item Card (e.g. 1928-S) – see if we do have any SKU already created</a:t>
            </a:r>
          </a:p>
          <a:p>
            <a:endParaRPr lang="en-US" dirty="0"/>
          </a:p>
          <a:p>
            <a:pPr marL="0" indent="0">
              <a:buNone/>
            </a:pPr>
            <a:r>
              <a:rPr lang="cs-CZ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41682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0" y="3861048"/>
            <a:ext cx="5695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11560" y="335699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10853" y="3455131"/>
            <a:ext cx="4601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To see all SKU in the  system remove existing filter for 1928-S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56348"/>
            <a:ext cx="5400675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6732240" y="3791348"/>
            <a:ext cx="216024" cy="564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78" y="3445023"/>
            <a:ext cx="513978" cy="43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D47D7-1167-464B-BDCB-560C8869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Objednávka transferu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B04626-5C9E-41DA-8D2A-4D115FC9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8" y="1417638"/>
            <a:ext cx="6930424" cy="232761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117C39E-9F4F-4ABD-B17C-19861AC77651}"/>
              </a:ext>
            </a:extLst>
          </p:cNvPr>
          <p:cNvSpPr/>
          <p:nvPr/>
        </p:nvSpPr>
        <p:spPr>
          <a:xfrm>
            <a:off x="3131840" y="4149080"/>
            <a:ext cx="183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 x F9</a:t>
            </a:r>
          </a:p>
        </p:txBody>
      </p:sp>
    </p:spTree>
    <p:extLst>
      <p:ext uri="{BB962C8B-B14F-4D97-AF65-F5344CB8AC3E}">
        <p14:creationId xmlns:p14="http://schemas.microsoft.com/office/powerpoint/2010/main" val="13266333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02691-C77B-4559-9FEF-00C9CC66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SKU po zaúčtování NO (napřed) a OT (potom)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F8E4DE-999D-49A3-B70C-C306AB365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5800000" cy="168571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D12B55-E09B-4FC2-B6FA-B0240A20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6992"/>
            <a:ext cx="6109320" cy="286702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33D1AE5C-3C92-45CF-BAB3-840E2DF88E04}"/>
              </a:ext>
            </a:extLst>
          </p:cNvPr>
          <p:cNvSpPr/>
          <p:nvPr/>
        </p:nvSpPr>
        <p:spPr>
          <a:xfrm>
            <a:off x="6732240" y="3429000"/>
            <a:ext cx="360040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3B4BC56-D388-401D-9B55-D4740AEEB0AE}"/>
              </a:ext>
            </a:extLst>
          </p:cNvPr>
          <p:cNvSpPr txBox="1"/>
          <p:nvPr/>
        </p:nvSpPr>
        <p:spPr>
          <a:xfrm>
            <a:off x="7099583" y="4636617"/>
            <a:ext cx="1885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</a:rPr>
              <a:t>Standardní karta zboží </a:t>
            </a:r>
          </a:p>
        </p:txBody>
      </p:sp>
    </p:spTree>
    <p:extLst>
      <p:ext uri="{BB962C8B-B14F-4D97-AF65-F5344CB8AC3E}">
        <p14:creationId xmlns:p14="http://schemas.microsoft.com/office/powerpoint/2010/main" val="416048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Konec sekce SKU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vytvořit novou skladovou jednotku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Otevřít kartu zboží </a:t>
            </a:r>
            <a:r>
              <a:rPr lang="en-US" sz="1800" dirty="0"/>
              <a:t> (</a:t>
            </a:r>
            <a:r>
              <a:rPr lang="cs-CZ" sz="1800" dirty="0"/>
              <a:t>např. </a:t>
            </a:r>
            <a:r>
              <a:rPr lang="en-US" sz="1800" dirty="0"/>
              <a:t>1928-S) – </a:t>
            </a:r>
            <a:r>
              <a:rPr lang="cs-CZ" sz="1800" dirty="0"/>
              <a:t>a podívejte se, zda už nějaká SKU nebyla vytvořená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41682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0" y="3861048"/>
            <a:ext cx="5695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11560" y="335699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779695" y="3455131"/>
            <a:ext cx="569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Aby jste si zobrazili  všechny SKU v systému zrušte existující filtr na 1928-S</a:t>
            </a:r>
            <a:endParaRPr lang="en-ZA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56348"/>
            <a:ext cx="5400675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6732240" y="3791348"/>
            <a:ext cx="216024" cy="564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06" y="3484062"/>
            <a:ext cx="513978" cy="43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new 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en-US" sz="1800" dirty="0"/>
              <a:t>Open an Item Card (e.g. 1928-S)</a:t>
            </a:r>
            <a:r>
              <a:rPr lang="cs-CZ" sz="1800" dirty="0"/>
              <a:t> 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4" y="2276872"/>
            <a:ext cx="554461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0714" y="4149079"/>
            <a:ext cx="347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70C0"/>
                </a:solidFill>
              </a:rPr>
              <a:t>It can be created for Location, Variant and  Location &amp; Variant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81" y="2834877"/>
            <a:ext cx="3581116" cy="3797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vytvořit novou SK</a:t>
            </a:r>
            <a:r>
              <a:rPr lang="en-US" dirty="0"/>
              <a:t>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sz="1800" dirty="0"/>
              <a:t>Otevřete kartu zboží </a:t>
            </a:r>
            <a:r>
              <a:rPr lang="en-US" sz="1800" dirty="0"/>
              <a:t> (</a:t>
            </a:r>
            <a:r>
              <a:rPr lang="cs-CZ" sz="1800" dirty="0"/>
              <a:t>např. </a:t>
            </a:r>
            <a:r>
              <a:rPr lang="en-US" sz="1800" dirty="0"/>
              <a:t> 1928-S)</a:t>
            </a:r>
            <a:r>
              <a:rPr lang="cs-CZ" sz="1800" dirty="0"/>
              <a:t> 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4" y="2276872"/>
            <a:ext cx="554461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0714" y="4212034"/>
            <a:ext cx="397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Může to být vytvořeno pro skladovou lokaci, variantu nebo i pro kombinaci Lokace </a:t>
            </a:r>
            <a:r>
              <a:rPr lang="en-ZA" sz="1600" dirty="0">
                <a:solidFill>
                  <a:srgbClr val="0070C0"/>
                </a:solidFill>
              </a:rPr>
              <a:t> &amp; Variant</a:t>
            </a:r>
            <a:r>
              <a:rPr lang="cs-CZ" sz="1600" dirty="0">
                <a:solidFill>
                  <a:srgbClr val="0070C0"/>
                </a:solidFill>
              </a:rPr>
              <a:t>a</a:t>
            </a:r>
            <a:r>
              <a:rPr lang="en-ZA" sz="1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81" y="2834877"/>
            <a:ext cx="3581116" cy="3797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Předvádění na obrazovce (4:3)</PresentationFormat>
  <Paragraphs>164</Paragraphs>
  <Slides>62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Arial</vt:lpstr>
      <vt:lpstr>Calibri</vt:lpstr>
      <vt:lpstr>Motiv systému Office</vt:lpstr>
      <vt:lpstr>Introduction to MS Dynamics NAV Úvod od problematiky skladových jednotek    (Stock Keeping Units=Skladové jednotky)</vt:lpstr>
      <vt:lpstr>Stockeeping Units (SKU)</vt:lpstr>
      <vt:lpstr>Skladové jednotky (SKU)</vt:lpstr>
      <vt:lpstr>Item cards and related priorities </vt:lpstr>
      <vt:lpstr>Karty a jejich priority</vt:lpstr>
      <vt:lpstr>How to create a new SKU</vt:lpstr>
      <vt:lpstr>Jak vytvořit novou skladovou jednotku </vt:lpstr>
      <vt:lpstr>How to create a new SKU</vt:lpstr>
      <vt:lpstr>Jak vytvořit novou SKU</vt:lpstr>
      <vt:lpstr>How to create a new SKU</vt:lpstr>
      <vt:lpstr>Jak vytvořit novou SKU</vt:lpstr>
      <vt:lpstr>SKU list</vt:lpstr>
      <vt:lpstr>Seznam všech existujících SKU </vt:lpstr>
      <vt:lpstr>SKU Card is more simpler than original Item Card</vt:lpstr>
      <vt:lpstr>Karta SKU Card má mnohem jednodušší strukturu než standardní karta zboží </vt:lpstr>
      <vt:lpstr>Transfer from SKU Blue-&gt;SKU Red</vt:lpstr>
      <vt:lpstr>Transfer z SKU Modrý-&gt;SKU Červený </vt:lpstr>
      <vt:lpstr>Inventory Reclassification Journal</vt:lpstr>
      <vt:lpstr>Deník přeřazení zboží </vt:lpstr>
      <vt:lpstr>Transfer from SKU Blue-&gt;SKU Red</vt:lpstr>
      <vt:lpstr>Transfer (převod) z SKU Modrý-&gt;SKU Červený</vt:lpstr>
      <vt:lpstr>Item Ledger Entries and SKU cards </vt:lpstr>
      <vt:lpstr>Položky zboží  a karta SKU </vt:lpstr>
      <vt:lpstr>Vysvětlení dalšího postupu (hub)</vt:lpstr>
      <vt:lpstr>Příklad využití SKU</vt:lpstr>
      <vt:lpstr>Procesní schéma postupu</vt:lpstr>
      <vt:lpstr>Vytvoření karty nového zboží (BC) </vt:lpstr>
      <vt:lpstr>Vytvoření lokací (BC)</vt:lpstr>
      <vt:lpstr>Směry transferu (BC) </vt:lpstr>
      <vt:lpstr>Vytvoření skladových jednotek (BC)</vt:lpstr>
      <vt:lpstr>Přehled SKU (BC)</vt:lpstr>
      <vt:lpstr>Úprava nastavení SKU RA10 (BC)</vt:lpstr>
      <vt:lpstr>SKU RA10 po úpravě (BC)</vt:lpstr>
      <vt:lpstr>Úprava parametrů řídících plánování doplnění na kartách skladových jednotek (BC) </vt:lpstr>
      <vt:lpstr>Úprava parametrů řídících plánování doplnění na kartách skladových jednotek (BC) </vt:lpstr>
      <vt:lpstr>Nastavení účtovaní skladů (BC) –účetní skupina zboží</vt:lpstr>
      <vt:lpstr>Požadavek (prodejní objednávka) </vt:lpstr>
      <vt:lpstr>Sešit požadavků (RQWS)</vt:lpstr>
      <vt:lpstr>Sešit požadavků (RQWS)</vt:lpstr>
      <vt:lpstr>Provedení akce (carry out action message) </vt:lpstr>
      <vt:lpstr>Provedení akce (carry out action message) </vt:lpstr>
      <vt:lpstr>Provedení akce (carry out action message) </vt:lpstr>
      <vt:lpstr>Skladová jednotka DAY (u zboží T_02)</vt:lpstr>
      <vt:lpstr>Objednávka transferu DAY-&gt;RA10</vt:lpstr>
      <vt:lpstr>Zboží podle lokací  </vt:lpstr>
      <vt:lpstr>Skladová jednotka RA10 (u zboží T_02)</vt:lpstr>
      <vt:lpstr>Model v MS Dynamics NAV 2018</vt:lpstr>
      <vt:lpstr>Vytvoření karty nového zboží  </vt:lpstr>
      <vt:lpstr>Vytvoření karty nového zboží  </vt:lpstr>
      <vt:lpstr>Vytvoření lokací</vt:lpstr>
      <vt:lpstr>Trasy transferu</vt:lpstr>
      <vt:lpstr>Nastavení účtovaní skladů (Účto skupiny zboží)  </vt:lpstr>
      <vt:lpstr>Nastavení účtování zásob v NAV 2018</vt:lpstr>
      <vt:lpstr>Vytvoření skladových jednotek  </vt:lpstr>
      <vt:lpstr>Nastavení SKU DAY</vt:lpstr>
      <vt:lpstr>Nastavení SKU RAL10</vt:lpstr>
      <vt:lpstr>Prodejní objednávka-vytvoření požadavku</vt:lpstr>
      <vt:lpstr>Sešit požadavků </vt:lpstr>
      <vt:lpstr>Nákupní objednávka</vt:lpstr>
      <vt:lpstr>Objednávka transferu </vt:lpstr>
      <vt:lpstr>SKU po zaúčtování NO (napřed) a OT (potom)</vt:lpstr>
      <vt:lpstr>Konec sekce SKU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117</cp:revision>
  <dcterms:created xsi:type="dcterms:W3CDTF">2014-09-15T11:04:04Z</dcterms:created>
  <dcterms:modified xsi:type="dcterms:W3CDTF">2021-09-29T12:24:57Z</dcterms:modified>
</cp:coreProperties>
</file>