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22" r:id="rId3"/>
    <p:sldId id="311" r:id="rId4"/>
    <p:sldId id="293" r:id="rId5"/>
    <p:sldId id="312" r:id="rId6"/>
    <p:sldId id="295" r:id="rId7"/>
    <p:sldId id="298" r:id="rId8"/>
    <p:sldId id="313" r:id="rId9"/>
    <p:sldId id="314" r:id="rId10"/>
    <p:sldId id="296" r:id="rId11"/>
    <p:sldId id="301" r:id="rId12"/>
    <p:sldId id="305" r:id="rId13"/>
    <p:sldId id="306" r:id="rId14"/>
    <p:sldId id="304" r:id="rId15"/>
    <p:sldId id="303" r:id="rId16"/>
    <p:sldId id="302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29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22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09.08.2021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uact=8&amp;ved=0ahUKEwjKmtihsLPWAhXHzxQKHfE9DdcQjRwIBw&amp;url=http://production-scheduling.com/build-a-system/planning-and-scheduling/&amp;psig=AFQjCNEhj-d8ytF6wGv7T83-OkIP2_xKUg&amp;ust=15059835940532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Úvod </a:t>
            </a:r>
            <a:r>
              <a:rPr lang="en-US" sz="3200" dirty="0"/>
              <a:t>MS Dynamics NAV</a:t>
            </a:r>
            <a:r>
              <a:rPr lang="cs-CZ" sz="3100" dirty="0"/>
              <a:t> </a:t>
            </a:r>
            <a:br>
              <a:rPr lang="cs-CZ" sz="3100" dirty="0"/>
            </a:br>
            <a:r>
              <a:rPr lang="cs-CZ" sz="3100" dirty="0"/>
              <a:t>Hromadné objednávky </a:t>
            </a:r>
            <a:br>
              <a:rPr lang="cs-CZ" dirty="0"/>
            </a:br>
            <a:r>
              <a:rPr lang="cs-CZ" sz="1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/>
              <a:t>Ing.J.Skorkovský,CSc</a:t>
            </a:r>
            <a:r>
              <a:rPr lang="cs-CZ" sz="1800" dirty="0"/>
              <a:t>.</a:t>
            </a:r>
            <a:r>
              <a:rPr lang="cs-CZ" dirty="0"/>
              <a:t> </a:t>
            </a:r>
          </a:p>
          <a:p>
            <a:r>
              <a:rPr lang="en-US" sz="1800" dirty="0"/>
              <a:t>MASARYK UNIVERSITY BRNO,</a:t>
            </a:r>
            <a:r>
              <a:rPr lang="cs-CZ" sz="1800" dirty="0"/>
              <a:t> </a:t>
            </a:r>
            <a:r>
              <a:rPr lang="en-US" sz="1800" dirty="0"/>
              <a:t>Czech Republic </a:t>
            </a:r>
          </a:p>
          <a:p>
            <a:r>
              <a:rPr lang="en-US" sz="1800" dirty="0"/>
              <a:t>Faculty of economics and business administration </a:t>
            </a:r>
          </a:p>
          <a:p>
            <a:r>
              <a:rPr lang="en-US" sz="1800" dirty="0"/>
              <a:t>Department of corporate economy</a:t>
            </a:r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Dílčí plnění HO- vytváření dílčích PO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52742" y="1268760"/>
            <a:ext cx="54183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 zatím nebyla modifikována !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174742" y="241040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Filtr na PO zákazníka 10000</a:t>
            </a:r>
            <a:r>
              <a:rPr lang="en-ZA" dirty="0"/>
              <a:t> </a:t>
            </a:r>
            <a:r>
              <a:rPr lang="cs-CZ" dirty="0"/>
              <a:t> </a:t>
            </a:r>
            <a:endParaRPr lang="en-ZA" dirty="0"/>
          </a:p>
        </p:txBody>
      </p:sp>
      <p:sp>
        <p:nvSpPr>
          <p:cNvPr id="7" name="Obdélník 6"/>
          <p:cNvSpPr/>
          <p:nvPr/>
        </p:nvSpPr>
        <p:spPr>
          <a:xfrm>
            <a:off x="3491880" y="3068960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 flipH="1">
            <a:off x="4003466" y="3325943"/>
            <a:ext cx="1785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 1001</a:t>
            </a:r>
          </a:p>
        </p:txBody>
      </p:sp>
      <p:sp>
        <p:nvSpPr>
          <p:cNvPr id="9" name="Obdélník 8"/>
          <p:cNvSpPr/>
          <p:nvPr/>
        </p:nvSpPr>
        <p:spPr>
          <a:xfrm>
            <a:off x="3454600" y="4110004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472739" y="4431884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598616" y="4099519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537501" y="4102675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FF0000"/>
                </a:solidFill>
              </a:rPr>
              <a:t>31.1.17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21190" y="4439921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FF0000"/>
                </a:solidFill>
              </a:rPr>
              <a:t>28.2.17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3631530" y="4439921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6884067" y="3223054"/>
            <a:ext cx="1843102" cy="1939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25" y="1988840"/>
            <a:ext cx="2664296" cy="18146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676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Vytvořená PO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32587" y="151157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Vytvořená PO číslo 1001 pro zákazníka 1000</a:t>
            </a:r>
            <a:endParaRPr lang="en-US" dirty="0"/>
          </a:p>
        </p:txBody>
      </p:sp>
      <p:sp>
        <p:nvSpPr>
          <p:cNvPr id="3" name="Šipka nahoru 2"/>
          <p:cNvSpPr/>
          <p:nvPr/>
        </p:nvSpPr>
        <p:spPr>
          <a:xfrm>
            <a:off x="3131840" y="5432520"/>
            <a:ext cx="360040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7000776" cy="32892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23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Tisk potvrzení  PO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60"/>
            <a:ext cx="4392488" cy="52065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97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Zaúčtování PO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74472" y="2772856"/>
            <a:ext cx="865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F9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3707904" y="2908800"/>
            <a:ext cx="648072" cy="7200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36912"/>
            <a:ext cx="2009775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094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01472" cy="1143000"/>
          </a:xfrm>
        </p:spPr>
        <p:txBody>
          <a:bodyPr>
            <a:normAutofit/>
          </a:bodyPr>
          <a:lstStyle/>
          <a:p>
            <a:r>
              <a:rPr lang="cs-CZ" sz="2800" dirty="0"/>
              <a:t>HO po tom co PO, které vznikly a zaúčtovaly se z této HO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47740"/>
            <a:ext cx="8601472" cy="12347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469505" y="2967335"/>
            <a:ext cx="4204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3-2=1</a:t>
            </a:r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&amp; </a:t>
            </a:r>
            <a:r>
              <a:rPr lang="cs-CZ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4-3=1</a:t>
            </a:r>
          </a:p>
        </p:txBody>
      </p:sp>
    </p:spTree>
    <p:extLst>
      <p:ext uri="{BB962C8B-B14F-4D97-AF65-F5344CB8AC3E}">
        <p14:creationId xmlns:p14="http://schemas.microsoft.com/office/powerpoint/2010/main" val="3090378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Položky zboží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7"/>
            <a:ext cx="6624736" cy="24513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72194"/>
            <a:ext cx="6624736" cy="25625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454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Další dodávky z HO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8011691" cy="11682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5" y="2780729"/>
            <a:ext cx="7993396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9080"/>
            <a:ext cx="3581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30030"/>
            <a:ext cx="4067175" cy="1238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Řádky HO a položky zboží po zaúčtování PO 1002 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117607" cy="11080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7544" y="122960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Řádky HO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Položky zboží 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11" y="3573016"/>
            <a:ext cx="8551863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54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vymazat použité nebo částečně použité HO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1938338"/>
            <a:ext cx="5476875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5219908"/>
            <a:ext cx="6836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Použití HO mohou být kopírovány, aby se daly znovu  opakovaně použít</a:t>
            </a:r>
          </a:p>
          <a:p>
            <a:r>
              <a:rPr lang="cs-CZ" dirty="0"/>
              <a:t>(po případné modifikaci množství, časů nebo poptávaného zboží)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5130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Kopie HO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37" y="1268760"/>
            <a:ext cx="2920926" cy="39533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93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Hromadné objednávky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Důvody používání </a:t>
            </a:r>
            <a:endParaRPr lang="en-US" b="1" dirty="0"/>
          </a:p>
          <a:p>
            <a:pPr lvl="1"/>
            <a:r>
              <a:rPr lang="cs-CZ" dirty="0"/>
              <a:t>Jedna objednávka představuje rámcovou dohodu o dílčích objednávkách pro delší období (periodu). </a:t>
            </a:r>
            <a:endParaRPr lang="en-US" dirty="0"/>
          </a:p>
          <a:p>
            <a:pPr lvl="1"/>
            <a:r>
              <a:rPr lang="cs-CZ" dirty="0"/>
              <a:t>Zákazník dostane lepší cenu a může poptávat (s pomocí odvolávek) kdykoliv to,  co přesně potřebuje a tehdy kdy to potřebuje a je to v řádcích hromadné objednávky uvedeno </a:t>
            </a:r>
            <a:endParaRPr lang="en-US" dirty="0"/>
          </a:p>
          <a:p>
            <a:pPr lvl="1"/>
            <a:r>
              <a:rPr lang="cs-CZ" dirty="0"/>
              <a:t>Dodavatel dopředu ví co bude dodávat a případně kdy to musí vyrobit nebo nakoupit, aby to dodal včas. Jde v podstatě o typ předpovědi. </a:t>
            </a:r>
            <a:endParaRPr lang="en-US" dirty="0"/>
          </a:p>
          <a:p>
            <a:pPr lvl="1"/>
            <a:r>
              <a:rPr lang="cs-CZ" dirty="0"/>
              <a:t>H</a:t>
            </a:r>
            <a:r>
              <a:rPr lang="en-US" dirty="0"/>
              <a:t>O-&gt;</a:t>
            </a:r>
            <a:r>
              <a:rPr lang="cs-CZ" dirty="0"/>
              <a:t>typ dlouhodobého kontraktu (smlouvy). </a:t>
            </a:r>
          </a:p>
          <a:p>
            <a:pPr lvl="1"/>
            <a:r>
              <a:rPr lang="cs-CZ" dirty="0"/>
              <a:t>Podobá se to matici předpovědi až na to, že je zde uvedený konkrétní obchodní partner (dodavatel nebo zákazník) což u předpovědí není.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7441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HO může být používána i pro doplňování zboží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46640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971600" y="4437112"/>
            <a:ext cx="7056784" cy="72008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277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Nákupní HO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496521" cy="4032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401" y="5517232"/>
            <a:ext cx="876300" cy="84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2411760" y="5733256"/>
            <a:ext cx="1584176" cy="6317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696" y="5399119"/>
            <a:ext cx="3543300" cy="1266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28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/>
              <a:t>Řádky NO</a:t>
            </a:r>
            <a:r>
              <a:rPr lang="en-ZA" sz="3200" b="1" dirty="0"/>
              <a:t> </a:t>
            </a:r>
            <a:r>
              <a:rPr lang="en-ZA" sz="2400" dirty="0"/>
              <a:t>(</a:t>
            </a:r>
            <a:r>
              <a:rPr lang="cs-CZ" sz="2400" dirty="0"/>
              <a:t>po modifikaci řádků nákupní HO</a:t>
            </a:r>
            <a:r>
              <a:rPr lang="en-ZA" sz="2400" dirty="0"/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16" y="3212976"/>
            <a:ext cx="7886898" cy="18307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29" y="1235694"/>
            <a:ext cx="7848872" cy="16278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035960" y="1196752"/>
            <a:ext cx="385143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Řádky nákupní hromadné objednávky </a:t>
            </a:r>
            <a:endParaRPr lang="en-ZA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254611" y="3212976"/>
            <a:ext cx="280910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Řádky nákupní objednávky </a:t>
            </a:r>
            <a:endParaRPr lang="en-ZA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03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Řádky nákupní HO po zaúčtování NO </a:t>
            </a:r>
            <a:endParaRPr lang="en-ZA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583835" cy="15121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688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Konec sekce  hromadné objednávky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Předpověď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218363" cy="4086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587727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Očekáváme, že zboží zavedené do matice v matici předpovědi prodáme, ale nevíme zatím komu.</a:t>
            </a:r>
          </a:p>
        </p:txBody>
      </p:sp>
    </p:spTree>
    <p:extLst>
      <p:ext uri="{BB962C8B-B14F-4D97-AF65-F5344CB8AC3E}">
        <p14:creationId xmlns:p14="http://schemas.microsoft.com/office/powerpoint/2010/main" val="367113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Hromadné objednávky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69" y="1556792"/>
            <a:ext cx="4943475" cy="165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5724128" y="1772816"/>
            <a:ext cx="2160240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012160" y="2159278"/>
            <a:ext cx="10647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Ctrl-N</a:t>
            </a:r>
          </a:p>
        </p:txBody>
      </p:sp>
      <p:pic>
        <p:nvPicPr>
          <p:cNvPr id="1029" name="Picture 5" descr="Výsledek obrázku pro production forecast planni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45024"/>
            <a:ext cx="5428506" cy="285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6012160" y="3569320"/>
            <a:ext cx="648072" cy="29560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 flipH="1">
            <a:off x="6624766" y="3747913"/>
            <a:ext cx="2234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Bude vysvětleno v průběhu výuky.  </a:t>
            </a:r>
          </a:p>
          <a:p>
            <a:r>
              <a:rPr lang="cs-CZ" sz="1100" dirty="0" err="1"/>
              <a:t>Demand</a:t>
            </a:r>
            <a:r>
              <a:rPr lang="cs-CZ" sz="1100" dirty="0"/>
              <a:t>=požadavek</a:t>
            </a:r>
          </a:p>
          <a:p>
            <a:r>
              <a:rPr lang="cs-CZ" sz="1100" dirty="0"/>
              <a:t>Sales </a:t>
            </a:r>
            <a:r>
              <a:rPr lang="cs-CZ" sz="1100" dirty="0" err="1"/>
              <a:t>Forecast</a:t>
            </a:r>
            <a:r>
              <a:rPr lang="cs-CZ" sz="1100" dirty="0"/>
              <a:t>= prodejní prognóza </a:t>
            </a:r>
          </a:p>
          <a:p>
            <a:r>
              <a:rPr lang="cs-CZ" sz="1100" dirty="0" err="1"/>
              <a:t>Inv.replenishment</a:t>
            </a:r>
            <a:r>
              <a:rPr lang="cs-CZ" sz="1100" dirty="0"/>
              <a:t>- doplnění skladů</a:t>
            </a:r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19319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 Hromadná objednávka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64" y="1412776"/>
            <a:ext cx="8464252" cy="36765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96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Hromadná objednávka (náhled)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5540916" cy="52627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54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Vytváření dílčích prodejních objednávek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88453" y="3009642"/>
            <a:ext cx="1152128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Zboží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1214217" y="2289883"/>
            <a:ext cx="1152128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Zákazník</a:t>
            </a:r>
          </a:p>
        </p:txBody>
      </p:sp>
      <p:sp>
        <p:nvSpPr>
          <p:cNvPr id="7" name="Obdélník 6"/>
          <p:cNvSpPr/>
          <p:nvPr/>
        </p:nvSpPr>
        <p:spPr>
          <a:xfrm>
            <a:off x="3563888" y="1628800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563888" y="2600908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82027" y="2922788"/>
            <a:ext cx="2808312" cy="180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>
            <a:stCxn id="5" idx="3"/>
          </p:cNvCxnSpPr>
          <p:nvPr/>
        </p:nvCxnSpPr>
        <p:spPr>
          <a:xfrm flipV="1">
            <a:off x="2366345" y="2060848"/>
            <a:ext cx="1198372" cy="481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3707904" y="2590423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ravoúhlá spojnice 12"/>
          <p:cNvCxnSpPr/>
          <p:nvPr/>
        </p:nvCxnSpPr>
        <p:spPr>
          <a:xfrm flipV="1">
            <a:off x="2361475" y="2688832"/>
            <a:ext cx="1368152" cy="57808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avá složená závorka 14"/>
          <p:cNvSpPr/>
          <p:nvPr/>
        </p:nvSpPr>
        <p:spPr>
          <a:xfrm>
            <a:off x="6497972" y="1574530"/>
            <a:ext cx="216024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Pravá složená závorka 15"/>
          <p:cNvSpPr/>
          <p:nvPr/>
        </p:nvSpPr>
        <p:spPr>
          <a:xfrm>
            <a:off x="6516216" y="2565850"/>
            <a:ext cx="182818" cy="6958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732240" y="2043392"/>
            <a:ext cx="130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Hlavička HO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732240" y="2824976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Řádky HO</a:t>
            </a:r>
          </a:p>
        </p:txBody>
      </p:sp>
      <p:sp>
        <p:nvSpPr>
          <p:cNvPr id="19" name="Šipka dolů 18"/>
          <p:cNvSpPr/>
          <p:nvPr/>
        </p:nvSpPr>
        <p:spPr>
          <a:xfrm>
            <a:off x="4650885" y="3400850"/>
            <a:ext cx="792088" cy="964254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646789" y="2593579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FF0000"/>
                </a:solidFill>
              </a:rPr>
              <a:t>31.1.17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5630478" y="2930825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FF0000"/>
                </a:solidFill>
              </a:rPr>
              <a:t>28.2.17</a:t>
            </a:r>
          </a:p>
        </p:txBody>
      </p:sp>
      <p:cxnSp>
        <p:nvCxnSpPr>
          <p:cNvPr id="39" name="Pravoúhlá spojnice 38"/>
          <p:cNvCxnSpPr>
            <a:stCxn id="60" idx="3"/>
          </p:cNvCxnSpPr>
          <p:nvPr/>
        </p:nvCxnSpPr>
        <p:spPr>
          <a:xfrm flipV="1">
            <a:off x="2345571" y="3020835"/>
            <a:ext cx="1382978" cy="892688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2416671" y="4725144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2537911" y="5695414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>
            <a:off x="2755894" y="5685848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4566185" y="5699784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FF0000"/>
                </a:solidFill>
              </a:rPr>
              <a:t>31.1.17</a:t>
            </a:r>
          </a:p>
        </p:txBody>
      </p:sp>
      <p:sp>
        <p:nvSpPr>
          <p:cNvPr id="44" name="Obdélník 43"/>
          <p:cNvSpPr/>
          <p:nvPr/>
        </p:nvSpPr>
        <p:spPr>
          <a:xfrm>
            <a:off x="5640071" y="4763101"/>
            <a:ext cx="280831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bdélník 44"/>
          <p:cNvSpPr/>
          <p:nvPr/>
        </p:nvSpPr>
        <p:spPr>
          <a:xfrm>
            <a:off x="2496736" y="6004927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bdélník 45"/>
          <p:cNvSpPr/>
          <p:nvPr/>
        </p:nvSpPr>
        <p:spPr>
          <a:xfrm>
            <a:off x="4566185" y="6000755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FF0000"/>
                </a:solidFill>
              </a:rPr>
              <a:t>28.2.17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2767083" y="6013999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TextovéPole 47"/>
          <p:cNvSpPr txBox="1"/>
          <p:nvPr/>
        </p:nvSpPr>
        <p:spPr>
          <a:xfrm flipH="1">
            <a:off x="2706544" y="5013176"/>
            <a:ext cx="232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Prodejní objednávka 1</a:t>
            </a:r>
          </a:p>
        </p:txBody>
      </p:sp>
      <p:sp>
        <p:nvSpPr>
          <p:cNvPr id="49" name="TextovéPole 48"/>
          <p:cNvSpPr txBox="1"/>
          <p:nvPr/>
        </p:nvSpPr>
        <p:spPr>
          <a:xfrm flipH="1">
            <a:off x="5820860" y="5015502"/>
            <a:ext cx="259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Prodejní objednávka 2</a:t>
            </a: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2492981" y="6309320"/>
            <a:ext cx="58999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2443814" y="6248446"/>
            <a:ext cx="58133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Čas </a:t>
            </a:r>
            <a:r>
              <a:rPr lang="cs-CZ" sz="2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(nemusí se dodat vše, ze 2 místo 3 a 3 místo 4)</a:t>
            </a:r>
          </a:p>
        </p:txBody>
      </p:sp>
      <p:sp>
        <p:nvSpPr>
          <p:cNvPr id="54" name="Obdélník 53"/>
          <p:cNvSpPr/>
          <p:nvPr/>
        </p:nvSpPr>
        <p:spPr>
          <a:xfrm>
            <a:off x="4566185" y="2613919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5" name="Obdélník 54"/>
          <p:cNvSpPr/>
          <p:nvPr/>
        </p:nvSpPr>
        <p:spPr>
          <a:xfrm>
            <a:off x="4626143" y="2919632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3522764" y="5693080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3592334" y="5997803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3761011" y="2922788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1193443" y="3661495"/>
            <a:ext cx="1152128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Zboží  2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5568188" y="5695414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5794001" y="5699784"/>
            <a:ext cx="394313" cy="1863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Obdélník 65"/>
          <p:cNvSpPr/>
          <p:nvPr/>
        </p:nvSpPr>
        <p:spPr>
          <a:xfrm>
            <a:off x="7594590" y="5691076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FF0000"/>
                </a:solidFill>
              </a:rPr>
              <a:t>31.1.17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6561068" y="5702941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8" name="Obdélník 67"/>
          <p:cNvSpPr/>
          <p:nvPr/>
        </p:nvSpPr>
        <p:spPr>
          <a:xfrm>
            <a:off x="5540036" y="6027166"/>
            <a:ext cx="2808312" cy="175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bdélník 68"/>
          <p:cNvSpPr/>
          <p:nvPr/>
        </p:nvSpPr>
        <p:spPr>
          <a:xfrm>
            <a:off x="7609485" y="6022994"/>
            <a:ext cx="720080" cy="18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rgbClr val="FF0000"/>
                </a:solidFill>
              </a:rPr>
              <a:t>28.2.17</a:t>
            </a:r>
          </a:p>
        </p:txBody>
      </p:sp>
      <p:sp>
        <p:nvSpPr>
          <p:cNvPr id="70" name="Obdélník 69"/>
          <p:cNvSpPr/>
          <p:nvPr/>
        </p:nvSpPr>
        <p:spPr>
          <a:xfrm>
            <a:off x="5804550" y="6032209"/>
            <a:ext cx="371936" cy="1800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6635634" y="6020042"/>
            <a:ext cx="720080" cy="1800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85602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HO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8472314" cy="12067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7652" y="1340766"/>
            <a:ext cx="8456182" cy="5511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051720" y="143169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Zákazník 10000 –Hlavička HO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7599363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725144"/>
            <a:ext cx="3571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50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Dílčí plnění HO- vytváření dílčích PO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300163"/>
            <a:ext cx="2332671" cy="2848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403648" y="3861048"/>
            <a:ext cx="72008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43199"/>
            <a:ext cx="4029075" cy="1293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75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392</Words>
  <Application>Microsoft Office PowerPoint</Application>
  <PresentationFormat>Předvádění na obrazovce (4:3)</PresentationFormat>
  <Paragraphs>75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Úvod MS Dynamics NAV  Hromadné objednávky   </vt:lpstr>
      <vt:lpstr>Hromadné objednávky</vt:lpstr>
      <vt:lpstr>  Předpověď</vt:lpstr>
      <vt:lpstr>Hromadné objednávky</vt:lpstr>
      <vt:lpstr> Hromadná objednávka</vt:lpstr>
      <vt:lpstr>Hromadná objednávka (náhled)</vt:lpstr>
      <vt:lpstr>Vytváření dílčích prodejních objednávek </vt:lpstr>
      <vt:lpstr>Vytváření HO </vt:lpstr>
      <vt:lpstr>Dílčí plnění HO- vytváření dílčích PO</vt:lpstr>
      <vt:lpstr>Dílčí plnění HO- vytváření dílčích PO  </vt:lpstr>
      <vt:lpstr>Vytvořená PO</vt:lpstr>
      <vt:lpstr>Tisk potvrzení  PO</vt:lpstr>
      <vt:lpstr>Zaúčtování PO</vt:lpstr>
      <vt:lpstr>HO po tom co PO, které vznikly a zaúčtovaly se z této HO</vt:lpstr>
      <vt:lpstr>Položky zboží</vt:lpstr>
      <vt:lpstr>Další dodávky z HO</vt:lpstr>
      <vt:lpstr>Řádky HO a položky zboží po zaúčtování PO 1002 </vt:lpstr>
      <vt:lpstr>Jak vymazat použité nebo částečně použité HO</vt:lpstr>
      <vt:lpstr>Kopie HO</vt:lpstr>
      <vt:lpstr>HO může být používána i pro doplňování zboží  </vt:lpstr>
      <vt:lpstr>Nákupní HO</vt:lpstr>
      <vt:lpstr>Řádky NO (po modifikaci řádků nákupní HO)</vt:lpstr>
      <vt:lpstr>Řádky nákupní HO po zaúčtování NO </vt:lpstr>
      <vt:lpstr>Konec sekce  hromadné objednávky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Miki Skorkovský</cp:lastModifiedBy>
  <cp:revision>102</cp:revision>
  <dcterms:created xsi:type="dcterms:W3CDTF">2014-09-15T11:04:04Z</dcterms:created>
  <dcterms:modified xsi:type="dcterms:W3CDTF">2021-08-09T11:53:30Z</dcterms:modified>
</cp:coreProperties>
</file>