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6" r:id="rId3"/>
    <p:sldId id="296" r:id="rId4"/>
    <p:sldId id="336" r:id="rId5"/>
    <p:sldId id="337" r:id="rId6"/>
    <p:sldId id="338" r:id="rId7"/>
    <p:sldId id="339" r:id="rId8"/>
    <p:sldId id="340" r:id="rId9"/>
    <p:sldId id="341" r:id="rId10"/>
    <p:sldId id="317" r:id="rId11"/>
    <p:sldId id="297" r:id="rId12"/>
    <p:sldId id="295" r:id="rId13"/>
    <p:sldId id="320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50" r:id="rId22"/>
    <p:sldId id="349" r:id="rId23"/>
    <p:sldId id="351" r:id="rId24"/>
    <p:sldId id="328" r:id="rId25"/>
    <p:sldId id="352" r:id="rId26"/>
    <p:sldId id="334" r:id="rId27"/>
    <p:sldId id="357" r:id="rId28"/>
    <p:sldId id="358" r:id="rId29"/>
    <p:sldId id="360" r:id="rId30"/>
    <p:sldId id="359" r:id="rId31"/>
    <p:sldId id="356" r:id="rId32"/>
    <p:sldId id="335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ynav.econ.muni.cz:49000/main.aspx?lang=cs-CZ&amp;content=T_39_38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Úvod od MS Dynamics NAV</a:t>
            </a:r>
            <a:br>
              <a:rPr lang="cs-CZ" dirty="0"/>
            </a:br>
            <a:r>
              <a:rPr lang="cs-CZ" sz="1600" b="1" dirty="0">
                <a:solidFill>
                  <a:srgbClr val="0070C0"/>
                </a:solidFill>
              </a:rPr>
              <a:t>Dobropisy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>
                <a:solidFill>
                  <a:srgbClr val="0070C0"/>
                </a:solidFill>
              </a:rPr>
              <a:t>Ing.J.Skorkovský,CSc</a:t>
            </a:r>
            <a:r>
              <a:rPr lang="cs-CZ" sz="1800" dirty="0">
                <a:solidFill>
                  <a:srgbClr val="0070C0"/>
                </a:solidFill>
              </a:rPr>
              <a:t>.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MASARYK UNIVERSITY BRNO,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Czech Republic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Faculty of economics and business administration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Department of corporate economy</a:t>
            </a: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" y="266434"/>
            <a:ext cx="8543292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0070C0"/>
                </a:solidFill>
              </a:rPr>
              <a:t>Nastavení nákupu </a:t>
            </a:r>
            <a:r>
              <a:rPr lang="cs-CZ" sz="1800" dirty="0">
                <a:solidFill>
                  <a:srgbClr val="0070C0"/>
                </a:solidFill>
              </a:rPr>
              <a:t>(Nastavení prodejů a pohledávek je identické)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3" y="1478099"/>
            <a:ext cx="6120680" cy="29656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55576" y="4581128"/>
            <a:ext cx="68407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Zaškrtnutí v tomto poli označuje, že program nepovolí zaúčtování transakce vratky, dokud pole </a:t>
            </a:r>
            <a:r>
              <a:rPr lang="cs-CZ" sz="1600" dirty="0">
                <a:hlinkClick r:id="rId3"/>
              </a:rPr>
              <a:t>Vyrovnat položkou zboží</a:t>
            </a:r>
            <a:r>
              <a:rPr lang="cs-CZ" sz="1600" dirty="0"/>
              <a:t> v řádku nákupní objednávky nebude obsahovat číslo vybrané položky zboží. Tato funkce se používá v případě, že firma chce použít metodu vrácení přesných nákladů ve spojitosti s nákupními vratkami To znamená, že nákupní vratka je oceněna naprosto stejnými náklady jako původní nákup při vyskladnění. Pokud se později k původnímu nákupu přidají další náklady, program provede aktualizaci hodnotu nákupní vratky.</a:t>
            </a:r>
          </a:p>
          <a:p>
            <a:r>
              <a:rPr lang="cs-CZ" sz="1200" b="1" i="1" dirty="0">
                <a:solidFill>
                  <a:srgbClr val="FF0000"/>
                </a:solidFill>
              </a:rPr>
              <a:t>Bylo již jednou vysvětleno v sekci Vratky. (Objednávky prodejních respektive nákupních vratek) </a:t>
            </a:r>
            <a:endParaRPr lang="cs-CZ" sz="1200" b="1" i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60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  </a:t>
            </a:r>
            <a:r>
              <a:rPr lang="cs-CZ" sz="3600" dirty="0">
                <a:solidFill>
                  <a:srgbClr val="0070C0"/>
                </a:solidFill>
              </a:rPr>
              <a:t>Nastavení prodeje a pohledávek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7739021" cy="2401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585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Nákupy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Nákup od dodavatele číslo </a:t>
            </a:r>
            <a:r>
              <a:rPr lang="en-ZA" sz="2800" b="1" dirty="0"/>
              <a:t>10000 </a:t>
            </a:r>
          </a:p>
          <a:p>
            <a:r>
              <a:rPr lang="cs-CZ" sz="2000" dirty="0"/>
              <a:t>První nákup -&gt;</a:t>
            </a:r>
            <a:r>
              <a:rPr lang="en-ZA" sz="2000" dirty="0"/>
              <a:t> 10 </a:t>
            </a:r>
            <a:r>
              <a:rPr lang="cs-CZ" sz="2000" dirty="0"/>
              <a:t>ks, nákupní cena  bez DPH = 40 Kč, lokace= </a:t>
            </a:r>
            <a:r>
              <a:rPr lang="cs-CZ" sz="2000" dirty="0">
                <a:solidFill>
                  <a:srgbClr val="0070C0"/>
                </a:solidFill>
              </a:rPr>
              <a:t>MODRÝ</a:t>
            </a:r>
            <a:endParaRPr lang="en-ZA" sz="2000" dirty="0">
              <a:solidFill>
                <a:srgbClr val="0070C0"/>
              </a:solidFill>
            </a:endParaRPr>
          </a:p>
          <a:p>
            <a:r>
              <a:rPr lang="cs-CZ" sz="2000" dirty="0"/>
              <a:t>Druhý nákup-&gt;</a:t>
            </a:r>
            <a:r>
              <a:rPr lang="en-ZA" sz="2000" dirty="0"/>
              <a:t> 10 </a:t>
            </a:r>
            <a:r>
              <a:rPr lang="cs-CZ" sz="2000" dirty="0"/>
              <a:t>ks</a:t>
            </a:r>
            <a:r>
              <a:rPr lang="en-ZA" sz="2000" dirty="0"/>
              <a:t>, </a:t>
            </a:r>
            <a:r>
              <a:rPr lang="cs-CZ" sz="2000" dirty="0"/>
              <a:t>nákupní cena bez DPH =    8 Kč, lokace= </a:t>
            </a:r>
            <a:r>
              <a:rPr lang="cs-CZ" sz="2000" dirty="0">
                <a:solidFill>
                  <a:srgbClr val="FF0000"/>
                </a:solidFill>
              </a:rPr>
              <a:t>ČERVENÝ </a:t>
            </a:r>
            <a:r>
              <a:rPr lang="en-ZA" sz="2000" dirty="0"/>
              <a:t> </a:t>
            </a:r>
          </a:p>
          <a:p>
            <a:r>
              <a:rPr lang="cs-CZ" sz="2000" dirty="0"/>
              <a:t>Podívejte se na položky dodavatele 10000 </a:t>
            </a:r>
            <a:endParaRPr lang="en-ZA" sz="2000" dirty="0"/>
          </a:p>
          <a:p>
            <a:r>
              <a:rPr lang="cs-CZ" sz="2000" dirty="0"/>
              <a:t>Podívejte na položky zboží DOBR_001</a:t>
            </a:r>
            <a:endParaRPr lang="en-ZA" sz="2000" dirty="0"/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41752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První nákupní objednávka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779912" y="5301208"/>
            <a:ext cx="865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28047"/>
            <a:ext cx="1322041" cy="8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60" y="1417638"/>
            <a:ext cx="7358646" cy="36332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1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Druhá nákupní objednávka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6737837" cy="3883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4170588" y="5373216"/>
            <a:ext cx="865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00055"/>
            <a:ext cx="1322041" cy="8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8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Položky dodavatele a zboží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8" y="2060848"/>
            <a:ext cx="8457143" cy="8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07" y="3491218"/>
            <a:ext cx="7571184" cy="94639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Přímá spojnice se šipkou 8"/>
          <p:cNvCxnSpPr/>
          <p:nvPr/>
        </p:nvCxnSpPr>
        <p:spPr>
          <a:xfrm flipH="1">
            <a:off x="1547664" y="2796073"/>
            <a:ext cx="6624736" cy="625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51520" y="1609718"/>
            <a:ext cx="20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Položky  dodavatele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4430159"/>
            <a:ext cx="147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Položky  zboží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06" y="4869160"/>
            <a:ext cx="8328239" cy="7000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980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Dobropis k první nákupní objednávce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7639"/>
            <a:ext cx="1272225" cy="15793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384583"/>
            <a:ext cx="2016224" cy="16571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62" y="4077072"/>
            <a:ext cx="6228571" cy="1304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>
            <a:off x="1547664" y="2564904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2627784" y="3015858"/>
            <a:ext cx="0" cy="9171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660232" y="4653136"/>
            <a:ext cx="16561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433" y="4781582"/>
            <a:ext cx="1585715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4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Vytváření dobropisu k NO1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48" y="3571744"/>
            <a:ext cx="6391908" cy="1660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48" y="1844824"/>
            <a:ext cx="3417762" cy="13082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844824"/>
            <a:ext cx="4388036" cy="130823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6876257" y="2401754"/>
            <a:ext cx="28769" cy="32091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258671" y="5798475"/>
            <a:ext cx="8626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70C0"/>
                </a:solidFill>
                <a:latin typeface="Segoe UI" panose="020B0502040204020203" pitchFamily="34" charset="0"/>
              </a:rPr>
              <a:t>Vysvětlivka z nápovědy</a:t>
            </a:r>
            <a:r>
              <a:rPr lang="cs-CZ" sz="1400" dirty="0">
                <a:solidFill>
                  <a:srgbClr val="0070C0"/>
                </a:solidFill>
                <a:latin typeface="Segoe UI" panose="020B0502040204020203" pitchFamily="34" charset="0"/>
              </a:rPr>
              <a:t>: Zaškrtněte políčko </a:t>
            </a:r>
            <a:r>
              <a:rPr lang="cs-CZ" sz="1400" b="1" dirty="0">
                <a:solidFill>
                  <a:srgbClr val="0070C0"/>
                </a:solidFill>
                <a:latin typeface="&amp;quot"/>
              </a:rPr>
              <a:t>Přepočítat řádky</a:t>
            </a:r>
            <a:r>
              <a:rPr lang="cs-CZ" sz="1400" dirty="0">
                <a:solidFill>
                  <a:srgbClr val="0070C0"/>
                </a:solidFill>
                <a:latin typeface="Segoe UI" panose="020B0502040204020203" pitchFamily="34" charset="0"/>
              </a:rPr>
              <a:t>, pokud chcete, aby byly kopírované řádky zaúčtované nákupní faktury aktualizovány se změnami v ceně zboží a jednotkových cenách na </a:t>
            </a:r>
            <a:r>
              <a:rPr lang="cs-CZ" sz="1400">
                <a:solidFill>
                  <a:srgbClr val="0070C0"/>
                </a:solidFill>
                <a:latin typeface="Segoe UI" panose="020B0502040204020203" pitchFamily="34" charset="0"/>
              </a:rPr>
              <a:t>zaúčtované faktuře.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2699792" y="2348880"/>
            <a:ext cx="0" cy="12228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755576" y="5610877"/>
            <a:ext cx="6149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755576" y="5307164"/>
            <a:ext cx="0" cy="303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19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Vytvořený dobropis</a:t>
            </a:r>
            <a:br>
              <a:rPr lang="cs-CZ" dirty="0"/>
            </a:br>
            <a:r>
              <a:rPr lang="cs-CZ" sz="2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97" y="4725144"/>
            <a:ext cx="7525980" cy="795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6792"/>
            <a:ext cx="7571420" cy="29552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714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/>
              <a:t>Vytvořený dobropis ke druhé faktuře</a:t>
            </a:r>
            <a:br>
              <a:rPr lang="cs-CZ" dirty="0"/>
            </a:br>
            <a:r>
              <a:rPr lang="cs-CZ" sz="1800" dirty="0">
                <a:solidFill>
                  <a:srgbClr val="0070C0"/>
                </a:solidFill>
              </a:rPr>
              <a:t>(mechanismus vytváření je identický jako v předchozím případě) </a:t>
            </a: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7636049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598313" y="5895230"/>
            <a:ext cx="7218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Následně oba dobropisy zaúčtujeme s pomocí F9 a podíváme se na položky</a:t>
            </a:r>
          </a:p>
        </p:txBody>
      </p:sp>
    </p:spTree>
    <p:extLst>
      <p:ext uri="{BB962C8B-B14F-4D97-AF65-F5344CB8AC3E}">
        <p14:creationId xmlns:p14="http://schemas.microsoft.com/office/powerpoint/2010/main" val="319567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Dobropisy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0901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83568" y="1628800"/>
            <a:ext cx="67687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Chcete-li vrátit zboží dodavateli nebo zrušit služby, za které jste již zaplatili, pak můžete vytvořit a zaúčtovat </a:t>
            </a:r>
            <a:r>
              <a:rPr lang="cs-CZ" b="1" dirty="0">
                <a:solidFill>
                  <a:srgbClr val="0070C0"/>
                </a:solidFill>
              </a:rPr>
              <a:t>nákupní dobropis</a:t>
            </a:r>
            <a:r>
              <a:rPr lang="cs-CZ" dirty="0"/>
              <a:t>, který zajistí žádanou změnu původní nákupní faktury. Pro vyplnění nákupního dobropisu informacemi z příslušné nákupní faktury můžete použít funkci </a:t>
            </a:r>
            <a:r>
              <a:rPr lang="cs-CZ" b="1" dirty="0"/>
              <a:t>Kopírovat doklad</a:t>
            </a:r>
            <a:r>
              <a:rPr lang="cs-CZ" dirty="0"/>
              <a:t>. –</a:t>
            </a:r>
            <a:r>
              <a:rPr lang="cs-CZ" dirty="0">
                <a:solidFill>
                  <a:srgbClr val="0070C0"/>
                </a:solidFill>
              </a:rPr>
              <a:t>Popis je zde stručnější než u prodejních dobropisů níže – viz Nápověda </a:t>
            </a:r>
          </a:p>
          <a:p>
            <a:endParaRPr lang="cs-CZ" dirty="0"/>
          </a:p>
          <a:p>
            <a:r>
              <a:rPr lang="cs-CZ" dirty="0"/>
              <a:t>Jestliže váš zákazník chce vrátit zboží nebo stornovat služby, které jste mu </a:t>
            </a:r>
            <a:r>
              <a:rPr lang="cs-CZ" b="1" dirty="0">
                <a:solidFill>
                  <a:srgbClr val="0070C0"/>
                </a:solidFill>
              </a:rPr>
              <a:t>prodali</a:t>
            </a:r>
            <a:r>
              <a:rPr lang="cs-CZ" dirty="0"/>
              <a:t> a zákazník je třeba už i </a:t>
            </a:r>
            <a:r>
              <a:rPr lang="cs-CZ" b="1" dirty="0">
                <a:solidFill>
                  <a:srgbClr val="0070C0"/>
                </a:solidFill>
              </a:rPr>
              <a:t>zaplatil</a:t>
            </a:r>
            <a:r>
              <a:rPr lang="cs-CZ" dirty="0"/>
              <a:t>, musíte vytvořit a zaúčtovat </a:t>
            </a:r>
            <a:r>
              <a:rPr lang="cs-CZ" b="1" dirty="0">
                <a:solidFill>
                  <a:srgbClr val="0070C0"/>
                </a:solidFill>
              </a:rPr>
              <a:t>prodejní dobropis</a:t>
            </a:r>
            <a:r>
              <a:rPr lang="cs-CZ" dirty="0"/>
              <a:t>, který reaguje na požadovanou změnu ve vztahu k originální prodejní faktuře. Můžete použít funkci </a:t>
            </a:r>
            <a:r>
              <a:rPr lang="cs-CZ" b="1" dirty="0"/>
              <a:t>Kopírovat doklad</a:t>
            </a:r>
            <a:r>
              <a:rPr lang="cs-CZ" dirty="0"/>
              <a:t> k vyplnění prodejního dobropisu správnými informacemi z prodejní faktury. Změna se může vztahovat ke všem produktům na původní prodejní faktuře nebo jen k některým z nich. Zákazník může na příklad jen částečně vrátit doručené zboží nebo požadovat náhradu dodaných  služeb. V tom případě musíte ručně upravit zkopírované informace z  prodejní faktury. </a:t>
            </a:r>
          </a:p>
        </p:txBody>
      </p:sp>
    </p:spTree>
    <p:extLst>
      <p:ext uri="{BB962C8B-B14F-4D97-AF65-F5344CB8AC3E}">
        <p14:creationId xmlns:p14="http://schemas.microsoft.com/office/powerpoint/2010/main" val="3670782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Položky dodavatele a položky zboží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63674"/>
            <a:ext cx="8413479" cy="87121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 flipV="1">
            <a:off x="6804248" y="2013230"/>
            <a:ext cx="0" cy="504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6300192" y="2090834"/>
            <a:ext cx="0" cy="2520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79" y="2611922"/>
            <a:ext cx="2551361" cy="80930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1763688" y="2761607"/>
            <a:ext cx="576064" cy="640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79" y="3902113"/>
            <a:ext cx="8468553" cy="84505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3" name="Přímá spojnice se šipkou 12"/>
          <p:cNvCxnSpPr/>
          <p:nvPr/>
        </p:nvCxnSpPr>
        <p:spPr>
          <a:xfrm flipV="1">
            <a:off x="3779912" y="4221088"/>
            <a:ext cx="0" cy="43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4283968" y="4327948"/>
            <a:ext cx="0" cy="2183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57200" y="1294045"/>
            <a:ext cx="20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Položky  dodavatele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57200" y="3498255"/>
            <a:ext cx="706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Položky  Zboží – (pro roli číslo 9006 - Zpracovatel prodejních objednávek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4117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Tisk prvního dobropisu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4946719" cy="5040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7588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Tisk druhého dobropisu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4896544" cy="49889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907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0070C0"/>
                </a:solidFill>
              </a:rPr>
              <a:t>Věcné položky hlavní knihy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49" y="2060848"/>
            <a:ext cx="7995870" cy="216024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 flipV="1">
            <a:off x="6012160" y="3068960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724128" y="3212976"/>
            <a:ext cx="0" cy="2160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97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Další možná metoda vytváření dobropisu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2454" y="1334344"/>
            <a:ext cx="78499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Vytvoříme dvě nové nákupní objednávky </a:t>
            </a:r>
            <a:r>
              <a:rPr lang="en-US" b="1" dirty="0"/>
              <a:t> </a:t>
            </a:r>
            <a:r>
              <a:rPr lang="cs-CZ" b="1" dirty="0"/>
              <a:t>zboží DOBR_014 (Těsnění)</a:t>
            </a:r>
          </a:p>
          <a:p>
            <a:pPr marL="342900" indent="-342900">
              <a:buAutoNum type="arabicPeriod"/>
            </a:pPr>
            <a:r>
              <a:rPr lang="cs-CZ" sz="1600" dirty="0"/>
              <a:t>10</a:t>
            </a:r>
            <a:r>
              <a:rPr lang="en-US" sz="1600" dirty="0"/>
              <a:t> </a:t>
            </a:r>
            <a:r>
              <a:rPr lang="cs-CZ" sz="1600" dirty="0"/>
              <a:t>ks na  lokaci  </a:t>
            </a:r>
            <a:r>
              <a:rPr lang="cs-CZ" sz="1600" dirty="0">
                <a:solidFill>
                  <a:srgbClr val="0070C0"/>
                </a:solidFill>
              </a:rPr>
              <a:t>Modrý</a:t>
            </a:r>
            <a:r>
              <a:rPr lang="cs-CZ" sz="1600" dirty="0"/>
              <a:t> za cenu pořízení 5 Kč a zaúčtujeme F9</a:t>
            </a:r>
          </a:p>
          <a:p>
            <a:pPr marL="342900" indent="-342900">
              <a:buAutoNum type="arabicPeriod"/>
            </a:pPr>
            <a:r>
              <a:rPr lang="cs-CZ" sz="1600" dirty="0"/>
              <a:t>10 ks na lokaci </a:t>
            </a:r>
            <a:r>
              <a:rPr lang="cs-CZ" sz="1600" dirty="0">
                <a:solidFill>
                  <a:srgbClr val="FF0000"/>
                </a:solidFill>
              </a:rPr>
              <a:t>Červený</a:t>
            </a:r>
            <a:r>
              <a:rPr lang="cs-CZ" sz="1600" dirty="0"/>
              <a:t> za cenu pořízení 7 Kč a zaúčtujeme F9</a:t>
            </a:r>
          </a:p>
          <a:p>
            <a:pPr marL="342900" indent="-342900">
              <a:buAutoNum type="arabicPeriod"/>
            </a:pPr>
            <a:r>
              <a:rPr lang="cs-CZ" sz="1600" dirty="0"/>
              <a:t>Nebudeme používat Kopii řádků dokladu tak jako v předchozím příkladu </a:t>
            </a:r>
            <a:endParaRPr lang="en-US" sz="1600" dirty="0"/>
          </a:p>
          <a:p>
            <a:pPr marL="342900" indent="-342900">
              <a:buAutoNum type="arabicPeriod" startAt="4"/>
            </a:pPr>
            <a:r>
              <a:rPr lang="cs-CZ" sz="1600" dirty="0"/>
              <a:t>Po zaúčtování zobrazíme tu zaúčtovanou nákupní fakturu, kterou chceme dobropisovat – postup na dalších snímcích</a:t>
            </a:r>
            <a:endParaRPr lang="cs-CZ" sz="1600" b="1" dirty="0"/>
          </a:p>
          <a:p>
            <a:pPr marL="342900" indent="-342900">
              <a:buAutoNum type="arabicPeriod" startAt="4"/>
            </a:pPr>
            <a:r>
              <a:rPr lang="cs-CZ" sz="1600" dirty="0"/>
              <a:t>Nastavíme </a:t>
            </a:r>
            <a:r>
              <a:rPr lang="cs-CZ" sz="1600" dirty="0">
                <a:solidFill>
                  <a:srgbClr val="0070C0"/>
                </a:solidFill>
              </a:rPr>
              <a:t>Automatickou adjustaci </a:t>
            </a:r>
            <a:r>
              <a:rPr lang="cs-CZ" sz="1600" dirty="0"/>
              <a:t>na </a:t>
            </a:r>
            <a:r>
              <a:rPr lang="cs-CZ" sz="1600" b="1" dirty="0"/>
              <a:t>Vždy</a:t>
            </a:r>
            <a:r>
              <a:rPr lang="cs-CZ" sz="1600" dirty="0"/>
              <a:t> v obrazovce </a:t>
            </a:r>
            <a:r>
              <a:rPr lang="cs-CZ" sz="1600" b="1" dirty="0"/>
              <a:t>Nastavení zásob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346475" y="601199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55878"/>
            <a:ext cx="3115116" cy="1729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2411760" y="4365104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339752" y="4035495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82454" y="5515257"/>
            <a:ext cx="742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Postup vytváření nákupních objednávek zde neuvádíme, protože jde o identický postup, který již byl prezentován. Pouze se mění parametry jako je cena a množství. Na dalším snímku uvedeme pouze položky zboží spojené se zaúčtovanými nákupy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206648-4CAF-4BAD-96D0-F4C33C08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445034"/>
            <a:ext cx="4207206" cy="20412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41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Položky zboží po nákupech a účtované nákupní faktury (108212 a 108213)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622009-5ECA-4567-B343-6D7A93A77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36" y="2031203"/>
            <a:ext cx="8316416" cy="13694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8879554-40E5-4E73-A59D-09463CF3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36" y="3861047"/>
            <a:ext cx="8165012" cy="14470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380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Vytváření dobropisu ze zaúčtované nákupní faktury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1636" y="1413963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r>
              <a:rPr lang="cs-CZ" dirty="0"/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2844" y="14241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188C22-16B1-4832-938C-EB6481DE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09" y="1775997"/>
            <a:ext cx="7956376" cy="31254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2957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Vytváření dobropisu ze zaúčtované nákupní faktury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1636" y="1413963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r>
              <a:rPr lang="cs-CZ" dirty="0"/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2844" y="14241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9A2874-6C72-4C69-939C-9E94B57FE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2" y="1673250"/>
            <a:ext cx="7956376" cy="33912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3692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3A031-4A24-48B2-B325-A386935C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Položky zboží po zaúčtování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379D5A-209E-433E-A60D-12B871D4C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08" y="1556792"/>
            <a:ext cx="8666984" cy="1296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0073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69EE6-65E7-41A3-A503-049678E9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Položky dodavatele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05CA58-864A-41EA-BD55-561B1C74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6" y="1700808"/>
            <a:ext cx="8746747" cy="15086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003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Obchodní model </a:t>
            </a:r>
            <a:r>
              <a:rPr lang="cs-CZ" sz="2000" dirty="0">
                <a:solidFill>
                  <a:srgbClr val="0070C0"/>
                </a:solidFill>
              </a:rPr>
              <a:t>(PD- Prodejní dobropis)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Připravíme data, která nám umožní prezentovat základní procesy spojené s řízením dobropisů  </a:t>
            </a:r>
          </a:p>
          <a:p>
            <a:pPr lvl="1"/>
            <a:r>
              <a:rPr lang="cs-CZ" sz="2400" dirty="0"/>
              <a:t>S použitím šablony vytvoříme nové zboží DOBR_001</a:t>
            </a:r>
          </a:p>
          <a:p>
            <a:pPr lvl="1"/>
            <a:r>
              <a:rPr lang="cs-CZ" sz="2400" dirty="0"/>
              <a:t>Metoda ocenění : </a:t>
            </a:r>
            <a:r>
              <a:rPr lang="cs-CZ" sz="2400" dirty="0">
                <a:solidFill>
                  <a:srgbClr val="0070C0"/>
                </a:solidFill>
              </a:rPr>
              <a:t>FIFO</a:t>
            </a:r>
            <a:r>
              <a:rPr lang="cs-CZ" sz="2400" dirty="0"/>
              <a:t> </a:t>
            </a:r>
          </a:p>
          <a:p>
            <a:pPr lvl="1"/>
            <a:r>
              <a:rPr lang="cs-CZ" sz="2400" dirty="0"/>
              <a:t>Základní měrná jednotka : ks</a:t>
            </a:r>
          </a:p>
          <a:p>
            <a:pPr lvl="1"/>
            <a:r>
              <a:rPr lang="cs-CZ" sz="2400" dirty="0"/>
              <a:t>atd.-&gt;viz šablona zboží 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907704" y="4365103"/>
            <a:ext cx="5328592" cy="2232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5127184"/>
            <a:ext cx="561974" cy="7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82418" y="5281172"/>
            <a:ext cx="27404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Vytvoření nové šablony</a:t>
            </a:r>
          </a:p>
        </p:txBody>
      </p:sp>
    </p:spTree>
    <p:extLst>
      <p:ext uri="{BB962C8B-B14F-4D97-AF65-F5344CB8AC3E}">
        <p14:creationId xmlns:p14="http://schemas.microsoft.com/office/powerpoint/2010/main" val="1448671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3A031-4A24-48B2-B325-A386935C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Zaúčtovaný dobropis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859B84-1987-4A29-B5D7-9B493D1F9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7638"/>
            <a:ext cx="4805407" cy="48964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450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Řádek dobropisu </a:t>
            </a:r>
            <a:br>
              <a:rPr lang="cs-CZ" dirty="0"/>
            </a:br>
            <a:r>
              <a:rPr lang="cs-CZ" sz="2000" dirty="0">
                <a:solidFill>
                  <a:srgbClr val="0070C0"/>
                </a:solidFill>
              </a:rPr>
              <a:t>(po ruční volbě Čísla vyrovnání a před zaúčtováním dobropisu)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8038095" cy="1266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199" y="3645024"/>
            <a:ext cx="2838095" cy="12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3806929"/>
            <a:ext cx="1585715" cy="89523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3D38680-CF36-4206-B3D5-C969905215BC}"/>
              </a:ext>
            </a:extLst>
          </p:cNvPr>
          <p:cNvSpPr txBox="1"/>
          <p:nvPr/>
        </p:nvSpPr>
        <p:spPr>
          <a:xfrm>
            <a:off x="1259632" y="5031353"/>
            <a:ext cx="5643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V tomto stavu je stále v řádku dobropisu zobrazena </a:t>
            </a:r>
          </a:p>
          <a:p>
            <a:r>
              <a:rPr lang="cs-CZ" dirty="0">
                <a:solidFill>
                  <a:srgbClr val="0070C0"/>
                </a:solidFill>
              </a:rPr>
              <a:t>poslední cena pořízení (nákupní cena),  tedy 7 Kč/ks</a:t>
            </a:r>
          </a:p>
          <a:p>
            <a:r>
              <a:rPr lang="cs-CZ" dirty="0">
                <a:solidFill>
                  <a:srgbClr val="0070C0"/>
                </a:solidFill>
              </a:rPr>
              <a:t>Zavedením Čísla položky do pole Vyrovnat položkou zboží</a:t>
            </a:r>
          </a:p>
          <a:p>
            <a:r>
              <a:rPr lang="cs-CZ" dirty="0">
                <a:solidFill>
                  <a:srgbClr val="0070C0"/>
                </a:solidFill>
              </a:rPr>
              <a:t> se zobrazí v řádku kód lokace=Modrá 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17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26" y="2123236"/>
            <a:ext cx="4572000" cy="28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Konec sekce Dobropisy</a:t>
            </a:r>
          </a:p>
        </p:txBody>
      </p:sp>
    </p:spTree>
    <p:extLst>
      <p:ext uri="{BB962C8B-B14F-4D97-AF65-F5344CB8AC3E}">
        <p14:creationId xmlns:p14="http://schemas.microsoft.com/office/powerpoint/2010/main" val="18316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0070C0"/>
                </a:solidFill>
              </a:rPr>
              <a:t>Šablona zboží – opakování (matka moudrosti)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Zboží-&gt;Nový-&gt;Šablony (pokud ve  vaší databázi šablony nejsou pak využijte ikonu Nový a šablonu vytvořte. V tomto případě to uděláme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48880"/>
            <a:ext cx="948890" cy="144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Pravá složená závorka 4"/>
          <p:cNvSpPr/>
          <p:nvPr/>
        </p:nvSpPr>
        <p:spPr>
          <a:xfrm>
            <a:off x="2051720" y="2276872"/>
            <a:ext cx="288032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555776" y="2852936"/>
            <a:ext cx="223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Stávající již vytvořené </a:t>
            </a:r>
          </a:p>
          <a:p>
            <a:r>
              <a:rPr lang="cs-CZ" dirty="0">
                <a:solidFill>
                  <a:srgbClr val="0070C0"/>
                </a:solidFill>
              </a:rPr>
              <a:t>šablony zboží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348880"/>
            <a:ext cx="1589153" cy="243532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8" name="Šipka doprava 7"/>
          <p:cNvSpPr/>
          <p:nvPr/>
        </p:nvSpPr>
        <p:spPr>
          <a:xfrm>
            <a:off x="3345296" y="4475004"/>
            <a:ext cx="5328592" cy="2232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        Nová šablona a zadávání dat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5237084"/>
            <a:ext cx="561974" cy="7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50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70C0"/>
                </a:solidFill>
              </a:rPr>
              <a:t>Šablona zboží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7030483" cy="456160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3B65170-88BF-46F3-AA6B-30C31925FC97}"/>
              </a:ext>
            </a:extLst>
          </p:cNvPr>
          <p:cNvSpPr txBox="1"/>
          <p:nvPr/>
        </p:nvSpPr>
        <p:spPr>
          <a:xfrm>
            <a:off x="4581869" y="1586625"/>
            <a:ext cx="2937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Zde je důležité vytvořit  novou číselnou řadu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7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Vytvoření nové číselné řady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628800"/>
            <a:ext cx="4861778" cy="144232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1821965" y="2242928"/>
            <a:ext cx="0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3395056"/>
            <a:ext cx="6609524" cy="131428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323528" y="4894771"/>
            <a:ext cx="1186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Pracovní datum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510456" y="4874642"/>
            <a:ext cx="1549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Ručně zadaný řetězec</a:t>
            </a:r>
          </a:p>
        </p:txBody>
      </p:sp>
      <p:cxnSp>
        <p:nvCxnSpPr>
          <p:cNvPr id="11" name="Přímá spojnice se šipkou 10"/>
          <p:cNvCxnSpPr>
            <a:stCxn id="8" idx="0"/>
          </p:cNvCxnSpPr>
          <p:nvPr/>
        </p:nvCxnSpPr>
        <p:spPr>
          <a:xfrm flipV="1">
            <a:off x="916992" y="4663557"/>
            <a:ext cx="0" cy="23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1821965" y="4663557"/>
            <a:ext cx="0" cy="23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57" y="5264331"/>
            <a:ext cx="7214975" cy="111699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9605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Šablona zboží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72183"/>
            <a:ext cx="6087222" cy="391363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001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Nové zboží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7031877" cy="488995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05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Další vybrané záložky zboží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3384376" cy="160516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84984"/>
            <a:ext cx="7493679" cy="252117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1875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803</Words>
  <Application>Microsoft Office PowerPoint</Application>
  <PresentationFormat>Předvádění na obrazovce (4:3)</PresentationFormat>
  <Paragraphs>86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&amp;quot</vt:lpstr>
      <vt:lpstr>Arial</vt:lpstr>
      <vt:lpstr>Calibri</vt:lpstr>
      <vt:lpstr>Segoe UI</vt:lpstr>
      <vt:lpstr>Motiv systému Office</vt:lpstr>
      <vt:lpstr>Úvod od MS Dynamics NAV Dobropisy</vt:lpstr>
      <vt:lpstr>Dobropisy</vt:lpstr>
      <vt:lpstr>Obchodní model (PD- Prodejní dobropis) </vt:lpstr>
      <vt:lpstr>Šablona zboží – opakování (matka moudrosti) </vt:lpstr>
      <vt:lpstr>Šablona zboží</vt:lpstr>
      <vt:lpstr>Vytvoření nové číselné řady</vt:lpstr>
      <vt:lpstr>Šablona zboží</vt:lpstr>
      <vt:lpstr>Nové zboží</vt:lpstr>
      <vt:lpstr>Další vybrané záložky zboží</vt:lpstr>
      <vt:lpstr>Nastavení nákupu (Nastavení prodejů a pohledávek je identické) </vt:lpstr>
      <vt:lpstr>  Nastavení prodeje a pohledávek </vt:lpstr>
      <vt:lpstr>Nákupy </vt:lpstr>
      <vt:lpstr>První nákupní objednávka </vt:lpstr>
      <vt:lpstr>Druhá nákupní objednávka </vt:lpstr>
      <vt:lpstr>Položky dodavatele a zboží </vt:lpstr>
      <vt:lpstr>Dobropis k první nákupní objednávce  </vt:lpstr>
      <vt:lpstr>Vytváření dobropisu k NO1</vt:lpstr>
      <vt:lpstr>Vytvořený dobropis  </vt:lpstr>
      <vt:lpstr>Vytvořený dobropis ke druhé faktuře (mechanismus vytváření je identický jako v předchozím případě)  </vt:lpstr>
      <vt:lpstr>Položky dodavatele a položky zboží</vt:lpstr>
      <vt:lpstr>Tisk prvního dobropisu</vt:lpstr>
      <vt:lpstr>Tisk druhého dobropisu</vt:lpstr>
      <vt:lpstr>Věcné položky hlavní knihy</vt:lpstr>
      <vt:lpstr>Další možná metoda vytváření dobropisu </vt:lpstr>
      <vt:lpstr>Položky zboží po nákupech a účtované nákupní faktury (108212 a 108213)</vt:lpstr>
      <vt:lpstr>Vytváření dobropisu ze zaúčtované nákupní faktury </vt:lpstr>
      <vt:lpstr>Vytváření dobropisu ze zaúčtované nákupní faktury </vt:lpstr>
      <vt:lpstr>Položky zboží po zaúčtování</vt:lpstr>
      <vt:lpstr>Položky dodavatele</vt:lpstr>
      <vt:lpstr>Zaúčtovaný dobropis</vt:lpstr>
      <vt:lpstr>Řádek dobropisu  (po ruční volbě Čísla vyrovnání a před zaúčtováním dobropisu)</vt:lpstr>
      <vt:lpstr>Konec sekce Dobropisy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217</cp:revision>
  <dcterms:created xsi:type="dcterms:W3CDTF">2014-09-15T11:04:04Z</dcterms:created>
  <dcterms:modified xsi:type="dcterms:W3CDTF">2021-10-26T10:20:36Z</dcterms:modified>
</cp:coreProperties>
</file>