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13" r:id="rId3"/>
    <p:sldId id="315" r:id="rId4"/>
    <p:sldId id="316" r:id="rId5"/>
    <p:sldId id="332" r:id="rId6"/>
    <p:sldId id="334" r:id="rId7"/>
    <p:sldId id="333" r:id="rId8"/>
    <p:sldId id="335" r:id="rId9"/>
    <p:sldId id="336" r:id="rId10"/>
    <p:sldId id="337" r:id="rId11"/>
    <p:sldId id="338" r:id="rId12"/>
    <p:sldId id="339" r:id="rId13"/>
    <p:sldId id="324" r:id="rId14"/>
    <p:sldId id="330" r:id="rId15"/>
    <p:sldId id="340" r:id="rId16"/>
    <p:sldId id="341" r:id="rId17"/>
    <p:sldId id="342" r:id="rId18"/>
    <p:sldId id="345" r:id="rId19"/>
    <p:sldId id="344" r:id="rId20"/>
    <p:sldId id="343" r:id="rId21"/>
    <p:sldId id="31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Úvod od MS Dynamics NAV  </a:t>
            </a:r>
            <a:br>
              <a:rPr lang="cs-CZ" dirty="0"/>
            </a:br>
            <a:r>
              <a:rPr lang="cs-CZ" sz="1600" b="1" dirty="0">
                <a:solidFill>
                  <a:srgbClr val="0070C0"/>
                </a:solidFill>
                <a:latin typeface="+mn-lt"/>
              </a:rPr>
              <a:t>  Detailní položky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/>
              <a:t>Ing.J.Skorkovský,CSc</a:t>
            </a:r>
            <a:r>
              <a:rPr lang="cs-CZ" sz="1800" dirty="0"/>
              <a:t>.</a:t>
            </a:r>
            <a:r>
              <a:rPr lang="cs-CZ" dirty="0"/>
              <a:t> </a:t>
            </a:r>
          </a:p>
          <a:p>
            <a:r>
              <a:rPr lang="en-US" sz="1800" dirty="0"/>
              <a:t>MASARYK UNIVERSITY BRNO,</a:t>
            </a:r>
            <a:r>
              <a:rPr lang="cs-CZ" sz="1800" dirty="0"/>
              <a:t> </a:t>
            </a:r>
            <a:r>
              <a:rPr lang="en-US" sz="1800" dirty="0"/>
              <a:t>Czech Republic </a:t>
            </a:r>
          </a:p>
          <a:p>
            <a:r>
              <a:rPr lang="en-US" sz="1800" dirty="0"/>
              <a:t>Faculty of economics and business administration </a:t>
            </a:r>
          </a:p>
          <a:p>
            <a:r>
              <a:rPr lang="en-US" sz="1800" dirty="0"/>
              <a:t>Department of corporate economy</a:t>
            </a:r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0070C0"/>
                </a:solidFill>
              </a:rPr>
              <a:t>Zaúčtování platby ve finančním deníku  </a:t>
            </a:r>
            <a:endParaRPr lang="cs-CZ" sz="3200" dirty="0"/>
          </a:p>
        </p:txBody>
      </p:sp>
      <p:sp>
        <p:nvSpPr>
          <p:cNvPr id="4" name="Obdélník 3"/>
          <p:cNvSpPr/>
          <p:nvPr/>
        </p:nvSpPr>
        <p:spPr>
          <a:xfrm>
            <a:off x="1473555" y="1429191"/>
            <a:ext cx="10102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F9 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1622605" y="2352521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28800"/>
            <a:ext cx="2283321" cy="95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2947264"/>
            <a:ext cx="3352998" cy="223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Šipka doprava 2"/>
          <p:cNvSpPr/>
          <p:nvPr/>
        </p:nvSpPr>
        <p:spPr>
          <a:xfrm>
            <a:off x="2483768" y="1744547"/>
            <a:ext cx="1222035" cy="2094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484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Položky a detailní položky zákazníka</a:t>
            </a:r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417638"/>
            <a:ext cx="7632005" cy="151216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417" y="3429000"/>
            <a:ext cx="7620654" cy="1419456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cxnSp>
        <p:nvCxnSpPr>
          <p:cNvPr id="6" name="Přímá spojnice se šipkou 5"/>
          <p:cNvCxnSpPr/>
          <p:nvPr/>
        </p:nvCxnSpPr>
        <p:spPr>
          <a:xfrm>
            <a:off x="6300192" y="2560638"/>
            <a:ext cx="0" cy="86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3005641" y="983375"/>
            <a:ext cx="3203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( pomocí ikony Detailní položky)</a:t>
            </a:r>
          </a:p>
        </p:txBody>
      </p:sp>
    </p:spTree>
    <p:extLst>
      <p:ext uri="{BB962C8B-B14F-4D97-AF65-F5344CB8AC3E}">
        <p14:creationId xmlns:p14="http://schemas.microsoft.com/office/powerpoint/2010/main" val="1600121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Položky a detailní položky zákazníka</a:t>
            </a:r>
            <a:br>
              <a:rPr lang="cs-CZ" sz="3200" dirty="0">
                <a:solidFill>
                  <a:srgbClr val="0070C0"/>
                </a:solidFill>
              </a:rPr>
            </a:br>
            <a:r>
              <a:rPr lang="cs-CZ" sz="1800" dirty="0">
                <a:solidFill>
                  <a:srgbClr val="7030A0"/>
                </a:solidFill>
              </a:rPr>
              <a:t>(s pomocí funkce Naviguj)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97" y="1429878"/>
            <a:ext cx="7632005" cy="151216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997" y="3212976"/>
            <a:ext cx="1223715" cy="715034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3212976"/>
            <a:ext cx="3079014" cy="1087726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cxnSp>
        <p:nvCxnSpPr>
          <p:cNvPr id="8" name="Přímá spojnice se šipkou 7"/>
          <p:cNvCxnSpPr>
            <a:stCxn id="5" idx="3"/>
          </p:cNvCxnSpPr>
          <p:nvPr/>
        </p:nvCxnSpPr>
        <p:spPr>
          <a:xfrm>
            <a:off x="1979712" y="3570493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750" y="4629174"/>
            <a:ext cx="7502657" cy="1568879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97833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Věcné položky (hlavní kniha)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556792"/>
            <a:ext cx="7232248" cy="19423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4" name="TextovéPole 3"/>
          <p:cNvSpPr txBox="1"/>
          <p:nvPr/>
        </p:nvSpPr>
        <p:spPr>
          <a:xfrm>
            <a:off x="582398" y="3670487"/>
            <a:ext cx="407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Účet 663100 -&gt; Kurzové zisky realizované </a:t>
            </a:r>
          </a:p>
        </p:txBody>
      </p:sp>
    </p:spTree>
    <p:extLst>
      <p:ext uri="{BB962C8B-B14F-4D97-AF65-F5344CB8AC3E}">
        <p14:creationId xmlns:p14="http://schemas.microsoft.com/office/powerpoint/2010/main" val="994620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Příklad na skonto s kombinací změna kurzu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2932" y="1516142"/>
            <a:ext cx="6308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Změna platební podmínky na </a:t>
            </a:r>
            <a:r>
              <a:rPr lang="en-US" dirty="0">
                <a:solidFill>
                  <a:srgbClr val="0070C0"/>
                </a:solidFill>
              </a:rPr>
              <a:t> 1M(8D) – </a:t>
            </a:r>
            <a:r>
              <a:rPr lang="cs-CZ" dirty="0">
                <a:solidFill>
                  <a:srgbClr val="0070C0"/>
                </a:solidFill>
              </a:rPr>
              <a:t>bude vysvětleno on-line </a:t>
            </a:r>
            <a:r>
              <a:rPr lang="en-US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52350" y="5309562"/>
            <a:ext cx="75436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Jde o to, že pokud dojde k platbě za 8 dní nebo dříve, pak má zákazník</a:t>
            </a:r>
          </a:p>
          <a:p>
            <a:r>
              <a:rPr lang="cs-CZ" dirty="0"/>
              <a:t>právo na automatické skonto (slevu) z platby ve výši 2 %. V popisu podmínky je</a:t>
            </a:r>
          </a:p>
          <a:p>
            <a:r>
              <a:rPr lang="cs-CZ" dirty="0"/>
              <a:t>popis platební podmínky : 1 měsíc/</a:t>
            </a:r>
            <a:r>
              <a:rPr lang="cs-CZ" b="1" dirty="0">
                <a:solidFill>
                  <a:srgbClr val="7030A0"/>
                </a:solidFill>
              </a:rPr>
              <a:t>2% </a:t>
            </a:r>
            <a:r>
              <a:rPr lang="cs-CZ" dirty="0"/>
              <a:t>8 dnů. </a:t>
            </a:r>
            <a:endParaRPr lang="en-ZA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941666"/>
            <a:ext cx="3492799" cy="323134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7444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Postup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Prodejní objednávka na 1 ks židle 1936-S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není v PWP prezentaci zobrazeno</a:t>
            </a:r>
          </a:p>
          <a:p>
            <a:r>
              <a:rPr lang="cs-CZ" dirty="0"/>
              <a:t>Zaúčtování prodejní objednávky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v prezentaci jsou pouze zobrazeny položky zákazníka  </a:t>
            </a:r>
          </a:p>
          <a:p>
            <a:r>
              <a:rPr lang="cs-CZ" dirty="0"/>
              <a:t>Okamžitá platba s pomocí finančního deníku (</a:t>
            </a:r>
            <a:r>
              <a:rPr lang="cs-CZ" dirty="0">
                <a:solidFill>
                  <a:srgbClr val="FF0000"/>
                </a:solidFill>
              </a:rPr>
              <a:t>FD</a:t>
            </a:r>
            <a:r>
              <a:rPr lang="cs-CZ" dirty="0"/>
              <a:t>)se změnou kurzu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tentokráte jeho snížení na 2200 Kč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je zobrazen </a:t>
            </a:r>
            <a:r>
              <a:rPr lang="cs-CZ" b="1" dirty="0">
                <a:solidFill>
                  <a:srgbClr val="FF0000"/>
                </a:solidFill>
              </a:rPr>
              <a:t>FD</a:t>
            </a:r>
            <a:r>
              <a:rPr lang="cs-CZ" dirty="0">
                <a:solidFill>
                  <a:srgbClr val="00B050"/>
                </a:solidFill>
              </a:rPr>
              <a:t> před jeho zaúčtováním </a:t>
            </a:r>
          </a:p>
          <a:p>
            <a:r>
              <a:rPr lang="cs-CZ" dirty="0"/>
              <a:t>Zaúčtování platby na příklad s pomocí Čísla vyrovnání </a:t>
            </a:r>
          </a:p>
          <a:p>
            <a:r>
              <a:rPr lang="cs-CZ" dirty="0"/>
              <a:t>Položky zákazníka</a:t>
            </a:r>
          </a:p>
          <a:p>
            <a:r>
              <a:rPr lang="cs-CZ" dirty="0"/>
              <a:t>Detailní položky zákazníka     </a:t>
            </a:r>
          </a:p>
        </p:txBody>
      </p:sp>
    </p:spTree>
    <p:extLst>
      <p:ext uri="{BB962C8B-B14F-4D97-AF65-F5344CB8AC3E}">
        <p14:creationId xmlns:p14="http://schemas.microsoft.com/office/powerpoint/2010/main" val="63199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Prodejní objednávka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94" y="1417638"/>
            <a:ext cx="7980998" cy="430789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17367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Položky zákazníka pro zaúčtování P</a:t>
            </a:r>
            <a:r>
              <a:rPr lang="cs-CZ" sz="3200" dirty="0">
                <a:solidFill>
                  <a:srgbClr val="0070C0"/>
                </a:solidFill>
              </a:rPr>
              <a:t>O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556792"/>
            <a:ext cx="7510336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6567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Finanční deník a jeho nastavení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2454"/>
            <a:ext cx="8323915" cy="59615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3943" y="2348880"/>
            <a:ext cx="1827172" cy="187220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Přímá spojnice se šipkou 5"/>
          <p:cNvCxnSpPr/>
          <p:nvPr/>
        </p:nvCxnSpPr>
        <p:spPr>
          <a:xfrm>
            <a:off x="7668344" y="2038611"/>
            <a:ext cx="0" cy="310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1442177" y="2486991"/>
            <a:ext cx="10102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F9 </a:t>
            </a:r>
          </a:p>
        </p:txBody>
      </p:sp>
      <p:sp>
        <p:nvSpPr>
          <p:cNvPr id="8" name="Šipka dolů 7"/>
          <p:cNvSpPr/>
          <p:nvPr/>
        </p:nvSpPr>
        <p:spPr>
          <a:xfrm>
            <a:off x="1591227" y="3410321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582" y="2686600"/>
            <a:ext cx="2283321" cy="95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05064"/>
            <a:ext cx="3352998" cy="223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Šipka doprava 10"/>
          <p:cNvSpPr/>
          <p:nvPr/>
        </p:nvSpPr>
        <p:spPr>
          <a:xfrm>
            <a:off x="2452390" y="2802347"/>
            <a:ext cx="1222035" cy="2094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059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Položky zákazníka pro zaúčtování platby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28800"/>
            <a:ext cx="8206942" cy="1872208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71264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Popis</a:t>
            </a:r>
            <a:r>
              <a:rPr lang="cs-CZ" sz="3600" dirty="0"/>
              <a:t> </a:t>
            </a:r>
            <a:r>
              <a:rPr lang="cs-CZ" sz="3600" dirty="0">
                <a:solidFill>
                  <a:srgbClr val="0070C0"/>
                </a:solidFill>
              </a:rPr>
              <a:t>(zdroj nápověda NAV </a:t>
            </a:r>
            <a:r>
              <a:rPr lang="cs-CZ" sz="3600" dirty="0" err="1">
                <a:solidFill>
                  <a:srgbClr val="0070C0"/>
                </a:solidFill>
              </a:rPr>
              <a:t>help</a:t>
            </a:r>
            <a:r>
              <a:rPr lang="cs-CZ" sz="3600" dirty="0">
                <a:solidFill>
                  <a:srgbClr val="0070C0"/>
                </a:solidFill>
              </a:rPr>
              <a:t>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Tabulka </a:t>
            </a:r>
            <a:r>
              <a:rPr lang="cs-CZ" sz="2200" b="1" dirty="0"/>
              <a:t>Detailní položky zákazníka</a:t>
            </a:r>
            <a:r>
              <a:rPr lang="cs-CZ" sz="2200" dirty="0"/>
              <a:t> obsahuje všechny účtované položky, včetně adjustací, spojených s dokladem a s položkami  zákazníka (karta Zákazník -&gt;</a:t>
            </a:r>
            <a:r>
              <a:rPr lang="cs-CZ" sz="2200" b="1" dirty="0"/>
              <a:t>Ctrl-F7-&gt;</a:t>
            </a:r>
            <a:r>
              <a:rPr lang="cs-CZ" sz="2200" dirty="0"/>
              <a:t>položky zákazníka) </a:t>
            </a:r>
          </a:p>
          <a:p>
            <a:r>
              <a:rPr lang="cs-CZ" sz="2200" dirty="0"/>
              <a:t>Kromě původních položek a vyrovnávajících položek, tabulka </a:t>
            </a:r>
            <a:r>
              <a:rPr lang="cs-CZ" sz="2200" b="1" dirty="0"/>
              <a:t>Detailní položka zákazníka</a:t>
            </a:r>
            <a:r>
              <a:rPr lang="cs-CZ" sz="2200" dirty="0"/>
              <a:t> obsahuje všechny adjustace vytvořené pro položku zákazníka. Jde o tyto situace</a:t>
            </a:r>
            <a:r>
              <a:rPr lang="cs-CZ" sz="2600" dirty="0"/>
              <a:t>:</a:t>
            </a:r>
          </a:p>
          <a:p>
            <a:pPr marL="400050" lvl="1" indent="0">
              <a:buNone/>
            </a:pPr>
            <a:r>
              <a:rPr lang="cs-CZ" sz="2200" dirty="0"/>
              <a:t>-    Skonta (faktura zaplacena dříve než specifikováno)</a:t>
            </a:r>
          </a:p>
          <a:p>
            <a:pPr lvl="1" indent="-342900">
              <a:buFontTx/>
              <a:buChar char="-"/>
            </a:pPr>
            <a:r>
              <a:rPr lang="cs-CZ" sz="2200" dirty="0"/>
              <a:t>Realizované a nerealizované ztráty a zisky majících původ ve   změnách směnných kursů</a:t>
            </a:r>
          </a:p>
          <a:p>
            <a:pPr lvl="1" indent="-342900">
              <a:buFontTx/>
              <a:buChar char="-"/>
            </a:pPr>
            <a:r>
              <a:rPr lang="cs-CZ" sz="2200" dirty="0"/>
              <a:t>Zaokrouhlení vyrovnání a oprav z důvodu zaokrouhlení různých měn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053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Detailní položky zákazníka pro zaúčtování platby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484784"/>
            <a:ext cx="2105989" cy="1582111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356992"/>
            <a:ext cx="7793198" cy="1944216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08155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Konec sekce Detailní položky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63688" y="103687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 </a:t>
            </a:r>
            <a:endParaRPr lang="en-ZA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642" y="1484784"/>
            <a:ext cx="6019048" cy="4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2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Jak zobrazit detailní položky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Ve vyhledávacím okně zadejte řetězec </a:t>
            </a:r>
            <a:r>
              <a:rPr lang="cs-CZ" sz="2200" b="1" dirty="0"/>
              <a:t>Zákazníci</a:t>
            </a:r>
            <a:r>
              <a:rPr lang="cs-CZ" sz="2200" dirty="0"/>
              <a:t> a vyberte tento odkaz</a:t>
            </a:r>
          </a:p>
          <a:p>
            <a:r>
              <a:rPr lang="cs-CZ" sz="2200" dirty="0"/>
              <a:t>Otevřete zákaznickou kartu vybraného zákazníka s pomocí ikony Úpravy (Editace)</a:t>
            </a:r>
          </a:p>
          <a:p>
            <a:r>
              <a:rPr lang="cs-CZ" sz="2200" dirty="0"/>
              <a:t>Na záložce Navigace na pásu karet ve skupině Dokumenty (záleží v jakou roli má uživatel, ve které jste k systému připojeni) a najděte ikonu </a:t>
            </a:r>
            <a:r>
              <a:rPr lang="cs-CZ" sz="2200" dirty="0">
                <a:solidFill>
                  <a:srgbClr val="0070C0"/>
                </a:solidFill>
              </a:rPr>
              <a:t>Položky zákazníka </a:t>
            </a:r>
            <a:r>
              <a:rPr lang="cs-CZ" sz="2200" dirty="0"/>
              <a:t>(nebo využijte kombinaci kláves CTRL-F7) </a:t>
            </a:r>
            <a:r>
              <a:rPr lang="en-US" sz="2200" dirty="0"/>
              <a:t> </a:t>
            </a:r>
            <a:r>
              <a:rPr lang="cs-CZ" sz="2200" dirty="0"/>
              <a:t> </a:t>
            </a:r>
            <a:endParaRPr lang="en-US" sz="2200" dirty="0"/>
          </a:p>
          <a:p>
            <a:r>
              <a:rPr lang="cs-CZ" sz="2200" dirty="0"/>
              <a:t> Vyberte položku zákazníka </a:t>
            </a:r>
            <a:endParaRPr lang="en-US" sz="2200" dirty="0"/>
          </a:p>
          <a:p>
            <a:r>
              <a:rPr lang="cs-CZ" sz="2200" dirty="0"/>
              <a:t>V záložce Domovská stránka a ve skupině Položky máte ikonu </a:t>
            </a:r>
            <a:r>
              <a:rPr lang="cs-CZ" sz="2200" dirty="0">
                <a:solidFill>
                  <a:srgbClr val="0070C0"/>
                </a:solidFill>
              </a:rPr>
              <a:t>Detailní položky </a:t>
            </a:r>
          </a:p>
          <a:p>
            <a:r>
              <a:rPr lang="cs-CZ" sz="2200" b="1" dirty="0">
                <a:solidFill>
                  <a:srgbClr val="FF0000"/>
                </a:solidFill>
              </a:rPr>
              <a:t>Nebo daleko jednodušeji  : použijte kombinaci CTRL-F7 dvakrát ! </a:t>
            </a:r>
            <a:endParaRPr lang="en-US" sz="22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096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 Prodejní objednávka zákazníka v cizí měně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556792"/>
            <a:ext cx="7116995" cy="352839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9129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Prodejní objednávka zákazníka v cizí měn</a:t>
            </a:r>
            <a:r>
              <a:rPr lang="cs-CZ" sz="3200" dirty="0">
                <a:solidFill>
                  <a:srgbClr val="0070C0"/>
                </a:solidFill>
              </a:rPr>
              <a:t>ě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713" y="5157192"/>
            <a:ext cx="7171638" cy="61635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512" y="1402503"/>
            <a:ext cx="7167183" cy="35449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Šipka doprava 6"/>
          <p:cNvSpPr/>
          <p:nvPr/>
        </p:nvSpPr>
        <p:spPr>
          <a:xfrm>
            <a:off x="827584" y="5932240"/>
            <a:ext cx="4248472" cy="6672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Zaúčtování PO s pomocí  F9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972401"/>
            <a:ext cx="936104" cy="687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Šipka doprava 8"/>
          <p:cNvSpPr/>
          <p:nvPr/>
        </p:nvSpPr>
        <p:spPr>
          <a:xfrm>
            <a:off x="6444207" y="5893466"/>
            <a:ext cx="1296144" cy="637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066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Položky zákazníka a detailní položky zákazníka</a:t>
            </a:r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71" y="1556792"/>
            <a:ext cx="7807927" cy="1289124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571" y="3302725"/>
            <a:ext cx="7704857" cy="1116646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5" name="Obdélník 4"/>
          <p:cNvSpPr/>
          <p:nvPr/>
        </p:nvSpPr>
        <p:spPr>
          <a:xfrm>
            <a:off x="7668344" y="2564904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508104" y="4149080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99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700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Úprava finančního deníku (pokud bude potřeba</a:t>
            </a:r>
            <a:r>
              <a:rPr lang="cs-CZ" sz="3200" dirty="0">
                <a:solidFill>
                  <a:srgbClr val="0070C0"/>
                </a:solidFill>
              </a:rPr>
              <a:t>)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68760"/>
            <a:ext cx="2476190" cy="87619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411760"/>
            <a:ext cx="7416824" cy="359085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724128" y="2996952"/>
            <a:ext cx="72008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0B30BE5-D685-4853-B6A3-18F384995427}"/>
              </a:ext>
            </a:extLst>
          </p:cNvPr>
          <p:cNvSpPr txBox="1"/>
          <p:nvPr/>
        </p:nvSpPr>
        <p:spPr>
          <a:xfrm>
            <a:off x="3131840" y="1308859"/>
            <a:ext cx="5045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Jde o přípravu finančního deníku využitou následně </a:t>
            </a:r>
          </a:p>
          <a:p>
            <a:r>
              <a:rPr lang="cs-CZ" dirty="0">
                <a:solidFill>
                  <a:srgbClr val="0070C0"/>
                </a:solidFill>
              </a:rPr>
              <a:t>v našem modelu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74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Platba za fakturu v cizí měně se změnou kurz</a:t>
            </a:r>
            <a:r>
              <a:rPr lang="cs-CZ" sz="3200" dirty="0">
                <a:solidFill>
                  <a:srgbClr val="0070C0"/>
                </a:solidFill>
              </a:rPr>
              <a:t>u </a:t>
            </a:r>
            <a:endParaRPr lang="cs-CZ" sz="32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417184"/>
            <a:ext cx="8747398" cy="566718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9" name="Přímá spojnice se šipkou 8"/>
          <p:cNvCxnSpPr/>
          <p:nvPr/>
        </p:nvCxnSpPr>
        <p:spPr>
          <a:xfrm>
            <a:off x="7956376" y="1844824"/>
            <a:ext cx="0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541374"/>
            <a:ext cx="8229600" cy="1565706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199" y="4755152"/>
            <a:ext cx="8147248" cy="570792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cxnSp>
        <p:nvCxnSpPr>
          <p:cNvPr id="12" name="Přímá spojnice se šipkou 11"/>
          <p:cNvCxnSpPr/>
          <p:nvPr/>
        </p:nvCxnSpPr>
        <p:spPr>
          <a:xfrm>
            <a:off x="6444208" y="4107080"/>
            <a:ext cx="0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65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Platba za fakturu v cizí měně se změnou kurzu </a:t>
            </a:r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340768"/>
            <a:ext cx="8147248" cy="570792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cxnSp>
        <p:nvCxnSpPr>
          <p:cNvPr id="6" name="Přímá spojnice se šipkou 5"/>
          <p:cNvCxnSpPr/>
          <p:nvPr/>
        </p:nvCxnSpPr>
        <p:spPr>
          <a:xfrm>
            <a:off x="7596336" y="1911560"/>
            <a:ext cx="0" cy="725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047917" y="2636912"/>
            <a:ext cx="3984489" cy="738664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dirty="0">
                <a:solidFill>
                  <a:srgbClr val="0070C0"/>
                </a:solidFill>
              </a:rPr>
              <a:t>Otevřete sloupec s pomocí tlačítka se třemi tečkami</a:t>
            </a:r>
          </a:p>
          <a:p>
            <a:pPr algn="ctr"/>
            <a:r>
              <a:rPr lang="cs-CZ" sz="1400" dirty="0">
                <a:solidFill>
                  <a:srgbClr val="0070C0"/>
                </a:solidFill>
              </a:rPr>
              <a:t>  Kód měny a pro tuto platbu </a:t>
            </a:r>
          </a:p>
          <a:p>
            <a:pPr algn="ctr"/>
            <a:r>
              <a:rPr lang="cs-CZ" sz="1400" dirty="0">
                <a:solidFill>
                  <a:srgbClr val="0070C0"/>
                </a:solidFill>
              </a:rPr>
              <a:t>a změníte kurz USD (pouze pro tuto platbu)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4355976" y="3375576"/>
            <a:ext cx="0" cy="725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4327712"/>
            <a:ext cx="1747625" cy="2070357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056" y="4296662"/>
            <a:ext cx="1752193" cy="2101407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sp>
        <p:nvSpPr>
          <p:cNvPr id="12" name="Šipka doprava 11"/>
          <p:cNvSpPr/>
          <p:nvPr/>
        </p:nvSpPr>
        <p:spPr>
          <a:xfrm>
            <a:off x="3779912" y="5085184"/>
            <a:ext cx="108012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AFEA2C1-ED79-497D-9DBC-E90DE141D55F}"/>
              </a:ext>
            </a:extLst>
          </p:cNvPr>
          <p:cNvSpPr txBox="1"/>
          <p:nvPr/>
        </p:nvSpPr>
        <p:spPr>
          <a:xfrm>
            <a:off x="4788025" y="3645024"/>
            <a:ext cx="20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2437,534-&gt;2600,00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2794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495</Words>
  <Application>Microsoft Office PowerPoint</Application>
  <PresentationFormat>Předvádění na obrazovce (4:3)</PresentationFormat>
  <Paragraphs>63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systému Office</vt:lpstr>
      <vt:lpstr>Úvod od MS Dynamics NAV     Detailní položky</vt:lpstr>
      <vt:lpstr>Popis (zdroj nápověda NAV help)  </vt:lpstr>
      <vt:lpstr>Jak zobrazit detailní položky </vt:lpstr>
      <vt:lpstr> Prodejní objednávka zákazníka v cizí měně </vt:lpstr>
      <vt:lpstr>Prodejní objednávka zákazníka v cizí měně</vt:lpstr>
      <vt:lpstr>Položky zákazníka a detailní položky zákazníka</vt:lpstr>
      <vt:lpstr>Úprava finančního deníku (pokud bude potřeba)</vt:lpstr>
      <vt:lpstr>Platba za fakturu v cizí měně se změnou kurzu </vt:lpstr>
      <vt:lpstr>Platba za fakturu v cizí měně se změnou kurzu </vt:lpstr>
      <vt:lpstr>Zaúčtování platby ve finančním deníku  </vt:lpstr>
      <vt:lpstr>Položky a detailní položky zákazníka</vt:lpstr>
      <vt:lpstr>Položky a detailní položky zákazníka (s pomocí funkce Naviguj)</vt:lpstr>
      <vt:lpstr>Věcné položky (hlavní kniha)</vt:lpstr>
      <vt:lpstr>Příklad na skonto s kombinací změna kurzu</vt:lpstr>
      <vt:lpstr>Postup příkladu</vt:lpstr>
      <vt:lpstr>Prodejní objednávka</vt:lpstr>
      <vt:lpstr>Položky zákazníka pro zaúčtování PO</vt:lpstr>
      <vt:lpstr>Finanční deník a jeho nastavení </vt:lpstr>
      <vt:lpstr>Položky zákazníka pro zaúčtování platby</vt:lpstr>
      <vt:lpstr>Detailní položky zákazníka pro zaúčtování platby</vt:lpstr>
      <vt:lpstr>Konec sekce Detailní položky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Miki Skorkovský</cp:lastModifiedBy>
  <cp:revision>253</cp:revision>
  <dcterms:created xsi:type="dcterms:W3CDTF">2014-09-15T11:04:04Z</dcterms:created>
  <dcterms:modified xsi:type="dcterms:W3CDTF">2021-09-01T11:23:16Z</dcterms:modified>
</cp:coreProperties>
</file>