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4" r:id="rId3"/>
    <p:sldId id="295" r:id="rId4"/>
    <p:sldId id="261" r:id="rId5"/>
    <p:sldId id="296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289" r:id="rId33"/>
    <p:sldId id="290" r:id="rId34"/>
    <p:sldId id="291" r:id="rId35"/>
    <p:sldId id="292" r:id="rId36"/>
    <p:sldId id="293" r:id="rId37"/>
    <p:sldId id="298" r:id="rId38"/>
    <p:sldId id="297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91" d="100"/>
          <a:sy n="91" d="100"/>
        </p:scale>
        <p:origin x="82" y="72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1B82-47B1-4746-A873-6A2D38FEAC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977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1B82-47B1-4746-A873-6A2D38FEAC89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490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1B82-47B1-4746-A873-6A2D38FEAC89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013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1B82-47B1-4746-A873-6A2D38FEAC89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836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1B82-47B1-4746-A873-6A2D38FEAC89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8848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1B82-47B1-4746-A873-6A2D38FEAC89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725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1B82-47B1-4746-A873-6A2D38FEAC89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7243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1B82-47B1-4746-A873-6A2D38FEAC89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1505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1B82-47B1-4746-A873-6A2D38FEAC89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622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1B82-47B1-4746-A873-6A2D38FEAC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213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1B82-47B1-4746-A873-6A2D38FEAC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219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1B82-47B1-4746-A873-6A2D38FEAC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53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1B82-47B1-4746-A873-6A2D38FEAC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029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1B82-47B1-4746-A873-6A2D38FEAC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899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1B82-47B1-4746-A873-6A2D38FEAC89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02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1B82-47B1-4746-A873-6A2D38FEAC89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828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1B82-47B1-4746-A873-6A2D38FEAC89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2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citral.org/uncitral/en/uncitral_texts/sale_goods/1980CISG_statu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Vídeňská úmluva – aplikační test, obecná část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A. Zboží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některé kupní smlouvy jsou z dosahu aplikace VÚ vyňaty = </a:t>
            </a:r>
            <a:r>
              <a:rPr lang="cs-CZ" b="1" dirty="0">
                <a:solidFill>
                  <a:srgbClr val="7030A0"/>
                </a:solidFill>
              </a:rPr>
              <a:t>čl. 2</a:t>
            </a:r>
          </a:p>
          <a:p>
            <a:pPr lvl="1"/>
            <a:r>
              <a:rPr lang="cs-CZ" sz="2000" dirty="0"/>
              <a:t>důležitý zejména písm.. a) – vyloučeny spotřebitelské smlouvy, tj. VÚ se vztahuje pouze na podnikatelské KS</a:t>
            </a:r>
          </a:p>
          <a:p>
            <a:pPr lvl="1"/>
            <a:r>
              <a:rPr lang="cs-CZ" sz="2000" dirty="0"/>
              <a:t>Dražby</a:t>
            </a:r>
          </a:p>
          <a:p>
            <a:pPr lvl="1"/>
            <a:r>
              <a:rPr lang="cs-CZ" sz="2000" dirty="0"/>
              <a:t>výkon rozhodnutí</a:t>
            </a:r>
          </a:p>
          <a:p>
            <a:pPr lvl="1"/>
            <a:r>
              <a:rPr lang="cs-CZ" sz="2000" dirty="0"/>
              <a:t>cenné papíry, peníze</a:t>
            </a:r>
          </a:p>
          <a:p>
            <a:pPr lvl="1"/>
            <a:r>
              <a:rPr lang="cs-CZ" sz="2000" dirty="0"/>
              <a:t>lodě, čluny, vznášedla, letadla</a:t>
            </a:r>
          </a:p>
          <a:p>
            <a:pPr lvl="1"/>
            <a:r>
              <a:rPr lang="cs-CZ" sz="2000" dirty="0"/>
              <a:t>elektrická energie</a:t>
            </a:r>
          </a:p>
          <a:p>
            <a:r>
              <a:rPr lang="cs-CZ" dirty="0"/>
              <a:t>CO KNOW-HOW, SPOLEČNOSTI, SOFTWARE, ROPA?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</p:spTree>
    <p:extLst>
      <p:ext uri="{BB962C8B-B14F-4D97-AF65-F5344CB8AC3E}">
        <p14:creationId xmlns:p14="http://schemas.microsoft.com/office/powerpoint/2010/main" val="3154628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dirty="0"/>
              <a:t>Kupní smlouva?</a:t>
            </a:r>
          </a:p>
        </p:txBody>
      </p:sp>
      <p:sp>
        <p:nvSpPr>
          <p:cNvPr id="7172" name="Rectangle 3"/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r>
              <a:rPr lang="cs-CZ" altLang="cs-CZ" i="1"/>
              <a:t>Strana A s místem podnikání v ČR se zavázala, že dodá straně B s místem podnikání v Německu 1000 ks dřevěných židlí. Strana B se zavázala, že zaplatí 100 EUR za 1 židli.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93256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dirty="0"/>
              <a:t>Kupní smlouva?</a:t>
            </a:r>
          </a:p>
        </p:txBody>
      </p:sp>
      <p:sp>
        <p:nvSpPr>
          <p:cNvPr id="8196" name="Rectangle 3"/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r>
              <a:rPr lang="cs-CZ" altLang="cs-CZ" i="1"/>
              <a:t>Strana A s místem podnikání v ČR  a strana B s místem podnikání v Německu uzavřely kupní smlouvu, jejímž předmětem je nemovitost v Rakousku. </a:t>
            </a:r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73930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dirty="0"/>
              <a:t>Kupní smlouva? </a:t>
            </a:r>
          </a:p>
        </p:txBody>
      </p:sp>
      <p:sp>
        <p:nvSpPr>
          <p:cNvPr id="9220" name="Rectangle 3"/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r>
              <a:rPr lang="cs-CZ" altLang="cs-CZ" i="1"/>
              <a:t>Pan A s bydlištěm v Brně si při návštěvě Vídně zakoupil v obchodě, jehož majitelem je pan B s bydlištěm rovněž ve Vídni, kávovar do své nové kuchyně.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JUDr. Tereza Kyselovská, Ph.D.</a:t>
            </a:r>
          </a:p>
        </p:txBody>
      </p:sp>
    </p:spTree>
    <p:extLst>
      <p:ext uri="{BB962C8B-B14F-4D97-AF65-F5344CB8AC3E}">
        <p14:creationId xmlns:p14="http://schemas.microsoft.com/office/powerpoint/2010/main" val="3964930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dirty="0"/>
              <a:t>Kupní smlouva?</a:t>
            </a:r>
          </a:p>
        </p:txBody>
      </p:sp>
      <p:sp>
        <p:nvSpPr>
          <p:cNvPr id="10244" name="Rectangle 3"/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r>
              <a:rPr lang="cs-CZ" altLang="cs-CZ" i="1"/>
              <a:t>Strana A s místem podnikání v ČR a strana B s místem podnikání </a:t>
            </a:r>
            <a:r>
              <a:rPr lang="cs-CZ" altLang="cs-CZ" i="1">
                <a:latin typeface="Arial" charset="0"/>
              </a:rPr>
              <a:t>v Německu </a:t>
            </a:r>
            <a:r>
              <a:rPr lang="cs-CZ" altLang="cs-CZ" i="1"/>
              <a:t>uzavřely leasingovou smlouvu, jejímž předmětem je potravinářský stroj.  </a:t>
            </a:r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2946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dirty="0"/>
              <a:t>Kupní smlouva?</a:t>
            </a:r>
          </a:p>
        </p:txBody>
      </p:sp>
      <p:sp>
        <p:nvSpPr>
          <p:cNvPr id="11268" name="Rectangle 3"/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r>
              <a:rPr lang="cs-CZ" altLang="cs-CZ" i="1"/>
              <a:t>Strana A s místem podnikání v ČR se zavázala, že dodá straně B s místem podnikání v Německu 1000 ks dřevěných židlí. Strana B se zavázala, že dodá straně A dřevo na výrobu těchto židlí za jednu židli zaplatí 30 EUR. </a:t>
            </a:r>
          </a:p>
          <a:p>
            <a:pPr>
              <a:buFont typeface="Arial" charset="0"/>
              <a:buNone/>
            </a:pPr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3457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dirty="0"/>
              <a:t>Kupní smlouva?</a:t>
            </a:r>
            <a:r>
              <a:rPr lang="cs-CZ" altLang="cs-CZ" sz="2400" dirty="0"/>
              <a:t> </a:t>
            </a:r>
          </a:p>
        </p:txBody>
      </p:sp>
      <p:sp>
        <p:nvSpPr>
          <p:cNvPr id="12292" name="Rectangle 3"/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r>
              <a:rPr lang="cs-CZ" altLang="cs-CZ" i="1"/>
              <a:t>Strana A s místem podnikání v ČR se zavázala, že dodá straně B s místem podnikání v Německu 1000 ks dřevěných židlí. Strana B se zavázala, že zaplatí 100 EUR za 1 židli. Strana B dodala návrh, dle kterého měly být židle vyrobeny. </a:t>
            </a:r>
          </a:p>
          <a:p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87034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dirty="0"/>
              <a:t>Kupní smlouva?</a:t>
            </a:r>
            <a:r>
              <a:rPr lang="cs-CZ" altLang="cs-CZ" sz="2400" dirty="0"/>
              <a:t> </a:t>
            </a:r>
          </a:p>
        </p:txBody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r>
              <a:rPr lang="cs-CZ" altLang="cs-CZ" i="1"/>
              <a:t>Strana A s místem podnikání v ČR se zavázala, že dodá straně B s místem podnikání v Německu linku na výrobu nábytku a zároveň se zavázala, že tuto linku namontuje. Cena linky byla 200 000 EUR, cena montáže 10 000 EUR.  </a:t>
            </a:r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53251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B. Mezinárodní prvek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VÚ se vztahuje pouze na kupní smlouvy s mezinárodním prvkem. Neaplikuje se jako normativní právní akt na vnitrostátní kupní smlouvy.</a:t>
            </a:r>
          </a:p>
          <a:p>
            <a:r>
              <a:rPr lang="cs-CZ" dirty="0"/>
              <a:t>Čím může být dán mezinárodní prvek?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</p:spTree>
    <p:extLst>
      <p:ext uri="{BB962C8B-B14F-4D97-AF65-F5344CB8AC3E}">
        <p14:creationId xmlns:p14="http://schemas.microsoft.com/office/powerpoint/2010/main" val="975844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B. Mezinárodní prvek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Čl. 1/1 a) </a:t>
            </a:r>
            <a:r>
              <a:rPr lang="cs-CZ" dirty="0"/>
              <a:t>strany KS mají místa podnikání v různých smluvních státech</a:t>
            </a:r>
          </a:p>
          <a:p>
            <a:pPr lvl="1"/>
            <a:r>
              <a:rPr lang="cs-CZ" dirty="0"/>
              <a:t>místa podnikání = sídlo je irelevantní</a:t>
            </a:r>
          </a:p>
          <a:p>
            <a:pPr lvl="1"/>
            <a:r>
              <a:rPr lang="cs-CZ" dirty="0"/>
              <a:t>je-li víc míst podnikání </a:t>
            </a:r>
            <a:r>
              <a:rPr lang="cs-CZ" b="1" dirty="0">
                <a:solidFill>
                  <a:srgbClr val="7030A0"/>
                </a:solidFill>
              </a:rPr>
              <a:t>čl. 10 VÚ </a:t>
            </a:r>
            <a:r>
              <a:rPr lang="cs-CZ" dirty="0"/>
              <a:t>(nejužší vztah ke smlouvě)</a:t>
            </a:r>
          </a:p>
          <a:p>
            <a:r>
              <a:rPr lang="cs-CZ" b="1" dirty="0">
                <a:solidFill>
                  <a:srgbClr val="7030A0"/>
                </a:solidFill>
              </a:rPr>
              <a:t>Čl. 1/1 b) </a:t>
            </a:r>
            <a:r>
              <a:rPr lang="cs-CZ" dirty="0"/>
              <a:t>normy MPS odkáží na právní řád smluvního státu (VÚ je součástí právních řádů smluvních států)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</p:spTree>
    <p:extLst>
      <p:ext uri="{BB962C8B-B14F-4D97-AF65-F5344CB8AC3E}">
        <p14:creationId xmlns:p14="http://schemas.microsoft.com/office/powerpoint/2010/main" val="297967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Opakování z minula</a:t>
            </a:r>
          </a:p>
          <a:p>
            <a:r>
              <a:rPr lang="cs-CZ" dirty="0"/>
              <a:t>Aplikační test Vídeňské úmluvy</a:t>
            </a:r>
          </a:p>
          <a:p>
            <a:r>
              <a:rPr lang="cs-CZ" dirty="0"/>
              <a:t>Obecná část – základní pojmy a instituty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0523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Dispozitivní povaha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VÚ má jako celek dispozitivní povahu = </a:t>
            </a:r>
            <a:r>
              <a:rPr lang="cs-CZ" b="1" dirty="0">
                <a:solidFill>
                  <a:srgbClr val="7030A0"/>
                </a:solidFill>
              </a:rPr>
              <a:t>čl. 6</a:t>
            </a:r>
          </a:p>
          <a:p>
            <a:r>
              <a:rPr lang="cs-CZ" dirty="0"/>
              <a:t>Může být vůlí stran vyloučena. Toto vyloučení musí mít určitý obsah :</a:t>
            </a:r>
          </a:p>
          <a:p>
            <a:pPr lvl="1"/>
            <a:r>
              <a:rPr lang="cs-CZ" sz="2000" i="1" dirty="0">
                <a:solidFill>
                  <a:schemeClr val="tx1"/>
                </a:solidFill>
                <a:ea typeface="+mn-ea"/>
                <a:cs typeface="+mn-cs"/>
              </a:rPr>
              <a:t>Veškeré vztahy vyplývající z této smlouvy </a:t>
            </a:r>
            <a:r>
              <a:rPr lang="pt-BR" sz="2000" i="1" dirty="0">
                <a:solidFill>
                  <a:schemeClr val="tx1"/>
                </a:solidFill>
                <a:ea typeface="+mn-ea"/>
                <a:cs typeface="+mn-cs"/>
              </a:rPr>
              <a:t>se budou řídit českým právem.</a:t>
            </a:r>
            <a:endParaRPr lang="cs-CZ" sz="2000" i="1" dirty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r>
              <a:rPr lang="cs-CZ" sz="2000" i="1" dirty="0"/>
              <a:t>Veškeré vztahy vyplývající z této smlouvy se budou řídit českým občanským zákoníkem.</a:t>
            </a:r>
          </a:p>
          <a:p>
            <a:pPr lvl="1"/>
            <a:r>
              <a:rPr lang="cs-CZ" sz="2000" i="1" dirty="0"/>
              <a:t>Aplikace Úmluvy OSN o smlouvách o mezinárodní koupi zboží na tuto smlouvu je vyloučena.</a:t>
            </a:r>
          </a:p>
          <a:p>
            <a:pPr lvl="1"/>
            <a:r>
              <a:rPr lang="cs-CZ" sz="2000" i="1" dirty="0">
                <a:solidFill>
                  <a:schemeClr val="tx1"/>
                </a:solidFill>
                <a:ea typeface="+mn-ea"/>
                <a:cs typeface="+mn-cs"/>
              </a:rPr>
              <a:t>Veškeré vztahy vyplývající z této smlouvy </a:t>
            </a:r>
            <a:r>
              <a:rPr lang="pt-BR" sz="2000" i="1" dirty="0">
                <a:solidFill>
                  <a:schemeClr val="tx1"/>
                </a:solidFill>
                <a:ea typeface="+mn-ea"/>
                <a:cs typeface="+mn-cs"/>
              </a:rPr>
              <a:t>se budou řídit českým právem s</a:t>
            </a:r>
            <a:r>
              <a:rPr lang="cs-CZ" sz="2000" i="1" dirty="0">
                <a:solidFill>
                  <a:schemeClr val="tx1"/>
                </a:solidFill>
                <a:ea typeface="+mn-ea"/>
                <a:cs typeface="+mn-cs"/>
              </a:rPr>
              <a:t> vyloučením Úmluvy OSN o smlouvách o mezinárodní koupi zboží.</a:t>
            </a:r>
            <a:endParaRPr lang="cs-CZ" sz="20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4695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Dispozitivní povaha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Příklad doložky: </a:t>
            </a:r>
            <a:r>
              <a:rPr lang="cs-CZ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Tato smlouva se řídí Úmluvou OSN o smlouvách o mezinárodní koupi zboží.</a:t>
            </a:r>
            <a:r>
              <a:rPr lang="cs-CZ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ea typeface="+mn-ea"/>
                <a:cs typeface="+mn-cs"/>
              </a:rPr>
              <a:t>Strany si mohou VÚ zvolit. V takovém případě však nastává </a:t>
            </a:r>
            <a:r>
              <a:rPr lang="pl-PL" sz="2000" dirty="0">
                <a:solidFill>
                  <a:schemeClr val="tx1"/>
                </a:solidFill>
                <a:ea typeface="+mn-ea"/>
                <a:cs typeface="+mn-cs"/>
              </a:rPr>
              <a:t>podstatný posun v povaze pravidel – v jejich aplikaci na </a:t>
            </a:r>
            <a:r>
              <a:rPr lang="cs-CZ" sz="2000" dirty="0">
                <a:solidFill>
                  <a:schemeClr val="tx1"/>
                </a:solidFill>
                <a:ea typeface="+mn-ea"/>
                <a:cs typeface="+mn-cs"/>
              </a:rPr>
              <a:t>závazkový vztah vzniklý na základě kupní smlouvy.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ea typeface="+mn-ea"/>
                <a:cs typeface="+mn-cs"/>
              </a:rPr>
              <a:t>VÚ nemůže být aplikována jako normativní právní akt, ale pouze jako individuální právní akt.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ea typeface="+mn-ea"/>
                <a:cs typeface="+mn-cs"/>
              </a:rPr>
              <a:t>Může být proto aplikována pouze v mezích kogentních norem práva jinak rozhodného.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</p:spTree>
    <p:extLst>
      <p:ext uri="{BB962C8B-B14F-4D97-AF65-F5344CB8AC3E}">
        <p14:creationId xmlns:p14="http://schemas.microsoft.com/office/powerpoint/2010/main" val="2662214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Aplikační test č.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Článek</a:t>
            </a:r>
            <a:r>
              <a:rPr lang="sk-SK" dirty="0"/>
              <a:t> 98</a:t>
            </a:r>
          </a:p>
          <a:p>
            <a:r>
              <a:rPr lang="sk-SK" dirty="0" err="1"/>
              <a:t>Článek</a:t>
            </a:r>
            <a:r>
              <a:rPr lang="sk-SK" dirty="0"/>
              <a:t> 92 – </a:t>
            </a:r>
            <a:r>
              <a:rPr lang="sk-SK" dirty="0" err="1"/>
              <a:t>vyloučení</a:t>
            </a:r>
            <a:r>
              <a:rPr lang="sk-SK" dirty="0"/>
              <a:t> </a:t>
            </a:r>
            <a:r>
              <a:rPr lang="sk-SK" dirty="0" err="1"/>
              <a:t>části</a:t>
            </a:r>
            <a:r>
              <a:rPr lang="sk-SK" dirty="0"/>
              <a:t> II nebo III</a:t>
            </a:r>
          </a:p>
          <a:p>
            <a:r>
              <a:rPr lang="sk-SK" dirty="0" err="1"/>
              <a:t>Článek</a:t>
            </a:r>
            <a:r>
              <a:rPr lang="sk-SK" dirty="0"/>
              <a:t> 93 – </a:t>
            </a:r>
            <a:r>
              <a:rPr lang="sk-SK" dirty="0" err="1"/>
              <a:t>teritoriální</a:t>
            </a:r>
            <a:r>
              <a:rPr lang="sk-SK" dirty="0"/>
              <a:t> výhrady</a:t>
            </a:r>
          </a:p>
          <a:p>
            <a:r>
              <a:rPr lang="sk-SK" dirty="0" err="1"/>
              <a:t>Článek</a:t>
            </a:r>
            <a:r>
              <a:rPr lang="sk-SK" dirty="0"/>
              <a:t> 94 – </a:t>
            </a:r>
            <a:r>
              <a:rPr lang="sk-SK" dirty="0" err="1"/>
              <a:t>stejná</a:t>
            </a:r>
            <a:r>
              <a:rPr lang="sk-SK" dirty="0"/>
              <a:t> </a:t>
            </a:r>
            <a:r>
              <a:rPr lang="sk-SK" dirty="0" err="1"/>
              <a:t>vnitrostátní</a:t>
            </a:r>
            <a:r>
              <a:rPr lang="sk-SK" dirty="0"/>
              <a:t> úprava</a:t>
            </a:r>
          </a:p>
          <a:p>
            <a:r>
              <a:rPr lang="sk-SK" dirty="0" err="1"/>
              <a:t>Článek</a:t>
            </a:r>
            <a:r>
              <a:rPr lang="sk-SK" dirty="0"/>
              <a:t> 95 – výhrada k článku 1 </a:t>
            </a:r>
            <a:r>
              <a:rPr lang="sk-SK" dirty="0" err="1"/>
              <a:t>odst</a:t>
            </a:r>
            <a:r>
              <a:rPr lang="sk-SK" dirty="0"/>
              <a:t>. 1 pís. b)</a:t>
            </a:r>
          </a:p>
          <a:p>
            <a:r>
              <a:rPr lang="sk-SK" dirty="0" err="1"/>
              <a:t>Článek</a:t>
            </a:r>
            <a:r>
              <a:rPr lang="sk-SK" dirty="0"/>
              <a:t> 96 – forma </a:t>
            </a:r>
            <a:r>
              <a:rPr lang="sk-SK" dirty="0" err="1"/>
              <a:t>smlouvy</a:t>
            </a:r>
            <a:endParaRPr lang="en-GB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</p:spTree>
    <p:extLst>
      <p:ext uri="{BB962C8B-B14F-4D97-AF65-F5344CB8AC3E}">
        <p14:creationId xmlns:p14="http://schemas.microsoft.com/office/powerpoint/2010/main" val="1254561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Aplikační test č.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Dotčené smluvní státy musí být smluvními státy VÚ je dni, kdy obchodníci uzavřeli kupní smlouvu – </a:t>
            </a:r>
            <a:r>
              <a:rPr lang="cs-CZ" b="1" dirty="0">
                <a:solidFill>
                  <a:srgbClr val="7030A0"/>
                </a:solidFill>
              </a:rPr>
              <a:t>čl. 100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</p:spTree>
    <p:extLst>
      <p:ext uri="{BB962C8B-B14F-4D97-AF65-F5344CB8AC3E}">
        <p14:creationId xmlns:p14="http://schemas.microsoft.com/office/powerpoint/2010/main" val="202090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 – proveďte aplikační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Český prodávající zapsaný v obchodním rejstříku pod firmou </a:t>
            </a:r>
            <a:r>
              <a:rPr lang="cs-CZ" i="1" dirty="0"/>
              <a:t>David Novák</a:t>
            </a:r>
            <a:r>
              <a:rPr lang="cs-CZ" dirty="0"/>
              <a:t> – výroba cihel a kupující, společnost </a:t>
            </a:r>
            <a:r>
              <a:rPr lang="cs-CZ" i="1" dirty="0" err="1"/>
              <a:t>Schweizerischer</a:t>
            </a:r>
            <a:r>
              <a:rPr lang="cs-CZ" i="1" dirty="0"/>
              <a:t> Bau </a:t>
            </a:r>
            <a:r>
              <a:rPr lang="cs-CZ" i="1" dirty="0" err="1"/>
              <a:t>GmbH</a:t>
            </a:r>
            <a:r>
              <a:rPr lang="cs-CZ" i="1" dirty="0"/>
              <a:t> </a:t>
            </a:r>
            <a:r>
              <a:rPr lang="cs-CZ" dirty="0"/>
              <a:t>se sídlem zapsaným v Německu, uzavřeli dne 27.7.2020 smlouvu na dodávku 120 palet obvodových izolačních cihel. Zboží mělo být dodáno ze skladiště prodávajícího ve Znojmě do závodu kupujícího v Basileji (Švýcarsko).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6473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 – proveďte aplikační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Společnost </a:t>
            </a:r>
            <a:r>
              <a:rPr lang="cs-CZ" dirty="0" err="1"/>
              <a:t>Expas</a:t>
            </a:r>
            <a:r>
              <a:rPr lang="cs-CZ" dirty="0"/>
              <a:t> se sídlem v Kanadě uzavřela v roce 2021 smlouvu se společností </a:t>
            </a:r>
            <a:r>
              <a:rPr lang="cs-CZ" dirty="0" err="1"/>
              <a:t>Imporet</a:t>
            </a:r>
            <a:r>
              <a:rPr lang="cs-CZ" dirty="0"/>
              <a:t> (sídlo a místo podnikání Madrid, Španělsko), podle níž měla ze své pobočky v Birminghamu (Velká Británie) dodat španělské společnosti potravinářské stroje. </a:t>
            </a:r>
          </a:p>
          <a:p>
            <a:r>
              <a:rPr lang="cs-CZ" dirty="0"/>
              <a:t>Ve smlouvě byly mimo jiné i následující doložky: </a:t>
            </a:r>
            <a:r>
              <a:rPr lang="cs-CZ" i="1" dirty="0"/>
              <a:t>Tato smlouva se řídí Úmluvou OSN o smlouvách o mezinárodní koupi zboží.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73708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3 – proveďte aplikační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Společnost ZOS s administrativním sídlem ve Velké Británii objednala v roce 2019 pro svůj závod v Brně od společnosti TROP se sídlem v Portugalsku 0,5t oliv bez pecky s mandlí. Dodávka měla být provedena ze závodu společnosti TROP ve Španělsku pomocí nezávislého přepravce do závodu společnosti ZOS v Brně. Smlouva byla uzavřena dne 1.9.2016. </a:t>
            </a:r>
          </a:p>
          <a:p>
            <a:r>
              <a:rPr lang="cs-CZ" dirty="0"/>
              <a:t>Ve smlouvě byly obsaženy tyto doložky: </a:t>
            </a:r>
            <a:r>
              <a:rPr lang="cs-CZ" i="1" dirty="0"/>
              <a:t>Tato smlouva se řídí českým právem.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11246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4 – proveďte aplikační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100" dirty="0"/>
              <a:t>Společnost </a:t>
            </a:r>
            <a:r>
              <a:rPr lang="cs-CZ" sz="2100" dirty="0" err="1"/>
              <a:t>SuperExport</a:t>
            </a:r>
            <a:r>
              <a:rPr lang="cs-CZ" sz="2100" dirty="0"/>
              <a:t> (se sídlem a místem podnikání v Brně) má pobočky po celé EU, mj. i ve Velké Británii. </a:t>
            </a:r>
            <a:r>
              <a:rPr lang="cs-CZ" sz="2100" dirty="0" err="1"/>
              <a:t>SuperExport</a:t>
            </a:r>
            <a:r>
              <a:rPr lang="cs-CZ" sz="2100" dirty="0"/>
              <a:t> uzavřela smlouvy se společností </a:t>
            </a:r>
            <a:r>
              <a:rPr lang="cs-CZ" sz="2100" dirty="0" err="1"/>
              <a:t>FastEnough</a:t>
            </a:r>
            <a:r>
              <a:rPr lang="cs-CZ" sz="2100" dirty="0"/>
              <a:t> Inc. (sídlo a místo podnikání Chicago, USA), podle kterých se </a:t>
            </a:r>
            <a:r>
              <a:rPr lang="cs-CZ" sz="2100" dirty="0" err="1"/>
              <a:t>SuperExport</a:t>
            </a:r>
            <a:r>
              <a:rPr lang="cs-CZ" sz="2100" dirty="0"/>
              <a:t> zavázala zhotovit a dodat prostřednictvím své pobočky ve Velké Británii do Chicaga nábytek. První smlouva byla uzavřena 10.5.2016 a druhá smlouva byla uzavřena 31.8.2016 s tím, že </a:t>
            </a:r>
            <a:r>
              <a:rPr lang="cs-CZ" sz="2100" dirty="0" err="1"/>
              <a:t>FastEnough</a:t>
            </a:r>
            <a:r>
              <a:rPr lang="cs-CZ" sz="2100" dirty="0"/>
              <a:t> Inc. na základě zvláštního zadání od svého zákazníka požadovala zhotovení nábytku ze vzácného dřeva. Vzhledem k tomu, že britská pobočka nebyla schopna zajistit materiál včas, strany se dohodly, že </a:t>
            </a:r>
            <a:r>
              <a:rPr lang="cs-CZ" sz="2100" dirty="0" err="1"/>
              <a:t>FastEnough</a:t>
            </a:r>
            <a:r>
              <a:rPr lang="cs-CZ" sz="2100" dirty="0"/>
              <a:t> Inc. dodá britské pobočce </a:t>
            </a:r>
            <a:r>
              <a:rPr lang="cs-CZ" sz="2100" dirty="0" err="1"/>
              <a:t>SuperExport</a:t>
            </a:r>
            <a:r>
              <a:rPr lang="cs-CZ" sz="2100" dirty="0"/>
              <a:t> potřebný materiál sama. </a:t>
            </a:r>
          </a:p>
          <a:p>
            <a:endParaRPr lang="cs-CZ" sz="21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4501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5 – proveďte aplikační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Společnost Orchidea </a:t>
            </a:r>
            <a:r>
              <a:rPr lang="cs-CZ" dirty="0" err="1"/>
              <a:t>Way</a:t>
            </a:r>
            <a:r>
              <a:rPr lang="cs-CZ" dirty="0"/>
              <a:t> Ltd. vlastněná jediným akcionářem </a:t>
            </a:r>
            <a:r>
              <a:rPr lang="cs-CZ" dirty="0" err="1"/>
              <a:t>Dou</a:t>
            </a:r>
            <a:r>
              <a:rPr lang="cs-CZ" dirty="0"/>
              <a:t> </a:t>
            </a:r>
            <a:r>
              <a:rPr lang="cs-CZ" dirty="0" err="1"/>
              <a:t>Wangem</a:t>
            </a:r>
            <a:r>
              <a:rPr lang="cs-CZ" dirty="0"/>
              <a:t>, thajským státním příslušníkem, a zřízená dle thajského práva začala podnikat na území Slovenska. Tato pobočka zde vyvíjela svou činnost a zahájila i další obchodně marketingové průniky do dalších zemí EU. Mimo jiné navázala spolupráci se společností Květinka, spol. s.r.o. mající sídlo a místo podnikání v České republice. Společnosti Orchidea </a:t>
            </a:r>
            <a:r>
              <a:rPr lang="cs-CZ" dirty="0" err="1"/>
              <a:t>Way</a:t>
            </a:r>
            <a:r>
              <a:rPr lang="cs-CZ" dirty="0"/>
              <a:t> a Květinka uzavřely smlouvu.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490221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6 – proveďte aplikační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Společnost </a:t>
            </a:r>
            <a:r>
              <a:rPr lang="cs-CZ" dirty="0" err="1"/>
              <a:t>Organic</a:t>
            </a:r>
            <a:r>
              <a:rPr lang="cs-CZ" dirty="0"/>
              <a:t> spol. s.r.o. zřízená dle českého práva, mající sídlo v Praze a podnikající na území ČR se rozhodla rozšířit své obchodní aktivity na Ukrajinu. V srpnu 2007 uzavřela s podnikatelem v Kyjevě smlouvu o spolupráci a prodeji zboží (hračky). Tato rámcová smlouva obsahovala řadu ustanovení týkající se organizace dodávek zboží. Předpokládala následně uzavírání jednotlivých kupních smluv na základě zjednodušené objednávky.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366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 minula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97025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7 – proveďte aplikační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100" dirty="0"/>
              <a:t>Společnost Sexto (sídlo a místo podnikání v České republice) je výrobcem počítačových čipů. Společnost </a:t>
            </a:r>
            <a:r>
              <a:rPr lang="cs-CZ" sz="2100" dirty="0" err="1"/>
              <a:t>Quinto</a:t>
            </a:r>
            <a:r>
              <a:rPr lang="cs-CZ" sz="2100" dirty="0"/>
              <a:t> (sídlo a místo podnikání v Japonsku) je výrobcem osobních počítačů a při jejich výrobě dlouhodobě využívá čipy společnosti Sexto. Na konci roku 2014 společnost Sexto dokončila vývoj nového čipu. Ve lednu 2015 uzavřely společnosti smlouvu, dle které se společnost Sexto zavázala v období od 1. září 2015 do 30. června 2016 dodat společnosti </a:t>
            </a:r>
            <a:r>
              <a:rPr lang="cs-CZ" sz="2100" dirty="0" err="1"/>
              <a:t>Quinto</a:t>
            </a:r>
            <a:r>
              <a:rPr lang="cs-CZ" sz="2100" dirty="0"/>
              <a:t> celkem 5 000 těchto čipů v dodávkách 500 čipů měsíčně za cenu 525 USD za čip. </a:t>
            </a:r>
          </a:p>
          <a:p>
            <a:r>
              <a:rPr lang="cs-CZ" sz="2100" dirty="0"/>
              <a:t>Smlouva obsahovala mimo jiné i tato ustanovení: </a:t>
            </a:r>
            <a:r>
              <a:rPr lang="cs-CZ" sz="2100" i="1" dirty="0"/>
              <a:t>Tato smlouva se řídí Principy mezinárodních obchodních smluv UNIDROIT</a:t>
            </a:r>
            <a:endParaRPr lang="cs-CZ" sz="21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56901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20739"/>
            <a:ext cx="8086635" cy="647700"/>
          </a:xfrm>
        </p:spPr>
        <p:txBody>
          <a:bodyPr/>
          <a:lstStyle/>
          <a:p>
            <a:r>
              <a:rPr lang="cs-CZ" dirty="0"/>
              <a:t>Příklad 8 – proveďte aplikační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275" y="1560513"/>
            <a:ext cx="8082321" cy="4114800"/>
          </a:xfrm>
        </p:spPr>
        <p:txBody>
          <a:bodyPr/>
          <a:lstStyle/>
          <a:p>
            <a:r>
              <a:rPr lang="cs-CZ" sz="1600" dirty="0"/>
              <a:t>Společnost </a:t>
            </a:r>
            <a:r>
              <a:rPr lang="cs-CZ" sz="1600" dirty="0" err="1"/>
              <a:t>Brate</a:t>
            </a:r>
            <a:r>
              <a:rPr lang="cs-CZ" sz="1600" dirty="0"/>
              <a:t>, sídlo a místo podnikání v Lundu (Švédsko) je výrobcem kuchyňské keramiky (talíře, hrnky, mísy atd.). V roce 2014 (březen) uzavřela písemnou smlouvu se společností </a:t>
            </a:r>
            <a:r>
              <a:rPr lang="cs-CZ" sz="1600" dirty="0" err="1"/>
              <a:t>Well</a:t>
            </a:r>
            <a:r>
              <a:rPr lang="cs-CZ" sz="1600" dirty="0"/>
              <a:t>, s.r.o., sídlo a místo podnikání v Brně (ČR). Smlouva byla koncipována jako rámcová (hlavní), na níž navazovaly samostatné objednávky jednotlivě potvrzované prodávajícím, skrze něž byla transakce naplňována.   Jejím obsahem bylo (zkrácený výňatek z podstatných částí obsahu):</a:t>
            </a:r>
          </a:p>
          <a:p>
            <a:r>
              <a:rPr lang="cs-CZ" sz="1600" i="1" dirty="0"/>
              <a:t>„Smlouva se uzavírá na dobu neurčitou s možností ukončení výpovědí ke 30.11. kalendářního roku, nejdříve však v roce 2015. Teritoriální působnost dalších prodejů – EU, v ostatních případech nutno konzultovat prodej. Není-li sjednáno jinak, platí pro dodávky podmínka EXW INCOTERMS 2010 Lund.  Jednotlivé dodávky budou realizovány na základě samostatných objednávek s využitím Katalogu pro daný rok a v cenách tam uvedených.  Objednávky musí být prodávajícímu doručeny nejpozději 30 dnů před určeným datem, kdy má být dodávka připravena k převzetí.  Potvrzení včetně další komunikace –  mailem na adresy uvedené ve smlouvě.  Platba do 5 dnů po převzetí zboží. Úrok z prodlení – 0,05% za každý den prodlení.  Sjednává se smluvní pokuta za dodání nekvalitního zboží ve výši 1000 EUR vázaných k jednotlivé dodávce. Sjednává se rovněž smluvní pokuta  1000 EUR za neodebrání minimálního  množství, které činí zboží v hodnotě 15 000,- EUR ročně.  Rozhodné právo švédské. Spory  budou řešeny před soudy.“</a:t>
            </a:r>
            <a:endParaRPr lang="cs-CZ" sz="1600" dirty="0"/>
          </a:p>
          <a:p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900439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Mezery VÚ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ym typeface="Wingdings" pitchFamily="2" charset="2"/>
              </a:rPr>
              <a:t>Mezinárodní smlouvy (soubory přímých norem) zpravidla neupravují všechny otázky v předmětu úpravy. Otázky, které nejsou upraveny = </a:t>
            </a:r>
            <a:r>
              <a:rPr lang="cs-CZ" b="1" dirty="0">
                <a:sym typeface="Wingdings" pitchFamily="2" charset="2"/>
              </a:rPr>
              <a:t>mezery</a:t>
            </a:r>
            <a:endParaRPr lang="cs-CZ" dirty="0">
              <a:sym typeface="Wingdings" pitchFamily="2" charset="2"/>
            </a:endParaRPr>
          </a:p>
          <a:p>
            <a:pPr>
              <a:defRPr/>
            </a:pPr>
            <a:r>
              <a:rPr lang="cs-CZ" dirty="0"/>
              <a:t>mezery </a:t>
            </a:r>
            <a:r>
              <a:rPr lang="cs-CZ" b="1" dirty="0">
                <a:solidFill>
                  <a:srgbClr val="7030A0"/>
                </a:solidFill>
              </a:rPr>
              <a:t>vnitřní</a:t>
            </a:r>
            <a:r>
              <a:rPr lang="cs-CZ" dirty="0"/>
              <a:t> :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dirty="0"/>
              <a:t>otázky, které jsou úmluvou upraveny </a:t>
            </a:r>
            <a:r>
              <a:rPr lang="cs-CZ" b="1" dirty="0"/>
              <a:t>částečně</a:t>
            </a:r>
            <a:r>
              <a:rPr lang="cs-CZ" dirty="0"/>
              <a:t>, úprava tedy není komplexní  (čl. 78, úroky z prodlení)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dirty="0"/>
              <a:t>řeší </a:t>
            </a:r>
            <a:r>
              <a:rPr lang="cs-CZ" b="1" dirty="0">
                <a:solidFill>
                  <a:srgbClr val="7030A0"/>
                </a:solidFill>
              </a:rPr>
              <a:t>čl. 7 odst. 2 </a:t>
            </a:r>
            <a:r>
              <a:rPr lang="cs-CZ" dirty="0"/>
              <a:t>: nejdříve zásady, na nichž je VÚ postavena, nejsou-li, kolizní normy</a:t>
            </a:r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</p:spTree>
    <p:extLst>
      <p:ext uri="{BB962C8B-B14F-4D97-AF65-F5344CB8AC3E}">
        <p14:creationId xmlns:p14="http://schemas.microsoft.com/office/powerpoint/2010/main" val="12082188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Mezery VÚ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706563" algn="l"/>
              </a:tabLst>
            </a:pPr>
            <a:r>
              <a:rPr lang="cs-CZ" dirty="0"/>
              <a:t>mezery </a:t>
            </a:r>
            <a:r>
              <a:rPr lang="cs-CZ" b="1" dirty="0">
                <a:solidFill>
                  <a:srgbClr val="7030A0"/>
                </a:solidFill>
              </a:rPr>
              <a:t>vnější</a:t>
            </a:r>
            <a:r>
              <a:rPr lang="cs-CZ" dirty="0"/>
              <a:t> : otázky, které nejsou VÚ upraveny vůbec/výslovně vyloučeny </a:t>
            </a:r>
          </a:p>
          <a:p>
            <a:pPr lvl="1">
              <a:buFont typeface="Wingdings" pitchFamily="2" charset="2"/>
              <a:buChar char="Ø"/>
              <a:tabLst>
                <a:tab pos="1706563" algn="l"/>
              </a:tabLst>
            </a:pPr>
            <a:r>
              <a:rPr lang="cs-CZ" b="1" dirty="0">
                <a:solidFill>
                  <a:srgbClr val="7030A0"/>
                </a:solidFill>
              </a:rPr>
              <a:t>čl. 4</a:t>
            </a:r>
            <a:r>
              <a:rPr lang="cs-CZ" dirty="0">
                <a:solidFill>
                  <a:srgbClr val="7030A0"/>
                </a:solidFill>
              </a:rPr>
              <a:t>  </a:t>
            </a:r>
            <a:r>
              <a:rPr lang="cs-CZ" dirty="0"/>
              <a:t>(platnost/neplatnost ustanovení KS, </a:t>
            </a:r>
            <a:r>
              <a:rPr lang="cs-CZ" dirty="0" err="1"/>
              <a:t>věcněprávní</a:t>
            </a:r>
            <a:r>
              <a:rPr lang="cs-CZ" dirty="0"/>
              <a:t> účinky)</a:t>
            </a:r>
          </a:p>
          <a:p>
            <a:pPr lvl="1">
              <a:buFont typeface="Wingdings" pitchFamily="2" charset="2"/>
              <a:buChar char="Ø"/>
              <a:tabLst>
                <a:tab pos="1706563" algn="l"/>
              </a:tabLst>
            </a:pPr>
            <a:r>
              <a:rPr lang="cs-CZ" dirty="0"/>
              <a:t>Protože jsou vyloučeny z VÚ, není nutné hledat zásady, ale ihned se řeší podle norem MPS = kolizních norem</a:t>
            </a:r>
          </a:p>
          <a:p>
            <a:pPr lvl="1">
              <a:buFont typeface="Wingdings" pitchFamily="2" charset="2"/>
              <a:buChar char="Ø"/>
              <a:tabLst>
                <a:tab pos="1706563" algn="l"/>
              </a:tabLst>
            </a:pPr>
            <a:r>
              <a:rPr lang="cs-CZ" b="1" dirty="0">
                <a:solidFill>
                  <a:srgbClr val="7030A0"/>
                </a:solidFill>
              </a:rPr>
              <a:t>čl. 5 </a:t>
            </a:r>
            <a:r>
              <a:rPr lang="cs-CZ" dirty="0"/>
              <a:t>(smrt a ublížení na zdraví způsobené vadou výrobku)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</p:spTree>
    <p:extLst>
      <p:ext uri="{BB962C8B-B14F-4D97-AF65-F5344CB8AC3E}">
        <p14:creationId xmlns:p14="http://schemas.microsoft.com/office/powerpoint/2010/main" val="1308917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Interpretace VÚ jako mezinárodní smlouvy</a:t>
            </a:r>
          </a:p>
          <a:p>
            <a:pPr lvl="1"/>
            <a:r>
              <a:rPr lang="cs-CZ" sz="2200" b="1" dirty="0">
                <a:solidFill>
                  <a:srgbClr val="7030A0"/>
                </a:solidFill>
              </a:rPr>
              <a:t>Čl. 7 odst. 1</a:t>
            </a:r>
          </a:p>
          <a:p>
            <a:pPr lvl="1"/>
            <a:r>
              <a:rPr lang="cs-CZ" sz="2200" dirty="0"/>
              <a:t>Mezinárodní povaha, jednotnost jejího použití, zachování dobré víry </a:t>
            </a:r>
          </a:p>
          <a:p>
            <a:r>
              <a:rPr lang="cs-CZ" dirty="0"/>
              <a:t>Interpretace individuální kupní smlouvy nebo některého jejího ustanovení</a:t>
            </a:r>
          </a:p>
          <a:p>
            <a:pPr lvl="1"/>
            <a:r>
              <a:rPr lang="cs-CZ" sz="2200" b="1" dirty="0">
                <a:solidFill>
                  <a:srgbClr val="7030A0"/>
                </a:solidFill>
              </a:rPr>
              <a:t>Čl. 8</a:t>
            </a:r>
          </a:p>
          <a:p>
            <a:pPr lvl="1"/>
            <a:r>
              <a:rPr lang="cs-CZ" sz="2200" dirty="0"/>
              <a:t>Úmysl stran</a:t>
            </a:r>
          </a:p>
          <a:p>
            <a:pPr lvl="1"/>
            <a:r>
              <a:rPr lang="cs-CZ" sz="2200" dirty="0"/>
              <a:t>Třetí rozumná osoba</a:t>
            </a:r>
          </a:p>
          <a:p>
            <a:pPr lvl="1"/>
            <a:r>
              <a:rPr lang="cs-CZ" sz="2200" dirty="0"/>
              <a:t>Všechny rozhodné okolnosti případu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</p:spTree>
    <p:extLst>
      <p:ext uri="{BB962C8B-B14F-4D97-AF65-F5344CB8AC3E}">
        <p14:creationId xmlns:p14="http://schemas.microsoft.com/office/powerpoint/2010/main" val="28758138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Praxe a zvyklosti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Čl. 9</a:t>
            </a:r>
          </a:p>
          <a:p>
            <a:r>
              <a:rPr lang="cs-CZ" dirty="0"/>
              <a:t>Praxe mezi stranami, individuální obchodní zvyklosti – řeší čl. </a:t>
            </a:r>
            <a:r>
              <a:rPr lang="cs-CZ" b="1" dirty="0">
                <a:solidFill>
                  <a:srgbClr val="7030A0"/>
                </a:solidFill>
              </a:rPr>
              <a:t>9 odst. 1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Tzv. mezinárodní obchodní zvyklosti – řeší čl. </a:t>
            </a:r>
            <a:r>
              <a:rPr lang="cs-CZ" b="1" dirty="0">
                <a:solidFill>
                  <a:srgbClr val="7030A0"/>
                </a:solidFill>
              </a:rPr>
              <a:t>9 odst. 2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</p:spTree>
    <p:extLst>
      <p:ext uri="{BB962C8B-B14F-4D97-AF65-F5344CB8AC3E}">
        <p14:creationId xmlns:p14="http://schemas.microsoft.com/office/powerpoint/2010/main" val="14314914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smlouvy dle VÚ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Článek 11 – zásada </a:t>
            </a:r>
            <a:r>
              <a:rPr lang="cs-CZ" dirty="0" err="1"/>
              <a:t>bezformálnosti</a:t>
            </a:r>
            <a:endParaRPr lang="cs-CZ" dirty="0"/>
          </a:p>
          <a:p>
            <a:r>
              <a:rPr lang="cs-CZ" dirty="0"/>
              <a:t>Článek 12 + článek 96 – výhrada</a:t>
            </a:r>
          </a:p>
          <a:p>
            <a:r>
              <a:rPr lang="cs-CZ" dirty="0"/>
              <a:t>Článek 13 – vymezení písemné formy</a:t>
            </a:r>
          </a:p>
          <a:p>
            <a:r>
              <a:rPr lang="cs-CZ" dirty="0"/>
              <a:t>Článek 29 – odst. 1 potvrzení zásady </a:t>
            </a:r>
            <a:r>
              <a:rPr lang="cs-CZ" dirty="0" err="1"/>
              <a:t>bezformálnosti</a:t>
            </a:r>
            <a:r>
              <a:rPr lang="cs-CZ" dirty="0"/>
              <a:t>, odst. 2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</p:spTree>
    <p:extLst>
      <p:ext uri="{BB962C8B-B14F-4D97-AF65-F5344CB8AC3E}">
        <p14:creationId xmlns:p14="http://schemas.microsoft.com/office/powerpoint/2010/main" val="31468127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na 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067323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67503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Vídeňská úmluva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cs-CZ" dirty="0"/>
              <a:t>Sdělení č. 160/1991 Sb.</a:t>
            </a:r>
          </a:p>
          <a:p>
            <a:pPr>
              <a:defRPr/>
            </a:pPr>
            <a:r>
              <a:rPr lang="cs-CZ" dirty="0"/>
              <a:t>Použití VÚ - přímá norma</a:t>
            </a:r>
          </a:p>
          <a:p>
            <a:pPr>
              <a:defRPr/>
            </a:pPr>
            <a:r>
              <a:rPr lang="cs-CZ" dirty="0"/>
              <a:t>Mezinárodní smlouva</a:t>
            </a:r>
          </a:p>
          <a:p>
            <a:pPr>
              <a:defRPr/>
            </a:pPr>
            <a:r>
              <a:rPr lang="cs-CZ" dirty="0"/>
              <a:t>Nutný kompromis států – VÚ nedopadá na</a:t>
            </a:r>
          </a:p>
          <a:p>
            <a:pPr lvl="1">
              <a:defRPr/>
            </a:pPr>
            <a:r>
              <a:rPr lang="cs-CZ" sz="2000" dirty="0"/>
              <a:t>Všechny kupní smlouvy</a:t>
            </a:r>
          </a:p>
          <a:p>
            <a:pPr lvl="1">
              <a:defRPr/>
            </a:pPr>
            <a:r>
              <a:rPr lang="cs-CZ" sz="2000" dirty="0"/>
              <a:t>Všechny právní instituty náležející do transakce koupě – prodej</a:t>
            </a:r>
          </a:p>
          <a:p>
            <a:pPr marL="0" lvl="1">
              <a:defRPr/>
            </a:pPr>
            <a:r>
              <a:rPr lang="cs-CZ" dirty="0"/>
              <a:t>Před použitím VÚ je vždy nutné provést tzv.  aplikační test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723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smluvních států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http://www.uncitral.org/uncitral/en/uncitral_texts/sale_goods/1980CISG_status.html</a:t>
            </a:r>
            <a:endParaRPr lang="cs-CZ" dirty="0"/>
          </a:p>
          <a:p>
            <a:r>
              <a:rPr lang="cs-CZ" dirty="0"/>
              <a:t>Velmi důležité! </a:t>
            </a:r>
          </a:p>
          <a:p>
            <a:r>
              <a:rPr lang="cs-CZ" dirty="0"/>
              <a:t>Pozor na anglické názvy států…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98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Vídeňská úmluva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3600" dirty="0"/>
              <a:t>	 </a:t>
            </a:r>
            <a:r>
              <a:rPr lang="cs-CZ" sz="3600" b="1" dirty="0"/>
              <a:t>Mezinárodní </a:t>
            </a:r>
            <a:r>
              <a:rPr lang="cs-CZ" sz="3600" b="1" dirty="0">
                <a:solidFill>
                  <a:srgbClr val="FF0000"/>
                </a:solidFill>
              </a:rPr>
              <a:t>koupě</a:t>
            </a:r>
            <a:r>
              <a:rPr lang="cs-CZ" sz="3600" b="1" dirty="0"/>
              <a:t> </a:t>
            </a:r>
            <a:r>
              <a:rPr lang="cs-CZ" sz="3600" b="1" dirty="0">
                <a:solidFill>
                  <a:srgbClr val="7030A0"/>
                </a:solidFill>
              </a:rPr>
              <a:t>zboží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</p:spTree>
    <p:extLst>
      <p:ext uri="{BB962C8B-B14F-4D97-AF65-F5344CB8AC3E}">
        <p14:creationId xmlns:p14="http://schemas.microsoft.com/office/powerpoint/2010/main" val="1310626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Vídeňská úmluva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Aplikační test 1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cs-CZ" dirty="0"/>
              <a:t>…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cs-CZ" dirty="0"/>
              <a:t>…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cs-CZ" dirty="0"/>
              <a:t>…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Aplikační test 2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cs-CZ" dirty="0"/>
              <a:t>…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cs-CZ" dirty="0"/>
              <a:t>…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cs-CZ" dirty="0"/>
              <a:t>…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cs-CZ" dirty="0"/>
              <a:t>…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cs-CZ" dirty="0"/>
              <a:t>…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cs-CZ" dirty="0"/>
              <a:t>…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</p:spTree>
    <p:extLst>
      <p:ext uri="{BB962C8B-B14F-4D97-AF65-F5344CB8AC3E}">
        <p14:creationId xmlns:p14="http://schemas.microsoft.com/office/powerpoint/2010/main" val="413979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A. Kupní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efinice kupní smlouvy?</a:t>
            </a:r>
          </a:p>
          <a:p>
            <a:r>
              <a:rPr lang="cs-CZ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čl. 30 + čl. 53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(definice povinností kup. a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.)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 když to nebude čistě kupní smlouva? Např. nějaká rámcová (smíšená) smlouva (obsahuje jak koupi prodej, tak další P&amp;P) -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VÚ se použije na ty části, které se vztahují k transakci </a:t>
            </a:r>
            <a:r>
              <a:rPr lang="pl-P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koupě – prodej, zbytek podle kolizních norem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</p:spTree>
    <p:extLst>
      <p:ext uri="{BB962C8B-B14F-4D97-AF65-F5344CB8AC3E}">
        <p14:creationId xmlns:p14="http://schemas.microsoft.com/office/powerpoint/2010/main" val="382673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A. Kupní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Možné překrývání kupní smlouvy se smlouvou o dílo, zejména za situace, kdy zboží má být teprve vyrobeno</a:t>
            </a:r>
            <a:endParaRPr lang="cs-CZ" dirty="0"/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Řešení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Podobně jako náš OZ i VÚ obsahuje pravidla, kdy se ještě jedná o kupní smlouvu = </a:t>
            </a:r>
            <a:r>
              <a:rPr lang="cs-CZ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čl. 3. VÚ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aplikovatelná, jestliže prodávající dodává převážkou část věcí nutných pro výrobu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převážná část závazku dodavatele nespočívá ve vykonání prací nebo poskytování služeb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</p:spTree>
    <p:extLst>
      <p:ext uri="{BB962C8B-B14F-4D97-AF65-F5344CB8AC3E}">
        <p14:creationId xmlns:p14="http://schemas.microsoft.com/office/powerpoint/2010/main" val="204310383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33117</Template>
  <TotalTime>17</TotalTime>
  <Words>2414</Words>
  <Application>Microsoft Office PowerPoint</Application>
  <PresentationFormat>Předvádění na obrazovce (4:3)</PresentationFormat>
  <Paragraphs>200</Paragraphs>
  <Slides>38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Tahoma</vt:lpstr>
      <vt:lpstr>Wingdings</vt:lpstr>
      <vt:lpstr>Prezentace_MU_CZ</vt:lpstr>
      <vt:lpstr>Vídeňská úmluva – aplikační test, obecná část</vt:lpstr>
      <vt:lpstr>Osnova přednášky</vt:lpstr>
      <vt:lpstr>Opakování z minula</vt:lpstr>
      <vt:lpstr>Vídeňská úmluva</vt:lpstr>
      <vt:lpstr>Seznam smluvních států</vt:lpstr>
      <vt:lpstr>Vídeňská úmluva</vt:lpstr>
      <vt:lpstr>Vídeňská úmluva</vt:lpstr>
      <vt:lpstr>A. Kupní smlouva</vt:lpstr>
      <vt:lpstr>A. Kupní smlouva</vt:lpstr>
      <vt:lpstr>A. Zboží</vt:lpstr>
      <vt:lpstr>Kupní smlouva?</vt:lpstr>
      <vt:lpstr>Kupní smlouva?</vt:lpstr>
      <vt:lpstr>Kupní smlouva? </vt:lpstr>
      <vt:lpstr>Kupní smlouva?</vt:lpstr>
      <vt:lpstr>Kupní smlouva?</vt:lpstr>
      <vt:lpstr>Kupní smlouva? </vt:lpstr>
      <vt:lpstr>Kupní smlouva? </vt:lpstr>
      <vt:lpstr>B. Mezinárodní prvek</vt:lpstr>
      <vt:lpstr>B. Mezinárodní prvek</vt:lpstr>
      <vt:lpstr>C. Dispozitivní povaha</vt:lpstr>
      <vt:lpstr>C. Dispozitivní povaha</vt:lpstr>
      <vt:lpstr>Aplikační test č. 2</vt:lpstr>
      <vt:lpstr>Aplikační test č. 2</vt:lpstr>
      <vt:lpstr>Příklad 1 – proveďte aplikační test</vt:lpstr>
      <vt:lpstr>Příklad 2 – proveďte aplikační test</vt:lpstr>
      <vt:lpstr>Příklad 3 – proveďte aplikační test</vt:lpstr>
      <vt:lpstr>Příklad 4 – proveďte aplikační test</vt:lpstr>
      <vt:lpstr>Příklad 5 – proveďte aplikační test</vt:lpstr>
      <vt:lpstr>Příklad 6 – proveďte aplikační test</vt:lpstr>
      <vt:lpstr>Příklad 7 – proveďte aplikační test</vt:lpstr>
      <vt:lpstr>Příklad 8 – proveďte aplikační test</vt:lpstr>
      <vt:lpstr>Mezery VÚ</vt:lpstr>
      <vt:lpstr>Mezery VÚ</vt:lpstr>
      <vt:lpstr>Interpretace</vt:lpstr>
      <vt:lpstr>Praxe a zvyklosti</vt:lpstr>
      <vt:lpstr>Forma smlouvy dle VÚ</vt:lpstr>
      <vt:lpstr>Shrnutí na závěr</vt:lpstr>
      <vt:lpstr>Děkuji za pozornost.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Vídeňská úmluva – aplikační test, obecná část</dc:title>
  <dc:creator>107801</dc:creator>
  <cp:lastModifiedBy>§ K</cp:lastModifiedBy>
  <cp:revision>3</cp:revision>
  <cp:lastPrinted>1601-01-01T00:00:00Z</cp:lastPrinted>
  <dcterms:created xsi:type="dcterms:W3CDTF">2018-09-30T06:54:33Z</dcterms:created>
  <dcterms:modified xsi:type="dcterms:W3CDTF">2021-09-28T18:59:00Z</dcterms:modified>
</cp:coreProperties>
</file>