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7" r:id="rId2"/>
    <p:sldId id="365" r:id="rId3"/>
    <p:sldId id="295" r:id="rId4"/>
    <p:sldId id="327" r:id="rId5"/>
    <p:sldId id="304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2" r:id="rId14"/>
    <p:sldId id="269" r:id="rId15"/>
    <p:sldId id="271" r:id="rId16"/>
    <p:sldId id="366" r:id="rId17"/>
    <p:sldId id="336" r:id="rId18"/>
    <p:sldId id="328" r:id="rId19"/>
    <p:sldId id="329" r:id="rId20"/>
    <p:sldId id="331" r:id="rId21"/>
    <p:sldId id="332" r:id="rId22"/>
    <p:sldId id="334" r:id="rId23"/>
    <p:sldId id="341" r:id="rId24"/>
    <p:sldId id="342" r:id="rId25"/>
    <p:sldId id="350" r:id="rId26"/>
    <p:sldId id="273" r:id="rId27"/>
    <p:sldId id="307" r:id="rId28"/>
    <p:sldId id="268" r:id="rId29"/>
    <p:sldId id="320" r:id="rId30"/>
    <p:sldId id="321" r:id="rId31"/>
    <p:sldId id="326" r:id="rId32"/>
    <p:sldId id="337" r:id="rId33"/>
    <p:sldId id="367" r:id="rId34"/>
    <p:sldId id="364" r:id="rId35"/>
    <p:sldId id="283" r:id="rId36"/>
    <p:sldId id="368" r:id="rId37"/>
    <p:sldId id="286" r:id="rId38"/>
    <p:sldId id="369" r:id="rId39"/>
    <p:sldId id="284" r:id="rId40"/>
    <p:sldId id="285" r:id="rId41"/>
    <p:sldId id="287" r:id="rId42"/>
    <p:sldId id="289" r:id="rId43"/>
    <p:sldId id="288" r:id="rId44"/>
    <p:sldId id="358" r:id="rId45"/>
    <p:sldId id="352" r:id="rId46"/>
    <p:sldId id="353" r:id="rId47"/>
    <p:sldId id="354" r:id="rId48"/>
    <p:sldId id="355" r:id="rId49"/>
    <p:sldId id="356" r:id="rId50"/>
    <p:sldId id="351" r:id="rId51"/>
    <p:sldId id="359" r:id="rId52"/>
    <p:sldId id="275" r:id="rId53"/>
    <p:sldId id="282" r:id="rId54"/>
    <p:sldId id="279" r:id="rId55"/>
    <p:sldId id="312" r:id="rId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2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ED518-84F9-4B0D-9C43-6CF6242D8E14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BC0B6-FAB7-4ECC-8544-889B42C312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8534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BC0B6-FAB7-4ECC-8544-889B42C3125F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868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BC0B6-FAB7-4ECC-8544-889B42C3125F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7406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BC0B6-FAB7-4ECC-8544-889B42C3125F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956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BC0B6-FAB7-4ECC-8544-889B42C3125F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175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B517AA-7B9F-4040-9904-FA0808A57484}" type="slidenum">
              <a:rPr lang="cs-CZ" altLang="cs-CZ" smtClean="0"/>
              <a:pPr eaLnBrk="1" hangingPunct="1">
                <a:spcBef>
                  <a:spcPct val="0"/>
                </a:spcBef>
              </a:pPr>
              <a:t>51</a:t>
            </a:fld>
            <a:endParaRPr lang="cs-CZ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D12073-80AC-4E08-B6AD-4B520C0F6E52}" type="slidenum">
              <a:rPr lang="cs-CZ" altLang="cs-CZ" smtClean="0"/>
              <a:pPr eaLnBrk="1" hangingPunct="1">
                <a:spcBef>
                  <a:spcPct val="0"/>
                </a:spcBef>
              </a:pPr>
              <a:t>52</a:t>
            </a:fld>
            <a:endParaRPr lang="cs-CZ" alt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05982-6E04-4F93-82D9-F52F77BAB6E8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51CB-0553-4EBD-A44E-8EA5918C56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127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05982-6E04-4F93-82D9-F52F77BAB6E8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51CB-0553-4EBD-A44E-8EA5918C56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07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05982-6E04-4F93-82D9-F52F77BAB6E8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51CB-0553-4EBD-A44E-8EA5918C56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4372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926D5-1A32-4549-898A-42670FB407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498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05982-6E04-4F93-82D9-F52F77BAB6E8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51CB-0553-4EBD-A44E-8EA5918C56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950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05982-6E04-4F93-82D9-F52F77BAB6E8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51CB-0553-4EBD-A44E-8EA5918C56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76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05982-6E04-4F93-82D9-F52F77BAB6E8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51CB-0553-4EBD-A44E-8EA5918C56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406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05982-6E04-4F93-82D9-F52F77BAB6E8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51CB-0553-4EBD-A44E-8EA5918C56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771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05982-6E04-4F93-82D9-F52F77BAB6E8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51CB-0553-4EBD-A44E-8EA5918C56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49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05982-6E04-4F93-82D9-F52F77BAB6E8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51CB-0553-4EBD-A44E-8EA5918C56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468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05982-6E04-4F93-82D9-F52F77BAB6E8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51CB-0553-4EBD-A44E-8EA5918C56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960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05982-6E04-4F93-82D9-F52F77BAB6E8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51CB-0553-4EBD-A44E-8EA5918C56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852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05982-6E04-4F93-82D9-F52F77BAB6E8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251CB-0553-4EBD-A44E-8EA5918C56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04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ristika.cz/krkonose/pohor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143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Natural Backround of Landscape Management</a:t>
            </a:r>
          </a:p>
        </p:txBody>
      </p:sp>
      <p:sp>
        <p:nvSpPr>
          <p:cNvPr id="2051" name="TextovéPole 1"/>
          <p:cNvSpPr txBox="1">
            <a:spLocks noChangeArrowheads="1"/>
          </p:cNvSpPr>
          <p:nvPr/>
        </p:nvSpPr>
        <p:spPr bwMode="auto">
          <a:xfrm>
            <a:off x="1835150" y="1844675"/>
            <a:ext cx="5832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Tomáš Koutecký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</a:t>
            </a:r>
            <a:r>
              <a:rPr lang="cs-CZ" altLang="cs-CZ" sz="2400"/>
              <a:t>Mendel University in Brno</a:t>
            </a:r>
          </a:p>
        </p:txBody>
      </p:sp>
      <p:sp>
        <p:nvSpPr>
          <p:cNvPr id="2052" name="TextovéPole 2"/>
          <p:cNvSpPr txBox="1">
            <a:spLocks noChangeArrowheads="1"/>
          </p:cNvSpPr>
          <p:nvPr/>
        </p:nvSpPr>
        <p:spPr bwMode="auto">
          <a:xfrm>
            <a:off x="827584" y="3556868"/>
            <a:ext cx="82089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/>
              <a:t>The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Main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Principles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of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Landscape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Ecology</a:t>
            </a:r>
            <a:endParaRPr lang="cs-CZ" altLang="cs-CZ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 (</a:t>
            </a:r>
            <a:r>
              <a:rPr lang="cs-CZ" altLang="cs-CZ" sz="2800" b="1" dirty="0" err="1"/>
              <a:t>with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examples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from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the</a:t>
            </a:r>
            <a:r>
              <a:rPr lang="cs-CZ" altLang="cs-CZ" sz="2800" b="1" dirty="0"/>
              <a:t> Czech Republic)</a:t>
            </a:r>
          </a:p>
        </p:txBody>
      </p:sp>
    </p:spTree>
    <p:extLst>
      <p:ext uri="{BB962C8B-B14F-4D97-AF65-F5344CB8AC3E}">
        <p14:creationId xmlns:p14="http://schemas.microsoft.com/office/powerpoint/2010/main" val="782785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8564906" cy="5688632"/>
          </a:xfr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7338" y="273050"/>
            <a:ext cx="8748712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/>
              <a:t>Oak-hornbeam</a:t>
            </a:r>
            <a:r>
              <a:rPr lang="cs-CZ" altLang="cs-CZ" b="1" dirty="0"/>
              <a:t> </a:t>
            </a:r>
            <a:r>
              <a:rPr lang="cs-CZ" altLang="cs-CZ" b="1" dirty="0" err="1"/>
              <a:t>Forest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lower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altitudes</a:t>
            </a:r>
            <a:r>
              <a:rPr lang="cs-CZ" altLang="cs-CZ" sz="2400" b="1" dirty="0"/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8130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DSC_318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66" y="777330"/>
            <a:ext cx="9144000" cy="6075362"/>
          </a:xfr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87338" y="116632"/>
            <a:ext cx="8748712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/>
              <a:t>Beech</a:t>
            </a:r>
            <a:r>
              <a:rPr lang="cs-CZ" altLang="cs-CZ" b="1" dirty="0"/>
              <a:t> </a:t>
            </a:r>
            <a:r>
              <a:rPr lang="cs-CZ" altLang="cs-CZ" b="1" dirty="0" err="1"/>
              <a:t>Forest</a:t>
            </a:r>
            <a:r>
              <a:rPr lang="cs-CZ" altLang="cs-CZ" b="1" dirty="0"/>
              <a:t> </a:t>
            </a:r>
            <a:r>
              <a:rPr lang="cs-CZ" altLang="cs-CZ" sz="2400" b="1" dirty="0"/>
              <a:t>(</a:t>
            </a:r>
            <a:r>
              <a:rPr lang="cs-CZ" altLang="cs-CZ" sz="2400" b="1" dirty="0" err="1"/>
              <a:t>middle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altitudes</a:t>
            </a:r>
            <a:r>
              <a:rPr lang="cs-CZ" altLang="cs-CZ" sz="2400" b="1" dirty="0"/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3521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2292" name="Picture 4" descr="11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80645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68313" y="44624"/>
            <a:ext cx="72000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 err="1"/>
              <a:t>Fir-beech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forest</a:t>
            </a:r>
            <a:r>
              <a:rPr lang="cs-CZ" altLang="cs-CZ" sz="2800" b="1" dirty="0"/>
              <a:t> </a:t>
            </a:r>
            <a:r>
              <a:rPr lang="cs-CZ" altLang="cs-CZ" sz="2400" b="1" dirty="0"/>
              <a:t>(</a:t>
            </a:r>
            <a:r>
              <a:rPr lang="cs-CZ" altLang="cs-CZ" sz="2400" b="1" dirty="0" err="1"/>
              <a:t>lower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mountains</a:t>
            </a:r>
            <a:r>
              <a:rPr lang="cs-CZ" altLang="cs-CZ" sz="2400" b="1" dirty="0"/>
              <a:t>)</a:t>
            </a: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789408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72816"/>
            <a:ext cx="5947039" cy="3949899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63688" y="44624"/>
            <a:ext cx="60486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 err="1"/>
              <a:t>Mountain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mixed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forest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mountains</a:t>
            </a:r>
            <a:r>
              <a:rPr lang="cs-CZ" altLang="cs-CZ" sz="2400" b="1" dirty="0"/>
              <a:t>)</a:t>
            </a: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949654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339" name="Picture 3" descr="DSC_018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85813"/>
            <a:ext cx="9144000" cy="6072187"/>
          </a:xfrm>
          <a:noFill/>
        </p:spPr>
      </p:pic>
      <p:sp>
        <p:nvSpPr>
          <p:cNvPr id="456708" name="Text Box 4"/>
          <p:cNvSpPr txBox="1">
            <a:spLocks noChangeArrowheads="1"/>
          </p:cNvSpPr>
          <p:nvPr/>
        </p:nvSpPr>
        <p:spPr bwMode="auto">
          <a:xfrm>
            <a:off x="250825" y="77723"/>
            <a:ext cx="54312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Mountain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spruce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forest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mountains</a:t>
            </a:r>
            <a:r>
              <a:rPr lang="cs-CZ" altLang="cs-CZ" sz="24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	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4133004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rg_dsc_6161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3375"/>
            <a:ext cx="9144000" cy="6121400"/>
          </a:xfrm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804025" y="6491288"/>
            <a:ext cx="1871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turistika.cz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549275"/>
            <a:ext cx="7667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solidFill>
                  <a:srgbClr val="FFFF99"/>
                </a:solidFill>
              </a:rPr>
              <a:t>Subalpine</a:t>
            </a:r>
            <a:r>
              <a:rPr lang="cs-CZ" altLang="cs-CZ" sz="2400" b="1" dirty="0">
                <a:solidFill>
                  <a:srgbClr val="FFFF99"/>
                </a:solidFill>
              </a:rPr>
              <a:t> </a:t>
            </a:r>
            <a:r>
              <a:rPr lang="cs-CZ" altLang="cs-CZ" sz="2400" b="1" dirty="0" err="1">
                <a:solidFill>
                  <a:srgbClr val="FFFF99"/>
                </a:solidFill>
              </a:rPr>
              <a:t>zone</a:t>
            </a:r>
            <a:r>
              <a:rPr lang="cs-CZ" altLang="cs-CZ" sz="2400" b="1" dirty="0">
                <a:solidFill>
                  <a:srgbClr val="FFFF99"/>
                </a:solidFill>
              </a:rPr>
              <a:t> (</a:t>
            </a:r>
            <a:r>
              <a:rPr lang="cs-CZ" altLang="cs-CZ" sz="2400" b="1" dirty="0" err="1">
                <a:solidFill>
                  <a:srgbClr val="FFFF99"/>
                </a:solidFill>
              </a:rPr>
              <a:t>above</a:t>
            </a:r>
            <a:r>
              <a:rPr lang="cs-CZ" altLang="cs-CZ" sz="2400" b="1" dirty="0">
                <a:solidFill>
                  <a:srgbClr val="FFFF99"/>
                </a:solidFill>
              </a:rPr>
              <a:t> </a:t>
            </a:r>
            <a:r>
              <a:rPr lang="cs-CZ" altLang="cs-CZ" sz="2400" b="1" dirty="0" err="1">
                <a:solidFill>
                  <a:srgbClr val="FFFF99"/>
                </a:solidFill>
              </a:rPr>
              <a:t>tree</a:t>
            </a:r>
            <a:r>
              <a:rPr lang="cs-CZ" altLang="cs-CZ" sz="2400" b="1" dirty="0">
                <a:solidFill>
                  <a:srgbClr val="FFFF99"/>
                </a:solidFill>
              </a:rPr>
              <a:t> line)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004593" y="6033471"/>
            <a:ext cx="35988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/>
              <a:t>Studniční </a:t>
            </a:r>
            <a:r>
              <a:rPr lang="cs-CZ" altLang="cs-CZ" sz="1800" b="1" dirty="0" err="1"/>
              <a:t>Peak</a:t>
            </a:r>
            <a:r>
              <a:rPr lang="cs-CZ" altLang="cs-CZ" sz="1800" b="1" dirty="0"/>
              <a:t>, Krkonoše </a:t>
            </a:r>
            <a:r>
              <a:rPr lang="cs-CZ" altLang="cs-CZ" sz="1800" b="1" dirty="0" err="1"/>
              <a:t>Mts</a:t>
            </a:r>
            <a:r>
              <a:rPr lang="cs-CZ" altLang="cs-CZ" sz="1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5582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ovéPole 3"/>
          <p:cNvSpPr txBox="1">
            <a:spLocks noChangeArrowheads="1"/>
          </p:cNvSpPr>
          <p:nvPr/>
        </p:nvSpPr>
        <p:spPr bwMode="auto">
          <a:xfrm>
            <a:off x="2484438" y="1131888"/>
            <a:ext cx="4778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Natural Backround</a:t>
            </a:r>
          </a:p>
        </p:txBody>
      </p:sp>
      <p:sp>
        <p:nvSpPr>
          <p:cNvPr id="4099" name="TextovéPole 7"/>
          <p:cNvSpPr txBox="1">
            <a:spLocks noChangeArrowheads="1"/>
          </p:cNvSpPr>
          <p:nvPr/>
        </p:nvSpPr>
        <p:spPr bwMode="auto">
          <a:xfrm>
            <a:off x="3263900" y="2997200"/>
            <a:ext cx="38290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400" b="1"/>
              <a:t>Landscape</a:t>
            </a:r>
          </a:p>
        </p:txBody>
      </p:sp>
      <p:sp>
        <p:nvSpPr>
          <p:cNvPr id="9" name="Ovál 8"/>
          <p:cNvSpPr/>
          <p:nvPr/>
        </p:nvSpPr>
        <p:spPr>
          <a:xfrm>
            <a:off x="2584450" y="2565400"/>
            <a:ext cx="4291013" cy="1800225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0" name="Přímá spojnice se šipkou 29"/>
          <p:cNvCxnSpPr/>
          <p:nvPr/>
        </p:nvCxnSpPr>
        <p:spPr>
          <a:xfrm flipV="1">
            <a:off x="4730750" y="4581525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>
            <a:off x="4730750" y="1916113"/>
            <a:ext cx="0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3" name="TextovéPole 18"/>
          <p:cNvSpPr txBox="1">
            <a:spLocks noChangeArrowheads="1"/>
          </p:cNvSpPr>
          <p:nvPr/>
        </p:nvSpPr>
        <p:spPr bwMode="auto">
          <a:xfrm>
            <a:off x="2528888" y="5230813"/>
            <a:ext cx="4779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Human Utilization</a:t>
            </a:r>
          </a:p>
        </p:txBody>
      </p:sp>
      <p:sp>
        <p:nvSpPr>
          <p:cNvPr id="4104" name="TextovéPole 30"/>
          <p:cNvSpPr txBox="1">
            <a:spLocks noChangeArrowheads="1"/>
          </p:cNvSpPr>
          <p:nvPr/>
        </p:nvSpPr>
        <p:spPr bwMode="auto">
          <a:xfrm>
            <a:off x="7137971" y="2978949"/>
            <a:ext cx="21865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>
                <a:solidFill>
                  <a:srgbClr val="FF0000"/>
                </a:solidFill>
              </a:rPr>
              <a:t>Current</a:t>
            </a:r>
            <a:r>
              <a:rPr lang="cs-CZ" altLang="cs-CZ" sz="2800" b="1" dirty="0">
                <a:solidFill>
                  <a:srgbClr val="FF0000"/>
                </a:solidFill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</a:rPr>
              <a:t>processes</a:t>
            </a:r>
            <a:endParaRPr lang="cs-CZ" altLang="cs-CZ" sz="2800" b="1" dirty="0">
              <a:solidFill>
                <a:srgbClr val="FF0000"/>
              </a:solidFill>
            </a:endParaRPr>
          </a:p>
        </p:txBody>
      </p:sp>
      <p:sp>
        <p:nvSpPr>
          <p:cNvPr id="4105" name="TextovéPole 31"/>
          <p:cNvSpPr txBox="1">
            <a:spLocks noChangeArrowheads="1"/>
          </p:cNvSpPr>
          <p:nvPr/>
        </p:nvSpPr>
        <p:spPr bwMode="auto">
          <a:xfrm>
            <a:off x="179388" y="2978949"/>
            <a:ext cx="30845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>
                <a:solidFill>
                  <a:srgbClr val="FF0000"/>
                </a:solidFill>
              </a:rPr>
              <a:t>Historical</a:t>
            </a:r>
            <a:r>
              <a:rPr lang="cs-CZ" altLang="cs-CZ" sz="2800" b="1" dirty="0">
                <a:solidFill>
                  <a:srgbClr val="FF0000"/>
                </a:solidFill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</a:rPr>
              <a:t>legacies</a:t>
            </a:r>
            <a:endParaRPr lang="cs-CZ" altLang="cs-CZ" sz="2800" b="1" dirty="0">
              <a:solidFill>
                <a:srgbClr val="FF0000"/>
              </a:solidFill>
            </a:endParaRPr>
          </a:p>
        </p:txBody>
      </p:sp>
      <p:cxnSp>
        <p:nvCxnSpPr>
          <p:cNvPr id="29" name="Přímá spojnice se šipkou 28"/>
          <p:cNvCxnSpPr/>
          <p:nvPr/>
        </p:nvCxnSpPr>
        <p:spPr>
          <a:xfrm flipV="1">
            <a:off x="1541463" y="1916113"/>
            <a:ext cx="1230312" cy="1081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/>
          <p:nvPr/>
        </p:nvCxnSpPr>
        <p:spPr>
          <a:xfrm flipH="1">
            <a:off x="6875463" y="4038600"/>
            <a:ext cx="1001712" cy="973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/>
          <p:cNvCxnSpPr/>
          <p:nvPr/>
        </p:nvCxnSpPr>
        <p:spPr>
          <a:xfrm flipH="1" flipV="1">
            <a:off x="6588125" y="1916113"/>
            <a:ext cx="1220788" cy="9794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/>
          <p:cNvCxnSpPr/>
          <p:nvPr/>
        </p:nvCxnSpPr>
        <p:spPr>
          <a:xfrm>
            <a:off x="1541463" y="4038600"/>
            <a:ext cx="1042987" cy="973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5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/>
      <p:bldP spid="410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ýsledek obrázku pro pra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46125"/>
            <a:ext cx="787717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Obdélník 3"/>
          <p:cNvSpPr>
            <a:spLocks noChangeArrowheads="1"/>
          </p:cNvSpPr>
          <p:nvPr/>
        </p:nvSpPr>
        <p:spPr bwMode="auto">
          <a:xfrm>
            <a:off x="1233488" y="5540375"/>
            <a:ext cx="6913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https://www.idnes.cz/zpravy/domaci/kolik-vezi-ma-stovezata-praha-nadsenci-jich-napocitali-pres-pet-set.A100805_115917_praha-zpravy_sfo</a:t>
            </a:r>
          </a:p>
        </p:txBody>
      </p:sp>
      <p:sp>
        <p:nvSpPr>
          <p:cNvPr id="21508" name="TextovéPole 4"/>
          <p:cNvSpPr txBox="1">
            <a:spLocks noChangeArrowheads="1"/>
          </p:cNvSpPr>
          <p:nvPr/>
        </p:nvSpPr>
        <p:spPr bwMode="auto">
          <a:xfrm>
            <a:off x="395288" y="188913"/>
            <a:ext cx="8305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Prague – </a:t>
            </a:r>
            <a:r>
              <a:rPr lang="cs-CZ" altLang="cs-CZ" sz="2400" b="1" dirty="0" err="1"/>
              <a:t>Architectural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mosaic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of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the</a:t>
            </a:r>
            <a:r>
              <a:rPr lang="cs-CZ" altLang="cs-CZ" sz="2400" b="1" dirty="0"/>
              <a:t> last 1000 </a:t>
            </a:r>
            <a:r>
              <a:rPr lang="cs-CZ" altLang="cs-CZ" sz="2400" b="1" dirty="0" err="1"/>
              <a:t>years</a:t>
            </a:r>
            <a:r>
              <a:rPr lang="cs-CZ" altLang="cs-CZ" sz="2400" b="1" dirty="0"/>
              <a:t> </a:t>
            </a:r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396875" y="6165850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In </a:t>
            </a:r>
            <a:r>
              <a:rPr lang="cs-CZ" altLang="cs-CZ" sz="2400" b="1" dirty="0" err="1"/>
              <a:t>all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landscapes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you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can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find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simillar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patern</a:t>
            </a:r>
            <a:r>
              <a:rPr lang="cs-CZ" altLang="cs-CZ" sz="24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8634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10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13196"/>
            <a:ext cx="9144000" cy="6072188"/>
          </a:xfrm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547664" y="0"/>
            <a:ext cx="62827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 err="1"/>
              <a:t>Example</a:t>
            </a:r>
            <a:r>
              <a:rPr lang="cs-CZ" altLang="cs-CZ" sz="2400" b="1" dirty="0"/>
              <a:t> 1: </a:t>
            </a:r>
            <a:r>
              <a:rPr lang="cs-CZ" altLang="cs-CZ" sz="2400" b="1" dirty="0" err="1"/>
              <a:t>South-Moravian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landscape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with</a:t>
            </a:r>
            <a:r>
              <a:rPr lang="cs-CZ" altLang="cs-CZ" sz="2400" b="1" dirty="0"/>
              <a:t> natural </a:t>
            </a:r>
            <a:r>
              <a:rPr lang="cs-CZ" altLang="cs-CZ" sz="2400" b="1" dirty="0" err="1"/>
              <a:t>protected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areas</a:t>
            </a:r>
            <a:endParaRPr lang="cs-CZ" altLang="cs-CZ" sz="2400" b="1" dirty="0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2438747" y="6237312"/>
            <a:ext cx="4500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</a:rPr>
              <a:t>Pouzdřanská</a:t>
            </a: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  <a:r>
              <a:rPr lang="cs-CZ" altLang="cs-CZ" sz="1800" b="1" dirty="0" err="1">
                <a:solidFill>
                  <a:srgbClr val="FF0000"/>
                </a:solidFill>
              </a:rPr>
              <a:t>steppe</a:t>
            </a:r>
            <a:endParaRPr lang="cs-CZ" altLang="cs-CZ" sz="1800" b="1" dirty="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211960" y="2132854"/>
            <a:ext cx="4500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Pálava </a:t>
            </a:r>
            <a:r>
              <a:rPr lang="cs-CZ" altLang="cs-CZ" sz="1800" b="1" dirty="0" err="1">
                <a:solidFill>
                  <a:srgbClr val="FF0000"/>
                </a:solidFill>
              </a:rPr>
              <a:t>Hills</a:t>
            </a:r>
            <a:endParaRPr lang="cs-CZ" altLang="cs-CZ" sz="1800" b="1" dirty="0">
              <a:solidFill>
                <a:srgbClr val="FF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67335" y="976953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Both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localities</a:t>
            </a:r>
            <a:r>
              <a:rPr lang="cs-CZ" sz="2000" b="1" dirty="0">
                <a:solidFill>
                  <a:srgbClr val="FF0000"/>
                </a:solidFill>
              </a:rPr>
              <a:t> are </a:t>
            </a:r>
            <a:r>
              <a:rPr lang="cs-CZ" sz="2000" b="1" dirty="0" err="1">
                <a:solidFill>
                  <a:srgbClr val="FF0000"/>
                </a:solidFill>
              </a:rPr>
              <a:t>famous</a:t>
            </a:r>
            <a:r>
              <a:rPr lang="cs-CZ" sz="2000" b="1" dirty="0">
                <a:solidFill>
                  <a:srgbClr val="FF0000"/>
                </a:solidFill>
              </a:rPr>
              <a:t>  </a:t>
            </a:r>
            <a:r>
              <a:rPr lang="cs-CZ" sz="2000" b="1" dirty="0" err="1">
                <a:solidFill>
                  <a:srgbClr val="FF0000"/>
                </a:solidFill>
              </a:rPr>
              <a:t>because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of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high</a:t>
            </a:r>
            <a:r>
              <a:rPr lang="cs-CZ" sz="2000" b="1" dirty="0">
                <a:solidFill>
                  <a:srgbClr val="FF0000"/>
                </a:solidFill>
              </a:rPr>
              <a:t> species diversity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83568" y="1484784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Why</a:t>
            </a:r>
            <a:r>
              <a:rPr lang="cs-CZ" sz="2000" b="1" dirty="0">
                <a:solidFill>
                  <a:srgbClr val="FF0000"/>
                </a:solidFill>
              </a:rPr>
              <a:t> species diversity </a:t>
            </a:r>
            <a:r>
              <a:rPr lang="cs-CZ" sz="2000" b="1" dirty="0" err="1">
                <a:solidFill>
                  <a:srgbClr val="FF0000"/>
                </a:solidFill>
              </a:rPr>
              <a:t>is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high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right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here</a:t>
            </a:r>
            <a:r>
              <a:rPr lang="cs-CZ" sz="2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130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  <p:bldP spid="6" grpId="0"/>
      <p:bldP spid="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8676" name="Picture 4" descr="P6163875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8051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283968" y="6453188"/>
            <a:ext cx="47511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 err="1"/>
              <a:t>Altay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Kuray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steppe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Southern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Russia</a:t>
            </a:r>
            <a:endParaRPr lang="cs-CZ" altLang="cs-CZ" sz="2000" b="1" dirty="0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69428" y="617587"/>
            <a:ext cx="86416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May </a:t>
            </a:r>
            <a:r>
              <a:rPr lang="cs-CZ" altLang="cs-CZ" sz="2400" b="1" dirty="0" err="1"/>
              <a:t>be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the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landscape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of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Central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Europe</a:t>
            </a:r>
            <a:r>
              <a:rPr lang="cs-CZ" altLang="cs-CZ" sz="2400" b="1" dirty="0"/>
              <a:t> in </a:t>
            </a:r>
            <a:r>
              <a:rPr lang="cs-CZ" altLang="cs-CZ" sz="2400" b="1" dirty="0" err="1"/>
              <a:t>Ice</a:t>
            </a:r>
            <a:r>
              <a:rPr lang="cs-CZ" altLang="cs-CZ" sz="2400" b="1" dirty="0"/>
              <a:t> Age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948264" y="2540000"/>
            <a:ext cx="1368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solidFill>
                  <a:srgbClr val="FF0066"/>
                </a:solidFill>
              </a:rPr>
              <a:t>Taiga</a:t>
            </a:r>
            <a:endParaRPr lang="cs-CZ" altLang="cs-CZ" sz="2400" b="1" dirty="0">
              <a:solidFill>
                <a:srgbClr val="FF0066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019925" y="4965269"/>
            <a:ext cx="15843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solidFill>
                  <a:srgbClr val="FF0066"/>
                </a:solidFill>
              </a:rPr>
              <a:t>Steppe</a:t>
            </a:r>
            <a:endParaRPr lang="cs-CZ" altLang="cs-CZ" sz="2400" b="1" dirty="0">
              <a:solidFill>
                <a:srgbClr val="FF0066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1520" y="44624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Far </a:t>
            </a:r>
            <a:r>
              <a:rPr lang="cs-CZ" sz="3200" b="1" dirty="0" err="1"/>
              <a:t>landscape</a:t>
            </a:r>
            <a:r>
              <a:rPr lang="cs-CZ" sz="3200" b="1" dirty="0"/>
              <a:t> </a:t>
            </a:r>
            <a:r>
              <a:rPr lang="cs-CZ" sz="3200" b="1" dirty="0" err="1"/>
              <a:t>history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863142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71189"/>
            <a:ext cx="8229600" cy="539005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5700" b="1" u="sng" dirty="0" err="1"/>
              <a:t>Content</a:t>
            </a:r>
            <a:r>
              <a:rPr lang="cs-CZ" sz="5700" b="1" u="sng" dirty="0"/>
              <a:t> </a:t>
            </a:r>
            <a:r>
              <a:rPr lang="cs-CZ" sz="5700" b="1" u="sng" dirty="0" err="1"/>
              <a:t>of</a:t>
            </a:r>
            <a:r>
              <a:rPr lang="cs-CZ" sz="5700" b="1" u="sng" dirty="0"/>
              <a:t> </a:t>
            </a:r>
            <a:r>
              <a:rPr lang="cs-CZ" sz="5700" b="1" u="sng" dirty="0" err="1"/>
              <a:t>the</a:t>
            </a:r>
            <a:r>
              <a:rPr lang="cs-CZ" sz="5700" b="1" u="sng" dirty="0"/>
              <a:t> </a:t>
            </a:r>
            <a:r>
              <a:rPr lang="cs-CZ" sz="5700" b="1" u="sng" dirty="0" err="1"/>
              <a:t>Lecture</a:t>
            </a:r>
            <a:r>
              <a:rPr lang="cs-CZ" sz="5700" b="1" u="sng" dirty="0"/>
              <a:t>:</a:t>
            </a:r>
          </a:p>
          <a:p>
            <a:endParaRPr lang="cs-CZ" b="1" dirty="0"/>
          </a:p>
          <a:p>
            <a:endParaRPr lang="cs-CZ" b="1" dirty="0"/>
          </a:p>
          <a:p>
            <a:r>
              <a:rPr lang="cs-CZ" sz="4600" b="1" dirty="0" err="1"/>
              <a:t>Landscape</a:t>
            </a:r>
            <a:r>
              <a:rPr lang="cs-CZ" sz="4600" b="1" dirty="0"/>
              <a:t> in </a:t>
            </a:r>
            <a:r>
              <a:rPr lang="cs-CZ" sz="4600" b="1" dirty="0" err="1"/>
              <a:t>general</a:t>
            </a:r>
            <a:endParaRPr lang="cs-CZ" sz="4600" b="1" dirty="0"/>
          </a:p>
          <a:p>
            <a:pPr marL="0" indent="0">
              <a:buNone/>
            </a:pPr>
            <a:r>
              <a:rPr lang="cs-CZ" sz="4000" dirty="0"/>
              <a:t>(</a:t>
            </a:r>
            <a:r>
              <a:rPr lang="cs-CZ" sz="4000" dirty="0" err="1"/>
              <a:t>landscape</a:t>
            </a:r>
            <a:r>
              <a:rPr lang="cs-CZ" sz="4000" dirty="0"/>
              <a:t> </a:t>
            </a:r>
            <a:r>
              <a:rPr lang="cs-CZ" sz="4000" dirty="0" err="1"/>
              <a:t>structure</a:t>
            </a:r>
            <a:r>
              <a:rPr lang="cs-CZ" sz="4000" dirty="0"/>
              <a:t>, </a:t>
            </a:r>
            <a:r>
              <a:rPr lang="cs-CZ" sz="4000" dirty="0" err="1"/>
              <a:t>history</a:t>
            </a:r>
            <a:r>
              <a:rPr lang="cs-CZ" sz="4000" dirty="0"/>
              <a:t>, </a:t>
            </a:r>
            <a:r>
              <a:rPr lang="cs-CZ" sz="4000" dirty="0" err="1"/>
              <a:t>perception</a:t>
            </a:r>
            <a:r>
              <a:rPr lang="cs-CZ" sz="4000" dirty="0"/>
              <a:t>…)</a:t>
            </a:r>
          </a:p>
          <a:p>
            <a:endParaRPr lang="cs-CZ" dirty="0"/>
          </a:p>
          <a:p>
            <a:r>
              <a:rPr lang="cs-CZ" sz="4600" b="1" dirty="0" err="1"/>
              <a:t>Landscape</a:t>
            </a:r>
            <a:r>
              <a:rPr lang="cs-CZ" sz="4600" b="1" dirty="0"/>
              <a:t> </a:t>
            </a:r>
            <a:r>
              <a:rPr lang="cs-CZ" sz="4600" b="1" dirty="0" err="1"/>
              <a:t>Ecology</a:t>
            </a:r>
            <a:r>
              <a:rPr lang="cs-CZ" sz="4600" b="1" dirty="0"/>
              <a:t> </a:t>
            </a:r>
            <a:r>
              <a:rPr lang="cs-CZ" sz="4600" b="1" dirty="0" err="1"/>
              <a:t>Backround</a:t>
            </a:r>
            <a:endParaRPr lang="cs-CZ" sz="4600" b="1" dirty="0"/>
          </a:p>
          <a:p>
            <a:pPr>
              <a:buFontTx/>
              <a:buChar char="-"/>
            </a:pPr>
            <a:r>
              <a:rPr lang="cs-CZ" sz="4500" dirty="0" err="1"/>
              <a:t>Ecological</a:t>
            </a:r>
            <a:r>
              <a:rPr lang="cs-CZ" sz="4500" dirty="0"/>
              <a:t> </a:t>
            </a:r>
            <a:r>
              <a:rPr lang="cs-CZ" sz="4500" dirty="0" err="1"/>
              <a:t>niche</a:t>
            </a:r>
            <a:r>
              <a:rPr lang="cs-CZ" sz="4500" dirty="0"/>
              <a:t> </a:t>
            </a:r>
            <a:r>
              <a:rPr lang="cs-CZ" sz="4500" dirty="0" err="1"/>
              <a:t>concept</a:t>
            </a:r>
            <a:endParaRPr lang="cs-CZ" sz="4500" dirty="0"/>
          </a:p>
          <a:p>
            <a:pPr>
              <a:buFontTx/>
              <a:buChar char="-"/>
            </a:pPr>
            <a:r>
              <a:rPr lang="cs-CZ" sz="4500" dirty="0" err="1"/>
              <a:t>Metapopulation</a:t>
            </a:r>
            <a:r>
              <a:rPr lang="cs-CZ" sz="4500" dirty="0"/>
              <a:t> </a:t>
            </a:r>
            <a:r>
              <a:rPr lang="cs-CZ" sz="4500" dirty="0" err="1"/>
              <a:t>concept</a:t>
            </a:r>
            <a:endParaRPr lang="cs-CZ" sz="4500" dirty="0"/>
          </a:p>
          <a:p>
            <a:pPr>
              <a:buFontTx/>
              <a:buChar char="-"/>
            </a:pPr>
            <a:r>
              <a:rPr lang="cs-CZ" sz="4500" dirty="0"/>
              <a:t>Island </a:t>
            </a:r>
            <a:r>
              <a:rPr lang="cs-CZ" sz="4500" dirty="0" err="1"/>
              <a:t>biogeography</a:t>
            </a:r>
            <a:endParaRPr lang="cs-CZ" sz="4500" dirty="0"/>
          </a:p>
          <a:p>
            <a:pPr>
              <a:buFontTx/>
              <a:buChar char="-"/>
            </a:pPr>
            <a:r>
              <a:rPr lang="cs-CZ" sz="4500" dirty="0" err="1"/>
              <a:t>Landscape</a:t>
            </a:r>
            <a:r>
              <a:rPr lang="cs-CZ" sz="4500" dirty="0"/>
              <a:t> </a:t>
            </a:r>
            <a:r>
              <a:rPr lang="cs-CZ" sz="4500" dirty="0" err="1"/>
              <a:t>fragmentation</a:t>
            </a:r>
            <a:endParaRPr lang="cs-CZ" sz="4500" dirty="0"/>
          </a:p>
          <a:p>
            <a:pPr>
              <a:buFontTx/>
              <a:buChar char="-"/>
            </a:pPr>
            <a:r>
              <a:rPr lang="cs-CZ" sz="4500" dirty="0" err="1"/>
              <a:t>Ecological</a:t>
            </a:r>
            <a:r>
              <a:rPr lang="cs-CZ" sz="4500" dirty="0"/>
              <a:t> </a:t>
            </a:r>
            <a:r>
              <a:rPr lang="cs-CZ" sz="4500" dirty="0" err="1"/>
              <a:t>succession</a:t>
            </a:r>
            <a:endParaRPr lang="cs-CZ" sz="4500" dirty="0"/>
          </a:p>
          <a:p>
            <a:pPr>
              <a:buFontTx/>
              <a:buChar char="-"/>
            </a:pPr>
            <a:r>
              <a:rPr lang="cs-CZ" sz="4500" dirty="0" err="1"/>
              <a:t>Human</a:t>
            </a:r>
            <a:r>
              <a:rPr lang="cs-CZ" sz="4500" dirty="0"/>
              <a:t> </a:t>
            </a:r>
            <a:r>
              <a:rPr lang="cs-CZ" sz="4500" dirty="0" err="1"/>
              <a:t>impact</a:t>
            </a:r>
            <a:r>
              <a:rPr lang="cs-CZ" sz="4500" dirty="0"/>
              <a:t> and </a:t>
            </a:r>
            <a:r>
              <a:rPr lang="cs-CZ" sz="4500" dirty="0" err="1"/>
              <a:t>Ecosystem</a:t>
            </a:r>
            <a:r>
              <a:rPr lang="cs-CZ" sz="4500" dirty="0"/>
              <a:t> </a:t>
            </a:r>
            <a:r>
              <a:rPr lang="cs-CZ" sz="4500" dirty="0" err="1"/>
              <a:t>changes</a:t>
            </a:r>
            <a:endParaRPr lang="cs-CZ" sz="45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6664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Výsledek obrázku pro osídlení neol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723" name="AutoShape 4" descr="Výsledek obrázku pro osídlení neolit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0724" name="Picture 6" descr="Výsledek obrázku pro osídlení neol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" b="25492"/>
          <a:stretch/>
        </p:blipFill>
        <p:spPr bwMode="auto">
          <a:xfrm>
            <a:off x="827584" y="980728"/>
            <a:ext cx="7397750" cy="41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ovéPole 3"/>
          <p:cNvSpPr txBox="1">
            <a:spLocks noChangeArrowheads="1"/>
          </p:cNvSpPr>
          <p:nvPr/>
        </p:nvSpPr>
        <p:spPr bwMode="auto">
          <a:xfrm>
            <a:off x="371599" y="170008"/>
            <a:ext cx="85928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/>
              <a:t>Neolithic</a:t>
            </a:r>
            <a:r>
              <a:rPr lang="cs-CZ" altLang="cs-CZ" b="1" dirty="0"/>
              <a:t> (</a:t>
            </a:r>
            <a:r>
              <a:rPr lang="cs-CZ" altLang="cs-CZ" b="1" dirty="0" err="1"/>
              <a:t>agricultural</a:t>
            </a:r>
            <a:r>
              <a:rPr lang="cs-CZ" altLang="cs-CZ" b="1" dirty="0"/>
              <a:t>) Settlement 7000 BP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90674" y="5301208"/>
            <a:ext cx="7397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→ </a:t>
            </a:r>
            <a:r>
              <a:rPr lang="cs-CZ" sz="2400" b="1" dirty="0" err="1"/>
              <a:t>People</a:t>
            </a:r>
            <a:r>
              <a:rPr lang="cs-CZ" sz="2400" b="1" dirty="0"/>
              <a:t> </a:t>
            </a:r>
            <a:r>
              <a:rPr lang="cs-CZ" sz="2400" b="1" dirty="0" err="1"/>
              <a:t>due</a:t>
            </a:r>
            <a:r>
              <a:rPr lang="cs-CZ" sz="2400" b="1" dirty="0"/>
              <a:t> to </a:t>
            </a:r>
            <a:r>
              <a:rPr lang="cs-CZ" sz="2400" b="1" dirty="0" err="1"/>
              <a:t>landscape</a:t>
            </a:r>
            <a:r>
              <a:rPr lang="cs-CZ" sz="2400" b="1" dirty="0"/>
              <a:t> </a:t>
            </a:r>
            <a:r>
              <a:rPr lang="cs-CZ" sz="2400" b="1" dirty="0" err="1"/>
              <a:t>utilization</a:t>
            </a:r>
            <a:r>
              <a:rPr lang="cs-CZ" sz="2400" b="1" dirty="0"/>
              <a:t> </a:t>
            </a:r>
            <a:r>
              <a:rPr lang="cs-CZ" sz="2400" b="1" dirty="0" err="1"/>
              <a:t>stopped</a:t>
            </a:r>
            <a:r>
              <a:rPr lang="cs-CZ" sz="2400" b="1" dirty="0"/>
              <a:t> </a:t>
            </a:r>
            <a:r>
              <a:rPr lang="cs-CZ" sz="2400" b="1" dirty="0" err="1"/>
              <a:t>forest</a:t>
            </a:r>
            <a:r>
              <a:rPr lang="cs-CZ" sz="2400" b="1" dirty="0"/>
              <a:t> </a:t>
            </a:r>
            <a:r>
              <a:rPr lang="cs-CZ" sz="2400" b="1" dirty="0" err="1"/>
              <a:t>expansion</a:t>
            </a:r>
            <a:r>
              <a:rPr lang="cs-CZ" sz="2400" b="1" dirty="0"/>
              <a:t>. </a:t>
            </a:r>
            <a:r>
              <a:rPr lang="cs-CZ" sz="2400" b="1" dirty="0" err="1"/>
              <a:t>Especially</a:t>
            </a:r>
            <a:r>
              <a:rPr lang="cs-CZ" sz="2400" b="1" dirty="0"/>
              <a:t> in </a:t>
            </a:r>
            <a:r>
              <a:rPr lang="cs-CZ" sz="2400" b="1" dirty="0" err="1"/>
              <a:t>lowland</a:t>
            </a:r>
            <a:r>
              <a:rPr lang="cs-CZ" sz="2400" b="1" dirty="0"/>
              <a:t>, </a:t>
            </a:r>
            <a:r>
              <a:rPr lang="cs-CZ" sz="2400" b="1" dirty="0" err="1"/>
              <a:t>localities</a:t>
            </a:r>
            <a:r>
              <a:rPr lang="cs-CZ" sz="2400" b="1" dirty="0"/>
              <a:t> </a:t>
            </a:r>
            <a:r>
              <a:rPr lang="cs-CZ" sz="2400" b="1" dirty="0" err="1"/>
              <a:t>with</a:t>
            </a:r>
            <a:r>
              <a:rPr lang="cs-CZ" sz="2400" b="1" dirty="0"/>
              <a:t> </a:t>
            </a:r>
            <a:r>
              <a:rPr lang="cs-CZ" sz="2400" b="1" dirty="0" err="1"/>
              <a:t>relic</a:t>
            </a:r>
            <a:r>
              <a:rPr lang="cs-CZ" sz="2400" b="1" dirty="0"/>
              <a:t> species </a:t>
            </a:r>
            <a:r>
              <a:rPr lang="cs-CZ" sz="2400" b="1" dirty="0" err="1"/>
              <a:t>from</a:t>
            </a:r>
            <a:r>
              <a:rPr lang="cs-CZ" sz="2400" b="1" dirty="0"/>
              <a:t> </a:t>
            </a:r>
            <a:r>
              <a:rPr lang="cs-CZ" sz="2400" b="1" dirty="0" err="1"/>
              <a:t>Ice</a:t>
            </a:r>
            <a:r>
              <a:rPr lang="cs-CZ" sz="2400" b="1" dirty="0"/>
              <a:t> </a:t>
            </a:r>
            <a:r>
              <a:rPr lang="cs-CZ" sz="2400" b="1" dirty="0" err="1"/>
              <a:t>age</a:t>
            </a:r>
            <a:r>
              <a:rPr lang="cs-CZ" sz="2400" b="1" dirty="0"/>
              <a:t> and early </a:t>
            </a:r>
            <a:r>
              <a:rPr lang="cs-CZ" sz="2400" b="1" dirty="0" err="1"/>
              <a:t>Holocene</a:t>
            </a:r>
            <a:r>
              <a:rPr lang="cs-CZ" sz="2400" b="1" dirty="0"/>
              <a:t> </a:t>
            </a:r>
            <a:r>
              <a:rPr lang="cs-CZ" sz="2400" b="1" dirty="0" err="1"/>
              <a:t>were</a:t>
            </a:r>
            <a:r>
              <a:rPr lang="cs-CZ" sz="2400" b="1" dirty="0"/>
              <a:t> </a:t>
            </a:r>
            <a:r>
              <a:rPr lang="cs-CZ" sz="2400" b="1" dirty="0" err="1"/>
              <a:t>preserved</a:t>
            </a:r>
            <a:r>
              <a:rPr lang="cs-CZ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8265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10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024" y="1050992"/>
            <a:ext cx="8604448" cy="5713892"/>
          </a:xfrm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611188" y="6381750"/>
            <a:ext cx="4500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</a:rPr>
              <a:t>Pouzdřanská</a:t>
            </a: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  <a:r>
              <a:rPr lang="cs-CZ" altLang="cs-CZ" sz="1800" b="1" dirty="0" err="1">
                <a:solidFill>
                  <a:srgbClr val="FF0000"/>
                </a:solidFill>
              </a:rPr>
              <a:t>steppe</a:t>
            </a:r>
            <a:endParaRPr lang="cs-CZ" altLang="cs-CZ" sz="1800" b="1" dirty="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211960" y="2132854"/>
            <a:ext cx="4500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Pálava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23528" y="1095127"/>
            <a:ext cx="8748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→ </a:t>
            </a:r>
            <a:r>
              <a:rPr lang="cs-CZ" altLang="cs-CZ" sz="2400" b="1" dirty="0" err="1">
                <a:solidFill>
                  <a:srgbClr val="FF0000"/>
                </a:solidFill>
              </a:rPr>
              <a:t>landscape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with</a:t>
            </a:r>
            <a:r>
              <a:rPr lang="cs-CZ" altLang="cs-CZ" sz="2400" b="1" dirty="0">
                <a:solidFill>
                  <a:srgbClr val="FF0000"/>
                </a:solidFill>
              </a:rPr>
              <a:t> long </a:t>
            </a:r>
            <a:r>
              <a:rPr lang="cs-CZ" altLang="cs-CZ" sz="2400" b="1" dirty="0" err="1">
                <a:solidFill>
                  <a:srgbClr val="FF0000"/>
                </a:solidFill>
              </a:rPr>
              <a:t>continuity</a:t>
            </a:r>
            <a:r>
              <a:rPr lang="cs-CZ" altLang="cs-CZ" sz="2400" b="1" dirty="0">
                <a:solidFill>
                  <a:srgbClr val="FF0000"/>
                </a:solidFill>
              </a:rPr>
              <a:t> and </a:t>
            </a:r>
            <a:r>
              <a:rPr lang="cs-CZ" altLang="cs-CZ" sz="2400" b="1" dirty="0" err="1">
                <a:solidFill>
                  <a:srgbClr val="FF0000"/>
                </a:solidFill>
              </a:rPr>
              <a:t>relic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habitats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75656" y="77723"/>
            <a:ext cx="62827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 err="1"/>
              <a:t>Example</a:t>
            </a:r>
            <a:r>
              <a:rPr lang="cs-CZ" altLang="cs-CZ" sz="2400" b="1" dirty="0"/>
              <a:t> 1: </a:t>
            </a:r>
            <a:r>
              <a:rPr lang="cs-CZ" altLang="cs-CZ" sz="2400" b="1" dirty="0" err="1"/>
              <a:t>South-Moravian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landscape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with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nature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protected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areas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20959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4" descr="ostravsko-snimek"/>
          <p:cNvPicPr>
            <a:picLocks noChangeAspect="1" noChangeArrowheads="1"/>
          </p:cNvPicPr>
          <p:nvPr/>
        </p:nvPicPr>
        <p:blipFill>
          <a:blip r:embed="rId2">
            <a:lum bright="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13" y="1268760"/>
            <a:ext cx="7129041" cy="537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7338" y="116632"/>
            <a:ext cx="87487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/>
              <a:t>Example</a:t>
            </a:r>
            <a:r>
              <a:rPr lang="cs-CZ" altLang="cs-CZ" sz="2800" b="1" dirty="0"/>
              <a:t> 2: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/>
              <a:t>Legacies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of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historical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developtment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of</a:t>
            </a:r>
            <a:r>
              <a:rPr lang="cs-CZ" altLang="cs-CZ" sz="2800" b="1" dirty="0"/>
              <a:t> settlement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2483768" y="4509121"/>
            <a:ext cx="360040" cy="7160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V="1">
            <a:off x="5796136" y="3927763"/>
            <a:ext cx="1152128" cy="11574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olný tvar 9"/>
          <p:cNvSpPr/>
          <p:nvPr/>
        </p:nvSpPr>
        <p:spPr>
          <a:xfrm>
            <a:off x="3574473" y="1246909"/>
            <a:ext cx="1565563" cy="5361709"/>
          </a:xfrm>
          <a:custGeom>
            <a:avLst/>
            <a:gdLst>
              <a:gd name="connsiteX0" fmla="*/ 0 w 1565563"/>
              <a:gd name="connsiteY0" fmla="*/ 0 h 5361709"/>
              <a:gd name="connsiteX1" fmla="*/ 41563 w 1565563"/>
              <a:gd name="connsiteY1" fmla="*/ 124691 h 5361709"/>
              <a:gd name="connsiteX2" fmla="*/ 55418 w 1565563"/>
              <a:gd name="connsiteY2" fmla="*/ 166255 h 5361709"/>
              <a:gd name="connsiteX3" fmla="*/ 69272 w 1565563"/>
              <a:gd name="connsiteY3" fmla="*/ 235527 h 5361709"/>
              <a:gd name="connsiteX4" fmla="*/ 83127 w 1565563"/>
              <a:gd name="connsiteY4" fmla="*/ 318655 h 5361709"/>
              <a:gd name="connsiteX5" fmla="*/ 138545 w 1565563"/>
              <a:gd name="connsiteY5" fmla="*/ 415636 h 5361709"/>
              <a:gd name="connsiteX6" fmla="*/ 180109 w 1565563"/>
              <a:gd name="connsiteY6" fmla="*/ 498764 h 5361709"/>
              <a:gd name="connsiteX7" fmla="*/ 221672 w 1565563"/>
              <a:gd name="connsiteY7" fmla="*/ 623455 h 5361709"/>
              <a:gd name="connsiteX8" fmla="*/ 235527 w 1565563"/>
              <a:gd name="connsiteY8" fmla="*/ 665018 h 5361709"/>
              <a:gd name="connsiteX9" fmla="*/ 263236 w 1565563"/>
              <a:gd name="connsiteY9" fmla="*/ 706582 h 5361709"/>
              <a:gd name="connsiteX10" fmla="*/ 277091 w 1565563"/>
              <a:gd name="connsiteY10" fmla="*/ 748146 h 5361709"/>
              <a:gd name="connsiteX11" fmla="*/ 332509 w 1565563"/>
              <a:gd name="connsiteY11" fmla="*/ 831273 h 5361709"/>
              <a:gd name="connsiteX12" fmla="*/ 346363 w 1565563"/>
              <a:gd name="connsiteY12" fmla="*/ 872836 h 5361709"/>
              <a:gd name="connsiteX13" fmla="*/ 374072 w 1565563"/>
              <a:gd name="connsiteY13" fmla="*/ 900546 h 5361709"/>
              <a:gd name="connsiteX14" fmla="*/ 415636 w 1565563"/>
              <a:gd name="connsiteY14" fmla="*/ 955964 h 5361709"/>
              <a:gd name="connsiteX15" fmla="*/ 484909 w 1565563"/>
              <a:gd name="connsiteY15" fmla="*/ 1108364 h 5361709"/>
              <a:gd name="connsiteX16" fmla="*/ 512618 w 1565563"/>
              <a:gd name="connsiteY16" fmla="*/ 1163782 h 5361709"/>
              <a:gd name="connsiteX17" fmla="*/ 540327 w 1565563"/>
              <a:gd name="connsiteY17" fmla="*/ 1288473 h 5361709"/>
              <a:gd name="connsiteX18" fmla="*/ 595745 w 1565563"/>
              <a:gd name="connsiteY18" fmla="*/ 1371600 h 5361709"/>
              <a:gd name="connsiteX19" fmla="*/ 651163 w 1565563"/>
              <a:gd name="connsiteY19" fmla="*/ 1454727 h 5361709"/>
              <a:gd name="connsiteX20" fmla="*/ 692727 w 1565563"/>
              <a:gd name="connsiteY20" fmla="*/ 1565564 h 5361709"/>
              <a:gd name="connsiteX21" fmla="*/ 706582 w 1565563"/>
              <a:gd name="connsiteY21" fmla="*/ 1620982 h 5361709"/>
              <a:gd name="connsiteX22" fmla="*/ 734291 w 1565563"/>
              <a:gd name="connsiteY22" fmla="*/ 1704109 h 5361709"/>
              <a:gd name="connsiteX23" fmla="*/ 817418 w 1565563"/>
              <a:gd name="connsiteY23" fmla="*/ 1773382 h 5361709"/>
              <a:gd name="connsiteX24" fmla="*/ 858982 w 1565563"/>
              <a:gd name="connsiteY24" fmla="*/ 1814946 h 5361709"/>
              <a:gd name="connsiteX25" fmla="*/ 942109 w 1565563"/>
              <a:gd name="connsiteY25" fmla="*/ 1856509 h 5361709"/>
              <a:gd name="connsiteX26" fmla="*/ 1011382 w 1565563"/>
              <a:gd name="connsiteY26" fmla="*/ 1939636 h 5361709"/>
              <a:gd name="connsiteX27" fmla="*/ 1080654 w 1565563"/>
              <a:gd name="connsiteY27" fmla="*/ 1953491 h 5361709"/>
              <a:gd name="connsiteX28" fmla="*/ 1108363 w 1565563"/>
              <a:gd name="connsiteY28" fmla="*/ 1995055 h 5361709"/>
              <a:gd name="connsiteX29" fmla="*/ 1149927 w 1565563"/>
              <a:gd name="connsiteY29" fmla="*/ 2078182 h 5361709"/>
              <a:gd name="connsiteX30" fmla="*/ 1233054 w 1565563"/>
              <a:gd name="connsiteY30" fmla="*/ 2161309 h 5361709"/>
              <a:gd name="connsiteX31" fmla="*/ 1260763 w 1565563"/>
              <a:gd name="connsiteY31" fmla="*/ 2202873 h 5361709"/>
              <a:gd name="connsiteX32" fmla="*/ 1330036 w 1565563"/>
              <a:gd name="connsiteY32" fmla="*/ 2272146 h 5361709"/>
              <a:gd name="connsiteX33" fmla="*/ 1413163 w 1565563"/>
              <a:gd name="connsiteY33" fmla="*/ 2438400 h 5361709"/>
              <a:gd name="connsiteX34" fmla="*/ 1440872 w 1565563"/>
              <a:gd name="connsiteY34" fmla="*/ 2479964 h 5361709"/>
              <a:gd name="connsiteX35" fmla="*/ 1468582 w 1565563"/>
              <a:gd name="connsiteY35" fmla="*/ 2521527 h 5361709"/>
              <a:gd name="connsiteX36" fmla="*/ 1510145 w 1565563"/>
              <a:gd name="connsiteY36" fmla="*/ 2687782 h 5361709"/>
              <a:gd name="connsiteX37" fmla="*/ 1496291 w 1565563"/>
              <a:gd name="connsiteY37" fmla="*/ 2784764 h 5361709"/>
              <a:gd name="connsiteX38" fmla="*/ 1482436 w 1565563"/>
              <a:gd name="connsiteY38" fmla="*/ 2826327 h 5361709"/>
              <a:gd name="connsiteX39" fmla="*/ 1357745 w 1565563"/>
              <a:gd name="connsiteY39" fmla="*/ 2937164 h 5361709"/>
              <a:gd name="connsiteX40" fmla="*/ 1316182 w 1565563"/>
              <a:gd name="connsiteY40" fmla="*/ 2951018 h 5361709"/>
              <a:gd name="connsiteX41" fmla="*/ 1288472 w 1565563"/>
              <a:gd name="connsiteY41" fmla="*/ 2978727 h 5361709"/>
              <a:gd name="connsiteX42" fmla="*/ 1246909 w 1565563"/>
              <a:gd name="connsiteY42" fmla="*/ 2992582 h 5361709"/>
              <a:gd name="connsiteX43" fmla="*/ 1233054 w 1565563"/>
              <a:gd name="connsiteY43" fmla="*/ 3034146 h 5361709"/>
              <a:gd name="connsiteX44" fmla="*/ 1177636 w 1565563"/>
              <a:gd name="connsiteY44" fmla="*/ 3131127 h 5361709"/>
              <a:gd name="connsiteX45" fmla="*/ 1163782 w 1565563"/>
              <a:gd name="connsiteY45" fmla="*/ 3172691 h 5361709"/>
              <a:gd name="connsiteX46" fmla="*/ 1136072 w 1565563"/>
              <a:gd name="connsiteY46" fmla="*/ 3200400 h 5361709"/>
              <a:gd name="connsiteX47" fmla="*/ 1080654 w 1565563"/>
              <a:gd name="connsiteY47" fmla="*/ 3366655 h 5361709"/>
              <a:gd name="connsiteX48" fmla="*/ 1052945 w 1565563"/>
              <a:gd name="connsiteY48" fmla="*/ 3435927 h 5361709"/>
              <a:gd name="connsiteX49" fmla="*/ 1011382 w 1565563"/>
              <a:gd name="connsiteY49" fmla="*/ 3491346 h 5361709"/>
              <a:gd name="connsiteX50" fmla="*/ 997527 w 1565563"/>
              <a:gd name="connsiteY50" fmla="*/ 3588327 h 5361709"/>
              <a:gd name="connsiteX51" fmla="*/ 969818 w 1565563"/>
              <a:gd name="connsiteY51" fmla="*/ 3643746 h 5361709"/>
              <a:gd name="connsiteX52" fmla="*/ 955963 w 1565563"/>
              <a:gd name="connsiteY52" fmla="*/ 3823855 h 5361709"/>
              <a:gd name="connsiteX53" fmla="*/ 983672 w 1565563"/>
              <a:gd name="connsiteY53" fmla="*/ 4031673 h 5361709"/>
              <a:gd name="connsiteX54" fmla="*/ 997527 w 1565563"/>
              <a:gd name="connsiteY54" fmla="*/ 4073236 h 5361709"/>
              <a:gd name="connsiteX55" fmla="*/ 1066800 w 1565563"/>
              <a:gd name="connsiteY55" fmla="*/ 4142509 h 5361709"/>
              <a:gd name="connsiteX56" fmla="*/ 1136072 w 1565563"/>
              <a:gd name="connsiteY56" fmla="*/ 4225636 h 5361709"/>
              <a:gd name="connsiteX57" fmla="*/ 1233054 w 1565563"/>
              <a:gd name="connsiteY57" fmla="*/ 4350327 h 5361709"/>
              <a:gd name="connsiteX58" fmla="*/ 1274618 w 1565563"/>
              <a:gd name="connsiteY58" fmla="*/ 4433455 h 5361709"/>
              <a:gd name="connsiteX59" fmla="*/ 1302327 w 1565563"/>
              <a:gd name="connsiteY59" fmla="*/ 4516582 h 5361709"/>
              <a:gd name="connsiteX60" fmla="*/ 1330036 w 1565563"/>
              <a:gd name="connsiteY60" fmla="*/ 4599709 h 5361709"/>
              <a:gd name="connsiteX61" fmla="*/ 1343891 w 1565563"/>
              <a:gd name="connsiteY61" fmla="*/ 4655127 h 5361709"/>
              <a:gd name="connsiteX62" fmla="*/ 1385454 w 1565563"/>
              <a:gd name="connsiteY62" fmla="*/ 4696691 h 5361709"/>
              <a:gd name="connsiteX63" fmla="*/ 1399309 w 1565563"/>
              <a:gd name="connsiteY63" fmla="*/ 4738255 h 5361709"/>
              <a:gd name="connsiteX64" fmla="*/ 1440872 w 1565563"/>
              <a:gd name="connsiteY64" fmla="*/ 4779818 h 5361709"/>
              <a:gd name="connsiteX65" fmla="*/ 1468582 w 1565563"/>
              <a:gd name="connsiteY65" fmla="*/ 4821382 h 5361709"/>
              <a:gd name="connsiteX66" fmla="*/ 1482436 w 1565563"/>
              <a:gd name="connsiteY66" fmla="*/ 5001491 h 5361709"/>
              <a:gd name="connsiteX67" fmla="*/ 1496291 w 1565563"/>
              <a:gd name="connsiteY67" fmla="*/ 5056909 h 5361709"/>
              <a:gd name="connsiteX68" fmla="*/ 1510145 w 1565563"/>
              <a:gd name="connsiteY68" fmla="*/ 5126182 h 5361709"/>
              <a:gd name="connsiteX69" fmla="*/ 1524000 w 1565563"/>
              <a:gd name="connsiteY69" fmla="*/ 5223164 h 5361709"/>
              <a:gd name="connsiteX70" fmla="*/ 1537854 w 1565563"/>
              <a:gd name="connsiteY70" fmla="*/ 5264727 h 5361709"/>
              <a:gd name="connsiteX71" fmla="*/ 1551709 w 1565563"/>
              <a:gd name="connsiteY71" fmla="*/ 5320146 h 5361709"/>
              <a:gd name="connsiteX72" fmla="*/ 1565563 w 1565563"/>
              <a:gd name="connsiteY72" fmla="*/ 5361709 h 536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565563" h="5361709">
                <a:moveTo>
                  <a:pt x="0" y="0"/>
                </a:moveTo>
                <a:cubicBezTo>
                  <a:pt x="47770" y="119427"/>
                  <a:pt x="11732" y="20282"/>
                  <a:pt x="41563" y="124691"/>
                </a:cubicBezTo>
                <a:cubicBezTo>
                  <a:pt x="45575" y="138733"/>
                  <a:pt x="51876" y="152087"/>
                  <a:pt x="55418" y="166255"/>
                </a:cubicBezTo>
                <a:cubicBezTo>
                  <a:pt x="61129" y="189100"/>
                  <a:pt x="65060" y="212359"/>
                  <a:pt x="69272" y="235527"/>
                </a:cubicBezTo>
                <a:cubicBezTo>
                  <a:pt x="74297" y="263165"/>
                  <a:pt x="75055" y="291748"/>
                  <a:pt x="83127" y="318655"/>
                </a:cubicBezTo>
                <a:cubicBezTo>
                  <a:pt x="101344" y="379380"/>
                  <a:pt x="113035" y="364617"/>
                  <a:pt x="138545" y="415636"/>
                </a:cubicBezTo>
                <a:cubicBezTo>
                  <a:pt x="195908" y="530361"/>
                  <a:pt x="100696" y="379643"/>
                  <a:pt x="180109" y="498764"/>
                </a:cubicBezTo>
                <a:lnTo>
                  <a:pt x="221672" y="623455"/>
                </a:lnTo>
                <a:cubicBezTo>
                  <a:pt x="226290" y="637309"/>
                  <a:pt x="227426" y="652867"/>
                  <a:pt x="235527" y="665018"/>
                </a:cubicBezTo>
                <a:cubicBezTo>
                  <a:pt x="244763" y="678873"/>
                  <a:pt x="255789" y="691689"/>
                  <a:pt x="263236" y="706582"/>
                </a:cubicBezTo>
                <a:cubicBezTo>
                  <a:pt x="269767" y="719644"/>
                  <a:pt x="269999" y="735380"/>
                  <a:pt x="277091" y="748146"/>
                </a:cubicBezTo>
                <a:cubicBezTo>
                  <a:pt x="293264" y="777257"/>
                  <a:pt x="332509" y="831273"/>
                  <a:pt x="332509" y="831273"/>
                </a:cubicBezTo>
                <a:cubicBezTo>
                  <a:pt x="337127" y="845127"/>
                  <a:pt x="338850" y="860313"/>
                  <a:pt x="346363" y="872836"/>
                </a:cubicBezTo>
                <a:cubicBezTo>
                  <a:pt x="353083" y="884037"/>
                  <a:pt x="365710" y="890511"/>
                  <a:pt x="374072" y="900546"/>
                </a:cubicBezTo>
                <a:cubicBezTo>
                  <a:pt x="388854" y="918285"/>
                  <a:pt x="401781" y="937491"/>
                  <a:pt x="415636" y="955964"/>
                </a:cubicBezTo>
                <a:cubicBezTo>
                  <a:pt x="442554" y="1036713"/>
                  <a:pt x="422960" y="984466"/>
                  <a:pt x="484909" y="1108364"/>
                </a:cubicBezTo>
                <a:lnTo>
                  <a:pt x="512618" y="1163782"/>
                </a:lnTo>
                <a:cubicBezTo>
                  <a:pt x="516378" y="1186341"/>
                  <a:pt x="524085" y="1259237"/>
                  <a:pt x="540327" y="1288473"/>
                </a:cubicBezTo>
                <a:cubicBezTo>
                  <a:pt x="556500" y="1317584"/>
                  <a:pt x="585214" y="1340007"/>
                  <a:pt x="595745" y="1371600"/>
                </a:cubicBezTo>
                <a:cubicBezTo>
                  <a:pt x="615796" y="1431751"/>
                  <a:pt x="599273" y="1402837"/>
                  <a:pt x="651163" y="1454727"/>
                </a:cubicBezTo>
                <a:cubicBezTo>
                  <a:pt x="686726" y="1596976"/>
                  <a:pt x="638390" y="1420668"/>
                  <a:pt x="692727" y="1565564"/>
                </a:cubicBezTo>
                <a:cubicBezTo>
                  <a:pt x="699413" y="1583393"/>
                  <a:pt x="701110" y="1602744"/>
                  <a:pt x="706582" y="1620982"/>
                </a:cubicBezTo>
                <a:cubicBezTo>
                  <a:pt x="714975" y="1648958"/>
                  <a:pt x="713638" y="1683456"/>
                  <a:pt x="734291" y="1704109"/>
                </a:cubicBezTo>
                <a:cubicBezTo>
                  <a:pt x="855709" y="1825530"/>
                  <a:pt x="701693" y="1676945"/>
                  <a:pt x="817418" y="1773382"/>
                </a:cubicBezTo>
                <a:cubicBezTo>
                  <a:pt x="832470" y="1785925"/>
                  <a:pt x="843930" y="1802403"/>
                  <a:pt x="858982" y="1814946"/>
                </a:cubicBezTo>
                <a:cubicBezTo>
                  <a:pt x="894793" y="1844788"/>
                  <a:pt x="900451" y="1842624"/>
                  <a:pt x="942109" y="1856509"/>
                </a:cubicBezTo>
                <a:cubicBezTo>
                  <a:pt x="958023" y="1880381"/>
                  <a:pt x="984711" y="1926301"/>
                  <a:pt x="1011382" y="1939636"/>
                </a:cubicBezTo>
                <a:cubicBezTo>
                  <a:pt x="1032444" y="1950167"/>
                  <a:pt x="1057563" y="1948873"/>
                  <a:pt x="1080654" y="1953491"/>
                </a:cubicBezTo>
                <a:cubicBezTo>
                  <a:pt x="1089890" y="1967346"/>
                  <a:pt x="1100916" y="1980162"/>
                  <a:pt x="1108363" y="1995055"/>
                </a:cubicBezTo>
                <a:cubicBezTo>
                  <a:pt x="1135873" y="2050075"/>
                  <a:pt x="1104552" y="2027135"/>
                  <a:pt x="1149927" y="2078182"/>
                </a:cubicBezTo>
                <a:cubicBezTo>
                  <a:pt x="1175961" y="2107470"/>
                  <a:pt x="1211317" y="2128704"/>
                  <a:pt x="1233054" y="2161309"/>
                </a:cubicBezTo>
                <a:cubicBezTo>
                  <a:pt x="1242290" y="2175164"/>
                  <a:pt x="1249798" y="2190342"/>
                  <a:pt x="1260763" y="2202873"/>
                </a:cubicBezTo>
                <a:cubicBezTo>
                  <a:pt x="1282267" y="2227449"/>
                  <a:pt x="1330036" y="2272146"/>
                  <a:pt x="1330036" y="2272146"/>
                </a:cubicBezTo>
                <a:cubicBezTo>
                  <a:pt x="1368276" y="2386867"/>
                  <a:pt x="1341543" y="2330970"/>
                  <a:pt x="1413163" y="2438400"/>
                </a:cubicBezTo>
                <a:lnTo>
                  <a:pt x="1440872" y="2479964"/>
                </a:lnTo>
                <a:lnTo>
                  <a:pt x="1468582" y="2521527"/>
                </a:lnTo>
                <a:cubicBezTo>
                  <a:pt x="1505174" y="2631305"/>
                  <a:pt x="1491489" y="2575844"/>
                  <a:pt x="1510145" y="2687782"/>
                </a:cubicBezTo>
                <a:cubicBezTo>
                  <a:pt x="1505527" y="2720109"/>
                  <a:pt x="1502695" y="2752743"/>
                  <a:pt x="1496291" y="2784764"/>
                </a:cubicBezTo>
                <a:cubicBezTo>
                  <a:pt x="1493427" y="2799084"/>
                  <a:pt x="1491402" y="2814799"/>
                  <a:pt x="1482436" y="2826327"/>
                </a:cubicBezTo>
                <a:cubicBezTo>
                  <a:pt x="1459068" y="2856372"/>
                  <a:pt x="1401519" y="2915277"/>
                  <a:pt x="1357745" y="2937164"/>
                </a:cubicBezTo>
                <a:cubicBezTo>
                  <a:pt x="1344683" y="2943695"/>
                  <a:pt x="1330036" y="2946400"/>
                  <a:pt x="1316182" y="2951018"/>
                </a:cubicBezTo>
                <a:cubicBezTo>
                  <a:pt x="1306945" y="2960254"/>
                  <a:pt x="1299673" y="2972006"/>
                  <a:pt x="1288472" y="2978727"/>
                </a:cubicBezTo>
                <a:cubicBezTo>
                  <a:pt x="1275949" y="2986241"/>
                  <a:pt x="1257235" y="2982255"/>
                  <a:pt x="1246909" y="2992582"/>
                </a:cubicBezTo>
                <a:cubicBezTo>
                  <a:pt x="1236582" y="3002909"/>
                  <a:pt x="1238807" y="3020723"/>
                  <a:pt x="1233054" y="3034146"/>
                </a:cubicBezTo>
                <a:cubicBezTo>
                  <a:pt x="1211960" y="3083365"/>
                  <a:pt x="1205465" y="3089384"/>
                  <a:pt x="1177636" y="3131127"/>
                </a:cubicBezTo>
                <a:cubicBezTo>
                  <a:pt x="1173018" y="3144982"/>
                  <a:pt x="1171296" y="3160168"/>
                  <a:pt x="1163782" y="3172691"/>
                </a:cubicBezTo>
                <a:cubicBezTo>
                  <a:pt x="1157061" y="3183892"/>
                  <a:pt x="1141218" y="3188394"/>
                  <a:pt x="1136072" y="3200400"/>
                </a:cubicBezTo>
                <a:cubicBezTo>
                  <a:pt x="1113061" y="3254093"/>
                  <a:pt x="1102349" y="3312417"/>
                  <a:pt x="1080654" y="3366655"/>
                </a:cubicBezTo>
                <a:cubicBezTo>
                  <a:pt x="1071418" y="3389746"/>
                  <a:pt x="1065023" y="3414187"/>
                  <a:pt x="1052945" y="3435927"/>
                </a:cubicBezTo>
                <a:cubicBezTo>
                  <a:pt x="1041731" y="3456112"/>
                  <a:pt x="1025236" y="3472873"/>
                  <a:pt x="1011382" y="3491346"/>
                </a:cubicBezTo>
                <a:cubicBezTo>
                  <a:pt x="1006764" y="3523673"/>
                  <a:pt x="1006119" y="3556822"/>
                  <a:pt x="997527" y="3588327"/>
                </a:cubicBezTo>
                <a:cubicBezTo>
                  <a:pt x="992093" y="3608253"/>
                  <a:pt x="973407" y="3623407"/>
                  <a:pt x="969818" y="3643746"/>
                </a:cubicBezTo>
                <a:cubicBezTo>
                  <a:pt x="959354" y="3703043"/>
                  <a:pt x="960581" y="3763819"/>
                  <a:pt x="955963" y="3823855"/>
                </a:cubicBezTo>
                <a:cubicBezTo>
                  <a:pt x="966857" y="3943680"/>
                  <a:pt x="959196" y="3946007"/>
                  <a:pt x="983672" y="4031673"/>
                </a:cubicBezTo>
                <a:cubicBezTo>
                  <a:pt x="987684" y="4045715"/>
                  <a:pt x="988765" y="4061553"/>
                  <a:pt x="997527" y="4073236"/>
                </a:cubicBezTo>
                <a:cubicBezTo>
                  <a:pt x="1017121" y="4099360"/>
                  <a:pt x="1048686" y="4115338"/>
                  <a:pt x="1066800" y="4142509"/>
                </a:cubicBezTo>
                <a:cubicBezTo>
                  <a:pt x="1165810" y="4291025"/>
                  <a:pt x="1011625" y="4065634"/>
                  <a:pt x="1136072" y="4225636"/>
                </a:cubicBezTo>
                <a:cubicBezTo>
                  <a:pt x="1252073" y="4374780"/>
                  <a:pt x="1138694" y="4255967"/>
                  <a:pt x="1233054" y="4350327"/>
                </a:cubicBezTo>
                <a:cubicBezTo>
                  <a:pt x="1283585" y="4501917"/>
                  <a:pt x="1202995" y="4272302"/>
                  <a:pt x="1274618" y="4433455"/>
                </a:cubicBezTo>
                <a:cubicBezTo>
                  <a:pt x="1286480" y="4460145"/>
                  <a:pt x="1293091" y="4488873"/>
                  <a:pt x="1302327" y="4516582"/>
                </a:cubicBezTo>
                <a:cubicBezTo>
                  <a:pt x="1302330" y="4516592"/>
                  <a:pt x="1330033" y="4599698"/>
                  <a:pt x="1330036" y="4599709"/>
                </a:cubicBezTo>
                <a:cubicBezTo>
                  <a:pt x="1334654" y="4618182"/>
                  <a:pt x="1334444" y="4638595"/>
                  <a:pt x="1343891" y="4655127"/>
                </a:cubicBezTo>
                <a:cubicBezTo>
                  <a:pt x="1353612" y="4672139"/>
                  <a:pt x="1371600" y="4682836"/>
                  <a:pt x="1385454" y="4696691"/>
                </a:cubicBezTo>
                <a:cubicBezTo>
                  <a:pt x="1390072" y="4710546"/>
                  <a:pt x="1391208" y="4726104"/>
                  <a:pt x="1399309" y="4738255"/>
                </a:cubicBezTo>
                <a:cubicBezTo>
                  <a:pt x="1410177" y="4754557"/>
                  <a:pt x="1428329" y="4764766"/>
                  <a:pt x="1440872" y="4779818"/>
                </a:cubicBezTo>
                <a:cubicBezTo>
                  <a:pt x="1451532" y="4792610"/>
                  <a:pt x="1459345" y="4807527"/>
                  <a:pt x="1468582" y="4821382"/>
                </a:cubicBezTo>
                <a:cubicBezTo>
                  <a:pt x="1473200" y="4881418"/>
                  <a:pt x="1475401" y="4941690"/>
                  <a:pt x="1482436" y="5001491"/>
                </a:cubicBezTo>
                <a:cubicBezTo>
                  <a:pt x="1484661" y="5020402"/>
                  <a:pt x="1492160" y="5038321"/>
                  <a:pt x="1496291" y="5056909"/>
                </a:cubicBezTo>
                <a:cubicBezTo>
                  <a:pt x="1501399" y="5079897"/>
                  <a:pt x="1506274" y="5102954"/>
                  <a:pt x="1510145" y="5126182"/>
                </a:cubicBezTo>
                <a:cubicBezTo>
                  <a:pt x="1515514" y="5158393"/>
                  <a:pt x="1517596" y="5191143"/>
                  <a:pt x="1524000" y="5223164"/>
                </a:cubicBezTo>
                <a:cubicBezTo>
                  <a:pt x="1526864" y="5237484"/>
                  <a:pt x="1533842" y="5250685"/>
                  <a:pt x="1537854" y="5264727"/>
                </a:cubicBezTo>
                <a:cubicBezTo>
                  <a:pt x="1543085" y="5283036"/>
                  <a:pt x="1546478" y="5301837"/>
                  <a:pt x="1551709" y="5320146"/>
                </a:cubicBezTo>
                <a:cubicBezTo>
                  <a:pt x="1555721" y="5334188"/>
                  <a:pt x="1565563" y="5361709"/>
                  <a:pt x="1565563" y="536170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403648" y="1916832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Moravia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724128" y="1844824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>
                <a:solidFill>
                  <a:srgbClr val="FF0000"/>
                </a:solidFill>
              </a:rPr>
              <a:t>Silesia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995936" y="1268760"/>
            <a:ext cx="1072092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OSTRAVA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866681" y="5309050"/>
            <a:ext cx="2201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Village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with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distinct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margins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176662" y="5297466"/>
            <a:ext cx="2526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Scattered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houses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39552" y="2564904"/>
            <a:ext cx="8123801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/>
              <a:t>Landsacape</a:t>
            </a:r>
            <a:r>
              <a:rPr lang="cs-CZ" sz="2400" dirty="0"/>
              <a:t> as a </a:t>
            </a:r>
            <a:r>
              <a:rPr lang="cs-CZ" sz="2400" dirty="0" err="1"/>
              <a:t>mirror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different</a:t>
            </a:r>
            <a:r>
              <a:rPr lang="cs-CZ" sz="2400" dirty="0"/>
              <a:t> </a:t>
            </a:r>
            <a:r>
              <a:rPr lang="cs-CZ" sz="2400" dirty="0" err="1"/>
              <a:t>law</a:t>
            </a:r>
            <a:r>
              <a:rPr lang="cs-CZ" sz="2400" dirty="0"/>
              <a:t> in </a:t>
            </a:r>
            <a:r>
              <a:rPr lang="cs-CZ" sz="2400" dirty="0" err="1"/>
              <a:t>landscape</a:t>
            </a:r>
            <a:r>
              <a:rPr lang="cs-CZ" sz="2400" dirty="0"/>
              <a:t> </a:t>
            </a:r>
            <a:r>
              <a:rPr lang="cs-CZ" sz="2400" dirty="0" err="1"/>
              <a:t>planning</a:t>
            </a:r>
            <a:r>
              <a:rPr lang="cs-CZ" sz="2400" dirty="0"/>
              <a:t>…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683568" y="3356992"/>
            <a:ext cx="8123801" cy="89255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/>
              <a:t>Try</a:t>
            </a:r>
            <a:r>
              <a:rPr lang="cs-CZ" sz="2400" dirty="0"/>
              <a:t> to </a:t>
            </a:r>
            <a:r>
              <a:rPr lang="cs-CZ" sz="2400" dirty="0" err="1"/>
              <a:t>think</a:t>
            </a:r>
            <a:r>
              <a:rPr lang="cs-CZ" sz="2400" dirty="0"/>
              <a:t> </a:t>
            </a:r>
            <a:r>
              <a:rPr lang="cs-CZ" sz="2400" dirty="0" err="1"/>
              <a:t>about</a:t>
            </a:r>
            <a:r>
              <a:rPr lang="cs-CZ" sz="2400" dirty="0"/>
              <a:t> </a:t>
            </a:r>
            <a:r>
              <a:rPr lang="cs-CZ" sz="2400" dirty="0" err="1"/>
              <a:t>landscape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your</a:t>
            </a:r>
            <a:r>
              <a:rPr lang="cs-CZ" sz="2400" dirty="0"/>
              <a:t> </a:t>
            </a:r>
            <a:r>
              <a:rPr lang="cs-CZ" sz="2400" dirty="0" err="1"/>
              <a:t>home</a:t>
            </a:r>
            <a:r>
              <a:rPr lang="cs-CZ" sz="2400" dirty="0"/>
              <a:t> on </a:t>
            </a:r>
            <a:r>
              <a:rPr lang="cs-CZ" sz="2400" dirty="0" err="1"/>
              <a:t>this</a:t>
            </a:r>
            <a:r>
              <a:rPr lang="cs-CZ" sz="2400" dirty="0"/>
              <a:t> </a:t>
            </a:r>
            <a:r>
              <a:rPr lang="cs-CZ" sz="2400" dirty="0" err="1"/>
              <a:t>way</a:t>
            </a:r>
            <a:r>
              <a:rPr lang="cs-CZ" sz="2400" dirty="0"/>
              <a:t>…</a:t>
            </a:r>
          </a:p>
          <a:p>
            <a:pPr algn="ctr"/>
            <a:r>
              <a:rPr lang="cs-CZ" sz="2400" dirty="0"/>
              <a:t>(</a:t>
            </a:r>
            <a:r>
              <a:rPr lang="cs-CZ" sz="2400" dirty="0" err="1"/>
              <a:t>you</a:t>
            </a:r>
            <a:r>
              <a:rPr lang="cs-CZ" sz="2400" dirty="0"/>
              <a:t> </a:t>
            </a:r>
            <a:r>
              <a:rPr lang="cs-CZ" sz="2400" dirty="0" err="1"/>
              <a:t>will</a:t>
            </a:r>
            <a:r>
              <a:rPr lang="cs-CZ" sz="2400" dirty="0"/>
              <a:t> </a:t>
            </a:r>
            <a:r>
              <a:rPr lang="cs-CZ" sz="2400" dirty="0" err="1"/>
              <a:t>find</a:t>
            </a:r>
            <a:r>
              <a:rPr lang="cs-CZ" sz="2400" dirty="0"/>
              <a:t> many </a:t>
            </a:r>
            <a:r>
              <a:rPr lang="cs-CZ" sz="2400" dirty="0" err="1"/>
              <a:t>examples</a:t>
            </a:r>
            <a:r>
              <a:rPr lang="cs-CZ" sz="2400" dirty="0"/>
              <a:t> </a:t>
            </a:r>
            <a:r>
              <a:rPr lang="cs-CZ" sz="2400" dirty="0" err="1"/>
              <a:t>like</a:t>
            </a:r>
            <a:r>
              <a:rPr lang="cs-CZ" sz="2400" dirty="0"/>
              <a:t> </a:t>
            </a:r>
            <a:r>
              <a:rPr lang="cs-CZ" sz="2400" dirty="0" err="1"/>
              <a:t>this</a:t>
            </a:r>
            <a:r>
              <a:rPr lang="cs-CZ" sz="2400" dirty="0"/>
              <a:t>)</a:t>
            </a:r>
            <a:r>
              <a:rPr lang="cs-CZ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647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876559" y="6400804"/>
            <a:ext cx="5390909" cy="354975"/>
          </a:xfrm>
          <a:prstGeom prst="rect">
            <a:avLst/>
          </a:prstGeom>
          <a:noFill/>
        </p:spPr>
        <p:txBody>
          <a:bodyPr wrap="none" lIns="77221" tIns="38611" rIns="77221" bIns="38611" rtlCol="0">
            <a:spAutoFit/>
          </a:bodyPr>
          <a:lstStyle/>
          <a:p>
            <a:pPr algn="ctr"/>
            <a:r>
              <a:rPr lang="cs-CZ" b="1" dirty="0"/>
              <a:t>Franz Richter (1830): Svratka </a:t>
            </a:r>
            <a:r>
              <a:rPr lang="cs-CZ" b="1" dirty="0" err="1"/>
              <a:t>Valley</a:t>
            </a:r>
            <a:r>
              <a:rPr lang="cs-CZ" b="1" dirty="0"/>
              <a:t> in Brno-Žabovřesky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07" y="934183"/>
            <a:ext cx="7097612" cy="5400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576064" y="159023"/>
            <a:ext cx="8820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Landscape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History</a:t>
            </a:r>
            <a:r>
              <a:rPr lang="cs-CZ" altLang="cs-CZ" sz="2200" b="1" dirty="0"/>
              <a:t>: </a:t>
            </a:r>
            <a:r>
              <a:rPr lang="cs-CZ" altLang="cs-CZ" sz="2200" b="1" dirty="0" err="1"/>
              <a:t>Testimony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of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Old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Paintings</a:t>
            </a:r>
            <a:r>
              <a:rPr lang="cs-CZ" altLang="cs-CZ" sz="2200" b="1" dirty="0"/>
              <a:t> and </a:t>
            </a:r>
            <a:r>
              <a:rPr lang="cs-CZ" altLang="cs-CZ" sz="2200" b="1" dirty="0" err="1"/>
              <a:t>Photography</a:t>
            </a:r>
            <a:endParaRPr lang="cs-CZ" altLang="cs-CZ" sz="2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692696"/>
            <a:ext cx="8820472" cy="614736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759167" y="633418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Your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faculty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506448" y="422108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Possition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of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painter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5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2399557" y="6400804"/>
            <a:ext cx="4344917" cy="354975"/>
          </a:xfrm>
          <a:prstGeom prst="rect">
            <a:avLst/>
          </a:prstGeom>
          <a:noFill/>
        </p:spPr>
        <p:txBody>
          <a:bodyPr wrap="none" lIns="77221" tIns="38611" rIns="77221" bIns="38611" rtlCol="0">
            <a:spAutoFit/>
          </a:bodyPr>
          <a:lstStyle/>
          <a:p>
            <a:pPr algn="ctr"/>
            <a:r>
              <a:rPr lang="cs-CZ" b="1" dirty="0"/>
              <a:t>…180 </a:t>
            </a:r>
            <a:r>
              <a:rPr lang="cs-CZ" b="1" dirty="0" err="1"/>
              <a:t>years</a:t>
            </a:r>
            <a:r>
              <a:rPr lang="cs-CZ" b="1" dirty="0"/>
              <a:t> </a:t>
            </a:r>
            <a:r>
              <a:rPr lang="cs-CZ" b="1" dirty="0" err="1"/>
              <a:t>later</a:t>
            </a:r>
            <a:r>
              <a:rPr lang="cs-CZ" b="1" dirty="0"/>
              <a:t>, </a:t>
            </a:r>
            <a:r>
              <a:rPr lang="cs-CZ" b="1" dirty="0" err="1"/>
              <a:t>photo</a:t>
            </a:r>
            <a:r>
              <a:rPr lang="cs-CZ" b="1" dirty="0"/>
              <a:t>: Josef Ptáček (2012)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37" y="914997"/>
            <a:ext cx="7318263" cy="540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64359" y="4683781"/>
            <a:ext cx="8123801" cy="163121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- </a:t>
            </a:r>
            <a:r>
              <a:rPr lang="cs-CZ" sz="2400" dirty="0" err="1"/>
              <a:t>Aerial</a:t>
            </a:r>
            <a:r>
              <a:rPr lang="cs-CZ" sz="2400" dirty="0"/>
              <a:t> </a:t>
            </a:r>
            <a:r>
              <a:rPr lang="cs-CZ" sz="2400" dirty="0" err="1"/>
              <a:t>images</a:t>
            </a:r>
            <a:r>
              <a:rPr lang="cs-CZ" sz="2400" dirty="0"/>
              <a:t> and </a:t>
            </a:r>
            <a:r>
              <a:rPr lang="cs-CZ" sz="2400" dirty="0" err="1"/>
              <a:t>old</a:t>
            </a:r>
            <a:r>
              <a:rPr lang="cs-CZ" sz="2400" dirty="0"/>
              <a:t> </a:t>
            </a:r>
            <a:r>
              <a:rPr lang="cs-CZ" sz="2400" dirty="0" err="1"/>
              <a:t>maps</a:t>
            </a:r>
            <a:r>
              <a:rPr lang="cs-CZ" sz="2400" dirty="0"/>
              <a:t> are </a:t>
            </a:r>
            <a:r>
              <a:rPr lang="cs-CZ" sz="2400" dirty="0" err="1"/>
              <a:t>the</a:t>
            </a:r>
            <a:r>
              <a:rPr lang="cs-CZ" sz="2400" dirty="0"/>
              <a:t> most </a:t>
            </a:r>
            <a:r>
              <a:rPr lang="cs-CZ" sz="2400" dirty="0" err="1"/>
              <a:t>powerful</a:t>
            </a:r>
            <a:r>
              <a:rPr lang="cs-CZ" sz="2400" dirty="0"/>
              <a:t> </a:t>
            </a:r>
            <a:r>
              <a:rPr lang="cs-CZ" sz="2400" dirty="0" err="1"/>
              <a:t>tools</a:t>
            </a:r>
            <a:r>
              <a:rPr lang="cs-CZ" sz="2400" dirty="0"/>
              <a:t> in </a:t>
            </a:r>
            <a:r>
              <a:rPr lang="cs-CZ" sz="2400" dirty="0" err="1"/>
              <a:t>landscape</a:t>
            </a:r>
            <a:r>
              <a:rPr lang="cs-CZ" sz="2400" dirty="0"/>
              <a:t> </a:t>
            </a:r>
            <a:r>
              <a:rPr lang="cs-CZ" sz="2400" dirty="0" err="1"/>
              <a:t>analyses</a:t>
            </a:r>
            <a:r>
              <a:rPr lang="cs-CZ" sz="2400" dirty="0"/>
              <a:t>. </a:t>
            </a:r>
          </a:p>
          <a:p>
            <a:r>
              <a:rPr lang="cs-CZ" sz="2400" dirty="0"/>
              <a:t>- </a:t>
            </a:r>
            <a:r>
              <a:rPr lang="cs-CZ" sz="2400" dirty="0" err="1"/>
              <a:t>However</a:t>
            </a:r>
            <a:r>
              <a:rPr lang="cs-CZ" sz="2400" dirty="0"/>
              <a:t>, </a:t>
            </a:r>
            <a:r>
              <a:rPr lang="cs-CZ" sz="2400" dirty="0" err="1"/>
              <a:t>old</a:t>
            </a:r>
            <a:r>
              <a:rPr lang="cs-CZ" sz="2400" dirty="0"/>
              <a:t> </a:t>
            </a:r>
            <a:r>
              <a:rPr lang="cs-CZ" sz="2400" dirty="0" err="1"/>
              <a:t>paintings</a:t>
            </a:r>
            <a:r>
              <a:rPr lang="cs-CZ" sz="2400" dirty="0"/>
              <a:t> and </a:t>
            </a:r>
            <a:r>
              <a:rPr lang="cs-CZ" sz="2400" dirty="0" err="1"/>
              <a:t>photography</a:t>
            </a:r>
            <a:r>
              <a:rPr lang="cs-CZ" sz="2400" dirty="0"/>
              <a:t> </a:t>
            </a:r>
            <a:r>
              <a:rPr lang="cs-CZ" sz="2400" dirty="0" err="1"/>
              <a:t>provide</a:t>
            </a:r>
            <a:r>
              <a:rPr lang="cs-CZ" sz="2400" dirty="0"/>
              <a:t> </a:t>
            </a:r>
            <a:r>
              <a:rPr lang="cs-CZ" sz="2400" dirty="0" err="1"/>
              <a:t>real</a:t>
            </a:r>
            <a:r>
              <a:rPr lang="cs-CZ" sz="2400" dirty="0"/>
              <a:t> </a:t>
            </a:r>
            <a:r>
              <a:rPr lang="cs-CZ" sz="2400" dirty="0" err="1"/>
              <a:t>form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landscape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many </a:t>
            </a:r>
            <a:r>
              <a:rPr lang="cs-CZ" sz="2400" dirty="0" err="1"/>
              <a:t>details</a:t>
            </a:r>
            <a:r>
              <a:rPr lang="cs-CZ" sz="2400" dirty="0"/>
              <a:t>. </a:t>
            </a:r>
            <a:r>
              <a:rPr lang="cs-CZ" sz="2800" dirty="0"/>
              <a:t> 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3FB9D0B-EBA4-4607-AFEC-7699F7BDD623}"/>
              </a:ext>
            </a:extLst>
          </p:cNvPr>
          <p:cNvSpPr/>
          <p:nvPr/>
        </p:nvSpPr>
        <p:spPr>
          <a:xfrm>
            <a:off x="576064" y="159023"/>
            <a:ext cx="8820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Landscape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History</a:t>
            </a:r>
            <a:r>
              <a:rPr lang="cs-CZ" altLang="cs-CZ" sz="2200" b="1" dirty="0"/>
              <a:t>: </a:t>
            </a:r>
            <a:r>
              <a:rPr lang="cs-CZ" altLang="cs-CZ" sz="2200" b="1" dirty="0" err="1"/>
              <a:t>Testimony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of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Old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Paintings</a:t>
            </a:r>
            <a:r>
              <a:rPr lang="cs-CZ" altLang="cs-CZ" sz="2200" b="1" dirty="0"/>
              <a:t> and </a:t>
            </a:r>
            <a:r>
              <a:rPr lang="cs-CZ" altLang="cs-CZ" sz="2200" b="1" dirty="0" err="1"/>
              <a:t>Photography</a:t>
            </a:r>
            <a:endParaRPr lang="cs-CZ" alt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17813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87" y="692696"/>
            <a:ext cx="6128657" cy="2666229"/>
          </a:xfrm>
          <a:prstGeom prst="rect">
            <a:avLst/>
          </a:prstGeom>
        </p:spPr>
      </p:pic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85" y="3717032"/>
            <a:ext cx="6096000" cy="281577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73754" y="3356992"/>
            <a:ext cx="5596542" cy="354975"/>
          </a:xfrm>
          <a:prstGeom prst="rect">
            <a:avLst/>
          </a:prstGeom>
          <a:noFill/>
        </p:spPr>
        <p:txBody>
          <a:bodyPr wrap="none" lIns="77221" tIns="38611" rIns="77221" bIns="38611" rtlCol="0">
            <a:spAutoFit/>
          </a:bodyPr>
          <a:lstStyle/>
          <a:p>
            <a:pPr algn="ctr"/>
            <a:r>
              <a:rPr lang="cs-CZ" b="1" dirty="0"/>
              <a:t>Bohumír Kristýn (1972): Rudý říjen </a:t>
            </a:r>
            <a:r>
              <a:rPr lang="cs-CZ" b="1" dirty="0" err="1"/>
              <a:t>Coal</a:t>
            </a:r>
            <a:r>
              <a:rPr lang="cs-CZ" b="1" dirty="0"/>
              <a:t> Mine in Ostrava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642522" y="6530409"/>
            <a:ext cx="1934130" cy="354975"/>
          </a:xfrm>
          <a:prstGeom prst="rect">
            <a:avLst/>
          </a:prstGeom>
          <a:noFill/>
        </p:spPr>
        <p:txBody>
          <a:bodyPr wrap="none" lIns="77221" tIns="38611" rIns="77221" bIns="38611" rtlCol="0">
            <a:spAutoFit/>
          </a:bodyPr>
          <a:lstStyle/>
          <a:p>
            <a:pPr algn="ctr"/>
            <a:r>
              <a:rPr lang="cs-CZ" b="1" dirty="0" err="1"/>
              <a:t>Actual</a:t>
            </a:r>
            <a:r>
              <a:rPr lang="cs-CZ" b="1" dirty="0"/>
              <a:t> </a:t>
            </a:r>
            <a:r>
              <a:rPr lang="cs-CZ" b="1" dirty="0" err="1"/>
              <a:t>view</a:t>
            </a:r>
            <a:r>
              <a:rPr lang="cs-CZ" b="1" dirty="0"/>
              <a:t> (2019)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187624" y="5661248"/>
            <a:ext cx="7128792" cy="89255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In </a:t>
            </a:r>
            <a:r>
              <a:rPr lang="cs-CZ" sz="2400" dirty="0" err="1"/>
              <a:t>less</a:t>
            </a:r>
            <a:r>
              <a:rPr lang="cs-CZ" sz="2400" dirty="0"/>
              <a:t> </a:t>
            </a:r>
            <a:r>
              <a:rPr lang="cs-CZ" sz="2400" dirty="0" err="1"/>
              <a:t>than</a:t>
            </a:r>
            <a:r>
              <a:rPr lang="cs-CZ" sz="2400" dirty="0"/>
              <a:t> 50 </a:t>
            </a:r>
            <a:r>
              <a:rPr lang="cs-CZ" sz="2400" dirty="0" err="1"/>
              <a:t>years</a:t>
            </a:r>
            <a:r>
              <a:rPr lang="cs-CZ" sz="2400" dirty="0"/>
              <a:t>, </a:t>
            </a:r>
            <a:r>
              <a:rPr lang="cs-CZ" sz="2400" dirty="0" err="1"/>
              <a:t>there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comletely</a:t>
            </a:r>
            <a:r>
              <a:rPr lang="cs-CZ" sz="2400" dirty="0"/>
              <a:t> </a:t>
            </a:r>
            <a:r>
              <a:rPr lang="cs-CZ" sz="2400" dirty="0" err="1"/>
              <a:t>different</a:t>
            </a:r>
            <a:r>
              <a:rPr lang="cs-CZ" sz="2400" dirty="0"/>
              <a:t> </a:t>
            </a:r>
            <a:r>
              <a:rPr lang="cs-CZ" sz="2400" dirty="0" err="1"/>
              <a:t>landscape</a:t>
            </a:r>
            <a:r>
              <a:rPr lang="cs-CZ" sz="2400" dirty="0"/>
              <a:t>. </a:t>
            </a:r>
            <a:r>
              <a:rPr lang="cs-CZ" sz="2400" dirty="0" err="1"/>
              <a:t>Changes</a:t>
            </a:r>
            <a:r>
              <a:rPr lang="cs-CZ" sz="2400" dirty="0"/>
              <a:t> </a:t>
            </a:r>
            <a:r>
              <a:rPr lang="cs-CZ" sz="2400" dirty="0" err="1"/>
              <a:t>could</a:t>
            </a:r>
            <a:r>
              <a:rPr lang="cs-CZ" sz="2400" dirty="0"/>
              <a:t>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surprisingly</a:t>
            </a:r>
            <a:r>
              <a:rPr lang="cs-CZ" sz="2400" dirty="0"/>
              <a:t> fast. </a:t>
            </a:r>
            <a:r>
              <a:rPr lang="cs-CZ" sz="2800" dirty="0"/>
              <a:t> 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8AEDF05-23CC-4AFC-8218-A70B89953625}"/>
              </a:ext>
            </a:extLst>
          </p:cNvPr>
          <p:cNvSpPr/>
          <p:nvPr/>
        </p:nvSpPr>
        <p:spPr>
          <a:xfrm>
            <a:off x="576064" y="159023"/>
            <a:ext cx="8820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Landscape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History</a:t>
            </a:r>
            <a:r>
              <a:rPr lang="cs-CZ" altLang="cs-CZ" sz="2200" b="1" dirty="0"/>
              <a:t>: </a:t>
            </a:r>
            <a:r>
              <a:rPr lang="cs-CZ" altLang="cs-CZ" sz="2200" b="1" dirty="0" err="1"/>
              <a:t>Testimony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of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Old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Paintings</a:t>
            </a:r>
            <a:r>
              <a:rPr lang="cs-CZ" altLang="cs-CZ" sz="2200" b="1" dirty="0"/>
              <a:t> and </a:t>
            </a:r>
            <a:r>
              <a:rPr lang="cs-CZ" altLang="cs-CZ" sz="2200" b="1" dirty="0" err="1"/>
              <a:t>Photography</a:t>
            </a:r>
            <a:endParaRPr lang="cs-CZ" alt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297892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Landscape</a:t>
            </a:r>
            <a:r>
              <a:rPr lang="cs-CZ" altLang="cs-CZ" dirty="0"/>
              <a:t> </a:t>
            </a:r>
            <a:r>
              <a:rPr lang="cs-CZ" altLang="cs-CZ" dirty="0" err="1"/>
              <a:t>Structure</a:t>
            </a:r>
            <a:endParaRPr lang="cs-CZ" altLang="cs-CZ" dirty="0"/>
          </a:p>
        </p:txBody>
      </p:sp>
      <p:pic>
        <p:nvPicPr>
          <p:cNvPr id="20483" name="Picture 2" descr="Výsledek obrázku pro landscape ec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052761"/>
            <a:ext cx="56165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Obdélník 3"/>
          <p:cNvSpPr>
            <a:spLocks noChangeArrowheads="1"/>
          </p:cNvSpPr>
          <p:nvPr/>
        </p:nvSpPr>
        <p:spPr bwMode="auto">
          <a:xfrm>
            <a:off x="2084388" y="3686994"/>
            <a:ext cx="6448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000" dirty="0"/>
              <a:t>Clark, W. (2010) Principles of Landscape Ecology. Nature Education Knowledge 3(10):34</a:t>
            </a:r>
            <a:endParaRPr lang="cs-CZ" altLang="cs-CZ" sz="1000" dirty="0"/>
          </a:p>
        </p:txBody>
      </p:sp>
      <p:sp>
        <p:nvSpPr>
          <p:cNvPr id="20485" name="TextovéPole 2"/>
          <p:cNvSpPr txBox="1">
            <a:spLocks noChangeArrowheads="1"/>
          </p:cNvSpPr>
          <p:nvPr/>
        </p:nvSpPr>
        <p:spPr bwMode="auto">
          <a:xfrm>
            <a:off x="1116013" y="4740275"/>
            <a:ext cx="37433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/>
              <a:t>Pathes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/>
              <a:t>Corridors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/>
              <a:t>Matrix</a:t>
            </a:r>
          </a:p>
        </p:txBody>
      </p:sp>
      <p:sp>
        <p:nvSpPr>
          <p:cNvPr id="20486" name="TextovéPole 8"/>
          <p:cNvSpPr txBox="1">
            <a:spLocks noChangeArrowheads="1"/>
          </p:cNvSpPr>
          <p:nvPr/>
        </p:nvSpPr>
        <p:spPr bwMode="auto">
          <a:xfrm>
            <a:off x="900113" y="4057650"/>
            <a:ext cx="6551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/>
              <a:t>The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main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landscape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components</a:t>
            </a:r>
            <a:r>
              <a:rPr lang="cs-CZ" altLang="cs-CZ" sz="28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82369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32771" name="Picture 3" descr="101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92150"/>
            <a:ext cx="9144000" cy="6072188"/>
          </a:xfrm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07504" y="87015"/>
            <a:ext cx="954087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200" b="1" dirty="0" err="1"/>
              <a:t>South-Moravian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agricultural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landscape</a:t>
            </a:r>
            <a:endParaRPr lang="cs-CZ" altLang="cs-CZ" sz="2200" b="1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995936" y="6198392"/>
            <a:ext cx="4500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</a:rPr>
              <a:t>Patch</a:t>
            </a:r>
            <a:endParaRPr lang="cs-CZ" altLang="cs-CZ" sz="1800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211650" y="3180934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Matrix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331640" y="5157192"/>
            <a:ext cx="4500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</a:rPr>
              <a:t>Mosaic</a:t>
            </a:r>
            <a:endParaRPr lang="cs-CZ" altLang="cs-CZ" sz="1800" b="1" dirty="0">
              <a:solidFill>
                <a:srgbClr val="FF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239715" y="1988840"/>
            <a:ext cx="4500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</a:rPr>
              <a:t>Patch</a:t>
            </a:r>
            <a:endParaRPr lang="cs-CZ" altLang="cs-CZ" sz="1800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148064" y="3573016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Corridor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083761" y="2420888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Corridor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42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z="3200" dirty="0" err="1"/>
              <a:t>Forested</a:t>
            </a:r>
            <a:r>
              <a:rPr lang="cs-CZ" altLang="cs-CZ" sz="3200" dirty="0"/>
              <a:t> </a:t>
            </a:r>
            <a:r>
              <a:rPr lang="cs-CZ" altLang="cs-CZ" sz="3200" dirty="0" err="1"/>
              <a:t>landscape</a:t>
            </a:r>
            <a:r>
              <a:rPr lang="cs-CZ" altLang="cs-CZ" sz="3200" dirty="0"/>
              <a:t> </a:t>
            </a:r>
            <a:r>
              <a:rPr lang="cs-CZ" altLang="cs-CZ" sz="3200" dirty="0" err="1"/>
              <a:t>of</a:t>
            </a:r>
            <a:r>
              <a:rPr lang="cs-CZ" altLang="cs-CZ" sz="3200" dirty="0"/>
              <a:t> Beskydy </a:t>
            </a:r>
            <a:r>
              <a:rPr lang="cs-CZ" altLang="cs-CZ" sz="3200" dirty="0" err="1"/>
              <a:t>Mountains</a:t>
            </a:r>
            <a:endParaRPr lang="cs-CZ" altLang="cs-CZ" sz="3200" dirty="0">
              <a:solidFill>
                <a:schemeClr val="tx1"/>
              </a:solidFill>
            </a:endParaRPr>
          </a:p>
        </p:txBody>
      </p:sp>
      <p:pic>
        <p:nvPicPr>
          <p:cNvPr id="13315" name="Picture 4" descr="http://stromy.cea.cz/jedle/Beskydy_salajka_poh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84313"/>
            <a:ext cx="9324975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7164388" y="5661025"/>
            <a:ext cx="3455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b="1"/>
              <a:t>stromy.cea.cz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004048" y="2780928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Matrix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835419" y="5148942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Patch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8" name="TextovéPole 6"/>
          <p:cNvSpPr txBox="1">
            <a:spLocks noChangeArrowheads="1"/>
          </p:cNvSpPr>
          <p:nvPr/>
        </p:nvSpPr>
        <p:spPr bwMode="auto">
          <a:xfrm>
            <a:off x="560388" y="5910371"/>
            <a:ext cx="7756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- </a:t>
            </a:r>
            <a:r>
              <a:rPr lang="cs-CZ" altLang="cs-CZ" sz="2400" dirty="0" err="1"/>
              <a:t>Forest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cover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Czech Republic: 34%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- Natural </a:t>
            </a:r>
            <a:r>
              <a:rPr lang="cs-CZ" altLang="cs-CZ" sz="2400" dirty="0" err="1"/>
              <a:t>or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near</a:t>
            </a:r>
            <a:r>
              <a:rPr lang="cs-CZ" altLang="cs-CZ" sz="2400" dirty="0"/>
              <a:t>-natural </a:t>
            </a:r>
            <a:r>
              <a:rPr lang="cs-CZ" altLang="cs-CZ" sz="2400" dirty="0" err="1"/>
              <a:t>forests</a:t>
            </a:r>
            <a:r>
              <a:rPr lang="cs-CZ" altLang="cs-CZ" sz="2400" dirty="0"/>
              <a:t>: </a:t>
            </a:r>
            <a:r>
              <a:rPr lang="cs-CZ" altLang="cs-CZ" sz="2400" dirty="0" err="1"/>
              <a:t>less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than</a:t>
            </a:r>
            <a:r>
              <a:rPr lang="cs-CZ" altLang="cs-CZ" sz="2400" dirty="0"/>
              <a:t> 1%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059832" y="3717032"/>
            <a:ext cx="3041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i="1" dirty="0" err="1">
                <a:solidFill>
                  <a:srgbClr val="FF0000"/>
                </a:solidFill>
              </a:rPr>
              <a:t>Subpatch</a:t>
            </a:r>
            <a:r>
              <a:rPr lang="cs-CZ" sz="2000" b="1" i="1" dirty="0">
                <a:solidFill>
                  <a:srgbClr val="FF0000"/>
                </a:solidFill>
              </a:rPr>
              <a:t>                    (Salajka Natural </a:t>
            </a:r>
            <a:r>
              <a:rPr lang="cs-CZ" sz="2000" b="1" i="1" dirty="0" err="1">
                <a:solidFill>
                  <a:srgbClr val="FF0000"/>
                </a:solidFill>
              </a:rPr>
              <a:t>Reserve</a:t>
            </a:r>
            <a:r>
              <a:rPr lang="cs-CZ" sz="2000" b="1" i="1" dirty="0">
                <a:solidFill>
                  <a:srgbClr val="FF0000"/>
                </a:solidFill>
              </a:rPr>
              <a:t>)   </a:t>
            </a:r>
          </a:p>
        </p:txBody>
      </p:sp>
    </p:spTree>
    <p:extLst>
      <p:ext uri="{BB962C8B-B14F-4D97-AF65-F5344CB8AC3E}">
        <p14:creationId xmlns:p14="http://schemas.microsoft.com/office/powerpoint/2010/main" val="354670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6227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/>
              <a:t>Perception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landscape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18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1.</a:t>
            </a:r>
            <a:r>
              <a:rPr lang="cs-CZ" b="1" dirty="0"/>
              <a:t> Sensory </a:t>
            </a:r>
            <a:r>
              <a:rPr lang="cs-CZ" b="1" dirty="0" err="1"/>
              <a:t>perception</a:t>
            </a:r>
            <a:endParaRPr lang="cs-CZ" b="1" dirty="0"/>
          </a:p>
          <a:p>
            <a:pPr marL="0" indent="0">
              <a:buNone/>
            </a:pPr>
            <a:r>
              <a:rPr lang="cs-CZ" dirty="0" err="1"/>
              <a:t>visual</a:t>
            </a:r>
            <a:r>
              <a:rPr lang="cs-CZ" dirty="0"/>
              <a:t> </a:t>
            </a:r>
            <a:r>
              <a:rPr lang="cs-CZ" dirty="0" err="1"/>
              <a:t>experience</a:t>
            </a:r>
            <a:r>
              <a:rPr lang="cs-CZ" dirty="0"/>
              <a:t>, </a:t>
            </a:r>
            <a:r>
              <a:rPr lang="cs-CZ" dirty="0" err="1"/>
              <a:t>sounds</a:t>
            </a:r>
            <a:r>
              <a:rPr lang="cs-CZ" dirty="0"/>
              <a:t>, </a:t>
            </a:r>
            <a:r>
              <a:rPr lang="cs-CZ" dirty="0" err="1"/>
              <a:t>tactical</a:t>
            </a:r>
            <a:r>
              <a:rPr lang="cs-CZ" dirty="0"/>
              <a:t> </a:t>
            </a:r>
            <a:r>
              <a:rPr lang="cs-CZ" dirty="0" err="1"/>
              <a:t>peception</a:t>
            </a:r>
            <a:r>
              <a:rPr lang="cs-CZ" dirty="0"/>
              <a:t> (</a:t>
            </a:r>
            <a:r>
              <a:rPr lang="cs-CZ" dirty="0" err="1"/>
              <a:t>heat</a:t>
            </a:r>
            <a:r>
              <a:rPr lang="cs-CZ" dirty="0"/>
              <a:t>, </a:t>
            </a:r>
            <a:r>
              <a:rPr lang="cs-CZ" dirty="0" err="1"/>
              <a:t>could</a:t>
            </a:r>
            <a:r>
              <a:rPr lang="cs-CZ" dirty="0"/>
              <a:t>, </a:t>
            </a:r>
            <a:r>
              <a:rPr lang="cs-CZ" dirty="0" err="1"/>
              <a:t>wind</a:t>
            </a:r>
            <a:r>
              <a:rPr lang="cs-CZ" dirty="0"/>
              <a:t>, </a:t>
            </a:r>
            <a:r>
              <a:rPr lang="cs-CZ" dirty="0" err="1"/>
              <a:t>wetness</a:t>
            </a:r>
            <a:r>
              <a:rPr lang="cs-CZ" dirty="0"/>
              <a:t>), </a:t>
            </a:r>
            <a:r>
              <a:rPr lang="cs-CZ" dirty="0" err="1"/>
              <a:t>smells</a:t>
            </a:r>
            <a:r>
              <a:rPr lang="cs-CZ" dirty="0"/>
              <a:t>…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39552" y="3068960"/>
            <a:ext cx="8229600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…not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visual</a:t>
            </a:r>
            <a:r>
              <a:rPr lang="cs-CZ" dirty="0"/>
              <a:t> </a:t>
            </a:r>
            <a:r>
              <a:rPr lang="cs-CZ" dirty="0" err="1"/>
              <a:t>contact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important</a:t>
            </a: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example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smell</a:t>
            </a:r>
            <a:r>
              <a:rPr lang="cs-CZ" dirty="0"/>
              <a:t> </a:t>
            </a:r>
            <a:r>
              <a:rPr lang="cs-CZ" dirty="0" err="1"/>
              <a:t>could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integral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some</a:t>
            </a:r>
            <a:r>
              <a:rPr lang="cs-CZ" dirty="0"/>
              <a:t> place…</a:t>
            </a:r>
          </a:p>
        </p:txBody>
      </p:sp>
    </p:spTree>
    <p:extLst>
      <p:ext uri="{BB962C8B-B14F-4D97-AF65-F5344CB8AC3E}">
        <p14:creationId xmlns:p14="http://schemas.microsoft.com/office/powerpoint/2010/main" val="133252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1196752"/>
            <a:ext cx="8642350" cy="38782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b="1" dirty="0" err="1"/>
              <a:t>Wikipedia</a:t>
            </a:r>
            <a:r>
              <a:rPr lang="cs-CZ" b="1" dirty="0"/>
              <a:t> </a:t>
            </a:r>
            <a:r>
              <a:rPr lang="cs-CZ" b="1" dirty="0" err="1"/>
              <a:t>Definition</a:t>
            </a:r>
            <a:r>
              <a:rPr lang="cs-CZ" b="1" dirty="0"/>
              <a:t>:</a:t>
            </a:r>
          </a:p>
          <a:p>
            <a:pPr marL="0" indent="0">
              <a:buFontTx/>
              <a:buNone/>
              <a:defRPr/>
            </a:pPr>
            <a:r>
              <a:rPr lang="cs-CZ" i="1" dirty="0"/>
              <a:t>A la</a:t>
            </a:r>
            <a:r>
              <a:rPr lang="en-US" i="1" dirty="0" err="1"/>
              <a:t>ndscape</a:t>
            </a:r>
            <a:r>
              <a:rPr lang="en-US" i="1" dirty="0"/>
              <a:t> is the visible features of an area of </a:t>
            </a:r>
            <a:r>
              <a:rPr lang="cs-CZ" i="1" dirty="0" err="1"/>
              <a:t>land</a:t>
            </a:r>
            <a:r>
              <a:rPr lang="cs-CZ" i="1" dirty="0"/>
              <a:t> (</a:t>
            </a:r>
            <a:r>
              <a:rPr lang="en-US" i="1" dirty="0"/>
              <a:t>…</a:t>
            </a:r>
            <a:r>
              <a:rPr lang="cs-CZ" i="1" dirty="0"/>
              <a:t>)</a:t>
            </a:r>
          </a:p>
          <a:p>
            <a:pPr marL="0" indent="0">
              <a:buFontTx/>
              <a:buNone/>
              <a:defRPr/>
            </a:pPr>
            <a:r>
              <a:rPr lang="cs-CZ" sz="2800" b="1" dirty="0" err="1"/>
              <a:t>The</a:t>
            </a:r>
            <a:r>
              <a:rPr lang="cs-CZ" sz="2800" b="1" dirty="0"/>
              <a:t> </a:t>
            </a:r>
            <a:r>
              <a:rPr lang="cs-CZ" sz="2800" b="1" dirty="0" err="1"/>
              <a:t>Features</a:t>
            </a:r>
            <a:r>
              <a:rPr lang="cs-CZ" sz="2800" b="1" dirty="0"/>
              <a:t>:</a:t>
            </a:r>
          </a:p>
          <a:p>
            <a:pPr marL="0" indent="0">
              <a:buFontTx/>
              <a:buNone/>
              <a:defRPr/>
            </a:pPr>
            <a:r>
              <a:rPr lang="cs-CZ" sz="2400" dirty="0" err="1"/>
              <a:t>hills</a:t>
            </a:r>
            <a:r>
              <a:rPr lang="cs-CZ" sz="2400" dirty="0"/>
              <a:t>, </a:t>
            </a:r>
            <a:r>
              <a:rPr lang="cs-CZ" sz="2400" dirty="0" err="1"/>
              <a:t>valleys</a:t>
            </a:r>
            <a:r>
              <a:rPr lang="cs-CZ" sz="2400" dirty="0"/>
              <a:t>, </a:t>
            </a:r>
            <a:r>
              <a:rPr lang="cs-CZ" sz="2400" dirty="0" err="1"/>
              <a:t>plains</a:t>
            </a:r>
            <a:r>
              <a:rPr lang="cs-CZ" sz="2400" dirty="0"/>
              <a:t>, </a:t>
            </a:r>
            <a:r>
              <a:rPr lang="cs-CZ" sz="2400" dirty="0" err="1"/>
              <a:t>rivers</a:t>
            </a:r>
            <a:r>
              <a:rPr lang="cs-CZ" sz="2400" dirty="0"/>
              <a:t>, </a:t>
            </a:r>
            <a:r>
              <a:rPr lang="cs-CZ" sz="2400" dirty="0" err="1"/>
              <a:t>lakes</a:t>
            </a:r>
            <a:r>
              <a:rPr lang="cs-CZ" sz="2400" dirty="0"/>
              <a:t>, </a:t>
            </a:r>
            <a:r>
              <a:rPr lang="cs-CZ" sz="2400" dirty="0" err="1"/>
              <a:t>forests</a:t>
            </a:r>
            <a:r>
              <a:rPr lang="cs-CZ" sz="2400" dirty="0"/>
              <a:t>, </a:t>
            </a:r>
            <a:r>
              <a:rPr lang="cs-CZ" sz="2400" dirty="0" err="1"/>
              <a:t>meadows</a:t>
            </a:r>
            <a:r>
              <a:rPr lang="cs-CZ" sz="2400" dirty="0"/>
              <a:t>, </a:t>
            </a:r>
            <a:r>
              <a:rPr lang="cs-CZ" sz="2400" dirty="0" err="1"/>
              <a:t>fields</a:t>
            </a:r>
            <a:r>
              <a:rPr lang="cs-CZ" sz="2400" dirty="0"/>
              <a:t>, settlement, transport </a:t>
            </a:r>
            <a:r>
              <a:rPr lang="cs-CZ" sz="2400" dirty="0" err="1"/>
              <a:t>infrastructure</a:t>
            </a:r>
            <a:r>
              <a:rPr lang="cs-CZ" sz="2400" dirty="0"/>
              <a:t>, </a:t>
            </a:r>
            <a:r>
              <a:rPr lang="cs-CZ" sz="2400" dirty="0" err="1"/>
              <a:t>industrial</a:t>
            </a:r>
            <a:r>
              <a:rPr lang="cs-CZ" sz="2400" dirty="0"/>
              <a:t> </a:t>
            </a:r>
            <a:r>
              <a:rPr lang="cs-CZ" sz="2400" dirty="0" err="1"/>
              <a:t>facilities</a:t>
            </a:r>
            <a:r>
              <a:rPr lang="cs-CZ" sz="2400" dirty="0"/>
              <a:t>… </a:t>
            </a:r>
          </a:p>
        </p:txBody>
      </p:sp>
      <p:sp>
        <p:nvSpPr>
          <p:cNvPr id="3076" name="TextovéPole 3"/>
          <p:cNvSpPr txBox="1">
            <a:spLocks noChangeArrowheads="1"/>
          </p:cNvSpPr>
          <p:nvPr/>
        </p:nvSpPr>
        <p:spPr bwMode="auto">
          <a:xfrm>
            <a:off x="683568" y="4266962"/>
            <a:ext cx="63373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cs-CZ" altLang="cs-CZ" sz="2400" b="1" dirty="0" err="1"/>
              <a:t>Geophysically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defined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features</a:t>
            </a:r>
            <a:endParaRPr lang="cs-CZ" altLang="cs-CZ" sz="2400" b="1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cs-CZ" altLang="cs-CZ" sz="2400" b="1" dirty="0" err="1"/>
              <a:t>Biotic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landscape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cover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ecosystems</a:t>
            </a:r>
            <a:r>
              <a:rPr lang="cs-CZ" altLang="cs-CZ" sz="2400" b="1" dirty="0"/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cs-CZ" altLang="cs-CZ" sz="2400" b="1" dirty="0" err="1"/>
              <a:t>Features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connected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with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human</a:t>
            </a:r>
            <a:r>
              <a:rPr lang="cs-CZ" altLang="cs-CZ" sz="2400" b="1" dirty="0"/>
              <a:t> society</a:t>
            </a: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590550" y="-90488"/>
            <a:ext cx="8229600" cy="1143001"/>
          </a:xfrm>
        </p:spPr>
        <p:txBody>
          <a:bodyPr/>
          <a:lstStyle/>
          <a:p>
            <a:r>
              <a:rPr lang="cs-CZ" altLang="cs-CZ" dirty="0" err="1"/>
              <a:t>Landscape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1875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endlovo náměst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04" y="572071"/>
            <a:ext cx="8509668" cy="625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4314"/>
            <a:ext cx="9144000" cy="514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1519" y="116632"/>
            <a:ext cx="8572549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The</a:t>
            </a:r>
            <a:r>
              <a:rPr lang="cs-CZ" sz="2800" b="1" dirty="0"/>
              <a:t> </a:t>
            </a:r>
            <a:r>
              <a:rPr lang="cs-CZ" sz="2800" b="1" dirty="0" err="1"/>
              <a:t>Smell</a:t>
            </a:r>
            <a:r>
              <a:rPr lang="cs-CZ" sz="2800" b="1" dirty="0"/>
              <a:t> </a:t>
            </a:r>
            <a:r>
              <a:rPr lang="cs-CZ" sz="2800" b="1" dirty="0" err="1"/>
              <a:t>of</a:t>
            </a:r>
            <a:r>
              <a:rPr lang="cs-CZ" sz="2800" b="1" dirty="0"/>
              <a:t> Starobrno </a:t>
            </a:r>
            <a:r>
              <a:rPr lang="cs-CZ" sz="2800" b="1" dirty="0" err="1"/>
              <a:t>Brewery</a:t>
            </a:r>
            <a:r>
              <a:rPr lang="cs-CZ" sz="2800" b="1" dirty="0"/>
              <a:t> on Mendel Square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732240" y="364502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Stinks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100392" y="364502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Smells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86" y="2111077"/>
            <a:ext cx="6000750" cy="448627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691680" y="6597352"/>
            <a:ext cx="60007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https://brnensky.denik.cz/galerie/brno-pivo-pivovar-starobrno-kometa-pivnice-exkurze-suroviny.html?photo=4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148064" y="5789858"/>
            <a:ext cx="1752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Malt </a:t>
            </a:r>
            <a:r>
              <a:rPr lang="cs-CZ" dirty="0" err="1">
                <a:solidFill>
                  <a:srgbClr val="FF0000"/>
                </a:solidFill>
              </a:rPr>
              <a:t>with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specific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smell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851920" y="162880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Brno Map </a:t>
            </a:r>
            <a:r>
              <a:rPr lang="cs-CZ" dirty="0" err="1">
                <a:solidFill>
                  <a:srgbClr val="FF0000"/>
                </a:solidFill>
              </a:rPr>
              <a:t>of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Smells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804248" y="2996952"/>
            <a:ext cx="2019821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>
                <a:solidFill>
                  <a:srgbClr val="FF0000"/>
                </a:solidFill>
              </a:rPr>
              <a:t>Poll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about</a:t>
            </a:r>
            <a:r>
              <a:rPr lang="cs-CZ" b="1" dirty="0">
                <a:solidFill>
                  <a:srgbClr val="FF0000"/>
                </a:solidFill>
              </a:rPr>
              <a:t> Starobrno </a:t>
            </a:r>
            <a:r>
              <a:rPr lang="cs-CZ" b="1" dirty="0" err="1">
                <a:solidFill>
                  <a:srgbClr val="FF0000"/>
                </a:solidFill>
              </a:rPr>
              <a:t>Brewery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3" name="Ovál 12"/>
          <p:cNvSpPr/>
          <p:nvPr/>
        </p:nvSpPr>
        <p:spPr>
          <a:xfrm>
            <a:off x="6804248" y="4007595"/>
            <a:ext cx="747085" cy="2787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8145395" y="4014356"/>
            <a:ext cx="747085" cy="2787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799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7" grpId="0"/>
      <p:bldP spid="7" grpId="1"/>
      <p:bldP spid="9" grpId="0"/>
      <p:bldP spid="9" grpId="1"/>
      <p:bldP spid="10" grpId="0"/>
      <p:bldP spid="11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6227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/>
              <a:t>Perception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landscape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1.</a:t>
            </a:r>
            <a:r>
              <a:rPr lang="cs-CZ" b="1" dirty="0"/>
              <a:t> Sensory </a:t>
            </a:r>
            <a:r>
              <a:rPr lang="cs-CZ" b="1" dirty="0" err="1"/>
              <a:t>perception</a:t>
            </a:r>
            <a:endParaRPr lang="cs-CZ" b="1" dirty="0"/>
          </a:p>
          <a:p>
            <a:pPr marL="0" indent="0">
              <a:buNone/>
            </a:pPr>
            <a:r>
              <a:rPr lang="cs-CZ" dirty="0" err="1"/>
              <a:t>visual</a:t>
            </a:r>
            <a:r>
              <a:rPr lang="cs-CZ" dirty="0"/>
              <a:t> </a:t>
            </a:r>
            <a:r>
              <a:rPr lang="cs-CZ" dirty="0" err="1"/>
              <a:t>experience</a:t>
            </a:r>
            <a:r>
              <a:rPr lang="cs-CZ" dirty="0"/>
              <a:t>, </a:t>
            </a:r>
            <a:r>
              <a:rPr lang="cs-CZ" dirty="0" err="1"/>
              <a:t>sounds</a:t>
            </a:r>
            <a:r>
              <a:rPr lang="cs-CZ" dirty="0"/>
              <a:t>, </a:t>
            </a:r>
            <a:r>
              <a:rPr lang="cs-CZ" dirty="0" err="1"/>
              <a:t>tactical</a:t>
            </a:r>
            <a:r>
              <a:rPr lang="cs-CZ" dirty="0"/>
              <a:t> </a:t>
            </a:r>
            <a:r>
              <a:rPr lang="cs-CZ" dirty="0" err="1"/>
              <a:t>peception</a:t>
            </a:r>
            <a:r>
              <a:rPr lang="cs-CZ" dirty="0"/>
              <a:t> (</a:t>
            </a:r>
            <a:r>
              <a:rPr lang="cs-CZ" dirty="0" err="1"/>
              <a:t>heat</a:t>
            </a:r>
            <a:r>
              <a:rPr lang="cs-CZ" dirty="0"/>
              <a:t>, </a:t>
            </a:r>
            <a:r>
              <a:rPr lang="cs-CZ" dirty="0" err="1"/>
              <a:t>could</a:t>
            </a:r>
            <a:r>
              <a:rPr lang="cs-CZ" dirty="0"/>
              <a:t>, </a:t>
            </a:r>
            <a:r>
              <a:rPr lang="cs-CZ" dirty="0" err="1"/>
              <a:t>wind</a:t>
            </a:r>
            <a:r>
              <a:rPr lang="cs-CZ" dirty="0"/>
              <a:t>, </a:t>
            </a:r>
            <a:r>
              <a:rPr lang="cs-CZ" dirty="0" err="1"/>
              <a:t>wetness</a:t>
            </a:r>
            <a:r>
              <a:rPr lang="cs-CZ" dirty="0"/>
              <a:t>), </a:t>
            </a:r>
            <a:r>
              <a:rPr lang="cs-CZ" dirty="0" err="1"/>
              <a:t>smells</a:t>
            </a:r>
            <a:r>
              <a:rPr lang="cs-CZ" dirty="0"/>
              <a:t>…</a:t>
            </a:r>
          </a:p>
          <a:p>
            <a:pPr marL="0" indent="0">
              <a:buNone/>
            </a:pPr>
            <a:endParaRPr lang="cs-CZ" altLang="cs-CZ" b="1" dirty="0"/>
          </a:p>
          <a:p>
            <a:pPr marL="0" indent="0">
              <a:buNone/>
            </a:pPr>
            <a:r>
              <a:rPr lang="cs-CZ" altLang="cs-CZ" b="1" dirty="0"/>
              <a:t>2. </a:t>
            </a:r>
            <a:r>
              <a:rPr lang="cs-CZ" altLang="cs-CZ" b="1" dirty="0" err="1"/>
              <a:t>Knowledge</a:t>
            </a:r>
            <a:r>
              <a:rPr lang="cs-CZ" altLang="cs-CZ" b="1" dirty="0"/>
              <a:t> </a:t>
            </a:r>
          </a:p>
          <a:p>
            <a:pPr marL="0" indent="0">
              <a:buNone/>
            </a:pPr>
            <a:r>
              <a:rPr lang="cs-CZ" altLang="cs-CZ" b="1" dirty="0"/>
              <a:t>3. </a:t>
            </a:r>
            <a:r>
              <a:rPr lang="cs-CZ" altLang="cs-CZ" b="1" dirty="0" err="1"/>
              <a:t>Memories</a:t>
            </a:r>
            <a:r>
              <a:rPr lang="cs-CZ" altLang="cs-CZ" b="1" dirty="0"/>
              <a:t> and </a:t>
            </a:r>
            <a:r>
              <a:rPr lang="cs-CZ" altLang="cs-CZ" b="1" dirty="0" err="1"/>
              <a:t>experiences</a:t>
            </a:r>
            <a:endParaRPr lang="cs-CZ" altLang="cs-CZ" b="1" dirty="0"/>
          </a:p>
          <a:p>
            <a:pPr marL="0" indent="0">
              <a:buNone/>
            </a:pPr>
            <a:r>
              <a:rPr lang="cs-CZ" dirty="0" err="1"/>
              <a:t>Both</a:t>
            </a:r>
            <a:r>
              <a:rPr lang="cs-CZ" dirty="0"/>
              <a:t> are </a:t>
            </a:r>
            <a:r>
              <a:rPr lang="cs-CZ" dirty="0" err="1"/>
              <a:t>important</a:t>
            </a:r>
            <a:r>
              <a:rPr lang="cs-CZ" dirty="0"/>
              <a:t> </a:t>
            </a:r>
            <a:r>
              <a:rPr lang="cs-CZ" dirty="0" err="1"/>
              <a:t>layers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landscape</a:t>
            </a:r>
            <a:r>
              <a:rPr lang="cs-CZ" dirty="0"/>
              <a:t> </a:t>
            </a:r>
            <a:r>
              <a:rPr lang="cs-CZ" dirty="0" err="1"/>
              <a:t>perception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9462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rno - Novinky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Pohled ze Staré radnice na Zelný tr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 descr="Brno vybralo firmy na studii proveditelnosti podzemní železnice |  eLogistika.inf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116"/>
            <a:ext cx="5112568" cy="340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925960" y="3212976"/>
            <a:ext cx="5670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https://www.elogistika.info/wp-content/uploads/2020/09/plaza-catedral-brno.jpg</a:t>
            </a:r>
          </a:p>
        </p:txBody>
      </p:sp>
      <p:pic>
        <p:nvPicPr>
          <p:cNvPr id="7" name="Picture 2" descr="https://d34-a.sdn.cz/d_34/c_C_D/L9eB9eu.jpeg?fl=res,667,500,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108" y="3573016"/>
            <a:ext cx="4737156" cy="321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435796" y="6525344"/>
            <a:ext cx="43684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https://d34-a.sdn.cz/d_34/c_C_D/L9eB9eu.jpeg?fl=res,667,500,1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55576" y="1196752"/>
            <a:ext cx="1044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Brno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35088" y="4978055"/>
            <a:ext cx="1044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Ostrava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12775" y="2564904"/>
            <a:ext cx="8423721" cy="163121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cs-CZ" sz="2400" dirty="0" err="1"/>
              <a:t>Compared</a:t>
            </a:r>
            <a:r>
              <a:rPr lang="cs-CZ" sz="2400" dirty="0"/>
              <a:t> to Ostrava, Brno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usually</a:t>
            </a:r>
            <a:r>
              <a:rPr lang="cs-CZ" sz="2400" dirty="0"/>
              <a:t> more </a:t>
            </a:r>
            <a:r>
              <a:rPr lang="cs-CZ" sz="2400" dirty="0" err="1"/>
              <a:t>attractive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visitors</a:t>
            </a:r>
            <a:r>
              <a:rPr lang="cs-CZ" sz="2400" dirty="0"/>
              <a:t>.</a:t>
            </a:r>
          </a:p>
          <a:p>
            <a:r>
              <a:rPr lang="cs-CZ" sz="2400" dirty="0"/>
              <a:t>But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streets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Ostrava are my </a:t>
            </a:r>
            <a:r>
              <a:rPr lang="cs-CZ" sz="2400" dirty="0" err="1"/>
              <a:t>childhood</a:t>
            </a:r>
            <a:r>
              <a:rPr lang="cs-CZ" sz="2400" dirty="0"/>
              <a:t> </a:t>
            </a:r>
            <a:r>
              <a:rPr lang="cs-CZ" sz="2400" dirty="0" err="1"/>
              <a:t>sceneries</a:t>
            </a:r>
            <a:r>
              <a:rPr lang="cs-CZ" sz="2400" dirty="0"/>
              <a:t>. </a:t>
            </a:r>
            <a:r>
              <a:rPr lang="cs-CZ" sz="2400" dirty="0" err="1"/>
              <a:t>It</a:t>
            </a:r>
            <a:r>
              <a:rPr lang="cs-CZ" sz="2400" dirty="0"/>
              <a:t> </a:t>
            </a:r>
            <a:r>
              <a:rPr lang="cs-CZ" sz="2400" dirty="0" err="1"/>
              <a:t>makes</a:t>
            </a:r>
            <a:r>
              <a:rPr lang="cs-CZ" sz="2400" dirty="0"/>
              <a:t> </a:t>
            </a:r>
            <a:r>
              <a:rPr lang="cs-CZ" sz="2400" dirty="0" err="1"/>
              <a:t>this</a:t>
            </a:r>
            <a:r>
              <a:rPr lang="cs-CZ" sz="2400" dirty="0"/>
              <a:t> </a:t>
            </a:r>
            <a:r>
              <a:rPr lang="cs-CZ" sz="2400" dirty="0" err="1"/>
              <a:t>town</a:t>
            </a:r>
            <a:r>
              <a:rPr lang="cs-CZ" sz="2400" dirty="0"/>
              <a:t> very </a:t>
            </a:r>
            <a:r>
              <a:rPr lang="cs-CZ" sz="2400" dirty="0" err="1"/>
              <a:t>important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me</a:t>
            </a:r>
            <a:r>
              <a:rPr lang="cs-CZ" sz="2400" dirty="0"/>
              <a:t>…</a:t>
            </a:r>
          </a:p>
          <a:p>
            <a:r>
              <a:rPr lang="cs-CZ" sz="2800" dirty="0"/>
              <a:t>→ </a:t>
            </a:r>
            <a:r>
              <a:rPr lang="cs-CZ" sz="2800" dirty="0" err="1"/>
              <a:t>Perception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landscape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</a:t>
            </a:r>
            <a:r>
              <a:rPr lang="cs-CZ" sz="2800" dirty="0" err="1"/>
              <a:t>strongly</a:t>
            </a:r>
            <a:r>
              <a:rPr lang="cs-CZ" sz="2800" dirty="0"/>
              <a:t> </a:t>
            </a:r>
            <a:r>
              <a:rPr lang="cs-CZ" sz="2800" dirty="0" err="1"/>
              <a:t>individual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2170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Landscape</a:t>
            </a:r>
            <a:r>
              <a:rPr lang="cs-CZ" b="1" dirty="0"/>
              <a:t> </a:t>
            </a:r>
            <a:r>
              <a:rPr lang="cs-CZ" b="1" dirty="0" err="1"/>
              <a:t>Ecology</a:t>
            </a:r>
            <a:r>
              <a:rPr lang="cs-CZ" b="1" dirty="0"/>
              <a:t> </a:t>
            </a:r>
            <a:r>
              <a:rPr lang="cs-CZ" b="1" dirty="0" err="1"/>
              <a:t>Backround</a:t>
            </a:r>
            <a:br>
              <a:rPr lang="cs-CZ" b="1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2048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53668"/>
            <a:ext cx="5976664" cy="46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827584" y="6237312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Peterson, A.T. (2011) </a:t>
            </a:r>
            <a:r>
              <a:rPr lang="en-US" sz="1400" i="1" dirty="0"/>
              <a:t>Ecological niche conservatism: a time</a:t>
            </a:r>
            <a:r>
              <a:rPr lang="en-US" sz="1400" dirty="0"/>
              <a:t>-</a:t>
            </a:r>
            <a:r>
              <a:rPr lang="en-US" sz="1400" i="1" dirty="0"/>
              <a:t>structured review of evidence</a:t>
            </a:r>
            <a:r>
              <a:rPr lang="en-US" sz="1400" dirty="0"/>
              <a:t>. Journal of Biogeography, 38, 817-827.</a:t>
            </a:r>
            <a:endParaRPr lang="cs-CZ" sz="1400" dirty="0"/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 err="1"/>
              <a:t>Ecological</a:t>
            </a:r>
            <a:r>
              <a:rPr lang="cs-CZ" altLang="cs-CZ" sz="3600" dirty="0"/>
              <a:t> </a:t>
            </a:r>
            <a:r>
              <a:rPr lang="cs-CZ" altLang="cs-CZ" sz="3600" dirty="0" err="1"/>
              <a:t>Niche</a:t>
            </a:r>
            <a:r>
              <a:rPr lang="cs-CZ" altLang="cs-CZ" sz="3600" dirty="0"/>
              <a:t> </a:t>
            </a:r>
            <a:r>
              <a:rPr lang="cs-CZ" altLang="cs-CZ" sz="3600" dirty="0" err="1"/>
              <a:t>Concept</a:t>
            </a:r>
            <a:endParaRPr lang="cs-CZ" altLang="cs-CZ" sz="3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27584" y="704890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…a</a:t>
            </a:r>
            <a:r>
              <a:rPr lang="en-US" sz="2000" dirty="0"/>
              <a:t> set of conditions that allow the existence of a population of a particular species</a:t>
            </a:r>
            <a:r>
              <a:rPr lang="cs-CZ" sz="2000" dirty="0"/>
              <a:t>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851920" y="234888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Climate</a:t>
            </a:r>
            <a:r>
              <a:rPr lang="cs-CZ" sz="1400" dirty="0"/>
              <a:t> </a:t>
            </a:r>
            <a:r>
              <a:rPr lang="cs-CZ" sz="1400" dirty="0" err="1"/>
              <a:t>conditions</a:t>
            </a:r>
            <a:r>
              <a:rPr lang="cs-CZ" sz="1400" dirty="0"/>
              <a:t> </a:t>
            </a:r>
          </a:p>
          <a:p>
            <a:r>
              <a:rPr lang="cs-CZ" sz="1400" dirty="0" err="1"/>
              <a:t>Soil</a:t>
            </a:r>
            <a:r>
              <a:rPr lang="cs-CZ" sz="1400" dirty="0"/>
              <a:t> and </a:t>
            </a:r>
            <a:r>
              <a:rPr lang="cs-CZ" sz="1400" dirty="0" err="1"/>
              <a:t>bedrock</a:t>
            </a:r>
            <a:endParaRPr lang="cs-CZ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339752" y="4437112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Dispersal</a:t>
            </a:r>
            <a:r>
              <a:rPr lang="cs-CZ" sz="1400" dirty="0"/>
              <a:t> </a:t>
            </a:r>
            <a:r>
              <a:rPr lang="cs-CZ" sz="1400" dirty="0" err="1"/>
              <a:t>ability</a:t>
            </a:r>
            <a:endParaRPr lang="cs-CZ" sz="1400" dirty="0"/>
          </a:p>
          <a:p>
            <a:r>
              <a:rPr lang="cs-CZ" sz="1400" dirty="0" err="1"/>
              <a:t>Dispersal</a:t>
            </a:r>
            <a:r>
              <a:rPr lang="cs-CZ" sz="1400" dirty="0"/>
              <a:t> </a:t>
            </a:r>
            <a:r>
              <a:rPr lang="cs-CZ" sz="1400" dirty="0" err="1"/>
              <a:t>barriers</a:t>
            </a: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724128" y="4077072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Competition</a:t>
            </a:r>
            <a:endParaRPr lang="cs-CZ" sz="1400" dirty="0"/>
          </a:p>
          <a:p>
            <a:r>
              <a:rPr lang="cs-CZ" sz="1400" dirty="0" err="1"/>
              <a:t>Mutualism</a:t>
            </a:r>
            <a:endParaRPr lang="cs-CZ" sz="1400" dirty="0"/>
          </a:p>
          <a:p>
            <a:r>
              <a:rPr lang="cs-CZ" sz="1400" dirty="0" err="1"/>
              <a:t>Parasitism</a:t>
            </a:r>
            <a:endParaRPr lang="cs-CZ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868144" y="14595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Potential</a:t>
            </a:r>
            <a:r>
              <a:rPr lang="cs-CZ" b="1" dirty="0"/>
              <a:t> </a:t>
            </a:r>
            <a:r>
              <a:rPr lang="cs-CZ" b="1" dirty="0" err="1"/>
              <a:t>niche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331640" y="191683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Realized</a:t>
            </a:r>
            <a:r>
              <a:rPr lang="cs-CZ" b="1" dirty="0"/>
              <a:t> </a:t>
            </a:r>
            <a:r>
              <a:rPr lang="cs-CZ" b="1" dirty="0" err="1"/>
              <a:t>niche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44960" y="4852317"/>
            <a:ext cx="7848872" cy="138499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In </a:t>
            </a:r>
            <a:r>
              <a:rPr lang="cs-CZ" sz="2000" dirty="0" err="1"/>
              <a:t>Europe</a:t>
            </a:r>
            <a:r>
              <a:rPr lang="cs-CZ" sz="2000" dirty="0"/>
              <a:t> </a:t>
            </a:r>
            <a:r>
              <a:rPr lang="cs-CZ" sz="2000" dirty="0" err="1"/>
              <a:t>there</a:t>
            </a:r>
            <a:r>
              <a:rPr lang="cs-CZ" sz="2000" dirty="0"/>
              <a:t> are many species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potential</a:t>
            </a:r>
            <a:r>
              <a:rPr lang="cs-CZ" sz="2000" dirty="0"/>
              <a:t> </a:t>
            </a:r>
            <a:r>
              <a:rPr lang="cs-CZ" sz="2000" dirty="0" err="1"/>
              <a:t>niche</a:t>
            </a:r>
            <a:r>
              <a:rPr lang="cs-CZ" sz="2000" dirty="0"/>
              <a:t> in America. But </a:t>
            </a:r>
            <a:r>
              <a:rPr lang="cs-CZ" sz="2000" dirty="0" err="1"/>
              <a:t>because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barrier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Athlantic</a:t>
            </a:r>
            <a:r>
              <a:rPr lang="cs-CZ" sz="2000" dirty="0"/>
              <a:t> </a:t>
            </a:r>
            <a:r>
              <a:rPr lang="cs-CZ" sz="2000" dirty="0" err="1"/>
              <a:t>Ocean</a:t>
            </a:r>
            <a:r>
              <a:rPr lang="cs-CZ" sz="2000" dirty="0"/>
              <a:t> </a:t>
            </a:r>
            <a:r>
              <a:rPr lang="cs-CZ" sz="2000" dirty="0" err="1"/>
              <a:t>they</a:t>
            </a:r>
            <a:r>
              <a:rPr lang="cs-CZ" sz="2000" dirty="0"/>
              <a:t> are not </a:t>
            </a:r>
            <a:r>
              <a:rPr lang="cs-CZ" sz="2000" dirty="0" err="1"/>
              <a:t>able</a:t>
            </a:r>
            <a:r>
              <a:rPr lang="cs-CZ" sz="2000" dirty="0"/>
              <a:t> to </a:t>
            </a:r>
            <a:r>
              <a:rPr lang="cs-CZ" sz="2000" dirty="0" err="1"/>
              <a:t>reach</a:t>
            </a:r>
            <a:r>
              <a:rPr lang="cs-CZ" sz="2000" dirty="0"/>
              <a:t> </a:t>
            </a:r>
            <a:r>
              <a:rPr lang="cs-CZ" sz="2000" dirty="0" err="1"/>
              <a:t>this</a:t>
            </a:r>
            <a:r>
              <a:rPr lang="cs-CZ" sz="2000" dirty="0"/>
              <a:t> area.</a:t>
            </a:r>
          </a:p>
          <a:p>
            <a:endParaRPr lang="cs-CZ" sz="2000" dirty="0"/>
          </a:p>
          <a:p>
            <a:r>
              <a:rPr lang="cs-CZ" sz="2400" dirty="0"/>
              <a:t>→ </a:t>
            </a:r>
            <a:r>
              <a:rPr lang="cs-CZ" sz="2400" b="1" dirty="0"/>
              <a:t>Species pool</a:t>
            </a:r>
            <a:r>
              <a:rPr lang="cs-CZ" sz="2400" dirty="0"/>
              <a:t>: </a:t>
            </a:r>
            <a:r>
              <a:rPr lang="cs-CZ" sz="2400" dirty="0" err="1"/>
              <a:t>all</a:t>
            </a:r>
            <a:r>
              <a:rPr lang="cs-CZ" sz="2400" dirty="0"/>
              <a:t> species </a:t>
            </a:r>
            <a:r>
              <a:rPr lang="cs-CZ" sz="2400" dirty="0" err="1"/>
              <a:t>avaliable</a:t>
            </a:r>
            <a:r>
              <a:rPr lang="cs-CZ" sz="2400" dirty="0"/>
              <a:t> to </a:t>
            </a:r>
            <a:r>
              <a:rPr lang="cs-CZ" sz="2400" dirty="0" err="1"/>
              <a:t>colonize</a:t>
            </a:r>
            <a:r>
              <a:rPr lang="cs-CZ" sz="2400" dirty="0"/>
              <a:t> </a:t>
            </a:r>
            <a:r>
              <a:rPr lang="cs-CZ" sz="2400" dirty="0" err="1"/>
              <a:t>focal</a:t>
            </a:r>
            <a:r>
              <a:rPr lang="cs-CZ" sz="2400" dirty="0"/>
              <a:t> </a:t>
            </a:r>
            <a:r>
              <a:rPr lang="cs-CZ" sz="2400" dirty="0" err="1"/>
              <a:t>site</a:t>
            </a:r>
            <a:r>
              <a:rPr 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386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624663" y="692696"/>
            <a:ext cx="8123801" cy="201593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Ecosystem</a:t>
            </a:r>
            <a:r>
              <a:rPr lang="cs-CZ" sz="2400" b="1" dirty="0"/>
              <a:t> </a:t>
            </a:r>
            <a:r>
              <a:rPr lang="cs-CZ" sz="2400" i="1" dirty="0" err="1"/>
              <a:t>is</a:t>
            </a:r>
            <a:r>
              <a:rPr lang="en-US" sz="2400" i="1" dirty="0"/>
              <a:t> the complex of living organisms, their physical</a:t>
            </a:r>
            <a:r>
              <a:rPr lang="cs-CZ" sz="2400" i="1" dirty="0"/>
              <a:t> </a:t>
            </a:r>
            <a:r>
              <a:rPr lang="cs-CZ" sz="2400" i="1" dirty="0" err="1"/>
              <a:t>environment</a:t>
            </a:r>
            <a:r>
              <a:rPr lang="en-US" sz="2400" i="1" dirty="0"/>
              <a:t>, and all their interrelationships in a particular unit of </a:t>
            </a:r>
            <a:r>
              <a:rPr lang="cs-CZ" sz="2400" i="1" dirty="0" err="1"/>
              <a:t>space</a:t>
            </a:r>
            <a:r>
              <a:rPr lang="cs-CZ" sz="2400" dirty="0"/>
              <a:t> (britanica.com).</a:t>
            </a:r>
          </a:p>
          <a:p>
            <a:r>
              <a:rPr lang="cs-CZ" sz="2400" dirty="0" err="1"/>
              <a:t>Changes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particular</a:t>
            </a:r>
            <a:r>
              <a:rPr lang="cs-CZ" sz="2400" dirty="0"/>
              <a:t> </a:t>
            </a:r>
            <a:r>
              <a:rPr lang="cs-CZ" sz="2400" dirty="0" err="1"/>
              <a:t>components</a:t>
            </a:r>
            <a:r>
              <a:rPr lang="cs-CZ" sz="2400" dirty="0"/>
              <a:t> </a:t>
            </a:r>
            <a:r>
              <a:rPr lang="cs-CZ" sz="2400" dirty="0" err="1"/>
              <a:t>due</a:t>
            </a:r>
            <a:r>
              <a:rPr lang="cs-CZ" sz="2400" dirty="0"/>
              <a:t> to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internal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external</a:t>
            </a:r>
            <a:r>
              <a:rPr lang="cs-CZ" sz="2400" dirty="0"/>
              <a:t> </a:t>
            </a:r>
            <a:r>
              <a:rPr lang="cs-CZ" sz="2400" dirty="0" err="1"/>
              <a:t>influences</a:t>
            </a:r>
            <a:r>
              <a:rPr lang="cs-CZ" sz="2400" dirty="0"/>
              <a:t> </a:t>
            </a:r>
            <a:r>
              <a:rPr lang="cs-CZ" sz="2400" dirty="0" err="1"/>
              <a:t>could</a:t>
            </a:r>
            <a:r>
              <a:rPr lang="cs-CZ" sz="2400" dirty="0"/>
              <a:t> </a:t>
            </a:r>
            <a:r>
              <a:rPr lang="cs-CZ" sz="2400" dirty="0" err="1"/>
              <a:t>caused</a:t>
            </a:r>
            <a:r>
              <a:rPr lang="cs-CZ" sz="2400" dirty="0"/>
              <a:t> </a:t>
            </a:r>
            <a:r>
              <a:rPr lang="cs-CZ" sz="2400" dirty="0" err="1"/>
              <a:t>ecosystem</a:t>
            </a:r>
            <a:r>
              <a:rPr lang="cs-CZ" sz="2400" dirty="0"/>
              <a:t> </a:t>
            </a:r>
            <a:r>
              <a:rPr lang="cs-CZ" sz="2400" dirty="0" err="1"/>
              <a:t>change</a:t>
            </a:r>
            <a:r>
              <a:rPr lang="cs-CZ" sz="2400" dirty="0"/>
              <a:t>.</a:t>
            </a:r>
            <a:endParaRPr lang="cs-CZ" sz="2800" dirty="0"/>
          </a:p>
        </p:txBody>
      </p:sp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457200" y="-1619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Ecological</a:t>
            </a:r>
            <a:r>
              <a:rPr lang="cs-CZ" altLang="cs-CZ" dirty="0"/>
              <a:t> Stability </a:t>
            </a:r>
            <a:r>
              <a:rPr lang="cs-CZ" altLang="cs-CZ" dirty="0" err="1"/>
              <a:t>Concept</a:t>
            </a:r>
            <a:endParaRPr lang="cs-CZ" alt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611560" y="692696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Ecosystem</a:t>
            </a:r>
            <a:r>
              <a:rPr lang="cs-CZ" sz="2400" dirty="0"/>
              <a:t> 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like</a:t>
            </a:r>
            <a:r>
              <a:rPr lang="cs-CZ" sz="2400" dirty="0"/>
              <a:t> a </a:t>
            </a:r>
            <a:r>
              <a:rPr lang="cs-CZ" sz="2400" dirty="0" err="1"/>
              <a:t>ball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hole… </a:t>
            </a:r>
          </a:p>
          <a:p>
            <a:pPr marL="285750" indent="-285750">
              <a:buFontTx/>
              <a:buChar char="-"/>
            </a:pPr>
            <a:r>
              <a:rPr lang="cs-CZ" sz="2400" dirty="0" err="1"/>
              <a:t>Removing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ball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hole </a:t>
            </a:r>
            <a:r>
              <a:rPr lang="cs-CZ" sz="2400" dirty="0" err="1"/>
              <a:t>imitate</a:t>
            </a:r>
            <a:r>
              <a:rPr lang="cs-CZ" sz="2400" dirty="0"/>
              <a:t> </a:t>
            </a:r>
            <a:r>
              <a:rPr lang="cs-CZ" sz="2400" dirty="0" err="1"/>
              <a:t>unreversible</a:t>
            </a:r>
            <a:r>
              <a:rPr lang="cs-CZ" sz="2400" dirty="0"/>
              <a:t> </a:t>
            </a:r>
            <a:r>
              <a:rPr lang="cs-CZ" sz="2400" dirty="0" err="1"/>
              <a:t>ecosystem</a:t>
            </a:r>
            <a:r>
              <a:rPr lang="cs-CZ" sz="2400" dirty="0"/>
              <a:t> </a:t>
            </a:r>
            <a:r>
              <a:rPr lang="cs-CZ" sz="2400" dirty="0" err="1"/>
              <a:t>change</a:t>
            </a:r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 err="1"/>
              <a:t>Ecosystems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higher</a:t>
            </a:r>
            <a:r>
              <a:rPr lang="cs-CZ" sz="2400" dirty="0"/>
              <a:t> </a:t>
            </a:r>
            <a:r>
              <a:rPr lang="cs-CZ" sz="2400" dirty="0" err="1"/>
              <a:t>resilience</a:t>
            </a:r>
            <a:r>
              <a:rPr lang="cs-CZ" sz="2400" dirty="0"/>
              <a:t> (in </a:t>
            </a:r>
            <a:r>
              <a:rPr lang="cs-CZ" sz="2400" dirty="0" err="1"/>
              <a:t>deeper</a:t>
            </a:r>
            <a:r>
              <a:rPr lang="cs-CZ" sz="2400" dirty="0"/>
              <a:t> hole) are more </a:t>
            </a:r>
            <a:r>
              <a:rPr lang="cs-CZ" sz="2400" dirty="0" err="1"/>
              <a:t>stable</a:t>
            </a:r>
            <a:endParaRPr lang="cs-CZ" sz="2400" dirty="0"/>
          </a:p>
        </p:txBody>
      </p:sp>
      <p:pic>
        <p:nvPicPr>
          <p:cNvPr id="9" name="Picture 4" descr="resilience 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03" y="2708920"/>
            <a:ext cx="6380320" cy="376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1835696" y="6525344"/>
            <a:ext cx="61744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https://ieampodcast.com/2018/10/11/finding-balance-resilience-in-era-with-marco-vighi-and-andreu-rico/</a:t>
            </a:r>
          </a:p>
        </p:txBody>
      </p:sp>
      <p:cxnSp>
        <p:nvCxnSpPr>
          <p:cNvPr id="4" name="Přímá spojnice se šipkou 3"/>
          <p:cNvCxnSpPr/>
          <p:nvPr/>
        </p:nvCxnSpPr>
        <p:spPr>
          <a:xfrm flipV="1">
            <a:off x="1259632" y="3429000"/>
            <a:ext cx="0" cy="3024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251520" y="4941168"/>
            <a:ext cx="137698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cs-CZ" dirty="0" err="1"/>
              <a:t>Perturbation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751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21522"/>
            <a:ext cx="6696744" cy="44478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3528" y="116632"/>
            <a:ext cx="84969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Example</a:t>
            </a:r>
            <a:r>
              <a:rPr lang="cs-CZ" sz="2800" b="1" dirty="0"/>
              <a:t>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ecosystem</a:t>
            </a:r>
            <a:r>
              <a:rPr lang="cs-CZ" sz="2800" b="1" dirty="0"/>
              <a:t> </a:t>
            </a:r>
            <a:r>
              <a:rPr lang="cs-CZ" sz="2800" b="1" dirty="0" err="1"/>
              <a:t>change</a:t>
            </a:r>
            <a:r>
              <a:rPr lang="cs-CZ" sz="2800" b="1" dirty="0"/>
              <a:t>:</a:t>
            </a:r>
          </a:p>
          <a:p>
            <a:pPr algn="ctr"/>
            <a:r>
              <a:rPr lang="cs-CZ" sz="2800" b="1" dirty="0"/>
              <a:t> </a:t>
            </a:r>
            <a:r>
              <a:rPr lang="cs-CZ" sz="2800" b="1" dirty="0" err="1"/>
              <a:t>The</a:t>
            </a:r>
            <a:r>
              <a:rPr lang="cs-CZ" sz="2800" b="1" dirty="0"/>
              <a:t> </a:t>
            </a:r>
            <a:r>
              <a:rPr lang="cs-CZ" sz="2800" b="1" dirty="0" err="1"/>
              <a:t>loss</a:t>
            </a:r>
            <a:r>
              <a:rPr lang="cs-CZ" sz="2800" b="1" dirty="0"/>
              <a:t>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former</a:t>
            </a:r>
            <a:r>
              <a:rPr lang="cs-CZ" sz="2800" b="1" dirty="0"/>
              <a:t> </a:t>
            </a:r>
            <a:r>
              <a:rPr lang="cs-CZ" sz="2800" b="1" dirty="0" err="1"/>
              <a:t>Mediterranean</a:t>
            </a:r>
            <a:r>
              <a:rPr lang="cs-CZ" sz="2800" b="1" dirty="0"/>
              <a:t> </a:t>
            </a:r>
            <a:r>
              <a:rPr lang="cs-CZ" sz="2800" b="1" dirty="0" err="1"/>
              <a:t>forests</a:t>
            </a:r>
            <a:r>
              <a:rPr lang="cs-CZ" sz="2800" b="1" dirty="0"/>
              <a:t> </a:t>
            </a:r>
            <a:r>
              <a:rPr lang="cs-CZ" sz="2800" b="1" dirty="0" err="1"/>
              <a:t>along</a:t>
            </a:r>
            <a:r>
              <a:rPr lang="cs-CZ" sz="2800" b="1" dirty="0"/>
              <a:t> </a:t>
            </a:r>
            <a:r>
              <a:rPr lang="cs-CZ" sz="2800" b="1" dirty="0" err="1"/>
              <a:t>coast</a:t>
            </a:r>
            <a:endParaRPr lang="cs-CZ" sz="2800" b="1" dirty="0"/>
          </a:p>
          <a:p>
            <a:r>
              <a:rPr lang="cs-CZ" sz="2400" dirty="0" err="1"/>
              <a:t>Due</a:t>
            </a:r>
            <a:r>
              <a:rPr lang="cs-CZ" sz="2400" dirty="0"/>
              <a:t> to </a:t>
            </a:r>
            <a:r>
              <a:rPr lang="cs-CZ" sz="2400" dirty="0" err="1"/>
              <a:t>timber</a:t>
            </a:r>
            <a:r>
              <a:rPr lang="cs-CZ" sz="2400" dirty="0"/>
              <a:t> </a:t>
            </a:r>
            <a:r>
              <a:rPr lang="cs-CZ" sz="2400" dirty="0" err="1"/>
              <a:t>logging</a:t>
            </a:r>
            <a:r>
              <a:rPr lang="cs-CZ" sz="2400" dirty="0"/>
              <a:t>, </a:t>
            </a:r>
            <a:r>
              <a:rPr lang="cs-CZ" sz="2400" dirty="0" err="1"/>
              <a:t>pasture</a:t>
            </a:r>
            <a:r>
              <a:rPr lang="cs-CZ" sz="2400" dirty="0"/>
              <a:t> and </a:t>
            </a:r>
            <a:r>
              <a:rPr lang="cs-CZ" sz="2400" dirty="0" err="1"/>
              <a:t>intensive</a:t>
            </a:r>
            <a:r>
              <a:rPr lang="cs-CZ" sz="2400" dirty="0"/>
              <a:t> </a:t>
            </a:r>
            <a:r>
              <a:rPr lang="cs-CZ" sz="2400" dirty="0" err="1"/>
              <a:t>soil</a:t>
            </a:r>
            <a:r>
              <a:rPr lang="cs-CZ" sz="2400" dirty="0"/>
              <a:t> </a:t>
            </a:r>
            <a:r>
              <a:rPr lang="cs-CZ" sz="2400" dirty="0" err="1"/>
              <a:t>erosion</a:t>
            </a:r>
            <a:r>
              <a:rPr lang="cs-CZ" sz="2400" dirty="0"/>
              <a:t> </a:t>
            </a:r>
            <a:r>
              <a:rPr lang="cs-CZ" sz="2400" dirty="0" err="1"/>
              <a:t>during</a:t>
            </a:r>
            <a:r>
              <a:rPr lang="cs-CZ" sz="2400" dirty="0"/>
              <a:t> </a:t>
            </a:r>
            <a:r>
              <a:rPr lang="cs-CZ" sz="2400" dirty="0" err="1"/>
              <a:t>Antiquity</a:t>
            </a:r>
            <a:r>
              <a:rPr lang="cs-CZ" sz="2400" dirty="0"/>
              <a:t> a </a:t>
            </a:r>
            <a:r>
              <a:rPr lang="cs-CZ" sz="2400" dirty="0" err="1"/>
              <a:t>new</a:t>
            </a:r>
            <a:r>
              <a:rPr lang="cs-CZ" sz="2400" dirty="0"/>
              <a:t> </a:t>
            </a:r>
            <a:r>
              <a:rPr lang="cs-CZ" sz="2400" dirty="0" err="1"/>
              <a:t>secondary</a:t>
            </a:r>
            <a:r>
              <a:rPr lang="cs-CZ" sz="2400" dirty="0"/>
              <a:t> </a:t>
            </a:r>
            <a:r>
              <a:rPr lang="cs-CZ" sz="2400" dirty="0" err="1"/>
              <a:t>shrubby</a:t>
            </a:r>
            <a:r>
              <a:rPr lang="cs-CZ" sz="2400" dirty="0"/>
              <a:t> </a:t>
            </a:r>
            <a:r>
              <a:rPr lang="cs-CZ" sz="2400" dirty="0" err="1"/>
              <a:t>vegetation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macchia</a:t>
            </a:r>
            <a:r>
              <a:rPr lang="cs-CZ" sz="2400" dirty="0"/>
              <a:t> and </a:t>
            </a:r>
            <a:r>
              <a:rPr lang="cs-CZ" sz="2400" dirty="0" err="1"/>
              <a:t>garrique</a:t>
            </a:r>
            <a:r>
              <a:rPr lang="cs-CZ" sz="2400" dirty="0"/>
              <a:t> </a:t>
            </a:r>
            <a:r>
              <a:rPr lang="cs-CZ" sz="2400" dirty="0" err="1"/>
              <a:t>developed</a:t>
            </a:r>
            <a:r>
              <a:rPr lang="cs-CZ" sz="2400" dirty="0"/>
              <a:t>.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change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irreversible</a:t>
            </a:r>
            <a:r>
              <a:rPr lang="cs-CZ" sz="24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015044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-36095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/>
              <a:t>Metapopulation</a:t>
            </a:r>
            <a:r>
              <a:rPr lang="cs-CZ" sz="3200" dirty="0"/>
              <a:t> / </a:t>
            </a:r>
            <a:r>
              <a:rPr lang="cs-CZ" sz="3200" dirty="0" err="1"/>
              <a:t>Metacommunity</a:t>
            </a:r>
            <a:r>
              <a:rPr lang="cs-CZ" sz="3200" dirty="0"/>
              <a:t> </a:t>
            </a:r>
            <a:r>
              <a:rPr lang="cs-CZ" sz="3200" dirty="0" err="1"/>
              <a:t>Concept</a:t>
            </a:r>
            <a:endParaRPr lang="cs-CZ" sz="3200" dirty="0"/>
          </a:p>
        </p:txBody>
      </p:sp>
      <p:sp>
        <p:nvSpPr>
          <p:cNvPr id="4" name="Obdélník 3"/>
          <p:cNvSpPr/>
          <p:nvPr/>
        </p:nvSpPr>
        <p:spPr>
          <a:xfrm>
            <a:off x="323528" y="548680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/>
              <a:t>Levins</a:t>
            </a:r>
            <a:r>
              <a:rPr lang="en-US" i="1" dirty="0"/>
              <a:t>, R. (1969), "Some demographic and genetic consequences of environmental heterogeneity for biological control", Bulletin of the Entomological Society of America, </a:t>
            </a:r>
            <a:r>
              <a:rPr lang="en-US" b="1" i="1" dirty="0"/>
              <a:t>15</a:t>
            </a:r>
            <a:r>
              <a:rPr lang="en-US" i="1" dirty="0"/>
              <a:t> (3): 237–240</a:t>
            </a:r>
            <a:r>
              <a:rPr lang="cs-CZ" i="1" dirty="0"/>
              <a:t>.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528" y="1609630"/>
            <a:ext cx="8352928" cy="433965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Metapopulation</a:t>
            </a:r>
            <a:r>
              <a:rPr lang="cs-CZ" sz="2400" b="1" dirty="0"/>
              <a:t>/</a:t>
            </a:r>
            <a:r>
              <a:rPr lang="cs-CZ" sz="2400" b="1" dirty="0" err="1"/>
              <a:t>metacommunity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described</a:t>
            </a:r>
            <a:r>
              <a:rPr lang="cs-CZ" sz="2400" dirty="0"/>
              <a:t> as a </a:t>
            </a:r>
            <a:r>
              <a:rPr lang="en-US" sz="2400" dirty="0"/>
              <a:t>group of spatially separated populations of the same </a:t>
            </a:r>
            <a:r>
              <a:rPr lang="cs-CZ" sz="2400" dirty="0"/>
              <a:t>species/</a:t>
            </a:r>
            <a:r>
              <a:rPr lang="cs-CZ" sz="2400" dirty="0" err="1"/>
              <a:t>communities</a:t>
            </a:r>
            <a:r>
              <a:rPr lang="en-US" sz="2400" dirty="0"/>
              <a:t> which interact at some level</a:t>
            </a:r>
            <a:r>
              <a:rPr lang="cs-CZ" sz="2400" dirty="0"/>
              <a:t>. </a:t>
            </a:r>
          </a:p>
          <a:p>
            <a:endParaRPr lang="cs-CZ" dirty="0"/>
          </a:p>
          <a:p>
            <a:r>
              <a:rPr lang="cs-CZ" sz="2400" dirty="0"/>
              <a:t> - </a:t>
            </a:r>
            <a:r>
              <a:rPr lang="cs-CZ" sz="2400" dirty="0" err="1"/>
              <a:t>Also</a:t>
            </a:r>
            <a:r>
              <a:rPr lang="cs-CZ" sz="2400" dirty="0"/>
              <a:t> </a:t>
            </a:r>
            <a:r>
              <a:rPr lang="cs-CZ" sz="2400" dirty="0" err="1"/>
              <a:t>unoccupied</a:t>
            </a:r>
            <a:r>
              <a:rPr lang="cs-CZ" sz="2400" dirty="0"/>
              <a:t> </a:t>
            </a:r>
            <a:r>
              <a:rPr lang="cs-CZ" sz="2400" dirty="0" err="1"/>
              <a:t>suitable</a:t>
            </a:r>
            <a:r>
              <a:rPr lang="cs-CZ" sz="2400" dirty="0"/>
              <a:t> (</a:t>
            </a:r>
            <a:r>
              <a:rPr lang="cs-CZ" sz="2400" dirty="0" err="1"/>
              <a:t>potential</a:t>
            </a:r>
            <a:r>
              <a:rPr lang="cs-CZ" sz="2400" dirty="0"/>
              <a:t>) </a:t>
            </a:r>
            <a:r>
              <a:rPr lang="cs-CZ" sz="2400" dirty="0" err="1"/>
              <a:t>habitats</a:t>
            </a:r>
            <a:r>
              <a:rPr lang="cs-CZ" sz="2400" dirty="0"/>
              <a:t> </a:t>
            </a:r>
            <a:r>
              <a:rPr lang="cs-CZ" sz="2400" dirty="0" err="1"/>
              <a:t>could</a:t>
            </a:r>
            <a:r>
              <a:rPr lang="cs-CZ" sz="2400" dirty="0"/>
              <a:t>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involved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r>
              <a:rPr lang="cs-CZ" sz="2400" dirty="0"/>
              <a:t> - </a:t>
            </a:r>
            <a:r>
              <a:rPr lang="cs-CZ" sz="2400" dirty="0" err="1"/>
              <a:t>Size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population</a:t>
            </a:r>
            <a:r>
              <a:rPr lang="cs-CZ" sz="2400" dirty="0"/>
              <a:t>/</a:t>
            </a:r>
            <a:r>
              <a:rPr lang="cs-CZ" sz="2400" dirty="0" err="1"/>
              <a:t>community</a:t>
            </a:r>
            <a:r>
              <a:rPr lang="cs-CZ" sz="2400" dirty="0"/>
              <a:t> and intensity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interactions</a:t>
            </a:r>
            <a:r>
              <a:rPr lang="cs-CZ" sz="2400" dirty="0"/>
              <a:t> are </a:t>
            </a:r>
            <a:r>
              <a:rPr lang="cs-CZ" sz="2400" dirty="0" err="1"/>
              <a:t>crutial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population</a:t>
            </a:r>
            <a:r>
              <a:rPr lang="cs-CZ" sz="2400" dirty="0"/>
              <a:t>/</a:t>
            </a:r>
            <a:r>
              <a:rPr lang="cs-CZ" sz="2400" dirty="0" err="1"/>
              <a:t>community</a:t>
            </a:r>
            <a:r>
              <a:rPr lang="cs-CZ" sz="2400" dirty="0"/>
              <a:t> </a:t>
            </a:r>
            <a:r>
              <a:rPr lang="cs-CZ" sz="2400" dirty="0" err="1"/>
              <a:t>developtment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r>
              <a:rPr lang="cs-CZ" sz="2400" dirty="0"/>
              <a:t>- </a:t>
            </a:r>
            <a:r>
              <a:rPr lang="cs-CZ" sz="2400" dirty="0" err="1"/>
              <a:t>Small</a:t>
            </a:r>
            <a:r>
              <a:rPr lang="cs-CZ" sz="2400" dirty="0"/>
              <a:t> </a:t>
            </a:r>
            <a:r>
              <a:rPr lang="cs-CZ" sz="2400" dirty="0" err="1"/>
              <a:t>populations</a:t>
            </a:r>
            <a:r>
              <a:rPr lang="cs-CZ" sz="2400" dirty="0"/>
              <a:t> </a:t>
            </a:r>
            <a:r>
              <a:rPr lang="cs-CZ" sz="2400" dirty="0" err="1"/>
              <a:t>without</a:t>
            </a:r>
            <a:r>
              <a:rPr lang="cs-CZ" sz="2400" dirty="0"/>
              <a:t> </a:t>
            </a:r>
            <a:r>
              <a:rPr lang="cs-CZ" sz="2400" dirty="0" err="1"/>
              <a:t>interaction</a:t>
            </a:r>
            <a:r>
              <a:rPr lang="cs-CZ" sz="2400" dirty="0"/>
              <a:t> are more </a:t>
            </a:r>
            <a:r>
              <a:rPr lang="cs-CZ" sz="2400" dirty="0" err="1"/>
              <a:t>vulnerable</a:t>
            </a:r>
            <a:r>
              <a:rPr lang="cs-CZ" sz="2400" dirty="0"/>
              <a:t> to </a:t>
            </a:r>
            <a:r>
              <a:rPr lang="cs-CZ" sz="2400" dirty="0" err="1"/>
              <a:t>disturbances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inbreeding</a:t>
            </a:r>
            <a:r>
              <a:rPr lang="cs-CZ" sz="2400" dirty="0"/>
              <a:t> </a:t>
            </a:r>
            <a:r>
              <a:rPr lang="cs-CZ" sz="2400" dirty="0" err="1"/>
              <a:t>potentially</a:t>
            </a:r>
            <a:r>
              <a:rPr lang="cs-CZ" sz="2400" dirty="0"/>
              <a:t> </a:t>
            </a:r>
            <a:r>
              <a:rPr lang="cs-CZ" sz="2400" dirty="0" err="1"/>
              <a:t>causing</a:t>
            </a:r>
            <a:r>
              <a:rPr lang="cs-CZ" sz="2400" dirty="0"/>
              <a:t> </a:t>
            </a:r>
            <a:r>
              <a:rPr lang="cs-CZ" sz="2400" dirty="0" err="1"/>
              <a:t>extinction</a:t>
            </a:r>
            <a:r>
              <a:rPr lang="cs-CZ" sz="24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3169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Obdélník 1"/>
          <p:cNvSpPr>
            <a:spLocks noChangeArrowheads="1"/>
          </p:cNvSpPr>
          <p:nvPr/>
        </p:nvSpPr>
        <p:spPr bwMode="auto">
          <a:xfrm>
            <a:off x="1547664" y="6608763"/>
            <a:ext cx="57611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https://sites.google.com/a/owu.edu/northern-spotted-owl/metapopulation-model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23528" y="-36095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/>
              <a:t>Metapopulation</a:t>
            </a:r>
            <a:r>
              <a:rPr lang="cs-CZ" sz="3200" dirty="0"/>
              <a:t> / </a:t>
            </a:r>
            <a:r>
              <a:rPr lang="cs-CZ" sz="3200" dirty="0" err="1"/>
              <a:t>Metacommunity</a:t>
            </a:r>
            <a:r>
              <a:rPr lang="cs-CZ" sz="3200" dirty="0"/>
              <a:t> </a:t>
            </a:r>
            <a:r>
              <a:rPr lang="cs-CZ" sz="3200" dirty="0" err="1"/>
              <a:t>Concept</a:t>
            </a:r>
            <a:endParaRPr lang="cs-CZ" sz="3200" dirty="0"/>
          </a:p>
        </p:txBody>
      </p:sp>
      <p:pic>
        <p:nvPicPr>
          <p:cNvPr id="2050" name="Picture 2" descr="METAPOPULATION MODEL - Northern Spotted Ow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54908"/>
            <a:ext cx="6827931" cy="514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3528" y="548680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/>
              <a:t>Levins</a:t>
            </a:r>
            <a:r>
              <a:rPr lang="en-US" i="1" dirty="0"/>
              <a:t>, R. (1969), "Some demographic and genetic consequences of environmental heterogeneity for biological control", Bulletin of the Entomological Society of America, </a:t>
            </a:r>
            <a:r>
              <a:rPr lang="en-US" b="1" i="1" dirty="0"/>
              <a:t>15</a:t>
            </a:r>
            <a:r>
              <a:rPr lang="en-US" i="1" dirty="0"/>
              <a:t> (3): 237–240</a:t>
            </a:r>
            <a:r>
              <a:rPr lang="cs-CZ" i="1" dirty="0"/>
              <a:t>.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292080" y="3841884"/>
            <a:ext cx="2837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One</a:t>
            </a:r>
            <a:r>
              <a:rPr lang="cs-CZ" sz="1400" dirty="0"/>
              <a:t> big source </a:t>
            </a:r>
            <a:r>
              <a:rPr lang="cs-CZ" sz="1400" dirty="0" err="1"/>
              <a:t>population</a:t>
            </a:r>
            <a:r>
              <a:rPr lang="cs-CZ" sz="1400" dirty="0"/>
              <a:t> </a:t>
            </a:r>
            <a:r>
              <a:rPr lang="cs-CZ" sz="1400" dirty="0" err="1"/>
              <a:t>supporting</a:t>
            </a:r>
            <a:r>
              <a:rPr lang="cs-CZ" sz="1400" dirty="0"/>
              <a:t> </a:t>
            </a:r>
            <a:r>
              <a:rPr lang="cs-CZ" sz="1400" dirty="0" err="1"/>
              <a:t>small</a:t>
            </a:r>
            <a:r>
              <a:rPr lang="cs-CZ" sz="1400" dirty="0"/>
              <a:t> </a:t>
            </a:r>
            <a:r>
              <a:rPr lang="cs-CZ" sz="1400" dirty="0" err="1"/>
              <a:t>island</a:t>
            </a:r>
            <a:r>
              <a:rPr lang="cs-CZ" sz="1400" dirty="0"/>
              <a:t> </a:t>
            </a:r>
            <a:r>
              <a:rPr lang="cs-CZ" sz="1400" dirty="0" err="1"/>
              <a:t>population</a:t>
            </a:r>
            <a:r>
              <a:rPr lang="cs-CZ" sz="1400" dirty="0"/>
              <a:t>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491880" y="5426060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Extinction</a:t>
            </a:r>
            <a:r>
              <a:rPr lang="cs-CZ" sz="1400" dirty="0"/>
              <a:t> </a:t>
            </a:r>
            <a:r>
              <a:rPr lang="cs-CZ" sz="1400" dirty="0" err="1"/>
              <a:t>is</a:t>
            </a:r>
            <a:r>
              <a:rPr lang="cs-CZ" sz="1400" dirty="0"/>
              <a:t> more </a:t>
            </a:r>
            <a:r>
              <a:rPr lang="cs-CZ" sz="1400" dirty="0" err="1"/>
              <a:t>probable</a:t>
            </a:r>
            <a:endParaRPr lang="cs-CZ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36096" y="2636912"/>
            <a:ext cx="253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Group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smaller</a:t>
            </a:r>
            <a:r>
              <a:rPr lang="cs-CZ" sz="1400" dirty="0"/>
              <a:t> </a:t>
            </a:r>
            <a:r>
              <a:rPr lang="cs-CZ" sz="1400" dirty="0" err="1"/>
              <a:t>populations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intensive</a:t>
            </a:r>
            <a:r>
              <a:rPr lang="cs-CZ" sz="1400" dirty="0"/>
              <a:t> </a:t>
            </a:r>
            <a:r>
              <a:rPr lang="cs-CZ" sz="1400" dirty="0" err="1"/>
              <a:t>interactions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899592" y="4797152"/>
            <a:ext cx="7200800" cy="203132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NOTES</a:t>
            </a:r>
          </a:p>
          <a:p>
            <a:pPr marL="342900" indent="-342900">
              <a:buAutoNum type="arabicPeriod"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concept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derived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butterfly</a:t>
            </a:r>
            <a:r>
              <a:rPr lang="cs-CZ" dirty="0"/>
              <a:t> </a:t>
            </a:r>
            <a:r>
              <a:rPr lang="cs-CZ" dirty="0" err="1"/>
              <a:t>communities</a:t>
            </a:r>
            <a:r>
              <a:rPr lang="cs-CZ" dirty="0"/>
              <a:t> …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better</a:t>
            </a:r>
            <a:r>
              <a:rPr lang="cs-CZ" dirty="0"/>
              <a:t> fit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animals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plants</a:t>
            </a:r>
            <a:endParaRPr lang="cs-CZ" dirty="0"/>
          </a:p>
          <a:p>
            <a:pPr marL="342900" indent="-342900">
              <a:buAutoNum type="arabicPeriod"/>
            </a:pPr>
            <a:r>
              <a:rPr lang="cs-CZ" dirty="0"/>
              <a:t>In  plant </a:t>
            </a:r>
            <a:r>
              <a:rPr lang="cs-CZ" dirty="0" err="1"/>
              <a:t>kingdom</a:t>
            </a:r>
            <a:r>
              <a:rPr lang="cs-CZ" dirty="0"/>
              <a:t> a </a:t>
            </a:r>
            <a:r>
              <a:rPr lang="cs-CZ" dirty="0" err="1"/>
              <a:t>real</a:t>
            </a:r>
            <a:r>
              <a:rPr lang="cs-CZ" dirty="0"/>
              <a:t> </a:t>
            </a:r>
            <a:r>
              <a:rPr lang="cs-CZ" dirty="0" err="1"/>
              <a:t>migration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missing</a:t>
            </a:r>
            <a:r>
              <a:rPr lang="cs-CZ" dirty="0"/>
              <a:t>. „</a:t>
            </a:r>
            <a:r>
              <a:rPr lang="cs-CZ" dirty="0" err="1"/>
              <a:t>Migration</a:t>
            </a:r>
            <a:r>
              <a:rPr lang="cs-CZ" dirty="0"/>
              <a:t>“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possible</a:t>
            </a:r>
            <a:r>
              <a:rPr lang="cs-CZ" dirty="0"/>
              <a:t> </a:t>
            </a:r>
            <a:r>
              <a:rPr lang="cs-CZ" dirty="0" err="1"/>
              <a:t>almost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via </a:t>
            </a:r>
            <a:r>
              <a:rPr lang="cs-CZ" dirty="0" err="1"/>
              <a:t>reproduction</a:t>
            </a:r>
            <a:r>
              <a:rPr lang="cs-CZ" dirty="0"/>
              <a:t> (</a:t>
            </a:r>
            <a:r>
              <a:rPr lang="cs-CZ" dirty="0" err="1"/>
              <a:t>propagules</a:t>
            </a:r>
            <a:r>
              <a:rPr lang="cs-CZ" dirty="0"/>
              <a:t>).</a:t>
            </a:r>
          </a:p>
          <a:p>
            <a:pPr marL="342900" indent="-342900">
              <a:buAutoNum type="arabicPeriod"/>
            </a:pPr>
            <a:r>
              <a:rPr lang="cs-CZ" dirty="0"/>
              <a:t>To </a:t>
            </a:r>
            <a:r>
              <a:rPr lang="cs-CZ" dirty="0" err="1"/>
              <a:t>capture</a:t>
            </a:r>
            <a:r>
              <a:rPr lang="cs-CZ" dirty="0"/>
              <a:t> a </a:t>
            </a:r>
            <a:r>
              <a:rPr lang="cs-CZ" dirty="0" err="1"/>
              <a:t>responce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plant </a:t>
            </a:r>
            <a:r>
              <a:rPr lang="cs-CZ" dirty="0" err="1"/>
              <a:t>communities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changes</a:t>
            </a:r>
            <a:r>
              <a:rPr lang="cs-CZ" dirty="0"/>
              <a:t> a </a:t>
            </a:r>
            <a:r>
              <a:rPr lang="cs-CZ" dirty="0" err="1"/>
              <a:t>longterm</a:t>
            </a:r>
            <a:r>
              <a:rPr lang="cs-CZ" dirty="0"/>
              <a:t> </a:t>
            </a:r>
            <a:r>
              <a:rPr lang="cs-CZ" dirty="0" err="1"/>
              <a:t>observation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needed</a:t>
            </a:r>
            <a:r>
              <a:rPr lang="cs-CZ" dirty="0"/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179154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Výsledek obrázku pro island biogeography"/>
          <p:cNvSpPr>
            <a:spLocks noChangeAspect="1" noChangeArrowheads="1"/>
          </p:cNvSpPr>
          <p:nvPr/>
        </p:nvSpPr>
        <p:spPr bwMode="auto">
          <a:xfrm>
            <a:off x="155575" y="-1004888"/>
            <a:ext cx="2181225" cy="209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31" name="AutoShape 4" descr="Výsledek obrázku pro island biogeography"/>
          <p:cNvSpPr>
            <a:spLocks noChangeAspect="1" noChangeArrowheads="1"/>
          </p:cNvSpPr>
          <p:nvPr/>
        </p:nvSpPr>
        <p:spPr bwMode="auto">
          <a:xfrm>
            <a:off x="307975" y="-852488"/>
            <a:ext cx="2181225" cy="209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32" name="AutoShape 6" descr="Výsledek obrázku pro island biogeography"/>
          <p:cNvSpPr>
            <a:spLocks noChangeAspect="1" noChangeArrowheads="1"/>
          </p:cNvSpPr>
          <p:nvPr/>
        </p:nvSpPr>
        <p:spPr bwMode="auto">
          <a:xfrm>
            <a:off x="460375" y="-700088"/>
            <a:ext cx="2181225" cy="209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2533" name="Picture 8" descr="https://coreybradshaw.files.wordpress.com/2016/05/i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2812929"/>
            <a:ext cx="4251424" cy="407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Obdélník 4"/>
          <p:cNvSpPr>
            <a:spLocks noChangeArrowheads="1"/>
          </p:cNvSpPr>
          <p:nvPr/>
        </p:nvSpPr>
        <p:spPr bwMode="auto">
          <a:xfrm>
            <a:off x="2663825" y="6607571"/>
            <a:ext cx="4572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https://coreybradshaw.files.wordpress.com/2016/05/ib.jpg</a:t>
            </a:r>
          </a:p>
        </p:txBody>
      </p:sp>
      <p:sp>
        <p:nvSpPr>
          <p:cNvPr id="22535" name="TextovéPole 5"/>
          <p:cNvSpPr txBox="1">
            <a:spLocks noChangeArrowheads="1"/>
          </p:cNvSpPr>
          <p:nvPr/>
        </p:nvSpPr>
        <p:spPr bwMode="auto">
          <a:xfrm>
            <a:off x="755576" y="-46548"/>
            <a:ext cx="7855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/>
              <a:t>The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Theory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of</a:t>
            </a:r>
            <a:r>
              <a:rPr lang="cs-CZ" altLang="cs-CZ" sz="2800" b="1" dirty="0"/>
              <a:t> Island </a:t>
            </a:r>
            <a:r>
              <a:rPr lang="cs-CZ" altLang="cs-CZ" sz="2800" b="1" dirty="0" err="1"/>
              <a:t>Biogeography</a:t>
            </a:r>
            <a:endParaRPr lang="cs-CZ" alt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971600" y="467961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b="1" dirty="0"/>
              <a:t>MacArthur, R. H., Wilson, E. O. (1967)</a:t>
            </a:r>
            <a:r>
              <a:rPr lang="en-US" sz="1600" dirty="0"/>
              <a:t> The Theory of Island Biogeography. Princeton, N.J.: Princeton University Press, 203 p.</a:t>
            </a:r>
            <a:endParaRPr lang="cs-CZ" alt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79983" y="980728"/>
            <a:ext cx="8512497" cy="175432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species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island</a:t>
            </a:r>
            <a:r>
              <a:rPr lang="cs-CZ" dirty="0"/>
              <a:t> </a:t>
            </a:r>
            <a:r>
              <a:rPr lang="cs-CZ" dirty="0" err="1"/>
              <a:t>reflects</a:t>
            </a:r>
            <a:r>
              <a:rPr lang="cs-CZ" dirty="0"/>
              <a:t> balance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colonisation</a:t>
            </a:r>
            <a:r>
              <a:rPr lang="cs-CZ" dirty="0"/>
              <a:t> and </a:t>
            </a:r>
            <a:r>
              <a:rPr lang="cs-CZ" dirty="0" err="1"/>
              <a:t>extinction</a:t>
            </a:r>
            <a:r>
              <a:rPr lang="cs-CZ" dirty="0"/>
              <a:t>. </a:t>
            </a:r>
          </a:p>
          <a:p>
            <a:pPr marL="342900" indent="-342900">
              <a:buAutoNum type="arabicPeriod"/>
            </a:pPr>
            <a:r>
              <a:rPr lang="cs-CZ" dirty="0" err="1"/>
              <a:t>Small</a:t>
            </a:r>
            <a:r>
              <a:rPr lang="cs-CZ" dirty="0"/>
              <a:t> </a:t>
            </a:r>
            <a:r>
              <a:rPr lang="cs-CZ" dirty="0" err="1"/>
              <a:t>islands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restricted</a:t>
            </a:r>
            <a:r>
              <a:rPr lang="cs-CZ" dirty="0"/>
              <a:t> </a:t>
            </a:r>
            <a:r>
              <a:rPr lang="cs-CZ" dirty="0" err="1"/>
              <a:t>resources</a:t>
            </a:r>
            <a:r>
              <a:rPr lang="cs-CZ" dirty="0"/>
              <a:t> </a:t>
            </a:r>
            <a:r>
              <a:rPr lang="cs-CZ" dirty="0" err="1"/>
              <a:t>compared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larger</a:t>
            </a:r>
            <a:r>
              <a:rPr lang="cs-CZ" dirty="0"/>
              <a:t> </a:t>
            </a:r>
            <a:r>
              <a:rPr lang="cs-CZ" dirty="0" err="1"/>
              <a:t>ones</a:t>
            </a:r>
            <a:r>
              <a:rPr lang="cs-CZ" dirty="0"/>
              <a:t>, </a:t>
            </a:r>
            <a:r>
              <a:rPr lang="cs-CZ" dirty="0" err="1"/>
              <a:t>leading</a:t>
            </a:r>
            <a:r>
              <a:rPr lang="cs-CZ" dirty="0"/>
              <a:t> to </a:t>
            </a:r>
            <a:r>
              <a:rPr lang="cs-CZ" dirty="0" err="1"/>
              <a:t>lower</a:t>
            </a:r>
            <a:r>
              <a:rPr lang="cs-CZ" dirty="0"/>
              <a:t> species diversity.</a:t>
            </a:r>
          </a:p>
          <a:p>
            <a:pPr marL="342900" indent="-342900">
              <a:buAutoNum type="arabicPeriod"/>
            </a:pPr>
            <a:r>
              <a:rPr lang="cs-CZ" dirty="0" err="1"/>
              <a:t>Increasing</a:t>
            </a:r>
            <a:r>
              <a:rPr lang="cs-CZ" dirty="0"/>
              <a:t> distance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mainland</a:t>
            </a:r>
            <a:r>
              <a:rPr lang="cs-CZ" dirty="0"/>
              <a:t> </a:t>
            </a:r>
            <a:r>
              <a:rPr lang="cs-CZ" dirty="0" err="1"/>
              <a:t>reduce</a:t>
            </a:r>
            <a:r>
              <a:rPr lang="cs-CZ" dirty="0"/>
              <a:t> </a:t>
            </a:r>
            <a:r>
              <a:rPr lang="cs-CZ" dirty="0" err="1"/>
              <a:t>colonisation</a:t>
            </a:r>
            <a:r>
              <a:rPr lang="cs-CZ" dirty="0"/>
              <a:t> intensity.  </a:t>
            </a:r>
            <a:r>
              <a:rPr lang="cs-CZ" dirty="0" err="1"/>
              <a:t>The</a:t>
            </a:r>
            <a:r>
              <a:rPr lang="cs-CZ" dirty="0"/>
              <a:t> far </a:t>
            </a:r>
            <a:r>
              <a:rPr lang="cs-CZ" dirty="0" err="1"/>
              <a:t>islands</a:t>
            </a:r>
            <a:r>
              <a:rPr lang="cs-CZ" dirty="0"/>
              <a:t> </a:t>
            </a:r>
            <a:r>
              <a:rPr lang="cs-CZ" dirty="0" err="1"/>
              <a:t>therefore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less</a:t>
            </a:r>
            <a:r>
              <a:rPr lang="cs-CZ" dirty="0"/>
              <a:t> species.</a:t>
            </a:r>
          </a:p>
        </p:txBody>
      </p:sp>
    </p:spTree>
    <p:extLst>
      <p:ext uri="{BB962C8B-B14F-4D97-AF65-F5344CB8AC3E}">
        <p14:creationId xmlns:p14="http://schemas.microsoft.com/office/powerpoint/2010/main" val="3250007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ovéPole 3"/>
          <p:cNvSpPr txBox="1">
            <a:spLocks noChangeArrowheads="1"/>
          </p:cNvSpPr>
          <p:nvPr/>
        </p:nvSpPr>
        <p:spPr bwMode="auto">
          <a:xfrm>
            <a:off x="2484438" y="1131888"/>
            <a:ext cx="4778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Natural Backround</a:t>
            </a:r>
          </a:p>
        </p:txBody>
      </p:sp>
      <p:sp>
        <p:nvSpPr>
          <p:cNvPr id="4099" name="TextovéPole 7"/>
          <p:cNvSpPr txBox="1">
            <a:spLocks noChangeArrowheads="1"/>
          </p:cNvSpPr>
          <p:nvPr/>
        </p:nvSpPr>
        <p:spPr bwMode="auto">
          <a:xfrm>
            <a:off x="3263900" y="2997200"/>
            <a:ext cx="38290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400" b="1"/>
              <a:t>Landscape</a:t>
            </a:r>
          </a:p>
        </p:txBody>
      </p:sp>
      <p:sp>
        <p:nvSpPr>
          <p:cNvPr id="9" name="Ovál 8"/>
          <p:cNvSpPr/>
          <p:nvPr/>
        </p:nvSpPr>
        <p:spPr>
          <a:xfrm>
            <a:off x="2584450" y="2565400"/>
            <a:ext cx="4291013" cy="1800225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0" name="Přímá spojnice se šipkou 29"/>
          <p:cNvCxnSpPr/>
          <p:nvPr/>
        </p:nvCxnSpPr>
        <p:spPr>
          <a:xfrm flipV="1">
            <a:off x="4730750" y="4581525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>
            <a:off x="4730750" y="1916113"/>
            <a:ext cx="0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3" name="TextovéPole 18"/>
          <p:cNvSpPr txBox="1">
            <a:spLocks noChangeArrowheads="1"/>
          </p:cNvSpPr>
          <p:nvPr/>
        </p:nvSpPr>
        <p:spPr bwMode="auto">
          <a:xfrm>
            <a:off x="2528888" y="5230813"/>
            <a:ext cx="4779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Human Utilization</a:t>
            </a:r>
          </a:p>
        </p:txBody>
      </p:sp>
    </p:spTree>
    <p:extLst>
      <p:ext uri="{BB962C8B-B14F-4D97-AF65-F5344CB8AC3E}">
        <p14:creationId xmlns:p14="http://schemas.microsoft.com/office/powerpoint/2010/main" val="27768542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Výsledek obrázku pro island bioge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989138"/>
            <a:ext cx="4619625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ovéPole 1"/>
          <p:cNvSpPr txBox="1">
            <a:spLocks noChangeArrowheads="1"/>
          </p:cNvSpPr>
          <p:nvPr/>
        </p:nvSpPr>
        <p:spPr bwMode="auto">
          <a:xfrm>
            <a:off x="1187450" y="268288"/>
            <a:ext cx="70564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/>
              <a:t>Islands</a:t>
            </a:r>
            <a:r>
              <a:rPr lang="cs-CZ" altLang="cs-CZ" b="1" dirty="0"/>
              <a:t> are not </a:t>
            </a:r>
            <a:r>
              <a:rPr lang="cs-CZ" altLang="cs-CZ" b="1" dirty="0" err="1"/>
              <a:t>only</a:t>
            </a:r>
            <a:r>
              <a:rPr lang="cs-CZ" altLang="cs-CZ" b="1" dirty="0"/>
              <a:t> in </a:t>
            </a:r>
            <a:r>
              <a:rPr lang="cs-CZ" altLang="cs-CZ" b="1" dirty="0" err="1"/>
              <a:t>the</a:t>
            </a:r>
            <a:r>
              <a:rPr lang="cs-CZ" altLang="cs-CZ" b="1" dirty="0"/>
              <a:t> </a:t>
            </a:r>
            <a:r>
              <a:rPr lang="cs-CZ" altLang="cs-CZ" b="1" dirty="0" err="1"/>
              <a:t>sea</a:t>
            </a:r>
            <a:r>
              <a:rPr lang="cs-CZ" altLang="cs-CZ" b="1" dirty="0"/>
              <a:t>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u="sng" dirty="0"/>
              <a:t>…</a:t>
            </a:r>
            <a:r>
              <a:rPr lang="cs-CZ" altLang="cs-CZ" b="1" u="sng" dirty="0" err="1"/>
              <a:t>Landscape</a:t>
            </a:r>
            <a:r>
              <a:rPr lang="cs-CZ" altLang="cs-CZ" b="1" u="sng" dirty="0"/>
              <a:t> </a:t>
            </a:r>
            <a:r>
              <a:rPr lang="cs-CZ" altLang="cs-CZ" b="1" u="sng" dirty="0" err="1"/>
              <a:t>Islands</a:t>
            </a:r>
            <a:endParaRPr lang="cs-CZ" altLang="cs-CZ" b="1" u="sng" dirty="0"/>
          </a:p>
        </p:txBody>
      </p:sp>
      <p:sp>
        <p:nvSpPr>
          <p:cNvPr id="23556" name="Obdélník 3"/>
          <p:cNvSpPr>
            <a:spLocks noChangeArrowheads="1"/>
          </p:cNvSpPr>
          <p:nvPr/>
        </p:nvSpPr>
        <p:spPr bwMode="auto">
          <a:xfrm>
            <a:off x="2774950" y="6342063"/>
            <a:ext cx="4211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http://hosho.ees.hokudai.ac.jp/~tsuyu/top/dct/island.html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79983" y="5068922"/>
            <a:ext cx="8512497" cy="160043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NOTE:</a:t>
            </a:r>
          </a:p>
          <a:p>
            <a:pPr algn="just"/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theory</a:t>
            </a:r>
            <a:r>
              <a:rPr lang="cs-CZ" sz="2000" dirty="0"/>
              <a:t> </a:t>
            </a:r>
            <a:r>
              <a:rPr lang="cs-CZ" sz="2000" dirty="0" err="1"/>
              <a:t>was</a:t>
            </a:r>
            <a:r>
              <a:rPr lang="cs-CZ" sz="2000" dirty="0"/>
              <a:t> </a:t>
            </a:r>
            <a:r>
              <a:rPr lang="cs-CZ" sz="2000" dirty="0" err="1"/>
              <a:t>derived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newly</a:t>
            </a:r>
            <a:r>
              <a:rPr lang="cs-CZ" sz="2000" dirty="0"/>
              <a:t> </a:t>
            </a:r>
            <a:r>
              <a:rPr lang="cs-CZ" sz="2000" dirty="0" err="1"/>
              <a:t>formed</a:t>
            </a:r>
            <a:r>
              <a:rPr lang="cs-CZ" sz="2000" dirty="0"/>
              <a:t> </a:t>
            </a:r>
            <a:r>
              <a:rPr lang="cs-CZ" sz="2000" dirty="0" err="1"/>
              <a:t>volcanic</a:t>
            </a:r>
            <a:r>
              <a:rPr lang="cs-CZ" sz="2000" dirty="0"/>
              <a:t> </a:t>
            </a:r>
            <a:r>
              <a:rPr lang="cs-CZ" sz="2000" dirty="0" err="1"/>
              <a:t>islands</a:t>
            </a:r>
            <a:r>
              <a:rPr lang="cs-CZ" sz="2000" dirty="0"/>
              <a:t>.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general</a:t>
            </a:r>
            <a:r>
              <a:rPr lang="cs-CZ" sz="2000" dirty="0"/>
              <a:t> </a:t>
            </a:r>
            <a:r>
              <a:rPr lang="cs-CZ" sz="2000" dirty="0" err="1"/>
              <a:t>application</a:t>
            </a:r>
            <a:r>
              <a:rPr lang="cs-CZ" sz="2000" dirty="0"/>
              <a:t> to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terrestical</a:t>
            </a:r>
            <a:r>
              <a:rPr lang="cs-CZ" sz="2000" dirty="0"/>
              <a:t> </a:t>
            </a:r>
            <a:r>
              <a:rPr lang="cs-CZ" sz="2000" dirty="0" err="1"/>
              <a:t>ecosystems</a:t>
            </a:r>
            <a:r>
              <a:rPr lang="cs-CZ" sz="2000" dirty="0"/>
              <a:t> has </a:t>
            </a:r>
            <a:r>
              <a:rPr lang="cs-CZ" sz="2000" dirty="0" err="1"/>
              <a:t>its</a:t>
            </a:r>
            <a:r>
              <a:rPr lang="cs-CZ" sz="2000" dirty="0"/>
              <a:t> </a:t>
            </a:r>
            <a:r>
              <a:rPr lang="cs-CZ" sz="2000" dirty="0" err="1"/>
              <a:t>limits</a:t>
            </a:r>
            <a:r>
              <a:rPr lang="cs-CZ" sz="2000" dirty="0"/>
              <a:t>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complex</a:t>
            </a:r>
            <a:r>
              <a:rPr lang="cs-CZ" sz="2000" dirty="0"/>
              <a:t> </a:t>
            </a:r>
            <a:r>
              <a:rPr lang="cs-CZ" sz="2000" dirty="0" err="1"/>
              <a:t>interactions</a:t>
            </a:r>
            <a:r>
              <a:rPr lang="cs-CZ" sz="2000" dirty="0"/>
              <a:t> </a:t>
            </a:r>
            <a:r>
              <a:rPr lang="cs-CZ" sz="2000" dirty="0" err="1"/>
              <a:t>between</a:t>
            </a:r>
            <a:r>
              <a:rPr lang="cs-CZ" sz="2000" dirty="0"/>
              <a:t> „</a:t>
            </a:r>
            <a:r>
              <a:rPr lang="cs-CZ" sz="2000" dirty="0" err="1"/>
              <a:t>islands</a:t>
            </a:r>
            <a:r>
              <a:rPr lang="cs-CZ" sz="2000" dirty="0"/>
              <a:t>“ and </a:t>
            </a:r>
            <a:r>
              <a:rPr lang="cs-CZ" sz="2000" dirty="0" err="1"/>
              <a:t>surrounding</a:t>
            </a:r>
            <a:r>
              <a:rPr lang="cs-CZ" sz="2000" dirty="0"/>
              <a:t> </a:t>
            </a:r>
            <a:r>
              <a:rPr lang="cs-CZ" sz="2000" dirty="0" err="1"/>
              <a:t>landscapes</a:t>
            </a:r>
            <a:r>
              <a:rPr lang="cs-CZ" sz="2000" dirty="0"/>
              <a:t>. </a:t>
            </a:r>
            <a:r>
              <a:rPr lang="en-US" sz="2000" dirty="0"/>
              <a:t>The history of </a:t>
            </a:r>
            <a:r>
              <a:rPr lang="cs-CZ" sz="2000" dirty="0"/>
              <a:t>„</a:t>
            </a:r>
            <a:r>
              <a:rPr lang="en-US" sz="2000" dirty="0"/>
              <a:t>islands</a:t>
            </a:r>
            <a:r>
              <a:rPr lang="cs-CZ" sz="2000" dirty="0"/>
              <a:t>“</a:t>
            </a:r>
            <a:r>
              <a:rPr lang="en-US" sz="2000" dirty="0"/>
              <a:t> </a:t>
            </a:r>
            <a:r>
              <a:rPr lang="cs-CZ" sz="2000" dirty="0"/>
              <a:t>a</a:t>
            </a:r>
            <a:r>
              <a:rPr lang="en-US" sz="2000" dirty="0" err="1"/>
              <a:t>lso</a:t>
            </a:r>
            <a:r>
              <a:rPr lang="en-US" sz="2000" dirty="0"/>
              <a:t> plays an important role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946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t="34457" r="40314" b="14301"/>
          <a:stretch>
            <a:fillRect/>
          </a:stretch>
        </p:blipFill>
        <p:spPr bwMode="auto">
          <a:xfrm>
            <a:off x="1317273" y="1844824"/>
            <a:ext cx="6567095" cy="395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Obdélník 1"/>
          <p:cNvSpPr>
            <a:spLocks noChangeArrowheads="1"/>
          </p:cNvSpPr>
          <p:nvPr/>
        </p:nvSpPr>
        <p:spPr bwMode="auto">
          <a:xfrm>
            <a:off x="2482850" y="6608763"/>
            <a:ext cx="4826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https://www.slideserve.com/jovan/habitat-fragmentation-and-loss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539750" y="-17463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3200" kern="0" dirty="0" err="1"/>
              <a:t>Landscape</a:t>
            </a:r>
            <a:r>
              <a:rPr lang="cs-CZ" altLang="cs-CZ" sz="3200" kern="0" dirty="0"/>
              <a:t> </a:t>
            </a:r>
            <a:r>
              <a:rPr lang="cs-CZ" altLang="cs-CZ" sz="3200" kern="0" dirty="0" err="1"/>
              <a:t>Fragmentation</a:t>
            </a:r>
            <a:endParaRPr lang="cs-CZ" altLang="cs-CZ" sz="3200" kern="0" dirty="0"/>
          </a:p>
        </p:txBody>
      </p:sp>
      <p:sp>
        <p:nvSpPr>
          <p:cNvPr id="2" name="TextovéPole 1"/>
          <p:cNvSpPr txBox="1"/>
          <p:nvPr/>
        </p:nvSpPr>
        <p:spPr>
          <a:xfrm>
            <a:off x="734690" y="5805264"/>
            <a:ext cx="8445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- </a:t>
            </a:r>
            <a:r>
              <a:rPr lang="cs-CZ" sz="2400" dirty="0" err="1"/>
              <a:t>Fragmentation</a:t>
            </a:r>
            <a:r>
              <a:rPr lang="cs-CZ" sz="2400" dirty="0"/>
              <a:t> </a:t>
            </a:r>
            <a:r>
              <a:rPr lang="cs-CZ" sz="2400" dirty="0" err="1"/>
              <a:t>causes</a:t>
            </a:r>
            <a:r>
              <a:rPr lang="cs-CZ" sz="2400" dirty="0"/>
              <a:t> </a:t>
            </a:r>
            <a:r>
              <a:rPr lang="cs-CZ" sz="2400" dirty="0" err="1"/>
              <a:t>extinction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species </a:t>
            </a:r>
            <a:r>
              <a:rPr lang="cs-CZ" sz="2400" dirty="0" err="1"/>
              <a:t>requiring</a:t>
            </a:r>
            <a:r>
              <a:rPr lang="cs-CZ" sz="2400" dirty="0"/>
              <a:t> </a:t>
            </a:r>
            <a:r>
              <a:rPr lang="cs-CZ" sz="2400" dirty="0" err="1"/>
              <a:t>larger</a:t>
            </a:r>
            <a:r>
              <a:rPr lang="cs-CZ" sz="2400" dirty="0"/>
              <a:t> </a:t>
            </a:r>
            <a:r>
              <a:rPr lang="cs-CZ" sz="2400" dirty="0" err="1"/>
              <a:t>interior</a:t>
            </a:r>
            <a:r>
              <a:rPr lang="cs-CZ" sz="2400" dirty="0"/>
              <a:t> </a:t>
            </a:r>
            <a:r>
              <a:rPr lang="cs-CZ" sz="2400" dirty="0" err="1"/>
              <a:t>habitats</a:t>
            </a:r>
            <a:r>
              <a:rPr lang="cs-CZ" sz="2400" dirty="0"/>
              <a:t> (</a:t>
            </a:r>
            <a:r>
              <a:rPr lang="cs-CZ" sz="2400" dirty="0" err="1"/>
              <a:t>brown</a:t>
            </a:r>
            <a:r>
              <a:rPr lang="cs-CZ" sz="2400" dirty="0"/>
              <a:t> </a:t>
            </a:r>
            <a:r>
              <a:rPr lang="cs-CZ" sz="2400" dirty="0" err="1"/>
              <a:t>bear</a:t>
            </a:r>
            <a:r>
              <a:rPr lang="cs-CZ" sz="2400" dirty="0"/>
              <a:t> on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picture</a:t>
            </a:r>
            <a:r>
              <a:rPr lang="cs-CZ" sz="2400" dirty="0"/>
              <a:t>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1639" y="509771"/>
            <a:ext cx="8445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Process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dividing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habitat (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vegetation</a:t>
            </a:r>
            <a:r>
              <a:rPr lang="cs-CZ" sz="2400" dirty="0"/>
              <a:t> type) to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smaller</a:t>
            </a:r>
            <a:r>
              <a:rPr lang="cs-CZ" sz="2400" dirty="0"/>
              <a:t> </a:t>
            </a:r>
            <a:r>
              <a:rPr lang="cs-CZ" sz="2400" dirty="0" err="1"/>
              <a:t>sections</a:t>
            </a:r>
            <a:r>
              <a:rPr lang="cs-CZ" sz="2400" dirty="0"/>
              <a:t>. </a:t>
            </a:r>
            <a:r>
              <a:rPr lang="cs-CZ" sz="2400" dirty="0" err="1"/>
              <a:t>Fragmentation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accompained</a:t>
            </a:r>
            <a:r>
              <a:rPr lang="cs-CZ" sz="2400" dirty="0"/>
              <a:t> by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edge</a:t>
            </a:r>
            <a:r>
              <a:rPr lang="cs-CZ" sz="2400" dirty="0"/>
              <a:t> </a:t>
            </a:r>
            <a:r>
              <a:rPr lang="cs-CZ" sz="2400" dirty="0" err="1"/>
              <a:t>effects</a:t>
            </a:r>
            <a:r>
              <a:rPr lang="cs-CZ" sz="2400" dirty="0"/>
              <a:t> (</a:t>
            </a:r>
            <a:r>
              <a:rPr lang="cs-CZ" sz="2400" dirty="0" err="1"/>
              <a:t>forming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ecotones</a:t>
            </a:r>
            <a:r>
              <a:rPr lang="cs-CZ" sz="2400" dirty="0"/>
              <a:t> </a:t>
            </a:r>
            <a:r>
              <a:rPr lang="cs-CZ" sz="2400" dirty="0" err="1"/>
              <a:t>along</a:t>
            </a:r>
            <a:r>
              <a:rPr lang="cs-CZ" sz="2400" dirty="0"/>
              <a:t> </a:t>
            </a:r>
            <a:r>
              <a:rPr lang="cs-CZ" sz="2400" dirty="0" err="1"/>
              <a:t>margins</a:t>
            </a:r>
            <a:r>
              <a:rPr lang="cs-CZ" sz="2400" dirty="0"/>
              <a:t> </a:t>
            </a:r>
            <a:r>
              <a:rPr lang="cs-CZ" sz="2400" dirty="0" err="1"/>
              <a:t>reducing</a:t>
            </a:r>
            <a:r>
              <a:rPr lang="cs-CZ" sz="2400" dirty="0"/>
              <a:t> </a:t>
            </a:r>
            <a:r>
              <a:rPr lang="cs-CZ" sz="2400" dirty="0" err="1"/>
              <a:t>original</a:t>
            </a:r>
            <a:r>
              <a:rPr lang="cs-CZ" sz="2400" dirty="0"/>
              <a:t> </a:t>
            </a:r>
            <a:r>
              <a:rPr lang="cs-CZ" sz="2400" dirty="0" err="1"/>
              <a:t>habitats</a:t>
            </a:r>
            <a:r>
              <a:rPr lang="cs-CZ" sz="2400" dirty="0"/>
              <a:t>).   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211960" y="1844824"/>
            <a:ext cx="455739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Construction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en-US" dirty="0"/>
              <a:t> road through forest affects a much larger area than we would expect</a:t>
            </a:r>
            <a:r>
              <a:rPr lang="cs-CZ" dirty="0"/>
              <a:t>.</a:t>
            </a: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6012160" y="2498879"/>
            <a:ext cx="792088" cy="13234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2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6" t="30006" r="39668" b="11920"/>
          <a:stretch>
            <a:fillRect/>
          </a:stretch>
        </p:blipFill>
        <p:spPr bwMode="auto">
          <a:xfrm>
            <a:off x="1597703" y="813729"/>
            <a:ext cx="6364657" cy="43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1"/>
          <p:cNvSpPr>
            <a:spLocks noChangeArrowheads="1"/>
          </p:cNvSpPr>
          <p:nvPr/>
        </p:nvSpPr>
        <p:spPr bwMode="auto">
          <a:xfrm>
            <a:off x="2482850" y="6608763"/>
            <a:ext cx="4826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https://www.slideserve.com/jovan/habitat-fragmentation-and-loss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39750" y="-17463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3200" kern="0" dirty="0" err="1"/>
              <a:t>Landscape</a:t>
            </a:r>
            <a:r>
              <a:rPr lang="cs-CZ" altLang="cs-CZ" sz="3200" kern="0" dirty="0"/>
              <a:t> </a:t>
            </a:r>
            <a:r>
              <a:rPr lang="cs-CZ" altLang="cs-CZ" sz="3200" kern="0" dirty="0" err="1"/>
              <a:t>Fragmentation</a:t>
            </a:r>
            <a:endParaRPr lang="cs-CZ" altLang="cs-CZ" sz="3200" kern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11758" y="5301208"/>
            <a:ext cx="7992690" cy="156966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2400" dirty="0" err="1"/>
              <a:t>Options</a:t>
            </a:r>
            <a:r>
              <a:rPr lang="cs-CZ" sz="2400" dirty="0"/>
              <a:t> 3 and 4: </a:t>
            </a:r>
            <a:r>
              <a:rPr lang="cs-CZ" sz="2400" dirty="0" err="1"/>
              <a:t>There</a:t>
            </a:r>
            <a:r>
              <a:rPr lang="cs-CZ" sz="2400" dirty="0"/>
              <a:t> are no </a:t>
            </a:r>
            <a:r>
              <a:rPr lang="cs-CZ" sz="2400" dirty="0" err="1"/>
              <a:t>interior</a:t>
            </a:r>
            <a:r>
              <a:rPr lang="cs-CZ" sz="2400" dirty="0"/>
              <a:t> </a:t>
            </a:r>
            <a:r>
              <a:rPr lang="cs-CZ" sz="2400" dirty="0" err="1"/>
              <a:t>habitats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small</a:t>
            </a:r>
            <a:r>
              <a:rPr lang="cs-CZ" sz="2400" dirty="0"/>
              <a:t> </a:t>
            </a:r>
            <a:r>
              <a:rPr lang="cs-CZ" sz="2400" dirty="0" err="1"/>
              <a:t>remnats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former</a:t>
            </a:r>
            <a:r>
              <a:rPr lang="cs-CZ" sz="2400" dirty="0"/>
              <a:t> natural </a:t>
            </a:r>
            <a:r>
              <a:rPr lang="cs-CZ" sz="2400" dirty="0" err="1"/>
              <a:t>landscape</a:t>
            </a:r>
            <a:r>
              <a:rPr lang="cs-CZ" sz="2400" dirty="0"/>
              <a:t> → </a:t>
            </a:r>
            <a:r>
              <a:rPr lang="cs-CZ" sz="2400" dirty="0" err="1"/>
              <a:t>only</a:t>
            </a:r>
            <a:r>
              <a:rPr lang="cs-CZ" sz="2400" dirty="0"/>
              <a:t> </a:t>
            </a:r>
            <a:r>
              <a:rPr lang="cs-CZ" sz="2400" dirty="0" err="1"/>
              <a:t>edge</a:t>
            </a:r>
            <a:r>
              <a:rPr lang="cs-CZ" sz="2400" dirty="0"/>
              <a:t> species </a:t>
            </a:r>
            <a:r>
              <a:rPr lang="cs-CZ" sz="2400" dirty="0" err="1"/>
              <a:t>can</a:t>
            </a:r>
            <a:r>
              <a:rPr lang="cs-CZ" sz="2400" dirty="0"/>
              <a:t>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found</a:t>
            </a:r>
            <a:r>
              <a:rPr lang="cs-CZ" sz="2400" dirty="0"/>
              <a:t> </a:t>
            </a:r>
            <a:r>
              <a:rPr lang="cs-CZ" sz="2400" dirty="0" err="1"/>
              <a:t>here</a:t>
            </a:r>
            <a:r>
              <a:rPr lang="cs-CZ" sz="2400" dirty="0"/>
              <a:t> and </a:t>
            </a:r>
            <a:r>
              <a:rPr lang="cs-CZ" sz="2400" dirty="0" err="1"/>
              <a:t>repatriation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extinct</a:t>
            </a:r>
            <a:r>
              <a:rPr lang="cs-CZ" sz="2400" dirty="0"/>
              <a:t> </a:t>
            </a:r>
            <a:r>
              <a:rPr lang="cs-CZ" sz="2400" dirty="0" err="1"/>
              <a:t>interior</a:t>
            </a:r>
            <a:r>
              <a:rPr lang="cs-CZ" sz="2400" dirty="0"/>
              <a:t> species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problematic</a:t>
            </a:r>
            <a:r>
              <a:rPr lang="cs-CZ" sz="2400" dirty="0"/>
              <a:t> (</a:t>
            </a:r>
            <a:r>
              <a:rPr lang="cs-CZ" sz="2400" dirty="0" err="1"/>
              <a:t>common</a:t>
            </a:r>
            <a:r>
              <a:rPr lang="cs-CZ" sz="2400" dirty="0"/>
              <a:t> in </a:t>
            </a:r>
            <a:r>
              <a:rPr lang="cs-CZ" sz="2400" dirty="0" err="1"/>
              <a:t>European</a:t>
            </a:r>
            <a:r>
              <a:rPr lang="cs-CZ" sz="2400" dirty="0"/>
              <a:t> </a:t>
            </a:r>
            <a:r>
              <a:rPr lang="cs-CZ" sz="2400" dirty="0" err="1"/>
              <a:t>landscape</a:t>
            </a:r>
            <a:r>
              <a:rPr lang="cs-CZ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99830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www.eea.europa.eu/data-and-maps/figures/illustration-of-the-level-of/illustration-of-the-level-of/image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613"/>
            <a:ext cx="7793037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Obdélník 1"/>
          <p:cNvSpPr>
            <a:spLocks noChangeArrowheads="1"/>
          </p:cNvSpPr>
          <p:nvPr/>
        </p:nvSpPr>
        <p:spPr bwMode="auto">
          <a:xfrm>
            <a:off x="755650" y="5816600"/>
            <a:ext cx="9223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https://www.eea.europa.eu/data-and-maps/figures/illustration-of-the-level-of/illustration-of-the-level-of/image_large</a:t>
            </a:r>
          </a:p>
        </p:txBody>
      </p:sp>
      <p:sp>
        <p:nvSpPr>
          <p:cNvPr id="26628" name="TextovéPole 1"/>
          <p:cNvSpPr txBox="1">
            <a:spLocks noChangeArrowheads="1"/>
          </p:cNvSpPr>
          <p:nvPr/>
        </p:nvSpPr>
        <p:spPr bwMode="auto">
          <a:xfrm>
            <a:off x="1614488" y="107950"/>
            <a:ext cx="684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/>
              <a:t>Landscape</a:t>
            </a:r>
            <a:r>
              <a:rPr lang="cs-CZ" altLang="cs-CZ" b="1" dirty="0"/>
              <a:t> </a:t>
            </a:r>
            <a:r>
              <a:rPr lang="cs-CZ" altLang="cs-CZ" b="1" dirty="0" err="1"/>
              <a:t>fragmentation</a:t>
            </a:r>
            <a:r>
              <a:rPr lang="cs-CZ" altLang="cs-CZ" b="1" dirty="0"/>
              <a:t> in EU</a:t>
            </a:r>
          </a:p>
        </p:txBody>
      </p:sp>
    </p:spTree>
    <p:extLst>
      <p:ext uri="{BB962C8B-B14F-4D97-AF65-F5344CB8AC3E}">
        <p14:creationId xmlns:p14="http://schemas.microsoft.com/office/powerpoint/2010/main" val="1973640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2195736" y="107950"/>
            <a:ext cx="684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/>
              <a:t>Ecological</a:t>
            </a:r>
            <a:r>
              <a:rPr lang="cs-CZ" altLang="cs-CZ" b="1" dirty="0"/>
              <a:t> </a:t>
            </a:r>
            <a:r>
              <a:rPr lang="cs-CZ" altLang="cs-CZ" b="1" dirty="0" err="1"/>
              <a:t>Succession</a:t>
            </a:r>
            <a:endParaRPr lang="cs-CZ" alt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251520" y="836712"/>
            <a:ext cx="871296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err="1"/>
              <a:t>Wikipedia</a:t>
            </a:r>
            <a:r>
              <a:rPr lang="cs-CZ" sz="2800" b="1" dirty="0"/>
              <a:t> </a:t>
            </a:r>
            <a:r>
              <a:rPr lang="cs-CZ" sz="2800" b="1" dirty="0" err="1"/>
              <a:t>definition</a:t>
            </a:r>
            <a:r>
              <a:rPr lang="cs-CZ" sz="2800" b="1" dirty="0"/>
              <a:t>:</a:t>
            </a:r>
          </a:p>
          <a:p>
            <a:r>
              <a:rPr lang="cs-CZ" sz="2400" b="1" dirty="0"/>
              <a:t>…</a:t>
            </a:r>
            <a:r>
              <a:rPr lang="en-US" sz="2400" b="1" dirty="0"/>
              <a:t>is the process of change in the </a:t>
            </a:r>
            <a:r>
              <a:rPr lang="cs-CZ" sz="2400" b="1" dirty="0"/>
              <a:t>species </a:t>
            </a:r>
            <a:r>
              <a:rPr lang="en-US" sz="2400" b="1" dirty="0"/>
              <a:t>structure of an </a:t>
            </a:r>
            <a:r>
              <a:rPr lang="cs-CZ" sz="2400" b="1" dirty="0" err="1"/>
              <a:t>ecological</a:t>
            </a:r>
            <a:r>
              <a:rPr lang="cs-CZ" sz="2400" b="1" dirty="0"/>
              <a:t> </a:t>
            </a:r>
            <a:r>
              <a:rPr lang="cs-CZ" sz="2400" b="1" dirty="0" err="1"/>
              <a:t>community</a:t>
            </a:r>
            <a:r>
              <a:rPr lang="en-US" sz="2400" b="1" dirty="0"/>
              <a:t> over time</a:t>
            </a:r>
            <a:r>
              <a:rPr lang="cs-CZ" sz="2400" b="1" dirty="0"/>
              <a:t> </a:t>
            </a:r>
            <a:r>
              <a:rPr lang="cs-CZ" sz="2400" b="1" dirty="0" err="1"/>
              <a:t>due</a:t>
            </a:r>
            <a:r>
              <a:rPr lang="cs-CZ" sz="2400" b="1" dirty="0"/>
              <a:t> to </a:t>
            </a:r>
            <a:r>
              <a:rPr lang="cs-CZ" sz="2400" b="1" dirty="0" err="1"/>
              <a:t>internal</a:t>
            </a:r>
            <a:r>
              <a:rPr lang="cs-CZ" sz="2400" b="1" dirty="0"/>
              <a:t> </a:t>
            </a:r>
            <a:r>
              <a:rPr lang="cs-CZ" sz="2400" b="1" dirty="0" err="1"/>
              <a:t>or</a:t>
            </a:r>
            <a:r>
              <a:rPr lang="cs-CZ" sz="2400" b="1" dirty="0"/>
              <a:t> </a:t>
            </a:r>
            <a:r>
              <a:rPr lang="cs-CZ" sz="2400" b="1" dirty="0" err="1"/>
              <a:t>external</a:t>
            </a:r>
            <a:r>
              <a:rPr lang="cs-CZ" sz="2400" b="1" dirty="0"/>
              <a:t> </a:t>
            </a:r>
            <a:r>
              <a:rPr lang="cs-CZ" sz="2400" b="1" dirty="0" err="1"/>
              <a:t>factors</a:t>
            </a: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 err="1"/>
              <a:t>Internal</a:t>
            </a:r>
            <a:r>
              <a:rPr lang="cs-CZ" sz="2400" b="1" dirty="0"/>
              <a:t>: </a:t>
            </a:r>
            <a:r>
              <a:rPr lang="cs-CZ" sz="2400" dirty="0" err="1"/>
              <a:t>Competition</a:t>
            </a:r>
            <a:r>
              <a:rPr lang="cs-CZ" sz="2400" dirty="0"/>
              <a:t>, </a:t>
            </a:r>
            <a:r>
              <a:rPr lang="cs-CZ" sz="2400" dirty="0" err="1"/>
              <a:t>facilitation</a:t>
            </a:r>
            <a:r>
              <a:rPr lang="cs-CZ" sz="2400" dirty="0"/>
              <a:t>, </a:t>
            </a:r>
            <a:r>
              <a:rPr lang="cs-CZ" sz="2400" dirty="0" err="1"/>
              <a:t>parasitism</a:t>
            </a:r>
            <a:r>
              <a:rPr lang="cs-CZ" sz="2400" dirty="0"/>
              <a:t>…</a:t>
            </a:r>
          </a:p>
          <a:p>
            <a:pPr marL="285750" indent="-285750">
              <a:buFontTx/>
              <a:buChar char="-"/>
            </a:pPr>
            <a:r>
              <a:rPr lang="cs-CZ" sz="2400" b="1" dirty="0" err="1"/>
              <a:t>External</a:t>
            </a:r>
            <a:r>
              <a:rPr lang="cs-CZ" sz="2400" b="1" dirty="0"/>
              <a:t>: </a:t>
            </a:r>
            <a:r>
              <a:rPr lang="cs-CZ" sz="2400" dirty="0"/>
              <a:t>Disturbance (natural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manmade</a:t>
            </a:r>
            <a:r>
              <a:rPr lang="cs-CZ" sz="2400" dirty="0"/>
              <a:t>)</a:t>
            </a:r>
          </a:p>
        </p:txBody>
      </p:sp>
      <p:sp>
        <p:nvSpPr>
          <p:cNvPr id="6" name="Obdélník 5"/>
          <p:cNvSpPr/>
          <p:nvPr/>
        </p:nvSpPr>
        <p:spPr>
          <a:xfrm>
            <a:off x="251520" y="3604805"/>
            <a:ext cx="8280920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/>
              <a:t>Primary</a:t>
            </a:r>
            <a:r>
              <a:rPr lang="cs-CZ" sz="2400" b="1" dirty="0"/>
              <a:t> </a:t>
            </a:r>
            <a:r>
              <a:rPr lang="cs-CZ" sz="2400" b="1" dirty="0" err="1"/>
              <a:t>succession</a:t>
            </a:r>
            <a:endParaRPr lang="cs-CZ" sz="2400" b="1" dirty="0"/>
          </a:p>
          <a:p>
            <a:pPr marL="342900" indent="-342900">
              <a:buFontTx/>
              <a:buChar char="-"/>
            </a:pPr>
            <a:r>
              <a:rPr lang="cs-CZ" sz="2400" dirty="0" err="1"/>
              <a:t>Colonisation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area non </a:t>
            </a:r>
            <a:r>
              <a:rPr lang="cs-CZ" sz="2400" dirty="0" err="1"/>
              <a:t>occupated</a:t>
            </a:r>
            <a:r>
              <a:rPr lang="cs-CZ" sz="2400" dirty="0"/>
              <a:t> by </a:t>
            </a:r>
            <a:r>
              <a:rPr lang="cs-CZ" sz="2400" dirty="0" err="1"/>
              <a:t>organisms</a:t>
            </a:r>
            <a:r>
              <a:rPr lang="cs-CZ" sz="2400" dirty="0"/>
              <a:t> </a:t>
            </a:r>
            <a:r>
              <a:rPr lang="cs-CZ" sz="2400" dirty="0" err="1"/>
              <a:t>before</a:t>
            </a:r>
            <a:endParaRPr lang="cs-CZ" sz="2400" dirty="0"/>
          </a:p>
          <a:p>
            <a:r>
              <a:rPr lang="cs-CZ" sz="2400" dirty="0"/>
              <a:t>(</a:t>
            </a:r>
            <a:r>
              <a:rPr lang="cs-CZ" sz="2400" dirty="0" err="1"/>
              <a:t>Volcanos</a:t>
            </a:r>
            <a:r>
              <a:rPr lang="cs-CZ" sz="2400" dirty="0"/>
              <a:t>, </a:t>
            </a:r>
            <a:r>
              <a:rPr lang="cs-CZ" sz="2400" dirty="0" err="1"/>
              <a:t>mining</a:t>
            </a:r>
            <a:r>
              <a:rPr lang="cs-CZ" sz="2400" dirty="0"/>
              <a:t> </a:t>
            </a:r>
            <a:r>
              <a:rPr lang="cs-CZ" sz="2400" dirty="0" err="1"/>
              <a:t>areas</a:t>
            </a:r>
            <a:r>
              <a:rPr lang="cs-CZ" sz="2400" dirty="0"/>
              <a:t>, </a:t>
            </a:r>
            <a:r>
              <a:rPr lang="cs-CZ" sz="2400" dirty="0" err="1"/>
              <a:t>areas</a:t>
            </a:r>
            <a:r>
              <a:rPr lang="cs-CZ" sz="2400" dirty="0"/>
              <a:t> </a:t>
            </a:r>
            <a:r>
              <a:rPr lang="cs-CZ" sz="2400" dirty="0" err="1"/>
              <a:t>after</a:t>
            </a:r>
            <a:r>
              <a:rPr lang="cs-CZ" sz="2400" dirty="0"/>
              <a:t> </a:t>
            </a:r>
            <a:r>
              <a:rPr lang="cs-CZ" sz="2400" dirty="0" err="1"/>
              <a:t>deglaciation</a:t>
            </a:r>
            <a:r>
              <a:rPr lang="cs-CZ" sz="2400" dirty="0"/>
              <a:t>…)</a:t>
            </a:r>
          </a:p>
          <a:p>
            <a:endParaRPr lang="cs-CZ" sz="800" b="1" dirty="0"/>
          </a:p>
          <a:p>
            <a:r>
              <a:rPr lang="cs-CZ" sz="2400" b="1" dirty="0" err="1"/>
              <a:t>Secondary</a:t>
            </a:r>
            <a:r>
              <a:rPr lang="cs-CZ" sz="2400" b="1" dirty="0"/>
              <a:t> </a:t>
            </a:r>
            <a:r>
              <a:rPr lang="cs-CZ" sz="2400" b="1" dirty="0" err="1"/>
              <a:t>succession</a:t>
            </a:r>
            <a:endParaRPr lang="cs-CZ" sz="2400" b="1" dirty="0"/>
          </a:p>
          <a:p>
            <a:r>
              <a:rPr lang="cs-CZ" sz="2400" dirty="0"/>
              <a:t>- </a:t>
            </a:r>
            <a:r>
              <a:rPr lang="cs-CZ" sz="2400" dirty="0" err="1"/>
              <a:t>Developtment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community</a:t>
            </a:r>
            <a:r>
              <a:rPr lang="cs-CZ" sz="2400" dirty="0"/>
              <a:t> </a:t>
            </a:r>
            <a:r>
              <a:rPr lang="cs-CZ" sz="2400" dirty="0" err="1"/>
              <a:t>after</a:t>
            </a:r>
            <a:r>
              <a:rPr lang="cs-CZ" sz="2400" dirty="0"/>
              <a:t> </a:t>
            </a:r>
            <a:r>
              <a:rPr lang="en-US" sz="2400" dirty="0"/>
              <a:t>severe disturbance or removal of a pre-existing community</a:t>
            </a:r>
            <a:endParaRPr lang="cs-CZ" sz="2400" dirty="0"/>
          </a:p>
          <a:p>
            <a:pPr marL="285750" indent="-285750">
              <a:buFontTx/>
              <a:buChar char="-"/>
            </a:pPr>
            <a:r>
              <a:rPr lang="cs-CZ" sz="2400" dirty="0" err="1"/>
              <a:t>Areas</a:t>
            </a:r>
            <a:r>
              <a:rPr lang="cs-CZ" sz="2400" dirty="0"/>
              <a:t> </a:t>
            </a:r>
            <a:r>
              <a:rPr lang="cs-CZ" sz="2400" dirty="0" err="1"/>
              <a:t>after</a:t>
            </a:r>
            <a:r>
              <a:rPr lang="cs-CZ" sz="2400" dirty="0"/>
              <a:t> </a:t>
            </a:r>
            <a:r>
              <a:rPr lang="cs-CZ" sz="2400" dirty="0" err="1"/>
              <a:t>fire</a:t>
            </a:r>
            <a:r>
              <a:rPr lang="cs-CZ" sz="2400" dirty="0"/>
              <a:t>, </a:t>
            </a:r>
            <a:r>
              <a:rPr lang="cs-CZ" sz="2400" dirty="0" err="1"/>
              <a:t>insect</a:t>
            </a:r>
            <a:r>
              <a:rPr lang="cs-CZ" sz="2400" dirty="0"/>
              <a:t> </a:t>
            </a:r>
            <a:r>
              <a:rPr lang="cs-CZ" sz="2400" dirty="0" err="1"/>
              <a:t>outbreak</a:t>
            </a:r>
            <a:r>
              <a:rPr lang="cs-CZ" sz="2400" dirty="0"/>
              <a:t>, </a:t>
            </a:r>
            <a:r>
              <a:rPr lang="cs-CZ" sz="2400" dirty="0" err="1"/>
              <a:t>forest</a:t>
            </a:r>
            <a:r>
              <a:rPr lang="cs-CZ" sz="2400" dirty="0"/>
              <a:t> </a:t>
            </a:r>
            <a:r>
              <a:rPr lang="cs-CZ" sz="2400" dirty="0" err="1"/>
              <a:t>decline</a:t>
            </a:r>
            <a:r>
              <a:rPr lang="cs-CZ" sz="2400" dirty="0"/>
              <a:t>, </a:t>
            </a:r>
            <a:r>
              <a:rPr lang="cs-CZ" sz="2400" dirty="0" err="1"/>
              <a:t>abandoned</a:t>
            </a:r>
            <a:r>
              <a:rPr lang="cs-CZ" sz="2400" dirty="0"/>
              <a:t> </a:t>
            </a:r>
            <a:r>
              <a:rPr lang="cs-CZ" sz="2400" dirty="0" err="1"/>
              <a:t>agricutural</a:t>
            </a:r>
            <a:r>
              <a:rPr lang="cs-CZ" sz="2400" dirty="0"/>
              <a:t> </a:t>
            </a:r>
            <a:r>
              <a:rPr lang="cs-CZ" sz="2400" dirty="0" err="1"/>
              <a:t>land</a:t>
            </a:r>
            <a:r>
              <a:rPr lang="cs-CZ" sz="2400" dirty="0"/>
              <a:t>…</a:t>
            </a:r>
          </a:p>
        </p:txBody>
      </p:sp>
      <p:sp>
        <p:nvSpPr>
          <p:cNvPr id="8" name="Obdélník 7"/>
          <p:cNvSpPr/>
          <p:nvPr/>
        </p:nvSpPr>
        <p:spPr>
          <a:xfrm>
            <a:off x="251520" y="2742019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err="1"/>
              <a:t>Succession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accompained</a:t>
            </a:r>
            <a:r>
              <a:rPr lang="cs-CZ" sz="2400" dirty="0"/>
              <a:t> by </a:t>
            </a:r>
            <a:r>
              <a:rPr lang="cs-CZ" sz="2400" dirty="0" err="1"/>
              <a:t>increasing</a:t>
            </a:r>
            <a:r>
              <a:rPr lang="cs-CZ" sz="2400" dirty="0"/>
              <a:t> </a:t>
            </a:r>
            <a:r>
              <a:rPr lang="cs-CZ" sz="2400" dirty="0" err="1"/>
              <a:t>complexity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community</a:t>
            </a:r>
            <a:r>
              <a:rPr lang="cs-CZ" sz="2400" dirty="0"/>
              <a:t> (</a:t>
            </a:r>
            <a:r>
              <a:rPr lang="cs-CZ" sz="2400" dirty="0" err="1"/>
              <a:t>establishing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self-perpetuating</a:t>
            </a:r>
            <a:r>
              <a:rPr lang="cs-CZ" sz="2400" dirty="0"/>
              <a:t> </a:t>
            </a:r>
            <a:r>
              <a:rPr lang="cs-CZ" sz="2400" dirty="0" err="1"/>
              <a:t>processes</a:t>
            </a:r>
            <a:r>
              <a:rPr lang="cs-CZ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5493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6628" name="Picture 4" descr="DSC_0453"/>
          <p:cNvPicPr>
            <a:picLocks noChangeAspect="1" noChangeArrowheads="1"/>
          </p:cNvPicPr>
          <p:nvPr/>
        </p:nvPicPr>
        <p:blipFill>
          <a:blip r:embed="rId2" cstate="print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05036"/>
            <a:ext cx="7776864" cy="516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116632"/>
            <a:ext cx="936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Primary</a:t>
            </a:r>
            <a:r>
              <a:rPr lang="cs-CZ" sz="2400" b="1" dirty="0"/>
              <a:t> </a:t>
            </a:r>
            <a:r>
              <a:rPr lang="cs-CZ" sz="2400" b="1" dirty="0" err="1"/>
              <a:t>succession</a:t>
            </a:r>
            <a:r>
              <a:rPr lang="cs-CZ" sz="2400" b="1" dirty="0"/>
              <a:t> on </a:t>
            </a:r>
            <a:r>
              <a:rPr lang="cs-CZ" sz="2400" b="1" dirty="0" err="1"/>
              <a:t>spoil</a:t>
            </a:r>
            <a:r>
              <a:rPr lang="cs-CZ" sz="2400" b="1" dirty="0"/>
              <a:t> </a:t>
            </a:r>
            <a:r>
              <a:rPr lang="cs-CZ" sz="2400" b="1" dirty="0" err="1"/>
              <a:t>heaps</a:t>
            </a:r>
            <a:r>
              <a:rPr lang="cs-CZ" sz="2400" b="1" dirty="0"/>
              <a:t> (Ostrava-Karviná </a:t>
            </a:r>
            <a:r>
              <a:rPr lang="cs-CZ" sz="2400" b="1" dirty="0" err="1"/>
              <a:t>Coal</a:t>
            </a:r>
            <a:r>
              <a:rPr lang="cs-CZ" sz="2400" b="1" dirty="0"/>
              <a:t> </a:t>
            </a:r>
            <a:r>
              <a:rPr lang="cs-CZ" sz="2400" b="1" dirty="0" err="1"/>
              <a:t>District</a:t>
            </a:r>
            <a:r>
              <a:rPr lang="cs-CZ" sz="2400" b="1" dirty="0"/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79512" y="626127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1.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starting</a:t>
            </a:r>
            <a:r>
              <a:rPr lang="cs-CZ" b="1" dirty="0"/>
              <a:t> point: bare stone </a:t>
            </a:r>
          </a:p>
          <a:p>
            <a:r>
              <a:rPr lang="cs-CZ" dirty="0"/>
              <a:t>…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digged</a:t>
            </a:r>
            <a:r>
              <a:rPr lang="cs-CZ" dirty="0"/>
              <a:t> 1000 m </a:t>
            </a:r>
            <a:r>
              <a:rPr lang="cs-CZ" dirty="0" err="1"/>
              <a:t>below</a:t>
            </a:r>
            <a:r>
              <a:rPr lang="cs-CZ" dirty="0"/>
              <a:t> </a:t>
            </a:r>
            <a:r>
              <a:rPr lang="cs-CZ" dirty="0" err="1"/>
              <a:t>surface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8432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Věra_22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t="4976" r="2953" b="8653"/>
          <a:stretch>
            <a:fillRect/>
          </a:stretch>
        </p:blipFill>
        <p:spPr bwMode="auto">
          <a:xfrm>
            <a:off x="101755" y="3627322"/>
            <a:ext cx="4398237" cy="275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79512" y="190381"/>
            <a:ext cx="813690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2. </a:t>
            </a:r>
            <a:r>
              <a:rPr lang="cs-CZ" sz="2800" b="1" dirty="0" err="1"/>
              <a:t>Initial</a:t>
            </a:r>
            <a:r>
              <a:rPr lang="cs-CZ" sz="2800" b="1" dirty="0"/>
              <a:t> </a:t>
            </a:r>
            <a:r>
              <a:rPr lang="cs-CZ" sz="2800" b="1" dirty="0" err="1"/>
              <a:t>stage</a:t>
            </a:r>
            <a:r>
              <a:rPr lang="cs-CZ" sz="2800" b="1" dirty="0"/>
              <a:t>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succesion</a:t>
            </a:r>
            <a:r>
              <a:rPr lang="cs-CZ" sz="2800" b="1" dirty="0"/>
              <a:t> and </a:t>
            </a:r>
            <a:r>
              <a:rPr lang="cs-CZ" sz="2800" b="1" dirty="0" err="1"/>
              <a:t>the</a:t>
            </a:r>
            <a:r>
              <a:rPr lang="cs-CZ" sz="2800" b="1" dirty="0"/>
              <a:t> </a:t>
            </a:r>
            <a:r>
              <a:rPr lang="cs-CZ" sz="2800" b="1" dirty="0" err="1"/>
              <a:t>first</a:t>
            </a:r>
            <a:r>
              <a:rPr lang="cs-CZ" sz="2800" b="1" dirty="0"/>
              <a:t> </a:t>
            </a:r>
            <a:r>
              <a:rPr lang="cs-CZ" sz="2800" b="1" dirty="0" err="1"/>
              <a:t>communites</a:t>
            </a:r>
            <a:endParaRPr lang="cs-CZ" sz="2800" b="1" dirty="0"/>
          </a:p>
          <a:p>
            <a:r>
              <a:rPr lang="cs-CZ" sz="2400" b="1" dirty="0"/>
              <a:t>(1-10 </a:t>
            </a:r>
            <a:r>
              <a:rPr lang="cs-CZ" sz="2400" b="1" dirty="0" err="1"/>
              <a:t>years</a:t>
            </a:r>
            <a:r>
              <a:rPr lang="cs-CZ" sz="2400" b="1" dirty="0"/>
              <a:t>)</a:t>
            </a:r>
          </a:p>
          <a:p>
            <a:pPr marL="285750" indent="-285750">
              <a:buFontTx/>
              <a:buChar char="-"/>
            </a:pPr>
            <a:r>
              <a:rPr lang="cs-CZ" sz="2400" b="1" dirty="0" err="1"/>
              <a:t>Prevail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ruderal</a:t>
            </a:r>
            <a:r>
              <a:rPr lang="cs-CZ" sz="2400" b="1" dirty="0"/>
              <a:t> and stress-</a:t>
            </a:r>
            <a:r>
              <a:rPr lang="cs-CZ" sz="2400" b="1" dirty="0" err="1"/>
              <a:t>tolerant</a:t>
            </a:r>
            <a:r>
              <a:rPr lang="cs-CZ" sz="2400" b="1" dirty="0"/>
              <a:t> species</a:t>
            </a:r>
          </a:p>
          <a:p>
            <a:pPr marL="285750" indent="-285750">
              <a:buFontTx/>
              <a:buChar char="-"/>
            </a:pPr>
            <a:r>
              <a:rPr lang="cs-CZ" sz="2400" b="1" dirty="0" err="1"/>
              <a:t>Low</a:t>
            </a:r>
            <a:r>
              <a:rPr lang="cs-CZ" sz="2400" b="1" dirty="0"/>
              <a:t> </a:t>
            </a:r>
            <a:r>
              <a:rPr lang="cs-CZ" sz="2400" b="1" dirty="0" err="1"/>
              <a:t>level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competition</a:t>
            </a:r>
            <a:r>
              <a:rPr lang="cs-CZ" sz="2400" b="1" dirty="0"/>
              <a:t> </a:t>
            </a:r>
            <a:r>
              <a:rPr lang="cs-CZ" sz="2400" b="1" dirty="0" err="1"/>
              <a:t>at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biginning</a:t>
            </a: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/>
              <a:t>Non-</a:t>
            </a:r>
            <a:r>
              <a:rPr lang="cs-CZ" sz="2400" b="1" dirty="0" err="1"/>
              <a:t>woody</a:t>
            </a:r>
            <a:r>
              <a:rPr lang="cs-CZ" sz="2400" b="1" dirty="0"/>
              <a:t> species </a:t>
            </a:r>
            <a:r>
              <a:rPr lang="cs-CZ" sz="2400" b="1" dirty="0" err="1"/>
              <a:t>dominate</a:t>
            </a: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 err="1"/>
              <a:t>High</a:t>
            </a:r>
            <a:r>
              <a:rPr lang="cs-CZ" sz="2400" b="1" dirty="0"/>
              <a:t> abundance </a:t>
            </a:r>
            <a:r>
              <a:rPr lang="cs-CZ" sz="2400" b="1" dirty="0" err="1"/>
              <a:t>of</a:t>
            </a:r>
            <a:r>
              <a:rPr lang="cs-CZ" sz="2400" b="1" dirty="0"/>
              <a:t> non-</a:t>
            </a:r>
            <a:r>
              <a:rPr lang="cs-CZ" sz="2400" b="1" dirty="0" err="1"/>
              <a:t>native</a:t>
            </a:r>
            <a:r>
              <a:rPr lang="cs-CZ" sz="2400" b="1" dirty="0"/>
              <a:t> plant species</a:t>
            </a:r>
          </a:p>
        </p:txBody>
      </p:sp>
      <p:pic>
        <p:nvPicPr>
          <p:cNvPr id="7" name="Picture 2" descr="P1010283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3624"/>
            <a:ext cx="4392488" cy="329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3012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1011069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2856"/>
            <a:ext cx="3217121" cy="44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ema-kap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132856"/>
            <a:ext cx="3206283" cy="44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79512" y="190381"/>
            <a:ext cx="81369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3. </a:t>
            </a:r>
            <a:r>
              <a:rPr lang="cs-CZ" sz="2800" b="1" dirty="0" err="1"/>
              <a:t>The</a:t>
            </a:r>
            <a:r>
              <a:rPr lang="cs-CZ" sz="2800" b="1" dirty="0"/>
              <a:t> </a:t>
            </a:r>
            <a:r>
              <a:rPr lang="cs-CZ" sz="2800" b="1" dirty="0" err="1"/>
              <a:t>first</a:t>
            </a:r>
            <a:r>
              <a:rPr lang="cs-CZ" sz="2800" b="1" dirty="0"/>
              <a:t> </a:t>
            </a:r>
            <a:r>
              <a:rPr lang="cs-CZ" sz="2800" b="1" dirty="0" err="1"/>
              <a:t>forest</a:t>
            </a:r>
            <a:r>
              <a:rPr lang="cs-CZ" sz="2800" b="1" dirty="0"/>
              <a:t> </a:t>
            </a:r>
            <a:r>
              <a:rPr lang="cs-CZ" sz="2800" b="1" dirty="0" err="1"/>
              <a:t>generation</a:t>
            </a:r>
            <a:r>
              <a:rPr lang="cs-CZ" sz="2800" b="1" dirty="0"/>
              <a:t> </a:t>
            </a:r>
            <a:r>
              <a:rPr lang="cs-CZ" sz="2400" b="1" dirty="0"/>
              <a:t>(…15 </a:t>
            </a:r>
            <a:r>
              <a:rPr lang="cs-CZ" sz="2400" b="1" dirty="0" err="1"/>
              <a:t>years</a:t>
            </a:r>
            <a:r>
              <a:rPr lang="cs-CZ" sz="2400" b="1" dirty="0"/>
              <a:t>)</a:t>
            </a:r>
          </a:p>
          <a:p>
            <a:pPr marL="285750" indent="-285750">
              <a:buFontTx/>
              <a:buChar char="-"/>
            </a:pPr>
            <a:r>
              <a:rPr lang="cs-CZ" sz="2400" b="1" dirty="0"/>
              <a:t>Pioneer </a:t>
            </a:r>
            <a:r>
              <a:rPr lang="cs-CZ" sz="2400" b="1" dirty="0" err="1"/>
              <a:t>woody</a:t>
            </a:r>
            <a:r>
              <a:rPr lang="cs-CZ" sz="2400" b="1" dirty="0"/>
              <a:t> species</a:t>
            </a:r>
          </a:p>
          <a:p>
            <a:pPr marL="285750" indent="-285750">
              <a:buFontTx/>
              <a:buChar char="-"/>
            </a:pPr>
            <a:r>
              <a:rPr lang="cs-CZ" sz="2400" b="1" dirty="0" err="1"/>
              <a:t>Common</a:t>
            </a:r>
            <a:r>
              <a:rPr lang="cs-CZ" sz="2400" b="1" dirty="0"/>
              <a:t> </a:t>
            </a:r>
            <a:r>
              <a:rPr lang="cs-CZ" sz="2400" b="1" dirty="0" err="1"/>
              <a:t>light</a:t>
            </a:r>
            <a:r>
              <a:rPr lang="cs-CZ" sz="2400" b="1" dirty="0"/>
              <a:t> </a:t>
            </a:r>
            <a:r>
              <a:rPr lang="cs-CZ" sz="2400" b="1" dirty="0" err="1"/>
              <a:t>demanding</a:t>
            </a:r>
            <a:r>
              <a:rPr lang="cs-CZ" sz="2400" b="1" dirty="0"/>
              <a:t> species in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understorey</a:t>
            </a:r>
            <a:endParaRPr lang="cs-CZ" sz="2400" b="1" dirty="0"/>
          </a:p>
          <a:p>
            <a:pPr marL="285750" indent="-285750">
              <a:buFontTx/>
              <a:buChar char="-"/>
            </a:pPr>
            <a:r>
              <a:rPr lang="cs-CZ" sz="2400" b="1" dirty="0" err="1"/>
              <a:t>Later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first</a:t>
            </a:r>
            <a:r>
              <a:rPr lang="cs-CZ" sz="2400" b="1" dirty="0"/>
              <a:t> </a:t>
            </a:r>
            <a:r>
              <a:rPr lang="cs-CZ" sz="2400" b="1" dirty="0" err="1"/>
              <a:t>forest</a:t>
            </a:r>
            <a:r>
              <a:rPr lang="cs-CZ" sz="2400" b="1" dirty="0"/>
              <a:t> species </a:t>
            </a:r>
            <a:r>
              <a:rPr lang="cs-CZ" sz="2400" b="1" dirty="0" err="1"/>
              <a:t>appear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578908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10108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44675"/>
            <a:ext cx="30988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hlub-BRsmlH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5311775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684213" y="5373688"/>
            <a:ext cx="467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i="1">
                <a:solidFill>
                  <a:schemeClr val="bg1"/>
                </a:solidFill>
              </a:rPr>
              <a:t>Odval jámy H</a:t>
            </a:r>
            <a:r>
              <a:rPr lang="en-US" altLang="cs-CZ" sz="1800" b="1" i="1">
                <a:solidFill>
                  <a:schemeClr val="bg1"/>
                </a:solidFill>
              </a:rPr>
              <a:t>lubina </a:t>
            </a:r>
            <a:r>
              <a:rPr lang="cs-CZ" altLang="cs-CZ" sz="1800" b="1" i="1">
                <a:solidFill>
                  <a:schemeClr val="bg1"/>
                </a:solidFill>
              </a:rPr>
              <a:t>v Karviné - Dolech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6084888" y="6165850"/>
            <a:ext cx="35290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i="1">
                <a:solidFill>
                  <a:schemeClr val="bg1"/>
                </a:solidFill>
              </a:rPr>
              <a:t>Odval Dolu</a:t>
            </a:r>
            <a:r>
              <a:rPr lang="en-US" altLang="cs-CZ" sz="1800" b="1" i="1">
                <a:solidFill>
                  <a:schemeClr val="bg1"/>
                </a:solidFill>
              </a:rPr>
              <a:t> Michal</a:t>
            </a:r>
            <a:endParaRPr lang="cs-CZ" altLang="cs-CZ" sz="1800" b="1" i="1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9512" y="190381"/>
            <a:ext cx="81369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4. </a:t>
            </a:r>
            <a:r>
              <a:rPr lang="cs-CZ" sz="2800" b="1" dirty="0" err="1"/>
              <a:t>Regeneration</a:t>
            </a:r>
            <a:r>
              <a:rPr lang="cs-CZ" sz="2800" b="1" dirty="0"/>
              <a:t>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late</a:t>
            </a:r>
            <a:r>
              <a:rPr lang="cs-CZ" sz="2800" b="1" dirty="0"/>
              <a:t> </a:t>
            </a:r>
            <a:r>
              <a:rPr lang="cs-CZ" sz="2800" b="1" dirty="0" err="1"/>
              <a:t>successional</a:t>
            </a:r>
            <a:r>
              <a:rPr lang="cs-CZ" sz="2800" b="1" dirty="0"/>
              <a:t> </a:t>
            </a:r>
            <a:r>
              <a:rPr lang="cs-CZ" sz="2800" b="1" dirty="0" err="1"/>
              <a:t>tree</a:t>
            </a:r>
            <a:r>
              <a:rPr lang="cs-CZ" sz="2800" b="1" dirty="0"/>
              <a:t> species</a:t>
            </a:r>
          </a:p>
          <a:p>
            <a:r>
              <a:rPr lang="cs-CZ" sz="2400" b="1" dirty="0"/>
              <a:t>(…30 </a:t>
            </a:r>
            <a:r>
              <a:rPr lang="cs-CZ" sz="2400" b="1" dirty="0" err="1"/>
              <a:t>years</a:t>
            </a:r>
            <a:r>
              <a:rPr lang="cs-CZ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1900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6083" name="Picture 4" descr="PB29664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755576" y="228600"/>
            <a:ext cx="76327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5. </a:t>
            </a:r>
            <a:r>
              <a:rPr lang="cs-CZ" altLang="cs-CZ" sz="2400" b="1" dirty="0" err="1"/>
              <a:t>The</a:t>
            </a:r>
            <a:r>
              <a:rPr lang="cs-CZ" altLang="cs-CZ" sz="2400" b="1" dirty="0"/>
              <a:t> second </a:t>
            </a:r>
            <a:r>
              <a:rPr lang="cs-CZ" altLang="cs-CZ" sz="2400" b="1" dirty="0" err="1"/>
              <a:t>forest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generation</a:t>
            </a:r>
            <a:r>
              <a:rPr lang="cs-CZ" altLang="cs-CZ" sz="2400" b="1" dirty="0"/>
              <a:t> (50 – 70 </a:t>
            </a:r>
            <a:r>
              <a:rPr lang="cs-CZ" altLang="cs-CZ" sz="2400" b="1" dirty="0" err="1"/>
              <a:t>years</a:t>
            </a:r>
            <a:r>
              <a:rPr lang="cs-CZ" altLang="cs-CZ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3350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ovéPole 3"/>
          <p:cNvSpPr txBox="1">
            <a:spLocks noChangeArrowheads="1"/>
          </p:cNvSpPr>
          <p:nvPr/>
        </p:nvSpPr>
        <p:spPr bwMode="auto">
          <a:xfrm>
            <a:off x="3535363" y="1131888"/>
            <a:ext cx="2233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/>
              <a:t>Climate</a:t>
            </a:r>
            <a:endParaRPr lang="cs-CZ" altLang="cs-CZ" sz="3600" b="1" dirty="0"/>
          </a:p>
        </p:txBody>
      </p:sp>
      <p:sp>
        <p:nvSpPr>
          <p:cNvPr id="5123" name="TextovéPole 4"/>
          <p:cNvSpPr txBox="1">
            <a:spLocks noChangeArrowheads="1"/>
          </p:cNvSpPr>
          <p:nvPr/>
        </p:nvSpPr>
        <p:spPr bwMode="auto">
          <a:xfrm>
            <a:off x="2025650" y="5735638"/>
            <a:ext cx="2159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Bedrock</a:t>
            </a:r>
          </a:p>
        </p:txBody>
      </p:sp>
      <p:sp>
        <p:nvSpPr>
          <p:cNvPr id="5124" name="TextovéPole 5"/>
          <p:cNvSpPr txBox="1">
            <a:spLocks noChangeArrowheads="1"/>
          </p:cNvSpPr>
          <p:nvPr/>
        </p:nvSpPr>
        <p:spPr bwMode="auto">
          <a:xfrm>
            <a:off x="4730750" y="5732463"/>
            <a:ext cx="3802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Geomorphology</a:t>
            </a:r>
          </a:p>
        </p:txBody>
      </p:sp>
      <p:sp>
        <p:nvSpPr>
          <p:cNvPr id="5125" name="TextovéPole 6"/>
          <p:cNvSpPr txBox="1">
            <a:spLocks noChangeArrowheads="1"/>
          </p:cNvSpPr>
          <p:nvPr/>
        </p:nvSpPr>
        <p:spPr bwMode="auto">
          <a:xfrm>
            <a:off x="3995738" y="4849813"/>
            <a:ext cx="32400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Soil</a:t>
            </a:r>
          </a:p>
        </p:txBody>
      </p:sp>
      <p:sp>
        <p:nvSpPr>
          <p:cNvPr id="5126" name="TextovéPole 7"/>
          <p:cNvSpPr txBox="1">
            <a:spLocks noChangeArrowheads="1"/>
          </p:cNvSpPr>
          <p:nvPr/>
        </p:nvSpPr>
        <p:spPr bwMode="auto">
          <a:xfrm>
            <a:off x="2921000" y="3140075"/>
            <a:ext cx="38274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400" b="1"/>
              <a:t>Ecosystem</a:t>
            </a:r>
          </a:p>
        </p:txBody>
      </p:sp>
      <p:sp>
        <p:nvSpPr>
          <p:cNvPr id="9" name="Ovál 8"/>
          <p:cNvSpPr/>
          <p:nvPr/>
        </p:nvSpPr>
        <p:spPr>
          <a:xfrm>
            <a:off x="2312988" y="2755900"/>
            <a:ext cx="4291012" cy="1800225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1" name="Přímá spojnice se šipkou 10"/>
          <p:cNvCxnSpPr/>
          <p:nvPr/>
        </p:nvCxnSpPr>
        <p:spPr>
          <a:xfrm flipV="1">
            <a:off x="2921000" y="4556125"/>
            <a:ext cx="614363" cy="941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5616575" y="4556125"/>
            <a:ext cx="584200" cy="941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 flipV="1">
            <a:off x="5049838" y="5497513"/>
            <a:ext cx="585787" cy="260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3465513" y="5497513"/>
            <a:ext cx="460375" cy="260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>
            <a:off x="4478338" y="4221163"/>
            <a:ext cx="0" cy="6286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>
            <a:off x="4478338" y="1778000"/>
            <a:ext cx="0" cy="787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4" name="TextovéPole 25"/>
          <p:cNvSpPr txBox="1">
            <a:spLocks noChangeArrowheads="1"/>
          </p:cNvSpPr>
          <p:nvPr/>
        </p:nvSpPr>
        <p:spPr bwMode="auto">
          <a:xfrm>
            <a:off x="251520" y="47526"/>
            <a:ext cx="86409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/>
              <a:t>Biological</a:t>
            </a:r>
            <a:r>
              <a:rPr lang="cs-CZ" altLang="cs-CZ" b="1" dirty="0"/>
              <a:t> </a:t>
            </a:r>
            <a:r>
              <a:rPr lang="cs-CZ" altLang="cs-CZ" b="1" dirty="0" err="1"/>
              <a:t>view</a:t>
            </a:r>
            <a:r>
              <a:rPr lang="cs-CZ" altLang="cs-CZ" b="1" dirty="0"/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/>
              <a:t>Landscape</a:t>
            </a:r>
            <a:r>
              <a:rPr lang="cs-CZ" altLang="cs-CZ" b="1" dirty="0"/>
              <a:t> </a:t>
            </a:r>
            <a:r>
              <a:rPr lang="cs-CZ" altLang="cs-CZ" b="1" dirty="0" err="1"/>
              <a:t>is</a:t>
            </a:r>
            <a:r>
              <a:rPr lang="cs-CZ" altLang="cs-CZ" b="1" dirty="0"/>
              <a:t> a </a:t>
            </a:r>
            <a:r>
              <a:rPr lang="cs-CZ" altLang="cs-CZ" b="1" dirty="0" err="1"/>
              <a:t>mosaic</a:t>
            </a:r>
            <a:r>
              <a:rPr lang="cs-CZ" altLang="cs-CZ" b="1" dirty="0"/>
              <a:t> </a:t>
            </a:r>
            <a:r>
              <a:rPr lang="cs-CZ" altLang="cs-CZ" b="1" dirty="0" err="1"/>
              <a:t>of</a:t>
            </a:r>
            <a:r>
              <a:rPr lang="cs-CZ" altLang="cs-CZ" b="1" dirty="0"/>
              <a:t> </a:t>
            </a:r>
            <a:r>
              <a:rPr lang="cs-CZ" altLang="cs-CZ" b="1" dirty="0" err="1"/>
              <a:t>ecosystems</a:t>
            </a:r>
            <a:r>
              <a:rPr lang="cs-CZ" altLang="cs-CZ" b="1" dirty="0"/>
              <a:t>…</a:t>
            </a:r>
            <a:endParaRPr lang="cs-CZ" altLang="cs-CZ" sz="4400" b="1" dirty="0"/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395288" y="1773238"/>
            <a:ext cx="28336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FF0000"/>
                </a:solidFill>
              </a:rPr>
              <a:t>Natural </a:t>
            </a:r>
            <a:r>
              <a:rPr lang="cs-CZ" altLang="cs-CZ" sz="3600" b="1" dirty="0" err="1">
                <a:solidFill>
                  <a:srgbClr val="FF0000"/>
                </a:solidFill>
              </a:rPr>
              <a:t>history</a:t>
            </a:r>
            <a:endParaRPr lang="cs-CZ" altLang="cs-CZ" sz="3600" b="1" dirty="0">
              <a:solidFill>
                <a:srgbClr val="FF0000"/>
              </a:solidFill>
            </a:endParaRPr>
          </a:p>
        </p:txBody>
      </p:sp>
      <p:sp>
        <p:nvSpPr>
          <p:cNvPr id="28" name="TextovéPole 27"/>
          <p:cNvSpPr txBox="1">
            <a:spLocks noChangeArrowheads="1"/>
          </p:cNvSpPr>
          <p:nvPr/>
        </p:nvSpPr>
        <p:spPr bwMode="auto">
          <a:xfrm>
            <a:off x="7092950" y="1796623"/>
            <a:ext cx="2832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FF0000"/>
                </a:solidFill>
              </a:rPr>
              <a:t>Human</a:t>
            </a:r>
            <a:r>
              <a:rPr lang="cs-CZ" altLang="cs-CZ" sz="3600" b="1" dirty="0">
                <a:solidFill>
                  <a:srgbClr val="FF0000"/>
                </a:solidFill>
              </a:rPr>
              <a:t> </a:t>
            </a:r>
            <a:r>
              <a:rPr lang="cs-CZ" altLang="cs-CZ" sz="3600" b="1" dirty="0" err="1">
                <a:solidFill>
                  <a:srgbClr val="FF0000"/>
                </a:solidFill>
              </a:rPr>
              <a:t>impact</a:t>
            </a:r>
            <a:endParaRPr lang="cs-CZ" altLang="cs-CZ" sz="3600" b="1" dirty="0">
              <a:solidFill>
                <a:srgbClr val="FF0000"/>
              </a:solidFill>
            </a:endParaRPr>
          </a:p>
        </p:txBody>
      </p:sp>
      <p:cxnSp>
        <p:nvCxnSpPr>
          <p:cNvPr id="30" name="Přímá spojnice se šipkou 29"/>
          <p:cNvCxnSpPr/>
          <p:nvPr/>
        </p:nvCxnSpPr>
        <p:spPr>
          <a:xfrm flipH="1">
            <a:off x="6440488" y="2552700"/>
            <a:ext cx="436562" cy="4206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>
            <a:off x="2312988" y="2565400"/>
            <a:ext cx="458787" cy="4079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12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SC_0013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832" y="1812239"/>
            <a:ext cx="7596336" cy="50457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971550" y="51346"/>
            <a:ext cx="76327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dirty="0" err="1"/>
              <a:t>Successional</a:t>
            </a:r>
            <a:r>
              <a:rPr lang="cs-CZ" altLang="cs-CZ" sz="3600" b="1" dirty="0"/>
              <a:t> </a:t>
            </a:r>
            <a:r>
              <a:rPr lang="cs-CZ" altLang="cs-CZ" sz="3600" b="1" dirty="0" err="1"/>
              <a:t>Trajectories</a:t>
            </a:r>
            <a:endParaRPr lang="cs-CZ" altLang="cs-CZ" sz="36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331640" y="5949280"/>
            <a:ext cx="13844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Concrete</a:t>
            </a:r>
            <a:r>
              <a:rPr lang="cs-CZ" sz="2400" dirty="0"/>
              <a:t>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724128" y="3934797"/>
            <a:ext cx="22485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Compacted</a:t>
            </a:r>
            <a:r>
              <a:rPr lang="cs-CZ" dirty="0"/>
              <a:t> </a:t>
            </a:r>
            <a:r>
              <a:rPr lang="cs-CZ" dirty="0" err="1"/>
              <a:t>soil</a:t>
            </a:r>
            <a:r>
              <a:rPr lang="cs-CZ" dirty="0"/>
              <a:t> on </a:t>
            </a:r>
            <a:r>
              <a:rPr lang="cs-CZ" dirty="0" err="1"/>
              <a:t>playground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395536" y="697677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b="1" dirty="0"/>
              <a:t>In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same</a:t>
            </a:r>
            <a:r>
              <a:rPr lang="cs-CZ" sz="2000" b="1" dirty="0"/>
              <a:t> place,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succession</a:t>
            </a:r>
            <a:r>
              <a:rPr lang="cs-CZ" sz="2000" b="1" dirty="0"/>
              <a:t> </a:t>
            </a:r>
            <a:r>
              <a:rPr lang="cs-CZ" sz="2000" b="1" dirty="0" err="1"/>
              <a:t>could</a:t>
            </a:r>
            <a:r>
              <a:rPr lang="cs-CZ" sz="2000" b="1" dirty="0"/>
              <a:t> run in </a:t>
            </a:r>
            <a:r>
              <a:rPr lang="cs-CZ" sz="2000" b="1" dirty="0" err="1"/>
              <a:t>different</a:t>
            </a:r>
            <a:r>
              <a:rPr lang="cs-CZ" sz="2000" b="1" dirty="0"/>
              <a:t> </a:t>
            </a:r>
            <a:r>
              <a:rPr lang="cs-CZ" sz="2000" b="1" dirty="0" err="1"/>
              <a:t>ways</a:t>
            </a:r>
            <a:r>
              <a:rPr lang="cs-CZ" sz="20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cs-CZ" sz="2000" b="1" dirty="0" err="1"/>
              <a:t>Example</a:t>
            </a:r>
            <a:r>
              <a:rPr lang="cs-CZ" sz="2000" b="1" dirty="0"/>
              <a:t> </a:t>
            </a:r>
            <a:r>
              <a:rPr lang="cs-CZ" sz="2000" b="1" dirty="0" err="1"/>
              <a:t>from</a:t>
            </a:r>
            <a:r>
              <a:rPr lang="cs-CZ" sz="2000" b="1" dirty="0"/>
              <a:t>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old</a:t>
            </a:r>
            <a:r>
              <a:rPr lang="cs-CZ" sz="2000" b="1" dirty="0"/>
              <a:t> Lužánky </a:t>
            </a:r>
            <a:r>
              <a:rPr lang="cs-CZ" sz="2000" b="1" dirty="0" err="1"/>
              <a:t>Arena</a:t>
            </a:r>
            <a:r>
              <a:rPr lang="cs-CZ" sz="2000" b="1" dirty="0"/>
              <a:t> in Brno, </a:t>
            </a:r>
            <a:r>
              <a:rPr lang="cs-CZ" sz="2000" b="1" dirty="0" err="1"/>
              <a:t>where</a:t>
            </a:r>
            <a:r>
              <a:rPr lang="cs-CZ" sz="2000" b="1" dirty="0"/>
              <a:t>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succession</a:t>
            </a:r>
            <a:r>
              <a:rPr lang="cs-CZ" sz="2000" b="1" dirty="0"/>
              <a:t> </a:t>
            </a:r>
            <a:r>
              <a:rPr lang="cs-CZ" sz="2000" b="1" dirty="0" err="1"/>
              <a:t>trajectory</a:t>
            </a:r>
            <a:r>
              <a:rPr lang="cs-CZ" sz="2000" b="1" dirty="0"/>
              <a:t> </a:t>
            </a:r>
            <a:r>
              <a:rPr lang="cs-CZ" sz="2000" b="1" dirty="0" err="1"/>
              <a:t>depends</a:t>
            </a:r>
            <a:r>
              <a:rPr lang="cs-CZ" sz="2000" b="1" dirty="0"/>
              <a:t> on „</a:t>
            </a:r>
            <a:r>
              <a:rPr lang="cs-CZ" sz="2000" b="1" dirty="0" err="1"/>
              <a:t>soil</a:t>
            </a:r>
            <a:r>
              <a:rPr lang="cs-CZ" sz="2000" b="1" dirty="0"/>
              <a:t>“ </a:t>
            </a:r>
            <a:r>
              <a:rPr lang="cs-CZ" sz="2000" b="1" dirty="0" err="1"/>
              <a:t>properties</a:t>
            </a:r>
            <a:r>
              <a:rPr lang="cs-CZ" sz="2000" b="1" dirty="0"/>
              <a:t>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636846" y="4149080"/>
            <a:ext cx="2143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Woody</a:t>
            </a:r>
            <a:r>
              <a:rPr lang="cs-CZ" b="1" dirty="0">
                <a:solidFill>
                  <a:srgbClr val="FF0000"/>
                </a:solidFill>
              </a:rPr>
              <a:t> species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156176" y="4581128"/>
            <a:ext cx="2143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Non-</a:t>
            </a:r>
            <a:r>
              <a:rPr lang="cs-CZ" b="1" dirty="0" err="1">
                <a:solidFill>
                  <a:srgbClr val="FF0000"/>
                </a:solidFill>
              </a:rPr>
              <a:t>woody</a:t>
            </a:r>
            <a:r>
              <a:rPr lang="cs-CZ" b="1" dirty="0">
                <a:solidFill>
                  <a:srgbClr val="FF0000"/>
                </a:solidFill>
              </a:rPr>
              <a:t> species</a:t>
            </a:r>
          </a:p>
        </p:txBody>
      </p:sp>
    </p:spTree>
    <p:extLst>
      <p:ext uri="{BB962C8B-B14F-4D97-AF65-F5344CB8AC3E}">
        <p14:creationId xmlns:p14="http://schemas.microsoft.com/office/powerpoint/2010/main" val="42100897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4" t="36896" r="17464" b="40956"/>
          <a:stretch>
            <a:fillRect/>
          </a:stretch>
        </p:blipFill>
        <p:spPr bwMode="auto">
          <a:xfrm>
            <a:off x="560388" y="1552203"/>
            <a:ext cx="8351837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ovéPole 1"/>
          <p:cNvSpPr txBox="1">
            <a:spLocks noChangeArrowheads="1"/>
          </p:cNvSpPr>
          <p:nvPr/>
        </p:nvSpPr>
        <p:spPr bwMode="auto">
          <a:xfrm>
            <a:off x="560388" y="1552203"/>
            <a:ext cx="1265237" cy="615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Natura</a:t>
            </a:r>
            <a:r>
              <a:rPr lang="cs-CZ" altLang="cs-CZ" sz="2400"/>
              <a:t>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/>
          </a:p>
        </p:txBody>
      </p:sp>
      <p:sp>
        <p:nvSpPr>
          <p:cNvPr id="19461" name="TextovéPole 4"/>
          <p:cNvSpPr txBox="1">
            <a:spLocks noChangeArrowheads="1"/>
          </p:cNvSpPr>
          <p:nvPr/>
        </p:nvSpPr>
        <p:spPr bwMode="auto">
          <a:xfrm>
            <a:off x="3321050" y="1522041"/>
            <a:ext cx="196056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Cultura</a:t>
            </a:r>
            <a:r>
              <a:rPr lang="cs-CZ" altLang="cs-CZ" sz="2400" dirty="0" err="1"/>
              <a:t>l</a:t>
            </a:r>
            <a:endParaRPr lang="cs-CZ" altLang="cs-CZ" sz="2400" dirty="0"/>
          </a:p>
        </p:txBody>
      </p:sp>
      <p:sp>
        <p:nvSpPr>
          <p:cNvPr id="19462" name="TextovéPole 5"/>
          <p:cNvSpPr txBox="1">
            <a:spLocks noChangeArrowheads="1"/>
          </p:cNvSpPr>
          <p:nvPr/>
        </p:nvSpPr>
        <p:spPr bwMode="auto">
          <a:xfrm>
            <a:off x="7092281" y="1552203"/>
            <a:ext cx="1944215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Anthropogenic</a:t>
            </a:r>
            <a:endParaRPr lang="cs-CZ" altLang="cs-CZ" sz="2000" dirty="0"/>
          </a:p>
        </p:txBody>
      </p:sp>
      <p:sp>
        <p:nvSpPr>
          <p:cNvPr id="19463" name="TextovéPole 2"/>
          <p:cNvSpPr txBox="1">
            <a:spLocks noChangeArrowheads="1"/>
          </p:cNvSpPr>
          <p:nvPr/>
        </p:nvSpPr>
        <p:spPr bwMode="auto">
          <a:xfrm>
            <a:off x="251521" y="260648"/>
            <a:ext cx="8660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 err="1"/>
              <a:t>Ecosystem</a:t>
            </a:r>
            <a:r>
              <a:rPr lang="cs-CZ" altLang="cs-CZ" dirty="0"/>
              <a:t> </a:t>
            </a:r>
            <a:r>
              <a:rPr lang="cs-CZ" altLang="cs-CZ" dirty="0" err="1"/>
              <a:t>changes</a:t>
            </a:r>
            <a:r>
              <a:rPr lang="cs-CZ" altLang="cs-CZ" dirty="0"/>
              <a:t> </a:t>
            </a:r>
            <a:r>
              <a:rPr lang="cs-CZ" altLang="cs-CZ" dirty="0" err="1"/>
              <a:t>due</a:t>
            </a:r>
            <a:r>
              <a:rPr lang="cs-CZ" altLang="cs-CZ" dirty="0"/>
              <a:t> to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human</a:t>
            </a:r>
            <a:r>
              <a:rPr lang="cs-CZ" altLang="cs-CZ" dirty="0"/>
              <a:t> </a:t>
            </a:r>
            <a:r>
              <a:rPr lang="cs-CZ" altLang="cs-CZ" dirty="0" err="1"/>
              <a:t>impact</a:t>
            </a:r>
            <a:endParaRPr lang="cs-CZ" altLang="cs-CZ" dirty="0"/>
          </a:p>
        </p:txBody>
      </p:sp>
      <p:sp>
        <p:nvSpPr>
          <p:cNvPr id="19464" name="TextovéPole 3"/>
          <p:cNvSpPr txBox="1">
            <a:spLocks noChangeArrowheads="1"/>
          </p:cNvSpPr>
          <p:nvPr/>
        </p:nvSpPr>
        <p:spPr bwMode="auto">
          <a:xfrm>
            <a:off x="417513" y="3860428"/>
            <a:ext cx="3001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Natural </a:t>
            </a:r>
            <a:r>
              <a:rPr lang="cs-CZ" altLang="cs-CZ" sz="2400" b="1" dirty="0" err="1"/>
              <a:t>forest</a:t>
            </a:r>
            <a:endParaRPr lang="cs-CZ" altLang="cs-CZ" sz="2400" b="1" dirty="0"/>
          </a:p>
        </p:txBody>
      </p:sp>
      <p:sp>
        <p:nvSpPr>
          <p:cNvPr id="19465" name="TextovéPole 8"/>
          <p:cNvSpPr txBox="1">
            <a:spLocks noChangeArrowheads="1"/>
          </p:cNvSpPr>
          <p:nvPr/>
        </p:nvSpPr>
        <p:spPr bwMode="auto">
          <a:xfrm>
            <a:off x="2644775" y="4133478"/>
            <a:ext cx="3313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Artificial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forest</a:t>
            </a:r>
            <a:endParaRPr lang="cs-CZ" altLang="cs-CZ" sz="2400" b="1" dirty="0"/>
          </a:p>
        </p:txBody>
      </p:sp>
      <p:sp>
        <p:nvSpPr>
          <p:cNvPr id="19466" name="TextovéPole 9"/>
          <p:cNvSpPr txBox="1">
            <a:spLocks noChangeArrowheads="1"/>
          </p:cNvSpPr>
          <p:nvPr/>
        </p:nvSpPr>
        <p:spPr bwMode="auto">
          <a:xfrm>
            <a:off x="5313363" y="4133478"/>
            <a:ext cx="300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Arable land</a:t>
            </a:r>
          </a:p>
        </p:txBody>
      </p:sp>
      <p:sp>
        <p:nvSpPr>
          <p:cNvPr id="19467" name="TextovéPole 10"/>
          <p:cNvSpPr txBox="1">
            <a:spLocks noChangeArrowheads="1"/>
          </p:cNvSpPr>
          <p:nvPr/>
        </p:nvSpPr>
        <p:spPr bwMode="auto">
          <a:xfrm>
            <a:off x="7235825" y="3831853"/>
            <a:ext cx="300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Settlement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59854" y="961564"/>
            <a:ext cx="7544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Model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Central-European</a:t>
            </a:r>
            <a:r>
              <a:rPr lang="cs-CZ" sz="2800" dirty="0"/>
              <a:t> non-</a:t>
            </a:r>
            <a:r>
              <a:rPr lang="cs-CZ" sz="2800" dirty="0" err="1"/>
              <a:t>aquatic</a:t>
            </a:r>
            <a:r>
              <a:rPr lang="cs-CZ" sz="2800" dirty="0"/>
              <a:t> </a:t>
            </a:r>
            <a:r>
              <a:rPr lang="cs-CZ" sz="2800" dirty="0" err="1"/>
              <a:t>ecosytem</a:t>
            </a:r>
            <a:endParaRPr lang="cs-CZ" sz="2800" dirty="0"/>
          </a:p>
        </p:txBody>
      </p:sp>
      <p:sp>
        <p:nvSpPr>
          <p:cNvPr id="13" name="TextovéPole 4"/>
          <p:cNvSpPr txBox="1">
            <a:spLocks noChangeArrowheads="1"/>
          </p:cNvSpPr>
          <p:nvPr/>
        </p:nvSpPr>
        <p:spPr bwMode="auto">
          <a:xfrm>
            <a:off x="3756024" y="3532946"/>
            <a:ext cx="196056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Succession</a:t>
            </a:r>
            <a:endParaRPr lang="cs-CZ" altLang="cs-CZ" sz="2400" dirty="0"/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755576" y="3573016"/>
            <a:ext cx="806489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3301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>
          <a:xfrm>
            <a:off x="107504" y="203056"/>
            <a:ext cx="8774559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 err="1"/>
              <a:t>Where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you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can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find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the</a:t>
            </a:r>
            <a:r>
              <a:rPr lang="cs-CZ" altLang="cs-CZ" sz="2400" b="1" dirty="0"/>
              <a:t> most </a:t>
            </a:r>
            <a:r>
              <a:rPr lang="cs-CZ" altLang="cs-CZ" sz="2400" b="1" dirty="0" err="1"/>
              <a:t>ecologicaly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stable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parts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of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landscape</a:t>
            </a:r>
            <a:r>
              <a:rPr lang="cs-CZ" altLang="cs-CZ" sz="2400" b="1" dirty="0"/>
              <a:t>?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4" t="36896" r="17464" b="40956"/>
          <a:stretch>
            <a:fillRect/>
          </a:stretch>
        </p:blipFill>
        <p:spPr bwMode="auto">
          <a:xfrm>
            <a:off x="443556" y="1385094"/>
            <a:ext cx="8351837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ovéPole 1"/>
          <p:cNvSpPr txBox="1">
            <a:spLocks noChangeArrowheads="1"/>
          </p:cNvSpPr>
          <p:nvPr/>
        </p:nvSpPr>
        <p:spPr bwMode="auto">
          <a:xfrm>
            <a:off x="642467" y="1442938"/>
            <a:ext cx="1265237" cy="615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Natura</a:t>
            </a:r>
            <a:r>
              <a:rPr lang="cs-CZ" altLang="cs-CZ" sz="2400" dirty="0"/>
              <a:t>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 dirty="0"/>
          </a:p>
        </p:txBody>
      </p:sp>
      <p:sp>
        <p:nvSpPr>
          <p:cNvPr id="27653" name="TextovéPole 4"/>
          <p:cNvSpPr txBox="1">
            <a:spLocks noChangeArrowheads="1"/>
          </p:cNvSpPr>
          <p:nvPr/>
        </p:nvSpPr>
        <p:spPr bwMode="auto">
          <a:xfrm>
            <a:off x="3321050" y="1412776"/>
            <a:ext cx="196056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Cultura</a:t>
            </a:r>
            <a:r>
              <a:rPr lang="cs-CZ" altLang="cs-CZ" sz="2400" dirty="0" err="1"/>
              <a:t>l</a:t>
            </a:r>
            <a:endParaRPr lang="cs-CZ" altLang="cs-CZ" sz="2400" dirty="0"/>
          </a:p>
        </p:txBody>
      </p:sp>
      <p:sp>
        <p:nvSpPr>
          <p:cNvPr id="27654" name="TextovéPole 5"/>
          <p:cNvSpPr txBox="1">
            <a:spLocks noChangeArrowheads="1"/>
          </p:cNvSpPr>
          <p:nvPr/>
        </p:nvSpPr>
        <p:spPr bwMode="auto">
          <a:xfrm>
            <a:off x="6921500" y="1442938"/>
            <a:ext cx="19605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Anthropogenic</a:t>
            </a:r>
            <a:endParaRPr lang="cs-CZ" altLang="cs-CZ" sz="2000" dirty="0"/>
          </a:p>
        </p:txBody>
      </p:sp>
      <p:sp>
        <p:nvSpPr>
          <p:cNvPr id="27656" name="TextovéPole 3"/>
          <p:cNvSpPr txBox="1">
            <a:spLocks noChangeArrowheads="1"/>
          </p:cNvSpPr>
          <p:nvPr/>
        </p:nvSpPr>
        <p:spPr bwMode="auto">
          <a:xfrm>
            <a:off x="337281" y="3384522"/>
            <a:ext cx="3001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Natural </a:t>
            </a:r>
            <a:r>
              <a:rPr lang="cs-CZ" altLang="cs-CZ" sz="2400" b="1" dirty="0" err="1"/>
              <a:t>forest</a:t>
            </a:r>
            <a:endParaRPr lang="cs-CZ" altLang="cs-CZ" sz="2400" b="1" dirty="0"/>
          </a:p>
        </p:txBody>
      </p:sp>
      <p:sp>
        <p:nvSpPr>
          <p:cNvPr id="27657" name="TextovéPole 8"/>
          <p:cNvSpPr txBox="1">
            <a:spLocks noChangeArrowheads="1"/>
          </p:cNvSpPr>
          <p:nvPr/>
        </p:nvSpPr>
        <p:spPr bwMode="auto">
          <a:xfrm>
            <a:off x="2555404" y="3615504"/>
            <a:ext cx="3313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Artificial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forest</a:t>
            </a:r>
            <a:endParaRPr lang="cs-CZ" altLang="cs-CZ" sz="2400" b="1" dirty="0"/>
          </a:p>
        </p:txBody>
      </p:sp>
      <p:sp>
        <p:nvSpPr>
          <p:cNvPr id="27658" name="TextovéPole 9"/>
          <p:cNvSpPr txBox="1">
            <a:spLocks noChangeArrowheads="1"/>
          </p:cNvSpPr>
          <p:nvPr/>
        </p:nvSpPr>
        <p:spPr bwMode="auto">
          <a:xfrm>
            <a:off x="5009358" y="3617236"/>
            <a:ext cx="300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Arable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land</a:t>
            </a:r>
            <a:endParaRPr lang="cs-CZ" altLang="cs-CZ" sz="2400" b="1" dirty="0"/>
          </a:p>
        </p:txBody>
      </p:sp>
      <p:sp>
        <p:nvSpPr>
          <p:cNvPr id="27659" name="TextovéPole 10"/>
          <p:cNvSpPr txBox="1">
            <a:spLocks noChangeArrowheads="1"/>
          </p:cNvSpPr>
          <p:nvPr/>
        </p:nvSpPr>
        <p:spPr bwMode="auto">
          <a:xfrm>
            <a:off x="7092280" y="3375574"/>
            <a:ext cx="300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Settlement</a:t>
            </a:r>
          </a:p>
        </p:txBody>
      </p:sp>
      <p:sp>
        <p:nvSpPr>
          <p:cNvPr id="2" name="Ovál 1"/>
          <p:cNvSpPr/>
          <p:nvPr/>
        </p:nvSpPr>
        <p:spPr>
          <a:xfrm>
            <a:off x="4211961" y="2319360"/>
            <a:ext cx="1440160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95536" y="4077072"/>
            <a:ext cx="69639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The</a:t>
            </a:r>
            <a:r>
              <a:rPr lang="cs-CZ" sz="2400" b="1" dirty="0"/>
              <a:t> most </a:t>
            </a:r>
            <a:r>
              <a:rPr lang="cs-CZ" sz="2400" b="1" dirty="0" err="1"/>
              <a:t>ecologicaly</a:t>
            </a:r>
            <a:r>
              <a:rPr lang="cs-CZ" sz="2400" b="1" dirty="0"/>
              <a:t> </a:t>
            </a:r>
            <a:r>
              <a:rPr lang="cs-CZ" sz="2400" b="1" dirty="0" err="1"/>
              <a:t>stable</a:t>
            </a:r>
            <a:r>
              <a:rPr lang="cs-CZ" sz="2400" b="1" dirty="0"/>
              <a:t> </a:t>
            </a:r>
            <a:r>
              <a:rPr lang="cs-CZ" sz="2400" b="1" dirty="0" err="1"/>
              <a:t>landscape</a:t>
            </a:r>
            <a:r>
              <a:rPr lang="cs-CZ" sz="2400" b="1" dirty="0"/>
              <a:t> </a:t>
            </a:r>
            <a:r>
              <a:rPr lang="cs-CZ" sz="2400" b="1" dirty="0" err="1"/>
              <a:t>segments</a:t>
            </a:r>
            <a:endParaRPr lang="cs-CZ" sz="2400" b="1" dirty="0"/>
          </a:p>
          <a:p>
            <a:r>
              <a:rPr lang="cs-CZ" sz="2400" b="1" dirty="0"/>
              <a:t>         = </a:t>
            </a:r>
            <a:r>
              <a:rPr lang="cs-CZ" sz="2400" b="1" dirty="0" err="1"/>
              <a:t>segments</a:t>
            </a:r>
            <a:r>
              <a:rPr lang="cs-CZ" sz="2400" b="1" dirty="0"/>
              <a:t> </a:t>
            </a:r>
            <a:r>
              <a:rPr lang="cs-CZ" sz="2400" b="1" dirty="0" err="1"/>
              <a:t>with</a:t>
            </a:r>
            <a:r>
              <a:rPr lang="cs-CZ" sz="2400" b="1" dirty="0"/>
              <a:t> long natural </a:t>
            </a:r>
            <a:r>
              <a:rPr lang="cs-CZ" sz="2400" b="1" dirty="0" err="1"/>
              <a:t>continuity</a:t>
            </a:r>
            <a:r>
              <a:rPr lang="cs-CZ" sz="2400" b="1" dirty="0"/>
              <a:t> </a:t>
            </a:r>
          </a:p>
          <a:p>
            <a:r>
              <a:rPr lang="cs-CZ" sz="2400" b="1" dirty="0"/>
              <a:t>	- natural and </a:t>
            </a:r>
            <a:r>
              <a:rPr lang="cs-CZ" sz="2400" b="1" dirty="0" err="1"/>
              <a:t>semi</a:t>
            </a:r>
            <a:r>
              <a:rPr lang="cs-CZ" sz="2400" b="1" dirty="0"/>
              <a:t> natural </a:t>
            </a:r>
            <a:r>
              <a:rPr lang="cs-CZ" sz="2400" b="1" dirty="0" err="1"/>
              <a:t>forests</a:t>
            </a:r>
            <a:endParaRPr lang="cs-CZ" sz="2400" b="1" dirty="0"/>
          </a:p>
          <a:p>
            <a:r>
              <a:rPr lang="cs-CZ" sz="2400" b="1" dirty="0"/>
              <a:t>	- </a:t>
            </a:r>
            <a:r>
              <a:rPr lang="cs-CZ" sz="2400" b="1" dirty="0" err="1"/>
              <a:t>mires</a:t>
            </a:r>
            <a:r>
              <a:rPr lang="cs-CZ" sz="2400" b="1" dirty="0"/>
              <a:t> and </a:t>
            </a:r>
            <a:r>
              <a:rPr lang="cs-CZ" sz="2400" b="1" dirty="0" err="1"/>
              <a:t>wetlands</a:t>
            </a:r>
            <a:endParaRPr lang="cs-CZ" sz="2400" b="1" dirty="0"/>
          </a:p>
          <a:p>
            <a:r>
              <a:rPr lang="cs-CZ" sz="2400" b="1" dirty="0"/>
              <a:t>	- </a:t>
            </a:r>
            <a:r>
              <a:rPr lang="cs-CZ" sz="2400" b="1" dirty="0" err="1"/>
              <a:t>relic</a:t>
            </a:r>
            <a:r>
              <a:rPr lang="cs-CZ" sz="2400" b="1" dirty="0"/>
              <a:t> </a:t>
            </a:r>
            <a:r>
              <a:rPr lang="cs-CZ" sz="2400" b="1" dirty="0" err="1"/>
              <a:t>habitats</a:t>
            </a:r>
            <a:r>
              <a:rPr lang="cs-CZ" sz="2400" b="1" dirty="0"/>
              <a:t> (</a:t>
            </a:r>
            <a:r>
              <a:rPr lang="cs-CZ" sz="2400" b="1" dirty="0" err="1"/>
              <a:t>remnants</a:t>
            </a:r>
            <a:r>
              <a:rPr lang="cs-CZ" sz="2400" b="1" dirty="0"/>
              <a:t> od </a:t>
            </a:r>
            <a:r>
              <a:rPr lang="cs-CZ" sz="2400" b="1" dirty="0" err="1"/>
              <a:t>steppes</a:t>
            </a:r>
            <a:r>
              <a:rPr lang="cs-CZ" sz="2400" b="1" dirty="0"/>
              <a:t>, </a:t>
            </a:r>
            <a:r>
              <a:rPr lang="cs-CZ" sz="2400" b="1" dirty="0" err="1"/>
              <a:t>rocks</a:t>
            </a:r>
            <a:r>
              <a:rPr lang="cs-CZ" sz="2400" b="1" dirty="0"/>
              <a:t>…)</a:t>
            </a:r>
          </a:p>
          <a:p>
            <a:r>
              <a:rPr lang="cs-CZ" sz="2400" b="1" dirty="0"/>
              <a:t>	- </a:t>
            </a:r>
            <a:r>
              <a:rPr lang="cs-CZ" sz="2400" b="1" dirty="0" err="1"/>
              <a:t>ecotones</a:t>
            </a:r>
            <a:r>
              <a:rPr lang="cs-CZ" sz="2400" b="1" dirty="0"/>
              <a:t>, </a:t>
            </a:r>
            <a:r>
              <a:rPr lang="cs-CZ" sz="2400" b="1" dirty="0" err="1"/>
              <a:t>extensive</a:t>
            </a:r>
            <a:r>
              <a:rPr lang="cs-CZ" sz="2400" b="1" dirty="0"/>
              <a:t> </a:t>
            </a:r>
            <a:r>
              <a:rPr lang="cs-CZ" sz="2400" b="1" dirty="0" err="1"/>
              <a:t>meadows</a:t>
            </a:r>
            <a:r>
              <a:rPr lang="cs-CZ" sz="2400" b="1" dirty="0"/>
              <a:t> and </a:t>
            </a:r>
            <a:r>
              <a:rPr lang="cs-CZ" sz="2400" b="1" dirty="0" err="1"/>
              <a:t>pastures</a:t>
            </a:r>
            <a:endParaRPr lang="cs-CZ" sz="2400" b="1" dirty="0"/>
          </a:p>
        </p:txBody>
      </p:sp>
      <p:sp>
        <p:nvSpPr>
          <p:cNvPr id="18" name="TextovéPole 2"/>
          <p:cNvSpPr txBox="1">
            <a:spLocks noChangeArrowheads="1"/>
          </p:cNvSpPr>
          <p:nvPr/>
        </p:nvSpPr>
        <p:spPr bwMode="auto">
          <a:xfrm>
            <a:off x="611560" y="-27384"/>
            <a:ext cx="7850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 err="1"/>
              <a:t>Ecosystem</a:t>
            </a:r>
            <a:r>
              <a:rPr lang="cs-CZ" altLang="cs-CZ" dirty="0"/>
              <a:t> </a:t>
            </a:r>
            <a:r>
              <a:rPr lang="cs-CZ" altLang="cs-CZ" dirty="0" err="1"/>
              <a:t>changes</a:t>
            </a:r>
            <a:r>
              <a:rPr lang="cs-CZ" altLang="cs-CZ" dirty="0"/>
              <a:t> </a:t>
            </a:r>
            <a:r>
              <a:rPr lang="cs-CZ" altLang="cs-CZ" dirty="0" err="1"/>
              <a:t>due</a:t>
            </a:r>
            <a:r>
              <a:rPr lang="cs-CZ" altLang="cs-CZ" dirty="0"/>
              <a:t> to </a:t>
            </a:r>
            <a:r>
              <a:rPr lang="cs-CZ" altLang="cs-CZ" dirty="0" err="1"/>
              <a:t>human</a:t>
            </a:r>
            <a:r>
              <a:rPr lang="cs-CZ" altLang="cs-CZ" dirty="0"/>
              <a:t> </a:t>
            </a:r>
            <a:r>
              <a:rPr lang="cs-CZ" altLang="cs-CZ" dirty="0" err="1"/>
              <a:t>impact</a:t>
            </a:r>
            <a:endParaRPr lang="cs-CZ" altLang="cs-CZ" dirty="0"/>
          </a:p>
        </p:txBody>
      </p:sp>
      <p:sp>
        <p:nvSpPr>
          <p:cNvPr id="19" name="Ovál 18"/>
          <p:cNvSpPr/>
          <p:nvPr/>
        </p:nvSpPr>
        <p:spPr>
          <a:xfrm>
            <a:off x="550138" y="2119362"/>
            <a:ext cx="1440160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447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t="28326" r="24907" b="18660"/>
          <a:stretch>
            <a:fillRect/>
          </a:stretch>
        </p:blipFill>
        <p:spPr bwMode="auto">
          <a:xfrm>
            <a:off x="1116013" y="838448"/>
            <a:ext cx="69850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8" t="31931" r="18483" b="15556"/>
          <a:stretch>
            <a:fillRect/>
          </a:stretch>
        </p:blipFill>
        <p:spPr bwMode="auto">
          <a:xfrm>
            <a:off x="1116013" y="3897313"/>
            <a:ext cx="6985000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ovéPole 1"/>
          <p:cNvSpPr txBox="1">
            <a:spLocks noChangeArrowheads="1"/>
          </p:cNvSpPr>
          <p:nvPr/>
        </p:nvSpPr>
        <p:spPr bwMode="auto">
          <a:xfrm>
            <a:off x="756444" y="0"/>
            <a:ext cx="77041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Landscape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history</a:t>
            </a:r>
            <a:r>
              <a:rPr lang="cs-CZ" altLang="cs-CZ" sz="2400" b="1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Czech </a:t>
            </a:r>
            <a:r>
              <a:rPr lang="cs-CZ" altLang="cs-CZ" sz="2400" dirty="0" err="1"/>
              <a:t>landscape</a:t>
            </a:r>
            <a:r>
              <a:rPr lang="cs-CZ" altLang="cs-CZ" sz="2400" dirty="0"/>
              <a:t> in 1950 and </a:t>
            </a:r>
            <a:r>
              <a:rPr lang="cs-CZ" altLang="cs-CZ" sz="2400" dirty="0" err="1"/>
              <a:t>today</a:t>
            </a:r>
            <a:endParaRPr lang="cs-CZ" altLang="cs-CZ" sz="24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611560" y="2255381"/>
            <a:ext cx="8208044" cy="378565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dirty="0"/>
              <a:t>-    </a:t>
            </a:r>
            <a:r>
              <a:rPr lang="cs-CZ" sz="2000" dirty="0" err="1"/>
              <a:t>Landscape</a:t>
            </a:r>
            <a:r>
              <a:rPr lang="cs-CZ" sz="2000" dirty="0"/>
              <a:t> 70 </a:t>
            </a:r>
            <a:r>
              <a:rPr lang="cs-CZ" sz="2000" dirty="0" err="1"/>
              <a:t>years</a:t>
            </a:r>
            <a:r>
              <a:rPr lang="cs-CZ" sz="2000" dirty="0"/>
              <a:t> ago </a:t>
            </a:r>
            <a:r>
              <a:rPr lang="cs-CZ" sz="2000" dirty="0" err="1"/>
              <a:t>was</a:t>
            </a:r>
            <a:r>
              <a:rPr lang="cs-CZ" sz="2000" dirty="0"/>
              <a:t> more </a:t>
            </a:r>
            <a:r>
              <a:rPr lang="cs-CZ" sz="2000" dirty="0" err="1"/>
              <a:t>stable</a:t>
            </a:r>
            <a:r>
              <a:rPr lang="cs-CZ" sz="2000" dirty="0"/>
              <a:t> and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higher</a:t>
            </a:r>
            <a:r>
              <a:rPr lang="cs-CZ" sz="2000" dirty="0"/>
              <a:t> biodiversity </a:t>
            </a:r>
            <a:r>
              <a:rPr lang="cs-CZ" sz="2000" dirty="0" err="1"/>
              <a:t>value</a:t>
            </a:r>
            <a:r>
              <a:rPr lang="cs-CZ" sz="2000" dirty="0"/>
              <a:t> </a:t>
            </a:r>
            <a:r>
              <a:rPr lang="cs-CZ" sz="2000" dirty="0" err="1"/>
              <a:t>due</a:t>
            </a:r>
            <a:r>
              <a:rPr lang="cs-CZ" sz="2000" dirty="0"/>
              <a:t> to fine </a:t>
            </a:r>
            <a:r>
              <a:rPr lang="cs-CZ" sz="2000" dirty="0" err="1"/>
              <a:t>landscape</a:t>
            </a:r>
            <a:r>
              <a:rPr lang="cs-CZ" sz="2000" dirty="0"/>
              <a:t> </a:t>
            </a:r>
            <a:r>
              <a:rPr lang="cs-CZ" sz="2000" dirty="0" err="1"/>
              <a:t>structure</a:t>
            </a:r>
            <a:r>
              <a:rPr lang="cs-CZ" sz="2000" dirty="0"/>
              <a:t>.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Diversity </a:t>
            </a:r>
            <a:r>
              <a:rPr lang="cs-CZ" sz="2000" dirty="0" err="1"/>
              <a:t>loss</a:t>
            </a:r>
            <a:r>
              <a:rPr lang="cs-CZ" sz="2000" dirty="0"/>
              <a:t> </a:t>
            </a:r>
            <a:r>
              <a:rPr lang="cs-CZ" sz="2000" dirty="0" err="1"/>
              <a:t>was</a:t>
            </a:r>
            <a:r>
              <a:rPr lang="cs-CZ" sz="2000" dirty="0"/>
              <a:t> </a:t>
            </a:r>
            <a:r>
              <a:rPr lang="cs-CZ" sz="2000" dirty="0" err="1"/>
              <a:t>also</a:t>
            </a:r>
            <a:r>
              <a:rPr lang="cs-CZ" sz="2000" dirty="0"/>
              <a:t> </a:t>
            </a:r>
            <a:r>
              <a:rPr lang="cs-CZ" sz="2000" dirty="0" err="1"/>
              <a:t>caused</a:t>
            </a:r>
            <a:r>
              <a:rPr lang="cs-CZ" sz="2000" dirty="0"/>
              <a:t> by </a:t>
            </a:r>
            <a:r>
              <a:rPr lang="cs-CZ" sz="2000" dirty="0" err="1"/>
              <a:t>intensification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agriculture</a:t>
            </a:r>
            <a:r>
              <a:rPr lang="cs-CZ" sz="2000" dirty="0"/>
              <a:t>                  (</a:t>
            </a:r>
            <a:r>
              <a:rPr lang="cs-CZ" sz="2000" dirty="0" err="1"/>
              <a:t>soil</a:t>
            </a:r>
            <a:r>
              <a:rPr lang="cs-CZ" sz="2000" dirty="0"/>
              <a:t> </a:t>
            </a:r>
            <a:r>
              <a:rPr lang="cs-CZ" sz="2000" dirty="0" err="1"/>
              <a:t>consolidation</a:t>
            </a:r>
            <a:r>
              <a:rPr lang="cs-CZ" sz="2000" dirty="0"/>
              <a:t>, </a:t>
            </a:r>
            <a:r>
              <a:rPr lang="cs-CZ" sz="2000" dirty="0" err="1"/>
              <a:t>pesticides</a:t>
            </a:r>
            <a:r>
              <a:rPr lang="cs-CZ" sz="2000" dirty="0"/>
              <a:t>, </a:t>
            </a:r>
            <a:r>
              <a:rPr lang="cs-CZ" sz="2000" dirty="0" err="1"/>
              <a:t>mineral</a:t>
            </a:r>
            <a:r>
              <a:rPr lang="cs-CZ" sz="2000" dirty="0"/>
              <a:t> </a:t>
            </a:r>
            <a:r>
              <a:rPr lang="cs-CZ" sz="2000" dirty="0" err="1"/>
              <a:t>fertilisers</a:t>
            </a:r>
            <a:r>
              <a:rPr lang="cs-CZ" sz="2000" dirty="0"/>
              <a:t>).</a:t>
            </a:r>
          </a:p>
          <a:p>
            <a:pPr marL="285750" indent="-285750">
              <a:buFontTx/>
              <a:buChar char="-"/>
            </a:pPr>
            <a:r>
              <a:rPr lang="cs-CZ" sz="2000" dirty="0" err="1"/>
              <a:t>Today</a:t>
            </a:r>
            <a:r>
              <a:rPr lang="cs-CZ" sz="2000" dirty="0"/>
              <a:t> </a:t>
            </a:r>
            <a:r>
              <a:rPr lang="cs-CZ" sz="2000" dirty="0" err="1"/>
              <a:t>crop</a:t>
            </a:r>
            <a:r>
              <a:rPr lang="cs-CZ" sz="2000" dirty="0"/>
              <a:t> </a:t>
            </a:r>
            <a:r>
              <a:rPr lang="cs-CZ" sz="2000" dirty="0" err="1"/>
              <a:t>production</a:t>
            </a:r>
            <a:r>
              <a:rPr lang="cs-CZ" sz="2000" dirty="0"/>
              <a:t> </a:t>
            </a:r>
            <a:r>
              <a:rPr lang="cs-CZ" sz="2000" dirty="0" err="1"/>
              <a:t>causes</a:t>
            </a:r>
            <a:r>
              <a:rPr lang="cs-CZ" sz="2000" dirty="0"/>
              <a:t> </a:t>
            </a:r>
            <a:r>
              <a:rPr lang="cs-CZ" sz="2000" dirty="0" err="1"/>
              <a:t>soil</a:t>
            </a:r>
            <a:r>
              <a:rPr lang="cs-CZ" sz="2000" dirty="0"/>
              <a:t> </a:t>
            </a:r>
            <a:r>
              <a:rPr lang="cs-CZ" sz="2000" dirty="0" err="1"/>
              <a:t>structure</a:t>
            </a:r>
            <a:r>
              <a:rPr lang="cs-CZ" sz="2000" dirty="0"/>
              <a:t> </a:t>
            </a:r>
            <a:r>
              <a:rPr lang="cs-CZ" sz="2000" dirty="0" err="1"/>
              <a:t>destruction</a:t>
            </a:r>
            <a:r>
              <a:rPr lang="cs-CZ" sz="2000" dirty="0"/>
              <a:t> and </a:t>
            </a:r>
            <a:r>
              <a:rPr lang="cs-CZ" sz="2000" dirty="0" err="1"/>
              <a:t>soil</a:t>
            </a:r>
            <a:r>
              <a:rPr lang="cs-CZ" sz="2000" dirty="0"/>
              <a:t> </a:t>
            </a:r>
            <a:r>
              <a:rPr lang="cs-CZ" sz="2000" dirty="0" err="1"/>
              <a:t>contamination</a:t>
            </a:r>
            <a:r>
              <a:rPr lang="cs-CZ" sz="2000" dirty="0"/>
              <a:t>.</a:t>
            </a:r>
          </a:p>
          <a:p>
            <a:pPr marL="285750" indent="-285750">
              <a:buFontTx/>
              <a:buChar char="-"/>
            </a:pPr>
            <a:r>
              <a:rPr lang="cs-CZ" sz="2000" dirty="0" err="1"/>
              <a:t>Present</a:t>
            </a:r>
            <a:r>
              <a:rPr lang="cs-CZ" sz="2000" dirty="0"/>
              <a:t> </a:t>
            </a:r>
            <a:r>
              <a:rPr lang="cs-CZ" sz="2000" dirty="0" err="1"/>
              <a:t>landscape</a:t>
            </a:r>
            <a:r>
              <a:rPr lang="cs-CZ" sz="2000" dirty="0"/>
              <a:t> </a:t>
            </a:r>
            <a:r>
              <a:rPr lang="cs-CZ" sz="2000" dirty="0" err="1"/>
              <a:t>structure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vulnerable</a:t>
            </a:r>
            <a:r>
              <a:rPr lang="cs-CZ" sz="2000" dirty="0"/>
              <a:t> to </a:t>
            </a:r>
            <a:r>
              <a:rPr lang="cs-CZ" sz="2000" dirty="0" err="1"/>
              <a:t>extreme</a:t>
            </a:r>
            <a:r>
              <a:rPr lang="cs-CZ" sz="2000" dirty="0"/>
              <a:t> </a:t>
            </a:r>
            <a:r>
              <a:rPr lang="cs-CZ" sz="2000" dirty="0" err="1"/>
              <a:t>weather</a:t>
            </a:r>
            <a:r>
              <a:rPr lang="cs-CZ" sz="2000" dirty="0"/>
              <a:t> </a:t>
            </a:r>
            <a:r>
              <a:rPr lang="cs-CZ" sz="2000" dirty="0" err="1"/>
              <a:t>events</a:t>
            </a:r>
            <a:r>
              <a:rPr lang="cs-CZ" sz="2000" dirty="0"/>
              <a:t>.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 </a:t>
            </a:r>
            <a:r>
              <a:rPr lang="cs-CZ" sz="2000" dirty="0" err="1"/>
              <a:t>Landscape</a:t>
            </a:r>
            <a:r>
              <a:rPr lang="cs-CZ" sz="2000" dirty="0"/>
              <a:t> </a:t>
            </a:r>
            <a:r>
              <a:rPr lang="cs-CZ" sz="2000" dirty="0" err="1"/>
              <a:t>needs</a:t>
            </a:r>
            <a:r>
              <a:rPr lang="cs-CZ" sz="2000" dirty="0"/>
              <a:t> </a:t>
            </a:r>
            <a:r>
              <a:rPr lang="cs-CZ" sz="2000" dirty="0" err="1"/>
              <a:t>great</a:t>
            </a:r>
            <a:r>
              <a:rPr lang="cs-CZ" sz="2000" dirty="0"/>
              <a:t> </a:t>
            </a:r>
            <a:r>
              <a:rPr lang="cs-CZ" sz="2000" dirty="0" err="1"/>
              <a:t>structural</a:t>
            </a:r>
            <a:r>
              <a:rPr lang="cs-CZ" sz="2000" dirty="0"/>
              <a:t> </a:t>
            </a:r>
            <a:r>
              <a:rPr lang="cs-CZ" sz="2000" dirty="0" err="1"/>
              <a:t>changes</a:t>
            </a:r>
            <a:r>
              <a:rPr lang="cs-CZ" sz="2000" dirty="0"/>
              <a:t> </a:t>
            </a:r>
            <a:r>
              <a:rPr lang="cs-CZ" sz="2000" dirty="0" err="1"/>
              <a:t>connected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utilization</a:t>
            </a:r>
            <a:r>
              <a:rPr lang="cs-CZ" sz="2000" dirty="0"/>
              <a:t> </a:t>
            </a:r>
            <a:r>
              <a:rPr lang="cs-CZ" sz="2000" dirty="0" err="1"/>
              <a:t>change</a:t>
            </a:r>
            <a:endParaRPr lang="cs-CZ" sz="2000" dirty="0"/>
          </a:p>
          <a:p>
            <a:pPr marL="285750" indent="-285750">
              <a:buFontTx/>
              <a:buChar char="-"/>
            </a:pPr>
            <a:r>
              <a:rPr lang="cs-CZ" sz="2000" dirty="0" err="1"/>
              <a:t>It</a:t>
            </a:r>
            <a:r>
              <a:rPr lang="cs-CZ" sz="2000" dirty="0"/>
              <a:t> </a:t>
            </a:r>
            <a:r>
              <a:rPr lang="cs-CZ" sz="2000" dirty="0" err="1"/>
              <a:t>will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very </a:t>
            </a:r>
            <a:r>
              <a:rPr lang="cs-CZ" sz="2000" dirty="0" err="1"/>
              <a:t>expensive</a:t>
            </a:r>
            <a:r>
              <a:rPr lang="cs-CZ" sz="2000" dirty="0"/>
              <a:t>, but </a:t>
            </a:r>
            <a:r>
              <a:rPr lang="cs-CZ" sz="2000" dirty="0" err="1"/>
              <a:t>without</a:t>
            </a:r>
            <a:r>
              <a:rPr lang="cs-CZ" sz="2000" dirty="0"/>
              <a:t> </a:t>
            </a:r>
            <a:r>
              <a:rPr lang="cs-CZ" sz="2000" dirty="0" err="1"/>
              <a:t>appropriate</a:t>
            </a:r>
            <a:r>
              <a:rPr lang="cs-CZ" sz="2000" dirty="0"/>
              <a:t> </a:t>
            </a:r>
            <a:r>
              <a:rPr lang="cs-CZ" sz="2000" dirty="0" err="1"/>
              <a:t>measures</a:t>
            </a:r>
            <a:r>
              <a:rPr lang="cs-CZ" sz="2000" dirty="0"/>
              <a:t> </a:t>
            </a:r>
            <a:r>
              <a:rPr lang="cs-CZ" sz="2000" dirty="0" err="1"/>
              <a:t>we</a:t>
            </a:r>
            <a:r>
              <a:rPr lang="cs-CZ" sz="2000" dirty="0"/>
              <a:t> </a:t>
            </a:r>
            <a:r>
              <a:rPr lang="cs-CZ" sz="2000" dirty="0" err="1"/>
              <a:t>will</a:t>
            </a:r>
            <a:r>
              <a:rPr lang="cs-CZ" sz="2000" dirty="0"/>
              <a:t> </a:t>
            </a:r>
            <a:r>
              <a:rPr lang="cs-CZ" sz="2000" dirty="0" err="1"/>
              <a:t>pay</a:t>
            </a:r>
            <a:r>
              <a:rPr lang="cs-CZ" sz="2000" dirty="0"/>
              <a:t> much more</a:t>
            </a:r>
          </a:p>
          <a:p>
            <a:pPr lvl="1"/>
            <a:r>
              <a:rPr lang="cs-CZ" sz="2000" dirty="0"/>
              <a:t>(</a:t>
            </a:r>
            <a:r>
              <a:rPr lang="cs-CZ" sz="2000" dirty="0" err="1"/>
              <a:t>loss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soil</a:t>
            </a:r>
            <a:r>
              <a:rPr lang="cs-CZ" sz="2000" dirty="0"/>
              <a:t> fertility, food and </a:t>
            </a:r>
            <a:r>
              <a:rPr lang="cs-CZ" sz="2000" dirty="0" err="1"/>
              <a:t>ground</a:t>
            </a:r>
            <a:r>
              <a:rPr lang="cs-CZ" sz="2000" dirty="0"/>
              <a:t> </a:t>
            </a:r>
            <a:r>
              <a:rPr lang="cs-CZ" sz="2000" dirty="0" err="1"/>
              <a:t>water</a:t>
            </a:r>
            <a:r>
              <a:rPr lang="cs-CZ" sz="2000" dirty="0"/>
              <a:t> </a:t>
            </a:r>
            <a:r>
              <a:rPr lang="cs-CZ" sz="2000" dirty="0" err="1"/>
              <a:t>contamination</a:t>
            </a:r>
            <a:r>
              <a:rPr lang="cs-CZ" sz="2000" dirty="0"/>
              <a:t>, </a:t>
            </a:r>
            <a:r>
              <a:rPr lang="cs-CZ" sz="2000" dirty="0" err="1"/>
              <a:t>floods</a:t>
            </a:r>
            <a:r>
              <a:rPr lang="cs-CZ" sz="2000" dirty="0"/>
              <a:t>…).</a:t>
            </a:r>
          </a:p>
        </p:txBody>
      </p:sp>
    </p:spTree>
    <p:extLst>
      <p:ext uri="{BB962C8B-B14F-4D97-AF65-F5344CB8AC3E}">
        <p14:creationId xmlns:p14="http://schemas.microsoft.com/office/powerpoint/2010/main" val="82199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ovéPole 3"/>
          <p:cNvSpPr txBox="1">
            <a:spLocks noChangeArrowheads="1"/>
          </p:cNvSpPr>
          <p:nvPr/>
        </p:nvSpPr>
        <p:spPr bwMode="auto">
          <a:xfrm>
            <a:off x="1404119" y="188640"/>
            <a:ext cx="64082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/>
              <a:t>Ecological</a:t>
            </a:r>
            <a:r>
              <a:rPr lang="cs-CZ" altLang="cs-CZ" b="1" dirty="0"/>
              <a:t> Stability Framework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528" y="1052735"/>
            <a:ext cx="8496299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FontTx/>
              <a:buChar char="-"/>
              <a:defRPr/>
            </a:pPr>
            <a:r>
              <a:rPr lang="cs-CZ" sz="2400" b="1" dirty="0" err="1"/>
              <a:t>Landscape</a:t>
            </a:r>
            <a:r>
              <a:rPr lang="cs-CZ" sz="2400" b="1" dirty="0"/>
              <a:t> </a:t>
            </a:r>
            <a:r>
              <a:rPr lang="cs-CZ" sz="2400" b="1" dirty="0" err="1"/>
              <a:t>segments</a:t>
            </a:r>
            <a:r>
              <a:rPr lang="cs-CZ" sz="2400" b="1" dirty="0"/>
              <a:t> </a:t>
            </a:r>
            <a:r>
              <a:rPr lang="cs-CZ" sz="2400" b="1" dirty="0" err="1"/>
              <a:t>with</a:t>
            </a:r>
            <a:r>
              <a:rPr lang="cs-CZ" sz="2400" b="1" dirty="0"/>
              <a:t> </a:t>
            </a:r>
            <a:r>
              <a:rPr lang="cs-CZ" sz="2400" b="1" dirty="0" err="1"/>
              <a:t>higher</a:t>
            </a:r>
            <a:r>
              <a:rPr lang="cs-CZ" sz="2400" b="1" dirty="0"/>
              <a:t> </a:t>
            </a:r>
            <a:r>
              <a:rPr lang="cs-CZ" sz="2400" b="1" dirty="0" err="1"/>
              <a:t>ecological</a:t>
            </a:r>
            <a:r>
              <a:rPr lang="cs-CZ" sz="2400" b="1" dirty="0"/>
              <a:t> </a:t>
            </a:r>
            <a:r>
              <a:rPr lang="cs-CZ" sz="2400" b="1" dirty="0" err="1"/>
              <a:t>value</a:t>
            </a:r>
            <a:r>
              <a:rPr lang="cs-CZ" sz="2400" b="1" dirty="0"/>
              <a:t> </a:t>
            </a:r>
            <a:r>
              <a:rPr lang="cs-CZ" sz="2400" b="1" dirty="0" err="1"/>
              <a:t>than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landscape</a:t>
            </a:r>
            <a:r>
              <a:rPr lang="cs-CZ" sz="2400" b="1" dirty="0"/>
              <a:t> matrix</a:t>
            </a:r>
          </a:p>
          <a:p>
            <a:pPr marL="342900" indent="-342900">
              <a:spcBef>
                <a:spcPts val="1200"/>
              </a:spcBef>
              <a:buFontTx/>
              <a:buChar char="-"/>
              <a:defRPr/>
            </a:pPr>
            <a:r>
              <a:rPr lang="cs-CZ" sz="2400" b="1" dirty="0"/>
              <a:t>In </a:t>
            </a:r>
            <a:r>
              <a:rPr lang="cs-CZ" sz="2400" b="1" dirty="0" err="1"/>
              <a:t>Central</a:t>
            </a:r>
            <a:r>
              <a:rPr lang="cs-CZ" sz="2400" b="1" dirty="0"/>
              <a:t> </a:t>
            </a:r>
            <a:r>
              <a:rPr lang="cs-CZ" sz="2400" b="1" dirty="0" err="1"/>
              <a:t>Europe</a:t>
            </a:r>
            <a:r>
              <a:rPr lang="cs-CZ" sz="2400" b="1" dirty="0"/>
              <a:t> </a:t>
            </a:r>
            <a:r>
              <a:rPr lang="cs-CZ" sz="2400" b="1" dirty="0" err="1"/>
              <a:t>usually</a:t>
            </a:r>
            <a:r>
              <a:rPr lang="cs-CZ" sz="2400" b="1" dirty="0"/>
              <a:t> </a:t>
            </a:r>
            <a:r>
              <a:rPr lang="cs-CZ" sz="2400" b="1" dirty="0" err="1"/>
              <a:t>forests</a:t>
            </a:r>
            <a:r>
              <a:rPr lang="cs-CZ" sz="2400" b="1" dirty="0"/>
              <a:t> </a:t>
            </a:r>
            <a:r>
              <a:rPr lang="cs-CZ" sz="2400" b="1" dirty="0" err="1"/>
              <a:t>take</a:t>
            </a:r>
            <a:r>
              <a:rPr lang="cs-CZ" sz="2400" b="1" dirty="0"/>
              <a:t> part in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framework</a:t>
            </a:r>
            <a:endParaRPr lang="cs-CZ" sz="2400" b="1" dirty="0"/>
          </a:p>
          <a:p>
            <a:pPr>
              <a:spcBef>
                <a:spcPts val="1200"/>
              </a:spcBef>
              <a:defRPr/>
            </a:pPr>
            <a:r>
              <a:rPr lang="cs-CZ" sz="2400" b="1" dirty="0"/>
              <a:t>	…but not </a:t>
            </a:r>
            <a:r>
              <a:rPr lang="cs-CZ" sz="2400" b="1" dirty="0" err="1"/>
              <a:t>only</a:t>
            </a:r>
            <a:r>
              <a:rPr lang="cs-CZ" sz="2400" b="1" dirty="0"/>
              <a:t> (</a:t>
            </a:r>
            <a:r>
              <a:rPr lang="cs-CZ" sz="2400" b="1" dirty="0" err="1"/>
              <a:t>meadows</a:t>
            </a:r>
            <a:r>
              <a:rPr lang="cs-CZ" sz="2400" b="1" dirty="0"/>
              <a:t>, </a:t>
            </a:r>
            <a:r>
              <a:rPr lang="cs-CZ" sz="2400" b="1" dirty="0" err="1"/>
              <a:t>wetlands</a:t>
            </a:r>
            <a:r>
              <a:rPr lang="cs-CZ" sz="2400" b="1" dirty="0"/>
              <a:t>, open </a:t>
            </a:r>
            <a:r>
              <a:rPr lang="cs-CZ" sz="2400" b="1" dirty="0" err="1"/>
              <a:t>relic</a:t>
            </a:r>
            <a:r>
              <a:rPr lang="cs-CZ" sz="2400" b="1" dirty="0"/>
              <a:t> </a:t>
            </a:r>
            <a:r>
              <a:rPr lang="cs-CZ" sz="2400" b="1" dirty="0" err="1"/>
              <a:t>habitats</a:t>
            </a:r>
            <a:r>
              <a:rPr lang="cs-CZ" sz="2400" b="1" dirty="0"/>
              <a:t>…)</a:t>
            </a:r>
          </a:p>
          <a:p>
            <a:pPr marL="342900" indent="-342900">
              <a:spcBef>
                <a:spcPts val="1200"/>
              </a:spcBef>
              <a:buFontTx/>
              <a:buChar char="-"/>
              <a:defRPr/>
            </a:pPr>
            <a:r>
              <a:rPr lang="cs-CZ" sz="2400" b="1" dirty="0" err="1"/>
              <a:t>Ecological</a:t>
            </a:r>
            <a:r>
              <a:rPr lang="cs-CZ" sz="2400" b="1" dirty="0"/>
              <a:t> stability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segments</a:t>
            </a:r>
            <a:r>
              <a:rPr lang="cs-CZ" sz="2400" b="1" dirty="0"/>
              <a:t> </a:t>
            </a:r>
            <a:r>
              <a:rPr lang="cs-CZ" sz="2400" b="1" dirty="0" err="1"/>
              <a:t>differ</a:t>
            </a:r>
            <a:r>
              <a:rPr lang="cs-CZ" sz="2400" b="1" dirty="0"/>
              <a:t> </a:t>
            </a:r>
            <a:r>
              <a:rPr lang="cs-CZ" sz="2400" b="1" dirty="0" err="1"/>
              <a:t>according</a:t>
            </a:r>
            <a:r>
              <a:rPr lang="cs-CZ" sz="2400" b="1" dirty="0"/>
              <a:t> to  </a:t>
            </a:r>
            <a:r>
              <a:rPr lang="cs-CZ" sz="2400" b="1" dirty="0" err="1"/>
              <a:t>landscape</a:t>
            </a:r>
            <a:r>
              <a:rPr lang="cs-CZ" sz="2400" b="1" dirty="0"/>
              <a:t> type</a:t>
            </a:r>
          </a:p>
          <a:p>
            <a:pPr>
              <a:spcBef>
                <a:spcPts val="1200"/>
              </a:spcBef>
              <a:defRPr/>
            </a:pPr>
            <a:r>
              <a:rPr lang="cs-CZ" sz="2400" dirty="0"/>
              <a:t>(in </a:t>
            </a:r>
            <a:r>
              <a:rPr lang="cs-CZ" sz="2400" dirty="0" err="1"/>
              <a:t>national</a:t>
            </a:r>
            <a:r>
              <a:rPr lang="cs-CZ" sz="2400" dirty="0"/>
              <a:t> park ESF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consisted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more </a:t>
            </a:r>
            <a:r>
              <a:rPr lang="cs-CZ" sz="2400" dirty="0" err="1"/>
              <a:t>stable</a:t>
            </a:r>
            <a:r>
              <a:rPr lang="cs-CZ" sz="2400" dirty="0"/>
              <a:t> </a:t>
            </a:r>
            <a:r>
              <a:rPr lang="cs-CZ" sz="2400" dirty="0" err="1"/>
              <a:t>segments</a:t>
            </a:r>
            <a:r>
              <a:rPr lang="cs-CZ" sz="2400" dirty="0"/>
              <a:t> </a:t>
            </a:r>
            <a:r>
              <a:rPr lang="cs-CZ" sz="2400" dirty="0" err="1"/>
              <a:t>than</a:t>
            </a:r>
            <a:r>
              <a:rPr lang="cs-CZ" sz="2400" dirty="0"/>
              <a:t> in </a:t>
            </a:r>
            <a:r>
              <a:rPr lang="cs-CZ" sz="2400" dirty="0" err="1"/>
              <a:t>intensively</a:t>
            </a:r>
            <a:r>
              <a:rPr lang="cs-CZ" sz="2400" dirty="0"/>
              <a:t> </a:t>
            </a:r>
            <a:r>
              <a:rPr lang="cs-CZ" sz="2400" dirty="0" err="1"/>
              <a:t>utilizated</a:t>
            </a:r>
            <a:r>
              <a:rPr lang="cs-CZ" sz="2400" dirty="0"/>
              <a:t> </a:t>
            </a:r>
            <a:r>
              <a:rPr lang="cs-CZ" sz="2400" dirty="0" err="1"/>
              <a:t>agricultural</a:t>
            </a:r>
            <a:r>
              <a:rPr lang="cs-CZ" sz="2400" dirty="0"/>
              <a:t> </a:t>
            </a:r>
            <a:r>
              <a:rPr lang="cs-CZ" sz="2400" dirty="0" err="1"/>
              <a:t>landscape</a:t>
            </a:r>
            <a:r>
              <a:rPr lang="cs-CZ" sz="2400" dirty="0"/>
              <a:t>)</a:t>
            </a:r>
          </a:p>
          <a:p>
            <a:pPr>
              <a:spcBef>
                <a:spcPts val="1200"/>
              </a:spcBef>
              <a:defRPr/>
            </a:pPr>
            <a:r>
              <a:rPr lang="cs-CZ" sz="2400" b="1" dirty="0" err="1"/>
              <a:t>Demarcation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ecological</a:t>
            </a:r>
            <a:r>
              <a:rPr lang="cs-CZ" sz="2400" b="1" dirty="0"/>
              <a:t> stability </a:t>
            </a:r>
            <a:r>
              <a:rPr lang="cs-CZ" sz="2400" b="1" dirty="0" err="1"/>
              <a:t>framework</a:t>
            </a:r>
            <a:r>
              <a:rPr lang="cs-CZ" sz="2400" b="1" dirty="0"/>
              <a:t> </a:t>
            </a:r>
            <a:r>
              <a:rPr lang="cs-CZ" sz="2400" b="1" dirty="0" err="1"/>
              <a:t>is</a:t>
            </a:r>
            <a:r>
              <a:rPr lang="cs-CZ" sz="2400" b="1" dirty="0"/>
              <a:t> a </a:t>
            </a:r>
            <a:r>
              <a:rPr lang="cs-CZ" sz="2400" b="1" dirty="0" err="1"/>
              <a:t>starting</a:t>
            </a:r>
            <a:r>
              <a:rPr lang="cs-CZ" sz="2400" b="1" dirty="0"/>
              <a:t> point </a:t>
            </a:r>
            <a:r>
              <a:rPr lang="cs-CZ" sz="2400" b="1" dirty="0" err="1"/>
              <a:t>for</a:t>
            </a:r>
            <a:r>
              <a:rPr lang="cs-CZ" sz="2400" b="1" dirty="0"/>
              <a:t> </a:t>
            </a:r>
            <a:r>
              <a:rPr lang="cs-CZ" sz="2400" b="1" dirty="0" err="1"/>
              <a:t>better</a:t>
            </a:r>
            <a:r>
              <a:rPr lang="cs-CZ" sz="2400" b="1" dirty="0"/>
              <a:t> </a:t>
            </a:r>
            <a:r>
              <a:rPr lang="cs-CZ" sz="2400" b="1" dirty="0" err="1"/>
              <a:t>landscape</a:t>
            </a:r>
            <a:r>
              <a:rPr lang="cs-CZ" sz="2400" b="1" dirty="0"/>
              <a:t> management.</a:t>
            </a:r>
          </a:p>
          <a:p>
            <a:pPr>
              <a:lnSpc>
                <a:spcPct val="150000"/>
              </a:lnSpc>
              <a:defRPr/>
            </a:pP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9312732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16" descr="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308496"/>
            <a:ext cx="4222750" cy="5576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Text Box 19"/>
          <p:cNvSpPr txBox="1">
            <a:spLocks noChangeArrowheads="1"/>
          </p:cNvSpPr>
          <p:nvPr/>
        </p:nvSpPr>
        <p:spPr bwMode="auto">
          <a:xfrm>
            <a:off x="107504" y="476672"/>
            <a:ext cx="439248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1" dirty="0" err="1"/>
              <a:t>Ecological</a:t>
            </a:r>
            <a:r>
              <a:rPr lang="cs-CZ" altLang="cs-CZ" sz="2200" b="1" dirty="0"/>
              <a:t> Stability Framework</a:t>
            </a:r>
          </a:p>
        </p:txBody>
      </p:sp>
      <p:sp>
        <p:nvSpPr>
          <p:cNvPr id="14342" name="Text Box 20"/>
          <p:cNvSpPr txBox="1">
            <a:spLocks noChangeArrowheads="1"/>
          </p:cNvSpPr>
          <p:nvPr/>
        </p:nvSpPr>
        <p:spPr bwMode="auto">
          <a:xfrm>
            <a:off x="3060303" y="0"/>
            <a:ext cx="7272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 err="1"/>
              <a:t>Sýkoř</a:t>
            </a:r>
            <a:r>
              <a:rPr lang="cs-CZ" altLang="cs-CZ" sz="2800" b="1" dirty="0"/>
              <a:t> Model Area</a:t>
            </a:r>
          </a:p>
        </p:txBody>
      </p:sp>
      <p:pic>
        <p:nvPicPr>
          <p:cNvPr id="8" name="Picture 4" descr="1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6" y="1271944"/>
            <a:ext cx="4378565" cy="54371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788024" y="476672"/>
            <a:ext cx="439248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1" dirty="0" err="1"/>
              <a:t>Territorial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System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of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Ecological</a:t>
            </a:r>
            <a:r>
              <a:rPr lang="cs-CZ" altLang="cs-CZ" sz="2200" b="1" dirty="0"/>
              <a:t> Stability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899592" y="5498068"/>
            <a:ext cx="77768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dirty="0"/>
              <a:t>…to </a:t>
            </a:r>
            <a:r>
              <a:rPr lang="cs-CZ" sz="2800" dirty="0" err="1"/>
              <a:t>be</a:t>
            </a:r>
            <a:r>
              <a:rPr lang="cs-CZ" sz="2800" dirty="0"/>
              <a:t> </a:t>
            </a:r>
            <a:r>
              <a:rPr lang="cs-CZ" sz="2800" dirty="0" err="1"/>
              <a:t>continued</a:t>
            </a:r>
            <a:r>
              <a:rPr lang="cs-CZ" sz="2800" dirty="0"/>
              <a:t> </a:t>
            </a:r>
            <a:r>
              <a:rPr lang="cs-CZ" sz="2800" dirty="0" err="1"/>
              <a:t>within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lecture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prof. </a:t>
            </a:r>
            <a:r>
              <a:rPr lang="cs-CZ" sz="2800" dirty="0" err="1"/>
              <a:t>Viturka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6319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Natural </a:t>
            </a:r>
            <a:r>
              <a:rPr lang="cs-CZ" altLang="cs-CZ" sz="3200" dirty="0" err="1"/>
              <a:t>backround</a:t>
            </a:r>
            <a:r>
              <a:rPr lang="cs-CZ" altLang="cs-CZ" sz="3200" dirty="0"/>
              <a:t> </a:t>
            </a:r>
            <a:r>
              <a:rPr lang="cs-CZ" altLang="cs-CZ" sz="3200" dirty="0" err="1"/>
              <a:t>of</a:t>
            </a:r>
            <a:r>
              <a:rPr lang="cs-CZ" altLang="cs-CZ" sz="3200" dirty="0"/>
              <a:t> Czech </a:t>
            </a:r>
            <a:r>
              <a:rPr lang="cs-CZ" altLang="cs-CZ" sz="3200" dirty="0" err="1"/>
              <a:t>landscape</a:t>
            </a:r>
            <a:endParaRPr lang="cs-CZ" altLang="cs-CZ" sz="3200" dirty="0"/>
          </a:p>
        </p:txBody>
      </p:sp>
      <p:pic>
        <p:nvPicPr>
          <p:cNvPr id="6148" name="Picture 2" descr="Simplified geological map of the Czech Republic with the capital city Prague and marked samples localities (Krasno, Pribram, Panske Dubenky) (modified after Czech Geological Survey).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719" y="2584439"/>
            <a:ext cx="5928593" cy="402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Obdélník 3"/>
          <p:cNvSpPr>
            <a:spLocks noChangeArrowheads="1"/>
          </p:cNvSpPr>
          <p:nvPr/>
        </p:nvSpPr>
        <p:spPr bwMode="auto">
          <a:xfrm>
            <a:off x="2657475" y="6608385"/>
            <a:ext cx="6030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https://www.researchgate.net/profile/Lucie_Novakova3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43608" y="62068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1. </a:t>
            </a:r>
            <a:r>
              <a:rPr lang="cs-CZ" sz="2400" dirty="0" err="1"/>
              <a:t>Geological</a:t>
            </a:r>
            <a:r>
              <a:rPr lang="cs-CZ" sz="2400" dirty="0"/>
              <a:t> </a:t>
            </a:r>
            <a:r>
              <a:rPr lang="cs-CZ" sz="2400" dirty="0" err="1"/>
              <a:t>bedrock</a:t>
            </a:r>
            <a:r>
              <a:rPr lang="cs-CZ" sz="2400" dirty="0"/>
              <a:t>, </a:t>
            </a:r>
            <a:r>
              <a:rPr lang="cs-CZ" sz="2400" dirty="0" err="1"/>
              <a:t>relief</a:t>
            </a:r>
            <a:r>
              <a:rPr lang="cs-CZ" sz="2400" dirty="0"/>
              <a:t>, </a:t>
            </a:r>
            <a:r>
              <a:rPr lang="cs-CZ" sz="2400" dirty="0" err="1"/>
              <a:t>soils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5536" y="1052736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   </a:t>
            </a:r>
            <a:r>
              <a:rPr lang="cs-CZ" dirty="0" err="1"/>
              <a:t>Landscape</a:t>
            </a:r>
            <a:r>
              <a:rPr lang="cs-CZ" dirty="0"/>
              <a:t> </a:t>
            </a:r>
            <a:r>
              <a:rPr lang="cs-CZ" dirty="0" err="1"/>
              <a:t>utilization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consistent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environmental</a:t>
            </a:r>
            <a:r>
              <a:rPr lang="cs-CZ" dirty="0"/>
              <a:t> </a:t>
            </a:r>
            <a:r>
              <a:rPr lang="cs-CZ" dirty="0" err="1"/>
              <a:t>conditions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Bedrock</a:t>
            </a:r>
            <a:r>
              <a:rPr lang="cs-CZ" dirty="0"/>
              <a:t>, </a:t>
            </a:r>
            <a:r>
              <a:rPr lang="cs-CZ" dirty="0" err="1"/>
              <a:t>relief</a:t>
            </a:r>
            <a:r>
              <a:rPr lang="cs-CZ" dirty="0"/>
              <a:t> and </a:t>
            </a:r>
            <a:r>
              <a:rPr lang="cs-CZ" dirty="0" err="1"/>
              <a:t>soils</a:t>
            </a:r>
            <a:r>
              <a:rPr lang="cs-CZ" dirty="0"/>
              <a:t> are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key</a:t>
            </a:r>
            <a:r>
              <a:rPr lang="cs-CZ" dirty="0"/>
              <a:t> </a:t>
            </a:r>
            <a:r>
              <a:rPr lang="cs-CZ" dirty="0" err="1"/>
              <a:t>factors</a:t>
            </a:r>
            <a:r>
              <a:rPr lang="cs-CZ" dirty="0"/>
              <a:t> </a:t>
            </a:r>
            <a:r>
              <a:rPr lang="cs-CZ" dirty="0" err="1"/>
              <a:t>detemining</a:t>
            </a:r>
            <a:r>
              <a:rPr lang="cs-CZ" dirty="0"/>
              <a:t> </a:t>
            </a:r>
            <a:r>
              <a:rPr lang="cs-CZ" dirty="0" err="1"/>
              <a:t>vegetation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Czech </a:t>
            </a:r>
            <a:r>
              <a:rPr lang="cs-CZ" dirty="0" err="1"/>
              <a:t>geological</a:t>
            </a:r>
            <a:r>
              <a:rPr lang="cs-CZ" dirty="0"/>
              <a:t> </a:t>
            </a:r>
            <a:r>
              <a:rPr lang="cs-CZ" dirty="0" err="1"/>
              <a:t>structure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complicated</a:t>
            </a:r>
            <a:r>
              <a:rPr lang="cs-CZ" dirty="0"/>
              <a:t>. </a:t>
            </a:r>
            <a:r>
              <a:rPr lang="cs-CZ" dirty="0" err="1"/>
              <a:t>Prevailing</a:t>
            </a:r>
            <a:r>
              <a:rPr lang="cs-CZ" dirty="0"/>
              <a:t> </a:t>
            </a:r>
            <a:r>
              <a:rPr lang="cs-CZ" dirty="0" err="1"/>
              <a:t>Hercynic</a:t>
            </a:r>
            <a:r>
              <a:rPr lang="cs-CZ" dirty="0"/>
              <a:t> </a:t>
            </a:r>
            <a:r>
              <a:rPr lang="cs-CZ" dirty="0" err="1"/>
              <a:t>bedrock</a:t>
            </a:r>
            <a:r>
              <a:rPr lang="cs-CZ" dirty="0"/>
              <a:t> </a:t>
            </a:r>
            <a:r>
              <a:rPr lang="cs-CZ" dirty="0" err="1"/>
              <a:t>covers</a:t>
            </a:r>
            <a:r>
              <a:rPr lang="cs-CZ" dirty="0"/>
              <a:t> </a:t>
            </a:r>
            <a:r>
              <a:rPr lang="cs-CZ" dirty="0" err="1"/>
              <a:t>whole</a:t>
            </a:r>
            <a:r>
              <a:rPr lang="cs-CZ" dirty="0"/>
              <a:t> Bohemia and western part </a:t>
            </a:r>
            <a:r>
              <a:rPr lang="cs-CZ" dirty="0" err="1"/>
              <a:t>of</a:t>
            </a:r>
            <a:r>
              <a:rPr lang="cs-CZ" dirty="0"/>
              <a:t> Moravia,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eastern</a:t>
            </a:r>
            <a:r>
              <a:rPr lang="cs-CZ" dirty="0"/>
              <a:t> part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formed</a:t>
            </a:r>
            <a:r>
              <a:rPr lang="cs-CZ" dirty="0"/>
              <a:t> by </a:t>
            </a:r>
            <a:r>
              <a:rPr lang="cs-CZ" dirty="0" err="1"/>
              <a:t>Alpine</a:t>
            </a:r>
            <a:r>
              <a:rPr lang="cs-CZ" dirty="0"/>
              <a:t> </a:t>
            </a:r>
            <a:r>
              <a:rPr lang="cs-CZ" dirty="0" err="1"/>
              <a:t>orogenesion</a:t>
            </a:r>
            <a:r>
              <a:rPr lang="cs-CZ" dirty="0"/>
              <a:t>.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67647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531855"/>
            <a:ext cx="5472608" cy="3129393"/>
          </a:xfrm>
          <a:prstGeom prst="rect">
            <a:avLst/>
          </a:prstGeom>
        </p:spPr>
      </p:pic>
      <p:pic>
        <p:nvPicPr>
          <p:cNvPr id="7172" name="Picture 4" descr="nsrz61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81" y="2531855"/>
            <a:ext cx="4421218" cy="312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851919" y="557994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www.chmu.cz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 bwMode="auto">
          <a:xfrm>
            <a:off x="457200" y="-16227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sz="3200" b="1" kern="0" dirty="0"/>
              <a:t>Natural </a:t>
            </a:r>
            <a:r>
              <a:rPr lang="cs-CZ" altLang="cs-CZ" sz="3200" b="1" kern="0" dirty="0" err="1"/>
              <a:t>backround</a:t>
            </a:r>
            <a:r>
              <a:rPr lang="cs-CZ" altLang="cs-CZ" sz="3200" b="1" kern="0" dirty="0"/>
              <a:t> </a:t>
            </a:r>
            <a:r>
              <a:rPr lang="cs-CZ" altLang="cs-CZ" sz="3200" b="1" kern="0" dirty="0" err="1"/>
              <a:t>of</a:t>
            </a:r>
            <a:r>
              <a:rPr lang="cs-CZ" altLang="cs-CZ" sz="3200" b="1" kern="0" dirty="0"/>
              <a:t> Czech </a:t>
            </a:r>
            <a:r>
              <a:rPr lang="cs-CZ" altLang="cs-CZ" sz="3200" b="1" kern="0" dirty="0" err="1"/>
              <a:t>landscape</a:t>
            </a:r>
            <a:endParaRPr lang="cs-CZ" altLang="cs-CZ" sz="3200" b="1" kern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43608" y="90397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2. </a:t>
            </a:r>
            <a:r>
              <a:rPr lang="cs-CZ" sz="2400" b="1" dirty="0" err="1"/>
              <a:t>Climate</a:t>
            </a:r>
            <a:endParaRPr lang="cs-CZ" sz="2400" b="1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-936104" y="2208852"/>
            <a:ext cx="7236296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/>
              <a:t>Mean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annual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temperature</a:t>
            </a:r>
            <a:r>
              <a:rPr lang="cs-CZ" altLang="cs-CZ" sz="2000" dirty="0"/>
              <a:t> (</a:t>
            </a:r>
            <a:r>
              <a:rPr lang="cs-CZ" altLang="cs-CZ" sz="2000" dirty="0">
                <a:sym typeface="Symbol"/>
              </a:rPr>
              <a:t>C</a:t>
            </a:r>
            <a:r>
              <a:rPr lang="cs-CZ" altLang="cs-CZ" sz="2000" dirty="0"/>
              <a:t>)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004048" y="2213044"/>
            <a:ext cx="6624637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/>
              <a:t>Mean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annual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precipitation</a:t>
            </a:r>
            <a:r>
              <a:rPr lang="cs-CZ" altLang="cs-CZ" sz="2000" dirty="0"/>
              <a:t> (mm)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95536" y="1372706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   </a:t>
            </a:r>
            <a:r>
              <a:rPr lang="cs-CZ" sz="2000" dirty="0"/>
              <a:t>Czech </a:t>
            </a:r>
            <a:r>
              <a:rPr lang="cs-CZ" sz="2000" dirty="0" err="1"/>
              <a:t>climate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transitional</a:t>
            </a:r>
            <a:r>
              <a:rPr lang="cs-CZ" sz="2000" dirty="0"/>
              <a:t> </a:t>
            </a:r>
            <a:r>
              <a:rPr lang="cs-CZ" sz="2000" dirty="0" err="1"/>
              <a:t>between</a:t>
            </a:r>
            <a:r>
              <a:rPr lang="cs-CZ" sz="2000" dirty="0"/>
              <a:t> </a:t>
            </a:r>
            <a:r>
              <a:rPr lang="cs-CZ" sz="2000" dirty="0" err="1"/>
              <a:t>oceanic</a:t>
            </a:r>
            <a:r>
              <a:rPr lang="cs-CZ" sz="2000" dirty="0"/>
              <a:t> and </a:t>
            </a:r>
            <a:r>
              <a:rPr lang="cs-CZ" sz="2000" dirty="0" err="1"/>
              <a:t>continental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40689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/>
          <p:cNvSpPr>
            <a:spLocks noChangeShapeType="1"/>
          </p:cNvSpPr>
          <p:nvPr/>
        </p:nvSpPr>
        <p:spPr bwMode="auto">
          <a:xfrm flipV="1">
            <a:off x="1042988" y="1196975"/>
            <a:ext cx="2952750" cy="4319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95" name="Line 5"/>
          <p:cNvSpPr>
            <a:spLocks noChangeShapeType="1"/>
          </p:cNvSpPr>
          <p:nvPr/>
        </p:nvSpPr>
        <p:spPr bwMode="auto">
          <a:xfrm>
            <a:off x="3995738" y="1196975"/>
            <a:ext cx="3671887" cy="4319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96" name="Line 6"/>
          <p:cNvSpPr>
            <a:spLocks noChangeShapeType="1"/>
          </p:cNvSpPr>
          <p:nvPr/>
        </p:nvSpPr>
        <p:spPr bwMode="auto">
          <a:xfrm>
            <a:off x="1042988" y="5516563"/>
            <a:ext cx="6624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98" name="Line 10"/>
          <p:cNvSpPr>
            <a:spLocks noChangeShapeType="1"/>
          </p:cNvSpPr>
          <p:nvPr/>
        </p:nvSpPr>
        <p:spPr bwMode="auto">
          <a:xfrm>
            <a:off x="1619351" y="4652963"/>
            <a:ext cx="529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99" name="Line 11"/>
          <p:cNvSpPr>
            <a:spLocks noChangeShapeType="1"/>
          </p:cNvSpPr>
          <p:nvPr/>
        </p:nvSpPr>
        <p:spPr bwMode="auto">
          <a:xfrm>
            <a:off x="2699172" y="3068960"/>
            <a:ext cx="288094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0" name="Line 13"/>
          <p:cNvSpPr>
            <a:spLocks noChangeShapeType="1"/>
          </p:cNvSpPr>
          <p:nvPr/>
        </p:nvSpPr>
        <p:spPr bwMode="auto">
          <a:xfrm flipV="1">
            <a:off x="3203847" y="2348880"/>
            <a:ext cx="18002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1" name="Line 15"/>
          <p:cNvSpPr>
            <a:spLocks noChangeShapeType="1"/>
          </p:cNvSpPr>
          <p:nvPr/>
        </p:nvSpPr>
        <p:spPr bwMode="auto">
          <a:xfrm>
            <a:off x="3636169" y="1722006"/>
            <a:ext cx="82750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2" name="Text Box 16"/>
          <p:cNvSpPr txBox="1">
            <a:spLocks noChangeArrowheads="1"/>
          </p:cNvSpPr>
          <p:nvPr/>
        </p:nvSpPr>
        <p:spPr bwMode="auto">
          <a:xfrm>
            <a:off x="2843188" y="4869160"/>
            <a:ext cx="35290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 dirty="0"/>
              <a:t>    </a:t>
            </a:r>
            <a:r>
              <a:rPr lang="cs-CZ" altLang="cs-CZ" sz="1800" i="1" dirty="0" err="1"/>
              <a:t>Oak-dominating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forest</a:t>
            </a:r>
            <a:endParaRPr lang="cs-CZ" altLang="cs-CZ" sz="1800" dirty="0"/>
          </a:p>
        </p:txBody>
      </p:sp>
      <p:sp>
        <p:nvSpPr>
          <p:cNvPr id="8204" name="Text Box 19"/>
          <p:cNvSpPr txBox="1">
            <a:spLocks noChangeArrowheads="1"/>
          </p:cNvSpPr>
          <p:nvPr/>
        </p:nvSpPr>
        <p:spPr bwMode="auto">
          <a:xfrm>
            <a:off x="2915196" y="3645024"/>
            <a:ext cx="35290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 dirty="0" err="1"/>
              <a:t>Beech-dominating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forests</a:t>
            </a:r>
            <a:endParaRPr lang="cs-CZ" altLang="cs-CZ" sz="1800" dirty="0"/>
          </a:p>
        </p:txBody>
      </p:sp>
      <p:sp>
        <p:nvSpPr>
          <p:cNvPr id="8205" name="Text Box 21"/>
          <p:cNvSpPr txBox="1">
            <a:spLocks noChangeArrowheads="1"/>
          </p:cNvSpPr>
          <p:nvPr/>
        </p:nvSpPr>
        <p:spPr bwMode="auto">
          <a:xfrm>
            <a:off x="2699172" y="2636912"/>
            <a:ext cx="3529012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700" i="1" dirty="0"/>
              <a:t>     </a:t>
            </a:r>
            <a:r>
              <a:rPr lang="cs-CZ" altLang="cs-CZ" sz="1700" i="1" dirty="0" err="1"/>
              <a:t>Moutain</a:t>
            </a:r>
            <a:r>
              <a:rPr lang="cs-CZ" altLang="cs-CZ" sz="1700" i="1" dirty="0"/>
              <a:t> </a:t>
            </a:r>
            <a:r>
              <a:rPr lang="cs-CZ" altLang="cs-CZ" sz="1700" i="1" dirty="0" err="1"/>
              <a:t>mixed</a:t>
            </a:r>
            <a:r>
              <a:rPr lang="cs-CZ" altLang="cs-CZ" sz="1700" i="1" dirty="0"/>
              <a:t> </a:t>
            </a:r>
            <a:r>
              <a:rPr lang="cs-CZ" altLang="cs-CZ" sz="1700" i="1" dirty="0" err="1"/>
              <a:t>forests</a:t>
            </a:r>
            <a:endParaRPr lang="cs-CZ" altLang="cs-CZ" sz="1700" dirty="0"/>
          </a:p>
        </p:txBody>
      </p:sp>
      <p:sp>
        <p:nvSpPr>
          <p:cNvPr id="8206" name="Text Box 22"/>
          <p:cNvSpPr txBox="1">
            <a:spLocks noChangeArrowheads="1"/>
          </p:cNvSpPr>
          <p:nvPr/>
        </p:nvSpPr>
        <p:spPr bwMode="auto">
          <a:xfrm>
            <a:off x="3457922" y="1700808"/>
            <a:ext cx="11860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 dirty="0" err="1"/>
              <a:t>Spruce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forests</a:t>
            </a:r>
            <a:endParaRPr lang="cs-CZ" altLang="cs-CZ" sz="1800" dirty="0"/>
          </a:p>
        </p:txBody>
      </p:sp>
      <p:sp>
        <p:nvSpPr>
          <p:cNvPr id="8207" name="Text Box 23"/>
          <p:cNvSpPr txBox="1">
            <a:spLocks noChangeArrowheads="1"/>
          </p:cNvSpPr>
          <p:nvPr/>
        </p:nvSpPr>
        <p:spPr bwMode="auto">
          <a:xfrm>
            <a:off x="4672013" y="1268760"/>
            <a:ext cx="352901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 dirty="0" err="1"/>
              <a:t>Subalpine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zone</a:t>
            </a:r>
            <a:endParaRPr lang="cs-CZ" altLang="cs-CZ" sz="1800" dirty="0"/>
          </a:p>
        </p:txBody>
      </p:sp>
      <p:sp>
        <p:nvSpPr>
          <p:cNvPr id="8208" name="Line 25"/>
          <p:cNvSpPr>
            <a:spLocks noChangeShapeType="1"/>
          </p:cNvSpPr>
          <p:nvPr/>
        </p:nvSpPr>
        <p:spPr bwMode="auto">
          <a:xfrm flipH="1">
            <a:off x="4067175" y="1484784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9" name="Line 27"/>
          <p:cNvSpPr>
            <a:spLocks noChangeShapeType="1"/>
          </p:cNvSpPr>
          <p:nvPr/>
        </p:nvSpPr>
        <p:spPr bwMode="auto">
          <a:xfrm>
            <a:off x="395288" y="765175"/>
            <a:ext cx="0" cy="4751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0" name="Line 28"/>
          <p:cNvSpPr>
            <a:spLocks noChangeShapeType="1"/>
          </p:cNvSpPr>
          <p:nvPr/>
        </p:nvSpPr>
        <p:spPr bwMode="auto">
          <a:xfrm>
            <a:off x="395288" y="50847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1" name="Line 29"/>
          <p:cNvSpPr>
            <a:spLocks noChangeShapeType="1"/>
          </p:cNvSpPr>
          <p:nvPr/>
        </p:nvSpPr>
        <p:spPr bwMode="auto">
          <a:xfrm>
            <a:off x="395288" y="46529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2" name="Line 30"/>
          <p:cNvSpPr>
            <a:spLocks noChangeShapeType="1"/>
          </p:cNvSpPr>
          <p:nvPr/>
        </p:nvSpPr>
        <p:spPr bwMode="auto">
          <a:xfrm>
            <a:off x="395288" y="42211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3" name="Line 31"/>
          <p:cNvSpPr>
            <a:spLocks noChangeShapeType="1"/>
          </p:cNvSpPr>
          <p:nvPr/>
        </p:nvSpPr>
        <p:spPr bwMode="auto">
          <a:xfrm>
            <a:off x="395288" y="36449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4" name="Line 32"/>
          <p:cNvSpPr>
            <a:spLocks noChangeShapeType="1"/>
          </p:cNvSpPr>
          <p:nvPr/>
        </p:nvSpPr>
        <p:spPr bwMode="auto">
          <a:xfrm>
            <a:off x="395288" y="30686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5" name="Line 33"/>
          <p:cNvSpPr>
            <a:spLocks noChangeShapeType="1"/>
          </p:cNvSpPr>
          <p:nvPr/>
        </p:nvSpPr>
        <p:spPr bwMode="auto">
          <a:xfrm>
            <a:off x="395288" y="22050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6" name="Line 34"/>
          <p:cNvSpPr>
            <a:spLocks noChangeShapeType="1"/>
          </p:cNvSpPr>
          <p:nvPr/>
        </p:nvSpPr>
        <p:spPr bwMode="auto">
          <a:xfrm>
            <a:off x="395288" y="170021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7" name="Text Box 36"/>
          <p:cNvSpPr txBox="1">
            <a:spLocks noChangeArrowheads="1"/>
          </p:cNvSpPr>
          <p:nvPr/>
        </p:nvSpPr>
        <p:spPr bwMode="auto">
          <a:xfrm>
            <a:off x="539750" y="4941888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300</a:t>
            </a:r>
          </a:p>
        </p:txBody>
      </p:sp>
      <p:sp>
        <p:nvSpPr>
          <p:cNvPr id="8218" name="Text Box 38"/>
          <p:cNvSpPr txBox="1">
            <a:spLocks noChangeArrowheads="1"/>
          </p:cNvSpPr>
          <p:nvPr/>
        </p:nvSpPr>
        <p:spPr bwMode="auto">
          <a:xfrm>
            <a:off x="539750" y="4437063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400</a:t>
            </a:r>
          </a:p>
        </p:txBody>
      </p:sp>
      <p:sp>
        <p:nvSpPr>
          <p:cNvPr id="8219" name="Text Box 39"/>
          <p:cNvSpPr txBox="1">
            <a:spLocks noChangeArrowheads="1"/>
          </p:cNvSpPr>
          <p:nvPr/>
        </p:nvSpPr>
        <p:spPr bwMode="auto">
          <a:xfrm>
            <a:off x="539750" y="4005263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500</a:t>
            </a:r>
          </a:p>
        </p:txBody>
      </p:sp>
      <p:sp>
        <p:nvSpPr>
          <p:cNvPr id="8220" name="Text Box 40"/>
          <p:cNvSpPr txBox="1">
            <a:spLocks noChangeArrowheads="1"/>
          </p:cNvSpPr>
          <p:nvPr/>
        </p:nvSpPr>
        <p:spPr bwMode="auto">
          <a:xfrm>
            <a:off x="539750" y="3429000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700</a:t>
            </a:r>
          </a:p>
        </p:txBody>
      </p:sp>
      <p:sp>
        <p:nvSpPr>
          <p:cNvPr id="8221" name="Text Box 41"/>
          <p:cNvSpPr txBox="1">
            <a:spLocks noChangeArrowheads="1"/>
          </p:cNvSpPr>
          <p:nvPr/>
        </p:nvSpPr>
        <p:spPr bwMode="auto">
          <a:xfrm>
            <a:off x="539750" y="2852738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900</a:t>
            </a:r>
          </a:p>
        </p:txBody>
      </p:sp>
      <p:sp>
        <p:nvSpPr>
          <p:cNvPr id="8222" name="Text Box 42"/>
          <p:cNvSpPr txBox="1">
            <a:spLocks noChangeArrowheads="1"/>
          </p:cNvSpPr>
          <p:nvPr/>
        </p:nvSpPr>
        <p:spPr bwMode="auto">
          <a:xfrm>
            <a:off x="539750" y="1989138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1200</a:t>
            </a:r>
          </a:p>
        </p:txBody>
      </p:sp>
      <p:sp>
        <p:nvSpPr>
          <p:cNvPr id="8223" name="Text Box 43"/>
          <p:cNvSpPr txBox="1">
            <a:spLocks noChangeArrowheads="1"/>
          </p:cNvSpPr>
          <p:nvPr/>
        </p:nvSpPr>
        <p:spPr bwMode="auto">
          <a:xfrm>
            <a:off x="539750" y="1484313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1350</a:t>
            </a:r>
          </a:p>
        </p:txBody>
      </p:sp>
      <p:sp>
        <p:nvSpPr>
          <p:cNvPr id="8224" name="Text Box 45"/>
          <p:cNvSpPr txBox="1">
            <a:spLocks noChangeArrowheads="1"/>
          </p:cNvSpPr>
          <p:nvPr/>
        </p:nvSpPr>
        <p:spPr bwMode="auto">
          <a:xfrm>
            <a:off x="1583531" y="260350"/>
            <a:ext cx="608409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 err="1"/>
              <a:t>Altitudinal</a:t>
            </a:r>
            <a:r>
              <a:rPr lang="cs-CZ" altLang="cs-CZ" sz="2400" b="1" dirty="0"/>
              <a:t> Zonality </a:t>
            </a:r>
            <a:r>
              <a:rPr lang="cs-CZ" altLang="cs-CZ" sz="2400" b="1" dirty="0" err="1"/>
              <a:t>of</a:t>
            </a:r>
            <a:r>
              <a:rPr lang="cs-CZ" altLang="cs-CZ" sz="2400" b="1" dirty="0"/>
              <a:t> Natural </a:t>
            </a:r>
            <a:r>
              <a:rPr lang="cs-CZ" altLang="cs-CZ" sz="2400" b="1" dirty="0" err="1"/>
              <a:t>Vegetation</a:t>
            </a:r>
            <a:r>
              <a:rPr lang="cs-CZ" altLang="cs-CZ" sz="2400" b="1" dirty="0"/>
              <a:t> in </a:t>
            </a:r>
            <a:r>
              <a:rPr lang="cs-CZ" altLang="cs-CZ" sz="2400" b="1" dirty="0" err="1"/>
              <a:t>Central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Europe</a:t>
            </a:r>
            <a:endParaRPr lang="cs-CZ" altLang="cs-CZ" sz="2400" b="1" dirty="0"/>
          </a:p>
        </p:txBody>
      </p:sp>
      <p:sp>
        <p:nvSpPr>
          <p:cNvPr id="8225" name="Text Box 46"/>
          <p:cNvSpPr txBox="1">
            <a:spLocks noChangeArrowheads="1"/>
          </p:cNvSpPr>
          <p:nvPr/>
        </p:nvSpPr>
        <p:spPr bwMode="auto">
          <a:xfrm>
            <a:off x="539750" y="908050"/>
            <a:ext cx="2087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Altitude (m a. s. l.)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39750" y="5949280"/>
            <a:ext cx="7848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excluding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impact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strong</a:t>
            </a:r>
            <a:r>
              <a:rPr lang="cs-CZ" dirty="0"/>
              <a:t> majority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Europe</a:t>
            </a:r>
            <a:r>
              <a:rPr lang="cs-CZ" dirty="0"/>
              <a:t> </a:t>
            </a:r>
            <a:r>
              <a:rPr lang="cs-CZ" dirty="0" err="1"/>
              <a:t>would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covered</a:t>
            </a:r>
            <a:r>
              <a:rPr lang="cs-CZ" dirty="0"/>
              <a:t> by </a:t>
            </a:r>
            <a:r>
              <a:rPr lang="cs-CZ" dirty="0" err="1"/>
              <a:t>forest</a:t>
            </a:r>
            <a:endParaRPr lang="cs-CZ" dirty="0"/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7884368" y="1091406"/>
            <a:ext cx="0" cy="4360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 flipV="1">
            <a:off x="8604448" y="1091407"/>
            <a:ext cx="0" cy="4360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7307263" y="2819956"/>
            <a:ext cx="1439441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cs-CZ" dirty="0" err="1"/>
              <a:t>Temperature</a:t>
            </a:r>
            <a:endParaRPr lang="cs-CZ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8026983" y="2780928"/>
            <a:ext cx="1439441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cs-CZ" dirty="0" err="1"/>
              <a:t>Rain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1451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5" descr="P11209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60" y="138184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455988" y="6553200"/>
            <a:ext cx="56880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b="1" dirty="0">
                <a:ea typeface="MS Gothic" pitchFamily="49" charset="-128"/>
              </a:rPr>
              <a:t>picasaweb.google.com/</a:t>
            </a:r>
            <a:r>
              <a:rPr lang="cs-CZ" altLang="cs-CZ" sz="1400" b="1" dirty="0" err="1">
                <a:ea typeface="MS Gothic" pitchFamily="49" charset="-128"/>
              </a:rPr>
              <a:t>lh</a:t>
            </a:r>
            <a:r>
              <a:rPr lang="cs-CZ" altLang="cs-CZ" sz="1400" b="1" dirty="0">
                <a:ea typeface="MS Gothic" pitchFamily="49" charset="-128"/>
              </a:rPr>
              <a:t>/</a:t>
            </a:r>
            <a:r>
              <a:rPr lang="cs-CZ" altLang="cs-CZ" sz="1400" b="1" dirty="0" err="1">
                <a:ea typeface="MS Gothic" pitchFamily="49" charset="-128"/>
              </a:rPr>
              <a:t>photo</a:t>
            </a:r>
            <a:r>
              <a:rPr lang="cs-CZ" altLang="cs-CZ" sz="1400" b="1" dirty="0">
                <a:ea typeface="MS Gothic" pitchFamily="49" charset="-128"/>
              </a:rPr>
              <a:t>/mKagfLANYYYYfh4JWU7kgQ</a:t>
            </a: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287338" y="273050"/>
            <a:ext cx="8748712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/>
              <a:t>Oak-dominating</a:t>
            </a:r>
            <a:r>
              <a:rPr lang="cs-CZ" altLang="cs-CZ" b="1" dirty="0"/>
              <a:t> </a:t>
            </a:r>
            <a:r>
              <a:rPr lang="cs-CZ" altLang="cs-CZ" b="1" dirty="0" err="1"/>
              <a:t>Forest</a:t>
            </a:r>
            <a:r>
              <a:rPr lang="cs-CZ" altLang="cs-CZ" b="1" dirty="0"/>
              <a:t> </a:t>
            </a:r>
            <a:r>
              <a:rPr lang="cs-CZ" altLang="cs-CZ" sz="2400" b="1" dirty="0"/>
              <a:t>(</a:t>
            </a:r>
            <a:r>
              <a:rPr lang="cs-CZ" altLang="cs-CZ" sz="2400" b="1" dirty="0" err="1"/>
              <a:t>lower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altitudes</a:t>
            </a:r>
            <a:r>
              <a:rPr lang="cs-CZ" altLang="cs-CZ" sz="2400" b="1" dirty="0"/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6623354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3776</TotalTime>
  <Words>2391</Words>
  <Application>Microsoft Office PowerPoint</Application>
  <PresentationFormat>Předvádění na obrazovce (4:3)</PresentationFormat>
  <Paragraphs>330</Paragraphs>
  <Slides>55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8" baseType="lpstr">
      <vt:lpstr>Arial</vt:lpstr>
      <vt:lpstr>Calibri</vt:lpstr>
      <vt:lpstr>Motiv systému Office</vt:lpstr>
      <vt:lpstr>Natural Backround of Landscape Management</vt:lpstr>
      <vt:lpstr>Prezentace aplikace PowerPoint</vt:lpstr>
      <vt:lpstr>Landscape</vt:lpstr>
      <vt:lpstr>Prezentace aplikace PowerPoint</vt:lpstr>
      <vt:lpstr>Prezentace aplikace PowerPoint</vt:lpstr>
      <vt:lpstr>Natural backround of Czech landscape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Landscape Structure</vt:lpstr>
      <vt:lpstr>Prezentace aplikace PowerPoint</vt:lpstr>
      <vt:lpstr>Forested landscape of Beskydy Mountains</vt:lpstr>
      <vt:lpstr>Perception of the landscape</vt:lpstr>
      <vt:lpstr>Prezentace aplikace PowerPoint</vt:lpstr>
      <vt:lpstr>Perception of the landscape</vt:lpstr>
      <vt:lpstr>Prezentace aplikace PowerPoint</vt:lpstr>
      <vt:lpstr>Landscape Ecology Backround </vt:lpstr>
      <vt:lpstr>Ecological Niche Concept</vt:lpstr>
      <vt:lpstr>Ecological Stability Concept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Where you can find the most ecologicaly stable parts of landscape?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Backround of Landscape Management</dc:title>
  <dc:creator>uživatel</dc:creator>
  <cp:lastModifiedBy>Milan Viturka</cp:lastModifiedBy>
  <cp:revision>185</cp:revision>
  <dcterms:created xsi:type="dcterms:W3CDTF">2018-10-26T14:17:29Z</dcterms:created>
  <dcterms:modified xsi:type="dcterms:W3CDTF">2021-11-01T07:48:21Z</dcterms:modified>
</cp:coreProperties>
</file>