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9"/>
  </p:notesMasterIdLst>
  <p:handoutMasterIdLst>
    <p:handoutMasterId r:id="rId20"/>
  </p:handoutMasterIdLst>
  <p:sldIdLst>
    <p:sldId id="257" r:id="rId5"/>
    <p:sldId id="289" r:id="rId6"/>
    <p:sldId id="292" r:id="rId7"/>
    <p:sldId id="290" r:id="rId8"/>
    <p:sldId id="291" r:id="rId9"/>
    <p:sldId id="261" r:id="rId10"/>
    <p:sldId id="258" r:id="rId11"/>
    <p:sldId id="272" r:id="rId12"/>
    <p:sldId id="263" r:id="rId13"/>
    <p:sldId id="282" r:id="rId14"/>
    <p:sldId id="284" r:id="rId15"/>
    <p:sldId id="286" r:id="rId16"/>
    <p:sldId id="274" r:id="rId17"/>
    <p:sldId id="267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4" autoAdjust="0"/>
    <p:restoredTop sz="95768" autoAdjust="0"/>
  </p:normalViewPr>
  <p:slideViewPr>
    <p:cSldViewPr snapToGrid="0">
      <p:cViewPr varScale="1">
        <p:scale>
          <a:sx n="91" d="100"/>
          <a:sy n="91" d="100"/>
        </p:scale>
        <p:origin x="200" y="888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Dunn</a:t>
            </a:r>
            <a:r>
              <a:rPr lang="cs-CZ" dirty="0"/>
              <a:t>, s.141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2B619-7620-4891-BFF7-E60A2BA7ECE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41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7BCF-035C-1E48-B168-53055F4A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30DE12-B682-A146-9730-6CF5B14CB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280F60-6609-8145-A06A-CABDA54B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16EDC-9909-F54A-AC57-636B6594B2FC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99000F-908B-AF4B-B7AB-E6DD3927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838832-02F7-7942-9E07-711E46C8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E2F46-BC97-964F-8D93-023C4F8E06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35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sagepub.com/doi/pdf/10.1177/0002716218763128" TargetMode="External"/><Relationship Id="rId2" Type="http://schemas.openxmlformats.org/officeDocument/2006/relationships/hyperlink" Target="https://web.archive.org/web/20101128092524/http:/www.pc.gov.au/__data/assets/pdf_file/0007/96208/03-chapter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101128092524/http:/www.pc.gov.au/__data/assets/pdf_file/0007/96208/03-chapter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81A016-605F-A348-927B-7E7D8D4CAF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Understanding Policy from Data – Evidence-based Policy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37BD0F-CEB9-6147-A8F2-269951E16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928564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Analysing Public Policy – Forecasting Expected Policy Outcomes</a:t>
            </a:r>
          </a:p>
        </p:txBody>
      </p:sp>
    </p:spTree>
    <p:extLst>
      <p:ext uri="{BB962C8B-B14F-4D97-AF65-F5344CB8AC3E}">
        <p14:creationId xmlns:p14="http://schemas.microsoft.com/office/powerpoint/2010/main" val="1751878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Bases</a:t>
            </a:r>
            <a:r>
              <a:rPr lang="cs-CZ" sz="3200" dirty="0"/>
              <a:t> – (</a:t>
            </a:r>
            <a:r>
              <a:rPr lang="en-US" sz="3200" dirty="0"/>
              <a:t>the boundaries between inductive deductive, and </a:t>
            </a:r>
            <a:r>
              <a:rPr lang="en-US" sz="3200" dirty="0" err="1"/>
              <a:t>retroductive</a:t>
            </a:r>
            <a:r>
              <a:rPr lang="en-US" sz="3200" dirty="0"/>
              <a:t> reasoning are often blurred).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2011680"/>
            <a:ext cx="10753200" cy="414996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Trend extrapolation </a:t>
            </a:r>
            <a:r>
              <a:rPr lang="en-US" dirty="0"/>
              <a:t>is based on </a:t>
            </a:r>
            <a:r>
              <a:rPr lang="en-US" b="1" dirty="0"/>
              <a:t>inductive</a:t>
            </a:r>
            <a:r>
              <a:rPr lang="en-US" dirty="0"/>
              <a:t> logic, that is, the process of reasoning from particular observations to general conclusion or claims.</a:t>
            </a:r>
          </a:p>
          <a:p>
            <a:endParaRPr lang="en-US" dirty="0"/>
          </a:p>
          <a:p>
            <a:r>
              <a:rPr lang="en-US" b="1" dirty="0"/>
              <a:t>Theoretical assumption </a:t>
            </a:r>
            <a:r>
              <a:rPr lang="en-US" dirty="0"/>
              <a:t>is based on </a:t>
            </a:r>
            <a:r>
              <a:rPr lang="en-US" b="1" dirty="0"/>
              <a:t>deductive</a:t>
            </a:r>
            <a:r>
              <a:rPr lang="en-US" dirty="0"/>
              <a:t> logic, that is, the process of reasoning from general statements, laws, or proposition to particular sets of information or claims.</a:t>
            </a:r>
          </a:p>
          <a:p>
            <a:endParaRPr lang="en-US" dirty="0"/>
          </a:p>
          <a:p>
            <a:r>
              <a:rPr lang="en-US" b="1" dirty="0"/>
              <a:t>Informed judgment </a:t>
            </a:r>
            <a:r>
              <a:rPr lang="en-US" dirty="0"/>
              <a:t>often expressed by experts and based on </a:t>
            </a:r>
            <a:r>
              <a:rPr lang="en-US" b="1" dirty="0" err="1"/>
              <a:t>retroductive</a:t>
            </a:r>
            <a:r>
              <a:rPr lang="en-US" dirty="0"/>
              <a:t> logic, that is, the process of reasoning that begins with claims about the future and then works backward to the information and assumptions necessary to support claims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275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22"/>
          </p:nvPr>
        </p:nvSpPr>
        <p:spPr>
          <a:xfrm>
            <a:off x="4440000" y="2729130"/>
            <a:ext cx="3311525" cy="3112869"/>
          </a:xfrm>
        </p:spPr>
        <p:txBody>
          <a:bodyPr/>
          <a:lstStyle/>
          <a:p>
            <a:r>
              <a:rPr lang="en-US" dirty="0"/>
              <a:t>Oscillations</a:t>
            </a:r>
          </a:p>
          <a:p>
            <a:r>
              <a:rPr lang="en-US" dirty="0"/>
              <a:t>Cycles</a:t>
            </a:r>
          </a:p>
          <a:p>
            <a:r>
              <a:rPr lang="en-US" dirty="0"/>
              <a:t>Growth curves</a:t>
            </a:r>
          </a:p>
          <a:p>
            <a:r>
              <a:rPr lang="en-US" dirty="0"/>
              <a:t>Decline curves</a:t>
            </a:r>
          </a:p>
          <a:p>
            <a:r>
              <a:rPr lang="en-US" dirty="0"/>
              <a:t>Catastrophes</a:t>
            </a:r>
          </a:p>
          <a:p>
            <a:pPr marL="72000" indent="0">
              <a:buNone/>
            </a:pPr>
            <a:endParaRPr lang="en-US" sz="2800" dirty="0">
              <a:ea typeface="+mn-ea"/>
              <a:cs typeface="+mn-cs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FB6EA38-9993-5C49-BC1E-259774B9FA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8800" y="2729133"/>
            <a:ext cx="3313199" cy="3112868"/>
          </a:xfrm>
        </p:spPr>
        <p:txBody>
          <a:bodyPr/>
          <a:lstStyle/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Persistence (Patterns observed in the past will persist in the future.)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Regularity (Past variations observed trends will regularly recur in the future.)</a:t>
            </a:r>
          </a:p>
          <a:p>
            <a:pPr marL="3429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Reliability and validity of data. 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66A4C3E2-1A01-C940-8488-AE4E82F03CF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D6FAE76A-5EDD-8B49-9853-4F926878EAE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A888C57A-8DFA-7343-B0F1-96A851432C9D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3"/>
            <a:ext cx="3311525" cy="910520"/>
          </a:xfrm>
        </p:spPr>
        <p:txBody>
          <a:bodyPr/>
          <a:lstStyle/>
          <a:p>
            <a:pPr marL="72000">
              <a:lnSpc>
                <a:spcPct val="100000"/>
              </a:lnSpc>
            </a:pPr>
            <a:r>
              <a:rPr lang="en-US" dirty="0"/>
              <a:t>Three basic assumptions: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cs-CZ" dirty="0" err="1"/>
              <a:t>Extrapolative</a:t>
            </a:r>
            <a:r>
              <a:rPr lang="cs-CZ" dirty="0"/>
              <a:t> </a:t>
            </a:r>
            <a:r>
              <a:rPr lang="cs-CZ" dirty="0" err="1"/>
              <a:t>forecasting</a:t>
            </a:r>
            <a:r>
              <a:rPr lang="cs-CZ" dirty="0"/>
              <a:t> - </a:t>
            </a:r>
            <a:r>
              <a:rPr lang="cs-CZ" dirty="0" err="1"/>
              <a:t>projection</a:t>
            </a:r>
            <a:endParaRPr lang="en-US" dirty="0"/>
          </a:p>
        </p:txBody>
      </p:sp>
      <p:pic>
        <p:nvPicPr>
          <p:cNvPr id="14" name="Zástupný obsah 13">
            <a:extLst>
              <a:ext uri="{FF2B5EF4-FFF2-40B4-BE49-F238E27FC236}">
                <a16:creationId xmlns:a16="http://schemas.microsoft.com/office/drawing/2014/main" id="{A9C98573-54A2-314B-8A44-EBF883096C17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525" y="1567577"/>
            <a:ext cx="3717773" cy="496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8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forecasting</a:t>
            </a:r>
            <a:r>
              <a:rPr lang="cs-CZ" dirty="0"/>
              <a:t> - </a:t>
            </a:r>
            <a:r>
              <a:rPr lang="cs-CZ" dirty="0" err="1"/>
              <a:t>prediction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533378"/>
            <a:ext cx="10753200" cy="4298622"/>
          </a:xfrm>
        </p:spPr>
        <p:txBody>
          <a:bodyPr/>
          <a:lstStyle/>
          <a:p>
            <a:r>
              <a:rPr lang="en-US" dirty="0"/>
              <a:t>In policy analysis, deductive reasoning is most frequently used in connection with arguments from cause that seek to establish that if one event (x) occurs, another event (y) will follow it.</a:t>
            </a:r>
          </a:p>
          <a:p>
            <a:r>
              <a:rPr lang="en-US" dirty="0"/>
              <a:t>Some procedures are concerned with ways to identify and systematize theoretical assumptions, while others provide better estimates of future societal states predicted from theory. </a:t>
            </a:r>
          </a:p>
          <a:p>
            <a:endParaRPr lang="en-US" dirty="0"/>
          </a:p>
          <a:p>
            <a:r>
              <a:rPr lang="en-US" dirty="0"/>
              <a:t>Casual modeling (covariations), Regression, Correlation analysis…</a:t>
            </a:r>
          </a:p>
        </p:txBody>
      </p:sp>
    </p:spTree>
    <p:extLst>
      <p:ext uri="{BB962C8B-B14F-4D97-AF65-F5344CB8AC3E}">
        <p14:creationId xmlns:p14="http://schemas.microsoft.com/office/powerpoint/2010/main" val="108126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C) </a:t>
            </a:r>
            <a:r>
              <a:rPr lang="en-US" dirty="0" err="1"/>
              <a:t>Judgemental</a:t>
            </a:r>
            <a:r>
              <a:rPr lang="en-US" dirty="0"/>
              <a:t> forecasting – conjecture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505243"/>
            <a:ext cx="10753200" cy="4326757"/>
          </a:xfrm>
        </p:spPr>
        <p:txBody>
          <a:bodyPr/>
          <a:lstStyle/>
          <a:p>
            <a:r>
              <a:rPr lang="en-US" dirty="0"/>
              <a:t>Assumptions about the creative powers of persons making the forecast are used to warrant claims about the future.</a:t>
            </a:r>
          </a:p>
          <a:p>
            <a:endParaRPr lang="en-US" dirty="0"/>
          </a:p>
          <a:p>
            <a:r>
              <a:rPr lang="en-US" dirty="0"/>
              <a:t>The logic of intuitive forecasting is essentially </a:t>
            </a:r>
            <a:r>
              <a:rPr lang="en-US" dirty="0" err="1"/>
              <a:t>retroductive</a:t>
            </a:r>
            <a:r>
              <a:rPr lang="en-US" dirty="0"/>
              <a:t>, because analyst begin with a conjectured state of affairs and then work their way back to the data or assumptions necessary  to support the conjecture.</a:t>
            </a:r>
          </a:p>
        </p:txBody>
      </p:sp>
    </p:spTree>
    <p:extLst>
      <p:ext uri="{BB962C8B-B14F-4D97-AF65-F5344CB8AC3E}">
        <p14:creationId xmlns:p14="http://schemas.microsoft.com/office/powerpoint/2010/main" val="218425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B7BE5-14BB-BC42-A295-CADA46F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task for you: Test the hypothesis, answer “research questions”.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2E5838-DE40-5B41-8B3D-4176813BB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Is it true that richer countries spend a larger part of their GDP on healthcare?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Is there any corelation between tobacco consumption and countries life expectancy? How strong is </a:t>
            </a:r>
            <a:r>
              <a:rPr lang="en-GB"/>
              <a:t>it?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4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7C8A916-458A-1E47-9886-B722A5D862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DC07307-0203-9E49-9A67-AD1DB5E5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Evidence-based policy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482145-478D-954D-B810-54869A987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1448"/>
            <a:ext cx="10753200" cy="4666552"/>
          </a:xfrm>
        </p:spPr>
        <p:txBody>
          <a:bodyPr/>
          <a:lstStyle/>
          <a:p>
            <a:r>
              <a:rPr lang="cs-CZ" dirty="0"/>
              <a:t>„Evidence-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(EBP)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aspiration</a:t>
            </a:r>
            <a:r>
              <a:rPr lang="cs-CZ" dirty="0"/>
              <a:t>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accomplished</a:t>
            </a:r>
            <a:r>
              <a:rPr lang="cs-CZ" dirty="0"/>
              <a:t> </a:t>
            </a:r>
            <a:r>
              <a:rPr lang="cs-CZ" dirty="0" err="1"/>
              <a:t>outcome</a:t>
            </a:r>
            <a:r>
              <a:rPr lang="cs-CZ" dirty="0"/>
              <a:t>“ (</a:t>
            </a:r>
            <a:r>
              <a:rPr lang="cs-CZ" i="1" dirty="0" err="1">
                <a:hlinkClick r:id="rId2"/>
              </a:rPr>
              <a:t>Head</a:t>
            </a:r>
            <a:r>
              <a:rPr lang="cs-CZ" i="1" dirty="0">
                <a:hlinkClick r:id="rId2"/>
              </a:rPr>
              <a:t>, B., 2009:13</a:t>
            </a:r>
            <a:r>
              <a:rPr lang="cs-CZ" dirty="0"/>
              <a:t>)</a:t>
            </a:r>
          </a:p>
          <a:p>
            <a:r>
              <a:rPr lang="en-GB" dirty="0"/>
              <a:t>„Evidence-based policy…encompasses two core elements: the application of rigorous research methods to build credible evidence about “what works”; and the use of such evidence to focus public and private resources on programs, practices, and treatments (“interventions”) shown to be effective.“ </a:t>
            </a:r>
            <a:r>
              <a:rPr lang="cs-CZ" dirty="0">
                <a:hlinkClick r:id="rId3"/>
              </a:rPr>
              <a:t>(</a:t>
            </a:r>
            <a:r>
              <a:rPr lang="cs-CZ" i="1" dirty="0">
                <a:hlinkClick r:id="rId3"/>
              </a:rPr>
              <a:t>Baron, J. 2018:40)</a:t>
            </a:r>
            <a:endParaRPr lang="cs-CZ" i="1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implied</a:t>
            </a:r>
            <a:r>
              <a:rPr lang="cs-CZ" dirty="0"/>
              <a:t> </a:t>
            </a:r>
            <a:r>
              <a:rPr lang="cs-CZ" dirty="0" err="1"/>
              <a:t>contrast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policymaking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i="1" dirty="0"/>
              <a:t>ideology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'</a:t>
            </a:r>
            <a:r>
              <a:rPr lang="cs-CZ" i="1" dirty="0" err="1"/>
              <a:t>common</a:t>
            </a:r>
            <a:r>
              <a:rPr lang="cs-CZ" i="1" dirty="0"/>
              <a:t> </a:t>
            </a:r>
            <a:r>
              <a:rPr lang="cs-CZ" i="1" dirty="0" err="1"/>
              <a:t>sense</a:t>
            </a:r>
            <a:r>
              <a:rPr lang="cs-CZ" dirty="0"/>
              <a:t>'. (</a:t>
            </a:r>
            <a:r>
              <a:rPr lang="cs-CZ" i="1" dirty="0">
                <a:hlinkClick r:id="rId2"/>
              </a:rPr>
              <a:t>Head, B., 2009:13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72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78300AB-808A-5944-98EA-B6AB6F1CD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4C69C72-1E9F-C243-A063-6637342CC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Critiques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08055C-DA6C-D14D-8B23-6C6D46597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Policy-making</a:t>
            </a:r>
            <a:r>
              <a:rPr lang="cs-CZ" dirty="0"/>
              <a:t> </a:t>
            </a:r>
            <a:r>
              <a:rPr lang="cs-CZ" dirty="0" err="1"/>
              <a:t>encompasses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such as </a:t>
            </a:r>
            <a:r>
              <a:rPr lang="cs-CZ" dirty="0" err="1"/>
              <a:t>institutional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and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</a:t>
            </a:r>
            <a:r>
              <a:rPr lang="cs-CZ" dirty="0" err="1"/>
              <a:t>predictions</a:t>
            </a:r>
            <a:r>
              <a:rPr lang="cs-CZ" dirty="0"/>
              <a:t>.</a:t>
            </a:r>
            <a:r>
              <a:rPr lang="cs-CZ" dirty="0">
                <a:solidFill>
                  <a:schemeClr val="tx2"/>
                </a:solidFill>
              </a:rPr>
              <a:t> </a:t>
            </a:r>
            <a:r>
              <a:rPr lang="cs-CZ" sz="2000" i="1" dirty="0" err="1">
                <a:solidFill>
                  <a:schemeClr val="tx2"/>
                </a:solidFill>
              </a:rPr>
              <a:t>Woodward</a:t>
            </a:r>
            <a:r>
              <a:rPr lang="cs-CZ" sz="2000" i="1" dirty="0">
                <a:solidFill>
                  <a:schemeClr val="tx2"/>
                </a:solidFill>
              </a:rPr>
              <a:t>, J. (2005). Making Things Happen: A Theory of Causal Explanation. Oxford University </a:t>
            </a:r>
            <a:r>
              <a:rPr lang="cs-CZ" sz="2000" i="1" dirty="0" err="1">
                <a:solidFill>
                  <a:schemeClr val="tx2"/>
                </a:solidFill>
              </a:rPr>
              <a:t>Press</a:t>
            </a:r>
            <a:r>
              <a:rPr lang="cs-CZ" sz="2000" i="1" dirty="0">
                <a:solidFill>
                  <a:schemeClr val="tx2"/>
                </a:solidFill>
              </a:rPr>
              <a:t>. </a:t>
            </a:r>
          </a:p>
          <a:p>
            <a:r>
              <a:rPr lang="cs-CZ" dirty="0" err="1"/>
              <a:t>Therefore</a:t>
            </a:r>
            <a:r>
              <a:rPr lang="cs-CZ" dirty="0"/>
              <a:t>, </a:t>
            </a:r>
            <a:r>
              <a:rPr lang="cs-CZ" dirty="0" err="1"/>
              <a:t>mechanistic</a:t>
            </a:r>
            <a:r>
              <a:rPr lang="cs-CZ" dirty="0"/>
              <a:t> evidence and </a:t>
            </a:r>
            <a:r>
              <a:rPr lang="cs-CZ" dirty="0" err="1"/>
              <a:t>observational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suffice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introducing</a:t>
            </a:r>
            <a:r>
              <a:rPr lang="cs-CZ" dirty="0"/>
              <a:t> </a:t>
            </a:r>
            <a:r>
              <a:rPr lang="cs-CZ" dirty="0" err="1"/>
              <a:t>institutional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and </a:t>
            </a:r>
            <a:r>
              <a:rPr lang="cs-CZ" dirty="0" err="1"/>
              <a:t>undertaking</a:t>
            </a:r>
            <a:r>
              <a:rPr lang="cs-CZ" dirty="0"/>
              <a:t> </a:t>
            </a:r>
            <a:r>
              <a:rPr lang="cs-CZ" dirty="0" err="1"/>
              <a:t>actions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do not </a:t>
            </a:r>
            <a:r>
              <a:rPr lang="cs-CZ" dirty="0" err="1"/>
              <a:t>modify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causes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causal</a:t>
            </a:r>
            <a:r>
              <a:rPr lang="cs-CZ" dirty="0"/>
              <a:t> </a:t>
            </a:r>
            <a:r>
              <a:rPr lang="cs-CZ" dirty="0" err="1"/>
              <a:t>claim</a:t>
            </a:r>
            <a:r>
              <a:rPr lang="cs-CZ" dirty="0"/>
              <a:t>. </a:t>
            </a:r>
            <a:r>
              <a:rPr lang="cs-CZ" sz="2000" i="1" dirty="0" err="1">
                <a:solidFill>
                  <a:schemeClr val="tx2"/>
                </a:solidFill>
              </a:rPr>
              <a:t>Maziarz</a:t>
            </a:r>
            <a:r>
              <a:rPr lang="cs-CZ" sz="2000" i="1" dirty="0">
                <a:solidFill>
                  <a:schemeClr val="tx2"/>
                </a:solidFill>
              </a:rPr>
              <a:t>, M. (2020). </a:t>
            </a:r>
            <a:r>
              <a:rPr lang="cs-CZ" sz="2000" i="1" dirty="0" err="1">
                <a:solidFill>
                  <a:schemeClr val="tx2"/>
                </a:solidFill>
              </a:rPr>
              <a:t>The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Philosophy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of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Causality</a:t>
            </a:r>
            <a:r>
              <a:rPr lang="cs-CZ" sz="2000" i="1" dirty="0">
                <a:solidFill>
                  <a:schemeClr val="tx2"/>
                </a:solidFill>
              </a:rPr>
              <a:t> in </a:t>
            </a:r>
            <a:r>
              <a:rPr lang="cs-CZ" sz="2000" i="1" dirty="0" err="1">
                <a:solidFill>
                  <a:schemeClr val="tx2"/>
                </a:solidFill>
              </a:rPr>
              <a:t>Economics</a:t>
            </a:r>
            <a:r>
              <a:rPr lang="cs-CZ" sz="2000" i="1" dirty="0">
                <a:solidFill>
                  <a:schemeClr val="tx2"/>
                </a:solidFill>
              </a:rPr>
              <a:t>: </a:t>
            </a:r>
            <a:r>
              <a:rPr lang="cs-CZ" sz="2000" i="1" dirty="0" err="1">
                <a:solidFill>
                  <a:schemeClr val="tx2"/>
                </a:solidFill>
              </a:rPr>
              <a:t>Causal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Inferences</a:t>
            </a:r>
            <a:r>
              <a:rPr lang="cs-CZ" sz="2000" i="1" dirty="0">
                <a:solidFill>
                  <a:schemeClr val="tx2"/>
                </a:solidFill>
              </a:rPr>
              <a:t> and </a:t>
            </a:r>
            <a:r>
              <a:rPr lang="cs-CZ" sz="2000" i="1" dirty="0" err="1">
                <a:solidFill>
                  <a:schemeClr val="tx2"/>
                </a:solidFill>
              </a:rPr>
              <a:t>Policy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Proposals</a:t>
            </a:r>
            <a:r>
              <a:rPr lang="cs-CZ" sz="2000" i="1" dirty="0">
                <a:solidFill>
                  <a:schemeClr val="tx2"/>
                </a:solidFill>
              </a:rPr>
              <a:t>. London &amp; New York: </a:t>
            </a:r>
            <a:r>
              <a:rPr lang="cs-CZ" sz="2000" i="1" dirty="0" err="1">
                <a:solidFill>
                  <a:schemeClr val="tx2"/>
                </a:solidFill>
              </a:rPr>
              <a:t>Routledge</a:t>
            </a:r>
            <a:r>
              <a:rPr lang="cs-CZ" sz="2000" i="1" dirty="0">
                <a:solidFill>
                  <a:schemeClr val="tx2"/>
                </a:solidFill>
              </a:rPr>
              <a:t>.</a:t>
            </a:r>
          </a:p>
          <a:p>
            <a:r>
              <a:rPr lang="cs-CZ" dirty="0" err="1"/>
              <a:t>Decision-making</a:t>
            </a:r>
            <a:r>
              <a:rPr lang="cs-CZ" dirty="0"/>
              <a:t> in </a:t>
            </a:r>
            <a:r>
              <a:rPr lang="cs-CZ" dirty="0" err="1"/>
              <a:t>order</a:t>
            </a:r>
            <a:r>
              <a:rPr lang="cs-CZ" dirty="0"/>
              <a:t> to hit </a:t>
            </a:r>
            <a:r>
              <a:rPr lang="cs-CZ" dirty="0" err="1"/>
              <a:t>pre-ordained</a:t>
            </a:r>
            <a:r>
              <a:rPr lang="cs-CZ" dirty="0"/>
              <a:t> </a:t>
            </a:r>
            <a:r>
              <a:rPr lang="cs-CZ" dirty="0" err="1"/>
              <a:t>targets</a:t>
            </a:r>
            <a:r>
              <a:rPr lang="cs-CZ" dirty="0"/>
              <a:t>…</a:t>
            </a:r>
            <a:r>
              <a:rPr lang="cs-CZ" sz="2000" i="1" dirty="0">
                <a:solidFill>
                  <a:schemeClr val="tx2"/>
                </a:solidFill>
              </a:rPr>
              <a:t>Muller, J.Z. (2017) </a:t>
            </a:r>
            <a:r>
              <a:rPr lang="cs-CZ" sz="2000" i="1" dirty="0" err="1">
                <a:solidFill>
                  <a:schemeClr val="tx2"/>
                </a:solidFill>
              </a:rPr>
              <a:t>The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tyranny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of</a:t>
            </a:r>
            <a:r>
              <a:rPr lang="cs-CZ" sz="2000" i="1" dirty="0">
                <a:solidFill>
                  <a:schemeClr val="tx2"/>
                </a:solidFill>
              </a:rPr>
              <a:t> </a:t>
            </a:r>
            <a:r>
              <a:rPr lang="cs-CZ" sz="2000" i="1" dirty="0" err="1">
                <a:solidFill>
                  <a:schemeClr val="tx2"/>
                </a:solidFill>
              </a:rPr>
              <a:t>metrics</a:t>
            </a:r>
            <a:r>
              <a:rPr lang="cs-CZ" sz="2000" i="1" dirty="0">
                <a:solidFill>
                  <a:schemeClr val="tx2"/>
                </a:solidFill>
              </a:rPr>
              <a:t>. </a:t>
            </a:r>
            <a:r>
              <a:rPr lang="cs-CZ" sz="2000" i="1" dirty="0" err="1">
                <a:solidFill>
                  <a:schemeClr val="tx2"/>
                </a:solidFill>
              </a:rPr>
              <a:t>Princeton</a:t>
            </a:r>
            <a:r>
              <a:rPr lang="cs-CZ" sz="2000" i="1" dirty="0">
                <a:solidFill>
                  <a:schemeClr val="tx2"/>
                </a:solidFill>
              </a:rPr>
              <a:t>. </a:t>
            </a:r>
            <a:endParaRPr lang="en-GB" sz="2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1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EDFB27A-FF48-DE41-8B13-864312EAB8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5E927FC-763B-0447-A297-A0960388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EBP requirements: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F131AA-C188-BC4A-B4A3-CE2D190A6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good</a:t>
            </a:r>
            <a:r>
              <a:rPr lang="cs-CZ" dirty="0"/>
              <a:t> data, </a:t>
            </a:r>
          </a:p>
          <a:p>
            <a:r>
              <a:rPr lang="cs-CZ" dirty="0" err="1"/>
              <a:t>analytical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,</a:t>
            </a:r>
          </a:p>
          <a:p>
            <a:r>
              <a:rPr lang="cs-CZ" dirty="0"/>
              <a:t>and </a:t>
            </a:r>
            <a:r>
              <a:rPr lang="cs-CZ" dirty="0" err="1"/>
              <a:t>political</a:t>
            </a:r>
            <a:r>
              <a:rPr lang="cs-CZ" dirty="0"/>
              <a:t> support. </a:t>
            </a:r>
          </a:p>
          <a:p>
            <a:endParaRPr lang="cs-CZ" dirty="0"/>
          </a:p>
          <a:p>
            <a:pPr marL="7200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cutting-edge</a:t>
            </a:r>
            <a:r>
              <a:rPr lang="cs-CZ" dirty="0"/>
              <a:t> </a:t>
            </a:r>
            <a:r>
              <a:rPr lang="cs-CZ" dirty="0" err="1"/>
              <a:t>issues</a:t>
            </a:r>
            <a:r>
              <a:rPr lang="cs-CZ" dirty="0"/>
              <a:t> in </a:t>
            </a:r>
            <a:r>
              <a:rPr lang="cs-CZ" dirty="0" err="1"/>
              <a:t>modern</a:t>
            </a:r>
            <a:r>
              <a:rPr lang="cs-CZ" dirty="0"/>
              <a:t> EBP </a:t>
            </a:r>
            <a:r>
              <a:rPr lang="cs-CZ" dirty="0" err="1"/>
              <a:t>debates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on </a:t>
            </a:r>
            <a:r>
              <a:rPr lang="cs-CZ" b="1" dirty="0" err="1"/>
              <a:t>problem-framing</a:t>
            </a:r>
            <a:r>
              <a:rPr lang="cs-CZ" dirty="0"/>
              <a:t>,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b="1" dirty="0" err="1"/>
              <a:t>gathering</a:t>
            </a:r>
            <a:r>
              <a:rPr lang="cs-CZ" b="1" dirty="0"/>
              <a:t> and </a:t>
            </a:r>
            <a:r>
              <a:rPr lang="cs-CZ" b="1" dirty="0" err="1"/>
              <a:t>assessing</a:t>
            </a:r>
            <a:r>
              <a:rPr lang="cs-CZ" b="1" dirty="0"/>
              <a:t> </a:t>
            </a:r>
            <a:r>
              <a:rPr lang="cs-CZ" b="1" dirty="0" err="1"/>
              <a:t>reliable</a:t>
            </a:r>
            <a:r>
              <a:rPr lang="cs-CZ" b="1" dirty="0"/>
              <a:t> evidence</a:t>
            </a:r>
            <a:r>
              <a:rPr lang="cs-CZ" dirty="0"/>
              <a:t>, </a:t>
            </a:r>
            <a:r>
              <a:rPr lang="cs-CZ" dirty="0" err="1"/>
              <a:t>communicating</a:t>
            </a:r>
            <a:r>
              <a:rPr lang="cs-CZ" dirty="0"/>
              <a:t> and </a:t>
            </a:r>
            <a:r>
              <a:rPr lang="cs-CZ" b="1" dirty="0" err="1"/>
              <a:t>transferring</a:t>
            </a:r>
            <a:r>
              <a:rPr lang="cs-CZ" b="1" dirty="0"/>
              <a:t> </a:t>
            </a:r>
            <a:r>
              <a:rPr lang="cs-CZ" b="1" dirty="0" err="1"/>
              <a:t>knowledge</a:t>
            </a:r>
            <a:r>
              <a:rPr lang="cs-CZ" b="1" dirty="0"/>
              <a:t> </a:t>
            </a:r>
            <a:r>
              <a:rPr lang="cs-CZ" b="1" dirty="0" err="1"/>
              <a:t>into</a:t>
            </a:r>
            <a:r>
              <a:rPr lang="cs-CZ" b="1" dirty="0"/>
              <a:t> </a:t>
            </a:r>
            <a:r>
              <a:rPr lang="cs-CZ" b="1" dirty="0" err="1"/>
              <a:t>decision</a:t>
            </a:r>
            <a:r>
              <a:rPr lang="cs-CZ" b="1" dirty="0"/>
              <a:t> </a:t>
            </a:r>
            <a:r>
              <a:rPr lang="cs-CZ" b="1" dirty="0" err="1"/>
              <a:t>making</a:t>
            </a:r>
            <a:r>
              <a:rPr lang="cs-CZ" dirty="0"/>
              <a:t>, and </a:t>
            </a:r>
            <a:r>
              <a:rPr lang="cs-CZ" b="1" dirty="0" err="1"/>
              <a:t>evaluating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effectiveness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implementation</a:t>
            </a:r>
            <a:r>
              <a:rPr lang="cs-CZ" dirty="0"/>
              <a:t> and program </a:t>
            </a:r>
            <a:r>
              <a:rPr lang="cs-CZ" dirty="0" err="1"/>
              <a:t>delivery</a:t>
            </a:r>
            <a:r>
              <a:rPr lang="cs-CZ" dirty="0"/>
              <a:t> in </a:t>
            </a:r>
            <a:r>
              <a:rPr lang="cs-CZ" dirty="0" err="1"/>
              <a:t>complex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areas</a:t>
            </a:r>
            <a:r>
              <a:rPr lang="cs-CZ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66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8AE058E-29B8-E945-81D4-1ABD9020A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E1CFD44-8AAF-DD4D-BA88-69571C32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Helvetica" pitchFamily="2" charset="0"/>
              </a:rPr>
              <a:t>Types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of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knowledge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relevant</a:t>
            </a:r>
            <a:r>
              <a:rPr lang="cs-CZ" dirty="0">
                <a:latin typeface="Helvetica" pitchFamily="2" charset="0"/>
              </a:rPr>
              <a:t> to evidence-</a:t>
            </a:r>
            <a:r>
              <a:rPr lang="cs-CZ" dirty="0" err="1">
                <a:latin typeface="Helvetica" pitchFamily="2" charset="0"/>
              </a:rPr>
              <a:t>based</a:t>
            </a:r>
            <a:r>
              <a:rPr lang="cs-CZ" dirty="0">
                <a:latin typeface="Helvetica" pitchFamily="2" charset="0"/>
              </a:rPr>
              <a:t> </a:t>
            </a:r>
            <a:r>
              <a:rPr lang="cs-CZ" dirty="0" err="1">
                <a:latin typeface="Helvetica" pitchFamily="2" charset="0"/>
              </a:rPr>
              <a:t>policy</a:t>
            </a:r>
            <a:br>
              <a:rPr lang="cs-CZ" dirty="0">
                <a:latin typeface="Helvetica" pitchFamily="2" charset="0"/>
              </a:rPr>
            </a:br>
            <a:endParaRPr lang="en-GB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4D08E3BA-2D2A-A048-B823-3178A4442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56384"/>
              </p:ext>
            </p:extLst>
          </p:nvPr>
        </p:nvGraphicFramePr>
        <p:xfrm>
          <a:off x="720725" y="2321169"/>
          <a:ext cx="10752136" cy="216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830638730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096240815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694788964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4080659523"/>
                    </a:ext>
                  </a:extLst>
                </a:gridCol>
              </a:tblGrid>
              <a:tr h="1408176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Political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knowledge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Scientific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rigorous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knowledge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  <a:latin typeface="Helvetica" pitchFamily="2" charset="0"/>
                        </a:rPr>
                        <a:t>Professional–</a:t>
                      </a:r>
                    </a:p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managerial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knowledge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Client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and</a:t>
                      </a:r>
                    </a:p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stakeholder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knowledge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54412"/>
                  </a:ext>
                </a:extLst>
              </a:tr>
              <a:tr h="75824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The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mass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media and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political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culture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The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mass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media and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political</a:t>
                      </a:r>
                      <a:r>
                        <a:rPr lang="cs-CZ" dirty="0">
                          <a:effectLst/>
                          <a:latin typeface="Helvetica" pitchFamily="2" charset="0"/>
                        </a:rPr>
                        <a:t> </a:t>
                      </a:r>
                      <a:r>
                        <a:rPr lang="cs-CZ" dirty="0" err="1">
                          <a:effectLst/>
                          <a:latin typeface="Helvetica" pitchFamily="2" charset="0"/>
                        </a:rPr>
                        <a:t>culture</a:t>
                      </a:r>
                      <a:endParaRPr lang="cs-CZ" dirty="0">
                        <a:effectLst/>
                        <a:latin typeface="Helvetica" pitchFamily="2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693590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D889DB45-EB1A-A948-AEAB-4AB2110A337D}"/>
              </a:ext>
            </a:extLst>
          </p:cNvPr>
          <p:cNvSpPr txBox="1"/>
          <p:nvPr/>
        </p:nvSpPr>
        <p:spPr>
          <a:xfrm>
            <a:off x="858130" y="4614203"/>
            <a:ext cx="4614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Source: </a:t>
            </a:r>
            <a:r>
              <a:rPr lang="cs-CZ" sz="2000" dirty="0"/>
              <a:t>(</a:t>
            </a:r>
            <a:r>
              <a:rPr lang="cs-CZ" sz="2000" i="1" dirty="0">
                <a:hlinkClick r:id="rId2"/>
              </a:rPr>
              <a:t>Head, B., 2009</a:t>
            </a:r>
            <a:r>
              <a:rPr lang="cs-CZ" sz="2000" dirty="0"/>
              <a:t>)</a:t>
            </a:r>
          </a:p>
          <a:p>
            <a:pPr algn="l"/>
            <a:r>
              <a:rPr lang="en-GB" sz="28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813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5A8C4-7E64-C949-8E6A-64E266A15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concepts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C66B9-6BD6-374C-8102-E85D6E568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392702"/>
            <a:ext cx="10753200" cy="4439298"/>
          </a:xfrm>
        </p:spPr>
        <p:txBody>
          <a:bodyPr/>
          <a:lstStyle/>
          <a:p>
            <a:r>
              <a:rPr lang="cs-CZ" i="1" dirty="0"/>
              <a:t>Data Source</a:t>
            </a:r>
            <a:r>
              <a:rPr lang="cs-CZ" dirty="0"/>
              <a:t>: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, </a:t>
            </a:r>
            <a:r>
              <a:rPr lang="cs-CZ" dirty="0" err="1"/>
              <a:t>including</a:t>
            </a:r>
            <a:r>
              <a:rPr lang="cs-CZ" dirty="0"/>
              <a:t> public </a:t>
            </a:r>
            <a:r>
              <a:rPr lang="cs-CZ" dirty="0" err="1"/>
              <a:t>surveys</a:t>
            </a:r>
            <a:r>
              <a:rPr lang="cs-CZ" dirty="0"/>
              <a:t>,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records</a:t>
            </a:r>
            <a:r>
              <a:rPr lang="cs-CZ" dirty="0"/>
              <a:t>, </a:t>
            </a:r>
            <a:r>
              <a:rPr lang="cs-CZ" dirty="0" err="1"/>
              <a:t>interviews</a:t>
            </a:r>
            <a:r>
              <a:rPr lang="cs-CZ" dirty="0"/>
              <a:t>,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and </a:t>
            </a:r>
            <a:r>
              <a:rPr lang="cs-CZ" dirty="0" err="1"/>
              <a:t>observations</a:t>
            </a:r>
            <a:r>
              <a:rPr lang="cs-CZ" dirty="0"/>
              <a:t>. </a:t>
            </a:r>
            <a:r>
              <a:rPr lang="cs-CZ" dirty="0" err="1"/>
              <a:t>Encompasses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collected</a:t>
            </a:r>
            <a:r>
              <a:rPr lang="cs-CZ" dirty="0"/>
              <a:t> </a:t>
            </a:r>
            <a:r>
              <a:rPr lang="cs-CZ" dirty="0" err="1"/>
              <a:t>specifically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and </a:t>
            </a:r>
            <a:r>
              <a:rPr lang="cs-CZ" dirty="0" err="1"/>
              <a:t>pre-existing</a:t>
            </a:r>
            <a:r>
              <a:rPr lang="cs-CZ" dirty="0"/>
              <a:t> </a:t>
            </a:r>
            <a:r>
              <a:rPr lang="cs-CZ" dirty="0" err="1"/>
              <a:t>cources</a:t>
            </a:r>
            <a:r>
              <a:rPr lang="cs-CZ" dirty="0"/>
              <a:t>, such as </a:t>
            </a:r>
            <a:r>
              <a:rPr lang="cs-CZ" dirty="0" err="1"/>
              <a:t>budgets</a:t>
            </a:r>
            <a:r>
              <a:rPr lang="cs-CZ" dirty="0"/>
              <a:t>, </a:t>
            </a:r>
            <a:r>
              <a:rPr lang="cs-CZ" dirty="0" err="1"/>
              <a:t>reports</a:t>
            </a:r>
            <a:r>
              <a:rPr lang="cs-CZ" dirty="0"/>
              <a:t> and </a:t>
            </a:r>
            <a:r>
              <a:rPr lang="cs-CZ" dirty="0" err="1"/>
              <a:t>legislative</a:t>
            </a:r>
            <a:r>
              <a:rPr lang="cs-CZ" dirty="0"/>
              <a:t> </a:t>
            </a:r>
            <a:r>
              <a:rPr lang="cs-CZ" dirty="0" err="1"/>
              <a:t>documents</a:t>
            </a:r>
            <a:r>
              <a:rPr lang="cs-CZ" dirty="0"/>
              <a:t>. </a:t>
            </a:r>
          </a:p>
          <a:p>
            <a:r>
              <a:rPr lang="cs-CZ" i="1" dirty="0" err="1"/>
              <a:t>Indicator</a:t>
            </a:r>
            <a:r>
              <a:rPr lang="cs-CZ" dirty="0"/>
              <a:t>: a </a:t>
            </a:r>
            <a:r>
              <a:rPr lang="cs-CZ" dirty="0" err="1"/>
              <a:t>quantitative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 </a:t>
            </a:r>
            <a:r>
              <a:rPr lang="cs-CZ" dirty="0" err="1"/>
              <a:t>factor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provides</a:t>
            </a:r>
            <a:r>
              <a:rPr lang="cs-CZ" dirty="0"/>
              <a:t> a </a:t>
            </a:r>
            <a:r>
              <a:rPr lang="cs-CZ" dirty="0" err="1"/>
              <a:t>simple</a:t>
            </a:r>
            <a:r>
              <a:rPr lang="cs-CZ" dirty="0"/>
              <a:t> and </a:t>
            </a:r>
            <a:r>
              <a:rPr lang="cs-CZ" dirty="0" err="1"/>
              <a:t>reliable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achievement</a:t>
            </a:r>
            <a:r>
              <a:rPr lang="cs-CZ" dirty="0"/>
              <a:t>, to </a:t>
            </a:r>
            <a:r>
              <a:rPr lang="cs-CZ" dirty="0" err="1"/>
              <a:t>reflect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to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intervention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to </a:t>
            </a:r>
            <a:r>
              <a:rPr lang="cs-CZ" dirty="0" err="1"/>
              <a:t>help</a:t>
            </a:r>
            <a:r>
              <a:rPr lang="cs-CZ" dirty="0"/>
              <a:t> </a:t>
            </a:r>
            <a:r>
              <a:rPr lang="cs-CZ" dirty="0" err="1"/>
              <a:t>assess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performance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actor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948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Forecasting</a:t>
            </a:r>
            <a:r>
              <a:rPr lang="cs-CZ" dirty="0"/>
              <a:t> in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</a:t>
            </a:r>
            <a:r>
              <a:rPr lang="cs-CZ" sz="2800" dirty="0" err="1"/>
              <a:t>Dunn</a:t>
            </a:r>
            <a:r>
              <a:rPr lang="cs-CZ" sz="2800" dirty="0"/>
              <a:t>, W.N. Public </a:t>
            </a:r>
            <a:r>
              <a:rPr lang="cs-CZ" sz="2800" dirty="0" err="1"/>
              <a:t>Policy</a:t>
            </a:r>
            <a:r>
              <a:rPr lang="cs-CZ" sz="2800" dirty="0"/>
              <a:t> </a:t>
            </a:r>
            <a:r>
              <a:rPr lang="cs-CZ" sz="2800" dirty="0" err="1"/>
              <a:t>Analysis</a:t>
            </a:r>
            <a:r>
              <a:rPr lang="cs-CZ" dirty="0"/>
              <a:t>)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2194560"/>
            <a:ext cx="10753200" cy="431268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Types of future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Principal forms: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428750" lvl="2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Projection</a:t>
            </a:r>
          </a:p>
          <a:p>
            <a:pPr marL="1428750" lvl="2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Prediction</a:t>
            </a:r>
          </a:p>
          <a:p>
            <a:pPr marL="1428750" lvl="2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Conjecture</a:t>
            </a:r>
          </a:p>
          <a:p>
            <a:pPr marL="1428750" lvl="2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lvl="1" indent="-5143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Selected methods</a:t>
            </a:r>
          </a:p>
        </p:txBody>
      </p:sp>
    </p:spTree>
    <p:extLst>
      <p:ext uri="{BB962C8B-B14F-4D97-AF65-F5344CB8AC3E}">
        <p14:creationId xmlns:p14="http://schemas.microsoft.com/office/powerpoint/2010/main" val="167165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future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127513" cy="43513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Plausible futures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Potential futures (alternative)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Normative futures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510" y="1292086"/>
            <a:ext cx="7357403" cy="540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approaches</a:t>
            </a:r>
            <a:r>
              <a:rPr lang="cs-CZ" dirty="0"/>
              <a:t> to </a:t>
            </a:r>
            <a:r>
              <a:rPr lang="cs-CZ" dirty="0" err="1"/>
              <a:t>forecasting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702733" y="1464381"/>
          <a:ext cx="1051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19049331"/>
                    </a:ext>
                  </a:extLst>
                </a:gridCol>
                <a:gridCol w="1891284">
                  <a:extLst>
                    <a:ext uri="{9D8B030D-6E8A-4147-A177-3AD203B41FA5}">
                      <a16:colId xmlns:a16="http://schemas.microsoft.com/office/drawing/2014/main" val="1949658371"/>
                    </a:ext>
                  </a:extLst>
                </a:gridCol>
                <a:gridCol w="4078224">
                  <a:extLst>
                    <a:ext uri="{9D8B030D-6E8A-4147-A177-3AD203B41FA5}">
                      <a16:colId xmlns:a16="http://schemas.microsoft.com/office/drawing/2014/main" val="4109383784"/>
                    </a:ext>
                  </a:extLst>
                </a:gridCol>
                <a:gridCol w="1917192">
                  <a:extLst>
                    <a:ext uri="{9D8B030D-6E8A-4147-A177-3AD203B41FA5}">
                      <a16:colId xmlns:a16="http://schemas.microsoft.com/office/drawing/2014/main" val="4242436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noProof="0" dirty="0"/>
                        <a:t>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B</a:t>
                      </a:r>
                      <a:r>
                        <a:rPr lang="cs-CZ" noProof="0" dirty="0" err="1"/>
                        <a:t>ases</a:t>
                      </a:r>
                      <a:endParaRPr lang="en-AU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Appropriate 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41175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AU" noProof="0" dirty="0"/>
                        <a:t>Extrapolative forecasting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AU" noProof="0" dirty="0"/>
                        <a:t>Trend extrapolation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Classical time-series analysis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AU" noProof="0" dirty="0"/>
                        <a:t>Projections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4831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Linear trend estimation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3816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Exponential weighting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5155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Data transformation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1277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Catastrophe met</a:t>
                      </a:r>
                      <a:r>
                        <a:rPr lang="cs-CZ" noProof="0" dirty="0"/>
                        <a:t>h</a:t>
                      </a:r>
                      <a:r>
                        <a:rPr lang="en-AU" noProof="0" dirty="0"/>
                        <a:t>odology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880173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AU" noProof="0" dirty="0"/>
                        <a:t>Theoretical forecasting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AU" noProof="0" dirty="0"/>
                        <a:t>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Theory mapping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AU" noProof="0" dirty="0"/>
                        <a:t>Predictions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214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Causal modelling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04793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Regression analysis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3052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Point and interval estimation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698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Correlation analysis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19683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AU" noProof="0" dirty="0"/>
                        <a:t>Judgmental forecasting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AU" noProof="0" dirty="0"/>
                        <a:t>Informed judgement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Conventional Delphi </a:t>
                      </a:r>
                      <a:r>
                        <a:rPr lang="cs-CZ" noProof="0" dirty="0" err="1"/>
                        <a:t>technique</a:t>
                      </a:r>
                      <a:endParaRPr lang="en-AU" noProof="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AU" noProof="0" dirty="0"/>
                        <a:t>Conjectures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1590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Cross-impact</a:t>
                      </a:r>
                      <a:r>
                        <a:rPr lang="en-AU" baseline="0" noProof="0" dirty="0"/>
                        <a:t> analysis</a:t>
                      </a:r>
                      <a:endParaRPr lang="en-AU" noProof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2328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noProof="0" dirty="0"/>
                        <a:t>Feasibility assessment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44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6870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E2E395-BDAE-4D51-B60D-BA445800D1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AB8D1D-E01A-4ED2-9A20-E0A1C28D5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A1AD90-D29E-43FA-BF56-30920982BD2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454</TotalTime>
  <Words>869</Words>
  <Application>Microsoft Macintosh PowerPoint</Application>
  <PresentationFormat>Širokoúhlá obrazovka</PresentationFormat>
  <Paragraphs>107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Helvetica</vt:lpstr>
      <vt:lpstr>Tahoma</vt:lpstr>
      <vt:lpstr>Wingdings</vt:lpstr>
      <vt:lpstr>Presentation_MU_EN</vt:lpstr>
      <vt:lpstr>Understanding Policy from Data – Evidence-based Policy</vt:lpstr>
      <vt:lpstr>Evidence-based policy</vt:lpstr>
      <vt:lpstr>Critiques</vt:lpstr>
      <vt:lpstr>EBP requirements:</vt:lpstr>
      <vt:lpstr>Types of knowledge relevant to evidence-based policy </vt:lpstr>
      <vt:lpstr>Key concepts</vt:lpstr>
      <vt:lpstr>Forecasting in policy analysis (Dunn, W.N. Public Policy Analysis) </vt:lpstr>
      <vt:lpstr>Types of future</vt:lpstr>
      <vt:lpstr>Three approaches to forecasting</vt:lpstr>
      <vt:lpstr>Bases – (the boundaries between inductive deductive, and retroductive reasoning are often blurred). </vt:lpstr>
      <vt:lpstr>A) Extrapolative forecasting - projection</vt:lpstr>
      <vt:lpstr>B) Theoretical forecasting - prediction</vt:lpstr>
      <vt:lpstr>C) Judgemental forecasting – conjecture</vt:lpstr>
      <vt:lpstr>A task for you: Test the hypothesis, answer “research questions”.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Policy from Data</dc:title>
  <dc:subject/>
  <dc:creator>Ivan Malý</dc:creator>
  <cp:keywords/>
  <dc:description/>
  <cp:lastModifiedBy>Ivan Malý</cp:lastModifiedBy>
  <cp:revision>13</cp:revision>
  <cp:lastPrinted>1601-01-01T00:00:00Z</cp:lastPrinted>
  <dcterms:created xsi:type="dcterms:W3CDTF">2021-12-14T10:17:23Z</dcterms:created>
  <dcterms:modified xsi:type="dcterms:W3CDTF">2021-12-14T17:51:44Z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