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9"/>
  </p:notesMasterIdLst>
  <p:handoutMasterIdLst>
    <p:handoutMasterId r:id="rId20"/>
  </p:handoutMasterIdLst>
  <p:sldIdLst>
    <p:sldId id="257" r:id="rId5"/>
    <p:sldId id="289" r:id="rId6"/>
    <p:sldId id="292" r:id="rId7"/>
    <p:sldId id="290" r:id="rId8"/>
    <p:sldId id="291" r:id="rId9"/>
    <p:sldId id="261" r:id="rId10"/>
    <p:sldId id="258" r:id="rId11"/>
    <p:sldId id="272" r:id="rId12"/>
    <p:sldId id="263" r:id="rId13"/>
    <p:sldId id="282" r:id="rId14"/>
    <p:sldId id="284" r:id="rId15"/>
    <p:sldId id="286" r:id="rId16"/>
    <p:sldId id="274" r:id="rId17"/>
    <p:sldId id="267" r:id="rId18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17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006E"/>
    <a:srgbClr val="4BC8FF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224" autoAdjust="0"/>
    <p:restoredTop sz="95768" autoAdjust="0"/>
  </p:normalViewPr>
  <p:slideViewPr>
    <p:cSldViewPr snapToGrid="0">
      <p:cViewPr varScale="1">
        <p:scale>
          <a:sx n="91" d="100"/>
          <a:sy n="91" d="100"/>
        </p:scale>
        <p:origin x="200" y="888"/>
      </p:cViewPr>
      <p:guideLst>
        <p:guide orient="horz" pos="1117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9" d="100"/>
          <a:sy n="79" d="100"/>
        </p:scale>
        <p:origin x="4080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Dunn</a:t>
            </a:r>
            <a:r>
              <a:rPr lang="cs-CZ" dirty="0"/>
              <a:t>, s.141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02B619-7620-4891-BFF7-E60A2BA7ECEF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14158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GB" noProof="0" dirty="0"/>
              <a:t>Click here to insert title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65999" cy="1061398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marR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en-GB" noProof="0" dirty="0"/>
              <a:t>Click here to insert subtitle</a:t>
            </a:r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, images,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16" name="Obrázek 1">
            <a:extLst>
              <a:ext uri="{FF2B5EF4-FFF2-40B4-BE49-F238E27FC236}">
                <a16:creationId xmlns:a16="http://schemas.microsoft.com/office/drawing/2014/main" id="{37F273DF-6817-DC4D-8285-9665115B963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800" y="6048000"/>
            <a:ext cx="874800" cy="59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pic>
        <p:nvPicPr>
          <p:cNvPr id="5" name="Obrázek 1">
            <a:extLst>
              <a:ext uri="{FF2B5EF4-FFF2-40B4-BE49-F238E27FC236}">
                <a16:creationId xmlns:a16="http://schemas.microsoft.com/office/drawing/2014/main" id="{0DB11DDC-AC33-924A-8A33-A64793AA736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800" y="6048000"/>
            <a:ext cx="874800" cy="59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on the icon to insert image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pic>
        <p:nvPicPr>
          <p:cNvPr id="10" name="Obrázek 5">
            <a:extLst>
              <a:ext uri="{FF2B5EF4-FFF2-40B4-BE49-F238E27FC236}">
                <a16:creationId xmlns:a16="http://schemas.microsoft.com/office/drawing/2014/main" id="{6351BEDD-87CB-6544-B996-307A98B6AD2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65999" cy="1061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invers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pic>
        <p:nvPicPr>
          <p:cNvPr id="9" name="Obrázek 5">
            <a:extLst>
              <a:ext uri="{FF2B5EF4-FFF2-40B4-BE49-F238E27FC236}">
                <a16:creationId xmlns:a16="http://schemas.microsoft.com/office/drawing/2014/main" id="{954346A6-BF32-A742-A8DE-06EF2E8AE8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1" y="414000"/>
            <a:ext cx="1565997" cy="1061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 - invers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on the icon to insert image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pic>
        <p:nvPicPr>
          <p:cNvPr id="9" name="Obrázek 5">
            <a:extLst>
              <a:ext uri="{FF2B5EF4-FFF2-40B4-BE49-F238E27FC236}">
                <a16:creationId xmlns:a16="http://schemas.microsoft.com/office/drawing/2014/main" id="{9E2383A3-6605-9849-9968-A21E7C39F6B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1" y="414000"/>
            <a:ext cx="1565997" cy="1061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image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800" y="6048000"/>
            <a:ext cx="874800" cy="592920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ECON slid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06200" y="2012580"/>
            <a:ext cx="4179600" cy="2832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57242" y="2298933"/>
            <a:ext cx="8712448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FC7BCF-035C-1E48-B168-53055F4A6E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230DE12-B682-A146-9730-6CF5B14CB2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5280F60-6609-8145-A06A-CABDA54BB0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16EDC-9909-F54A-AC57-636B6594B2FC}" type="datetimeFigureOut">
              <a:rPr lang="cs-CZ" smtClean="0"/>
              <a:t>13.12.2021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E99000F-908B-AF4B-B7AB-E6DD39279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F838832-02F7-7942-9E07-711E46C80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E2F46-BC97-964F-8D93-023C4F8E06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5353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7" name="Obrázek 1">
            <a:extLst>
              <a:ext uri="{FF2B5EF4-FFF2-40B4-BE49-F238E27FC236}">
                <a16:creationId xmlns:a16="http://schemas.microsoft.com/office/drawing/2014/main" id="{688E37DA-02E4-BB48-8AD7-BC06059FCA5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800" y="6048000"/>
            <a:ext cx="874800" cy="59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9" name="Obrázek 1">
            <a:extLst>
              <a:ext uri="{FF2B5EF4-FFF2-40B4-BE49-F238E27FC236}">
                <a16:creationId xmlns:a16="http://schemas.microsoft.com/office/drawing/2014/main" id="{DCCC0367-FBBD-DA4A-9C2A-1CFEDCF0B80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800" y="6048000"/>
            <a:ext cx="874800" cy="59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1" name="Obrázek 1">
            <a:extLst>
              <a:ext uri="{FF2B5EF4-FFF2-40B4-BE49-F238E27FC236}">
                <a16:creationId xmlns:a16="http://schemas.microsoft.com/office/drawing/2014/main" id="{6D5EE9C4-2C1F-804A-86FF-3B15929B3EC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800" y="6048000"/>
            <a:ext cx="874800" cy="59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en-GB" noProof="0" dirty="0"/>
              <a:t>Click here to insert heading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2" name="Obrázek 1">
            <a:extLst>
              <a:ext uri="{FF2B5EF4-FFF2-40B4-BE49-F238E27FC236}">
                <a16:creationId xmlns:a16="http://schemas.microsoft.com/office/drawing/2014/main" id="{04172D81-C53D-2C40-B8B5-EEBCB19EDA3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800" y="6048000"/>
            <a:ext cx="874800" cy="59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, 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on the icon to insert image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pic>
        <p:nvPicPr>
          <p:cNvPr id="9" name="Obrázek 1">
            <a:extLst>
              <a:ext uri="{FF2B5EF4-FFF2-40B4-BE49-F238E27FC236}">
                <a16:creationId xmlns:a16="http://schemas.microsoft.com/office/drawing/2014/main" id="{F7B0AD4C-18C5-6A4A-A360-5182EB548B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800" y="6048000"/>
            <a:ext cx="874800" cy="59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17" name="Obrázek 1">
            <a:extLst>
              <a:ext uri="{FF2B5EF4-FFF2-40B4-BE49-F238E27FC236}">
                <a16:creationId xmlns:a16="http://schemas.microsoft.com/office/drawing/2014/main" id="{DFD1AC9B-6FB5-2340-B4DB-0F32E361A2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800" y="6048000"/>
            <a:ext cx="874800" cy="59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7" name="Obrázek 1">
            <a:extLst>
              <a:ext uri="{FF2B5EF4-FFF2-40B4-BE49-F238E27FC236}">
                <a16:creationId xmlns:a16="http://schemas.microsoft.com/office/drawing/2014/main" id="{0064709D-8909-7A43-BD41-96E498C3FEE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800" y="6048000"/>
            <a:ext cx="874800" cy="59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ly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7" name="Obrázek 1">
            <a:extLst>
              <a:ext uri="{FF2B5EF4-FFF2-40B4-BE49-F238E27FC236}">
                <a16:creationId xmlns:a16="http://schemas.microsoft.com/office/drawing/2014/main" id="{61587C04-9F21-8E42-A24D-BFBADC90546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800" y="6048000"/>
            <a:ext cx="874800" cy="59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en-GB" noProof="0" dirty="0"/>
              <a:t>Click here to insert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  <p:sldLayoutId id="2147483699" r:id="rId18"/>
  </p:sldLayoutIdLst>
  <p:hf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20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journals.sagepub.com/doi/pdf/10.1177/0002716218763128" TargetMode="External"/><Relationship Id="rId2" Type="http://schemas.openxmlformats.org/officeDocument/2006/relationships/hyperlink" Target="https://web.archive.org/web/20101128092524/http:/www.pc.gov.au/__data/assets/pdf_file/0007/96208/03-chapter2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eb.archive.org/web/20101128092524/http:/www.pc.gov.au/__data/assets/pdf_file/0007/96208/03-chapter2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81A016-605F-A348-927B-7E7D8D4CAF5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Understanding Policy from Data – Evidence-based Policy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D37BD0F-CEB9-6147-A8F2-269951E160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928564"/>
          </a:xfrm>
        </p:spPr>
        <p:txBody>
          <a:bodyPr/>
          <a:lstStyle/>
          <a:p>
            <a:endParaRPr lang="en-GB" dirty="0"/>
          </a:p>
          <a:p>
            <a:r>
              <a:rPr lang="en-GB" dirty="0"/>
              <a:t>Analysing Public Policy – Forecasting Expected Policy Outcomes</a:t>
            </a:r>
          </a:p>
        </p:txBody>
      </p:sp>
    </p:spTree>
    <p:extLst>
      <p:ext uri="{BB962C8B-B14F-4D97-AF65-F5344CB8AC3E}">
        <p14:creationId xmlns:p14="http://schemas.microsoft.com/office/powerpoint/2010/main" val="17518786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err="1"/>
              <a:t>Bases</a:t>
            </a:r>
            <a:r>
              <a:rPr lang="cs-CZ" sz="3200" dirty="0"/>
              <a:t> – (</a:t>
            </a:r>
            <a:r>
              <a:rPr lang="en-US" sz="3200" dirty="0"/>
              <a:t>the boundaries between inductive deductive, and </a:t>
            </a:r>
            <a:r>
              <a:rPr lang="en-US" sz="3200" dirty="0" err="1"/>
              <a:t>retroductive</a:t>
            </a:r>
            <a:r>
              <a:rPr lang="en-US" sz="3200" dirty="0"/>
              <a:t> reasoning are often blurred).</a:t>
            </a:r>
            <a:br>
              <a:rPr lang="en-US" dirty="0"/>
            </a:b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8800" y="2011680"/>
            <a:ext cx="10753200" cy="4149968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/>
              <a:t>Trend extrapolation </a:t>
            </a:r>
            <a:r>
              <a:rPr lang="en-US" dirty="0"/>
              <a:t>is based on </a:t>
            </a:r>
            <a:r>
              <a:rPr lang="en-US" b="1" dirty="0"/>
              <a:t>inductive</a:t>
            </a:r>
            <a:r>
              <a:rPr lang="en-US" dirty="0"/>
              <a:t> logic, that is, the process of reasoning from particular observations to general conclusion or claims.</a:t>
            </a:r>
          </a:p>
          <a:p>
            <a:endParaRPr lang="en-US" dirty="0"/>
          </a:p>
          <a:p>
            <a:r>
              <a:rPr lang="en-US" b="1" dirty="0"/>
              <a:t>Theoretical assumption </a:t>
            </a:r>
            <a:r>
              <a:rPr lang="en-US" dirty="0"/>
              <a:t>is based on </a:t>
            </a:r>
            <a:r>
              <a:rPr lang="en-US" b="1" dirty="0"/>
              <a:t>deductive</a:t>
            </a:r>
            <a:r>
              <a:rPr lang="en-US" dirty="0"/>
              <a:t> logic, that is, the process of reasoning from general statements, laws, or proposition to particular sets of information or claims.</a:t>
            </a:r>
          </a:p>
          <a:p>
            <a:endParaRPr lang="en-US" dirty="0"/>
          </a:p>
          <a:p>
            <a:r>
              <a:rPr lang="en-US" b="1" dirty="0"/>
              <a:t>Informed judgment </a:t>
            </a:r>
            <a:r>
              <a:rPr lang="en-US" dirty="0"/>
              <a:t>often expressed by experts and based on </a:t>
            </a:r>
            <a:r>
              <a:rPr lang="en-US" b="1" dirty="0" err="1"/>
              <a:t>retroductive</a:t>
            </a:r>
            <a:r>
              <a:rPr lang="en-US" dirty="0"/>
              <a:t> logic, that is, the process of reasoning that begins with claims about the future and then works backward to the information and assumptions necessary to support claims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27501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22"/>
          </p:nvPr>
        </p:nvSpPr>
        <p:spPr>
          <a:xfrm>
            <a:off x="4440000" y="2729130"/>
            <a:ext cx="3311525" cy="3112869"/>
          </a:xfrm>
        </p:spPr>
        <p:txBody>
          <a:bodyPr/>
          <a:lstStyle/>
          <a:p>
            <a:r>
              <a:rPr lang="en-US" dirty="0"/>
              <a:t>Oscillations</a:t>
            </a:r>
          </a:p>
          <a:p>
            <a:r>
              <a:rPr lang="en-US" dirty="0"/>
              <a:t>Cycles</a:t>
            </a:r>
          </a:p>
          <a:p>
            <a:r>
              <a:rPr lang="en-US" dirty="0"/>
              <a:t>Growth curves</a:t>
            </a:r>
          </a:p>
          <a:p>
            <a:r>
              <a:rPr lang="en-US" dirty="0"/>
              <a:t>Decline curves</a:t>
            </a:r>
          </a:p>
          <a:p>
            <a:r>
              <a:rPr lang="en-US" dirty="0"/>
              <a:t>Catastrophes</a:t>
            </a:r>
          </a:p>
          <a:p>
            <a:pPr marL="72000" indent="0">
              <a:buNone/>
            </a:pPr>
            <a:endParaRPr lang="en-US" sz="2800" dirty="0">
              <a:ea typeface="+mn-ea"/>
              <a:cs typeface="+mn-cs"/>
            </a:endParaRP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5FB6EA38-9993-5C49-BC1E-259774B9FA5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8800" y="2729133"/>
            <a:ext cx="3313199" cy="3112868"/>
          </a:xfrm>
        </p:spPr>
        <p:txBody>
          <a:bodyPr/>
          <a:lstStyle/>
          <a:p>
            <a:pPr marL="342900" lvl="1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Persistence (Patterns observed in the past will persist in the future.)</a:t>
            </a:r>
          </a:p>
          <a:p>
            <a:pPr marL="342900" lvl="1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Regularity (Past variations observed trends will regularly recur in the future.)</a:t>
            </a:r>
          </a:p>
          <a:p>
            <a:pPr marL="342900" lvl="1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Reliability and validity of data. </a:t>
            </a:r>
          </a:p>
        </p:txBody>
      </p:sp>
      <p:sp>
        <p:nvSpPr>
          <p:cNvPr id="8" name="Zástupný text 7">
            <a:extLst>
              <a:ext uri="{FF2B5EF4-FFF2-40B4-BE49-F238E27FC236}">
                <a16:creationId xmlns:a16="http://schemas.microsoft.com/office/drawing/2014/main" id="{66A4C3E2-1A01-C940-8488-AE4E82F03CF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Zástupný text 10">
            <a:extLst>
              <a:ext uri="{FF2B5EF4-FFF2-40B4-BE49-F238E27FC236}">
                <a16:creationId xmlns:a16="http://schemas.microsoft.com/office/drawing/2014/main" id="{D6FAE76A-5EDD-8B49-9853-4F926878EAE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Zástupný obsah 11">
            <a:extLst>
              <a:ext uri="{FF2B5EF4-FFF2-40B4-BE49-F238E27FC236}">
                <a16:creationId xmlns:a16="http://schemas.microsoft.com/office/drawing/2014/main" id="{A888C57A-8DFA-7343-B0F1-96A851432C9D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3"/>
            <a:ext cx="3311525" cy="910520"/>
          </a:xfrm>
        </p:spPr>
        <p:txBody>
          <a:bodyPr/>
          <a:lstStyle/>
          <a:p>
            <a:pPr marL="72000">
              <a:lnSpc>
                <a:spcPct val="100000"/>
              </a:lnSpc>
            </a:pPr>
            <a:r>
              <a:rPr lang="en-US" dirty="0"/>
              <a:t>Three basic assumptions:</a:t>
            </a:r>
          </a:p>
          <a:p>
            <a:endParaRPr lang="en-US" dirty="0"/>
          </a:p>
          <a:p>
            <a:endParaRPr lang="en-GB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A) </a:t>
            </a:r>
            <a:r>
              <a:rPr lang="cs-CZ" dirty="0" err="1"/>
              <a:t>Extrapolative</a:t>
            </a:r>
            <a:r>
              <a:rPr lang="cs-CZ" dirty="0"/>
              <a:t> </a:t>
            </a:r>
            <a:r>
              <a:rPr lang="cs-CZ" dirty="0" err="1"/>
              <a:t>forecasting</a:t>
            </a:r>
            <a:r>
              <a:rPr lang="cs-CZ" dirty="0"/>
              <a:t> - </a:t>
            </a:r>
            <a:r>
              <a:rPr lang="cs-CZ" dirty="0" err="1"/>
              <a:t>projection</a:t>
            </a:r>
            <a:endParaRPr lang="en-US" dirty="0"/>
          </a:p>
        </p:txBody>
      </p:sp>
      <p:pic>
        <p:nvPicPr>
          <p:cNvPr id="14" name="Zástupný obsah 13">
            <a:extLst>
              <a:ext uri="{FF2B5EF4-FFF2-40B4-BE49-F238E27FC236}">
                <a16:creationId xmlns:a16="http://schemas.microsoft.com/office/drawing/2014/main" id="{A9C98573-54A2-314B-8A44-EBF883096C17}"/>
              </a:ext>
            </a:extLst>
          </p:cNvPr>
          <p:cNvPicPr>
            <a:picLocks noGrp="1" noChangeAspect="1"/>
          </p:cNvPicPr>
          <p:nvPr>
            <p:ph sz="quarter" idx="24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1525" y="1567577"/>
            <a:ext cx="3717773" cy="4966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66852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B) </a:t>
            </a:r>
            <a:r>
              <a:rPr lang="cs-CZ" dirty="0" err="1"/>
              <a:t>Theoretical</a:t>
            </a:r>
            <a:r>
              <a:rPr lang="cs-CZ" dirty="0"/>
              <a:t> </a:t>
            </a:r>
            <a:r>
              <a:rPr lang="cs-CZ" dirty="0" err="1"/>
              <a:t>forecasting</a:t>
            </a:r>
            <a:r>
              <a:rPr lang="cs-CZ" dirty="0"/>
              <a:t> - </a:t>
            </a:r>
            <a:r>
              <a:rPr lang="cs-CZ" dirty="0" err="1"/>
              <a:t>prediction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8800" y="1533378"/>
            <a:ext cx="10753200" cy="4298622"/>
          </a:xfrm>
        </p:spPr>
        <p:txBody>
          <a:bodyPr/>
          <a:lstStyle/>
          <a:p>
            <a:r>
              <a:rPr lang="en-US" dirty="0"/>
              <a:t>In policy analysis, deductive reasoning is most frequently used in connection with arguments from cause that seek to establish that if one event (x) occurs, another event (y) will follow it.</a:t>
            </a:r>
          </a:p>
          <a:p>
            <a:r>
              <a:rPr lang="en-US" dirty="0"/>
              <a:t>Some procedures are concerned with ways to identify and systematize theoretical assumptions, while others provide better estimates of future societal states predicted from theory. </a:t>
            </a:r>
          </a:p>
          <a:p>
            <a:endParaRPr lang="en-US" dirty="0"/>
          </a:p>
          <a:p>
            <a:r>
              <a:rPr lang="en-US" dirty="0"/>
              <a:t>Casual modeling (covariations), Regression, Correlation analysis…</a:t>
            </a:r>
          </a:p>
        </p:txBody>
      </p:sp>
    </p:spTree>
    <p:extLst>
      <p:ext uri="{BB962C8B-B14F-4D97-AF65-F5344CB8AC3E}">
        <p14:creationId xmlns:p14="http://schemas.microsoft.com/office/powerpoint/2010/main" val="10812612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C) </a:t>
            </a:r>
            <a:r>
              <a:rPr lang="en-US" dirty="0" err="1"/>
              <a:t>Judgemental</a:t>
            </a:r>
            <a:r>
              <a:rPr lang="en-US" dirty="0"/>
              <a:t> forecasting – conjecture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8800" y="1505243"/>
            <a:ext cx="10753200" cy="4326757"/>
          </a:xfrm>
        </p:spPr>
        <p:txBody>
          <a:bodyPr/>
          <a:lstStyle/>
          <a:p>
            <a:r>
              <a:rPr lang="en-US" dirty="0"/>
              <a:t>Assumptions about the creative powers of persons making the forecast are used to warrant claims about the future.</a:t>
            </a:r>
          </a:p>
          <a:p>
            <a:endParaRPr lang="en-US" dirty="0"/>
          </a:p>
          <a:p>
            <a:r>
              <a:rPr lang="en-US" dirty="0"/>
              <a:t>The logic of intuitive forecasting is essentially </a:t>
            </a:r>
            <a:r>
              <a:rPr lang="en-US" dirty="0" err="1"/>
              <a:t>retroductive</a:t>
            </a:r>
            <a:r>
              <a:rPr lang="en-US" dirty="0"/>
              <a:t>, because analyst begin with a conjectured state of affairs and then work their way back to the data or assumptions necessary  to support the conjecture.</a:t>
            </a:r>
          </a:p>
        </p:txBody>
      </p:sp>
    </p:spTree>
    <p:extLst>
      <p:ext uri="{BB962C8B-B14F-4D97-AF65-F5344CB8AC3E}">
        <p14:creationId xmlns:p14="http://schemas.microsoft.com/office/powerpoint/2010/main" val="21842584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0B7BE5-14BB-BC42-A295-CADA46FA4F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 task for you: Test the hypothesis, answer “research questions”.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42E5838-DE40-5B41-8B3D-4176813BBA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/>
              <a:t>Is it true that richer countries spend a larger part of their GDP on healthcare?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/>
              <a:t>Is there any corelation between tobacco consumption and countries life expectancy? How strong is </a:t>
            </a:r>
            <a:r>
              <a:rPr lang="en-GB"/>
              <a:t>it?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06405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F7C8A916-458A-1E47-9886-B722A5D862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2</a:t>
            </a:fld>
            <a:endParaRPr lang="en-GB" altLang="cs-CZ" noProof="0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0DC07307-0203-9E49-9A67-AD1DB5E5A7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Evidence-based policy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1482145-478D-954D-B810-54869A987A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71448"/>
            <a:ext cx="10753200" cy="4666552"/>
          </a:xfrm>
        </p:spPr>
        <p:txBody>
          <a:bodyPr/>
          <a:lstStyle/>
          <a:p>
            <a:r>
              <a:rPr lang="cs-CZ" dirty="0"/>
              <a:t>„Evidence-</a:t>
            </a:r>
            <a:r>
              <a:rPr lang="cs-CZ" dirty="0" err="1"/>
              <a:t>based</a:t>
            </a:r>
            <a:r>
              <a:rPr lang="cs-CZ" dirty="0"/>
              <a:t> </a:t>
            </a:r>
            <a:r>
              <a:rPr lang="cs-CZ" dirty="0" err="1"/>
              <a:t>policy</a:t>
            </a:r>
            <a:r>
              <a:rPr lang="cs-CZ" dirty="0"/>
              <a:t> (EBP)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aspiration</a:t>
            </a:r>
            <a:r>
              <a:rPr lang="cs-CZ" dirty="0"/>
              <a:t> </a:t>
            </a:r>
            <a:r>
              <a:rPr lang="cs-CZ" dirty="0" err="1"/>
              <a:t>rather</a:t>
            </a:r>
            <a:r>
              <a:rPr lang="cs-CZ" dirty="0"/>
              <a:t> </a:t>
            </a:r>
            <a:r>
              <a:rPr lang="cs-CZ" dirty="0" err="1"/>
              <a:t>than</a:t>
            </a:r>
            <a:r>
              <a:rPr lang="cs-CZ" dirty="0"/>
              <a:t>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accomplished</a:t>
            </a:r>
            <a:r>
              <a:rPr lang="cs-CZ" dirty="0"/>
              <a:t> </a:t>
            </a:r>
            <a:r>
              <a:rPr lang="cs-CZ" dirty="0" err="1"/>
              <a:t>outcome</a:t>
            </a:r>
            <a:r>
              <a:rPr lang="cs-CZ" dirty="0"/>
              <a:t>“ (</a:t>
            </a:r>
            <a:r>
              <a:rPr lang="cs-CZ" i="1" dirty="0" err="1">
                <a:hlinkClick r:id="rId2"/>
              </a:rPr>
              <a:t>Head</a:t>
            </a:r>
            <a:r>
              <a:rPr lang="cs-CZ" i="1" dirty="0">
                <a:hlinkClick r:id="rId2"/>
              </a:rPr>
              <a:t>, B., 2009:13</a:t>
            </a:r>
            <a:r>
              <a:rPr lang="cs-CZ" dirty="0"/>
              <a:t>)</a:t>
            </a:r>
          </a:p>
          <a:p>
            <a:r>
              <a:rPr lang="en-GB" dirty="0"/>
              <a:t>„Evidence-based policy…encompasses two core elements: the application of rigorous research methods to build credible evidence about “what works”; and the use of such evidence to focus public and private resources on programs, practices, and treatments (“interventions”) shown to be effective.“ </a:t>
            </a:r>
            <a:r>
              <a:rPr lang="cs-CZ" dirty="0">
                <a:hlinkClick r:id="rId3"/>
              </a:rPr>
              <a:t>(</a:t>
            </a:r>
            <a:r>
              <a:rPr lang="cs-CZ" i="1" dirty="0">
                <a:hlinkClick r:id="rId3"/>
              </a:rPr>
              <a:t>Baron, J. 2018:40)</a:t>
            </a:r>
            <a:endParaRPr lang="cs-CZ" i="1" dirty="0"/>
          </a:p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implied</a:t>
            </a:r>
            <a:r>
              <a:rPr lang="cs-CZ" dirty="0"/>
              <a:t> </a:t>
            </a:r>
            <a:r>
              <a:rPr lang="cs-CZ" dirty="0" err="1"/>
              <a:t>contrast</a:t>
            </a:r>
            <a:r>
              <a:rPr lang="cs-CZ" dirty="0"/>
              <a:t> </a:t>
            </a:r>
            <a:r>
              <a:rPr lang="cs-CZ" dirty="0" err="1"/>
              <a:t>here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policymaking</a:t>
            </a:r>
            <a:r>
              <a:rPr lang="cs-CZ" dirty="0"/>
              <a:t> </a:t>
            </a:r>
            <a:r>
              <a:rPr lang="cs-CZ" dirty="0" err="1"/>
              <a:t>based</a:t>
            </a:r>
            <a:r>
              <a:rPr lang="cs-CZ" dirty="0"/>
              <a:t> on </a:t>
            </a:r>
            <a:r>
              <a:rPr lang="cs-CZ" i="1" dirty="0"/>
              <a:t>ideology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'</a:t>
            </a:r>
            <a:r>
              <a:rPr lang="cs-CZ" i="1" dirty="0" err="1"/>
              <a:t>common</a:t>
            </a:r>
            <a:r>
              <a:rPr lang="cs-CZ" i="1" dirty="0"/>
              <a:t> </a:t>
            </a:r>
            <a:r>
              <a:rPr lang="cs-CZ" i="1" dirty="0" err="1"/>
              <a:t>sense</a:t>
            </a:r>
            <a:r>
              <a:rPr lang="cs-CZ" dirty="0"/>
              <a:t>'. (</a:t>
            </a:r>
            <a:r>
              <a:rPr lang="cs-CZ" i="1" dirty="0">
                <a:hlinkClick r:id="rId2"/>
              </a:rPr>
              <a:t>Head, B., 2009:13</a:t>
            </a:r>
            <a:r>
              <a:rPr lang="cs-CZ" dirty="0"/>
              <a:t>)</a:t>
            </a:r>
          </a:p>
          <a:p>
            <a:endParaRPr lang="cs-CZ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4722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178300AB-808A-5944-98EA-B6AB6F1CD06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3</a:t>
            </a:fld>
            <a:endParaRPr lang="en-GB" altLang="cs-CZ" noProof="0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14C69C72-1E9F-C243-A063-6637342CCE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Critiques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108055C-DA6C-D14D-8B23-6C6D465976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Policy-making</a:t>
            </a:r>
            <a:r>
              <a:rPr lang="cs-CZ" dirty="0"/>
              <a:t> </a:t>
            </a:r>
            <a:r>
              <a:rPr lang="cs-CZ" dirty="0" err="1"/>
              <a:t>encompasses</a:t>
            </a:r>
            <a:r>
              <a:rPr lang="cs-CZ" dirty="0"/>
              <a:t> </a:t>
            </a:r>
            <a:r>
              <a:rPr lang="cs-CZ" dirty="0" err="1"/>
              <a:t>also</a:t>
            </a:r>
            <a:r>
              <a:rPr lang="cs-CZ" dirty="0"/>
              <a:t> </a:t>
            </a:r>
            <a:r>
              <a:rPr lang="cs-CZ" dirty="0" err="1"/>
              <a:t>other</a:t>
            </a:r>
            <a:r>
              <a:rPr lang="cs-CZ" dirty="0"/>
              <a:t> </a:t>
            </a:r>
            <a:r>
              <a:rPr lang="cs-CZ" dirty="0" err="1"/>
              <a:t>types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decisions</a:t>
            </a:r>
            <a:r>
              <a:rPr lang="cs-CZ" dirty="0"/>
              <a:t> such as </a:t>
            </a:r>
            <a:r>
              <a:rPr lang="cs-CZ" dirty="0" err="1"/>
              <a:t>institutional</a:t>
            </a:r>
            <a:r>
              <a:rPr lang="cs-CZ" dirty="0"/>
              <a:t> </a:t>
            </a:r>
            <a:r>
              <a:rPr lang="cs-CZ" dirty="0" err="1"/>
              <a:t>reforms</a:t>
            </a:r>
            <a:r>
              <a:rPr lang="cs-CZ" dirty="0"/>
              <a:t> and </a:t>
            </a:r>
            <a:r>
              <a:rPr lang="cs-CZ" dirty="0" err="1"/>
              <a:t>actions</a:t>
            </a:r>
            <a:r>
              <a:rPr lang="cs-CZ" dirty="0"/>
              <a:t> </a:t>
            </a:r>
            <a:r>
              <a:rPr lang="cs-CZ" dirty="0" err="1"/>
              <a:t>based</a:t>
            </a:r>
            <a:r>
              <a:rPr lang="cs-CZ" dirty="0"/>
              <a:t> on </a:t>
            </a:r>
            <a:r>
              <a:rPr lang="cs-CZ" dirty="0" err="1"/>
              <a:t>predictions</a:t>
            </a:r>
            <a:r>
              <a:rPr lang="cs-CZ" dirty="0"/>
              <a:t>.</a:t>
            </a:r>
            <a:r>
              <a:rPr lang="cs-CZ" dirty="0">
                <a:solidFill>
                  <a:schemeClr val="tx2"/>
                </a:solidFill>
              </a:rPr>
              <a:t> </a:t>
            </a:r>
            <a:r>
              <a:rPr lang="cs-CZ" sz="2000" i="1" dirty="0" err="1">
                <a:solidFill>
                  <a:schemeClr val="tx2"/>
                </a:solidFill>
              </a:rPr>
              <a:t>Woodward</a:t>
            </a:r>
            <a:r>
              <a:rPr lang="cs-CZ" sz="2000" i="1" dirty="0">
                <a:solidFill>
                  <a:schemeClr val="tx2"/>
                </a:solidFill>
              </a:rPr>
              <a:t>, J. (2005). Making Things Happen: A Theory of Causal Explanation. Oxford University </a:t>
            </a:r>
            <a:r>
              <a:rPr lang="cs-CZ" sz="2000" i="1" dirty="0" err="1">
                <a:solidFill>
                  <a:schemeClr val="tx2"/>
                </a:solidFill>
              </a:rPr>
              <a:t>Press</a:t>
            </a:r>
            <a:r>
              <a:rPr lang="cs-CZ" sz="2000" i="1" dirty="0">
                <a:solidFill>
                  <a:schemeClr val="tx2"/>
                </a:solidFill>
              </a:rPr>
              <a:t>. </a:t>
            </a:r>
          </a:p>
          <a:p>
            <a:r>
              <a:rPr lang="cs-CZ" dirty="0" err="1"/>
              <a:t>Therefore</a:t>
            </a:r>
            <a:r>
              <a:rPr lang="cs-CZ" dirty="0"/>
              <a:t>, </a:t>
            </a:r>
            <a:r>
              <a:rPr lang="cs-CZ" dirty="0" err="1"/>
              <a:t>mechanistic</a:t>
            </a:r>
            <a:r>
              <a:rPr lang="cs-CZ" dirty="0"/>
              <a:t> evidence and </a:t>
            </a:r>
            <a:r>
              <a:rPr lang="cs-CZ" dirty="0" err="1"/>
              <a:t>observational</a:t>
            </a:r>
            <a:r>
              <a:rPr lang="cs-CZ" dirty="0"/>
              <a:t> </a:t>
            </a:r>
            <a:r>
              <a:rPr lang="cs-CZ" dirty="0" err="1"/>
              <a:t>studies</a:t>
            </a:r>
            <a:r>
              <a:rPr lang="cs-CZ" dirty="0"/>
              <a:t> </a:t>
            </a:r>
            <a:r>
              <a:rPr lang="cs-CZ" dirty="0" err="1"/>
              <a:t>suffice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introducing</a:t>
            </a:r>
            <a:r>
              <a:rPr lang="cs-CZ" dirty="0"/>
              <a:t> </a:t>
            </a:r>
            <a:r>
              <a:rPr lang="cs-CZ" dirty="0" err="1"/>
              <a:t>institutional</a:t>
            </a:r>
            <a:r>
              <a:rPr lang="cs-CZ" dirty="0"/>
              <a:t> </a:t>
            </a:r>
            <a:r>
              <a:rPr lang="cs-CZ" dirty="0" err="1"/>
              <a:t>reforms</a:t>
            </a:r>
            <a:r>
              <a:rPr lang="cs-CZ" dirty="0"/>
              <a:t> and </a:t>
            </a:r>
            <a:r>
              <a:rPr lang="cs-CZ" dirty="0" err="1"/>
              <a:t>undertaking</a:t>
            </a:r>
            <a:r>
              <a:rPr lang="cs-CZ" dirty="0"/>
              <a:t> </a:t>
            </a:r>
            <a:r>
              <a:rPr lang="cs-CZ" dirty="0" err="1"/>
              <a:t>actions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do not </a:t>
            </a:r>
            <a:r>
              <a:rPr lang="cs-CZ" dirty="0" err="1"/>
              <a:t>modify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causes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a </a:t>
            </a:r>
            <a:r>
              <a:rPr lang="cs-CZ" dirty="0" err="1"/>
              <a:t>causal</a:t>
            </a:r>
            <a:r>
              <a:rPr lang="cs-CZ" dirty="0"/>
              <a:t> </a:t>
            </a:r>
            <a:r>
              <a:rPr lang="cs-CZ" dirty="0" err="1"/>
              <a:t>claim</a:t>
            </a:r>
            <a:r>
              <a:rPr lang="cs-CZ" dirty="0"/>
              <a:t>. </a:t>
            </a:r>
            <a:r>
              <a:rPr lang="cs-CZ" sz="2000" i="1" dirty="0" err="1">
                <a:solidFill>
                  <a:schemeClr val="tx2"/>
                </a:solidFill>
              </a:rPr>
              <a:t>Maziarz</a:t>
            </a:r>
            <a:r>
              <a:rPr lang="cs-CZ" sz="2000" i="1" dirty="0">
                <a:solidFill>
                  <a:schemeClr val="tx2"/>
                </a:solidFill>
              </a:rPr>
              <a:t>, M. (2020). </a:t>
            </a:r>
            <a:r>
              <a:rPr lang="cs-CZ" sz="2000" i="1" dirty="0" err="1">
                <a:solidFill>
                  <a:schemeClr val="tx2"/>
                </a:solidFill>
              </a:rPr>
              <a:t>The</a:t>
            </a:r>
            <a:r>
              <a:rPr lang="cs-CZ" sz="2000" i="1" dirty="0">
                <a:solidFill>
                  <a:schemeClr val="tx2"/>
                </a:solidFill>
              </a:rPr>
              <a:t> </a:t>
            </a:r>
            <a:r>
              <a:rPr lang="cs-CZ" sz="2000" i="1" dirty="0" err="1">
                <a:solidFill>
                  <a:schemeClr val="tx2"/>
                </a:solidFill>
              </a:rPr>
              <a:t>Philosophy</a:t>
            </a:r>
            <a:r>
              <a:rPr lang="cs-CZ" sz="2000" i="1" dirty="0">
                <a:solidFill>
                  <a:schemeClr val="tx2"/>
                </a:solidFill>
              </a:rPr>
              <a:t> </a:t>
            </a:r>
            <a:r>
              <a:rPr lang="cs-CZ" sz="2000" i="1" dirty="0" err="1">
                <a:solidFill>
                  <a:schemeClr val="tx2"/>
                </a:solidFill>
              </a:rPr>
              <a:t>of</a:t>
            </a:r>
            <a:r>
              <a:rPr lang="cs-CZ" sz="2000" i="1" dirty="0">
                <a:solidFill>
                  <a:schemeClr val="tx2"/>
                </a:solidFill>
              </a:rPr>
              <a:t> </a:t>
            </a:r>
            <a:r>
              <a:rPr lang="cs-CZ" sz="2000" i="1" dirty="0" err="1">
                <a:solidFill>
                  <a:schemeClr val="tx2"/>
                </a:solidFill>
              </a:rPr>
              <a:t>Causality</a:t>
            </a:r>
            <a:r>
              <a:rPr lang="cs-CZ" sz="2000" i="1" dirty="0">
                <a:solidFill>
                  <a:schemeClr val="tx2"/>
                </a:solidFill>
              </a:rPr>
              <a:t> in </a:t>
            </a:r>
            <a:r>
              <a:rPr lang="cs-CZ" sz="2000" i="1" dirty="0" err="1">
                <a:solidFill>
                  <a:schemeClr val="tx2"/>
                </a:solidFill>
              </a:rPr>
              <a:t>Economics</a:t>
            </a:r>
            <a:r>
              <a:rPr lang="cs-CZ" sz="2000" i="1" dirty="0">
                <a:solidFill>
                  <a:schemeClr val="tx2"/>
                </a:solidFill>
              </a:rPr>
              <a:t>: </a:t>
            </a:r>
            <a:r>
              <a:rPr lang="cs-CZ" sz="2000" i="1" dirty="0" err="1">
                <a:solidFill>
                  <a:schemeClr val="tx2"/>
                </a:solidFill>
              </a:rPr>
              <a:t>Causal</a:t>
            </a:r>
            <a:r>
              <a:rPr lang="cs-CZ" sz="2000" i="1" dirty="0">
                <a:solidFill>
                  <a:schemeClr val="tx2"/>
                </a:solidFill>
              </a:rPr>
              <a:t> </a:t>
            </a:r>
            <a:r>
              <a:rPr lang="cs-CZ" sz="2000" i="1" dirty="0" err="1">
                <a:solidFill>
                  <a:schemeClr val="tx2"/>
                </a:solidFill>
              </a:rPr>
              <a:t>Inferences</a:t>
            </a:r>
            <a:r>
              <a:rPr lang="cs-CZ" sz="2000" i="1" dirty="0">
                <a:solidFill>
                  <a:schemeClr val="tx2"/>
                </a:solidFill>
              </a:rPr>
              <a:t> and </a:t>
            </a:r>
            <a:r>
              <a:rPr lang="cs-CZ" sz="2000" i="1" dirty="0" err="1">
                <a:solidFill>
                  <a:schemeClr val="tx2"/>
                </a:solidFill>
              </a:rPr>
              <a:t>Policy</a:t>
            </a:r>
            <a:r>
              <a:rPr lang="cs-CZ" sz="2000" i="1" dirty="0">
                <a:solidFill>
                  <a:schemeClr val="tx2"/>
                </a:solidFill>
              </a:rPr>
              <a:t> </a:t>
            </a:r>
            <a:r>
              <a:rPr lang="cs-CZ" sz="2000" i="1" dirty="0" err="1">
                <a:solidFill>
                  <a:schemeClr val="tx2"/>
                </a:solidFill>
              </a:rPr>
              <a:t>Proposals</a:t>
            </a:r>
            <a:r>
              <a:rPr lang="cs-CZ" sz="2000" i="1" dirty="0">
                <a:solidFill>
                  <a:schemeClr val="tx2"/>
                </a:solidFill>
              </a:rPr>
              <a:t>. London &amp; New York: </a:t>
            </a:r>
            <a:r>
              <a:rPr lang="cs-CZ" sz="2000" i="1" dirty="0" err="1">
                <a:solidFill>
                  <a:schemeClr val="tx2"/>
                </a:solidFill>
              </a:rPr>
              <a:t>Routledge</a:t>
            </a:r>
            <a:r>
              <a:rPr lang="cs-CZ" sz="2000" i="1" dirty="0">
                <a:solidFill>
                  <a:schemeClr val="tx2"/>
                </a:solidFill>
              </a:rPr>
              <a:t>.</a:t>
            </a:r>
          </a:p>
          <a:p>
            <a:r>
              <a:rPr lang="cs-CZ" dirty="0" err="1"/>
              <a:t>Decision-making</a:t>
            </a:r>
            <a:r>
              <a:rPr lang="cs-CZ" dirty="0"/>
              <a:t> in </a:t>
            </a:r>
            <a:r>
              <a:rPr lang="cs-CZ" dirty="0" err="1"/>
              <a:t>order</a:t>
            </a:r>
            <a:r>
              <a:rPr lang="cs-CZ" dirty="0"/>
              <a:t> to hit </a:t>
            </a:r>
            <a:r>
              <a:rPr lang="cs-CZ" dirty="0" err="1"/>
              <a:t>pre-ordained</a:t>
            </a:r>
            <a:r>
              <a:rPr lang="cs-CZ" dirty="0"/>
              <a:t> </a:t>
            </a:r>
            <a:r>
              <a:rPr lang="cs-CZ" dirty="0" err="1"/>
              <a:t>targets</a:t>
            </a:r>
            <a:r>
              <a:rPr lang="cs-CZ" dirty="0"/>
              <a:t>…</a:t>
            </a:r>
            <a:r>
              <a:rPr lang="cs-CZ" sz="2000" i="1" dirty="0">
                <a:solidFill>
                  <a:schemeClr val="tx2"/>
                </a:solidFill>
              </a:rPr>
              <a:t>Muller, J.Z. (2017) </a:t>
            </a:r>
            <a:r>
              <a:rPr lang="cs-CZ" sz="2000" i="1" dirty="0" err="1">
                <a:solidFill>
                  <a:schemeClr val="tx2"/>
                </a:solidFill>
              </a:rPr>
              <a:t>The</a:t>
            </a:r>
            <a:r>
              <a:rPr lang="cs-CZ" sz="2000" i="1" dirty="0">
                <a:solidFill>
                  <a:schemeClr val="tx2"/>
                </a:solidFill>
              </a:rPr>
              <a:t> </a:t>
            </a:r>
            <a:r>
              <a:rPr lang="cs-CZ" sz="2000" i="1" dirty="0" err="1">
                <a:solidFill>
                  <a:schemeClr val="tx2"/>
                </a:solidFill>
              </a:rPr>
              <a:t>tyranny</a:t>
            </a:r>
            <a:r>
              <a:rPr lang="cs-CZ" sz="2000" i="1" dirty="0">
                <a:solidFill>
                  <a:schemeClr val="tx2"/>
                </a:solidFill>
              </a:rPr>
              <a:t> </a:t>
            </a:r>
            <a:r>
              <a:rPr lang="cs-CZ" sz="2000" i="1" dirty="0" err="1">
                <a:solidFill>
                  <a:schemeClr val="tx2"/>
                </a:solidFill>
              </a:rPr>
              <a:t>of</a:t>
            </a:r>
            <a:r>
              <a:rPr lang="cs-CZ" sz="2000" i="1" dirty="0">
                <a:solidFill>
                  <a:schemeClr val="tx2"/>
                </a:solidFill>
              </a:rPr>
              <a:t> </a:t>
            </a:r>
            <a:r>
              <a:rPr lang="cs-CZ" sz="2000" i="1" dirty="0" err="1">
                <a:solidFill>
                  <a:schemeClr val="tx2"/>
                </a:solidFill>
              </a:rPr>
              <a:t>metrics</a:t>
            </a:r>
            <a:r>
              <a:rPr lang="cs-CZ" sz="2000" i="1" dirty="0">
                <a:solidFill>
                  <a:schemeClr val="tx2"/>
                </a:solidFill>
              </a:rPr>
              <a:t>. </a:t>
            </a:r>
            <a:r>
              <a:rPr lang="cs-CZ" sz="2000" i="1" dirty="0" err="1">
                <a:solidFill>
                  <a:schemeClr val="tx2"/>
                </a:solidFill>
              </a:rPr>
              <a:t>Princeton</a:t>
            </a:r>
            <a:r>
              <a:rPr lang="cs-CZ" sz="2000" i="1" dirty="0">
                <a:solidFill>
                  <a:schemeClr val="tx2"/>
                </a:solidFill>
              </a:rPr>
              <a:t>. </a:t>
            </a:r>
            <a:endParaRPr lang="en-GB" sz="2000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40119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FEDFB27A-FF48-DE41-8B13-864312EAB8B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4</a:t>
            </a:fld>
            <a:endParaRPr lang="en-GB" altLang="cs-CZ" noProof="0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D5E927FC-763B-0447-A297-A09603884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EBP requirements: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EF131AA-C188-BC4A-B4A3-CE2D190A68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good</a:t>
            </a:r>
            <a:r>
              <a:rPr lang="cs-CZ" dirty="0"/>
              <a:t> data, </a:t>
            </a:r>
          </a:p>
          <a:p>
            <a:r>
              <a:rPr lang="cs-CZ" dirty="0" err="1"/>
              <a:t>analytical</a:t>
            </a:r>
            <a:r>
              <a:rPr lang="cs-CZ" dirty="0"/>
              <a:t> </a:t>
            </a:r>
            <a:r>
              <a:rPr lang="cs-CZ" dirty="0" err="1"/>
              <a:t>skills</a:t>
            </a:r>
            <a:r>
              <a:rPr lang="cs-CZ" dirty="0"/>
              <a:t>,</a:t>
            </a:r>
          </a:p>
          <a:p>
            <a:r>
              <a:rPr lang="cs-CZ" dirty="0"/>
              <a:t>and </a:t>
            </a:r>
            <a:r>
              <a:rPr lang="cs-CZ" dirty="0" err="1"/>
              <a:t>political</a:t>
            </a:r>
            <a:r>
              <a:rPr lang="cs-CZ" dirty="0"/>
              <a:t> support. </a:t>
            </a:r>
          </a:p>
          <a:p>
            <a:endParaRPr lang="cs-CZ" dirty="0"/>
          </a:p>
          <a:p>
            <a:pPr marL="72000" indent="0">
              <a:buNone/>
            </a:pP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cutting-edge</a:t>
            </a:r>
            <a:r>
              <a:rPr lang="cs-CZ" dirty="0"/>
              <a:t> </a:t>
            </a:r>
            <a:r>
              <a:rPr lang="cs-CZ" dirty="0" err="1"/>
              <a:t>issues</a:t>
            </a:r>
            <a:r>
              <a:rPr lang="cs-CZ" dirty="0"/>
              <a:t> in </a:t>
            </a:r>
            <a:r>
              <a:rPr lang="cs-CZ" dirty="0" err="1"/>
              <a:t>modern</a:t>
            </a:r>
            <a:r>
              <a:rPr lang="cs-CZ" dirty="0"/>
              <a:t> EBP </a:t>
            </a:r>
            <a:r>
              <a:rPr lang="cs-CZ" dirty="0" err="1"/>
              <a:t>debates</a:t>
            </a:r>
            <a:r>
              <a:rPr lang="cs-CZ" dirty="0"/>
              <a:t> </a:t>
            </a:r>
            <a:r>
              <a:rPr lang="cs-CZ" dirty="0" err="1"/>
              <a:t>focus</a:t>
            </a:r>
            <a:r>
              <a:rPr lang="cs-CZ" dirty="0"/>
              <a:t> on </a:t>
            </a:r>
            <a:r>
              <a:rPr lang="cs-CZ" b="1" dirty="0" err="1"/>
              <a:t>problem-framing</a:t>
            </a:r>
            <a:r>
              <a:rPr lang="cs-CZ" dirty="0"/>
              <a:t>, </a:t>
            </a:r>
            <a:r>
              <a:rPr lang="cs-CZ" dirty="0" err="1"/>
              <a:t>methods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b="1" dirty="0" err="1"/>
              <a:t>gathering</a:t>
            </a:r>
            <a:r>
              <a:rPr lang="cs-CZ" b="1" dirty="0"/>
              <a:t> and </a:t>
            </a:r>
            <a:r>
              <a:rPr lang="cs-CZ" b="1" dirty="0" err="1"/>
              <a:t>assessing</a:t>
            </a:r>
            <a:r>
              <a:rPr lang="cs-CZ" b="1" dirty="0"/>
              <a:t> </a:t>
            </a:r>
            <a:r>
              <a:rPr lang="cs-CZ" b="1" dirty="0" err="1"/>
              <a:t>reliable</a:t>
            </a:r>
            <a:r>
              <a:rPr lang="cs-CZ" b="1" dirty="0"/>
              <a:t> evidence</a:t>
            </a:r>
            <a:r>
              <a:rPr lang="cs-CZ" dirty="0"/>
              <a:t>, </a:t>
            </a:r>
            <a:r>
              <a:rPr lang="cs-CZ" dirty="0" err="1"/>
              <a:t>communicating</a:t>
            </a:r>
            <a:r>
              <a:rPr lang="cs-CZ" dirty="0"/>
              <a:t> and </a:t>
            </a:r>
            <a:r>
              <a:rPr lang="cs-CZ" b="1" dirty="0" err="1"/>
              <a:t>transferring</a:t>
            </a:r>
            <a:r>
              <a:rPr lang="cs-CZ" b="1" dirty="0"/>
              <a:t> </a:t>
            </a:r>
            <a:r>
              <a:rPr lang="cs-CZ" b="1" dirty="0" err="1"/>
              <a:t>knowledge</a:t>
            </a:r>
            <a:r>
              <a:rPr lang="cs-CZ" b="1" dirty="0"/>
              <a:t> </a:t>
            </a:r>
            <a:r>
              <a:rPr lang="cs-CZ" b="1" dirty="0" err="1"/>
              <a:t>into</a:t>
            </a:r>
            <a:r>
              <a:rPr lang="cs-CZ" b="1" dirty="0"/>
              <a:t> </a:t>
            </a:r>
            <a:r>
              <a:rPr lang="cs-CZ" b="1" dirty="0" err="1"/>
              <a:t>decision</a:t>
            </a:r>
            <a:r>
              <a:rPr lang="cs-CZ" b="1" dirty="0"/>
              <a:t> </a:t>
            </a:r>
            <a:r>
              <a:rPr lang="cs-CZ" b="1" dirty="0" err="1"/>
              <a:t>making</a:t>
            </a:r>
            <a:r>
              <a:rPr lang="cs-CZ" dirty="0"/>
              <a:t>, and </a:t>
            </a:r>
            <a:r>
              <a:rPr lang="cs-CZ" b="1" dirty="0" err="1"/>
              <a:t>evaluating</a:t>
            </a:r>
            <a:r>
              <a:rPr lang="cs-CZ" b="1" dirty="0"/>
              <a:t> </a:t>
            </a:r>
            <a:r>
              <a:rPr lang="cs-CZ" b="1" dirty="0" err="1"/>
              <a:t>the</a:t>
            </a:r>
            <a:r>
              <a:rPr lang="cs-CZ" b="1" dirty="0"/>
              <a:t> </a:t>
            </a:r>
            <a:r>
              <a:rPr lang="cs-CZ" b="1" dirty="0" err="1"/>
              <a:t>effectiveness</a:t>
            </a:r>
            <a:r>
              <a:rPr lang="cs-CZ" b="1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implementation</a:t>
            </a:r>
            <a:r>
              <a:rPr lang="cs-CZ" dirty="0"/>
              <a:t> and program </a:t>
            </a:r>
            <a:r>
              <a:rPr lang="cs-CZ" dirty="0" err="1"/>
              <a:t>delivery</a:t>
            </a:r>
            <a:r>
              <a:rPr lang="cs-CZ" dirty="0"/>
              <a:t> in </a:t>
            </a:r>
            <a:r>
              <a:rPr lang="cs-CZ" dirty="0" err="1"/>
              <a:t>complex</a:t>
            </a:r>
            <a:r>
              <a:rPr lang="cs-CZ" dirty="0"/>
              <a:t> </a:t>
            </a:r>
            <a:r>
              <a:rPr lang="cs-CZ" dirty="0" err="1"/>
              <a:t>policy</a:t>
            </a:r>
            <a:r>
              <a:rPr lang="cs-CZ" dirty="0"/>
              <a:t> </a:t>
            </a:r>
            <a:r>
              <a:rPr lang="cs-CZ" dirty="0" err="1"/>
              <a:t>areas</a:t>
            </a:r>
            <a:r>
              <a:rPr lang="cs-CZ" dirty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36619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A8AE058E-29B8-E945-81D4-1ABD9020A33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5</a:t>
            </a:fld>
            <a:endParaRPr lang="en-GB" altLang="cs-CZ" noProof="0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5E1CFD44-8AAF-DD4D-BA88-69571C3214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latin typeface="Helvetica" pitchFamily="2" charset="0"/>
              </a:rPr>
              <a:t>Types</a:t>
            </a:r>
            <a:r>
              <a:rPr lang="cs-CZ" dirty="0">
                <a:latin typeface="Helvetica" pitchFamily="2" charset="0"/>
              </a:rPr>
              <a:t> </a:t>
            </a:r>
            <a:r>
              <a:rPr lang="cs-CZ" dirty="0" err="1">
                <a:latin typeface="Helvetica" pitchFamily="2" charset="0"/>
              </a:rPr>
              <a:t>of</a:t>
            </a:r>
            <a:r>
              <a:rPr lang="cs-CZ" dirty="0">
                <a:latin typeface="Helvetica" pitchFamily="2" charset="0"/>
              </a:rPr>
              <a:t> </a:t>
            </a:r>
            <a:r>
              <a:rPr lang="cs-CZ" dirty="0" err="1">
                <a:latin typeface="Helvetica" pitchFamily="2" charset="0"/>
              </a:rPr>
              <a:t>knowledge</a:t>
            </a:r>
            <a:r>
              <a:rPr lang="cs-CZ" dirty="0">
                <a:latin typeface="Helvetica" pitchFamily="2" charset="0"/>
              </a:rPr>
              <a:t> </a:t>
            </a:r>
            <a:r>
              <a:rPr lang="cs-CZ" dirty="0" err="1">
                <a:latin typeface="Helvetica" pitchFamily="2" charset="0"/>
              </a:rPr>
              <a:t>relevant</a:t>
            </a:r>
            <a:r>
              <a:rPr lang="cs-CZ" dirty="0">
                <a:latin typeface="Helvetica" pitchFamily="2" charset="0"/>
              </a:rPr>
              <a:t> to evidence-</a:t>
            </a:r>
            <a:r>
              <a:rPr lang="cs-CZ" dirty="0" err="1">
                <a:latin typeface="Helvetica" pitchFamily="2" charset="0"/>
              </a:rPr>
              <a:t>based</a:t>
            </a:r>
            <a:r>
              <a:rPr lang="cs-CZ" dirty="0">
                <a:latin typeface="Helvetica" pitchFamily="2" charset="0"/>
              </a:rPr>
              <a:t> </a:t>
            </a:r>
            <a:r>
              <a:rPr lang="cs-CZ" dirty="0" err="1">
                <a:latin typeface="Helvetica" pitchFamily="2" charset="0"/>
              </a:rPr>
              <a:t>policy</a:t>
            </a:r>
            <a:br>
              <a:rPr lang="cs-CZ" dirty="0">
                <a:latin typeface="Helvetica" pitchFamily="2" charset="0"/>
              </a:rPr>
            </a:br>
            <a:endParaRPr lang="en-GB" dirty="0"/>
          </a:p>
        </p:txBody>
      </p:sp>
      <p:graphicFrame>
        <p:nvGraphicFramePr>
          <p:cNvPr id="7" name="Tabulka 7">
            <a:extLst>
              <a:ext uri="{FF2B5EF4-FFF2-40B4-BE49-F238E27FC236}">
                <a16:creationId xmlns:a16="http://schemas.microsoft.com/office/drawing/2014/main" id="{4D08E3BA-2D2A-A048-B823-3178A444290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8656384"/>
              </p:ext>
            </p:extLst>
          </p:nvPr>
        </p:nvGraphicFramePr>
        <p:xfrm>
          <a:off x="720725" y="2321169"/>
          <a:ext cx="10752136" cy="21664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8034">
                  <a:extLst>
                    <a:ext uri="{9D8B030D-6E8A-4147-A177-3AD203B41FA5}">
                      <a16:colId xmlns:a16="http://schemas.microsoft.com/office/drawing/2014/main" val="3830638730"/>
                    </a:ext>
                  </a:extLst>
                </a:gridCol>
                <a:gridCol w="2688034">
                  <a:extLst>
                    <a:ext uri="{9D8B030D-6E8A-4147-A177-3AD203B41FA5}">
                      <a16:colId xmlns:a16="http://schemas.microsoft.com/office/drawing/2014/main" val="3096240815"/>
                    </a:ext>
                  </a:extLst>
                </a:gridCol>
                <a:gridCol w="2688034">
                  <a:extLst>
                    <a:ext uri="{9D8B030D-6E8A-4147-A177-3AD203B41FA5}">
                      <a16:colId xmlns:a16="http://schemas.microsoft.com/office/drawing/2014/main" val="694788964"/>
                    </a:ext>
                  </a:extLst>
                </a:gridCol>
                <a:gridCol w="2688034">
                  <a:extLst>
                    <a:ext uri="{9D8B030D-6E8A-4147-A177-3AD203B41FA5}">
                      <a16:colId xmlns:a16="http://schemas.microsoft.com/office/drawing/2014/main" val="4080659523"/>
                    </a:ext>
                  </a:extLst>
                </a:gridCol>
              </a:tblGrid>
              <a:tr h="1408176">
                <a:tc>
                  <a:txBody>
                    <a:bodyPr/>
                    <a:lstStyle/>
                    <a:p>
                      <a:pPr algn="ctr"/>
                      <a:r>
                        <a:rPr lang="cs-CZ" dirty="0" err="1">
                          <a:effectLst/>
                          <a:latin typeface="Helvetica" pitchFamily="2" charset="0"/>
                        </a:rPr>
                        <a:t>Political</a:t>
                      </a:r>
                      <a:r>
                        <a:rPr lang="cs-CZ" dirty="0">
                          <a:effectLst/>
                          <a:latin typeface="Helvetica" pitchFamily="2" charset="0"/>
                        </a:rPr>
                        <a:t> </a:t>
                      </a:r>
                      <a:r>
                        <a:rPr lang="cs-CZ" dirty="0" err="1">
                          <a:effectLst/>
                          <a:latin typeface="Helvetica" pitchFamily="2" charset="0"/>
                        </a:rPr>
                        <a:t>knowledge</a:t>
                      </a:r>
                      <a:r>
                        <a:rPr lang="cs-CZ" dirty="0">
                          <a:effectLst/>
                          <a:latin typeface="Helvetica" pitchFamily="2" charset="0"/>
                        </a:rPr>
                        <a:t>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>
                          <a:effectLst/>
                          <a:latin typeface="Helvetica" pitchFamily="2" charset="0"/>
                        </a:rPr>
                        <a:t>Scientific</a:t>
                      </a:r>
                      <a:r>
                        <a:rPr lang="cs-CZ" dirty="0">
                          <a:effectLst/>
                          <a:latin typeface="Helvetica" pitchFamily="2" charset="0"/>
                        </a:rPr>
                        <a:t> </a:t>
                      </a:r>
                      <a:r>
                        <a:rPr lang="cs-CZ" dirty="0" err="1">
                          <a:effectLst/>
                          <a:latin typeface="Helvetica" pitchFamily="2" charset="0"/>
                        </a:rPr>
                        <a:t>rigorous</a:t>
                      </a:r>
                      <a:endParaRPr lang="cs-CZ" dirty="0">
                        <a:effectLst/>
                        <a:latin typeface="Helvetica" pitchFamily="2" charset="0"/>
                      </a:endParaRPr>
                    </a:p>
                    <a:p>
                      <a:pPr algn="ctr"/>
                      <a:r>
                        <a:rPr lang="cs-CZ" dirty="0" err="1">
                          <a:effectLst/>
                          <a:latin typeface="Helvetica" pitchFamily="2" charset="0"/>
                        </a:rPr>
                        <a:t>knowledge</a:t>
                      </a:r>
                      <a:endParaRPr lang="cs-CZ" dirty="0">
                        <a:effectLst/>
                        <a:latin typeface="Helvetica" pitchFamily="2" charset="0"/>
                      </a:endParaRPr>
                    </a:p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effectLst/>
                          <a:latin typeface="Helvetica" pitchFamily="2" charset="0"/>
                        </a:rPr>
                        <a:t>Professional–</a:t>
                      </a:r>
                    </a:p>
                    <a:p>
                      <a:pPr algn="ctr"/>
                      <a:r>
                        <a:rPr lang="cs-CZ" dirty="0" err="1">
                          <a:effectLst/>
                          <a:latin typeface="Helvetica" pitchFamily="2" charset="0"/>
                        </a:rPr>
                        <a:t>managerial</a:t>
                      </a:r>
                      <a:endParaRPr lang="cs-CZ" dirty="0">
                        <a:effectLst/>
                        <a:latin typeface="Helvetica" pitchFamily="2" charset="0"/>
                      </a:endParaRPr>
                    </a:p>
                    <a:p>
                      <a:pPr algn="ctr"/>
                      <a:r>
                        <a:rPr lang="cs-CZ" dirty="0" err="1">
                          <a:effectLst/>
                          <a:latin typeface="Helvetica" pitchFamily="2" charset="0"/>
                        </a:rPr>
                        <a:t>knowledge</a:t>
                      </a:r>
                      <a:endParaRPr lang="cs-CZ" dirty="0">
                        <a:effectLst/>
                        <a:latin typeface="Helvetica" pitchFamily="2" charset="0"/>
                      </a:endParaRPr>
                    </a:p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>
                          <a:effectLst/>
                          <a:latin typeface="Helvetica" pitchFamily="2" charset="0"/>
                        </a:rPr>
                        <a:t>Client</a:t>
                      </a:r>
                      <a:r>
                        <a:rPr lang="cs-CZ" dirty="0">
                          <a:effectLst/>
                          <a:latin typeface="Helvetica" pitchFamily="2" charset="0"/>
                        </a:rPr>
                        <a:t> and</a:t>
                      </a:r>
                    </a:p>
                    <a:p>
                      <a:pPr algn="ctr"/>
                      <a:r>
                        <a:rPr lang="cs-CZ" dirty="0" err="1">
                          <a:effectLst/>
                          <a:latin typeface="Helvetica" pitchFamily="2" charset="0"/>
                        </a:rPr>
                        <a:t>stakeholder</a:t>
                      </a:r>
                      <a:endParaRPr lang="cs-CZ" dirty="0">
                        <a:effectLst/>
                        <a:latin typeface="Helvetica" pitchFamily="2" charset="0"/>
                      </a:endParaRPr>
                    </a:p>
                    <a:p>
                      <a:pPr algn="ctr"/>
                      <a:r>
                        <a:rPr lang="cs-CZ" dirty="0" err="1">
                          <a:effectLst/>
                          <a:latin typeface="Helvetica" pitchFamily="2" charset="0"/>
                        </a:rPr>
                        <a:t>knowledge</a:t>
                      </a:r>
                      <a:endParaRPr lang="cs-CZ" dirty="0">
                        <a:effectLst/>
                        <a:latin typeface="Helvetica" pitchFamily="2" charset="0"/>
                      </a:endParaRPr>
                    </a:p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9254412"/>
                  </a:ext>
                </a:extLst>
              </a:tr>
              <a:tr h="758249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err="1">
                          <a:effectLst/>
                          <a:latin typeface="Helvetica" pitchFamily="2" charset="0"/>
                        </a:rPr>
                        <a:t>The</a:t>
                      </a:r>
                      <a:r>
                        <a:rPr lang="cs-CZ" dirty="0">
                          <a:effectLst/>
                          <a:latin typeface="Helvetica" pitchFamily="2" charset="0"/>
                        </a:rPr>
                        <a:t> </a:t>
                      </a:r>
                      <a:r>
                        <a:rPr lang="cs-CZ" dirty="0" err="1">
                          <a:effectLst/>
                          <a:latin typeface="Helvetica" pitchFamily="2" charset="0"/>
                        </a:rPr>
                        <a:t>mass</a:t>
                      </a:r>
                      <a:r>
                        <a:rPr lang="cs-CZ" dirty="0">
                          <a:effectLst/>
                          <a:latin typeface="Helvetica" pitchFamily="2" charset="0"/>
                        </a:rPr>
                        <a:t> media and </a:t>
                      </a:r>
                      <a:r>
                        <a:rPr lang="cs-CZ" dirty="0" err="1">
                          <a:effectLst/>
                          <a:latin typeface="Helvetica" pitchFamily="2" charset="0"/>
                        </a:rPr>
                        <a:t>political</a:t>
                      </a:r>
                      <a:r>
                        <a:rPr lang="cs-CZ" dirty="0">
                          <a:effectLst/>
                          <a:latin typeface="Helvetica" pitchFamily="2" charset="0"/>
                        </a:rPr>
                        <a:t> </a:t>
                      </a:r>
                      <a:r>
                        <a:rPr lang="cs-CZ" dirty="0" err="1">
                          <a:effectLst/>
                          <a:latin typeface="Helvetica" pitchFamily="2" charset="0"/>
                        </a:rPr>
                        <a:t>culture</a:t>
                      </a:r>
                      <a:endParaRPr lang="cs-CZ" dirty="0">
                        <a:effectLst/>
                        <a:latin typeface="Helvetica" pitchFamily="2" charset="0"/>
                      </a:endParaRPr>
                    </a:p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err="1">
                          <a:effectLst/>
                          <a:latin typeface="Helvetica" pitchFamily="2" charset="0"/>
                        </a:rPr>
                        <a:t>The</a:t>
                      </a:r>
                      <a:r>
                        <a:rPr lang="cs-CZ" dirty="0">
                          <a:effectLst/>
                          <a:latin typeface="Helvetica" pitchFamily="2" charset="0"/>
                        </a:rPr>
                        <a:t> </a:t>
                      </a:r>
                      <a:r>
                        <a:rPr lang="cs-CZ" dirty="0" err="1">
                          <a:effectLst/>
                          <a:latin typeface="Helvetica" pitchFamily="2" charset="0"/>
                        </a:rPr>
                        <a:t>mass</a:t>
                      </a:r>
                      <a:r>
                        <a:rPr lang="cs-CZ" dirty="0">
                          <a:effectLst/>
                          <a:latin typeface="Helvetica" pitchFamily="2" charset="0"/>
                        </a:rPr>
                        <a:t> media and </a:t>
                      </a:r>
                      <a:r>
                        <a:rPr lang="cs-CZ" dirty="0" err="1">
                          <a:effectLst/>
                          <a:latin typeface="Helvetica" pitchFamily="2" charset="0"/>
                        </a:rPr>
                        <a:t>political</a:t>
                      </a:r>
                      <a:r>
                        <a:rPr lang="cs-CZ" dirty="0">
                          <a:effectLst/>
                          <a:latin typeface="Helvetica" pitchFamily="2" charset="0"/>
                        </a:rPr>
                        <a:t> </a:t>
                      </a:r>
                      <a:r>
                        <a:rPr lang="cs-CZ" dirty="0" err="1">
                          <a:effectLst/>
                          <a:latin typeface="Helvetica" pitchFamily="2" charset="0"/>
                        </a:rPr>
                        <a:t>culture</a:t>
                      </a:r>
                      <a:endParaRPr lang="cs-CZ" dirty="0">
                        <a:effectLst/>
                        <a:latin typeface="Helvetica" pitchFamily="2" charset="0"/>
                      </a:endParaRPr>
                    </a:p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7693590"/>
                  </a:ext>
                </a:extLst>
              </a:tr>
            </a:tbl>
          </a:graphicData>
        </a:graphic>
      </p:graphicFrame>
      <p:sp>
        <p:nvSpPr>
          <p:cNvPr id="8" name="TextovéPole 7">
            <a:extLst>
              <a:ext uri="{FF2B5EF4-FFF2-40B4-BE49-F238E27FC236}">
                <a16:creationId xmlns:a16="http://schemas.microsoft.com/office/drawing/2014/main" id="{D889DB45-EB1A-A948-AEAB-4AB2110A337D}"/>
              </a:ext>
            </a:extLst>
          </p:cNvPr>
          <p:cNvSpPr txBox="1"/>
          <p:nvPr/>
        </p:nvSpPr>
        <p:spPr>
          <a:xfrm>
            <a:off x="858130" y="4614203"/>
            <a:ext cx="46142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+mn-lt"/>
              </a:rPr>
              <a:t>Source: </a:t>
            </a:r>
            <a:r>
              <a:rPr lang="cs-CZ" sz="2000" dirty="0"/>
              <a:t>(</a:t>
            </a:r>
            <a:r>
              <a:rPr lang="cs-CZ" sz="2000" i="1" dirty="0">
                <a:hlinkClick r:id="rId2"/>
              </a:rPr>
              <a:t>Head, B., 2009</a:t>
            </a:r>
            <a:r>
              <a:rPr lang="cs-CZ" sz="2000" dirty="0"/>
              <a:t>)</a:t>
            </a:r>
          </a:p>
          <a:p>
            <a:pPr algn="l"/>
            <a:r>
              <a:rPr lang="en-GB" sz="2800" dirty="0">
                <a:latin typeface="+mn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281359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E5A8C4-7E64-C949-8E6A-64E266A15A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Key concepts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4C66B9-6BD6-374C-8102-E85D6E5680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8800" y="1392702"/>
            <a:ext cx="10753200" cy="4439298"/>
          </a:xfrm>
        </p:spPr>
        <p:txBody>
          <a:bodyPr/>
          <a:lstStyle/>
          <a:p>
            <a:r>
              <a:rPr lang="cs-CZ" i="1" dirty="0"/>
              <a:t>Data Source</a:t>
            </a:r>
            <a:r>
              <a:rPr lang="cs-CZ" dirty="0"/>
              <a:t>: </a:t>
            </a:r>
            <a:r>
              <a:rPr lang="cs-CZ" dirty="0" err="1"/>
              <a:t>information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may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used</a:t>
            </a:r>
            <a:r>
              <a:rPr lang="cs-CZ" dirty="0"/>
              <a:t> as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basis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measurement</a:t>
            </a:r>
            <a:r>
              <a:rPr lang="cs-CZ" dirty="0"/>
              <a:t>, </a:t>
            </a:r>
            <a:r>
              <a:rPr lang="cs-CZ" dirty="0" err="1"/>
              <a:t>including</a:t>
            </a:r>
            <a:r>
              <a:rPr lang="cs-CZ" dirty="0"/>
              <a:t> public </a:t>
            </a:r>
            <a:r>
              <a:rPr lang="cs-CZ" dirty="0" err="1"/>
              <a:t>surveys</a:t>
            </a:r>
            <a:r>
              <a:rPr lang="cs-CZ" dirty="0"/>
              <a:t>, </a:t>
            </a:r>
            <a:r>
              <a:rPr lang="cs-CZ" dirty="0" err="1"/>
              <a:t>administrative</a:t>
            </a:r>
            <a:r>
              <a:rPr lang="cs-CZ" dirty="0"/>
              <a:t> </a:t>
            </a:r>
            <a:r>
              <a:rPr lang="cs-CZ" dirty="0" err="1"/>
              <a:t>records</a:t>
            </a:r>
            <a:r>
              <a:rPr lang="cs-CZ" dirty="0"/>
              <a:t>, </a:t>
            </a:r>
            <a:r>
              <a:rPr lang="cs-CZ" dirty="0" err="1"/>
              <a:t>interviews</a:t>
            </a:r>
            <a:r>
              <a:rPr lang="cs-CZ" dirty="0"/>
              <a:t>, </a:t>
            </a:r>
            <a:r>
              <a:rPr lang="cs-CZ" dirty="0" err="1"/>
              <a:t>focus</a:t>
            </a:r>
            <a:r>
              <a:rPr lang="cs-CZ" dirty="0"/>
              <a:t> </a:t>
            </a:r>
            <a:r>
              <a:rPr lang="cs-CZ" dirty="0" err="1"/>
              <a:t>groups</a:t>
            </a:r>
            <a:r>
              <a:rPr lang="cs-CZ" dirty="0"/>
              <a:t> and </a:t>
            </a:r>
            <a:r>
              <a:rPr lang="cs-CZ" dirty="0" err="1"/>
              <a:t>observations</a:t>
            </a:r>
            <a:r>
              <a:rPr lang="cs-CZ" dirty="0"/>
              <a:t>. </a:t>
            </a:r>
            <a:r>
              <a:rPr lang="cs-CZ" dirty="0" err="1"/>
              <a:t>Encompasses</a:t>
            </a:r>
            <a:r>
              <a:rPr lang="cs-CZ" dirty="0"/>
              <a:t> </a:t>
            </a:r>
            <a:r>
              <a:rPr lang="cs-CZ" dirty="0" err="1"/>
              <a:t>information</a:t>
            </a:r>
            <a:r>
              <a:rPr lang="cs-CZ" dirty="0"/>
              <a:t> </a:t>
            </a:r>
            <a:r>
              <a:rPr lang="cs-CZ" dirty="0" err="1"/>
              <a:t>collected</a:t>
            </a:r>
            <a:r>
              <a:rPr lang="cs-CZ" dirty="0"/>
              <a:t> </a:t>
            </a:r>
            <a:r>
              <a:rPr lang="cs-CZ" dirty="0" err="1"/>
              <a:t>specifically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purpose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measurement</a:t>
            </a:r>
            <a:r>
              <a:rPr lang="cs-CZ" dirty="0"/>
              <a:t> and </a:t>
            </a:r>
            <a:r>
              <a:rPr lang="cs-CZ" dirty="0" err="1"/>
              <a:t>pre-existing</a:t>
            </a:r>
            <a:r>
              <a:rPr lang="cs-CZ" dirty="0"/>
              <a:t> </a:t>
            </a:r>
            <a:r>
              <a:rPr lang="cs-CZ" dirty="0" err="1"/>
              <a:t>cources</a:t>
            </a:r>
            <a:r>
              <a:rPr lang="cs-CZ" dirty="0"/>
              <a:t>, such as </a:t>
            </a:r>
            <a:r>
              <a:rPr lang="cs-CZ" dirty="0" err="1"/>
              <a:t>budgets</a:t>
            </a:r>
            <a:r>
              <a:rPr lang="cs-CZ" dirty="0"/>
              <a:t>, </a:t>
            </a:r>
            <a:r>
              <a:rPr lang="cs-CZ" dirty="0" err="1"/>
              <a:t>reports</a:t>
            </a:r>
            <a:r>
              <a:rPr lang="cs-CZ" dirty="0"/>
              <a:t> and </a:t>
            </a:r>
            <a:r>
              <a:rPr lang="cs-CZ" dirty="0" err="1"/>
              <a:t>legislative</a:t>
            </a:r>
            <a:r>
              <a:rPr lang="cs-CZ" dirty="0"/>
              <a:t> </a:t>
            </a:r>
            <a:r>
              <a:rPr lang="cs-CZ" dirty="0" err="1"/>
              <a:t>documents</a:t>
            </a:r>
            <a:r>
              <a:rPr lang="cs-CZ" dirty="0"/>
              <a:t>. </a:t>
            </a:r>
          </a:p>
          <a:p>
            <a:r>
              <a:rPr lang="cs-CZ" i="1" dirty="0" err="1"/>
              <a:t>Indicator</a:t>
            </a:r>
            <a:r>
              <a:rPr lang="cs-CZ" dirty="0"/>
              <a:t>: a </a:t>
            </a:r>
            <a:r>
              <a:rPr lang="cs-CZ" dirty="0" err="1"/>
              <a:t>quantitative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qualitative</a:t>
            </a:r>
            <a:r>
              <a:rPr lang="cs-CZ" dirty="0"/>
              <a:t> </a:t>
            </a:r>
            <a:r>
              <a:rPr lang="cs-CZ" dirty="0" err="1"/>
              <a:t>factor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variable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provides</a:t>
            </a:r>
            <a:r>
              <a:rPr lang="cs-CZ" dirty="0"/>
              <a:t> a </a:t>
            </a:r>
            <a:r>
              <a:rPr lang="cs-CZ" dirty="0" err="1"/>
              <a:t>simple</a:t>
            </a:r>
            <a:r>
              <a:rPr lang="cs-CZ" dirty="0"/>
              <a:t> and </a:t>
            </a:r>
            <a:r>
              <a:rPr lang="cs-CZ" dirty="0" err="1"/>
              <a:t>reliable</a:t>
            </a:r>
            <a:r>
              <a:rPr lang="cs-CZ" dirty="0"/>
              <a:t> </a:t>
            </a:r>
            <a:r>
              <a:rPr lang="cs-CZ" dirty="0" err="1"/>
              <a:t>means</a:t>
            </a:r>
            <a:r>
              <a:rPr lang="cs-CZ" dirty="0"/>
              <a:t> to </a:t>
            </a:r>
            <a:r>
              <a:rPr lang="cs-CZ" dirty="0" err="1"/>
              <a:t>measure</a:t>
            </a:r>
            <a:r>
              <a:rPr lang="cs-CZ" dirty="0"/>
              <a:t> </a:t>
            </a:r>
            <a:r>
              <a:rPr lang="cs-CZ" dirty="0" err="1"/>
              <a:t>achievement</a:t>
            </a:r>
            <a:r>
              <a:rPr lang="cs-CZ" dirty="0"/>
              <a:t>, to </a:t>
            </a:r>
            <a:r>
              <a:rPr lang="cs-CZ" dirty="0" err="1"/>
              <a:t>reflect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changes</a:t>
            </a:r>
            <a:r>
              <a:rPr lang="cs-CZ" dirty="0"/>
              <a:t> </a:t>
            </a:r>
            <a:r>
              <a:rPr lang="cs-CZ" dirty="0" err="1"/>
              <a:t>connected</a:t>
            </a:r>
            <a:r>
              <a:rPr lang="cs-CZ" dirty="0"/>
              <a:t> to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intervention</a:t>
            </a:r>
            <a:r>
              <a:rPr lang="cs-CZ" dirty="0"/>
              <a:t>, </a:t>
            </a:r>
            <a:r>
              <a:rPr lang="cs-CZ" dirty="0" err="1"/>
              <a:t>or</a:t>
            </a:r>
            <a:r>
              <a:rPr lang="cs-CZ" dirty="0"/>
              <a:t> to </a:t>
            </a:r>
            <a:r>
              <a:rPr lang="cs-CZ" dirty="0" err="1"/>
              <a:t>help</a:t>
            </a:r>
            <a:r>
              <a:rPr lang="cs-CZ" dirty="0"/>
              <a:t> </a:t>
            </a:r>
            <a:r>
              <a:rPr lang="cs-CZ" dirty="0" err="1"/>
              <a:t>assess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performance </a:t>
            </a:r>
            <a:r>
              <a:rPr lang="cs-CZ" dirty="0" err="1"/>
              <a:t>of</a:t>
            </a:r>
            <a:r>
              <a:rPr lang="cs-CZ" dirty="0"/>
              <a:t> a </a:t>
            </a:r>
            <a:r>
              <a:rPr lang="cs-CZ" dirty="0" err="1"/>
              <a:t>development</a:t>
            </a:r>
            <a:r>
              <a:rPr lang="cs-CZ" dirty="0"/>
              <a:t> </a:t>
            </a:r>
            <a:r>
              <a:rPr lang="cs-CZ" dirty="0" err="1"/>
              <a:t>actor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09486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Forecasting</a:t>
            </a:r>
            <a:r>
              <a:rPr lang="cs-CZ" dirty="0"/>
              <a:t> in </a:t>
            </a:r>
            <a:r>
              <a:rPr lang="cs-CZ" dirty="0" err="1"/>
              <a:t>policy</a:t>
            </a:r>
            <a:r>
              <a:rPr lang="cs-CZ" dirty="0"/>
              <a:t> </a:t>
            </a:r>
            <a:r>
              <a:rPr lang="cs-CZ" dirty="0" err="1"/>
              <a:t>analysis</a:t>
            </a:r>
            <a:r>
              <a:rPr lang="cs-CZ" dirty="0"/>
              <a:t> (</a:t>
            </a:r>
            <a:r>
              <a:rPr lang="cs-CZ" sz="2800" dirty="0" err="1"/>
              <a:t>Dunn</a:t>
            </a:r>
            <a:r>
              <a:rPr lang="cs-CZ" sz="2800" dirty="0"/>
              <a:t>, W.N. Public </a:t>
            </a:r>
            <a:r>
              <a:rPr lang="cs-CZ" sz="2800" dirty="0" err="1"/>
              <a:t>Policy</a:t>
            </a:r>
            <a:r>
              <a:rPr lang="cs-CZ" sz="2800" dirty="0"/>
              <a:t> </a:t>
            </a:r>
            <a:r>
              <a:rPr lang="cs-CZ" sz="2800" dirty="0" err="1"/>
              <a:t>Analysis</a:t>
            </a:r>
            <a:r>
              <a:rPr lang="cs-CZ" dirty="0"/>
              <a:t>)</a:t>
            </a:r>
            <a:br>
              <a:rPr lang="cs-CZ" dirty="0"/>
            </a:b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8800" y="2194560"/>
            <a:ext cx="10753200" cy="4312689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Types of future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Principal forms:</a:t>
            </a:r>
          </a:p>
          <a:p>
            <a:pPr marL="457200" lvl="1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1428750" lvl="2" indent="-5143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800" dirty="0"/>
              <a:t>Projection</a:t>
            </a:r>
          </a:p>
          <a:p>
            <a:pPr marL="1428750" lvl="2" indent="-5143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800" dirty="0"/>
              <a:t>Prediction</a:t>
            </a:r>
          </a:p>
          <a:p>
            <a:pPr marL="1428750" lvl="2" indent="-5143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800" dirty="0"/>
              <a:t>Conjecture</a:t>
            </a:r>
          </a:p>
          <a:p>
            <a:pPr marL="1428750" lvl="2" indent="-51435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514350" lvl="1" indent="-5143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800" dirty="0"/>
              <a:t>Selected methods</a:t>
            </a:r>
          </a:p>
        </p:txBody>
      </p:sp>
    </p:spTree>
    <p:extLst>
      <p:ext uri="{BB962C8B-B14F-4D97-AF65-F5344CB8AC3E}">
        <p14:creationId xmlns:p14="http://schemas.microsoft.com/office/powerpoint/2010/main" val="16716529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Types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future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3127513" cy="4351338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Plausible futures</a:t>
            </a:r>
            <a:endParaRPr lang="cs-CZ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Potential futures (alternative)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Normative futures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510" y="1292086"/>
            <a:ext cx="7357403" cy="5404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7740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Three</a:t>
            </a:r>
            <a:r>
              <a:rPr lang="cs-CZ" dirty="0"/>
              <a:t> </a:t>
            </a:r>
            <a:r>
              <a:rPr lang="cs-CZ" dirty="0" err="1"/>
              <a:t>approaches</a:t>
            </a:r>
            <a:r>
              <a:rPr lang="cs-CZ" dirty="0"/>
              <a:t> to </a:t>
            </a:r>
            <a:r>
              <a:rPr lang="cs-CZ" dirty="0" err="1"/>
              <a:t>forecasting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702733" y="1464381"/>
          <a:ext cx="10515600" cy="519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3519049331"/>
                    </a:ext>
                  </a:extLst>
                </a:gridCol>
                <a:gridCol w="1891284">
                  <a:extLst>
                    <a:ext uri="{9D8B030D-6E8A-4147-A177-3AD203B41FA5}">
                      <a16:colId xmlns:a16="http://schemas.microsoft.com/office/drawing/2014/main" val="1949658371"/>
                    </a:ext>
                  </a:extLst>
                </a:gridCol>
                <a:gridCol w="4078224">
                  <a:extLst>
                    <a:ext uri="{9D8B030D-6E8A-4147-A177-3AD203B41FA5}">
                      <a16:colId xmlns:a16="http://schemas.microsoft.com/office/drawing/2014/main" val="4109383784"/>
                    </a:ext>
                  </a:extLst>
                </a:gridCol>
                <a:gridCol w="1917192">
                  <a:extLst>
                    <a:ext uri="{9D8B030D-6E8A-4147-A177-3AD203B41FA5}">
                      <a16:colId xmlns:a16="http://schemas.microsoft.com/office/drawing/2014/main" val="42424365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AU" noProof="0" dirty="0"/>
                        <a:t>Approach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noProof="0" dirty="0"/>
                        <a:t>B</a:t>
                      </a:r>
                      <a:r>
                        <a:rPr lang="cs-CZ" noProof="0" dirty="0" err="1"/>
                        <a:t>ases</a:t>
                      </a:r>
                      <a:endParaRPr lang="en-AU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noProof="0" dirty="0"/>
                        <a:t>Appropriate technique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noProof="0" dirty="0"/>
                        <a:t>Product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0441175"/>
                  </a:ext>
                </a:extLst>
              </a:tr>
              <a:tr h="370840">
                <a:tc rowSpan="5">
                  <a:txBody>
                    <a:bodyPr/>
                    <a:lstStyle/>
                    <a:p>
                      <a:r>
                        <a:rPr lang="en-AU" noProof="0" dirty="0"/>
                        <a:t>Extrapolative forecasting</a:t>
                      </a: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r>
                        <a:rPr lang="en-AU" noProof="0" dirty="0"/>
                        <a:t>Trend extrapolation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noProof="0" dirty="0"/>
                        <a:t>Classical time-series analysis</a:t>
                      </a: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r>
                        <a:rPr lang="en-AU" noProof="0" dirty="0"/>
                        <a:t>Projections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348313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noProof="0" dirty="0"/>
                        <a:t>Linear trend estimation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438164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noProof="0" dirty="0"/>
                        <a:t>Exponential weighting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151555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noProof="0" dirty="0"/>
                        <a:t>Data transformation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881277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noProof="0" dirty="0"/>
                        <a:t>Catastrophe met</a:t>
                      </a:r>
                      <a:r>
                        <a:rPr lang="cs-CZ" noProof="0" dirty="0"/>
                        <a:t>h</a:t>
                      </a:r>
                      <a:r>
                        <a:rPr lang="en-AU" noProof="0" dirty="0"/>
                        <a:t>odology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7880173"/>
                  </a:ext>
                </a:extLst>
              </a:tr>
              <a:tr h="370840">
                <a:tc rowSpan="5">
                  <a:txBody>
                    <a:bodyPr/>
                    <a:lstStyle/>
                    <a:p>
                      <a:r>
                        <a:rPr lang="en-AU" noProof="0" dirty="0"/>
                        <a:t>Theoretical forecasting</a:t>
                      </a: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r>
                        <a:rPr lang="en-AU" noProof="0" dirty="0"/>
                        <a:t>Theory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noProof="0" dirty="0"/>
                        <a:t>Theory mapping</a:t>
                      </a: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r>
                        <a:rPr lang="en-AU" noProof="0" dirty="0"/>
                        <a:t>Predictions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022143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noProof="0" dirty="0"/>
                        <a:t>Causal modelling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004793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noProof="0" dirty="0"/>
                        <a:t>Regression analysis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130526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noProof="0" dirty="0"/>
                        <a:t>Point and interval estimation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669861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noProof="0" dirty="0"/>
                        <a:t>Correlation analysis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7196834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r>
                        <a:rPr lang="en-AU" noProof="0" dirty="0"/>
                        <a:t>Judgmental forecasting</a:t>
                      </a: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en-AU" noProof="0" dirty="0"/>
                        <a:t>Informed judgement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noProof="0" dirty="0"/>
                        <a:t>Conventional Delphi </a:t>
                      </a:r>
                      <a:r>
                        <a:rPr lang="cs-CZ" noProof="0" dirty="0" err="1"/>
                        <a:t>technique</a:t>
                      </a:r>
                      <a:endParaRPr lang="en-AU" noProof="0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en-AU" noProof="0" dirty="0"/>
                        <a:t>Conjectures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415906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noProof="0" dirty="0"/>
                        <a:t>Cross-impact</a:t>
                      </a:r>
                      <a:r>
                        <a:rPr lang="en-AU" baseline="0" noProof="0" dirty="0"/>
                        <a:t> analysis</a:t>
                      </a:r>
                      <a:endParaRPr lang="en-AU" noProof="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623289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noProof="0" dirty="0"/>
                        <a:t>Feasibility assessment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44481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0687057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econ-prezentace-16-9-en-v10.potx" id="{CA4D81FE-238A-4A84-B5FE-EF7F9B2E3BBC}" vid="{F2DA8804-0AF2-4B2C-9DC8-D5C2B90AF597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A8BAC94BA468D488F31B2478A655CDC" ma:contentTypeVersion="2" ma:contentTypeDescription="Vytvoří nový dokument" ma:contentTypeScope="" ma:versionID="08bb5aaad6f00ce25b159fd08d2efb3d">
  <xsd:schema xmlns:xsd="http://www.w3.org/2001/XMLSchema" xmlns:xs="http://www.w3.org/2001/XMLSchema" xmlns:p="http://schemas.microsoft.com/office/2006/metadata/properties" xmlns:ns2="76d5652a-9cd3-465f-98c7-aa8090bd65c7" targetNamespace="http://schemas.microsoft.com/office/2006/metadata/properties" ma:root="true" ma:fieldsID="24f516e8cb82884d3aca393be411b39d" ns2:_="">
    <xsd:import namespace="76d5652a-9cd3-465f-98c7-aa8090bd65c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d5652a-9cd3-465f-98c7-aa8090bd65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EE2E395-BDAE-4D51-B60D-BA445800D19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1AB8D1D-E01A-4ED2-9A20-E0A1C28D5F8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6d5652a-9cd3-465f-98c7-aa8090bd65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3A1AD90-D29E-43FA-BF56-30920982BD23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Presentation_MU_EN</Template>
  <TotalTime>454</TotalTime>
  <Words>869</Words>
  <Application>Microsoft Macintosh PowerPoint</Application>
  <PresentationFormat>Širokoúhlá obrazovka</PresentationFormat>
  <Paragraphs>107</Paragraphs>
  <Slides>14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Arial</vt:lpstr>
      <vt:lpstr>Helvetica</vt:lpstr>
      <vt:lpstr>Tahoma</vt:lpstr>
      <vt:lpstr>Wingdings</vt:lpstr>
      <vt:lpstr>Presentation_MU_EN</vt:lpstr>
      <vt:lpstr>Understanding Policy from Data – Evidence-based Policy</vt:lpstr>
      <vt:lpstr>Evidence-based policy</vt:lpstr>
      <vt:lpstr>Critiques</vt:lpstr>
      <vt:lpstr>EBP requirements:</vt:lpstr>
      <vt:lpstr>Types of knowledge relevant to evidence-based policy </vt:lpstr>
      <vt:lpstr>Key concepts</vt:lpstr>
      <vt:lpstr>Forecasting in policy analysis (Dunn, W.N. Public Policy Analysis) </vt:lpstr>
      <vt:lpstr>Types of future</vt:lpstr>
      <vt:lpstr>Three approaches to forecasting</vt:lpstr>
      <vt:lpstr>Bases – (the boundaries between inductive deductive, and retroductive reasoning are often blurred). </vt:lpstr>
      <vt:lpstr>A) Extrapolative forecasting - projection</vt:lpstr>
      <vt:lpstr>B) Theoretical forecasting - prediction</vt:lpstr>
      <vt:lpstr>C) Judgemental forecasting – conjecture</vt:lpstr>
      <vt:lpstr>A task for you: Test the hypothesis, answer “research questions”.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 Policy from Data</dc:title>
  <dc:subject/>
  <dc:creator>Ivan Malý</dc:creator>
  <cp:keywords/>
  <dc:description/>
  <cp:lastModifiedBy>Ivan Malý</cp:lastModifiedBy>
  <cp:revision>13</cp:revision>
  <cp:lastPrinted>1601-01-01T00:00:00Z</cp:lastPrinted>
  <dcterms:created xsi:type="dcterms:W3CDTF">2021-12-14T10:17:23Z</dcterms:created>
  <dcterms:modified xsi:type="dcterms:W3CDTF">2021-12-14T17:51:44Z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0x0101008A8BAC94BA468D488F31B2478A655CDC</vt:lpwstr>
  </property>
</Properties>
</file>