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1" r:id="rId1"/>
    <p:sldMasterId id="2147483794" r:id="rId2"/>
    <p:sldMasterId id="2147483806" r:id="rId3"/>
  </p:sldMasterIdLst>
  <p:sldIdLst>
    <p:sldId id="256" r:id="rId4"/>
    <p:sldId id="257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60"/>
    <p:restoredTop sz="93451"/>
  </p:normalViewPr>
  <p:slideViewPr>
    <p:cSldViewPr snapToGrid="0" snapToObjects="1">
      <p:cViewPr varScale="1">
        <p:scale>
          <a:sx n="115" d="100"/>
          <a:sy n="115" d="100"/>
        </p:scale>
        <p:origin x="7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4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 sz="1800">
                <a:latin typeface="Tahoma" pitchFamily="34" charset="0"/>
              </a:endParaRPr>
            </a:p>
          </p:txBody>
        </p:sp>
        <p:sp>
          <p:nvSpPr>
            <p:cNvPr id="5" name="Rectangle 21"/>
            <p:cNvSpPr>
              <a:spLocks noChangeArrowheads="1"/>
            </p:cNvSpPr>
            <p:nvPr/>
          </p:nvSpPr>
          <p:spPr bwMode="auto">
            <a:xfrm>
              <a:off x="0" y="0"/>
              <a:ext cx="5760" cy="1477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1E5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algn="ctr" eaLnBrk="1" hangingPunct="1"/>
              <a:endParaRPr lang="cs-CZ" altLang="en-US" sz="2400">
                <a:latin typeface="Arial" charset="0"/>
              </a:endParaRPr>
            </a:p>
          </p:txBody>
        </p:sp>
        <p:pic>
          <p:nvPicPr>
            <p:cNvPr id="6" name="Picture 22" descr="titl CZ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58" cy="4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3342217" y="2565401"/>
            <a:ext cx="7584016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BB27AE2-DAEB-8C46-9AF6-F581D852B0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587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B27AE2-DAEB-8C46-9AF6-F581D852B0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0872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96917" y="1125539"/>
            <a:ext cx="2743200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60967" y="1125539"/>
            <a:ext cx="803275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B27AE2-DAEB-8C46-9AF6-F581D852B0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6052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FAD0C8-9EE3-A847-88C4-3717F9A318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FA21918-B561-C24F-B70A-06DE2A88DA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B98B42-457F-0E4E-9D92-C0790B139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BE4F1-DAEE-B44D-9DA4-2E20ED9FB6D2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6FD1D9-0D9A-FE48-8E3A-F7DED2643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8899C7-888B-F140-BA8D-BE9DA8F86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27AE2-DAEB-8C46-9AF6-F581D852B0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66859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Postup implementace Institucionálního evaluačního programu EUA na MU.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34D104-A315-F741-83CF-6EE107E712F8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4066887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Postup implementace Institucionálního evaluačního programu EUA na MU.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89F4DB-5FD5-5246-AEE5-3947CECA21F2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565732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Postup implementace Institucionálního evaluačního programu EUA na MU.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BC4B28-F78C-EC45-92EC-982F12BB97DE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906895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60967" y="1125539"/>
            <a:ext cx="5386917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51085" y="1125539"/>
            <a:ext cx="538903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Postup implementace Institucionálního evaluačního programu EUA na MU.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AF5AC3-D172-D849-9C31-233AB52976C6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7533391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Postup implementace Institucionálního evaluačního programu EUA na MU.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F7C2B2-D208-A843-842E-E8A3AA0B5E75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4632257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Postup implementace Institucionálního evaluačního programu EUA na MU.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C4FF02-77DE-C04C-8099-BA8D823C7E61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5215976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Postup implementace Institucionálního evaluačního programu EUA na MU.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3EFA30-C914-B74D-84E3-C2107550B6C0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653885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B27AE2-DAEB-8C46-9AF6-F581D852B0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8394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Postup implementace Institucionálního evaluačního programu EUA na MU.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057CBE-B449-B24A-B6BB-C0A0D16EA6BA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501062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Postup implementace Institucionálního evaluačního programu EUA na MU.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D9472B-1268-AD4C-809E-2D301B4C2CB1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8754459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Postup implementace Institucionálního evaluačního programu EUA na MU.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815294-0D6D-3A43-A4CE-C7E06B4AA10D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3135148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08018" y="274639"/>
            <a:ext cx="2832100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1" y="274639"/>
            <a:ext cx="8295217" cy="5857875"/>
          </a:xfrm>
        </p:spPr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Postup implementace Institucionálního evaluačního programu EUA na MU.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1627A7-07A1-DB41-A23E-6D16297367EC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6913791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Postup implementace Institucionálního evaluačního programu EUA na MU.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0C82C3-5A5B-BB45-AC02-A7A5A01EED77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029098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Postup implementace Institucionálního evaluačního programu EUA na MU.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C58818-A1EB-5E4B-B354-6944C7D428E3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1751338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Postup implementace Institucionálního evaluačního programu EUA na MU.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9B4ECC-AC39-F84F-9F63-F4A887D621F4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9690791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361267" y="1125539"/>
            <a:ext cx="4186767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7751234" y="1125539"/>
            <a:ext cx="4188884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Postup implementace Institucionálního evaluačního programu EUA na MU.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720FA5-38FE-7045-8849-EE12369BC7E2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8554406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Postup implementace Institucionálního evaluačního programu EUA na MU.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A470DB-1D7B-8444-B0AA-21143BD57DE3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37673300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Postup implementace Institucionálního evaluačního programu EUA na MU.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A22F60-2FA9-5449-BF7D-0C2FBDCBC75A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095788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B27AE2-DAEB-8C46-9AF6-F581D852B0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7999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Postup implementace Institucionálního evaluačního programu EUA na MU.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58FA99-5D93-6F41-9ACA-31407D5AEE23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4441108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Postup implementace Institucionálního evaluačního programu EUA na MU.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9FD96F-52C6-0946-9990-F7F4901B51F3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0066681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Postup implementace Institucionálního evaluačního programu EUA na MU.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5E6387-BBE5-DC4A-9947-52932F55AA5D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07157601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Postup implementace Institucionálního evaluačního programu EUA na MU.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99E959-85AE-1F49-BC2E-6427274466F3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15082529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08018" y="274639"/>
            <a:ext cx="2832100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1" y="274639"/>
            <a:ext cx="8295217" cy="5857875"/>
          </a:xfrm>
        </p:spPr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Postup implementace Institucionálního evaluačního programu EUA na MU.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78864D-CE79-BA40-8EC9-D48A51544985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237995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60967" y="2017713"/>
            <a:ext cx="538691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51085" y="2017713"/>
            <a:ext cx="538903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B27AE2-DAEB-8C46-9AF6-F581D852B0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493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B27AE2-DAEB-8C46-9AF6-F581D852B0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4149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B27AE2-DAEB-8C46-9AF6-F581D852B0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43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B27AE2-DAEB-8C46-9AF6-F581D852B0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34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B27AE2-DAEB-8C46-9AF6-F581D852B0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079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B27AE2-DAEB-8C46-9AF6-F581D852B0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0739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64532" name="Rectangle 2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 sz="1800">
                <a:latin typeface="Tahoma" pitchFamily="34" charset="0"/>
              </a:endParaRPr>
            </a:p>
          </p:txBody>
        </p:sp>
        <p:sp>
          <p:nvSpPr>
            <p:cNvPr id="1032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1E5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/>
              <a:endParaRPr lang="cs-CZ" altLang="en-US" sz="2400"/>
            </a:p>
          </p:txBody>
        </p:sp>
        <p:pic>
          <p:nvPicPr>
            <p:cNvPr id="1033" name="Picture 21" descr="zahlavi CZ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960967" y="1125538"/>
            <a:ext cx="10437284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 předlohy nadpisů.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967" y="2017713"/>
            <a:ext cx="10979151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  <a:p>
            <a:pPr lvl="3"/>
            <a:r>
              <a:rPr lang="cs-CZ" altLang="en-US"/>
              <a:t>Čtvrtá úroveň</a:t>
            </a:r>
          </a:p>
          <a:p>
            <a:pPr lvl="4"/>
            <a:r>
              <a:rPr lang="cs-CZ" altLang="en-US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07834" y="6248400"/>
            <a:ext cx="537633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Tahoma" pitchFamily="34" charset="0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2BB27AE2-DAEB-8C46-9AF6-F581D852B0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74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1085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 sz="1800">
                <a:latin typeface="Tahoma" pitchFamily="34" charset="0"/>
              </a:endParaRPr>
            </a:p>
          </p:txBody>
        </p:sp>
        <p:sp>
          <p:nvSpPr>
            <p:cNvPr id="2055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1E5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/>
              <a:endParaRPr lang="cs-CZ" altLang="en-US" sz="2400"/>
            </a:p>
          </p:txBody>
        </p:sp>
        <p:pic>
          <p:nvPicPr>
            <p:cNvPr id="2056" name="Picture 5" descr="zahlavi CZ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967" y="1125539"/>
            <a:ext cx="10979151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  <a:p>
            <a:pPr lvl="3"/>
            <a:r>
              <a:rPr lang="cs-CZ" altLang="en-US"/>
              <a:t>Čtvrtá úroveň</a:t>
            </a:r>
          </a:p>
          <a:p>
            <a:pPr lvl="4"/>
            <a:r>
              <a:rPr lang="cs-CZ" altLang="en-US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07834" y="6248400"/>
            <a:ext cx="537633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cs-CZ"/>
              <a:t>Postup implementace Institucionálního evaluačního programu EUA na MU.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9617401E-C9C2-7E40-99AC-7C31A4342BC4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064871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 sz="1800">
                <a:latin typeface="Tahoma" pitchFamily="34" charset="0"/>
              </a:endParaRPr>
            </a:p>
          </p:txBody>
        </p:sp>
        <p:sp>
          <p:nvSpPr>
            <p:cNvPr id="3079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1E5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/>
              <a:endParaRPr lang="cs-CZ" altLang="en-US" sz="2400"/>
            </a:p>
          </p:txBody>
        </p:sp>
        <p:pic>
          <p:nvPicPr>
            <p:cNvPr id="3080" name="Picture 5" descr="zahlavi CZ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61267" y="1125539"/>
            <a:ext cx="8578851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  <a:p>
            <a:pPr lvl="3"/>
            <a:r>
              <a:rPr lang="cs-CZ" altLang="en-US"/>
              <a:t>Čtvrtá úroveň</a:t>
            </a:r>
          </a:p>
          <a:p>
            <a:pPr lvl="4"/>
            <a:r>
              <a:rPr lang="cs-CZ" altLang="en-US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07834" y="6248400"/>
            <a:ext cx="537633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cs-CZ"/>
              <a:t>Postup implementace Institucionálního evaluačního programu EUA na MU.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86FFABFA-4321-A844-B9CC-FCE13CBFDF93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814064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apolitika.es/2021/06/04/indultos-polemica-y-cambio-de-ciclo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creativecommons.org/licenses/by-nc-sa/3.0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muse.jhu.edu/article/370770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13CBC0-1DDD-BD44-BB1B-92F4FEF261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55762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Actors</a:t>
            </a:r>
            <a:r>
              <a:rPr lang="cs-CZ" dirty="0"/>
              <a:t> of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Policy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D32CF26-44C4-D944-9895-11460EB4BD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1" y="3602038"/>
            <a:ext cx="5294810" cy="1655762"/>
          </a:xfrm>
        </p:spPr>
        <p:txBody>
          <a:bodyPr/>
          <a:lstStyle/>
          <a:p>
            <a:r>
              <a:rPr lang="cs-CZ" dirty="0"/>
              <a:t>Taxonomy, Influence &amp; </a:t>
            </a:r>
            <a:r>
              <a:rPr lang="cs-CZ" dirty="0" err="1"/>
              <a:t>Interests</a:t>
            </a:r>
            <a:endParaRPr lang="cs-CZ" dirty="0"/>
          </a:p>
          <a:p>
            <a:endParaRPr lang="cs-CZ" dirty="0"/>
          </a:p>
        </p:txBody>
      </p:sp>
      <p:pic>
        <p:nvPicPr>
          <p:cNvPr id="5" name="Obrázek 4" descr="Obsah obrázku osoba, exteriér, dav, lidé&#10;&#10;Popis byl vytvořen automaticky">
            <a:extLst>
              <a:ext uri="{FF2B5EF4-FFF2-40B4-BE49-F238E27FC236}">
                <a16:creationId xmlns:a16="http://schemas.microsoft.com/office/drawing/2014/main" id="{EFF1FBC3-56CE-824A-83EF-C4EA822773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818810" y="2193425"/>
            <a:ext cx="4722949" cy="3542212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0AB4540B-4943-1B4E-8292-1E783C2E3679}"/>
              </a:ext>
            </a:extLst>
          </p:cNvPr>
          <p:cNvSpPr txBox="1"/>
          <p:nvPr/>
        </p:nvSpPr>
        <p:spPr>
          <a:xfrm>
            <a:off x="6818810" y="5813645"/>
            <a:ext cx="47229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>
                <a:hlinkClick r:id="rId3" tooltip="https://tapolitika.es/2021/06/04/indultos-polemica-y-cambio-de-ciclo/"/>
              </a:rPr>
              <a:t>Tato fotka</a:t>
            </a:r>
            <a:r>
              <a:rPr lang="en-GB" sz="900"/>
              <a:t> od autora Neznámý autor s licencí </a:t>
            </a:r>
            <a:r>
              <a:rPr lang="en-GB" sz="900">
                <a:hlinkClick r:id="rId4" tooltip="https://creativecommons.org/licenses/by-nc-sa/3.0/"/>
              </a:rPr>
              <a:t>CC BY-SA-NC</a:t>
            </a:r>
            <a:endParaRPr lang="en-GB" sz="900"/>
          </a:p>
        </p:txBody>
      </p:sp>
    </p:spTree>
    <p:extLst>
      <p:ext uri="{BB962C8B-B14F-4D97-AF65-F5344CB8AC3E}">
        <p14:creationId xmlns:p14="http://schemas.microsoft.com/office/powerpoint/2010/main" val="1354140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BC41A7-92E8-BD4A-B128-BD88B66E6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Further</a:t>
            </a:r>
            <a:r>
              <a:rPr lang="cs-CZ" b="1" dirty="0"/>
              <a:t> </a:t>
            </a:r>
            <a:r>
              <a:rPr lang="cs-CZ" b="1" dirty="0" err="1"/>
              <a:t>readings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C6CD02E-C002-B146-AC23-B2FEA9582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6733" y="1201783"/>
            <a:ext cx="6815667" cy="4924381"/>
          </a:xfrm>
        </p:spPr>
        <p:txBody>
          <a:bodyPr/>
          <a:lstStyle/>
          <a:p>
            <a:r>
              <a:rPr lang="cs-CZ" sz="2400" dirty="0"/>
              <a:t>ANTHONY J. NOWNES, </a:t>
            </a:r>
            <a:r>
              <a:rPr lang="cs-CZ" sz="2400" dirty="0" err="1"/>
              <a:t>author</a:t>
            </a:r>
            <a:r>
              <a:rPr lang="cs-CZ" sz="2400" dirty="0"/>
              <a:t>. Basic </a:t>
            </a:r>
            <a:r>
              <a:rPr lang="cs-CZ" sz="2400" dirty="0" err="1"/>
              <a:t>Interests</a:t>
            </a:r>
            <a:r>
              <a:rPr lang="cs-CZ" sz="2400" dirty="0"/>
              <a:t>: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Importance</a:t>
            </a:r>
            <a:r>
              <a:rPr lang="cs-CZ" sz="2400" dirty="0"/>
              <a:t> of </a:t>
            </a:r>
            <a:r>
              <a:rPr lang="cs-CZ" sz="2400" dirty="0" err="1"/>
              <a:t>Groups</a:t>
            </a:r>
            <a:r>
              <a:rPr lang="cs-CZ" sz="2400" dirty="0"/>
              <a:t> in </a:t>
            </a:r>
            <a:r>
              <a:rPr lang="cs-CZ" sz="2400" dirty="0" err="1"/>
              <a:t>Politics</a:t>
            </a:r>
            <a:r>
              <a:rPr lang="cs-CZ" sz="2400" dirty="0"/>
              <a:t> and in </a:t>
            </a:r>
            <a:r>
              <a:rPr lang="cs-CZ" sz="2400" dirty="0" err="1"/>
              <a:t>Political</a:t>
            </a:r>
            <a:r>
              <a:rPr lang="cs-CZ" sz="2400" dirty="0"/>
              <a:t> Science Frank R. </a:t>
            </a:r>
            <a:r>
              <a:rPr lang="cs-CZ" sz="2400" dirty="0" err="1"/>
              <a:t>Baumgartner</a:t>
            </a:r>
            <a:r>
              <a:rPr lang="cs-CZ" sz="2400" dirty="0"/>
              <a:t> </a:t>
            </a:r>
            <a:r>
              <a:rPr lang="cs-CZ" sz="2400" dirty="0" err="1"/>
              <a:t>Beth</a:t>
            </a:r>
            <a:r>
              <a:rPr lang="cs-CZ" sz="2400" dirty="0"/>
              <a:t> L. Leech. </a:t>
            </a:r>
            <a:r>
              <a:rPr lang="cs-CZ" sz="2400" i="1" dirty="0" err="1"/>
              <a:t>The</a:t>
            </a:r>
            <a:r>
              <a:rPr lang="cs-CZ" sz="2400" i="1" dirty="0"/>
              <a:t> </a:t>
            </a:r>
            <a:r>
              <a:rPr lang="cs-CZ" sz="2400" i="1" dirty="0" err="1"/>
              <a:t>Journal</a:t>
            </a:r>
            <a:r>
              <a:rPr lang="cs-CZ" sz="2400" i="1" dirty="0"/>
              <a:t> of </a:t>
            </a:r>
            <a:r>
              <a:rPr lang="cs-CZ" sz="2400" i="1" dirty="0" err="1"/>
              <a:t>Politics</a:t>
            </a:r>
            <a:r>
              <a:rPr lang="cs-CZ" sz="2400" dirty="0"/>
              <a:t>[online]. 1999, </a:t>
            </a:r>
            <a:r>
              <a:rPr lang="cs-CZ" sz="2400" b="1" dirty="0"/>
              <a:t>61</a:t>
            </a:r>
            <a:r>
              <a:rPr lang="cs-CZ" sz="2400" dirty="0"/>
              <a:t>(3), 844-848 [cit. 2018-08-10]. ISSN 00223816. </a:t>
            </a:r>
            <a:r>
              <a:rPr lang="cs-CZ" sz="2400" dirty="0">
                <a:hlinkClick r:id="rId2"/>
              </a:rPr>
              <a:t>https://muse.jhu.edu/article/370770</a:t>
            </a:r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CAHN, M., A. 2012. </a:t>
            </a:r>
            <a:r>
              <a:rPr lang="cs-CZ" sz="2400" dirty="0" err="1"/>
              <a:t>Institutional</a:t>
            </a:r>
            <a:r>
              <a:rPr lang="cs-CZ" sz="2400" dirty="0"/>
              <a:t> and </a:t>
            </a:r>
            <a:r>
              <a:rPr lang="cs-CZ" sz="2400" dirty="0" err="1"/>
              <a:t>Noninstitutional</a:t>
            </a:r>
            <a:r>
              <a:rPr lang="cs-CZ" sz="2400" dirty="0"/>
              <a:t> </a:t>
            </a:r>
            <a:r>
              <a:rPr lang="cs-CZ" sz="2400" dirty="0" err="1"/>
              <a:t>Actors</a:t>
            </a:r>
            <a:r>
              <a:rPr lang="cs-CZ" sz="2400" dirty="0"/>
              <a:t> in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Policy</a:t>
            </a:r>
            <a:r>
              <a:rPr lang="cs-CZ" sz="2400" dirty="0"/>
              <a:t> </a:t>
            </a:r>
            <a:r>
              <a:rPr lang="cs-CZ" sz="2400" dirty="0" err="1"/>
              <a:t>Process</a:t>
            </a:r>
            <a:r>
              <a:rPr lang="cs-CZ" sz="2400" dirty="0"/>
              <a:t>. Pp. 199-281 in S. Z. </a:t>
            </a:r>
            <a:r>
              <a:rPr lang="cs-CZ" sz="2400" dirty="0" err="1"/>
              <a:t>Theodolou</a:t>
            </a:r>
            <a:r>
              <a:rPr lang="cs-CZ" sz="2400" dirty="0"/>
              <a:t>, M. A. </a:t>
            </a:r>
            <a:r>
              <a:rPr lang="cs-CZ" sz="2400" dirty="0" err="1"/>
              <a:t>Cahn</a:t>
            </a:r>
            <a:r>
              <a:rPr lang="cs-CZ" sz="2400" dirty="0"/>
              <a:t>. </a:t>
            </a:r>
            <a:r>
              <a:rPr lang="cs-CZ" sz="2400" i="1" dirty="0"/>
              <a:t>Public </a:t>
            </a:r>
            <a:r>
              <a:rPr lang="cs-CZ" sz="2400" i="1" dirty="0" err="1"/>
              <a:t>Policy</a:t>
            </a:r>
            <a:r>
              <a:rPr lang="cs-CZ" sz="2400" i="1" dirty="0"/>
              <a:t>: </a:t>
            </a:r>
            <a:r>
              <a:rPr lang="cs-CZ" sz="2400" i="1" dirty="0" err="1"/>
              <a:t>The</a:t>
            </a:r>
            <a:r>
              <a:rPr lang="cs-CZ" sz="2400" i="1" dirty="0"/>
              <a:t> </a:t>
            </a:r>
            <a:r>
              <a:rPr lang="cs-CZ" sz="2400" i="1" dirty="0" err="1"/>
              <a:t>Essential</a:t>
            </a:r>
            <a:r>
              <a:rPr lang="cs-CZ" sz="2400" i="1" dirty="0"/>
              <a:t> </a:t>
            </a:r>
            <a:r>
              <a:rPr lang="cs-CZ" sz="2400" i="1" dirty="0" err="1"/>
              <a:t>Readings</a:t>
            </a:r>
            <a:r>
              <a:rPr lang="cs-CZ" sz="2400" i="1" dirty="0"/>
              <a:t>. </a:t>
            </a:r>
            <a:r>
              <a:rPr lang="cs-CZ" sz="2400" dirty="0"/>
              <a:t>2nd </a:t>
            </a:r>
            <a:r>
              <a:rPr lang="cs-CZ" sz="2400" dirty="0" err="1"/>
              <a:t>Edition</a:t>
            </a:r>
            <a:r>
              <a:rPr lang="cs-CZ" sz="2400" dirty="0"/>
              <a:t>. </a:t>
            </a:r>
            <a:r>
              <a:rPr lang="cs-CZ" sz="2400" dirty="0" err="1"/>
              <a:t>Pearson</a:t>
            </a:r>
            <a:r>
              <a:rPr lang="cs-CZ" sz="2400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A7A09B4-53A7-3F41-811C-1A2002728B9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8" name="Picture 4" descr="Interest Groups in American Politics: Pressure and Power - Kindle edition  by Nownes, Anthony J.. Politics &amp; Social Sciences Kindle eBooks @  Amazon.com.">
            <a:extLst>
              <a:ext uri="{FF2B5EF4-FFF2-40B4-BE49-F238E27FC236}">
                <a16:creationId xmlns:a16="http://schemas.microsoft.com/office/drawing/2014/main" id="{133C219E-24AC-1849-B448-8D7489E996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3800" y="3429000"/>
            <a:ext cx="2101197" cy="3157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Theodoulou &amp; Cahn, Public Policy: The Essential Readings, 2nd Edition |  Pearson">
            <a:extLst>
              <a:ext uri="{FF2B5EF4-FFF2-40B4-BE49-F238E27FC236}">
                <a16:creationId xmlns:a16="http://schemas.microsoft.com/office/drawing/2014/main" id="{000DE860-BEE7-7343-B499-3CCB8BC846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69" y="1482364"/>
            <a:ext cx="2101197" cy="3157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7749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F11D5A-B7B1-694F-A267-F46221D6E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Actors</a:t>
            </a:r>
            <a:r>
              <a:rPr lang="cs-CZ" dirty="0"/>
              <a:t> (</a:t>
            </a:r>
            <a:r>
              <a:rPr lang="cs-CZ" dirty="0" err="1"/>
              <a:t>Howlett</a:t>
            </a:r>
            <a:r>
              <a:rPr lang="cs-CZ" dirty="0"/>
              <a:t>, </a:t>
            </a:r>
            <a:r>
              <a:rPr lang="cs-CZ" dirty="0" err="1"/>
              <a:t>Ramesh</a:t>
            </a:r>
            <a:r>
              <a:rPr lang="cs-CZ" dirty="0"/>
              <a:t> 2003)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E1EF640-40E3-3D40-96BB-71E86A6B0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Actors</a:t>
            </a:r>
            <a:r>
              <a:rPr lang="cs-CZ" dirty="0"/>
              <a:t> (</a:t>
            </a:r>
            <a:r>
              <a:rPr lang="cs-CZ" dirty="0" err="1"/>
              <a:t>Parliament</a:t>
            </a:r>
            <a:r>
              <a:rPr lang="cs-CZ" dirty="0"/>
              <a:t>, </a:t>
            </a:r>
            <a:r>
              <a:rPr lang="cs-CZ" dirty="0" err="1"/>
              <a:t>Government</a:t>
            </a:r>
            <a:r>
              <a:rPr lang="cs-CZ" dirty="0"/>
              <a:t> </a:t>
            </a:r>
            <a:r>
              <a:rPr lang="cs-CZ" dirty="0" err="1"/>
              <a:t>Bureaucracy</a:t>
            </a:r>
            <a:r>
              <a:rPr lang="cs-CZ" dirty="0"/>
              <a:t>, …)</a:t>
            </a:r>
          </a:p>
          <a:p>
            <a:endParaRPr lang="cs-CZ" dirty="0"/>
          </a:p>
          <a:p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Actors</a:t>
            </a:r>
            <a:r>
              <a:rPr lang="cs-CZ" dirty="0"/>
              <a:t> (</a:t>
            </a:r>
            <a:r>
              <a:rPr lang="cs-CZ" dirty="0" err="1"/>
              <a:t>Employees</a:t>
            </a:r>
            <a:r>
              <a:rPr lang="cs-CZ" dirty="0"/>
              <a:t>, Professional </a:t>
            </a:r>
            <a:r>
              <a:rPr lang="cs-CZ" dirty="0" err="1"/>
              <a:t>Societies</a:t>
            </a:r>
            <a:r>
              <a:rPr lang="cs-CZ" dirty="0"/>
              <a:t>, </a:t>
            </a:r>
            <a:r>
              <a:rPr lang="cs-CZ" dirty="0" err="1"/>
              <a:t>Trade</a:t>
            </a:r>
            <a:r>
              <a:rPr lang="cs-CZ" dirty="0"/>
              <a:t> </a:t>
            </a:r>
            <a:r>
              <a:rPr lang="cs-CZ" dirty="0" err="1"/>
              <a:t>Unions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Actors</a:t>
            </a:r>
            <a:r>
              <a:rPr lang="cs-CZ" dirty="0"/>
              <a:t> (Public, </a:t>
            </a:r>
            <a:r>
              <a:rPr lang="cs-CZ" dirty="0" err="1"/>
              <a:t>Interest</a:t>
            </a:r>
            <a:r>
              <a:rPr lang="cs-CZ" dirty="0"/>
              <a:t> </a:t>
            </a:r>
            <a:r>
              <a:rPr lang="cs-CZ" dirty="0" err="1"/>
              <a:t>Groups</a:t>
            </a:r>
            <a:r>
              <a:rPr lang="cs-CZ" dirty="0"/>
              <a:t>,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Parties</a:t>
            </a:r>
            <a:r>
              <a:rPr lang="cs-CZ" dirty="0"/>
              <a:t>,….)</a:t>
            </a:r>
          </a:p>
        </p:txBody>
      </p:sp>
    </p:spTree>
    <p:extLst>
      <p:ext uri="{BB962C8B-B14F-4D97-AF65-F5344CB8AC3E}">
        <p14:creationId xmlns:p14="http://schemas.microsoft.com/office/powerpoint/2010/main" val="3370976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BCD73F-CC46-574C-A84F-94DC1CB24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Influence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08A2E0-479D-3D45-BF44-EB1DC674EFD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How</a:t>
            </a:r>
            <a:r>
              <a:rPr lang="cs-CZ" dirty="0"/>
              <a:t> to </a:t>
            </a:r>
            <a:r>
              <a:rPr lang="cs-CZ" dirty="0" err="1"/>
              <a:t>measure</a:t>
            </a:r>
            <a:r>
              <a:rPr lang="cs-CZ" dirty="0"/>
              <a:t>?</a:t>
            </a:r>
          </a:p>
          <a:p>
            <a:endParaRPr lang="cs-CZ" dirty="0"/>
          </a:p>
          <a:p>
            <a:pPr lvl="1"/>
            <a:r>
              <a:rPr lang="cs-CZ" sz="2800" dirty="0" err="1"/>
              <a:t>Ask</a:t>
            </a:r>
            <a:r>
              <a:rPr lang="cs-CZ" sz="2800" dirty="0"/>
              <a:t> </a:t>
            </a:r>
            <a:r>
              <a:rPr lang="cs-CZ" sz="2800" dirty="0" err="1"/>
              <a:t>others</a:t>
            </a:r>
            <a:r>
              <a:rPr lang="cs-CZ" sz="2800" dirty="0"/>
              <a:t>.</a:t>
            </a:r>
          </a:p>
          <a:p>
            <a:pPr lvl="1"/>
            <a:r>
              <a:rPr lang="cs-CZ" sz="2800" dirty="0" err="1"/>
              <a:t>What</a:t>
            </a:r>
            <a:r>
              <a:rPr lang="cs-CZ" sz="2800" dirty="0"/>
              <a:t> </a:t>
            </a:r>
            <a:r>
              <a:rPr lang="cs-CZ" sz="2800" dirty="0" err="1"/>
              <a:t>have</a:t>
            </a:r>
            <a:r>
              <a:rPr lang="cs-CZ" sz="2800" dirty="0"/>
              <a:t> </a:t>
            </a:r>
            <a:r>
              <a:rPr lang="cs-CZ" sz="2800" dirty="0" err="1"/>
              <a:t>they</a:t>
            </a:r>
            <a:r>
              <a:rPr lang="cs-CZ" sz="2800" dirty="0"/>
              <a:t> </a:t>
            </a:r>
            <a:r>
              <a:rPr lang="cs-CZ" sz="2800" dirty="0" err="1"/>
              <a:t>achieved</a:t>
            </a:r>
            <a:r>
              <a:rPr lang="cs-CZ" sz="2800" dirty="0"/>
              <a:t>?</a:t>
            </a:r>
          </a:p>
          <a:p>
            <a:pPr lvl="1"/>
            <a:r>
              <a:rPr lang="cs-CZ" sz="2800" dirty="0" err="1"/>
              <a:t>Sucessful</a:t>
            </a:r>
            <a:r>
              <a:rPr lang="cs-CZ" sz="2800" dirty="0"/>
              <a:t> </a:t>
            </a:r>
            <a:r>
              <a:rPr lang="cs-CZ" sz="2800" dirty="0" err="1"/>
              <a:t>brookers</a:t>
            </a:r>
            <a:r>
              <a:rPr lang="cs-CZ" sz="2800" dirty="0"/>
              <a:t>?</a:t>
            </a:r>
          </a:p>
          <a:p>
            <a:pPr lvl="1"/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188A51E-B51E-8F43-9CFD-316AC1F692B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matters</a:t>
            </a:r>
            <a:r>
              <a:rPr lang="cs-CZ" dirty="0"/>
              <a:t>?</a:t>
            </a:r>
          </a:p>
          <a:p>
            <a:endParaRPr lang="cs-CZ" dirty="0"/>
          </a:p>
          <a:p>
            <a:r>
              <a:rPr lang="cs-CZ" dirty="0" err="1"/>
              <a:t>Number</a:t>
            </a:r>
            <a:r>
              <a:rPr lang="cs-CZ" dirty="0"/>
              <a:t> of „</a:t>
            </a:r>
            <a:r>
              <a:rPr lang="cs-CZ" dirty="0" err="1"/>
              <a:t>members</a:t>
            </a:r>
            <a:r>
              <a:rPr lang="cs-CZ" dirty="0"/>
              <a:t>“</a:t>
            </a:r>
          </a:p>
          <a:p>
            <a:r>
              <a:rPr lang="cs-CZ" dirty="0" err="1"/>
              <a:t>Cohesiveness</a:t>
            </a:r>
            <a:endParaRPr lang="cs-CZ" dirty="0"/>
          </a:p>
          <a:p>
            <a:r>
              <a:rPr lang="cs-CZ" dirty="0" err="1"/>
              <a:t>Others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8932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6F82E717-B1DA-AD4C-82BE-15C75AC9D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967" y="1125538"/>
            <a:ext cx="10437284" cy="614052"/>
          </a:xfrm>
        </p:spPr>
        <p:txBody>
          <a:bodyPr/>
          <a:lstStyle/>
          <a:p>
            <a:r>
              <a:rPr lang="cs-CZ" dirty="0" err="1"/>
              <a:t>Interests</a:t>
            </a:r>
            <a:r>
              <a:rPr lang="cs-CZ" dirty="0"/>
              <a:t> (</a:t>
            </a:r>
            <a:r>
              <a:rPr lang="cs-CZ" dirty="0" err="1"/>
              <a:t>What</a:t>
            </a:r>
            <a:r>
              <a:rPr lang="cs-CZ" dirty="0"/>
              <a:t> do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dirty="0" err="1"/>
              <a:t>want</a:t>
            </a:r>
            <a:r>
              <a:rPr lang="cs-CZ" dirty="0"/>
              <a:t>? </a:t>
            </a:r>
            <a:r>
              <a:rPr lang="cs-CZ" dirty="0" err="1"/>
              <a:t>What</a:t>
            </a:r>
            <a:r>
              <a:rPr lang="cs-CZ" dirty="0"/>
              <a:t> do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dirty="0" err="1"/>
              <a:t>maximize</a:t>
            </a:r>
            <a:r>
              <a:rPr lang="cs-CZ" dirty="0"/>
              <a:t>?)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FA286182-8809-494D-AF1D-B4C95361D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Economical</a:t>
            </a:r>
            <a:endParaRPr lang="cs-CZ" dirty="0"/>
          </a:p>
          <a:p>
            <a:pPr lvl="1"/>
            <a:r>
              <a:rPr lang="cs-CZ" dirty="0" err="1"/>
              <a:t>income</a:t>
            </a:r>
            <a:endParaRPr lang="cs-CZ" dirty="0"/>
          </a:p>
          <a:p>
            <a:pPr lvl="1"/>
            <a:r>
              <a:rPr lang="cs-CZ" dirty="0"/>
              <a:t>……….</a:t>
            </a:r>
          </a:p>
          <a:p>
            <a:pPr lvl="1"/>
            <a:r>
              <a:rPr lang="cs-CZ" dirty="0"/>
              <a:t>……….</a:t>
            </a:r>
          </a:p>
          <a:p>
            <a:endParaRPr lang="cs-CZ" dirty="0"/>
          </a:p>
          <a:p>
            <a:r>
              <a:rPr lang="cs-CZ" dirty="0" err="1"/>
              <a:t>Others</a:t>
            </a:r>
            <a:r>
              <a:rPr lang="cs-CZ" dirty="0"/>
              <a:t> </a:t>
            </a:r>
          </a:p>
          <a:p>
            <a:pPr lvl="1"/>
            <a:r>
              <a:rPr lang="cs-CZ" dirty="0" err="1"/>
              <a:t>professional</a:t>
            </a:r>
            <a:r>
              <a:rPr lang="cs-CZ" dirty="0"/>
              <a:t> </a:t>
            </a:r>
            <a:r>
              <a:rPr lang="cs-CZ" dirty="0" err="1"/>
              <a:t>authonomy</a:t>
            </a:r>
            <a:endParaRPr lang="cs-CZ" dirty="0"/>
          </a:p>
          <a:p>
            <a:pPr lvl="1"/>
            <a:r>
              <a:rPr lang="cs-CZ" dirty="0"/>
              <a:t>…..</a:t>
            </a:r>
          </a:p>
          <a:p>
            <a:pPr lvl="1"/>
            <a:r>
              <a:rPr lang="cs-CZ" dirty="0"/>
              <a:t>……</a:t>
            </a:r>
          </a:p>
        </p:txBody>
      </p:sp>
    </p:spTree>
    <p:extLst>
      <p:ext uri="{BB962C8B-B14F-4D97-AF65-F5344CB8AC3E}">
        <p14:creationId xmlns:p14="http://schemas.microsoft.com/office/powerpoint/2010/main" val="3254328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2C16AF-17D7-6A4A-9923-AF0BDE137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Measures, tools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4D8E8E-8E01-044C-B01A-4DDE40396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next time… </a:t>
            </a:r>
            <a:r>
              <a:rPr lang="en-GB" dirty="0">
                <a:sym typeface="Wingdings" pitchFamily="2" charset="2"/>
              </a:rPr>
              <a:t>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597656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Prezentace_MU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Prezentace_MU_CZ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rezentace_MU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MU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_MU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_MU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MU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_MU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_MU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P MU" id="{36190BB5-CBC0-0341-B120-566C805542AC}" vid="{426EDB4E-F3C3-954A-9B1D-41B978A82F81}"/>
    </a:ext>
  </a:ext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P MU" id="{36190BB5-CBC0-0341-B120-566C805542AC}" vid="{8B190E15-C8A3-A549-918F-467AC8041EDD}"/>
    </a:ext>
  </a:ext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P MU" id="{36190BB5-CBC0-0341-B120-566C805542AC}" vid="{83B73692-FE85-0E4A-BFB0-32C3697234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 MU</Template>
  <TotalTime>32737</TotalTime>
  <Words>220</Words>
  <Application>Microsoft Macintosh PowerPoint</Application>
  <PresentationFormat>Širokoúhlá obrazovka</PresentationFormat>
  <Paragraphs>37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Tahoma</vt:lpstr>
      <vt:lpstr>Wingdings</vt:lpstr>
      <vt:lpstr>Prezentace_MU_CZ</vt:lpstr>
      <vt:lpstr>1_Směsi</vt:lpstr>
      <vt:lpstr>2_Směsi</vt:lpstr>
      <vt:lpstr>Actors of the Social Policy </vt:lpstr>
      <vt:lpstr>Further readings</vt:lpstr>
      <vt:lpstr>Actors (Howlett, Ramesh 2003)</vt:lpstr>
      <vt:lpstr>Influence</vt:lpstr>
      <vt:lpstr>Interests (What do they want? What do they maximize?)</vt:lpstr>
      <vt:lpstr>Measures, tools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Actors of the Social Policy . </dc:title>
  <dc:creator>Ivan Malý</dc:creator>
  <cp:lastModifiedBy>Ivan Malý</cp:lastModifiedBy>
  <cp:revision>15</cp:revision>
  <cp:lastPrinted>2019-09-30T10:56:02Z</cp:lastPrinted>
  <dcterms:created xsi:type="dcterms:W3CDTF">2018-08-07T11:26:18Z</dcterms:created>
  <dcterms:modified xsi:type="dcterms:W3CDTF">2021-10-05T09:01:55Z</dcterms:modified>
</cp:coreProperties>
</file>