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83" r:id="rId4"/>
    <p:sldId id="282" r:id="rId5"/>
    <p:sldId id="284" r:id="rId6"/>
    <p:sldId id="297" r:id="rId7"/>
    <p:sldId id="266" r:id="rId8"/>
    <p:sldId id="287" r:id="rId9"/>
    <p:sldId id="288" r:id="rId10"/>
    <p:sldId id="296" r:id="rId11"/>
    <p:sldId id="295" r:id="rId12"/>
    <p:sldId id="290" r:id="rId13"/>
    <p:sldId id="292" r:id="rId14"/>
    <p:sldId id="291" r:id="rId15"/>
    <p:sldId id="289" r:id="rId16"/>
    <p:sldId id="299" r:id="rId17"/>
    <p:sldId id="298" r:id="rId18"/>
    <p:sldId id="294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6259" autoAdjust="0"/>
  </p:normalViewPr>
  <p:slideViewPr>
    <p:cSldViewPr snapToGrid="0">
      <p:cViewPr varScale="1">
        <p:scale>
          <a:sx n="99" d="100"/>
          <a:sy n="99" d="100"/>
        </p:scale>
        <p:origin x="553" y="10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6" y="6048000"/>
            <a:ext cx="877864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17683" y="2014200"/>
            <a:ext cx="415663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ndfonline.com/doi/pdf/10.1080/15377857.2014.866018?needAccess=tru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FA40A6-7CC7-D54B-9668-6AC8BFE84F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5D3470D-D655-BE4B-B17C-534AC779C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029068-3663-7246-9F5F-EFDCE7D1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L5 – </a:t>
            </a:r>
            <a:r>
              <a:rPr lang="cs-CZ" dirty="0" err="1"/>
              <a:t>Policy</a:t>
            </a:r>
            <a:r>
              <a:rPr lang="cs-CZ" dirty="0"/>
              <a:t>, </a:t>
            </a:r>
            <a:r>
              <a:rPr lang="en-GB" dirty="0"/>
              <a:t>Politics and decision-making process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4D4CD4B-062C-BE4E-AB39-55FFED551B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AIPP 2021</a:t>
            </a:r>
          </a:p>
          <a:p>
            <a:r>
              <a:rPr lang="cs-CZ" dirty="0"/>
              <a:t>Marek </a:t>
            </a:r>
            <a:r>
              <a:rPr lang="cs-CZ" dirty="0" err="1"/>
              <a:t>Pavlik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6971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156495-F913-4E4B-9554-EA7D25F1DC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EF0506-BEFA-45F9-952C-C76D9E6922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45C08F-AFC0-4F61-88D1-E263704DB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Collective decision-makers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61F90C-D894-4EB6-A6B1-D84EF42EA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Influence of decision making system</a:t>
            </a:r>
          </a:p>
          <a:p>
            <a:pPr lvl="1"/>
            <a:r>
              <a:rPr lang="en-GB" dirty="0"/>
              <a:t>Voting rules</a:t>
            </a:r>
          </a:p>
          <a:p>
            <a:pPr lvl="1"/>
            <a:r>
              <a:rPr lang="en-GB" dirty="0"/>
              <a:t>Procedural rules</a:t>
            </a:r>
          </a:p>
          <a:p>
            <a:pPr lvl="2"/>
            <a:r>
              <a:rPr lang="en-GB" dirty="0"/>
              <a:t>The system of spreading and sharing information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095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255B33-9BC3-49B6-BFC9-5F2A0526E5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ECBE6B-33E6-4202-AFB0-09A579F9BA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739332-8DC4-4C38-A01B-74ABFC51F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Decision</a:t>
            </a:r>
            <a:r>
              <a:rPr lang="cs-CZ" dirty="0"/>
              <a:t>-maker</a:t>
            </a:r>
            <a:r>
              <a:rPr lang="en-GB" dirty="0"/>
              <a:t> characteristic</a:t>
            </a:r>
            <a:r>
              <a:rPr lang="cs-CZ" dirty="0"/>
              <a:t>	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ABA72DF-843D-452D-A857-FB921A07C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Has his own motivation</a:t>
            </a:r>
          </a:p>
          <a:p>
            <a:r>
              <a:rPr lang="en-GB" dirty="0"/>
              <a:t>Has a different education and knowledge about the decision making process</a:t>
            </a:r>
          </a:p>
          <a:p>
            <a:pPr lvl="1"/>
            <a:r>
              <a:rPr lang="en-GB" dirty="0"/>
              <a:t>To drive a car you need a licence</a:t>
            </a:r>
          </a:p>
          <a:p>
            <a:pPr lvl="1"/>
            <a:r>
              <a:rPr lang="en-GB" dirty="0"/>
              <a:t>To lead the city you need…. what?</a:t>
            </a:r>
          </a:p>
          <a:p>
            <a:r>
              <a:rPr lang="en-GB" dirty="0"/>
              <a:t>Has an imperfect knowledge about the problem</a:t>
            </a:r>
          </a:p>
          <a:p>
            <a:r>
              <a:rPr lang="en-GB" dirty="0"/>
              <a:t>Is affected by other actors</a:t>
            </a:r>
          </a:p>
          <a:p>
            <a:pPr lvl="1"/>
            <a:r>
              <a:rPr lang="en-GB" dirty="0"/>
              <a:t>Can be manipulated by provides of information or other interest groups</a:t>
            </a:r>
          </a:p>
          <a:p>
            <a:pPr lvl="1"/>
            <a:r>
              <a:rPr lang="en-GB" dirty="0"/>
              <a:t>Via lobbying</a:t>
            </a:r>
          </a:p>
          <a:p>
            <a:pPr lvl="1"/>
            <a:r>
              <a:rPr lang="en-GB" dirty="0"/>
              <a:t>Via corruption</a:t>
            </a:r>
          </a:p>
          <a:p>
            <a:pPr lvl="1"/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411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EBFC42-8593-4E26-8723-692F0115A2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577B44-950A-47AD-B4F9-8350C4DDA1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772A78-F569-458B-A516-D8AC9D25E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choice	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3CDF1A-15DA-4A60-91A8-388DC0FDB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Negative – preserve status quo</a:t>
            </a:r>
          </a:p>
          <a:p>
            <a:r>
              <a:rPr lang="en-GB" dirty="0"/>
              <a:t>Positive – change status quo</a:t>
            </a:r>
          </a:p>
          <a:p>
            <a:r>
              <a:rPr lang="en-GB" dirty="0"/>
              <a:t>Non-decisions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562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955346F-2BD8-48E0-98AF-60A2EE35CE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305447-0C73-4BC7-9B0B-ED72D46AD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7F171F-1052-45C3-A620-518CDAF93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Decision making models – early approaches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9D7498-C35C-4BB7-982E-049C6DA47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2620"/>
            <a:ext cx="10753200" cy="4139998"/>
          </a:xfrm>
        </p:spPr>
        <p:txBody>
          <a:bodyPr/>
          <a:lstStyle/>
          <a:p>
            <a:r>
              <a:rPr lang="en-GB" sz="2400" kern="0" dirty="0"/>
              <a:t>Rational models</a:t>
            </a:r>
          </a:p>
          <a:p>
            <a:pPr lvl="1"/>
            <a:r>
              <a:rPr lang="en-GB" sz="1800" kern="0" dirty="0"/>
              <a:t>From problem to solution</a:t>
            </a:r>
          </a:p>
          <a:p>
            <a:r>
              <a:rPr lang="en-GB" sz="2400" kern="0" dirty="0"/>
              <a:t>Incremental models</a:t>
            </a:r>
          </a:p>
          <a:p>
            <a:pPr lvl="1"/>
            <a:r>
              <a:rPr lang="en-GB" sz="1800" kern="0" dirty="0"/>
              <a:t>Small steps, trials, backsteps</a:t>
            </a:r>
          </a:p>
          <a:p>
            <a:pPr lvl="1"/>
            <a:r>
              <a:rPr lang="en-GB" sz="1800" dirty="0"/>
              <a:t>Disjointed incrementalism</a:t>
            </a:r>
            <a:endParaRPr lang="cs-CZ" sz="1800" kern="0" dirty="0"/>
          </a:p>
          <a:p>
            <a:r>
              <a:rPr lang="en-GB" sz="2400" dirty="0"/>
              <a:t>Garbage can model</a:t>
            </a:r>
          </a:p>
          <a:p>
            <a:pPr lvl="1"/>
            <a:r>
              <a:rPr lang="en-GB" sz="1800" dirty="0"/>
              <a:t>Dealing with lack of rationality, </a:t>
            </a:r>
          </a:p>
          <a:p>
            <a:pPr lvl="1"/>
            <a:r>
              <a:rPr lang="en-GB" sz="1800" dirty="0"/>
              <a:t>considering randomness</a:t>
            </a:r>
            <a:r>
              <a:rPr lang="cs-CZ" sz="1800" dirty="0"/>
              <a:t>, </a:t>
            </a:r>
            <a:endParaRPr lang="en-GB" sz="1800" dirty="0"/>
          </a:p>
          <a:p>
            <a:pPr lvl="1"/>
            <a:r>
              <a:rPr lang="en-GB" sz="1800" dirty="0"/>
              <a:t>effects of dramatizations</a:t>
            </a:r>
          </a:p>
          <a:p>
            <a:pPr lvl="1"/>
            <a:endParaRPr lang="en-GB" sz="1800" dirty="0"/>
          </a:p>
          <a:p>
            <a:pPr marL="324000" lvl="1" indent="0">
              <a:buNone/>
            </a:pPr>
            <a:r>
              <a:rPr lang="en-GB" sz="1800" dirty="0"/>
              <a:t>Example: I am hungry…</a:t>
            </a:r>
          </a:p>
          <a:p>
            <a:pPr lvl="1"/>
            <a:r>
              <a:rPr lang="en-GB" sz="1800" dirty="0"/>
              <a:t>choosing restaurant, having big lunch, evaluate if I have space for desert</a:t>
            </a:r>
          </a:p>
          <a:p>
            <a:pPr lvl="1"/>
            <a:r>
              <a:rPr lang="en-GB" sz="1800" dirty="0"/>
              <a:t>Eat snack, discuss lunch, eat snack, have huge lunch, rest, change size of portion, have lunch again, eat dessert, realize that two snack are too much</a:t>
            </a:r>
          </a:p>
          <a:p>
            <a:pPr lvl="1"/>
            <a:r>
              <a:rPr lang="en-GB" sz="1800" dirty="0"/>
              <a:t>Pretend to faint in queue for lunch, discuss meaning of desert, drink beer, have another lunch, sing a song and support heathy snacks</a:t>
            </a:r>
          </a:p>
          <a:p>
            <a:pPr marL="324000" lvl="1" indent="0">
              <a:buNone/>
            </a:pPr>
            <a:endParaRPr lang="en-GB" sz="1800" dirty="0"/>
          </a:p>
          <a:p>
            <a:pPr marL="324000" lvl="1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13800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13EAD8-B61E-419A-8578-EFB24B21D2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927FED-68A8-47E4-A76C-A57A210C60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F77DCB-5F08-4159-8806-5A8F37C37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Early models of four types of Decision-making</a:t>
            </a:r>
            <a:endParaRPr lang="cs-CZ" sz="3600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F8692146-DE0D-42FD-8166-77C6E9DA7E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840345"/>
              </p:ext>
            </p:extLst>
          </p:nvPr>
        </p:nvGraphicFramePr>
        <p:xfrm>
          <a:off x="720000" y="1289978"/>
          <a:ext cx="827628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159">
                  <a:extLst>
                    <a:ext uri="{9D8B030D-6E8A-4147-A177-3AD203B41FA5}">
                      <a16:colId xmlns:a16="http://schemas.microsoft.com/office/drawing/2014/main" val="3267901317"/>
                    </a:ext>
                  </a:extLst>
                </a:gridCol>
                <a:gridCol w="1200727">
                  <a:extLst>
                    <a:ext uri="{9D8B030D-6E8A-4147-A177-3AD203B41FA5}">
                      <a16:colId xmlns:a16="http://schemas.microsoft.com/office/drawing/2014/main" val="692904540"/>
                    </a:ext>
                  </a:extLst>
                </a:gridCol>
                <a:gridCol w="2512291">
                  <a:extLst>
                    <a:ext uri="{9D8B030D-6E8A-4147-A177-3AD203B41FA5}">
                      <a16:colId xmlns:a16="http://schemas.microsoft.com/office/drawing/2014/main" val="3936644480"/>
                    </a:ext>
                  </a:extLst>
                </a:gridCol>
                <a:gridCol w="2466109">
                  <a:extLst>
                    <a:ext uri="{9D8B030D-6E8A-4147-A177-3AD203B41FA5}">
                      <a16:colId xmlns:a16="http://schemas.microsoft.com/office/drawing/2014/main" val="2051759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/>
                        <a:t>Level of Available knowledge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45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High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94222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 dirty="0"/>
                        <a:t>Level of change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High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Revolutionary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Analytical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9721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Rational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Disjointed incremental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238360"/>
                  </a:ext>
                </a:extLst>
              </a:tr>
            </a:tbl>
          </a:graphicData>
        </a:graphic>
      </p:graphicFrame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9D26611D-4256-4A66-9166-4CEEB3AF88A3}"/>
              </a:ext>
            </a:extLst>
          </p:cNvPr>
          <p:cNvSpPr txBox="1">
            <a:spLocks/>
          </p:cNvSpPr>
          <p:nvPr/>
        </p:nvSpPr>
        <p:spPr>
          <a:xfrm>
            <a:off x="720000" y="3066473"/>
            <a:ext cx="10753200" cy="276552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/>
              <a:t>What do we know? Can we increase level of knowledge?</a:t>
            </a:r>
          </a:p>
          <a:p>
            <a:r>
              <a:rPr lang="en-GB" kern="0" dirty="0"/>
              <a:t>Is it possible or desirable to implement high level of change?</a:t>
            </a:r>
          </a:p>
          <a:p>
            <a:r>
              <a:rPr lang="en-GB" kern="0" dirty="0"/>
              <a:t>Can you sort following?</a:t>
            </a:r>
          </a:p>
          <a:p>
            <a:pPr lvl="1"/>
            <a:r>
              <a:rPr lang="en-GB" dirty="0"/>
              <a:t>Wearing helmet will be obligatory during cycling</a:t>
            </a:r>
          </a:p>
          <a:p>
            <a:pPr lvl="1"/>
            <a:r>
              <a:rPr lang="en-GB" dirty="0"/>
              <a:t>Cancelling of the social security system and replacing it with the private insurance and individual savings</a:t>
            </a:r>
          </a:p>
          <a:p>
            <a:pPr lvl="1"/>
            <a:r>
              <a:rPr lang="en-GB" dirty="0"/>
              <a:t>Change of permitted emission limits for cars</a:t>
            </a:r>
          </a:p>
          <a:p>
            <a:pPr lvl="1"/>
            <a:r>
              <a:rPr lang="en-GB" dirty="0"/>
              <a:t>Increasing of minimal wage</a:t>
            </a:r>
          </a:p>
          <a:p>
            <a:pPr lvl="1"/>
            <a:r>
              <a:rPr lang="en-GB" dirty="0"/>
              <a:t>Pension reform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4058248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29DF12-1EC4-47DC-8AA1-CEF32826B3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956E39-62F8-4F85-9510-32440130BA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9BE835-8819-478E-8090-C84A623F6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Lobbying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F1F5717-185A-4B75-95D8-275E70CBA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r>
              <a:rPr lang="en-GB" dirty="0"/>
              <a:t>Lobbying …an activity with the aim to affect decision-maker’s decision.</a:t>
            </a:r>
          </a:p>
          <a:p>
            <a:r>
              <a:rPr lang="en-GB" dirty="0"/>
              <a:t>Long tradition (historically from a word “lobby” or passage where decision makers (councillors) went through the hall…. And crowd yelled their wishes)</a:t>
            </a:r>
          </a:p>
          <a:p>
            <a:r>
              <a:rPr lang="en-GB" dirty="0"/>
              <a:t>Lobbyists try to convince the decision-makers about changing his/her preferences</a:t>
            </a:r>
          </a:p>
          <a:p>
            <a:pPr lvl="1"/>
            <a:r>
              <a:rPr lang="en-GB" dirty="0"/>
              <a:t>They can use serious resources as analysis, research results or manipulative techniques and misleading information</a:t>
            </a:r>
          </a:p>
          <a:p>
            <a:r>
              <a:rPr lang="en-GB" dirty="0"/>
              <a:t>Can be seen as natural activity of interesting groups or as potential threat for a democracy… </a:t>
            </a:r>
            <a:r>
              <a:rPr lang="en-GB" dirty="0">
                <a:solidFill>
                  <a:srgbClr val="FF0000"/>
                </a:solidFill>
              </a:rPr>
              <a:t>why?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693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AD6BC7-1E30-485C-9BFC-763AA4664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F4BC87-7EC4-4422-AB1C-DFB6B0D1CB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82956B-3C9E-49D1-9AE1-6CEDE775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Think about role of tradition for perception of lobbying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451261-C693-4CCF-B9C5-6C0C80928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85818"/>
            <a:ext cx="10753200" cy="3846182"/>
          </a:xfrm>
        </p:spPr>
        <p:txBody>
          <a:bodyPr/>
          <a:lstStyle/>
          <a:p>
            <a:r>
              <a:rPr lang="en-GB" dirty="0"/>
              <a:t>Countries with long tradition of lobbying</a:t>
            </a:r>
          </a:p>
          <a:p>
            <a:pPr lvl="1"/>
            <a:r>
              <a:rPr lang="en-GB" dirty="0"/>
              <a:t>UK, US</a:t>
            </a:r>
          </a:p>
          <a:p>
            <a:r>
              <a:rPr lang="en-GB" dirty="0"/>
              <a:t>Post communistic countries</a:t>
            </a:r>
          </a:p>
          <a:p>
            <a:pPr lvl="1"/>
            <a:r>
              <a:rPr lang="en-GB" dirty="0"/>
              <a:t>CZ, SVK</a:t>
            </a:r>
          </a:p>
          <a:p>
            <a:r>
              <a:rPr lang="en-GB" dirty="0"/>
              <a:t>Countries in post-war or unstable situation</a:t>
            </a:r>
          </a:p>
          <a:p>
            <a:pPr lvl="1"/>
            <a:r>
              <a:rPr lang="en-GB" dirty="0"/>
              <a:t>Afghanistan, Sierra Leone</a:t>
            </a:r>
          </a:p>
          <a:p>
            <a:pPr lvl="1"/>
            <a:endParaRPr lang="en-GB" dirty="0"/>
          </a:p>
          <a:p>
            <a:endParaRPr lang="en-GB" dirty="0"/>
          </a:p>
          <a:p>
            <a:r>
              <a:rPr lang="en-GB" dirty="0"/>
              <a:t>Hint: defending interest is natural, but sometimes powerful groups are able to defend “better”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244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CF3FE9-7658-4A41-859E-F545D651B5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E93859-46F5-492F-A074-5B53A782E0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1FFEB3-BCF1-4768-B306-C5B185054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Regulation of Lobbying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4FB20BC-7664-489C-B312-2AC3A610F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Very different across countries</a:t>
            </a:r>
          </a:p>
          <a:p>
            <a:r>
              <a:rPr lang="en-GB" dirty="0"/>
              <a:t>Regulation can be done via law or via self regulation</a:t>
            </a:r>
          </a:p>
          <a:p>
            <a:pPr lvl="1"/>
            <a:r>
              <a:rPr lang="en-GB" dirty="0"/>
              <a:t>Rights, duties and penalties determined by law</a:t>
            </a:r>
          </a:p>
          <a:p>
            <a:pPr lvl="1"/>
            <a:r>
              <a:rPr lang="en-GB" dirty="0"/>
              <a:t>Ethical standard guarded by professional chambers and ethical committees</a:t>
            </a:r>
          </a:p>
          <a:p>
            <a:r>
              <a:rPr lang="en-GB" dirty="0"/>
              <a:t>Regulation can be directed on</a:t>
            </a:r>
          </a:p>
          <a:p>
            <a:pPr lvl="1"/>
            <a:r>
              <a:rPr lang="en-GB" dirty="0"/>
              <a:t>decision makers</a:t>
            </a:r>
          </a:p>
          <a:p>
            <a:pPr lvl="1"/>
            <a:r>
              <a:rPr lang="en-GB" dirty="0"/>
              <a:t>lobbyists</a:t>
            </a:r>
          </a:p>
        </p:txBody>
      </p:sp>
    </p:spTree>
    <p:extLst>
      <p:ext uri="{BB962C8B-B14F-4D97-AF65-F5344CB8AC3E}">
        <p14:creationId xmlns:p14="http://schemas.microsoft.com/office/powerpoint/2010/main" val="3509972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9F658B-70BA-4B50-97DA-6954CCDE13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478241-E1A8-4297-B0DA-D7878722F7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179B2-0D6F-472E-83DE-C528657EC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Literature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4EB32C9-289E-4F76-876B-5C08C772F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Howlett, Ramesh – Studying Public Policy… chapter 6</a:t>
            </a:r>
            <a:endParaRPr lang="cs-CZ" dirty="0"/>
          </a:p>
          <a:p>
            <a:endParaRPr lang="cs-CZ" dirty="0"/>
          </a:p>
          <a:p>
            <a:r>
              <a:rPr lang="en-US" dirty="0">
                <a:effectLst/>
                <a:latin typeface="Times New Roman" panose="02020603050405020304" pitchFamily="18" charset="0"/>
              </a:rPr>
              <a:t>Political Marketing and Propaganda: Uses, </a:t>
            </a:r>
            <a:br>
              <a:rPr lang="en-US" dirty="0"/>
            </a:br>
            <a:r>
              <a:rPr lang="en-US" dirty="0">
                <a:effectLst/>
                <a:latin typeface="Times New Roman" panose="02020603050405020304" pitchFamily="18" charset="0"/>
              </a:rPr>
              <a:t>Abuses, Misuses</a:t>
            </a:r>
            <a:endParaRPr lang="cs-CZ" dirty="0">
              <a:hlinkClick r:id="rId2"/>
            </a:endParaRPr>
          </a:p>
          <a:p>
            <a:pPr lvl="1"/>
            <a:r>
              <a:rPr lang="cs-CZ" dirty="0">
                <a:hlinkClick r:id="rId2"/>
              </a:rPr>
              <a:t>https://www.tandfonline.com/doi/pdf/10.1080/15377857.2014.866018?needAccess=true</a:t>
            </a:r>
            <a:endParaRPr lang="cs-CZ" dirty="0"/>
          </a:p>
          <a:p>
            <a:pPr lvl="1"/>
            <a:r>
              <a:rPr lang="cs-CZ" dirty="0"/>
              <a:t>Or </a:t>
            </a:r>
            <a:r>
              <a:rPr lang="cs-CZ" dirty="0" err="1"/>
              <a:t>file</a:t>
            </a:r>
            <a:r>
              <a:rPr lang="cs-CZ" dirty="0"/>
              <a:t> upload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/>
              <a:t>system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541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Reminder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Whether you like it or not public policy is a part of your life.</a:t>
            </a:r>
          </a:p>
          <a:p>
            <a:endParaRPr lang="en-US" dirty="0"/>
          </a:p>
          <a:p>
            <a:r>
              <a:rPr lang="en-US" dirty="0"/>
              <a:t>Policy advocacy versus policy analysis</a:t>
            </a:r>
            <a:r>
              <a:rPr lang="cs-CZ" dirty="0"/>
              <a:t> ?</a:t>
            </a:r>
          </a:p>
          <a:p>
            <a:r>
              <a:rPr lang="en-GB" dirty="0"/>
              <a:t>What does it mean target group?</a:t>
            </a:r>
          </a:p>
          <a:p>
            <a:r>
              <a:rPr lang="en-GB" dirty="0"/>
              <a:t>How can we assess policy instruments?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3897D5B-0097-4FE2-A793-85DDF8969F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C71F79-210E-4C01-BED7-37B7D34EA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D64DE1-B33C-4F03-A752-9F7E694A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Policy formulation – from general to details</a:t>
            </a:r>
            <a:endParaRPr lang="cs-CZ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A3D41D1-CC69-457F-B9BA-FEF045AB7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0182"/>
            <a:ext cx="10753200" cy="4261818"/>
          </a:xfrm>
        </p:spPr>
        <p:txBody>
          <a:bodyPr/>
          <a:lstStyle/>
          <a:p>
            <a:r>
              <a:rPr lang="en-GB" dirty="0"/>
              <a:t>Mission</a:t>
            </a:r>
          </a:p>
          <a:p>
            <a:pPr lvl="1"/>
            <a:r>
              <a:rPr lang="en-GB" dirty="0"/>
              <a:t>The announced intention of the Cabinet</a:t>
            </a:r>
          </a:p>
          <a:p>
            <a:r>
              <a:rPr lang="en-GB" dirty="0"/>
              <a:t>Vision</a:t>
            </a:r>
          </a:p>
          <a:p>
            <a:pPr lvl="1"/>
            <a:r>
              <a:rPr lang="en-GB" dirty="0"/>
              <a:t>The announced intention of the Ministry</a:t>
            </a:r>
          </a:p>
          <a:p>
            <a:r>
              <a:rPr lang="en-GB" dirty="0"/>
              <a:t>Policy Aims</a:t>
            </a:r>
          </a:p>
          <a:p>
            <a:pPr lvl="1"/>
            <a:r>
              <a:rPr lang="en-GB" dirty="0"/>
              <a:t>Strategic plan of specific Ministry</a:t>
            </a:r>
          </a:p>
          <a:p>
            <a:r>
              <a:rPr lang="en-GB" dirty="0"/>
              <a:t>Policy Goals</a:t>
            </a:r>
          </a:p>
          <a:p>
            <a:pPr lvl="1"/>
            <a:r>
              <a:rPr lang="en-GB" dirty="0"/>
              <a:t>Detailed goals for given policy aim</a:t>
            </a:r>
          </a:p>
          <a:p>
            <a:pPr lvl="1"/>
            <a:endParaRPr lang="en-GB" dirty="0"/>
          </a:p>
          <a:p>
            <a:r>
              <a:rPr lang="en-GB" sz="2400" dirty="0"/>
              <a:t>…the same can be valid e.g. EU plan, Public transport plan of a city…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59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B6E6B6-AFBB-4343-AA41-4674E8C5FF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E9ED78-4CB7-48B1-9FA8-90479CE7CF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770E20-DE15-4EFC-A7E4-85482B253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Policy aims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75EEAB0-DC68-4836-987E-65016D8F7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r>
              <a:rPr lang="en-GB" sz="2400" dirty="0"/>
              <a:t>The easiest approach – SMART</a:t>
            </a:r>
          </a:p>
          <a:p>
            <a:r>
              <a:rPr lang="en-GB" sz="2400" dirty="0"/>
              <a:t>SMART </a:t>
            </a:r>
            <a:r>
              <a:rPr lang="en-US" sz="2400" dirty="0"/>
              <a:t>specific, measurable, achievable, (sometimes agreed), realistic (or relevant) and time-bound, (or timely)</a:t>
            </a:r>
          </a:p>
          <a:p>
            <a:r>
              <a:rPr lang="en-GB" sz="2400" dirty="0"/>
              <a:t>Aims can be evaluated from formal as well as normative point of view</a:t>
            </a:r>
          </a:p>
          <a:p>
            <a:pPr lvl="1"/>
            <a:r>
              <a:rPr lang="en-GB" sz="1800" dirty="0">
                <a:solidFill>
                  <a:srgbClr val="FF0000"/>
                </a:solidFill>
              </a:rPr>
              <a:t>Explain on example: Prohibition of smoking in restaurants</a:t>
            </a:r>
          </a:p>
          <a:p>
            <a:endParaRPr lang="en-US" sz="2400" dirty="0"/>
          </a:p>
          <a:p>
            <a:r>
              <a:rPr lang="en-US" sz="2400" dirty="0"/>
              <a:t>Setting of policy aims can be done</a:t>
            </a:r>
          </a:p>
          <a:p>
            <a:pPr lvl="1"/>
            <a:r>
              <a:rPr lang="en-US" sz="1800" dirty="0"/>
              <a:t>By sophisticated methods of strategic management</a:t>
            </a:r>
          </a:p>
          <a:p>
            <a:pPr lvl="1"/>
            <a:r>
              <a:rPr lang="en-US" sz="1800" dirty="0"/>
              <a:t>By negotiation of actors</a:t>
            </a:r>
          </a:p>
          <a:p>
            <a:pPr lvl="1"/>
            <a:r>
              <a:rPr lang="en-US" sz="1800" dirty="0"/>
              <a:t>Mixture of various options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Examples? </a:t>
            </a:r>
          </a:p>
          <a:p>
            <a:r>
              <a:rPr lang="en-US" sz="2400" dirty="0"/>
              <a:t>There is a strong analogy and transfer of method from business companies to public authorities (public sector)</a:t>
            </a:r>
          </a:p>
        </p:txBody>
      </p:sp>
    </p:spTree>
    <p:extLst>
      <p:ext uri="{BB962C8B-B14F-4D97-AF65-F5344CB8AC3E}">
        <p14:creationId xmlns:p14="http://schemas.microsoft.com/office/powerpoint/2010/main" val="3678721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B107CC-595E-46FD-BCDD-A7C3642B7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6961C4-43B3-4EFB-95BF-2ADDFDAF74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BB4508-1512-4B92-B5F2-9A48A366E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policy aim is coming from?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C8F172D-8AAF-4CD8-B1F8-BB9F2CC9B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 aims are negotiated and set by policy makers (those who have power to make a decision)</a:t>
            </a:r>
          </a:p>
          <a:p>
            <a:pPr lvl="1"/>
            <a:r>
              <a:rPr lang="en-US" dirty="0"/>
              <a:t>Negotiation is affected by other actors</a:t>
            </a:r>
          </a:p>
          <a:p>
            <a:r>
              <a:rPr lang="en-US" dirty="0"/>
              <a:t>Policy makers (as any other actor) may follow their own preferences or voters’ preferences…</a:t>
            </a: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56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AD76CD-7D99-4265-9F5A-A3A56C864A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27D3E8-1B31-426D-BFB8-F28E936644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1A8C32-DD5D-40B5-8384-DD9817E4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Policy Outputs versus Policy Outcomes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95D8C7-8EE2-4EC4-9788-91BAE8B92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Did we achieved Policy Aims?</a:t>
            </a:r>
          </a:p>
          <a:p>
            <a:r>
              <a:rPr lang="en-GB" dirty="0"/>
              <a:t>Did we solved the problem why the Policy was formulated?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Why is possible to achieve policy output and not achieve a policy outcome?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549BCE5-A6BE-4038-9DDB-3C3472D83D85}"/>
              </a:ext>
            </a:extLst>
          </p:cNvPr>
          <p:cNvSpPr/>
          <p:nvPr/>
        </p:nvSpPr>
        <p:spPr bwMode="auto">
          <a:xfrm>
            <a:off x="3305668" y="2466109"/>
            <a:ext cx="1801091" cy="812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Policy	</a:t>
            </a:r>
            <a:endParaRPr kumimoji="0" lang="cs-CZ" sz="2800" i="0" u="none" strike="noStrike" normalizeH="0" baseline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F5FB1D3-7CCE-485A-BF8F-6E3B1461B308}"/>
              </a:ext>
            </a:extLst>
          </p:cNvPr>
          <p:cNvSpPr/>
          <p:nvPr/>
        </p:nvSpPr>
        <p:spPr bwMode="auto">
          <a:xfrm>
            <a:off x="5519545" y="2466109"/>
            <a:ext cx="1801091" cy="812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Output</a:t>
            </a:r>
            <a:endParaRPr kumimoji="0" lang="cs-CZ" sz="2800" i="0" u="none" strike="noStrike" normalizeH="0" baseline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ADDEC36-8897-4489-9F46-B2561C38E3FF}"/>
              </a:ext>
            </a:extLst>
          </p:cNvPr>
          <p:cNvSpPr/>
          <p:nvPr/>
        </p:nvSpPr>
        <p:spPr bwMode="auto">
          <a:xfrm>
            <a:off x="7661564" y="2466109"/>
            <a:ext cx="1801091" cy="812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Outcome</a:t>
            </a:r>
            <a:endParaRPr kumimoji="0" lang="cs-CZ" sz="2800" i="0" u="none" strike="noStrike" normalizeH="0" baseline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1E2E7B72-F4DE-4153-AD4F-5178C396E075}"/>
              </a:ext>
            </a:extLst>
          </p:cNvPr>
          <p:cNvSpPr/>
          <p:nvPr/>
        </p:nvSpPr>
        <p:spPr bwMode="auto">
          <a:xfrm>
            <a:off x="1091791" y="2466109"/>
            <a:ext cx="1801091" cy="812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Problem</a:t>
            </a:r>
            <a:endParaRPr kumimoji="0" lang="cs-CZ" sz="2800" i="0" u="none" strike="noStrike" normalizeH="0" baseline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25654967-1972-490A-AF0F-32D3D2C958AF}"/>
              </a:ext>
            </a:extLst>
          </p:cNvPr>
          <p:cNvCxnSpPr>
            <a:endCxn id="6" idx="1"/>
          </p:cNvCxnSpPr>
          <p:nvPr/>
        </p:nvCxnSpPr>
        <p:spPr bwMode="auto">
          <a:xfrm>
            <a:off x="2892882" y="2872509"/>
            <a:ext cx="41278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7B80658D-CE74-4E47-97EC-62421CFA1266}"/>
              </a:ext>
            </a:extLst>
          </p:cNvPr>
          <p:cNvCxnSpPr>
            <a:stCxn id="6" idx="3"/>
          </p:cNvCxnSpPr>
          <p:nvPr/>
        </p:nvCxnSpPr>
        <p:spPr bwMode="auto">
          <a:xfrm>
            <a:off x="5106759" y="2872509"/>
            <a:ext cx="41278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EBE6CBF5-3EAA-4E0F-862C-912B00DB6C23}"/>
              </a:ext>
            </a:extLst>
          </p:cNvPr>
          <p:cNvCxnSpPr>
            <a:stCxn id="8" idx="3"/>
            <a:endCxn id="9" idx="1"/>
          </p:cNvCxnSpPr>
          <p:nvPr/>
        </p:nvCxnSpPr>
        <p:spPr bwMode="auto">
          <a:xfrm>
            <a:off x="7320636" y="2872509"/>
            <a:ext cx="340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41940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300" name="Group 4"/>
          <p:cNvGrpSpPr>
            <a:grpSpLocks noChangeAspect="1"/>
          </p:cNvGrpSpPr>
          <p:nvPr/>
        </p:nvGrpSpPr>
        <p:grpSpPr bwMode="auto">
          <a:xfrm>
            <a:off x="1704782" y="1274618"/>
            <a:ext cx="8527040" cy="4552713"/>
            <a:chOff x="2205" y="9525"/>
            <a:chExt cx="7200" cy="3701"/>
          </a:xfrm>
        </p:grpSpPr>
        <p:sp>
          <p:nvSpPr>
            <p:cNvPr id="55301" name="AutoShape 5"/>
            <p:cNvSpPr>
              <a:spLocks noChangeAspect="1" noChangeArrowheads="1"/>
            </p:cNvSpPr>
            <p:nvPr/>
          </p:nvSpPr>
          <p:spPr bwMode="auto">
            <a:xfrm>
              <a:off x="2205" y="9525"/>
              <a:ext cx="7200" cy="3701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5302" name="Rectangle 6"/>
            <p:cNvSpPr>
              <a:spLocks noChangeArrowheads="1"/>
            </p:cNvSpPr>
            <p:nvPr/>
          </p:nvSpPr>
          <p:spPr bwMode="auto">
            <a:xfrm>
              <a:off x="3789" y="9646"/>
              <a:ext cx="1411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000" dirty="0">
                  <a:latin typeface="Times New Roman" pitchFamily="18" charset="0"/>
                </a:rPr>
                <a:t>PROBLEM	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55303" name="Rectangle 7"/>
            <p:cNvSpPr>
              <a:spLocks noChangeArrowheads="1"/>
            </p:cNvSpPr>
            <p:nvPr/>
          </p:nvSpPr>
          <p:spPr bwMode="auto">
            <a:xfrm>
              <a:off x="2349" y="9669"/>
              <a:ext cx="1008" cy="4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000" dirty="0">
                  <a:latin typeface="Times New Roman" pitchFamily="18" charset="0"/>
                </a:rPr>
                <a:t>reasons</a:t>
              </a:r>
              <a:r>
                <a:rPr lang="cs-CZ" sz="2000" dirty="0">
                  <a:latin typeface="Times New Roman" pitchFamily="18" charset="0"/>
                </a:rPr>
                <a:t> ?</a:t>
              </a:r>
            </a:p>
            <a:p>
              <a:endParaRPr lang="cs-CZ" sz="2000" dirty="0">
                <a:latin typeface="Tahoma" pitchFamily="34" charset="0"/>
              </a:endParaRPr>
            </a:p>
          </p:txBody>
        </p:sp>
        <p:sp>
          <p:nvSpPr>
            <p:cNvPr id="55304" name="Rectangle 8"/>
            <p:cNvSpPr>
              <a:spLocks noChangeArrowheads="1"/>
            </p:cNvSpPr>
            <p:nvPr/>
          </p:nvSpPr>
          <p:spPr bwMode="auto">
            <a:xfrm>
              <a:off x="5805" y="9669"/>
              <a:ext cx="1699" cy="4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000" dirty="0">
                  <a:latin typeface="Times New Roman" pitchFamily="18" charset="0"/>
                </a:rPr>
                <a:t>Consequences</a:t>
              </a:r>
              <a:r>
                <a:rPr lang="cs-CZ" sz="2000" dirty="0">
                  <a:latin typeface="Times New Roman" pitchFamily="18" charset="0"/>
                </a:rPr>
                <a:t> ?</a:t>
              </a:r>
            </a:p>
            <a:p>
              <a:endParaRPr lang="cs-CZ" sz="2000" dirty="0">
                <a:latin typeface="Tahoma" pitchFamily="34" charset="0"/>
              </a:endParaRPr>
            </a:p>
          </p:txBody>
        </p:sp>
        <p:sp>
          <p:nvSpPr>
            <p:cNvPr id="55305" name="Rectangle 9"/>
            <p:cNvSpPr>
              <a:spLocks noChangeArrowheads="1"/>
            </p:cNvSpPr>
            <p:nvPr/>
          </p:nvSpPr>
          <p:spPr bwMode="auto">
            <a:xfrm>
              <a:off x="4293" y="10525"/>
              <a:ext cx="288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2000" b="1" dirty="0">
                  <a:latin typeface="Times New Roman" pitchFamily="18" charset="0"/>
                </a:rPr>
                <a:t>Policy</a:t>
              </a:r>
              <a:endParaRPr lang="cs-CZ" sz="2000" b="1" dirty="0">
                <a:latin typeface="Times New Roman" pitchFamily="18" charset="0"/>
              </a:endParaRPr>
            </a:p>
            <a:p>
              <a:pPr algn="ctr"/>
              <a:r>
                <a:rPr lang="en-GB" sz="2000" i="1" dirty="0">
                  <a:latin typeface="Times New Roman" pitchFamily="18" charset="0"/>
                </a:rPr>
                <a:t>Aims and implementation</a:t>
              </a:r>
              <a:endParaRPr lang="cs-CZ" sz="2000" i="1" dirty="0">
                <a:latin typeface="Times New Roman" pitchFamily="18" charset="0"/>
              </a:endParaRPr>
            </a:p>
            <a:p>
              <a:endParaRPr lang="cs-CZ" sz="2000" dirty="0">
                <a:latin typeface="Tahoma" pitchFamily="34" charset="0"/>
              </a:endParaRPr>
            </a:p>
          </p:txBody>
        </p:sp>
        <p:sp>
          <p:nvSpPr>
            <p:cNvPr id="55306" name="Rectangle 10"/>
            <p:cNvSpPr>
              <a:spLocks noChangeArrowheads="1"/>
            </p:cNvSpPr>
            <p:nvPr/>
          </p:nvSpPr>
          <p:spPr bwMode="auto">
            <a:xfrm>
              <a:off x="4797" y="11397"/>
              <a:ext cx="172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2000" b="1" dirty="0">
                  <a:latin typeface="Times New Roman" pitchFamily="18" charset="0"/>
                </a:rPr>
                <a:t>Result - output</a:t>
              </a:r>
              <a:endParaRPr lang="cs-CZ" sz="2000" b="1" dirty="0">
                <a:latin typeface="Times New Roman" pitchFamily="18" charset="0"/>
              </a:endParaRPr>
            </a:p>
            <a:p>
              <a:endParaRPr lang="cs-CZ" sz="2000" dirty="0">
                <a:latin typeface="Tahoma" pitchFamily="34" charset="0"/>
              </a:endParaRPr>
            </a:p>
          </p:txBody>
        </p:sp>
        <p:sp>
          <p:nvSpPr>
            <p:cNvPr id="55307" name="Rectangle 11"/>
            <p:cNvSpPr>
              <a:spLocks noChangeArrowheads="1"/>
            </p:cNvSpPr>
            <p:nvPr/>
          </p:nvSpPr>
          <p:spPr bwMode="auto">
            <a:xfrm>
              <a:off x="4221" y="12015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000" dirty="0">
                  <a:latin typeface="Times New Roman" pitchFamily="18" charset="0"/>
                </a:rPr>
                <a:t>Perceived</a:t>
              </a:r>
              <a:endParaRPr lang="cs-CZ" sz="2000" dirty="0">
                <a:latin typeface="Times New Roman" pitchFamily="18" charset="0"/>
              </a:endParaRPr>
            </a:p>
            <a:p>
              <a:endParaRPr lang="cs-CZ" sz="2000" dirty="0">
                <a:latin typeface="Tahoma" pitchFamily="34" charset="0"/>
              </a:endParaRPr>
            </a:p>
          </p:txBody>
        </p:sp>
        <p:sp>
          <p:nvSpPr>
            <p:cNvPr id="55308" name="Rectangle 12"/>
            <p:cNvSpPr>
              <a:spLocks noChangeArrowheads="1"/>
            </p:cNvSpPr>
            <p:nvPr/>
          </p:nvSpPr>
          <p:spPr bwMode="auto">
            <a:xfrm>
              <a:off x="5661" y="12015"/>
              <a:ext cx="129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000" dirty="0">
                  <a:latin typeface="Times New Roman" pitchFamily="18" charset="0"/>
                </a:rPr>
                <a:t>Real</a:t>
              </a:r>
              <a:endParaRPr lang="cs-CZ" sz="2000" dirty="0">
                <a:latin typeface="Times New Roman" pitchFamily="18" charset="0"/>
              </a:endParaRPr>
            </a:p>
            <a:p>
              <a:endParaRPr lang="cs-CZ" sz="2000" dirty="0">
                <a:latin typeface="Tahoma" pitchFamily="34" charset="0"/>
              </a:endParaRPr>
            </a:p>
          </p:txBody>
        </p:sp>
        <p:sp>
          <p:nvSpPr>
            <p:cNvPr id="55309" name="Rectangle 13"/>
            <p:cNvSpPr>
              <a:spLocks noChangeArrowheads="1"/>
            </p:cNvSpPr>
            <p:nvPr/>
          </p:nvSpPr>
          <p:spPr bwMode="auto">
            <a:xfrm>
              <a:off x="7245" y="11151"/>
              <a:ext cx="1584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i="1" dirty="0">
                  <a:latin typeface="Times New Roman" pitchFamily="18" charset="0"/>
                </a:rPr>
                <a:t>Intended</a:t>
              </a:r>
              <a:endParaRPr lang="cs-CZ" i="1" dirty="0">
                <a:latin typeface="Times New Roman" pitchFamily="18" charset="0"/>
              </a:endParaRPr>
            </a:p>
            <a:p>
              <a:endParaRPr lang="cs-CZ" dirty="0">
                <a:latin typeface="Tahoma" pitchFamily="34" charset="0"/>
              </a:endParaRPr>
            </a:p>
          </p:txBody>
        </p:sp>
        <p:sp>
          <p:nvSpPr>
            <p:cNvPr id="55310" name="Rectangle 14"/>
            <p:cNvSpPr>
              <a:spLocks noChangeArrowheads="1"/>
            </p:cNvSpPr>
            <p:nvPr/>
          </p:nvSpPr>
          <p:spPr bwMode="auto">
            <a:xfrm>
              <a:off x="7245" y="11583"/>
              <a:ext cx="1584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i="1" dirty="0">
                  <a:latin typeface="Times New Roman" pitchFamily="18" charset="0"/>
                </a:rPr>
                <a:t>Unintended</a:t>
              </a:r>
              <a:endParaRPr lang="cs-CZ" i="1" dirty="0">
                <a:latin typeface="Times New Roman" pitchFamily="18" charset="0"/>
              </a:endParaRPr>
            </a:p>
            <a:p>
              <a:endParaRPr lang="cs-CZ" dirty="0">
                <a:latin typeface="Tahoma" pitchFamily="34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2637" y="12650"/>
              <a:ext cx="6475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lvl="1"/>
              <a:r>
                <a:rPr lang="en-GB" sz="2000" dirty="0">
                  <a:latin typeface="Times New Roman" pitchFamily="18" charset="0"/>
                </a:rPr>
                <a:t>Was problem solved?  (Is the Outcome achieved?)</a:t>
              </a:r>
              <a:endParaRPr lang="cs-CZ" sz="2000" dirty="0">
                <a:latin typeface="Times New Roman" pitchFamily="18" charset="0"/>
              </a:endParaRPr>
            </a:p>
            <a:p>
              <a:pPr lvl="1"/>
              <a:r>
                <a:rPr lang="en-GB" sz="2000" dirty="0">
                  <a:latin typeface="Times New Roman" pitchFamily="18" charset="0"/>
                </a:rPr>
                <a:t>Did economic and social benefits overcome costs?</a:t>
              </a:r>
              <a:endParaRPr lang="cs-CZ" sz="2000" dirty="0">
                <a:latin typeface="Times New Roman" pitchFamily="18" charset="0"/>
              </a:endParaRPr>
            </a:p>
            <a:p>
              <a:endParaRPr lang="cs-CZ" dirty="0">
                <a:latin typeface="Times New Roman" pitchFamily="18" charset="0"/>
              </a:endParaRPr>
            </a:p>
            <a:p>
              <a:endParaRPr lang="cs-CZ" dirty="0">
                <a:latin typeface="Tahoma" pitchFamily="34" charset="0"/>
              </a:endParaRPr>
            </a:p>
          </p:txBody>
        </p:sp>
        <p:sp>
          <p:nvSpPr>
            <p:cNvPr id="55312" name="Rectangle 16"/>
            <p:cNvSpPr>
              <a:spLocks noChangeArrowheads="1"/>
            </p:cNvSpPr>
            <p:nvPr/>
          </p:nvSpPr>
          <p:spPr bwMode="auto">
            <a:xfrm>
              <a:off x="7821" y="9613"/>
              <a:ext cx="1411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2000" i="1" dirty="0">
                  <a:latin typeface="Times New Roman" pitchFamily="18" charset="0"/>
                </a:rPr>
                <a:t>Economical</a:t>
              </a:r>
              <a:endParaRPr lang="cs-CZ" sz="2000" dirty="0">
                <a:latin typeface="Tahoma" pitchFamily="34" charset="0"/>
              </a:endParaRPr>
            </a:p>
          </p:txBody>
        </p:sp>
        <p:sp>
          <p:nvSpPr>
            <p:cNvPr id="55313" name="Rectangle 17"/>
            <p:cNvSpPr>
              <a:spLocks noChangeArrowheads="1"/>
            </p:cNvSpPr>
            <p:nvPr/>
          </p:nvSpPr>
          <p:spPr bwMode="auto">
            <a:xfrm>
              <a:off x="7878" y="9944"/>
              <a:ext cx="1152" cy="4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2000" i="1" dirty="0">
                  <a:latin typeface="Times New Roman" pitchFamily="18" charset="0"/>
                </a:rPr>
                <a:t>Social</a:t>
              </a:r>
              <a:endParaRPr lang="cs-CZ" sz="2000" i="1" dirty="0">
                <a:latin typeface="Times New Roman" pitchFamily="18" charset="0"/>
              </a:endParaRPr>
            </a:p>
            <a:p>
              <a:endParaRPr lang="cs-CZ" sz="2000" dirty="0">
                <a:latin typeface="Tahoma" pitchFamily="34" charset="0"/>
              </a:endParaRPr>
            </a:p>
          </p:txBody>
        </p:sp>
        <p:sp>
          <p:nvSpPr>
            <p:cNvPr id="55314" name="AutoShape 18"/>
            <p:cNvSpPr>
              <a:spLocks noChangeArrowheads="1"/>
            </p:cNvSpPr>
            <p:nvPr/>
          </p:nvSpPr>
          <p:spPr bwMode="auto">
            <a:xfrm>
              <a:off x="5085" y="10245"/>
              <a:ext cx="288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315" name="AutoShape 19"/>
            <p:cNvSpPr>
              <a:spLocks noChangeArrowheads="1"/>
            </p:cNvSpPr>
            <p:nvPr/>
          </p:nvSpPr>
          <p:spPr bwMode="auto">
            <a:xfrm>
              <a:off x="5517" y="11109"/>
              <a:ext cx="288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cxnSp>
          <p:nvCxnSpPr>
            <p:cNvPr id="55316" name="AutoShape 20"/>
            <p:cNvCxnSpPr>
              <a:cxnSpLocks noChangeShapeType="1"/>
              <a:stCxn id="55308" idx="2"/>
              <a:endCxn id="55311" idx="0"/>
            </p:cNvCxnSpPr>
            <p:nvPr/>
          </p:nvCxnSpPr>
          <p:spPr bwMode="auto">
            <a:xfrm flipH="1">
              <a:off x="5733" y="12447"/>
              <a:ext cx="576" cy="2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7" name="AutoShape 21"/>
            <p:cNvCxnSpPr>
              <a:cxnSpLocks noChangeShapeType="1"/>
              <a:stCxn id="55302" idx="1"/>
              <a:endCxn id="55303" idx="3"/>
            </p:cNvCxnSpPr>
            <p:nvPr/>
          </p:nvCxnSpPr>
          <p:spPr bwMode="auto">
            <a:xfrm flipH="1">
              <a:off x="3357" y="9862"/>
              <a:ext cx="432" cy="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8" name="AutoShape 22"/>
            <p:cNvCxnSpPr>
              <a:cxnSpLocks noChangeShapeType="1"/>
              <a:stCxn id="55302" idx="3"/>
              <a:endCxn id="55304" idx="1"/>
            </p:cNvCxnSpPr>
            <p:nvPr/>
          </p:nvCxnSpPr>
          <p:spPr bwMode="auto">
            <a:xfrm>
              <a:off x="5200" y="9862"/>
              <a:ext cx="605" cy="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9" name="AutoShape 23"/>
            <p:cNvCxnSpPr>
              <a:cxnSpLocks noChangeShapeType="1"/>
              <a:stCxn id="55304" idx="3"/>
              <a:endCxn id="55312" idx="1"/>
            </p:cNvCxnSpPr>
            <p:nvPr/>
          </p:nvCxnSpPr>
          <p:spPr bwMode="auto">
            <a:xfrm flipV="1">
              <a:off x="7504" y="9829"/>
              <a:ext cx="317" cy="5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0" name="AutoShape 24"/>
            <p:cNvCxnSpPr>
              <a:cxnSpLocks noChangeShapeType="1"/>
              <a:stCxn id="55304" idx="3"/>
              <a:endCxn id="55313" idx="1"/>
            </p:cNvCxnSpPr>
            <p:nvPr/>
          </p:nvCxnSpPr>
          <p:spPr bwMode="auto">
            <a:xfrm>
              <a:off x="7504" y="9885"/>
              <a:ext cx="374" cy="2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1" name="AutoShape 25"/>
            <p:cNvCxnSpPr>
              <a:cxnSpLocks noChangeShapeType="1"/>
              <a:stCxn id="55306" idx="2"/>
              <a:endCxn id="55307" idx="0"/>
            </p:cNvCxnSpPr>
            <p:nvPr/>
          </p:nvCxnSpPr>
          <p:spPr bwMode="auto">
            <a:xfrm flipH="1">
              <a:off x="4797" y="11829"/>
              <a:ext cx="864" cy="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2" name="AutoShape 26"/>
            <p:cNvCxnSpPr>
              <a:cxnSpLocks noChangeShapeType="1"/>
              <a:stCxn id="55306" idx="2"/>
              <a:endCxn id="55308" idx="0"/>
            </p:cNvCxnSpPr>
            <p:nvPr/>
          </p:nvCxnSpPr>
          <p:spPr bwMode="auto">
            <a:xfrm>
              <a:off x="5661" y="11829"/>
              <a:ext cx="648" cy="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3" name="AutoShape 27"/>
            <p:cNvCxnSpPr>
              <a:cxnSpLocks noChangeShapeType="1"/>
              <a:stCxn id="55306" idx="3"/>
              <a:endCxn id="55309" idx="1"/>
            </p:cNvCxnSpPr>
            <p:nvPr/>
          </p:nvCxnSpPr>
          <p:spPr bwMode="auto">
            <a:xfrm flipV="1">
              <a:off x="6525" y="11367"/>
              <a:ext cx="720" cy="24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4" name="AutoShape 28"/>
            <p:cNvCxnSpPr>
              <a:cxnSpLocks noChangeShapeType="1"/>
              <a:stCxn id="55306" idx="3"/>
              <a:endCxn id="55310" idx="1"/>
            </p:cNvCxnSpPr>
            <p:nvPr/>
          </p:nvCxnSpPr>
          <p:spPr bwMode="auto">
            <a:xfrm>
              <a:off x="6525" y="11613"/>
              <a:ext cx="720" cy="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532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</a:t>
            </a:r>
            <a:r>
              <a:rPr lang="en-GB" dirty="0"/>
              <a:t>cy and consequences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193" y="5845843"/>
            <a:ext cx="10753200" cy="602616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Which output is more important? Real one or perceived one?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254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53AC93-8419-473A-B2B8-0A569C112B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A27BC7-E903-47D6-BEC5-2E76632C2F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B9BF9A-5684-4D23-A74E-33C3543FD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Politics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CE9BC9-C4D4-4E5A-8247-252DDCF84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re: Interaction of actors…</a:t>
            </a:r>
          </a:p>
          <a:p>
            <a:pPr lvl="1"/>
            <a:r>
              <a:rPr lang="en-GB" dirty="0"/>
              <a:t>Process of making decision</a:t>
            </a:r>
          </a:p>
          <a:p>
            <a:pPr lvl="1"/>
            <a:r>
              <a:rPr lang="en-GB" dirty="0"/>
              <a:t>Negotiation, interaction, conflict among Actors</a:t>
            </a:r>
          </a:p>
          <a:p>
            <a:pPr lvl="1"/>
            <a:r>
              <a:rPr lang="en-GB" dirty="0"/>
              <a:t>Dynamic process…which creates a policy</a:t>
            </a:r>
          </a:p>
          <a:p>
            <a:endParaRPr lang="en-GB" dirty="0"/>
          </a:p>
          <a:p>
            <a:r>
              <a:rPr lang="en-GB" dirty="0"/>
              <a:t>Politics affects</a:t>
            </a:r>
          </a:p>
          <a:p>
            <a:pPr lvl="1"/>
            <a:r>
              <a:rPr lang="en-GB" dirty="0"/>
              <a:t>What is recognized as a problem</a:t>
            </a:r>
          </a:p>
          <a:p>
            <a:pPr lvl="1"/>
            <a:r>
              <a:rPr lang="en-GB" dirty="0"/>
              <a:t>Which aims are set in the policy</a:t>
            </a:r>
          </a:p>
          <a:p>
            <a:pPr lvl="1"/>
            <a:r>
              <a:rPr lang="en-GB" dirty="0"/>
              <a:t>How is the policy implemented </a:t>
            </a:r>
          </a:p>
          <a:p>
            <a:pPr lvl="1"/>
            <a:r>
              <a:rPr lang="en-GB" dirty="0"/>
              <a:t>Whether is the policy evaluated</a:t>
            </a:r>
          </a:p>
          <a:p>
            <a:pPr lvl="1"/>
            <a:r>
              <a:rPr lang="en-GB" dirty="0"/>
              <a:t>What will happen then</a:t>
            </a:r>
          </a:p>
        </p:txBody>
      </p:sp>
    </p:spTree>
    <p:extLst>
      <p:ext uri="{BB962C8B-B14F-4D97-AF65-F5344CB8AC3E}">
        <p14:creationId xmlns:p14="http://schemas.microsoft.com/office/powerpoint/2010/main" val="1311518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67A327-365C-43B6-84AB-6142950EBC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FF4A87-35C6-432C-8DFC-B7E3FD42B0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3847C7-4E7A-4F65-87AC-1BFDDD352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Decision-maker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7C3DFF-F9CA-459A-BEAF-57AEDEFCC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 actor with </a:t>
            </a:r>
            <a:r>
              <a:rPr lang="cs-CZ" dirty="0"/>
              <a:t>a </a:t>
            </a:r>
            <a:r>
              <a:rPr lang="en-GB" dirty="0"/>
              <a:t>power to make a decision</a:t>
            </a:r>
          </a:p>
          <a:p>
            <a:pPr lvl="1"/>
            <a:r>
              <a:rPr lang="en-GB" dirty="0"/>
              <a:t>Individual or collective</a:t>
            </a:r>
          </a:p>
          <a:p>
            <a:pPr lvl="1"/>
            <a:r>
              <a:rPr lang="en-GB" dirty="0"/>
              <a:t>Elected or appointed (or selected)</a:t>
            </a:r>
          </a:p>
          <a:p>
            <a:pPr lvl="1"/>
            <a:r>
              <a:rPr lang="en-GB" dirty="0"/>
              <a:t>Formal power or informal power</a:t>
            </a:r>
          </a:p>
          <a:p>
            <a:endParaRPr lang="en-GB" dirty="0"/>
          </a:p>
          <a:p>
            <a:r>
              <a:rPr lang="en-GB" dirty="0"/>
              <a:t>Typical decision-makers</a:t>
            </a:r>
          </a:p>
          <a:p>
            <a:pPr lvl="1"/>
            <a:r>
              <a:rPr lang="en-GB" dirty="0"/>
              <a:t>Politician x Parliament</a:t>
            </a:r>
          </a:p>
          <a:p>
            <a:pPr lvl="1"/>
            <a:r>
              <a:rPr lang="en-GB" dirty="0"/>
              <a:t>Ministry x Officer </a:t>
            </a:r>
          </a:p>
          <a:p>
            <a:pPr lvl="1"/>
            <a:r>
              <a:rPr lang="en-GB" dirty="0"/>
              <a:t>Judge x Court Jury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36575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4" id="{EB9BBFD1-4945-FF4B-B444-0FA2E299937D}" vid="{6E2C3D73-0B21-D247-8C5E-B7166C29BA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muni-econ-prezentace-16x9-cz</Template>
  <TotalTime>1500</TotalTime>
  <Words>1012</Words>
  <Application>Microsoft Office PowerPoint</Application>
  <PresentationFormat>Širokoúhlá obrazovka</PresentationFormat>
  <Paragraphs>203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Tahoma</vt:lpstr>
      <vt:lpstr>Times New Roman</vt:lpstr>
      <vt:lpstr>Wingdings</vt:lpstr>
      <vt:lpstr>Prezentace_MU_CZ</vt:lpstr>
      <vt:lpstr>L5 – Policy, Politics and decision-making process</vt:lpstr>
      <vt:lpstr>Reminder</vt:lpstr>
      <vt:lpstr>Policy formulation – from general to details</vt:lpstr>
      <vt:lpstr>Policy aims</vt:lpstr>
      <vt:lpstr>Where policy aim is coming from?</vt:lpstr>
      <vt:lpstr>Policy Outputs versus Policy Outcomes</vt:lpstr>
      <vt:lpstr>Policy and consequences</vt:lpstr>
      <vt:lpstr>Politics</vt:lpstr>
      <vt:lpstr>Decision-maker</vt:lpstr>
      <vt:lpstr>Collective decision-makers</vt:lpstr>
      <vt:lpstr>Decision-maker characteristic </vt:lpstr>
      <vt:lpstr>Types of choice </vt:lpstr>
      <vt:lpstr>Decision making models – early approaches</vt:lpstr>
      <vt:lpstr>Early models of four types of Decision-making</vt:lpstr>
      <vt:lpstr>Lobbying</vt:lpstr>
      <vt:lpstr>Think about role of tradition for perception of lobbying</vt:lpstr>
      <vt:lpstr>Regulation of Lobbying</vt:lpstr>
      <vt:lpstr>Literature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</dc:creator>
  <cp:lastModifiedBy>Marek Pavlík</cp:lastModifiedBy>
  <cp:revision>23</cp:revision>
  <cp:lastPrinted>1601-01-01T00:00:00Z</cp:lastPrinted>
  <dcterms:created xsi:type="dcterms:W3CDTF">2021-03-25T17:25:24Z</dcterms:created>
  <dcterms:modified xsi:type="dcterms:W3CDTF">2021-10-19T20:40:14Z</dcterms:modified>
</cp:coreProperties>
</file>