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60" r:id="rId4"/>
    <p:sldId id="259" r:id="rId5"/>
    <p:sldId id="262" r:id="rId6"/>
    <p:sldId id="270" r:id="rId7"/>
    <p:sldId id="258" r:id="rId8"/>
    <p:sldId id="272" r:id="rId9"/>
    <p:sldId id="261" r:id="rId10"/>
    <p:sldId id="266" r:id="rId11"/>
    <p:sldId id="279" r:id="rId12"/>
    <p:sldId id="267" r:id="rId13"/>
    <p:sldId id="268" r:id="rId14"/>
    <p:sldId id="280" r:id="rId15"/>
    <p:sldId id="263" r:id="rId16"/>
    <p:sldId id="276" r:id="rId17"/>
    <p:sldId id="277" r:id="rId18"/>
    <p:sldId id="278" r:id="rId19"/>
    <p:sldId id="274" r:id="rId20"/>
    <p:sldId id="281" r:id="rId21"/>
    <p:sldId id="269" r:id="rId22"/>
    <p:sldId id="264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6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0E1727-C346-4448-857A-717BEE57A27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A9A56FA-CDFF-4D07-8938-9383EAA1AE2E}">
      <dgm:prSet phldrT="[Text]"/>
      <dgm:spPr/>
      <dgm:t>
        <a:bodyPr/>
        <a:lstStyle/>
        <a:p>
          <a:r>
            <a:rPr lang="cs-CZ" dirty="0" smtClean="0"/>
            <a:t>INPUTS</a:t>
          </a:r>
          <a:endParaRPr lang="cs-CZ" dirty="0"/>
        </a:p>
      </dgm:t>
    </dgm:pt>
    <dgm:pt modelId="{748B5222-A1FB-4FF5-ACE4-A74FAF1E2BB4}" type="parTrans" cxnId="{3E253DFF-1AD4-4758-9F0A-DFF0FB76C620}">
      <dgm:prSet/>
      <dgm:spPr/>
      <dgm:t>
        <a:bodyPr/>
        <a:lstStyle/>
        <a:p>
          <a:endParaRPr lang="cs-CZ"/>
        </a:p>
      </dgm:t>
    </dgm:pt>
    <dgm:pt modelId="{5C96DD21-D07B-46C9-B7CB-0D6691D31F19}" type="sibTrans" cxnId="{3E253DFF-1AD4-4758-9F0A-DFF0FB76C620}">
      <dgm:prSet/>
      <dgm:spPr/>
      <dgm:t>
        <a:bodyPr/>
        <a:lstStyle/>
        <a:p>
          <a:endParaRPr lang="cs-CZ"/>
        </a:p>
      </dgm:t>
    </dgm:pt>
    <dgm:pt modelId="{A8972C71-EAFF-4CD6-AEF0-6092EBED22F2}">
      <dgm:prSet phldrT="[Text]"/>
      <dgm:spPr/>
      <dgm:t>
        <a:bodyPr/>
        <a:lstStyle/>
        <a:p>
          <a:r>
            <a:rPr lang="cs-CZ" dirty="0" smtClean="0"/>
            <a:t>PROCESSES</a:t>
          </a:r>
          <a:endParaRPr lang="cs-CZ" dirty="0"/>
        </a:p>
      </dgm:t>
    </dgm:pt>
    <dgm:pt modelId="{1B8889D2-98D0-45EE-AE3B-279CD004BC50}" type="parTrans" cxnId="{BC009BCE-4724-4EBD-8D8C-EA2C4DFB695B}">
      <dgm:prSet/>
      <dgm:spPr/>
      <dgm:t>
        <a:bodyPr/>
        <a:lstStyle/>
        <a:p>
          <a:endParaRPr lang="cs-CZ"/>
        </a:p>
      </dgm:t>
    </dgm:pt>
    <dgm:pt modelId="{A53644B5-04D1-4D9C-9749-8A5F1DD954FC}" type="sibTrans" cxnId="{BC009BCE-4724-4EBD-8D8C-EA2C4DFB695B}">
      <dgm:prSet/>
      <dgm:spPr/>
      <dgm:t>
        <a:bodyPr/>
        <a:lstStyle/>
        <a:p>
          <a:endParaRPr lang="cs-CZ"/>
        </a:p>
      </dgm:t>
    </dgm:pt>
    <dgm:pt modelId="{F07C1873-DA39-4034-A5D4-0EFFF247C9DE}">
      <dgm:prSet phldrT="[Text]"/>
      <dgm:spPr/>
      <dgm:t>
        <a:bodyPr/>
        <a:lstStyle/>
        <a:p>
          <a:r>
            <a:rPr lang="cs-CZ" dirty="0" smtClean="0"/>
            <a:t>IMPACTS</a:t>
          </a:r>
          <a:endParaRPr lang="cs-CZ" dirty="0"/>
        </a:p>
      </dgm:t>
    </dgm:pt>
    <dgm:pt modelId="{A410D72E-01C1-4E14-AF2D-37EE37C24F54}" type="parTrans" cxnId="{AF529E96-616D-4FCD-9FBD-400F72F73EAF}">
      <dgm:prSet/>
      <dgm:spPr/>
      <dgm:t>
        <a:bodyPr/>
        <a:lstStyle/>
        <a:p>
          <a:endParaRPr lang="cs-CZ"/>
        </a:p>
      </dgm:t>
    </dgm:pt>
    <dgm:pt modelId="{36683319-C7B4-4C06-A6CD-D2FD40E27A01}" type="sibTrans" cxnId="{AF529E96-616D-4FCD-9FBD-400F72F73EAF}">
      <dgm:prSet/>
      <dgm:spPr/>
      <dgm:t>
        <a:bodyPr/>
        <a:lstStyle/>
        <a:p>
          <a:endParaRPr lang="cs-CZ"/>
        </a:p>
      </dgm:t>
    </dgm:pt>
    <dgm:pt modelId="{9E551922-7987-46D0-B36C-76245096BC40}">
      <dgm:prSet/>
      <dgm:spPr/>
      <dgm:t>
        <a:bodyPr/>
        <a:lstStyle/>
        <a:p>
          <a:r>
            <a:rPr lang="cs-CZ" dirty="0" smtClean="0"/>
            <a:t>OUTCOMES</a:t>
          </a:r>
          <a:endParaRPr lang="cs-CZ" dirty="0"/>
        </a:p>
      </dgm:t>
    </dgm:pt>
    <dgm:pt modelId="{73AF54F8-14BE-4AEA-A510-D1118BFA13D5}" type="parTrans" cxnId="{34FFFE0F-6B96-459D-B6E0-47A7AC2C32B6}">
      <dgm:prSet/>
      <dgm:spPr/>
      <dgm:t>
        <a:bodyPr/>
        <a:lstStyle/>
        <a:p>
          <a:endParaRPr lang="cs-CZ"/>
        </a:p>
      </dgm:t>
    </dgm:pt>
    <dgm:pt modelId="{A361D122-41F9-4D2A-A818-D670EBE9E2DC}" type="sibTrans" cxnId="{34FFFE0F-6B96-459D-B6E0-47A7AC2C32B6}">
      <dgm:prSet/>
      <dgm:spPr/>
      <dgm:t>
        <a:bodyPr/>
        <a:lstStyle/>
        <a:p>
          <a:endParaRPr lang="cs-CZ"/>
        </a:p>
      </dgm:t>
    </dgm:pt>
    <dgm:pt modelId="{49764124-F593-4506-A55F-8FBA89C5EA67}" type="pres">
      <dgm:prSet presAssocID="{3F0E1727-C346-4448-857A-717BEE57A276}" presName="Name0" presStyleCnt="0">
        <dgm:presLayoutVars>
          <dgm:dir/>
          <dgm:resizeHandles val="exact"/>
        </dgm:presLayoutVars>
      </dgm:prSet>
      <dgm:spPr/>
    </dgm:pt>
    <dgm:pt modelId="{4DC6CFBB-6288-4B3C-8117-5F00DBBDDD3E}" type="pres">
      <dgm:prSet presAssocID="{5A9A56FA-CDFF-4D07-8938-9383EAA1AE2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BF08EB0-B809-46FF-A595-926E098B0864}" type="pres">
      <dgm:prSet presAssocID="{5C96DD21-D07B-46C9-B7CB-0D6691D31F19}" presName="sibTrans" presStyleLbl="sibTrans2D1" presStyleIdx="0" presStyleCnt="3"/>
      <dgm:spPr/>
      <dgm:t>
        <a:bodyPr/>
        <a:lstStyle/>
        <a:p>
          <a:endParaRPr lang="cs-CZ"/>
        </a:p>
      </dgm:t>
    </dgm:pt>
    <dgm:pt modelId="{DED0CC19-7D4E-414D-AA9A-CFDAC5486293}" type="pres">
      <dgm:prSet presAssocID="{5C96DD21-D07B-46C9-B7CB-0D6691D31F19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FEF8E34D-BD5E-4B0F-999E-563C91B31371}" type="pres">
      <dgm:prSet presAssocID="{A8972C71-EAFF-4CD6-AEF0-6092EBED22F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9B5249F-3199-431B-BA13-B2DAFDA881B2}" type="pres">
      <dgm:prSet presAssocID="{A53644B5-04D1-4D9C-9749-8A5F1DD954FC}" presName="sibTrans" presStyleLbl="sibTrans2D1" presStyleIdx="1" presStyleCnt="3"/>
      <dgm:spPr/>
      <dgm:t>
        <a:bodyPr/>
        <a:lstStyle/>
        <a:p>
          <a:endParaRPr lang="cs-CZ"/>
        </a:p>
      </dgm:t>
    </dgm:pt>
    <dgm:pt modelId="{53027B41-0C1E-433E-BF44-D71F36E741EA}" type="pres">
      <dgm:prSet presAssocID="{A53644B5-04D1-4D9C-9749-8A5F1DD954FC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9137DAC5-3B18-4061-9110-BF631067A1B7}" type="pres">
      <dgm:prSet presAssocID="{9E551922-7987-46D0-B36C-76245096BC4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C0E9054-D436-4E87-8134-3254664AA076}" type="pres">
      <dgm:prSet presAssocID="{A361D122-41F9-4D2A-A818-D670EBE9E2DC}" presName="sibTrans" presStyleLbl="sibTrans2D1" presStyleIdx="2" presStyleCnt="3"/>
      <dgm:spPr/>
      <dgm:t>
        <a:bodyPr/>
        <a:lstStyle/>
        <a:p>
          <a:endParaRPr lang="cs-CZ"/>
        </a:p>
      </dgm:t>
    </dgm:pt>
    <dgm:pt modelId="{C1D690C8-FC38-46CA-BF84-1838F7DF35D2}" type="pres">
      <dgm:prSet presAssocID="{A361D122-41F9-4D2A-A818-D670EBE9E2DC}" presName="connectorText" presStyleLbl="sibTrans2D1" presStyleIdx="2" presStyleCnt="3"/>
      <dgm:spPr/>
      <dgm:t>
        <a:bodyPr/>
        <a:lstStyle/>
        <a:p>
          <a:endParaRPr lang="cs-CZ"/>
        </a:p>
      </dgm:t>
    </dgm:pt>
    <dgm:pt modelId="{13333720-03FE-4837-9DF0-54D58E18F45C}" type="pres">
      <dgm:prSet presAssocID="{F07C1873-DA39-4034-A5D4-0EFFF247C9D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E253DFF-1AD4-4758-9F0A-DFF0FB76C620}" srcId="{3F0E1727-C346-4448-857A-717BEE57A276}" destId="{5A9A56FA-CDFF-4D07-8938-9383EAA1AE2E}" srcOrd="0" destOrd="0" parTransId="{748B5222-A1FB-4FF5-ACE4-A74FAF1E2BB4}" sibTransId="{5C96DD21-D07B-46C9-B7CB-0D6691D31F19}"/>
    <dgm:cxn modelId="{EC51DC46-44AC-45D7-B749-373EF91587F7}" type="presOf" srcId="{5C96DD21-D07B-46C9-B7CB-0D6691D31F19}" destId="{DED0CC19-7D4E-414D-AA9A-CFDAC5486293}" srcOrd="1" destOrd="0" presId="urn:microsoft.com/office/officeart/2005/8/layout/process1"/>
    <dgm:cxn modelId="{1BA00C79-82BB-4824-A69A-4A6CA5FDC26C}" type="presOf" srcId="{A8972C71-EAFF-4CD6-AEF0-6092EBED22F2}" destId="{FEF8E34D-BD5E-4B0F-999E-563C91B31371}" srcOrd="0" destOrd="0" presId="urn:microsoft.com/office/officeart/2005/8/layout/process1"/>
    <dgm:cxn modelId="{AF529E96-616D-4FCD-9FBD-400F72F73EAF}" srcId="{3F0E1727-C346-4448-857A-717BEE57A276}" destId="{F07C1873-DA39-4034-A5D4-0EFFF247C9DE}" srcOrd="3" destOrd="0" parTransId="{A410D72E-01C1-4E14-AF2D-37EE37C24F54}" sibTransId="{36683319-C7B4-4C06-A6CD-D2FD40E27A01}"/>
    <dgm:cxn modelId="{33E5C5C8-5DA7-4DEF-84ED-14688D746D7E}" type="presOf" srcId="{5A9A56FA-CDFF-4D07-8938-9383EAA1AE2E}" destId="{4DC6CFBB-6288-4B3C-8117-5F00DBBDDD3E}" srcOrd="0" destOrd="0" presId="urn:microsoft.com/office/officeart/2005/8/layout/process1"/>
    <dgm:cxn modelId="{D69B4FEC-37A5-40C2-8843-7C340E23DF47}" type="presOf" srcId="{A361D122-41F9-4D2A-A818-D670EBE9E2DC}" destId="{0C0E9054-D436-4E87-8134-3254664AA076}" srcOrd="0" destOrd="0" presId="urn:microsoft.com/office/officeart/2005/8/layout/process1"/>
    <dgm:cxn modelId="{B116A75A-F525-4363-8292-ED5ACB6D5E52}" type="presOf" srcId="{A53644B5-04D1-4D9C-9749-8A5F1DD954FC}" destId="{53027B41-0C1E-433E-BF44-D71F36E741EA}" srcOrd="1" destOrd="0" presId="urn:microsoft.com/office/officeart/2005/8/layout/process1"/>
    <dgm:cxn modelId="{A85F6193-FC7C-4A82-8FA3-411FAE8BA44A}" type="presOf" srcId="{5C96DD21-D07B-46C9-B7CB-0D6691D31F19}" destId="{9BF08EB0-B809-46FF-A595-926E098B0864}" srcOrd="0" destOrd="0" presId="urn:microsoft.com/office/officeart/2005/8/layout/process1"/>
    <dgm:cxn modelId="{6C0813F9-68C4-441C-A73D-3566AD342D21}" type="presOf" srcId="{F07C1873-DA39-4034-A5D4-0EFFF247C9DE}" destId="{13333720-03FE-4837-9DF0-54D58E18F45C}" srcOrd="0" destOrd="0" presId="urn:microsoft.com/office/officeart/2005/8/layout/process1"/>
    <dgm:cxn modelId="{34FFFE0F-6B96-459D-B6E0-47A7AC2C32B6}" srcId="{3F0E1727-C346-4448-857A-717BEE57A276}" destId="{9E551922-7987-46D0-B36C-76245096BC40}" srcOrd="2" destOrd="0" parTransId="{73AF54F8-14BE-4AEA-A510-D1118BFA13D5}" sibTransId="{A361D122-41F9-4D2A-A818-D670EBE9E2DC}"/>
    <dgm:cxn modelId="{BC009BCE-4724-4EBD-8D8C-EA2C4DFB695B}" srcId="{3F0E1727-C346-4448-857A-717BEE57A276}" destId="{A8972C71-EAFF-4CD6-AEF0-6092EBED22F2}" srcOrd="1" destOrd="0" parTransId="{1B8889D2-98D0-45EE-AE3B-279CD004BC50}" sibTransId="{A53644B5-04D1-4D9C-9749-8A5F1DD954FC}"/>
    <dgm:cxn modelId="{B823B506-EA1B-4541-9015-A902904AB9AD}" type="presOf" srcId="{A53644B5-04D1-4D9C-9749-8A5F1DD954FC}" destId="{D9B5249F-3199-431B-BA13-B2DAFDA881B2}" srcOrd="0" destOrd="0" presId="urn:microsoft.com/office/officeart/2005/8/layout/process1"/>
    <dgm:cxn modelId="{76F987CF-8B7B-418F-9EDD-0F44E439F4A4}" type="presOf" srcId="{9E551922-7987-46D0-B36C-76245096BC40}" destId="{9137DAC5-3B18-4061-9110-BF631067A1B7}" srcOrd="0" destOrd="0" presId="urn:microsoft.com/office/officeart/2005/8/layout/process1"/>
    <dgm:cxn modelId="{CF39A4F4-E7A8-4085-8F41-88BDEFF02916}" type="presOf" srcId="{A361D122-41F9-4D2A-A818-D670EBE9E2DC}" destId="{C1D690C8-FC38-46CA-BF84-1838F7DF35D2}" srcOrd="1" destOrd="0" presId="urn:microsoft.com/office/officeart/2005/8/layout/process1"/>
    <dgm:cxn modelId="{D9B60340-0F0E-4947-98C4-676D410AFC57}" type="presOf" srcId="{3F0E1727-C346-4448-857A-717BEE57A276}" destId="{49764124-F593-4506-A55F-8FBA89C5EA67}" srcOrd="0" destOrd="0" presId="urn:microsoft.com/office/officeart/2005/8/layout/process1"/>
    <dgm:cxn modelId="{1757F535-D848-4EF7-A2E0-18A6BD605B6C}" type="presParOf" srcId="{49764124-F593-4506-A55F-8FBA89C5EA67}" destId="{4DC6CFBB-6288-4B3C-8117-5F00DBBDDD3E}" srcOrd="0" destOrd="0" presId="urn:microsoft.com/office/officeart/2005/8/layout/process1"/>
    <dgm:cxn modelId="{C7BDFAE1-17CB-4AC0-8ABB-D44949F5D6A3}" type="presParOf" srcId="{49764124-F593-4506-A55F-8FBA89C5EA67}" destId="{9BF08EB0-B809-46FF-A595-926E098B0864}" srcOrd="1" destOrd="0" presId="urn:microsoft.com/office/officeart/2005/8/layout/process1"/>
    <dgm:cxn modelId="{693C5BC2-33B4-4C74-9AC7-0F6F06BC26AA}" type="presParOf" srcId="{9BF08EB0-B809-46FF-A595-926E098B0864}" destId="{DED0CC19-7D4E-414D-AA9A-CFDAC5486293}" srcOrd="0" destOrd="0" presId="urn:microsoft.com/office/officeart/2005/8/layout/process1"/>
    <dgm:cxn modelId="{F5C5B932-230D-4B9A-B3A2-C6EBBF30442D}" type="presParOf" srcId="{49764124-F593-4506-A55F-8FBA89C5EA67}" destId="{FEF8E34D-BD5E-4B0F-999E-563C91B31371}" srcOrd="2" destOrd="0" presId="urn:microsoft.com/office/officeart/2005/8/layout/process1"/>
    <dgm:cxn modelId="{230D0ABF-10CD-4D22-9B9D-F8F4622098CD}" type="presParOf" srcId="{49764124-F593-4506-A55F-8FBA89C5EA67}" destId="{D9B5249F-3199-431B-BA13-B2DAFDA881B2}" srcOrd="3" destOrd="0" presId="urn:microsoft.com/office/officeart/2005/8/layout/process1"/>
    <dgm:cxn modelId="{1ACCA005-01C4-464F-A117-DC3FC172D3F8}" type="presParOf" srcId="{D9B5249F-3199-431B-BA13-B2DAFDA881B2}" destId="{53027B41-0C1E-433E-BF44-D71F36E741EA}" srcOrd="0" destOrd="0" presId="urn:microsoft.com/office/officeart/2005/8/layout/process1"/>
    <dgm:cxn modelId="{B1239302-4B4E-42EF-8183-8EE9D7EA7E7D}" type="presParOf" srcId="{49764124-F593-4506-A55F-8FBA89C5EA67}" destId="{9137DAC5-3B18-4061-9110-BF631067A1B7}" srcOrd="4" destOrd="0" presId="urn:microsoft.com/office/officeart/2005/8/layout/process1"/>
    <dgm:cxn modelId="{D7A49918-D192-44ED-950A-49C75CB272FB}" type="presParOf" srcId="{49764124-F593-4506-A55F-8FBA89C5EA67}" destId="{0C0E9054-D436-4E87-8134-3254664AA076}" srcOrd="5" destOrd="0" presId="urn:microsoft.com/office/officeart/2005/8/layout/process1"/>
    <dgm:cxn modelId="{68C697BF-6926-4C2F-AD46-C489B39A66D6}" type="presParOf" srcId="{0C0E9054-D436-4E87-8134-3254664AA076}" destId="{C1D690C8-FC38-46CA-BF84-1838F7DF35D2}" srcOrd="0" destOrd="0" presId="urn:microsoft.com/office/officeart/2005/8/layout/process1"/>
    <dgm:cxn modelId="{DB8B5AE7-4DA6-4761-B552-811168DC287E}" type="presParOf" srcId="{49764124-F593-4506-A55F-8FBA89C5EA67}" destId="{13333720-03FE-4837-9DF0-54D58E18F45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0E1727-C346-4448-857A-717BEE57A27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A9A56FA-CDFF-4D07-8938-9383EAA1AE2E}">
      <dgm:prSet phldrT="[Text]" custT="1"/>
      <dgm:spPr/>
      <dgm:t>
        <a:bodyPr/>
        <a:lstStyle/>
        <a:p>
          <a:r>
            <a:rPr lang="cs-CZ" sz="2400" dirty="0" smtClean="0"/>
            <a:t>INPUTS</a:t>
          </a:r>
          <a:endParaRPr lang="cs-CZ" sz="2400" dirty="0"/>
        </a:p>
      </dgm:t>
    </dgm:pt>
    <dgm:pt modelId="{748B5222-A1FB-4FF5-ACE4-A74FAF1E2BB4}" type="parTrans" cxnId="{3E253DFF-1AD4-4758-9F0A-DFF0FB76C620}">
      <dgm:prSet/>
      <dgm:spPr/>
      <dgm:t>
        <a:bodyPr/>
        <a:lstStyle/>
        <a:p>
          <a:endParaRPr lang="cs-CZ"/>
        </a:p>
      </dgm:t>
    </dgm:pt>
    <dgm:pt modelId="{5C96DD21-D07B-46C9-B7CB-0D6691D31F19}" type="sibTrans" cxnId="{3E253DFF-1AD4-4758-9F0A-DFF0FB76C620}">
      <dgm:prSet/>
      <dgm:spPr/>
      <dgm:t>
        <a:bodyPr/>
        <a:lstStyle/>
        <a:p>
          <a:endParaRPr lang="cs-CZ"/>
        </a:p>
      </dgm:t>
    </dgm:pt>
    <dgm:pt modelId="{A8972C71-EAFF-4CD6-AEF0-6092EBED22F2}">
      <dgm:prSet phldrT="[Text]" custT="1"/>
      <dgm:spPr/>
      <dgm:t>
        <a:bodyPr/>
        <a:lstStyle/>
        <a:p>
          <a:r>
            <a:rPr lang="cs-CZ" sz="2800" dirty="0" smtClean="0"/>
            <a:t>PROCESSES</a:t>
          </a:r>
          <a:endParaRPr lang="cs-CZ" sz="2800" dirty="0"/>
        </a:p>
      </dgm:t>
    </dgm:pt>
    <dgm:pt modelId="{1B8889D2-98D0-45EE-AE3B-279CD004BC50}" type="parTrans" cxnId="{BC009BCE-4724-4EBD-8D8C-EA2C4DFB695B}">
      <dgm:prSet/>
      <dgm:spPr/>
      <dgm:t>
        <a:bodyPr/>
        <a:lstStyle/>
        <a:p>
          <a:endParaRPr lang="cs-CZ"/>
        </a:p>
      </dgm:t>
    </dgm:pt>
    <dgm:pt modelId="{A53644B5-04D1-4D9C-9749-8A5F1DD954FC}" type="sibTrans" cxnId="{BC009BCE-4724-4EBD-8D8C-EA2C4DFB695B}">
      <dgm:prSet/>
      <dgm:spPr/>
      <dgm:t>
        <a:bodyPr/>
        <a:lstStyle/>
        <a:p>
          <a:endParaRPr lang="cs-CZ"/>
        </a:p>
      </dgm:t>
    </dgm:pt>
    <dgm:pt modelId="{F07C1873-DA39-4034-A5D4-0EFFF247C9DE}">
      <dgm:prSet phldrT="[Text]"/>
      <dgm:spPr/>
      <dgm:t>
        <a:bodyPr/>
        <a:lstStyle/>
        <a:p>
          <a:r>
            <a:rPr lang="cs-CZ" dirty="0" smtClean="0"/>
            <a:t>IMPACTS</a:t>
          </a:r>
          <a:endParaRPr lang="cs-CZ" dirty="0"/>
        </a:p>
      </dgm:t>
    </dgm:pt>
    <dgm:pt modelId="{A410D72E-01C1-4E14-AF2D-37EE37C24F54}" type="parTrans" cxnId="{AF529E96-616D-4FCD-9FBD-400F72F73EAF}">
      <dgm:prSet/>
      <dgm:spPr/>
      <dgm:t>
        <a:bodyPr/>
        <a:lstStyle/>
        <a:p>
          <a:endParaRPr lang="cs-CZ"/>
        </a:p>
      </dgm:t>
    </dgm:pt>
    <dgm:pt modelId="{36683319-C7B4-4C06-A6CD-D2FD40E27A01}" type="sibTrans" cxnId="{AF529E96-616D-4FCD-9FBD-400F72F73EAF}">
      <dgm:prSet/>
      <dgm:spPr/>
      <dgm:t>
        <a:bodyPr/>
        <a:lstStyle/>
        <a:p>
          <a:endParaRPr lang="cs-CZ"/>
        </a:p>
      </dgm:t>
    </dgm:pt>
    <dgm:pt modelId="{9E551922-7987-46D0-B36C-76245096BC40}">
      <dgm:prSet custT="1"/>
      <dgm:spPr/>
      <dgm:t>
        <a:bodyPr/>
        <a:lstStyle/>
        <a:p>
          <a:r>
            <a:rPr lang="cs-CZ" sz="2400" dirty="0" smtClean="0"/>
            <a:t>OUTCOMES</a:t>
          </a:r>
          <a:endParaRPr lang="cs-CZ" sz="2400" dirty="0"/>
        </a:p>
      </dgm:t>
    </dgm:pt>
    <dgm:pt modelId="{73AF54F8-14BE-4AEA-A510-D1118BFA13D5}" type="parTrans" cxnId="{34FFFE0F-6B96-459D-B6E0-47A7AC2C32B6}">
      <dgm:prSet/>
      <dgm:spPr/>
      <dgm:t>
        <a:bodyPr/>
        <a:lstStyle/>
        <a:p>
          <a:endParaRPr lang="cs-CZ"/>
        </a:p>
      </dgm:t>
    </dgm:pt>
    <dgm:pt modelId="{A361D122-41F9-4D2A-A818-D670EBE9E2DC}" type="sibTrans" cxnId="{34FFFE0F-6B96-459D-B6E0-47A7AC2C32B6}">
      <dgm:prSet/>
      <dgm:spPr/>
      <dgm:t>
        <a:bodyPr/>
        <a:lstStyle/>
        <a:p>
          <a:endParaRPr lang="cs-CZ"/>
        </a:p>
      </dgm:t>
    </dgm:pt>
    <dgm:pt modelId="{49764124-F593-4506-A55F-8FBA89C5EA67}" type="pres">
      <dgm:prSet presAssocID="{3F0E1727-C346-4448-857A-717BEE57A276}" presName="Name0" presStyleCnt="0">
        <dgm:presLayoutVars>
          <dgm:dir/>
          <dgm:resizeHandles val="exact"/>
        </dgm:presLayoutVars>
      </dgm:prSet>
      <dgm:spPr/>
    </dgm:pt>
    <dgm:pt modelId="{4DC6CFBB-6288-4B3C-8117-5F00DBBDDD3E}" type="pres">
      <dgm:prSet presAssocID="{5A9A56FA-CDFF-4D07-8938-9383EAA1AE2E}" presName="node" presStyleLbl="node1" presStyleIdx="0" presStyleCnt="4" custScaleX="160987" custScaleY="13430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BF08EB0-B809-46FF-A595-926E098B0864}" type="pres">
      <dgm:prSet presAssocID="{5C96DD21-D07B-46C9-B7CB-0D6691D31F19}" presName="sibTrans" presStyleLbl="sibTrans2D1" presStyleIdx="0" presStyleCnt="3"/>
      <dgm:spPr/>
      <dgm:t>
        <a:bodyPr/>
        <a:lstStyle/>
        <a:p>
          <a:endParaRPr lang="cs-CZ"/>
        </a:p>
      </dgm:t>
    </dgm:pt>
    <dgm:pt modelId="{DED0CC19-7D4E-414D-AA9A-CFDAC5486293}" type="pres">
      <dgm:prSet presAssocID="{5C96DD21-D07B-46C9-B7CB-0D6691D31F19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FEF8E34D-BD5E-4B0F-999E-563C91B31371}" type="pres">
      <dgm:prSet presAssocID="{A8972C71-EAFF-4CD6-AEF0-6092EBED22F2}" presName="node" presStyleLbl="node1" presStyleIdx="1" presStyleCnt="4" custScaleX="164561" custScaleY="19495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9B5249F-3199-431B-BA13-B2DAFDA881B2}" type="pres">
      <dgm:prSet presAssocID="{A53644B5-04D1-4D9C-9749-8A5F1DD954FC}" presName="sibTrans" presStyleLbl="sibTrans2D1" presStyleIdx="1" presStyleCnt="3"/>
      <dgm:spPr/>
      <dgm:t>
        <a:bodyPr/>
        <a:lstStyle/>
        <a:p>
          <a:endParaRPr lang="cs-CZ"/>
        </a:p>
      </dgm:t>
    </dgm:pt>
    <dgm:pt modelId="{53027B41-0C1E-433E-BF44-D71F36E741EA}" type="pres">
      <dgm:prSet presAssocID="{A53644B5-04D1-4D9C-9749-8A5F1DD954FC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9137DAC5-3B18-4061-9110-BF631067A1B7}" type="pres">
      <dgm:prSet presAssocID="{9E551922-7987-46D0-B36C-76245096BC40}" presName="node" presStyleLbl="node1" presStyleIdx="2" presStyleCnt="4" custScaleX="147501" custScaleY="13576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C0E9054-D436-4E87-8134-3254664AA076}" type="pres">
      <dgm:prSet presAssocID="{A361D122-41F9-4D2A-A818-D670EBE9E2DC}" presName="sibTrans" presStyleLbl="sibTrans2D1" presStyleIdx="2" presStyleCnt="3"/>
      <dgm:spPr/>
      <dgm:t>
        <a:bodyPr/>
        <a:lstStyle/>
        <a:p>
          <a:endParaRPr lang="cs-CZ"/>
        </a:p>
      </dgm:t>
    </dgm:pt>
    <dgm:pt modelId="{C1D690C8-FC38-46CA-BF84-1838F7DF35D2}" type="pres">
      <dgm:prSet presAssocID="{A361D122-41F9-4D2A-A818-D670EBE9E2DC}" presName="connectorText" presStyleLbl="sibTrans2D1" presStyleIdx="2" presStyleCnt="3"/>
      <dgm:spPr/>
      <dgm:t>
        <a:bodyPr/>
        <a:lstStyle/>
        <a:p>
          <a:endParaRPr lang="cs-CZ"/>
        </a:p>
      </dgm:t>
    </dgm:pt>
    <dgm:pt modelId="{13333720-03FE-4837-9DF0-54D58E18F45C}" type="pres">
      <dgm:prSet presAssocID="{F07C1873-DA39-4034-A5D4-0EFFF247C9DE}" presName="node" presStyleLbl="node1" presStyleIdx="3" presStyleCnt="4" custScaleX="32799" custScaleY="3893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E253DFF-1AD4-4758-9F0A-DFF0FB76C620}" srcId="{3F0E1727-C346-4448-857A-717BEE57A276}" destId="{5A9A56FA-CDFF-4D07-8938-9383EAA1AE2E}" srcOrd="0" destOrd="0" parTransId="{748B5222-A1FB-4FF5-ACE4-A74FAF1E2BB4}" sibTransId="{5C96DD21-D07B-46C9-B7CB-0D6691D31F19}"/>
    <dgm:cxn modelId="{EC51DC46-44AC-45D7-B749-373EF91587F7}" type="presOf" srcId="{5C96DD21-D07B-46C9-B7CB-0D6691D31F19}" destId="{DED0CC19-7D4E-414D-AA9A-CFDAC5486293}" srcOrd="1" destOrd="0" presId="urn:microsoft.com/office/officeart/2005/8/layout/process1"/>
    <dgm:cxn modelId="{1BA00C79-82BB-4824-A69A-4A6CA5FDC26C}" type="presOf" srcId="{A8972C71-EAFF-4CD6-AEF0-6092EBED22F2}" destId="{FEF8E34D-BD5E-4B0F-999E-563C91B31371}" srcOrd="0" destOrd="0" presId="urn:microsoft.com/office/officeart/2005/8/layout/process1"/>
    <dgm:cxn modelId="{AF529E96-616D-4FCD-9FBD-400F72F73EAF}" srcId="{3F0E1727-C346-4448-857A-717BEE57A276}" destId="{F07C1873-DA39-4034-A5D4-0EFFF247C9DE}" srcOrd="3" destOrd="0" parTransId="{A410D72E-01C1-4E14-AF2D-37EE37C24F54}" sibTransId="{36683319-C7B4-4C06-A6CD-D2FD40E27A01}"/>
    <dgm:cxn modelId="{33E5C5C8-5DA7-4DEF-84ED-14688D746D7E}" type="presOf" srcId="{5A9A56FA-CDFF-4D07-8938-9383EAA1AE2E}" destId="{4DC6CFBB-6288-4B3C-8117-5F00DBBDDD3E}" srcOrd="0" destOrd="0" presId="urn:microsoft.com/office/officeart/2005/8/layout/process1"/>
    <dgm:cxn modelId="{D69B4FEC-37A5-40C2-8843-7C340E23DF47}" type="presOf" srcId="{A361D122-41F9-4D2A-A818-D670EBE9E2DC}" destId="{0C0E9054-D436-4E87-8134-3254664AA076}" srcOrd="0" destOrd="0" presId="urn:microsoft.com/office/officeart/2005/8/layout/process1"/>
    <dgm:cxn modelId="{B116A75A-F525-4363-8292-ED5ACB6D5E52}" type="presOf" srcId="{A53644B5-04D1-4D9C-9749-8A5F1DD954FC}" destId="{53027B41-0C1E-433E-BF44-D71F36E741EA}" srcOrd="1" destOrd="0" presId="urn:microsoft.com/office/officeart/2005/8/layout/process1"/>
    <dgm:cxn modelId="{A85F6193-FC7C-4A82-8FA3-411FAE8BA44A}" type="presOf" srcId="{5C96DD21-D07B-46C9-B7CB-0D6691D31F19}" destId="{9BF08EB0-B809-46FF-A595-926E098B0864}" srcOrd="0" destOrd="0" presId="urn:microsoft.com/office/officeart/2005/8/layout/process1"/>
    <dgm:cxn modelId="{6C0813F9-68C4-441C-A73D-3566AD342D21}" type="presOf" srcId="{F07C1873-DA39-4034-A5D4-0EFFF247C9DE}" destId="{13333720-03FE-4837-9DF0-54D58E18F45C}" srcOrd="0" destOrd="0" presId="urn:microsoft.com/office/officeart/2005/8/layout/process1"/>
    <dgm:cxn modelId="{34FFFE0F-6B96-459D-B6E0-47A7AC2C32B6}" srcId="{3F0E1727-C346-4448-857A-717BEE57A276}" destId="{9E551922-7987-46D0-B36C-76245096BC40}" srcOrd="2" destOrd="0" parTransId="{73AF54F8-14BE-4AEA-A510-D1118BFA13D5}" sibTransId="{A361D122-41F9-4D2A-A818-D670EBE9E2DC}"/>
    <dgm:cxn modelId="{BC009BCE-4724-4EBD-8D8C-EA2C4DFB695B}" srcId="{3F0E1727-C346-4448-857A-717BEE57A276}" destId="{A8972C71-EAFF-4CD6-AEF0-6092EBED22F2}" srcOrd="1" destOrd="0" parTransId="{1B8889D2-98D0-45EE-AE3B-279CD004BC50}" sibTransId="{A53644B5-04D1-4D9C-9749-8A5F1DD954FC}"/>
    <dgm:cxn modelId="{B823B506-EA1B-4541-9015-A902904AB9AD}" type="presOf" srcId="{A53644B5-04D1-4D9C-9749-8A5F1DD954FC}" destId="{D9B5249F-3199-431B-BA13-B2DAFDA881B2}" srcOrd="0" destOrd="0" presId="urn:microsoft.com/office/officeart/2005/8/layout/process1"/>
    <dgm:cxn modelId="{76F987CF-8B7B-418F-9EDD-0F44E439F4A4}" type="presOf" srcId="{9E551922-7987-46D0-B36C-76245096BC40}" destId="{9137DAC5-3B18-4061-9110-BF631067A1B7}" srcOrd="0" destOrd="0" presId="urn:microsoft.com/office/officeart/2005/8/layout/process1"/>
    <dgm:cxn modelId="{CF39A4F4-E7A8-4085-8F41-88BDEFF02916}" type="presOf" srcId="{A361D122-41F9-4D2A-A818-D670EBE9E2DC}" destId="{C1D690C8-FC38-46CA-BF84-1838F7DF35D2}" srcOrd="1" destOrd="0" presId="urn:microsoft.com/office/officeart/2005/8/layout/process1"/>
    <dgm:cxn modelId="{D9B60340-0F0E-4947-98C4-676D410AFC57}" type="presOf" srcId="{3F0E1727-C346-4448-857A-717BEE57A276}" destId="{49764124-F593-4506-A55F-8FBA89C5EA67}" srcOrd="0" destOrd="0" presId="urn:microsoft.com/office/officeart/2005/8/layout/process1"/>
    <dgm:cxn modelId="{1757F535-D848-4EF7-A2E0-18A6BD605B6C}" type="presParOf" srcId="{49764124-F593-4506-A55F-8FBA89C5EA67}" destId="{4DC6CFBB-6288-4B3C-8117-5F00DBBDDD3E}" srcOrd="0" destOrd="0" presId="urn:microsoft.com/office/officeart/2005/8/layout/process1"/>
    <dgm:cxn modelId="{C7BDFAE1-17CB-4AC0-8ABB-D44949F5D6A3}" type="presParOf" srcId="{49764124-F593-4506-A55F-8FBA89C5EA67}" destId="{9BF08EB0-B809-46FF-A595-926E098B0864}" srcOrd="1" destOrd="0" presId="urn:microsoft.com/office/officeart/2005/8/layout/process1"/>
    <dgm:cxn modelId="{693C5BC2-33B4-4C74-9AC7-0F6F06BC26AA}" type="presParOf" srcId="{9BF08EB0-B809-46FF-A595-926E098B0864}" destId="{DED0CC19-7D4E-414D-AA9A-CFDAC5486293}" srcOrd="0" destOrd="0" presId="urn:microsoft.com/office/officeart/2005/8/layout/process1"/>
    <dgm:cxn modelId="{F5C5B932-230D-4B9A-B3A2-C6EBBF30442D}" type="presParOf" srcId="{49764124-F593-4506-A55F-8FBA89C5EA67}" destId="{FEF8E34D-BD5E-4B0F-999E-563C91B31371}" srcOrd="2" destOrd="0" presId="urn:microsoft.com/office/officeart/2005/8/layout/process1"/>
    <dgm:cxn modelId="{230D0ABF-10CD-4D22-9B9D-F8F4622098CD}" type="presParOf" srcId="{49764124-F593-4506-A55F-8FBA89C5EA67}" destId="{D9B5249F-3199-431B-BA13-B2DAFDA881B2}" srcOrd="3" destOrd="0" presId="urn:microsoft.com/office/officeart/2005/8/layout/process1"/>
    <dgm:cxn modelId="{1ACCA005-01C4-464F-A117-DC3FC172D3F8}" type="presParOf" srcId="{D9B5249F-3199-431B-BA13-B2DAFDA881B2}" destId="{53027B41-0C1E-433E-BF44-D71F36E741EA}" srcOrd="0" destOrd="0" presId="urn:microsoft.com/office/officeart/2005/8/layout/process1"/>
    <dgm:cxn modelId="{B1239302-4B4E-42EF-8183-8EE9D7EA7E7D}" type="presParOf" srcId="{49764124-F593-4506-A55F-8FBA89C5EA67}" destId="{9137DAC5-3B18-4061-9110-BF631067A1B7}" srcOrd="4" destOrd="0" presId="urn:microsoft.com/office/officeart/2005/8/layout/process1"/>
    <dgm:cxn modelId="{D7A49918-D192-44ED-950A-49C75CB272FB}" type="presParOf" srcId="{49764124-F593-4506-A55F-8FBA89C5EA67}" destId="{0C0E9054-D436-4E87-8134-3254664AA076}" srcOrd="5" destOrd="0" presId="urn:microsoft.com/office/officeart/2005/8/layout/process1"/>
    <dgm:cxn modelId="{68C697BF-6926-4C2F-AD46-C489B39A66D6}" type="presParOf" srcId="{0C0E9054-D436-4E87-8134-3254664AA076}" destId="{C1D690C8-FC38-46CA-BF84-1838F7DF35D2}" srcOrd="0" destOrd="0" presId="urn:microsoft.com/office/officeart/2005/8/layout/process1"/>
    <dgm:cxn modelId="{DB8B5AE7-4DA6-4761-B552-811168DC287E}" type="presParOf" srcId="{49764124-F593-4506-A55F-8FBA89C5EA67}" destId="{13333720-03FE-4837-9DF0-54D58E18F45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6CFBB-6288-4B3C-8117-5F00DBBDDD3E}">
      <dsp:nvSpPr>
        <dsp:cNvPr id="0" name=""/>
        <dsp:cNvSpPr/>
      </dsp:nvSpPr>
      <dsp:spPr>
        <a:xfrm>
          <a:off x="4992" y="1464488"/>
          <a:ext cx="2183002" cy="1309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INPUTS</a:t>
          </a:r>
          <a:endParaRPr lang="cs-CZ" sz="2400" kern="1200" dirty="0"/>
        </a:p>
      </dsp:txBody>
      <dsp:txXfrm>
        <a:off x="43355" y="1502851"/>
        <a:ext cx="2106276" cy="1233075"/>
      </dsp:txXfrm>
    </dsp:sp>
    <dsp:sp modelId="{9BF08EB0-B809-46FF-A595-926E098B0864}">
      <dsp:nvSpPr>
        <dsp:cNvPr id="0" name=""/>
        <dsp:cNvSpPr/>
      </dsp:nvSpPr>
      <dsp:spPr>
        <a:xfrm>
          <a:off x="2406295" y="1848696"/>
          <a:ext cx="462796" cy="5413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>
        <a:off x="2406295" y="1956973"/>
        <a:ext cx="323957" cy="324830"/>
      </dsp:txXfrm>
    </dsp:sp>
    <dsp:sp modelId="{FEF8E34D-BD5E-4B0F-999E-563C91B31371}">
      <dsp:nvSpPr>
        <dsp:cNvPr id="0" name=""/>
        <dsp:cNvSpPr/>
      </dsp:nvSpPr>
      <dsp:spPr>
        <a:xfrm>
          <a:off x="3061196" y="1464488"/>
          <a:ext cx="2183002" cy="1309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PROCESSES</a:t>
          </a:r>
          <a:endParaRPr lang="cs-CZ" sz="2400" kern="1200" dirty="0"/>
        </a:p>
      </dsp:txBody>
      <dsp:txXfrm>
        <a:off x="3099559" y="1502851"/>
        <a:ext cx="2106276" cy="1233075"/>
      </dsp:txXfrm>
    </dsp:sp>
    <dsp:sp modelId="{D9B5249F-3199-431B-BA13-B2DAFDA881B2}">
      <dsp:nvSpPr>
        <dsp:cNvPr id="0" name=""/>
        <dsp:cNvSpPr/>
      </dsp:nvSpPr>
      <dsp:spPr>
        <a:xfrm>
          <a:off x="5462499" y="1848696"/>
          <a:ext cx="462796" cy="5413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>
        <a:off x="5462499" y="1956973"/>
        <a:ext cx="323957" cy="324830"/>
      </dsp:txXfrm>
    </dsp:sp>
    <dsp:sp modelId="{9137DAC5-3B18-4061-9110-BF631067A1B7}">
      <dsp:nvSpPr>
        <dsp:cNvPr id="0" name=""/>
        <dsp:cNvSpPr/>
      </dsp:nvSpPr>
      <dsp:spPr>
        <a:xfrm>
          <a:off x="6117400" y="1464488"/>
          <a:ext cx="2183002" cy="1309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OUTCOMES</a:t>
          </a:r>
          <a:endParaRPr lang="cs-CZ" sz="2400" kern="1200" dirty="0"/>
        </a:p>
      </dsp:txBody>
      <dsp:txXfrm>
        <a:off x="6155763" y="1502851"/>
        <a:ext cx="2106276" cy="1233075"/>
      </dsp:txXfrm>
    </dsp:sp>
    <dsp:sp modelId="{0C0E9054-D436-4E87-8134-3254664AA076}">
      <dsp:nvSpPr>
        <dsp:cNvPr id="0" name=""/>
        <dsp:cNvSpPr/>
      </dsp:nvSpPr>
      <dsp:spPr>
        <a:xfrm>
          <a:off x="8518703" y="1848696"/>
          <a:ext cx="462796" cy="5413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>
        <a:off x="8518703" y="1956973"/>
        <a:ext cx="323957" cy="324830"/>
      </dsp:txXfrm>
    </dsp:sp>
    <dsp:sp modelId="{13333720-03FE-4837-9DF0-54D58E18F45C}">
      <dsp:nvSpPr>
        <dsp:cNvPr id="0" name=""/>
        <dsp:cNvSpPr/>
      </dsp:nvSpPr>
      <dsp:spPr>
        <a:xfrm>
          <a:off x="9173604" y="1464488"/>
          <a:ext cx="2183002" cy="13098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IMPACTS</a:t>
          </a:r>
          <a:endParaRPr lang="cs-CZ" sz="2400" kern="1200" dirty="0"/>
        </a:p>
      </dsp:txBody>
      <dsp:txXfrm>
        <a:off x="9211967" y="1502851"/>
        <a:ext cx="2106276" cy="12330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6CFBB-6288-4B3C-8117-5F00DBBDDD3E}">
      <dsp:nvSpPr>
        <dsp:cNvPr id="0" name=""/>
        <dsp:cNvSpPr/>
      </dsp:nvSpPr>
      <dsp:spPr>
        <a:xfrm>
          <a:off x="9640" y="1389203"/>
          <a:ext cx="2917586" cy="1460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INPUTS</a:t>
          </a:r>
          <a:endParaRPr lang="cs-CZ" sz="2400" kern="1200" dirty="0"/>
        </a:p>
      </dsp:txBody>
      <dsp:txXfrm>
        <a:off x="52413" y="1431976"/>
        <a:ext cx="2832040" cy="1374825"/>
      </dsp:txXfrm>
    </dsp:sp>
    <dsp:sp modelId="{9BF08EB0-B809-46FF-A595-926E098B0864}">
      <dsp:nvSpPr>
        <dsp:cNvPr id="0" name=""/>
        <dsp:cNvSpPr/>
      </dsp:nvSpPr>
      <dsp:spPr>
        <a:xfrm>
          <a:off x="3108458" y="1894662"/>
          <a:ext cx="384210" cy="4494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700" kern="1200"/>
        </a:p>
      </dsp:txBody>
      <dsp:txXfrm>
        <a:off x="3108458" y="1984553"/>
        <a:ext cx="268947" cy="269671"/>
      </dsp:txXfrm>
    </dsp:sp>
    <dsp:sp modelId="{FEF8E34D-BD5E-4B0F-999E-563C91B31371}">
      <dsp:nvSpPr>
        <dsp:cNvPr id="0" name=""/>
        <dsp:cNvSpPr/>
      </dsp:nvSpPr>
      <dsp:spPr>
        <a:xfrm>
          <a:off x="3652152" y="1059452"/>
          <a:ext cx="2982358" cy="2119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PROCESSES</a:t>
          </a:r>
          <a:endParaRPr lang="cs-CZ" sz="2800" kern="1200" dirty="0"/>
        </a:p>
      </dsp:txBody>
      <dsp:txXfrm>
        <a:off x="3714241" y="1121541"/>
        <a:ext cx="2858180" cy="1995694"/>
      </dsp:txXfrm>
    </dsp:sp>
    <dsp:sp modelId="{D9B5249F-3199-431B-BA13-B2DAFDA881B2}">
      <dsp:nvSpPr>
        <dsp:cNvPr id="0" name=""/>
        <dsp:cNvSpPr/>
      </dsp:nvSpPr>
      <dsp:spPr>
        <a:xfrm>
          <a:off x="6815742" y="1894662"/>
          <a:ext cx="384210" cy="4494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700" kern="1200"/>
        </a:p>
      </dsp:txBody>
      <dsp:txXfrm>
        <a:off x="6815742" y="1984553"/>
        <a:ext cx="268947" cy="269671"/>
      </dsp:txXfrm>
    </dsp:sp>
    <dsp:sp modelId="{9137DAC5-3B18-4061-9110-BF631067A1B7}">
      <dsp:nvSpPr>
        <dsp:cNvPr id="0" name=""/>
        <dsp:cNvSpPr/>
      </dsp:nvSpPr>
      <dsp:spPr>
        <a:xfrm>
          <a:off x="7359435" y="1381265"/>
          <a:ext cx="2673178" cy="14762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OUTCOMES</a:t>
          </a:r>
          <a:endParaRPr lang="cs-CZ" sz="2400" kern="1200" dirty="0"/>
        </a:p>
      </dsp:txBody>
      <dsp:txXfrm>
        <a:off x="7402673" y="1424503"/>
        <a:ext cx="2586702" cy="1389771"/>
      </dsp:txXfrm>
    </dsp:sp>
    <dsp:sp modelId="{0C0E9054-D436-4E87-8134-3254664AA076}">
      <dsp:nvSpPr>
        <dsp:cNvPr id="0" name=""/>
        <dsp:cNvSpPr/>
      </dsp:nvSpPr>
      <dsp:spPr>
        <a:xfrm>
          <a:off x="10213845" y="1894662"/>
          <a:ext cx="384210" cy="4494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700" kern="1200"/>
        </a:p>
      </dsp:txBody>
      <dsp:txXfrm>
        <a:off x="10213845" y="1984553"/>
        <a:ext cx="268947" cy="269671"/>
      </dsp:txXfrm>
    </dsp:sp>
    <dsp:sp modelId="{13333720-03FE-4837-9DF0-54D58E18F45C}">
      <dsp:nvSpPr>
        <dsp:cNvPr id="0" name=""/>
        <dsp:cNvSpPr/>
      </dsp:nvSpPr>
      <dsp:spPr>
        <a:xfrm>
          <a:off x="10757539" y="1907696"/>
          <a:ext cx="594420" cy="4233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800" kern="1200" dirty="0" smtClean="0"/>
            <a:t>IMPACTS</a:t>
          </a:r>
          <a:endParaRPr lang="cs-CZ" sz="800" kern="1200" dirty="0"/>
        </a:p>
      </dsp:txBody>
      <dsp:txXfrm>
        <a:off x="10769940" y="1920097"/>
        <a:ext cx="569618" cy="3985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36484A1-5FE2-4AC7-B186-C1E15EE77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1FF7BBC3-4942-4748-BDEB-393A88A26C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17F7BCE-DD2D-4B15-B525-A4DDC38CFB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2E47129-CD29-4FAB-AAFF-2F8F08274D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ECON slid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CF0005C-D689-4DD6-A5D8-EA20231460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C44CE881-5C32-4D94-BD5B-1353FF61C8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AE4DA97F-66A7-4782-958D-53BB7E421A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D02BBC8-BA18-446A-A9BA-BD711450F1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E4ED1EA-6D6D-4751-96EE-A54F4980D1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E8EB499-B5B8-4411-8A5F-E98450293E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8AAC756-AFD3-4AD9-9CB6-A2C9F5EEB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06ABEBC-1414-4D9D-9456-64352E0AEA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1511ED70-4159-4340-8610-715880E63A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B8642D8-D658-40BB-B4D2-E29CAE3850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72743CB-F148-49FE-83DC-5E159625F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gional_policy/en/information/publications/evaluations-guidance-documents/2013/evalsed-the-resource-for-the-evaluation-of-socio-economic-development-sourcebook-method-and-techniques" TargetMode="External"/><Relationship Id="rId2" Type="http://schemas.openxmlformats.org/officeDocument/2006/relationships/hyperlink" Target="https://www.canada.ca/en/treasury-board-secretariat/services/audit-evaluation/centre-excellence-evaluation/evaluation-2009-policy-evaluation.html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Policy</a:t>
            </a:r>
            <a:r>
              <a:rPr lang="cs-CZ" dirty="0"/>
              <a:t> </a:t>
            </a:r>
            <a:r>
              <a:rPr lang="cs-CZ" dirty="0" err="1"/>
              <a:t>evaluations</a:t>
            </a:r>
            <a:r>
              <a:rPr lang="cs-CZ" dirty="0"/>
              <a:t> – </a:t>
            </a:r>
            <a:r>
              <a:rPr lang="cs-CZ" dirty="0" err="1"/>
              <a:t>funds</a:t>
            </a:r>
            <a:r>
              <a:rPr lang="cs-CZ" dirty="0"/>
              <a:t> and </a:t>
            </a:r>
            <a:r>
              <a:rPr lang="cs-CZ" dirty="0" err="1"/>
              <a:t>programs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Filip Hrůza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22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dirty="0" err="1" smtClean="0"/>
              <a:t>Introduction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98502" y="1989222"/>
            <a:ext cx="11361600" cy="4238778"/>
          </a:xfrm>
        </p:spPr>
        <p:txBody>
          <a:bodyPr/>
          <a:lstStyle/>
          <a:p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policy</a:t>
            </a:r>
            <a:r>
              <a:rPr lang="cs-CZ" dirty="0" smtClean="0"/>
              <a:t> </a:t>
            </a:r>
            <a:r>
              <a:rPr lang="cs-CZ" dirty="0" err="1" smtClean="0"/>
              <a:t>evaluation</a:t>
            </a:r>
            <a:r>
              <a:rPr lang="cs-CZ" dirty="0" smtClean="0"/>
              <a:t> typology:</a:t>
            </a:r>
          </a:p>
          <a:p>
            <a:endParaRPr lang="cs-CZ" dirty="0" smtClean="0"/>
          </a:p>
          <a:p>
            <a:r>
              <a:rPr lang="cs-CZ" dirty="0" smtClean="0"/>
              <a:t>1) Ex-ante </a:t>
            </a:r>
            <a:r>
              <a:rPr lang="cs-CZ" dirty="0" err="1" smtClean="0"/>
              <a:t>evaluations</a:t>
            </a:r>
            <a:r>
              <a:rPr lang="cs-CZ" dirty="0" smtClean="0"/>
              <a:t> </a:t>
            </a:r>
          </a:p>
          <a:p>
            <a:r>
              <a:rPr lang="cs-CZ" dirty="0" smtClean="0"/>
              <a:t>(</a:t>
            </a:r>
            <a:r>
              <a:rPr lang="cs-CZ" dirty="0" err="1" smtClean="0"/>
              <a:t>planning</a:t>
            </a:r>
            <a:r>
              <a:rPr lang="cs-CZ" dirty="0" smtClean="0"/>
              <a:t> and </a:t>
            </a:r>
            <a:r>
              <a:rPr lang="cs-CZ" dirty="0" err="1" smtClean="0"/>
              <a:t>forecasting</a:t>
            </a:r>
            <a:r>
              <a:rPr lang="cs-CZ" dirty="0" smtClean="0"/>
              <a:t>)</a:t>
            </a:r>
          </a:p>
          <a:p>
            <a:pPr marL="457200" indent="-457200">
              <a:buAutoNum type="arabicParenR"/>
            </a:pPr>
            <a:endParaRPr lang="cs-CZ" dirty="0" smtClean="0"/>
          </a:p>
          <a:p>
            <a:r>
              <a:rPr lang="cs-CZ" dirty="0" smtClean="0"/>
              <a:t>2) </a:t>
            </a:r>
            <a:r>
              <a:rPr lang="cs-CZ" dirty="0" err="1" smtClean="0"/>
              <a:t>Process</a:t>
            </a:r>
            <a:r>
              <a:rPr lang="cs-CZ" dirty="0" smtClean="0"/>
              <a:t> </a:t>
            </a:r>
            <a:r>
              <a:rPr lang="cs-CZ" dirty="0" err="1" smtClean="0"/>
              <a:t>evaluations</a:t>
            </a:r>
            <a:r>
              <a:rPr lang="cs-CZ" dirty="0" smtClean="0"/>
              <a:t> </a:t>
            </a:r>
          </a:p>
          <a:p>
            <a:r>
              <a:rPr lang="cs-CZ" dirty="0" smtClean="0"/>
              <a:t>(</a:t>
            </a:r>
            <a:r>
              <a:rPr lang="cs-CZ" dirty="0" err="1" smtClean="0"/>
              <a:t>implementation</a:t>
            </a:r>
            <a:r>
              <a:rPr lang="cs-CZ" dirty="0" smtClean="0"/>
              <a:t>)</a:t>
            </a:r>
          </a:p>
          <a:p>
            <a:pPr marL="457200" indent="-457200">
              <a:buAutoNum type="arabicParenR"/>
            </a:pPr>
            <a:endParaRPr lang="cs-CZ" dirty="0"/>
          </a:p>
          <a:p>
            <a:r>
              <a:rPr lang="cs-CZ" dirty="0" smtClean="0"/>
              <a:t>3) Ex-post </a:t>
            </a:r>
            <a:r>
              <a:rPr lang="cs-CZ" dirty="0" err="1" smtClean="0"/>
              <a:t>evaluations</a:t>
            </a:r>
            <a:r>
              <a:rPr lang="cs-CZ" dirty="0" smtClean="0"/>
              <a:t> </a:t>
            </a:r>
          </a:p>
          <a:p>
            <a:r>
              <a:rPr lang="cs-CZ" dirty="0" smtClean="0"/>
              <a:t>(</a:t>
            </a:r>
            <a:r>
              <a:rPr lang="cs-CZ" dirty="0" err="1" smtClean="0"/>
              <a:t>assessment</a:t>
            </a:r>
            <a:r>
              <a:rPr lang="cs-CZ" dirty="0" smtClean="0"/>
              <a:t> and </a:t>
            </a:r>
            <a:r>
              <a:rPr lang="cs-CZ" dirty="0" err="1" smtClean="0"/>
              <a:t>accountability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102" y="1998900"/>
            <a:ext cx="6096000" cy="4229100"/>
          </a:xfrm>
          <a:prstGeom prst="rect">
            <a:avLst/>
          </a:prstGeom>
        </p:spPr>
      </p:pic>
      <p:sp>
        <p:nvSpPr>
          <p:cNvPr id="6" name="Podnadpis 4"/>
          <p:cNvSpPr txBox="1">
            <a:spLocks/>
          </p:cNvSpPr>
          <p:nvPr/>
        </p:nvSpPr>
        <p:spPr>
          <a:xfrm>
            <a:off x="398502" y="6384756"/>
            <a:ext cx="11361600" cy="1961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cs-CZ" sz="1100" kern="0" dirty="0" smtClean="0"/>
              <a:t>Source: </a:t>
            </a:r>
            <a:r>
              <a:rPr lang="cs-CZ" sz="1100" kern="0" dirty="0" err="1" smtClean="0"/>
              <a:t>Venable</a:t>
            </a:r>
            <a:r>
              <a:rPr lang="cs-CZ" sz="1100" kern="0" dirty="0" smtClean="0"/>
              <a:t> et al. (2012)</a:t>
            </a:r>
            <a:endParaRPr lang="cs-CZ" sz="1100" kern="0" dirty="0"/>
          </a:p>
        </p:txBody>
      </p:sp>
    </p:spTree>
    <p:extLst>
      <p:ext uri="{BB962C8B-B14F-4D97-AF65-F5344CB8AC3E}">
        <p14:creationId xmlns:p14="http://schemas.microsoft.com/office/powerpoint/2010/main" val="297821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dirty="0" err="1" smtClean="0"/>
              <a:t>Introduction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98502" y="1665024"/>
            <a:ext cx="11361600" cy="4238778"/>
          </a:xfrm>
        </p:spPr>
        <p:txBody>
          <a:bodyPr/>
          <a:lstStyle/>
          <a:p>
            <a:pPr algn="r"/>
            <a:r>
              <a:rPr lang="cs-CZ" b="1" dirty="0" err="1" smtClean="0"/>
              <a:t>Causal</a:t>
            </a:r>
            <a:r>
              <a:rPr lang="cs-CZ" b="1" dirty="0" smtClean="0"/>
              <a:t> versus non-</a:t>
            </a:r>
            <a:r>
              <a:rPr lang="cs-CZ" b="1" dirty="0" err="1" smtClean="0"/>
              <a:t>causal</a:t>
            </a:r>
            <a:r>
              <a:rPr lang="cs-CZ" b="1" dirty="0" smtClean="0"/>
              <a:t> </a:t>
            </a:r>
            <a:r>
              <a:rPr lang="cs-CZ" b="1" dirty="0" err="1" smtClean="0"/>
              <a:t>models</a:t>
            </a:r>
            <a:endParaRPr lang="cs-CZ" b="1" dirty="0" smtClean="0"/>
          </a:p>
          <a:p>
            <a:r>
              <a:rPr lang="cs-CZ" sz="1400" dirty="0" smtClean="0"/>
              <a:t>1) </a:t>
            </a:r>
            <a:r>
              <a:rPr lang="cs-CZ" sz="1400" dirty="0" err="1" smtClean="0"/>
              <a:t>Causal</a:t>
            </a:r>
            <a:r>
              <a:rPr lang="cs-CZ" sz="1400" dirty="0" smtClean="0"/>
              <a:t> </a:t>
            </a:r>
            <a:r>
              <a:rPr lang="cs-CZ" sz="1400" dirty="0" err="1" smtClean="0"/>
              <a:t>models</a:t>
            </a:r>
            <a:r>
              <a:rPr lang="cs-CZ" sz="1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400" dirty="0" err="1" smtClean="0"/>
              <a:t>Measuring</a:t>
            </a:r>
            <a:r>
              <a:rPr lang="cs-CZ" sz="1400" dirty="0" smtClean="0"/>
              <a:t> </a:t>
            </a:r>
            <a:r>
              <a:rPr lang="cs-CZ" sz="1400" dirty="0" err="1" smtClean="0"/>
              <a:t>the</a:t>
            </a:r>
            <a:r>
              <a:rPr lang="cs-CZ" sz="1400" dirty="0" smtClean="0"/>
              <a:t> </a:t>
            </a:r>
            <a:r>
              <a:rPr lang="cs-CZ" sz="1400" dirty="0" err="1" smtClean="0"/>
              <a:t>impacts</a:t>
            </a:r>
            <a:r>
              <a:rPr lang="cs-CZ" sz="1400" dirty="0" smtClean="0"/>
              <a:t> </a:t>
            </a:r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cs-CZ" sz="1400" dirty="0" err="1" smtClean="0"/>
              <a:t>various</a:t>
            </a:r>
            <a:r>
              <a:rPr lang="cs-CZ" sz="1400" dirty="0" smtClean="0"/>
              <a:t> </a:t>
            </a:r>
            <a:r>
              <a:rPr lang="cs-CZ" sz="1400" dirty="0" err="1" smtClean="0"/>
              <a:t>factors</a:t>
            </a:r>
            <a:r>
              <a:rPr lang="cs-CZ" sz="1400" dirty="0" smtClean="0"/>
              <a:t> (independent </a:t>
            </a:r>
            <a:r>
              <a:rPr lang="cs-CZ" sz="1400" dirty="0" err="1" smtClean="0"/>
              <a:t>variables</a:t>
            </a:r>
            <a:r>
              <a:rPr lang="cs-CZ" sz="1400" dirty="0" smtClean="0"/>
              <a:t>) on </a:t>
            </a:r>
            <a:r>
              <a:rPr lang="cs-CZ" sz="1400" dirty="0" err="1" smtClean="0"/>
              <a:t>results</a:t>
            </a:r>
            <a:r>
              <a:rPr lang="cs-CZ" sz="1400" dirty="0" smtClean="0"/>
              <a:t> </a:t>
            </a:r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cs-CZ" sz="1400" dirty="0" err="1" smtClean="0"/>
              <a:t>certain</a:t>
            </a:r>
            <a:r>
              <a:rPr lang="cs-CZ" sz="1400" dirty="0" smtClean="0"/>
              <a:t> </a:t>
            </a:r>
            <a:r>
              <a:rPr lang="cs-CZ" sz="1400" dirty="0" err="1" smtClean="0"/>
              <a:t>programs</a:t>
            </a:r>
            <a:r>
              <a:rPr lang="cs-CZ" sz="1400" dirty="0" smtClean="0"/>
              <a:t> </a:t>
            </a:r>
            <a:r>
              <a:rPr lang="cs-CZ" sz="1400" dirty="0" err="1" smtClean="0"/>
              <a:t>or</a:t>
            </a:r>
            <a:r>
              <a:rPr lang="cs-CZ" sz="1400" dirty="0" smtClean="0"/>
              <a:t> </a:t>
            </a:r>
            <a:r>
              <a:rPr lang="cs-CZ" sz="1400" dirty="0" err="1" smtClean="0"/>
              <a:t>projects</a:t>
            </a:r>
            <a:r>
              <a:rPr lang="cs-CZ" sz="1400" dirty="0" smtClean="0"/>
              <a:t> (</a:t>
            </a:r>
            <a:r>
              <a:rPr lang="cs-CZ" sz="1400" dirty="0" err="1" smtClean="0"/>
              <a:t>dependent</a:t>
            </a:r>
            <a:r>
              <a:rPr lang="cs-CZ" sz="1400" dirty="0" smtClean="0"/>
              <a:t> </a:t>
            </a:r>
            <a:r>
              <a:rPr lang="cs-CZ" sz="1400" dirty="0" err="1" smtClean="0"/>
              <a:t>variables</a:t>
            </a:r>
            <a:r>
              <a:rPr lang="cs-CZ" sz="1400" dirty="0" smtClean="0"/>
              <a:t>) </a:t>
            </a:r>
            <a:endParaRPr lang="cs-CZ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400" dirty="0" err="1" smtClean="0"/>
              <a:t>E.g</a:t>
            </a:r>
            <a:r>
              <a:rPr lang="cs-CZ" sz="1400" dirty="0" smtClean="0"/>
              <a:t>. </a:t>
            </a:r>
            <a:r>
              <a:rPr lang="cs-CZ" sz="1400" dirty="0" err="1" smtClean="0"/>
              <a:t>Simulation</a:t>
            </a:r>
            <a:r>
              <a:rPr lang="cs-CZ" sz="1400" dirty="0" smtClean="0"/>
              <a:t> </a:t>
            </a:r>
            <a:r>
              <a:rPr lang="cs-CZ" sz="1400" dirty="0" err="1" smtClean="0"/>
              <a:t>models</a:t>
            </a:r>
            <a:r>
              <a:rPr lang="cs-CZ" sz="1400" dirty="0" smtClean="0"/>
              <a:t>, input-output </a:t>
            </a:r>
            <a:r>
              <a:rPr lang="cs-CZ" sz="1400" dirty="0" err="1" smtClean="0"/>
              <a:t>models</a:t>
            </a:r>
            <a:r>
              <a:rPr lang="cs-CZ" sz="1400" dirty="0" smtClean="0"/>
              <a:t>, </a:t>
            </a:r>
            <a:r>
              <a:rPr lang="cs-CZ" sz="1400" dirty="0" err="1" smtClean="0"/>
              <a:t>microeconomic</a:t>
            </a:r>
            <a:r>
              <a:rPr lang="cs-CZ" sz="1400" dirty="0" smtClean="0"/>
              <a:t> </a:t>
            </a:r>
            <a:r>
              <a:rPr lang="cs-CZ" sz="1400" dirty="0" err="1" smtClean="0"/>
              <a:t>models</a:t>
            </a:r>
            <a:r>
              <a:rPr lang="cs-CZ" sz="1400" dirty="0" smtClean="0"/>
              <a:t> </a:t>
            </a:r>
            <a:r>
              <a:rPr lang="cs-CZ" sz="1400" dirty="0" err="1" smtClean="0"/>
              <a:t>or</a:t>
            </a:r>
            <a:r>
              <a:rPr lang="cs-CZ" sz="1400" dirty="0" smtClean="0"/>
              <a:t> </a:t>
            </a:r>
            <a:r>
              <a:rPr lang="cs-CZ" sz="1400" dirty="0" err="1" smtClean="0"/>
              <a:t>statistic</a:t>
            </a:r>
            <a:r>
              <a:rPr lang="cs-CZ" sz="1400" dirty="0" smtClean="0"/>
              <a:t> </a:t>
            </a:r>
            <a:r>
              <a:rPr lang="cs-CZ" sz="1400" dirty="0" err="1" smtClean="0"/>
              <a:t>models</a:t>
            </a:r>
            <a:r>
              <a:rPr lang="cs-CZ" sz="1400" dirty="0" smtClean="0"/>
              <a:t> </a:t>
            </a:r>
            <a:endParaRPr lang="cs-CZ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400" dirty="0" err="1" smtClean="0"/>
              <a:t>Used</a:t>
            </a:r>
            <a:r>
              <a:rPr lang="cs-CZ" sz="1400" dirty="0" smtClean="0"/>
              <a:t> to </a:t>
            </a:r>
            <a:r>
              <a:rPr lang="cs-CZ" sz="1400" dirty="0" err="1" smtClean="0"/>
              <a:t>assess</a:t>
            </a:r>
            <a:r>
              <a:rPr lang="cs-CZ" sz="1400" dirty="0" smtClean="0"/>
              <a:t> </a:t>
            </a:r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cs-CZ" sz="1400" dirty="0" err="1" smtClean="0"/>
              <a:t>impacts</a:t>
            </a:r>
            <a:r>
              <a:rPr lang="cs-CZ" sz="1400" dirty="0" smtClean="0"/>
              <a:t> </a:t>
            </a:r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cs-CZ" sz="1400" dirty="0" err="1" smtClean="0"/>
              <a:t>different</a:t>
            </a:r>
            <a:r>
              <a:rPr lang="cs-CZ" sz="1400" dirty="0" smtClean="0"/>
              <a:t> </a:t>
            </a:r>
            <a:r>
              <a:rPr lang="cs-CZ" sz="1400" dirty="0" err="1" smtClean="0"/>
              <a:t>projects</a:t>
            </a:r>
            <a:r>
              <a:rPr lang="cs-CZ" sz="1400" dirty="0" smtClean="0"/>
              <a:t>/</a:t>
            </a:r>
            <a:r>
              <a:rPr lang="cs-CZ" sz="1400" dirty="0" err="1" smtClean="0"/>
              <a:t>programs</a:t>
            </a:r>
            <a:r>
              <a:rPr lang="cs-CZ" sz="1400" dirty="0" smtClean="0"/>
              <a:t>/</a:t>
            </a:r>
            <a:r>
              <a:rPr lang="cs-CZ" sz="1400" dirty="0" err="1" smtClean="0"/>
              <a:t>politics</a:t>
            </a:r>
            <a:r>
              <a:rPr lang="cs-CZ" sz="1400" dirty="0" smtClean="0"/>
              <a:t>, </a:t>
            </a:r>
            <a:r>
              <a:rPr lang="cs-CZ" sz="1400" dirty="0" err="1" smtClean="0"/>
              <a:t>when</a:t>
            </a:r>
            <a:r>
              <a:rPr lang="cs-CZ" sz="1400" dirty="0" smtClean="0"/>
              <a:t> </a:t>
            </a:r>
            <a:r>
              <a:rPr lang="cs-CZ" sz="1400" dirty="0" err="1" smtClean="0"/>
              <a:t>you</a:t>
            </a:r>
            <a:r>
              <a:rPr lang="cs-CZ" sz="1400" dirty="0" smtClean="0"/>
              <a:t> are </a:t>
            </a:r>
            <a:r>
              <a:rPr lang="cs-CZ" sz="1400" dirty="0" err="1" smtClean="0"/>
              <a:t>able</a:t>
            </a:r>
            <a:r>
              <a:rPr lang="cs-CZ" sz="1400" dirty="0" smtClean="0"/>
              <a:t> to </a:t>
            </a:r>
            <a:r>
              <a:rPr lang="cs-CZ" sz="1400" dirty="0" err="1" smtClean="0"/>
              <a:t>prove</a:t>
            </a:r>
            <a:r>
              <a:rPr lang="cs-CZ" sz="1400" dirty="0" smtClean="0"/>
              <a:t> </a:t>
            </a:r>
            <a:r>
              <a:rPr lang="cs-CZ" sz="1400" dirty="0" err="1" smtClean="0"/>
              <a:t>the</a:t>
            </a:r>
            <a:r>
              <a:rPr lang="cs-CZ" sz="1400" dirty="0" smtClean="0"/>
              <a:t> </a:t>
            </a:r>
            <a:r>
              <a:rPr lang="cs-CZ" sz="1400" dirty="0" err="1" smtClean="0"/>
              <a:t>relationship</a:t>
            </a:r>
            <a:r>
              <a:rPr lang="cs-CZ" sz="1400" dirty="0" smtClean="0"/>
              <a:t> </a:t>
            </a:r>
            <a:r>
              <a:rPr lang="cs-CZ" sz="1400" dirty="0" err="1" smtClean="0"/>
              <a:t>between</a:t>
            </a:r>
            <a:r>
              <a:rPr lang="cs-CZ" sz="1400" dirty="0" smtClean="0"/>
              <a:t> </a:t>
            </a:r>
            <a:r>
              <a:rPr lang="cs-CZ" sz="1400" dirty="0" err="1" smtClean="0"/>
              <a:t>dependent</a:t>
            </a:r>
            <a:r>
              <a:rPr lang="cs-CZ" sz="1400" dirty="0" smtClean="0"/>
              <a:t> and independent </a:t>
            </a:r>
            <a:r>
              <a:rPr lang="cs-CZ" sz="1400" dirty="0" err="1" smtClean="0"/>
              <a:t>variables</a:t>
            </a:r>
            <a:r>
              <a:rPr lang="cs-CZ" sz="1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400" dirty="0" smtClean="0"/>
              <a:t>Presence </a:t>
            </a:r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cs-CZ" sz="1400" dirty="0" err="1" smtClean="0"/>
              <a:t>risks</a:t>
            </a:r>
            <a:r>
              <a:rPr lang="cs-CZ" sz="1400" dirty="0" smtClean="0"/>
              <a:t> </a:t>
            </a:r>
            <a:r>
              <a:rPr lang="cs-CZ" sz="1400" dirty="0" smtClean="0"/>
              <a:t>=&gt; </a:t>
            </a:r>
            <a:r>
              <a:rPr lang="cs-CZ" sz="1400" dirty="0" err="1" smtClean="0"/>
              <a:t>potential</a:t>
            </a:r>
            <a:r>
              <a:rPr lang="cs-CZ" sz="1400" dirty="0" smtClean="0"/>
              <a:t> risk </a:t>
            </a:r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cs-CZ" sz="1400" dirty="0" err="1" smtClean="0"/>
              <a:t>misleading</a:t>
            </a:r>
            <a:r>
              <a:rPr lang="cs-CZ" sz="1400" dirty="0" smtClean="0"/>
              <a:t> </a:t>
            </a:r>
            <a:r>
              <a:rPr lang="cs-CZ" sz="1400" dirty="0" err="1" smtClean="0"/>
              <a:t>results</a:t>
            </a:r>
            <a:r>
              <a:rPr lang="cs-CZ" sz="1400" dirty="0" smtClean="0"/>
              <a:t> </a:t>
            </a:r>
            <a:endParaRPr lang="cs-CZ" sz="1400" dirty="0"/>
          </a:p>
          <a:p>
            <a:endParaRPr lang="cs-CZ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 smtClean="0"/>
              <a:t>Example</a:t>
            </a:r>
            <a:r>
              <a:rPr lang="cs-CZ" sz="1400" dirty="0" smtClean="0"/>
              <a:t>: </a:t>
            </a:r>
            <a:endParaRPr lang="cs-CZ" sz="1400" dirty="0"/>
          </a:p>
          <a:p>
            <a:r>
              <a:rPr lang="cs-CZ" sz="1400" dirty="0" err="1" smtClean="0"/>
              <a:t>Development</a:t>
            </a:r>
            <a:r>
              <a:rPr lang="cs-CZ" sz="1400" dirty="0" smtClean="0"/>
              <a:t> </a:t>
            </a:r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cs-CZ" sz="1400" dirty="0" err="1" smtClean="0"/>
              <a:t>infrastructure</a:t>
            </a:r>
            <a:r>
              <a:rPr lang="cs-CZ" sz="1400" dirty="0" smtClean="0"/>
              <a:t> (</a:t>
            </a:r>
            <a:r>
              <a:rPr lang="cs-CZ" sz="1400" dirty="0" err="1" smtClean="0"/>
              <a:t>e.g</a:t>
            </a:r>
            <a:r>
              <a:rPr lang="cs-CZ" sz="1400" dirty="0" smtClean="0"/>
              <a:t>. </a:t>
            </a:r>
            <a:r>
              <a:rPr lang="cs-CZ" sz="1400" dirty="0" err="1" smtClean="0"/>
              <a:t>Highway</a:t>
            </a:r>
            <a:r>
              <a:rPr lang="cs-CZ" sz="1400" dirty="0" smtClean="0"/>
              <a:t> network) </a:t>
            </a:r>
            <a:r>
              <a:rPr lang="cs-CZ" sz="1400" dirty="0" err="1" smtClean="0"/>
              <a:t>around</a:t>
            </a:r>
            <a:r>
              <a:rPr lang="cs-CZ" sz="1400" dirty="0" smtClean="0"/>
              <a:t> </a:t>
            </a:r>
            <a:r>
              <a:rPr lang="cs-CZ" sz="1400" dirty="0" err="1" smtClean="0"/>
              <a:t>cities</a:t>
            </a:r>
            <a:r>
              <a:rPr lang="cs-CZ" sz="1400" dirty="0" smtClean="0"/>
              <a:t> and </a:t>
            </a:r>
            <a:r>
              <a:rPr lang="cs-CZ" sz="1400" dirty="0" err="1" smtClean="0"/>
              <a:t>its</a:t>
            </a:r>
            <a:r>
              <a:rPr lang="cs-CZ" sz="1400" dirty="0" smtClean="0"/>
              <a:t> </a:t>
            </a:r>
            <a:r>
              <a:rPr lang="cs-CZ" sz="1400" dirty="0" err="1" smtClean="0"/>
              <a:t>impact</a:t>
            </a:r>
            <a:r>
              <a:rPr lang="cs-CZ" sz="1400" dirty="0" smtClean="0"/>
              <a:t> on </a:t>
            </a:r>
            <a:r>
              <a:rPr lang="cs-CZ" sz="1400" dirty="0" err="1" smtClean="0"/>
              <a:t>influenced</a:t>
            </a:r>
            <a:r>
              <a:rPr lang="cs-CZ" sz="1400" dirty="0" smtClean="0"/>
              <a:t> </a:t>
            </a:r>
            <a:r>
              <a:rPr lang="cs-CZ" sz="1400" dirty="0" err="1" smtClean="0"/>
              <a:t>cities</a:t>
            </a:r>
            <a:r>
              <a:rPr lang="cs-CZ" sz="1400" dirty="0" smtClean="0"/>
              <a:t> </a:t>
            </a:r>
            <a:r>
              <a:rPr lang="cs-CZ" sz="1400" dirty="0"/>
              <a:t>=&gt; </a:t>
            </a:r>
            <a:r>
              <a:rPr lang="cs-CZ" sz="1400" dirty="0" err="1" smtClean="0"/>
              <a:t>economic</a:t>
            </a:r>
            <a:r>
              <a:rPr lang="cs-CZ" sz="1400" dirty="0" smtClean="0"/>
              <a:t> </a:t>
            </a:r>
            <a:r>
              <a:rPr lang="cs-CZ" sz="1400" dirty="0" err="1" smtClean="0"/>
              <a:t>development</a:t>
            </a:r>
            <a:r>
              <a:rPr lang="cs-CZ" sz="1400" dirty="0" smtClean="0"/>
              <a:t> </a:t>
            </a:r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cs-CZ" sz="1400" dirty="0" err="1" smtClean="0"/>
              <a:t>influenced</a:t>
            </a:r>
            <a:r>
              <a:rPr lang="cs-CZ" sz="1400" dirty="0" smtClean="0"/>
              <a:t> </a:t>
            </a:r>
            <a:r>
              <a:rPr lang="cs-CZ" sz="1400" dirty="0" err="1" smtClean="0"/>
              <a:t>cities</a:t>
            </a:r>
            <a:r>
              <a:rPr lang="cs-CZ" sz="1400" dirty="0" smtClean="0"/>
              <a:t> (in </a:t>
            </a:r>
            <a:r>
              <a:rPr lang="cs-CZ" sz="1400" dirty="0" err="1" smtClean="0"/>
              <a:t>comparison</a:t>
            </a:r>
            <a:r>
              <a:rPr lang="cs-CZ" sz="1400" dirty="0" smtClean="0"/>
              <a:t> </a:t>
            </a:r>
            <a:r>
              <a:rPr lang="cs-CZ" sz="1400" dirty="0" smtClean="0"/>
              <a:t>to </a:t>
            </a:r>
            <a:r>
              <a:rPr lang="cs-CZ" sz="1400" dirty="0" err="1" smtClean="0"/>
              <a:t>others</a:t>
            </a:r>
            <a:r>
              <a:rPr lang="cs-CZ" sz="1400" dirty="0" smtClean="0"/>
              <a:t>). </a:t>
            </a:r>
            <a:r>
              <a:rPr lang="cs-CZ" sz="1400" dirty="0" err="1" smtClean="0"/>
              <a:t>Is</a:t>
            </a:r>
            <a:r>
              <a:rPr lang="cs-CZ" sz="1400" dirty="0" smtClean="0"/>
              <a:t> </a:t>
            </a:r>
            <a:r>
              <a:rPr lang="cs-CZ" sz="1400" dirty="0" err="1" smtClean="0"/>
              <a:t>the</a:t>
            </a:r>
            <a:r>
              <a:rPr lang="cs-CZ" sz="1400" dirty="0" smtClean="0"/>
              <a:t> </a:t>
            </a:r>
            <a:r>
              <a:rPr lang="cs-CZ" sz="1400" dirty="0" err="1" smtClean="0"/>
              <a:t>economic</a:t>
            </a:r>
            <a:r>
              <a:rPr lang="cs-CZ" sz="1400" dirty="0" smtClean="0"/>
              <a:t> </a:t>
            </a:r>
            <a:r>
              <a:rPr lang="cs-CZ" sz="1400" dirty="0" err="1" smtClean="0"/>
              <a:t>growth</a:t>
            </a:r>
            <a:r>
              <a:rPr lang="cs-CZ" sz="1400" dirty="0" smtClean="0"/>
              <a:t> </a:t>
            </a:r>
            <a:r>
              <a:rPr lang="cs-CZ" sz="1400" dirty="0" err="1" smtClean="0"/>
              <a:t>the</a:t>
            </a:r>
            <a:r>
              <a:rPr lang="cs-CZ" sz="1400" dirty="0" smtClean="0"/>
              <a:t> </a:t>
            </a:r>
            <a:r>
              <a:rPr lang="cs-CZ" sz="1400" dirty="0" err="1" smtClean="0"/>
              <a:t>consequence</a:t>
            </a:r>
            <a:r>
              <a:rPr lang="cs-CZ" sz="1400" dirty="0" smtClean="0"/>
              <a:t> </a:t>
            </a:r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cs-CZ" sz="1400" dirty="0" err="1" smtClean="0"/>
              <a:t>development</a:t>
            </a:r>
            <a:r>
              <a:rPr lang="cs-CZ" sz="1400" dirty="0" smtClean="0"/>
              <a:t> </a:t>
            </a:r>
            <a:r>
              <a:rPr lang="cs-CZ" sz="1400" dirty="0" err="1" smtClean="0"/>
              <a:t>of</a:t>
            </a:r>
            <a:r>
              <a:rPr lang="cs-CZ" sz="1400" dirty="0" smtClean="0"/>
              <a:t> such </a:t>
            </a:r>
            <a:r>
              <a:rPr lang="cs-CZ" sz="1400" dirty="0" err="1" smtClean="0"/>
              <a:t>infrastructure</a:t>
            </a:r>
            <a:r>
              <a:rPr lang="cs-CZ" sz="1400" dirty="0" smtClean="0"/>
              <a:t> </a:t>
            </a:r>
            <a:r>
              <a:rPr lang="cs-CZ" sz="1400" dirty="0" err="1" smtClean="0"/>
              <a:t>or</a:t>
            </a:r>
            <a:r>
              <a:rPr lang="cs-CZ" sz="1400" dirty="0" smtClean="0"/>
              <a:t> </a:t>
            </a:r>
            <a:r>
              <a:rPr lang="cs-CZ" sz="1400" dirty="0" err="1" smtClean="0"/>
              <a:t>the</a:t>
            </a:r>
            <a:r>
              <a:rPr lang="cs-CZ" sz="1400" dirty="0" smtClean="0"/>
              <a:t> </a:t>
            </a:r>
            <a:r>
              <a:rPr lang="cs-CZ" sz="1400" dirty="0" err="1" smtClean="0"/>
              <a:t>growth</a:t>
            </a:r>
            <a:r>
              <a:rPr lang="cs-CZ" sz="1400" dirty="0" smtClean="0"/>
              <a:t> </a:t>
            </a:r>
            <a:r>
              <a:rPr lang="cs-CZ" sz="1400" dirty="0" err="1" smtClean="0"/>
              <a:t>would</a:t>
            </a:r>
            <a:r>
              <a:rPr lang="cs-CZ" sz="1400" dirty="0" smtClean="0"/>
              <a:t> </a:t>
            </a:r>
            <a:r>
              <a:rPr lang="cs-CZ" sz="1400" dirty="0" err="1" smtClean="0"/>
              <a:t>be</a:t>
            </a:r>
            <a:r>
              <a:rPr lang="cs-CZ" sz="1400" dirty="0" smtClean="0"/>
              <a:t> </a:t>
            </a:r>
            <a:r>
              <a:rPr lang="cs-CZ" sz="1400" dirty="0" err="1" smtClean="0"/>
              <a:t>reached</a:t>
            </a:r>
            <a:r>
              <a:rPr lang="cs-CZ" sz="1400" dirty="0" smtClean="0"/>
              <a:t> </a:t>
            </a:r>
            <a:r>
              <a:rPr lang="cs-CZ" sz="1400" dirty="0" err="1" smtClean="0"/>
              <a:t>even</a:t>
            </a:r>
            <a:r>
              <a:rPr lang="cs-CZ" sz="1400" dirty="0" smtClean="0"/>
              <a:t> </a:t>
            </a:r>
            <a:r>
              <a:rPr lang="cs-CZ" sz="1400" dirty="0" err="1" smtClean="0"/>
              <a:t>without</a:t>
            </a:r>
            <a:r>
              <a:rPr lang="cs-CZ" sz="1400" dirty="0" smtClean="0"/>
              <a:t> </a:t>
            </a:r>
            <a:r>
              <a:rPr lang="cs-CZ" sz="1400" dirty="0" err="1" smtClean="0"/>
              <a:t>this</a:t>
            </a:r>
            <a:r>
              <a:rPr lang="cs-CZ" sz="1400" dirty="0" smtClean="0"/>
              <a:t> </a:t>
            </a:r>
            <a:r>
              <a:rPr lang="cs-CZ" sz="1400" dirty="0" err="1" smtClean="0"/>
              <a:t>infrustructure</a:t>
            </a:r>
            <a:r>
              <a:rPr lang="cs-CZ" sz="1400" dirty="0" smtClean="0"/>
              <a:t> </a:t>
            </a:r>
            <a:r>
              <a:rPr lang="cs-CZ" sz="1400" dirty="0" err="1" smtClean="0"/>
              <a:t>because</a:t>
            </a:r>
            <a:r>
              <a:rPr lang="cs-CZ" sz="1400" dirty="0" smtClean="0"/>
              <a:t> these </a:t>
            </a:r>
            <a:r>
              <a:rPr lang="cs-CZ" sz="1400" dirty="0" err="1" smtClean="0"/>
              <a:t>cities</a:t>
            </a:r>
            <a:r>
              <a:rPr lang="cs-CZ" sz="1400" dirty="0" smtClean="0"/>
              <a:t> </a:t>
            </a:r>
            <a:r>
              <a:rPr lang="cs-CZ" sz="1400" dirty="0" err="1" smtClean="0"/>
              <a:t>have</a:t>
            </a:r>
            <a:r>
              <a:rPr lang="cs-CZ" sz="1400" dirty="0" smtClean="0"/>
              <a:t> </a:t>
            </a:r>
            <a:r>
              <a:rPr lang="cs-CZ" sz="1400" dirty="0" err="1" smtClean="0"/>
              <a:t>bigger</a:t>
            </a:r>
            <a:r>
              <a:rPr lang="cs-CZ" sz="1400" dirty="0" smtClean="0"/>
              <a:t> </a:t>
            </a:r>
            <a:r>
              <a:rPr lang="cs-CZ" sz="1400" dirty="0" err="1" smtClean="0"/>
              <a:t>potential</a:t>
            </a:r>
            <a:r>
              <a:rPr lang="cs-CZ" sz="1400" dirty="0" smtClean="0"/>
              <a:t> </a:t>
            </a:r>
            <a:r>
              <a:rPr lang="cs-CZ" sz="1400" dirty="0" err="1" smtClean="0"/>
              <a:t>fo</a:t>
            </a:r>
            <a:r>
              <a:rPr lang="cs-CZ" sz="1400" dirty="0" err="1" smtClean="0"/>
              <a:t>r</a:t>
            </a:r>
            <a:r>
              <a:rPr lang="cs-CZ" sz="1400" dirty="0" smtClean="0"/>
              <a:t> </a:t>
            </a:r>
            <a:r>
              <a:rPr lang="cs-CZ" sz="1400" dirty="0" err="1" smtClean="0"/>
              <a:t>economic</a:t>
            </a:r>
            <a:r>
              <a:rPr lang="cs-CZ" sz="1400" dirty="0" smtClean="0"/>
              <a:t> </a:t>
            </a:r>
            <a:r>
              <a:rPr lang="cs-CZ" sz="1400" dirty="0" err="1" smtClean="0"/>
              <a:t>growth</a:t>
            </a:r>
            <a:r>
              <a:rPr lang="cs-CZ" sz="1400" dirty="0" smtClean="0"/>
              <a:t> </a:t>
            </a:r>
            <a:r>
              <a:rPr lang="cs-CZ" sz="1400" dirty="0" err="1" smtClean="0"/>
              <a:t>than</a:t>
            </a:r>
            <a:r>
              <a:rPr lang="cs-CZ" sz="1400" dirty="0" smtClean="0"/>
              <a:t> </a:t>
            </a:r>
            <a:r>
              <a:rPr lang="cs-CZ" sz="1400" dirty="0" err="1" smtClean="0"/>
              <a:t>other</a:t>
            </a:r>
            <a:r>
              <a:rPr lang="cs-CZ" sz="1400" dirty="0" smtClean="0"/>
              <a:t> </a:t>
            </a:r>
            <a:r>
              <a:rPr lang="cs-CZ" sz="1400" dirty="0" err="1" smtClean="0"/>
              <a:t>cities</a:t>
            </a:r>
            <a:r>
              <a:rPr lang="cs-CZ" sz="1400" dirty="0" smtClean="0"/>
              <a:t>. </a:t>
            </a:r>
            <a:endParaRPr lang="cs-CZ" sz="1400" dirty="0"/>
          </a:p>
          <a:p>
            <a:endParaRPr lang="cs-CZ" sz="1400" dirty="0"/>
          </a:p>
          <a:p>
            <a:r>
              <a:rPr lang="cs-CZ" sz="1400" dirty="0" err="1" smtClean="0"/>
              <a:t>The</a:t>
            </a:r>
            <a:r>
              <a:rPr lang="cs-CZ" sz="1400" dirty="0" smtClean="0"/>
              <a:t> </a:t>
            </a:r>
            <a:r>
              <a:rPr lang="cs-CZ" sz="1400" dirty="0" err="1" smtClean="0"/>
              <a:t>solution</a:t>
            </a:r>
            <a:r>
              <a:rPr lang="cs-CZ" sz="1400" dirty="0" smtClean="0"/>
              <a:t> </a:t>
            </a:r>
            <a:r>
              <a:rPr lang="cs-CZ" sz="1400" dirty="0" err="1" smtClean="0"/>
              <a:t>could</a:t>
            </a:r>
            <a:r>
              <a:rPr lang="cs-CZ" sz="1400" dirty="0" smtClean="0"/>
              <a:t> </a:t>
            </a:r>
            <a:r>
              <a:rPr lang="cs-CZ" sz="1400" dirty="0" err="1" smtClean="0"/>
              <a:t>be</a:t>
            </a:r>
            <a:r>
              <a:rPr lang="cs-CZ" sz="1400" dirty="0" smtClean="0"/>
              <a:t> </a:t>
            </a:r>
            <a:r>
              <a:rPr lang="cs-CZ" sz="1400" dirty="0" err="1" smtClean="0"/>
              <a:t>reached</a:t>
            </a:r>
            <a:r>
              <a:rPr lang="cs-CZ" sz="1400" dirty="0" smtClean="0"/>
              <a:t> by </a:t>
            </a:r>
            <a:r>
              <a:rPr lang="cs-CZ" sz="1400" dirty="0" err="1" smtClean="0"/>
              <a:t>using</a:t>
            </a:r>
            <a:r>
              <a:rPr lang="cs-CZ" sz="1400" dirty="0" smtClean="0"/>
              <a:t> </a:t>
            </a:r>
            <a:r>
              <a:rPr lang="cs-CZ" sz="1400" dirty="0" err="1" smtClean="0"/>
              <a:t>further</a:t>
            </a:r>
            <a:r>
              <a:rPr lang="cs-CZ" sz="1400" dirty="0" smtClean="0"/>
              <a:t> </a:t>
            </a:r>
            <a:r>
              <a:rPr lang="cs-CZ" sz="1400" dirty="0" err="1" smtClean="0"/>
              <a:t>suiable</a:t>
            </a:r>
            <a:r>
              <a:rPr lang="cs-CZ" sz="1400" dirty="0" smtClean="0"/>
              <a:t> </a:t>
            </a:r>
            <a:r>
              <a:rPr lang="cs-CZ" sz="1400" dirty="0" err="1" smtClean="0"/>
              <a:t>detailed</a:t>
            </a:r>
            <a:r>
              <a:rPr lang="cs-CZ" sz="1400" dirty="0" smtClean="0"/>
              <a:t> </a:t>
            </a:r>
            <a:r>
              <a:rPr lang="cs-CZ" sz="1400" dirty="0" err="1" smtClean="0"/>
              <a:t>method</a:t>
            </a:r>
            <a:r>
              <a:rPr lang="cs-CZ" sz="1400" dirty="0" smtClean="0"/>
              <a:t> (case study, </a:t>
            </a:r>
            <a:r>
              <a:rPr lang="cs-CZ" sz="1400" dirty="0" err="1" smtClean="0"/>
              <a:t>interviews</a:t>
            </a:r>
            <a:r>
              <a:rPr lang="cs-CZ" sz="1400" dirty="0" smtClean="0"/>
              <a:t>, </a:t>
            </a:r>
            <a:r>
              <a:rPr lang="cs-CZ" sz="1400" dirty="0" err="1" smtClean="0"/>
              <a:t>document</a:t>
            </a:r>
            <a:r>
              <a:rPr lang="cs-CZ" sz="1400" dirty="0" smtClean="0"/>
              <a:t> </a:t>
            </a:r>
            <a:r>
              <a:rPr lang="cs-CZ" sz="1400" dirty="0" err="1" smtClean="0"/>
              <a:t>analysis</a:t>
            </a:r>
            <a:r>
              <a:rPr lang="cs-CZ" sz="1400" dirty="0" smtClean="0"/>
              <a:t> </a:t>
            </a:r>
            <a:r>
              <a:rPr lang="cs-CZ" sz="1400" dirty="0" err="1" smtClean="0"/>
              <a:t>etc</a:t>
            </a:r>
            <a:r>
              <a:rPr lang="cs-CZ" sz="1400" dirty="0" smtClean="0"/>
              <a:t>.</a:t>
            </a:r>
            <a:r>
              <a:rPr lang="cs-CZ" sz="1400" dirty="0" smtClean="0"/>
              <a:t>)</a:t>
            </a:r>
            <a:endParaRPr lang="cs-CZ" sz="1400" dirty="0"/>
          </a:p>
          <a:p>
            <a:endParaRPr lang="cs-CZ" sz="1400" dirty="0"/>
          </a:p>
          <a:p>
            <a:r>
              <a:rPr lang="cs-CZ" sz="1400" dirty="0" smtClean="0"/>
              <a:t>2</a:t>
            </a:r>
            <a:r>
              <a:rPr lang="cs-CZ" sz="1400" dirty="0" smtClean="0"/>
              <a:t>) Non-</a:t>
            </a:r>
            <a:r>
              <a:rPr lang="cs-CZ" sz="1400" dirty="0" err="1" smtClean="0"/>
              <a:t>causal</a:t>
            </a:r>
            <a:r>
              <a:rPr lang="cs-CZ" sz="1400" dirty="0" smtClean="0"/>
              <a:t> </a:t>
            </a:r>
            <a:r>
              <a:rPr lang="cs-CZ" sz="1400" dirty="0" err="1" smtClean="0"/>
              <a:t>models</a:t>
            </a:r>
            <a:endParaRPr lang="cs-CZ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 smtClean="0"/>
              <a:t>E.g</a:t>
            </a:r>
            <a:r>
              <a:rPr lang="cs-CZ" sz="1400" dirty="0" smtClean="0"/>
              <a:t>. </a:t>
            </a:r>
            <a:r>
              <a:rPr lang="cs-CZ" sz="1400" dirty="0" err="1" smtClean="0"/>
              <a:t>Observing</a:t>
            </a:r>
            <a:r>
              <a:rPr lang="cs-CZ" sz="1400" dirty="0" smtClean="0"/>
              <a:t> </a:t>
            </a:r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cs-CZ" sz="1400" dirty="0" err="1" smtClean="0"/>
              <a:t>participants</a:t>
            </a:r>
            <a:r>
              <a:rPr lang="cs-CZ" sz="1400" dirty="0" smtClean="0"/>
              <a:t>, </a:t>
            </a:r>
            <a:r>
              <a:rPr lang="cs-CZ" sz="1400" dirty="0" err="1" smtClean="0"/>
              <a:t>interviews</a:t>
            </a:r>
            <a:r>
              <a:rPr lang="cs-CZ" sz="1400" dirty="0" smtClean="0"/>
              <a:t>, case study, </a:t>
            </a:r>
            <a:r>
              <a:rPr lang="cs-CZ" sz="1400" dirty="0" err="1" smtClean="0"/>
              <a:t>etnografic</a:t>
            </a:r>
            <a:r>
              <a:rPr lang="cs-CZ" sz="1400" dirty="0" smtClean="0"/>
              <a:t> </a:t>
            </a:r>
            <a:r>
              <a:rPr lang="cs-CZ" sz="1400" dirty="0" err="1" smtClean="0"/>
              <a:t>methods</a:t>
            </a:r>
            <a:r>
              <a:rPr lang="cs-CZ" sz="1400" dirty="0" smtClean="0"/>
              <a:t>, preference </a:t>
            </a:r>
            <a:r>
              <a:rPr lang="cs-CZ" sz="1400" dirty="0" err="1" smtClean="0"/>
              <a:t>revealing</a:t>
            </a:r>
            <a:r>
              <a:rPr lang="cs-CZ" sz="1400" dirty="0" smtClean="0"/>
              <a:t> </a:t>
            </a:r>
            <a:r>
              <a:rPr lang="cs-CZ" sz="1400" dirty="0" err="1" smtClean="0"/>
              <a:t>etc</a:t>
            </a:r>
            <a:r>
              <a:rPr lang="cs-CZ" sz="1400" dirty="0" smtClean="0"/>
              <a:t>. 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 smtClean="0"/>
              <a:t>Political</a:t>
            </a:r>
            <a:r>
              <a:rPr lang="cs-CZ" sz="1400" dirty="0" smtClean="0"/>
              <a:t> </a:t>
            </a:r>
            <a:r>
              <a:rPr lang="cs-CZ" sz="1400" dirty="0" err="1" smtClean="0"/>
              <a:t>dimension</a:t>
            </a:r>
            <a:r>
              <a:rPr lang="cs-CZ" sz="1400" dirty="0" smtClean="0"/>
              <a:t> </a:t>
            </a:r>
            <a:r>
              <a:rPr lang="cs-CZ" sz="1400" dirty="0" err="1" smtClean="0"/>
              <a:t>problem</a:t>
            </a:r>
            <a:r>
              <a:rPr lang="cs-CZ" sz="1400" dirty="0" smtClean="0"/>
              <a:t> </a:t>
            </a:r>
            <a:r>
              <a:rPr lang="cs-CZ" sz="1400" dirty="0" err="1" smtClean="0"/>
              <a:t>within</a:t>
            </a:r>
            <a:r>
              <a:rPr lang="cs-CZ" sz="1400" dirty="0" smtClean="0"/>
              <a:t> </a:t>
            </a:r>
            <a:r>
              <a:rPr lang="cs-CZ" sz="1400" dirty="0" err="1" smtClean="0"/>
              <a:t>taking</a:t>
            </a:r>
            <a:r>
              <a:rPr lang="cs-CZ" sz="1400" dirty="0" smtClean="0"/>
              <a:t> </a:t>
            </a:r>
            <a:r>
              <a:rPr lang="cs-CZ" sz="1400" dirty="0" err="1" smtClean="0"/>
              <a:t>the</a:t>
            </a:r>
            <a:r>
              <a:rPr lang="cs-CZ" sz="1400" dirty="0" smtClean="0"/>
              <a:t> </a:t>
            </a:r>
            <a:r>
              <a:rPr lang="cs-CZ" sz="1400" dirty="0" err="1" smtClean="0"/>
              <a:t>political</a:t>
            </a:r>
            <a:r>
              <a:rPr lang="cs-CZ" sz="1400" dirty="0" smtClean="0"/>
              <a:t> </a:t>
            </a:r>
            <a:r>
              <a:rPr lang="cs-CZ" sz="1400" dirty="0" err="1" smtClean="0"/>
              <a:t>decisions</a:t>
            </a:r>
            <a:r>
              <a:rPr lang="cs-CZ" sz="1400" dirty="0" smtClean="0"/>
              <a:t> </a:t>
            </a:r>
            <a:r>
              <a:rPr lang="cs-CZ" sz="1400" dirty="0" err="1" smtClean="0"/>
              <a:t>when</a:t>
            </a:r>
            <a:r>
              <a:rPr lang="cs-CZ" sz="1400" dirty="0" smtClean="0"/>
              <a:t> </a:t>
            </a:r>
            <a:r>
              <a:rPr lang="cs-CZ" sz="1400" dirty="0" err="1" smtClean="0"/>
              <a:t>deciding</a:t>
            </a:r>
            <a:r>
              <a:rPr lang="cs-CZ" sz="1400" dirty="0" smtClean="0"/>
              <a:t> </a:t>
            </a:r>
            <a:r>
              <a:rPr lang="cs-CZ" sz="1400" dirty="0" err="1" smtClean="0"/>
              <a:t>about</a:t>
            </a:r>
            <a:r>
              <a:rPr lang="cs-CZ" sz="1400" dirty="0" smtClean="0"/>
              <a:t> </a:t>
            </a:r>
            <a:r>
              <a:rPr lang="cs-CZ" sz="1400" dirty="0" err="1" smtClean="0"/>
              <a:t>the</a:t>
            </a:r>
            <a:r>
              <a:rPr lang="cs-CZ" sz="1400" dirty="0" smtClean="0"/>
              <a:t> </a:t>
            </a:r>
            <a:r>
              <a:rPr lang="cs-CZ" sz="1400" dirty="0" err="1" smtClean="0"/>
              <a:t>projects</a:t>
            </a:r>
            <a:r>
              <a:rPr lang="cs-CZ" sz="1400" dirty="0" smtClean="0"/>
              <a:t>/</a:t>
            </a:r>
            <a:r>
              <a:rPr lang="cs-CZ" sz="1400" dirty="0" err="1" smtClean="0"/>
              <a:t>programs</a:t>
            </a:r>
            <a:r>
              <a:rPr lang="cs-CZ" sz="1400" dirty="0" smtClean="0"/>
              <a:t>/</a:t>
            </a:r>
            <a:r>
              <a:rPr lang="cs-CZ" sz="1400" dirty="0" err="1" smtClean="0"/>
              <a:t>politics</a:t>
            </a:r>
            <a:r>
              <a:rPr lang="cs-CZ" sz="1400" dirty="0" smtClean="0"/>
              <a:t> in public </a:t>
            </a:r>
            <a:r>
              <a:rPr lang="cs-CZ" sz="1400" dirty="0" err="1" smtClean="0"/>
              <a:t>sector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err="1" smtClean="0"/>
              <a:t>Primary</a:t>
            </a:r>
            <a:r>
              <a:rPr lang="cs-CZ" sz="1400" dirty="0" smtClean="0"/>
              <a:t> </a:t>
            </a:r>
            <a:r>
              <a:rPr lang="cs-CZ" sz="1400" dirty="0" err="1" smtClean="0"/>
              <a:t>vs</a:t>
            </a:r>
            <a:r>
              <a:rPr lang="cs-CZ" sz="1400" dirty="0" smtClean="0"/>
              <a:t> </a:t>
            </a:r>
            <a:r>
              <a:rPr lang="cs-CZ" sz="1400" dirty="0" err="1" smtClean="0"/>
              <a:t>secondary</a:t>
            </a:r>
            <a:r>
              <a:rPr lang="cs-CZ" sz="1400" dirty="0" smtClean="0"/>
              <a:t> data</a:t>
            </a:r>
            <a:endParaRPr lang="cs-CZ" sz="1400" dirty="0"/>
          </a:p>
          <a:p>
            <a:pPr marL="457200" indent="-457200">
              <a:buAutoNum type="arabicParenR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694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dirty="0" err="1" smtClean="0"/>
              <a:t>Policy</a:t>
            </a:r>
            <a:r>
              <a:rPr lang="cs-CZ" dirty="0" smtClean="0"/>
              <a:t> </a:t>
            </a:r>
            <a:r>
              <a:rPr lang="cs-CZ" dirty="0" err="1" smtClean="0"/>
              <a:t>evaluation</a:t>
            </a:r>
            <a:r>
              <a:rPr lang="cs-CZ" dirty="0" smtClean="0"/>
              <a:t>:</a:t>
            </a:r>
            <a:br>
              <a:rPr lang="cs-CZ" dirty="0" smtClean="0"/>
            </a:br>
            <a:r>
              <a:rPr lang="cs-CZ" dirty="0" err="1" smtClean="0"/>
              <a:t>How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should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?</a:t>
            </a:r>
            <a:endParaRPr lang="cs-CZ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95772811"/>
              </p:ext>
            </p:extLst>
          </p:nvPr>
        </p:nvGraphicFramePr>
        <p:xfrm>
          <a:off x="398502" y="1989222"/>
          <a:ext cx="11361600" cy="4238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303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dirty="0" err="1" smtClean="0"/>
              <a:t>Policy</a:t>
            </a:r>
            <a:r>
              <a:rPr lang="cs-CZ" dirty="0" smtClean="0"/>
              <a:t> </a:t>
            </a:r>
            <a:r>
              <a:rPr lang="cs-CZ" dirty="0" err="1" smtClean="0"/>
              <a:t>evaluation</a:t>
            </a:r>
            <a:r>
              <a:rPr lang="cs-CZ" dirty="0" smtClean="0"/>
              <a:t>:</a:t>
            </a:r>
            <a:br>
              <a:rPr lang="cs-CZ" dirty="0" smtClean="0"/>
            </a:br>
            <a:r>
              <a:rPr lang="cs-CZ" dirty="0" err="1" smtClean="0"/>
              <a:t>How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usually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?</a:t>
            </a:r>
            <a:endParaRPr lang="cs-CZ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30502587"/>
              </p:ext>
            </p:extLst>
          </p:nvPr>
        </p:nvGraphicFramePr>
        <p:xfrm>
          <a:off x="398502" y="1989222"/>
          <a:ext cx="11361600" cy="4238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délník 4"/>
          <p:cNvSpPr/>
          <p:nvPr/>
        </p:nvSpPr>
        <p:spPr bwMode="auto">
          <a:xfrm rot="18784513">
            <a:off x="11146105" y="4036361"/>
            <a:ext cx="626881" cy="8021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Obdélník 5"/>
          <p:cNvSpPr/>
          <p:nvPr/>
        </p:nvSpPr>
        <p:spPr bwMode="auto">
          <a:xfrm rot="2274174">
            <a:off x="11174703" y="4068505"/>
            <a:ext cx="626881" cy="8021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1246820" y="4397100"/>
            <a:ext cx="513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cs-CZ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13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1" y="478018"/>
            <a:ext cx="11546887" cy="1171580"/>
          </a:xfrm>
        </p:spPr>
        <p:txBody>
          <a:bodyPr/>
          <a:lstStyle/>
          <a:p>
            <a:pPr algn="r"/>
            <a:r>
              <a:rPr lang="cs-CZ" dirty="0" smtClean="0"/>
              <a:t>Best </a:t>
            </a:r>
            <a:r>
              <a:rPr lang="cs-CZ" dirty="0" err="1" smtClean="0"/>
              <a:t>practice</a:t>
            </a:r>
            <a:r>
              <a:rPr lang="cs-CZ" dirty="0" smtClean="0"/>
              <a:t>:</a:t>
            </a:r>
            <a:br>
              <a:rPr lang="cs-CZ" dirty="0" smtClean="0"/>
            </a:br>
            <a:r>
              <a:rPr lang="cs-CZ" dirty="0" err="1" smtClean="0"/>
              <a:t>Denmark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27" y="0"/>
            <a:ext cx="5869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2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dirty="0" err="1" smtClean="0"/>
              <a:t>Micro-evaluations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98502" y="1989222"/>
            <a:ext cx="11361600" cy="423877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Case 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 smtClean="0"/>
              <a:t>Cost</a:t>
            </a:r>
            <a:r>
              <a:rPr lang="cs-CZ" dirty="0" smtClean="0"/>
              <a:t>-benefit </a:t>
            </a:r>
            <a:r>
              <a:rPr lang="cs-CZ" dirty="0" err="1" smtClean="0"/>
              <a:t>analysis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Expert </a:t>
            </a:r>
            <a:r>
              <a:rPr lang="cs-CZ" dirty="0" err="1" smtClean="0"/>
              <a:t>panels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 smtClean="0"/>
              <a:t>Focus</a:t>
            </a:r>
            <a:r>
              <a:rPr lang="cs-CZ" dirty="0" smtClean="0"/>
              <a:t> </a:t>
            </a:r>
            <a:r>
              <a:rPr lang="cs-CZ" dirty="0" err="1" smtClean="0"/>
              <a:t>groups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 smtClean="0"/>
              <a:t>Interviews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 smtClean="0"/>
              <a:t>Multi-criteria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SWOT </a:t>
            </a:r>
            <a:r>
              <a:rPr lang="cs-CZ" dirty="0" err="1" smtClean="0"/>
              <a:t>analysis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660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dirty="0" err="1" smtClean="0"/>
              <a:t>Micro-evaluations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98502" y="1737360"/>
            <a:ext cx="11361600" cy="4490640"/>
          </a:xfrm>
        </p:spPr>
        <p:txBody>
          <a:bodyPr/>
          <a:lstStyle/>
          <a:p>
            <a:r>
              <a:rPr lang="cs-CZ" dirty="0" smtClean="0"/>
              <a:t>SWOT </a:t>
            </a:r>
            <a:r>
              <a:rPr lang="cs-CZ" dirty="0" err="1" smtClean="0"/>
              <a:t>analysis</a:t>
            </a:r>
            <a:endParaRPr lang="cs-CZ" dirty="0" smtClean="0"/>
          </a:p>
          <a:p>
            <a:endParaRPr 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err="1" smtClean="0"/>
              <a:t>Analysis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strong</a:t>
            </a:r>
            <a:r>
              <a:rPr lang="cs-CZ" sz="1600" dirty="0" smtClean="0"/>
              <a:t> </a:t>
            </a:r>
            <a:r>
              <a:rPr lang="cs-CZ" sz="1600" dirty="0"/>
              <a:t>(S) </a:t>
            </a:r>
            <a:r>
              <a:rPr lang="cs-CZ" sz="1600" dirty="0" smtClean="0"/>
              <a:t>and </a:t>
            </a:r>
            <a:r>
              <a:rPr lang="cs-CZ" sz="1600" dirty="0" err="1" smtClean="0"/>
              <a:t>weak</a:t>
            </a:r>
            <a:r>
              <a:rPr lang="cs-CZ" sz="1600" dirty="0" smtClean="0"/>
              <a:t> </a:t>
            </a:r>
            <a:r>
              <a:rPr lang="cs-CZ" sz="1600" dirty="0"/>
              <a:t>(W) </a:t>
            </a:r>
            <a:r>
              <a:rPr lang="cs-CZ" sz="1600" dirty="0" err="1" smtClean="0"/>
              <a:t>sides</a:t>
            </a:r>
            <a:r>
              <a:rPr lang="cs-CZ" sz="1600" dirty="0" smtClean="0"/>
              <a:t>, </a:t>
            </a:r>
            <a:r>
              <a:rPr lang="cs-CZ" sz="1600" dirty="0" err="1" smtClean="0"/>
              <a:t>opportunities</a:t>
            </a:r>
            <a:r>
              <a:rPr lang="cs-CZ" sz="1600" dirty="0" smtClean="0"/>
              <a:t> </a:t>
            </a:r>
            <a:r>
              <a:rPr lang="cs-CZ" sz="1600" dirty="0"/>
              <a:t>(O) </a:t>
            </a:r>
            <a:r>
              <a:rPr lang="cs-CZ" sz="1600" dirty="0" smtClean="0"/>
              <a:t>and</a:t>
            </a:r>
            <a:r>
              <a:rPr lang="cs-CZ" sz="1600" dirty="0"/>
              <a:t> </a:t>
            </a:r>
            <a:r>
              <a:rPr lang="cs-CZ" sz="1600" dirty="0" err="1" smtClean="0"/>
              <a:t>threats</a:t>
            </a:r>
            <a:r>
              <a:rPr lang="cs-CZ" sz="1600" dirty="0" smtClean="0"/>
              <a:t> </a:t>
            </a:r>
            <a:r>
              <a:rPr lang="cs-CZ" sz="1600" dirty="0"/>
              <a:t>(T) </a:t>
            </a:r>
          </a:p>
          <a:p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err="1" smtClean="0"/>
              <a:t>Aim</a:t>
            </a:r>
            <a:r>
              <a:rPr lang="cs-CZ" sz="1600" dirty="0" smtClean="0"/>
              <a:t>: </a:t>
            </a:r>
            <a:r>
              <a:rPr lang="cs-CZ" sz="1600" dirty="0" err="1" smtClean="0"/>
              <a:t>get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subjet</a:t>
            </a:r>
            <a:r>
              <a:rPr lang="cs-CZ" sz="1600" dirty="0" smtClean="0"/>
              <a:t>/</a:t>
            </a:r>
            <a:r>
              <a:rPr lang="cs-CZ" sz="1600" dirty="0" err="1" smtClean="0"/>
              <a:t>service</a:t>
            </a:r>
            <a:r>
              <a:rPr lang="cs-CZ" sz="1600" dirty="0" smtClean="0"/>
              <a:t>/</a:t>
            </a:r>
            <a:r>
              <a:rPr lang="cs-CZ" sz="1600" dirty="0" err="1" smtClean="0"/>
              <a:t>product</a:t>
            </a:r>
            <a:r>
              <a:rPr lang="cs-CZ" sz="1600" dirty="0" smtClean="0"/>
              <a:t> </a:t>
            </a:r>
            <a:r>
              <a:rPr lang="cs-CZ" sz="1600" dirty="0" err="1" smtClean="0"/>
              <a:t>from</a:t>
            </a:r>
            <a:r>
              <a:rPr lang="cs-CZ" sz="1600" dirty="0" smtClean="0"/>
              <a:t> A =&gt; B (</a:t>
            </a:r>
            <a:r>
              <a:rPr lang="cs-CZ" sz="1600" dirty="0" err="1" smtClean="0"/>
              <a:t>positioning</a:t>
            </a:r>
            <a:r>
              <a:rPr lang="cs-CZ" sz="1600" dirty="0"/>
              <a:t>)</a:t>
            </a:r>
          </a:p>
          <a:p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Originally</a:t>
            </a:r>
            <a:r>
              <a:rPr lang="cs-CZ" sz="1600" dirty="0"/>
              <a:t> </a:t>
            </a:r>
            <a:r>
              <a:rPr lang="cs-CZ" sz="1600" dirty="0" err="1"/>
              <a:t>from</a:t>
            </a:r>
            <a:r>
              <a:rPr lang="cs-CZ" sz="1600" dirty="0"/>
              <a:t> </a:t>
            </a:r>
            <a:r>
              <a:rPr lang="cs-CZ" sz="1600" dirty="0" err="1"/>
              <a:t>private</a:t>
            </a:r>
            <a:r>
              <a:rPr lang="cs-CZ" sz="1600" dirty="0"/>
              <a:t> </a:t>
            </a:r>
            <a:r>
              <a:rPr lang="cs-CZ" sz="1600" dirty="0" err="1"/>
              <a:t>sector</a:t>
            </a:r>
            <a:r>
              <a:rPr lang="cs-CZ" sz="1600" dirty="0"/>
              <a:t> </a:t>
            </a:r>
            <a:r>
              <a:rPr lang="cs-CZ" sz="1600" dirty="0" err="1"/>
              <a:t>within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strategic</a:t>
            </a:r>
            <a:r>
              <a:rPr lang="cs-CZ" sz="1600" dirty="0"/>
              <a:t> </a:t>
            </a:r>
            <a:r>
              <a:rPr lang="cs-CZ" sz="1600" dirty="0" err="1"/>
              <a:t>planning</a:t>
            </a:r>
            <a:r>
              <a:rPr lang="cs-CZ" sz="1600" dirty="0"/>
              <a:t> </a:t>
            </a:r>
            <a:r>
              <a:rPr lang="cs-CZ" sz="1600" dirty="0" smtClean="0"/>
              <a:t>Framework and </a:t>
            </a:r>
            <a:r>
              <a:rPr lang="cs-CZ" sz="1600" dirty="0" err="1" smtClean="0"/>
              <a:t>then</a:t>
            </a:r>
            <a:r>
              <a:rPr lang="cs-CZ" sz="1600" dirty="0" smtClean="0"/>
              <a:t> </a:t>
            </a:r>
            <a:r>
              <a:rPr lang="cs-CZ" sz="1600" dirty="0" err="1" smtClean="0"/>
              <a:t>followed</a:t>
            </a:r>
            <a:r>
              <a:rPr lang="cs-CZ" sz="1600" dirty="0" smtClean="0"/>
              <a:t> by use in public </a:t>
            </a:r>
            <a:r>
              <a:rPr lang="cs-CZ" sz="1600" dirty="0" err="1" smtClean="0"/>
              <a:t>sector</a:t>
            </a:r>
            <a:r>
              <a:rPr lang="cs-CZ" sz="1600" dirty="0" smtClean="0"/>
              <a:t> </a:t>
            </a:r>
            <a:r>
              <a:rPr lang="cs-CZ" sz="1600" dirty="0" err="1" smtClean="0"/>
              <a:t>for</a:t>
            </a:r>
            <a:r>
              <a:rPr lang="cs-CZ" sz="1600" dirty="0" smtClean="0"/>
              <a:t> </a:t>
            </a:r>
            <a:r>
              <a:rPr lang="cs-CZ" sz="1600" dirty="0" err="1" smtClean="0"/>
              <a:t>evaluation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public </a:t>
            </a:r>
            <a:r>
              <a:rPr lang="cs-CZ" sz="1600" dirty="0" err="1" smtClean="0"/>
              <a:t>projects</a:t>
            </a:r>
            <a:r>
              <a:rPr lang="cs-CZ" sz="1600" dirty="0" smtClean="0"/>
              <a:t> </a:t>
            </a:r>
            <a:r>
              <a:rPr lang="cs-CZ" sz="1600" dirty="0" err="1" smtClean="0"/>
              <a:t>or</a:t>
            </a:r>
            <a:r>
              <a:rPr lang="cs-CZ" sz="1600" dirty="0" smtClean="0"/>
              <a:t> </a:t>
            </a:r>
            <a:r>
              <a:rPr lang="cs-CZ" sz="1600" dirty="0" err="1" smtClean="0"/>
              <a:t>development</a:t>
            </a:r>
            <a:r>
              <a:rPr lang="cs-CZ" sz="1600" dirty="0" smtClean="0"/>
              <a:t>… </a:t>
            </a:r>
            <a:endParaRPr lang="cs-CZ" sz="1600" dirty="0"/>
          </a:p>
          <a:p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err="1" smtClean="0"/>
              <a:t>Paradigms</a:t>
            </a:r>
            <a:r>
              <a:rPr lang="cs-CZ" sz="1600" dirty="0" smtClean="0"/>
              <a:t>: </a:t>
            </a:r>
            <a:r>
              <a:rPr lang="cs-CZ" sz="1600" dirty="0" err="1" smtClean="0"/>
              <a:t>general</a:t>
            </a:r>
            <a:r>
              <a:rPr lang="cs-CZ" sz="1600" dirty="0" smtClean="0"/>
              <a:t> </a:t>
            </a:r>
            <a:r>
              <a:rPr lang="cs-CZ" sz="1600" dirty="0" err="1" smtClean="0"/>
              <a:t>vs</a:t>
            </a:r>
            <a:r>
              <a:rPr lang="cs-CZ" sz="1600" dirty="0" smtClean="0"/>
              <a:t> </a:t>
            </a:r>
            <a:r>
              <a:rPr lang="cs-CZ" sz="1600" dirty="0" err="1" smtClean="0"/>
              <a:t>concrete</a:t>
            </a:r>
            <a:r>
              <a:rPr lang="cs-CZ" sz="1600" dirty="0" smtClean="0"/>
              <a:t>, </a:t>
            </a:r>
            <a:r>
              <a:rPr lang="cs-CZ" sz="1600" dirty="0" err="1" smtClean="0"/>
              <a:t>shallow</a:t>
            </a:r>
            <a:r>
              <a:rPr lang="cs-CZ" sz="1600" dirty="0" smtClean="0"/>
              <a:t> </a:t>
            </a:r>
            <a:r>
              <a:rPr lang="cs-CZ" sz="1600" dirty="0" err="1" smtClean="0"/>
              <a:t>vs</a:t>
            </a:r>
            <a:r>
              <a:rPr lang="cs-CZ" sz="1600" dirty="0" smtClean="0"/>
              <a:t> </a:t>
            </a:r>
            <a:r>
              <a:rPr lang="cs-CZ" sz="1600" dirty="0" err="1" smtClean="0"/>
              <a:t>deep</a:t>
            </a:r>
            <a:r>
              <a:rPr lang="cs-CZ" sz="1600" dirty="0" smtClean="0"/>
              <a:t> (</a:t>
            </a:r>
            <a:r>
              <a:rPr lang="cs-CZ" sz="1600" dirty="0" err="1" smtClean="0"/>
              <a:t>detailed</a:t>
            </a:r>
            <a:r>
              <a:rPr lang="cs-CZ" sz="1600" dirty="0" smtClean="0"/>
              <a:t>), </a:t>
            </a:r>
            <a:r>
              <a:rPr lang="cs-CZ" sz="1600" dirty="0" err="1" smtClean="0"/>
              <a:t>subjective</a:t>
            </a:r>
            <a:r>
              <a:rPr lang="cs-CZ" sz="1600" dirty="0" smtClean="0"/>
              <a:t> </a:t>
            </a:r>
            <a:r>
              <a:rPr lang="cs-CZ" sz="1600" dirty="0" err="1"/>
              <a:t>vs</a:t>
            </a:r>
            <a:r>
              <a:rPr lang="cs-CZ" sz="1600" dirty="0"/>
              <a:t> </a:t>
            </a:r>
            <a:r>
              <a:rPr lang="cs-CZ" sz="1600" dirty="0" err="1" smtClean="0"/>
              <a:t>objective</a:t>
            </a:r>
            <a:r>
              <a:rPr lang="cs-CZ" sz="1600" dirty="0" smtClean="0"/>
              <a:t>, </a:t>
            </a:r>
            <a:r>
              <a:rPr lang="cs-CZ" sz="1600" dirty="0" err="1" smtClean="0"/>
              <a:t>pragmatic</a:t>
            </a:r>
            <a:r>
              <a:rPr lang="cs-CZ" sz="1600" dirty="0" smtClean="0"/>
              <a:t> </a:t>
            </a:r>
            <a:r>
              <a:rPr lang="cs-CZ" sz="1600" dirty="0" err="1" smtClean="0"/>
              <a:t>empiricism</a:t>
            </a:r>
            <a:endParaRPr 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err="1" smtClean="0"/>
              <a:t>Disadvantages</a:t>
            </a:r>
            <a:r>
              <a:rPr lang="cs-CZ" sz="1600" dirty="0" smtClean="0"/>
              <a:t> (</a:t>
            </a:r>
            <a:r>
              <a:rPr lang="cs-CZ" sz="1600" dirty="0" err="1" smtClean="0"/>
              <a:t>limits</a:t>
            </a:r>
            <a:r>
              <a:rPr lang="cs-CZ" sz="1600" dirty="0" smtClean="0"/>
              <a:t>):</a:t>
            </a:r>
            <a:r>
              <a:rPr lang="cs-CZ" sz="1600" dirty="0"/>
              <a:t> </a:t>
            </a:r>
            <a:endParaRPr lang="cs-CZ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00" dirty="0" smtClean="0"/>
              <a:t>poor </a:t>
            </a:r>
            <a:r>
              <a:rPr lang="en-US" sz="1000" dirty="0"/>
              <a:t>performance / method </a:t>
            </a:r>
            <a:r>
              <a:rPr lang="en-US" sz="1000" dirty="0" smtClean="0"/>
              <a:t>usage</a:t>
            </a:r>
            <a:r>
              <a:rPr lang="cs-CZ" sz="1000" dirty="0" smtClean="0"/>
              <a:t> (</a:t>
            </a:r>
            <a:r>
              <a:rPr lang="en-US" sz="1000" dirty="0" smtClean="0"/>
              <a:t>speed </a:t>
            </a:r>
            <a:r>
              <a:rPr lang="en-US" sz="1000" dirty="0"/>
              <a:t>of </a:t>
            </a:r>
            <a:r>
              <a:rPr lang="en-US" sz="1000" dirty="0" smtClean="0"/>
              <a:t>execution</a:t>
            </a:r>
            <a:r>
              <a:rPr lang="cs-CZ" sz="1000" dirty="0" smtClean="0"/>
              <a:t>, d</a:t>
            </a:r>
            <a:r>
              <a:rPr lang="en-US" sz="1000" dirty="0" err="1" smtClean="0"/>
              <a:t>epth</a:t>
            </a:r>
            <a:r>
              <a:rPr lang="en-US" sz="1000" dirty="0" smtClean="0"/>
              <a:t> </a:t>
            </a:r>
            <a:r>
              <a:rPr lang="en-US" sz="1000" dirty="0"/>
              <a:t>of </a:t>
            </a:r>
            <a:r>
              <a:rPr lang="en-US" sz="1000" dirty="0" smtClean="0"/>
              <a:t>execution</a:t>
            </a:r>
            <a:r>
              <a:rPr lang="cs-CZ" sz="1000" dirty="0" smtClean="0"/>
              <a:t>, </a:t>
            </a:r>
            <a:r>
              <a:rPr lang="en-US" sz="1000" dirty="0" smtClean="0"/>
              <a:t>poor </a:t>
            </a:r>
            <a:r>
              <a:rPr lang="en-US" sz="1000" dirty="0"/>
              <a:t>interpretation (see causal </a:t>
            </a:r>
            <a:r>
              <a:rPr lang="en-US" sz="1000" dirty="0" smtClean="0"/>
              <a:t>analysis)</a:t>
            </a:r>
            <a:r>
              <a:rPr lang="cs-CZ" sz="1000" dirty="0" smtClean="0"/>
              <a:t>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00" dirty="0" smtClean="0"/>
              <a:t>replacing </a:t>
            </a:r>
            <a:r>
              <a:rPr lang="en-US" sz="1000" dirty="0"/>
              <a:t>a location in a </a:t>
            </a:r>
            <a:r>
              <a:rPr lang="en-US" sz="1000" dirty="0" smtClean="0"/>
              <a:t>matrix</a:t>
            </a:r>
            <a:r>
              <a:rPr lang="cs-CZ" sz="1000" dirty="0" smtClean="0"/>
              <a:t>),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00" dirty="0" smtClean="0"/>
              <a:t>creating </a:t>
            </a:r>
            <a:r>
              <a:rPr lang="en-US" sz="1000" dirty="0"/>
              <a:t>an analysis for already decided goals (bias</a:t>
            </a:r>
            <a:r>
              <a:rPr lang="en-US" sz="1000" dirty="0" smtClean="0"/>
              <a:t>)</a:t>
            </a:r>
            <a:r>
              <a:rPr lang="cs-CZ" sz="1000" dirty="0" smtClean="0"/>
              <a:t>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00" dirty="0" smtClean="0"/>
              <a:t>brainstorming limits</a:t>
            </a:r>
            <a:r>
              <a:rPr lang="cs-CZ" sz="1000" dirty="0" smtClean="0"/>
              <a:t>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00" dirty="0" smtClean="0"/>
              <a:t>organization </a:t>
            </a:r>
            <a:r>
              <a:rPr lang="en-US" sz="1000" dirty="0"/>
              <a:t>goals vs. community </a:t>
            </a:r>
            <a:r>
              <a:rPr lang="en-US" sz="1000" dirty="0" smtClean="0"/>
              <a:t>goals</a:t>
            </a:r>
            <a:r>
              <a:rPr lang="cs-CZ" sz="1000" dirty="0" smtClean="0"/>
              <a:t>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00" dirty="0" smtClean="0"/>
              <a:t>the </a:t>
            </a:r>
            <a:r>
              <a:rPr lang="en-US" sz="1000" dirty="0"/>
              <a:t>width of the working team</a:t>
            </a:r>
            <a:endParaRPr lang="cs-CZ" sz="1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494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dirty="0" err="1" smtClean="0"/>
              <a:t>Micro-evaluations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98502" y="1989222"/>
            <a:ext cx="11361600" cy="4238778"/>
          </a:xfrm>
        </p:spPr>
        <p:txBody>
          <a:bodyPr/>
          <a:lstStyle/>
          <a:p>
            <a:r>
              <a:rPr lang="cs-CZ" b="1" dirty="0" err="1" smtClean="0"/>
              <a:t>Focus</a:t>
            </a:r>
            <a:r>
              <a:rPr lang="cs-CZ" b="1" dirty="0" smtClean="0"/>
              <a:t> </a:t>
            </a:r>
            <a:r>
              <a:rPr lang="cs-CZ" b="1" dirty="0" err="1"/>
              <a:t>groups</a:t>
            </a:r>
            <a:endParaRPr lang="cs-CZ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err="1" smtClean="0"/>
              <a:t>length</a:t>
            </a:r>
            <a:r>
              <a:rPr lang="cs-CZ" sz="1800" dirty="0" smtClean="0"/>
              <a:t>: </a:t>
            </a:r>
            <a:r>
              <a:rPr lang="cs-CZ" sz="1800" dirty="0" err="1" smtClean="0"/>
              <a:t>app</a:t>
            </a:r>
            <a:r>
              <a:rPr lang="cs-CZ" sz="1800" dirty="0" smtClean="0"/>
              <a:t>. 60-90 min. </a:t>
            </a:r>
            <a:endParaRPr lang="cs-CZ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a </a:t>
            </a:r>
            <a:r>
              <a:rPr lang="en-US" sz="1800" dirty="0"/>
              <a:t>narrow group of interested people (about 7 </a:t>
            </a:r>
            <a:r>
              <a:rPr lang="en-US" sz="1800" dirty="0" smtClean="0"/>
              <a:t>people)</a:t>
            </a:r>
            <a:endParaRPr lang="cs-CZ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together </a:t>
            </a:r>
            <a:r>
              <a:rPr lang="en-US" sz="1800" dirty="0"/>
              <a:t>talks about a pre-selected </a:t>
            </a:r>
            <a:r>
              <a:rPr lang="en-US" sz="1800" dirty="0" smtClean="0"/>
              <a:t>theme</a:t>
            </a:r>
            <a:endParaRPr lang="cs-CZ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the </a:t>
            </a:r>
            <a:r>
              <a:rPr lang="en-US" sz="1800" dirty="0"/>
              <a:t>advantage </a:t>
            </a:r>
            <a:r>
              <a:rPr lang="cs-CZ" sz="1800" dirty="0" err="1" smtClean="0"/>
              <a:t>it</a:t>
            </a:r>
            <a:r>
              <a:rPr lang="cs-CZ" sz="1800" dirty="0" smtClean="0"/>
              <a:t> </a:t>
            </a:r>
            <a:r>
              <a:rPr lang="en-US" sz="1800" dirty="0" smtClean="0"/>
              <a:t>is</a:t>
            </a:r>
            <a:r>
              <a:rPr lang="cs-CZ" sz="1800" dirty="0" smtClean="0"/>
              <a:t> not</a:t>
            </a:r>
            <a:r>
              <a:rPr lang="en-US" sz="1800" dirty="0" smtClean="0"/>
              <a:t> time-consuming</a:t>
            </a:r>
            <a:endParaRPr lang="cs-CZ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the </a:t>
            </a:r>
            <a:r>
              <a:rPr lang="en-US" sz="1800" dirty="0"/>
              <a:t>positive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en-US" sz="1800" dirty="0" smtClean="0"/>
              <a:t>method </a:t>
            </a:r>
            <a:r>
              <a:rPr lang="en-US" sz="1800" dirty="0"/>
              <a:t>is the development of the debate and the </a:t>
            </a:r>
            <a:r>
              <a:rPr lang="cs-CZ" sz="1800" dirty="0" err="1" smtClean="0"/>
              <a:t>raise</a:t>
            </a:r>
            <a:r>
              <a:rPr lang="en-US" sz="1800" dirty="0" smtClean="0"/>
              <a:t> </a:t>
            </a:r>
            <a:r>
              <a:rPr lang="en-US" sz="1800" dirty="0"/>
              <a:t>of new opinions / views</a:t>
            </a:r>
          </a:p>
          <a:p>
            <a:endParaRPr lang="cs-CZ" dirty="0"/>
          </a:p>
          <a:p>
            <a:r>
              <a:rPr lang="cs-CZ" b="1" dirty="0" err="1" smtClean="0"/>
              <a:t>Round</a:t>
            </a:r>
            <a:r>
              <a:rPr lang="cs-CZ" b="1" dirty="0" smtClean="0"/>
              <a:t> table</a:t>
            </a:r>
            <a:endParaRPr lang="cs-CZ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err="1"/>
              <a:t>length</a:t>
            </a:r>
            <a:r>
              <a:rPr lang="cs-CZ" sz="1800" dirty="0"/>
              <a:t>: </a:t>
            </a:r>
            <a:r>
              <a:rPr lang="en-US" sz="1800" dirty="0"/>
              <a:t>90 minutes +</a:t>
            </a:r>
            <a:endParaRPr lang="cs-CZ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 large to potentially representative group</a:t>
            </a:r>
            <a:endParaRPr lang="cs-CZ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/>
              <a:t>more </a:t>
            </a:r>
            <a:r>
              <a:rPr lang="cs-CZ" sz="1800" dirty="0" err="1"/>
              <a:t>issues</a:t>
            </a:r>
            <a:r>
              <a:rPr lang="cs-CZ" sz="1800" dirty="0"/>
              <a:t> and </a:t>
            </a:r>
            <a:r>
              <a:rPr lang="cs-CZ" sz="1800" dirty="0" err="1"/>
              <a:t>themes</a:t>
            </a:r>
            <a:r>
              <a:rPr lang="en-US" sz="1800" dirty="0"/>
              <a:t> </a:t>
            </a:r>
            <a:endParaRPr lang="cs-CZ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advantage is the interconnection and confrontation of the city / city management with the citizens</a:t>
            </a:r>
            <a:endParaRPr lang="cs-CZ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higher objectivity =&gt; objectification of the findings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3654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dirty="0" err="1" smtClean="0"/>
              <a:t>Micro-evaluations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98502" y="1649598"/>
            <a:ext cx="11361600" cy="4578402"/>
          </a:xfrm>
        </p:spPr>
        <p:txBody>
          <a:bodyPr/>
          <a:lstStyle/>
          <a:p>
            <a:r>
              <a:rPr lang="cs-CZ" b="1" dirty="0"/>
              <a:t>Case 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for a more detailed description and analysis of the project</a:t>
            </a:r>
            <a:endParaRPr lang="cs-CZ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data collection both qualitative and quantitative</a:t>
            </a:r>
            <a:endParaRPr lang="cs-CZ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critical analysis, implementation analysis, or project impact analysis</a:t>
            </a:r>
            <a:endParaRPr lang="cs-CZ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structure and form</a:t>
            </a:r>
            <a:endParaRPr lang="cs-CZ" sz="1800" dirty="0"/>
          </a:p>
          <a:p>
            <a:endParaRPr lang="cs-CZ" dirty="0"/>
          </a:p>
          <a:p>
            <a:r>
              <a:rPr lang="cs-CZ" b="1" dirty="0" smtClean="0"/>
              <a:t>Interview</a:t>
            </a:r>
            <a:endParaRPr lang="cs-CZ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we need to find out a specific type of information or get a more comprehensive view</a:t>
            </a:r>
            <a:endParaRPr lang="cs-CZ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types of interviews: free, semi-structured and structured</a:t>
            </a:r>
            <a:endParaRPr lang="cs-CZ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appropriate sample selection + interviewer </a:t>
            </a:r>
            <a:r>
              <a:rPr lang="en-US" sz="1800" dirty="0" smtClean="0"/>
              <a:t>experience</a:t>
            </a:r>
            <a:endParaRPr lang="cs-CZ" sz="1800" dirty="0" smtClean="0"/>
          </a:p>
          <a:p>
            <a:endParaRPr lang="cs-CZ" sz="1800" dirty="0"/>
          </a:p>
          <a:p>
            <a:r>
              <a:rPr lang="cs-CZ" b="1" dirty="0" err="1" smtClean="0"/>
              <a:t>Survey</a:t>
            </a:r>
            <a:endParaRPr lang="cs-CZ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generalize to the segment of the population they represent (a representative sample of respondents</a:t>
            </a:r>
            <a:r>
              <a:rPr lang="en-US" sz="1800" dirty="0" smtClean="0"/>
              <a:t>).</a:t>
            </a:r>
            <a:endParaRPr lang="cs-CZ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rules </a:t>
            </a:r>
            <a:r>
              <a:rPr lang="en-US" sz="1800" dirty="0"/>
              <a:t>for creating a </a:t>
            </a:r>
            <a:r>
              <a:rPr lang="en-US" sz="1800" dirty="0" smtClean="0"/>
              <a:t>questionnaire</a:t>
            </a:r>
            <a:endParaRPr lang="cs-CZ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closed </a:t>
            </a:r>
            <a:r>
              <a:rPr lang="en-US" sz="1800" dirty="0"/>
              <a:t>questions vs. open vs. semi-open questions (other </a:t>
            </a:r>
            <a:r>
              <a:rPr lang="en-US" sz="1800" dirty="0" smtClean="0"/>
              <a:t>answer)</a:t>
            </a:r>
            <a:endParaRPr lang="cs-CZ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test </a:t>
            </a:r>
            <a:r>
              <a:rPr lang="en-US" sz="1800" dirty="0"/>
              <a:t>the </a:t>
            </a:r>
            <a:r>
              <a:rPr lang="en-US" sz="1800" dirty="0" smtClean="0"/>
              <a:t>questionnaire</a:t>
            </a:r>
            <a:endParaRPr lang="cs-CZ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encoding </a:t>
            </a:r>
            <a:r>
              <a:rPr lang="en-US" sz="1800" dirty="0"/>
              <a:t>data for further processing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6079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2" y="1649599"/>
            <a:ext cx="6019100" cy="443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874176" y="6308313"/>
            <a:ext cx="2319096" cy="184666"/>
          </a:xfrm>
        </p:spPr>
        <p:txBody>
          <a:bodyPr lIns="0" tIns="0" rIns="0" bIns="0">
            <a:spAutoFit/>
          </a:bodyPr>
          <a:lstStyle/>
          <a:p>
            <a:pPr algn="l"/>
            <a:r>
              <a:rPr lang="cs-CZ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Source: </a:t>
            </a:r>
            <a:r>
              <a:rPr lang="cs-CZ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European</a:t>
            </a:r>
            <a:r>
              <a:rPr lang="cs-CZ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Commission</a:t>
            </a:r>
            <a:r>
              <a:rPr lang="cs-CZ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(2016)</a:t>
            </a:r>
            <a:endParaRPr lang="cs-CZ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657" y="2575776"/>
            <a:ext cx="5034444" cy="2151300"/>
          </a:xfrm>
          <a:prstGeom prst="rect">
            <a:avLst/>
          </a:prstGeom>
        </p:spPr>
      </p:pic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876602" y="6658478"/>
            <a:ext cx="3883499" cy="184666"/>
          </a:xfrm>
        </p:spPr>
        <p:txBody>
          <a:bodyPr lIns="0" tIns="0" rIns="0" bIns="0">
            <a:spAutoFit/>
          </a:bodyPr>
          <a:lstStyle/>
          <a:p>
            <a:r>
              <a:rPr lang="cs-CZ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Source: </a:t>
            </a: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</a:rPr>
              <a:t>Office of the Government of the Czech Republic </a:t>
            </a:r>
            <a:r>
              <a:rPr lang="cs-CZ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(2018)</a:t>
            </a:r>
            <a:endParaRPr lang="cs-CZ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1887" y="45636"/>
            <a:ext cx="5261985" cy="2248532"/>
          </a:xfrm>
          <a:prstGeom prst="rect">
            <a:avLst/>
          </a:prstGeom>
        </p:spPr>
      </p:pic>
      <p:sp>
        <p:nvSpPr>
          <p:cNvPr id="16" name="Šipka dolů 15"/>
          <p:cNvSpPr/>
          <p:nvPr/>
        </p:nvSpPr>
        <p:spPr bwMode="auto">
          <a:xfrm>
            <a:off x="9242879" y="2137894"/>
            <a:ext cx="859064" cy="437882"/>
          </a:xfrm>
          <a:prstGeom prst="downArrow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5657" y="4981608"/>
            <a:ext cx="5034444" cy="1676870"/>
          </a:xfrm>
          <a:prstGeom prst="rect">
            <a:avLst/>
          </a:prstGeom>
        </p:spPr>
      </p:pic>
      <p:sp>
        <p:nvSpPr>
          <p:cNvPr id="19" name="Šipka dolů 18"/>
          <p:cNvSpPr/>
          <p:nvPr/>
        </p:nvSpPr>
        <p:spPr bwMode="auto">
          <a:xfrm>
            <a:off x="9242879" y="4508135"/>
            <a:ext cx="859064" cy="437882"/>
          </a:xfrm>
          <a:prstGeom prst="downArrow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074673" y="880158"/>
            <a:ext cx="4118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QUEST III R</a:t>
            </a:r>
            <a:r>
              <a:rPr lang="en-US" sz="4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&amp;D</a:t>
            </a:r>
            <a:endParaRPr lang="cs-CZ" sz="4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1660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6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dirty="0" err="1" smtClean="0"/>
              <a:t>Aim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98502" y="1989222"/>
            <a:ext cx="11361600" cy="4238778"/>
          </a:xfrm>
        </p:spPr>
        <p:txBody>
          <a:bodyPr/>
          <a:lstStyle/>
          <a:p>
            <a:r>
              <a:rPr lang="cs-CZ" dirty="0"/>
              <a:t>This lecture aims to provide an overview and introduction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both</a:t>
            </a:r>
            <a:r>
              <a:rPr lang="cs-CZ" dirty="0" smtClean="0"/>
              <a:t> </a:t>
            </a:r>
            <a:r>
              <a:rPr lang="cs-CZ" dirty="0" err="1" smtClean="0"/>
              <a:t>general</a:t>
            </a:r>
            <a:r>
              <a:rPr lang="cs-CZ" dirty="0" smtClean="0"/>
              <a:t> type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evaluation</a:t>
            </a:r>
            <a:r>
              <a:rPr lang="cs-CZ" dirty="0" smtClean="0"/>
              <a:t> </a:t>
            </a:r>
            <a:r>
              <a:rPr lang="cs-CZ" dirty="0"/>
              <a:t>methods and tools with focus on their use in </a:t>
            </a:r>
            <a:r>
              <a:rPr lang="cs-CZ" dirty="0" err="1" smtClean="0"/>
              <a:t>pracice</a:t>
            </a:r>
            <a:r>
              <a:rPr lang="cs-CZ" dirty="0" smtClean="0"/>
              <a:t>: </a:t>
            </a:r>
            <a:r>
              <a:rPr lang="cs-CZ" dirty="0" err="1" smtClean="0"/>
              <a:t>micro</a:t>
            </a:r>
            <a:r>
              <a:rPr lang="cs-CZ" dirty="0" smtClean="0"/>
              <a:t>- and </a:t>
            </a:r>
            <a:r>
              <a:rPr lang="cs-CZ" dirty="0" err="1" smtClean="0"/>
              <a:t>macro-evaluations</a:t>
            </a:r>
            <a:r>
              <a:rPr lang="cs-CZ" dirty="0" smtClean="0"/>
              <a:t>. </a:t>
            </a:r>
          </a:p>
          <a:p>
            <a:endParaRPr lang="cs-CZ" dirty="0"/>
          </a:p>
          <a:p>
            <a:r>
              <a:rPr lang="cs-CZ" dirty="0"/>
              <a:t>Meanwhile the </a:t>
            </a:r>
            <a:r>
              <a:rPr lang="cs-CZ" b="1" dirty="0"/>
              <a:t>qualitative microevaluations </a:t>
            </a:r>
            <a:r>
              <a:rPr lang="cs-CZ" dirty="0"/>
              <a:t>can provide decision-makers with very deep insight in functioning of evaluated policy/program/intervention, </a:t>
            </a:r>
            <a:r>
              <a:rPr lang="cs-CZ" b="1" dirty="0"/>
              <a:t>quantitative macroevaluations </a:t>
            </a:r>
            <a:r>
              <a:rPr lang="cs-CZ" dirty="0"/>
              <a:t>can contribute to policy evaluation with top-down analytical view of how chosen policy setting influences greater area such as region, country or etc.</a:t>
            </a:r>
          </a:p>
        </p:txBody>
      </p:sp>
    </p:spTree>
    <p:extLst>
      <p:ext uri="{BB962C8B-B14F-4D97-AF65-F5344CB8AC3E}">
        <p14:creationId xmlns:p14="http://schemas.microsoft.com/office/powerpoint/2010/main" val="73308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7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874176" y="6308313"/>
            <a:ext cx="2319096" cy="184666"/>
          </a:xfrm>
        </p:spPr>
        <p:txBody>
          <a:bodyPr lIns="0" tIns="0" rIns="0" bIns="0">
            <a:spAutoFit/>
          </a:bodyPr>
          <a:lstStyle/>
          <a:p>
            <a:pPr algn="l"/>
            <a:r>
              <a:rPr lang="cs-CZ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Source: </a:t>
            </a:r>
            <a:r>
              <a:rPr lang="cs-CZ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European</a:t>
            </a:r>
            <a:r>
              <a:rPr lang="cs-CZ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Commission</a:t>
            </a:r>
            <a:r>
              <a:rPr lang="cs-CZ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(2016)</a:t>
            </a:r>
            <a:endParaRPr lang="cs-CZ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2074673" y="880158"/>
            <a:ext cx="4118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RHOMOLO</a:t>
            </a:r>
            <a:endParaRPr lang="cs-CZ" sz="4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390" y="1618549"/>
            <a:ext cx="3498870" cy="460945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102" y="0"/>
            <a:ext cx="5188692" cy="670502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867" y="26698"/>
            <a:ext cx="4879335" cy="6678324"/>
          </a:xfrm>
          <a:prstGeom prst="rect">
            <a:avLst/>
          </a:prstGeom>
        </p:spPr>
      </p:pic>
      <p:sp>
        <p:nvSpPr>
          <p:cNvPr id="8" name="Šipka doprava 7"/>
          <p:cNvSpPr/>
          <p:nvPr/>
        </p:nvSpPr>
        <p:spPr bwMode="auto">
          <a:xfrm rot="10800000">
            <a:off x="5366233" y="2900514"/>
            <a:ext cx="1773378" cy="930692"/>
          </a:xfrm>
          <a:prstGeom prst="rightArrow">
            <a:avLst/>
          </a:prstGeom>
          <a:solidFill>
            <a:schemeClr val="accent2"/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20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dirty="0" err="1" smtClean="0"/>
              <a:t>Examples</a:t>
            </a:r>
            <a:r>
              <a:rPr lang="cs-CZ" dirty="0" smtClean="0"/>
              <a:t> and case </a:t>
            </a:r>
            <a:r>
              <a:rPr lang="cs-CZ" dirty="0" err="1" smtClean="0"/>
              <a:t>studies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98502" y="1989222"/>
            <a:ext cx="11361600" cy="4238778"/>
          </a:xfrm>
        </p:spPr>
        <p:txBody>
          <a:bodyPr/>
          <a:lstStyle/>
          <a:p>
            <a:r>
              <a:rPr lang="cs-CZ" dirty="0" err="1" smtClean="0"/>
              <a:t>Government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Canada</a:t>
            </a:r>
            <a:r>
              <a:rPr lang="cs-CZ" dirty="0" smtClean="0"/>
              <a:t>: </a:t>
            </a:r>
            <a:r>
              <a:rPr lang="en-US" dirty="0"/>
              <a:t> Evaluation of the 2009 Policy on Evaluation</a:t>
            </a:r>
            <a:endParaRPr lang="cs-CZ" dirty="0" smtClean="0"/>
          </a:p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www.canada.ca/en/treasury-board-secretariat/services/audit-evaluation/centre-excellence-evaluation/evaluation-2009-policy-evaluation.html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r>
              <a:rPr lang="en-US" dirty="0"/>
              <a:t>EVALSED - The resource for the evaluation of Socio-Economic Development : Sourcebook - Method and techniques</a:t>
            </a:r>
          </a:p>
          <a:p>
            <a:r>
              <a:rPr lang="cs-CZ" dirty="0" smtClean="0">
                <a:hlinkClick r:id="rId3"/>
              </a:rPr>
              <a:t>http</a:t>
            </a:r>
            <a:r>
              <a:rPr lang="cs-CZ" dirty="0">
                <a:hlinkClick r:id="rId3"/>
              </a:rPr>
              <a:t>://</a:t>
            </a:r>
            <a:r>
              <a:rPr lang="cs-CZ" dirty="0" smtClean="0">
                <a:hlinkClick r:id="rId3"/>
              </a:rPr>
              <a:t>ec.europa.eu/regional_policy/en/information/publications/evaluations-guidance-documents/2013/evalsed-the-resource-for-the-evaluation-of-socio-economic-development-sourcebook-method-and-techniques</a:t>
            </a:r>
            <a:r>
              <a:rPr lang="cs-CZ" dirty="0" smtClean="0"/>
              <a:t>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515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dirty="0" err="1" smtClean="0"/>
              <a:t>References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98502" y="1989222"/>
            <a:ext cx="11361600" cy="4238778"/>
          </a:xfrm>
        </p:spPr>
        <p:txBody>
          <a:bodyPr/>
          <a:lstStyle/>
          <a:p>
            <a:r>
              <a:rPr lang="cs-CZ" sz="1400" dirty="0"/>
              <a:t>Hallet, M. a Untiedt, G. (2001) The potential and limitations of macroeconomic modelling for the evaluation of EU Structural Funds illustrated by the HERMIN model for East Germany. Informationen zur Raumentwicklung. Heft 6/7.2001, s. 451-463.</a:t>
            </a:r>
          </a:p>
          <a:p>
            <a:endParaRPr lang="cs-CZ" sz="1400" dirty="0" smtClean="0"/>
          </a:p>
          <a:p>
            <a:r>
              <a:rPr lang="cs-CZ" sz="1400" dirty="0" err="1" smtClean="0"/>
              <a:t>López-Rodríguez</a:t>
            </a:r>
            <a:r>
              <a:rPr lang="cs-CZ" sz="1400" dirty="0"/>
              <a:t>, J. a Faína, A. (2014) Rhomolo and other methodologies to assess The European Cohesion Policy. Investigaciones Regionales, 29, s. 5-13.</a:t>
            </a:r>
          </a:p>
          <a:p>
            <a:endParaRPr lang="cs-CZ" sz="1400" dirty="0" smtClean="0"/>
          </a:p>
          <a:p>
            <a:r>
              <a:rPr lang="cs-CZ" sz="1400" dirty="0" err="1" smtClean="0"/>
              <a:t>Europena</a:t>
            </a:r>
            <a:r>
              <a:rPr lang="cs-CZ" sz="1400" dirty="0" smtClean="0"/>
              <a:t> </a:t>
            </a:r>
            <a:r>
              <a:rPr lang="cs-CZ" sz="1400" dirty="0" err="1" smtClean="0"/>
              <a:t>Commission</a:t>
            </a:r>
            <a:r>
              <a:rPr lang="cs-CZ" sz="1400" dirty="0" smtClean="0"/>
              <a:t> </a:t>
            </a:r>
            <a:r>
              <a:rPr lang="cs-CZ" sz="1400" dirty="0"/>
              <a:t>(2014) </a:t>
            </a:r>
            <a:r>
              <a:rPr lang="cs-CZ" sz="1400" dirty="0" err="1" smtClean="0"/>
              <a:t>Sixth</a:t>
            </a:r>
            <a:r>
              <a:rPr lang="cs-CZ" sz="1400" dirty="0" smtClean="0"/>
              <a:t> report on </a:t>
            </a:r>
            <a:r>
              <a:rPr lang="cs-CZ" sz="1400" dirty="0" err="1" smtClean="0"/>
              <a:t>economic</a:t>
            </a:r>
            <a:r>
              <a:rPr lang="cs-CZ" sz="1400" dirty="0" smtClean="0"/>
              <a:t>, </a:t>
            </a:r>
            <a:r>
              <a:rPr lang="cs-CZ" sz="1400" dirty="0" err="1" smtClean="0"/>
              <a:t>social</a:t>
            </a:r>
            <a:r>
              <a:rPr lang="cs-CZ" sz="1400" dirty="0" smtClean="0"/>
              <a:t> and </a:t>
            </a:r>
            <a:r>
              <a:rPr lang="cs-CZ" sz="1400" dirty="0" err="1" smtClean="0"/>
              <a:t>territorial</a:t>
            </a:r>
            <a:r>
              <a:rPr lang="cs-CZ" sz="1400" dirty="0" smtClean="0"/>
              <a:t> </a:t>
            </a:r>
            <a:r>
              <a:rPr lang="cs-CZ" sz="1400" dirty="0" err="1" smtClean="0"/>
              <a:t>cohesion</a:t>
            </a:r>
            <a:r>
              <a:rPr lang="cs-CZ" sz="1400" dirty="0" smtClean="0"/>
              <a:t>. </a:t>
            </a:r>
            <a:r>
              <a:rPr lang="cs-CZ" sz="1400" dirty="0"/>
              <a:t>[online]. </a:t>
            </a:r>
            <a:r>
              <a:rPr lang="cs-CZ" sz="1400" dirty="0" err="1" smtClean="0"/>
              <a:t>Available</a:t>
            </a:r>
            <a:r>
              <a:rPr lang="cs-CZ" sz="1400" dirty="0" smtClean="0"/>
              <a:t> </a:t>
            </a:r>
            <a:r>
              <a:rPr lang="cs-CZ" sz="1400" dirty="0" err="1" smtClean="0"/>
              <a:t>at</a:t>
            </a:r>
            <a:r>
              <a:rPr lang="cs-CZ" sz="1400" dirty="0"/>
              <a:t>: </a:t>
            </a:r>
            <a:r>
              <a:rPr lang="cs-CZ" sz="1400" dirty="0" smtClean="0"/>
              <a:t>&lt;http</a:t>
            </a:r>
            <a:r>
              <a:rPr lang="cs-CZ" sz="1400" dirty="0"/>
              <a:t>://</a:t>
            </a:r>
            <a:r>
              <a:rPr lang="cs-CZ" sz="1400" dirty="0" smtClean="0"/>
              <a:t>ec.europa.eu/</a:t>
            </a:r>
            <a:r>
              <a:rPr lang="cs-CZ" sz="1400" dirty="0" err="1" smtClean="0"/>
              <a:t>regional_policy</a:t>
            </a:r>
            <a:r>
              <a:rPr lang="cs-CZ" sz="1400" dirty="0" smtClean="0"/>
              <a:t>/</a:t>
            </a:r>
            <a:r>
              <a:rPr lang="cs-CZ" sz="1400" dirty="0" err="1" smtClean="0"/>
              <a:t>sources</a:t>
            </a:r>
            <a:r>
              <a:rPr lang="cs-CZ" sz="1400" dirty="0" smtClean="0"/>
              <a:t>/</a:t>
            </a:r>
            <a:r>
              <a:rPr lang="cs-CZ" sz="1400" dirty="0" err="1" smtClean="0"/>
              <a:t>docoffic</a:t>
            </a:r>
            <a:r>
              <a:rPr lang="cs-CZ" sz="1400" dirty="0" smtClean="0"/>
              <a:t>/</a:t>
            </a:r>
            <a:r>
              <a:rPr lang="cs-CZ" sz="1400" dirty="0" err="1" smtClean="0"/>
              <a:t>official</a:t>
            </a:r>
            <a:r>
              <a:rPr lang="cs-CZ" sz="1400" dirty="0" smtClean="0"/>
              <a:t>/</a:t>
            </a:r>
            <a:r>
              <a:rPr lang="cs-CZ" sz="1400" dirty="0" err="1" smtClean="0"/>
              <a:t>reports</a:t>
            </a:r>
            <a:r>
              <a:rPr lang="cs-CZ" sz="1400" dirty="0" smtClean="0"/>
              <a:t>/cohesion6/6cr_en.pdf&gt;</a:t>
            </a:r>
          </a:p>
          <a:p>
            <a:endParaRPr lang="cs-CZ" sz="1400" dirty="0" smtClean="0"/>
          </a:p>
          <a:p>
            <a:r>
              <a:rPr lang="cs-CZ" sz="1400" dirty="0" err="1" smtClean="0"/>
              <a:t>Venable</a:t>
            </a:r>
            <a:r>
              <a:rPr lang="cs-CZ" sz="1400" dirty="0" smtClean="0"/>
              <a:t>, J.R., </a:t>
            </a:r>
            <a:r>
              <a:rPr lang="cs-CZ" sz="1400" dirty="0" err="1" smtClean="0"/>
              <a:t>Pries-Heje</a:t>
            </a:r>
            <a:r>
              <a:rPr lang="cs-CZ" sz="1400" dirty="0" smtClean="0"/>
              <a:t>, J. and </a:t>
            </a:r>
            <a:r>
              <a:rPr lang="cs-CZ" sz="1400" dirty="0" err="1" smtClean="0"/>
              <a:t>Baskerville</a:t>
            </a:r>
            <a:r>
              <a:rPr lang="cs-CZ" sz="1400" dirty="0" smtClean="0"/>
              <a:t>, R. (2012) </a:t>
            </a:r>
            <a:r>
              <a:rPr lang="en-US" sz="1400" dirty="0"/>
              <a:t>A Comprehensive Framework for Evaluation in Design Science </a:t>
            </a:r>
            <a:r>
              <a:rPr lang="en-US" sz="1400" dirty="0" smtClean="0"/>
              <a:t>Research</a:t>
            </a:r>
            <a:r>
              <a:rPr lang="cs-CZ" sz="1400" dirty="0" smtClean="0"/>
              <a:t>. </a:t>
            </a:r>
            <a:r>
              <a:rPr lang="en-US" sz="1400" dirty="0" smtClean="0"/>
              <a:t>Proceedings </a:t>
            </a:r>
            <a:r>
              <a:rPr lang="en-US" sz="1400" dirty="0"/>
              <a:t>of the 7th international conference on Design Science Research in Information Systems: advances in theory and </a:t>
            </a:r>
            <a:r>
              <a:rPr lang="en-US" sz="1400" dirty="0" smtClean="0"/>
              <a:t>practice</a:t>
            </a:r>
            <a:endParaRPr lang="cs-CZ" sz="1400" dirty="0" smtClean="0"/>
          </a:p>
          <a:p>
            <a:endParaRPr lang="cs-CZ" sz="1400" dirty="0"/>
          </a:p>
          <a:p>
            <a:r>
              <a:rPr lang="en-US" sz="1400" dirty="0"/>
              <a:t>Office of the Government of the Czech Republic </a:t>
            </a:r>
            <a:r>
              <a:rPr lang="cs-CZ" sz="1400" dirty="0"/>
              <a:t>(2018) Dopad ESI fondů na HDP ČR: simulace modelů QUEST III a </a:t>
            </a:r>
            <a:r>
              <a:rPr lang="cs-CZ" sz="1400" dirty="0" smtClean="0"/>
              <a:t>RHOMOLO. </a:t>
            </a:r>
            <a:r>
              <a:rPr lang="cs-CZ" sz="1400" dirty="0" err="1" smtClean="0"/>
              <a:t>Available</a:t>
            </a:r>
            <a:r>
              <a:rPr lang="cs-CZ" sz="1400" dirty="0" smtClean="0"/>
              <a:t> </a:t>
            </a:r>
            <a:r>
              <a:rPr lang="cs-CZ" sz="1400" dirty="0" err="1" smtClean="0"/>
              <a:t>at</a:t>
            </a:r>
            <a:r>
              <a:rPr lang="cs-CZ" sz="1400" dirty="0"/>
              <a:t>: </a:t>
            </a:r>
            <a:r>
              <a:rPr lang="cs-CZ" sz="1400" dirty="0" smtClean="0"/>
              <a:t>&lt;https</a:t>
            </a:r>
            <a:r>
              <a:rPr lang="cs-CZ" sz="1400" dirty="0"/>
              <a:t>://</a:t>
            </a:r>
            <a:r>
              <a:rPr lang="cs-CZ" sz="1400" dirty="0" smtClean="0"/>
              <a:t>www.vlada.cz/</a:t>
            </a:r>
            <a:r>
              <a:rPr lang="cs-CZ" sz="1400" dirty="0" err="1" smtClean="0"/>
              <a:t>assets</a:t>
            </a:r>
            <a:r>
              <a:rPr lang="cs-CZ" sz="1400" dirty="0" smtClean="0"/>
              <a:t>/</a:t>
            </a:r>
            <a:r>
              <a:rPr lang="cs-CZ" sz="1400" dirty="0" err="1" smtClean="0"/>
              <a:t>evropske-zalezitosti</a:t>
            </a:r>
            <a:r>
              <a:rPr lang="cs-CZ" sz="1400" dirty="0" smtClean="0"/>
              <a:t>/</a:t>
            </a:r>
            <a:r>
              <a:rPr lang="cs-CZ" sz="1400" dirty="0" err="1" smtClean="0"/>
              <a:t>analyzy</a:t>
            </a:r>
            <a:r>
              <a:rPr lang="cs-CZ" sz="1400" dirty="0" smtClean="0"/>
              <a:t>-EU/Dopad-ESI-fondu-na-hospodarstvi-CR.pdf&gt;</a:t>
            </a: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285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98502" y="6384756"/>
            <a:ext cx="11361600" cy="196168"/>
          </a:xfrm>
        </p:spPr>
        <p:txBody>
          <a:bodyPr/>
          <a:lstStyle/>
          <a:p>
            <a:pPr algn="r"/>
            <a:r>
              <a:rPr lang="cs-CZ" sz="1100" dirty="0"/>
              <a:t>Source: http://www.equitesante.org/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221" y="397209"/>
            <a:ext cx="8246881" cy="583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3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dirty="0" err="1" smtClean="0"/>
              <a:t>Introduction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98502" y="1716508"/>
            <a:ext cx="11361600" cy="423877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 smtClean="0"/>
              <a:t>every</a:t>
            </a:r>
            <a:r>
              <a:rPr lang="cs-CZ" sz="2000" dirty="0" smtClean="0"/>
              <a:t> public </a:t>
            </a:r>
            <a:r>
              <a:rPr lang="cs-CZ" sz="2000" dirty="0" err="1" smtClean="0"/>
              <a:t>policy</a:t>
            </a:r>
            <a:r>
              <a:rPr lang="cs-CZ" sz="2000" dirty="0" smtClean="0"/>
              <a:t> =&gt; </a:t>
            </a:r>
            <a:r>
              <a:rPr lang="cs-CZ" sz="2000" dirty="0" err="1" smtClean="0"/>
              <a:t>political</a:t>
            </a:r>
            <a:r>
              <a:rPr lang="cs-CZ" sz="2000" dirty="0" smtClean="0"/>
              <a:t> </a:t>
            </a:r>
            <a:r>
              <a:rPr lang="cs-CZ" sz="2000" dirty="0"/>
              <a:t>assignment and </a:t>
            </a:r>
            <a:r>
              <a:rPr lang="cs-CZ" sz="2000" dirty="0" err="1"/>
              <a:t>ideas</a:t>
            </a:r>
            <a:r>
              <a:rPr lang="cs-CZ" sz="2000" dirty="0"/>
              <a:t> </a:t>
            </a:r>
            <a:r>
              <a:rPr lang="cs-CZ" sz="2000" dirty="0" smtClean="0"/>
              <a:t>(</a:t>
            </a:r>
            <a:r>
              <a:rPr lang="cs-CZ" sz="2000" dirty="0" err="1" smtClean="0"/>
              <a:t>political</a:t>
            </a:r>
            <a:r>
              <a:rPr lang="cs-CZ" sz="2000" dirty="0" smtClean="0"/>
              <a:t> </a:t>
            </a:r>
            <a:r>
              <a:rPr lang="cs-CZ" sz="2000" dirty="0" err="1" smtClean="0"/>
              <a:t>parties</a:t>
            </a:r>
            <a:r>
              <a:rPr lang="cs-CZ" sz="2000" dirty="0" smtClean="0"/>
              <a:t>) =&gt; </a:t>
            </a:r>
            <a:r>
              <a:rPr lang="cs-CZ" sz="2000" dirty="0" err="1" smtClean="0"/>
              <a:t>goals</a:t>
            </a:r>
            <a:r>
              <a:rPr lang="cs-CZ" sz="2000" dirty="0"/>
              <a:t>, tools and </a:t>
            </a:r>
            <a:r>
              <a:rPr lang="cs-CZ" sz="2000" dirty="0" err="1" smtClean="0"/>
              <a:t>funds</a:t>
            </a:r>
            <a:r>
              <a:rPr lang="cs-CZ" sz="20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 smtClean="0"/>
              <a:t>how</a:t>
            </a:r>
            <a:r>
              <a:rPr lang="cs-CZ" sz="2000" dirty="0" smtClean="0"/>
              <a:t> to </a:t>
            </a:r>
            <a:r>
              <a:rPr lang="cs-CZ" sz="2000" dirty="0" err="1" smtClean="0"/>
              <a:t>find</a:t>
            </a:r>
            <a:r>
              <a:rPr lang="cs-CZ" sz="2000" dirty="0" smtClean="0"/>
              <a:t> </a:t>
            </a:r>
            <a:r>
              <a:rPr lang="cs-CZ" sz="2000" dirty="0" err="1" smtClean="0"/>
              <a:t>out</a:t>
            </a:r>
            <a:r>
              <a:rPr lang="cs-CZ" sz="2000" dirty="0" smtClean="0"/>
              <a:t> </a:t>
            </a:r>
            <a:r>
              <a:rPr lang="cs-CZ" sz="2000" dirty="0" err="1" smtClean="0"/>
              <a:t>whether</a:t>
            </a:r>
            <a:r>
              <a:rPr lang="cs-CZ" sz="2000" dirty="0" smtClean="0"/>
              <a:t> PP </a:t>
            </a:r>
            <a:r>
              <a:rPr lang="cs-CZ" sz="2000" dirty="0" err="1" smtClean="0"/>
              <a:t>goals</a:t>
            </a:r>
            <a:r>
              <a:rPr lang="cs-CZ" sz="2000" dirty="0" smtClean="0"/>
              <a:t> are </a:t>
            </a:r>
            <a:r>
              <a:rPr lang="cs-CZ" sz="2000" dirty="0" err="1" smtClean="0"/>
              <a:t>fullfiled</a:t>
            </a:r>
            <a:r>
              <a:rPr lang="cs-CZ" sz="2000" dirty="0" smtClean="0"/>
              <a:t> by </a:t>
            </a:r>
            <a:r>
              <a:rPr lang="cs-CZ" sz="2000" dirty="0" err="1" smtClean="0"/>
              <a:t>chosen</a:t>
            </a:r>
            <a:r>
              <a:rPr lang="cs-CZ" sz="2000" dirty="0" smtClean="0"/>
              <a:t> </a:t>
            </a:r>
            <a:r>
              <a:rPr lang="cs-CZ" sz="2000" dirty="0" err="1" smtClean="0"/>
              <a:t>tools</a:t>
            </a:r>
            <a:r>
              <a:rPr lang="cs-CZ" sz="2000" dirty="0" smtClean="0"/>
              <a:t>? =&gt; </a:t>
            </a:r>
            <a:r>
              <a:rPr lang="cs-CZ" sz="2000" dirty="0" err="1" smtClean="0"/>
              <a:t>needs</a:t>
            </a:r>
            <a:r>
              <a:rPr lang="cs-CZ" sz="2000" dirty="0" smtClean="0"/>
              <a:t> </a:t>
            </a:r>
            <a:r>
              <a:rPr lang="cs-CZ" sz="2000" dirty="0"/>
              <a:t>to </a:t>
            </a:r>
            <a:r>
              <a:rPr lang="cs-CZ" sz="2000" dirty="0" err="1"/>
              <a:t>have</a:t>
            </a:r>
            <a:r>
              <a:rPr lang="cs-CZ" sz="2000" dirty="0"/>
              <a:t> </a:t>
            </a:r>
            <a:r>
              <a:rPr lang="cs-CZ" sz="2000" dirty="0" smtClean="0"/>
              <a:t>a set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relevant</a:t>
            </a:r>
            <a:r>
              <a:rPr lang="cs-CZ" sz="2000" dirty="0" smtClean="0"/>
              <a:t> </a:t>
            </a:r>
            <a:r>
              <a:rPr lang="cs-CZ" sz="2000" dirty="0"/>
              <a:t>tools to evalute it </a:t>
            </a:r>
            <a:r>
              <a:rPr lang="cs-CZ" sz="2000" dirty="0" err="1"/>
              <a:t>all</a:t>
            </a:r>
            <a:r>
              <a:rPr lang="cs-CZ" sz="2000" dirty="0"/>
              <a:t> </a:t>
            </a:r>
            <a:r>
              <a:rPr lang="cs-CZ" sz="2000" dirty="0" err="1" smtClean="0"/>
              <a:t>properly</a:t>
            </a:r>
            <a:r>
              <a:rPr lang="cs-CZ" sz="20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major </a:t>
            </a:r>
            <a:r>
              <a:rPr lang="cs-CZ" sz="2000" dirty="0" err="1" smtClean="0"/>
              <a:t>development</a:t>
            </a:r>
            <a:r>
              <a:rPr lang="cs-CZ" sz="2000" dirty="0" smtClean="0"/>
              <a:t> in 20th </a:t>
            </a:r>
            <a:r>
              <a:rPr lang="cs-CZ" sz="2000" dirty="0" err="1" smtClean="0"/>
              <a:t>century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 smtClean="0"/>
              <a:t>generally</a:t>
            </a:r>
            <a:r>
              <a:rPr lang="cs-CZ" sz="2000" dirty="0" smtClean="0"/>
              <a:t> </a:t>
            </a:r>
            <a:r>
              <a:rPr lang="cs-CZ" sz="2000" dirty="0"/>
              <a:t>there can be identified two general approaches - microeconomic (bottom-up approach) and macroeconomic (top-down </a:t>
            </a:r>
            <a:r>
              <a:rPr lang="cs-CZ" sz="2000" dirty="0" err="1"/>
              <a:t>approach</a:t>
            </a:r>
            <a:r>
              <a:rPr lang="cs-CZ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 smtClean="0"/>
              <a:t>recent</a:t>
            </a:r>
            <a:r>
              <a:rPr lang="cs-CZ" sz="2000" dirty="0" smtClean="0"/>
              <a:t> </a:t>
            </a:r>
            <a:r>
              <a:rPr lang="cs-CZ" sz="2000" dirty="0" err="1" smtClean="0"/>
              <a:t>development</a:t>
            </a:r>
            <a:r>
              <a:rPr lang="cs-CZ" sz="2000" dirty="0" smtClean="0"/>
              <a:t> </a:t>
            </a:r>
            <a:r>
              <a:rPr lang="cs-CZ" sz="2000" dirty="0" err="1" smtClean="0"/>
              <a:t>is</a:t>
            </a:r>
            <a:r>
              <a:rPr lang="cs-CZ" sz="2000" dirty="0" smtClean="0"/>
              <a:t> </a:t>
            </a:r>
            <a:r>
              <a:rPr lang="cs-CZ" sz="2000" dirty="0" err="1" smtClean="0"/>
              <a:t>significantly</a:t>
            </a:r>
            <a:r>
              <a:rPr lang="cs-CZ" sz="2000" dirty="0" smtClean="0"/>
              <a:t> </a:t>
            </a:r>
            <a:r>
              <a:rPr lang="cs-CZ" sz="2000" dirty="0" err="1" smtClean="0"/>
              <a:t>powered</a:t>
            </a:r>
            <a:r>
              <a:rPr lang="cs-CZ" sz="2000" dirty="0" smtClean="0"/>
              <a:t> by </a:t>
            </a:r>
            <a:r>
              <a:rPr lang="cs-CZ" sz="2000" dirty="0" err="1" smtClean="0"/>
              <a:t>growing</a:t>
            </a:r>
            <a:r>
              <a:rPr lang="cs-CZ" sz="2000" dirty="0" smtClean="0"/>
              <a:t> </a:t>
            </a:r>
            <a:r>
              <a:rPr lang="cs-CZ" sz="2000" dirty="0"/>
              <a:t>role and use of ICT and internet, open and big data and </a:t>
            </a:r>
            <a:r>
              <a:rPr lang="cs-CZ" sz="2000" dirty="0" err="1"/>
              <a:t>participation</a:t>
            </a:r>
            <a:r>
              <a:rPr lang="cs-CZ" sz="2000" dirty="0"/>
              <a:t> </a:t>
            </a:r>
            <a:r>
              <a:rPr lang="cs-CZ" sz="2000" dirty="0" err="1" smtClean="0"/>
              <a:t>tools</a:t>
            </a: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 smtClean="0"/>
              <a:t>according</a:t>
            </a:r>
            <a:r>
              <a:rPr lang="cs-CZ" sz="2000" dirty="0" smtClean="0"/>
              <a:t> </a:t>
            </a:r>
            <a:r>
              <a:rPr lang="cs-CZ" sz="2000" dirty="0"/>
              <a:t>to </a:t>
            </a:r>
            <a:r>
              <a:rPr lang="cs-CZ" sz="2000" dirty="0" err="1" smtClean="0"/>
              <a:t>growing</a:t>
            </a:r>
            <a:r>
              <a:rPr lang="cs-CZ" sz="2000" dirty="0" smtClean="0"/>
              <a:t> </a:t>
            </a:r>
            <a:r>
              <a:rPr lang="cs-CZ" sz="2000" dirty="0"/>
              <a:t>complexity it is becoming highly desirable to use </a:t>
            </a:r>
            <a:r>
              <a:rPr lang="cs-CZ" sz="2000" dirty="0" err="1" smtClean="0"/>
              <a:t>different</a:t>
            </a:r>
            <a:r>
              <a:rPr lang="cs-CZ" sz="2000" dirty="0" smtClean="0"/>
              <a:t> </a:t>
            </a:r>
            <a:r>
              <a:rPr lang="cs-CZ" sz="2000" dirty="0"/>
              <a:t>tools to </a:t>
            </a:r>
            <a:r>
              <a:rPr lang="cs-CZ" sz="2000" dirty="0" err="1" smtClean="0"/>
              <a:t>evaluate</a:t>
            </a:r>
            <a:r>
              <a:rPr lang="cs-CZ" sz="2000" dirty="0"/>
              <a:t> </a:t>
            </a:r>
            <a:r>
              <a:rPr lang="cs-CZ" sz="2000" dirty="0" err="1" smtClean="0"/>
              <a:t>policies</a:t>
            </a:r>
            <a:r>
              <a:rPr lang="cs-CZ" sz="2000" dirty="0" smtClean="0"/>
              <a:t> </a:t>
            </a:r>
            <a:r>
              <a:rPr lang="cs-CZ" sz="2000" dirty="0"/>
              <a:t>because of its complementarity (different </a:t>
            </a:r>
            <a:r>
              <a:rPr lang="cs-CZ" sz="2000" dirty="0" err="1"/>
              <a:t>views</a:t>
            </a:r>
            <a:r>
              <a:rPr lang="cs-CZ" sz="2000" dirty="0"/>
              <a:t> </a:t>
            </a:r>
            <a:r>
              <a:rPr lang="cs-CZ" sz="2000" dirty="0" smtClean="0"/>
              <a:t>=&gt; </a:t>
            </a:r>
            <a:r>
              <a:rPr lang="cs-CZ" sz="2000" b="1" dirty="0" smtClean="0"/>
              <a:t>BIG PICTURE</a:t>
            </a:r>
            <a:r>
              <a:rPr lang="cs-CZ" sz="2000" dirty="0" smtClean="0"/>
              <a:t>)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9703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98502" y="6384756"/>
            <a:ext cx="11361600" cy="196168"/>
          </a:xfrm>
        </p:spPr>
        <p:txBody>
          <a:bodyPr/>
          <a:lstStyle/>
          <a:p>
            <a:pPr algn="r"/>
            <a:r>
              <a:rPr lang="cs-CZ" sz="1100" dirty="0"/>
              <a:t>Source: https://www.cartoonstock.com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577850"/>
            <a:ext cx="5080000" cy="57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8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98502" y="6384756"/>
            <a:ext cx="11361600" cy="196168"/>
          </a:xfrm>
        </p:spPr>
        <p:txBody>
          <a:bodyPr/>
          <a:lstStyle/>
          <a:p>
            <a:pPr algn="r"/>
            <a:r>
              <a:rPr lang="cs-CZ" sz="1100" dirty="0"/>
              <a:t>Source: </a:t>
            </a:r>
            <a:r>
              <a:rPr lang="cs-CZ" sz="1100" dirty="0" err="1"/>
              <a:t>Government</a:t>
            </a:r>
            <a:r>
              <a:rPr lang="cs-CZ" sz="1100" dirty="0"/>
              <a:t> </a:t>
            </a:r>
            <a:r>
              <a:rPr lang="cs-CZ" sz="1100" dirty="0" err="1"/>
              <a:t>of</a:t>
            </a:r>
            <a:r>
              <a:rPr lang="cs-CZ" sz="1100" dirty="0"/>
              <a:t> </a:t>
            </a:r>
            <a:r>
              <a:rPr lang="cs-CZ" sz="1100" dirty="0" err="1"/>
              <a:t>Canada</a:t>
            </a:r>
            <a:r>
              <a:rPr lang="cs-CZ" sz="1100" dirty="0"/>
              <a:t>: </a:t>
            </a:r>
            <a:r>
              <a:rPr lang="en-US" sz="1100" dirty="0"/>
              <a:t> Evaluation of the 2009 Policy on Evaluation</a:t>
            </a:r>
            <a:endParaRPr lang="cs-CZ" sz="1100" dirty="0"/>
          </a:p>
          <a:p>
            <a:pPr algn="r"/>
            <a:endParaRPr lang="cs-CZ" sz="11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02" y="2177715"/>
            <a:ext cx="11486193" cy="25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dirty="0" err="1" smtClean="0"/>
              <a:t>Introduction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98502" y="1989222"/>
            <a:ext cx="11361600" cy="4238778"/>
          </a:xfrm>
        </p:spPr>
        <p:txBody>
          <a:bodyPr/>
          <a:lstStyle/>
          <a:p>
            <a:r>
              <a:rPr lang="cs-CZ" dirty="0"/>
              <a:t>Hallet and Untiedt (2001) present three main reasons why public spending should be monitored and evaluated: </a:t>
            </a:r>
            <a:endParaRPr lang="cs-CZ" dirty="0" smtClean="0"/>
          </a:p>
          <a:p>
            <a:endParaRPr lang="cs-CZ" dirty="0" smtClean="0"/>
          </a:p>
          <a:p>
            <a:pPr marL="457200" indent="-457200">
              <a:buAutoNum type="arabicParenR"/>
            </a:pPr>
            <a:r>
              <a:rPr lang="cs-CZ" dirty="0" smtClean="0"/>
              <a:t>To </a:t>
            </a:r>
            <a:r>
              <a:rPr lang="cs-CZ" dirty="0"/>
              <a:t>evaluate the effectiveness or efficiency of expenditures associated with certain policy in order to achieve certain objectives and the possibility of comparison with alternative </a:t>
            </a:r>
            <a:r>
              <a:rPr lang="cs-CZ" dirty="0" err="1"/>
              <a:t>policies</a:t>
            </a:r>
            <a:r>
              <a:rPr lang="cs-CZ" dirty="0" smtClean="0"/>
              <a:t>;</a:t>
            </a:r>
          </a:p>
          <a:p>
            <a:pPr marL="457200" indent="-457200">
              <a:buAutoNum type="arabicParenR"/>
            </a:pPr>
            <a:r>
              <a:rPr lang="cs-CZ" dirty="0" smtClean="0"/>
              <a:t>To </a:t>
            </a:r>
            <a:r>
              <a:rPr lang="cs-CZ" dirty="0"/>
              <a:t>provide a guide to decision-makers on how to achieve the intended goals by using the most efficient way of spending public </a:t>
            </a:r>
            <a:r>
              <a:rPr lang="cs-CZ" dirty="0" err="1" smtClean="0"/>
              <a:t>funds</a:t>
            </a:r>
            <a:r>
              <a:rPr lang="cs-CZ" dirty="0" smtClean="0"/>
              <a:t>;</a:t>
            </a:r>
          </a:p>
          <a:p>
            <a:pPr marL="457200" indent="-457200">
              <a:buAutoNum type="arabicParenR"/>
            </a:pPr>
            <a:r>
              <a:rPr lang="cs-CZ" dirty="0" smtClean="0"/>
              <a:t>3</a:t>
            </a:r>
            <a:r>
              <a:rPr lang="cs-CZ" dirty="0"/>
              <a:t>) To ensure liability to taxpayers through a view to the most efficient use of public funds.</a:t>
            </a:r>
          </a:p>
        </p:txBody>
      </p:sp>
    </p:spTree>
    <p:extLst>
      <p:ext uri="{BB962C8B-B14F-4D97-AF65-F5344CB8AC3E}">
        <p14:creationId xmlns:p14="http://schemas.microsoft.com/office/powerpoint/2010/main" val="295446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98502" y="6384756"/>
            <a:ext cx="11361600" cy="196168"/>
          </a:xfrm>
        </p:spPr>
        <p:txBody>
          <a:bodyPr/>
          <a:lstStyle/>
          <a:p>
            <a:pPr algn="r"/>
            <a:r>
              <a:rPr lang="cs-CZ" sz="1100" dirty="0"/>
              <a:t>Source: https://texaspolitics.utexas.edu/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191" y="691366"/>
            <a:ext cx="6620221" cy="569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7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dirty="0" err="1" smtClean="0"/>
              <a:t>Introduction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98502" y="1989222"/>
            <a:ext cx="11361600" cy="4238778"/>
          </a:xfrm>
        </p:spPr>
        <p:txBody>
          <a:bodyPr/>
          <a:lstStyle/>
          <a:p>
            <a:r>
              <a:rPr lang="cs-CZ" dirty="0"/>
              <a:t>Lopez-Rodriguez and Faina (2014) and the European Commission  outline two main approaches of impacts of EU cohesion policy assesments: </a:t>
            </a:r>
            <a:endParaRPr lang="cs-CZ" dirty="0" smtClean="0"/>
          </a:p>
          <a:p>
            <a:pPr marL="457200" indent="-457200">
              <a:buAutoNum type="arabicParenR"/>
            </a:pPr>
            <a:endParaRPr lang="cs-CZ" dirty="0" smtClean="0"/>
          </a:p>
          <a:p>
            <a:pPr marL="457200" indent="-457200">
              <a:buAutoNum type="arabicParenR"/>
            </a:pPr>
            <a:r>
              <a:rPr lang="cs-CZ" dirty="0" err="1" smtClean="0"/>
              <a:t>Theory-based</a:t>
            </a:r>
            <a:r>
              <a:rPr lang="cs-CZ" dirty="0" smtClean="0"/>
              <a:t> </a:t>
            </a:r>
            <a:r>
              <a:rPr lang="cs-CZ" dirty="0"/>
              <a:t>evaluations (literature reviews, text analysis, interviews and questionnaires or case stuies </a:t>
            </a:r>
            <a:r>
              <a:rPr lang="cs-CZ" dirty="0" err="1"/>
              <a:t>etc</a:t>
            </a:r>
            <a:r>
              <a:rPr lang="cs-CZ" dirty="0" smtClean="0"/>
              <a:t>.);</a:t>
            </a:r>
          </a:p>
          <a:p>
            <a:pPr marL="457200" indent="-457200">
              <a:buAutoNum type="arabicParenR"/>
            </a:pPr>
            <a:endParaRPr lang="cs-CZ" dirty="0" smtClean="0"/>
          </a:p>
          <a:p>
            <a:pPr marL="457200" indent="-457200">
              <a:buAutoNum type="arabicParenR"/>
            </a:pPr>
            <a:r>
              <a:rPr lang="cs-CZ" dirty="0" err="1" smtClean="0"/>
              <a:t>Counterfactual</a:t>
            </a:r>
            <a:r>
              <a:rPr lang="cs-CZ" dirty="0" smtClean="0"/>
              <a:t> </a:t>
            </a:r>
            <a:r>
              <a:rPr lang="cs-CZ" dirty="0"/>
              <a:t>analysis (econometrics, macroeconomic models or input-output models etc.). </a:t>
            </a:r>
            <a:endParaRPr lang="cs-CZ" dirty="0" smtClean="0"/>
          </a:p>
          <a:p>
            <a:endParaRPr lang="cs-CZ" dirty="0"/>
          </a:p>
          <a:p>
            <a:r>
              <a:rPr lang="cs-CZ" dirty="0" err="1"/>
              <a:t>T</a:t>
            </a:r>
            <a:r>
              <a:rPr lang="cs-CZ" dirty="0" err="1" smtClean="0"/>
              <a:t>he</a:t>
            </a:r>
            <a:r>
              <a:rPr lang="cs-CZ" dirty="0" smtClean="0"/>
              <a:t> </a:t>
            </a:r>
            <a:r>
              <a:rPr lang="cs-CZ" dirty="0"/>
              <a:t>complementarity of both (qualitative and quantitave) approaches lies in the interconnection of the knowledge acquired by the individual methods.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864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EN.potx" id="{E90BA73B-8971-454E-A601-134050038A0D}" vid="{B4AB2C69-B4CE-47B3-99DB-010B5AFDBC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Prezentace-ECON-EN</Template>
  <TotalTime>468</TotalTime>
  <Words>1159</Words>
  <Application>Microsoft Office PowerPoint</Application>
  <PresentationFormat>Širokoúhlá obrazovka</PresentationFormat>
  <Paragraphs>180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 Light</vt:lpstr>
      <vt:lpstr>Tahoma</vt:lpstr>
      <vt:lpstr>Wingdings</vt:lpstr>
      <vt:lpstr>Presentation_MU_EN</vt:lpstr>
      <vt:lpstr>Policy evaluations – funds and programs </vt:lpstr>
      <vt:lpstr>Aim</vt:lpstr>
      <vt:lpstr>Prezentace aplikace PowerPoint</vt:lpstr>
      <vt:lpstr>Introduction</vt:lpstr>
      <vt:lpstr>Prezentace aplikace PowerPoint</vt:lpstr>
      <vt:lpstr>Prezentace aplikace PowerPoint</vt:lpstr>
      <vt:lpstr>Introduction</vt:lpstr>
      <vt:lpstr>Prezentace aplikace PowerPoint</vt:lpstr>
      <vt:lpstr>Introduction</vt:lpstr>
      <vt:lpstr>Introduction</vt:lpstr>
      <vt:lpstr>Introduction</vt:lpstr>
      <vt:lpstr>Policy evaluation: How it should be?</vt:lpstr>
      <vt:lpstr>Policy evaluation: How it usually is?</vt:lpstr>
      <vt:lpstr>Best practice: Denmark</vt:lpstr>
      <vt:lpstr>Micro-evaluations</vt:lpstr>
      <vt:lpstr>Micro-evaluations</vt:lpstr>
      <vt:lpstr>Micro-evaluations</vt:lpstr>
      <vt:lpstr>Micro-evaluations</vt:lpstr>
      <vt:lpstr>Prezentace aplikace PowerPoint</vt:lpstr>
      <vt:lpstr>Prezentace aplikace PowerPoint</vt:lpstr>
      <vt:lpstr>Examples and case studies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Hrůza Filip</dc:creator>
  <cp:lastModifiedBy>Hrůza Filip</cp:lastModifiedBy>
  <cp:revision>53</cp:revision>
  <cp:lastPrinted>1601-01-01T00:00:00Z</cp:lastPrinted>
  <dcterms:created xsi:type="dcterms:W3CDTF">2018-10-30T11:08:00Z</dcterms:created>
  <dcterms:modified xsi:type="dcterms:W3CDTF">2018-11-05T15:02:38Z</dcterms:modified>
</cp:coreProperties>
</file>