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293" r:id="rId2"/>
    <p:sldId id="307" r:id="rId3"/>
    <p:sldId id="308" r:id="rId4"/>
    <p:sldId id="313" r:id="rId5"/>
    <p:sldId id="309" r:id="rId6"/>
    <p:sldId id="310" r:id="rId7"/>
    <p:sldId id="311" r:id="rId8"/>
    <p:sldId id="312" r:id="rId9"/>
    <p:sldId id="314" r:id="rId10"/>
    <p:sldId id="315" r:id="rId11"/>
    <p:sldId id="316" r:id="rId12"/>
    <p:sldId id="318" r:id="rId13"/>
    <p:sldId id="317" r:id="rId14"/>
    <p:sldId id="319" r:id="rId15"/>
    <p:sldId id="320" r:id="rId16"/>
    <p:sldId id="321" r:id="rId17"/>
    <p:sldId id="322" r:id="rId18"/>
    <p:sldId id="365" r:id="rId19"/>
    <p:sldId id="366" r:id="rId20"/>
    <p:sldId id="367" r:id="rId21"/>
    <p:sldId id="368" r:id="rId22"/>
    <p:sldId id="369" r:id="rId23"/>
    <p:sldId id="370" r:id="rId24"/>
  </p:sldIdLst>
  <p:sldSz cx="9144000" cy="6858000" type="screen4x3"/>
  <p:notesSz cx="6867525" cy="9991725"/>
  <p:defaultTextStyle>
    <a:defPPr>
      <a:defRPr lang="cs-CZ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3772" autoAdjust="0"/>
    <p:restoredTop sz="84730" autoAdjust="0"/>
  </p:normalViewPr>
  <p:slideViewPr>
    <p:cSldViewPr>
      <p:cViewPr varScale="1">
        <p:scale>
          <a:sx n="61" d="100"/>
          <a:sy n="61" d="100"/>
        </p:scale>
        <p:origin x="1128" y="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37268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89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6563" cy="5000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endParaRPr lang="cs-CZ"/>
          </a:p>
        </p:txBody>
      </p:sp>
      <p:sp>
        <p:nvSpPr>
          <p:cNvPr id="1048690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9375" y="0"/>
            <a:ext cx="2976563" cy="5000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fld id="{B9BB1B83-A0C3-4AEE-BAB9-1CB2EF3C89B4}" type="datetimeFigureOut">
              <a:rPr lang="cs-CZ"/>
              <a:t>04.11.2019</a:t>
            </a:fld>
            <a:endParaRPr lang="cs-CZ"/>
          </a:p>
        </p:txBody>
      </p:sp>
      <p:sp>
        <p:nvSpPr>
          <p:cNvPr id="1048691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90075"/>
            <a:ext cx="2976563" cy="500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endParaRPr lang="cs-CZ"/>
          </a:p>
        </p:txBody>
      </p:sp>
      <p:sp>
        <p:nvSpPr>
          <p:cNvPr id="1048692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9375" y="9490075"/>
            <a:ext cx="2976563" cy="500063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fld id="{1CA02916-19F2-40D6-A687-A43C1577394F}" type="slidenum">
              <a:rPr lang="cs-CZ" altLang="cs-CZ"/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83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6563" cy="500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332" tIns="48166" rIns="96332" bIns="48166" numCol="1" anchor="t" anchorCtr="0" compatLnSpc="1">
            <a:prstTxWarp prst="textNoShape">
              <a:avLst/>
            </a:prstTxWarp>
          </a:bodyPr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300">
                <a:latin typeface="+mn-lt"/>
              </a:defRPr>
            </a:lvl1pPr>
          </a:lstStyle>
          <a:p>
            <a:endParaRPr lang="cs-CZ"/>
          </a:p>
        </p:txBody>
      </p:sp>
      <p:sp>
        <p:nvSpPr>
          <p:cNvPr id="1048684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9375" y="0"/>
            <a:ext cx="2976563" cy="500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332" tIns="48166" rIns="96332" bIns="48166" numCol="1" anchor="t" anchorCtr="0" compatLnSpc="1">
            <a:prstTxWarp prst="textNoShape">
              <a:avLst/>
            </a:prstTxWarp>
          </a:bodyPr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300">
                <a:latin typeface="+mn-lt"/>
              </a:defRPr>
            </a:lvl1pPr>
          </a:lstStyle>
          <a:p>
            <a:endParaRPr lang="cs-CZ"/>
          </a:p>
        </p:txBody>
      </p:sp>
      <p:sp>
        <p:nvSpPr>
          <p:cNvPr id="1048685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36625" y="749300"/>
            <a:ext cx="4994275" cy="37465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48686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7388" y="4746625"/>
            <a:ext cx="549275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332" tIns="48166" rIns="96332" bIns="4816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/>
              <a:t>Klepnutím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1048687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90075"/>
            <a:ext cx="2976563" cy="500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332" tIns="48166" rIns="96332" bIns="48166" numCol="1" anchor="b" anchorCtr="0" compatLnSpc="1">
            <a:prstTxWarp prst="textNoShape">
              <a:avLst/>
            </a:prstTxWarp>
          </a:bodyPr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300">
                <a:latin typeface="+mn-lt"/>
              </a:defRPr>
            </a:lvl1pPr>
          </a:lstStyle>
          <a:p>
            <a:endParaRPr lang="cs-CZ"/>
          </a:p>
        </p:txBody>
      </p:sp>
      <p:sp>
        <p:nvSpPr>
          <p:cNvPr id="104868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9375" y="9490075"/>
            <a:ext cx="2976563" cy="500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332" tIns="48166" rIns="96332" bIns="48166" numCol="1" anchor="b" anchorCtr="0" compatLnSpc="1">
            <a:prstTxWarp prst="textNoShape">
              <a:avLst/>
            </a:prstTxWarp>
          </a:bodyPr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300" smtClean="0">
                <a:latin typeface="+mn-lt"/>
              </a:defRPr>
            </a:lvl1pPr>
          </a:lstStyle>
          <a:p>
            <a:fld id="{FD62440A-904A-4D09-9207-38799F0A18F2}" type="slidenum">
              <a:rPr lang="cs-CZ" altLang="cs-CZ"/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Segoe U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Segoe U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Segoe U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Segoe U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Segoe U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psychsoft.com/products" TargetMode="External"/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8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1048589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1048590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87ADFB3-E29B-4855-AE81-EE6688700972}" type="slidenum">
              <a:rPr lang="cs-CZ" smtClean="0"/>
              <a:t>1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D62440A-904A-4D09-9207-38799F0A18F2}" type="slidenum">
              <a:rPr lang="cs-CZ" altLang="cs-CZ" smtClean="0"/>
              <a:t>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25012677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Other</a:t>
            </a:r>
            <a:r>
              <a:rPr lang="cs-CZ" dirty="0"/>
              <a:t> software: </a:t>
            </a:r>
            <a:r>
              <a:rPr lang="cs-CZ" dirty="0">
                <a:hlinkClick r:id="rId3"/>
              </a:rPr>
              <a:t>https://psychsoft.com/products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D62440A-904A-4D09-9207-38799F0A18F2}" type="slidenum">
              <a:rPr lang="cs-CZ" altLang="cs-CZ" smtClean="0"/>
              <a:t>6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84228786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D62440A-904A-4D09-9207-38799F0A18F2}" type="slidenum">
              <a:rPr lang="cs-CZ" altLang="cs-CZ" smtClean="0"/>
              <a:t>7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68805440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Risk </a:t>
            </a:r>
            <a:r>
              <a:rPr lang="cs-CZ" dirty="0" err="1"/>
              <a:t>aversion</a:t>
            </a:r>
            <a:endParaRPr lang="cs-CZ" dirty="0"/>
          </a:p>
          <a:p>
            <a:r>
              <a:rPr lang="cs-CZ" dirty="0"/>
              <a:t>Market </a:t>
            </a:r>
            <a:r>
              <a:rPr lang="cs-CZ" dirty="0" err="1"/>
              <a:t>optimism</a:t>
            </a:r>
            <a:endParaRPr lang="cs-CZ" dirty="0"/>
          </a:p>
          <a:p>
            <a:r>
              <a:rPr lang="cs-CZ" dirty="0" err="1"/>
              <a:t>GDP</a:t>
            </a:r>
            <a:endParaRPr lang="cs-CZ" dirty="0"/>
          </a:p>
          <a:p>
            <a:r>
              <a:rPr lang="cs-CZ" dirty="0"/>
              <a:t>SES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D62440A-904A-4D09-9207-38799F0A18F2}" type="slidenum">
              <a:rPr lang="cs-CZ" altLang="cs-CZ" smtClean="0"/>
              <a:t>14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50400884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Instructional management use by teacher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dirty="0" err="1"/>
              <a:t>Behavioral</a:t>
            </a:r>
            <a:r>
              <a:rPr lang="en-GB" dirty="0"/>
              <a:t> management use by teacher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dirty="0"/>
              <a:t>p</a:t>
            </a:r>
            <a:r>
              <a:rPr lang="cs-CZ" dirty="0"/>
              <a:t>10 – I use </a:t>
            </a:r>
            <a:r>
              <a:rPr lang="cs-CZ" dirty="0" err="1"/>
              <a:t>group</a:t>
            </a:r>
            <a:r>
              <a:rPr lang="cs-CZ" dirty="0"/>
              <a:t> </a:t>
            </a:r>
            <a:r>
              <a:rPr lang="cs-CZ" dirty="0" err="1"/>
              <a:t>work</a:t>
            </a:r>
            <a:endParaRPr lang="cs-CZ" dirty="0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cs-CZ" dirty="0"/>
              <a:t>p14 – I lead </a:t>
            </a:r>
            <a:r>
              <a:rPr lang="cs-CZ" dirty="0" err="1"/>
              <a:t>pupils</a:t>
            </a:r>
            <a:r>
              <a:rPr lang="cs-CZ" dirty="0"/>
              <a:t> to </a:t>
            </a:r>
            <a:r>
              <a:rPr lang="cs-CZ" dirty="0" err="1"/>
              <a:t>look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problem</a:t>
            </a:r>
            <a:r>
              <a:rPr lang="cs-CZ" dirty="0"/>
              <a:t> </a:t>
            </a:r>
            <a:r>
              <a:rPr lang="cs-CZ" dirty="0" err="1"/>
              <a:t>solutions</a:t>
            </a:r>
            <a:r>
              <a:rPr lang="cs-CZ" dirty="0"/>
              <a:t> and </a:t>
            </a:r>
            <a:r>
              <a:rPr lang="cs-CZ" dirty="0" err="1"/>
              <a:t>asking</a:t>
            </a:r>
            <a:r>
              <a:rPr lang="cs-CZ" dirty="0"/>
              <a:t> </a:t>
            </a:r>
            <a:r>
              <a:rPr lang="cs-CZ" dirty="0" err="1"/>
              <a:t>questions</a:t>
            </a:r>
            <a:endParaRPr lang="cs-CZ" dirty="0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cs-CZ" dirty="0"/>
              <a:t>p15 – I </a:t>
            </a:r>
            <a:r>
              <a:rPr lang="cs-CZ" dirty="0" err="1"/>
              <a:t>manage</a:t>
            </a:r>
            <a:r>
              <a:rPr lang="cs-CZ" dirty="0"/>
              <a:t> </a:t>
            </a:r>
            <a:r>
              <a:rPr lang="cs-CZ" dirty="0" err="1"/>
              <a:t>off-task</a:t>
            </a:r>
            <a:r>
              <a:rPr lang="cs-CZ" dirty="0"/>
              <a:t> pupil </a:t>
            </a:r>
            <a:r>
              <a:rPr lang="cs-CZ" dirty="0" err="1"/>
              <a:t>activities</a:t>
            </a:r>
            <a:endParaRPr lang="cs-CZ" dirty="0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cs-CZ" dirty="0"/>
              <a:t>p15 - </a:t>
            </a:r>
            <a:endParaRPr lang="en-GB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D62440A-904A-4D09-9207-38799F0A18F2}" type="slidenum">
              <a:rPr lang="cs-CZ" altLang="cs-CZ" smtClean="0"/>
              <a:t>20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791454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1" name="Nadpis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1048582" name="Podnadpis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104858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4858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4858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B6B88E-594B-4D6B-AD05-E7D6266DE0DF}" type="slidenum">
              <a:rPr lang="cs-CZ" altLang="cs-CZ"/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1048657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1048658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48659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48660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B5B0CA-4DBA-43A2-A626-38E90B7AFFAB}" type="slidenum">
              <a:rPr lang="cs-CZ" altLang="cs-CZ"/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5" name="Svislý nadpis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1048646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104864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4864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4864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FDAAE-B3AC-4CF7-B376-BF453B041948}" type="slidenum">
              <a:rPr lang="cs-CZ" altLang="cs-CZ"/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104858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1048590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48591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48592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1943E-0A04-4E52-B941-4A3B27B387D2}" type="slidenum">
              <a:rPr lang="cs-CZ" altLang="cs-CZ"/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1" name="Nadpis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1048662" name="Zástupný symbol pro text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04866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4866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4866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409E8-C52B-4569-A2A0-E236DC4A8C89}" type="slidenum">
              <a:rPr lang="cs-CZ" altLang="cs-CZ"/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1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1048632" name="Zástupný symbol pro obsah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1048633" name="Zástupný symbol pro obsah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104863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4863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4863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DD8E9-B7FE-4864-9981-942FA261AB4E}" type="slidenum">
              <a:rPr lang="cs-CZ" altLang="cs-CZ"/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6" name="Nadpis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1048667" name="Zástupný symbol pro text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048668" name="Zástupný symbol pro obsah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1048669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048670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1048671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48672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48673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EC43A-FBE0-4084-BD21-58F985D669AD}" type="slidenum">
              <a:rPr lang="cs-CZ" altLang="cs-CZ"/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1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104864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4864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4864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75F40-3016-4FE6-BB50-2D4846ECAF4D}" type="slidenum">
              <a:rPr lang="cs-CZ" altLang="cs-CZ"/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7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4867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4867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609788-CE29-47A6-9656-3140DB579F43}" type="slidenum">
              <a:rPr lang="cs-CZ" altLang="cs-CZ"/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77" name="Nadpis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1048678" name="Zástupný symbol pro obsah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1048679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048680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48681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48682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B27828-6EA1-435C-9D22-5960E90C8AEB}" type="slidenum">
              <a:rPr lang="cs-CZ" altLang="cs-CZ"/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0" name="Nadpis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1048651" name="Zástupný symbol obrázku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endParaRPr lang="cs-CZ" noProof="0"/>
          </a:p>
        </p:txBody>
      </p:sp>
      <p:sp>
        <p:nvSpPr>
          <p:cNvPr id="1048652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04865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4865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4865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7A273-BF06-4721-AFB7-F196D4E90313}" type="slidenum">
              <a:rPr lang="cs-CZ" altLang="cs-CZ"/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Zástupný nadpis 1"/>
          <p:cNvSpPr>
            <a:spLocks noGrp="1" noChangeArrowheads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Kliknutím lze upravit styl.</a:t>
            </a:r>
          </a:p>
        </p:txBody>
      </p:sp>
      <p:sp>
        <p:nvSpPr>
          <p:cNvPr id="1048577" name="Zástupný symbol pro text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1048578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endParaRPr lang="cs-CZ"/>
          </a:p>
        </p:txBody>
      </p:sp>
      <p:sp>
        <p:nvSpPr>
          <p:cNvPr id="1048579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endParaRPr lang="cs-CZ"/>
          </a:p>
        </p:txBody>
      </p:sp>
      <p:sp>
        <p:nvSpPr>
          <p:cNvPr id="1048580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9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333BFF5C-355E-4233-96D3-4575D4AD865A}" type="slidenum">
              <a:rPr lang="cs-CZ" altLang="cs-CZ"/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2pPr>
      <a:lvl3pPr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3pPr>
      <a:lvl4pPr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4pPr>
      <a:lvl5pPr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5pPr>
      <a:lvl6pPr marL="4572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6pPr>
      <a:lvl7pPr marL="9144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7pPr>
      <a:lvl8pPr marL="13716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8pPr>
      <a:lvl9pPr marL="18288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171450" indent="-171450" algn="l" defTabSz="685800" rtl="0" fontAlgn="base">
        <a:lnSpc>
          <a:spcPct val="90000"/>
        </a:lnSpc>
        <a:spcBef>
          <a:spcPts val="750"/>
        </a:spcBef>
        <a:spcAft>
          <a:spcPct val="0"/>
        </a:spcAft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fontAlgn="base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fontAlgn="base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fontAlgn="base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fontAlgn="base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oris.unito.it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6" name="Nadpis 1"/>
          <p:cNvSpPr>
            <a:spLocks noGrp="1"/>
          </p:cNvSpPr>
          <p:nvPr>
            <p:ph type="ctrTitle"/>
          </p:nvPr>
        </p:nvSpPr>
        <p:spPr>
          <a:xfrm>
            <a:off x="899592" y="1122363"/>
            <a:ext cx="7704856" cy="2387600"/>
          </a:xfrm>
        </p:spPr>
        <p:txBody>
          <a:bodyPr>
            <a:normAutofit fontScale="90000"/>
          </a:bodyPr>
          <a:lstStyle/>
          <a:p>
            <a:r>
              <a:rPr lang="en-GB" noProof="0" dirty="0"/>
              <a:t>Lecture </a:t>
            </a:r>
            <a:r>
              <a:rPr lang="cs-CZ" noProof="0" dirty="0"/>
              <a:t>5</a:t>
            </a:r>
            <a:r>
              <a:rPr lang="en-GB" noProof="0" dirty="0"/>
              <a:t> </a:t>
            </a:r>
            <a:br>
              <a:rPr lang="cs-CZ" noProof="0" dirty="0"/>
            </a:br>
            <a:r>
              <a:rPr lang="en-GB" noProof="0" dirty="0"/>
              <a:t> </a:t>
            </a:r>
            <a:r>
              <a:rPr lang="cs-CZ" noProof="0" dirty="0" err="1"/>
              <a:t>Creating</a:t>
            </a:r>
            <a:r>
              <a:rPr lang="cs-CZ" noProof="0" dirty="0"/>
              <a:t> data by </a:t>
            </a:r>
            <a:r>
              <a:rPr lang="cs-CZ" noProof="0" dirty="0" err="1"/>
              <a:t>observing</a:t>
            </a:r>
            <a:r>
              <a:rPr lang="cs-CZ" noProof="0" dirty="0"/>
              <a:t> and </a:t>
            </a:r>
            <a:r>
              <a:rPr lang="cs-CZ" noProof="0" dirty="0" err="1"/>
              <a:t>measuring</a:t>
            </a:r>
            <a:r>
              <a:rPr lang="cs-CZ" noProof="0" dirty="0"/>
              <a:t> </a:t>
            </a:r>
            <a:r>
              <a:rPr lang="cs-CZ" noProof="0" dirty="0" err="1"/>
              <a:t>phenomena</a:t>
            </a:r>
            <a:br>
              <a:rPr lang="en-GB" noProof="0" dirty="0"/>
            </a:br>
            <a:r>
              <a:rPr lang="en-GB" sz="4400" noProof="0" dirty="0"/>
              <a:t>DHX_MET1 Methodology 1</a:t>
            </a:r>
            <a:endParaRPr lang="en-GB" noProof="0" dirty="0"/>
          </a:p>
        </p:txBody>
      </p:sp>
      <p:sp>
        <p:nvSpPr>
          <p:cNvPr id="1048587" name="Podnadpis 2"/>
          <p:cNvSpPr>
            <a:spLocks noGrp="1"/>
          </p:cNvSpPr>
          <p:nvPr>
            <p:ph type="subTitle" idx="1"/>
          </p:nvPr>
        </p:nvSpPr>
        <p:spPr>
          <a:xfrm>
            <a:off x="1143000" y="4320330"/>
            <a:ext cx="6858000" cy="937470"/>
          </a:xfrm>
        </p:spPr>
        <p:txBody>
          <a:bodyPr/>
          <a:lstStyle/>
          <a:p>
            <a:r>
              <a:rPr lang="en-GB" noProof="0" dirty="0"/>
              <a:t>Stanislav Ježek</a:t>
            </a:r>
          </a:p>
          <a:p>
            <a:r>
              <a:rPr lang="en-GB" noProof="0" dirty="0"/>
              <a:t>Faculty of Social Studies MU</a:t>
            </a:r>
          </a:p>
          <a:p>
            <a:endParaRPr lang="en-GB" noProof="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D71D423-6378-4DDA-8B76-0A0B3D5FF2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Using</a:t>
            </a:r>
            <a:r>
              <a:rPr lang="cs-CZ" dirty="0"/>
              <a:t> </a:t>
            </a:r>
            <a:r>
              <a:rPr lang="cs-CZ" dirty="0" err="1"/>
              <a:t>measurement</a:t>
            </a:r>
            <a:r>
              <a:rPr lang="cs-CZ" dirty="0"/>
              <a:t> </a:t>
            </a:r>
            <a:r>
              <a:rPr lang="cs-CZ" dirty="0" err="1"/>
              <a:t>instruments</a:t>
            </a:r>
            <a:r>
              <a:rPr lang="cs-CZ" dirty="0"/>
              <a:t> to </a:t>
            </a:r>
            <a:r>
              <a:rPr lang="cs-CZ" dirty="0" err="1"/>
              <a:t>capture</a:t>
            </a:r>
            <a:r>
              <a:rPr lang="cs-CZ" dirty="0"/>
              <a:t> </a:t>
            </a:r>
            <a:r>
              <a:rPr lang="cs-CZ" dirty="0" err="1"/>
              <a:t>physiological</a:t>
            </a:r>
            <a:r>
              <a:rPr lang="cs-CZ" dirty="0"/>
              <a:t> </a:t>
            </a:r>
            <a:r>
              <a:rPr lang="cs-CZ" dirty="0" err="1"/>
              <a:t>correlates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psychological</a:t>
            </a:r>
            <a:r>
              <a:rPr lang="cs-CZ" dirty="0"/>
              <a:t> </a:t>
            </a:r>
            <a:r>
              <a:rPr lang="cs-CZ" dirty="0" err="1"/>
              <a:t>experience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BE30C45-4BB4-486D-BB91-CCD550E046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err="1"/>
              <a:t>Activation</a:t>
            </a:r>
            <a:r>
              <a:rPr lang="cs-CZ" dirty="0"/>
              <a:t> – </a:t>
            </a:r>
            <a:r>
              <a:rPr lang="cs-CZ" dirty="0" err="1"/>
              <a:t>sympathetic</a:t>
            </a:r>
            <a:r>
              <a:rPr lang="cs-CZ" dirty="0"/>
              <a:t> </a:t>
            </a:r>
            <a:r>
              <a:rPr lang="cs-CZ" dirty="0" err="1"/>
              <a:t>nervous</a:t>
            </a:r>
            <a:r>
              <a:rPr lang="cs-CZ" dirty="0"/>
              <a:t> systém, </a:t>
            </a:r>
            <a:r>
              <a:rPr lang="cs-CZ" dirty="0" err="1"/>
              <a:t>quick</a:t>
            </a:r>
            <a:r>
              <a:rPr lang="cs-CZ" dirty="0"/>
              <a:t> </a:t>
            </a:r>
            <a:r>
              <a:rPr lang="cs-CZ" dirty="0" err="1"/>
              <a:t>acting</a:t>
            </a:r>
            <a:endParaRPr lang="cs-CZ" dirty="0"/>
          </a:p>
          <a:p>
            <a:r>
              <a:rPr lang="cs-CZ" dirty="0" err="1"/>
              <a:t>Cardioascular</a:t>
            </a:r>
            <a:r>
              <a:rPr lang="cs-CZ" dirty="0"/>
              <a:t> </a:t>
            </a:r>
            <a:r>
              <a:rPr lang="cs-CZ" dirty="0" err="1"/>
              <a:t>indicators</a:t>
            </a:r>
            <a:r>
              <a:rPr lang="cs-CZ" dirty="0"/>
              <a:t> – </a:t>
            </a:r>
            <a:r>
              <a:rPr lang="cs-CZ" dirty="0" err="1"/>
              <a:t>blood</a:t>
            </a:r>
            <a:r>
              <a:rPr lang="cs-CZ" dirty="0"/>
              <a:t> </a:t>
            </a:r>
            <a:r>
              <a:rPr lang="cs-CZ" dirty="0" err="1"/>
              <a:t>pressure</a:t>
            </a:r>
            <a:r>
              <a:rPr lang="cs-CZ" dirty="0"/>
              <a:t>, </a:t>
            </a:r>
            <a:r>
              <a:rPr lang="cs-CZ" dirty="0" err="1"/>
              <a:t>heart</a:t>
            </a:r>
            <a:r>
              <a:rPr lang="cs-CZ" dirty="0"/>
              <a:t> </a:t>
            </a:r>
            <a:r>
              <a:rPr lang="cs-CZ" dirty="0" err="1"/>
              <a:t>rate</a:t>
            </a:r>
            <a:r>
              <a:rPr lang="cs-CZ" dirty="0"/>
              <a:t>, </a:t>
            </a:r>
            <a:r>
              <a:rPr lang="cs-CZ" dirty="0" err="1"/>
              <a:t>breathing</a:t>
            </a:r>
            <a:r>
              <a:rPr lang="cs-CZ" dirty="0"/>
              <a:t> </a:t>
            </a:r>
            <a:r>
              <a:rPr lang="cs-CZ" dirty="0" err="1"/>
              <a:t>depth</a:t>
            </a:r>
            <a:r>
              <a:rPr lang="cs-CZ" dirty="0"/>
              <a:t> and </a:t>
            </a:r>
            <a:r>
              <a:rPr lang="cs-CZ" dirty="0" err="1"/>
              <a:t>frequency</a:t>
            </a:r>
            <a:endParaRPr lang="cs-CZ" dirty="0"/>
          </a:p>
          <a:p>
            <a:r>
              <a:rPr lang="cs-CZ" dirty="0"/>
              <a:t>Skin </a:t>
            </a:r>
            <a:r>
              <a:rPr lang="cs-CZ" dirty="0" err="1"/>
              <a:t>conductivity</a:t>
            </a:r>
            <a:r>
              <a:rPr lang="cs-CZ" dirty="0"/>
              <a:t> – </a:t>
            </a:r>
            <a:r>
              <a:rPr lang="cs-CZ" dirty="0" err="1"/>
              <a:t>galvanic</a:t>
            </a:r>
            <a:r>
              <a:rPr lang="cs-CZ" dirty="0"/>
              <a:t> skin response</a:t>
            </a:r>
          </a:p>
          <a:p>
            <a:r>
              <a:rPr lang="cs-CZ" dirty="0" err="1"/>
              <a:t>Muscle</a:t>
            </a:r>
            <a:r>
              <a:rPr lang="cs-CZ" dirty="0"/>
              <a:t> tone, </a:t>
            </a:r>
            <a:r>
              <a:rPr lang="cs-CZ" dirty="0" err="1"/>
              <a:t>incl</a:t>
            </a:r>
            <a:r>
              <a:rPr lang="cs-CZ" dirty="0"/>
              <a:t>. face </a:t>
            </a:r>
            <a:r>
              <a:rPr lang="cs-CZ" dirty="0" err="1"/>
              <a:t>muscles</a:t>
            </a:r>
            <a:r>
              <a:rPr lang="cs-CZ" dirty="0"/>
              <a:t>  - </a:t>
            </a:r>
            <a:r>
              <a:rPr lang="cs-CZ" dirty="0" err="1"/>
              <a:t>electromyography</a:t>
            </a:r>
            <a:endParaRPr lang="cs-CZ" dirty="0"/>
          </a:p>
          <a:p>
            <a:endParaRPr lang="cs-CZ" dirty="0"/>
          </a:p>
          <a:p>
            <a:pPr marL="0" indent="0">
              <a:buNone/>
            </a:pPr>
            <a:r>
              <a:rPr lang="en-GB" dirty="0"/>
              <a:t>Attention </a:t>
            </a:r>
            <a:r>
              <a:rPr lang="cs-CZ" dirty="0"/>
              <a:t>– </a:t>
            </a:r>
            <a:r>
              <a:rPr lang="cs-CZ" dirty="0" err="1"/>
              <a:t>eye-tracking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930138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1AAFFE7-730A-4E20-81A3-C2F595967E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Advantages</a:t>
            </a:r>
            <a:r>
              <a:rPr lang="cs-CZ" dirty="0"/>
              <a:t> and </a:t>
            </a:r>
            <a:r>
              <a:rPr lang="cs-CZ" dirty="0" err="1"/>
              <a:t>disadvantages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observation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28FBA26-1B22-42BF-9258-84051E4DD3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 err="1"/>
              <a:t>Directness</a:t>
            </a:r>
            <a:endParaRPr lang="cs-CZ" sz="2800" dirty="0"/>
          </a:p>
          <a:p>
            <a:r>
              <a:rPr lang="cs-CZ" sz="2800" dirty="0" err="1"/>
              <a:t>Control</a:t>
            </a:r>
            <a:r>
              <a:rPr lang="cs-CZ" sz="2800" dirty="0"/>
              <a:t> </a:t>
            </a:r>
            <a:r>
              <a:rPr lang="cs-CZ" sz="2800" dirty="0" err="1"/>
              <a:t>over</a:t>
            </a:r>
            <a:r>
              <a:rPr lang="cs-CZ" sz="2800" dirty="0"/>
              <a:t> reliability and validity </a:t>
            </a:r>
            <a:r>
              <a:rPr lang="cs-CZ" sz="2800" dirty="0" err="1"/>
              <a:t>of</a:t>
            </a:r>
            <a:r>
              <a:rPr lang="cs-CZ" sz="2800" dirty="0"/>
              <a:t> </a:t>
            </a:r>
            <a:r>
              <a:rPr lang="cs-CZ" sz="2800" dirty="0" err="1"/>
              <a:t>observation</a:t>
            </a:r>
            <a:endParaRPr lang="cs-CZ" sz="2800" dirty="0"/>
          </a:p>
          <a:p>
            <a:r>
              <a:rPr lang="cs-CZ" sz="2800" dirty="0" err="1"/>
              <a:t>Richness</a:t>
            </a:r>
            <a:r>
              <a:rPr lang="cs-CZ" sz="2800" dirty="0"/>
              <a:t> </a:t>
            </a:r>
            <a:r>
              <a:rPr lang="cs-CZ" sz="2800" dirty="0" err="1"/>
              <a:t>of</a:t>
            </a:r>
            <a:r>
              <a:rPr lang="cs-CZ" sz="2800" dirty="0"/>
              <a:t> data </a:t>
            </a:r>
            <a:r>
              <a:rPr lang="cs-CZ" sz="2800" dirty="0" err="1"/>
              <a:t>when</a:t>
            </a:r>
            <a:r>
              <a:rPr lang="cs-CZ" sz="2800" dirty="0"/>
              <a:t> </a:t>
            </a:r>
            <a:r>
              <a:rPr lang="cs-CZ" sz="2800" dirty="0" err="1"/>
              <a:t>recording</a:t>
            </a:r>
            <a:r>
              <a:rPr lang="cs-CZ" sz="2800" dirty="0"/>
              <a:t> </a:t>
            </a:r>
            <a:r>
              <a:rPr lang="cs-CZ" sz="2800" dirty="0" err="1"/>
              <a:t>is</a:t>
            </a:r>
            <a:r>
              <a:rPr lang="cs-CZ" sz="2800" dirty="0"/>
              <a:t> </a:t>
            </a:r>
            <a:r>
              <a:rPr lang="cs-CZ" sz="2800" dirty="0" err="1"/>
              <a:t>used</a:t>
            </a:r>
            <a:endParaRPr lang="cs-CZ" sz="2800" dirty="0"/>
          </a:p>
          <a:p>
            <a:endParaRPr lang="cs-CZ" sz="2800" dirty="0"/>
          </a:p>
          <a:p>
            <a:r>
              <a:rPr lang="cs-CZ" sz="2800" dirty="0" err="1"/>
              <a:t>Takes</a:t>
            </a:r>
            <a:r>
              <a:rPr lang="cs-CZ" sz="2800" dirty="0"/>
              <a:t> a lot </a:t>
            </a:r>
            <a:r>
              <a:rPr lang="cs-CZ" sz="2800" dirty="0" err="1"/>
              <a:t>of</a:t>
            </a:r>
            <a:r>
              <a:rPr lang="cs-CZ" sz="2800" dirty="0"/>
              <a:t> </a:t>
            </a:r>
            <a:r>
              <a:rPr lang="cs-CZ" sz="2800" dirty="0" err="1"/>
              <a:t>time</a:t>
            </a:r>
            <a:r>
              <a:rPr lang="cs-CZ" sz="2800" dirty="0"/>
              <a:t> and </a:t>
            </a:r>
            <a:r>
              <a:rPr lang="cs-CZ" sz="2800" dirty="0" err="1"/>
              <a:t>other</a:t>
            </a:r>
            <a:r>
              <a:rPr lang="cs-CZ" sz="2800" dirty="0"/>
              <a:t> </a:t>
            </a:r>
            <a:r>
              <a:rPr lang="cs-CZ" sz="2800" dirty="0" err="1"/>
              <a:t>resourses</a:t>
            </a:r>
            <a:endParaRPr lang="cs-CZ" sz="2800" dirty="0"/>
          </a:p>
          <a:p>
            <a:r>
              <a:rPr lang="cs-CZ" sz="2800" dirty="0" err="1"/>
              <a:t>Requires</a:t>
            </a:r>
            <a:r>
              <a:rPr lang="cs-CZ" sz="2800" dirty="0"/>
              <a:t> </a:t>
            </a:r>
            <a:r>
              <a:rPr lang="cs-CZ" sz="2800" dirty="0" err="1"/>
              <a:t>access</a:t>
            </a:r>
            <a:r>
              <a:rPr lang="cs-CZ" sz="2800" dirty="0"/>
              <a:t> to </a:t>
            </a:r>
            <a:r>
              <a:rPr lang="cs-CZ" sz="2800" dirty="0" err="1"/>
              <a:t>behavior</a:t>
            </a:r>
            <a:r>
              <a:rPr lang="cs-CZ" sz="2800" dirty="0"/>
              <a:t> (</a:t>
            </a:r>
            <a:r>
              <a:rPr lang="cs-CZ" sz="2800" dirty="0" err="1"/>
              <a:t>or</a:t>
            </a:r>
            <a:r>
              <a:rPr lang="cs-CZ" sz="2800" dirty="0"/>
              <a:t> </a:t>
            </a:r>
            <a:r>
              <a:rPr lang="cs-CZ" sz="2800" dirty="0" err="1"/>
              <a:t>ability</a:t>
            </a:r>
            <a:r>
              <a:rPr lang="cs-CZ" sz="2800" dirty="0"/>
              <a:t> to </a:t>
            </a:r>
            <a:r>
              <a:rPr lang="cs-CZ" sz="2800" dirty="0" err="1"/>
              <a:t>manipulate</a:t>
            </a:r>
            <a:r>
              <a:rPr lang="cs-CZ" sz="2800" dirty="0"/>
              <a:t>)</a:t>
            </a:r>
          </a:p>
          <a:p>
            <a:r>
              <a:rPr lang="cs-CZ" sz="2800" dirty="0" err="1"/>
              <a:t>Behaviour</a:t>
            </a:r>
            <a:r>
              <a:rPr lang="cs-CZ" sz="2800" dirty="0"/>
              <a:t> </a:t>
            </a:r>
            <a:r>
              <a:rPr lang="cs-CZ" sz="2800" dirty="0" err="1"/>
              <a:t>may</a:t>
            </a:r>
            <a:r>
              <a:rPr lang="cs-CZ" sz="2800" dirty="0"/>
              <a:t> </a:t>
            </a:r>
            <a:r>
              <a:rPr lang="cs-CZ" sz="2800" dirty="0" err="1"/>
              <a:t>be</a:t>
            </a:r>
            <a:r>
              <a:rPr lang="cs-CZ" sz="2800" dirty="0"/>
              <a:t> </a:t>
            </a:r>
            <a:r>
              <a:rPr lang="cs-CZ" sz="2800" dirty="0" err="1"/>
              <a:t>affected</a:t>
            </a:r>
            <a:r>
              <a:rPr lang="cs-CZ" sz="2800" dirty="0"/>
              <a:t> by </a:t>
            </a:r>
            <a:r>
              <a:rPr lang="cs-CZ" sz="2800" dirty="0" err="1"/>
              <a:t>observation</a:t>
            </a:r>
            <a:endParaRPr lang="cs-CZ" sz="2800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219580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9C6846D-4738-4F2A-906A-2E48927EE3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8622CA5-884E-4949-BA5D-39875A2226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346931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698BE83-4215-4308-8600-DAA7A7C08C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CONSTRUCTION</a:t>
            </a:r>
            <a:r>
              <a:rPr lang="cs-CZ" dirty="0"/>
              <a:t> OF </a:t>
            </a:r>
            <a:r>
              <a:rPr lang="cs-CZ" dirty="0" err="1"/>
              <a:t>MEASUREMENT</a:t>
            </a:r>
            <a:r>
              <a:rPr lang="cs-CZ" dirty="0"/>
              <a:t> INSTRUMENTS - </a:t>
            </a:r>
            <a:r>
              <a:rPr lang="cs-CZ" dirty="0" err="1"/>
              <a:t>SCALES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A00416C-2467-4F43-B7D3-C545F5160E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What</a:t>
            </a:r>
            <a:r>
              <a:rPr lang="cs-CZ" dirty="0"/>
              <a:t> do </a:t>
            </a:r>
            <a:r>
              <a:rPr lang="cs-CZ" dirty="0" err="1"/>
              <a:t>we</a:t>
            </a:r>
            <a:r>
              <a:rPr lang="cs-CZ" dirty="0"/>
              <a:t> </a:t>
            </a:r>
            <a:r>
              <a:rPr lang="cs-CZ" dirty="0" err="1"/>
              <a:t>wish</a:t>
            </a:r>
            <a:r>
              <a:rPr lang="cs-CZ" dirty="0"/>
              <a:t> to </a:t>
            </a:r>
            <a:r>
              <a:rPr lang="cs-CZ" dirty="0" err="1"/>
              <a:t>measure</a:t>
            </a:r>
            <a:r>
              <a:rPr lang="cs-CZ" dirty="0"/>
              <a:t> – </a:t>
            </a:r>
            <a:r>
              <a:rPr lang="cs-CZ" dirty="0" err="1"/>
              <a:t>CONSTUCTS</a:t>
            </a:r>
            <a:endParaRPr lang="cs-CZ" dirty="0"/>
          </a:p>
          <a:p>
            <a:r>
              <a:rPr lang="cs-CZ" dirty="0" err="1"/>
              <a:t>CONSTRUCTS</a:t>
            </a:r>
            <a:r>
              <a:rPr lang="cs-CZ" dirty="0"/>
              <a:t> are </a:t>
            </a:r>
            <a:r>
              <a:rPr lang="cs-CZ" dirty="0" err="1"/>
              <a:t>concepts</a:t>
            </a:r>
            <a:r>
              <a:rPr lang="cs-CZ" dirty="0"/>
              <a:t> </a:t>
            </a:r>
            <a:r>
              <a:rPr lang="cs-CZ" dirty="0" err="1"/>
              <a:t>which</a:t>
            </a:r>
            <a:r>
              <a:rPr lang="cs-CZ" dirty="0"/>
              <a:t> are part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our</a:t>
            </a:r>
            <a:r>
              <a:rPr lang="cs-CZ" dirty="0"/>
              <a:t> </a:t>
            </a:r>
            <a:r>
              <a:rPr lang="cs-CZ" dirty="0" err="1"/>
              <a:t>theory</a:t>
            </a:r>
            <a:r>
              <a:rPr lang="cs-CZ" dirty="0"/>
              <a:t> </a:t>
            </a:r>
            <a:r>
              <a:rPr lang="cs-CZ" dirty="0" err="1"/>
              <a:t>explaining</a:t>
            </a:r>
            <a:r>
              <a:rPr lang="cs-CZ" dirty="0"/>
              <a:t> </a:t>
            </a:r>
            <a:r>
              <a:rPr lang="cs-CZ" dirty="0" err="1"/>
              <a:t>observable</a:t>
            </a:r>
            <a:r>
              <a:rPr lang="cs-CZ" dirty="0"/>
              <a:t> </a:t>
            </a:r>
            <a:r>
              <a:rPr lang="cs-CZ" dirty="0" err="1"/>
              <a:t>behaviour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people</a:t>
            </a:r>
            <a:r>
              <a:rPr lang="cs-CZ" dirty="0"/>
              <a:t> (</a:t>
            </a:r>
            <a:r>
              <a:rPr lang="cs-CZ" dirty="0" err="1"/>
              <a:t>or</a:t>
            </a:r>
            <a:r>
              <a:rPr lang="cs-CZ" dirty="0"/>
              <a:t> </a:t>
            </a:r>
            <a:r>
              <a:rPr lang="cs-CZ" dirty="0" err="1"/>
              <a:t>groups</a:t>
            </a:r>
            <a:r>
              <a:rPr lang="cs-CZ" dirty="0"/>
              <a:t>, </a:t>
            </a:r>
            <a:r>
              <a:rPr lang="cs-CZ" dirty="0" err="1"/>
              <a:t>organizations</a:t>
            </a:r>
            <a:r>
              <a:rPr lang="cs-CZ" dirty="0"/>
              <a:t>)</a:t>
            </a:r>
          </a:p>
          <a:p>
            <a:r>
              <a:rPr lang="cs-CZ" dirty="0" err="1"/>
              <a:t>e.g</a:t>
            </a:r>
            <a:r>
              <a:rPr lang="cs-CZ" dirty="0"/>
              <a:t>. </a:t>
            </a:r>
            <a:r>
              <a:rPr lang="cs-CZ" dirty="0" err="1"/>
              <a:t>need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cognition</a:t>
            </a:r>
            <a:r>
              <a:rPr lang="cs-CZ" dirty="0"/>
              <a:t>, </a:t>
            </a:r>
            <a:r>
              <a:rPr lang="cs-CZ" dirty="0" err="1"/>
              <a:t>cohesion</a:t>
            </a:r>
            <a:r>
              <a:rPr lang="cs-CZ" dirty="0"/>
              <a:t>, </a:t>
            </a:r>
            <a:r>
              <a:rPr lang="cs-CZ" dirty="0" err="1"/>
              <a:t>climate</a:t>
            </a:r>
            <a:endParaRPr lang="cs-CZ" dirty="0"/>
          </a:p>
          <a:p>
            <a:r>
              <a:rPr lang="cs-CZ" dirty="0"/>
              <a:t> </a:t>
            </a:r>
          </a:p>
          <a:p>
            <a:r>
              <a:rPr lang="en-US" strike="sngStrike" dirty="0"/>
              <a:t>Measurement is the assignment of numbers or other symbols to </a:t>
            </a:r>
            <a:r>
              <a:rPr lang="en-US" strike="sngStrike" dirty="0" err="1"/>
              <a:t>chara</a:t>
            </a:r>
            <a:r>
              <a:rPr lang="cs-CZ" strike="sngStrike" dirty="0"/>
              <a:t>c</a:t>
            </a:r>
            <a:r>
              <a:rPr lang="en-US" strike="sngStrike" dirty="0" err="1"/>
              <a:t>teristics</a:t>
            </a:r>
            <a:r>
              <a:rPr lang="en-US" strike="sngStrike" dirty="0"/>
              <a:t> (or attributes) of objects according to a prespecified set of rules.</a:t>
            </a:r>
            <a:r>
              <a:rPr lang="cs-CZ" dirty="0"/>
              <a:t> </a:t>
            </a:r>
            <a:r>
              <a:rPr lang="cs-CZ" dirty="0" err="1"/>
              <a:t>Traditional</a:t>
            </a:r>
            <a:r>
              <a:rPr lang="cs-CZ" dirty="0"/>
              <a:t> </a:t>
            </a:r>
            <a:r>
              <a:rPr lang="cs-CZ" dirty="0" err="1"/>
              <a:t>positivistic</a:t>
            </a:r>
            <a:r>
              <a:rPr lang="cs-CZ" dirty="0"/>
              <a:t>, but </a:t>
            </a:r>
            <a:r>
              <a:rPr lang="cs-CZ" dirty="0" err="1"/>
              <a:t>useless</a:t>
            </a:r>
            <a:r>
              <a:rPr lang="cs-CZ" dirty="0"/>
              <a:t>  </a:t>
            </a:r>
            <a:r>
              <a:rPr lang="cs-CZ" dirty="0" err="1"/>
              <a:t>S.S</a:t>
            </a:r>
            <a:r>
              <a:rPr lang="cs-CZ" dirty="0"/>
              <a:t>. Stevens‘ </a:t>
            </a:r>
            <a:r>
              <a:rPr lang="cs-CZ" dirty="0" err="1"/>
              <a:t>definition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measurement</a:t>
            </a:r>
            <a:r>
              <a:rPr lang="cs-CZ" dirty="0"/>
              <a:t>.</a:t>
            </a:r>
          </a:p>
          <a:p>
            <a:r>
              <a:rPr lang="cs-CZ" dirty="0"/>
              <a:t>In </a:t>
            </a:r>
            <a:r>
              <a:rPr lang="cs-CZ" dirty="0" err="1"/>
              <a:t>practice</a:t>
            </a:r>
            <a:r>
              <a:rPr lang="cs-CZ" dirty="0"/>
              <a:t>, </a:t>
            </a:r>
            <a:r>
              <a:rPr lang="cs-CZ" dirty="0" err="1"/>
              <a:t>measurement</a:t>
            </a:r>
            <a:r>
              <a:rPr lang="cs-CZ" dirty="0"/>
              <a:t> – </a:t>
            </a:r>
            <a:r>
              <a:rPr lang="cs-CZ" dirty="0" err="1"/>
              <a:t>scaling</a:t>
            </a:r>
            <a:r>
              <a:rPr lang="cs-CZ" dirty="0"/>
              <a:t> – </a:t>
            </a:r>
            <a:r>
              <a:rPr lang="cs-CZ" dirty="0" err="1"/>
              <a:t>is</a:t>
            </a:r>
            <a:r>
              <a:rPr lang="cs-CZ" dirty="0"/>
              <a:t> </a:t>
            </a:r>
            <a:r>
              <a:rPr lang="cs-CZ" dirty="0" err="1"/>
              <a:t>an</a:t>
            </a:r>
            <a:r>
              <a:rPr lang="cs-CZ" dirty="0"/>
              <a:t> </a:t>
            </a:r>
            <a:r>
              <a:rPr lang="cs-CZ" dirty="0" err="1"/>
              <a:t>attempt</a:t>
            </a:r>
            <a:r>
              <a:rPr lang="cs-CZ" dirty="0"/>
              <a:t> to</a:t>
            </a:r>
          </a:p>
          <a:p>
            <a:pPr lvl="1"/>
            <a:r>
              <a:rPr lang="cs-CZ" dirty="0"/>
              <a:t>a) </a:t>
            </a:r>
            <a:r>
              <a:rPr lang="cs-CZ" dirty="0" err="1"/>
              <a:t>create</a:t>
            </a:r>
            <a:r>
              <a:rPr lang="cs-CZ" dirty="0"/>
              <a:t> a </a:t>
            </a:r>
            <a:r>
              <a:rPr lang="cs-CZ" dirty="0" err="1"/>
              <a:t>scale</a:t>
            </a:r>
            <a:r>
              <a:rPr lang="cs-CZ" dirty="0"/>
              <a:t> </a:t>
            </a:r>
            <a:r>
              <a:rPr lang="cs-CZ" dirty="0" err="1"/>
              <a:t>reflecting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quantitative</a:t>
            </a:r>
            <a:r>
              <a:rPr lang="cs-CZ" dirty="0"/>
              <a:t> </a:t>
            </a:r>
            <a:r>
              <a:rPr lang="cs-CZ" dirty="0" err="1"/>
              <a:t>property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a co</a:t>
            </a:r>
            <a:r>
              <a:rPr lang="en-GB" dirty="0"/>
              <a:t>n</a:t>
            </a:r>
            <a:r>
              <a:rPr lang="cs-CZ" dirty="0" err="1"/>
              <a:t>struct</a:t>
            </a:r>
            <a:r>
              <a:rPr lang="cs-CZ" dirty="0"/>
              <a:t> and</a:t>
            </a:r>
            <a:endParaRPr lang="en-GB" dirty="0"/>
          </a:p>
          <a:p>
            <a:pPr lvl="1"/>
            <a:r>
              <a:rPr lang="en-GB" dirty="0"/>
              <a:t>b</a:t>
            </a:r>
            <a:r>
              <a:rPr lang="cs-CZ" dirty="0"/>
              <a:t>)</a:t>
            </a:r>
            <a:r>
              <a:rPr lang="en-GB" dirty="0"/>
              <a:t> create an instrument allowing us to map measured objects on this scale  </a:t>
            </a:r>
            <a:r>
              <a:rPr lang="cs-CZ" dirty="0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187233952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A3837EE-ACCA-41FC-90B1-938096046B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QUANTITATIVE</a:t>
            </a:r>
            <a:r>
              <a:rPr lang="cs-CZ" dirty="0"/>
              <a:t> </a:t>
            </a:r>
            <a:r>
              <a:rPr lang="cs-CZ" dirty="0" err="1"/>
              <a:t>PROPERTY</a:t>
            </a:r>
            <a:r>
              <a:rPr lang="cs-CZ" dirty="0"/>
              <a:t> OF A </a:t>
            </a:r>
            <a:r>
              <a:rPr lang="cs-CZ" dirty="0" err="1"/>
              <a:t>CONSTRUCT</a:t>
            </a:r>
            <a:r>
              <a:rPr lang="cs-CZ" dirty="0"/>
              <a:t> – </a:t>
            </a:r>
            <a:r>
              <a:rPr lang="cs-CZ" dirty="0" err="1"/>
              <a:t>based</a:t>
            </a:r>
            <a:r>
              <a:rPr lang="cs-CZ" dirty="0"/>
              <a:t> on </a:t>
            </a:r>
            <a:r>
              <a:rPr lang="cs-CZ" dirty="0" err="1"/>
              <a:t>theory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21866F5-2739-4A9B-81B8-13524DC7A7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4"/>
            <a:ext cx="8263830" cy="4843735"/>
          </a:xfrm>
        </p:spPr>
        <p:txBody>
          <a:bodyPr>
            <a:normAutofit/>
          </a:bodyPr>
          <a:lstStyle/>
          <a:p>
            <a:r>
              <a:rPr lang="cs-CZ" b="1" dirty="0" err="1"/>
              <a:t>Nominal</a:t>
            </a:r>
            <a:r>
              <a:rPr lang="cs-CZ" dirty="0"/>
              <a:t> </a:t>
            </a:r>
            <a:r>
              <a:rPr lang="cs-CZ" dirty="0" err="1"/>
              <a:t>construct</a:t>
            </a:r>
            <a:endParaRPr lang="cs-CZ" dirty="0"/>
          </a:p>
          <a:p>
            <a:pPr lvl="1"/>
            <a:r>
              <a:rPr lang="cs-CZ" dirty="0" err="1"/>
              <a:t>characteristic</a:t>
            </a:r>
            <a:r>
              <a:rPr lang="cs-CZ" dirty="0"/>
              <a:t> </a:t>
            </a:r>
            <a:r>
              <a:rPr lang="cs-CZ" dirty="0" err="1"/>
              <a:t>that</a:t>
            </a:r>
            <a:r>
              <a:rPr lang="cs-CZ" dirty="0"/>
              <a:t> has </a:t>
            </a:r>
            <a:r>
              <a:rPr lang="cs-CZ" dirty="0" err="1"/>
              <a:t>values</a:t>
            </a:r>
            <a:r>
              <a:rPr lang="cs-CZ" dirty="0"/>
              <a:t> </a:t>
            </a:r>
            <a:r>
              <a:rPr lang="cs-CZ" dirty="0" err="1"/>
              <a:t>that</a:t>
            </a:r>
            <a:r>
              <a:rPr lang="cs-CZ" dirty="0"/>
              <a:t> </a:t>
            </a:r>
            <a:r>
              <a:rPr lang="cs-CZ" dirty="0" err="1"/>
              <a:t>differ</a:t>
            </a:r>
            <a:r>
              <a:rPr lang="cs-CZ" dirty="0"/>
              <a:t> in </a:t>
            </a:r>
            <a:r>
              <a:rPr lang="cs-CZ" dirty="0" err="1"/>
              <a:t>quality</a:t>
            </a:r>
            <a:r>
              <a:rPr lang="cs-CZ" dirty="0"/>
              <a:t>, not in </a:t>
            </a:r>
            <a:r>
              <a:rPr lang="cs-CZ" dirty="0" err="1"/>
              <a:t>quantity</a:t>
            </a:r>
            <a:endParaRPr lang="cs-CZ" dirty="0"/>
          </a:p>
          <a:p>
            <a:pPr lvl="1"/>
            <a:r>
              <a:rPr lang="cs-CZ" dirty="0" err="1"/>
              <a:t>e.g</a:t>
            </a:r>
            <a:r>
              <a:rPr lang="cs-CZ" dirty="0"/>
              <a:t>. sex </a:t>
            </a:r>
            <a:r>
              <a:rPr lang="cs-CZ" dirty="0" err="1"/>
              <a:t>of</a:t>
            </a:r>
            <a:r>
              <a:rPr lang="cs-CZ" dirty="0"/>
              <a:t> a person, </a:t>
            </a:r>
            <a:r>
              <a:rPr lang="cs-CZ" dirty="0" err="1"/>
              <a:t>preferred</a:t>
            </a:r>
            <a:r>
              <a:rPr lang="cs-CZ" dirty="0"/>
              <a:t> </a:t>
            </a:r>
            <a:r>
              <a:rPr lang="cs-CZ" dirty="0" err="1"/>
              <a:t>color</a:t>
            </a:r>
            <a:r>
              <a:rPr lang="cs-CZ" dirty="0"/>
              <a:t>, </a:t>
            </a:r>
            <a:r>
              <a:rPr lang="cs-CZ" dirty="0" err="1"/>
              <a:t>occupation</a:t>
            </a:r>
            <a:endParaRPr lang="en-GB" dirty="0"/>
          </a:p>
          <a:p>
            <a:pPr lvl="1"/>
            <a:r>
              <a:rPr lang="en-GB" dirty="0"/>
              <a:t>object may </a:t>
            </a:r>
            <a:r>
              <a:rPr lang="en-GB" dirty="0" err="1"/>
              <a:t>onl</a:t>
            </a:r>
            <a:r>
              <a:rPr lang="cs-CZ" dirty="0"/>
              <a:t>y </a:t>
            </a:r>
            <a:r>
              <a:rPr lang="cs-CZ" dirty="0" err="1"/>
              <a:t>be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same</a:t>
            </a:r>
            <a:r>
              <a:rPr lang="cs-CZ" dirty="0"/>
              <a:t> </a:t>
            </a:r>
            <a:r>
              <a:rPr lang="cs-CZ" dirty="0" err="1"/>
              <a:t>or</a:t>
            </a:r>
            <a:r>
              <a:rPr lang="cs-CZ" dirty="0"/>
              <a:t> </a:t>
            </a:r>
            <a:r>
              <a:rPr lang="cs-CZ" dirty="0" err="1"/>
              <a:t>different</a:t>
            </a:r>
            <a:r>
              <a:rPr lang="cs-CZ" dirty="0"/>
              <a:t> in </a:t>
            </a:r>
            <a:r>
              <a:rPr lang="cs-CZ" dirty="0" err="1"/>
              <a:t>this</a:t>
            </a:r>
            <a:r>
              <a:rPr lang="cs-CZ" dirty="0"/>
              <a:t> </a:t>
            </a:r>
            <a:r>
              <a:rPr lang="cs-CZ" dirty="0" err="1"/>
              <a:t>characteristic</a:t>
            </a:r>
            <a:endParaRPr lang="en-GB" dirty="0"/>
          </a:p>
          <a:p>
            <a:r>
              <a:rPr lang="en-GB" b="1" dirty="0"/>
              <a:t>Ordinal</a:t>
            </a:r>
            <a:r>
              <a:rPr lang="en-GB" dirty="0"/>
              <a:t> construct</a:t>
            </a:r>
          </a:p>
          <a:p>
            <a:pPr lvl="1"/>
            <a:r>
              <a:rPr lang="en-GB" dirty="0"/>
              <a:t>has values that differ in quantity enough to allow us to order them</a:t>
            </a:r>
            <a:endParaRPr lang="cs-CZ" dirty="0"/>
          </a:p>
          <a:p>
            <a:pPr lvl="1"/>
            <a:r>
              <a:rPr lang="cs-CZ" dirty="0" err="1"/>
              <a:t>often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values</a:t>
            </a:r>
            <a:r>
              <a:rPr lang="cs-CZ" dirty="0"/>
              <a:t> are </a:t>
            </a:r>
            <a:r>
              <a:rPr lang="cs-CZ" dirty="0" err="1"/>
              <a:t>categories</a:t>
            </a:r>
            <a:endParaRPr lang="cs-CZ" dirty="0"/>
          </a:p>
          <a:p>
            <a:pPr lvl="1"/>
            <a:r>
              <a:rPr lang="cs-CZ" dirty="0" err="1"/>
              <a:t>e.g</a:t>
            </a:r>
            <a:r>
              <a:rPr lang="cs-CZ" dirty="0"/>
              <a:t>. </a:t>
            </a:r>
            <a:r>
              <a:rPr lang="cs-CZ" dirty="0" err="1"/>
              <a:t>education</a:t>
            </a:r>
            <a:r>
              <a:rPr lang="cs-CZ" dirty="0"/>
              <a:t> level, grade in </a:t>
            </a:r>
            <a:r>
              <a:rPr lang="cs-CZ" dirty="0" err="1"/>
              <a:t>school</a:t>
            </a:r>
            <a:endParaRPr lang="cs-CZ" dirty="0"/>
          </a:p>
          <a:p>
            <a:pPr lvl="1"/>
            <a:r>
              <a:rPr lang="cs-CZ" dirty="0" err="1"/>
              <a:t>objects</a:t>
            </a:r>
            <a:r>
              <a:rPr lang="cs-CZ" dirty="0"/>
              <a:t> </a:t>
            </a:r>
            <a:r>
              <a:rPr lang="cs-CZ" dirty="0" err="1"/>
              <a:t>may</a:t>
            </a:r>
            <a:r>
              <a:rPr lang="cs-CZ" dirty="0"/>
              <a:t> </a:t>
            </a:r>
            <a:r>
              <a:rPr lang="cs-CZ" dirty="0" err="1"/>
              <a:t>be</a:t>
            </a:r>
            <a:r>
              <a:rPr lang="cs-CZ" dirty="0"/>
              <a:t> </a:t>
            </a:r>
            <a:r>
              <a:rPr lang="cs-CZ" dirty="0" err="1"/>
              <a:t>ordered</a:t>
            </a:r>
            <a:r>
              <a:rPr lang="cs-CZ" dirty="0"/>
              <a:t> </a:t>
            </a:r>
            <a:r>
              <a:rPr lang="cs-CZ" dirty="0" err="1"/>
              <a:t>acc</a:t>
            </a:r>
            <a:r>
              <a:rPr lang="cs-CZ" dirty="0"/>
              <a:t>. to </a:t>
            </a:r>
            <a:r>
              <a:rPr lang="cs-CZ" dirty="0" err="1"/>
              <a:t>this</a:t>
            </a:r>
            <a:r>
              <a:rPr lang="cs-CZ" dirty="0"/>
              <a:t> </a:t>
            </a:r>
            <a:r>
              <a:rPr lang="cs-CZ" dirty="0" err="1"/>
              <a:t>characteristic</a:t>
            </a:r>
            <a:r>
              <a:rPr lang="cs-CZ" dirty="0"/>
              <a:t> (transitivity)</a:t>
            </a:r>
          </a:p>
          <a:p>
            <a:r>
              <a:rPr lang="cs-CZ" dirty="0" err="1"/>
              <a:t>Quantitative</a:t>
            </a:r>
            <a:r>
              <a:rPr lang="cs-CZ" dirty="0"/>
              <a:t> </a:t>
            </a:r>
            <a:r>
              <a:rPr lang="cs-CZ" dirty="0" err="1"/>
              <a:t>construct</a:t>
            </a:r>
            <a:endParaRPr lang="cs-CZ" dirty="0"/>
          </a:p>
          <a:p>
            <a:pPr lvl="1"/>
            <a:r>
              <a:rPr lang="cs-CZ" dirty="0"/>
              <a:t>has </a:t>
            </a:r>
            <a:r>
              <a:rPr lang="cs-CZ" dirty="0" err="1"/>
              <a:t>values</a:t>
            </a:r>
            <a:r>
              <a:rPr lang="cs-CZ" dirty="0"/>
              <a:t> </a:t>
            </a:r>
            <a:r>
              <a:rPr lang="cs-CZ" dirty="0" err="1"/>
              <a:t>that</a:t>
            </a:r>
            <a:r>
              <a:rPr lang="cs-CZ" dirty="0"/>
              <a:t> </a:t>
            </a:r>
            <a:r>
              <a:rPr lang="cs-CZ" dirty="0" err="1"/>
              <a:t>may</a:t>
            </a:r>
            <a:r>
              <a:rPr lang="cs-CZ" dirty="0"/>
              <a:t> </a:t>
            </a:r>
            <a:r>
              <a:rPr lang="cs-CZ" dirty="0" err="1"/>
              <a:t>be</a:t>
            </a:r>
            <a:r>
              <a:rPr lang="cs-CZ" dirty="0"/>
              <a:t> </a:t>
            </a:r>
            <a:r>
              <a:rPr lang="cs-CZ" dirty="0" err="1"/>
              <a:t>ordered</a:t>
            </a:r>
            <a:r>
              <a:rPr lang="cs-CZ" dirty="0"/>
              <a:t> and </a:t>
            </a:r>
            <a:r>
              <a:rPr lang="cs-CZ" dirty="0" err="1"/>
              <a:t>the</a:t>
            </a:r>
            <a:r>
              <a:rPr lang="cs-CZ" dirty="0"/>
              <a:t> distance </a:t>
            </a:r>
            <a:r>
              <a:rPr lang="cs-CZ" dirty="0" err="1"/>
              <a:t>between</a:t>
            </a:r>
            <a:r>
              <a:rPr lang="cs-CZ" dirty="0"/>
              <a:t> </a:t>
            </a:r>
            <a:r>
              <a:rPr lang="cs-CZ" dirty="0" err="1"/>
              <a:t>values</a:t>
            </a:r>
            <a:r>
              <a:rPr lang="cs-CZ" dirty="0"/>
              <a:t> </a:t>
            </a:r>
            <a:r>
              <a:rPr lang="cs-CZ" dirty="0" err="1"/>
              <a:t>may</a:t>
            </a:r>
            <a:r>
              <a:rPr lang="cs-CZ" dirty="0"/>
              <a:t> </a:t>
            </a:r>
            <a:r>
              <a:rPr lang="cs-CZ" dirty="0" err="1"/>
              <a:t>be</a:t>
            </a:r>
            <a:r>
              <a:rPr lang="cs-CZ" dirty="0"/>
              <a:t> </a:t>
            </a:r>
            <a:r>
              <a:rPr lang="cs-CZ" dirty="0" err="1"/>
              <a:t>defined</a:t>
            </a:r>
            <a:r>
              <a:rPr lang="cs-CZ" dirty="0"/>
              <a:t> – </a:t>
            </a:r>
            <a:r>
              <a:rPr lang="cs-CZ" dirty="0" err="1"/>
              <a:t>numeric</a:t>
            </a:r>
            <a:r>
              <a:rPr lang="cs-CZ" dirty="0"/>
              <a:t> </a:t>
            </a:r>
            <a:r>
              <a:rPr lang="cs-CZ" dirty="0" err="1"/>
              <a:t>scale</a:t>
            </a:r>
            <a:r>
              <a:rPr lang="cs-CZ" dirty="0"/>
              <a:t>, </a:t>
            </a:r>
            <a:r>
              <a:rPr lang="cs-CZ" dirty="0" err="1"/>
              <a:t>discrete</a:t>
            </a:r>
            <a:r>
              <a:rPr lang="cs-CZ" dirty="0"/>
              <a:t>/</a:t>
            </a:r>
            <a:r>
              <a:rPr lang="cs-CZ" dirty="0" err="1"/>
              <a:t>continuous</a:t>
            </a:r>
            <a:r>
              <a:rPr lang="cs-CZ" dirty="0"/>
              <a:t> </a:t>
            </a:r>
            <a:r>
              <a:rPr lang="cs-CZ" dirty="0" err="1"/>
              <a:t>makes</a:t>
            </a:r>
            <a:r>
              <a:rPr lang="cs-CZ" dirty="0"/>
              <a:t> </a:t>
            </a:r>
            <a:r>
              <a:rPr lang="cs-CZ" dirty="0" err="1"/>
              <a:t>sense</a:t>
            </a:r>
            <a:endParaRPr lang="cs-CZ" dirty="0"/>
          </a:p>
          <a:p>
            <a:pPr lvl="1"/>
            <a:r>
              <a:rPr lang="cs-CZ" dirty="0"/>
              <a:t>a distance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one</a:t>
            </a:r>
            <a:r>
              <a:rPr lang="cs-CZ" dirty="0"/>
              <a:t> </a:t>
            </a:r>
            <a:r>
              <a:rPr lang="cs-CZ" dirty="0" err="1"/>
              <a:t>can</a:t>
            </a:r>
            <a:r>
              <a:rPr lang="cs-CZ" dirty="0"/>
              <a:t> </a:t>
            </a:r>
            <a:r>
              <a:rPr lang="cs-CZ" dirty="0" err="1"/>
              <a:t>be</a:t>
            </a:r>
            <a:r>
              <a:rPr lang="cs-CZ" dirty="0"/>
              <a:t> (</a:t>
            </a:r>
            <a:r>
              <a:rPr lang="cs-CZ" dirty="0" err="1"/>
              <a:t>carefully</a:t>
            </a:r>
            <a:r>
              <a:rPr lang="cs-CZ" dirty="0"/>
              <a:t>) </a:t>
            </a:r>
            <a:r>
              <a:rPr lang="cs-CZ" dirty="0" err="1"/>
              <a:t>thought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as a unit</a:t>
            </a:r>
          </a:p>
          <a:p>
            <a:pPr lvl="1"/>
            <a:r>
              <a:rPr lang="cs-CZ" b="1" dirty="0"/>
              <a:t>Interval</a:t>
            </a:r>
            <a:r>
              <a:rPr lang="cs-CZ" dirty="0"/>
              <a:t> </a:t>
            </a:r>
            <a:r>
              <a:rPr lang="cs-CZ" dirty="0" err="1"/>
              <a:t>construct</a:t>
            </a:r>
            <a:r>
              <a:rPr lang="cs-CZ" dirty="0"/>
              <a:t> - distance </a:t>
            </a:r>
            <a:r>
              <a:rPr lang="cs-CZ" dirty="0" err="1"/>
              <a:t>between</a:t>
            </a:r>
            <a:r>
              <a:rPr lang="cs-CZ" dirty="0"/>
              <a:t> </a:t>
            </a:r>
            <a:r>
              <a:rPr lang="cs-CZ" dirty="0" err="1"/>
              <a:t>objects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</a:t>
            </a:r>
            <a:r>
              <a:rPr lang="cs-CZ" dirty="0" err="1"/>
              <a:t>defined</a:t>
            </a:r>
            <a:r>
              <a:rPr lang="cs-CZ" dirty="0"/>
              <a:t> (</a:t>
            </a:r>
            <a:r>
              <a:rPr lang="cs-CZ" dirty="0" err="1"/>
              <a:t>deg</a:t>
            </a:r>
            <a:r>
              <a:rPr lang="cs-CZ" dirty="0"/>
              <a:t> Celsius, IQ, risk </a:t>
            </a:r>
            <a:r>
              <a:rPr lang="cs-CZ" dirty="0" err="1"/>
              <a:t>av</a:t>
            </a:r>
            <a:r>
              <a:rPr lang="cs-CZ" dirty="0"/>
              <a:t>.)</a:t>
            </a:r>
          </a:p>
          <a:p>
            <a:pPr lvl="1"/>
            <a:r>
              <a:rPr lang="cs-CZ" b="1" dirty="0"/>
              <a:t>Ratio</a:t>
            </a:r>
            <a:r>
              <a:rPr lang="cs-CZ" dirty="0"/>
              <a:t> </a:t>
            </a:r>
            <a:r>
              <a:rPr lang="cs-CZ" dirty="0" err="1"/>
              <a:t>construct</a:t>
            </a:r>
            <a:r>
              <a:rPr lang="cs-CZ" dirty="0"/>
              <a:t> – has </a:t>
            </a:r>
            <a:r>
              <a:rPr lang="cs-CZ" dirty="0" err="1"/>
              <a:t>absolute</a:t>
            </a:r>
            <a:r>
              <a:rPr lang="cs-CZ" dirty="0"/>
              <a:t> 0, </a:t>
            </a:r>
            <a:r>
              <a:rPr lang="cs-CZ" dirty="0" err="1"/>
              <a:t>ratios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objects</a:t>
            </a:r>
            <a:r>
              <a:rPr lang="cs-CZ" dirty="0"/>
              <a:t> are </a:t>
            </a:r>
            <a:r>
              <a:rPr lang="cs-CZ" dirty="0" err="1"/>
              <a:t>defined</a:t>
            </a:r>
            <a:r>
              <a:rPr lang="cs-CZ" dirty="0"/>
              <a:t> (</a:t>
            </a:r>
            <a:r>
              <a:rPr lang="cs-CZ" dirty="0" err="1"/>
              <a:t>deg</a:t>
            </a:r>
            <a:r>
              <a:rPr lang="cs-CZ" dirty="0"/>
              <a:t> Kelvin,  ?)</a:t>
            </a:r>
          </a:p>
          <a:p>
            <a:pPr lvl="1"/>
            <a:endParaRPr lang="cs-CZ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3918700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0D49D35-1AE5-4CD9-AFF3-EF9CBD4DAD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Relationship</a:t>
            </a:r>
            <a:r>
              <a:rPr lang="cs-CZ" dirty="0"/>
              <a:t> </a:t>
            </a:r>
            <a:r>
              <a:rPr lang="cs-CZ" dirty="0" err="1"/>
              <a:t>between</a:t>
            </a:r>
            <a:r>
              <a:rPr lang="cs-CZ" dirty="0"/>
              <a:t> </a:t>
            </a:r>
            <a:r>
              <a:rPr lang="cs-CZ" dirty="0" err="1"/>
              <a:t>Quantitative</a:t>
            </a:r>
            <a:r>
              <a:rPr lang="cs-CZ" dirty="0"/>
              <a:t> </a:t>
            </a:r>
            <a:r>
              <a:rPr lang="cs-CZ" dirty="0" err="1"/>
              <a:t>property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a </a:t>
            </a:r>
            <a:r>
              <a:rPr lang="cs-CZ" dirty="0" err="1"/>
              <a:t>construct</a:t>
            </a:r>
            <a:r>
              <a:rPr lang="cs-CZ" dirty="0"/>
              <a:t> and a </a:t>
            </a:r>
            <a:r>
              <a:rPr lang="cs-CZ" b="1" dirty="0" err="1"/>
              <a:t>SCALE</a:t>
            </a:r>
            <a:r>
              <a:rPr lang="cs-CZ" dirty="0"/>
              <a:t> </a:t>
            </a:r>
            <a:r>
              <a:rPr lang="cs-CZ" dirty="0" err="1"/>
              <a:t>we</a:t>
            </a:r>
            <a:r>
              <a:rPr lang="cs-CZ" dirty="0"/>
              <a:t> </a:t>
            </a:r>
            <a:r>
              <a:rPr lang="cs-CZ" dirty="0" err="1"/>
              <a:t>want</a:t>
            </a:r>
            <a:r>
              <a:rPr lang="cs-CZ" dirty="0"/>
              <a:t> to build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65D6131-465C-4DE0-9541-47F4F078EC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err="1"/>
              <a:t>Scales</a:t>
            </a:r>
            <a:r>
              <a:rPr lang="cs-CZ" dirty="0"/>
              <a:t> are </a:t>
            </a:r>
            <a:r>
              <a:rPr lang="cs-CZ" dirty="0" err="1"/>
              <a:t>also</a:t>
            </a:r>
            <a:r>
              <a:rPr lang="cs-CZ" dirty="0"/>
              <a:t> </a:t>
            </a:r>
            <a:r>
              <a:rPr lang="cs-CZ" dirty="0" err="1"/>
              <a:t>nominal</a:t>
            </a:r>
            <a:r>
              <a:rPr lang="cs-CZ" dirty="0"/>
              <a:t>, </a:t>
            </a:r>
            <a:r>
              <a:rPr lang="cs-CZ" dirty="0" err="1"/>
              <a:t>ordinal</a:t>
            </a:r>
            <a:r>
              <a:rPr lang="cs-CZ" dirty="0"/>
              <a:t>, interval and ratio – </a:t>
            </a:r>
            <a:r>
              <a:rPr lang="cs-CZ" b="1" dirty="0" err="1"/>
              <a:t>scale</a:t>
            </a:r>
            <a:r>
              <a:rPr lang="cs-CZ" b="1" dirty="0"/>
              <a:t> level</a:t>
            </a:r>
          </a:p>
          <a:p>
            <a:r>
              <a:rPr lang="cs-CZ" b="1" dirty="0" err="1"/>
              <a:t>Scale</a:t>
            </a:r>
            <a:r>
              <a:rPr lang="cs-CZ" b="1" dirty="0"/>
              <a:t> level</a:t>
            </a:r>
            <a:r>
              <a:rPr lang="cs-CZ" dirty="0"/>
              <a:t> </a:t>
            </a:r>
            <a:r>
              <a:rPr lang="cs-CZ" dirty="0" err="1"/>
              <a:t>defines</a:t>
            </a:r>
            <a:r>
              <a:rPr lang="cs-CZ" dirty="0"/>
              <a:t> </a:t>
            </a:r>
            <a:r>
              <a:rPr lang="cs-CZ" dirty="0" err="1"/>
              <a:t>meaninful</a:t>
            </a:r>
            <a:r>
              <a:rPr lang="cs-CZ" dirty="0"/>
              <a:t> </a:t>
            </a:r>
            <a:r>
              <a:rPr lang="cs-CZ" dirty="0" err="1"/>
              <a:t>mathematical</a:t>
            </a:r>
            <a:r>
              <a:rPr lang="cs-CZ" dirty="0"/>
              <a:t> relations/</a:t>
            </a:r>
            <a:r>
              <a:rPr lang="cs-CZ" dirty="0" err="1"/>
              <a:t>operations</a:t>
            </a:r>
            <a:r>
              <a:rPr lang="cs-CZ" dirty="0"/>
              <a:t> on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values</a:t>
            </a:r>
            <a:endParaRPr lang="cs-CZ" dirty="0"/>
          </a:p>
          <a:p>
            <a:pPr lvl="1"/>
            <a:r>
              <a:rPr lang="cs-CZ" b="1" dirty="0"/>
              <a:t>=, not =</a:t>
            </a:r>
          </a:p>
          <a:p>
            <a:pPr lvl="1"/>
            <a:r>
              <a:rPr lang="cs-CZ" b="1" dirty="0"/>
              <a:t>=, not =, &lt;, &gt;</a:t>
            </a:r>
          </a:p>
          <a:p>
            <a:pPr lvl="1"/>
            <a:r>
              <a:rPr lang="cs-CZ" b="1" dirty="0"/>
              <a:t>=, not =, &lt;, &gt;, +, -</a:t>
            </a:r>
          </a:p>
          <a:p>
            <a:pPr lvl="1"/>
            <a:r>
              <a:rPr lang="cs-CZ" b="1" dirty="0"/>
              <a:t>=, not =, &lt;, &gt;, +, -, x, /</a:t>
            </a:r>
          </a:p>
          <a:p>
            <a:r>
              <a:rPr lang="cs-CZ" dirty="0" err="1"/>
              <a:t>For</a:t>
            </a:r>
            <a:r>
              <a:rPr lang="cs-CZ" dirty="0"/>
              <a:t> a </a:t>
            </a:r>
            <a:r>
              <a:rPr lang="cs-CZ" dirty="0" err="1"/>
              <a:t>construct</a:t>
            </a:r>
            <a:r>
              <a:rPr lang="cs-CZ" dirty="0"/>
              <a:t> </a:t>
            </a:r>
            <a:r>
              <a:rPr lang="cs-CZ" dirty="0" err="1"/>
              <a:t>we</a:t>
            </a:r>
            <a:r>
              <a:rPr lang="cs-CZ" dirty="0"/>
              <a:t> </a:t>
            </a:r>
            <a:r>
              <a:rPr lang="cs-CZ" dirty="0" err="1"/>
              <a:t>can</a:t>
            </a:r>
            <a:r>
              <a:rPr lang="cs-CZ" dirty="0"/>
              <a:t> build a </a:t>
            </a:r>
            <a:r>
              <a:rPr lang="cs-CZ" dirty="0" err="1"/>
              <a:t>scale</a:t>
            </a:r>
            <a:r>
              <a:rPr lang="cs-CZ" dirty="0"/>
              <a:t> on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same</a:t>
            </a:r>
            <a:r>
              <a:rPr lang="cs-CZ" dirty="0"/>
              <a:t> level </a:t>
            </a:r>
            <a:r>
              <a:rPr lang="cs-CZ" dirty="0" err="1"/>
              <a:t>or</a:t>
            </a:r>
            <a:r>
              <a:rPr lang="cs-CZ" dirty="0"/>
              <a:t> </a:t>
            </a:r>
            <a:r>
              <a:rPr lang="cs-CZ" b="1" dirty="0" err="1"/>
              <a:t>lower</a:t>
            </a:r>
            <a:endParaRPr lang="cs-CZ" b="1" dirty="0"/>
          </a:p>
          <a:p>
            <a:endParaRPr lang="cs-CZ" dirty="0"/>
          </a:p>
          <a:p>
            <a:r>
              <a:rPr lang="cs-CZ" dirty="0"/>
              <a:t>Many </a:t>
            </a:r>
            <a:r>
              <a:rPr lang="cs-CZ" dirty="0" err="1"/>
              <a:t>combinations</a:t>
            </a:r>
            <a:r>
              <a:rPr lang="cs-CZ" dirty="0"/>
              <a:t> are </a:t>
            </a:r>
            <a:r>
              <a:rPr lang="cs-CZ" dirty="0" err="1"/>
              <a:t>possible</a:t>
            </a:r>
            <a:r>
              <a:rPr lang="cs-CZ" dirty="0"/>
              <a:t>.</a:t>
            </a:r>
          </a:p>
          <a:p>
            <a:pPr marL="0" indent="0">
              <a:buNone/>
            </a:pPr>
            <a:r>
              <a:rPr lang="cs-CZ" dirty="0"/>
              <a:t>X</a:t>
            </a:r>
          </a:p>
          <a:p>
            <a:r>
              <a:rPr lang="cs-CZ" dirty="0" err="1"/>
              <a:t>From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perspective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operationalism</a:t>
            </a:r>
            <a:r>
              <a:rPr lang="cs-CZ" dirty="0"/>
              <a:t>,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scale</a:t>
            </a:r>
            <a:r>
              <a:rPr lang="cs-CZ" dirty="0"/>
              <a:t> </a:t>
            </a:r>
            <a:r>
              <a:rPr lang="cs-CZ" dirty="0" err="1"/>
              <a:t>defines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construct</a:t>
            </a:r>
            <a:endParaRPr lang="cs-CZ" dirty="0"/>
          </a:p>
          <a:p>
            <a:pPr marL="342900" lvl="1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7404044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A44F6BE-F88B-4F38-8C02-1EB095CD19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OPERATIONALIZATION</a:t>
            </a:r>
            <a:r>
              <a:rPr lang="cs-CZ" dirty="0"/>
              <a:t> OF A </a:t>
            </a:r>
            <a:r>
              <a:rPr lang="cs-CZ" dirty="0" err="1"/>
              <a:t>CONSTRUCT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7546AB1-DB05-4C77-A775-D5A93D1CD4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8335838" cy="4667250"/>
          </a:xfrm>
        </p:spPr>
        <p:txBody>
          <a:bodyPr>
            <a:normAutofit/>
          </a:bodyPr>
          <a:lstStyle/>
          <a:p>
            <a:r>
              <a:rPr lang="cs-CZ" dirty="0" err="1"/>
              <a:t>Deriving</a:t>
            </a:r>
            <a:r>
              <a:rPr lang="cs-CZ" dirty="0"/>
              <a:t>, </a:t>
            </a:r>
            <a:r>
              <a:rPr lang="cs-CZ" dirty="0" err="1"/>
              <a:t>from</a:t>
            </a:r>
            <a:r>
              <a:rPr lang="cs-CZ" dirty="0"/>
              <a:t> </a:t>
            </a:r>
            <a:r>
              <a:rPr lang="cs-CZ" dirty="0" err="1"/>
              <a:t>theory</a:t>
            </a:r>
            <a:r>
              <a:rPr lang="cs-CZ" dirty="0"/>
              <a:t>, </a:t>
            </a:r>
            <a:r>
              <a:rPr lang="cs-CZ" dirty="0" err="1"/>
              <a:t>all</a:t>
            </a:r>
            <a:r>
              <a:rPr lang="cs-CZ" dirty="0"/>
              <a:t> </a:t>
            </a:r>
            <a:r>
              <a:rPr lang="cs-CZ" dirty="0" err="1"/>
              <a:t>possible</a:t>
            </a:r>
            <a:r>
              <a:rPr lang="cs-CZ" dirty="0"/>
              <a:t> </a:t>
            </a:r>
            <a:r>
              <a:rPr lang="cs-CZ" b="1" dirty="0" err="1"/>
              <a:t>manifestations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construct</a:t>
            </a:r>
            <a:r>
              <a:rPr lang="cs-CZ" dirty="0"/>
              <a:t> </a:t>
            </a:r>
            <a:r>
              <a:rPr lang="cs-CZ" dirty="0" err="1"/>
              <a:t>we</a:t>
            </a:r>
            <a:r>
              <a:rPr lang="cs-CZ" dirty="0"/>
              <a:t> are </a:t>
            </a:r>
            <a:r>
              <a:rPr lang="cs-CZ" dirty="0" err="1"/>
              <a:t>trying</a:t>
            </a:r>
            <a:r>
              <a:rPr lang="cs-CZ" dirty="0"/>
              <a:t> to </a:t>
            </a:r>
            <a:r>
              <a:rPr lang="cs-CZ" dirty="0" err="1"/>
              <a:t>measure</a:t>
            </a:r>
            <a:endParaRPr lang="cs-CZ" dirty="0"/>
          </a:p>
          <a:p>
            <a:r>
              <a:rPr lang="cs-CZ" dirty="0" err="1"/>
              <a:t>There</a:t>
            </a:r>
            <a:r>
              <a:rPr lang="cs-CZ" dirty="0"/>
              <a:t> are many, so </a:t>
            </a:r>
            <a:r>
              <a:rPr lang="cs-CZ" dirty="0" err="1"/>
              <a:t>some</a:t>
            </a:r>
            <a:r>
              <a:rPr lang="cs-CZ" dirty="0"/>
              <a:t> map/</a:t>
            </a:r>
            <a:r>
              <a:rPr lang="cs-CZ" dirty="0" err="1"/>
              <a:t>tree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them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</a:t>
            </a:r>
            <a:r>
              <a:rPr lang="cs-CZ" dirty="0" err="1"/>
              <a:t>usually</a:t>
            </a:r>
            <a:r>
              <a:rPr lang="cs-CZ" dirty="0"/>
              <a:t> </a:t>
            </a:r>
            <a:r>
              <a:rPr lang="cs-CZ" dirty="0" err="1"/>
              <a:t>necessary</a:t>
            </a:r>
            <a:endParaRPr lang="cs-CZ" dirty="0"/>
          </a:p>
          <a:p>
            <a:r>
              <a:rPr lang="cs-CZ" dirty="0"/>
              <a:t>Major </a:t>
            </a:r>
            <a:r>
              <a:rPr lang="cs-CZ" dirty="0" err="1"/>
              <a:t>areas</a:t>
            </a:r>
            <a:r>
              <a:rPr lang="cs-CZ" dirty="0"/>
              <a:t>, </a:t>
            </a:r>
            <a:r>
              <a:rPr lang="cs-CZ" dirty="0" err="1"/>
              <a:t>sets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manifestations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same</a:t>
            </a:r>
            <a:r>
              <a:rPr lang="cs-CZ" dirty="0"/>
              <a:t> </a:t>
            </a:r>
            <a:r>
              <a:rPr lang="cs-CZ" dirty="0" err="1"/>
              <a:t>kind</a:t>
            </a:r>
            <a:r>
              <a:rPr lang="cs-CZ" dirty="0"/>
              <a:t> are </a:t>
            </a:r>
            <a:r>
              <a:rPr lang="cs-CZ" dirty="0" err="1"/>
              <a:t>often</a:t>
            </a:r>
            <a:r>
              <a:rPr lang="cs-CZ" dirty="0"/>
              <a:t> </a:t>
            </a:r>
            <a:r>
              <a:rPr lang="cs-CZ" dirty="0" err="1"/>
              <a:t>termed</a:t>
            </a:r>
            <a:r>
              <a:rPr lang="cs-CZ" dirty="0"/>
              <a:t> </a:t>
            </a:r>
            <a:r>
              <a:rPr lang="cs-CZ" b="1" dirty="0" err="1"/>
              <a:t>FACETS</a:t>
            </a:r>
            <a:r>
              <a:rPr lang="cs-CZ" dirty="0"/>
              <a:t> (S-B call </a:t>
            </a:r>
            <a:r>
              <a:rPr lang="cs-CZ" dirty="0" err="1"/>
              <a:t>them</a:t>
            </a:r>
            <a:r>
              <a:rPr lang="cs-CZ" dirty="0"/>
              <a:t> </a:t>
            </a:r>
            <a:r>
              <a:rPr lang="cs-CZ" i="1" dirty="0" err="1"/>
              <a:t>dimensions</a:t>
            </a:r>
            <a:r>
              <a:rPr lang="cs-CZ" dirty="0"/>
              <a:t>, </a:t>
            </a:r>
            <a:r>
              <a:rPr lang="cs-CZ" dirty="0" err="1"/>
              <a:t>which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a bit </a:t>
            </a:r>
            <a:r>
              <a:rPr lang="cs-CZ" dirty="0" err="1"/>
              <a:t>misleading</a:t>
            </a:r>
            <a:r>
              <a:rPr lang="cs-CZ" dirty="0"/>
              <a:t>)</a:t>
            </a:r>
          </a:p>
          <a:p>
            <a:r>
              <a:rPr lang="cs-CZ" dirty="0" err="1"/>
              <a:t>Based</a:t>
            </a:r>
            <a:r>
              <a:rPr lang="cs-CZ" dirty="0"/>
              <a:t> on </a:t>
            </a:r>
            <a:r>
              <a:rPr lang="cs-CZ" dirty="0" err="1"/>
              <a:t>theory</a:t>
            </a:r>
            <a:r>
              <a:rPr lang="cs-CZ" dirty="0"/>
              <a:t>, </a:t>
            </a:r>
            <a:r>
              <a:rPr lang="cs-CZ" dirty="0" err="1"/>
              <a:t>how</a:t>
            </a:r>
            <a:r>
              <a:rPr lang="cs-CZ" dirty="0"/>
              <a:t> </a:t>
            </a:r>
            <a:r>
              <a:rPr lang="cs-CZ" dirty="0" err="1"/>
              <a:t>should</a:t>
            </a:r>
            <a:r>
              <a:rPr lang="cs-CZ" dirty="0"/>
              <a:t> </a:t>
            </a:r>
            <a:r>
              <a:rPr lang="cs-CZ" dirty="0" err="1"/>
              <a:t>people</a:t>
            </a:r>
            <a:r>
              <a:rPr lang="cs-CZ" dirty="0"/>
              <a:t>(</a:t>
            </a:r>
            <a:r>
              <a:rPr lang="cs-CZ" dirty="0" err="1"/>
              <a:t>groups</a:t>
            </a:r>
            <a:r>
              <a:rPr lang="cs-CZ" dirty="0"/>
              <a:t>, </a:t>
            </a:r>
            <a:r>
              <a:rPr lang="cs-CZ" dirty="0" err="1"/>
              <a:t>organizations</a:t>
            </a:r>
            <a:r>
              <a:rPr lang="cs-CZ" dirty="0"/>
              <a:t>) </a:t>
            </a:r>
            <a:r>
              <a:rPr lang="cs-CZ" dirty="0" err="1"/>
              <a:t>with</a:t>
            </a:r>
            <a:r>
              <a:rPr lang="cs-CZ" dirty="0"/>
              <a:t> </a:t>
            </a:r>
            <a:r>
              <a:rPr lang="cs-CZ" dirty="0" err="1"/>
              <a:t>different</a:t>
            </a:r>
            <a:r>
              <a:rPr lang="cs-CZ" dirty="0"/>
              <a:t> </a:t>
            </a:r>
            <a:r>
              <a:rPr lang="cs-CZ" dirty="0" err="1"/>
              <a:t>levels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construct</a:t>
            </a:r>
            <a:r>
              <a:rPr lang="cs-CZ" dirty="0"/>
              <a:t>… </a:t>
            </a:r>
          </a:p>
          <a:p>
            <a:pPr lvl="1"/>
            <a:r>
              <a:rPr lang="cs-CZ" dirty="0"/>
              <a:t>…</a:t>
            </a:r>
            <a:r>
              <a:rPr lang="cs-CZ" dirty="0" err="1"/>
              <a:t>currently</a:t>
            </a:r>
            <a:r>
              <a:rPr lang="cs-CZ" dirty="0"/>
              <a:t> </a:t>
            </a:r>
            <a:r>
              <a:rPr lang="cs-CZ" dirty="0" err="1"/>
              <a:t>behave</a:t>
            </a:r>
            <a:r>
              <a:rPr lang="cs-CZ" dirty="0"/>
              <a:t>, </a:t>
            </a:r>
            <a:r>
              <a:rPr lang="cs-CZ" dirty="0" err="1"/>
              <a:t>act</a:t>
            </a:r>
            <a:r>
              <a:rPr lang="cs-CZ" dirty="0"/>
              <a:t> (in </a:t>
            </a:r>
            <a:r>
              <a:rPr lang="cs-CZ" dirty="0" err="1"/>
              <a:t>various</a:t>
            </a:r>
            <a:r>
              <a:rPr lang="cs-CZ" dirty="0"/>
              <a:t> </a:t>
            </a:r>
            <a:r>
              <a:rPr lang="cs-CZ" dirty="0" err="1"/>
              <a:t>situations</a:t>
            </a:r>
            <a:r>
              <a:rPr lang="cs-CZ" dirty="0"/>
              <a:t>,  </a:t>
            </a:r>
            <a:r>
              <a:rPr lang="cs-CZ" dirty="0" err="1"/>
              <a:t>even</a:t>
            </a:r>
            <a:r>
              <a:rPr lang="cs-CZ" dirty="0"/>
              <a:t> in </a:t>
            </a:r>
            <a:r>
              <a:rPr lang="cs-CZ" dirty="0" err="1"/>
              <a:t>responding</a:t>
            </a:r>
            <a:r>
              <a:rPr lang="cs-CZ" dirty="0"/>
              <a:t> to </a:t>
            </a:r>
            <a:r>
              <a:rPr lang="cs-CZ" dirty="0" err="1"/>
              <a:t>questions</a:t>
            </a:r>
            <a:r>
              <a:rPr lang="cs-CZ" dirty="0"/>
              <a:t>) </a:t>
            </a:r>
          </a:p>
          <a:p>
            <a:pPr lvl="1"/>
            <a:r>
              <a:rPr lang="cs-CZ" dirty="0"/>
              <a:t>… </a:t>
            </a:r>
            <a:r>
              <a:rPr lang="cs-CZ" dirty="0" err="1"/>
              <a:t>feel</a:t>
            </a:r>
            <a:endParaRPr lang="cs-CZ" dirty="0"/>
          </a:p>
          <a:p>
            <a:pPr lvl="1"/>
            <a:r>
              <a:rPr lang="cs-CZ" dirty="0"/>
              <a:t>… </a:t>
            </a:r>
            <a:r>
              <a:rPr lang="cs-CZ" dirty="0" err="1"/>
              <a:t>be</a:t>
            </a:r>
            <a:r>
              <a:rPr lang="cs-CZ" dirty="0"/>
              <a:t> </a:t>
            </a:r>
            <a:r>
              <a:rPr lang="cs-CZ" dirty="0" err="1"/>
              <a:t>perceived</a:t>
            </a:r>
            <a:r>
              <a:rPr lang="cs-CZ" dirty="0"/>
              <a:t> by </a:t>
            </a:r>
            <a:r>
              <a:rPr lang="cs-CZ" dirty="0" err="1"/>
              <a:t>others</a:t>
            </a:r>
            <a:endParaRPr lang="cs-CZ" dirty="0"/>
          </a:p>
          <a:p>
            <a:pPr lvl="1"/>
            <a:r>
              <a:rPr lang="cs-CZ" dirty="0"/>
              <a:t>… </a:t>
            </a:r>
            <a:r>
              <a:rPr lang="cs-CZ" dirty="0" err="1"/>
              <a:t>have</a:t>
            </a:r>
            <a:r>
              <a:rPr lang="cs-CZ" dirty="0"/>
              <a:t> </a:t>
            </a:r>
            <a:r>
              <a:rPr lang="cs-CZ" dirty="0" err="1"/>
              <a:t>achieved</a:t>
            </a:r>
            <a:r>
              <a:rPr lang="cs-CZ" dirty="0"/>
              <a:t> in </a:t>
            </a:r>
            <a:r>
              <a:rPr lang="cs-CZ" dirty="0" err="1"/>
              <a:t>the</a:t>
            </a:r>
            <a:r>
              <a:rPr lang="cs-CZ" dirty="0"/>
              <a:t> past</a:t>
            </a:r>
          </a:p>
          <a:p>
            <a:pPr lvl="1"/>
            <a:r>
              <a:rPr lang="cs-CZ" dirty="0"/>
              <a:t>… </a:t>
            </a:r>
            <a:r>
              <a:rPr lang="cs-CZ" dirty="0" err="1"/>
              <a:t>should</a:t>
            </a:r>
            <a:r>
              <a:rPr lang="cs-CZ" dirty="0"/>
              <a:t> </a:t>
            </a:r>
            <a:r>
              <a:rPr lang="cs-CZ" dirty="0" err="1"/>
              <a:t>be</a:t>
            </a:r>
            <a:r>
              <a:rPr lang="cs-CZ" dirty="0"/>
              <a:t> </a:t>
            </a:r>
            <a:r>
              <a:rPr lang="cs-CZ" dirty="0" err="1"/>
              <a:t>their</a:t>
            </a:r>
            <a:r>
              <a:rPr lang="cs-CZ" dirty="0"/>
              <a:t> </a:t>
            </a:r>
            <a:r>
              <a:rPr lang="cs-CZ" dirty="0" err="1"/>
              <a:t>future</a:t>
            </a:r>
            <a:r>
              <a:rPr lang="cs-CZ" dirty="0"/>
              <a:t> </a:t>
            </a:r>
            <a:r>
              <a:rPr lang="cs-CZ" dirty="0" err="1"/>
              <a:t>goals</a:t>
            </a:r>
            <a:r>
              <a:rPr lang="cs-CZ" dirty="0"/>
              <a:t>…… </a:t>
            </a:r>
          </a:p>
          <a:p>
            <a:r>
              <a:rPr lang="cs-CZ" dirty="0" err="1"/>
              <a:t>Then</a:t>
            </a:r>
            <a:r>
              <a:rPr lang="cs-CZ" dirty="0"/>
              <a:t> </a:t>
            </a:r>
            <a:r>
              <a:rPr lang="cs-CZ" dirty="0" err="1"/>
              <a:t>we</a:t>
            </a:r>
            <a:r>
              <a:rPr lang="cs-CZ" dirty="0"/>
              <a:t> </a:t>
            </a:r>
            <a:r>
              <a:rPr lang="cs-CZ" dirty="0" err="1"/>
              <a:t>think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ways</a:t>
            </a:r>
            <a:r>
              <a:rPr lang="cs-CZ" dirty="0"/>
              <a:t> to </a:t>
            </a:r>
            <a:r>
              <a:rPr lang="cs-CZ" dirty="0" err="1"/>
              <a:t>observe</a:t>
            </a:r>
            <a:r>
              <a:rPr lang="cs-CZ" dirty="0"/>
              <a:t>/</a:t>
            </a:r>
            <a:r>
              <a:rPr lang="cs-CZ" dirty="0" err="1"/>
              <a:t>capture</a:t>
            </a:r>
            <a:r>
              <a:rPr lang="cs-CZ" dirty="0"/>
              <a:t> as many </a:t>
            </a:r>
            <a:r>
              <a:rPr lang="cs-CZ" dirty="0" err="1"/>
              <a:t>manifestations</a:t>
            </a:r>
            <a:endParaRPr lang="cs-CZ" dirty="0"/>
          </a:p>
          <a:p>
            <a:pPr lvl="1"/>
            <a:r>
              <a:rPr lang="cs-CZ" dirty="0" err="1"/>
              <a:t>unobserved</a:t>
            </a:r>
            <a:r>
              <a:rPr lang="cs-CZ" dirty="0"/>
              <a:t> </a:t>
            </a:r>
            <a:r>
              <a:rPr lang="cs-CZ" dirty="0" err="1"/>
              <a:t>manifestations</a:t>
            </a:r>
            <a:r>
              <a:rPr lang="cs-CZ" dirty="0"/>
              <a:t> (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whatever</a:t>
            </a:r>
            <a:r>
              <a:rPr lang="cs-CZ" dirty="0"/>
              <a:t> </a:t>
            </a:r>
            <a:r>
              <a:rPr lang="cs-CZ" dirty="0" err="1"/>
              <a:t>reasons</a:t>
            </a:r>
            <a:r>
              <a:rPr lang="cs-CZ" dirty="0"/>
              <a:t>) limit validity (</a:t>
            </a:r>
            <a:r>
              <a:rPr lang="cs-CZ" dirty="0" err="1"/>
              <a:t>coverage</a:t>
            </a:r>
            <a:r>
              <a:rPr lang="cs-CZ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94832088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FFBEBAB-8D15-43DC-BA4B-ECAE36B4C5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SCALING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85265D0-80B5-4F3D-8887-DF10320DE0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Observed</a:t>
            </a:r>
            <a:r>
              <a:rPr lang="cs-CZ" dirty="0"/>
              <a:t> </a:t>
            </a:r>
            <a:r>
              <a:rPr lang="cs-CZ" dirty="0" err="1"/>
              <a:t>manifestations</a:t>
            </a:r>
            <a:r>
              <a:rPr lang="cs-CZ" dirty="0"/>
              <a:t> – </a:t>
            </a:r>
            <a:r>
              <a:rPr lang="cs-CZ" b="1" dirty="0" err="1"/>
              <a:t>indicators</a:t>
            </a:r>
            <a:r>
              <a:rPr lang="cs-CZ" b="1" dirty="0"/>
              <a:t>, </a:t>
            </a:r>
            <a:r>
              <a:rPr lang="cs-CZ" b="1" dirty="0" err="1"/>
              <a:t>items</a:t>
            </a:r>
            <a:endParaRPr lang="cs-CZ" b="1" dirty="0"/>
          </a:p>
          <a:p>
            <a:r>
              <a:rPr lang="cs-CZ" b="1" dirty="0" err="1"/>
              <a:t>Scale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</a:t>
            </a:r>
            <a:r>
              <a:rPr lang="cs-CZ" dirty="0" err="1"/>
              <a:t>built</a:t>
            </a:r>
            <a:r>
              <a:rPr lang="cs-CZ" dirty="0"/>
              <a:t> </a:t>
            </a:r>
            <a:r>
              <a:rPr lang="cs-CZ" dirty="0" err="1"/>
              <a:t>from</a:t>
            </a:r>
            <a:r>
              <a:rPr lang="cs-CZ" dirty="0"/>
              <a:t> </a:t>
            </a:r>
            <a:r>
              <a:rPr lang="cs-CZ" b="1" dirty="0" err="1"/>
              <a:t>items</a:t>
            </a:r>
            <a:r>
              <a:rPr lang="cs-CZ" dirty="0"/>
              <a:t> by </a:t>
            </a:r>
            <a:r>
              <a:rPr lang="cs-CZ" dirty="0" err="1"/>
              <a:t>various</a:t>
            </a:r>
            <a:r>
              <a:rPr lang="cs-CZ" dirty="0"/>
              <a:t> </a:t>
            </a:r>
            <a:r>
              <a:rPr lang="cs-CZ" dirty="0" err="1"/>
              <a:t>statistical</a:t>
            </a:r>
            <a:r>
              <a:rPr lang="cs-CZ" dirty="0"/>
              <a:t> </a:t>
            </a:r>
            <a:r>
              <a:rPr lang="cs-CZ" dirty="0" err="1"/>
              <a:t>scaling</a:t>
            </a:r>
            <a:r>
              <a:rPr lang="cs-CZ" dirty="0"/>
              <a:t> </a:t>
            </a:r>
            <a:r>
              <a:rPr lang="cs-CZ" dirty="0" err="1"/>
              <a:t>techniques</a:t>
            </a:r>
            <a:r>
              <a:rPr lang="cs-CZ" dirty="0"/>
              <a:t>.</a:t>
            </a:r>
          </a:p>
          <a:p>
            <a:r>
              <a:rPr lang="cs-CZ" dirty="0" err="1"/>
              <a:t>Currently</a:t>
            </a:r>
            <a:r>
              <a:rPr lang="cs-CZ" dirty="0"/>
              <a:t> most </a:t>
            </a:r>
            <a:r>
              <a:rPr lang="cs-CZ" dirty="0" err="1"/>
              <a:t>used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</a:t>
            </a:r>
            <a:r>
              <a:rPr lang="cs-CZ" b="1" dirty="0" err="1"/>
              <a:t>Likert</a:t>
            </a:r>
            <a:r>
              <a:rPr lang="cs-CZ" b="1" dirty="0"/>
              <a:t> </a:t>
            </a:r>
            <a:r>
              <a:rPr lang="cs-CZ" b="1" dirty="0" err="1"/>
              <a:t>scaling</a:t>
            </a:r>
            <a:r>
              <a:rPr lang="cs-CZ" b="1" dirty="0"/>
              <a:t> </a:t>
            </a:r>
            <a:r>
              <a:rPr lang="cs-CZ" dirty="0" err="1"/>
              <a:t>technique</a:t>
            </a:r>
            <a:r>
              <a:rPr lang="cs-CZ" dirty="0"/>
              <a:t> </a:t>
            </a:r>
            <a:r>
              <a:rPr lang="cs-CZ" dirty="0" err="1"/>
              <a:t>using</a:t>
            </a:r>
            <a:r>
              <a:rPr lang="cs-CZ" dirty="0"/>
              <a:t> </a:t>
            </a:r>
            <a:r>
              <a:rPr lang="cs-CZ" b="1" dirty="0" err="1"/>
              <a:t>Likert</a:t>
            </a:r>
            <a:r>
              <a:rPr lang="cs-CZ" b="1" dirty="0"/>
              <a:t>-type </a:t>
            </a:r>
            <a:r>
              <a:rPr lang="cs-CZ" b="1" dirty="0" err="1"/>
              <a:t>items</a:t>
            </a:r>
            <a:r>
              <a:rPr lang="cs-CZ" dirty="0"/>
              <a:t>.</a:t>
            </a:r>
          </a:p>
          <a:p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scale</a:t>
            </a:r>
            <a:r>
              <a:rPr lang="cs-CZ" dirty="0"/>
              <a:t> </a:t>
            </a:r>
            <a:r>
              <a:rPr lang="cs-CZ" dirty="0" err="1"/>
              <a:t>value</a:t>
            </a:r>
            <a:r>
              <a:rPr lang="cs-CZ" dirty="0"/>
              <a:t> (interval) </a:t>
            </a:r>
            <a:r>
              <a:rPr lang="cs-CZ" dirty="0" err="1"/>
              <a:t>is</a:t>
            </a:r>
            <a:r>
              <a:rPr lang="cs-CZ" dirty="0"/>
              <a:t> </a:t>
            </a:r>
            <a:r>
              <a:rPr lang="cs-CZ" dirty="0" err="1"/>
              <a:t>created</a:t>
            </a:r>
            <a:r>
              <a:rPr lang="cs-CZ" dirty="0"/>
              <a:t> by </a:t>
            </a:r>
            <a:r>
              <a:rPr lang="cs-CZ" dirty="0" err="1"/>
              <a:t>summing</a:t>
            </a:r>
            <a:r>
              <a:rPr lang="cs-CZ" dirty="0"/>
              <a:t>/</a:t>
            </a:r>
            <a:r>
              <a:rPr lang="cs-CZ" dirty="0" err="1"/>
              <a:t>averaging</a:t>
            </a:r>
            <a:r>
              <a:rPr lang="cs-CZ" dirty="0"/>
              <a:t> </a:t>
            </a:r>
            <a:r>
              <a:rPr lang="cs-CZ" dirty="0" err="1"/>
              <a:t>item</a:t>
            </a:r>
            <a:r>
              <a:rPr lang="cs-CZ" dirty="0"/>
              <a:t> </a:t>
            </a:r>
            <a:r>
              <a:rPr lang="cs-CZ" dirty="0" err="1"/>
              <a:t>responses</a:t>
            </a:r>
            <a:r>
              <a:rPr lang="cs-CZ" dirty="0"/>
              <a:t> (</a:t>
            </a:r>
            <a:r>
              <a:rPr lang="cs-CZ" dirty="0" err="1"/>
              <a:t>ordinal</a:t>
            </a:r>
            <a:r>
              <a:rPr lang="cs-CZ" dirty="0"/>
              <a:t>).</a:t>
            </a:r>
          </a:p>
          <a:p>
            <a:r>
              <a:rPr lang="cs-CZ" dirty="0" err="1"/>
              <a:t>This</a:t>
            </a:r>
            <a:r>
              <a:rPr lang="cs-CZ" dirty="0"/>
              <a:t> </a:t>
            </a:r>
            <a:r>
              <a:rPr lang="cs-CZ" dirty="0" err="1"/>
              <a:t>simple</a:t>
            </a:r>
            <a:r>
              <a:rPr lang="cs-CZ" dirty="0"/>
              <a:t> </a:t>
            </a:r>
            <a:r>
              <a:rPr lang="cs-CZ" dirty="0" err="1"/>
              <a:t>procedure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</a:t>
            </a:r>
            <a:r>
              <a:rPr lang="cs-CZ" dirty="0" err="1"/>
              <a:t>based</a:t>
            </a:r>
            <a:r>
              <a:rPr lang="cs-CZ" dirty="0"/>
              <a:t> on a </a:t>
            </a:r>
            <a:r>
              <a:rPr lang="cs-CZ" dirty="0" err="1"/>
              <a:t>large</a:t>
            </a:r>
            <a:r>
              <a:rPr lang="cs-CZ" dirty="0"/>
              <a:t> </a:t>
            </a:r>
            <a:r>
              <a:rPr lang="cs-CZ" dirty="0" err="1"/>
              <a:t>number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assumptions</a:t>
            </a:r>
            <a:r>
              <a:rPr lang="cs-CZ" dirty="0"/>
              <a:t> </a:t>
            </a:r>
            <a:r>
              <a:rPr lang="cs-CZ" dirty="0" err="1"/>
              <a:t>together</a:t>
            </a:r>
            <a:r>
              <a:rPr lang="cs-CZ" dirty="0"/>
              <a:t> </a:t>
            </a:r>
            <a:r>
              <a:rPr lang="cs-CZ" dirty="0" err="1"/>
              <a:t>forming</a:t>
            </a:r>
            <a:r>
              <a:rPr lang="cs-CZ" dirty="0"/>
              <a:t> </a:t>
            </a:r>
            <a:r>
              <a:rPr lang="cs-CZ" dirty="0" err="1"/>
              <a:t>an</a:t>
            </a:r>
            <a:r>
              <a:rPr lang="cs-CZ" dirty="0"/>
              <a:t> </a:t>
            </a:r>
            <a:r>
              <a:rPr lang="cs-CZ" dirty="0" err="1"/>
              <a:t>underlying</a:t>
            </a:r>
            <a:r>
              <a:rPr lang="cs-CZ" dirty="0"/>
              <a:t> </a:t>
            </a:r>
            <a:r>
              <a:rPr lang="cs-CZ" dirty="0" err="1"/>
              <a:t>reflective</a:t>
            </a:r>
            <a:r>
              <a:rPr lang="cs-CZ" dirty="0"/>
              <a:t> </a:t>
            </a:r>
            <a:r>
              <a:rPr lang="cs-CZ" dirty="0" err="1"/>
              <a:t>measurement</a:t>
            </a:r>
            <a:r>
              <a:rPr lang="cs-CZ" dirty="0"/>
              <a:t> model.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1922513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5591" y="3200400"/>
            <a:ext cx="7315200" cy="3657600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Model</a:t>
            </a:r>
            <a:r>
              <a:rPr lang="cs-CZ" dirty="0"/>
              <a:t>s</a:t>
            </a:r>
            <a:r>
              <a:rPr lang="en-US" dirty="0"/>
              <a:t> of Measurement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idx="1"/>
          </p:nvPr>
        </p:nvSpPr>
        <p:spPr>
          <a:xfrm>
            <a:off x="629842" y="1233690"/>
            <a:ext cx="3868340" cy="823912"/>
          </a:xfrm>
        </p:spPr>
        <p:txBody>
          <a:bodyPr/>
          <a:lstStyle/>
          <a:p>
            <a:r>
              <a:rPr lang="en-US" dirty="0"/>
              <a:t>Reflective model</a:t>
            </a:r>
            <a:br>
              <a:rPr lang="en-US" dirty="0"/>
            </a:br>
            <a:r>
              <a:rPr lang="en-US" dirty="0"/>
              <a:t>(e.g. self-esteem)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2"/>
          </p:nvPr>
        </p:nvSpPr>
        <p:spPr>
          <a:xfrm>
            <a:off x="629842" y="2086784"/>
            <a:ext cx="3868340" cy="3684588"/>
          </a:xfrm>
        </p:spPr>
        <p:txBody>
          <a:bodyPr/>
          <a:lstStyle/>
          <a:p>
            <a:r>
              <a:rPr lang="en-US" sz="1600" dirty="0"/>
              <a:t>I1: On the whole, I am satisfied with myself. </a:t>
            </a:r>
          </a:p>
          <a:p>
            <a:r>
              <a:rPr lang="en-US" sz="1600" dirty="0"/>
              <a:t>I2: I feel that I have a number of good qualities. </a:t>
            </a:r>
          </a:p>
          <a:p>
            <a:r>
              <a:rPr lang="en-US" sz="1600" dirty="0"/>
              <a:t>I3: I am able to do things as well as most other people. </a:t>
            </a:r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quarter" idx="3"/>
          </p:nvPr>
        </p:nvSpPr>
        <p:spPr>
          <a:xfrm>
            <a:off x="4629150" y="1233690"/>
            <a:ext cx="3887391" cy="823912"/>
          </a:xfrm>
        </p:spPr>
        <p:txBody>
          <a:bodyPr/>
          <a:lstStyle/>
          <a:p>
            <a:r>
              <a:rPr lang="en-US" dirty="0"/>
              <a:t>Formative model</a:t>
            </a:r>
            <a:br>
              <a:rPr lang="en-US" dirty="0"/>
            </a:br>
            <a:r>
              <a:rPr lang="en-US" dirty="0"/>
              <a:t>(e.g. socio-economic status)</a:t>
            </a:r>
          </a:p>
        </p:txBody>
      </p:sp>
      <p:sp>
        <p:nvSpPr>
          <p:cNvPr id="7" name="Zástupný symbol pro obsah 6"/>
          <p:cNvSpPr>
            <a:spLocks noGrp="1"/>
          </p:cNvSpPr>
          <p:nvPr>
            <p:ph sz="quarter" idx="4"/>
          </p:nvPr>
        </p:nvSpPr>
        <p:spPr>
          <a:xfrm>
            <a:off x="4629150" y="2086784"/>
            <a:ext cx="3887391" cy="3684588"/>
          </a:xfrm>
        </p:spPr>
        <p:txBody>
          <a:bodyPr>
            <a:normAutofit/>
          </a:bodyPr>
          <a:lstStyle/>
          <a:p>
            <a:r>
              <a:rPr lang="en-US" sz="1600" dirty="0"/>
              <a:t>I1: Respondents education.</a:t>
            </a:r>
          </a:p>
          <a:p>
            <a:r>
              <a:rPr lang="en-US" sz="1600" dirty="0"/>
              <a:t>I2: Parents education.</a:t>
            </a:r>
          </a:p>
          <a:p>
            <a:r>
              <a:rPr lang="en-US" sz="1600" dirty="0"/>
              <a:t>I3: Income level.</a:t>
            </a:r>
          </a:p>
        </p:txBody>
      </p:sp>
    </p:spTree>
    <p:extLst>
      <p:ext uri="{BB962C8B-B14F-4D97-AF65-F5344CB8AC3E}">
        <p14:creationId xmlns:p14="http://schemas.microsoft.com/office/powerpoint/2010/main" val="112494639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>
            <a:extLst>
              <a:ext uri="{FF2B5EF4-FFF2-40B4-BE49-F238E27FC236}">
                <a16:creationId xmlns:a16="http://schemas.microsoft.com/office/drawing/2014/main" id="{8C5A4534-A0CC-48E0-A93F-C88A6AC88C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assumptions</a:t>
            </a:r>
            <a:r>
              <a:rPr lang="cs-CZ" dirty="0"/>
              <a:t> in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reflective</a:t>
            </a:r>
            <a:r>
              <a:rPr lang="cs-CZ" dirty="0"/>
              <a:t> model</a:t>
            </a:r>
          </a:p>
        </p:txBody>
      </p:sp>
      <p:sp>
        <p:nvSpPr>
          <p:cNvPr id="8" name="Zástupný obsah 7">
            <a:extLst>
              <a:ext uri="{FF2B5EF4-FFF2-40B4-BE49-F238E27FC236}">
                <a16:creationId xmlns:a16="http://schemas.microsoft.com/office/drawing/2014/main" id="{19603B52-487F-4BD5-8D1C-FD827BC042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667250"/>
          </a:xfrm>
        </p:spPr>
        <p:txBody>
          <a:bodyPr>
            <a:normAutofit/>
          </a:bodyPr>
          <a:lstStyle/>
          <a:p>
            <a:r>
              <a:rPr lang="en-GB" sz="2800" dirty="0"/>
              <a:t>The construct is a latent continuous quantitative variable</a:t>
            </a:r>
            <a:r>
              <a:rPr lang="cs-CZ" sz="2800" dirty="0"/>
              <a:t>  </a:t>
            </a:r>
            <a:r>
              <a:rPr lang="cs-CZ" sz="2400" dirty="0"/>
              <a:t> (</a:t>
            </a:r>
            <a:r>
              <a:rPr lang="cs-CZ" sz="2400" dirty="0" err="1"/>
              <a:t>may</a:t>
            </a:r>
            <a:r>
              <a:rPr lang="cs-CZ" sz="2400" dirty="0"/>
              <a:t> </a:t>
            </a:r>
            <a:r>
              <a:rPr lang="cs-CZ" sz="2400" dirty="0" err="1"/>
              <a:t>also</a:t>
            </a:r>
            <a:r>
              <a:rPr lang="cs-CZ" sz="2400" dirty="0"/>
              <a:t> </a:t>
            </a:r>
            <a:r>
              <a:rPr lang="cs-CZ" sz="2400" dirty="0" err="1"/>
              <a:t>be</a:t>
            </a:r>
            <a:r>
              <a:rPr lang="cs-CZ" sz="2400" dirty="0"/>
              <a:t> </a:t>
            </a:r>
            <a:r>
              <a:rPr lang="cs-CZ" sz="2400" dirty="0" err="1"/>
              <a:t>nominal</a:t>
            </a:r>
            <a:r>
              <a:rPr lang="cs-CZ" sz="2400" dirty="0"/>
              <a:t>  - latent </a:t>
            </a:r>
            <a:r>
              <a:rPr lang="cs-CZ" sz="2400" dirty="0" err="1"/>
              <a:t>class</a:t>
            </a:r>
            <a:r>
              <a:rPr lang="cs-CZ" sz="2400" dirty="0"/>
              <a:t> </a:t>
            </a:r>
            <a:r>
              <a:rPr lang="cs-CZ" sz="2400" dirty="0" err="1"/>
              <a:t>models</a:t>
            </a:r>
            <a:r>
              <a:rPr lang="cs-CZ" sz="2400" dirty="0"/>
              <a:t>)</a:t>
            </a:r>
            <a:endParaRPr lang="en-GB" sz="2800" dirty="0"/>
          </a:p>
          <a:p>
            <a:r>
              <a:rPr lang="cs-CZ" sz="2800" dirty="0" err="1"/>
              <a:t>There</a:t>
            </a:r>
            <a:r>
              <a:rPr lang="cs-CZ" sz="2800" dirty="0"/>
              <a:t> </a:t>
            </a:r>
            <a:r>
              <a:rPr lang="cs-CZ" sz="2800" dirty="0" err="1"/>
              <a:t>is</a:t>
            </a:r>
            <a:r>
              <a:rPr lang="cs-CZ" sz="2800" dirty="0"/>
              <a:t> </a:t>
            </a:r>
            <a:r>
              <a:rPr lang="cs-CZ" sz="2800" dirty="0" err="1"/>
              <a:t>only</a:t>
            </a:r>
            <a:r>
              <a:rPr lang="cs-CZ" sz="2800" dirty="0"/>
              <a:t> </a:t>
            </a:r>
            <a:r>
              <a:rPr lang="cs-CZ" sz="2800" dirty="0" err="1"/>
              <a:t>one</a:t>
            </a:r>
            <a:r>
              <a:rPr lang="cs-CZ" sz="2800" dirty="0"/>
              <a:t> </a:t>
            </a:r>
            <a:r>
              <a:rPr lang="cs-CZ" sz="2800" dirty="0" err="1"/>
              <a:t>construct</a:t>
            </a:r>
            <a:r>
              <a:rPr lang="cs-CZ" sz="2800" dirty="0"/>
              <a:t> (latent </a:t>
            </a:r>
            <a:r>
              <a:rPr lang="cs-CZ" sz="2800" dirty="0" err="1"/>
              <a:t>variable</a:t>
            </a:r>
            <a:r>
              <a:rPr lang="cs-CZ" sz="2800" dirty="0"/>
              <a:t>, </a:t>
            </a:r>
            <a:r>
              <a:rPr lang="cs-CZ" sz="2800" dirty="0" err="1"/>
              <a:t>factor</a:t>
            </a:r>
            <a:r>
              <a:rPr lang="cs-CZ" sz="2800" dirty="0"/>
              <a:t>) </a:t>
            </a:r>
          </a:p>
          <a:p>
            <a:pPr lvl="1"/>
            <a:r>
              <a:rPr lang="cs-CZ" sz="2400" dirty="0" err="1"/>
              <a:t>If</a:t>
            </a:r>
            <a:r>
              <a:rPr lang="cs-CZ" sz="2400" dirty="0"/>
              <a:t> </a:t>
            </a:r>
            <a:r>
              <a:rPr lang="cs-CZ" sz="2400" dirty="0" err="1"/>
              <a:t>there</a:t>
            </a:r>
            <a:r>
              <a:rPr lang="cs-CZ" sz="2400" dirty="0"/>
              <a:t> are more </a:t>
            </a:r>
            <a:r>
              <a:rPr lang="cs-CZ" sz="2400" dirty="0" err="1"/>
              <a:t>they</a:t>
            </a:r>
            <a:r>
              <a:rPr lang="cs-CZ" sz="2400" dirty="0"/>
              <a:t> </a:t>
            </a:r>
            <a:r>
              <a:rPr lang="cs-CZ" sz="2400" dirty="0" err="1"/>
              <a:t>must</a:t>
            </a:r>
            <a:r>
              <a:rPr lang="cs-CZ" sz="2400" dirty="0"/>
              <a:t> </a:t>
            </a:r>
            <a:r>
              <a:rPr lang="cs-CZ" sz="2400" dirty="0" err="1"/>
              <a:t>be</a:t>
            </a:r>
            <a:r>
              <a:rPr lang="cs-CZ" sz="2400" dirty="0"/>
              <a:t> </a:t>
            </a:r>
            <a:r>
              <a:rPr lang="cs-CZ" sz="2400" dirty="0" err="1"/>
              <a:t>added</a:t>
            </a:r>
            <a:r>
              <a:rPr lang="cs-CZ" sz="2400" dirty="0"/>
              <a:t> to </a:t>
            </a:r>
            <a:r>
              <a:rPr lang="cs-CZ" sz="2400" dirty="0" err="1"/>
              <a:t>the</a:t>
            </a:r>
            <a:r>
              <a:rPr lang="cs-CZ" sz="2400" dirty="0"/>
              <a:t> model </a:t>
            </a:r>
          </a:p>
          <a:p>
            <a:r>
              <a:rPr lang="cs-CZ" sz="2800" dirty="0" err="1"/>
              <a:t>Item</a:t>
            </a:r>
            <a:r>
              <a:rPr lang="cs-CZ" sz="2800" dirty="0"/>
              <a:t> </a:t>
            </a:r>
            <a:r>
              <a:rPr lang="cs-CZ" sz="2800" dirty="0" err="1"/>
              <a:t>responses</a:t>
            </a:r>
            <a:r>
              <a:rPr lang="cs-CZ" sz="2800" dirty="0"/>
              <a:t> are </a:t>
            </a:r>
            <a:r>
              <a:rPr lang="cs-CZ" sz="2800" dirty="0" err="1"/>
              <a:t>only</a:t>
            </a:r>
            <a:r>
              <a:rPr lang="cs-CZ" sz="2800" dirty="0"/>
              <a:t> </a:t>
            </a:r>
            <a:r>
              <a:rPr lang="cs-CZ" sz="2800" dirty="0" err="1"/>
              <a:t>due</a:t>
            </a:r>
            <a:r>
              <a:rPr lang="cs-CZ" sz="2800" dirty="0"/>
              <a:t> to </a:t>
            </a:r>
            <a:r>
              <a:rPr lang="cs-CZ" sz="2800" dirty="0" err="1"/>
              <a:t>construct</a:t>
            </a:r>
            <a:r>
              <a:rPr lang="cs-CZ" sz="2800" dirty="0"/>
              <a:t>(s) and </a:t>
            </a:r>
            <a:r>
              <a:rPr lang="cs-CZ" sz="2800" dirty="0" err="1"/>
              <a:t>random</a:t>
            </a:r>
            <a:r>
              <a:rPr lang="cs-CZ" sz="2800" dirty="0"/>
              <a:t> </a:t>
            </a:r>
            <a:r>
              <a:rPr lang="cs-CZ" sz="2800" dirty="0" err="1"/>
              <a:t>error</a:t>
            </a:r>
            <a:r>
              <a:rPr lang="cs-CZ" sz="2800" dirty="0"/>
              <a:t> – </a:t>
            </a:r>
            <a:r>
              <a:rPr lang="cs-CZ" sz="2800" dirty="0" err="1"/>
              <a:t>residual</a:t>
            </a:r>
            <a:r>
              <a:rPr lang="cs-CZ" sz="2800" dirty="0"/>
              <a:t> variance</a:t>
            </a:r>
          </a:p>
          <a:p>
            <a:pPr lvl="1"/>
            <a:r>
              <a:rPr lang="cs-CZ" sz="2400" dirty="0" err="1"/>
              <a:t>Causality</a:t>
            </a:r>
            <a:r>
              <a:rPr lang="cs-CZ" sz="2400" dirty="0"/>
              <a:t> </a:t>
            </a:r>
            <a:r>
              <a:rPr lang="cs-CZ" sz="2400" dirty="0" err="1"/>
              <a:t>is</a:t>
            </a:r>
            <a:r>
              <a:rPr lang="cs-CZ" sz="2400" dirty="0"/>
              <a:t> explicit </a:t>
            </a:r>
            <a:r>
              <a:rPr lang="cs-CZ" sz="2400" dirty="0" err="1"/>
              <a:t>here</a:t>
            </a:r>
            <a:endParaRPr lang="cs-CZ" sz="2400" dirty="0"/>
          </a:p>
          <a:p>
            <a:r>
              <a:rPr lang="cs-CZ" sz="2800" dirty="0" err="1"/>
              <a:t>Items</a:t>
            </a:r>
            <a:r>
              <a:rPr lang="cs-CZ" sz="2800" dirty="0"/>
              <a:t> </a:t>
            </a:r>
            <a:r>
              <a:rPr lang="cs-CZ" sz="2800" dirty="0" err="1"/>
              <a:t>correlate</a:t>
            </a:r>
            <a:r>
              <a:rPr lang="cs-CZ" sz="2800" dirty="0"/>
              <a:t> </a:t>
            </a:r>
            <a:r>
              <a:rPr lang="cs-CZ" sz="2800" dirty="0" err="1"/>
              <a:t>only</a:t>
            </a:r>
            <a:r>
              <a:rPr lang="cs-CZ" sz="2800" dirty="0"/>
              <a:t> </a:t>
            </a:r>
            <a:r>
              <a:rPr lang="cs-CZ" sz="2800" dirty="0" err="1"/>
              <a:t>due</a:t>
            </a:r>
            <a:r>
              <a:rPr lang="cs-CZ" sz="2800" dirty="0"/>
              <a:t> </a:t>
            </a:r>
            <a:r>
              <a:rPr lang="cs-CZ" sz="2800" dirty="0" err="1"/>
              <a:t>bei</a:t>
            </a:r>
            <a:r>
              <a:rPr lang="en-GB" sz="2800" dirty="0"/>
              <a:t>n</a:t>
            </a:r>
            <a:r>
              <a:rPr lang="cs-CZ" sz="2800" dirty="0"/>
              <a:t>g </a:t>
            </a:r>
            <a:r>
              <a:rPr lang="cs-CZ" sz="2800" dirty="0" err="1"/>
              <a:t>caused</a:t>
            </a:r>
            <a:r>
              <a:rPr lang="cs-CZ" sz="2800" dirty="0"/>
              <a:t> by </a:t>
            </a:r>
            <a:r>
              <a:rPr lang="cs-CZ" sz="2800" dirty="0" err="1"/>
              <a:t>the</a:t>
            </a:r>
            <a:r>
              <a:rPr lang="cs-CZ" sz="2800" dirty="0"/>
              <a:t> </a:t>
            </a:r>
            <a:r>
              <a:rPr lang="cs-CZ" sz="2800" dirty="0" err="1"/>
              <a:t>same</a:t>
            </a:r>
            <a:r>
              <a:rPr lang="cs-CZ" sz="2800" dirty="0"/>
              <a:t> </a:t>
            </a:r>
            <a:r>
              <a:rPr lang="cs-CZ" sz="2800" dirty="0" err="1"/>
              <a:t>construct</a:t>
            </a:r>
            <a:endParaRPr lang="en-GB" sz="2800" dirty="0"/>
          </a:p>
          <a:p>
            <a:pPr lvl="1"/>
            <a:r>
              <a:rPr lang="en-GB" sz="2400" dirty="0"/>
              <a:t>Local independence of items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2503148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7DDE99E-A973-409C-88F4-9B9A55D84A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D526941-586F-4926-80F6-E5A3DE014F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Observation concerns the planned watching, recording, analysis, and interpretation of behavior, actions, or events. </a:t>
            </a:r>
            <a:endParaRPr lang="cs-CZ" dirty="0"/>
          </a:p>
          <a:p>
            <a:endParaRPr lang="cs-CZ" dirty="0"/>
          </a:p>
          <a:p>
            <a:r>
              <a:rPr lang="en-US" dirty="0"/>
              <a:t>(1) control (are the observations conducted in an artificial or in a natural setting?), </a:t>
            </a:r>
            <a:endParaRPr lang="cs-CZ" dirty="0"/>
          </a:p>
          <a:p>
            <a:r>
              <a:rPr lang="en-US" dirty="0"/>
              <a:t>(2) whether the observer is a member of the group that is observed</a:t>
            </a:r>
            <a:r>
              <a:rPr lang="cs-CZ" dirty="0"/>
              <a:t> </a:t>
            </a:r>
            <a:r>
              <a:rPr lang="en-US" dirty="0"/>
              <a:t>or not (participant versus nonparticipant observation)</a:t>
            </a:r>
            <a:r>
              <a:rPr lang="cs-CZ" dirty="0"/>
              <a:t> – a </a:t>
            </a:r>
            <a:r>
              <a:rPr lang="cs-CZ" dirty="0" err="1"/>
              <a:t>dimension</a:t>
            </a:r>
            <a:r>
              <a:rPr lang="en-US" dirty="0"/>
              <a:t>, </a:t>
            </a:r>
            <a:endParaRPr lang="cs-CZ" dirty="0"/>
          </a:p>
          <a:p>
            <a:r>
              <a:rPr lang="en-US" dirty="0"/>
              <a:t>(3) structure (to what extent the observation is focused, predetermined, systematic, and quantitative in nature), and </a:t>
            </a:r>
            <a:endParaRPr lang="cs-CZ" dirty="0"/>
          </a:p>
          <a:p>
            <a:r>
              <a:rPr lang="en-US" dirty="0"/>
              <a:t>(4) concealment of observation (are the members of the social group under study told that they are being studied or not?).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9017770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1334FBA-1AD8-4F73-B780-FBA9AE010E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6C2AED4-A3C2-4E9D-82FF-46A5B23A56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E75ED547-CC11-42C6-AD64-D85162AEF14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14287" y="224402"/>
            <a:ext cx="9309947" cy="66335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819403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8010ADB-46CE-4FD6-9A5C-9CB175B494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3F07DAA-1FD4-4964-A6F7-75B3F81AB5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4"/>
            <a:ext cx="8263830" cy="5032375"/>
          </a:xfrm>
        </p:spPr>
        <p:txBody>
          <a:bodyPr>
            <a:normAutofit fontScale="92500" lnSpcReduction="10000"/>
          </a:bodyPr>
          <a:lstStyle/>
          <a:p>
            <a:r>
              <a:rPr lang="en-GB" b="1" dirty="0" err="1"/>
              <a:t>Reliabilit</a:t>
            </a:r>
            <a:r>
              <a:rPr lang="cs-CZ" dirty="0"/>
              <a:t>y </a:t>
            </a:r>
            <a:r>
              <a:rPr lang="cs-CZ" dirty="0" err="1"/>
              <a:t>is</a:t>
            </a:r>
            <a:r>
              <a:rPr lang="cs-CZ" dirty="0"/>
              <a:t> </a:t>
            </a:r>
            <a:r>
              <a:rPr lang="cs-CZ" dirty="0" err="1"/>
              <a:t>defined</a:t>
            </a:r>
            <a:r>
              <a:rPr lang="cs-CZ" dirty="0"/>
              <a:t> </a:t>
            </a:r>
            <a:r>
              <a:rPr lang="cs-CZ" dirty="0" err="1"/>
              <a:t>through</a:t>
            </a:r>
            <a:r>
              <a:rPr lang="cs-CZ" dirty="0"/>
              <a:t> </a:t>
            </a:r>
            <a:r>
              <a:rPr lang="cs-CZ" dirty="0" err="1"/>
              <a:t>this</a:t>
            </a:r>
            <a:r>
              <a:rPr lang="cs-CZ" dirty="0"/>
              <a:t> model</a:t>
            </a:r>
          </a:p>
          <a:p>
            <a:pPr lvl="1"/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proportion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residual</a:t>
            </a:r>
            <a:r>
              <a:rPr lang="cs-CZ" dirty="0"/>
              <a:t> </a:t>
            </a:r>
            <a:r>
              <a:rPr lang="cs-CZ" dirty="0" err="1"/>
              <a:t>error</a:t>
            </a:r>
            <a:r>
              <a:rPr lang="cs-CZ" dirty="0"/>
              <a:t> variance </a:t>
            </a:r>
            <a:r>
              <a:rPr lang="cs-CZ" dirty="0" err="1"/>
              <a:t>across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items</a:t>
            </a:r>
            <a:r>
              <a:rPr lang="cs-CZ" dirty="0"/>
              <a:t> </a:t>
            </a:r>
          </a:p>
          <a:p>
            <a:pPr lvl="1"/>
            <a:r>
              <a:rPr lang="cs-CZ" dirty="0" err="1"/>
              <a:t>McDonald‘s</a:t>
            </a:r>
            <a:r>
              <a:rPr lang="cs-CZ" dirty="0"/>
              <a:t> omega </a:t>
            </a:r>
          </a:p>
          <a:p>
            <a:endParaRPr lang="cs-CZ" dirty="0"/>
          </a:p>
          <a:p>
            <a:r>
              <a:rPr lang="cs-CZ" dirty="0" err="1"/>
              <a:t>Cross-loadings</a:t>
            </a:r>
            <a:r>
              <a:rPr lang="cs-CZ" dirty="0"/>
              <a:t> and </a:t>
            </a:r>
            <a:r>
              <a:rPr lang="cs-CZ" dirty="0" err="1"/>
              <a:t>correlations</a:t>
            </a:r>
            <a:r>
              <a:rPr lang="cs-CZ" dirty="0"/>
              <a:t> </a:t>
            </a:r>
            <a:r>
              <a:rPr lang="cs-CZ" dirty="0" err="1"/>
              <a:t>between</a:t>
            </a:r>
            <a:r>
              <a:rPr lang="cs-CZ" dirty="0"/>
              <a:t> </a:t>
            </a:r>
            <a:r>
              <a:rPr lang="cs-CZ" dirty="0" err="1"/>
              <a:t>residuals</a:t>
            </a:r>
            <a:r>
              <a:rPr lang="cs-CZ" dirty="0"/>
              <a:t> </a:t>
            </a:r>
            <a:r>
              <a:rPr lang="cs-CZ" dirty="0" err="1"/>
              <a:t>increase</a:t>
            </a:r>
            <a:r>
              <a:rPr lang="cs-CZ" dirty="0"/>
              <a:t> </a:t>
            </a:r>
            <a:r>
              <a:rPr lang="cs-CZ" dirty="0" err="1"/>
              <a:t>construct-irrelevant</a:t>
            </a:r>
            <a:r>
              <a:rPr lang="cs-CZ" dirty="0"/>
              <a:t> variance in a </a:t>
            </a:r>
            <a:r>
              <a:rPr lang="cs-CZ" dirty="0" err="1"/>
              <a:t>summation</a:t>
            </a:r>
            <a:r>
              <a:rPr lang="cs-CZ" dirty="0"/>
              <a:t> </a:t>
            </a:r>
            <a:r>
              <a:rPr lang="cs-CZ" dirty="0" err="1"/>
              <a:t>score</a:t>
            </a:r>
            <a:r>
              <a:rPr lang="cs-CZ" dirty="0"/>
              <a:t> – </a:t>
            </a:r>
            <a:r>
              <a:rPr lang="cs-CZ" dirty="0" err="1"/>
              <a:t>i.e</a:t>
            </a:r>
            <a:r>
              <a:rPr lang="cs-CZ" dirty="0"/>
              <a:t>. </a:t>
            </a:r>
            <a:r>
              <a:rPr lang="cs-CZ" dirty="0" err="1"/>
              <a:t>affect</a:t>
            </a:r>
            <a:r>
              <a:rPr lang="cs-CZ" dirty="0"/>
              <a:t> validity</a:t>
            </a:r>
          </a:p>
          <a:p>
            <a:endParaRPr lang="cs-CZ" dirty="0"/>
          </a:p>
          <a:p>
            <a:r>
              <a:rPr lang="cs-CZ" dirty="0" err="1"/>
              <a:t>Sometimes</a:t>
            </a:r>
            <a:r>
              <a:rPr lang="cs-CZ" dirty="0"/>
              <a:t> model </a:t>
            </a:r>
            <a:r>
              <a:rPr lang="cs-CZ" dirty="0" err="1"/>
              <a:t>is</a:t>
            </a:r>
            <a:r>
              <a:rPr lang="cs-CZ" dirty="0"/>
              <a:t> </a:t>
            </a:r>
            <a:r>
              <a:rPr lang="cs-CZ" dirty="0" err="1"/>
              <a:t>simplified</a:t>
            </a:r>
            <a:r>
              <a:rPr lang="cs-CZ" dirty="0"/>
              <a:t> by </a:t>
            </a:r>
            <a:r>
              <a:rPr lang="cs-CZ" dirty="0" err="1"/>
              <a:t>excluding</a:t>
            </a:r>
            <a:r>
              <a:rPr lang="cs-CZ" dirty="0"/>
              <a:t> „</a:t>
            </a:r>
            <a:r>
              <a:rPr lang="cs-CZ" dirty="0" err="1"/>
              <a:t>bad</a:t>
            </a:r>
            <a:r>
              <a:rPr lang="cs-CZ" dirty="0"/>
              <a:t> </a:t>
            </a:r>
            <a:r>
              <a:rPr lang="cs-CZ" dirty="0" err="1"/>
              <a:t>behaving</a:t>
            </a:r>
            <a:r>
              <a:rPr lang="cs-CZ" dirty="0"/>
              <a:t>“ </a:t>
            </a:r>
            <a:r>
              <a:rPr lang="cs-CZ" dirty="0" err="1"/>
              <a:t>items</a:t>
            </a:r>
            <a:r>
              <a:rPr lang="cs-CZ" dirty="0"/>
              <a:t> – </a:t>
            </a:r>
            <a:r>
              <a:rPr lang="cs-CZ" dirty="0" err="1"/>
              <a:t>may</a:t>
            </a:r>
            <a:r>
              <a:rPr lang="cs-CZ" dirty="0"/>
              <a:t> </a:t>
            </a:r>
            <a:r>
              <a:rPr lang="cs-CZ" dirty="0" err="1"/>
              <a:t>negatively</a:t>
            </a:r>
            <a:r>
              <a:rPr lang="cs-CZ" dirty="0"/>
              <a:t> </a:t>
            </a:r>
            <a:r>
              <a:rPr lang="cs-CZ" dirty="0" err="1"/>
              <a:t>affect</a:t>
            </a:r>
            <a:r>
              <a:rPr lang="cs-CZ" dirty="0"/>
              <a:t> validity</a:t>
            </a:r>
          </a:p>
          <a:p>
            <a:endParaRPr lang="cs-CZ" dirty="0"/>
          </a:p>
          <a:p>
            <a:r>
              <a:rPr lang="cs-CZ" dirty="0" err="1"/>
              <a:t>If</a:t>
            </a:r>
            <a:r>
              <a:rPr lang="cs-CZ" dirty="0"/>
              <a:t> a model </a:t>
            </a:r>
            <a:r>
              <a:rPr lang="cs-CZ" dirty="0" err="1"/>
              <a:t>is</a:t>
            </a:r>
            <a:r>
              <a:rPr lang="cs-CZ" dirty="0"/>
              <a:t> more </a:t>
            </a:r>
            <a:r>
              <a:rPr lang="cs-CZ" dirty="0" err="1"/>
              <a:t>complicated</a:t>
            </a:r>
            <a:r>
              <a:rPr lang="cs-CZ" dirty="0"/>
              <a:t> </a:t>
            </a:r>
            <a:r>
              <a:rPr lang="cs-CZ" dirty="0" err="1"/>
              <a:t>than</a:t>
            </a:r>
            <a:r>
              <a:rPr lang="cs-CZ" dirty="0"/>
              <a:t> </a:t>
            </a:r>
            <a:r>
              <a:rPr lang="cs-CZ" dirty="0" err="1"/>
              <a:t>assumed</a:t>
            </a:r>
            <a:r>
              <a:rPr lang="cs-CZ" dirty="0"/>
              <a:t> </a:t>
            </a:r>
          </a:p>
          <a:p>
            <a:pPr lvl="1"/>
            <a:r>
              <a:rPr lang="cs-CZ" dirty="0"/>
              <a:t>latent </a:t>
            </a:r>
            <a:r>
              <a:rPr lang="cs-CZ" dirty="0" err="1"/>
              <a:t>variable</a:t>
            </a:r>
            <a:r>
              <a:rPr lang="cs-CZ" dirty="0"/>
              <a:t> </a:t>
            </a:r>
            <a:r>
              <a:rPr lang="cs-CZ" dirty="0" err="1"/>
              <a:t>should</a:t>
            </a:r>
            <a:r>
              <a:rPr lang="cs-CZ" dirty="0"/>
              <a:t> </a:t>
            </a:r>
            <a:r>
              <a:rPr lang="cs-CZ" dirty="0" err="1"/>
              <a:t>be</a:t>
            </a:r>
            <a:r>
              <a:rPr lang="cs-CZ" dirty="0"/>
              <a:t> </a:t>
            </a:r>
            <a:r>
              <a:rPr lang="cs-CZ" dirty="0" err="1"/>
              <a:t>used</a:t>
            </a:r>
            <a:r>
              <a:rPr lang="cs-CZ" dirty="0"/>
              <a:t> in </a:t>
            </a:r>
            <a:r>
              <a:rPr lang="cs-CZ" dirty="0" err="1"/>
              <a:t>further</a:t>
            </a:r>
            <a:r>
              <a:rPr lang="cs-CZ" dirty="0"/>
              <a:t> </a:t>
            </a:r>
            <a:r>
              <a:rPr lang="cs-CZ" dirty="0" err="1"/>
              <a:t>analysis</a:t>
            </a:r>
            <a:r>
              <a:rPr lang="cs-CZ" dirty="0"/>
              <a:t> </a:t>
            </a:r>
            <a:r>
              <a:rPr lang="cs-CZ" dirty="0" err="1"/>
              <a:t>instead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summation</a:t>
            </a:r>
            <a:r>
              <a:rPr lang="cs-CZ" dirty="0"/>
              <a:t> </a:t>
            </a:r>
            <a:r>
              <a:rPr lang="cs-CZ" dirty="0" err="1"/>
              <a:t>score</a:t>
            </a:r>
            <a:endParaRPr lang="cs-CZ" dirty="0"/>
          </a:p>
          <a:p>
            <a:pPr lvl="1"/>
            <a:r>
              <a:rPr lang="cs-CZ" dirty="0" err="1"/>
              <a:t>measure</a:t>
            </a:r>
            <a:r>
              <a:rPr lang="cs-CZ" dirty="0"/>
              <a:t> </a:t>
            </a:r>
            <a:r>
              <a:rPr lang="cs-CZ" dirty="0" err="1"/>
              <a:t>should</a:t>
            </a:r>
            <a:r>
              <a:rPr lang="cs-CZ" dirty="0"/>
              <a:t> </a:t>
            </a:r>
            <a:r>
              <a:rPr lang="cs-CZ" dirty="0" err="1"/>
              <a:t>be</a:t>
            </a:r>
            <a:r>
              <a:rPr lang="cs-CZ" dirty="0"/>
              <a:t> </a:t>
            </a:r>
            <a:r>
              <a:rPr lang="cs-CZ" dirty="0" err="1"/>
              <a:t>improved</a:t>
            </a:r>
            <a:endParaRPr lang="cs-CZ" dirty="0"/>
          </a:p>
          <a:p>
            <a:pPr lvl="1"/>
            <a:endParaRPr lang="cs-CZ" dirty="0"/>
          </a:p>
          <a:p>
            <a:r>
              <a:rPr lang="cs-CZ" dirty="0"/>
              <a:t>Development </a:t>
            </a:r>
            <a:r>
              <a:rPr lang="cs-CZ" dirty="0" err="1"/>
              <a:t>of</a:t>
            </a:r>
            <a:r>
              <a:rPr lang="cs-CZ" dirty="0"/>
              <a:t> a </a:t>
            </a:r>
            <a:r>
              <a:rPr lang="cs-CZ" dirty="0" err="1"/>
              <a:t>measure</a:t>
            </a:r>
            <a:r>
              <a:rPr lang="cs-CZ" dirty="0"/>
              <a:t> </a:t>
            </a:r>
            <a:r>
              <a:rPr lang="cs-CZ" dirty="0" err="1"/>
              <a:t>im</a:t>
            </a:r>
            <a:r>
              <a:rPr lang="cs-CZ" dirty="0"/>
              <a:t> </a:t>
            </a:r>
            <a:r>
              <a:rPr lang="cs-CZ" dirty="0" err="1"/>
              <a:t>practice</a:t>
            </a:r>
            <a:r>
              <a:rPr lang="cs-CZ" dirty="0"/>
              <a:t> = </a:t>
            </a:r>
            <a:r>
              <a:rPr lang="cs-CZ" dirty="0" err="1"/>
              <a:t>looking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items</a:t>
            </a:r>
            <a:r>
              <a:rPr lang="cs-CZ" dirty="0"/>
              <a:t> </a:t>
            </a:r>
            <a:r>
              <a:rPr lang="cs-CZ" dirty="0" err="1"/>
              <a:t>functioning</a:t>
            </a:r>
            <a:r>
              <a:rPr lang="cs-CZ" dirty="0"/>
              <a:t> </a:t>
            </a:r>
            <a:r>
              <a:rPr lang="cs-CZ" dirty="0" err="1"/>
              <a:t>according</a:t>
            </a:r>
            <a:r>
              <a:rPr lang="cs-CZ" dirty="0"/>
              <a:t> to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assumptions</a:t>
            </a:r>
            <a:r>
              <a:rPr lang="cs-CZ" dirty="0"/>
              <a:t> </a:t>
            </a:r>
            <a:r>
              <a:rPr lang="cs-CZ" dirty="0" err="1"/>
              <a:t>while</a:t>
            </a:r>
            <a:r>
              <a:rPr lang="cs-CZ" dirty="0"/>
              <a:t> </a:t>
            </a:r>
            <a:r>
              <a:rPr lang="cs-CZ" dirty="0" err="1"/>
              <a:t>covering</a:t>
            </a:r>
            <a:r>
              <a:rPr lang="cs-CZ" dirty="0"/>
              <a:t> as many </a:t>
            </a:r>
            <a:r>
              <a:rPr lang="cs-CZ" dirty="0" err="1"/>
              <a:t>facets</a:t>
            </a:r>
            <a:r>
              <a:rPr lang="cs-CZ" dirty="0"/>
              <a:t> as </a:t>
            </a:r>
            <a:r>
              <a:rPr lang="cs-CZ" dirty="0" err="1"/>
              <a:t>possible</a:t>
            </a:r>
            <a:r>
              <a:rPr lang="cs-CZ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86279385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4D1A2FD-025B-4E23-8989-121799120F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DIRECT </a:t>
            </a:r>
            <a:r>
              <a:rPr lang="cs-CZ" dirty="0" err="1"/>
              <a:t>SCALING</a:t>
            </a:r>
            <a:r>
              <a:rPr lang="cs-CZ" dirty="0"/>
              <a:t> – RATING/</a:t>
            </a:r>
            <a:r>
              <a:rPr lang="cs-CZ" dirty="0" err="1"/>
              <a:t>RANKING</a:t>
            </a:r>
            <a:r>
              <a:rPr lang="cs-CZ" dirty="0"/>
              <a:t> </a:t>
            </a:r>
            <a:r>
              <a:rPr lang="cs-CZ" dirty="0" err="1"/>
              <a:t>SCALES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F4F6156-A0E2-4468-8810-81195A72EE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667250"/>
          </a:xfrm>
        </p:spPr>
        <p:txBody>
          <a:bodyPr>
            <a:normAutofit/>
          </a:bodyPr>
          <a:lstStyle/>
          <a:p>
            <a:r>
              <a:rPr lang="cs-CZ" dirty="0" err="1"/>
              <a:t>Often</a:t>
            </a:r>
            <a:r>
              <a:rPr lang="cs-CZ" dirty="0"/>
              <a:t>, </a:t>
            </a:r>
            <a:r>
              <a:rPr lang="cs-CZ" dirty="0" err="1"/>
              <a:t>instead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sophisticated</a:t>
            </a:r>
            <a:r>
              <a:rPr lang="cs-CZ" dirty="0"/>
              <a:t> </a:t>
            </a:r>
            <a:r>
              <a:rPr lang="cs-CZ" dirty="0" err="1"/>
              <a:t>measurement</a:t>
            </a:r>
            <a:r>
              <a:rPr lang="cs-CZ" dirty="0"/>
              <a:t>, </a:t>
            </a:r>
            <a:r>
              <a:rPr lang="cs-CZ" dirty="0" err="1"/>
              <a:t>we</a:t>
            </a:r>
            <a:r>
              <a:rPr lang="cs-CZ" dirty="0"/>
              <a:t> </a:t>
            </a:r>
            <a:r>
              <a:rPr lang="cs-CZ" dirty="0" err="1"/>
              <a:t>assign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scale</a:t>
            </a:r>
            <a:r>
              <a:rPr lang="cs-CZ" dirty="0"/>
              <a:t> </a:t>
            </a:r>
            <a:r>
              <a:rPr lang="cs-CZ" dirty="0" err="1"/>
              <a:t>values</a:t>
            </a:r>
            <a:r>
              <a:rPr lang="cs-CZ" dirty="0"/>
              <a:t> </a:t>
            </a:r>
            <a:r>
              <a:rPr lang="cs-CZ" dirty="0" err="1"/>
              <a:t>directly</a:t>
            </a:r>
            <a:r>
              <a:rPr lang="cs-CZ" dirty="0"/>
              <a:t> – </a:t>
            </a:r>
            <a:r>
              <a:rPr lang="cs-CZ" dirty="0" err="1"/>
              <a:t>ourselves</a:t>
            </a:r>
            <a:r>
              <a:rPr lang="cs-CZ" dirty="0"/>
              <a:t> </a:t>
            </a:r>
            <a:r>
              <a:rPr lang="cs-CZ" dirty="0" err="1"/>
              <a:t>or</a:t>
            </a:r>
            <a:r>
              <a:rPr lang="cs-CZ" dirty="0"/>
              <a:t> </a:t>
            </a:r>
            <a:r>
              <a:rPr lang="cs-CZ" dirty="0" err="1"/>
              <a:t>ask</a:t>
            </a:r>
            <a:r>
              <a:rPr lang="cs-CZ" dirty="0"/>
              <a:t> </a:t>
            </a:r>
            <a:r>
              <a:rPr lang="cs-CZ" dirty="0" err="1"/>
              <a:t>respondents</a:t>
            </a:r>
            <a:endParaRPr lang="cs-CZ" dirty="0"/>
          </a:p>
          <a:p>
            <a:r>
              <a:rPr lang="cs-CZ" dirty="0"/>
              <a:t>In </a:t>
            </a:r>
            <a:r>
              <a:rPr lang="cs-CZ" dirty="0" err="1"/>
              <a:t>this</a:t>
            </a:r>
            <a:r>
              <a:rPr lang="cs-CZ" dirty="0"/>
              <a:t> mode a single rating </a:t>
            </a:r>
            <a:r>
              <a:rPr lang="cs-CZ" dirty="0" err="1"/>
              <a:t>item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</a:t>
            </a:r>
            <a:r>
              <a:rPr lang="cs-CZ" dirty="0" err="1"/>
              <a:t>called</a:t>
            </a:r>
            <a:r>
              <a:rPr lang="cs-CZ" dirty="0"/>
              <a:t> </a:t>
            </a:r>
            <a:r>
              <a:rPr lang="cs-CZ" dirty="0" err="1"/>
              <a:t>scale</a:t>
            </a:r>
            <a:r>
              <a:rPr lang="cs-CZ" dirty="0"/>
              <a:t> and </a:t>
            </a:r>
            <a:r>
              <a:rPr lang="cs-CZ" dirty="0" err="1"/>
              <a:t>represents</a:t>
            </a:r>
            <a:r>
              <a:rPr lang="cs-CZ" dirty="0"/>
              <a:t> a single </a:t>
            </a:r>
            <a:r>
              <a:rPr lang="cs-CZ" dirty="0" err="1"/>
              <a:t>construct</a:t>
            </a:r>
            <a:endParaRPr lang="cs-CZ" dirty="0"/>
          </a:p>
          <a:p>
            <a:pPr lvl="1"/>
            <a:r>
              <a:rPr lang="cs-CZ" dirty="0" err="1"/>
              <a:t>sometimes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construct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</a:t>
            </a:r>
            <a:r>
              <a:rPr lang="cs-CZ" dirty="0" err="1"/>
              <a:t>implicit</a:t>
            </a:r>
            <a:r>
              <a:rPr lang="cs-CZ" dirty="0"/>
              <a:t>, </a:t>
            </a:r>
            <a:r>
              <a:rPr lang="cs-CZ" dirty="0" err="1"/>
              <a:t>which</a:t>
            </a:r>
            <a:r>
              <a:rPr lang="cs-CZ" dirty="0"/>
              <a:t> </a:t>
            </a:r>
            <a:r>
              <a:rPr lang="cs-CZ" dirty="0" err="1"/>
              <a:t>limits</a:t>
            </a:r>
            <a:r>
              <a:rPr lang="cs-CZ" dirty="0"/>
              <a:t> </a:t>
            </a:r>
            <a:r>
              <a:rPr lang="cs-CZ" dirty="0" err="1"/>
              <a:t>critical</a:t>
            </a:r>
            <a:r>
              <a:rPr lang="cs-CZ" dirty="0"/>
              <a:t> </a:t>
            </a:r>
            <a:r>
              <a:rPr lang="cs-CZ" dirty="0" err="1"/>
              <a:t>interpretation</a:t>
            </a:r>
            <a:r>
              <a:rPr lang="cs-CZ" dirty="0"/>
              <a:t>  </a:t>
            </a:r>
          </a:p>
          <a:p>
            <a:pPr lvl="1"/>
            <a:r>
              <a:rPr lang="cs-CZ" dirty="0" err="1"/>
              <a:t>confusion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</a:t>
            </a:r>
            <a:r>
              <a:rPr lang="cs-CZ" dirty="0" err="1"/>
              <a:t>created</a:t>
            </a:r>
            <a:r>
              <a:rPr lang="cs-CZ" dirty="0"/>
              <a:t> </a:t>
            </a:r>
            <a:r>
              <a:rPr lang="cs-CZ" dirty="0" err="1"/>
              <a:t>about</a:t>
            </a:r>
            <a:r>
              <a:rPr lang="cs-CZ" dirty="0"/>
              <a:t> </a:t>
            </a:r>
            <a:r>
              <a:rPr lang="cs-CZ" dirty="0" err="1"/>
              <a:t>what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</a:t>
            </a:r>
            <a:r>
              <a:rPr lang="cs-CZ" dirty="0" err="1"/>
              <a:t>meant</a:t>
            </a:r>
            <a:r>
              <a:rPr lang="cs-CZ" dirty="0"/>
              <a:t> by a </a:t>
            </a:r>
            <a:r>
              <a:rPr lang="cs-CZ" dirty="0" err="1"/>
              <a:t>scale</a:t>
            </a:r>
            <a:endParaRPr lang="cs-CZ" dirty="0"/>
          </a:p>
          <a:p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measurement</a:t>
            </a:r>
            <a:r>
              <a:rPr lang="cs-CZ" dirty="0"/>
              <a:t> model </a:t>
            </a:r>
            <a:r>
              <a:rPr lang="cs-CZ" dirty="0" err="1"/>
              <a:t>is</a:t>
            </a:r>
            <a:r>
              <a:rPr lang="cs-CZ" dirty="0"/>
              <a:t> in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head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rater</a:t>
            </a:r>
            <a:endParaRPr lang="cs-CZ" dirty="0"/>
          </a:p>
          <a:p>
            <a:pPr lvl="1"/>
            <a:r>
              <a:rPr lang="cs-CZ" dirty="0" err="1"/>
              <a:t>If</a:t>
            </a:r>
            <a:r>
              <a:rPr lang="cs-CZ" dirty="0"/>
              <a:t> </a:t>
            </a:r>
            <a:r>
              <a:rPr lang="cs-CZ" dirty="0" err="1"/>
              <a:t>it</a:t>
            </a:r>
            <a:r>
              <a:rPr lang="cs-CZ" dirty="0"/>
              <a:t> </a:t>
            </a:r>
            <a:r>
              <a:rPr lang="cs-CZ" dirty="0" err="1"/>
              <a:t>were</a:t>
            </a:r>
            <a:r>
              <a:rPr lang="cs-CZ" dirty="0"/>
              <a:t> a part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observation</a:t>
            </a:r>
            <a:r>
              <a:rPr lang="cs-CZ" dirty="0"/>
              <a:t> study he/</a:t>
            </a:r>
            <a:r>
              <a:rPr lang="cs-CZ" dirty="0" err="1"/>
              <a:t>she</a:t>
            </a:r>
            <a:r>
              <a:rPr lang="cs-CZ" dirty="0"/>
              <a:t> </a:t>
            </a:r>
            <a:r>
              <a:rPr lang="cs-CZ" dirty="0" err="1"/>
              <a:t>would</a:t>
            </a:r>
            <a:r>
              <a:rPr lang="cs-CZ" dirty="0"/>
              <a:t> </a:t>
            </a:r>
            <a:r>
              <a:rPr lang="cs-CZ" dirty="0" err="1"/>
              <a:t>be</a:t>
            </a:r>
            <a:r>
              <a:rPr lang="cs-CZ" dirty="0"/>
              <a:t> </a:t>
            </a:r>
            <a:r>
              <a:rPr lang="cs-CZ" dirty="0" err="1"/>
              <a:t>trained</a:t>
            </a:r>
            <a:r>
              <a:rPr lang="cs-CZ" dirty="0"/>
              <a:t>….</a:t>
            </a:r>
          </a:p>
          <a:p>
            <a:pPr lvl="1"/>
            <a:r>
              <a:rPr lang="cs-CZ" dirty="0"/>
              <a:t>All </a:t>
            </a:r>
            <a:r>
              <a:rPr lang="cs-CZ" dirty="0" err="1"/>
              <a:t>imaginable</a:t>
            </a:r>
            <a:r>
              <a:rPr lang="cs-CZ" dirty="0"/>
              <a:t> </a:t>
            </a:r>
            <a:r>
              <a:rPr lang="cs-CZ" dirty="0" err="1"/>
              <a:t>sources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bias</a:t>
            </a:r>
            <a:r>
              <a:rPr lang="cs-CZ" dirty="0"/>
              <a:t> </a:t>
            </a:r>
            <a:r>
              <a:rPr lang="cs-CZ" dirty="0" err="1"/>
              <a:t>need</a:t>
            </a:r>
            <a:r>
              <a:rPr lang="cs-CZ" dirty="0"/>
              <a:t> to </a:t>
            </a:r>
            <a:r>
              <a:rPr lang="cs-CZ" dirty="0" err="1"/>
              <a:t>be</a:t>
            </a:r>
            <a:r>
              <a:rPr lang="cs-CZ" dirty="0"/>
              <a:t> </a:t>
            </a:r>
            <a:r>
              <a:rPr lang="cs-CZ" dirty="0" err="1"/>
              <a:t>considered</a:t>
            </a:r>
            <a:endParaRPr lang="cs-CZ" dirty="0"/>
          </a:p>
          <a:p>
            <a:pPr lvl="1"/>
            <a:endParaRPr lang="cs-CZ" dirty="0"/>
          </a:p>
          <a:p>
            <a:r>
              <a:rPr lang="cs-CZ" dirty="0"/>
              <a:t>Validity &amp; reliability </a:t>
            </a:r>
            <a:r>
              <a:rPr lang="cs-CZ" dirty="0" err="1"/>
              <a:t>of</a:t>
            </a:r>
            <a:r>
              <a:rPr lang="cs-CZ" dirty="0"/>
              <a:t> single rating/</a:t>
            </a:r>
            <a:r>
              <a:rPr lang="cs-CZ" dirty="0" err="1"/>
              <a:t>ranking</a:t>
            </a:r>
            <a:r>
              <a:rPr lang="cs-CZ" dirty="0"/>
              <a:t> </a:t>
            </a:r>
            <a:r>
              <a:rPr lang="cs-CZ" dirty="0" err="1"/>
              <a:t>items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</a:t>
            </a:r>
            <a:r>
              <a:rPr lang="cs-CZ" dirty="0" err="1"/>
              <a:t>determined</a:t>
            </a:r>
            <a:r>
              <a:rPr lang="cs-CZ" dirty="0"/>
              <a:t> </a:t>
            </a:r>
            <a:r>
              <a:rPr lang="cs-CZ" dirty="0" err="1"/>
              <a:t>mainly</a:t>
            </a:r>
            <a:r>
              <a:rPr lang="cs-CZ" dirty="0"/>
              <a:t> by </a:t>
            </a:r>
            <a:r>
              <a:rPr lang="cs-CZ" dirty="0" err="1"/>
              <a:t>comparing</a:t>
            </a:r>
            <a:r>
              <a:rPr lang="cs-CZ" dirty="0"/>
              <a:t> to </a:t>
            </a:r>
            <a:r>
              <a:rPr lang="cs-CZ" dirty="0" err="1"/>
              <a:t>criteria</a:t>
            </a:r>
            <a:r>
              <a:rPr lang="cs-CZ" dirty="0"/>
              <a:t> and </a:t>
            </a:r>
            <a:r>
              <a:rPr lang="cs-CZ" dirty="0" err="1"/>
              <a:t>repeated</a:t>
            </a:r>
            <a:r>
              <a:rPr lang="cs-CZ" dirty="0"/>
              <a:t> </a:t>
            </a:r>
            <a:r>
              <a:rPr lang="cs-CZ" dirty="0" err="1"/>
              <a:t>administration</a:t>
            </a:r>
            <a:r>
              <a:rPr lang="cs-CZ" dirty="0"/>
              <a:t>. </a:t>
            </a:r>
          </a:p>
          <a:p>
            <a:pPr lvl="1"/>
            <a:r>
              <a:rPr lang="cs-CZ" dirty="0" err="1"/>
              <a:t>Unless</a:t>
            </a:r>
            <a:r>
              <a:rPr lang="cs-CZ" dirty="0"/>
              <a:t> </a:t>
            </a:r>
            <a:r>
              <a:rPr lang="cs-CZ" dirty="0" err="1"/>
              <a:t>you</a:t>
            </a:r>
            <a:r>
              <a:rPr lang="cs-CZ" dirty="0"/>
              <a:t> </a:t>
            </a:r>
            <a:r>
              <a:rPr lang="cs-CZ" dirty="0" err="1"/>
              <a:t>have</a:t>
            </a:r>
            <a:r>
              <a:rPr lang="cs-CZ" dirty="0"/>
              <a:t> </a:t>
            </a:r>
            <a:r>
              <a:rPr lang="cs-CZ" dirty="0" err="1"/>
              <a:t>some</a:t>
            </a:r>
            <a:r>
              <a:rPr lang="cs-CZ" dirty="0"/>
              <a:t> </a:t>
            </a:r>
            <a:r>
              <a:rPr lang="cs-CZ" dirty="0" err="1"/>
              <a:t>empirical</a:t>
            </a:r>
            <a:r>
              <a:rPr lang="cs-CZ" dirty="0"/>
              <a:t> data in </a:t>
            </a:r>
            <a:r>
              <a:rPr lang="cs-CZ" dirty="0" err="1"/>
              <a:t>favor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validity &amp; reliability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sinle</a:t>
            </a:r>
            <a:r>
              <a:rPr lang="cs-CZ" dirty="0"/>
              <a:t> </a:t>
            </a:r>
            <a:r>
              <a:rPr lang="cs-CZ" dirty="0" err="1"/>
              <a:t>items</a:t>
            </a:r>
            <a:r>
              <a:rPr lang="cs-CZ" dirty="0"/>
              <a:t>, </a:t>
            </a:r>
            <a:r>
              <a:rPr lang="cs-CZ" dirty="0" err="1"/>
              <a:t>be</a:t>
            </a:r>
            <a:r>
              <a:rPr lang="cs-CZ" dirty="0"/>
              <a:t> very, very </a:t>
            </a:r>
            <a:r>
              <a:rPr lang="cs-CZ" dirty="0" err="1"/>
              <a:t>suspicious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870162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C33FE4B-8941-418D-8393-563531BBAC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SUMMARY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1F3C72D-19CD-4C1B-A81D-C3790D95DE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Prefer</a:t>
            </a:r>
            <a:r>
              <a:rPr lang="cs-CZ" dirty="0"/>
              <a:t> </a:t>
            </a:r>
            <a:r>
              <a:rPr lang="cs-CZ" dirty="0" err="1"/>
              <a:t>used</a:t>
            </a:r>
            <a:r>
              <a:rPr lang="cs-CZ" dirty="0"/>
              <a:t> </a:t>
            </a:r>
            <a:r>
              <a:rPr lang="cs-CZ" dirty="0" err="1"/>
              <a:t>well</a:t>
            </a:r>
            <a:r>
              <a:rPr lang="cs-CZ" dirty="0"/>
              <a:t> </a:t>
            </a:r>
            <a:r>
              <a:rPr lang="cs-CZ" dirty="0" err="1"/>
              <a:t>validated</a:t>
            </a:r>
            <a:r>
              <a:rPr lang="cs-CZ" dirty="0"/>
              <a:t> </a:t>
            </a:r>
            <a:r>
              <a:rPr lang="cs-CZ" dirty="0" err="1"/>
              <a:t>measures</a:t>
            </a:r>
            <a:endParaRPr lang="cs-CZ" dirty="0"/>
          </a:p>
          <a:p>
            <a:endParaRPr lang="cs-CZ" dirty="0"/>
          </a:p>
          <a:p>
            <a:r>
              <a:rPr lang="cs-CZ" dirty="0" err="1"/>
              <a:t>Observe</a:t>
            </a:r>
            <a:r>
              <a:rPr lang="cs-CZ" dirty="0"/>
              <a:t> as much as </a:t>
            </a:r>
            <a:r>
              <a:rPr lang="cs-CZ" dirty="0" err="1"/>
              <a:t>your</a:t>
            </a:r>
            <a:r>
              <a:rPr lang="cs-CZ" dirty="0"/>
              <a:t> </a:t>
            </a:r>
            <a:r>
              <a:rPr lang="cs-CZ" dirty="0" err="1"/>
              <a:t>resources</a:t>
            </a:r>
            <a:r>
              <a:rPr lang="cs-CZ" dirty="0"/>
              <a:t> </a:t>
            </a:r>
            <a:r>
              <a:rPr lang="cs-CZ" dirty="0" err="1"/>
              <a:t>allow</a:t>
            </a:r>
            <a:r>
              <a:rPr lang="cs-CZ" dirty="0"/>
              <a:t> </a:t>
            </a:r>
            <a:r>
              <a:rPr lang="cs-CZ" dirty="0" err="1"/>
              <a:t>you</a:t>
            </a:r>
            <a:endParaRPr lang="cs-CZ" dirty="0"/>
          </a:p>
          <a:p>
            <a:r>
              <a:rPr lang="cs-CZ" dirty="0"/>
              <a:t>Interview as much as </a:t>
            </a:r>
            <a:r>
              <a:rPr lang="cs-CZ" dirty="0" err="1"/>
              <a:t>your</a:t>
            </a:r>
            <a:r>
              <a:rPr lang="cs-CZ" dirty="0"/>
              <a:t> </a:t>
            </a:r>
            <a:r>
              <a:rPr lang="cs-CZ" dirty="0" err="1"/>
              <a:t>resources</a:t>
            </a:r>
            <a:r>
              <a:rPr lang="cs-CZ" dirty="0"/>
              <a:t> </a:t>
            </a:r>
            <a:r>
              <a:rPr lang="cs-CZ" dirty="0" err="1"/>
              <a:t>allow</a:t>
            </a:r>
            <a:r>
              <a:rPr lang="cs-CZ" dirty="0"/>
              <a:t> </a:t>
            </a:r>
            <a:r>
              <a:rPr lang="cs-CZ" dirty="0" err="1"/>
              <a:t>you</a:t>
            </a:r>
            <a:r>
              <a:rPr lang="cs-CZ" dirty="0"/>
              <a:t> </a:t>
            </a:r>
            <a:r>
              <a:rPr lang="cs-CZ" dirty="0" err="1"/>
              <a:t>after</a:t>
            </a:r>
            <a:r>
              <a:rPr lang="cs-CZ" dirty="0"/>
              <a:t> </a:t>
            </a:r>
            <a:r>
              <a:rPr lang="cs-CZ" dirty="0" err="1"/>
              <a:t>you</a:t>
            </a:r>
            <a:r>
              <a:rPr lang="cs-CZ" dirty="0"/>
              <a:t> </a:t>
            </a:r>
            <a:r>
              <a:rPr lang="cs-CZ" dirty="0" err="1"/>
              <a:t>have</a:t>
            </a:r>
            <a:r>
              <a:rPr lang="cs-CZ" dirty="0"/>
              <a:t> </a:t>
            </a:r>
            <a:r>
              <a:rPr lang="cs-CZ" dirty="0" err="1"/>
              <a:t>observed</a:t>
            </a:r>
            <a:r>
              <a:rPr lang="cs-CZ" dirty="0"/>
              <a:t> </a:t>
            </a:r>
            <a:r>
              <a:rPr lang="cs-CZ" dirty="0" err="1"/>
              <a:t>at</a:t>
            </a:r>
            <a:r>
              <a:rPr lang="cs-CZ" dirty="0"/>
              <a:t> least a bit</a:t>
            </a:r>
          </a:p>
          <a:p>
            <a:r>
              <a:rPr lang="cs-CZ" dirty="0" err="1"/>
              <a:t>Survey</a:t>
            </a:r>
            <a:r>
              <a:rPr lang="cs-CZ" dirty="0"/>
              <a:t> </a:t>
            </a:r>
            <a:r>
              <a:rPr lang="cs-CZ" dirty="0" err="1"/>
              <a:t>only</a:t>
            </a:r>
            <a:r>
              <a:rPr lang="cs-CZ" dirty="0"/>
              <a:t> </a:t>
            </a:r>
            <a:r>
              <a:rPr lang="cs-CZ" dirty="0" err="1"/>
              <a:t>after</a:t>
            </a:r>
            <a:r>
              <a:rPr lang="cs-CZ" dirty="0"/>
              <a:t> </a:t>
            </a:r>
            <a:r>
              <a:rPr lang="cs-CZ" dirty="0" err="1"/>
              <a:t>you</a:t>
            </a:r>
            <a:r>
              <a:rPr lang="cs-CZ" dirty="0"/>
              <a:t> </a:t>
            </a:r>
            <a:r>
              <a:rPr lang="cs-CZ" dirty="0" err="1"/>
              <a:t>have</a:t>
            </a:r>
            <a:r>
              <a:rPr lang="cs-CZ" dirty="0"/>
              <a:t> </a:t>
            </a:r>
            <a:r>
              <a:rPr lang="cs-CZ" dirty="0" err="1"/>
              <a:t>gained</a:t>
            </a:r>
            <a:r>
              <a:rPr lang="cs-CZ" dirty="0"/>
              <a:t> </a:t>
            </a:r>
            <a:r>
              <a:rPr lang="cs-CZ" dirty="0" err="1"/>
              <a:t>knowledge</a:t>
            </a:r>
            <a:r>
              <a:rPr lang="cs-CZ" dirty="0"/>
              <a:t> – </a:t>
            </a:r>
            <a:r>
              <a:rPr lang="cs-CZ" dirty="0" err="1"/>
              <a:t>theory</a:t>
            </a:r>
            <a:r>
              <a:rPr lang="cs-CZ" dirty="0"/>
              <a:t>, </a:t>
            </a:r>
            <a:r>
              <a:rPr lang="cs-CZ" dirty="0" err="1"/>
              <a:t>observation</a:t>
            </a:r>
            <a:r>
              <a:rPr lang="cs-CZ" dirty="0"/>
              <a:t>, interview</a:t>
            </a:r>
          </a:p>
          <a:p>
            <a:r>
              <a:rPr lang="cs-CZ" dirty="0" err="1"/>
              <a:t>Be</a:t>
            </a:r>
            <a:r>
              <a:rPr lang="cs-CZ" dirty="0"/>
              <a:t> </a:t>
            </a:r>
            <a:r>
              <a:rPr lang="cs-CZ" dirty="0" err="1"/>
              <a:t>sure</a:t>
            </a:r>
            <a:r>
              <a:rPr lang="cs-CZ" dirty="0"/>
              <a:t> to </a:t>
            </a:r>
            <a:r>
              <a:rPr lang="cs-CZ" dirty="0" err="1"/>
              <a:t>distinguish</a:t>
            </a:r>
            <a:r>
              <a:rPr lang="cs-CZ" dirty="0"/>
              <a:t> </a:t>
            </a:r>
            <a:r>
              <a:rPr lang="cs-CZ" dirty="0" err="1"/>
              <a:t>between</a:t>
            </a:r>
            <a:r>
              <a:rPr lang="cs-CZ" dirty="0"/>
              <a:t> </a:t>
            </a:r>
            <a:r>
              <a:rPr lang="cs-CZ" dirty="0" err="1"/>
              <a:t>survey</a:t>
            </a:r>
            <a:r>
              <a:rPr lang="cs-CZ" dirty="0"/>
              <a:t> </a:t>
            </a:r>
            <a:r>
              <a:rPr lang="cs-CZ" dirty="0" err="1"/>
              <a:t>items</a:t>
            </a:r>
            <a:r>
              <a:rPr lang="cs-CZ" dirty="0"/>
              <a:t> </a:t>
            </a:r>
            <a:r>
              <a:rPr lang="cs-CZ" dirty="0" err="1"/>
              <a:t>asking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direct </a:t>
            </a:r>
            <a:r>
              <a:rPr lang="cs-CZ" dirty="0" err="1"/>
              <a:t>scaling</a:t>
            </a:r>
            <a:r>
              <a:rPr lang="cs-CZ" dirty="0"/>
              <a:t> and </a:t>
            </a:r>
            <a:r>
              <a:rPr lang="cs-CZ" dirty="0" err="1"/>
              <a:t>items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measurement</a:t>
            </a:r>
            <a:r>
              <a:rPr lang="cs-CZ" dirty="0"/>
              <a:t> </a:t>
            </a:r>
            <a:r>
              <a:rPr lang="cs-CZ" dirty="0" err="1"/>
              <a:t>scales</a:t>
            </a:r>
            <a:endParaRPr lang="cs-CZ" dirty="0"/>
          </a:p>
          <a:p>
            <a:endParaRPr lang="cs-CZ" dirty="0"/>
          </a:p>
          <a:p>
            <a:r>
              <a:rPr lang="cs-CZ" dirty="0" err="1"/>
              <a:t>Elaborate</a:t>
            </a:r>
            <a:r>
              <a:rPr lang="cs-CZ" dirty="0"/>
              <a:t> </a:t>
            </a:r>
            <a:r>
              <a:rPr lang="cs-CZ" dirty="0" err="1"/>
              <a:t>your</a:t>
            </a:r>
            <a:r>
              <a:rPr lang="cs-CZ" dirty="0"/>
              <a:t> </a:t>
            </a:r>
            <a:r>
              <a:rPr lang="cs-CZ" dirty="0" err="1"/>
              <a:t>knowledge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what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</a:t>
            </a:r>
            <a:r>
              <a:rPr lang="cs-CZ" dirty="0" err="1"/>
              <a:t>meant</a:t>
            </a:r>
            <a:r>
              <a:rPr lang="cs-CZ" dirty="0"/>
              <a:t> by validity and reliability</a:t>
            </a:r>
          </a:p>
        </p:txBody>
      </p:sp>
    </p:spTree>
    <p:extLst>
      <p:ext uri="{BB962C8B-B14F-4D97-AF65-F5344CB8AC3E}">
        <p14:creationId xmlns:p14="http://schemas.microsoft.com/office/powerpoint/2010/main" val="34192251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059051D-AF26-48CE-B9EC-37325E44D3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Participant </a:t>
            </a:r>
            <a:r>
              <a:rPr lang="cs-CZ" dirty="0" err="1"/>
              <a:t>observation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D4209C5-CA67-4E30-ABEB-E377CC69D6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the researcher gathers data by participating in the daily life of the group or organization under study. </a:t>
            </a:r>
            <a:endParaRPr lang="cs-CZ" dirty="0"/>
          </a:p>
          <a:p>
            <a:r>
              <a:rPr lang="en-US" dirty="0"/>
              <a:t> “to grasp the native’s point of view, his relation to life, to realize his vision of his world” </a:t>
            </a:r>
            <a:endParaRPr lang="cs-CZ" dirty="0"/>
          </a:p>
          <a:p>
            <a:r>
              <a:rPr lang="cs-CZ" dirty="0" err="1"/>
              <a:t>Somewhere</a:t>
            </a:r>
            <a:r>
              <a:rPr lang="cs-CZ" dirty="0"/>
              <a:t> </a:t>
            </a:r>
            <a:r>
              <a:rPr lang="cs-CZ" dirty="0" err="1"/>
              <a:t>between</a:t>
            </a:r>
            <a:endParaRPr lang="cs-CZ" dirty="0"/>
          </a:p>
          <a:p>
            <a:pPr lvl="1"/>
            <a:r>
              <a:rPr lang="en-US" dirty="0"/>
              <a:t>Pure participation has been described as “going</a:t>
            </a:r>
            <a:r>
              <a:rPr lang="cs-CZ" dirty="0"/>
              <a:t> </a:t>
            </a:r>
            <a:r>
              <a:rPr lang="en-US" dirty="0"/>
              <a:t>native”; the researcher becomes so involved with the group under study that eventually every objectivity and research  interest  is  lost</a:t>
            </a:r>
            <a:endParaRPr lang="cs-CZ" dirty="0"/>
          </a:p>
          <a:p>
            <a:pPr lvl="1"/>
            <a:r>
              <a:rPr lang="en-US" dirty="0"/>
              <a:t>Pure observation seeks to remove the researcher from the observed actions and behavior; the researcher is never directly</a:t>
            </a:r>
            <a:r>
              <a:rPr lang="cs-CZ" dirty="0"/>
              <a:t> </a:t>
            </a:r>
            <a:r>
              <a:rPr lang="en-US" dirty="0"/>
              <a:t>involved in the actions and behavior of the group under study. </a:t>
            </a:r>
            <a:endParaRPr lang="cs-CZ" dirty="0"/>
          </a:p>
          <a:p>
            <a:r>
              <a:rPr lang="cs-CZ" dirty="0" err="1"/>
              <a:t>Getting</a:t>
            </a:r>
            <a:r>
              <a:rPr lang="cs-CZ" dirty="0"/>
              <a:t> </a:t>
            </a:r>
            <a:r>
              <a:rPr lang="cs-CZ" dirty="0" err="1"/>
              <a:t>permission</a:t>
            </a:r>
            <a:r>
              <a:rPr lang="cs-CZ" dirty="0"/>
              <a:t>, </a:t>
            </a:r>
            <a:r>
              <a:rPr lang="cs-CZ" dirty="0" err="1"/>
              <a:t>access</a:t>
            </a:r>
            <a:r>
              <a:rPr lang="cs-CZ" dirty="0"/>
              <a:t> -- </a:t>
            </a:r>
            <a:r>
              <a:rPr lang="cs-CZ" dirty="0" err="1"/>
              <a:t>earning</a:t>
            </a:r>
            <a:r>
              <a:rPr lang="cs-CZ" dirty="0"/>
              <a:t> </a:t>
            </a:r>
            <a:r>
              <a:rPr lang="cs-CZ" dirty="0" err="1"/>
              <a:t>acceptance</a:t>
            </a:r>
            <a:r>
              <a:rPr lang="cs-CZ" dirty="0"/>
              <a:t> &amp; </a:t>
            </a:r>
            <a:r>
              <a:rPr lang="cs-CZ" dirty="0" err="1"/>
              <a:t>rapport</a:t>
            </a:r>
            <a:r>
              <a:rPr lang="cs-CZ" dirty="0"/>
              <a:t> – </a:t>
            </a:r>
            <a:r>
              <a:rPr lang="cs-CZ" dirty="0" err="1"/>
              <a:t>choosing</a:t>
            </a:r>
            <a:r>
              <a:rPr lang="cs-CZ" dirty="0"/>
              <a:t> </a:t>
            </a:r>
            <a:r>
              <a:rPr lang="cs-CZ" dirty="0" err="1"/>
              <a:t>key</a:t>
            </a:r>
            <a:r>
              <a:rPr lang="cs-CZ" dirty="0"/>
              <a:t> </a:t>
            </a:r>
            <a:r>
              <a:rPr lang="cs-CZ" dirty="0" err="1"/>
              <a:t>informants</a:t>
            </a:r>
            <a:r>
              <a:rPr lang="cs-CZ" dirty="0"/>
              <a:t> </a:t>
            </a:r>
          </a:p>
          <a:p>
            <a:r>
              <a:rPr lang="cs-CZ" dirty="0" err="1"/>
              <a:t>Descriptive</a:t>
            </a:r>
            <a:r>
              <a:rPr lang="cs-CZ" dirty="0"/>
              <a:t> – </a:t>
            </a:r>
            <a:r>
              <a:rPr lang="cs-CZ" dirty="0" err="1"/>
              <a:t>focused</a:t>
            </a:r>
            <a:r>
              <a:rPr lang="cs-CZ" dirty="0"/>
              <a:t> – </a:t>
            </a:r>
            <a:r>
              <a:rPr lang="cs-CZ" dirty="0" err="1"/>
              <a:t>selective</a:t>
            </a:r>
            <a:r>
              <a:rPr lang="cs-CZ" dirty="0"/>
              <a:t> </a:t>
            </a:r>
            <a:r>
              <a:rPr lang="cs-CZ" dirty="0" err="1"/>
              <a:t>observation</a:t>
            </a:r>
            <a:endParaRPr lang="cs-CZ" dirty="0"/>
          </a:p>
          <a:p>
            <a:r>
              <a:rPr lang="cs-CZ" dirty="0" err="1"/>
              <a:t>Writing</a:t>
            </a:r>
            <a:r>
              <a:rPr lang="cs-CZ" dirty="0"/>
              <a:t> </a:t>
            </a:r>
            <a:r>
              <a:rPr lang="cs-CZ" dirty="0" err="1"/>
              <a:t>field</a:t>
            </a:r>
            <a:r>
              <a:rPr lang="cs-CZ" dirty="0"/>
              <a:t> notes</a:t>
            </a:r>
          </a:p>
          <a:p>
            <a:endParaRPr lang="cs-CZ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F650929A-56DE-47B7-9F58-5383B9D7809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48464" y="3789040"/>
            <a:ext cx="3456384" cy="1623259"/>
          </a:xfrm>
          <a:prstGeom prst="rect">
            <a:avLst/>
          </a:prstGeom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A4A3DB56-E9BC-4314-B6FB-06F2CB0BF8D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16416" y="146127"/>
            <a:ext cx="5344049" cy="30891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87904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FA7650D-D634-48CC-9B0B-26471417E8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 </a:t>
            </a:r>
            <a:r>
              <a:rPr lang="cs-CZ" dirty="0" err="1"/>
              <a:t>unstructured</a:t>
            </a:r>
            <a:r>
              <a:rPr lang="cs-CZ" dirty="0"/>
              <a:t> </a:t>
            </a:r>
            <a:r>
              <a:rPr lang="cs-CZ" dirty="0" err="1"/>
              <a:t>observation</a:t>
            </a:r>
            <a:r>
              <a:rPr lang="cs-CZ" dirty="0"/>
              <a:t> </a:t>
            </a:r>
            <a:r>
              <a:rPr lang="cs-CZ" dirty="0" err="1"/>
              <a:t>distinguish</a:t>
            </a:r>
            <a:r>
              <a:rPr lang="cs-CZ" dirty="0"/>
              <a:t> </a:t>
            </a:r>
            <a:r>
              <a:rPr lang="cs-CZ" dirty="0" err="1"/>
              <a:t>between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following</a:t>
            </a:r>
            <a:r>
              <a:rPr lang="cs-CZ" dirty="0"/>
              <a:t>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1425A6F-A014-448C-A500-55E97A219F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„</a:t>
            </a:r>
            <a:r>
              <a:rPr lang="cs-CZ" dirty="0" err="1"/>
              <a:t>Pure</a:t>
            </a:r>
            <a:r>
              <a:rPr lang="cs-CZ" dirty="0"/>
              <a:t>“ </a:t>
            </a:r>
            <a:r>
              <a:rPr lang="cs-CZ" dirty="0" err="1"/>
              <a:t>descriptions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people‘s</a:t>
            </a:r>
            <a:r>
              <a:rPr lang="cs-CZ" dirty="0"/>
              <a:t> </a:t>
            </a:r>
            <a:r>
              <a:rPr lang="cs-CZ" dirty="0" err="1"/>
              <a:t>visible</a:t>
            </a:r>
            <a:r>
              <a:rPr lang="cs-CZ" dirty="0"/>
              <a:t> </a:t>
            </a:r>
            <a:r>
              <a:rPr lang="cs-CZ" dirty="0" err="1"/>
              <a:t>behavior</a:t>
            </a:r>
            <a:endParaRPr lang="cs-CZ" dirty="0"/>
          </a:p>
          <a:p>
            <a:r>
              <a:rPr lang="cs-CZ" dirty="0" err="1"/>
              <a:t>Our</a:t>
            </a:r>
            <a:r>
              <a:rPr lang="cs-CZ" dirty="0"/>
              <a:t> </a:t>
            </a:r>
            <a:r>
              <a:rPr lang="cs-CZ" dirty="0" err="1"/>
              <a:t>interpretations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observed</a:t>
            </a:r>
            <a:r>
              <a:rPr lang="cs-CZ" dirty="0"/>
              <a:t> </a:t>
            </a:r>
            <a:r>
              <a:rPr lang="cs-CZ" dirty="0" err="1"/>
              <a:t>behavior</a:t>
            </a:r>
            <a:r>
              <a:rPr lang="cs-CZ" dirty="0"/>
              <a:t> – </a:t>
            </a:r>
            <a:r>
              <a:rPr lang="cs-CZ" dirty="0" err="1"/>
              <a:t>emotions</a:t>
            </a:r>
            <a:r>
              <a:rPr lang="cs-CZ" dirty="0"/>
              <a:t>, </a:t>
            </a:r>
            <a:r>
              <a:rPr lang="cs-CZ" dirty="0" err="1"/>
              <a:t>intentions</a:t>
            </a:r>
            <a:r>
              <a:rPr lang="cs-CZ" dirty="0"/>
              <a:t>, </a:t>
            </a:r>
            <a:r>
              <a:rPr lang="cs-CZ" dirty="0" err="1"/>
              <a:t>motivations</a:t>
            </a:r>
            <a:r>
              <a:rPr lang="cs-CZ" dirty="0"/>
              <a:t>, </a:t>
            </a:r>
            <a:r>
              <a:rPr lang="cs-CZ" dirty="0" err="1"/>
              <a:t>meaning</a:t>
            </a:r>
            <a:r>
              <a:rPr lang="cs-CZ" dirty="0"/>
              <a:t> </a:t>
            </a:r>
          </a:p>
          <a:p>
            <a:r>
              <a:rPr lang="cs-CZ" dirty="0" err="1"/>
              <a:t>Our</a:t>
            </a:r>
            <a:r>
              <a:rPr lang="cs-CZ" dirty="0"/>
              <a:t> </a:t>
            </a:r>
            <a:r>
              <a:rPr lang="cs-CZ" dirty="0" err="1"/>
              <a:t>own</a:t>
            </a:r>
            <a:r>
              <a:rPr lang="cs-CZ" dirty="0"/>
              <a:t> </a:t>
            </a:r>
            <a:r>
              <a:rPr lang="cs-CZ" dirty="0" err="1"/>
              <a:t>feelings</a:t>
            </a:r>
            <a:r>
              <a:rPr lang="cs-CZ" dirty="0"/>
              <a:t> and </a:t>
            </a:r>
            <a:r>
              <a:rPr lang="cs-CZ" dirty="0" err="1"/>
              <a:t>impressions</a:t>
            </a:r>
            <a:r>
              <a:rPr lang="cs-CZ" dirty="0"/>
              <a:t> </a:t>
            </a:r>
            <a:r>
              <a:rPr lang="cs-CZ" dirty="0" err="1"/>
              <a:t>from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observations</a:t>
            </a:r>
            <a:r>
              <a:rPr lang="cs-CZ" dirty="0"/>
              <a:t> –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power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unconscious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480857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3E15309-026D-4826-ADCD-9B7D967A58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Structured</a:t>
            </a:r>
            <a:r>
              <a:rPr lang="cs-CZ" dirty="0"/>
              <a:t> </a:t>
            </a:r>
            <a:r>
              <a:rPr lang="cs-CZ" dirty="0" err="1"/>
              <a:t>observation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9F08836-B970-4DC8-919D-4C708DCE2C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Observation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predetermined</a:t>
            </a:r>
            <a:r>
              <a:rPr lang="cs-CZ" dirty="0"/>
              <a:t> </a:t>
            </a:r>
            <a:r>
              <a:rPr lang="cs-CZ" dirty="0" err="1"/>
              <a:t>phenomena</a:t>
            </a:r>
            <a:r>
              <a:rPr lang="cs-CZ" dirty="0"/>
              <a:t> – a </a:t>
            </a:r>
            <a:r>
              <a:rPr lang="cs-CZ" dirty="0" err="1"/>
              <a:t>continuous</a:t>
            </a:r>
            <a:r>
              <a:rPr lang="cs-CZ" dirty="0"/>
              <a:t> </a:t>
            </a:r>
            <a:r>
              <a:rPr lang="cs-CZ" dirty="0" err="1"/>
              <a:t>dimension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amount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sructure</a:t>
            </a:r>
            <a:endParaRPr lang="cs-CZ" dirty="0"/>
          </a:p>
          <a:p>
            <a:r>
              <a:rPr lang="cs-CZ" dirty="0" err="1"/>
              <a:t>Observation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b="1" dirty="0" err="1"/>
              <a:t>behavior</a:t>
            </a:r>
            <a:r>
              <a:rPr lang="cs-CZ" dirty="0"/>
              <a:t> (</a:t>
            </a:r>
            <a:r>
              <a:rPr lang="cs-CZ" dirty="0" err="1"/>
              <a:t>includes</a:t>
            </a:r>
            <a:r>
              <a:rPr lang="cs-CZ" dirty="0"/>
              <a:t> any </a:t>
            </a:r>
            <a:r>
              <a:rPr lang="cs-CZ" dirty="0" err="1"/>
              <a:t>observable</a:t>
            </a:r>
            <a:r>
              <a:rPr lang="cs-CZ" dirty="0"/>
              <a:t> </a:t>
            </a:r>
            <a:r>
              <a:rPr lang="cs-CZ" dirty="0" err="1"/>
              <a:t>characteristics</a:t>
            </a:r>
            <a:r>
              <a:rPr lang="cs-CZ" dirty="0"/>
              <a:t>, </a:t>
            </a:r>
            <a:r>
              <a:rPr lang="cs-CZ" dirty="0" err="1"/>
              <a:t>voluntary</a:t>
            </a:r>
            <a:r>
              <a:rPr lang="cs-CZ" dirty="0"/>
              <a:t>/</a:t>
            </a:r>
            <a:r>
              <a:rPr lang="cs-CZ" dirty="0" err="1"/>
              <a:t>involuntary</a:t>
            </a:r>
            <a:r>
              <a:rPr lang="cs-CZ" dirty="0"/>
              <a:t>, </a:t>
            </a:r>
            <a:r>
              <a:rPr lang="cs-CZ" dirty="0" err="1"/>
              <a:t>small</a:t>
            </a:r>
            <a:r>
              <a:rPr lang="cs-CZ" dirty="0"/>
              <a:t> </a:t>
            </a:r>
            <a:r>
              <a:rPr lang="cs-CZ" dirty="0" err="1"/>
              <a:t>like</a:t>
            </a:r>
            <a:r>
              <a:rPr lang="cs-CZ" dirty="0"/>
              <a:t> </a:t>
            </a:r>
            <a:r>
              <a:rPr lang="cs-CZ" dirty="0" err="1"/>
              <a:t>eyeblink</a:t>
            </a:r>
            <a:r>
              <a:rPr lang="cs-CZ" dirty="0"/>
              <a:t> to </a:t>
            </a:r>
            <a:r>
              <a:rPr lang="cs-CZ" dirty="0" err="1"/>
              <a:t>large</a:t>
            </a:r>
            <a:r>
              <a:rPr lang="cs-CZ" dirty="0"/>
              <a:t> </a:t>
            </a:r>
            <a:r>
              <a:rPr lang="cs-CZ" dirty="0" err="1"/>
              <a:t>like</a:t>
            </a:r>
            <a:r>
              <a:rPr lang="cs-CZ" dirty="0"/>
              <a:t> </a:t>
            </a:r>
            <a:r>
              <a:rPr lang="cs-CZ" dirty="0" err="1"/>
              <a:t>declaring</a:t>
            </a:r>
            <a:r>
              <a:rPr lang="cs-CZ" dirty="0"/>
              <a:t> </a:t>
            </a:r>
            <a:r>
              <a:rPr lang="cs-CZ" dirty="0" err="1"/>
              <a:t>war</a:t>
            </a:r>
            <a:r>
              <a:rPr lang="cs-CZ" dirty="0"/>
              <a:t>) </a:t>
            </a:r>
            <a:r>
              <a:rPr lang="cs-CZ" dirty="0" err="1"/>
              <a:t>of</a:t>
            </a:r>
            <a:r>
              <a:rPr lang="cs-CZ" b="1" dirty="0"/>
              <a:t> </a:t>
            </a:r>
            <a:r>
              <a:rPr lang="cs-CZ" b="1" dirty="0" err="1"/>
              <a:t>one</a:t>
            </a:r>
            <a:r>
              <a:rPr lang="cs-CZ" b="1" dirty="0"/>
              <a:t> </a:t>
            </a:r>
            <a:r>
              <a:rPr lang="cs-CZ" b="1" dirty="0" err="1"/>
              <a:t>or</a:t>
            </a:r>
            <a:r>
              <a:rPr lang="cs-CZ" b="1" dirty="0"/>
              <a:t> more </a:t>
            </a:r>
            <a:r>
              <a:rPr lang="cs-CZ" b="1" dirty="0" err="1"/>
              <a:t>people</a:t>
            </a:r>
            <a:r>
              <a:rPr lang="cs-CZ" dirty="0"/>
              <a:t> (</a:t>
            </a:r>
            <a:r>
              <a:rPr lang="cs-CZ" dirty="0" err="1"/>
              <a:t>interactions</a:t>
            </a:r>
            <a:r>
              <a:rPr lang="cs-CZ" dirty="0"/>
              <a:t>). </a:t>
            </a:r>
            <a:r>
              <a:rPr lang="cs-CZ" dirty="0" err="1"/>
              <a:t>Even</a:t>
            </a:r>
            <a:r>
              <a:rPr lang="cs-CZ" dirty="0"/>
              <a:t> oral/</a:t>
            </a:r>
            <a:r>
              <a:rPr lang="cs-CZ" dirty="0" err="1"/>
              <a:t>written</a:t>
            </a:r>
            <a:r>
              <a:rPr lang="cs-CZ" dirty="0"/>
              <a:t> </a:t>
            </a:r>
            <a:r>
              <a:rPr lang="cs-CZ" dirty="0" err="1"/>
              <a:t>language</a:t>
            </a:r>
            <a:r>
              <a:rPr lang="cs-CZ" dirty="0"/>
              <a:t> </a:t>
            </a:r>
            <a:r>
              <a:rPr lang="cs-CZ" dirty="0" err="1"/>
              <a:t>may</a:t>
            </a:r>
            <a:r>
              <a:rPr lang="cs-CZ" dirty="0"/>
              <a:t> </a:t>
            </a:r>
            <a:r>
              <a:rPr lang="cs-CZ" dirty="0" err="1"/>
              <a:t>be</a:t>
            </a:r>
            <a:r>
              <a:rPr lang="cs-CZ" dirty="0"/>
              <a:t>  </a:t>
            </a:r>
            <a:r>
              <a:rPr lang="cs-CZ" dirty="0" err="1"/>
              <a:t>considered</a:t>
            </a:r>
            <a:r>
              <a:rPr lang="cs-CZ" dirty="0"/>
              <a:t> </a:t>
            </a:r>
            <a:r>
              <a:rPr lang="cs-CZ" dirty="0" err="1"/>
              <a:t>behahavior</a:t>
            </a:r>
            <a:r>
              <a:rPr lang="cs-CZ" dirty="0"/>
              <a:t> and </a:t>
            </a:r>
            <a:r>
              <a:rPr lang="cs-CZ" dirty="0" err="1"/>
              <a:t>observed</a:t>
            </a:r>
            <a:r>
              <a:rPr lang="cs-CZ" dirty="0"/>
              <a:t>. </a:t>
            </a:r>
            <a:r>
              <a:rPr lang="cs-CZ" dirty="0" err="1"/>
              <a:t>Also</a:t>
            </a:r>
            <a:r>
              <a:rPr lang="cs-CZ" dirty="0"/>
              <a:t> </a:t>
            </a:r>
            <a:r>
              <a:rPr lang="cs-CZ" dirty="0" err="1"/>
              <a:t>contextual</a:t>
            </a:r>
            <a:r>
              <a:rPr lang="cs-CZ" dirty="0"/>
              <a:t>/</a:t>
            </a:r>
            <a:r>
              <a:rPr lang="cs-CZ" dirty="0" err="1"/>
              <a:t>triggering</a:t>
            </a:r>
            <a:r>
              <a:rPr lang="cs-CZ" dirty="0"/>
              <a:t> </a:t>
            </a:r>
            <a:r>
              <a:rPr lang="cs-CZ" dirty="0" err="1"/>
              <a:t>events</a:t>
            </a:r>
            <a:r>
              <a:rPr lang="cs-CZ" dirty="0"/>
              <a:t> are </a:t>
            </a:r>
            <a:r>
              <a:rPr lang="cs-CZ" dirty="0" err="1"/>
              <a:t>included</a:t>
            </a:r>
            <a:r>
              <a:rPr lang="cs-CZ" dirty="0"/>
              <a:t> in </a:t>
            </a:r>
            <a:r>
              <a:rPr lang="cs-CZ" dirty="0" err="1"/>
              <a:t>observations</a:t>
            </a:r>
            <a:r>
              <a:rPr lang="cs-CZ" dirty="0"/>
              <a:t>.</a:t>
            </a:r>
          </a:p>
          <a:p>
            <a:r>
              <a:rPr lang="cs-CZ" dirty="0"/>
              <a:t>Ex. </a:t>
            </a:r>
            <a:r>
              <a:rPr lang="cs-CZ" dirty="0" err="1"/>
              <a:t>mystery</a:t>
            </a:r>
            <a:r>
              <a:rPr lang="cs-CZ" dirty="0"/>
              <a:t> </a:t>
            </a:r>
            <a:r>
              <a:rPr lang="cs-CZ" dirty="0" err="1"/>
              <a:t>shoppers</a:t>
            </a:r>
            <a:r>
              <a:rPr lang="cs-CZ" dirty="0"/>
              <a:t>, </a:t>
            </a:r>
            <a:r>
              <a:rPr lang="cs-CZ" dirty="0" err="1"/>
              <a:t>classroom</a:t>
            </a:r>
            <a:r>
              <a:rPr lang="cs-CZ" dirty="0"/>
              <a:t> </a:t>
            </a:r>
            <a:r>
              <a:rPr lang="cs-CZ" dirty="0" err="1"/>
              <a:t>observations</a:t>
            </a:r>
            <a:r>
              <a:rPr lang="cs-CZ" dirty="0"/>
              <a:t>, </a:t>
            </a:r>
            <a:r>
              <a:rPr lang="cs-CZ" dirty="0" err="1"/>
              <a:t>usability</a:t>
            </a:r>
            <a:r>
              <a:rPr lang="cs-CZ" dirty="0"/>
              <a:t> testing</a:t>
            </a:r>
          </a:p>
          <a:p>
            <a:r>
              <a:rPr lang="cs-CZ" dirty="0" err="1"/>
              <a:t>Observation</a:t>
            </a:r>
            <a:r>
              <a:rPr lang="cs-CZ" dirty="0"/>
              <a:t> </a:t>
            </a:r>
            <a:r>
              <a:rPr lang="cs-CZ" dirty="0" err="1"/>
              <a:t>schedule</a:t>
            </a:r>
            <a:r>
              <a:rPr lang="cs-CZ" dirty="0"/>
              <a:t> (</a:t>
            </a:r>
            <a:r>
              <a:rPr lang="cs-CZ" dirty="0" err="1"/>
              <a:t>coding</a:t>
            </a:r>
            <a:r>
              <a:rPr lang="cs-CZ" dirty="0"/>
              <a:t> </a:t>
            </a:r>
            <a:r>
              <a:rPr lang="cs-CZ" dirty="0" err="1"/>
              <a:t>scheme</a:t>
            </a:r>
            <a:r>
              <a:rPr lang="cs-CZ" dirty="0"/>
              <a:t>, </a:t>
            </a:r>
            <a:r>
              <a:rPr lang="cs-CZ" dirty="0" err="1"/>
              <a:t>sheet</a:t>
            </a:r>
            <a:r>
              <a:rPr lang="cs-CZ" dirty="0"/>
              <a:t>) - </a:t>
            </a:r>
            <a:r>
              <a:rPr lang="cs-CZ" dirty="0" err="1"/>
              <a:t>what</a:t>
            </a:r>
            <a:endParaRPr lang="cs-CZ" dirty="0"/>
          </a:p>
          <a:p>
            <a:r>
              <a:rPr lang="cs-CZ" dirty="0" err="1"/>
              <a:t>Behavior</a:t>
            </a:r>
            <a:r>
              <a:rPr lang="cs-CZ" dirty="0"/>
              <a:t> </a:t>
            </a:r>
            <a:r>
              <a:rPr lang="cs-CZ" dirty="0" err="1"/>
              <a:t>sampling</a:t>
            </a:r>
            <a:r>
              <a:rPr lang="cs-CZ" dirty="0"/>
              <a:t> – </a:t>
            </a:r>
            <a:r>
              <a:rPr lang="cs-CZ" dirty="0" err="1"/>
              <a:t>when</a:t>
            </a:r>
            <a:r>
              <a:rPr lang="cs-CZ" dirty="0"/>
              <a:t>, </a:t>
            </a:r>
            <a:r>
              <a:rPr lang="cs-CZ" dirty="0" err="1"/>
              <a:t>where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272794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5FAD38D-DDD4-41E3-96E5-0F63C28947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Observation</a:t>
            </a:r>
            <a:r>
              <a:rPr lang="cs-CZ" dirty="0"/>
              <a:t> </a:t>
            </a:r>
            <a:r>
              <a:rPr lang="cs-CZ" dirty="0" err="1"/>
              <a:t>schedule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FAE59FF-8F34-4108-92BA-87767D25A9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Operationally</a:t>
            </a:r>
            <a:r>
              <a:rPr lang="cs-CZ" dirty="0"/>
              <a:t> </a:t>
            </a:r>
            <a:r>
              <a:rPr lang="cs-CZ" dirty="0" err="1"/>
              <a:t>defines</a:t>
            </a:r>
            <a:r>
              <a:rPr lang="cs-CZ" dirty="0"/>
              <a:t> </a:t>
            </a:r>
            <a:r>
              <a:rPr lang="cs-CZ" b="1" dirty="0" err="1"/>
              <a:t>what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to </a:t>
            </a:r>
            <a:r>
              <a:rPr lang="cs-CZ" dirty="0" err="1"/>
              <a:t>be</a:t>
            </a:r>
            <a:r>
              <a:rPr lang="cs-CZ" dirty="0"/>
              <a:t> </a:t>
            </a:r>
            <a:r>
              <a:rPr lang="cs-CZ" dirty="0" err="1"/>
              <a:t>observed</a:t>
            </a:r>
            <a:endParaRPr lang="cs-CZ" dirty="0"/>
          </a:p>
          <a:p>
            <a:r>
              <a:rPr lang="cs-CZ" dirty="0" err="1"/>
              <a:t>Paper</a:t>
            </a:r>
            <a:r>
              <a:rPr lang="cs-CZ" dirty="0"/>
              <a:t>/</a:t>
            </a:r>
            <a:r>
              <a:rPr lang="cs-CZ" dirty="0" err="1"/>
              <a:t>electronic</a:t>
            </a:r>
            <a:r>
              <a:rPr lang="cs-CZ" dirty="0"/>
              <a:t> </a:t>
            </a:r>
            <a:r>
              <a:rPr lang="cs-CZ" dirty="0" err="1"/>
              <a:t>form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b="1" dirty="0" err="1"/>
              <a:t>recording</a:t>
            </a:r>
            <a:r>
              <a:rPr lang="cs-CZ" dirty="0"/>
              <a:t> </a:t>
            </a:r>
            <a:r>
              <a:rPr lang="cs-CZ" dirty="0" err="1"/>
              <a:t>observations</a:t>
            </a:r>
            <a:r>
              <a:rPr lang="cs-CZ" dirty="0"/>
              <a:t> </a:t>
            </a:r>
            <a:r>
              <a:rPr lang="cs-CZ" dirty="0" err="1"/>
              <a:t>with</a:t>
            </a:r>
            <a:r>
              <a:rPr lang="cs-CZ" dirty="0"/>
              <a:t> </a:t>
            </a:r>
            <a:r>
              <a:rPr lang="cs-CZ" dirty="0" err="1"/>
              <a:t>some</a:t>
            </a:r>
            <a:r>
              <a:rPr lang="cs-CZ" dirty="0"/>
              <a:t> </a:t>
            </a:r>
            <a:r>
              <a:rPr lang="cs-CZ" dirty="0" err="1"/>
              <a:t>instructions</a:t>
            </a:r>
            <a:r>
              <a:rPr lang="cs-CZ" dirty="0"/>
              <a:t>, </a:t>
            </a:r>
            <a:r>
              <a:rPr lang="cs-CZ" dirty="0" err="1"/>
              <a:t>or</a:t>
            </a:r>
            <a:r>
              <a:rPr lang="cs-CZ" dirty="0"/>
              <a:t> </a:t>
            </a:r>
            <a:r>
              <a:rPr lang="cs-CZ" dirty="0" err="1"/>
              <a:t>recording</a:t>
            </a:r>
            <a:r>
              <a:rPr lang="cs-CZ" dirty="0"/>
              <a:t> software (</a:t>
            </a:r>
            <a:r>
              <a:rPr lang="cs-CZ" dirty="0" err="1"/>
              <a:t>e.g</a:t>
            </a:r>
            <a:r>
              <a:rPr lang="cs-CZ" dirty="0"/>
              <a:t>. </a:t>
            </a:r>
            <a:r>
              <a:rPr lang="cs-CZ" dirty="0">
                <a:hlinkClick r:id="rId3"/>
              </a:rPr>
              <a:t>http://www.boris.unito.it/</a:t>
            </a:r>
            <a:r>
              <a:rPr lang="cs-CZ" dirty="0"/>
              <a:t>)</a:t>
            </a:r>
          </a:p>
          <a:p>
            <a:r>
              <a:rPr lang="cs-CZ" dirty="0"/>
              <a:t>An </a:t>
            </a:r>
            <a:r>
              <a:rPr lang="cs-CZ" dirty="0" err="1"/>
              <a:t>observer</a:t>
            </a:r>
            <a:r>
              <a:rPr lang="cs-CZ" dirty="0"/>
              <a:t> </a:t>
            </a:r>
            <a:r>
              <a:rPr lang="cs-CZ" dirty="0" err="1"/>
              <a:t>must</a:t>
            </a:r>
            <a:r>
              <a:rPr lang="cs-CZ" dirty="0"/>
              <a:t> </a:t>
            </a:r>
            <a:r>
              <a:rPr lang="cs-CZ" dirty="0" err="1"/>
              <a:t>be</a:t>
            </a:r>
            <a:r>
              <a:rPr lang="cs-CZ" dirty="0"/>
              <a:t> </a:t>
            </a:r>
            <a:r>
              <a:rPr lang="cs-CZ" b="1" dirty="0" err="1"/>
              <a:t>trained</a:t>
            </a:r>
            <a:r>
              <a:rPr lang="cs-CZ" dirty="0"/>
              <a:t> in </a:t>
            </a:r>
            <a:r>
              <a:rPr lang="cs-CZ" dirty="0" err="1"/>
              <a:t>using</a:t>
            </a:r>
            <a:r>
              <a:rPr lang="cs-CZ" dirty="0"/>
              <a:t> a </a:t>
            </a:r>
            <a:r>
              <a:rPr lang="cs-CZ" dirty="0" err="1"/>
              <a:t>particular</a:t>
            </a:r>
            <a:r>
              <a:rPr lang="cs-CZ" dirty="0"/>
              <a:t> </a:t>
            </a:r>
            <a:r>
              <a:rPr lang="cs-CZ" dirty="0" err="1"/>
              <a:t>observation</a:t>
            </a:r>
            <a:r>
              <a:rPr lang="cs-CZ" dirty="0"/>
              <a:t> </a:t>
            </a:r>
            <a:r>
              <a:rPr lang="cs-CZ" dirty="0" err="1"/>
              <a:t>schedule</a:t>
            </a:r>
            <a:r>
              <a:rPr lang="cs-CZ" dirty="0"/>
              <a:t>  </a:t>
            </a:r>
          </a:p>
          <a:p>
            <a:r>
              <a:rPr lang="cs-CZ" dirty="0" err="1"/>
              <a:t>Items</a:t>
            </a:r>
            <a:endParaRPr lang="cs-CZ" dirty="0"/>
          </a:p>
          <a:p>
            <a:pPr lvl="1"/>
            <a:r>
              <a:rPr lang="cs-CZ" dirty="0" err="1"/>
              <a:t>checks</a:t>
            </a:r>
            <a:r>
              <a:rPr lang="cs-CZ" dirty="0"/>
              <a:t>, checklist – </a:t>
            </a:r>
            <a:r>
              <a:rPr lang="cs-CZ" dirty="0" err="1"/>
              <a:t>record</a:t>
            </a:r>
            <a:r>
              <a:rPr lang="cs-CZ" dirty="0"/>
              <a:t> a </a:t>
            </a:r>
            <a:r>
              <a:rPr lang="cs-CZ" dirty="0" err="1"/>
              <a:t>behavior</a:t>
            </a:r>
            <a:r>
              <a:rPr lang="cs-CZ" dirty="0"/>
              <a:t> has </a:t>
            </a:r>
            <a:r>
              <a:rPr lang="cs-CZ" dirty="0" err="1"/>
              <a:t>been</a:t>
            </a:r>
            <a:r>
              <a:rPr lang="cs-CZ" dirty="0"/>
              <a:t> </a:t>
            </a:r>
            <a:r>
              <a:rPr lang="cs-CZ" dirty="0" err="1"/>
              <a:t>observed</a:t>
            </a:r>
            <a:endParaRPr lang="cs-CZ" dirty="0"/>
          </a:p>
          <a:p>
            <a:pPr lvl="1"/>
            <a:r>
              <a:rPr lang="cs-CZ" dirty="0"/>
              <a:t>rating </a:t>
            </a:r>
            <a:r>
              <a:rPr lang="cs-CZ" dirty="0" err="1"/>
              <a:t>scales</a:t>
            </a:r>
            <a:r>
              <a:rPr lang="cs-CZ" dirty="0"/>
              <a:t> – </a:t>
            </a:r>
            <a:r>
              <a:rPr lang="cs-CZ" dirty="0" err="1"/>
              <a:t>rate</a:t>
            </a:r>
            <a:r>
              <a:rPr lang="cs-CZ" dirty="0"/>
              <a:t>, </a:t>
            </a:r>
            <a:r>
              <a:rPr lang="cs-CZ" dirty="0" err="1"/>
              <a:t>evaluate</a:t>
            </a:r>
            <a:r>
              <a:rPr lang="cs-CZ" dirty="0"/>
              <a:t>, </a:t>
            </a:r>
            <a:r>
              <a:rPr lang="cs-CZ" dirty="0" err="1"/>
              <a:t>classify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behavior</a:t>
            </a:r>
            <a:endParaRPr lang="cs-CZ" dirty="0"/>
          </a:p>
          <a:p>
            <a:pPr lvl="1"/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above</a:t>
            </a:r>
            <a:r>
              <a:rPr lang="cs-CZ" dirty="0"/>
              <a:t> </a:t>
            </a:r>
            <a:r>
              <a:rPr lang="cs-CZ" dirty="0" err="1"/>
              <a:t>can</a:t>
            </a:r>
            <a:r>
              <a:rPr lang="cs-CZ" dirty="0"/>
              <a:t> </a:t>
            </a:r>
            <a:r>
              <a:rPr lang="cs-CZ" dirty="0" err="1"/>
              <a:t>be</a:t>
            </a:r>
            <a:r>
              <a:rPr lang="cs-CZ" dirty="0"/>
              <a:t> </a:t>
            </a:r>
            <a:r>
              <a:rPr lang="cs-CZ" dirty="0" err="1"/>
              <a:t>put</a:t>
            </a:r>
            <a:r>
              <a:rPr lang="cs-CZ" dirty="0"/>
              <a:t> on a </a:t>
            </a:r>
            <a:r>
              <a:rPr lang="cs-CZ" dirty="0" err="1"/>
              <a:t>timeline</a:t>
            </a:r>
            <a:r>
              <a:rPr lang="cs-CZ" dirty="0"/>
              <a:t>(</a:t>
            </a:r>
            <a:r>
              <a:rPr lang="cs-CZ" dirty="0" err="1"/>
              <a:t>timescale</a:t>
            </a:r>
            <a:r>
              <a:rPr lang="cs-CZ" dirty="0"/>
              <a:t>), </a:t>
            </a:r>
            <a:r>
              <a:rPr lang="cs-CZ" dirty="0" err="1"/>
              <a:t>or</a:t>
            </a:r>
            <a:r>
              <a:rPr lang="cs-CZ" dirty="0"/>
              <a:t> </a:t>
            </a:r>
            <a:r>
              <a:rPr lang="cs-CZ" dirty="0" err="1"/>
              <a:t>electronically</a:t>
            </a:r>
            <a:r>
              <a:rPr lang="cs-CZ" dirty="0"/>
              <a:t> </a:t>
            </a:r>
            <a:r>
              <a:rPr lang="cs-CZ" dirty="0" err="1"/>
              <a:t>appended</a:t>
            </a:r>
            <a:r>
              <a:rPr lang="cs-CZ" dirty="0"/>
              <a:t> </a:t>
            </a:r>
            <a:r>
              <a:rPr lang="cs-CZ" dirty="0" err="1"/>
              <a:t>with</a:t>
            </a:r>
            <a:r>
              <a:rPr lang="cs-CZ" dirty="0"/>
              <a:t> </a:t>
            </a:r>
            <a:r>
              <a:rPr lang="cs-CZ" dirty="0" err="1"/>
              <a:t>timestamps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10585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4D3A68D-C24F-47D5-BD41-7A694DE644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Observation</a:t>
            </a:r>
            <a:r>
              <a:rPr lang="cs-CZ" dirty="0"/>
              <a:t> </a:t>
            </a:r>
            <a:r>
              <a:rPr lang="cs-CZ" dirty="0" err="1"/>
              <a:t>schedule</a:t>
            </a:r>
            <a:r>
              <a:rPr lang="cs-CZ" dirty="0"/>
              <a:t> desiderata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05643DE-9713-4933-8B74-7576F5AF06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4"/>
            <a:ext cx="7886700" cy="4915743"/>
          </a:xfrm>
        </p:spPr>
        <p:txBody>
          <a:bodyPr>
            <a:normAutofit lnSpcReduction="10000"/>
          </a:bodyPr>
          <a:lstStyle/>
          <a:p>
            <a:r>
              <a:rPr lang="cs-CZ" dirty="0" err="1"/>
              <a:t>Clarity</a:t>
            </a:r>
            <a:r>
              <a:rPr lang="cs-CZ" dirty="0"/>
              <a:t> &amp; </a:t>
            </a:r>
            <a:r>
              <a:rPr lang="cs-CZ" dirty="0" err="1"/>
              <a:t>Objectivity</a:t>
            </a:r>
            <a:r>
              <a:rPr lang="cs-CZ" dirty="0"/>
              <a:t> (</a:t>
            </a:r>
            <a:r>
              <a:rPr lang="cs-CZ" dirty="0" err="1"/>
              <a:t>after</a:t>
            </a:r>
            <a:r>
              <a:rPr lang="cs-CZ" dirty="0"/>
              <a:t> </a:t>
            </a:r>
            <a:r>
              <a:rPr lang="cs-CZ" dirty="0" err="1"/>
              <a:t>training</a:t>
            </a:r>
            <a:r>
              <a:rPr lang="cs-CZ" dirty="0"/>
              <a:t>) – </a:t>
            </a:r>
            <a:r>
              <a:rPr lang="cs-CZ" dirty="0" err="1"/>
              <a:t>minimal</a:t>
            </a:r>
            <a:r>
              <a:rPr lang="cs-CZ" dirty="0"/>
              <a:t> </a:t>
            </a:r>
            <a:r>
              <a:rPr lang="cs-CZ" dirty="0" err="1"/>
              <a:t>subjectivity</a:t>
            </a:r>
            <a:r>
              <a:rPr lang="cs-CZ" dirty="0"/>
              <a:t> </a:t>
            </a:r>
            <a:r>
              <a:rPr lang="cs-CZ" dirty="0" err="1"/>
              <a:t>left</a:t>
            </a:r>
            <a:r>
              <a:rPr lang="cs-CZ" dirty="0"/>
              <a:t> in </a:t>
            </a:r>
            <a:r>
              <a:rPr lang="cs-CZ" dirty="0" err="1"/>
              <a:t>what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and </a:t>
            </a:r>
            <a:r>
              <a:rPr lang="cs-CZ" dirty="0" err="1"/>
              <a:t>is</a:t>
            </a:r>
            <a:r>
              <a:rPr lang="cs-CZ" dirty="0"/>
              <a:t> not </a:t>
            </a:r>
            <a:r>
              <a:rPr lang="cs-CZ" dirty="0" err="1"/>
              <a:t>behavior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interest</a:t>
            </a:r>
            <a:r>
              <a:rPr lang="cs-CZ" dirty="0"/>
              <a:t> and </a:t>
            </a:r>
            <a:r>
              <a:rPr lang="cs-CZ" dirty="0" err="1"/>
              <a:t>how</a:t>
            </a:r>
            <a:r>
              <a:rPr lang="cs-CZ" dirty="0"/>
              <a:t> to </a:t>
            </a:r>
            <a:r>
              <a:rPr lang="cs-CZ" dirty="0" err="1"/>
              <a:t>record</a:t>
            </a:r>
            <a:r>
              <a:rPr lang="cs-CZ" dirty="0"/>
              <a:t> </a:t>
            </a:r>
            <a:r>
              <a:rPr lang="cs-CZ" dirty="0" err="1"/>
              <a:t>it</a:t>
            </a:r>
            <a:endParaRPr lang="cs-CZ" dirty="0"/>
          </a:p>
          <a:p>
            <a:r>
              <a:rPr lang="en-US" dirty="0"/>
              <a:t>Mutually exclusive and collectively exhaustive</a:t>
            </a:r>
            <a:r>
              <a:rPr lang="cs-CZ" dirty="0"/>
              <a:t> </a:t>
            </a:r>
            <a:r>
              <a:rPr lang="cs-CZ" dirty="0" err="1"/>
              <a:t>categories</a:t>
            </a:r>
            <a:endParaRPr lang="cs-CZ" dirty="0"/>
          </a:p>
          <a:p>
            <a:pPr lvl="1"/>
            <a:r>
              <a:rPr lang="cs-CZ" dirty="0" err="1"/>
              <a:t>Observed</a:t>
            </a:r>
            <a:r>
              <a:rPr lang="cs-CZ" dirty="0"/>
              <a:t> instance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behahavior</a:t>
            </a:r>
            <a:r>
              <a:rPr lang="cs-CZ" dirty="0"/>
              <a:t> </a:t>
            </a:r>
            <a:r>
              <a:rPr lang="cs-CZ" dirty="0" err="1"/>
              <a:t>should</a:t>
            </a:r>
            <a:r>
              <a:rPr lang="cs-CZ" dirty="0"/>
              <a:t> </a:t>
            </a:r>
            <a:r>
              <a:rPr lang="cs-CZ" dirty="0" err="1"/>
              <a:t>fall</a:t>
            </a:r>
            <a:r>
              <a:rPr lang="cs-CZ" dirty="0"/>
              <a:t> in </a:t>
            </a:r>
            <a:r>
              <a:rPr lang="cs-CZ" dirty="0" err="1"/>
              <a:t>one</a:t>
            </a:r>
            <a:r>
              <a:rPr lang="cs-CZ" dirty="0"/>
              <a:t> </a:t>
            </a:r>
            <a:r>
              <a:rPr lang="cs-CZ" dirty="0" err="1"/>
              <a:t>category</a:t>
            </a:r>
            <a:r>
              <a:rPr lang="cs-CZ" dirty="0"/>
              <a:t> </a:t>
            </a:r>
            <a:r>
              <a:rPr lang="cs-CZ" dirty="0" err="1"/>
              <a:t>only</a:t>
            </a:r>
            <a:endParaRPr lang="cs-CZ" dirty="0"/>
          </a:p>
          <a:p>
            <a:pPr lvl="1"/>
            <a:r>
              <a:rPr lang="cs-CZ" dirty="0" err="1"/>
              <a:t>Every</a:t>
            </a:r>
            <a:r>
              <a:rPr lang="cs-CZ" dirty="0"/>
              <a:t> </a:t>
            </a:r>
            <a:r>
              <a:rPr lang="cs-CZ" dirty="0" err="1"/>
              <a:t>relevant</a:t>
            </a:r>
            <a:r>
              <a:rPr lang="cs-CZ" dirty="0"/>
              <a:t> instance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behavior</a:t>
            </a:r>
            <a:r>
              <a:rPr lang="cs-CZ" dirty="0"/>
              <a:t> </a:t>
            </a:r>
            <a:r>
              <a:rPr lang="cs-CZ" dirty="0" err="1"/>
              <a:t>should</a:t>
            </a:r>
            <a:r>
              <a:rPr lang="cs-CZ" dirty="0"/>
              <a:t> </a:t>
            </a:r>
            <a:r>
              <a:rPr lang="cs-CZ" dirty="0" err="1"/>
              <a:t>fall</a:t>
            </a:r>
            <a:r>
              <a:rPr lang="cs-CZ" dirty="0"/>
              <a:t> in </a:t>
            </a:r>
            <a:r>
              <a:rPr lang="cs-CZ" dirty="0" err="1"/>
              <a:t>some</a:t>
            </a:r>
            <a:r>
              <a:rPr lang="cs-CZ" dirty="0"/>
              <a:t> </a:t>
            </a:r>
            <a:r>
              <a:rPr lang="cs-CZ" dirty="0" err="1"/>
              <a:t>category</a:t>
            </a:r>
            <a:endParaRPr lang="cs-CZ" dirty="0"/>
          </a:p>
          <a:p>
            <a:r>
              <a:rPr lang="cs-CZ" dirty="0" err="1"/>
              <a:t>Minimal</a:t>
            </a:r>
            <a:r>
              <a:rPr lang="cs-CZ" dirty="0"/>
              <a:t> </a:t>
            </a:r>
            <a:r>
              <a:rPr lang="cs-CZ" dirty="0" err="1"/>
              <a:t>cognitive</a:t>
            </a:r>
            <a:r>
              <a:rPr lang="cs-CZ" dirty="0"/>
              <a:t> </a:t>
            </a:r>
            <a:r>
              <a:rPr lang="cs-CZ" dirty="0" err="1"/>
              <a:t>burden</a:t>
            </a:r>
            <a:r>
              <a:rPr lang="cs-CZ" dirty="0"/>
              <a:t>, </a:t>
            </a:r>
            <a:r>
              <a:rPr lang="cs-CZ" dirty="0" err="1"/>
              <a:t>ease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use</a:t>
            </a:r>
          </a:p>
          <a:p>
            <a:pPr lvl="1"/>
            <a:r>
              <a:rPr lang="cs-CZ" dirty="0" err="1"/>
              <a:t>Choices</a:t>
            </a:r>
            <a:r>
              <a:rPr lang="cs-CZ" dirty="0"/>
              <a:t> </a:t>
            </a:r>
            <a:r>
              <a:rPr lang="cs-CZ" dirty="0" err="1"/>
              <a:t>whether</a:t>
            </a:r>
            <a:r>
              <a:rPr lang="cs-CZ" dirty="0"/>
              <a:t> a </a:t>
            </a:r>
            <a:r>
              <a:rPr lang="cs-CZ" dirty="0" err="1"/>
              <a:t>behavior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</a:t>
            </a:r>
            <a:r>
              <a:rPr lang="cs-CZ" dirty="0" err="1"/>
              <a:t>relevant</a:t>
            </a:r>
            <a:r>
              <a:rPr lang="cs-CZ" dirty="0"/>
              <a:t> and </a:t>
            </a:r>
            <a:r>
              <a:rPr lang="cs-CZ" dirty="0" err="1"/>
              <a:t>how</a:t>
            </a:r>
            <a:r>
              <a:rPr lang="cs-CZ" dirty="0"/>
              <a:t> to </a:t>
            </a:r>
            <a:r>
              <a:rPr lang="cs-CZ" dirty="0" err="1"/>
              <a:t>code</a:t>
            </a:r>
            <a:r>
              <a:rPr lang="cs-CZ" dirty="0"/>
              <a:t> (</a:t>
            </a:r>
            <a:r>
              <a:rPr lang="cs-CZ" dirty="0" err="1"/>
              <a:t>classify</a:t>
            </a:r>
            <a:r>
              <a:rPr lang="cs-CZ" dirty="0"/>
              <a:t>, </a:t>
            </a:r>
            <a:r>
              <a:rPr lang="cs-CZ" dirty="0" err="1"/>
              <a:t>rate</a:t>
            </a:r>
            <a:r>
              <a:rPr lang="cs-CZ" dirty="0"/>
              <a:t>) </a:t>
            </a:r>
            <a:r>
              <a:rPr lang="cs-CZ" dirty="0" err="1"/>
              <a:t>it</a:t>
            </a:r>
            <a:r>
              <a:rPr lang="cs-CZ" dirty="0"/>
              <a:t> </a:t>
            </a:r>
            <a:r>
              <a:rPr lang="cs-CZ" dirty="0" err="1"/>
              <a:t>should</a:t>
            </a:r>
            <a:r>
              <a:rPr lang="cs-CZ" dirty="0"/>
              <a:t> </a:t>
            </a:r>
            <a:r>
              <a:rPr lang="cs-CZ" dirty="0" err="1"/>
              <a:t>be</a:t>
            </a:r>
            <a:r>
              <a:rPr lang="cs-CZ" dirty="0"/>
              <a:t> </a:t>
            </a:r>
            <a:r>
              <a:rPr lang="cs-CZ" dirty="0" err="1"/>
              <a:t>easy</a:t>
            </a:r>
            <a:r>
              <a:rPr lang="cs-CZ" dirty="0"/>
              <a:t>, </a:t>
            </a:r>
            <a:r>
              <a:rPr lang="cs-CZ" dirty="0" err="1"/>
              <a:t>automatic</a:t>
            </a:r>
            <a:r>
              <a:rPr lang="cs-CZ" dirty="0"/>
              <a:t> </a:t>
            </a:r>
            <a:r>
              <a:rPr lang="cs-CZ" dirty="0" err="1"/>
              <a:t>after</a:t>
            </a:r>
            <a:r>
              <a:rPr lang="cs-CZ" dirty="0"/>
              <a:t> </a:t>
            </a:r>
            <a:r>
              <a:rPr lang="cs-CZ" dirty="0" err="1"/>
              <a:t>training</a:t>
            </a:r>
            <a:endParaRPr lang="cs-CZ" dirty="0"/>
          </a:p>
          <a:p>
            <a:pPr lvl="1"/>
            <a:r>
              <a:rPr lang="cs-CZ" dirty="0"/>
              <a:t>More </a:t>
            </a:r>
            <a:r>
              <a:rPr lang="cs-CZ" dirty="0" err="1"/>
              <a:t>difficult</a:t>
            </a:r>
            <a:r>
              <a:rPr lang="cs-CZ" dirty="0"/>
              <a:t> </a:t>
            </a:r>
            <a:r>
              <a:rPr lang="cs-CZ" dirty="0" err="1"/>
              <a:t>coding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to </a:t>
            </a:r>
            <a:r>
              <a:rPr lang="cs-CZ" dirty="0" err="1"/>
              <a:t>be</a:t>
            </a:r>
            <a:r>
              <a:rPr lang="cs-CZ" dirty="0"/>
              <a:t> done in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analytical</a:t>
            </a:r>
            <a:r>
              <a:rPr lang="cs-CZ" dirty="0"/>
              <a:t> </a:t>
            </a:r>
            <a:r>
              <a:rPr lang="cs-CZ" dirty="0" err="1"/>
              <a:t>phase</a:t>
            </a:r>
            <a:r>
              <a:rPr lang="cs-CZ" dirty="0"/>
              <a:t>, </a:t>
            </a:r>
            <a:r>
              <a:rPr lang="cs-CZ" dirty="0" err="1"/>
              <a:t>or</a:t>
            </a:r>
            <a:r>
              <a:rPr lang="cs-CZ" dirty="0"/>
              <a:t> </a:t>
            </a:r>
            <a:r>
              <a:rPr lang="cs-CZ" dirty="0" err="1"/>
              <a:t>from</a:t>
            </a:r>
            <a:r>
              <a:rPr lang="cs-CZ" dirty="0"/>
              <a:t> video-</a:t>
            </a:r>
            <a:r>
              <a:rPr lang="cs-CZ" dirty="0" err="1"/>
              <a:t>recordings</a:t>
            </a:r>
            <a:endParaRPr lang="cs-CZ" dirty="0"/>
          </a:p>
          <a:p>
            <a:r>
              <a:rPr lang="cs-CZ" dirty="0" err="1"/>
              <a:t>Minimal</a:t>
            </a:r>
            <a:r>
              <a:rPr lang="cs-CZ" dirty="0"/>
              <a:t> use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observer‘s</a:t>
            </a:r>
            <a:r>
              <a:rPr lang="cs-CZ" dirty="0"/>
              <a:t> </a:t>
            </a:r>
            <a:r>
              <a:rPr lang="cs-CZ" dirty="0" err="1"/>
              <a:t>memory</a:t>
            </a:r>
            <a:endParaRPr lang="cs-CZ" dirty="0"/>
          </a:p>
          <a:p>
            <a:r>
              <a:rPr lang="cs-CZ" dirty="0"/>
              <a:t>In </a:t>
            </a:r>
            <a:r>
              <a:rPr lang="cs-CZ" dirty="0" err="1"/>
              <a:t>people</a:t>
            </a:r>
            <a:r>
              <a:rPr lang="cs-CZ" dirty="0"/>
              <a:t>, </a:t>
            </a:r>
            <a:r>
              <a:rPr lang="cs-CZ" dirty="0" err="1"/>
              <a:t>focus</a:t>
            </a:r>
            <a:r>
              <a:rPr lang="cs-CZ" dirty="0"/>
              <a:t> on </a:t>
            </a:r>
            <a:r>
              <a:rPr lang="cs-CZ" dirty="0" err="1"/>
              <a:t>observable</a:t>
            </a:r>
            <a:r>
              <a:rPr lang="cs-CZ" dirty="0"/>
              <a:t> </a:t>
            </a:r>
            <a:r>
              <a:rPr lang="cs-CZ" dirty="0" err="1"/>
              <a:t>behavior</a:t>
            </a:r>
            <a:r>
              <a:rPr lang="cs-CZ" dirty="0"/>
              <a:t>, not on </a:t>
            </a:r>
            <a:r>
              <a:rPr lang="cs-CZ" dirty="0" err="1"/>
              <a:t>inferring</a:t>
            </a:r>
            <a:r>
              <a:rPr lang="cs-CZ" dirty="0"/>
              <a:t> </a:t>
            </a:r>
            <a:r>
              <a:rPr lang="cs-CZ" dirty="0" err="1"/>
              <a:t>emotions</a:t>
            </a:r>
            <a:r>
              <a:rPr lang="cs-CZ" dirty="0"/>
              <a:t>, </a:t>
            </a:r>
            <a:r>
              <a:rPr lang="cs-CZ" dirty="0" err="1"/>
              <a:t>intentions</a:t>
            </a:r>
            <a:r>
              <a:rPr lang="cs-CZ" dirty="0"/>
              <a:t>, </a:t>
            </a:r>
            <a:r>
              <a:rPr lang="cs-CZ" dirty="0" err="1"/>
              <a:t>motivations</a:t>
            </a:r>
            <a:r>
              <a:rPr lang="cs-CZ" dirty="0"/>
              <a:t>….</a:t>
            </a:r>
          </a:p>
          <a:p>
            <a:endParaRPr lang="cs-CZ" dirty="0"/>
          </a:p>
          <a:p>
            <a:r>
              <a:rPr lang="en-GB" dirty="0"/>
              <a:t>Inter</a:t>
            </a:r>
            <a:r>
              <a:rPr lang="cs-CZ" dirty="0"/>
              <a:t>-</a:t>
            </a:r>
            <a:r>
              <a:rPr lang="en-GB" dirty="0"/>
              <a:t>o</a:t>
            </a:r>
            <a:r>
              <a:rPr lang="cs-CZ" dirty="0" err="1"/>
              <a:t>bserver</a:t>
            </a:r>
            <a:r>
              <a:rPr lang="cs-CZ" dirty="0"/>
              <a:t>(</a:t>
            </a:r>
            <a:r>
              <a:rPr lang="cs-CZ" dirty="0" err="1"/>
              <a:t>coder</a:t>
            </a:r>
            <a:r>
              <a:rPr lang="cs-CZ" dirty="0"/>
              <a:t>) </a:t>
            </a:r>
            <a:r>
              <a:rPr lang="cs-CZ" dirty="0" err="1"/>
              <a:t>agreement</a:t>
            </a:r>
            <a:r>
              <a:rPr lang="cs-CZ" dirty="0"/>
              <a:t> as a </a:t>
            </a:r>
            <a:r>
              <a:rPr lang="cs-CZ" dirty="0" err="1"/>
              <a:t>check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above</a:t>
            </a:r>
            <a:endParaRPr lang="cs-CZ" dirty="0"/>
          </a:p>
          <a:p>
            <a:pPr lvl="1"/>
            <a:r>
              <a:rPr lang="cs-CZ" i="1" dirty="0"/>
              <a:t>K</a:t>
            </a:r>
            <a:r>
              <a:rPr lang="en-GB" i="1" dirty="0" err="1"/>
              <a:t>appa</a:t>
            </a:r>
            <a:r>
              <a:rPr lang="en-GB" dirty="0"/>
              <a:t> </a:t>
            </a:r>
            <a:r>
              <a:rPr lang="cs-CZ" dirty="0" err="1"/>
              <a:t>coefficients</a:t>
            </a:r>
            <a:r>
              <a:rPr lang="cs-CZ" dirty="0"/>
              <a:t> – </a:t>
            </a:r>
            <a:r>
              <a:rPr lang="cs-CZ" dirty="0" err="1"/>
              <a:t>measure</a:t>
            </a:r>
            <a:r>
              <a:rPr lang="cs-CZ" dirty="0"/>
              <a:t> </a:t>
            </a:r>
            <a:r>
              <a:rPr lang="cs-CZ" dirty="0" err="1"/>
              <a:t>agreement</a:t>
            </a:r>
            <a:r>
              <a:rPr lang="cs-CZ" dirty="0"/>
              <a:t> </a:t>
            </a:r>
            <a:r>
              <a:rPr lang="cs-CZ" dirty="0" err="1"/>
              <a:t>beyond</a:t>
            </a:r>
            <a:r>
              <a:rPr lang="cs-CZ" dirty="0"/>
              <a:t> </a:t>
            </a:r>
            <a:r>
              <a:rPr lang="cs-CZ" dirty="0" err="1"/>
              <a:t>chance</a:t>
            </a:r>
            <a:r>
              <a:rPr lang="cs-CZ" dirty="0"/>
              <a:t>, (-1)…0…1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969301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E7420EF-77D8-4173-9D48-033356164A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Sources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Observer</a:t>
            </a:r>
            <a:r>
              <a:rPr lang="cs-CZ" dirty="0"/>
              <a:t> </a:t>
            </a:r>
            <a:r>
              <a:rPr lang="cs-CZ" dirty="0" err="1"/>
              <a:t>bias</a:t>
            </a:r>
            <a:r>
              <a:rPr lang="cs-CZ" dirty="0"/>
              <a:t> and </a:t>
            </a:r>
            <a:r>
              <a:rPr lang="cs-CZ" dirty="0" err="1"/>
              <a:t>errors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348473E-7B26-4402-89DB-00DEB86634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Insufficient</a:t>
            </a:r>
            <a:r>
              <a:rPr lang="cs-CZ" dirty="0"/>
              <a:t> </a:t>
            </a:r>
            <a:r>
              <a:rPr lang="cs-CZ" dirty="0" err="1"/>
              <a:t>training</a:t>
            </a:r>
            <a:endParaRPr lang="cs-CZ" dirty="0"/>
          </a:p>
          <a:p>
            <a:r>
              <a:rPr lang="cs-CZ" dirty="0" err="1"/>
              <a:t>Reactivity</a:t>
            </a:r>
            <a:r>
              <a:rPr lang="cs-CZ" dirty="0"/>
              <a:t> to </a:t>
            </a:r>
            <a:r>
              <a:rPr lang="cs-CZ" dirty="0" err="1"/>
              <a:t>being</a:t>
            </a:r>
            <a:r>
              <a:rPr lang="cs-CZ" dirty="0"/>
              <a:t> </a:t>
            </a:r>
            <a:r>
              <a:rPr lang="cs-CZ" dirty="0" err="1"/>
              <a:t>observed</a:t>
            </a:r>
            <a:endParaRPr lang="cs-CZ" dirty="0"/>
          </a:p>
          <a:p>
            <a:r>
              <a:rPr lang="cs-CZ" dirty="0" err="1"/>
              <a:t>Selective</a:t>
            </a:r>
            <a:r>
              <a:rPr lang="cs-CZ" dirty="0"/>
              <a:t> </a:t>
            </a:r>
            <a:r>
              <a:rPr lang="cs-CZ" dirty="0" err="1"/>
              <a:t>attention</a:t>
            </a:r>
            <a:r>
              <a:rPr lang="cs-CZ" dirty="0"/>
              <a:t> and </a:t>
            </a:r>
            <a:r>
              <a:rPr lang="cs-CZ" dirty="0" err="1"/>
              <a:t>attention</a:t>
            </a:r>
            <a:r>
              <a:rPr lang="cs-CZ" dirty="0"/>
              <a:t> </a:t>
            </a:r>
            <a:r>
              <a:rPr lang="cs-CZ" dirty="0" err="1"/>
              <a:t>fluctuation</a:t>
            </a:r>
            <a:endParaRPr lang="cs-CZ" dirty="0"/>
          </a:p>
          <a:p>
            <a:r>
              <a:rPr lang="cs-CZ" dirty="0" err="1"/>
              <a:t>Memory</a:t>
            </a:r>
            <a:r>
              <a:rPr lang="cs-CZ" dirty="0"/>
              <a:t> </a:t>
            </a:r>
            <a:r>
              <a:rPr lang="cs-CZ" dirty="0" err="1"/>
              <a:t>errors</a:t>
            </a:r>
            <a:r>
              <a:rPr lang="cs-CZ" dirty="0"/>
              <a:t> – </a:t>
            </a:r>
            <a:r>
              <a:rPr lang="cs-CZ" dirty="0" err="1"/>
              <a:t>forgetting</a:t>
            </a:r>
            <a:r>
              <a:rPr lang="cs-CZ" dirty="0"/>
              <a:t>, </a:t>
            </a:r>
            <a:r>
              <a:rPr lang="cs-CZ" dirty="0" err="1"/>
              <a:t>distortions</a:t>
            </a:r>
            <a:r>
              <a:rPr lang="cs-CZ" dirty="0"/>
              <a:t> (</a:t>
            </a:r>
            <a:r>
              <a:rPr lang="cs-CZ" dirty="0" err="1"/>
              <a:t>schematizations</a:t>
            </a:r>
            <a:r>
              <a:rPr lang="cs-CZ" dirty="0"/>
              <a:t>)</a:t>
            </a:r>
          </a:p>
          <a:p>
            <a:r>
              <a:rPr lang="cs-CZ" dirty="0" err="1"/>
              <a:t>Social</a:t>
            </a:r>
            <a:r>
              <a:rPr lang="cs-CZ" dirty="0"/>
              <a:t> </a:t>
            </a:r>
            <a:r>
              <a:rPr lang="cs-CZ" dirty="0" err="1"/>
              <a:t>cognition</a:t>
            </a:r>
            <a:r>
              <a:rPr lang="cs-CZ" dirty="0"/>
              <a:t> </a:t>
            </a:r>
            <a:r>
              <a:rPr lang="cs-CZ" dirty="0" err="1"/>
              <a:t>distortions</a:t>
            </a:r>
            <a:r>
              <a:rPr lang="cs-CZ" dirty="0"/>
              <a:t> – </a:t>
            </a:r>
            <a:r>
              <a:rPr lang="cs-CZ" dirty="0" err="1"/>
              <a:t>e.g</a:t>
            </a:r>
            <a:r>
              <a:rPr lang="cs-CZ" dirty="0"/>
              <a:t>. halo </a:t>
            </a:r>
            <a:r>
              <a:rPr lang="cs-CZ" dirty="0" err="1"/>
              <a:t>effect</a:t>
            </a:r>
            <a:r>
              <a:rPr lang="cs-CZ" dirty="0"/>
              <a:t> and </a:t>
            </a:r>
            <a:r>
              <a:rPr lang="cs-CZ" dirty="0" err="1"/>
              <a:t>other</a:t>
            </a:r>
            <a:r>
              <a:rPr lang="cs-CZ" dirty="0"/>
              <a:t> </a:t>
            </a:r>
            <a:r>
              <a:rPr lang="cs-CZ" dirty="0" err="1"/>
              <a:t>first</a:t>
            </a:r>
            <a:r>
              <a:rPr lang="cs-CZ" dirty="0"/>
              <a:t> </a:t>
            </a:r>
            <a:r>
              <a:rPr lang="cs-CZ" dirty="0" err="1"/>
              <a:t>impressions</a:t>
            </a:r>
            <a:r>
              <a:rPr lang="cs-CZ" dirty="0"/>
              <a:t>, </a:t>
            </a:r>
            <a:r>
              <a:rPr lang="cs-CZ" dirty="0" err="1"/>
              <a:t>projections</a:t>
            </a:r>
            <a:endParaRPr lang="cs-CZ" dirty="0"/>
          </a:p>
          <a:p>
            <a:r>
              <a:rPr lang="cs-CZ" dirty="0" err="1"/>
              <a:t>Fatigue</a:t>
            </a:r>
            <a:endParaRPr lang="cs-CZ" dirty="0"/>
          </a:p>
          <a:p>
            <a:r>
              <a:rPr lang="cs-CZ" dirty="0" err="1"/>
              <a:t>Observer</a:t>
            </a:r>
            <a:r>
              <a:rPr lang="cs-CZ" dirty="0"/>
              <a:t> drift – </a:t>
            </a:r>
            <a:r>
              <a:rPr lang="cs-CZ" dirty="0" err="1"/>
              <a:t>systematic</a:t>
            </a:r>
            <a:r>
              <a:rPr lang="cs-CZ" dirty="0"/>
              <a:t> </a:t>
            </a:r>
            <a:r>
              <a:rPr lang="cs-CZ" dirty="0" err="1"/>
              <a:t>individual</a:t>
            </a:r>
            <a:r>
              <a:rPr lang="cs-CZ" dirty="0"/>
              <a:t> </a:t>
            </a:r>
            <a:r>
              <a:rPr lang="cs-CZ" dirty="0" err="1"/>
              <a:t>changes</a:t>
            </a:r>
            <a:r>
              <a:rPr lang="cs-CZ" dirty="0"/>
              <a:t> in </a:t>
            </a:r>
            <a:r>
              <a:rPr lang="cs-CZ" dirty="0" err="1"/>
              <a:t>applying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observation</a:t>
            </a:r>
            <a:r>
              <a:rPr lang="cs-CZ" dirty="0"/>
              <a:t> </a:t>
            </a:r>
            <a:r>
              <a:rPr lang="cs-CZ" dirty="0" err="1"/>
              <a:t>schedule</a:t>
            </a:r>
            <a:r>
              <a:rPr lang="cs-CZ" dirty="0"/>
              <a:t> –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need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re-</a:t>
            </a:r>
            <a:r>
              <a:rPr lang="cs-CZ" dirty="0" err="1"/>
              <a:t>training</a:t>
            </a:r>
            <a:r>
              <a:rPr lang="cs-CZ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0431295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875B843-EA79-4B33-8964-3E1A10DE3B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Behavior</a:t>
            </a:r>
            <a:r>
              <a:rPr lang="cs-CZ" dirty="0"/>
              <a:t> </a:t>
            </a:r>
            <a:r>
              <a:rPr lang="cs-CZ" dirty="0" err="1"/>
              <a:t>sampling</a:t>
            </a:r>
            <a:br>
              <a:rPr lang="cs-CZ" dirty="0"/>
            </a:br>
            <a:r>
              <a:rPr lang="cs-CZ" dirty="0" err="1"/>
              <a:t>When</a:t>
            </a:r>
            <a:r>
              <a:rPr lang="cs-CZ" dirty="0"/>
              <a:t> to </a:t>
            </a:r>
            <a:r>
              <a:rPr lang="cs-CZ" dirty="0" err="1"/>
              <a:t>observe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E8CB262-E94D-4192-93E4-4325B19023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Just </a:t>
            </a:r>
            <a:r>
              <a:rPr lang="cs-CZ" dirty="0" err="1"/>
              <a:t>like</a:t>
            </a:r>
            <a:r>
              <a:rPr lang="cs-CZ" dirty="0"/>
              <a:t> </a:t>
            </a:r>
            <a:r>
              <a:rPr lang="cs-CZ" dirty="0" err="1"/>
              <a:t>we</a:t>
            </a:r>
            <a:r>
              <a:rPr lang="cs-CZ" dirty="0"/>
              <a:t> </a:t>
            </a:r>
            <a:r>
              <a:rPr lang="cs-CZ" dirty="0" err="1"/>
              <a:t>cannot</a:t>
            </a:r>
            <a:r>
              <a:rPr lang="cs-CZ" dirty="0"/>
              <a:t> </a:t>
            </a:r>
            <a:r>
              <a:rPr lang="cs-CZ" dirty="0" err="1"/>
              <a:t>observe</a:t>
            </a:r>
            <a:r>
              <a:rPr lang="cs-CZ" dirty="0"/>
              <a:t> </a:t>
            </a:r>
            <a:r>
              <a:rPr lang="cs-CZ" dirty="0" err="1"/>
              <a:t>all</a:t>
            </a:r>
            <a:r>
              <a:rPr lang="cs-CZ" dirty="0"/>
              <a:t> </a:t>
            </a:r>
            <a:r>
              <a:rPr lang="cs-CZ" dirty="0" err="1"/>
              <a:t>people</a:t>
            </a:r>
            <a:r>
              <a:rPr lang="cs-CZ" dirty="0"/>
              <a:t> </a:t>
            </a:r>
            <a:r>
              <a:rPr lang="cs-CZ" dirty="0" err="1"/>
              <a:t>we</a:t>
            </a:r>
            <a:r>
              <a:rPr lang="cs-CZ" dirty="0"/>
              <a:t> </a:t>
            </a:r>
            <a:r>
              <a:rPr lang="cs-CZ" dirty="0" err="1"/>
              <a:t>usually</a:t>
            </a:r>
            <a:r>
              <a:rPr lang="cs-CZ" dirty="0"/>
              <a:t> </a:t>
            </a:r>
            <a:r>
              <a:rPr lang="cs-CZ" dirty="0" err="1"/>
              <a:t>cannot</a:t>
            </a:r>
            <a:r>
              <a:rPr lang="cs-CZ" dirty="0"/>
              <a:t> </a:t>
            </a:r>
            <a:r>
              <a:rPr lang="cs-CZ" dirty="0" err="1"/>
              <a:t>observe</a:t>
            </a:r>
            <a:r>
              <a:rPr lang="cs-CZ" dirty="0"/>
              <a:t> </a:t>
            </a:r>
            <a:r>
              <a:rPr lang="cs-CZ" dirty="0" err="1"/>
              <a:t>all</a:t>
            </a:r>
            <a:r>
              <a:rPr lang="cs-CZ" dirty="0"/>
              <a:t> </a:t>
            </a:r>
            <a:r>
              <a:rPr lang="cs-CZ" dirty="0" err="1"/>
              <a:t>their</a:t>
            </a:r>
            <a:r>
              <a:rPr lang="cs-CZ" dirty="0"/>
              <a:t> </a:t>
            </a:r>
            <a:r>
              <a:rPr lang="cs-CZ" dirty="0" err="1"/>
              <a:t>behaviors</a:t>
            </a:r>
            <a:endParaRPr lang="cs-CZ" dirty="0"/>
          </a:p>
          <a:p>
            <a:r>
              <a:rPr lang="cs-CZ" dirty="0"/>
              <a:t>Time </a:t>
            </a:r>
            <a:r>
              <a:rPr lang="cs-CZ" dirty="0" err="1"/>
              <a:t>sampling</a:t>
            </a:r>
            <a:endParaRPr lang="cs-CZ" dirty="0"/>
          </a:p>
          <a:p>
            <a:pPr lvl="1"/>
            <a:r>
              <a:rPr lang="cs-CZ" dirty="0" err="1"/>
              <a:t>select</a:t>
            </a:r>
            <a:r>
              <a:rPr lang="cs-CZ" dirty="0"/>
              <a:t> </a:t>
            </a:r>
            <a:r>
              <a:rPr lang="cs-CZ" dirty="0" err="1"/>
              <a:t>time</a:t>
            </a:r>
            <a:r>
              <a:rPr lang="cs-CZ" dirty="0"/>
              <a:t> </a:t>
            </a:r>
            <a:r>
              <a:rPr lang="cs-CZ" dirty="0" err="1"/>
              <a:t>intervals</a:t>
            </a:r>
            <a:r>
              <a:rPr lang="cs-CZ" dirty="0"/>
              <a:t> &amp; </a:t>
            </a:r>
            <a:r>
              <a:rPr lang="cs-CZ" dirty="0" err="1"/>
              <a:t>durations</a:t>
            </a:r>
            <a:r>
              <a:rPr lang="cs-CZ" dirty="0"/>
              <a:t> </a:t>
            </a:r>
            <a:r>
              <a:rPr lang="cs-CZ" dirty="0" err="1"/>
              <a:t>systematically</a:t>
            </a:r>
            <a:r>
              <a:rPr lang="cs-CZ" dirty="0"/>
              <a:t> </a:t>
            </a:r>
            <a:r>
              <a:rPr lang="cs-CZ" dirty="0" err="1"/>
              <a:t>or</a:t>
            </a:r>
            <a:r>
              <a:rPr lang="cs-CZ" dirty="0"/>
              <a:t> </a:t>
            </a:r>
            <a:r>
              <a:rPr lang="cs-CZ" dirty="0" err="1"/>
              <a:t>randomly</a:t>
            </a:r>
            <a:r>
              <a:rPr lang="cs-CZ" dirty="0"/>
              <a:t> </a:t>
            </a:r>
          </a:p>
          <a:p>
            <a:pPr lvl="1"/>
            <a:r>
              <a:rPr lang="cs-CZ" dirty="0" err="1"/>
              <a:t>good</a:t>
            </a:r>
            <a:r>
              <a:rPr lang="cs-CZ" dirty="0"/>
              <a:t> use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available</a:t>
            </a:r>
            <a:r>
              <a:rPr lang="cs-CZ" dirty="0"/>
              <a:t> </a:t>
            </a:r>
            <a:r>
              <a:rPr lang="cs-CZ" dirty="0" err="1"/>
              <a:t>time</a:t>
            </a:r>
            <a:r>
              <a:rPr lang="cs-CZ" dirty="0"/>
              <a:t> </a:t>
            </a:r>
            <a:r>
              <a:rPr lang="cs-CZ" dirty="0" err="1"/>
              <a:t>switching</a:t>
            </a:r>
            <a:r>
              <a:rPr lang="cs-CZ" dirty="0"/>
              <a:t> </a:t>
            </a:r>
            <a:r>
              <a:rPr lang="cs-CZ" dirty="0" err="1"/>
              <a:t>between</a:t>
            </a:r>
            <a:r>
              <a:rPr lang="cs-CZ" dirty="0"/>
              <a:t> </a:t>
            </a:r>
            <a:r>
              <a:rPr lang="cs-CZ" dirty="0" err="1"/>
              <a:t>focused</a:t>
            </a:r>
            <a:r>
              <a:rPr lang="cs-CZ" dirty="0"/>
              <a:t> </a:t>
            </a:r>
            <a:r>
              <a:rPr lang="cs-CZ" dirty="0" err="1"/>
              <a:t>attention</a:t>
            </a:r>
            <a:r>
              <a:rPr lang="cs-CZ" dirty="0"/>
              <a:t> and rest</a:t>
            </a:r>
          </a:p>
          <a:p>
            <a:pPr lvl="1"/>
            <a:r>
              <a:rPr lang="cs-CZ" dirty="0" err="1"/>
              <a:t>usually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frequently</a:t>
            </a:r>
            <a:r>
              <a:rPr lang="cs-CZ" dirty="0"/>
              <a:t> </a:t>
            </a:r>
            <a:r>
              <a:rPr lang="cs-CZ" dirty="0" err="1"/>
              <a:t>occurring</a:t>
            </a:r>
            <a:r>
              <a:rPr lang="cs-CZ" dirty="0"/>
              <a:t> </a:t>
            </a:r>
            <a:r>
              <a:rPr lang="cs-CZ" dirty="0" err="1"/>
              <a:t>behavior</a:t>
            </a:r>
            <a:endParaRPr lang="cs-CZ" dirty="0"/>
          </a:p>
          <a:p>
            <a:pPr lvl="1"/>
            <a:r>
              <a:rPr lang="cs-CZ" dirty="0" err="1"/>
              <a:t>e.g</a:t>
            </a:r>
            <a:r>
              <a:rPr lang="cs-CZ" dirty="0"/>
              <a:t>. </a:t>
            </a:r>
            <a:r>
              <a:rPr lang="cs-CZ" dirty="0" err="1"/>
              <a:t>all</a:t>
            </a:r>
            <a:r>
              <a:rPr lang="cs-CZ" dirty="0"/>
              <a:t> </a:t>
            </a:r>
            <a:r>
              <a:rPr lang="cs-CZ" dirty="0" err="1"/>
              <a:t>personell-customer</a:t>
            </a:r>
            <a:r>
              <a:rPr lang="cs-CZ" dirty="0"/>
              <a:t> </a:t>
            </a:r>
            <a:r>
              <a:rPr lang="cs-CZ" dirty="0" err="1"/>
              <a:t>interactions</a:t>
            </a:r>
            <a:r>
              <a:rPr lang="cs-CZ" dirty="0"/>
              <a:t> are </a:t>
            </a:r>
            <a:r>
              <a:rPr lang="cs-CZ" dirty="0" err="1"/>
              <a:t>recorded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1 min </a:t>
            </a:r>
            <a:r>
              <a:rPr lang="cs-CZ" dirty="0" err="1"/>
              <a:t>every</a:t>
            </a:r>
            <a:r>
              <a:rPr lang="cs-CZ" dirty="0"/>
              <a:t> 15 </a:t>
            </a:r>
            <a:r>
              <a:rPr lang="cs-CZ" dirty="0" err="1"/>
              <a:t>minutes</a:t>
            </a:r>
            <a:r>
              <a:rPr lang="cs-CZ" dirty="0"/>
              <a:t> in a restaurant</a:t>
            </a:r>
          </a:p>
          <a:p>
            <a:r>
              <a:rPr lang="cs-CZ" dirty="0"/>
              <a:t>Event </a:t>
            </a:r>
            <a:r>
              <a:rPr lang="cs-CZ" dirty="0" err="1"/>
              <a:t>sampling</a:t>
            </a:r>
            <a:endParaRPr lang="cs-CZ" dirty="0"/>
          </a:p>
          <a:p>
            <a:pPr lvl="1"/>
            <a:r>
              <a:rPr lang="cs-CZ" dirty="0"/>
              <a:t>sample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events</a:t>
            </a:r>
            <a:r>
              <a:rPr lang="cs-CZ" dirty="0"/>
              <a:t>, </a:t>
            </a:r>
            <a:r>
              <a:rPr lang="cs-CZ" dirty="0" err="1"/>
              <a:t>usually</a:t>
            </a:r>
            <a:r>
              <a:rPr lang="cs-CZ" dirty="0"/>
              <a:t> </a:t>
            </a:r>
            <a:r>
              <a:rPr lang="cs-CZ" dirty="0" err="1"/>
              <a:t>systematic</a:t>
            </a:r>
            <a:r>
              <a:rPr lang="cs-CZ" dirty="0"/>
              <a:t> </a:t>
            </a:r>
          </a:p>
          <a:p>
            <a:pPr lvl="1"/>
            <a:r>
              <a:rPr lang="cs-CZ" dirty="0" err="1"/>
              <a:t>all</a:t>
            </a:r>
            <a:r>
              <a:rPr lang="cs-CZ" dirty="0"/>
              <a:t> </a:t>
            </a:r>
            <a:r>
              <a:rPr lang="cs-CZ" dirty="0" err="1"/>
              <a:t>relevant</a:t>
            </a:r>
            <a:r>
              <a:rPr lang="cs-CZ" dirty="0"/>
              <a:t> </a:t>
            </a:r>
            <a:r>
              <a:rPr lang="cs-CZ" dirty="0" err="1"/>
              <a:t>behavior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</a:t>
            </a:r>
            <a:r>
              <a:rPr lang="cs-CZ" dirty="0" err="1"/>
              <a:t>recorded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whole</a:t>
            </a:r>
            <a:r>
              <a:rPr lang="cs-CZ" dirty="0"/>
              <a:t> </a:t>
            </a:r>
            <a:r>
              <a:rPr lang="cs-CZ" dirty="0" err="1"/>
              <a:t>selected</a:t>
            </a:r>
            <a:r>
              <a:rPr lang="cs-CZ" dirty="0"/>
              <a:t> event </a:t>
            </a:r>
          </a:p>
          <a:p>
            <a:pPr lvl="1"/>
            <a:r>
              <a:rPr lang="cs-CZ" dirty="0" err="1"/>
              <a:t>e.g</a:t>
            </a:r>
            <a:r>
              <a:rPr lang="cs-CZ" dirty="0"/>
              <a:t>. </a:t>
            </a:r>
            <a:r>
              <a:rPr lang="cs-CZ" dirty="0" err="1"/>
              <a:t>every</a:t>
            </a:r>
            <a:r>
              <a:rPr lang="cs-CZ" dirty="0"/>
              <a:t> 10th </a:t>
            </a:r>
            <a:r>
              <a:rPr lang="cs-CZ" dirty="0" err="1"/>
              <a:t>guest‘s</a:t>
            </a:r>
            <a:r>
              <a:rPr lang="cs-CZ" dirty="0"/>
              <a:t> </a:t>
            </a:r>
            <a:r>
              <a:rPr lang="cs-CZ" dirty="0" err="1"/>
              <a:t>interactions</a:t>
            </a:r>
            <a:r>
              <a:rPr lang="cs-CZ" dirty="0"/>
              <a:t> </a:t>
            </a:r>
            <a:r>
              <a:rPr lang="cs-CZ" dirty="0" err="1"/>
              <a:t>with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personnel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</a:t>
            </a:r>
            <a:r>
              <a:rPr lang="cs-CZ" dirty="0" err="1"/>
              <a:t>recorded</a:t>
            </a:r>
            <a:r>
              <a:rPr lang="cs-CZ" dirty="0"/>
              <a:t>     </a:t>
            </a:r>
          </a:p>
        </p:txBody>
      </p:sp>
    </p:spTree>
    <p:extLst>
      <p:ext uri="{BB962C8B-B14F-4D97-AF65-F5344CB8AC3E}">
        <p14:creationId xmlns:p14="http://schemas.microsoft.com/office/powerpoint/2010/main" val="127129300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4041</TotalTime>
  <Words>1969</Words>
  <Application>Microsoft Office PowerPoint</Application>
  <PresentationFormat>Předvádění na obrazovce (4:3)</PresentationFormat>
  <Paragraphs>204</Paragraphs>
  <Slides>23</Slides>
  <Notes>6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23</vt:i4>
      </vt:variant>
    </vt:vector>
  </HeadingPairs>
  <TitlesOfParts>
    <vt:vector size="28" baseType="lpstr">
      <vt:lpstr>Arial</vt:lpstr>
      <vt:lpstr>Calibri</vt:lpstr>
      <vt:lpstr>Calibri Light</vt:lpstr>
      <vt:lpstr>Segoe UI</vt:lpstr>
      <vt:lpstr>Motiv Office</vt:lpstr>
      <vt:lpstr>Lecture 5   Creating data by observing and measuring phenomena DHX_MET1 Methodology 1</vt:lpstr>
      <vt:lpstr>Prezentace aplikace PowerPoint</vt:lpstr>
      <vt:lpstr>Participant observation</vt:lpstr>
      <vt:lpstr>In unstructured observation distinguish between the following </vt:lpstr>
      <vt:lpstr>Structured observation</vt:lpstr>
      <vt:lpstr>Observation schedule</vt:lpstr>
      <vt:lpstr>Observation schedule desiderata</vt:lpstr>
      <vt:lpstr>Sources of Observer bias and errors</vt:lpstr>
      <vt:lpstr>Behavior sampling When to observe</vt:lpstr>
      <vt:lpstr>Using measurement instruments to capture physiological correlates of psychological experience</vt:lpstr>
      <vt:lpstr>Advantages and disadvantages of observation</vt:lpstr>
      <vt:lpstr>Prezentace aplikace PowerPoint</vt:lpstr>
      <vt:lpstr>CONSTRUCTION OF MEASUREMENT INSTRUMENTS - SCALES</vt:lpstr>
      <vt:lpstr>QUANTITATIVE PROPERTY OF A CONSTRUCT – based on theory</vt:lpstr>
      <vt:lpstr>Relationship between Quantitative property of a construct and a SCALE we want to build</vt:lpstr>
      <vt:lpstr>OPERATIONALIZATION OF A CONSTRUCT</vt:lpstr>
      <vt:lpstr>SCALING</vt:lpstr>
      <vt:lpstr>Models of Measurement</vt:lpstr>
      <vt:lpstr>The assumptions in the reflective model</vt:lpstr>
      <vt:lpstr>Prezentace aplikace PowerPoint</vt:lpstr>
      <vt:lpstr>Prezentace aplikace PowerPoint</vt:lpstr>
      <vt:lpstr>DIRECT SCALING – RATING/RANKING SCALES</vt:lpstr>
      <vt:lpstr>SUMMARY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Metodologie psychologie</dc:title>
  <dc:creator>Standa Ježek</dc:creator>
  <cp:lastModifiedBy>Standa Ježek</cp:lastModifiedBy>
  <cp:revision>80</cp:revision>
  <dcterms:created xsi:type="dcterms:W3CDTF">2007-09-22T07:38:12Z</dcterms:created>
  <dcterms:modified xsi:type="dcterms:W3CDTF">2019-11-06T06:52:39Z</dcterms:modified>
</cp:coreProperties>
</file>