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9144000" cy="6858000" type="screen4x3"/>
  <p:notesSz cx="6867525" cy="99917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77" autoAdjust="0"/>
    <p:restoredTop sz="84775" autoAdjust="0"/>
  </p:normalViewPr>
  <p:slideViewPr>
    <p:cSldViewPr>
      <p:cViewPr varScale="1">
        <p:scale>
          <a:sx n="61" d="100"/>
          <a:sy n="61" d="100"/>
        </p:scale>
        <p:origin x="112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6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9375" y="0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fld id="{B9BB1B83-A0C3-4AEE-BAB9-1CB2EF3C89B4}" type="datetimeFigureOut">
              <a:rPr lang="cs-CZ"/>
              <a:t>12.11.2019</a:t>
            </a:fld>
            <a:endParaRPr lang="cs-CZ"/>
          </a:p>
        </p:txBody>
      </p:sp>
      <p:sp>
        <p:nvSpPr>
          <p:cNvPr id="1048697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90075"/>
            <a:ext cx="2976563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8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9375" y="9490075"/>
            <a:ext cx="2976563" cy="50006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fld id="{1CA02916-19F2-40D6-A687-A43C1577394F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375" y="0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6625" y="749300"/>
            <a:ext cx="4994275" cy="3746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69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746625"/>
            <a:ext cx="549275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69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6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375" y="9490075"/>
            <a:ext cx="2976563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32" tIns="48166" rIns="96332" bIns="48166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fld id="{FD62440A-904A-4D09-9207-38799F0A18F2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Segoe U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89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48590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7ADFB3-E29B-4855-AE81-EE6688700972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582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104858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8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B88E-594B-4D6B-AD05-E7D6266DE0DF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57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5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5B0CA-4DBA-43A2-A626-38E90B7AFFA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6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4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FDAAE-B3AC-4CF7-B376-BF453B041948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59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943E-0A04-4E52-B941-4A3B27B387D2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Nadpis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62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6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409E8-C52B-4569-A2A0-E236DC4A8C89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67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8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69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D8E9-B7FE-4864-9981-942FA261AB4E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Nadpis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7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7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7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7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EC43A-FBE0-4084-BD21-58F985D669A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104864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4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75F40-3016-4FE6-BB50-2D4846ECAF4D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0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1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2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09788-CE29-47A6-9656-3140DB579F4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3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84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8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8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27828-6EA1-435C-9D22-5960E90C8AEB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048651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cs-CZ" noProof="0"/>
          </a:p>
        </p:txBody>
      </p:sp>
      <p:sp>
        <p:nvSpPr>
          <p:cNvPr id="1048652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4865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5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7A273-BF06-4721-AFB7-F196D4E90313}" type="slidenum">
              <a:rPr lang="cs-CZ" altLang="cs-CZ"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Zástupný nadpis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48577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78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7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104858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33BFF5C-355E-4233-96D3-4575D4AD865A}" type="slidenum">
              <a:rPr lang="cs-CZ" altLang="cs-CZ"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rpsychologist.com/d3/NHST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power.hhu.d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Nadpis 1"/>
          <p:cNvSpPr>
            <a:spLocks noGrp="1"/>
          </p:cNvSpPr>
          <p:nvPr>
            <p:ph type="ctrTitle"/>
          </p:nvPr>
        </p:nvSpPr>
        <p:spPr>
          <a:xfrm>
            <a:off x="899592" y="1122363"/>
            <a:ext cx="7704856" cy="2387600"/>
          </a:xfrm>
        </p:spPr>
        <p:txBody>
          <a:bodyPr>
            <a:normAutofit/>
          </a:bodyPr>
          <a:lstStyle/>
          <a:p>
            <a:r>
              <a:rPr lang="en-GB" noProof="0" dirty="0"/>
              <a:t>Lecture 6 </a:t>
            </a:r>
            <a:br>
              <a:rPr lang="en-GB" noProof="0" dirty="0"/>
            </a:br>
            <a:r>
              <a:rPr lang="en-GB" noProof="0" dirty="0"/>
              <a:t> Sampling</a:t>
            </a:r>
            <a:br>
              <a:rPr lang="en-GB" noProof="0" dirty="0"/>
            </a:br>
            <a:r>
              <a:rPr lang="en-GB" sz="4400" noProof="0" dirty="0"/>
              <a:t>DHX_MET1 Methodology 1</a:t>
            </a:r>
            <a:endParaRPr lang="en-GB" noProof="0" dirty="0"/>
          </a:p>
        </p:txBody>
      </p:sp>
      <p:sp>
        <p:nvSpPr>
          <p:cNvPr id="1048587" name="Podnadpis 2"/>
          <p:cNvSpPr>
            <a:spLocks noGrp="1"/>
          </p:cNvSpPr>
          <p:nvPr>
            <p:ph type="subTitle" idx="1"/>
          </p:nvPr>
        </p:nvSpPr>
        <p:spPr>
          <a:xfrm>
            <a:off x="1143000" y="4320330"/>
            <a:ext cx="6858000" cy="937470"/>
          </a:xfrm>
        </p:spPr>
        <p:txBody>
          <a:bodyPr/>
          <a:lstStyle/>
          <a:p>
            <a:r>
              <a:rPr lang="en-GB" noProof="0" dirty="0"/>
              <a:t>Stanislav Ježek</a:t>
            </a:r>
          </a:p>
          <a:p>
            <a:r>
              <a:rPr lang="en-GB" noProof="0" dirty="0"/>
              <a:t>Faculty of Social Studies MU</a:t>
            </a:r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SAMPLING STRATEGIES</a:t>
            </a:r>
          </a:p>
        </p:txBody>
      </p:sp>
      <p:sp>
        <p:nvSpPr>
          <p:cNvPr id="10486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noProof="0" dirty="0"/>
              <a:t>NON-STRATEGIES</a:t>
            </a:r>
          </a:p>
          <a:p>
            <a:pPr lvl="1"/>
            <a:r>
              <a:rPr lang="en-GB" sz="2400" noProof="0" dirty="0"/>
              <a:t>Convenience samples</a:t>
            </a:r>
          </a:p>
          <a:p>
            <a:pPr lvl="1"/>
            <a:r>
              <a:rPr lang="en-GB" sz="2400" noProof="0" dirty="0"/>
              <a:t>Self-selected samples</a:t>
            </a:r>
          </a:p>
          <a:p>
            <a:pPr lvl="1"/>
            <a:r>
              <a:rPr lang="en-GB" sz="2400" noProof="0" dirty="0"/>
              <a:t>Naive snow-ball</a:t>
            </a:r>
          </a:p>
          <a:p>
            <a:pPr marL="0" indent="0">
              <a:buNone/>
            </a:pPr>
            <a:r>
              <a:rPr lang="en-GB" sz="2800" noProof="0" dirty="0"/>
              <a:t>PURPOSIVE, NON-PROBABILISTIC STRATEGIES</a:t>
            </a:r>
          </a:p>
          <a:p>
            <a:pPr lvl="1"/>
            <a:r>
              <a:rPr lang="en-GB" sz="2400" noProof="0" dirty="0"/>
              <a:t>Careful creation of a sample making it representative in relevant variables</a:t>
            </a:r>
          </a:p>
          <a:p>
            <a:pPr lvl="1"/>
            <a:r>
              <a:rPr lang="en-GB" sz="2400" noProof="0" dirty="0"/>
              <a:t>Quota sample</a:t>
            </a:r>
          </a:p>
          <a:p>
            <a:pPr marL="0" indent="0">
              <a:buNone/>
            </a:pPr>
            <a:r>
              <a:rPr lang="en-GB" sz="2800" noProof="0" dirty="0"/>
              <a:t>PROBABILISTIC STRATEGIES</a:t>
            </a:r>
          </a:p>
          <a:p>
            <a:pPr lvl="1"/>
            <a:r>
              <a:rPr lang="en-GB" sz="2400" noProof="0" dirty="0"/>
              <a:t>Strategies based on random selection</a:t>
            </a:r>
          </a:p>
          <a:p>
            <a:pPr marL="342900" lvl="1" indent="0">
              <a:buNone/>
            </a:pPr>
            <a:endParaRPr lang="en-GB" noProof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SAMPLING – </a:t>
            </a:r>
            <a:r>
              <a:rPr lang="en-GB" b="1" noProof="0" dirty="0"/>
              <a:t>NON-STRATEGIES</a:t>
            </a:r>
            <a:br>
              <a:rPr lang="cs-CZ" b="1" noProof="0" dirty="0"/>
            </a:br>
            <a:r>
              <a:rPr lang="cs-CZ" sz="3200" noProof="0" dirty="0"/>
              <a:t>(</a:t>
            </a:r>
            <a:r>
              <a:rPr lang="cs-CZ" sz="3200" noProof="0" dirty="0" err="1"/>
              <a:t>convenience</a:t>
            </a:r>
            <a:r>
              <a:rPr lang="cs-CZ" sz="3200" noProof="0" dirty="0"/>
              <a:t> </a:t>
            </a:r>
            <a:r>
              <a:rPr lang="cs-CZ" sz="3200" noProof="0" dirty="0" err="1"/>
              <a:t>sampling</a:t>
            </a:r>
            <a:r>
              <a:rPr lang="cs-CZ" sz="3200" noProof="0" dirty="0"/>
              <a:t>)</a:t>
            </a:r>
            <a:endParaRPr lang="en-GB" noProof="0" dirty="0"/>
          </a:p>
        </p:txBody>
      </p:sp>
      <p:sp>
        <p:nvSpPr>
          <p:cNvPr id="1048620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8191822" cy="46672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noProof="0" dirty="0"/>
              <a:t>We have little to no control (or knowledge) over the processes leading to including a particular unit in or sample</a:t>
            </a:r>
          </a:p>
          <a:p>
            <a:r>
              <a:rPr lang="en-GB" noProof="0" dirty="0"/>
              <a:t>Difficult to argue about bias</a:t>
            </a:r>
          </a:p>
          <a:p>
            <a:r>
              <a:rPr lang="en-GB" noProof="0" dirty="0"/>
              <a:t>Difficult to argue the processes are the same as in other studies</a:t>
            </a:r>
          </a:p>
          <a:p>
            <a:r>
              <a:rPr lang="en-GB" noProof="0" dirty="0"/>
              <a:t>Difficult to apply statistical inference</a:t>
            </a:r>
          </a:p>
          <a:p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r>
              <a:rPr lang="en-GB" noProof="0" dirty="0"/>
              <a:t>„Heterogeneity“ nor „homogeneity“ are not the solution if not considered systematically</a:t>
            </a:r>
          </a:p>
          <a:p>
            <a:r>
              <a:rPr lang="en-GB" noProof="0" dirty="0"/>
              <a:t>Making the sample bigger makes it worse – false confidence</a:t>
            </a:r>
          </a:p>
          <a:p>
            <a:endParaRPr lang="en-GB" noProof="0" dirty="0"/>
          </a:p>
          <a:p>
            <a:r>
              <a:rPr lang="en-GB" noProof="0" dirty="0"/>
              <a:t>If it </a:t>
            </a:r>
            <a:r>
              <a:rPr lang="en-GB" i="1" noProof="0" dirty="0"/>
              <a:t>must</a:t>
            </a:r>
            <a:r>
              <a:rPr lang="en-GB" noProof="0" dirty="0"/>
              <a:t> be used, strive for maximum randomness</a:t>
            </a:r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SAMPLING – </a:t>
            </a:r>
            <a:r>
              <a:rPr lang="en-GB" b="1" noProof="0" dirty="0"/>
              <a:t>NON-PROBABILISTIC</a:t>
            </a:r>
          </a:p>
        </p:txBody>
      </p:sp>
      <p:sp>
        <p:nvSpPr>
          <p:cNvPr id="1048622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8335838" cy="48437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noProof="0" dirty="0"/>
              <a:t>QUOTA SAMPLING</a:t>
            </a:r>
          </a:p>
          <a:p>
            <a:pPr lvl="1"/>
            <a:r>
              <a:rPr lang="en-GB" sz="2000" noProof="0" dirty="0"/>
              <a:t>building the sample so that it is representative in particular characteristics</a:t>
            </a:r>
          </a:p>
          <a:p>
            <a:pPr lvl="1"/>
            <a:r>
              <a:rPr lang="en-GB" sz="2000" noProof="0" dirty="0"/>
              <a:t>typically demographics – settlement, age, race, gender…</a:t>
            </a:r>
          </a:p>
          <a:p>
            <a:pPr lvl="1"/>
            <a:r>
              <a:rPr lang="en-GB" sz="2000" noProof="0" dirty="0"/>
              <a:t>quota = proportion of units in each category found in </a:t>
            </a:r>
            <a:r>
              <a:rPr lang="en-GB" sz="2000" b="1" noProof="0" dirty="0"/>
              <a:t>population</a:t>
            </a:r>
          </a:p>
          <a:p>
            <a:pPr lvl="1"/>
            <a:r>
              <a:rPr lang="en-GB" sz="2000" noProof="0" dirty="0"/>
              <a:t>unless the quota variables are super-relevant it may not be worth the effort</a:t>
            </a:r>
          </a:p>
          <a:p>
            <a:pPr lvl="1"/>
            <a:endParaRPr lang="en-GB" sz="2000" noProof="0" dirty="0"/>
          </a:p>
          <a:p>
            <a:pPr marL="0" indent="0">
              <a:buNone/>
            </a:pPr>
            <a:r>
              <a:rPr lang="en-GB" sz="2400" noProof="0" dirty="0"/>
              <a:t>PURPOSIVE SAMPLING, THEORETICAL SAMPLING</a:t>
            </a:r>
          </a:p>
          <a:p>
            <a:pPr lvl="1"/>
            <a:r>
              <a:rPr lang="en-GB" sz="2000" noProof="0" dirty="0"/>
              <a:t>selection of individual units based on current needs of a (qualitative) study</a:t>
            </a:r>
          </a:p>
          <a:p>
            <a:pPr lvl="1"/>
            <a:r>
              <a:rPr lang="en-GB" sz="2000" noProof="0" dirty="0"/>
              <a:t>to compare, contrast…</a:t>
            </a:r>
          </a:p>
          <a:p>
            <a:pPr lvl="1"/>
            <a:r>
              <a:rPr lang="en-GB" sz="1600" noProof="0" dirty="0" err="1"/>
              <a:t>Emmel</a:t>
            </a:r>
            <a:r>
              <a:rPr lang="en-GB" sz="1600" noProof="0" dirty="0"/>
              <a:t>, N. (2013). </a:t>
            </a:r>
            <a:r>
              <a:rPr lang="en-GB" sz="1600" i="1" noProof="0" dirty="0"/>
              <a:t>Sampling and choosing cases in qualitative research. A realist approach.</a:t>
            </a:r>
            <a:r>
              <a:rPr lang="en-GB" sz="1600" noProof="0" dirty="0"/>
              <a:t> Sage.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SAMPLING – </a:t>
            </a:r>
            <a:r>
              <a:rPr lang="en-GB" b="1" noProof="0" dirty="0"/>
              <a:t>PROBABILISTIC STRATEGIES</a:t>
            </a:r>
          </a:p>
        </p:txBody>
      </p:sp>
      <p:sp>
        <p:nvSpPr>
          <p:cNvPr id="1048624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8407846" cy="3691607"/>
          </a:xfrm>
        </p:spPr>
        <p:txBody>
          <a:bodyPr>
            <a:normAutofit fontScale="94444"/>
          </a:bodyPr>
          <a:lstStyle/>
          <a:p>
            <a:pPr marL="0" indent="0">
              <a:buNone/>
            </a:pPr>
            <a:r>
              <a:rPr lang="cs-CZ" noProof="0" dirty="0" err="1"/>
              <a:t>Probabilistically</a:t>
            </a:r>
            <a:r>
              <a:rPr lang="cs-CZ" noProof="0" dirty="0"/>
              <a:t> </a:t>
            </a:r>
            <a:r>
              <a:rPr lang="cs-CZ" noProof="0" dirty="0" err="1"/>
              <a:t>unbiased</a:t>
            </a:r>
            <a:r>
              <a:rPr lang="cs-CZ" noProof="0" dirty="0"/>
              <a:t> </a:t>
            </a:r>
            <a:r>
              <a:rPr lang="cs-CZ" noProof="0" dirty="0" err="1"/>
              <a:t>estimates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parameters</a:t>
            </a:r>
            <a:endParaRPr lang="en-GB" noProof="0" dirty="0"/>
          </a:p>
          <a:p>
            <a:r>
              <a:rPr lang="cs-CZ" noProof="0" dirty="0"/>
              <a:t>SIMPLE RANDOM, SYSTEMATIC</a:t>
            </a:r>
          </a:p>
          <a:p>
            <a:r>
              <a:rPr lang="en-GB" noProof="0" dirty="0"/>
              <a:t>STRATIFI</a:t>
            </a:r>
            <a:r>
              <a:rPr lang="cs-CZ" noProof="0" dirty="0"/>
              <a:t>ED</a:t>
            </a:r>
            <a:r>
              <a:rPr lang="en-GB" noProof="0" dirty="0"/>
              <a:t> – </a:t>
            </a:r>
            <a:r>
              <a:rPr lang="cs-CZ" noProof="0" dirty="0" err="1"/>
              <a:t>let‘s</a:t>
            </a:r>
            <a:r>
              <a:rPr lang="cs-CZ" noProof="0" dirty="0"/>
              <a:t> </a:t>
            </a:r>
            <a:r>
              <a:rPr lang="cs-CZ" noProof="0" dirty="0" err="1"/>
              <a:t>assist</a:t>
            </a:r>
            <a:r>
              <a:rPr lang="cs-CZ" noProof="0" dirty="0"/>
              <a:t> probability; </a:t>
            </a:r>
            <a:r>
              <a:rPr lang="cs-CZ" noProof="0" dirty="0" err="1"/>
              <a:t>need</a:t>
            </a:r>
            <a:r>
              <a:rPr lang="cs-CZ" noProof="0" dirty="0"/>
              <a:t> </a:t>
            </a:r>
            <a:r>
              <a:rPr lang="cs-CZ" noProof="0" dirty="0" err="1"/>
              <a:t>for</a:t>
            </a:r>
            <a:r>
              <a:rPr lang="cs-CZ" noProof="0" dirty="0"/>
              <a:t> sub-</a:t>
            </a:r>
            <a:r>
              <a:rPr lang="cs-CZ" noProof="0" dirty="0" err="1"/>
              <a:t>population</a:t>
            </a:r>
            <a:r>
              <a:rPr lang="cs-CZ" noProof="0" dirty="0"/>
              <a:t> </a:t>
            </a:r>
            <a:r>
              <a:rPr lang="cs-CZ" noProof="0" dirty="0" err="1"/>
              <a:t>parameters</a:t>
            </a:r>
            <a:endParaRPr lang="en-GB" noProof="0" dirty="0"/>
          </a:p>
          <a:p>
            <a:pPr lvl="1"/>
            <a:r>
              <a:rPr lang="cs-CZ" noProof="0" dirty="0"/>
              <a:t>PROPORTIONAL (</a:t>
            </a:r>
            <a:r>
              <a:rPr lang="cs-CZ" noProof="0" dirty="0" err="1"/>
              <a:t>proportionate</a:t>
            </a:r>
            <a:r>
              <a:rPr lang="cs-CZ" noProof="0" dirty="0"/>
              <a:t>)</a:t>
            </a:r>
            <a:endParaRPr lang="en-GB" noProof="0" dirty="0"/>
          </a:p>
          <a:p>
            <a:pPr lvl="1"/>
            <a:r>
              <a:rPr lang="cs-CZ" dirty="0"/>
              <a:t>NON-PROPORTIONAL (</a:t>
            </a:r>
            <a:r>
              <a:rPr lang="cs-CZ" dirty="0" err="1"/>
              <a:t>disproportionate</a:t>
            </a:r>
            <a:r>
              <a:rPr lang="cs-CZ" dirty="0"/>
              <a:t>)</a:t>
            </a:r>
            <a:r>
              <a:rPr lang="en-GB" noProof="0" dirty="0"/>
              <a:t>, 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/>
              <a:t>oversampling</a:t>
            </a:r>
            <a:r>
              <a:rPr lang="cs-CZ" dirty="0"/>
              <a:t> </a:t>
            </a:r>
            <a:r>
              <a:rPr lang="cs-CZ" dirty="0" err="1"/>
              <a:t>rare</a:t>
            </a:r>
            <a:r>
              <a:rPr lang="cs-CZ" dirty="0"/>
              <a:t> </a:t>
            </a:r>
            <a:r>
              <a:rPr lang="cs-CZ" dirty="0" err="1"/>
              <a:t>subgroups</a:t>
            </a:r>
            <a:r>
              <a:rPr lang="en-GB" noProof="0" dirty="0"/>
              <a:t> </a:t>
            </a:r>
          </a:p>
          <a:p>
            <a:r>
              <a:rPr lang="cs-CZ" noProof="0" dirty="0"/>
              <a:t>CLUSTER</a:t>
            </a:r>
            <a:r>
              <a:rPr lang="en-GB" noProof="0" dirty="0"/>
              <a:t> (MULTISTAGE) – </a:t>
            </a:r>
            <a:r>
              <a:rPr lang="cs-CZ" noProof="0" dirty="0" err="1"/>
              <a:t>let‘s</a:t>
            </a:r>
            <a:r>
              <a:rPr lang="cs-CZ" noProof="0" dirty="0"/>
              <a:t> make </a:t>
            </a:r>
            <a:r>
              <a:rPr lang="cs-CZ" noProof="0" dirty="0" err="1"/>
              <a:t>it</a:t>
            </a:r>
            <a:r>
              <a:rPr lang="cs-CZ" noProof="0" dirty="0"/>
              <a:t> more </a:t>
            </a:r>
            <a:r>
              <a:rPr lang="cs-CZ" noProof="0" dirty="0" err="1"/>
              <a:t>practical</a:t>
            </a:r>
            <a:endParaRPr lang="en-GB" noProof="0" dirty="0"/>
          </a:p>
          <a:p>
            <a:pPr lvl="1"/>
            <a:r>
              <a:rPr lang="cs-CZ" noProof="0" dirty="0" err="1"/>
              <a:t>Hierarchical</a:t>
            </a:r>
            <a:r>
              <a:rPr lang="cs-CZ" noProof="0" dirty="0"/>
              <a:t> </a:t>
            </a:r>
            <a:r>
              <a:rPr lang="cs-CZ" noProof="0" dirty="0" err="1"/>
              <a:t>sampling</a:t>
            </a:r>
            <a:r>
              <a:rPr lang="cs-CZ" noProof="0" dirty="0"/>
              <a:t> </a:t>
            </a:r>
            <a:r>
              <a:rPr lang="cs-CZ" noProof="0" dirty="0" err="1"/>
              <a:t>procedure</a:t>
            </a:r>
            <a:r>
              <a:rPr lang="cs-CZ" noProof="0" dirty="0"/>
              <a:t> – </a:t>
            </a:r>
            <a:r>
              <a:rPr lang="cs-CZ" noProof="0" dirty="0" err="1"/>
              <a:t>higher-order</a:t>
            </a:r>
            <a:r>
              <a:rPr lang="cs-CZ" noProof="0" dirty="0"/>
              <a:t> </a:t>
            </a:r>
            <a:r>
              <a:rPr lang="cs-CZ" noProof="0" dirty="0" err="1"/>
              <a:t>units</a:t>
            </a:r>
            <a:r>
              <a:rPr lang="cs-CZ" noProof="0" dirty="0"/>
              <a:t>, </a:t>
            </a:r>
            <a:r>
              <a:rPr lang="cs-CZ" noProof="0" dirty="0" err="1"/>
              <a:t>lower-order</a:t>
            </a:r>
            <a:r>
              <a:rPr lang="cs-CZ" noProof="0" dirty="0"/>
              <a:t> </a:t>
            </a:r>
            <a:r>
              <a:rPr lang="cs-CZ" noProof="0" dirty="0" err="1"/>
              <a:t>units</a:t>
            </a:r>
            <a:r>
              <a:rPr lang="cs-CZ" noProof="0" dirty="0"/>
              <a:t>, </a:t>
            </a:r>
            <a:r>
              <a:rPr lang="cs-CZ" noProof="0" dirty="0" err="1"/>
              <a:t>individuals</a:t>
            </a:r>
            <a:endParaRPr lang="en-GB" noProof="0" dirty="0"/>
          </a:p>
          <a:p>
            <a:pPr lvl="1"/>
            <a:r>
              <a:rPr lang="cs-CZ" noProof="0" dirty="0"/>
              <a:t>At </a:t>
            </a:r>
            <a:r>
              <a:rPr lang="cs-CZ" noProof="0" dirty="0" err="1"/>
              <a:t>all</a:t>
            </a:r>
            <a:r>
              <a:rPr lang="cs-CZ" noProof="0" dirty="0"/>
              <a:t> </a:t>
            </a:r>
            <a:r>
              <a:rPr lang="cs-CZ" noProof="0" dirty="0" err="1"/>
              <a:t>levels</a:t>
            </a:r>
            <a:r>
              <a:rPr lang="cs-CZ" noProof="0" dirty="0"/>
              <a:t> </a:t>
            </a:r>
            <a:r>
              <a:rPr lang="cs-CZ" noProof="0" dirty="0" err="1"/>
              <a:t>we</a:t>
            </a:r>
            <a:r>
              <a:rPr lang="cs-CZ" noProof="0" dirty="0"/>
              <a:t> </a:t>
            </a:r>
            <a:r>
              <a:rPr lang="cs-CZ" noProof="0" dirty="0" err="1"/>
              <a:t>need</a:t>
            </a:r>
            <a:r>
              <a:rPr lang="cs-CZ" noProof="0" dirty="0"/>
              <a:t> </a:t>
            </a:r>
            <a:r>
              <a:rPr lang="cs-CZ" noProof="0" dirty="0" err="1"/>
              <a:t>sufficient</a:t>
            </a:r>
            <a:r>
              <a:rPr lang="cs-CZ" noProof="0" dirty="0"/>
              <a:t> </a:t>
            </a:r>
            <a:r>
              <a:rPr lang="cs-CZ" noProof="0" dirty="0" err="1"/>
              <a:t>numbers</a:t>
            </a:r>
            <a:r>
              <a:rPr lang="cs-CZ" noProof="0" dirty="0"/>
              <a:t> </a:t>
            </a:r>
            <a:r>
              <a:rPr lang="cs-CZ" noProof="0" dirty="0" err="1"/>
              <a:t>of</a:t>
            </a:r>
            <a:r>
              <a:rPr lang="cs-CZ" noProof="0" dirty="0"/>
              <a:t> </a:t>
            </a:r>
            <a:r>
              <a:rPr lang="cs-CZ" noProof="0" dirty="0" err="1"/>
              <a:t>units</a:t>
            </a:r>
            <a:endParaRPr lang="en-GB" noProof="0" dirty="0"/>
          </a:p>
          <a:p>
            <a:r>
              <a:rPr lang="en-GB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SNOW-BALL</a:t>
            </a:r>
            <a:r>
              <a:rPr lang="cs-CZ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</a:t>
            </a:r>
            <a:r>
              <a:rPr lang="cs-CZ" noProof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probabilistic</a:t>
            </a:r>
            <a:r>
              <a:rPr lang="cs-CZ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</a:t>
            </a:r>
            <a:r>
              <a:rPr lang="en-GB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cs-CZ" noProof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GB" noProof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network sampling, link-tracing</a:t>
            </a:r>
          </a:p>
          <a:p>
            <a:endParaRPr lang="en-GB" noProof="0" dirty="0"/>
          </a:p>
        </p:txBody>
      </p:sp>
      <p:pic>
        <p:nvPicPr>
          <p:cNvPr id="2097152" name="Picture 2" descr="VÃ½sledek obrÃ¡zku pro sampling jok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4436" y="5013176"/>
            <a:ext cx="5047620" cy="1907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26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97153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58" y="1988840"/>
            <a:ext cx="8574487" cy="2339398"/>
          </a:xfrm>
          <a:prstGeom prst="rect">
            <a:avLst/>
          </a:prstGeom>
        </p:spPr>
      </p:pic>
      <p:sp>
        <p:nvSpPr>
          <p:cNvPr id="1048627" name="Znak násobení 4"/>
          <p:cNvSpPr/>
          <p:nvPr/>
        </p:nvSpPr>
        <p:spPr>
          <a:xfrm>
            <a:off x="628650" y="260647"/>
            <a:ext cx="7759774" cy="6232227"/>
          </a:xfrm>
          <a:prstGeom prst="mathMultiply">
            <a:avLst>
              <a:gd name="adj1" fmla="val 6320"/>
            </a:avLst>
          </a:prstGeom>
          <a:solidFill>
            <a:srgbClr val="FF0000">
              <a:alpha val="3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SAMPLING – WHAT SAMPLE SIZE DO WE NEED?</a:t>
            </a:r>
          </a:p>
        </p:txBody>
      </p:sp>
      <p:sp>
        <p:nvSpPr>
          <p:cNvPr id="1048629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915743"/>
          </a:xfrm>
        </p:spPr>
        <p:txBody>
          <a:bodyPr>
            <a:normAutofit fontScale="94444"/>
          </a:bodyPr>
          <a:lstStyle/>
          <a:p>
            <a:r>
              <a:rPr lang="en-GB" noProof="0" dirty="0"/>
              <a:t>Large enough to make sure that relevant observed properties of the sample are unlikely to be due to sampling error</a:t>
            </a:r>
          </a:p>
          <a:p>
            <a:pPr lvl="1"/>
            <a:r>
              <a:rPr lang="en-GB" noProof="0" dirty="0"/>
              <a:t>High „signal-to-noise ratio“</a:t>
            </a:r>
          </a:p>
          <a:p>
            <a:r>
              <a:rPr lang="en-GB" noProof="0" dirty="0"/>
              <a:t>QUAN - Power analysis, precision analysis</a:t>
            </a:r>
          </a:p>
          <a:p>
            <a:r>
              <a:rPr lang="en-GB" noProof="0" dirty="0"/>
              <a:t>QUAL – Saturation</a:t>
            </a:r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r>
              <a:rPr lang="en-GB" noProof="0" dirty="0"/>
              <a:t>Often seems difficult to determine </a:t>
            </a:r>
            <a:r>
              <a:rPr lang="en-GB" noProof="0" dirty="0" err="1"/>
              <a:t>beforehands</a:t>
            </a:r>
            <a:r>
              <a:rPr lang="en-GB" noProof="0" dirty="0"/>
              <a:t> – rules of thumb, e.g.</a:t>
            </a:r>
          </a:p>
          <a:p>
            <a:pPr lvl="1"/>
            <a:r>
              <a:rPr lang="en-GB" noProof="0" dirty="0"/>
              <a:t>high tens of participants in each group for a between-subject experiment</a:t>
            </a:r>
          </a:p>
          <a:p>
            <a:pPr lvl="1"/>
            <a:r>
              <a:rPr lang="en-GB" noProof="0" dirty="0"/>
              <a:t>hundreds of participants for regression models</a:t>
            </a:r>
          </a:p>
          <a:p>
            <a:pPr lvl="1"/>
            <a:r>
              <a:rPr lang="en-GB" noProof="0" dirty="0"/>
              <a:t>low tens for a within-subject experiment</a:t>
            </a:r>
          </a:p>
          <a:p>
            <a:pPr lvl="1"/>
            <a:r>
              <a:rPr lang="en-GB" noProof="0" dirty="0"/>
              <a:t>3-5 cases for IPA</a:t>
            </a:r>
          </a:p>
          <a:p>
            <a:pPr lvl="1"/>
            <a:r>
              <a:rPr lang="en-GB" noProof="0" dirty="0"/>
              <a:t>about 10 for a GT</a:t>
            </a:r>
          </a:p>
          <a:p>
            <a:pPr marL="0" indent="0">
              <a:buNone/>
            </a:pPr>
            <a:r>
              <a:rPr lang="en-GB" b="1" noProof="0" dirty="0"/>
              <a:t>Rules of thumb</a:t>
            </a:r>
            <a:r>
              <a:rPr lang="cs-CZ" b="1" noProof="0" dirty="0"/>
              <a:t> </a:t>
            </a:r>
            <a:r>
              <a:rPr lang="cs-CZ" noProof="0" dirty="0"/>
              <a:t>(</a:t>
            </a:r>
            <a:r>
              <a:rPr lang="cs-CZ" noProof="0" dirty="0" err="1"/>
              <a:t>like</a:t>
            </a:r>
            <a:r>
              <a:rPr lang="cs-CZ" noProof="0" dirty="0"/>
              <a:t> p.264)</a:t>
            </a:r>
            <a:r>
              <a:rPr lang="en-GB" b="1" noProof="0" dirty="0"/>
              <a:t> should be avoided – world is just not that simple.</a:t>
            </a:r>
          </a:p>
        </p:txBody>
      </p:sp>
      <p:sp>
        <p:nvSpPr>
          <p:cNvPr id="1048630" name="Znak násobení 3"/>
          <p:cNvSpPr/>
          <p:nvPr/>
        </p:nvSpPr>
        <p:spPr>
          <a:xfrm>
            <a:off x="1763688" y="2924944"/>
            <a:ext cx="4519414" cy="3672409"/>
          </a:xfrm>
          <a:prstGeom prst="mathMultiply">
            <a:avLst>
              <a:gd name="adj1" fmla="val 6320"/>
            </a:avLst>
          </a:prstGeom>
          <a:solidFill>
            <a:srgbClr val="FF0000">
              <a:alpha val="3215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PRECISION</a:t>
            </a:r>
            <a:br>
              <a:rPr lang="cs-CZ" dirty="0"/>
            </a:br>
            <a:endParaRPr lang="cs-CZ" dirty="0"/>
          </a:p>
        </p:txBody>
      </p:sp>
      <p:sp>
        <p:nvSpPr>
          <p:cNvPr id="1048632" name="Zástupný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628650" y="1825624"/>
            <a:ext cx="7886700" cy="4843735"/>
          </a:xfrm>
          <a:blipFill>
            <a:blip r:embed="rId2"/>
            <a:stretch>
              <a:fillRect l="-773" t="-1258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STATISTICAL POWER (1–</a:t>
            </a:r>
            <a:r>
              <a:rPr lang="en-GB" i="1" noProof="0" dirty="0">
                <a:latin typeface="Symbol" panose="05050102010706020507" pitchFamily="18" charset="2"/>
              </a:rPr>
              <a:t>b</a:t>
            </a:r>
            <a:r>
              <a:rPr lang="en-GB" noProof="0" dirty="0"/>
              <a:t>)</a:t>
            </a:r>
          </a:p>
        </p:txBody>
      </p:sp>
      <p:sp>
        <p:nvSpPr>
          <p:cNvPr id="1048634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843735"/>
          </a:xfrm>
        </p:spPr>
        <p:txBody>
          <a:bodyPr>
            <a:normAutofit/>
          </a:bodyPr>
          <a:lstStyle/>
          <a:p>
            <a:r>
              <a:rPr lang="en-GB" noProof="0" dirty="0"/>
              <a:t>In the context of statistical hypothesis testing – the probability that an effect will be found statistically significant (provided it exists)</a:t>
            </a:r>
          </a:p>
          <a:p>
            <a:pPr lvl="1"/>
            <a:r>
              <a:rPr lang="en-GB" i="1" noProof="0" dirty="0"/>
              <a:t>P</a:t>
            </a:r>
            <a:r>
              <a:rPr lang="en-GB" noProof="0" dirty="0"/>
              <a:t>(</a:t>
            </a:r>
            <a:r>
              <a:rPr lang="en-GB" i="1" noProof="0" dirty="0"/>
              <a:t>p</a:t>
            </a:r>
            <a:r>
              <a:rPr lang="en-GB" noProof="0" dirty="0"/>
              <a:t>&lt;</a:t>
            </a:r>
            <a:r>
              <a:rPr lang="en-GB" noProof="0" dirty="0">
                <a:latin typeface="Symbol" panose="05050102010706020507" pitchFamily="18" charset="2"/>
              </a:rPr>
              <a:t>a</a:t>
            </a:r>
            <a:r>
              <a:rPr lang="en-GB" noProof="0" dirty="0"/>
              <a:t>|</a:t>
            </a:r>
            <a:r>
              <a:rPr lang="en-GB" i="1" noProof="0" dirty="0"/>
              <a:t>H</a:t>
            </a:r>
            <a:r>
              <a:rPr lang="en-GB" baseline="-25000" noProof="0" dirty="0"/>
              <a:t>0</a:t>
            </a:r>
            <a:r>
              <a:rPr lang="en-GB" noProof="0" dirty="0"/>
              <a:t>)</a:t>
            </a:r>
            <a:endParaRPr lang="cs-CZ" noProof="0" dirty="0"/>
          </a:p>
          <a:p>
            <a:pPr lvl="1"/>
            <a:r>
              <a:rPr lang="cs-CZ" dirty="0"/>
              <a:t>Probability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avoiding</a:t>
            </a:r>
            <a:r>
              <a:rPr lang="cs-CZ" dirty="0"/>
              <a:t> Type II </a:t>
            </a:r>
            <a:r>
              <a:rPr lang="cs-CZ" dirty="0" err="1"/>
              <a:t>error</a:t>
            </a:r>
            <a:r>
              <a:rPr lang="cs-CZ" dirty="0"/>
              <a:t> </a:t>
            </a:r>
            <a:endParaRPr lang="en-GB" noProof="0" dirty="0"/>
          </a:p>
          <a:p>
            <a:r>
              <a:rPr lang="en-GB" noProof="0" dirty="0"/>
              <a:t>Factors affecting power</a:t>
            </a:r>
          </a:p>
          <a:p>
            <a:pPr lvl="1"/>
            <a:r>
              <a:rPr lang="en-GB" noProof="0" dirty="0"/>
              <a:t>(signal) – effect size, measurement reliability</a:t>
            </a:r>
          </a:p>
          <a:p>
            <a:pPr lvl="1"/>
            <a:r>
              <a:rPr lang="en-GB" noProof="0" dirty="0"/>
              <a:t>(noise) – standard error … sample size, design</a:t>
            </a:r>
          </a:p>
          <a:p>
            <a:pPr lvl="1"/>
            <a:r>
              <a:rPr lang="en-GB" noProof="0" dirty="0"/>
              <a:t>(required certainty) - alpha</a:t>
            </a:r>
          </a:p>
          <a:p>
            <a:r>
              <a:rPr lang="en-GB" noProof="0" dirty="0">
                <a:hlinkClick r:id="rId2"/>
              </a:rPr>
              <a:t>Simulation: https://rpsychologist.com/d3/NHST/</a:t>
            </a:r>
            <a:endParaRPr lang="cs-CZ" noProof="0" dirty="0"/>
          </a:p>
          <a:p>
            <a:endParaRPr lang="cs-CZ" dirty="0"/>
          </a:p>
          <a:p>
            <a:endParaRPr lang="en-GB" noProof="0" dirty="0"/>
          </a:p>
          <a:p>
            <a:pPr marL="0" indent="0">
              <a:buNone/>
            </a:pPr>
            <a:endParaRPr lang="en-GB" noProof="0" dirty="0"/>
          </a:p>
          <a:p>
            <a:pPr marL="0" indent="0">
              <a:buNone/>
            </a:pPr>
            <a:endParaRPr lang="en-GB" noProof="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CONSEQUENCES…</a:t>
            </a:r>
          </a:p>
        </p:txBody>
      </p:sp>
      <p:sp>
        <p:nvSpPr>
          <p:cNvPr id="104863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…OF INSUFFICEINT POWER (</a:t>
            </a:r>
            <a:r>
              <a:rPr lang="en-GB" noProof="0" dirty="0" err="1"/>
              <a:t>eg.</a:t>
            </a:r>
            <a:r>
              <a:rPr lang="en-GB" noProof="0" dirty="0"/>
              <a:t> 60%)</a:t>
            </a:r>
          </a:p>
          <a:p>
            <a:r>
              <a:rPr lang="en-GB" noProof="0" dirty="0"/>
              <a:t>even if you are right about your hypothesis &amp; have designed your study well, the data may not support your hypothesis</a:t>
            </a:r>
          </a:p>
          <a:p>
            <a:r>
              <a:rPr lang="en-GB" noProof="0" dirty="0"/>
              <a:t>gambling with funding money &amp; participants time -&gt; ethics</a:t>
            </a:r>
          </a:p>
          <a:p>
            <a:r>
              <a:rPr lang="en-GB" noProof="0" dirty="0"/>
              <a:t>effect size inflation</a:t>
            </a:r>
          </a:p>
          <a:p>
            <a:pPr lvl="1"/>
            <a:r>
              <a:rPr lang="en-GB" noProof="0" dirty="0"/>
              <a:t>in confirmatory studies due to publication bias</a:t>
            </a:r>
          </a:p>
          <a:p>
            <a:pPr lvl="1"/>
            <a:r>
              <a:rPr lang="en-GB" noProof="0" dirty="0"/>
              <a:t>in exploratory studied due to publication bias, fishing and </a:t>
            </a:r>
            <a:r>
              <a:rPr lang="en-GB" noProof="0" dirty="0" err="1"/>
              <a:t>insufficent</a:t>
            </a:r>
            <a:r>
              <a:rPr lang="en-GB" noProof="0" dirty="0"/>
              <a:t> correction of p-values for multiple tests</a:t>
            </a:r>
          </a:p>
          <a:p>
            <a:r>
              <a:rPr lang="en-GB" noProof="0" dirty="0"/>
              <a:t>… OF EXTREMELY HIGH POWER (</a:t>
            </a:r>
            <a:r>
              <a:rPr lang="en-GB" noProof="0" dirty="0" err="1"/>
              <a:t>eg.</a:t>
            </a:r>
            <a:r>
              <a:rPr lang="en-GB" noProof="0" dirty="0"/>
              <a:t> &gt; 95%)</a:t>
            </a:r>
          </a:p>
          <a:p>
            <a:pPr lvl="1"/>
            <a:r>
              <a:rPr lang="en-GB" noProof="0" dirty="0"/>
              <a:t>may be just an inefficient use of research budget</a:t>
            </a:r>
          </a:p>
          <a:p>
            <a:pPr lvl="1"/>
            <a:r>
              <a:rPr lang="en-GB" noProof="0" dirty="0"/>
              <a:t>combined with fishing and other </a:t>
            </a:r>
            <a:r>
              <a:rPr lang="en-GB" noProof="0" dirty="0" err="1"/>
              <a:t>metodological</a:t>
            </a:r>
            <a:r>
              <a:rPr lang="en-GB" noProof="0" dirty="0"/>
              <a:t> </a:t>
            </a:r>
            <a:r>
              <a:rPr lang="en-GB" i="1" noProof="0" dirty="0"/>
              <a:t>sins</a:t>
            </a:r>
            <a:r>
              <a:rPr lang="cs-CZ" i="1" noProof="0" dirty="0"/>
              <a:t> </a:t>
            </a:r>
            <a:r>
              <a:rPr lang="cs-CZ" noProof="0" dirty="0"/>
              <a:t>(</a:t>
            </a:r>
            <a:r>
              <a:rPr lang="cs-CZ" noProof="0" dirty="0" err="1"/>
              <a:t>QRPs</a:t>
            </a:r>
            <a:r>
              <a:rPr lang="cs-CZ" noProof="0" dirty="0"/>
              <a:t>)</a:t>
            </a:r>
            <a:r>
              <a:rPr lang="en-GB" noProof="0" dirty="0"/>
              <a:t> allows to identify very small significant </a:t>
            </a:r>
            <a:r>
              <a:rPr lang="en-GB" noProof="0" dirty="0" err="1"/>
              <a:t>efects</a:t>
            </a:r>
            <a:r>
              <a:rPr lang="en-GB" noProof="0" dirty="0"/>
              <a:t> </a:t>
            </a:r>
            <a:r>
              <a:rPr lang="cs-CZ" noProof="0" dirty="0"/>
              <a:t>- </a:t>
            </a:r>
            <a:r>
              <a:rPr lang="en-GB" noProof="0" dirty="0"/>
              <a:t>artefacts</a:t>
            </a:r>
          </a:p>
          <a:p>
            <a:pPr lvl="1"/>
            <a:endParaRPr lang="en-GB" noProof="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048638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826383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noProof="0" dirty="0"/>
              <a:t>Practically - 2 big questions:</a:t>
            </a:r>
          </a:p>
          <a:p>
            <a:pPr marL="0" indent="0">
              <a:buNone/>
            </a:pPr>
            <a:br>
              <a:rPr lang="en-GB" noProof="0" dirty="0"/>
            </a:br>
            <a:r>
              <a:rPr lang="en-GB" noProof="0" dirty="0"/>
              <a:t>1. What is the expected effect size?</a:t>
            </a:r>
          </a:p>
          <a:p>
            <a:pPr lvl="1"/>
            <a:r>
              <a:rPr lang="en-GB" noProof="0" dirty="0"/>
              <a:t>Many standardized measures of effect size</a:t>
            </a:r>
          </a:p>
          <a:p>
            <a:pPr lvl="2"/>
            <a:r>
              <a:rPr lang="en-GB" noProof="0" dirty="0"/>
              <a:t>distance based – Cohen‘s </a:t>
            </a:r>
            <a:r>
              <a:rPr lang="en-GB" i="1" noProof="0" dirty="0"/>
              <a:t>d</a:t>
            </a:r>
            <a:r>
              <a:rPr lang="en-GB" noProof="0" dirty="0"/>
              <a:t>, Hedges‘ </a:t>
            </a:r>
            <a:r>
              <a:rPr lang="en-GB" i="1" noProof="0" dirty="0"/>
              <a:t>g….</a:t>
            </a:r>
          </a:p>
          <a:p>
            <a:pPr lvl="2"/>
            <a:r>
              <a:rPr lang="en-GB" noProof="0" dirty="0"/>
              <a:t>based on explained variance – </a:t>
            </a:r>
            <a:r>
              <a:rPr lang="en-GB" i="1" noProof="0" dirty="0"/>
              <a:t>R</a:t>
            </a:r>
            <a:r>
              <a:rPr lang="en-GB" baseline="30000" noProof="0" dirty="0"/>
              <a:t>2</a:t>
            </a:r>
            <a:r>
              <a:rPr lang="en-GB" noProof="0" dirty="0"/>
              <a:t>, </a:t>
            </a:r>
            <a:r>
              <a:rPr lang="en-GB" i="1" noProof="0" dirty="0"/>
              <a:t>r</a:t>
            </a:r>
            <a:r>
              <a:rPr lang="en-GB" noProof="0" dirty="0"/>
              <a:t>, </a:t>
            </a:r>
            <a:r>
              <a:rPr lang="en-GB" i="1" noProof="0" dirty="0">
                <a:latin typeface="Symbol" panose="05050102010706020507" pitchFamily="18" charset="2"/>
              </a:rPr>
              <a:t>h</a:t>
            </a:r>
            <a:r>
              <a:rPr lang="en-GB" baseline="30000" noProof="0" dirty="0"/>
              <a:t>2</a:t>
            </a:r>
            <a:r>
              <a:rPr lang="en-GB" noProof="0" dirty="0"/>
              <a:t>, </a:t>
            </a:r>
            <a:r>
              <a:rPr lang="en-GB" i="1" noProof="0" dirty="0">
                <a:latin typeface="Symbol" panose="05050102010706020507" pitchFamily="18" charset="2"/>
              </a:rPr>
              <a:t>w</a:t>
            </a:r>
            <a:r>
              <a:rPr lang="en-GB" baseline="30000" noProof="0" dirty="0"/>
              <a:t>2</a:t>
            </a:r>
            <a:r>
              <a:rPr lang="en-GB" noProof="0" dirty="0"/>
              <a:t>…</a:t>
            </a:r>
          </a:p>
          <a:p>
            <a:pPr lvl="1"/>
            <a:r>
              <a:rPr lang="en-GB" noProof="0" dirty="0"/>
              <a:t>It is safer to consider published effect sizes inflated, unless they come from meta-analysis </a:t>
            </a:r>
          </a:p>
          <a:p>
            <a:pPr marL="0" indent="0">
              <a:buNone/>
            </a:pPr>
            <a:r>
              <a:rPr lang="en-GB" noProof="0" dirty="0"/>
              <a:t>2. How to do power analysis for more complicated analyses than a </a:t>
            </a:r>
            <a:r>
              <a:rPr lang="en-GB" i="1" noProof="0" dirty="0"/>
              <a:t>t</a:t>
            </a:r>
            <a:r>
              <a:rPr lang="en-GB" noProof="0" dirty="0"/>
              <a:t>-test?</a:t>
            </a:r>
          </a:p>
          <a:p>
            <a:pPr lvl="1"/>
            <a:r>
              <a:rPr lang="en-GB" noProof="0" dirty="0"/>
              <a:t>G*Power: </a:t>
            </a:r>
            <a:r>
              <a:rPr lang="en-GB" noProof="0" dirty="0">
                <a:hlinkClick r:id="rId2"/>
              </a:rPr>
              <a:t>http://www.gpower.hhu.de/</a:t>
            </a:r>
            <a:endParaRPr lang="en-GB" noProof="0" dirty="0"/>
          </a:p>
          <a:p>
            <a:pPr lvl="1"/>
            <a:r>
              <a:rPr lang="en-GB" noProof="0" dirty="0" err="1"/>
              <a:t>Dattalo</a:t>
            </a:r>
            <a:r>
              <a:rPr lang="en-GB" noProof="0" dirty="0"/>
              <a:t>, P. (2008). </a:t>
            </a:r>
            <a:r>
              <a:rPr lang="en-GB" i="1" noProof="0" dirty="0"/>
              <a:t>Determining sample size: balancing power, precision, and practicality</a:t>
            </a:r>
            <a:r>
              <a:rPr lang="en-GB" noProof="0" dirty="0"/>
              <a:t>. OUP.</a:t>
            </a:r>
          </a:p>
          <a:p>
            <a:endParaRPr lang="en-GB" noProof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/>
              <a:t>SAMPLING</a:t>
            </a:r>
          </a:p>
        </p:txBody>
      </p:sp>
      <p:sp>
        <p:nvSpPr>
          <p:cNvPr id="104859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noProof="0" dirty="0"/>
              <a:t>Sampling strategies and representativeness</a:t>
            </a:r>
          </a:p>
          <a:p>
            <a:r>
              <a:rPr lang="en-GB" noProof="0" dirty="0"/>
              <a:t>Sample size determination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SAMPLING IN QUALITATIVE RESEARCH</a:t>
            </a:r>
          </a:p>
        </p:txBody>
      </p:sp>
      <p:sp>
        <p:nvSpPr>
          <p:cNvPr id="1048640" name="Zástupný obsah 2"/>
          <p:cNvSpPr>
            <a:spLocks noGrp="1"/>
          </p:cNvSpPr>
          <p:nvPr>
            <p:ph idx="1"/>
          </p:nvPr>
        </p:nvSpPr>
        <p:spPr/>
        <p:txBody>
          <a:bodyPr>
            <a:normAutofit fontScale="94444"/>
          </a:bodyPr>
          <a:lstStyle/>
          <a:p>
            <a:r>
              <a:rPr lang="cs-CZ" dirty="0" err="1"/>
              <a:t>Representativeness</a:t>
            </a:r>
            <a:r>
              <a:rPr lang="cs-CZ" dirty="0"/>
              <a:t> –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represented</a:t>
            </a:r>
            <a:r>
              <a:rPr lang="cs-CZ" dirty="0"/>
              <a:t>?</a:t>
            </a:r>
          </a:p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are </a:t>
            </a:r>
            <a:r>
              <a:rPr lang="cs-CZ" dirty="0" err="1"/>
              <a:t>relevant</a:t>
            </a:r>
            <a:r>
              <a:rPr lang="cs-CZ" dirty="0"/>
              <a:t> </a:t>
            </a:r>
            <a:r>
              <a:rPr lang="cs-CZ" dirty="0" err="1"/>
              <a:t>phenomena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studied</a:t>
            </a:r>
            <a:r>
              <a:rPr lang="cs-CZ" dirty="0"/>
              <a:t> </a:t>
            </a:r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want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fairly</a:t>
            </a:r>
            <a:r>
              <a:rPr lang="cs-CZ" dirty="0"/>
              <a:t> </a:t>
            </a:r>
            <a:r>
              <a:rPr lang="cs-CZ" dirty="0" err="1"/>
              <a:t>confident</a:t>
            </a:r>
            <a:r>
              <a:rPr lang="cs-CZ" dirty="0"/>
              <a:t> </a:t>
            </a:r>
            <a:r>
              <a:rPr lang="cs-CZ" dirty="0" err="1"/>
              <a:t>they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encountered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study.</a:t>
            </a:r>
          </a:p>
          <a:p>
            <a:r>
              <a:rPr lang="cs-CZ" dirty="0" err="1"/>
              <a:t>Purposive</a:t>
            </a:r>
            <a:r>
              <a:rPr lang="cs-CZ" dirty="0"/>
              <a:t> </a:t>
            </a:r>
            <a:r>
              <a:rPr lang="cs-CZ" dirty="0" err="1"/>
              <a:t>sampling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careful</a:t>
            </a:r>
            <a:r>
              <a:rPr lang="cs-CZ" dirty="0"/>
              <a:t> </a:t>
            </a:r>
            <a:r>
              <a:rPr lang="cs-CZ" dirty="0" err="1"/>
              <a:t>selection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case </a:t>
            </a:r>
            <a:r>
              <a:rPr lang="cs-CZ" dirty="0" err="1"/>
              <a:t>based</a:t>
            </a:r>
            <a:r>
              <a:rPr lang="cs-CZ" dirty="0"/>
              <a:t>  on </a:t>
            </a:r>
            <a:r>
              <a:rPr lang="cs-CZ" dirty="0" err="1"/>
              <a:t>accummulated</a:t>
            </a:r>
            <a:r>
              <a:rPr lang="cs-CZ" dirty="0"/>
              <a:t> </a:t>
            </a:r>
            <a:r>
              <a:rPr lang="cs-CZ" dirty="0" err="1"/>
              <a:t>knowledge</a:t>
            </a:r>
            <a:r>
              <a:rPr lang="cs-CZ" dirty="0"/>
              <a:t> and </a:t>
            </a:r>
            <a:r>
              <a:rPr lang="cs-CZ" dirty="0" err="1"/>
              <a:t>immediate</a:t>
            </a:r>
            <a:r>
              <a:rPr lang="cs-CZ" dirty="0"/>
              <a:t> </a:t>
            </a:r>
            <a:r>
              <a:rPr lang="cs-CZ" dirty="0" err="1"/>
              <a:t>needs</a:t>
            </a:r>
            <a:endParaRPr lang="cs-CZ" dirty="0"/>
          </a:p>
          <a:p>
            <a:pPr lvl="1"/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selected</a:t>
            </a:r>
            <a:r>
              <a:rPr lang="cs-CZ" dirty="0"/>
              <a:t> </a:t>
            </a:r>
            <a:r>
              <a:rPr lang="cs-CZ" dirty="0" err="1"/>
              <a:t>before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,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after</a:t>
            </a:r>
            <a:r>
              <a:rPr lang="cs-CZ" dirty="0"/>
              <a:t> </a:t>
            </a:r>
            <a:r>
              <a:rPr lang="cs-CZ" dirty="0" err="1"/>
              <a:t>analyses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cases</a:t>
            </a:r>
            <a:endParaRPr lang="cs-CZ" dirty="0"/>
          </a:p>
          <a:p>
            <a:pPr lvl="1"/>
            <a:r>
              <a:rPr lang="cs-CZ" dirty="0" err="1"/>
              <a:t>Often</a:t>
            </a:r>
            <a:r>
              <a:rPr lang="cs-CZ" dirty="0"/>
              <a:t> return to </a:t>
            </a:r>
            <a:r>
              <a:rPr lang="cs-CZ" dirty="0" err="1"/>
              <a:t>cases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Theoretical</a:t>
            </a:r>
            <a:r>
              <a:rPr lang="cs-CZ" dirty="0"/>
              <a:t>) </a:t>
            </a:r>
            <a:r>
              <a:rPr lang="cs-CZ" dirty="0" err="1"/>
              <a:t>Saturation</a:t>
            </a:r>
            <a:r>
              <a:rPr lang="cs-CZ" dirty="0"/>
              <a:t> – </a:t>
            </a:r>
            <a:r>
              <a:rPr lang="cs-CZ" dirty="0" err="1"/>
              <a:t>subjective</a:t>
            </a:r>
            <a:r>
              <a:rPr lang="cs-CZ" dirty="0"/>
              <a:t> </a:t>
            </a:r>
            <a:r>
              <a:rPr lang="cs-CZ" dirty="0" err="1"/>
              <a:t>belief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adding</a:t>
            </a:r>
            <a:r>
              <a:rPr lang="cs-CZ" dirty="0"/>
              <a:t> </a:t>
            </a:r>
            <a:r>
              <a:rPr lang="cs-CZ" dirty="0" err="1"/>
              <a:t>further</a:t>
            </a:r>
            <a:r>
              <a:rPr lang="cs-CZ" dirty="0"/>
              <a:t> </a:t>
            </a:r>
            <a:r>
              <a:rPr lang="cs-CZ" dirty="0" err="1"/>
              <a:t>cases</a:t>
            </a:r>
            <a:r>
              <a:rPr lang="cs-CZ" dirty="0"/>
              <a:t> </a:t>
            </a:r>
            <a:r>
              <a:rPr lang="cs-CZ" dirty="0" err="1"/>
              <a:t>would</a:t>
            </a:r>
            <a:r>
              <a:rPr lang="cs-CZ" dirty="0"/>
              <a:t> not </a:t>
            </a:r>
            <a:r>
              <a:rPr lang="cs-CZ" dirty="0" err="1"/>
              <a:t>improve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enough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justifiable</a:t>
            </a:r>
            <a:endParaRPr lang="cs-CZ" dirty="0"/>
          </a:p>
          <a:p>
            <a:r>
              <a:rPr lang="cs-CZ" dirty="0" err="1"/>
              <a:t>Both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selecting</a:t>
            </a:r>
            <a:r>
              <a:rPr lang="cs-CZ" dirty="0"/>
              <a:t> </a:t>
            </a:r>
            <a:r>
              <a:rPr lang="cs-CZ" dirty="0" err="1"/>
              <a:t>each</a:t>
            </a:r>
            <a:r>
              <a:rPr lang="cs-CZ" dirty="0"/>
              <a:t> case and </a:t>
            </a:r>
            <a:r>
              <a:rPr lang="cs-CZ" dirty="0" err="1"/>
              <a:t>reasons</a:t>
            </a:r>
            <a:r>
              <a:rPr lang="cs-CZ" dirty="0"/>
              <a:t> </a:t>
            </a:r>
            <a:r>
              <a:rPr lang="cs-CZ" dirty="0" err="1"/>
              <a:t>behind</a:t>
            </a:r>
            <a:r>
              <a:rPr lang="cs-CZ" dirty="0"/>
              <a:t> </a:t>
            </a:r>
            <a:r>
              <a:rPr lang="cs-CZ" dirty="0" err="1"/>
              <a:t>saturation</a:t>
            </a:r>
            <a:r>
              <a:rPr lang="cs-CZ" dirty="0"/>
              <a:t> are </a:t>
            </a:r>
            <a:r>
              <a:rPr lang="cs-CZ" dirty="0" err="1"/>
              <a:t>reported</a:t>
            </a:r>
            <a:r>
              <a:rPr lang="cs-CZ" dirty="0"/>
              <a:t>/</a:t>
            </a:r>
            <a:r>
              <a:rPr lang="cs-CZ" dirty="0" err="1"/>
              <a:t>discussed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report.</a:t>
            </a:r>
          </a:p>
          <a:p>
            <a:r>
              <a:rPr lang="cs-CZ" dirty="0" err="1"/>
              <a:t>Again</a:t>
            </a:r>
            <a:r>
              <a:rPr lang="cs-CZ" dirty="0"/>
              <a:t>, </a:t>
            </a:r>
            <a:r>
              <a:rPr lang="cs-CZ" dirty="0" err="1"/>
              <a:t>rules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thumb</a:t>
            </a:r>
            <a:r>
              <a:rPr lang="cs-CZ" dirty="0"/>
              <a:t> </a:t>
            </a:r>
            <a:r>
              <a:rPr lang="cs-CZ" dirty="0" err="1"/>
              <a:t>should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avoided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9" name="Nadpis 104869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Sampling from finite populations</a:t>
            </a:r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48700" name="Zástupný obsah 1048699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Finite and fairly small  - when it makes sense to think about the percentage of population in the sample</a:t>
                </a:r>
                <a:endParaRPr lang="cs-CZ" dirty="0"/>
              </a:p>
              <a:p>
                <a:r>
                  <a:rPr lang="cs-CZ" i="1" dirty="0"/>
                  <a:t>f</a:t>
                </a:r>
                <a:r>
                  <a:rPr lang="en-US" i="1" dirty="0"/>
                  <a:t>pc</a:t>
                </a:r>
                <a:r>
                  <a:rPr lang="en-US" dirty="0"/>
                  <a:t> - finite population correction to standard error</a:t>
                </a:r>
                <a:endParaRPr lang="cs-CZ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𝑆𝐸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𝑓𝑝𝑐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𝑆𝐸</m:t>
                    </m:r>
                    <m:rad>
                      <m:radPr>
                        <m:degHide m:val="on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</m:e>
                    </m:rad>
                  </m:oMath>
                </a14:m>
                <a:r>
                  <a:rPr lang="cs-CZ" dirty="0"/>
                  <a:t> </a:t>
                </a:r>
                <a:r>
                  <a:rPr lang="cs-CZ" dirty="0" err="1"/>
                  <a:t>where</a:t>
                </a:r>
                <a:r>
                  <a:rPr lang="cs-CZ" dirty="0"/>
                  <a:t> </a:t>
                </a:r>
                <a:r>
                  <a:rPr lang="cs-CZ" i="1" dirty="0"/>
                  <a:t>N</a:t>
                </a:r>
                <a:r>
                  <a:rPr lang="cs-CZ" dirty="0"/>
                  <a:t> </a:t>
                </a:r>
                <a:r>
                  <a:rPr lang="cs-CZ" dirty="0" err="1"/>
                  <a:t>is</a:t>
                </a:r>
                <a:r>
                  <a:rPr lang="cs-CZ" dirty="0"/>
                  <a:t> </a:t>
                </a:r>
                <a:r>
                  <a:rPr lang="cs-CZ" dirty="0" err="1"/>
                  <a:t>population</a:t>
                </a:r>
                <a:r>
                  <a:rPr lang="cs-CZ" dirty="0"/>
                  <a:t> </a:t>
                </a:r>
                <a:r>
                  <a:rPr lang="cs-CZ" dirty="0" err="1"/>
                  <a:t>size</a:t>
                </a:r>
                <a:r>
                  <a:rPr lang="cs-CZ" dirty="0"/>
                  <a:t> and </a:t>
                </a:r>
                <a:r>
                  <a:rPr lang="cs-CZ" i="1" dirty="0"/>
                  <a:t>n</a:t>
                </a:r>
                <a:r>
                  <a:rPr lang="cs-CZ" dirty="0"/>
                  <a:t> sample </a:t>
                </a:r>
                <a:r>
                  <a:rPr lang="cs-CZ" dirty="0" err="1"/>
                  <a:t>size</a:t>
                </a:r>
                <a:endParaRPr lang="cs-CZ" dirty="0"/>
              </a:p>
              <a:p>
                <a:r>
                  <a:rPr lang="en-US" dirty="0"/>
                  <a:t> Rarely used </a:t>
                </a:r>
                <a:r>
                  <a:rPr lang="en-US" dirty="0" err="1"/>
                  <a:t>bc</a:t>
                </a:r>
                <a:r>
                  <a:rPr lang="en-US" dirty="0"/>
                  <a:t> the population is often thought to be more general than we initially see</a:t>
                </a:r>
                <a:endParaRPr lang="cs-CZ" dirty="0"/>
              </a:p>
              <a:p>
                <a:r>
                  <a:rPr lang="en-US" dirty="0" err="1"/>
                  <a:t>Eg.</a:t>
                </a:r>
                <a:r>
                  <a:rPr lang="en-US" dirty="0"/>
                  <a:t> Current employees are only a sampling frame from possible employees or </a:t>
                </a:r>
                <a:r>
                  <a:rPr lang="en-US" dirty="0" err="1"/>
                  <a:t>employe</a:t>
                </a:r>
                <a:r>
                  <a:rPr lang="cs-CZ" dirty="0"/>
                  <a:t>e</a:t>
                </a:r>
                <a:r>
                  <a:rPr lang="en-US" dirty="0"/>
                  <a:t>s over some time period</a:t>
                </a:r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1048700" name="Zástupný obsah 1048699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73" t="-15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/>
              <a:t>REPRESENTATIVENESS</a:t>
            </a:r>
          </a:p>
        </p:txBody>
      </p:sp>
      <p:sp>
        <p:nvSpPr>
          <p:cNvPr id="1048599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8119814" cy="4351338"/>
          </a:xfrm>
        </p:spPr>
        <p:txBody>
          <a:bodyPr/>
          <a:lstStyle/>
          <a:p>
            <a:r>
              <a:rPr lang="en-GB" noProof="0" dirty="0"/>
              <a:t>Inability to collect and/or </a:t>
            </a:r>
            <a:r>
              <a:rPr lang="en-GB" noProof="0" dirty="0" err="1"/>
              <a:t>analyze</a:t>
            </a:r>
            <a:r>
              <a:rPr lang="en-GB" noProof="0" dirty="0"/>
              <a:t> ALL data – need for sampling</a:t>
            </a:r>
          </a:p>
          <a:p>
            <a:r>
              <a:rPr lang="en-GB" noProof="0" dirty="0"/>
              <a:t>Samples of units</a:t>
            </a:r>
          </a:p>
          <a:p>
            <a:pPr lvl="1"/>
            <a:r>
              <a:rPr lang="en-GB" noProof="0" dirty="0"/>
              <a:t>people, organizations, economies, events… </a:t>
            </a:r>
          </a:p>
          <a:p>
            <a:r>
              <a:rPr lang="en-GB" noProof="0" dirty="0"/>
              <a:t>Sampling within units (in time)</a:t>
            </a:r>
          </a:p>
          <a:p>
            <a:pPr lvl="1"/>
            <a:r>
              <a:rPr lang="en-GB" noProof="0" dirty="0" err="1"/>
              <a:t>behavior</a:t>
            </a:r>
            <a:r>
              <a:rPr lang="en-GB" noProof="0" dirty="0"/>
              <a:t> – states</a:t>
            </a:r>
          </a:p>
          <a:p>
            <a:r>
              <a:rPr lang="en-GB" noProof="0" dirty="0"/>
              <a:t>Samples represent population (</a:t>
            </a:r>
            <a:r>
              <a:rPr lang="cs-CZ" dirty="0"/>
              <a:t>~</a:t>
            </a:r>
            <a:r>
              <a:rPr lang="en-GB" noProof="0" dirty="0"/>
              <a:t>ALL data) – representativeness</a:t>
            </a:r>
          </a:p>
          <a:p>
            <a:r>
              <a:rPr lang="en-GB" b="1" noProof="0" dirty="0"/>
              <a:t>Representativeness</a:t>
            </a:r>
          </a:p>
          <a:p>
            <a:pPr lvl="1"/>
            <a:r>
              <a:rPr lang="en-GB" noProof="0" dirty="0"/>
              <a:t>ideal - sample differs from population only in size (or irrelevant characteristics)</a:t>
            </a:r>
          </a:p>
          <a:p>
            <a:pPr lvl="1"/>
            <a:r>
              <a:rPr lang="en-GB" noProof="0" dirty="0"/>
              <a:t> achievable only probabilistically</a:t>
            </a:r>
          </a:p>
          <a:p>
            <a:pPr lvl="1"/>
            <a:r>
              <a:rPr lang="en-GB" noProof="0" dirty="0"/>
              <a:t>R in relevant characteristics – can we list them all?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STATISTICS &amp; PARAMETERS</a:t>
            </a:r>
          </a:p>
        </p:txBody>
      </p:sp>
      <p:sp>
        <p:nvSpPr>
          <p:cNvPr id="1048601" name="Zástupný obsah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>
            <a:blip r:embed="rId2"/>
            <a:stretch>
              <a:fillRect l="-1546" t="-2241" r="-2473"/>
            </a:stretch>
          </a:blipFill>
        </p:spPr>
        <p:txBody>
          <a:bodyPr/>
          <a:lstStyle/>
          <a:p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/>
              <a:t>SAMPLING ERRORS</a:t>
            </a:r>
          </a:p>
        </p:txBody>
      </p:sp>
      <p:sp>
        <p:nvSpPr>
          <p:cNvPr id="104860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811981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noProof="0" dirty="0"/>
              <a:t>Random </a:t>
            </a:r>
          </a:p>
          <a:p>
            <a:pPr lvl="1"/>
            <a:r>
              <a:rPr lang="cs-CZ" sz="2400" noProof="0" dirty="0"/>
              <a:t>q</a:t>
            </a:r>
            <a:r>
              <a:rPr lang="en-GB" sz="2400" noProof="0" dirty="0" err="1"/>
              <a:t>uantif</a:t>
            </a:r>
            <a:r>
              <a:rPr lang="cs-CZ" sz="2400" noProof="0" dirty="0" err="1"/>
              <a:t>iable</a:t>
            </a:r>
            <a:r>
              <a:rPr lang="cs-CZ" sz="2400" noProof="0" dirty="0"/>
              <a:t>, </a:t>
            </a:r>
            <a:r>
              <a:rPr lang="cs-CZ" sz="2400" noProof="0" dirty="0" err="1"/>
              <a:t>estimable</a:t>
            </a:r>
            <a:r>
              <a:rPr lang="cs-CZ" sz="2400" noProof="0" dirty="0"/>
              <a:t> </a:t>
            </a:r>
            <a:r>
              <a:rPr lang="cs-CZ" sz="2400" noProof="0" dirty="0" err="1"/>
              <a:t>from</a:t>
            </a:r>
            <a:r>
              <a:rPr lang="cs-CZ" sz="2400" noProof="0" dirty="0"/>
              <a:t> probability </a:t>
            </a:r>
            <a:r>
              <a:rPr lang="cs-CZ" sz="2400" noProof="0" dirty="0" err="1"/>
              <a:t>theory</a:t>
            </a:r>
            <a:endParaRPr lang="en-GB" sz="2400" noProof="0" dirty="0"/>
          </a:p>
          <a:p>
            <a:pPr lvl="1"/>
            <a:r>
              <a:rPr lang="en-GB" sz="2400" noProof="0" dirty="0"/>
              <a:t>in the long run does not bias estimates of researched characteristics</a:t>
            </a:r>
          </a:p>
          <a:p>
            <a:pPr lvl="1"/>
            <a:endParaRPr lang="en-GB" sz="2400" noProof="0" dirty="0"/>
          </a:p>
          <a:p>
            <a:pPr marL="0" indent="0">
              <a:buNone/>
            </a:pPr>
            <a:r>
              <a:rPr lang="en-GB" sz="2800" noProof="0" dirty="0"/>
              <a:t>Systematic</a:t>
            </a:r>
          </a:p>
          <a:p>
            <a:pPr lvl="1"/>
            <a:r>
              <a:rPr lang="en-GB" sz="2400" noProof="0" dirty="0"/>
              <a:t>hard to control for unless we know exactly the process</a:t>
            </a:r>
            <a:r>
              <a:rPr lang="cs-CZ" sz="2400" noProof="0" dirty="0"/>
              <a:t> </a:t>
            </a:r>
            <a:r>
              <a:rPr lang="en-GB" sz="2400" noProof="0" dirty="0"/>
              <a:t>(variable) creating the error</a:t>
            </a:r>
          </a:p>
          <a:p>
            <a:pPr lvl="1"/>
            <a:r>
              <a:rPr lang="en-GB" sz="2400" noProof="0" dirty="0"/>
              <a:t>selection bias</a:t>
            </a:r>
          </a:p>
          <a:p>
            <a:pPr lvl="1"/>
            <a:r>
              <a:rPr lang="en-GB" sz="2400" noProof="0" dirty="0"/>
              <a:t>response bias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6000" dirty="0"/>
              <a:t>SAMPLING</a:t>
            </a:r>
            <a:endParaRPr lang="cs-CZ" dirty="0"/>
          </a:p>
        </p:txBody>
      </p:sp>
      <p:sp>
        <p:nvSpPr>
          <p:cNvPr id="1048605" name="Zástupný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1.  Define the </a:t>
            </a:r>
            <a:r>
              <a:rPr lang="en-US" sz="2800" b="1" dirty="0"/>
              <a:t>population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2.  </a:t>
            </a:r>
            <a:r>
              <a:rPr lang="cs-CZ" sz="2800" dirty="0" err="1"/>
              <a:t>Choose</a:t>
            </a:r>
            <a:r>
              <a:rPr lang="en-US" sz="2800" dirty="0"/>
              <a:t> the </a:t>
            </a:r>
            <a:r>
              <a:rPr lang="en-US" sz="2800" b="1" dirty="0"/>
              <a:t>sample</a:t>
            </a:r>
            <a:r>
              <a:rPr lang="cs-CZ" sz="2800" b="1" dirty="0"/>
              <a:t>(-</a:t>
            </a:r>
            <a:r>
              <a:rPr lang="cs-CZ" sz="2800" b="1" dirty="0" err="1"/>
              <a:t>ing</a:t>
            </a:r>
            <a:r>
              <a:rPr lang="cs-CZ" sz="2800" b="1" dirty="0"/>
              <a:t>)</a:t>
            </a:r>
            <a:r>
              <a:rPr lang="en-US" sz="2800" b="1" dirty="0"/>
              <a:t> frame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3.  </a:t>
            </a:r>
            <a:r>
              <a:rPr lang="cs-CZ" sz="2800" dirty="0" err="1"/>
              <a:t>Decide</a:t>
            </a:r>
            <a:r>
              <a:rPr lang="en-US" sz="2800" dirty="0"/>
              <a:t> the </a:t>
            </a:r>
            <a:r>
              <a:rPr lang="en-US" sz="2800" b="1" dirty="0"/>
              <a:t>sampling design</a:t>
            </a:r>
            <a:r>
              <a:rPr lang="cs-CZ" sz="2800" b="1" dirty="0"/>
              <a:t>/</a:t>
            </a:r>
            <a:r>
              <a:rPr lang="cs-CZ" sz="2800" b="1" dirty="0" err="1"/>
              <a:t>strateg</a:t>
            </a:r>
            <a:r>
              <a:rPr lang="cs-CZ" sz="2800" dirty="0" err="1"/>
              <a:t>y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4.  </a:t>
            </a:r>
            <a:r>
              <a:rPr lang="cs-CZ" sz="2800" dirty="0" err="1"/>
              <a:t>Estimate</a:t>
            </a:r>
            <a:r>
              <a:rPr lang="en-US" sz="2800" dirty="0"/>
              <a:t> the appropriate </a:t>
            </a:r>
            <a:r>
              <a:rPr lang="en-US" sz="2800" b="1" dirty="0"/>
              <a:t>sample size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dirty="0"/>
              <a:t>5.  </a:t>
            </a:r>
            <a:r>
              <a:rPr lang="en-US" sz="2800" b="1" dirty="0"/>
              <a:t>Execute</a:t>
            </a:r>
            <a:r>
              <a:rPr lang="en-US" sz="2800" dirty="0"/>
              <a:t> the sampling process.</a:t>
            </a:r>
            <a:endParaRPr lang="cs-CZ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0486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048608" name="Obdélník: se zakulacenými rohy 3"/>
          <p:cNvSpPr/>
          <p:nvPr/>
        </p:nvSpPr>
        <p:spPr>
          <a:xfrm>
            <a:off x="323528" y="1524000"/>
            <a:ext cx="8496944" cy="50733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3200" b="1" dirty="0"/>
              <a:t>POPULATION</a:t>
            </a:r>
            <a:endParaRPr lang="cs-CZ" b="1" dirty="0"/>
          </a:p>
        </p:txBody>
      </p:sp>
      <p:sp>
        <p:nvSpPr>
          <p:cNvPr id="1048609" name="Obdélník: se zakulacenými rohy 4"/>
          <p:cNvSpPr/>
          <p:nvPr/>
        </p:nvSpPr>
        <p:spPr>
          <a:xfrm>
            <a:off x="1475656" y="2420888"/>
            <a:ext cx="6832376" cy="3768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3200" b="1" dirty="0"/>
              <a:t>SAMPLING FRAME</a:t>
            </a:r>
            <a:endParaRPr lang="cs-CZ" b="1" dirty="0"/>
          </a:p>
        </p:txBody>
      </p:sp>
      <p:sp>
        <p:nvSpPr>
          <p:cNvPr id="1048610" name="Obdélník: se zakulacenými rohy 6"/>
          <p:cNvSpPr/>
          <p:nvPr/>
        </p:nvSpPr>
        <p:spPr>
          <a:xfrm>
            <a:off x="3995936" y="4437112"/>
            <a:ext cx="4256856" cy="1703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3200" b="1" dirty="0"/>
              <a:t>SAMPLE (</a:t>
            </a:r>
            <a:r>
              <a:rPr lang="cs-CZ" sz="3200" b="1" dirty="0" err="1"/>
              <a:t>approached</a:t>
            </a:r>
            <a:r>
              <a:rPr lang="cs-CZ" sz="3200" b="1" dirty="0"/>
              <a:t>)</a:t>
            </a:r>
            <a:endParaRPr lang="cs-CZ" b="1" dirty="0"/>
          </a:p>
        </p:txBody>
      </p:sp>
      <p:sp>
        <p:nvSpPr>
          <p:cNvPr id="1048611" name="Obdélník: se zakulacenými rohy 5"/>
          <p:cNvSpPr/>
          <p:nvPr/>
        </p:nvSpPr>
        <p:spPr>
          <a:xfrm>
            <a:off x="4355976" y="5013176"/>
            <a:ext cx="3744416" cy="9753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cs-CZ" sz="3200" b="1" dirty="0"/>
              <a:t>SAMPLE</a:t>
            </a:r>
            <a:endParaRPr lang="cs-CZ" b="1" dirty="0"/>
          </a:p>
        </p:txBody>
      </p:sp>
      <p:sp>
        <p:nvSpPr>
          <p:cNvPr id="1048612" name="Obdélník: se zakulacenými rohy 7"/>
          <p:cNvSpPr/>
          <p:nvPr/>
        </p:nvSpPr>
        <p:spPr>
          <a:xfrm>
            <a:off x="6208948" y="5098976"/>
            <a:ext cx="1791816" cy="822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cs-CZ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/>
              <a:t>POPULATION</a:t>
            </a:r>
          </a:p>
        </p:txBody>
      </p:sp>
      <p:sp>
        <p:nvSpPr>
          <p:cNvPr id="1048614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noProof="0" dirty="0"/>
              <a:t>NOT necessarily population in demographic sense</a:t>
            </a:r>
          </a:p>
          <a:p>
            <a:r>
              <a:rPr lang="en-GB" sz="2800" noProof="0" dirty="0"/>
              <a:t>POPULATION </a:t>
            </a:r>
            <a:endParaRPr lang="cs-CZ" sz="2800" noProof="0" dirty="0"/>
          </a:p>
          <a:p>
            <a:pPr lvl="1"/>
            <a:r>
              <a:rPr lang="en-GB" sz="2500" noProof="0" dirty="0"/>
              <a:t>a set of all units to which I want to generalize</a:t>
            </a:r>
          </a:p>
          <a:p>
            <a:pPr lvl="1"/>
            <a:r>
              <a:rPr lang="en-GB" sz="2500" dirty="0"/>
              <a:t>a set of all units I want to have a sample of</a:t>
            </a:r>
            <a:endParaRPr lang="en-GB" sz="2500" noProof="0" dirty="0"/>
          </a:p>
          <a:p>
            <a:r>
              <a:rPr lang="en-GB" sz="2800" noProof="0" dirty="0"/>
              <a:t>Widely</a:t>
            </a:r>
            <a:r>
              <a:rPr lang="cs-CZ" sz="2800" noProof="0" dirty="0"/>
              <a:t>/</a:t>
            </a:r>
            <a:r>
              <a:rPr lang="cs-CZ" sz="2800" noProof="0" dirty="0" err="1"/>
              <a:t>vaguely</a:t>
            </a:r>
            <a:r>
              <a:rPr lang="en-GB" sz="2800" noProof="0" dirty="0"/>
              <a:t> defined populations hard to sample</a:t>
            </a:r>
          </a:p>
          <a:p>
            <a:r>
              <a:rPr lang="en-GB" sz="2800" noProof="0" dirty="0"/>
              <a:t>Better to have a representative sample of a narrowly defined population than a biased sample of a wide one.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noProof="0" dirty="0"/>
              <a:t>SAMPLING FRAMES</a:t>
            </a:r>
          </a:p>
        </p:txBody>
      </p:sp>
      <p:sp>
        <p:nvSpPr>
          <p:cNvPr id="1048616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4"/>
            <a:ext cx="8191822" cy="4843735"/>
          </a:xfrm>
        </p:spPr>
        <p:txBody>
          <a:bodyPr>
            <a:normAutofit/>
          </a:bodyPr>
          <a:lstStyle/>
          <a:p>
            <a:r>
              <a:rPr lang="en-GB" sz="2400" noProof="0" dirty="0"/>
              <a:t>LISTS, SETS of (all) units in a population from which we </a:t>
            </a:r>
            <a:r>
              <a:rPr lang="en-GB" sz="2400" b="1" noProof="0" dirty="0"/>
              <a:t>can</a:t>
            </a:r>
            <a:r>
              <a:rPr lang="en-GB" sz="2400" noProof="0" dirty="0"/>
              <a:t> select</a:t>
            </a:r>
          </a:p>
          <a:p>
            <a:pPr lvl="1"/>
            <a:r>
              <a:rPr lang="en-GB" sz="2100" noProof="0" dirty="0"/>
              <a:t>SETS of approachable units in some communication channel, place…</a:t>
            </a:r>
          </a:p>
          <a:p>
            <a:pPr lvl="1"/>
            <a:r>
              <a:rPr lang="en-GB" sz="2100" noProof="0" dirty="0"/>
              <a:t>Registries of all kind</a:t>
            </a:r>
          </a:p>
          <a:p>
            <a:endParaRPr lang="cs-CZ" sz="2400" noProof="0" dirty="0"/>
          </a:p>
          <a:p>
            <a:r>
              <a:rPr lang="cs-CZ" sz="2400" dirty="0" err="1"/>
              <a:t>Function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sampling</a:t>
            </a:r>
            <a:r>
              <a:rPr lang="cs-CZ" sz="2400" dirty="0"/>
              <a:t> </a:t>
            </a:r>
            <a:r>
              <a:rPr lang="cs-CZ" sz="2400" dirty="0" err="1"/>
              <a:t>frames</a:t>
            </a:r>
            <a:endParaRPr lang="cs-CZ" sz="2400" dirty="0"/>
          </a:p>
          <a:p>
            <a:pPr lvl="1"/>
            <a:r>
              <a:rPr lang="cs-CZ" sz="2100" dirty="0" err="1"/>
              <a:t>Allow</a:t>
            </a:r>
            <a:r>
              <a:rPr lang="cs-CZ" sz="2100" dirty="0"/>
              <a:t> </a:t>
            </a:r>
            <a:r>
              <a:rPr lang="cs-CZ" sz="2100" dirty="0" err="1"/>
              <a:t>sampling</a:t>
            </a:r>
            <a:r>
              <a:rPr lang="cs-CZ" sz="2100" dirty="0"/>
              <a:t>, </a:t>
            </a:r>
            <a:r>
              <a:rPr lang="cs-CZ" sz="2100" dirty="0" err="1"/>
              <a:t>allow</a:t>
            </a:r>
            <a:r>
              <a:rPr lang="cs-CZ" sz="2100" dirty="0"/>
              <a:t> </a:t>
            </a:r>
            <a:r>
              <a:rPr lang="cs-CZ" sz="2100" dirty="0" err="1"/>
              <a:t>for</a:t>
            </a:r>
            <a:r>
              <a:rPr lang="cs-CZ" sz="2100" dirty="0"/>
              <a:t> a level </a:t>
            </a:r>
            <a:r>
              <a:rPr lang="cs-CZ" sz="2100" dirty="0" err="1"/>
              <a:t>of</a:t>
            </a:r>
            <a:r>
              <a:rPr lang="cs-CZ" sz="2100" dirty="0"/>
              <a:t> </a:t>
            </a:r>
            <a:r>
              <a:rPr lang="cs-CZ" sz="2100" dirty="0" err="1"/>
              <a:t>control</a:t>
            </a:r>
            <a:r>
              <a:rPr lang="cs-CZ" sz="2100" dirty="0"/>
              <a:t> </a:t>
            </a:r>
            <a:r>
              <a:rPr lang="cs-CZ" sz="2100" dirty="0" err="1"/>
              <a:t>over</a:t>
            </a:r>
            <a:r>
              <a:rPr lang="cs-CZ" sz="2100" dirty="0"/>
              <a:t> </a:t>
            </a:r>
            <a:r>
              <a:rPr lang="cs-CZ" sz="2100" dirty="0" err="1"/>
              <a:t>sampling</a:t>
            </a:r>
            <a:r>
              <a:rPr lang="cs-CZ" sz="2100" dirty="0"/>
              <a:t> stratégy</a:t>
            </a:r>
          </a:p>
          <a:p>
            <a:pPr lvl="1"/>
            <a:r>
              <a:rPr lang="cs-CZ" sz="2100" dirty="0" err="1"/>
              <a:t>Allow</a:t>
            </a:r>
            <a:r>
              <a:rPr lang="cs-CZ" sz="2100" dirty="0"/>
              <a:t> </a:t>
            </a:r>
            <a:r>
              <a:rPr lang="cs-CZ" sz="2100" dirty="0" err="1"/>
              <a:t>reasoning</a:t>
            </a:r>
            <a:r>
              <a:rPr lang="cs-CZ" sz="2100" dirty="0"/>
              <a:t> </a:t>
            </a:r>
            <a:r>
              <a:rPr lang="cs-CZ" sz="2100" dirty="0" err="1"/>
              <a:t>about</a:t>
            </a:r>
            <a:r>
              <a:rPr lang="cs-CZ" sz="2100" dirty="0"/>
              <a:t> </a:t>
            </a:r>
            <a:r>
              <a:rPr lang="cs-CZ" sz="2100" dirty="0" err="1"/>
              <a:t>external</a:t>
            </a:r>
            <a:r>
              <a:rPr lang="cs-CZ" sz="2100" dirty="0"/>
              <a:t> validity - </a:t>
            </a:r>
            <a:r>
              <a:rPr lang="cs-CZ" sz="2100" dirty="0" err="1"/>
              <a:t>generalization</a:t>
            </a:r>
            <a:endParaRPr lang="cs-CZ" sz="2100" dirty="0"/>
          </a:p>
          <a:p>
            <a:endParaRPr lang="en-GB" sz="2400" noProof="0" dirty="0"/>
          </a:p>
          <a:p>
            <a:r>
              <a:rPr lang="en-GB" sz="2400" noProof="0" dirty="0"/>
              <a:t>First, come up with a frame</a:t>
            </a:r>
            <a:r>
              <a:rPr lang="cs-CZ" sz="2400" noProof="0" dirty="0"/>
              <a:t>, s</a:t>
            </a:r>
            <a:r>
              <a:rPr lang="en-GB" sz="2400" noProof="0" dirty="0" err="1"/>
              <a:t>econd</a:t>
            </a:r>
            <a:r>
              <a:rPr lang="en-GB" sz="2400" noProof="0" dirty="0"/>
              <a:t>, consider its limitations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1116</Words>
  <Application>Microsoft Office PowerPoint</Application>
  <PresentationFormat>Předvádění na obrazovce (4:3)</PresentationFormat>
  <Paragraphs>160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Segoe UI</vt:lpstr>
      <vt:lpstr>Symbol</vt:lpstr>
      <vt:lpstr>Motiv Office</vt:lpstr>
      <vt:lpstr>Lecture 6   Sampling DHX_MET1 Methodology 1</vt:lpstr>
      <vt:lpstr>SAMPLING</vt:lpstr>
      <vt:lpstr>REPRESENTATIVENESS</vt:lpstr>
      <vt:lpstr>STATISTICS &amp; PARAMETERS</vt:lpstr>
      <vt:lpstr>SAMPLING ERRORS</vt:lpstr>
      <vt:lpstr>SAMPLING</vt:lpstr>
      <vt:lpstr>Prezentace aplikace PowerPoint</vt:lpstr>
      <vt:lpstr>POPULATION</vt:lpstr>
      <vt:lpstr>SAMPLING FRAMES</vt:lpstr>
      <vt:lpstr>SAMPLING STRATEGIES</vt:lpstr>
      <vt:lpstr>SAMPLING – NON-STRATEGIES (convenience sampling)</vt:lpstr>
      <vt:lpstr>SAMPLING – NON-PROBABILISTIC</vt:lpstr>
      <vt:lpstr>SAMPLING – PROBABILISTIC STRATEGIES</vt:lpstr>
      <vt:lpstr>Prezentace aplikace PowerPoint</vt:lpstr>
      <vt:lpstr>SAMPLING – WHAT SAMPLE SIZE DO WE NEED?</vt:lpstr>
      <vt:lpstr>PRECISION </vt:lpstr>
      <vt:lpstr>STATISTICAL POWER (1–b)</vt:lpstr>
      <vt:lpstr>CONSEQUENCES…</vt:lpstr>
      <vt:lpstr>Prezentace aplikace PowerPoint</vt:lpstr>
      <vt:lpstr>SAMPLING IN QUALITATIVE RESEARCH</vt:lpstr>
      <vt:lpstr>Sampling from finite populations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Metodologie psychologie</dc:title>
  <dc:creator>Standa Ježek</dc:creator>
  <cp:lastModifiedBy>Standa Ježek</cp:lastModifiedBy>
  <cp:revision>1</cp:revision>
  <dcterms:created xsi:type="dcterms:W3CDTF">2007-09-22T03:38:12Z</dcterms:created>
  <dcterms:modified xsi:type="dcterms:W3CDTF">2019-11-12T16:06:26Z</dcterms:modified>
</cp:coreProperties>
</file>