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72"/>
  </p:notesMasterIdLst>
  <p:sldIdLst>
    <p:sldId id="257" r:id="rId6"/>
    <p:sldId id="548" r:id="rId7"/>
    <p:sldId id="261" r:id="rId8"/>
    <p:sldId id="553" r:id="rId9"/>
    <p:sldId id="545" r:id="rId10"/>
    <p:sldId id="552" r:id="rId11"/>
    <p:sldId id="301" r:id="rId12"/>
    <p:sldId id="302" r:id="rId13"/>
    <p:sldId id="303" r:id="rId14"/>
    <p:sldId id="549" r:id="rId15"/>
    <p:sldId id="309" r:id="rId16"/>
    <p:sldId id="304" r:id="rId17"/>
    <p:sldId id="566" r:id="rId18"/>
    <p:sldId id="308" r:id="rId19"/>
    <p:sldId id="310" r:id="rId20"/>
    <p:sldId id="314" r:id="rId21"/>
    <p:sldId id="315" r:id="rId22"/>
    <p:sldId id="441" r:id="rId23"/>
    <p:sldId id="562" r:id="rId24"/>
    <p:sldId id="554" r:id="rId25"/>
    <p:sldId id="555" r:id="rId26"/>
    <p:sldId id="317" r:id="rId27"/>
    <p:sldId id="318" r:id="rId28"/>
    <p:sldId id="437" r:id="rId29"/>
    <p:sldId id="439" r:id="rId30"/>
    <p:sldId id="556" r:id="rId31"/>
    <p:sldId id="438" r:id="rId32"/>
    <p:sldId id="440" r:id="rId33"/>
    <p:sldId id="442" r:id="rId34"/>
    <p:sldId id="447" r:id="rId35"/>
    <p:sldId id="546" r:id="rId36"/>
    <p:sldId id="460" r:id="rId37"/>
    <p:sldId id="558" r:id="rId38"/>
    <p:sldId id="559" r:id="rId39"/>
    <p:sldId id="567" r:id="rId40"/>
    <p:sldId id="560" r:id="rId41"/>
    <p:sldId id="561" r:id="rId42"/>
    <p:sldId id="323" r:id="rId43"/>
    <p:sldId id="322" r:id="rId44"/>
    <p:sldId id="326" r:id="rId45"/>
    <p:sldId id="328" r:id="rId46"/>
    <p:sldId id="325" r:id="rId47"/>
    <p:sldId id="419" r:id="rId48"/>
    <p:sldId id="565" r:id="rId49"/>
    <p:sldId id="327" r:id="rId50"/>
    <p:sldId id="357" r:id="rId51"/>
    <p:sldId id="563" r:id="rId52"/>
    <p:sldId id="499" r:id="rId53"/>
    <p:sldId id="500" r:id="rId54"/>
    <p:sldId id="456" r:id="rId55"/>
    <p:sldId id="502" r:id="rId56"/>
    <p:sldId id="504" r:id="rId57"/>
    <p:sldId id="503" r:id="rId58"/>
    <p:sldId id="505" r:id="rId59"/>
    <p:sldId id="501" r:id="rId60"/>
    <p:sldId id="506" r:id="rId61"/>
    <p:sldId id="507" r:id="rId62"/>
    <p:sldId id="508" r:id="rId63"/>
    <p:sldId id="509" r:id="rId64"/>
    <p:sldId id="510" r:id="rId65"/>
    <p:sldId id="536" r:id="rId66"/>
    <p:sldId id="564" r:id="rId67"/>
    <p:sldId id="537" r:id="rId68"/>
    <p:sldId id="538" r:id="rId69"/>
    <p:sldId id="547" r:id="rId70"/>
    <p:sldId id="418" r:id="rId7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4E273-FA7B-4167-B8DF-64145D42770B}" v="6" dt="2021-12-02T20:12:49.846"/>
    <p1510:client id="{1780FB06-8792-4553-B4B1-4D69E3D320A0}" v="3" dt="2021-12-02T20:04:12.729"/>
    <p1510:client id="{AB674DFB-03C7-4FFF-89CB-6003ECFAB29C}" v="18" dt="2021-12-02T20:01:49.503"/>
    <p1510:client id="{2F59A8C4-0E57-44BA-A026-EBB79D3391A4}" v="10" dt="2021-12-02T20:16:42.473"/>
    <p1510:client id="{BFABF5FD-3C5B-4C2A-9800-961DBFDF6A3F}" v="3" dt="2021-12-02T20:08:00.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DFA9B-D551-4964-B124-B462F7A527FD}" type="doc">
      <dgm:prSet loTypeId="urn:microsoft.com/office/officeart/2005/8/layout/process3" loCatId="process" qsTypeId="urn:microsoft.com/office/officeart/2005/8/quickstyle/simple1" qsCatId="simple" csTypeId="urn:microsoft.com/office/officeart/2005/8/colors/accent1_5" csCatId="accent1" phldr="1"/>
      <dgm:spPr/>
      <dgm:t>
        <a:bodyPr/>
        <a:lstStyle/>
        <a:p>
          <a:endParaRPr lang="cs-CZ"/>
        </a:p>
      </dgm:t>
    </dgm:pt>
    <dgm:pt modelId="{14C450E1-D7C9-4943-B511-CF892DF4F1A3}">
      <dgm:prSet phldrT="[Text]" custT="1"/>
      <dgm:spPr/>
      <dgm:t>
        <a:bodyPr/>
        <a:lstStyle/>
        <a:p>
          <a:r>
            <a:rPr lang="cs-CZ" sz="2400" b="1"/>
            <a:t>PŘEDPROJEKTOVÁ FÁZE</a:t>
          </a:r>
        </a:p>
      </dgm:t>
    </dgm:pt>
    <dgm:pt modelId="{8A0689BE-B66B-40C0-A934-16128F5D4661}" type="parTrans" cxnId="{ECB4B632-91D8-48F7-B752-E1697D19F89C}">
      <dgm:prSet/>
      <dgm:spPr/>
      <dgm:t>
        <a:bodyPr/>
        <a:lstStyle/>
        <a:p>
          <a:endParaRPr lang="cs-CZ" sz="1800" b="1"/>
        </a:p>
      </dgm:t>
    </dgm:pt>
    <dgm:pt modelId="{DDBF8552-DF07-4243-8181-BA9EB028F525}" type="sibTrans" cxnId="{ECB4B632-91D8-48F7-B752-E1697D19F89C}">
      <dgm:prSet custT="1"/>
      <dgm:spPr/>
      <dgm:t>
        <a:bodyPr/>
        <a:lstStyle/>
        <a:p>
          <a:endParaRPr lang="cs-CZ" sz="2000" b="1"/>
        </a:p>
      </dgm:t>
    </dgm:pt>
    <dgm:pt modelId="{CF9F8DB6-B36A-4F2F-9B8A-E3526F320B37}">
      <dgm:prSet phldrT="[Text]" custT="1"/>
      <dgm:spPr/>
      <dgm:t>
        <a:bodyPr/>
        <a:lstStyle/>
        <a:p>
          <a:r>
            <a:rPr lang="cs-CZ" sz="2400" b="1"/>
            <a:t>Studie příležitosti</a:t>
          </a:r>
        </a:p>
      </dgm:t>
    </dgm:pt>
    <dgm:pt modelId="{88DD24D6-C8D9-4691-AF7E-D1AB7AA79978}" type="parTrans" cxnId="{14234DBD-2602-4AAD-A7F0-1430A4A361ED}">
      <dgm:prSet/>
      <dgm:spPr/>
      <dgm:t>
        <a:bodyPr/>
        <a:lstStyle/>
        <a:p>
          <a:endParaRPr lang="cs-CZ" sz="1800" b="1"/>
        </a:p>
      </dgm:t>
    </dgm:pt>
    <dgm:pt modelId="{C1E9B122-8A26-4C29-9187-094417623C92}" type="sibTrans" cxnId="{14234DBD-2602-4AAD-A7F0-1430A4A361ED}">
      <dgm:prSet/>
      <dgm:spPr/>
      <dgm:t>
        <a:bodyPr/>
        <a:lstStyle/>
        <a:p>
          <a:endParaRPr lang="cs-CZ" sz="1800" b="1"/>
        </a:p>
      </dgm:t>
    </dgm:pt>
    <dgm:pt modelId="{9B7484C7-57FE-41DC-8FFB-C789F164AB2F}">
      <dgm:prSet phldrT="[Text]" custT="1"/>
      <dgm:spPr/>
      <dgm:t>
        <a:bodyPr/>
        <a:lstStyle/>
        <a:p>
          <a:r>
            <a:rPr lang="cs-CZ" sz="2400" b="1"/>
            <a:t>FÁZE ŘÍZENÍ PROJEKTU</a:t>
          </a:r>
        </a:p>
      </dgm:t>
    </dgm:pt>
    <dgm:pt modelId="{C25044FE-8CEC-41E5-A066-17EC0AD8C510}" type="parTrans" cxnId="{E9CF2ED0-A631-457B-82AC-C9332EF58E95}">
      <dgm:prSet/>
      <dgm:spPr/>
      <dgm:t>
        <a:bodyPr/>
        <a:lstStyle/>
        <a:p>
          <a:endParaRPr lang="cs-CZ" sz="1800" b="1"/>
        </a:p>
      </dgm:t>
    </dgm:pt>
    <dgm:pt modelId="{002A2617-7516-4A6C-A383-E8A9EE6DC2FB}" type="sibTrans" cxnId="{E9CF2ED0-A631-457B-82AC-C9332EF58E95}">
      <dgm:prSet custT="1"/>
      <dgm:spPr/>
      <dgm:t>
        <a:bodyPr/>
        <a:lstStyle/>
        <a:p>
          <a:endParaRPr lang="cs-CZ" sz="2000" b="1"/>
        </a:p>
      </dgm:t>
    </dgm:pt>
    <dgm:pt modelId="{FCB525D3-B12C-474B-9EE5-5010894A0581}">
      <dgm:prSet phldrT="[Text]" custT="1"/>
      <dgm:spPr/>
      <dgm:t>
        <a:bodyPr/>
        <a:lstStyle/>
        <a:p>
          <a:r>
            <a:rPr lang="cs-CZ" sz="2400" b="1"/>
            <a:t>Zahájení</a:t>
          </a:r>
        </a:p>
      </dgm:t>
    </dgm:pt>
    <dgm:pt modelId="{74752AFE-F189-414B-9618-645A9D25A64D}" type="parTrans" cxnId="{D12B6F0D-142F-4333-975C-095D4EFDDD67}">
      <dgm:prSet/>
      <dgm:spPr/>
      <dgm:t>
        <a:bodyPr/>
        <a:lstStyle/>
        <a:p>
          <a:endParaRPr lang="cs-CZ" sz="1800" b="1"/>
        </a:p>
      </dgm:t>
    </dgm:pt>
    <dgm:pt modelId="{DC10BCE7-9781-460E-872E-414A618A79B1}" type="sibTrans" cxnId="{D12B6F0D-142F-4333-975C-095D4EFDDD67}">
      <dgm:prSet/>
      <dgm:spPr/>
      <dgm:t>
        <a:bodyPr/>
        <a:lstStyle/>
        <a:p>
          <a:endParaRPr lang="cs-CZ" sz="1800" b="1"/>
        </a:p>
      </dgm:t>
    </dgm:pt>
    <dgm:pt modelId="{C7C990F8-5D32-4619-AAC1-853891294804}">
      <dgm:prSet phldrT="[Text]" custT="1"/>
      <dgm:spPr/>
      <dgm:t>
        <a:bodyPr/>
        <a:lstStyle/>
        <a:p>
          <a:r>
            <a:rPr lang="cs-CZ" sz="2400" b="1"/>
            <a:t>POPROJEKTOVÁ FÁZE</a:t>
          </a:r>
        </a:p>
      </dgm:t>
    </dgm:pt>
    <dgm:pt modelId="{C9E20BA5-46CA-4564-8353-E2C2F334C8A1}" type="parTrans" cxnId="{612C38BB-31FB-43C7-842D-C0EDF01ED6D3}">
      <dgm:prSet/>
      <dgm:spPr/>
      <dgm:t>
        <a:bodyPr/>
        <a:lstStyle/>
        <a:p>
          <a:endParaRPr lang="cs-CZ" sz="1800" b="1"/>
        </a:p>
      </dgm:t>
    </dgm:pt>
    <dgm:pt modelId="{C1977033-5C23-45D2-A072-C47A427EF152}" type="sibTrans" cxnId="{612C38BB-31FB-43C7-842D-C0EDF01ED6D3}">
      <dgm:prSet/>
      <dgm:spPr/>
      <dgm:t>
        <a:bodyPr/>
        <a:lstStyle/>
        <a:p>
          <a:endParaRPr lang="cs-CZ" sz="1800" b="1"/>
        </a:p>
      </dgm:t>
    </dgm:pt>
    <dgm:pt modelId="{BAA32034-F6F9-4926-BF5A-E45B0ACA28AA}">
      <dgm:prSet phldrT="[Text]" custT="1"/>
      <dgm:spPr/>
      <dgm:t>
        <a:bodyPr/>
        <a:lstStyle/>
        <a:p>
          <a:r>
            <a:rPr lang="cs-CZ" sz="2400" b="1"/>
            <a:t>Přínosy</a:t>
          </a:r>
        </a:p>
      </dgm:t>
    </dgm:pt>
    <dgm:pt modelId="{B7DFA21C-5F1C-4C3E-8331-A7AEB448E6C2}" type="parTrans" cxnId="{3690E429-D1E6-4F2A-BD1A-513B627DFFF9}">
      <dgm:prSet/>
      <dgm:spPr/>
      <dgm:t>
        <a:bodyPr/>
        <a:lstStyle/>
        <a:p>
          <a:endParaRPr lang="cs-CZ" sz="1800" b="1"/>
        </a:p>
      </dgm:t>
    </dgm:pt>
    <dgm:pt modelId="{BA3649BD-4A36-4A71-B289-11697C4C0762}" type="sibTrans" cxnId="{3690E429-D1E6-4F2A-BD1A-513B627DFFF9}">
      <dgm:prSet/>
      <dgm:spPr/>
      <dgm:t>
        <a:bodyPr/>
        <a:lstStyle/>
        <a:p>
          <a:endParaRPr lang="cs-CZ" sz="1800" b="1"/>
        </a:p>
      </dgm:t>
    </dgm:pt>
    <dgm:pt modelId="{FA49F4E4-FA3B-43C4-A611-3FAA4CC0711E}">
      <dgm:prSet phldrT="[Text]" custT="1"/>
      <dgm:spPr/>
      <dgm:t>
        <a:bodyPr/>
        <a:lstStyle/>
        <a:p>
          <a:r>
            <a:rPr lang="en-US" sz="2400" b="1"/>
            <a:t>Lessons learned</a:t>
          </a:r>
          <a:endParaRPr lang="cs-CZ" sz="2400" b="1"/>
        </a:p>
      </dgm:t>
    </dgm:pt>
    <dgm:pt modelId="{9B95A84F-07D9-49EE-818A-83ABC780D1ED}" type="parTrans" cxnId="{C2F414E3-183F-4723-B510-C6AD3ABB8F70}">
      <dgm:prSet/>
      <dgm:spPr/>
      <dgm:t>
        <a:bodyPr/>
        <a:lstStyle/>
        <a:p>
          <a:endParaRPr lang="cs-CZ" sz="1800" b="1"/>
        </a:p>
      </dgm:t>
    </dgm:pt>
    <dgm:pt modelId="{197A1489-27AE-4CC9-9202-7438344FAF34}" type="sibTrans" cxnId="{C2F414E3-183F-4723-B510-C6AD3ABB8F70}">
      <dgm:prSet/>
      <dgm:spPr/>
      <dgm:t>
        <a:bodyPr/>
        <a:lstStyle/>
        <a:p>
          <a:endParaRPr lang="cs-CZ" sz="1800" b="1"/>
        </a:p>
      </dgm:t>
    </dgm:pt>
    <dgm:pt modelId="{863986CA-058F-49D9-8CAF-B02DAA5CF2D3}">
      <dgm:prSet phldrT="[Text]" custT="1"/>
      <dgm:spPr/>
      <dgm:t>
        <a:bodyPr/>
        <a:lstStyle/>
        <a:p>
          <a:r>
            <a:rPr lang="cs-CZ" sz="2400" b="1"/>
            <a:t>Studie proveditelnosti</a:t>
          </a:r>
        </a:p>
      </dgm:t>
    </dgm:pt>
    <dgm:pt modelId="{93B6D223-282A-442C-A860-748B98295653}" type="parTrans" cxnId="{6AACE550-2560-4430-9D07-D9C2311ACFDB}">
      <dgm:prSet/>
      <dgm:spPr/>
      <dgm:t>
        <a:bodyPr/>
        <a:lstStyle/>
        <a:p>
          <a:endParaRPr lang="cs-CZ"/>
        </a:p>
      </dgm:t>
    </dgm:pt>
    <dgm:pt modelId="{B35A2065-2599-4611-8EF8-C1CDF598A1A6}" type="sibTrans" cxnId="{6AACE550-2560-4430-9D07-D9C2311ACFDB}">
      <dgm:prSet/>
      <dgm:spPr/>
      <dgm:t>
        <a:bodyPr/>
        <a:lstStyle/>
        <a:p>
          <a:endParaRPr lang="cs-CZ"/>
        </a:p>
      </dgm:t>
    </dgm:pt>
    <dgm:pt modelId="{723AFC75-6633-4FB8-AA01-089FCF1E82E2}">
      <dgm:prSet phldrT="[Text]" custT="1"/>
      <dgm:spPr/>
      <dgm:t>
        <a:bodyPr/>
        <a:lstStyle/>
        <a:p>
          <a:r>
            <a:rPr lang="cs-CZ" sz="2400" b="1"/>
            <a:t>Strategie</a:t>
          </a:r>
        </a:p>
      </dgm:t>
    </dgm:pt>
    <dgm:pt modelId="{06D6E9B5-DAE3-4E42-8FD8-C8B345C00878}" type="parTrans" cxnId="{D7C5B12F-38E3-484A-86A4-DAEEE5EFEBAD}">
      <dgm:prSet/>
      <dgm:spPr/>
      <dgm:t>
        <a:bodyPr/>
        <a:lstStyle/>
        <a:p>
          <a:endParaRPr lang="cs-CZ"/>
        </a:p>
      </dgm:t>
    </dgm:pt>
    <dgm:pt modelId="{EEE4F526-AD65-4D59-AA13-9ADF7F7D5046}" type="sibTrans" cxnId="{D7C5B12F-38E3-484A-86A4-DAEEE5EFEBAD}">
      <dgm:prSet/>
      <dgm:spPr/>
      <dgm:t>
        <a:bodyPr/>
        <a:lstStyle/>
        <a:p>
          <a:endParaRPr lang="cs-CZ"/>
        </a:p>
      </dgm:t>
    </dgm:pt>
    <dgm:pt modelId="{5AFC8B61-DE5F-4C8F-809B-DBAF5493D181}">
      <dgm:prSet phldrT="[Text]" custT="1"/>
      <dgm:spPr/>
      <dgm:t>
        <a:bodyPr/>
        <a:lstStyle/>
        <a:p>
          <a:r>
            <a:rPr lang="cs-CZ" sz="2400" b="1"/>
            <a:t>Plánování</a:t>
          </a:r>
        </a:p>
      </dgm:t>
    </dgm:pt>
    <dgm:pt modelId="{19283D23-0216-4E7B-AA55-6B5EC950EF15}" type="parTrans" cxnId="{816F5F7C-5B0D-4250-A571-42A7D8B7EB54}">
      <dgm:prSet/>
      <dgm:spPr/>
      <dgm:t>
        <a:bodyPr/>
        <a:lstStyle/>
        <a:p>
          <a:endParaRPr lang="cs-CZ"/>
        </a:p>
      </dgm:t>
    </dgm:pt>
    <dgm:pt modelId="{04FD12D1-CB5B-4A6D-A16F-0D66DCB622FE}" type="sibTrans" cxnId="{816F5F7C-5B0D-4250-A571-42A7D8B7EB54}">
      <dgm:prSet/>
      <dgm:spPr/>
      <dgm:t>
        <a:bodyPr/>
        <a:lstStyle/>
        <a:p>
          <a:endParaRPr lang="cs-CZ"/>
        </a:p>
      </dgm:t>
    </dgm:pt>
    <dgm:pt modelId="{0E680424-5260-4EBE-90D8-4996FCA01EC4}">
      <dgm:prSet phldrT="[Text]" custT="1"/>
      <dgm:spPr/>
      <dgm:t>
        <a:bodyPr/>
        <a:lstStyle/>
        <a:p>
          <a:r>
            <a:rPr lang="cs-CZ" sz="2400" b="1"/>
            <a:t>Realizace + kontrola</a:t>
          </a:r>
        </a:p>
      </dgm:t>
    </dgm:pt>
    <dgm:pt modelId="{1DAE7479-3CB5-414E-87D4-086C33F931D7}" type="parTrans" cxnId="{AE6CF67C-8531-465F-AD40-78D88B7C57B3}">
      <dgm:prSet/>
      <dgm:spPr/>
      <dgm:t>
        <a:bodyPr/>
        <a:lstStyle/>
        <a:p>
          <a:endParaRPr lang="cs-CZ"/>
        </a:p>
      </dgm:t>
    </dgm:pt>
    <dgm:pt modelId="{4994543B-6C16-4395-B154-2950CA26668D}" type="sibTrans" cxnId="{AE6CF67C-8531-465F-AD40-78D88B7C57B3}">
      <dgm:prSet/>
      <dgm:spPr/>
      <dgm:t>
        <a:bodyPr/>
        <a:lstStyle/>
        <a:p>
          <a:endParaRPr lang="cs-CZ"/>
        </a:p>
      </dgm:t>
    </dgm:pt>
    <dgm:pt modelId="{CE21FF8E-F5DD-4D04-A379-73F61527F6E9}">
      <dgm:prSet phldrT="[Text]" custT="1"/>
      <dgm:spPr/>
      <dgm:t>
        <a:bodyPr/>
        <a:lstStyle/>
        <a:p>
          <a:r>
            <a:rPr lang="cs-CZ" sz="2400" b="1"/>
            <a:t>Ukončení</a:t>
          </a:r>
        </a:p>
      </dgm:t>
    </dgm:pt>
    <dgm:pt modelId="{2306FCB5-2DC5-4194-A64C-5FF9E6760C4F}" type="parTrans" cxnId="{77494892-4364-4B6B-91EA-68357AFE0BFB}">
      <dgm:prSet/>
      <dgm:spPr/>
      <dgm:t>
        <a:bodyPr/>
        <a:lstStyle/>
        <a:p>
          <a:endParaRPr lang="cs-CZ"/>
        </a:p>
      </dgm:t>
    </dgm:pt>
    <dgm:pt modelId="{101E06B0-AF3A-40B9-BD19-CD0F1BB33B6E}" type="sibTrans" cxnId="{77494892-4364-4B6B-91EA-68357AFE0BFB}">
      <dgm:prSet/>
      <dgm:spPr/>
      <dgm:t>
        <a:bodyPr/>
        <a:lstStyle/>
        <a:p>
          <a:endParaRPr lang="cs-CZ"/>
        </a:p>
      </dgm:t>
    </dgm:pt>
    <dgm:pt modelId="{D3E9D26E-DB4C-4F05-B21C-74A2003F6E5F}" type="pres">
      <dgm:prSet presAssocID="{DFCDFA9B-D551-4964-B124-B462F7A527FD}" presName="linearFlow" presStyleCnt="0">
        <dgm:presLayoutVars>
          <dgm:dir/>
          <dgm:animLvl val="lvl"/>
          <dgm:resizeHandles val="exact"/>
        </dgm:presLayoutVars>
      </dgm:prSet>
      <dgm:spPr/>
    </dgm:pt>
    <dgm:pt modelId="{505F9B89-2E80-4DB7-92FE-6F487C1EA3D4}" type="pres">
      <dgm:prSet presAssocID="{14C450E1-D7C9-4943-B511-CF892DF4F1A3}" presName="composite" presStyleCnt="0"/>
      <dgm:spPr/>
    </dgm:pt>
    <dgm:pt modelId="{92D1765E-6787-44E3-AA2E-A0F6427EB297}" type="pres">
      <dgm:prSet presAssocID="{14C450E1-D7C9-4943-B511-CF892DF4F1A3}" presName="parTx" presStyleLbl="node1" presStyleIdx="0" presStyleCnt="3">
        <dgm:presLayoutVars>
          <dgm:chMax val="0"/>
          <dgm:chPref val="0"/>
          <dgm:bulletEnabled val="1"/>
        </dgm:presLayoutVars>
      </dgm:prSet>
      <dgm:spPr/>
    </dgm:pt>
    <dgm:pt modelId="{E68DCC4F-785F-4774-85C1-3280DE1BA88F}" type="pres">
      <dgm:prSet presAssocID="{14C450E1-D7C9-4943-B511-CF892DF4F1A3}" presName="parSh" presStyleLbl="node1" presStyleIdx="0" presStyleCnt="3" custScaleX="152514" custScaleY="106155"/>
      <dgm:spPr/>
    </dgm:pt>
    <dgm:pt modelId="{7BFB810F-6181-4805-A971-DD7F70906C91}" type="pres">
      <dgm:prSet presAssocID="{14C450E1-D7C9-4943-B511-CF892DF4F1A3}" presName="desTx" presStyleLbl="fgAcc1" presStyleIdx="0" presStyleCnt="3" custScaleX="127742">
        <dgm:presLayoutVars>
          <dgm:bulletEnabled val="1"/>
        </dgm:presLayoutVars>
      </dgm:prSet>
      <dgm:spPr/>
    </dgm:pt>
    <dgm:pt modelId="{9801E785-3786-4FFD-9F8D-6DBC6887EFC6}" type="pres">
      <dgm:prSet presAssocID="{DDBF8552-DF07-4243-8181-BA9EB028F525}" presName="sibTrans" presStyleLbl="sibTrans2D1" presStyleIdx="0" presStyleCnt="2"/>
      <dgm:spPr/>
    </dgm:pt>
    <dgm:pt modelId="{1EF7542E-3404-4DD3-8605-054F751CFBF7}" type="pres">
      <dgm:prSet presAssocID="{DDBF8552-DF07-4243-8181-BA9EB028F525}" presName="connTx" presStyleLbl="sibTrans2D1" presStyleIdx="0" presStyleCnt="2"/>
      <dgm:spPr/>
    </dgm:pt>
    <dgm:pt modelId="{717D3DA5-9F53-4338-9BAC-48CCE43EA262}" type="pres">
      <dgm:prSet presAssocID="{9B7484C7-57FE-41DC-8FFB-C789F164AB2F}" presName="composite" presStyleCnt="0"/>
      <dgm:spPr/>
    </dgm:pt>
    <dgm:pt modelId="{2EBD6943-2F14-483F-9D72-49DD1709E3A9}" type="pres">
      <dgm:prSet presAssocID="{9B7484C7-57FE-41DC-8FFB-C789F164AB2F}" presName="parTx" presStyleLbl="node1" presStyleIdx="0" presStyleCnt="3">
        <dgm:presLayoutVars>
          <dgm:chMax val="0"/>
          <dgm:chPref val="0"/>
          <dgm:bulletEnabled val="1"/>
        </dgm:presLayoutVars>
      </dgm:prSet>
      <dgm:spPr/>
    </dgm:pt>
    <dgm:pt modelId="{EF59281C-F9AE-47BC-9C15-0BEEF226CCDC}" type="pres">
      <dgm:prSet presAssocID="{9B7484C7-57FE-41DC-8FFB-C789F164AB2F}" presName="parSh" presStyleLbl="node1" presStyleIdx="1" presStyleCnt="3"/>
      <dgm:spPr/>
    </dgm:pt>
    <dgm:pt modelId="{D7425B59-5881-4518-B3A0-7501DDE3081C}" type="pres">
      <dgm:prSet presAssocID="{9B7484C7-57FE-41DC-8FFB-C789F164AB2F}" presName="desTx" presStyleLbl="fgAcc1" presStyleIdx="1" presStyleCnt="3" custScaleX="112067">
        <dgm:presLayoutVars>
          <dgm:bulletEnabled val="1"/>
        </dgm:presLayoutVars>
      </dgm:prSet>
      <dgm:spPr/>
    </dgm:pt>
    <dgm:pt modelId="{A5F332B9-3C7D-4701-95EC-ADDBB82B8B8D}" type="pres">
      <dgm:prSet presAssocID="{002A2617-7516-4A6C-A383-E8A9EE6DC2FB}" presName="sibTrans" presStyleLbl="sibTrans2D1" presStyleIdx="1" presStyleCnt="2"/>
      <dgm:spPr/>
    </dgm:pt>
    <dgm:pt modelId="{B9368B97-6BB9-444C-BA3C-32AE55705590}" type="pres">
      <dgm:prSet presAssocID="{002A2617-7516-4A6C-A383-E8A9EE6DC2FB}" presName="connTx" presStyleLbl="sibTrans2D1" presStyleIdx="1" presStyleCnt="2"/>
      <dgm:spPr/>
    </dgm:pt>
    <dgm:pt modelId="{02899BFF-0C70-4215-8A4A-B5D551F65DF7}" type="pres">
      <dgm:prSet presAssocID="{C7C990F8-5D32-4619-AAC1-853891294804}" presName="composite" presStyleCnt="0"/>
      <dgm:spPr/>
    </dgm:pt>
    <dgm:pt modelId="{C566040C-9FB3-4425-B909-82BE9157415B}" type="pres">
      <dgm:prSet presAssocID="{C7C990F8-5D32-4619-AAC1-853891294804}" presName="parTx" presStyleLbl="node1" presStyleIdx="1" presStyleCnt="3">
        <dgm:presLayoutVars>
          <dgm:chMax val="0"/>
          <dgm:chPref val="0"/>
          <dgm:bulletEnabled val="1"/>
        </dgm:presLayoutVars>
      </dgm:prSet>
      <dgm:spPr/>
    </dgm:pt>
    <dgm:pt modelId="{88A90DF0-E74E-4793-A068-40AD9B4E671B}" type="pres">
      <dgm:prSet presAssocID="{C7C990F8-5D32-4619-AAC1-853891294804}" presName="parSh" presStyleLbl="node1" presStyleIdx="2" presStyleCnt="3" custScaleX="127807"/>
      <dgm:spPr/>
    </dgm:pt>
    <dgm:pt modelId="{F9C8A58F-C34B-4EA2-BEAC-93F5AC59E7C2}" type="pres">
      <dgm:prSet presAssocID="{C7C990F8-5D32-4619-AAC1-853891294804}" presName="desTx" presStyleLbl="fgAcc1" presStyleIdx="2" presStyleCnt="3" custScaleX="100552">
        <dgm:presLayoutVars>
          <dgm:bulletEnabled val="1"/>
        </dgm:presLayoutVars>
      </dgm:prSet>
      <dgm:spPr/>
    </dgm:pt>
  </dgm:ptLst>
  <dgm:cxnLst>
    <dgm:cxn modelId="{D112EF03-35B8-4BF5-9933-591DD363388D}" type="presOf" srcId="{002A2617-7516-4A6C-A383-E8A9EE6DC2FB}" destId="{A5F332B9-3C7D-4701-95EC-ADDBB82B8B8D}" srcOrd="0" destOrd="0" presId="urn:microsoft.com/office/officeart/2005/8/layout/process3"/>
    <dgm:cxn modelId="{D12B6F0D-142F-4333-975C-095D4EFDDD67}" srcId="{9B7484C7-57FE-41DC-8FFB-C789F164AB2F}" destId="{FCB525D3-B12C-474B-9EE5-5010894A0581}" srcOrd="0" destOrd="0" parTransId="{74752AFE-F189-414B-9618-645A9D25A64D}" sibTransId="{DC10BCE7-9781-460E-872E-414A618A79B1}"/>
    <dgm:cxn modelId="{7679F821-1D87-4539-922C-F10FDEE4454B}" type="presOf" srcId="{FA49F4E4-FA3B-43C4-A611-3FAA4CC0711E}" destId="{F9C8A58F-C34B-4EA2-BEAC-93F5AC59E7C2}" srcOrd="0" destOrd="1" presId="urn:microsoft.com/office/officeart/2005/8/layout/process3"/>
    <dgm:cxn modelId="{41816E24-5876-4739-8ECB-00E1799D1D39}" type="presOf" srcId="{863986CA-058F-49D9-8CAF-B02DAA5CF2D3}" destId="{7BFB810F-6181-4805-A971-DD7F70906C91}" srcOrd="0" destOrd="1" presId="urn:microsoft.com/office/officeart/2005/8/layout/process3"/>
    <dgm:cxn modelId="{3690E429-D1E6-4F2A-BD1A-513B627DFFF9}" srcId="{C7C990F8-5D32-4619-AAC1-853891294804}" destId="{BAA32034-F6F9-4926-BF5A-E45B0ACA28AA}" srcOrd="0" destOrd="0" parTransId="{B7DFA21C-5F1C-4C3E-8331-A7AEB448E6C2}" sibTransId="{BA3649BD-4A36-4A71-B289-11697C4C0762}"/>
    <dgm:cxn modelId="{CB3C0C2C-DA90-4E24-A57C-34E51E7D6D0E}" type="presOf" srcId="{CF9F8DB6-B36A-4F2F-9B8A-E3526F320B37}" destId="{7BFB810F-6181-4805-A971-DD7F70906C91}" srcOrd="0" destOrd="0" presId="urn:microsoft.com/office/officeart/2005/8/layout/process3"/>
    <dgm:cxn modelId="{D7C5B12F-38E3-484A-86A4-DAEEE5EFEBAD}" srcId="{14C450E1-D7C9-4943-B511-CF892DF4F1A3}" destId="{723AFC75-6633-4FB8-AA01-089FCF1E82E2}" srcOrd="2" destOrd="0" parTransId="{06D6E9B5-DAE3-4E42-8FD8-C8B345C00878}" sibTransId="{EEE4F526-AD65-4D59-AA13-9ADF7F7D5046}"/>
    <dgm:cxn modelId="{1EC5D330-897C-47AA-B4E0-0294C1B56760}" type="presOf" srcId="{DDBF8552-DF07-4243-8181-BA9EB028F525}" destId="{9801E785-3786-4FFD-9F8D-6DBC6887EFC6}" srcOrd="0" destOrd="0" presId="urn:microsoft.com/office/officeart/2005/8/layout/process3"/>
    <dgm:cxn modelId="{ECB4B632-91D8-48F7-B752-E1697D19F89C}" srcId="{DFCDFA9B-D551-4964-B124-B462F7A527FD}" destId="{14C450E1-D7C9-4943-B511-CF892DF4F1A3}" srcOrd="0" destOrd="0" parTransId="{8A0689BE-B66B-40C0-A934-16128F5D4661}" sibTransId="{DDBF8552-DF07-4243-8181-BA9EB028F525}"/>
    <dgm:cxn modelId="{BFA7A85F-E1EC-468A-B213-C626002F6FD3}" type="presOf" srcId="{14C450E1-D7C9-4943-B511-CF892DF4F1A3}" destId="{E68DCC4F-785F-4774-85C1-3280DE1BA88F}" srcOrd="1" destOrd="0" presId="urn:microsoft.com/office/officeart/2005/8/layout/process3"/>
    <dgm:cxn modelId="{0F8C0664-8060-414F-963C-DE06ABBE66D7}" type="presOf" srcId="{BAA32034-F6F9-4926-BF5A-E45B0ACA28AA}" destId="{F9C8A58F-C34B-4EA2-BEAC-93F5AC59E7C2}" srcOrd="0" destOrd="0" presId="urn:microsoft.com/office/officeart/2005/8/layout/process3"/>
    <dgm:cxn modelId="{95B42768-3A3B-46C8-B172-BDBFF3840E57}" type="presOf" srcId="{0E680424-5260-4EBE-90D8-4996FCA01EC4}" destId="{D7425B59-5881-4518-B3A0-7501DDE3081C}" srcOrd="0" destOrd="2" presId="urn:microsoft.com/office/officeart/2005/8/layout/process3"/>
    <dgm:cxn modelId="{9E28B949-3368-46F4-9C5C-5AD310A4964F}" type="presOf" srcId="{14C450E1-D7C9-4943-B511-CF892DF4F1A3}" destId="{92D1765E-6787-44E3-AA2E-A0F6427EB297}" srcOrd="0" destOrd="0" presId="urn:microsoft.com/office/officeart/2005/8/layout/process3"/>
    <dgm:cxn modelId="{C92F3A70-2EC4-4491-B45F-D596EA11A32B}" type="presOf" srcId="{DDBF8552-DF07-4243-8181-BA9EB028F525}" destId="{1EF7542E-3404-4DD3-8605-054F751CFBF7}" srcOrd="1" destOrd="0" presId="urn:microsoft.com/office/officeart/2005/8/layout/process3"/>
    <dgm:cxn modelId="{6AACE550-2560-4430-9D07-D9C2311ACFDB}" srcId="{14C450E1-D7C9-4943-B511-CF892DF4F1A3}" destId="{863986CA-058F-49D9-8CAF-B02DAA5CF2D3}" srcOrd="1" destOrd="0" parTransId="{93B6D223-282A-442C-A860-748B98295653}" sibTransId="{B35A2065-2599-4611-8EF8-C1CDF598A1A6}"/>
    <dgm:cxn modelId="{8179DF74-2572-4E5F-82FB-4174B271B6DC}" type="presOf" srcId="{C7C990F8-5D32-4619-AAC1-853891294804}" destId="{C566040C-9FB3-4425-B909-82BE9157415B}" srcOrd="0" destOrd="0" presId="urn:microsoft.com/office/officeart/2005/8/layout/process3"/>
    <dgm:cxn modelId="{F1389A7B-21B9-4192-A248-BBAF1C7F301A}" type="presOf" srcId="{DFCDFA9B-D551-4964-B124-B462F7A527FD}" destId="{D3E9D26E-DB4C-4F05-B21C-74A2003F6E5F}" srcOrd="0" destOrd="0" presId="urn:microsoft.com/office/officeart/2005/8/layout/process3"/>
    <dgm:cxn modelId="{816F5F7C-5B0D-4250-A571-42A7D8B7EB54}" srcId="{9B7484C7-57FE-41DC-8FFB-C789F164AB2F}" destId="{5AFC8B61-DE5F-4C8F-809B-DBAF5493D181}" srcOrd="1" destOrd="0" parTransId="{19283D23-0216-4E7B-AA55-6B5EC950EF15}" sibTransId="{04FD12D1-CB5B-4A6D-A16F-0D66DCB622FE}"/>
    <dgm:cxn modelId="{AE6CF67C-8531-465F-AD40-78D88B7C57B3}" srcId="{9B7484C7-57FE-41DC-8FFB-C789F164AB2F}" destId="{0E680424-5260-4EBE-90D8-4996FCA01EC4}" srcOrd="2" destOrd="0" parTransId="{1DAE7479-3CB5-414E-87D4-086C33F931D7}" sibTransId="{4994543B-6C16-4395-B154-2950CA26668D}"/>
    <dgm:cxn modelId="{586C6680-7C24-428F-92FD-1B457333F0A8}" type="presOf" srcId="{CE21FF8E-F5DD-4D04-A379-73F61527F6E9}" destId="{D7425B59-5881-4518-B3A0-7501DDE3081C}" srcOrd="0" destOrd="3" presId="urn:microsoft.com/office/officeart/2005/8/layout/process3"/>
    <dgm:cxn modelId="{22855180-11D8-43FD-B2C1-181CE6F6DAB9}" type="presOf" srcId="{C7C990F8-5D32-4619-AAC1-853891294804}" destId="{88A90DF0-E74E-4793-A068-40AD9B4E671B}" srcOrd="1" destOrd="0" presId="urn:microsoft.com/office/officeart/2005/8/layout/process3"/>
    <dgm:cxn modelId="{0C80EB88-D6FC-4310-90D8-5CC2EFB2DAE2}" type="presOf" srcId="{723AFC75-6633-4FB8-AA01-089FCF1E82E2}" destId="{7BFB810F-6181-4805-A971-DD7F70906C91}" srcOrd="0" destOrd="2" presId="urn:microsoft.com/office/officeart/2005/8/layout/process3"/>
    <dgm:cxn modelId="{77494892-4364-4B6B-91EA-68357AFE0BFB}" srcId="{9B7484C7-57FE-41DC-8FFB-C789F164AB2F}" destId="{CE21FF8E-F5DD-4D04-A379-73F61527F6E9}" srcOrd="3" destOrd="0" parTransId="{2306FCB5-2DC5-4194-A64C-5FF9E6760C4F}" sibTransId="{101E06B0-AF3A-40B9-BD19-CD0F1BB33B6E}"/>
    <dgm:cxn modelId="{612C38BB-31FB-43C7-842D-C0EDF01ED6D3}" srcId="{DFCDFA9B-D551-4964-B124-B462F7A527FD}" destId="{C7C990F8-5D32-4619-AAC1-853891294804}" srcOrd="2" destOrd="0" parTransId="{C9E20BA5-46CA-4564-8353-E2C2F334C8A1}" sibTransId="{C1977033-5C23-45D2-A072-C47A427EF152}"/>
    <dgm:cxn modelId="{14234DBD-2602-4AAD-A7F0-1430A4A361ED}" srcId="{14C450E1-D7C9-4943-B511-CF892DF4F1A3}" destId="{CF9F8DB6-B36A-4F2F-9B8A-E3526F320B37}" srcOrd="0" destOrd="0" parTransId="{88DD24D6-C8D9-4691-AF7E-D1AB7AA79978}" sibTransId="{C1E9B122-8A26-4C29-9187-094417623C92}"/>
    <dgm:cxn modelId="{797670CF-8FB5-405C-A194-09FBF0B4CE61}" type="presOf" srcId="{FCB525D3-B12C-474B-9EE5-5010894A0581}" destId="{D7425B59-5881-4518-B3A0-7501DDE3081C}" srcOrd="0" destOrd="0" presId="urn:microsoft.com/office/officeart/2005/8/layout/process3"/>
    <dgm:cxn modelId="{E9CF2ED0-A631-457B-82AC-C9332EF58E95}" srcId="{DFCDFA9B-D551-4964-B124-B462F7A527FD}" destId="{9B7484C7-57FE-41DC-8FFB-C789F164AB2F}" srcOrd="1" destOrd="0" parTransId="{C25044FE-8CEC-41E5-A066-17EC0AD8C510}" sibTransId="{002A2617-7516-4A6C-A383-E8A9EE6DC2FB}"/>
    <dgm:cxn modelId="{0323D6DA-08ED-4327-A87D-D392AA5A7F2D}" type="presOf" srcId="{9B7484C7-57FE-41DC-8FFB-C789F164AB2F}" destId="{EF59281C-F9AE-47BC-9C15-0BEEF226CCDC}" srcOrd="1" destOrd="0" presId="urn:microsoft.com/office/officeart/2005/8/layout/process3"/>
    <dgm:cxn modelId="{A25C00E3-7DD2-4A1A-8EEC-6F9213CDDD2B}" type="presOf" srcId="{9B7484C7-57FE-41DC-8FFB-C789F164AB2F}" destId="{2EBD6943-2F14-483F-9D72-49DD1709E3A9}" srcOrd="0" destOrd="0" presId="urn:microsoft.com/office/officeart/2005/8/layout/process3"/>
    <dgm:cxn modelId="{C2F414E3-183F-4723-B510-C6AD3ABB8F70}" srcId="{C7C990F8-5D32-4619-AAC1-853891294804}" destId="{FA49F4E4-FA3B-43C4-A611-3FAA4CC0711E}" srcOrd="1" destOrd="0" parTransId="{9B95A84F-07D9-49EE-818A-83ABC780D1ED}" sibTransId="{197A1489-27AE-4CC9-9202-7438344FAF34}"/>
    <dgm:cxn modelId="{85986BFC-34A2-43CC-AA35-504465FBD620}" type="presOf" srcId="{002A2617-7516-4A6C-A383-E8A9EE6DC2FB}" destId="{B9368B97-6BB9-444C-BA3C-32AE55705590}" srcOrd="1" destOrd="0" presId="urn:microsoft.com/office/officeart/2005/8/layout/process3"/>
    <dgm:cxn modelId="{7A3BF8FD-E90B-48BE-8099-D46FFF1B24C0}" type="presOf" srcId="{5AFC8B61-DE5F-4C8F-809B-DBAF5493D181}" destId="{D7425B59-5881-4518-B3A0-7501DDE3081C}" srcOrd="0" destOrd="1" presId="urn:microsoft.com/office/officeart/2005/8/layout/process3"/>
    <dgm:cxn modelId="{608ABD33-2A0C-4BC4-B13D-6723154AEE61}" type="presParOf" srcId="{D3E9D26E-DB4C-4F05-B21C-74A2003F6E5F}" destId="{505F9B89-2E80-4DB7-92FE-6F487C1EA3D4}" srcOrd="0" destOrd="0" presId="urn:microsoft.com/office/officeart/2005/8/layout/process3"/>
    <dgm:cxn modelId="{B8F638C5-98E1-416E-95A4-83AC7076AB1A}" type="presParOf" srcId="{505F9B89-2E80-4DB7-92FE-6F487C1EA3D4}" destId="{92D1765E-6787-44E3-AA2E-A0F6427EB297}" srcOrd="0" destOrd="0" presId="urn:microsoft.com/office/officeart/2005/8/layout/process3"/>
    <dgm:cxn modelId="{3D9C229A-2D6F-452E-9558-5138935FDC8B}" type="presParOf" srcId="{505F9B89-2E80-4DB7-92FE-6F487C1EA3D4}" destId="{E68DCC4F-785F-4774-85C1-3280DE1BA88F}" srcOrd="1" destOrd="0" presId="urn:microsoft.com/office/officeart/2005/8/layout/process3"/>
    <dgm:cxn modelId="{A5B7B7F1-ED1F-457D-96E1-F713A1FE1AC2}" type="presParOf" srcId="{505F9B89-2E80-4DB7-92FE-6F487C1EA3D4}" destId="{7BFB810F-6181-4805-A971-DD7F70906C91}" srcOrd="2" destOrd="0" presId="urn:microsoft.com/office/officeart/2005/8/layout/process3"/>
    <dgm:cxn modelId="{09C03159-B13F-44FC-9533-7479668CA9DA}" type="presParOf" srcId="{D3E9D26E-DB4C-4F05-B21C-74A2003F6E5F}" destId="{9801E785-3786-4FFD-9F8D-6DBC6887EFC6}" srcOrd="1" destOrd="0" presId="urn:microsoft.com/office/officeart/2005/8/layout/process3"/>
    <dgm:cxn modelId="{DF556CB0-119C-41A6-9021-908FAC250557}" type="presParOf" srcId="{9801E785-3786-4FFD-9F8D-6DBC6887EFC6}" destId="{1EF7542E-3404-4DD3-8605-054F751CFBF7}" srcOrd="0" destOrd="0" presId="urn:microsoft.com/office/officeart/2005/8/layout/process3"/>
    <dgm:cxn modelId="{7D00F5D2-9A4D-45F0-A85B-2AE84288CECB}" type="presParOf" srcId="{D3E9D26E-DB4C-4F05-B21C-74A2003F6E5F}" destId="{717D3DA5-9F53-4338-9BAC-48CCE43EA262}" srcOrd="2" destOrd="0" presId="urn:microsoft.com/office/officeart/2005/8/layout/process3"/>
    <dgm:cxn modelId="{5FF95FE1-99D4-40C7-8BB8-5CD395B002F4}" type="presParOf" srcId="{717D3DA5-9F53-4338-9BAC-48CCE43EA262}" destId="{2EBD6943-2F14-483F-9D72-49DD1709E3A9}" srcOrd="0" destOrd="0" presId="urn:microsoft.com/office/officeart/2005/8/layout/process3"/>
    <dgm:cxn modelId="{3190463C-0FE0-4881-8CC0-94ADA81CCA3E}" type="presParOf" srcId="{717D3DA5-9F53-4338-9BAC-48CCE43EA262}" destId="{EF59281C-F9AE-47BC-9C15-0BEEF226CCDC}" srcOrd="1" destOrd="0" presId="urn:microsoft.com/office/officeart/2005/8/layout/process3"/>
    <dgm:cxn modelId="{9AE17CAD-15BB-4C7C-B7FA-201B91122FF7}" type="presParOf" srcId="{717D3DA5-9F53-4338-9BAC-48CCE43EA262}" destId="{D7425B59-5881-4518-B3A0-7501DDE3081C}" srcOrd="2" destOrd="0" presId="urn:microsoft.com/office/officeart/2005/8/layout/process3"/>
    <dgm:cxn modelId="{90902D88-8CE5-433F-9E80-A5156C1153F6}" type="presParOf" srcId="{D3E9D26E-DB4C-4F05-B21C-74A2003F6E5F}" destId="{A5F332B9-3C7D-4701-95EC-ADDBB82B8B8D}" srcOrd="3" destOrd="0" presId="urn:microsoft.com/office/officeart/2005/8/layout/process3"/>
    <dgm:cxn modelId="{7F8B981E-4E99-4117-9A8D-A10E56FDF258}" type="presParOf" srcId="{A5F332B9-3C7D-4701-95EC-ADDBB82B8B8D}" destId="{B9368B97-6BB9-444C-BA3C-32AE55705590}" srcOrd="0" destOrd="0" presId="urn:microsoft.com/office/officeart/2005/8/layout/process3"/>
    <dgm:cxn modelId="{28A6202E-AD9E-4821-9A3A-84E52189F21A}" type="presParOf" srcId="{D3E9D26E-DB4C-4F05-B21C-74A2003F6E5F}" destId="{02899BFF-0C70-4215-8A4A-B5D551F65DF7}" srcOrd="4" destOrd="0" presId="urn:microsoft.com/office/officeart/2005/8/layout/process3"/>
    <dgm:cxn modelId="{6EF086C9-C609-4716-85CB-41319AC039E9}" type="presParOf" srcId="{02899BFF-0C70-4215-8A4A-B5D551F65DF7}" destId="{C566040C-9FB3-4425-B909-82BE9157415B}" srcOrd="0" destOrd="0" presId="urn:microsoft.com/office/officeart/2005/8/layout/process3"/>
    <dgm:cxn modelId="{76F6B343-7DC4-45DC-86C9-35598E0BBABA}" type="presParOf" srcId="{02899BFF-0C70-4215-8A4A-B5D551F65DF7}" destId="{88A90DF0-E74E-4793-A068-40AD9B4E671B}" srcOrd="1" destOrd="0" presId="urn:microsoft.com/office/officeart/2005/8/layout/process3"/>
    <dgm:cxn modelId="{64C4AE10-5E7B-4F2D-BE57-94911A329469}" type="presParOf" srcId="{02899BFF-0C70-4215-8A4A-B5D551F65DF7}" destId="{F9C8A58F-C34B-4EA2-BEAC-93F5AC59E7C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A63F8-AF57-43C2-9D55-905D6D4C18B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8F032CF2-BE9B-4B9E-A718-4AF31CCB9670}">
      <dgm:prSet/>
      <dgm:spPr/>
      <dgm:t>
        <a:bodyPr/>
        <a:lstStyle/>
        <a:p>
          <a:r>
            <a:rPr lang="cs-CZ" b="0"/>
            <a:t>výstupy (rozsah, hranice projektu)</a:t>
          </a:r>
          <a:endParaRPr lang="en-US"/>
        </a:p>
      </dgm:t>
    </dgm:pt>
    <dgm:pt modelId="{374B0BAC-57A5-4CF8-89D6-3C22B8352B9A}" type="parTrans" cxnId="{49CA2A65-0E2F-4C88-A419-848065211103}">
      <dgm:prSet/>
      <dgm:spPr/>
      <dgm:t>
        <a:bodyPr/>
        <a:lstStyle/>
        <a:p>
          <a:endParaRPr lang="en-US"/>
        </a:p>
      </dgm:t>
    </dgm:pt>
    <dgm:pt modelId="{AA93E0BD-61AF-4CEF-A1C7-4E892A758127}" type="sibTrans" cxnId="{49CA2A65-0E2F-4C88-A419-848065211103}">
      <dgm:prSet/>
      <dgm:spPr/>
      <dgm:t>
        <a:bodyPr/>
        <a:lstStyle/>
        <a:p>
          <a:endParaRPr lang="en-US"/>
        </a:p>
      </dgm:t>
    </dgm:pt>
    <dgm:pt modelId="{8DC33B2F-F5E7-4871-8A6D-CC48F062379E}">
      <dgm:prSet/>
      <dgm:spPr/>
      <dgm:t>
        <a:bodyPr/>
        <a:lstStyle/>
        <a:p>
          <a:r>
            <a:rPr lang="cs-CZ" b="0"/>
            <a:t>technologii a metody</a:t>
          </a:r>
          <a:endParaRPr lang="en-US"/>
        </a:p>
      </dgm:t>
    </dgm:pt>
    <dgm:pt modelId="{BD19DA59-7E2D-49D5-A83A-3F7CCFFE00B2}" type="parTrans" cxnId="{51B4389D-78E1-4D85-A3E4-4E6FF9998481}">
      <dgm:prSet/>
      <dgm:spPr/>
      <dgm:t>
        <a:bodyPr/>
        <a:lstStyle/>
        <a:p>
          <a:endParaRPr lang="en-US"/>
        </a:p>
      </dgm:t>
    </dgm:pt>
    <dgm:pt modelId="{D5D9BDC6-BE68-4146-A39A-0FECACDF529F}" type="sibTrans" cxnId="{51B4389D-78E1-4D85-A3E4-4E6FF9998481}">
      <dgm:prSet/>
      <dgm:spPr/>
      <dgm:t>
        <a:bodyPr/>
        <a:lstStyle/>
        <a:p>
          <a:endParaRPr lang="en-US"/>
        </a:p>
      </dgm:t>
    </dgm:pt>
    <dgm:pt modelId="{B6E260FE-D579-4EEE-920F-79DD733C63CE}">
      <dgm:prSet/>
      <dgm:spPr/>
      <dgm:t>
        <a:bodyPr/>
        <a:lstStyle/>
        <a:p>
          <a:r>
            <a:rPr lang="cs-CZ" b="0"/>
            <a:t>zdroje</a:t>
          </a:r>
          <a:endParaRPr lang="en-US"/>
        </a:p>
      </dgm:t>
    </dgm:pt>
    <dgm:pt modelId="{D02A3CAF-FBB1-4290-BC69-1165A836B561}" type="parTrans" cxnId="{CCBAB773-A473-4FCE-8DCB-030CE320E52D}">
      <dgm:prSet/>
      <dgm:spPr/>
      <dgm:t>
        <a:bodyPr/>
        <a:lstStyle/>
        <a:p>
          <a:endParaRPr lang="en-US"/>
        </a:p>
      </dgm:t>
    </dgm:pt>
    <dgm:pt modelId="{61156833-2394-4E6C-954B-D2D8342BD03C}" type="sibTrans" cxnId="{CCBAB773-A473-4FCE-8DCB-030CE320E52D}">
      <dgm:prSet/>
      <dgm:spPr/>
      <dgm:t>
        <a:bodyPr/>
        <a:lstStyle/>
        <a:p>
          <a:endParaRPr lang="en-US"/>
        </a:p>
      </dgm:t>
    </dgm:pt>
    <dgm:pt modelId="{02049816-F98A-4EF4-BE26-8BB67746D266}">
      <dgm:prSet/>
      <dgm:spPr/>
      <dgm:t>
        <a:bodyPr/>
        <a:lstStyle/>
        <a:p>
          <a:r>
            <a:rPr lang="cs-CZ" b="0"/>
            <a:t>náklady</a:t>
          </a:r>
          <a:endParaRPr lang="en-US"/>
        </a:p>
      </dgm:t>
    </dgm:pt>
    <dgm:pt modelId="{7DBFCE6F-49B2-4642-BC9E-E61EE343F7CC}" type="parTrans" cxnId="{14060750-94F1-41EC-B771-963319D8AFFA}">
      <dgm:prSet/>
      <dgm:spPr/>
      <dgm:t>
        <a:bodyPr/>
        <a:lstStyle/>
        <a:p>
          <a:endParaRPr lang="en-US"/>
        </a:p>
      </dgm:t>
    </dgm:pt>
    <dgm:pt modelId="{4C3994BE-5574-42F4-871D-487F13A7D5BE}" type="sibTrans" cxnId="{14060750-94F1-41EC-B771-963319D8AFFA}">
      <dgm:prSet/>
      <dgm:spPr/>
      <dgm:t>
        <a:bodyPr/>
        <a:lstStyle/>
        <a:p>
          <a:endParaRPr lang="en-US"/>
        </a:p>
      </dgm:t>
    </dgm:pt>
    <dgm:pt modelId="{53913C33-8F45-4636-AE78-E85F99DBDCDB}">
      <dgm:prSet/>
      <dgm:spPr/>
      <dgm:t>
        <a:bodyPr/>
        <a:lstStyle/>
        <a:p>
          <a:r>
            <a:rPr lang="cs-CZ" b="0"/>
            <a:t>čas</a:t>
          </a:r>
          <a:endParaRPr lang="en-US"/>
        </a:p>
      </dgm:t>
    </dgm:pt>
    <dgm:pt modelId="{3F0A1CB6-B636-4981-B8DC-ED46BB03A783}" type="parTrans" cxnId="{A37EADE2-1B1A-4654-A147-97FC0A6E8C19}">
      <dgm:prSet/>
      <dgm:spPr/>
      <dgm:t>
        <a:bodyPr/>
        <a:lstStyle/>
        <a:p>
          <a:endParaRPr lang="en-US"/>
        </a:p>
      </dgm:t>
    </dgm:pt>
    <dgm:pt modelId="{9FD4C248-1619-4A29-AEFD-347774AA30D3}" type="sibTrans" cxnId="{A37EADE2-1B1A-4654-A147-97FC0A6E8C19}">
      <dgm:prSet/>
      <dgm:spPr/>
      <dgm:t>
        <a:bodyPr/>
        <a:lstStyle/>
        <a:p>
          <a:endParaRPr lang="en-US"/>
        </a:p>
      </dgm:t>
    </dgm:pt>
    <dgm:pt modelId="{30590A7D-5852-4D53-9252-45BCAC0677BB}">
      <dgm:prSet/>
      <dgm:spPr/>
      <dgm:t>
        <a:bodyPr/>
        <a:lstStyle/>
        <a:p>
          <a:r>
            <a:rPr lang="cs-CZ" b="0"/>
            <a:t>…</a:t>
          </a:r>
          <a:endParaRPr lang="en-US"/>
        </a:p>
      </dgm:t>
    </dgm:pt>
    <dgm:pt modelId="{6485AA13-6A1F-4C72-AF63-F7FA12AF597C}" type="parTrans" cxnId="{6DE8EEB2-7074-4FAE-93A4-D04754CDAEEC}">
      <dgm:prSet/>
      <dgm:spPr/>
      <dgm:t>
        <a:bodyPr/>
        <a:lstStyle/>
        <a:p>
          <a:endParaRPr lang="en-US"/>
        </a:p>
      </dgm:t>
    </dgm:pt>
    <dgm:pt modelId="{AE1CCE5F-08B6-4E02-B13E-7AEA3872F2A4}" type="sibTrans" cxnId="{6DE8EEB2-7074-4FAE-93A4-D04754CDAEEC}">
      <dgm:prSet/>
      <dgm:spPr/>
      <dgm:t>
        <a:bodyPr/>
        <a:lstStyle/>
        <a:p>
          <a:endParaRPr lang="en-US"/>
        </a:p>
      </dgm:t>
    </dgm:pt>
    <dgm:pt modelId="{593B7494-B7E7-4036-B13B-52BD18CC305B}" type="pres">
      <dgm:prSet presAssocID="{4DCA63F8-AF57-43C2-9D55-905D6D4C18B3}" presName="root" presStyleCnt="0">
        <dgm:presLayoutVars>
          <dgm:dir/>
          <dgm:resizeHandles val="exact"/>
        </dgm:presLayoutVars>
      </dgm:prSet>
      <dgm:spPr/>
    </dgm:pt>
    <dgm:pt modelId="{271B7171-970E-4D59-8E09-1C98E5600040}" type="pres">
      <dgm:prSet presAssocID="{8F032CF2-BE9B-4B9E-A718-4AF31CCB9670}" presName="compNode" presStyleCnt="0"/>
      <dgm:spPr/>
    </dgm:pt>
    <dgm:pt modelId="{A842411D-BE40-4522-9C80-18054E8B601B}" type="pres">
      <dgm:prSet presAssocID="{8F032CF2-BE9B-4B9E-A718-4AF31CCB967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97D1749F-6B01-4D42-AC09-6A7129DA2F47}" type="pres">
      <dgm:prSet presAssocID="{8F032CF2-BE9B-4B9E-A718-4AF31CCB9670}" presName="spaceRect" presStyleCnt="0"/>
      <dgm:spPr/>
    </dgm:pt>
    <dgm:pt modelId="{06CD3489-3357-41CD-9DAE-C6C74C3B7CF3}" type="pres">
      <dgm:prSet presAssocID="{8F032CF2-BE9B-4B9E-A718-4AF31CCB9670}" presName="textRect" presStyleLbl="revTx" presStyleIdx="0" presStyleCnt="6">
        <dgm:presLayoutVars>
          <dgm:chMax val="1"/>
          <dgm:chPref val="1"/>
        </dgm:presLayoutVars>
      </dgm:prSet>
      <dgm:spPr/>
    </dgm:pt>
    <dgm:pt modelId="{88C15B25-5BBF-4293-A5EF-409F2A7540E6}" type="pres">
      <dgm:prSet presAssocID="{AA93E0BD-61AF-4CEF-A1C7-4E892A758127}" presName="sibTrans" presStyleCnt="0"/>
      <dgm:spPr/>
    </dgm:pt>
    <dgm:pt modelId="{DF12B830-E82B-4AE7-AF46-9E8FD15C4F8C}" type="pres">
      <dgm:prSet presAssocID="{8DC33B2F-F5E7-4871-8A6D-CC48F062379E}" presName="compNode" presStyleCnt="0"/>
      <dgm:spPr/>
    </dgm:pt>
    <dgm:pt modelId="{B01922FC-AFE9-4834-9E51-018C20C1ED9F}" type="pres">
      <dgm:prSet presAssocID="{8DC33B2F-F5E7-4871-8A6D-CC48F062379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čítač"/>
        </a:ext>
      </dgm:extLst>
    </dgm:pt>
    <dgm:pt modelId="{DFE9274D-4D2C-4C6B-88AA-5FB0AB1D31BC}" type="pres">
      <dgm:prSet presAssocID="{8DC33B2F-F5E7-4871-8A6D-CC48F062379E}" presName="spaceRect" presStyleCnt="0"/>
      <dgm:spPr/>
    </dgm:pt>
    <dgm:pt modelId="{201D85BE-8824-4A8A-89B9-68F21F89EA8A}" type="pres">
      <dgm:prSet presAssocID="{8DC33B2F-F5E7-4871-8A6D-CC48F062379E}" presName="textRect" presStyleLbl="revTx" presStyleIdx="1" presStyleCnt="6">
        <dgm:presLayoutVars>
          <dgm:chMax val="1"/>
          <dgm:chPref val="1"/>
        </dgm:presLayoutVars>
      </dgm:prSet>
      <dgm:spPr/>
    </dgm:pt>
    <dgm:pt modelId="{069899FF-951F-4405-99CC-E19CD24A303B}" type="pres">
      <dgm:prSet presAssocID="{D5D9BDC6-BE68-4146-A39A-0FECACDF529F}" presName="sibTrans" presStyleCnt="0"/>
      <dgm:spPr/>
    </dgm:pt>
    <dgm:pt modelId="{C127B9D0-E43D-4405-8821-5F107984F467}" type="pres">
      <dgm:prSet presAssocID="{B6E260FE-D579-4EEE-920F-79DD733C63CE}" presName="compNode" presStyleCnt="0"/>
      <dgm:spPr/>
    </dgm:pt>
    <dgm:pt modelId="{40D7DEE3-7930-417A-80D9-2FA399BF90A1}" type="pres">
      <dgm:prSet presAssocID="{B6E260FE-D579-4EEE-920F-79DD733C63C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nihy"/>
        </a:ext>
      </dgm:extLst>
    </dgm:pt>
    <dgm:pt modelId="{07694B7B-6B18-4202-B0BC-CF82843699DA}" type="pres">
      <dgm:prSet presAssocID="{B6E260FE-D579-4EEE-920F-79DD733C63CE}" presName="spaceRect" presStyleCnt="0"/>
      <dgm:spPr/>
    </dgm:pt>
    <dgm:pt modelId="{729598ED-31A1-4BDF-80A6-7A95F88F4BF2}" type="pres">
      <dgm:prSet presAssocID="{B6E260FE-D579-4EEE-920F-79DD733C63CE}" presName="textRect" presStyleLbl="revTx" presStyleIdx="2" presStyleCnt="6">
        <dgm:presLayoutVars>
          <dgm:chMax val="1"/>
          <dgm:chPref val="1"/>
        </dgm:presLayoutVars>
      </dgm:prSet>
      <dgm:spPr/>
    </dgm:pt>
    <dgm:pt modelId="{1FC72CB5-0F4A-402B-AB9E-717267831CD7}" type="pres">
      <dgm:prSet presAssocID="{61156833-2394-4E6C-954B-D2D8342BD03C}" presName="sibTrans" presStyleCnt="0"/>
      <dgm:spPr/>
    </dgm:pt>
    <dgm:pt modelId="{8031EAFC-F207-45F1-A9D3-A6CB562E9C6F}" type="pres">
      <dgm:prSet presAssocID="{02049816-F98A-4EF4-BE26-8BB67746D266}" presName="compNode" presStyleCnt="0"/>
      <dgm:spPr/>
    </dgm:pt>
    <dgm:pt modelId="{1A97B992-B0B5-4289-BE25-BA062DEF32A1}" type="pres">
      <dgm:prSet presAssocID="{02049816-F98A-4EF4-BE26-8BB67746D26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íze"/>
        </a:ext>
      </dgm:extLst>
    </dgm:pt>
    <dgm:pt modelId="{2F8D4391-8096-4229-897F-CBB20D5ACEA9}" type="pres">
      <dgm:prSet presAssocID="{02049816-F98A-4EF4-BE26-8BB67746D266}" presName="spaceRect" presStyleCnt="0"/>
      <dgm:spPr/>
    </dgm:pt>
    <dgm:pt modelId="{2ED45FC5-2CF0-4629-8702-6D8741F3C774}" type="pres">
      <dgm:prSet presAssocID="{02049816-F98A-4EF4-BE26-8BB67746D266}" presName="textRect" presStyleLbl="revTx" presStyleIdx="3" presStyleCnt="6">
        <dgm:presLayoutVars>
          <dgm:chMax val="1"/>
          <dgm:chPref val="1"/>
        </dgm:presLayoutVars>
      </dgm:prSet>
      <dgm:spPr/>
    </dgm:pt>
    <dgm:pt modelId="{25C83C88-03A2-4814-BCB9-9B1FF1B9D6C3}" type="pres">
      <dgm:prSet presAssocID="{4C3994BE-5574-42F4-871D-487F13A7D5BE}" presName="sibTrans" presStyleCnt="0"/>
      <dgm:spPr/>
    </dgm:pt>
    <dgm:pt modelId="{6641270B-7F57-417C-9016-780F06D7944F}" type="pres">
      <dgm:prSet presAssocID="{53913C33-8F45-4636-AE78-E85F99DBDCDB}" presName="compNode" presStyleCnt="0"/>
      <dgm:spPr/>
    </dgm:pt>
    <dgm:pt modelId="{A6DAA913-8538-4B82-AB35-3F83D7AF8D4E}" type="pres">
      <dgm:prSet presAssocID="{53913C33-8F45-4636-AE78-E85F99DBDCD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diny"/>
        </a:ext>
      </dgm:extLst>
    </dgm:pt>
    <dgm:pt modelId="{CC9C8F30-ED6A-4C97-92D9-9CB583670802}" type="pres">
      <dgm:prSet presAssocID="{53913C33-8F45-4636-AE78-E85F99DBDCDB}" presName="spaceRect" presStyleCnt="0"/>
      <dgm:spPr/>
    </dgm:pt>
    <dgm:pt modelId="{41AE2F15-D0E2-4E96-AFAF-63368968A9C0}" type="pres">
      <dgm:prSet presAssocID="{53913C33-8F45-4636-AE78-E85F99DBDCDB}" presName="textRect" presStyleLbl="revTx" presStyleIdx="4" presStyleCnt="6">
        <dgm:presLayoutVars>
          <dgm:chMax val="1"/>
          <dgm:chPref val="1"/>
        </dgm:presLayoutVars>
      </dgm:prSet>
      <dgm:spPr/>
    </dgm:pt>
    <dgm:pt modelId="{1FBC4EED-203D-4B1D-9187-24D6DA7D8793}" type="pres">
      <dgm:prSet presAssocID="{9FD4C248-1619-4A29-AEFD-347774AA30D3}" presName="sibTrans" presStyleCnt="0"/>
      <dgm:spPr/>
    </dgm:pt>
    <dgm:pt modelId="{ECAE49EE-0462-4087-949E-90A83F10699F}" type="pres">
      <dgm:prSet presAssocID="{30590A7D-5852-4D53-9252-45BCAC0677BB}" presName="compNode" presStyleCnt="0"/>
      <dgm:spPr/>
    </dgm:pt>
    <dgm:pt modelId="{79A6939D-9D78-4BEA-837F-7142437F595C}" type="pres">
      <dgm:prSet presAssocID="{30590A7D-5852-4D53-9252-45BCAC0677B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edit card"/>
        </a:ext>
      </dgm:extLst>
    </dgm:pt>
    <dgm:pt modelId="{EF9F3D0F-535E-45DF-B130-902EE0E1957F}" type="pres">
      <dgm:prSet presAssocID="{30590A7D-5852-4D53-9252-45BCAC0677BB}" presName="spaceRect" presStyleCnt="0"/>
      <dgm:spPr/>
    </dgm:pt>
    <dgm:pt modelId="{DBE5B16C-B2F5-4C3F-A6A2-21A50B7A0A55}" type="pres">
      <dgm:prSet presAssocID="{30590A7D-5852-4D53-9252-45BCAC0677BB}" presName="textRect" presStyleLbl="revTx" presStyleIdx="5" presStyleCnt="6">
        <dgm:presLayoutVars>
          <dgm:chMax val="1"/>
          <dgm:chPref val="1"/>
        </dgm:presLayoutVars>
      </dgm:prSet>
      <dgm:spPr/>
    </dgm:pt>
  </dgm:ptLst>
  <dgm:cxnLst>
    <dgm:cxn modelId="{33B3102B-229F-4C71-BB5D-D99EF1AA9F7A}" type="presOf" srcId="{53913C33-8F45-4636-AE78-E85F99DBDCDB}" destId="{41AE2F15-D0E2-4E96-AFAF-63368968A9C0}" srcOrd="0" destOrd="0" presId="urn:microsoft.com/office/officeart/2018/2/layout/IconLabelList"/>
    <dgm:cxn modelId="{648DD539-0ECE-45B8-A067-05712D682D82}" type="presOf" srcId="{30590A7D-5852-4D53-9252-45BCAC0677BB}" destId="{DBE5B16C-B2F5-4C3F-A6A2-21A50B7A0A55}" srcOrd="0" destOrd="0" presId="urn:microsoft.com/office/officeart/2018/2/layout/IconLabelList"/>
    <dgm:cxn modelId="{49CA2A65-0E2F-4C88-A419-848065211103}" srcId="{4DCA63F8-AF57-43C2-9D55-905D6D4C18B3}" destId="{8F032CF2-BE9B-4B9E-A718-4AF31CCB9670}" srcOrd="0" destOrd="0" parTransId="{374B0BAC-57A5-4CF8-89D6-3C22B8352B9A}" sibTransId="{AA93E0BD-61AF-4CEF-A1C7-4E892A758127}"/>
    <dgm:cxn modelId="{14060750-94F1-41EC-B771-963319D8AFFA}" srcId="{4DCA63F8-AF57-43C2-9D55-905D6D4C18B3}" destId="{02049816-F98A-4EF4-BE26-8BB67746D266}" srcOrd="3" destOrd="0" parTransId="{7DBFCE6F-49B2-4642-BC9E-E61EE343F7CC}" sibTransId="{4C3994BE-5574-42F4-871D-487F13A7D5BE}"/>
    <dgm:cxn modelId="{CCBAB773-A473-4FCE-8DCB-030CE320E52D}" srcId="{4DCA63F8-AF57-43C2-9D55-905D6D4C18B3}" destId="{B6E260FE-D579-4EEE-920F-79DD733C63CE}" srcOrd="2" destOrd="0" parTransId="{D02A3CAF-FBB1-4290-BC69-1165A836B561}" sibTransId="{61156833-2394-4E6C-954B-D2D8342BD03C}"/>
    <dgm:cxn modelId="{51B4389D-78E1-4D85-A3E4-4E6FF9998481}" srcId="{4DCA63F8-AF57-43C2-9D55-905D6D4C18B3}" destId="{8DC33B2F-F5E7-4871-8A6D-CC48F062379E}" srcOrd="1" destOrd="0" parTransId="{BD19DA59-7E2D-49D5-A83A-3F7CCFFE00B2}" sibTransId="{D5D9BDC6-BE68-4146-A39A-0FECACDF529F}"/>
    <dgm:cxn modelId="{AFD1919F-68F8-4AE9-9DB2-1119414A8327}" type="presOf" srcId="{02049816-F98A-4EF4-BE26-8BB67746D266}" destId="{2ED45FC5-2CF0-4629-8702-6D8741F3C774}" srcOrd="0" destOrd="0" presId="urn:microsoft.com/office/officeart/2018/2/layout/IconLabelList"/>
    <dgm:cxn modelId="{6DE8EEB2-7074-4FAE-93A4-D04754CDAEEC}" srcId="{4DCA63F8-AF57-43C2-9D55-905D6D4C18B3}" destId="{30590A7D-5852-4D53-9252-45BCAC0677BB}" srcOrd="5" destOrd="0" parTransId="{6485AA13-6A1F-4C72-AF63-F7FA12AF597C}" sibTransId="{AE1CCE5F-08B6-4E02-B13E-7AEA3872F2A4}"/>
    <dgm:cxn modelId="{0BCA71D0-7872-4558-A245-969DDE6ED072}" type="presOf" srcId="{4DCA63F8-AF57-43C2-9D55-905D6D4C18B3}" destId="{593B7494-B7E7-4036-B13B-52BD18CC305B}" srcOrd="0" destOrd="0" presId="urn:microsoft.com/office/officeart/2018/2/layout/IconLabelList"/>
    <dgm:cxn modelId="{02A158DE-07FB-409C-B6AF-B07C377A76BD}" type="presOf" srcId="{B6E260FE-D579-4EEE-920F-79DD733C63CE}" destId="{729598ED-31A1-4BDF-80A6-7A95F88F4BF2}" srcOrd="0" destOrd="0" presId="urn:microsoft.com/office/officeart/2018/2/layout/IconLabelList"/>
    <dgm:cxn modelId="{A08CFFE0-ABCF-401D-87B2-1A6FAE2AF040}" type="presOf" srcId="{8F032CF2-BE9B-4B9E-A718-4AF31CCB9670}" destId="{06CD3489-3357-41CD-9DAE-C6C74C3B7CF3}" srcOrd="0" destOrd="0" presId="urn:microsoft.com/office/officeart/2018/2/layout/IconLabelList"/>
    <dgm:cxn modelId="{A37EADE2-1B1A-4654-A147-97FC0A6E8C19}" srcId="{4DCA63F8-AF57-43C2-9D55-905D6D4C18B3}" destId="{53913C33-8F45-4636-AE78-E85F99DBDCDB}" srcOrd="4" destOrd="0" parTransId="{3F0A1CB6-B636-4981-B8DC-ED46BB03A783}" sibTransId="{9FD4C248-1619-4A29-AEFD-347774AA30D3}"/>
    <dgm:cxn modelId="{2CD9DBE9-4F75-4E45-9FD0-7F6AA2A054E3}" type="presOf" srcId="{8DC33B2F-F5E7-4871-8A6D-CC48F062379E}" destId="{201D85BE-8824-4A8A-89B9-68F21F89EA8A}" srcOrd="0" destOrd="0" presId="urn:microsoft.com/office/officeart/2018/2/layout/IconLabelList"/>
    <dgm:cxn modelId="{7E840053-5C60-4174-9AD6-C6EBE0EFB7FB}" type="presParOf" srcId="{593B7494-B7E7-4036-B13B-52BD18CC305B}" destId="{271B7171-970E-4D59-8E09-1C98E5600040}" srcOrd="0" destOrd="0" presId="urn:microsoft.com/office/officeart/2018/2/layout/IconLabelList"/>
    <dgm:cxn modelId="{6439AB7B-8FFA-4710-BBD7-93FFEB067BB1}" type="presParOf" srcId="{271B7171-970E-4D59-8E09-1C98E5600040}" destId="{A842411D-BE40-4522-9C80-18054E8B601B}" srcOrd="0" destOrd="0" presId="urn:microsoft.com/office/officeart/2018/2/layout/IconLabelList"/>
    <dgm:cxn modelId="{03948A41-868A-4D83-96C8-A80D16E8CCFE}" type="presParOf" srcId="{271B7171-970E-4D59-8E09-1C98E5600040}" destId="{97D1749F-6B01-4D42-AC09-6A7129DA2F47}" srcOrd="1" destOrd="0" presId="urn:microsoft.com/office/officeart/2018/2/layout/IconLabelList"/>
    <dgm:cxn modelId="{D65168AA-E193-4189-945C-1817DAA81447}" type="presParOf" srcId="{271B7171-970E-4D59-8E09-1C98E5600040}" destId="{06CD3489-3357-41CD-9DAE-C6C74C3B7CF3}" srcOrd="2" destOrd="0" presId="urn:microsoft.com/office/officeart/2018/2/layout/IconLabelList"/>
    <dgm:cxn modelId="{35D3D82F-D959-4A93-9D50-3324812CB0FA}" type="presParOf" srcId="{593B7494-B7E7-4036-B13B-52BD18CC305B}" destId="{88C15B25-5BBF-4293-A5EF-409F2A7540E6}" srcOrd="1" destOrd="0" presId="urn:microsoft.com/office/officeart/2018/2/layout/IconLabelList"/>
    <dgm:cxn modelId="{B249312D-3149-408D-8A04-43CEDEC69DC5}" type="presParOf" srcId="{593B7494-B7E7-4036-B13B-52BD18CC305B}" destId="{DF12B830-E82B-4AE7-AF46-9E8FD15C4F8C}" srcOrd="2" destOrd="0" presId="urn:microsoft.com/office/officeart/2018/2/layout/IconLabelList"/>
    <dgm:cxn modelId="{FFCB3BE2-D090-49E7-B634-62E1AC97235F}" type="presParOf" srcId="{DF12B830-E82B-4AE7-AF46-9E8FD15C4F8C}" destId="{B01922FC-AFE9-4834-9E51-018C20C1ED9F}" srcOrd="0" destOrd="0" presId="urn:microsoft.com/office/officeart/2018/2/layout/IconLabelList"/>
    <dgm:cxn modelId="{4ED0881A-FAEA-4322-8582-4EFF9AFFFC0E}" type="presParOf" srcId="{DF12B830-E82B-4AE7-AF46-9E8FD15C4F8C}" destId="{DFE9274D-4D2C-4C6B-88AA-5FB0AB1D31BC}" srcOrd="1" destOrd="0" presId="urn:microsoft.com/office/officeart/2018/2/layout/IconLabelList"/>
    <dgm:cxn modelId="{A72F080E-8561-4C62-B86C-4C52E8AE3EDD}" type="presParOf" srcId="{DF12B830-E82B-4AE7-AF46-9E8FD15C4F8C}" destId="{201D85BE-8824-4A8A-89B9-68F21F89EA8A}" srcOrd="2" destOrd="0" presId="urn:microsoft.com/office/officeart/2018/2/layout/IconLabelList"/>
    <dgm:cxn modelId="{16459ED0-FA8C-406B-AA01-B33F54C7934A}" type="presParOf" srcId="{593B7494-B7E7-4036-B13B-52BD18CC305B}" destId="{069899FF-951F-4405-99CC-E19CD24A303B}" srcOrd="3" destOrd="0" presId="urn:microsoft.com/office/officeart/2018/2/layout/IconLabelList"/>
    <dgm:cxn modelId="{1FAC669D-08C0-405B-841E-C315EE927D80}" type="presParOf" srcId="{593B7494-B7E7-4036-B13B-52BD18CC305B}" destId="{C127B9D0-E43D-4405-8821-5F107984F467}" srcOrd="4" destOrd="0" presId="urn:microsoft.com/office/officeart/2018/2/layout/IconLabelList"/>
    <dgm:cxn modelId="{8AD146F0-AFD6-4809-B767-8DC3B044DC63}" type="presParOf" srcId="{C127B9D0-E43D-4405-8821-5F107984F467}" destId="{40D7DEE3-7930-417A-80D9-2FA399BF90A1}" srcOrd="0" destOrd="0" presId="urn:microsoft.com/office/officeart/2018/2/layout/IconLabelList"/>
    <dgm:cxn modelId="{C9179D07-B43E-4E07-8BBC-F818016B33B1}" type="presParOf" srcId="{C127B9D0-E43D-4405-8821-5F107984F467}" destId="{07694B7B-6B18-4202-B0BC-CF82843699DA}" srcOrd="1" destOrd="0" presId="urn:microsoft.com/office/officeart/2018/2/layout/IconLabelList"/>
    <dgm:cxn modelId="{6A68D72E-B539-4790-A767-A96C13B0F8E7}" type="presParOf" srcId="{C127B9D0-E43D-4405-8821-5F107984F467}" destId="{729598ED-31A1-4BDF-80A6-7A95F88F4BF2}" srcOrd="2" destOrd="0" presId="urn:microsoft.com/office/officeart/2018/2/layout/IconLabelList"/>
    <dgm:cxn modelId="{2F99E92C-203B-4A3E-850D-192C970A39B5}" type="presParOf" srcId="{593B7494-B7E7-4036-B13B-52BD18CC305B}" destId="{1FC72CB5-0F4A-402B-AB9E-717267831CD7}" srcOrd="5" destOrd="0" presId="urn:microsoft.com/office/officeart/2018/2/layout/IconLabelList"/>
    <dgm:cxn modelId="{B82E2320-5004-4573-ABF7-64B98843E645}" type="presParOf" srcId="{593B7494-B7E7-4036-B13B-52BD18CC305B}" destId="{8031EAFC-F207-45F1-A9D3-A6CB562E9C6F}" srcOrd="6" destOrd="0" presId="urn:microsoft.com/office/officeart/2018/2/layout/IconLabelList"/>
    <dgm:cxn modelId="{981FDC43-C624-490C-98B0-ACE0EC6F0103}" type="presParOf" srcId="{8031EAFC-F207-45F1-A9D3-A6CB562E9C6F}" destId="{1A97B992-B0B5-4289-BE25-BA062DEF32A1}" srcOrd="0" destOrd="0" presId="urn:microsoft.com/office/officeart/2018/2/layout/IconLabelList"/>
    <dgm:cxn modelId="{C0F2B4A9-5B52-4D87-A02A-BDCEACB61ED6}" type="presParOf" srcId="{8031EAFC-F207-45F1-A9D3-A6CB562E9C6F}" destId="{2F8D4391-8096-4229-897F-CBB20D5ACEA9}" srcOrd="1" destOrd="0" presId="urn:microsoft.com/office/officeart/2018/2/layout/IconLabelList"/>
    <dgm:cxn modelId="{7B4E6E9E-0231-4511-AD29-6CECD0926074}" type="presParOf" srcId="{8031EAFC-F207-45F1-A9D3-A6CB562E9C6F}" destId="{2ED45FC5-2CF0-4629-8702-6D8741F3C774}" srcOrd="2" destOrd="0" presId="urn:microsoft.com/office/officeart/2018/2/layout/IconLabelList"/>
    <dgm:cxn modelId="{5F6A423E-543E-4228-977A-2FCC90D0F82F}" type="presParOf" srcId="{593B7494-B7E7-4036-B13B-52BD18CC305B}" destId="{25C83C88-03A2-4814-BCB9-9B1FF1B9D6C3}" srcOrd="7" destOrd="0" presId="urn:microsoft.com/office/officeart/2018/2/layout/IconLabelList"/>
    <dgm:cxn modelId="{E40FB539-E3D2-493B-8CD7-58BBD6BB87C4}" type="presParOf" srcId="{593B7494-B7E7-4036-B13B-52BD18CC305B}" destId="{6641270B-7F57-417C-9016-780F06D7944F}" srcOrd="8" destOrd="0" presId="urn:microsoft.com/office/officeart/2018/2/layout/IconLabelList"/>
    <dgm:cxn modelId="{DAA6B3FE-D348-42DF-9FF5-947D5E9D59CC}" type="presParOf" srcId="{6641270B-7F57-417C-9016-780F06D7944F}" destId="{A6DAA913-8538-4B82-AB35-3F83D7AF8D4E}" srcOrd="0" destOrd="0" presId="urn:microsoft.com/office/officeart/2018/2/layout/IconLabelList"/>
    <dgm:cxn modelId="{3ACDD9FB-060A-4629-9E2F-4DB24710F99C}" type="presParOf" srcId="{6641270B-7F57-417C-9016-780F06D7944F}" destId="{CC9C8F30-ED6A-4C97-92D9-9CB583670802}" srcOrd="1" destOrd="0" presId="urn:microsoft.com/office/officeart/2018/2/layout/IconLabelList"/>
    <dgm:cxn modelId="{74912F93-AEF6-4A5B-964D-3E98B3BAD295}" type="presParOf" srcId="{6641270B-7F57-417C-9016-780F06D7944F}" destId="{41AE2F15-D0E2-4E96-AFAF-63368968A9C0}" srcOrd="2" destOrd="0" presId="urn:microsoft.com/office/officeart/2018/2/layout/IconLabelList"/>
    <dgm:cxn modelId="{6EF67D67-CCA5-433D-B315-C3C1677E3053}" type="presParOf" srcId="{593B7494-B7E7-4036-B13B-52BD18CC305B}" destId="{1FBC4EED-203D-4B1D-9187-24D6DA7D8793}" srcOrd="9" destOrd="0" presId="urn:microsoft.com/office/officeart/2018/2/layout/IconLabelList"/>
    <dgm:cxn modelId="{72DCBCD8-CEC8-47EE-8380-665AB86E60B3}" type="presParOf" srcId="{593B7494-B7E7-4036-B13B-52BD18CC305B}" destId="{ECAE49EE-0462-4087-949E-90A83F10699F}" srcOrd="10" destOrd="0" presId="urn:microsoft.com/office/officeart/2018/2/layout/IconLabelList"/>
    <dgm:cxn modelId="{0651CC56-7916-4A64-8936-0DBDE2CBF6F8}" type="presParOf" srcId="{ECAE49EE-0462-4087-949E-90A83F10699F}" destId="{79A6939D-9D78-4BEA-837F-7142437F595C}" srcOrd="0" destOrd="0" presId="urn:microsoft.com/office/officeart/2018/2/layout/IconLabelList"/>
    <dgm:cxn modelId="{AAE9AAB6-7241-4519-87E3-E7B305D1D1FD}" type="presParOf" srcId="{ECAE49EE-0462-4087-949E-90A83F10699F}" destId="{EF9F3D0F-535E-45DF-B130-902EE0E1957F}" srcOrd="1" destOrd="0" presId="urn:microsoft.com/office/officeart/2018/2/layout/IconLabelList"/>
    <dgm:cxn modelId="{37B24DFC-C434-4878-BCF8-61DBB5EE2310}" type="presParOf" srcId="{ECAE49EE-0462-4087-949E-90A83F10699F}" destId="{DBE5B16C-B2F5-4C3F-A6A2-21A50B7A0A5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EEA0A-F8D4-40F7-8AF0-933F5923B0C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cs-CZ"/>
        </a:p>
      </dgm:t>
    </dgm:pt>
    <dgm:pt modelId="{41D81382-0306-440E-905E-5E78133B46CE}" type="pres">
      <dgm:prSet presAssocID="{4D4EEA0A-F8D4-40F7-8AF0-933F5923B0C3}" presName="diagram" presStyleCnt="0">
        <dgm:presLayoutVars>
          <dgm:dir/>
          <dgm:resizeHandles val="exact"/>
        </dgm:presLayoutVars>
      </dgm:prSet>
      <dgm:spPr/>
    </dgm:pt>
  </dgm:ptLst>
  <dgm:cxnLst>
    <dgm:cxn modelId="{A69C8155-369F-4126-8909-8AA1ED817CC1}" type="presOf" srcId="{4D4EEA0A-F8D4-40F7-8AF0-933F5923B0C3}" destId="{41D81382-0306-440E-905E-5E78133B46C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DCC4F-785F-4774-85C1-3280DE1BA88F}">
      <dsp:nvSpPr>
        <dsp:cNvPr id="0" name=""/>
        <dsp:cNvSpPr/>
      </dsp:nvSpPr>
      <dsp:spPr>
        <a:xfrm>
          <a:off x="10806" y="736736"/>
          <a:ext cx="3540895" cy="1478751"/>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cs-CZ" sz="2400" b="1" kern="1200"/>
            <a:t>PŘEDPROJEKTOVÁ FÁZE</a:t>
          </a:r>
        </a:p>
      </dsp:txBody>
      <dsp:txXfrm>
        <a:off x="10806" y="736736"/>
        <a:ext cx="3540895" cy="985834"/>
      </dsp:txXfrm>
    </dsp:sp>
    <dsp:sp modelId="{7BFB810F-6181-4805-A971-DD7F70906C91}">
      <dsp:nvSpPr>
        <dsp:cNvPr id="0" name=""/>
        <dsp:cNvSpPr/>
      </dsp:nvSpPr>
      <dsp:spPr>
        <a:xfrm>
          <a:off x="773896" y="1654434"/>
          <a:ext cx="2965767" cy="252000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cs-CZ" sz="2400" b="1" kern="1200"/>
            <a:t>Studie příležitosti</a:t>
          </a:r>
        </a:p>
        <a:p>
          <a:pPr marL="228600" lvl="1" indent="-228600" algn="l" defTabSz="1066800">
            <a:lnSpc>
              <a:spcPct val="90000"/>
            </a:lnSpc>
            <a:spcBef>
              <a:spcPct val="0"/>
            </a:spcBef>
            <a:spcAft>
              <a:spcPct val="15000"/>
            </a:spcAft>
            <a:buChar char="•"/>
          </a:pPr>
          <a:r>
            <a:rPr lang="cs-CZ" sz="2400" b="1" kern="1200"/>
            <a:t>Studie proveditelnosti</a:t>
          </a:r>
        </a:p>
        <a:p>
          <a:pPr marL="228600" lvl="1" indent="-228600" algn="l" defTabSz="1066800">
            <a:lnSpc>
              <a:spcPct val="90000"/>
            </a:lnSpc>
            <a:spcBef>
              <a:spcPct val="0"/>
            </a:spcBef>
            <a:spcAft>
              <a:spcPct val="15000"/>
            </a:spcAft>
            <a:buChar char="•"/>
          </a:pPr>
          <a:r>
            <a:rPr lang="cs-CZ" sz="2400" b="1" kern="1200"/>
            <a:t>Strategie</a:t>
          </a:r>
        </a:p>
      </dsp:txBody>
      <dsp:txXfrm>
        <a:off x="847704" y="1728242"/>
        <a:ext cx="2818151" cy="2372384"/>
      </dsp:txXfrm>
    </dsp:sp>
    <dsp:sp modelId="{9801E785-3786-4FFD-9F8D-6DBC6887EFC6}">
      <dsp:nvSpPr>
        <dsp:cNvPr id="0" name=""/>
        <dsp:cNvSpPr/>
      </dsp:nvSpPr>
      <dsp:spPr>
        <a:xfrm rot="21571094">
          <a:off x="3831759" y="920898"/>
          <a:ext cx="593765" cy="57803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cs-CZ" sz="2000" b="1" kern="1200"/>
        </a:p>
      </dsp:txBody>
      <dsp:txXfrm>
        <a:off x="3831762" y="1037233"/>
        <a:ext cx="420355" cy="346820"/>
      </dsp:txXfrm>
    </dsp:sp>
    <dsp:sp modelId="{EF59281C-F9AE-47BC-9C15-0BEEF226CCDC}">
      <dsp:nvSpPr>
        <dsp:cNvPr id="0" name=""/>
        <dsp:cNvSpPr/>
      </dsp:nvSpPr>
      <dsp:spPr>
        <a:xfrm>
          <a:off x="4671974" y="758171"/>
          <a:ext cx="2321685" cy="1312242"/>
        </a:xfrm>
        <a:prstGeom prst="roundRect">
          <a:avLst>
            <a:gd name="adj" fmla="val 1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cs-CZ" sz="2400" b="1" kern="1200"/>
            <a:t>FÁZE ŘÍZENÍ PROJEKTU</a:t>
          </a:r>
        </a:p>
      </dsp:txBody>
      <dsp:txXfrm>
        <a:off x="4671974" y="758171"/>
        <a:ext cx="2321685" cy="874828"/>
      </dsp:txXfrm>
    </dsp:sp>
    <dsp:sp modelId="{D7425B59-5881-4518-B3A0-7501DDE3081C}">
      <dsp:nvSpPr>
        <dsp:cNvPr id="0" name=""/>
        <dsp:cNvSpPr/>
      </dsp:nvSpPr>
      <dsp:spPr>
        <a:xfrm>
          <a:off x="5007422" y="1632999"/>
          <a:ext cx="2601843" cy="252000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cs-CZ" sz="2400" b="1" kern="1200"/>
            <a:t>Zahájení</a:t>
          </a:r>
        </a:p>
        <a:p>
          <a:pPr marL="228600" lvl="1" indent="-228600" algn="l" defTabSz="1066800">
            <a:lnSpc>
              <a:spcPct val="90000"/>
            </a:lnSpc>
            <a:spcBef>
              <a:spcPct val="0"/>
            </a:spcBef>
            <a:spcAft>
              <a:spcPct val="15000"/>
            </a:spcAft>
            <a:buChar char="•"/>
          </a:pPr>
          <a:r>
            <a:rPr lang="cs-CZ" sz="2400" b="1" kern="1200"/>
            <a:t>Plánování</a:t>
          </a:r>
        </a:p>
        <a:p>
          <a:pPr marL="228600" lvl="1" indent="-228600" algn="l" defTabSz="1066800">
            <a:lnSpc>
              <a:spcPct val="90000"/>
            </a:lnSpc>
            <a:spcBef>
              <a:spcPct val="0"/>
            </a:spcBef>
            <a:spcAft>
              <a:spcPct val="15000"/>
            </a:spcAft>
            <a:buChar char="•"/>
          </a:pPr>
          <a:r>
            <a:rPr lang="cs-CZ" sz="2400" b="1" kern="1200"/>
            <a:t>Realizace + kontrola</a:t>
          </a:r>
        </a:p>
        <a:p>
          <a:pPr marL="228600" lvl="1" indent="-228600" algn="l" defTabSz="1066800">
            <a:lnSpc>
              <a:spcPct val="90000"/>
            </a:lnSpc>
            <a:spcBef>
              <a:spcPct val="0"/>
            </a:spcBef>
            <a:spcAft>
              <a:spcPct val="15000"/>
            </a:spcAft>
            <a:buChar char="•"/>
          </a:pPr>
          <a:r>
            <a:rPr lang="cs-CZ" sz="2400" b="1" kern="1200"/>
            <a:t>Ukončení</a:t>
          </a:r>
        </a:p>
      </dsp:txBody>
      <dsp:txXfrm>
        <a:off x="5081230" y="1706807"/>
        <a:ext cx="2454227" cy="2372384"/>
      </dsp:txXfrm>
    </dsp:sp>
    <dsp:sp modelId="{A5F332B9-3C7D-4701-95EC-ADDBB82B8B8D}">
      <dsp:nvSpPr>
        <dsp:cNvPr id="0" name=""/>
        <dsp:cNvSpPr/>
      </dsp:nvSpPr>
      <dsp:spPr>
        <a:xfrm>
          <a:off x="7380639" y="906569"/>
          <a:ext cx="820395" cy="578032"/>
        </a:xfrm>
        <a:prstGeom prst="rightArrow">
          <a:avLst>
            <a:gd name="adj1" fmla="val 60000"/>
            <a:gd name="adj2" fmla="val 50000"/>
          </a:avLst>
        </a:prstGeom>
        <a:solidFill>
          <a:schemeClr val="accent1">
            <a:shade val="90000"/>
            <a:hueOff val="0"/>
            <a:satOff val="-39579"/>
            <a:lumOff val="423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cs-CZ" sz="2000" b="1" kern="1200"/>
        </a:p>
      </dsp:txBody>
      <dsp:txXfrm>
        <a:off x="7380639" y="1022175"/>
        <a:ext cx="646985" cy="346820"/>
      </dsp:txXfrm>
    </dsp:sp>
    <dsp:sp modelId="{88A90DF0-E74E-4793-A068-40AD9B4E671B}">
      <dsp:nvSpPr>
        <dsp:cNvPr id="0" name=""/>
        <dsp:cNvSpPr/>
      </dsp:nvSpPr>
      <dsp:spPr>
        <a:xfrm>
          <a:off x="8541576" y="758171"/>
          <a:ext cx="2967277" cy="1312242"/>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cs-CZ" sz="2400" b="1" kern="1200"/>
            <a:t>POPROJEKTOVÁ FÁZE</a:t>
          </a:r>
        </a:p>
      </dsp:txBody>
      <dsp:txXfrm>
        <a:off x="8541576" y="758171"/>
        <a:ext cx="2967277" cy="874828"/>
      </dsp:txXfrm>
    </dsp:sp>
    <dsp:sp modelId="{F9C8A58F-C34B-4EA2-BEAC-93F5AC59E7C2}">
      <dsp:nvSpPr>
        <dsp:cNvPr id="0" name=""/>
        <dsp:cNvSpPr/>
      </dsp:nvSpPr>
      <dsp:spPr>
        <a:xfrm>
          <a:off x="9333490" y="1632999"/>
          <a:ext cx="2334501" cy="252000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cs-CZ" sz="2400" b="1" kern="1200"/>
            <a:t>Přínosy</a:t>
          </a:r>
        </a:p>
        <a:p>
          <a:pPr marL="228600" lvl="1" indent="-228600" algn="l" defTabSz="1066800">
            <a:lnSpc>
              <a:spcPct val="90000"/>
            </a:lnSpc>
            <a:spcBef>
              <a:spcPct val="0"/>
            </a:spcBef>
            <a:spcAft>
              <a:spcPct val="15000"/>
            </a:spcAft>
            <a:buChar char="•"/>
          </a:pPr>
          <a:r>
            <a:rPr lang="en-US" sz="2400" b="1" kern="1200"/>
            <a:t>Lessons learned</a:t>
          </a:r>
          <a:endParaRPr lang="cs-CZ" sz="2400" b="1" kern="1200"/>
        </a:p>
      </dsp:txBody>
      <dsp:txXfrm>
        <a:off x="9401865" y="1701374"/>
        <a:ext cx="2197751" cy="2383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2411D-BE40-4522-9C80-18054E8B601B}">
      <dsp:nvSpPr>
        <dsp:cNvPr id="0" name=""/>
        <dsp:cNvSpPr/>
      </dsp:nvSpPr>
      <dsp:spPr>
        <a:xfrm>
          <a:off x="434576" y="1281653"/>
          <a:ext cx="703212" cy="70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CD3489-3357-41CD-9DAE-C6C74C3B7CF3}">
      <dsp:nvSpPr>
        <dsp:cNvPr id="0" name=""/>
        <dsp:cNvSpPr/>
      </dsp:nvSpPr>
      <dsp:spPr>
        <a:xfrm>
          <a:off x="4834" y="2233266"/>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cs-CZ" sz="1600" b="0" kern="1200"/>
            <a:t>výstupy (rozsah, hranice projektu)</a:t>
          </a:r>
          <a:endParaRPr lang="en-US" sz="1600" kern="1200"/>
        </a:p>
      </dsp:txBody>
      <dsp:txXfrm>
        <a:off x="4834" y="2233266"/>
        <a:ext cx="1562695" cy="625078"/>
      </dsp:txXfrm>
    </dsp:sp>
    <dsp:sp modelId="{B01922FC-AFE9-4834-9E51-018C20C1ED9F}">
      <dsp:nvSpPr>
        <dsp:cNvPr id="0" name=""/>
        <dsp:cNvSpPr/>
      </dsp:nvSpPr>
      <dsp:spPr>
        <a:xfrm>
          <a:off x="2270743" y="1281653"/>
          <a:ext cx="703212" cy="70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1D85BE-8824-4A8A-89B9-68F21F89EA8A}">
      <dsp:nvSpPr>
        <dsp:cNvPr id="0" name=""/>
        <dsp:cNvSpPr/>
      </dsp:nvSpPr>
      <dsp:spPr>
        <a:xfrm>
          <a:off x="1841001" y="2233266"/>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cs-CZ" sz="1600" b="0" kern="1200"/>
            <a:t>technologii a metody</a:t>
          </a:r>
          <a:endParaRPr lang="en-US" sz="1600" kern="1200"/>
        </a:p>
      </dsp:txBody>
      <dsp:txXfrm>
        <a:off x="1841001" y="2233266"/>
        <a:ext cx="1562695" cy="625078"/>
      </dsp:txXfrm>
    </dsp:sp>
    <dsp:sp modelId="{40D7DEE3-7930-417A-80D9-2FA399BF90A1}">
      <dsp:nvSpPr>
        <dsp:cNvPr id="0" name=""/>
        <dsp:cNvSpPr/>
      </dsp:nvSpPr>
      <dsp:spPr>
        <a:xfrm>
          <a:off x="4106910" y="1281653"/>
          <a:ext cx="703212" cy="703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9598ED-31A1-4BDF-80A6-7A95F88F4BF2}">
      <dsp:nvSpPr>
        <dsp:cNvPr id="0" name=""/>
        <dsp:cNvSpPr/>
      </dsp:nvSpPr>
      <dsp:spPr>
        <a:xfrm>
          <a:off x="3677168" y="2233266"/>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cs-CZ" sz="1600" b="0" kern="1200"/>
            <a:t>zdroje</a:t>
          </a:r>
          <a:endParaRPr lang="en-US" sz="1600" kern="1200"/>
        </a:p>
      </dsp:txBody>
      <dsp:txXfrm>
        <a:off x="3677168" y="2233266"/>
        <a:ext cx="1562695" cy="625078"/>
      </dsp:txXfrm>
    </dsp:sp>
    <dsp:sp modelId="{1A97B992-B0B5-4289-BE25-BA062DEF32A1}">
      <dsp:nvSpPr>
        <dsp:cNvPr id="0" name=""/>
        <dsp:cNvSpPr/>
      </dsp:nvSpPr>
      <dsp:spPr>
        <a:xfrm>
          <a:off x="5943077" y="1281653"/>
          <a:ext cx="703212" cy="703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D45FC5-2CF0-4629-8702-6D8741F3C774}">
      <dsp:nvSpPr>
        <dsp:cNvPr id="0" name=""/>
        <dsp:cNvSpPr/>
      </dsp:nvSpPr>
      <dsp:spPr>
        <a:xfrm>
          <a:off x="5513335" y="2233266"/>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cs-CZ" sz="1600" b="0" kern="1200"/>
            <a:t>náklady</a:t>
          </a:r>
          <a:endParaRPr lang="en-US" sz="1600" kern="1200"/>
        </a:p>
      </dsp:txBody>
      <dsp:txXfrm>
        <a:off x="5513335" y="2233266"/>
        <a:ext cx="1562695" cy="625078"/>
      </dsp:txXfrm>
    </dsp:sp>
    <dsp:sp modelId="{A6DAA913-8538-4B82-AB35-3F83D7AF8D4E}">
      <dsp:nvSpPr>
        <dsp:cNvPr id="0" name=""/>
        <dsp:cNvSpPr/>
      </dsp:nvSpPr>
      <dsp:spPr>
        <a:xfrm>
          <a:off x="7779244" y="1281653"/>
          <a:ext cx="703212" cy="7032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E2F15-D0E2-4E96-AFAF-63368968A9C0}">
      <dsp:nvSpPr>
        <dsp:cNvPr id="0" name=""/>
        <dsp:cNvSpPr/>
      </dsp:nvSpPr>
      <dsp:spPr>
        <a:xfrm>
          <a:off x="7349502" y="2233266"/>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cs-CZ" sz="1600" b="0" kern="1200"/>
            <a:t>čas</a:t>
          </a:r>
          <a:endParaRPr lang="en-US" sz="1600" kern="1200"/>
        </a:p>
      </dsp:txBody>
      <dsp:txXfrm>
        <a:off x="7349502" y="2233266"/>
        <a:ext cx="1562695" cy="625078"/>
      </dsp:txXfrm>
    </dsp:sp>
    <dsp:sp modelId="{79A6939D-9D78-4BEA-837F-7142437F595C}">
      <dsp:nvSpPr>
        <dsp:cNvPr id="0" name=""/>
        <dsp:cNvSpPr/>
      </dsp:nvSpPr>
      <dsp:spPr>
        <a:xfrm>
          <a:off x="9615411" y="1281653"/>
          <a:ext cx="703212" cy="7032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5B16C-B2F5-4C3F-A6A2-21A50B7A0A55}">
      <dsp:nvSpPr>
        <dsp:cNvPr id="0" name=""/>
        <dsp:cNvSpPr/>
      </dsp:nvSpPr>
      <dsp:spPr>
        <a:xfrm>
          <a:off x="9185669" y="2233266"/>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cs-CZ" sz="1600" b="0" kern="1200"/>
            <a:t>…</a:t>
          </a:r>
          <a:endParaRPr lang="en-US" sz="1600" kern="1200"/>
        </a:p>
      </dsp:txBody>
      <dsp:txXfrm>
        <a:off x="9185669" y="2233266"/>
        <a:ext cx="1562695" cy="625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19920-6074-4B98-8D38-A98875199D28}" type="datetimeFigureOut">
              <a:rPr lang="cs-CZ" smtClean="0"/>
              <a:t>03.12.2021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59DE-9F35-4CA9-85F3-8B2B2E3106DA}" type="slidenum">
              <a:rPr lang="cs-CZ" smtClean="0"/>
              <a:t>‹#›</a:t>
            </a:fld>
            <a:endParaRPr lang="cs-CZ"/>
          </a:p>
        </p:txBody>
      </p:sp>
    </p:spTree>
    <p:extLst>
      <p:ext uri="{BB962C8B-B14F-4D97-AF65-F5344CB8AC3E}">
        <p14:creationId xmlns:p14="http://schemas.microsoft.com/office/powerpoint/2010/main" val="93346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89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313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658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870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3207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47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581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47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47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8301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073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071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77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498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13220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453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50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502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5806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502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383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836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6429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193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1933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74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663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271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073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343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287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14F5A9-4DBC-4092-8D73-3B6E4DB8E2CC}"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598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2500637540"/>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23657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80323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FFFFFF"/>
              </a:solidFill>
              <a:effectLst/>
              <a:uLnTx/>
              <a:uFillTx/>
              <a:latin typeface="Arial"/>
              <a:ea typeface="+mn-ea"/>
              <a:cs typeface="+mn-cs"/>
            </a:endParaRPr>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25202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B9006E"/>
                </a:solidFill>
                <a:effectLst/>
                <a:uLnTx/>
                <a:uFillTx/>
                <a:latin typeface="Arial"/>
                <a:ea typeface="+mn-ea"/>
                <a:cs typeface="+mn-cs"/>
              </a:rPr>
              <a:t>Sylva Žáková Talpová, Jan Žák</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B9006E"/>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B9006E"/>
              </a:solidFill>
              <a:effectLst/>
              <a:uLnTx/>
              <a:uFillTx/>
              <a:latin typeface="Arial"/>
              <a:ea typeface="+mn-ea"/>
              <a:cs typeface="+mn-cs"/>
            </a:endParaRPr>
          </a:p>
        </p:txBody>
      </p:sp>
    </p:spTree>
    <p:extLst>
      <p:ext uri="{BB962C8B-B14F-4D97-AF65-F5344CB8AC3E}">
        <p14:creationId xmlns:p14="http://schemas.microsoft.com/office/powerpoint/2010/main" val="176491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6289255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Sylva Žáková Talpová, Jan Žák</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251677250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Sylva Žáková Talpová, Jan Žák</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89696078"/>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Sylva Žáková Talpová, Jan Žák</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280568981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Sylva Žáková Talpová, Jan Žák</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79218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27921900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201675384"/>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975783331"/>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330771017"/>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685751986"/>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903815775"/>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05186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12961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Sylva Žáková Talpová, Jan Žák</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9900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a:t>Sylva Žáková Talpová, Jan Žák</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3254006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Sylva Žáková Talpová, Jan Žák</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203005847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135260185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2677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09773638"/>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15105293"/>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17381164"/>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867096357"/>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73842300"/>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a:t>Upravte styly předlohy textu</a:t>
            </a:r>
          </a:p>
        </p:txBody>
      </p:sp>
    </p:spTree>
    <p:extLst>
      <p:ext uri="{BB962C8B-B14F-4D97-AF65-F5344CB8AC3E}">
        <p14:creationId xmlns:p14="http://schemas.microsoft.com/office/powerpoint/2010/main" val="2300171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Sylva Žáková Talpová, Jan Žák</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a:t>Upravte styly předlohy textu</a:t>
            </a:r>
          </a:p>
        </p:txBody>
      </p:sp>
    </p:spTree>
    <p:extLst>
      <p:ext uri="{BB962C8B-B14F-4D97-AF65-F5344CB8AC3E}">
        <p14:creationId xmlns:p14="http://schemas.microsoft.com/office/powerpoint/2010/main" val="35189445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hyperlink" Target="http://www.vertex42.com/ExcelTemplates/earned-value-management.html" TargetMode="External"/><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hyperlink" Target="https://www.pmconsulting.cz/pm-wiki/evm-earned-value-management/" TargetMode="Externa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mailto:erwin@email.cz" TargetMode="External"/><Relationship Id="rId2" Type="http://schemas.openxmlformats.org/officeDocument/2006/relationships/hyperlink" Target="mailto:talpova@econ.muni.cz"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cs-CZ" altLang="cs-CZ"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Nadpis 3"/>
          <p:cNvSpPr>
            <a:spLocks noGrp="1"/>
          </p:cNvSpPr>
          <p:nvPr>
            <p:ph type="title"/>
          </p:nvPr>
        </p:nvSpPr>
        <p:spPr/>
        <p:txBody>
          <a:bodyPr/>
          <a:lstStyle/>
          <a:p>
            <a:r>
              <a:rPr lang="cs-CZ"/>
              <a:t>Projektový management</a:t>
            </a:r>
            <a:br>
              <a:rPr lang="cs-CZ"/>
            </a:br>
            <a:endParaRPr lang="cs-CZ"/>
          </a:p>
        </p:txBody>
      </p:sp>
      <p:sp>
        <p:nvSpPr>
          <p:cNvPr id="5" name="Podnadpis 4"/>
          <p:cNvSpPr>
            <a:spLocks noGrp="1"/>
          </p:cNvSpPr>
          <p:nvPr>
            <p:ph type="subTitle" idx="1"/>
          </p:nvPr>
        </p:nvSpPr>
        <p:spPr/>
        <p:txBody>
          <a:bodyPr/>
          <a:lstStyle/>
          <a:p>
            <a:pPr algn="ctr"/>
            <a:r>
              <a:rPr lang="cs-CZ" sz="4400"/>
              <a:t>Blok 2</a:t>
            </a:r>
            <a:endParaRPr lang="cs-CZ"/>
          </a:p>
        </p:txBody>
      </p:sp>
    </p:spTree>
    <p:extLst>
      <p:ext uri="{BB962C8B-B14F-4D97-AF65-F5344CB8AC3E}">
        <p14:creationId xmlns:p14="http://schemas.microsoft.com/office/powerpoint/2010/main" val="325669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D5D589-9CE3-4152-8B3A-A1EBE6EB7346}"/>
              </a:ext>
            </a:extLst>
          </p:cNvPr>
          <p:cNvSpPr>
            <a:spLocks noGrp="1"/>
          </p:cNvSpPr>
          <p:nvPr>
            <p:ph type="ftr" sz="quarter" idx="10"/>
          </p:nvPr>
        </p:nvSpPr>
        <p:spPr>
          <a:xfrm>
            <a:off x="720000" y="6228000"/>
            <a:ext cx="7920000" cy="252000"/>
          </a:xfrm>
        </p:spPr>
        <p:txBody>
          <a:bodyPr wrap="square"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1BC68244-7635-4151-ADC4-D190EC543DC9}"/>
              </a:ext>
            </a:extLst>
          </p:cNvPr>
          <p:cNvSpPr>
            <a:spLocks noGrp="1"/>
          </p:cNvSpPr>
          <p:nvPr>
            <p:ph type="sldNum" sz="quarter" idx="11"/>
          </p:nvPr>
        </p:nvSpPr>
        <p:spPr>
          <a:xfrm>
            <a:off x="414000" y="6228000"/>
            <a:ext cx="252000" cy="252000"/>
          </a:xfrm>
        </p:spPr>
        <p:txBody>
          <a:bodyPr wrap="none"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D6D6C118-631F-4A80-9886-90700936157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ts val="600"/>
                </a:spcAft>
                <a:buClrTx/>
                <a:buSzTx/>
                <a:buFontTx/>
                <a:buNone/>
                <a:tabLst/>
                <a:defRPr/>
              </a:pPr>
              <a:t>10</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pic>
        <p:nvPicPr>
          <p:cNvPr id="5" name="Obrázek 5" descr="Obsah obrázku text, kniha&#10;&#10;Popis se vygeneroval automaticky.">
            <a:extLst>
              <a:ext uri="{FF2B5EF4-FFF2-40B4-BE49-F238E27FC236}">
                <a16:creationId xmlns:a16="http://schemas.microsoft.com/office/drawing/2014/main" id="{D8F8D4D8-8728-4100-A2F6-B976A1C9BEBA}"/>
              </a:ext>
            </a:extLst>
          </p:cNvPr>
          <p:cNvPicPr>
            <a:picLocks noGrp="1" noChangeAspect="1"/>
          </p:cNvPicPr>
          <p:nvPr>
            <p:ph idx="1"/>
          </p:nvPr>
        </p:nvPicPr>
        <p:blipFill>
          <a:blip r:embed="rId2"/>
          <a:stretch>
            <a:fillRect/>
          </a:stretch>
        </p:blipFill>
        <p:spPr>
          <a:xfrm>
            <a:off x="3631838" y="692150"/>
            <a:ext cx="4929523" cy="5139850"/>
          </a:xfrm>
          <a:noFill/>
        </p:spPr>
      </p:pic>
    </p:spTree>
    <p:extLst>
      <p:ext uri="{BB962C8B-B14F-4D97-AF65-F5344CB8AC3E}">
        <p14:creationId xmlns:p14="http://schemas.microsoft.com/office/powerpoint/2010/main" val="3870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28000"/>
            <a:ext cx="7920000" cy="252000"/>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r>
              <a:rPr kumimoji="0" lang="cs-CZ" altLang="cs-CZ" b="0" i="0" u="none" strike="noStrike" kern="1200" cap="none" spc="0" normalizeH="0" baseline="0" noProof="0">
                <a:ln>
                  <a:noFill/>
                </a:ln>
                <a:effectLst/>
                <a:uLnTx/>
                <a:uFillTx/>
              </a:rPr>
              <a:t>Sylva Žáková Talpová, Jan Žák</a:t>
            </a:r>
          </a:p>
        </p:txBody>
      </p:sp>
      <p:sp>
        <p:nvSpPr>
          <p:cNvPr id="3" name="Zástupný symbol pro číslo snímku 2"/>
          <p:cNvSpPr>
            <a:spLocks noGrp="1"/>
          </p:cNvSpPr>
          <p:nvPr>
            <p:ph type="sldNum" sz="quarter" idx="11"/>
          </p:nvPr>
        </p:nvSpPr>
        <p:spPr>
          <a:xfrm>
            <a:off x="414000" y="6228000"/>
            <a:ext cx="252000" cy="252000"/>
          </a:xfrm>
        </p:spPr>
        <p:txBody>
          <a:bodyPr wrap="none" anchor="ctr">
            <a:normAutofit/>
          </a:bodyPr>
          <a:lstStyle/>
          <a:p>
            <a:pPr marL="0" marR="0" lvl="0" indent="0" defTabSz="914400" rtl="0" eaLnBrk="1" fontAlgn="base" latinLnBrk="0" hangingPunct="1">
              <a:spcBef>
                <a:spcPct val="0"/>
              </a:spcBef>
              <a:spcAft>
                <a:spcPts val="600"/>
              </a:spcAft>
              <a:buClrTx/>
              <a:buSzTx/>
              <a:buFontTx/>
              <a:buNone/>
              <a:tabLst/>
              <a:defRPr/>
            </a:pPr>
            <a:fld id="{0970407D-EE58-4A0B-824B-1D3AE42DD9CF}" type="slidenum">
              <a:rPr kumimoji="0" lang="cs-CZ" altLang="cs-CZ"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11</a:t>
            </a:fld>
            <a:endParaRPr kumimoji="0" lang="cs-CZ" altLang="cs-CZ" b="0" i="0" u="none" strike="noStrike" kern="1200" cap="none" spc="0" normalizeH="0" baseline="0" noProof="0">
              <a:ln>
                <a:noFill/>
              </a:ln>
              <a:effectLst/>
              <a:uLnTx/>
              <a:uFillTx/>
            </a:endParaRPr>
          </a:p>
        </p:txBody>
      </p:sp>
      <p:sp>
        <p:nvSpPr>
          <p:cNvPr id="25602" name="Rectangle 2"/>
          <p:cNvSpPr>
            <a:spLocks noGrp="1" noChangeArrowheads="1"/>
          </p:cNvSpPr>
          <p:nvPr>
            <p:ph type="title"/>
          </p:nvPr>
        </p:nvSpPr>
        <p:spPr>
          <a:xfrm>
            <a:off x="720000" y="720000"/>
            <a:ext cx="10753200" cy="451576"/>
          </a:xfrm>
        </p:spPr>
        <p:txBody>
          <a:bodyPr anchor="t">
            <a:noAutofit/>
          </a:bodyPr>
          <a:lstStyle/>
          <a:p>
            <a:pPr eaLnBrk="1" hangingPunct="1"/>
            <a:r>
              <a:rPr lang="cs-CZ" altLang="cs-CZ" dirty="0"/>
              <a:t>Co je třeba plánovat?</a:t>
            </a:r>
          </a:p>
        </p:txBody>
      </p:sp>
      <p:graphicFrame>
        <p:nvGraphicFramePr>
          <p:cNvPr id="25605" name="Rectangle 3">
            <a:extLst>
              <a:ext uri="{FF2B5EF4-FFF2-40B4-BE49-F238E27FC236}">
                <a16:creationId xmlns:a16="http://schemas.microsoft.com/office/drawing/2014/main" id="{FC26DBD8-66E8-439D-8F0F-470917CA5F39}"/>
              </a:ext>
            </a:extLst>
          </p:cNvPr>
          <p:cNvGraphicFramePr/>
          <p:nvPr>
            <p:extLst>
              <p:ext uri="{D42A27DB-BD31-4B8C-83A1-F6EECF244321}">
                <p14:modId xmlns:p14="http://schemas.microsoft.com/office/powerpoint/2010/main" val="2086398944"/>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66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Plánování rozsahu = </a:t>
            </a:r>
            <a:r>
              <a:rPr lang="cs-CZ" err="1"/>
              <a:t>Work</a:t>
            </a:r>
            <a:r>
              <a:rPr lang="cs-CZ"/>
              <a:t> </a:t>
            </a:r>
            <a:r>
              <a:rPr lang="cs-CZ" err="1"/>
              <a:t>Breakdown</a:t>
            </a:r>
            <a:r>
              <a:rPr lang="cs-CZ"/>
              <a:t> </a:t>
            </a:r>
            <a:r>
              <a:rPr lang="cs-CZ" err="1"/>
              <a:t>Structure</a:t>
            </a:r>
            <a:r>
              <a:rPr lang="cs-CZ"/>
              <a:t> (WBS)</a:t>
            </a:r>
          </a:p>
        </p:txBody>
      </p:sp>
      <p:sp>
        <p:nvSpPr>
          <p:cNvPr id="3" name="Zástupný symbol pro obsah 2"/>
          <p:cNvSpPr>
            <a:spLocks noGrp="1"/>
          </p:cNvSpPr>
          <p:nvPr>
            <p:ph idx="1"/>
          </p:nvPr>
        </p:nvSpPr>
        <p:spPr/>
        <p:txBody>
          <a:bodyPr/>
          <a:lstStyle/>
          <a:p>
            <a:r>
              <a:rPr lang="cs-CZ" b="1"/>
              <a:t>CO </a:t>
            </a:r>
            <a:r>
              <a:rPr lang="cs-CZ"/>
              <a:t>chceme v projektu udělat? (ne JAK)</a:t>
            </a:r>
          </a:p>
          <a:p>
            <a:r>
              <a:rPr lang="cs-CZ"/>
              <a:t>hranice projektu</a:t>
            </a:r>
          </a:p>
          <a:p>
            <a:r>
              <a:rPr lang="cs-CZ"/>
              <a:t>definuje 100 % rozsahu projektu</a:t>
            </a:r>
          </a:p>
          <a:p>
            <a:r>
              <a:rPr lang="cs-CZ"/>
              <a:t>na základě toho zjišťujeme JAK</a:t>
            </a:r>
          </a:p>
          <a:p>
            <a:r>
              <a:rPr lang="cs-CZ" sz="4000"/>
              <a:t>cíl </a:t>
            </a:r>
            <a:r>
              <a:rPr lang="cs-CZ"/>
              <a:t>→ </a:t>
            </a:r>
            <a:r>
              <a:rPr lang="cs-CZ" sz="3700"/>
              <a:t>výstupy</a:t>
            </a:r>
            <a:r>
              <a:rPr lang="cs-CZ"/>
              <a:t> → pracovní balíky</a:t>
            </a:r>
          </a:p>
          <a:p>
            <a:r>
              <a:rPr lang="cs-CZ"/>
              <a:t>obrana proti „přetečení“ obsahu (</a:t>
            </a:r>
            <a:r>
              <a:rPr lang="cs-CZ" err="1"/>
              <a:t>scope</a:t>
            </a:r>
            <a:r>
              <a:rPr lang="cs-CZ"/>
              <a:t> </a:t>
            </a:r>
            <a:r>
              <a:rPr lang="cs-CZ" err="1"/>
              <a:t>creep</a:t>
            </a:r>
            <a:r>
              <a:rPr lang="cs-CZ"/>
              <a:t>)</a:t>
            </a:r>
          </a:p>
          <a:p>
            <a:endParaRPr lang="cs-CZ"/>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14850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3074" name="Picture 2" descr="Výsledek obrázku pro noah's 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55" y="1758189"/>
            <a:ext cx="11675706" cy="4794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017032759"/>
              </p:ext>
            </p:extLst>
          </p:nvPr>
        </p:nvGraphicFramePr>
        <p:xfrm>
          <a:off x="4530" y="829175"/>
          <a:ext cx="11961531" cy="519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6" name="Zástupný symbol pro číslo snímku 5"/>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28375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09" t="39896" r="24249" b="23938"/>
          <a:stretch/>
        </p:blipFill>
        <p:spPr bwMode="auto">
          <a:xfrm>
            <a:off x="560386" y="1099991"/>
            <a:ext cx="10864127" cy="541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a:t>WBS</a:t>
            </a:r>
          </a:p>
        </p:txBody>
      </p:sp>
      <p:sp>
        <p:nvSpPr>
          <p:cNvPr id="3" name="Zástupný symbol pro zápatí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55722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Je vaše WBS správně?</a:t>
            </a:r>
          </a:p>
        </p:txBody>
      </p:sp>
      <p:sp>
        <p:nvSpPr>
          <p:cNvPr id="3" name="Zástupný symbol pro obsah 2"/>
          <p:cNvSpPr>
            <a:spLocks noGrp="1"/>
          </p:cNvSpPr>
          <p:nvPr>
            <p:ph idx="1"/>
          </p:nvPr>
        </p:nvSpPr>
        <p:spPr/>
        <p:txBody>
          <a:bodyPr/>
          <a:lstStyle/>
          <a:p>
            <a:r>
              <a:rPr lang="cs-CZ"/>
              <a:t>na nejnižší úrovni je vše, co je potřeba udělat k naplnění projektového cíle</a:t>
            </a:r>
          </a:p>
          <a:p>
            <a:r>
              <a:rPr lang="cs-CZ"/>
              <a:t>je možné přiřadit odpovědnost za pracovní balíky</a:t>
            </a:r>
          </a:p>
          <a:p>
            <a:r>
              <a:rPr lang="cs-CZ"/>
              <a:t>lze odhadnout náklady a čas pracovních balíků</a:t>
            </a:r>
          </a:p>
          <a:p>
            <a:r>
              <a:rPr lang="cs-CZ"/>
              <a:t>lze měřit dokončenost pracovních balíků</a:t>
            </a:r>
          </a:p>
          <a:p>
            <a:r>
              <a:rPr lang="cs-CZ"/>
              <a:t>zahrnuje náklady na Vás (projektového manažera)! (řízení a administraci projektu)</a:t>
            </a:r>
          </a:p>
          <a:p>
            <a:pPr marL="72000" indent="0">
              <a:buNone/>
            </a:pPr>
            <a:endParaRPr lang="cs-CZ"/>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90262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RASCI matrix – pro velké projekty</a:t>
            </a:r>
          </a:p>
        </p:txBody>
      </p:sp>
      <p:sp>
        <p:nvSpPr>
          <p:cNvPr id="3" name="Zástupný symbol pro obsah 2"/>
          <p:cNvSpPr>
            <a:spLocks noGrp="1"/>
          </p:cNvSpPr>
          <p:nvPr>
            <p:ph idx="1"/>
          </p:nvPr>
        </p:nvSpPr>
        <p:spPr/>
        <p:txBody>
          <a:bodyPr/>
          <a:lstStyle/>
          <a:p>
            <a:r>
              <a:rPr lang="cs-CZ"/>
              <a:t>R – </a:t>
            </a:r>
            <a:r>
              <a:rPr lang="cs-CZ" err="1"/>
              <a:t>responsible</a:t>
            </a:r>
            <a:endParaRPr lang="cs-CZ"/>
          </a:p>
          <a:p>
            <a:r>
              <a:rPr lang="cs-CZ"/>
              <a:t>A – </a:t>
            </a:r>
            <a:r>
              <a:rPr lang="cs-CZ" err="1"/>
              <a:t>accountable</a:t>
            </a:r>
            <a:endParaRPr lang="cs-CZ"/>
          </a:p>
          <a:p>
            <a:r>
              <a:rPr lang="cs-CZ"/>
              <a:t>S – support</a:t>
            </a:r>
          </a:p>
          <a:p>
            <a:r>
              <a:rPr lang="cs-CZ"/>
              <a:t>C – </a:t>
            </a:r>
            <a:r>
              <a:rPr lang="cs-CZ" err="1"/>
              <a:t>consulted</a:t>
            </a:r>
            <a:endParaRPr lang="cs-CZ"/>
          </a:p>
          <a:p>
            <a:r>
              <a:rPr lang="cs-CZ"/>
              <a:t> I –  </a:t>
            </a:r>
            <a:r>
              <a:rPr lang="cs-CZ" err="1"/>
              <a:t>informed</a:t>
            </a:r>
            <a:endParaRPr lang="cs-CZ"/>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87748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RASCI matrix</a:t>
            </a:r>
          </a:p>
        </p:txBody>
      </p:sp>
      <p:graphicFrame>
        <p:nvGraphicFramePr>
          <p:cNvPr id="5" name="Zástupný symbol pro obsah 4"/>
          <p:cNvGraphicFramePr>
            <a:graphicFrameLocks noGrp="1"/>
          </p:cNvGraphicFramePr>
          <p:nvPr>
            <p:ph idx="1"/>
          </p:nvPr>
        </p:nvGraphicFramePr>
        <p:xfrm>
          <a:off x="965430" y="1910081"/>
          <a:ext cx="6008168" cy="4348520"/>
        </p:xfrm>
        <a:graphic>
          <a:graphicData uri="http://schemas.openxmlformats.org/drawingml/2006/table">
            <a:tbl>
              <a:tblPr firstRow="1" bandRow="1">
                <a:tableStyleId>{5C22544A-7EE6-4342-B048-85BDC9FD1C3A}</a:tableStyleId>
              </a:tblPr>
              <a:tblGrid>
                <a:gridCol w="1755195">
                  <a:extLst>
                    <a:ext uri="{9D8B030D-6E8A-4147-A177-3AD203B41FA5}">
                      <a16:colId xmlns:a16="http://schemas.microsoft.com/office/drawing/2014/main" val="20000"/>
                    </a:ext>
                  </a:extLst>
                </a:gridCol>
                <a:gridCol w="1282643">
                  <a:extLst>
                    <a:ext uri="{9D8B030D-6E8A-4147-A177-3AD203B41FA5}">
                      <a16:colId xmlns:a16="http://schemas.microsoft.com/office/drawing/2014/main" val="20001"/>
                    </a:ext>
                  </a:extLst>
                </a:gridCol>
                <a:gridCol w="1330732">
                  <a:extLst>
                    <a:ext uri="{9D8B030D-6E8A-4147-A177-3AD203B41FA5}">
                      <a16:colId xmlns:a16="http://schemas.microsoft.com/office/drawing/2014/main" val="20002"/>
                    </a:ext>
                  </a:extLst>
                </a:gridCol>
                <a:gridCol w="1639598">
                  <a:extLst>
                    <a:ext uri="{9D8B030D-6E8A-4147-A177-3AD203B41FA5}">
                      <a16:colId xmlns:a16="http://schemas.microsoft.com/office/drawing/2014/main" val="20003"/>
                    </a:ext>
                  </a:extLst>
                </a:gridCol>
              </a:tblGrid>
              <a:tr h="1087130">
                <a:tc>
                  <a:txBody>
                    <a:bodyPr/>
                    <a:lstStyle/>
                    <a:p>
                      <a:endParaRPr lang="cs-CZ" sz="2000"/>
                    </a:p>
                  </a:txBody>
                  <a:tcPr marL="85725" marR="85725" marT="32147" marB="32147"/>
                </a:tc>
                <a:tc>
                  <a:txBody>
                    <a:bodyPr/>
                    <a:lstStyle/>
                    <a:p>
                      <a:r>
                        <a:rPr lang="cs-CZ" sz="2000"/>
                        <a:t>Noe</a:t>
                      </a:r>
                    </a:p>
                  </a:txBody>
                  <a:tcPr marL="85725" marR="85725" marT="32147" marB="32147"/>
                </a:tc>
                <a:tc>
                  <a:txBody>
                    <a:bodyPr/>
                    <a:lstStyle/>
                    <a:p>
                      <a:r>
                        <a:rPr lang="cs-CZ" sz="2000"/>
                        <a:t>Manželka</a:t>
                      </a:r>
                    </a:p>
                  </a:txBody>
                  <a:tcPr marL="85725" marR="85725" marT="32147" marB="32147"/>
                </a:tc>
                <a:tc>
                  <a:txBody>
                    <a:bodyPr/>
                    <a:lstStyle/>
                    <a:p>
                      <a:r>
                        <a:rPr lang="cs-CZ" sz="2000"/>
                        <a:t>Asistent</a:t>
                      </a:r>
                    </a:p>
                  </a:txBody>
                  <a:tcPr marL="85725" marR="85725" marT="32147" marB="32147"/>
                </a:tc>
                <a:extLst>
                  <a:ext uri="{0D108BD9-81ED-4DB2-BD59-A6C34878D82A}">
                    <a16:rowId xmlns:a16="http://schemas.microsoft.com/office/drawing/2014/main" val="10000"/>
                  </a:ext>
                </a:extLst>
              </a:tr>
              <a:tr h="1087130">
                <a:tc>
                  <a:txBody>
                    <a:bodyPr/>
                    <a:lstStyle/>
                    <a:p>
                      <a:r>
                        <a:rPr lang="cs-CZ" sz="2000" b="1"/>
                        <a:t>Sloni jsou na Arše</a:t>
                      </a:r>
                    </a:p>
                  </a:txBody>
                  <a:tcPr marL="85725" marR="85725" marT="32147" marB="32147"/>
                </a:tc>
                <a:tc>
                  <a:txBody>
                    <a:bodyPr/>
                    <a:lstStyle/>
                    <a:p>
                      <a:pPr algn="ctr"/>
                      <a:r>
                        <a:rPr lang="cs-CZ" sz="2800" b="1"/>
                        <a:t>A</a:t>
                      </a:r>
                    </a:p>
                  </a:txBody>
                  <a:tcPr marL="85725" marR="85725" marT="32147" marB="32147"/>
                </a:tc>
                <a:tc>
                  <a:txBody>
                    <a:bodyPr/>
                    <a:lstStyle/>
                    <a:p>
                      <a:pPr algn="ctr"/>
                      <a:r>
                        <a:rPr lang="cs-CZ" sz="2800" b="1"/>
                        <a:t>I</a:t>
                      </a:r>
                    </a:p>
                  </a:txBody>
                  <a:tcPr marL="85725" marR="85725" marT="32147" marB="32147"/>
                </a:tc>
                <a:tc>
                  <a:txBody>
                    <a:bodyPr/>
                    <a:lstStyle/>
                    <a:p>
                      <a:pPr algn="ctr"/>
                      <a:r>
                        <a:rPr lang="cs-CZ" sz="2800" b="1"/>
                        <a:t>R</a:t>
                      </a:r>
                    </a:p>
                  </a:txBody>
                  <a:tcPr marL="85725" marR="85725" marT="32147" marB="32147"/>
                </a:tc>
                <a:extLst>
                  <a:ext uri="{0D108BD9-81ED-4DB2-BD59-A6C34878D82A}">
                    <a16:rowId xmlns:a16="http://schemas.microsoft.com/office/drawing/2014/main" val="10001"/>
                  </a:ext>
                </a:extLst>
              </a:tr>
              <a:tr h="1087130">
                <a:tc>
                  <a:txBody>
                    <a:bodyPr/>
                    <a:lstStyle/>
                    <a:p>
                      <a:r>
                        <a:rPr lang="cs-CZ" sz="2000" b="1"/>
                        <a:t>Lvi jsou na Arše</a:t>
                      </a:r>
                    </a:p>
                  </a:txBody>
                  <a:tcPr marL="85725" marR="85725" marT="32147" marB="32147"/>
                </a:tc>
                <a:tc>
                  <a:txBody>
                    <a:bodyPr/>
                    <a:lstStyle/>
                    <a:p>
                      <a:pPr algn="ctr"/>
                      <a:r>
                        <a:rPr lang="cs-CZ" sz="2800" b="1"/>
                        <a:t>A</a:t>
                      </a:r>
                    </a:p>
                  </a:txBody>
                  <a:tcPr marL="85725" marR="85725" marT="32147" marB="32147"/>
                </a:tc>
                <a:tc>
                  <a:txBody>
                    <a:bodyPr/>
                    <a:lstStyle/>
                    <a:p>
                      <a:pPr algn="ctr"/>
                      <a:r>
                        <a:rPr lang="cs-CZ" sz="2800" b="1"/>
                        <a:t>I</a:t>
                      </a:r>
                    </a:p>
                  </a:txBody>
                  <a:tcPr marL="85725" marR="85725" marT="32147" marB="32147"/>
                </a:tc>
                <a:tc>
                  <a:txBody>
                    <a:bodyPr/>
                    <a:lstStyle/>
                    <a:p>
                      <a:pPr algn="ctr"/>
                      <a:r>
                        <a:rPr lang="cs-CZ" sz="2800" b="1"/>
                        <a:t>R</a:t>
                      </a:r>
                    </a:p>
                  </a:txBody>
                  <a:tcPr marL="85725" marR="85725" marT="32147" marB="32147"/>
                </a:tc>
                <a:extLst>
                  <a:ext uri="{0D108BD9-81ED-4DB2-BD59-A6C34878D82A}">
                    <a16:rowId xmlns:a16="http://schemas.microsoft.com/office/drawing/2014/main" val="10002"/>
                  </a:ext>
                </a:extLst>
              </a:tr>
              <a:tr h="1087130">
                <a:tc>
                  <a:txBody>
                    <a:bodyPr/>
                    <a:lstStyle/>
                    <a:p>
                      <a:r>
                        <a:rPr lang="cs-CZ" sz="2000" b="1"/>
                        <a:t>Vnitřní uspořádání lodi hotové</a:t>
                      </a:r>
                    </a:p>
                  </a:txBody>
                  <a:tcPr marL="85725" marR="85725" marT="32147" marB="32147"/>
                </a:tc>
                <a:tc>
                  <a:txBody>
                    <a:bodyPr/>
                    <a:lstStyle/>
                    <a:p>
                      <a:pPr algn="ctr"/>
                      <a:r>
                        <a:rPr lang="cs-CZ" sz="2800" b="1"/>
                        <a:t>A,R</a:t>
                      </a:r>
                    </a:p>
                  </a:txBody>
                  <a:tcPr marL="85725" marR="85725" marT="32147" marB="32147"/>
                </a:tc>
                <a:tc>
                  <a:txBody>
                    <a:bodyPr/>
                    <a:lstStyle/>
                    <a:p>
                      <a:pPr algn="ctr"/>
                      <a:r>
                        <a:rPr lang="cs-CZ" sz="2800" b="1"/>
                        <a:t>C</a:t>
                      </a:r>
                    </a:p>
                  </a:txBody>
                  <a:tcPr marL="85725" marR="85725" marT="32147" marB="32147"/>
                </a:tc>
                <a:tc>
                  <a:txBody>
                    <a:bodyPr/>
                    <a:lstStyle/>
                    <a:p>
                      <a:pPr algn="ctr"/>
                      <a:r>
                        <a:rPr lang="cs-CZ" sz="2800" b="1" dirty="0"/>
                        <a:t>I</a:t>
                      </a:r>
                    </a:p>
                  </a:txBody>
                  <a:tcPr marL="85725" marR="85725" marT="32147" marB="32147"/>
                </a:tc>
                <a:extLst>
                  <a:ext uri="{0D108BD9-81ED-4DB2-BD59-A6C34878D82A}">
                    <a16:rowId xmlns:a16="http://schemas.microsoft.com/office/drawing/2014/main" val="10003"/>
                  </a:ext>
                </a:extLst>
              </a:tr>
            </a:tbl>
          </a:graphicData>
        </a:graphic>
      </p:graphicFrame>
      <p:sp>
        <p:nvSpPr>
          <p:cNvPr id="6" name="Obdélník 5"/>
          <p:cNvSpPr/>
          <p:nvPr/>
        </p:nvSpPr>
        <p:spPr>
          <a:xfrm>
            <a:off x="7446150" y="3253804"/>
            <a:ext cx="4252973" cy="1923943"/>
          </a:xfrm>
          <a:prstGeom prst="rect">
            <a:avLst/>
          </a:prstGeom>
        </p:spPr>
        <p:txBody>
          <a:bodyPr wrap="square" lIns="76535" tIns="38268" rIns="76535" bIns="3826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a:ln>
                  <a:noFill/>
                </a:ln>
                <a:solidFill>
                  <a:srgbClr val="000000"/>
                </a:solidFill>
                <a:effectLst/>
                <a:uLnTx/>
                <a:uFillTx/>
                <a:latin typeface="Arial"/>
                <a:ea typeface="+mn-ea"/>
                <a:cs typeface="+mn-cs"/>
              </a:rPr>
              <a:t>R – </a:t>
            </a:r>
            <a:r>
              <a:rPr kumimoji="0" lang="cs-CZ" sz="2400" b="1" i="0" u="none" strike="noStrike" kern="1200" cap="none" spc="0" normalizeH="0" baseline="0" noProof="0" err="1">
                <a:ln>
                  <a:noFill/>
                </a:ln>
                <a:solidFill>
                  <a:srgbClr val="000000"/>
                </a:solidFill>
                <a:effectLst/>
                <a:uLnTx/>
                <a:uFillTx/>
                <a:latin typeface="Arial"/>
                <a:ea typeface="+mn-ea"/>
                <a:cs typeface="+mn-cs"/>
              </a:rPr>
              <a:t>responsible</a:t>
            </a:r>
            <a:endParaRPr kumimoji="0" lang="cs-CZ" sz="24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a:ln>
                  <a:noFill/>
                </a:ln>
                <a:solidFill>
                  <a:srgbClr val="000000"/>
                </a:solidFill>
                <a:effectLst/>
                <a:uLnTx/>
                <a:uFillTx/>
                <a:latin typeface="Arial"/>
                <a:ea typeface="+mn-ea"/>
                <a:cs typeface="+mn-cs"/>
              </a:rPr>
              <a:t>A – </a:t>
            </a:r>
            <a:r>
              <a:rPr kumimoji="0" lang="cs-CZ" sz="2400" b="1" i="0" u="none" strike="noStrike" kern="1200" cap="none" spc="0" normalizeH="0" baseline="0" noProof="0" err="1">
                <a:ln>
                  <a:noFill/>
                </a:ln>
                <a:solidFill>
                  <a:srgbClr val="000000"/>
                </a:solidFill>
                <a:effectLst/>
                <a:uLnTx/>
                <a:uFillTx/>
                <a:latin typeface="Arial"/>
                <a:ea typeface="+mn-ea"/>
                <a:cs typeface="+mn-cs"/>
              </a:rPr>
              <a:t>accountable</a:t>
            </a:r>
            <a:endParaRPr kumimoji="0" lang="cs-CZ" sz="24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a:ln>
                  <a:noFill/>
                </a:ln>
                <a:solidFill>
                  <a:srgbClr val="000000"/>
                </a:solidFill>
                <a:effectLst/>
                <a:uLnTx/>
                <a:uFillTx/>
                <a:latin typeface="Arial"/>
                <a:ea typeface="+mn-ea"/>
                <a:cs typeface="+mn-cs"/>
              </a:rPr>
              <a:t>S – support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a:ln>
                  <a:noFill/>
                </a:ln>
                <a:solidFill>
                  <a:srgbClr val="000000"/>
                </a:solidFill>
                <a:effectLst/>
                <a:uLnTx/>
                <a:uFillTx/>
                <a:latin typeface="Arial"/>
                <a:ea typeface="+mn-ea"/>
                <a:cs typeface="+mn-cs"/>
              </a:rPr>
              <a:t>C – </a:t>
            </a:r>
            <a:r>
              <a:rPr kumimoji="0" lang="cs-CZ" sz="2400" b="1" i="0" u="none" strike="noStrike" kern="1200" cap="none" spc="0" normalizeH="0" baseline="0" noProof="0" err="1">
                <a:ln>
                  <a:noFill/>
                </a:ln>
                <a:solidFill>
                  <a:srgbClr val="000000"/>
                </a:solidFill>
                <a:effectLst/>
                <a:uLnTx/>
                <a:uFillTx/>
                <a:latin typeface="Arial"/>
                <a:ea typeface="+mn-ea"/>
                <a:cs typeface="+mn-cs"/>
              </a:rPr>
              <a:t>consulted</a:t>
            </a:r>
            <a:endParaRPr kumimoji="0" lang="cs-CZ" sz="24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1200" cap="none" spc="0" normalizeH="0" baseline="0" noProof="0">
                <a:ln>
                  <a:noFill/>
                </a:ln>
                <a:solidFill>
                  <a:srgbClr val="000000"/>
                </a:solidFill>
                <a:effectLst/>
                <a:uLnTx/>
                <a:uFillTx/>
                <a:latin typeface="Arial"/>
                <a:ea typeface="+mn-ea"/>
                <a:cs typeface="+mn-cs"/>
              </a:rPr>
              <a:t>I  -  </a:t>
            </a:r>
            <a:r>
              <a:rPr kumimoji="0" lang="cs-CZ" sz="2400" b="1" i="0" u="none" strike="noStrike" kern="1200" cap="none" spc="0" normalizeH="0" baseline="0" noProof="0" err="1">
                <a:ln>
                  <a:noFill/>
                </a:ln>
                <a:solidFill>
                  <a:srgbClr val="000000"/>
                </a:solidFill>
                <a:effectLst/>
                <a:uLnTx/>
                <a:uFillTx/>
                <a:latin typeface="Arial"/>
                <a:ea typeface="+mn-ea"/>
                <a:cs typeface="+mn-cs"/>
              </a:rPr>
              <a:t>informed</a:t>
            </a:r>
            <a:endParaRPr kumimoji="0" lang="cs-CZ" sz="2400" b="1" i="0" u="none" strike="noStrike" kern="1200" cap="none" spc="0" normalizeH="0" baseline="0" noProof="0">
              <a:ln>
                <a:noFill/>
              </a:ln>
              <a:solidFill>
                <a:srgbClr val="000000"/>
              </a:solidFill>
              <a:effectLst/>
              <a:uLnTx/>
              <a:uFillTx/>
              <a:latin typeface="Arial"/>
              <a:ea typeface="+mn-ea"/>
              <a:cs typeface="+mn-cs"/>
            </a:endParaRPr>
          </a:p>
        </p:txBody>
      </p:sp>
      <p:sp>
        <p:nvSpPr>
          <p:cNvPr id="3" name="Zástupný symbol pro zápatí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13266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73AA684-46E9-4ED4-9582-AF2E2BB58AAD}"/>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D55A10FE-7322-4B0B-9CF1-DA78CD1B8E98}"/>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cs-CZ" altLang="cs-CZ"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Nadpis 3">
            <a:extLst>
              <a:ext uri="{FF2B5EF4-FFF2-40B4-BE49-F238E27FC236}">
                <a16:creationId xmlns:a16="http://schemas.microsoft.com/office/drawing/2014/main" id="{217205BF-D74C-4A1A-9A93-8B014D18D74B}"/>
              </a:ext>
            </a:extLst>
          </p:cNvPr>
          <p:cNvSpPr>
            <a:spLocks noGrp="1"/>
          </p:cNvSpPr>
          <p:nvPr>
            <p:ph type="title"/>
          </p:nvPr>
        </p:nvSpPr>
        <p:spPr/>
        <p:txBody>
          <a:bodyPr/>
          <a:lstStyle/>
          <a:p>
            <a:r>
              <a:rPr lang="cs-CZ"/>
              <a:t>2. část</a:t>
            </a:r>
          </a:p>
        </p:txBody>
      </p:sp>
      <p:sp>
        <p:nvSpPr>
          <p:cNvPr id="5" name="Podnadpis 4">
            <a:extLst>
              <a:ext uri="{FF2B5EF4-FFF2-40B4-BE49-F238E27FC236}">
                <a16:creationId xmlns:a16="http://schemas.microsoft.com/office/drawing/2014/main" id="{31B793CD-32E8-4A26-BA77-92280CA84737}"/>
              </a:ext>
            </a:extLst>
          </p:cNvPr>
          <p:cNvSpPr>
            <a:spLocks noGrp="1"/>
          </p:cNvSpPr>
          <p:nvPr>
            <p:ph type="subTitle" idx="1"/>
          </p:nvPr>
        </p:nvSpPr>
        <p:spPr/>
        <p:txBody>
          <a:bodyPr/>
          <a:lstStyle/>
          <a:p>
            <a:pPr algn="ctr"/>
            <a:r>
              <a:rPr lang="cs-CZ" sz="4400"/>
              <a:t>Plánování projektu</a:t>
            </a:r>
          </a:p>
        </p:txBody>
      </p:sp>
    </p:spTree>
    <p:extLst>
      <p:ext uri="{BB962C8B-B14F-4D97-AF65-F5344CB8AC3E}">
        <p14:creationId xmlns:p14="http://schemas.microsoft.com/office/powerpoint/2010/main" val="323951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a:solidFill>
                <a:schemeClr val="bg1"/>
              </a:solidFill>
            </a:endParaRPr>
          </a:p>
          <a:p>
            <a:pPr marL="0" indent="0" algn="ctr">
              <a:buNone/>
            </a:pPr>
            <a:r>
              <a:rPr lang="cs-CZ" sz="5500">
                <a:solidFill>
                  <a:schemeClr val="bg1"/>
                </a:solidFill>
              </a:rPr>
              <a:t>Plánování (2.část)</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83428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Plán pro dnešek</a:t>
            </a:r>
          </a:p>
        </p:txBody>
      </p:sp>
      <p:sp>
        <p:nvSpPr>
          <p:cNvPr id="3" name="Zástupný symbol pro obsah 2"/>
          <p:cNvSpPr>
            <a:spLocks noGrp="1"/>
          </p:cNvSpPr>
          <p:nvPr>
            <p:ph idx="1"/>
          </p:nvPr>
        </p:nvSpPr>
        <p:spPr/>
        <p:txBody>
          <a:bodyPr/>
          <a:lstStyle/>
          <a:p>
            <a:r>
              <a:rPr lang="cs-CZ"/>
              <a:t>Úvod a individuálních tvorba příkladu na LRM (cca 30 minut)</a:t>
            </a:r>
          </a:p>
          <a:p>
            <a:r>
              <a:rPr lang="cs-CZ">
                <a:sym typeface="Wingdings" panose="05000000000000000000" pitchFamily="2" charset="2"/>
              </a:rPr>
              <a:t>Rady k realizační části úkolu v </a:t>
            </a:r>
            <a:r>
              <a:rPr lang="cs-CZ" err="1">
                <a:sym typeface="Wingdings" panose="05000000000000000000" pitchFamily="2" charset="2"/>
              </a:rPr>
              <a:t>Promisu</a:t>
            </a:r>
            <a:r>
              <a:rPr lang="cs-CZ">
                <a:sym typeface="Wingdings" panose="05000000000000000000" pitchFamily="2" charset="2"/>
              </a:rPr>
              <a:t> (cca 20 minut)</a:t>
            </a:r>
          </a:p>
          <a:p>
            <a:r>
              <a:rPr lang="cs-CZ"/>
              <a:t>1. část o zahájení a řešení rozsahu projektu atd. (cca 50 minut)</a:t>
            </a:r>
          </a:p>
          <a:p>
            <a:r>
              <a:rPr lang="cs-CZ"/>
              <a:t>pauza</a:t>
            </a:r>
          </a:p>
          <a:p>
            <a:r>
              <a:rPr lang="cs-CZ"/>
              <a:t>2. část o plánování času, řešení rizik atd. (cca 50 minut)</a:t>
            </a:r>
          </a:p>
          <a:p>
            <a:r>
              <a:rPr lang="cs-CZ"/>
              <a:t>3. část o řízení a kontrole i ukončení projektu (cca 50 minut)</a:t>
            </a:r>
          </a:p>
          <a:p>
            <a:pPr marL="72000" indent="0">
              <a:buNone/>
            </a:pPr>
            <a:endParaRPr lang="cs-CZ"/>
          </a:p>
          <a:p>
            <a:endParaRPr lang="cs-CZ"/>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406267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Plánování času a zdrojů</a:t>
            </a:r>
          </a:p>
        </p:txBody>
      </p:sp>
      <p:sp>
        <p:nvSpPr>
          <p:cNvPr id="3" name="Zástupný symbol pro obsah 2"/>
          <p:cNvSpPr>
            <a:spLocks noGrp="1"/>
          </p:cNvSpPr>
          <p:nvPr>
            <p:ph idx="1"/>
          </p:nvPr>
        </p:nvSpPr>
        <p:spPr>
          <a:xfrm>
            <a:off x="748575" y="1692002"/>
            <a:ext cx="10753200" cy="4139998"/>
          </a:xfrm>
        </p:spPr>
        <p:txBody>
          <a:bodyPr/>
          <a:lstStyle/>
          <a:p>
            <a:r>
              <a:rPr lang="cs-CZ" b="1"/>
              <a:t>JAK, </a:t>
            </a:r>
            <a:r>
              <a:rPr lang="cs-CZ"/>
              <a:t> ne CO</a:t>
            </a:r>
          </a:p>
          <a:p>
            <a:r>
              <a:rPr lang="cs-CZ" altLang="cs-CZ"/>
              <a:t>definuje v jakých termínech a časových sledech budou práce na projektu probíhat</a:t>
            </a:r>
            <a:endParaRPr lang="cs-CZ"/>
          </a:p>
          <a:p>
            <a:r>
              <a:rPr lang="cs-CZ"/>
              <a:t>aktivity založené na WBS nebo logickém rámci</a:t>
            </a: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66826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a:t>Plánování času a zdrojů</a:t>
            </a:r>
          </a:p>
        </p:txBody>
      </p:sp>
      <p:sp>
        <p:nvSpPr>
          <p:cNvPr id="5" name="Zástupný symbol pro obsah 4"/>
          <p:cNvSpPr>
            <a:spLocks noGrp="1"/>
          </p:cNvSpPr>
          <p:nvPr>
            <p:ph idx="1"/>
          </p:nvPr>
        </p:nvSpPr>
        <p:spPr/>
        <p:txBody>
          <a:bodyPr/>
          <a:lstStyle/>
          <a:p>
            <a:pPr marL="72000" indent="0">
              <a:buNone/>
            </a:pPr>
            <a:r>
              <a:rPr lang="cs-CZ"/>
              <a:t>Hlavní nástroje:</a:t>
            </a:r>
          </a:p>
          <a:p>
            <a:r>
              <a:rPr lang="cs-CZ" err="1"/>
              <a:t>Ganttův</a:t>
            </a:r>
            <a:r>
              <a:rPr lang="cs-CZ"/>
              <a:t> diagram</a:t>
            </a:r>
          </a:p>
          <a:p>
            <a:pPr lvl="2">
              <a:lnSpc>
                <a:spcPct val="80000"/>
              </a:lnSpc>
            </a:pPr>
            <a:r>
              <a:rPr lang="cs-CZ" altLang="cs-CZ" sz="1800"/>
              <a:t>+ přehlednost</a:t>
            </a:r>
          </a:p>
          <a:p>
            <a:pPr lvl="2">
              <a:lnSpc>
                <a:spcPct val="80000"/>
              </a:lnSpc>
            </a:pPr>
            <a:r>
              <a:rPr lang="cs-CZ" altLang="cs-CZ" sz="1800"/>
              <a:t>+ jednoduchost konstrukce</a:t>
            </a:r>
          </a:p>
          <a:p>
            <a:pPr lvl="2">
              <a:lnSpc>
                <a:spcPct val="80000"/>
              </a:lnSpc>
            </a:pPr>
            <a:r>
              <a:rPr lang="cs-CZ" altLang="cs-CZ" sz="1800"/>
              <a:t>-  neukazují přehledně závislosti mezi úkoly (činnostmi)</a:t>
            </a:r>
          </a:p>
          <a:p>
            <a:pPr lvl="2">
              <a:lnSpc>
                <a:spcPct val="80000"/>
              </a:lnSpc>
            </a:pPr>
            <a:r>
              <a:rPr lang="cs-CZ" altLang="cs-CZ" sz="1800"/>
              <a:t>-  změna v délce jedné činnosti se většinou (automaticky) nepromítne do zbývající části </a:t>
            </a:r>
          </a:p>
          <a:p>
            <a:pPr marL="252000" lvl="2" indent="-180000">
              <a:lnSpc>
                <a:spcPct val="150000"/>
              </a:lnSpc>
              <a:buClr>
                <a:schemeClr val="tx2"/>
              </a:buClr>
              <a:buSzPct val="100000"/>
              <a:buFont typeface="Arial" panose="020B0604020202020204" pitchFamily="34" charset="0"/>
              <a:buChar char="̶"/>
            </a:pPr>
            <a:r>
              <a:rPr lang="cs-CZ" sz="2800">
                <a:ea typeface="+mn-ea"/>
                <a:cs typeface="+mn-cs"/>
              </a:rPr>
              <a:t>CPM – </a:t>
            </a:r>
            <a:r>
              <a:rPr lang="cs-CZ" sz="2800" err="1">
                <a:ea typeface="+mn-ea"/>
                <a:cs typeface="+mn-cs"/>
              </a:rPr>
              <a:t>critical</a:t>
            </a:r>
            <a:r>
              <a:rPr lang="cs-CZ" sz="2800">
                <a:ea typeface="+mn-ea"/>
                <a:cs typeface="+mn-cs"/>
              </a:rPr>
              <a:t> </a:t>
            </a:r>
            <a:r>
              <a:rPr lang="cs-CZ" sz="2800" err="1">
                <a:ea typeface="+mn-ea"/>
                <a:cs typeface="+mn-cs"/>
              </a:rPr>
              <a:t>path</a:t>
            </a:r>
            <a:r>
              <a:rPr lang="cs-CZ" sz="2800">
                <a:ea typeface="+mn-ea"/>
                <a:cs typeface="+mn-cs"/>
              </a:rPr>
              <a:t> </a:t>
            </a:r>
            <a:r>
              <a:rPr lang="cs-CZ" sz="2800" err="1">
                <a:ea typeface="+mn-ea"/>
                <a:cs typeface="+mn-cs"/>
              </a:rPr>
              <a:t>method</a:t>
            </a:r>
            <a:r>
              <a:rPr lang="cs-CZ" sz="2800">
                <a:ea typeface="+mn-ea"/>
                <a:cs typeface="+mn-cs"/>
              </a:rPr>
              <a:t> – kritická cesta</a:t>
            </a:r>
          </a:p>
          <a:p>
            <a:pPr lvl="2">
              <a:lnSpc>
                <a:spcPct val="80000"/>
              </a:lnSpc>
            </a:pPr>
            <a:r>
              <a:rPr lang="cs-CZ" altLang="cs-CZ" sz="1800"/>
              <a:t>+ souhrnně prezentuje souvislosti</a:t>
            </a:r>
          </a:p>
          <a:p>
            <a:pPr lvl="2">
              <a:lnSpc>
                <a:spcPct val="80000"/>
              </a:lnSpc>
            </a:pPr>
            <a:r>
              <a:rPr lang="cs-CZ" altLang="cs-CZ" sz="1800"/>
              <a:t>+ umožňuje hledat alternativy</a:t>
            </a:r>
          </a:p>
          <a:p>
            <a:pPr lvl="2">
              <a:lnSpc>
                <a:spcPct val="80000"/>
              </a:lnSpc>
            </a:pPr>
            <a:r>
              <a:rPr lang="cs-CZ" altLang="cs-CZ" sz="1800"/>
              <a:t>+ definuje kritickou cestu</a:t>
            </a:r>
          </a:p>
          <a:p>
            <a:pPr lvl="2">
              <a:lnSpc>
                <a:spcPct val="80000"/>
              </a:lnSpc>
            </a:pPr>
            <a:r>
              <a:rPr lang="cs-CZ" altLang="cs-CZ" sz="1800"/>
              <a:t>- složitost</a:t>
            </a:r>
          </a:p>
          <a:p>
            <a:pPr lvl="2">
              <a:lnSpc>
                <a:spcPct val="80000"/>
              </a:lnSpc>
            </a:pPr>
            <a:r>
              <a:rPr lang="cs-CZ" altLang="cs-CZ" sz="1800"/>
              <a:t>- nepřehlednost</a:t>
            </a:r>
          </a:p>
          <a:p>
            <a:endParaRPr lang="cs-CZ" sz="1400"/>
          </a:p>
          <a:p>
            <a:pPr marL="0" indent="0" algn="ctr">
              <a:buNone/>
            </a:pPr>
            <a:r>
              <a:rPr lang="cs-CZ" sz="1800" i="1" err="1"/>
              <a:t>The</a:t>
            </a:r>
            <a:r>
              <a:rPr lang="cs-CZ" sz="1800" i="1"/>
              <a:t> </a:t>
            </a:r>
            <a:r>
              <a:rPr lang="cs-CZ" sz="1800" i="1" err="1"/>
              <a:t>time</a:t>
            </a:r>
            <a:r>
              <a:rPr lang="cs-CZ" sz="1800" i="1"/>
              <a:t> </a:t>
            </a:r>
            <a:r>
              <a:rPr lang="cs-CZ" sz="1800" i="1" err="1"/>
              <a:t>is</a:t>
            </a:r>
            <a:r>
              <a:rPr lang="cs-CZ" sz="1800" i="1"/>
              <a:t> </a:t>
            </a:r>
            <a:r>
              <a:rPr lang="cs-CZ" sz="1800" i="1" err="1"/>
              <a:t>the</a:t>
            </a:r>
            <a:r>
              <a:rPr lang="cs-CZ" sz="1800" i="1"/>
              <a:t> </a:t>
            </a:r>
            <a:r>
              <a:rPr lang="cs-CZ" sz="1800" i="1" err="1"/>
              <a:t>only</a:t>
            </a:r>
            <a:r>
              <a:rPr lang="cs-CZ" sz="1800" i="1"/>
              <a:t> </a:t>
            </a:r>
            <a:r>
              <a:rPr lang="cs-CZ" sz="1800" i="1" err="1"/>
              <a:t>thing</a:t>
            </a:r>
            <a:r>
              <a:rPr lang="cs-CZ" sz="1800" i="1"/>
              <a:t> </a:t>
            </a:r>
            <a:r>
              <a:rPr lang="cs-CZ" sz="1800" i="1" err="1"/>
              <a:t>that</a:t>
            </a:r>
            <a:r>
              <a:rPr lang="cs-CZ" sz="1800" i="1"/>
              <a:t> </a:t>
            </a:r>
            <a:r>
              <a:rPr lang="cs-CZ" sz="1800" i="1" err="1"/>
              <a:t>cannot</a:t>
            </a:r>
            <a:r>
              <a:rPr lang="cs-CZ" sz="1800" i="1"/>
              <a:t> </a:t>
            </a:r>
            <a:r>
              <a:rPr lang="cs-CZ" sz="1800" i="1" err="1"/>
              <a:t>be</a:t>
            </a:r>
            <a:r>
              <a:rPr lang="cs-CZ" sz="1800" i="1"/>
              <a:t> </a:t>
            </a:r>
            <a:r>
              <a:rPr lang="cs-CZ" sz="1800" i="1" err="1"/>
              <a:t>bought</a:t>
            </a:r>
            <a:r>
              <a:rPr lang="cs-CZ" sz="1800" i="1">
                <a:sym typeface="Wingdings" panose="05000000000000000000" pitchFamily="2" charset="2"/>
              </a:rPr>
              <a:t></a:t>
            </a:r>
            <a:endParaRPr lang="cs-CZ" sz="1800" i="1"/>
          </a:p>
          <a:p>
            <a:endParaRPr lang="cs-CZ"/>
          </a:p>
          <a:p>
            <a:endParaRPr lang="cs-CZ"/>
          </a:p>
        </p:txBody>
      </p:sp>
    </p:spTree>
    <p:extLst>
      <p:ext uri="{BB962C8B-B14F-4D97-AF65-F5344CB8AC3E}">
        <p14:creationId xmlns:p14="http://schemas.microsoft.com/office/powerpoint/2010/main" val="326892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Odhadování	</a:t>
            </a:r>
          </a:p>
        </p:txBody>
      </p:sp>
      <p:sp>
        <p:nvSpPr>
          <p:cNvPr id="3" name="Zástupný symbol pro obsah 2"/>
          <p:cNvSpPr>
            <a:spLocks noGrp="1"/>
          </p:cNvSpPr>
          <p:nvPr>
            <p:ph idx="1"/>
          </p:nvPr>
        </p:nvSpPr>
        <p:spPr/>
        <p:txBody>
          <a:bodyPr/>
          <a:lstStyle/>
          <a:p>
            <a:r>
              <a:rPr lang="cs-CZ" sz="2400" err="1"/>
              <a:t>Window</a:t>
            </a:r>
            <a:r>
              <a:rPr lang="cs-CZ" sz="2400"/>
              <a:t> </a:t>
            </a:r>
            <a:r>
              <a:rPr lang="cs-CZ" sz="2400" err="1"/>
              <a:t>method</a:t>
            </a:r>
            <a:r>
              <a:rPr lang="cs-CZ" sz="2400"/>
              <a:t> </a:t>
            </a:r>
            <a:r>
              <a:rPr lang="cs-CZ" sz="2400">
                <a:sym typeface="Wingdings" panose="05000000000000000000" pitchFamily="2" charset="2"/>
              </a:rPr>
              <a:t></a:t>
            </a:r>
            <a:endParaRPr lang="cs-CZ" sz="2400"/>
          </a:p>
          <a:p>
            <a:r>
              <a:rPr lang="cs-CZ" sz="2400"/>
              <a:t>Top-</a:t>
            </a:r>
            <a:r>
              <a:rPr lang="cs-CZ" sz="2400" err="1"/>
              <a:t>down</a:t>
            </a:r>
            <a:r>
              <a:rPr lang="cs-CZ" sz="2400"/>
              <a:t>, </a:t>
            </a:r>
            <a:r>
              <a:rPr lang="cs-CZ" sz="2400" err="1"/>
              <a:t>Bottom</a:t>
            </a:r>
            <a:r>
              <a:rPr lang="cs-CZ" sz="2400"/>
              <a:t>-up</a:t>
            </a:r>
          </a:p>
          <a:p>
            <a:r>
              <a:rPr lang="cs-CZ" sz="2400" err="1"/>
              <a:t>Groupe</a:t>
            </a:r>
            <a:r>
              <a:rPr lang="cs-CZ" sz="2400"/>
              <a:t> </a:t>
            </a:r>
            <a:r>
              <a:rPr lang="cs-CZ" sz="2400" err="1"/>
              <a:t>estimation</a:t>
            </a:r>
            <a:r>
              <a:rPr lang="cs-CZ" sz="2400"/>
              <a:t> </a:t>
            </a:r>
            <a:r>
              <a:rPr lang="cs-CZ" sz="2400" err="1"/>
              <a:t>technique</a:t>
            </a:r>
            <a:r>
              <a:rPr lang="cs-CZ" sz="2400"/>
              <a:t> (</a:t>
            </a:r>
            <a:r>
              <a:rPr lang="cs-CZ" sz="2400" err="1"/>
              <a:t>Delphi</a:t>
            </a:r>
            <a:r>
              <a:rPr lang="cs-CZ" sz="2400"/>
              <a:t>, </a:t>
            </a:r>
            <a:r>
              <a:rPr lang="cs-CZ" sz="2400" err="1"/>
              <a:t>Crawford´s</a:t>
            </a:r>
            <a:r>
              <a:rPr lang="cs-CZ" sz="2400"/>
              <a:t> slip </a:t>
            </a:r>
            <a:r>
              <a:rPr lang="cs-CZ" sz="2400" err="1"/>
              <a:t>etc</a:t>
            </a:r>
            <a:r>
              <a:rPr lang="cs-CZ" sz="2400"/>
              <a:t>.)</a:t>
            </a:r>
          </a:p>
          <a:p>
            <a:r>
              <a:rPr lang="cs-CZ" sz="2400"/>
              <a:t>Expert </a:t>
            </a:r>
            <a:r>
              <a:rPr lang="cs-CZ" sz="2400" err="1"/>
              <a:t>guess</a:t>
            </a:r>
            <a:r>
              <a:rPr lang="cs-CZ" sz="2400"/>
              <a:t> (SME)</a:t>
            </a:r>
          </a:p>
          <a:p>
            <a:r>
              <a:rPr lang="cs-CZ" sz="2400" err="1"/>
              <a:t>Comparative</a:t>
            </a:r>
            <a:r>
              <a:rPr lang="cs-CZ" sz="2400"/>
              <a:t> </a:t>
            </a:r>
            <a:r>
              <a:rPr lang="cs-CZ" sz="2400" err="1"/>
              <a:t>or</a:t>
            </a:r>
            <a:r>
              <a:rPr lang="cs-CZ" sz="2400"/>
              <a:t> </a:t>
            </a:r>
            <a:r>
              <a:rPr lang="cs-CZ" sz="2400" err="1"/>
              <a:t>analogous</a:t>
            </a:r>
            <a:r>
              <a:rPr lang="cs-CZ" sz="2400"/>
              <a:t> </a:t>
            </a:r>
            <a:r>
              <a:rPr lang="cs-CZ" sz="2400" err="1"/>
              <a:t>estimation</a:t>
            </a:r>
            <a:endParaRPr lang="cs-CZ" sz="2400"/>
          </a:p>
          <a:p>
            <a:r>
              <a:rPr lang="cs-CZ" sz="2400"/>
              <a:t>PERT – </a:t>
            </a:r>
            <a:r>
              <a:rPr lang="cs-CZ" sz="2400" err="1"/>
              <a:t>uses</a:t>
            </a:r>
            <a:r>
              <a:rPr lang="cs-CZ" sz="2400"/>
              <a:t> </a:t>
            </a:r>
            <a:r>
              <a:rPr lang="cs-CZ" sz="2400" err="1"/>
              <a:t>Three</a:t>
            </a:r>
            <a:r>
              <a:rPr lang="cs-CZ" sz="2400"/>
              <a:t>-point </a:t>
            </a:r>
            <a:r>
              <a:rPr lang="cs-CZ" sz="2400" err="1"/>
              <a:t>estimating</a:t>
            </a:r>
            <a:endParaRPr lang="cs-CZ" sz="2400"/>
          </a:p>
          <a:p>
            <a:r>
              <a:rPr lang="cs-CZ" sz="2400" err="1"/>
              <a:t>Planning</a:t>
            </a:r>
            <a:r>
              <a:rPr lang="cs-CZ" sz="2400"/>
              <a:t> poker</a:t>
            </a: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6" name="TextovéPole 5"/>
          <p:cNvSpPr txBox="1"/>
          <p:nvPr/>
        </p:nvSpPr>
        <p:spPr>
          <a:xfrm>
            <a:off x="10116049" y="414959"/>
            <a:ext cx="1581149" cy="1148474"/>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Plánovací poker</a:t>
            </a:r>
          </a:p>
        </p:txBody>
      </p:sp>
    </p:spTree>
    <p:extLst>
      <p:ext uri="{BB962C8B-B14F-4D97-AF65-F5344CB8AC3E}">
        <p14:creationId xmlns:p14="http://schemas.microsoft.com/office/powerpoint/2010/main" val="368328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Odhadování - </a:t>
            </a:r>
            <a:r>
              <a:rPr lang="cs-CZ" err="1"/>
              <a:t>Three</a:t>
            </a:r>
            <a:r>
              <a:rPr lang="cs-CZ"/>
              <a:t>-point </a:t>
            </a:r>
            <a:r>
              <a:rPr lang="cs-CZ" err="1"/>
              <a:t>estimating</a:t>
            </a:r>
            <a:endParaRPr lang="cs-CZ"/>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altLang="cs-CZ"/>
                  <a:t>dobu trvání stanovují na základě optimistických, realistických a pesimistických variant odhadů trvání činností </a:t>
                </a:r>
              </a:p>
              <a:p>
                <a:endParaRPr lang="cs-CZ"/>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𝑇</m:t>
                      </m:r>
                      <m:r>
                        <a:rPr lang="cs-CZ" b="0" i="1" smtClean="0">
                          <a:latin typeface="Cambria Math"/>
                          <a:ea typeface="Cambria Math"/>
                        </a:rPr>
                        <m:t>=</m:t>
                      </m:r>
                      <m:f>
                        <m:fPr>
                          <m:ctrlPr>
                            <a:rPr lang="cs-CZ" b="0" i="1" smtClean="0">
                              <a:latin typeface="Cambria Math" panose="02040503050406030204" pitchFamily="18" charset="0"/>
                              <a:ea typeface="Cambria Math"/>
                            </a:rPr>
                          </m:ctrlPr>
                        </m:fPr>
                        <m:num>
                          <m:sSub>
                            <m:sSubPr>
                              <m:ctrlPr>
                                <a:rPr lang="cs-CZ"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𝑂</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4</m:t>
                              </m:r>
                              <m:r>
                                <a:rPr lang="cs-CZ" b="0" i="1" smtClean="0">
                                  <a:latin typeface="Cambria Math"/>
                                  <a:ea typeface="Cambria Math"/>
                                </a:rPr>
                                <m:t>𝑡</m:t>
                              </m:r>
                            </m:e>
                            <m:sub>
                              <m:r>
                                <a:rPr lang="cs-CZ" b="0" i="1" smtClean="0">
                                  <a:latin typeface="Cambria Math"/>
                                  <a:ea typeface="Cambria Math"/>
                                </a:rPr>
                                <m:t>𝑀</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𝑃</m:t>
                              </m:r>
                            </m:sub>
                          </m:sSub>
                        </m:num>
                        <m:den>
                          <m:r>
                            <a:rPr lang="cs-CZ" b="0" i="1" smtClean="0">
                              <a:latin typeface="Cambria Math"/>
                              <a:ea typeface="Cambria Math"/>
                            </a:rPr>
                            <m:t>6</m:t>
                          </m:r>
                        </m:den>
                      </m:f>
                    </m:oMath>
                  </m:oMathPara>
                </a14:m>
                <a:endParaRPr lang="en-US"/>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3"/>
                <a:stretch>
                  <a:fillRect l="-1190"/>
                </a:stretch>
              </a:blipFill>
            </p:spPr>
            <p:txBody>
              <a:bodyPr/>
              <a:lstStyle/>
              <a:p>
                <a:r>
                  <a:rPr lang="en-US">
                    <a:noFill/>
                  </a:rPr>
                  <a:t> </a:t>
                </a:r>
              </a:p>
            </p:txBody>
          </p:sp>
        </mc:Fallback>
      </mc:AlternateContent>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78659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Critical</a:t>
            </a:r>
            <a:r>
              <a:rPr lang="cs-CZ"/>
              <a:t> </a:t>
            </a:r>
            <a:r>
              <a:rPr lang="cs-CZ" err="1"/>
              <a:t>Path</a:t>
            </a:r>
            <a:r>
              <a:rPr lang="cs-CZ"/>
              <a:t> </a:t>
            </a:r>
            <a:r>
              <a:rPr lang="cs-CZ" err="1"/>
              <a:t>Method</a:t>
            </a:r>
            <a:endParaRPr lang="cs-CZ"/>
          </a:p>
        </p:txBody>
      </p:sp>
      <p:sp>
        <p:nvSpPr>
          <p:cNvPr id="3" name="Zástupný symbol pro obsah 2"/>
          <p:cNvSpPr>
            <a:spLocks noGrp="1"/>
          </p:cNvSpPr>
          <p:nvPr>
            <p:ph idx="1"/>
          </p:nvPr>
        </p:nvSpPr>
        <p:spPr/>
        <p:txBody>
          <a:bodyPr/>
          <a:lstStyle/>
          <a:p>
            <a:r>
              <a:rPr lang="cs-CZ" err="1"/>
              <a:t>An</a:t>
            </a:r>
            <a:r>
              <a:rPr lang="cs-CZ"/>
              <a:t> </a:t>
            </a:r>
            <a:r>
              <a:rPr lang="en-US"/>
              <a:t>algorithm for scheduling a set of project activities</a:t>
            </a:r>
            <a:endParaRPr lang="cs-CZ"/>
          </a:p>
          <a:p>
            <a:r>
              <a:rPr lang="cs-CZ" err="1"/>
              <a:t>Why</a:t>
            </a:r>
            <a:r>
              <a:rPr lang="cs-CZ"/>
              <a:t> </a:t>
            </a:r>
            <a:r>
              <a:rPr lang="cs-CZ" err="1"/>
              <a:t>we</a:t>
            </a:r>
            <a:r>
              <a:rPr lang="cs-CZ"/>
              <a:t> </a:t>
            </a:r>
            <a:r>
              <a:rPr lang="cs-CZ" err="1"/>
              <a:t>need</a:t>
            </a:r>
            <a:r>
              <a:rPr lang="cs-CZ"/>
              <a:t> </a:t>
            </a:r>
            <a:r>
              <a:rPr lang="cs-CZ" err="1"/>
              <a:t>it</a:t>
            </a:r>
            <a:r>
              <a:rPr lang="cs-CZ"/>
              <a:t>? </a:t>
            </a:r>
            <a:r>
              <a:rPr lang="cs-CZ" err="1"/>
              <a:t>It</a:t>
            </a:r>
            <a:r>
              <a:rPr lang="cs-CZ"/>
              <a:t> </a:t>
            </a:r>
            <a:r>
              <a:rPr lang="cs-CZ" err="1"/>
              <a:t>provides</a:t>
            </a:r>
            <a:r>
              <a:rPr lang="cs-CZ"/>
              <a:t> </a:t>
            </a:r>
            <a:r>
              <a:rPr lang="cs-CZ" err="1"/>
              <a:t>us</a:t>
            </a:r>
            <a:r>
              <a:rPr lang="cs-CZ"/>
              <a:t> </a:t>
            </a:r>
            <a:r>
              <a:rPr lang="cs-CZ" err="1"/>
              <a:t>with</a:t>
            </a:r>
            <a:r>
              <a:rPr lang="cs-CZ"/>
              <a:t>:</a:t>
            </a:r>
          </a:p>
          <a:p>
            <a:endParaRPr lang="cs-CZ"/>
          </a:p>
          <a:p>
            <a:pPr lvl="1"/>
            <a:r>
              <a:rPr lang="cs-CZ"/>
              <a:t>Project </a:t>
            </a:r>
            <a:r>
              <a:rPr lang="cs-CZ" err="1"/>
              <a:t>finish</a:t>
            </a:r>
            <a:r>
              <a:rPr lang="cs-CZ"/>
              <a:t> </a:t>
            </a:r>
            <a:r>
              <a:rPr lang="cs-CZ" err="1"/>
              <a:t>date</a:t>
            </a:r>
            <a:endParaRPr lang="cs-CZ"/>
          </a:p>
          <a:p>
            <a:pPr lvl="1"/>
            <a:r>
              <a:rPr lang="cs-CZ" err="1"/>
              <a:t>Activities</a:t>
            </a:r>
            <a:r>
              <a:rPr lang="cs-CZ"/>
              <a:t> </a:t>
            </a:r>
            <a:r>
              <a:rPr lang="cs-CZ" err="1"/>
              <a:t>that</a:t>
            </a:r>
            <a:r>
              <a:rPr lang="cs-CZ"/>
              <a:t> </a:t>
            </a:r>
            <a:r>
              <a:rPr lang="cs-CZ" err="1"/>
              <a:t>can</a:t>
            </a:r>
            <a:r>
              <a:rPr lang="cs-CZ"/>
              <a:t> </a:t>
            </a:r>
            <a:r>
              <a:rPr lang="cs-CZ" err="1"/>
              <a:t>float</a:t>
            </a:r>
            <a:r>
              <a:rPr lang="cs-CZ"/>
              <a:t> in </a:t>
            </a:r>
            <a:r>
              <a:rPr lang="cs-CZ" err="1"/>
              <a:t>the</a:t>
            </a:r>
            <a:r>
              <a:rPr lang="cs-CZ"/>
              <a:t> </a:t>
            </a:r>
            <a:r>
              <a:rPr lang="cs-CZ" err="1"/>
              <a:t>schedule</a:t>
            </a:r>
            <a:endParaRPr lang="cs-CZ"/>
          </a:p>
          <a:p>
            <a:pPr lvl="1"/>
            <a:r>
              <a:rPr lang="cs-CZ" err="1"/>
              <a:t>Activities</a:t>
            </a:r>
            <a:r>
              <a:rPr lang="cs-CZ"/>
              <a:t> </a:t>
            </a:r>
            <a:r>
              <a:rPr lang="cs-CZ" err="1"/>
              <a:t>that</a:t>
            </a:r>
            <a:r>
              <a:rPr lang="cs-CZ"/>
              <a:t> </a:t>
            </a:r>
            <a:r>
              <a:rPr lang="cs-CZ" err="1"/>
              <a:t>cannot</a:t>
            </a:r>
            <a:r>
              <a:rPr lang="cs-CZ"/>
              <a:t> </a:t>
            </a:r>
            <a:r>
              <a:rPr lang="cs-CZ" err="1"/>
              <a:t>float</a:t>
            </a:r>
            <a:r>
              <a:rPr lang="cs-CZ"/>
              <a:t> - RISK</a:t>
            </a:r>
          </a:p>
        </p:txBody>
      </p:sp>
      <p:sp>
        <p:nvSpPr>
          <p:cNvPr id="4" name="TextovéPole 3"/>
          <p:cNvSpPr txBox="1"/>
          <p:nvPr/>
        </p:nvSpPr>
        <p:spPr>
          <a:xfrm>
            <a:off x="10652072" y="582282"/>
            <a:ext cx="1164504" cy="727011"/>
          </a:xfrm>
          <a:prstGeom prst="flowChartPunchedTape">
            <a:avLst/>
          </a:prstGeom>
          <a:solidFill>
            <a:srgbClr val="FFCC00"/>
          </a:solidFill>
          <a:ln w="57150">
            <a:solidFill>
              <a:schemeClr val="accent6"/>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a:ln>
                  <a:noFill/>
                </a:ln>
                <a:solidFill>
                  <a:srgbClr val="B9006E"/>
                </a:solidFill>
                <a:effectLst/>
                <a:uLnTx/>
                <a:uFillTx/>
                <a:latin typeface="Tahoma" pitchFamily="34" charset="0"/>
                <a:ea typeface="+mn-ea"/>
                <a:cs typeface="+mn-cs"/>
              </a:rPr>
              <a:t>CPM</a:t>
            </a:r>
          </a:p>
        </p:txBody>
      </p:sp>
    </p:spTree>
    <p:extLst>
      <p:ext uri="{BB962C8B-B14F-4D97-AF65-F5344CB8AC3E}">
        <p14:creationId xmlns:p14="http://schemas.microsoft.com/office/powerpoint/2010/main" val="151298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Critical</a:t>
            </a:r>
            <a:r>
              <a:rPr lang="cs-CZ"/>
              <a:t> </a:t>
            </a:r>
            <a:r>
              <a:rPr lang="cs-CZ" err="1"/>
              <a:t>Path</a:t>
            </a:r>
            <a:r>
              <a:rPr lang="cs-CZ"/>
              <a:t> </a:t>
            </a:r>
            <a:r>
              <a:rPr lang="cs-CZ" err="1"/>
              <a:t>Method</a:t>
            </a:r>
            <a:r>
              <a:rPr lang="cs-CZ"/>
              <a:t> - </a:t>
            </a:r>
            <a:r>
              <a:rPr lang="cs-CZ" err="1"/>
              <a:t>Inputs</a:t>
            </a:r>
            <a:endParaRPr lang="cs-CZ"/>
          </a:p>
        </p:txBody>
      </p:sp>
      <p:sp>
        <p:nvSpPr>
          <p:cNvPr id="3" name="Zástupný symbol pro obsah 2"/>
          <p:cNvSpPr>
            <a:spLocks noGrp="1"/>
          </p:cNvSpPr>
          <p:nvPr>
            <p:ph idx="1"/>
          </p:nvPr>
        </p:nvSpPr>
        <p:spPr/>
        <p:txBody>
          <a:bodyPr/>
          <a:lstStyle/>
          <a:p>
            <a:pPr marL="0" indent="0">
              <a:buNone/>
            </a:pPr>
            <a:r>
              <a:rPr lang="cs-CZ" err="1"/>
              <a:t>What</a:t>
            </a:r>
            <a:r>
              <a:rPr lang="cs-CZ"/>
              <a:t> do </a:t>
            </a:r>
            <a:r>
              <a:rPr lang="cs-CZ" err="1"/>
              <a:t>we</a:t>
            </a:r>
            <a:r>
              <a:rPr lang="cs-CZ"/>
              <a:t> </a:t>
            </a:r>
            <a:r>
              <a:rPr lang="cs-CZ" err="1"/>
              <a:t>need</a:t>
            </a:r>
            <a:r>
              <a:rPr lang="cs-CZ"/>
              <a:t> to use CPM?</a:t>
            </a:r>
          </a:p>
          <a:p>
            <a:endParaRPr lang="cs-CZ"/>
          </a:p>
          <a:p>
            <a:r>
              <a:rPr lang="cs-CZ" b="1"/>
              <a:t>Network diagram </a:t>
            </a:r>
            <a:r>
              <a:rPr lang="cs-CZ" err="1"/>
              <a:t>including</a:t>
            </a:r>
            <a:r>
              <a:rPr lang="cs-CZ"/>
              <a:t> relations </a:t>
            </a:r>
            <a:r>
              <a:rPr lang="cs-CZ" err="1"/>
              <a:t>among</a:t>
            </a:r>
            <a:r>
              <a:rPr lang="cs-CZ"/>
              <a:t> </a:t>
            </a:r>
            <a:r>
              <a:rPr lang="cs-CZ" err="1"/>
              <a:t>activities</a:t>
            </a:r>
            <a:endParaRPr lang="cs-CZ"/>
          </a:p>
          <a:p>
            <a:r>
              <a:rPr lang="cs-CZ" err="1"/>
              <a:t>Activities</a:t>
            </a:r>
            <a:r>
              <a:rPr lang="cs-CZ"/>
              <a:t> </a:t>
            </a:r>
            <a:r>
              <a:rPr lang="cs-CZ" err="1"/>
              <a:t>duration</a:t>
            </a:r>
            <a:r>
              <a:rPr lang="cs-CZ"/>
              <a:t> </a:t>
            </a:r>
            <a:r>
              <a:rPr lang="cs-CZ" b="1" err="1"/>
              <a:t>estimates</a:t>
            </a:r>
            <a:endParaRPr lang="cs-CZ" b="1"/>
          </a:p>
          <a:p>
            <a:r>
              <a:rPr lang="cs-CZ" b="1" err="1"/>
              <a:t>Demands</a:t>
            </a:r>
            <a:r>
              <a:rPr lang="cs-CZ" b="1"/>
              <a:t> </a:t>
            </a:r>
            <a:r>
              <a:rPr lang="cs-CZ" b="1" err="1"/>
              <a:t>for</a:t>
            </a:r>
            <a:r>
              <a:rPr lang="cs-CZ" b="1"/>
              <a:t> </a:t>
            </a:r>
            <a:r>
              <a:rPr lang="cs-CZ" b="1" err="1"/>
              <a:t>resources</a:t>
            </a:r>
            <a:r>
              <a:rPr lang="cs-CZ" b="1"/>
              <a:t> </a:t>
            </a:r>
            <a:r>
              <a:rPr lang="cs-CZ" err="1"/>
              <a:t>for</a:t>
            </a:r>
            <a:r>
              <a:rPr lang="cs-CZ"/>
              <a:t> </a:t>
            </a:r>
            <a:r>
              <a:rPr lang="cs-CZ" err="1"/>
              <a:t>each</a:t>
            </a:r>
            <a:r>
              <a:rPr lang="cs-CZ"/>
              <a:t> </a:t>
            </a:r>
            <a:r>
              <a:rPr lang="cs-CZ" err="1"/>
              <a:t>activity</a:t>
            </a:r>
            <a:endParaRPr lang="cs-CZ"/>
          </a:p>
          <a:p>
            <a:r>
              <a:rPr lang="cs-CZ" err="1"/>
              <a:t>Key</a:t>
            </a:r>
            <a:r>
              <a:rPr lang="cs-CZ"/>
              <a:t> </a:t>
            </a:r>
            <a:r>
              <a:rPr lang="cs-CZ" err="1"/>
              <a:t>dates</a:t>
            </a:r>
            <a:endParaRPr lang="cs-CZ"/>
          </a:p>
        </p:txBody>
      </p:sp>
    </p:spTree>
    <p:extLst>
      <p:ext uri="{BB962C8B-B14F-4D97-AF65-F5344CB8AC3E}">
        <p14:creationId xmlns:p14="http://schemas.microsoft.com/office/powerpoint/2010/main" val="346017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bwMode="auto">
          <a:xfrm>
            <a:off x="1840586" y="1505036"/>
            <a:ext cx="8324910" cy="478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6789" tIns="26789" rIns="26789" bIns="26789" numCol="1" anchor="t" anchorCtr="0" compatLnSpc="1">
            <a:prstTxWarp prst="textNoShape">
              <a:avLst/>
            </a:prstTxWarp>
          </a:bodyPr>
          <a:lstStyle>
            <a:lvl1pPr marL="342900" indent="-342900" algn="l" rtl="0" eaLnBrk="0" fontAlgn="base" hangingPunct="0">
              <a:spcBef>
                <a:spcPts val="700"/>
              </a:spcBef>
              <a:spcAft>
                <a:spcPct val="0"/>
              </a:spcAft>
              <a:buClr>
                <a:srgbClr val="6B6B6B"/>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1pPr>
            <a:lvl2pPr marL="698500" indent="-279400" algn="l" rtl="0" eaLnBrk="0" fontAlgn="base" hangingPunct="0">
              <a:spcBef>
                <a:spcPts val="600"/>
              </a:spcBef>
              <a:spcAft>
                <a:spcPct val="0"/>
              </a:spcAft>
              <a:buClr>
                <a:srgbClr val="6B6B6B"/>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2pPr>
            <a:lvl3pPr marL="1104900" indent="-228600" algn="l" rtl="0" eaLnBrk="0" fontAlgn="base" hangingPunct="0">
              <a:spcBef>
                <a:spcPts val="500"/>
              </a:spcBef>
              <a:spcAft>
                <a:spcPct val="0"/>
              </a:spcAft>
              <a:buClr>
                <a:srgbClr val="6B6B6B"/>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3pPr>
            <a:lvl4pPr marL="1562100" indent="-228600" algn="l" rtl="0" eaLnBrk="0" fontAlgn="base" hangingPunct="0">
              <a:spcBef>
                <a:spcPts val="500"/>
              </a:spcBef>
              <a:spcAft>
                <a:spcPct val="0"/>
              </a:spcAft>
              <a:buClr>
                <a:srgbClr val="000000"/>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4pPr>
            <a:lvl5pPr marL="2019300" indent="-228600" algn="l" rtl="0" eaLnBrk="0" fontAlgn="base" hangingPunct="0">
              <a:spcBef>
                <a:spcPts val="500"/>
              </a:spcBef>
              <a:spcAft>
                <a:spcPct val="0"/>
              </a:spcAft>
              <a:buClr>
                <a:srgbClr val="000000"/>
              </a:buClr>
              <a:buSzPct val="100000"/>
              <a:buFont typeface="Tahoma" panose="020B0604030504040204" pitchFamily="34" charset="0"/>
              <a:buChar char="»"/>
              <a:defRPr sz="3800">
                <a:solidFill>
                  <a:srgbClr val="000000"/>
                </a:solidFill>
                <a:latin typeface="+mn-lt"/>
                <a:ea typeface="+mn-ea"/>
                <a:cs typeface="+mn-cs"/>
                <a:sym typeface="Tahoma" panose="020B0604030504040204" pitchFamily="34" charset="0"/>
              </a:defRPr>
            </a:lvl5pPr>
            <a:lvl6pPr marL="24765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6pPr>
            <a:lvl7pPr marL="29337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7pPr>
            <a:lvl8pPr marL="33909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8pPr>
            <a:lvl9pPr marL="3848100" indent="-228600" algn="l" rtl="0" fontAlgn="base">
              <a:spcBef>
                <a:spcPts val="500"/>
              </a:spcBef>
              <a:spcAft>
                <a:spcPct val="0"/>
              </a:spcAft>
              <a:buClr>
                <a:srgbClr val="000000"/>
              </a:buClr>
              <a:buSzPct val="100000"/>
              <a:buFont typeface="Tahoma" charset="0"/>
              <a:buChar char="»"/>
              <a:defRPr sz="3800">
                <a:solidFill>
                  <a:srgbClr val="000000"/>
                </a:solidFill>
                <a:latin typeface="+mn-lt"/>
                <a:ea typeface="+mn-ea"/>
                <a:cs typeface="+mn-cs"/>
                <a:sym typeface="Tahoma" charset="0"/>
              </a:defRPr>
            </a:lvl9pPr>
          </a:lstStyle>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ES</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early start </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earliest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start</a:t>
            </a: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EF</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 </a:t>
            </a: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early </a:t>
            </a:r>
            <a:r>
              <a:rPr kumimoji="0" lang="cs-CZ" sz="2250" b="1"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finish</a:t>
            </a: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earliest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be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completed</a:t>
            </a: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342900" marR="0" lvl="0" indent="-34290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Char char="•"/>
              <a:tabLst/>
              <a:defRPr/>
            </a:pP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LS</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 </a:t>
            </a:r>
            <a:r>
              <a:rPr kumimoji="0" lang="cs-CZ" sz="2250" b="1"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late</a:t>
            </a: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start </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latest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start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without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delaying</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project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finish</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date</a:t>
            </a: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a:p>
            <a:pPr marL="0" marR="0" lvl="0" indent="0" algn="l" defTabSz="914400" rtl="0" eaLnBrk="0" fontAlgn="base" latinLnBrk="0" hangingPunct="0">
              <a:lnSpc>
                <a:spcPct val="100000"/>
              </a:lnSpc>
              <a:spcBef>
                <a:spcPts val="700"/>
              </a:spcBef>
              <a:spcAft>
                <a:spcPct val="0"/>
              </a:spcAft>
              <a:buClr>
                <a:srgbClr val="6B6B6B"/>
              </a:buClr>
              <a:buSzPct val="100000"/>
              <a:buFont typeface="Tahoma" panose="020B0604030504040204" pitchFamily="34" charset="0"/>
              <a:buNone/>
              <a:tabLst/>
              <a:defRPr/>
            </a:pP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LF</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 </a:t>
            </a:r>
            <a:r>
              <a:rPr kumimoji="0" lang="cs-CZ" sz="2250" b="1"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late</a:t>
            </a: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1"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finish</a:t>
            </a:r>
            <a:r>
              <a:rPr kumimoji="0" lang="cs-CZ" sz="2250" b="1"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latest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date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task</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can</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finish</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without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delaying</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the</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project</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finish</a:t>
            </a:r>
            <a:r>
              <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rPr>
              <a:t> </a:t>
            </a:r>
            <a:r>
              <a:rPr kumimoji="0" lang="cs-CZ" sz="2250" b="0" i="0" u="none" strike="noStrike" kern="0" cap="none" spc="0" normalizeH="0" baseline="0" noProof="0" err="1">
                <a:ln>
                  <a:noFill/>
                </a:ln>
                <a:solidFill>
                  <a:srgbClr val="000000"/>
                </a:solidFill>
                <a:effectLst/>
                <a:uLnTx/>
                <a:uFillTx/>
                <a:latin typeface="Arial"/>
                <a:ea typeface="+mn-ea"/>
                <a:cs typeface="+mn-cs"/>
                <a:sym typeface="Tahoma" panose="020B0604030504040204" pitchFamily="34" charset="0"/>
              </a:rPr>
              <a:t>date</a:t>
            </a:r>
            <a:endParaRPr kumimoji="0" lang="cs-CZ" sz="2250" b="0" i="0" u="none" strike="noStrike" kern="0" cap="none" spc="0" normalizeH="0" baseline="0" noProof="0">
              <a:ln>
                <a:noFill/>
              </a:ln>
              <a:solidFill>
                <a:srgbClr val="000000"/>
              </a:solidFill>
              <a:effectLst/>
              <a:uLnTx/>
              <a:uFillTx/>
              <a:latin typeface="Arial"/>
              <a:ea typeface="+mn-ea"/>
              <a:cs typeface="+mn-cs"/>
              <a:sym typeface="Tahoma" panose="020B0604030504040204" pitchFamily="34" charset="0"/>
            </a:endParaRPr>
          </a:p>
        </p:txBody>
      </p:sp>
      <p:sp>
        <p:nvSpPr>
          <p:cNvPr id="2" name="Nadpis 1"/>
          <p:cNvSpPr>
            <a:spLocks noGrp="1"/>
          </p:cNvSpPr>
          <p:nvPr>
            <p:ph type="title"/>
          </p:nvPr>
        </p:nvSpPr>
        <p:spPr/>
        <p:txBody>
          <a:bodyPr/>
          <a:lstStyle/>
          <a:p>
            <a:r>
              <a:rPr lang="cs-CZ"/>
              <a:t>CPM – </a:t>
            </a:r>
            <a:r>
              <a:rPr lang="cs-CZ" err="1"/>
              <a:t>how</a:t>
            </a:r>
            <a:r>
              <a:rPr lang="cs-CZ"/>
              <a:t> to </a:t>
            </a:r>
            <a:r>
              <a:rPr lang="cs-CZ" err="1"/>
              <a:t>describe</a:t>
            </a:r>
            <a:r>
              <a:rPr lang="cs-CZ"/>
              <a:t> a nod (</a:t>
            </a:r>
            <a:r>
              <a:rPr lang="cs-CZ" err="1"/>
              <a:t>an</a:t>
            </a:r>
            <a:r>
              <a:rPr lang="cs-CZ"/>
              <a:t> </a:t>
            </a:r>
            <a:r>
              <a:rPr lang="cs-CZ" err="1"/>
              <a:t>activity</a:t>
            </a:r>
            <a:r>
              <a:rPr lang="cs-CZ"/>
              <a:t>)</a:t>
            </a:r>
          </a:p>
        </p:txBody>
      </p:sp>
      <p:graphicFrame>
        <p:nvGraphicFramePr>
          <p:cNvPr id="6" name="Zástupný symbol pro obsah 5"/>
          <p:cNvGraphicFramePr>
            <a:graphicFrameLocks noGrp="1"/>
          </p:cNvGraphicFramePr>
          <p:nvPr>
            <p:ph idx="1"/>
          </p:nvPr>
        </p:nvGraphicFramePr>
        <p:xfrm>
          <a:off x="2754378" y="2483895"/>
          <a:ext cx="5518740" cy="2311587"/>
        </p:xfrm>
        <a:graphic>
          <a:graphicData uri="http://schemas.openxmlformats.org/drawingml/2006/table">
            <a:tbl>
              <a:tblPr bandRow="1">
                <a:tableStyleId>{616DA210-FB5B-4158-B5E0-FEB733F419BA}</a:tableStyleId>
              </a:tblPr>
              <a:tblGrid>
                <a:gridCol w="1839580">
                  <a:extLst>
                    <a:ext uri="{9D8B030D-6E8A-4147-A177-3AD203B41FA5}">
                      <a16:colId xmlns:a16="http://schemas.microsoft.com/office/drawing/2014/main" val="20000"/>
                    </a:ext>
                  </a:extLst>
                </a:gridCol>
                <a:gridCol w="1839580">
                  <a:extLst>
                    <a:ext uri="{9D8B030D-6E8A-4147-A177-3AD203B41FA5}">
                      <a16:colId xmlns:a16="http://schemas.microsoft.com/office/drawing/2014/main" val="20001"/>
                    </a:ext>
                  </a:extLst>
                </a:gridCol>
                <a:gridCol w="1839580">
                  <a:extLst>
                    <a:ext uri="{9D8B030D-6E8A-4147-A177-3AD203B41FA5}">
                      <a16:colId xmlns:a16="http://schemas.microsoft.com/office/drawing/2014/main" val="20002"/>
                    </a:ext>
                  </a:extLst>
                </a:gridCol>
              </a:tblGrid>
              <a:tr h="745410">
                <a:tc>
                  <a:txBody>
                    <a:bodyPr/>
                    <a:lstStyle/>
                    <a:p>
                      <a:pPr algn="ctr"/>
                      <a:r>
                        <a:rPr lang="cs-CZ" sz="2500" b="1"/>
                        <a:t>ES</a:t>
                      </a:r>
                    </a:p>
                  </a:txBody>
                  <a:tcPr marL="64294" marR="64294" marT="32147" marB="32147" anchor="ctr"/>
                </a:tc>
                <a:tc>
                  <a:txBody>
                    <a:bodyPr/>
                    <a:lstStyle/>
                    <a:p>
                      <a:pPr algn="ctr"/>
                      <a:r>
                        <a:rPr lang="cs-CZ" sz="2500" b="1" err="1"/>
                        <a:t>Total</a:t>
                      </a:r>
                      <a:r>
                        <a:rPr lang="cs-CZ" sz="2500" b="1" baseline="0"/>
                        <a:t> </a:t>
                      </a:r>
                      <a:r>
                        <a:rPr lang="cs-CZ" sz="2500" b="1" baseline="0" err="1"/>
                        <a:t>float</a:t>
                      </a:r>
                      <a:endParaRPr lang="cs-CZ" sz="2500" b="1"/>
                    </a:p>
                  </a:txBody>
                  <a:tcPr marL="64294" marR="64294" marT="32147" marB="32147" anchor="ctr"/>
                </a:tc>
                <a:tc>
                  <a:txBody>
                    <a:bodyPr/>
                    <a:lstStyle/>
                    <a:p>
                      <a:pPr algn="ctr"/>
                      <a:r>
                        <a:rPr lang="cs-CZ" sz="2500" b="1"/>
                        <a:t>EF</a:t>
                      </a:r>
                    </a:p>
                  </a:txBody>
                  <a:tcPr marL="64294" marR="64294" marT="32147" marB="32147" anchor="ctr"/>
                </a:tc>
                <a:extLst>
                  <a:ext uri="{0D108BD9-81ED-4DB2-BD59-A6C34878D82A}">
                    <a16:rowId xmlns:a16="http://schemas.microsoft.com/office/drawing/2014/main" val="10000"/>
                  </a:ext>
                </a:extLst>
              </a:tr>
              <a:tr h="835819">
                <a:tc>
                  <a:txBody>
                    <a:bodyPr/>
                    <a:lstStyle/>
                    <a:p>
                      <a:pPr algn="ctr"/>
                      <a:r>
                        <a:rPr lang="cs-CZ" sz="2500" b="1" err="1"/>
                        <a:t>Duration</a:t>
                      </a:r>
                      <a:r>
                        <a:rPr lang="cs-CZ" sz="2500" b="1"/>
                        <a:t> (</a:t>
                      </a:r>
                      <a:r>
                        <a:rPr lang="cs-CZ" sz="2500" b="1" err="1"/>
                        <a:t>days</a:t>
                      </a:r>
                      <a:r>
                        <a:rPr lang="cs-CZ" sz="2500" b="1"/>
                        <a:t>)</a:t>
                      </a:r>
                    </a:p>
                  </a:txBody>
                  <a:tcPr marL="64294" marR="64294" marT="32147" marB="32147" anchor="ctr"/>
                </a:tc>
                <a:tc gridSpan="2">
                  <a:txBody>
                    <a:bodyPr/>
                    <a:lstStyle/>
                    <a:p>
                      <a:pPr algn="ctr"/>
                      <a:r>
                        <a:rPr lang="cs-CZ" sz="2500" b="1" err="1"/>
                        <a:t>Activity</a:t>
                      </a:r>
                      <a:endParaRPr lang="cs-CZ" sz="2500" b="1"/>
                    </a:p>
                  </a:txBody>
                  <a:tcPr marL="64294" marR="64294" marT="32147" marB="32147" anchor="ctr"/>
                </a:tc>
                <a:tc hMerge="1">
                  <a:txBody>
                    <a:bodyPr/>
                    <a:lstStyle/>
                    <a:p>
                      <a:endParaRPr lang="cs-CZ"/>
                    </a:p>
                  </a:txBody>
                  <a:tcPr/>
                </a:tc>
                <a:extLst>
                  <a:ext uri="{0D108BD9-81ED-4DB2-BD59-A6C34878D82A}">
                    <a16:rowId xmlns:a16="http://schemas.microsoft.com/office/drawing/2014/main" val="10001"/>
                  </a:ext>
                </a:extLst>
              </a:tr>
              <a:tr h="730358">
                <a:tc>
                  <a:txBody>
                    <a:bodyPr/>
                    <a:lstStyle/>
                    <a:p>
                      <a:pPr algn="ctr"/>
                      <a:r>
                        <a:rPr lang="cs-CZ" sz="2500" b="1"/>
                        <a:t>LS</a:t>
                      </a:r>
                    </a:p>
                  </a:txBody>
                  <a:tcPr marL="64294" marR="64294" marT="32147" marB="32147" anchor="ctr"/>
                </a:tc>
                <a:tc>
                  <a:txBody>
                    <a:bodyPr/>
                    <a:lstStyle/>
                    <a:p>
                      <a:pPr algn="ctr"/>
                      <a:r>
                        <a:rPr lang="cs-CZ" sz="2500" b="1"/>
                        <a:t>Free </a:t>
                      </a:r>
                      <a:r>
                        <a:rPr lang="cs-CZ" sz="2500" b="1" err="1"/>
                        <a:t>float</a:t>
                      </a:r>
                      <a:endParaRPr lang="cs-CZ" sz="2500" b="1"/>
                    </a:p>
                  </a:txBody>
                  <a:tcPr marL="64294" marR="64294" marT="32147" marB="32147" anchor="ctr"/>
                </a:tc>
                <a:tc>
                  <a:txBody>
                    <a:bodyPr/>
                    <a:lstStyle/>
                    <a:p>
                      <a:pPr algn="ctr"/>
                      <a:r>
                        <a:rPr lang="cs-CZ" sz="2500" b="1" dirty="0"/>
                        <a:t>LF</a:t>
                      </a:r>
                    </a:p>
                  </a:txBody>
                  <a:tcPr marL="64294" marR="64294" marT="32147" marB="32147"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2803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Critical</a:t>
            </a:r>
            <a:r>
              <a:rPr lang="cs-CZ"/>
              <a:t> </a:t>
            </a:r>
            <a:r>
              <a:rPr lang="cs-CZ" err="1"/>
              <a:t>Path</a:t>
            </a:r>
            <a:r>
              <a:rPr lang="cs-CZ"/>
              <a:t> </a:t>
            </a:r>
            <a:r>
              <a:rPr lang="cs-CZ" err="1"/>
              <a:t>Method</a:t>
            </a:r>
            <a:endParaRPr lang="cs-CZ"/>
          </a:p>
        </p:txBody>
      </p:sp>
      <p:sp>
        <p:nvSpPr>
          <p:cNvPr id="3" name="Zástupný symbol pro obsah 2"/>
          <p:cNvSpPr>
            <a:spLocks noGrp="1"/>
          </p:cNvSpPr>
          <p:nvPr>
            <p:ph idx="1"/>
          </p:nvPr>
        </p:nvSpPr>
        <p:spPr/>
        <p:txBody>
          <a:bodyPr/>
          <a:lstStyle/>
          <a:p>
            <a:pPr marL="0" indent="0">
              <a:buNone/>
            </a:pPr>
            <a:r>
              <a:rPr lang="cs-CZ" err="1"/>
              <a:t>How</a:t>
            </a:r>
            <a:r>
              <a:rPr lang="cs-CZ"/>
              <a:t> to </a:t>
            </a:r>
            <a:r>
              <a:rPr lang="cs-CZ" err="1"/>
              <a:t>calculte</a:t>
            </a:r>
            <a:r>
              <a:rPr lang="cs-CZ"/>
              <a:t> </a:t>
            </a:r>
            <a:r>
              <a:rPr lang="cs-CZ" err="1"/>
              <a:t>the</a:t>
            </a:r>
            <a:r>
              <a:rPr lang="cs-CZ"/>
              <a:t> </a:t>
            </a:r>
            <a:r>
              <a:rPr lang="cs-CZ" err="1"/>
              <a:t>project´s</a:t>
            </a:r>
            <a:r>
              <a:rPr lang="cs-CZ"/>
              <a:t> </a:t>
            </a:r>
            <a:r>
              <a:rPr lang="cs-CZ" err="1"/>
              <a:t>finish</a:t>
            </a:r>
            <a:r>
              <a:rPr lang="cs-CZ"/>
              <a:t> </a:t>
            </a:r>
            <a:r>
              <a:rPr lang="cs-CZ" err="1"/>
              <a:t>date</a:t>
            </a:r>
            <a:r>
              <a:rPr lang="cs-CZ"/>
              <a:t>?</a:t>
            </a:r>
          </a:p>
          <a:p>
            <a:pPr marL="0" indent="0">
              <a:buNone/>
            </a:pPr>
            <a:endParaRPr lang="cs-CZ"/>
          </a:p>
          <a:p>
            <a:r>
              <a:rPr lang="cs-CZ" b="1"/>
              <a:t>Forward </a:t>
            </a:r>
            <a:r>
              <a:rPr lang="cs-CZ" b="1" err="1"/>
              <a:t>pass</a:t>
            </a:r>
            <a:r>
              <a:rPr lang="cs-CZ" b="1"/>
              <a:t> </a:t>
            </a:r>
            <a:r>
              <a:rPr lang="cs-CZ" b="1" err="1"/>
              <a:t>calculation</a:t>
            </a:r>
            <a:r>
              <a:rPr lang="cs-CZ"/>
              <a:t> (Early Start and Early </a:t>
            </a:r>
            <a:r>
              <a:rPr lang="cs-CZ" err="1"/>
              <a:t>Finish</a:t>
            </a:r>
            <a:r>
              <a:rPr lang="cs-CZ"/>
              <a:t>) – </a:t>
            </a:r>
            <a:r>
              <a:rPr lang="cs-CZ" err="1"/>
              <a:t>searching</a:t>
            </a:r>
            <a:r>
              <a:rPr lang="cs-CZ"/>
              <a:t> </a:t>
            </a:r>
            <a:r>
              <a:rPr lang="cs-CZ" err="1"/>
              <a:t>for</a:t>
            </a:r>
            <a:r>
              <a:rPr lang="cs-CZ"/>
              <a:t> a maximum </a:t>
            </a:r>
            <a:r>
              <a:rPr lang="cs-CZ" err="1"/>
              <a:t>of</a:t>
            </a:r>
            <a:r>
              <a:rPr lang="cs-CZ"/>
              <a:t> early </a:t>
            </a:r>
            <a:r>
              <a:rPr lang="cs-CZ" err="1"/>
              <a:t>finish</a:t>
            </a:r>
            <a:r>
              <a:rPr lang="cs-CZ"/>
              <a:t> </a:t>
            </a:r>
            <a:r>
              <a:rPr lang="cs-CZ" err="1"/>
              <a:t>of</a:t>
            </a:r>
            <a:r>
              <a:rPr lang="cs-CZ"/>
              <a:t> </a:t>
            </a:r>
            <a:r>
              <a:rPr lang="cs-CZ" err="1"/>
              <a:t>immediate</a:t>
            </a:r>
            <a:r>
              <a:rPr lang="cs-CZ"/>
              <a:t> </a:t>
            </a:r>
            <a:r>
              <a:rPr lang="cs-CZ" err="1"/>
              <a:t>predessesors</a:t>
            </a:r>
            <a:r>
              <a:rPr lang="cs-CZ"/>
              <a:t> = early start </a:t>
            </a:r>
            <a:r>
              <a:rPr lang="cs-CZ" err="1"/>
              <a:t>of</a:t>
            </a:r>
            <a:r>
              <a:rPr lang="cs-CZ"/>
              <a:t> </a:t>
            </a:r>
            <a:r>
              <a:rPr lang="cs-CZ" err="1"/>
              <a:t>an</a:t>
            </a:r>
            <a:r>
              <a:rPr lang="cs-CZ"/>
              <a:t> </a:t>
            </a:r>
            <a:r>
              <a:rPr lang="cs-CZ" err="1"/>
              <a:t>activity</a:t>
            </a:r>
            <a:endParaRPr lang="cs-CZ"/>
          </a:p>
          <a:p>
            <a:r>
              <a:rPr lang="cs-CZ" b="1" err="1"/>
              <a:t>Backward</a:t>
            </a:r>
            <a:r>
              <a:rPr lang="cs-CZ" b="1"/>
              <a:t> </a:t>
            </a:r>
            <a:r>
              <a:rPr lang="cs-CZ" b="1" err="1"/>
              <a:t>pass</a:t>
            </a:r>
            <a:r>
              <a:rPr lang="cs-CZ" b="1"/>
              <a:t> </a:t>
            </a:r>
            <a:r>
              <a:rPr lang="cs-CZ" b="1" err="1"/>
              <a:t>calculation</a:t>
            </a:r>
            <a:r>
              <a:rPr lang="cs-CZ" b="1"/>
              <a:t> </a:t>
            </a:r>
            <a:r>
              <a:rPr lang="cs-CZ"/>
              <a:t>(Late Start and Late </a:t>
            </a:r>
            <a:r>
              <a:rPr lang="cs-CZ" err="1"/>
              <a:t>finish</a:t>
            </a:r>
            <a:r>
              <a:rPr lang="cs-CZ"/>
              <a:t>) – </a:t>
            </a:r>
            <a:r>
              <a:rPr lang="cs-CZ" err="1"/>
              <a:t>searching</a:t>
            </a:r>
            <a:r>
              <a:rPr lang="cs-CZ"/>
              <a:t> </a:t>
            </a:r>
            <a:r>
              <a:rPr lang="cs-CZ" err="1"/>
              <a:t>for</a:t>
            </a:r>
            <a:r>
              <a:rPr lang="cs-CZ"/>
              <a:t> a </a:t>
            </a:r>
            <a:r>
              <a:rPr lang="cs-CZ" err="1"/>
              <a:t>minimun</a:t>
            </a:r>
            <a:r>
              <a:rPr lang="cs-CZ"/>
              <a:t> </a:t>
            </a:r>
            <a:r>
              <a:rPr lang="cs-CZ" err="1"/>
              <a:t>of</a:t>
            </a:r>
            <a:r>
              <a:rPr lang="cs-CZ"/>
              <a:t> early start </a:t>
            </a:r>
            <a:r>
              <a:rPr lang="cs-CZ" err="1"/>
              <a:t>of</a:t>
            </a:r>
            <a:r>
              <a:rPr lang="cs-CZ"/>
              <a:t> </a:t>
            </a:r>
            <a:r>
              <a:rPr lang="cs-CZ" err="1"/>
              <a:t>immediate</a:t>
            </a:r>
            <a:r>
              <a:rPr lang="cs-CZ"/>
              <a:t> </a:t>
            </a:r>
            <a:r>
              <a:rPr lang="cs-CZ" err="1"/>
              <a:t>successors</a:t>
            </a:r>
            <a:r>
              <a:rPr lang="cs-CZ"/>
              <a:t> = </a:t>
            </a:r>
            <a:r>
              <a:rPr lang="cs-CZ" err="1"/>
              <a:t>late</a:t>
            </a:r>
            <a:r>
              <a:rPr lang="cs-CZ"/>
              <a:t> </a:t>
            </a:r>
            <a:r>
              <a:rPr lang="cs-CZ" err="1"/>
              <a:t>finish</a:t>
            </a:r>
            <a:r>
              <a:rPr lang="cs-CZ"/>
              <a:t> </a:t>
            </a:r>
            <a:r>
              <a:rPr lang="cs-CZ" err="1"/>
              <a:t>of</a:t>
            </a:r>
            <a:r>
              <a:rPr lang="cs-CZ"/>
              <a:t> </a:t>
            </a:r>
            <a:r>
              <a:rPr lang="cs-CZ" err="1"/>
              <a:t>an</a:t>
            </a:r>
            <a:r>
              <a:rPr lang="cs-CZ"/>
              <a:t> </a:t>
            </a:r>
            <a:r>
              <a:rPr lang="cs-CZ" err="1"/>
              <a:t>activity</a:t>
            </a:r>
            <a:endParaRPr lang="cs-CZ"/>
          </a:p>
          <a:p>
            <a:endParaRPr lang="cs-CZ"/>
          </a:p>
        </p:txBody>
      </p:sp>
    </p:spTree>
    <p:extLst>
      <p:ext uri="{BB962C8B-B14F-4D97-AF65-F5344CB8AC3E}">
        <p14:creationId xmlns:p14="http://schemas.microsoft.com/office/powerpoint/2010/main" val="210691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CPM </a:t>
            </a:r>
            <a:r>
              <a:rPr lang="cs-CZ" err="1"/>
              <a:t>example</a:t>
            </a:r>
            <a:endParaRPr lang="cs-CZ"/>
          </a:p>
        </p:txBody>
      </p:sp>
      <p:sp>
        <p:nvSpPr>
          <p:cNvPr id="4" name="Obdélník 3"/>
          <p:cNvSpPr/>
          <p:nvPr/>
        </p:nvSpPr>
        <p:spPr bwMode="auto">
          <a:xfrm>
            <a:off x="3210054" y="232102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rPr>
              <a:t>A </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mn-ea"/>
                <a:cs typeface="+mn-cs"/>
              </a:rPr>
              <a:t>2</a:t>
            </a:r>
            <a:endParaRPr kumimoji="0" lang="cs-CZ" sz="1800" b="1" i="0" u="none" strike="noStrike" kern="1200" cap="none" spc="0" normalizeH="0" baseline="0" noProof="0">
              <a:ln>
                <a:noFill/>
              </a:ln>
              <a:solidFill>
                <a:srgbClr val="0000DC"/>
              </a:solidFill>
              <a:effectLst/>
              <a:uLnTx/>
              <a:uFillTx/>
              <a:latin typeface="Arial"/>
              <a:ea typeface="+mn-ea"/>
              <a:cs typeface="+mn-cs"/>
              <a:sym typeface="Palatino" charset="0"/>
            </a:endParaRPr>
          </a:p>
        </p:txBody>
      </p:sp>
      <p:sp>
        <p:nvSpPr>
          <p:cNvPr id="5" name="Obdélník 4"/>
          <p:cNvSpPr/>
          <p:nvPr/>
        </p:nvSpPr>
        <p:spPr bwMode="auto">
          <a:xfrm>
            <a:off x="9032576" y="3197517"/>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err="1">
                <a:ln>
                  <a:noFill/>
                </a:ln>
                <a:solidFill>
                  <a:srgbClr val="0000DC"/>
                </a:solidFill>
                <a:effectLst/>
                <a:uLnTx/>
                <a:uFillTx/>
                <a:latin typeface="Arial"/>
                <a:ea typeface="+mn-ea"/>
                <a:cs typeface="+mn-cs"/>
              </a:rPr>
              <a:t>Finish</a:t>
            </a:r>
            <a:endPar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endParaRPr>
          </a:p>
        </p:txBody>
      </p:sp>
      <p:sp>
        <p:nvSpPr>
          <p:cNvPr id="6" name="Obdélník 5"/>
          <p:cNvSpPr/>
          <p:nvPr/>
        </p:nvSpPr>
        <p:spPr bwMode="auto">
          <a:xfrm>
            <a:off x="1777294" y="3318548"/>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687" b="1" i="0" u="none" strike="noStrike" kern="1200" cap="none" spc="0" normalizeH="0" baseline="0" noProof="0">
                <a:ln>
                  <a:noFill/>
                </a:ln>
                <a:solidFill>
                  <a:srgbClr val="0000DC"/>
                </a:solidFill>
                <a:effectLst/>
                <a:uLnTx/>
                <a:uFillTx/>
                <a:latin typeface="Tahoma" pitchFamily="34" charset="0"/>
                <a:ea typeface="+mn-ea"/>
                <a:cs typeface="+mn-cs"/>
              </a:rPr>
              <a:t>Start</a:t>
            </a:r>
            <a:endParaRPr kumimoji="0" lang="cs-CZ" sz="2672" b="1" i="0" u="none" strike="noStrike" kern="1200" cap="none" spc="0" normalizeH="0" baseline="0" noProof="0">
              <a:ln>
                <a:noFill/>
              </a:ln>
              <a:solidFill>
                <a:srgbClr val="0000DC"/>
              </a:solidFill>
              <a:effectLst/>
              <a:uLnTx/>
              <a:uFillTx/>
              <a:latin typeface="Palatino" charset="0"/>
              <a:ea typeface="ヒラギノ明朝 ProN W3" charset="0"/>
              <a:cs typeface="ヒラギノ明朝 ProN W3" charset="0"/>
              <a:sym typeface="Palatino" charset="0"/>
            </a:endParaRPr>
          </a:p>
        </p:txBody>
      </p:sp>
      <p:sp>
        <p:nvSpPr>
          <p:cNvPr id="7" name="Obdélník 6"/>
          <p:cNvSpPr/>
          <p:nvPr/>
        </p:nvSpPr>
        <p:spPr bwMode="auto">
          <a:xfrm>
            <a:off x="7341831" y="4343656"/>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mn-ea"/>
                <a:cs typeface="+mn-cs"/>
              </a:rPr>
              <a:t>F</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rPr>
              <a:t>2</a:t>
            </a:r>
          </a:p>
        </p:txBody>
      </p:sp>
      <p:sp>
        <p:nvSpPr>
          <p:cNvPr id="8" name="Obdélník 7"/>
          <p:cNvSpPr/>
          <p:nvPr/>
        </p:nvSpPr>
        <p:spPr bwMode="auto">
          <a:xfrm>
            <a:off x="5368789" y="433047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rPr>
              <a:t>D</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mn-ea"/>
                <a:cs typeface="+mn-cs"/>
              </a:rPr>
              <a:t>6</a:t>
            </a:r>
            <a:endPar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endParaRPr>
          </a:p>
        </p:txBody>
      </p:sp>
      <p:sp>
        <p:nvSpPr>
          <p:cNvPr id="9" name="Obdélník 8"/>
          <p:cNvSpPr/>
          <p:nvPr/>
        </p:nvSpPr>
        <p:spPr bwMode="auto">
          <a:xfrm>
            <a:off x="3217676" y="433047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mn-ea"/>
                <a:cs typeface="+mn-cs"/>
              </a:rPr>
              <a:t>B</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rPr>
              <a:t>5</a:t>
            </a:r>
          </a:p>
        </p:txBody>
      </p:sp>
      <p:sp>
        <p:nvSpPr>
          <p:cNvPr id="10" name="Obdélník 9"/>
          <p:cNvSpPr/>
          <p:nvPr/>
        </p:nvSpPr>
        <p:spPr bwMode="auto">
          <a:xfrm>
            <a:off x="7361766" y="2311830"/>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mn-ea"/>
                <a:cs typeface="+mn-cs"/>
              </a:rPr>
              <a:t>E</a:t>
            </a:r>
          </a:p>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rPr>
              <a:t>4</a:t>
            </a:r>
          </a:p>
        </p:txBody>
      </p:sp>
      <p:sp>
        <p:nvSpPr>
          <p:cNvPr id="11" name="Obdélník 10"/>
          <p:cNvSpPr/>
          <p:nvPr/>
        </p:nvSpPr>
        <p:spPr bwMode="auto">
          <a:xfrm>
            <a:off x="5380928" y="2321021"/>
            <a:ext cx="1215135" cy="759459"/>
          </a:xfrm>
          <a:prstGeom prst="rect">
            <a:avLst/>
          </a:prstGeom>
          <a:solidFill>
            <a:schemeClr val="accent1">
              <a:lumMod val="20000"/>
              <a:lumOff val="80000"/>
              <a:alpha val="24901"/>
            </a:schemeClr>
          </a:solidFill>
          <a:ln w="25400" cap="flat" cmpd="sng" algn="ctr">
            <a:solidFill>
              <a:srgbClr val="5F7BAE">
                <a:alpha val="50000"/>
              </a:srgbClr>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ヒラギノ明朝 ProN W3" charset="0"/>
                <a:cs typeface="ヒラギノ明朝 ProN W3" charset="0"/>
                <a:sym typeface="Palatino" charset="0"/>
              </a:rPr>
              <a:t>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a:ln>
                  <a:noFill/>
                </a:ln>
                <a:solidFill>
                  <a:srgbClr val="0000DC"/>
                </a:solidFill>
                <a:effectLst/>
                <a:uLnTx/>
                <a:uFillTx/>
                <a:latin typeface="Arial"/>
                <a:ea typeface="+mn-ea"/>
                <a:cs typeface="+mn-cs"/>
              </a:rPr>
              <a:t>1</a:t>
            </a:r>
          </a:p>
        </p:txBody>
      </p:sp>
      <p:cxnSp>
        <p:nvCxnSpPr>
          <p:cNvPr id="13" name="Přímá spojnice se šipkou 12"/>
          <p:cNvCxnSpPr/>
          <p:nvPr/>
        </p:nvCxnSpPr>
        <p:spPr bwMode="auto">
          <a:xfrm flipV="1">
            <a:off x="2992429" y="3080481"/>
            <a:ext cx="217626" cy="238067"/>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se šipkou 13"/>
          <p:cNvCxnSpPr/>
          <p:nvPr/>
        </p:nvCxnSpPr>
        <p:spPr bwMode="auto">
          <a:xfrm>
            <a:off x="4432811" y="2700751"/>
            <a:ext cx="948116"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a:off x="2992429" y="4078007"/>
            <a:ext cx="673301" cy="265649"/>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se šipkou 18"/>
          <p:cNvCxnSpPr/>
          <p:nvPr/>
        </p:nvCxnSpPr>
        <p:spPr bwMode="auto">
          <a:xfrm flipV="1">
            <a:off x="4204600" y="2872063"/>
            <a:ext cx="1164189" cy="1444011"/>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a:off x="4475820" y="4710201"/>
            <a:ext cx="948116"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a:endCxn id="10" idx="1"/>
          </p:cNvCxnSpPr>
          <p:nvPr/>
        </p:nvCxnSpPr>
        <p:spPr bwMode="auto">
          <a:xfrm>
            <a:off x="6535892" y="2691560"/>
            <a:ext cx="825874"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Přímá spojnice se šipkou 24"/>
          <p:cNvCxnSpPr/>
          <p:nvPr/>
        </p:nvCxnSpPr>
        <p:spPr bwMode="auto">
          <a:xfrm>
            <a:off x="6643048" y="4704995"/>
            <a:ext cx="825874" cy="0"/>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Přímá spojnice se šipkou 26"/>
          <p:cNvCxnSpPr/>
          <p:nvPr/>
        </p:nvCxnSpPr>
        <p:spPr bwMode="auto">
          <a:xfrm flipV="1">
            <a:off x="6535892" y="3080481"/>
            <a:ext cx="995032" cy="1263175"/>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Přímá spojnice se šipkou 28"/>
          <p:cNvCxnSpPr/>
          <p:nvPr/>
        </p:nvCxnSpPr>
        <p:spPr bwMode="auto">
          <a:xfrm>
            <a:off x="8556966" y="2668494"/>
            <a:ext cx="825874" cy="529023"/>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Přímá spojnice se šipkou 30"/>
          <p:cNvCxnSpPr/>
          <p:nvPr/>
        </p:nvCxnSpPr>
        <p:spPr bwMode="auto">
          <a:xfrm flipV="1">
            <a:off x="8556966" y="3956977"/>
            <a:ext cx="825874" cy="748018"/>
          </a:xfrm>
          <a:prstGeom prst="straightConnector1">
            <a:avLst/>
          </a:prstGeom>
          <a:solidFill>
            <a:srgbClr val="6796EB">
              <a:alpha val="24901"/>
            </a:srgbClr>
          </a:solidFill>
          <a:ln w="57150" cap="flat" cmpd="sng" algn="ctr">
            <a:solidFill>
              <a:srgbClr val="5F7BAE">
                <a:alpha val="50000"/>
              </a:srgb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bdélník 14"/>
          <p:cNvSpPr/>
          <p:nvPr/>
        </p:nvSpPr>
        <p:spPr>
          <a:xfrm>
            <a:off x="1648127" y="5302334"/>
            <a:ext cx="9019873" cy="11308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687" b="1" i="0" u="sng" strike="noStrike" kern="1200" cap="none" spc="0" normalizeH="0" baseline="0" noProof="0">
                <a:ln>
                  <a:noFill/>
                </a:ln>
                <a:solidFill>
                  <a:srgbClr val="000000"/>
                </a:solidFill>
                <a:effectLst/>
                <a:uLnTx/>
                <a:uFillTx/>
                <a:latin typeface="Tahoma" pitchFamily="34" charset="0"/>
                <a:ea typeface="+mn-ea"/>
                <a:cs typeface="+mn-cs"/>
              </a:rPr>
              <a:t>Forward </a:t>
            </a:r>
            <a:r>
              <a:rPr kumimoji="0" lang="cs-CZ" sz="1687" b="1" i="0" u="sng" strike="noStrike" kern="1200" cap="none" spc="0" normalizeH="0" baseline="0" noProof="0" err="1">
                <a:ln>
                  <a:noFill/>
                </a:ln>
                <a:solidFill>
                  <a:srgbClr val="000000"/>
                </a:solidFill>
                <a:effectLst/>
                <a:uLnTx/>
                <a:uFillTx/>
                <a:latin typeface="Tahoma" pitchFamily="34" charset="0"/>
                <a:ea typeface="+mn-ea"/>
                <a:cs typeface="+mn-cs"/>
              </a:rPr>
              <a:t>pass</a:t>
            </a:r>
            <a:r>
              <a:rPr kumimoji="0" lang="cs-CZ" sz="1687" b="1" i="0" u="sng"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(early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start+duration</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early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finish</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searching</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for</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 maximum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early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finish</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immediate</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predessesors</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 early start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an</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activity</a:t>
            </a:r>
            <a:endParaRPr kumimoji="0" lang="cs-CZ" sz="1687" b="1"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687" b="1" i="0" u="sng" strike="noStrike" kern="1200" cap="none" spc="0" normalizeH="0" baseline="0" noProof="0" err="1">
                <a:ln>
                  <a:noFill/>
                </a:ln>
                <a:solidFill>
                  <a:srgbClr val="000000"/>
                </a:solidFill>
                <a:effectLst/>
                <a:uLnTx/>
                <a:uFillTx/>
                <a:latin typeface="Tahoma" pitchFamily="34" charset="0"/>
                <a:ea typeface="+mn-ea"/>
                <a:cs typeface="+mn-cs"/>
              </a:rPr>
              <a:t>Backward</a:t>
            </a:r>
            <a:r>
              <a:rPr kumimoji="0" lang="cs-CZ" sz="1687" b="1" i="0" u="sng"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sng" strike="noStrike" kern="1200" cap="none" spc="0" normalizeH="0" baseline="0" noProof="0" err="1">
                <a:ln>
                  <a:noFill/>
                </a:ln>
                <a:solidFill>
                  <a:srgbClr val="000000"/>
                </a:solidFill>
                <a:effectLst/>
                <a:uLnTx/>
                <a:uFillTx/>
                <a:latin typeface="Tahoma" pitchFamily="34" charset="0"/>
                <a:ea typeface="+mn-ea"/>
                <a:cs typeface="+mn-cs"/>
              </a:rPr>
              <a:t>pass</a:t>
            </a:r>
            <a:r>
              <a:rPr kumimoji="0" lang="cs-CZ" sz="1687" b="1" i="0" u="sng"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searching</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for</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minimun</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early start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immediate</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successors</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late</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finish</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an</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1687" b="1" i="0" u="none" strike="noStrike" kern="1200" cap="none" spc="0" normalizeH="0" baseline="0" noProof="0" err="1">
                <a:ln>
                  <a:noFill/>
                </a:ln>
                <a:solidFill>
                  <a:srgbClr val="000000"/>
                </a:solidFill>
                <a:effectLst/>
                <a:uLnTx/>
                <a:uFillTx/>
                <a:latin typeface="Tahoma" pitchFamily="34" charset="0"/>
                <a:ea typeface="+mn-ea"/>
                <a:cs typeface="+mn-cs"/>
              </a:rPr>
              <a:t>activity</a:t>
            </a:r>
            <a:endParaRPr kumimoji="0" lang="cs-CZ" sz="1687" b="1"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961634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Why</a:t>
            </a:r>
            <a:r>
              <a:rPr lang="cs-CZ"/>
              <a:t> are </a:t>
            </a:r>
            <a:r>
              <a:rPr lang="cs-CZ" err="1"/>
              <a:t>we</a:t>
            </a:r>
            <a:r>
              <a:rPr lang="cs-CZ"/>
              <a:t> </a:t>
            </a:r>
            <a:r>
              <a:rPr lang="cs-CZ" err="1"/>
              <a:t>doing</a:t>
            </a:r>
            <a:r>
              <a:rPr lang="cs-CZ"/>
              <a:t> </a:t>
            </a:r>
            <a:r>
              <a:rPr lang="cs-CZ" err="1"/>
              <a:t>this</a:t>
            </a:r>
            <a:r>
              <a:rPr lang="cs-CZ"/>
              <a:t>? </a:t>
            </a:r>
            <a:r>
              <a:rPr lang="cs-CZ">
                <a:sym typeface="Wingdings" panose="05000000000000000000" pitchFamily="2" charset="2"/>
              </a:rPr>
              <a:t></a:t>
            </a:r>
            <a:endParaRPr lang="cs-CZ"/>
          </a:p>
        </p:txBody>
      </p:sp>
      <p:sp>
        <p:nvSpPr>
          <p:cNvPr id="3" name="Zástupný symbol pro obsah 2"/>
          <p:cNvSpPr>
            <a:spLocks noGrp="1"/>
          </p:cNvSpPr>
          <p:nvPr>
            <p:ph idx="1"/>
          </p:nvPr>
        </p:nvSpPr>
        <p:spPr/>
        <p:txBody>
          <a:bodyPr/>
          <a:lstStyle/>
          <a:p>
            <a:r>
              <a:rPr lang="cs-CZ" err="1"/>
              <a:t>The</a:t>
            </a:r>
            <a:r>
              <a:rPr lang="cs-CZ"/>
              <a:t> </a:t>
            </a:r>
            <a:r>
              <a:rPr lang="cs-CZ" err="1"/>
              <a:t>purpose</a:t>
            </a:r>
            <a:r>
              <a:rPr lang="cs-CZ"/>
              <a:t> </a:t>
            </a:r>
            <a:r>
              <a:rPr lang="cs-CZ" err="1"/>
              <a:t>of</a:t>
            </a:r>
            <a:r>
              <a:rPr lang="cs-CZ"/>
              <a:t> </a:t>
            </a:r>
            <a:r>
              <a:rPr lang="cs-CZ" err="1"/>
              <a:t>backward</a:t>
            </a:r>
            <a:r>
              <a:rPr lang="cs-CZ"/>
              <a:t> </a:t>
            </a:r>
            <a:r>
              <a:rPr lang="cs-CZ" err="1"/>
              <a:t>pass</a:t>
            </a:r>
            <a:r>
              <a:rPr lang="cs-CZ"/>
              <a:t> </a:t>
            </a:r>
            <a:r>
              <a:rPr lang="cs-CZ" err="1"/>
              <a:t>is</a:t>
            </a:r>
            <a:r>
              <a:rPr lang="cs-CZ"/>
              <a:t> </a:t>
            </a:r>
            <a:r>
              <a:rPr lang="cs-CZ" b="1"/>
              <a:t>to</a:t>
            </a:r>
            <a:r>
              <a:rPr lang="cs-CZ"/>
              <a:t> </a:t>
            </a:r>
            <a:r>
              <a:rPr lang="cs-CZ" b="1" err="1"/>
              <a:t>find</a:t>
            </a:r>
            <a:r>
              <a:rPr lang="cs-CZ" b="1"/>
              <a:t> a </a:t>
            </a:r>
            <a:r>
              <a:rPr lang="cs-CZ" b="1" err="1"/>
              <a:t>float</a:t>
            </a:r>
            <a:endParaRPr lang="cs-CZ" b="1"/>
          </a:p>
          <a:p>
            <a:endParaRPr lang="cs-CZ" b="1"/>
          </a:p>
          <a:p>
            <a:pPr lvl="1">
              <a:buFont typeface="Wingdings" panose="05000000000000000000" pitchFamily="2" charset="2"/>
              <a:buChar char="Ø"/>
            </a:pPr>
            <a:r>
              <a:rPr lang="cs-CZ" sz="2531" b="1"/>
              <a:t> </a:t>
            </a:r>
            <a:r>
              <a:rPr lang="cs-CZ" sz="2531" b="1" err="1"/>
              <a:t>Float</a:t>
            </a:r>
            <a:r>
              <a:rPr lang="cs-CZ" sz="2531" b="1"/>
              <a:t> (</a:t>
            </a:r>
            <a:r>
              <a:rPr lang="cs-CZ" sz="2531" b="1" err="1"/>
              <a:t>slack</a:t>
            </a:r>
            <a:r>
              <a:rPr lang="cs-CZ" sz="2531" b="1"/>
              <a:t>) </a:t>
            </a:r>
            <a:r>
              <a:rPr lang="cs-CZ" sz="2531"/>
              <a:t>– </a:t>
            </a:r>
            <a:r>
              <a:rPr lang="cs-CZ" sz="2531" err="1"/>
              <a:t>the</a:t>
            </a:r>
            <a:r>
              <a:rPr lang="cs-CZ" sz="2531"/>
              <a:t> </a:t>
            </a:r>
            <a:r>
              <a:rPr lang="cs-CZ" sz="2531" err="1"/>
              <a:t>amount</a:t>
            </a:r>
            <a:r>
              <a:rPr lang="cs-CZ" sz="2531"/>
              <a:t> </a:t>
            </a:r>
            <a:r>
              <a:rPr lang="cs-CZ" sz="2531" err="1"/>
              <a:t>of</a:t>
            </a:r>
            <a:r>
              <a:rPr lang="cs-CZ" sz="2531"/>
              <a:t> </a:t>
            </a:r>
            <a:r>
              <a:rPr lang="cs-CZ" sz="2531" err="1"/>
              <a:t>time</a:t>
            </a:r>
            <a:r>
              <a:rPr lang="cs-CZ" sz="2531"/>
              <a:t> </a:t>
            </a:r>
            <a:r>
              <a:rPr lang="cs-CZ" sz="2531" err="1"/>
              <a:t>an</a:t>
            </a:r>
            <a:r>
              <a:rPr lang="cs-CZ" sz="2531"/>
              <a:t> </a:t>
            </a:r>
            <a:r>
              <a:rPr lang="cs-CZ" sz="2531" err="1"/>
              <a:t>activity</a:t>
            </a:r>
            <a:r>
              <a:rPr lang="cs-CZ" sz="2531"/>
              <a:t> </a:t>
            </a:r>
            <a:r>
              <a:rPr lang="cs-CZ" sz="2531" err="1"/>
              <a:t>can</a:t>
            </a:r>
            <a:r>
              <a:rPr lang="cs-CZ" sz="2531"/>
              <a:t> </a:t>
            </a:r>
            <a:r>
              <a:rPr lang="cs-CZ" sz="2531" err="1"/>
              <a:t>be</a:t>
            </a:r>
            <a:r>
              <a:rPr lang="cs-CZ" sz="2531"/>
              <a:t> </a:t>
            </a:r>
            <a:r>
              <a:rPr lang="cs-CZ" sz="2531" err="1"/>
              <a:t>delayed</a:t>
            </a:r>
            <a:r>
              <a:rPr lang="cs-CZ" sz="2531"/>
              <a:t> </a:t>
            </a:r>
            <a:r>
              <a:rPr lang="cs-CZ" sz="2531" err="1"/>
              <a:t>or</a:t>
            </a:r>
            <a:r>
              <a:rPr lang="cs-CZ" sz="2531"/>
              <a:t> </a:t>
            </a:r>
            <a:r>
              <a:rPr lang="cs-CZ" sz="2531" err="1"/>
              <a:t>lenghtened</a:t>
            </a:r>
            <a:endParaRPr lang="cs-CZ" sz="2531"/>
          </a:p>
          <a:p>
            <a:pPr lvl="1">
              <a:buFont typeface="Wingdings" panose="05000000000000000000" pitchFamily="2" charset="2"/>
              <a:buChar char="Ø"/>
            </a:pPr>
            <a:r>
              <a:rPr lang="cs-CZ" sz="2531" b="1"/>
              <a:t> </a:t>
            </a:r>
            <a:r>
              <a:rPr lang="cs-CZ" sz="2531" b="1" err="1"/>
              <a:t>Total</a:t>
            </a:r>
            <a:r>
              <a:rPr lang="cs-CZ" sz="2531" b="1"/>
              <a:t> </a:t>
            </a:r>
            <a:r>
              <a:rPr lang="cs-CZ" sz="2531" b="1" err="1"/>
              <a:t>float</a:t>
            </a:r>
            <a:r>
              <a:rPr lang="cs-CZ" sz="2531" b="1"/>
              <a:t> </a:t>
            </a:r>
            <a:r>
              <a:rPr lang="cs-CZ" sz="2531"/>
              <a:t>– </a:t>
            </a:r>
            <a:r>
              <a:rPr lang="cs-CZ" sz="2531" err="1"/>
              <a:t>the</a:t>
            </a:r>
            <a:r>
              <a:rPr lang="cs-CZ" sz="2531"/>
              <a:t> </a:t>
            </a:r>
            <a:r>
              <a:rPr lang="cs-CZ" sz="2531" err="1"/>
              <a:t>amount</a:t>
            </a:r>
            <a:r>
              <a:rPr lang="cs-CZ" sz="2531"/>
              <a:t> </a:t>
            </a:r>
            <a:r>
              <a:rPr lang="cs-CZ" sz="2531" err="1"/>
              <a:t>of</a:t>
            </a:r>
            <a:r>
              <a:rPr lang="cs-CZ" sz="2531"/>
              <a:t> </a:t>
            </a:r>
            <a:r>
              <a:rPr lang="cs-CZ" sz="2531" err="1"/>
              <a:t>time</a:t>
            </a:r>
            <a:r>
              <a:rPr lang="cs-CZ" sz="2531"/>
              <a:t> </a:t>
            </a:r>
            <a:r>
              <a:rPr lang="cs-CZ" sz="2531" err="1"/>
              <a:t>an</a:t>
            </a:r>
            <a:r>
              <a:rPr lang="cs-CZ" sz="2531"/>
              <a:t> </a:t>
            </a:r>
            <a:r>
              <a:rPr lang="cs-CZ" sz="2531" err="1"/>
              <a:t>activity</a:t>
            </a:r>
            <a:r>
              <a:rPr lang="cs-CZ" sz="2531"/>
              <a:t> </a:t>
            </a:r>
            <a:r>
              <a:rPr lang="cs-CZ" sz="2531" err="1"/>
              <a:t>can</a:t>
            </a:r>
            <a:r>
              <a:rPr lang="cs-CZ" sz="2531"/>
              <a:t> </a:t>
            </a:r>
            <a:r>
              <a:rPr lang="cs-CZ" sz="2531" err="1"/>
              <a:t>be</a:t>
            </a:r>
            <a:r>
              <a:rPr lang="cs-CZ" sz="2531"/>
              <a:t> </a:t>
            </a:r>
            <a:r>
              <a:rPr lang="cs-CZ" sz="2531" err="1"/>
              <a:t>delayed</a:t>
            </a:r>
            <a:r>
              <a:rPr lang="cs-CZ" sz="2531"/>
              <a:t> </a:t>
            </a:r>
            <a:r>
              <a:rPr lang="cs-CZ" sz="2531" err="1"/>
              <a:t>without</a:t>
            </a:r>
            <a:r>
              <a:rPr lang="cs-CZ" sz="2531"/>
              <a:t> </a:t>
            </a:r>
            <a:r>
              <a:rPr lang="cs-CZ" sz="2531" err="1"/>
              <a:t>extending</a:t>
            </a:r>
            <a:r>
              <a:rPr lang="cs-CZ" sz="2531"/>
              <a:t> </a:t>
            </a:r>
            <a:r>
              <a:rPr lang="cs-CZ" sz="2531" err="1"/>
              <a:t>the</a:t>
            </a:r>
            <a:r>
              <a:rPr lang="cs-CZ" sz="2531"/>
              <a:t> overal </a:t>
            </a:r>
            <a:r>
              <a:rPr lang="cs-CZ" sz="2531" err="1"/>
              <a:t>project´s</a:t>
            </a:r>
            <a:r>
              <a:rPr lang="cs-CZ" sz="2531"/>
              <a:t> </a:t>
            </a:r>
            <a:r>
              <a:rPr lang="cs-CZ" sz="2531" err="1"/>
              <a:t>completion</a:t>
            </a:r>
            <a:r>
              <a:rPr lang="cs-CZ" sz="2531"/>
              <a:t> </a:t>
            </a:r>
            <a:r>
              <a:rPr lang="cs-CZ" sz="2531" err="1"/>
              <a:t>time</a:t>
            </a:r>
            <a:endParaRPr lang="cs-CZ" sz="2531"/>
          </a:p>
          <a:p>
            <a:pPr lvl="1">
              <a:buFont typeface="Wingdings" panose="05000000000000000000" pitchFamily="2" charset="2"/>
              <a:buChar char="Ø"/>
            </a:pPr>
            <a:r>
              <a:rPr lang="cs-CZ" sz="2531" b="1"/>
              <a:t> Free </a:t>
            </a:r>
            <a:r>
              <a:rPr lang="cs-CZ" sz="2531" b="1" err="1"/>
              <a:t>float</a:t>
            </a:r>
            <a:r>
              <a:rPr lang="cs-CZ" sz="2531" b="1"/>
              <a:t> </a:t>
            </a:r>
            <a:r>
              <a:rPr lang="cs-CZ" sz="2531"/>
              <a:t>- </a:t>
            </a:r>
            <a:r>
              <a:rPr lang="cs-CZ" sz="2531" err="1"/>
              <a:t>the</a:t>
            </a:r>
            <a:r>
              <a:rPr lang="cs-CZ" sz="2531"/>
              <a:t> </a:t>
            </a:r>
            <a:r>
              <a:rPr lang="cs-CZ" sz="2531" err="1"/>
              <a:t>amount</a:t>
            </a:r>
            <a:r>
              <a:rPr lang="cs-CZ" sz="2531"/>
              <a:t> </a:t>
            </a:r>
            <a:r>
              <a:rPr lang="cs-CZ" sz="2531" err="1"/>
              <a:t>of</a:t>
            </a:r>
            <a:r>
              <a:rPr lang="cs-CZ" sz="2531"/>
              <a:t> </a:t>
            </a:r>
            <a:r>
              <a:rPr lang="cs-CZ" sz="2531" err="1"/>
              <a:t>time</a:t>
            </a:r>
            <a:r>
              <a:rPr lang="cs-CZ" sz="2531"/>
              <a:t> </a:t>
            </a:r>
            <a:r>
              <a:rPr lang="cs-CZ" sz="2531" err="1"/>
              <a:t>an</a:t>
            </a:r>
            <a:r>
              <a:rPr lang="cs-CZ" sz="2531"/>
              <a:t> </a:t>
            </a:r>
            <a:r>
              <a:rPr lang="cs-CZ" sz="2531" err="1"/>
              <a:t>activity</a:t>
            </a:r>
            <a:r>
              <a:rPr lang="cs-CZ" sz="2531"/>
              <a:t> </a:t>
            </a:r>
            <a:r>
              <a:rPr lang="cs-CZ" sz="2531" err="1"/>
              <a:t>can</a:t>
            </a:r>
            <a:r>
              <a:rPr lang="cs-CZ" sz="2531"/>
              <a:t> </a:t>
            </a:r>
            <a:r>
              <a:rPr lang="cs-CZ" sz="2531" err="1"/>
              <a:t>be</a:t>
            </a:r>
            <a:r>
              <a:rPr lang="cs-CZ" sz="2531"/>
              <a:t> </a:t>
            </a:r>
            <a:r>
              <a:rPr lang="cs-CZ" sz="2531" err="1"/>
              <a:t>delayed</a:t>
            </a:r>
            <a:r>
              <a:rPr lang="cs-CZ" sz="2531"/>
              <a:t> </a:t>
            </a:r>
            <a:r>
              <a:rPr lang="cs-CZ" sz="2531" err="1"/>
              <a:t>without</a:t>
            </a:r>
            <a:r>
              <a:rPr lang="cs-CZ" sz="2531"/>
              <a:t> </a:t>
            </a:r>
            <a:r>
              <a:rPr lang="cs-CZ" sz="2531" err="1"/>
              <a:t>delaying</a:t>
            </a:r>
            <a:r>
              <a:rPr lang="cs-CZ" sz="2531"/>
              <a:t> </a:t>
            </a:r>
            <a:r>
              <a:rPr lang="cs-CZ" sz="2531" err="1"/>
              <a:t>the</a:t>
            </a:r>
            <a:r>
              <a:rPr lang="cs-CZ" sz="2531"/>
              <a:t> early start </a:t>
            </a:r>
            <a:r>
              <a:rPr lang="cs-CZ" sz="2531" err="1"/>
              <a:t>date</a:t>
            </a:r>
            <a:r>
              <a:rPr lang="cs-CZ" sz="2531"/>
              <a:t> </a:t>
            </a:r>
            <a:r>
              <a:rPr lang="cs-CZ" sz="2531" err="1"/>
              <a:t>of</a:t>
            </a:r>
            <a:r>
              <a:rPr lang="cs-CZ" sz="2531"/>
              <a:t> </a:t>
            </a:r>
            <a:r>
              <a:rPr lang="cs-CZ" sz="2531" err="1"/>
              <a:t>its</a:t>
            </a:r>
            <a:r>
              <a:rPr lang="cs-CZ" sz="2531"/>
              <a:t> </a:t>
            </a:r>
            <a:r>
              <a:rPr lang="cs-CZ" sz="2531" err="1"/>
              <a:t>subsequent</a:t>
            </a:r>
            <a:r>
              <a:rPr lang="cs-CZ" sz="2531"/>
              <a:t> </a:t>
            </a:r>
            <a:r>
              <a:rPr lang="cs-CZ" sz="2531" err="1"/>
              <a:t>tasks</a:t>
            </a:r>
            <a:endParaRPr lang="cs-CZ" sz="2531"/>
          </a:p>
        </p:txBody>
      </p:sp>
    </p:spTree>
    <p:extLst>
      <p:ext uri="{BB962C8B-B14F-4D97-AF65-F5344CB8AC3E}">
        <p14:creationId xmlns:p14="http://schemas.microsoft.com/office/powerpoint/2010/main" val="268232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a:xfrm>
            <a:off x="666750" y="543054"/>
            <a:ext cx="9334500" cy="553641"/>
          </a:xfrm>
        </p:spPr>
        <p:txBody>
          <a:bodyPr/>
          <a:lstStyle/>
          <a:p>
            <a:r>
              <a:rPr lang="cs-CZ" altLang="cs-CZ"/>
              <a:t>Úkol na logickou rámcovou matici</a:t>
            </a:r>
            <a:endParaRPr lang="en-US" altLang="cs-CZ"/>
          </a:p>
        </p:txBody>
      </p:sp>
      <p:sp>
        <p:nvSpPr>
          <p:cNvPr id="178179" name="Rectangle 2"/>
          <p:cNvSpPr>
            <a:spLocks noGrp="1" noChangeArrowheads="1"/>
          </p:cNvSpPr>
          <p:nvPr>
            <p:ph type="body" idx="1"/>
          </p:nvPr>
        </p:nvSpPr>
        <p:spPr>
          <a:xfrm>
            <a:off x="607219" y="1214439"/>
            <a:ext cx="11365706" cy="5072062"/>
          </a:xfrm>
        </p:spPr>
        <p:txBody>
          <a:bodyPr vert="horz" lIns="0" tIns="0" rIns="0" bIns="0" rtlCol="0" anchor="t">
            <a:noAutofit/>
          </a:bodyPr>
          <a:lstStyle/>
          <a:p>
            <a:pPr marL="71755" indent="0">
              <a:spcAft>
                <a:spcPts val="600"/>
              </a:spcAft>
              <a:buNone/>
            </a:pPr>
            <a:r>
              <a:rPr lang="cs-CZ" altLang="cs-CZ" sz="2400" dirty="0"/>
              <a:t>Vzít si šablonu (soubory v IS), vyplnit a do cca 12,40 nahrát do „Odevzdávárny“ (v IS v MKH_PRMG) pojmenované „Úkol 1 – LRM (2.12.)“. </a:t>
            </a:r>
            <a:endParaRPr lang="cs-CZ" dirty="0"/>
          </a:p>
          <a:p>
            <a:pPr marL="71755" indent="0" eaLnBrk="1" hangingPunct="1">
              <a:buNone/>
            </a:pPr>
            <a:r>
              <a:rPr lang="cs-CZ" altLang="cs-CZ" sz="2400" u="sng" dirty="0"/>
              <a:t>Očekávání ohledně vyplnění:</a:t>
            </a:r>
            <a:endParaRPr lang="cs-CZ" altLang="cs-CZ" sz="2400" u="sng" dirty="0">
              <a:cs typeface="Arial"/>
            </a:endParaRPr>
          </a:p>
          <a:p>
            <a:pPr marL="251460" indent="-179705" eaLnBrk="1" hangingPunct="1"/>
            <a:r>
              <a:rPr lang="cs-CZ" altLang="cs-CZ" sz="2200" dirty="0"/>
              <a:t>alespoň </a:t>
            </a:r>
            <a:r>
              <a:rPr lang="cs-CZ" altLang="cs-CZ" sz="2200" b="1" dirty="0"/>
              <a:t>3 rozumné záměry</a:t>
            </a:r>
            <a:r>
              <a:rPr lang="cs-CZ" altLang="cs-CZ" sz="2200" dirty="0"/>
              <a:t> se souvisejícími položkami</a:t>
            </a:r>
            <a:endParaRPr lang="cs-CZ" altLang="cs-CZ" sz="2200" dirty="0">
              <a:cs typeface="Arial"/>
            </a:endParaRPr>
          </a:p>
          <a:p>
            <a:pPr marL="251460" indent="-179705"/>
            <a:r>
              <a:rPr lang="cs-CZ" altLang="cs-CZ" sz="2200" dirty="0"/>
              <a:t>správně definovaný </a:t>
            </a:r>
            <a:r>
              <a:rPr lang="cs-CZ" altLang="cs-CZ" sz="2200" b="1" dirty="0"/>
              <a:t>cíl </a:t>
            </a:r>
            <a:r>
              <a:rPr lang="cs-CZ" altLang="cs-CZ" sz="2200" dirty="0"/>
              <a:t>se souvisejícími položkami</a:t>
            </a:r>
            <a:endParaRPr lang="cs-CZ" altLang="cs-CZ" sz="2200" dirty="0">
              <a:cs typeface="Arial"/>
            </a:endParaRPr>
          </a:p>
          <a:p>
            <a:pPr marL="251460" indent="-179705"/>
            <a:r>
              <a:rPr lang="cs-CZ" altLang="cs-CZ" sz="2200" dirty="0"/>
              <a:t>rozpad na cca </a:t>
            </a:r>
            <a:r>
              <a:rPr lang="cs-CZ" altLang="cs-CZ" sz="2200" b="1" dirty="0"/>
              <a:t>3-5 výstupů</a:t>
            </a:r>
            <a:r>
              <a:rPr lang="cs-CZ" altLang="cs-CZ" sz="2200" dirty="0"/>
              <a:t> se souvisejícími položkami ve sloupcích</a:t>
            </a:r>
            <a:endParaRPr lang="cs-CZ" altLang="cs-CZ" sz="2200" dirty="0">
              <a:cs typeface="Arial"/>
            </a:endParaRPr>
          </a:p>
          <a:p>
            <a:pPr marL="251460" indent="-179705" eaLnBrk="1" hangingPunct="1"/>
            <a:r>
              <a:rPr lang="cs-CZ" altLang="cs-CZ" sz="2200" dirty="0"/>
              <a:t>rozpad </a:t>
            </a:r>
            <a:r>
              <a:rPr lang="cs-CZ" altLang="cs-CZ" sz="2200" b="1" dirty="0"/>
              <a:t>jednoho</a:t>
            </a:r>
            <a:r>
              <a:rPr lang="cs-CZ" altLang="cs-CZ" sz="2200" dirty="0"/>
              <a:t> výstupu na 3-5 činností se správně vyplněnými souvisejícími položkami</a:t>
            </a:r>
            <a:endParaRPr lang="cs-CZ" altLang="cs-CZ" sz="2200" dirty="0">
              <a:cs typeface="Arial"/>
            </a:endParaRPr>
          </a:p>
          <a:p>
            <a:pPr marL="251460" indent="-179705"/>
            <a:r>
              <a:rPr lang="cs-CZ" altLang="cs-CZ" sz="2200" dirty="0"/>
              <a:t>u </a:t>
            </a:r>
            <a:r>
              <a:rPr lang="cs-CZ" altLang="cs-CZ" sz="2200" b="1" dirty="0"/>
              <a:t>předpokladů dvě </a:t>
            </a:r>
            <a:r>
              <a:rPr lang="cs-CZ" altLang="cs-CZ" sz="2200" dirty="0"/>
              <a:t>položky patřící (logickou a věcnou </a:t>
            </a:r>
            <a:r>
              <a:rPr lang="cs-CZ" altLang="cs-CZ" sz="2200" dirty="0" err="1"/>
              <a:t>provazbou</a:t>
            </a:r>
            <a:r>
              <a:rPr lang="cs-CZ" altLang="cs-CZ" sz="2200" dirty="0"/>
              <a:t>) do každého řádku </a:t>
            </a:r>
            <a:endParaRPr lang="cs-CZ" altLang="cs-CZ" sz="2200" dirty="0">
              <a:cs typeface="Arial"/>
            </a:endParaRPr>
          </a:p>
          <a:p>
            <a:pPr marL="251460" indent="-179705" eaLnBrk="1" hangingPunct="1"/>
            <a:r>
              <a:rPr lang="cs-CZ" altLang="cs-CZ" sz="2200" dirty="0"/>
              <a:t>alespoň dvě rozumné věci, co projekt neřeší a dva podstatné předpoklady</a:t>
            </a:r>
            <a:endParaRPr lang="cs-CZ" altLang="cs-CZ" sz="2200" dirty="0">
              <a:cs typeface="Arial"/>
            </a:endParaRP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258093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Total</a:t>
            </a:r>
            <a:r>
              <a:rPr lang="cs-CZ"/>
              <a:t> </a:t>
            </a:r>
            <a:r>
              <a:rPr lang="cs-CZ" err="1"/>
              <a:t>Float</a:t>
            </a:r>
            <a:r>
              <a:rPr lang="cs-CZ"/>
              <a:t>: CPM </a:t>
            </a:r>
            <a:r>
              <a:rPr lang="cs-CZ" err="1"/>
              <a:t>example</a:t>
            </a:r>
            <a:endParaRPr lang="cs-CZ"/>
          </a:p>
        </p:txBody>
      </p:sp>
      <p:sp>
        <p:nvSpPr>
          <p:cNvPr id="12" name="Obdélník 11"/>
          <p:cNvSpPr/>
          <p:nvPr/>
        </p:nvSpPr>
        <p:spPr>
          <a:xfrm>
            <a:off x="1762365" y="5656747"/>
            <a:ext cx="8716089" cy="152349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What</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is</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the</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total</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float</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for</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activity</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 in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our</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example</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Total</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float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amount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time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an</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activity</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can</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be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delayed</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without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extending</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overal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project´s</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completion</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time</a:t>
            </a:r>
            <a:endParaRPr kumimoji="0" lang="cs-CZ" sz="2400" b="0" i="1"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250" b="1" i="0" u="none" strike="noStrike" kern="1200" cap="none" spc="0" normalizeH="0" baseline="0" noProof="0">
              <a:ln>
                <a:noFill/>
              </a:ln>
              <a:solidFill>
                <a:srgbClr val="000000"/>
              </a:solidFill>
              <a:effectLst/>
              <a:uLnTx/>
              <a:uFillTx/>
              <a:latin typeface="Tahoma" pitchFamily="34" charset="0"/>
              <a:ea typeface="+mn-ea"/>
              <a:cs typeface="+mn-cs"/>
            </a:endParaRPr>
          </a:p>
        </p:txBody>
      </p:sp>
      <p:pic>
        <p:nvPicPr>
          <p:cNvPr id="20" name="Obrázek 19">
            <a:extLst>
              <a:ext uri="{FF2B5EF4-FFF2-40B4-BE49-F238E27FC236}">
                <a16:creationId xmlns:a16="http://schemas.microsoft.com/office/drawing/2014/main" id="{13B4EE35-DC0A-4DEE-9022-C80894545729}"/>
              </a:ext>
            </a:extLst>
          </p:cNvPr>
          <p:cNvPicPr>
            <a:picLocks noChangeAspect="1"/>
          </p:cNvPicPr>
          <p:nvPr/>
        </p:nvPicPr>
        <p:blipFill>
          <a:blip r:embed="rId3"/>
          <a:stretch>
            <a:fillRect/>
          </a:stretch>
        </p:blipFill>
        <p:spPr>
          <a:xfrm>
            <a:off x="2023054" y="1686487"/>
            <a:ext cx="7760881" cy="4139543"/>
          </a:xfrm>
          <a:prstGeom prst="rect">
            <a:avLst/>
          </a:prstGeom>
        </p:spPr>
      </p:pic>
    </p:spTree>
    <p:extLst>
      <p:ext uri="{BB962C8B-B14F-4D97-AF65-F5344CB8AC3E}">
        <p14:creationId xmlns:p14="http://schemas.microsoft.com/office/powerpoint/2010/main" val="93061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Free </a:t>
            </a:r>
            <a:r>
              <a:rPr lang="cs-CZ" err="1"/>
              <a:t>Float</a:t>
            </a:r>
            <a:r>
              <a:rPr lang="cs-CZ"/>
              <a:t>: CPM </a:t>
            </a:r>
            <a:r>
              <a:rPr lang="cs-CZ" err="1"/>
              <a:t>example</a:t>
            </a:r>
            <a:endParaRPr lang="cs-CZ"/>
          </a:p>
        </p:txBody>
      </p:sp>
      <p:sp>
        <p:nvSpPr>
          <p:cNvPr id="12" name="Obdélník 11"/>
          <p:cNvSpPr/>
          <p:nvPr/>
        </p:nvSpPr>
        <p:spPr>
          <a:xfrm>
            <a:off x="1777294" y="5121605"/>
            <a:ext cx="8716089" cy="4385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What</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is</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the</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free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float</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for</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activity</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 in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our</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example</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a:t>
            </a:r>
          </a:p>
        </p:txBody>
      </p:sp>
      <p:sp>
        <p:nvSpPr>
          <p:cNvPr id="15" name="Obdélník 14"/>
          <p:cNvSpPr/>
          <p:nvPr/>
        </p:nvSpPr>
        <p:spPr>
          <a:xfrm>
            <a:off x="1777294" y="5542367"/>
            <a:ext cx="8556409" cy="152349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What</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about</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250" b="1" i="0" u="none" strike="noStrike" kern="1200" cap="none" spc="0" normalizeH="0" baseline="0" noProof="0" err="1">
                <a:ln>
                  <a:noFill/>
                </a:ln>
                <a:solidFill>
                  <a:srgbClr val="000000"/>
                </a:solidFill>
                <a:effectLst/>
                <a:uLnTx/>
                <a:uFillTx/>
                <a:latin typeface="Tahoma" pitchFamily="34" charset="0"/>
                <a:ea typeface="+mn-ea"/>
                <a:cs typeface="+mn-cs"/>
              </a:rPr>
              <a:t>activity</a:t>
            </a:r>
            <a:r>
              <a:rPr kumimoji="0" lang="cs-CZ" sz="2250" b="1" i="0" u="none" strike="noStrike" kern="1200" cap="none" spc="0" normalizeH="0" baseline="0" noProof="0">
                <a:ln>
                  <a:noFill/>
                </a:ln>
                <a:solidFill>
                  <a:srgbClr val="000000"/>
                </a:solidFill>
                <a:effectLst/>
                <a:uLnTx/>
                <a:uFillTx/>
                <a:latin typeface="Tahoma" pitchFamily="34" charset="0"/>
                <a:ea typeface="+mn-ea"/>
                <a:cs typeface="+mn-cs"/>
              </a:rPr>
              <a:t> C and 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Free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float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amount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time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an</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activity</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can</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be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delayed</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without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delaying</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the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early start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date</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of</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its</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subsequent</a:t>
            </a:r>
            <a:r>
              <a:rPr kumimoji="0" lang="cs-CZ" sz="2400" b="0" i="1" u="none" strike="noStrike" kern="1200" cap="none" spc="0" normalizeH="0" baseline="0" noProof="0">
                <a:ln>
                  <a:noFill/>
                </a:ln>
                <a:solidFill>
                  <a:srgbClr val="000000"/>
                </a:solidFill>
                <a:effectLst/>
                <a:uLnTx/>
                <a:uFillTx/>
                <a:latin typeface="Tahoma" pitchFamily="34" charset="0"/>
                <a:ea typeface="+mn-ea"/>
                <a:cs typeface="+mn-cs"/>
              </a:rPr>
              <a:t> </a:t>
            </a:r>
            <a:r>
              <a:rPr kumimoji="0" lang="cs-CZ" sz="2400" b="0" i="1" u="none" strike="noStrike" kern="1200" cap="none" spc="0" normalizeH="0" baseline="0" noProof="0" err="1">
                <a:ln>
                  <a:noFill/>
                </a:ln>
                <a:solidFill>
                  <a:srgbClr val="000000"/>
                </a:solidFill>
                <a:effectLst/>
                <a:uLnTx/>
                <a:uFillTx/>
                <a:latin typeface="Tahoma" pitchFamily="34" charset="0"/>
                <a:ea typeface="+mn-ea"/>
                <a:cs typeface="+mn-cs"/>
              </a:rPr>
              <a:t>tasks</a:t>
            </a:r>
            <a:endParaRPr kumimoji="0" lang="cs-CZ" sz="2400" b="0" i="1"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250" b="1" i="0" u="none" strike="noStrike" kern="1200" cap="none" spc="0" normalizeH="0" baseline="0" noProof="0">
              <a:ln>
                <a:noFill/>
              </a:ln>
              <a:solidFill>
                <a:srgbClr val="000000"/>
              </a:solidFill>
              <a:effectLst/>
              <a:uLnTx/>
              <a:uFillTx/>
              <a:latin typeface="Tahoma" pitchFamily="34" charset="0"/>
              <a:ea typeface="+mn-ea"/>
              <a:cs typeface="+mn-cs"/>
            </a:endParaRPr>
          </a:p>
        </p:txBody>
      </p:sp>
      <p:pic>
        <p:nvPicPr>
          <p:cNvPr id="20" name="Obrázek 19">
            <a:extLst>
              <a:ext uri="{FF2B5EF4-FFF2-40B4-BE49-F238E27FC236}">
                <a16:creationId xmlns:a16="http://schemas.microsoft.com/office/drawing/2014/main" id="{0C20C216-BBA4-4825-8F7F-17ECE4D5D745}"/>
              </a:ext>
            </a:extLst>
          </p:cNvPr>
          <p:cNvPicPr>
            <a:picLocks noChangeAspect="1"/>
          </p:cNvPicPr>
          <p:nvPr/>
        </p:nvPicPr>
        <p:blipFill>
          <a:blip r:embed="rId3"/>
          <a:stretch>
            <a:fillRect/>
          </a:stretch>
        </p:blipFill>
        <p:spPr>
          <a:xfrm>
            <a:off x="2013429" y="1420644"/>
            <a:ext cx="7760881" cy="4139543"/>
          </a:xfrm>
          <a:prstGeom prst="rect">
            <a:avLst/>
          </a:prstGeom>
        </p:spPr>
      </p:pic>
    </p:spTree>
    <p:extLst>
      <p:ext uri="{BB962C8B-B14F-4D97-AF65-F5344CB8AC3E}">
        <p14:creationId xmlns:p14="http://schemas.microsoft.com/office/powerpoint/2010/main" val="1785360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Critical</a:t>
            </a:r>
            <a:r>
              <a:rPr lang="cs-CZ"/>
              <a:t> </a:t>
            </a:r>
            <a:r>
              <a:rPr lang="cs-CZ" err="1"/>
              <a:t>Path</a:t>
            </a:r>
            <a:r>
              <a:rPr lang="cs-CZ"/>
              <a:t>		</a:t>
            </a:r>
          </a:p>
        </p:txBody>
      </p:sp>
      <p:sp>
        <p:nvSpPr>
          <p:cNvPr id="3" name="Zástupný symbol pro obsah 2"/>
          <p:cNvSpPr>
            <a:spLocks noGrp="1"/>
          </p:cNvSpPr>
          <p:nvPr>
            <p:ph idx="1"/>
          </p:nvPr>
        </p:nvSpPr>
        <p:spPr/>
        <p:txBody>
          <a:bodyPr/>
          <a:lstStyle/>
          <a:p>
            <a:r>
              <a:rPr lang="cs-CZ" err="1"/>
              <a:t>Is</a:t>
            </a:r>
            <a:r>
              <a:rPr lang="cs-CZ"/>
              <a:t> made </a:t>
            </a:r>
            <a:r>
              <a:rPr lang="cs-CZ" err="1"/>
              <a:t>of</a:t>
            </a:r>
            <a:r>
              <a:rPr lang="cs-CZ"/>
              <a:t> </a:t>
            </a:r>
            <a:r>
              <a:rPr lang="cs-CZ" sz="3375" err="1"/>
              <a:t>activities</a:t>
            </a:r>
            <a:r>
              <a:rPr lang="cs-CZ" sz="3375"/>
              <a:t> </a:t>
            </a:r>
            <a:r>
              <a:rPr lang="cs-CZ" err="1"/>
              <a:t>that</a:t>
            </a:r>
            <a:r>
              <a:rPr lang="cs-CZ"/>
              <a:t> </a:t>
            </a:r>
            <a:r>
              <a:rPr lang="cs-CZ" err="1"/>
              <a:t>cannot</a:t>
            </a:r>
            <a:r>
              <a:rPr lang="cs-CZ"/>
              <a:t> </a:t>
            </a:r>
            <a:r>
              <a:rPr lang="cs-CZ" err="1"/>
              <a:t>be</a:t>
            </a:r>
            <a:r>
              <a:rPr lang="cs-CZ"/>
              <a:t> </a:t>
            </a:r>
            <a:r>
              <a:rPr lang="cs-CZ" err="1"/>
              <a:t>deayed</a:t>
            </a:r>
            <a:r>
              <a:rPr lang="cs-CZ"/>
              <a:t> </a:t>
            </a:r>
            <a:r>
              <a:rPr lang="cs-CZ" err="1"/>
              <a:t>without</a:t>
            </a:r>
            <a:r>
              <a:rPr lang="cs-CZ"/>
              <a:t> </a:t>
            </a:r>
            <a:r>
              <a:rPr lang="cs-CZ" err="1"/>
              <a:t>delaying</a:t>
            </a:r>
            <a:r>
              <a:rPr lang="cs-CZ"/>
              <a:t> </a:t>
            </a:r>
            <a:r>
              <a:rPr lang="cs-CZ" err="1"/>
              <a:t>the</a:t>
            </a:r>
            <a:r>
              <a:rPr lang="cs-CZ"/>
              <a:t> </a:t>
            </a:r>
            <a:r>
              <a:rPr lang="cs-CZ" err="1"/>
              <a:t>whole</a:t>
            </a:r>
            <a:r>
              <a:rPr lang="cs-CZ"/>
              <a:t> </a:t>
            </a:r>
            <a:r>
              <a:rPr lang="cs-CZ" err="1"/>
              <a:t>project</a:t>
            </a:r>
            <a:endParaRPr lang="cs-CZ"/>
          </a:p>
          <a:p>
            <a:r>
              <a:rPr lang="cs-CZ" err="1"/>
              <a:t>Items</a:t>
            </a:r>
            <a:r>
              <a:rPr lang="cs-CZ"/>
              <a:t> on </a:t>
            </a:r>
            <a:r>
              <a:rPr lang="cs-CZ" err="1"/>
              <a:t>critical</a:t>
            </a:r>
            <a:r>
              <a:rPr lang="cs-CZ"/>
              <a:t> </a:t>
            </a:r>
            <a:r>
              <a:rPr lang="cs-CZ" err="1"/>
              <a:t>path</a:t>
            </a:r>
            <a:r>
              <a:rPr lang="cs-CZ"/>
              <a:t> </a:t>
            </a:r>
            <a:r>
              <a:rPr lang="cs-CZ" err="1"/>
              <a:t>have</a:t>
            </a:r>
            <a:r>
              <a:rPr lang="cs-CZ"/>
              <a:t> </a:t>
            </a:r>
            <a:r>
              <a:rPr lang="cs-CZ" sz="3375" err="1"/>
              <a:t>zero</a:t>
            </a:r>
            <a:r>
              <a:rPr lang="cs-CZ" sz="3375"/>
              <a:t> </a:t>
            </a:r>
            <a:r>
              <a:rPr lang="cs-CZ" sz="3375" err="1"/>
              <a:t>float</a:t>
            </a:r>
            <a:endParaRPr lang="cs-CZ"/>
          </a:p>
          <a:p>
            <a:r>
              <a:rPr lang="cs-CZ" err="1"/>
              <a:t>Path</a:t>
            </a:r>
            <a:r>
              <a:rPr lang="cs-CZ"/>
              <a:t> </a:t>
            </a:r>
            <a:r>
              <a:rPr lang="cs-CZ" err="1"/>
              <a:t>with</a:t>
            </a:r>
            <a:r>
              <a:rPr lang="cs-CZ"/>
              <a:t> </a:t>
            </a:r>
            <a:r>
              <a:rPr lang="cs-CZ" sz="3375" err="1"/>
              <a:t>longest</a:t>
            </a:r>
            <a:r>
              <a:rPr lang="cs-CZ" sz="3375"/>
              <a:t> </a:t>
            </a:r>
            <a:r>
              <a:rPr lang="cs-CZ" sz="3375" err="1"/>
              <a:t>duration</a:t>
            </a:r>
            <a:endParaRPr lang="cs-CZ" sz="3375"/>
          </a:p>
          <a:p>
            <a:r>
              <a:rPr lang="cs-CZ" err="1"/>
              <a:t>Can</a:t>
            </a:r>
            <a:r>
              <a:rPr lang="cs-CZ"/>
              <a:t> </a:t>
            </a:r>
            <a:r>
              <a:rPr lang="cs-CZ" err="1"/>
              <a:t>be</a:t>
            </a:r>
            <a:r>
              <a:rPr lang="cs-CZ"/>
              <a:t> more </a:t>
            </a:r>
            <a:r>
              <a:rPr lang="cs-CZ" err="1"/>
              <a:t>than</a:t>
            </a:r>
            <a:r>
              <a:rPr lang="cs-CZ"/>
              <a:t> </a:t>
            </a:r>
            <a:r>
              <a:rPr lang="cs-CZ" err="1"/>
              <a:t>one</a:t>
            </a:r>
            <a:endParaRPr lang="cs-CZ"/>
          </a:p>
        </p:txBody>
      </p:sp>
    </p:spTree>
    <p:extLst>
      <p:ext uri="{BB962C8B-B14F-4D97-AF65-F5344CB8AC3E}">
        <p14:creationId xmlns:p14="http://schemas.microsoft.com/office/powerpoint/2010/main" val="10207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6BADFA-9DF9-4677-B72E-C20950B07BD5}"/>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783DDAA9-4001-49B3-8B32-0DA1319A345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5AB0CAEC-3766-4B33-8BBA-76C0545919C7}"/>
              </a:ext>
            </a:extLst>
          </p:cNvPr>
          <p:cNvSpPr>
            <a:spLocks noGrp="1"/>
          </p:cNvSpPr>
          <p:nvPr>
            <p:ph type="title"/>
          </p:nvPr>
        </p:nvSpPr>
        <p:spPr/>
        <p:txBody>
          <a:bodyPr/>
          <a:lstStyle/>
          <a:p>
            <a:r>
              <a:rPr lang="cs-CZ" err="1"/>
              <a:t>Can</a:t>
            </a:r>
            <a:r>
              <a:rPr lang="cs-CZ"/>
              <a:t> </a:t>
            </a:r>
            <a:r>
              <a:rPr lang="cs-CZ" err="1"/>
              <a:t>you</a:t>
            </a:r>
            <a:r>
              <a:rPr lang="cs-CZ"/>
              <a:t> </a:t>
            </a:r>
            <a:r>
              <a:rPr lang="cs-CZ" err="1"/>
              <a:t>find</a:t>
            </a:r>
            <a:r>
              <a:rPr lang="cs-CZ"/>
              <a:t> </a:t>
            </a:r>
            <a:r>
              <a:rPr lang="cs-CZ" err="1"/>
              <a:t>the</a:t>
            </a:r>
            <a:r>
              <a:rPr lang="cs-CZ"/>
              <a:t> </a:t>
            </a:r>
            <a:r>
              <a:rPr lang="cs-CZ" err="1"/>
              <a:t>critical</a:t>
            </a:r>
            <a:r>
              <a:rPr lang="cs-CZ"/>
              <a:t> </a:t>
            </a:r>
            <a:r>
              <a:rPr lang="cs-CZ" err="1"/>
              <a:t>path</a:t>
            </a:r>
            <a:r>
              <a:rPr lang="cs-CZ"/>
              <a:t>?</a:t>
            </a:r>
          </a:p>
        </p:txBody>
      </p:sp>
      <p:pic>
        <p:nvPicPr>
          <p:cNvPr id="7" name="Obrázek 6">
            <a:extLst>
              <a:ext uri="{FF2B5EF4-FFF2-40B4-BE49-F238E27FC236}">
                <a16:creationId xmlns:a16="http://schemas.microsoft.com/office/drawing/2014/main" id="{0BC2C794-DC69-4E9B-8C60-DB5C2FC6889D}"/>
              </a:ext>
            </a:extLst>
          </p:cNvPr>
          <p:cNvPicPr>
            <a:picLocks noChangeAspect="1"/>
          </p:cNvPicPr>
          <p:nvPr/>
        </p:nvPicPr>
        <p:blipFill>
          <a:blip r:embed="rId2"/>
          <a:stretch>
            <a:fillRect/>
          </a:stretch>
        </p:blipFill>
        <p:spPr>
          <a:xfrm>
            <a:off x="2023054" y="1686487"/>
            <a:ext cx="7760881" cy="4139543"/>
          </a:xfrm>
          <a:prstGeom prst="rect">
            <a:avLst/>
          </a:prstGeom>
        </p:spPr>
      </p:pic>
    </p:spTree>
    <p:extLst>
      <p:ext uri="{BB962C8B-B14F-4D97-AF65-F5344CB8AC3E}">
        <p14:creationId xmlns:p14="http://schemas.microsoft.com/office/powerpoint/2010/main" val="235645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FC43C52-8802-4120-A50A-C77A24B09449}"/>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18406029-8FC5-4ED8-97B8-FCFCE4194AD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FC05E72D-3342-42E7-8AE1-B2156332FC1D}"/>
              </a:ext>
            </a:extLst>
          </p:cNvPr>
          <p:cNvSpPr>
            <a:spLocks noGrp="1"/>
          </p:cNvSpPr>
          <p:nvPr>
            <p:ph type="title"/>
          </p:nvPr>
        </p:nvSpPr>
        <p:spPr/>
        <p:txBody>
          <a:bodyPr/>
          <a:lstStyle/>
          <a:p>
            <a:r>
              <a:rPr lang="cs-CZ" err="1"/>
              <a:t>Yes</a:t>
            </a:r>
            <a:r>
              <a:rPr lang="cs-CZ"/>
              <a:t>, </a:t>
            </a:r>
            <a:r>
              <a:rPr lang="cs-CZ" err="1"/>
              <a:t>you</a:t>
            </a:r>
            <a:r>
              <a:rPr lang="cs-CZ"/>
              <a:t> </a:t>
            </a:r>
            <a:r>
              <a:rPr lang="cs-CZ" err="1"/>
              <a:t>can</a:t>
            </a:r>
            <a:r>
              <a:rPr lang="cs-CZ">
                <a:sym typeface="Wingdings" panose="05000000000000000000" pitchFamily="2" charset="2"/>
              </a:rPr>
              <a:t></a:t>
            </a:r>
            <a:endParaRPr lang="cs-CZ"/>
          </a:p>
        </p:txBody>
      </p:sp>
      <p:pic>
        <p:nvPicPr>
          <p:cNvPr id="26" name="Obrázek 25">
            <a:extLst>
              <a:ext uri="{FF2B5EF4-FFF2-40B4-BE49-F238E27FC236}">
                <a16:creationId xmlns:a16="http://schemas.microsoft.com/office/drawing/2014/main" id="{9BCBFC5C-5EA4-4874-829F-2A647EC9EA8B}"/>
              </a:ext>
            </a:extLst>
          </p:cNvPr>
          <p:cNvPicPr>
            <a:picLocks noChangeAspect="1"/>
          </p:cNvPicPr>
          <p:nvPr/>
        </p:nvPicPr>
        <p:blipFill>
          <a:blip r:embed="rId2"/>
          <a:stretch>
            <a:fillRect/>
          </a:stretch>
        </p:blipFill>
        <p:spPr>
          <a:xfrm>
            <a:off x="1855660" y="1690758"/>
            <a:ext cx="8757796" cy="4663242"/>
          </a:xfrm>
          <a:prstGeom prst="rect">
            <a:avLst/>
          </a:prstGeom>
        </p:spPr>
      </p:pic>
    </p:spTree>
    <p:extLst>
      <p:ext uri="{BB962C8B-B14F-4D97-AF65-F5344CB8AC3E}">
        <p14:creationId xmlns:p14="http://schemas.microsoft.com/office/powerpoint/2010/main" val="3808738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descr="Výsledek obrázku pro cra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98" y="492424"/>
            <a:ext cx="8100900" cy="607567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44861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8381EC-C2EB-4EB6-8ED0-93D821869587}"/>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EE6D05F5-1E17-4558-8F78-115A41C1A170}"/>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Zástupný text 3">
            <a:extLst>
              <a:ext uri="{FF2B5EF4-FFF2-40B4-BE49-F238E27FC236}">
                <a16:creationId xmlns:a16="http://schemas.microsoft.com/office/drawing/2014/main" id="{F61C100A-CD7F-4348-B8DC-003D3DFBD6E5}"/>
              </a:ext>
            </a:extLst>
          </p:cNvPr>
          <p:cNvSpPr>
            <a:spLocks noGrp="1"/>
          </p:cNvSpPr>
          <p:nvPr>
            <p:ph type="body" sz="quarter" idx="26"/>
          </p:nvPr>
        </p:nvSpPr>
        <p:spPr/>
        <p:txBody>
          <a:bodyPr/>
          <a:lstStyle/>
          <a:p>
            <a:r>
              <a:rPr lang="cs-CZ"/>
              <a:t>Optimalizace plánu</a:t>
            </a:r>
          </a:p>
        </p:txBody>
      </p:sp>
      <p:sp>
        <p:nvSpPr>
          <p:cNvPr id="5" name="Nadpis 4">
            <a:extLst>
              <a:ext uri="{FF2B5EF4-FFF2-40B4-BE49-F238E27FC236}">
                <a16:creationId xmlns:a16="http://schemas.microsoft.com/office/drawing/2014/main" id="{7B23F50B-A07C-4233-88E6-513CED918473}"/>
              </a:ext>
            </a:extLst>
          </p:cNvPr>
          <p:cNvSpPr>
            <a:spLocks noGrp="1"/>
          </p:cNvSpPr>
          <p:nvPr>
            <p:ph type="title"/>
          </p:nvPr>
        </p:nvSpPr>
        <p:spPr/>
        <p:txBody>
          <a:bodyPr/>
          <a:lstStyle/>
          <a:p>
            <a:r>
              <a:rPr lang="cs-CZ"/>
              <a:t>Plánování času a zdrojů</a:t>
            </a:r>
          </a:p>
        </p:txBody>
      </p:sp>
      <p:sp>
        <p:nvSpPr>
          <p:cNvPr id="6" name="Zástupný text 5">
            <a:extLst>
              <a:ext uri="{FF2B5EF4-FFF2-40B4-BE49-F238E27FC236}">
                <a16:creationId xmlns:a16="http://schemas.microsoft.com/office/drawing/2014/main" id="{57ACE58F-83A4-4757-8C10-06C7D64FB6A1}"/>
              </a:ext>
            </a:extLst>
          </p:cNvPr>
          <p:cNvSpPr>
            <a:spLocks noGrp="1"/>
          </p:cNvSpPr>
          <p:nvPr>
            <p:ph type="body" sz="quarter" idx="27"/>
          </p:nvPr>
        </p:nvSpPr>
        <p:spPr/>
        <p:txBody>
          <a:bodyPr/>
          <a:lstStyle/>
          <a:p>
            <a:r>
              <a:rPr lang="cs-CZ"/>
              <a:t>Konflikty zdrojů</a:t>
            </a:r>
          </a:p>
        </p:txBody>
      </p:sp>
      <p:sp>
        <p:nvSpPr>
          <p:cNvPr id="7" name="Zástupný obsah 6">
            <a:extLst>
              <a:ext uri="{FF2B5EF4-FFF2-40B4-BE49-F238E27FC236}">
                <a16:creationId xmlns:a16="http://schemas.microsoft.com/office/drawing/2014/main" id="{6E12B818-C466-40FD-A65D-C0CD81E0936B}"/>
              </a:ext>
            </a:extLst>
          </p:cNvPr>
          <p:cNvSpPr>
            <a:spLocks noGrp="1"/>
          </p:cNvSpPr>
          <p:nvPr>
            <p:ph idx="1"/>
          </p:nvPr>
        </p:nvSpPr>
        <p:spPr/>
        <p:txBody>
          <a:bodyPr/>
          <a:lstStyle/>
          <a:p>
            <a:r>
              <a:rPr lang="cs-CZ"/>
              <a:t>Fast-</a:t>
            </a:r>
            <a:r>
              <a:rPr lang="cs-CZ" err="1"/>
              <a:t>tracking</a:t>
            </a:r>
            <a:endParaRPr lang="cs-CZ"/>
          </a:p>
          <a:p>
            <a:r>
              <a:rPr lang="cs-CZ" err="1"/>
              <a:t>Crashing</a:t>
            </a:r>
            <a:endParaRPr lang="cs-CZ"/>
          </a:p>
          <a:p>
            <a:endParaRPr lang="cs-CZ"/>
          </a:p>
        </p:txBody>
      </p:sp>
      <p:sp>
        <p:nvSpPr>
          <p:cNvPr id="8" name="Zástupný obsah 7">
            <a:extLst>
              <a:ext uri="{FF2B5EF4-FFF2-40B4-BE49-F238E27FC236}">
                <a16:creationId xmlns:a16="http://schemas.microsoft.com/office/drawing/2014/main" id="{319D264C-BAA9-4D30-BE38-601F0DC6DBD0}"/>
              </a:ext>
            </a:extLst>
          </p:cNvPr>
          <p:cNvSpPr>
            <a:spLocks noGrp="1"/>
          </p:cNvSpPr>
          <p:nvPr>
            <p:ph idx="28"/>
          </p:nvPr>
        </p:nvSpPr>
        <p:spPr/>
        <p:txBody>
          <a:bodyPr/>
          <a:lstStyle/>
          <a:p>
            <a:r>
              <a:rPr lang="cs-CZ" err="1"/>
              <a:t>Resource</a:t>
            </a:r>
            <a:r>
              <a:rPr lang="cs-CZ"/>
              <a:t> </a:t>
            </a:r>
            <a:r>
              <a:rPr lang="cs-CZ" err="1"/>
              <a:t>Leveling</a:t>
            </a:r>
            <a:endParaRPr lang="cs-CZ"/>
          </a:p>
          <a:p>
            <a:r>
              <a:rPr lang="cs-CZ" err="1"/>
              <a:t>Resource</a:t>
            </a:r>
            <a:r>
              <a:rPr lang="cs-CZ"/>
              <a:t> </a:t>
            </a:r>
            <a:r>
              <a:rPr lang="cs-CZ" err="1"/>
              <a:t>Smoothing</a:t>
            </a:r>
            <a:endParaRPr lang="cs-CZ"/>
          </a:p>
          <a:p>
            <a:endParaRPr lang="cs-CZ"/>
          </a:p>
        </p:txBody>
      </p:sp>
    </p:spTree>
    <p:extLst>
      <p:ext uri="{BB962C8B-B14F-4D97-AF65-F5344CB8AC3E}">
        <p14:creationId xmlns:p14="http://schemas.microsoft.com/office/powerpoint/2010/main" val="3462779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B3FAAE9-B028-4560-A1CF-48D231091665}"/>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81171558-1A16-4C01-9A1F-E38497D64AE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pic>
        <p:nvPicPr>
          <p:cNvPr id="7" name="Zástupný obsah 6" descr="Obsah obrázku text&#10;&#10;Popis byl vytvořen automaticky">
            <a:extLst>
              <a:ext uri="{FF2B5EF4-FFF2-40B4-BE49-F238E27FC236}">
                <a16:creationId xmlns:a16="http://schemas.microsoft.com/office/drawing/2014/main" id="{DEACB2D9-B229-446F-A329-CB426F0469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235" y="1171576"/>
            <a:ext cx="3673529" cy="4724158"/>
          </a:xfrm>
        </p:spPr>
      </p:pic>
    </p:spTree>
    <p:extLst>
      <p:ext uri="{BB962C8B-B14F-4D97-AF65-F5344CB8AC3E}">
        <p14:creationId xmlns:p14="http://schemas.microsoft.com/office/powerpoint/2010/main" val="2642786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a:t>Na co si dát pozor</a:t>
            </a:r>
          </a:p>
        </p:txBody>
      </p:sp>
      <p:sp>
        <p:nvSpPr>
          <p:cNvPr id="5" name="Zástupný symbol pro obsah 4"/>
          <p:cNvSpPr>
            <a:spLocks noGrp="1"/>
          </p:cNvSpPr>
          <p:nvPr>
            <p:ph idx="1"/>
          </p:nvPr>
        </p:nvSpPr>
        <p:spPr/>
        <p:txBody>
          <a:bodyPr/>
          <a:lstStyle/>
          <a:p>
            <a:r>
              <a:rPr lang="cs-CZ"/>
              <a:t>syndrom studenta (boj s </a:t>
            </a:r>
            <a:r>
              <a:rPr lang="cs-CZ" err="1"/>
              <a:t>prokrastinací</a:t>
            </a:r>
            <a:r>
              <a:rPr lang="cs-CZ"/>
              <a:t>)</a:t>
            </a:r>
          </a:p>
          <a:p>
            <a:r>
              <a:rPr lang="cs-CZ"/>
              <a:t>milníky a </a:t>
            </a:r>
            <a:r>
              <a:rPr lang="cs-CZ" err="1"/>
              <a:t>tasky</a:t>
            </a:r>
            <a:endParaRPr lang="cs-CZ"/>
          </a:p>
          <a:p>
            <a:r>
              <a:rPr lang="cs-CZ"/>
              <a:t>s kým odhadujete a řešíte rizika </a:t>
            </a:r>
            <a:r>
              <a:rPr lang="cs-CZ">
                <a:sym typeface="Wingdings" panose="05000000000000000000" pitchFamily="2" charset="2"/>
              </a:rPr>
              <a:t> - diverzifikace</a:t>
            </a:r>
          </a:p>
          <a:p>
            <a:r>
              <a:rPr lang="cs-CZ">
                <a:sym typeface="Wingdings" panose="05000000000000000000" pitchFamily="2" charset="2"/>
              </a:rPr>
              <a:t>rezervy (někdy je třeba je schovat;-)</a:t>
            </a:r>
          </a:p>
          <a:p>
            <a:r>
              <a:rPr lang="cs-CZ">
                <a:sym typeface="Wingdings" panose="05000000000000000000" pitchFamily="2" charset="2"/>
              </a:rPr>
              <a:t>…</a:t>
            </a:r>
            <a:endParaRPr lang="cs-CZ"/>
          </a:p>
        </p:txBody>
      </p:sp>
    </p:spTree>
    <p:extLst>
      <p:ext uri="{BB962C8B-B14F-4D97-AF65-F5344CB8AC3E}">
        <p14:creationId xmlns:p14="http://schemas.microsoft.com/office/powerpoint/2010/main" val="4028980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Analýza a řízení rizik</a:t>
            </a:r>
          </a:p>
        </p:txBody>
      </p:sp>
      <p:sp>
        <p:nvSpPr>
          <p:cNvPr id="3" name="Zástupný symbol pro obsah 2"/>
          <p:cNvSpPr>
            <a:spLocks noGrp="1"/>
          </p:cNvSpPr>
          <p:nvPr>
            <p:ph idx="1"/>
          </p:nvPr>
        </p:nvSpPr>
        <p:spPr/>
        <p:txBody>
          <a:bodyPr/>
          <a:lstStyle/>
          <a:p>
            <a:r>
              <a:rPr lang="cs-CZ"/>
              <a:t>Co je riziko?</a:t>
            </a:r>
          </a:p>
        </p:txBody>
      </p:sp>
      <p:pic>
        <p:nvPicPr>
          <p:cNvPr id="2050" name="Picture 2" descr="Výsledek obrázku pro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38" y="3884676"/>
            <a:ext cx="6347596" cy="21195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Výsledek obrázku pro risk"/>
          <p:cNvSpPr>
            <a:spLocks noChangeAspect="1" noChangeArrowheads="1"/>
          </p:cNvSpPr>
          <p:nvPr/>
        </p:nvSpPr>
        <p:spPr bwMode="auto">
          <a:xfrm>
            <a:off x="145852" y="-1259085"/>
            <a:ext cx="6161484" cy="263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535" tIns="38268" rIns="76535" bIns="3826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 name="AutoShape 6" descr="Výsledek obrázku pro risk"/>
          <p:cNvSpPr>
            <a:spLocks noChangeAspect="1" noChangeArrowheads="1"/>
          </p:cNvSpPr>
          <p:nvPr/>
        </p:nvSpPr>
        <p:spPr bwMode="auto">
          <a:xfrm>
            <a:off x="288727" y="-1151929"/>
            <a:ext cx="6161484" cy="263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535" tIns="38268" rIns="76535" bIns="3826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pic>
        <p:nvPicPr>
          <p:cNvPr id="2056" name="Picture 8" descr="Výsledek obrázku pro ris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86" y="1656928"/>
            <a:ext cx="4735013" cy="202267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8328491" y="3679602"/>
            <a:ext cx="1930692" cy="338894"/>
          </a:xfrm>
          <a:prstGeom prst="rect">
            <a:avLst/>
          </a:prstGeom>
        </p:spPr>
        <p:txBody>
          <a:bodyPr wrap="none" lIns="76535" tIns="38268" rIns="76535" bIns="3826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700" b="0" i="0" u="none" strike="noStrike" kern="1200" cap="none" spc="0" normalizeH="0" baseline="0" noProof="0">
                <a:ln>
                  <a:noFill/>
                </a:ln>
                <a:solidFill>
                  <a:srgbClr val="000000"/>
                </a:solidFill>
                <a:effectLst/>
                <a:uLnTx/>
                <a:uFillTx/>
                <a:latin typeface="Tahoma" pitchFamily="34" charset="0"/>
                <a:ea typeface="+mn-ea"/>
                <a:cs typeface="+mn-cs"/>
              </a:rPr>
              <a:t>blog.sandglaz.com</a:t>
            </a:r>
          </a:p>
        </p:txBody>
      </p:sp>
      <p:sp>
        <p:nvSpPr>
          <p:cNvPr id="7" name="Obdélník 6"/>
          <p:cNvSpPr/>
          <p:nvPr/>
        </p:nvSpPr>
        <p:spPr>
          <a:xfrm>
            <a:off x="4702677" y="5962527"/>
            <a:ext cx="1942362" cy="338894"/>
          </a:xfrm>
          <a:prstGeom prst="rect">
            <a:avLst/>
          </a:prstGeom>
        </p:spPr>
        <p:txBody>
          <a:bodyPr wrap="none" lIns="76535" tIns="38268" rIns="76535" bIns="3826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700" b="0" i="0" u="none" strike="noStrike" kern="1200" cap="none" spc="0" normalizeH="0" baseline="0" noProof="0">
                <a:ln>
                  <a:noFill/>
                </a:ln>
                <a:solidFill>
                  <a:srgbClr val="000000"/>
                </a:solidFill>
                <a:effectLst/>
                <a:uLnTx/>
                <a:uFillTx/>
                <a:latin typeface="Tahoma" pitchFamily="34" charset="0"/>
                <a:ea typeface="+mn-ea"/>
                <a:cs typeface="+mn-cs"/>
              </a:rPr>
              <a:t>www.hypebot.com</a:t>
            </a:r>
          </a:p>
        </p:txBody>
      </p:sp>
      <p:sp>
        <p:nvSpPr>
          <p:cNvPr id="8" name="Zástupný symbol pro zápatí 7"/>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9" name="Zástupný symbol pro číslo snímku 8"/>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27228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2AD3A5-C9BD-4164-AC35-B35BD08C41BE}"/>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B8C39E81-4F2D-4442-9EC9-BED2604416F8}"/>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A94F66B2-49CC-4C7F-9213-F3A894BE0F74}"/>
              </a:ext>
            </a:extLst>
          </p:cNvPr>
          <p:cNvSpPr>
            <a:spLocks noGrp="1"/>
          </p:cNvSpPr>
          <p:nvPr>
            <p:ph type="title"/>
          </p:nvPr>
        </p:nvSpPr>
        <p:spPr/>
        <p:txBody>
          <a:bodyPr/>
          <a:lstStyle/>
          <a:p>
            <a:pPr algn="ctr"/>
            <a:r>
              <a:rPr lang="cs-CZ">
                <a:cs typeface="Arial"/>
              </a:rPr>
              <a:t>Rady k realizační části </a:t>
            </a:r>
            <a:r>
              <a:rPr lang="cs-CZ" err="1">
                <a:cs typeface="Arial"/>
              </a:rPr>
              <a:t>Promisu</a:t>
            </a:r>
            <a:endParaRPr lang="cs-CZ"/>
          </a:p>
        </p:txBody>
      </p:sp>
    </p:spTree>
    <p:extLst>
      <p:ext uri="{BB962C8B-B14F-4D97-AF65-F5344CB8AC3E}">
        <p14:creationId xmlns:p14="http://schemas.microsoft.com/office/powerpoint/2010/main" val="1574910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Analýza a řízení rizik</a:t>
            </a:r>
          </a:p>
        </p:txBody>
      </p:sp>
      <p:sp>
        <p:nvSpPr>
          <p:cNvPr id="3" name="Zástupný symbol pro obsah 2"/>
          <p:cNvSpPr>
            <a:spLocks noGrp="1"/>
          </p:cNvSpPr>
          <p:nvPr>
            <p:ph idx="1"/>
          </p:nvPr>
        </p:nvSpPr>
        <p:spPr/>
        <p:txBody>
          <a:bodyPr/>
          <a:lstStyle/>
          <a:p>
            <a:r>
              <a:rPr lang="cs-CZ"/>
              <a:t>každý projekt má určité množství rizik, se kterými je třeba pracovat (a spoustu, se kterými to třeba není)</a:t>
            </a:r>
          </a:p>
          <a:p>
            <a:r>
              <a:rPr lang="cs-CZ"/>
              <a:t>risk management neboli řízení rizik – identifikace, analýza a zvolení strategie/práce s rizikem</a:t>
            </a:r>
          </a:p>
          <a:p>
            <a:r>
              <a:rPr lang="cs-CZ"/>
              <a:t>cílem je minimalizace negativních rizik a snaha o využití pozitivních </a:t>
            </a:r>
          </a:p>
          <a:p>
            <a:endParaRPr lang="cs-CZ"/>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4418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28000"/>
            <a:ext cx="7920000" cy="252000"/>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r>
              <a:rPr kumimoji="0" lang="cs-CZ" altLang="cs-CZ" b="0" i="0" u="none" strike="noStrike" kern="1200" cap="none" spc="0" normalizeH="0" baseline="0" noProof="0">
                <a:ln>
                  <a:noFill/>
                </a:ln>
                <a:effectLst/>
                <a:uLnTx/>
                <a:uFillTx/>
              </a:rPr>
              <a:t>Sylva Žáková Talpová, Jan Žák</a:t>
            </a:r>
          </a:p>
        </p:txBody>
      </p:sp>
      <p:sp>
        <p:nvSpPr>
          <p:cNvPr id="3" name="Zástupný symbol pro číslo snímku 2"/>
          <p:cNvSpPr>
            <a:spLocks noGrp="1"/>
          </p:cNvSpPr>
          <p:nvPr>
            <p:ph type="sldNum" sz="quarter" idx="11"/>
          </p:nvPr>
        </p:nvSpPr>
        <p:spPr>
          <a:xfrm>
            <a:off x="414000" y="6228000"/>
            <a:ext cx="252000" cy="252000"/>
          </a:xfrm>
        </p:spPr>
        <p:txBody>
          <a:bodyPr wrap="none" anchor="ctr">
            <a:normAutofit/>
          </a:bodyPr>
          <a:lstStyle/>
          <a:p>
            <a:pPr marL="0" marR="0" lvl="0" indent="0" defTabSz="914400" rtl="0" eaLnBrk="1" fontAlgn="base" latinLnBrk="0" hangingPunct="1">
              <a:spcBef>
                <a:spcPct val="0"/>
              </a:spcBef>
              <a:spcAft>
                <a:spcPts val="600"/>
              </a:spcAft>
              <a:buClrTx/>
              <a:buSzTx/>
              <a:buFontTx/>
              <a:buNone/>
              <a:tabLst/>
              <a:defRPr/>
            </a:pPr>
            <a:fld id="{0970407D-EE58-4A0B-824B-1D3AE42DD9CF}" type="slidenum">
              <a:rPr kumimoji="0" lang="cs-CZ" altLang="cs-CZ"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41</a:t>
            </a:fld>
            <a:endParaRPr kumimoji="0" lang="cs-CZ" altLang="cs-CZ" b="0" i="0" u="none" strike="noStrike" kern="1200" cap="none" spc="0" normalizeH="0" baseline="0" noProof="0">
              <a:ln>
                <a:noFill/>
              </a:ln>
              <a:effectLst/>
              <a:uLnTx/>
              <a:uFillTx/>
            </a:endParaRPr>
          </a:p>
        </p:txBody>
      </p:sp>
      <p:pic>
        <p:nvPicPr>
          <p:cNvPr id="6146" name="Picture 2" descr="Výsledek obrázku pro project management carto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589" y="692150"/>
            <a:ext cx="10708022" cy="5139850"/>
          </a:xfrm>
          <a:prstGeom prst="rect">
            <a:avLst/>
          </a:prstGeom>
          <a:solidFill>
            <a:srgbClr val="FFFFFF"/>
          </a:solidFill>
        </p:spPr>
      </p:pic>
    </p:spTree>
    <p:extLst>
      <p:ext uri="{BB962C8B-B14F-4D97-AF65-F5344CB8AC3E}">
        <p14:creationId xmlns:p14="http://schemas.microsoft.com/office/powerpoint/2010/main" val="3509885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Identifikace rizika</a:t>
            </a:r>
          </a:p>
        </p:txBody>
      </p:sp>
      <p:sp>
        <p:nvSpPr>
          <p:cNvPr id="3" name="Zástupný symbol pro obsah 2"/>
          <p:cNvSpPr>
            <a:spLocks noGrp="1"/>
          </p:cNvSpPr>
          <p:nvPr>
            <p:ph idx="1"/>
          </p:nvPr>
        </p:nvSpPr>
        <p:spPr/>
        <p:txBody>
          <a:bodyPr/>
          <a:lstStyle/>
          <a:p>
            <a:r>
              <a:rPr lang="cs-CZ"/>
              <a:t>co může nejít podle plánu? Co se může pokazit? Jaké jsou příležitosti?</a:t>
            </a:r>
          </a:p>
          <a:p>
            <a:r>
              <a:rPr lang="cs-CZ"/>
              <a:t>externí, interní</a:t>
            </a:r>
          </a:p>
          <a:p>
            <a:r>
              <a:rPr lang="cs-CZ"/>
              <a:t>zdroje informací: minulé projekty (je k dispozici?), myšlenkové mapy, </a:t>
            </a:r>
            <a:r>
              <a:rPr lang="cs-CZ" err="1"/>
              <a:t>etc</a:t>
            </a:r>
            <a:r>
              <a:rPr lang="cs-CZ"/>
              <a:t>.</a:t>
            </a:r>
          </a:p>
          <a:p>
            <a:r>
              <a:rPr lang="cs-CZ"/>
              <a:t>jasná formulace rizika</a:t>
            </a:r>
          </a:p>
          <a:p>
            <a:r>
              <a:rPr lang="cs-CZ"/>
              <a:t>hrozba – scénář - dopad</a:t>
            </a:r>
          </a:p>
          <a:p>
            <a:endParaRPr lang="cs-CZ"/>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6" name="TextovéPole 5"/>
          <p:cNvSpPr txBox="1"/>
          <p:nvPr/>
        </p:nvSpPr>
        <p:spPr>
          <a:xfrm>
            <a:off x="9858874" y="903525"/>
            <a:ext cx="1894976"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Analýza rizik</a:t>
            </a:r>
          </a:p>
        </p:txBody>
      </p:sp>
    </p:spTree>
    <p:extLst>
      <p:ext uri="{BB962C8B-B14F-4D97-AF65-F5344CB8AC3E}">
        <p14:creationId xmlns:p14="http://schemas.microsoft.com/office/powerpoint/2010/main" val="3562621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AA3624-C3E2-437A-9797-6539C73FAAE5}"/>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E24BD10A-69EA-4796-9B06-C6258B3216C6}"/>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pic>
        <p:nvPicPr>
          <p:cNvPr id="10" name="Obrázek 9">
            <a:extLst>
              <a:ext uri="{FF2B5EF4-FFF2-40B4-BE49-F238E27FC236}">
                <a16:creationId xmlns:a16="http://schemas.microsoft.com/office/drawing/2014/main" id="{B5E48E16-1792-4C2B-AAAB-5E54AE74D1D1}"/>
              </a:ext>
            </a:extLst>
          </p:cNvPr>
          <p:cNvPicPr>
            <a:picLocks noChangeAspect="1"/>
          </p:cNvPicPr>
          <p:nvPr/>
        </p:nvPicPr>
        <p:blipFill rotWithShape="1">
          <a:blip r:embed="rId2"/>
          <a:srcRect l="57711" t="23179" r="12136" b="25706"/>
          <a:stretch/>
        </p:blipFill>
        <p:spPr>
          <a:xfrm>
            <a:off x="1328286" y="415698"/>
            <a:ext cx="9365381" cy="5292084"/>
          </a:xfrm>
          <a:prstGeom prst="rect">
            <a:avLst/>
          </a:prstGeom>
        </p:spPr>
      </p:pic>
    </p:spTree>
    <p:extLst>
      <p:ext uri="{BB962C8B-B14F-4D97-AF65-F5344CB8AC3E}">
        <p14:creationId xmlns:p14="http://schemas.microsoft.com/office/powerpoint/2010/main" val="872768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71DCD3-B344-4711-9A79-7A385476BAF6}"/>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Sylva Žáková Talpová, Jan Žák</a:t>
            </a:r>
          </a:p>
        </p:txBody>
      </p:sp>
      <p:sp>
        <p:nvSpPr>
          <p:cNvPr id="3" name="Zástupný symbol pro číslo snímku 2">
            <a:extLst>
              <a:ext uri="{FF2B5EF4-FFF2-40B4-BE49-F238E27FC236}">
                <a16:creationId xmlns:a16="http://schemas.microsoft.com/office/drawing/2014/main" id="{B5BF1812-81C2-4742-B8D0-652D576E35DA}"/>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44</a:t>
            </a:fld>
            <a:endParaRPr lang="cs-CZ" altLang="cs-CZ"/>
          </a:p>
        </p:txBody>
      </p:sp>
      <p:pic>
        <p:nvPicPr>
          <p:cNvPr id="6" name="Obrázek 6">
            <a:extLst>
              <a:ext uri="{FF2B5EF4-FFF2-40B4-BE49-F238E27FC236}">
                <a16:creationId xmlns:a16="http://schemas.microsoft.com/office/drawing/2014/main" id="{4357911B-184B-41FB-B880-C8E25993676F}"/>
              </a:ext>
            </a:extLst>
          </p:cNvPr>
          <p:cNvPicPr>
            <a:picLocks noGrp="1" noChangeAspect="1"/>
          </p:cNvPicPr>
          <p:nvPr>
            <p:ph idx="1"/>
          </p:nvPr>
        </p:nvPicPr>
        <p:blipFill rotWithShape="1">
          <a:blip r:embed="rId2"/>
          <a:stretch/>
        </p:blipFill>
        <p:spPr>
          <a:xfrm>
            <a:off x="2681417" y="692150"/>
            <a:ext cx="6830365" cy="5139850"/>
          </a:xfrm>
          <a:noFill/>
        </p:spPr>
      </p:pic>
    </p:spTree>
    <p:extLst>
      <p:ext uri="{BB962C8B-B14F-4D97-AF65-F5344CB8AC3E}">
        <p14:creationId xmlns:p14="http://schemas.microsoft.com/office/powerpoint/2010/main" val="437319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Práce s riziky</a:t>
            </a:r>
          </a:p>
        </p:txBody>
      </p:sp>
      <p:sp>
        <p:nvSpPr>
          <p:cNvPr id="3" name="Zástupný symbol pro obsah 2"/>
          <p:cNvSpPr>
            <a:spLocks noGrp="1"/>
          </p:cNvSpPr>
          <p:nvPr>
            <p:ph idx="1"/>
          </p:nvPr>
        </p:nvSpPr>
        <p:spPr/>
        <p:txBody>
          <a:bodyPr/>
          <a:lstStyle/>
          <a:p>
            <a:r>
              <a:rPr lang="cs-CZ" b="1"/>
              <a:t>Vyhnout se </a:t>
            </a:r>
          </a:p>
          <a:p>
            <a:r>
              <a:rPr lang="cs-CZ" b="1"/>
              <a:t>Přesunout, sdílet</a:t>
            </a:r>
          </a:p>
          <a:p>
            <a:r>
              <a:rPr lang="cs-CZ" b="1"/>
              <a:t>Zmírnit</a:t>
            </a:r>
          </a:p>
          <a:p>
            <a:r>
              <a:rPr lang="cs-CZ" b="1"/>
              <a:t>Akceptovat</a:t>
            </a:r>
          </a:p>
          <a:p>
            <a:r>
              <a:rPr lang="cs-CZ" b="1"/>
              <a:t>„Plán B“</a:t>
            </a: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643637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Sylva Žáková Talpová, Jan Žák</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46</a:t>
            </a:fld>
            <a:endParaRPr lang="cs-CZ" altLang="cs-CZ"/>
          </a:p>
        </p:txBody>
      </p:sp>
      <p:sp>
        <p:nvSpPr>
          <p:cNvPr id="4" name="Nadpis 3"/>
          <p:cNvSpPr>
            <a:spLocks noGrp="1"/>
          </p:cNvSpPr>
          <p:nvPr>
            <p:ph type="title"/>
          </p:nvPr>
        </p:nvSpPr>
        <p:spPr/>
        <p:txBody>
          <a:bodyPr/>
          <a:lstStyle/>
          <a:p>
            <a:r>
              <a:rPr lang="cs-CZ"/>
              <a:t>3. část</a:t>
            </a:r>
          </a:p>
        </p:txBody>
      </p:sp>
      <p:sp>
        <p:nvSpPr>
          <p:cNvPr id="5" name="Podnadpis 4"/>
          <p:cNvSpPr>
            <a:spLocks noGrp="1"/>
          </p:cNvSpPr>
          <p:nvPr>
            <p:ph type="subTitle" idx="1"/>
          </p:nvPr>
        </p:nvSpPr>
        <p:spPr/>
        <p:txBody>
          <a:bodyPr/>
          <a:lstStyle/>
          <a:p>
            <a:pPr algn="ctr"/>
            <a:r>
              <a:rPr lang="cs-CZ" sz="4400"/>
              <a:t>Realizace a ukončení projektu</a:t>
            </a:r>
          </a:p>
        </p:txBody>
      </p:sp>
    </p:spTree>
    <p:extLst>
      <p:ext uri="{BB962C8B-B14F-4D97-AF65-F5344CB8AC3E}">
        <p14:creationId xmlns:p14="http://schemas.microsoft.com/office/powerpoint/2010/main" val="378172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a:solidFill>
                <a:schemeClr val="bg1"/>
              </a:solidFill>
            </a:endParaRPr>
          </a:p>
          <a:p>
            <a:pPr marL="0" indent="0" algn="ctr">
              <a:buNone/>
            </a:pPr>
            <a:r>
              <a:rPr lang="cs-CZ" sz="5500">
                <a:solidFill>
                  <a:schemeClr val="bg1"/>
                </a:solidFill>
              </a:rPr>
              <a:t>Realizace a kontrola</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808262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Realizace projektu</a:t>
            </a:r>
          </a:p>
        </p:txBody>
      </p:sp>
      <p:sp>
        <p:nvSpPr>
          <p:cNvPr id="3" name="Zástupný symbol pro obsah 2"/>
          <p:cNvSpPr>
            <a:spLocks noGrp="1"/>
          </p:cNvSpPr>
          <p:nvPr>
            <p:ph idx="1"/>
          </p:nvPr>
        </p:nvSpPr>
        <p:spPr/>
        <p:txBody>
          <a:bodyPr/>
          <a:lstStyle/>
          <a:p>
            <a:r>
              <a:rPr lang="cs-CZ"/>
              <a:t>Plán projektu schválen </a:t>
            </a:r>
          </a:p>
          <a:p>
            <a:r>
              <a:rPr lang="cs-CZ"/>
              <a:t>Rozpočet, harmonogram, WBS – </a:t>
            </a:r>
            <a:r>
              <a:rPr lang="cs-CZ" err="1"/>
              <a:t>baseline</a:t>
            </a:r>
            <a:endParaRPr lang="cs-CZ"/>
          </a:p>
          <a:p>
            <a:r>
              <a:rPr lang="cs-CZ"/>
              <a:t>Plány – rizika, zainteresované strany</a:t>
            </a:r>
          </a:p>
          <a:p>
            <a:r>
              <a:rPr lang="cs-CZ" err="1"/>
              <a:t>Kick-off</a:t>
            </a:r>
            <a:r>
              <a:rPr lang="cs-CZ"/>
              <a:t> meeting</a:t>
            </a:r>
          </a:p>
        </p:txBody>
      </p:sp>
      <p:sp>
        <p:nvSpPr>
          <p:cNvPr id="4" name="Zaoblený obdélníkový popisek 3"/>
          <p:cNvSpPr/>
          <p:nvPr/>
        </p:nvSpPr>
        <p:spPr>
          <a:xfrm>
            <a:off x="5707781" y="4937760"/>
            <a:ext cx="5496338" cy="1021556"/>
          </a:xfrm>
          <a:prstGeom prst="wedgeRoundRectCallout">
            <a:avLst/>
          </a:prstGeom>
          <a:ln/>
        </p:spPr>
        <p:style>
          <a:lnRef idx="1">
            <a:schemeClr val="dk1"/>
          </a:lnRef>
          <a:fillRef idx="2">
            <a:schemeClr val="dk1"/>
          </a:fillRef>
          <a:effectRef idx="1">
            <a:schemeClr val="dk1"/>
          </a:effectRef>
          <a:fontRef idx="minor">
            <a:schemeClr val="dk1"/>
          </a:fontRef>
        </p:style>
        <p:txBody>
          <a:bodyPr wrap="square">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mn-ea"/>
                <a:cs typeface="+mn-cs"/>
              </a:rPr>
              <a:t>“If everything seems under control, you're not going fast enough.”</a:t>
            </a:r>
            <a:r>
              <a:rPr kumimoji="0" lang="cs-CZ" sz="1800" b="0" i="1" u="none" strike="noStrike" kern="1200" cap="none" spc="0" normalizeH="0" baseline="0" noProof="0">
                <a:ln>
                  <a:noFill/>
                </a:ln>
                <a:solidFill>
                  <a:srgbClr val="000000"/>
                </a:solidFill>
                <a:effectLst/>
                <a:uLnTx/>
                <a:uFillTx/>
                <a:latin typeface="Arial"/>
                <a:ea typeface="+mn-ea"/>
                <a:cs typeface="+mn-cs"/>
              </a:rPr>
              <a:t> (M. </a:t>
            </a:r>
            <a:r>
              <a:rPr kumimoji="0" lang="cs-CZ" sz="1800" b="0" i="1" u="none" strike="noStrike" kern="1200" cap="none" spc="0" normalizeH="0" baseline="0" noProof="0" err="1">
                <a:ln>
                  <a:noFill/>
                </a:ln>
                <a:solidFill>
                  <a:srgbClr val="000000"/>
                </a:solidFill>
                <a:effectLst/>
                <a:uLnTx/>
                <a:uFillTx/>
                <a:latin typeface="Arial"/>
                <a:ea typeface="+mn-ea"/>
                <a:cs typeface="+mn-cs"/>
              </a:rPr>
              <a:t>Addretti</a:t>
            </a:r>
            <a:r>
              <a:rPr kumimoji="0" lang="cs-CZ" sz="1800" b="0" i="1" u="none" strike="noStrike" kern="1200" cap="none" spc="0" normalizeH="0" baseline="0" noProof="0">
                <a:ln>
                  <a:noFill/>
                </a:ln>
                <a:solidFill>
                  <a:srgbClr val="000000"/>
                </a:solidFill>
                <a:effectLst/>
                <a:uLnTx/>
                <a:uFillTx/>
                <a:latin typeface="Arial"/>
                <a:ea typeface="+mn-ea"/>
                <a:cs typeface="+mn-cs"/>
              </a:rPr>
              <a:t>, </a:t>
            </a:r>
            <a:r>
              <a:rPr kumimoji="0" lang="cs-CZ" sz="1800" b="0" i="1" u="none" strike="noStrike" kern="1200" cap="none" spc="0" normalizeH="0" baseline="0" noProof="0" err="1">
                <a:ln>
                  <a:noFill/>
                </a:ln>
                <a:solidFill>
                  <a:srgbClr val="000000"/>
                </a:solidFill>
                <a:effectLst/>
                <a:uLnTx/>
                <a:uFillTx/>
                <a:latin typeface="Arial"/>
                <a:ea typeface="+mn-ea"/>
                <a:cs typeface="+mn-cs"/>
              </a:rPr>
              <a:t>winner</a:t>
            </a:r>
            <a:r>
              <a:rPr kumimoji="0" lang="cs-CZ" sz="1800" b="0" i="1" u="none" strike="noStrike" kern="1200" cap="none" spc="0" normalizeH="0" baseline="0" noProof="0">
                <a:ln>
                  <a:noFill/>
                </a:ln>
                <a:solidFill>
                  <a:srgbClr val="000000"/>
                </a:solidFill>
                <a:effectLst/>
                <a:uLnTx/>
                <a:uFillTx/>
                <a:latin typeface="Arial"/>
                <a:ea typeface="+mn-ea"/>
                <a:cs typeface="+mn-cs"/>
              </a:rPr>
              <a:t> </a:t>
            </a:r>
            <a:r>
              <a:rPr kumimoji="0" lang="cs-CZ" sz="1800" b="0" i="1" u="none" strike="noStrike" kern="1200" cap="none" spc="0" normalizeH="0" baseline="0" noProof="0" err="1">
                <a:ln>
                  <a:noFill/>
                </a:ln>
                <a:solidFill>
                  <a:srgbClr val="000000"/>
                </a:solidFill>
                <a:effectLst/>
                <a:uLnTx/>
                <a:uFillTx/>
                <a:latin typeface="Arial"/>
                <a:ea typeface="+mn-ea"/>
                <a:cs typeface="+mn-cs"/>
              </a:rPr>
              <a:t>of</a:t>
            </a:r>
            <a:r>
              <a:rPr kumimoji="0" lang="cs-CZ" sz="1800" b="0" i="1" u="none" strike="noStrike" kern="1200" cap="none" spc="0" normalizeH="0" baseline="0" noProof="0">
                <a:ln>
                  <a:noFill/>
                </a:ln>
                <a:solidFill>
                  <a:srgbClr val="000000"/>
                </a:solidFill>
                <a:effectLst/>
                <a:uLnTx/>
                <a:uFillTx/>
                <a:latin typeface="Arial"/>
                <a:ea typeface="+mn-ea"/>
                <a:cs typeface="+mn-cs"/>
              </a:rPr>
              <a:t> </a:t>
            </a:r>
            <a:r>
              <a:rPr kumimoji="0" lang="cs-CZ" sz="1800" b="0" i="1" u="none" strike="noStrike" kern="1200" cap="none" spc="0" normalizeH="0" baseline="0" noProof="0" err="1">
                <a:ln>
                  <a:noFill/>
                </a:ln>
                <a:solidFill>
                  <a:srgbClr val="000000"/>
                </a:solidFill>
                <a:effectLst/>
                <a:uLnTx/>
                <a:uFillTx/>
                <a:latin typeface="Arial"/>
                <a:ea typeface="+mn-ea"/>
                <a:cs typeface="+mn-cs"/>
              </a:rPr>
              <a:t>the</a:t>
            </a:r>
            <a:r>
              <a:rPr kumimoji="0" lang="cs-CZ" sz="1800" b="0" i="1" u="none" strike="noStrike" kern="1200" cap="none" spc="0" normalizeH="0" baseline="0" noProof="0">
                <a:ln>
                  <a:noFill/>
                </a:ln>
                <a:solidFill>
                  <a:srgbClr val="000000"/>
                </a:solidFill>
                <a:effectLst/>
                <a:uLnTx/>
                <a:uFillTx/>
                <a:latin typeface="Arial"/>
                <a:ea typeface="+mn-ea"/>
                <a:cs typeface="+mn-cs"/>
              </a:rPr>
              <a:t> </a:t>
            </a:r>
            <a:r>
              <a:rPr kumimoji="0" lang="en-US" sz="1800" b="0" i="1" u="none" strike="noStrike" kern="1200" cap="none" spc="0" normalizeH="0" baseline="0" noProof="0">
                <a:ln>
                  <a:noFill/>
                </a:ln>
                <a:solidFill>
                  <a:srgbClr val="000000"/>
                </a:solidFill>
                <a:effectLst/>
                <a:uLnTx/>
                <a:uFillTx/>
                <a:latin typeface="Arial"/>
                <a:ea typeface="+mn-ea"/>
                <a:cs typeface="+mn-cs"/>
              </a:rPr>
              <a:t>1978 Formula One World Championship</a:t>
            </a:r>
            <a:r>
              <a:rPr kumimoji="0" lang="cs-CZ" sz="1800" b="0" i="1" u="none" strike="noStrike" kern="1200" cap="none" spc="0" normalizeH="0" baseline="0" noProof="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936351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Realizace projektu</a:t>
            </a:r>
          </a:p>
        </p:txBody>
      </p:sp>
      <p:sp>
        <p:nvSpPr>
          <p:cNvPr id="3" name="Zástupný symbol pro obsah 2"/>
          <p:cNvSpPr>
            <a:spLocks noGrp="1"/>
          </p:cNvSpPr>
          <p:nvPr>
            <p:ph idx="1"/>
          </p:nvPr>
        </p:nvSpPr>
        <p:spPr/>
        <p:txBody>
          <a:bodyPr/>
          <a:lstStyle/>
          <a:p>
            <a:r>
              <a:rPr lang="cs-CZ"/>
              <a:t>Reportování</a:t>
            </a:r>
          </a:p>
          <a:p>
            <a:r>
              <a:rPr lang="cs-CZ"/>
              <a:t>Srovnávání skutečnosti s plánem</a:t>
            </a:r>
          </a:p>
          <a:p>
            <a:endParaRPr lang="cs-CZ"/>
          </a:p>
          <a:p>
            <a:pPr lvl="1"/>
            <a:r>
              <a:rPr lang="cs-CZ" sz="2531"/>
              <a:t>Procenta dokončenosti</a:t>
            </a:r>
          </a:p>
          <a:p>
            <a:pPr lvl="1"/>
            <a:r>
              <a:rPr lang="cs-CZ" sz="2531"/>
              <a:t>Project status/</a:t>
            </a:r>
            <a:r>
              <a:rPr lang="cs-CZ" sz="2531" err="1"/>
              <a:t>stage</a:t>
            </a:r>
            <a:endParaRPr lang="cs-CZ" sz="2531"/>
          </a:p>
          <a:p>
            <a:pPr lvl="1"/>
            <a:r>
              <a:rPr lang="cs-CZ" sz="2531" err="1"/>
              <a:t>Milestones</a:t>
            </a:r>
            <a:r>
              <a:rPr lang="cs-CZ" sz="2531"/>
              <a:t> trend </a:t>
            </a:r>
            <a:r>
              <a:rPr lang="cs-CZ" sz="2531" err="1"/>
              <a:t>analysis</a:t>
            </a:r>
            <a:endParaRPr lang="cs-CZ" sz="2531"/>
          </a:p>
          <a:p>
            <a:pPr lvl="1"/>
            <a:r>
              <a:rPr lang="cs-CZ" sz="2531" err="1"/>
              <a:t>Earned</a:t>
            </a:r>
            <a:r>
              <a:rPr lang="cs-CZ" sz="2531"/>
              <a:t> </a:t>
            </a:r>
            <a:r>
              <a:rPr lang="cs-CZ" sz="2531" err="1"/>
              <a:t>Value</a:t>
            </a:r>
            <a:r>
              <a:rPr lang="cs-CZ" sz="2531"/>
              <a:t> Management (EVM)</a:t>
            </a:r>
          </a:p>
        </p:txBody>
      </p:sp>
    </p:spTree>
    <p:extLst>
      <p:ext uri="{BB962C8B-B14F-4D97-AF65-F5344CB8AC3E}">
        <p14:creationId xmlns:p14="http://schemas.microsoft.com/office/powerpoint/2010/main" val="410421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76C40B-3B01-468D-93D8-498A42FCBBA9}"/>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91ECEBF9-FF69-4894-A6EE-6C7E4E05B05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cs-CZ" altLang="cs-CZ"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Nadpis 3">
            <a:extLst>
              <a:ext uri="{FF2B5EF4-FFF2-40B4-BE49-F238E27FC236}">
                <a16:creationId xmlns:a16="http://schemas.microsoft.com/office/drawing/2014/main" id="{CE234084-FD13-4E64-B4C0-1FA5561252FF}"/>
              </a:ext>
            </a:extLst>
          </p:cNvPr>
          <p:cNvSpPr>
            <a:spLocks noGrp="1"/>
          </p:cNvSpPr>
          <p:nvPr>
            <p:ph type="title"/>
          </p:nvPr>
        </p:nvSpPr>
        <p:spPr/>
        <p:txBody>
          <a:bodyPr/>
          <a:lstStyle/>
          <a:p>
            <a:r>
              <a:rPr lang="cs-CZ"/>
              <a:t>1. část</a:t>
            </a:r>
          </a:p>
        </p:txBody>
      </p:sp>
      <p:sp>
        <p:nvSpPr>
          <p:cNvPr id="5" name="Podnadpis 4">
            <a:extLst>
              <a:ext uri="{FF2B5EF4-FFF2-40B4-BE49-F238E27FC236}">
                <a16:creationId xmlns:a16="http://schemas.microsoft.com/office/drawing/2014/main" id="{724035DD-98CB-4C21-A248-92D5848A6F1A}"/>
              </a:ext>
            </a:extLst>
          </p:cNvPr>
          <p:cNvSpPr>
            <a:spLocks noGrp="1"/>
          </p:cNvSpPr>
          <p:nvPr>
            <p:ph type="subTitle" idx="1"/>
          </p:nvPr>
        </p:nvSpPr>
        <p:spPr/>
        <p:txBody>
          <a:bodyPr/>
          <a:lstStyle/>
          <a:p>
            <a:pPr algn="ctr"/>
            <a:r>
              <a:rPr lang="cs-CZ" sz="4400"/>
              <a:t>Zahájení a plánování projektu</a:t>
            </a:r>
          </a:p>
        </p:txBody>
      </p:sp>
    </p:spTree>
    <p:extLst>
      <p:ext uri="{BB962C8B-B14F-4D97-AF65-F5344CB8AC3E}">
        <p14:creationId xmlns:p14="http://schemas.microsoft.com/office/powerpoint/2010/main" val="264503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Earned</a:t>
            </a:r>
            <a:r>
              <a:rPr lang="cs-CZ"/>
              <a:t> </a:t>
            </a:r>
            <a:r>
              <a:rPr lang="cs-CZ" err="1"/>
              <a:t>Value</a:t>
            </a:r>
            <a:r>
              <a:rPr lang="cs-CZ"/>
              <a:t> Management - EVM</a:t>
            </a:r>
          </a:p>
        </p:txBody>
      </p:sp>
      <p:sp>
        <p:nvSpPr>
          <p:cNvPr id="3" name="Zástupný symbol pro obsah 2"/>
          <p:cNvSpPr>
            <a:spLocks noGrp="1"/>
          </p:cNvSpPr>
          <p:nvPr>
            <p:ph idx="1"/>
          </p:nvPr>
        </p:nvSpPr>
        <p:spPr/>
        <p:txBody>
          <a:bodyPr/>
          <a:lstStyle/>
          <a:p>
            <a:r>
              <a:rPr lang="cs-CZ"/>
              <a:t>A </a:t>
            </a:r>
            <a:r>
              <a:rPr lang="cs-CZ" err="1"/>
              <a:t>way</a:t>
            </a:r>
            <a:r>
              <a:rPr lang="cs-CZ"/>
              <a:t> to </a:t>
            </a:r>
            <a:r>
              <a:rPr lang="cs-CZ" sz="3094" err="1"/>
              <a:t>measure</a:t>
            </a:r>
            <a:r>
              <a:rPr lang="cs-CZ" sz="3094"/>
              <a:t> and </a:t>
            </a:r>
            <a:r>
              <a:rPr lang="cs-CZ" sz="3094" err="1"/>
              <a:t>evaluate</a:t>
            </a:r>
            <a:r>
              <a:rPr lang="cs-CZ" sz="3094"/>
              <a:t> </a:t>
            </a:r>
            <a:r>
              <a:rPr lang="cs-CZ" err="1"/>
              <a:t>the</a:t>
            </a:r>
            <a:r>
              <a:rPr lang="cs-CZ"/>
              <a:t> </a:t>
            </a:r>
            <a:r>
              <a:rPr lang="cs-CZ" err="1"/>
              <a:t>project</a:t>
            </a:r>
            <a:r>
              <a:rPr lang="cs-CZ"/>
              <a:t> performance</a:t>
            </a:r>
          </a:p>
          <a:p>
            <a:r>
              <a:rPr lang="cs-CZ" sz="3094" err="1"/>
              <a:t>Compares</a:t>
            </a:r>
            <a:r>
              <a:rPr lang="cs-CZ"/>
              <a:t> </a:t>
            </a:r>
            <a:r>
              <a:rPr lang="cs-CZ" err="1"/>
              <a:t>the</a:t>
            </a:r>
            <a:r>
              <a:rPr lang="cs-CZ"/>
              <a:t> </a:t>
            </a:r>
            <a:r>
              <a:rPr lang="cs-CZ" err="1"/>
              <a:t>amount</a:t>
            </a:r>
            <a:r>
              <a:rPr lang="cs-CZ"/>
              <a:t> </a:t>
            </a:r>
            <a:r>
              <a:rPr lang="cs-CZ" err="1"/>
              <a:t>of</a:t>
            </a:r>
            <a:r>
              <a:rPr lang="cs-CZ"/>
              <a:t> </a:t>
            </a:r>
            <a:r>
              <a:rPr lang="cs-CZ" err="1"/>
              <a:t>work</a:t>
            </a:r>
            <a:r>
              <a:rPr lang="cs-CZ"/>
              <a:t> </a:t>
            </a:r>
            <a:r>
              <a:rPr lang="cs-CZ" err="1"/>
              <a:t>planned</a:t>
            </a:r>
            <a:r>
              <a:rPr lang="cs-CZ"/>
              <a:t> </a:t>
            </a:r>
            <a:r>
              <a:rPr lang="cs-CZ" err="1"/>
              <a:t>with</a:t>
            </a:r>
            <a:r>
              <a:rPr lang="cs-CZ"/>
              <a:t> </a:t>
            </a:r>
            <a:r>
              <a:rPr lang="cs-CZ" err="1"/>
              <a:t>what</a:t>
            </a:r>
            <a:r>
              <a:rPr lang="cs-CZ"/>
              <a:t> </a:t>
            </a:r>
            <a:r>
              <a:rPr lang="cs-CZ" err="1"/>
              <a:t>is</a:t>
            </a:r>
            <a:r>
              <a:rPr lang="cs-CZ"/>
              <a:t> </a:t>
            </a:r>
            <a:r>
              <a:rPr lang="cs-CZ" err="1"/>
              <a:t>actually</a:t>
            </a:r>
            <a:r>
              <a:rPr lang="cs-CZ"/>
              <a:t> </a:t>
            </a:r>
            <a:r>
              <a:rPr lang="cs-CZ" err="1"/>
              <a:t>accomplished</a:t>
            </a:r>
            <a:r>
              <a:rPr lang="cs-CZ"/>
              <a:t> to </a:t>
            </a:r>
            <a:r>
              <a:rPr lang="cs-CZ" err="1"/>
              <a:t>determine</a:t>
            </a:r>
            <a:r>
              <a:rPr lang="cs-CZ"/>
              <a:t> </a:t>
            </a:r>
            <a:r>
              <a:rPr lang="cs-CZ" err="1"/>
              <a:t>whether</a:t>
            </a:r>
            <a:r>
              <a:rPr lang="cs-CZ"/>
              <a:t> </a:t>
            </a:r>
            <a:r>
              <a:rPr lang="cs-CZ" err="1"/>
              <a:t>the</a:t>
            </a:r>
            <a:r>
              <a:rPr lang="cs-CZ"/>
              <a:t> </a:t>
            </a:r>
            <a:r>
              <a:rPr lang="cs-CZ" err="1"/>
              <a:t>project</a:t>
            </a:r>
            <a:r>
              <a:rPr lang="cs-CZ"/>
              <a:t> </a:t>
            </a:r>
            <a:r>
              <a:rPr lang="cs-CZ" err="1"/>
              <a:t>is</a:t>
            </a:r>
            <a:r>
              <a:rPr lang="cs-CZ"/>
              <a:t> on </a:t>
            </a:r>
            <a:r>
              <a:rPr lang="cs-CZ" err="1"/>
              <a:t>the</a:t>
            </a:r>
            <a:r>
              <a:rPr lang="cs-CZ"/>
              <a:t> track</a:t>
            </a:r>
          </a:p>
          <a:p>
            <a:r>
              <a:rPr lang="cs-CZ" err="1"/>
              <a:t>Appropriate</a:t>
            </a:r>
            <a:r>
              <a:rPr lang="cs-CZ"/>
              <a:t> </a:t>
            </a:r>
            <a:r>
              <a:rPr lang="cs-CZ" err="1"/>
              <a:t>for</a:t>
            </a:r>
            <a:r>
              <a:rPr lang="cs-CZ"/>
              <a:t> </a:t>
            </a:r>
            <a:r>
              <a:rPr lang="cs-CZ" err="1"/>
              <a:t>projects</a:t>
            </a:r>
            <a:r>
              <a:rPr lang="cs-CZ"/>
              <a:t> </a:t>
            </a:r>
            <a:r>
              <a:rPr lang="cs-CZ" err="1"/>
              <a:t>with</a:t>
            </a:r>
            <a:r>
              <a:rPr lang="cs-CZ"/>
              <a:t> more </a:t>
            </a:r>
            <a:r>
              <a:rPr lang="cs-CZ" err="1"/>
              <a:t>or</a:t>
            </a:r>
            <a:r>
              <a:rPr lang="cs-CZ"/>
              <a:t> </a:t>
            </a:r>
            <a:r>
              <a:rPr lang="cs-CZ" err="1"/>
              <a:t>less</a:t>
            </a:r>
            <a:r>
              <a:rPr lang="cs-CZ"/>
              <a:t> </a:t>
            </a:r>
            <a:r>
              <a:rPr lang="cs-CZ" err="1"/>
              <a:t>stable</a:t>
            </a:r>
            <a:r>
              <a:rPr lang="cs-CZ"/>
              <a:t> </a:t>
            </a:r>
            <a:r>
              <a:rPr lang="cs-CZ" err="1"/>
              <a:t>scope</a:t>
            </a:r>
            <a:r>
              <a:rPr lang="cs-CZ"/>
              <a:t> (</a:t>
            </a:r>
            <a:r>
              <a:rPr lang="cs-CZ" err="1"/>
              <a:t>investment</a:t>
            </a:r>
            <a:r>
              <a:rPr lang="cs-CZ"/>
              <a:t> </a:t>
            </a:r>
            <a:r>
              <a:rPr lang="cs-CZ" err="1"/>
              <a:t>property</a:t>
            </a:r>
            <a:r>
              <a:rPr lang="cs-CZ"/>
              <a:t> </a:t>
            </a:r>
            <a:r>
              <a:rPr lang="cs-CZ" err="1"/>
              <a:t>construction</a:t>
            </a:r>
            <a:r>
              <a:rPr lang="cs-CZ"/>
              <a:t> </a:t>
            </a:r>
            <a:r>
              <a:rPr lang="cs-CZ" err="1"/>
              <a:t>etc</a:t>
            </a:r>
            <a:r>
              <a:rPr lang="cs-CZ"/>
              <a:t>.)</a:t>
            </a:r>
          </a:p>
        </p:txBody>
      </p:sp>
    </p:spTree>
    <p:extLst>
      <p:ext uri="{BB962C8B-B14F-4D97-AF65-F5344CB8AC3E}">
        <p14:creationId xmlns:p14="http://schemas.microsoft.com/office/powerpoint/2010/main" val="3769820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EVM: </a:t>
            </a:r>
            <a:r>
              <a:rPr lang="cs-CZ" err="1"/>
              <a:t>Planned</a:t>
            </a:r>
            <a:r>
              <a:rPr lang="cs-CZ"/>
              <a:t> </a:t>
            </a:r>
            <a:r>
              <a:rPr lang="cs-CZ" err="1"/>
              <a:t>Value</a:t>
            </a:r>
            <a:endParaRPr lang="cs-CZ"/>
          </a:p>
        </p:txBody>
      </p:sp>
      <p:sp>
        <p:nvSpPr>
          <p:cNvPr id="3" name="Zástupný symbol pro obsah 2"/>
          <p:cNvSpPr>
            <a:spLocks noGrp="1"/>
          </p:cNvSpPr>
          <p:nvPr>
            <p:ph idx="1"/>
          </p:nvPr>
        </p:nvSpPr>
        <p:spPr/>
        <p:txBody>
          <a:bodyPr/>
          <a:lstStyle/>
          <a:p>
            <a:pPr marL="0" indent="0">
              <a:buNone/>
            </a:pPr>
            <a:r>
              <a:rPr lang="cs-CZ" b="1" err="1"/>
              <a:t>Planned</a:t>
            </a:r>
            <a:r>
              <a:rPr lang="cs-CZ" b="1"/>
              <a:t> </a:t>
            </a:r>
            <a:r>
              <a:rPr lang="cs-CZ" b="1" err="1"/>
              <a:t>value</a:t>
            </a:r>
            <a:r>
              <a:rPr lang="cs-CZ" b="1"/>
              <a:t> (PV)</a:t>
            </a:r>
          </a:p>
          <a:p>
            <a:r>
              <a:rPr lang="en-US"/>
              <a:t>the planned cost of work scheduled to be done in a given time period</a:t>
            </a:r>
            <a:endParaRPr lang="cs-CZ"/>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62" t="54168" r="40969" b="15833"/>
          <a:stretch/>
        </p:blipFill>
        <p:spPr bwMode="auto">
          <a:xfrm>
            <a:off x="2349334" y="3303715"/>
            <a:ext cx="7437152" cy="306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708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EVM: </a:t>
            </a:r>
            <a:r>
              <a:rPr lang="cs-CZ" err="1"/>
              <a:t>Planned</a:t>
            </a:r>
            <a:r>
              <a:rPr lang="cs-CZ"/>
              <a:t> </a:t>
            </a:r>
            <a:r>
              <a:rPr lang="cs-CZ" err="1"/>
              <a:t>value</a:t>
            </a:r>
            <a:endParaRPr lang="cs-CZ"/>
          </a:p>
        </p:txBody>
      </p:sp>
      <p:sp>
        <p:nvSpPr>
          <p:cNvPr id="3" name="Zástupný symbol pro obsah 2"/>
          <p:cNvSpPr>
            <a:spLocks noGrp="1"/>
          </p:cNvSpPr>
          <p:nvPr>
            <p:ph idx="1"/>
          </p:nvPr>
        </p:nvSpPr>
        <p:spPr/>
        <p:txBody>
          <a:bodyPr/>
          <a:lstStyle/>
          <a:p>
            <a:pPr marL="0" indent="0">
              <a:buNone/>
            </a:pPr>
            <a:r>
              <a:rPr lang="cs-CZ"/>
              <a:t>EXAMPLE</a:t>
            </a:r>
          </a:p>
          <a:p>
            <a:pPr marL="0" indent="0">
              <a:buNone/>
            </a:pPr>
            <a:r>
              <a:rPr lang="cs-CZ" i="1" err="1"/>
              <a:t>According</a:t>
            </a:r>
            <a:r>
              <a:rPr lang="cs-CZ" i="1"/>
              <a:t> to </a:t>
            </a:r>
            <a:r>
              <a:rPr lang="cs-CZ" i="1" err="1"/>
              <a:t>the</a:t>
            </a:r>
            <a:r>
              <a:rPr lang="cs-CZ" i="1"/>
              <a:t> </a:t>
            </a:r>
            <a:r>
              <a:rPr lang="cs-CZ" i="1" err="1"/>
              <a:t>plan</a:t>
            </a:r>
            <a:r>
              <a:rPr lang="cs-CZ" i="1"/>
              <a:t>, 3 </a:t>
            </a:r>
            <a:r>
              <a:rPr lang="cs-CZ" i="1" err="1"/>
              <a:t>employees</a:t>
            </a:r>
            <a:r>
              <a:rPr lang="cs-CZ" i="1"/>
              <a:t> </a:t>
            </a:r>
            <a:r>
              <a:rPr lang="cs-CZ" i="1" err="1"/>
              <a:t>should</a:t>
            </a:r>
            <a:r>
              <a:rPr lang="cs-CZ" i="1"/>
              <a:t> </a:t>
            </a:r>
            <a:r>
              <a:rPr lang="cs-CZ" i="1" err="1"/>
              <a:t>work</a:t>
            </a:r>
            <a:r>
              <a:rPr lang="cs-CZ" i="1"/>
              <a:t> on </a:t>
            </a:r>
            <a:r>
              <a:rPr lang="cs-CZ" i="1" err="1"/>
              <a:t>the</a:t>
            </a:r>
            <a:r>
              <a:rPr lang="cs-CZ" i="1"/>
              <a:t> </a:t>
            </a:r>
            <a:r>
              <a:rPr lang="cs-CZ" i="1" err="1"/>
              <a:t>task</a:t>
            </a:r>
            <a:r>
              <a:rPr lang="cs-CZ" i="1"/>
              <a:t> </a:t>
            </a:r>
            <a:r>
              <a:rPr lang="cs-CZ" i="1" err="1"/>
              <a:t>for</a:t>
            </a:r>
            <a:r>
              <a:rPr lang="cs-CZ" i="1"/>
              <a:t> 12 </a:t>
            </a:r>
            <a:r>
              <a:rPr lang="cs-CZ" i="1" err="1"/>
              <a:t>days</a:t>
            </a:r>
            <a:r>
              <a:rPr lang="cs-CZ" i="1"/>
              <a:t>. </a:t>
            </a:r>
          </a:p>
          <a:p>
            <a:pPr marL="0" indent="0">
              <a:buNone/>
            </a:pPr>
            <a:r>
              <a:rPr lang="cs-CZ" i="1" err="1"/>
              <a:t>Control</a:t>
            </a:r>
            <a:r>
              <a:rPr lang="cs-CZ" i="1"/>
              <a:t> </a:t>
            </a:r>
            <a:r>
              <a:rPr lang="cs-CZ" i="1" err="1"/>
              <a:t>time</a:t>
            </a:r>
            <a:r>
              <a:rPr lang="cs-CZ" i="1"/>
              <a:t>: </a:t>
            </a:r>
            <a:r>
              <a:rPr lang="cs-CZ" i="1" err="1"/>
              <a:t>after</a:t>
            </a:r>
            <a:r>
              <a:rPr lang="cs-CZ" i="1"/>
              <a:t> 6 </a:t>
            </a:r>
            <a:r>
              <a:rPr lang="cs-CZ" i="1" err="1"/>
              <a:t>days</a:t>
            </a:r>
            <a:endParaRPr lang="cs-CZ" i="1"/>
          </a:p>
          <a:p>
            <a:pPr marL="0" indent="0">
              <a:buNone/>
            </a:pPr>
            <a:r>
              <a:rPr lang="cs-CZ" i="1" err="1"/>
              <a:t>Planned</a:t>
            </a:r>
            <a:r>
              <a:rPr lang="cs-CZ" i="1"/>
              <a:t> </a:t>
            </a:r>
            <a:r>
              <a:rPr lang="cs-CZ" i="1" err="1"/>
              <a:t>value</a:t>
            </a:r>
            <a:r>
              <a:rPr lang="cs-CZ" i="1"/>
              <a:t> (</a:t>
            </a:r>
            <a:r>
              <a:rPr lang="cs-CZ" i="1" err="1"/>
              <a:t>at</a:t>
            </a:r>
            <a:r>
              <a:rPr lang="cs-CZ" i="1"/>
              <a:t> a </a:t>
            </a:r>
            <a:r>
              <a:rPr lang="cs-CZ" i="1" err="1"/>
              <a:t>control</a:t>
            </a:r>
            <a:r>
              <a:rPr lang="cs-CZ" i="1"/>
              <a:t> </a:t>
            </a:r>
            <a:r>
              <a:rPr lang="cs-CZ" i="1" err="1"/>
              <a:t>time</a:t>
            </a:r>
            <a:r>
              <a:rPr lang="cs-CZ" i="1"/>
              <a:t>) </a:t>
            </a:r>
            <a:r>
              <a:rPr lang="cs-CZ" i="1" err="1"/>
              <a:t>is</a:t>
            </a:r>
            <a:r>
              <a:rPr lang="cs-CZ" i="1"/>
              <a:t> _____ </a:t>
            </a:r>
            <a:r>
              <a:rPr lang="cs-CZ" i="1" err="1"/>
              <a:t>mandays</a:t>
            </a:r>
            <a:r>
              <a:rPr lang="cs-CZ" i="1"/>
              <a:t>.</a:t>
            </a:r>
          </a:p>
        </p:txBody>
      </p:sp>
    </p:spTree>
    <p:extLst>
      <p:ext uri="{BB962C8B-B14F-4D97-AF65-F5344CB8AC3E}">
        <p14:creationId xmlns:p14="http://schemas.microsoft.com/office/powerpoint/2010/main" val="1919774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EVM: </a:t>
            </a:r>
            <a:r>
              <a:rPr lang="cs-CZ" err="1"/>
              <a:t>Earned</a:t>
            </a:r>
            <a:r>
              <a:rPr lang="cs-CZ"/>
              <a:t> </a:t>
            </a:r>
            <a:r>
              <a:rPr lang="cs-CZ" err="1"/>
              <a:t>Value</a:t>
            </a:r>
            <a:endParaRPr lang="cs-CZ"/>
          </a:p>
        </p:txBody>
      </p:sp>
      <p:sp>
        <p:nvSpPr>
          <p:cNvPr id="3" name="Zástupný symbol pro obsah 2"/>
          <p:cNvSpPr>
            <a:spLocks noGrp="1"/>
          </p:cNvSpPr>
          <p:nvPr>
            <p:ph idx="1"/>
          </p:nvPr>
        </p:nvSpPr>
        <p:spPr/>
        <p:txBody>
          <a:bodyPr/>
          <a:lstStyle/>
          <a:p>
            <a:pPr marL="0" indent="0">
              <a:buNone/>
            </a:pPr>
            <a:r>
              <a:rPr lang="cs-CZ" b="1" err="1"/>
              <a:t>Earned</a:t>
            </a:r>
            <a:r>
              <a:rPr lang="cs-CZ" b="1"/>
              <a:t> </a:t>
            </a:r>
            <a:r>
              <a:rPr lang="cs-CZ" b="1" err="1"/>
              <a:t>value</a:t>
            </a:r>
            <a:r>
              <a:rPr lang="cs-CZ" b="1"/>
              <a:t> (EV)</a:t>
            </a:r>
          </a:p>
          <a:p>
            <a:r>
              <a:rPr lang="en-US"/>
              <a:t>the planned cost of work actually performed in a given time period</a:t>
            </a:r>
            <a:endParaRPr lang="cs-CZ"/>
          </a:p>
          <a:p>
            <a:r>
              <a:rPr lang="cs-CZ"/>
              <a:t>t</a:t>
            </a:r>
            <a:r>
              <a:rPr lang="en-US"/>
              <a:t>he amount of EV is determined by totaling the cost estimates for the activities that were actually completed in the time period. </a:t>
            </a:r>
            <a:endParaRPr lang="cs-CZ"/>
          </a:p>
          <a:p>
            <a:pPr marL="0" indent="0">
              <a:buNone/>
            </a:pPr>
            <a:endParaRPr lang="cs-CZ"/>
          </a:p>
          <a:p>
            <a:pPr marL="0" indent="0">
              <a:buNone/>
            </a:pPr>
            <a:r>
              <a:rPr lang="cs-CZ" sz="1969"/>
              <a:t>EXAMPLE: </a:t>
            </a:r>
            <a:r>
              <a:rPr lang="cs-CZ" sz="1969" i="1" err="1"/>
              <a:t>According</a:t>
            </a:r>
            <a:r>
              <a:rPr lang="cs-CZ" sz="1969" i="1"/>
              <a:t> to </a:t>
            </a:r>
            <a:r>
              <a:rPr lang="cs-CZ" sz="1969" i="1" err="1"/>
              <a:t>the</a:t>
            </a:r>
            <a:r>
              <a:rPr lang="cs-CZ" sz="1969" i="1"/>
              <a:t> </a:t>
            </a:r>
            <a:r>
              <a:rPr lang="cs-CZ" sz="1969" i="1" err="1"/>
              <a:t>plan</a:t>
            </a:r>
            <a:r>
              <a:rPr lang="cs-CZ" sz="1969" i="1"/>
              <a:t>, 3 </a:t>
            </a:r>
            <a:r>
              <a:rPr lang="cs-CZ" sz="1969" i="1" err="1"/>
              <a:t>employees</a:t>
            </a:r>
            <a:r>
              <a:rPr lang="cs-CZ" sz="1969" i="1"/>
              <a:t> </a:t>
            </a:r>
            <a:r>
              <a:rPr lang="cs-CZ" sz="1969" i="1" err="1"/>
              <a:t>should</a:t>
            </a:r>
            <a:r>
              <a:rPr lang="cs-CZ" sz="1969" i="1"/>
              <a:t> </a:t>
            </a:r>
            <a:r>
              <a:rPr lang="cs-CZ" sz="1969" i="1" err="1"/>
              <a:t>work</a:t>
            </a:r>
            <a:r>
              <a:rPr lang="cs-CZ" sz="1969" i="1"/>
              <a:t> on </a:t>
            </a:r>
            <a:r>
              <a:rPr lang="cs-CZ" sz="1969" i="1" err="1"/>
              <a:t>the</a:t>
            </a:r>
            <a:r>
              <a:rPr lang="cs-CZ" sz="1969" i="1"/>
              <a:t> </a:t>
            </a:r>
            <a:r>
              <a:rPr lang="cs-CZ" sz="1969" i="1" err="1"/>
              <a:t>task</a:t>
            </a:r>
            <a:r>
              <a:rPr lang="cs-CZ" sz="1969" i="1"/>
              <a:t> </a:t>
            </a:r>
            <a:r>
              <a:rPr lang="cs-CZ" sz="1969" i="1" err="1"/>
              <a:t>for</a:t>
            </a:r>
            <a:r>
              <a:rPr lang="cs-CZ" sz="1969" i="1"/>
              <a:t> 12 </a:t>
            </a:r>
            <a:r>
              <a:rPr lang="cs-CZ" sz="1969" i="1" err="1"/>
              <a:t>days</a:t>
            </a:r>
            <a:r>
              <a:rPr lang="cs-CZ" sz="1969" i="1"/>
              <a:t>. </a:t>
            </a:r>
          </a:p>
          <a:p>
            <a:pPr marL="0" indent="0">
              <a:buNone/>
            </a:pPr>
            <a:r>
              <a:rPr lang="cs-CZ" sz="1969" i="1"/>
              <a:t>75% </a:t>
            </a:r>
            <a:r>
              <a:rPr lang="cs-CZ" sz="1969" i="1" err="1"/>
              <a:t>of</a:t>
            </a:r>
            <a:r>
              <a:rPr lang="cs-CZ" sz="1969" i="1"/>
              <a:t> </a:t>
            </a:r>
            <a:r>
              <a:rPr lang="cs-CZ" sz="1969" i="1" err="1"/>
              <a:t>the</a:t>
            </a:r>
            <a:r>
              <a:rPr lang="cs-CZ" sz="1969" i="1"/>
              <a:t> </a:t>
            </a:r>
            <a:r>
              <a:rPr lang="cs-CZ" sz="1969" i="1" err="1"/>
              <a:t>task</a:t>
            </a:r>
            <a:r>
              <a:rPr lang="cs-CZ" sz="1969" i="1"/>
              <a:t> </a:t>
            </a:r>
            <a:r>
              <a:rPr lang="cs-CZ" sz="1969" i="1" err="1"/>
              <a:t>is</a:t>
            </a:r>
            <a:r>
              <a:rPr lang="cs-CZ" sz="1969" i="1"/>
              <a:t> </a:t>
            </a:r>
            <a:r>
              <a:rPr lang="cs-CZ" sz="1969" i="1" err="1"/>
              <a:t>ready</a:t>
            </a:r>
            <a:r>
              <a:rPr lang="cs-CZ" sz="1969" i="1"/>
              <a:t> on </a:t>
            </a:r>
            <a:r>
              <a:rPr lang="cs-CZ" sz="1969" i="1" err="1"/>
              <a:t>the</a:t>
            </a:r>
            <a:r>
              <a:rPr lang="cs-CZ" sz="1969" i="1"/>
              <a:t> </a:t>
            </a:r>
            <a:r>
              <a:rPr lang="cs-CZ" sz="1969" i="1" err="1"/>
              <a:t>control</a:t>
            </a:r>
            <a:r>
              <a:rPr lang="cs-CZ" sz="1969" i="1"/>
              <a:t> </a:t>
            </a:r>
            <a:r>
              <a:rPr lang="cs-CZ" sz="1969" i="1" err="1"/>
              <a:t>day</a:t>
            </a:r>
            <a:r>
              <a:rPr lang="cs-CZ" sz="1969" i="1"/>
              <a:t> 6.</a:t>
            </a:r>
          </a:p>
          <a:p>
            <a:r>
              <a:rPr lang="cs-CZ" sz="1969" i="1" err="1"/>
              <a:t>Earned</a:t>
            </a:r>
            <a:r>
              <a:rPr lang="cs-CZ" sz="1969" i="1"/>
              <a:t> </a:t>
            </a:r>
            <a:r>
              <a:rPr lang="cs-CZ" sz="1969" i="1" err="1"/>
              <a:t>value</a:t>
            </a:r>
            <a:r>
              <a:rPr lang="cs-CZ" sz="1969" i="1"/>
              <a:t> </a:t>
            </a:r>
            <a:r>
              <a:rPr lang="cs-CZ" sz="1969" i="1" err="1"/>
              <a:t>is</a:t>
            </a:r>
            <a:r>
              <a:rPr lang="cs-CZ" sz="1969" i="1"/>
              <a:t> _____ </a:t>
            </a:r>
            <a:r>
              <a:rPr lang="cs-CZ" sz="1969" i="1" err="1"/>
              <a:t>mandays</a:t>
            </a:r>
            <a:r>
              <a:rPr lang="cs-CZ" sz="1969" i="1"/>
              <a:t>.</a:t>
            </a:r>
            <a:endParaRPr lang="cs-CZ" i="1"/>
          </a:p>
          <a:p>
            <a:pPr marL="0" indent="0">
              <a:buNone/>
            </a:pPr>
            <a:endParaRPr lang="cs-CZ"/>
          </a:p>
          <a:p>
            <a:endParaRPr lang="cs-CZ"/>
          </a:p>
        </p:txBody>
      </p:sp>
    </p:spTree>
    <p:extLst>
      <p:ext uri="{BB962C8B-B14F-4D97-AF65-F5344CB8AC3E}">
        <p14:creationId xmlns:p14="http://schemas.microsoft.com/office/powerpoint/2010/main" val="1602838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EVM: </a:t>
            </a:r>
            <a:r>
              <a:rPr lang="cs-CZ" err="1"/>
              <a:t>Actual</a:t>
            </a:r>
            <a:r>
              <a:rPr lang="cs-CZ"/>
              <a:t> </a:t>
            </a:r>
            <a:r>
              <a:rPr lang="cs-CZ" err="1"/>
              <a:t>cost</a:t>
            </a:r>
            <a:r>
              <a:rPr lang="cs-CZ"/>
              <a:t>	</a:t>
            </a:r>
          </a:p>
        </p:txBody>
      </p:sp>
      <p:sp>
        <p:nvSpPr>
          <p:cNvPr id="3" name="Zástupný symbol pro obsah 2"/>
          <p:cNvSpPr>
            <a:spLocks noGrp="1"/>
          </p:cNvSpPr>
          <p:nvPr>
            <p:ph idx="1"/>
          </p:nvPr>
        </p:nvSpPr>
        <p:spPr/>
        <p:txBody>
          <a:bodyPr/>
          <a:lstStyle/>
          <a:p>
            <a:pPr marL="0" indent="0">
              <a:buNone/>
            </a:pPr>
            <a:r>
              <a:rPr lang="cs-CZ" b="1" err="1"/>
              <a:t>Actual</a:t>
            </a:r>
            <a:r>
              <a:rPr lang="cs-CZ" b="1"/>
              <a:t> </a:t>
            </a:r>
            <a:r>
              <a:rPr lang="cs-CZ" b="1" err="1"/>
              <a:t>cost</a:t>
            </a:r>
            <a:r>
              <a:rPr lang="cs-CZ" b="1"/>
              <a:t> (AC)</a:t>
            </a:r>
          </a:p>
          <a:p>
            <a:r>
              <a:rPr lang="en-US"/>
              <a:t>determined by totaling the expenditures for the work performed in a given time period</a:t>
            </a:r>
            <a:endParaRPr lang="cs-CZ"/>
          </a:p>
          <a:p>
            <a:pPr marL="0" indent="0">
              <a:buNone/>
            </a:pPr>
            <a:r>
              <a:rPr lang="cs-CZ" sz="2250"/>
              <a:t>EXAMPLE</a:t>
            </a:r>
          </a:p>
          <a:p>
            <a:pPr marL="0" indent="0">
              <a:buNone/>
            </a:pPr>
            <a:r>
              <a:rPr lang="cs-CZ" sz="1969" i="1" err="1"/>
              <a:t>According</a:t>
            </a:r>
            <a:r>
              <a:rPr lang="cs-CZ" sz="1969" i="1"/>
              <a:t> to </a:t>
            </a:r>
            <a:r>
              <a:rPr lang="cs-CZ" sz="1969" i="1" err="1"/>
              <a:t>the</a:t>
            </a:r>
            <a:r>
              <a:rPr lang="cs-CZ" sz="1969" i="1"/>
              <a:t> </a:t>
            </a:r>
            <a:r>
              <a:rPr lang="cs-CZ" sz="1969" i="1" err="1"/>
              <a:t>plan</a:t>
            </a:r>
            <a:r>
              <a:rPr lang="cs-CZ" sz="1969" i="1"/>
              <a:t>, 3 </a:t>
            </a:r>
            <a:r>
              <a:rPr lang="cs-CZ" sz="1969" i="1" err="1"/>
              <a:t>employees</a:t>
            </a:r>
            <a:r>
              <a:rPr lang="cs-CZ" sz="1969" i="1"/>
              <a:t> </a:t>
            </a:r>
            <a:r>
              <a:rPr lang="cs-CZ" sz="1969" i="1" err="1"/>
              <a:t>should</a:t>
            </a:r>
            <a:r>
              <a:rPr lang="cs-CZ" sz="1969" i="1"/>
              <a:t> </a:t>
            </a:r>
            <a:r>
              <a:rPr lang="cs-CZ" sz="1969" i="1" err="1"/>
              <a:t>work</a:t>
            </a:r>
            <a:r>
              <a:rPr lang="cs-CZ" sz="1969" i="1"/>
              <a:t> on </a:t>
            </a:r>
            <a:r>
              <a:rPr lang="cs-CZ" sz="1969" i="1" err="1"/>
              <a:t>the</a:t>
            </a:r>
            <a:r>
              <a:rPr lang="cs-CZ" sz="1969" i="1"/>
              <a:t> </a:t>
            </a:r>
            <a:r>
              <a:rPr lang="cs-CZ" sz="1969" i="1" err="1"/>
              <a:t>task</a:t>
            </a:r>
            <a:r>
              <a:rPr lang="cs-CZ" sz="1969" i="1"/>
              <a:t> </a:t>
            </a:r>
            <a:r>
              <a:rPr lang="cs-CZ" sz="1969" i="1" err="1"/>
              <a:t>for</a:t>
            </a:r>
            <a:r>
              <a:rPr lang="cs-CZ" sz="1969" i="1"/>
              <a:t> 12 </a:t>
            </a:r>
            <a:r>
              <a:rPr lang="cs-CZ" sz="1969" i="1" err="1"/>
              <a:t>days</a:t>
            </a:r>
            <a:r>
              <a:rPr lang="cs-CZ" sz="1969" i="1"/>
              <a:t>.</a:t>
            </a:r>
          </a:p>
          <a:p>
            <a:r>
              <a:rPr lang="cs-CZ" sz="1969" i="1"/>
              <a:t>Report </a:t>
            </a:r>
            <a:r>
              <a:rPr lang="cs-CZ" sz="1969" i="1" err="1"/>
              <a:t>from</a:t>
            </a:r>
            <a:r>
              <a:rPr lang="cs-CZ" sz="1969" i="1"/>
              <a:t> </a:t>
            </a:r>
            <a:r>
              <a:rPr lang="cs-CZ" sz="1969" i="1" err="1"/>
              <a:t>the</a:t>
            </a:r>
            <a:r>
              <a:rPr lang="cs-CZ" sz="1969" i="1"/>
              <a:t> </a:t>
            </a:r>
            <a:r>
              <a:rPr lang="cs-CZ" sz="1969" i="1" err="1"/>
              <a:t>responsible</a:t>
            </a:r>
            <a:r>
              <a:rPr lang="cs-CZ" sz="1969" i="1"/>
              <a:t> </a:t>
            </a:r>
            <a:r>
              <a:rPr lang="cs-CZ" sz="1969" i="1" err="1"/>
              <a:t>employee</a:t>
            </a:r>
            <a:r>
              <a:rPr lang="cs-CZ" sz="1969" i="1"/>
              <a:t> (on a </a:t>
            </a:r>
            <a:r>
              <a:rPr lang="cs-CZ" sz="1969" i="1" err="1"/>
              <a:t>control</a:t>
            </a:r>
            <a:r>
              <a:rPr lang="cs-CZ" sz="1969" i="1"/>
              <a:t> </a:t>
            </a:r>
            <a:r>
              <a:rPr lang="cs-CZ" sz="1969" i="1" err="1"/>
              <a:t>day</a:t>
            </a:r>
            <a:r>
              <a:rPr lang="cs-CZ" sz="1969" i="1"/>
              <a:t> 6): </a:t>
            </a:r>
            <a:r>
              <a:rPr lang="en-US" sz="1969" i="1"/>
              <a:t>“</a:t>
            </a:r>
            <a:r>
              <a:rPr lang="cs-CZ" sz="1969" i="1" err="1"/>
              <a:t>We</a:t>
            </a:r>
            <a:r>
              <a:rPr lang="en-US" sz="1969" i="1"/>
              <a:t> worked on the task according to the plan, but one colleague fell ill the third day. So from the fourth day there are only two of us working on the task.”</a:t>
            </a:r>
            <a:endParaRPr lang="cs-CZ" sz="1969" i="1"/>
          </a:p>
          <a:p>
            <a:r>
              <a:rPr lang="cs-CZ" sz="1969" i="1" err="1"/>
              <a:t>Actual</a:t>
            </a:r>
            <a:r>
              <a:rPr lang="cs-CZ" sz="1969" i="1"/>
              <a:t> </a:t>
            </a:r>
            <a:r>
              <a:rPr lang="cs-CZ" sz="1969" i="1" err="1"/>
              <a:t>cost</a:t>
            </a:r>
            <a:r>
              <a:rPr lang="cs-CZ" sz="1969" i="1"/>
              <a:t> </a:t>
            </a:r>
            <a:r>
              <a:rPr lang="cs-CZ" sz="1969" i="1" err="1"/>
              <a:t>is</a:t>
            </a:r>
            <a:r>
              <a:rPr lang="cs-CZ" sz="1969" i="1"/>
              <a:t> ______ </a:t>
            </a:r>
            <a:r>
              <a:rPr lang="cs-CZ" sz="1969" i="1" err="1"/>
              <a:t>mandays</a:t>
            </a:r>
            <a:r>
              <a:rPr lang="cs-CZ" sz="2531" i="1"/>
              <a:t>.</a:t>
            </a:r>
          </a:p>
        </p:txBody>
      </p:sp>
    </p:spTree>
    <p:extLst>
      <p:ext uri="{BB962C8B-B14F-4D97-AF65-F5344CB8AC3E}">
        <p14:creationId xmlns:p14="http://schemas.microsoft.com/office/powerpoint/2010/main" val="1935196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PV, EV, AC</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47"/>
          <a:stretch/>
        </p:blipFill>
        <p:spPr bwMode="auto">
          <a:xfrm>
            <a:off x="2117558" y="1859451"/>
            <a:ext cx="8194821" cy="430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1706600" y="5882439"/>
            <a:ext cx="8621243" cy="61157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USEFUL TEMPLATE: </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hlinkClick r:id="rId3"/>
              </a:rPr>
              <a:t>http://www.vertex42.com/ExcelTemplates/earned-value-management.html</a:t>
            </a:r>
            <a:r>
              <a:rPr kumimoji="0" lang="cs-CZ" sz="1687" b="1" i="0" u="none" strike="noStrike" kern="1200" cap="none" spc="0" normalizeH="0" baseline="0" noProof="0">
                <a:ln>
                  <a:noFill/>
                </a:ln>
                <a:solidFill>
                  <a:srgbClr val="000000"/>
                </a:solidFill>
                <a:effectLst/>
                <a:uLnTx/>
                <a:uFillTx/>
                <a:latin typeface="Tahoma" pitchFamily="34" charset="0"/>
                <a:ea typeface="+mn-ea"/>
                <a:cs typeface="+mn-cs"/>
              </a:rPr>
              <a:t> </a:t>
            </a:r>
          </a:p>
        </p:txBody>
      </p:sp>
      <p:sp>
        <p:nvSpPr>
          <p:cNvPr id="4" name="Obdélník 3">
            <a:extLst>
              <a:ext uri="{FF2B5EF4-FFF2-40B4-BE49-F238E27FC236}">
                <a16:creationId xmlns:a16="http://schemas.microsoft.com/office/drawing/2014/main" id="{FE798E04-642F-442D-8790-39427FEE003E}"/>
              </a:ext>
            </a:extLst>
          </p:cNvPr>
          <p:cNvSpPr/>
          <p:nvPr/>
        </p:nvSpPr>
        <p:spPr bwMode="auto">
          <a:xfrm>
            <a:off x="2117558" y="4870383"/>
            <a:ext cx="134754" cy="32418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 name="Obdélník 6">
            <a:extLst>
              <a:ext uri="{FF2B5EF4-FFF2-40B4-BE49-F238E27FC236}">
                <a16:creationId xmlns:a16="http://schemas.microsoft.com/office/drawing/2014/main" id="{A57033CA-FCEE-4BAE-B055-8DCD974198E3}"/>
              </a:ext>
            </a:extLst>
          </p:cNvPr>
          <p:cNvSpPr/>
          <p:nvPr/>
        </p:nvSpPr>
        <p:spPr bwMode="auto">
          <a:xfrm>
            <a:off x="2102094" y="5386655"/>
            <a:ext cx="134754" cy="32418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11935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VARIANCES</a:t>
            </a:r>
          </a:p>
        </p:txBody>
      </p:sp>
      <p:sp>
        <p:nvSpPr>
          <p:cNvPr id="3" name="Zástupný symbol pro obsah 2"/>
          <p:cNvSpPr>
            <a:spLocks noGrp="1"/>
          </p:cNvSpPr>
          <p:nvPr>
            <p:ph idx="1"/>
          </p:nvPr>
        </p:nvSpPr>
        <p:spPr>
          <a:xfrm>
            <a:off x="962526" y="1424539"/>
            <a:ext cx="10068026" cy="4673391"/>
          </a:xfrm>
        </p:spPr>
        <p:txBody>
          <a:bodyPr/>
          <a:lstStyle/>
          <a:p>
            <a:pPr marL="0" indent="0">
              <a:buNone/>
            </a:pPr>
            <a:r>
              <a:rPr lang="cs-CZ" sz="2000" b="1"/>
              <a:t>Schedule variance (SV) </a:t>
            </a:r>
            <a:r>
              <a:rPr lang="en-US" sz="2000"/>
              <a:t>the difference between the planned and the actual work completed</a:t>
            </a:r>
            <a:endParaRPr lang="cs-CZ" sz="2000"/>
          </a:p>
          <a:p>
            <a:r>
              <a:rPr lang="cs-CZ" sz="2000"/>
              <a:t>SV=EV-PV</a:t>
            </a:r>
          </a:p>
          <a:p>
            <a:r>
              <a:rPr lang="cs-CZ" sz="2000" err="1"/>
              <a:t>Ahead</a:t>
            </a:r>
            <a:r>
              <a:rPr lang="cs-CZ" sz="2000"/>
              <a:t>/</a:t>
            </a:r>
            <a:r>
              <a:rPr lang="cs-CZ" sz="2000" err="1"/>
              <a:t>behind</a:t>
            </a:r>
            <a:r>
              <a:rPr lang="cs-CZ" sz="2000"/>
              <a:t> </a:t>
            </a:r>
            <a:r>
              <a:rPr lang="cs-CZ" sz="2000" err="1"/>
              <a:t>the</a:t>
            </a:r>
            <a:r>
              <a:rPr lang="cs-CZ" sz="2000"/>
              <a:t> </a:t>
            </a:r>
            <a:r>
              <a:rPr lang="cs-CZ" sz="2000" err="1"/>
              <a:t>schedule</a:t>
            </a:r>
            <a:r>
              <a:rPr lang="cs-CZ" sz="2000"/>
              <a:t>?</a:t>
            </a:r>
          </a:p>
          <a:p>
            <a:endParaRPr lang="cs-CZ" sz="2000"/>
          </a:p>
          <a:p>
            <a:pPr marL="0" indent="0">
              <a:buNone/>
            </a:pPr>
            <a:r>
              <a:rPr lang="cs-CZ" sz="2000" b="1" err="1"/>
              <a:t>Cost</a:t>
            </a:r>
            <a:r>
              <a:rPr lang="cs-CZ" sz="2000" b="1"/>
              <a:t> variance (CV) </a:t>
            </a:r>
          </a:p>
          <a:p>
            <a:r>
              <a:rPr lang="en-US" sz="2000"/>
              <a:t>the difference between the planned cost and the actual cost of work completed</a:t>
            </a:r>
            <a:endParaRPr lang="cs-CZ" sz="2000"/>
          </a:p>
          <a:p>
            <a:r>
              <a:rPr lang="cs-CZ" sz="2000"/>
              <a:t>CV=EV-AC</a:t>
            </a:r>
          </a:p>
          <a:p>
            <a:r>
              <a:rPr lang="cs-CZ" sz="2000" err="1"/>
              <a:t>Under</a:t>
            </a:r>
            <a:r>
              <a:rPr lang="cs-CZ" sz="2000"/>
              <a:t>/</a:t>
            </a:r>
            <a:r>
              <a:rPr lang="cs-CZ" sz="2000" err="1"/>
              <a:t>over</a:t>
            </a:r>
            <a:r>
              <a:rPr lang="cs-CZ" sz="2000"/>
              <a:t> </a:t>
            </a:r>
            <a:r>
              <a:rPr lang="cs-CZ" sz="2000" err="1"/>
              <a:t>the</a:t>
            </a:r>
            <a:r>
              <a:rPr lang="cs-CZ" sz="2000"/>
              <a:t> budget?</a:t>
            </a:r>
          </a:p>
          <a:p>
            <a:endParaRPr lang="cs-CZ" sz="2000"/>
          </a:p>
        </p:txBody>
      </p:sp>
    </p:spTree>
    <p:extLst>
      <p:ext uri="{BB962C8B-B14F-4D97-AF65-F5344CB8AC3E}">
        <p14:creationId xmlns:p14="http://schemas.microsoft.com/office/powerpoint/2010/main" val="3733411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INDEXES	</a:t>
            </a:r>
          </a:p>
        </p:txBody>
      </p:sp>
      <p:sp>
        <p:nvSpPr>
          <p:cNvPr id="3" name="Zástupný symbol pro obsah 2"/>
          <p:cNvSpPr>
            <a:spLocks noGrp="1"/>
          </p:cNvSpPr>
          <p:nvPr>
            <p:ph idx="1"/>
          </p:nvPr>
        </p:nvSpPr>
        <p:spPr/>
        <p:txBody>
          <a:bodyPr/>
          <a:lstStyle/>
          <a:p>
            <a:pPr marL="0" indent="0">
              <a:buNone/>
            </a:pPr>
            <a:r>
              <a:rPr lang="cs-CZ" sz="2000" b="1"/>
              <a:t>SPI – </a:t>
            </a:r>
            <a:r>
              <a:rPr lang="cs-CZ" sz="2000" b="1" err="1"/>
              <a:t>schedule</a:t>
            </a:r>
            <a:r>
              <a:rPr lang="cs-CZ" sz="2000" b="1"/>
              <a:t> performance index</a:t>
            </a:r>
          </a:p>
          <a:p>
            <a:r>
              <a:rPr lang="en-US" sz="2000"/>
              <a:t>a ratio of work performed to work scheduled</a:t>
            </a:r>
            <a:endParaRPr lang="cs-CZ" sz="2000"/>
          </a:p>
          <a:p>
            <a:r>
              <a:rPr lang="cs-CZ" sz="2000"/>
              <a:t>t</a:t>
            </a:r>
            <a:r>
              <a:rPr lang="en-US" sz="2000"/>
              <a:t>his ratio is a measure of efficiency in the </a:t>
            </a:r>
            <a:r>
              <a:rPr lang="en-US" sz="2000" err="1"/>
              <a:t>schedul</a:t>
            </a:r>
            <a:r>
              <a:rPr lang="cs-CZ" sz="2000"/>
              <a:t>e</a:t>
            </a:r>
          </a:p>
          <a:p>
            <a:pPr marL="0" indent="0" algn="ctr">
              <a:buNone/>
            </a:pPr>
            <a:endParaRPr lang="cs-CZ" sz="2000"/>
          </a:p>
          <a:p>
            <a:pPr marL="0" indent="0" algn="ctr">
              <a:buNone/>
            </a:pPr>
            <a:r>
              <a:rPr lang="cs-CZ" sz="2000"/>
              <a:t>SPI=EV/PV</a:t>
            </a:r>
          </a:p>
          <a:p>
            <a:pPr marL="0" indent="0" algn="ctr">
              <a:buNone/>
            </a:pPr>
            <a:endParaRPr lang="cs-CZ" sz="2000"/>
          </a:p>
          <a:p>
            <a:r>
              <a:rPr lang="cs-CZ" sz="2000"/>
              <a:t>SPI</a:t>
            </a:r>
            <a:r>
              <a:rPr lang="en-US" sz="2000"/>
              <a:t>&lt;</a:t>
            </a:r>
            <a:r>
              <a:rPr lang="cs-CZ" sz="2000"/>
              <a:t>1 …..  a </a:t>
            </a:r>
            <a:r>
              <a:rPr lang="cs-CZ" sz="2000" err="1"/>
              <a:t>project</a:t>
            </a:r>
            <a:r>
              <a:rPr lang="cs-CZ" sz="2000"/>
              <a:t> </a:t>
            </a:r>
            <a:r>
              <a:rPr lang="cs-CZ" sz="2000" err="1"/>
              <a:t>is</a:t>
            </a:r>
            <a:r>
              <a:rPr lang="cs-CZ" sz="2000"/>
              <a:t> </a:t>
            </a:r>
            <a:r>
              <a:rPr lang="cs-CZ" sz="2000" err="1"/>
              <a:t>behind</a:t>
            </a:r>
            <a:r>
              <a:rPr lang="cs-CZ" sz="2000"/>
              <a:t> </a:t>
            </a:r>
            <a:r>
              <a:rPr lang="cs-CZ" sz="2000" err="1"/>
              <a:t>the</a:t>
            </a:r>
            <a:r>
              <a:rPr lang="cs-CZ" sz="2000"/>
              <a:t> </a:t>
            </a:r>
            <a:r>
              <a:rPr lang="cs-CZ" sz="2000" err="1"/>
              <a:t>schedule</a:t>
            </a:r>
            <a:endParaRPr lang="cs-CZ" sz="2000"/>
          </a:p>
          <a:p>
            <a:r>
              <a:rPr lang="cs-CZ" sz="2000"/>
              <a:t>SPI</a:t>
            </a:r>
            <a:r>
              <a:rPr lang="en-US" sz="2000"/>
              <a:t>&gt;</a:t>
            </a:r>
            <a:r>
              <a:rPr lang="cs-CZ" sz="2000"/>
              <a:t>1 …..  a </a:t>
            </a:r>
            <a:r>
              <a:rPr lang="cs-CZ" sz="2000" err="1"/>
              <a:t>project</a:t>
            </a:r>
            <a:r>
              <a:rPr lang="cs-CZ" sz="2000"/>
              <a:t> </a:t>
            </a:r>
            <a:r>
              <a:rPr lang="cs-CZ" sz="2000" err="1"/>
              <a:t>ahead</a:t>
            </a:r>
            <a:r>
              <a:rPr lang="cs-CZ" sz="2000"/>
              <a:t> </a:t>
            </a:r>
            <a:r>
              <a:rPr lang="cs-CZ" sz="2000" err="1"/>
              <a:t>of</a:t>
            </a:r>
            <a:r>
              <a:rPr lang="cs-CZ" sz="2000"/>
              <a:t> </a:t>
            </a:r>
            <a:r>
              <a:rPr lang="cs-CZ" sz="2000" err="1"/>
              <a:t>schedule</a:t>
            </a:r>
            <a:endParaRPr lang="cs-CZ" sz="2000"/>
          </a:p>
          <a:p>
            <a:endParaRPr lang="cs-CZ" sz="2000"/>
          </a:p>
        </p:txBody>
      </p:sp>
    </p:spTree>
    <p:extLst>
      <p:ext uri="{BB962C8B-B14F-4D97-AF65-F5344CB8AC3E}">
        <p14:creationId xmlns:p14="http://schemas.microsoft.com/office/powerpoint/2010/main" val="4243443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INDEXES	</a:t>
            </a:r>
          </a:p>
        </p:txBody>
      </p:sp>
      <p:sp>
        <p:nvSpPr>
          <p:cNvPr id="3" name="Zástupný symbol pro obsah 2"/>
          <p:cNvSpPr>
            <a:spLocks noGrp="1"/>
          </p:cNvSpPr>
          <p:nvPr>
            <p:ph idx="1"/>
          </p:nvPr>
        </p:nvSpPr>
        <p:spPr/>
        <p:txBody>
          <a:bodyPr/>
          <a:lstStyle/>
          <a:p>
            <a:pPr marL="0" indent="0">
              <a:buNone/>
            </a:pPr>
            <a:r>
              <a:rPr lang="cs-CZ" sz="2000" b="1"/>
              <a:t>CPI – </a:t>
            </a:r>
            <a:r>
              <a:rPr lang="cs-CZ" sz="2000" b="1" err="1"/>
              <a:t>cost</a:t>
            </a:r>
            <a:r>
              <a:rPr lang="cs-CZ" sz="2000" b="1"/>
              <a:t> performance index</a:t>
            </a:r>
          </a:p>
          <a:p>
            <a:r>
              <a:rPr lang="en-US" sz="2000"/>
              <a:t>a ratio of budgeted costs to actual costs</a:t>
            </a:r>
            <a:endParaRPr lang="cs-CZ" sz="2000"/>
          </a:p>
          <a:p>
            <a:r>
              <a:rPr lang="cs-CZ" sz="2000"/>
              <a:t>t</a:t>
            </a:r>
            <a:r>
              <a:rPr lang="en-US" sz="2000"/>
              <a:t>his ratio is a measure of cost efficiency </a:t>
            </a:r>
            <a:endParaRPr lang="cs-CZ" sz="2000"/>
          </a:p>
          <a:p>
            <a:endParaRPr lang="cs-CZ" sz="2000"/>
          </a:p>
          <a:p>
            <a:pPr marL="0" indent="0" algn="ctr">
              <a:buNone/>
            </a:pPr>
            <a:r>
              <a:rPr lang="cs-CZ" sz="2000"/>
              <a:t>CPI=EV/AC</a:t>
            </a:r>
          </a:p>
          <a:p>
            <a:pPr marL="0" indent="0" algn="ctr">
              <a:buNone/>
            </a:pPr>
            <a:endParaRPr lang="cs-CZ" sz="2000"/>
          </a:p>
          <a:p>
            <a:r>
              <a:rPr lang="cs-CZ" sz="2000"/>
              <a:t>CPI</a:t>
            </a:r>
            <a:r>
              <a:rPr lang="en-US" sz="2000"/>
              <a:t>&lt;</a:t>
            </a:r>
            <a:r>
              <a:rPr lang="cs-CZ" sz="2000"/>
              <a:t>1…..</a:t>
            </a:r>
            <a:r>
              <a:rPr lang="cs-CZ" sz="2000" err="1"/>
              <a:t>the</a:t>
            </a:r>
            <a:r>
              <a:rPr lang="cs-CZ" sz="2000"/>
              <a:t> </a:t>
            </a:r>
            <a:r>
              <a:rPr lang="cs-CZ" sz="2000" err="1"/>
              <a:t>work</a:t>
            </a:r>
            <a:r>
              <a:rPr lang="cs-CZ" sz="2000"/>
              <a:t> </a:t>
            </a:r>
            <a:r>
              <a:rPr lang="cs-CZ" sz="2000" err="1"/>
              <a:t>is</a:t>
            </a:r>
            <a:r>
              <a:rPr lang="cs-CZ" sz="2000"/>
              <a:t> </a:t>
            </a:r>
            <a:r>
              <a:rPr lang="cs-CZ" sz="2000" err="1"/>
              <a:t>costing</a:t>
            </a:r>
            <a:r>
              <a:rPr lang="cs-CZ" sz="2000"/>
              <a:t> more </a:t>
            </a:r>
            <a:r>
              <a:rPr lang="cs-CZ" sz="2000" err="1"/>
              <a:t>than</a:t>
            </a:r>
            <a:r>
              <a:rPr lang="cs-CZ" sz="2000"/>
              <a:t> </a:t>
            </a:r>
            <a:r>
              <a:rPr lang="cs-CZ" sz="2000" err="1"/>
              <a:t>planned</a:t>
            </a:r>
            <a:endParaRPr lang="cs-CZ" sz="2000"/>
          </a:p>
          <a:p>
            <a:r>
              <a:rPr lang="cs-CZ" sz="2000"/>
              <a:t>CPI</a:t>
            </a:r>
            <a:r>
              <a:rPr lang="en-US" sz="2000"/>
              <a:t>&gt;</a:t>
            </a:r>
            <a:r>
              <a:rPr lang="cs-CZ" sz="2000"/>
              <a:t>1…..</a:t>
            </a:r>
            <a:r>
              <a:rPr lang="cs-CZ" sz="2000" err="1"/>
              <a:t>the</a:t>
            </a:r>
            <a:r>
              <a:rPr lang="cs-CZ" sz="2000"/>
              <a:t> </a:t>
            </a:r>
            <a:r>
              <a:rPr lang="cs-CZ" sz="2000" err="1"/>
              <a:t>work</a:t>
            </a:r>
            <a:r>
              <a:rPr lang="cs-CZ" sz="2000"/>
              <a:t> </a:t>
            </a:r>
            <a:r>
              <a:rPr lang="cs-CZ" sz="2000" err="1"/>
              <a:t>is</a:t>
            </a:r>
            <a:r>
              <a:rPr lang="cs-CZ" sz="2000"/>
              <a:t> </a:t>
            </a:r>
            <a:r>
              <a:rPr lang="cs-CZ" sz="2000" err="1"/>
              <a:t>being</a:t>
            </a:r>
            <a:r>
              <a:rPr lang="cs-CZ" sz="2000"/>
              <a:t> </a:t>
            </a:r>
            <a:r>
              <a:rPr lang="cs-CZ" sz="2000" err="1"/>
              <a:t>produced</a:t>
            </a:r>
            <a:r>
              <a:rPr lang="cs-CZ" sz="2000"/>
              <a:t> </a:t>
            </a:r>
            <a:r>
              <a:rPr lang="cs-CZ" sz="2000" err="1"/>
              <a:t>for</a:t>
            </a:r>
            <a:r>
              <a:rPr lang="cs-CZ" sz="2000"/>
              <a:t> </a:t>
            </a:r>
            <a:r>
              <a:rPr lang="cs-CZ" sz="2000" err="1"/>
              <a:t>less</a:t>
            </a:r>
            <a:r>
              <a:rPr lang="cs-CZ" sz="2000"/>
              <a:t> </a:t>
            </a:r>
            <a:r>
              <a:rPr lang="cs-CZ" sz="2000" err="1"/>
              <a:t>than</a:t>
            </a:r>
            <a:r>
              <a:rPr lang="cs-CZ" sz="2000"/>
              <a:t> </a:t>
            </a:r>
            <a:r>
              <a:rPr lang="cs-CZ" sz="2000" err="1"/>
              <a:t>planned</a:t>
            </a:r>
            <a:r>
              <a:rPr lang="cs-CZ" sz="2000"/>
              <a:t>  </a:t>
            </a:r>
          </a:p>
          <a:p>
            <a:endParaRPr lang="cs-CZ" sz="2000"/>
          </a:p>
        </p:txBody>
      </p:sp>
    </p:spTree>
    <p:extLst>
      <p:ext uri="{BB962C8B-B14F-4D97-AF65-F5344CB8AC3E}">
        <p14:creationId xmlns:p14="http://schemas.microsoft.com/office/powerpoint/2010/main" val="2572497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INDEXES</a:t>
            </a:r>
          </a:p>
        </p:txBody>
      </p:sp>
      <p:sp>
        <p:nvSpPr>
          <p:cNvPr id="3" name="Zástupný symbol pro obsah 2"/>
          <p:cNvSpPr>
            <a:spLocks noGrp="1"/>
          </p:cNvSpPr>
          <p:nvPr>
            <p:ph idx="1"/>
          </p:nvPr>
        </p:nvSpPr>
        <p:spPr/>
        <p:txBody>
          <a:bodyPr/>
          <a:lstStyle/>
          <a:p>
            <a:r>
              <a:rPr lang="cs-CZ" sz="2400" err="1"/>
              <a:t>Provide</a:t>
            </a:r>
            <a:r>
              <a:rPr lang="cs-CZ" sz="2400"/>
              <a:t> a </a:t>
            </a:r>
            <a:r>
              <a:rPr lang="cs-CZ" sz="2400" err="1"/>
              <a:t>quick</a:t>
            </a:r>
            <a:r>
              <a:rPr lang="cs-CZ" sz="2400"/>
              <a:t> </a:t>
            </a:r>
            <a:r>
              <a:rPr lang="cs-CZ" sz="2400" err="1"/>
              <a:t>snapshot</a:t>
            </a:r>
            <a:r>
              <a:rPr lang="cs-CZ" sz="2400"/>
              <a:t> </a:t>
            </a:r>
            <a:r>
              <a:rPr lang="cs-CZ" sz="2400" err="1"/>
              <a:t>of</a:t>
            </a:r>
            <a:r>
              <a:rPr lang="cs-CZ" sz="2400"/>
              <a:t> </a:t>
            </a:r>
            <a:r>
              <a:rPr lang="cs-CZ" sz="2400" err="1"/>
              <a:t>the</a:t>
            </a:r>
            <a:r>
              <a:rPr lang="cs-CZ" sz="2400"/>
              <a:t> </a:t>
            </a:r>
            <a:r>
              <a:rPr lang="cs-CZ" sz="2400" err="1"/>
              <a:t>project´s</a:t>
            </a:r>
            <a:r>
              <a:rPr lang="cs-CZ" sz="2400"/>
              <a:t> </a:t>
            </a:r>
            <a:r>
              <a:rPr lang="cs-CZ" sz="2400" err="1"/>
              <a:t>efficiencies</a:t>
            </a:r>
            <a:r>
              <a:rPr lang="cs-CZ" sz="2400"/>
              <a:t> </a:t>
            </a:r>
            <a:r>
              <a:rPr lang="cs-CZ" sz="2400" err="1"/>
              <a:t>at</a:t>
            </a:r>
            <a:r>
              <a:rPr lang="cs-CZ" sz="2400"/>
              <a:t> a </a:t>
            </a:r>
            <a:r>
              <a:rPr lang="cs-CZ" sz="2400" err="1"/>
              <a:t>given</a:t>
            </a:r>
            <a:r>
              <a:rPr lang="cs-CZ" sz="2400"/>
              <a:t> point in </a:t>
            </a:r>
            <a:r>
              <a:rPr lang="cs-CZ" sz="2400" err="1"/>
              <a:t>time</a:t>
            </a:r>
            <a:endParaRPr lang="cs-CZ" sz="2400"/>
          </a:p>
          <a:p>
            <a:r>
              <a:rPr lang="cs-CZ" sz="2400"/>
              <a:t>More </a:t>
            </a:r>
            <a:r>
              <a:rPr lang="cs-CZ" sz="2400" err="1"/>
              <a:t>valuable</a:t>
            </a:r>
            <a:r>
              <a:rPr lang="cs-CZ" sz="2400"/>
              <a:t> </a:t>
            </a:r>
            <a:r>
              <a:rPr lang="cs-CZ" sz="2400" err="1"/>
              <a:t>when</a:t>
            </a:r>
            <a:r>
              <a:rPr lang="cs-CZ" sz="2400"/>
              <a:t> </a:t>
            </a:r>
            <a:r>
              <a:rPr lang="cs-CZ" sz="2400" err="1"/>
              <a:t>used</a:t>
            </a:r>
            <a:r>
              <a:rPr lang="cs-CZ" sz="2400"/>
              <a:t> </a:t>
            </a:r>
            <a:r>
              <a:rPr lang="cs-CZ" sz="2400" err="1"/>
              <a:t>periodically</a:t>
            </a:r>
            <a:endParaRPr lang="cs-CZ" sz="2400"/>
          </a:p>
          <a:p>
            <a:r>
              <a:rPr lang="cs-CZ" sz="2400" err="1"/>
              <a:t>Used</a:t>
            </a:r>
            <a:r>
              <a:rPr lang="cs-CZ" sz="2400"/>
              <a:t> </a:t>
            </a:r>
            <a:r>
              <a:rPr lang="cs-CZ" sz="2400" err="1"/>
              <a:t>for</a:t>
            </a:r>
            <a:r>
              <a:rPr lang="cs-CZ" sz="2400"/>
              <a:t> </a:t>
            </a:r>
            <a:r>
              <a:rPr lang="cs-CZ" sz="2400" err="1"/>
              <a:t>forecasting</a:t>
            </a:r>
            <a:r>
              <a:rPr lang="cs-CZ" sz="2400"/>
              <a:t>:</a:t>
            </a:r>
          </a:p>
          <a:p>
            <a:endParaRPr lang="cs-CZ" sz="2400"/>
          </a:p>
          <a:p>
            <a:pPr lvl="1"/>
            <a:r>
              <a:rPr lang="cs-CZ" sz="2400" b="1"/>
              <a:t>Budget </a:t>
            </a:r>
            <a:r>
              <a:rPr lang="cs-CZ" sz="2400" b="1" err="1"/>
              <a:t>at</a:t>
            </a:r>
            <a:r>
              <a:rPr lang="cs-CZ" sz="2400" b="1"/>
              <a:t> </a:t>
            </a:r>
            <a:r>
              <a:rPr lang="cs-CZ" sz="2400" b="1" err="1"/>
              <a:t>completion</a:t>
            </a:r>
            <a:r>
              <a:rPr lang="cs-CZ" sz="2400" b="1"/>
              <a:t> (BAC) - </a:t>
            </a:r>
            <a:r>
              <a:rPr lang="cs-CZ" sz="2400" b="1" err="1"/>
              <a:t>from</a:t>
            </a:r>
            <a:r>
              <a:rPr lang="cs-CZ" sz="2400" b="1"/>
              <a:t> WBS</a:t>
            </a:r>
          </a:p>
          <a:p>
            <a:pPr lvl="1"/>
            <a:r>
              <a:rPr lang="cs-CZ" sz="2400" b="1" err="1"/>
              <a:t>Estimate</a:t>
            </a:r>
            <a:r>
              <a:rPr lang="cs-CZ" sz="2400" b="1"/>
              <a:t> to </a:t>
            </a:r>
            <a:r>
              <a:rPr lang="cs-CZ" sz="2400" b="1" err="1"/>
              <a:t>complete</a:t>
            </a:r>
            <a:r>
              <a:rPr lang="cs-CZ" sz="2400" b="1"/>
              <a:t> (ETC)=(BAC-EV)/CPI</a:t>
            </a:r>
          </a:p>
          <a:p>
            <a:pPr lvl="1"/>
            <a:r>
              <a:rPr lang="cs-CZ" sz="2400" b="1" err="1"/>
              <a:t>Estimate</a:t>
            </a:r>
            <a:r>
              <a:rPr lang="cs-CZ" sz="2400" b="1"/>
              <a:t> </a:t>
            </a:r>
            <a:r>
              <a:rPr lang="cs-CZ" sz="2400" b="1" err="1"/>
              <a:t>at</a:t>
            </a:r>
            <a:r>
              <a:rPr lang="cs-CZ" sz="2400" b="1"/>
              <a:t> </a:t>
            </a:r>
            <a:r>
              <a:rPr lang="cs-CZ" sz="2400" b="1" err="1"/>
              <a:t>completion</a:t>
            </a:r>
            <a:r>
              <a:rPr lang="cs-CZ" sz="2400" b="1"/>
              <a:t> (EAC)=AC+ETC</a:t>
            </a:r>
          </a:p>
          <a:p>
            <a:pPr lvl="1"/>
            <a:r>
              <a:rPr lang="cs-CZ" sz="2400" b="1"/>
              <a:t>To </a:t>
            </a:r>
            <a:r>
              <a:rPr lang="cs-CZ" sz="2400" b="1" err="1"/>
              <a:t>complete</a:t>
            </a:r>
            <a:r>
              <a:rPr lang="cs-CZ" sz="2400" b="1"/>
              <a:t> performance index (TCPI)=(BAC-EV)/(BAC-AC)</a:t>
            </a:r>
          </a:p>
        </p:txBody>
      </p:sp>
    </p:spTree>
    <p:extLst>
      <p:ext uri="{BB962C8B-B14F-4D97-AF65-F5344CB8AC3E}">
        <p14:creationId xmlns:p14="http://schemas.microsoft.com/office/powerpoint/2010/main" val="218496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nvPr>
        </p:nvGraphicFramePr>
        <p:xfrm>
          <a:off x="19548" y="874090"/>
          <a:ext cx="11678798" cy="4911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ástupný symbol pro zápatí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7" name="TextovéPole 6"/>
          <p:cNvSpPr txBox="1"/>
          <p:nvPr/>
        </p:nvSpPr>
        <p:spPr>
          <a:xfrm>
            <a:off x="3258049" y="3205784"/>
            <a:ext cx="1581149" cy="1148474"/>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defPPr>
              <a:defRPr lang="en-US"/>
            </a:defPPr>
            <a:lvl1pPr>
              <a:defRPr sz="2000" b="1" i="1">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Logický rámec</a:t>
            </a:r>
          </a:p>
        </p:txBody>
      </p:sp>
      <p:sp>
        <p:nvSpPr>
          <p:cNvPr id="8" name="TextovéPole 7"/>
          <p:cNvSpPr txBox="1"/>
          <p:nvPr/>
        </p:nvSpPr>
        <p:spPr>
          <a:xfrm>
            <a:off x="7157400" y="4508679"/>
            <a:ext cx="1059483"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WBS</a:t>
            </a:r>
          </a:p>
        </p:txBody>
      </p:sp>
      <p:sp>
        <p:nvSpPr>
          <p:cNvPr id="9" name="TextovéPole 8"/>
          <p:cNvSpPr txBox="1"/>
          <p:nvPr/>
        </p:nvSpPr>
        <p:spPr>
          <a:xfrm>
            <a:off x="7157400" y="3058342"/>
            <a:ext cx="996000"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CPM</a:t>
            </a:r>
          </a:p>
        </p:txBody>
      </p:sp>
      <p:sp>
        <p:nvSpPr>
          <p:cNvPr id="11" name="TextovéPole 10"/>
          <p:cNvSpPr txBox="1"/>
          <p:nvPr/>
        </p:nvSpPr>
        <p:spPr>
          <a:xfrm>
            <a:off x="7157400" y="5146970"/>
            <a:ext cx="1803634"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defPPr>
              <a:defRPr lang="en-US"/>
            </a:defPPr>
            <a:lvl1pPr>
              <a:defRPr sz="2000" b="1" i="1">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Analýza rizik</a:t>
            </a:r>
          </a:p>
        </p:txBody>
      </p:sp>
      <p:sp>
        <p:nvSpPr>
          <p:cNvPr id="12" name="TextovéPole 11"/>
          <p:cNvSpPr txBox="1"/>
          <p:nvPr/>
        </p:nvSpPr>
        <p:spPr>
          <a:xfrm>
            <a:off x="3258049" y="4827825"/>
            <a:ext cx="1894976" cy="1148474"/>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defPPr>
              <a:defRPr lang="en-US"/>
            </a:defPPr>
            <a:lvl1pPr>
              <a:defRPr sz="2000" b="1" i="1">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a:ln>
                  <a:noFill/>
                </a:ln>
                <a:solidFill>
                  <a:srgbClr val="000000"/>
                </a:solidFill>
                <a:effectLst/>
                <a:uLnTx/>
                <a:uFillTx/>
                <a:latin typeface="Arial"/>
                <a:ea typeface="+mn-ea"/>
                <a:cs typeface="+mn-cs"/>
              </a:rPr>
              <a:t>Analýza </a:t>
            </a:r>
            <a:r>
              <a:rPr kumimoji="0" lang="cs-CZ" sz="2000" b="1" i="1" u="none" strike="noStrike" kern="1200" cap="none" spc="0" normalizeH="0" baseline="0" noProof="0" err="1">
                <a:ln>
                  <a:noFill/>
                </a:ln>
                <a:solidFill>
                  <a:srgbClr val="000000"/>
                </a:solidFill>
                <a:effectLst/>
                <a:uLnTx/>
                <a:uFillTx/>
                <a:latin typeface="Arial"/>
                <a:ea typeface="+mn-ea"/>
                <a:cs typeface="+mn-cs"/>
              </a:rPr>
              <a:t>stakeholderů</a:t>
            </a:r>
            <a:endParaRPr kumimoji="0" lang="cs-CZ" sz="2000" b="1" i="1" u="none" strike="noStrike" kern="1200" cap="none" spc="0" normalizeH="0" baseline="0" noProof="0">
              <a:ln>
                <a:noFill/>
              </a:ln>
              <a:solidFill>
                <a:srgbClr val="000000"/>
              </a:solidFill>
              <a:effectLst/>
              <a:uLnTx/>
              <a:uFillTx/>
              <a:latin typeface="Arial"/>
              <a:ea typeface="+mn-ea"/>
              <a:cs typeface="+mn-cs"/>
            </a:endParaRPr>
          </a:p>
        </p:txBody>
      </p:sp>
      <p:sp>
        <p:nvSpPr>
          <p:cNvPr id="13" name="TextovéPole 12"/>
          <p:cNvSpPr txBox="1"/>
          <p:nvPr/>
        </p:nvSpPr>
        <p:spPr>
          <a:xfrm>
            <a:off x="7157400" y="3780021"/>
            <a:ext cx="1059483" cy="638291"/>
          </a:xfrm>
          <a:prstGeom prst="flowChartPunchedTape">
            <a:avLst/>
          </a:prstGeom>
          <a:ln/>
        </p:spPr>
        <p:style>
          <a:lnRef idx="1">
            <a:schemeClr val="dk1"/>
          </a:lnRef>
          <a:fillRef idx="2">
            <a:schemeClr val="dk1"/>
          </a:fillRef>
          <a:effectRef idx="1">
            <a:schemeClr val="dk1"/>
          </a:effectRef>
          <a:fontRef idx="minor">
            <a:schemeClr val="dk1"/>
          </a:fontRef>
        </p:style>
        <p:txBody>
          <a:bodyPr wrap="square" lIns="76535" tIns="38268" rIns="76535" bIns="3826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1" i="1" u="none" strike="noStrike" kern="1200" cap="none" spc="0" normalizeH="0" baseline="0" noProof="0" err="1">
                <a:ln>
                  <a:noFill/>
                </a:ln>
                <a:solidFill>
                  <a:srgbClr val="000000"/>
                </a:solidFill>
                <a:effectLst/>
                <a:uLnTx/>
                <a:uFillTx/>
                <a:latin typeface="Arial"/>
                <a:ea typeface="+mn-ea"/>
                <a:cs typeface="+mn-cs"/>
              </a:rPr>
              <a:t>Gantt</a:t>
            </a:r>
            <a:endParaRPr kumimoji="0" lang="cs-CZ" sz="2000" b="1" i="1"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14940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EVM </a:t>
            </a:r>
            <a:r>
              <a:rPr lang="cs-CZ" err="1"/>
              <a:t>Exercise</a:t>
            </a:r>
            <a:endParaRPr lang="cs-CZ"/>
          </a:p>
        </p:txBody>
      </p:sp>
      <p:sp>
        <p:nvSpPr>
          <p:cNvPr id="3" name="Zástupný symbol pro obsah 2"/>
          <p:cNvSpPr>
            <a:spLocks noGrp="1"/>
          </p:cNvSpPr>
          <p:nvPr>
            <p:ph idx="1"/>
          </p:nvPr>
        </p:nvSpPr>
        <p:spPr/>
        <p:txBody>
          <a:bodyPr/>
          <a:lstStyle/>
          <a:p>
            <a:r>
              <a:rPr lang="en-US" sz="2000"/>
              <a:t>The Project was scheduled to cost </a:t>
            </a:r>
            <a:r>
              <a:rPr lang="cs-CZ" sz="2000"/>
              <a:t>€</a:t>
            </a:r>
            <a:r>
              <a:rPr lang="en-US" sz="2000"/>
              <a:t>1,500 and was originally scheduled to be completed today. As of today, however, the project has spent </a:t>
            </a:r>
            <a:r>
              <a:rPr lang="cs-CZ" sz="2000"/>
              <a:t>€</a:t>
            </a:r>
            <a:r>
              <a:rPr lang="en-US" sz="2000"/>
              <a:t>1,350, and it is estimated that only two-thirds of the work has been completed. Calculate the schedule and cost variances and the schedule and cost indices. </a:t>
            </a:r>
            <a:endParaRPr lang="cs-CZ" sz="2000"/>
          </a:p>
          <a:p>
            <a:pPr marL="0" indent="0">
              <a:buNone/>
            </a:pPr>
            <a:r>
              <a:rPr lang="cs-CZ" sz="2000"/>
              <a:t>SV=</a:t>
            </a:r>
          </a:p>
          <a:p>
            <a:pPr marL="0" indent="0">
              <a:buNone/>
            </a:pPr>
            <a:r>
              <a:rPr lang="cs-CZ" sz="2000"/>
              <a:t>CV=</a:t>
            </a:r>
          </a:p>
          <a:p>
            <a:pPr marL="0" indent="0">
              <a:buNone/>
            </a:pPr>
            <a:r>
              <a:rPr lang="cs-CZ" sz="2000"/>
              <a:t>CPI=</a:t>
            </a:r>
          </a:p>
          <a:p>
            <a:pPr marL="0" indent="0">
              <a:buNone/>
            </a:pPr>
            <a:r>
              <a:rPr lang="cs-CZ" sz="2000"/>
              <a:t>SPI=</a:t>
            </a:r>
          </a:p>
        </p:txBody>
      </p:sp>
    </p:spTree>
    <p:extLst>
      <p:ext uri="{BB962C8B-B14F-4D97-AF65-F5344CB8AC3E}">
        <p14:creationId xmlns:p14="http://schemas.microsoft.com/office/powerpoint/2010/main" val="129358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1FCEA0-6C32-425D-ACED-E867FFCFE08A}"/>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2E5297C9-075C-4D2C-A1AA-AF13E44B33EB}"/>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61</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5F229829-1E00-40EF-9CBB-C86B6F49BB44}"/>
              </a:ext>
            </a:extLst>
          </p:cNvPr>
          <p:cNvSpPr>
            <a:spLocks noGrp="1"/>
          </p:cNvSpPr>
          <p:nvPr>
            <p:ph type="title"/>
          </p:nvPr>
        </p:nvSpPr>
        <p:spPr/>
        <p:txBody>
          <a:bodyPr/>
          <a:lstStyle/>
          <a:p>
            <a:r>
              <a:rPr lang="cs-CZ" err="1"/>
              <a:t>Limitations</a:t>
            </a:r>
            <a:endParaRPr lang="cs-CZ"/>
          </a:p>
        </p:txBody>
      </p:sp>
      <p:sp>
        <p:nvSpPr>
          <p:cNvPr id="5" name="Zástupný obsah 4">
            <a:extLst>
              <a:ext uri="{FF2B5EF4-FFF2-40B4-BE49-F238E27FC236}">
                <a16:creationId xmlns:a16="http://schemas.microsoft.com/office/drawing/2014/main" id="{6BAA6271-E48C-4AAF-9019-1D0F01C8D19A}"/>
              </a:ext>
            </a:extLst>
          </p:cNvPr>
          <p:cNvSpPr>
            <a:spLocks noGrp="1"/>
          </p:cNvSpPr>
          <p:nvPr>
            <p:ph idx="1"/>
          </p:nvPr>
        </p:nvSpPr>
        <p:spPr/>
        <p:txBody>
          <a:bodyPr/>
          <a:lstStyle/>
          <a:p>
            <a:r>
              <a:rPr lang="cs-CZ" err="1"/>
              <a:t>Quantification</a:t>
            </a:r>
            <a:r>
              <a:rPr lang="cs-CZ"/>
              <a:t> </a:t>
            </a:r>
            <a:r>
              <a:rPr lang="cs-CZ" err="1"/>
              <a:t>of</a:t>
            </a:r>
            <a:r>
              <a:rPr lang="cs-CZ"/>
              <a:t> </a:t>
            </a:r>
            <a:r>
              <a:rPr lang="cs-CZ" err="1"/>
              <a:t>project</a:t>
            </a:r>
            <a:r>
              <a:rPr lang="cs-CZ"/>
              <a:t> </a:t>
            </a:r>
            <a:r>
              <a:rPr lang="cs-CZ" err="1"/>
              <a:t>plan</a:t>
            </a:r>
            <a:r>
              <a:rPr lang="cs-CZ"/>
              <a:t> </a:t>
            </a:r>
            <a:r>
              <a:rPr lang="cs-CZ" err="1"/>
              <a:t>is</a:t>
            </a:r>
            <a:r>
              <a:rPr lang="cs-CZ"/>
              <a:t> </a:t>
            </a:r>
            <a:r>
              <a:rPr lang="cs-CZ" err="1"/>
              <a:t>required</a:t>
            </a:r>
            <a:r>
              <a:rPr lang="cs-CZ"/>
              <a:t> (x SW, </a:t>
            </a:r>
            <a:r>
              <a:rPr lang="cs-CZ" err="1"/>
              <a:t>research</a:t>
            </a:r>
            <a:r>
              <a:rPr lang="cs-CZ"/>
              <a:t>)</a:t>
            </a:r>
          </a:p>
          <a:p>
            <a:r>
              <a:rPr lang="cs-CZ"/>
              <a:t>Project </a:t>
            </a:r>
            <a:r>
              <a:rPr lang="cs-CZ" err="1"/>
              <a:t>accounting</a:t>
            </a:r>
            <a:r>
              <a:rPr lang="cs-CZ"/>
              <a:t> </a:t>
            </a:r>
            <a:r>
              <a:rPr lang="cs-CZ" err="1"/>
              <a:t>is</a:t>
            </a:r>
            <a:r>
              <a:rPr lang="cs-CZ"/>
              <a:t> a </a:t>
            </a:r>
            <a:r>
              <a:rPr lang="cs-CZ" err="1"/>
              <a:t>necessary</a:t>
            </a:r>
            <a:r>
              <a:rPr lang="cs-CZ"/>
              <a:t> </a:t>
            </a:r>
            <a:r>
              <a:rPr lang="cs-CZ" err="1"/>
              <a:t>prerequisity</a:t>
            </a:r>
            <a:endParaRPr lang="cs-CZ"/>
          </a:p>
          <a:p>
            <a:r>
              <a:rPr lang="cs-CZ"/>
              <a:t>90-90 rule</a:t>
            </a:r>
          </a:p>
          <a:p>
            <a:r>
              <a:rPr lang="cs-CZ" err="1"/>
              <a:t>Discretization</a:t>
            </a:r>
            <a:r>
              <a:rPr lang="cs-CZ"/>
              <a:t> </a:t>
            </a:r>
            <a:r>
              <a:rPr lang="cs-CZ" err="1"/>
              <a:t>error</a:t>
            </a:r>
            <a:endParaRPr lang="cs-CZ"/>
          </a:p>
          <a:p>
            <a:r>
              <a:rPr lang="cs-CZ">
                <a:hlinkClick r:id="rId2"/>
              </a:rPr>
              <a:t>https://www.pmconsulting.cz/pm-wiki/evm-earned-value-management/</a:t>
            </a:r>
            <a:r>
              <a:rPr lang="cs-CZ"/>
              <a:t> </a:t>
            </a:r>
          </a:p>
          <a:p>
            <a:endParaRPr lang="cs-CZ"/>
          </a:p>
        </p:txBody>
      </p:sp>
    </p:spTree>
    <p:extLst>
      <p:ext uri="{BB962C8B-B14F-4D97-AF65-F5344CB8AC3E}">
        <p14:creationId xmlns:p14="http://schemas.microsoft.com/office/powerpoint/2010/main" val="3268247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a:solidFill>
                <a:schemeClr val="bg1"/>
              </a:solidFill>
            </a:endParaRPr>
          </a:p>
          <a:p>
            <a:pPr marL="0" indent="0" algn="ctr">
              <a:buNone/>
            </a:pPr>
            <a:r>
              <a:rPr lang="cs-CZ" sz="5500">
                <a:solidFill>
                  <a:schemeClr val="bg1"/>
                </a:solidFill>
              </a:rPr>
              <a:t>Ukončení projektu</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62</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672060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3FD031-264D-4CBA-8547-ABEE6ABA253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5A0E3532-360E-495E-B821-67C40C06378B}"/>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63</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EE4B735E-44C4-483B-A7B6-6130B42224F0}"/>
              </a:ext>
            </a:extLst>
          </p:cNvPr>
          <p:cNvSpPr>
            <a:spLocks noGrp="1"/>
          </p:cNvSpPr>
          <p:nvPr>
            <p:ph type="title"/>
          </p:nvPr>
        </p:nvSpPr>
        <p:spPr/>
        <p:txBody>
          <a:bodyPr/>
          <a:lstStyle/>
          <a:p>
            <a:r>
              <a:rPr lang="cs-CZ"/>
              <a:t>Ukončení projektu</a:t>
            </a:r>
          </a:p>
        </p:txBody>
      </p:sp>
      <p:sp>
        <p:nvSpPr>
          <p:cNvPr id="5" name="Zástupný obsah 4">
            <a:extLst>
              <a:ext uri="{FF2B5EF4-FFF2-40B4-BE49-F238E27FC236}">
                <a16:creationId xmlns:a16="http://schemas.microsoft.com/office/drawing/2014/main" id="{7E85D047-2F30-4CC3-81C4-6367809575DA}"/>
              </a:ext>
            </a:extLst>
          </p:cNvPr>
          <p:cNvSpPr>
            <a:spLocks noGrp="1"/>
          </p:cNvSpPr>
          <p:nvPr>
            <p:ph idx="1"/>
          </p:nvPr>
        </p:nvSpPr>
        <p:spPr/>
        <p:txBody>
          <a:bodyPr/>
          <a:lstStyle/>
          <a:p>
            <a:r>
              <a:rPr lang="cs-CZ"/>
              <a:t>Plánované × předčasné ukončení projektu</a:t>
            </a:r>
          </a:p>
          <a:p>
            <a:r>
              <a:rPr lang="cs-CZ"/>
              <a:t>Akceptace</a:t>
            </a:r>
          </a:p>
          <a:p>
            <a:r>
              <a:rPr lang="cs-CZ"/>
              <a:t>Předání výsledku projektu</a:t>
            </a:r>
          </a:p>
          <a:p>
            <a:r>
              <a:rPr lang="cs-CZ"/>
              <a:t>Benefity – měření – později (po projektu)</a:t>
            </a:r>
          </a:p>
          <a:p>
            <a:r>
              <a:rPr lang="cs-CZ"/>
              <a:t>Hodnocení průběhu projektu + </a:t>
            </a:r>
            <a:r>
              <a:rPr lang="cs-CZ" err="1"/>
              <a:t>lessons</a:t>
            </a:r>
            <a:r>
              <a:rPr lang="cs-CZ"/>
              <a:t> </a:t>
            </a:r>
            <a:r>
              <a:rPr lang="cs-CZ" err="1"/>
              <a:t>learned</a:t>
            </a:r>
            <a:endParaRPr lang="cs-CZ"/>
          </a:p>
          <a:p>
            <a:endParaRPr lang="cs-CZ"/>
          </a:p>
          <a:p>
            <a:endParaRPr lang="cs-CZ"/>
          </a:p>
        </p:txBody>
      </p:sp>
    </p:spTree>
    <p:extLst>
      <p:ext uri="{BB962C8B-B14F-4D97-AF65-F5344CB8AC3E}">
        <p14:creationId xmlns:p14="http://schemas.microsoft.com/office/powerpoint/2010/main" val="3011086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DA69A67-2E78-40BA-BF1C-B3336C5A248A}"/>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90156CB7-39EE-4A70-87D4-D9892D723DE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64</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6FC110E-B2F0-49EB-AA2A-EFC000A265F6}"/>
              </a:ext>
            </a:extLst>
          </p:cNvPr>
          <p:cNvSpPr>
            <a:spLocks noGrp="1"/>
          </p:cNvSpPr>
          <p:nvPr>
            <p:ph type="title"/>
          </p:nvPr>
        </p:nvSpPr>
        <p:spPr/>
        <p:txBody>
          <a:bodyPr/>
          <a:lstStyle/>
          <a:p>
            <a:r>
              <a:rPr lang="cs-CZ"/>
              <a:t>Příklady projektů</a:t>
            </a:r>
          </a:p>
        </p:txBody>
      </p:sp>
      <p:sp>
        <p:nvSpPr>
          <p:cNvPr id="5" name="Zástupný obsah 4">
            <a:extLst>
              <a:ext uri="{FF2B5EF4-FFF2-40B4-BE49-F238E27FC236}">
                <a16:creationId xmlns:a16="http://schemas.microsoft.com/office/drawing/2014/main" id="{5C3CDB70-D9D1-46D9-91EA-2249AA24C44C}"/>
              </a:ext>
            </a:extLst>
          </p:cNvPr>
          <p:cNvSpPr>
            <a:spLocks noGrp="1"/>
          </p:cNvSpPr>
          <p:nvPr>
            <p:ph idx="1"/>
          </p:nvPr>
        </p:nvSpPr>
        <p:spPr/>
        <p:txBody>
          <a:bodyPr/>
          <a:lstStyle/>
          <a:p>
            <a:r>
              <a:rPr lang="cs-CZ" err="1"/>
              <a:t>Olkiluoto</a:t>
            </a:r>
            <a:r>
              <a:rPr lang="cs-CZ"/>
              <a:t> </a:t>
            </a:r>
            <a:r>
              <a:rPr lang="cs-CZ" err="1"/>
              <a:t>Nuclear</a:t>
            </a:r>
            <a:r>
              <a:rPr lang="cs-CZ"/>
              <a:t> </a:t>
            </a:r>
            <a:r>
              <a:rPr lang="cs-CZ" err="1"/>
              <a:t>Power</a:t>
            </a:r>
            <a:r>
              <a:rPr lang="cs-CZ"/>
              <a:t> Plant</a:t>
            </a:r>
          </a:p>
          <a:p>
            <a:r>
              <a:rPr lang="cs-CZ"/>
              <a:t>BER </a:t>
            </a:r>
            <a:r>
              <a:rPr lang="cs-CZ" err="1"/>
              <a:t>Airport</a:t>
            </a:r>
            <a:endParaRPr lang="cs-CZ"/>
          </a:p>
          <a:p>
            <a:r>
              <a:rPr lang="cs-CZ"/>
              <a:t>New </a:t>
            </a:r>
            <a:r>
              <a:rPr lang="cs-CZ" err="1"/>
              <a:t>Coke</a:t>
            </a:r>
            <a:endParaRPr lang="cs-CZ"/>
          </a:p>
          <a:p>
            <a:r>
              <a:rPr lang="cs-CZ" err="1"/>
              <a:t>Elbphilharmonie</a:t>
            </a:r>
            <a:r>
              <a:rPr lang="cs-CZ"/>
              <a:t> Hamburg</a:t>
            </a:r>
          </a:p>
          <a:p>
            <a:r>
              <a:rPr lang="cs-CZ" err="1"/>
              <a:t>Hoover</a:t>
            </a:r>
            <a:r>
              <a:rPr lang="cs-CZ"/>
              <a:t>-dam</a:t>
            </a:r>
          </a:p>
          <a:p>
            <a:endParaRPr lang="cs-CZ"/>
          </a:p>
        </p:txBody>
      </p:sp>
    </p:spTree>
    <p:extLst>
      <p:ext uri="{BB962C8B-B14F-4D97-AF65-F5344CB8AC3E}">
        <p14:creationId xmlns:p14="http://schemas.microsoft.com/office/powerpoint/2010/main" val="300885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4A943EC-09D6-44B8-81AC-A65BC346A41D}"/>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FFFFFF"/>
                </a:solidFill>
                <a:effectLst/>
                <a:uLnTx/>
                <a:uFillTx/>
                <a:latin typeface="Arial"/>
                <a:ea typeface="+mn-ea"/>
                <a:cs typeface="+mn-cs"/>
              </a:rPr>
              <a:t>Sylva Žáková Talpová, Jan Žák</a:t>
            </a:r>
          </a:p>
        </p:txBody>
      </p:sp>
      <p:sp>
        <p:nvSpPr>
          <p:cNvPr id="3" name="Zástupný symbol pro číslo snímku 2">
            <a:extLst>
              <a:ext uri="{FF2B5EF4-FFF2-40B4-BE49-F238E27FC236}">
                <a16:creationId xmlns:a16="http://schemas.microsoft.com/office/drawing/2014/main" id="{20EC4765-6D28-49E9-8ACE-3AB0EEC10D3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65</a:t>
            </a:fld>
            <a:endParaRPr kumimoji="0" lang="cs-CZ" altLang="cs-CZ" sz="1200" b="0" i="0" u="none" strike="noStrike" kern="1200" cap="none" spc="0" normalizeH="0" baseline="0" noProof="0">
              <a:ln>
                <a:noFill/>
              </a:ln>
              <a:solidFill>
                <a:srgbClr val="FFFFFF"/>
              </a:solidFill>
              <a:effectLst/>
              <a:uLnTx/>
              <a:uFillTx/>
              <a:latin typeface="Arial"/>
              <a:ea typeface="+mn-ea"/>
              <a:cs typeface="+mn-cs"/>
            </a:endParaRPr>
          </a:p>
        </p:txBody>
      </p:sp>
      <p:sp>
        <p:nvSpPr>
          <p:cNvPr id="4" name="Nadpis 3">
            <a:extLst>
              <a:ext uri="{FF2B5EF4-FFF2-40B4-BE49-F238E27FC236}">
                <a16:creationId xmlns:a16="http://schemas.microsoft.com/office/drawing/2014/main" id="{809A716F-5CFF-4161-A882-5EDC62E30E12}"/>
              </a:ext>
            </a:extLst>
          </p:cNvPr>
          <p:cNvSpPr>
            <a:spLocks noGrp="1"/>
          </p:cNvSpPr>
          <p:nvPr>
            <p:ph type="title"/>
          </p:nvPr>
        </p:nvSpPr>
        <p:spPr/>
        <p:txBody>
          <a:bodyPr/>
          <a:lstStyle/>
          <a:p>
            <a:r>
              <a:rPr lang="cs-CZ"/>
              <a:t>Připomenutí testového úkolu na bloku 3</a:t>
            </a:r>
          </a:p>
        </p:txBody>
      </p:sp>
      <p:sp>
        <p:nvSpPr>
          <p:cNvPr id="5" name="Podnadpis 4">
            <a:extLst>
              <a:ext uri="{FF2B5EF4-FFF2-40B4-BE49-F238E27FC236}">
                <a16:creationId xmlns:a16="http://schemas.microsoft.com/office/drawing/2014/main" id="{11E4A5C4-2EE2-4094-A0B7-8DD6E214F6DD}"/>
              </a:ext>
            </a:extLst>
          </p:cNvPr>
          <p:cNvSpPr>
            <a:spLocks noGrp="1"/>
          </p:cNvSpPr>
          <p:nvPr>
            <p:ph type="subTitle" idx="1"/>
          </p:nvPr>
        </p:nvSpPr>
        <p:spPr/>
        <p:txBody>
          <a:bodyPr/>
          <a:lstStyle/>
          <a:p>
            <a:pPr algn="ctr"/>
            <a:r>
              <a:rPr lang="cs-CZ" sz="4400"/>
              <a:t> = úkol na analýzu rizik</a:t>
            </a:r>
          </a:p>
        </p:txBody>
      </p:sp>
    </p:spTree>
    <p:extLst>
      <p:ext uri="{BB962C8B-B14F-4D97-AF65-F5344CB8AC3E}">
        <p14:creationId xmlns:p14="http://schemas.microsoft.com/office/powerpoint/2010/main" val="3255081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Sylva Žáková Talpová, Jan Žák</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66</a:t>
            </a:fld>
            <a:endParaRPr lang="cs-CZ" altLang="cs-CZ"/>
          </a:p>
        </p:txBody>
      </p:sp>
      <p:sp>
        <p:nvSpPr>
          <p:cNvPr id="4" name="Nadpis 3"/>
          <p:cNvSpPr>
            <a:spLocks noGrp="1"/>
          </p:cNvSpPr>
          <p:nvPr>
            <p:ph type="title"/>
          </p:nvPr>
        </p:nvSpPr>
        <p:spPr/>
        <p:txBody>
          <a:bodyPr/>
          <a:lstStyle/>
          <a:p>
            <a:r>
              <a:rPr lang="cs-CZ"/>
              <a:t>Děkujeme! Máte otázky?</a:t>
            </a:r>
          </a:p>
        </p:txBody>
      </p:sp>
      <p:sp>
        <p:nvSpPr>
          <p:cNvPr id="5" name="Podnadpis 4"/>
          <p:cNvSpPr>
            <a:spLocks noGrp="1"/>
          </p:cNvSpPr>
          <p:nvPr>
            <p:ph type="subTitle" idx="1"/>
          </p:nvPr>
        </p:nvSpPr>
        <p:spPr/>
        <p:txBody>
          <a:bodyPr/>
          <a:lstStyle/>
          <a:p>
            <a:r>
              <a:rPr lang="cs-CZ"/>
              <a:t>Sylva Žáková Talpová								Jan Žák</a:t>
            </a:r>
          </a:p>
          <a:p>
            <a:r>
              <a:rPr lang="cs-CZ">
                <a:hlinkClick r:id="rId2"/>
              </a:rPr>
              <a:t>talpova@econ.muni.cz</a:t>
            </a:r>
            <a:r>
              <a:rPr lang="cs-CZ"/>
              <a:t> 							</a:t>
            </a:r>
            <a:r>
              <a:rPr lang="cs-CZ">
                <a:hlinkClick r:id="rId3"/>
              </a:rPr>
              <a:t>erwin@email.cz</a:t>
            </a:r>
            <a:endParaRPr lang="cs-CZ"/>
          </a:p>
          <a:p>
            <a:r>
              <a:rPr lang="cs-CZ"/>
              <a:t>									 </a:t>
            </a:r>
            <a:endParaRPr lang="cs-CZ">
              <a:cs typeface="Arial"/>
            </a:endParaRPr>
          </a:p>
        </p:txBody>
      </p:sp>
    </p:spTree>
    <p:extLst>
      <p:ext uri="{BB962C8B-B14F-4D97-AF65-F5344CB8AC3E}">
        <p14:creationId xmlns:p14="http://schemas.microsoft.com/office/powerpoint/2010/main" val="393717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dirty="0">
              <a:solidFill>
                <a:schemeClr val="bg1"/>
              </a:solidFill>
            </a:endParaRPr>
          </a:p>
          <a:p>
            <a:pPr marL="0" indent="0" algn="ctr">
              <a:buNone/>
            </a:pPr>
            <a:r>
              <a:rPr lang="cs-CZ" sz="5500" dirty="0">
                <a:solidFill>
                  <a:schemeClr val="bg1"/>
                </a:solidFill>
              </a:rPr>
              <a:t>Zahájení</a:t>
            </a:r>
          </a:p>
          <a:p>
            <a:pPr marL="0" indent="0" algn="ctr">
              <a:buNone/>
            </a:pPr>
            <a:endParaRPr lang="cs-CZ" sz="5500" dirty="0">
              <a:solidFill>
                <a:schemeClr val="bg1"/>
              </a:solidFill>
            </a:endParaRP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276329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Minimum pro zahájení projektu</a:t>
            </a:r>
          </a:p>
        </p:txBody>
      </p:sp>
      <p:sp>
        <p:nvSpPr>
          <p:cNvPr id="3" name="Zástupný symbol pro obsah 2"/>
          <p:cNvSpPr>
            <a:spLocks noGrp="1"/>
          </p:cNvSpPr>
          <p:nvPr>
            <p:ph idx="1"/>
          </p:nvPr>
        </p:nvSpPr>
        <p:spPr/>
        <p:txBody>
          <a:bodyPr vert="horz" lIns="0" tIns="0" rIns="0" bIns="0" rtlCol="0" anchor="t">
            <a:noAutofit/>
          </a:bodyPr>
          <a:lstStyle/>
          <a:p>
            <a:pPr marL="251460" indent="-179705"/>
            <a:r>
              <a:rPr lang="cs-CZ"/>
              <a:t>cíl – je dobře stanoven? Není vágní? Lze s tím ještě něco dělat?</a:t>
            </a:r>
          </a:p>
          <a:p>
            <a:pPr marL="251460" indent="-179705"/>
            <a:r>
              <a:rPr lang="cs-CZ" altLang="cs-CZ"/>
              <a:t>zakládací listina projektu </a:t>
            </a:r>
            <a:endParaRPr lang="cs-CZ" altLang="cs-CZ">
              <a:cs typeface="Arial"/>
            </a:endParaRPr>
          </a:p>
          <a:p>
            <a:pPr marL="503555" lvl="1" indent="-179705">
              <a:lnSpc>
                <a:spcPct val="80000"/>
              </a:lnSpc>
            </a:pPr>
            <a:r>
              <a:rPr lang="cs-CZ" altLang="cs-CZ" sz="2400"/>
              <a:t>formalizuje existenci projektu – jak?</a:t>
            </a:r>
            <a:endParaRPr lang="cs-CZ" altLang="cs-CZ" sz="2400">
              <a:cs typeface="Arial"/>
            </a:endParaRPr>
          </a:p>
          <a:p>
            <a:pPr marL="503555" lvl="1" indent="-179705">
              <a:lnSpc>
                <a:spcPct val="80000"/>
              </a:lnSpc>
            </a:pPr>
            <a:r>
              <a:rPr lang="cs-CZ" altLang="cs-CZ" sz="2400"/>
              <a:t>přiděluje manažerovi projektu pravomoci pro použití zdrojů</a:t>
            </a:r>
            <a:endParaRPr lang="cs-CZ" altLang="cs-CZ" sz="2400">
              <a:cs typeface="Arial"/>
            </a:endParaRPr>
          </a:p>
          <a:p>
            <a:pPr marL="503555" lvl="1" indent="-179705">
              <a:lnSpc>
                <a:spcPct val="80000"/>
              </a:lnSpc>
            </a:pPr>
            <a:r>
              <a:rPr lang="cs-CZ" altLang="cs-CZ" sz="2400"/>
              <a:t>definuje odpovědnost manažera za naplnění požadavků projektu </a:t>
            </a:r>
            <a:endParaRPr lang="cs-CZ" altLang="cs-CZ" sz="2400">
              <a:cs typeface="Arial"/>
            </a:endParaRPr>
          </a:p>
          <a:p>
            <a:pPr marL="251460" indent="-179705"/>
            <a:r>
              <a:rPr lang="cs-CZ"/>
              <a:t>přidělení zdrojů</a:t>
            </a:r>
            <a:endParaRPr lang="cs-CZ">
              <a:cs typeface="Arial"/>
            </a:endParaRPr>
          </a:p>
          <a:p>
            <a:pPr marL="251460" indent="-179705"/>
            <a:r>
              <a:rPr lang="cs-CZ" err="1"/>
              <a:t>kick</a:t>
            </a:r>
            <a:r>
              <a:rPr lang="cs-CZ"/>
              <a:t> – </a:t>
            </a:r>
            <a:r>
              <a:rPr lang="cs-CZ" err="1"/>
              <a:t>off</a:t>
            </a:r>
            <a:r>
              <a:rPr lang="cs-CZ"/>
              <a:t> meeting</a:t>
            </a:r>
            <a:endParaRPr lang="cs-CZ">
              <a:cs typeface="Arial"/>
            </a:endParaRPr>
          </a:p>
          <a:p>
            <a:pPr marL="251460" indent="-179705"/>
            <a:endParaRPr lang="cs-CZ">
              <a:cs typeface="Arial"/>
            </a:endParaRPr>
          </a:p>
        </p:txBody>
      </p:sp>
      <p:sp>
        <p:nvSpPr>
          <p:cNvPr id="4" name="Zástupný symbol pro zápatí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18233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solidFill>
            <a:srgbClr val="92D050"/>
          </a:solidFill>
        </p:spPr>
        <p:txBody>
          <a:bodyPr/>
          <a:lstStyle/>
          <a:p>
            <a:pPr marL="0" indent="0" algn="ctr">
              <a:buNone/>
            </a:pPr>
            <a:endParaRPr lang="cs-CZ" sz="5500">
              <a:solidFill>
                <a:schemeClr val="bg1"/>
              </a:solidFill>
            </a:endParaRPr>
          </a:p>
          <a:p>
            <a:pPr marL="0" indent="0" algn="ctr">
              <a:buNone/>
            </a:pPr>
            <a:r>
              <a:rPr lang="cs-CZ" sz="5500">
                <a:solidFill>
                  <a:schemeClr val="bg1"/>
                </a:solidFill>
              </a:rPr>
              <a:t>Plánování (1.část)</a:t>
            </a:r>
          </a:p>
        </p:txBody>
      </p:sp>
      <p:sp>
        <p:nvSpPr>
          <p:cNvPr id="2" name="Zástupný symbol pro zápatí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DC"/>
                </a:solidFill>
                <a:effectLst/>
                <a:uLnTx/>
                <a:uFillTx/>
                <a:latin typeface="Arial"/>
                <a:ea typeface="+mn-ea"/>
                <a:cs typeface="+mn-cs"/>
              </a:rPr>
              <a:t>Sylva Žáková Talpová, Jan Žák</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Tree>
    <p:extLst>
      <p:ext uri="{BB962C8B-B14F-4D97-AF65-F5344CB8AC3E}">
        <p14:creationId xmlns:p14="http://schemas.microsoft.com/office/powerpoint/2010/main" val="3862554965"/>
      </p:ext>
    </p:extLst>
  </p:cSld>
  <p:clrMapOvr>
    <a:masterClrMapping/>
  </p:clrMapOvr>
</p:sld>
</file>

<file path=ppt/theme/theme1.xml><?xml version="1.0" encoding="utf-8"?>
<a:theme xmlns:a="http://schemas.openxmlformats.org/drawingml/2006/main" name="prezentace-econ-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1_prezentace-econ-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165A467E99074B837E8FDEDF829E04" ma:contentTypeVersion="32" ma:contentTypeDescription="Vytvoří nový dokument" ma:contentTypeScope="" ma:versionID="1ae2e6033fb03318d7bef5d19cf14908">
  <xsd:schema xmlns:xsd="http://www.w3.org/2001/XMLSchema" xmlns:xs="http://www.w3.org/2001/XMLSchema" xmlns:p="http://schemas.microsoft.com/office/2006/metadata/properties" xmlns:ns3="e8312105-d3eb-4165-b016-0d7be4344c68" xmlns:ns4="db466b21-9f8e-4555-b4b4-3f204fa426c7" targetNamespace="http://schemas.microsoft.com/office/2006/metadata/properties" ma:root="true" ma:fieldsID="0209292a0f334a0cf818ceac52246a8a" ns3:_="" ns4:_="">
    <xsd:import namespace="e8312105-d3eb-4165-b016-0d7be4344c68"/>
    <xsd:import namespace="db466b21-9f8e-4555-b4b4-3f204fa426c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312105-d3eb-4165-b016-0d7be4344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66b21-9f8e-4555-b4b4-3f204fa426c7" elementFormDefault="qualified">
    <xsd:import namespace="http://schemas.microsoft.com/office/2006/documentManagement/types"/>
    <xsd:import namespace="http://schemas.microsoft.com/office/infopath/2007/PartnerControls"/>
    <xsd:element name="SharedWithUsers" ma:index="3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dílené s podrobnostmi" ma:internalName="SharedWithDetails" ma:readOnly="true">
      <xsd:simpleType>
        <xsd:restriction base="dms:Note">
          <xsd:maxLength value="255"/>
        </xsd:restriction>
      </xsd:simpleType>
    </xsd:element>
    <xsd:element name="SharingHintHash" ma:index="37"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th_Settings xmlns="e8312105-d3eb-4165-b016-0d7be4344c68" xsi:nil="true"/>
    <Templates xmlns="e8312105-d3eb-4165-b016-0d7be4344c68" xsi:nil="true"/>
    <Teachers xmlns="e8312105-d3eb-4165-b016-0d7be4344c68">
      <UserInfo>
        <DisplayName/>
        <AccountId xsi:nil="true"/>
        <AccountType/>
      </UserInfo>
    </Teachers>
    <Student_Groups xmlns="e8312105-d3eb-4165-b016-0d7be4344c68">
      <UserInfo>
        <DisplayName/>
        <AccountId xsi:nil="true"/>
        <AccountType/>
      </UserInfo>
    </Student_Groups>
    <Distribution_Groups xmlns="e8312105-d3eb-4165-b016-0d7be4344c68" xsi:nil="true"/>
    <AppVersion xmlns="e8312105-d3eb-4165-b016-0d7be4344c68" xsi:nil="true"/>
    <TeamsChannelId xmlns="e8312105-d3eb-4165-b016-0d7be4344c68" xsi:nil="true"/>
    <IsNotebookLocked xmlns="e8312105-d3eb-4165-b016-0d7be4344c68" xsi:nil="true"/>
    <Has_Teacher_Only_SectionGroup xmlns="e8312105-d3eb-4165-b016-0d7be4344c68" xsi:nil="true"/>
    <Students xmlns="e8312105-d3eb-4165-b016-0d7be4344c68">
      <UserInfo>
        <DisplayName/>
        <AccountId xsi:nil="true"/>
        <AccountType/>
      </UserInfo>
    </Students>
    <DefaultSectionNames xmlns="e8312105-d3eb-4165-b016-0d7be4344c68" xsi:nil="true"/>
    <Is_Collaboration_Space_Locked xmlns="e8312105-d3eb-4165-b016-0d7be4344c68" xsi:nil="true"/>
    <Self_Registration_Enabled xmlns="e8312105-d3eb-4165-b016-0d7be4344c68" xsi:nil="true"/>
    <LMS_Mappings xmlns="e8312105-d3eb-4165-b016-0d7be4344c68" xsi:nil="true"/>
    <Invited_Teachers xmlns="e8312105-d3eb-4165-b016-0d7be4344c68" xsi:nil="true"/>
    <NotebookType xmlns="e8312105-d3eb-4165-b016-0d7be4344c68" xsi:nil="true"/>
    <FolderType xmlns="e8312105-d3eb-4165-b016-0d7be4344c68" xsi:nil="true"/>
    <CultureName xmlns="e8312105-d3eb-4165-b016-0d7be4344c68" xsi:nil="true"/>
    <Owner xmlns="e8312105-d3eb-4165-b016-0d7be4344c68">
      <UserInfo>
        <DisplayName/>
        <AccountId xsi:nil="true"/>
        <AccountType/>
      </UserInfo>
    </Owner>
    <Invited_Students xmlns="e8312105-d3eb-4165-b016-0d7be4344c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D63F9-57E9-48F9-AE53-024897EDF019}">
  <ds:schemaRefs>
    <ds:schemaRef ds:uri="db466b21-9f8e-4555-b4b4-3f204fa426c7"/>
    <ds:schemaRef ds:uri="e8312105-d3eb-4165-b016-0d7be4344c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367213-DA86-4483-B00B-A84E373447A2}">
  <ds:schemaRefs>
    <ds:schemaRef ds:uri="e8312105-d3eb-4165-b016-0d7be4344c68"/>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db466b21-9f8e-4555-b4b4-3f204fa426c7"/>
    <ds:schemaRef ds:uri="http://purl.org/dc/dcmitype/"/>
    <ds:schemaRef ds:uri="http://purl.org/dc/elements/1.1/"/>
  </ds:schemaRefs>
</ds:datastoreItem>
</file>

<file path=customXml/itemProps3.xml><?xml version="1.0" encoding="utf-8"?>
<ds:datastoreItem xmlns:ds="http://schemas.openxmlformats.org/officeDocument/2006/customXml" ds:itemID="{55C4EEFE-A41C-4D49-A954-93D9769D8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TotalTime>
  <Words>2457</Words>
  <Application>Microsoft Office PowerPoint</Application>
  <PresentationFormat>Širokoúhlá obrazovka</PresentationFormat>
  <Paragraphs>480</Paragraphs>
  <Slides>66</Slides>
  <Notes>32</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66</vt:i4>
      </vt:variant>
    </vt:vector>
  </HeadingPairs>
  <TitlesOfParts>
    <vt:vector size="75" baseType="lpstr">
      <vt:lpstr>Arial</vt:lpstr>
      <vt:lpstr>Calibri</vt:lpstr>
      <vt:lpstr>Cambria Math</vt:lpstr>
      <vt:lpstr>Palatino</vt:lpstr>
      <vt:lpstr>Tahoma</vt:lpstr>
      <vt:lpstr>Wingdings</vt:lpstr>
      <vt:lpstr>ヒラギノ明朝 ProN W3</vt:lpstr>
      <vt:lpstr>prezentace-econ-cz</vt:lpstr>
      <vt:lpstr>1_prezentace-econ-cz</vt:lpstr>
      <vt:lpstr>Projektový management </vt:lpstr>
      <vt:lpstr>Plán pro dnešek</vt:lpstr>
      <vt:lpstr>Úkol na logickou rámcovou matici</vt:lpstr>
      <vt:lpstr>Rady k realizační části Promisu</vt:lpstr>
      <vt:lpstr>1. část</vt:lpstr>
      <vt:lpstr>Prezentace aplikace PowerPoint</vt:lpstr>
      <vt:lpstr>Prezentace aplikace PowerPoint</vt:lpstr>
      <vt:lpstr>Minimum pro zahájení projektu</vt:lpstr>
      <vt:lpstr>Prezentace aplikace PowerPoint</vt:lpstr>
      <vt:lpstr>Prezentace aplikace PowerPoint</vt:lpstr>
      <vt:lpstr>Co je třeba plánovat?</vt:lpstr>
      <vt:lpstr>Plánování rozsahu = Work Breakdown Structure (WBS)</vt:lpstr>
      <vt:lpstr>Prezentace aplikace PowerPoint</vt:lpstr>
      <vt:lpstr>WBS</vt:lpstr>
      <vt:lpstr>Je vaše WBS správně?</vt:lpstr>
      <vt:lpstr>RASCI matrix – pro velké projekty</vt:lpstr>
      <vt:lpstr>RASCI matrix</vt:lpstr>
      <vt:lpstr>2. část</vt:lpstr>
      <vt:lpstr>Prezentace aplikace PowerPoint</vt:lpstr>
      <vt:lpstr>Plánování času a zdrojů</vt:lpstr>
      <vt:lpstr>Plánování času a zdrojů</vt:lpstr>
      <vt:lpstr>Odhadování </vt:lpstr>
      <vt:lpstr>Odhadování - Three-point estimating</vt:lpstr>
      <vt:lpstr>Critical Path Method</vt:lpstr>
      <vt:lpstr>Critical Path Method - Inputs</vt:lpstr>
      <vt:lpstr>CPM – how to describe a nod (an activity)</vt:lpstr>
      <vt:lpstr>Critical Path Method</vt:lpstr>
      <vt:lpstr>CPM example</vt:lpstr>
      <vt:lpstr>Why are we doing this? </vt:lpstr>
      <vt:lpstr>Total Float: CPM example</vt:lpstr>
      <vt:lpstr>Free Float: CPM example</vt:lpstr>
      <vt:lpstr>Critical Path  </vt:lpstr>
      <vt:lpstr>Can you find the critical path?</vt:lpstr>
      <vt:lpstr>Yes, you can</vt:lpstr>
      <vt:lpstr>Prezentace aplikace PowerPoint</vt:lpstr>
      <vt:lpstr>Plánování času a zdrojů</vt:lpstr>
      <vt:lpstr>Prezentace aplikace PowerPoint</vt:lpstr>
      <vt:lpstr>Na co si dát pozor</vt:lpstr>
      <vt:lpstr>Analýza a řízení rizik</vt:lpstr>
      <vt:lpstr>Analýza a řízení rizik</vt:lpstr>
      <vt:lpstr>Prezentace aplikace PowerPoint</vt:lpstr>
      <vt:lpstr>Identifikace rizika</vt:lpstr>
      <vt:lpstr>Prezentace aplikace PowerPoint</vt:lpstr>
      <vt:lpstr>Prezentace aplikace PowerPoint</vt:lpstr>
      <vt:lpstr>Práce s riziky</vt:lpstr>
      <vt:lpstr>3. část</vt:lpstr>
      <vt:lpstr>Prezentace aplikace PowerPoint</vt:lpstr>
      <vt:lpstr>Realizace projektu</vt:lpstr>
      <vt:lpstr>Realizace projektu</vt:lpstr>
      <vt:lpstr>Earned Value Management - EVM</vt:lpstr>
      <vt:lpstr>EVM: Planned Value</vt:lpstr>
      <vt:lpstr>EVM: Planned value</vt:lpstr>
      <vt:lpstr>EVM: Earned Value</vt:lpstr>
      <vt:lpstr>EVM: Actual cost </vt:lpstr>
      <vt:lpstr>PV, EV, AC</vt:lpstr>
      <vt:lpstr>VARIANCES</vt:lpstr>
      <vt:lpstr>INDEXES </vt:lpstr>
      <vt:lpstr>INDEXES </vt:lpstr>
      <vt:lpstr>INDEXES</vt:lpstr>
      <vt:lpstr>EVM Exercise</vt:lpstr>
      <vt:lpstr>Limitations</vt:lpstr>
      <vt:lpstr>Prezentace aplikace PowerPoint</vt:lpstr>
      <vt:lpstr>Ukončení projektu</vt:lpstr>
      <vt:lpstr>Příklady projektů</vt:lpstr>
      <vt:lpstr>Připomenutí testového úkolu na bloku 3</vt:lpstr>
      <vt:lpstr>Děkujeme! Máte 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Projektový management</dc:title>
  <dc:creator>Sylva Žáková Talpová</dc:creator>
  <cp:lastModifiedBy>Zak Jan</cp:lastModifiedBy>
  <cp:revision>11</cp:revision>
  <dcterms:created xsi:type="dcterms:W3CDTF">2020-10-07T06:45:54Z</dcterms:created>
  <dcterms:modified xsi:type="dcterms:W3CDTF">2021-12-03T13:09:41Z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0x010100A5165A467E99074B837E8FDEDF829E04</vt:lpwstr>
  </property>
</Properties>
</file>