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handoutMasterIdLst>
    <p:handoutMasterId r:id="rId33"/>
  </p:handoutMasterIdLst>
  <p:sldIdLst>
    <p:sldId id="256" r:id="rId2"/>
    <p:sldId id="345" r:id="rId3"/>
    <p:sldId id="347" r:id="rId4"/>
    <p:sldId id="359" r:id="rId5"/>
    <p:sldId id="348" r:id="rId6"/>
    <p:sldId id="349" r:id="rId7"/>
    <p:sldId id="350" r:id="rId8"/>
    <p:sldId id="346" r:id="rId9"/>
    <p:sldId id="351" r:id="rId10"/>
    <p:sldId id="328" r:id="rId11"/>
    <p:sldId id="329" r:id="rId12"/>
    <p:sldId id="335" r:id="rId13"/>
    <p:sldId id="330" r:id="rId14"/>
    <p:sldId id="333" r:id="rId15"/>
    <p:sldId id="331" r:id="rId16"/>
    <p:sldId id="338" r:id="rId17"/>
    <p:sldId id="339" r:id="rId18"/>
    <p:sldId id="336" r:id="rId19"/>
    <p:sldId id="337" r:id="rId20"/>
    <p:sldId id="332" r:id="rId21"/>
    <p:sldId id="341" r:id="rId22"/>
    <p:sldId id="342" r:id="rId23"/>
    <p:sldId id="352" r:id="rId24"/>
    <p:sldId id="355" r:id="rId25"/>
    <p:sldId id="354" r:id="rId26"/>
    <p:sldId id="356" r:id="rId27"/>
    <p:sldId id="357" r:id="rId28"/>
    <p:sldId id="358" r:id="rId29"/>
    <p:sldId id="343" r:id="rId30"/>
    <p:sldId id="344" r:id="rId31"/>
    <p:sldId id="353" r:id="rId32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55207-6ED6-4B66-92C1-3BB3FC44CE3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DF72-CC3C-4EE6-B01D-693A6F4BD1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235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Obdélník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Obdélník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Přímá spojnice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Rovnoramenný trojúhelník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římá spojnice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5" name="Přímá spojnice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Rovnoramenný trojúhelník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Přímá spojnice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cs-CZ"/>
              <a:t>Kliknutím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cs-CZ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8" name="Přímá spojnice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Rovnoramenný trojúhelník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cs-CZ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Kliknutím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369E104-6805-41DA-8ED7-271D2E945757}" type="datetimeFigureOut">
              <a:rPr lang="cs-CZ" smtClean="0"/>
              <a:t>09.12.2020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5D58378-4893-49A8-9FBA-B00B22B4710B}" type="slidenum">
              <a:rPr lang="cs-CZ" smtClean="0"/>
              <a:t>‹#›</a:t>
            </a:fld>
            <a:endParaRPr lang="cs-CZ"/>
          </a:p>
        </p:txBody>
      </p:sp>
      <p:sp>
        <p:nvSpPr>
          <p:cNvPr id="28" name="Přímá spojnice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Přímá spojnice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ovnoramenný trojúhelník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59632" y="3789040"/>
            <a:ext cx="6858000" cy="990600"/>
          </a:xfrm>
        </p:spPr>
        <p:txBody>
          <a:bodyPr>
            <a:normAutofit fontScale="90000"/>
          </a:bodyPr>
          <a:lstStyle/>
          <a:p>
            <a:pPr algn="l" fontAlgn="t">
              <a:spcBef>
                <a:spcPts val="0"/>
              </a:spcBef>
              <a:defRPr/>
            </a:pPr>
            <a:r>
              <a:rPr lang="cs-CZ" dirty="0"/>
              <a:t>Urbanistický model města, sídelní kaše</a:t>
            </a:r>
            <a:endParaRPr lang="cs-CZ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Ochrana a regenerace kulturních hodnot v území</a:t>
            </a:r>
          </a:p>
        </p:txBody>
      </p:sp>
    </p:spTree>
    <p:extLst>
      <p:ext uri="{BB962C8B-B14F-4D97-AF65-F5344CB8AC3E}">
        <p14:creationId xmlns:p14="http://schemas.microsoft.com/office/powerpoint/2010/main" val="267157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11456-CE11-4324-B86F-9157A958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Urbanistické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4EED14-DED7-4138-B0D0-36CC9C988A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Sociologické modely města zabývající se vnitřní strukturou na základě sledování prostorové organizace a diferenciace</a:t>
            </a:r>
          </a:p>
        </p:txBody>
      </p:sp>
    </p:spTree>
    <p:extLst>
      <p:ext uri="{BB962C8B-B14F-4D97-AF65-F5344CB8AC3E}">
        <p14:creationId xmlns:p14="http://schemas.microsoft.com/office/powerpoint/2010/main" val="2681672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588963-F12A-4747-BCEB-28E7812F1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Zónový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207D12-C29C-4C48-AA0D-B644EF115AD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Burgessův</a:t>
            </a:r>
            <a:r>
              <a:rPr lang="cs-CZ" dirty="0"/>
              <a:t> model města</a:t>
            </a:r>
          </a:p>
          <a:p>
            <a:r>
              <a:rPr lang="cs-CZ" dirty="0"/>
              <a:t>Chicago 20. století</a:t>
            </a:r>
          </a:p>
          <a:p>
            <a:r>
              <a:rPr lang="cs-CZ" dirty="0"/>
              <a:t>Obchodní čtvrť uprostřed</a:t>
            </a:r>
          </a:p>
          <a:p>
            <a:r>
              <a:rPr lang="cs-CZ" dirty="0"/>
              <a:t>Průmyslová zóna</a:t>
            </a:r>
          </a:p>
          <a:p>
            <a:r>
              <a:rPr lang="cs-CZ" dirty="0"/>
              <a:t>Bydlení dělnické třídy</a:t>
            </a:r>
          </a:p>
          <a:p>
            <a:r>
              <a:rPr lang="cs-CZ" dirty="0"/>
              <a:t>Obytná zóna vyšší společnosti</a:t>
            </a:r>
          </a:p>
          <a:p>
            <a:r>
              <a:rPr lang="de-DE" dirty="0"/>
              <a:t>Heinz Heineberg: Stadtgeographie. 3. Auflage. Schöningh, Paderborn 2006, ISBN 3-8252-2166-0.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8433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FF8CE-7280-4D28-A09B-19DDB9BB5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D08B040-CA32-4378-A89A-9BB18F50212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61131"/>
            <a:ext cx="8229600" cy="325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273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0D999-4771-46F9-ABC6-78DEC0972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0F76B1-1913-4B98-AFC8-74DD78F4696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Hoytův</a:t>
            </a:r>
            <a:r>
              <a:rPr lang="cs-CZ" dirty="0"/>
              <a:t> model města </a:t>
            </a:r>
          </a:p>
          <a:p>
            <a:r>
              <a:rPr lang="cs-CZ" dirty="0"/>
              <a:t>Bere v úvahu dopravní tepny</a:t>
            </a:r>
          </a:p>
          <a:p>
            <a:r>
              <a:rPr lang="cs-CZ" dirty="0"/>
              <a:t>Město členěné na výseče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0574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E8982-B8C2-4952-A77A-2F99B0B95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Sektorový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4712BF-170F-493C-AE3E-45E8349BA89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62B4644C-98C1-4287-B176-C4F3BFDD5226}"/>
              </a:ext>
            </a:extLst>
          </p:cNvPr>
          <p:cNvSpPr txBox="1">
            <a:spLocks/>
          </p:cNvSpPr>
          <p:nvPr/>
        </p:nvSpPr>
        <p:spPr>
          <a:xfrm>
            <a:off x="457200" y="1219200"/>
            <a:ext cx="8229600" cy="493776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03A6AB9-9F77-49F3-BAD9-87967A0E3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132858"/>
            <a:ext cx="9144000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654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927321-EE92-45FE-899B-3A45CCA96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Vícejádrový</a:t>
            </a:r>
            <a:r>
              <a:rPr lang="cs-CZ" dirty="0"/>
              <a:t> model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13FE1F-0591-4C3C-9767-B9B5C17574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Harris-Ullmanův</a:t>
            </a:r>
            <a:r>
              <a:rPr lang="cs-CZ" dirty="0"/>
              <a:t> model</a:t>
            </a:r>
          </a:p>
          <a:p>
            <a:r>
              <a:rPr lang="cs-CZ" dirty="0"/>
              <a:t>Bere v úvahu vznik menších centrálních obchodních čtvrtí (teorie mnoha jader)</a:t>
            </a:r>
          </a:p>
        </p:txBody>
      </p:sp>
    </p:spTree>
    <p:extLst>
      <p:ext uri="{BB962C8B-B14F-4D97-AF65-F5344CB8AC3E}">
        <p14:creationId xmlns:p14="http://schemas.microsoft.com/office/powerpoint/2010/main" val="3332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centrum velkoměsta</a:t>
            </a:r>
          </a:p>
          <a:p>
            <a:r>
              <a:rPr lang="cs-CZ" dirty="0"/>
              <a:t>tranzitní zóna</a:t>
            </a:r>
          </a:p>
          <a:p>
            <a:r>
              <a:rPr lang="cs-CZ" dirty="0"/>
              <a:t>obytná zóna nižších společenských vrstev</a:t>
            </a:r>
          </a:p>
          <a:p>
            <a:r>
              <a:rPr lang="cs-CZ" dirty="0"/>
              <a:t>obytná zóna středních společenských vrstev</a:t>
            </a:r>
          </a:p>
          <a:p>
            <a:r>
              <a:rPr lang="cs-CZ" dirty="0"/>
              <a:t>obytná zóna vyšších společenských vrstev</a:t>
            </a:r>
          </a:p>
          <a:p>
            <a:r>
              <a:rPr lang="cs-CZ" dirty="0"/>
              <a:t>oblast soustřeďující se na těžký průmysl</a:t>
            </a:r>
          </a:p>
          <a:p>
            <a:r>
              <a:rPr lang="cs-CZ" dirty="0"/>
              <a:t>malé okrajové obchodní centrum</a:t>
            </a:r>
          </a:p>
          <a:p>
            <a:r>
              <a:rPr lang="cs-CZ" dirty="0"/>
              <a:t>městská periferie</a:t>
            </a:r>
          </a:p>
          <a:p>
            <a:r>
              <a:rPr lang="cs-CZ" dirty="0"/>
              <a:t>průmyslová předměstí</a:t>
            </a:r>
          </a:p>
          <a:p>
            <a:r>
              <a:rPr lang="cs-CZ" dirty="0"/>
              <a:t>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352473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infrastruktura – některé činnosti potřebují speciální infrastrukturu (velká plocha, napojení na hlavní dopravní tahy, nižší náklady…)</a:t>
            </a:r>
          </a:p>
          <a:p>
            <a:r>
              <a:rPr lang="cs-CZ" dirty="0"/>
              <a:t>velké náklady – některé činnosti kvůli velkým nákladům nemohou být prováděny v určitých částech města (například těžký průmysl v centru města)</a:t>
            </a:r>
          </a:p>
          <a:p>
            <a:r>
              <a:rPr lang="cs-CZ" dirty="0"/>
              <a:t>koncentrace podobných činností v jedné oblasti – soustředění vzájemně blízkých činností v jedné oblasti (obchody poblíž obytných částí)</a:t>
            </a:r>
          </a:p>
          <a:p>
            <a:r>
              <a:rPr lang="cs-CZ" dirty="0"/>
              <a:t>vzájemné rušení činností – dvě špatně slučitelné funkce by neměli být v těsné blízkosti (oblast těžkého průmyslu a obytné části či obchodní centrum – hluk, špína,…)</a:t>
            </a:r>
          </a:p>
        </p:txBody>
      </p:sp>
    </p:spTree>
    <p:extLst>
      <p:ext uri="{BB962C8B-B14F-4D97-AF65-F5344CB8AC3E}">
        <p14:creationId xmlns:p14="http://schemas.microsoft.com/office/powerpoint/2010/main" val="169551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wikisofia.cz/w/images/4/46/V%C3%ADcejadern%C3%BD_model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2351"/>
            <a:ext cx="8507288" cy="496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497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https://wikisofia.cz/w/images/4/47/Praha_-_z%C3%B3ny.pn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50160"/>
            <a:ext cx="8348367" cy="530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620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Rekreace, sport, bydlení, práce, administrativa, škola</a:t>
            </a:r>
          </a:p>
          <a:p>
            <a:r>
              <a:rPr lang="cs-CZ" dirty="0"/>
              <a:t>Zelený klín od Lužánek přes planýrku do Soběšic</a:t>
            </a:r>
          </a:p>
          <a:p>
            <a:r>
              <a:rPr lang="cs-CZ" dirty="0"/>
              <a:t>Zprivatizováno ale neudržitelné</a:t>
            </a:r>
          </a:p>
          <a:p>
            <a:r>
              <a:rPr lang="cs-CZ" dirty="0"/>
              <a:t>Výstavba v 50. letech orientována na těžký průmysl. V Brně spíše textilky, zbrojní průmysl.</a:t>
            </a:r>
          </a:p>
        </p:txBody>
      </p:sp>
    </p:spTree>
    <p:extLst>
      <p:ext uri="{BB962C8B-B14F-4D97-AF65-F5344CB8AC3E}">
        <p14:creationId xmlns:p14="http://schemas.microsoft.com/office/powerpoint/2010/main" val="621074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859F0-B416-4096-BD23-8F4529FC1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Majer čtyřoký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69B12-91C9-462D-8289-30D4E231D3E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 err="1"/>
              <a:t>Filter</a:t>
            </a:r>
            <a:r>
              <a:rPr lang="cs-CZ" dirty="0"/>
              <a:t> </a:t>
            </a:r>
            <a:r>
              <a:rPr lang="cs-CZ" dirty="0" err="1"/>
              <a:t>down</a:t>
            </a:r>
            <a:r>
              <a:rPr lang="cs-CZ" dirty="0"/>
              <a:t> (kvalita, nové byty) </a:t>
            </a:r>
          </a:p>
          <a:p>
            <a:pPr lvl="1"/>
            <a:r>
              <a:rPr lang="cs-CZ" dirty="0"/>
              <a:t>Bohatší jdou za kvalitnějším bydlením na okraj města a přenechávají byty chudším a ti ještě chudším, růst nebytových funkcí v centru měst)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cs-CZ" sz="2600" dirty="0" err="1">
                <a:solidFill>
                  <a:schemeClr val="tx1"/>
                </a:solidFill>
              </a:rPr>
              <a:t>Trade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  <a:r>
              <a:rPr lang="cs-CZ" sz="2600" dirty="0" err="1">
                <a:solidFill>
                  <a:schemeClr val="tx1"/>
                </a:solidFill>
              </a:rPr>
              <a:t>off</a:t>
            </a:r>
            <a:r>
              <a:rPr lang="cs-CZ" sz="26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dirty="0"/>
              <a:t>Nájem, doprava</a:t>
            </a:r>
          </a:p>
          <a:p>
            <a:pPr lvl="1"/>
            <a:r>
              <a:rPr lang="cs-CZ" dirty="0"/>
              <a:t>Kvalitní doprava = </a:t>
            </a:r>
            <a:r>
              <a:rPr lang="cs-CZ" dirty="0" err="1"/>
              <a:t>subrubanizace</a:t>
            </a:r>
            <a:endParaRPr lang="cs-CZ" dirty="0"/>
          </a:p>
          <a:p>
            <a:pPr lvl="1"/>
            <a:r>
              <a:rPr lang="cs-CZ" dirty="0"/>
              <a:t>Poptávka po prostoru roste více než příjem = domácnost, co si polepšila půjde dál od centra, co si nepolepšila zůstane (západoevropský model, severoamerický model)</a:t>
            </a:r>
          </a:p>
          <a:p>
            <a:pPr lvl="1"/>
            <a:r>
              <a:rPr lang="cs-CZ" dirty="0"/>
              <a:t>Poptávka po prostoru neroste tak jako příjem, bohatnoucí zůstanou spíše ve městě)</a:t>
            </a:r>
          </a:p>
        </p:txBody>
      </p:sp>
    </p:spTree>
    <p:extLst>
      <p:ext uri="{BB962C8B-B14F-4D97-AF65-F5344CB8AC3E}">
        <p14:creationId xmlns:p14="http://schemas.microsoft.com/office/powerpoint/2010/main" val="2514700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891865"/>
            <a:ext cx="8229600" cy="35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36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008252"/>
            <a:ext cx="8229600" cy="33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79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(1) centrum velkoměsta</a:t>
            </a:r>
          </a:p>
          <a:p>
            <a:r>
              <a:rPr lang="cs-CZ" dirty="0"/>
              <a:t>(2) tranzitní zóna</a:t>
            </a:r>
          </a:p>
          <a:p>
            <a:r>
              <a:rPr lang="cs-CZ" dirty="0"/>
              <a:t>(3) obytná zóna nižších společenských vrstev</a:t>
            </a:r>
          </a:p>
          <a:p>
            <a:r>
              <a:rPr lang="cs-CZ" dirty="0"/>
              <a:t>(4) obytná zóna středních společenských vrstev</a:t>
            </a:r>
          </a:p>
          <a:p>
            <a:r>
              <a:rPr lang="cs-CZ" dirty="0"/>
              <a:t>(5) obytná zóna vyšších společenských vrstev</a:t>
            </a:r>
          </a:p>
          <a:p>
            <a:r>
              <a:rPr lang="cs-CZ" dirty="0"/>
              <a:t>(6) oblast soustřeďující se na těžký průmysl</a:t>
            </a:r>
          </a:p>
          <a:p>
            <a:r>
              <a:rPr lang="cs-CZ" dirty="0"/>
              <a:t>(7) malé okrajové obchodní centrum</a:t>
            </a:r>
          </a:p>
          <a:p>
            <a:r>
              <a:rPr lang="cs-CZ" dirty="0"/>
              <a:t>(8) městská periferie</a:t>
            </a:r>
          </a:p>
          <a:p>
            <a:r>
              <a:rPr lang="cs-CZ" dirty="0"/>
              <a:t>(9) průmyslová předměstí</a:t>
            </a:r>
          </a:p>
          <a:p>
            <a:r>
              <a:rPr lang="cs-CZ" dirty="0"/>
              <a:t>(10) předměstské obytné čtvrti</a:t>
            </a:r>
          </a:p>
        </p:txBody>
      </p:sp>
    </p:spTree>
    <p:extLst>
      <p:ext uri="{BB962C8B-B14F-4D97-AF65-F5344CB8AC3E}">
        <p14:creationId xmlns:p14="http://schemas.microsoft.com/office/powerpoint/2010/main" val="636536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2136"/>
            <a:ext cx="7920880" cy="6741000"/>
          </a:xfrm>
        </p:spPr>
      </p:pic>
    </p:spTree>
    <p:extLst>
      <p:ext uri="{BB962C8B-B14F-4D97-AF65-F5344CB8AC3E}">
        <p14:creationId xmlns:p14="http://schemas.microsoft.com/office/powerpoint/2010/main" val="898846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6618"/>
            <a:ext cx="7344816" cy="6734124"/>
          </a:xfrm>
        </p:spPr>
      </p:pic>
    </p:spTree>
    <p:extLst>
      <p:ext uri="{BB962C8B-B14F-4D97-AF65-F5344CB8AC3E}">
        <p14:creationId xmlns:p14="http://schemas.microsoft.com/office/powerpoint/2010/main" val="3859640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Aspern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25 000 obyvatel</a:t>
            </a:r>
          </a:p>
          <a:p>
            <a:r>
              <a:rPr lang="cs-CZ" dirty="0"/>
              <a:t>Dráha metra</a:t>
            </a:r>
          </a:p>
          <a:p>
            <a:r>
              <a:rPr lang="cs-CZ" dirty="0"/>
              <a:t>Práce v místě</a:t>
            </a:r>
          </a:p>
        </p:txBody>
      </p:sp>
    </p:spTree>
    <p:extLst>
      <p:ext uri="{BB962C8B-B14F-4D97-AF65-F5344CB8AC3E}">
        <p14:creationId xmlns:p14="http://schemas.microsoft.com/office/powerpoint/2010/main" val="4035641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Výsledek obrázku pro aspern nová čtvrť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4686"/>
            <a:ext cx="8229600" cy="462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992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Obsah obrázku text, mapa&#10;&#10;Popis byl vytvořen automaticky"/>
          <p:cNvPicPr>
            <a:picLocks noGrp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9036495" cy="63367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141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Výsledek obrázku pro sídelní kaš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97" y="1219200"/>
            <a:ext cx="6171406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6755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2400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5229200"/>
            <a:ext cx="807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Terasování jako od hlavního nádraží k Vaňkovce bylo v plánu i od bazénu k Šumavské.</a:t>
            </a:r>
          </a:p>
          <a:p>
            <a:r>
              <a:rPr lang="cs-CZ" dirty="0"/>
              <a:t>U Boby centra se vždy </a:t>
            </a:r>
            <a:r>
              <a:rPr lang="cs-CZ" dirty="0" err="1"/>
              <a:t>navážla</a:t>
            </a:r>
            <a:r>
              <a:rPr lang="cs-CZ" dirty="0"/>
              <a:t> suť, nestabilní podloží, proto se zde nikdy </a:t>
            </a:r>
            <a:r>
              <a:rPr lang="cs-CZ" dirty="0" err="1"/>
              <a:t>nestavěšlo</a:t>
            </a:r>
            <a:r>
              <a:rPr lang="cs-CZ" dirty="0"/>
              <a:t>.</a:t>
            </a:r>
          </a:p>
          <a:p>
            <a:r>
              <a:rPr lang="cs-CZ" dirty="0"/>
              <a:t>Záměrem bylo udělat </a:t>
            </a:r>
            <a:r>
              <a:rPr lang="cs-CZ" dirty="0" err="1"/>
              <a:t>zónace</a:t>
            </a:r>
            <a:r>
              <a:rPr lang="cs-CZ" dirty="0"/>
              <a:t> rekreace, sport, bydlení, práce.</a:t>
            </a:r>
          </a:p>
          <a:p>
            <a:r>
              <a:rPr lang="cs-CZ" dirty="0"/>
              <a:t>Zelený klín přes Lužánky přes planýrku až do Soběšic.</a:t>
            </a:r>
          </a:p>
          <a:p>
            <a:r>
              <a:rPr lang="cs-CZ" dirty="0"/>
              <a:t>Na střeše plaveckého bazénu koule, výjimečné řešení střechy.</a:t>
            </a:r>
          </a:p>
        </p:txBody>
      </p:sp>
    </p:spTree>
    <p:extLst>
      <p:ext uri="{BB962C8B-B14F-4D97-AF65-F5344CB8AC3E}">
        <p14:creationId xmlns:p14="http://schemas.microsoft.com/office/powerpoint/2010/main" val="14606985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6" y="1344285"/>
            <a:ext cx="8078327" cy="4686954"/>
          </a:xfrm>
        </p:spPr>
      </p:pic>
    </p:spTree>
    <p:extLst>
      <p:ext uri="{BB962C8B-B14F-4D97-AF65-F5344CB8AC3E}">
        <p14:creationId xmlns:p14="http://schemas.microsoft.com/office/powerpoint/2010/main" val="2889835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672" y="1219200"/>
            <a:ext cx="6646655" cy="4937125"/>
          </a:xfrm>
        </p:spPr>
      </p:pic>
    </p:spTree>
    <p:extLst>
      <p:ext uri="{BB962C8B-B14F-4D97-AF65-F5344CB8AC3E}">
        <p14:creationId xmlns:p14="http://schemas.microsoft.com/office/powerpoint/2010/main" val="392192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1812"/>
            <a:ext cx="6977803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F3D51636-9F07-4EF7-9907-33D8D3BF10B7}"/>
              </a:ext>
            </a:extLst>
          </p:cNvPr>
          <p:cNvSpPr txBox="1"/>
          <p:nvPr/>
        </p:nvSpPr>
        <p:spPr>
          <a:xfrm>
            <a:off x="611560" y="4968937"/>
            <a:ext cx="8075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Vstup ke stadionu měl být u smyčky tramvaje.</a:t>
            </a:r>
          </a:p>
          <a:p>
            <a:r>
              <a:rPr lang="cs-CZ" sz="1600" dirty="0"/>
              <a:t>Boby centrum inspirováno Bílou architekturou (ESF MU, IBC centrum viz např. Richard </a:t>
            </a:r>
            <a:r>
              <a:rPr lang="cs-CZ" sz="1600" dirty="0" err="1"/>
              <a:t>Meyer</a:t>
            </a:r>
            <a:r>
              <a:rPr lang="cs-CZ" sz="1600" dirty="0"/>
              <a:t>. </a:t>
            </a:r>
          </a:p>
          <a:p>
            <a:r>
              <a:rPr lang="cs-CZ" sz="1600" dirty="0" err="1"/>
              <a:t>Ponava</a:t>
            </a:r>
            <a:r>
              <a:rPr lang="cs-CZ" sz="1600" dirty="0"/>
              <a:t> city, administrativně sportovní centrum.</a:t>
            </a:r>
          </a:p>
          <a:p>
            <a:r>
              <a:rPr lang="cs-CZ" sz="1600" dirty="0"/>
              <a:t>V boby centru byly diskotéky, byly tam plesy.</a:t>
            </a:r>
          </a:p>
          <a:p>
            <a:r>
              <a:rPr lang="cs-CZ" sz="1600" dirty="0"/>
              <a:t>Objekty byly zprivatizovány, ukázalo se však, že to je neudržitelné. (Hrstka měl komerční nájem od roku 2001)</a:t>
            </a:r>
          </a:p>
        </p:txBody>
      </p:sp>
    </p:spTree>
    <p:extLst>
      <p:ext uri="{BB962C8B-B14F-4D97-AF65-F5344CB8AC3E}">
        <p14:creationId xmlns:p14="http://schemas.microsoft.com/office/powerpoint/2010/main" val="3628646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700"/>
            <a:ext cx="6565561" cy="4937125"/>
          </a:xfrm>
        </p:spPr>
      </p:pic>
    </p:spTree>
    <p:extLst>
      <p:ext uri="{BB962C8B-B14F-4D97-AF65-F5344CB8AC3E}">
        <p14:creationId xmlns:p14="http://schemas.microsoft.com/office/powerpoint/2010/main" val="413658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52400"/>
            <a:ext cx="6289670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5E72297-24EE-4B49-A1BB-1B7D0F649889}"/>
              </a:ext>
            </a:extLst>
          </p:cNvPr>
          <p:cNvSpPr txBox="1"/>
          <p:nvPr/>
        </p:nvSpPr>
        <p:spPr>
          <a:xfrm>
            <a:off x="457200" y="52292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Dvouřádky, rok 48, 49. Hodně provzdušněné, široká okna.  Podloubí (funkcionalistický prvek). Koncept „město v parku“</a:t>
            </a:r>
          </a:p>
        </p:txBody>
      </p:sp>
    </p:spTree>
    <p:extLst>
      <p:ext uri="{BB962C8B-B14F-4D97-AF65-F5344CB8AC3E}">
        <p14:creationId xmlns:p14="http://schemas.microsoft.com/office/powerpoint/2010/main" val="7028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7" y="181257"/>
            <a:ext cx="6994855" cy="4937125"/>
          </a:xfr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538E3D1-E56C-4F6C-9C9C-454CFF28463C}"/>
              </a:ext>
            </a:extLst>
          </p:cNvPr>
          <p:cNvSpPr txBox="1"/>
          <p:nvPr/>
        </p:nvSpPr>
        <p:spPr>
          <a:xfrm>
            <a:off x="465087" y="5301208"/>
            <a:ext cx="8499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50. Léta typická uzavřeným, polouzavřenými dvory.</a:t>
            </a:r>
          </a:p>
        </p:txBody>
      </p:sp>
    </p:spTree>
    <p:extLst>
      <p:ext uri="{BB962C8B-B14F-4D97-AF65-F5344CB8AC3E}">
        <p14:creationId xmlns:p14="http://schemas.microsoft.com/office/powerpoint/2010/main" val="3672246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Výsledek obrázku pro sorela brno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62" y="152400"/>
            <a:ext cx="7403075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4DA5447-B05F-4C88-AE67-ADCD253B30FC}"/>
              </a:ext>
            </a:extLst>
          </p:cNvPr>
          <p:cNvSpPr txBox="1"/>
          <p:nvPr/>
        </p:nvSpPr>
        <p:spPr>
          <a:xfrm>
            <a:off x="611560" y="5301208"/>
            <a:ext cx="8075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Sovětské svazu chtěli, aby se stavělo srozumitelně. Nad dveřmi byly jen decentní ozdoby.</a:t>
            </a:r>
          </a:p>
          <a:p>
            <a:r>
              <a:rPr lang="cs-CZ" dirty="0"/>
              <a:t>V 50. letech se zdilo do šablon.</a:t>
            </a:r>
          </a:p>
        </p:txBody>
      </p:sp>
    </p:spTree>
    <p:extLst>
      <p:ext uri="{BB962C8B-B14F-4D97-AF65-F5344CB8AC3E}">
        <p14:creationId xmlns:p14="http://schemas.microsoft.com/office/powerpoint/2010/main" val="1135744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Výsledek obrázku pro obchodní centra šumavská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06512"/>
            <a:ext cx="762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6250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ůvod">
  <a:themeElements>
    <a:clrScheme name="Původ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Původ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ůvod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791C05CFDF5ED47BC240D965D7579C7" ma:contentTypeVersion="7" ma:contentTypeDescription="Vytvoří nový dokument" ma:contentTypeScope="" ma:versionID="8bae3958e8d68e582db309fcb8a66c9d">
  <xsd:schema xmlns:xsd="http://www.w3.org/2001/XMLSchema" xmlns:xs="http://www.w3.org/2001/XMLSchema" xmlns:p="http://schemas.microsoft.com/office/2006/metadata/properties" xmlns:ns2="ec97901d-1c11-49ec-ad2e-0f1193156904" targetNamespace="http://schemas.microsoft.com/office/2006/metadata/properties" ma:root="true" ma:fieldsID="0ce5495f895765641572ecadb0451e5f" ns2:_="">
    <xsd:import namespace="ec97901d-1c11-49ec-ad2e-0f1193156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7901d-1c11-49ec-ad2e-0f11931569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6D0FD0-7F8A-49BD-A658-BD34B4C8477A}"/>
</file>

<file path=customXml/itemProps2.xml><?xml version="1.0" encoding="utf-8"?>
<ds:datastoreItem xmlns:ds="http://schemas.openxmlformats.org/officeDocument/2006/customXml" ds:itemID="{934DDF63-CD78-44D9-A73F-87A37799479E}"/>
</file>

<file path=customXml/itemProps3.xml><?xml version="1.0" encoding="utf-8"?>
<ds:datastoreItem xmlns:ds="http://schemas.openxmlformats.org/officeDocument/2006/customXml" ds:itemID="{5C51AEFA-7B8B-45E9-B103-3662F80A5226}"/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208</TotalTime>
  <Words>622</Words>
  <Application>Microsoft Office PowerPoint</Application>
  <PresentationFormat>Předvádění na obrazovce (4:3)</PresentationFormat>
  <Paragraphs>74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7" baseType="lpstr">
      <vt:lpstr>Bookman Old Style</vt:lpstr>
      <vt:lpstr>Calibri</vt:lpstr>
      <vt:lpstr>Gill Sans MT</vt:lpstr>
      <vt:lpstr>Wingdings</vt:lpstr>
      <vt:lpstr>Wingdings 3</vt:lpstr>
      <vt:lpstr>Původ</vt:lpstr>
      <vt:lpstr>Urbanistický model města, sídelní kaše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Urbanistické modely</vt:lpstr>
      <vt:lpstr>Zónový model města</vt:lpstr>
      <vt:lpstr>Prezentace aplikace PowerPoint</vt:lpstr>
      <vt:lpstr>Sektorový model města</vt:lpstr>
      <vt:lpstr>Sektorový model města</vt:lpstr>
      <vt:lpstr>Vícejádrový model města</vt:lpstr>
      <vt:lpstr>Prezentace aplikace PowerPoint</vt:lpstr>
      <vt:lpstr>Prezentace aplikace PowerPoint</vt:lpstr>
      <vt:lpstr>Prezentace aplikace PowerPoint</vt:lpstr>
      <vt:lpstr>Prezentace aplikace PowerPoint</vt:lpstr>
      <vt:lpstr>Majer čtyřoký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Aspern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Ochrana a regenerace kulturních hodnot v území</dc:title>
  <dc:creator>Pařil Vilém</dc:creator>
  <cp:lastModifiedBy>Zdeněk Šilhan</cp:lastModifiedBy>
  <cp:revision>104</cp:revision>
  <cp:lastPrinted>2012-11-05T09:59:09Z</cp:lastPrinted>
  <dcterms:created xsi:type="dcterms:W3CDTF">2012-09-11T10:49:52Z</dcterms:created>
  <dcterms:modified xsi:type="dcterms:W3CDTF">2020-12-09T13:02:46Z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0x0101003791C05CFDF5ED47BC240D965D7579C7</vt:lpwstr>
  </property>
</Properties>
</file>