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73" r:id="rId5"/>
    <p:sldId id="260" r:id="rId6"/>
    <p:sldId id="261" r:id="rId7"/>
    <p:sldId id="262" r:id="rId8"/>
    <p:sldId id="263" r:id="rId9"/>
    <p:sldId id="264" r:id="rId10"/>
    <p:sldId id="265" r:id="rId11"/>
    <p:sldId id="297" r:id="rId12"/>
    <p:sldId id="300" r:id="rId13"/>
    <p:sldId id="301" r:id="rId14"/>
    <p:sldId id="302" r:id="rId15"/>
    <p:sldId id="299" r:id="rId16"/>
    <p:sldId id="303" r:id="rId17"/>
    <p:sldId id="310" r:id="rId18"/>
    <p:sldId id="312" r:id="rId19"/>
    <p:sldId id="309" r:id="rId20"/>
    <p:sldId id="305" r:id="rId21"/>
    <p:sldId id="316" r:id="rId22"/>
    <p:sldId id="317" r:id="rId23"/>
    <p:sldId id="315" r:id="rId24"/>
    <p:sldId id="314" r:id="rId25"/>
    <p:sldId id="313" r:id="rId26"/>
    <p:sldId id="319" r:id="rId27"/>
    <p:sldId id="320" r:id="rId28"/>
    <p:sldId id="318" r:id="rId29"/>
    <p:sldId id="274" r:id="rId30"/>
    <p:sldId id="304" r:id="rId31"/>
    <p:sldId id="322" r:id="rId32"/>
    <p:sldId id="266" r:id="rId33"/>
    <p:sldId id="290" r:id="rId34"/>
    <p:sldId id="330" r:id="rId35"/>
    <p:sldId id="331" r:id="rId36"/>
    <p:sldId id="332" r:id="rId37"/>
    <p:sldId id="333" r:id="rId38"/>
    <p:sldId id="334" r:id="rId39"/>
    <p:sldId id="335" r:id="rId40"/>
    <p:sldId id="336" r:id="rId41"/>
    <p:sldId id="323" r:id="rId42"/>
    <p:sldId id="337" r:id="rId43"/>
    <p:sldId id="291" r:id="rId44"/>
    <p:sldId id="338" r:id="rId45"/>
    <p:sldId id="339" r:id="rId46"/>
    <p:sldId id="340" r:id="rId47"/>
    <p:sldId id="292" r:id="rId48"/>
    <p:sldId id="324" r:id="rId49"/>
    <p:sldId id="325" r:id="rId50"/>
    <p:sldId id="293" r:id="rId51"/>
    <p:sldId id="326" r:id="rId52"/>
    <p:sldId id="327" r:id="rId53"/>
    <p:sldId id="328" r:id="rId54"/>
    <p:sldId id="341" r:id="rId55"/>
    <p:sldId id="321"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282" r:id="rId70"/>
    <p:sldId id="283" r:id="rId71"/>
    <p:sldId id="28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5" d="100"/>
          <a:sy n="115" d="100"/>
        </p:scale>
        <p:origin x="153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25946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618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9390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457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64FF500-AB16-4809-883E-63ACEF1DA36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04640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364FF500-AB16-4809-883E-63ACEF1DA36B}"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6546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364FF500-AB16-4809-883E-63ACEF1DA36B}" type="datetimeFigureOut">
              <a:rPr lang="en-GB" smtClean="0"/>
              <a:t>13/11/2018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0873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364FF500-AB16-4809-883E-63ACEF1DA36B}" type="datetimeFigureOut">
              <a:rPr lang="en-GB" smtClean="0"/>
              <a:t>13/11/2018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764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64FF500-AB16-4809-883E-63ACEF1DA36B}" type="datetimeFigureOut">
              <a:rPr lang="en-GB" smtClean="0"/>
              <a:t>13/11/2018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4489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51802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89843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F500-AB16-4809-883E-63ACEF1DA36B}" type="datetimeFigureOut">
              <a:rPr lang="en-GB" smtClean="0"/>
              <a:t>13/11/2018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7745-D69D-446D-8CD4-BAFC99E9E41F}" type="slidenum">
              <a:rPr lang="en-GB" smtClean="0"/>
              <a:t>‹#›</a:t>
            </a:fld>
            <a:endParaRPr lang="en-GB"/>
          </a:p>
        </p:txBody>
      </p:sp>
    </p:spTree>
    <p:extLst>
      <p:ext uri="{BB962C8B-B14F-4D97-AF65-F5344CB8AC3E}">
        <p14:creationId xmlns:p14="http://schemas.microsoft.com/office/powerpoint/2010/main" val="418867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11. </a:t>
            </a:r>
            <a:r>
              <a:rPr lang="cs-CZ" dirty="0" smtClean="0"/>
              <a:t>TRANSPORT APPRAISAL</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7116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a:t>
            </a:r>
            <a:r>
              <a:rPr lang="cs-CZ" dirty="0" smtClean="0"/>
              <a:t> and </a:t>
            </a:r>
            <a:r>
              <a:rPr lang="cs-CZ" dirty="0" err="1" smtClean="0"/>
              <a:t>problems</a:t>
            </a:r>
            <a:r>
              <a:rPr lang="cs-CZ" dirty="0" smtClean="0"/>
              <a:t> </a:t>
            </a:r>
            <a:r>
              <a:rPr lang="cs-CZ" dirty="0" err="1" smtClean="0"/>
              <a:t>with</a:t>
            </a:r>
            <a:r>
              <a:rPr lang="cs-CZ" dirty="0" smtClean="0"/>
              <a:t> CBA</a:t>
            </a:r>
            <a:endParaRPr lang="cs-CZ" dirty="0"/>
          </a:p>
        </p:txBody>
      </p:sp>
      <p:sp>
        <p:nvSpPr>
          <p:cNvPr id="3" name="Zástupný symbol pro obsah 2"/>
          <p:cNvSpPr>
            <a:spLocks noGrp="1"/>
          </p:cNvSpPr>
          <p:nvPr>
            <p:ph idx="1"/>
          </p:nvPr>
        </p:nvSpPr>
        <p:spPr/>
        <p:txBody>
          <a:bodyPr/>
          <a:lstStyle/>
          <a:p>
            <a:r>
              <a:rPr lang="cs-CZ" dirty="0" err="1" smtClean="0"/>
              <a:t>Valuing</a:t>
            </a:r>
            <a:r>
              <a:rPr lang="cs-CZ" dirty="0" smtClean="0"/>
              <a:t> </a:t>
            </a:r>
            <a:r>
              <a:rPr lang="cs-CZ" dirty="0" err="1" smtClean="0"/>
              <a:t>time</a:t>
            </a:r>
            <a:r>
              <a:rPr lang="cs-CZ" dirty="0" smtClean="0"/>
              <a:t> </a:t>
            </a:r>
            <a:r>
              <a:rPr lang="cs-CZ" dirty="0" err="1" smtClean="0"/>
              <a:t>savings</a:t>
            </a:r>
            <a:endParaRPr lang="cs-CZ" dirty="0" smtClean="0"/>
          </a:p>
          <a:p>
            <a:r>
              <a:rPr lang="cs-CZ" dirty="0" err="1" smtClean="0"/>
              <a:t>Discount</a:t>
            </a:r>
            <a:r>
              <a:rPr lang="cs-CZ" dirty="0" smtClean="0"/>
              <a:t> </a:t>
            </a:r>
            <a:r>
              <a:rPr lang="cs-CZ" dirty="0" err="1" smtClean="0"/>
              <a:t>rate</a:t>
            </a:r>
            <a:r>
              <a:rPr lang="cs-CZ" dirty="0" smtClean="0"/>
              <a:t> and </a:t>
            </a:r>
            <a:r>
              <a:rPr lang="cs-CZ" dirty="0" err="1" smtClean="0"/>
              <a:t>length</a:t>
            </a:r>
            <a:r>
              <a:rPr lang="cs-CZ" dirty="0" smtClean="0"/>
              <a:t> </a:t>
            </a:r>
            <a:r>
              <a:rPr lang="cs-CZ" dirty="0" err="1" smtClean="0"/>
              <a:t>of</a:t>
            </a:r>
            <a:r>
              <a:rPr lang="cs-CZ" dirty="0" smtClean="0"/>
              <a:t> </a:t>
            </a:r>
            <a:r>
              <a:rPr lang="cs-CZ" dirty="0" err="1" smtClean="0"/>
              <a:t>time</a:t>
            </a:r>
            <a:r>
              <a:rPr lang="cs-CZ" dirty="0" smtClean="0"/>
              <a:t> </a:t>
            </a:r>
            <a:r>
              <a:rPr lang="cs-CZ" dirty="0" err="1" smtClean="0"/>
              <a:t>of</a:t>
            </a:r>
            <a:r>
              <a:rPr lang="cs-CZ" dirty="0" smtClean="0"/>
              <a:t> </a:t>
            </a:r>
            <a:r>
              <a:rPr lang="cs-CZ" dirty="0" err="1" smtClean="0"/>
              <a:t>project</a:t>
            </a:r>
            <a:r>
              <a:rPr lang="cs-CZ" dirty="0" smtClean="0"/>
              <a:t> </a:t>
            </a:r>
            <a:r>
              <a:rPr lang="cs-CZ" dirty="0" err="1" smtClean="0"/>
              <a:t>appraisal</a:t>
            </a:r>
            <a:endParaRPr lang="cs-CZ" dirty="0" smtClean="0"/>
          </a:p>
          <a:p>
            <a:r>
              <a:rPr lang="cs-CZ" dirty="0" err="1" smtClean="0"/>
              <a:t>What</a:t>
            </a:r>
            <a:r>
              <a:rPr lang="cs-CZ" dirty="0" smtClean="0"/>
              <a:t> </a:t>
            </a:r>
            <a:r>
              <a:rPr lang="cs-CZ" dirty="0" err="1" smtClean="0"/>
              <a:t>does</a:t>
            </a:r>
            <a:r>
              <a:rPr lang="cs-CZ" dirty="0" smtClean="0"/>
              <a:t> NPV show </a:t>
            </a:r>
            <a:r>
              <a:rPr lang="cs-CZ" dirty="0" err="1" smtClean="0"/>
              <a:t>us</a:t>
            </a:r>
            <a:r>
              <a:rPr lang="cs-CZ" dirty="0" smtClean="0"/>
              <a:t>?</a:t>
            </a:r>
          </a:p>
          <a:p>
            <a:r>
              <a:rPr lang="cs-CZ" dirty="0" err="1" smtClean="0"/>
              <a:t>Equity</a:t>
            </a:r>
            <a:r>
              <a:rPr lang="cs-CZ" dirty="0" smtClean="0"/>
              <a:t> and </a:t>
            </a:r>
            <a:r>
              <a:rPr lang="cs-CZ" dirty="0" err="1" smtClean="0"/>
              <a:t>distributional</a:t>
            </a:r>
            <a:r>
              <a:rPr lang="cs-CZ" dirty="0" smtClean="0"/>
              <a:t> </a:t>
            </a:r>
            <a:r>
              <a:rPr lang="cs-CZ" dirty="0" err="1" smtClean="0"/>
              <a:t>effects</a:t>
            </a:r>
            <a:endParaRPr lang="cs-CZ" dirty="0" smtClean="0"/>
          </a:p>
          <a:p>
            <a:r>
              <a:rPr lang="cs-CZ" dirty="0" smtClean="0"/>
              <a:t>Project </a:t>
            </a:r>
            <a:r>
              <a:rPr lang="cs-CZ" dirty="0" err="1" smtClean="0"/>
              <a:t>pricing</a:t>
            </a:r>
            <a:r>
              <a:rPr lang="cs-CZ" dirty="0" smtClean="0"/>
              <a:t> – </a:t>
            </a:r>
            <a:r>
              <a:rPr lang="cs-CZ" dirty="0" err="1" smtClean="0"/>
              <a:t>optimism</a:t>
            </a:r>
            <a:r>
              <a:rPr lang="cs-CZ" dirty="0" smtClean="0"/>
              <a:t> and </a:t>
            </a:r>
            <a:r>
              <a:rPr lang="cs-CZ" dirty="0" err="1" smtClean="0"/>
              <a:t>inaccuracy</a:t>
            </a:r>
            <a:endParaRPr lang="cs-CZ" dirty="0"/>
          </a:p>
        </p:txBody>
      </p:sp>
    </p:spTree>
    <p:extLst>
      <p:ext uri="{BB962C8B-B14F-4D97-AF65-F5344CB8AC3E}">
        <p14:creationId xmlns:p14="http://schemas.microsoft.com/office/powerpoint/2010/main" val="2221560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Too</a:t>
            </a:r>
            <a:r>
              <a:rPr lang="cs-CZ" dirty="0" smtClean="0"/>
              <a:t> </a:t>
            </a:r>
            <a:r>
              <a:rPr lang="cs-CZ" dirty="0" err="1" smtClean="0"/>
              <a:t>low</a:t>
            </a:r>
            <a:r>
              <a:rPr lang="cs-CZ" dirty="0" smtClean="0"/>
              <a:t> </a:t>
            </a:r>
            <a:r>
              <a:rPr lang="cs-CZ" dirty="0" err="1" smtClean="0"/>
              <a:t>residual</a:t>
            </a:r>
            <a:r>
              <a:rPr lang="cs-CZ" dirty="0" smtClean="0"/>
              <a:t> </a:t>
            </a:r>
            <a:r>
              <a:rPr lang="cs-CZ" dirty="0" err="1" smtClean="0"/>
              <a:t>value</a:t>
            </a:r>
            <a:r>
              <a:rPr lang="cs-CZ" dirty="0" smtClean="0"/>
              <a:t>?</a:t>
            </a:r>
            <a:endParaRPr lang="cs-CZ" dirty="0"/>
          </a:p>
        </p:txBody>
      </p:sp>
      <p:sp>
        <p:nvSpPr>
          <p:cNvPr id="3" name="Zástupný symbol pro obsah 2"/>
          <p:cNvSpPr>
            <a:spLocks noGrp="1"/>
          </p:cNvSpPr>
          <p:nvPr>
            <p:ph idx="1"/>
          </p:nvPr>
        </p:nvSpPr>
        <p:spPr/>
        <p:txBody>
          <a:bodyPr/>
          <a:lstStyle/>
          <a:p>
            <a:r>
              <a:rPr lang="cs-CZ" dirty="0" err="1" smtClean="0"/>
              <a:t>See</a:t>
            </a:r>
            <a:r>
              <a:rPr lang="cs-CZ" dirty="0" smtClean="0"/>
              <a:t>: Jones et al. (2014)</a:t>
            </a:r>
            <a:endParaRPr lang="cs-CZ" dirty="0"/>
          </a:p>
        </p:txBody>
      </p:sp>
    </p:spTree>
    <p:extLst>
      <p:ext uri="{BB962C8B-B14F-4D97-AF65-F5344CB8AC3E}">
        <p14:creationId xmlns:p14="http://schemas.microsoft.com/office/powerpoint/2010/main" val="268642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Exercise</a:t>
            </a:r>
            <a:r>
              <a:rPr lang="cs-CZ" dirty="0" smtClean="0"/>
              <a:t> (1) – </a:t>
            </a:r>
            <a:r>
              <a:rPr lang="cs-CZ" dirty="0" err="1"/>
              <a:t>D</a:t>
            </a:r>
            <a:r>
              <a:rPr lang="cs-CZ" dirty="0" err="1" smtClean="0"/>
              <a:t>iscount</a:t>
            </a:r>
            <a:r>
              <a:rPr lang="cs-CZ" dirty="0" smtClean="0"/>
              <a:t> </a:t>
            </a:r>
            <a:r>
              <a:rPr lang="cs-CZ" dirty="0" err="1" smtClean="0"/>
              <a:t>rate</a:t>
            </a:r>
            <a:endParaRPr lang="cs-CZ" dirty="0"/>
          </a:p>
        </p:txBody>
      </p:sp>
      <p:graphicFrame>
        <p:nvGraphicFramePr>
          <p:cNvPr id="7" name="Zástupný symbol pro obsah 6"/>
          <p:cNvGraphicFramePr>
            <a:graphicFrameLocks noGrp="1"/>
          </p:cNvGraphicFramePr>
          <p:nvPr>
            <p:ph sz="half" idx="1"/>
            <p:extLst>
              <p:ext uri="{D42A27DB-BD31-4B8C-83A1-F6EECF244321}">
                <p14:modId xmlns:p14="http://schemas.microsoft.com/office/powerpoint/2010/main" val="1893243832"/>
              </p:ext>
            </p:extLst>
          </p:nvPr>
        </p:nvGraphicFramePr>
        <p:xfrm>
          <a:off x="611560" y="2420886"/>
          <a:ext cx="3816424" cy="2664296"/>
        </p:xfrm>
        <a:graphic>
          <a:graphicData uri="http://schemas.openxmlformats.org/drawingml/2006/table">
            <a:tbl>
              <a:tblPr firstRow="1" firstCol="1" bandRow="1">
                <a:tableStyleId>{5C22544A-7EE6-4342-B048-85BDC9FD1C3A}</a:tableStyleId>
              </a:tblPr>
              <a:tblGrid>
                <a:gridCol w="1618594">
                  <a:extLst>
                    <a:ext uri="{9D8B030D-6E8A-4147-A177-3AD203B41FA5}">
                      <a16:colId xmlns:a16="http://schemas.microsoft.com/office/drawing/2014/main" val="1140789008"/>
                    </a:ext>
                  </a:extLst>
                </a:gridCol>
                <a:gridCol w="2197830">
                  <a:extLst>
                    <a:ext uri="{9D8B030D-6E8A-4147-A177-3AD203B41FA5}">
                      <a16:colId xmlns:a16="http://schemas.microsoft.com/office/drawing/2014/main" val="3047709094"/>
                    </a:ext>
                  </a:extLst>
                </a:gridCol>
              </a:tblGrid>
              <a:tr h="666074">
                <a:tc>
                  <a:txBody>
                    <a:bodyPr/>
                    <a:lstStyle/>
                    <a:p>
                      <a:pPr algn="just">
                        <a:spcAft>
                          <a:spcPts val="0"/>
                        </a:spcAft>
                      </a:pPr>
                      <a:r>
                        <a:rPr lang="en-GB" sz="2000" dirty="0">
                          <a:effectLst/>
                        </a:rPr>
                        <a:t>Year</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2000">
                          <a:effectLst/>
                        </a:rPr>
                        <a:t>Benefit (undiscounted)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727229"/>
                  </a:ext>
                </a:extLst>
              </a:tr>
              <a:tr h="333037">
                <a:tc>
                  <a:txBody>
                    <a:bodyPr/>
                    <a:lstStyle/>
                    <a:p>
                      <a:pPr algn="just">
                        <a:spcAft>
                          <a:spcPts val="0"/>
                        </a:spcAft>
                      </a:pPr>
                      <a:r>
                        <a:rPr lang="en-GB" sz="2000" dirty="0">
                          <a:effectLst/>
                        </a:rPr>
                        <a:t>2003</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35,000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524476"/>
                  </a:ext>
                </a:extLst>
              </a:tr>
              <a:tr h="333037">
                <a:tc>
                  <a:txBody>
                    <a:bodyPr/>
                    <a:lstStyle/>
                    <a:p>
                      <a:pPr algn="just">
                        <a:spcAft>
                          <a:spcPts val="0"/>
                        </a:spcAft>
                      </a:pPr>
                      <a:r>
                        <a:rPr lang="en-GB" sz="2000" dirty="0">
                          <a:effectLst/>
                        </a:rPr>
                        <a:t>2006</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60,000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738557"/>
                  </a:ext>
                </a:extLst>
              </a:tr>
              <a:tr h="333037">
                <a:tc>
                  <a:txBody>
                    <a:bodyPr/>
                    <a:lstStyle/>
                    <a:p>
                      <a:pPr algn="just">
                        <a:spcAft>
                          <a:spcPts val="0"/>
                        </a:spcAft>
                      </a:pPr>
                      <a:r>
                        <a:rPr lang="en-GB" sz="2000">
                          <a:effectLst/>
                        </a:rPr>
                        <a:t>2008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100,000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506130"/>
                  </a:ext>
                </a:extLst>
              </a:tr>
              <a:tr h="333037">
                <a:tc>
                  <a:txBody>
                    <a:bodyPr/>
                    <a:lstStyle/>
                    <a:p>
                      <a:pPr algn="just">
                        <a:spcAft>
                          <a:spcPts val="0"/>
                        </a:spcAft>
                      </a:pPr>
                      <a:r>
                        <a:rPr lang="en-GB" sz="2000">
                          <a:effectLst/>
                        </a:rPr>
                        <a:t>2010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25,000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755964"/>
                  </a:ext>
                </a:extLst>
              </a:tr>
              <a:tr h="333037">
                <a:tc>
                  <a:txBody>
                    <a:bodyPr/>
                    <a:lstStyle/>
                    <a:p>
                      <a:pPr algn="just">
                        <a:spcAft>
                          <a:spcPts val="0"/>
                        </a:spcAft>
                      </a:pPr>
                      <a:r>
                        <a:rPr lang="en-GB" sz="2000">
                          <a:effectLst/>
                        </a:rPr>
                        <a:t>2014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40,000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117458"/>
                  </a:ext>
                </a:extLst>
              </a:tr>
              <a:tr h="333037">
                <a:tc>
                  <a:txBody>
                    <a:bodyPr/>
                    <a:lstStyle/>
                    <a:p>
                      <a:pPr algn="just">
                        <a:spcAft>
                          <a:spcPts val="0"/>
                        </a:spcAft>
                      </a:pPr>
                      <a:r>
                        <a:rPr lang="en-GB" sz="2000" dirty="0">
                          <a:effectLst/>
                        </a:rPr>
                        <a:t>2017</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70,000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493417"/>
                  </a:ext>
                </a:extLst>
              </a:tr>
            </a:tbl>
          </a:graphicData>
        </a:graphic>
      </p:graphicFrame>
      <p:sp>
        <p:nvSpPr>
          <p:cNvPr id="6" name="Zástupný symbol pro obsah 5"/>
          <p:cNvSpPr>
            <a:spLocks noGrp="1"/>
          </p:cNvSpPr>
          <p:nvPr>
            <p:ph sz="half" idx="2"/>
          </p:nvPr>
        </p:nvSpPr>
        <p:spPr/>
        <p:txBody>
          <a:bodyPr/>
          <a:lstStyle/>
          <a:p>
            <a:r>
              <a:rPr lang="en-GB" dirty="0"/>
              <a:t>The effect of the discounting rate and project time period</a:t>
            </a:r>
            <a:endParaRPr lang="cs-CZ" dirty="0"/>
          </a:p>
          <a:p>
            <a:r>
              <a:rPr lang="en-GB" dirty="0"/>
              <a:t>First, discount the following stream of benefits from a project and derive a total NPB for price base year 2002. Use a discount rate of 3.5 per cent.</a:t>
            </a:r>
            <a:endParaRPr lang="cs-CZ" dirty="0"/>
          </a:p>
          <a:p>
            <a:endParaRPr lang="cs-CZ" dirty="0"/>
          </a:p>
        </p:txBody>
      </p:sp>
    </p:spTree>
    <p:extLst>
      <p:ext uri="{BB962C8B-B14F-4D97-AF65-F5344CB8AC3E}">
        <p14:creationId xmlns:p14="http://schemas.microsoft.com/office/powerpoint/2010/main" val="349782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r>
              <a:rPr lang="cs-CZ" dirty="0" smtClean="0"/>
              <a:t> (2) – </a:t>
            </a:r>
            <a:r>
              <a:rPr lang="cs-CZ" dirty="0" err="1" smtClean="0"/>
              <a:t>Value</a:t>
            </a:r>
            <a:r>
              <a:rPr lang="cs-CZ" dirty="0" smtClean="0"/>
              <a:t> </a:t>
            </a:r>
            <a:r>
              <a:rPr lang="cs-CZ" dirty="0" err="1" smtClean="0"/>
              <a:t>of</a:t>
            </a:r>
            <a:r>
              <a:rPr lang="cs-CZ" dirty="0" smtClean="0"/>
              <a:t> licence</a:t>
            </a:r>
            <a:endParaRPr lang="cs-CZ" dirty="0"/>
          </a:p>
        </p:txBody>
      </p:sp>
      <p:sp>
        <p:nvSpPr>
          <p:cNvPr id="3" name="Zástupný symbol pro obsah 2"/>
          <p:cNvSpPr>
            <a:spLocks noGrp="1"/>
          </p:cNvSpPr>
          <p:nvPr>
            <p:ph idx="1"/>
          </p:nvPr>
        </p:nvSpPr>
        <p:spPr/>
        <p:txBody>
          <a:bodyPr/>
          <a:lstStyle/>
          <a:p>
            <a:pPr marL="0" indent="0">
              <a:buNone/>
            </a:pPr>
            <a:r>
              <a:rPr lang="en-GB" dirty="0"/>
              <a:t>Suppose you are interested in operating a taxi and you are considering purchasing a taxi operating certificate form an existing operator. You estimate that the current operator makes annual excess profits equal to 100.000 CZK. At a 5% rate of interest, what is the maximum price you are willing to pay for this license? Would you be willing to pay this same price if the interest rate were 10%?</a:t>
            </a:r>
            <a:endParaRPr lang="cs-CZ" dirty="0"/>
          </a:p>
          <a:p>
            <a:endParaRPr lang="cs-CZ" dirty="0"/>
          </a:p>
        </p:txBody>
      </p:sp>
    </p:spTree>
    <p:extLst>
      <p:ext uri="{BB962C8B-B14F-4D97-AF65-F5344CB8AC3E}">
        <p14:creationId xmlns:p14="http://schemas.microsoft.com/office/powerpoint/2010/main" val="119417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r>
              <a:rPr lang="cs-CZ" dirty="0" smtClean="0"/>
              <a:t> (3) – </a:t>
            </a:r>
            <a:r>
              <a:rPr lang="cs-CZ" dirty="0" err="1" smtClean="0"/>
              <a:t>Investments</a:t>
            </a:r>
            <a:r>
              <a:rPr lang="cs-CZ" dirty="0" smtClean="0"/>
              <a:t> „</a:t>
            </a:r>
            <a:r>
              <a:rPr lang="cs-CZ" dirty="0" err="1" smtClean="0"/>
              <a:t>needs</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en-GB" dirty="0"/>
              <a:t>Critique the following statement: “We currently do not have sufficient airport capacity to meet the continuing growth in airline traffic. In order to avoid gridlock at our nations airport, we need to build additional airports”. </a:t>
            </a:r>
            <a:endParaRPr lang="cs-CZ" dirty="0"/>
          </a:p>
          <a:p>
            <a:endParaRPr lang="cs-CZ" dirty="0"/>
          </a:p>
        </p:txBody>
      </p:sp>
    </p:spTree>
    <p:extLst>
      <p:ext uri="{BB962C8B-B14F-4D97-AF65-F5344CB8AC3E}">
        <p14:creationId xmlns:p14="http://schemas.microsoft.com/office/powerpoint/2010/main" val="147162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r>
              <a:rPr lang="cs-CZ" dirty="0" smtClean="0"/>
              <a:t> (4) – </a:t>
            </a:r>
            <a:r>
              <a:rPr lang="cs-CZ" dirty="0" err="1" smtClean="0"/>
              <a:t>Value</a:t>
            </a:r>
            <a:r>
              <a:rPr lang="cs-CZ" dirty="0" smtClean="0"/>
              <a:t> </a:t>
            </a:r>
            <a:r>
              <a:rPr lang="cs-CZ" dirty="0" err="1" smtClean="0"/>
              <a:t>of</a:t>
            </a:r>
            <a:r>
              <a:rPr lang="cs-CZ" dirty="0" smtClean="0"/>
              <a:t> </a:t>
            </a:r>
            <a:r>
              <a:rPr lang="cs-CZ" dirty="0" err="1" smtClean="0"/>
              <a:t>time</a:t>
            </a:r>
            <a:endParaRPr lang="cs-CZ" dirty="0"/>
          </a:p>
        </p:txBody>
      </p:sp>
      <p:sp>
        <p:nvSpPr>
          <p:cNvPr id="3" name="Zástupný symbol pro obsah 2"/>
          <p:cNvSpPr>
            <a:spLocks noGrp="1"/>
          </p:cNvSpPr>
          <p:nvPr>
            <p:ph idx="1"/>
          </p:nvPr>
        </p:nvSpPr>
        <p:spPr/>
        <p:txBody>
          <a:bodyPr/>
          <a:lstStyle/>
          <a:p>
            <a:pPr marL="0" indent="0">
              <a:buNone/>
            </a:pPr>
            <a:r>
              <a:rPr lang="en-GB" dirty="0" smtClean="0"/>
              <a:t>Decide </a:t>
            </a:r>
            <a:r>
              <a:rPr lang="en-GB" dirty="0"/>
              <a:t>which values of time you should use for a person who is travelling by underground train on works’ business; and for a person who is travelling to work by bus. Why do you think that values of time when travelling in working time are highest for travellers on the underground and lowest for those on the bus?</a:t>
            </a:r>
            <a:endParaRPr lang="cs-CZ" dirty="0"/>
          </a:p>
          <a:p>
            <a:endParaRPr lang="cs-CZ" dirty="0"/>
          </a:p>
        </p:txBody>
      </p:sp>
    </p:spTree>
    <p:extLst>
      <p:ext uri="{BB962C8B-B14F-4D97-AF65-F5344CB8AC3E}">
        <p14:creationId xmlns:p14="http://schemas.microsoft.com/office/powerpoint/2010/main" val="406559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11.2 </a:t>
            </a:r>
            <a:r>
              <a:rPr lang="cs-CZ" dirty="0" err="1" smtClean="0"/>
              <a:t>The</a:t>
            </a:r>
            <a:r>
              <a:rPr lang="cs-CZ" dirty="0" smtClean="0"/>
              <a:t> </a:t>
            </a:r>
            <a:r>
              <a:rPr lang="cs-CZ" dirty="0" err="1" smtClean="0"/>
              <a:t>Economics</a:t>
            </a:r>
            <a:r>
              <a:rPr lang="cs-CZ" dirty="0" smtClean="0"/>
              <a:t> </a:t>
            </a:r>
            <a:r>
              <a:rPr lang="cs-CZ" dirty="0" err="1" smtClean="0"/>
              <a:t>of</a:t>
            </a:r>
            <a:r>
              <a:rPr lang="cs-CZ" dirty="0" smtClean="0"/>
              <a:t> </a:t>
            </a:r>
            <a:r>
              <a:rPr lang="cs-CZ" dirty="0" err="1" smtClean="0"/>
              <a:t>Investment</a:t>
            </a:r>
            <a:r>
              <a:rPr lang="cs-CZ" dirty="0" smtClean="0"/>
              <a:t> in </a:t>
            </a:r>
            <a:r>
              <a:rPr lang="cs-CZ" dirty="0" err="1" smtClean="0"/>
              <a:t>High</a:t>
            </a:r>
            <a:r>
              <a:rPr lang="cs-CZ" dirty="0" smtClean="0"/>
              <a:t> Speed </a:t>
            </a:r>
            <a:r>
              <a:rPr lang="cs-CZ" dirty="0" err="1" smtClean="0"/>
              <a:t>Rail</a:t>
            </a:r>
            <a:endParaRPr lang="cs-CZ" dirty="0"/>
          </a:p>
        </p:txBody>
      </p:sp>
      <p:sp>
        <p:nvSpPr>
          <p:cNvPr id="5" name="Podnadpis 4"/>
          <p:cNvSpPr>
            <a:spLocks noGrp="1"/>
          </p:cNvSpPr>
          <p:nvPr>
            <p:ph type="subTitle" idx="1"/>
          </p:nvPr>
        </p:nvSpPr>
        <p:spPr/>
        <p:txBody>
          <a:bodyPr/>
          <a:lstStyle/>
          <a:p>
            <a:r>
              <a:rPr lang="cs-CZ" dirty="0" err="1"/>
              <a:t>b</a:t>
            </a:r>
            <a:r>
              <a:rPr lang="cs-CZ" dirty="0" err="1" smtClean="0"/>
              <a:t>ased</a:t>
            </a:r>
            <a:r>
              <a:rPr lang="cs-CZ" dirty="0" smtClean="0"/>
              <a:t> on J. </a:t>
            </a:r>
            <a:r>
              <a:rPr lang="cs-CZ" dirty="0" err="1" smtClean="0"/>
              <a:t>Preston</a:t>
            </a:r>
            <a:r>
              <a:rPr lang="cs-CZ" dirty="0" smtClean="0"/>
              <a:t> (2013)</a:t>
            </a:r>
            <a:endParaRPr lang="cs-CZ" dirty="0"/>
          </a:p>
        </p:txBody>
      </p:sp>
    </p:spTree>
    <p:extLst>
      <p:ext uri="{BB962C8B-B14F-4D97-AF65-F5344CB8AC3E}">
        <p14:creationId xmlns:p14="http://schemas.microsoft.com/office/powerpoint/2010/main" val="223865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Origin</a:t>
            </a:r>
            <a:r>
              <a:rPr lang="cs-CZ" dirty="0" smtClean="0"/>
              <a:t> in Japan - </a:t>
            </a:r>
            <a:r>
              <a:rPr lang="cs-CZ" dirty="0" err="1" smtClean="0"/>
              <a:t>Shinkansen</a:t>
            </a:r>
            <a:r>
              <a:rPr lang="cs-CZ" dirty="0" smtClean="0"/>
              <a:t> (1964)</a:t>
            </a:r>
          </a:p>
          <a:p>
            <a:r>
              <a:rPr lang="cs-CZ" dirty="0" err="1" smtClean="0"/>
              <a:t>Defined</a:t>
            </a:r>
            <a:r>
              <a:rPr lang="cs-CZ" dirty="0" smtClean="0"/>
              <a:t> as </a:t>
            </a:r>
            <a:r>
              <a:rPr lang="cs-CZ" dirty="0" err="1" smtClean="0"/>
              <a:t>new</a:t>
            </a:r>
            <a:r>
              <a:rPr lang="cs-CZ" dirty="0" smtClean="0"/>
              <a:t> </a:t>
            </a:r>
            <a:r>
              <a:rPr lang="cs-CZ" dirty="0" err="1" smtClean="0"/>
              <a:t>rail</a:t>
            </a:r>
            <a:r>
              <a:rPr lang="cs-CZ" dirty="0" smtClean="0"/>
              <a:t> lines </a:t>
            </a:r>
            <a:r>
              <a:rPr lang="cs-CZ" dirty="0" err="1" smtClean="0"/>
              <a:t>capable</a:t>
            </a:r>
            <a:r>
              <a:rPr lang="cs-CZ" dirty="0" smtClean="0"/>
              <a:t> </a:t>
            </a:r>
            <a:r>
              <a:rPr lang="cs-CZ" dirty="0" err="1" smtClean="0"/>
              <a:t>of</a:t>
            </a:r>
            <a:r>
              <a:rPr lang="cs-CZ" dirty="0" smtClean="0"/>
              <a:t> </a:t>
            </a:r>
            <a:r>
              <a:rPr lang="cs-CZ" dirty="0" err="1" smtClean="0"/>
              <a:t>operating</a:t>
            </a:r>
            <a:r>
              <a:rPr lang="cs-CZ" dirty="0" smtClean="0"/>
              <a:t> </a:t>
            </a:r>
            <a:r>
              <a:rPr lang="cs-CZ" dirty="0" err="1" smtClean="0"/>
              <a:t>speeds</a:t>
            </a:r>
            <a:r>
              <a:rPr lang="cs-CZ" dirty="0" smtClean="0"/>
              <a:t> </a:t>
            </a:r>
            <a:r>
              <a:rPr lang="cs-CZ" dirty="0" err="1" smtClean="0"/>
              <a:t>of</a:t>
            </a:r>
            <a:r>
              <a:rPr lang="cs-CZ" dirty="0" smtClean="0"/>
              <a:t> 250 </a:t>
            </a:r>
            <a:r>
              <a:rPr lang="cs-CZ" dirty="0" err="1" smtClean="0"/>
              <a:t>kilometres</a:t>
            </a:r>
            <a:r>
              <a:rPr lang="cs-CZ" dirty="0" smtClean="0"/>
              <a:t> per </a:t>
            </a:r>
            <a:r>
              <a:rPr lang="cs-CZ" dirty="0" err="1" smtClean="0"/>
              <a:t>hour</a:t>
            </a:r>
            <a:r>
              <a:rPr lang="cs-CZ" dirty="0" smtClean="0"/>
              <a:t> </a:t>
            </a:r>
            <a:r>
              <a:rPr lang="cs-CZ" dirty="0" err="1" smtClean="0"/>
              <a:t>or</a:t>
            </a:r>
            <a:r>
              <a:rPr lang="cs-CZ" dirty="0" smtClean="0"/>
              <a:t> more</a:t>
            </a:r>
          </a:p>
          <a:p>
            <a:r>
              <a:rPr lang="cs-CZ" dirty="0" err="1" smtClean="0"/>
              <a:t>World</a:t>
            </a:r>
            <a:r>
              <a:rPr lang="cs-CZ" dirty="0" smtClean="0"/>
              <a:t> HSR network (2013) – 22.000 km</a:t>
            </a:r>
          </a:p>
          <a:p>
            <a:r>
              <a:rPr lang="cs-CZ" dirty="0" err="1" smtClean="0"/>
              <a:t>China</a:t>
            </a:r>
            <a:r>
              <a:rPr lang="cs-CZ" dirty="0" smtClean="0"/>
              <a:t>, Japan, France, </a:t>
            </a:r>
            <a:r>
              <a:rPr lang="cs-CZ" dirty="0" err="1" smtClean="0"/>
              <a:t>Spain</a:t>
            </a:r>
            <a:endParaRPr lang="cs-CZ" dirty="0" smtClean="0"/>
          </a:p>
          <a:p>
            <a:r>
              <a:rPr lang="cs-CZ" dirty="0" err="1" smtClean="0"/>
              <a:t>Germany</a:t>
            </a:r>
            <a:r>
              <a:rPr lang="cs-CZ" dirty="0" smtClean="0"/>
              <a:t>, UK, Italy, Korea, </a:t>
            </a:r>
            <a:r>
              <a:rPr lang="cs-CZ" dirty="0" err="1" smtClean="0"/>
              <a:t>Taiwan</a:t>
            </a:r>
            <a:r>
              <a:rPr lang="cs-CZ" dirty="0" smtClean="0"/>
              <a:t>, ……</a:t>
            </a:r>
          </a:p>
          <a:p>
            <a:r>
              <a:rPr lang="cs-CZ" dirty="0" smtClean="0"/>
              <a:t>HSR </a:t>
            </a:r>
            <a:r>
              <a:rPr lang="cs-CZ" dirty="0" err="1" smtClean="0"/>
              <a:t>extremely</a:t>
            </a:r>
            <a:r>
              <a:rPr lang="cs-CZ" dirty="0" smtClean="0"/>
              <a:t> </a:t>
            </a:r>
            <a:r>
              <a:rPr lang="cs-CZ" dirty="0" err="1" smtClean="0"/>
              <a:t>costly</a:t>
            </a:r>
            <a:endParaRPr lang="cs-CZ" dirty="0" smtClean="0"/>
          </a:p>
          <a:p>
            <a:r>
              <a:rPr lang="cs-CZ" dirty="0" err="1" smtClean="0"/>
              <a:t>Better</a:t>
            </a:r>
            <a:r>
              <a:rPr lang="cs-CZ" dirty="0" smtClean="0"/>
              <a:t> </a:t>
            </a:r>
            <a:r>
              <a:rPr lang="cs-CZ" dirty="0" err="1" smtClean="0"/>
              <a:t>understanding</a:t>
            </a:r>
            <a:r>
              <a:rPr lang="cs-CZ" dirty="0" smtClean="0"/>
              <a:t> </a:t>
            </a:r>
            <a:r>
              <a:rPr lang="cs-CZ" dirty="0" err="1" smtClean="0"/>
              <a:t>of</a:t>
            </a:r>
            <a:r>
              <a:rPr lang="cs-CZ" dirty="0" smtClean="0"/>
              <a:t> </a:t>
            </a:r>
            <a:r>
              <a:rPr lang="cs-CZ" dirty="0" err="1" smtClean="0"/>
              <a:t>the</a:t>
            </a:r>
            <a:r>
              <a:rPr lang="cs-CZ" dirty="0" smtClean="0"/>
              <a:t> </a:t>
            </a:r>
            <a:r>
              <a:rPr lang="cs-CZ" dirty="0" err="1" smtClean="0"/>
              <a:t>economics</a:t>
            </a:r>
            <a:r>
              <a:rPr lang="cs-CZ" dirty="0" smtClean="0"/>
              <a:t> </a:t>
            </a:r>
            <a:r>
              <a:rPr lang="cs-CZ" dirty="0" err="1" smtClean="0"/>
              <a:t>of</a:t>
            </a:r>
            <a:r>
              <a:rPr lang="cs-CZ" dirty="0" smtClean="0"/>
              <a:t> HSR </a:t>
            </a:r>
            <a:r>
              <a:rPr lang="cs-CZ" dirty="0" err="1" smtClean="0"/>
              <a:t>needed</a:t>
            </a:r>
            <a:endParaRPr lang="cs-CZ" dirty="0"/>
          </a:p>
        </p:txBody>
      </p:sp>
    </p:spTree>
    <p:extLst>
      <p:ext uri="{BB962C8B-B14F-4D97-AF65-F5344CB8AC3E}">
        <p14:creationId xmlns:p14="http://schemas.microsoft.com/office/powerpoint/2010/main" val="273243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Design</a:t>
            </a:r>
            <a:endParaRPr lang="cs-CZ" dirty="0"/>
          </a:p>
        </p:txBody>
      </p:sp>
      <p:sp>
        <p:nvSpPr>
          <p:cNvPr id="3" name="Zástupný symbol pro obsah 2"/>
          <p:cNvSpPr>
            <a:spLocks noGrp="1"/>
          </p:cNvSpPr>
          <p:nvPr>
            <p:ph idx="1"/>
          </p:nvPr>
        </p:nvSpPr>
        <p:spPr/>
        <p:txBody>
          <a:bodyPr/>
          <a:lstStyle/>
          <a:p>
            <a:r>
              <a:rPr lang="cs-CZ" dirty="0" err="1" smtClean="0"/>
              <a:t>Largely</a:t>
            </a:r>
            <a:r>
              <a:rPr lang="cs-CZ" dirty="0" smtClean="0"/>
              <a:t> </a:t>
            </a:r>
            <a:r>
              <a:rPr lang="cs-CZ" dirty="0" err="1" smtClean="0"/>
              <a:t>freestanding</a:t>
            </a:r>
            <a:r>
              <a:rPr lang="cs-CZ" dirty="0" smtClean="0"/>
              <a:t> </a:t>
            </a:r>
            <a:r>
              <a:rPr lang="cs-CZ" dirty="0" err="1" smtClean="0"/>
              <a:t>systems</a:t>
            </a:r>
            <a:r>
              <a:rPr lang="cs-CZ" dirty="0" smtClean="0"/>
              <a:t> (Japan, </a:t>
            </a:r>
            <a:r>
              <a:rPr lang="cs-CZ" dirty="0" err="1" smtClean="0"/>
              <a:t>China</a:t>
            </a:r>
            <a:r>
              <a:rPr lang="cs-CZ" dirty="0" smtClean="0"/>
              <a:t>) x </a:t>
            </a:r>
            <a:r>
              <a:rPr lang="cs-CZ" dirty="0" err="1" smtClean="0"/>
              <a:t>systems</a:t>
            </a:r>
            <a:r>
              <a:rPr lang="cs-CZ" dirty="0" smtClean="0"/>
              <a:t> </a:t>
            </a:r>
            <a:r>
              <a:rPr lang="cs-CZ" dirty="0" err="1" smtClean="0"/>
              <a:t>integrated</a:t>
            </a:r>
            <a:r>
              <a:rPr lang="cs-CZ" dirty="0" smtClean="0"/>
              <a:t> </a:t>
            </a:r>
            <a:r>
              <a:rPr lang="cs-CZ" dirty="0" err="1" smtClean="0"/>
              <a:t>with</a:t>
            </a:r>
            <a:r>
              <a:rPr lang="cs-CZ" dirty="0" smtClean="0"/>
              <a:t> </a:t>
            </a:r>
            <a:r>
              <a:rPr lang="cs-CZ" dirty="0" err="1" smtClean="0"/>
              <a:t>conventional</a:t>
            </a:r>
            <a:r>
              <a:rPr lang="cs-CZ" dirty="0" smtClean="0"/>
              <a:t> </a:t>
            </a:r>
            <a:r>
              <a:rPr lang="cs-CZ" dirty="0" err="1" smtClean="0"/>
              <a:t>rail</a:t>
            </a:r>
            <a:r>
              <a:rPr lang="cs-CZ" dirty="0" smtClean="0"/>
              <a:t> (France, </a:t>
            </a:r>
            <a:r>
              <a:rPr lang="cs-CZ" dirty="0" err="1" smtClean="0"/>
              <a:t>Spain</a:t>
            </a:r>
            <a:r>
              <a:rPr lang="cs-CZ" dirty="0" smtClean="0"/>
              <a:t>, </a:t>
            </a:r>
            <a:r>
              <a:rPr lang="cs-CZ" dirty="0" err="1" smtClean="0"/>
              <a:t>Germany</a:t>
            </a:r>
            <a:r>
              <a:rPr lang="cs-CZ" dirty="0" smtClean="0"/>
              <a:t>)</a:t>
            </a:r>
          </a:p>
          <a:p>
            <a:r>
              <a:rPr lang="cs-CZ" dirty="0" smtClean="0"/>
              <a:t>HSR </a:t>
            </a:r>
            <a:r>
              <a:rPr lang="cs-CZ" dirty="0" err="1" smtClean="0"/>
              <a:t>may</a:t>
            </a:r>
            <a:r>
              <a:rPr lang="cs-CZ" dirty="0" smtClean="0"/>
              <a:t> </a:t>
            </a:r>
            <a:r>
              <a:rPr lang="cs-CZ" dirty="0" err="1" smtClean="0"/>
              <a:t>penetrate</a:t>
            </a:r>
            <a:r>
              <a:rPr lang="cs-CZ" dirty="0" smtClean="0"/>
              <a:t> city </a:t>
            </a:r>
            <a:r>
              <a:rPr lang="cs-CZ" dirty="0" err="1" smtClean="0"/>
              <a:t>centres</a:t>
            </a:r>
            <a:r>
              <a:rPr lang="cs-CZ" dirty="0" smtClean="0"/>
              <a:t> </a:t>
            </a:r>
            <a:r>
              <a:rPr lang="cs-CZ" dirty="0" err="1" smtClean="0"/>
              <a:t>using</a:t>
            </a:r>
            <a:r>
              <a:rPr lang="cs-CZ" dirty="0" smtClean="0"/>
              <a:t> </a:t>
            </a:r>
            <a:r>
              <a:rPr lang="cs-CZ" dirty="0" err="1" smtClean="0"/>
              <a:t>conventional</a:t>
            </a:r>
            <a:r>
              <a:rPr lang="cs-CZ" dirty="0" smtClean="0"/>
              <a:t> </a:t>
            </a:r>
            <a:r>
              <a:rPr lang="cs-CZ" dirty="0" err="1" smtClean="0"/>
              <a:t>tracks</a:t>
            </a:r>
            <a:r>
              <a:rPr lang="cs-CZ" dirty="0" smtClean="0"/>
              <a:t> (France) </a:t>
            </a:r>
            <a:r>
              <a:rPr lang="cs-CZ" dirty="0" err="1" smtClean="0"/>
              <a:t>or</a:t>
            </a:r>
            <a:r>
              <a:rPr lang="cs-CZ" dirty="0" smtClean="0"/>
              <a:t> </a:t>
            </a:r>
            <a:r>
              <a:rPr lang="cs-CZ" dirty="0" err="1" smtClean="0"/>
              <a:t>new</a:t>
            </a:r>
            <a:r>
              <a:rPr lang="cs-CZ" dirty="0" smtClean="0"/>
              <a:t> </a:t>
            </a:r>
            <a:r>
              <a:rPr lang="cs-CZ" dirty="0" err="1" smtClean="0"/>
              <a:t>tracks</a:t>
            </a:r>
            <a:r>
              <a:rPr lang="cs-CZ" dirty="0" smtClean="0"/>
              <a:t> (Japan) </a:t>
            </a:r>
            <a:r>
              <a:rPr lang="cs-CZ" dirty="0" err="1" smtClean="0"/>
              <a:t>or</a:t>
            </a:r>
            <a:r>
              <a:rPr lang="cs-CZ" dirty="0" smtClean="0"/>
              <a:t> </a:t>
            </a:r>
            <a:r>
              <a:rPr lang="cs-CZ" dirty="0" err="1" smtClean="0"/>
              <a:t>may</a:t>
            </a:r>
            <a:r>
              <a:rPr lang="cs-CZ" dirty="0" smtClean="0"/>
              <a:t> serve </a:t>
            </a:r>
            <a:r>
              <a:rPr lang="cs-CZ" dirty="0" err="1" smtClean="0"/>
              <a:t>edge</a:t>
            </a:r>
            <a:r>
              <a:rPr lang="cs-CZ" dirty="0" smtClean="0"/>
              <a:t> </a:t>
            </a:r>
            <a:r>
              <a:rPr lang="cs-CZ" dirty="0" err="1" smtClean="0"/>
              <a:t>of</a:t>
            </a:r>
            <a:r>
              <a:rPr lang="cs-CZ" dirty="0" smtClean="0"/>
              <a:t> city </a:t>
            </a:r>
            <a:r>
              <a:rPr lang="cs-CZ" dirty="0" err="1" smtClean="0"/>
              <a:t>locations</a:t>
            </a:r>
            <a:r>
              <a:rPr lang="cs-CZ" dirty="0" smtClean="0"/>
              <a:t> (</a:t>
            </a:r>
            <a:r>
              <a:rPr lang="cs-CZ" dirty="0" err="1" smtClean="0"/>
              <a:t>China</a:t>
            </a:r>
            <a:r>
              <a:rPr lang="cs-CZ" dirty="0" smtClean="0"/>
              <a:t>)</a:t>
            </a:r>
            <a:endParaRPr lang="cs-CZ" dirty="0"/>
          </a:p>
        </p:txBody>
      </p:sp>
    </p:spTree>
    <p:extLst>
      <p:ext uri="{BB962C8B-B14F-4D97-AF65-F5344CB8AC3E}">
        <p14:creationId xmlns:p14="http://schemas.microsoft.com/office/powerpoint/2010/main" val="156058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Aims</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Capacity</a:t>
            </a:r>
            <a:r>
              <a:rPr lang="cs-CZ" dirty="0" smtClean="0"/>
              <a:t> = </a:t>
            </a:r>
            <a:r>
              <a:rPr lang="cs-CZ" dirty="0" err="1" smtClean="0"/>
              <a:t>separating</a:t>
            </a:r>
            <a:r>
              <a:rPr lang="cs-CZ" dirty="0" smtClean="0"/>
              <a:t> fast and </a:t>
            </a:r>
            <a:r>
              <a:rPr lang="cs-CZ" dirty="0" err="1" smtClean="0"/>
              <a:t>slow</a:t>
            </a:r>
            <a:r>
              <a:rPr lang="cs-CZ" dirty="0" smtClean="0"/>
              <a:t> </a:t>
            </a:r>
            <a:r>
              <a:rPr lang="cs-CZ" dirty="0" err="1" smtClean="0"/>
              <a:t>trains</a:t>
            </a:r>
            <a:endParaRPr lang="cs-CZ" dirty="0" smtClean="0"/>
          </a:p>
          <a:p>
            <a:r>
              <a:rPr lang="cs-CZ" dirty="0" smtClean="0"/>
              <a:t>Speed = </a:t>
            </a:r>
            <a:r>
              <a:rPr lang="cs-CZ" dirty="0" err="1" smtClean="0"/>
              <a:t>rail</a:t>
            </a:r>
            <a:r>
              <a:rPr lang="cs-CZ" dirty="0" smtClean="0"/>
              <a:t> to </a:t>
            </a:r>
            <a:r>
              <a:rPr lang="cs-CZ" dirty="0" err="1" smtClean="0"/>
              <a:t>compete</a:t>
            </a:r>
            <a:r>
              <a:rPr lang="cs-CZ" dirty="0" smtClean="0"/>
              <a:t> </a:t>
            </a:r>
            <a:r>
              <a:rPr lang="cs-CZ" dirty="0" err="1" smtClean="0"/>
              <a:t>with</a:t>
            </a:r>
            <a:r>
              <a:rPr lang="cs-CZ" dirty="0" smtClean="0"/>
              <a:t> air</a:t>
            </a:r>
          </a:p>
          <a:p>
            <a:endParaRPr lang="cs-CZ" dirty="0"/>
          </a:p>
          <a:p>
            <a:r>
              <a:rPr lang="cs-CZ" dirty="0" err="1" smtClean="0"/>
              <a:t>Promoting</a:t>
            </a:r>
            <a:r>
              <a:rPr lang="cs-CZ" dirty="0" smtClean="0"/>
              <a:t> </a:t>
            </a:r>
            <a:r>
              <a:rPr lang="cs-CZ" dirty="0" err="1" smtClean="0"/>
              <a:t>national</a:t>
            </a:r>
            <a:r>
              <a:rPr lang="cs-CZ" dirty="0" smtClean="0"/>
              <a:t> </a:t>
            </a:r>
            <a:r>
              <a:rPr lang="cs-CZ" dirty="0" err="1" smtClean="0"/>
              <a:t>champions</a:t>
            </a:r>
            <a:r>
              <a:rPr lang="cs-CZ" dirty="0" smtClean="0"/>
              <a:t> (in </a:t>
            </a:r>
            <a:r>
              <a:rPr lang="cs-CZ" dirty="0" err="1" smtClean="0"/>
              <a:t>supply</a:t>
            </a:r>
            <a:r>
              <a:rPr lang="cs-CZ" dirty="0" smtClean="0"/>
              <a:t>)</a:t>
            </a:r>
          </a:p>
          <a:p>
            <a:r>
              <a:rPr lang="cs-CZ" dirty="0" err="1" smtClean="0"/>
              <a:t>Journey</a:t>
            </a:r>
            <a:r>
              <a:rPr lang="cs-CZ" dirty="0" smtClean="0"/>
              <a:t> </a:t>
            </a:r>
            <a:r>
              <a:rPr lang="cs-CZ" dirty="0" err="1" smtClean="0"/>
              <a:t>time</a:t>
            </a:r>
            <a:r>
              <a:rPr lang="cs-CZ" dirty="0" smtClean="0"/>
              <a:t> reliability (UK)</a:t>
            </a:r>
          </a:p>
          <a:p>
            <a:r>
              <a:rPr lang="cs-CZ" dirty="0" err="1" smtClean="0"/>
              <a:t>Economic</a:t>
            </a:r>
            <a:r>
              <a:rPr lang="cs-CZ" dirty="0" smtClean="0"/>
              <a:t> </a:t>
            </a:r>
            <a:r>
              <a:rPr lang="cs-CZ" dirty="0" err="1" smtClean="0"/>
              <a:t>development</a:t>
            </a:r>
            <a:r>
              <a:rPr lang="cs-CZ" dirty="0" smtClean="0"/>
              <a:t> (</a:t>
            </a:r>
            <a:r>
              <a:rPr lang="cs-CZ" dirty="0" err="1" smtClean="0"/>
              <a:t>China</a:t>
            </a:r>
            <a:r>
              <a:rPr lang="cs-CZ" dirty="0" smtClean="0"/>
              <a:t>)</a:t>
            </a:r>
          </a:p>
          <a:p>
            <a:r>
              <a:rPr lang="cs-CZ" dirty="0" err="1" smtClean="0"/>
              <a:t>Political</a:t>
            </a:r>
            <a:r>
              <a:rPr lang="cs-CZ" dirty="0" smtClean="0"/>
              <a:t> </a:t>
            </a:r>
            <a:r>
              <a:rPr lang="cs-CZ" dirty="0" err="1" smtClean="0"/>
              <a:t>integration</a:t>
            </a:r>
            <a:r>
              <a:rPr lang="cs-CZ" dirty="0" smtClean="0"/>
              <a:t>/</a:t>
            </a:r>
            <a:r>
              <a:rPr lang="cs-CZ" dirty="0" err="1" smtClean="0"/>
              <a:t>centralization</a:t>
            </a:r>
            <a:r>
              <a:rPr lang="cs-CZ" dirty="0" smtClean="0"/>
              <a:t> (</a:t>
            </a:r>
            <a:r>
              <a:rPr lang="cs-CZ" dirty="0" err="1" smtClean="0"/>
              <a:t>Spain</a:t>
            </a:r>
            <a:r>
              <a:rPr lang="cs-CZ" dirty="0" smtClean="0"/>
              <a:t>)</a:t>
            </a:r>
          </a:p>
          <a:p>
            <a:r>
              <a:rPr lang="cs-CZ" dirty="0" err="1" smtClean="0"/>
              <a:t>Enviroment</a:t>
            </a:r>
            <a:r>
              <a:rPr lang="cs-CZ" dirty="0" smtClean="0"/>
              <a:t> (UK)</a:t>
            </a:r>
            <a:endParaRPr lang="cs-CZ" dirty="0"/>
          </a:p>
        </p:txBody>
      </p:sp>
    </p:spTree>
    <p:extLst>
      <p:ext uri="{BB962C8B-B14F-4D97-AF65-F5344CB8AC3E}">
        <p14:creationId xmlns:p14="http://schemas.microsoft.com/office/powerpoint/2010/main" val="231819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Readings</a:t>
            </a:r>
            <a:r>
              <a:rPr lang="cs-CZ" dirty="0" smtClean="0"/>
              <a:t> </a:t>
            </a:r>
            <a:r>
              <a:rPr lang="cs-CZ" dirty="0" err="1" smtClean="0"/>
              <a:t>for</a:t>
            </a:r>
            <a:r>
              <a:rPr lang="cs-CZ" dirty="0" smtClean="0"/>
              <a:t> </a:t>
            </a:r>
            <a:r>
              <a:rPr lang="cs-CZ" dirty="0" err="1" smtClean="0"/>
              <a:t>Lecture</a:t>
            </a:r>
            <a:r>
              <a:rPr lang="cs-CZ" dirty="0" smtClean="0"/>
              <a:t> </a:t>
            </a:r>
            <a:r>
              <a:rPr lang="cs-CZ" dirty="0" smtClean="0"/>
              <a:t>11</a:t>
            </a:r>
            <a:endParaRPr lang="cs-CZ" dirty="0"/>
          </a:p>
        </p:txBody>
      </p:sp>
      <p:sp>
        <p:nvSpPr>
          <p:cNvPr id="3" name="Zástupný symbol pro obsah 2"/>
          <p:cNvSpPr>
            <a:spLocks noGrp="1"/>
          </p:cNvSpPr>
          <p:nvPr>
            <p:ph idx="1"/>
          </p:nvPr>
        </p:nvSpPr>
        <p:spPr/>
        <p:txBody>
          <a:bodyPr/>
          <a:lstStyle/>
          <a:p>
            <a:r>
              <a:rPr lang="en-US" dirty="0"/>
              <a:t>Nash, C. (2015). When to invest in high speed rail. </a:t>
            </a:r>
            <a:r>
              <a:rPr lang="en-US" i="1" dirty="0"/>
              <a:t>Journal of Rail Transport Planning &amp; Management</a:t>
            </a:r>
            <a:r>
              <a:rPr lang="en-US" dirty="0"/>
              <a:t>, </a:t>
            </a:r>
            <a:r>
              <a:rPr lang="en-US" i="1" dirty="0"/>
              <a:t>5</a:t>
            </a:r>
            <a:r>
              <a:rPr lang="en-US" dirty="0"/>
              <a:t>(1), 12-22</a:t>
            </a:r>
            <a:r>
              <a:rPr lang="en-US" dirty="0" smtClean="0"/>
              <a:t>.</a:t>
            </a:r>
            <a:endParaRPr lang="cs-CZ" dirty="0" smtClean="0"/>
          </a:p>
          <a:p>
            <a:r>
              <a:rPr lang="cs-CZ" dirty="0" err="1" smtClean="0"/>
              <a:t>Preston</a:t>
            </a:r>
            <a:r>
              <a:rPr lang="cs-CZ" dirty="0" smtClean="0"/>
              <a:t> (2013): </a:t>
            </a:r>
            <a:r>
              <a:rPr lang="cs-CZ" dirty="0" err="1" smtClean="0"/>
              <a:t>The</a:t>
            </a:r>
            <a:r>
              <a:rPr lang="cs-CZ" dirty="0" smtClean="0"/>
              <a:t> </a:t>
            </a:r>
            <a:r>
              <a:rPr lang="cs-CZ" dirty="0" err="1" smtClean="0"/>
              <a:t>economics</a:t>
            </a:r>
            <a:r>
              <a:rPr lang="cs-CZ" dirty="0" smtClean="0"/>
              <a:t> </a:t>
            </a:r>
            <a:r>
              <a:rPr lang="cs-CZ" dirty="0" err="1" smtClean="0"/>
              <a:t>of</a:t>
            </a:r>
            <a:r>
              <a:rPr lang="cs-CZ" dirty="0" smtClean="0"/>
              <a:t> </a:t>
            </a:r>
            <a:r>
              <a:rPr lang="cs-CZ" dirty="0" err="1" smtClean="0"/>
              <a:t>investment</a:t>
            </a:r>
            <a:r>
              <a:rPr lang="cs-CZ" dirty="0" smtClean="0"/>
              <a:t> in HSR</a:t>
            </a:r>
            <a:endParaRPr lang="en-US" dirty="0"/>
          </a:p>
          <a:p>
            <a:endParaRPr lang="cs-CZ" dirty="0"/>
          </a:p>
        </p:txBody>
      </p:sp>
    </p:spTree>
    <p:extLst>
      <p:ext uri="{BB962C8B-B14F-4D97-AF65-F5344CB8AC3E}">
        <p14:creationId xmlns:p14="http://schemas.microsoft.com/office/powerpoint/2010/main" val="2083099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Appraisal</a:t>
            </a:r>
            <a:r>
              <a:rPr lang="cs-CZ" dirty="0" smtClean="0"/>
              <a:t> and </a:t>
            </a:r>
            <a:r>
              <a:rPr lang="cs-CZ" dirty="0" err="1" smtClean="0"/>
              <a:t>Evaluation</a:t>
            </a:r>
            <a:endParaRPr lang="cs-CZ" dirty="0"/>
          </a:p>
        </p:txBody>
      </p:sp>
      <p:sp>
        <p:nvSpPr>
          <p:cNvPr id="3" name="Zástupný symbol pro obsah 2"/>
          <p:cNvSpPr>
            <a:spLocks noGrp="1"/>
          </p:cNvSpPr>
          <p:nvPr>
            <p:ph idx="1"/>
          </p:nvPr>
        </p:nvSpPr>
        <p:spPr/>
        <p:txBody>
          <a:bodyPr/>
          <a:lstStyle/>
          <a:p>
            <a:r>
              <a:rPr lang="cs-CZ" dirty="0" smtClean="0"/>
              <a:t>In </a:t>
            </a:r>
            <a:r>
              <a:rPr lang="cs-CZ" dirty="0" err="1" smtClean="0"/>
              <a:t>both</a:t>
            </a:r>
            <a:r>
              <a:rPr lang="cs-CZ" dirty="0" smtClean="0"/>
              <a:t> ex-ante </a:t>
            </a:r>
            <a:r>
              <a:rPr lang="cs-CZ" dirty="0" err="1" smtClean="0"/>
              <a:t>appraisal</a:t>
            </a:r>
            <a:r>
              <a:rPr lang="cs-CZ" dirty="0" smtClean="0"/>
              <a:t> and ex-post </a:t>
            </a:r>
            <a:r>
              <a:rPr lang="cs-CZ" dirty="0" err="1" smtClean="0"/>
              <a:t>evaluation</a:t>
            </a:r>
            <a:r>
              <a:rPr lang="cs-CZ" dirty="0" smtClean="0"/>
              <a:t> </a:t>
            </a:r>
            <a:r>
              <a:rPr lang="cs-CZ" dirty="0" err="1" smtClean="0"/>
              <a:t>of</a:t>
            </a:r>
            <a:r>
              <a:rPr lang="cs-CZ" dirty="0" smtClean="0"/>
              <a:t> HSR </a:t>
            </a:r>
            <a:r>
              <a:rPr lang="cs-CZ" dirty="0" err="1" smtClean="0"/>
              <a:t>cost</a:t>
            </a:r>
            <a:r>
              <a:rPr lang="cs-CZ" dirty="0" smtClean="0"/>
              <a:t>-benefit </a:t>
            </a:r>
            <a:r>
              <a:rPr lang="cs-CZ" dirty="0" err="1" smtClean="0"/>
              <a:t>analysis</a:t>
            </a:r>
            <a:r>
              <a:rPr lang="cs-CZ" dirty="0" smtClean="0"/>
              <a:t> </a:t>
            </a:r>
            <a:r>
              <a:rPr lang="cs-CZ" dirty="0" err="1" smtClean="0"/>
              <a:t>is</a:t>
            </a:r>
            <a:r>
              <a:rPr lang="cs-CZ" dirty="0" smtClean="0"/>
              <a:t> </a:t>
            </a:r>
            <a:r>
              <a:rPr lang="cs-CZ" dirty="0" err="1" smtClean="0"/>
              <a:t>the</a:t>
            </a:r>
            <a:r>
              <a:rPr lang="cs-CZ" dirty="0" smtClean="0"/>
              <a:t> dominant </a:t>
            </a:r>
            <a:r>
              <a:rPr lang="cs-CZ" dirty="0" err="1" smtClean="0"/>
              <a:t>methodological</a:t>
            </a:r>
            <a:r>
              <a:rPr lang="cs-CZ" dirty="0" smtClean="0"/>
              <a:t> </a:t>
            </a:r>
            <a:r>
              <a:rPr lang="cs-CZ" dirty="0" err="1" smtClean="0"/>
              <a:t>tool</a:t>
            </a:r>
            <a:r>
              <a:rPr lang="cs-CZ" dirty="0" smtClean="0"/>
              <a:t> </a:t>
            </a:r>
          </a:p>
          <a:p>
            <a:r>
              <a:rPr lang="cs-CZ" dirty="0" err="1" smtClean="0"/>
              <a:t>Sometimes</a:t>
            </a:r>
            <a:r>
              <a:rPr lang="cs-CZ" dirty="0" smtClean="0"/>
              <a:t> </a:t>
            </a:r>
            <a:r>
              <a:rPr lang="cs-CZ" dirty="0" err="1" smtClean="0"/>
              <a:t>distributional</a:t>
            </a:r>
            <a:r>
              <a:rPr lang="cs-CZ" dirty="0" smtClean="0"/>
              <a:t> </a:t>
            </a:r>
            <a:r>
              <a:rPr lang="cs-CZ" dirty="0" err="1" smtClean="0"/>
              <a:t>impacts</a:t>
            </a:r>
            <a:r>
              <a:rPr lang="cs-CZ" dirty="0" smtClean="0"/>
              <a:t> are </a:t>
            </a:r>
            <a:r>
              <a:rPr lang="cs-CZ" dirty="0" err="1" smtClean="0"/>
              <a:t>important</a:t>
            </a:r>
            <a:endParaRPr lang="cs-CZ" dirty="0"/>
          </a:p>
        </p:txBody>
      </p:sp>
    </p:spTree>
    <p:extLst>
      <p:ext uri="{BB962C8B-B14F-4D97-AF65-F5344CB8AC3E}">
        <p14:creationId xmlns:p14="http://schemas.microsoft.com/office/powerpoint/2010/main" val="211755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Benefits</a:t>
            </a:r>
            <a:r>
              <a:rPr lang="cs-CZ" dirty="0" smtClean="0"/>
              <a:t> </a:t>
            </a:r>
            <a:r>
              <a:rPr lang="cs-CZ" dirty="0" err="1" smtClean="0"/>
              <a:t>of</a:t>
            </a:r>
            <a:r>
              <a:rPr lang="cs-CZ" dirty="0" smtClean="0"/>
              <a:t> HSR (UK evidence)</a:t>
            </a:r>
            <a:endParaRPr lang="cs-CZ" dirty="0"/>
          </a:p>
        </p:txBody>
      </p:sp>
      <p:sp>
        <p:nvSpPr>
          <p:cNvPr id="3" name="Zástupný symbol pro obsah 2"/>
          <p:cNvSpPr>
            <a:spLocks noGrp="1"/>
          </p:cNvSpPr>
          <p:nvPr>
            <p:ph idx="1"/>
          </p:nvPr>
        </p:nvSpPr>
        <p:spPr/>
        <p:txBody>
          <a:bodyPr/>
          <a:lstStyle/>
          <a:p>
            <a:r>
              <a:rPr lang="cs-CZ" dirty="0" smtClean="0"/>
              <a:t>30% </a:t>
            </a:r>
            <a:r>
              <a:rPr lang="cs-CZ" dirty="0" err="1" smtClean="0"/>
              <a:t>revenue</a:t>
            </a:r>
            <a:endParaRPr lang="cs-CZ" dirty="0" smtClean="0"/>
          </a:p>
          <a:p>
            <a:r>
              <a:rPr lang="cs-CZ" dirty="0" smtClean="0"/>
              <a:t>50% </a:t>
            </a:r>
            <a:r>
              <a:rPr lang="cs-CZ" dirty="0" err="1" smtClean="0"/>
              <a:t>users</a:t>
            </a:r>
            <a:r>
              <a:rPr lang="cs-CZ" dirty="0" smtClean="0"/>
              <a:t> </a:t>
            </a:r>
            <a:r>
              <a:rPr lang="cs-CZ" dirty="0" err="1" smtClean="0"/>
              <a:t>time</a:t>
            </a:r>
            <a:r>
              <a:rPr lang="cs-CZ" dirty="0" smtClean="0"/>
              <a:t> </a:t>
            </a:r>
            <a:r>
              <a:rPr lang="cs-CZ" dirty="0" err="1" smtClean="0"/>
              <a:t>savings</a:t>
            </a:r>
            <a:endParaRPr lang="cs-CZ" dirty="0" smtClean="0"/>
          </a:p>
          <a:p>
            <a:r>
              <a:rPr lang="cs-CZ" dirty="0" smtClean="0"/>
              <a:t>10% </a:t>
            </a:r>
            <a:r>
              <a:rPr lang="cs-CZ" dirty="0" err="1" smtClean="0"/>
              <a:t>reduction</a:t>
            </a:r>
            <a:r>
              <a:rPr lang="cs-CZ" dirty="0" smtClean="0"/>
              <a:t> </a:t>
            </a:r>
            <a:r>
              <a:rPr lang="cs-CZ" dirty="0" err="1" smtClean="0"/>
              <a:t>of</a:t>
            </a:r>
            <a:r>
              <a:rPr lang="cs-CZ" dirty="0" smtClean="0"/>
              <a:t> </a:t>
            </a:r>
            <a:r>
              <a:rPr lang="cs-CZ" dirty="0" err="1" smtClean="0"/>
              <a:t>rail</a:t>
            </a:r>
            <a:r>
              <a:rPr lang="cs-CZ" dirty="0" smtClean="0"/>
              <a:t> </a:t>
            </a:r>
            <a:r>
              <a:rPr lang="cs-CZ" dirty="0" err="1" smtClean="0"/>
              <a:t>overcrowding</a:t>
            </a:r>
            <a:endParaRPr lang="cs-CZ" dirty="0" smtClean="0"/>
          </a:p>
          <a:p>
            <a:r>
              <a:rPr lang="cs-CZ" dirty="0" smtClean="0"/>
              <a:t>10% </a:t>
            </a:r>
            <a:r>
              <a:rPr lang="cs-CZ" dirty="0" err="1" smtClean="0"/>
              <a:t>wider</a:t>
            </a:r>
            <a:r>
              <a:rPr lang="cs-CZ" dirty="0" smtClean="0"/>
              <a:t> </a:t>
            </a:r>
            <a:r>
              <a:rPr lang="cs-CZ" dirty="0" err="1" smtClean="0"/>
              <a:t>economic</a:t>
            </a:r>
            <a:r>
              <a:rPr lang="cs-CZ" dirty="0" smtClean="0"/>
              <a:t> </a:t>
            </a:r>
            <a:r>
              <a:rPr lang="cs-CZ" dirty="0" err="1" smtClean="0"/>
              <a:t>benefits</a:t>
            </a:r>
            <a:endParaRPr lang="cs-CZ" dirty="0" smtClean="0"/>
          </a:p>
          <a:p>
            <a:endParaRPr lang="cs-CZ" dirty="0"/>
          </a:p>
          <a:p>
            <a:r>
              <a:rPr lang="cs-CZ" dirty="0" err="1" smtClean="0"/>
              <a:t>Benefits</a:t>
            </a:r>
            <a:r>
              <a:rPr lang="cs-CZ" dirty="0" smtClean="0"/>
              <a:t> </a:t>
            </a:r>
            <a:r>
              <a:rPr lang="cs-CZ" dirty="0" err="1" smtClean="0"/>
              <a:t>from</a:t>
            </a:r>
            <a:r>
              <a:rPr lang="cs-CZ" dirty="0" smtClean="0"/>
              <a:t> </a:t>
            </a:r>
            <a:r>
              <a:rPr lang="cs-CZ" dirty="0" err="1" smtClean="0"/>
              <a:t>reduced</a:t>
            </a:r>
            <a:r>
              <a:rPr lang="cs-CZ" dirty="0" smtClean="0"/>
              <a:t> </a:t>
            </a:r>
            <a:r>
              <a:rPr lang="cs-CZ" dirty="0" err="1" smtClean="0"/>
              <a:t>rpoad</a:t>
            </a:r>
            <a:r>
              <a:rPr lang="cs-CZ" dirty="0" smtClean="0"/>
              <a:t> </a:t>
            </a:r>
            <a:r>
              <a:rPr lang="cs-CZ" dirty="0" err="1" smtClean="0"/>
              <a:t>congestion</a:t>
            </a:r>
            <a:r>
              <a:rPr lang="cs-CZ" dirty="0" smtClean="0"/>
              <a:t> and </a:t>
            </a:r>
            <a:r>
              <a:rPr lang="cs-CZ" dirty="0" err="1" smtClean="0"/>
              <a:t>enviroment</a:t>
            </a:r>
            <a:r>
              <a:rPr lang="cs-CZ" dirty="0" smtClean="0"/>
              <a:t> </a:t>
            </a:r>
            <a:r>
              <a:rPr lang="cs-CZ" dirty="0" err="1" smtClean="0"/>
              <a:t>improvement</a:t>
            </a:r>
            <a:r>
              <a:rPr lang="cs-CZ" dirty="0" smtClean="0"/>
              <a:t> </a:t>
            </a:r>
            <a:r>
              <a:rPr lang="cs-CZ" dirty="0" err="1" smtClean="0"/>
              <a:t>were</a:t>
            </a:r>
            <a:r>
              <a:rPr lang="cs-CZ" dirty="0" smtClean="0"/>
              <a:t> </a:t>
            </a:r>
            <a:r>
              <a:rPr lang="cs-CZ" dirty="0" err="1" smtClean="0"/>
              <a:t>relatively</a:t>
            </a:r>
            <a:r>
              <a:rPr lang="cs-CZ" dirty="0" smtClean="0"/>
              <a:t> minor</a:t>
            </a:r>
            <a:endParaRPr lang="cs-CZ" dirty="0"/>
          </a:p>
        </p:txBody>
      </p:sp>
    </p:spTree>
    <p:extLst>
      <p:ext uri="{BB962C8B-B14F-4D97-AF65-F5344CB8AC3E}">
        <p14:creationId xmlns:p14="http://schemas.microsoft.com/office/powerpoint/2010/main" val="305717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HSR </a:t>
            </a:r>
            <a:r>
              <a:rPr lang="cs-CZ" dirty="0" err="1" smtClean="0"/>
              <a:t>traffic</a:t>
            </a:r>
            <a:r>
              <a:rPr lang="cs-CZ" dirty="0" smtClean="0"/>
              <a:t> (</a:t>
            </a:r>
            <a:r>
              <a:rPr lang="cs-CZ" dirty="0" err="1" smtClean="0"/>
              <a:t>European</a:t>
            </a:r>
            <a:r>
              <a:rPr lang="cs-CZ" dirty="0" smtClean="0"/>
              <a:t> evidence)</a:t>
            </a:r>
            <a:endParaRPr lang="cs-CZ" dirty="0"/>
          </a:p>
        </p:txBody>
      </p:sp>
      <p:sp>
        <p:nvSpPr>
          <p:cNvPr id="3" name="Zástupný symbol pro obsah 2"/>
          <p:cNvSpPr>
            <a:spLocks noGrp="1"/>
          </p:cNvSpPr>
          <p:nvPr>
            <p:ph idx="1"/>
          </p:nvPr>
        </p:nvSpPr>
        <p:spPr/>
        <p:txBody>
          <a:bodyPr/>
          <a:lstStyle/>
          <a:p>
            <a:r>
              <a:rPr lang="cs-CZ" dirty="0" smtClean="0"/>
              <a:t>30% </a:t>
            </a:r>
            <a:r>
              <a:rPr lang="cs-CZ" dirty="0" err="1" smtClean="0"/>
              <a:t>abstracted</a:t>
            </a:r>
            <a:r>
              <a:rPr lang="cs-CZ" dirty="0" smtClean="0"/>
              <a:t> </a:t>
            </a:r>
            <a:r>
              <a:rPr lang="cs-CZ" dirty="0" err="1" smtClean="0"/>
              <a:t>from</a:t>
            </a:r>
            <a:r>
              <a:rPr lang="cs-CZ" dirty="0" smtClean="0"/>
              <a:t> air</a:t>
            </a:r>
          </a:p>
          <a:p>
            <a:r>
              <a:rPr lang="cs-CZ" dirty="0" smtClean="0"/>
              <a:t>30% </a:t>
            </a:r>
            <a:r>
              <a:rPr lang="cs-CZ" dirty="0" err="1" smtClean="0"/>
              <a:t>abstracted</a:t>
            </a:r>
            <a:r>
              <a:rPr lang="cs-CZ" dirty="0" smtClean="0"/>
              <a:t> </a:t>
            </a:r>
            <a:r>
              <a:rPr lang="cs-CZ" dirty="0" err="1" smtClean="0"/>
              <a:t>from</a:t>
            </a:r>
            <a:r>
              <a:rPr lang="cs-CZ" dirty="0" smtClean="0"/>
              <a:t> </a:t>
            </a:r>
            <a:r>
              <a:rPr lang="cs-CZ" dirty="0" err="1" smtClean="0"/>
              <a:t>classic</a:t>
            </a:r>
            <a:r>
              <a:rPr lang="cs-CZ" dirty="0" smtClean="0"/>
              <a:t> </a:t>
            </a:r>
            <a:r>
              <a:rPr lang="cs-CZ" dirty="0" err="1" smtClean="0"/>
              <a:t>rail</a:t>
            </a:r>
            <a:endParaRPr lang="cs-CZ" dirty="0" smtClean="0"/>
          </a:p>
          <a:p>
            <a:r>
              <a:rPr lang="cs-CZ" dirty="0" smtClean="0"/>
              <a:t>15% </a:t>
            </a:r>
            <a:r>
              <a:rPr lang="cs-CZ" dirty="0" err="1" smtClean="0"/>
              <a:t>from</a:t>
            </a:r>
            <a:r>
              <a:rPr lang="cs-CZ" dirty="0" smtClean="0"/>
              <a:t> </a:t>
            </a:r>
            <a:r>
              <a:rPr lang="cs-CZ" dirty="0" err="1" smtClean="0"/>
              <a:t>road</a:t>
            </a:r>
            <a:r>
              <a:rPr lang="cs-CZ" dirty="0" smtClean="0"/>
              <a:t> (</a:t>
            </a:r>
            <a:r>
              <a:rPr lang="cs-CZ" dirty="0" err="1" smtClean="0"/>
              <a:t>predominantly</a:t>
            </a:r>
            <a:r>
              <a:rPr lang="cs-CZ" dirty="0" smtClean="0"/>
              <a:t> car)</a:t>
            </a:r>
          </a:p>
          <a:p>
            <a:r>
              <a:rPr lang="cs-CZ" dirty="0" smtClean="0"/>
              <a:t>25% </a:t>
            </a:r>
            <a:r>
              <a:rPr lang="cs-CZ" dirty="0" err="1" smtClean="0"/>
              <a:t>generated</a:t>
            </a:r>
            <a:endParaRPr lang="cs-CZ" dirty="0"/>
          </a:p>
        </p:txBody>
      </p:sp>
    </p:spTree>
    <p:extLst>
      <p:ext uri="{BB962C8B-B14F-4D97-AF65-F5344CB8AC3E}">
        <p14:creationId xmlns:p14="http://schemas.microsoft.com/office/powerpoint/2010/main" val="291268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Capital</a:t>
            </a:r>
            <a:r>
              <a:rPr lang="cs-CZ" dirty="0" smtClean="0"/>
              <a:t> </a:t>
            </a:r>
            <a:r>
              <a:rPr lang="cs-CZ" dirty="0" err="1" smtClean="0"/>
              <a:t>costs</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High</a:t>
            </a:r>
            <a:r>
              <a:rPr lang="cs-CZ" dirty="0" smtClean="0"/>
              <a:t> </a:t>
            </a:r>
            <a:r>
              <a:rPr lang="cs-CZ" dirty="0" err="1" smtClean="0"/>
              <a:t>capital</a:t>
            </a:r>
            <a:r>
              <a:rPr lang="cs-CZ" dirty="0" smtClean="0"/>
              <a:t> </a:t>
            </a:r>
            <a:r>
              <a:rPr lang="cs-CZ" dirty="0" err="1" smtClean="0"/>
              <a:t>costs</a:t>
            </a:r>
            <a:r>
              <a:rPr lang="cs-CZ" dirty="0" smtClean="0"/>
              <a:t> are </a:t>
            </a:r>
            <a:r>
              <a:rPr lang="cs-CZ" dirty="0" err="1" smtClean="0"/>
              <a:t>required</a:t>
            </a:r>
            <a:r>
              <a:rPr lang="cs-CZ" dirty="0" smtClean="0"/>
              <a:t> to </a:t>
            </a:r>
            <a:r>
              <a:rPr lang="cs-CZ" dirty="0" err="1" smtClean="0"/>
              <a:t>achieve</a:t>
            </a:r>
            <a:r>
              <a:rPr lang="cs-CZ" dirty="0" smtClean="0"/>
              <a:t> grade </a:t>
            </a:r>
            <a:r>
              <a:rPr lang="cs-CZ" dirty="0" err="1" smtClean="0"/>
              <a:t>separation</a:t>
            </a:r>
            <a:r>
              <a:rPr lang="cs-CZ" dirty="0" smtClean="0"/>
              <a:t>, </a:t>
            </a:r>
            <a:r>
              <a:rPr lang="cs-CZ" dirty="0" err="1" smtClean="0"/>
              <a:t>curvature</a:t>
            </a:r>
            <a:r>
              <a:rPr lang="cs-CZ" dirty="0" smtClean="0"/>
              <a:t> and gradient</a:t>
            </a:r>
          </a:p>
          <a:p>
            <a:r>
              <a:rPr lang="cs-CZ" dirty="0" err="1" smtClean="0"/>
              <a:t>Costs</a:t>
            </a:r>
            <a:r>
              <a:rPr lang="cs-CZ" dirty="0" smtClean="0"/>
              <a:t> </a:t>
            </a:r>
            <a:r>
              <a:rPr lang="cs-CZ" dirty="0" err="1" smtClean="0"/>
              <a:t>higher</a:t>
            </a:r>
            <a:r>
              <a:rPr lang="cs-CZ" dirty="0" smtClean="0"/>
              <a:t> </a:t>
            </a:r>
            <a:r>
              <a:rPr lang="cs-CZ" dirty="0" err="1" smtClean="0"/>
              <a:t>when</a:t>
            </a:r>
            <a:r>
              <a:rPr lang="cs-CZ" dirty="0" smtClean="0"/>
              <a:t> </a:t>
            </a:r>
            <a:r>
              <a:rPr lang="cs-CZ" dirty="0" err="1" smtClean="0"/>
              <a:t>high</a:t>
            </a:r>
            <a:r>
              <a:rPr lang="cs-CZ" dirty="0" smtClean="0"/>
              <a:t> </a:t>
            </a:r>
            <a:r>
              <a:rPr lang="cs-CZ" dirty="0" err="1" smtClean="0"/>
              <a:t>population</a:t>
            </a:r>
            <a:r>
              <a:rPr lang="cs-CZ" dirty="0" smtClean="0"/>
              <a:t> </a:t>
            </a:r>
            <a:r>
              <a:rPr lang="cs-CZ" dirty="0" err="1" smtClean="0"/>
              <a:t>densities</a:t>
            </a:r>
            <a:r>
              <a:rPr lang="cs-CZ" dirty="0" smtClean="0"/>
              <a:t>, </a:t>
            </a:r>
            <a:r>
              <a:rPr lang="cs-CZ" dirty="0" err="1" smtClean="0"/>
              <a:t>high</a:t>
            </a:r>
            <a:r>
              <a:rPr lang="cs-CZ" dirty="0" smtClean="0"/>
              <a:t> </a:t>
            </a:r>
            <a:r>
              <a:rPr lang="cs-CZ" dirty="0" err="1" smtClean="0"/>
              <a:t>land</a:t>
            </a:r>
            <a:r>
              <a:rPr lang="cs-CZ" dirty="0" smtClean="0"/>
              <a:t> </a:t>
            </a:r>
            <a:r>
              <a:rPr lang="cs-CZ" dirty="0" err="1" smtClean="0"/>
              <a:t>values</a:t>
            </a:r>
            <a:r>
              <a:rPr lang="cs-CZ" dirty="0" smtClean="0"/>
              <a:t> and </a:t>
            </a:r>
            <a:r>
              <a:rPr lang="cs-CZ" dirty="0" err="1" smtClean="0"/>
              <a:t>unfavourable</a:t>
            </a:r>
            <a:r>
              <a:rPr lang="cs-CZ" dirty="0" smtClean="0"/>
              <a:t> </a:t>
            </a:r>
            <a:r>
              <a:rPr lang="cs-CZ" dirty="0" err="1" smtClean="0"/>
              <a:t>topography</a:t>
            </a:r>
            <a:endParaRPr lang="cs-CZ" dirty="0" smtClean="0"/>
          </a:p>
          <a:p>
            <a:r>
              <a:rPr lang="cs-CZ" dirty="0" err="1" smtClean="0"/>
              <a:t>Costs</a:t>
            </a:r>
            <a:r>
              <a:rPr lang="cs-CZ" dirty="0" smtClean="0"/>
              <a:t> </a:t>
            </a:r>
            <a:r>
              <a:rPr lang="cs-CZ" dirty="0" err="1" smtClean="0"/>
              <a:t>may</a:t>
            </a:r>
            <a:r>
              <a:rPr lang="cs-CZ" dirty="0" smtClean="0"/>
              <a:t> vary </a:t>
            </a:r>
            <a:r>
              <a:rPr lang="cs-CZ" dirty="0" err="1" smtClean="0"/>
              <a:t>from</a:t>
            </a:r>
            <a:r>
              <a:rPr lang="cs-CZ" dirty="0" smtClean="0"/>
              <a:t> </a:t>
            </a:r>
            <a:r>
              <a:rPr lang="cs-CZ" dirty="0" err="1" smtClean="0"/>
              <a:t>below</a:t>
            </a:r>
            <a:r>
              <a:rPr lang="cs-CZ" dirty="0" smtClean="0"/>
              <a:t> EUR 10 </a:t>
            </a:r>
            <a:r>
              <a:rPr lang="cs-CZ" dirty="0" err="1" smtClean="0"/>
              <a:t>million</a:t>
            </a:r>
            <a:r>
              <a:rPr lang="cs-CZ" dirty="0" smtClean="0"/>
              <a:t> per km (</a:t>
            </a:r>
            <a:r>
              <a:rPr lang="cs-CZ" dirty="0" err="1" smtClean="0"/>
              <a:t>China</a:t>
            </a:r>
            <a:r>
              <a:rPr lang="cs-CZ" dirty="0" smtClean="0"/>
              <a:t>) to </a:t>
            </a:r>
            <a:r>
              <a:rPr lang="cs-CZ" dirty="0" err="1" smtClean="0"/>
              <a:t>over</a:t>
            </a:r>
            <a:r>
              <a:rPr lang="cs-CZ" dirty="0" smtClean="0"/>
              <a:t> EUR 100 </a:t>
            </a:r>
            <a:r>
              <a:rPr lang="cs-CZ" dirty="0" err="1" smtClean="0"/>
              <a:t>million</a:t>
            </a:r>
            <a:r>
              <a:rPr lang="cs-CZ" dirty="0" smtClean="0"/>
              <a:t> per km (HS1 </a:t>
            </a:r>
            <a:r>
              <a:rPr lang="cs-CZ" dirty="0" err="1" smtClean="0"/>
              <a:t>approaches</a:t>
            </a:r>
            <a:r>
              <a:rPr lang="cs-CZ" dirty="0" smtClean="0"/>
              <a:t> to London)</a:t>
            </a:r>
          </a:p>
          <a:p>
            <a:r>
              <a:rPr lang="cs-CZ" dirty="0" err="1" smtClean="0"/>
              <a:t>Economies</a:t>
            </a:r>
            <a:r>
              <a:rPr lang="cs-CZ" dirty="0" smtClean="0"/>
              <a:t> </a:t>
            </a:r>
            <a:r>
              <a:rPr lang="cs-CZ" dirty="0" err="1" smtClean="0"/>
              <a:t>of</a:t>
            </a:r>
            <a:r>
              <a:rPr lang="cs-CZ" dirty="0" smtClean="0"/>
              <a:t> </a:t>
            </a:r>
            <a:r>
              <a:rPr lang="cs-CZ" dirty="0" err="1" smtClean="0"/>
              <a:t>density</a:t>
            </a:r>
            <a:r>
              <a:rPr lang="cs-CZ" dirty="0" smtClean="0"/>
              <a:t> </a:t>
            </a:r>
            <a:r>
              <a:rPr lang="cs-CZ" dirty="0" err="1" smtClean="0"/>
              <a:t>important</a:t>
            </a:r>
            <a:r>
              <a:rPr lang="cs-CZ" dirty="0" smtClean="0"/>
              <a:t> </a:t>
            </a:r>
          </a:p>
          <a:p>
            <a:r>
              <a:rPr lang="cs-CZ" dirty="0" err="1" smtClean="0"/>
              <a:t>Operating</a:t>
            </a:r>
            <a:r>
              <a:rPr lang="cs-CZ" dirty="0" smtClean="0"/>
              <a:t> speed </a:t>
            </a:r>
            <a:r>
              <a:rPr lang="cs-CZ" dirty="0" err="1" smtClean="0"/>
              <a:t>is</a:t>
            </a:r>
            <a:r>
              <a:rPr lang="cs-CZ" dirty="0" smtClean="0"/>
              <a:t> a </a:t>
            </a:r>
            <a:r>
              <a:rPr lang="cs-CZ" dirty="0" err="1" smtClean="0"/>
              <a:t>key</a:t>
            </a:r>
            <a:r>
              <a:rPr lang="cs-CZ" dirty="0" smtClean="0"/>
              <a:t> driver </a:t>
            </a:r>
            <a:r>
              <a:rPr lang="cs-CZ" dirty="0" err="1" smtClean="0"/>
              <a:t>of</a:t>
            </a:r>
            <a:r>
              <a:rPr lang="cs-CZ" dirty="0" smtClean="0"/>
              <a:t> </a:t>
            </a:r>
            <a:r>
              <a:rPr lang="cs-CZ" dirty="0" err="1" smtClean="0"/>
              <a:t>capital</a:t>
            </a:r>
            <a:r>
              <a:rPr lang="cs-CZ" dirty="0" smtClean="0"/>
              <a:t> </a:t>
            </a:r>
            <a:r>
              <a:rPr lang="cs-CZ" dirty="0" err="1" smtClean="0"/>
              <a:t>costs</a:t>
            </a:r>
            <a:endParaRPr lang="cs-CZ" dirty="0"/>
          </a:p>
        </p:txBody>
      </p:sp>
    </p:spTree>
    <p:extLst>
      <p:ext uri="{BB962C8B-B14F-4D97-AF65-F5344CB8AC3E}">
        <p14:creationId xmlns:p14="http://schemas.microsoft.com/office/powerpoint/2010/main" val="265269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Demand</a:t>
            </a:r>
            <a:r>
              <a:rPr lang="cs-CZ" dirty="0" smtClean="0"/>
              <a:t> </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High</a:t>
            </a:r>
            <a:r>
              <a:rPr lang="cs-CZ" dirty="0" smtClean="0"/>
              <a:t> </a:t>
            </a:r>
            <a:r>
              <a:rPr lang="cs-CZ" dirty="0" err="1" smtClean="0"/>
              <a:t>degree</a:t>
            </a:r>
            <a:r>
              <a:rPr lang="cs-CZ" dirty="0" smtClean="0"/>
              <a:t> </a:t>
            </a:r>
            <a:r>
              <a:rPr lang="cs-CZ" dirty="0" err="1" smtClean="0"/>
              <a:t>of</a:t>
            </a:r>
            <a:r>
              <a:rPr lang="cs-CZ" dirty="0" smtClean="0"/>
              <a:t> variability in </a:t>
            </a:r>
            <a:r>
              <a:rPr lang="cs-CZ" dirty="0" err="1" smtClean="0"/>
              <a:t>demand</a:t>
            </a:r>
            <a:r>
              <a:rPr lang="cs-CZ" dirty="0" smtClean="0"/>
              <a:t> </a:t>
            </a:r>
            <a:r>
              <a:rPr lang="cs-CZ" dirty="0" err="1" smtClean="0"/>
              <a:t>for</a:t>
            </a:r>
            <a:r>
              <a:rPr lang="cs-CZ" dirty="0" smtClean="0"/>
              <a:t> HSR </a:t>
            </a:r>
            <a:r>
              <a:rPr lang="cs-CZ" dirty="0" err="1" smtClean="0"/>
              <a:t>schemes</a:t>
            </a:r>
            <a:r>
              <a:rPr lang="cs-CZ" dirty="0" smtClean="0"/>
              <a:t> </a:t>
            </a:r>
            <a:r>
              <a:rPr lang="cs-CZ" dirty="0" err="1" smtClean="0"/>
              <a:t>from</a:t>
            </a:r>
            <a:r>
              <a:rPr lang="cs-CZ" dirty="0" smtClean="0"/>
              <a:t> </a:t>
            </a:r>
            <a:r>
              <a:rPr lang="cs-CZ" dirty="0" err="1" smtClean="0"/>
              <a:t>below</a:t>
            </a:r>
            <a:r>
              <a:rPr lang="cs-CZ" dirty="0" smtClean="0"/>
              <a:t> 4 </a:t>
            </a:r>
            <a:r>
              <a:rPr lang="cs-CZ" dirty="0" err="1" smtClean="0"/>
              <a:t>million</a:t>
            </a:r>
            <a:r>
              <a:rPr lang="cs-CZ" dirty="0" smtClean="0"/>
              <a:t> </a:t>
            </a:r>
            <a:r>
              <a:rPr lang="cs-CZ" dirty="0" err="1" smtClean="0"/>
              <a:t>passengers</a:t>
            </a:r>
            <a:r>
              <a:rPr lang="cs-CZ" dirty="0" smtClean="0"/>
              <a:t> per </a:t>
            </a:r>
            <a:r>
              <a:rPr lang="cs-CZ" dirty="0" err="1" smtClean="0"/>
              <a:t>annum</a:t>
            </a:r>
            <a:r>
              <a:rPr lang="cs-CZ" dirty="0" smtClean="0"/>
              <a:t> (Madrid-Seville) to </a:t>
            </a:r>
            <a:r>
              <a:rPr lang="cs-CZ" dirty="0" err="1" smtClean="0"/>
              <a:t>over</a:t>
            </a:r>
            <a:r>
              <a:rPr lang="cs-CZ" dirty="0" smtClean="0"/>
              <a:t> 200 </a:t>
            </a:r>
            <a:r>
              <a:rPr lang="cs-CZ" dirty="0" err="1" smtClean="0"/>
              <a:t>million</a:t>
            </a:r>
            <a:r>
              <a:rPr lang="cs-CZ" dirty="0" smtClean="0"/>
              <a:t> </a:t>
            </a:r>
            <a:r>
              <a:rPr lang="cs-CZ" dirty="0" err="1" smtClean="0"/>
              <a:t>passenger</a:t>
            </a:r>
            <a:r>
              <a:rPr lang="cs-CZ" dirty="0" smtClean="0"/>
              <a:t> per </a:t>
            </a:r>
            <a:r>
              <a:rPr lang="cs-CZ" dirty="0" err="1" smtClean="0"/>
              <a:t>annum</a:t>
            </a:r>
            <a:r>
              <a:rPr lang="cs-CZ" dirty="0" smtClean="0"/>
              <a:t> (</a:t>
            </a:r>
            <a:r>
              <a:rPr lang="cs-CZ" dirty="0" err="1" smtClean="0"/>
              <a:t>for</a:t>
            </a:r>
            <a:r>
              <a:rPr lang="cs-CZ" dirty="0" smtClean="0"/>
              <a:t> </a:t>
            </a:r>
            <a:r>
              <a:rPr lang="cs-CZ" dirty="0" err="1" smtClean="0"/>
              <a:t>the</a:t>
            </a:r>
            <a:r>
              <a:rPr lang="cs-CZ" dirty="0" smtClean="0"/>
              <a:t> </a:t>
            </a:r>
            <a:r>
              <a:rPr lang="cs-CZ" dirty="0" err="1" smtClean="0"/>
              <a:t>Tokaido</a:t>
            </a:r>
            <a:r>
              <a:rPr lang="cs-CZ" dirty="0" smtClean="0"/>
              <a:t> and </a:t>
            </a:r>
            <a:r>
              <a:rPr lang="cs-CZ" dirty="0" err="1" smtClean="0"/>
              <a:t>Sanyo</a:t>
            </a:r>
            <a:r>
              <a:rPr lang="cs-CZ" dirty="0" smtClean="0"/>
              <a:t> </a:t>
            </a:r>
            <a:r>
              <a:rPr lang="cs-CZ" dirty="0" err="1" smtClean="0"/>
              <a:t>Shinkansen</a:t>
            </a:r>
            <a:r>
              <a:rPr lang="cs-CZ" dirty="0" smtClean="0"/>
              <a:t>)</a:t>
            </a:r>
          </a:p>
          <a:p>
            <a:r>
              <a:rPr lang="cs-CZ" dirty="0" err="1" smtClean="0"/>
              <a:t>Determinants</a:t>
            </a:r>
            <a:r>
              <a:rPr lang="cs-CZ" dirty="0" smtClean="0"/>
              <a:t>: </a:t>
            </a:r>
            <a:r>
              <a:rPr lang="cs-CZ" dirty="0" err="1" smtClean="0"/>
              <a:t>population</a:t>
            </a:r>
            <a:r>
              <a:rPr lang="cs-CZ" dirty="0" smtClean="0"/>
              <a:t>, </a:t>
            </a:r>
            <a:r>
              <a:rPr lang="cs-CZ" dirty="0" err="1" smtClean="0"/>
              <a:t>spatial</a:t>
            </a:r>
            <a:r>
              <a:rPr lang="cs-CZ" dirty="0" smtClean="0"/>
              <a:t> </a:t>
            </a:r>
            <a:r>
              <a:rPr lang="cs-CZ" dirty="0" err="1" smtClean="0"/>
              <a:t>structures</a:t>
            </a:r>
            <a:r>
              <a:rPr lang="cs-CZ" dirty="0" smtClean="0"/>
              <a:t>, </a:t>
            </a:r>
            <a:r>
              <a:rPr lang="cs-CZ" dirty="0" err="1" smtClean="0"/>
              <a:t>fare</a:t>
            </a:r>
            <a:r>
              <a:rPr lang="cs-CZ" dirty="0" smtClean="0"/>
              <a:t> </a:t>
            </a:r>
            <a:r>
              <a:rPr lang="cs-CZ" dirty="0" err="1" smtClean="0"/>
              <a:t>levels</a:t>
            </a:r>
            <a:r>
              <a:rPr lang="cs-CZ" dirty="0" smtClean="0"/>
              <a:t>, HSR </a:t>
            </a:r>
            <a:r>
              <a:rPr lang="cs-CZ" dirty="0" err="1" smtClean="0"/>
              <a:t>stations</a:t>
            </a:r>
            <a:r>
              <a:rPr lang="cs-CZ" dirty="0" smtClean="0"/>
              <a:t> </a:t>
            </a:r>
            <a:r>
              <a:rPr lang="cs-CZ" dirty="0" err="1" smtClean="0"/>
              <a:t>location</a:t>
            </a:r>
            <a:r>
              <a:rPr lang="cs-CZ" dirty="0" smtClean="0"/>
              <a:t>, </a:t>
            </a:r>
            <a:r>
              <a:rPr lang="cs-CZ" dirty="0" err="1" smtClean="0"/>
              <a:t>national</a:t>
            </a:r>
            <a:r>
              <a:rPr lang="cs-CZ" dirty="0" smtClean="0"/>
              <a:t> and </a:t>
            </a:r>
            <a:r>
              <a:rPr lang="cs-CZ" dirty="0" err="1" smtClean="0"/>
              <a:t>sometimes</a:t>
            </a:r>
            <a:r>
              <a:rPr lang="cs-CZ" dirty="0" smtClean="0"/>
              <a:t> </a:t>
            </a:r>
            <a:r>
              <a:rPr lang="cs-CZ" dirty="0" err="1" smtClean="0"/>
              <a:t>regional</a:t>
            </a:r>
            <a:r>
              <a:rPr lang="cs-CZ" dirty="0" smtClean="0"/>
              <a:t> </a:t>
            </a:r>
            <a:r>
              <a:rPr lang="cs-CZ" dirty="0" err="1" smtClean="0"/>
              <a:t>borders</a:t>
            </a:r>
            <a:endParaRPr lang="cs-CZ" dirty="0" smtClean="0"/>
          </a:p>
          <a:p>
            <a:r>
              <a:rPr lang="cs-CZ" dirty="0" err="1" smtClean="0"/>
              <a:t>Demand</a:t>
            </a:r>
            <a:r>
              <a:rPr lang="cs-CZ" dirty="0" smtClean="0"/>
              <a:t> </a:t>
            </a:r>
            <a:r>
              <a:rPr lang="cs-CZ" dirty="0" err="1" smtClean="0"/>
              <a:t>estimations</a:t>
            </a:r>
            <a:r>
              <a:rPr lang="cs-CZ" dirty="0" smtClean="0"/>
              <a:t>: </a:t>
            </a:r>
            <a:r>
              <a:rPr lang="cs-CZ" dirty="0" err="1" smtClean="0"/>
              <a:t>gravity</a:t>
            </a:r>
            <a:r>
              <a:rPr lang="cs-CZ" dirty="0" smtClean="0"/>
              <a:t> model</a:t>
            </a:r>
            <a:endParaRPr lang="cs-CZ" dirty="0"/>
          </a:p>
        </p:txBody>
      </p:sp>
    </p:spTree>
    <p:extLst>
      <p:ext uri="{BB962C8B-B14F-4D97-AF65-F5344CB8AC3E}">
        <p14:creationId xmlns:p14="http://schemas.microsoft.com/office/powerpoint/2010/main" val="42184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Competition</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Intermodal</a:t>
            </a:r>
            <a:r>
              <a:rPr lang="cs-CZ" dirty="0" smtClean="0"/>
              <a:t> </a:t>
            </a:r>
            <a:r>
              <a:rPr lang="cs-CZ" dirty="0" err="1" smtClean="0"/>
              <a:t>competition</a:t>
            </a:r>
            <a:r>
              <a:rPr lang="cs-CZ" dirty="0" smtClean="0"/>
              <a:t> – very </a:t>
            </a:r>
            <a:r>
              <a:rPr lang="cs-CZ" dirty="0" err="1" smtClean="0"/>
              <a:t>intensive</a:t>
            </a:r>
            <a:r>
              <a:rPr lang="cs-CZ" dirty="0" smtClean="0"/>
              <a:t>, </a:t>
            </a:r>
            <a:r>
              <a:rPr lang="cs-CZ" dirty="0" err="1" smtClean="0"/>
              <a:t>low</a:t>
            </a:r>
            <a:r>
              <a:rPr lang="cs-CZ" dirty="0" smtClean="0"/>
              <a:t> </a:t>
            </a:r>
            <a:r>
              <a:rPr lang="cs-CZ" dirty="0" err="1" smtClean="0"/>
              <a:t>cost</a:t>
            </a:r>
            <a:r>
              <a:rPr lang="cs-CZ" dirty="0" smtClean="0"/>
              <a:t> </a:t>
            </a:r>
            <a:r>
              <a:rPr lang="cs-CZ" dirty="0" err="1" smtClean="0"/>
              <a:t>airlines</a:t>
            </a:r>
            <a:endParaRPr lang="cs-CZ" dirty="0" smtClean="0"/>
          </a:p>
          <a:p>
            <a:r>
              <a:rPr lang="cs-CZ" dirty="0" smtClean="0"/>
              <a:t>Italy – HSR open </a:t>
            </a:r>
            <a:r>
              <a:rPr lang="cs-CZ" dirty="0" err="1" smtClean="0"/>
              <a:t>access</a:t>
            </a:r>
            <a:r>
              <a:rPr lang="cs-CZ" dirty="0" smtClean="0"/>
              <a:t> </a:t>
            </a:r>
            <a:r>
              <a:rPr lang="cs-CZ" dirty="0" err="1" smtClean="0"/>
              <a:t>competition</a:t>
            </a:r>
            <a:r>
              <a:rPr lang="cs-CZ" dirty="0" smtClean="0"/>
              <a:t> </a:t>
            </a:r>
            <a:r>
              <a:rPr lang="cs-CZ" dirty="0" err="1" smtClean="0"/>
              <a:t>between</a:t>
            </a:r>
            <a:r>
              <a:rPr lang="cs-CZ" dirty="0" smtClean="0"/>
              <a:t> </a:t>
            </a:r>
            <a:r>
              <a:rPr lang="cs-CZ" dirty="0" err="1" smtClean="0"/>
              <a:t>Trenitalia</a:t>
            </a:r>
            <a:r>
              <a:rPr lang="cs-CZ" dirty="0" smtClean="0"/>
              <a:t> and NTV:</a:t>
            </a:r>
          </a:p>
          <a:p>
            <a:pPr lvl="2">
              <a:buFont typeface="Courier New" panose="02070309020205020404" pitchFamily="49" charset="0"/>
              <a:buChar char="o"/>
            </a:pPr>
            <a:r>
              <a:rPr lang="cs-CZ" dirty="0" smtClean="0"/>
              <a:t>30% </a:t>
            </a:r>
            <a:r>
              <a:rPr lang="cs-CZ" dirty="0" err="1" smtClean="0"/>
              <a:t>reduction</a:t>
            </a:r>
            <a:r>
              <a:rPr lang="cs-CZ" dirty="0" smtClean="0"/>
              <a:t> in </a:t>
            </a:r>
            <a:r>
              <a:rPr lang="cs-CZ" dirty="0" err="1" smtClean="0"/>
              <a:t>fares</a:t>
            </a:r>
            <a:endParaRPr lang="cs-CZ" dirty="0" smtClean="0"/>
          </a:p>
          <a:p>
            <a:pPr lvl="2">
              <a:buFont typeface="Courier New" panose="02070309020205020404" pitchFamily="49" charset="0"/>
              <a:buChar char="o"/>
            </a:pPr>
            <a:r>
              <a:rPr lang="cs-CZ" dirty="0" smtClean="0"/>
              <a:t>45% </a:t>
            </a:r>
            <a:r>
              <a:rPr lang="cs-CZ" dirty="0" err="1" smtClean="0"/>
              <a:t>increase</a:t>
            </a:r>
            <a:r>
              <a:rPr lang="cs-CZ" dirty="0" smtClean="0"/>
              <a:t> in </a:t>
            </a:r>
            <a:r>
              <a:rPr lang="cs-CZ" dirty="0" err="1" smtClean="0"/>
              <a:t>services</a:t>
            </a:r>
            <a:endParaRPr lang="cs-CZ" dirty="0" smtClean="0"/>
          </a:p>
          <a:p>
            <a:pPr lvl="2">
              <a:buFont typeface="Courier New" panose="02070309020205020404" pitchFamily="49" charset="0"/>
              <a:buChar char="o"/>
            </a:pPr>
            <a:r>
              <a:rPr lang="cs-CZ" dirty="0" smtClean="0"/>
              <a:t>30% </a:t>
            </a:r>
            <a:r>
              <a:rPr lang="cs-CZ" dirty="0" err="1" smtClean="0"/>
              <a:t>increase</a:t>
            </a:r>
            <a:r>
              <a:rPr lang="cs-CZ" dirty="0" smtClean="0"/>
              <a:t> in </a:t>
            </a:r>
            <a:r>
              <a:rPr lang="cs-CZ" dirty="0" err="1" smtClean="0"/>
              <a:t>demand</a:t>
            </a:r>
            <a:endParaRPr lang="cs-CZ" dirty="0" smtClean="0"/>
          </a:p>
          <a:p>
            <a:pPr lvl="2">
              <a:buFont typeface="Courier New" panose="02070309020205020404" pitchFamily="49" charset="0"/>
              <a:buChar char="o"/>
            </a:pPr>
            <a:r>
              <a:rPr lang="cs-CZ" dirty="0" err="1" smtClean="0"/>
              <a:t>It</a:t>
            </a:r>
            <a:r>
              <a:rPr lang="cs-CZ" dirty="0" smtClean="0"/>
              <a:t> </a:t>
            </a:r>
            <a:r>
              <a:rPr lang="cs-CZ" dirty="0" err="1" smtClean="0"/>
              <a:t>is</a:t>
            </a:r>
            <a:r>
              <a:rPr lang="cs-CZ" dirty="0" smtClean="0"/>
              <a:t> not </a:t>
            </a:r>
            <a:r>
              <a:rPr lang="cs-CZ" dirty="0" err="1" smtClean="0"/>
              <a:t>clear</a:t>
            </a:r>
            <a:r>
              <a:rPr lang="cs-CZ" dirty="0" smtClean="0"/>
              <a:t> </a:t>
            </a:r>
            <a:r>
              <a:rPr lang="cs-CZ" dirty="0" err="1" smtClean="0"/>
              <a:t>whether</a:t>
            </a:r>
            <a:r>
              <a:rPr lang="cs-CZ" dirty="0" smtClean="0"/>
              <a:t> </a:t>
            </a:r>
            <a:r>
              <a:rPr lang="cs-CZ" dirty="0" err="1" smtClean="0"/>
              <a:t>this</a:t>
            </a:r>
            <a:r>
              <a:rPr lang="cs-CZ" dirty="0" smtClean="0"/>
              <a:t> </a:t>
            </a:r>
            <a:r>
              <a:rPr lang="cs-CZ" dirty="0" err="1" smtClean="0"/>
              <a:t>competition</a:t>
            </a:r>
            <a:r>
              <a:rPr lang="cs-CZ" dirty="0" smtClean="0"/>
              <a:t> </a:t>
            </a:r>
            <a:r>
              <a:rPr lang="cs-CZ" dirty="0" err="1" smtClean="0"/>
              <a:t>will</a:t>
            </a:r>
            <a:r>
              <a:rPr lang="cs-CZ" dirty="0" smtClean="0"/>
              <a:t> </a:t>
            </a:r>
            <a:r>
              <a:rPr lang="cs-CZ" dirty="0" err="1" smtClean="0"/>
              <a:t>be</a:t>
            </a:r>
            <a:r>
              <a:rPr lang="cs-CZ" dirty="0" smtClean="0"/>
              <a:t> </a:t>
            </a:r>
            <a:r>
              <a:rPr lang="cs-CZ" dirty="0" err="1" smtClean="0"/>
              <a:t>sustainable</a:t>
            </a:r>
            <a:endParaRPr lang="cs-CZ" dirty="0"/>
          </a:p>
          <a:p>
            <a:r>
              <a:rPr lang="cs-CZ" dirty="0" err="1" smtClean="0"/>
              <a:t>High</a:t>
            </a:r>
            <a:r>
              <a:rPr lang="cs-CZ" dirty="0" smtClean="0"/>
              <a:t> </a:t>
            </a:r>
            <a:r>
              <a:rPr lang="cs-CZ" dirty="0" err="1" smtClean="0"/>
              <a:t>access</a:t>
            </a:r>
            <a:r>
              <a:rPr lang="cs-CZ" dirty="0" smtClean="0"/>
              <a:t> </a:t>
            </a:r>
            <a:r>
              <a:rPr lang="cs-CZ" dirty="0" err="1" smtClean="0"/>
              <a:t>charges</a:t>
            </a:r>
            <a:r>
              <a:rPr lang="cs-CZ" dirty="0" smtClean="0"/>
              <a:t> (</a:t>
            </a:r>
            <a:r>
              <a:rPr lang="cs-CZ" dirty="0" err="1" smtClean="0"/>
              <a:t>typically</a:t>
            </a:r>
            <a:r>
              <a:rPr lang="cs-CZ" dirty="0" smtClean="0"/>
              <a:t> 25-45% </a:t>
            </a:r>
            <a:r>
              <a:rPr lang="cs-CZ" dirty="0" err="1" smtClean="0"/>
              <a:t>of</a:t>
            </a:r>
            <a:r>
              <a:rPr lang="cs-CZ" dirty="0" smtClean="0"/>
              <a:t> HSR </a:t>
            </a:r>
            <a:r>
              <a:rPr lang="cs-CZ" dirty="0" err="1" smtClean="0"/>
              <a:t>revenue</a:t>
            </a:r>
            <a:r>
              <a:rPr lang="cs-CZ" dirty="0" smtClean="0"/>
              <a:t>) </a:t>
            </a:r>
            <a:r>
              <a:rPr lang="cs-CZ" dirty="0" err="1" smtClean="0"/>
              <a:t>can</a:t>
            </a:r>
            <a:r>
              <a:rPr lang="cs-CZ" dirty="0" smtClean="0"/>
              <a:t> limit open </a:t>
            </a:r>
            <a:r>
              <a:rPr lang="cs-CZ" dirty="0" err="1" smtClean="0"/>
              <a:t>access</a:t>
            </a:r>
            <a:r>
              <a:rPr lang="cs-CZ" dirty="0" smtClean="0"/>
              <a:t> </a:t>
            </a:r>
            <a:r>
              <a:rPr lang="cs-CZ" dirty="0" err="1" smtClean="0"/>
              <a:t>competition</a:t>
            </a:r>
            <a:endParaRPr lang="cs-CZ" dirty="0" smtClean="0"/>
          </a:p>
        </p:txBody>
      </p:sp>
    </p:spTree>
    <p:extLst>
      <p:ext uri="{BB962C8B-B14F-4D97-AF65-F5344CB8AC3E}">
        <p14:creationId xmlns:p14="http://schemas.microsoft.com/office/powerpoint/2010/main" val="376520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Analysis</a:t>
            </a:r>
            <a:endParaRPr lang="cs-CZ" dirty="0"/>
          </a:p>
        </p:txBody>
      </p:sp>
      <p:sp>
        <p:nvSpPr>
          <p:cNvPr id="3" name="Zástupný symbol pro obsah 2"/>
          <p:cNvSpPr>
            <a:spLocks noGrp="1"/>
          </p:cNvSpPr>
          <p:nvPr>
            <p:ph idx="1"/>
          </p:nvPr>
        </p:nvSpPr>
        <p:spPr/>
        <p:txBody>
          <a:bodyPr/>
          <a:lstStyle/>
          <a:p>
            <a:r>
              <a:rPr lang="cs-CZ" dirty="0" err="1" smtClean="0"/>
              <a:t>Paralysis</a:t>
            </a:r>
            <a:r>
              <a:rPr lang="cs-CZ" dirty="0" smtClean="0"/>
              <a:t> by </a:t>
            </a:r>
            <a:r>
              <a:rPr lang="cs-CZ" dirty="0" err="1" smtClean="0"/>
              <a:t>analysis</a:t>
            </a:r>
            <a:r>
              <a:rPr lang="cs-CZ" dirty="0" smtClean="0"/>
              <a:t> (UK, US) – many </a:t>
            </a:r>
            <a:r>
              <a:rPr lang="cs-CZ" dirty="0" err="1" smtClean="0"/>
              <a:t>studies</a:t>
            </a:r>
            <a:r>
              <a:rPr lang="cs-CZ" dirty="0" smtClean="0"/>
              <a:t>, minimum </a:t>
            </a:r>
            <a:r>
              <a:rPr lang="cs-CZ" dirty="0" err="1" smtClean="0"/>
              <a:t>service</a:t>
            </a:r>
            <a:endParaRPr lang="cs-CZ" dirty="0" smtClean="0"/>
          </a:p>
          <a:p>
            <a:r>
              <a:rPr lang="cs-CZ" dirty="0" err="1" smtClean="0"/>
              <a:t>Build</a:t>
            </a:r>
            <a:r>
              <a:rPr lang="cs-CZ" dirty="0" smtClean="0"/>
              <a:t> and </a:t>
            </a:r>
            <a:r>
              <a:rPr lang="cs-CZ" dirty="0" err="1" smtClean="0"/>
              <a:t>see</a:t>
            </a:r>
            <a:r>
              <a:rPr lang="cs-CZ" dirty="0" smtClean="0"/>
              <a:t> (</a:t>
            </a:r>
            <a:r>
              <a:rPr lang="cs-CZ" dirty="0" err="1" smtClean="0"/>
              <a:t>China</a:t>
            </a:r>
            <a:r>
              <a:rPr lang="cs-CZ" dirty="0" smtClean="0"/>
              <a:t>, </a:t>
            </a:r>
            <a:r>
              <a:rPr lang="cs-CZ" dirty="0" err="1" smtClean="0"/>
              <a:t>Spain</a:t>
            </a:r>
            <a:r>
              <a:rPr lang="cs-CZ" dirty="0" smtClean="0"/>
              <a:t>) – </a:t>
            </a:r>
            <a:r>
              <a:rPr lang="cs-CZ" dirty="0" err="1" smtClean="0"/>
              <a:t>large</a:t>
            </a:r>
            <a:r>
              <a:rPr lang="cs-CZ" dirty="0" smtClean="0"/>
              <a:t> </a:t>
            </a:r>
            <a:r>
              <a:rPr lang="cs-CZ" dirty="0" err="1" smtClean="0"/>
              <a:t>increases</a:t>
            </a:r>
            <a:r>
              <a:rPr lang="cs-CZ" dirty="0" smtClean="0"/>
              <a:t> in HSR network</a:t>
            </a:r>
          </a:p>
          <a:p>
            <a:endParaRPr lang="cs-CZ" dirty="0"/>
          </a:p>
          <a:p>
            <a:r>
              <a:rPr lang="cs-CZ" dirty="0" smtClean="0"/>
              <a:t>Step by step x big </a:t>
            </a:r>
            <a:r>
              <a:rPr lang="cs-CZ" dirty="0" err="1" smtClean="0"/>
              <a:t>bang</a:t>
            </a:r>
            <a:r>
              <a:rPr lang="cs-CZ" dirty="0" smtClean="0"/>
              <a:t> </a:t>
            </a:r>
            <a:r>
              <a:rPr lang="cs-CZ" dirty="0" err="1" smtClean="0"/>
              <a:t>approach</a:t>
            </a:r>
            <a:r>
              <a:rPr lang="cs-CZ" dirty="0" smtClean="0"/>
              <a:t> </a:t>
            </a:r>
            <a:endParaRPr lang="cs-CZ" dirty="0"/>
          </a:p>
        </p:txBody>
      </p:sp>
    </p:spTree>
    <p:extLst>
      <p:ext uri="{BB962C8B-B14F-4D97-AF65-F5344CB8AC3E}">
        <p14:creationId xmlns:p14="http://schemas.microsoft.com/office/powerpoint/2010/main" val="267335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 </a:t>
            </a:r>
            <a:r>
              <a:rPr lang="cs-CZ" dirty="0" err="1" smtClean="0"/>
              <a:t>for</a:t>
            </a:r>
            <a:r>
              <a:rPr lang="cs-CZ" dirty="0" smtClean="0"/>
              <a:t> HSR </a:t>
            </a:r>
            <a:r>
              <a:rPr lang="cs-CZ" dirty="0" err="1" smtClean="0"/>
              <a:t>investment</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err="1" smtClean="0"/>
              <a:t>Does</a:t>
            </a:r>
            <a:r>
              <a:rPr lang="cs-CZ" dirty="0" smtClean="0"/>
              <a:t> HSR make a </a:t>
            </a:r>
            <a:r>
              <a:rPr lang="cs-CZ" dirty="0" err="1" smtClean="0"/>
              <a:t>commercial</a:t>
            </a:r>
            <a:r>
              <a:rPr lang="cs-CZ" dirty="0" smtClean="0"/>
              <a:t> return?</a:t>
            </a:r>
          </a:p>
          <a:p>
            <a:pPr marL="514350" indent="-514350">
              <a:buFont typeface="+mj-lt"/>
              <a:buAutoNum type="arabicPeriod"/>
            </a:pPr>
            <a:r>
              <a:rPr lang="cs-CZ" dirty="0" err="1" smtClean="0"/>
              <a:t>Does</a:t>
            </a:r>
            <a:r>
              <a:rPr lang="cs-CZ" dirty="0" smtClean="0"/>
              <a:t> HSR make a </a:t>
            </a:r>
            <a:r>
              <a:rPr lang="cs-CZ" dirty="0" err="1" smtClean="0"/>
              <a:t>social</a:t>
            </a:r>
            <a:r>
              <a:rPr lang="cs-CZ" dirty="0" smtClean="0"/>
              <a:t> return?</a:t>
            </a:r>
          </a:p>
          <a:p>
            <a:pPr marL="514350" indent="-514350">
              <a:buFont typeface="+mj-lt"/>
              <a:buAutoNum type="arabicPeriod"/>
            </a:pPr>
            <a:r>
              <a:rPr lang="cs-CZ" dirty="0" err="1" smtClean="0"/>
              <a:t>Does</a:t>
            </a:r>
            <a:r>
              <a:rPr lang="cs-CZ" dirty="0" smtClean="0"/>
              <a:t> HSR make a </a:t>
            </a:r>
            <a:r>
              <a:rPr lang="cs-CZ" dirty="0" err="1" smtClean="0"/>
              <a:t>social</a:t>
            </a:r>
            <a:r>
              <a:rPr lang="cs-CZ" dirty="0" smtClean="0"/>
              <a:t> return </a:t>
            </a:r>
            <a:r>
              <a:rPr lang="cs-CZ" dirty="0" err="1" smtClean="0"/>
              <a:t>including</a:t>
            </a:r>
            <a:r>
              <a:rPr lang="cs-CZ" dirty="0" smtClean="0"/>
              <a:t> </a:t>
            </a:r>
            <a:r>
              <a:rPr lang="cs-CZ" dirty="0" err="1" smtClean="0"/>
              <a:t>impacts</a:t>
            </a:r>
            <a:r>
              <a:rPr lang="cs-CZ" dirty="0" smtClean="0"/>
              <a:t> on </a:t>
            </a:r>
            <a:r>
              <a:rPr lang="cs-CZ" dirty="0" err="1" smtClean="0"/>
              <a:t>other</a:t>
            </a:r>
            <a:r>
              <a:rPr lang="cs-CZ" dirty="0" smtClean="0"/>
              <a:t> transport </a:t>
            </a:r>
            <a:r>
              <a:rPr lang="cs-CZ" dirty="0" err="1" smtClean="0"/>
              <a:t>systems</a:t>
            </a:r>
            <a:r>
              <a:rPr lang="cs-CZ" dirty="0" smtClean="0"/>
              <a:t> and </a:t>
            </a:r>
            <a:r>
              <a:rPr lang="cs-CZ" dirty="0" err="1" smtClean="0"/>
              <a:t>wider</a:t>
            </a:r>
            <a:r>
              <a:rPr lang="cs-CZ" dirty="0" smtClean="0"/>
              <a:t> </a:t>
            </a:r>
            <a:r>
              <a:rPr lang="cs-CZ" dirty="0" err="1" smtClean="0"/>
              <a:t>economic</a:t>
            </a:r>
            <a:r>
              <a:rPr lang="cs-CZ" dirty="0" smtClean="0"/>
              <a:t> </a:t>
            </a:r>
            <a:r>
              <a:rPr lang="cs-CZ" dirty="0" err="1" smtClean="0"/>
              <a:t>benefits</a:t>
            </a:r>
            <a:r>
              <a:rPr lang="cs-CZ" dirty="0" smtClean="0"/>
              <a:t>?</a:t>
            </a:r>
          </a:p>
          <a:p>
            <a:pPr marL="514350" indent="-514350">
              <a:buFont typeface="+mj-lt"/>
              <a:buAutoNum type="arabicPeriod"/>
            </a:pPr>
            <a:r>
              <a:rPr lang="cs-CZ" dirty="0" err="1" smtClean="0"/>
              <a:t>Does</a:t>
            </a:r>
            <a:r>
              <a:rPr lang="cs-CZ" dirty="0" smtClean="0"/>
              <a:t> HSR </a:t>
            </a:r>
            <a:r>
              <a:rPr lang="cs-CZ" dirty="0" err="1" smtClean="0"/>
              <a:t>have</a:t>
            </a:r>
            <a:r>
              <a:rPr lang="cs-CZ" dirty="0" smtClean="0"/>
              <a:t> </a:t>
            </a:r>
            <a:r>
              <a:rPr lang="cs-CZ" dirty="0" err="1" smtClean="0"/>
              <a:t>social</a:t>
            </a:r>
            <a:r>
              <a:rPr lang="cs-CZ" dirty="0" smtClean="0"/>
              <a:t> </a:t>
            </a:r>
            <a:r>
              <a:rPr lang="cs-CZ" dirty="0" err="1" smtClean="0"/>
              <a:t>returns</a:t>
            </a:r>
            <a:r>
              <a:rPr lang="cs-CZ" dirty="0" smtClean="0"/>
              <a:t> </a:t>
            </a:r>
            <a:r>
              <a:rPr lang="cs-CZ" dirty="0" err="1" smtClean="0"/>
              <a:t>when</a:t>
            </a:r>
            <a:r>
              <a:rPr lang="cs-CZ" dirty="0" smtClean="0"/>
              <a:t> </a:t>
            </a:r>
            <a:r>
              <a:rPr lang="cs-CZ" dirty="0" err="1" smtClean="0"/>
              <a:t>qualitative</a:t>
            </a:r>
            <a:r>
              <a:rPr lang="cs-CZ" dirty="0" smtClean="0"/>
              <a:t> </a:t>
            </a:r>
            <a:r>
              <a:rPr lang="cs-CZ" dirty="0" err="1" smtClean="0"/>
              <a:t>wider</a:t>
            </a:r>
            <a:r>
              <a:rPr lang="cs-CZ" dirty="0" smtClean="0"/>
              <a:t> </a:t>
            </a:r>
            <a:r>
              <a:rPr lang="cs-CZ" dirty="0" err="1" smtClean="0"/>
              <a:t>benefits</a:t>
            </a:r>
            <a:r>
              <a:rPr lang="cs-CZ" dirty="0" smtClean="0"/>
              <a:t> are </a:t>
            </a:r>
            <a:r>
              <a:rPr lang="cs-CZ" dirty="0" err="1" smtClean="0"/>
              <a:t>taken</a:t>
            </a:r>
            <a:r>
              <a:rPr lang="cs-CZ" dirty="0" smtClean="0"/>
              <a:t> </a:t>
            </a:r>
            <a:r>
              <a:rPr lang="cs-CZ" dirty="0" err="1" smtClean="0"/>
              <a:t>into</a:t>
            </a:r>
            <a:r>
              <a:rPr lang="cs-CZ" dirty="0" smtClean="0"/>
              <a:t> </a:t>
            </a:r>
            <a:r>
              <a:rPr lang="cs-CZ" dirty="0" err="1" smtClean="0"/>
              <a:t>account</a:t>
            </a:r>
            <a:r>
              <a:rPr lang="cs-CZ" dirty="0" smtClean="0"/>
              <a:t>?</a:t>
            </a:r>
            <a:endParaRPr lang="cs-CZ" dirty="0"/>
          </a:p>
        </p:txBody>
      </p:sp>
    </p:spTree>
    <p:extLst>
      <p:ext uri="{BB962C8B-B14F-4D97-AF65-F5344CB8AC3E}">
        <p14:creationId xmlns:p14="http://schemas.microsoft.com/office/powerpoint/2010/main" val="385709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a:t>
            </a:r>
            <a:endParaRPr lang="cs-CZ" dirty="0"/>
          </a:p>
        </p:txBody>
      </p:sp>
      <p:sp>
        <p:nvSpPr>
          <p:cNvPr id="3" name="Zástupný symbol pro obsah 2"/>
          <p:cNvSpPr>
            <a:spLocks noGrp="1"/>
          </p:cNvSpPr>
          <p:nvPr>
            <p:ph idx="1"/>
          </p:nvPr>
        </p:nvSpPr>
        <p:spPr/>
        <p:txBody>
          <a:bodyPr/>
          <a:lstStyle/>
          <a:p>
            <a:r>
              <a:rPr lang="cs-CZ" dirty="0" smtClean="0"/>
              <a:t>A </a:t>
            </a:r>
            <a:r>
              <a:rPr lang="cs-CZ" dirty="0" err="1" smtClean="0"/>
              <a:t>key</a:t>
            </a:r>
            <a:r>
              <a:rPr lang="cs-CZ" dirty="0" smtClean="0"/>
              <a:t> </a:t>
            </a:r>
            <a:r>
              <a:rPr lang="cs-CZ" dirty="0" err="1" smtClean="0"/>
              <a:t>metric</a:t>
            </a:r>
            <a:r>
              <a:rPr lang="cs-CZ" dirty="0" smtClean="0"/>
              <a:t> </a:t>
            </a:r>
            <a:r>
              <a:rPr lang="cs-CZ" dirty="0" err="1" smtClean="0"/>
              <a:t>is</a:t>
            </a:r>
            <a:r>
              <a:rPr lang="cs-CZ" dirty="0" smtClean="0"/>
              <a:t> </a:t>
            </a:r>
            <a:r>
              <a:rPr lang="cs-CZ" dirty="0" err="1" smtClean="0"/>
              <a:t>the</a:t>
            </a:r>
            <a:r>
              <a:rPr lang="cs-CZ" dirty="0" smtClean="0"/>
              <a:t> </a:t>
            </a:r>
            <a:r>
              <a:rPr lang="cs-CZ" dirty="0" err="1" smtClean="0"/>
              <a:t>level</a:t>
            </a:r>
            <a:r>
              <a:rPr lang="cs-CZ" dirty="0" smtClean="0"/>
              <a:t> </a:t>
            </a:r>
            <a:r>
              <a:rPr lang="cs-CZ" dirty="0" err="1" smtClean="0"/>
              <a:t>of</a:t>
            </a:r>
            <a:r>
              <a:rPr lang="cs-CZ" dirty="0" smtClean="0"/>
              <a:t> </a:t>
            </a:r>
            <a:r>
              <a:rPr lang="cs-CZ" dirty="0" err="1" smtClean="0"/>
              <a:t>passenger</a:t>
            </a:r>
            <a:r>
              <a:rPr lang="cs-CZ" dirty="0" smtClean="0"/>
              <a:t> </a:t>
            </a:r>
            <a:r>
              <a:rPr lang="cs-CZ" dirty="0" err="1" smtClean="0"/>
              <a:t>demand</a:t>
            </a:r>
            <a:r>
              <a:rPr lang="cs-CZ" dirty="0" smtClean="0"/>
              <a:t> </a:t>
            </a:r>
            <a:r>
              <a:rPr lang="cs-CZ" dirty="0" err="1" smtClean="0"/>
              <a:t>with</a:t>
            </a:r>
            <a:r>
              <a:rPr lang="cs-CZ" dirty="0" smtClean="0"/>
              <a:t> </a:t>
            </a:r>
            <a:r>
              <a:rPr lang="cs-CZ" dirty="0" err="1" smtClean="0"/>
              <a:t>gravity</a:t>
            </a:r>
            <a:r>
              <a:rPr lang="cs-CZ" dirty="0" smtClean="0"/>
              <a:t> model </a:t>
            </a:r>
            <a:r>
              <a:rPr lang="cs-CZ" dirty="0" err="1" smtClean="0"/>
              <a:t>formulations</a:t>
            </a:r>
            <a:r>
              <a:rPr lang="cs-CZ" dirty="0" smtClean="0"/>
              <a:t> </a:t>
            </a:r>
            <a:r>
              <a:rPr lang="cs-CZ" dirty="0" err="1" smtClean="0"/>
              <a:t>providing</a:t>
            </a:r>
            <a:r>
              <a:rPr lang="cs-CZ" dirty="0" smtClean="0"/>
              <a:t> a </a:t>
            </a:r>
            <a:r>
              <a:rPr lang="cs-CZ" dirty="0" err="1" smtClean="0"/>
              <a:t>useful</a:t>
            </a:r>
            <a:r>
              <a:rPr lang="cs-CZ" dirty="0" smtClean="0"/>
              <a:t> </a:t>
            </a:r>
            <a:r>
              <a:rPr lang="cs-CZ" dirty="0" err="1" smtClean="0"/>
              <a:t>basis</a:t>
            </a:r>
            <a:r>
              <a:rPr lang="cs-CZ" dirty="0" smtClean="0"/>
              <a:t> </a:t>
            </a:r>
            <a:r>
              <a:rPr lang="cs-CZ" dirty="0" err="1" smtClean="0"/>
              <a:t>for</a:t>
            </a:r>
            <a:r>
              <a:rPr lang="cs-CZ" dirty="0" smtClean="0"/>
              <a:t> </a:t>
            </a:r>
            <a:r>
              <a:rPr lang="cs-CZ" dirty="0" err="1" smtClean="0"/>
              <a:t>high</a:t>
            </a:r>
            <a:r>
              <a:rPr lang="cs-CZ" dirty="0" smtClean="0"/>
              <a:t> </a:t>
            </a:r>
            <a:r>
              <a:rPr lang="cs-CZ" dirty="0" err="1" smtClean="0"/>
              <a:t>level</a:t>
            </a:r>
            <a:r>
              <a:rPr lang="cs-CZ" dirty="0" smtClean="0"/>
              <a:t> </a:t>
            </a:r>
            <a:r>
              <a:rPr lang="cs-CZ" dirty="0" err="1" smtClean="0"/>
              <a:t>startegic</a:t>
            </a:r>
            <a:r>
              <a:rPr lang="cs-CZ" dirty="0" smtClean="0"/>
              <a:t> </a:t>
            </a:r>
            <a:r>
              <a:rPr lang="cs-CZ" dirty="0" err="1" smtClean="0"/>
              <a:t>forecasts</a:t>
            </a:r>
            <a:r>
              <a:rPr lang="cs-CZ" dirty="0" smtClean="0"/>
              <a:t> in </a:t>
            </a:r>
            <a:r>
              <a:rPr lang="cs-CZ" dirty="0" err="1" smtClean="0"/>
              <a:t>advance</a:t>
            </a:r>
            <a:r>
              <a:rPr lang="cs-CZ" dirty="0" smtClean="0"/>
              <a:t> </a:t>
            </a:r>
            <a:r>
              <a:rPr lang="cs-CZ" dirty="0" err="1" smtClean="0"/>
              <a:t>of</a:t>
            </a:r>
            <a:r>
              <a:rPr lang="cs-CZ" dirty="0" smtClean="0"/>
              <a:t> </a:t>
            </a:r>
            <a:r>
              <a:rPr lang="cs-CZ" dirty="0" err="1" smtClean="0"/>
              <a:t>subsequent</a:t>
            </a:r>
            <a:r>
              <a:rPr lang="cs-CZ" dirty="0" smtClean="0"/>
              <a:t> </a:t>
            </a:r>
            <a:r>
              <a:rPr lang="cs-CZ" dirty="0" err="1" smtClean="0"/>
              <a:t>detailed</a:t>
            </a:r>
            <a:r>
              <a:rPr lang="cs-CZ" smtClean="0"/>
              <a:t> modelling </a:t>
            </a:r>
            <a:endParaRPr lang="cs-CZ"/>
          </a:p>
        </p:txBody>
      </p:sp>
    </p:spTree>
    <p:extLst>
      <p:ext uri="{BB962C8B-B14F-4D97-AF65-F5344CB8AC3E}">
        <p14:creationId xmlns:p14="http://schemas.microsoft.com/office/powerpoint/2010/main" val="3044024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11.3 </a:t>
            </a:r>
            <a:r>
              <a:rPr lang="cs-CZ" dirty="0" err="1" smtClean="0"/>
              <a:t>When</a:t>
            </a:r>
            <a:r>
              <a:rPr lang="cs-CZ" dirty="0" smtClean="0"/>
              <a:t> to </a:t>
            </a:r>
            <a:r>
              <a:rPr lang="cs-CZ" dirty="0" err="1" smtClean="0"/>
              <a:t>invest</a:t>
            </a:r>
            <a:r>
              <a:rPr lang="cs-CZ" dirty="0" smtClean="0"/>
              <a:t> in HSR?</a:t>
            </a:r>
            <a:endParaRPr lang="cs-CZ" dirty="0"/>
          </a:p>
        </p:txBody>
      </p:sp>
      <p:sp>
        <p:nvSpPr>
          <p:cNvPr id="5" name="Podnadpis 4"/>
          <p:cNvSpPr>
            <a:spLocks noGrp="1"/>
          </p:cNvSpPr>
          <p:nvPr>
            <p:ph type="subTitle" idx="1"/>
          </p:nvPr>
        </p:nvSpPr>
        <p:spPr/>
        <p:txBody>
          <a:bodyPr/>
          <a:lstStyle/>
          <a:p>
            <a:r>
              <a:rPr lang="cs-CZ" dirty="0" err="1" smtClean="0"/>
              <a:t>Nash</a:t>
            </a:r>
            <a:r>
              <a:rPr lang="cs-CZ" dirty="0" smtClean="0"/>
              <a:t> (2015): </a:t>
            </a:r>
            <a:r>
              <a:rPr lang="cs-CZ" dirty="0" err="1" smtClean="0"/>
              <a:t>When</a:t>
            </a:r>
            <a:r>
              <a:rPr lang="cs-CZ" dirty="0" smtClean="0"/>
              <a:t> to </a:t>
            </a:r>
            <a:r>
              <a:rPr lang="cs-CZ" dirty="0" err="1" smtClean="0"/>
              <a:t>invest</a:t>
            </a:r>
            <a:r>
              <a:rPr lang="cs-CZ" dirty="0" smtClean="0"/>
              <a:t> in HSR?</a:t>
            </a:r>
            <a:endParaRPr lang="cs-CZ" dirty="0"/>
          </a:p>
        </p:txBody>
      </p:sp>
    </p:spTree>
    <p:extLst>
      <p:ext uri="{BB962C8B-B14F-4D97-AF65-F5344CB8AC3E}">
        <p14:creationId xmlns:p14="http://schemas.microsoft.com/office/powerpoint/2010/main" val="418716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Learning</a:t>
            </a:r>
            <a:r>
              <a:rPr lang="cs-CZ" dirty="0" smtClean="0"/>
              <a:t> </a:t>
            </a:r>
            <a:r>
              <a:rPr lang="cs-CZ" dirty="0" err="1" smtClean="0"/>
              <a:t>Outcomes</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Understand</a:t>
            </a:r>
            <a:r>
              <a:rPr lang="cs-CZ" dirty="0" smtClean="0"/>
              <a:t> </a:t>
            </a:r>
            <a:r>
              <a:rPr lang="cs-CZ" dirty="0" err="1" smtClean="0"/>
              <a:t>why</a:t>
            </a:r>
            <a:r>
              <a:rPr lang="cs-CZ" dirty="0" smtClean="0"/>
              <a:t> </a:t>
            </a:r>
            <a:r>
              <a:rPr lang="cs-CZ" dirty="0" err="1" smtClean="0"/>
              <a:t>we</a:t>
            </a:r>
            <a:r>
              <a:rPr lang="cs-CZ" dirty="0" smtClean="0"/>
              <a:t> </a:t>
            </a:r>
            <a:r>
              <a:rPr lang="cs-CZ" dirty="0" err="1" smtClean="0"/>
              <a:t>appraise</a:t>
            </a:r>
            <a:endParaRPr lang="cs-CZ" dirty="0" smtClean="0"/>
          </a:p>
          <a:p>
            <a:r>
              <a:rPr lang="cs-CZ" dirty="0" err="1" smtClean="0"/>
              <a:t>Understand</a:t>
            </a:r>
            <a:r>
              <a:rPr lang="cs-CZ" dirty="0" smtClean="0"/>
              <a:t> </a:t>
            </a:r>
            <a:r>
              <a:rPr lang="cs-CZ" dirty="0" err="1" smtClean="0"/>
              <a:t>main</a:t>
            </a:r>
            <a:r>
              <a:rPr lang="cs-CZ" dirty="0" smtClean="0"/>
              <a:t> </a:t>
            </a:r>
            <a:r>
              <a:rPr lang="cs-CZ" dirty="0" err="1" smtClean="0"/>
              <a:t>methods</a:t>
            </a:r>
            <a:r>
              <a:rPr lang="cs-CZ" dirty="0" smtClean="0"/>
              <a:t> </a:t>
            </a:r>
            <a:r>
              <a:rPr lang="cs-CZ" dirty="0" err="1" smtClean="0"/>
              <a:t>of</a:t>
            </a:r>
            <a:r>
              <a:rPr lang="cs-CZ" dirty="0" smtClean="0"/>
              <a:t> </a:t>
            </a:r>
            <a:r>
              <a:rPr lang="cs-CZ" dirty="0" err="1" smtClean="0"/>
              <a:t>appraisal</a:t>
            </a:r>
            <a:endParaRPr lang="cs-CZ" dirty="0" smtClean="0"/>
          </a:p>
          <a:p>
            <a:r>
              <a:rPr lang="cs-CZ" dirty="0" err="1" smtClean="0"/>
              <a:t>The</a:t>
            </a:r>
            <a:r>
              <a:rPr lang="cs-CZ" dirty="0" smtClean="0"/>
              <a:t> </a:t>
            </a:r>
            <a:r>
              <a:rPr lang="cs-CZ" dirty="0" err="1" smtClean="0"/>
              <a:t>economics</a:t>
            </a:r>
            <a:r>
              <a:rPr lang="cs-CZ" dirty="0" smtClean="0"/>
              <a:t> </a:t>
            </a:r>
            <a:r>
              <a:rPr lang="cs-CZ" dirty="0" err="1" smtClean="0"/>
              <a:t>of</a:t>
            </a:r>
            <a:r>
              <a:rPr lang="cs-CZ" dirty="0" smtClean="0"/>
              <a:t> </a:t>
            </a:r>
            <a:r>
              <a:rPr lang="cs-CZ" dirty="0" err="1" smtClean="0"/>
              <a:t>high</a:t>
            </a:r>
            <a:r>
              <a:rPr lang="cs-CZ" dirty="0" smtClean="0"/>
              <a:t> speed </a:t>
            </a:r>
            <a:r>
              <a:rPr lang="cs-CZ" dirty="0" err="1" smtClean="0"/>
              <a:t>rail</a:t>
            </a:r>
            <a:endParaRPr lang="cs-CZ" dirty="0" smtClean="0"/>
          </a:p>
          <a:p>
            <a:r>
              <a:rPr lang="cs-CZ" dirty="0" err="1" smtClean="0"/>
              <a:t>When</a:t>
            </a:r>
            <a:r>
              <a:rPr lang="cs-CZ" dirty="0" smtClean="0"/>
              <a:t> to </a:t>
            </a:r>
            <a:r>
              <a:rPr lang="cs-CZ" dirty="0" err="1" smtClean="0"/>
              <a:t>invest</a:t>
            </a:r>
            <a:r>
              <a:rPr lang="cs-CZ" dirty="0" smtClean="0"/>
              <a:t> in </a:t>
            </a:r>
            <a:r>
              <a:rPr lang="cs-CZ" dirty="0" err="1" smtClean="0"/>
              <a:t>high</a:t>
            </a:r>
            <a:r>
              <a:rPr lang="cs-CZ" dirty="0" smtClean="0"/>
              <a:t> speed </a:t>
            </a:r>
            <a:r>
              <a:rPr lang="cs-CZ" dirty="0" err="1" smtClean="0"/>
              <a:t>rail</a:t>
            </a:r>
            <a:endParaRPr lang="cs-CZ" dirty="0" smtClean="0"/>
          </a:p>
        </p:txBody>
      </p:sp>
    </p:spTree>
    <p:extLst>
      <p:ext uri="{BB962C8B-B14F-4D97-AF65-F5344CB8AC3E}">
        <p14:creationId xmlns:p14="http://schemas.microsoft.com/office/powerpoint/2010/main" val="2463665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a:t>This paper starts by a general review of the costs and benefits of high speed rail, of how they are </a:t>
            </a:r>
            <a:r>
              <a:rPr lang="en-US" dirty="0" smtClean="0"/>
              <a:t>measured</a:t>
            </a:r>
            <a:r>
              <a:rPr lang="cs-CZ" dirty="0" smtClean="0"/>
              <a:t> </a:t>
            </a:r>
            <a:r>
              <a:rPr lang="en-US" dirty="0" smtClean="0"/>
              <a:t>in </a:t>
            </a:r>
            <a:r>
              <a:rPr lang="en-US" dirty="0"/>
              <a:t>cost–benefit analysis and of the circumstances in which benefits may be expected to </a:t>
            </a:r>
            <a:r>
              <a:rPr lang="en-US" dirty="0" smtClean="0"/>
              <a:t>exceed</a:t>
            </a:r>
            <a:r>
              <a:rPr lang="cs-CZ" dirty="0" smtClean="0"/>
              <a:t> </a:t>
            </a:r>
            <a:r>
              <a:rPr lang="en-US" dirty="0" smtClean="0"/>
              <a:t>costs</a:t>
            </a:r>
            <a:r>
              <a:rPr lang="en-US" dirty="0"/>
              <a:t>. </a:t>
            </a:r>
            <a:endParaRPr lang="cs-CZ" dirty="0" smtClean="0"/>
          </a:p>
          <a:p>
            <a:pPr marL="0" indent="0">
              <a:buNone/>
            </a:pPr>
            <a:r>
              <a:rPr lang="en-US" dirty="0" smtClean="0"/>
              <a:t>Two </a:t>
            </a:r>
            <a:r>
              <a:rPr lang="en-US" dirty="0"/>
              <a:t>approaches are taken to the latter; first, examining models in which values of key </a:t>
            </a:r>
            <a:r>
              <a:rPr lang="en-US" dirty="0" smtClean="0"/>
              <a:t>parameters</a:t>
            </a:r>
            <a:r>
              <a:rPr lang="cs-CZ" dirty="0" smtClean="0"/>
              <a:t> </a:t>
            </a:r>
            <a:r>
              <a:rPr lang="en-US" dirty="0" smtClean="0"/>
              <a:t>are </a:t>
            </a:r>
            <a:r>
              <a:rPr lang="en-US" dirty="0"/>
              <a:t>varied to see in what circumstances benefits exceed costs, and secondly looking at the </a:t>
            </a:r>
            <a:r>
              <a:rPr lang="en-US" dirty="0" smtClean="0"/>
              <a:t>limited</a:t>
            </a:r>
            <a:r>
              <a:rPr lang="cs-CZ" dirty="0" smtClean="0"/>
              <a:t> </a:t>
            </a:r>
            <a:r>
              <a:rPr lang="en-US" dirty="0" smtClean="0"/>
              <a:t>evidence </a:t>
            </a:r>
            <a:r>
              <a:rPr lang="en-US" dirty="0"/>
              <a:t>from ex post studies, mainly for France and Spain. </a:t>
            </a:r>
            <a:endParaRPr lang="cs-CZ" dirty="0"/>
          </a:p>
        </p:txBody>
      </p:sp>
    </p:spTree>
    <p:extLst>
      <p:ext uri="{BB962C8B-B14F-4D97-AF65-F5344CB8AC3E}">
        <p14:creationId xmlns:p14="http://schemas.microsoft.com/office/powerpoint/2010/main" val="300096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EU </a:t>
            </a:r>
            <a:r>
              <a:rPr lang="cs-CZ" dirty="0" err="1" smtClean="0"/>
              <a:t>policy</a:t>
            </a:r>
            <a:endParaRPr lang="cs-CZ" dirty="0"/>
          </a:p>
        </p:txBody>
      </p:sp>
      <p:sp>
        <p:nvSpPr>
          <p:cNvPr id="3" name="Zástupný symbol pro obsah 2"/>
          <p:cNvSpPr>
            <a:spLocks noGrp="1"/>
          </p:cNvSpPr>
          <p:nvPr>
            <p:ph idx="1"/>
          </p:nvPr>
        </p:nvSpPr>
        <p:spPr/>
        <p:txBody>
          <a:bodyPr/>
          <a:lstStyle/>
          <a:p>
            <a:r>
              <a:rPr lang="en-US" dirty="0"/>
              <a:t>European Commission calling for a trebling of the </a:t>
            </a:r>
            <a:r>
              <a:rPr lang="en-US" dirty="0" err="1"/>
              <a:t>kilometres</a:t>
            </a:r>
            <a:r>
              <a:rPr lang="en-US" dirty="0"/>
              <a:t> </a:t>
            </a:r>
            <a:r>
              <a:rPr lang="en-US" dirty="0" smtClean="0"/>
              <a:t>of</a:t>
            </a:r>
            <a:r>
              <a:rPr lang="cs-CZ" dirty="0" smtClean="0"/>
              <a:t> </a:t>
            </a:r>
            <a:r>
              <a:rPr lang="en-US" dirty="0" smtClean="0"/>
              <a:t>high </a:t>
            </a:r>
            <a:r>
              <a:rPr lang="en-US" dirty="0"/>
              <a:t>speed line in Europe by 2030. </a:t>
            </a:r>
            <a:endParaRPr lang="cs-CZ" dirty="0" smtClean="0"/>
          </a:p>
          <a:p>
            <a:r>
              <a:rPr lang="en-US" dirty="0" smtClean="0"/>
              <a:t>Yet </a:t>
            </a:r>
            <a:r>
              <a:rPr lang="en-US" dirty="0"/>
              <a:t>high speed rail is an </a:t>
            </a:r>
            <a:r>
              <a:rPr lang="en-US" dirty="0" smtClean="0"/>
              <a:t>enormous</a:t>
            </a:r>
            <a:r>
              <a:rPr lang="cs-CZ" dirty="0" smtClean="0"/>
              <a:t> </a:t>
            </a:r>
            <a:r>
              <a:rPr lang="en-US" dirty="0" smtClean="0"/>
              <a:t>investment</a:t>
            </a:r>
            <a:r>
              <a:rPr lang="en-US" dirty="0"/>
              <a:t>, and it is necessary to consider very carefully </a:t>
            </a:r>
            <a:r>
              <a:rPr lang="en-US" dirty="0" smtClean="0"/>
              <a:t>in</a:t>
            </a:r>
            <a:r>
              <a:rPr lang="cs-CZ" dirty="0" smtClean="0"/>
              <a:t> </a:t>
            </a:r>
            <a:r>
              <a:rPr lang="en-US" dirty="0" smtClean="0"/>
              <a:t>what </a:t>
            </a:r>
            <a:r>
              <a:rPr lang="en-US" dirty="0"/>
              <a:t>circumstances such an outlay is justified.</a:t>
            </a:r>
            <a:endParaRPr lang="cs-CZ" dirty="0"/>
          </a:p>
        </p:txBody>
      </p:sp>
    </p:spTree>
    <p:extLst>
      <p:ext uri="{BB962C8B-B14F-4D97-AF65-F5344CB8AC3E}">
        <p14:creationId xmlns:p14="http://schemas.microsoft.com/office/powerpoint/2010/main" val="223937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HSR </a:t>
            </a:r>
            <a:r>
              <a:rPr lang="cs-CZ" dirty="0" err="1" smtClean="0"/>
              <a:t>costs</a:t>
            </a:r>
            <a:r>
              <a:rPr lang="cs-CZ" dirty="0" smtClean="0"/>
              <a:t> and </a:t>
            </a:r>
            <a:r>
              <a:rPr lang="cs-CZ" dirty="0" err="1" smtClean="0"/>
              <a:t>benefits</a:t>
            </a:r>
            <a:endParaRPr lang="cs-CZ" dirty="0"/>
          </a:p>
        </p:txBody>
      </p:sp>
      <p:pic>
        <p:nvPicPr>
          <p:cNvPr id="5" name="Zástupný symbol pro obsah 4"/>
          <p:cNvPicPr>
            <a:picLocks noGrp="1" noChangeAspect="1"/>
          </p:cNvPicPr>
          <p:nvPr>
            <p:ph idx="1"/>
          </p:nvPr>
        </p:nvPicPr>
        <p:blipFill>
          <a:blip r:embed="rId2"/>
          <a:stretch>
            <a:fillRect/>
          </a:stretch>
        </p:blipFill>
        <p:spPr>
          <a:xfrm>
            <a:off x="687307" y="2132856"/>
            <a:ext cx="7769385" cy="3280990"/>
          </a:xfrm>
          <a:prstGeom prst="rect">
            <a:avLst/>
          </a:prstGeom>
        </p:spPr>
      </p:pic>
    </p:spTree>
    <p:extLst>
      <p:ext uri="{BB962C8B-B14F-4D97-AF65-F5344CB8AC3E}">
        <p14:creationId xmlns:p14="http://schemas.microsoft.com/office/powerpoint/2010/main" val="2051017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507288" cy="1143000"/>
          </a:xfrm>
        </p:spPr>
        <p:txBody>
          <a:bodyPr>
            <a:normAutofit fontScale="90000"/>
          </a:bodyPr>
          <a:lstStyle/>
          <a:p>
            <a:r>
              <a:rPr lang="cs-CZ" dirty="0" err="1" smtClean="0"/>
              <a:t>Construction</a:t>
            </a:r>
            <a:r>
              <a:rPr lang="cs-CZ" dirty="0" smtClean="0"/>
              <a:t> </a:t>
            </a:r>
            <a:r>
              <a:rPr lang="cs-CZ" dirty="0" err="1" smtClean="0"/>
              <a:t>costs</a:t>
            </a:r>
            <a:r>
              <a:rPr lang="cs-CZ" dirty="0" smtClean="0"/>
              <a:t> </a:t>
            </a:r>
            <a:r>
              <a:rPr lang="cs-CZ" dirty="0" err="1" smtClean="0"/>
              <a:t>of</a:t>
            </a:r>
            <a:r>
              <a:rPr lang="cs-CZ" dirty="0" smtClean="0"/>
              <a:t> HSR (2005 </a:t>
            </a:r>
            <a:r>
              <a:rPr lang="cs-CZ" dirty="0" err="1" smtClean="0"/>
              <a:t>prices</a:t>
            </a:r>
            <a:r>
              <a:rPr lang="cs-CZ" dirty="0" smtClean="0"/>
              <a:t>)</a:t>
            </a:r>
            <a:endParaRPr lang="cs-CZ" dirty="0"/>
          </a:p>
        </p:txBody>
      </p:sp>
      <p:pic>
        <p:nvPicPr>
          <p:cNvPr id="6" name="Zástupný symbol pro obsah 5"/>
          <p:cNvPicPr>
            <a:picLocks noGrp="1" noChangeAspect="1"/>
          </p:cNvPicPr>
          <p:nvPr>
            <p:ph idx="1"/>
          </p:nvPr>
        </p:nvPicPr>
        <p:blipFill>
          <a:blip r:embed="rId2"/>
          <a:stretch>
            <a:fillRect/>
          </a:stretch>
        </p:blipFill>
        <p:spPr>
          <a:xfrm>
            <a:off x="899592" y="2132856"/>
            <a:ext cx="7359022" cy="3370907"/>
          </a:xfrm>
          <a:prstGeom prst="rect">
            <a:avLst/>
          </a:prstGeom>
        </p:spPr>
      </p:pic>
    </p:spTree>
    <p:extLst>
      <p:ext uri="{BB962C8B-B14F-4D97-AF65-F5344CB8AC3E}">
        <p14:creationId xmlns:p14="http://schemas.microsoft.com/office/powerpoint/2010/main" val="2286300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Construction</a:t>
            </a:r>
            <a:r>
              <a:rPr lang="cs-CZ" dirty="0" smtClean="0"/>
              <a:t> </a:t>
            </a:r>
            <a:r>
              <a:rPr lang="cs-CZ" dirty="0" err="1" smtClean="0"/>
              <a:t>strategy</a:t>
            </a:r>
            <a:endParaRPr lang="cs-CZ" dirty="0"/>
          </a:p>
        </p:txBody>
      </p:sp>
      <p:sp>
        <p:nvSpPr>
          <p:cNvPr id="3" name="Zástupný symbol pro obsah 2"/>
          <p:cNvSpPr>
            <a:spLocks noGrp="1"/>
          </p:cNvSpPr>
          <p:nvPr>
            <p:ph idx="1"/>
          </p:nvPr>
        </p:nvSpPr>
        <p:spPr/>
        <p:txBody>
          <a:bodyPr/>
          <a:lstStyle/>
          <a:p>
            <a:r>
              <a:rPr lang="en-US" dirty="0"/>
              <a:t>Given these high costs, it is obviously sensible to ask </a:t>
            </a:r>
            <a:r>
              <a:rPr lang="en-US" dirty="0" smtClean="0"/>
              <a:t>whether</a:t>
            </a:r>
            <a:r>
              <a:rPr lang="cs-CZ" dirty="0" smtClean="0"/>
              <a:t> </a:t>
            </a:r>
            <a:r>
              <a:rPr lang="en-US" dirty="0" smtClean="0"/>
              <a:t>the </a:t>
            </a:r>
            <a:r>
              <a:rPr lang="en-US" dirty="0"/>
              <a:t>costs may be reduced by using upgraded conventional </a:t>
            </a:r>
            <a:r>
              <a:rPr lang="en-US" dirty="0" smtClean="0"/>
              <a:t>tracks</a:t>
            </a:r>
            <a:r>
              <a:rPr lang="cs-CZ" dirty="0" smtClean="0"/>
              <a:t> </a:t>
            </a:r>
            <a:r>
              <a:rPr lang="en-US" dirty="0" smtClean="0"/>
              <a:t>for </a:t>
            </a:r>
            <a:r>
              <a:rPr lang="en-US" dirty="0"/>
              <a:t>all or part of the network. </a:t>
            </a:r>
            <a:endParaRPr lang="cs-CZ" dirty="0" smtClean="0"/>
          </a:p>
          <a:p>
            <a:r>
              <a:rPr lang="en-US" dirty="0" smtClean="0"/>
              <a:t>Much </a:t>
            </a:r>
            <a:r>
              <a:rPr lang="en-US" dirty="0"/>
              <a:t>will depend on what </a:t>
            </a:r>
            <a:r>
              <a:rPr lang="en-US" dirty="0" smtClean="0"/>
              <a:t>already</a:t>
            </a:r>
            <a:r>
              <a:rPr lang="cs-CZ" dirty="0" smtClean="0"/>
              <a:t> </a:t>
            </a:r>
            <a:r>
              <a:rPr lang="en-US" dirty="0" smtClean="0"/>
              <a:t>exists </a:t>
            </a:r>
            <a:r>
              <a:rPr lang="en-US" dirty="0"/>
              <a:t>and whether it has spare capacity.</a:t>
            </a:r>
            <a:endParaRPr lang="cs-CZ" dirty="0"/>
          </a:p>
        </p:txBody>
      </p:sp>
    </p:spTree>
    <p:extLst>
      <p:ext uri="{BB962C8B-B14F-4D97-AF65-F5344CB8AC3E}">
        <p14:creationId xmlns:p14="http://schemas.microsoft.com/office/powerpoint/2010/main" val="2837615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Operational</a:t>
            </a:r>
            <a:r>
              <a:rPr lang="cs-CZ" dirty="0" smtClean="0"/>
              <a:t> </a:t>
            </a:r>
            <a:r>
              <a:rPr lang="cs-CZ" dirty="0" err="1" smtClean="0"/>
              <a:t>costs</a:t>
            </a:r>
            <a:endParaRPr lang="cs-CZ" dirty="0"/>
          </a:p>
        </p:txBody>
      </p:sp>
      <p:sp>
        <p:nvSpPr>
          <p:cNvPr id="3" name="Zástupný symbol pro obsah 2"/>
          <p:cNvSpPr>
            <a:spLocks noGrp="1"/>
          </p:cNvSpPr>
          <p:nvPr>
            <p:ph idx="1"/>
          </p:nvPr>
        </p:nvSpPr>
        <p:spPr/>
        <p:txBody>
          <a:bodyPr>
            <a:normAutofit fontScale="92500"/>
          </a:bodyPr>
          <a:lstStyle/>
          <a:p>
            <a:r>
              <a:rPr lang="en-US" dirty="0"/>
              <a:t>In terms of operating cost, it appears that high speed trains </a:t>
            </a:r>
            <a:r>
              <a:rPr lang="en-US" dirty="0" smtClean="0"/>
              <a:t>are</a:t>
            </a:r>
            <a:r>
              <a:rPr lang="cs-CZ" dirty="0" smtClean="0"/>
              <a:t> </a:t>
            </a:r>
            <a:r>
              <a:rPr lang="en-US" dirty="0" smtClean="0"/>
              <a:t>no </a:t>
            </a:r>
            <a:r>
              <a:rPr lang="en-US" dirty="0"/>
              <a:t>more expensive than conventional trains when the capital </a:t>
            </a:r>
            <a:r>
              <a:rPr lang="en-US" dirty="0" smtClean="0"/>
              <a:t>cost</a:t>
            </a:r>
            <a:r>
              <a:rPr lang="cs-CZ" dirty="0" smtClean="0"/>
              <a:t> </a:t>
            </a:r>
            <a:r>
              <a:rPr lang="en-US" dirty="0" smtClean="0"/>
              <a:t>of </a:t>
            </a:r>
            <a:r>
              <a:rPr lang="en-US" dirty="0"/>
              <a:t>the vehicles is taken into account. </a:t>
            </a:r>
            <a:endParaRPr lang="cs-CZ" dirty="0" smtClean="0"/>
          </a:p>
          <a:p>
            <a:r>
              <a:rPr lang="en-US" dirty="0" smtClean="0"/>
              <a:t>Whilst </a:t>
            </a:r>
            <a:r>
              <a:rPr lang="en-US" dirty="0"/>
              <a:t>energy </a:t>
            </a:r>
            <a:r>
              <a:rPr lang="en-US" dirty="0" smtClean="0"/>
              <a:t>consumption</a:t>
            </a:r>
            <a:r>
              <a:rPr lang="cs-CZ" dirty="0" smtClean="0"/>
              <a:t> </a:t>
            </a:r>
            <a:r>
              <a:rPr lang="en-US" dirty="0" smtClean="0"/>
              <a:t>and </a:t>
            </a:r>
            <a:r>
              <a:rPr lang="en-US" dirty="0"/>
              <a:t>maintenance costs are higher than for conventional trains</a:t>
            </a:r>
            <a:r>
              <a:rPr lang="en-US" dirty="0" smtClean="0"/>
              <a:t>,</a:t>
            </a:r>
            <a:r>
              <a:rPr lang="cs-CZ" dirty="0" smtClean="0"/>
              <a:t> </a:t>
            </a:r>
            <a:r>
              <a:rPr lang="en-US" dirty="0" smtClean="0"/>
              <a:t>high </a:t>
            </a:r>
            <a:r>
              <a:rPr lang="en-US" dirty="0"/>
              <a:t>speed means staff and rolling stock can achieve much </a:t>
            </a:r>
            <a:r>
              <a:rPr lang="en-US" dirty="0" smtClean="0"/>
              <a:t>higher</a:t>
            </a:r>
            <a:r>
              <a:rPr lang="cs-CZ" dirty="0" smtClean="0"/>
              <a:t> </a:t>
            </a:r>
            <a:r>
              <a:rPr lang="en-US" dirty="0" smtClean="0"/>
              <a:t>utilization </a:t>
            </a:r>
            <a:r>
              <a:rPr lang="en-US" dirty="0"/>
              <a:t>rates than conventional rail, offsetting the </a:t>
            </a:r>
            <a:r>
              <a:rPr lang="en-US" dirty="0" smtClean="0"/>
              <a:t>increased</a:t>
            </a:r>
            <a:r>
              <a:rPr lang="cs-CZ" dirty="0" smtClean="0"/>
              <a:t> </a:t>
            </a:r>
            <a:r>
              <a:rPr lang="cs-CZ" dirty="0" err="1" smtClean="0"/>
              <a:t>costs</a:t>
            </a:r>
            <a:endParaRPr lang="cs-CZ" dirty="0"/>
          </a:p>
        </p:txBody>
      </p:sp>
    </p:spTree>
    <p:extLst>
      <p:ext uri="{BB962C8B-B14F-4D97-AF65-F5344CB8AC3E}">
        <p14:creationId xmlns:p14="http://schemas.microsoft.com/office/powerpoint/2010/main" val="286221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External</a:t>
            </a:r>
            <a:r>
              <a:rPr lang="cs-CZ" dirty="0" smtClean="0"/>
              <a:t> </a:t>
            </a:r>
            <a:r>
              <a:rPr lang="cs-CZ" dirty="0" err="1" smtClean="0"/>
              <a:t>costs</a:t>
            </a:r>
            <a:endParaRPr lang="cs-CZ" dirty="0"/>
          </a:p>
        </p:txBody>
      </p:sp>
      <p:sp>
        <p:nvSpPr>
          <p:cNvPr id="3" name="Zástupný symbol pro obsah 2"/>
          <p:cNvSpPr>
            <a:spLocks noGrp="1"/>
          </p:cNvSpPr>
          <p:nvPr>
            <p:ph idx="1"/>
          </p:nvPr>
        </p:nvSpPr>
        <p:spPr/>
        <p:txBody>
          <a:bodyPr>
            <a:normAutofit/>
          </a:bodyPr>
          <a:lstStyle/>
          <a:p>
            <a:r>
              <a:rPr lang="en-US" dirty="0"/>
              <a:t>Of the external costs of high speed rail projects, noise, </a:t>
            </a:r>
            <a:r>
              <a:rPr lang="en-US" dirty="0" smtClean="0"/>
              <a:t>global</a:t>
            </a:r>
            <a:r>
              <a:rPr lang="cs-CZ" dirty="0" smtClean="0"/>
              <a:t> </a:t>
            </a:r>
            <a:r>
              <a:rPr lang="en-US" dirty="0" smtClean="0"/>
              <a:t>warming </a:t>
            </a:r>
            <a:r>
              <a:rPr lang="en-US" dirty="0"/>
              <a:t>and loss of amenity through land take and visual </a:t>
            </a:r>
            <a:r>
              <a:rPr lang="en-US" dirty="0" smtClean="0"/>
              <a:t>intrusion</a:t>
            </a:r>
            <a:r>
              <a:rPr lang="cs-CZ" dirty="0" smtClean="0"/>
              <a:t> </a:t>
            </a:r>
            <a:r>
              <a:rPr lang="en-US" dirty="0" smtClean="0"/>
              <a:t>are </a:t>
            </a:r>
            <a:r>
              <a:rPr lang="en-US" dirty="0"/>
              <a:t>the major issues. </a:t>
            </a:r>
            <a:endParaRPr lang="cs-CZ" dirty="0" smtClean="0"/>
          </a:p>
          <a:p>
            <a:r>
              <a:rPr lang="en-US" dirty="0" smtClean="0"/>
              <a:t>Noise </a:t>
            </a:r>
            <a:r>
              <a:rPr lang="en-US" dirty="0"/>
              <a:t>costs and loss of amenity can </a:t>
            </a:r>
            <a:r>
              <a:rPr lang="en-US" dirty="0" smtClean="0"/>
              <a:t>be</a:t>
            </a:r>
            <a:r>
              <a:rPr lang="cs-CZ" dirty="0" smtClean="0"/>
              <a:t> </a:t>
            </a:r>
            <a:r>
              <a:rPr lang="en-US" dirty="0" err="1" smtClean="0"/>
              <a:t>minimised</a:t>
            </a:r>
            <a:r>
              <a:rPr lang="en-US" dirty="0" smtClean="0"/>
              <a:t> </a:t>
            </a:r>
            <a:r>
              <a:rPr lang="en-US" dirty="0"/>
              <a:t>at the expense of additional capital cost, ultimately </a:t>
            </a:r>
            <a:r>
              <a:rPr lang="en-US" dirty="0" smtClean="0"/>
              <a:t>by</a:t>
            </a:r>
            <a:r>
              <a:rPr lang="cs-CZ" dirty="0" smtClean="0"/>
              <a:t> </a:t>
            </a:r>
            <a:r>
              <a:rPr lang="cs-CZ" dirty="0" err="1" smtClean="0"/>
              <a:t>tunnelling</a:t>
            </a:r>
            <a:r>
              <a:rPr lang="cs-CZ" dirty="0"/>
              <a:t>.</a:t>
            </a:r>
          </a:p>
        </p:txBody>
      </p:sp>
    </p:spTree>
    <p:extLst>
      <p:ext uri="{BB962C8B-B14F-4D97-AF65-F5344CB8AC3E}">
        <p14:creationId xmlns:p14="http://schemas.microsoft.com/office/powerpoint/2010/main" val="1892545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Capacity</a:t>
            </a:r>
            <a:endParaRPr lang="cs-CZ" dirty="0"/>
          </a:p>
        </p:txBody>
      </p:sp>
      <p:sp>
        <p:nvSpPr>
          <p:cNvPr id="3" name="Zástupný symbol pro obsah 2"/>
          <p:cNvSpPr>
            <a:spLocks noGrp="1"/>
          </p:cNvSpPr>
          <p:nvPr>
            <p:ph idx="1"/>
          </p:nvPr>
        </p:nvSpPr>
        <p:spPr>
          <a:xfrm>
            <a:off x="539552" y="1628800"/>
            <a:ext cx="8229600" cy="4525963"/>
          </a:xfrm>
        </p:spPr>
        <p:txBody>
          <a:bodyPr>
            <a:normAutofit fontScale="92500"/>
          </a:bodyPr>
          <a:lstStyle/>
          <a:p>
            <a:r>
              <a:rPr lang="en-US" dirty="0"/>
              <a:t>The construction costs of high speed rail are largely </a:t>
            </a:r>
            <a:r>
              <a:rPr lang="en-US" dirty="0" smtClean="0"/>
              <a:t>fixed</a:t>
            </a:r>
            <a:r>
              <a:rPr lang="cs-CZ" dirty="0" smtClean="0"/>
              <a:t> </a:t>
            </a:r>
            <a:r>
              <a:rPr lang="en-US" dirty="0" smtClean="0"/>
              <a:t>regardless </a:t>
            </a:r>
            <a:r>
              <a:rPr lang="en-US" dirty="0"/>
              <a:t>of traffic. </a:t>
            </a:r>
            <a:endParaRPr lang="cs-CZ" dirty="0" smtClean="0"/>
          </a:p>
          <a:p>
            <a:r>
              <a:rPr lang="en-US" dirty="0" smtClean="0"/>
              <a:t>High </a:t>
            </a:r>
            <a:r>
              <a:rPr lang="en-US" dirty="0"/>
              <a:t>speed rail almost invariably requires </a:t>
            </a:r>
            <a:r>
              <a:rPr lang="en-US" dirty="0" smtClean="0"/>
              <a:t>a</a:t>
            </a:r>
            <a:r>
              <a:rPr lang="cs-CZ" dirty="0" smtClean="0"/>
              <a:t> </a:t>
            </a:r>
            <a:r>
              <a:rPr lang="en-US" dirty="0" smtClean="0"/>
              <a:t>double </a:t>
            </a:r>
            <a:r>
              <a:rPr lang="en-US" dirty="0"/>
              <a:t>track main line with cab </a:t>
            </a:r>
            <a:r>
              <a:rPr lang="en-US" dirty="0" err="1"/>
              <a:t>signalling</a:t>
            </a:r>
            <a:r>
              <a:rPr lang="en-US" dirty="0"/>
              <a:t>. </a:t>
            </a:r>
            <a:endParaRPr lang="cs-CZ" dirty="0" smtClean="0"/>
          </a:p>
          <a:p>
            <a:r>
              <a:rPr lang="en-US" dirty="0" smtClean="0"/>
              <a:t>If </a:t>
            </a:r>
            <a:r>
              <a:rPr lang="en-US" dirty="0"/>
              <a:t>all trains are </a:t>
            </a:r>
            <a:r>
              <a:rPr lang="en-US" dirty="0" smtClean="0"/>
              <a:t>identical</a:t>
            </a:r>
            <a:r>
              <a:rPr lang="cs-CZ" dirty="0" smtClean="0"/>
              <a:t> </a:t>
            </a:r>
            <a:r>
              <a:rPr lang="en-US" dirty="0" smtClean="0"/>
              <a:t>in </a:t>
            </a:r>
            <a:r>
              <a:rPr lang="en-US" dirty="0"/>
              <a:t>performance and leave the main line at high speed </a:t>
            </a:r>
            <a:r>
              <a:rPr lang="en-US" dirty="0" smtClean="0"/>
              <a:t>turnouts</a:t>
            </a:r>
            <a:r>
              <a:rPr lang="cs-CZ" dirty="0" smtClean="0"/>
              <a:t> </a:t>
            </a:r>
            <a:r>
              <a:rPr lang="en-US" dirty="0" smtClean="0"/>
              <a:t>before </a:t>
            </a:r>
            <a:r>
              <a:rPr lang="en-US" dirty="0"/>
              <a:t>slowing down to stop at any intermediate stations, </a:t>
            </a:r>
            <a:r>
              <a:rPr lang="en-US" dirty="0" smtClean="0"/>
              <a:t>then</a:t>
            </a:r>
            <a:r>
              <a:rPr lang="cs-CZ" dirty="0" smtClean="0"/>
              <a:t> </a:t>
            </a:r>
            <a:r>
              <a:rPr lang="en-US" dirty="0" smtClean="0"/>
              <a:t>in </a:t>
            </a:r>
            <a:r>
              <a:rPr lang="en-US" dirty="0"/>
              <a:t>principle operation at 3 min headways is feasible, </a:t>
            </a:r>
            <a:r>
              <a:rPr lang="en-US" dirty="0" smtClean="0"/>
              <a:t>offering</a:t>
            </a:r>
            <a:r>
              <a:rPr lang="cs-CZ" dirty="0" smtClean="0"/>
              <a:t> </a:t>
            </a:r>
            <a:r>
              <a:rPr lang="en-US" dirty="0" smtClean="0"/>
              <a:t>20 </a:t>
            </a:r>
            <a:r>
              <a:rPr lang="en-US" dirty="0"/>
              <a:t>trains per hour. </a:t>
            </a:r>
            <a:endParaRPr lang="cs-CZ" dirty="0" smtClean="0"/>
          </a:p>
          <a:p>
            <a:pPr marL="0" indent="0">
              <a:buNone/>
            </a:pPr>
            <a:endParaRPr lang="cs-CZ" dirty="0"/>
          </a:p>
        </p:txBody>
      </p:sp>
    </p:spTree>
    <p:extLst>
      <p:ext uri="{BB962C8B-B14F-4D97-AF65-F5344CB8AC3E}">
        <p14:creationId xmlns:p14="http://schemas.microsoft.com/office/powerpoint/2010/main" val="3715394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Frequency</a:t>
            </a:r>
            <a:endParaRPr lang="cs-CZ" dirty="0"/>
          </a:p>
        </p:txBody>
      </p:sp>
      <p:sp>
        <p:nvSpPr>
          <p:cNvPr id="3" name="Zástupný symbol pro obsah 2"/>
          <p:cNvSpPr>
            <a:spLocks noGrp="1"/>
          </p:cNvSpPr>
          <p:nvPr>
            <p:ph idx="1"/>
          </p:nvPr>
        </p:nvSpPr>
        <p:spPr/>
        <p:txBody>
          <a:bodyPr>
            <a:normAutofit/>
          </a:bodyPr>
          <a:lstStyle/>
          <a:p>
            <a:r>
              <a:rPr lang="en-US" dirty="0"/>
              <a:t>Some margin to recover from delays is necessary</a:t>
            </a:r>
            <a:r>
              <a:rPr lang="en-US" dirty="0" smtClean="0"/>
              <a:t>,</a:t>
            </a:r>
            <a:r>
              <a:rPr lang="cs-CZ" dirty="0" smtClean="0"/>
              <a:t> </a:t>
            </a:r>
            <a:r>
              <a:rPr lang="en-US" dirty="0" smtClean="0"/>
              <a:t>but </a:t>
            </a:r>
            <a:r>
              <a:rPr lang="en-US" dirty="0"/>
              <a:t>already France runs 13 trains per hour in the </a:t>
            </a:r>
            <a:r>
              <a:rPr lang="en-US" dirty="0" smtClean="0"/>
              <a:t>peak</a:t>
            </a:r>
            <a:r>
              <a:rPr lang="cs-CZ" dirty="0" smtClean="0"/>
              <a:t> </a:t>
            </a:r>
            <a:r>
              <a:rPr lang="en-US" dirty="0" smtClean="0"/>
              <a:t>between </a:t>
            </a:r>
            <a:r>
              <a:rPr lang="en-US" dirty="0"/>
              <a:t>Paris and </a:t>
            </a:r>
            <a:r>
              <a:rPr lang="en-US" dirty="0" smtClean="0"/>
              <a:t>Lyon</a:t>
            </a:r>
            <a:endParaRPr lang="cs-CZ" dirty="0" smtClean="0"/>
          </a:p>
          <a:p>
            <a:r>
              <a:rPr lang="en-US" dirty="0" smtClean="0"/>
              <a:t>Japan </a:t>
            </a:r>
            <a:r>
              <a:rPr lang="en-US" dirty="0"/>
              <a:t>15 between Tokyo </a:t>
            </a:r>
            <a:r>
              <a:rPr lang="en-US" dirty="0" smtClean="0"/>
              <a:t>and</a:t>
            </a:r>
            <a:r>
              <a:rPr lang="cs-CZ" dirty="0" smtClean="0"/>
              <a:t> </a:t>
            </a:r>
            <a:r>
              <a:rPr lang="en-US" dirty="0" smtClean="0"/>
              <a:t>Osaka</a:t>
            </a:r>
            <a:r>
              <a:rPr lang="en-US" dirty="0"/>
              <a:t>. </a:t>
            </a:r>
            <a:endParaRPr lang="cs-CZ" dirty="0" smtClean="0"/>
          </a:p>
          <a:p>
            <a:r>
              <a:rPr lang="en-US" dirty="0" smtClean="0"/>
              <a:t>Britain </a:t>
            </a:r>
            <a:r>
              <a:rPr lang="en-US" dirty="0"/>
              <a:t>plans a peak service of 18 trains per hour on HS2</a:t>
            </a:r>
            <a:r>
              <a:rPr lang="en-US" dirty="0" smtClean="0"/>
              <a:t>.</a:t>
            </a:r>
            <a:endParaRPr lang="en-US" dirty="0"/>
          </a:p>
          <a:p>
            <a:r>
              <a:rPr lang="en-US" dirty="0"/>
              <a:t>France is already operating trains with pairs of double deck </a:t>
            </a:r>
            <a:r>
              <a:rPr lang="en-US" dirty="0" smtClean="0"/>
              <a:t>units</a:t>
            </a:r>
            <a:r>
              <a:rPr lang="cs-CZ" dirty="0" smtClean="0"/>
              <a:t> </a:t>
            </a:r>
            <a:r>
              <a:rPr lang="en-US" dirty="0" smtClean="0"/>
              <a:t>offering </a:t>
            </a:r>
            <a:r>
              <a:rPr lang="en-US" dirty="0"/>
              <a:t>around 1000 seats. </a:t>
            </a:r>
            <a:endParaRPr lang="cs-CZ" dirty="0" smtClean="0"/>
          </a:p>
          <a:p>
            <a:endParaRPr lang="cs-CZ" dirty="0"/>
          </a:p>
        </p:txBody>
      </p:sp>
    </p:spTree>
    <p:extLst>
      <p:ext uri="{BB962C8B-B14F-4D97-AF65-F5344CB8AC3E}">
        <p14:creationId xmlns:p14="http://schemas.microsoft.com/office/powerpoint/2010/main" val="1757628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Fixed</a:t>
            </a:r>
            <a:r>
              <a:rPr lang="cs-CZ" dirty="0" smtClean="0"/>
              <a:t> </a:t>
            </a:r>
            <a:r>
              <a:rPr lang="cs-CZ" dirty="0" err="1" smtClean="0"/>
              <a:t>costs</a:t>
            </a:r>
            <a:r>
              <a:rPr lang="cs-CZ" dirty="0" smtClean="0"/>
              <a:t> </a:t>
            </a:r>
            <a:r>
              <a:rPr lang="cs-CZ" dirty="0" err="1" smtClean="0"/>
              <a:t>of</a:t>
            </a:r>
            <a:r>
              <a:rPr lang="cs-CZ" dirty="0" smtClean="0"/>
              <a:t> HSR</a:t>
            </a:r>
            <a:endParaRPr lang="cs-CZ" dirty="0"/>
          </a:p>
        </p:txBody>
      </p:sp>
      <p:sp>
        <p:nvSpPr>
          <p:cNvPr id="3" name="Zástupný symbol pro obsah 2"/>
          <p:cNvSpPr>
            <a:spLocks noGrp="1"/>
          </p:cNvSpPr>
          <p:nvPr>
            <p:ph idx="1"/>
          </p:nvPr>
        </p:nvSpPr>
        <p:spPr/>
        <p:txBody>
          <a:bodyPr/>
          <a:lstStyle/>
          <a:p>
            <a:r>
              <a:rPr lang="en-US" dirty="0"/>
              <a:t>Only the costs of rolling stock, stations</a:t>
            </a:r>
            <a:r>
              <a:rPr lang="cs-CZ" dirty="0"/>
              <a:t> </a:t>
            </a:r>
            <a:r>
              <a:rPr lang="en-US" dirty="0" smtClean="0"/>
              <a:t>and </a:t>
            </a:r>
            <a:r>
              <a:rPr lang="en-US" dirty="0"/>
              <a:t>depots vary significantly with traffic volumes. </a:t>
            </a:r>
            <a:endParaRPr lang="cs-CZ" dirty="0" smtClean="0"/>
          </a:p>
          <a:p>
            <a:r>
              <a:rPr lang="en-US" dirty="0" smtClean="0"/>
              <a:t>Thus </a:t>
            </a:r>
            <a:r>
              <a:rPr lang="en-US" dirty="0"/>
              <a:t>high </a:t>
            </a:r>
            <a:r>
              <a:rPr lang="en-US" dirty="0" smtClean="0"/>
              <a:t>speed</a:t>
            </a:r>
            <a:r>
              <a:rPr lang="cs-CZ" dirty="0" smtClean="0"/>
              <a:t> </a:t>
            </a:r>
            <a:r>
              <a:rPr lang="en-US" dirty="0" smtClean="0"/>
              <a:t>rail </a:t>
            </a:r>
            <a:r>
              <a:rPr lang="en-US" dirty="0"/>
              <a:t>systems have very high fixed costs which can only be </a:t>
            </a:r>
            <a:r>
              <a:rPr lang="en-US" dirty="0" smtClean="0"/>
              <a:t>justified</a:t>
            </a:r>
            <a:r>
              <a:rPr lang="cs-CZ" dirty="0" smtClean="0"/>
              <a:t> by </a:t>
            </a:r>
            <a:r>
              <a:rPr lang="cs-CZ" dirty="0" err="1"/>
              <a:t>high</a:t>
            </a:r>
            <a:r>
              <a:rPr lang="cs-CZ" dirty="0"/>
              <a:t> </a:t>
            </a:r>
            <a:r>
              <a:rPr lang="cs-CZ" dirty="0" err="1"/>
              <a:t>traffic</a:t>
            </a:r>
            <a:r>
              <a:rPr lang="cs-CZ" dirty="0"/>
              <a:t> </a:t>
            </a:r>
            <a:r>
              <a:rPr lang="cs-CZ" dirty="0" err="1"/>
              <a:t>volumes</a:t>
            </a:r>
            <a:r>
              <a:rPr lang="cs-CZ" dirty="0"/>
              <a:t>.</a:t>
            </a:r>
          </a:p>
          <a:p>
            <a:endParaRPr lang="cs-CZ" dirty="0"/>
          </a:p>
        </p:txBody>
      </p:sp>
    </p:spTree>
    <p:extLst>
      <p:ext uri="{BB962C8B-B14F-4D97-AF65-F5344CB8AC3E}">
        <p14:creationId xmlns:p14="http://schemas.microsoft.com/office/powerpoint/2010/main" val="247108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11.1 </a:t>
            </a:r>
            <a:r>
              <a:rPr lang="cs-CZ" dirty="0" smtClean="0"/>
              <a:t>CBA</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98286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Passengers</a:t>
            </a:r>
            <a:endParaRPr lang="cs-CZ" dirty="0"/>
          </a:p>
        </p:txBody>
      </p:sp>
      <p:sp>
        <p:nvSpPr>
          <p:cNvPr id="3" name="Zástupný symbol pro obsah 2"/>
          <p:cNvSpPr>
            <a:spLocks noGrp="1"/>
          </p:cNvSpPr>
          <p:nvPr>
            <p:ph idx="1"/>
          </p:nvPr>
        </p:nvSpPr>
        <p:spPr>
          <a:xfrm>
            <a:off x="457200" y="1556792"/>
            <a:ext cx="8229600" cy="4525963"/>
          </a:xfrm>
        </p:spPr>
        <p:txBody>
          <a:bodyPr>
            <a:normAutofit fontScale="77500" lnSpcReduction="20000"/>
          </a:bodyPr>
          <a:lstStyle/>
          <a:p>
            <a:r>
              <a:rPr lang="en-US" dirty="0"/>
              <a:t>The world’s first high speed line, from Tokyo to Osaka, </a:t>
            </a:r>
            <a:r>
              <a:rPr lang="en-US" dirty="0" smtClean="0"/>
              <a:t>carried</a:t>
            </a:r>
            <a:r>
              <a:rPr lang="cs-CZ" dirty="0" smtClean="0"/>
              <a:t> </a:t>
            </a:r>
            <a:r>
              <a:rPr lang="en-US" dirty="0" smtClean="0"/>
              <a:t>39 </a:t>
            </a:r>
            <a:r>
              <a:rPr lang="en-US" dirty="0"/>
              <a:t>m passengers in its first full year of operation (1965) and </a:t>
            </a:r>
            <a:r>
              <a:rPr lang="en-US" dirty="0" smtClean="0"/>
              <a:t>this</a:t>
            </a:r>
            <a:r>
              <a:rPr lang="cs-CZ" dirty="0" smtClean="0"/>
              <a:t> </a:t>
            </a:r>
            <a:r>
              <a:rPr lang="en-US" dirty="0" smtClean="0"/>
              <a:t>had </a:t>
            </a:r>
            <a:r>
              <a:rPr lang="en-US" dirty="0"/>
              <a:t>grown to 149 m by 2008 (</a:t>
            </a:r>
            <a:r>
              <a:rPr lang="en-US" dirty="0" err="1"/>
              <a:t>Albalate</a:t>
            </a:r>
            <a:r>
              <a:rPr lang="en-US" dirty="0"/>
              <a:t> and Bel, 2012) </a:t>
            </a:r>
            <a:r>
              <a:rPr lang="en-US" dirty="0" smtClean="0"/>
              <a:t>with </a:t>
            </a:r>
            <a:r>
              <a:rPr lang="en-US" dirty="0"/>
              <a:t>the </a:t>
            </a:r>
            <a:r>
              <a:rPr lang="en-US" dirty="0" smtClean="0"/>
              <a:t>help</a:t>
            </a:r>
            <a:r>
              <a:rPr lang="cs-CZ" dirty="0" smtClean="0"/>
              <a:t> </a:t>
            </a:r>
            <a:r>
              <a:rPr lang="en-US" dirty="0" smtClean="0"/>
              <a:t>of </a:t>
            </a:r>
            <a:r>
              <a:rPr lang="en-US" dirty="0"/>
              <a:t>extensions to the line. </a:t>
            </a:r>
            <a:endParaRPr lang="cs-CZ" dirty="0" smtClean="0"/>
          </a:p>
          <a:p>
            <a:r>
              <a:rPr lang="en-US" dirty="0" smtClean="0"/>
              <a:t>Paris–Lyon </a:t>
            </a:r>
            <a:r>
              <a:rPr lang="en-US" dirty="0"/>
              <a:t>opened with 19.2 </a:t>
            </a:r>
            <a:r>
              <a:rPr lang="en-US" dirty="0" smtClean="0"/>
              <a:t>m</a:t>
            </a:r>
            <a:r>
              <a:rPr lang="cs-CZ" dirty="0" smtClean="0"/>
              <a:t> </a:t>
            </a:r>
            <a:r>
              <a:rPr lang="en-US" dirty="0" smtClean="0"/>
              <a:t>passengers </a:t>
            </a:r>
            <a:r>
              <a:rPr lang="en-US" dirty="0"/>
              <a:t>in 1985, whilst the following Atlantic, North</a:t>
            </a:r>
            <a:r>
              <a:rPr lang="en-US" dirty="0" smtClean="0"/>
              <a:t>,</a:t>
            </a:r>
            <a:r>
              <a:rPr lang="cs-CZ" dirty="0" smtClean="0"/>
              <a:t> </a:t>
            </a:r>
            <a:r>
              <a:rPr lang="en-US" dirty="0" smtClean="0"/>
              <a:t>Connection</a:t>
            </a:r>
            <a:r>
              <a:rPr lang="en-US" dirty="0"/>
              <a:t>, Rhone-</a:t>
            </a:r>
            <a:r>
              <a:rPr lang="en-US" dirty="0" err="1"/>
              <a:t>Alpes</a:t>
            </a:r>
            <a:r>
              <a:rPr lang="en-US" dirty="0"/>
              <a:t> and Mediterranean lines all opened </a:t>
            </a:r>
            <a:r>
              <a:rPr lang="en-US" dirty="0" smtClean="0"/>
              <a:t>with</a:t>
            </a:r>
            <a:r>
              <a:rPr lang="cs-CZ" dirty="0" smtClean="0"/>
              <a:t> </a:t>
            </a:r>
            <a:r>
              <a:rPr lang="en-US" dirty="0" smtClean="0"/>
              <a:t>similar </a:t>
            </a:r>
            <a:r>
              <a:rPr lang="en-US" dirty="0"/>
              <a:t>numbers (</a:t>
            </a:r>
            <a:r>
              <a:rPr lang="en-US" dirty="0" err="1"/>
              <a:t>Paix</a:t>
            </a:r>
            <a:r>
              <a:rPr lang="en-US" dirty="0"/>
              <a:t>, 2010). </a:t>
            </a:r>
            <a:endParaRPr lang="cs-CZ" dirty="0" smtClean="0"/>
          </a:p>
          <a:p>
            <a:r>
              <a:rPr lang="en-US" dirty="0" smtClean="0"/>
              <a:t>However </a:t>
            </a:r>
            <a:r>
              <a:rPr lang="en-US" dirty="0"/>
              <a:t>not all lines have </a:t>
            </a:r>
            <a:r>
              <a:rPr lang="en-US" dirty="0" smtClean="0"/>
              <a:t>attracted</a:t>
            </a:r>
            <a:r>
              <a:rPr lang="cs-CZ" dirty="0" smtClean="0"/>
              <a:t> </a:t>
            </a:r>
            <a:r>
              <a:rPr lang="en-US" dirty="0" smtClean="0"/>
              <a:t>traffic </a:t>
            </a:r>
            <a:r>
              <a:rPr lang="en-US" dirty="0"/>
              <a:t>in these sorts of volumes. At the other extreme, </a:t>
            </a:r>
            <a:r>
              <a:rPr lang="en-US" dirty="0" smtClean="0"/>
              <a:t>the</a:t>
            </a:r>
            <a:r>
              <a:rPr lang="cs-CZ" dirty="0" smtClean="0"/>
              <a:t> </a:t>
            </a:r>
            <a:r>
              <a:rPr lang="en-US" dirty="0" smtClean="0"/>
              <a:t>Madrid–Seville </a:t>
            </a:r>
            <a:r>
              <a:rPr lang="en-US" dirty="0"/>
              <a:t>line opened with as few as 2.5 m passengers, </a:t>
            </a:r>
            <a:r>
              <a:rPr lang="en-US" dirty="0" smtClean="0"/>
              <a:t>and</a:t>
            </a:r>
            <a:r>
              <a:rPr lang="cs-CZ" dirty="0" smtClean="0"/>
              <a:t> Madrid–Barcelona </a:t>
            </a:r>
            <a:r>
              <a:rPr lang="cs-CZ" dirty="0" err="1"/>
              <a:t>with</a:t>
            </a:r>
            <a:r>
              <a:rPr lang="cs-CZ" dirty="0"/>
              <a:t> </a:t>
            </a:r>
            <a:r>
              <a:rPr lang="cs-CZ" dirty="0" err="1"/>
              <a:t>only</a:t>
            </a:r>
            <a:r>
              <a:rPr lang="cs-CZ" dirty="0"/>
              <a:t> 5.0 m (</a:t>
            </a:r>
            <a:r>
              <a:rPr lang="cs-CZ" dirty="0" err="1"/>
              <a:t>Sanchez-Borras</a:t>
            </a:r>
            <a:r>
              <a:rPr lang="cs-CZ" dirty="0"/>
              <a:t>, 2010).</a:t>
            </a:r>
          </a:p>
        </p:txBody>
      </p:sp>
    </p:spTree>
    <p:extLst>
      <p:ext uri="{BB962C8B-B14F-4D97-AF65-F5344CB8AC3E}">
        <p14:creationId xmlns:p14="http://schemas.microsoft.com/office/powerpoint/2010/main" val="1511563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Population</a:t>
            </a:r>
            <a:endParaRPr lang="cs-CZ" dirty="0"/>
          </a:p>
        </p:txBody>
      </p:sp>
      <p:sp>
        <p:nvSpPr>
          <p:cNvPr id="3" name="Zástupný symbol pro obsah 2"/>
          <p:cNvSpPr>
            <a:spLocks noGrp="1"/>
          </p:cNvSpPr>
          <p:nvPr>
            <p:ph idx="1"/>
          </p:nvPr>
        </p:nvSpPr>
        <p:spPr/>
        <p:txBody>
          <a:bodyPr>
            <a:normAutofit fontScale="92500"/>
          </a:bodyPr>
          <a:lstStyle/>
          <a:p>
            <a:r>
              <a:rPr lang="en-US" dirty="0"/>
              <a:t>Volumes of the necessary size may be obtained by </a:t>
            </a:r>
            <a:r>
              <a:rPr lang="en-US" dirty="0" smtClean="0"/>
              <a:t>linking</a:t>
            </a:r>
            <a:r>
              <a:rPr lang="cs-CZ" dirty="0" smtClean="0"/>
              <a:t> </a:t>
            </a:r>
            <a:r>
              <a:rPr lang="en-US" dirty="0" smtClean="0"/>
              <a:t>individual </a:t>
            </a:r>
            <a:r>
              <a:rPr lang="en-US" dirty="0"/>
              <a:t>very large cities (e.g. Paris and London) or by linking </a:t>
            </a:r>
            <a:r>
              <a:rPr lang="en-US" dirty="0" smtClean="0"/>
              <a:t>a</a:t>
            </a:r>
            <a:r>
              <a:rPr lang="cs-CZ" dirty="0" smtClean="0"/>
              <a:t> </a:t>
            </a:r>
            <a:r>
              <a:rPr lang="en-US" dirty="0" smtClean="0"/>
              <a:t>chain </a:t>
            </a:r>
            <a:r>
              <a:rPr lang="en-US" dirty="0"/>
              <a:t>of large cities so that flows between different cities </a:t>
            </a:r>
            <a:r>
              <a:rPr lang="en-US" dirty="0" smtClean="0"/>
              <a:t>are</a:t>
            </a:r>
            <a:r>
              <a:rPr lang="cs-CZ" dirty="0" smtClean="0"/>
              <a:t> </a:t>
            </a:r>
            <a:r>
              <a:rPr lang="en-US" dirty="0" smtClean="0"/>
              <a:t>aggregated </a:t>
            </a:r>
            <a:r>
              <a:rPr lang="en-US" dirty="0"/>
              <a:t>together and trains remain busy throughout the </a:t>
            </a:r>
            <a:r>
              <a:rPr lang="en-US" dirty="0" smtClean="0"/>
              <a:t>route</a:t>
            </a:r>
            <a:r>
              <a:rPr lang="cs-CZ" dirty="0" smtClean="0"/>
              <a:t> </a:t>
            </a:r>
            <a:r>
              <a:rPr lang="en-US" dirty="0" smtClean="0"/>
              <a:t>(</a:t>
            </a:r>
            <a:r>
              <a:rPr lang="en-US" dirty="0"/>
              <a:t>the so called ‘string of pearls’). </a:t>
            </a:r>
            <a:endParaRPr lang="cs-CZ" dirty="0" smtClean="0"/>
          </a:p>
          <a:p>
            <a:r>
              <a:rPr lang="en-US" dirty="0" smtClean="0"/>
              <a:t>Japan </a:t>
            </a:r>
            <a:r>
              <a:rPr lang="en-US" dirty="0"/>
              <a:t>is clearly a case of the latter</a:t>
            </a:r>
            <a:r>
              <a:rPr lang="en-US" dirty="0" smtClean="0"/>
              <a:t>,</a:t>
            </a:r>
            <a:r>
              <a:rPr lang="cs-CZ" dirty="0" smtClean="0"/>
              <a:t> </a:t>
            </a:r>
            <a:r>
              <a:rPr lang="en-US" dirty="0" smtClean="0"/>
              <a:t>with </a:t>
            </a:r>
            <a:r>
              <a:rPr lang="en-US" dirty="0"/>
              <a:t>127 m people living at very high population densities </a:t>
            </a:r>
            <a:r>
              <a:rPr lang="en-US" dirty="0" smtClean="0"/>
              <a:t>mainly</a:t>
            </a:r>
            <a:r>
              <a:rPr lang="cs-CZ" dirty="0" smtClean="0"/>
              <a:t> </a:t>
            </a:r>
            <a:r>
              <a:rPr lang="en-US" dirty="0" smtClean="0"/>
              <a:t>in </a:t>
            </a:r>
            <a:r>
              <a:rPr lang="en-US" dirty="0"/>
              <a:t>large cities along the coastal strip.</a:t>
            </a:r>
            <a:endParaRPr lang="cs-CZ" dirty="0"/>
          </a:p>
        </p:txBody>
      </p:sp>
    </p:spTree>
    <p:extLst>
      <p:ext uri="{BB962C8B-B14F-4D97-AF65-F5344CB8AC3E}">
        <p14:creationId xmlns:p14="http://schemas.microsoft.com/office/powerpoint/2010/main" val="3425850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Rail</a:t>
            </a:r>
            <a:r>
              <a:rPr lang="cs-CZ" dirty="0" smtClean="0"/>
              <a:t> </a:t>
            </a:r>
            <a:r>
              <a:rPr lang="cs-CZ" dirty="0" err="1" smtClean="0"/>
              <a:t>competitiveness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Clearly the volume attracted is not simply a matter of the </a:t>
            </a:r>
            <a:r>
              <a:rPr lang="en-US" dirty="0" smtClean="0"/>
              <a:t>population</a:t>
            </a:r>
            <a:r>
              <a:rPr lang="cs-CZ" dirty="0" smtClean="0"/>
              <a:t> </a:t>
            </a:r>
            <a:r>
              <a:rPr lang="en-US" dirty="0" smtClean="0"/>
              <a:t>but </a:t>
            </a:r>
            <a:r>
              <a:rPr lang="en-US" dirty="0"/>
              <a:t>also its propensity to travel and the competitiveness </a:t>
            </a:r>
            <a:r>
              <a:rPr lang="en-US" dirty="0" smtClean="0"/>
              <a:t>of</a:t>
            </a:r>
            <a:r>
              <a:rPr lang="cs-CZ" dirty="0" smtClean="0"/>
              <a:t> </a:t>
            </a:r>
            <a:r>
              <a:rPr lang="en-US" dirty="0" smtClean="0"/>
              <a:t>rail </a:t>
            </a:r>
            <a:r>
              <a:rPr lang="en-US" dirty="0"/>
              <a:t>with other modes. </a:t>
            </a:r>
            <a:endParaRPr lang="cs-CZ" dirty="0" smtClean="0"/>
          </a:p>
          <a:p>
            <a:r>
              <a:rPr lang="en-US" dirty="0" smtClean="0"/>
              <a:t>An </a:t>
            </a:r>
            <a:r>
              <a:rPr lang="en-US" dirty="0"/>
              <a:t>upgraded conventional rail system </a:t>
            </a:r>
            <a:r>
              <a:rPr lang="en-US" dirty="0" smtClean="0"/>
              <a:t>may</a:t>
            </a:r>
            <a:r>
              <a:rPr lang="cs-CZ" dirty="0" smtClean="0"/>
              <a:t> </a:t>
            </a:r>
            <a:r>
              <a:rPr lang="en-US" dirty="0" smtClean="0"/>
              <a:t>achieve </a:t>
            </a:r>
            <a:r>
              <a:rPr lang="en-US" dirty="0"/>
              <a:t>a commercial speed of the order of 160 </a:t>
            </a:r>
            <a:r>
              <a:rPr lang="en-US" dirty="0" err="1"/>
              <a:t>kmph</a:t>
            </a:r>
            <a:r>
              <a:rPr lang="en-US" dirty="0"/>
              <a:t>, whilst </a:t>
            </a:r>
            <a:r>
              <a:rPr lang="en-US" dirty="0" smtClean="0"/>
              <a:t>for</a:t>
            </a:r>
            <a:r>
              <a:rPr lang="cs-CZ" dirty="0" smtClean="0"/>
              <a:t> </a:t>
            </a:r>
            <a:r>
              <a:rPr lang="en-US" dirty="0" smtClean="0"/>
              <a:t>high </a:t>
            </a:r>
            <a:r>
              <a:rPr lang="en-US" dirty="0"/>
              <a:t>speed rail designed for 300 </a:t>
            </a:r>
            <a:r>
              <a:rPr lang="en-US" dirty="0" err="1"/>
              <a:t>kmph</a:t>
            </a:r>
            <a:r>
              <a:rPr lang="en-US" dirty="0"/>
              <a:t>, 240 </a:t>
            </a:r>
            <a:r>
              <a:rPr lang="en-US" dirty="0" err="1"/>
              <a:t>kmph</a:t>
            </a:r>
            <a:r>
              <a:rPr lang="en-US" dirty="0"/>
              <a:t> may be feasible.</a:t>
            </a:r>
          </a:p>
          <a:p>
            <a:r>
              <a:rPr lang="en-US" dirty="0"/>
              <a:t>The journey time for each in terms of hours for certain distances </a:t>
            </a:r>
            <a:r>
              <a:rPr lang="en-US" dirty="0" smtClean="0"/>
              <a:t>is</a:t>
            </a:r>
            <a:r>
              <a:rPr lang="cs-CZ" dirty="0" smtClean="0"/>
              <a:t> </a:t>
            </a:r>
            <a:r>
              <a:rPr lang="cs-CZ" dirty="0" err="1" smtClean="0"/>
              <a:t>shown</a:t>
            </a:r>
            <a:r>
              <a:rPr lang="cs-CZ" dirty="0" smtClean="0"/>
              <a:t> </a:t>
            </a:r>
            <a:r>
              <a:rPr lang="cs-CZ" dirty="0"/>
              <a:t>in </a:t>
            </a:r>
            <a:r>
              <a:rPr lang="cs-CZ" dirty="0" smtClean="0"/>
              <a:t>Table.</a:t>
            </a:r>
            <a:endParaRPr lang="cs-CZ" dirty="0"/>
          </a:p>
        </p:txBody>
      </p:sp>
    </p:spTree>
    <p:extLst>
      <p:ext uri="{BB962C8B-B14F-4D97-AF65-F5344CB8AC3E}">
        <p14:creationId xmlns:p14="http://schemas.microsoft.com/office/powerpoint/2010/main" val="3400992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err="1" smtClean="0"/>
              <a:t>Comparative</a:t>
            </a:r>
            <a:r>
              <a:rPr lang="cs-CZ" sz="3600" dirty="0" smtClean="0"/>
              <a:t> </a:t>
            </a:r>
            <a:r>
              <a:rPr lang="cs-CZ" sz="3600" dirty="0" err="1" smtClean="0"/>
              <a:t>journey</a:t>
            </a:r>
            <a:r>
              <a:rPr lang="cs-CZ" sz="3600" dirty="0" smtClean="0"/>
              <a:t> </a:t>
            </a:r>
            <a:r>
              <a:rPr lang="cs-CZ" sz="3600" dirty="0" err="1" smtClean="0"/>
              <a:t>times</a:t>
            </a:r>
            <a:r>
              <a:rPr lang="cs-CZ" sz="3600" dirty="0" smtClean="0"/>
              <a:t> </a:t>
            </a:r>
            <a:r>
              <a:rPr lang="cs-CZ" sz="3600" dirty="0" err="1" smtClean="0"/>
              <a:t>for</a:t>
            </a:r>
            <a:r>
              <a:rPr lang="cs-CZ" sz="3600" dirty="0" smtClean="0"/>
              <a:t> </a:t>
            </a:r>
            <a:r>
              <a:rPr lang="cs-CZ" sz="3600" dirty="0" err="1" smtClean="0"/>
              <a:t>upgraded</a:t>
            </a:r>
            <a:r>
              <a:rPr lang="cs-CZ" sz="3600" dirty="0" smtClean="0"/>
              <a:t> </a:t>
            </a:r>
            <a:r>
              <a:rPr lang="cs-CZ" sz="3600" dirty="0" err="1" smtClean="0"/>
              <a:t>conventional</a:t>
            </a:r>
            <a:r>
              <a:rPr lang="cs-CZ" sz="3600" dirty="0" smtClean="0"/>
              <a:t> and </a:t>
            </a:r>
            <a:r>
              <a:rPr lang="cs-CZ" sz="3600" dirty="0" err="1" smtClean="0"/>
              <a:t>high</a:t>
            </a:r>
            <a:r>
              <a:rPr lang="cs-CZ" sz="3600" dirty="0" smtClean="0"/>
              <a:t> speed </a:t>
            </a:r>
            <a:r>
              <a:rPr lang="cs-CZ" sz="3600" dirty="0" err="1" smtClean="0"/>
              <a:t>rail</a:t>
            </a:r>
            <a:endParaRPr lang="cs-CZ" sz="3600" dirty="0"/>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949066" y="2780928"/>
            <a:ext cx="7666957" cy="2448272"/>
          </a:xfrm>
          <a:prstGeom prst="rect">
            <a:avLst/>
          </a:prstGeom>
        </p:spPr>
      </p:pic>
    </p:spTree>
    <p:extLst>
      <p:ext uri="{BB962C8B-B14F-4D97-AF65-F5344CB8AC3E}">
        <p14:creationId xmlns:p14="http://schemas.microsoft.com/office/powerpoint/2010/main" val="770510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Competition</a:t>
            </a:r>
            <a:r>
              <a:rPr lang="cs-CZ" dirty="0" smtClean="0"/>
              <a:t> </a:t>
            </a:r>
            <a:r>
              <a:rPr lang="cs-CZ" dirty="0" err="1" smtClean="0"/>
              <a:t>with</a:t>
            </a:r>
            <a:r>
              <a:rPr lang="cs-CZ" dirty="0" smtClean="0"/>
              <a:t> car</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However, competitiveness in terms of door </a:t>
            </a:r>
            <a:r>
              <a:rPr lang="en-US" dirty="0" smtClean="0"/>
              <a:t>to</a:t>
            </a:r>
            <a:r>
              <a:rPr lang="cs-CZ" dirty="0" smtClean="0"/>
              <a:t> </a:t>
            </a:r>
            <a:r>
              <a:rPr lang="en-US" dirty="0" smtClean="0"/>
              <a:t>door </a:t>
            </a:r>
            <a:r>
              <a:rPr lang="en-US" dirty="0"/>
              <a:t>journey time also depends on access to the station </a:t>
            </a:r>
            <a:r>
              <a:rPr lang="en-US" dirty="0" smtClean="0"/>
              <a:t>and</a:t>
            </a:r>
            <a:r>
              <a:rPr lang="cs-CZ" dirty="0" smtClean="0"/>
              <a:t> </a:t>
            </a:r>
            <a:r>
              <a:rPr lang="en-US" dirty="0" smtClean="0"/>
              <a:t>frequency </a:t>
            </a:r>
            <a:r>
              <a:rPr lang="en-US" dirty="0"/>
              <a:t>of service. </a:t>
            </a:r>
            <a:endParaRPr lang="cs-CZ" dirty="0" smtClean="0"/>
          </a:p>
          <a:p>
            <a:r>
              <a:rPr lang="en-US" dirty="0" smtClean="0"/>
              <a:t>Car </a:t>
            </a:r>
            <a:r>
              <a:rPr lang="en-US" dirty="0"/>
              <a:t>provides door to door service with </a:t>
            </a:r>
            <a:r>
              <a:rPr lang="en-US" dirty="0" smtClean="0"/>
              <a:t>no</a:t>
            </a:r>
            <a:r>
              <a:rPr lang="cs-CZ" dirty="0" smtClean="0"/>
              <a:t> </a:t>
            </a:r>
            <a:r>
              <a:rPr lang="en-US" dirty="0" smtClean="0"/>
              <a:t>waiting </a:t>
            </a:r>
            <a:r>
              <a:rPr lang="en-US" dirty="0"/>
              <a:t>time or schedule delay. </a:t>
            </a:r>
            <a:endParaRPr lang="cs-CZ" dirty="0" smtClean="0"/>
          </a:p>
          <a:p>
            <a:r>
              <a:rPr lang="en-US" dirty="0" smtClean="0"/>
              <a:t>For </a:t>
            </a:r>
            <a:r>
              <a:rPr lang="en-US" dirty="0"/>
              <a:t>a door to door journey </a:t>
            </a:r>
            <a:r>
              <a:rPr lang="en-US" dirty="0" smtClean="0"/>
              <a:t>largely</a:t>
            </a:r>
            <a:r>
              <a:rPr lang="cs-CZ" dirty="0" smtClean="0"/>
              <a:t> </a:t>
            </a:r>
            <a:r>
              <a:rPr lang="en-US" dirty="0" smtClean="0"/>
              <a:t>on </a:t>
            </a:r>
            <a:r>
              <a:rPr lang="en-US" dirty="0"/>
              <a:t>motorway, a 100 </a:t>
            </a:r>
            <a:r>
              <a:rPr lang="en-US" dirty="0" err="1"/>
              <a:t>kmph</a:t>
            </a:r>
            <a:r>
              <a:rPr lang="en-US" dirty="0"/>
              <a:t> average may be feasible. </a:t>
            </a:r>
            <a:endParaRPr lang="cs-CZ" dirty="0" smtClean="0"/>
          </a:p>
          <a:p>
            <a:r>
              <a:rPr lang="en-US" dirty="0" smtClean="0"/>
              <a:t>If </a:t>
            </a:r>
            <a:r>
              <a:rPr lang="en-US" dirty="0"/>
              <a:t>rail </a:t>
            </a:r>
            <a:r>
              <a:rPr lang="en-US" dirty="0" smtClean="0"/>
              <a:t>involves</a:t>
            </a:r>
            <a:r>
              <a:rPr lang="cs-CZ" dirty="0" smtClean="0"/>
              <a:t> </a:t>
            </a:r>
            <a:r>
              <a:rPr lang="en-US" dirty="0" smtClean="0"/>
              <a:t>an </a:t>
            </a:r>
            <a:r>
              <a:rPr lang="en-US" dirty="0"/>
              <a:t>additional 2 h in terms of access, egress and waiting time </a:t>
            </a:r>
            <a:r>
              <a:rPr lang="en-US" dirty="0" smtClean="0"/>
              <a:t>then</a:t>
            </a:r>
            <a:r>
              <a:rPr lang="cs-CZ" dirty="0" smtClean="0"/>
              <a:t> </a:t>
            </a:r>
            <a:r>
              <a:rPr lang="en-US" dirty="0" smtClean="0"/>
              <a:t>even </a:t>
            </a:r>
            <a:r>
              <a:rPr lang="en-US" dirty="0"/>
              <a:t>high speed rail will only be faster than car for journeys of </a:t>
            </a:r>
            <a:r>
              <a:rPr lang="en-US" dirty="0" smtClean="0"/>
              <a:t>well</a:t>
            </a:r>
            <a:r>
              <a:rPr lang="cs-CZ" dirty="0" smtClean="0"/>
              <a:t> </a:t>
            </a:r>
            <a:r>
              <a:rPr lang="en-US" dirty="0" smtClean="0"/>
              <a:t>over </a:t>
            </a:r>
            <a:r>
              <a:rPr lang="en-US" dirty="0"/>
              <a:t>300 </a:t>
            </a:r>
            <a:r>
              <a:rPr lang="en-US" dirty="0" smtClean="0"/>
              <a:t>km</a:t>
            </a:r>
            <a:endParaRPr lang="cs-CZ" dirty="0"/>
          </a:p>
        </p:txBody>
      </p:sp>
    </p:spTree>
    <p:extLst>
      <p:ext uri="{BB962C8B-B14F-4D97-AF65-F5344CB8AC3E}">
        <p14:creationId xmlns:p14="http://schemas.microsoft.com/office/powerpoint/2010/main" val="39353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Competition</a:t>
            </a:r>
            <a:r>
              <a:rPr lang="cs-CZ" dirty="0" smtClean="0"/>
              <a:t> </a:t>
            </a:r>
            <a:r>
              <a:rPr lang="cs-CZ" dirty="0" err="1" smtClean="0"/>
              <a:t>with</a:t>
            </a:r>
            <a:r>
              <a:rPr lang="cs-CZ" dirty="0" smtClean="0"/>
              <a:t> car</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If </a:t>
            </a:r>
            <a:r>
              <a:rPr lang="en-US" dirty="0"/>
              <a:t>part or all of the road journey is on congested </a:t>
            </a:r>
            <a:r>
              <a:rPr lang="en-US" dirty="0" smtClean="0"/>
              <a:t>or</a:t>
            </a:r>
            <a:r>
              <a:rPr lang="cs-CZ" dirty="0" smtClean="0"/>
              <a:t> </a:t>
            </a:r>
            <a:r>
              <a:rPr lang="en-US" dirty="0" smtClean="0"/>
              <a:t>low </a:t>
            </a:r>
            <a:r>
              <a:rPr lang="en-US" dirty="0"/>
              <a:t>speed roads, then rail may be competitive over much </a:t>
            </a:r>
            <a:r>
              <a:rPr lang="en-US" dirty="0" smtClean="0"/>
              <a:t>shorter</a:t>
            </a:r>
            <a:r>
              <a:rPr lang="cs-CZ" dirty="0" smtClean="0"/>
              <a:t> </a:t>
            </a:r>
            <a:r>
              <a:rPr lang="en-US" dirty="0" smtClean="0"/>
              <a:t>distances</a:t>
            </a:r>
            <a:r>
              <a:rPr lang="en-US" dirty="0"/>
              <a:t>, and even with upgraded conventional lines. </a:t>
            </a:r>
            <a:endParaRPr lang="cs-CZ" dirty="0" smtClean="0"/>
          </a:p>
          <a:p>
            <a:r>
              <a:rPr lang="en-US" dirty="0" smtClean="0"/>
              <a:t>Indeed for</a:t>
            </a:r>
            <a:r>
              <a:rPr lang="cs-CZ" dirty="0" smtClean="0"/>
              <a:t> </a:t>
            </a:r>
            <a:r>
              <a:rPr lang="en-US" dirty="0" smtClean="0"/>
              <a:t>shorter </a:t>
            </a:r>
            <a:r>
              <a:rPr lang="en-US" dirty="0"/>
              <a:t>journeys, a frequent service calling at easily </a:t>
            </a:r>
            <a:r>
              <a:rPr lang="en-US" dirty="0" smtClean="0"/>
              <a:t>accessible</a:t>
            </a:r>
            <a:r>
              <a:rPr lang="cs-CZ" dirty="0" smtClean="0"/>
              <a:t> </a:t>
            </a:r>
            <a:r>
              <a:rPr lang="en-US" dirty="0" smtClean="0"/>
              <a:t>stops </a:t>
            </a:r>
            <a:r>
              <a:rPr lang="en-US" dirty="0"/>
              <a:t>may be preferable to a high speed service calling only </a:t>
            </a:r>
            <a:r>
              <a:rPr lang="en-US" dirty="0" smtClean="0"/>
              <a:t>at</a:t>
            </a:r>
            <a:r>
              <a:rPr lang="cs-CZ" dirty="0" smtClean="0"/>
              <a:t> </a:t>
            </a:r>
            <a:r>
              <a:rPr lang="en-US" dirty="0" smtClean="0"/>
              <a:t>the </a:t>
            </a:r>
            <a:r>
              <a:rPr lang="en-US" dirty="0"/>
              <a:t>very busiest stations and made up of high capacity less </a:t>
            </a:r>
            <a:r>
              <a:rPr lang="en-US" dirty="0" smtClean="0"/>
              <a:t>frequent</a:t>
            </a:r>
            <a:r>
              <a:rPr lang="cs-CZ" dirty="0" smtClean="0"/>
              <a:t> </a:t>
            </a:r>
            <a:r>
              <a:rPr lang="en-US" dirty="0" smtClean="0"/>
              <a:t>trains</a:t>
            </a:r>
            <a:r>
              <a:rPr lang="en-US" dirty="0"/>
              <a:t>, with other passengers having to change into </a:t>
            </a:r>
            <a:r>
              <a:rPr lang="en-US" dirty="0" smtClean="0"/>
              <a:t>the</a:t>
            </a:r>
            <a:r>
              <a:rPr lang="cs-CZ" dirty="0" smtClean="0"/>
              <a:t> </a:t>
            </a:r>
            <a:r>
              <a:rPr lang="cs-CZ" dirty="0" err="1" smtClean="0"/>
              <a:t>trains</a:t>
            </a:r>
            <a:r>
              <a:rPr lang="cs-CZ" dirty="0" smtClean="0"/>
              <a:t> </a:t>
            </a:r>
            <a:r>
              <a:rPr lang="cs-CZ" dirty="0" err="1"/>
              <a:t>at</a:t>
            </a:r>
            <a:r>
              <a:rPr lang="cs-CZ" dirty="0"/>
              <a:t> these </a:t>
            </a:r>
            <a:r>
              <a:rPr lang="cs-CZ" dirty="0" err="1"/>
              <a:t>stops</a:t>
            </a:r>
            <a:r>
              <a:rPr lang="cs-CZ" dirty="0"/>
              <a:t>.</a:t>
            </a:r>
          </a:p>
          <a:p>
            <a:endParaRPr lang="cs-CZ" dirty="0"/>
          </a:p>
        </p:txBody>
      </p:sp>
    </p:spTree>
    <p:extLst>
      <p:ext uri="{BB962C8B-B14F-4D97-AF65-F5344CB8AC3E}">
        <p14:creationId xmlns:p14="http://schemas.microsoft.com/office/powerpoint/2010/main" val="1527205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Competition</a:t>
            </a:r>
            <a:r>
              <a:rPr lang="cs-CZ" dirty="0" smtClean="0"/>
              <a:t> </a:t>
            </a:r>
            <a:r>
              <a:rPr lang="cs-CZ" dirty="0" err="1" smtClean="0"/>
              <a:t>with</a:t>
            </a:r>
            <a:r>
              <a:rPr lang="cs-CZ" dirty="0" smtClean="0"/>
              <a:t> air</a:t>
            </a:r>
            <a:endParaRPr lang="cs-CZ" dirty="0"/>
          </a:p>
        </p:txBody>
      </p:sp>
      <p:sp>
        <p:nvSpPr>
          <p:cNvPr id="3" name="Zástupný symbol pro obsah 2"/>
          <p:cNvSpPr>
            <a:spLocks noGrp="1"/>
          </p:cNvSpPr>
          <p:nvPr>
            <p:ph idx="1"/>
          </p:nvPr>
        </p:nvSpPr>
        <p:spPr/>
        <p:txBody>
          <a:bodyPr>
            <a:normAutofit/>
          </a:bodyPr>
          <a:lstStyle/>
          <a:p>
            <a:r>
              <a:rPr lang="cs-CZ" dirty="0" smtClean="0"/>
              <a:t>In </a:t>
            </a:r>
            <a:r>
              <a:rPr lang="en-US" dirty="0" smtClean="0"/>
              <a:t>comparison </a:t>
            </a:r>
            <a:r>
              <a:rPr lang="en-US" dirty="0"/>
              <a:t>with air, it has been argued that – because </a:t>
            </a:r>
            <a:r>
              <a:rPr lang="en-US" dirty="0" smtClean="0"/>
              <a:t>for</a:t>
            </a:r>
            <a:r>
              <a:rPr lang="cs-CZ" dirty="0" smtClean="0"/>
              <a:t> </a:t>
            </a:r>
            <a:r>
              <a:rPr lang="en-US" dirty="0" smtClean="0"/>
              <a:t>most </a:t>
            </a:r>
            <a:r>
              <a:rPr lang="en-US" dirty="0"/>
              <a:t>passengers it involves less access, egress and waiting </a:t>
            </a:r>
            <a:r>
              <a:rPr lang="en-US" dirty="0" smtClean="0"/>
              <a:t>time</a:t>
            </a:r>
            <a:r>
              <a:rPr lang="cs-CZ" dirty="0" smtClean="0"/>
              <a:t> </a:t>
            </a:r>
            <a:r>
              <a:rPr lang="en-US" dirty="0" smtClean="0"/>
              <a:t>– </a:t>
            </a:r>
            <a:r>
              <a:rPr lang="en-US" dirty="0"/>
              <a:t>rail can compete with air provided the station to station rail </a:t>
            </a:r>
            <a:r>
              <a:rPr lang="en-US" dirty="0" smtClean="0"/>
              <a:t>journey</a:t>
            </a:r>
            <a:r>
              <a:rPr lang="cs-CZ" dirty="0" smtClean="0"/>
              <a:t> </a:t>
            </a:r>
            <a:r>
              <a:rPr lang="en-US" dirty="0" smtClean="0"/>
              <a:t>is </a:t>
            </a:r>
            <a:r>
              <a:rPr lang="en-US" dirty="0"/>
              <a:t>not more than 3 h. </a:t>
            </a:r>
            <a:endParaRPr lang="cs-CZ" dirty="0" smtClean="0"/>
          </a:p>
          <a:p>
            <a:r>
              <a:rPr lang="en-US" dirty="0" smtClean="0"/>
              <a:t>Table shows </a:t>
            </a:r>
            <a:r>
              <a:rPr lang="en-US" dirty="0"/>
              <a:t>that indeed rail </a:t>
            </a:r>
            <a:r>
              <a:rPr lang="en-US" dirty="0" smtClean="0"/>
              <a:t>generally</a:t>
            </a:r>
            <a:r>
              <a:rPr lang="cs-CZ" dirty="0" smtClean="0"/>
              <a:t> </a:t>
            </a:r>
            <a:r>
              <a:rPr lang="en-US" dirty="0" smtClean="0"/>
              <a:t>has </a:t>
            </a:r>
            <a:r>
              <a:rPr lang="en-US" dirty="0"/>
              <a:t>more traffic than air in these circumstances.</a:t>
            </a:r>
            <a:endParaRPr lang="cs-CZ" dirty="0"/>
          </a:p>
        </p:txBody>
      </p:sp>
    </p:spTree>
    <p:extLst>
      <p:ext uri="{BB962C8B-B14F-4D97-AF65-F5344CB8AC3E}">
        <p14:creationId xmlns:p14="http://schemas.microsoft.com/office/powerpoint/2010/main" val="2943771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Rail</a:t>
            </a:r>
            <a:r>
              <a:rPr lang="cs-CZ" dirty="0" smtClean="0"/>
              <a:t> </a:t>
            </a:r>
            <a:r>
              <a:rPr lang="cs-CZ" dirty="0" err="1" smtClean="0"/>
              <a:t>share</a:t>
            </a:r>
            <a:r>
              <a:rPr lang="cs-CZ" dirty="0" smtClean="0"/>
              <a:t> </a:t>
            </a:r>
            <a:r>
              <a:rPr lang="cs-CZ" dirty="0" err="1" smtClean="0"/>
              <a:t>of</a:t>
            </a:r>
            <a:r>
              <a:rPr lang="cs-CZ" dirty="0" smtClean="0"/>
              <a:t> </a:t>
            </a:r>
            <a:r>
              <a:rPr lang="cs-CZ" dirty="0" err="1" smtClean="0"/>
              <a:t>rail</a:t>
            </a:r>
            <a:r>
              <a:rPr lang="cs-CZ" dirty="0" smtClean="0"/>
              <a:t>/air market and </a:t>
            </a:r>
            <a:r>
              <a:rPr lang="cs-CZ" dirty="0" err="1" smtClean="0"/>
              <a:t>rail</a:t>
            </a:r>
            <a:r>
              <a:rPr lang="cs-CZ" dirty="0" smtClean="0"/>
              <a:t> station to station </a:t>
            </a:r>
            <a:r>
              <a:rPr lang="cs-CZ" dirty="0" err="1" smtClean="0"/>
              <a:t>journey</a:t>
            </a:r>
            <a:r>
              <a:rPr lang="cs-CZ" dirty="0" smtClean="0"/>
              <a:t> </a:t>
            </a:r>
            <a:r>
              <a:rPr lang="cs-CZ" dirty="0" err="1" smtClean="0"/>
              <a:t>time</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187624" y="1726221"/>
            <a:ext cx="7344816" cy="4524826"/>
          </a:xfrm>
          <a:prstGeom prst="rect">
            <a:avLst/>
          </a:prstGeom>
        </p:spPr>
      </p:pic>
    </p:spTree>
    <p:extLst>
      <p:ext uri="{BB962C8B-B14F-4D97-AF65-F5344CB8AC3E}">
        <p14:creationId xmlns:p14="http://schemas.microsoft.com/office/powerpoint/2010/main" val="693023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HSR/Air </a:t>
            </a:r>
            <a:r>
              <a:rPr lang="cs-CZ" dirty="0" err="1" smtClean="0"/>
              <a:t>competition</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However Table </a:t>
            </a:r>
            <a:r>
              <a:rPr lang="en-US" dirty="0" smtClean="0"/>
              <a:t>reveals </a:t>
            </a:r>
            <a:r>
              <a:rPr lang="en-US" dirty="0"/>
              <a:t>a diversity of rail share for the </a:t>
            </a:r>
            <a:r>
              <a:rPr lang="en-US" dirty="0" smtClean="0"/>
              <a:t>same</a:t>
            </a:r>
            <a:r>
              <a:rPr lang="cs-CZ" dirty="0" smtClean="0"/>
              <a:t> </a:t>
            </a:r>
            <a:r>
              <a:rPr lang="en-US" dirty="0" smtClean="0"/>
              <a:t>rail </a:t>
            </a:r>
            <a:r>
              <a:rPr lang="en-US" dirty="0"/>
              <a:t>journey time. </a:t>
            </a:r>
            <a:endParaRPr lang="cs-CZ" dirty="0" smtClean="0"/>
          </a:p>
          <a:p>
            <a:r>
              <a:rPr lang="en-US" dirty="0" smtClean="0"/>
              <a:t>A </a:t>
            </a:r>
            <a:r>
              <a:rPr lang="en-US" dirty="0"/>
              <a:t>major factor here is the geography of the </a:t>
            </a:r>
            <a:r>
              <a:rPr lang="en-US" dirty="0" smtClean="0"/>
              <a:t>catchment</a:t>
            </a:r>
            <a:r>
              <a:rPr lang="cs-CZ" dirty="0" smtClean="0"/>
              <a:t> </a:t>
            </a:r>
            <a:r>
              <a:rPr lang="en-US" dirty="0" smtClean="0"/>
              <a:t>areas</a:t>
            </a:r>
            <a:r>
              <a:rPr lang="en-US" dirty="0"/>
              <a:t>. In a dense city with high quality public </a:t>
            </a:r>
            <a:r>
              <a:rPr lang="en-US" dirty="0" smtClean="0"/>
              <a:t>transport</a:t>
            </a:r>
            <a:r>
              <a:rPr lang="cs-CZ" dirty="0" smtClean="0"/>
              <a:t> </a:t>
            </a:r>
            <a:r>
              <a:rPr lang="en-US" dirty="0" smtClean="0"/>
              <a:t>focused </a:t>
            </a:r>
            <a:r>
              <a:rPr lang="en-US" dirty="0"/>
              <a:t>on the city </a:t>
            </a:r>
            <a:r>
              <a:rPr lang="en-US" dirty="0" smtClean="0"/>
              <a:t>center </a:t>
            </a:r>
            <a:r>
              <a:rPr lang="en-US" dirty="0"/>
              <a:t>and frequent inter city services, access</a:t>
            </a:r>
            <a:r>
              <a:rPr lang="en-US" dirty="0" smtClean="0"/>
              <a:t>,</a:t>
            </a:r>
            <a:r>
              <a:rPr lang="cs-CZ" dirty="0" smtClean="0"/>
              <a:t> </a:t>
            </a:r>
            <a:r>
              <a:rPr lang="en-US" dirty="0" smtClean="0"/>
              <a:t>egress </a:t>
            </a:r>
            <a:r>
              <a:rPr lang="en-US" dirty="0"/>
              <a:t>and waiting time for rail may typically add less than 2 h </a:t>
            </a:r>
            <a:r>
              <a:rPr lang="en-US" dirty="0" smtClean="0"/>
              <a:t>to</a:t>
            </a:r>
            <a:r>
              <a:rPr lang="cs-CZ" dirty="0" smtClean="0"/>
              <a:t> </a:t>
            </a:r>
            <a:r>
              <a:rPr lang="en-US" dirty="0" smtClean="0"/>
              <a:t>the </a:t>
            </a:r>
            <a:r>
              <a:rPr lang="en-US" dirty="0"/>
              <a:t>door to door journey </a:t>
            </a:r>
            <a:r>
              <a:rPr lang="en-US" dirty="0" smtClean="0"/>
              <a:t>time</a:t>
            </a:r>
            <a:endParaRPr lang="cs-CZ" dirty="0" smtClean="0"/>
          </a:p>
          <a:p>
            <a:r>
              <a:rPr lang="cs-CZ" dirty="0" smtClean="0"/>
              <a:t>W</a:t>
            </a:r>
            <a:r>
              <a:rPr lang="en-US" dirty="0" err="1" smtClean="0"/>
              <a:t>hilst</a:t>
            </a:r>
            <a:r>
              <a:rPr lang="en-US" dirty="0" smtClean="0"/>
              <a:t> </a:t>
            </a:r>
            <a:r>
              <a:rPr lang="en-US" dirty="0"/>
              <a:t>for a more remote airport</a:t>
            </a:r>
            <a:r>
              <a:rPr lang="en-US" dirty="0" smtClean="0"/>
              <a:t>,</a:t>
            </a:r>
            <a:r>
              <a:rPr lang="cs-CZ" dirty="0" smtClean="0"/>
              <a:t> </a:t>
            </a:r>
            <a:r>
              <a:rPr lang="en-US" dirty="0" smtClean="0"/>
              <a:t>including </a:t>
            </a:r>
            <a:r>
              <a:rPr lang="en-US" dirty="0"/>
              <a:t>time spent at the airport, for air it may be at least three</a:t>
            </a:r>
            <a:r>
              <a:rPr lang="en-US" dirty="0" smtClean="0"/>
              <a:t>.</a:t>
            </a:r>
            <a:endParaRPr lang="cs-CZ" dirty="0" smtClean="0"/>
          </a:p>
          <a:p>
            <a:r>
              <a:rPr lang="en-US" dirty="0" smtClean="0"/>
              <a:t>In </a:t>
            </a:r>
            <a:r>
              <a:rPr lang="en-US" dirty="0"/>
              <a:t>a low density city, with weaker public transport, the </a:t>
            </a:r>
            <a:r>
              <a:rPr lang="en-US" dirty="0" smtClean="0"/>
              <a:t>advantage</a:t>
            </a:r>
            <a:r>
              <a:rPr lang="cs-CZ" dirty="0" smtClean="0"/>
              <a:t> </a:t>
            </a:r>
            <a:r>
              <a:rPr lang="en-US" dirty="0" smtClean="0"/>
              <a:t>of </a:t>
            </a:r>
            <a:r>
              <a:rPr lang="en-US" dirty="0"/>
              <a:t>rail in access and egress may be much lower.</a:t>
            </a:r>
            <a:endParaRPr lang="cs-CZ" dirty="0"/>
          </a:p>
        </p:txBody>
      </p:sp>
    </p:spTree>
    <p:extLst>
      <p:ext uri="{BB962C8B-B14F-4D97-AF65-F5344CB8AC3E}">
        <p14:creationId xmlns:p14="http://schemas.microsoft.com/office/powerpoint/2010/main" val="2957372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Time</a:t>
            </a:r>
            <a:r>
              <a:rPr lang="cs-CZ" dirty="0" smtClean="0"/>
              <a:t> </a:t>
            </a:r>
            <a:r>
              <a:rPr lang="cs-CZ" dirty="0" err="1" smtClean="0"/>
              <a:t>savings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S</a:t>
            </a:r>
            <a:r>
              <a:rPr lang="en-US" dirty="0" err="1" smtClean="0"/>
              <a:t>ubstantial</a:t>
            </a:r>
            <a:r>
              <a:rPr lang="en-US" dirty="0" smtClean="0"/>
              <a:t> </a:t>
            </a:r>
            <a:r>
              <a:rPr lang="en-US" dirty="0"/>
              <a:t>time </a:t>
            </a:r>
            <a:r>
              <a:rPr lang="en-US" dirty="0" smtClean="0"/>
              <a:t>savings</a:t>
            </a:r>
            <a:r>
              <a:rPr lang="cs-CZ" dirty="0" smtClean="0"/>
              <a:t> </a:t>
            </a:r>
            <a:r>
              <a:rPr lang="en-US" dirty="0" smtClean="0"/>
              <a:t>may </a:t>
            </a:r>
            <a:r>
              <a:rPr lang="en-US" dirty="0"/>
              <a:t>be made by passengers previously using even </a:t>
            </a:r>
            <a:r>
              <a:rPr lang="en-US" dirty="0" smtClean="0"/>
              <a:t>upgraded</a:t>
            </a:r>
            <a:r>
              <a:rPr lang="cs-CZ" dirty="0" smtClean="0"/>
              <a:t> </a:t>
            </a:r>
            <a:r>
              <a:rPr lang="en-US" dirty="0" smtClean="0"/>
              <a:t>conventional </a:t>
            </a:r>
            <a:r>
              <a:rPr lang="en-US" dirty="0"/>
              <a:t>trains. </a:t>
            </a:r>
            <a:endParaRPr lang="cs-CZ" dirty="0" smtClean="0"/>
          </a:p>
          <a:p>
            <a:r>
              <a:rPr lang="en-US" dirty="0" smtClean="0"/>
              <a:t>For </a:t>
            </a:r>
            <a:r>
              <a:rPr lang="en-US" dirty="0"/>
              <a:t>car or air, the time saving depends </a:t>
            </a:r>
            <a:r>
              <a:rPr lang="en-US" dirty="0" smtClean="0"/>
              <a:t>very</a:t>
            </a:r>
            <a:r>
              <a:rPr lang="cs-CZ" dirty="0" smtClean="0"/>
              <a:t> </a:t>
            </a:r>
            <a:r>
              <a:rPr lang="en-US" dirty="0" smtClean="0"/>
              <a:t>much </a:t>
            </a:r>
            <a:r>
              <a:rPr lang="en-US" dirty="0"/>
              <a:t>on the length of journey; if the journey is close to the </a:t>
            </a:r>
            <a:r>
              <a:rPr lang="en-US" dirty="0" smtClean="0"/>
              <a:t>breakeven</a:t>
            </a:r>
            <a:r>
              <a:rPr lang="cs-CZ" dirty="0" smtClean="0"/>
              <a:t> </a:t>
            </a:r>
            <a:r>
              <a:rPr lang="en-US" dirty="0" smtClean="0"/>
              <a:t>point </a:t>
            </a:r>
            <a:r>
              <a:rPr lang="en-US" dirty="0"/>
              <a:t>between the modes then the time saving may be </a:t>
            </a:r>
            <a:r>
              <a:rPr lang="en-US" dirty="0" smtClean="0"/>
              <a:t>much</a:t>
            </a:r>
            <a:r>
              <a:rPr lang="cs-CZ" dirty="0" smtClean="0"/>
              <a:t> </a:t>
            </a:r>
            <a:r>
              <a:rPr lang="en-US" dirty="0" smtClean="0"/>
              <a:t>smaller</a:t>
            </a:r>
            <a:r>
              <a:rPr lang="en-US" dirty="0"/>
              <a:t>. </a:t>
            </a:r>
            <a:endParaRPr lang="cs-CZ" dirty="0" smtClean="0"/>
          </a:p>
          <a:p>
            <a:r>
              <a:rPr lang="en-US" dirty="0" smtClean="0"/>
              <a:t>However</a:t>
            </a:r>
            <a:r>
              <a:rPr lang="en-US" dirty="0"/>
              <a:t>, it is not always appreciated that many aspects </a:t>
            </a:r>
            <a:r>
              <a:rPr lang="en-US" dirty="0" smtClean="0"/>
              <a:t>of</a:t>
            </a:r>
            <a:r>
              <a:rPr lang="cs-CZ" dirty="0" smtClean="0"/>
              <a:t> </a:t>
            </a:r>
            <a:r>
              <a:rPr lang="en-US" dirty="0" smtClean="0"/>
              <a:t>comfort </a:t>
            </a:r>
            <a:r>
              <a:rPr lang="en-US" dirty="0"/>
              <a:t>and convenience may also be included in the value </a:t>
            </a:r>
            <a:r>
              <a:rPr lang="en-US" dirty="0" smtClean="0"/>
              <a:t>of</a:t>
            </a:r>
            <a:r>
              <a:rPr lang="cs-CZ" dirty="0" smtClean="0"/>
              <a:t> </a:t>
            </a:r>
            <a:r>
              <a:rPr lang="en-US" dirty="0" smtClean="0"/>
              <a:t>(</a:t>
            </a:r>
            <a:r>
              <a:rPr lang="en-US" dirty="0" err="1"/>
              <a:t>generalised</a:t>
            </a:r>
            <a:r>
              <a:rPr lang="en-US" dirty="0"/>
              <a:t>) time used in economic appraisal.</a:t>
            </a:r>
            <a:endParaRPr lang="cs-CZ" dirty="0"/>
          </a:p>
        </p:txBody>
      </p:sp>
    </p:spTree>
    <p:extLst>
      <p:ext uri="{BB962C8B-B14F-4D97-AF65-F5344CB8AC3E}">
        <p14:creationId xmlns:p14="http://schemas.microsoft.com/office/powerpoint/2010/main" val="148897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Transport </a:t>
            </a:r>
            <a:r>
              <a:rPr lang="cs-CZ" dirty="0" err="1" smtClean="0"/>
              <a:t>investment</a:t>
            </a:r>
            <a:endParaRPr lang="cs-CZ" dirty="0"/>
          </a:p>
        </p:txBody>
      </p:sp>
      <p:sp>
        <p:nvSpPr>
          <p:cNvPr id="3" name="Zástupný symbol pro obsah 2"/>
          <p:cNvSpPr>
            <a:spLocks noGrp="1"/>
          </p:cNvSpPr>
          <p:nvPr>
            <p:ph idx="1"/>
          </p:nvPr>
        </p:nvSpPr>
        <p:spPr/>
        <p:txBody>
          <a:bodyPr/>
          <a:lstStyle/>
          <a:p>
            <a:r>
              <a:rPr lang="cs-CZ" dirty="0" smtClean="0"/>
              <a:t>Transport </a:t>
            </a:r>
            <a:r>
              <a:rPr lang="cs-CZ" dirty="0" err="1" smtClean="0"/>
              <a:t>investment</a:t>
            </a:r>
            <a:r>
              <a:rPr lang="cs-CZ" dirty="0" smtClean="0"/>
              <a:t> </a:t>
            </a:r>
            <a:r>
              <a:rPr lang="cs-CZ" dirty="0" err="1" smtClean="0"/>
              <a:t>involves</a:t>
            </a:r>
            <a:r>
              <a:rPr lang="cs-CZ" dirty="0" smtClean="0"/>
              <a:t> </a:t>
            </a:r>
            <a:r>
              <a:rPr lang="cs-CZ" dirty="0" err="1" smtClean="0"/>
              <a:t>expenditure</a:t>
            </a:r>
            <a:r>
              <a:rPr lang="cs-CZ" dirty="0" smtClean="0"/>
              <a:t> on </a:t>
            </a:r>
            <a:r>
              <a:rPr lang="cs-CZ" dirty="0" err="1" smtClean="0"/>
              <a:t>particular</a:t>
            </a:r>
            <a:r>
              <a:rPr lang="cs-CZ" dirty="0" smtClean="0"/>
              <a:t> </a:t>
            </a:r>
            <a:r>
              <a:rPr lang="cs-CZ" dirty="0" err="1" smtClean="0"/>
              <a:t>project</a:t>
            </a:r>
            <a:r>
              <a:rPr lang="cs-CZ" dirty="0"/>
              <a:t> </a:t>
            </a:r>
            <a:r>
              <a:rPr lang="cs-CZ" dirty="0" smtClean="0"/>
              <a:t>in </a:t>
            </a:r>
            <a:r>
              <a:rPr lang="cs-CZ" dirty="0" err="1" smtClean="0"/>
              <a:t>situation</a:t>
            </a:r>
            <a:r>
              <a:rPr lang="cs-CZ" dirty="0" smtClean="0"/>
              <a:t> </a:t>
            </a:r>
            <a:r>
              <a:rPr lang="cs-CZ" dirty="0" err="1" smtClean="0"/>
              <a:t>of</a:t>
            </a:r>
            <a:r>
              <a:rPr lang="cs-CZ" dirty="0" smtClean="0"/>
              <a:t> limited </a:t>
            </a:r>
            <a:r>
              <a:rPr lang="cs-CZ" dirty="0" err="1" smtClean="0"/>
              <a:t>resources</a:t>
            </a:r>
            <a:r>
              <a:rPr lang="cs-CZ" dirty="0" smtClean="0"/>
              <a:t>.</a:t>
            </a:r>
          </a:p>
          <a:p>
            <a:r>
              <a:rPr lang="cs-CZ" dirty="0" err="1" smtClean="0"/>
              <a:t>The</a:t>
            </a:r>
            <a:r>
              <a:rPr lang="cs-CZ" dirty="0" smtClean="0"/>
              <a:t> </a:t>
            </a:r>
            <a:r>
              <a:rPr lang="cs-CZ" dirty="0" err="1" smtClean="0"/>
              <a:t>task</a:t>
            </a:r>
            <a:r>
              <a:rPr lang="cs-CZ" dirty="0" smtClean="0"/>
              <a:t> </a:t>
            </a:r>
            <a:r>
              <a:rPr lang="cs-CZ" dirty="0" err="1" smtClean="0"/>
              <a:t>is</a:t>
            </a:r>
            <a:r>
              <a:rPr lang="cs-CZ" dirty="0" smtClean="0"/>
              <a:t> to </a:t>
            </a:r>
            <a:r>
              <a:rPr lang="cs-CZ" dirty="0" err="1" smtClean="0"/>
              <a:t>choose</a:t>
            </a:r>
            <a:r>
              <a:rPr lang="cs-CZ" dirty="0" smtClean="0"/>
              <a:t> </a:t>
            </a:r>
            <a:r>
              <a:rPr lang="cs-CZ" dirty="0" err="1" smtClean="0"/>
              <a:t>the</a:t>
            </a:r>
            <a:r>
              <a:rPr lang="cs-CZ" dirty="0" smtClean="0"/>
              <a:t> </a:t>
            </a:r>
            <a:r>
              <a:rPr lang="cs-CZ" dirty="0" err="1" smtClean="0"/>
              <a:t>project</a:t>
            </a:r>
            <a:r>
              <a:rPr lang="cs-CZ" dirty="0" smtClean="0"/>
              <a:t> </a:t>
            </a:r>
            <a:r>
              <a:rPr lang="cs-CZ" dirty="0" err="1" smtClean="0"/>
              <a:t>that</a:t>
            </a:r>
            <a:r>
              <a:rPr lang="cs-CZ" dirty="0" smtClean="0"/>
              <a:t> </a:t>
            </a:r>
            <a:r>
              <a:rPr lang="cs-CZ" dirty="0" err="1" smtClean="0"/>
              <a:t>brings</a:t>
            </a:r>
            <a:r>
              <a:rPr lang="cs-CZ" dirty="0" smtClean="0"/>
              <a:t> maximum return</a:t>
            </a:r>
          </a:p>
        </p:txBody>
      </p:sp>
    </p:spTree>
    <p:extLst>
      <p:ext uri="{BB962C8B-B14F-4D97-AF65-F5344CB8AC3E}">
        <p14:creationId xmlns:p14="http://schemas.microsoft.com/office/powerpoint/2010/main" val="3932490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err="1" smtClean="0"/>
              <a:t>Values</a:t>
            </a:r>
            <a:r>
              <a:rPr lang="cs-CZ" sz="3600" dirty="0" smtClean="0"/>
              <a:t> </a:t>
            </a:r>
            <a:r>
              <a:rPr lang="cs-CZ" sz="3600" dirty="0" err="1" smtClean="0"/>
              <a:t>of</a:t>
            </a:r>
            <a:r>
              <a:rPr lang="cs-CZ" sz="3600" dirty="0" smtClean="0"/>
              <a:t> </a:t>
            </a:r>
            <a:r>
              <a:rPr lang="cs-CZ" sz="3600" dirty="0" err="1" smtClean="0"/>
              <a:t>time</a:t>
            </a:r>
            <a:r>
              <a:rPr lang="cs-CZ" sz="3600" dirty="0" smtClean="0"/>
              <a:t> </a:t>
            </a:r>
            <a:r>
              <a:rPr lang="cs-CZ" sz="3600" dirty="0" err="1" smtClean="0"/>
              <a:t>used</a:t>
            </a:r>
            <a:r>
              <a:rPr lang="cs-CZ" sz="3600" dirty="0" smtClean="0"/>
              <a:t> in </a:t>
            </a:r>
            <a:r>
              <a:rPr lang="cs-CZ" sz="3600" dirty="0" err="1" smtClean="0"/>
              <a:t>British</a:t>
            </a:r>
            <a:r>
              <a:rPr lang="cs-CZ" sz="3600" dirty="0" smtClean="0"/>
              <a:t> </a:t>
            </a:r>
            <a:r>
              <a:rPr lang="cs-CZ" sz="3600" dirty="0" err="1" smtClean="0"/>
              <a:t>rail</a:t>
            </a:r>
            <a:r>
              <a:rPr lang="cs-CZ" sz="3600" dirty="0" smtClean="0"/>
              <a:t> </a:t>
            </a:r>
            <a:r>
              <a:rPr lang="cs-CZ" sz="3600" dirty="0" err="1" smtClean="0"/>
              <a:t>appraisals</a:t>
            </a:r>
            <a:r>
              <a:rPr lang="cs-CZ" sz="3600" dirty="0" smtClean="0"/>
              <a:t> (GBP per </a:t>
            </a:r>
            <a:r>
              <a:rPr lang="cs-CZ" sz="3600" dirty="0" err="1" smtClean="0"/>
              <a:t>hour</a:t>
            </a:r>
            <a:r>
              <a:rPr lang="cs-CZ" sz="3600" dirty="0" smtClean="0"/>
              <a:t>; 2010 </a:t>
            </a:r>
            <a:r>
              <a:rPr lang="cs-CZ" sz="3600" dirty="0" err="1" smtClean="0"/>
              <a:t>prices</a:t>
            </a:r>
            <a:r>
              <a:rPr lang="cs-CZ" sz="3600" dirty="0" smtClean="0"/>
              <a:t> and </a:t>
            </a:r>
            <a:r>
              <a:rPr lang="cs-CZ" sz="3600" dirty="0" err="1" smtClean="0"/>
              <a:t>values</a:t>
            </a:r>
            <a:r>
              <a:rPr lang="cs-CZ" sz="3600" dirty="0" smtClean="0"/>
              <a:t>)</a:t>
            </a:r>
            <a:endParaRPr lang="cs-CZ" sz="3600" dirty="0"/>
          </a:p>
        </p:txBody>
      </p:sp>
      <p:pic>
        <p:nvPicPr>
          <p:cNvPr id="4" name="Zástupný symbol pro obsah 3"/>
          <p:cNvPicPr>
            <a:picLocks noGrp="1" noChangeAspect="1"/>
          </p:cNvPicPr>
          <p:nvPr>
            <p:ph idx="1"/>
          </p:nvPr>
        </p:nvPicPr>
        <p:blipFill>
          <a:blip r:embed="rId2"/>
          <a:stretch>
            <a:fillRect/>
          </a:stretch>
        </p:blipFill>
        <p:spPr>
          <a:xfrm>
            <a:off x="1115616" y="3212976"/>
            <a:ext cx="7397033" cy="1423442"/>
          </a:xfrm>
          <a:prstGeom prst="rect">
            <a:avLst/>
          </a:prstGeom>
        </p:spPr>
      </p:pic>
    </p:spTree>
    <p:extLst>
      <p:ext uri="{BB962C8B-B14F-4D97-AF65-F5344CB8AC3E}">
        <p14:creationId xmlns:p14="http://schemas.microsoft.com/office/powerpoint/2010/main" val="115960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Capacity</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Building a high speed line which will divert a substantial </a:t>
            </a:r>
            <a:r>
              <a:rPr lang="en-US" dirty="0" smtClean="0"/>
              <a:t>volume</a:t>
            </a:r>
            <a:r>
              <a:rPr lang="cs-CZ" dirty="0" smtClean="0"/>
              <a:t> </a:t>
            </a:r>
            <a:r>
              <a:rPr lang="en-US" dirty="0" smtClean="0"/>
              <a:t>of </a:t>
            </a:r>
            <a:r>
              <a:rPr lang="en-US" dirty="0"/>
              <a:t>traffic from an existing route not only creates a huge </a:t>
            </a:r>
            <a:r>
              <a:rPr lang="en-US" dirty="0" smtClean="0"/>
              <a:t>capacity</a:t>
            </a:r>
            <a:r>
              <a:rPr lang="cs-CZ" dirty="0" smtClean="0"/>
              <a:t> </a:t>
            </a:r>
            <a:r>
              <a:rPr lang="en-US" dirty="0" smtClean="0"/>
              <a:t>for </a:t>
            </a:r>
            <a:r>
              <a:rPr lang="en-US" dirty="0"/>
              <a:t>high speed traffic </a:t>
            </a:r>
            <a:r>
              <a:rPr lang="en-US" dirty="0" smtClean="0"/>
              <a:t>itself</a:t>
            </a:r>
            <a:endParaRPr lang="cs-CZ" dirty="0" smtClean="0"/>
          </a:p>
          <a:p>
            <a:r>
              <a:rPr lang="cs-CZ" dirty="0" err="1" smtClean="0"/>
              <a:t>It</a:t>
            </a:r>
            <a:r>
              <a:rPr lang="en-US" dirty="0" smtClean="0"/>
              <a:t> </a:t>
            </a:r>
            <a:r>
              <a:rPr lang="en-US" dirty="0"/>
              <a:t>may also permit growth of </a:t>
            </a:r>
            <a:r>
              <a:rPr lang="en-US" dirty="0" smtClean="0"/>
              <a:t>other</a:t>
            </a:r>
            <a:r>
              <a:rPr lang="cs-CZ" dirty="0" smtClean="0"/>
              <a:t> </a:t>
            </a:r>
            <a:r>
              <a:rPr lang="en-US" dirty="0" smtClean="0"/>
              <a:t>types </a:t>
            </a:r>
            <a:r>
              <a:rPr lang="en-US" dirty="0"/>
              <a:t>of traffic on the existing line. </a:t>
            </a:r>
            <a:endParaRPr lang="cs-CZ" dirty="0" smtClean="0"/>
          </a:p>
          <a:p>
            <a:r>
              <a:rPr lang="en-US" dirty="0" smtClean="0"/>
              <a:t>Removing </a:t>
            </a:r>
            <a:r>
              <a:rPr lang="en-US" dirty="0"/>
              <a:t>all the fastest </a:t>
            </a:r>
            <a:r>
              <a:rPr lang="en-US" dirty="0" smtClean="0"/>
              <a:t>services</a:t>
            </a:r>
            <a:r>
              <a:rPr lang="cs-CZ" dirty="0" smtClean="0"/>
              <a:t> </a:t>
            </a:r>
            <a:r>
              <a:rPr lang="en-US" dirty="0" smtClean="0"/>
              <a:t>from </a:t>
            </a:r>
            <a:r>
              <a:rPr lang="en-US" dirty="0"/>
              <a:t>a route will reduce the spread of speeds and thus </a:t>
            </a:r>
            <a:r>
              <a:rPr lang="en-US" dirty="0" smtClean="0"/>
              <a:t>release</a:t>
            </a:r>
            <a:r>
              <a:rPr lang="cs-CZ" dirty="0" smtClean="0"/>
              <a:t> </a:t>
            </a:r>
            <a:r>
              <a:rPr lang="en-US" dirty="0" smtClean="0"/>
              <a:t>more </a:t>
            </a:r>
            <a:r>
              <a:rPr lang="en-US" dirty="0"/>
              <a:t>capacity than simply the number of paths formerly taken </a:t>
            </a:r>
            <a:r>
              <a:rPr lang="en-US" dirty="0" smtClean="0"/>
              <a:t>by</a:t>
            </a:r>
            <a:r>
              <a:rPr lang="cs-CZ" dirty="0" smtClean="0"/>
              <a:t> </a:t>
            </a:r>
            <a:r>
              <a:rPr lang="cs-CZ" dirty="0" err="1" smtClean="0"/>
              <a:t>the</a:t>
            </a:r>
            <a:r>
              <a:rPr lang="cs-CZ" dirty="0" smtClean="0"/>
              <a:t> </a:t>
            </a:r>
            <a:r>
              <a:rPr lang="cs-CZ" dirty="0" err="1"/>
              <a:t>diverted</a:t>
            </a:r>
            <a:r>
              <a:rPr lang="cs-CZ" dirty="0"/>
              <a:t> </a:t>
            </a:r>
            <a:r>
              <a:rPr lang="cs-CZ" dirty="0" err="1"/>
              <a:t>trains</a:t>
            </a:r>
            <a:r>
              <a:rPr lang="cs-CZ" dirty="0"/>
              <a:t>.</a:t>
            </a:r>
          </a:p>
        </p:txBody>
      </p:sp>
    </p:spTree>
    <p:extLst>
      <p:ext uri="{BB962C8B-B14F-4D97-AF65-F5344CB8AC3E}">
        <p14:creationId xmlns:p14="http://schemas.microsoft.com/office/powerpoint/2010/main" val="942371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Diversion</a:t>
            </a:r>
            <a:r>
              <a:rPr lang="cs-CZ" dirty="0" smtClean="0"/>
              <a:t> </a:t>
            </a:r>
            <a:r>
              <a:rPr lang="cs-CZ" dirty="0" err="1" smtClean="0"/>
              <a:t>from</a:t>
            </a:r>
            <a:r>
              <a:rPr lang="cs-CZ" dirty="0" smtClean="0"/>
              <a:t> </a:t>
            </a:r>
            <a:r>
              <a:rPr lang="cs-CZ" dirty="0" err="1" smtClean="0"/>
              <a:t>other</a:t>
            </a:r>
            <a:r>
              <a:rPr lang="cs-CZ" dirty="0" smtClean="0"/>
              <a:t> </a:t>
            </a:r>
            <a:r>
              <a:rPr lang="cs-CZ" dirty="0" err="1" smtClean="0"/>
              <a:t>modes</a:t>
            </a:r>
            <a:endParaRPr lang="cs-CZ" dirty="0"/>
          </a:p>
        </p:txBody>
      </p:sp>
      <p:sp>
        <p:nvSpPr>
          <p:cNvPr id="3" name="Zástupný symbol pro obsah 2"/>
          <p:cNvSpPr>
            <a:spLocks noGrp="1"/>
          </p:cNvSpPr>
          <p:nvPr>
            <p:ph idx="1"/>
          </p:nvPr>
        </p:nvSpPr>
        <p:spPr/>
        <p:txBody>
          <a:bodyPr>
            <a:normAutofit/>
          </a:bodyPr>
          <a:lstStyle/>
          <a:p>
            <a:r>
              <a:rPr lang="en-US" dirty="0"/>
              <a:t>The benefits of diversion from other modes take the form </a:t>
            </a:r>
            <a:r>
              <a:rPr lang="en-US" dirty="0" smtClean="0"/>
              <a:t>of</a:t>
            </a:r>
            <a:r>
              <a:rPr lang="cs-CZ" dirty="0" smtClean="0"/>
              <a:t> </a:t>
            </a:r>
            <a:r>
              <a:rPr lang="cs-CZ" dirty="0" err="1" smtClean="0"/>
              <a:t>reductions</a:t>
            </a:r>
            <a:r>
              <a:rPr lang="cs-CZ" dirty="0" smtClean="0"/>
              <a:t> </a:t>
            </a:r>
            <a:r>
              <a:rPr lang="cs-CZ" dirty="0"/>
              <a:t>in </a:t>
            </a:r>
            <a:r>
              <a:rPr lang="cs-CZ" dirty="0" err="1"/>
              <a:t>externalities</a:t>
            </a:r>
            <a:r>
              <a:rPr lang="cs-CZ" dirty="0"/>
              <a:t> – </a:t>
            </a:r>
            <a:r>
              <a:rPr lang="cs-CZ" dirty="0" err="1"/>
              <a:t>congestion</a:t>
            </a:r>
            <a:r>
              <a:rPr lang="cs-CZ" dirty="0"/>
              <a:t>, </a:t>
            </a:r>
            <a:r>
              <a:rPr lang="cs-CZ" dirty="0" err="1"/>
              <a:t>accidents</a:t>
            </a:r>
            <a:r>
              <a:rPr lang="cs-CZ" dirty="0"/>
              <a:t> and </a:t>
            </a:r>
            <a:r>
              <a:rPr lang="cs-CZ" dirty="0" err="1"/>
              <a:t>emissions</a:t>
            </a:r>
            <a:r>
              <a:rPr lang="cs-CZ" dirty="0" smtClean="0"/>
              <a:t>.</a:t>
            </a:r>
          </a:p>
          <a:p>
            <a:r>
              <a:rPr lang="en-US" dirty="0" smtClean="0"/>
              <a:t>Against </a:t>
            </a:r>
            <a:r>
              <a:rPr lang="en-US" dirty="0"/>
              <a:t>these must be set any excess of mode specific taxes </a:t>
            </a:r>
            <a:r>
              <a:rPr lang="en-US" dirty="0" smtClean="0"/>
              <a:t>and</a:t>
            </a:r>
            <a:r>
              <a:rPr lang="cs-CZ" dirty="0" smtClean="0"/>
              <a:t> </a:t>
            </a:r>
            <a:r>
              <a:rPr lang="en-US" dirty="0" smtClean="0"/>
              <a:t>charges </a:t>
            </a:r>
            <a:r>
              <a:rPr lang="en-US" dirty="0"/>
              <a:t>over and above marginal cost of infrastructure </a:t>
            </a:r>
            <a:r>
              <a:rPr lang="en-US" dirty="0" smtClean="0"/>
              <a:t>provision</a:t>
            </a:r>
            <a:r>
              <a:rPr lang="cs-CZ" dirty="0" smtClean="0"/>
              <a:t> and </a:t>
            </a:r>
            <a:r>
              <a:rPr lang="cs-CZ" dirty="0" err="1"/>
              <a:t>maintenance</a:t>
            </a:r>
            <a:r>
              <a:rPr lang="cs-CZ" dirty="0"/>
              <a:t>.</a:t>
            </a:r>
          </a:p>
        </p:txBody>
      </p:sp>
    </p:spTree>
    <p:extLst>
      <p:ext uri="{BB962C8B-B14F-4D97-AF65-F5344CB8AC3E}">
        <p14:creationId xmlns:p14="http://schemas.microsoft.com/office/powerpoint/2010/main" val="2977706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Induced</a:t>
            </a:r>
            <a:r>
              <a:rPr lang="cs-CZ" dirty="0" smtClean="0"/>
              <a:t> </a:t>
            </a:r>
            <a:r>
              <a:rPr lang="cs-CZ" dirty="0" err="1" smtClean="0"/>
              <a:t>traffic</a:t>
            </a:r>
            <a:r>
              <a:rPr lang="cs-CZ" dirty="0" smtClean="0"/>
              <a:t> and </a:t>
            </a:r>
            <a:r>
              <a:rPr lang="cs-CZ" dirty="0" err="1" smtClean="0"/>
              <a:t>wider</a:t>
            </a:r>
            <a:r>
              <a:rPr lang="cs-CZ" dirty="0" smtClean="0"/>
              <a:t> </a:t>
            </a:r>
            <a:r>
              <a:rPr lang="cs-CZ" dirty="0" err="1" smtClean="0"/>
              <a:t>economic</a:t>
            </a:r>
            <a:r>
              <a:rPr lang="cs-CZ" dirty="0" smtClean="0"/>
              <a:t> </a:t>
            </a:r>
            <a:r>
              <a:rPr lang="cs-CZ" dirty="0" err="1" smtClean="0"/>
              <a:t>benefits</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For induced traffic, the standard argument is that, since the </a:t>
            </a:r>
            <a:r>
              <a:rPr lang="en-US" dirty="0" smtClean="0"/>
              <a:t>person</a:t>
            </a:r>
            <a:r>
              <a:rPr lang="cs-CZ" dirty="0" smtClean="0"/>
              <a:t> </a:t>
            </a:r>
            <a:r>
              <a:rPr lang="en-US" dirty="0" smtClean="0"/>
              <a:t>was </a:t>
            </a:r>
            <a:r>
              <a:rPr lang="en-US" dirty="0"/>
              <a:t>unwilling to travel at the previous </a:t>
            </a:r>
            <a:r>
              <a:rPr lang="en-US" dirty="0" err="1"/>
              <a:t>generalised</a:t>
            </a:r>
            <a:r>
              <a:rPr lang="en-US" dirty="0"/>
              <a:t> cost and </a:t>
            </a:r>
            <a:r>
              <a:rPr lang="en-US" dirty="0" smtClean="0"/>
              <a:t>is</a:t>
            </a:r>
            <a:r>
              <a:rPr lang="cs-CZ" dirty="0" smtClean="0"/>
              <a:t> </a:t>
            </a:r>
            <a:r>
              <a:rPr lang="en-US" dirty="0" smtClean="0"/>
              <a:t>willing </a:t>
            </a:r>
            <a:r>
              <a:rPr lang="en-US" dirty="0"/>
              <a:t>at the new, the benefit must lie somewhere between </a:t>
            </a:r>
            <a:r>
              <a:rPr lang="en-US" dirty="0" smtClean="0"/>
              <a:t>that</a:t>
            </a:r>
            <a:r>
              <a:rPr lang="cs-CZ" dirty="0" smtClean="0"/>
              <a:t> </a:t>
            </a:r>
            <a:r>
              <a:rPr lang="en-US" dirty="0" smtClean="0"/>
              <a:t>derived </a:t>
            </a:r>
            <a:r>
              <a:rPr lang="en-US" dirty="0"/>
              <a:t>by an existing passenger and zero</a:t>
            </a:r>
            <a:r>
              <a:rPr lang="en-US" dirty="0" smtClean="0"/>
              <a:t>;</a:t>
            </a:r>
            <a:endParaRPr lang="cs-CZ" dirty="0" smtClean="0"/>
          </a:p>
          <a:p>
            <a:r>
              <a:rPr lang="cs-CZ" dirty="0" smtClean="0"/>
              <a:t>A</a:t>
            </a:r>
            <a:r>
              <a:rPr lang="en-US" dirty="0" err="1" smtClean="0"/>
              <a:t>gglomeration</a:t>
            </a:r>
            <a:r>
              <a:rPr lang="en-US" dirty="0" smtClean="0"/>
              <a:t> </a:t>
            </a:r>
            <a:r>
              <a:rPr lang="en-US" dirty="0"/>
              <a:t>externalities. It appears </a:t>
            </a:r>
            <a:r>
              <a:rPr lang="en-US" dirty="0" smtClean="0"/>
              <a:t>that</a:t>
            </a:r>
            <a:r>
              <a:rPr lang="cs-CZ" dirty="0" smtClean="0"/>
              <a:t> </a:t>
            </a:r>
            <a:r>
              <a:rPr lang="en-US" dirty="0" smtClean="0"/>
              <a:t>there </a:t>
            </a:r>
            <a:r>
              <a:rPr lang="en-US" dirty="0"/>
              <a:t>is a direct link between accessibility and </a:t>
            </a:r>
            <a:r>
              <a:rPr lang="en-US" dirty="0" err="1"/>
              <a:t>labour</a:t>
            </a:r>
            <a:r>
              <a:rPr lang="en-US" dirty="0"/>
              <a:t> productivity</a:t>
            </a:r>
            <a:r>
              <a:rPr lang="en-US" dirty="0" smtClean="0"/>
              <a:t>,</a:t>
            </a:r>
            <a:r>
              <a:rPr lang="cs-CZ" dirty="0" smtClean="0"/>
              <a:t> </a:t>
            </a:r>
            <a:r>
              <a:rPr lang="en-US" dirty="0" smtClean="0"/>
              <a:t>perhaps </a:t>
            </a:r>
            <a:r>
              <a:rPr lang="en-US" dirty="0"/>
              <a:t>because in a larger </a:t>
            </a:r>
            <a:r>
              <a:rPr lang="en-US" dirty="0" err="1"/>
              <a:t>labour</a:t>
            </a:r>
            <a:r>
              <a:rPr lang="en-US" dirty="0"/>
              <a:t> market workers are better </a:t>
            </a:r>
            <a:r>
              <a:rPr lang="en-US" dirty="0" smtClean="0"/>
              <a:t>fitted</a:t>
            </a:r>
            <a:r>
              <a:rPr lang="cs-CZ" dirty="0"/>
              <a:t> </a:t>
            </a:r>
            <a:r>
              <a:rPr lang="en-US" dirty="0" smtClean="0"/>
              <a:t>to </a:t>
            </a:r>
            <a:r>
              <a:rPr lang="en-US" dirty="0"/>
              <a:t>the jobs they do, innovations spread more quickly and there </a:t>
            </a:r>
            <a:r>
              <a:rPr lang="en-US" dirty="0" smtClean="0"/>
              <a:t>are</a:t>
            </a:r>
            <a:r>
              <a:rPr lang="cs-CZ" dirty="0" smtClean="0"/>
              <a:t> </a:t>
            </a:r>
            <a:r>
              <a:rPr lang="en-US" dirty="0" smtClean="0"/>
              <a:t>economies </a:t>
            </a:r>
            <a:r>
              <a:rPr lang="en-US" dirty="0"/>
              <a:t>of scale leading to better supply of business services.</a:t>
            </a:r>
            <a:endParaRPr lang="cs-CZ" dirty="0"/>
          </a:p>
        </p:txBody>
      </p:sp>
    </p:spTree>
    <p:extLst>
      <p:ext uri="{BB962C8B-B14F-4D97-AF65-F5344CB8AC3E}">
        <p14:creationId xmlns:p14="http://schemas.microsoft.com/office/powerpoint/2010/main" val="1087175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In </a:t>
            </a:r>
            <a:r>
              <a:rPr lang="cs-CZ" dirty="0" err="1" smtClean="0"/>
              <a:t>what</a:t>
            </a:r>
            <a:r>
              <a:rPr lang="cs-CZ" dirty="0" smtClean="0"/>
              <a:t> </a:t>
            </a:r>
            <a:r>
              <a:rPr lang="cs-CZ" dirty="0" err="1" smtClean="0"/>
              <a:t>circumestances</a:t>
            </a:r>
            <a:r>
              <a:rPr lang="cs-CZ" dirty="0" smtClean="0"/>
              <a:t> </a:t>
            </a:r>
            <a:r>
              <a:rPr lang="cs-CZ" dirty="0" err="1" smtClean="0"/>
              <a:t>will</a:t>
            </a:r>
            <a:r>
              <a:rPr lang="cs-CZ" dirty="0" smtClean="0"/>
              <a:t> </a:t>
            </a:r>
            <a:r>
              <a:rPr lang="cs-CZ" dirty="0" err="1" smtClean="0"/>
              <a:t>benefits</a:t>
            </a:r>
            <a:r>
              <a:rPr lang="cs-CZ" dirty="0" smtClean="0"/>
              <a:t> </a:t>
            </a:r>
            <a:r>
              <a:rPr lang="cs-CZ" dirty="0" err="1" smtClean="0"/>
              <a:t>exceeds</a:t>
            </a:r>
            <a:r>
              <a:rPr lang="cs-CZ" dirty="0" smtClean="0"/>
              <a:t> </a:t>
            </a:r>
            <a:r>
              <a:rPr lang="cs-CZ" dirty="0" err="1" smtClean="0"/>
              <a:t>costs</a:t>
            </a:r>
            <a:r>
              <a:rPr lang="cs-CZ" dirty="0" smtClean="0"/>
              <a:t>?</a:t>
            </a:r>
            <a:endParaRPr lang="cs-CZ" dirty="0"/>
          </a:p>
        </p:txBody>
      </p:sp>
      <p:sp>
        <p:nvSpPr>
          <p:cNvPr id="3" name="Zástupný symbol pro obsah 2"/>
          <p:cNvSpPr>
            <a:spLocks noGrp="1"/>
          </p:cNvSpPr>
          <p:nvPr>
            <p:ph idx="1"/>
          </p:nvPr>
        </p:nvSpPr>
        <p:spPr/>
        <p:txBody>
          <a:bodyPr/>
          <a:lstStyle/>
          <a:p>
            <a:r>
              <a:rPr lang="en-US" dirty="0"/>
              <a:t>There are essentially two approaches to answering this question.</a:t>
            </a:r>
          </a:p>
          <a:p>
            <a:r>
              <a:rPr lang="en-US" dirty="0"/>
              <a:t>The first is to construct a model and explore the values </a:t>
            </a:r>
            <a:r>
              <a:rPr lang="en-US" dirty="0" smtClean="0"/>
              <a:t>of</a:t>
            </a:r>
            <a:r>
              <a:rPr lang="cs-CZ" dirty="0" smtClean="0"/>
              <a:t> </a:t>
            </a:r>
            <a:r>
              <a:rPr lang="en-US" dirty="0"/>
              <a:t>variables for which benefits exceed </a:t>
            </a:r>
            <a:r>
              <a:rPr lang="en-US" dirty="0" smtClean="0"/>
              <a:t>costs.</a:t>
            </a:r>
            <a:endParaRPr lang="cs-CZ" dirty="0" smtClean="0"/>
          </a:p>
          <a:p>
            <a:r>
              <a:rPr lang="en-US" dirty="0" smtClean="0"/>
              <a:t>The </a:t>
            </a:r>
            <a:r>
              <a:rPr lang="en-US" dirty="0"/>
              <a:t>second is to </a:t>
            </a:r>
            <a:r>
              <a:rPr lang="en-US" dirty="0" smtClean="0"/>
              <a:t>examine</a:t>
            </a:r>
            <a:r>
              <a:rPr lang="cs-CZ" dirty="0" smtClean="0"/>
              <a:t> </a:t>
            </a:r>
            <a:r>
              <a:rPr lang="en-US" dirty="0" smtClean="0"/>
              <a:t>actual </a:t>
            </a:r>
            <a:r>
              <a:rPr lang="en-US" dirty="0"/>
              <a:t>ex post case studies.</a:t>
            </a:r>
            <a:endParaRPr lang="cs-CZ" dirty="0"/>
          </a:p>
        </p:txBody>
      </p:sp>
    </p:spTree>
    <p:extLst>
      <p:ext uri="{BB962C8B-B14F-4D97-AF65-F5344CB8AC3E}">
        <p14:creationId xmlns:p14="http://schemas.microsoft.com/office/powerpoint/2010/main" val="2816754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a:t>
            </a:r>
            <a:endParaRPr lang="cs-CZ" dirty="0"/>
          </a:p>
        </p:txBody>
      </p:sp>
      <p:sp>
        <p:nvSpPr>
          <p:cNvPr id="3" name="Zástupný symbol pro obsah 2"/>
          <p:cNvSpPr>
            <a:spLocks noGrp="1"/>
          </p:cNvSpPr>
          <p:nvPr>
            <p:ph idx="1"/>
          </p:nvPr>
        </p:nvSpPr>
        <p:spPr/>
        <p:txBody>
          <a:bodyPr>
            <a:normAutofit lnSpcReduction="10000"/>
          </a:bodyPr>
          <a:lstStyle/>
          <a:p>
            <a:r>
              <a:rPr lang="en-US" dirty="0"/>
              <a:t>It is </a:t>
            </a:r>
            <a:r>
              <a:rPr lang="en-US" dirty="0" smtClean="0"/>
              <a:t>concluded</a:t>
            </a:r>
            <a:r>
              <a:rPr lang="cs-CZ" dirty="0" smtClean="0"/>
              <a:t> </a:t>
            </a:r>
            <a:r>
              <a:rPr lang="en-US" dirty="0" smtClean="0"/>
              <a:t>that </a:t>
            </a:r>
            <a:r>
              <a:rPr lang="en-US" dirty="0"/>
              <a:t>the main factors determining economic success for high speed rail projects are </a:t>
            </a:r>
            <a:r>
              <a:rPr lang="en-US" dirty="0" smtClean="0"/>
              <a:t>construction</a:t>
            </a:r>
            <a:r>
              <a:rPr lang="cs-CZ" dirty="0" smtClean="0"/>
              <a:t> </a:t>
            </a:r>
            <a:r>
              <a:rPr lang="en-US" dirty="0" smtClean="0"/>
              <a:t>costs</a:t>
            </a:r>
            <a:r>
              <a:rPr lang="en-US" dirty="0"/>
              <a:t>, value of time saving per passenger and traffic volume and degree of congestion of existing </a:t>
            </a:r>
            <a:r>
              <a:rPr lang="en-US" dirty="0" smtClean="0"/>
              <a:t>transport</a:t>
            </a:r>
            <a:r>
              <a:rPr lang="cs-CZ" dirty="0" smtClean="0"/>
              <a:t> </a:t>
            </a:r>
            <a:r>
              <a:rPr lang="en-US" dirty="0" smtClean="0"/>
              <a:t>networks</a:t>
            </a:r>
            <a:r>
              <a:rPr lang="en-US" dirty="0"/>
              <a:t>. </a:t>
            </a:r>
            <a:endParaRPr lang="cs-CZ" dirty="0" smtClean="0"/>
          </a:p>
          <a:p>
            <a:r>
              <a:rPr lang="en-US" dirty="0" smtClean="0"/>
              <a:t>The </a:t>
            </a:r>
            <a:r>
              <a:rPr lang="en-US" dirty="0"/>
              <a:t>biggest uncertainty regarding the case for high speed rail surrounds the possibility </a:t>
            </a:r>
            <a:r>
              <a:rPr lang="en-US" dirty="0" smtClean="0"/>
              <a:t>of</a:t>
            </a:r>
            <a:r>
              <a:rPr lang="cs-CZ" dirty="0" smtClean="0"/>
              <a:t> </a:t>
            </a:r>
            <a:r>
              <a:rPr lang="cs-CZ" dirty="0" err="1" smtClean="0"/>
              <a:t>wider</a:t>
            </a:r>
            <a:r>
              <a:rPr lang="cs-CZ" dirty="0" smtClean="0"/>
              <a:t> </a:t>
            </a:r>
            <a:r>
              <a:rPr lang="cs-CZ" dirty="0" err="1"/>
              <a:t>economic</a:t>
            </a:r>
            <a:r>
              <a:rPr lang="cs-CZ" dirty="0"/>
              <a:t> </a:t>
            </a:r>
            <a:r>
              <a:rPr lang="cs-CZ" dirty="0" err="1"/>
              <a:t>benefits</a:t>
            </a:r>
            <a:r>
              <a:rPr lang="cs-CZ" dirty="0"/>
              <a:t>.</a:t>
            </a:r>
          </a:p>
          <a:p>
            <a:endParaRPr lang="cs-CZ" dirty="0"/>
          </a:p>
        </p:txBody>
      </p:sp>
    </p:spTree>
    <p:extLst>
      <p:ext uri="{BB962C8B-B14F-4D97-AF65-F5344CB8AC3E}">
        <p14:creationId xmlns:p14="http://schemas.microsoft.com/office/powerpoint/2010/main" val="2394973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cs-CZ" dirty="0" smtClean="0"/>
              <a:t>11.4 </a:t>
            </a:r>
            <a:r>
              <a:rPr lang="cs-CZ" dirty="0" smtClean="0"/>
              <a:t>HSR </a:t>
            </a:r>
            <a:r>
              <a:rPr lang="cs-CZ" dirty="0" err="1" smtClean="0"/>
              <a:t>around</a:t>
            </a:r>
            <a:r>
              <a:rPr lang="cs-CZ" dirty="0" smtClean="0"/>
              <a:t> </a:t>
            </a:r>
            <a:r>
              <a:rPr lang="cs-CZ" dirty="0" err="1" smtClean="0"/>
              <a:t>the</a:t>
            </a:r>
            <a:r>
              <a:rPr lang="cs-CZ" dirty="0" smtClean="0"/>
              <a:t> </a:t>
            </a:r>
            <a:r>
              <a:rPr lang="cs-CZ" dirty="0" err="1" smtClean="0"/>
              <a:t>world</a:t>
            </a:r>
            <a:endParaRPr lang="cs-CZ" dirty="0"/>
          </a:p>
        </p:txBody>
      </p:sp>
      <p:sp>
        <p:nvSpPr>
          <p:cNvPr id="7" name="Podnadpis 6"/>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34515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Breakeven</a:t>
            </a:r>
            <a:r>
              <a:rPr lang="cs-CZ" dirty="0" smtClean="0"/>
              <a:t> </a:t>
            </a:r>
            <a:r>
              <a:rPr lang="cs-CZ" dirty="0" err="1" smtClean="0"/>
              <a:t>demand</a:t>
            </a:r>
            <a:endParaRPr lang="cs-CZ" dirty="0"/>
          </a:p>
        </p:txBody>
      </p:sp>
      <p:pic>
        <p:nvPicPr>
          <p:cNvPr id="4" name="Zástupný symbol pro obsah 3"/>
          <p:cNvPicPr>
            <a:picLocks noGrp="1" noChangeAspect="1"/>
          </p:cNvPicPr>
          <p:nvPr>
            <p:ph idx="1"/>
          </p:nvPr>
        </p:nvPicPr>
        <p:blipFill>
          <a:blip r:embed="rId2"/>
          <a:stretch>
            <a:fillRect/>
          </a:stretch>
        </p:blipFill>
        <p:spPr>
          <a:xfrm>
            <a:off x="1481137" y="2243931"/>
            <a:ext cx="6181725" cy="3238500"/>
          </a:xfrm>
          <a:prstGeom prst="rect">
            <a:avLst/>
          </a:prstGeom>
        </p:spPr>
      </p:pic>
    </p:spTree>
    <p:extLst>
      <p:ext uri="{BB962C8B-B14F-4D97-AF65-F5344CB8AC3E}">
        <p14:creationId xmlns:p14="http://schemas.microsoft.com/office/powerpoint/2010/main" val="752069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 post </a:t>
            </a:r>
            <a:r>
              <a:rPr lang="cs-CZ" dirty="0" err="1" smtClean="0"/>
              <a:t>evaluations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number of ex post evaluations to be found in the </a:t>
            </a:r>
            <a:r>
              <a:rPr lang="en-US" dirty="0" smtClean="0"/>
              <a:t>literature</a:t>
            </a:r>
            <a:r>
              <a:rPr lang="cs-CZ" dirty="0" smtClean="0"/>
              <a:t> </a:t>
            </a:r>
            <a:r>
              <a:rPr lang="en-US" dirty="0" smtClean="0"/>
              <a:t>is </a:t>
            </a:r>
            <a:r>
              <a:rPr lang="en-US" dirty="0"/>
              <a:t>rather limited, and of course none are truly ex post inasmuch </a:t>
            </a:r>
            <a:r>
              <a:rPr lang="en-US" dirty="0" smtClean="0"/>
              <a:t>as</a:t>
            </a:r>
            <a:r>
              <a:rPr lang="cs-CZ" dirty="0" smtClean="0"/>
              <a:t> </a:t>
            </a:r>
            <a:r>
              <a:rPr lang="en-US" dirty="0" smtClean="0"/>
              <a:t>they </a:t>
            </a:r>
            <a:r>
              <a:rPr lang="en-US" dirty="0"/>
              <a:t>were generally undertaken something like 5 years after </a:t>
            </a:r>
            <a:r>
              <a:rPr lang="en-US" dirty="0" smtClean="0"/>
              <a:t>opening</a:t>
            </a:r>
            <a:r>
              <a:rPr lang="cs-CZ" dirty="0" smtClean="0"/>
              <a:t> </a:t>
            </a:r>
            <a:r>
              <a:rPr lang="en-US" dirty="0" smtClean="0"/>
              <a:t>of </a:t>
            </a:r>
            <a:r>
              <a:rPr lang="en-US" dirty="0"/>
              <a:t>a very long lived asset. </a:t>
            </a:r>
            <a:endParaRPr lang="cs-CZ" dirty="0" smtClean="0"/>
          </a:p>
          <a:p>
            <a:r>
              <a:rPr lang="en-US" dirty="0" smtClean="0"/>
              <a:t>So </a:t>
            </a:r>
            <a:r>
              <a:rPr lang="en-US" dirty="0"/>
              <a:t>these appraisals still involve forecasting</a:t>
            </a:r>
            <a:r>
              <a:rPr lang="en-US" dirty="0" smtClean="0"/>
              <a:t>,</a:t>
            </a:r>
            <a:r>
              <a:rPr lang="cs-CZ" dirty="0" smtClean="0"/>
              <a:t> </a:t>
            </a:r>
            <a:r>
              <a:rPr lang="en-US" dirty="0" smtClean="0"/>
              <a:t>but </a:t>
            </a:r>
            <a:r>
              <a:rPr lang="en-US" dirty="0"/>
              <a:t>forecasting from the position of knowing what </a:t>
            </a:r>
            <a:r>
              <a:rPr lang="en-US" dirty="0" smtClean="0"/>
              <a:t>the</a:t>
            </a:r>
            <a:r>
              <a:rPr lang="cs-CZ" dirty="0" smtClean="0"/>
              <a:t> </a:t>
            </a:r>
            <a:r>
              <a:rPr lang="en-US" dirty="0" smtClean="0"/>
              <a:t>construction </a:t>
            </a:r>
            <a:r>
              <a:rPr lang="en-US" dirty="0"/>
              <a:t>cost turned out to be and having data for the </a:t>
            </a:r>
            <a:r>
              <a:rPr lang="en-US" dirty="0" smtClean="0"/>
              <a:t>first</a:t>
            </a:r>
            <a:r>
              <a:rPr lang="cs-CZ" dirty="0" smtClean="0"/>
              <a:t> </a:t>
            </a:r>
            <a:r>
              <a:rPr lang="en-US" dirty="0" smtClean="0"/>
              <a:t>few </a:t>
            </a:r>
            <a:r>
              <a:rPr lang="en-US" dirty="0"/>
              <a:t>years of quality of service, traffic, revenue and operating cost</a:t>
            </a:r>
            <a:r>
              <a:rPr lang="en-US" dirty="0" smtClean="0"/>
              <a:t>.</a:t>
            </a:r>
            <a:endParaRPr lang="en-US" dirty="0"/>
          </a:p>
        </p:txBody>
      </p:sp>
    </p:spTree>
    <p:extLst>
      <p:ext uri="{BB962C8B-B14F-4D97-AF65-F5344CB8AC3E}">
        <p14:creationId xmlns:p14="http://schemas.microsoft.com/office/powerpoint/2010/main" val="1664115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Legal</a:t>
            </a:r>
            <a:r>
              <a:rPr lang="cs-CZ" dirty="0" smtClean="0"/>
              <a:t> </a:t>
            </a:r>
            <a:r>
              <a:rPr lang="cs-CZ" dirty="0" err="1" smtClean="0"/>
              <a:t>requirement</a:t>
            </a:r>
            <a:endParaRPr lang="cs-CZ" dirty="0"/>
          </a:p>
        </p:txBody>
      </p:sp>
      <p:sp>
        <p:nvSpPr>
          <p:cNvPr id="3" name="Zástupný symbol pro obsah 2"/>
          <p:cNvSpPr>
            <a:spLocks noGrp="1"/>
          </p:cNvSpPr>
          <p:nvPr>
            <p:ph idx="1"/>
          </p:nvPr>
        </p:nvSpPr>
        <p:spPr/>
        <p:txBody>
          <a:bodyPr>
            <a:normAutofit lnSpcReduction="10000"/>
          </a:bodyPr>
          <a:lstStyle/>
          <a:p>
            <a:r>
              <a:rPr lang="en-US" dirty="0"/>
              <a:t>In France it is a legal requirement that all major </a:t>
            </a:r>
            <a:r>
              <a:rPr lang="en-US" dirty="0" smtClean="0"/>
              <a:t>government</a:t>
            </a:r>
            <a:r>
              <a:rPr lang="cs-CZ" dirty="0" smtClean="0"/>
              <a:t> </a:t>
            </a:r>
            <a:r>
              <a:rPr lang="en-US" dirty="0" smtClean="0"/>
              <a:t>funded </a:t>
            </a:r>
            <a:r>
              <a:rPr lang="en-US" dirty="0"/>
              <a:t>projects are subject to an independent ex post evaluation</a:t>
            </a:r>
            <a:r>
              <a:rPr lang="en-US" dirty="0" smtClean="0"/>
              <a:t>,</a:t>
            </a:r>
            <a:r>
              <a:rPr lang="cs-CZ" dirty="0" smtClean="0"/>
              <a:t> </a:t>
            </a:r>
            <a:r>
              <a:rPr lang="en-US" dirty="0" smtClean="0"/>
              <a:t>to </a:t>
            </a:r>
            <a:r>
              <a:rPr lang="en-US" dirty="0"/>
              <a:t>check that they have provided value for money and to learn </a:t>
            </a:r>
            <a:r>
              <a:rPr lang="en-US" dirty="0" smtClean="0"/>
              <a:t>lessons</a:t>
            </a:r>
            <a:r>
              <a:rPr lang="cs-CZ" dirty="0" smtClean="0"/>
              <a:t> </a:t>
            </a:r>
            <a:r>
              <a:rPr lang="en-US" dirty="0" smtClean="0"/>
              <a:t>from </a:t>
            </a:r>
            <a:r>
              <a:rPr lang="en-US" dirty="0"/>
              <a:t>any problems that are found. </a:t>
            </a:r>
            <a:endParaRPr lang="cs-CZ" dirty="0" smtClean="0"/>
          </a:p>
          <a:p>
            <a:r>
              <a:rPr lang="cs-CZ" dirty="0" err="1" smtClean="0"/>
              <a:t>Next</a:t>
            </a:r>
            <a:r>
              <a:rPr lang="cs-CZ" dirty="0" smtClean="0"/>
              <a:t> </a:t>
            </a:r>
            <a:r>
              <a:rPr lang="cs-CZ" dirty="0" err="1" smtClean="0"/>
              <a:t>slide</a:t>
            </a:r>
            <a:r>
              <a:rPr lang="en-US" dirty="0" smtClean="0"/>
              <a:t> </a:t>
            </a:r>
            <a:r>
              <a:rPr lang="en-US" dirty="0"/>
              <a:t>provides </a:t>
            </a:r>
            <a:r>
              <a:rPr lang="en-US" dirty="0" smtClean="0"/>
              <a:t>the</a:t>
            </a:r>
            <a:r>
              <a:rPr lang="cs-CZ" dirty="0" smtClean="0"/>
              <a:t> </a:t>
            </a:r>
            <a:r>
              <a:rPr lang="en-US" dirty="0" smtClean="0"/>
              <a:t>results </a:t>
            </a:r>
            <a:r>
              <a:rPr lang="en-US" dirty="0"/>
              <a:t>of ex post appraisals of the first six French high speed lines.</a:t>
            </a:r>
            <a:endParaRPr lang="cs-CZ" dirty="0"/>
          </a:p>
          <a:p>
            <a:endParaRPr lang="cs-CZ" dirty="0"/>
          </a:p>
        </p:txBody>
      </p:sp>
    </p:spTree>
    <p:extLst>
      <p:ext uri="{BB962C8B-B14F-4D97-AF65-F5344CB8AC3E}">
        <p14:creationId xmlns:p14="http://schemas.microsoft.com/office/powerpoint/2010/main" val="53113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Appraisal</a:t>
            </a:r>
            <a:endParaRPr lang="cs-CZ" dirty="0"/>
          </a:p>
        </p:txBody>
      </p:sp>
      <p:sp>
        <p:nvSpPr>
          <p:cNvPr id="3" name="Zástupný symbol pro obsah 2"/>
          <p:cNvSpPr>
            <a:spLocks noGrp="1"/>
          </p:cNvSpPr>
          <p:nvPr>
            <p:ph idx="1"/>
          </p:nvPr>
        </p:nvSpPr>
        <p:spPr/>
        <p:txBody>
          <a:bodyPr/>
          <a:lstStyle/>
          <a:p>
            <a:r>
              <a:rPr lang="cs-CZ" dirty="0" err="1" smtClean="0"/>
              <a:t>Appraisal</a:t>
            </a:r>
            <a:r>
              <a:rPr lang="cs-CZ" dirty="0" smtClean="0"/>
              <a:t> </a:t>
            </a:r>
            <a:r>
              <a:rPr lang="cs-CZ" dirty="0" err="1" smtClean="0"/>
              <a:t>is</a:t>
            </a:r>
            <a:r>
              <a:rPr lang="cs-CZ" dirty="0" smtClean="0"/>
              <a:t> a </a:t>
            </a:r>
            <a:r>
              <a:rPr lang="cs-CZ" dirty="0" err="1" smtClean="0"/>
              <a:t>way</a:t>
            </a:r>
            <a:r>
              <a:rPr lang="cs-CZ" dirty="0" smtClean="0"/>
              <a:t> </a:t>
            </a:r>
            <a:r>
              <a:rPr lang="cs-CZ" dirty="0" err="1" smtClean="0"/>
              <a:t>of</a:t>
            </a:r>
            <a:r>
              <a:rPr lang="cs-CZ" dirty="0" smtClean="0"/>
              <a:t> </a:t>
            </a:r>
            <a:r>
              <a:rPr lang="cs-CZ" dirty="0" err="1" smtClean="0"/>
              <a:t>predicitng</a:t>
            </a:r>
            <a:r>
              <a:rPr lang="cs-CZ" dirty="0" smtClean="0"/>
              <a:t> </a:t>
            </a:r>
            <a:r>
              <a:rPr lang="cs-CZ" dirty="0" err="1" smtClean="0"/>
              <a:t>how</a:t>
            </a:r>
            <a:r>
              <a:rPr lang="cs-CZ" dirty="0" smtClean="0"/>
              <a:t> much utility </a:t>
            </a:r>
            <a:r>
              <a:rPr lang="cs-CZ" dirty="0" err="1" smtClean="0"/>
              <a:t>we</a:t>
            </a:r>
            <a:r>
              <a:rPr lang="cs-CZ" dirty="0" smtClean="0"/>
              <a:t> as society </a:t>
            </a:r>
            <a:r>
              <a:rPr lang="cs-CZ" dirty="0" err="1" smtClean="0"/>
              <a:t>will</a:t>
            </a:r>
            <a:r>
              <a:rPr lang="cs-CZ" dirty="0" smtClean="0"/>
              <a:t> </a:t>
            </a:r>
            <a:r>
              <a:rPr lang="cs-CZ" dirty="0" err="1" smtClean="0"/>
              <a:t>derive</a:t>
            </a:r>
            <a:r>
              <a:rPr lang="cs-CZ" dirty="0" smtClean="0"/>
              <a:t> </a:t>
            </a:r>
            <a:r>
              <a:rPr lang="cs-CZ" dirty="0" err="1" smtClean="0"/>
              <a:t>from</a:t>
            </a:r>
            <a:r>
              <a:rPr lang="cs-CZ" dirty="0" smtClean="0"/>
              <a:t> </a:t>
            </a:r>
            <a:r>
              <a:rPr lang="cs-CZ" dirty="0" err="1" smtClean="0"/>
              <a:t>the</a:t>
            </a:r>
            <a:r>
              <a:rPr lang="cs-CZ" dirty="0" smtClean="0"/>
              <a:t> </a:t>
            </a:r>
            <a:r>
              <a:rPr lang="cs-CZ" dirty="0" err="1" smtClean="0"/>
              <a:t>expenditure</a:t>
            </a:r>
            <a:r>
              <a:rPr lang="cs-CZ" dirty="0" smtClean="0"/>
              <a:t> on </a:t>
            </a:r>
            <a:r>
              <a:rPr lang="cs-CZ" dirty="0" err="1" smtClean="0"/>
              <a:t>one</a:t>
            </a:r>
            <a:r>
              <a:rPr lang="cs-CZ" dirty="0" smtClean="0"/>
              <a:t> </a:t>
            </a:r>
            <a:r>
              <a:rPr lang="cs-CZ" dirty="0" err="1" smtClean="0"/>
              <a:t>project</a:t>
            </a:r>
            <a:r>
              <a:rPr lang="cs-CZ" dirty="0" smtClean="0"/>
              <a:t> </a:t>
            </a:r>
            <a:r>
              <a:rPr lang="cs-CZ" dirty="0" err="1" smtClean="0"/>
              <a:t>compared</a:t>
            </a:r>
            <a:r>
              <a:rPr lang="cs-CZ" dirty="0" smtClean="0"/>
              <a:t> to </a:t>
            </a:r>
            <a:r>
              <a:rPr lang="cs-CZ" dirty="0" err="1" smtClean="0"/>
              <a:t>another</a:t>
            </a:r>
            <a:r>
              <a:rPr lang="cs-CZ" dirty="0" smtClean="0"/>
              <a:t>, by </a:t>
            </a:r>
            <a:r>
              <a:rPr lang="cs-CZ" dirty="0" err="1" smtClean="0"/>
              <a:t>predicting</a:t>
            </a:r>
            <a:r>
              <a:rPr lang="cs-CZ" dirty="0" smtClean="0"/>
              <a:t> </a:t>
            </a:r>
            <a:r>
              <a:rPr lang="cs-CZ" dirty="0" err="1" smtClean="0"/>
              <a:t>the</a:t>
            </a:r>
            <a:r>
              <a:rPr lang="cs-CZ" dirty="0" smtClean="0"/>
              <a:t> utility </a:t>
            </a:r>
            <a:r>
              <a:rPr lang="cs-CZ" dirty="0" err="1" smtClean="0"/>
              <a:t>that</a:t>
            </a:r>
            <a:r>
              <a:rPr lang="cs-CZ" dirty="0" smtClean="0"/>
              <a:t> </a:t>
            </a:r>
            <a:r>
              <a:rPr lang="cs-CZ" dirty="0" err="1" smtClean="0"/>
              <a:t>will</a:t>
            </a:r>
            <a:r>
              <a:rPr lang="cs-CZ" dirty="0" smtClean="0"/>
              <a:t> </a:t>
            </a:r>
            <a:r>
              <a:rPr lang="cs-CZ" dirty="0" err="1" smtClean="0"/>
              <a:t>arise</a:t>
            </a:r>
            <a:r>
              <a:rPr lang="cs-CZ" dirty="0" smtClean="0"/>
              <a:t> </a:t>
            </a:r>
            <a:r>
              <a:rPr lang="cs-CZ" dirty="0" err="1" smtClean="0"/>
              <a:t>from</a:t>
            </a:r>
            <a:r>
              <a:rPr lang="cs-CZ" dirty="0" smtClean="0"/>
              <a:t> </a:t>
            </a:r>
            <a:r>
              <a:rPr lang="cs-CZ" dirty="0" err="1" smtClean="0"/>
              <a:t>each</a:t>
            </a:r>
            <a:endParaRPr lang="cs-CZ" dirty="0" smtClean="0"/>
          </a:p>
          <a:p>
            <a:r>
              <a:rPr lang="cs-CZ" dirty="0" err="1" smtClean="0"/>
              <a:t>It</a:t>
            </a:r>
            <a:r>
              <a:rPr lang="cs-CZ" dirty="0" smtClean="0"/>
              <a:t> </a:t>
            </a:r>
            <a:r>
              <a:rPr lang="cs-CZ" dirty="0" err="1" smtClean="0"/>
              <a:t>is</a:t>
            </a:r>
            <a:r>
              <a:rPr lang="cs-CZ" dirty="0" smtClean="0"/>
              <a:t> </a:t>
            </a:r>
            <a:r>
              <a:rPr lang="cs-CZ" dirty="0" err="1" smtClean="0"/>
              <a:t>fundamental</a:t>
            </a:r>
            <a:r>
              <a:rPr lang="cs-CZ" dirty="0" smtClean="0"/>
              <a:t> to </a:t>
            </a:r>
            <a:r>
              <a:rPr lang="cs-CZ" dirty="0" err="1" smtClean="0"/>
              <a:t>realise</a:t>
            </a:r>
            <a:r>
              <a:rPr lang="cs-CZ" dirty="0" smtClean="0"/>
              <a:t> </a:t>
            </a:r>
            <a:r>
              <a:rPr lang="cs-CZ" dirty="0" err="1" smtClean="0"/>
              <a:t>that</a:t>
            </a:r>
            <a:r>
              <a:rPr lang="cs-CZ" dirty="0" smtClean="0"/>
              <a:t>, </a:t>
            </a:r>
            <a:r>
              <a:rPr lang="cs-CZ" dirty="0" err="1" smtClean="0"/>
              <a:t>inherent</a:t>
            </a:r>
            <a:r>
              <a:rPr lang="cs-CZ" dirty="0" smtClean="0"/>
              <a:t> in </a:t>
            </a:r>
            <a:r>
              <a:rPr lang="cs-CZ" dirty="0" err="1" smtClean="0"/>
              <a:t>appraisal</a:t>
            </a:r>
            <a:r>
              <a:rPr lang="cs-CZ" dirty="0" smtClean="0"/>
              <a:t> </a:t>
            </a:r>
            <a:r>
              <a:rPr lang="cs-CZ" dirty="0" err="1" smtClean="0"/>
              <a:t>there</a:t>
            </a:r>
            <a:r>
              <a:rPr lang="cs-CZ" dirty="0" smtClean="0"/>
              <a:t> </a:t>
            </a:r>
            <a:r>
              <a:rPr lang="cs-CZ" dirty="0" err="1" smtClean="0"/>
              <a:t>is</a:t>
            </a:r>
            <a:r>
              <a:rPr lang="cs-CZ" dirty="0" smtClean="0"/>
              <a:t> </a:t>
            </a:r>
            <a:r>
              <a:rPr lang="cs-CZ" dirty="0" err="1" smtClean="0"/>
              <a:t>some</a:t>
            </a:r>
            <a:r>
              <a:rPr lang="cs-CZ" dirty="0" smtClean="0"/>
              <a:t> </a:t>
            </a:r>
            <a:r>
              <a:rPr lang="cs-CZ" dirty="0" err="1" smtClean="0"/>
              <a:t>kind</a:t>
            </a:r>
            <a:r>
              <a:rPr lang="cs-CZ" dirty="0" smtClean="0"/>
              <a:t> </a:t>
            </a:r>
            <a:r>
              <a:rPr lang="cs-CZ" dirty="0" err="1" smtClean="0"/>
              <a:t>of</a:t>
            </a:r>
            <a:r>
              <a:rPr lang="cs-CZ" dirty="0" smtClean="0"/>
              <a:t> </a:t>
            </a:r>
            <a:r>
              <a:rPr lang="cs-CZ" dirty="0" err="1" smtClean="0"/>
              <a:t>prediction</a:t>
            </a:r>
            <a:r>
              <a:rPr lang="cs-CZ" dirty="0" smtClean="0"/>
              <a:t> </a:t>
            </a:r>
            <a:r>
              <a:rPr lang="cs-CZ" dirty="0" err="1" smtClean="0"/>
              <a:t>or</a:t>
            </a:r>
            <a:r>
              <a:rPr lang="cs-CZ" dirty="0" smtClean="0"/>
              <a:t> </a:t>
            </a:r>
            <a:r>
              <a:rPr lang="cs-CZ" dirty="0" err="1" smtClean="0"/>
              <a:t>forecasting</a:t>
            </a:r>
            <a:r>
              <a:rPr lang="cs-CZ" dirty="0" smtClean="0"/>
              <a:t> </a:t>
            </a:r>
            <a:r>
              <a:rPr lang="cs-CZ" dirty="0" err="1" smtClean="0"/>
              <a:t>required</a:t>
            </a:r>
            <a:r>
              <a:rPr lang="cs-CZ" dirty="0" smtClean="0"/>
              <a:t> </a:t>
            </a:r>
            <a:endParaRPr lang="cs-CZ" dirty="0"/>
          </a:p>
        </p:txBody>
      </p:sp>
    </p:spTree>
    <p:extLst>
      <p:ext uri="{BB962C8B-B14F-4D97-AF65-F5344CB8AC3E}">
        <p14:creationId xmlns:p14="http://schemas.microsoft.com/office/powerpoint/2010/main" val="20307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HSR France</a:t>
            </a:r>
            <a:endParaRPr lang="cs-CZ" dirty="0"/>
          </a:p>
        </p:txBody>
      </p:sp>
      <p:pic>
        <p:nvPicPr>
          <p:cNvPr id="4" name="Zástupný symbol pro obsah 3"/>
          <p:cNvPicPr>
            <a:picLocks noGrp="1" noChangeAspect="1"/>
          </p:cNvPicPr>
          <p:nvPr>
            <p:ph idx="1"/>
          </p:nvPr>
        </p:nvPicPr>
        <p:blipFill>
          <a:blip r:embed="rId2"/>
          <a:stretch>
            <a:fillRect/>
          </a:stretch>
        </p:blipFill>
        <p:spPr>
          <a:xfrm>
            <a:off x="124291" y="2708920"/>
            <a:ext cx="8562509" cy="2222127"/>
          </a:xfrm>
          <a:prstGeom prst="rect">
            <a:avLst/>
          </a:prstGeom>
        </p:spPr>
      </p:pic>
    </p:spTree>
    <p:extLst>
      <p:ext uri="{BB962C8B-B14F-4D97-AF65-F5344CB8AC3E}">
        <p14:creationId xmlns:p14="http://schemas.microsoft.com/office/powerpoint/2010/main" val="488531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HSR network in </a:t>
            </a:r>
            <a:r>
              <a:rPr lang="cs-CZ" dirty="0" err="1" smtClean="0"/>
              <a:t>Europe</a:t>
            </a:r>
            <a:endParaRPr lang="cs-CZ" dirty="0"/>
          </a:p>
        </p:txBody>
      </p:sp>
      <p:pic>
        <p:nvPicPr>
          <p:cNvPr id="4" name="Zástupný symbol pro obsah 3"/>
          <p:cNvPicPr>
            <a:picLocks noGrp="1" noChangeAspect="1"/>
          </p:cNvPicPr>
          <p:nvPr>
            <p:ph idx="1"/>
          </p:nvPr>
        </p:nvPicPr>
        <p:blipFill>
          <a:blip r:embed="rId2"/>
          <a:stretch>
            <a:fillRect/>
          </a:stretch>
        </p:blipFill>
        <p:spPr>
          <a:xfrm>
            <a:off x="1835696" y="1628800"/>
            <a:ext cx="5924282" cy="4525963"/>
          </a:xfrm>
          <a:prstGeom prst="rect">
            <a:avLst/>
          </a:prstGeom>
        </p:spPr>
      </p:pic>
    </p:spTree>
    <p:extLst>
      <p:ext uri="{BB962C8B-B14F-4D97-AF65-F5344CB8AC3E}">
        <p14:creationId xmlns:p14="http://schemas.microsoft.com/office/powerpoint/2010/main" val="814843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France – </a:t>
            </a:r>
            <a:r>
              <a:rPr lang="cs-CZ" dirty="0" err="1" smtClean="0"/>
              <a:t>extending</a:t>
            </a:r>
            <a:r>
              <a:rPr lang="cs-CZ" dirty="0" smtClean="0"/>
              <a:t> network</a:t>
            </a:r>
            <a:endParaRPr lang="cs-CZ" dirty="0"/>
          </a:p>
        </p:txBody>
      </p:sp>
      <p:sp>
        <p:nvSpPr>
          <p:cNvPr id="3" name="Zástupný symbol pro obsah 2"/>
          <p:cNvSpPr>
            <a:spLocks noGrp="1"/>
          </p:cNvSpPr>
          <p:nvPr>
            <p:ph idx="1"/>
          </p:nvPr>
        </p:nvSpPr>
        <p:spPr/>
        <p:txBody>
          <a:bodyPr/>
          <a:lstStyle/>
          <a:p>
            <a:r>
              <a:rPr lang="cs-CZ" dirty="0" err="1" smtClean="0"/>
              <a:t>Worse</a:t>
            </a:r>
            <a:r>
              <a:rPr lang="cs-CZ" dirty="0" smtClean="0"/>
              <a:t> lines</a:t>
            </a:r>
          </a:p>
          <a:p>
            <a:r>
              <a:rPr lang="cs-CZ" dirty="0" err="1" smtClean="0"/>
              <a:t>Competition</a:t>
            </a:r>
            <a:r>
              <a:rPr lang="cs-CZ" dirty="0" smtClean="0"/>
              <a:t> x </a:t>
            </a:r>
            <a:r>
              <a:rPr lang="cs-CZ" dirty="0" err="1" smtClean="0"/>
              <a:t>financing</a:t>
            </a:r>
            <a:endParaRPr lang="cs-CZ" dirty="0"/>
          </a:p>
        </p:txBody>
      </p:sp>
    </p:spTree>
    <p:extLst>
      <p:ext uri="{BB962C8B-B14F-4D97-AF65-F5344CB8AC3E}">
        <p14:creationId xmlns:p14="http://schemas.microsoft.com/office/powerpoint/2010/main" val="3157099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CBA </a:t>
            </a:r>
            <a:r>
              <a:rPr lang="cs-CZ" dirty="0" err="1" smtClean="0"/>
              <a:t>of</a:t>
            </a:r>
            <a:r>
              <a:rPr lang="cs-CZ" dirty="0" smtClean="0"/>
              <a:t> HSR in </a:t>
            </a:r>
            <a:r>
              <a:rPr lang="cs-CZ" dirty="0" err="1" smtClean="0"/>
              <a:t>Spain</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34473"/>
            <a:ext cx="8229600" cy="325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2735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CBA </a:t>
            </a:r>
            <a:r>
              <a:rPr lang="cs-CZ" dirty="0" err="1" smtClean="0"/>
              <a:t>of</a:t>
            </a:r>
            <a:r>
              <a:rPr lang="cs-CZ" dirty="0" smtClean="0"/>
              <a:t> HSR in </a:t>
            </a:r>
            <a:r>
              <a:rPr lang="cs-CZ" dirty="0" err="1" smtClean="0"/>
              <a:t>Britain</a:t>
            </a:r>
            <a:endParaRPr lang="cs-C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0788"/>
            <a:ext cx="8229600" cy="40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11560" y="5877272"/>
            <a:ext cx="2232248" cy="369332"/>
          </a:xfrm>
          <a:prstGeom prst="rect">
            <a:avLst/>
          </a:prstGeom>
          <a:noFill/>
        </p:spPr>
        <p:txBody>
          <a:bodyPr wrap="square" rtlCol="0">
            <a:spAutoFit/>
          </a:bodyPr>
          <a:lstStyle/>
          <a:p>
            <a:r>
              <a:rPr lang="cs-CZ" dirty="0" err="1" smtClean="0"/>
              <a:t>Nash</a:t>
            </a:r>
            <a:r>
              <a:rPr lang="cs-CZ" dirty="0" smtClean="0"/>
              <a:t> (2015)</a:t>
            </a:r>
            <a:endParaRPr lang="cs-CZ" dirty="0"/>
          </a:p>
        </p:txBody>
      </p:sp>
    </p:spTree>
    <p:extLst>
      <p:ext uri="{BB962C8B-B14F-4D97-AF65-F5344CB8AC3E}">
        <p14:creationId xmlns:p14="http://schemas.microsoft.com/office/powerpoint/2010/main" val="22038036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CBA </a:t>
            </a:r>
            <a:r>
              <a:rPr lang="cs-CZ" dirty="0" err="1" smtClean="0"/>
              <a:t>of</a:t>
            </a:r>
            <a:r>
              <a:rPr lang="cs-CZ" dirty="0" smtClean="0"/>
              <a:t> </a:t>
            </a:r>
            <a:r>
              <a:rPr lang="cs-CZ" dirty="0" err="1" smtClean="0"/>
              <a:t>proposed</a:t>
            </a:r>
            <a:r>
              <a:rPr lang="cs-CZ" dirty="0" smtClean="0"/>
              <a:t> HSR in </a:t>
            </a:r>
            <a:r>
              <a:rPr lang="cs-CZ" dirty="0" err="1" smtClean="0"/>
              <a:t>Britain</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1837" y="2412831"/>
            <a:ext cx="5900325" cy="29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11560" y="5877272"/>
            <a:ext cx="2232248" cy="369332"/>
          </a:xfrm>
          <a:prstGeom prst="rect">
            <a:avLst/>
          </a:prstGeom>
          <a:noFill/>
        </p:spPr>
        <p:txBody>
          <a:bodyPr wrap="square" rtlCol="0">
            <a:spAutoFit/>
          </a:bodyPr>
          <a:lstStyle/>
          <a:p>
            <a:r>
              <a:rPr lang="cs-CZ" dirty="0" err="1" smtClean="0"/>
              <a:t>Nash</a:t>
            </a:r>
            <a:r>
              <a:rPr lang="cs-CZ" dirty="0" smtClean="0"/>
              <a:t> (2015)</a:t>
            </a:r>
            <a:endParaRPr lang="cs-CZ" dirty="0"/>
          </a:p>
        </p:txBody>
      </p:sp>
    </p:spTree>
    <p:extLst>
      <p:ext uri="{BB962C8B-B14F-4D97-AF65-F5344CB8AC3E}">
        <p14:creationId xmlns:p14="http://schemas.microsoft.com/office/powerpoint/2010/main" val="3541767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Nash</a:t>
            </a:r>
            <a:r>
              <a:rPr lang="cs-CZ" dirty="0" smtClean="0"/>
              <a:t> - </a:t>
            </a:r>
            <a:r>
              <a:rPr lang="cs-CZ" dirty="0" err="1" smtClean="0"/>
              <a:t>China</a:t>
            </a:r>
            <a:endParaRPr lang="cs-CZ" dirty="0"/>
          </a:p>
        </p:txBody>
      </p:sp>
      <p:sp>
        <p:nvSpPr>
          <p:cNvPr id="3" name="Zástupný symbol pro obsah 2"/>
          <p:cNvSpPr>
            <a:spLocks noGrp="1"/>
          </p:cNvSpPr>
          <p:nvPr>
            <p:ph idx="1"/>
          </p:nvPr>
        </p:nvSpPr>
        <p:spPr/>
        <p:txBody>
          <a:bodyPr/>
          <a:lstStyle/>
          <a:p>
            <a:r>
              <a:rPr lang="cs-CZ" dirty="0" err="1" smtClean="0"/>
              <a:t>Is</a:t>
            </a:r>
            <a:r>
              <a:rPr lang="cs-CZ" dirty="0" smtClean="0"/>
              <a:t> HSR a </a:t>
            </a:r>
            <a:r>
              <a:rPr lang="cs-CZ" dirty="0" err="1" smtClean="0"/>
              <a:t>solution</a:t>
            </a:r>
            <a:r>
              <a:rPr lang="cs-CZ" dirty="0" smtClean="0"/>
              <a:t> to </a:t>
            </a:r>
            <a:r>
              <a:rPr lang="cs-CZ" dirty="0" err="1" smtClean="0"/>
              <a:t>capacity</a:t>
            </a:r>
            <a:r>
              <a:rPr lang="cs-CZ" dirty="0" smtClean="0"/>
              <a:t> </a:t>
            </a:r>
            <a:r>
              <a:rPr lang="cs-CZ" dirty="0" err="1" smtClean="0"/>
              <a:t>problems</a:t>
            </a:r>
            <a:r>
              <a:rPr lang="cs-CZ" dirty="0" smtClean="0"/>
              <a:t>?</a:t>
            </a:r>
            <a:endParaRPr lang="cs-CZ" dirty="0"/>
          </a:p>
        </p:txBody>
      </p:sp>
    </p:spTree>
    <p:extLst>
      <p:ext uri="{BB962C8B-B14F-4D97-AF65-F5344CB8AC3E}">
        <p14:creationId xmlns:p14="http://schemas.microsoft.com/office/powerpoint/2010/main" val="3317366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Is</a:t>
            </a:r>
            <a:r>
              <a:rPr lang="cs-CZ" dirty="0" smtClean="0"/>
              <a:t> </a:t>
            </a:r>
            <a:r>
              <a:rPr lang="cs-CZ" dirty="0" err="1" smtClean="0"/>
              <a:t>it</a:t>
            </a:r>
            <a:r>
              <a:rPr lang="cs-CZ" dirty="0" smtClean="0"/>
              <a:t> a </a:t>
            </a:r>
            <a:r>
              <a:rPr lang="cs-CZ" dirty="0" err="1" smtClean="0"/>
              <a:t>good</a:t>
            </a:r>
            <a:r>
              <a:rPr lang="cs-CZ" dirty="0" smtClean="0"/>
              <a:t> idea to </a:t>
            </a:r>
            <a:r>
              <a:rPr lang="cs-CZ" dirty="0" err="1" smtClean="0"/>
              <a:t>build</a:t>
            </a:r>
            <a:r>
              <a:rPr lang="cs-CZ" dirty="0" smtClean="0"/>
              <a:t> HSR in </a:t>
            </a:r>
            <a:r>
              <a:rPr lang="cs-CZ" dirty="0" err="1" smtClean="0"/>
              <a:t>the</a:t>
            </a:r>
            <a:r>
              <a:rPr lang="cs-CZ" dirty="0" smtClean="0"/>
              <a:t> Czech Republic?</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388" y="1600200"/>
            <a:ext cx="666322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846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The</a:t>
            </a:r>
            <a:r>
              <a:rPr lang="cs-CZ" dirty="0" smtClean="0"/>
              <a:t> „</a:t>
            </a:r>
            <a:r>
              <a:rPr lang="cs-CZ" dirty="0" err="1" smtClean="0"/>
              <a:t>threat</a:t>
            </a:r>
            <a:r>
              <a:rPr lang="cs-CZ" dirty="0" smtClean="0"/>
              <a:t>“ </a:t>
            </a:r>
            <a:r>
              <a:rPr lang="cs-CZ" dirty="0" err="1" smtClean="0"/>
              <a:t>of</a:t>
            </a:r>
            <a:r>
              <a:rPr lang="cs-CZ" dirty="0" smtClean="0"/>
              <a:t> </a:t>
            </a:r>
            <a:r>
              <a:rPr lang="cs-CZ" dirty="0" err="1" smtClean="0"/>
              <a:t>being</a:t>
            </a:r>
            <a:r>
              <a:rPr lang="cs-CZ" dirty="0" smtClean="0"/>
              <a:t> </a:t>
            </a:r>
            <a:r>
              <a:rPr lang="cs-CZ" dirty="0" err="1" smtClean="0"/>
              <a:t>excluded</a:t>
            </a:r>
            <a:r>
              <a:rPr lang="cs-CZ" dirty="0" smtClean="0"/>
              <a:t> </a:t>
            </a:r>
            <a:r>
              <a:rPr lang="cs-CZ" dirty="0" err="1" smtClean="0"/>
              <a:t>from</a:t>
            </a:r>
            <a:r>
              <a:rPr lang="cs-CZ" dirty="0" smtClean="0"/>
              <a:t> HSR network in </a:t>
            </a:r>
            <a:r>
              <a:rPr lang="cs-CZ" dirty="0" err="1" smtClean="0"/>
              <a:t>Central</a:t>
            </a:r>
            <a:r>
              <a:rPr lang="cs-CZ" dirty="0" smtClean="0"/>
              <a:t> </a:t>
            </a:r>
            <a:r>
              <a:rPr lang="cs-CZ" dirty="0" err="1" smtClean="0"/>
              <a:t>Europe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05769"/>
            <a:ext cx="76200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75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11.5  </a:t>
            </a:r>
            <a:r>
              <a:rPr lang="cs-CZ" dirty="0" err="1" smtClean="0"/>
              <a:t>Summary</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86516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Cost</a:t>
            </a:r>
            <a:r>
              <a:rPr lang="cs-CZ" dirty="0" smtClean="0"/>
              <a:t> benefit </a:t>
            </a:r>
            <a:r>
              <a:rPr lang="cs-CZ" dirty="0" err="1" smtClean="0"/>
              <a:t>analysis</a:t>
            </a:r>
            <a:r>
              <a:rPr lang="cs-CZ" dirty="0" smtClean="0"/>
              <a:t> (CBA)</a:t>
            </a:r>
            <a:endParaRPr lang="cs-CZ" dirty="0"/>
          </a:p>
        </p:txBody>
      </p:sp>
      <p:sp>
        <p:nvSpPr>
          <p:cNvPr id="3" name="Zástupný symbol pro obsah 2"/>
          <p:cNvSpPr>
            <a:spLocks noGrp="1"/>
          </p:cNvSpPr>
          <p:nvPr>
            <p:ph idx="1"/>
          </p:nvPr>
        </p:nvSpPr>
        <p:spPr/>
        <p:txBody>
          <a:bodyPr/>
          <a:lstStyle/>
          <a:p>
            <a:r>
              <a:rPr lang="cs-CZ" dirty="0" smtClean="0"/>
              <a:t>CBA </a:t>
            </a:r>
            <a:r>
              <a:rPr lang="cs-CZ" dirty="0" err="1" smtClean="0"/>
              <a:t>estimates</a:t>
            </a:r>
            <a:r>
              <a:rPr lang="cs-CZ" dirty="0" smtClean="0"/>
              <a:t> and </a:t>
            </a:r>
            <a:r>
              <a:rPr lang="cs-CZ" dirty="0" err="1" smtClean="0"/>
              <a:t>totals</a:t>
            </a:r>
            <a:r>
              <a:rPr lang="cs-CZ" dirty="0" smtClean="0"/>
              <a:t> up </a:t>
            </a:r>
            <a:r>
              <a:rPr lang="cs-CZ" dirty="0" err="1" smtClean="0"/>
              <a:t>the</a:t>
            </a:r>
            <a:r>
              <a:rPr lang="cs-CZ" dirty="0" smtClean="0"/>
              <a:t> </a:t>
            </a:r>
            <a:r>
              <a:rPr lang="cs-CZ" dirty="0" err="1" smtClean="0"/>
              <a:t>equivalent</a:t>
            </a:r>
            <a:r>
              <a:rPr lang="cs-CZ" dirty="0" smtClean="0"/>
              <a:t> </a:t>
            </a:r>
            <a:r>
              <a:rPr lang="cs-CZ" dirty="0" err="1" smtClean="0"/>
              <a:t>money</a:t>
            </a:r>
            <a:r>
              <a:rPr lang="cs-CZ" dirty="0" smtClean="0"/>
              <a:t> </a:t>
            </a:r>
            <a:r>
              <a:rPr lang="cs-CZ" dirty="0" err="1" smtClean="0"/>
              <a:t>value</a:t>
            </a:r>
            <a:r>
              <a:rPr lang="cs-CZ" dirty="0" smtClean="0"/>
              <a:t> </a:t>
            </a:r>
            <a:r>
              <a:rPr lang="cs-CZ" dirty="0" err="1" smtClean="0"/>
              <a:t>of</a:t>
            </a:r>
            <a:r>
              <a:rPr lang="cs-CZ" dirty="0" smtClean="0"/>
              <a:t> </a:t>
            </a:r>
            <a:r>
              <a:rPr lang="cs-CZ" dirty="0" err="1" smtClean="0"/>
              <a:t>the</a:t>
            </a:r>
            <a:r>
              <a:rPr lang="cs-CZ" dirty="0" smtClean="0"/>
              <a:t> </a:t>
            </a:r>
            <a:r>
              <a:rPr lang="cs-CZ" dirty="0" err="1" smtClean="0"/>
              <a:t>benefits</a:t>
            </a:r>
            <a:r>
              <a:rPr lang="cs-CZ" dirty="0" smtClean="0"/>
              <a:t> and </a:t>
            </a:r>
            <a:r>
              <a:rPr lang="cs-CZ" dirty="0" err="1" smtClean="0"/>
              <a:t>costs</a:t>
            </a:r>
            <a:r>
              <a:rPr lang="cs-CZ" dirty="0" smtClean="0"/>
              <a:t> to </a:t>
            </a:r>
            <a:r>
              <a:rPr lang="cs-CZ" dirty="0" err="1" smtClean="0"/>
              <a:t>establish</a:t>
            </a:r>
            <a:r>
              <a:rPr lang="cs-CZ" dirty="0" smtClean="0"/>
              <a:t> </a:t>
            </a:r>
            <a:r>
              <a:rPr lang="cs-CZ" dirty="0" err="1" smtClean="0"/>
              <a:t>whether</a:t>
            </a:r>
            <a:r>
              <a:rPr lang="cs-CZ" dirty="0" smtClean="0"/>
              <a:t> </a:t>
            </a:r>
            <a:r>
              <a:rPr lang="cs-CZ" dirty="0" err="1" smtClean="0"/>
              <a:t>they</a:t>
            </a:r>
            <a:r>
              <a:rPr lang="cs-CZ" dirty="0" smtClean="0"/>
              <a:t> are </a:t>
            </a:r>
            <a:r>
              <a:rPr lang="cs-CZ" dirty="0" err="1" smtClean="0"/>
              <a:t>worthwhile</a:t>
            </a:r>
            <a:r>
              <a:rPr lang="cs-CZ" dirty="0" smtClean="0"/>
              <a:t>.</a:t>
            </a:r>
          </a:p>
          <a:p>
            <a:r>
              <a:rPr lang="cs-CZ" dirty="0" err="1" smtClean="0"/>
              <a:t>The</a:t>
            </a:r>
            <a:r>
              <a:rPr lang="cs-CZ" dirty="0" smtClean="0"/>
              <a:t> </a:t>
            </a:r>
            <a:r>
              <a:rPr lang="cs-CZ" dirty="0" err="1" smtClean="0"/>
              <a:t>result</a:t>
            </a:r>
            <a:r>
              <a:rPr lang="cs-CZ" dirty="0" smtClean="0"/>
              <a:t> </a:t>
            </a:r>
            <a:r>
              <a:rPr lang="cs-CZ" dirty="0" err="1" smtClean="0"/>
              <a:t>of</a:t>
            </a:r>
            <a:r>
              <a:rPr lang="cs-CZ" dirty="0" smtClean="0"/>
              <a:t> CBA </a:t>
            </a:r>
            <a:r>
              <a:rPr lang="cs-CZ" dirty="0" err="1" smtClean="0"/>
              <a:t>is</a:t>
            </a:r>
            <a:r>
              <a:rPr lang="cs-CZ" dirty="0" smtClean="0"/>
              <a:t> a </a:t>
            </a:r>
            <a:r>
              <a:rPr lang="cs-CZ" dirty="0" err="1" smtClean="0"/>
              <a:t>number</a:t>
            </a:r>
            <a:r>
              <a:rPr lang="cs-CZ" dirty="0" smtClean="0"/>
              <a:t>; </a:t>
            </a:r>
            <a:r>
              <a:rPr lang="cs-CZ" dirty="0" err="1" smtClean="0"/>
              <a:t>this</a:t>
            </a:r>
            <a:r>
              <a:rPr lang="cs-CZ" dirty="0" smtClean="0"/>
              <a:t> </a:t>
            </a:r>
            <a:r>
              <a:rPr lang="cs-CZ" dirty="0" err="1" smtClean="0"/>
              <a:t>shows</a:t>
            </a:r>
            <a:r>
              <a:rPr lang="cs-CZ" dirty="0" smtClean="0"/>
              <a:t> </a:t>
            </a:r>
            <a:r>
              <a:rPr lang="cs-CZ" dirty="0" err="1" smtClean="0"/>
              <a:t>the</a:t>
            </a:r>
            <a:r>
              <a:rPr lang="cs-CZ" dirty="0" smtClean="0"/>
              <a:t> ratio </a:t>
            </a:r>
            <a:r>
              <a:rPr lang="cs-CZ" dirty="0" err="1" smtClean="0"/>
              <a:t>of</a:t>
            </a:r>
            <a:r>
              <a:rPr lang="cs-CZ" dirty="0" smtClean="0"/>
              <a:t> </a:t>
            </a:r>
            <a:r>
              <a:rPr lang="cs-CZ" dirty="0" err="1" smtClean="0"/>
              <a:t>benefits</a:t>
            </a:r>
            <a:r>
              <a:rPr lang="cs-CZ" dirty="0" smtClean="0"/>
              <a:t> to </a:t>
            </a:r>
            <a:r>
              <a:rPr lang="cs-CZ" dirty="0" err="1" smtClean="0"/>
              <a:t>costs</a:t>
            </a:r>
            <a:r>
              <a:rPr lang="cs-CZ" dirty="0" smtClean="0"/>
              <a:t>.</a:t>
            </a:r>
          </a:p>
          <a:p>
            <a:r>
              <a:rPr lang="cs-CZ" dirty="0" err="1" smtClean="0"/>
              <a:t>The</a:t>
            </a:r>
            <a:r>
              <a:rPr lang="cs-CZ" dirty="0" smtClean="0"/>
              <a:t> </a:t>
            </a:r>
            <a:r>
              <a:rPr lang="cs-CZ" dirty="0" err="1" smtClean="0"/>
              <a:t>basis</a:t>
            </a:r>
            <a:r>
              <a:rPr lang="cs-CZ" dirty="0" smtClean="0"/>
              <a:t> </a:t>
            </a:r>
            <a:r>
              <a:rPr lang="cs-CZ" dirty="0" err="1" smtClean="0"/>
              <a:t>of</a:t>
            </a:r>
            <a:r>
              <a:rPr lang="cs-CZ" dirty="0" smtClean="0"/>
              <a:t> CBA </a:t>
            </a:r>
            <a:r>
              <a:rPr lang="cs-CZ" dirty="0" err="1" smtClean="0"/>
              <a:t>is</a:t>
            </a:r>
            <a:r>
              <a:rPr lang="cs-CZ" dirty="0" smtClean="0"/>
              <a:t> </a:t>
            </a:r>
            <a:r>
              <a:rPr lang="cs-CZ" dirty="0" err="1" smtClean="0"/>
              <a:t>that</a:t>
            </a:r>
            <a:r>
              <a:rPr lang="cs-CZ" dirty="0" smtClean="0"/>
              <a:t> a </a:t>
            </a:r>
            <a:r>
              <a:rPr lang="cs-CZ" dirty="0" err="1" smtClean="0"/>
              <a:t>monetary</a:t>
            </a:r>
            <a:r>
              <a:rPr lang="cs-CZ" dirty="0" smtClean="0"/>
              <a:t> </a:t>
            </a:r>
            <a:r>
              <a:rPr lang="cs-CZ" dirty="0" err="1" smtClean="0"/>
              <a:t>value</a:t>
            </a:r>
            <a:r>
              <a:rPr lang="cs-CZ" dirty="0" smtClean="0"/>
              <a:t> </a:t>
            </a:r>
            <a:r>
              <a:rPr lang="cs-CZ" dirty="0" err="1" smtClean="0"/>
              <a:t>needs</a:t>
            </a:r>
            <a:r>
              <a:rPr lang="cs-CZ" dirty="0" smtClean="0"/>
              <a:t> to </a:t>
            </a:r>
            <a:r>
              <a:rPr lang="cs-CZ" dirty="0" err="1" smtClean="0"/>
              <a:t>be</a:t>
            </a:r>
            <a:r>
              <a:rPr lang="cs-CZ" dirty="0" smtClean="0"/>
              <a:t> </a:t>
            </a:r>
            <a:r>
              <a:rPr lang="cs-CZ" dirty="0" err="1" smtClean="0"/>
              <a:t>allocated</a:t>
            </a:r>
            <a:r>
              <a:rPr lang="cs-CZ" dirty="0" smtClean="0"/>
              <a:t> to </a:t>
            </a:r>
            <a:r>
              <a:rPr lang="cs-CZ" dirty="0" err="1" smtClean="0"/>
              <a:t>all</a:t>
            </a:r>
            <a:r>
              <a:rPr lang="cs-CZ" dirty="0" smtClean="0"/>
              <a:t> </a:t>
            </a:r>
            <a:r>
              <a:rPr lang="cs-CZ" dirty="0" err="1" smtClean="0"/>
              <a:t>benefits</a:t>
            </a:r>
            <a:r>
              <a:rPr lang="cs-CZ" dirty="0" smtClean="0"/>
              <a:t> and </a:t>
            </a:r>
            <a:r>
              <a:rPr lang="cs-CZ" dirty="0" err="1" smtClean="0"/>
              <a:t>costs</a:t>
            </a:r>
            <a:endParaRPr lang="cs-CZ" dirty="0"/>
          </a:p>
        </p:txBody>
      </p:sp>
    </p:spTree>
    <p:extLst>
      <p:ext uri="{BB962C8B-B14F-4D97-AF65-F5344CB8AC3E}">
        <p14:creationId xmlns:p14="http://schemas.microsoft.com/office/powerpoint/2010/main" val="3264783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cs-CZ" dirty="0"/>
              <a:t>CBA </a:t>
            </a:r>
            <a:r>
              <a:rPr lang="cs-CZ" dirty="0" err="1"/>
              <a:t>estimates</a:t>
            </a:r>
            <a:r>
              <a:rPr lang="cs-CZ" dirty="0"/>
              <a:t> and </a:t>
            </a:r>
            <a:r>
              <a:rPr lang="cs-CZ" dirty="0" err="1"/>
              <a:t>totals</a:t>
            </a:r>
            <a:r>
              <a:rPr lang="cs-CZ" dirty="0"/>
              <a:t> up </a:t>
            </a:r>
            <a:r>
              <a:rPr lang="cs-CZ" dirty="0" err="1"/>
              <a:t>the</a:t>
            </a:r>
            <a:r>
              <a:rPr lang="cs-CZ" dirty="0"/>
              <a:t> </a:t>
            </a:r>
            <a:r>
              <a:rPr lang="cs-CZ" dirty="0" err="1"/>
              <a:t>equivalent</a:t>
            </a:r>
            <a:r>
              <a:rPr lang="cs-CZ" dirty="0"/>
              <a:t> </a:t>
            </a:r>
            <a:r>
              <a:rPr lang="cs-CZ" dirty="0" err="1"/>
              <a:t>money</a:t>
            </a:r>
            <a:r>
              <a:rPr lang="cs-CZ" dirty="0"/>
              <a:t> </a:t>
            </a:r>
            <a:r>
              <a:rPr lang="cs-CZ" dirty="0" err="1"/>
              <a:t>value</a:t>
            </a:r>
            <a:r>
              <a:rPr lang="cs-CZ" dirty="0"/>
              <a:t> </a:t>
            </a:r>
            <a:r>
              <a:rPr lang="cs-CZ" dirty="0" err="1"/>
              <a:t>of</a:t>
            </a:r>
            <a:r>
              <a:rPr lang="cs-CZ" dirty="0"/>
              <a:t> </a:t>
            </a:r>
            <a:r>
              <a:rPr lang="cs-CZ" dirty="0" err="1"/>
              <a:t>the</a:t>
            </a:r>
            <a:r>
              <a:rPr lang="cs-CZ" dirty="0"/>
              <a:t> </a:t>
            </a:r>
            <a:r>
              <a:rPr lang="cs-CZ" dirty="0" err="1"/>
              <a:t>benefits</a:t>
            </a:r>
            <a:r>
              <a:rPr lang="cs-CZ" dirty="0"/>
              <a:t> and </a:t>
            </a:r>
            <a:r>
              <a:rPr lang="cs-CZ" dirty="0" err="1"/>
              <a:t>costs</a:t>
            </a:r>
            <a:r>
              <a:rPr lang="cs-CZ" dirty="0"/>
              <a:t> to </a:t>
            </a:r>
            <a:r>
              <a:rPr lang="cs-CZ" dirty="0" err="1"/>
              <a:t>establish</a:t>
            </a:r>
            <a:r>
              <a:rPr lang="cs-CZ" dirty="0"/>
              <a:t> </a:t>
            </a:r>
            <a:r>
              <a:rPr lang="cs-CZ" dirty="0" err="1"/>
              <a:t>whether</a:t>
            </a:r>
            <a:r>
              <a:rPr lang="cs-CZ" dirty="0"/>
              <a:t> </a:t>
            </a:r>
            <a:r>
              <a:rPr lang="cs-CZ" dirty="0" err="1"/>
              <a:t>they</a:t>
            </a:r>
            <a:r>
              <a:rPr lang="cs-CZ" dirty="0"/>
              <a:t> are </a:t>
            </a:r>
            <a:r>
              <a:rPr lang="cs-CZ" dirty="0" err="1"/>
              <a:t>worthwhile</a:t>
            </a:r>
            <a:r>
              <a:rPr lang="cs-CZ" dirty="0" smtClean="0"/>
              <a:t>.</a:t>
            </a:r>
          </a:p>
          <a:p>
            <a:r>
              <a:rPr lang="cs-CZ" dirty="0" smtClean="0"/>
              <a:t>T</a:t>
            </a:r>
            <a:r>
              <a:rPr lang="en-US" dirty="0" smtClean="0"/>
              <a:t>he </a:t>
            </a:r>
            <a:r>
              <a:rPr lang="en-US" dirty="0"/>
              <a:t>main factors determining economic success for high speed rail projects are construction</a:t>
            </a:r>
            <a:r>
              <a:rPr lang="cs-CZ" dirty="0"/>
              <a:t> </a:t>
            </a:r>
            <a:r>
              <a:rPr lang="en-US" dirty="0"/>
              <a:t>costs, value of time saving per passenger and traffic volume and degree of congestion of existing transport</a:t>
            </a:r>
            <a:r>
              <a:rPr lang="cs-CZ" dirty="0"/>
              <a:t> </a:t>
            </a:r>
            <a:r>
              <a:rPr lang="en-US" dirty="0"/>
              <a:t>networks</a:t>
            </a:r>
            <a:endParaRPr lang="cs-CZ" dirty="0"/>
          </a:p>
          <a:p>
            <a:endParaRPr lang="cs-CZ" dirty="0"/>
          </a:p>
        </p:txBody>
      </p:sp>
    </p:spTree>
    <p:extLst>
      <p:ext uri="{BB962C8B-B14F-4D97-AF65-F5344CB8AC3E}">
        <p14:creationId xmlns:p14="http://schemas.microsoft.com/office/powerpoint/2010/main" val="911350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Final</a:t>
            </a:r>
            <a:r>
              <a:rPr lang="cs-CZ" dirty="0" smtClean="0"/>
              <a:t> </a:t>
            </a:r>
            <a:r>
              <a:rPr lang="cs-CZ" dirty="0" err="1" smtClean="0"/>
              <a:t>Reading</a:t>
            </a:r>
            <a:endParaRPr lang="cs-CZ" dirty="0"/>
          </a:p>
        </p:txBody>
      </p:sp>
      <p:sp>
        <p:nvSpPr>
          <p:cNvPr id="3" name="Zástupný symbol pro obsah 2"/>
          <p:cNvSpPr>
            <a:spLocks noGrp="1"/>
          </p:cNvSpPr>
          <p:nvPr>
            <p:ph idx="1"/>
          </p:nvPr>
        </p:nvSpPr>
        <p:spPr/>
        <p:txBody>
          <a:bodyPr/>
          <a:lstStyle/>
          <a:p>
            <a:r>
              <a:rPr lang="en-US" dirty="0" err="1"/>
              <a:t>Börjesson</a:t>
            </a:r>
            <a:r>
              <a:rPr lang="en-US" dirty="0"/>
              <a:t>, M. (2014). Forecasting demand for high speed rail. </a:t>
            </a:r>
            <a:r>
              <a:rPr lang="en-US" i="1" dirty="0"/>
              <a:t>Transportation Research Part A: Policy and Practice</a:t>
            </a:r>
            <a:r>
              <a:rPr lang="en-US" dirty="0"/>
              <a:t>, </a:t>
            </a:r>
            <a:r>
              <a:rPr lang="en-US" i="1" dirty="0"/>
              <a:t>70</a:t>
            </a:r>
            <a:r>
              <a:rPr lang="en-US" dirty="0"/>
              <a:t>, 81-92.</a:t>
            </a:r>
          </a:p>
          <a:p>
            <a:endParaRPr lang="cs-CZ" dirty="0"/>
          </a:p>
        </p:txBody>
      </p:sp>
    </p:spTree>
    <p:extLst>
      <p:ext uri="{BB962C8B-B14F-4D97-AF65-F5344CB8AC3E}">
        <p14:creationId xmlns:p14="http://schemas.microsoft.com/office/powerpoint/2010/main" val="79924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does</a:t>
            </a:r>
            <a:r>
              <a:rPr lang="cs-CZ" dirty="0" smtClean="0"/>
              <a:t> CBA </a:t>
            </a:r>
            <a:r>
              <a:rPr lang="cs-CZ" dirty="0" err="1" smtClean="0"/>
              <a:t>work</a:t>
            </a:r>
            <a:r>
              <a:rPr lang="cs-CZ" dirty="0" smtClean="0"/>
              <a:t>?</a:t>
            </a:r>
            <a:endParaRPr lang="cs-CZ" dirty="0"/>
          </a:p>
        </p:txBody>
      </p:sp>
      <p:sp>
        <p:nvSpPr>
          <p:cNvPr id="3" name="Zástupný symbol pro obsah 2"/>
          <p:cNvSpPr>
            <a:spLocks noGrp="1"/>
          </p:cNvSpPr>
          <p:nvPr>
            <p:ph idx="1"/>
          </p:nvPr>
        </p:nvSpPr>
        <p:spPr/>
        <p:txBody>
          <a:bodyPr/>
          <a:lstStyle/>
          <a:p>
            <a:r>
              <a:rPr lang="cs-CZ" dirty="0" err="1" smtClean="0"/>
              <a:t>Choose</a:t>
            </a:r>
            <a:r>
              <a:rPr lang="cs-CZ" dirty="0" smtClean="0"/>
              <a:t> </a:t>
            </a:r>
            <a:r>
              <a:rPr lang="cs-CZ" dirty="0" err="1" smtClean="0"/>
              <a:t>options</a:t>
            </a:r>
            <a:endParaRPr lang="cs-CZ" dirty="0" smtClean="0"/>
          </a:p>
          <a:p>
            <a:r>
              <a:rPr lang="cs-CZ" dirty="0" err="1" smtClean="0"/>
              <a:t>Choose</a:t>
            </a:r>
            <a:r>
              <a:rPr lang="cs-CZ" dirty="0" smtClean="0"/>
              <a:t> </a:t>
            </a:r>
            <a:r>
              <a:rPr lang="cs-CZ" dirty="0" err="1" smtClean="0"/>
              <a:t>length</a:t>
            </a:r>
            <a:r>
              <a:rPr lang="cs-CZ" dirty="0" smtClean="0"/>
              <a:t> </a:t>
            </a:r>
            <a:r>
              <a:rPr lang="cs-CZ" dirty="0" err="1" smtClean="0"/>
              <a:t>of</a:t>
            </a:r>
            <a:r>
              <a:rPr lang="cs-CZ" dirty="0" smtClean="0"/>
              <a:t> </a:t>
            </a:r>
            <a:r>
              <a:rPr lang="cs-CZ" dirty="0" err="1" smtClean="0"/>
              <a:t>time</a:t>
            </a:r>
            <a:endParaRPr lang="cs-CZ" dirty="0" smtClean="0"/>
          </a:p>
          <a:p>
            <a:r>
              <a:rPr lang="cs-CZ" dirty="0" smtClean="0"/>
              <a:t>Use a </a:t>
            </a:r>
            <a:r>
              <a:rPr lang="cs-CZ" dirty="0" err="1" smtClean="0"/>
              <a:t>predictive</a:t>
            </a:r>
            <a:r>
              <a:rPr lang="cs-CZ" dirty="0" smtClean="0"/>
              <a:t> model</a:t>
            </a:r>
          </a:p>
          <a:p>
            <a:r>
              <a:rPr lang="cs-CZ" dirty="0" err="1" smtClean="0"/>
              <a:t>Calculate</a:t>
            </a:r>
            <a:r>
              <a:rPr lang="cs-CZ" dirty="0" smtClean="0"/>
              <a:t> </a:t>
            </a:r>
            <a:r>
              <a:rPr lang="cs-CZ" dirty="0" err="1" smtClean="0"/>
              <a:t>time</a:t>
            </a:r>
            <a:r>
              <a:rPr lang="cs-CZ" dirty="0" smtClean="0"/>
              <a:t> </a:t>
            </a:r>
            <a:r>
              <a:rPr lang="cs-CZ" dirty="0" err="1" smtClean="0"/>
              <a:t>savings</a:t>
            </a:r>
            <a:endParaRPr lang="cs-CZ" dirty="0" smtClean="0"/>
          </a:p>
          <a:p>
            <a:r>
              <a:rPr lang="cs-CZ" dirty="0" err="1" smtClean="0"/>
              <a:t>Take</a:t>
            </a:r>
            <a:r>
              <a:rPr lang="cs-CZ" dirty="0" smtClean="0"/>
              <a:t> </a:t>
            </a:r>
            <a:r>
              <a:rPr lang="cs-CZ" dirty="0" err="1" smtClean="0"/>
              <a:t>away</a:t>
            </a:r>
            <a:r>
              <a:rPr lang="cs-CZ" dirty="0" smtClean="0"/>
              <a:t> </a:t>
            </a:r>
            <a:r>
              <a:rPr lang="cs-CZ" dirty="0" err="1" smtClean="0"/>
              <a:t>benefits</a:t>
            </a:r>
            <a:r>
              <a:rPr lang="cs-CZ" dirty="0" smtClean="0"/>
              <a:t> </a:t>
            </a:r>
            <a:r>
              <a:rPr lang="cs-CZ" dirty="0" err="1" smtClean="0"/>
              <a:t>from</a:t>
            </a:r>
            <a:r>
              <a:rPr lang="cs-CZ" dirty="0" smtClean="0"/>
              <a:t> </a:t>
            </a:r>
            <a:r>
              <a:rPr lang="cs-CZ" dirty="0" err="1" smtClean="0"/>
              <a:t>cost</a:t>
            </a:r>
            <a:r>
              <a:rPr lang="cs-CZ" dirty="0" smtClean="0"/>
              <a:t> to </a:t>
            </a:r>
            <a:r>
              <a:rPr lang="cs-CZ" dirty="0" err="1" smtClean="0"/>
              <a:t>find</a:t>
            </a:r>
            <a:r>
              <a:rPr lang="cs-CZ" dirty="0" smtClean="0"/>
              <a:t> </a:t>
            </a:r>
            <a:r>
              <a:rPr lang="cs-CZ" dirty="0" err="1" smtClean="0"/>
              <a:t>out</a:t>
            </a:r>
            <a:r>
              <a:rPr lang="cs-CZ" dirty="0" smtClean="0"/>
              <a:t> </a:t>
            </a:r>
            <a:r>
              <a:rPr lang="cs-CZ" dirty="0" err="1" smtClean="0"/>
              <a:t>whether</a:t>
            </a:r>
            <a:r>
              <a:rPr lang="cs-CZ" dirty="0" smtClean="0"/>
              <a:t> </a:t>
            </a:r>
            <a:r>
              <a:rPr lang="cs-CZ" dirty="0" err="1" smtClean="0"/>
              <a:t>benefits</a:t>
            </a:r>
            <a:r>
              <a:rPr lang="cs-CZ" dirty="0" smtClean="0"/>
              <a:t> </a:t>
            </a:r>
            <a:r>
              <a:rPr lang="cs-CZ" dirty="0" err="1" smtClean="0"/>
              <a:t>exceed</a:t>
            </a:r>
            <a:r>
              <a:rPr lang="cs-CZ" dirty="0" smtClean="0"/>
              <a:t> </a:t>
            </a:r>
            <a:r>
              <a:rPr lang="cs-CZ" dirty="0" err="1" smtClean="0"/>
              <a:t>costs</a:t>
            </a:r>
            <a:r>
              <a:rPr lang="cs-CZ" dirty="0" smtClean="0"/>
              <a:t> and, </a:t>
            </a:r>
            <a:r>
              <a:rPr lang="cs-CZ" dirty="0" err="1" smtClean="0"/>
              <a:t>if</a:t>
            </a:r>
            <a:r>
              <a:rPr lang="cs-CZ" dirty="0" smtClean="0"/>
              <a:t> so, by </a:t>
            </a:r>
            <a:r>
              <a:rPr lang="cs-CZ" dirty="0" err="1" smtClean="0"/>
              <a:t>how</a:t>
            </a:r>
            <a:r>
              <a:rPr lang="cs-CZ" dirty="0" smtClean="0"/>
              <a:t> much</a:t>
            </a:r>
            <a:endParaRPr lang="cs-CZ" dirty="0"/>
          </a:p>
        </p:txBody>
      </p:sp>
    </p:spTree>
    <p:extLst>
      <p:ext uri="{BB962C8B-B14F-4D97-AF65-F5344CB8AC3E}">
        <p14:creationId xmlns:p14="http://schemas.microsoft.com/office/powerpoint/2010/main" val="336234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Key</a:t>
            </a:r>
            <a:r>
              <a:rPr lang="cs-CZ" dirty="0" smtClean="0"/>
              <a:t> </a:t>
            </a:r>
            <a:r>
              <a:rPr lang="cs-CZ" dirty="0" err="1" smtClean="0"/>
              <a:t>elements</a:t>
            </a:r>
            <a:r>
              <a:rPr lang="cs-CZ" dirty="0" smtClean="0"/>
              <a:t> </a:t>
            </a:r>
            <a:r>
              <a:rPr lang="cs-CZ" dirty="0" err="1" smtClean="0"/>
              <a:t>of</a:t>
            </a:r>
            <a:r>
              <a:rPr lang="cs-CZ" dirty="0" smtClean="0"/>
              <a:t> CBA</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Project </a:t>
            </a:r>
            <a:r>
              <a:rPr lang="cs-CZ" dirty="0" err="1" smtClean="0"/>
              <a:t>appraisal</a:t>
            </a:r>
            <a:r>
              <a:rPr lang="cs-CZ" dirty="0" smtClean="0"/>
              <a:t> period</a:t>
            </a:r>
          </a:p>
          <a:p>
            <a:r>
              <a:rPr lang="cs-CZ" dirty="0" err="1" smtClean="0"/>
              <a:t>The</a:t>
            </a:r>
            <a:r>
              <a:rPr lang="cs-CZ" dirty="0" smtClean="0"/>
              <a:t> </a:t>
            </a:r>
            <a:r>
              <a:rPr lang="cs-CZ" dirty="0" err="1" smtClean="0"/>
              <a:t>benefits</a:t>
            </a:r>
            <a:r>
              <a:rPr lang="cs-CZ" dirty="0" smtClean="0"/>
              <a:t> </a:t>
            </a:r>
            <a:r>
              <a:rPr lang="cs-CZ" dirty="0" err="1" smtClean="0"/>
              <a:t>that</a:t>
            </a:r>
            <a:r>
              <a:rPr lang="cs-CZ" dirty="0" smtClean="0"/>
              <a:t> are </a:t>
            </a:r>
            <a:r>
              <a:rPr lang="cs-CZ" dirty="0" err="1" smtClean="0"/>
              <a:t>assessed</a:t>
            </a:r>
            <a:endParaRPr lang="cs-CZ" dirty="0" smtClean="0"/>
          </a:p>
          <a:p>
            <a:r>
              <a:rPr lang="cs-CZ" dirty="0" err="1" smtClean="0"/>
              <a:t>Forecasting</a:t>
            </a:r>
            <a:r>
              <a:rPr lang="cs-CZ" dirty="0" smtClean="0"/>
              <a:t> and modelling</a:t>
            </a:r>
          </a:p>
          <a:p>
            <a:r>
              <a:rPr lang="cs-CZ" dirty="0" err="1" smtClean="0"/>
              <a:t>Present</a:t>
            </a:r>
            <a:r>
              <a:rPr lang="cs-CZ" dirty="0" smtClean="0"/>
              <a:t> </a:t>
            </a:r>
            <a:r>
              <a:rPr lang="cs-CZ" dirty="0" err="1" smtClean="0"/>
              <a:t>value</a:t>
            </a:r>
            <a:endParaRPr lang="cs-CZ" dirty="0" smtClean="0"/>
          </a:p>
          <a:p>
            <a:r>
              <a:rPr lang="cs-CZ" dirty="0" err="1" smtClean="0"/>
              <a:t>Values</a:t>
            </a:r>
            <a:r>
              <a:rPr lang="cs-CZ" dirty="0" smtClean="0"/>
              <a:t> </a:t>
            </a:r>
            <a:r>
              <a:rPr lang="cs-CZ" dirty="0" err="1" smtClean="0"/>
              <a:t>of</a:t>
            </a:r>
            <a:r>
              <a:rPr lang="cs-CZ" dirty="0" smtClean="0"/>
              <a:t> </a:t>
            </a:r>
            <a:r>
              <a:rPr lang="cs-CZ" dirty="0" err="1" smtClean="0"/>
              <a:t>time</a:t>
            </a:r>
            <a:endParaRPr lang="cs-CZ" dirty="0" smtClean="0"/>
          </a:p>
          <a:p>
            <a:r>
              <a:rPr lang="cs-CZ" dirty="0" err="1" smtClean="0"/>
              <a:t>Accident</a:t>
            </a:r>
            <a:r>
              <a:rPr lang="cs-CZ" dirty="0" smtClean="0"/>
              <a:t> </a:t>
            </a:r>
            <a:r>
              <a:rPr lang="cs-CZ" dirty="0" err="1" smtClean="0"/>
              <a:t>valuation</a:t>
            </a:r>
            <a:endParaRPr lang="cs-CZ" dirty="0" smtClean="0"/>
          </a:p>
          <a:p>
            <a:r>
              <a:rPr lang="cs-CZ" dirty="0" err="1" smtClean="0"/>
              <a:t>Operating</a:t>
            </a:r>
            <a:r>
              <a:rPr lang="cs-CZ" dirty="0" smtClean="0"/>
              <a:t> </a:t>
            </a:r>
            <a:r>
              <a:rPr lang="cs-CZ" dirty="0" err="1" smtClean="0"/>
              <a:t>costs</a:t>
            </a:r>
            <a:endParaRPr lang="cs-CZ" dirty="0" smtClean="0"/>
          </a:p>
          <a:p>
            <a:r>
              <a:rPr lang="cs-CZ" dirty="0" err="1" smtClean="0"/>
              <a:t>Revenue</a:t>
            </a:r>
            <a:endParaRPr lang="cs-CZ" dirty="0" smtClean="0"/>
          </a:p>
          <a:p>
            <a:r>
              <a:rPr lang="cs-CZ" dirty="0" err="1" smtClean="0"/>
              <a:t>Discounting</a:t>
            </a:r>
            <a:endParaRPr lang="cs-CZ" dirty="0"/>
          </a:p>
        </p:txBody>
      </p:sp>
    </p:spTree>
    <p:extLst>
      <p:ext uri="{BB962C8B-B14F-4D97-AF65-F5344CB8AC3E}">
        <p14:creationId xmlns:p14="http://schemas.microsoft.com/office/powerpoint/2010/main" val="374287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3084</Words>
  <Application>Microsoft Office PowerPoint</Application>
  <PresentationFormat>Předvádění na obrazovce (4:3)</PresentationFormat>
  <Paragraphs>244</Paragraphs>
  <Slides>71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71</vt:i4>
      </vt:variant>
    </vt:vector>
  </HeadingPairs>
  <TitlesOfParts>
    <vt:vector size="76" baseType="lpstr">
      <vt:lpstr>Arial</vt:lpstr>
      <vt:lpstr>Calibri</vt:lpstr>
      <vt:lpstr>Courier New</vt:lpstr>
      <vt:lpstr>Times New Roman</vt:lpstr>
      <vt:lpstr>Motiv systému Office</vt:lpstr>
      <vt:lpstr>11. TRANSPORT APPRAISAL</vt:lpstr>
      <vt:lpstr>Readings for Lecture 11</vt:lpstr>
      <vt:lpstr>Learning Outcomes </vt:lpstr>
      <vt:lpstr>11.1 CBA</vt:lpstr>
      <vt:lpstr>Transport investment</vt:lpstr>
      <vt:lpstr>Appraisal</vt:lpstr>
      <vt:lpstr>Cost benefit analysis (CBA)</vt:lpstr>
      <vt:lpstr>How does CBA work?</vt:lpstr>
      <vt:lpstr>Key elements of CBA</vt:lpstr>
      <vt:lpstr>Criticism and problems with CBA</vt:lpstr>
      <vt:lpstr>Too low residual value?</vt:lpstr>
      <vt:lpstr>Exercise (1) – Discount rate</vt:lpstr>
      <vt:lpstr>Exercise (2) – Value of licence</vt:lpstr>
      <vt:lpstr>Exercise (3) – Investments „needs“</vt:lpstr>
      <vt:lpstr>Exercise (4) – Value of time</vt:lpstr>
      <vt:lpstr>11.2 The Economics of Investment in High Speed Rail</vt:lpstr>
      <vt:lpstr>Introduction</vt:lpstr>
      <vt:lpstr>Design</vt:lpstr>
      <vt:lpstr>Aims</vt:lpstr>
      <vt:lpstr>Appraisal and Evaluation</vt:lpstr>
      <vt:lpstr>Benefits of HSR (UK evidence)</vt:lpstr>
      <vt:lpstr>HSR traffic (European evidence)</vt:lpstr>
      <vt:lpstr>Capital costs</vt:lpstr>
      <vt:lpstr>Demand </vt:lpstr>
      <vt:lpstr>Competition</vt:lpstr>
      <vt:lpstr>Analysis</vt:lpstr>
      <vt:lpstr>Test for HSR investment</vt:lpstr>
      <vt:lpstr>Conclusion</vt:lpstr>
      <vt:lpstr>11.3 When to invest in HSR?</vt:lpstr>
      <vt:lpstr>Introduction</vt:lpstr>
      <vt:lpstr>EU policy</vt:lpstr>
      <vt:lpstr>HSR costs and benefits</vt:lpstr>
      <vt:lpstr>Construction costs of HSR (2005 prices)</vt:lpstr>
      <vt:lpstr>Construction strategy</vt:lpstr>
      <vt:lpstr>Operational costs</vt:lpstr>
      <vt:lpstr>External costs</vt:lpstr>
      <vt:lpstr>Capacity</vt:lpstr>
      <vt:lpstr>Frequency</vt:lpstr>
      <vt:lpstr>Fixed costs of HSR</vt:lpstr>
      <vt:lpstr>Passengers</vt:lpstr>
      <vt:lpstr>Population</vt:lpstr>
      <vt:lpstr>Rail competitiveness</vt:lpstr>
      <vt:lpstr>Comparative journey times for upgraded conventional and high speed rail</vt:lpstr>
      <vt:lpstr>Competition with car</vt:lpstr>
      <vt:lpstr>Competition with car</vt:lpstr>
      <vt:lpstr>Competition with air</vt:lpstr>
      <vt:lpstr>Rail share of rail/air market and rail station to station journey time</vt:lpstr>
      <vt:lpstr>HSR/Air competition</vt:lpstr>
      <vt:lpstr>Time savings</vt:lpstr>
      <vt:lpstr>Values of time used in British rail appraisals (GBP per hour; 2010 prices and values)</vt:lpstr>
      <vt:lpstr>Capacity</vt:lpstr>
      <vt:lpstr>Diversion from other modes</vt:lpstr>
      <vt:lpstr>Induced traffic and wider economic benefits</vt:lpstr>
      <vt:lpstr>In what circumestances will benefits exceeds costs?</vt:lpstr>
      <vt:lpstr>Conclusion</vt:lpstr>
      <vt:lpstr>11.4 HSR around the world</vt:lpstr>
      <vt:lpstr>Breakeven demand</vt:lpstr>
      <vt:lpstr>Ex post evaluations</vt:lpstr>
      <vt:lpstr>Legal requirement</vt:lpstr>
      <vt:lpstr>HSR France</vt:lpstr>
      <vt:lpstr>HSR network in Europe</vt:lpstr>
      <vt:lpstr>France – extending network</vt:lpstr>
      <vt:lpstr>CBA of HSR in Spain</vt:lpstr>
      <vt:lpstr>CBA of HSR in Britain</vt:lpstr>
      <vt:lpstr>CBA of proposed HSR in Britain</vt:lpstr>
      <vt:lpstr>Nash - China</vt:lpstr>
      <vt:lpstr>Is it a good idea to build HSR in the Czech Republic?</vt:lpstr>
      <vt:lpstr>The „threat“ of being excluded from HSR network in Central Europe</vt:lpstr>
      <vt:lpstr>11.5  Summary</vt:lpstr>
      <vt:lpstr>Summary </vt:lpstr>
      <vt:lpstr>Final Reading</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12</dc:title>
  <dc:creator>Tomes Zdenek</dc:creator>
  <cp:lastModifiedBy>Tomes Zdenek</cp:lastModifiedBy>
  <cp:revision>33</cp:revision>
  <dcterms:created xsi:type="dcterms:W3CDTF">2018-01-04T07:01:17Z</dcterms:created>
  <dcterms:modified xsi:type="dcterms:W3CDTF">2018-11-13T06:42:22Z</dcterms:modified>
</cp:coreProperties>
</file>