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319" r:id="rId2"/>
    <p:sldId id="280" r:id="rId3"/>
    <p:sldId id="269" r:id="rId4"/>
    <p:sldId id="271" r:id="rId5"/>
    <p:sldId id="258" r:id="rId6"/>
    <p:sldId id="259" r:id="rId7"/>
    <p:sldId id="260" r:id="rId8"/>
    <p:sldId id="261" r:id="rId9"/>
    <p:sldId id="262" r:id="rId10"/>
    <p:sldId id="263" r:id="rId11"/>
    <p:sldId id="264" r:id="rId12"/>
    <p:sldId id="265" r:id="rId13"/>
    <p:sldId id="266" r:id="rId14"/>
    <p:sldId id="267" r:id="rId15"/>
    <p:sldId id="276" r:id="rId16"/>
    <p:sldId id="275" r:id="rId17"/>
    <p:sldId id="279" r:id="rId18"/>
    <p:sldId id="278" r:id="rId19"/>
    <p:sldId id="284" r:id="rId20"/>
    <p:sldId id="285" r:id="rId21"/>
    <p:sldId id="277" r:id="rId22"/>
    <p:sldId id="318" r:id="rId23"/>
    <p:sldId id="283" r:id="rId24"/>
    <p:sldId id="282" r:id="rId25"/>
    <p:sldId id="286" r:id="rId26"/>
    <p:sldId id="287" r:id="rId27"/>
    <p:sldId id="294" r:id="rId28"/>
    <p:sldId id="295" r:id="rId29"/>
    <p:sldId id="281" r:id="rId30"/>
    <p:sldId id="273" r:id="rId31"/>
    <p:sldId id="274" r:id="rId32"/>
    <p:sldId id="317" r:id="rId33"/>
    <p:sldId id="268"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55" autoAdjust="0"/>
  </p:normalViewPr>
  <p:slideViewPr>
    <p:cSldViewPr>
      <p:cViewPr varScale="1">
        <p:scale>
          <a:sx n="100" d="100"/>
          <a:sy n="100" d="100"/>
        </p:scale>
        <p:origin x="15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15FE1AF-FD10-4FDA-8EAA-53C182EDD1F9}" type="datetimeFigureOut">
              <a:rPr lang="cs-CZ" smtClean="0"/>
              <a:t>11.09.2018</a:t>
            </a:fld>
            <a:endParaRPr lang="cs-CZ"/>
          </a:p>
        </p:txBody>
      </p:sp>
      <p:sp>
        <p:nvSpPr>
          <p:cNvPr id="4" name="Zástupný symbol pro zápatí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447F5BBB-5AEB-479A-B355-3DA5A1BE914F}" type="slidenum">
              <a:rPr lang="cs-CZ" smtClean="0"/>
              <a:t>‹#›</a:t>
            </a:fld>
            <a:endParaRPr lang="cs-CZ"/>
          </a:p>
        </p:txBody>
      </p:sp>
    </p:spTree>
    <p:extLst>
      <p:ext uri="{BB962C8B-B14F-4D97-AF65-F5344CB8AC3E}">
        <p14:creationId xmlns:p14="http://schemas.microsoft.com/office/powerpoint/2010/main" val="10703188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EBFAC8CB-F9FF-4785-9544-0281C71EFA1E}"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25626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EBFAC8CB-F9FF-4785-9544-0281C71EFA1E}"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327392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EBFAC8CB-F9FF-4785-9544-0281C71EFA1E}"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139820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EBFAC8CB-F9FF-4785-9544-0281C71EFA1E}"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336100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BFAC8CB-F9FF-4785-9544-0281C71EFA1E}"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347329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EBFAC8CB-F9FF-4785-9544-0281C71EFA1E}"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336444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EBFAC8CB-F9FF-4785-9544-0281C71EFA1E}" type="datetimeFigureOut">
              <a:rPr lang="en-GB" smtClean="0"/>
              <a:t>11/09/2018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22699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EBFAC8CB-F9FF-4785-9544-0281C71EFA1E}" type="datetimeFigureOut">
              <a:rPr lang="en-GB" smtClean="0"/>
              <a:t>11/09/2018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288555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BFAC8CB-F9FF-4785-9544-0281C71EFA1E}" type="datetimeFigureOut">
              <a:rPr lang="en-GB" smtClean="0"/>
              <a:t>11/09/2018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104655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BFAC8CB-F9FF-4785-9544-0281C71EFA1E}"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144736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BFAC8CB-F9FF-4785-9544-0281C71EFA1E}"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4B05A5-0C6B-4163-BBED-E8BFF4AAD8E4}" type="slidenum">
              <a:rPr lang="en-GB" smtClean="0"/>
              <a:t>‹#›</a:t>
            </a:fld>
            <a:endParaRPr lang="en-GB"/>
          </a:p>
        </p:txBody>
      </p:sp>
    </p:spTree>
    <p:extLst>
      <p:ext uri="{BB962C8B-B14F-4D97-AF65-F5344CB8AC3E}">
        <p14:creationId xmlns:p14="http://schemas.microsoft.com/office/powerpoint/2010/main" val="390020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C8CB-F9FF-4785-9544-0281C71EFA1E}" type="datetimeFigureOut">
              <a:rPr lang="en-GB" smtClean="0"/>
              <a:t>11/09/2018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B05A5-0C6B-4163-BBED-E8BFF4AAD8E4}" type="slidenum">
              <a:rPr lang="en-GB" smtClean="0"/>
              <a:t>‹#›</a:t>
            </a:fld>
            <a:endParaRPr lang="en-GB"/>
          </a:p>
        </p:txBody>
      </p:sp>
    </p:spTree>
    <p:extLst>
      <p:ext uri="{BB962C8B-B14F-4D97-AF65-F5344CB8AC3E}">
        <p14:creationId xmlns:p14="http://schemas.microsoft.com/office/powerpoint/2010/main" val="2044619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Dokument_aplikace_Microsoft_Word.docx"/><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3" Type="http://schemas.openxmlformats.org/officeDocument/2006/relationships/package" Target="../embeddings/Dokument_aplikace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Dokument_aplikace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51.xml.rels><?xml version="1.0" encoding="UTF-8" standalone="yes"?>
<Relationships xmlns="http://schemas.openxmlformats.org/package/2006/relationships"><Relationship Id="rId3" Type="http://schemas.openxmlformats.org/officeDocument/2006/relationships/package" Target="../embeddings/Dokument_aplikace_Microsoft_Word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3" Type="http://schemas.openxmlformats.org/officeDocument/2006/relationships/package" Target="../embeddings/Dokument_aplikace_Microsoft_Word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53.xml.rels><?xml version="1.0" encoding="UTF-8" standalone="yes"?>
<Relationships xmlns="http://schemas.openxmlformats.org/package/2006/relationships"><Relationship Id="rId3" Type="http://schemas.openxmlformats.org/officeDocument/2006/relationships/package" Target="../embeddings/Dokument_aplikace_Microsoft_Word5.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 TRANSPORT MARKETS</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5792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supply</a:t>
            </a:r>
            <a:endParaRPr lang="cs-CZ" dirty="0"/>
          </a:p>
        </p:txBody>
      </p:sp>
      <p:sp>
        <p:nvSpPr>
          <p:cNvPr id="3" name="Zástupný symbol pro obsah 2"/>
          <p:cNvSpPr>
            <a:spLocks noGrp="1"/>
          </p:cNvSpPr>
          <p:nvPr>
            <p:ph idx="1"/>
          </p:nvPr>
        </p:nvSpPr>
        <p:spPr/>
        <p:txBody>
          <a:bodyPr/>
          <a:lstStyle/>
          <a:p>
            <a:pPr marL="0" indent="0">
              <a:buNone/>
            </a:pPr>
            <a:r>
              <a:rPr lang="en-US" dirty="0"/>
              <a:t>The </a:t>
            </a:r>
            <a:r>
              <a:rPr lang="en-US" b="1" dirty="0"/>
              <a:t>law of supply</a:t>
            </a:r>
            <a:r>
              <a:rPr lang="en-US" dirty="0"/>
              <a:t> is a fundamental principle of economic theory which states that, all else equal, an increase in price results in an increase in quantity supplied</a:t>
            </a:r>
            <a:endParaRPr lang="cs-CZ" dirty="0"/>
          </a:p>
        </p:txBody>
      </p:sp>
    </p:spTree>
    <p:extLst>
      <p:ext uri="{BB962C8B-B14F-4D97-AF65-F5344CB8AC3E}">
        <p14:creationId xmlns:p14="http://schemas.microsoft.com/office/powerpoint/2010/main" val="1371183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Supply </a:t>
            </a:r>
            <a:r>
              <a:rPr lang="cs-CZ" dirty="0" err="1" smtClean="0"/>
              <a:t>determinants</a:t>
            </a:r>
            <a:endParaRPr lang="cs-CZ" dirty="0"/>
          </a:p>
        </p:txBody>
      </p:sp>
      <p:sp>
        <p:nvSpPr>
          <p:cNvPr id="3" name="Zástupný symbol pro obsah 2"/>
          <p:cNvSpPr>
            <a:spLocks noGrp="1"/>
          </p:cNvSpPr>
          <p:nvPr>
            <p:ph idx="1"/>
          </p:nvPr>
        </p:nvSpPr>
        <p:spPr/>
        <p:txBody>
          <a:bodyPr/>
          <a:lstStyle/>
          <a:p>
            <a:r>
              <a:rPr lang="cs-CZ" dirty="0" err="1" smtClean="0"/>
              <a:t>The</a:t>
            </a:r>
            <a:r>
              <a:rPr lang="cs-CZ" dirty="0" smtClean="0"/>
              <a:t> </a:t>
            </a:r>
            <a:r>
              <a:rPr lang="cs-CZ" dirty="0" err="1" smtClean="0"/>
              <a:t>cost</a:t>
            </a:r>
            <a:r>
              <a:rPr lang="cs-CZ" dirty="0" smtClean="0"/>
              <a:t> </a:t>
            </a:r>
            <a:r>
              <a:rPr lang="cs-CZ" dirty="0" err="1" smtClean="0"/>
              <a:t>of</a:t>
            </a:r>
            <a:r>
              <a:rPr lang="cs-CZ" dirty="0" smtClean="0"/>
              <a:t> </a:t>
            </a:r>
            <a:r>
              <a:rPr lang="cs-CZ" dirty="0" err="1" smtClean="0"/>
              <a:t>production</a:t>
            </a:r>
            <a:endParaRPr lang="cs-CZ" dirty="0" smtClean="0"/>
          </a:p>
          <a:p>
            <a:r>
              <a:rPr lang="cs-CZ" dirty="0" err="1" smtClean="0"/>
              <a:t>Government</a:t>
            </a:r>
            <a:r>
              <a:rPr lang="cs-CZ" dirty="0" smtClean="0"/>
              <a:t> </a:t>
            </a:r>
            <a:r>
              <a:rPr lang="cs-CZ" dirty="0" err="1" smtClean="0"/>
              <a:t>policy</a:t>
            </a:r>
            <a:endParaRPr lang="cs-CZ" dirty="0" smtClean="0"/>
          </a:p>
          <a:p>
            <a:r>
              <a:rPr lang="cs-CZ" dirty="0" err="1" smtClean="0"/>
              <a:t>The</a:t>
            </a:r>
            <a:r>
              <a:rPr lang="cs-CZ" dirty="0" smtClean="0"/>
              <a:t> </a:t>
            </a:r>
            <a:r>
              <a:rPr lang="cs-CZ" dirty="0" err="1" smtClean="0"/>
              <a:t>price</a:t>
            </a:r>
            <a:r>
              <a:rPr lang="cs-CZ" dirty="0" smtClean="0"/>
              <a:t> </a:t>
            </a:r>
            <a:r>
              <a:rPr lang="cs-CZ" dirty="0" err="1" smtClean="0"/>
              <a:t>of</a:t>
            </a:r>
            <a:r>
              <a:rPr lang="cs-CZ" dirty="0" smtClean="0"/>
              <a:t> </a:t>
            </a:r>
            <a:r>
              <a:rPr lang="cs-CZ" dirty="0" err="1" smtClean="0"/>
              <a:t>goods</a:t>
            </a:r>
            <a:r>
              <a:rPr lang="cs-CZ" dirty="0" smtClean="0"/>
              <a:t> in joint </a:t>
            </a:r>
            <a:r>
              <a:rPr lang="cs-CZ" dirty="0" err="1" smtClean="0"/>
              <a:t>supply</a:t>
            </a:r>
            <a:endParaRPr lang="cs-CZ" dirty="0" smtClean="0"/>
          </a:p>
          <a:p>
            <a:r>
              <a:rPr lang="cs-CZ" dirty="0" smtClean="0"/>
              <a:t>Natural </a:t>
            </a:r>
            <a:r>
              <a:rPr lang="cs-CZ" dirty="0" err="1" smtClean="0"/>
              <a:t>shocks</a:t>
            </a:r>
            <a:endParaRPr lang="cs-CZ" dirty="0" smtClean="0"/>
          </a:p>
          <a:p>
            <a:r>
              <a:rPr lang="cs-CZ" dirty="0" err="1" smtClean="0"/>
              <a:t>Aims</a:t>
            </a:r>
            <a:r>
              <a:rPr lang="cs-CZ" dirty="0" smtClean="0"/>
              <a:t> </a:t>
            </a:r>
            <a:r>
              <a:rPr lang="cs-CZ" dirty="0" err="1" smtClean="0"/>
              <a:t>of</a:t>
            </a:r>
            <a:r>
              <a:rPr lang="cs-CZ" dirty="0" smtClean="0"/>
              <a:t> </a:t>
            </a:r>
            <a:r>
              <a:rPr lang="cs-CZ" dirty="0" err="1" smtClean="0"/>
              <a:t>producer</a:t>
            </a:r>
            <a:endParaRPr lang="cs-CZ" dirty="0" smtClean="0"/>
          </a:p>
          <a:p>
            <a:endParaRPr lang="cs-CZ" dirty="0"/>
          </a:p>
        </p:txBody>
      </p:sp>
    </p:spTree>
    <p:extLst>
      <p:ext uri="{BB962C8B-B14F-4D97-AF65-F5344CB8AC3E}">
        <p14:creationId xmlns:p14="http://schemas.microsoft.com/office/powerpoint/2010/main" val="904968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2: </a:t>
            </a:r>
            <a:r>
              <a:rPr lang="cs-CZ" dirty="0" err="1" smtClean="0"/>
              <a:t>British</a:t>
            </a:r>
            <a:r>
              <a:rPr lang="cs-CZ" dirty="0" smtClean="0"/>
              <a:t> bus </a:t>
            </a:r>
            <a:r>
              <a:rPr lang="cs-CZ" dirty="0" err="1" smtClean="0"/>
              <a:t>industry</a:t>
            </a:r>
            <a:endParaRPr lang="cs-CZ" dirty="0"/>
          </a:p>
        </p:txBody>
      </p:sp>
      <p:pic>
        <p:nvPicPr>
          <p:cNvPr id="4" name="Picture 3" descr="Transecon cowie 1-5.pdf"/>
          <p:cNvPicPr>
            <a:picLocks noChangeAspect="1"/>
          </p:cNvPicPr>
          <p:nvPr/>
        </p:nvPicPr>
        <p:blipFill rotWithShape="1">
          <a:blip r:embed="rId2" cstate="print">
            <a:extLst>
              <a:ext uri="{28A0092B-C50C-407E-A947-70E740481C1C}">
                <a14:useLocalDpi xmlns:a14="http://schemas.microsoft.com/office/drawing/2010/main" val="0"/>
              </a:ext>
            </a:extLst>
          </a:blip>
          <a:srcRect l="2685" t="21218" r="5314"/>
          <a:stretch/>
        </p:blipFill>
        <p:spPr>
          <a:xfrm rot="10800000">
            <a:off x="448303" y="1700808"/>
            <a:ext cx="8247394" cy="4569800"/>
          </a:xfrm>
          <a:prstGeom prst="rect">
            <a:avLst/>
          </a:prstGeom>
        </p:spPr>
      </p:pic>
    </p:spTree>
    <p:extLst>
      <p:ext uri="{BB962C8B-B14F-4D97-AF65-F5344CB8AC3E}">
        <p14:creationId xmlns:p14="http://schemas.microsoft.com/office/powerpoint/2010/main" val="292731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Organization</a:t>
            </a:r>
            <a:r>
              <a:rPr lang="cs-CZ" dirty="0" smtClean="0"/>
              <a:t> </a:t>
            </a:r>
            <a:r>
              <a:rPr lang="cs-CZ" dirty="0" err="1" smtClean="0"/>
              <a:t>of</a:t>
            </a:r>
            <a:r>
              <a:rPr lang="cs-CZ" dirty="0" smtClean="0"/>
              <a:t> Supply</a:t>
            </a:r>
            <a:endParaRPr lang="cs-CZ" dirty="0"/>
          </a:p>
        </p:txBody>
      </p:sp>
      <p:sp>
        <p:nvSpPr>
          <p:cNvPr id="3" name="Zástupný symbol pro obsah 2"/>
          <p:cNvSpPr>
            <a:spLocks noGrp="1"/>
          </p:cNvSpPr>
          <p:nvPr>
            <p:ph idx="1"/>
          </p:nvPr>
        </p:nvSpPr>
        <p:spPr/>
        <p:txBody>
          <a:bodyPr/>
          <a:lstStyle/>
          <a:p>
            <a:r>
              <a:rPr lang="cs-CZ" dirty="0" err="1"/>
              <a:t>Integration</a:t>
            </a:r>
            <a:r>
              <a:rPr lang="cs-CZ" dirty="0"/>
              <a:t> </a:t>
            </a:r>
            <a:r>
              <a:rPr lang="cs-CZ" dirty="0" err="1"/>
              <a:t>or</a:t>
            </a:r>
            <a:r>
              <a:rPr lang="cs-CZ" dirty="0"/>
              <a:t> </a:t>
            </a:r>
            <a:r>
              <a:rPr lang="cs-CZ" dirty="0" err="1"/>
              <a:t>Fragmentation</a:t>
            </a:r>
            <a:r>
              <a:rPr lang="cs-CZ" dirty="0"/>
              <a:t>?</a:t>
            </a:r>
          </a:p>
          <a:p>
            <a:r>
              <a:rPr lang="cs-CZ" dirty="0"/>
              <a:t>Monopoly </a:t>
            </a:r>
            <a:r>
              <a:rPr lang="cs-CZ" dirty="0" err="1"/>
              <a:t>or</a:t>
            </a:r>
            <a:r>
              <a:rPr lang="cs-CZ" dirty="0"/>
              <a:t> </a:t>
            </a:r>
            <a:r>
              <a:rPr lang="cs-CZ" dirty="0" err="1"/>
              <a:t>Competition</a:t>
            </a:r>
            <a:r>
              <a:rPr lang="cs-CZ" dirty="0"/>
              <a:t>?</a:t>
            </a:r>
          </a:p>
          <a:p>
            <a:r>
              <a:rPr lang="cs-CZ" dirty="0" err="1"/>
              <a:t>Intervention</a:t>
            </a:r>
            <a:r>
              <a:rPr lang="cs-CZ" dirty="0"/>
              <a:t> </a:t>
            </a:r>
            <a:r>
              <a:rPr lang="cs-CZ" dirty="0" err="1"/>
              <a:t>or</a:t>
            </a:r>
            <a:r>
              <a:rPr lang="cs-CZ" dirty="0"/>
              <a:t> </a:t>
            </a:r>
            <a:r>
              <a:rPr lang="cs-CZ" dirty="0" err="1"/>
              <a:t>Liberalism</a:t>
            </a:r>
            <a:r>
              <a:rPr lang="cs-CZ" dirty="0"/>
              <a:t>?</a:t>
            </a:r>
          </a:p>
          <a:p>
            <a:endParaRPr lang="cs-CZ" dirty="0"/>
          </a:p>
        </p:txBody>
      </p:sp>
      <p:sp>
        <p:nvSpPr>
          <p:cNvPr id="4" name="TextovéPole 3"/>
          <p:cNvSpPr txBox="1"/>
          <p:nvPr/>
        </p:nvSpPr>
        <p:spPr>
          <a:xfrm>
            <a:off x="539552" y="5802997"/>
            <a:ext cx="6984776" cy="646331"/>
          </a:xfrm>
          <a:prstGeom prst="rect">
            <a:avLst/>
          </a:prstGeom>
          <a:noFill/>
        </p:spPr>
        <p:txBody>
          <a:bodyPr wrap="square" rtlCol="0">
            <a:spAutoFit/>
          </a:bodyPr>
          <a:lstStyle/>
          <a:p>
            <a:r>
              <a:rPr lang="cs-CZ" i="1" dirty="0" err="1" smtClean="0"/>
              <a:t>See</a:t>
            </a:r>
            <a:r>
              <a:rPr lang="cs-CZ" i="1" dirty="0" smtClean="0"/>
              <a:t>: </a:t>
            </a:r>
            <a:r>
              <a:rPr lang="cs-CZ" i="1" dirty="0" err="1" smtClean="0"/>
              <a:t>Quinet</a:t>
            </a:r>
            <a:r>
              <a:rPr lang="cs-CZ" i="1" dirty="0" smtClean="0"/>
              <a:t> – </a:t>
            </a:r>
            <a:r>
              <a:rPr lang="cs-CZ" i="1" dirty="0" err="1" smtClean="0"/>
              <a:t>Vickermann</a:t>
            </a:r>
            <a:r>
              <a:rPr lang="cs-CZ" i="1" dirty="0" smtClean="0"/>
              <a:t> (2004): </a:t>
            </a:r>
            <a:r>
              <a:rPr lang="cs-CZ" i="1" dirty="0" err="1" smtClean="0"/>
              <a:t>Principles</a:t>
            </a:r>
            <a:r>
              <a:rPr lang="cs-CZ" i="1" dirty="0" smtClean="0"/>
              <a:t> </a:t>
            </a:r>
            <a:r>
              <a:rPr lang="cs-CZ" i="1" dirty="0" err="1" smtClean="0"/>
              <a:t>of</a:t>
            </a:r>
            <a:r>
              <a:rPr lang="cs-CZ" i="1" dirty="0" smtClean="0"/>
              <a:t> Transport </a:t>
            </a:r>
            <a:r>
              <a:rPr lang="cs-CZ" i="1" dirty="0" err="1" smtClean="0"/>
              <a:t>Economics</a:t>
            </a:r>
            <a:r>
              <a:rPr lang="cs-CZ" i="1" dirty="0" smtClean="0"/>
              <a:t>. </a:t>
            </a:r>
            <a:r>
              <a:rPr lang="cs-CZ" i="1" dirty="0" err="1" smtClean="0"/>
              <a:t>Chapter</a:t>
            </a:r>
            <a:r>
              <a:rPr lang="cs-CZ" i="1" dirty="0" smtClean="0"/>
              <a:t> 6: </a:t>
            </a:r>
            <a:r>
              <a:rPr lang="cs-CZ" i="1" dirty="0" err="1" smtClean="0"/>
              <a:t>The</a:t>
            </a:r>
            <a:r>
              <a:rPr lang="cs-CZ" i="1" dirty="0" smtClean="0"/>
              <a:t> </a:t>
            </a:r>
            <a:r>
              <a:rPr lang="cs-CZ" i="1" dirty="0" err="1" smtClean="0"/>
              <a:t>Nature</a:t>
            </a:r>
            <a:r>
              <a:rPr lang="cs-CZ" i="1" dirty="0" smtClean="0"/>
              <a:t> </a:t>
            </a:r>
            <a:r>
              <a:rPr lang="cs-CZ" i="1" dirty="0" err="1" smtClean="0"/>
              <a:t>of</a:t>
            </a:r>
            <a:r>
              <a:rPr lang="cs-CZ" i="1" dirty="0" smtClean="0"/>
              <a:t> </a:t>
            </a:r>
            <a:r>
              <a:rPr lang="cs-CZ" i="1" dirty="0" err="1" smtClean="0"/>
              <a:t>Markets</a:t>
            </a:r>
            <a:r>
              <a:rPr lang="cs-CZ" i="1" dirty="0" smtClean="0"/>
              <a:t> and Public </a:t>
            </a:r>
            <a:r>
              <a:rPr lang="cs-CZ" i="1" dirty="0" err="1" smtClean="0"/>
              <a:t>Intervention</a:t>
            </a:r>
            <a:endParaRPr lang="cs-CZ" i="1" dirty="0"/>
          </a:p>
        </p:txBody>
      </p:sp>
    </p:spTree>
    <p:extLst>
      <p:ext uri="{BB962C8B-B14F-4D97-AF65-F5344CB8AC3E}">
        <p14:creationId xmlns:p14="http://schemas.microsoft.com/office/powerpoint/2010/main" val="862630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 </a:t>
            </a:r>
            <a:r>
              <a:rPr lang="cs-CZ" dirty="0" err="1" smtClean="0"/>
              <a:t>workings</a:t>
            </a:r>
            <a:endParaRPr lang="cs-CZ" dirty="0"/>
          </a:p>
        </p:txBody>
      </p:sp>
      <p:sp>
        <p:nvSpPr>
          <p:cNvPr id="3" name="Zástupný symbol pro obsah 2"/>
          <p:cNvSpPr>
            <a:spLocks noGrp="1"/>
          </p:cNvSpPr>
          <p:nvPr>
            <p:ph idx="1"/>
          </p:nvPr>
        </p:nvSpPr>
        <p:spPr/>
        <p:txBody>
          <a:bodyPr/>
          <a:lstStyle/>
          <a:p>
            <a:r>
              <a:rPr lang="cs-CZ" dirty="0" err="1" smtClean="0"/>
              <a:t>Putting</a:t>
            </a:r>
            <a:r>
              <a:rPr lang="cs-CZ" dirty="0" smtClean="0"/>
              <a:t> </a:t>
            </a:r>
            <a:r>
              <a:rPr lang="cs-CZ" dirty="0" err="1" smtClean="0"/>
              <a:t>together</a:t>
            </a:r>
            <a:r>
              <a:rPr lang="cs-CZ" dirty="0" smtClean="0"/>
              <a:t> </a:t>
            </a:r>
            <a:r>
              <a:rPr lang="cs-CZ" dirty="0" err="1" smtClean="0"/>
              <a:t>demand</a:t>
            </a:r>
            <a:r>
              <a:rPr lang="cs-CZ" dirty="0" smtClean="0"/>
              <a:t> and </a:t>
            </a:r>
            <a:r>
              <a:rPr lang="cs-CZ" dirty="0" err="1" smtClean="0"/>
              <a:t>supply</a:t>
            </a:r>
            <a:endParaRPr lang="cs-CZ" dirty="0" smtClean="0"/>
          </a:p>
          <a:p>
            <a:r>
              <a:rPr lang="cs-CZ" dirty="0" err="1" smtClean="0"/>
              <a:t>Incorporate</a:t>
            </a:r>
            <a:r>
              <a:rPr lang="cs-CZ" dirty="0" smtClean="0"/>
              <a:t> market </a:t>
            </a:r>
            <a:r>
              <a:rPr lang="cs-CZ" dirty="0" err="1" smtClean="0"/>
              <a:t>imperfections</a:t>
            </a:r>
            <a:endParaRPr lang="cs-CZ" dirty="0" smtClean="0"/>
          </a:p>
          <a:p>
            <a:r>
              <a:rPr lang="cs-CZ" dirty="0" err="1" smtClean="0"/>
              <a:t>Adding</a:t>
            </a:r>
            <a:r>
              <a:rPr lang="cs-CZ" dirty="0" smtClean="0"/>
              <a:t> </a:t>
            </a:r>
            <a:r>
              <a:rPr lang="cs-CZ" dirty="0" err="1" smtClean="0"/>
              <a:t>government</a:t>
            </a:r>
            <a:r>
              <a:rPr lang="cs-CZ" dirty="0" smtClean="0"/>
              <a:t> </a:t>
            </a:r>
            <a:r>
              <a:rPr lang="cs-CZ" dirty="0" err="1" smtClean="0"/>
              <a:t>intervention</a:t>
            </a:r>
            <a:r>
              <a:rPr lang="cs-CZ" dirty="0" smtClean="0"/>
              <a:t> and </a:t>
            </a:r>
            <a:r>
              <a:rPr lang="cs-CZ" dirty="0" err="1" smtClean="0"/>
              <a:t>regulation</a:t>
            </a:r>
            <a:endParaRPr lang="cs-CZ" dirty="0" smtClean="0"/>
          </a:p>
          <a:p>
            <a:endParaRPr lang="cs-CZ" dirty="0"/>
          </a:p>
        </p:txBody>
      </p:sp>
    </p:spTree>
    <p:extLst>
      <p:ext uri="{BB962C8B-B14F-4D97-AF65-F5344CB8AC3E}">
        <p14:creationId xmlns:p14="http://schemas.microsoft.com/office/powerpoint/2010/main" val="167024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cs-CZ" dirty="0" smtClean="0"/>
              <a:t>1.2 </a:t>
            </a:r>
            <a:r>
              <a:rPr lang="cs-CZ" dirty="0" err="1" smtClean="0"/>
              <a:t>Exercises</a:t>
            </a:r>
            <a:endParaRPr lang="cs-CZ" dirty="0"/>
          </a:p>
        </p:txBody>
      </p:sp>
      <p:sp>
        <p:nvSpPr>
          <p:cNvPr id="7" name="Podnadpis 6"/>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7879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204" y="125760"/>
            <a:ext cx="8229600" cy="1143000"/>
          </a:xfrm>
        </p:spPr>
        <p:txBody>
          <a:bodyPr/>
          <a:lstStyle/>
          <a:p>
            <a:r>
              <a:rPr lang="cs-CZ" dirty="0" smtClean="0"/>
              <a:t>Transport </a:t>
            </a:r>
            <a:r>
              <a:rPr lang="cs-CZ" dirty="0" err="1" smtClean="0"/>
              <a:t>economics</a:t>
            </a:r>
            <a:r>
              <a:rPr lang="cs-CZ" dirty="0" smtClean="0"/>
              <a:t> </a:t>
            </a:r>
            <a:r>
              <a:rPr lang="cs-CZ" dirty="0" err="1" smtClean="0"/>
              <a:t>problems</a:t>
            </a:r>
            <a:r>
              <a:rPr lang="cs-CZ" dirty="0" smtClean="0"/>
              <a:t>?</a:t>
            </a:r>
            <a:endParaRPr lang="cs-CZ" dirty="0"/>
          </a:p>
        </p:txBody>
      </p:sp>
      <p:sp>
        <p:nvSpPr>
          <p:cNvPr id="3" name="Zástupný symbol pro obsah 2"/>
          <p:cNvSpPr>
            <a:spLocks noGrp="1"/>
          </p:cNvSpPr>
          <p:nvPr>
            <p:ph idx="1"/>
          </p:nvPr>
        </p:nvSpPr>
        <p:spPr>
          <a:xfrm>
            <a:off x="179512" y="1268760"/>
            <a:ext cx="8856984" cy="5400600"/>
          </a:xfrm>
        </p:spPr>
        <p:txBody>
          <a:bodyPr>
            <a:normAutofit fontScale="85000" lnSpcReduction="20000"/>
          </a:bodyPr>
          <a:lstStyle/>
          <a:p>
            <a:pPr marL="0" indent="0">
              <a:buNone/>
            </a:pPr>
            <a:r>
              <a:rPr lang="en-GB" dirty="0"/>
              <a:t>Listed below are </a:t>
            </a:r>
            <a:r>
              <a:rPr lang="cs-CZ" dirty="0" err="1" smtClean="0"/>
              <a:t>seven</a:t>
            </a:r>
            <a:r>
              <a:rPr lang="en-GB" dirty="0" smtClean="0"/>
              <a:t> </a:t>
            </a:r>
            <a:r>
              <a:rPr lang="en-GB" dirty="0"/>
              <a:t>major transport related issues facing society today. Your task is to identify which ones are related to “the economics of transport</a:t>
            </a:r>
            <a:r>
              <a:rPr lang="en-GB" dirty="0" smtClean="0"/>
              <a:t>”</a:t>
            </a:r>
            <a:r>
              <a:rPr lang="cs-CZ" dirty="0" smtClean="0"/>
              <a:t>:</a:t>
            </a:r>
          </a:p>
          <a:p>
            <a:pPr marL="514350" lvl="0" indent="-514350">
              <a:buFont typeface="+mj-lt"/>
              <a:buAutoNum type="arabicPeriod"/>
            </a:pPr>
            <a:r>
              <a:rPr lang="en-GB" dirty="0"/>
              <a:t>The privatisation of the railways.</a:t>
            </a:r>
            <a:endParaRPr lang="cs-CZ" dirty="0"/>
          </a:p>
          <a:p>
            <a:pPr marL="514350" lvl="0" indent="-514350">
              <a:buFont typeface="+mj-lt"/>
              <a:buAutoNum type="arabicPeriod"/>
            </a:pPr>
            <a:r>
              <a:rPr lang="en-GB" dirty="0"/>
              <a:t>The negative impact on the natural environment of all transport related activities.</a:t>
            </a:r>
            <a:endParaRPr lang="cs-CZ" dirty="0"/>
          </a:p>
          <a:p>
            <a:pPr marL="514350" lvl="0" indent="-514350">
              <a:buFont typeface="+mj-lt"/>
              <a:buAutoNum type="arabicPeriod"/>
            </a:pPr>
            <a:r>
              <a:rPr lang="en-GB" dirty="0"/>
              <a:t>Increasing levels of traffic congestion in towns and cities.</a:t>
            </a:r>
            <a:endParaRPr lang="cs-CZ" dirty="0"/>
          </a:p>
          <a:p>
            <a:pPr marL="514350" lvl="0" indent="-514350">
              <a:buFont typeface="+mj-lt"/>
              <a:buAutoNum type="arabicPeriod"/>
            </a:pPr>
            <a:r>
              <a:rPr lang="en-GB" dirty="0"/>
              <a:t>The high levels of subsidy required to sustain public transport industries.</a:t>
            </a:r>
            <a:endParaRPr lang="cs-CZ" dirty="0"/>
          </a:p>
          <a:p>
            <a:pPr marL="514350" lvl="0" indent="-514350">
              <a:buFont typeface="+mj-lt"/>
              <a:buAutoNum type="arabicPeriod"/>
            </a:pPr>
            <a:r>
              <a:rPr lang="en-GB" dirty="0"/>
              <a:t>The increasing amounts of land that are being given over to support transport activities.</a:t>
            </a:r>
            <a:endParaRPr lang="cs-CZ" dirty="0"/>
          </a:p>
          <a:p>
            <a:pPr marL="514350" lvl="0" indent="-514350">
              <a:buFont typeface="+mj-lt"/>
              <a:buAutoNum type="arabicPeriod"/>
            </a:pPr>
            <a:r>
              <a:rPr lang="en-GB" dirty="0"/>
              <a:t>The role of transport in “unifying” the European Union.</a:t>
            </a:r>
            <a:endParaRPr lang="cs-CZ" dirty="0"/>
          </a:p>
          <a:p>
            <a:pPr marL="514350" lvl="0" indent="-514350">
              <a:buFont typeface="+mj-lt"/>
              <a:buAutoNum type="arabicPeriod"/>
            </a:pPr>
            <a:r>
              <a:rPr lang="en-GB" dirty="0"/>
              <a:t>The subsidisation of public transport services in rural and socially deprived areas.</a:t>
            </a:r>
            <a:endParaRPr lang="cs-CZ" dirty="0"/>
          </a:p>
          <a:p>
            <a:pPr marL="0" indent="0">
              <a:buNone/>
            </a:pPr>
            <a:endParaRPr lang="cs-CZ" dirty="0"/>
          </a:p>
        </p:txBody>
      </p:sp>
    </p:spTree>
    <p:extLst>
      <p:ext uri="{BB962C8B-B14F-4D97-AF65-F5344CB8AC3E}">
        <p14:creationId xmlns:p14="http://schemas.microsoft.com/office/powerpoint/2010/main" val="367963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Increasing</a:t>
            </a:r>
            <a:r>
              <a:rPr lang="cs-CZ" dirty="0" smtClean="0"/>
              <a:t> </a:t>
            </a:r>
            <a:r>
              <a:rPr lang="cs-CZ" dirty="0" err="1" smtClean="0"/>
              <a:t>the</a:t>
            </a:r>
            <a:r>
              <a:rPr lang="cs-CZ" dirty="0" smtClean="0"/>
              <a:t> use </a:t>
            </a:r>
            <a:r>
              <a:rPr lang="cs-CZ" dirty="0" err="1" smtClean="0"/>
              <a:t>of</a:t>
            </a:r>
            <a:r>
              <a:rPr lang="cs-CZ" dirty="0" smtClean="0"/>
              <a:t> </a:t>
            </a:r>
            <a:r>
              <a:rPr lang="cs-CZ" dirty="0" err="1" smtClean="0"/>
              <a:t>the</a:t>
            </a:r>
            <a:r>
              <a:rPr lang="cs-CZ" dirty="0" smtClean="0"/>
              <a:t> </a:t>
            </a:r>
            <a:r>
              <a:rPr lang="cs-CZ" dirty="0" err="1" smtClean="0"/>
              <a:t>railways</a:t>
            </a:r>
            <a:endParaRPr lang="cs-CZ" dirty="0"/>
          </a:p>
        </p:txBody>
      </p:sp>
      <mc:AlternateContent xmlns:mc="http://schemas.openxmlformats.org/markup-compatibility/2006" xmlns:a14="http://schemas.microsoft.com/office/drawing/2010/main">
        <mc:Choice Requires="a14">
          <p:sp>
            <p:nvSpPr>
              <p:cNvPr id="5" name="Zástupný symbol pro obsah 4"/>
              <p:cNvSpPr>
                <a:spLocks noGrp="1"/>
              </p:cNvSpPr>
              <p:nvPr>
                <p:ph sz="half" idx="2"/>
              </p:nvPr>
            </p:nvSpPr>
            <p:spPr>
              <a:xfrm>
                <a:off x="457200" y="1417638"/>
                <a:ext cx="4978896" cy="5107706"/>
              </a:xfrm>
            </p:spPr>
            <p:txBody>
              <a:bodyPr>
                <a:normAutofit lnSpcReduction="10000"/>
              </a:bodyPr>
              <a:lstStyle/>
              <a:p>
                <a:pPr marL="0" indent="0">
                  <a:buNone/>
                </a:pPr>
                <a:r>
                  <a:rPr lang="en-GB" dirty="0"/>
                  <a:t>Almost without exception European governments have as one of their main transport policy objectives an increase in the use of passenger rail travel. The simple question is, </a:t>
                </a:r>
                <a:r>
                  <a:rPr lang="en-GB" dirty="0" smtClean="0"/>
                  <a:t>how </a:t>
                </a:r>
                <a:r>
                  <a:rPr lang="en-GB" dirty="0"/>
                  <a:t>can these governments assist the market to achieve this aim? If we assume from attached figure that the government wished to see the quantity used of rail services increase from the current position of </a:t>
                </a:r>
                <a14:m>
                  <m:oMath xmlns:m="http://schemas.openxmlformats.org/officeDocument/2006/math">
                    <m:sSub>
                      <m:sSubPr>
                        <m:ctrlPr>
                          <a:rPr lang="cs-CZ" i="1">
                            <a:latin typeface="Cambria Math" panose="02040503050406030204" pitchFamily="18" charset="0"/>
                          </a:rPr>
                        </m:ctrlPr>
                      </m:sSubPr>
                      <m:e>
                        <m:r>
                          <m:rPr>
                            <m:sty m:val="p"/>
                          </m:rPr>
                          <a:rPr lang="en-GB">
                            <a:latin typeface="Cambria Math" panose="02040503050406030204" pitchFamily="18" charset="0"/>
                          </a:rPr>
                          <m:t>Q</m:t>
                        </m:r>
                      </m:e>
                      <m:sub>
                        <m:r>
                          <m:rPr>
                            <m:sty m:val="p"/>
                          </m:rPr>
                          <a:rPr lang="en-GB">
                            <a:latin typeface="Cambria Math" panose="02040503050406030204" pitchFamily="18" charset="0"/>
                          </a:rPr>
                          <m:t>e</m:t>
                        </m:r>
                      </m:sub>
                    </m:sSub>
                  </m:oMath>
                </a14:m>
                <a:r>
                  <a:rPr lang="en-GB" dirty="0"/>
                  <a:t> to the level indicated by </a:t>
                </a:r>
                <a14:m>
                  <m:oMath xmlns:m="http://schemas.openxmlformats.org/officeDocument/2006/math">
                    <m:sSub>
                      <m:sSubPr>
                        <m:ctrlPr>
                          <a:rPr lang="cs-CZ" i="1">
                            <a:latin typeface="Cambria Math" panose="02040503050406030204" pitchFamily="18" charset="0"/>
                          </a:rPr>
                        </m:ctrlPr>
                      </m:sSubPr>
                      <m:e>
                        <m:r>
                          <m:rPr>
                            <m:sty m:val="p"/>
                          </m:rPr>
                          <a:rPr lang="en-GB">
                            <a:latin typeface="Cambria Math" panose="02040503050406030204" pitchFamily="18" charset="0"/>
                          </a:rPr>
                          <m:t>Q</m:t>
                        </m:r>
                      </m:e>
                      <m:sub>
                        <m:r>
                          <m:rPr>
                            <m:sty m:val="p"/>
                          </m:rPr>
                          <a:rPr lang="en-GB">
                            <a:latin typeface="Cambria Math" panose="02040503050406030204" pitchFamily="18" charset="0"/>
                          </a:rPr>
                          <m:t>x</m:t>
                        </m:r>
                      </m:sub>
                    </m:sSub>
                  </m:oMath>
                </a14:m>
                <a:r>
                  <a:rPr lang="en-GB" dirty="0"/>
                  <a:t>, </a:t>
                </a:r>
                <a:r>
                  <a:rPr lang="cs-CZ" dirty="0" smtClean="0"/>
                  <a:t>t</a:t>
                </a:r>
                <a:r>
                  <a:rPr lang="en-GB" dirty="0" smtClean="0"/>
                  <a:t>hen </a:t>
                </a:r>
                <a:r>
                  <a:rPr lang="en-GB" dirty="0"/>
                  <a:t>you should use this diagram as a basis to outline the various options available </a:t>
                </a:r>
                <a:endParaRPr lang="cs-CZ" dirty="0"/>
              </a:p>
              <a:p>
                <a:endParaRPr lang="cs-CZ" dirty="0"/>
              </a:p>
            </p:txBody>
          </p:sp>
        </mc:Choice>
        <mc:Fallback xmlns="">
          <p:sp>
            <p:nvSpPr>
              <p:cNvPr id="5" name="Zástupný symbol pro obsah 4"/>
              <p:cNvSpPr>
                <a:spLocks noGrp="1" noRot="1" noChangeAspect="1" noMove="1" noResize="1" noEditPoints="1" noAdjustHandles="1" noChangeArrowheads="1" noChangeShapeType="1" noTextEdit="1"/>
              </p:cNvSpPr>
              <p:nvPr>
                <p:ph sz="half" idx="2"/>
              </p:nvPr>
            </p:nvSpPr>
            <p:spPr>
              <a:xfrm>
                <a:off x="457200" y="1417638"/>
                <a:ext cx="4978896" cy="5107706"/>
              </a:xfrm>
              <a:blipFill>
                <a:blip r:embed="rId2"/>
                <a:stretch>
                  <a:fillRect l="-1836" t="-1673" r="-2815"/>
                </a:stretch>
              </a:blipFill>
            </p:spPr>
            <p:txBody>
              <a:bodyPr/>
              <a:lstStyle/>
              <a:p>
                <a:r>
                  <a:rPr lang="cs-CZ">
                    <a:noFill/>
                  </a:rPr>
                  <a:t> </a:t>
                </a:r>
              </a:p>
            </p:txBody>
          </p:sp>
        </mc:Fallback>
      </mc:AlternateContent>
      <p:pic>
        <p:nvPicPr>
          <p:cNvPr id="8" name="Picture 17"/>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36096" y="2276873"/>
            <a:ext cx="3045051" cy="2993482"/>
          </a:xfrm>
          <a:prstGeom prst="rect">
            <a:avLst/>
          </a:prstGeom>
        </p:spPr>
      </p:pic>
    </p:spTree>
    <p:extLst>
      <p:ext uri="{BB962C8B-B14F-4D97-AF65-F5344CB8AC3E}">
        <p14:creationId xmlns:p14="http://schemas.microsoft.com/office/powerpoint/2010/main" val="1210297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Public transport as </a:t>
            </a:r>
            <a:r>
              <a:rPr lang="cs-CZ" dirty="0" err="1" smtClean="0"/>
              <a:t>an</a:t>
            </a:r>
            <a:r>
              <a:rPr lang="cs-CZ" dirty="0" smtClean="0"/>
              <a:t> </a:t>
            </a:r>
            <a:r>
              <a:rPr lang="cs-CZ" dirty="0" err="1" smtClean="0"/>
              <a:t>inferior</a:t>
            </a:r>
            <a:r>
              <a:rPr lang="cs-CZ" dirty="0" smtClean="0"/>
              <a:t> </a:t>
            </a:r>
            <a:r>
              <a:rPr lang="cs-CZ" dirty="0" err="1" smtClean="0"/>
              <a:t>good</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en-GB" dirty="0" smtClean="0"/>
              <a:t>Public </a:t>
            </a:r>
            <a:r>
              <a:rPr lang="en-GB" dirty="0"/>
              <a:t>transportation is oftentimes argued to be </a:t>
            </a:r>
            <a:r>
              <a:rPr lang="cs-CZ" dirty="0" err="1" smtClean="0"/>
              <a:t>the</a:t>
            </a:r>
            <a:r>
              <a:rPr lang="cs-CZ" dirty="0" smtClean="0"/>
              <a:t> </a:t>
            </a:r>
            <a:r>
              <a:rPr lang="en-GB" dirty="0" smtClean="0"/>
              <a:t>inferior </a:t>
            </a:r>
            <a:r>
              <a:rPr lang="en-GB" dirty="0"/>
              <a:t>good.</a:t>
            </a:r>
            <a:endParaRPr lang="cs-CZ" dirty="0"/>
          </a:p>
          <a:p>
            <a:pPr marL="514350" lvl="0" indent="-514350">
              <a:buFont typeface="+mj-lt"/>
              <a:buAutoNum type="arabicPeriod"/>
            </a:pPr>
            <a:r>
              <a:rPr lang="en-GB" dirty="0"/>
              <a:t>Identify why this might be so.</a:t>
            </a:r>
            <a:endParaRPr lang="cs-CZ" dirty="0"/>
          </a:p>
          <a:p>
            <a:pPr marL="514350" lvl="0" indent="-514350">
              <a:buFont typeface="+mj-lt"/>
              <a:buAutoNum type="arabicPeriod"/>
            </a:pPr>
            <a:r>
              <a:rPr lang="en-GB" dirty="0"/>
              <a:t>Is public transportation an inferior good at all levels of income? If so, why; and if not, why not?</a:t>
            </a:r>
            <a:endParaRPr lang="cs-CZ" dirty="0"/>
          </a:p>
          <a:p>
            <a:endParaRPr lang="cs-CZ" dirty="0"/>
          </a:p>
        </p:txBody>
      </p:sp>
    </p:spTree>
    <p:extLst>
      <p:ext uri="{BB962C8B-B14F-4D97-AF65-F5344CB8AC3E}">
        <p14:creationId xmlns:p14="http://schemas.microsoft.com/office/powerpoint/2010/main" val="2425482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Demand</a:t>
            </a:r>
            <a:r>
              <a:rPr lang="cs-CZ" dirty="0" smtClean="0"/>
              <a:t> </a:t>
            </a:r>
            <a:r>
              <a:rPr lang="cs-CZ" dirty="0" err="1" smtClean="0"/>
              <a:t>for</a:t>
            </a:r>
            <a:r>
              <a:rPr lang="cs-CZ" dirty="0" smtClean="0"/>
              <a:t> air </a:t>
            </a:r>
            <a:r>
              <a:rPr lang="cs-CZ" dirty="0" err="1" smtClean="0"/>
              <a:t>travel</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a:t>Consider the following observations: </a:t>
            </a:r>
            <a:endParaRPr lang="cs-CZ" dirty="0" smtClean="0"/>
          </a:p>
          <a:p>
            <a:pPr marL="514350" indent="-514350">
              <a:buAutoNum type="arabicParenBoth"/>
            </a:pPr>
            <a:r>
              <a:rPr lang="en-GB" dirty="0" smtClean="0"/>
              <a:t>between </a:t>
            </a:r>
            <a:r>
              <a:rPr lang="cs-CZ" dirty="0" smtClean="0"/>
              <a:t>2009</a:t>
            </a:r>
            <a:r>
              <a:rPr lang="en-GB" dirty="0" smtClean="0"/>
              <a:t> </a:t>
            </a:r>
            <a:r>
              <a:rPr lang="en-GB" dirty="0"/>
              <a:t>and </a:t>
            </a:r>
            <a:r>
              <a:rPr lang="cs-CZ" dirty="0" smtClean="0"/>
              <a:t>2017</a:t>
            </a:r>
            <a:r>
              <a:rPr lang="en-GB" dirty="0" smtClean="0"/>
              <a:t> </a:t>
            </a:r>
            <a:r>
              <a:rPr lang="en-GB" dirty="0"/>
              <a:t>real per capita income increased by </a:t>
            </a:r>
            <a:r>
              <a:rPr lang="cs-CZ" dirty="0" smtClean="0"/>
              <a:t>1</a:t>
            </a:r>
            <a:r>
              <a:rPr lang="en-GB" dirty="0" smtClean="0"/>
              <a:t>5</a:t>
            </a:r>
            <a:r>
              <a:rPr lang="en-GB" dirty="0"/>
              <a:t>%; </a:t>
            </a:r>
            <a:endParaRPr lang="cs-CZ" dirty="0" smtClean="0"/>
          </a:p>
          <a:p>
            <a:pPr marL="514350" indent="-514350">
              <a:buAutoNum type="arabicParenBoth"/>
            </a:pPr>
            <a:r>
              <a:rPr lang="en-GB" dirty="0" smtClean="0"/>
              <a:t>during </a:t>
            </a:r>
            <a:r>
              <a:rPr lang="en-GB" dirty="0"/>
              <a:t>the same time span there was a decrease in the average number of hours spent working</a:t>
            </a:r>
            <a:r>
              <a:rPr lang="en-GB" dirty="0" smtClean="0"/>
              <a:t>;</a:t>
            </a:r>
            <a:endParaRPr lang="cs-CZ" dirty="0" smtClean="0"/>
          </a:p>
          <a:p>
            <a:pPr marL="514350" indent="-514350">
              <a:buAutoNum type="arabicParenBoth"/>
            </a:pPr>
            <a:r>
              <a:rPr lang="en-GB" dirty="0" smtClean="0"/>
              <a:t>there </a:t>
            </a:r>
            <a:r>
              <a:rPr lang="en-GB" dirty="0"/>
              <a:t>was an increase in the number of single households and households with unrelated members. </a:t>
            </a:r>
            <a:endParaRPr lang="cs-CZ" dirty="0" smtClean="0"/>
          </a:p>
          <a:p>
            <a:pPr marL="0" indent="0">
              <a:buNone/>
            </a:pPr>
            <a:r>
              <a:rPr lang="en-GB" dirty="0" smtClean="0"/>
              <a:t>Why </a:t>
            </a:r>
            <a:r>
              <a:rPr lang="en-GB" dirty="0"/>
              <a:t>might you expect each of these factors to increase the demand for air travel?</a:t>
            </a:r>
            <a:endParaRPr lang="cs-CZ" dirty="0"/>
          </a:p>
          <a:p>
            <a:endParaRPr lang="cs-CZ" dirty="0"/>
          </a:p>
        </p:txBody>
      </p:sp>
    </p:spTree>
    <p:extLst>
      <p:ext uri="{BB962C8B-B14F-4D97-AF65-F5344CB8AC3E}">
        <p14:creationId xmlns:p14="http://schemas.microsoft.com/office/powerpoint/2010/main" val="3148650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Readings</a:t>
            </a:r>
            <a:r>
              <a:rPr lang="cs-CZ" dirty="0" smtClean="0"/>
              <a:t> </a:t>
            </a:r>
            <a:r>
              <a:rPr lang="cs-CZ" dirty="0" err="1" smtClean="0"/>
              <a:t>for</a:t>
            </a:r>
            <a:r>
              <a:rPr lang="cs-CZ" dirty="0" smtClean="0"/>
              <a:t> </a:t>
            </a:r>
            <a:r>
              <a:rPr lang="cs-CZ" dirty="0" err="1" smtClean="0"/>
              <a:t>Lecture</a:t>
            </a:r>
            <a:r>
              <a:rPr lang="cs-CZ" dirty="0" smtClean="0"/>
              <a:t> 1</a:t>
            </a:r>
            <a:endParaRPr lang="cs-CZ" dirty="0"/>
          </a:p>
        </p:txBody>
      </p:sp>
      <p:sp>
        <p:nvSpPr>
          <p:cNvPr id="3" name="Zástupný symbol pro obsah 2"/>
          <p:cNvSpPr>
            <a:spLocks noGrp="1"/>
          </p:cNvSpPr>
          <p:nvPr>
            <p:ph idx="1"/>
          </p:nvPr>
        </p:nvSpPr>
        <p:spPr/>
        <p:txBody>
          <a:bodyPr/>
          <a:lstStyle/>
          <a:p>
            <a:pPr marL="0" indent="0">
              <a:buNone/>
            </a:pPr>
            <a:r>
              <a:rPr lang="en-US" dirty="0" smtClean="0"/>
              <a:t>Button</a:t>
            </a:r>
            <a:r>
              <a:rPr lang="en-US" dirty="0"/>
              <a:t>, K. (</a:t>
            </a:r>
            <a:r>
              <a:rPr lang="en-US" dirty="0" smtClean="0"/>
              <a:t>2010) </a:t>
            </a:r>
            <a:r>
              <a:rPr lang="en-US" dirty="0"/>
              <a:t>Transportation economics: Some developments over the past 30 years. </a:t>
            </a:r>
            <a:r>
              <a:rPr lang="en-US" i="1" dirty="0" smtClean="0"/>
              <a:t>Journal </a:t>
            </a:r>
            <a:r>
              <a:rPr lang="en-US" i="1" dirty="0"/>
              <a:t>of the Transportation Research Forum</a:t>
            </a:r>
            <a:r>
              <a:rPr lang="en-US" dirty="0"/>
              <a:t> </a:t>
            </a:r>
            <a:r>
              <a:rPr lang="cs-CZ" dirty="0" smtClean="0"/>
              <a:t>   </a:t>
            </a:r>
          </a:p>
          <a:p>
            <a:pPr marL="0" indent="0">
              <a:buNone/>
            </a:pPr>
            <a:endParaRPr lang="en-US" dirty="0"/>
          </a:p>
          <a:p>
            <a:pPr marL="0" indent="0" algn="ctr">
              <a:buNone/>
            </a:pPr>
            <a:endParaRPr lang="cs-CZ" dirty="0" smtClean="0"/>
          </a:p>
        </p:txBody>
      </p:sp>
    </p:spTree>
    <p:extLst>
      <p:ext uri="{BB962C8B-B14F-4D97-AF65-F5344CB8AC3E}">
        <p14:creationId xmlns:p14="http://schemas.microsoft.com/office/powerpoint/2010/main" val="312830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role </a:t>
            </a:r>
            <a:r>
              <a:rPr lang="cs-CZ" dirty="0" err="1" smtClean="0"/>
              <a:t>of</a:t>
            </a:r>
            <a:r>
              <a:rPr lang="cs-CZ" dirty="0" smtClean="0"/>
              <a:t> </a:t>
            </a:r>
            <a:r>
              <a:rPr lang="cs-CZ" dirty="0" err="1" smtClean="0"/>
              <a:t>infrastructure</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a:t>The US highway interstate system was started in 1950 and completed in 1973.</a:t>
            </a:r>
            <a:endParaRPr lang="cs-CZ" dirty="0"/>
          </a:p>
          <a:p>
            <a:pPr marL="514350" lvl="0" indent="-514350">
              <a:buFont typeface="+mj-lt"/>
              <a:buAutoNum type="arabicPeriod"/>
            </a:pPr>
            <a:r>
              <a:rPr lang="en-GB" dirty="0"/>
              <a:t>Use market demand and supply curves to characterize the effect that the completed interstate system had on the market for intercity motor vehicle passenger trips. </a:t>
            </a:r>
            <a:endParaRPr lang="cs-CZ" dirty="0" smtClean="0"/>
          </a:p>
          <a:p>
            <a:pPr marL="514350" lvl="0" indent="-514350">
              <a:buFont typeface="+mj-lt"/>
              <a:buAutoNum type="arabicPeriod"/>
            </a:pPr>
            <a:r>
              <a:rPr lang="en-GB" dirty="0" smtClean="0"/>
              <a:t>Similarly</a:t>
            </a:r>
            <a:r>
              <a:rPr lang="en-GB" dirty="0"/>
              <a:t>, illustrate with market demand and supply curves how the completed system affected shippers’ transportation rates</a:t>
            </a:r>
            <a:r>
              <a:rPr lang="en-GB" dirty="0" smtClean="0"/>
              <a:t>.</a:t>
            </a:r>
            <a:endParaRPr lang="cs-CZ" dirty="0" smtClean="0"/>
          </a:p>
          <a:p>
            <a:pPr marL="514350" lvl="0" indent="-514350">
              <a:buFont typeface="+mj-lt"/>
              <a:buAutoNum type="arabicPeriod"/>
            </a:pPr>
            <a:r>
              <a:rPr lang="en-GB" dirty="0" smtClean="0"/>
              <a:t>What </a:t>
            </a:r>
            <a:r>
              <a:rPr lang="en-GB" dirty="0"/>
              <a:t>effect, if any, would you expect the interstate system to have upon rail rates?</a:t>
            </a:r>
            <a:endParaRPr lang="cs-CZ" dirty="0"/>
          </a:p>
          <a:p>
            <a:endParaRPr lang="cs-CZ" dirty="0"/>
          </a:p>
        </p:txBody>
      </p:sp>
    </p:spTree>
    <p:extLst>
      <p:ext uri="{BB962C8B-B14F-4D97-AF65-F5344CB8AC3E}">
        <p14:creationId xmlns:p14="http://schemas.microsoft.com/office/powerpoint/2010/main" val="764809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Monetary</a:t>
            </a:r>
            <a:r>
              <a:rPr lang="cs-CZ" dirty="0" smtClean="0"/>
              <a:t> and </a:t>
            </a:r>
            <a:r>
              <a:rPr lang="cs-CZ" dirty="0" err="1" smtClean="0"/>
              <a:t>time</a:t>
            </a:r>
            <a:r>
              <a:rPr lang="cs-CZ" dirty="0" smtClean="0"/>
              <a:t> </a:t>
            </a:r>
            <a:r>
              <a:rPr lang="cs-CZ" dirty="0" err="1" smtClean="0"/>
              <a:t>costs</a:t>
            </a:r>
            <a:endParaRPr lang="cs-CZ" dirty="0"/>
          </a:p>
        </p:txBody>
      </p:sp>
      <p:sp>
        <p:nvSpPr>
          <p:cNvPr id="3" name="Zástupný symbol pro obsah 2"/>
          <p:cNvSpPr>
            <a:spLocks noGrp="1"/>
          </p:cNvSpPr>
          <p:nvPr>
            <p:ph idx="1"/>
          </p:nvPr>
        </p:nvSpPr>
        <p:spPr/>
        <p:txBody>
          <a:bodyPr/>
          <a:lstStyle/>
          <a:p>
            <a:pPr marL="0" indent="0">
              <a:buNone/>
            </a:pPr>
            <a:r>
              <a:rPr lang="en-GB" dirty="0"/>
              <a:t>Evaluate the following statement: “When transportation markets are functioning well, the opportunity cost of transportation will primarily reflect monetary costs. To the extent that time costs are present, they will be small.”</a:t>
            </a:r>
            <a:endParaRPr lang="cs-CZ" dirty="0"/>
          </a:p>
        </p:txBody>
      </p:sp>
    </p:spTree>
    <p:extLst>
      <p:ext uri="{BB962C8B-B14F-4D97-AF65-F5344CB8AC3E}">
        <p14:creationId xmlns:p14="http://schemas.microsoft.com/office/powerpoint/2010/main" val="3634309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Economic</a:t>
            </a:r>
            <a:r>
              <a:rPr lang="cs-CZ" dirty="0" smtClean="0"/>
              <a:t> and </a:t>
            </a:r>
            <a:r>
              <a:rPr lang="cs-CZ" dirty="0" err="1" smtClean="0"/>
              <a:t>econometrics</a:t>
            </a:r>
            <a:r>
              <a:rPr lang="cs-CZ" dirty="0" smtClean="0"/>
              <a:t> </a:t>
            </a:r>
            <a:r>
              <a:rPr lang="cs-CZ" dirty="0" err="1" smtClean="0"/>
              <a:t>models</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GB" dirty="0"/>
              <a:t>Suppose that we have a simple economic model that shipper demands for transportation services depend upon the transportation rate charged.</a:t>
            </a:r>
            <a:endParaRPr lang="cs-CZ" dirty="0"/>
          </a:p>
          <a:p>
            <a:pPr marL="514350" lvl="0" indent="-514350">
              <a:buFont typeface="+mj-lt"/>
              <a:buAutoNum type="alphaLcParenR"/>
            </a:pPr>
            <a:r>
              <a:rPr lang="en-GB" dirty="0"/>
              <a:t>Identify the cause and effect relationship in this model.</a:t>
            </a:r>
            <a:endParaRPr lang="cs-CZ" dirty="0"/>
          </a:p>
          <a:p>
            <a:pPr marL="514350" lvl="0" indent="-514350">
              <a:buFont typeface="+mj-lt"/>
              <a:buAutoNum type="alphaLcParenR"/>
            </a:pPr>
            <a:r>
              <a:rPr lang="en-GB" dirty="0"/>
              <a:t>Why is this model a qualitative model of shipper demands?</a:t>
            </a:r>
            <a:endParaRPr lang="cs-CZ" dirty="0"/>
          </a:p>
          <a:p>
            <a:pPr marL="514350" lvl="0" indent="-514350">
              <a:buFont typeface="+mj-lt"/>
              <a:buAutoNum type="alphaLcParenR"/>
            </a:pPr>
            <a:r>
              <a:rPr lang="en-GB" dirty="0"/>
              <a:t>How would you transform this economic model into an econometric model of shipper demand?</a:t>
            </a:r>
            <a:endParaRPr lang="cs-CZ" dirty="0"/>
          </a:p>
          <a:p>
            <a:pPr marL="514350" lvl="0" indent="-514350">
              <a:buFont typeface="+mj-lt"/>
              <a:buAutoNum type="alphaLcParenR"/>
            </a:pPr>
            <a:r>
              <a:rPr lang="en-GB" dirty="0"/>
              <a:t>In your econometric model, how would you test the hypothesis that demand depends upon transportation rate charged?</a:t>
            </a:r>
            <a:endParaRPr lang="cs-CZ" dirty="0"/>
          </a:p>
          <a:p>
            <a:endParaRPr lang="cs-CZ" dirty="0"/>
          </a:p>
        </p:txBody>
      </p:sp>
    </p:spTree>
    <p:extLst>
      <p:ext uri="{BB962C8B-B14F-4D97-AF65-F5344CB8AC3E}">
        <p14:creationId xmlns:p14="http://schemas.microsoft.com/office/powerpoint/2010/main" val="3283159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econometrics</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GB" dirty="0"/>
              <a:t>Consider the following econometric model of </a:t>
            </a:r>
            <a:r>
              <a:rPr lang="en-GB" i="1" dirty="0"/>
              <a:t>T</a:t>
            </a:r>
            <a:r>
              <a:rPr lang="en-GB" dirty="0"/>
              <a:t> individual bus demands</a:t>
            </a:r>
            <a:r>
              <a:rPr lang="en-GB" dirty="0" smtClean="0"/>
              <a:t>:</a:t>
            </a:r>
            <a:endParaRPr lang="cs-CZ" dirty="0"/>
          </a:p>
          <a:p>
            <a:pPr marL="0" indent="0">
              <a:buNone/>
            </a:pPr>
            <a:r>
              <a:rPr lang="cs-CZ" dirty="0"/>
              <a:t> </a:t>
            </a:r>
            <a:r>
              <a:rPr lang="cs-CZ" dirty="0" smtClean="0"/>
              <a:t>         </a:t>
            </a:r>
            <a:r>
              <a:rPr lang="en-GB" i="1" dirty="0" smtClean="0"/>
              <a:t>(</a:t>
            </a:r>
            <a:r>
              <a:rPr lang="en-GB" i="1" dirty="0"/>
              <a:t>Bus Trips)</a:t>
            </a:r>
            <a:r>
              <a:rPr lang="en-GB" i="1" baseline="-25000" dirty="0"/>
              <a:t>t </a:t>
            </a:r>
            <a:r>
              <a:rPr lang="en-GB" i="1" dirty="0"/>
              <a:t>= α + β (Fare)</a:t>
            </a:r>
            <a:r>
              <a:rPr lang="en-GB" i="1" baseline="-25000" dirty="0"/>
              <a:t>t</a:t>
            </a:r>
            <a:r>
              <a:rPr lang="en-GB" i="1" dirty="0"/>
              <a:t> + γ (Income)</a:t>
            </a:r>
            <a:r>
              <a:rPr lang="en-GB" i="1" baseline="-25000" dirty="0"/>
              <a:t>t</a:t>
            </a:r>
            <a:r>
              <a:rPr lang="en-GB" i="1" dirty="0"/>
              <a:t> + </a:t>
            </a:r>
            <a:r>
              <a:rPr lang="en-GB" i="1" dirty="0" err="1"/>
              <a:t>ε</a:t>
            </a:r>
            <a:r>
              <a:rPr lang="en-GB" i="1" baseline="-25000" dirty="0" err="1"/>
              <a:t>t</a:t>
            </a:r>
            <a:endParaRPr lang="cs-CZ" i="1" dirty="0"/>
          </a:p>
          <a:p>
            <a:pPr marL="0" indent="0">
              <a:buNone/>
            </a:pPr>
            <a:r>
              <a:rPr lang="en-GB" dirty="0"/>
              <a:t>where (Fare)</a:t>
            </a:r>
            <a:r>
              <a:rPr lang="en-GB" i="1" baseline="-25000" dirty="0"/>
              <a:t>t</a:t>
            </a:r>
            <a:r>
              <a:rPr lang="en-GB" dirty="0"/>
              <a:t> is the fare (in dollars) per bus trip paid by individual </a:t>
            </a:r>
            <a:r>
              <a:rPr lang="en-GB" i="1" dirty="0"/>
              <a:t>t </a:t>
            </a:r>
            <a:r>
              <a:rPr lang="en-GB" dirty="0"/>
              <a:t>and (Income)</a:t>
            </a:r>
            <a:r>
              <a:rPr lang="en-GB" i="1" baseline="-25000" dirty="0"/>
              <a:t>t</a:t>
            </a:r>
            <a:r>
              <a:rPr lang="en-GB" dirty="0"/>
              <a:t> (in dollars) is individual </a:t>
            </a:r>
            <a:r>
              <a:rPr lang="en-GB" i="1" dirty="0"/>
              <a:t>t</a:t>
            </a:r>
            <a:r>
              <a:rPr lang="en-GB" dirty="0"/>
              <a:t>’s income.</a:t>
            </a:r>
            <a:endParaRPr lang="cs-CZ" dirty="0"/>
          </a:p>
          <a:p>
            <a:pPr marL="514350" lvl="0" indent="-514350">
              <a:buFont typeface="+mj-lt"/>
              <a:buAutoNum type="arabicPeriod"/>
            </a:pPr>
            <a:r>
              <a:rPr lang="en-GB" dirty="0"/>
              <a:t>What sign would you expect </a:t>
            </a:r>
            <a:r>
              <a:rPr lang="en-GB" i="1" dirty="0"/>
              <a:t>β </a:t>
            </a:r>
            <a:r>
              <a:rPr lang="en-GB" dirty="0"/>
              <a:t>and </a:t>
            </a:r>
            <a:r>
              <a:rPr lang="en-GB" i="1" dirty="0"/>
              <a:t>γ</a:t>
            </a:r>
            <a:r>
              <a:rPr lang="en-GB" dirty="0"/>
              <a:t>,</a:t>
            </a:r>
            <a:r>
              <a:rPr lang="en-GB" i="1" dirty="0"/>
              <a:t> </a:t>
            </a:r>
            <a:r>
              <a:rPr lang="en-GB" dirty="0"/>
              <a:t>respectively, to have, and why?</a:t>
            </a:r>
            <a:endParaRPr lang="cs-CZ" dirty="0"/>
          </a:p>
          <a:p>
            <a:pPr marL="514350" lvl="0" indent="-514350">
              <a:buFont typeface="+mj-lt"/>
              <a:buAutoNum type="arabicPeriod"/>
            </a:pPr>
            <a:r>
              <a:rPr lang="en-GB" dirty="0"/>
              <a:t>From the econometric model, what impact will a 50-cent increase in bus fare have upon ridership? What impact will a $1 increase in household income? What about a $1000 increase in household income?</a:t>
            </a:r>
            <a:endParaRPr lang="cs-CZ" dirty="0"/>
          </a:p>
          <a:p>
            <a:endParaRPr lang="cs-CZ" dirty="0"/>
          </a:p>
        </p:txBody>
      </p:sp>
    </p:spTree>
    <p:extLst>
      <p:ext uri="{BB962C8B-B14F-4D97-AF65-F5344CB8AC3E}">
        <p14:creationId xmlns:p14="http://schemas.microsoft.com/office/powerpoint/2010/main" val="177781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899592" y="1124744"/>
            <a:ext cx="7772400" cy="1470025"/>
          </a:xfrm>
        </p:spPr>
        <p:txBody>
          <a:bodyPr/>
          <a:lstStyle/>
          <a:p>
            <a:r>
              <a:rPr lang="cs-CZ" dirty="0" smtClean="0"/>
              <a:t>1.3 </a:t>
            </a:r>
            <a:r>
              <a:rPr lang="cs-CZ" dirty="0" err="1" smtClean="0"/>
              <a:t>Readings</a:t>
            </a:r>
            <a:endParaRPr lang="cs-CZ" dirty="0"/>
          </a:p>
        </p:txBody>
      </p:sp>
      <p:sp>
        <p:nvSpPr>
          <p:cNvPr id="5" name="Podnadpis 4"/>
          <p:cNvSpPr>
            <a:spLocks noGrp="1"/>
          </p:cNvSpPr>
          <p:nvPr>
            <p:ph type="subTitle" idx="1"/>
          </p:nvPr>
        </p:nvSpPr>
        <p:spPr>
          <a:xfrm>
            <a:off x="899592" y="3212976"/>
            <a:ext cx="7086600" cy="1752600"/>
          </a:xfrm>
        </p:spPr>
        <p:txBody>
          <a:bodyPr>
            <a:normAutofit fontScale="85000" lnSpcReduction="10000"/>
          </a:bodyPr>
          <a:lstStyle/>
          <a:p>
            <a:r>
              <a:rPr lang="en-US" dirty="0"/>
              <a:t>Button, K. (</a:t>
            </a:r>
            <a:r>
              <a:rPr lang="en-US" dirty="0" smtClean="0"/>
              <a:t>2010). </a:t>
            </a:r>
            <a:r>
              <a:rPr lang="en-US" dirty="0"/>
              <a:t>Transportation economics: Some developments over the past 30 years. In </a:t>
            </a:r>
            <a:r>
              <a:rPr lang="en-US" i="1" dirty="0"/>
              <a:t>Journal of the Transportation Research Forum</a:t>
            </a:r>
            <a:r>
              <a:rPr lang="en-US" dirty="0"/>
              <a:t> (Vol. 45, No. 2).</a:t>
            </a:r>
            <a:r>
              <a:rPr lang="cs-CZ" dirty="0"/>
              <a:t>   </a:t>
            </a:r>
          </a:p>
          <a:p>
            <a:endParaRPr lang="cs-CZ" dirty="0"/>
          </a:p>
        </p:txBody>
      </p:sp>
    </p:spTree>
    <p:extLst>
      <p:ext uri="{BB962C8B-B14F-4D97-AF65-F5344CB8AC3E}">
        <p14:creationId xmlns:p14="http://schemas.microsoft.com/office/powerpoint/2010/main" val="1083309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Transport </a:t>
            </a:r>
            <a:r>
              <a:rPr lang="cs-CZ" dirty="0" err="1" smtClean="0"/>
              <a:t>economics</a:t>
            </a:r>
            <a:endParaRPr lang="cs-CZ" dirty="0"/>
          </a:p>
        </p:txBody>
      </p:sp>
      <p:sp>
        <p:nvSpPr>
          <p:cNvPr id="3" name="Zástupný symbol pro obsah 2"/>
          <p:cNvSpPr>
            <a:spLocks noGrp="1"/>
          </p:cNvSpPr>
          <p:nvPr>
            <p:ph idx="1"/>
          </p:nvPr>
        </p:nvSpPr>
        <p:spPr/>
        <p:txBody>
          <a:bodyPr/>
          <a:lstStyle/>
          <a:p>
            <a:r>
              <a:rPr lang="cs-CZ" dirty="0" err="1" smtClean="0"/>
              <a:t>Why</a:t>
            </a:r>
            <a:r>
              <a:rPr lang="cs-CZ" dirty="0" smtClean="0"/>
              <a:t> study Transport </a:t>
            </a:r>
            <a:r>
              <a:rPr lang="cs-CZ" dirty="0" err="1" smtClean="0"/>
              <a:t>Economics</a:t>
            </a:r>
            <a:r>
              <a:rPr lang="cs-CZ" dirty="0" smtClean="0"/>
              <a:t>?</a:t>
            </a:r>
          </a:p>
          <a:p>
            <a:r>
              <a:rPr lang="cs-CZ" dirty="0" err="1" smtClean="0"/>
              <a:t>Is</a:t>
            </a:r>
            <a:r>
              <a:rPr lang="cs-CZ" dirty="0" smtClean="0"/>
              <a:t> </a:t>
            </a:r>
            <a:r>
              <a:rPr lang="cs-CZ" dirty="0" err="1" smtClean="0"/>
              <a:t>better</a:t>
            </a:r>
            <a:r>
              <a:rPr lang="cs-CZ" dirty="0" smtClean="0"/>
              <a:t> to study </a:t>
            </a:r>
            <a:r>
              <a:rPr lang="cs-CZ" dirty="0" err="1" smtClean="0"/>
              <a:t>Economics</a:t>
            </a:r>
            <a:r>
              <a:rPr lang="cs-CZ" dirty="0" smtClean="0"/>
              <a:t> </a:t>
            </a:r>
            <a:r>
              <a:rPr lang="cs-CZ" dirty="0" err="1" smtClean="0"/>
              <a:t>of</a:t>
            </a:r>
            <a:r>
              <a:rPr lang="cs-CZ" dirty="0" smtClean="0"/>
              <a:t> Transport </a:t>
            </a:r>
            <a:r>
              <a:rPr lang="cs-CZ" dirty="0" err="1" smtClean="0"/>
              <a:t>or</a:t>
            </a:r>
            <a:r>
              <a:rPr lang="cs-CZ" dirty="0" smtClean="0"/>
              <a:t> Transport </a:t>
            </a:r>
            <a:r>
              <a:rPr lang="cs-CZ" dirty="0" err="1" smtClean="0"/>
              <a:t>Economics</a:t>
            </a:r>
            <a:r>
              <a:rPr lang="cs-CZ" dirty="0" smtClean="0"/>
              <a:t>?</a:t>
            </a:r>
          </a:p>
          <a:p>
            <a:endParaRPr lang="cs-CZ" dirty="0"/>
          </a:p>
        </p:txBody>
      </p:sp>
    </p:spTree>
    <p:extLst>
      <p:ext uri="{BB962C8B-B14F-4D97-AF65-F5344CB8AC3E}">
        <p14:creationId xmlns:p14="http://schemas.microsoft.com/office/powerpoint/2010/main" val="4052538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Markets</a:t>
            </a:r>
            <a:r>
              <a:rPr lang="cs-CZ" dirty="0" smtClean="0"/>
              <a:t> and </a:t>
            </a:r>
            <a:r>
              <a:rPr lang="cs-CZ" dirty="0" err="1" smtClean="0"/>
              <a:t>interventions</a:t>
            </a:r>
            <a:endParaRPr lang="cs-CZ" dirty="0"/>
          </a:p>
        </p:txBody>
      </p:sp>
      <p:sp>
        <p:nvSpPr>
          <p:cNvPr id="3" name="Zástupný symbol pro obsah 2"/>
          <p:cNvSpPr>
            <a:spLocks noGrp="1"/>
          </p:cNvSpPr>
          <p:nvPr>
            <p:ph idx="1"/>
          </p:nvPr>
        </p:nvSpPr>
        <p:spPr/>
        <p:txBody>
          <a:bodyPr/>
          <a:lstStyle/>
          <a:p>
            <a:r>
              <a:rPr lang="cs-CZ" dirty="0" err="1"/>
              <a:t>What</a:t>
            </a:r>
            <a:r>
              <a:rPr lang="cs-CZ" dirty="0"/>
              <a:t> are </a:t>
            </a:r>
            <a:r>
              <a:rPr lang="cs-CZ" dirty="0" err="1"/>
              <a:t>differences</a:t>
            </a:r>
            <a:r>
              <a:rPr lang="cs-CZ" dirty="0"/>
              <a:t> </a:t>
            </a:r>
            <a:r>
              <a:rPr lang="cs-CZ" dirty="0" err="1"/>
              <a:t>between</a:t>
            </a:r>
            <a:r>
              <a:rPr lang="cs-CZ" dirty="0"/>
              <a:t> Continental and </a:t>
            </a:r>
            <a:r>
              <a:rPr lang="cs-CZ" dirty="0" err="1"/>
              <a:t>Anglo-Saxon</a:t>
            </a:r>
            <a:r>
              <a:rPr lang="cs-CZ" dirty="0"/>
              <a:t> </a:t>
            </a:r>
            <a:r>
              <a:rPr lang="cs-CZ" dirty="0" err="1"/>
              <a:t>approaches</a:t>
            </a:r>
            <a:r>
              <a:rPr lang="cs-CZ" dirty="0"/>
              <a:t> to transport </a:t>
            </a:r>
            <a:r>
              <a:rPr lang="cs-CZ" dirty="0" err="1"/>
              <a:t>markets</a:t>
            </a:r>
            <a:r>
              <a:rPr lang="cs-CZ" dirty="0"/>
              <a:t> </a:t>
            </a:r>
            <a:r>
              <a:rPr lang="cs-CZ" dirty="0" err="1"/>
              <a:t>regulation</a:t>
            </a:r>
            <a:r>
              <a:rPr lang="cs-CZ" dirty="0"/>
              <a:t>?</a:t>
            </a:r>
          </a:p>
          <a:p>
            <a:r>
              <a:rPr lang="cs-CZ" dirty="0" smtClean="0"/>
              <a:t>Are (transport) </a:t>
            </a:r>
            <a:r>
              <a:rPr lang="cs-CZ" dirty="0" err="1" smtClean="0"/>
              <a:t>markets</a:t>
            </a:r>
            <a:r>
              <a:rPr lang="cs-CZ" dirty="0" smtClean="0"/>
              <a:t> </a:t>
            </a:r>
            <a:r>
              <a:rPr lang="cs-CZ" dirty="0" err="1" smtClean="0"/>
              <a:t>always</a:t>
            </a:r>
            <a:r>
              <a:rPr lang="cs-CZ" dirty="0" smtClean="0"/>
              <a:t> </a:t>
            </a:r>
            <a:r>
              <a:rPr lang="cs-CZ" dirty="0" err="1" smtClean="0"/>
              <a:t>delivering</a:t>
            </a:r>
            <a:r>
              <a:rPr lang="cs-CZ" dirty="0" smtClean="0"/>
              <a:t> </a:t>
            </a:r>
            <a:r>
              <a:rPr lang="cs-CZ" dirty="0" err="1" smtClean="0"/>
              <a:t>efficient</a:t>
            </a:r>
            <a:r>
              <a:rPr lang="cs-CZ" dirty="0" smtClean="0"/>
              <a:t> </a:t>
            </a:r>
            <a:r>
              <a:rPr lang="cs-CZ" dirty="0" err="1" smtClean="0"/>
              <a:t>solutions</a:t>
            </a:r>
            <a:r>
              <a:rPr lang="cs-CZ" dirty="0" smtClean="0"/>
              <a:t>? </a:t>
            </a:r>
          </a:p>
          <a:p>
            <a:endParaRPr lang="cs-CZ" dirty="0"/>
          </a:p>
        </p:txBody>
      </p:sp>
    </p:spTree>
    <p:extLst>
      <p:ext uri="{BB962C8B-B14F-4D97-AF65-F5344CB8AC3E}">
        <p14:creationId xmlns:p14="http://schemas.microsoft.com/office/powerpoint/2010/main" val="267336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Further</a:t>
            </a:r>
            <a:r>
              <a:rPr lang="cs-CZ" dirty="0" smtClean="0"/>
              <a:t> </a:t>
            </a:r>
            <a:r>
              <a:rPr lang="cs-CZ" dirty="0" err="1" smtClean="0"/>
              <a:t>topics</a:t>
            </a:r>
            <a:endParaRPr lang="cs-CZ" dirty="0"/>
          </a:p>
        </p:txBody>
      </p:sp>
      <p:sp>
        <p:nvSpPr>
          <p:cNvPr id="3" name="Zástupný symbol pro obsah 2"/>
          <p:cNvSpPr>
            <a:spLocks noGrp="1"/>
          </p:cNvSpPr>
          <p:nvPr>
            <p:ph idx="1"/>
          </p:nvPr>
        </p:nvSpPr>
        <p:spPr/>
        <p:txBody>
          <a:bodyPr/>
          <a:lstStyle/>
          <a:p>
            <a:r>
              <a:rPr lang="cs-CZ" dirty="0" err="1" smtClean="0"/>
              <a:t>Regulation</a:t>
            </a:r>
            <a:endParaRPr lang="cs-CZ" dirty="0" smtClean="0"/>
          </a:p>
          <a:p>
            <a:r>
              <a:rPr lang="cs-CZ" dirty="0" err="1" smtClean="0"/>
              <a:t>Costs</a:t>
            </a:r>
            <a:r>
              <a:rPr lang="cs-CZ" dirty="0" smtClean="0"/>
              <a:t> and </a:t>
            </a:r>
            <a:r>
              <a:rPr lang="cs-CZ" dirty="0" err="1" smtClean="0"/>
              <a:t>efficiency</a:t>
            </a:r>
            <a:endParaRPr lang="cs-CZ" dirty="0" smtClean="0"/>
          </a:p>
          <a:p>
            <a:r>
              <a:rPr lang="cs-CZ" dirty="0" err="1" smtClean="0"/>
              <a:t>Congestions</a:t>
            </a:r>
            <a:endParaRPr lang="cs-CZ" dirty="0" smtClean="0"/>
          </a:p>
          <a:p>
            <a:r>
              <a:rPr lang="cs-CZ" dirty="0" smtClean="0"/>
              <a:t>VOTT</a:t>
            </a:r>
          </a:p>
          <a:p>
            <a:r>
              <a:rPr lang="cs-CZ" dirty="0" err="1" smtClean="0"/>
              <a:t>Demand</a:t>
            </a:r>
            <a:r>
              <a:rPr lang="cs-CZ" dirty="0" smtClean="0"/>
              <a:t> modelling</a:t>
            </a:r>
          </a:p>
          <a:p>
            <a:r>
              <a:rPr lang="cs-CZ" dirty="0" err="1" smtClean="0"/>
              <a:t>Future</a:t>
            </a:r>
            <a:r>
              <a:rPr lang="cs-CZ" dirty="0" smtClean="0"/>
              <a:t> </a:t>
            </a:r>
            <a:r>
              <a:rPr lang="cs-CZ" dirty="0" err="1" smtClean="0"/>
              <a:t>path</a:t>
            </a:r>
            <a:endParaRPr lang="cs-CZ" dirty="0"/>
          </a:p>
        </p:txBody>
      </p:sp>
    </p:spTree>
    <p:extLst>
      <p:ext uri="{BB962C8B-B14F-4D97-AF65-F5344CB8AC3E}">
        <p14:creationId xmlns:p14="http://schemas.microsoft.com/office/powerpoint/2010/main" val="3831796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Further</a:t>
            </a:r>
            <a:r>
              <a:rPr lang="cs-CZ" dirty="0" smtClean="0"/>
              <a:t> </a:t>
            </a:r>
            <a:r>
              <a:rPr lang="cs-CZ" dirty="0" err="1" smtClean="0"/>
              <a:t>Readings</a:t>
            </a:r>
            <a:endParaRPr lang="cs-CZ" dirty="0"/>
          </a:p>
        </p:txBody>
      </p:sp>
      <p:sp>
        <p:nvSpPr>
          <p:cNvPr id="3" name="Zástupný symbol pro obsah 2"/>
          <p:cNvSpPr>
            <a:spLocks noGrp="1"/>
          </p:cNvSpPr>
          <p:nvPr>
            <p:ph idx="1"/>
          </p:nvPr>
        </p:nvSpPr>
        <p:spPr/>
        <p:txBody>
          <a:bodyPr/>
          <a:lstStyle/>
          <a:p>
            <a:r>
              <a:rPr lang="en-US" dirty="0"/>
              <a:t>Button, K. (1998). The good, the bad and the forgettable—or lessons the US can learn from European transport policy. </a:t>
            </a:r>
            <a:r>
              <a:rPr lang="en-US" i="1" dirty="0"/>
              <a:t>Journal of Transport Geography</a:t>
            </a:r>
            <a:r>
              <a:rPr lang="en-US" dirty="0"/>
              <a:t>, </a:t>
            </a:r>
            <a:r>
              <a:rPr lang="en-US" i="1" dirty="0"/>
              <a:t>6</a:t>
            </a:r>
            <a:r>
              <a:rPr lang="en-US" dirty="0"/>
              <a:t>(4), 285-294.</a:t>
            </a:r>
          </a:p>
          <a:p>
            <a:endParaRPr lang="cs-CZ" dirty="0"/>
          </a:p>
        </p:txBody>
      </p:sp>
    </p:spTree>
    <p:extLst>
      <p:ext uri="{BB962C8B-B14F-4D97-AF65-F5344CB8AC3E}">
        <p14:creationId xmlns:p14="http://schemas.microsoft.com/office/powerpoint/2010/main" val="3523336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1.4 </a:t>
            </a:r>
            <a:r>
              <a:rPr lang="cs-CZ" dirty="0" err="1" smtClean="0"/>
              <a:t>Summary</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04947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Learning</a:t>
            </a:r>
            <a:r>
              <a:rPr lang="cs-CZ" dirty="0" smtClean="0"/>
              <a:t> </a:t>
            </a:r>
            <a:r>
              <a:rPr lang="cs-CZ" dirty="0" err="1" smtClean="0"/>
              <a:t>Outcomes</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The</a:t>
            </a:r>
            <a:r>
              <a:rPr lang="cs-CZ" dirty="0" smtClean="0"/>
              <a:t> </a:t>
            </a:r>
            <a:r>
              <a:rPr lang="cs-CZ" dirty="0" err="1" smtClean="0"/>
              <a:t>law</a:t>
            </a:r>
            <a:r>
              <a:rPr lang="cs-CZ" dirty="0" smtClean="0"/>
              <a:t> </a:t>
            </a:r>
            <a:r>
              <a:rPr lang="cs-CZ" dirty="0" err="1" smtClean="0"/>
              <a:t>of</a:t>
            </a:r>
            <a:r>
              <a:rPr lang="cs-CZ" dirty="0" smtClean="0"/>
              <a:t> </a:t>
            </a:r>
            <a:r>
              <a:rPr lang="cs-CZ" dirty="0" err="1" smtClean="0"/>
              <a:t>demand</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determinants</a:t>
            </a:r>
            <a:endParaRPr lang="cs-CZ" dirty="0" smtClean="0"/>
          </a:p>
          <a:p>
            <a:r>
              <a:rPr lang="cs-CZ" dirty="0" err="1" smtClean="0"/>
              <a:t>The</a:t>
            </a:r>
            <a:r>
              <a:rPr lang="cs-CZ" dirty="0" smtClean="0"/>
              <a:t> </a:t>
            </a:r>
            <a:r>
              <a:rPr lang="cs-CZ" dirty="0" err="1" smtClean="0"/>
              <a:t>law</a:t>
            </a:r>
            <a:r>
              <a:rPr lang="cs-CZ" dirty="0" smtClean="0"/>
              <a:t> </a:t>
            </a:r>
            <a:r>
              <a:rPr lang="cs-CZ" dirty="0" err="1" smtClean="0"/>
              <a:t>of</a:t>
            </a:r>
            <a:r>
              <a:rPr lang="cs-CZ" dirty="0" smtClean="0"/>
              <a:t> </a:t>
            </a:r>
            <a:r>
              <a:rPr lang="cs-CZ" dirty="0" err="1" smtClean="0"/>
              <a:t>supply</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determinants</a:t>
            </a:r>
            <a:endParaRPr lang="cs-CZ" dirty="0" smtClean="0"/>
          </a:p>
          <a:p>
            <a:r>
              <a:rPr lang="cs-CZ" dirty="0" err="1" smtClean="0"/>
              <a:t>The</a:t>
            </a:r>
            <a:r>
              <a:rPr lang="cs-CZ" dirty="0" smtClean="0"/>
              <a:t> market and </a:t>
            </a:r>
            <a:r>
              <a:rPr lang="cs-CZ" dirty="0" err="1" smtClean="0"/>
              <a:t>economic</a:t>
            </a:r>
            <a:r>
              <a:rPr lang="cs-CZ" dirty="0" smtClean="0"/>
              <a:t> </a:t>
            </a:r>
            <a:r>
              <a:rPr lang="cs-CZ" dirty="0" err="1" smtClean="0"/>
              <a:t>principles</a:t>
            </a:r>
            <a:r>
              <a:rPr lang="cs-CZ" dirty="0" smtClean="0"/>
              <a:t> </a:t>
            </a:r>
            <a:r>
              <a:rPr lang="cs-CZ" dirty="0" err="1" smtClean="0"/>
              <a:t>that</a:t>
            </a:r>
            <a:r>
              <a:rPr lang="cs-CZ" dirty="0" smtClean="0"/>
              <a:t> </a:t>
            </a:r>
            <a:r>
              <a:rPr lang="cs-CZ" dirty="0" err="1" smtClean="0"/>
              <a:t>underpin</a:t>
            </a:r>
            <a:r>
              <a:rPr lang="cs-CZ" dirty="0" smtClean="0"/>
              <a:t> </a:t>
            </a:r>
            <a:r>
              <a:rPr lang="cs-CZ" dirty="0" err="1" smtClean="0"/>
              <a:t>the</a:t>
            </a:r>
            <a:r>
              <a:rPr lang="cs-CZ" dirty="0" smtClean="0"/>
              <a:t> </a:t>
            </a:r>
            <a:r>
              <a:rPr lang="cs-CZ" dirty="0" err="1" smtClean="0"/>
              <a:t>provision</a:t>
            </a:r>
            <a:r>
              <a:rPr lang="cs-CZ" dirty="0" smtClean="0"/>
              <a:t> </a:t>
            </a:r>
            <a:r>
              <a:rPr lang="cs-CZ" dirty="0" err="1" smtClean="0"/>
              <a:t>of</a:t>
            </a:r>
            <a:r>
              <a:rPr lang="cs-CZ" dirty="0" smtClean="0"/>
              <a:t> transport </a:t>
            </a:r>
            <a:r>
              <a:rPr lang="cs-CZ" dirty="0" err="1" smtClean="0"/>
              <a:t>services</a:t>
            </a:r>
            <a:endParaRPr lang="cs-CZ" dirty="0" smtClean="0"/>
          </a:p>
          <a:p>
            <a:r>
              <a:rPr lang="cs-CZ" dirty="0" err="1" smtClean="0"/>
              <a:t>The</a:t>
            </a:r>
            <a:r>
              <a:rPr lang="cs-CZ" dirty="0" smtClean="0"/>
              <a:t> </a:t>
            </a:r>
            <a:r>
              <a:rPr lang="cs-CZ" dirty="0" err="1" smtClean="0"/>
              <a:t>important</a:t>
            </a:r>
            <a:r>
              <a:rPr lang="cs-CZ" dirty="0" smtClean="0"/>
              <a:t> role </a:t>
            </a:r>
            <a:r>
              <a:rPr lang="cs-CZ" dirty="0" err="1" smtClean="0"/>
              <a:t>of</a:t>
            </a:r>
            <a:r>
              <a:rPr lang="cs-CZ" dirty="0" smtClean="0"/>
              <a:t> </a:t>
            </a:r>
            <a:r>
              <a:rPr lang="cs-CZ" dirty="0" err="1" smtClean="0"/>
              <a:t>the</a:t>
            </a:r>
            <a:r>
              <a:rPr lang="cs-CZ" dirty="0" smtClean="0"/>
              <a:t> </a:t>
            </a:r>
            <a:r>
              <a:rPr lang="cs-CZ" dirty="0" err="1" smtClean="0"/>
              <a:t>price</a:t>
            </a:r>
            <a:r>
              <a:rPr lang="cs-CZ" dirty="0" smtClean="0"/>
              <a:t> </a:t>
            </a:r>
            <a:r>
              <a:rPr lang="cs-CZ" dirty="0" err="1" smtClean="0"/>
              <a:t>mechanism</a:t>
            </a:r>
            <a:endParaRPr lang="cs-CZ" dirty="0" smtClean="0"/>
          </a:p>
          <a:p>
            <a:r>
              <a:rPr lang="cs-CZ" dirty="0" err="1" smtClean="0"/>
              <a:t>That</a:t>
            </a:r>
            <a:r>
              <a:rPr lang="cs-CZ" dirty="0" smtClean="0"/>
              <a:t> </a:t>
            </a:r>
            <a:r>
              <a:rPr lang="cs-CZ" dirty="0" err="1" smtClean="0"/>
              <a:t>even</a:t>
            </a:r>
            <a:r>
              <a:rPr lang="cs-CZ" dirty="0" smtClean="0"/>
              <a:t> </a:t>
            </a:r>
            <a:r>
              <a:rPr lang="cs-CZ" dirty="0" err="1" smtClean="0"/>
              <a:t>where</a:t>
            </a:r>
            <a:r>
              <a:rPr lang="cs-CZ" dirty="0" smtClean="0"/>
              <a:t> transport </a:t>
            </a:r>
            <a:r>
              <a:rPr lang="cs-CZ" dirty="0" err="1" smtClean="0"/>
              <a:t>markets</a:t>
            </a:r>
            <a:r>
              <a:rPr lang="cs-CZ" dirty="0" smtClean="0"/>
              <a:t> are </a:t>
            </a:r>
            <a:r>
              <a:rPr lang="cs-CZ" dirty="0" err="1" smtClean="0"/>
              <a:t>closely</a:t>
            </a:r>
            <a:r>
              <a:rPr lang="cs-CZ" dirty="0" smtClean="0"/>
              <a:t> </a:t>
            </a:r>
            <a:r>
              <a:rPr lang="cs-CZ" dirty="0" err="1" smtClean="0"/>
              <a:t>controlled</a:t>
            </a:r>
            <a:r>
              <a:rPr lang="cs-CZ" dirty="0" smtClean="0"/>
              <a:t> and </a:t>
            </a:r>
            <a:r>
              <a:rPr lang="cs-CZ" dirty="0" err="1" smtClean="0"/>
              <a:t>regulated</a:t>
            </a:r>
            <a:r>
              <a:rPr lang="cs-CZ" dirty="0" smtClean="0"/>
              <a:t> by public </a:t>
            </a:r>
            <a:r>
              <a:rPr lang="cs-CZ" dirty="0" err="1" smtClean="0"/>
              <a:t>authorities</a:t>
            </a:r>
            <a:r>
              <a:rPr lang="cs-CZ" dirty="0" smtClean="0"/>
              <a:t>, </a:t>
            </a:r>
            <a:r>
              <a:rPr lang="cs-CZ" dirty="0" err="1" smtClean="0"/>
              <a:t>underlying</a:t>
            </a:r>
            <a:r>
              <a:rPr lang="cs-CZ" dirty="0" smtClean="0"/>
              <a:t> </a:t>
            </a:r>
            <a:r>
              <a:rPr lang="cs-CZ" dirty="0" err="1" smtClean="0"/>
              <a:t>economic</a:t>
            </a:r>
            <a:r>
              <a:rPr lang="cs-CZ" dirty="0" smtClean="0"/>
              <a:t> </a:t>
            </a:r>
            <a:r>
              <a:rPr lang="cs-CZ" dirty="0" err="1" smtClean="0"/>
              <a:t>principles</a:t>
            </a:r>
            <a:r>
              <a:rPr lang="cs-CZ" dirty="0" smtClean="0"/>
              <a:t> </a:t>
            </a:r>
            <a:r>
              <a:rPr lang="cs-CZ" dirty="0" err="1" smtClean="0"/>
              <a:t>still</a:t>
            </a:r>
            <a:r>
              <a:rPr lang="cs-CZ" dirty="0" smtClean="0"/>
              <a:t> </a:t>
            </a:r>
            <a:r>
              <a:rPr lang="cs-CZ" dirty="0" err="1" smtClean="0"/>
              <a:t>apply</a:t>
            </a:r>
            <a:endParaRPr lang="cs-CZ" dirty="0"/>
          </a:p>
        </p:txBody>
      </p:sp>
    </p:spTree>
    <p:extLst>
      <p:ext uri="{BB962C8B-B14F-4D97-AF65-F5344CB8AC3E}">
        <p14:creationId xmlns:p14="http://schemas.microsoft.com/office/powerpoint/2010/main" val="2989456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(1)</a:t>
            </a:r>
            <a:endParaRPr lang="cs-CZ" dirty="0"/>
          </a:p>
        </p:txBody>
      </p:sp>
      <p:sp>
        <p:nvSpPr>
          <p:cNvPr id="3" name="Zástupný symbol pro obsah 2"/>
          <p:cNvSpPr>
            <a:spLocks noGrp="1"/>
          </p:cNvSpPr>
          <p:nvPr>
            <p:ph idx="1"/>
          </p:nvPr>
        </p:nvSpPr>
        <p:spPr/>
        <p:txBody>
          <a:bodyPr/>
          <a:lstStyle/>
          <a:p>
            <a:r>
              <a:rPr lang="en-GB" dirty="0" smtClean="0"/>
              <a:t>Demand and supply were combined in order to examine how the markets operate in practice</a:t>
            </a:r>
          </a:p>
          <a:p>
            <a:r>
              <a:rPr lang="en-GB" dirty="0" smtClean="0"/>
              <a:t>Principally this is through the price mechanism. Market principles still apply even where heavy government intervention exists. </a:t>
            </a:r>
          </a:p>
          <a:p>
            <a:endParaRPr lang="en-GB" dirty="0"/>
          </a:p>
        </p:txBody>
      </p:sp>
    </p:spTree>
    <p:extLst>
      <p:ext uri="{BB962C8B-B14F-4D97-AF65-F5344CB8AC3E}">
        <p14:creationId xmlns:p14="http://schemas.microsoft.com/office/powerpoint/2010/main" val="1081908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(2)</a:t>
            </a:r>
            <a:endParaRPr lang="cs-CZ" dirty="0"/>
          </a:p>
        </p:txBody>
      </p:sp>
      <p:sp>
        <p:nvSpPr>
          <p:cNvPr id="3" name="Zástupný symbol pro obsah 2"/>
          <p:cNvSpPr>
            <a:spLocks noGrp="1"/>
          </p:cNvSpPr>
          <p:nvPr>
            <p:ph idx="1"/>
          </p:nvPr>
        </p:nvSpPr>
        <p:spPr/>
        <p:txBody>
          <a:bodyPr/>
          <a:lstStyle/>
          <a:p>
            <a:r>
              <a:rPr lang="cs-CZ" dirty="0" smtClean="0"/>
              <a:t>„</a:t>
            </a:r>
            <a:r>
              <a:rPr lang="cs-CZ" dirty="0" err="1"/>
              <a:t>O</a:t>
            </a:r>
            <a:r>
              <a:rPr lang="cs-CZ" dirty="0" err="1" smtClean="0"/>
              <a:t>nly</a:t>
            </a:r>
            <a:r>
              <a:rPr lang="cs-CZ" dirty="0" smtClean="0"/>
              <a:t> </a:t>
            </a:r>
            <a:r>
              <a:rPr lang="cs-CZ" dirty="0" err="1" smtClean="0"/>
              <a:t>the</a:t>
            </a:r>
            <a:r>
              <a:rPr lang="cs-CZ" dirty="0" smtClean="0"/>
              <a:t> </a:t>
            </a:r>
            <a:r>
              <a:rPr lang="cs-CZ" dirty="0" err="1" smtClean="0"/>
              <a:t>psychologically</a:t>
            </a:r>
            <a:r>
              <a:rPr lang="cs-CZ" dirty="0" smtClean="0"/>
              <a:t> </a:t>
            </a:r>
            <a:r>
              <a:rPr lang="cs-CZ" dirty="0" err="1" smtClean="0"/>
              <a:t>disturbed</a:t>
            </a:r>
            <a:r>
              <a:rPr lang="cs-CZ" dirty="0" smtClean="0"/>
              <a:t> </a:t>
            </a:r>
            <a:r>
              <a:rPr lang="cs-CZ" dirty="0" err="1" smtClean="0"/>
              <a:t>or</a:t>
            </a:r>
            <a:r>
              <a:rPr lang="cs-CZ" dirty="0" smtClean="0"/>
              <a:t> </a:t>
            </a:r>
            <a:r>
              <a:rPr lang="cs-CZ" dirty="0" err="1" smtClean="0"/>
              <a:t>inadequate</a:t>
            </a:r>
            <a:r>
              <a:rPr lang="cs-CZ" dirty="0" smtClean="0"/>
              <a:t> </a:t>
            </a:r>
            <a:r>
              <a:rPr lang="cs-CZ" dirty="0" err="1" smtClean="0"/>
              <a:t>want</a:t>
            </a:r>
            <a:r>
              <a:rPr lang="cs-CZ" dirty="0" smtClean="0"/>
              <a:t> transport </a:t>
            </a:r>
            <a:r>
              <a:rPr lang="cs-CZ" dirty="0" err="1" smtClean="0"/>
              <a:t>for</a:t>
            </a:r>
            <a:r>
              <a:rPr lang="cs-CZ" dirty="0" smtClean="0"/>
              <a:t> </a:t>
            </a:r>
            <a:r>
              <a:rPr lang="cs-CZ" dirty="0" err="1" smtClean="0"/>
              <a:t>its</a:t>
            </a:r>
            <a:r>
              <a:rPr lang="cs-CZ" dirty="0" smtClean="0"/>
              <a:t> </a:t>
            </a:r>
            <a:r>
              <a:rPr lang="cs-CZ" dirty="0" err="1" smtClean="0"/>
              <a:t>own</a:t>
            </a:r>
            <a:r>
              <a:rPr lang="cs-CZ" dirty="0" smtClean="0"/>
              <a:t> </a:t>
            </a:r>
            <a:r>
              <a:rPr lang="cs-CZ" dirty="0" err="1" smtClean="0"/>
              <a:t>sake</a:t>
            </a:r>
            <a:r>
              <a:rPr lang="cs-CZ" dirty="0" smtClean="0"/>
              <a:t>“ (</a:t>
            </a:r>
            <a:r>
              <a:rPr lang="cs-CZ" dirty="0" err="1" smtClean="0"/>
              <a:t>Munby</a:t>
            </a:r>
            <a:r>
              <a:rPr lang="cs-CZ" dirty="0" smtClean="0"/>
              <a:t>, 1968).</a:t>
            </a:r>
          </a:p>
          <a:p>
            <a:r>
              <a:rPr lang="en-GB" dirty="0" smtClean="0"/>
              <a:t>The economist are often reluctant to work with those from other disciplines and are still frequently poor at stating their case in a way that business people and policy makers can appreciate</a:t>
            </a:r>
            <a:r>
              <a:rPr lang="cs-CZ" dirty="0" smtClean="0"/>
              <a:t> (</a:t>
            </a:r>
            <a:r>
              <a:rPr lang="cs-CZ" dirty="0" err="1" smtClean="0"/>
              <a:t>Button</a:t>
            </a:r>
            <a:r>
              <a:rPr lang="cs-CZ" dirty="0" smtClean="0"/>
              <a:t>, 2010).</a:t>
            </a:r>
            <a:endParaRPr lang="en-GB" dirty="0"/>
          </a:p>
        </p:txBody>
      </p:sp>
    </p:spTree>
    <p:extLst>
      <p:ext uri="{BB962C8B-B14F-4D97-AF65-F5344CB8AC3E}">
        <p14:creationId xmlns:p14="http://schemas.microsoft.com/office/powerpoint/2010/main" val="41423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a:t>
            </a:r>
            <a:r>
              <a:rPr lang="cs-CZ" noProof="0" dirty="0" smtClean="0">
                <a:latin typeface="Calibri" panose="020F0502020204030204" pitchFamily="34" charset="0"/>
              </a:rPr>
              <a:t>3</a:t>
            </a:r>
            <a:r>
              <a:rPr lang="en-US" noProof="0" dirty="0" smtClean="0">
                <a:latin typeface="Calibri" panose="020F0502020204030204" pitchFamily="34" charset="0"/>
              </a:rPr>
              <a:t>)</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85000" lnSpcReduction="20000"/>
          </a:bodyPr>
          <a:lstStyle/>
          <a:p>
            <a:r>
              <a:rPr lang="en-US" dirty="0" smtClean="0">
                <a:latin typeface="Calibri" panose="020F0502020204030204" pitchFamily="34" charset="0"/>
              </a:rPr>
              <a:t>An economic model identifies the most important factors that explain the behavior of some underlying economic variable of interest. Economic models are explanatory, generally characterize average behavior, and identify the qualitative relationships between variables.</a:t>
            </a:r>
          </a:p>
          <a:p>
            <a:r>
              <a:rPr lang="en-US" dirty="0" smtClean="0">
                <a:latin typeface="Calibri" panose="020F0502020204030204" pitchFamily="34" charset="0"/>
              </a:rPr>
              <a:t>An econometric model is a statistical model that enables one to quantify the casual relationships identified in an economic model. Econometric models are used to make statistical inferences on the importance of “explanatory variables” in explaining the variation in the “dependent” variable.</a:t>
            </a:r>
            <a:endParaRPr lang="en-US" dirty="0">
              <a:latin typeface="Calibri" panose="020F0502020204030204" pitchFamily="34" charset="0"/>
            </a:endParaRPr>
          </a:p>
        </p:txBody>
      </p:sp>
      <p:sp>
        <p:nvSpPr>
          <p:cNvPr id="4" name="TextovéPole 3"/>
          <p:cNvSpPr txBox="1"/>
          <p:nvPr/>
        </p:nvSpPr>
        <p:spPr>
          <a:xfrm>
            <a:off x="827584" y="6126163"/>
            <a:ext cx="4752528" cy="369332"/>
          </a:xfrm>
          <a:prstGeom prst="rect">
            <a:avLst/>
          </a:prstGeom>
          <a:noFill/>
        </p:spPr>
        <p:txBody>
          <a:bodyPr wrap="square" rtlCol="0">
            <a:spAutoFit/>
          </a:bodyPr>
          <a:lstStyle/>
          <a:p>
            <a:r>
              <a:rPr lang="cs-CZ" dirty="0" err="1" smtClean="0"/>
              <a:t>See</a:t>
            </a:r>
            <a:r>
              <a:rPr lang="cs-CZ" dirty="0" smtClean="0"/>
              <a:t>: </a:t>
            </a:r>
            <a:r>
              <a:rPr lang="cs-CZ" dirty="0" err="1" smtClean="0"/>
              <a:t>Appendix</a:t>
            </a:r>
            <a:endParaRPr lang="cs-CZ" dirty="0"/>
          </a:p>
        </p:txBody>
      </p:sp>
    </p:spTree>
    <p:extLst>
      <p:ext uri="{BB962C8B-B14F-4D97-AF65-F5344CB8AC3E}">
        <p14:creationId xmlns:p14="http://schemas.microsoft.com/office/powerpoint/2010/main" val="2722375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Readings</a:t>
            </a:r>
            <a:r>
              <a:rPr lang="cs-CZ" dirty="0" smtClean="0"/>
              <a:t> </a:t>
            </a:r>
            <a:r>
              <a:rPr lang="cs-CZ" dirty="0" err="1" smtClean="0"/>
              <a:t>for</a:t>
            </a:r>
            <a:r>
              <a:rPr lang="cs-CZ" dirty="0" smtClean="0"/>
              <a:t> </a:t>
            </a:r>
            <a:r>
              <a:rPr lang="cs-CZ" dirty="0" err="1" smtClean="0"/>
              <a:t>Lecture</a:t>
            </a:r>
            <a:r>
              <a:rPr lang="cs-CZ" dirty="0" smtClean="0"/>
              <a:t> 2</a:t>
            </a:r>
            <a:endParaRPr lang="cs-CZ" dirty="0"/>
          </a:p>
        </p:txBody>
      </p:sp>
      <p:sp>
        <p:nvSpPr>
          <p:cNvPr id="3" name="Zástupný symbol pro obsah 2"/>
          <p:cNvSpPr>
            <a:spLocks noGrp="1"/>
          </p:cNvSpPr>
          <p:nvPr>
            <p:ph idx="1"/>
          </p:nvPr>
        </p:nvSpPr>
        <p:spPr/>
        <p:txBody>
          <a:bodyPr/>
          <a:lstStyle/>
          <a:p>
            <a:pPr marL="0" indent="0">
              <a:buNone/>
            </a:pPr>
            <a:r>
              <a:rPr lang="en-US" dirty="0" err="1"/>
              <a:t>Paulley</a:t>
            </a:r>
            <a:r>
              <a:rPr lang="en-US" dirty="0"/>
              <a:t>, N</a:t>
            </a:r>
            <a:r>
              <a:rPr lang="en-US" dirty="0" smtClean="0"/>
              <a:t>.</a:t>
            </a:r>
            <a:r>
              <a:rPr lang="cs-CZ" dirty="0" smtClean="0"/>
              <a:t> et al. </a:t>
            </a:r>
            <a:r>
              <a:rPr lang="en-US" dirty="0" smtClean="0"/>
              <a:t>(2006</a:t>
            </a:r>
            <a:r>
              <a:rPr lang="en-US" dirty="0"/>
              <a:t>). The demand for public transport: The effects of fares, quality of service, income and car ownership. </a:t>
            </a:r>
            <a:r>
              <a:rPr lang="en-US" i="1" dirty="0"/>
              <a:t>Transport Policy</a:t>
            </a:r>
            <a:r>
              <a:rPr lang="en-US" dirty="0"/>
              <a:t>, 13(4), 295-306.</a:t>
            </a:r>
          </a:p>
          <a:p>
            <a:endParaRPr lang="cs-CZ" dirty="0"/>
          </a:p>
        </p:txBody>
      </p:sp>
    </p:spTree>
    <p:extLst>
      <p:ext uri="{BB962C8B-B14F-4D97-AF65-F5344CB8AC3E}">
        <p14:creationId xmlns:p14="http://schemas.microsoft.com/office/powerpoint/2010/main" val="1884247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cs-CZ" dirty="0" err="1" smtClean="0">
                <a:latin typeface="Calibri" panose="020F0502020204030204" pitchFamily="34" charset="0"/>
              </a:rPr>
              <a:t>Appendix</a:t>
            </a:r>
            <a:r>
              <a:rPr lang="cs-CZ" dirty="0" smtClean="0">
                <a:latin typeface="Calibri" panose="020F0502020204030204" pitchFamily="34" charset="0"/>
              </a:rPr>
              <a:t>:</a:t>
            </a:r>
            <a:r>
              <a:rPr lang="en-US" noProof="0" dirty="0" smtClean="0">
                <a:latin typeface="Calibri" panose="020F0502020204030204" pitchFamily="34" charset="0"/>
              </a:rPr>
              <a:t> The statistical analysis of economic relations</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r>
              <a:rPr lang="cs-CZ" noProof="0" dirty="0" err="1" smtClean="0">
                <a:latin typeface="Calibri" panose="020F0502020204030204" pitchFamily="34" charset="0"/>
              </a:rPr>
              <a:t>Based</a:t>
            </a:r>
            <a:r>
              <a:rPr lang="cs-CZ" noProof="0" dirty="0" smtClean="0">
                <a:latin typeface="Calibri" panose="020F0502020204030204" pitchFamily="34" charset="0"/>
              </a:rPr>
              <a:t> on P. </a:t>
            </a:r>
            <a:r>
              <a:rPr lang="cs-CZ" noProof="0" dirty="0" err="1" smtClean="0">
                <a:latin typeface="Calibri" panose="020F0502020204030204" pitchFamily="34" charset="0"/>
              </a:rPr>
              <a:t>McCarthy</a:t>
            </a:r>
            <a:r>
              <a:rPr lang="cs-CZ" noProof="0" dirty="0" smtClean="0">
                <a:latin typeface="Calibri" panose="020F0502020204030204" pitchFamily="34" charset="0"/>
              </a:rPr>
              <a:t> (2001): </a:t>
            </a:r>
            <a:r>
              <a:rPr lang="cs-CZ" noProof="0" dirty="0" err="1" smtClean="0">
                <a:latin typeface="Calibri" panose="020F0502020204030204" pitchFamily="34" charset="0"/>
              </a:rPr>
              <a:t>Transportation</a:t>
            </a:r>
            <a:r>
              <a:rPr lang="cs-CZ" noProof="0" dirty="0" smtClean="0">
                <a:latin typeface="Calibri" panose="020F0502020204030204" pitchFamily="34" charset="0"/>
              </a:rPr>
              <a:t> </a:t>
            </a:r>
            <a:r>
              <a:rPr lang="cs-CZ" noProof="0" dirty="0" err="1" smtClean="0">
                <a:latin typeface="Calibri" panose="020F0502020204030204" pitchFamily="34" charset="0"/>
              </a:rPr>
              <a:t>Economics</a:t>
            </a:r>
            <a:r>
              <a:rPr lang="cs-CZ" noProof="0" dirty="0" smtClean="0">
                <a:latin typeface="Calibri" panose="020F0502020204030204" pitchFamily="34" charset="0"/>
              </a:rPr>
              <a:t>. </a:t>
            </a:r>
            <a:r>
              <a:rPr lang="cs-CZ" noProof="0" dirty="0" err="1" smtClean="0">
                <a:latin typeface="Calibri" panose="020F0502020204030204" pitchFamily="34" charset="0"/>
              </a:rPr>
              <a:t>Chapter</a:t>
            </a:r>
            <a:r>
              <a:rPr lang="cs-CZ" noProof="0" dirty="0" smtClean="0">
                <a:latin typeface="Calibri" panose="020F0502020204030204" pitchFamily="34" charset="0"/>
              </a:rPr>
              <a:t> 2</a:t>
            </a:r>
            <a:endParaRPr lang="en-US" noProof="0" dirty="0">
              <a:latin typeface="Calibri" panose="020F0502020204030204" pitchFamily="34" charset="0"/>
            </a:endParaRPr>
          </a:p>
        </p:txBody>
      </p:sp>
    </p:spTree>
    <p:extLst>
      <p:ext uri="{BB962C8B-B14F-4D97-AF65-F5344CB8AC3E}">
        <p14:creationId xmlns:p14="http://schemas.microsoft.com/office/powerpoint/2010/main" val="3796589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Economic model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lnSpcReduction="10000"/>
          </a:bodyPr>
          <a:lstStyle/>
          <a:p>
            <a:r>
              <a:rPr lang="en-US" noProof="0" dirty="0" smtClean="0">
                <a:latin typeface="Calibri" panose="020F0502020204030204" pitchFamily="34" charset="0"/>
              </a:rPr>
              <a:t>Economic model – simplified description of behavior which purports to identify primary cause and effect relationships between economic variables</a:t>
            </a:r>
          </a:p>
          <a:p>
            <a:r>
              <a:rPr lang="en-US" noProof="0" dirty="0" smtClean="0">
                <a:latin typeface="Calibri" panose="020F0502020204030204" pitchFamily="34" charset="0"/>
              </a:rPr>
              <a:t>Economic models are:</a:t>
            </a:r>
          </a:p>
          <a:p>
            <a:pPr lvl="3"/>
            <a:r>
              <a:rPr lang="en-US" sz="2000" noProof="0" dirty="0" smtClean="0">
                <a:latin typeface="Calibri" panose="020F0502020204030204" pitchFamily="34" charset="0"/>
              </a:rPr>
              <a:t>Explanatory</a:t>
            </a:r>
          </a:p>
          <a:p>
            <a:pPr lvl="3"/>
            <a:r>
              <a:rPr lang="en-US" sz="2000" noProof="0" dirty="0" smtClean="0">
                <a:latin typeface="Calibri" panose="020F0502020204030204" pitchFamily="34" charset="0"/>
              </a:rPr>
              <a:t>Representative</a:t>
            </a:r>
          </a:p>
          <a:p>
            <a:pPr lvl="3"/>
            <a:r>
              <a:rPr lang="en-US" sz="2000" noProof="0" dirty="0" smtClean="0">
                <a:latin typeface="Calibri" panose="020F0502020204030204" pitchFamily="34" charset="0"/>
              </a:rPr>
              <a:t>Qualitative</a:t>
            </a:r>
          </a:p>
          <a:p>
            <a:r>
              <a:rPr lang="en-US" noProof="0" dirty="0" smtClean="0">
                <a:latin typeface="Calibri" panose="020F0502020204030204" pitchFamily="34" charset="0"/>
              </a:rPr>
              <a:t>Models are useful in formulation of policy because they identify the important causal linkages between economic variables.</a:t>
            </a:r>
          </a:p>
        </p:txBody>
      </p:sp>
    </p:spTree>
    <p:extLst>
      <p:ext uri="{BB962C8B-B14F-4D97-AF65-F5344CB8AC3E}">
        <p14:creationId xmlns:p14="http://schemas.microsoft.com/office/powerpoint/2010/main" val="2407854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Econometric model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An econometric model is a statistical specification of an economic model that enables the analyst to quantify the economic relationships identified in the theoretical framework. </a:t>
            </a:r>
          </a:p>
        </p:txBody>
      </p:sp>
    </p:spTree>
    <p:extLst>
      <p:ext uri="{BB962C8B-B14F-4D97-AF65-F5344CB8AC3E}">
        <p14:creationId xmlns:p14="http://schemas.microsoft.com/office/powerpoint/2010/main" val="1078215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An Econometric Model of Airline Demand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To illustrate the relationship between an economic and econometric model, consider the following economic model of the demand for airline passenger miles:</a:t>
            </a:r>
          </a:p>
          <a:p>
            <a:pPr marL="0" indent="0">
              <a:buNone/>
            </a:pPr>
            <a:endParaRPr lang="en-US" sz="1400" noProof="0" dirty="0" smtClean="0">
              <a:latin typeface="Calibri" panose="020F0502020204030204" pitchFamily="34" charset="0"/>
            </a:endParaRPr>
          </a:p>
          <a:p>
            <a:pPr marL="0" indent="0">
              <a:buNone/>
            </a:pPr>
            <a:r>
              <a:rPr lang="en-US" sz="2800" noProof="0" dirty="0" smtClean="0">
                <a:latin typeface="Calibri" panose="020F0502020204030204" pitchFamily="34" charset="0"/>
              </a:rPr>
              <a:t>Miles = f(Price per Mile, Per Capita Income)</a:t>
            </a:r>
          </a:p>
          <a:p>
            <a:pPr marL="0" indent="0">
              <a:buNone/>
            </a:pPr>
            <a:r>
              <a:rPr lang="en-US" sz="2800" noProof="0" dirty="0" smtClean="0">
                <a:latin typeface="Calibri" panose="020F0502020204030204" pitchFamily="34" charset="0"/>
              </a:rPr>
              <a:t>         = β</a:t>
            </a:r>
            <a:r>
              <a:rPr lang="en-US" sz="2800" baseline="-25000" noProof="0" dirty="0" smtClean="0">
                <a:latin typeface="Calibri" panose="020F0502020204030204" pitchFamily="34" charset="0"/>
              </a:rPr>
              <a:t>1 </a:t>
            </a:r>
            <a:r>
              <a:rPr lang="en-US" sz="2800" noProof="0" dirty="0" smtClean="0">
                <a:latin typeface="Calibri" panose="020F0502020204030204" pitchFamily="34" charset="0"/>
              </a:rPr>
              <a:t> + β</a:t>
            </a:r>
            <a:r>
              <a:rPr lang="en-US" sz="2800" baseline="-25000" noProof="0" dirty="0" smtClean="0">
                <a:latin typeface="Calibri" panose="020F0502020204030204" pitchFamily="34" charset="0"/>
              </a:rPr>
              <a:t>2</a:t>
            </a:r>
            <a:r>
              <a:rPr lang="en-US" sz="2800" noProof="0" dirty="0" smtClean="0">
                <a:latin typeface="Calibri" panose="020F0502020204030204" pitchFamily="34" charset="0"/>
              </a:rPr>
              <a:t> Price Per Mile + β</a:t>
            </a:r>
            <a:r>
              <a:rPr lang="en-US" sz="2800" baseline="-25000" noProof="0" dirty="0" smtClean="0">
                <a:latin typeface="Calibri" panose="020F0502020204030204" pitchFamily="34" charset="0"/>
              </a:rPr>
              <a:t>3</a:t>
            </a:r>
            <a:r>
              <a:rPr lang="en-US" sz="2800" noProof="0" dirty="0" smtClean="0">
                <a:latin typeface="Calibri" panose="020F0502020204030204" pitchFamily="34" charset="0"/>
              </a:rPr>
              <a:t> Per Capita Income + </a:t>
            </a:r>
            <a:r>
              <a:rPr lang="en-US" sz="2800" noProof="0" dirty="0" err="1" smtClean="0">
                <a:latin typeface="Calibri" panose="020F0502020204030204" pitchFamily="34" charset="0"/>
              </a:rPr>
              <a:t>ε</a:t>
            </a:r>
            <a:endParaRPr lang="en-US" sz="2800" noProof="0" dirty="0" smtClean="0">
              <a:latin typeface="Calibri" panose="020F0502020204030204" pitchFamily="34" charset="0"/>
            </a:endParaRPr>
          </a:p>
          <a:p>
            <a:pPr marL="0" indent="0">
              <a:buNone/>
            </a:pPr>
            <a:endParaRPr lang="en-US" noProof="0" dirty="0">
              <a:latin typeface="Calibri" panose="020F0502020204030204" pitchFamily="34" charset="0"/>
            </a:endParaRPr>
          </a:p>
        </p:txBody>
      </p:sp>
    </p:spTree>
    <p:extLst>
      <p:ext uri="{BB962C8B-B14F-4D97-AF65-F5344CB8AC3E}">
        <p14:creationId xmlns:p14="http://schemas.microsoft.com/office/powerpoint/2010/main" val="2067721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Least Squares Regression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The method of obtaining parameter estimates by minimizing the sum of squared residuals is referred to as the method of least squares.</a:t>
            </a:r>
          </a:p>
          <a:p>
            <a:r>
              <a:rPr lang="en-US" noProof="0" dirty="0" smtClean="0">
                <a:latin typeface="Calibri" panose="020F0502020204030204" pitchFamily="34" charset="0"/>
              </a:rPr>
              <a:t>The least squares estimator is the formula that is used to produce the least squares estimate. </a:t>
            </a:r>
          </a:p>
          <a:p>
            <a:r>
              <a:rPr lang="en-US" noProof="0" dirty="0" smtClean="0">
                <a:latin typeface="Calibri" panose="020F0502020204030204" pitchFamily="34" charset="0"/>
              </a:rPr>
              <a:t>OLS estimator is unbiased, consistent and efficient</a:t>
            </a:r>
            <a:endParaRPr lang="en-US" noProof="0" dirty="0">
              <a:latin typeface="Calibri" panose="020F0502020204030204" pitchFamily="34" charset="0"/>
            </a:endParaRPr>
          </a:p>
        </p:txBody>
      </p:sp>
    </p:spTree>
    <p:extLst>
      <p:ext uri="{BB962C8B-B14F-4D97-AF65-F5344CB8AC3E}">
        <p14:creationId xmlns:p14="http://schemas.microsoft.com/office/powerpoint/2010/main" val="2082887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Estimating the Demand for Airline Travel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219200"/>
            <a:ext cx="8363272" cy="4937760"/>
          </a:xfrm>
        </p:spPr>
        <p:txBody>
          <a:bodyPr>
            <a:normAutofit fontScale="85000" lnSpcReduction="10000"/>
          </a:bodyPr>
          <a:lstStyle/>
          <a:p>
            <a:pPr marL="0" indent="0">
              <a:buNone/>
            </a:pPr>
            <a:r>
              <a:rPr lang="en-US" u="sng" noProof="0" dirty="0" smtClean="0">
                <a:latin typeface="Calibri" panose="020F0502020204030204" pitchFamily="34" charset="0"/>
              </a:rPr>
              <a:t>Hypotheses:</a:t>
            </a:r>
          </a:p>
          <a:p>
            <a:pPr marL="514350" indent="-514350">
              <a:buAutoNum type="arabicPeriod"/>
            </a:pPr>
            <a:r>
              <a:rPr lang="en-US" noProof="0" dirty="0" smtClean="0">
                <a:latin typeface="Calibri" panose="020F0502020204030204" pitchFamily="34" charset="0"/>
              </a:rPr>
              <a:t>All else constant, an increase in Price per Mile is expected to reduce the quantity of passenger miles demanded</a:t>
            </a:r>
          </a:p>
          <a:p>
            <a:pPr marL="514350" indent="-514350">
              <a:buAutoNum type="arabicPeriod"/>
            </a:pPr>
            <a:r>
              <a:rPr lang="en-US" noProof="0" dirty="0" smtClean="0">
                <a:latin typeface="Calibri" panose="020F0502020204030204" pitchFamily="34" charset="0"/>
              </a:rPr>
              <a:t>All else constant,  an increase in Per Capita Income is expected to increase the demand for airline travel </a:t>
            </a:r>
          </a:p>
          <a:p>
            <a:pPr marL="0" indent="0">
              <a:buNone/>
            </a:pPr>
            <a:endParaRPr lang="en-US" noProof="0" dirty="0" smtClean="0">
              <a:latin typeface="Calibri" panose="020F0502020204030204" pitchFamily="34" charset="0"/>
            </a:endParaRPr>
          </a:p>
          <a:p>
            <a:pPr marL="0" indent="0">
              <a:buNone/>
            </a:pPr>
            <a:r>
              <a:rPr lang="en-US" u="sng" noProof="0" dirty="0" smtClean="0">
                <a:latin typeface="Calibri" panose="020F0502020204030204" pitchFamily="34" charset="0"/>
              </a:rPr>
              <a:t>OLS estimation:</a:t>
            </a:r>
          </a:p>
          <a:p>
            <a:pPr marL="0" indent="0">
              <a:buNone/>
            </a:pPr>
            <a:endParaRPr lang="en-US" noProof="0" dirty="0" smtClean="0">
              <a:latin typeface="Calibri" panose="020F0502020204030204" pitchFamily="34" charset="0"/>
            </a:endParaRPr>
          </a:p>
          <a:p>
            <a:pPr marL="0" indent="0">
              <a:buNone/>
            </a:pPr>
            <a:r>
              <a:rPr lang="en-US" noProof="0" dirty="0" smtClean="0">
                <a:latin typeface="Calibri" panose="020F0502020204030204" pitchFamily="34" charset="0"/>
              </a:rPr>
              <a:t>Miles = 15.7</a:t>
            </a:r>
            <a:r>
              <a:rPr lang="en-US" baseline="-25000" noProof="0" dirty="0" smtClean="0">
                <a:latin typeface="Calibri" panose="020F0502020204030204" pitchFamily="34" charset="0"/>
              </a:rPr>
              <a:t> </a:t>
            </a:r>
            <a:r>
              <a:rPr lang="en-US" noProof="0" dirty="0" smtClean="0">
                <a:latin typeface="Calibri" panose="020F0502020204030204" pitchFamily="34" charset="0"/>
              </a:rPr>
              <a:t> - 8.7  Price Per Mile + 0.031 Per Capita Income </a:t>
            </a:r>
            <a:endParaRPr lang="en-US" baseline="-25000" noProof="0" dirty="0" smtClean="0">
              <a:latin typeface="Calibri" panose="020F0502020204030204" pitchFamily="34" charset="0"/>
            </a:endParaRPr>
          </a:p>
          <a:p>
            <a:pPr marL="0" indent="0">
              <a:buNone/>
            </a:pPr>
            <a:endParaRPr lang="en-US" noProof="0" dirty="0" smtClean="0">
              <a:latin typeface="Calibri" panose="020F0502020204030204" pitchFamily="34" charset="0"/>
            </a:endParaRPr>
          </a:p>
          <a:p>
            <a:endParaRPr lang="en-US" noProof="0" dirty="0">
              <a:latin typeface="Calibri" panose="020F0502020204030204" pitchFamily="34" charset="0"/>
            </a:endParaRPr>
          </a:p>
        </p:txBody>
      </p:sp>
      <p:cxnSp>
        <p:nvCxnSpPr>
          <p:cNvPr id="5" name="Přímá spojnice 4"/>
          <p:cNvCxnSpPr/>
          <p:nvPr/>
        </p:nvCxnSpPr>
        <p:spPr>
          <a:xfrm flipV="1">
            <a:off x="613653" y="5157192"/>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921279" y="5157192"/>
            <a:ext cx="288032"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5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cs-CZ" dirty="0" smtClean="0"/>
              <a:t>1.1 </a:t>
            </a:r>
            <a:r>
              <a:rPr lang="cs-CZ" dirty="0" err="1" smtClean="0"/>
              <a:t>Basics</a:t>
            </a:r>
            <a:endParaRPr lang="cs-CZ" dirty="0"/>
          </a:p>
        </p:txBody>
      </p:sp>
      <p:sp>
        <p:nvSpPr>
          <p:cNvPr id="7" name="Podnadpis 6"/>
          <p:cNvSpPr>
            <a:spLocks noGrp="1"/>
          </p:cNvSpPr>
          <p:nvPr>
            <p:ph type="subTitle" idx="1"/>
          </p:nvPr>
        </p:nvSpPr>
        <p:spPr/>
        <p:txBody>
          <a:bodyPr/>
          <a:lstStyle/>
          <a:p>
            <a:r>
              <a:rPr lang="cs-CZ" dirty="0" err="1" smtClean="0"/>
              <a:t>based</a:t>
            </a:r>
            <a:r>
              <a:rPr lang="cs-CZ" dirty="0" smtClean="0"/>
              <a:t> on </a:t>
            </a:r>
            <a:r>
              <a:rPr lang="cs-CZ" dirty="0" err="1" smtClean="0"/>
              <a:t>Cowie</a:t>
            </a:r>
            <a:r>
              <a:rPr lang="cs-CZ" dirty="0" smtClean="0"/>
              <a:t> (2010): </a:t>
            </a:r>
            <a:r>
              <a:rPr lang="cs-CZ" dirty="0" err="1" smtClean="0"/>
              <a:t>The</a:t>
            </a:r>
            <a:r>
              <a:rPr lang="cs-CZ" dirty="0" smtClean="0"/>
              <a:t> </a:t>
            </a:r>
            <a:r>
              <a:rPr lang="cs-CZ" dirty="0" err="1" smtClean="0"/>
              <a:t>Economics</a:t>
            </a:r>
            <a:r>
              <a:rPr lang="cs-CZ" dirty="0" smtClean="0"/>
              <a:t> </a:t>
            </a:r>
            <a:r>
              <a:rPr lang="cs-CZ" dirty="0" err="1" smtClean="0"/>
              <a:t>of</a:t>
            </a:r>
            <a:r>
              <a:rPr lang="cs-CZ" dirty="0" smtClean="0"/>
              <a:t> Transport, </a:t>
            </a:r>
            <a:r>
              <a:rPr lang="cs-CZ" dirty="0" err="1" smtClean="0"/>
              <a:t>chapter</a:t>
            </a:r>
            <a:r>
              <a:rPr lang="cs-CZ" dirty="0" smtClean="0"/>
              <a:t> 3</a:t>
            </a:r>
            <a:endParaRPr lang="cs-CZ" dirty="0"/>
          </a:p>
        </p:txBody>
      </p:sp>
    </p:spTree>
    <p:extLst>
      <p:ext uri="{BB962C8B-B14F-4D97-AF65-F5344CB8AC3E}">
        <p14:creationId xmlns:p14="http://schemas.microsoft.com/office/powerpoint/2010/main" val="500804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Confidence Intervals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t>Each estimated coefficient is a random variable that has an associated probability distribution </a:t>
            </a:r>
          </a:p>
          <a:p>
            <a:r>
              <a:rPr lang="en-US" noProof="0" dirty="0" smtClean="0">
                <a:latin typeface="Calibri" panose="020F0502020204030204" pitchFamily="34" charset="0"/>
              </a:rPr>
              <a:t>A standard method that is used for </a:t>
            </a:r>
            <a:r>
              <a:rPr lang="en-US" noProof="0" dirty="0" err="1" smtClean="0">
                <a:latin typeface="Calibri" panose="020F0502020204030204" pitchFamily="34" charset="0"/>
              </a:rPr>
              <a:t>determing</a:t>
            </a:r>
            <a:r>
              <a:rPr lang="en-US" noProof="0" dirty="0" smtClean="0">
                <a:latin typeface="Calibri" panose="020F0502020204030204" pitchFamily="34" charset="0"/>
              </a:rPr>
              <a:t> how close each coefficient estimate is to the true parameter values is to construct a confidence interval around our estimate</a:t>
            </a:r>
          </a:p>
        </p:txBody>
      </p:sp>
    </p:spTree>
    <p:extLst>
      <p:ext uri="{BB962C8B-B14F-4D97-AF65-F5344CB8AC3E}">
        <p14:creationId xmlns:p14="http://schemas.microsoft.com/office/powerpoint/2010/main" val="3359335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 statistics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539552" y="1383268"/>
            <a:ext cx="8229600" cy="4937760"/>
          </a:xfrm>
        </p:spPr>
        <p:txBody>
          <a:bodyPr>
            <a:normAutofit fontScale="92500" lnSpcReduction="10000"/>
          </a:bodyPr>
          <a:lstStyle/>
          <a:p>
            <a:r>
              <a:rPr lang="en-US" dirty="0" smtClean="0"/>
              <a:t>It can be shown that statistics  (</a:t>
            </a:r>
            <a:r>
              <a:rPr lang="en-US" dirty="0" smtClean="0">
                <a:latin typeface="Calibri"/>
              </a:rPr>
              <a:t>β</a:t>
            </a:r>
            <a:r>
              <a:rPr lang="en-US" baseline="-25000" dirty="0" err="1" smtClean="0">
                <a:latin typeface="Calibri"/>
              </a:rPr>
              <a:t>i</a:t>
            </a:r>
            <a:r>
              <a:rPr lang="en-US" dirty="0" smtClean="0">
                <a:latin typeface="Calibri"/>
              </a:rPr>
              <a:t> – </a:t>
            </a:r>
            <a:r>
              <a:rPr lang="en-US" dirty="0" smtClean="0"/>
              <a:t>β</a:t>
            </a:r>
            <a:r>
              <a:rPr lang="en-US" baseline="-25000" dirty="0" err="1" smtClean="0">
                <a:latin typeface="Calibri"/>
              </a:rPr>
              <a:t>i</a:t>
            </a:r>
            <a:r>
              <a:rPr lang="en-US" dirty="0" smtClean="0">
                <a:latin typeface="Calibri"/>
              </a:rPr>
              <a:t>)/s</a:t>
            </a:r>
            <a:r>
              <a:rPr lang="en-US" baseline="-25000" dirty="0" smtClean="0"/>
              <a:t>β</a:t>
            </a:r>
            <a:r>
              <a:rPr lang="en-US" baseline="-25000" dirty="0" err="1" smtClean="0">
                <a:latin typeface="Calibri"/>
              </a:rPr>
              <a:t>i</a:t>
            </a:r>
            <a:r>
              <a:rPr lang="en-US" baseline="-25000" dirty="0" smtClean="0">
                <a:latin typeface="Calibri"/>
              </a:rPr>
              <a:t>    </a:t>
            </a:r>
            <a:r>
              <a:rPr lang="en-US" dirty="0" smtClean="0">
                <a:latin typeface="Calibri"/>
              </a:rPr>
              <a:t>has a t- distribution with degrees of freedom equal to the sample size minus the number of parameters estimated. </a:t>
            </a:r>
          </a:p>
          <a:p>
            <a:r>
              <a:rPr lang="en-US" dirty="0" smtClean="0">
                <a:latin typeface="Calibri"/>
              </a:rPr>
              <a:t>s</a:t>
            </a:r>
            <a:r>
              <a:rPr lang="en-US" baseline="-25000" dirty="0" smtClean="0"/>
              <a:t>β</a:t>
            </a:r>
            <a:r>
              <a:rPr lang="en-US" baseline="-25000" dirty="0" err="1" smtClean="0">
                <a:latin typeface="Calibri"/>
              </a:rPr>
              <a:t>i</a:t>
            </a:r>
            <a:r>
              <a:rPr lang="en-US" dirty="0" smtClean="0">
                <a:latin typeface="Calibri"/>
              </a:rPr>
              <a:t> is the square root of the estimated sample variance and is referred to as the standard error of the estimate.</a:t>
            </a:r>
          </a:p>
          <a:p>
            <a:r>
              <a:rPr lang="en-US" dirty="0" smtClean="0">
                <a:latin typeface="Calibri"/>
              </a:rPr>
              <a:t>If we want to construct a 95% confidence interval, than we want to identify lower and upper bound numbers for the true parameter value </a:t>
            </a:r>
            <a:endParaRPr lang="en-US" baseline="-25000" dirty="0" smtClean="0"/>
          </a:p>
        </p:txBody>
      </p:sp>
      <p:cxnSp>
        <p:nvCxnSpPr>
          <p:cNvPr id="5" name="Přímá spojnice 4"/>
          <p:cNvCxnSpPr/>
          <p:nvPr/>
        </p:nvCxnSpPr>
        <p:spPr>
          <a:xfrm flipV="1">
            <a:off x="6660232" y="1347264"/>
            <a:ext cx="7200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6732240" y="1376659"/>
            <a:ext cx="144016"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8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Confidence Intervals for Airline Travel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219200"/>
            <a:ext cx="8363272" cy="4937760"/>
          </a:xfrm>
        </p:spPr>
        <p:txBody>
          <a:bodyPr/>
          <a:lstStyle/>
          <a:p>
            <a:pPr marL="0" indent="0">
              <a:buNone/>
            </a:pPr>
            <a:endParaRPr lang="en-US" sz="800" noProof="0" dirty="0" smtClean="0">
              <a:latin typeface="Calibri" panose="020F0502020204030204" pitchFamily="34" charset="0"/>
            </a:endParaRPr>
          </a:p>
          <a:p>
            <a:pPr marL="0" indent="0">
              <a:buNone/>
            </a:pPr>
            <a:r>
              <a:rPr lang="en-US" sz="2400" noProof="0" dirty="0" smtClean="0">
                <a:latin typeface="Calibri" panose="020F0502020204030204" pitchFamily="34" charset="0"/>
              </a:rPr>
              <a:t>Miles = 15.7</a:t>
            </a:r>
            <a:r>
              <a:rPr lang="en-US" sz="2400" baseline="-25000" noProof="0" dirty="0" smtClean="0">
                <a:latin typeface="Calibri" panose="020F0502020204030204" pitchFamily="34" charset="0"/>
              </a:rPr>
              <a:t> </a:t>
            </a:r>
            <a:r>
              <a:rPr lang="en-US" sz="2400" noProof="0" dirty="0" smtClean="0">
                <a:latin typeface="Calibri" panose="020F0502020204030204" pitchFamily="34" charset="0"/>
              </a:rPr>
              <a:t> - 8.7  Price Per Mile + 0.031 Per Capita Income </a:t>
            </a:r>
            <a:endParaRPr lang="en-US" sz="2400" baseline="-25000" noProof="0" dirty="0" smtClean="0">
              <a:latin typeface="Calibri" panose="020F0502020204030204" pitchFamily="34" charset="0"/>
            </a:endParaRPr>
          </a:p>
          <a:p>
            <a:pPr marL="0" indent="0">
              <a:buNone/>
            </a:pPr>
            <a:r>
              <a:rPr lang="en-US" sz="1800" noProof="0" dirty="0" smtClean="0">
                <a:latin typeface="Calibri" panose="020F0502020204030204" pitchFamily="34" charset="0"/>
              </a:rPr>
              <a:t>                                   (1.0)                                       (0.0013)                                         </a:t>
            </a:r>
          </a:p>
          <a:p>
            <a:pPr marL="0" indent="0">
              <a:buNone/>
            </a:pPr>
            <a:r>
              <a:rPr lang="en-US" sz="1800" noProof="0" dirty="0" smtClean="0">
                <a:latin typeface="Calibri" panose="020F0502020204030204" pitchFamily="34" charset="0"/>
              </a:rPr>
              <a:t>  </a:t>
            </a:r>
          </a:p>
          <a:p>
            <a:pPr marL="0" indent="0">
              <a:buNone/>
            </a:pPr>
            <a:endParaRPr lang="en-US" sz="2400" noProof="0" dirty="0" smtClean="0">
              <a:latin typeface="Calibri" panose="020F0502020204030204" pitchFamily="34" charset="0"/>
            </a:endParaRPr>
          </a:p>
          <a:p>
            <a:pPr marL="0" indent="0">
              <a:buNone/>
            </a:pPr>
            <a:r>
              <a:rPr lang="cs-CZ" sz="2400" u="sng" noProof="0" dirty="0" smtClean="0">
                <a:latin typeface="Calibri" panose="020F0502020204030204" pitchFamily="34" charset="0"/>
              </a:rPr>
              <a:t>95% </a:t>
            </a:r>
            <a:r>
              <a:rPr lang="en-US" sz="2400" u="sng" noProof="0" dirty="0" smtClean="0">
                <a:latin typeface="Calibri" panose="020F0502020204030204" pitchFamily="34" charset="0"/>
              </a:rPr>
              <a:t>Confidence intervals:</a:t>
            </a:r>
          </a:p>
          <a:p>
            <a:pPr marL="0" indent="0">
              <a:buNone/>
            </a:pPr>
            <a:r>
              <a:rPr lang="en-US" sz="2400" noProof="0" dirty="0" smtClean="0">
                <a:latin typeface="Calibri" panose="020F0502020204030204" pitchFamily="34" charset="0"/>
              </a:rPr>
              <a:t>Price per Mile           (-10.80; -6.60)</a:t>
            </a:r>
          </a:p>
          <a:p>
            <a:pPr marL="0" indent="0">
              <a:buNone/>
            </a:pPr>
            <a:r>
              <a:rPr lang="en-US" sz="2400" noProof="0" dirty="0" smtClean="0">
                <a:latin typeface="Calibri" panose="020F0502020204030204" pitchFamily="34" charset="0"/>
              </a:rPr>
              <a:t>Per Capita Income   (0.0284; 0.0337)</a:t>
            </a:r>
            <a:endParaRPr lang="en-US" sz="2400" noProof="0" dirty="0">
              <a:latin typeface="Calibri" panose="020F0502020204030204" pitchFamily="34" charset="0"/>
            </a:endParaRPr>
          </a:p>
        </p:txBody>
      </p:sp>
      <p:cxnSp>
        <p:nvCxnSpPr>
          <p:cNvPr id="5" name="Přímá spojnice 4"/>
          <p:cNvCxnSpPr/>
          <p:nvPr/>
        </p:nvCxnSpPr>
        <p:spPr>
          <a:xfrm flipV="1">
            <a:off x="598015" y="1340768"/>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886047" y="1349509"/>
            <a:ext cx="216024"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508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Hypothesis tests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lnSpcReduction="20000"/>
          </a:bodyPr>
          <a:lstStyle/>
          <a:p>
            <a:r>
              <a:rPr lang="en-US" noProof="0" dirty="0" smtClean="0">
                <a:latin typeface="Calibri" panose="020F0502020204030204" pitchFamily="34" charset="0"/>
              </a:rPr>
              <a:t>A major objective of many empirical studies is to test hypothesis regarding the relationship between the dependent and independent variables. </a:t>
            </a:r>
          </a:p>
          <a:p>
            <a:r>
              <a:rPr lang="en-US" noProof="0" dirty="0" smtClean="0">
                <a:latin typeface="Calibri" panose="020F0502020204030204" pitchFamily="34" charset="0"/>
              </a:rPr>
              <a:t>The methodology for hypothesis testing first requires that we identify two hypotheses, a null hypothesis (H</a:t>
            </a:r>
            <a:r>
              <a:rPr lang="en-US" baseline="-25000" noProof="0" dirty="0" smtClean="0">
                <a:latin typeface="Calibri" panose="020F0502020204030204" pitchFamily="34" charset="0"/>
              </a:rPr>
              <a:t>o</a:t>
            </a:r>
            <a:r>
              <a:rPr lang="en-US" noProof="0" dirty="0" smtClean="0">
                <a:latin typeface="Calibri" panose="020F0502020204030204" pitchFamily="34" charset="0"/>
              </a:rPr>
              <a:t>) and an alternative hypothesis (H</a:t>
            </a:r>
            <a:r>
              <a:rPr lang="en-US" baseline="-25000" noProof="0" dirty="0" smtClean="0">
                <a:latin typeface="Calibri" panose="020F0502020204030204" pitchFamily="34" charset="0"/>
              </a:rPr>
              <a:t>a</a:t>
            </a:r>
            <a:r>
              <a:rPr lang="en-US" noProof="0" dirty="0" smtClean="0">
                <a:latin typeface="Calibri" panose="020F0502020204030204" pitchFamily="34" charset="0"/>
              </a:rPr>
              <a:t>)</a:t>
            </a:r>
          </a:p>
          <a:p>
            <a:pPr marL="0" indent="0">
              <a:buNone/>
            </a:pPr>
            <a:endParaRPr lang="en-US" noProof="0" dirty="0" smtClean="0">
              <a:latin typeface="Calibri" panose="020F0502020204030204" pitchFamily="34" charset="0"/>
            </a:endParaRPr>
          </a:p>
          <a:p>
            <a:pPr marL="0" indent="0">
              <a:buNone/>
            </a:pPr>
            <a:r>
              <a:rPr lang="en-US" noProof="0" dirty="0" smtClean="0">
                <a:latin typeface="Calibri" panose="020F0502020204030204" pitchFamily="34" charset="0"/>
              </a:rPr>
              <a:t>H</a:t>
            </a:r>
            <a:r>
              <a:rPr lang="en-US" baseline="-25000" noProof="0" dirty="0" smtClean="0">
                <a:latin typeface="Calibri" panose="020F0502020204030204" pitchFamily="34" charset="0"/>
              </a:rPr>
              <a:t>o</a:t>
            </a:r>
            <a:r>
              <a:rPr lang="en-US" noProof="0" dirty="0" smtClean="0">
                <a:latin typeface="Calibri" panose="020F0502020204030204" pitchFamily="34" charset="0"/>
              </a:rPr>
              <a:t>: </a:t>
            </a:r>
            <a:r>
              <a:rPr lang="en-US" noProof="0" dirty="0" smtClean="0">
                <a:latin typeface="Calibri" panose="020F0502020204030204" pitchFamily="34" charset="0"/>
                <a:cs typeface="Arial"/>
              </a:rPr>
              <a:t>β = 0</a:t>
            </a:r>
          </a:p>
          <a:p>
            <a:pPr marL="0" indent="0">
              <a:buNone/>
            </a:pPr>
            <a:r>
              <a:rPr lang="en-US" noProof="0" dirty="0" smtClean="0">
                <a:latin typeface="Calibri" panose="020F0502020204030204" pitchFamily="34" charset="0"/>
                <a:cs typeface="Arial"/>
              </a:rPr>
              <a:t>H</a:t>
            </a:r>
            <a:r>
              <a:rPr lang="en-US" baseline="-25000" noProof="0" dirty="0" smtClean="0">
                <a:latin typeface="Calibri" panose="020F0502020204030204" pitchFamily="34" charset="0"/>
                <a:cs typeface="Arial"/>
              </a:rPr>
              <a:t>a</a:t>
            </a:r>
            <a:r>
              <a:rPr lang="en-US" noProof="0" dirty="0" smtClean="0">
                <a:latin typeface="Calibri" panose="020F0502020204030204" pitchFamily="34" charset="0"/>
                <a:cs typeface="Arial"/>
              </a:rPr>
              <a:t>: β ≠ 0</a:t>
            </a:r>
            <a:endParaRPr lang="en-US" noProof="0" dirty="0" smtClean="0">
              <a:latin typeface="Calibri" panose="020F0502020204030204" pitchFamily="34" charset="0"/>
            </a:endParaRPr>
          </a:p>
          <a:p>
            <a:endParaRPr lang="en-US" noProof="0" dirty="0">
              <a:latin typeface="Calibri" panose="020F0502020204030204" pitchFamily="34" charset="0"/>
            </a:endParaRPr>
          </a:p>
        </p:txBody>
      </p:sp>
    </p:spTree>
    <p:extLst>
      <p:ext uri="{BB962C8B-B14F-4D97-AF65-F5344CB8AC3E}">
        <p14:creationId xmlns:p14="http://schemas.microsoft.com/office/powerpoint/2010/main" val="58198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Issues in hypotheses testing</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One tail and two tail tests</a:t>
            </a:r>
          </a:p>
          <a:p>
            <a:r>
              <a:rPr lang="en-US" noProof="0" dirty="0" smtClean="0">
                <a:latin typeface="Calibri" panose="020F0502020204030204" pitchFamily="34" charset="0"/>
              </a:rPr>
              <a:t>Type I and Type II error</a:t>
            </a:r>
          </a:p>
          <a:p>
            <a:r>
              <a:rPr lang="en-US" noProof="0" dirty="0" smtClean="0">
                <a:latin typeface="Calibri" panose="020F0502020204030204" pitchFamily="34" charset="0"/>
              </a:rPr>
              <a:t>Significance level (1%***; 5%**; 10%*)</a:t>
            </a:r>
          </a:p>
          <a:p>
            <a:r>
              <a:rPr lang="en-US" noProof="0" dirty="0" smtClean="0">
                <a:latin typeface="Calibri" panose="020F0502020204030204" pitchFamily="34" charset="0"/>
              </a:rPr>
              <a:t>Reject x Not reject null hypothesis</a:t>
            </a:r>
            <a:endParaRPr lang="en-US" noProof="0" dirty="0">
              <a:latin typeface="Calibri" panose="020F0502020204030204" pitchFamily="34" charset="0"/>
            </a:endParaRPr>
          </a:p>
        </p:txBody>
      </p:sp>
    </p:spTree>
    <p:extLst>
      <p:ext uri="{BB962C8B-B14F-4D97-AF65-F5344CB8AC3E}">
        <p14:creationId xmlns:p14="http://schemas.microsoft.com/office/powerpoint/2010/main" val="656393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Goodness of fit and R2</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In addition to examining whether our estimated model is consistent with the implications of economic theory, it is of interest to know how well model fits the data.</a:t>
            </a:r>
          </a:p>
          <a:p>
            <a:r>
              <a:rPr lang="en-US" u="sng" noProof="0" dirty="0" smtClean="0">
                <a:latin typeface="Calibri" panose="020F0502020204030204" pitchFamily="34" charset="0"/>
              </a:rPr>
              <a:t>R2 = goodness of fit </a:t>
            </a:r>
            <a:r>
              <a:rPr lang="en-US" noProof="0" dirty="0" smtClean="0">
                <a:latin typeface="Calibri" panose="020F0502020204030204" pitchFamily="34" charset="0"/>
              </a:rPr>
              <a:t>= the statistics that gives the proportion of variation in the dependent variable that is due to all of the explanatory variables in the model</a:t>
            </a:r>
            <a:endParaRPr lang="en-US" noProof="0" dirty="0">
              <a:latin typeface="Calibri" panose="020F0502020204030204" pitchFamily="34" charset="0"/>
            </a:endParaRPr>
          </a:p>
        </p:txBody>
      </p:sp>
    </p:spTree>
    <p:extLst>
      <p:ext uri="{BB962C8B-B14F-4D97-AF65-F5344CB8AC3E}">
        <p14:creationId xmlns:p14="http://schemas.microsoft.com/office/powerpoint/2010/main" val="1044353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Cross section and time series data</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484784"/>
            <a:ext cx="8363272" cy="4937760"/>
          </a:xfrm>
        </p:spPr>
        <p:txBody>
          <a:bodyPr>
            <a:normAutofit fontScale="92500" lnSpcReduction="10000"/>
          </a:bodyPr>
          <a:lstStyle/>
          <a:p>
            <a:r>
              <a:rPr lang="en-US" noProof="0" dirty="0" smtClean="0">
                <a:latin typeface="Calibri" panose="020F0502020204030204" pitchFamily="34" charset="0"/>
              </a:rPr>
              <a:t>Cross section data reflect observation on individuals, households, firms, countries, or some other unit of analysis </a:t>
            </a:r>
            <a:r>
              <a:rPr lang="en-US" u="sng" noProof="0" dirty="0" smtClean="0">
                <a:latin typeface="Calibri" panose="020F0502020204030204" pitchFamily="34" charset="0"/>
              </a:rPr>
              <a:t>at a given point of time</a:t>
            </a:r>
            <a:r>
              <a:rPr lang="en-US" noProof="0" dirty="0" smtClean="0">
                <a:latin typeface="Calibri" panose="020F0502020204030204" pitchFamily="34" charset="0"/>
              </a:rPr>
              <a:t>. Usual problem: heteroscedasticity </a:t>
            </a:r>
            <a:r>
              <a:rPr lang="en-US" noProof="0" dirty="0" smtClean="0">
                <a:latin typeface="Calibri" panose="020F0502020204030204" pitchFamily="34" charset="0"/>
                <a:cs typeface="Arial"/>
              </a:rPr>
              <a:t>→ solution: robust standard errors. </a:t>
            </a:r>
            <a:r>
              <a:rPr lang="en-US" noProof="0" dirty="0" smtClean="0">
                <a:latin typeface="Calibri" panose="020F0502020204030204" pitchFamily="34" charset="0"/>
              </a:rPr>
              <a:t> </a:t>
            </a:r>
          </a:p>
          <a:p>
            <a:r>
              <a:rPr lang="en-US" noProof="0" dirty="0" smtClean="0">
                <a:latin typeface="Calibri" panose="020F0502020204030204" pitchFamily="34" charset="0"/>
              </a:rPr>
              <a:t>Time series data are different because each observation corresponds to a </a:t>
            </a:r>
            <a:r>
              <a:rPr lang="en-US" u="sng" noProof="0" dirty="0" smtClean="0">
                <a:latin typeface="Calibri" panose="020F0502020204030204" pitchFamily="34" charset="0"/>
              </a:rPr>
              <a:t>different time period</a:t>
            </a:r>
            <a:r>
              <a:rPr lang="en-US" noProof="0" dirty="0" smtClean="0">
                <a:latin typeface="Calibri" panose="020F0502020204030204" pitchFamily="34" charset="0"/>
              </a:rPr>
              <a:t>. Problem (1): autocorrelation </a:t>
            </a:r>
            <a:r>
              <a:rPr lang="en-US" noProof="0" dirty="0" smtClean="0">
                <a:latin typeface="Calibri" panose="020F0502020204030204" pitchFamily="34" charset="0"/>
                <a:cs typeface="Arial"/>
              </a:rPr>
              <a:t>→ solution: robust standard errors. Problem (2): unit roots → risk: spurious regression → solutions: trend inclusion; differencing, cointegration. </a:t>
            </a:r>
            <a:endParaRPr lang="en-US" noProof="0" dirty="0">
              <a:latin typeface="Calibri" panose="020F0502020204030204" pitchFamily="34" charset="0"/>
            </a:endParaRPr>
          </a:p>
        </p:txBody>
      </p:sp>
    </p:spTree>
    <p:extLst>
      <p:ext uri="{BB962C8B-B14F-4D97-AF65-F5344CB8AC3E}">
        <p14:creationId xmlns:p14="http://schemas.microsoft.com/office/powerpoint/2010/main" val="612321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Model specification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lnSpcReduction="10000"/>
          </a:bodyPr>
          <a:lstStyle/>
          <a:p>
            <a:r>
              <a:rPr lang="en-US" u="sng" noProof="0" dirty="0" smtClean="0">
                <a:latin typeface="Calibri" panose="020F0502020204030204" pitchFamily="34" charset="0"/>
              </a:rPr>
              <a:t>A time trend </a:t>
            </a:r>
            <a:r>
              <a:rPr lang="en-US" noProof="0" dirty="0" smtClean="0">
                <a:latin typeface="Calibri" panose="020F0502020204030204" pitchFamily="34" charset="0"/>
              </a:rPr>
              <a:t>is a variable that is included in time series models to capture the influence of factors that are correlated with time but are excluded  from the model because they are either unquantifiable or the data are unavailable.  A time trend is often use to reflect technological change. </a:t>
            </a:r>
          </a:p>
          <a:p>
            <a:r>
              <a:rPr lang="en-US" u="sng" noProof="0" dirty="0" smtClean="0">
                <a:latin typeface="Calibri" panose="020F0502020204030204" pitchFamily="34" charset="0"/>
              </a:rPr>
              <a:t>A dummy variable </a:t>
            </a:r>
            <a:r>
              <a:rPr lang="en-US" noProof="0" dirty="0" smtClean="0">
                <a:latin typeface="Calibri" panose="020F0502020204030204" pitchFamily="34" charset="0"/>
              </a:rPr>
              <a:t>is a variable that either has a value of 0 or a value of 1. It is often use for analysis of structural changes. </a:t>
            </a:r>
            <a:endParaRPr lang="en-US" noProof="0" dirty="0">
              <a:latin typeface="Calibri" panose="020F0502020204030204" pitchFamily="34" charset="0"/>
            </a:endParaRPr>
          </a:p>
        </p:txBody>
      </p:sp>
    </p:spTree>
    <p:extLst>
      <p:ext uri="{BB962C8B-B14F-4D97-AF65-F5344CB8AC3E}">
        <p14:creationId xmlns:p14="http://schemas.microsoft.com/office/powerpoint/2010/main" val="1838555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Functional Form</a:t>
            </a:r>
            <a:endParaRPr lang="en-US" noProof="0" dirty="0">
              <a:latin typeface="Calibri" panose="020F0502020204030204" pitchFamily="34" charset="0"/>
            </a:endParaRPr>
          </a:p>
        </p:txBody>
      </p:sp>
      <p:graphicFrame>
        <p:nvGraphicFramePr>
          <p:cNvPr id="4" name="Object 3"/>
          <p:cNvGraphicFramePr>
            <a:graphicFrameLocks noChangeAspect="1"/>
          </p:cNvGraphicFramePr>
          <p:nvPr>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38" name="Equation" r:id="rId3" imgW="114300" imgH="165100" progId="Equation.3">
                  <p:embed/>
                </p:oleObj>
              </mc:Choice>
              <mc:Fallback>
                <p:oleObj name="Equation" r:id="rId3" imgW="114300" imgH="165100" progId="Equation.3">
                  <p:embed/>
                  <p:pic>
                    <p:nvPicPr>
                      <p:cNvPr id="4" name="Object 3"/>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606425" y="1700808"/>
          <a:ext cx="8537575" cy="3181350"/>
        </p:xfrm>
        <a:graphic>
          <a:graphicData uri="http://schemas.openxmlformats.org/presentationml/2006/ole">
            <mc:AlternateContent xmlns:mc="http://schemas.openxmlformats.org/markup-compatibility/2006">
              <mc:Choice xmlns:v="urn:schemas-microsoft-com:vml" Requires="v">
                <p:oleObj spid="_x0000_s1039" name="Document" r:id="rId5" imgW="5270500" imgH="1968500" progId="Word.Document.12">
                  <p:embed/>
                </p:oleObj>
              </mc:Choice>
              <mc:Fallback>
                <p:oleObj name="Document" r:id="rId5" imgW="5270500" imgH="1968500" progId="Word.Document.12">
                  <p:embed/>
                  <p:pic>
                    <p:nvPicPr>
                      <p:cNvPr id="10" name="Object 9"/>
                      <p:cNvPicPr/>
                      <p:nvPr/>
                    </p:nvPicPr>
                    <p:blipFill>
                      <a:blip r:embed="rId6"/>
                      <a:stretch>
                        <a:fillRect/>
                      </a:stretch>
                    </p:blipFill>
                    <p:spPr>
                      <a:xfrm>
                        <a:off x="606425" y="1700808"/>
                        <a:ext cx="8537575" cy="3181350"/>
                      </a:xfrm>
                      <a:prstGeom prst="rect">
                        <a:avLst/>
                      </a:prstGeom>
                    </p:spPr>
                  </p:pic>
                </p:oleObj>
              </mc:Fallback>
            </mc:AlternateContent>
          </a:graphicData>
        </a:graphic>
      </p:graphicFrame>
    </p:spTree>
    <p:extLst>
      <p:ext uri="{BB962C8B-B14F-4D97-AF65-F5344CB8AC3E}">
        <p14:creationId xmlns:p14="http://schemas.microsoft.com/office/powerpoint/2010/main" val="4129339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Marginal effects</a:t>
            </a:r>
            <a:endParaRPr lang="en-US" noProof="0" dirty="0">
              <a:latin typeface="Calibri" panose="020F0502020204030204" pitchFamily="34" charset="0"/>
            </a:endParaRPr>
          </a:p>
        </p:txBody>
      </p:sp>
      <p:graphicFrame>
        <p:nvGraphicFramePr>
          <p:cNvPr id="4" name="Content Placeholder 3"/>
          <p:cNvGraphicFramePr>
            <a:graphicFrameLocks noGrp="1" noChangeAspect="1"/>
          </p:cNvGraphicFramePr>
          <p:nvPr>
            <p:ph sz="quarter" idx="1"/>
            <p:extLst/>
          </p:nvPr>
        </p:nvGraphicFramePr>
        <p:xfrm>
          <a:off x="467544" y="1916832"/>
          <a:ext cx="8208912" cy="3672408"/>
        </p:xfrm>
        <a:graphic>
          <a:graphicData uri="http://schemas.openxmlformats.org/presentationml/2006/ole">
            <mc:AlternateContent xmlns:mc="http://schemas.openxmlformats.org/markup-compatibility/2006">
              <mc:Choice xmlns:v="urn:schemas-microsoft-com:vml" Requires="v">
                <p:oleObj spid="_x0000_s2056" name="Document" r:id="rId3" imgW="8013700" imgH="3632200" progId="Word.Document.12">
                  <p:embed/>
                </p:oleObj>
              </mc:Choice>
              <mc:Fallback>
                <p:oleObj name="Document" r:id="rId3" imgW="8013700" imgH="3632200" progId="Word.Document.12">
                  <p:embed/>
                  <p:pic>
                    <p:nvPicPr>
                      <p:cNvPr id="4" name="Content Placeholder 3"/>
                      <p:cNvPicPr/>
                      <p:nvPr/>
                    </p:nvPicPr>
                    <p:blipFill>
                      <a:blip r:embed="rId4"/>
                      <a:stretch>
                        <a:fillRect/>
                      </a:stretch>
                    </p:blipFill>
                    <p:spPr>
                      <a:xfrm>
                        <a:off x="467544" y="1916832"/>
                        <a:ext cx="8208912" cy="3672408"/>
                      </a:xfrm>
                      <a:prstGeom prst="rect">
                        <a:avLst/>
                      </a:prstGeom>
                    </p:spPr>
                  </p:pic>
                </p:oleObj>
              </mc:Fallback>
            </mc:AlternateContent>
          </a:graphicData>
        </a:graphic>
      </p:graphicFrame>
    </p:spTree>
    <p:extLst>
      <p:ext uri="{BB962C8B-B14F-4D97-AF65-F5344CB8AC3E}">
        <p14:creationId xmlns:p14="http://schemas.microsoft.com/office/powerpoint/2010/main" val="68800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 </a:t>
            </a:r>
            <a:r>
              <a:rPr lang="cs-CZ" dirty="0" err="1" smtClean="0"/>
              <a:t>analysis</a:t>
            </a:r>
            <a:endParaRPr lang="cs-CZ" dirty="0"/>
          </a:p>
        </p:txBody>
      </p:sp>
      <p:sp>
        <p:nvSpPr>
          <p:cNvPr id="3" name="Zástupný symbol pro obsah 2"/>
          <p:cNvSpPr>
            <a:spLocks noGrp="1"/>
          </p:cNvSpPr>
          <p:nvPr>
            <p:ph idx="1"/>
          </p:nvPr>
        </p:nvSpPr>
        <p:spPr/>
        <p:txBody>
          <a:bodyPr/>
          <a:lstStyle/>
          <a:p>
            <a:r>
              <a:rPr lang="cs-CZ" dirty="0" smtClean="0"/>
              <a:t>Market </a:t>
            </a:r>
            <a:r>
              <a:rPr lang="cs-CZ" dirty="0" err="1" smtClean="0"/>
              <a:t>demand</a:t>
            </a:r>
            <a:r>
              <a:rPr lang="cs-CZ" dirty="0" smtClean="0"/>
              <a:t> and </a:t>
            </a:r>
            <a:r>
              <a:rPr lang="cs-CZ" dirty="0" err="1" smtClean="0"/>
              <a:t>supply</a:t>
            </a:r>
            <a:endParaRPr lang="cs-CZ" dirty="0" smtClean="0"/>
          </a:p>
          <a:p>
            <a:r>
              <a:rPr lang="cs-CZ" dirty="0" err="1" smtClean="0"/>
              <a:t>State</a:t>
            </a:r>
            <a:r>
              <a:rPr lang="cs-CZ" dirty="0" smtClean="0"/>
              <a:t> </a:t>
            </a:r>
            <a:r>
              <a:rPr lang="cs-CZ" dirty="0" err="1" smtClean="0"/>
              <a:t>regulation</a:t>
            </a:r>
            <a:r>
              <a:rPr lang="cs-CZ" dirty="0" smtClean="0"/>
              <a:t> and </a:t>
            </a:r>
            <a:r>
              <a:rPr lang="cs-CZ" dirty="0" err="1" smtClean="0"/>
              <a:t>intervention</a:t>
            </a:r>
            <a:endParaRPr lang="cs-CZ" dirty="0" smtClean="0"/>
          </a:p>
          <a:p>
            <a:r>
              <a:rPr lang="cs-CZ" dirty="0" err="1" smtClean="0"/>
              <a:t>Ceteris</a:t>
            </a:r>
            <a:r>
              <a:rPr lang="cs-CZ" dirty="0" smtClean="0"/>
              <a:t> </a:t>
            </a:r>
            <a:r>
              <a:rPr lang="cs-CZ" dirty="0" err="1" smtClean="0"/>
              <a:t>paribus</a:t>
            </a:r>
            <a:r>
              <a:rPr lang="cs-CZ" dirty="0" smtClean="0"/>
              <a:t> </a:t>
            </a:r>
            <a:r>
              <a:rPr lang="cs-CZ" dirty="0" err="1" smtClean="0"/>
              <a:t>clause</a:t>
            </a:r>
            <a:endParaRPr lang="cs-CZ" dirty="0"/>
          </a:p>
        </p:txBody>
      </p:sp>
    </p:spTree>
    <p:extLst>
      <p:ext uri="{BB962C8B-B14F-4D97-AF65-F5344CB8AC3E}">
        <p14:creationId xmlns:p14="http://schemas.microsoft.com/office/powerpoint/2010/main" val="1092758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Elasticity measures</a:t>
            </a:r>
            <a:endParaRPr lang="en-US" noProof="0" dirty="0">
              <a:latin typeface="Calibri" panose="020F0502020204030204" pitchFamily="34" charset="0"/>
            </a:endParaRPr>
          </a:p>
        </p:txBody>
      </p:sp>
      <p:graphicFrame>
        <p:nvGraphicFramePr>
          <p:cNvPr id="5" name="Content Placeholder 3"/>
          <p:cNvGraphicFramePr>
            <a:graphicFrameLocks noChangeAspect="1"/>
          </p:cNvGraphicFramePr>
          <p:nvPr>
            <p:extLst/>
          </p:nvPr>
        </p:nvGraphicFramePr>
        <p:xfrm>
          <a:off x="827584" y="1772816"/>
          <a:ext cx="7488832" cy="3829685"/>
        </p:xfrm>
        <a:graphic>
          <a:graphicData uri="http://schemas.openxmlformats.org/presentationml/2006/ole">
            <mc:AlternateContent xmlns:mc="http://schemas.openxmlformats.org/markup-compatibility/2006">
              <mc:Choice xmlns:v="urn:schemas-microsoft-com:vml" Requires="v">
                <p:oleObj spid="_x0000_s3080" name="Document" r:id="rId3" imgW="7010400" imgH="3632200" progId="Word.Document.12">
                  <p:embed/>
                </p:oleObj>
              </mc:Choice>
              <mc:Fallback>
                <p:oleObj name="Document" r:id="rId3" imgW="7010400" imgH="3632200" progId="Word.Document.12">
                  <p:embed/>
                  <p:pic>
                    <p:nvPicPr>
                      <p:cNvPr id="5" name="Content Placeholder 3"/>
                      <p:cNvPicPr/>
                      <p:nvPr/>
                    </p:nvPicPr>
                    <p:blipFill>
                      <a:blip r:embed="rId4"/>
                      <a:stretch>
                        <a:fillRect/>
                      </a:stretch>
                    </p:blipFill>
                    <p:spPr>
                      <a:xfrm>
                        <a:off x="827584" y="1772816"/>
                        <a:ext cx="7488832" cy="3829685"/>
                      </a:xfrm>
                      <a:prstGeom prst="rect">
                        <a:avLst/>
                      </a:prstGeom>
                    </p:spPr>
                  </p:pic>
                </p:oleObj>
              </mc:Fallback>
            </mc:AlternateContent>
          </a:graphicData>
        </a:graphic>
      </p:graphicFrame>
    </p:spTree>
    <p:extLst>
      <p:ext uri="{BB962C8B-B14F-4D97-AF65-F5344CB8AC3E}">
        <p14:creationId xmlns:p14="http://schemas.microsoft.com/office/powerpoint/2010/main" val="622071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The Airline Demand Model Revisited</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439738" y="2085975"/>
          <a:ext cx="8264525" cy="3200400"/>
        </p:xfrm>
        <a:graphic>
          <a:graphicData uri="http://schemas.openxmlformats.org/presentationml/2006/ole">
            <mc:AlternateContent xmlns:mc="http://schemas.openxmlformats.org/markup-compatibility/2006">
              <mc:Choice xmlns:v="urn:schemas-microsoft-com:vml" Requires="v">
                <p:oleObj spid="_x0000_s4104" name="Document" r:id="rId3" imgW="7734300" imgH="3035300" progId="Word.Document.12">
                  <p:embed/>
                </p:oleObj>
              </mc:Choice>
              <mc:Fallback>
                <p:oleObj name="Document" r:id="rId3" imgW="7734300" imgH="3035300" progId="Word.Document.12">
                  <p:embed/>
                  <p:pic>
                    <p:nvPicPr>
                      <p:cNvPr id="4" name="Content Placeholder 3"/>
                      <p:cNvPicPr/>
                      <p:nvPr/>
                    </p:nvPicPr>
                    <p:blipFill>
                      <a:blip r:embed="rId4"/>
                      <a:stretch>
                        <a:fillRect/>
                      </a:stretch>
                    </p:blipFill>
                    <p:spPr>
                      <a:xfrm>
                        <a:off x="439738" y="2085975"/>
                        <a:ext cx="8264525" cy="3200400"/>
                      </a:xfrm>
                      <a:prstGeom prst="rect">
                        <a:avLst/>
                      </a:prstGeom>
                    </p:spPr>
                  </p:pic>
                </p:oleObj>
              </mc:Fallback>
            </mc:AlternateContent>
          </a:graphicData>
        </a:graphic>
      </p:graphicFrame>
    </p:spTree>
    <p:extLst>
      <p:ext uri="{BB962C8B-B14F-4D97-AF65-F5344CB8AC3E}">
        <p14:creationId xmlns:p14="http://schemas.microsoft.com/office/powerpoint/2010/main" val="1412693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The Airline Demand Model Revisited</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439738" y="1892300"/>
          <a:ext cx="8264525" cy="3589338"/>
        </p:xfrm>
        <a:graphic>
          <a:graphicData uri="http://schemas.openxmlformats.org/presentationml/2006/ole">
            <mc:AlternateContent xmlns:mc="http://schemas.openxmlformats.org/markup-compatibility/2006">
              <mc:Choice xmlns:v="urn:schemas-microsoft-com:vml" Requires="v">
                <p:oleObj spid="_x0000_s5128" name="Document" r:id="rId3" imgW="7734300" imgH="3403600" progId="Word.Document.12">
                  <p:embed/>
                </p:oleObj>
              </mc:Choice>
              <mc:Fallback>
                <p:oleObj name="Document" r:id="rId3" imgW="7734300" imgH="3403600" progId="Word.Document.12">
                  <p:embed/>
                  <p:pic>
                    <p:nvPicPr>
                      <p:cNvPr id="4" name="Content Placeholder 3"/>
                      <p:cNvPicPr/>
                      <p:nvPr/>
                    </p:nvPicPr>
                    <p:blipFill>
                      <a:blip r:embed="rId4"/>
                      <a:stretch>
                        <a:fillRect/>
                      </a:stretch>
                    </p:blipFill>
                    <p:spPr>
                      <a:xfrm>
                        <a:off x="439738" y="1892300"/>
                        <a:ext cx="8264525" cy="3589338"/>
                      </a:xfrm>
                      <a:prstGeom prst="rect">
                        <a:avLst/>
                      </a:prstGeom>
                    </p:spPr>
                  </p:pic>
                </p:oleObj>
              </mc:Fallback>
            </mc:AlternateContent>
          </a:graphicData>
        </a:graphic>
      </p:graphicFrame>
    </p:spTree>
    <p:extLst>
      <p:ext uri="{BB962C8B-B14F-4D97-AF65-F5344CB8AC3E}">
        <p14:creationId xmlns:p14="http://schemas.microsoft.com/office/powerpoint/2010/main" val="2438440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Elasticity measures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981075" y="2448793"/>
          <a:ext cx="7180263" cy="2492375"/>
        </p:xfrm>
        <a:graphic>
          <a:graphicData uri="http://schemas.openxmlformats.org/presentationml/2006/ole">
            <mc:AlternateContent xmlns:mc="http://schemas.openxmlformats.org/markup-compatibility/2006">
              <mc:Choice xmlns:v="urn:schemas-microsoft-com:vml" Requires="v">
                <p:oleObj spid="_x0000_s6152" name="Dokument" r:id="rId3" imgW="7011861" imgH="2468880" progId="Word.Document.12">
                  <p:embed/>
                </p:oleObj>
              </mc:Choice>
              <mc:Fallback>
                <p:oleObj name="Dokument" r:id="rId3" imgW="7011861" imgH="2468880" progId="Word.Document.12">
                  <p:embed/>
                  <p:pic>
                    <p:nvPicPr>
                      <p:cNvPr id="4" name="Content Placeholder 3"/>
                      <p:cNvPicPr/>
                      <p:nvPr/>
                    </p:nvPicPr>
                    <p:blipFill>
                      <a:blip r:embed="rId4"/>
                      <a:stretch>
                        <a:fillRect/>
                      </a:stretch>
                    </p:blipFill>
                    <p:spPr>
                      <a:xfrm>
                        <a:off x="981075" y="2448793"/>
                        <a:ext cx="7180263" cy="2492375"/>
                      </a:xfrm>
                      <a:prstGeom prst="rect">
                        <a:avLst/>
                      </a:prstGeom>
                    </p:spPr>
                  </p:pic>
                </p:oleObj>
              </mc:Fallback>
            </mc:AlternateContent>
          </a:graphicData>
        </a:graphic>
      </p:graphicFrame>
    </p:spTree>
    <p:extLst>
      <p:ext uri="{BB962C8B-B14F-4D97-AF65-F5344CB8AC3E}">
        <p14:creationId xmlns:p14="http://schemas.microsoft.com/office/powerpoint/2010/main" val="2966370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law</a:t>
            </a:r>
            <a:r>
              <a:rPr lang="cs-CZ" dirty="0" smtClean="0"/>
              <a:t> </a:t>
            </a:r>
            <a:r>
              <a:rPr lang="cs-CZ" dirty="0" err="1" smtClean="0"/>
              <a:t>of</a:t>
            </a:r>
            <a:r>
              <a:rPr lang="cs-CZ" dirty="0" smtClean="0"/>
              <a:t> </a:t>
            </a:r>
            <a:r>
              <a:rPr lang="cs-CZ" dirty="0" err="1" smtClean="0"/>
              <a:t>demand</a:t>
            </a:r>
            <a:endParaRPr lang="cs-CZ" dirty="0"/>
          </a:p>
        </p:txBody>
      </p:sp>
      <p:sp>
        <p:nvSpPr>
          <p:cNvPr id="3" name="Zástupný symbol pro obsah 2"/>
          <p:cNvSpPr>
            <a:spLocks noGrp="1"/>
          </p:cNvSpPr>
          <p:nvPr>
            <p:ph idx="1"/>
          </p:nvPr>
        </p:nvSpPr>
        <p:spPr/>
        <p:txBody>
          <a:bodyPr/>
          <a:lstStyle/>
          <a:p>
            <a:pPr marL="0" indent="0">
              <a:buNone/>
            </a:pPr>
            <a:r>
              <a:rPr lang="cs-CZ" dirty="0" err="1" smtClean="0"/>
              <a:t>Law</a:t>
            </a:r>
            <a:r>
              <a:rPr lang="cs-CZ" dirty="0" smtClean="0"/>
              <a:t> </a:t>
            </a:r>
            <a:r>
              <a:rPr lang="cs-CZ" dirty="0" err="1" smtClean="0"/>
              <a:t>of</a:t>
            </a:r>
            <a:r>
              <a:rPr lang="cs-CZ" dirty="0" smtClean="0"/>
              <a:t> </a:t>
            </a:r>
            <a:r>
              <a:rPr lang="cs-CZ" dirty="0" err="1" smtClean="0"/>
              <a:t>demand</a:t>
            </a:r>
            <a:r>
              <a:rPr lang="cs-CZ" dirty="0" smtClean="0"/>
              <a:t> </a:t>
            </a:r>
            <a:r>
              <a:rPr lang="cs-CZ" dirty="0" err="1" smtClean="0"/>
              <a:t>states</a:t>
            </a:r>
            <a:r>
              <a:rPr lang="cs-CZ" dirty="0" smtClean="0"/>
              <a:t> </a:t>
            </a:r>
            <a:r>
              <a:rPr lang="cs-CZ" dirty="0" err="1" smtClean="0"/>
              <a:t>that</a:t>
            </a:r>
            <a:r>
              <a:rPr lang="cs-CZ" dirty="0" smtClean="0"/>
              <a:t>, </a:t>
            </a:r>
            <a:r>
              <a:rPr lang="cs-CZ" dirty="0" err="1" smtClean="0"/>
              <a:t>all</a:t>
            </a:r>
            <a:r>
              <a:rPr lang="cs-CZ" dirty="0" smtClean="0"/>
              <a:t> </a:t>
            </a:r>
            <a:r>
              <a:rPr lang="cs-CZ" dirty="0" err="1" smtClean="0"/>
              <a:t>else</a:t>
            </a:r>
            <a:r>
              <a:rPr lang="cs-CZ" dirty="0" smtClean="0"/>
              <a:t> </a:t>
            </a:r>
            <a:r>
              <a:rPr lang="cs-CZ" dirty="0" err="1" smtClean="0"/>
              <a:t>being</a:t>
            </a:r>
            <a:r>
              <a:rPr lang="cs-CZ" dirty="0" smtClean="0"/>
              <a:t> </a:t>
            </a:r>
            <a:r>
              <a:rPr lang="cs-CZ" dirty="0" err="1" smtClean="0"/>
              <a:t>constant</a:t>
            </a:r>
            <a:r>
              <a:rPr lang="cs-CZ" dirty="0" smtClean="0"/>
              <a:t>, </a:t>
            </a:r>
            <a:r>
              <a:rPr lang="en-US" dirty="0"/>
              <a:t>as the price of a product increases </a:t>
            </a:r>
            <a:r>
              <a:rPr lang="en-US" b="1" dirty="0"/>
              <a:t>(↑)</a:t>
            </a:r>
            <a:r>
              <a:rPr lang="en-US" dirty="0"/>
              <a:t>, quantity demanded falls </a:t>
            </a:r>
            <a:r>
              <a:rPr lang="en-US" b="1" dirty="0"/>
              <a:t>(↓</a:t>
            </a:r>
            <a:r>
              <a:rPr lang="en-US" b="1" dirty="0" smtClean="0"/>
              <a:t>)</a:t>
            </a:r>
            <a:r>
              <a:rPr lang="en-US" dirty="0" smtClean="0"/>
              <a:t> </a:t>
            </a:r>
            <a:endParaRPr lang="cs-CZ" dirty="0"/>
          </a:p>
        </p:txBody>
      </p:sp>
    </p:spTree>
    <p:extLst>
      <p:ext uri="{BB962C8B-B14F-4D97-AF65-F5344CB8AC3E}">
        <p14:creationId xmlns:p14="http://schemas.microsoft.com/office/powerpoint/2010/main" val="3912177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Demand</a:t>
            </a:r>
            <a:r>
              <a:rPr lang="cs-CZ" dirty="0" smtClean="0"/>
              <a:t> </a:t>
            </a:r>
            <a:r>
              <a:rPr lang="cs-CZ" dirty="0" err="1" smtClean="0"/>
              <a:t>curves</a:t>
            </a:r>
            <a:endParaRPr lang="cs-CZ" dirty="0"/>
          </a:p>
        </p:txBody>
      </p:sp>
      <p:sp>
        <p:nvSpPr>
          <p:cNvPr id="3" name="Zástupný symbol pro obsah 2"/>
          <p:cNvSpPr>
            <a:spLocks noGrp="1"/>
          </p:cNvSpPr>
          <p:nvPr>
            <p:ph idx="1"/>
          </p:nvPr>
        </p:nvSpPr>
        <p:spPr/>
        <p:txBody>
          <a:bodyPr/>
          <a:lstStyle/>
          <a:p>
            <a:pPr marL="0" indent="0">
              <a:buNone/>
            </a:pPr>
            <a:r>
              <a:rPr lang="cs-CZ" dirty="0" err="1" smtClean="0">
                <a:solidFill>
                  <a:srgbClr val="FF0000"/>
                </a:solidFill>
              </a:rPr>
              <a:t>Figure</a:t>
            </a:r>
            <a:r>
              <a:rPr lang="cs-CZ" dirty="0" smtClean="0">
                <a:solidFill>
                  <a:srgbClr val="FF0000"/>
                </a:solidFill>
              </a:rPr>
              <a:t> 3.1</a:t>
            </a:r>
            <a:endParaRPr lang="cs-CZ" dirty="0">
              <a:solidFill>
                <a:srgbClr val="FF0000"/>
              </a:solidFill>
            </a:endParaRPr>
          </a:p>
        </p:txBody>
      </p:sp>
      <p:pic>
        <p:nvPicPr>
          <p:cNvPr id="5" name="Picture 4" descr="Cowie 1-5 2.pdf"/>
          <p:cNvPicPr>
            <a:picLocks noChangeAspect="1"/>
          </p:cNvPicPr>
          <p:nvPr/>
        </p:nvPicPr>
        <p:blipFill rotWithShape="1">
          <a:blip r:embed="rId2" cstate="print">
            <a:extLst>
              <a:ext uri="{28A0092B-C50C-407E-A947-70E740481C1C}">
                <a14:useLocalDpi xmlns:a14="http://schemas.microsoft.com/office/drawing/2010/main" val="0"/>
              </a:ext>
            </a:extLst>
          </a:blip>
          <a:srcRect l="15118"/>
          <a:stretch/>
        </p:blipFill>
        <p:spPr>
          <a:xfrm rot="16200000">
            <a:off x="2202446" y="-466142"/>
            <a:ext cx="4608513" cy="8942411"/>
          </a:xfrm>
          <a:prstGeom prst="rect">
            <a:avLst/>
          </a:prstGeom>
          <a:scene3d>
            <a:camera prst="orthographicFront">
              <a:rot lat="0" lon="0" rev="30000"/>
            </a:camera>
            <a:lightRig rig="threePt" dir="t"/>
          </a:scene3d>
        </p:spPr>
      </p:pic>
    </p:spTree>
    <p:extLst>
      <p:ext uri="{BB962C8B-B14F-4D97-AF65-F5344CB8AC3E}">
        <p14:creationId xmlns:p14="http://schemas.microsoft.com/office/powerpoint/2010/main" val="3419540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Demand</a:t>
            </a:r>
            <a:r>
              <a:rPr lang="cs-CZ" dirty="0" smtClean="0"/>
              <a:t> </a:t>
            </a:r>
            <a:r>
              <a:rPr lang="cs-CZ" dirty="0" err="1" smtClean="0"/>
              <a:t>determinants</a:t>
            </a:r>
            <a:endParaRPr lang="cs-CZ" dirty="0"/>
          </a:p>
        </p:txBody>
      </p:sp>
      <p:sp>
        <p:nvSpPr>
          <p:cNvPr id="3" name="Zástupný symbol pro obsah 2"/>
          <p:cNvSpPr>
            <a:spLocks noGrp="1"/>
          </p:cNvSpPr>
          <p:nvPr>
            <p:ph idx="1"/>
          </p:nvPr>
        </p:nvSpPr>
        <p:spPr/>
        <p:txBody>
          <a:bodyPr/>
          <a:lstStyle/>
          <a:p>
            <a:r>
              <a:rPr lang="cs-CZ" dirty="0" err="1" smtClean="0"/>
              <a:t>Income</a:t>
            </a:r>
            <a:r>
              <a:rPr lang="cs-CZ" dirty="0" smtClean="0"/>
              <a:t>  ↑</a:t>
            </a:r>
          </a:p>
          <a:p>
            <a:r>
              <a:rPr lang="cs-CZ" dirty="0" err="1" smtClean="0"/>
              <a:t>Price</a:t>
            </a:r>
            <a:r>
              <a:rPr lang="cs-CZ" dirty="0" smtClean="0"/>
              <a:t> </a:t>
            </a:r>
            <a:r>
              <a:rPr lang="cs-CZ" dirty="0" err="1" smtClean="0"/>
              <a:t>of</a:t>
            </a:r>
            <a:r>
              <a:rPr lang="cs-CZ" dirty="0" smtClean="0"/>
              <a:t> </a:t>
            </a:r>
            <a:r>
              <a:rPr lang="cs-CZ" dirty="0" err="1" smtClean="0"/>
              <a:t>substitutes</a:t>
            </a:r>
            <a:r>
              <a:rPr lang="cs-CZ" dirty="0" smtClean="0"/>
              <a:t> ↑</a:t>
            </a:r>
          </a:p>
          <a:p>
            <a:r>
              <a:rPr lang="cs-CZ" dirty="0" err="1" smtClean="0"/>
              <a:t>Price</a:t>
            </a:r>
            <a:r>
              <a:rPr lang="cs-CZ" dirty="0" smtClean="0"/>
              <a:t> </a:t>
            </a:r>
            <a:r>
              <a:rPr lang="cs-CZ" dirty="0" err="1" smtClean="0"/>
              <a:t>of</a:t>
            </a:r>
            <a:r>
              <a:rPr lang="cs-CZ" dirty="0" smtClean="0"/>
              <a:t> </a:t>
            </a:r>
            <a:r>
              <a:rPr lang="cs-CZ" dirty="0" err="1" smtClean="0"/>
              <a:t>complements</a:t>
            </a:r>
            <a:r>
              <a:rPr lang="cs-CZ" dirty="0" smtClean="0"/>
              <a:t> ↓</a:t>
            </a:r>
          </a:p>
          <a:p>
            <a:r>
              <a:rPr lang="cs-CZ" dirty="0" err="1" smtClean="0"/>
              <a:t>Fashion</a:t>
            </a:r>
            <a:endParaRPr lang="cs-CZ" dirty="0" smtClean="0"/>
          </a:p>
          <a:p>
            <a:r>
              <a:rPr lang="cs-CZ" dirty="0" err="1" smtClean="0"/>
              <a:t>Expectations</a:t>
            </a:r>
            <a:endParaRPr lang="cs-CZ" dirty="0"/>
          </a:p>
        </p:txBody>
      </p:sp>
    </p:spTree>
    <p:extLst>
      <p:ext uri="{BB962C8B-B14F-4D97-AF65-F5344CB8AC3E}">
        <p14:creationId xmlns:p14="http://schemas.microsoft.com/office/powerpoint/2010/main" val="684637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1: </a:t>
            </a:r>
            <a:r>
              <a:rPr lang="cs-CZ" dirty="0" err="1" smtClean="0"/>
              <a:t>Impact</a:t>
            </a:r>
            <a:r>
              <a:rPr lang="cs-CZ" dirty="0" smtClean="0"/>
              <a:t> </a:t>
            </a:r>
            <a:r>
              <a:rPr lang="cs-CZ" dirty="0" err="1" smtClean="0"/>
              <a:t>of</a:t>
            </a:r>
            <a:r>
              <a:rPr lang="cs-CZ" dirty="0" smtClean="0"/>
              <a:t> </a:t>
            </a:r>
            <a:r>
              <a:rPr lang="cs-CZ" dirty="0" err="1" smtClean="0"/>
              <a:t>income</a:t>
            </a:r>
            <a:r>
              <a:rPr lang="cs-CZ" dirty="0" smtClean="0"/>
              <a:t> on </a:t>
            </a:r>
            <a:r>
              <a:rPr lang="cs-CZ" dirty="0" err="1" smtClean="0"/>
              <a:t>demand</a:t>
            </a:r>
            <a:r>
              <a:rPr lang="cs-CZ" dirty="0" smtClean="0"/>
              <a:t> </a:t>
            </a:r>
            <a:endParaRPr lang="cs-CZ" dirty="0"/>
          </a:p>
        </p:txBody>
      </p:sp>
      <p:pic>
        <p:nvPicPr>
          <p:cNvPr id="4" name="Picture 3" descr="Transecon cowie 1-5.pdf"/>
          <p:cNvPicPr>
            <a:picLocks noChangeAspect="1"/>
          </p:cNvPicPr>
          <p:nvPr/>
        </p:nvPicPr>
        <p:blipFill rotWithShape="1">
          <a:blip r:embed="rId2" cstate="print">
            <a:extLst>
              <a:ext uri="{28A0092B-C50C-407E-A947-70E740481C1C}">
                <a14:useLocalDpi xmlns:a14="http://schemas.microsoft.com/office/drawing/2010/main" val="0"/>
              </a:ext>
            </a:extLst>
          </a:blip>
          <a:srcRect l="3185" b="12992"/>
          <a:stretch/>
        </p:blipFill>
        <p:spPr>
          <a:xfrm>
            <a:off x="804531" y="1628800"/>
            <a:ext cx="7534938" cy="4803640"/>
          </a:xfrm>
          <a:prstGeom prst="rect">
            <a:avLst/>
          </a:prstGeom>
        </p:spPr>
      </p:pic>
    </p:spTree>
    <p:extLst>
      <p:ext uri="{BB962C8B-B14F-4D97-AF65-F5344CB8AC3E}">
        <p14:creationId xmlns:p14="http://schemas.microsoft.com/office/powerpoint/2010/main" val="822984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2057</Words>
  <Application>Microsoft Office PowerPoint</Application>
  <PresentationFormat>Předvádění na obrazovce (4:3)</PresentationFormat>
  <Paragraphs>185</Paragraphs>
  <Slides>53</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3</vt:i4>
      </vt:variant>
      <vt:variant>
        <vt:lpstr>Nadpisy snímků</vt:lpstr>
      </vt:variant>
      <vt:variant>
        <vt:i4>53</vt:i4>
      </vt:variant>
    </vt:vector>
  </HeadingPairs>
  <TitlesOfParts>
    <vt:vector size="60" baseType="lpstr">
      <vt:lpstr>Arial</vt:lpstr>
      <vt:lpstr>Calibri</vt:lpstr>
      <vt:lpstr>Cambria Math</vt:lpstr>
      <vt:lpstr>Motiv systému Office</vt:lpstr>
      <vt:lpstr>Equation</vt:lpstr>
      <vt:lpstr>Document</vt:lpstr>
      <vt:lpstr>Dokument</vt:lpstr>
      <vt:lpstr>1. TRANSPORT MARKETS</vt:lpstr>
      <vt:lpstr>Readings for Lecture 1</vt:lpstr>
      <vt:lpstr>Learning Outcomes </vt:lpstr>
      <vt:lpstr>1.1 Basics</vt:lpstr>
      <vt:lpstr>Market analysis</vt:lpstr>
      <vt:lpstr>The law of demand</vt:lpstr>
      <vt:lpstr>Demand curves</vt:lpstr>
      <vt:lpstr>Demand determinants</vt:lpstr>
      <vt:lpstr>Case 1: Impact of income on demand </vt:lpstr>
      <vt:lpstr>Theory of supply</vt:lpstr>
      <vt:lpstr>Supply determinants</vt:lpstr>
      <vt:lpstr>Case 2: British bus industry</vt:lpstr>
      <vt:lpstr>Organization of Supply</vt:lpstr>
      <vt:lpstr>Market workings</vt:lpstr>
      <vt:lpstr>1.2 Exercises</vt:lpstr>
      <vt:lpstr>Transport economics problems?</vt:lpstr>
      <vt:lpstr>Increasing the use of the railways</vt:lpstr>
      <vt:lpstr>Public transport as an inferior good?</vt:lpstr>
      <vt:lpstr>Demand for air travel</vt:lpstr>
      <vt:lpstr>The role of infrastructure</vt:lpstr>
      <vt:lpstr>Monetary and time costs</vt:lpstr>
      <vt:lpstr>Economic and econometrics models</vt:lpstr>
      <vt:lpstr>Basic econometrics</vt:lpstr>
      <vt:lpstr>1.3 Readings</vt:lpstr>
      <vt:lpstr>Transport economics</vt:lpstr>
      <vt:lpstr>Markets and interventions</vt:lpstr>
      <vt:lpstr>Further topics</vt:lpstr>
      <vt:lpstr>Further Readings</vt:lpstr>
      <vt:lpstr>1.4 Summary</vt:lpstr>
      <vt:lpstr>Summary (1)</vt:lpstr>
      <vt:lpstr>Summary (2)</vt:lpstr>
      <vt:lpstr>Summary (3)</vt:lpstr>
      <vt:lpstr>Readings for Lecture 2</vt:lpstr>
      <vt:lpstr>Appendix: The statistical analysis of economic relations</vt:lpstr>
      <vt:lpstr>Economic model</vt:lpstr>
      <vt:lpstr>Econometric model</vt:lpstr>
      <vt:lpstr>An Econometric Model of Airline Demand</vt:lpstr>
      <vt:lpstr>Least Squares Regression</vt:lpstr>
      <vt:lpstr>Estimating the Demand for Airline Travel</vt:lpstr>
      <vt:lpstr>Confidence Intervals</vt:lpstr>
      <vt:lpstr>t statistics</vt:lpstr>
      <vt:lpstr>Confidence Intervals for Airline Travel</vt:lpstr>
      <vt:lpstr>Hypothesis tests</vt:lpstr>
      <vt:lpstr>Issues in hypotheses testing</vt:lpstr>
      <vt:lpstr>Goodness of fit and R2</vt:lpstr>
      <vt:lpstr>Cross section and time series data</vt:lpstr>
      <vt:lpstr>Model specification</vt:lpstr>
      <vt:lpstr>Functional Form</vt:lpstr>
      <vt:lpstr>Marginal effects</vt:lpstr>
      <vt:lpstr>Elasticity measures</vt:lpstr>
      <vt:lpstr>The Airline Demand Model Revisited</vt:lpstr>
      <vt:lpstr>The Airline Demand Model Revisited</vt:lpstr>
      <vt:lpstr>Elasticity measures</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TRANSPORT MARKETS</dc:title>
  <dc:creator>Tomes Zdenek</dc:creator>
  <cp:lastModifiedBy>Tomes Zdenek</cp:lastModifiedBy>
  <cp:revision>21</cp:revision>
  <cp:lastPrinted>2018-09-11T10:10:52Z</cp:lastPrinted>
  <dcterms:created xsi:type="dcterms:W3CDTF">2018-01-04T06:53:10Z</dcterms:created>
  <dcterms:modified xsi:type="dcterms:W3CDTF">2018-09-11T10:16:16Z</dcterms:modified>
</cp:coreProperties>
</file>