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8" r:id="rId2"/>
    <p:sldId id="257" r:id="rId3"/>
    <p:sldId id="271" r:id="rId4"/>
    <p:sldId id="272" r:id="rId5"/>
    <p:sldId id="307" r:id="rId6"/>
    <p:sldId id="259" r:id="rId7"/>
    <p:sldId id="260" r:id="rId8"/>
    <p:sldId id="261" r:id="rId9"/>
    <p:sldId id="262" r:id="rId10"/>
    <p:sldId id="263" r:id="rId11"/>
    <p:sldId id="264" r:id="rId12"/>
    <p:sldId id="265" r:id="rId13"/>
    <p:sldId id="266" r:id="rId14"/>
    <p:sldId id="267" r:id="rId15"/>
    <p:sldId id="268" r:id="rId16"/>
    <p:sldId id="269" r:id="rId17"/>
    <p:sldId id="274" r:id="rId18"/>
    <p:sldId id="277" r:id="rId19"/>
    <p:sldId id="276" r:id="rId20"/>
    <p:sldId id="278" r:id="rId21"/>
    <p:sldId id="275" r:id="rId22"/>
    <p:sldId id="285" r:id="rId23"/>
    <p:sldId id="289" r:id="rId24"/>
    <p:sldId id="288" r:id="rId25"/>
    <p:sldId id="290"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280" r:id="rId42"/>
    <p:sldId id="283" r:id="rId43"/>
    <p:sldId id="27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4" autoAdjust="0"/>
  </p:normalViewPr>
  <p:slideViewPr>
    <p:cSldViewPr>
      <p:cViewPr varScale="1">
        <p:scale>
          <a:sx n="109" d="100"/>
          <a:sy n="109" d="100"/>
        </p:scale>
        <p:origin x="1674" y="108"/>
      </p:cViewPr>
      <p:guideLst>
        <p:guide orient="horz" pos="2160"/>
        <p:guide pos="2880"/>
      </p:guideLst>
    </p:cSldViewPr>
  </p:slideViewPr>
  <p:outlineViewPr>
    <p:cViewPr>
      <p:scale>
        <a:sx n="33" d="100"/>
        <a:sy n="33" d="100"/>
      </p:scale>
      <p:origin x="0" y="-78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32232-D38B-4E8E-9F6E-293E381D07C6}" type="datetimeFigureOut">
              <a:rPr lang="cs-CZ" smtClean="0"/>
              <a:t>11.09.2018</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6F6F-A5B3-4965-995B-97F614A4E0E9}" type="slidenum">
              <a:rPr lang="cs-CZ" smtClean="0"/>
              <a:t>‹#›</a:t>
            </a:fld>
            <a:endParaRPr lang="cs-CZ"/>
          </a:p>
        </p:txBody>
      </p:sp>
    </p:spTree>
    <p:extLst>
      <p:ext uri="{BB962C8B-B14F-4D97-AF65-F5344CB8AC3E}">
        <p14:creationId xmlns:p14="http://schemas.microsoft.com/office/powerpoint/2010/main" val="196688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35B98CD5-B38F-4529-AAA2-190BC40654B6}" type="slidenum">
              <a:rPr lang="en-US" smtClean="0"/>
              <a:t>27</a:t>
            </a:fld>
            <a:endParaRPr lang="en-US"/>
          </a:p>
        </p:txBody>
      </p:sp>
    </p:spTree>
    <p:extLst>
      <p:ext uri="{BB962C8B-B14F-4D97-AF65-F5344CB8AC3E}">
        <p14:creationId xmlns:p14="http://schemas.microsoft.com/office/powerpoint/2010/main" val="290615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5B98CD5-B38F-4529-AAA2-190BC40654B6}" type="slidenum">
              <a:rPr lang="en-US" smtClean="0"/>
              <a:t>33</a:t>
            </a:fld>
            <a:endParaRPr lang="en-US"/>
          </a:p>
        </p:txBody>
      </p:sp>
    </p:spTree>
    <p:extLst>
      <p:ext uri="{BB962C8B-B14F-4D97-AF65-F5344CB8AC3E}">
        <p14:creationId xmlns:p14="http://schemas.microsoft.com/office/powerpoint/2010/main" val="407145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548FE474-B0DD-482F-9B91-36346D72A739}"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265527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548FE474-B0DD-482F-9B91-36346D72A739}"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223990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548FE474-B0DD-482F-9B91-36346D72A739}"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44452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548FE474-B0DD-482F-9B91-36346D72A739}"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21008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548FE474-B0DD-482F-9B91-36346D72A739}" type="datetimeFigureOut">
              <a:rPr lang="en-GB" smtClean="0"/>
              <a:t>11/09/2018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777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548FE474-B0DD-482F-9B91-36346D72A739}" type="datetimeFigureOut">
              <a:rPr lang="en-GB" smtClean="0"/>
              <a:t>11/09/2018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202422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548FE474-B0DD-482F-9B91-36346D72A739}" type="datetimeFigureOut">
              <a:rPr lang="en-GB" smtClean="0"/>
              <a:t>11/09/2018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318046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548FE474-B0DD-482F-9B91-36346D72A739}" type="datetimeFigureOut">
              <a:rPr lang="en-GB" smtClean="0"/>
              <a:t>11/09/2018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377693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48FE474-B0DD-482F-9B91-36346D72A739}" type="datetimeFigureOut">
              <a:rPr lang="en-GB" smtClean="0"/>
              <a:t>11/09/2018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208958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48FE474-B0DD-482F-9B91-36346D72A739}" type="datetimeFigureOut">
              <a:rPr lang="en-GB" smtClean="0"/>
              <a:t>11/09/2018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184042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48FE474-B0DD-482F-9B91-36346D72A739}" type="datetimeFigureOut">
              <a:rPr lang="en-GB" smtClean="0"/>
              <a:t>11/09/2018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7EBE272E-7D51-41DC-8036-50E27AD2F29A}" type="slidenum">
              <a:rPr lang="en-GB" smtClean="0"/>
              <a:t>‹#›</a:t>
            </a:fld>
            <a:endParaRPr lang="en-GB"/>
          </a:p>
        </p:txBody>
      </p:sp>
    </p:spTree>
    <p:extLst>
      <p:ext uri="{BB962C8B-B14F-4D97-AF65-F5344CB8AC3E}">
        <p14:creationId xmlns:p14="http://schemas.microsoft.com/office/powerpoint/2010/main" val="328417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FE474-B0DD-482F-9B91-36346D72A739}" type="datetimeFigureOut">
              <a:rPr lang="en-GB" smtClean="0"/>
              <a:t>11/09/2018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E272E-7D51-41DC-8036-50E27AD2F29A}" type="slidenum">
              <a:rPr lang="en-GB" smtClean="0"/>
              <a:t>‹#›</a:t>
            </a:fld>
            <a:endParaRPr lang="en-GB"/>
          </a:p>
        </p:txBody>
      </p:sp>
    </p:spTree>
    <p:extLst>
      <p:ext uri="{BB962C8B-B14F-4D97-AF65-F5344CB8AC3E}">
        <p14:creationId xmlns:p14="http://schemas.microsoft.com/office/powerpoint/2010/main" val="318481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Dokument_aplikace_Microsoft_Word2.doc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package" Target="../embeddings/Dokument_aplikace_Microsoft_Word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Dokument_aplikace_Microsoft_Word4.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Dokument_aplikace_Microsoft_Word5.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Dokument_aplikace_Microsoft_Word6.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Dokument_aplikace_Microsoft_Word7.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3" Type="http://schemas.openxmlformats.org/officeDocument/2006/relationships/package" Target="../embeddings/Dokument_aplikace_Microsoft_Word8.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37.xml.rels><?xml version="1.0" encoding="UTF-8" standalone="yes"?>
<Relationships xmlns="http://schemas.openxmlformats.org/package/2006/relationships"><Relationship Id="rId3" Type="http://schemas.openxmlformats.org/officeDocument/2006/relationships/package" Target="../embeddings/Dokument_aplikace_Microsoft_Word9.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Dokument_aplikace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Dokument_aplikace_Microsoft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smtClean="0"/>
              <a:t>2. TRANSPORT DEMAND ELASTICITY</a:t>
            </a: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60091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Price elasticities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0468" y="1556792"/>
            <a:ext cx="4623063" cy="4569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220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Cross price elasticity</a:t>
            </a:r>
            <a:endParaRPr lang="en-GB" dirty="0"/>
          </a:p>
        </p:txBody>
      </p:sp>
      <p:sp>
        <p:nvSpPr>
          <p:cNvPr id="3" name="Zástupný symbol pro obsah 2"/>
          <p:cNvSpPr>
            <a:spLocks noGrp="1"/>
          </p:cNvSpPr>
          <p:nvPr>
            <p:ph idx="1"/>
          </p:nvPr>
        </p:nvSpPr>
        <p:spPr/>
        <p:txBody>
          <a:bodyPr/>
          <a:lstStyle/>
          <a:p>
            <a:pPr marL="0" indent="0">
              <a:buNone/>
            </a:pPr>
            <a:r>
              <a:rPr lang="en-GB" dirty="0" smtClean="0"/>
              <a:t>Cross price elasticity = Percentage change in quantity demanded of service A/Percentage change in price of service B</a:t>
            </a:r>
            <a:endParaRPr lang="en-GB" dirty="0"/>
          </a:p>
        </p:txBody>
      </p:sp>
    </p:spTree>
    <p:extLst>
      <p:ext uri="{BB962C8B-B14F-4D97-AF65-F5344CB8AC3E}">
        <p14:creationId xmlns:p14="http://schemas.microsoft.com/office/powerpoint/2010/main" val="701928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GB" sz="3200" dirty="0" smtClean="0"/>
              <a:t>Cross price elasticities intercity passenger transport demand in Canada, mid range values, </a:t>
            </a:r>
            <a:r>
              <a:rPr lang="en-GB" sz="3200" dirty="0" err="1" smtClean="0"/>
              <a:t>Oum</a:t>
            </a:r>
            <a:r>
              <a:rPr lang="en-GB" sz="3200" dirty="0" smtClean="0"/>
              <a:t> and Gillen (1983) </a:t>
            </a:r>
            <a:endParaRPr lang="en-GB" sz="3200" dirty="0"/>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330826086"/>
              </p:ext>
            </p:extLst>
          </p:nvPr>
        </p:nvGraphicFramePr>
        <p:xfrm>
          <a:off x="144463" y="2436813"/>
          <a:ext cx="8855075" cy="2616200"/>
        </p:xfrm>
        <a:graphic>
          <a:graphicData uri="http://schemas.openxmlformats.org/presentationml/2006/ole">
            <mc:AlternateContent xmlns:mc="http://schemas.openxmlformats.org/markup-compatibility/2006">
              <mc:Choice xmlns:v="urn:schemas-microsoft-com:vml" Requires="v">
                <p:oleObj spid="_x0000_s2067" name="Dokument" r:id="rId3" imgW="7011861" imgH="2098007" progId="Word.Document.12">
                  <p:embed/>
                </p:oleObj>
              </mc:Choice>
              <mc:Fallback>
                <p:oleObj name="Dokument" r:id="rId3" imgW="7011861" imgH="2098007" progId="Word.Document.12">
                  <p:embed/>
                  <p:pic>
                    <p:nvPicPr>
                      <p:cNvPr id="0" name=""/>
                      <p:cNvPicPr/>
                      <p:nvPr/>
                    </p:nvPicPr>
                    <p:blipFill>
                      <a:blip r:embed="rId4"/>
                      <a:stretch>
                        <a:fillRect/>
                      </a:stretch>
                    </p:blipFill>
                    <p:spPr>
                      <a:xfrm>
                        <a:off x="144463" y="2436813"/>
                        <a:ext cx="8855075" cy="2616200"/>
                      </a:xfrm>
                      <a:prstGeom prst="rect">
                        <a:avLst/>
                      </a:prstGeom>
                    </p:spPr>
                  </p:pic>
                </p:oleObj>
              </mc:Fallback>
            </mc:AlternateContent>
          </a:graphicData>
        </a:graphic>
      </p:graphicFrame>
    </p:spTree>
    <p:extLst>
      <p:ext uri="{BB962C8B-B14F-4D97-AF65-F5344CB8AC3E}">
        <p14:creationId xmlns:p14="http://schemas.microsoft.com/office/powerpoint/2010/main" val="562020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4242560258"/>
              </p:ext>
            </p:extLst>
          </p:nvPr>
        </p:nvGraphicFramePr>
        <p:xfrm>
          <a:off x="683568" y="1772816"/>
          <a:ext cx="7827963" cy="4679950"/>
        </p:xfrm>
        <a:graphic>
          <a:graphicData uri="http://schemas.openxmlformats.org/presentationml/2006/ole">
            <mc:AlternateContent xmlns:mc="http://schemas.openxmlformats.org/markup-compatibility/2006">
              <mc:Choice xmlns:v="urn:schemas-microsoft-com:vml" Requires="v">
                <p:oleObj spid="_x0000_s3091" name="Document" r:id="rId3" imgW="7010400" imgH="4191000" progId="Word.Document.12">
                  <p:embed/>
                </p:oleObj>
              </mc:Choice>
              <mc:Fallback>
                <p:oleObj name="Document" r:id="rId3" imgW="7010400" imgH="4191000" progId="Word.Document.12">
                  <p:embed/>
                  <p:pic>
                    <p:nvPicPr>
                      <p:cNvPr id="0" name=""/>
                      <p:cNvPicPr/>
                      <p:nvPr/>
                    </p:nvPicPr>
                    <p:blipFill>
                      <a:blip r:embed="rId4"/>
                      <a:stretch>
                        <a:fillRect/>
                      </a:stretch>
                    </p:blipFill>
                    <p:spPr>
                      <a:xfrm>
                        <a:off x="683568" y="1772816"/>
                        <a:ext cx="7827963" cy="4679950"/>
                      </a:xfrm>
                      <a:prstGeom prst="rect">
                        <a:avLst/>
                      </a:prstGeom>
                    </p:spPr>
                  </p:pic>
                </p:oleObj>
              </mc:Fallback>
            </mc:AlternateContent>
          </a:graphicData>
        </a:graphic>
      </p:graphicFrame>
      <p:sp>
        <p:nvSpPr>
          <p:cNvPr id="5" name="Title 1"/>
          <p:cNvSpPr>
            <a:spLocks noGrp="1"/>
          </p:cNvSpPr>
          <p:nvPr>
            <p:ph type="title"/>
          </p:nvPr>
        </p:nvSpPr>
        <p:spPr/>
        <p:txBody>
          <a:bodyPr>
            <a:noAutofit/>
          </a:bodyPr>
          <a:lstStyle/>
          <a:p>
            <a:pPr algn="l"/>
            <a:r>
              <a:rPr lang="en-GB" sz="4000" dirty="0" smtClean="0"/>
              <a:t>Estimates of cross-elasticities of transport demand</a:t>
            </a:r>
            <a:endParaRPr lang="en-GB" sz="4000" dirty="0"/>
          </a:p>
        </p:txBody>
      </p:sp>
    </p:spTree>
    <p:extLst>
      <p:ext uri="{BB962C8B-B14F-4D97-AF65-F5344CB8AC3E}">
        <p14:creationId xmlns:p14="http://schemas.microsoft.com/office/powerpoint/2010/main" val="2350468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Income elasticity</a:t>
            </a:r>
            <a:endParaRPr lang="en-GB" dirty="0"/>
          </a:p>
        </p:txBody>
      </p:sp>
      <p:sp>
        <p:nvSpPr>
          <p:cNvPr id="3" name="Zástupný symbol pro obsah 2"/>
          <p:cNvSpPr>
            <a:spLocks noGrp="1"/>
          </p:cNvSpPr>
          <p:nvPr>
            <p:ph idx="1"/>
          </p:nvPr>
        </p:nvSpPr>
        <p:spPr/>
        <p:txBody>
          <a:bodyPr/>
          <a:lstStyle/>
          <a:p>
            <a:pPr marL="0" indent="0">
              <a:buNone/>
            </a:pPr>
            <a:r>
              <a:rPr lang="en-GB" dirty="0" smtClean="0"/>
              <a:t>Income elasticity = Percentage change in quantity demanded/Percentage change in income</a:t>
            </a:r>
            <a:endParaRPr lang="en-GB" dirty="0"/>
          </a:p>
        </p:txBody>
      </p:sp>
    </p:spTree>
    <p:extLst>
      <p:ext uri="{BB962C8B-B14F-4D97-AF65-F5344CB8AC3E}">
        <p14:creationId xmlns:p14="http://schemas.microsoft.com/office/powerpoint/2010/main" val="1876907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South East Britain income rail elasticities (2002)</a:t>
            </a:r>
            <a:endParaRPr lang="en-GB" dirty="0"/>
          </a:p>
        </p:txBody>
      </p:sp>
      <p:sp>
        <p:nvSpPr>
          <p:cNvPr id="3" name="Zástupný symbol pro obsah 2"/>
          <p:cNvSpPr>
            <a:spLocks noGrp="1"/>
          </p:cNvSpPr>
          <p:nvPr>
            <p:ph idx="1"/>
          </p:nvPr>
        </p:nvSpPr>
        <p:spPr/>
        <p:txBody>
          <a:bodyPr/>
          <a:lstStyle/>
          <a:p>
            <a:pPr marL="0" indent="0">
              <a:buNone/>
            </a:pPr>
            <a:endParaRPr lang="cs-CZ" dirty="0"/>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3608165220"/>
              </p:ext>
            </p:extLst>
          </p:nvPr>
        </p:nvGraphicFramePr>
        <p:xfrm>
          <a:off x="144463" y="2470150"/>
          <a:ext cx="8856662" cy="2762250"/>
        </p:xfrm>
        <a:graphic>
          <a:graphicData uri="http://schemas.openxmlformats.org/presentationml/2006/ole">
            <mc:AlternateContent xmlns:mc="http://schemas.openxmlformats.org/markup-compatibility/2006">
              <mc:Choice xmlns:v="urn:schemas-microsoft-com:vml" Requires="v">
                <p:oleObj spid="_x0000_s4115" name="Dokument" r:id="rId3" imgW="7011861" imgH="2210819" progId="Word.Document.12">
                  <p:embed/>
                </p:oleObj>
              </mc:Choice>
              <mc:Fallback>
                <p:oleObj name="Dokument" r:id="rId3" imgW="7011861" imgH="2210819" progId="Word.Document.12">
                  <p:embed/>
                  <p:pic>
                    <p:nvPicPr>
                      <p:cNvPr id="0" name=""/>
                      <p:cNvPicPr/>
                      <p:nvPr/>
                    </p:nvPicPr>
                    <p:blipFill>
                      <a:blip r:embed="rId4"/>
                      <a:stretch>
                        <a:fillRect/>
                      </a:stretch>
                    </p:blipFill>
                    <p:spPr>
                      <a:xfrm>
                        <a:off x="144463" y="2470150"/>
                        <a:ext cx="8856662" cy="2762250"/>
                      </a:xfrm>
                      <a:prstGeom prst="rect">
                        <a:avLst/>
                      </a:prstGeom>
                    </p:spPr>
                  </p:pic>
                </p:oleObj>
              </mc:Fallback>
            </mc:AlternateContent>
          </a:graphicData>
        </a:graphic>
      </p:graphicFrame>
    </p:spTree>
    <p:extLst>
      <p:ext uri="{BB962C8B-B14F-4D97-AF65-F5344CB8AC3E}">
        <p14:creationId xmlns:p14="http://schemas.microsoft.com/office/powerpoint/2010/main" val="3956030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Historical income and price elasticities</a:t>
            </a:r>
            <a:endParaRPr lang="en-GB" dirty="0"/>
          </a:p>
        </p:txBody>
      </p:sp>
      <p:sp>
        <p:nvSpPr>
          <p:cNvPr id="4" name="Zástupný symbol pro obsah 3"/>
          <p:cNvSpPr>
            <a:spLocks noGrp="1"/>
          </p:cNvSpPr>
          <p:nvPr>
            <p:ph idx="1"/>
          </p:nvPr>
        </p:nvSpPr>
        <p:spPr/>
        <p:txBody>
          <a:bodyPr/>
          <a:lstStyle/>
          <a:p>
            <a:endParaRPr lang="cs-CZ"/>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04864"/>
            <a:ext cx="525658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971600" y="6237312"/>
            <a:ext cx="7128792" cy="523220"/>
          </a:xfrm>
          <a:prstGeom prst="rect">
            <a:avLst/>
          </a:prstGeom>
        </p:spPr>
        <p:txBody>
          <a:bodyPr wrap="square">
            <a:spAutoFit/>
          </a:bodyPr>
          <a:lstStyle/>
          <a:p>
            <a:r>
              <a:rPr lang="en-US" sz="1400" dirty="0"/>
              <a:t>Fouquet, R. (2012). Trends in income and price elasticities of transport demand (1850–2010). </a:t>
            </a:r>
            <a:r>
              <a:rPr lang="en-US" sz="1400" i="1" dirty="0"/>
              <a:t>Energy Policy</a:t>
            </a:r>
            <a:r>
              <a:rPr lang="en-US" sz="1400" dirty="0"/>
              <a:t>, </a:t>
            </a:r>
            <a:r>
              <a:rPr lang="en-US" sz="1400" i="1" dirty="0"/>
              <a:t>50</a:t>
            </a:r>
            <a:r>
              <a:rPr lang="en-US" sz="1400" dirty="0"/>
              <a:t>, 62-71.</a:t>
            </a:r>
          </a:p>
        </p:txBody>
      </p:sp>
    </p:spTree>
    <p:extLst>
      <p:ext uri="{BB962C8B-B14F-4D97-AF65-F5344CB8AC3E}">
        <p14:creationId xmlns:p14="http://schemas.microsoft.com/office/powerpoint/2010/main" val="2520945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smtClean="0"/>
              <a:t>2.2 Exercises </a:t>
            </a: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689064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Basics</a:t>
            </a:r>
            <a:endParaRPr lang="en-GB" dirty="0"/>
          </a:p>
        </p:txBody>
      </p:sp>
      <p:sp>
        <p:nvSpPr>
          <p:cNvPr id="3" name="Zástupný symbol pro obsah 2"/>
          <p:cNvSpPr>
            <a:spLocks noGrp="1"/>
          </p:cNvSpPr>
          <p:nvPr>
            <p:ph idx="1"/>
          </p:nvPr>
        </p:nvSpPr>
        <p:spPr/>
        <p:txBody>
          <a:bodyPr>
            <a:normAutofit fontScale="92500" lnSpcReduction="20000"/>
          </a:bodyPr>
          <a:lstStyle/>
          <a:p>
            <a:pPr marL="514350" indent="-514350">
              <a:buFont typeface="+mj-lt"/>
              <a:buAutoNum type="arabicPeriod"/>
            </a:pPr>
            <a:r>
              <a:rPr lang="en-GB" dirty="0" smtClean="0"/>
              <a:t>Is the price elasticity of demand for airline industry in short-haul markets more or less than long-haul markets? Why?</a:t>
            </a:r>
          </a:p>
          <a:p>
            <a:pPr marL="514350" indent="-514350">
              <a:buFont typeface="+mj-lt"/>
              <a:buAutoNum type="arabicPeriod"/>
            </a:pPr>
            <a:r>
              <a:rPr lang="en-GB" dirty="0" smtClean="0"/>
              <a:t>What are the factors that influence the elasticity of demand for pilots?</a:t>
            </a:r>
          </a:p>
          <a:p>
            <a:pPr marL="514350" indent="-514350">
              <a:buFont typeface="+mj-lt"/>
              <a:buAutoNum type="arabicPeriod"/>
            </a:pPr>
            <a:r>
              <a:rPr lang="en-GB" dirty="0" smtClean="0"/>
              <a:t>Suppose the income elasticity of demand for good is -4. Is this good a normal good or an inferior good? If it is a normal good, then is it a luxury or a necessity? Why?</a:t>
            </a:r>
          </a:p>
          <a:p>
            <a:pPr marL="514350" indent="-514350">
              <a:buFont typeface="+mj-lt"/>
              <a:buAutoNum type="arabicPeriod"/>
            </a:pPr>
            <a:r>
              <a:rPr lang="en-GB" dirty="0" smtClean="0"/>
              <a:t>With changes in fuel prices what kind of effects should we see in the market for travel?</a:t>
            </a:r>
          </a:p>
          <a:p>
            <a:endParaRPr lang="en-GB" dirty="0"/>
          </a:p>
        </p:txBody>
      </p:sp>
    </p:spTree>
    <p:extLst>
      <p:ext uri="{BB962C8B-B14F-4D97-AF65-F5344CB8AC3E}">
        <p14:creationId xmlns:p14="http://schemas.microsoft.com/office/powerpoint/2010/main" val="1241462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Elasticity values</a:t>
            </a:r>
            <a:endParaRPr lang="en-GB" dirty="0"/>
          </a:p>
        </p:txBody>
      </p:sp>
      <p:sp>
        <p:nvSpPr>
          <p:cNvPr id="3" name="Zástupný symbol pro obsah 2"/>
          <p:cNvSpPr>
            <a:spLocks noGrp="1"/>
          </p:cNvSpPr>
          <p:nvPr>
            <p:ph idx="1"/>
          </p:nvPr>
        </p:nvSpPr>
        <p:spPr>
          <a:xfrm>
            <a:off x="457200" y="1600200"/>
            <a:ext cx="8229600" cy="5069160"/>
          </a:xfrm>
        </p:spPr>
        <p:txBody>
          <a:bodyPr>
            <a:normAutofit fontScale="85000" lnSpcReduction="20000"/>
          </a:bodyPr>
          <a:lstStyle/>
          <a:p>
            <a:pPr marL="514350" indent="-514350">
              <a:buFont typeface="+mj-lt"/>
              <a:buAutoNum type="arabicPeriod"/>
            </a:pPr>
            <a:r>
              <a:rPr lang="en-GB" dirty="0" smtClean="0"/>
              <a:t>Various studies indicate that the price elasticity of demand for automobile usage lies above –0.5 (that is, below 0.5 in absolute value). What does this say about the potential success of policies designed to reduce urban congestion by monetary disincentives?</a:t>
            </a:r>
          </a:p>
          <a:p>
            <a:pPr marL="514350" indent="-514350">
              <a:buFont typeface="+mj-lt"/>
              <a:buAutoNum type="arabicPeriod"/>
            </a:pPr>
            <a:endParaRPr lang="en-GB" dirty="0" smtClean="0"/>
          </a:p>
          <a:p>
            <a:pPr marL="514350" indent="-514350">
              <a:buFont typeface="+mj-lt"/>
              <a:buAutoNum type="arabicPeriod"/>
            </a:pPr>
            <a:r>
              <a:rPr lang="en-GB" dirty="0" smtClean="0"/>
              <a:t>The price elasticity of demand for Amtrak, the US rail passenger service, among vacation travellers has been estimated as –1.20. Given that Amtrak faces the market demand for rail passenger trips, what effect will a 15% increase in fares have upon market demand? What effect will the fare increase have upon revenues? </a:t>
            </a:r>
            <a:endParaRPr lang="en-GB" dirty="0"/>
          </a:p>
        </p:txBody>
      </p:sp>
    </p:spTree>
    <p:extLst>
      <p:ext uri="{BB962C8B-B14F-4D97-AF65-F5344CB8AC3E}">
        <p14:creationId xmlns:p14="http://schemas.microsoft.com/office/powerpoint/2010/main" val="3620231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Readings for Lecture 2</a:t>
            </a:r>
            <a:endParaRPr lang="en-GB" dirty="0"/>
          </a:p>
        </p:txBody>
      </p:sp>
      <p:sp>
        <p:nvSpPr>
          <p:cNvPr id="3" name="Zástupný symbol pro obsah 2"/>
          <p:cNvSpPr>
            <a:spLocks noGrp="1"/>
          </p:cNvSpPr>
          <p:nvPr>
            <p:ph idx="1"/>
          </p:nvPr>
        </p:nvSpPr>
        <p:spPr/>
        <p:txBody>
          <a:bodyPr/>
          <a:lstStyle/>
          <a:p>
            <a:pPr marL="0" indent="0">
              <a:buNone/>
            </a:pPr>
            <a:r>
              <a:rPr lang="en-GB" dirty="0" err="1" smtClean="0"/>
              <a:t>Paulley</a:t>
            </a:r>
            <a:r>
              <a:rPr lang="en-GB" dirty="0" smtClean="0"/>
              <a:t>, N., Balcombe, R., </a:t>
            </a:r>
            <a:r>
              <a:rPr lang="en-GB" dirty="0" err="1" smtClean="0"/>
              <a:t>Mackett</a:t>
            </a:r>
            <a:r>
              <a:rPr lang="en-GB" dirty="0" smtClean="0"/>
              <a:t>, R., </a:t>
            </a:r>
            <a:r>
              <a:rPr lang="en-GB" dirty="0" err="1" smtClean="0"/>
              <a:t>Titheridge</a:t>
            </a:r>
            <a:r>
              <a:rPr lang="en-GB" dirty="0" smtClean="0"/>
              <a:t>, H., Preston, J., </a:t>
            </a:r>
            <a:r>
              <a:rPr lang="en-GB" dirty="0" err="1" smtClean="0"/>
              <a:t>Wardman</a:t>
            </a:r>
            <a:r>
              <a:rPr lang="en-GB" dirty="0" smtClean="0"/>
              <a:t>, M., ... &amp; White, P. (2006). The demand for public transport: The effects of fares, quality of service, income and car ownership. Transport Policy, 13(4), 295-306.</a:t>
            </a:r>
          </a:p>
          <a:p>
            <a:endParaRPr lang="en-GB" dirty="0"/>
          </a:p>
        </p:txBody>
      </p:sp>
    </p:spTree>
    <p:extLst>
      <p:ext uri="{BB962C8B-B14F-4D97-AF65-F5344CB8AC3E}">
        <p14:creationId xmlns:p14="http://schemas.microsoft.com/office/powerpoint/2010/main" val="725793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Demand estimations</a:t>
            </a:r>
            <a:endParaRPr lang="en-GB" dirty="0"/>
          </a:p>
        </p:txBody>
      </p:sp>
      <p:sp>
        <p:nvSpPr>
          <p:cNvPr id="3" name="Zástupný symbol pro obsah 2"/>
          <p:cNvSpPr>
            <a:spLocks noGrp="1"/>
          </p:cNvSpPr>
          <p:nvPr>
            <p:ph idx="1"/>
          </p:nvPr>
        </p:nvSpPr>
        <p:spPr/>
        <p:txBody>
          <a:bodyPr>
            <a:normAutofit fontScale="85000" lnSpcReduction="20000"/>
          </a:bodyPr>
          <a:lstStyle/>
          <a:p>
            <a:pPr marL="0" indent="0">
              <a:buNone/>
            </a:pPr>
            <a:r>
              <a:rPr lang="en-GB" dirty="0" smtClean="0"/>
              <a:t>According to demand theory, the market demand curve for transportation is downward-sloping.</a:t>
            </a:r>
          </a:p>
          <a:p>
            <a:pPr lvl="0"/>
            <a:r>
              <a:rPr lang="en-GB" dirty="0" smtClean="0"/>
              <a:t>You are a transportation economist for rail operator and you are asked to estimate the price elasticity of demand for rail services. Describe in some detail what steps you would follow to obtain the price elasticity of demand.</a:t>
            </a:r>
          </a:p>
          <a:p>
            <a:pPr lvl="0"/>
            <a:r>
              <a:rPr lang="en-GB" dirty="0" smtClean="0"/>
              <a:t>Suppose that your analysis found that the price elasticity of demand for rail services was  –0.78. What impact would a 10% increase in price have upon the quantity of Amtrak services demanded? Do you know whether revenues would rise or fall?</a:t>
            </a:r>
          </a:p>
          <a:p>
            <a:endParaRPr lang="en-GB" dirty="0"/>
          </a:p>
        </p:txBody>
      </p:sp>
    </p:spTree>
    <p:extLst>
      <p:ext uri="{BB962C8B-B14F-4D97-AF65-F5344CB8AC3E}">
        <p14:creationId xmlns:p14="http://schemas.microsoft.com/office/powerpoint/2010/main" val="3471312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Logit model</a:t>
            </a:r>
            <a:endParaRPr lang="en-GB" dirty="0"/>
          </a:p>
        </p:txBody>
      </p:sp>
      <p:sp>
        <p:nvSpPr>
          <p:cNvPr id="3" name="Zástupný symbol pro obsah 2"/>
          <p:cNvSpPr>
            <a:spLocks noGrp="1"/>
          </p:cNvSpPr>
          <p:nvPr>
            <p:ph idx="1"/>
          </p:nvPr>
        </p:nvSpPr>
        <p:spPr/>
        <p:txBody>
          <a:bodyPr>
            <a:normAutofit fontScale="85000" lnSpcReduction="10000"/>
          </a:bodyPr>
          <a:lstStyle/>
          <a:p>
            <a:pPr marL="0" indent="0">
              <a:buNone/>
            </a:pPr>
            <a:r>
              <a:rPr lang="en-GB" dirty="0" smtClean="0"/>
              <a:t>Suppose, in a binary logit model, that the “own-” and “cross-” price elasticities of demand for mode “a” are –0.34 and +0.15 respectively. Interpret these numbers.</a:t>
            </a:r>
          </a:p>
          <a:p>
            <a:pPr marL="514350" lvl="0" indent="-514350">
              <a:buFont typeface="+mj-lt"/>
              <a:buAutoNum type="arabicPeriod"/>
            </a:pPr>
            <a:r>
              <a:rPr lang="en-GB" dirty="0" smtClean="0"/>
              <a:t>What is the effect on the demand for mode “a” of a 15% increase in its price? Does this represent a change in demand or a change in quantity demanded?</a:t>
            </a:r>
          </a:p>
          <a:p>
            <a:pPr marL="514350" lvl="0" indent="-514350">
              <a:buFont typeface="+mj-lt"/>
              <a:buAutoNum type="arabicPeriod"/>
            </a:pPr>
            <a:r>
              <a:rPr lang="en-GB" dirty="0" smtClean="0"/>
              <a:t>What is the effect on the demand for a mode “a” when the price of mode “b” increases by 15%? Does this represent a change in demand or a change in quantity demanded?</a:t>
            </a:r>
          </a:p>
          <a:p>
            <a:endParaRPr lang="en-GB" dirty="0"/>
          </a:p>
        </p:txBody>
      </p:sp>
    </p:spTree>
    <p:extLst>
      <p:ext uri="{BB962C8B-B14F-4D97-AF65-F5344CB8AC3E}">
        <p14:creationId xmlns:p14="http://schemas.microsoft.com/office/powerpoint/2010/main" val="1007678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Advanced exercise (1)</a:t>
            </a:r>
            <a:endParaRPr lang="en-GB" dirty="0"/>
          </a:p>
        </p:txBody>
      </p:sp>
      <p:sp>
        <p:nvSpPr>
          <p:cNvPr id="3" name="Zástupný symbol pro obsah 2"/>
          <p:cNvSpPr>
            <a:spLocks noGrp="1"/>
          </p:cNvSpPr>
          <p:nvPr>
            <p:ph idx="1"/>
          </p:nvPr>
        </p:nvSpPr>
        <p:spPr/>
        <p:txBody>
          <a:bodyPr/>
          <a:lstStyle/>
          <a:p>
            <a:pPr marL="0" indent="0">
              <a:buNone/>
            </a:pPr>
            <a:r>
              <a:rPr lang="en-GB" dirty="0" smtClean="0"/>
              <a:t>This is a totally artificial exercise; however, it is designed to try to get you to think about own price, cross price and income elasticities. Presented below are some completely hypothetical passenger figures for public transport services in a hypothetical city somewhere near you!</a:t>
            </a:r>
          </a:p>
          <a:p>
            <a:endParaRPr lang="en-GB" dirty="0"/>
          </a:p>
        </p:txBody>
      </p:sp>
    </p:spTree>
    <p:extLst>
      <p:ext uri="{BB962C8B-B14F-4D97-AF65-F5344CB8AC3E}">
        <p14:creationId xmlns:p14="http://schemas.microsoft.com/office/powerpoint/2010/main" val="3141371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Advanced exercise (2)</a:t>
            </a:r>
            <a:endParaRPr lang="en-GB" dirty="0"/>
          </a:p>
        </p:txBody>
      </p:sp>
      <p:pic>
        <p:nvPicPr>
          <p:cNvPr id="4" name="Zástupný symbol pro obsah 3"/>
          <p:cNvPicPr>
            <a:picLocks noGrp="1" noChangeAspect="1"/>
          </p:cNvPicPr>
          <p:nvPr>
            <p:ph idx="1"/>
          </p:nvPr>
        </p:nvPicPr>
        <p:blipFill>
          <a:blip r:embed="rId2"/>
          <a:stretch>
            <a:fillRect/>
          </a:stretch>
        </p:blipFill>
        <p:spPr>
          <a:xfrm>
            <a:off x="539552" y="1676930"/>
            <a:ext cx="8012987" cy="4848414"/>
          </a:xfrm>
          <a:prstGeom prst="rect">
            <a:avLst/>
          </a:prstGeom>
        </p:spPr>
      </p:pic>
    </p:spTree>
    <p:extLst>
      <p:ext uri="{BB962C8B-B14F-4D97-AF65-F5344CB8AC3E}">
        <p14:creationId xmlns:p14="http://schemas.microsoft.com/office/powerpoint/2010/main" val="1059477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Advanced exercise (3)</a:t>
            </a:r>
            <a:endParaRPr lang="en-GB" dirty="0"/>
          </a:p>
        </p:txBody>
      </p:sp>
      <p:sp>
        <p:nvSpPr>
          <p:cNvPr id="3" name="Zástupný symbol pro obsah 2"/>
          <p:cNvSpPr>
            <a:spLocks noGrp="1"/>
          </p:cNvSpPr>
          <p:nvPr>
            <p:ph idx="1"/>
          </p:nvPr>
        </p:nvSpPr>
        <p:spPr/>
        <p:txBody>
          <a:bodyPr>
            <a:normAutofit fontScale="77500" lnSpcReduction="20000"/>
          </a:bodyPr>
          <a:lstStyle/>
          <a:p>
            <a:pPr marL="0" indent="0">
              <a:buNone/>
            </a:pPr>
            <a:r>
              <a:rPr lang="en-GB" dirty="0" smtClean="0"/>
              <a:t>Using all of these values you should be able to answer the following questions – as a side note, if you have the necessary skills you may find a spreadsheet useful to assist with this exercise.</a:t>
            </a:r>
          </a:p>
          <a:p>
            <a:pPr marL="514350" lvl="0" indent="-514350">
              <a:buFont typeface="+mj-lt"/>
              <a:buAutoNum type="arabicPeriod"/>
            </a:pPr>
            <a:r>
              <a:rPr lang="en-GB" dirty="0" smtClean="0"/>
              <a:t>If there is a 5 per cent rise in income, what would be the new daily modal splits and the new total daily usage?</a:t>
            </a:r>
          </a:p>
          <a:p>
            <a:pPr marL="514350" lvl="0" indent="-514350">
              <a:buFont typeface="+mj-lt"/>
              <a:buAutoNum type="arabicPeriod"/>
            </a:pPr>
            <a:r>
              <a:rPr lang="en-GB" dirty="0" smtClean="0"/>
              <a:t>Using your answer for the new total daily usage from part (a), what is the overall income elasticity to travel?</a:t>
            </a:r>
          </a:p>
          <a:p>
            <a:pPr marL="514350" lvl="0" indent="-514350">
              <a:buFont typeface="+mj-lt"/>
              <a:buAutoNum type="arabicPeriod"/>
            </a:pPr>
            <a:r>
              <a:rPr lang="en-GB" dirty="0" smtClean="0"/>
              <a:t>How does your answer from part (b) compare with the results presented in Case study 3.1 in Chapter 3 and what might be the reason for any such differences? (Hint: you will need to calculate a rough elasticity from the values presented in the case study.)</a:t>
            </a:r>
          </a:p>
          <a:p>
            <a:endParaRPr lang="en-GB" dirty="0"/>
          </a:p>
        </p:txBody>
      </p:sp>
    </p:spTree>
    <p:extLst>
      <p:ext uri="{BB962C8B-B14F-4D97-AF65-F5344CB8AC3E}">
        <p14:creationId xmlns:p14="http://schemas.microsoft.com/office/powerpoint/2010/main" val="2727626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Advanced exercise (4)</a:t>
            </a:r>
            <a:endParaRPr lang="en-GB" dirty="0"/>
          </a:p>
        </p:txBody>
      </p:sp>
      <p:sp>
        <p:nvSpPr>
          <p:cNvPr id="3" name="Zástupný symbol pro obsah 2"/>
          <p:cNvSpPr>
            <a:spLocks noGrp="1"/>
          </p:cNvSpPr>
          <p:nvPr>
            <p:ph idx="1"/>
          </p:nvPr>
        </p:nvSpPr>
        <p:spPr/>
        <p:txBody>
          <a:bodyPr>
            <a:normAutofit fontScale="70000" lnSpcReduction="20000"/>
          </a:bodyPr>
          <a:lstStyle/>
          <a:p>
            <a:pPr marL="514350" lvl="0" indent="-514350">
              <a:buFont typeface="+mj-lt"/>
              <a:buAutoNum type="arabicPeriod" startAt="4"/>
            </a:pPr>
            <a:r>
              <a:rPr lang="en-GB" dirty="0" smtClean="0"/>
              <a:t>Calculate the effect on modal splits and the new monthly usage of the impact of the following factors (each should be considered on its own) and from your answers highlight which modal fare has the largest impact on the overall demand for travel in this city.</a:t>
            </a:r>
          </a:p>
          <a:p>
            <a:pPr marL="1371600" lvl="2" indent="-514350">
              <a:buFont typeface="+mj-lt"/>
              <a:buAutoNum type="alphaLcParenR"/>
            </a:pPr>
            <a:r>
              <a:rPr lang="en-GB" dirty="0" smtClean="0"/>
              <a:t>a 15 per cent increase in the level of rail fares</a:t>
            </a:r>
          </a:p>
          <a:p>
            <a:pPr marL="1371600" lvl="2" indent="-514350">
              <a:buFont typeface="+mj-lt"/>
              <a:buAutoNum type="alphaLcParenR"/>
            </a:pPr>
            <a:r>
              <a:rPr lang="en-GB" dirty="0" smtClean="0"/>
              <a:t>a 15 per cent increase in the level of bus fares</a:t>
            </a:r>
          </a:p>
          <a:p>
            <a:pPr marL="1371600" lvl="2" indent="-514350">
              <a:buFont typeface="+mj-lt"/>
              <a:buAutoNum type="alphaLcParenR"/>
            </a:pPr>
            <a:r>
              <a:rPr lang="en-GB" dirty="0" smtClean="0"/>
              <a:t>a 15 per cent increase in the level of underground fares</a:t>
            </a:r>
          </a:p>
          <a:p>
            <a:pPr marL="514350" lvl="0" indent="-514350">
              <a:buFont typeface="+mj-lt"/>
              <a:buAutoNum type="arabicPeriod" startAt="4"/>
            </a:pPr>
            <a:r>
              <a:rPr lang="en-GB" dirty="0" smtClean="0"/>
              <a:t>What might be expected to happen to the cross price elasticity of the train across all other modes if the level of rail travel was to significantly increase? Why would this happen?</a:t>
            </a:r>
          </a:p>
          <a:p>
            <a:pPr marL="514350" lvl="0" indent="-514350">
              <a:buFont typeface="+mj-lt"/>
              <a:buAutoNum type="arabicPeriod" startAt="4"/>
            </a:pPr>
            <a:r>
              <a:rPr lang="en-GB" dirty="0" smtClean="0"/>
              <a:t>Roughly speaking, why have we got the answers that we have got for part c and what does this underline with regard to own and cross price elasticities of public transport services?</a:t>
            </a:r>
          </a:p>
          <a:p>
            <a:endParaRPr lang="en-GB" dirty="0"/>
          </a:p>
        </p:txBody>
      </p:sp>
    </p:spTree>
    <p:extLst>
      <p:ext uri="{BB962C8B-B14F-4D97-AF65-F5344CB8AC3E}">
        <p14:creationId xmlns:p14="http://schemas.microsoft.com/office/powerpoint/2010/main" val="707545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noProof="0" dirty="0" smtClean="0">
                <a:latin typeface="Calibri" panose="020F0502020204030204" pitchFamily="34" charset="0"/>
                <a:cs typeface="Arial" panose="020B0604020202020204" pitchFamily="34" charset="0"/>
              </a:rPr>
              <a:t>2.</a:t>
            </a:r>
            <a:r>
              <a:rPr lang="en-GB" dirty="0" smtClean="0">
                <a:latin typeface="Calibri" panose="020F0502020204030204" pitchFamily="34" charset="0"/>
                <a:cs typeface="Arial" panose="020B0604020202020204" pitchFamily="34" charset="0"/>
              </a:rPr>
              <a:t>3.</a:t>
            </a:r>
            <a:r>
              <a:rPr lang="en-GB" noProof="0" dirty="0" smtClean="0">
                <a:latin typeface="Calibri" panose="020F0502020204030204" pitchFamily="34" charset="0"/>
                <a:cs typeface="Arial" panose="020B0604020202020204" pitchFamily="34" charset="0"/>
              </a:rPr>
              <a:t> The demand for gasoline </a:t>
            </a:r>
            <a:endParaRPr lang="en-GB" noProof="0" dirty="0">
              <a:latin typeface="Calibri" panose="020F0502020204030204" pitchFamily="34" charset="0"/>
              <a:cs typeface="Arial" panose="020B0604020202020204" pitchFamily="34" charset="0"/>
            </a:endParaRPr>
          </a:p>
        </p:txBody>
      </p:sp>
      <p:sp>
        <p:nvSpPr>
          <p:cNvPr id="5" name="Podnadpis 4"/>
          <p:cNvSpPr>
            <a:spLocks noGrp="1"/>
          </p:cNvSpPr>
          <p:nvPr>
            <p:ph type="subTitle" idx="1"/>
          </p:nvPr>
        </p:nvSpPr>
        <p:spPr/>
        <p:txBody>
          <a:bodyPr/>
          <a:lstStyle/>
          <a:p>
            <a:r>
              <a:rPr lang="en-GB" dirty="0" smtClean="0"/>
              <a:t>based on McCarthy (2001); Chapter 3 </a:t>
            </a:r>
            <a:endParaRPr lang="en-GB" dirty="0"/>
          </a:p>
        </p:txBody>
      </p:sp>
    </p:spTree>
    <p:extLst>
      <p:ext uri="{BB962C8B-B14F-4D97-AF65-F5344CB8AC3E}">
        <p14:creationId xmlns:p14="http://schemas.microsoft.com/office/powerpoint/2010/main" val="469845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cs typeface="Arial" panose="020B0604020202020204" pitchFamily="34" charset="0"/>
              </a:rPr>
              <a:t>Background</a:t>
            </a:r>
            <a:endParaRPr lang="en-GB"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GB" noProof="0" dirty="0" smtClean="0">
                <a:latin typeface="Calibri" panose="020F0502020204030204" pitchFamily="34" charset="0"/>
                <a:cs typeface="Arial" panose="020B0604020202020204" pitchFamily="34" charset="0"/>
              </a:rPr>
              <a:t>94% of all motor vehicle trips in USA were taken in private transportation</a:t>
            </a:r>
          </a:p>
          <a:p>
            <a:r>
              <a:rPr lang="en-GB" noProof="0" dirty="0" smtClean="0">
                <a:latin typeface="Calibri" panose="020F0502020204030204" pitchFamily="34" charset="0"/>
                <a:cs typeface="Arial" panose="020B0604020202020204" pitchFamily="34" charset="0"/>
              </a:rPr>
              <a:t>80,7 % of total intercity travel was done in passenger cars</a:t>
            </a:r>
          </a:p>
          <a:p>
            <a:r>
              <a:rPr lang="en-GB" noProof="0" dirty="0" smtClean="0">
                <a:latin typeface="Calibri" panose="020F0502020204030204" pitchFamily="34" charset="0"/>
                <a:cs typeface="Arial" panose="020B0604020202020204" pitchFamily="34" charset="0"/>
              </a:rPr>
              <a:t>45,7 % of all petroleum consumption is by personal cars</a:t>
            </a:r>
            <a:endParaRPr lang="en-GB" noProof="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1001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latin typeface="Calibri" panose="020F0502020204030204" pitchFamily="34" charset="0"/>
                <a:cs typeface="Arial" panose="020B0604020202020204" pitchFamily="34" charset="0"/>
              </a:rPr>
              <a:t>Research question</a:t>
            </a:r>
            <a:endParaRPr lang="en-GB"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normAutofit fontScale="85000" lnSpcReduction="10000"/>
          </a:bodyPr>
          <a:lstStyle/>
          <a:p>
            <a:r>
              <a:rPr lang="en-GB" dirty="0" smtClean="0">
                <a:latin typeface="Calibri" panose="020F0502020204030204" pitchFamily="34" charset="0"/>
                <a:cs typeface="Arial" panose="020B0604020202020204" pitchFamily="34" charset="0"/>
              </a:rPr>
              <a:t>Given the dominance of motor vehicle travel in the USA, are consumers sensitive to changes in its price?</a:t>
            </a:r>
          </a:p>
          <a:p>
            <a:r>
              <a:rPr lang="en-GB" dirty="0" smtClean="0">
                <a:latin typeface="Calibri" panose="020F0502020204030204" pitchFamily="34" charset="0"/>
                <a:cs typeface="Arial" panose="020B0604020202020204" pitchFamily="34" charset="0"/>
              </a:rPr>
              <a:t>In the 1993 national budget discussions, there was a considerable interest in raising the gasoline tax, both for its effect on deficit reduction and for its potential in reducing urban congestion and pollution.</a:t>
            </a:r>
          </a:p>
          <a:p>
            <a:r>
              <a:rPr lang="en-GB" dirty="0" smtClean="0">
                <a:latin typeface="Calibri" panose="020F0502020204030204" pitchFamily="34" charset="0"/>
                <a:cs typeface="Arial" panose="020B0604020202020204" pitchFamily="34" charset="0"/>
              </a:rPr>
              <a:t>Holding all else constant, an increase in the federal gasoline tax is expected to reduce the quantity of gasoline consumed. But by how much? Is the demand for gasoline price elastic or price inelastic?</a:t>
            </a:r>
          </a:p>
          <a:p>
            <a:endParaRPr lang="en-GB"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4235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latin typeface="Calibri" panose="020F0502020204030204" pitchFamily="34" charset="0"/>
              </a:rPr>
              <a:t>Research question</a:t>
            </a:r>
            <a:endParaRPr lang="en-GB" dirty="0">
              <a:latin typeface="Calibri" panose="020F0502020204030204" pitchFamily="34" charset="0"/>
            </a:endParaRPr>
          </a:p>
        </p:txBody>
      </p:sp>
      <p:sp>
        <p:nvSpPr>
          <p:cNvPr id="3" name="Zástupný symbol pro obsah 2"/>
          <p:cNvSpPr>
            <a:spLocks noGrp="1"/>
          </p:cNvSpPr>
          <p:nvPr>
            <p:ph sz="quarter" idx="1"/>
          </p:nvPr>
        </p:nvSpPr>
        <p:spPr/>
        <p:txBody>
          <a:bodyPr>
            <a:normAutofit lnSpcReduction="10000"/>
          </a:bodyPr>
          <a:lstStyle/>
          <a:p>
            <a:r>
              <a:rPr lang="en-GB" dirty="0" smtClean="0"/>
              <a:t>A related question concerns governmental policy that alters the manner in which gasoline is allocated.</a:t>
            </a:r>
          </a:p>
          <a:p>
            <a:r>
              <a:rPr lang="en-GB" dirty="0" smtClean="0"/>
              <a:t>By the mid-1970s, price controls on oil were still in effect. </a:t>
            </a:r>
          </a:p>
          <a:p>
            <a:r>
              <a:rPr lang="en-GB" dirty="0" smtClean="0"/>
              <a:t>Because price controls prevent the monetary price of gasoline from rising, what impact did the price controls have on the opportunity cost of gasoline when the 1973-4 oil crisis hit?</a:t>
            </a:r>
          </a:p>
          <a:p>
            <a:pPr marL="0" indent="0">
              <a:buNone/>
            </a:pPr>
            <a:endParaRPr lang="en-GB" dirty="0"/>
          </a:p>
        </p:txBody>
      </p:sp>
    </p:spTree>
    <p:extLst>
      <p:ext uri="{BB962C8B-B14F-4D97-AF65-F5344CB8AC3E}">
        <p14:creationId xmlns:p14="http://schemas.microsoft.com/office/powerpoint/2010/main" val="3378413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Learning Outcomes</a:t>
            </a:r>
            <a:endParaRPr lang="en-GB" dirty="0"/>
          </a:p>
        </p:txBody>
      </p:sp>
      <p:sp>
        <p:nvSpPr>
          <p:cNvPr id="3" name="Zástupný symbol pro obsah 2"/>
          <p:cNvSpPr>
            <a:spLocks noGrp="1"/>
          </p:cNvSpPr>
          <p:nvPr>
            <p:ph idx="1"/>
          </p:nvPr>
        </p:nvSpPr>
        <p:spPr/>
        <p:txBody>
          <a:bodyPr/>
          <a:lstStyle/>
          <a:p>
            <a:r>
              <a:rPr lang="en-GB" dirty="0" smtClean="0"/>
              <a:t>The importance of an understanding of elasticity of demand </a:t>
            </a:r>
          </a:p>
          <a:p>
            <a:r>
              <a:rPr lang="en-GB" dirty="0" smtClean="0"/>
              <a:t>Three main types of elasticity of demand</a:t>
            </a:r>
          </a:p>
          <a:p>
            <a:r>
              <a:rPr lang="en-GB" dirty="0" smtClean="0"/>
              <a:t>The major determinants of price elasticity</a:t>
            </a:r>
            <a:endParaRPr lang="en-GB" dirty="0"/>
          </a:p>
        </p:txBody>
      </p:sp>
    </p:spTree>
    <p:extLst>
      <p:ext uri="{BB962C8B-B14F-4D97-AF65-F5344CB8AC3E}">
        <p14:creationId xmlns:p14="http://schemas.microsoft.com/office/powerpoint/2010/main" val="2710612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latin typeface="Calibri" panose="020F0502020204030204" pitchFamily="34" charset="0"/>
                <a:cs typeface="Arial" panose="020B0604020202020204" pitchFamily="34" charset="0"/>
              </a:rPr>
              <a:t>The demand for gasoline in California</a:t>
            </a:r>
            <a:endParaRPr lang="en-GB"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Grp="1" noChangeAspect="1"/>
          </p:cNvGraphicFramePr>
          <p:nvPr>
            <p:ph sz="quarter" idx="1"/>
            <p:extLst/>
          </p:nvPr>
        </p:nvGraphicFramePr>
        <p:xfrm>
          <a:off x="683568" y="3717032"/>
          <a:ext cx="8826500" cy="1466850"/>
        </p:xfrm>
        <a:graphic>
          <a:graphicData uri="http://schemas.openxmlformats.org/presentationml/2006/ole">
            <mc:AlternateContent xmlns:mc="http://schemas.openxmlformats.org/markup-compatibility/2006">
              <mc:Choice xmlns:v="urn:schemas-microsoft-com:vml" Requires="v">
                <p:oleObj spid="_x0000_s6154" name="Document" r:id="rId3" imgW="5270500" imgH="876300" progId="Word.Document.12">
                  <p:embed/>
                </p:oleObj>
              </mc:Choice>
              <mc:Fallback>
                <p:oleObj name="Document" r:id="rId3" imgW="5270500" imgH="876300" progId="Word.Document.12">
                  <p:embed/>
                  <p:pic>
                    <p:nvPicPr>
                      <p:cNvPr id="4" name="Content Placeholder 3"/>
                      <p:cNvPicPr/>
                      <p:nvPr/>
                    </p:nvPicPr>
                    <p:blipFill>
                      <a:blip r:embed="rId4"/>
                      <a:stretch>
                        <a:fillRect/>
                      </a:stretch>
                    </p:blipFill>
                    <p:spPr>
                      <a:xfrm>
                        <a:off x="683568" y="3717032"/>
                        <a:ext cx="8826500" cy="1466850"/>
                      </a:xfrm>
                      <a:prstGeom prst="rect">
                        <a:avLst/>
                      </a:prstGeom>
                    </p:spPr>
                  </p:pic>
                </p:oleObj>
              </mc:Fallback>
            </mc:AlternateContent>
          </a:graphicData>
        </a:graphic>
      </p:graphicFrame>
      <p:sp>
        <p:nvSpPr>
          <p:cNvPr id="3" name="TextovéPole 2"/>
          <p:cNvSpPr txBox="1"/>
          <p:nvPr/>
        </p:nvSpPr>
        <p:spPr>
          <a:xfrm>
            <a:off x="683568" y="1340767"/>
            <a:ext cx="6840760" cy="1938992"/>
          </a:xfrm>
          <a:prstGeom prst="rect">
            <a:avLst/>
          </a:prstGeom>
          <a:noFill/>
        </p:spPr>
        <p:txBody>
          <a:bodyPr wrap="square" rtlCol="0">
            <a:spAutoFit/>
          </a:bodyPr>
          <a:lstStyle/>
          <a:p>
            <a:pPr algn="just"/>
            <a:r>
              <a:rPr lang="en-US" sz="2400" dirty="0" smtClean="0">
                <a:latin typeface="Calibri" panose="020F0502020204030204" pitchFamily="34" charset="0"/>
              </a:rPr>
              <a:t>To answer these questions, the demand for gasoline must be estimated. In a study on monthly gasoline demands and automobile travel in California, Lee (1980) assumed the market demand for gasoline in California, G</a:t>
            </a:r>
            <a:r>
              <a:rPr lang="en-US" sz="2400" baseline="-25000" dirty="0" smtClean="0">
                <a:latin typeface="Calibri" panose="020F0502020204030204" pitchFamily="34" charset="0"/>
              </a:rPr>
              <a:t>t</a:t>
            </a:r>
            <a:r>
              <a:rPr lang="en-US" sz="2400" dirty="0" smtClean="0">
                <a:latin typeface="Calibri" panose="020F0502020204030204" pitchFamily="34" charset="0"/>
              </a:rPr>
              <a:t>, to be:</a:t>
            </a:r>
            <a:endParaRPr lang="en-US" sz="2400" dirty="0">
              <a:latin typeface="Calibri" panose="020F0502020204030204" pitchFamily="34" charset="0"/>
            </a:endParaRPr>
          </a:p>
        </p:txBody>
      </p:sp>
    </p:spTree>
    <p:extLst>
      <p:ext uri="{BB962C8B-B14F-4D97-AF65-F5344CB8AC3E}">
        <p14:creationId xmlns:p14="http://schemas.microsoft.com/office/powerpoint/2010/main" val="3808706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smtClean="0">
                <a:latin typeface="Calibri" panose="020F0502020204030204" pitchFamily="34" charset="0"/>
                <a:cs typeface="Arial" panose="020B0604020202020204" pitchFamily="34" charset="0"/>
              </a:rPr>
              <a:t>Hypotheses</a:t>
            </a:r>
            <a:endParaRPr lang="en-GB"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normAutofit lnSpcReduction="10000"/>
          </a:bodyPr>
          <a:lstStyle/>
          <a:p>
            <a:pPr marL="514350" indent="-514350">
              <a:buAutoNum type="arabicParenBoth"/>
            </a:pPr>
            <a:r>
              <a:rPr lang="en-GB" dirty="0" smtClean="0">
                <a:latin typeface="Calibri" panose="020F0502020204030204" pitchFamily="34" charset="0"/>
                <a:cs typeface="Arial" panose="020B0604020202020204" pitchFamily="34" charset="0"/>
              </a:rPr>
              <a:t>By the law of demand β</a:t>
            </a:r>
            <a:r>
              <a:rPr lang="en-GB" baseline="-25000" dirty="0" smtClean="0">
                <a:latin typeface="Calibri" panose="020F0502020204030204" pitchFamily="34" charset="0"/>
                <a:cs typeface="Arial" panose="020B0604020202020204" pitchFamily="34" charset="0"/>
              </a:rPr>
              <a:t>1</a:t>
            </a:r>
            <a:r>
              <a:rPr lang="en-GB" dirty="0" smtClean="0">
                <a:latin typeface="Calibri" panose="020F0502020204030204" pitchFamily="34" charset="0"/>
                <a:cs typeface="Arial" panose="020B0604020202020204" pitchFamily="34" charset="0"/>
              </a:rPr>
              <a:t>is expected to be negative</a:t>
            </a:r>
          </a:p>
          <a:p>
            <a:pPr marL="514350" indent="-514350">
              <a:buAutoNum type="arabicParenBoth"/>
            </a:pPr>
            <a:r>
              <a:rPr lang="en-GB" dirty="0" smtClean="0">
                <a:latin typeface="Calibri" panose="020F0502020204030204" pitchFamily="34" charset="0"/>
                <a:cs typeface="Arial" panose="020B0604020202020204" pitchFamily="34" charset="0"/>
              </a:rPr>
              <a:t>Each of the gasoline crisis variables reduces the consumption of gasoline, all else hold constant</a:t>
            </a:r>
          </a:p>
          <a:p>
            <a:pPr marL="514350" indent="-514350">
              <a:buAutoNum type="arabicParenBoth"/>
            </a:pPr>
            <a:r>
              <a:rPr lang="en-GB" dirty="0" smtClean="0">
                <a:latin typeface="Calibri" panose="020F0502020204030204" pitchFamily="34" charset="0"/>
                <a:cs typeface="Arial" panose="020B0604020202020204" pitchFamily="34" charset="0"/>
              </a:rPr>
              <a:t>Estimated effect of gasoline crisis on the opportunity costs of gasoline is positive</a:t>
            </a:r>
          </a:p>
          <a:p>
            <a:pPr marL="514350" indent="-514350">
              <a:buAutoNum type="arabicParenBoth"/>
            </a:pPr>
            <a:r>
              <a:rPr lang="en-GB" dirty="0" smtClean="0">
                <a:latin typeface="Calibri" panose="020F0502020204030204" pitchFamily="34" charset="0"/>
                <a:cs typeface="Arial" panose="020B0604020202020204" pitchFamily="34" charset="0"/>
              </a:rPr>
              <a:t>Gasoline is a normal good → β</a:t>
            </a:r>
            <a:r>
              <a:rPr lang="en-GB" baseline="-25000" dirty="0" smtClean="0">
                <a:latin typeface="Calibri" panose="020F0502020204030204" pitchFamily="34" charset="0"/>
                <a:cs typeface="Arial" panose="020B0604020202020204" pitchFamily="34" charset="0"/>
              </a:rPr>
              <a:t>2 </a:t>
            </a:r>
            <a:r>
              <a:rPr lang="en-GB" dirty="0" smtClean="0">
                <a:latin typeface="Calibri" panose="020F0502020204030204" pitchFamily="34" charset="0"/>
                <a:cs typeface="Arial" panose="020B0604020202020204" pitchFamily="34" charset="0"/>
              </a:rPr>
              <a:t>&gt; 0</a:t>
            </a:r>
          </a:p>
          <a:p>
            <a:pPr marL="514350" indent="-514350">
              <a:buFont typeface="Wingdings 3"/>
              <a:buAutoNum type="arabicParenBoth"/>
            </a:pPr>
            <a:r>
              <a:rPr lang="en-GB" dirty="0" smtClean="0">
                <a:latin typeface="Calibri" panose="020F0502020204030204" pitchFamily="34" charset="0"/>
                <a:cs typeface="Arial" panose="020B0604020202020204" pitchFamily="34" charset="0"/>
              </a:rPr>
              <a:t> β</a:t>
            </a:r>
            <a:r>
              <a:rPr lang="en-GB" baseline="-25000" dirty="0" smtClean="0">
                <a:latin typeface="Calibri" panose="020F0502020204030204" pitchFamily="34" charset="0"/>
                <a:cs typeface="Arial" panose="020B0604020202020204" pitchFamily="34" charset="0"/>
              </a:rPr>
              <a:t>3 </a:t>
            </a:r>
            <a:r>
              <a:rPr lang="en-GB" dirty="0" smtClean="0">
                <a:latin typeface="Calibri" panose="020F0502020204030204" pitchFamily="34" charset="0"/>
                <a:cs typeface="Arial" panose="020B0604020202020204" pitchFamily="34" charset="0"/>
              </a:rPr>
              <a:t>&gt; 0</a:t>
            </a:r>
          </a:p>
          <a:p>
            <a:pPr marL="514350" indent="-514350">
              <a:buAutoNum type="arabicParenBoth"/>
            </a:pPr>
            <a:endParaRPr lang="en-GB"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1204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latin typeface="Calibri" panose="020F0502020204030204" pitchFamily="34" charset="0"/>
                <a:cs typeface="Arial" panose="020B0604020202020204" pitchFamily="34" charset="0"/>
              </a:rPr>
              <a:t>Estimation results</a:t>
            </a:r>
            <a:endParaRPr lang="en-GB"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ChangeAspect="1"/>
          </p:cNvGraphicFramePr>
          <p:nvPr>
            <p:extLst/>
          </p:nvPr>
        </p:nvGraphicFramePr>
        <p:xfrm>
          <a:off x="468313" y="1412776"/>
          <a:ext cx="8207375" cy="4638675"/>
        </p:xfrm>
        <a:graphic>
          <a:graphicData uri="http://schemas.openxmlformats.org/presentationml/2006/ole">
            <mc:AlternateContent xmlns:mc="http://schemas.openxmlformats.org/markup-compatibility/2006">
              <mc:Choice xmlns:v="urn:schemas-microsoft-com:vml" Requires="v">
                <p:oleObj spid="_x0000_s7178" name="Document" r:id="rId3" imgW="8013700" imgH="4584700" progId="Word.Document.12">
                  <p:embed/>
                </p:oleObj>
              </mc:Choice>
              <mc:Fallback>
                <p:oleObj name="Document" r:id="rId3" imgW="8013700" imgH="4584700" progId="Word.Document.12">
                  <p:embed/>
                  <p:pic>
                    <p:nvPicPr>
                      <p:cNvPr id="4" name="Content Placeholder 3"/>
                      <p:cNvPicPr/>
                      <p:nvPr/>
                    </p:nvPicPr>
                    <p:blipFill>
                      <a:blip r:embed="rId4"/>
                      <a:stretch>
                        <a:fillRect/>
                      </a:stretch>
                    </p:blipFill>
                    <p:spPr>
                      <a:xfrm>
                        <a:off x="468313" y="1412776"/>
                        <a:ext cx="8207375" cy="4638675"/>
                      </a:xfrm>
                      <a:prstGeom prst="rect">
                        <a:avLst/>
                      </a:prstGeom>
                    </p:spPr>
                  </p:pic>
                </p:oleObj>
              </mc:Fallback>
            </mc:AlternateContent>
          </a:graphicData>
        </a:graphic>
      </p:graphicFrame>
    </p:spTree>
    <p:extLst>
      <p:ext uri="{BB962C8B-B14F-4D97-AF65-F5344CB8AC3E}">
        <p14:creationId xmlns:p14="http://schemas.microsoft.com/office/powerpoint/2010/main" val="777910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latin typeface="Calibri" panose="020F0502020204030204" pitchFamily="34" charset="0"/>
                <a:cs typeface="Arial" panose="020B0604020202020204" pitchFamily="34" charset="0"/>
              </a:rPr>
              <a:t>Demand curve</a:t>
            </a:r>
            <a:endParaRPr lang="en-GB"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normAutofit fontScale="92500" lnSpcReduction="10000"/>
          </a:bodyPr>
          <a:lstStyle/>
          <a:p>
            <a:pPr marL="0" indent="0">
              <a:buNone/>
            </a:pPr>
            <a:r>
              <a:rPr lang="en-GB" u="sng" dirty="0" smtClean="0">
                <a:latin typeface="Calibri" panose="020F0502020204030204" pitchFamily="34" charset="0"/>
                <a:cs typeface="Arial" panose="020B0604020202020204" pitchFamily="34" charset="0"/>
              </a:rPr>
              <a:t>Hypothesis 1</a:t>
            </a:r>
          </a:p>
          <a:p>
            <a:r>
              <a:rPr lang="en-GB" dirty="0" smtClean="0">
                <a:latin typeface="Calibri" panose="020F0502020204030204" pitchFamily="34" charset="0"/>
                <a:cs typeface="Arial" panose="020B0604020202020204" pitchFamily="34" charset="0"/>
              </a:rPr>
              <a:t>Estimated coefficient for β</a:t>
            </a:r>
            <a:r>
              <a:rPr lang="en-GB" baseline="-25000" dirty="0" smtClean="0">
                <a:latin typeface="Calibri" panose="020F0502020204030204" pitchFamily="34" charset="0"/>
                <a:cs typeface="Arial" panose="020B0604020202020204" pitchFamily="34" charset="0"/>
              </a:rPr>
              <a:t>1</a:t>
            </a:r>
            <a:r>
              <a:rPr lang="en-GB" dirty="0" smtClean="0">
                <a:latin typeface="Calibri" panose="020F0502020204030204" pitchFamily="34" charset="0"/>
                <a:cs typeface="Arial" panose="020B0604020202020204" pitchFamily="34" charset="0"/>
              </a:rPr>
              <a:t> is negative and significant → downward slope of demand curve.</a:t>
            </a:r>
          </a:p>
          <a:p>
            <a:r>
              <a:rPr lang="en-GB" dirty="0" smtClean="0">
                <a:latin typeface="Calibri" panose="020F0502020204030204" pitchFamily="34" charset="0"/>
                <a:cs typeface="Arial" panose="020B0604020202020204" pitchFamily="34" charset="0"/>
              </a:rPr>
              <a:t>95 % confidence interval for β</a:t>
            </a:r>
            <a:r>
              <a:rPr lang="en-GB" baseline="-25000" dirty="0" smtClean="0">
                <a:latin typeface="Calibri" panose="020F0502020204030204" pitchFamily="34" charset="0"/>
                <a:cs typeface="Arial" panose="020B0604020202020204" pitchFamily="34" charset="0"/>
              </a:rPr>
              <a:t>1</a:t>
            </a:r>
            <a:r>
              <a:rPr lang="en-GB" dirty="0" smtClean="0">
                <a:latin typeface="Calibri" panose="020F0502020204030204" pitchFamily="34" charset="0"/>
                <a:cs typeface="Arial" panose="020B0604020202020204" pitchFamily="34" charset="0"/>
              </a:rPr>
              <a:t> is (-25,8; -11,3) </a:t>
            </a:r>
          </a:p>
          <a:p>
            <a:endParaRPr lang="en-GB" dirty="0" smtClean="0">
              <a:latin typeface="Calibri" panose="020F0502020204030204" pitchFamily="34" charset="0"/>
              <a:cs typeface="Arial" panose="020B0604020202020204" pitchFamily="34" charset="0"/>
            </a:endParaRPr>
          </a:p>
          <a:p>
            <a:pPr marL="0" indent="0">
              <a:buNone/>
            </a:pPr>
            <a:r>
              <a:rPr lang="en-GB" u="sng" dirty="0" smtClean="0">
                <a:latin typeface="Calibri" panose="020F0502020204030204" pitchFamily="34" charset="0"/>
                <a:cs typeface="Arial" panose="020B0604020202020204" pitchFamily="34" charset="0"/>
              </a:rPr>
              <a:t>Hypothesis 2</a:t>
            </a:r>
          </a:p>
          <a:p>
            <a:pPr marL="0" indent="0">
              <a:buNone/>
            </a:pPr>
            <a:r>
              <a:rPr lang="en-GB" dirty="0" smtClean="0">
                <a:latin typeface="Calibri" panose="020F0502020204030204" pitchFamily="34" charset="0"/>
                <a:cs typeface="Arial" panose="020B0604020202020204" pitchFamily="34" charset="0"/>
              </a:rPr>
              <a:t>Because of the increased time cost, brought on by the gasoline crisis, average daily consumption fell by 1,8 million gallons.</a:t>
            </a:r>
            <a:endParaRPr lang="en-GB"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9672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latin typeface="Calibri" panose="020F0502020204030204" pitchFamily="34" charset="0"/>
                <a:cs typeface="Arial" panose="020B0604020202020204" pitchFamily="34" charset="0"/>
              </a:rPr>
              <a:t>Change in the demand</a:t>
            </a:r>
            <a:endParaRPr lang="en-GB" noProof="0"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normAutofit fontScale="70000" lnSpcReduction="20000"/>
          </a:bodyPr>
          <a:lstStyle/>
          <a:p>
            <a:pPr marL="0" indent="0">
              <a:buNone/>
            </a:pPr>
            <a:r>
              <a:rPr lang="en-GB" u="sng" dirty="0" smtClean="0">
                <a:latin typeface="Calibri" panose="020F0502020204030204" pitchFamily="34" charset="0"/>
                <a:cs typeface="Arial" panose="020B0604020202020204" pitchFamily="34" charset="0"/>
              </a:rPr>
              <a:t>Hypothesis 3</a:t>
            </a:r>
          </a:p>
          <a:p>
            <a:pPr marL="0" indent="0">
              <a:buNone/>
            </a:pPr>
            <a:r>
              <a:rPr lang="en-GB" dirty="0" smtClean="0">
                <a:latin typeface="Calibri" panose="020F0502020204030204" pitchFamily="34" charset="0"/>
                <a:cs typeface="Arial" panose="020B0604020202020204" pitchFamily="34" charset="0"/>
              </a:rPr>
              <a:t>Given that average daily consumption was approximately 25 million gallons, the results indicate that in march 1974, the gasoline crisis resulted in a 10% reduction in gasoline consumption.</a:t>
            </a:r>
          </a:p>
          <a:p>
            <a:pPr marL="0" indent="0">
              <a:buNone/>
            </a:pPr>
            <a:endParaRPr lang="en-GB" dirty="0" smtClean="0">
              <a:latin typeface="Calibri" panose="020F0502020204030204" pitchFamily="34" charset="0"/>
              <a:cs typeface="Arial" panose="020B0604020202020204" pitchFamily="34" charset="0"/>
            </a:endParaRPr>
          </a:p>
          <a:p>
            <a:pPr marL="0" indent="0">
              <a:buNone/>
            </a:pPr>
            <a:r>
              <a:rPr lang="en-GB" u="sng" dirty="0" smtClean="0">
                <a:latin typeface="Calibri" panose="020F0502020204030204" pitchFamily="34" charset="0"/>
                <a:cs typeface="Arial" panose="020B0604020202020204" pitchFamily="34" charset="0"/>
              </a:rPr>
              <a:t>Hypothesis 4</a:t>
            </a:r>
          </a:p>
          <a:p>
            <a:pPr marL="0" indent="0">
              <a:buNone/>
            </a:pPr>
            <a:r>
              <a:rPr lang="en-GB" dirty="0" smtClean="0">
                <a:latin typeface="Calibri" panose="020F0502020204030204" pitchFamily="34" charset="0"/>
                <a:cs typeface="Arial" panose="020B0604020202020204" pitchFamily="34" charset="0"/>
              </a:rPr>
              <a:t>A 1 billion dollar increase in real personal income leads to a 277000 gallon increase in average daily gasoline consumption. </a:t>
            </a:r>
          </a:p>
          <a:p>
            <a:pPr marL="0" indent="0">
              <a:buNone/>
            </a:pPr>
            <a:endParaRPr lang="en-GB" dirty="0" smtClean="0">
              <a:latin typeface="Calibri" panose="020F0502020204030204" pitchFamily="34" charset="0"/>
              <a:cs typeface="Arial" panose="020B0604020202020204" pitchFamily="34" charset="0"/>
            </a:endParaRPr>
          </a:p>
          <a:p>
            <a:pPr marL="0" indent="0">
              <a:buNone/>
            </a:pPr>
            <a:r>
              <a:rPr lang="en-GB" u="sng" dirty="0" smtClean="0">
                <a:latin typeface="Calibri" panose="020F0502020204030204" pitchFamily="34" charset="0"/>
                <a:cs typeface="Arial" panose="020B0604020202020204" pitchFamily="34" charset="0"/>
              </a:rPr>
              <a:t>Hypothesis 5</a:t>
            </a:r>
          </a:p>
          <a:p>
            <a:pPr marL="0" indent="0">
              <a:buNone/>
            </a:pPr>
            <a:r>
              <a:rPr lang="en-GB" dirty="0" smtClean="0">
                <a:latin typeface="Calibri" panose="020F0502020204030204" pitchFamily="34" charset="0"/>
                <a:cs typeface="Arial" panose="020B0604020202020204" pitchFamily="34" charset="0"/>
              </a:rPr>
              <a:t>Additional person increases daily demand by a bit more than one and half gallons per day. </a:t>
            </a:r>
            <a:endParaRPr lang="en-GB"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2464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latin typeface="Calibri" panose="020F0502020204030204" pitchFamily="34" charset="0"/>
                <a:cs typeface="Arial" panose="020B0604020202020204" pitchFamily="34" charset="0"/>
              </a:rPr>
              <a:t>Elasticities</a:t>
            </a:r>
            <a:endParaRPr lang="en-GB"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Grp="1" noChangeAspect="1"/>
          </p:cNvGraphicFramePr>
          <p:nvPr>
            <p:ph sz="quarter" idx="1"/>
            <p:extLst/>
          </p:nvPr>
        </p:nvGraphicFramePr>
        <p:xfrm>
          <a:off x="-1548680" y="2060848"/>
          <a:ext cx="11722100" cy="879475"/>
        </p:xfrm>
        <a:graphic>
          <a:graphicData uri="http://schemas.openxmlformats.org/presentationml/2006/ole">
            <mc:AlternateContent xmlns:mc="http://schemas.openxmlformats.org/markup-compatibility/2006">
              <mc:Choice xmlns:v="urn:schemas-microsoft-com:vml" Requires="v">
                <p:oleObj spid="_x0000_s8202" name="Dokument" r:id="rId3" imgW="5269087" imgH="395910" progId="Word.Document.12">
                  <p:embed/>
                </p:oleObj>
              </mc:Choice>
              <mc:Fallback>
                <p:oleObj name="Dokument" r:id="rId3" imgW="5269087" imgH="395910" progId="Word.Document.12">
                  <p:embed/>
                  <p:pic>
                    <p:nvPicPr>
                      <p:cNvPr id="4" name="Content Placeholder 3"/>
                      <p:cNvPicPr/>
                      <p:nvPr/>
                    </p:nvPicPr>
                    <p:blipFill>
                      <a:blip r:embed="rId4"/>
                      <a:stretch>
                        <a:fillRect/>
                      </a:stretch>
                    </p:blipFill>
                    <p:spPr>
                      <a:xfrm>
                        <a:off x="-1548680" y="2060848"/>
                        <a:ext cx="11722100" cy="879475"/>
                      </a:xfrm>
                      <a:prstGeom prst="rect">
                        <a:avLst/>
                      </a:prstGeom>
                    </p:spPr>
                  </p:pic>
                </p:oleObj>
              </mc:Fallback>
            </mc:AlternateContent>
          </a:graphicData>
        </a:graphic>
      </p:graphicFrame>
      <p:sp>
        <p:nvSpPr>
          <p:cNvPr id="5" name="TextovéPole 4"/>
          <p:cNvSpPr txBox="1"/>
          <p:nvPr/>
        </p:nvSpPr>
        <p:spPr>
          <a:xfrm>
            <a:off x="899592" y="1307794"/>
            <a:ext cx="6336704" cy="400110"/>
          </a:xfrm>
          <a:prstGeom prst="rect">
            <a:avLst/>
          </a:prstGeom>
          <a:noFill/>
        </p:spPr>
        <p:txBody>
          <a:bodyPr wrap="square" rtlCol="0">
            <a:spAutoFit/>
          </a:bodyPr>
          <a:lstStyle/>
          <a:p>
            <a:r>
              <a:rPr lang="cs-CZ" sz="2000" dirty="0" err="1" smtClean="0">
                <a:latin typeface="Calibri" panose="020F0502020204030204" pitchFamily="34" charset="0"/>
              </a:rPr>
              <a:t>The</a:t>
            </a:r>
            <a:r>
              <a:rPr lang="cs-CZ" sz="2000" dirty="0" smtClean="0">
                <a:latin typeface="Calibri" panose="020F0502020204030204" pitchFamily="34" charset="0"/>
              </a:rPr>
              <a:t> </a:t>
            </a:r>
            <a:r>
              <a:rPr lang="cs-CZ" sz="2000" dirty="0" err="1" smtClean="0">
                <a:latin typeface="Calibri" panose="020F0502020204030204" pitchFamily="34" charset="0"/>
              </a:rPr>
              <a:t>price</a:t>
            </a:r>
            <a:r>
              <a:rPr lang="cs-CZ" sz="2000" dirty="0" smtClean="0">
                <a:latin typeface="Calibri" panose="020F0502020204030204" pitchFamily="34" charset="0"/>
              </a:rPr>
              <a:t> elasticity </a:t>
            </a:r>
            <a:r>
              <a:rPr lang="cs-CZ" sz="2000" dirty="0" err="1" smtClean="0">
                <a:latin typeface="Calibri" panose="020F0502020204030204" pitchFamily="34" charset="0"/>
              </a:rPr>
              <a:t>of</a:t>
            </a:r>
            <a:r>
              <a:rPr lang="cs-CZ" sz="2000" dirty="0" smtClean="0">
                <a:latin typeface="Calibri" panose="020F0502020204030204" pitchFamily="34" charset="0"/>
              </a:rPr>
              <a:t> </a:t>
            </a:r>
            <a:r>
              <a:rPr lang="cs-CZ" sz="2000" dirty="0" err="1" smtClean="0">
                <a:latin typeface="Calibri" panose="020F0502020204030204" pitchFamily="34" charset="0"/>
              </a:rPr>
              <a:t>demand</a:t>
            </a:r>
            <a:r>
              <a:rPr lang="cs-CZ" sz="2000" dirty="0" smtClean="0">
                <a:latin typeface="Calibri" panose="020F0502020204030204" pitchFamily="34" charset="0"/>
              </a:rPr>
              <a:t> </a:t>
            </a:r>
            <a:r>
              <a:rPr lang="cs-CZ" sz="2000" dirty="0" err="1" smtClean="0">
                <a:latin typeface="Calibri" panose="020F0502020204030204" pitchFamily="34" charset="0"/>
              </a:rPr>
              <a:t>is</a:t>
            </a:r>
            <a:r>
              <a:rPr lang="cs-CZ" sz="2000" dirty="0" smtClean="0">
                <a:latin typeface="Calibri" panose="020F0502020204030204" pitchFamily="34" charset="0"/>
              </a:rPr>
              <a:t> </a:t>
            </a:r>
            <a:r>
              <a:rPr lang="cs-CZ" sz="2000" dirty="0" err="1" smtClean="0">
                <a:latin typeface="Calibri" panose="020F0502020204030204" pitchFamily="34" charset="0"/>
              </a:rPr>
              <a:t>defined</a:t>
            </a:r>
            <a:r>
              <a:rPr lang="cs-CZ" sz="2000" dirty="0" smtClean="0">
                <a:latin typeface="Calibri" panose="020F0502020204030204" pitchFamily="34" charset="0"/>
              </a:rPr>
              <a:t> as: </a:t>
            </a:r>
            <a:endParaRPr lang="cs-CZ" sz="2000" dirty="0">
              <a:latin typeface="Calibri" panose="020F0502020204030204" pitchFamily="34" charset="0"/>
            </a:endParaRPr>
          </a:p>
        </p:txBody>
      </p:sp>
      <p:sp>
        <p:nvSpPr>
          <p:cNvPr id="6" name="TextovéPole 5"/>
          <p:cNvSpPr txBox="1"/>
          <p:nvPr/>
        </p:nvSpPr>
        <p:spPr>
          <a:xfrm>
            <a:off x="755576" y="3429000"/>
            <a:ext cx="7920880" cy="2739211"/>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smtClean="0">
                <a:latin typeface="Calibri" panose="020F0502020204030204" pitchFamily="34" charset="0"/>
              </a:rPr>
              <a:t>Replacing β</a:t>
            </a:r>
            <a:r>
              <a:rPr lang="en-US" sz="2000" baseline="-25000" dirty="0" smtClean="0">
                <a:latin typeface="Calibri" panose="020F0502020204030204" pitchFamily="34" charset="0"/>
              </a:rPr>
              <a:t>1</a:t>
            </a:r>
            <a:r>
              <a:rPr lang="en-US" sz="2000" dirty="0" smtClean="0">
                <a:latin typeface="Calibri" panose="020F0502020204030204" pitchFamily="34" charset="0"/>
              </a:rPr>
              <a:t> with 18,552 and RPG and G with their respective sample means, Lee calculated the gasoline price elasticity of demand to be – 0.216 </a:t>
            </a:r>
            <a:r>
              <a:rPr lang="en-US" sz="2000" dirty="0" smtClean="0">
                <a:latin typeface="Calibri" panose="020F0502020204030204" pitchFamily="34" charset="0"/>
                <a:cs typeface="Arial" panose="020B0604020202020204" pitchFamily="34" charset="0"/>
              </a:rPr>
              <a:t>→ the demand for gasoline is inelastic. </a:t>
            </a:r>
          </a:p>
          <a:p>
            <a:pPr marL="285750" indent="-285750" algn="just">
              <a:buFont typeface="Arial" panose="020B0604020202020204" pitchFamily="34" charset="0"/>
              <a:buChar char="•"/>
            </a:pPr>
            <a:r>
              <a:rPr lang="en-US" sz="2000" dirty="0" smtClean="0">
                <a:latin typeface="Calibri" panose="020F0502020204030204" pitchFamily="34" charset="0"/>
                <a:cs typeface="Arial" panose="020B0604020202020204" pitchFamily="34" charset="0"/>
              </a:rPr>
              <a:t>The data are monthly, covering five year period, the rice elasticity is short run. Long run price elasticity of demand are considerably higher and have been estimated to be around -0.8. </a:t>
            </a:r>
          </a:p>
          <a:p>
            <a:pPr marL="285750" indent="-285750" algn="just">
              <a:buFont typeface="Arial" panose="020B0604020202020204" pitchFamily="34" charset="0"/>
              <a:buChar char="•"/>
            </a:pPr>
            <a:r>
              <a:rPr lang="en-US" sz="2000" dirty="0" smtClean="0">
                <a:latin typeface="Calibri" panose="020F0502020204030204" pitchFamily="34" charset="0"/>
                <a:cs typeface="Arial" panose="020B0604020202020204" pitchFamily="34" charset="0"/>
              </a:rPr>
              <a:t>Employing a similar procedure, the income elasticity of the demand for gasoline was calculated to be 0.876 → gasoline is a normal good. </a:t>
            </a:r>
          </a:p>
          <a:p>
            <a:pPr marL="285750" indent="-285750" algn="just">
              <a:buFont typeface="Arial" panose="020B0604020202020204" pitchFamily="34" charset="0"/>
              <a:buChar char="•"/>
            </a:pPr>
            <a:endParaRPr lang="cs-CZ" baseline="-25000" dirty="0">
              <a:latin typeface="Calibri" panose="020F0502020204030204" pitchFamily="34" charset="0"/>
            </a:endParaRPr>
          </a:p>
        </p:txBody>
      </p:sp>
    </p:spTree>
    <p:extLst>
      <p:ext uri="{BB962C8B-B14F-4D97-AF65-F5344CB8AC3E}">
        <p14:creationId xmlns:p14="http://schemas.microsoft.com/office/powerpoint/2010/main" val="1372435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latin typeface="Calibri" panose="020F0502020204030204" pitchFamily="34" charset="0"/>
                <a:cs typeface="Arial" panose="020B0604020202020204" pitchFamily="34" charset="0"/>
              </a:rPr>
              <a:t>Queuing cost </a:t>
            </a:r>
            <a:r>
              <a:rPr lang="en-GB" dirty="0" err="1" smtClean="0">
                <a:latin typeface="Calibri" panose="020F0502020204030204" pitchFamily="34" charset="0"/>
                <a:cs typeface="Arial" panose="020B0604020202020204" pitchFamily="34" charset="0"/>
              </a:rPr>
              <a:t>premia</a:t>
            </a:r>
            <a:endParaRPr lang="en-GB"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Grp="1" noChangeAspect="1"/>
          </p:cNvGraphicFramePr>
          <p:nvPr>
            <p:ph sz="quarter" idx="1"/>
            <p:extLst/>
          </p:nvPr>
        </p:nvGraphicFramePr>
        <p:xfrm>
          <a:off x="1187624" y="3789040"/>
          <a:ext cx="6835775" cy="2303463"/>
        </p:xfrm>
        <a:graphic>
          <a:graphicData uri="http://schemas.openxmlformats.org/presentationml/2006/ole">
            <mc:AlternateContent xmlns:mc="http://schemas.openxmlformats.org/markup-compatibility/2006">
              <mc:Choice xmlns:v="urn:schemas-microsoft-com:vml" Requires="v">
                <p:oleObj spid="_x0000_s9226" name="Document" r:id="rId3" imgW="7010400" imgH="2362200" progId="Word.Document.12">
                  <p:embed/>
                </p:oleObj>
              </mc:Choice>
              <mc:Fallback>
                <p:oleObj name="Document" r:id="rId3" imgW="7010400" imgH="2362200" progId="Word.Document.12">
                  <p:embed/>
                  <p:pic>
                    <p:nvPicPr>
                      <p:cNvPr id="4" name="Content Placeholder 3"/>
                      <p:cNvPicPr/>
                      <p:nvPr/>
                    </p:nvPicPr>
                    <p:blipFill>
                      <a:blip r:embed="rId4"/>
                      <a:stretch>
                        <a:fillRect/>
                      </a:stretch>
                    </p:blipFill>
                    <p:spPr>
                      <a:xfrm>
                        <a:off x="1187624" y="3789040"/>
                        <a:ext cx="6835775" cy="2303463"/>
                      </a:xfrm>
                      <a:prstGeom prst="rect">
                        <a:avLst/>
                      </a:prstGeom>
                    </p:spPr>
                  </p:pic>
                </p:oleObj>
              </mc:Fallback>
            </mc:AlternateContent>
          </a:graphicData>
        </a:graphic>
      </p:graphicFrame>
      <p:sp>
        <p:nvSpPr>
          <p:cNvPr id="3" name="TextovéPole 2"/>
          <p:cNvSpPr txBox="1"/>
          <p:nvPr/>
        </p:nvSpPr>
        <p:spPr>
          <a:xfrm>
            <a:off x="395536" y="1340768"/>
            <a:ext cx="856895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What was the queuing cost associated with the gasoline crisis?</a:t>
            </a:r>
          </a:p>
          <a:p>
            <a:pPr marL="285750" indent="-285750">
              <a:buFont typeface="Arial" panose="020B0604020202020204" pitchFamily="34" charset="0"/>
              <a:buChar char="•"/>
            </a:pPr>
            <a:r>
              <a:rPr lang="en-US" sz="2000" dirty="0" smtClean="0">
                <a:latin typeface="Calibri" panose="020F0502020204030204" pitchFamily="34" charset="0"/>
              </a:rPr>
              <a:t>From estimation results, an estimate of queuing prices for each month of the crises can be obtained by dividing the month’s coefficient by β</a:t>
            </a:r>
            <a:r>
              <a:rPr lang="en-US" sz="2000" baseline="-25000" dirty="0" smtClean="0">
                <a:latin typeface="Calibri" panose="020F0502020204030204" pitchFamily="34" charset="0"/>
              </a:rPr>
              <a:t>1</a:t>
            </a:r>
            <a:r>
              <a:rPr lang="en-US" sz="2000" dirty="0" smtClean="0">
                <a:latin typeface="Calibri" panose="020F0502020204030204" pitchFamily="34" charset="0"/>
              </a:rPr>
              <a:t>. </a:t>
            </a:r>
          </a:p>
          <a:p>
            <a:pPr marL="285750" indent="-285750">
              <a:buFont typeface="Arial" panose="020B0604020202020204" pitchFamily="34" charset="0"/>
              <a:buChar char="•"/>
            </a:pPr>
            <a:r>
              <a:rPr lang="en-US" sz="2000" dirty="0" smtClean="0">
                <a:latin typeface="Calibri" panose="020F0502020204030204" pitchFamily="34" charset="0"/>
              </a:rPr>
              <a:t>Table reports these estimates which are positive and consistent with hypothesis 3.</a:t>
            </a:r>
          </a:p>
          <a:p>
            <a:pPr marL="285750" indent="-285750">
              <a:buFont typeface="Arial" panose="020B0604020202020204" pitchFamily="34" charset="0"/>
              <a:buChar char="•"/>
            </a:pPr>
            <a:r>
              <a:rPr lang="en-US" sz="2000" dirty="0" smtClean="0">
                <a:latin typeface="Calibri" panose="020F0502020204030204" pitchFamily="34" charset="0"/>
              </a:rPr>
              <a:t>The queuing cost represent a significant portion of the total opportunity cost. </a:t>
            </a:r>
            <a:endParaRPr lang="en-US" sz="2000" dirty="0">
              <a:latin typeface="Calibri" panose="020F0502020204030204" pitchFamily="34" charset="0"/>
            </a:endParaRPr>
          </a:p>
        </p:txBody>
      </p:sp>
    </p:spTree>
    <p:extLst>
      <p:ext uri="{BB962C8B-B14F-4D97-AF65-F5344CB8AC3E}">
        <p14:creationId xmlns:p14="http://schemas.microsoft.com/office/powerpoint/2010/main" val="760476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latin typeface="Calibri" panose="020F0502020204030204" pitchFamily="34" charset="0"/>
                <a:cs typeface="Arial" panose="020B0604020202020204" pitchFamily="34" charset="0"/>
              </a:rPr>
              <a:t>The demand for trips</a:t>
            </a:r>
            <a:endParaRPr lang="en-GB" dirty="0">
              <a:latin typeface="Calibri" panose="020F0502020204030204" pitchFamily="34" charset="0"/>
              <a:cs typeface="Arial" panose="020B0604020202020204" pitchFamily="34" charset="0"/>
            </a:endParaRPr>
          </a:p>
        </p:txBody>
      </p:sp>
      <p:sp>
        <p:nvSpPr>
          <p:cNvPr id="4" name="TextBox 3"/>
          <p:cNvSpPr txBox="1"/>
          <p:nvPr/>
        </p:nvSpPr>
        <p:spPr>
          <a:xfrm>
            <a:off x="2085130" y="1865909"/>
            <a:ext cx="184666" cy="369332"/>
          </a:xfrm>
          <a:prstGeom prst="rect">
            <a:avLst/>
          </a:prstGeom>
          <a:noFill/>
        </p:spPr>
        <p:txBody>
          <a:bodyPr wrap="none" rtlCol="0">
            <a:spAutoFit/>
          </a:bodyPr>
          <a:lstStyle/>
          <a:p>
            <a:endParaRPr lang="cs-CZ" dirty="0"/>
          </a:p>
        </p:txBody>
      </p:sp>
      <p:graphicFrame>
        <p:nvGraphicFramePr>
          <p:cNvPr id="5" name="Content Placeholder 3"/>
          <p:cNvGraphicFramePr>
            <a:graphicFrameLocks noGrp="1"/>
          </p:cNvGraphicFramePr>
          <p:nvPr>
            <p:ph sz="quarter" idx="1"/>
            <p:extLst/>
          </p:nvPr>
        </p:nvGraphicFramePr>
        <p:xfrm>
          <a:off x="544513" y="1412875"/>
          <a:ext cx="8054975" cy="4608513"/>
        </p:xfrm>
        <a:graphic>
          <a:graphicData uri="http://schemas.openxmlformats.org/presentationml/2006/ole">
            <mc:AlternateContent xmlns:mc="http://schemas.openxmlformats.org/markup-compatibility/2006">
              <mc:Choice xmlns:v="urn:schemas-microsoft-com:vml" Requires="v">
                <p:oleObj spid="_x0000_s10250" name="Document" r:id="rId3" imgW="8013700" imgH="4584700" progId="Word.Document.12">
                  <p:embed/>
                </p:oleObj>
              </mc:Choice>
              <mc:Fallback>
                <p:oleObj name="Document" r:id="rId3" imgW="8013700" imgH="4584700" progId="Word.Document.12">
                  <p:embed/>
                  <p:pic>
                    <p:nvPicPr>
                      <p:cNvPr id="5" name="Content Placeholder 3"/>
                      <p:cNvPicPr/>
                      <p:nvPr/>
                    </p:nvPicPr>
                    <p:blipFill>
                      <a:blip r:embed="rId4"/>
                      <a:stretch>
                        <a:fillRect/>
                      </a:stretch>
                    </p:blipFill>
                    <p:spPr>
                      <a:xfrm>
                        <a:off x="544513" y="1412875"/>
                        <a:ext cx="8054975" cy="4608513"/>
                      </a:xfrm>
                      <a:prstGeom prst="rect">
                        <a:avLst/>
                      </a:prstGeom>
                    </p:spPr>
                  </p:pic>
                </p:oleObj>
              </mc:Fallback>
            </mc:AlternateContent>
          </a:graphicData>
        </a:graphic>
      </p:graphicFrame>
    </p:spTree>
    <p:extLst>
      <p:ext uri="{BB962C8B-B14F-4D97-AF65-F5344CB8AC3E}">
        <p14:creationId xmlns:p14="http://schemas.microsoft.com/office/powerpoint/2010/main" val="1516554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demand for gasoline x trips</a:t>
            </a:r>
            <a:endParaRPr lang="en-GB" dirty="0"/>
          </a:p>
        </p:txBody>
      </p:sp>
      <p:sp>
        <p:nvSpPr>
          <p:cNvPr id="3" name="Zástupný symbol pro obsah 2"/>
          <p:cNvSpPr>
            <a:spLocks noGrp="1"/>
          </p:cNvSpPr>
          <p:nvPr>
            <p:ph sz="quarter" idx="1"/>
          </p:nvPr>
        </p:nvSpPr>
        <p:spPr/>
        <p:txBody>
          <a:bodyPr>
            <a:normAutofit fontScale="92500"/>
          </a:bodyPr>
          <a:lstStyle/>
          <a:p>
            <a:r>
              <a:rPr lang="en-GB" dirty="0" smtClean="0"/>
              <a:t>The impact of price, income and population was same and significant.</a:t>
            </a:r>
          </a:p>
          <a:p>
            <a:r>
              <a:rPr lang="en-GB" dirty="0" smtClean="0"/>
              <a:t>However gasoline crisis variables were stronger in demand for gasoline than for trips. Why?</a:t>
            </a:r>
          </a:p>
          <a:p>
            <a:r>
              <a:rPr lang="en-GB" dirty="0" smtClean="0"/>
              <a:t>We would expect demand for trips to be less responsive to gasoline price increases than for gasoline because, in the shirt run, there re more substitution opportunities for reducing fuel than for reducing the number of trips. </a:t>
            </a:r>
            <a:endParaRPr lang="en-GB" dirty="0"/>
          </a:p>
        </p:txBody>
      </p:sp>
    </p:spTree>
    <p:extLst>
      <p:ext uri="{BB962C8B-B14F-4D97-AF65-F5344CB8AC3E}">
        <p14:creationId xmlns:p14="http://schemas.microsoft.com/office/powerpoint/2010/main" val="1627656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latin typeface="Calibri" panose="020F0502020204030204" pitchFamily="34" charset="0"/>
                <a:cs typeface="Arial" panose="020B0604020202020204" pitchFamily="34" charset="0"/>
              </a:rPr>
              <a:t>The 1993 gasoline tax increase</a:t>
            </a:r>
            <a:endParaRPr lang="en-GB"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normAutofit fontScale="77500" lnSpcReduction="20000"/>
          </a:bodyPr>
          <a:lstStyle/>
          <a:p>
            <a:r>
              <a:rPr lang="en-GB" dirty="0" smtClean="0">
                <a:latin typeface="Calibri" panose="020F0502020204030204" pitchFamily="34" charset="0"/>
              </a:rPr>
              <a:t>According to the 1993 Deficit Reduction Bill, passed in late 1993, the federal gasoline tax increased by 4.3 cents per gallon. With average per gallon price equal to USD 1.06, this represents an approximate 4% increase in the 1993 real price of gasoline. </a:t>
            </a:r>
          </a:p>
          <a:p>
            <a:r>
              <a:rPr lang="en-GB" dirty="0" smtClean="0">
                <a:latin typeface="Calibri" panose="020F0502020204030204" pitchFamily="34" charset="0"/>
              </a:rPr>
              <a:t>The above results found price elasticity of demand for gasoline to be – 0.216 and for trips -0.236. </a:t>
            </a:r>
          </a:p>
          <a:p>
            <a:r>
              <a:rPr lang="en-GB" dirty="0" smtClean="0">
                <a:latin typeface="Calibri" panose="020F0502020204030204" pitchFamily="34" charset="0"/>
              </a:rPr>
              <a:t>The federal gasoline tax increase can be expected to have reduced the quantity of gasoline demanded by 0.86% and average daily trips by 0.94%. </a:t>
            </a:r>
          </a:p>
          <a:p>
            <a:r>
              <a:rPr lang="en-GB" dirty="0" smtClean="0">
                <a:latin typeface="Calibri" panose="020F0502020204030204" pitchFamily="34" charset="0"/>
              </a:rPr>
              <a:t>At the national level, this translates into a 1.74 million gallon daily reduction in the demand for gasoline and 5.68 fewer automobile trips per day. </a:t>
            </a:r>
            <a:endParaRPr lang="en-GB" dirty="0">
              <a:latin typeface="Calibri" panose="020F0502020204030204" pitchFamily="34" charset="0"/>
            </a:endParaRPr>
          </a:p>
        </p:txBody>
      </p:sp>
    </p:spTree>
    <p:extLst>
      <p:ext uri="{BB962C8B-B14F-4D97-AF65-F5344CB8AC3E}">
        <p14:creationId xmlns:p14="http://schemas.microsoft.com/office/powerpoint/2010/main" val="1614339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smtClean="0"/>
              <a:t>2.1 Elasticities</a:t>
            </a: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089766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latin typeface="Calibri" panose="020F0502020204030204" pitchFamily="34" charset="0"/>
                <a:cs typeface="Arial" panose="020B0604020202020204" pitchFamily="34" charset="0"/>
              </a:rPr>
              <a:t>Comments</a:t>
            </a:r>
            <a:endParaRPr lang="en-GB" dirty="0">
              <a:latin typeface="Calibri" panose="020F0502020204030204" pitchFamily="34" charset="0"/>
              <a:cs typeface="Arial" panose="020B0604020202020204" pitchFamily="34" charset="0"/>
            </a:endParaRPr>
          </a:p>
        </p:txBody>
      </p:sp>
      <p:sp>
        <p:nvSpPr>
          <p:cNvPr id="3" name="Zástupný symbol pro obsah 2"/>
          <p:cNvSpPr>
            <a:spLocks noGrp="1"/>
          </p:cNvSpPr>
          <p:nvPr>
            <p:ph sz="quarter" idx="1"/>
          </p:nvPr>
        </p:nvSpPr>
        <p:spPr/>
        <p:txBody>
          <a:bodyPr/>
          <a:lstStyle/>
          <a:p>
            <a:r>
              <a:rPr lang="en-GB" dirty="0" smtClean="0"/>
              <a:t>A potential deficiency of the model is the lack of information on relevant alternatives. Economic theory tells us that demand depends on price of substitutes. </a:t>
            </a:r>
          </a:p>
          <a:p>
            <a:r>
              <a:rPr lang="en-GB" dirty="0" smtClean="0"/>
              <a:t>Is this important? Possibly, but not necessarily. </a:t>
            </a:r>
            <a:endParaRPr lang="en-GB" dirty="0"/>
          </a:p>
        </p:txBody>
      </p:sp>
    </p:spTree>
    <p:extLst>
      <p:ext uri="{BB962C8B-B14F-4D97-AF65-F5344CB8AC3E}">
        <p14:creationId xmlns:p14="http://schemas.microsoft.com/office/powerpoint/2010/main" val="1329338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dirty="0" smtClean="0"/>
              <a:t>2.4 Summary</a:t>
            </a:r>
            <a:endParaRPr lang="en-GB"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319852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Summary </a:t>
            </a:r>
            <a:endParaRPr lang="en-GB" dirty="0"/>
          </a:p>
        </p:txBody>
      </p:sp>
      <p:sp>
        <p:nvSpPr>
          <p:cNvPr id="3" name="Zástupný symbol pro obsah 2"/>
          <p:cNvSpPr>
            <a:spLocks noGrp="1"/>
          </p:cNvSpPr>
          <p:nvPr>
            <p:ph idx="1"/>
          </p:nvPr>
        </p:nvSpPr>
        <p:spPr/>
        <p:txBody>
          <a:bodyPr>
            <a:normAutofit lnSpcReduction="10000"/>
          </a:bodyPr>
          <a:lstStyle/>
          <a:p>
            <a:r>
              <a:rPr lang="en-GB" dirty="0" smtClean="0"/>
              <a:t>Price elasticity = Percentage change in quantity demanded/Percentage change in price</a:t>
            </a:r>
          </a:p>
          <a:p>
            <a:r>
              <a:rPr lang="en-GB" dirty="0" smtClean="0"/>
              <a:t>Cross price elasticity = Percentage change in quantity demanded of service A/Percentage change in price of service B</a:t>
            </a:r>
          </a:p>
          <a:p>
            <a:r>
              <a:rPr lang="en-GB" dirty="0" smtClean="0"/>
              <a:t>Income elasticity = Percentage change in quantity demanded/Percentage change in income</a:t>
            </a:r>
          </a:p>
          <a:p>
            <a:endParaRPr lang="en-GB" dirty="0" smtClean="0"/>
          </a:p>
          <a:p>
            <a:endParaRPr lang="en-GB" dirty="0"/>
          </a:p>
        </p:txBody>
      </p:sp>
    </p:spTree>
    <p:extLst>
      <p:ext uri="{BB962C8B-B14F-4D97-AF65-F5344CB8AC3E}">
        <p14:creationId xmlns:p14="http://schemas.microsoft.com/office/powerpoint/2010/main" val="746278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Readings for Lecture 3</a:t>
            </a:r>
            <a:endParaRPr lang="en-GB" dirty="0"/>
          </a:p>
        </p:txBody>
      </p:sp>
      <p:sp>
        <p:nvSpPr>
          <p:cNvPr id="3" name="Zástupný symbol pro obsah 2"/>
          <p:cNvSpPr>
            <a:spLocks noGrp="1"/>
          </p:cNvSpPr>
          <p:nvPr>
            <p:ph idx="1"/>
          </p:nvPr>
        </p:nvSpPr>
        <p:spPr/>
        <p:txBody>
          <a:bodyPr/>
          <a:lstStyle/>
          <a:p>
            <a:r>
              <a:rPr lang="en-GB" dirty="0" smtClean="0"/>
              <a:t>Buehler, R., &amp; </a:t>
            </a:r>
            <a:r>
              <a:rPr lang="en-GB" dirty="0" err="1" smtClean="0"/>
              <a:t>Pucher</a:t>
            </a:r>
            <a:r>
              <a:rPr lang="en-GB" dirty="0" smtClean="0"/>
              <a:t>, J. (2012). Demand for public transport in Germany and the USA: an analysis of rider characteristics. </a:t>
            </a:r>
            <a:r>
              <a:rPr lang="en-GB" i="1" dirty="0" smtClean="0"/>
              <a:t>Transport Reviews</a:t>
            </a:r>
            <a:r>
              <a:rPr lang="en-GB" dirty="0" smtClean="0"/>
              <a:t>, </a:t>
            </a:r>
            <a:r>
              <a:rPr lang="en-GB" i="1" dirty="0" smtClean="0"/>
              <a:t>32</a:t>
            </a:r>
            <a:r>
              <a:rPr lang="en-GB" dirty="0" smtClean="0"/>
              <a:t>(5), 541-567.</a:t>
            </a:r>
          </a:p>
          <a:p>
            <a:endParaRPr lang="cs-CZ" dirty="0"/>
          </a:p>
        </p:txBody>
      </p:sp>
    </p:spTree>
    <p:extLst>
      <p:ext uri="{BB962C8B-B14F-4D97-AF65-F5344CB8AC3E}">
        <p14:creationId xmlns:p14="http://schemas.microsoft.com/office/powerpoint/2010/main" val="76058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latin typeface="Calibri" panose="020F0502020204030204" pitchFamily="34" charset="0"/>
                <a:cs typeface="Arial" panose="020B0604020202020204" pitchFamily="34" charset="0"/>
              </a:rPr>
              <a:t>Main demand factors</a:t>
            </a:r>
            <a:endParaRPr lang="en-GB" noProof="0" dirty="0">
              <a:latin typeface="Calibri" panose="020F0502020204030204" pitchFamily="34" charset="0"/>
              <a:cs typeface="Arial" panose="020B0604020202020204" pitchFamily="34" charset="0"/>
            </a:endParaRPr>
          </a:p>
        </p:txBody>
      </p:sp>
      <p:graphicFrame>
        <p:nvGraphicFramePr>
          <p:cNvPr id="4" name="Content Placeholder 3"/>
          <p:cNvGraphicFramePr>
            <a:graphicFrameLocks noGrp="1" noChangeAspect="1"/>
          </p:cNvGraphicFramePr>
          <p:nvPr>
            <p:ph sz="quarter" idx="1"/>
            <p:extLst/>
          </p:nvPr>
        </p:nvGraphicFramePr>
        <p:xfrm>
          <a:off x="623888" y="2205038"/>
          <a:ext cx="7818437" cy="3095625"/>
        </p:xfrm>
        <a:graphic>
          <a:graphicData uri="http://schemas.openxmlformats.org/presentationml/2006/ole">
            <mc:AlternateContent xmlns:mc="http://schemas.openxmlformats.org/markup-compatibility/2006">
              <mc:Choice xmlns:v="urn:schemas-microsoft-com:vml" Requires="v">
                <p:oleObj spid="_x0000_s5130" name="Dokument" r:id="rId3" imgW="7466387" imgH="2956168" progId="Word.Document.12">
                  <p:embed/>
                </p:oleObj>
              </mc:Choice>
              <mc:Fallback>
                <p:oleObj name="Dokument" r:id="rId3" imgW="7466387" imgH="2956168" progId="Word.Document.12">
                  <p:embed/>
                  <p:pic>
                    <p:nvPicPr>
                      <p:cNvPr id="4" name="Content Placeholder 3"/>
                      <p:cNvPicPr/>
                      <p:nvPr/>
                    </p:nvPicPr>
                    <p:blipFill>
                      <a:blip r:embed="rId4"/>
                      <a:stretch>
                        <a:fillRect/>
                      </a:stretch>
                    </p:blipFill>
                    <p:spPr>
                      <a:xfrm>
                        <a:off x="623888" y="2205038"/>
                        <a:ext cx="7818437" cy="3095625"/>
                      </a:xfrm>
                      <a:prstGeom prst="rect">
                        <a:avLst/>
                      </a:prstGeom>
                    </p:spPr>
                  </p:pic>
                </p:oleObj>
              </mc:Fallback>
            </mc:AlternateContent>
          </a:graphicData>
        </a:graphic>
      </p:graphicFrame>
    </p:spTree>
    <p:extLst>
      <p:ext uri="{BB962C8B-B14F-4D97-AF65-F5344CB8AC3E}">
        <p14:creationId xmlns:p14="http://schemas.microsoft.com/office/powerpoint/2010/main" val="621821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Elasticity</a:t>
            </a:r>
            <a:endParaRPr lang="en-GB" dirty="0"/>
          </a:p>
        </p:txBody>
      </p:sp>
      <p:sp>
        <p:nvSpPr>
          <p:cNvPr id="3" name="Zástupný symbol pro obsah 2"/>
          <p:cNvSpPr>
            <a:spLocks noGrp="1"/>
          </p:cNvSpPr>
          <p:nvPr>
            <p:ph idx="1"/>
          </p:nvPr>
        </p:nvSpPr>
        <p:spPr/>
        <p:txBody>
          <a:bodyPr/>
          <a:lstStyle/>
          <a:p>
            <a:pPr marL="0" indent="0">
              <a:buNone/>
            </a:pPr>
            <a:r>
              <a:rPr lang="en-GB" dirty="0" smtClean="0"/>
              <a:t>Elasticity of demand is the responsiveness of demand to a change in one of its determinants</a:t>
            </a:r>
            <a:endParaRPr lang="en-GB" dirty="0"/>
          </a:p>
        </p:txBody>
      </p:sp>
    </p:spTree>
    <p:extLst>
      <p:ext uri="{BB962C8B-B14F-4D97-AF65-F5344CB8AC3E}">
        <p14:creationId xmlns:p14="http://schemas.microsoft.com/office/powerpoint/2010/main" val="2025198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Price elasticity</a:t>
            </a:r>
            <a:endParaRPr lang="en-GB" dirty="0"/>
          </a:p>
        </p:txBody>
      </p:sp>
      <p:sp>
        <p:nvSpPr>
          <p:cNvPr id="3" name="Zástupný symbol pro obsah 2"/>
          <p:cNvSpPr>
            <a:spLocks noGrp="1"/>
          </p:cNvSpPr>
          <p:nvPr>
            <p:ph idx="1"/>
          </p:nvPr>
        </p:nvSpPr>
        <p:spPr>
          <a:xfrm>
            <a:off x="4572000" y="1600200"/>
            <a:ext cx="4114800" cy="4525963"/>
          </a:xfrm>
        </p:spPr>
        <p:txBody>
          <a:bodyPr/>
          <a:lstStyle/>
          <a:p>
            <a:pPr marL="0" indent="0">
              <a:buNone/>
            </a:pPr>
            <a:endParaRPr lang="en-GB" u="sng" dirty="0" smtClean="0"/>
          </a:p>
          <a:p>
            <a:pPr marL="0" indent="0" algn="ctr">
              <a:buNone/>
            </a:pPr>
            <a:r>
              <a:rPr lang="en-GB" dirty="0" smtClean="0"/>
              <a:t>Percentage Change in </a:t>
            </a:r>
            <a:r>
              <a:rPr lang="en-GB" u="sng" dirty="0" smtClean="0"/>
              <a:t>Quantity Demanded </a:t>
            </a:r>
          </a:p>
          <a:p>
            <a:pPr marL="0" indent="0" algn="ctr">
              <a:buNone/>
            </a:pPr>
            <a:r>
              <a:rPr lang="en-GB" dirty="0" smtClean="0"/>
              <a:t>Percentage Change in Price</a:t>
            </a:r>
            <a:endParaRPr lang="en-GB" dirty="0"/>
          </a:p>
        </p:txBody>
      </p:sp>
      <p:sp>
        <p:nvSpPr>
          <p:cNvPr id="4" name="Obdélník 3"/>
          <p:cNvSpPr/>
          <p:nvPr/>
        </p:nvSpPr>
        <p:spPr>
          <a:xfrm>
            <a:off x="827584" y="2636912"/>
            <a:ext cx="2671116" cy="1077218"/>
          </a:xfrm>
          <a:prstGeom prst="rect">
            <a:avLst/>
          </a:prstGeom>
        </p:spPr>
        <p:txBody>
          <a:bodyPr wrap="none">
            <a:spAutoFit/>
          </a:bodyPr>
          <a:lstStyle/>
          <a:p>
            <a:pPr algn="ctr"/>
            <a:r>
              <a:rPr lang="cs-CZ" sz="3200" dirty="0" err="1"/>
              <a:t>Price</a:t>
            </a:r>
            <a:r>
              <a:rPr lang="cs-CZ" sz="3200" dirty="0"/>
              <a:t> elasticity </a:t>
            </a:r>
            <a:endParaRPr lang="cs-CZ" sz="3200" dirty="0" smtClean="0"/>
          </a:p>
          <a:p>
            <a:pPr algn="ctr"/>
            <a:r>
              <a:rPr lang="cs-CZ" sz="3200" dirty="0" err="1" smtClean="0"/>
              <a:t>of</a:t>
            </a:r>
            <a:r>
              <a:rPr lang="cs-CZ" sz="3200" dirty="0" smtClean="0"/>
              <a:t> </a:t>
            </a:r>
            <a:r>
              <a:rPr lang="cs-CZ" sz="3200" dirty="0" err="1" smtClean="0"/>
              <a:t>demand</a:t>
            </a:r>
            <a:endParaRPr lang="cs-CZ" sz="3200" dirty="0"/>
          </a:p>
        </p:txBody>
      </p:sp>
      <p:sp>
        <p:nvSpPr>
          <p:cNvPr id="5" name="TextovéPole 4"/>
          <p:cNvSpPr txBox="1"/>
          <p:nvPr/>
        </p:nvSpPr>
        <p:spPr>
          <a:xfrm>
            <a:off x="3923928" y="2883133"/>
            <a:ext cx="792088" cy="584775"/>
          </a:xfrm>
          <a:prstGeom prst="rect">
            <a:avLst/>
          </a:prstGeom>
          <a:noFill/>
        </p:spPr>
        <p:txBody>
          <a:bodyPr wrap="square" rtlCol="0">
            <a:spAutoFit/>
          </a:bodyPr>
          <a:lstStyle/>
          <a:p>
            <a:r>
              <a:rPr lang="cs-CZ" sz="3200" dirty="0" smtClean="0"/>
              <a:t>=</a:t>
            </a:r>
            <a:endParaRPr lang="cs-CZ" sz="3200" dirty="0"/>
          </a:p>
        </p:txBody>
      </p:sp>
    </p:spTree>
    <p:extLst>
      <p:ext uri="{BB962C8B-B14F-4D97-AF65-F5344CB8AC3E}">
        <p14:creationId xmlns:p14="http://schemas.microsoft.com/office/powerpoint/2010/main" val="975579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Determinants of price elasticity</a:t>
            </a:r>
            <a:endParaRPr lang="en-GB" dirty="0"/>
          </a:p>
        </p:txBody>
      </p:sp>
      <p:sp>
        <p:nvSpPr>
          <p:cNvPr id="3" name="Zástupný symbol pro obsah 2"/>
          <p:cNvSpPr>
            <a:spLocks noGrp="1"/>
          </p:cNvSpPr>
          <p:nvPr>
            <p:ph idx="1"/>
          </p:nvPr>
        </p:nvSpPr>
        <p:spPr/>
        <p:txBody>
          <a:bodyPr/>
          <a:lstStyle/>
          <a:p>
            <a:r>
              <a:rPr lang="en-GB" dirty="0" smtClean="0"/>
              <a:t>The number and closeness of alternative modes of travel (substitutes)</a:t>
            </a:r>
          </a:p>
          <a:p>
            <a:r>
              <a:rPr lang="en-GB" dirty="0" smtClean="0"/>
              <a:t>Proportion of disposable income spent on the mode of travel</a:t>
            </a:r>
          </a:p>
          <a:p>
            <a:r>
              <a:rPr lang="en-GB" dirty="0" smtClean="0"/>
              <a:t>Time dimension</a:t>
            </a:r>
            <a:endParaRPr lang="en-GB" dirty="0"/>
          </a:p>
        </p:txBody>
      </p:sp>
    </p:spTree>
    <p:extLst>
      <p:ext uri="{BB962C8B-B14F-4D97-AF65-F5344CB8AC3E}">
        <p14:creationId xmlns:p14="http://schemas.microsoft.com/office/powerpoint/2010/main" val="2255130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4000" dirty="0" smtClean="0"/>
              <a:t>Price elasticity of demand estimates of passenger transport</a:t>
            </a:r>
            <a:endParaRPr lang="en-GB" sz="4000" dirty="0"/>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834518991"/>
              </p:ext>
            </p:extLst>
          </p:nvPr>
        </p:nvGraphicFramePr>
        <p:xfrm>
          <a:off x="107504" y="1772816"/>
          <a:ext cx="8855999" cy="4648948"/>
        </p:xfrm>
        <a:graphic>
          <a:graphicData uri="http://schemas.openxmlformats.org/presentationml/2006/ole">
            <mc:AlternateContent xmlns:mc="http://schemas.openxmlformats.org/markup-compatibility/2006">
              <mc:Choice xmlns:v="urn:schemas-microsoft-com:vml" Requires="v">
                <p:oleObj spid="_x0000_s1043" name="Document" r:id="rId3" imgW="7010400" imgH="3683000" progId="Word.Document.12">
                  <p:embed/>
                </p:oleObj>
              </mc:Choice>
              <mc:Fallback>
                <p:oleObj name="Document" r:id="rId3" imgW="7010400" imgH="3683000" progId="Word.Document.12">
                  <p:embed/>
                  <p:pic>
                    <p:nvPicPr>
                      <p:cNvPr id="0" name=""/>
                      <p:cNvPicPr/>
                      <p:nvPr/>
                    </p:nvPicPr>
                    <p:blipFill>
                      <a:blip r:embed="rId4"/>
                      <a:stretch>
                        <a:fillRect/>
                      </a:stretch>
                    </p:blipFill>
                    <p:spPr>
                      <a:xfrm>
                        <a:off x="107504" y="1772816"/>
                        <a:ext cx="8855999" cy="4648948"/>
                      </a:xfrm>
                      <a:prstGeom prst="rect">
                        <a:avLst/>
                      </a:prstGeom>
                    </p:spPr>
                  </p:pic>
                </p:oleObj>
              </mc:Fallback>
            </mc:AlternateContent>
          </a:graphicData>
        </a:graphic>
      </p:graphicFrame>
    </p:spTree>
    <p:extLst>
      <p:ext uri="{BB962C8B-B14F-4D97-AF65-F5344CB8AC3E}">
        <p14:creationId xmlns:p14="http://schemas.microsoft.com/office/powerpoint/2010/main" val="3235344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1996</Words>
  <Application>Microsoft Office PowerPoint</Application>
  <PresentationFormat>Předvádění na obrazovce (4:3)</PresentationFormat>
  <Paragraphs>137</Paragraphs>
  <Slides>43</Slides>
  <Notes>2</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2</vt:i4>
      </vt:variant>
      <vt:variant>
        <vt:lpstr>Nadpisy snímků</vt:lpstr>
      </vt:variant>
      <vt:variant>
        <vt:i4>43</vt:i4>
      </vt:variant>
    </vt:vector>
  </HeadingPairs>
  <TitlesOfParts>
    <vt:vector size="49" baseType="lpstr">
      <vt:lpstr>Arial</vt:lpstr>
      <vt:lpstr>Calibri</vt:lpstr>
      <vt:lpstr>Wingdings 3</vt:lpstr>
      <vt:lpstr>Motiv systému Office</vt:lpstr>
      <vt:lpstr>Dokument</vt:lpstr>
      <vt:lpstr>Document</vt:lpstr>
      <vt:lpstr>2. TRANSPORT DEMAND ELASTICITY</vt:lpstr>
      <vt:lpstr>Readings for Lecture 2</vt:lpstr>
      <vt:lpstr>Learning Outcomes</vt:lpstr>
      <vt:lpstr>2.1 Elasticities</vt:lpstr>
      <vt:lpstr>Main demand factors</vt:lpstr>
      <vt:lpstr>Elasticity</vt:lpstr>
      <vt:lpstr>Price elasticity</vt:lpstr>
      <vt:lpstr>Determinants of price elasticity</vt:lpstr>
      <vt:lpstr>Price elasticity of demand estimates of passenger transport</vt:lpstr>
      <vt:lpstr>Price elasticities</vt:lpstr>
      <vt:lpstr>Cross price elasticity</vt:lpstr>
      <vt:lpstr>Cross price elasticities intercity passenger transport demand in Canada, mid range values, Oum and Gillen (1983) </vt:lpstr>
      <vt:lpstr>Estimates of cross-elasticities of transport demand</vt:lpstr>
      <vt:lpstr>Income elasticity</vt:lpstr>
      <vt:lpstr>South East Britain income rail elasticities (2002)</vt:lpstr>
      <vt:lpstr>Historical income and price elasticities</vt:lpstr>
      <vt:lpstr>2.2 Exercises </vt:lpstr>
      <vt:lpstr>Basics</vt:lpstr>
      <vt:lpstr>Elasticity values</vt:lpstr>
      <vt:lpstr>Demand estimations</vt:lpstr>
      <vt:lpstr>Logit model</vt:lpstr>
      <vt:lpstr>Advanced exercise (1)</vt:lpstr>
      <vt:lpstr>Advanced exercise (2)</vt:lpstr>
      <vt:lpstr>Advanced exercise (3)</vt:lpstr>
      <vt:lpstr>Advanced exercise (4)</vt:lpstr>
      <vt:lpstr>2.3. The demand for gasoline </vt:lpstr>
      <vt:lpstr>Background</vt:lpstr>
      <vt:lpstr>Research question</vt:lpstr>
      <vt:lpstr>Research question</vt:lpstr>
      <vt:lpstr>The demand for gasoline in California</vt:lpstr>
      <vt:lpstr>Hypotheses</vt:lpstr>
      <vt:lpstr>Estimation results</vt:lpstr>
      <vt:lpstr>Demand curve</vt:lpstr>
      <vt:lpstr>Change in the demand</vt:lpstr>
      <vt:lpstr>Elasticities</vt:lpstr>
      <vt:lpstr>Queuing cost premia</vt:lpstr>
      <vt:lpstr>The demand for trips</vt:lpstr>
      <vt:lpstr>The demand for gasoline x trips</vt:lpstr>
      <vt:lpstr>The 1993 gasoline tax increase</vt:lpstr>
      <vt:lpstr>Comments</vt:lpstr>
      <vt:lpstr>2.4 Summary</vt:lpstr>
      <vt:lpstr>Summary </vt:lpstr>
      <vt:lpstr>Readings for Lecture 3</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Readings for Lecture 2</dc:title>
  <dc:creator>Tomes Zdenek</dc:creator>
  <cp:lastModifiedBy>Tomes Zdenek</cp:lastModifiedBy>
  <cp:revision>13</cp:revision>
  <dcterms:created xsi:type="dcterms:W3CDTF">2018-01-04T06:58:20Z</dcterms:created>
  <dcterms:modified xsi:type="dcterms:W3CDTF">2018-09-11T10:01:53Z</dcterms:modified>
</cp:coreProperties>
</file>