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91" r:id="rId4"/>
    <p:sldId id="281" r:id="rId5"/>
    <p:sldId id="259" r:id="rId6"/>
    <p:sldId id="260" r:id="rId7"/>
    <p:sldId id="261" r:id="rId8"/>
    <p:sldId id="262" r:id="rId9"/>
    <p:sldId id="263" r:id="rId10"/>
    <p:sldId id="264" r:id="rId11"/>
    <p:sldId id="265" r:id="rId12"/>
    <p:sldId id="266" r:id="rId13"/>
    <p:sldId id="267" r:id="rId14"/>
    <p:sldId id="268" r:id="rId15"/>
    <p:sldId id="269" r:id="rId16"/>
    <p:sldId id="296" r:id="rId17"/>
    <p:sldId id="271" r:id="rId18"/>
    <p:sldId id="270" r:id="rId19"/>
    <p:sldId id="256" r:id="rId20"/>
    <p:sldId id="272" r:id="rId21"/>
    <p:sldId id="274" r:id="rId22"/>
    <p:sldId id="275" r:id="rId23"/>
    <p:sldId id="287" r:id="rId24"/>
    <p:sldId id="288" r:id="rId25"/>
    <p:sldId id="290" r:id="rId26"/>
    <p:sldId id="298" r:id="rId27"/>
    <p:sldId id="311" r:id="rId28"/>
    <p:sldId id="301" r:id="rId29"/>
    <p:sldId id="302" r:id="rId30"/>
    <p:sldId id="303" r:id="rId31"/>
    <p:sldId id="304" r:id="rId32"/>
    <p:sldId id="305" r:id="rId33"/>
    <p:sldId id="306" r:id="rId34"/>
    <p:sldId id="307" r:id="rId35"/>
    <p:sldId id="308" r:id="rId36"/>
    <p:sldId id="309" r:id="rId37"/>
    <p:sldId id="310" r:id="rId38"/>
    <p:sldId id="276" r:id="rId39"/>
    <p:sldId id="277" r:id="rId40"/>
    <p:sldId id="278" r:id="rId41"/>
    <p:sldId id="31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4"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9EB17015-3BDE-495B-BD79-700026286226}"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62112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9EB17015-3BDE-495B-BD79-700026286226}"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163557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9EB17015-3BDE-495B-BD79-700026286226}"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27747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9EB17015-3BDE-495B-BD79-700026286226}"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325792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EB17015-3BDE-495B-BD79-700026286226}"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216129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9EB17015-3BDE-495B-BD79-700026286226}"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145898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9EB17015-3BDE-495B-BD79-700026286226}" type="datetimeFigureOut">
              <a:rPr lang="en-GB" smtClean="0"/>
              <a:t>11/09/2018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26019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9EB17015-3BDE-495B-BD79-700026286226}" type="datetimeFigureOut">
              <a:rPr lang="en-GB" smtClean="0"/>
              <a:t>11/09/2018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420934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EB17015-3BDE-495B-BD79-700026286226}" type="datetimeFigureOut">
              <a:rPr lang="en-GB" smtClean="0"/>
              <a:t>11/09/2018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115736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B17015-3BDE-495B-BD79-700026286226}"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281943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EB17015-3BDE-495B-BD79-700026286226}"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DFDCE15A-B54E-467D-9971-784D5C66160E}" type="slidenum">
              <a:rPr lang="en-GB" smtClean="0"/>
              <a:t>‹#›</a:t>
            </a:fld>
            <a:endParaRPr lang="en-GB"/>
          </a:p>
        </p:txBody>
      </p:sp>
    </p:spTree>
    <p:extLst>
      <p:ext uri="{BB962C8B-B14F-4D97-AF65-F5344CB8AC3E}">
        <p14:creationId xmlns:p14="http://schemas.microsoft.com/office/powerpoint/2010/main" val="13711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17015-3BDE-495B-BD79-700026286226}" type="datetimeFigureOut">
              <a:rPr lang="en-GB" smtClean="0"/>
              <a:t>11/09/2018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CE15A-B54E-467D-9971-784D5C66160E}" type="slidenum">
              <a:rPr lang="en-GB" smtClean="0"/>
              <a:t>‹#›</a:t>
            </a:fld>
            <a:endParaRPr lang="en-GB"/>
          </a:p>
        </p:txBody>
      </p:sp>
    </p:spTree>
    <p:extLst>
      <p:ext uri="{BB962C8B-B14F-4D97-AF65-F5344CB8AC3E}">
        <p14:creationId xmlns:p14="http://schemas.microsoft.com/office/powerpoint/2010/main" val="92941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Dokument_aplikace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Dokument_aplikace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package" Target="../embeddings/Dokument_aplikace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Dokument_aplikace_Microsoft_Word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package" Target="../embeddings/Dokument_aplikace_Microsoft_Word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3. TRANSPORT DEMAND </a:t>
            </a:r>
            <a:r>
              <a:rPr lang="cs-CZ" dirty="0" smtClean="0"/>
              <a:t>ISSUES</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91132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GB" sz="3600" dirty="0" smtClean="0"/>
              <a:t>Distribution of traffic by time of the day, UK, 2004: Goods vehicles</a:t>
            </a:r>
            <a:endParaRPr lang="en-GB" sz="3600" dirty="0"/>
          </a:p>
        </p:txBody>
      </p:sp>
      <p:pic>
        <p:nvPicPr>
          <p:cNvPr id="3" name="Picture 2" descr="TransEcon 1-5.pdf"/>
          <p:cNvPicPr>
            <a:picLocks noChangeAspect="1"/>
          </p:cNvPicPr>
          <p:nvPr/>
        </p:nvPicPr>
        <p:blipFill rotWithShape="1">
          <a:blip r:embed="rId2" cstate="print">
            <a:extLst>
              <a:ext uri="{28A0092B-C50C-407E-A947-70E740481C1C}">
                <a14:useLocalDpi xmlns:a14="http://schemas.microsoft.com/office/drawing/2010/main" val="0"/>
              </a:ext>
            </a:extLst>
          </a:blip>
          <a:srcRect l="9243" t="19658" r="12362"/>
          <a:stretch/>
        </p:blipFill>
        <p:spPr>
          <a:xfrm flipH="1" flipV="1">
            <a:off x="828005" y="1578135"/>
            <a:ext cx="7487991" cy="4659177"/>
          </a:xfrm>
          <a:prstGeom prst="rect">
            <a:avLst/>
          </a:prstGeom>
          <a:scene3d>
            <a:camera prst="orthographicFront">
              <a:rot lat="0" lon="0" rev="30000"/>
            </a:camera>
            <a:lightRig rig="threePt" dir="t"/>
          </a:scene3d>
        </p:spPr>
      </p:pic>
    </p:spTree>
    <p:extLst>
      <p:ext uri="{BB962C8B-B14F-4D97-AF65-F5344CB8AC3E}">
        <p14:creationId xmlns:p14="http://schemas.microsoft.com/office/powerpoint/2010/main" val="876137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3. Valuation of time</a:t>
            </a:r>
            <a:endParaRPr lang="en-GB" dirty="0"/>
          </a:p>
        </p:txBody>
      </p:sp>
      <p:sp>
        <p:nvSpPr>
          <p:cNvPr id="3" name="Zástupný symbol pro obsah 2"/>
          <p:cNvSpPr>
            <a:spLocks noGrp="1"/>
          </p:cNvSpPr>
          <p:nvPr>
            <p:ph idx="1"/>
          </p:nvPr>
        </p:nvSpPr>
        <p:spPr/>
        <p:txBody>
          <a:bodyPr/>
          <a:lstStyle/>
          <a:p>
            <a:r>
              <a:rPr lang="en-GB" dirty="0" smtClean="0"/>
              <a:t>The importance of travel time in transport economics should now be apparent.</a:t>
            </a:r>
          </a:p>
          <a:p>
            <a:r>
              <a:rPr lang="en-GB" dirty="0" smtClean="0"/>
              <a:t>Transport time savings re normally considered to be a major component of any scheme designed to improve transport efficiency. </a:t>
            </a:r>
            <a:endParaRPr lang="en-GB" dirty="0"/>
          </a:p>
        </p:txBody>
      </p:sp>
    </p:spTree>
    <p:extLst>
      <p:ext uri="{BB962C8B-B14F-4D97-AF65-F5344CB8AC3E}">
        <p14:creationId xmlns:p14="http://schemas.microsoft.com/office/powerpoint/2010/main" val="278364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Value of time</a:t>
            </a:r>
            <a:endParaRPr lang="en-GB" dirty="0"/>
          </a:p>
        </p:txBody>
      </p:sp>
      <p:sp>
        <p:nvSpPr>
          <p:cNvPr id="3" name="Zástupný symbol pro obsah 2"/>
          <p:cNvSpPr>
            <a:spLocks noGrp="1"/>
          </p:cNvSpPr>
          <p:nvPr>
            <p:ph idx="1"/>
          </p:nvPr>
        </p:nvSpPr>
        <p:spPr/>
        <p:txBody>
          <a:bodyPr/>
          <a:lstStyle/>
          <a:p>
            <a:r>
              <a:rPr lang="en-GB" dirty="0" smtClean="0"/>
              <a:t>A value of time can be inferred from logit model by looking at changes in the dependent variable that result from change in either time or costs difference. </a:t>
            </a:r>
            <a:endParaRPr lang="en-GB" dirty="0"/>
          </a:p>
        </p:txBody>
      </p:sp>
    </p:spTree>
    <p:extLst>
      <p:ext uri="{BB962C8B-B14F-4D97-AF65-F5344CB8AC3E}">
        <p14:creationId xmlns:p14="http://schemas.microsoft.com/office/powerpoint/2010/main" val="381660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Value of time</a:t>
            </a:r>
            <a:endParaRPr lang="en-GB" dirty="0"/>
          </a:p>
        </p:txBody>
      </p:sp>
      <p:sp>
        <p:nvSpPr>
          <p:cNvPr id="3" name="Zástupný symbol pro obsah 2"/>
          <p:cNvSpPr>
            <a:spLocks noGrp="1"/>
          </p:cNvSpPr>
          <p:nvPr>
            <p:ph idx="1"/>
          </p:nvPr>
        </p:nvSpPr>
        <p:spPr/>
        <p:txBody>
          <a:bodyPr>
            <a:normAutofit lnSpcReduction="10000"/>
          </a:bodyPr>
          <a:lstStyle/>
          <a:p>
            <a:r>
              <a:rPr lang="en-GB" dirty="0" smtClean="0"/>
              <a:t>There are differences between values of working times and non-working times.</a:t>
            </a:r>
          </a:p>
          <a:p>
            <a:r>
              <a:rPr lang="en-GB" dirty="0" smtClean="0"/>
              <a:t>Also there are differences in the values of walking/waiting times and in-vehicle times.</a:t>
            </a:r>
          </a:p>
          <a:p>
            <a:r>
              <a:rPr lang="en-GB" dirty="0" smtClean="0"/>
              <a:t>This has important consequences for design </a:t>
            </a:r>
            <a:r>
              <a:rPr lang="en-GB" dirty="0" err="1" smtClean="0"/>
              <a:t>fo</a:t>
            </a:r>
            <a:r>
              <a:rPr lang="en-GB" dirty="0" smtClean="0"/>
              <a:t> public transport. </a:t>
            </a:r>
          </a:p>
          <a:p>
            <a:r>
              <a:rPr lang="en-GB" dirty="0" smtClean="0"/>
              <a:t>Suggested reading: </a:t>
            </a:r>
            <a:r>
              <a:rPr lang="en-GB" i="1" dirty="0" smtClean="0"/>
              <a:t>Small, K. A. (2012). Valuation of travel time. Economics of transportation, 1(1), 2-14.</a:t>
            </a:r>
          </a:p>
          <a:p>
            <a:endParaRPr lang="en-GB" dirty="0"/>
          </a:p>
        </p:txBody>
      </p:sp>
    </p:spTree>
    <p:extLst>
      <p:ext uri="{BB962C8B-B14F-4D97-AF65-F5344CB8AC3E}">
        <p14:creationId xmlns:p14="http://schemas.microsoft.com/office/powerpoint/2010/main" val="342350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4. Demand for car</a:t>
            </a:r>
            <a:endParaRPr lang="en-GB" dirty="0"/>
          </a:p>
        </p:txBody>
      </p:sp>
      <p:sp>
        <p:nvSpPr>
          <p:cNvPr id="3" name="Zástupný symbol pro obsah 2"/>
          <p:cNvSpPr>
            <a:spLocks noGrp="1"/>
          </p:cNvSpPr>
          <p:nvPr>
            <p:ph idx="1"/>
          </p:nvPr>
        </p:nvSpPr>
        <p:spPr/>
        <p:txBody>
          <a:bodyPr>
            <a:normAutofit lnSpcReduction="10000"/>
          </a:bodyPr>
          <a:lstStyle/>
          <a:p>
            <a:pPr marL="0" indent="0">
              <a:buNone/>
            </a:pPr>
            <a:r>
              <a:rPr lang="en-GB" dirty="0" smtClean="0"/>
              <a:t>While demand for cars is not a strictly transport matter, the importance of the automobile in travel behaviour, land use patterns and the environment makes it a matter of considerable interest to transport economist. </a:t>
            </a:r>
          </a:p>
          <a:p>
            <a:pPr marL="0" indent="0">
              <a:buNone/>
            </a:pPr>
            <a:r>
              <a:rPr lang="en-GB" dirty="0" smtClean="0"/>
              <a:t>Two approaches to modelling demand for car ownership:</a:t>
            </a:r>
          </a:p>
          <a:p>
            <a:r>
              <a:rPr lang="en-GB" dirty="0" smtClean="0"/>
              <a:t>Hedonic approach</a:t>
            </a:r>
          </a:p>
          <a:p>
            <a:r>
              <a:rPr lang="en-GB" dirty="0" smtClean="0"/>
              <a:t>Product life cycle</a:t>
            </a:r>
          </a:p>
          <a:p>
            <a:endParaRPr lang="en-GB" dirty="0"/>
          </a:p>
        </p:txBody>
      </p:sp>
    </p:spTree>
    <p:extLst>
      <p:ext uri="{BB962C8B-B14F-4D97-AF65-F5344CB8AC3E}">
        <p14:creationId xmlns:p14="http://schemas.microsoft.com/office/powerpoint/2010/main" val="2119195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Is demand for car already saturated?</a:t>
            </a:r>
            <a:endParaRPr lang="en-GB" dirty="0"/>
          </a:p>
        </p:txBody>
      </p:sp>
      <p:sp>
        <p:nvSpPr>
          <p:cNvPr id="3" name="Zástupný symbol pro obsah 2"/>
          <p:cNvSpPr>
            <a:spLocks noGrp="1"/>
          </p:cNvSpPr>
          <p:nvPr>
            <p:ph idx="1"/>
          </p:nvPr>
        </p:nvSpPr>
        <p:spPr/>
        <p:txBody>
          <a:bodyPr>
            <a:normAutofit/>
          </a:bodyPr>
          <a:lstStyle/>
          <a:p>
            <a:pPr marL="0" indent="0">
              <a:buNone/>
            </a:pPr>
            <a:r>
              <a:rPr lang="en-GB" dirty="0" smtClean="0"/>
              <a:t>Suggested reading: </a:t>
            </a:r>
          </a:p>
          <a:p>
            <a:r>
              <a:rPr lang="en-GB" dirty="0" smtClean="0"/>
              <a:t>Metz, D. (2013). Peak car and beyond: the fourth era of travel. </a:t>
            </a:r>
            <a:r>
              <a:rPr lang="en-GB" i="1" dirty="0" smtClean="0"/>
              <a:t>Transport Reviews</a:t>
            </a:r>
            <a:r>
              <a:rPr lang="en-GB" dirty="0" smtClean="0"/>
              <a:t>, </a:t>
            </a:r>
            <a:r>
              <a:rPr lang="en-GB" i="1" dirty="0" smtClean="0"/>
              <a:t>33</a:t>
            </a:r>
            <a:r>
              <a:rPr lang="en-GB" dirty="0" smtClean="0"/>
              <a:t>(3), 255-270. </a:t>
            </a:r>
          </a:p>
          <a:p>
            <a:r>
              <a:rPr lang="en-GB" dirty="0" smtClean="0"/>
              <a:t>Buehler, R., </a:t>
            </a:r>
            <a:r>
              <a:rPr lang="en-GB" dirty="0" err="1" smtClean="0"/>
              <a:t>Pucher</a:t>
            </a:r>
            <a:r>
              <a:rPr lang="en-GB" dirty="0" smtClean="0"/>
              <a:t>, J., </a:t>
            </a:r>
            <a:r>
              <a:rPr lang="en-GB" dirty="0" err="1" smtClean="0"/>
              <a:t>Gerike</a:t>
            </a:r>
            <a:r>
              <a:rPr lang="en-GB" dirty="0" smtClean="0"/>
              <a:t>, R., &amp; </a:t>
            </a:r>
            <a:r>
              <a:rPr lang="en-GB" dirty="0" err="1" smtClean="0"/>
              <a:t>Götschi</a:t>
            </a:r>
            <a:r>
              <a:rPr lang="en-GB" dirty="0" smtClean="0"/>
              <a:t>, T. (2017). Reducing car dependence in the heart of Europe: lessons from Germany, Austria, and Switzerland. </a:t>
            </a:r>
            <a:r>
              <a:rPr lang="en-GB" i="1" dirty="0" smtClean="0"/>
              <a:t>Transport Reviews</a:t>
            </a:r>
            <a:r>
              <a:rPr lang="en-GB" dirty="0" smtClean="0"/>
              <a:t>, </a:t>
            </a:r>
            <a:r>
              <a:rPr lang="en-GB" i="1" dirty="0" smtClean="0"/>
              <a:t>37</a:t>
            </a:r>
            <a:r>
              <a:rPr lang="en-GB" dirty="0" smtClean="0"/>
              <a:t>(1), 4-28.</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03796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5. Demand for public transport</a:t>
            </a:r>
            <a:endParaRPr lang="en-GB" dirty="0"/>
          </a:p>
        </p:txBody>
      </p:sp>
      <p:sp>
        <p:nvSpPr>
          <p:cNvPr id="3" name="Zástupný symbol pro obsah 2"/>
          <p:cNvSpPr>
            <a:spLocks noGrp="1"/>
          </p:cNvSpPr>
          <p:nvPr>
            <p:ph idx="1"/>
          </p:nvPr>
        </p:nvSpPr>
        <p:spPr/>
        <p:txBody>
          <a:bodyPr>
            <a:normAutofit/>
          </a:bodyPr>
          <a:lstStyle/>
          <a:p>
            <a:r>
              <a:rPr lang="en-GB" dirty="0" smtClean="0"/>
              <a:t>What is the research question?</a:t>
            </a:r>
          </a:p>
          <a:p>
            <a:r>
              <a:rPr lang="en-GB" dirty="0" smtClean="0"/>
              <a:t>What is the paper form?</a:t>
            </a:r>
          </a:p>
          <a:p>
            <a:r>
              <a:rPr lang="en-GB" dirty="0" smtClean="0"/>
              <a:t>What is the methodology?</a:t>
            </a:r>
          </a:p>
          <a:p>
            <a:r>
              <a:rPr lang="en-GB" dirty="0" smtClean="0"/>
              <a:t>Do you agree with the results?</a:t>
            </a:r>
          </a:p>
          <a:p>
            <a:pPr marL="0" indent="0">
              <a:buNone/>
            </a:pPr>
            <a:endParaRPr lang="en-GB" sz="1800" dirty="0" smtClean="0"/>
          </a:p>
          <a:p>
            <a:pPr marL="0" indent="0">
              <a:buNone/>
            </a:pPr>
            <a:endParaRPr lang="en-GB" sz="1800" dirty="0" smtClean="0"/>
          </a:p>
          <a:p>
            <a:pPr marL="0" indent="0">
              <a:buNone/>
            </a:pPr>
            <a:r>
              <a:rPr lang="en-GB" sz="1800" dirty="0" smtClean="0"/>
              <a:t>Buehler, R., &amp; </a:t>
            </a:r>
            <a:r>
              <a:rPr lang="en-GB" sz="1800" dirty="0" err="1" smtClean="0"/>
              <a:t>Pucher</a:t>
            </a:r>
            <a:r>
              <a:rPr lang="en-GB" sz="1800" dirty="0" smtClean="0"/>
              <a:t>, J. (2012). Demand for public transport in Germany and the USA: an analysis of rider characteristics. </a:t>
            </a:r>
            <a:r>
              <a:rPr lang="en-GB" sz="1800" i="1" dirty="0" smtClean="0"/>
              <a:t>Transport Reviews</a:t>
            </a:r>
            <a:r>
              <a:rPr lang="en-GB" sz="1800" dirty="0" smtClean="0"/>
              <a:t>, </a:t>
            </a:r>
            <a:r>
              <a:rPr lang="en-GB" sz="1800" i="1" dirty="0" smtClean="0"/>
              <a:t>32</a:t>
            </a:r>
            <a:r>
              <a:rPr lang="en-GB" sz="1800" dirty="0" smtClean="0"/>
              <a:t>(5), 541-567.</a:t>
            </a:r>
          </a:p>
          <a:p>
            <a:endParaRPr lang="en-GB" dirty="0"/>
          </a:p>
        </p:txBody>
      </p:sp>
    </p:spTree>
    <p:extLst>
      <p:ext uri="{BB962C8B-B14F-4D97-AF65-F5344CB8AC3E}">
        <p14:creationId xmlns:p14="http://schemas.microsoft.com/office/powerpoint/2010/main" val="127622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3.2 Exercises</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83964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Monetary and time costs</a:t>
            </a:r>
            <a:endParaRPr lang="en-GB" dirty="0"/>
          </a:p>
        </p:txBody>
      </p:sp>
      <p:sp>
        <p:nvSpPr>
          <p:cNvPr id="3" name="Zástupný symbol pro obsah 2"/>
          <p:cNvSpPr>
            <a:spLocks noGrp="1"/>
          </p:cNvSpPr>
          <p:nvPr>
            <p:ph idx="1"/>
          </p:nvPr>
        </p:nvSpPr>
        <p:spPr>
          <a:xfrm>
            <a:off x="457200" y="1340768"/>
            <a:ext cx="8435280" cy="5323730"/>
          </a:xfrm>
        </p:spPr>
        <p:txBody>
          <a:bodyPr>
            <a:normAutofit fontScale="70000" lnSpcReduction="20000"/>
          </a:bodyPr>
          <a:lstStyle/>
          <a:p>
            <a:pPr marL="0" indent="0">
              <a:buNone/>
            </a:pPr>
            <a:r>
              <a:rPr lang="en-GB" dirty="0" smtClean="0"/>
              <a:t>In 1983, 87.4 % of household trips to work were by private motor vehicle, 4.6 % by public transit, and 8.0 % by other modes of travel (for example, bicycle or walk). </a:t>
            </a:r>
          </a:p>
          <a:p>
            <a:pPr marL="0" indent="0">
              <a:buNone/>
            </a:pPr>
            <a:r>
              <a:rPr lang="en-GB" dirty="0" smtClean="0"/>
              <a:t>For private transportation, the average length of work trip (one way) was 8.5 miles, with an average commute time equal to 20 minutes. The operating cost per mile for private transportation was 8.36 cents. </a:t>
            </a:r>
          </a:p>
          <a:p>
            <a:pPr marL="0" indent="0">
              <a:buNone/>
            </a:pPr>
            <a:r>
              <a:rPr lang="en-GB" dirty="0" smtClean="0"/>
              <a:t>For public transit, the average commute time was 46.1 minutes per one-way trip, with an average fare equal to 60 cents. </a:t>
            </a:r>
          </a:p>
          <a:p>
            <a:pPr marL="0" indent="0">
              <a:buNone/>
            </a:pPr>
            <a:r>
              <a:rPr lang="en-GB" dirty="0" smtClean="0"/>
              <a:t>For other work-trip modes, the average one-way trip length was 5.6 miles, with an average trip time equal to 30 minutes.</a:t>
            </a:r>
          </a:p>
          <a:p>
            <a:pPr marL="0" indent="0">
              <a:buNone/>
            </a:pPr>
            <a:endParaRPr lang="en-GB" dirty="0" smtClean="0"/>
          </a:p>
          <a:p>
            <a:pPr marL="514350" lvl="0" indent="-514350">
              <a:buFont typeface="+mj-lt"/>
              <a:buAutoNum type="alphaLcParenR"/>
            </a:pPr>
            <a:r>
              <a:rPr lang="en-GB" dirty="0" smtClean="0"/>
              <a:t>For each of the three modes, what is the monetary cost per trip?</a:t>
            </a:r>
          </a:p>
          <a:p>
            <a:pPr marL="514350" lvl="0" indent="-514350">
              <a:buFont typeface="+mj-lt"/>
              <a:buAutoNum type="alphaLcParenR"/>
            </a:pPr>
            <a:r>
              <a:rPr lang="en-GB" dirty="0" smtClean="0"/>
              <a:t>Assuming an average hourly wage rate equal to $10.00, what is the total cost pet work trip on each mode?</a:t>
            </a:r>
          </a:p>
          <a:p>
            <a:pPr marL="514350" lvl="0" indent="-514350">
              <a:buFont typeface="+mj-lt"/>
              <a:buAutoNum type="alphaLcParenR"/>
            </a:pPr>
            <a:r>
              <a:rPr lang="en-GB" dirty="0" smtClean="0"/>
              <a:t>Given the work-trip prices in (b) and the modal percentages, graph representative demand curves for each of the three modes.</a:t>
            </a:r>
          </a:p>
          <a:p>
            <a:endParaRPr lang="en-GB" dirty="0"/>
          </a:p>
        </p:txBody>
      </p:sp>
    </p:spTree>
    <p:extLst>
      <p:ext uri="{BB962C8B-B14F-4D97-AF65-F5344CB8AC3E}">
        <p14:creationId xmlns:p14="http://schemas.microsoft.com/office/powerpoint/2010/main" val="2254504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dirty="0" smtClean="0"/>
              <a:t>Modal choice</a:t>
            </a:r>
            <a:endParaRPr lang="en-GB" dirty="0"/>
          </a:p>
        </p:txBody>
      </p:sp>
      <p:sp>
        <p:nvSpPr>
          <p:cNvPr id="5" name="Zástupný symbol pro obsah 4"/>
          <p:cNvSpPr>
            <a:spLocks noGrp="1"/>
          </p:cNvSpPr>
          <p:nvPr>
            <p:ph idx="1"/>
          </p:nvPr>
        </p:nvSpPr>
        <p:spPr>
          <a:xfrm>
            <a:off x="611560" y="1628800"/>
            <a:ext cx="8229600" cy="5040560"/>
          </a:xfrm>
        </p:spPr>
        <p:txBody>
          <a:bodyPr>
            <a:normAutofit fontScale="55000" lnSpcReduction="20000"/>
          </a:bodyPr>
          <a:lstStyle/>
          <a:p>
            <a:pPr marL="0" indent="0">
              <a:buNone/>
            </a:pPr>
            <a:r>
              <a:rPr lang="en-GB" sz="3800" dirty="0" smtClean="0"/>
              <a:t>Most studies of modal choice find that the value of in-vehicle travel time is less than the value that travellers place upon waiting time.</a:t>
            </a:r>
          </a:p>
          <a:p>
            <a:pPr marL="514350" lvl="0" indent="-514350">
              <a:buFont typeface="+mj-lt"/>
              <a:buAutoNum type="alphaLcParenR"/>
            </a:pPr>
            <a:r>
              <a:rPr lang="en-GB" sz="3800" dirty="0" smtClean="0"/>
              <a:t>What do these results tell us about the marginal disutility of in-vehicle travel time in comparison with the marginal disutility of out-of-vehicle travel time?</a:t>
            </a:r>
          </a:p>
          <a:p>
            <a:pPr marL="514350" lvl="0" indent="-514350">
              <a:buFont typeface="+mj-lt"/>
              <a:buAutoNum type="alphaLcParenR"/>
            </a:pPr>
            <a:r>
              <a:rPr lang="en-GB" sz="3800" dirty="0" smtClean="0"/>
              <a:t>Discuss why the value-of-time estimates derived from discrete choice models are oftentimes interpreted as marginal rates of substitution.</a:t>
            </a:r>
          </a:p>
          <a:p>
            <a:pPr marL="514350" lvl="0" indent="-514350">
              <a:buFont typeface="+mj-lt"/>
              <a:buAutoNum type="alphaLcParenR"/>
            </a:pPr>
            <a:r>
              <a:rPr lang="en-GB" sz="3800" dirty="0" smtClean="0"/>
              <a:t>Suppose that you’re an economist for a commuter railroad system. The manager of the agency is considering either of two policies: adding additional stops, with the expected result of reducing on-line speeds but also reducing the headway (that is, the average time between trains); or removing some stops, which would increase on-line speeds but also entail longer headways. Overall, both policies are predicted to have the same effect on total travel time for the average consumer. Discuss how you would use information on riders’ values of time in your police recommendation.</a:t>
            </a:r>
          </a:p>
          <a:p>
            <a:endParaRPr lang="en-GB" dirty="0"/>
          </a:p>
        </p:txBody>
      </p:sp>
    </p:spTree>
    <p:extLst>
      <p:ext uri="{BB962C8B-B14F-4D97-AF65-F5344CB8AC3E}">
        <p14:creationId xmlns:p14="http://schemas.microsoft.com/office/powerpoint/2010/main" val="1821340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Readings for Lecture 3</a:t>
            </a:r>
            <a:endParaRPr lang="en-GB" dirty="0"/>
          </a:p>
        </p:txBody>
      </p:sp>
      <p:sp>
        <p:nvSpPr>
          <p:cNvPr id="3" name="Zástupný symbol pro obsah 2"/>
          <p:cNvSpPr>
            <a:spLocks noGrp="1"/>
          </p:cNvSpPr>
          <p:nvPr>
            <p:ph idx="1"/>
          </p:nvPr>
        </p:nvSpPr>
        <p:spPr/>
        <p:txBody>
          <a:bodyPr/>
          <a:lstStyle/>
          <a:p>
            <a:r>
              <a:rPr lang="en-GB" dirty="0" smtClean="0"/>
              <a:t>Buehler, R., &amp; </a:t>
            </a:r>
            <a:r>
              <a:rPr lang="en-GB" dirty="0" err="1" smtClean="0"/>
              <a:t>Pucher</a:t>
            </a:r>
            <a:r>
              <a:rPr lang="en-GB" dirty="0" smtClean="0"/>
              <a:t>, J. (2012). Demand for public transport in Germany and the USA: an analysis of rider characteristics. </a:t>
            </a:r>
            <a:r>
              <a:rPr lang="en-GB" i="1" dirty="0" smtClean="0"/>
              <a:t>Transport Reviews</a:t>
            </a:r>
            <a:r>
              <a:rPr lang="en-GB" dirty="0" smtClean="0"/>
              <a:t>, </a:t>
            </a:r>
            <a:r>
              <a:rPr lang="en-GB" i="1" dirty="0" smtClean="0"/>
              <a:t>32</a:t>
            </a:r>
            <a:r>
              <a:rPr lang="en-GB" dirty="0" smtClean="0"/>
              <a:t>(5), 541-567.</a:t>
            </a:r>
          </a:p>
          <a:p>
            <a:endParaRPr lang="en-GB" dirty="0"/>
          </a:p>
        </p:txBody>
      </p:sp>
    </p:spTree>
    <p:extLst>
      <p:ext uri="{BB962C8B-B14F-4D97-AF65-F5344CB8AC3E}">
        <p14:creationId xmlns:p14="http://schemas.microsoft.com/office/powerpoint/2010/main" val="2715260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Peak and off peak periods</a:t>
            </a:r>
            <a:endParaRPr lang="en-GB" dirty="0"/>
          </a:p>
        </p:txBody>
      </p:sp>
      <p:pic>
        <p:nvPicPr>
          <p:cNvPr id="7" name="Obrázek 6"/>
          <p:cNvPicPr/>
          <p:nvPr/>
        </p:nvPicPr>
        <p:blipFill>
          <a:blip r:embed="rId2"/>
          <a:stretch>
            <a:fillRect/>
          </a:stretch>
        </p:blipFill>
        <p:spPr>
          <a:xfrm>
            <a:off x="2123728" y="2852936"/>
            <a:ext cx="5765800" cy="3378200"/>
          </a:xfrm>
          <a:prstGeom prst="rect">
            <a:avLst/>
          </a:prstGeom>
        </p:spPr>
      </p:pic>
      <p:sp>
        <p:nvSpPr>
          <p:cNvPr id="3" name="Obdélník 2"/>
          <p:cNvSpPr/>
          <p:nvPr/>
        </p:nvSpPr>
        <p:spPr>
          <a:xfrm>
            <a:off x="758156" y="1484784"/>
            <a:ext cx="7776864" cy="1015663"/>
          </a:xfrm>
          <a:prstGeom prst="rect">
            <a:avLst/>
          </a:prstGeom>
        </p:spPr>
        <p:txBody>
          <a:bodyPr wrap="square">
            <a:spAutoFit/>
          </a:bodyPr>
          <a:lstStyle/>
          <a:p>
            <a:pPr algn="just"/>
            <a:r>
              <a:rPr lang="en-GB" sz="2000" dirty="0" err="1">
                <a:latin typeface="Calibri" panose="020F0502020204030204" pitchFamily="34" charset="0"/>
                <a:ea typeface="Calibri" panose="020F0502020204030204" pitchFamily="34" charset="0"/>
                <a:cs typeface="Times New Roman" panose="02020603050405020304" pitchFamily="18" charset="0"/>
              </a:rPr>
              <a:t>Mulíček</a:t>
            </a:r>
            <a:r>
              <a:rPr lang="en-GB" sz="2000" dirty="0">
                <a:latin typeface="Calibri" panose="020F0502020204030204" pitchFamily="34" charset="0"/>
                <a:ea typeface="Calibri" panose="020F0502020204030204" pitchFamily="34" charset="0"/>
                <a:cs typeface="Times New Roman" panose="02020603050405020304" pitchFamily="18" charset="0"/>
              </a:rPr>
              <a:t> – Osman – </a:t>
            </a:r>
            <a:r>
              <a:rPr lang="en-GB" sz="2000" dirty="0" err="1">
                <a:latin typeface="Calibri" panose="020F0502020204030204" pitchFamily="34" charset="0"/>
                <a:ea typeface="Calibri" panose="020F0502020204030204" pitchFamily="34" charset="0"/>
                <a:cs typeface="Times New Roman" panose="02020603050405020304" pitchFamily="18" charset="0"/>
              </a:rPr>
              <a:t>Seidenglanz</a:t>
            </a:r>
            <a:r>
              <a:rPr lang="en-GB" sz="2000" dirty="0">
                <a:latin typeface="Calibri" panose="020F0502020204030204" pitchFamily="34" charset="0"/>
                <a:ea typeface="Calibri" panose="020F0502020204030204" pitchFamily="34" charset="0"/>
                <a:cs typeface="Times New Roman" panose="02020603050405020304" pitchFamily="18" charset="0"/>
              </a:rPr>
              <a:t> (2016) constructed frequency distribution of bus services in Brno during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th</a:t>
            </a:r>
            <a:r>
              <a:rPr lang="cs-CZ" sz="2000" dirty="0" smtClean="0">
                <a:latin typeface="Calibri" panose="020F0502020204030204" pitchFamily="34" charset="0"/>
                <a:ea typeface="Calibri" panose="020F0502020204030204" pitchFamily="34" charset="0"/>
                <a:cs typeface="Times New Roman" panose="02020603050405020304" pitchFamily="18" charset="0"/>
              </a:rPr>
              <a:t>e</a:t>
            </a:r>
            <a:r>
              <a:rPr lang="en-GB" sz="2000" dirty="0" smtClean="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day in 1989 and 2009. Discuss the </a:t>
            </a:r>
            <a:r>
              <a:rPr lang="en-GB" sz="2000" dirty="0" smtClean="0">
                <a:latin typeface="Calibri" panose="020F0502020204030204" pitchFamily="34" charset="0"/>
                <a:ea typeface="Calibri" panose="020F0502020204030204" pitchFamily="34" charset="0"/>
                <a:cs typeface="Times New Roman" panose="02020603050405020304" pitchFamily="18" charset="0"/>
              </a:rPr>
              <a:t>reasons </a:t>
            </a:r>
            <a:r>
              <a:rPr lang="en-GB" sz="2000" dirty="0">
                <a:latin typeface="Calibri" panose="020F0502020204030204" pitchFamily="34" charset="0"/>
                <a:ea typeface="Calibri" panose="020F0502020204030204" pitchFamily="34" charset="0"/>
                <a:cs typeface="Times New Roman" panose="02020603050405020304" pitchFamily="18" charset="0"/>
              </a:rPr>
              <a:t>why the distribution has changed. </a:t>
            </a:r>
            <a:endParaRPr lang="cs-CZ" sz="2000" dirty="0"/>
          </a:p>
        </p:txBody>
      </p:sp>
    </p:spTree>
    <p:extLst>
      <p:ext uri="{BB962C8B-B14F-4D97-AF65-F5344CB8AC3E}">
        <p14:creationId xmlns:p14="http://schemas.microsoft.com/office/powerpoint/2010/main" val="1740988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OLS regression revision</a:t>
            </a:r>
            <a:endParaRPr lang="en-GB" dirty="0"/>
          </a:p>
        </p:txBody>
      </p:sp>
      <p:sp>
        <p:nvSpPr>
          <p:cNvPr id="3" name="Zástupný symbol pro obsah 2"/>
          <p:cNvSpPr>
            <a:spLocks noGrp="1"/>
          </p:cNvSpPr>
          <p:nvPr>
            <p:ph idx="1"/>
          </p:nvPr>
        </p:nvSpPr>
        <p:spPr/>
        <p:txBody>
          <a:bodyPr>
            <a:normAutofit fontScale="85000" lnSpcReduction="10000"/>
          </a:bodyPr>
          <a:lstStyle/>
          <a:p>
            <a:pPr marL="514350" lvl="0" indent="-514350">
              <a:buFont typeface="+mj-lt"/>
              <a:buAutoNum type="arabicPeriod"/>
            </a:pPr>
            <a:r>
              <a:rPr lang="en-GB" dirty="0" smtClean="0"/>
              <a:t>Explain how dummy variable can improve accuracy of a forecast model?</a:t>
            </a:r>
          </a:p>
          <a:p>
            <a:pPr marL="514350" lvl="0" indent="-514350">
              <a:buFont typeface="+mj-lt"/>
              <a:buAutoNum type="arabicPeriod"/>
            </a:pPr>
            <a:r>
              <a:rPr lang="en-GB" dirty="0" smtClean="0"/>
              <a:t>What is </a:t>
            </a:r>
            <a:r>
              <a:rPr lang="en-GB" dirty="0" err="1" smtClean="0"/>
              <a:t>multicollinearity</a:t>
            </a:r>
            <a:r>
              <a:rPr lang="en-GB" dirty="0" smtClean="0"/>
              <a:t> and autocorrelation in a regression model?</a:t>
            </a:r>
          </a:p>
          <a:p>
            <a:pPr marL="514350" lvl="0" indent="-514350">
              <a:buFont typeface="+mj-lt"/>
              <a:buAutoNum type="arabicPeriod"/>
            </a:pPr>
            <a:r>
              <a:rPr lang="en-GB" dirty="0" smtClean="0"/>
              <a:t>Explain the difference between seasonal and cyclical variations. Give an example how airlines respond to cyclical variations. </a:t>
            </a:r>
          </a:p>
          <a:p>
            <a:pPr marL="514350" lvl="0" indent="-514350">
              <a:buFont typeface="+mj-lt"/>
              <a:buAutoNum type="arabicPeriod"/>
            </a:pPr>
            <a:r>
              <a:rPr lang="en-GB" dirty="0" smtClean="0"/>
              <a:t>If a regression analysis had a R2 of .89, what does this mean?</a:t>
            </a:r>
          </a:p>
          <a:p>
            <a:pPr marL="514350" lvl="0" indent="-514350">
              <a:buFont typeface="+mj-lt"/>
              <a:buAutoNum type="arabicPeriod"/>
            </a:pPr>
            <a:r>
              <a:rPr lang="en-GB" dirty="0" smtClean="0"/>
              <a:t>In a regression analysis how would you incorporate seasonal variations and other important </a:t>
            </a:r>
          </a:p>
          <a:p>
            <a:endParaRPr lang="en-GB" dirty="0"/>
          </a:p>
        </p:txBody>
      </p:sp>
    </p:spTree>
    <p:extLst>
      <p:ext uri="{BB962C8B-B14F-4D97-AF65-F5344CB8AC3E}">
        <p14:creationId xmlns:p14="http://schemas.microsoft.com/office/powerpoint/2010/main" val="140722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density (1)</a:t>
            </a:r>
            <a:endParaRPr lang="en-GB" dirty="0"/>
          </a:p>
        </p:txBody>
      </p:sp>
      <p:sp>
        <p:nvSpPr>
          <p:cNvPr id="3" name="Zástupný symbol pro obsah 2"/>
          <p:cNvSpPr>
            <a:spLocks noGrp="1"/>
          </p:cNvSpPr>
          <p:nvPr>
            <p:ph idx="1"/>
          </p:nvPr>
        </p:nvSpPr>
        <p:spPr/>
        <p:txBody>
          <a:bodyPr>
            <a:normAutofit fontScale="77500" lnSpcReduction="20000"/>
          </a:bodyPr>
          <a:lstStyle/>
          <a:p>
            <a:pPr marL="0" indent="0">
              <a:buNone/>
            </a:pPr>
            <a:r>
              <a:rPr lang="en-GB" dirty="0" smtClean="0"/>
              <a:t>One would expect that the demand for automobile ownership in metropolitan areas would be influenced by population density. Holding all else constant, the denser the area, the more public transit will be provided. Also, the denser the area, the more traffic congestion will be present.</a:t>
            </a:r>
          </a:p>
          <a:p>
            <a:pPr marL="514350" lvl="0" indent="-514350">
              <a:buFont typeface="+mj-lt"/>
              <a:buAutoNum type="arabicPeriod"/>
            </a:pPr>
            <a:r>
              <a:rPr lang="en-GB" dirty="0" smtClean="0"/>
              <a:t>Assuming that the public transit fare remains constant, explain why an increased supply of public transit in denser areas would reduce the opportunity cost of public transit.</a:t>
            </a:r>
          </a:p>
          <a:p>
            <a:pPr marL="514350" lvl="0" indent="-514350">
              <a:buFont typeface="+mj-lt"/>
              <a:buAutoNum type="arabicPeriod"/>
            </a:pPr>
            <a:r>
              <a:rPr lang="en-GB" dirty="0" smtClean="0"/>
              <a:t>Assuming no change in the per-mile monetary cost of automobile travel, explain why increased congestion will increase the opportunity cost of automobile travel.</a:t>
            </a:r>
          </a:p>
          <a:p>
            <a:endParaRPr lang="en-GB" dirty="0"/>
          </a:p>
        </p:txBody>
      </p:sp>
    </p:spTree>
    <p:extLst>
      <p:ext uri="{BB962C8B-B14F-4D97-AF65-F5344CB8AC3E}">
        <p14:creationId xmlns:p14="http://schemas.microsoft.com/office/powerpoint/2010/main" val="2263770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density (2)</a:t>
            </a:r>
            <a:endParaRPr lang="en-GB" dirty="0"/>
          </a:p>
        </p:txBody>
      </p:sp>
      <p:sp>
        <p:nvSpPr>
          <p:cNvPr id="3" name="Zástupný symbol pro obsah 2"/>
          <p:cNvSpPr>
            <a:spLocks noGrp="1"/>
          </p:cNvSpPr>
          <p:nvPr>
            <p:ph idx="1"/>
          </p:nvPr>
        </p:nvSpPr>
        <p:spPr>
          <a:xfrm>
            <a:off x="708720" y="1614756"/>
            <a:ext cx="8229600" cy="4910588"/>
          </a:xfrm>
        </p:spPr>
        <p:txBody>
          <a:bodyPr>
            <a:normAutofit fontScale="70000" lnSpcReduction="20000"/>
          </a:bodyPr>
          <a:lstStyle/>
          <a:p>
            <a:pPr marL="0" lvl="0" indent="0">
              <a:buNone/>
            </a:pPr>
            <a:r>
              <a:rPr lang="en-GB" dirty="0" smtClean="0"/>
              <a:t>Based upon 65 large US central cities in 1970, </a:t>
            </a:r>
            <a:r>
              <a:rPr lang="en-GB" dirty="0" err="1" smtClean="0"/>
              <a:t>Kain</a:t>
            </a:r>
            <a:r>
              <a:rPr lang="en-GB" dirty="0" smtClean="0"/>
              <a:t> (1983) assumed that the demand for automobiles depended upon median household income and population density. He obtained the following linear regression results:</a:t>
            </a:r>
          </a:p>
          <a:p>
            <a:pPr marL="0" lvl="0" indent="0" algn="ctr">
              <a:buNone/>
            </a:pPr>
            <a:r>
              <a:rPr lang="en-GB" sz="3400" i="1" dirty="0" smtClean="0"/>
              <a:t>Autos per Household = 0.224 + 0.069 (Median Income)*** </a:t>
            </a:r>
          </a:p>
          <a:p>
            <a:pPr marL="0" indent="0" algn="ctr">
              <a:buNone/>
            </a:pPr>
            <a:r>
              <a:rPr lang="en-GB" sz="3400" i="1" dirty="0" smtClean="0"/>
              <a:t>– 0,013 (Population Density) *** </a:t>
            </a:r>
          </a:p>
          <a:p>
            <a:pPr marL="0" indent="0">
              <a:buNone/>
            </a:pPr>
            <a:endParaRPr lang="en-GB" dirty="0" smtClean="0"/>
          </a:p>
          <a:p>
            <a:pPr marL="0" indent="0">
              <a:buNone/>
            </a:pPr>
            <a:r>
              <a:rPr lang="en-GB" dirty="0" smtClean="0"/>
              <a:t>where Median Income is in thousands of dollars and Population is in thousands of persons per square mile. </a:t>
            </a:r>
          </a:p>
          <a:p>
            <a:pPr marL="514350" lvl="0" indent="-514350">
              <a:buFont typeface="+mj-lt"/>
              <a:buAutoNum type="arabicPeriod"/>
            </a:pPr>
            <a:r>
              <a:rPr lang="en-GB" dirty="0" smtClean="0"/>
              <a:t>Are these results consistent with expectations?</a:t>
            </a:r>
          </a:p>
          <a:p>
            <a:pPr marL="514350" indent="-514350">
              <a:buFont typeface="+mj-lt"/>
              <a:buAutoNum type="arabicPeriod"/>
            </a:pPr>
            <a:r>
              <a:rPr lang="en-GB" dirty="0" smtClean="0"/>
              <a:t>What effect will a $1,000 increase in median family income have upon automobile ownership? From these results, what difference in automobile ownership would you expect to see between a household earning $50,000 per year and one earning $20,000 per year?</a:t>
            </a:r>
          </a:p>
          <a:p>
            <a:pPr marL="514350" lvl="0" indent="-514350">
              <a:buFont typeface="+mj-lt"/>
              <a:buAutoNum type="arabicPeriod"/>
            </a:pPr>
            <a:endParaRPr lang="en-GB" dirty="0" smtClean="0"/>
          </a:p>
          <a:p>
            <a:endParaRPr lang="en-GB" dirty="0"/>
          </a:p>
        </p:txBody>
      </p:sp>
      <p:sp>
        <p:nvSpPr>
          <p:cNvPr id="6" name="Rectangle 3"/>
          <p:cNvSpPr>
            <a:spLocks noChangeArrowheads="1"/>
          </p:cNvSpPr>
          <p:nvPr/>
        </p:nvSpPr>
        <p:spPr bwMode="auto">
          <a:xfrm>
            <a:off x="251520" y="145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401707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Population density (3)</a:t>
            </a:r>
            <a:endParaRPr lang="en-GB" dirty="0"/>
          </a:p>
        </p:txBody>
      </p:sp>
      <p:sp>
        <p:nvSpPr>
          <p:cNvPr id="3" name="Zástupný symbol pro obsah 2"/>
          <p:cNvSpPr>
            <a:spLocks noGrp="1"/>
          </p:cNvSpPr>
          <p:nvPr>
            <p:ph idx="1"/>
          </p:nvPr>
        </p:nvSpPr>
        <p:spPr/>
        <p:txBody>
          <a:bodyPr>
            <a:normAutofit fontScale="77500" lnSpcReduction="20000"/>
          </a:bodyPr>
          <a:lstStyle/>
          <a:p>
            <a:pPr marL="514350" lvl="0" indent="-514350">
              <a:buFont typeface="+mj-lt"/>
              <a:buAutoNum type="arabicPeriod"/>
            </a:pPr>
            <a:r>
              <a:rPr lang="en-GB" dirty="0" smtClean="0"/>
              <a:t>Assume that Median Income is $25,000. According to </a:t>
            </a:r>
            <a:r>
              <a:rPr lang="en-GB" dirty="0" err="1" smtClean="0"/>
              <a:t>Kain’s</a:t>
            </a:r>
            <a:r>
              <a:rPr lang="en-GB" dirty="0" smtClean="0"/>
              <a:t> model, how many automobiles will a typical household own if it resides in a low-density area characterized by 50 persons per square mile? Compare this with a high-density city that has 100 persons per square mile.</a:t>
            </a:r>
          </a:p>
          <a:p>
            <a:pPr marL="514350" lvl="0" indent="-514350">
              <a:buFont typeface="+mj-lt"/>
              <a:buAutoNum type="arabicPeriod"/>
            </a:pPr>
            <a:r>
              <a:rPr lang="en-GB" dirty="0" smtClean="0"/>
              <a:t>Throughout the 20</a:t>
            </a:r>
            <a:r>
              <a:rPr lang="en-GB" baseline="30000" dirty="0" smtClean="0"/>
              <a:t>th</a:t>
            </a:r>
            <a:r>
              <a:rPr lang="en-GB" dirty="0" smtClean="0"/>
              <a:t> century, we saw population movements away from rural areas and into urban areas. At the same time, household median income rose steadily. Using </a:t>
            </a:r>
            <a:r>
              <a:rPr lang="en-GB" dirty="0" err="1" smtClean="0"/>
              <a:t>Kain’s</a:t>
            </a:r>
            <a:r>
              <a:rPr lang="en-GB" dirty="0" smtClean="0"/>
              <a:t> empirical model, what can you say about the net effect of these changes on automobile ownership? From the above results, which has the greater effect – a $1,000 increase in median income or a 1,000-person increase in population density?</a:t>
            </a:r>
          </a:p>
          <a:p>
            <a:endParaRPr lang="en-GB" dirty="0"/>
          </a:p>
        </p:txBody>
      </p:sp>
    </p:spTree>
    <p:extLst>
      <p:ext uri="{BB962C8B-B14F-4D97-AF65-F5344CB8AC3E}">
        <p14:creationId xmlns:p14="http://schemas.microsoft.com/office/powerpoint/2010/main" val="3711842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Bus travel (data exercise)</a:t>
            </a:r>
            <a:endParaRPr lang="en-GB" dirty="0"/>
          </a:p>
        </p:txBody>
      </p:sp>
      <p:sp>
        <p:nvSpPr>
          <p:cNvPr id="3" name="Zástupný symbol pro obsah 2"/>
          <p:cNvSpPr>
            <a:spLocks noGrp="1"/>
          </p:cNvSpPr>
          <p:nvPr>
            <p:ph idx="1"/>
          </p:nvPr>
        </p:nvSpPr>
        <p:spPr>
          <a:xfrm>
            <a:off x="457200" y="1600200"/>
            <a:ext cx="8229600" cy="4925144"/>
          </a:xfrm>
        </p:spPr>
        <p:txBody>
          <a:bodyPr>
            <a:normAutofit fontScale="55000" lnSpcReduction="20000"/>
          </a:bodyPr>
          <a:lstStyle/>
          <a:p>
            <a:pPr marL="0" indent="0">
              <a:buNone/>
            </a:pPr>
            <a:r>
              <a:rPr lang="en-GB" sz="4500" dirty="0" smtClean="0"/>
              <a:t>This application relates the number of people who travel by bus to various factors that affect it. </a:t>
            </a:r>
            <a:r>
              <a:rPr lang="en-GB" sz="4500" dirty="0" err="1" smtClean="0"/>
              <a:t>Bus_travel</a:t>
            </a:r>
            <a:r>
              <a:rPr lang="en-GB" sz="4500" dirty="0" smtClean="0"/>
              <a:t> contains cross-section data for 40 cities across the United States. The variable are as follows:</a:t>
            </a:r>
          </a:p>
          <a:p>
            <a:pPr marL="0" indent="0">
              <a:buNone/>
            </a:pPr>
            <a:endParaRPr lang="en-GB" dirty="0" smtClean="0"/>
          </a:p>
          <a:p>
            <a:r>
              <a:rPr lang="en-GB" i="1" dirty="0" smtClean="0"/>
              <a:t>BUSTRAVL = Demand for urban transportation by bus in thousands of passenger hours   (range 18.1 – 13103)</a:t>
            </a:r>
          </a:p>
          <a:p>
            <a:r>
              <a:rPr lang="en-GB" i="1" dirty="0" smtClean="0"/>
              <a:t>FARE = Bus fare in dollars (range 0.5-1.5)</a:t>
            </a:r>
          </a:p>
          <a:p>
            <a:r>
              <a:rPr lang="en-GB" i="1" dirty="0" smtClean="0"/>
              <a:t>GASPRICE = Price of gallon of gasoline in dollars (range 0.79–1.03)</a:t>
            </a:r>
          </a:p>
          <a:p>
            <a:r>
              <a:rPr lang="en-GB" i="1" dirty="0" smtClean="0"/>
              <a:t>INCOME = Average income per capita (range 12349-21886)</a:t>
            </a:r>
          </a:p>
          <a:p>
            <a:r>
              <a:rPr lang="en-GB" i="1" dirty="0" smtClean="0"/>
              <a:t>POP = Population of city in thousands (range 167-7323) </a:t>
            </a:r>
          </a:p>
          <a:p>
            <a:r>
              <a:rPr lang="en-GB" i="1" dirty="0" smtClean="0"/>
              <a:t>DENSITY = Density of city in persons per square mile (range 1551-24288)</a:t>
            </a:r>
          </a:p>
          <a:p>
            <a:r>
              <a:rPr lang="en-GB" i="1" dirty="0" smtClean="0"/>
              <a:t>LANDAREA = Land area of the city in square miles (range 18.9 – 556.4)</a:t>
            </a:r>
          </a:p>
          <a:p>
            <a:pPr marL="0" indent="0">
              <a:buNone/>
            </a:pPr>
            <a:endParaRPr lang="en-GB" dirty="0" smtClean="0"/>
          </a:p>
          <a:p>
            <a:pPr marL="0" indent="0">
              <a:buNone/>
            </a:pPr>
            <a:r>
              <a:rPr lang="en-GB" sz="5100" dirty="0" smtClean="0"/>
              <a:t>Identify determinants of bus travel and interpret the results. </a:t>
            </a:r>
          </a:p>
          <a:p>
            <a:endParaRPr lang="en-GB" dirty="0"/>
          </a:p>
        </p:txBody>
      </p:sp>
    </p:spTree>
    <p:extLst>
      <p:ext uri="{BB962C8B-B14F-4D97-AF65-F5344CB8AC3E}">
        <p14:creationId xmlns:p14="http://schemas.microsoft.com/office/powerpoint/2010/main" val="2376069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59632" y="2636912"/>
            <a:ext cx="6984776" cy="990600"/>
          </a:xfrm>
        </p:spPr>
        <p:txBody>
          <a:bodyPr>
            <a:normAutofit fontScale="90000"/>
          </a:bodyPr>
          <a:lstStyle/>
          <a:p>
            <a:r>
              <a:rPr lang="en-GB" noProof="0" dirty="0" smtClean="0">
                <a:latin typeface="Calibri" panose="020F0502020204030204" pitchFamily="34" charset="0"/>
              </a:rPr>
              <a:t>3.3 Urban transportation mode choice</a:t>
            </a:r>
            <a:endParaRPr lang="en-GB" noProof="0" dirty="0">
              <a:latin typeface="Calibri" panose="020F0502020204030204" pitchFamily="34" charset="0"/>
            </a:endParaRPr>
          </a:p>
        </p:txBody>
      </p:sp>
      <p:sp>
        <p:nvSpPr>
          <p:cNvPr id="3" name="Podnadpis 2"/>
          <p:cNvSpPr>
            <a:spLocks noGrp="1"/>
          </p:cNvSpPr>
          <p:nvPr>
            <p:ph type="subTitle" idx="1"/>
          </p:nvPr>
        </p:nvSpPr>
        <p:spPr>
          <a:xfrm>
            <a:off x="1551620" y="4365104"/>
            <a:ext cx="6400800" cy="1752600"/>
          </a:xfrm>
        </p:spPr>
        <p:txBody>
          <a:bodyPr/>
          <a:lstStyle/>
          <a:p>
            <a:r>
              <a:rPr lang="en-GB" noProof="0" dirty="0" smtClean="0">
                <a:latin typeface="Calibri" panose="020F0502020204030204" pitchFamily="34" charset="0"/>
              </a:rPr>
              <a:t>Binary logit model</a:t>
            </a:r>
            <a:endParaRPr lang="en-GB" noProof="0" dirty="0">
              <a:latin typeface="Calibri" panose="020F0502020204030204" pitchFamily="34" charset="0"/>
            </a:endParaRPr>
          </a:p>
        </p:txBody>
      </p:sp>
    </p:spTree>
    <p:extLst>
      <p:ext uri="{BB962C8B-B14F-4D97-AF65-F5344CB8AC3E}">
        <p14:creationId xmlns:p14="http://schemas.microsoft.com/office/powerpoint/2010/main" val="2967589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Introduction</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GB" noProof="0" dirty="0" smtClean="0">
                <a:latin typeface="Calibri" panose="020F0502020204030204" pitchFamily="34" charset="0"/>
              </a:rPr>
              <a:t>Some transportation choices are inherently discrete (either – or choice)</a:t>
            </a:r>
          </a:p>
          <a:p>
            <a:r>
              <a:rPr lang="en-GB" noProof="0" dirty="0" smtClean="0">
                <a:latin typeface="Calibri" panose="020F0502020204030204" pitchFamily="34" charset="0"/>
              </a:rPr>
              <a:t>In this </a:t>
            </a:r>
            <a:r>
              <a:rPr lang="en-GB" dirty="0" smtClean="0">
                <a:latin typeface="Calibri" panose="020F0502020204030204" pitchFamily="34" charset="0"/>
              </a:rPr>
              <a:t>case</a:t>
            </a:r>
            <a:r>
              <a:rPr lang="en-GB" noProof="0" dirty="0" smtClean="0">
                <a:latin typeface="Calibri" panose="020F0502020204030204" pitchFamily="34" charset="0"/>
              </a:rPr>
              <a:t> we extend the theory of consumption to explicitly consider goods which have an either – or character</a:t>
            </a:r>
            <a:endParaRPr lang="en-GB" noProof="0" dirty="0" smtClean="0">
              <a:latin typeface="Calibri" panose="020F0502020204030204" pitchFamily="34" charset="0"/>
            </a:endParaRPr>
          </a:p>
        </p:txBody>
      </p:sp>
    </p:spTree>
    <p:extLst>
      <p:ext uri="{BB962C8B-B14F-4D97-AF65-F5344CB8AC3E}">
        <p14:creationId xmlns:p14="http://schemas.microsoft.com/office/powerpoint/2010/main" val="2494792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latin typeface="Calibri" panose="020F0502020204030204" pitchFamily="34" charset="0"/>
              </a:rPr>
              <a:t>Domenich</a:t>
            </a:r>
            <a:r>
              <a:rPr lang="en-GB" noProof="0" dirty="0" smtClean="0">
                <a:latin typeface="Calibri" panose="020F0502020204030204" pitchFamily="34" charset="0"/>
              </a:rPr>
              <a:t> – McFadden (1975)</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92500" lnSpcReduction="20000"/>
          </a:bodyPr>
          <a:lstStyle/>
          <a:p>
            <a:r>
              <a:rPr lang="en-GB" noProof="0" dirty="0" smtClean="0">
                <a:latin typeface="Calibri" panose="020F0502020204030204" pitchFamily="34" charset="0"/>
              </a:rPr>
              <a:t>Binary logit model for automobile and public transit base upon a sample od 115 commuter trips.</a:t>
            </a:r>
          </a:p>
          <a:p>
            <a:r>
              <a:rPr lang="en-GB" noProof="0" dirty="0" smtClean="0">
                <a:latin typeface="Calibri" panose="020F0502020204030204" pitchFamily="34" charset="0"/>
              </a:rPr>
              <a:t>The analysis focused upon a suburban and downtown corridor in the Pittsburgh metropolitan area.</a:t>
            </a:r>
          </a:p>
          <a:p>
            <a:r>
              <a:rPr lang="en-GB" noProof="0" dirty="0" smtClean="0">
                <a:latin typeface="Calibri" panose="020F0502020204030204" pitchFamily="34" charset="0"/>
              </a:rPr>
              <a:t>Of the 115 trip-makers, 54% commuted by automobile and 46% by public transport.</a:t>
            </a:r>
          </a:p>
          <a:p>
            <a:r>
              <a:rPr lang="en-GB" noProof="0" dirty="0" smtClean="0">
                <a:latin typeface="Calibri" panose="020F0502020204030204" pitchFamily="34" charset="0"/>
              </a:rPr>
              <a:t>For each of the commuters, the observable indirect utilities for automobile and public transport respectively were:</a:t>
            </a:r>
            <a:endParaRPr lang="en-GB" noProof="0" dirty="0">
              <a:latin typeface="Calibri" panose="020F0502020204030204" pitchFamily="34" charset="0"/>
            </a:endParaRPr>
          </a:p>
        </p:txBody>
      </p:sp>
    </p:spTree>
    <p:extLst>
      <p:ext uri="{BB962C8B-B14F-4D97-AF65-F5344CB8AC3E}">
        <p14:creationId xmlns:p14="http://schemas.microsoft.com/office/powerpoint/2010/main" val="2855381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Observable indirect utilities</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683568" y="2060848"/>
          <a:ext cx="11006138" cy="1565275"/>
        </p:xfrm>
        <a:graphic>
          <a:graphicData uri="http://schemas.openxmlformats.org/presentationml/2006/ole">
            <mc:AlternateContent xmlns:mc="http://schemas.openxmlformats.org/markup-compatibility/2006">
              <mc:Choice xmlns:v="urn:schemas-microsoft-com:vml" Requires="v">
                <p:oleObj spid="_x0000_s10248" name="Document" r:id="rId3" imgW="5270500" imgH="749300" progId="Word.Document.12">
                  <p:embed/>
                </p:oleObj>
              </mc:Choice>
              <mc:Fallback>
                <p:oleObj name="Document" r:id="rId3" imgW="5270500" imgH="749300" progId="Word.Document.12">
                  <p:embed/>
                  <p:pic>
                    <p:nvPicPr>
                      <p:cNvPr id="4" name="Content Placeholder 3"/>
                      <p:cNvPicPr/>
                      <p:nvPr/>
                    </p:nvPicPr>
                    <p:blipFill>
                      <a:blip r:embed="rId4"/>
                      <a:stretch>
                        <a:fillRect/>
                      </a:stretch>
                    </p:blipFill>
                    <p:spPr>
                      <a:xfrm>
                        <a:off x="683568" y="2060848"/>
                        <a:ext cx="11006138" cy="1565275"/>
                      </a:xfrm>
                      <a:prstGeom prst="rect">
                        <a:avLst/>
                      </a:prstGeom>
                    </p:spPr>
                  </p:pic>
                </p:oleObj>
              </mc:Fallback>
            </mc:AlternateContent>
          </a:graphicData>
        </a:graphic>
      </p:graphicFrame>
    </p:spTree>
    <p:extLst>
      <p:ext uri="{BB962C8B-B14F-4D97-AF65-F5344CB8AC3E}">
        <p14:creationId xmlns:p14="http://schemas.microsoft.com/office/powerpoint/2010/main" val="302486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Learning Outcomes </a:t>
            </a:r>
            <a:endParaRPr lang="en-GB" dirty="0"/>
          </a:p>
        </p:txBody>
      </p:sp>
      <p:sp>
        <p:nvSpPr>
          <p:cNvPr id="3" name="Zástupný symbol pro obsah 2"/>
          <p:cNvSpPr>
            <a:spLocks noGrp="1"/>
          </p:cNvSpPr>
          <p:nvPr>
            <p:ph idx="1"/>
          </p:nvPr>
        </p:nvSpPr>
        <p:spPr/>
        <p:txBody>
          <a:bodyPr/>
          <a:lstStyle/>
          <a:p>
            <a:r>
              <a:rPr lang="en-GB" dirty="0" smtClean="0"/>
              <a:t>To understand various aspects of transport demand</a:t>
            </a:r>
          </a:p>
          <a:p>
            <a:r>
              <a:rPr lang="en-GB" dirty="0" smtClean="0"/>
              <a:t>To understand binary logit model</a:t>
            </a:r>
          </a:p>
          <a:p>
            <a:endParaRPr lang="en-GB" dirty="0"/>
          </a:p>
        </p:txBody>
      </p:sp>
    </p:spTree>
    <p:extLst>
      <p:ext uri="{BB962C8B-B14F-4D97-AF65-F5344CB8AC3E}">
        <p14:creationId xmlns:p14="http://schemas.microsoft.com/office/powerpoint/2010/main" val="3078185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Specification  </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pPr marL="514350" indent="-514350">
              <a:buAutoNum type="arabicParenBoth"/>
            </a:pPr>
            <a:r>
              <a:rPr lang="en-GB" sz="2400" noProof="0" dirty="0" smtClean="0">
                <a:latin typeface="Calibri" panose="020F0502020204030204" pitchFamily="34" charset="0"/>
              </a:rPr>
              <a:t>Time and cost are generic variables, since the marginal effect of travel time and travel costs on indirect utility is assumed to be the same for the automobile and public transit modes, respectively.</a:t>
            </a:r>
          </a:p>
          <a:p>
            <a:pPr marL="514350" indent="-514350">
              <a:buAutoNum type="arabicParenBoth"/>
            </a:pPr>
            <a:r>
              <a:rPr lang="en-GB" sz="2400" noProof="0" dirty="0" smtClean="0">
                <a:latin typeface="Calibri" panose="020F0502020204030204" pitchFamily="34" charset="0"/>
              </a:rPr>
              <a:t>Observed indirect utility for the automobile includes three alternative specific variables:  Automobile/Worker, Race and White Collar. They are called alternative specific variable, because each is associated with a specific alternative, automobile choice. </a:t>
            </a:r>
          </a:p>
          <a:p>
            <a:pPr marL="514350" indent="-514350">
              <a:buAutoNum type="arabicParenBoth"/>
            </a:pPr>
            <a:r>
              <a:rPr lang="en-GB" sz="2400" noProof="0" dirty="0" smtClean="0">
                <a:latin typeface="Calibri" panose="020F0502020204030204" pitchFamily="34" charset="0"/>
                <a:cs typeface="Arial"/>
              </a:rPr>
              <a:t>β</a:t>
            </a:r>
            <a:r>
              <a:rPr lang="en-GB" sz="2400" baseline="-25000" noProof="0" dirty="0" smtClean="0">
                <a:latin typeface="Calibri" panose="020F0502020204030204" pitchFamily="34" charset="0"/>
                <a:cs typeface="Arial"/>
              </a:rPr>
              <a:t>0</a:t>
            </a:r>
            <a:r>
              <a:rPr lang="en-GB" sz="2400" noProof="0" dirty="0" smtClean="0">
                <a:latin typeface="Calibri" panose="020F0502020204030204" pitchFamily="34" charset="0"/>
                <a:cs typeface="Arial"/>
              </a:rPr>
              <a:t> is difference between the indirect utility of automobile choice and bus choice. </a:t>
            </a:r>
            <a:endParaRPr lang="en-GB" sz="2400" noProof="0" dirty="0">
              <a:latin typeface="Calibri" panose="020F0502020204030204" pitchFamily="34" charset="0"/>
            </a:endParaRPr>
          </a:p>
        </p:txBody>
      </p:sp>
    </p:spTree>
    <p:extLst>
      <p:ext uri="{BB962C8B-B14F-4D97-AF65-F5344CB8AC3E}">
        <p14:creationId xmlns:p14="http://schemas.microsoft.com/office/powerpoint/2010/main" val="30450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Hypotheses</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fontScale="85000" lnSpcReduction="20000"/>
          </a:bodyPr>
          <a:lstStyle/>
          <a:p>
            <a:pPr marL="0" indent="0">
              <a:buNone/>
            </a:pPr>
            <a:r>
              <a:rPr lang="en-GB" dirty="0" smtClean="0">
                <a:latin typeface="Calibri" panose="020F0502020204030204" pitchFamily="34" charset="0"/>
              </a:rPr>
              <a:t>1) </a:t>
            </a:r>
            <a:r>
              <a:rPr lang="en-GB" noProof="0" dirty="0" smtClean="0">
                <a:latin typeface="Calibri" panose="020F0502020204030204" pitchFamily="34" charset="0"/>
              </a:rPr>
              <a:t>By the law of demand we expect:</a:t>
            </a:r>
          </a:p>
          <a:p>
            <a:pPr marL="0" indent="0">
              <a:buNone/>
            </a:pPr>
            <a:r>
              <a:rPr lang="en-GB" noProof="0" dirty="0" smtClean="0">
                <a:latin typeface="Calibri" panose="020F0502020204030204" pitchFamily="34" charset="0"/>
              </a:rPr>
              <a:t>                </a:t>
            </a:r>
            <a:r>
              <a:rPr lang="en-GB" noProof="0" dirty="0" smtClean="0">
                <a:latin typeface="Calibri" panose="020F0502020204030204" pitchFamily="34" charset="0"/>
                <a:cs typeface="Arial"/>
              </a:rPr>
              <a:t>κ</a:t>
            </a:r>
            <a:r>
              <a:rPr lang="en-GB" baseline="-25000" noProof="0" dirty="0" smtClean="0">
                <a:latin typeface="Calibri" panose="020F0502020204030204" pitchFamily="34" charset="0"/>
                <a:cs typeface="Arial"/>
              </a:rPr>
              <a:t>1</a:t>
            </a:r>
            <a:r>
              <a:rPr lang="en-GB" noProof="0" dirty="0" smtClean="0">
                <a:latin typeface="Calibri" panose="020F0502020204030204" pitchFamily="34" charset="0"/>
                <a:cs typeface="Arial"/>
              </a:rPr>
              <a:t> &lt; 0, β</a:t>
            </a:r>
            <a:r>
              <a:rPr lang="en-GB" baseline="-25000" noProof="0" dirty="0" smtClean="0">
                <a:latin typeface="Calibri" panose="020F0502020204030204" pitchFamily="34" charset="0"/>
                <a:cs typeface="Arial"/>
              </a:rPr>
              <a:t>1</a:t>
            </a:r>
            <a:r>
              <a:rPr lang="en-GB" noProof="0" dirty="0" smtClean="0">
                <a:latin typeface="Calibri" panose="020F0502020204030204" pitchFamily="34" charset="0"/>
                <a:cs typeface="Arial"/>
              </a:rPr>
              <a:t> &lt; 0, κ</a:t>
            </a:r>
            <a:r>
              <a:rPr lang="en-GB" baseline="-25000" noProof="0" dirty="0" smtClean="0">
                <a:latin typeface="Calibri" panose="020F0502020204030204" pitchFamily="34" charset="0"/>
                <a:cs typeface="Arial"/>
              </a:rPr>
              <a:t>2</a:t>
            </a:r>
            <a:r>
              <a:rPr lang="en-GB" noProof="0" dirty="0" smtClean="0">
                <a:latin typeface="Calibri" panose="020F0502020204030204" pitchFamily="34" charset="0"/>
                <a:cs typeface="Arial"/>
              </a:rPr>
              <a:t> &lt; 0</a:t>
            </a:r>
          </a:p>
          <a:p>
            <a:pPr marL="0" indent="0">
              <a:buNone/>
            </a:pPr>
            <a:endParaRPr lang="en-GB" noProof="0" dirty="0" smtClean="0">
              <a:latin typeface="Calibri" panose="020F0502020204030204" pitchFamily="34" charset="0"/>
            </a:endParaRPr>
          </a:p>
          <a:p>
            <a:pPr marL="0" indent="0">
              <a:buNone/>
            </a:pPr>
            <a:r>
              <a:rPr lang="en-GB" noProof="0" dirty="0" smtClean="0">
                <a:latin typeface="Calibri" panose="020F0502020204030204" pitchFamily="34" charset="0"/>
              </a:rPr>
              <a:t>2) Income plays role in consumption + household use of automobile is constrained by the numbers of automobile available. Therefore: </a:t>
            </a:r>
            <a:r>
              <a:rPr lang="en-GB" noProof="0" dirty="0" smtClean="0">
                <a:latin typeface="Calibri" panose="020F0502020204030204" pitchFamily="34" charset="0"/>
                <a:cs typeface="Arial"/>
              </a:rPr>
              <a:t>β</a:t>
            </a:r>
            <a:r>
              <a:rPr lang="en-GB" baseline="-25000" noProof="0" dirty="0" smtClean="0">
                <a:latin typeface="Calibri" panose="020F0502020204030204" pitchFamily="34" charset="0"/>
                <a:cs typeface="Arial"/>
              </a:rPr>
              <a:t>2</a:t>
            </a:r>
            <a:r>
              <a:rPr lang="en-GB" noProof="0" dirty="0" smtClean="0">
                <a:latin typeface="Calibri" panose="020F0502020204030204" pitchFamily="34" charset="0"/>
                <a:cs typeface="Arial"/>
              </a:rPr>
              <a:t> &gt; 0</a:t>
            </a:r>
            <a:endParaRPr lang="en-GB" noProof="0" dirty="0" smtClean="0">
              <a:latin typeface="Calibri" panose="020F0502020204030204" pitchFamily="34" charset="0"/>
            </a:endParaRPr>
          </a:p>
          <a:p>
            <a:pPr marL="0" indent="0">
              <a:buNone/>
            </a:pPr>
            <a:endParaRPr lang="en-GB" noProof="0" dirty="0" smtClean="0">
              <a:latin typeface="Calibri" panose="020F0502020204030204" pitchFamily="34" charset="0"/>
            </a:endParaRPr>
          </a:p>
          <a:p>
            <a:pPr marL="0" indent="0">
              <a:buNone/>
            </a:pPr>
            <a:r>
              <a:rPr lang="en-GB" dirty="0" smtClean="0">
                <a:latin typeface="Calibri" panose="020F0502020204030204" pitchFamily="34" charset="0"/>
              </a:rPr>
              <a:t>3</a:t>
            </a:r>
            <a:r>
              <a:rPr lang="en-GB" noProof="0" dirty="0" smtClean="0">
                <a:latin typeface="Calibri" panose="020F0502020204030204" pitchFamily="34" charset="0"/>
              </a:rPr>
              <a:t>) Socioeconomic characteristics such as Race and White Collar are included to reflect differences in preferences among consumers in automobile travel. A priori, however, we have no basis for expecting these variables to have a positive or negative sign. </a:t>
            </a:r>
            <a:endParaRPr lang="en-GB" noProof="0" dirty="0">
              <a:latin typeface="Calibri" panose="020F0502020204030204" pitchFamily="34" charset="0"/>
            </a:endParaRPr>
          </a:p>
        </p:txBody>
      </p:sp>
    </p:spTree>
    <p:extLst>
      <p:ext uri="{BB962C8B-B14F-4D97-AF65-F5344CB8AC3E}">
        <p14:creationId xmlns:p14="http://schemas.microsoft.com/office/powerpoint/2010/main" val="2435745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Estimation results (1)</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179388" y="2276872"/>
          <a:ext cx="8789987" cy="2922587"/>
        </p:xfrm>
        <a:graphic>
          <a:graphicData uri="http://schemas.openxmlformats.org/presentationml/2006/ole">
            <mc:AlternateContent xmlns:mc="http://schemas.openxmlformats.org/markup-compatibility/2006">
              <mc:Choice xmlns:v="urn:schemas-microsoft-com:vml" Requires="v">
                <p:oleObj spid="_x0000_s11272" name="Document" r:id="rId3" imgW="9017000" imgH="2997200" progId="Word.Document.12">
                  <p:embed/>
                </p:oleObj>
              </mc:Choice>
              <mc:Fallback>
                <p:oleObj name="Document" r:id="rId3" imgW="9017000" imgH="2997200" progId="Word.Document.12">
                  <p:embed/>
                  <p:pic>
                    <p:nvPicPr>
                      <p:cNvPr id="4" name="Content Placeholder 3"/>
                      <p:cNvPicPr/>
                      <p:nvPr/>
                    </p:nvPicPr>
                    <p:blipFill>
                      <a:blip r:embed="rId4"/>
                      <a:stretch>
                        <a:fillRect/>
                      </a:stretch>
                    </p:blipFill>
                    <p:spPr>
                      <a:xfrm>
                        <a:off x="179388" y="2276872"/>
                        <a:ext cx="8789987" cy="2922587"/>
                      </a:xfrm>
                      <a:prstGeom prst="rect">
                        <a:avLst/>
                      </a:prstGeom>
                    </p:spPr>
                  </p:pic>
                </p:oleObj>
              </mc:Fallback>
            </mc:AlternateContent>
          </a:graphicData>
        </a:graphic>
      </p:graphicFrame>
    </p:spTree>
    <p:extLst>
      <p:ext uri="{BB962C8B-B14F-4D97-AF65-F5344CB8AC3E}">
        <p14:creationId xmlns:p14="http://schemas.microsoft.com/office/powerpoint/2010/main" val="934618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Estimation results (2)</a:t>
            </a:r>
            <a:endParaRPr lang="en-GB" noProof="0" dirty="0">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468313" y="1984375"/>
          <a:ext cx="8207375" cy="3341688"/>
        </p:xfrm>
        <a:graphic>
          <a:graphicData uri="http://schemas.openxmlformats.org/presentationml/2006/ole">
            <mc:AlternateContent xmlns:mc="http://schemas.openxmlformats.org/markup-compatibility/2006">
              <mc:Choice xmlns:v="urn:schemas-microsoft-com:vml" Requires="v">
                <p:oleObj spid="_x0000_s12296" name="Document" r:id="rId3" imgW="8013700" imgH="3302000" progId="Word.Document.12">
                  <p:embed/>
                </p:oleObj>
              </mc:Choice>
              <mc:Fallback>
                <p:oleObj name="Document" r:id="rId3" imgW="8013700" imgH="3302000" progId="Word.Document.12">
                  <p:embed/>
                  <p:pic>
                    <p:nvPicPr>
                      <p:cNvPr id="4" name="Content Placeholder 3"/>
                      <p:cNvPicPr/>
                      <p:nvPr/>
                    </p:nvPicPr>
                    <p:blipFill>
                      <a:blip r:embed="rId4"/>
                      <a:stretch>
                        <a:fillRect/>
                      </a:stretch>
                    </p:blipFill>
                    <p:spPr>
                      <a:xfrm>
                        <a:off x="468313" y="1984375"/>
                        <a:ext cx="8207375" cy="3341688"/>
                      </a:xfrm>
                      <a:prstGeom prst="rect">
                        <a:avLst/>
                      </a:prstGeom>
                    </p:spPr>
                  </p:pic>
                </p:oleObj>
              </mc:Fallback>
            </mc:AlternateContent>
          </a:graphicData>
        </a:graphic>
      </p:graphicFrame>
    </p:spTree>
    <p:extLst>
      <p:ext uri="{BB962C8B-B14F-4D97-AF65-F5344CB8AC3E}">
        <p14:creationId xmlns:p14="http://schemas.microsoft.com/office/powerpoint/2010/main" val="300587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Demand</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pPr marL="0" indent="0">
              <a:buNone/>
            </a:pPr>
            <a:r>
              <a:rPr lang="en-GB" sz="2400" noProof="0" dirty="0" smtClean="0">
                <a:latin typeface="Calibri" panose="020F0502020204030204" pitchFamily="34" charset="0"/>
              </a:rPr>
              <a:t>1) All else constant, an increase in the cost of automobile trip to work reduces Pa, the probability of taking an automobile to work.</a:t>
            </a:r>
          </a:p>
          <a:p>
            <a:pPr marL="0" indent="0">
              <a:buNone/>
            </a:pPr>
            <a:r>
              <a:rPr lang="en-GB" sz="2400" noProof="0" dirty="0" smtClean="0">
                <a:latin typeface="Calibri" panose="020F0502020204030204" pitchFamily="34" charset="0"/>
              </a:rPr>
              <a:t>2) The coefficient estimate of Time is negative, which implies that higher automobile and bus travel times, respectively, decrease the probability of taking an automobile or bus in the journey to work. </a:t>
            </a:r>
          </a:p>
          <a:p>
            <a:pPr marL="0" indent="0">
              <a:buNone/>
            </a:pPr>
            <a:r>
              <a:rPr lang="en-GB" sz="2400" noProof="0" dirty="0" smtClean="0">
                <a:latin typeface="Calibri" panose="020F0502020204030204" pitchFamily="34" charset="0"/>
              </a:rPr>
              <a:t>3) An increase in Walk Time means that the bus stop is further away and, all else constant, is expected to reduce the probability of taking a bus in the work trip. </a:t>
            </a:r>
            <a:endParaRPr lang="en-GB" sz="2400" noProof="0" dirty="0">
              <a:latin typeface="Calibri" panose="020F0502020204030204" pitchFamily="34" charset="0"/>
            </a:endParaRPr>
          </a:p>
        </p:txBody>
      </p:sp>
    </p:spTree>
    <p:extLst>
      <p:ext uri="{BB962C8B-B14F-4D97-AF65-F5344CB8AC3E}">
        <p14:creationId xmlns:p14="http://schemas.microsoft.com/office/powerpoint/2010/main" val="1378578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rPr>
              <a:t>Change in the demand</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buNone/>
            </a:pPr>
            <a:endParaRPr lang="en-US" noProof="0" dirty="0">
              <a:solidFill>
                <a:srgbClr val="FF0000"/>
              </a:solidFill>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468164" y="2370138"/>
          <a:ext cx="8207672" cy="2912843"/>
        </p:xfrm>
        <a:graphic>
          <a:graphicData uri="http://schemas.openxmlformats.org/presentationml/2006/ole">
            <mc:AlternateContent xmlns:mc="http://schemas.openxmlformats.org/markup-compatibility/2006">
              <mc:Choice xmlns:v="urn:schemas-microsoft-com:vml" Requires="v">
                <p:oleObj spid="_x0000_s13320" name="Document" r:id="rId3" imgW="7404100" imgH="2628900" progId="Word.Document.12">
                  <p:embed/>
                </p:oleObj>
              </mc:Choice>
              <mc:Fallback>
                <p:oleObj name="Document" r:id="rId3" imgW="7404100" imgH="2628900" progId="Word.Document.12">
                  <p:embed/>
                  <p:pic>
                    <p:nvPicPr>
                      <p:cNvPr id="4" name="Content Placeholder 3"/>
                      <p:cNvPicPr/>
                      <p:nvPr/>
                    </p:nvPicPr>
                    <p:blipFill>
                      <a:blip r:embed="rId4"/>
                      <a:stretch>
                        <a:fillRect/>
                      </a:stretch>
                    </p:blipFill>
                    <p:spPr>
                      <a:xfrm>
                        <a:off x="468164" y="2370138"/>
                        <a:ext cx="8207672" cy="2912843"/>
                      </a:xfrm>
                      <a:prstGeom prst="rect">
                        <a:avLst/>
                      </a:prstGeom>
                    </p:spPr>
                  </p:pic>
                </p:oleObj>
              </mc:Fallback>
            </mc:AlternateContent>
          </a:graphicData>
        </a:graphic>
      </p:graphicFrame>
    </p:spTree>
    <p:extLst>
      <p:ext uri="{BB962C8B-B14F-4D97-AF65-F5344CB8AC3E}">
        <p14:creationId xmlns:p14="http://schemas.microsoft.com/office/powerpoint/2010/main" val="3712666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rPr>
              <a:t>Automobile choice elasticities</a:t>
            </a:r>
            <a:endParaRPr lang="en-GB"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buNone/>
            </a:pPr>
            <a:endParaRPr lang="en-US" noProof="0" dirty="0">
              <a:solidFill>
                <a:srgbClr val="FF0000"/>
              </a:solidFill>
              <a:latin typeface="Calibri" panose="020F0502020204030204" pitchFamily="34" charset="0"/>
            </a:endParaRPr>
          </a:p>
        </p:txBody>
      </p:sp>
      <p:graphicFrame>
        <p:nvGraphicFramePr>
          <p:cNvPr id="4" name="Content Placeholder 3"/>
          <p:cNvGraphicFramePr>
            <a:graphicFrameLocks noChangeAspect="1"/>
          </p:cNvGraphicFramePr>
          <p:nvPr>
            <p:extLst/>
          </p:nvPr>
        </p:nvGraphicFramePr>
        <p:xfrm>
          <a:off x="468313" y="2435225"/>
          <a:ext cx="8207375" cy="2878138"/>
        </p:xfrm>
        <a:graphic>
          <a:graphicData uri="http://schemas.openxmlformats.org/presentationml/2006/ole">
            <mc:AlternateContent xmlns:mc="http://schemas.openxmlformats.org/markup-compatibility/2006">
              <mc:Choice xmlns:v="urn:schemas-microsoft-com:vml" Requires="v">
                <p:oleObj spid="_x0000_s14344" name="Document" r:id="rId3" imgW="8013700" imgH="2844800" progId="Word.Document.12">
                  <p:embed/>
                </p:oleObj>
              </mc:Choice>
              <mc:Fallback>
                <p:oleObj name="Document" r:id="rId3" imgW="8013700" imgH="2844800" progId="Word.Document.12">
                  <p:embed/>
                  <p:pic>
                    <p:nvPicPr>
                      <p:cNvPr id="4" name="Content Placeholder 3"/>
                      <p:cNvPicPr/>
                      <p:nvPr/>
                    </p:nvPicPr>
                    <p:blipFill>
                      <a:blip r:embed="rId4"/>
                      <a:stretch>
                        <a:fillRect/>
                      </a:stretch>
                    </p:blipFill>
                    <p:spPr>
                      <a:xfrm>
                        <a:off x="468313" y="2435225"/>
                        <a:ext cx="8207375" cy="2878138"/>
                      </a:xfrm>
                      <a:prstGeom prst="rect">
                        <a:avLst/>
                      </a:prstGeom>
                    </p:spPr>
                  </p:pic>
                </p:oleObj>
              </mc:Fallback>
            </mc:AlternateContent>
          </a:graphicData>
        </a:graphic>
      </p:graphicFrame>
    </p:spTree>
    <p:extLst>
      <p:ext uri="{BB962C8B-B14F-4D97-AF65-F5344CB8AC3E}">
        <p14:creationId xmlns:p14="http://schemas.microsoft.com/office/powerpoint/2010/main" val="3445372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smtClean="0">
                <a:latin typeface="Calibri" panose="020F0502020204030204" pitchFamily="34" charset="0"/>
              </a:rPr>
              <a:t>Modal demands and the value of time</a:t>
            </a:r>
            <a:endParaRPr lang="en-GB" noProof="0" dirty="0">
              <a:latin typeface="Calibri" panose="020F0502020204030204" pitchFamily="34" charset="0"/>
            </a:endParaRPr>
          </a:p>
        </p:txBody>
      </p:sp>
      <p:sp>
        <p:nvSpPr>
          <p:cNvPr id="3" name="Zástupný symbol pro obsah 2"/>
          <p:cNvSpPr>
            <a:spLocks noGrp="1"/>
          </p:cNvSpPr>
          <p:nvPr>
            <p:ph sz="quarter" idx="1"/>
          </p:nvPr>
        </p:nvSpPr>
        <p:spPr>
          <a:xfrm>
            <a:off x="395536" y="1772816"/>
            <a:ext cx="8291264" cy="4937760"/>
          </a:xfrm>
        </p:spPr>
        <p:txBody>
          <a:bodyPr/>
          <a:lstStyle/>
          <a:p>
            <a:r>
              <a:rPr lang="en-GB" sz="2400" dirty="0" smtClean="0">
                <a:latin typeface="Calibri" panose="020F0502020204030204" pitchFamily="34" charset="0"/>
              </a:rPr>
              <a:t>The coefficient Walk Time is more than four times as large as coefficient estimate for Time.</a:t>
            </a:r>
          </a:p>
          <a:p>
            <a:r>
              <a:rPr lang="en-GB" sz="2400" dirty="0" smtClean="0">
                <a:latin typeface="Calibri" panose="020F0502020204030204" pitchFamily="34" charset="0"/>
              </a:rPr>
              <a:t>Value of Travel Time –0.0382/-0.0256 = 1.49 cents/minute =0.89 USD/hour.</a:t>
            </a:r>
          </a:p>
          <a:p>
            <a:r>
              <a:rPr lang="en-GB" sz="2400" dirty="0" smtClean="0">
                <a:latin typeface="Calibri" panose="020F0502020204030204" pitchFamily="34" charset="0"/>
              </a:rPr>
              <a:t>Value of Walk Time –0.158/-0.0256 = 6.17 cents/minute =3.70 USD/hour.</a:t>
            </a:r>
          </a:p>
          <a:p>
            <a:r>
              <a:rPr lang="en-GB" sz="2400" dirty="0" smtClean="0">
                <a:latin typeface="Calibri" panose="020F0502020204030204" pitchFamily="34" charset="0"/>
              </a:rPr>
              <a:t>Important implications for he design of transport facilities.</a:t>
            </a:r>
          </a:p>
          <a:p>
            <a:endParaRPr lang="en-GB" dirty="0"/>
          </a:p>
        </p:txBody>
      </p:sp>
    </p:spTree>
    <p:extLst>
      <p:ext uri="{BB962C8B-B14F-4D97-AF65-F5344CB8AC3E}">
        <p14:creationId xmlns:p14="http://schemas.microsoft.com/office/powerpoint/2010/main" val="1834634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3.5 Summary</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4499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Summary (1)</a:t>
            </a:r>
            <a:endParaRPr lang="en-GB" dirty="0"/>
          </a:p>
        </p:txBody>
      </p:sp>
      <p:sp>
        <p:nvSpPr>
          <p:cNvPr id="3" name="Zástupný symbol pro obsah 2"/>
          <p:cNvSpPr>
            <a:spLocks noGrp="1"/>
          </p:cNvSpPr>
          <p:nvPr>
            <p:ph idx="1"/>
          </p:nvPr>
        </p:nvSpPr>
        <p:spPr/>
        <p:txBody>
          <a:bodyPr>
            <a:normAutofit fontScale="92500" lnSpcReduction="20000"/>
          </a:bodyPr>
          <a:lstStyle/>
          <a:p>
            <a:r>
              <a:rPr lang="en-GB" dirty="0" smtClean="0"/>
              <a:t>The demand for transport x the right for transport</a:t>
            </a:r>
          </a:p>
          <a:p>
            <a:r>
              <a:rPr lang="en-GB" dirty="0" smtClean="0"/>
              <a:t>There important fluctuations of demand between peak and off peak periods</a:t>
            </a:r>
          </a:p>
          <a:p>
            <a:r>
              <a:rPr lang="en-GB" dirty="0" smtClean="0"/>
              <a:t>Value of time is an important input in transport investment CBA.</a:t>
            </a:r>
          </a:p>
          <a:p>
            <a:r>
              <a:rPr lang="en-GB" dirty="0" smtClean="0"/>
              <a:t>There are two approaches to car demand modelling – hedonic and life cycle</a:t>
            </a:r>
          </a:p>
          <a:p>
            <a:r>
              <a:rPr lang="en-GB" dirty="0" smtClean="0"/>
              <a:t>The public transport is much widely used in Europe than in the US. Why?</a:t>
            </a:r>
            <a:endParaRPr lang="en-GB" dirty="0"/>
          </a:p>
        </p:txBody>
      </p:sp>
    </p:spTree>
    <p:extLst>
      <p:ext uri="{BB962C8B-B14F-4D97-AF65-F5344CB8AC3E}">
        <p14:creationId xmlns:p14="http://schemas.microsoft.com/office/powerpoint/2010/main" val="1923897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3.1 Issues</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36870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Summary (2)</a:t>
            </a:r>
            <a:endParaRPr lang="en-GB" dirty="0"/>
          </a:p>
        </p:txBody>
      </p:sp>
      <p:sp>
        <p:nvSpPr>
          <p:cNvPr id="3" name="Zástupný symbol pro obsah 2"/>
          <p:cNvSpPr>
            <a:spLocks noGrp="1"/>
          </p:cNvSpPr>
          <p:nvPr>
            <p:ph idx="1"/>
          </p:nvPr>
        </p:nvSpPr>
        <p:spPr/>
        <p:txBody>
          <a:bodyPr>
            <a:normAutofit fontScale="85000" lnSpcReduction="20000"/>
          </a:bodyPr>
          <a:lstStyle/>
          <a:p>
            <a:r>
              <a:rPr lang="en-GB" dirty="0" smtClean="0">
                <a:latin typeface="Calibri" panose="020F0502020204030204" pitchFamily="34" charset="0"/>
              </a:rPr>
              <a:t>Consistent with other studies, an analysis of transportation mode choice in the trip to work indicates that workers are sensitive to a mode’s travel time and travel trip to work indicates that workers are sensitive to a mode’s travel time and travel cost. </a:t>
            </a:r>
          </a:p>
          <a:p>
            <a:r>
              <a:rPr lang="en-GB" dirty="0" smtClean="0">
                <a:latin typeface="Calibri" panose="020F0502020204030204" pitchFamily="34" charset="0"/>
              </a:rPr>
              <a:t>In addition, workers’ mode choices are more sensitive to out-of-vehicle time than in-vehicle time. Workers’ choices were twice as sensitive to an increase in walk time relative to travel time. </a:t>
            </a:r>
          </a:p>
          <a:p>
            <a:r>
              <a:rPr lang="en-GB" dirty="0" smtClean="0">
                <a:latin typeface="Calibri" panose="020F0502020204030204" pitchFamily="34" charset="0"/>
              </a:rPr>
              <a:t>Also consistent with other studies, workers in this analysis valued </a:t>
            </a:r>
            <a:r>
              <a:rPr lang="en-GB" dirty="0" err="1" smtClean="0">
                <a:latin typeface="Calibri" panose="020F0502020204030204" pitchFamily="34" charset="0"/>
              </a:rPr>
              <a:t>out-of</a:t>
            </a:r>
            <a:r>
              <a:rPr lang="en-GB" dirty="0" smtClean="0">
                <a:latin typeface="Calibri" panose="020F0502020204030204" pitchFamily="34" charset="0"/>
              </a:rPr>
              <a:t> vehicle time much more highly than in-vehicle travel time.</a:t>
            </a:r>
          </a:p>
          <a:p>
            <a:endParaRPr lang="en-GB" dirty="0"/>
          </a:p>
        </p:txBody>
      </p:sp>
    </p:spTree>
    <p:extLst>
      <p:ext uri="{BB962C8B-B14F-4D97-AF65-F5344CB8AC3E}">
        <p14:creationId xmlns:p14="http://schemas.microsoft.com/office/powerpoint/2010/main" val="2019188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Readings for Lecture 4</a:t>
            </a:r>
            <a:endParaRPr lang="en-GB" dirty="0"/>
          </a:p>
        </p:txBody>
      </p:sp>
      <p:sp>
        <p:nvSpPr>
          <p:cNvPr id="3" name="Zástupný symbol pro obsah 2"/>
          <p:cNvSpPr>
            <a:spLocks noGrp="1"/>
          </p:cNvSpPr>
          <p:nvPr>
            <p:ph idx="1"/>
          </p:nvPr>
        </p:nvSpPr>
        <p:spPr/>
        <p:txBody>
          <a:bodyPr/>
          <a:lstStyle/>
          <a:p>
            <a:r>
              <a:rPr lang="en-GB" dirty="0" smtClean="0"/>
              <a:t>Button, K. (2005). The economics of cost recovery in transport: introduction. </a:t>
            </a:r>
            <a:r>
              <a:rPr lang="en-GB" i="1" dirty="0" smtClean="0"/>
              <a:t>Journal of Transport Economics and Policy</a:t>
            </a:r>
            <a:r>
              <a:rPr lang="en-GB" dirty="0" smtClean="0"/>
              <a:t>, </a:t>
            </a:r>
            <a:r>
              <a:rPr lang="en-GB" i="1" dirty="0" smtClean="0"/>
              <a:t>39</a:t>
            </a:r>
            <a:r>
              <a:rPr lang="en-GB" dirty="0" smtClean="0"/>
              <a:t>(3), 241-257.</a:t>
            </a:r>
          </a:p>
          <a:p>
            <a:r>
              <a:rPr lang="en-GB" dirty="0" err="1" smtClean="0"/>
              <a:t>Glaeser</a:t>
            </a:r>
            <a:r>
              <a:rPr lang="en-GB" dirty="0" smtClean="0"/>
              <a:t>, E. L., &amp; </a:t>
            </a:r>
            <a:r>
              <a:rPr lang="en-GB" dirty="0" err="1" smtClean="0"/>
              <a:t>Kohlhase</a:t>
            </a:r>
            <a:r>
              <a:rPr lang="en-GB" dirty="0" smtClean="0"/>
              <a:t>, J. E. (2004). Cities, regions and the decline of transport costs. </a:t>
            </a:r>
            <a:r>
              <a:rPr lang="en-GB" i="1" dirty="0" smtClean="0"/>
              <a:t>Papers in regional Science</a:t>
            </a:r>
            <a:r>
              <a:rPr lang="en-GB" dirty="0" smtClean="0"/>
              <a:t>, </a:t>
            </a:r>
            <a:r>
              <a:rPr lang="en-GB" i="1" dirty="0" smtClean="0"/>
              <a:t>83</a:t>
            </a:r>
            <a:r>
              <a:rPr lang="en-GB" dirty="0" smtClean="0"/>
              <a:t>(1), 197-228.</a:t>
            </a:r>
          </a:p>
          <a:p>
            <a:endParaRPr lang="cs-CZ" dirty="0"/>
          </a:p>
        </p:txBody>
      </p:sp>
    </p:spTree>
    <p:extLst>
      <p:ext uri="{BB962C8B-B14F-4D97-AF65-F5344CB8AC3E}">
        <p14:creationId xmlns:p14="http://schemas.microsoft.com/office/powerpoint/2010/main" val="405013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1. The Notion of Need</a:t>
            </a:r>
            <a:endParaRPr lang="en-GB" dirty="0"/>
          </a:p>
        </p:txBody>
      </p:sp>
      <p:sp>
        <p:nvSpPr>
          <p:cNvPr id="3" name="Zástupný symbol pro obsah 2"/>
          <p:cNvSpPr>
            <a:spLocks noGrp="1"/>
          </p:cNvSpPr>
          <p:nvPr>
            <p:ph idx="1"/>
          </p:nvPr>
        </p:nvSpPr>
        <p:spPr/>
        <p:txBody>
          <a:bodyPr>
            <a:normAutofit lnSpcReduction="10000"/>
          </a:bodyPr>
          <a:lstStyle/>
          <a:p>
            <a:r>
              <a:rPr lang="en-GB" dirty="0" smtClean="0"/>
              <a:t>There are some advocates of the idea that transport services, or at least some of them, should be allocated according to need rather than effective demand.</a:t>
            </a:r>
          </a:p>
          <a:p>
            <a:r>
              <a:rPr lang="en-GB" dirty="0" smtClean="0"/>
              <a:t>The idea is that just as everyone in a civilized society is entitled to expect a certain standard of education, medical care, security and so on, so they are also entitled to enjoy a certain minimum standard of transport provision. </a:t>
            </a:r>
            <a:endParaRPr lang="en-GB" dirty="0"/>
          </a:p>
        </p:txBody>
      </p:sp>
    </p:spTree>
    <p:extLst>
      <p:ext uri="{BB962C8B-B14F-4D97-AF65-F5344CB8AC3E}">
        <p14:creationId xmlns:p14="http://schemas.microsoft.com/office/powerpoint/2010/main" val="343999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problem of rural demand</a:t>
            </a:r>
            <a:endParaRPr lang="en-GB" dirty="0"/>
          </a:p>
        </p:txBody>
      </p:sp>
      <p:sp>
        <p:nvSpPr>
          <p:cNvPr id="3" name="Zástupný symbol pro obsah 2"/>
          <p:cNvSpPr>
            <a:spLocks noGrp="1"/>
          </p:cNvSpPr>
          <p:nvPr>
            <p:ph idx="1"/>
          </p:nvPr>
        </p:nvSpPr>
        <p:spPr/>
        <p:txBody>
          <a:bodyPr>
            <a:normAutofit fontScale="92500"/>
          </a:bodyPr>
          <a:lstStyle/>
          <a:p>
            <a:r>
              <a:rPr lang="en-GB" dirty="0" smtClean="0"/>
              <a:t>The provision of public transport services to satisfy demand in rural areas has always been problematic.</a:t>
            </a:r>
          </a:p>
          <a:p>
            <a:r>
              <a:rPr lang="en-GB" dirty="0" smtClean="0"/>
              <a:t>Such services have high costs, but low revenues due to low load factors. They are uneconomic.</a:t>
            </a:r>
          </a:p>
          <a:p>
            <a:r>
              <a:rPr lang="en-GB" dirty="0" smtClean="0"/>
              <a:t>However, the demand for these services is very real, as rural populations require them to get to work, to do their shopping, to access schools and medical care and for social reasons.</a:t>
            </a:r>
            <a:endParaRPr lang="en-GB" dirty="0"/>
          </a:p>
        </p:txBody>
      </p:sp>
    </p:spTree>
    <p:extLst>
      <p:ext uri="{BB962C8B-B14F-4D97-AF65-F5344CB8AC3E}">
        <p14:creationId xmlns:p14="http://schemas.microsoft.com/office/powerpoint/2010/main" val="40843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problem of rural demand</a:t>
            </a:r>
            <a:endParaRPr lang="en-GB" dirty="0"/>
          </a:p>
        </p:txBody>
      </p:sp>
      <p:sp>
        <p:nvSpPr>
          <p:cNvPr id="3" name="Zástupný symbol pro obsah 2"/>
          <p:cNvSpPr>
            <a:spLocks noGrp="1"/>
          </p:cNvSpPr>
          <p:nvPr>
            <p:ph idx="1"/>
          </p:nvPr>
        </p:nvSpPr>
        <p:spPr/>
        <p:txBody>
          <a:bodyPr>
            <a:normAutofit fontScale="92500" lnSpcReduction="10000"/>
          </a:bodyPr>
          <a:lstStyle/>
          <a:p>
            <a:pPr marL="0" indent="0">
              <a:buNone/>
            </a:pPr>
            <a:r>
              <a:rPr lang="en-GB" dirty="0" smtClean="0"/>
              <a:t>This problem has worsened in recent times for four main reasons:</a:t>
            </a:r>
          </a:p>
          <a:p>
            <a:pPr marL="914400" lvl="1" indent="-514350">
              <a:buFont typeface="+mj-lt"/>
              <a:buAutoNum type="arabicPeriod"/>
            </a:pPr>
            <a:r>
              <a:rPr lang="en-GB" dirty="0" smtClean="0"/>
              <a:t>Greater car usage</a:t>
            </a:r>
          </a:p>
          <a:p>
            <a:pPr marL="914400" lvl="1" indent="-514350">
              <a:buFont typeface="+mj-lt"/>
              <a:buAutoNum type="arabicPeriod"/>
            </a:pPr>
            <a:r>
              <a:rPr lang="en-GB" dirty="0" smtClean="0"/>
              <a:t>Growth of urban conurbations</a:t>
            </a:r>
          </a:p>
          <a:p>
            <a:pPr marL="914400" lvl="1" indent="-514350">
              <a:buFont typeface="+mj-lt"/>
              <a:buAutoNum type="arabicPeriod"/>
            </a:pPr>
            <a:r>
              <a:rPr lang="en-GB" dirty="0" smtClean="0"/>
              <a:t>Public services co</a:t>
            </a:r>
          </a:p>
          <a:p>
            <a:pPr marL="914400" lvl="1" indent="-514350">
              <a:buFont typeface="+mj-lt"/>
              <a:buAutoNum type="arabicPeriod"/>
            </a:pPr>
            <a:r>
              <a:rPr lang="en-GB" dirty="0" err="1" smtClean="0"/>
              <a:t>ncentrated</a:t>
            </a:r>
            <a:r>
              <a:rPr lang="en-GB" dirty="0" smtClean="0"/>
              <a:t> in urban centres</a:t>
            </a:r>
          </a:p>
          <a:p>
            <a:pPr marL="914400" lvl="1" indent="-514350">
              <a:buFont typeface="+mj-lt"/>
              <a:buAutoNum type="arabicPeriod"/>
            </a:pPr>
            <a:r>
              <a:rPr lang="en-GB" dirty="0" smtClean="0"/>
              <a:t>Population ageing</a:t>
            </a:r>
          </a:p>
          <a:p>
            <a:pPr marL="0" indent="0">
              <a:buNone/>
            </a:pPr>
            <a:r>
              <a:rPr lang="en-GB" dirty="0" smtClean="0"/>
              <a:t>Suggested reading: </a:t>
            </a:r>
            <a:r>
              <a:rPr lang="en-GB" sz="3000" i="1" dirty="0" smtClean="0"/>
              <a:t>White, P. (2015). Report on public transport provision in rural and depopulated areas in the United Kingdom.</a:t>
            </a:r>
          </a:p>
          <a:p>
            <a:pPr marL="400050" lvl="1" indent="0">
              <a:buNone/>
            </a:pPr>
            <a:endParaRPr lang="en-GB" dirty="0" smtClean="0"/>
          </a:p>
          <a:p>
            <a:pPr marL="914400" lvl="1" indent="-514350">
              <a:buFont typeface="+mj-lt"/>
              <a:buAutoNum type="arabicPeriod"/>
            </a:pPr>
            <a:endParaRPr lang="en-GB" dirty="0" smtClean="0"/>
          </a:p>
          <a:p>
            <a:pPr marL="400050" lvl="1" indent="0">
              <a:buNone/>
            </a:pPr>
            <a:endParaRPr lang="en-GB" dirty="0" smtClean="0"/>
          </a:p>
        </p:txBody>
      </p:sp>
    </p:spTree>
    <p:extLst>
      <p:ext uri="{BB962C8B-B14F-4D97-AF65-F5344CB8AC3E}">
        <p14:creationId xmlns:p14="http://schemas.microsoft.com/office/powerpoint/2010/main" val="102994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2. Problem of peak</a:t>
            </a:r>
            <a:endParaRPr lang="en-GB" dirty="0"/>
          </a:p>
        </p:txBody>
      </p:sp>
      <p:sp>
        <p:nvSpPr>
          <p:cNvPr id="3" name="Zástupný symbol pro obsah 2"/>
          <p:cNvSpPr>
            <a:spLocks noGrp="1"/>
          </p:cNvSpPr>
          <p:nvPr>
            <p:ph idx="1"/>
          </p:nvPr>
        </p:nvSpPr>
        <p:spPr/>
        <p:txBody>
          <a:bodyPr/>
          <a:lstStyle/>
          <a:p>
            <a:r>
              <a:rPr lang="en-GB" dirty="0" smtClean="0"/>
              <a:t>In economics it is usually assumed that demand is constant per unit of time</a:t>
            </a:r>
          </a:p>
          <a:p>
            <a:r>
              <a:rPr lang="en-GB" dirty="0" smtClean="0"/>
              <a:t>In transport economics this assumption cannot be made as there are peaks in demand that occur on a regular basis</a:t>
            </a:r>
            <a:endParaRPr lang="en-GB" dirty="0"/>
          </a:p>
        </p:txBody>
      </p:sp>
    </p:spTree>
    <p:extLst>
      <p:ext uri="{BB962C8B-B14F-4D97-AF65-F5344CB8AC3E}">
        <p14:creationId xmlns:p14="http://schemas.microsoft.com/office/powerpoint/2010/main" val="4043946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ransEcon 1-5.pdf"/>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964" r="6529" b="19316"/>
          <a:stretch/>
        </p:blipFill>
        <p:spPr>
          <a:xfrm>
            <a:off x="459836" y="1628800"/>
            <a:ext cx="8224328" cy="4824536"/>
          </a:xfrm>
          <a:scene3d>
            <a:camera prst="orthographicFront">
              <a:rot lat="0" lon="0" rev="18000"/>
            </a:camera>
            <a:lightRig rig="threePt" dir="t"/>
          </a:scene3d>
        </p:spPr>
      </p:pic>
      <p:sp>
        <p:nvSpPr>
          <p:cNvPr id="7" name="Title 1"/>
          <p:cNvSpPr>
            <a:spLocks noGrp="1"/>
          </p:cNvSpPr>
          <p:nvPr>
            <p:ph type="title"/>
          </p:nvPr>
        </p:nvSpPr>
        <p:spPr/>
        <p:txBody>
          <a:bodyPr>
            <a:noAutofit/>
          </a:bodyPr>
          <a:lstStyle/>
          <a:p>
            <a:pPr algn="l"/>
            <a:r>
              <a:rPr lang="en-GB" sz="4000" dirty="0" smtClean="0"/>
              <a:t>Distribution of traffic by time of the day, UK, 2004: Cars</a:t>
            </a:r>
            <a:endParaRPr lang="en-GB" sz="4000" dirty="0"/>
          </a:p>
        </p:txBody>
      </p:sp>
    </p:spTree>
    <p:extLst>
      <p:ext uri="{BB962C8B-B14F-4D97-AF65-F5344CB8AC3E}">
        <p14:creationId xmlns:p14="http://schemas.microsoft.com/office/powerpoint/2010/main" val="52534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2397</Words>
  <Application>Microsoft Office PowerPoint</Application>
  <PresentationFormat>Předvádění na obrazovce (4:3)</PresentationFormat>
  <Paragraphs>154</Paragraphs>
  <Slides>41</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41</vt:i4>
      </vt:variant>
    </vt:vector>
  </HeadingPairs>
  <TitlesOfParts>
    <vt:vector size="46" baseType="lpstr">
      <vt:lpstr>Arial</vt:lpstr>
      <vt:lpstr>Calibri</vt:lpstr>
      <vt:lpstr>Times New Roman</vt:lpstr>
      <vt:lpstr>Motiv systému Office</vt:lpstr>
      <vt:lpstr>Document</vt:lpstr>
      <vt:lpstr>3. TRANSPORT DEMAND ISSUES</vt:lpstr>
      <vt:lpstr>Readings for Lecture 3</vt:lpstr>
      <vt:lpstr>Learning Outcomes </vt:lpstr>
      <vt:lpstr>3.1 Issues</vt:lpstr>
      <vt:lpstr>1. The Notion of Need</vt:lpstr>
      <vt:lpstr>The problem of rural demand</vt:lpstr>
      <vt:lpstr>The problem of rural demand</vt:lpstr>
      <vt:lpstr>2. Problem of peak</vt:lpstr>
      <vt:lpstr>Distribution of traffic by time of the day, UK, 2004: Cars</vt:lpstr>
      <vt:lpstr>Distribution of traffic by time of the day, UK, 2004: Goods vehicles</vt:lpstr>
      <vt:lpstr>3. Valuation of time</vt:lpstr>
      <vt:lpstr>Value of time</vt:lpstr>
      <vt:lpstr>Value of time</vt:lpstr>
      <vt:lpstr>4. Demand for car</vt:lpstr>
      <vt:lpstr>Is demand for car already saturated?</vt:lpstr>
      <vt:lpstr>5. Demand for public transport</vt:lpstr>
      <vt:lpstr>3.2 Exercises</vt:lpstr>
      <vt:lpstr>Monetary and time costs</vt:lpstr>
      <vt:lpstr>Modal choice</vt:lpstr>
      <vt:lpstr>Peak and off peak periods</vt:lpstr>
      <vt:lpstr>OLS regression revision</vt:lpstr>
      <vt:lpstr>Population density (1)</vt:lpstr>
      <vt:lpstr>Population density (2)</vt:lpstr>
      <vt:lpstr>Population density (3)</vt:lpstr>
      <vt:lpstr>Bus travel (data exercise)</vt:lpstr>
      <vt:lpstr>3.3 Urban transportation mode choice</vt:lpstr>
      <vt:lpstr>Introduction</vt:lpstr>
      <vt:lpstr>Domenich – McFadden (1975)</vt:lpstr>
      <vt:lpstr>Observable indirect utilities</vt:lpstr>
      <vt:lpstr>Specification  </vt:lpstr>
      <vt:lpstr>Hypotheses</vt:lpstr>
      <vt:lpstr>Estimation results (1)</vt:lpstr>
      <vt:lpstr>Estimation results (2)</vt:lpstr>
      <vt:lpstr>Demand</vt:lpstr>
      <vt:lpstr>Change in the demand</vt:lpstr>
      <vt:lpstr>Automobile choice elasticities</vt:lpstr>
      <vt:lpstr>Modal demands and the value of time</vt:lpstr>
      <vt:lpstr>3.5 Summary</vt:lpstr>
      <vt:lpstr>Summary (1)</vt:lpstr>
      <vt:lpstr>Summary (2)</vt:lpstr>
      <vt:lpstr>Readings for Lecture 4</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3</dc:title>
  <dc:creator>Tomes Zdenek</dc:creator>
  <cp:lastModifiedBy>Tomes Zdenek</cp:lastModifiedBy>
  <cp:revision>17</cp:revision>
  <dcterms:created xsi:type="dcterms:W3CDTF">2018-01-04T06:58:45Z</dcterms:created>
  <dcterms:modified xsi:type="dcterms:W3CDTF">2018-09-11T10:03:23Z</dcterms:modified>
</cp:coreProperties>
</file>