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8" r:id="rId2"/>
    <p:sldId id="257" r:id="rId3"/>
    <p:sldId id="306" r:id="rId4"/>
    <p:sldId id="299" r:id="rId5"/>
    <p:sldId id="271" r:id="rId6"/>
    <p:sldId id="259" r:id="rId7"/>
    <p:sldId id="260" r:id="rId8"/>
    <p:sldId id="273" r:id="rId9"/>
    <p:sldId id="261" r:id="rId10"/>
    <p:sldId id="262" r:id="rId11"/>
    <p:sldId id="263" r:id="rId12"/>
    <p:sldId id="272" r:id="rId13"/>
    <p:sldId id="264" r:id="rId14"/>
    <p:sldId id="333" r:id="rId15"/>
    <p:sldId id="300" r:id="rId16"/>
    <p:sldId id="265" r:id="rId17"/>
    <p:sldId id="301" r:id="rId18"/>
    <p:sldId id="331" r:id="rId19"/>
    <p:sldId id="266" r:id="rId20"/>
    <p:sldId id="302" r:id="rId21"/>
    <p:sldId id="303" r:id="rId22"/>
    <p:sldId id="304" r:id="rId23"/>
    <p:sldId id="332" r:id="rId24"/>
    <p:sldId id="334" r:id="rId25"/>
    <p:sldId id="335" r:id="rId26"/>
    <p:sldId id="337" r:id="rId27"/>
    <p:sldId id="338" r:id="rId28"/>
    <p:sldId id="317" r:id="rId29"/>
    <p:sldId id="316" r:id="rId30"/>
    <p:sldId id="320" r:id="rId31"/>
    <p:sldId id="321" r:id="rId32"/>
    <p:sldId id="315" r:id="rId33"/>
    <p:sldId id="319" r:id="rId34"/>
    <p:sldId id="336" r:id="rId35"/>
    <p:sldId id="310" r:id="rId36"/>
    <p:sldId id="311" r:id="rId37"/>
    <p:sldId id="339" r:id="rId38"/>
    <p:sldId id="314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7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BEC06-8B86-4F79-9872-A8A67FECA731}" type="datetimeFigureOut">
              <a:rPr lang="cs-CZ" smtClean="0"/>
              <a:t>16.10.2018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511-1E0B-478C-8925-5890F16F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91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4D4B8-3842-47CC-A2DE-A7418EA57601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A8407-BAFD-42FB-93F1-DA2A3693F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83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A8407-BAFD-42FB-93F1-DA2A3693FF94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55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2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45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22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8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4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90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56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82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68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426C-09CD-4994-A37A-8D401F04FEAD}" type="datetimeFigureOut">
              <a:rPr lang="en-GB" smtClean="0"/>
              <a:t>16/10/2018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. </a:t>
            </a:r>
            <a:r>
              <a:rPr lang="cs-CZ" dirty="0" smtClean="0"/>
              <a:t>COMPETITION (1)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11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Advantages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monopoly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on R a D</a:t>
            </a:r>
          </a:p>
          <a:p>
            <a:r>
              <a:rPr lang="cs-CZ" dirty="0" smtClean="0"/>
              <a:t>Market </a:t>
            </a:r>
            <a:r>
              <a:rPr lang="cs-CZ" dirty="0" err="1" smtClean="0"/>
              <a:t>size</a:t>
            </a:r>
            <a:r>
              <a:rPr lang="cs-CZ" dirty="0" smtClean="0"/>
              <a:t> – a natural monopoly</a:t>
            </a:r>
          </a:p>
          <a:p>
            <a:r>
              <a:rPr lang="cs-CZ" dirty="0" err="1" smtClean="0"/>
              <a:t>Wasteful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endParaRPr lang="cs-CZ" dirty="0" smtClean="0"/>
          </a:p>
          <a:p>
            <a:r>
              <a:rPr lang="cs-CZ" dirty="0" err="1" smtClean="0"/>
              <a:t>Hotellings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2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Contestable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Baumol</a:t>
            </a:r>
            <a:r>
              <a:rPr lang="cs-CZ" dirty="0" smtClean="0"/>
              <a:t> (1982)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unneccessary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 to </a:t>
            </a:r>
            <a:r>
              <a:rPr lang="cs-CZ" dirty="0" err="1" smtClean="0"/>
              <a:t>be</a:t>
            </a:r>
            <a:r>
              <a:rPr lang="cs-CZ" dirty="0" smtClean="0"/>
              <a:t> in </a:t>
            </a:r>
            <a:r>
              <a:rPr lang="cs-CZ" dirty="0" err="1" smtClean="0"/>
              <a:t>perfect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 in </a:t>
            </a:r>
            <a:r>
              <a:rPr lang="cs-CZ" dirty="0" err="1" smtClean="0"/>
              <a:t>order</a:t>
            </a:r>
            <a:r>
              <a:rPr lang="cs-CZ" dirty="0" smtClean="0"/>
              <a:t> to </a:t>
            </a:r>
            <a:r>
              <a:rPr lang="cs-CZ" dirty="0" err="1" smtClean="0"/>
              <a:t>produce</a:t>
            </a:r>
            <a:r>
              <a:rPr lang="cs-CZ" dirty="0" smtClean="0"/>
              <a:t> </a:t>
            </a:r>
            <a:r>
              <a:rPr lang="cs-CZ" dirty="0" err="1" smtClean="0"/>
              <a:t>economically</a:t>
            </a:r>
            <a:r>
              <a:rPr lang="cs-CZ" dirty="0" smtClean="0"/>
              <a:t> </a:t>
            </a:r>
            <a:r>
              <a:rPr lang="cs-CZ" dirty="0" err="1" smtClean="0"/>
              <a:t>efficient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.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enough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a </a:t>
            </a:r>
            <a:r>
              <a:rPr lang="cs-CZ" dirty="0" err="1" smtClean="0"/>
              <a:t>contestable</a:t>
            </a:r>
            <a:r>
              <a:rPr lang="cs-CZ" dirty="0" smtClean="0"/>
              <a:t> market.</a:t>
            </a:r>
          </a:p>
          <a:p>
            <a:pPr marL="0" indent="0">
              <a:buNone/>
            </a:pPr>
            <a:r>
              <a:rPr lang="cs-CZ" dirty="0" err="1" smtClean="0"/>
              <a:t>Contestable</a:t>
            </a:r>
            <a:r>
              <a:rPr lang="cs-CZ" dirty="0" smtClean="0"/>
              <a:t> market = </a:t>
            </a:r>
            <a:r>
              <a:rPr lang="cs-CZ" dirty="0" err="1" smtClean="0"/>
              <a:t>entry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market </a:t>
            </a:r>
            <a:r>
              <a:rPr lang="cs-CZ" dirty="0" err="1" smtClean="0"/>
              <a:t>is</a:t>
            </a:r>
            <a:r>
              <a:rPr lang="cs-CZ" dirty="0" smtClean="0"/>
              <a:t> free and exit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costless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76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Examine </a:t>
            </a:r>
            <a:r>
              <a:rPr lang="en-GB" dirty="0"/>
              <a:t>the extent to which you believe that the low cost airline market meets the conditions of the contestable market.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117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Case: </a:t>
            </a:r>
            <a:r>
              <a:rPr lang="cs-CZ" dirty="0" err="1" smtClean="0"/>
              <a:t>Contestability</a:t>
            </a:r>
            <a:r>
              <a:rPr lang="cs-CZ" dirty="0" smtClean="0"/>
              <a:t> in </a:t>
            </a:r>
            <a:r>
              <a:rPr lang="cs-CZ" dirty="0" err="1" smtClean="0"/>
              <a:t>airlines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becoming</a:t>
            </a:r>
            <a:r>
              <a:rPr lang="cs-CZ" dirty="0" smtClean="0"/>
              <a:t> more </a:t>
            </a:r>
            <a:r>
              <a:rPr lang="cs-CZ" dirty="0" err="1" smtClean="0"/>
              <a:t>contestable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landing</a:t>
            </a:r>
            <a:r>
              <a:rPr lang="cs-CZ" dirty="0" smtClean="0"/>
              <a:t> </a:t>
            </a:r>
            <a:r>
              <a:rPr lang="cs-CZ" dirty="0" err="1" smtClean="0"/>
              <a:t>slots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lower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Internet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frequent</a:t>
            </a:r>
            <a:r>
              <a:rPr lang="cs-CZ" dirty="0" smtClean="0"/>
              <a:t> </a:t>
            </a:r>
            <a:r>
              <a:rPr lang="cs-CZ" dirty="0" err="1" smtClean="0"/>
              <a:t>flyer</a:t>
            </a:r>
            <a:r>
              <a:rPr lang="cs-CZ" dirty="0" smtClean="0"/>
              <a:t> </a:t>
            </a:r>
            <a:r>
              <a:rPr lang="cs-CZ" dirty="0" err="1" smtClean="0"/>
              <a:t>initiative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on </a:t>
            </a:r>
            <a:r>
              <a:rPr lang="cs-CZ" dirty="0" err="1" smtClean="0"/>
              <a:t>retreat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01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Discussion</a:t>
            </a:r>
            <a:r>
              <a:rPr lang="cs-CZ" dirty="0" smtClean="0"/>
              <a:t> </a:t>
            </a:r>
            <a:r>
              <a:rPr lang="cs-CZ" dirty="0" err="1" smtClean="0"/>
              <a:t>question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Are </a:t>
            </a:r>
            <a:r>
              <a:rPr lang="cs-CZ" dirty="0" err="1" smtClean="0"/>
              <a:t>railways</a:t>
            </a:r>
            <a:r>
              <a:rPr lang="cs-CZ" dirty="0" smtClean="0"/>
              <a:t> </a:t>
            </a:r>
            <a:r>
              <a:rPr lang="cs-CZ" dirty="0" err="1" smtClean="0"/>
              <a:t>contestable</a:t>
            </a:r>
            <a:r>
              <a:rPr lang="cs-CZ" dirty="0" smtClean="0"/>
              <a:t> </a:t>
            </a:r>
            <a:r>
              <a:rPr lang="cs-CZ" dirty="0" err="1" smtClean="0"/>
              <a:t>markets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yes</a:t>
            </a:r>
            <a:r>
              <a:rPr lang="cs-CZ" dirty="0" smtClean="0"/>
              <a:t>?  </a:t>
            </a:r>
          </a:p>
          <a:p>
            <a:pPr marL="0" indent="0">
              <a:buNone/>
            </a:pPr>
            <a:r>
              <a:rPr lang="cs-CZ" dirty="0" err="1" smtClean="0"/>
              <a:t>Why</a:t>
            </a:r>
            <a:r>
              <a:rPr lang="cs-CZ" dirty="0" smtClean="0"/>
              <a:t> no?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800" i="1" dirty="0" smtClean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i="1" dirty="0" smtClean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1800" i="1" dirty="0" err="1" smtClean="0"/>
              <a:t>Compare</a:t>
            </a:r>
            <a:r>
              <a:rPr lang="cs-CZ" sz="1800" i="1" dirty="0" smtClean="0"/>
              <a:t>: </a:t>
            </a:r>
            <a:r>
              <a:rPr lang="en-US" sz="1800" i="1" dirty="0" smtClean="0"/>
              <a:t>Shires</a:t>
            </a:r>
            <a:r>
              <a:rPr lang="en-US" sz="1800" i="1" dirty="0"/>
              <a:t>, J. D., Preston, J. M., Nash, C. A., &amp; </a:t>
            </a:r>
            <a:r>
              <a:rPr lang="en-US" sz="1800" i="1" dirty="0" err="1"/>
              <a:t>Wardman</a:t>
            </a:r>
            <a:r>
              <a:rPr lang="en-US" sz="1800" i="1" dirty="0"/>
              <a:t>, M. (1994). Rail </a:t>
            </a:r>
            <a:r>
              <a:rPr lang="en-US" sz="1800" i="1" dirty="0" err="1"/>
              <a:t>privatisation</a:t>
            </a:r>
            <a:r>
              <a:rPr lang="en-US" sz="1800" i="1" dirty="0"/>
              <a:t>: the economic theory.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982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.2 </a:t>
            </a:r>
            <a:r>
              <a:rPr lang="cs-CZ" dirty="0" err="1" smtClean="0"/>
              <a:t>Competition</a:t>
            </a:r>
            <a:r>
              <a:rPr lang="cs-CZ" dirty="0" smtClean="0"/>
              <a:t> on x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686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Competition</a:t>
            </a:r>
            <a:r>
              <a:rPr lang="cs-CZ" dirty="0" smtClean="0"/>
              <a:t> on x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Competition</a:t>
            </a:r>
            <a:r>
              <a:rPr lang="cs-CZ" b="1" dirty="0" smtClean="0"/>
              <a:t> on </a:t>
            </a:r>
            <a:r>
              <a:rPr lang="cs-CZ" b="1" dirty="0" err="1" smtClean="0"/>
              <a:t>the</a:t>
            </a:r>
            <a:r>
              <a:rPr lang="cs-CZ" b="1" dirty="0" smtClean="0"/>
              <a:t> market </a:t>
            </a:r>
            <a:r>
              <a:rPr lang="cs-CZ" dirty="0" smtClean="0"/>
              <a:t>= t</a:t>
            </a:r>
            <a:r>
              <a:rPr lang="en-US" dirty="0" smtClean="0"/>
              <a:t>his </a:t>
            </a:r>
            <a:r>
              <a:rPr lang="en-US" dirty="0"/>
              <a:t>occurs where there is </a:t>
            </a:r>
            <a:r>
              <a:rPr lang="en-US" dirty="0" smtClean="0"/>
              <a:t>no</a:t>
            </a:r>
            <a:r>
              <a:rPr lang="cs-CZ" dirty="0" smtClean="0"/>
              <a:t> </a:t>
            </a:r>
            <a:r>
              <a:rPr lang="en-US" dirty="0" smtClean="0"/>
              <a:t>restriction </a:t>
            </a:r>
            <a:r>
              <a:rPr lang="en-US" dirty="0"/>
              <a:t>on </a:t>
            </a:r>
            <a:r>
              <a:rPr lang="en-US" dirty="0" smtClean="0"/>
              <a:t>entry</a:t>
            </a:r>
            <a:r>
              <a:rPr lang="cs-CZ" dirty="0" smtClean="0"/>
              <a:t>. </a:t>
            </a:r>
            <a:r>
              <a:rPr lang="cs-CZ" dirty="0" err="1" smtClean="0"/>
              <a:t>Operators</a:t>
            </a:r>
            <a:r>
              <a:rPr lang="cs-CZ" dirty="0" smtClean="0"/>
              <a:t> are </a:t>
            </a:r>
            <a:r>
              <a:rPr lang="cs-CZ" dirty="0" err="1" smtClean="0"/>
              <a:t>competing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 smtClean="0"/>
          </a:p>
          <a:p>
            <a:r>
              <a:rPr lang="cs-CZ" b="1" dirty="0" err="1" smtClean="0"/>
              <a:t>Competition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market </a:t>
            </a:r>
            <a:r>
              <a:rPr lang="cs-CZ" dirty="0" smtClean="0"/>
              <a:t>=   </a:t>
            </a:r>
            <a:r>
              <a:rPr lang="en-US" dirty="0"/>
              <a:t>where entry to the </a:t>
            </a:r>
            <a:r>
              <a:rPr lang="en-US" dirty="0" smtClean="0"/>
              <a:t>network </a:t>
            </a:r>
            <a:r>
              <a:rPr lang="en-US" dirty="0"/>
              <a:t>is restricted, it is possible to organize competition for the </a:t>
            </a:r>
            <a:r>
              <a:rPr lang="cs-CZ" dirty="0" err="1" smtClean="0"/>
              <a:t>exclusive</a:t>
            </a:r>
            <a:r>
              <a:rPr lang="cs-CZ" dirty="0" smtClean="0"/>
              <a:t> </a:t>
            </a:r>
            <a:r>
              <a:rPr lang="en-US" dirty="0" smtClean="0"/>
              <a:t>right to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 smtClean="0"/>
              <a:t>routes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171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Competition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Direct </a:t>
            </a:r>
            <a:r>
              <a:rPr lang="cs-CZ" dirty="0" err="1" smtClean="0"/>
              <a:t>impact</a:t>
            </a:r>
            <a:r>
              <a:rPr lang="cs-CZ" dirty="0" smtClean="0"/>
              <a:t> on </a:t>
            </a:r>
            <a:r>
              <a:rPr lang="cs-CZ" dirty="0" err="1" smtClean="0"/>
              <a:t>efficiency</a:t>
            </a:r>
            <a:r>
              <a:rPr lang="cs-CZ" dirty="0" smtClean="0"/>
              <a:t> and </a:t>
            </a:r>
            <a:r>
              <a:rPr lang="cs-CZ" dirty="0" err="1" smtClean="0"/>
              <a:t>costs</a:t>
            </a:r>
            <a:endParaRPr lang="cs-CZ" dirty="0" smtClean="0"/>
          </a:p>
          <a:p>
            <a:pPr lvl="0"/>
            <a:r>
              <a:rPr lang="cs-CZ" dirty="0" err="1" smtClean="0"/>
              <a:t>Enterpreunership</a:t>
            </a:r>
            <a:r>
              <a:rPr lang="cs-CZ" dirty="0" smtClean="0"/>
              <a:t> </a:t>
            </a:r>
            <a:r>
              <a:rPr lang="cs-CZ" dirty="0" err="1" smtClean="0"/>
              <a:t>spirit</a:t>
            </a:r>
            <a:r>
              <a:rPr lang="cs-CZ" dirty="0" smtClean="0"/>
              <a:t> and flexibility </a:t>
            </a:r>
            <a:r>
              <a:rPr lang="cs-CZ" dirty="0" err="1" smtClean="0"/>
              <a:t>regarding</a:t>
            </a:r>
            <a:r>
              <a:rPr lang="cs-CZ" dirty="0" smtClean="0"/>
              <a:t> </a:t>
            </a:r>
            <a:r>
              <a:rPr lang="cs-CZ" dirty="0" err="1" smtClean="0"/>
              <a:t>entry</a:t>
            </a:r>
            <a:r>
              <a:rPr lang="cs-CZ" dirty="0" smtClean="0"/>
              <a:t> and exit</a:t>
            </a:r>
          </a:p>
          <a:p>
            <a:pPr lvl="0"/>
            <a:r>
              <a:rPr lang="cs-CZ" dirty="0" smtClean="0"/>
              <a:t>No </a:t>
            </a:r>
            <a:r>
              <a:rPr lang="cs-CZ" dirty="0" err="1" smtClean="0"/>
              <a:t>arbitrary</a:t>
            </a:r>
            <a:r>
              <a:rPr lang="cs-CZ" dirty="0" smtClean="0"/>
              <a:t> </a:t>
            </a:r>
            <a:r>
              <a:rPr lang="cs-CZ" dirty="0" err="1" smtClean="0"/>
              <a:t>borders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franchises</a:t>
            </a: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27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err="1" smtClean="0"/>
              <a:t>Enables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long term </a:t>
            </a:r>
            <a:r>
              <a:rPr lang="cs-CZ" dirty="0" err="1" smtClean="0"/>
              <a:t>contracts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operator</a:t>
            </a:r>
            <a:r>
              <a:rPr lang="cs-CZ" dirty="0" smtClean="0"/>
              <a:t> and public </a:t>
            </a:r>
            <a:r>
              <a:rPr lang="cs-CZ" dirty="0" err="1" smtClean="0"/>
              <a:t>authority</a:t>
            </a:r>
            <a:r>
              <a:rPr lang="cs-CZ" dirty="0" smtClean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liablities</a:t>
            </a:r>
            <a:endParaRPr lang="cs-CZ" dirty="0" smtClean="0"/>
          </a:p>
          <a:p>
            <a:pPr lvl="0"/>
            <a:r>
              <a:rPr lang="cs-CZ" dirty="0" err="1" smtClean="0"/>
              <a:t>Contracts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specification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 (</a:t>
            </a:r>
            <a:r>
              <a:rPr lang="cs-CZ" dirty="0" err="1" smtClean="0"/>
              <a:t>frequency</a:t>
            </a:r>
            <a:r>
              <a:rPr lang="cs-CZ" dirty="0" smtClean="0"/>
              <a:t>, </a:t>
            </a:r>
            <a:r>
              <a:rPr lang="cs-CZ" dirty="0" err="1" smtClean="0"/>
              <a:t>quality</a:t>
            </a:r>
            <a:r>
              <a:rPr lang="cs-CZ" dirty="0" smtClean="0"/>
              <a:t>, </a:t>
            </a:r>
            <a:r>
              <a:rPr lang="cs-CZ" dirty="0" err="1" smtClean="0"/>
              <a:t>punctuality</a:t>
            </a:r>
            <a:r>
              <a:rPr lang="cs-CZ" dirty="0" smtClean="0"/>
              <a:t> and so on)</a:t>
            </a:r>
          </a:p>
          <a:p>
            <a:pPr lvl="0"/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organized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wider</a:t>
            </a:r>
            <a:r>
              <a:rPr lang="cs-CZ" dirty="0" smtClean="0"/>
              <a:t> </a:t>
            </a:r>
            <a:r>
              <a:rPr lang="cs-CZ" dirty="0" err="1" smtClean="0"/>
              <a:t>regions</a:t>
            </a:r>
            <a:r>
              <a:rPr lang="cs-CZ" dirty="0" smtClean="0"/>
              <a:t> and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internalize</a:t>
            </a:r>
            <a:r>
              <a:rPr lang="cs-CZ" dirty="0" smtClean="0"/>
              <a:t> more network </a:t>
            </a:r>
            <a:r>
              <a:rPr lang="cs-CZ" dirty="0" err="1" smtClean="0"/>
              <a:t>externalities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open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operators</a:t>
            </a:r>
            <a:r>
              <a:rPr lang="cs-CZ" dirty="0" smtClean="0"/>
              <a:t> on single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174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rail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err="1" smtClean="0"/>
              <a:t>Competition</a:t>
            </a:r>
            <a:r>
              <a:rPr lang="cs-CZ" b="1" dirty="0" smtClean="0"/>
              <a:t> on </a:t>
            </a:r>
            <a:r>
              <a:rPr lang="cs-CZ" b="1" dirty="0" err="1" smtClean="0"/>
              <a:t>the</a:t>
            </a:r>
            <a:r>
              <a:rPr lang="cs-CZ" b="1" dirty="0" smtClean="0"/>
              <a:t> market:</a:t>
            </a:r>
          </a:p>
          <a:p>
            <a:r>
              <a:rPr lang="cs-CZ" dirty="0" smtClean="0"/>
              <a:t>Praha – Ostrava; Praha – Brno</a:t>
            </a:r>
          </a:p>
          <a:p>
            <a:r>
              <a:rPr lang="cs-CZ" dirty="0" err="1" smtClean="0"/>
              <a:t>Wien</a:t>
            </a:r>
            <a:r>
              <a:rPr lang="cs-CZ" dirty="0"/>
              <a:t> </a:t>
            </a:r>
            <a:r>
              <a:rPr lang="cs-CZ" dirty="0" smtClean="0"/>
              <a:t>– Salzburg; Roma – Milano</a:t>
            </a:r>
          </a:p>
          <a:p>
            <a:r>
              <a:rPr lang="cs-CZ" dirty="0" smtClean="0"/>
              <a:t>Stockholm - Goteborg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Competition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market:</a:t>
            </a:r>
          </a:p>
          <a:p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franchising</a:t>
            </a:r>
            <a:endParaRPr lang="cs-CZ" dirty="0" smtClean="0"/>
          </a:p>
          <a:p>
            <a:r>
              <a:rPr lang="cs-CZ" dirty="0" err="1" smtClean="0"/>
              <a:t>Germany</a:t>
            </a:r>
            <a:r>
              <a:rPr lang="cs-CZ" dirty="0" smtClean="0"/>
              <a:t> </a:t>
            </a:r>
            <a:r>
              <a:rPr lang="cs-CZ" dirty="0" err="1" smtClean="0"/>
              <a:t>regional</a:t>
            </a:r>
            <a:r>
              <a:rPr lang="cs-CZ" dirty="0" smtClean="0"/>
              <a:t> </a:t>
            </a:r>
            <a:r>
              <a:rPr lang="cs-CZ" dirty="0" err="1" smtClean="0"/>
              <a:t>traffic</a:t>
            </a:r>
            <a:endParaRPr lang="cs-CZ" dirty="0" smtClean="0"/>
          </a:p>
          <a:p>
            <a:r>
              <a:rPr lang="cs-CZ" dirty="0" smtClean="0"/>
              <a:t>Many </a:t>
            </a:r>
            <a:r>
              <a:rPr lang="cs-CZ" dirty="0" err="1" smtClean="0"/>
              <a:t>others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2600" dirty="0" err="1" smtClean="0"/>
              <a:t>See</a:t>
            </a:r>
            <a:r>
              <a:rPr lang="cs-CZ" sz="2600" dirty="0" smtClean="0"/>
              <a:t>: </a:t>
            </a:r>
            <a:r>
              <a:rPr lang="cs-CZ" sz="2600" dirty="0" err="1" smtClean="0"/>
              <a:t>Nash</a:t>
            </a:r>
            <a:r>
              <a:rPr lang="cs-CZ" sz="2600" dirty="0"/>
              <a:t>, C., </a:t>
            </a:r>
            <a:r>
              <a:rPr lang="cs-CZ" sz="2600" dirty="0" err="1"/>
              <a:t>Crozet</a:t>
            </a:r>
            <a:r>
              <a:rPr lang="cs-CZ" sz="2600" dirty="0"/>
              <a:t>, Y., </a:t>
            </a:r>
            <a:r>
              <a:rPr lang="cs-CZ" sz="2600" dirty="0" err="1"/>
              <a:t>Nilsson</a:t>
            </a:r>
            <a:r>
              <a:rPr lang="cs-CZ" sz="2600" dirty="0"/>
              <a:t>, J. E., &amp; Link, H. (2016). </a:t>
            </a:r>
            <a:r>
              <a:rPr lang="cs-CZ" sz="2600" dirty="0" err="1"/>
              <a:t>Liberalisation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passenger</a:t>
            </a:r>
            <a:r>
              <a:rPr lang="cs-CZ" sz="2600" dirty="0"/>
              <a:t> </a:t>
            </a:r>
            <a:r>
              <a:rPr lang="cs-CZ" sz="2600" dirty="0" err="1"/>
              <a:t>rail</a:t>
            </a:r>
            <a:r>
              <a:rPr lang="cs-CZ" sz="2600" dirty="0"/>
              <a:t> </a:t>
            </a:r>
            <a:r>
              <a:rPr lang="cs-CZ" sz="2600" dirty="0" err="1"/>
              <a:t>services</a:t>
            </a:r>
            <a:r>
              <a:rPr lang="cs-CZ" sz="2600" dirty="0"/>
              <a:t>. </a:t>
            </a:r>
            <a:r>
              <a:rPr lang="cs-CZ" sz="2600" i="1" dirty="0"/>
              <a:t>CERRE Report</a:t>
            </a:r>
            <a:r>
              <a:rPr lang="cs-CZ" sz="26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14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Readings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L</a:t>
            </a:r>
            <a:r>
              <a:rPr lang="cs-CZ" dirty="0" err="1" smtClean="0"/>
              <a:t>ecture</a:t>
            </a:r>
            <a:r>
              <a:rPr lang="cs-CZ" dirty="0" smtClean="0"/>
              <a:t> </a:t>
            </a:r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Nash</a:t>
            </a:r>
            <a:r>
              <a:rPr lang="cs-CZ" dirty="0"/>
              <a:t>, C., </a:t>
            </a:r>
            <a:r>
              <a:rPr lang="cs-CZ" dirty="0" err="1"/>
              <a:t>Crozet</a:t>
            </a:r>
            <a:r>
              <a:rPr lang="cs-CZ" dirty="0"/>
              <a:t>, Y., </a:t>
            </a:r>
            <a:r>
              <a:rPr lang="cs-CZ" dirty="0" err="1"/>
              <a:t>Nilsson</a:t>
            </a:r>
            <a:r>
              <a:rPr lang="cs-CZ" dirty="0"/>
              <a:t>, J. E., &amp; Link, H. (2016). </a:t>
            </a:r>
            <a:r>
              <a:rPr lang="cs-CZ" dirty="0" err="1"/>
              <a:t>Liberalisation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. </a:t>
            </a:r>
            <a:r>
              <a:rPr lang="cs-CZ" i="1" dirty="0"/>
              <a:t>CERRE Report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099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British</a:t>
            </a:r>
            <a:r>
              <a:rPr lang="cs-CZ" dirty="0" smtClean="0"/>
              <a:t> </a:t>
            </a:r>
            <a:r>
              <a:rPr lang="cs-CZ" dirty="0" err="1" smtClean="0"/>
              <a:t>buses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Competition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market </a:t>
            </a:r>
            <a:r>
              <a:rPr lang="cs-CZ" dirty="0" smtClean="0"/>
              <a:t>– London</a:t>
            </a:r>
          </a:p>
          <a:p>
            <a:r>
              <a:rPr lang="cs-CZ" b="1" dirty="0" err="1" smtClean="0"/>
              <a:t>Competition</a:t>
            </a:r>
            <a:r>
              <a:rPr lang="cs-CZ" b="1" dirty="0" smtClean="0"/>
              <a:t> on </a:t>
            </a:r>
            <a:r>
              <a:rPr lang="cs-CZ" b="1" dirty="0" err="1" smtClean="0"/>
              <a:t>the</a:t>
            </a:r>
            <a:r>
              <a:rPr lang="cs-CZ" b="1" dirty="0" smtClean="0"/>
              <a:t> market </a:t>
            </a:r>
            <a:r>
              <a:rPr lang="cs-CZ" dirty="0" smtClean="0"/>
              <a:t>–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98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.3 </a:t>
            </a:r>
            <a:r>
              <a:rPr lang="cs-CZ" dirty="0" smtClean="0"/>
              <a:t>Case study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cs-CZ" dirty="0" err="1"/>
              <a:t>Nash</a:t>
            </a:r>
            <a:r>
              <a:rPr lang="cs-CZ" dirty="0"/>
              <a:t>, C., </a:t>
            </a:r>
            <a:r>
              <a:rPr lang="cs-CZ" dirty="0" err="1"/>
              <a:t>Crozet</a:t>
            </a:r>
            <a:r>
              <a:rPr lang="cs-CZ" dirty="0"/>
              <a:t>, Y., </a:t>
            </a:r>
            <a:r>
              <a:rPr lang="cs-CZ" dirty="0" err="1"/>
              <a:t>Nilsson</a:t>
            </a:r>
            <a:r>
              <a:rPr lang="cs-CZ" dirty="0"/>
              <a:t>, J. E., &amp; Link, H. (2016). </a:t>
            </a:r>
            <a:r>
              <a:rPr lang="cs-CZ" dirty="0" err="1"/>
              <a:t>Liberalisation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 smtClean="0"/>
              <a:t>services</a:t>
            </a:r>
            <a:r>
              <a:rPr lang="cs-CZ" dirty="0" smtClean="0"/>
              <a:t>. </a:t>
            </a:r>
            <a:r>
              <a:rPr lang="cs-CZ" i="1" dirty="0"/>
              <a:t>CERRE Report</a:t>
            </a:r>
            <a:r>
              <a:rPr lang="cs-CZ" dirty="0"/>
              <a:t>.</a:t>
            </a:r>
          </a:p>
          <a:p>
            <a:pPr marL="457200" indent="-457200" algn="l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Passenger rail services may be </a:t>
            </a:r>
            <a:r>
              <a:rPr lang="en-US" dirty="0" err="1"/>
              <a:t>liberalised</a:t>
            </a:r>
            <a:r>
              <a:rPr lang="en-US" dirty="0"/>
              <a:t> in two ways.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first is by means of </a:t>
            </a:r>
            <a:r>
              <a:rPr lang="en-US" b="1" dirty="0" smtClean="0"/>
              <a:t>competitive</a:t>
            </a:r>
            <a:r>
              <a:rPr lang="cs-CZ" b="1" dirty="0" smtClean="0"/>
              <a:t> </a:t>
            </a:r>
            <a:r>
              <a:rPr lang="en-US" b="1" dirty="0" smtClean="0"/>
              <a:t>tendering </a:t>
            </a:r>
            <a:r>
              <a:rPr lang="en-US" dirty="0"/>
              <a:t>for public service contracts. </a:t>
            </a:r>
            <a:r>
              <a:rPr lang="cs-CZ" dirty="0" smtClean="0"/>
              <a:t>(</a:t>
            </a:r>
            <a:r>
              <a:rPr lang="cs-CZ" i="1" dirty="0" err="1" smtClean="0"/>
              <a:t>competition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market</a:t>
            </a:r>
            <a:r>
              <a:rPr lang="cs-CZ" dirty="0" smtClean="0"/>
              <a:t>)</a:t>
            </a:r>
          </a:p>
          <a:p>
            <a:r>
              <a:rPr lang="en-US" dirty="0" smtClean="0"/>
              <a:t>The </a:t>
            </a:r>
            <a:r>
              <a:rPr lang="en-US" dirty="0"/>
              <a:t>second is by </a:t>
            </a:r>
            <a:r>
              <a:rPr lang="en-US" b="1" dirty="0"/>
              <a:t>open access </a:t>
            </a:r>
            <a:r>
              <a:rPr lang="en-US" dirty="0"/>
              <a:t>for the operation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/>
              <a:t>services</a:t>
            </a:r>
            <a:r>
              <a:rPr lang="cs-CZ" dirty="0" smtClean="0"/>
              <a:t>. (</a:t>
            </a:r>
            <a:r>
              <a:rPr lang="cs-CZ" i="1" dirty="0" err="1" smtClean="0"/>
              <a:t>competition</a:t>
            </a:r>
            <a:r>
              <a:rPr lang="cs-CZ" i="1" dirty="0" smtClean="0"/>
              <a:t> on </a:t>
            </a:r>
            <a:r>
              <a:rPr lang="cs-CZ" i="1" dirty="0" err="1" smtClean="0"/>
              <a:t>the</a:t>
            </a:r>
            <a:r>
              <a:rPr lang="cs-CZ" i="1" dirty="0" smtClean="0"/>
              <a:t> market</a:t>
            </a:r>
            <a:r>
              <a:rPr lang="cs-CZ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2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Britain</a:t>
            </a:r>
            <a:r>
              <a:rPr lang="en-US" dirty="0" smtClean="0"/>
              <a:t> </a:t>
            </a:r>
            <a:r>
              <a:rPr lang="en-US" dirty="0"/>
              <a:t>has adopted franchising by means of competitive tender for almost all </a:t>
            </a:r>
            <a:r>
              <a:rPr lang="en-US" dirty="0" smtClean="0"/>
              <a:t>passenger</a:t>
            </a:r>
            <a:r>
              <a:rPr lang="cs-CZ" dirty="0" smtClean="0"/>
              <a:t> </a:t>
            </a:r>
            <a:r>
              <a:rPr lang="en-US" dirty="0" smtClean="0"/>
              <a:t>services</a:t>
            </a:r>
            <a:r>
              <a:rPr lang="en-US" dirty="0"/>
              <a:t>, </a:t>
            </a:r>
            <a:r>
              <a:rPr lang="en-US" dirty="0" err="1"/>
              <a:t>subsidised</a:t>
            </a:r>
            <a:r>
              <a:rPr lang="en-US" dirty="0"/>
              <a:t> and commercial; state-owned British Rail was not allowed to bid and </a:t>
            </a:r>
            <a:r>
              <a:rPr lang="en-US" dirty="0" smtClean="0"/>
              <a:t>ceased</a:t>
            </a:r>
            <a:r>
              <a:rPr lang="cs-CZ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exist as a train operator. </a:t>
            </a:r>
            <a:endParaRPr lang="cs-CZ" dirty="0" smtClean="0"/>
          </a:p>
          <a:p>
            <a:r>
              <a:rPr lang="en-US" b="1" dirty="0" smtClean="0"/>
              <a:t>Sweden</a:t>
            </a:r>
            <a:r>
              <a:rPr lang="en-US" dirty="0" smtClean="0"/>
              <a:t> </a:t>
            </a:r>
            <a:r>
              <a:rPr lang="en-US" dirty="0"/>
              <a:t>has adopted it for virtually all </a:t>
            </a:r>
            <a:r>
              <a:rPr lang="en-US" dirty="0" err="1"/>
              <a:t>subsidised</a:t>
            </a:r>
            <a:r>
              <a:rPr lang="en-US" dirty="0"/>
              <a:t> services; most </a:t>
            </a:r>
            <a:r>
              <a:rPr lang="en-US" dirty="0" smtClean="0"/>
              <a:t>are</a:t>
            </a:r>
            <a:r>
              <a:rPr lang="cs-CZ" dirty="0" smtClean="0"/>
              <a:t> </a:t>
            </a:r>
            <a:r>
              <a:rPr lang="en-US" dirty="0" smtClean="0"/>
              <a:t>procured </a:t>
            </a:r>
            <a:r>
              <a:rPr lang="en-US" dirty="0"/>
              <a:t>by the </a:t>
            </a:r>
            <a:r>
              <a:rPr lang="en-US" dirty="0" smtClean="0"/>
              <a:t>regions</a:t>
            </a:r>
            <a:r>
              <a:rPr lang="en-US" dirty="0"/>
              <a:t>, and 45% of all services in Sweden are now operated by new entrants.</a:t>
            </a:r>
          </a:p>
          <a:p>
            <a:r>
              <a:rPr lang="en-US" dirty="0"/>
              <a:t>In </a:t>
            </a:r>
            <a:r>
              <a:rPr lang="en-US" b="1" dirty="0"/>
              <a:t>Germany</a:t>
            </a:r>
            <a:r>
              <a:rPr lang="en-US" dirty="0"/>
              <a:t>, the federal states are responsible for procuring all </a:t>
            </a:r>
            <a:r>
              <a:rPr lang="en-US" dirty="0" err="1"/>
              <a:t>subsidised</a:t>
            </a:r>
            <a:r>
              <a:rPr lang="en-US" dirty="0"/>
              <a:t> services; there is </a:t>
            </a:r>
            <a:r>
              <a:rPr lang="en-US" dirty="0" smtClean="0"/>
              <a:t>a</a:t>
            </a:r>
            <a:r>
              <a:rPr lang="cs-CZ" dirty="0" smtClean="0"/>
              <a:t> trend </a:t>
            </a:r>
            <a:r>
              <a:rPr lang="cs-CZ" dirty="0" err="1" smtClean="0"/>
              <a:t>toward</a:t>
            </a:r>
            <a:r>
              <a:rPr lang="cs-CZ" dirty="0" smtClean="0"/>
              <a:t> </a:t>
            </a:r>
            <a:r>
              <a:rPr lang="en-US" dirty="0"/>
              <a:t>competitive tendering and 18% of regional services are operated by </a:t>
            </a:r>
            <a:r>
              <a:rPr lang="en-US" dirty="0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entrants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0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Competition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All three countries have at least some commercial open access operation, but the country </a:t>
            </a:r>
            <a:r>
              <a:rPr lang="en-US" dirty="0" smtClean="0"/>
              <a:t>that</a:t>
            </a:r>
            <a:r>
              <a:rPr lang="cs-CZ" dirty="0" smtClean="0"/>
              <a:t> </a:t>
            </a:r>
            <a:r>
              <a:rPr lang="en-US" dirty="0" smtClean="0"/>
              <a:t>has </a:t>
            </a:r>
            <a:r>
              <a:rPr lang="en-US" dirty="0"/>
              <a:t>taken this furthest is Italy, where a new entrant provides frequent services in </a:t>
            </a:r>
            <a:r>
              <a:rPr lang="en-US" dirty="0" smtClean="0"/>
              <a:t>competition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state-owned operator on the high-speed network.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6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France – no </a:t>
            </a:r>
            <a:r>
              <a:rPr lang="cs-CZ" dirty="0" err="1" smtClean="0"/>
              <a:t>competition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contrast, France has </a:t>
            </a:r>
            <a:r>
              <a:rPr lang="en-US" dirty="0" smtClean="0"/>
              <a:t>no</a:t>
            </a:r>
            <a:r>
              <a:rPr lang="cs-CZ" dirty="0" smtClean="0"/>
              <a:t> </a:t>
            </a:r>
            <a:r>
              <a:rPr lang="en-US" dirty="0" smtClean="0"/>
              <a:t>competitive </a:t>
            </a:r>
            <a:r>
              <a:rPr lang="en-US" dirty="0"/>
              <a:t>tendering or open access competition (except on a couple of international routes).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4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Has </a:t>
            </a:r>
            <a:r>
              <a:rPr lang="cs-CZ" dirty="0" err="1" smtClean="0"/>
              <a:t>passenger</a:t>
            </a:r>
            <a:r>
              <a:rPr lang="cs-CZ" dirty="0" smtClean="0"/>
              <a:t> </a:t>
            </a:r>
            <a:r>
              <a:rPr lang="cs-CZ" dirty="0" err="1" smtClean="0"/>
              <a:t>rail</a:t>
            </a:r>
            <a:r>
              <a:rPr lang="cs-CZ" dirty="0" smtClean="0"/>
              <a:t> market </a:t>
            </a:r>
            <a:r>
              <a:rPr lang="cs-CZ" dirty="0" err="1" smtClean="0"/>
              <a:t>liberalization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a </a:t>
            </a:r>
            <a:r>
              <a:rPr lang="cs-CZ" dirty="0" err="1" smtClean="0"/>
              <a:t>success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Existing</a:t>
            </a:r>
            <a:r>
              <a:rPr lang="cs-CZ" dirty="0" smtClean="0"/>
              <a:t> evidence on:</a:t>
            </a:r>
            <a:endParaRPr lang="cs-CZ" dirty="0"/>
          </a:p>
          <a:p>
            <a:r>
              <a:rPr lang="cs-CZ" dirty="0" err="1" smtClean="0"/>
              <a:t>Growth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traffic</a:t>
            </a:r>
            <a:endParaRPr lang="cs-CZ" dirty="0" smtClean="0"/>
          </a:p>
          <a:p>
            <a:r>
              <a:rPr lang="cs-CZ" dirty="0" err="1" smtClean="0"/>
              <a:t>Subsidies</a:t>
            </a:r>
            <a:endParaRPr lang="cs-CZ" dirty="0" smtClean="0"/>
          </a:p>
          <a:p>
            <a:r>
              <a:rPr lang="cs-CZ" dirty="0" err="1" smtClean="0"/>
              <a:t>Costs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3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Trends</a:t>
            </a:r>
            <a:r>
              <a:rPr lang="cs-CZ" dirty="0" smtClean="0"/>
              <a:t> in </a:t>
            </a:r>
            <a:r>
              <a:rPr lang="cs-CZ" dirty="0" err="1" smtClean="0"/>
              <a:t>passenger</a:t>
            </a:r>
            <a:r>
              <a:rPr lang="cs-CZ" dirty="0" smtClean="0"/>
              <a:t> </a:t>
            </a:r>
            <a:r>
              <a:rPr lang="cs-CZ" dirty="0" err="1" smtClean="0"/>
              <a:t>rail</a:t>
            </a:r>
            <a:r>
              <a:rPr lang="cs-CZ" dirty="0" smtClean="0"/>
              <a:t> </a:t>
            </a:r>
            <a:r>
              <a:rPr lang="cs-CZ" dirty="0" err="1" smtClean="0"/>
              <a:t>traffic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689" y="2564904"/>
            <a:ext cx="8621837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2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Traffic</a:t>
            </a:r>
            <a:r>
              <a:rPr lang="cs-CZ" dirty="0" smtClean="0"/>
              <a:t> in France and </a:t>
            </a:r>
            <a:r>
              <a:rPr lang="cs-CZ" dirty="0" err="1" smtClean="0"/>
              <a:t>Britain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44009" y="1946447"/>
            <a:ext cx="4176463" cy="403244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025" y="1916832"/>
            <a:ext cx="4730008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Traffic</a:t>
            </a:r>
            <a:r>
              <a:rPr lang="cs-CZ" dirty="0" smtClean="0"/>
              <a:t> in </a:t>
            </a:r>
            <a:r>
              <a:rPr lang="cs-CZ" dirty="0" err="1" smtClean="0"/>
              <a:t>Germany</a:t>
            </a:r>
            <a:r>
              <a:rPr lang="cs-CZ" dirty="0" smtClean="0"/>
              <a:t> and </a:t>
            </a:r>
            <a:r>
              <a:rPr lang="cs-CZ" dirty="0" err="1" smtClean="0"/>
              <a:t>Sweden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132856"/>
            <a:ext cx="4716016" cy="439248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261658"/>
            <a:ext cx="4608512" cy="404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6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Learning</a:t>
            </a:r>
            <a:r>
              <a:rPr lang="cs-CZ" dirty="0" smtClean="0"/>
              <a:t> </a:t>
            </a:r>
            <a:r>
              <a:rPr lang="cs-CZ" dirty="0" err="1" smtClean="0"/>
              <a:t>Objectives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High</a:t>
            </a:r>
            <a:r>
              <a:rPr lang="cs-CZ" dirty="0" smtClean="0"/>
              <a:t> prevalence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imperfect</a:t>
            </a:r>
            <a:r>
              <a:rPr lang="cs-CZ" dirty="0" smtClean="0"/>
              <a:t> market </a:t>
            </a:r>
            <a:r>
              <a:rPr lang="cs-CZ" dirty="0" err="1" smtClean="0"/>
              <a:t>structures</a:t>
            </a:r>
            <a:r>
              <a:rPr lang="cs-CZ" dirty="0" smtClean="0"/>
              <a:t> in transport </a:t>
            </a:r>
            <a:r>
              <a:rPr lang="cs-CZ" dirty="0" err="1" smtClean="0"/>
              <a:t>markets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entry</a:t>
            </a:r>
            <a:endParaRPr lang="cs-CZ" dirty="0" smtClean="0"/>
          </a:p>
          <a:p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 and </a:t>
            </a:r>
            <a:r>
              <a:rPr lang="cs-CZ" dirty="0" err="1" smtClean="0"/>
              <a:t>competition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market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7088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Subsidies</a:t>
            </a:r>
            <a:r>
              <a:rPr lang="cs-CZ" dirty="0" smtClean="0"/>
              <a:t> in </a:t>
            </a:r>
            <a:r>
              <a:rPr lang="cs-CZ" dirty="0" err="1" smtClean="0"/>
              <a:t>Germany</a:t>
            </a:r>
            <a:r>
              <a:rPr lang="cs-CZ" dirty="0" smtClean="0"/>
              <a:t> and France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7638"/>
            <a:ext cx="4788025" cy="544036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6" y="2276872"/>
            <a:ext cx="435597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5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Costs</a:t>
            </a:r>
            <a:r>
              <a:rPr lang="cs-CZ" dirty="0" smtClean="0"/>
              <a:t> and </a:t>
            </a:r>
            <a:r>
              <a:rPr lang="cs-CZ" dirty="0" err="1" smtClean="0"/>
              <a:t>subsidies</a:t>
            </a:r>
            <a:r>
              <a:rPr lang="cs-CZ" dirty="0" smtClean="0"/>
              <a:t> in </a:t>
            </a:r>
            <a:r>
              <a:rPr lang="cs-CZ" dirty="0" err="1" smtClean="0"/>
              <a:t>Britain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08" y="1700808"/>
            <a:ext cx="4211960" cy="302433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968" y="1484784"/>
            <a:ext cx="4724400" cy="524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2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Franchising</a:t>
            </a:r>
            <a:r>
              <a:rPr lang="cs-CZ" dirty="0" smtClean="0"/>
              <a:t> - </a:t>
            </a:r>
            <a:r>
              <a:rPr lang="cs-CZ" dirty="0" err="1" smtClean="0"/>
              <a:t>discussion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responsible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franchising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optimal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and </a:t>
            </a:r>
            <a:r>
              <a:rPr lang="cs-CZ" dirty="0" err="1" smtClean="0"/>
              <a:t>length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franchises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manage</a:t>
            </a:r>
            <a:r>
              <a:rPr lang="cs-CZ" dirty="0" smtClean="0"/>
              <a:t> </a:t>
            </a:r>
            <a:r>
              <a:rPr lang="cs-CZ" dirty="0"/>
              <a:t>r</a:t>
            </a:r>
            <a:r>
              <a:rPr lang="cs-CZ" dirty="0" smtClean="0"/>
              <a:t>isk </a:t>
            </a:r>
            <a:r>
              <a:rPr lang="cs-CZ" dirty="0" err="1" smtClean="0"/>
              <a:t>sharing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1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Greater</a:t>
            </a:r>
            <a:r>
              <a:rPr lang="cs-CZ" dirty="0" smtClean="0"/>
              <a:t> role </a:t>
            </a:r>
            <a:r>
              <a:rPr lang="cs-CZ" dirty="0" err="1" smtClean="0"/>
              <a:t>for</a:t>
            </a:r>
            <a:r>
              <a:rPr lang="cs-CZ" dirty="0" smtClean="0"/>
              <a:t> open </a:t>
            </a:r>
            <a:r>
              <a:rPr lang="cs-CZ" dirty="0" err="1" smtClean="0"/>
              <a:t>access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</a:t>
            </a:r>
            <a:r>
              <a:rPr lang="en-US" b="1" dirty="0"/>
              <a:t>Britain</a:t>
            </a:r>
            <a:r>
              <a:rPr lang="en-US" dirty="0"/>
              <a:t>, </a:t>
            </a:r>
            <a:r>
              <a:rPr lang="en-US" dirty="0" smtClean="0"/>
              <a:t>open </a:t>
            </a:r>
            <a:r>
              <a:rPr lang="en-US" dirty="0"/>
              <a:t>access has to date been limited by a ‘not primarily abstractive’ test; only open </a:t>
            </a:r>
            <a:r>
              <a:rPr lang="en-US" dirty="0" smtClean="0"/>
              <a:t>access</a:t>
            </a:r>
            <a:r>
              <a:rPr lang="cs-CZ" dirty="0" smtClean="0"/>
              <a:t> </a:t>
            </a:r>
            <a:r>
              <a:rPr lang="en-US" dirty="0" smtClean="0"/>
              <a:t>operations </a:t>
            </a:r>
            <a:r>
              <a:rPr lang="en-US" dirty="0"/>
              <a:t>where revenue new to the rail industry is at least 30% of that abstracted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/>
              <a:t>operators</a:t>
            </a:r>
            <a:r>
              <a:rPr lang="cs-CZ" dirty="0"/>
              <a:t> are </a:t>
            </a:r>
            <a:r>
              <a:rPr lang="cs-CZ" dirty="0" err="1"/>
              <a:t>permitted</a:t>
            </a:r>
            <a:r>
              <a:rPr lang="cs-CZ" dirty="0" smtClean="0"/>
              <a:t>.</a:t>
            </a:r>
          </a:p>
          <a:p>
            <a:r>
              <a:rPr lang="en-US" b="1" dirty="0"/>
              <a:t>Germany</a:t>
            </a:r>
            <a:r>
              <a:rPr lang="en-US" dirty="0"/>
              <a:t> has had very little new entry in practice, perhaps because of the relatively high </a:t>
            </a:r>
            <a:r>
              <a:rPr lang="en-US" dirty="0" smtClean="0"/>
              <a:t>track</a:t>
            </a:r>
            <a:r>
              <a:rPr lang="cs-CZ" dirty="0" smtClean="0"/>
              <a:t> </a:t>
            </a:r>
            <a:r>
              <a:rPr lang="en-US" dirty="0" smtClean="0"/>
              <a:t>access </a:t>
            </a:r>
            <a:r>
              <a:rPr lang="en-US" dirty="0"/>
              <a:t>charges and strong competition from air and now intercity bus. </a:t>
            </a:r>
            <a:endParaRPr lang="cs-CZ" dirty="0" smtClean="0"/>
          </a:p>
          <a:p>
            <a:r>
              <a:rPr lang="en-US" dirty="0" smtClean="0"/>
              <a:t>Open </a:t>
            </a:r>
            <a:r>
              <a:rPr lang="en-US" dirty="0"/>
              <a:t>access has </a:t>
            </a:r>
            <a:r>
              <a:rPr lang="en-US" dirty="0" smtClean="0"/>
              <a:t>only</a:t>
            </a:r>
            <a:r>
              <a:rPr lang="cs-CZ" dirty="0" smtClean="0"/>
              <a:t> </a:t>
            </a:r>
            <a:r>
              <a:rPr lang="en-US" dirty="0" smtClean="0"/>
              <a:t>applied </a:t>
            </a:r>
            <a:r>
              <a:rPr lang="en-US" dirty="0"/>
              <a:t>in </a:t>
            </a:r>
            <a:r>
              <a:rPr lang="en-US" b="1" dirty="0"/>
              <a:t>Sweden</a:t>
            </a:r>
            <a:r>
              <a:rPr lang="en-US" dirty="0"/>
              <a:t> for a short period of time, but already there is intense competition on </a:t>
            </a:r>
            <a:r>
              <a:rPr lang="en-US" dirty="0" smtClean="0"/>
              <a:t>one</a:t>
            </a:r>
            <a:r>
              <a:rPr lang="cs-CZ" dirty="0" smtClean="0"/>
              <a:t> </a:t>
            </a:r>
            <a:r>
              <a:rPr lang="en-US" dirty="0" smtClean="0"/>
              <a:t>key </a:t>
            </a:r>
            <a:r>
              <a:rPr lang="en-US" dirty="0"/>
              <a:t>intercity route, between Stockholm and Goteborg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For more experience of on-track competition, we have to look outside our case study countries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to </a:t>
            </a:r>
            <a:r>
              <a:rPr lang="en-US" b="1" dirty="0"/>
              <a:t>Italy, Austria and the Czech Republic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94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all three countries – Sweden, Germany and Britain - there has been rapid growth in </a:t>
            </a:r>
            <a:r>
              <a:rPr lang="en-US" dirty="0" smtClean="0"/>
              <a:t>demand</a:t>
            </a:r>
            <a:r>
              <a:rPr lang="cs-CZ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regional services, and subsidy per train km has generally fallen. </a:t>
            </a:r>
            <a:r>
              <a:rPr lang="en-US" dirty="0" smtClean="0"/>
              <a:t>By </a:t>
            </a:r>
            <a:r>
              <a:rPr lang="en-US" dirty="0"/>
              <a:t>contrast in France, with </a:t>
            </a:r>
            <a:r>
              <a:rPr lang="en-US" dirty="0" smtClean="0"/>
              <a:t>no</a:t>
            </a:r>
            <a:r>
              <a:rPr lang="cs-CZ" dirty="0" smtClean="0"/>
              <a:t> </a:t>
            </a:r>
            <a:r>
              <a:rPr lang="en-US" dirty="0" smtClean="0"/>
              <a:t>competition</a:t>
            </a:r>
            <a:r>
              <a:rPr lang="en-US" dirty="0"/>
              <a:t>, it has risen substantially. </a:t>
            </a:r>
            <a:endParaRPr lang="cs-CZ" dirty="0" smtClean="0"/>
          </a:p>
          <a:p>
            <a:r>
              <a:rPr lang="en-US" dirty="0" smtClean="0"/>
              <a:t>Whilst </a:t>
            </a:r>
            <a:r>
              <a:rPr lang="en-US" dirty="0"/>
              <a:t>in Germany and Sweden costs have been reduced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Britain train operating costs have actually risen, although this has been more than offset </a:t>
            </a:r>
            <a:r>
              <a:rPr lang="en-US" dirty="0" smtClean="0"/>
              <a:t>by</a:t>
            </a:r>
            <a:r>
              <a:rPr lang="cs-CZ" dirty="0" smtClean="0"/>
              <a:t> </a:t>
            </a:r>
            <a:r>
              <a:rPr lang="en-US" dirty="0" smtClean="0"/>
              <a:t>increased </a:t>
            </a:r>
            <a:r>
              <a:rPr lang="en-US" dirty="0"/>
              <a:t>revenue. </a:t>
            </a:r>
            <a:endParaRPr lang="cs-CZ" dirty="0" smtClean="0"/>
          </a:p>
          <a:p>
            <a:r>
              <a:rPr lang="en-US" dirty="0" smtClean="0"/>
              <a:t>A </a:t>
            </a:r>
            <a:r>
              <a:rPr lang="en-US" dirty="0"/>
              <a:t>factor in this is thought to be that in Britain the winner of a franchise </a:t>
            </a:r>
            <a:r>
              <a:rPr lang="en-US" dirty="0" smtClean="0"/>
              <a:t>takes</a:t>
            </a:r>
            <a:r>
              <a:rPr lang="cs-CZ" dirty="0" smtClean="0"/>
              <a:t> </a:t>
            </a:r>
            <a:r>
              <a:rPr lang="en-US" dirty="0" smtClean="0"/>
              <a:t>over </a:t>
            </a:r>
            <a:r>
              <a:rPr lang="en-US" dirty="0"/>
              <a:t>an existing company including its staff, wages and conditions. In Germany and Sweden, </a:t>
            </a:r>
            <a:r>
              <a:rPr lang="en-US" dirty="0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winner </a:t>
            </a:r>
            <a:r>
              <a:rPr lang="en-US" dirty="0"/>
              <a:t>is responsible for assembling its own staff. </a:t>
            </a:r>
            <a:endParaRPr lang="cs-CZ" dirty="0" smtClean="0"/>
          </a:p>
          <a:p>
            <a:r>
              <a:rPr lang="en-US" dirty="0" smtClean="0"/>
              <a:t>For </a:t>
            </a:r>
            <a:r>
              <a:rPr lang="en-US" dirty="0"/>
              <a:t>a country such as France first </a:t>
            </a:r>
            <a:r>
              <a:rPr lang="en-US" dirty="0" smtClean="0"/>
              <a:t>introducing</a:t>
            </a:r>
            <a:r>
              <a:rPr lang="cs-CZ" dirty="0" smtClean="0"/>
              <a:t> </a:t>
            </a:r>
            <a:r>
              <a:rPr lang="en-US" dirty="0" smtClean="0"/>
              <a:t>competitive </a:t>
            </a:r>
            <a:r>
              <a:rPr lang="en-US" dirty="0"/>
              <a:t>tendering on a large scale, the issue of how to handle existing staff is the </a:t>
            </a:r>
            <a:r>
              <a:rPr lang="en-US" dirty="0" smtClean="0"/>
              <a:t>biggest</a:t>
            </a:r>
            <a:r>
              <a:rPr lang="cs-CZ" dirty="0" smtClean="0"/>
              <a:t> </a:t>
            </a:r>
            <a:r>
              <a:rPr lang="en-US" dirty="0" smtClean="0"/>
              <a:t>barrier</a:t>
            </a:r>
            <a:r>
              <a:rPr lang="en-US" dirty="0"/>
              <a:t>;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7191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.4 </a:t>
            </a:r>
            <a:r>
              <a:rPr lang="cs-CZ" dirty="0" err="1" smtClean="0"/>
              <a:t>Summary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5146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Summary</a:t>
            </a:r>
            <a:r>
              <a:rPr lang="cs-CZ" dirty="0" smtClean="0"/>
              <a:t>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 err="1"/>
              <a:t>Contestable</a:t>
            </a:r>
            <a:r>
              <a:rPr lang="cs-CZ" sz="3000" dirty="0"/>
              <a:t> market = </a:t>
            </a:r>
            <a:r>
              <a:rPr lang="cs-CZ" sz="3000" dirty="0" err="1"/>
              <a:t>entry</a:t>
            </a:r>
            <a:r>
              <a:rPr lang="cs-CZ" sz="3000" dirty="0"/>
              <a:t> to </a:t>
            </a:r>
            <a:r>
              <a:rPr lang="cs-CZ" sz="3000" dirty="0" err="1"/>
              <a:t>the</a:t>
            </a:r>
            <a:r>
              <a:rPr lang="cs-CZ" sz="3000" dirty="0"/>
              <a:t> market </a:t>
            </a:r>
            <a:r>
              <a:rPr lang="cs-CZ" sz="3000" dirty="0" err="1"/>
              <a:t>is</a:t>
            </a:r>
            <a:r>
              <a:rPr lang="cs-CZ" sz="3000" dirty="0"/>
              <a:t> free and exit </a:t>
            </a:r>
            <a:r>
              <a:rPr lang="cs-CZ" sz="3000" dirty="0" err="1"/>
              <a:t>is</a:t>
            </a:r>
            <a:r>
              <a:rPr lang="cs-CZ" sz="3000" dirty="0"/>
              <a:t> </a:t>
            </a:r>
            <a:r>
              <a:rPr lang="cs-CZ" sz="3000" dirty="0" err="1" smtClean="0"/>
              <a:t>costless</a:t>
            </a:r>
            <a:endParaRPr lang="cs-CZ" sz="3000" dirty="0" smtClean="0"/>
          </a:p>
          <a:p>
            <a:r>
              <a:rPr lang="cs-CZ" sz="3000" dirty="0" err="1"/>
              <a:t>Competition</a:t>
            </a:r>
            <a:r>
              <a:rPr lang="cs-CZ" sz="3000" dirty="0"/>
              <a:t> on </a:t>
            </a:r>
            <a:r>
              <a:rPr lang="cs-CZ" sz="3000" dirty="0" err="1"/>
              <a:t>the</a:t>
            </a:r>
            <a:r>
              <a:rPr lang="cs-CZ" sz="3000" dirty="0"/>
              <a:t> market = </a:t>
            </a:r>
            <a:r>
              <a:rPr lang="cs-CZ" sz="3000" dirty="0" err="1" smtClean="0"/>
              <a:t>operators</a:t>
            </a:r>
            <a:r>
              <a:rPr lang="cs-CZ" sz="3000" dirty="0" smtClean="0"/>
              <a:t> </a:t>
            </a:r>
            <a:r>
              <a:rPr lang="cs-CZ" sz="3000" dirty="0"/>
              <a:t>are </a:t>
            </a:r>
            <a:r>
              <a:rPr lang="cs-CZ" sz="3000" dirty="0" err="1"/>
              <a:t>competing</a:t>
            </a:r>
            <a:r>
              <a:rPr lang="cs-CZ" sz="3000" dirty="0"/>
              <a:t> </a:t>
            </a:r>
            <a:r>
              <a:rPr lang="cs-CZ" sz="3000" dirty="0" err="1"/>
              <a:t>directly</a:t>
            </a:r>
            <a:r>
              <a:rPr lang="cs-CZ" sz="3000" dirty="0"/>
              <a:t> </a:t>
            </a:r>
            <a:r>
              <a:rPr lang="cs-CZ" sz="3000" dirty="0" err="1"/>
              <a:t>against</a:t>
            </a:r>
            <a:r>
              <a:rPr lang="cs-CZ" sz="3000" dirty="0"/>
              <a:t> </a:t>
            </a:r>
            <a:r>
              <a:rPr lang="cs-CZ" sz="3000" dirty="0" err="1"/>
              <a:t>each</a:t>
            </a:r>
            <a:r>
              <a:rPr lang="cs-CZ" sz="3000" dirty="0"/>
              <a:t> </a:t>
            </a:r>
            <a:r>
              <a:rPr lang="cs-CZ" sz="3000" dirty="0" err="1"/>
              <a:t>other</a:t>
            </a:r>
            <a:r>
              <a:rPr lang="cs-CZ" sz="3000" dirty="0"/>
              <a:t>. </a:t>
            </a:r>
          </a:p>
          <a:p>
            <a:r>
              <a:rPr lang="cs-CZ" sz="3000" dirty="0" err="1"/>
              <a:t>Competition</a:t>
            </a:r>
            <a:r>
              <a:rPr lang="cs-CZ" sz="3000" dirty="0"/>
              <a:t> </a:t>
            </a:r>
            <a:r>
              <a:rPr lang="cs-CZ" sz="3000" dirty="0" err="1"/>
              <a:t>for</a:t>
            </a:r>
            <a:r>
              <a:rPr lang="cs-CZ" sz="3000" dirty="0"/>
              <a:t> </a:t>
            </a:r>
            <a:r>
              <a:rPr lang="cs-CZ" sz="3000" dirty="0" err="1"/>
              <a:t>the</a:t>
            </a:r>
            <a:r>
              <a:rPr lang="cs-CZ" sz="3000" dirty="0"/>
              <a:t> market =  </a:t>
            </a:r>
            <a:r>
              <a:rPr lang="en-US" sz="3000" dirty="0" smtClean="0"/>
              <a:t>where </a:t>
            </a:r>
            <a:r>
              <a:rPr lang="en-US" sz="3000" dirty="0"/>
              <a:t>entry to the network is restricted, it is possible to organize competition for the </a:t>
            </a:r>
            <a:r>
              <a:rPr lang="cs-CZ" sz="3000" dirty="0" err="1"/>
              <a:t>exclusive</a:t>
            </a:r>
            <a:r>
              <a:rPr lang="cs-CZ" sz="3000" dirty="0"/>
              <a:t> </a:t>
            </a:r>
            <a:r>
              <a:rPr lang="en-US" sz="3000" dirty="0"/>
              <a:t>right to</a:t>
            </a:r>
            <a:r>
              <a:rPr lang="cs-CZ" sz="3000" dirty="0"/>
              <a:t> </a:t>
            </a:r>
            <a:r>
              <a:rPr lang="cs-CZ" sz="3000" dirty="0" err="1"/>
              <a:t>service</a:t>
            </a:r>
            <a:r>
              <a:rPr lang="cs-CZ" sz="3000" dirty="0"/>
              <a:t> </a:t>
            </a:r>
            <a:r>
              <a:rPr lang="cs-CZ" sz="3000" dirty="0" err="1"/>
              <a:t>individual</a:t>
            </a:r>
            <a:r>
              <a:rPr lang="cs-CZ" sz="3000" dirty="0"/>
              <a:t> </a:t>
            </a:r>
            <a:r>
              <a:rPr lang="cs-CZ" sz="3000" dirty="0" err="1"/>
              <a:t>routes</a:t>
            </a:r>
            <a:endParaRPr lang="cs-CZ" sz="3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3115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Summary</a:t>
            </a:r>
            <a:r>
              <a:rPr lang="cs-CZ" dirty="0" smtClean="0"/>
              <a:t>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evidence we have </a:t>
            </a:r>
            <a:r>
              <a:rPr lang="cs-CZ" dirty="0" smtClean="0"/>
              <a:t>in </a:t>
            </a:r>
            <a:r>
              <a:rPr lang="cs-CZ" dirty="0" err="1" smtClean="0"/>
              <a:t>Britain</a:t>
            </a:r>
            <a:r>
              <a:rPr lang="cs-CZ" dirty="0" smtClean="0"/>
              <a:t>, </a:t>
            </a:r>
            <a:r>
              <a:rPr lang="cs-CZ" dirty="0" err="1" smtClean="0"/>
              <a:t>Germany</a:t>
            </a:r>
            <a:r>
              <a:rPr lang="cs-CZ" dirty="0" smtClean="0"/>
              <a:t>, </a:t>
            </a:r>
            <a:r>
              <a:rPr lang="cs-CZ" dirty="0" err="1" smtClean="0"/>
              <a:t>Sweden</a:t>
            </a:r>
            <a:r>
              <a:rPr lang="cs-CZ" dirty="0" smtClean="0"/>
              <a:t> and France</a:t>
            </a:r>
            <a:r>
              <a:rPr lang="en-US" dirty="0" smtClean="0"/>
              <a:t> </a:t>
            </a:r>
            <a:r>
              <a:rPr lang="cs-CZ" dirty="0" err="1" smtClean="0"/>
              <a:t>suggest</a:t>
            </a:r>
            <a:r>
              <a:rPr lang="cs-CZ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passenger market </a:t>
            </a:r>
            <a:r>
              <a:rPr lang="cs-CZ" dirty="0" err="1" smtClean="0"/>
              <a:t>intorducing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en-US" dirty="0" smtClean="0"/>
              <a:t> </a:t>
            </a:r>
            <a:r>
              <a:rPr lang="en-US" dirty="0"/>
              <a:t>to date has been a success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Although it is not the main cause of traffic growth, franchising has contributed to the </a:t>
            </a:r>
            <a:r>
              <a:rPr lang="en-US" dirty="0" smtClean="0"/>
              <a:t>provision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improved services carrying more traffic, particularly in the regional market to which (except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en-US" dirty="0" smtClean="0"/>
              <a:t>Britain</a:t>
            </a:r>
            <a:r>
              <a:rPr lang="en-US" dirty="0"/>
              <a:t>) it has been largely confined.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At </a:t>
            </a:r>
            <a:r>
              <a:rPr lang="en-US" dirty="0"/>
              <a:t>the same time, in Germany and Sweden it has led </a:t>
            </a:r>
            <a:r>
              <a:rPr lang="en-US" dirty="0" smtClean="0"/>
              <a:t>to</a:t>
            </a:r>
            <a:r>
              <a:rPr lang="cs-CZ" dirty="0" smtClean="0"/>
              <a:t> </a:t>
            </a:r>
            <a:r>
              <a:rPr lang="en-US" dirty="0" err="1" smtClean="0"/>
              <a:t>stabilising</a:t>
            </a:r>
            <a:r>
              <a:rPr lang="en-US" dirty="0" smtClean="0"/>
              <a:t> </a:t>
            </a:r>
            <a:r>
              <a:rPr lang="en-US" dirty="0"/>
              <a:t>or declining support per train km. Even in Britain, a substantial increase in cost </a:t>
            </a:r>
            <a:r>
              <a:rPr lang="en-US" dirty="0" smtClean="0"/>
              <a:t>per</a:t>
            </a:r>
            <a:r>
              <a:rPr lang="cs-CZ" dirty="0" smtClean="0"/>
              <a:t> </a:t>
            </a:r>
            <a:r>
              <a:rPr lang="en-US" dirty="0" smtClean="0"/>
              <a:t>train </a:t>
            </a:r>
            <a:r>
              <a:rPr lang="en-US" dirty="0"/>
              <a:t>km has been offset by a rise in revenue, due both to increases in traffic per train km and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en-US" dirty="0" smtClean="0"/>
              <a:t>fares</a:t>
            </a:r>
            <a:r>
              <a:rPr lang="en-US" dirty="0"/>
              <a:t>, leading to reducing support.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this is in marked contrast to the experience of France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/>
              <a:t>under a state monopoly support per train km has increased by 60%.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239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Readings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/>
              <a:t>L</a:t>
            </a:r>
            <a:r>
              <a:rPr lang="cs-CZ" dirty="0" err="1" smtClean="0"/>
              <a:t>ecture</a:t>
            </a:r>
            <a:r>
              <a:rPr lang="cs-CZ" dirty="0" smtClean="0"/>
              <a:t>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Tomeš, Z., </a:t>
            </a:r>
            <a:r>
              <a:rPr lang="en-US" dirty="0" err="1"/>
              <a:t>Kvizda</a:t>
            </a:r>
            <a:r>
              <a:rPr lang="en-US" dirty="0"/>
              <a:t>, M., </a:t>
            </a:r>
            <a:r>
              <a:rPr lang="en-US" dirty="0" err="1"/>
              <a:t>Jandová</a:t>
            </a:r>
            <a:r>
              <a:rPr lang="en-US" dirty="0"/>
              <a:t>, M., &amp; </a:t>
            </a:r>
            <a:r>
              <a:rPr lang="en-US" dirty="0" err="1"/>
              <a:t>Rederer</a:t>
            </a:r>
            <a:r>
              <a:rPr lang="en-US" dirty="0"/>
              <a:t>, V. (2016). Open access passenger rail competition in the Czech Republic. </a:t>
            </a:r>
            <a:r>
              <a:rPr lang="en-US" i="1" dirty="0"/>
              <a:t>Transport Policy</a:t>
            </a:r>
            <a:r>
              <a:rPr lang="en-US" dirty="0"/>
              <a:t>, </a:t>
            </a:r>
            <a:r>
              <a:rPr lang="en-US" i="1" dirty="0"/>
              <a:t>47</a:t>
            </a:r>
            <a:r>
              <a:rPr lang="en-US" dirty="0"/>
              <a:t>, 203-211.</a:t>
            </a:r>
          </a:p>
          <a:p>
            <a:r>
              <a:rPr lang="en-US" dirty="0" err="1"/>
              <a:t>Hunold</a:t>
            </a:r>
            <a:r>
              <a:rPr lang="en-US" dirty="0"/>
              <a:t>, M., &amp; Wolf, C. (2013). Competitive procurement design: Evidence from regional passenger railway services in Germany.</a:t>
            </a:r>
          </a:p>
          <a:p>
            <a:r>
              <a:rPr lang="en-US" dirty="0"/>
              <a:t>Preston, J., &amp; </a:t>
            </a:r>
            <a:r>
              <a:rPr lang="en-US" dirty="0" err="1"/>
              <a:t>Almutairi</a:t>
            </a:r>
            <a:r>
              <a:rPr lang="en-US" dirty="0"/>
              <a:t>, T. (2013). Evaluating the long term impacts of transport policy: An initial assessment of bus deregulation. </a:t>
            </a:r>
            <a:r>
              <a:rPr lang="en-US" i="1" dirty="0"/>
              <a:t>Research in transportation economics</a:t>
            </a:r>
            <a:r>
              <a:rPr lang="en-US" dirty="0"/>
              <a:t>, </a:t>
            </a:r>
            <a:r>
              <a:rPr lang="en-US" i="1" dirty="0"/>
              <a:t>39</a:t>
            </a:r>
            <a:r>
              <a:rPr lang="en-US" dirty="0"/>
              <a:t>(1), 208-214.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474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Appendix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880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dirty="0" smtClean="0"/>
              <a:t>.1 </a:t>
            </a:r>
            <a:r>
              <a:rPr lang="cs-CZ" dirty="0" err="1" smtClean="0"/>
              <a:t>Theory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244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Calibri" panose="020F0502020204030204" pitchFamily="34" charset="0"/>
              </a:rPr>
              <a:t>Contestable</a:t>
            </a:r>
            <a:r>
              <a:rPr lang="cs-CZ" dirty="0" smtClean="0">
                <a:latin typeface="Calibri" panose="020F0502020204030204" pitchFamily="34" charset="0"/>
              </a:rPr>
              <a:t> market </a:t>
            </a:r>
            <a:r>
              <a:rPr lang="cs-CZ" dirty="0" err="1" smtClean="0">
                <a:latin typeface="Calibri" panose="020F0502020204030204" pitchFamily="34" charset="0"/>
              </a:rPr>
              <a:t>theory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Mc</a:t>
            </a:r>
            <a:r>
              <a:rPr lang="cs-CZ" dirty="0" err="1"/>
              <a:t>C</a:t>
            </a:r>
            <a:r>
              <a:rPr lang="cs-CZ" dirty="0" err="1" smtClean="0"/>
              <a:t>arthy</a:t>
            </a:r>
            <a:r>
              <a:rPr lang="cs-CZ" dirty="0" smtClean="0"/>
              <a:t> (2001), </a:t>
            </a:r>
            <a:r>
              <a:rPr lang="cs-CZ" dirty="0" err="1" smtClean="0"/>
              <a:t>chapter</a:t>
            </a:r>
            <a:r>
              <a:rPr lang="cs-CZ" dirty="0" smtClean="0"/>
              <a:t>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5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Theory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>
                <a:latin typeface="Calibri" panose="020F0502020204030204" pitchFamily="34" charset="0"/>
              </a:rPr>
              <a:t>Contestable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markets</a:t>
            </a:r>
            <a:r>
              <a:rPr lang="cs-CZ" dirty="0" smtClean="0">
                <a:latin typeface="Calibri" panose="020F0502020204030204" pitchFamily="34" charset="0"/>
              </a:rPr>
              <a:t> are </a:t>
            </a:r>
            <a:r>
              <a:rPr lang="cs-CZ" dirty="0" err="1" smtClean="0">
                <a:latin typeface="Calibri" panose="020F0502020204030204" pitchFamily="34" charset="0"/>
              </a:rPr>
              <a:t>primarily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concerned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with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for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market, not </a:t>
            </a:r>
            <a:r>
              <a:rPr lang="cs-CZ" dirty="0" err="1" smtClean="0">
                <a:latin typeface="Calibri" panose="020F0502020204030204" pitchFamily="34" charset="0"/>
              </a:rPr>
              <a:t>with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among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incumbent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producers</a:t>
            </a:r>
            <a:r>
              <a:rPr lang="cs-CZ" dirty="0" smtClean="0">
                <a:latin typeface="Calibri" panose="020F0502020204030204" pitchFamily="34" charset="0"/>
              </a:rPr>
              <a:t>. 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It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markets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that</a:t>
            </a:r>
            <a:r>
              <a:rPr lang="cs-CZ" dirty="0" smtClean="0">
                <a:latin typeface="Calibri" panose="020F0502020204030204" pitchFamily="34" charset="0"/>
              </a:rPr>
              <a:t> are </a:t>
            </a:r>
            <a:r>
              <a:rPr lang="cs-CZ" dirty="0" err="1" smtClean="0">
                <a:latin typeface="Calibri" panose="020F0502020204030204" pitchFamily="34" charset="0"/>
              </a:rPr>
              <a:t>contested</a:t>
            </a:r>
            <a:r>
              <a:rPr lang="cs-CZ" dirty="0" smtClean="0">
                <a:latin typeface="Calibri" panose="020F0502020204030204" pitchFamily="34" charset="0"/>
              </a:rPr>
              <a:t> and, as a </a:t>
            </a:r>
            <a:r>
              <a:rPr lang="cs-CZ" dirty="0" err="1" smtClean="0">
                <a:latin typeface="Calibri" panose="020F0502020204030204" pitchFamily="34" charset="0"/>
              </a:rPr>
              <a:t>result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potential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competitors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rather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than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actual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competitors</a:t>
            </a:r>
            <a:r>
              <a:rPr lang="cs-CZ" dirty="0" smtClean="0">
                <a:latin typeface="Calibri" panose="020F0502020204030204" pitchFamily="34" charset="0"/>
              </a:rPr>
              <a:t> play prominent </a:t>
            </a:r>
            <a:r>
              <a:rPr lang="cs-CZ" dirty="0" err="1" smtClean="0">
                <a:latin typeface="Calibri" panose="020F0502020204030204" pitchFamily="34" charset="0"/>
              </a:rPr>
              <a:t>roles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discipling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behaviour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incumbent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firm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err="1" smtClean="0">
                <a:latin typeface="Calibri" panose="020F0502020204030204" pitchFamily="34" charset="0"/>
              </a:rPr>
              <a:t>Assumption</a:t>
            </a:r>
            <a:r>
              <a:rPr lang="cs-CZ" dirty="0" smtClean="0">
                <a:latin typeface="Calibri" panose="020F0502020204030204" pitchFamily="34" charset="0"/>
              </a:rPr>
              <a:t>: </a:t>
            </a:r>
            <a:r>
              <a:rPr lang="cs-CZ" dirty="0" err="1" smtClean="0">
                <a:latin typeface="Calibri" panose="020F0502020204030204" pitchFamily="34" charset="0"/>
              </a:rPr>
              <a:t>there</a:t>
            </a:r>
            <a:r>
              <a:rPr lang="cs-CZ" dirty="0" smtClean="0">
                <a:latin typeface="Calibri" panose="020F0502020204030204" pitchFamily="34" charset="0"/>
              </a:rPr>
              <a:t> are no </a:t>
            </a:r>
            <a:r>
              <a:rPr lang="cs-CZ" dirty="0" err="1" smtClean="0">
                <a:latin typeface="Calibri" panose="020F0502020204030204" pitchFamily="34" charset="0"/>
              </a:rPr>
              <a:t>barriers</a:t>
            </a:r>
            <a:r>
              <a:rPr lang="cs-CZ" dirty="0" smtClean="0">
                <a:latin typeface="Calibri" panose="020F0502020204030204" pitchFamily="34" charset="0"/>
              </a:rPr>
              <a:t> to </a:t>
            </a:r>
            <a:r>
              <a:rPr lang="cs-CZ" dirty="0" err="1" smtClean="0">
                <a:latin typeface="Calibri" panose="020F0502020204030204" pitchFamily="34" charset="0"/>
              </a:rPr>
              <a:t>entry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or</a:t>
            </a:r>
            <a:r>
              <a:rPr lang="cs-CZ" dirty="0" smtClean="0">
                <a:latin typeface="Calibri" panose="020F0502020204030204" pitchFamily="34" charset="0"/>
              </a:rPr>
              <a:t> exit </a:t>
            </a:r>
            <a:r>
              <a:rPr lang="cs-CZ" dirty="0" err="1" smtClean="0">
                <a:latin typeface="Calibri" panose="020F0502020204030204" pitchFamily="34" charset="0"/>
              </a:rPr>
              <a:t>from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market, </a:t>
            </a:r>
            <a:r>
              <a:rPr lang="cs-CZ" dirty="0" err="1" smtClean="0">
                <a:latin typeface="Calibri" panose="020F0502020204030204" pitchFamily="34" charset="0"/>
              </a:rPr>
              <a:t>there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must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be</a:t>
            </a:r>
            <a:r>
              <a:rPr lang="cs-CZ" dirty="0" smtClean="0">
                <a:latin typeface="Calibri" panose="020F0502020204030204" pitchFamily="34" charset="0"/>
              </a:rPr>
              <a:t> a pool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entrants</a:t>
            </a:r>
            <a:r>
              <a:rPr lang="cs-CZ" dirty="0" smtClean="0">
                <a:latin typeface="Calibri" panose="020F0502020204030204" pitchFamily="34" charset="0"/>
              </a:rPr>
              <a:t> .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Case: </a:t>
            </a:r>
            <a:r>
              <a:rPr lang="cs-CZ" dirty="0" err="1" smtClean="0"/>
              <a:t>Competition</a:t>
            </a:r>
            <a:r>
              <a:rPr lang="cs-CZ" dirty="0" smtClean="0"/>
              <a:t> and </a:t>
            </a:r>
            <a:r>
              <a:rPr lang="cs-CZ" dirty="0" err="1" smtClean="0"/>
              <a:t>contestability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US </a:t>
            </a:r>
            <a:r>
              <a:rPr lang="cs-CZ" dirty="0" err="1" smtClean="0"/>
              <a:t>airline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4" name="Picture 3" descr="Scan 28. 7. 2015 21.06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38738" y="477685"/>
            <a:ext cx="4466525" cy="720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Case: </a:t>
            </a:r>
            <a:r>
              <a:rPr lang="cs-CZ" dirty="0" err="1" smtClean="0"/>
              <a:t>Competition</a:t>
            </a:r>
            <a:r>
              <a:rPr lang="cs-CZ" dirty="0" smtClean="0"/>
              <a:t> and </a:t>
            </a:r>
            <a:r>
              <a:rPr lang="cs-CZ" dirty="0" err="1" smtClean="0"/>
              <a:t>contestability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US </a:t>
            </a:r>
            <a:r>
              <a:rPr lang="cs-CZ" dirty="0" err="1" smtClean="0"/>
              <a:t>airline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rise</a:t>
            </a:r>
            <a:r>
              <a:rPr lang="cs-CZ" dirty="0" smtClean="0">
                <a:latin typeface="Calibri" panose="020F0502020204030204" pitchFamily="34" charset="0"/>
              </a:rPr>
              <a:t> in air </a:t>
            </a:r>
            <a:r>
              <a:rPr lang="cs-CZ" dirty="0" err="1" smtClean="0">
                <a:latin typeface="Calibri" panose="020F0502020204030204" pitchFamily="34" charset="0"/>
              </a:rPr>
              <a:t>fares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latter</a:t>
            </a:r>
            <a:r>
              <a:rPr lang="cs-CZ" dirty="0" smtClean="0">
                <a:latin typeface="Calibri" panose="020F0502020204030204" pitchFamily="34" charset="0"/>
              </a:rPr>
              <a:t> part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1980s </a:t>
            </a:r>
            <a:r>
              <a:rPr lang="cs-CZ" dirty="0" err="1" smtClean="0">
                <a:latin typeface="Calibri" panose="020F0502020204030204" pitchFamily="34" charset="0"/>
              </a:rPr>
              <a:t>prompted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governmental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concern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among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other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issues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over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whether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hubbing</a:t>
            </a:r>
            <a:r>
              <a:rPr lang="cs-CZ" dirty="0" smtClean="0">
                <a:latin typeface="Calibri" panose="020F0502020204030204" pitchFamily="34" charset="0"/>
              </a:rPr>
              <a:t> had </a:t>
            </a:r>
            <a:r>
              <a:rPr lang="cs-CZ" dirty="0" err="1" smtClean="0">
                <a:latin typeface="Calibri" panose="020F0502020204030204" pitchFamily="34" charset="0"/>
              </a:rPr>
              <a:t>contributed</a:t>
            </a:r>
            <a:r>
              <a:rPr lang="cs-CZ" dirty="0" smtClean="0">
                <a:latin typeface="Calibri" panose="020F0502020204030204" pitchFamily="34" charset="0"/>
              </a:rPr>
              <a:t> to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nominal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price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rise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This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raises</a:t>
            </a:r>
            <a:r>
              <a:rPr lang="cs-CZ" dirty="0" smtClean="0">
                <a:latin typeface="Calibri" panose="020F0502020204030204" pitchFamily="34" charset="0"/>
              </a:rPr>
              <a:t> a basic </a:t>
            </a:r>
            <a:r>
              <a:rPr lang="cs-CZ" dirty="0" err="1" smtClean="0">
                <a:latin typeface="Calibri" panose="020F0502020204030204" pitchFamily="34" charset="0"/>
              </a:rPr>
              <a:t>question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roles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actual</a:t>
            </a:r>
            <a:r>
              <a:rPr lang="cs-CZ" dirty="0" smtClean="0">
                <a:latin typeface="Calibri" panose="020F0502020204030204" pitchFamily="34" charset="0"/>
              </a:rPr>
              <a:t> and </a:t>
            </a:r>
            <a:r>
              <a:rPr lang="cs-CZ" dirty="0" err="1" smtClean="0">
                <a:latin typeface="Calibri" panose="020F0502020204030204" pitchFamily="34" charset="0"/>
              </a:rPr>
              <a:t>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play in </a:t>
            </a:r>
            <a:r>
              <a:rPr lang="cs-CZ" dirty="0" err="1" smtClean="0">
                <a:latin typeface="Calibri" panose="020F0502020204030204" pitchFamily="34" charset="0"/>
              </a:rPr>
              <a:t>price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behaviour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over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time</a:t>
            </a:r>
            <a:r>
              <a:rPr lang="cs-CZ" dirty="0" smtClean="0">
                <a:latin typeface="Calibri" panose="020F0502020204030204" pitchFamily="34" charset="0"/>
              </a:rPr>
              <a:t>. 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From</a:t>
            </a:r>
            <a:r>
              <a:rPr lang="cs-CZ" dirty="0" smtClean="0">
                <a:latin typeface="Calibri" panose="020F0502020204030204" pitchFamily="34" charset="0"/>
              </a:rPr>
              <a:t> a sample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18573 </a:t>
            </a:r>
            <a:r>
              <a:rPr lang="cs-CZ" dirty="0" err="1" smtClean="0">
                <a:latin typeface="Calibri" panose="020F0502020204030204" pitchFamily="34" charset="0"/>
              </a:rPr>
              <a:t>routes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between</a:t>
            </a:r>
            <a:r>
              <a:rPr lang="cs-CZ" dirty="0" smtClean="0">
                <a:latin typeface="Calibri" panose="020F0502020204030204" pitchFamily="34" charset="0"/>
              </a:rPr>
              <a:t> 1978 and 1988, </a:t>
            </a:r>
            <a:r>
              <a:rPr lang="cs-CZ" dirty="0" err="1" smtClean="0">
                <a:latin typeface="Calibri" panose="020F0502020204030204" pitchFamily="34" charset="0"/>
              </a:rPr>
              <a:t>Morrison</a:t>
            </a:r>
            <a:r>
              <a:rPr lang="cs-CZ" dirty="0" smtClean="0">
                <a:latin typeface="Calibri" panose="020F0502020204030204" pitchFamily="34" charset="0"/>
              </a:rPr>
              <a:t> and Winston (1990) </a:t>
            </a:r>
            <a:r>
              <a:rPr lang="cs-CZ" dirty="0" err="1" smtClean="0">
                <a:latin typeface="Calibri" panose="020F0502020204030204" pitchFamily="34" charset="0"/>
              </a:rPr>
              <a:t>invetsigated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importance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actual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competitors</a:t>
            </a:r>
            <a:r>
              <a:rPr lang="cs-CZ" dirty="0" smtClean="0">
                <a:latin typeface="Calibri" panose="020F0502020204030204" pitchFamily="34" charset="0"/>
              </a:rPr>
              <a:t> versus </a:t>
            </a:r>
            <a:r>
              <a:rPr lang="cs-CZ" dirty="0" err="1" smtClean="0">
                <a:latin typeface="Calibri" panose="020F0502020204030204" pitchFamily="34" charset="0"/>
              </a:rPr>
              <a:t>potential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competitors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determing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nominal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airline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prices</a:t>
            </a:r>
            <a:r>
              <a:rPr lang="cs-CZ" dirty="0" smtClean="0">
                <a:latin typeface="Calibri" panose="020F0502020204030204" pitchFamily="34" charset="0"/>
              </a:rPr>
              <a:t>. 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Variables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In </a:t>
            </a:r>
            <a:r>
              <a:rPr lang="cs-CZ" dirty="0" err="1" smtClean="0">
                <a:latin typeface="Calibri" panose="020F0502020204030204" pitchFamily="34" charset="0"/>
              </a:rPr>
              <a:t>their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analysis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Morrison</a:t>
            </a:r>
            <a:r>
              <a:rPr lang="cs-CZ" dirty="0" smtClean="0">
                <a:latin typeface="Calibri" panose="020F0502020204030204" pitchFamily="34" charset="0"/>
              </a:rPr>
              <a:t> and Winston </a:t>
            </a:r>
            <a:r>
              <a:rPr lang="cs-CZ" dirty="0" err="1" smtClean="0">
                <a:latin typeface="Calibri" panose="020F0502020204030204" pitchFamily="34" charset="0"/>
              </a:rPr>
              <a:t>assume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that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airline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fares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depend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upon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five</a:t>
            </a:r>
            <a:r>
              <a:rPr lang="cs-CZ" dirty="0" smtClean="0">
                <a:latin typeface="Calibri" panose="020F0502020204030204" pitchFamily="34" charset="0"/>
              </a:rPr>
              <a:t> basic </a:t>
            </a:r>
            <a:r>
              <a:rPr lang="cs-CZ" dirty="0" err="1" smtClean="0">
                <a:latin typeface="Calibri" panose="020F0502020204030204" pitchFamily="34" charset="0"/>
              </a:rPr>
              <a:t>determinants</a:t>
            </a:r>
            <a:r>
              <a:rPr lang="cs-CZ" dirty="0" smtClean="0">
                <a:latin typeface="Calibri" panose="020F0502020204030204" pitchFamily="34" charset="0"/>
              </a:rPr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distance (in </a:t>
            </a:r>
            <a:r>
              <a:rPr lang="cs-CZ" dirty="0" err="1" smtClean="0">
                <a:latin typeface="Calibri" panose="020F0502020204030204" pitchFamily="34" charset="0"/>
              </a:rPr>
              <a:t>miles</a:t>
            </a:r>
            <a:r>
              <a:rPr lang="cs-CZ" dirty="0" smtClean="0">
                <a:latin typeface="Calibri" panose="020F0502020204030204" pitchFamily="34" charset="0"/>
              </a:rPr>
              <a:t>) </a:t>
            </a:r>
            <a:r>
              <a:rPr lang="cs-CZ" dirty="0" err="1" smtClean="0">
                <a:latin typeface="Calibri" panose="020F0502020204030204" pitchFamily="34" charset="0"/>
              </a:rPr>
              <a:t>between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airports</a:t>
            </a:r>
            <a:r>
              <a:rPr lang="cs-CZ" dirty="0" smtClean="0">
                <a:latin typeface="Calibri" panose="020F0502020204030204" pitchFamily="34" charset="0"/>
              </a:rPr>
              <a:t> on a </a:t>
            </a:r>
            <a:r>
              <a:rPr lang="cs-CZ" dirty="0" err="1" smtClean="0">
                <a:latin typeface="Calibri" panose="020F0502020204030204" pitchFamily="34" charset="0"/>
              </a:rPr>
              <a:t>route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number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effective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competitors</a:t>
            </a:r>
            <a:r>
              <a:rPr lang="cs-CZ" dirty="0" smtClean="0">
                <a:latin typeface="Calibri" panose="020F0502020204030204" pitchFamily="34" charset="0"/>
              </a:rPr>
              <a:t> on </a:t>
            </a:r>
            <a:r>
              <a:rPr lang="cs-CZ" dirty="0" err="1" smtClean="0">
                <a:latin typeface="Calibri" panose="020F0502020204030204" pitchFamily="34" charset="0"/>
              </a:rPr>
              <a:t>routes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fixed</a:t>
            </a:r>
            <a:r>
              <a:rPr lang="cs-CZ" dirty="0">
                <a:latin typeface="Calibri" panose="020F0502020204030204" pitchFamily="34" charset="0"/>
              </a:rPr>
              <a:t>-</a:t>
            </a:r>
            <a:r>
              <a:rPr lang="cs-CZ" dirty="0" smtClean="0">
                <a:latin typeface="Calibri" panose="020F0502020204030204" pitchFamily="34" charset="0"/>
              </a:rPr>
              <a:t>slot </a:t>
            </a:r>
            <a:r>
              <a:rPr lang="cs-CZ" dirty="0" err="1" smtClean="0">
                <a:latin typeface="Calibri" panose="020F0502020204030204" pitchFamily="34" charset="0"/>
              </a:rPr>
              <a:t>airports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err="1">
                <a:latin typeface="Calibri" panose="020F0502020204030204" pitchFamily="34" charset="0"/>
              </a:rPr>
              <a:t>the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number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of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effective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competitors</a:t>
            </a:r>
            <a:r>
              <a:rPr lang="cs-CZ" dirty="0">
                <a:latin typeface="Calibri" panose="020F0502020204030204" pitchFamily="34" charset="0"/>
              </a:rPr>
              <a:t> on </a:t>
            </a:r>
            <a:r>
              <a:rPr lang="cs-CZ" dirty="0" err="1">
                <a:latin typeface="Calibri" panose="020F0502020204030204" pitchFamily="34" charset="0"/>
              </a:rPr>
              <a:t>routes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</a:rPr>
              <a:t>at</a:t>
            </a: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nonfixed</a:t>
            </a:r>
            <a:r>
              <a:rPr lang="cs-CZ" dirty="0">
                <a:latin typeface="Calibri" panose="020F0502020204030204" pitchFamily="34" charset="0"/>
              </a:rPr>
              <a:t>-</a:t>
            </a:r>
            <a:r>
              <a:rPr lang="cs-CZ" dirty="0" smtClean="0">
                <a:latin typeface="Calibri" panose="020F0502020204030204" pitchFamily="34" charset="0"/>
              </a:rPr>
              <a:t>slot </a:t>
            </a:r>
            <a:r>
              <a:rPr lang="cs-CZ" dirty="0" err="1" smtClean="0">
                <a:latin typeface="Calibri" panose="020F0502020204030204" pitchFamily="34" charset="0"/>
              </a:rPr>
              <a:t>airports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err="1">
                <a:latin typeface="Calibri" panose="020F0502020204030204" pitchFamily="34" charset="0"/>
              </a:rPr>
              <a:t>t</a:t>
            </a:r>
            <a:r>
              <a:rPr lang="cs-CZ" dirty="0" err="1" smtClean="0">
                <a:latin typeface="Calibri" panose="020F0502020204030204" pitchFamily="34" charset="0"/>
              </a:rPr>
              <a:t>he</a:t>
            </a:r>
            <a:r>
              <a:rPr lang="cs-CZ" dirty="0" smtClean="0">
                <a:latin typeface="Calibri" panose="020F0502020204030204" pitchFamily="34" charset="0"/>
              </a:rPr>
              <a:t> minimum </a:t>
            </a:r>
            <a:r>
              <a:rPr lang="cs-CZ" dirty="0" err="1" smtClean="0">
                <a:latin typeface="Calibri" panose="020F0502020204030204" pitchFamily="34" charset="0"/>
              </a:rPr>
              <a:t>number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effective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route</a:t>
            </a:r>
            <a:r>
              <a:rPr lang="en-US" dirty="0" smtClean="0">
                <a:latin typeface="Calibri" panose="020F0502020204030204" pitchFamily="34" charset="0"/>
              </a:rPr>
              <a:t>’s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endpoints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number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carriers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endParaRPr lang="cs-CZ" dirty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>
              <a:latin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Hypotheses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coefficient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Distance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expected</a:t>
            </a:r>
            <a:r>
              <a:rPr lang="cs-CZ" dirty="0" smtClean="0">
                <a:latin typeface="Calibri" panose="020F0502020204030204" pitchFamily="34" charset="0"/>
              </a:rPr>
              <a:t> to </a:t>
            </a:r>
            <a:r>
              <a:rPr lang="cs-CZ" dirty="0" err="1" smtClean="0">
                <a:latin typeface="Calibri" panose="020F0502020204030204" pitchFamily="34" charset="0"/>
              </a:rPr>
              <a:t>be</a:t>
            </a:r>
            <a:r>
              <a:rPr lang="cs-CZ" dirty="0" smtClean="0">
                <a:latin typeface="Calibri" panose="020F0502020204030204" pitchFamily="34" charset="0"/>
              </a:rPr>
              <a:t> positive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latin typeface="Calibri" panose="020F0502020204030204" pitchFamily="34" charset="0"/>
              </a:rPr>
              <a:t>An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increase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actual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will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reduce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fares</a:t>
            </a:r>
            <a:r>
              <a:rPr lang="cs-CZ" dirty="0" smtClean="0">
                <a:latin typeface="Calibri" panose="020F0502020204030204" pitchFamily="34" charset="0"/>
              </a:rPr>
              <a:t> → </a:t>
            </a:r>
            <a:r>
              <a:rPr lang="cs-CZ" dirty="0" err="1" smtClean="0">
                <a:latin typeface="Calibri" panose="020F0502020204030204" pitchFamily="34" charset="0"/>
              </a:rPr>
              <a:t>coefficients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number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competitors</a:t>
            </a:r>
            <a:r>
              <a:rPr lang="cs-CZ" dirty="0" smtClean="0">
                <a:latin typeface="Calibri" panose="020F0502020204030204" pitchFamily="34" charset="0"/>
              </a:rPr>
              <a:t> are </a:t>
            </a:r>
            <a:r>
              <a:rPr lang="cs-CZ" dirty="0" err="1" smtClean="0">
                <a:latin typeface="Calibri" panose="020F0502020204030204" pitchFamily="34" charset="0"/>
              </a:rPr>
              <a:t>expected</a:t>
            </a:r>
            <a:r>
              <a:rPr lang="cs-CZ" dirty="0" smtClean="0">
                <a:latin typeface="Calibri" panose="020F0502020204030204" pitchFamily="34" charset="0"/>
              </a:rPr>
              <a:t> to </a:t>
            </a:r>
            <a:r>
              <a:rPr lang="cs-CZ" dirty="0" err="1" smtClean="0">
                <a:latin typeface="Calibri" panose="020F0502020204030204" pitchFamily="34" charset="0"/>
              </a:rPr>
              <a:t>be</a:t>
            </a:r>
            <a:r>
              <a:rPr lang="cs-CZ" dirty="0" smtClean="0">
                <a:latin typeface="Calibri" panose="020F0502020204030204" pitchFamily="34" charset="0"/>
              </a:rPr>
              <a:t> negative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latin typeface="Calibri" panose="020F0502020204030204" pitchFamily="34" charset="0"/>
              </a:rPr>
              <a:t>It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expected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that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effects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actual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will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be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greater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long run </a:t>
            </a:r>
            <a:r>
              <a:rPr lang="cs-CZ" dirty="0" err="1" smtClean="0">
                <a:latin typeface="Calibri" panose="020F0502020204030204" pitchFamily="34" charset="0"/>
              </a:rPr>
              <a:t>than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short</a:t>
            </a:r>
            <a:r>
              <a:rPr lang="cs-CZ" dirty="0" smtClean="0">
                <a:latin typeface="Calibri" panose="020F0502020204030204" pitchFamily="34" charset="0"/>
              </a:rPr>
              <a:t> run.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>
                <a:latin typeface="Calibri" panose="020F0502020204030204" pitchFamily="34" charset="0"/>
              </a:rPr>
              <a:t>If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market </a:t>
            </a:r>
            <a:r>
              <a:rPr lang="cs-CZ" dirty="0" err="1" smtClean="0">
                <a:latin typeface="Calibri" panose="020F0502020204030204" pitchFamily="34" charset="0"/>
              </a:rPr>
              <a:t>for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airline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routes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contestable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then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increase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number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carriers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expected</a:t>
            </a:r>
            <a:r>
              <a:rPr lang="cs-CZ" dirty="0" smtClean="0">
                <a:latin typeface="Calibri" panose="020F0502020204030204" pitchFamily="34" charset="0"/>
              </a:rPr>
              <a:t> to </a:t>
            </a:r>
            <a:r>
              <a:rPr lang="cs-CZ" dirty="0" err="1" smtClean="0">
                <a:latin typeface="Calibri" panose="020F0502020204030204" pitchFamily="34" charset="0"/>
              </a:rPr>
              <a:t>reduce</a:t>
            </a:r>
            <a:r>
              <a:rPr lang="cs-CZ" dirty="0" smtClean="0">
                <a:latin typeface="Calibri" panose="020F0502020204030204" pitchFamily="34" charset="0"/>
              </a:rPr>
              <a:t> air </a:t>
            </a:r>
            <a:r>
              <a:rPr lang="cs-CZ" dirty="0" err="1" smtClean="0">
                <a:latin typeface="Calibri" panose="020F0502020204030204" pitchFamily="34" charset="0"/>
              </a:rPr>
              <a:t>fares</a:t>
            </a:r>
            <a:r>
              <a:rPr lang="cs-CZ" dirty="0" smtClean="0">
                <a:latin typeface="Calibri" panose="020F0502020204030204" pitchFamily="34" charset="0"/>
              </a:rPr>
              <a:t>.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2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4"/>
          <p:cNvGraphicFramePr>
            <a:graphicFrameLocks noChangeAspect="1"/>
          </p:cNvGraphicFramePr>
          <p:nvPr>
            <p:extLst/>
          </p:nvPr>
        </p:nvGraphicFramePr>
        <p:xfrm>
          <a:off x="528489" y="1190389"/>
          <a:ext cx="8196263" cy="570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3" imgW="8229600" imgH="5740400" progId="Word.Document.12">
                  <p:embed/>
                </p:oleObj>
              </mc:Choice>
              <mc:Fallback>
                <p:oleObj name="Document" r:id="rId3" imgW="8229600" imgH="5740400" progId="Word.Document.12">
                  <p:embed/>
                  <p:pic>
                    <p:nvPicPr>
                      <p:cNvPr id="4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89" y="1190389"/>
                        <a:ext cx="8196263" cy="570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44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Interpretation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Are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results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consistent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with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contestable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markets</a:t>
            </a:r>
            <a:r>
              <a:rPr lang="cs-CZ" dirty="0" smtClean="0">
                <a:latin typeface="Calibri" panose="020F0502020204030204" pitchFamily="34" charset="0"/>
              </a:rPr>
              <a:t>? </a:t>
            </a:r>
            <a:r>
              <a:rPr lang="cs-CZ" dirty="0" err="1" smtClean="0">
                <a:latin typeface="Calibri" panose="020F0502020204030204" pitchFamily="34" charset="0"/>
              </a:rPr>
              <a:t>Yes</a:t>
            </a:r>
            <a:r>
              <a:rPr lang="cs-CZ" dirty="0" smtClean="0">
                <a:latin typeface="Calibri" panose="020F0502020204030204" pitchFamily="34" charset="0"/>
              </a:rPr>
              <a:t> a and no.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finding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that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actual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competition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induces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price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reduction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implies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that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airline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routes</a:t>
            </a:r>
            <a:r>
              <a:rPr lang="cs-CZ" dirty="0" smtClean="0">
                <a:latin typeface="Calibri" panose="020F0502020204030204" pitchFamily="34" charset="0"/>
              </a:rPr>
              <a:t> are not </a:t>
            </a:r>
            <a:r>
              <a:rPr lang="cs-CZ" dirty="0" err="1" smtClean="0">
                <a:latin typeface="Calibri" panose="020F0502020204030204" pitchFamily="34" charset="0"/>
              </a:rPr>
              <a:t>perfectly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contestable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But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results</a:t>
            </a:r>
            <a:r>
              <a:rPr lang="cs-CZ" dirty="0" smtClean="0">
                <a:latin typeface="Calibri" panose="020F0502020204030204" pitchFamily="34" charset="0"/>
              </a:rPr>
              <a:t> do </a:t>
            </a:r>
            <a:r>
              <a:rPr lang="cs-CZ" dirty="0" err="1" smtClean="0">
                <a:latin typeface="Calibri" panose="020F0502020204030204" pitchFamily="34" charset="0"/>
              </a:rPr>
              <a:t>indicate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that</a:t>
            </a:r>
            <a:r>
              <a:rPr lang="cs-CZ" dirty="0" smtClean="0">
                <a:latin typeface="Calibri" panose="020F0502020204030204" pitchFamily="34" charset="0"/>
              </a:rPr>
              <a:t> these </a:t>
            </a:r>
            <a:r>
              <a:rPr lang="cs-CZ" dirty="0" err="1" smtClean="0">
                <a:latin typeface="Calibri" panose="020F0502020204030204" pitchFamily="34" charset="0"/>
              </a:rPr>
              <a:t>markets</a:t>
            </a:r>
            <a:r>
              <a:rPr lang="cs-CZ" dirty="0" smtClean="0">
                <a:latin typeface="Calibri" panose="020F0502020204030204" pitchFamily="34" charset="0"/>
              </a:rPr>
              <a:t> are </a:t>
            </a:r>
            <a:r>
              <a:rPr lang="cs-CZ" dirty="0" err="1" smtClean="0">
                <a:latin typeface="Calibri" panose="020F0502020204030204" pitchFamily="34" charset="0"/>
              </a:rPr>
              <a:t>imperfectly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contestable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increase</a:t>
            </a:r>
            <a:r>
              <a:rPr lang="cs-CZ" dirty="0" smtClean="0">
                <a:latin typeface="Calibri" panose="020F0502020204030204" pitchFamily="34" charset="0"/>
              </a:rPr>
              <a:t> in </a:t>
            </a:r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number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of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potential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carriers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leads</a:t>
            </a:r>
            <a:r>
              <a:rPr lang="cs-CZ" dirty="0" smtClean="0">
                <a:latin typeface="Calibri" panose="020F0502020204030204" pitchFamily="34" charset="0"/>
              </a:rPr>
              <a:t> to </a:t>
            </a:r>
            <a:r>
              <a:rPr lang="cs-CZ" dirty="0" err="1" smtClean="0">
                <a:latin typeface="Calibri" panose="020F0502020204030204" pitchFamily="34" charset="0"/>
              </a:rPr>
              <a:t>price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reductions</a:t>
            </a:r>
            <a:r>
              <a:rPr lang="cs-CZ" dirty="0" smtClean="0">
                <a:latin typeface="Calibri" panose="020F0502020204030204" pitchFamily="34" charset="0"/>
              </a:rPr>
              <a:t>, </a:t>
            </a:r>
            <a:r>
              <a:rPr lang="cs-CZ" dirty="0" err="1" smtClean="0">
                <a:latin typeface="Calibri" panose="020F0502020204030204" pitchFamily="34" charset="0"/>
              </a:rPr>
              <a:t>however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this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effect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relatively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small</a:t>
            </a:r>
            <a:r>
              <a:rPr lang="cs-CZ" dirty="0" smtClean="0">
                <a:latin typeface="Calibri" panose="020F0502020204030204" pitchFamily="34" charset="0"/>
              </a:rPr>
              <a:t>. 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92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Review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basic </a:t>
            </a:r>
            <a:r>
              <a:rPr lang="cs-CZ" dirty="0" err="1" smtClean="0"/>
              <a:t>micro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1. What is a normal profit?</a:t>
            </a:r>
          </a:p>
          <a:p>
            <a:pPr marL="0" indent="0">
              <a:buNone/>
            </a:pPr>
            <a:r>
              <a:rPr lang="en-GB" dirty="0"/>
              <a:t>2. Does perfect competition exist in the real world?</a:t>
            </a:r>
          </a:p>
          <a:p>
            <a:pPr marL="0" indent="0">
              <a:buNone/>
            </a:pPr>
            <a:r>
              <a:rPr lang="en-GB" dirty="0"/>
              <a:t>3. What happens when markets do not have enough competition?</a:t>
            </a:r>
          </a:p>
          <a:p>
            <a:pPr marL="0" indent="0">
              <a:buNone/>
            </a:pPr>
            <a:r>
              <a:rPr lang="en-GB" dirty="0"/>
              <a:t>4. What are barriers to entry in the airline industry?</a:t>
            </a:r>
          </a:p>
          <a:p>
            <a:pPr marL="0" indent="0">
              <a:buNone/>
            </a:pPr>
            <a:r>
              <a:rPr lang="en-GB" dirty="0"/>
              <a:t>5. How is price established in an oligopoly market?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29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Perfect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 (</a:t>
            </a:r>
            <a:r>
              <a:rPr lang="cs-CZ" dirty="0" err="1" smtClean="0"/>
              <a:t>assumptions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Many </a:t>
            </a:r>
            <a:r>
              <a:rPr lang="cs-CZ" dirty="0" err="1" smtClean="0"/>
              <a:t>buyers</a:t>
            </a:r>
            <a:r>
              <a:rPr lang="cs-CZ" dirty="0" smtClean="0"/>
              <a:t> and </a:t>
            </a:r>
            <a:r>
              <a:rPr lang="cs-CZ" dirty="0" err="1" smtClean="0"/>
              <a:t>sellers</a:t>
            </a:r>
            <a:endParaRPr lang="cs-CZ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entry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exit</a:t>
            </a:r>
          </a:p>
          <a:p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firms</a:t>
            </a:r>
            <a:r>
              <a:rPr lang="cs-CZ" dirty="0" smtClean="0"/>
              <a:t> are profit </a:t>
            </a:r>
            <a:r>
              <a:rPr lang="cs-CZ" dirty="0" err="1" smtClean="0"/>
              <a:t>maximisers</a:t>
            </a:r>
            <a:endParaRPr lang="cs-CZ" dirty="0" smtClean="0"/>
          </a:p>
          <a:p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consumers</a:t>
            </a:r>
            <a:r>
              <a:rPr lang="cs-CZ" dirty="0" smtClean="0"/>
              <a:t> are utility </a:t>
            </a:r>
            <a:r>
              <a:rPr lang="cs-CZ" dirty="0" err="1" smtClean="0"/>
              <a:t>maximizers</a:t>
            </a:r>
            <a:endParaRPr lang="cs-CZ" dirty="0" smtClean="0"/>
          </a:p>
          <a:p>
            <a:r>
              <a:rPr lang="cs-CZ" dirty="0" err="1" smtClean="0"/>
              <a:t>Perfect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r>
              <a:rPr lang="cs-CZ" dirty="0" err="1" smtClean="0"/>
              <a:t>Homogenous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endParaRPr lang="cs-CZ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economies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scale</a:t>
            </a:r>
            <a:endParaRPr lang="cs-CZ" dirty="0" smtClean="0"/>
          </a:p>
          <a:p>
            <a:r>
              <a:rPr lang="cs-CZ" dirty="0" smtClean="0"/>
              <a:t>Non </a:t>
            </a:r>
            <a:r>
              <a:rPr lang="cs-CZ" dirty="0" err="1" smtClean="0"/>
              <a:t>rivarly</a:t>
            </a:r>
            <a:r>
              <a:rPr lang="cs-CZ" dirty="0" smtClean="0"/>
              <a:t> in </a:t>
            </a:r>
            <a:r>
              <a:rPr lang="cs-CZ" dirty="0" err="1" smtClean="0"/>
              <a:t>consumption</a:t>
            </a:r>
            <a:endParaRPr lang="cs-CZ" dirty="0" smtClean="0"/>
          </a:p>
          <a:p>
            <a:r>
              <a:rPr lang="cs-CZ" dirty="0" err="1" smtClean="0"/>
              <a:t>Absense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externalities</a:t>
            </a:r>
            <a:endParaRPr lang="cs-CZ" dirty="0" smtClean="0"/>
          </a:p>
          <a:p>
            <a:r>
              <a:rPr lang="cs-CZ" dirty="0" smtClean="0"/>
              <a:t>No </a:t>
            </a:r>
            <a:r>
              <a:rPr lang="cs-CZ" dirty="0" err="1" smtClean="0"/>
              <a:t>governemnt</a:t>
            </a:r>
            <a:r>
              <a:rPr lang="cs-CZ" dirty="0" smtClean="0"/>
              <a:t> </a:t>
            </a:r>
            <a:r>
              <a:rPr lang="cs-CZ" dirty="0" err="1" smtClean="0"/>
              <a:t>intervention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entry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Firm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endParaRPr lang="cs-CZ" dirty="0" smtClean="0"/>
          </a:p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sunk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endParaRPr lang="cs-CZ" dirty="0" smtClean="0"/>
          </a:p>
          <a:p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differentiation</a:t>
            </a:r>
            <a:endParaRPr lang="cs-CZ" dirty="0" smtClean="0"/>
          </a:p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endParaRPr lang="cs-CZ" dirty="0" smtClean="0"/>
          </a:p>
          <a:p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err="1" smtClean="0"/>
              <a:t>Exclusive</a:t>
            </a:r>
            <a:r>
              <a:rPr lang="cs-CZ" dirty="0" smtClean="0"/>
              <a:t> </a:t>
            </a:r>
            <a:r>
              <a:rPr lang="cs-CZ" dirty="0" err="1" smtClean="0"/>
              <a:t>dealership</a:t>
            </a:r>
            <a:endParaRPr lang="cs-CZ" dirty="0" smtClean="0"/>
          </a:p>
          <a:p>
            <a:r>
              <a:rPr lang="cs-CZ" dirty="0" err="1" smtClean="0"/>
              <a:t>Branding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08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Barriers</a:t>
            </a:r>
            <a:r>
              <a:rPr lang="cs-CZ" dirty="0" smtClean="0"/>
              <a:t> to </a:t>
            </a:r>
            <a:r>
              <a:rPr lang="cs-CZ" dirty="0" err="1" smtClean="0"/>
              <a:t>entry</a:t>
            </a:r>
            <a:r>
              <a:rPr lang="cs-CZ" dirty="0" smtClean="0"/>
              <a:t> (</a:t>
            </a:r>
            <a:r>
              <a:rPr lang="cs-CZ" dirty="0" err="1" smtClean="0"/>
              <a:t>exercise</a:t>
            </a:r>
            <a:r>
              <a:rPr lang="cs-CZ" dirty="0" smtClean="0"/>
              <a:t>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/>
              <a:t>the following transport industries: </a:t>
            </a:r>
            <a:r>
              <a:rPr lang="en-GB" dirty="0" smtClean="0"/>
              <a:t>a</a:t>
            </a:r>
            <a:r>
              <a:rPr lang="en-GB" dirty="0"/>
              <a:t>) Bus production b) Provision of rail services c) Provision of the rail infrastructure d) Road haulage e) Air services f) Parcels markets; identify the main barriers to entry into each of these markets for a potential market entrant under the headings of structural and strategic barriers. Then place these industries on a scale, where 1 represents the industry with the lowest barriers to entry and 6 the industry with the highest. What does this tell you?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57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Disadvantages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monopoly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inefficiencies</a:t>
            </a:r>
            <a:endParaRPr lang="cs-CZ" dirty="0" smtClean="0"/>
          </a:p>
          <a:p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 </a:t>
            </a:r>
            <a:r>
              <a:rPr lang="cs-CZ" dirty="0" err="1" smtClean="0"/>
              <a:t>charged</a:t>
            </a:r>
            <a:r>
              <a:rPr lang="cs-CZ" dirty="0" smtClean="0"/>
              <a:t> and </a:t>
            </a:r>
            <a:r>
              <a:rPr lang="cs-CZ" dirty="0" err="1" smtClean="0"/>
              <a:t>lower</a:t>
            </a:r>
            <a:r>
              <a:rPr lang="cs-CZ" dirty="0" smtClean="0"/>
              <a:t> output </a:t>
            </a:r>
            <a:r>
              <a:rPr lang="cs-CZ" dirty="0" err="1" smtClean="0"/>
              <a:t>produced</a:t>
            </a:r>
            <a:endParaRPr lang="cs-CZ" dirty="0" smtClean="0"/>
          </a:p>
          <a:p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dirty="0" err="1" smtClean="0"/>
              <a:t>surplus</a:t>
            </a:r>
            <a:r>
              <a:rPr lang="cs-CZ" dirty="0" smtClean="0"/>
              <a:t> and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regressive</a:t>
            </a:r>
            <a:endParaRPr lang="cs-CZ" dirty="0" smtClean="0"/>
          </a:p>
          <a:p>
            <a:r>
              <a:rPr lang="cs-CZ" dirty="0" smtClean="0"/>
              <a:t>Net </a:t>
            </a:r>
            <a:r>
              <a:rPr lang="cs-CZ" dirty="0" err="1" smtClean="0"/>
              <a:t>welfare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endParaRPr lang="cs-CZ" dirty="0" smtClean="0"/>
          </a:p>
          <a:p>
            <a:r>
              <a:rPr lang="cs-CZ" dirty="0" smtClean="0"/>
              <a:t>X-</a:t>
            </a:r>
            <a:r>
              <a:rPr lang="cs-CZ" dirty="0" err="1" smtClean="0"/>
              <a:t>efficiency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market no </a:t>
            </a:r>
            <a:r>
              <a:rPr lang="cs-CZ" dirty="0" err="1" smtClean="0"/>
              <a:t>longer</a:t>
            </a:r>
            <a:r>
              <a:rPr lang="cs-CZ" dirty="0" smtClean="0"/>
              <a:t> </a:t>
            </a:r>
            <a:r>
              <a:rPr lang="cs-CZ" dirty="0" err="1" smtClean="0"/>
              <a:t>regulates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72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2051</Words>
  <Application>Microsoft Office PowerPoint</Application>
  <PresentationFormat>Předvádění na obrazovce (4:3)</PresentationFormat>
  <Paragraphs>180</Paragraphs>
  <Slides>47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Courier New</vt:lpstr>
      <vt:lpstr>Motiv systému Office</vt:lpstr>
      <vt:lpstr>Document</vt:lpstr>
      <vt:lpstr>5. COMPETITION (1)</vt:lpstr>
      <vt:lpstr>Readings for Lecture 5</vt:lpstr>
      <vt:lpstr>Learning Objectives </vt:lpstr>
      <vt:lpstr>5.1 Theory</vt:lpstr>
      <vt:lpstr>Review of basic micro</vt:lpstr>
      <vt:lpstr>Perfect competition (assumptions)</vt:lpstr>
      <vt:lpstr>Barriers to entry</vt:lpstr>
      <vt:lpstr>Barriers to entry (exercise)</vt:lpstr>
      <vt:lpstr>Disadvantages of monopoly</vt:lpstr>
      <vt:lpstr>Advantages of monopoly</vt:lpstr>
      <vt:lpstr>Contestable markets</vt:lpstr>
      <vt:lpstr>Review question</vt:lpstr>
      <vt:lpstr>Case: Contestability in airlines</vt:lpstr>
      <vt:lpstr>Discussion question</vt:lpstr>
      <vt:lpstr>5.2 Competition on x for the market</vt:lpstr>
      <vt:lpstr>Competition on x for the market</vt:lpstr>
      <vt:lpstr>Competition on the market</vt:lpstr>
      <vt:lpstr>Competition for the market</vt:lpstr>
      <vt:lpstr>European rail</vt:lpstr>
      <vt:lpstr>British buses</vt:lpstr>
      <vt:lpstr>5.3 Case study</vt:lpstr>
      <vt:lpstr>Introduction</vt:lpstr>
      <vt:lpstr>Competition for the market</vt:lpstr>
      <vt:lpstr>Competition on the market</vt:lpstr>
      <vt:lpstr>France – no competition</vt:lpstr>
      <vt:lpstr>Has passenger rail market liberalization been a success?</vt:lpstr>
      <vt:lpstr>Trends in passenger rail traffic</vt:lpstr>
      <vt:lpstr>Traffic in France and Britain</vt:lpstr>
      <vt:lpstr>Traffic in Germany and Sweden</vt:lpstr>
      <vt:lpstr>Subsidies in Germany and France</vt:lpstr>
      <vt:lpstr>Costs and subsidies in Britain</vt:lpstr>
      <vt:lpstr>Franchising - discussion</vt:lpstr>
      <vt:lpstr>Greater role for open access?</vt:lpstr>
      <vt:lpstr>Conclusions</vt:lpstr>
      <vt:lpstr>5.4 Summary</vt:lpstr>
      <vt:lpstr>Summary (1)</vt:lpstr>
      <vt:lpstr>Summary (2)</vt:lpstr>
      <vt:lpstr>Readings for Lecture 7</vt:lpstr>
      <vt:lpstr>Appendix</vt:lpstr>
      <vt:lpstr>Contestable market theory</vt:lpstr>
      <vt:lpstr>Theory</vt:lpstr>
      <vt:lpstr>Case: Competition and contestability in the US airline industry </vt:lpstr>
      <vt:lpstr>Case: Competition and contestability in the US airline industry </vt:lpstr>
      <vt:lpstr>Variables</vt:lpstr>
      <vt:lpstr>Hypotheses</vt:lpstr>
      <vt:lpstr>Results</vt:lpstr>
      <vt:lpstr>Interpretation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COMPETITION</dc:title>
  <dc:creator>Tomes Zdenek</dc:creator>
  <cp:lastModifiedBy>Tomes Zdenek</cp:lastModifiedBy>
  <cp:revision>20</cp:revision>
  <cp:lastPrinted>2018-10-16T06:33:17Z</cp:lastPrinted>
  <dcterms:created xsi:type="dcterms:W3CDTF">2018-01-02T08:52:44Z</dcterms:created>
  <dcterms:modified xsi:type="dcterms:W3CDTF">2018-10-16T06:41:46Z</dcterms:modified>
</cp:coreProperties>
</file>