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8" r:id="rId2"/>
    <p:sldId id="257" r:id="rId3"/>
    <p:sldId id="308" r:id="rId4"/>
    <p:sldId id="309" r:id="rId5"/>
    <p:sldId id="269" r:id="rId6"/>
    <p:sldId id="259" r:id="rId7"/>
    <p:sldId id="260" r:id="rId8"/>
    <p:sldId id="261" r:id="rId9"/>
    <p:sldId id="262" r:id="rId10"/>
    <p:sldId id="349" r:id="rId11"/>
    <p:sldId id="352" r:id="rId12"/>
    <p:sldId id="353" r:id="rId13"/>
    <p:sldId id="355" r:id="rId14"/>
    <p:sldId id="356" r:id="rId15"/>
    <p:sldId id="357" r:id="rId16"/>
    <p:sldId id="359" r:id="rId17"/>
    <p:sldId id="360" r:id="rId18"/>
    <p:sldId id="362" r:id="rId19"/>
    <p:sldId id="361" r:id="rId20"/>
    <p:sldId id="365" r:id="rId21"/>
    <p:sldId id="366" r:id="rId22"/>
    <p:sldId id="351" r:id="rId23"/>
    <p:sldId id="367" r:id="rId24"/>
    <p:sldId id="358" r:id="rId25"/>
    <p:sldId id="368" r:id="rId26"/>
    <p:sldId id="364" r:id="rId27"/>
    <p:sldId id="369" r:id="rId28"/>
    <p:sldId id="370" r:id="rId29"/>
    <p:sldId id="373" r:id="rId30"/>
    <p:sldId id="372" r:id="rId31"/>
    <p:sldId id="371" r:id="rId32"/>
    <p:sldId id="374" r:id="rId33"/>
    <p:sldId id="375" r:id="rId34"/>
    <p:sldId id="379" r:id="rId35"/>
    <p:sldId id="376" r:id="rId36"/>
    <p:sldId id="377" r:id="rId37"/>
    <p:sldId id="378" r:id="rId38"/>
    <p:sldId id="380" r:id="rId39"/>
    <p:sldId id="278" r:id="rId40"/>
    <p:sldId id="321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14" r:id="rId50"/>
    <p:sldId id="280" r:id="rId51"/>
    <p:sldId id="315" r:id="rId52"/>
    <p:sldId id="347" r:id="rId53"/>
    <p:sldId id="323" r:id="rId54"/>
    <p:sldId id="324" r:id="rId55"/>
    <p:sldId id="325" r:id="rId56"/>
    <p:sldId id="326" r:id="rId57"/>
    <p:sldId id="348" r:id="rId58"/>
    <p:sldId id="316" r:id="rId59"/>
    <p:sldId id="381" r:id="rId60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494C-BF0C-4CD3-AE66-D7B87808D718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4988C-E520-4394-B92E-E016B3529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71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A6624-4038-44D8-89F5-EDA53AC2BCBD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712C4-1CF7-4A8F-B377-769070FF5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D78B-8DAC-4E57-82A6-9099821BC611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827-BBEA-42FB-9BF3-2D9669A60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0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D78B-8DAC-4E57-82A6-9099821BC611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827-BBEA-42FB-9BF3-2D9669A60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7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D78B-8DAC-4E57-82A6-9099821BC611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827-BBEA-42FB-9BF3-2D9669A60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41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D78B-8DAC-4E57-82A6-9099821BC611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827-BBEA-42FB-9BF3-2D9669A60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69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D78B-8DAC-4E57-82A6-9099821BC611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827-BBEA-42FB-9BF3-2D9669A60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82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D78B-8DAC-4E57-82A6-9099821BC611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827-BBEA-42FB-9BF3-2D9669A60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34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D78B-8DAC-4E57-82A6-9099821BC611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827-BBEA-42FB-9BF3-2D9669A60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28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D78B-8DAC-4E57-82A6-9099821BC611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827-BBEA-42FB-9BF3-2D9669A60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2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D78B-8DAC-4E57-82A6-9099821BC611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827-BBEA-42FB-9BF3-2D9669A60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3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D78B-8DAC-4E57-82A6-9099821BC611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827-BBEA-42FB-9BF3-2D9669A60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9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D78B-8DAC-4E57-82A6-9099821BC611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827-BBEA-42FB-9BF3-2D9669A60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19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FD78B-8DAC-4E57-82A6-9099821BC611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B827-BBEA-42FB-9BF3-2D9669A60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34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dirty="0" smtClean="0"/>
              <a:t>. </a:t>
            </a:r>
            <a:r>
              <a:rPr lang="cs-CZ" dirty="0" smtClean="0"/>
              <a:t>OWNERSHIP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dirty="0" smtClean="0"/>
              <a:t>.2 </a:t>
            </a:r>
            <a:r>
              <a:rPr lang="cs-CZ" dirty="0" smtClean="0"/>
              <a:t>Japan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88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cs-CZ" dirty="0" smtClean="0"/>
              <a:t>In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– </a:t>
            </a:r>
            <a:r>
              <a:rPr lang="cs-CZ" dirty="0" err="1" smtClean="0"/>
              <a:t>passenger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r>
              <a:rPr lang="cs-CZ" dirty="0" smtClean="0"/>
              <a:t> dominant</a:t>
            </a:r>
          </a:p>
          <a:p>
            <a:r>
              <a:rPr lang="cs-CZ" dirty="0" smtClean="0"/>
              <a:t>Honsu </a:t>
            </a:r>
            <a:r>
              <a:rPr lang="cs-CZ" dirty="0" err="1" smtClean="0"/>
              <a:t>island</a:t>
            </a:r>
            <a:r>
              <a:rPr lang="cs-CZ" dirty="0" smtClean="0"/>
              <a:t> </a:t>
            </a:r>
            <a:r>
              <a:rPr lang="cs-CZ" dirty="0" err="1" smtClean="0"/>
              <a:t>geography</a:t>
            </a:r>
            <a:endParaRPr lang="cs-CZ" dirty="0" smtClean="0"/>
          </a:p>
          <a:p>
            <a:r>
              <a:rPr lang="cs-CZ" dirty="0" err="1" smtClean="0"/>
              <a:t>Freight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marginal</a:t>
            </a:r>
            <a:r>
              <a:rPr lang="cs-CZ" dirty="0" smtClean="0"/>
              <a:t> –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sea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endParaRPr lang="cs-CZ" dirty="0" smtClean="0"/>
          </a:p>
          <a:p>
            <a:r>
              <a:rPr lang="cs-CZ" dirty="0" smtClean="0"/>
              <a:t>HSR </a:t>
            </a:r>
            <a:r>
              <a:rPr lang="cs-CZ" dirty="0" err="1" smtClean="0"/>
              <a:t>Shinkansen</a:t>
            </a:r>
            <a:r>
              <a:rPr lang="cs-CZ" dirty="0" smtClean="0"/>
              <a:t> – </a:t>
            </a:r>
            <a:r>
              <a:rPr lang="cs-CZ" dirty="0" err="1" smtClean="0"/>
              <a:t>starting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1964 on </a:t>
            </a:r>
            <a:r>
              <a:rPr lang="cs-CZ" dirty="0" err="1" smtClean="0"/>
              <a:t>Tokyo-Osaka</a:t>
            </a:r>
            <a:r>
              <a:rPr lang="cs-CZ" dirty="0" smtClean="0"/>
              <a:t> line</a:t>
            </a:r>
          </a:p>
          <a:p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successful</a:t>
            </a:r>
            <a:r>
              <a:rPr lang="cs-CZ" dirty="0" smtClean="0"/>
              <a:t> – </a:t>
            </a:r>
            <a:r>
              <a:rPr lang="cs-CZ" dirty="0" err="1" smtClean="0"/>
              <a:t>leading</a:t>
            </a:r>
            <a:r>
              <a:rPr lang="cs-CZ" dirty="0" smtClean="0"/>
              <a:t> to </a:t>
            </a:r>
            <a:r>
              <a:rPr lang="cs-CZ" dirty="0" err="1" smtClean="0"/>
              <a:t>build</a:t>
            </a:r>
            <a:r>
              <a:rPr lang="cs-CZ" dirty="0" smtClean="0"/>
              <a:t> up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further</a:t>
            </a:r>
            <a:r>
              <a:rPr lang="cs-CZ" dirty="0" smtClean="0"/>
              <a:t> lines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commercial</a:t>
            </a:r>
            <a:r>
              <a:rPr lang="cs-CZ" dirty="0" smtClean="0"/>
              <a:t> </a:t>
            </a:r>
            <a:r>
              <a:rPr lang="cs-CZ" dirty="0" err="1" smtClean="0"/>
              <a:t>potential</a:t>
            </a:r>
            <a:endParaRPr lang="cs-CZ" dirty="0" smtClean="0"/>
          </a:p>
          <a:p>
            <a:r>
              <a:rPr lang="cs-CZ" dirty="0" smtClean="0"/>
              <a:t>1980s –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indebtness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JNR , </a:t>
            </a:r>
            <a:r>
              <a:rPr lang="cs-CZ" dirty="0" err="1" smtClean="0"/>
              <a:t>overemployment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505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1986 </a:t>
            </a:r>
            <a:r>
              <a:rPr lang="cs-CZ" dirty="0" err="1" smtClean="0"/>
              <a:t>Reform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Sack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management</a:t>
            </a:r>
          </a:p>
          <a:p>
            <a:r>
              <a:rPr lang="cs-CZ" dirty="0" err="1" smtClean="0"/>
              <a:t>Horizontal</a:t>
            </a:r>
            <a:r>
              <a:rPr lang="cs-CZ" dirty="0" smtClean="0"/>
              <a:t> </a:t>
            </a:r>
            <a:r>
              <a:rPr lang="cs-CZ" dirty="0" err="1" smtClean="0"/>
              <a:t>separation</a:t>
            </a:r>
            <a:r>
              <a:rPr lang="cs-CZ" dirty="0" smtClean="0"/>
              <a:t> (JR </a:t>
            </a:r>
            <a:r>
              <a:rPr lang="cs-CZ" dirty="0" err="1" smtClean="0"/>
              <a:t>Freight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Geographical</a:t>
            </a:r>
            <a:r>
              <a:rPr lang="cs-CZ" dirty="0" smtClean="0"/>
              <a:t> </a:t>
            </a:r>
            <a:r>
              <a:rPr lang="cs-CZ" dirty="0" err="1" smtClean="0"/>
              <a:t>separation</a:t>
            </a:r>
            <a:r>
              <a:rPr lang="cs-CZ" dirty="0" smtClean="0"/>
              <a:t> (</a:t>
            </a:r>
            <a:r>
              <a:rPr lang="cs-CZ" dirty="0"/>
              <a:t>JR East, JR </a:t>
            </a:r>
            <a:r>
              <a:rPr lang="cs-CZ" dirty="0" err="1"/>
              <a:t>Central</a:t>
            </a:r>
            <a:r>
              <a:rPr lang="cs-CZ" dirty="0"/>
              <a:t> a JR </a:t>
            </a:r>
            <a:r>
              <a:rPr lang="cs-CZ" dirty="0" err="1" smtClean="0"/>
              <a:t>West</a:t>
            </a:r>
            <a:r>
              <a:rPr lang="cs-CZ" dirty="0" smtClean="0"/>
              <a:t> - </a:t>
            </a:r>
            <a:r>
              <a:rPr lang="cs-CZ" dirty="0" err="1" smtClean="0"/>
              <a:t>commercialization</a:t>
            </a:r>
            <a:r>
              <a:rPr lang="cs-CZ" dirty="0" smtClean="0"/>
              <a:t>, </a:t>
            </a:r>
            <a:r>
              <a:rPr lang="cs-CZ" dirty="0"/>
              <a:t>JR </a:t>
            </a:r>
            <a:r>
              <a:rPr lang="cs-CZ" dirty="0" err="1"/>
              <a:t>Hokkaido</a:t>
            </a:r>
            <a:r>
              <a:rPr lang="cs-CZ" dirty="0"/>
              <a:t>, JR </a:t>
            </a:r>
            <a:r>
              <a:rPr lang="cs-CZ" dirty="0" err="1"/>
              <a:t>Shikoku</a:t>
            </a:r>
            <a:r>
              <a:rPr lang="cs-CZ" dirty="0"/>
              <a:t> a JR </a:t>
            </a:r>
            <a:r>
              <a:rPr lang="cs-CZ" dirty="0" err="1" smtClean="0"/>
              <a:t>Kyushu</a:t>
            </a:r>
            <a:r>
              <a:rPr lang="cs-CZ" dirty="0" smtClean="0"/>
              <a:t> - </a:t>
            </a:r>
            <a:r>
              <a:rPr lang="cs-CZ" dirty="0" err="1" smtClean="0"/>
              <a:t>subsidies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Yardstick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– </a:t>
            </a:r>
            <a:r>
              <a:rPr lang="cs-CZ" dirty="0" err="1" smtClean="0"/>
              <a:t>comeptition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edges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endParaRPr lang="cs-CZ" dirty="0" smtClean="0"/>
          </a:p>
          <a:p>
            <a:r>
              <a:rPr lang="cs-CZ" dirty="0" err="1" smtClean="0"/>
              <a:t>Indebtness</a:t>
            </a:r>
            <a:r>
              <a:rPr lang="cs-CZ" dirty="0" smtClean="0"/>
              <a:t> – </a:t>
            </a:r>
            <a:r>
              <a:rPr lang="cs-CZ" dirty="0" err="1" smtClean="0"/>
              <a:t>partial</a:t>
            </a:r>
            <a:r>
              <a:rPr lang="cs-CZ" dirty="0" smtClean="0"/>
              <a:t> </a:t>
            </a:r>
            <a:r>
              <a:rPr lang="cs-CZ" dirty="0" err="1" smtClean="0"/>
              <a:t>bail-out</a:t>
            </a:r>
            <a:r>
              <a:rPr lang="cs-CZ" dirty="0" smtClean="0"/>
              <a:t>, </a:t>
            </a:r>
            <a:r>
              <a:rPr lang="cs-CZ" dirty="0" err="1" smtClean="0"/>
              <a:t>partial</a:t>
            </a:r>
            <a:r>
              <a:rPr lang="cs-CZ" dirty="0" smtClean="0"/>
              <a:t> transfer to JR East, </a:t>
            </a:r>
            <a:r>
              <a:rPr lang="cs-CZ" dirty="0" err="1" smtClean="0"/>
              <a:t>Central</a:t>
            </a:r>
            <a:r>
              <a:rPr lang="cs-CZ" dirty="0" smtClean="0"/>
              <a:t> and </a:t>
            </a:r>
            <a:r>
              <a:rPr lang="cs-CZ" dirty="0" err="1" smtClean="0"/>
              <a:t>West</a:t>
            </a:r>
            <a:endParaRPr lang="cs-CZ" dirty="0" smtClean="0"/>
          </a:p>
          <a:p>
            <a:r>
              <a:rPr lang="cs-CZ" dirty="0" err="1" smtClean="0"/>
              <a:t>Privatization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JR East, </a:t>
            </a:r>
            <a:r>
              <a:rPr lang="cs-CZ" dirty="0" err="1" smtClean="0"/>
              <a:t>Central</a:t>
            </a:r>
            <a:r>
              <a:rPr lang="cs-CZ" dirty="0" smtClean="0"/>
              <a:t> and </a:t>
            </a:r>
            <a:r>
              <a:rPr lang="cs-CZ" dirty="0" err="1" smtClean="0"/>
              <a:t>West</a:t>
            </a:r>
            <a:r>
              <a:rPr lang="cs-CZ" dirty="0" smtClean="0"/>
              <a:t> in 1990s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9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Japan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118" y="1772816"/>
            <a:ext cx="554308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Between</a:t>
            </a:r>
            <a:r>
              <a:rPr lang="cs-CZ" dirty="0" smtClean="0"/>
              <a:t> 1987-1991: </a:t>
            </a:r>
            <a:r>
              <a:rPr lang="cs-CZ" dirty="0" err="1" smtClean="0"/>
              <a:t>traffic</a:t>
            </a:r>
            <a:r>
              <a:rPr lang="cs-CZ" dirty="0" smtClean="0"/>
              <a:t> + 20%; </a:t>
            </a:r>
            <a:r>
              <a:rPr lang="cs-CZ" dirty="0" err="1" smtClean="0"/>
              <a:t>employment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280.000 to 160.000</a:t>
            </a:r>
          </a:p>
          <a:p>
            <a:r>
              <a:rPr lang="cs-CZ" dirty="0" err="1" smtClean="0"/>
              <a:t>Labor</a:t>
            </a:r>
            <a:r>
              <a:rPr lang="cs-CZ" dirty="0" smtClean="0"/>
              <a:t> </a:t>
            </a:r>
            <a:r>
              <a:rPr lang="cs-CZ" dirty="0" err="1" smtClean="0"/>
              <a:t>productivity</a:t>
            </a:r>
            <a:r>
              <a:rPr lang="cs-CZ" dirty="0" smtClean="0"/>
              <a:t>: +68% </a:t>
            </a:r>
            <a:r>
              <a:rPr lang="cs-CZ" dirty="0" err="1" smtClean="0"/>
              <a:t>between</a:t>
            </a:r>
            <a:r>
              <a:rPr lang="cs-CZ" dirty="0" smtClean="0"/>
              <a:t> 1985-88 and </a:t>
            </a:r>
            <a:r>
              <a:rPr lang="cs-CZ" dirty="0" err="1" smtClean="0"/>
              <a:t>another</a:t>
            </a:r>
            <a:r>
              <a:rPr lang="cs-CZ" dirty="0" smtClean="0"/>
              <a:t> +25% </a:t>
            </a:r>
            <a:r>
              <a:rPr lang="cs-CZ" dirty="0" err="1" smtClean="0"/>
              <a:t>between</a:t>
            </a:r>
            <a:r>
              <a:rPr lang="cs-CZ" dirty="0" smtClean="0"/>
              <a:t> 1988-98</a:t>
            </a:r>
          </a:p>
          <a:p>
            <a:r>
              <a:rPr lang="cs-CZ" dirty="0" smtClean="0"/>
              <a:t>JR East, </a:t>
            </a:r>
            <a:r>
              <a:rPr lang="cs-CZ" dirty="0" err="1" smtClean="0"/>
              <a:t>Central</a:t>
            </a:r>
            <a:r>
              <a:rPr lang="cs-CZ" dirty="0" smtClean="0"/>
              <a:t> and </a:t>
            </a:r>
            <a:r>
              <a:rPr lang="cs-CZ" dirty="0" err="1" smtClean="0"/>
              <a:t>West</a:t>
            </a:r>
            <a:r>
              <a:rPr lang="cs-CZ" dirty="0" smtClean="0"/>
              <a:t> – </a:t>
            </a:r>
            <a:r>
              <a:rPr lang="cs-CZ" dirty="0" err="1" smtClean="0"/>
              <a:t>profitable</a:t>
            </a:r>
            <a:r>
              <a:rPr lang="cs-CZ" dirty="0" smtClean="0"/>
              <a:t> +3 </a:t>
            </a:r>
            <a:r>
              <a:rPr lang="cs-CZ" dirty="0" err="1" smtClean="0"/>
              <a:t>bn</a:t>
            </a:r>
            <a:r>
              <a:rPr lang="cs-CZ" dirty="0" smtClean="0"/>
              <a:t> </a:t>
            </a:r>
            <a:r>
              <a:rPr lang="cs-CZ" dirty="0" err="1" smtClean="0"/>
              <a:t>income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r>
              <a:rPr lang="cs-CZ" dirty="0" smtClean="0"/>
              <a:t> per </a:t>
            </a:r>
            <a:r>
              <a:rPr lang="cs-CZ" dirty="0" err="1" smtClean="0"/>
              <a:t>year</a:t>
            </a:r>
            <a:r>
              <a:rPr lang="cs-CZ" dirty="0" smtClean="0"/>
              <a:t> (5 </a:t>
            </a:r>
            <a:r>
              <a:rPr lang="cs-CZ" dirty="0" err="1" smtClean="0"/>
              <a:t>bn</a:t>
            </a:r>
            <a:r>
              <a:rPr lang="cs-CZ" dirty="0" smtClean="0"/>
              <a:t> </a:t>
            </a:r>
            <a:r>
              <a:rPr lang="cs-CZ" dirty="0" err="1" smtClean="0"/>
              <a:t>subsidies</a:t>
            </a:r>
            <a:r>
              <a:rPr lang="cs-CZ" dirty="0" smtClean="0"/>
              <a:t> to JNR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reform</a:t>
            </a:r>
            <a:r>
              <a:rPr lang="cs-CZ" dirty="0" smtClean="0"/>
              <a:t>)</a:t>
            </a:r>
          </a:p>
          <a:p>
            <a:r>
              <a:rPr lang="cs-CZ" dirty="0" smtClean="0"/>
              <a:t>JR </a:t>
            </a:r>
            <a:r>
              <a:rPr lang="cs-CZ" dirty="0" err="1" smtClean="0"/>
              <a:t>Freight</a:t>
            </a:r>
            <a:r>
              <a:rPr lang="cs-CZ" dirty="0" smtClean="0"/>
              <a:t> and JR </a:t>
            </a:r>
            <a:r>
              <a:rPr lang="cs-CZ" dirty="0" err="1"/>
              <a:t>JR</a:t>
            </a:r>
            <a:r>
              <a:rPr lang="cs-CZ" dirty="0"/>
              <a:t> </a:t>
            </a:r>
            <a:r>
              <a:rPr lang="cs-CZ" dirty="0" err="1"/>
              <a:t>Hokkaido</a:t>
            </a:r>
            <a:r>
              <a:rPr lang="cs-CZ" dirty="0"/>
              <a:t>, JR </a:t>
            </a:r>
            <a:r>
              <a:rPr lang="cs-CZ" dirty="0" err="1"/>
              <a:t>Shikoku</a:t>
            </a:r>
            <a:r>
              <a:rPr lang="cs-CZ" dirty="0"/>
              <a:t> a JR </a:t>
            </a:r>
            <a:r>
              <a:rPr lang="cs-CZ" dirty="0" err="1" smtClean="0"/>
              <a:t>Kyushu</a:t>
            </a:r>
            <a:r>
              <a:rPr lang="cs-CZ" dirty="0" smtClean="0"/>
              <a:t> – </a:t>
            </a:r>
            <a:r>
              <a:rPr lang="cs-CZ" dirty="0" err="1" smtClean="0"/>
              <a:t>stable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r>
              <a:rPr lang="cs-CZ" dirty="0" smtClean="0"/>
              <a:t>, </a:t>
            </a:r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subsides</a:t>
            </a:r>
            <a:endParaRPr lang="cs-CZ" dirty="0" smtClean="0"/>
          </a:p>
          <a:p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and </a:t>
            </a:r>
            <a:r>
              <a:rPr lang="cs-CZ" dirty="0" err="1" smtClean="0"/>
              <a:t>responsivness</a:t>
            </a:r>
            <a:r>
              <a:rPr lang="cs-CZ" dirty="0" smtClean="0"/>
              <a:t> to </a:t>
            </a:r>
            <a:r>
              <a:rPr lang="cs-CZ" dirty="0" err="1" smtClean="0"/>
              <a:t>customers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35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Assesment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Successful</a:t>
            </a:r>
            <a:r>
              <a:rPr lang="cs-CZ" dirty="0" smtClean="0"/>
              <a:t> </a:t>
            </a:r>
            <a:r>
              <a:rPr lang="cs-CZ" dirty="0" err="1" smtClean="0"/>
              <a:t>reform</a:t>
            </a:r>
            <a:r>
              <a:rPr lang="cs-CZ" dirty="0" smtClean="0"/>
              <a:t>/</a:t>
            </a:r>
            <a:r>
              <a:rPr lang="cs-CZ" dirty="0" err="1" smtClean="0"/>
              <a:t>privatization</a:t>
            </a:r>
            <a:endParaRPr lang="cs-CZ" dirty="0" smtClean="0"/>
          </a:p>
          <a:p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goals</a:t>
            </a:r>
            <a:r>
              <a:rPr lang="cs-CZ" dirty="0" smtClean="0"/>
              <a:t>: to </a:t>
            </a:r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indebtness</a:t>
            </a:r>
            <a:r>
              <a:rPr lang="cs-CZ" dirty="0" smtClean="0"/>
              <a:t> and </a:t>
            </a:r>
            <a:r>
              <a:rPr lang="cs-CZ" dirty="0" err="1" smtClean="0"/>
              <a:t>bigness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JNR</a:t>
            </a:r>
          </a:p>
          <a:p>
            <a:r>
              <a:rPr lang="cs-CZ" dirty="0" smtClean="0"/>
              <a:t>No </a:t>
            </a:r>
            <a:r>
              <a:rPr lang="cs-CZ" dirty="0" err="1" smtClean="0"/>
              <a:t>competition</a:t>
            </a:r>
            <a:r>
              <a:rPr lang="cs-CZ" dirty="0" smtClean="0"/>
              <a:t>!</a:t>
            </a:r>
          </a:p>
          <a:p>
            <a:r>
              <a:rPr lang="cs-CZ" dirty="0" smtClean="0"/>
              <a:t>More </a:t>
            </a:r>
            <a:r>
              <a:rPr lang="cs-CZ" dirty="0" err="1" smtClean="0"/>
              <a:t>efective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 and </a:t>
            </a:r>
            <a:r>
              <a:rPr lang="cs-CZ" dirty="0" err="1" smtClean="0"/>
              <a:t>incentives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58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dirty="0" smtClean="0"/>
              <a:t>.3 </a:t>
            </a:r>
            <a:r>
              <a:rPr lang="cs-CZ" dirty="0" smtClean="0"/>
              <a:t>New </a:t>
            </a:r>
            <a:r>
              <a:rPr lang="cs-CZ" dirty="0" err="1" smtClean="0"/>
              <a:t>Zealand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38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characteristics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primarily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freight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passenger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commuting</a:t>
            </a:r>
            <a:r>
              <a:rPr lang="cs-CZ" dirty="0" smtClean="0"/>
              <a:t> to Wellington and Auckland and a </a:t>
            </a:r>
            <a:r>
              <a:rPr lang="cs-CZ" dirty="0" err="1" smtClean="0"/>
              <a:t>few</a:t>
            </a:r>
            <a:r>
              <a:rPr lang="cs-CZ" dirty="0" smtClean="0"/>
              <a:t> </a:t>
            </a:r>
            <a:r>
              <a:rPr lang="cs-CZ" dirty="0" err="1" smtClean="0"/>
              <a:t>intercity</a:t>
            </a:r>
            <a:r>
              <a:rPr lang="cs-CZ" dirty="0" smtClean="0"/>
              <a:t> </a:t>
            </a:r>
            <a:r>
              <a:rPr lang="cs-CZ" dirty="0" err="1" smtClean="0"/>
              <a:t>connections</a:t>
            </a:r>
            <a:endParaRPr lang="cs-CZ" dirty="0" smtClean="0"/>
          </a:p>
          <a:p>
            <a:r>
              <a:rPr lang="cs-CZ" dirty="0" err="1" smtClean="0"/>
              <a:t>Until</a:t>
            </a:r>
            <a:r>
              <a:rPr lang="cs-CZ" dirty="0" smtClean="0"/>
              <a:t> 1993 </a:t>
            </a:r>
            <a:r>
              <a:rPr lang="cs-CZ" dirty="0" err="1" smtClean="0"/>
              <a:t>vertically</a:t>
            </a:r>
            <a:r>
              <a:rPr lang="cs-CZ" dirty="0" smtClean="0"/>
              <a:t> and </a:t>
            </a:r>
            <a:r>
              <a:rPr lang="cs-CZ" dirty="0" err="1" smtClean="0"/>
              <a:t>horizontally</a:t>
            </a:r>
            <a:r>
              <a:rPr lang="cs-CZ" dirty="0" smtClean="0"/>
              <a:t> </a:t>
            </a:r>
            <a:r>
              <a:rPr lang="cs-CZ" dirty="0" err="1" smtClean="0"/>
              <a:t>integrated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 in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ownership</a:t>
            </a:r>
            <a:endParaRPr lang="cs-CZ" dirty="0" smtClean="0"/>
          </a:p>
          <a:p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intermodal</a:t>
            </a:r>
            <a:r>
              <a:rPr lang="cs-CZ" dirty="0" smtClean="0"/>
              <a:t> </a:t>
            </a:r>
            <a:r>
              <a:rPr lang="cs-CZ" dirty="0" err="1" smtClean="0"/>
              <a:t>comeptition</a:t>
            </a:r>
            <a:r>
              <a:rPr lang="cs-CZ" dirty="0" smtClean="0"/>
              <a:t> and </a:t>
            </a:r>
            <a:r>
              <a:rPr lang="cs-CZ" dirty="0" err="1" smtClean="0"/>
              <a:t>worsening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665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Nez</a:t>
            </a:r>
            <a:r>
              <a:rPr lang="cs-CZ" dirty="0" smtClean="0"/>
              <a:t> </a:t>
            </a:r>
            <a:r>
              <a:rPr lang="cs-CZ" dirty="0" err="1" smtClean="0"/>
              <a:t>Zealand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map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66" y="1600200"/>
            <a:ext cx="3149068" cy="4525963"/>
          </a:xfrm>
        </p:spPr>
      </p:pic>
    </p:spTree>
    <p:extLst>
      <p:ext uri="{BB962C8B-B14F-4D97-AF65-F5344CB8AC3E}">
        <p14:creationId xmlns:p14="http://schemas.microsoft.com/office/powerpoint/2010/main" val="40113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1993 </a:t>
            </a:r>
            <a:r>
              <a:rPr lang="cs-CZ" dirty="0" err="1" smtClean="0"/>
              <a:t>privatization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NZ </a:t>
            </a:r>
            <a:r>
              <a:rPr lang="cs-CZ" dirty="0" err="1" smtClean="0"/>
              <a:t>government</a:t>
            </a:r>
            <a:r>
              <a:rPr lang="cs-CZ" dirty="0" smtClean="0"/>
              <a:t> in 1993 sold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railway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400 </a:t>
            </a:r>
            <a:r>
              <a:rPr lang="cs-CZ" dirty="0" err="1" smtClean="0"/>
              <a:t>million</a:t>
            </a:r>
            <a:r>
              <a:rPr lang="cs-CZ" dirty="0" smtClean="0"/>
              <a:t> USD to </a:t>
            </a:r>
            <a:r>
              <a:rPr lang="cs-CZ" dirty="0" err="1" smtClean="0"/>
              <a:t>consortium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investors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privatization</a:t>
            </a:r>
            <a:r>
              <a:rPr lang="cs-CZ" dirty="0" smtClean="0"/>
              <a:t>, </a:t>
            </a:r>
            <a:r>
              <a:rPr lang="cs-CZ" dirty="0" err="1" smtClean="0"/>
              <a:t>profits</a:t>
            </a:r>
            <a:r>
              <a:rPr lang="cs-CZ" dirty="0" smtClean="0"/>
              <a:t> rose, </a:t>
            </a:r>
            <a:r>
              <a:rPr lang="cs-CZ" dirty="0" err="1" smtClean="0"/>
              <a:t>however</a:t>
            </a:r>
            <a:r>
              <a:rPr lang="cs-CZ" dirty="0" smtClean="0"/>
              <a:t> not </a:t>
            </a:r>
            <a:r>
              <a:rPr lang="cs-CZ" dirty="0" err="1" smtClean="0"/>
              <a:t>enough</a:t>
            </a:r>
            <a:r>
              <a:rPr lang="cs-CZ" dirty="0" smtClean="0"/>
              <a:t> to </a:t>
            </a:r>
            <a:r>
              <a:rPr lang="cs-CZ" dirty="0" err="1" smtClean="0"/>
              <a:t>cover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endParaRPr lang="cs-CZ" dirty="0" smtClean="0"/>
          </a:p>
          <a:p>
            <a:r>
              <a:rPr lang="cs-CZ" dirty="0" err="1" smtClean="0"/>
              <a:t>Freight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r>
              <a:rPr lang="cs-CZ" dirty="0" smtClean="0"/>
              <a:t> rose </a:t>
            </a:r>
            <a:r>
              <a:rPr lang="cs-CZ" dirty="0" err="1" smtClean="0"/>
              <a:t>steadily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4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</a:t>
            </a:r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Reform of the Railway Sector and its Achievements</a:t>
            </a:r>
            <a:r>
              <a:rPr lang="cs-CZ" dirty="0"/>
              <a:t>  - </a:t>
            </a:r>
            <a:r>
              <a:rPr lang="en-US" dirty="0"/>
              <a:t>Network Industries Quarterly - Vol 18 - No 4 (December 2016) </a:t>
            </a:r>
          </a:p>
          <a:p>
            <a:r>
              <a:rPr lang="en-US" dirty="0" smtClean="0"/>
              <a:t>Preston</a:t>
            </a:r>
            <a:r>
              <a:rPr lang="en-US" dirty="0"/>
              <a:t>, J., &amp; Robins, D. (2013). Evaluating the long term impacts of transport policy: The case of passenger rail </a:t>
            </a:r>
            <a:r>
              <a:rPr lang="en-US" dirty="0" err="1"/>
              <a:t>privatisation</a:t>
            </a:r>
            <a:r>
              <a:rPr lang="en-US" dirty="0"/>
              <a:t>. </a:t>
            </a:r>
            <a:r>
              <a:rPr lang="en-US" i="1" dirty="0"/>
              <a:t>Research in Transportation Economics</a:t>
            </a:r>
            <a:r>
              <a:rPr lang="en-US" dirty="0"/>
              <a:t>, </a:t>
            </a:r>
            <a:r>
              <a:rPr lang="en-US" i="1" dirty="0"/>
              <a:t>39</a:t>
            </a:r>
            <a:r>
              <a:rPr lang="en-US" dirty="0"/>
              <a:t>(1), 14-20.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560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owners</a:t>
            </a:r>
            <a:r>
              <a:rPr lang="cs-CZ" dirty="0" smtClean="0"/>
              <a:t> had </a:t>
            </a:r>
            <a:r>
              <a:rPr lang="cs-CZ" dirty="0" err="1" smtClean="0"/>
              <a:t>increasing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passenger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transport and in 2002 sold </a:t>
            </a:r>
            <a:r>
              <a:rPr lang="cs-CZ" dirty="0" err="1" smtClean="0"/>
              <a:t>commuter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network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government</a:t>
            </a:r>
            <a:endParaRPr lang="cs-CZ" dirty="0" smtClean="0"/>
          </a:p>
          <a:p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increasing</a:t>
            </a:r>
            <a:r>
              <a:rPr lang="cs-CZ" dirty="0" smtClean="0"/>
              <a:t> and in 2004, </a:t>
            </a:r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owners</a:t>
            </a:r>
            <a:r>
              <a:rPr lang="cs-CZ" dirty="0" smtClean="0"/>
              <a:t> sold </a:t>
            </a:r>
            <a:r>
              <a:rPr lang="cs-CZ" dirty="0" err="1" smtClean="0"/>
              <a:t>back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to NZ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1 USD</a:t>
            </a:r>
          </a:p>
          <a:p>
            <a:r>
              <a:rPr lang="cs-CZ" dirty="0" smtClean="0"/>
              <a:t>NZ </a:t>
            </a:r>
            <a:r>
              <a:rPr lang="cs-CZ" dirty="0" err="1" smtClean="0"/>
              <a:t>governemnt</a:t>
            </a:r>
            <a:r>
              <a:rPr lang="cs-CZ" dirty="0" smtClean="0"/>
              <a:t> </a:t>
            </a:r>
            <a:r>
              <a:rPr lang="cs-CZ" dirty="0" err="1" smtClean="0"/>
              <a:t>agreed</a:t>
            </a:r>
            <a:r>
              <a:rPr lang="cs-CZ" dirty="0" smtClean="0"/>
              <a:t> to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investment</a:t>
            </a:r>
            <a:r>
              <a:rPr lang="cs-CZ" dirty="0" smtClean="0"/>
              <a:t>, </a:t>
            </a:r>
            <a:r>
              <a:rPr lang="cs-CZ" dirty="0" err="1" smtClean="0"/>
              <a:t>however</a:t>
            </a:r>
            <a:r>
              <a:rPr lang="cs-CZ" dirty="0" smtClean="0"/>
              <a:t> bitter </a:t>
            </a:r>
            <a:r>
              <a:rPr lang="cs-CZ" dirty="0" err="1" smtClean="0"/>
              <a:t>disputes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infra</a:t>
            </a:r>
            <a:r>
              <a:rPr lang="cs-CZ" dirty="0" smtClean="0"/>
              <a:t> </a:t>
            </a:r>
            <a:r>
              <a:rPr lang="cs-CZ" dirty="0" err="1" smtClean="0"/>
              <a:t>charges</a:t>
            </a:r>
            <a:r>
              <a:rPr lang="cs-CZ" dirty="0" smtClean="0"/>
              <a:t> </a:t>
            </a:r>
            <a:r>
              <a:rPr lang="cs-CZ" dirty="0" err="1" smtClean="0"/>
              <a:t>emerged</a:t>
            </a:r>
            <a:endParaRPr lang="cs-CZ" dirty="0" smtClean="0"/>
          </a:p>
          <a:p>
            <a:r>
              <a:rPr lang="cs-CZ" dirty="0" err="1" smtClean="0"/>
              <a:t>This</a:t>
            </a:r>
            <a:r>
              <a:rPr lang="cs-CZ" dirty="0" smtClean="0"/>
              <a:t> led to </a:t>
            </a:r>
            <a:r>
              <a:rPr lang="cs-CZ" dirty="0" err="1" smtClean="0"/>
              <a:t>complete</a:t>
            </a:r>
            <a:r>
              <a:rPr lang="cs-CZ" dirty="0" smtClean="0"/>
              <a:t> </a:t>
            </a:r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remaining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enterprise</a:t>
            </a:r>
            <a:r>
              <a:rPr lang="cs-CZ" dirty="0" smtClean="0"/>
              <a:t> by NZ </a:t>
            </a:r>
            <a:r>
              <a:rPr lang="cs-CZ" dirty="0" err="1" smtClean="0"/>
              <a:t>governemnt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690 </a:t>
            </a:r>
            <a:r>
              <a:rPr lang="cs-CZ" dirty="0" err="1" smtClean="0"/>
              <a:t>million</a:t>
            </a:r>
            <a:r>
              <a:rPr lang="cs-CZ" dirty="0" smtClean="0"/>
              <a:t> </a:t>
            </a:r>
            <a:r>
              <a:rPr lang="cs-CZ" dirty="0" err="1" smtClean="0"/>
              <a:t>dollars</a:t>
            </a:r>
            <a:r>
              <a:rPr lang="cs-CZ" dirty="0" smtClean="0"/>
              <a:t>.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considered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overpriced</a:t>
            </a:r>
            <a:r>
              <a:rPr lang="cs-CZ" dirty="0" smtClean="0"/>
              <a:t> </a:t>
            </a:r>
            <a:r>
              <a:rPr lang="cs-CZ" dirty="0" err="1" smtClean="0"/>
              <a:t>purchase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258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Lessons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Very </a:t>
            </a:r>
            <a:r>
              <a:rPr lang="cs-CZ" dirty="0" err="1" smtClean="0"/>
              <a:t>problematic</a:t>
            </a:r>
            <a:r>
              <a:rPr lang="cs-CZ" dirty="0" smtClean="0"/>
              <a:t> </a:t>
            </a:r>
            <a:r>
              <a:rPr lang="cs-CZ" dirty="0" err="1" smtClean="0"/>
              <a:t>privatization</a:t>
            </a:r>
            <a:r>
              <a:rPr lang="cs-CZ" dirty="0" smtClean="0"/>
              <a:t> in New </a:t>
            </a:r>
            <a:r>
              <a:rPr lang="cs-CZ" dirty="0" err="1" smtClean="0"/>
              <a:t>Zealand</a:t>
            </a:r>
            <a:r>
              <a:rPr lang="cs-CZ" dirty="0" smtClean="0"/>
              <a:t> (and very </a:t>
            </a:r>
            <a:r>
              <a:rPr lang="cs-CZ" dirty="0" err="1" smtClean="0"/>
              <a:t>similar</a:t>
            </a:r>
            <a:r>
              <a:rPr lang="cs-CZ" dirty="0" smtClean="0"/>
              <a:t> case in </a:t>
            </a:r>
            <a:r>
              <a:rPr lang="cs-CZ" dirty="0" err="1" smtClean="0"/>
              <a:t>Tasmania</a:t>
            </a:r>
            <a:r>
              <a:rPr lang="cs-CZ" dirty="0" smtClean="0"/>
              <a:t>) </a:t>
            </a:r>
            <a:r>
              <a:rPr lang="cs-CZ" dirty="0" err="1" smtClean="0"/>
              <a:t>shows</a:t>
            </a:r>
            <a:r>
              <a:rPr lang="cs-CZ" dirty="0" smtClean="0"/>
              <a:t> </a:t>
            </a:r>
            <a:r>
              <a:rPr lang="cs-CZ" dirty="0" err="1" smtClean="0"/>
              <a:t>dangers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privatization</a:t>
            </a:r>
            <a:r>
              <a:rPr lang="cs-CZ" dirty="0" smtClean="0"/>
              <a:t> </a:t>
            </a:r>
            <a:r>
              <a:rPr lang="cs-CZ" dirty="0" err="1" smtClean="0"/>
              <a:t>involving</a:t>
            </a:r>
            <a:r>
              <a:rPr lang="cs-CZ" dirty="0" smtClean="0"/>
              <a:t> </a:t>
            </a:r>
            <a:r>
              <a:rPr lang="cs-CZ" dirty="0" err="1" smtClean="0"/>
              <a:t>passenger</a:t>
            </a:r>
            <a:r>
              <a:rPr lang="cs-CZ" dirty="0" smtClean="0"/>
              <a:t> transport</a:t>
            </a:r>
          </a:p>
          <a:p>
            <a:r>
              <a:rPr lang="cs-CZ" dirty="0" err="1" smtClean="0"/>
              <a:t>Passenger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transport in developer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usually</a:t>
            </a:r>
            <a:r>
              <a:rPr lang="cs-CZ" dirty="0" smtClean="0"/>
              <a:t> not very </a:t>
            </a:r>
            <a:r>
              <a:rPr lang="cs-CZ" dirty="0" err="1" smtClean="0"/>
              <a:t>profitable</a:t>
            </a:r>
            <a:r>
              <a:rPr lang="cs-CZ" dirty="0" smtClean="0"/>
              <a:t>, </a:t>
            </a:r>
            <a:r>
              <a:rPr lang="cs-CZ" dirty="0" err="1" smtClean="0"/>
              <a:t>however</a:t>
            </a:r>
            <a:r>
              <a:rPr lang="cs-CZ" dirty="0" smtClean="0"/>
              <a:t> </a:t>
            </a:r>
            <a:r>
              <a:rPr lang="cs-CZ" dirty="0" err="1" smtClean="0"/>
              <a:t>politically</a:t>
            </a:r>
            <a:r>
              <a:rPr lang="cs-CZ" dirty="0" smtClean="0"/>
              <a:t> sensitive</a:t>
            </a:r>
          </a:p>
        </p:txBody>
      </p:sp>
    </p:spTree>
    <p:extLst>
      <p:ext uri="{BB962C8B-B14F-4D97-AF65-F5344CB8AC3E}">
        <p14:creationId xmlns:p14="http://schemas.microsoft.com/office/powerpoint/2010/main" val="44525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dirty="0" smtClean="0"/>
              <a:t>.4 </a:t>
            </a:r>
            <a:r>
              <a:rPr lang="cs-CZ" dirty="0" err="1" smtClean="0"/>
              <a:t>Estonia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56784" cy="1752600"/>
          </a:xfrm>
        </p:spPr>
        <p:txBody>
          <a:bodyPr>
            <a:normAutofit fontScale="92500"/>
          </a:bodyPr>
          <a:lstStyle/>
          <a:p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en-US" dirty="0" smtClean="0"/>
              <a:t>Lust</a:t>
            </a:r>
            <a:r>
              <a:rPr lang="en-US" dirty="0"/>
              <a:t>, A. (2017). Broken rails: the </a:t>
            </a:r>
            <a:r>
              <a:rPr lang="en-US" dirty="0" err="1"/>
              <a:t>privatisation</a:t>
            </a:r>
            <a:r>
              <a:rPr lang="en-US" dirty="0"/>
              <a:t> of Estonian railways. </a:t>
            </a:r>
            <a:r>
              <a:rPr lang="en-US" i="1" dirty="0"/>
              <a:t>Post-Communist Economies</a:t>
            </a:r>
            <a:r>
              <a:rPr lang="en-US" dirty="0"/>
              <a:t>, </a:t>
            </a:r>
            <a:r>
              <a:rPr lang="en-US" i="1" dirty="0"/>
              <a:t>29</a:t>
            </a:r>
            <a:r>
              <a:rPr lang="en-US" dirty="0"/>
              <a:t>(1), 71-89.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5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2000–2001, Estonia sold the passenger carrier and a portion of the track to domestic businessmen posing as a British strategic investor, and the main freight carrier and most of the track to an American-led consortium.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46366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Passenger</a:t>
            </a:r>
            <a:r>
              <a:rPr lang="cs-CZ" dirty="0" smtClean="0"/>
              <a:t> and </a:t>
            </a:r>
            <a:r>
              <a:rPr lang="cs-CZ" dirty="0" err="1" smtClean="0"/>
              <a:t>freight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passenger carrier continued to receive government subsidies but closed several rail lines, which led to protests by passengers. </a:t>
            </a:r>
            <a:endParaRPr lang="cs-CZ" dirty="0"/>
          </a:p>
          <a:p>
            <a:r>
              <a:rPr lang="en-US" dirty="0"/>
              <a:t>The freight carrier earned large profits from the transit of Russian oil to Europe, but invested its money in buying used American locomotives, rather than rebuilding the track.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990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Final</a:t>
            </a:r>
            <a:r>
              <a:rPr lang="cs-CZ" dirty="0" smtClean="0"/>
              <a:t> part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companies laid off about half of their workforce, provoking the first private-sector strike in Estonia since the collapse of Communism. </a:t>
            </a:r>
            <a:endParaRPr lang="cs-CZ" dirty="0"/>
          </a:p>
          <a:p>
            <a:r>
              <a:rPr lang="en-US" dirty="0"/>
              <a:t>In 2006, a new government bought back the freight services and track at more than twice the sale price, an expensive lesson in the perils of </a:t>
            </a:r>
            <a:r>
              <a:rPr lang="en-US" dirty="0" err="1"/>
              <a:t>privatisation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553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Train</a:t>
            </a:r>
            <a:r>
              <a:rPr lang="cs-CZ" dirty="0" smtClean="0"/>
              <a:t> </a:t>
            </a:r>
            <a:r>
              <a:rPr lang="cs-CZ" dirty="0" err="1" smtClean="0"/>
              <a:t>frequencies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64149"/>
            <a:ext cx="5040560" cy="42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dirty="0" smtClean="0"/>
              <a:t>.5 </a:t>
            </a:r>
            <a:r>
              <a:rPr lang="cs-CZ" dirty="0" err="1" smtClean="0"/>
              <a:t>Britain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reform</a:t>
            </a:r>
            <a:r>
              <a:rPr lang="cs-CZ" dirty="0" smtClean="0"/>
              <a:t> – </a:t>
            </a:r>
            <a:r>
              <a:rPr lang="cs-CZ" dirty="0" err="1" smtClean="0"/>
              <a:t>probably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complex</a:t>
            </a:r>
            <a:r>
              <a:rPr lang="cs-CZ" dirty="0" smtClean="0"/>
              <a:t> and </a:t>
            </a:r>
            <a:r>
              <a:rPr lang="cs-CZ" dirty="0" err="1" smtClean="0"/>
              <a:t>complicated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endParaRPr lang="cs-CZ" dirty="0" smtClean="0"/>
          </a:p>
          <a:p>
            <a:r>
              <a:rPr lang="cs-CZ" dirty="0" err="1" smtClean="0"/>
              <a:t>Vertical</a:t>
            </a:r>
            <a:r>
              <a:rPr lang="cs-CZ" dirty="0" smtClean="0"/>
              <a:t>, </a:t>
            </a:r>
            <a:r>
              <a:rPr lang="cs-CZ" dirty="0" err="1" smtClean="0"/>
              <a:t>horizontal</a:t>
            </a:r>
            <a:r>
              <a:rPr lang="cs-CZ" dirty="0" smtClean="0"/>
              <a:t> and </a:t>
            </a:r>
            <a:r>
              <a:rPr lang="cs-CZ" dirty="0" err="1" smtClean="0"/>
              <a:t>geographical</a:t>
            </a:r>
            <a:r>
              <a:rPr lang="cs-CZ" dirty="0" smtClean="0"/>
              <a:t> </a:t>
            </a:r>
            <a:r>
              <a:rPr lang="cs-CZ" dirty="0" err="1" smtClean="0"/>
              <a:t>separation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(1993-1997)</a:t>
            </a:r>
          </a:p>
          <a:p>
            <a:r>
              <a:rPr lang="cs-CZ" dirty="0" err="1" smtClean="0"/>
              <a:t>Fragmentation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former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more </a:t>
            </a:r>
            <a:r>
              <a:rPr lang="cs-CZ" dirty="0" err="1" smtClean="0"/>
              <a:t>than</a:t>
            </a:r>
            <a:r>
              <a:rPr lang="cs-CZ" dirty="0" smtClean="0"/>
              <a:t> 100 </a:t>
            </a:r>
            <a:r>
              <a:rPr lang="cs-CZ" dirty="0" err="1" smtClean="0"/>
              <a:t>companies</a:t>
            </a:r>
            <a:endParaRPr lang="cs-CZ" dirty="0" smtClean="0"/>
          </a:p>
          <a:p>
            <a:r>
              <a:rPr lang="cs-CZ" dirty="0" err="1" smtClean="0"/>
              <a:t>Competition</a:t>
            </a:r>
            <a:r>
              <a:rPr lang="cs-CZ" dirty="0" smtClean="0"/>
              <a:t> and </a:t>
            </a:r>
            <a:r>
              <a:rPr lang="cs-CZ" dirty="0" err="1" smtClean="0"/>
              <a:t>privatization</a:t>
            </a:r>
            <a:r>
              <a:rPr lang="cs-CZ" dirty="0" smtClean="0"/>
              <a:t> on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2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Discussion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drawback</a:t>
            </a:r>
            <a:r>
              <a:rPr lang="cs-CZ" dirty="0" smtClean="0"/>
              <a:t>/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such </a:t>
            </a:r>
            <a:r>
              <a:rPr lang="cs-CZ" dirty="0" err="1" smtClean="0"/>
              <a:t>reform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1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Outcomes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behind</a:t>
            </a:r>
            <a:r>
              <a:rPr lang="cs-CZ" dirty="0" smtClean="0"/>
              <a:t> public </a:t>
            </a:r>
            <a:r>
              <a:rPr lang="cs-CZ" dirty="0" err="1" smtClean="0"/>
              <a:t>ownership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motives</a:t>
            </a:r>
            <a:r>
              <a:rPr lang="cs-CZ" dirty="0" smtClean="0"/>
              <a:t> </a:t>
            </a:r>
            <a:r>
              <a:rPr lang="cs-CZ" dirty="0" err="1" smtClean="0"/>
              <a:t>behind</a:t>
            </a:r>
            <a:r>
              <a:rPr lang="cs-CZ" dirty="0" smtClean="0"/>
              <a:t> a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reform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ownership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11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Privatization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Privatization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r>
              <a:rPr lang="cs-CZ" dirty="0"/>
              <a:t> </a:t>
            </a:r>
            <a:r>
              <a:rPr lang="cs-CZ" dirty="0" err="1"/>
              <a:t>manager</a:t>
            </a:r>
            <a:r>
              <a:rPr lang="cs-CZ" dirty="0"/>
              <a:t> (1996)</a:t>
            </a:r>
          </a:p>
          <a:p>
            <a:r>
              <a:rPr lang="cs-CZ" dirty="0" err="1" smtClean="0"/>
              <a:t>Privatization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freight</a:t>
            </a:r>
            <a:r>
              <a:rPr lang="cs-CZ" dirty="0" smtClean="0"/>
              <a:t> </a:t>
            </a:r>
            <a:r>
              <a:rPr lang="cs-CZ" dirty="0" err="1" smtClean="0"/>
              <a:t>operators</a:t>
            </a:r>
            <a:r>
              <a:rPr lang="cs-CZ" dirty="0" smtClean="0"/>
              <a:t> (6 </a:t>
            </a:r>
            <a:r>
              <a:rPr lang="cs-CZ" dirty="0" err="1" smtClean="0"/>
              <a:t>companies</a:t>
            </a:r>
            <a:r>
              <a:rPr lang="cs-CZ" dirty="0" smtClean="0"/>
              <a:t>) – </a:t>
            </a:r>
            <a:r>
              <a:rPr lang="cs-CZ" dirty="0" err="1" smtClean="0"/>
              <a:t>subsequently</a:t>
            </a:r>
            <a:r>
              <a:rPr lang="cs-CZ" dirty="0" smtClean="0"/>
              <a:t> </a:t>
            </a:r>
            <a:r>
              <a:rPr lang="cs-CZ" dirty="0" err="1" smtClean="0"/>
              <a:t>merged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2</a:t>
            </a:r>
          </a:p>
          <a:p>
            <a:r>
              <a:rPr lang="cs-CZ" dirty="0" err="1" smtClean="0"/>
              <a:t>ROSCOs</a:t>
            </a:r>
            <a:r>
              <a:rPr lang="cs-CZ" dirty="0" smtClean="0"/>
              <a:t> – </a:t>
            </a:r>
            <a:r>
              <a:rPr lang="cs-CZ" dirty="0" err="1" smtClean="0"/>
              <a:t>rolling</a:t>
            </a:r>
            <a:r>
              <a:rPr lang="cs-CZ" dirty="0" smtClean="0"/>
              <a:t> </a:t>
            </a:r>
            <a:r>
              <a:rPr lang="cs-CZ" dirty="0" err="1" smtClean="0"/>
              <a:t>stock</a:t>
            </a:r>
            <a:r>
              <a:rPr lang="cs-CZ" dirty="0" smtClean="0"/>
              <a:t> </a:t>
            </a:r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owners</a:t>
            </a:r>
            <a:r>
              <a:rPr lang="cs-CZ" dirty="0" smtClean="0"/>
              <a:t> – leasing to </a:t>
            </a:r>
            <a:r>
              <a:rPr lang="cs-CZ" dirty="0" err="1" smtClean="0"/>
              <a:t>franchisee</a:t>
            </a:r>
            <a:endParaRPr lang="cs-CZ" dirty="0" smtClean="0"/>
          </a:p>
          <a:p>
            <a:r>
              <a:rPr lang="cs-CZ" dirty="0" err="1" smtClean="0"/>
              <a:t>Passenger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r>
              <a:rPr lang="cs-CZ" dirty="0" smtClean="0"/>
              <a:t> - </a:t>
            </a:r>
            <a:r>
              <a:rPr lang="cs-CZ" dirty="0" err="1" smtClean="0"/>
              <a:t>franchising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3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Franchising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25 </a:t>
            </a:r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franchisee</a:t>
            </a:r>
            <a:endParaRPr lang="cs-CZ" dirty="0" smtClean="0"/>
          </a:p>
          <a:p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firms</a:t>
            </a:r>
            <a:r>
              <a:rPr lang="cs-CZ" dirty="0" smtClean="0"/>
              <a:t> </a:t>
            </a:r>
            <a:r>
              <a:rPr lang="cs-CZ" dirty="0" err="1" smtClean="0"/>
              <a:t>bid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to </a:t>
            </a:r>
            <a:r>
              <a:rPr lang="cs-CZ" dirty="0" err="1" smtClean="0"/>
              <a:t>operate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(</a:t>
            </a:r>
            <a:r>
              <a:rPr lang="cs-CZ" dirty="0" err="1" smtClean="0"/>
              <a:t>competition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market)</a:t>
            </a:r>
          </a:p>
          <a:p>
            <a:r>
              <a:rPr lang="cs-CZ" dirty="0" smtClean="0"/>
              <a:t>No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in these </a:t>
            </a:r>
            <a:r>
              <a:rPr lang="cs-CZ" dirty="0" err="1" smtClean="0"/>
              <a:t>tenders</a:t>
            </a:r>
            <a:r>
              <a:rPr lang="cs-CZ" dirty="0" smtClean="0"/>
              <a:t>!</a:t>
            </a:r>
          </a:p>
          <a:p>
            <a:r>
              <a:rPr lang="cs-CZ" dirty="0" smtClean="0"/>
              <a:t>Limited role </a:t>
            </a:r>
            <a:r>
              <a:rPr lang="cs-CZ" dirty="0" err="1" smtClean="0"/>
              <a:t>of</a:t>
            </a:r>
            <a:r>
              <a:rPr lang="cs-CZ" dirty="0" smtClean="0"/>
              <a:t> open </a:t>
            </a:r>
            <a:r>
              <a:rPr lang="cs-CZ" dirty="0" err="1" smtClean="0"/>
              <a:t>access</a:t>
            </a:r>
            <a:r>
              <a:rPr lang="cs-CZ" dirty="0" smtClean="0"/>
              <a:t> (</a:t>
            </a:r>
            <a:r>
              <a:rPr lang="cs-CZ" dirty="0" err="1" smtClean="0"/>
              <a:t>competition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market)</a:t>
            </a:r>
          </a:p>
          <a:p>
            <a:r>
              <a:rPr lang="cs-CZ" dirty="0" err="1" smtClean="0"/>
              <a:t>First</a:t>
            </a:r>
            <a:r>
              <a:rPr lang="cs-CZ" dirty="0" smtClean="0"/>
              <a:t>, second and </a:t>
            </a:r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round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franchising</a:t>
            </a:r>
            <a:r>
              <a:rPr lang="cs-CZ" dirty="0" smtClean="0"/>
              <a:t> (1996, 2002, 2010)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3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Discussion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think</a:t>
            </a:r>
            <a:r>
              <a:rPr lang="cs-CZ" dirty="0" smtClean="0"/>
              <a:t> open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granted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role in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reform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4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franchisee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74" y="1600200"/>
            <a:ext cx="3097852" cy="4525963"/>
          </a:xfrm>
        </p:spPr>
      </p:pic>
    </p:spTree>
    <p:extLst>
      <p:ext uri="{BB962C8B-B14F-4D97-AF65-F5344CB8AC3E}">
        <p14:creationId xmlns:p14="http://schemas.microsoft.com/office/powerpoint/2010/main" val="5736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Usage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625" y="1484784"/>
            <a:ext cx="3152750" cy="46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3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Hatfield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Fatal</a:t>
            </a:r>
            <a:r>
              <a:rPr lang="cs-CZ" dirty="0" smtClean="0"/>
              <a:t> </a:t>
            </a:r>
            <a:r>
              <a:rPr lang="cs-CZ" dirty="0" err="1" smtClean="0"/>
              <a:t>accident</a:t>
            </a:r>
            <a:r>
              <a:rPr lang="cs-CZ" dirty="0" smtClean="0"/>
              <a:t> in </a:t>
            </a:r>
            <a:r>
              <a:rPr lang="cs-CZ" dirty="0" err="1" smtClean="0"/>
              <a:t>October</a:t>
            </a:r>
            <a:r>
              <a:rPr lang="cs-CZ" dirty="0" smtClean="0"/>
              <a:t> 2000</a:t>
            </a:r>
          </a:p>
          <a:p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broken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(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maintanance</a:t>
            </a:r>
            <a:r>
              <a:rPr lang="cs-CZ" dirty="0" smtClean="0"/>
              <a:t>?)</a:t>
            </a:r>
          </a:p>
          <a:p>
            <a:r>
              <a:rPr lang="cs-CZ" dirty="0" err="1" smtClean="0"/>
              <a:t>Railtracked</a:t>
            </a:r>
            <a:r>
              <a:rPr lang="cs-CZ" dirty="0" smtClean="0"/>
              <a:t> </a:t>
            </a:r>
            <a:r>
              <a:rPr lang="cs-CZ" dirty="0" err="1" smtClean="0"/>
              <a:t>panicked</a:t>
            </a:r>
            <a:r>
              <a:rPr lang="cs-CZ" dirty="0" smtClean="0"/>
              <a:t> and </a:t>
            </a:r>
            <a:r>
              <a:rPr lang="cs-CZ" dirty="0" err="1" smtClean="0"/>
              <a:t>introduced</a:t>
            </a:r>
            <a:r>
              <a:rPr lang="cs-CZ" dirty="0" smtClean="0"/>
              <a:t> severe speed </a:t>
            </a:r>
            <a:r>
              <a:rPr lang="cs-CZ" dirty="0" err="1" smtClean="0"/>
              <a:t>limits</a:t>
            </a:r>
            <a:endParaRPr lang="cs-CZ" dirty="0" smtClean="0"/>
          </a:p>
          <a:p>
            <a:r>
              <a:rPr lang="cs-CZ" dirty="0" err="1" smtClean="0"/>
              <a:t>Result</a:t>
            </a:r>
            <a:r>
              <a:rPr lang="cs-CZ" dirty="0" smtClean="0"/>
              <a:t>: </a:t>
            </a:r>
            <a:r>
              <a:rPr lang="cs-CZ" dirty="0" err="1" smtClean="0"/>
              <a:t>operational</a:t>
            </a:r>
            <a:r>
              <a:rPr lang="cs-CZ" dirty="0" smtClean="0"/>
              <a:t> chaos,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troubles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Railtrack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bankruptcy</a:t>
            </a:r>
            <a:r>
              <a:rPr lang="cs-CZ" dirty="0" smtClean="0"/>
              <a:t> in 2001</a:t>
            </a:r>
          </a:p>
          <a:p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involvement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governemnt</a:t>
            </a:r>
            <a:r>
              <a:rPr lang="cs-CZ" dirty="0" smtClean="0"/>
              <a:t> (</a:t>
            </a:r>
            <a:r>
              <a:rPr lang="cs-CZ" dirty="0" err="1" smtClean="0"/>
              <a:t>subsidies</a:t>
            </a:r>
            <a:r>
              <a:rPr lang="cs-CZ" dirty="0" smtClean="0"/>
              <a:t>)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Hatfield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9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r>
              <a:rPr lang="cs-CZ" dirty="0" smtClean="0"/>
              <a:t> (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passenger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Subsidies</a:t>
            </a:r>
            <a:r>
              <a:rPr lang="cs-CZ" dirty="0" smtClean="0"/>
              <a:t> (</a:t>
            </a:r>
            <a:r>
              <a:rPr lang="cs-CZ" dirty="0" err="1" smtClean="0"/>
              <a:t>firstly</a:t>
            </a:r>
            <a:r>
              <a:rPr lang="cs-CZ" dirty="0" smtClean="0"/>
              <a:t> </a:t>
            </a:r>
            <a:r>
              <a:rPr lang="cs-CZ" dirty="0" err="1" smtClean="0"/>
              <a:t>sharply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, up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Hatfield</a:t>
            </a:r>
            <a:r>
              <a:rPr lang="cs-CZ" dirty="0" smtClean="0"/>
              <a:t>,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Costs</a:t>
            </a:r>
            <a:r>
              <a:rPr lang="cs-CZ" dirty="0" smtClean="0"/>
              <a:t> (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unit </a:t>
            </a:r>
            <a:r>
              <a:rPr lang="cs-CZ" dirty="0" err="1" smtClean="0"/>
              <a:t>costs</a:t>
            </a:r>
            <a:r>
              <a:rPr lang="cs-CZ" dirty="0" smtClean="0"/>
              <a:t>; </a:t>
            </a:r>
            <a:r>
              <a:rPr lang="cs-CZ" dirty="0" err="1" smtClean="0"/>
              <a:t>Why</a:t>
            </a:r>
            <a:r>
              <a:rPr lang="cs-CZ" dirty="0" smtClean="0"/>
              <a:t>?)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789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Assesment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Mix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successes</a:t>
            </a:r>
            <a:r>
              <a:rPr lang="cs-CZ" dirty="0" smtClean="0"/>
              <a:t> (</a:t>
            </a:r>
            <a:r>
              <a:rPr lang="cs-CZ" dirty="0" err="1" smtClean="0"/>
              <a:t>traffic</a:t>
            </a:r>
            <a:r>
              <a:rPr lang="cs-CZ" dirty="0" smtClean="0"/>
              <a:t>, </a:t>
            </a:r>
            <a:r>
              <a:rPr lang="cs-CZ" dirty="0" err="1" smtClean="0"/>
              <a:t>innovations</a:t>
            </a:r>
            <a:r>
              <a:rPr lang="cs-CZ" dirty="0" smtClean="0"/>
              <a:t>) and </a:t>
            </a:r>
            <a:r>
              <a:rPr lang="cs-CZ" dirty="0" err="1" smtClean="0"/>
              <a:t>failures</a:t>
            </a:r>
            <a:r>
              <a:rPr lang="cs-CZ" dirty="0" smtClean="0"/>
              <a:t> (</a:t>
            </a:r>
            <a:r>
              <a:rPr lang="cs-CZ" dirty="0" err="1" smtClean="0"/>
              <a:t>costs</a:t>
            </a:r>
            <a:r>
              <a:rPr lang="cs-CZ" dirty="0" smtClean="0"/>
              <a:t>, </a:t>
            </a:r>
            <a:r>
              <a:rPr lang="cs-CZ" dirty="0" err="1" smtClean="0"/>
              <a:t>Hatfield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in </a:t>
            </a:r>
            <a:r>
              <a:rPr lang="cs-CZ" dirty="0" err="1" smtClean="0"/>
              <a:t>intercity</a:t>
            </a:r>
            <a:r>
              <a:rPr lang="cs-CZ" dirty="0" smtClean="0"/>
              <a:t> and </a:t>
            </a:r>
            <a:r>
              <a:rPr lang="cs-CZ" dirty="0" err="1" smtClean="0"/>
              <a:t>commuting</a:t>
            </a:r>
            <a:r>
              <a:rPr lang="cs-CZ" dirty="0" smtClean="0"/>
              <a:t> transport (role </a:t>
            </a:r>
            <a:r>
              <a:rPr lang="cs-CZ" dirty="0" err="1" smtClean="0"/>
              <a:t>of</a:t>
            </a:r>
            <a:r>
              <a:rPr lang="cs-CZ" dirty="0" smtClean="0"/>
              <a:t> London!)</a:t>
            </a:r>
          </a:p>
          <a:p>
            <a:r>
              <a:rPr lang="cs-CZ" dirty="0" err="1" smtClean="0"/>
              <a:t>Therefore</a:t>
            </a:r>
            <a:r>
              <a:rPr lang="cs-CZ" dirty="0" smtClean="0"/>
              <a:t>, </a:t>
            </a:r>
            <a:r>
              <a:rPr lang="cs-CZ" dirty="0" err="1" smtClean="0"/>
              <a:t>governemnt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hardly</a:t>
            </a:r>
            <a:r>
              <a:rPr lang="cs-CZ" dirty="0" smtClean="0"/>
              <a:t> hope </a:t>
            </a:r>
            <a:r>
              <a:rPr lang="cs-CZ" dirty="0" err="1" smtClean="0"/>
              <a:t>that</a:t>
            </a:r>
            <a:r>
              <a:rPr lang="cs-CZ" dirty="0" smtClean="0"/>
              <a:t> by </a:t>
            </a:r>
            <a:r>
              <a:rPr lang="cs-CZ" dirty="0" err="1" smtClean="0"/>
              <a:t>privatization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solve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842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Discussion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imagine</a:t>
            </a:r>
            <a:r>
              <a:rPr lang="cs-CZ" dirty="0" smtClean="0"/>
              <a:t> a 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reform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railways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985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dirty="0" smtClean="0"/>
              <a:t>.6 </a:t>
            </a:r>
            <a:r>
              <a:rPr lang="cs-CZ" dirty="0" smtClean="0"/>
              <a:t>Case: </a:t>
            </a:r>
            <a:r>
              <a:rPr lang="cs-CZ" dirty="0" err="1" smtClean="0"/>
              <a:t>privatization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UK </a:t>
            </a:r>
            <a:r>
              <a:rPr lang="cs-CZ" dirty="0" err="1" smtClean="0"/>
              <a:t>railways</a:t>
            </a:r>
            <a:endParaRPr lang="en-GB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58135" y="4221088"/>
            <a:ext cx="7702624" cy="1752600"/>
          </a:xfrm>
        </p:spPr>
        <p:txBody>
          <a:bodyPr>
            <a:normAutofit/>
          </a:bodyPr>
          <a:lstStyle/>
          <a:p>
            <a:r>
              <a:rPr lang="en-US" sz="2200" dirty="0"/>
              <a:t>Preston, J., &amp; Robins, D. (2013). Evaluating the long term impacts of transport policy: The case of passenger rail </a:t>
            </a:r>
            <a:r>
              <a:rPr lang="en-US" sz="2200" dirty="0" err="1"/>
              <a:t>privatisation</a:t>
            </a:r>
            <a:r>
              <a:rPr lang="en-US" sz="2200" dirty="0"/>
              <a:t>. </a:t>
            </a:r>
            <a:r>
              <a:rPr lang="en-US" sz="2200" i="1" dirty="0"/>
              <a:t>Research in Transportation Economics</a:t>
            </a:r>
            <a:r>
              <a:rPr lang="en-US" sz="2200" dirty="0"/>
              <a:t>, </a:t>
            </a:r>
            <a:r>
              <a:rPr lang="en-US" sz="2200" i="1" dirty="0"/>
              <a:t>39</a:t>
            </a:r>
            <a:r>
              <a:rPr lang="en-US" sz="2200" dirty="0"/>
              <a:t>(1), 14-20.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4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dirty="0" smtClean="0"/>
              <a:t>.1 </a:t>
            </a:r>
            <a:r>
              <a:rPr lang="cs-CZ" dirty="0" err="1" smtClean="0"/>
              <a:t>Basics</a:t>
            </a:r>
            <a:endParaRPr lang="cs-CZ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213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Rail</a:t>
            </a:r>
            <a:r>
              <a:rPr lang="cs-CZ" dirty="0"/>
              <a:t> </a:t>
            </a:r>
            <a:r>
              <a:rPr lang="cs-CZ" dirty="0" err="1"/>
              <a:t>privatization</a:t>
            </a:r>
            <a:r>
              <a:rPr lang="cs-CZ" dirty="0"/>
              <a:t> in </a:t>
            </a:r>
            <a:r>
              <a:rPr lang="cs-CZ" dirty="0" err="1"/>
              <a:t>Britain</a:t>
            </a:r>
            <a:r>
              <a:rPr lang="cs-CZ" dirty="0"/>
              <a:t> – </a:t>
            </a:r>
            <a:r>
              <a:rPr lang="cs-CZ" dirty="0" err="1"/>
              <a:t>success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Britain’s national rail system was ‘</a:t>
            </a:r>
            <a:r>
              <a:rPr lang="en-US" dirty="0" err="1"/>
              <a:t>privatised</a:t>
            </a:r>
            <a:r>
              <a:rPr lang="en-US" dirty="0"/>
              <a:t>’ as a result of the 1993 Railways Act, with most of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err="1" smtClean="0"/>
              <a:t>organisational</a:t>
            </a:r>
            <a:r>
              <a:rPr lang="en-US" dirty="0" smtClean="0"/>
              <a:t> </a:t>
            </a:r>
            <a:r>
              <a:rPr lang="en-US" dirty="0"/>
              <a:t>and ownership changes implemented by 1997. </a:t>
            </a:r>
            <a:endParaRPr lang="cs-CZ" dirty="0" smtClean="0"/>
          </a:p>
          <a:p>
            <a:r>
              <a:rPr lang="en-US" dirty="0" smtClean="0"/>
              <a:t>This </a:t>
            </a:r>
            <a:r>
              <a:rPr lang="en-US" dirty="0"/>
              <a:t>paper examines the long term </a:t>
            </a:r>
            <a:r>
              <a:rPr lang="en-US" dirty="0" smtClean="0"/>
              <a:t>impacts</a:t>
            </a:r>
            <a:r>
              <a:rPr lang="cs-CZ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these changes. </a:t>
            </a:r>
            <a:endParaRPr lang="cs-CZ" dirty="0" smtClean="0"/>
          </a:p>
          <a:p>
            <a:r>
              <a:rPr lang="en-US" dirty="0" smtClean="0"/>
              <a:t>A </a:t>
            </a:r>
            <a:r>
              <a:rPr lang="en-US" dirty="0"/>
              <a:t>key issue when examining long term changes is that of the counterfactual </a:t>
            </a:r>
            <a:r>
              <a:rPr lang="cs-CZ" dirty="0" smtClean="0"/>
              <a:t>–</a:t>
            </a:r>
            <a:r>
              <a:rPr lang="en-US" dirty="0" smtClean="0"/>
              <a:t> what</a:t>
            </a:r>
            <a:r>
              <a:rPr lang="cs-CZ" dirty="0" smtClean="0"/>
              <a:t> </a:t>
            </a:r>
            <a:r>
              <a:rPr lang="en-US" dirty="0" smtClean="0"/>
              <a:t>would </a:t>
            </a:r>
            <a:r>
              <a:rPr lang="en-US" dirty="0"/>
              <a:t>have happened if the changes had not occurred? 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7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Methodology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simple econometric model of the demand for</a:t>
            </a:r>
            <a:r>
              <a:rPr lang="cs-CZ" dirty="0"/>
              <a:t> </a:t>
            </a:r>
            <a:r>
              <a:rPr lang="en-US" dirty="0"/>
              <a:t>passenger rail services was developed and used in conjunction with </a:t>
            </a:r>
            <a:r>
              <a:rPr lang="cs-CZ" dirty="0"/>
              <a:t>e</a:t>
            </a:r>
            <a:r>
              <a:rPr lang="en-US" dirty="0" err="1"/>
              <a:t>xtrapolative</a:t>
            </a:r>
            <a:r>
              <a:rPr lang="en-US" dirty="0"/>
              <a:t> methods for key</a:t>
            </a:r>
            <a:r>
              <a:rPr lang="cs-CZ" dirty="0"/>
              <a:t> </a:t>
            </a:r>
            <a:r>
              <a:rPr lang="en-US" dirty="0"/>
              <a:t>variables such as fares and train km to determine demand-side counterfactuals. </a:t>
            </a:r>
            <a:endParaRPr lang="cs-CZ" dirty="0" smtClean="0"/>
          </a:p>
          <a:p>
            <a:r>
              <a:rPr lang="en-US" dirty="0" smtClean="0"/>
              <a:t>Extrapolative </a:t>
            </a:r>
            <a:r>
              <a:rPr lang="en-US" dirty="0"/>
              <a:t>methods</a:t>
            </a:r>
            <a:r>
              <a:rPr lang="cs-CZ" dirty="0"/>
              <a:t> </a:t>
            </a:r>
            <a:r>
              <a:rPr lang="en-US" dirty="0"/>
              <a:t>were also used to determine counterfactual infrastructure and train operation costs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0402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constraint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n-US" dirty="0" smtClean="0"/>
              <a:t>valuation </a:t>
            </a:r>
            <a:r>
              <a:rPr lang="en-US" dirty="0"/>
              <a:t>research is tortured by time </a:t>
            </a:r>
            <a:r>
              <a:rPr lang="en-US" dirty="0" smtClean="0"/>
              <a:t>constraints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effects of a policy change are distorted </a:t>
            </a:r>
            <a:r>
              <a:rPr lang="en-US" dirty="0" smtClean="0"/>
              <a:t>by</a:t>
            </a:r>
            <a:r>
              <a:rPr lang="cs-CZ" dirty="0" smtClean="0"/>
              <a:t> </a:t>
            </a:r>
            <a:r>
              <a:rPr lang="en-US" dirty="0" smtClean="0"/>
              <a:t>exogenous </a:t>
            </a:r>
            <a:r>
              <a:rPr lang="en-US" dirty="0"/>
              <a:t>variables such as changes in population and income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overtaken by other policy initiatives.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861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Brief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cs-CZ" dirty="0" smtClean="0"/>
              <a:t>1980s - </a:t>
            </a:r>
            <a:r>
              <a:rPr lang="en-US" dirty="0"/>
              <a:t>the disposal of ancillary </a:t>
            </a:r>
            <a:r>
              <a:rPr lang="en-US" dirty="0" smtClean="0"/>
              <a:t>businesses</a:t>
            </a:r>
            <a:endParaRPr lang="cs-CZ" dirty="0" smtClean="0"/>
          </a:p>
          <a:p>
            <a:r>
              <a:rPr lang="cs-CZ" dirty="0" smtClean="0"/>
              <a:t>1993 – </a:t>
            </a:r>
            <a:r>
              <a:rPr lang="cs-CZ" dirty="0" err="1" smtClean="0"/>
              <a:t>Railways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endParaRPr lang="cs-CZ" dirty="0" smtClean="0"/>
          </a:p>
          <a:p>
            <a:r>
              <a:rPr lang="cs-CZ" dirty="0" smtClean="0"/>
              <a:t>1994 – </a:t>
            </a:r>
            <a:r>
              <a:rPr lang="cs-CZ" dirty="0" err="1" smtClean="0"/>
              <a:t>Railtrack</a:t>
            </a:r>
            <a:r>
              <a:rPr lang="cs-CZ" dirty="0" smtClean="0"/>
              <a:t> (IM) emergence (</a:t>
            </a:r>
            <a:r>
              <a:rPr lang="cs-CZ" dirty="0" err="1" smtClean="0"/>
              <a:t>privatised</a:t>
            </a:r>
            <a:r>
              <a:rPr lang="cs-CZ" dirty="0" smtClean="0"/>
              <a:t> 1996)</a:t>
            </a:r>
          </a:p>
          <a:p>
            <a:r>
              <a:rPr lang="cs-CZ" dirty="0" smtClean="0"/>
              <a:t>1996-97 – 1st </a:t>
            </a:r>
            <a:r>
              <a:rPr lang="cs-CZ" dirty="0" err="1" smtClean="0"/>
              <a:t>round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franschising</a:t>
            </a:r>
            <a:endParaRPr lang="cs-CZ" dirty="0" smtClean="0"/>
          </a:p>
          <a:p>
            <a:r>
              <a:rPr lang="cs-CZ" dirty="0" smtClean="0"/>
              <a:t>2000 – </a:t>
            </a:r>
            <a:r>
              <a:rPr lang="cs-CZ" dirty="0" err="1" smtClean="0"/>
              <a:t>Hatfield</a:t>
            </a:r>
            <a:r>
              <a:rPr lang="cs-CZ" dirty="0" smtClean="0"/>
              <a:t> </a:t>
            </a:r>
            <a:r>
              <a:rPr lang="cs-CZ" dirty="0" err="1" smtClean="0"/>
              <a:t>accident</a:t>
            </a:r>
            <a:endParaRPr lang="cs-CZ" dirty="0" smtClean="0"/>
          </a:p>
          <a:p>
            <a:r>
              <a:rPr lang="cs-CZ" dirty="0" smtClean="0"/>
              <a:t>2001 – </a:t>
            </a:r>
            <a:r>
              <a:rPr lang="cs-CZ" dirty="0" err="1" smtClean="0"/>
              <a:t>Railtrack</a:t>
            </a:r>
            <a:r>
              <a:rPr lang="cs-CZ" dirty="0" smtClean="0"/>
              <a:t> </a:t>
            </a:r>
            <a:r>
              <a:rPr lang="cs-CZ" dirty="0" err="1" smtClean="0"/>
              <a:t>bankrupt</a:t>
            </a:r>
            <a:endParaRPr lang="cs-CZ" dirty="0" smtClean="0"/>
          </a:p>
          <a:p>
            <a:r>
              <a:rPr lang="cs-CZ" dirty="0" smtClean="0"/>
              <a:t>2002 – Network </a:t>
            </a:r>
            <a:r>
              <a:rPr lang="cs-CZ" dirty="0" err="1" smtClean="0"/>
              <a:t>Rail</a:t>
            </a:r>
            <a:r>
              <a:rPr lang="cs-CZ" dirty="0" smtClean="0"/>
              <a:t> (IM) </a:t>
            </a:r>
            <a:r>
              <a:rPr lang="cs-CZ" dirty="0" err="1" smtClean="0"/>
              <a:t>emerged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88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Demand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700808"/>
            <a:ext cx="6505524" cy="45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91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68250"/>
            <a:ext cx="6348214" cy="43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52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Supply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20568"/>
            <a:ext cx="6480720" cy="43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089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136" y="1844824"/>
            <a:ext cx="7041213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70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Subsidies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489" y="1988840"/>
            <a:ext cx="6495021" cy="37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68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5601"/>
            <a:ext cx="8229600" cy="421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32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Discussion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r>
              <a:rPr lang="cs-CZ" dirty="0" smtClean="0"/>
              <a:t> – to </a:t>
            </a:r>
            <a:r>
              <a:rPr lang="cs-CZ" dirty="0" err="1" smtClean="0"/>
              <a:t>heat</a:t>
            </a:r>
            <a:r>
              <a:rPr lang="cs-CZ" dirty="0" smtClean="0"/>
              <a:t> up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do you see as the main advantages and disadvantages of public ownership in transport markets?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do you see as the main advantages and disadvantages of involving the private sector in the provision of public transport services?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are benefits and risks of privatization</a:t>
            </a:r>
            <a:r>
              <a:rPr lang="en-GB" dirty="0" smtClean="0"/>
              <a:t>?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</a:t>
            </a:r>
            <a:r>
              <a:rPr lang="en-GB" dirty="0"/>
              <a:t>what sense can it be said that the government controls the means of production for the airline industry?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052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390" y="26977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Estimation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endParaRPr lang="cs-CZ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8" y="1772816"/>
            <a:ext cx="6687786" cy="352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043608" y="6396335"/>
            <a:ext cx="7679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Preston, J., &amp; Robins, D. (2013). Evaluating the long term impacts of transport policy: The case of passenger rail </a:t>
            </a:r>
            <a:r>
              <a:rPr lang="en-US" sz="1200" dirty="0" err="1"/>
              <a:t>privatisation</a:t>
            </a:r>
            <a:r>
              <a:rPr lang="en-US" sz="1200" dirty="0"/>
              <a:t>. </a:t>
            </a:r>
            <a:r>
              <a:rPr lang="en-US" sz="1200" i="1" dirty="0"/>
              <a:t>Research in Transportation Economics</a:t>
            </a:r>
            <a:r>
              <a:rPr lang="en-US" sz="1200" dirty="0"/>
              <a:t>, </a:t>
            </a:r>
            <a:r>
              <a:rPr lang="en-US" sz="1200" i="1" dirty="0"/>
              <a:t>39</a:t>
            </a:r>
            <a:r>
              <a:rPr lang="en-US" sz="1200" dirty="0"/>
              <a:t>(1), 14-20.</a:t>
            </a:r>
          </a:p>
        </p:txBody>
      </p:sp>
    </p:spTree>
    <p:extLst>
      <p:ext uri="{BB962C8B-B14F-4D97-AF65-F5344CB8AC3E}">
        <p14:creationId xmlns:p14="http://schemas.microsoft.com/office/powerpoint/2010/main" val="30220073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Interpretation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</a:t>
            </a:r>
            <a:r>
              <a:rPr lang="en-US" dirty="0" err="1" smtClean="0"/>
              <a:t>rivatisation</a:t>
            </a:r>
            <a:r>
              <a:rPr lang="cs-CZ" dirty="0" smtClean="0"/>
              <a:t> </a:t>
            </a:r>
            <a:r>
              <a:rPr lang="en-US" dirty="0" smtClean="0"/>
              <a:t>suppressed </a:t>
            </a:r>
            <a:r>
              <a:rPr lang="en-US" dirty="0"/>
              <a:t>demand between 1992/3 and 2005/6 by around 8.8</a:t>
            </a:r>
            <a:r>
              <a:rPr lang="en-US" dirty="0" smtClean="0"/>
              <a:t>%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dirty="0"/>
              <a:t>1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en-US" dirty="0" err="1"/>
              <a:t>exp</a:t>
            </a:r>
            <a:r>
              <a:rPr lang="en-US" dirty="0"/>
              <a:t> </a:t>
            </a:r>
            <a:r>
              <a:rPr lang="el-GR" dirty="0" smtClean="0"/>
              <a:t>θ</a:t>
            </a:r>
            <a:r>
              <a:rPr lang="en-US" dirty="0" smtClean="0"/>
              <a:t>) </a:t>
            </a:r>
            <a:endParaRPr lang="cs-CZ" dirty="0" smtClean="0"/>
          </a:p>
          <a:p>
            <a:r>
              <a:rPr lang="cs-CZ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Hatfield accident suppressed </a:t>
            </a:r>
            <a:r>
              <a:rPr lang="en-US" dirty="0" smtClean="0"/>
              <a:t>demand</a:t>
            </a:r>
            <a:r>
              <a:rPr lang="cs-CZ" dirty="0" smtClean="0"/>
              <a:t> </a:t>
            </a:r>
            <a:r>
              <a:rPr lang="en-US" dirty="0" smtClean="0"/>
              <a:t>between </a:t>
            </a:r>
            <a:r>
              <a:rPr lang="en-US" dirty="0"/>
              <a:t>2000/1 and 2006/7 by a further 5.0% (1  </a:t>
            </a:r>
            <a:r>
              <a:rPr lang="cs-CZ" dirty="0" smtClean="0"/>
              <a:t>- </a:t>
            </a:r>
            <a:r>
              <a:rPr lang="en-US" dirty="0" err="1" smtClean="0"/>
              <a:t>exp</a:t>
            </a:r>
            <a:r>
              <a:rPr lang="en-US" dirty="0" smtClean="0"/>
              <a:t> μ)</a:t>
            </a:r>
            <a:endParaRPr lang="cs-CZ" dirty="0" smtClean="0"/>
          </a:p>
          <a:p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strikes </a:t>
            </a:r>
            <a:r>
              <a:rPr lang="en-US" dirty="0"/>
              <a:t>in the years 1992/3 (ASLEF) and 1991/2 (Signalmen) </a:t>
            </a:r>
            <a:r>
              <a:rPr lang="en-US" dirty="0" smtClean="0"/>
              <a:t>were</a:t>
            </a:r>
            <a:r>
              <a:rPr lang="cs-CZ" dirty="0" smtClean="0"/>
              <a:t> </a:t>
            </a:r>
            <a:r>
              <a:rPr lang="en-US" dirty="0" smtClean="0"/>
              <a:t>estimated </a:t>
            </a:r>
            <a:r>
              <a:rPr lang="en-US" dirty="0"/>
              <a:t>to reduce demand by around 6.1% (1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en-US" dirty="0" err="1"/>
              <a:t>exp</a:t>
            </a:r>
            <a:r>
              <a:rPr lang="en-US" dirty="0"/>
              <a:t> </a:t>
            </a:r>
            <a:r>
              <a:rPr lang="el-GR" dirty="0" smtClean="0"/>
              <a:t>ρ</a:t>
            </a:r>
            <a:r>
              <a:rPr lang="en-US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49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Elasticities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cs-CZ" dirty="0"/>
              <a:t> </a:t>
            </a:r>
            <a:r>
              <a:rPr lang="en-US" dirty="0"/>
              <a:t>feature of the negative exponential specification is that </a:t>
            </a:r>
            <a:r>
              <a:rPr lang="en-US" dirty="0" smtClean="0"/>
              <a:t>demand</a:t>
            </a:r>
            <a:r>
              <a:rPr lang="cs-CZ" dirty="0" smtClean="0"/>
              <a:t> </a:t>
            </a:r>
            <a:r>
              <a:rPr lang="en-US" dirty="0" smtClean="0"/>
              <a:t>elasticities </a:t>
            </a:r>
            <a:r>
              <a:rPr lang="en-US" dirty="0"/>
              <a:t>are directly proportional to the relevant policy variables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</a:p>
          <a:p>
            <a:r>
              <a:rPr lang="cs-CZ" dirty="0" smtClean="0"/>
              <a:t>A</a:t>
            </a:r>
            <a:r>
              <a:rPr lang="en-US" dirty="0" smtClean="0"/>
              <a:t>t </a:t>
            </a:r>
            <a:r>
              <a:rPr lang="en-US" dirty="0"/>
              <a:t>the mean values in the data, the elasticity of </a:t>
            </a:r>
            <a:r>
              <a:rPr lang="en-US" dirty="0" smtClean="0"/>
              <a:t>demand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with </a:t>
            </a:r>
            <a:r>
              <a:rPr lang="en-US" dirty="0"/>
              <a:t>respect to RPKM was computed to be 0.62,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with respect</a:t>
            </a:r>
            <a:r>
              <a:rPr lang="cs-CZ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TKM it was calculated to be 0.90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and </a:t>
            </a:r>
            <a:r>
              <a:rPr lang="en-US" dirty="0"/>
              <a:t>with respect to GDP </a:t>
            </a:r>
            <a:r>
              <a:rPr lang="en-US" dirty="0" smtClean="0"/>
              <a:t>it</a:t>
            </a:r>
            <a:r>
              <a:rPr lang="cs-CZ" dirty="0" smtClean="0"/>
              <a:t> </a:t>
            </a:r>
            <a:r>
              <a:rPr lang="en-US" dirty="0" smtClean="0"/>
              <a:t>was </a:t>
            </a:r>
            <a:r>
              <a:rPr lang="en-US" dirty="0"/>
              <a:t>found to be 0.39. </a:t>
            </a:r>
            <a:endParaRPr lang="cs-CZ" dirty="0" smtClean="0"/>
          </a:p>
          <a:p>
            <a:r>
              <a:rPr lang="en-US" dirty="0" smtClean="0"/>
              <a:t>These </a:t>
            </a:r>
            <a:r>
              <a:rPr lang="en-US" dirty="0"/>
              <a:t>values are broadly consistent </a:t>
            </a:r>
            <a:r>
              <a:rPr lang="en-US" dirty="0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6936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Counterfactuals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3" y="1700808"/>
            <a:ext cx="3185857" cy="20162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700808"/>
            <a:ext cx="3096344" cy="20162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149080"/>
            <a:ext cx="2969832" cy="20882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462" y="4149080"/>
            <a:ext cx="2976922" cy="187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693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Welfare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600200"/>
            <a:ext cx="59340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23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Discussion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assumptions</a:t>
            </a:r>
            <a:endParaRPr lang="cs-CZ" dirty="0" smtClean="0"/>
          </a:p>
          <a:p>
            <a:r>
              <a:rPr lang="cs-CZ" dirty="0" err="1" smtClean="0"/>
              <a:t>Winners</a:t>
            </a:r>
            <a:r>
              <a:rPr lang="cs-CZ" dirty="0" smtClean="0"/>
              <a:t> and </a:t>
            </a:r>
            <a:r>
              <a:rPr lang="cs-CZ" dirty="0" err="1" smtClean="0"/>
              <a:t>losers</a:t>
            </a:r>
            <a:endParaRPr lang="cs-CZ" dirty="0" smtClean="0"/>
          </a:p>
          <a:p>
            <a:r>
              <a:rPr lang="cs-CZ" dirty="0" err="1" smtClean="0"/>
              <a:t>Vertical</a:t>
            </a:r>
            <a:r>
              <a:rPr lang="cs-CZ" dirty="0" smtClean="0"/>
              <a:t> and </a:t>
            </a:r>
            <a:r>
              <a:rPr lang="cs-CZ" dirty="0" err="1" smtClean="0"/>
              <a:t>horizontal</a:t>
            </a:r>
            <a:r>
              <a:rPr lang="cs-CZ" dirty="0" smtClean="0"/>
              <a:t> </a:t>
            </a:r>
            <a:r>
              <a:rPr lang="cs-CZ" dirty="0" err="1" smtClean="0"/>
              <a:t>fragmentation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58852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Conclusions</a:t>
            </a:r>
            <a:r>
              <a:rPr lang="cs-CZ" dirty="0" smtClean="0"/>
              <a:t>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Although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sensitive to the assumptions we have made concerning the counterfactual they suggest a number </a:t>
            </a:r>
            <a:r>
              <a:rPr lang="en-US" dirty="0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impacts</a:t>
            </a:r>
            <a:r>
              <a:rPr lang="en-US" dirty="0"/>
              <a:t>. </a:t>
            </a:r>
            <a:endParaRPr lang="cs-CZ" dirty="0" smtClean="0"/>
          </a:p>
          <a:p>
            <a:r>
              <a:rPr lang="en-US" dirty="0" smtClean="0"/>
              <a:t>Since </a:t>
            </a:r>
            <a:r>
              <a:rPr lang="en-US" dirty="0" err="1"/>
              <a:t>privatisation</a:t>
            </a:r>
            <a:r>
              <a:rPr lang="en-US" dirty="0"/>
              <a:t>, rail demand has grown strongly but our analysis indicates that </a:t>
            </a:r>
            <a:r>
              <a:rPr lang="en-US" dirty="0" smtClean="0"/>
              <a:t>transitional</a:t>
            </a:r>
            <a:r>
              <a:rPr lang="cs-CZ" dirty="0" smtClean="0"/>
              <a:t> </a:t>
            </a:r>
            <a:r>
              <a:rPr lang="en-US" dirty="0" smtClean="0"/>
              <a:t>disruptions </a:t>
            </a:r>
            <a:r>
              <a:rPr lang="en-US" dirty="0"/>
              <a:t>suppressed demand by around 9% over a prolonged period (1992/3 to 2005/6), </a:t>
            </a:r>
            <a:r>
              <a:rPr lang="en-US" dirty="0" smtClean="0"/>
              <a:t>whilst the</a:t>
            </a:r>
            <a:r>
              <a:rPr lang="cs-CZ" dirty="0" smtClean="0"/>
              <a:t> </a:t>
            </a:r>
            <a:r>
              <a:rPr lang="en-US" dirty="0" smtClean="0"/>
              <a:t>Hatfield </a:t>
            </a:r>
            <a:r>
              <a:rPr lang="en-US" dirty="0"/>
              <a:t>accident reduced demand by about 5%, albeit over a shorter period (2000/1 to 2006/7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 smtClean="0"/>
              <a:t>A welfare</a:t>
            </a:r>
            <a:r>
              <a:rPr lang="cs-CZ" dirty="0" smtClean="0"/>
              <a:t> </a:t>
            </a:r>
            <a:r>
              <a:rPr lang="en-US" dirty="0" smtClean="0"/>
              <a:t>analysis </a:t>
            </a:r>
            <a:r>
              <a:rPr lang="en-US" dirty="0"/>
              <a:t>suggests that although consumers seem to have gained as a result of </a:t>
            </a:r>
            <a:r>
              <a:rPr lang="en-US" dirty="0" err="1"/>
              <a:t>privatisation</a:t>
            </a:r>
            <a:r>
              <a:rPr lang="en-US" dirty="0"/>
              <a:t>, for most </a:t>
            </a:r>
            <a:r>
              <a:rPr lang="en-US" dirty="0" smtClean="0"/>
              <a:t>years</a:t>
            </a:r>
            <a:r>
              <a:rPr lang="cs-CZ" dirty="0" smtClean="0"/>
              <a:t> </a:t>
            </a:r>
            <a:r>
              <a:rPr lang="en-US" dirty="0" smtClean="0"/>
              <a:t>this </a:t>
            </a:r>
            <a:r>
              <a:rPr lang="en-US" dirty="0"/>
              <a:t>has been offset by increases in costs. An exception is provided by the two years immediately </a:t>
            </a:r>
            <a:r>
              <a:rPr lang="en-US" dirty="0" smtClean="0"/>
              <a:t>before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Hatfield accident.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83868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Conclusions</a:t>
            </a:r>
            <a:r>
              <a:rPr lang="cs-CZ" dirty="0" smtClean="0"/>
              <a:t>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Overall the loss in welfare since the reforms were introduced far exceeds the net</a:t>
            </a:r>
            <a:r>
              <a:rPr lang="cs-CZ" dirty="0"/>
              <a:t> </a:t>
            </a:r>
            <a:r>
              <a:rPr lang="en-US" dirty="0"/>
              <a:t>receipts from the sale of rail businesses. </a:t>
            </a:r>
            <a:endParaRPr lang="cs-CZ" dirty="0" smtClean="0"/>
          </a:p>
          <a:p>
            <a:r>
              <a:rPr lang="en-US" dirty="0" smtClean="0"/>
              <a:t>Thus </a:t>
            </a:r>
            <a:r>
              <a:rPr lang="en-US" dirty="0"/>
              <a:t>although the reforms have had </a:t>
            </a:r>
            <a:r>
              <a:rPr lang="cs-CZ" dirty="0"/>
              <a:t> a</a:t>
            </a:r>
            <a:r>
              <a:rPr lang="en-US" dirty="0"/>
              <a:t>advantages in terms of</a:t>
            </a:r>
            <a:r>
              <a:rPr lang="cs-CZ" dirty="0"/>
              <a:t> </a:t>
            </a:r>
            <a:r>
              <a:rPr lang="en-US" dirty="0"/>
              <a:t>lower fares and better service levels than otherwise would have been the case, this appears to have been</a:t>
            </a:r>
            <a:r>
              <a:rPr lang="cs-CZ" dirty="0"/>
              <a:t> </a:t>
            </a:r>
            <a:r>
              <a:rPr lang="en-US" dirty="0"/>
              <a:t>offset by increased infrastructure and train operations costs. 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source of these high costs remains an</a:t>
            </a:r>
            <a:r>
              <a:rPr lang="cs-CZ" dirty="0"/>
              <a:t> </a:t>
            </a:r>
            <a:r>
              <a:rPr lang="en-US" dirty="0"/>
              <a:t>area of speculation but appear to be related to aspects of both market and regulatory failure.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155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7.7</a:t>
            </a:r>
            <a:r>
              <a:rPr lang="cs-CZ" dirty="0" smtClean="0"/>
              <a:t> </a:t>
            </a:r>
            <a:r>
              <a:rPr lang="cs-CZ" dirty="0" err="1" smtClean="0"/>
              <a:t>Summary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3902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</a:t>
            </a:r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Caves, D. W., &amp; Christensen, L. R. (1980). The relative efficiency of public and private firms in a competitive environment: the case of Canadian railroads. </a:t>
            </a:r>
            <a:r>
              <a:rPr lang="en-US" i="1" dirty="0"/>
              <a:t>Journal of political Economy</a:t>
            </a:r>
            <a:r>
              <a:rPr lang="en-US" dirty="0"/>
              <a:t>, </a:t>
            </a:r>
            <a:r>
              <a:rPr lang="en-US" i="1" dirty="0"/>
              <a:t>88</a:t>
            </a:r>
            <a:r>
              <a:rPr lang="en-US" dirty="0"/>
              <a:t>(5), 958-976.</a:t>
            </a:r>
          </a:p>
          <a:p>
            <a:r>
              <a:rPr lang="en-US" dirty="0"/>
              <a:t>Boardman, A. E., </a:t>
            </a:r>
            <a:r>
              <a:rPr lang="en-US" dirty="0" err="1"/>
              <a:t>Laurin</a:t>
            </a:r>
            <a:r>
              <a:rPr lang="en-US" dirty="0"/>
              <a:t>, C., Moore, M. A., &amp; Vining, A. R. (2013). Efficiency, profitability and welfare gains from the Canadian National Railway privatization. </a:t>
            </a:r>
            <a:r>
              <a:rPr lang="en-US" i="1" dirty="0"/>
              <a:t>Research in Transportation Business &amp; Management</a:t>
            </a:r>
            <a:r>
              <a:rPr lang="en-US" dirty="0"/>
              <a:t>, </a:t>
            </a:r>
            <a:r>
              <a:rPr lang="en-US" i="1" dirty="0"/>
              <a:t>6</a:t>
            </a:r>
            <a:r>
              <a:rPr lang="en-US" dirty="0"/>
              <a:t>, 19-30.</a:t>
            </a:r>
          </a:p>
          <a:p>
            <a:r>
              <a:rPr lang="en-US" dirty="0" smtClean="0"/>
              <a:t>Tomeš</a:t>
            </a:r>
            <a:r>
              <a:rPr lang="en-US" dirty="0"/>
              <a:t>, Z. (2017). Do European reforms increase modal shares of railways?. </a:t>
            </a:r>
            <a:r>
              <a:rPr lang="en-US" i="1" dirty="0"/>
              <a:t>Transport Policy</a:t>
            </a:r>
            <a:r>
              <a:rPr lang="en-US" dirty="0"/>
              <a:t>, </a:t>
            </a:r>
            <a:r>
              <a:rPr lang="en-US" i="1" dirty="0"/>
              <a:t>60</a:t>
            </a:r>
            <a:r>
              <a:rPr lang="en-US" dirty="0"/>
              <a:t>, 143-151.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3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Due</a:t>
            </a:r>
            <a:r>
              <a:rPr lang="cs-CZ" dirty="0" smtClean="0"/>
              <a:t> to many market </a:t>
            </a:r>
            <a:r>
              <a:rPr lang="cs-CZ" dirty="0" err="1" smtClean="0"/>
              <a:t>imperfections</a:t>
            </a:r>
            <a:r>
              <a:rPr lang="cs-CZ" dirty="0" smtClean="0"/>
              <a:t>, transport </a:t>
            </a:r>
            <a:r>
              <a:rPr lang="cs-CZ" dirty="0" err="1" smtClean="0"/>
              <a:t>markets</a:t>
            </a:r>
            <a:r>
              <a:rPr lang="cs-CZ" dirty="0" smtClean="0"/>
              <a:t>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cannot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 </a:t>
            </a:r>
            <a:r>
              <a:rPr lang="cs-CZ" dirty="0" err="1" smtClean="0"/>
              <a:t>entirely</a:t>
            </a:r>
            <a:r>
              <a:rPr lang="cs-CZ" dirty="0" smtClean="0"/>
              <a:t> to market </a:t>
            </a:r>
            <a:r>
              <a:rPr lang="cs-CZ" dirty="0" err="1" smtClean="0"/>
              <a:t>forces</a:t>
            </a:r>
            <a:r>
              <a:rPr lang="cs-CZ" dirty="0" smtClean="0"/>
              <a:t> to </a:t>
            </a:r>
            <a:r>
              <a:rPr lang="cs-CZ" dirty="0" err="1" smtClean="0"/>
              <a:t>resolve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transport </a:t>
            </a:r>
            <a:r>
              <a:rPr lang="cs-CZ" dirty="0" err="1" smtClean="0"/>
              <a:t>issues</a:t>
            </a:r>
            <a:r>
              <a:rPr lang="cs-CZ" dirty="0" smtClean="0"/>
              <a:t>.</a:t>
            </a:r>
          </a:p>
          <a:p>
            <a:r>
              <a:rPr lang="cs-CZ" dirty="0" smtClean="0"/>
              <a:t>In most </a:t>
            </a:r>
            <a:r>
              <a:rPr lang="cs-CZ" dirty="0" err="1" smtClean="0"/>
              <a:t>cases</a:t>
            </a:r>
            <a:r>
              <a:rPr lang="cs-CZ" dirty="0" smtClean="0"/>
              <a:t>, </a:t>
            </a:r>
            <a:r>
              <a:rPr lang="cs-CZ" dirty="0" err="1" smtClean="0"/>
              <a:t>therefore</a:t>
            </a:r>
            <a:r>
              <a:rPr lang="cs-CZ" dirty="0" smtClean="0"/>
              <a:t>,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intervention</a:t>
            </a:r>
            <a:r>
              <a:rPr lang="cs-CZ" dirty="0" smtClean="0"/>
              <a:t> 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market </a:t>
            </a:r>
            <a:r>
              <a:rPr lang="cs-CZ" dirty="0" err="1" smtClean="0"/>
              <a:t>failures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09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 </a:t>
            </a:r>
            <a:r>
              <a:rPr lang="cs-CZ" dirty="0" err="1" smtClean="0"/>
              <a:t>markets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achieved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measures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Regulation</a:t>
            </a:r>
            <a:r>
              <a:rPr lang="cs-CZ" dirty="0" smtClean="0"/>
              <a:t> -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direct </a:t>
            </a:r>
            <a:r>
              <a:rPr lang="cs-CZ" dirty="0" err="1" smtClean="0"/>
              <a:t>command</a:t>
            </a:r>
            <a:r>
              <a:rPr lang="cs-CZ" dirty="0" smtClean="0"/>
              <a:t>; 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telling</a:t>
            </a:r>
            <a:r>
              <a:rPr lang="cs-CZ" dirty="0" smtClean="0"/>
              <a:t> </a:t>
            </a:r>
            <a:r>
              <a:rPr lang="cs-CZ" dirty="0" err="1" smtClean="0"/>
              <a:t>operators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to do</a:t>
            </a:r>
          </a:p>
          <a:p>
            <a:r>
              <a:rPr lang="cs-CZ" dirty="0" err="1" smtClean="0"/>
              <a:t>Ownership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transport </a:t>
            </a:r>
            <a:r>
              <a:rPr lang="cs-CZ" dirty="0" err="1" smtClean="0"/>
              <a:t>authority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assets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market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brought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public </a:t>
            </a:r>
            <a:r>
              <a:rPr lang="cs-CZ" dirty="0" err="1" smtClean="0"/>
              <a:t>sector</a:t>
            </a:r>
            <a:r>
              <a:rPr lang="cs-CZ" dirty="0" smtClean="0"/>
              <a:t> and </a:t>
            </a:r>
            <a:r>
              <a:rPr lang="cs-CZ" dirty="0" err="1" smtClean="0"/>
              <a:t>thus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cs-CZ" dirty="0" err="1" smtClean="0"/>
              <a:t>operate</a:t>
            </a:r>
            <a:r>
              <a:rPr lang="cs-CZ" dirty="0" smtClean="0"/>
              <a:t> </a:t>
            </a:r>
            <a:r>
              <a:rPr lang="cs-CZ" dirty="0" err="1" smtClean="0"/>
              <a:t>along</a:t>
            </a:r>
            <a:r>
              <a:rPr lang="cs-CZ" dirty="0" smtClean="0"/>
              <a:t> market </a:t>
            </a:r>
            <a:r>
              <a:rPr lang="cs-CZ" dirty="0" err="1" smtClean="0"/>
              <a:t>principles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7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public </a:t>
            </a:r>
            <a:r>
              <a:rPr lang="cs-CZ" dirty="0" err="1" smtClean="0"/>
              <a:t>ownership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Eradicate</a:t>
            </a:r>
            <a:r>
              <a:rPr lang="cs-CZ" dirty="0" smtClean="0"/>
              <a:t> </a:t>
            </a:r>
            <a:r>
              <a:rPr lang="cs-CZ" dirty="0" err="1" smtClean="0"/>
              <a:t>wasteful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endParaRPr lang="cs-CZ" dirty="0" smtClean="0"/>
          </a:p>
          <a:p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significance</a:t>
            </a:r>
            <a:endParaRPr lang="cs-CZ" dirty="0" smtClean="0"/>
          </a:p>
          <a:p>
            <a:r>
              <a:rPr lang="cs-CZ" dirty="0" smtClean="0"/>
              <a:t>Public </a:t>
            </a:r>
            <a:r>
              <a:rPr lang="cs-CZ" dirty="0" err="1" smtClean="0"/>
              <a:t>goods</a:t>
            </a:r>
            <a:endParaRPr lang="cs-CZ" dirty="0" smtClean="0"/>
          </a:p>
          <a:p>
            <a:r>
              <a:rPr lang="cs-CZ" dirty="0" err="1" smtClean="0"/>
              <a:t>Essential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employer</a:t>
            </a:r>
            <a:endParaRPr lang="cs-CZ" dirty="0" smtClean="0"/>
          </a:p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endParaRPr lang="cs-CZ" dirty="0" smtClean="0"/>
          </a:p>
          <a:p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91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privatization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Increasing</a:t>
            </a:r>
            <a:r>
              <a:rPr lang="cs-CZ" dirty="0" smtClean="0"/>
              <a:t> </a:t>
            </a:r>
            <a:r>
              <a:rPr lang="cs-CZ" dirty="0" err="1" smtClean="0"/>
              <a:t>discontent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model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ownership</a:t>
            </a:r>
            <a:endParaRPr lang="cs-CZ" dirty="0" smtClean="0"/>
          </a:p>
          <a:p>
            <a:r>
              <a:rPr lang="cs-CZ" dirty="0" err="1" smtClean="0"/>
              <a:t>Changing</a:t>
            </a:r>
            <a:r>
              <a:rPr lang="cs-CZ" dirty="0" smtClean="0"/>
              <a:t> </a:t>
            </a:r>
            <a:r>
              <a:rPr lang="cs-CZ" dirty="0" err="1" smtClean="0"/>
              <a:t>macroeconomic</a:t>
            </a:r>
            <a:r>
              <a:rPr lang="cs-CZ" dirty="0" smtClean="0"/>
              <a:t> </a:t>
            </a:r>
            <a:r>
              <a:rPr lang="cs-CZ" dirty="0" err="1" smtClean="0"/>
              <a:t>enviroment</a:t>
            </a:r>
            <a:r>
              <a:rPr lang="cs-CZ" dirty="0" smtClean="0"/>
              <a:t> </a:t>
            </a:r>
            <a:r>
              <a:rPr lang="cs-CZ" dirty="0" err="1" smtClean="0"/>
              <a:t>combined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desire</a:t>
            </a:r>
            <a:r>
              <a:rPr lang="cs-CZ" dirty="0" smtClean="0"/>
              <a:t> to </a:t>
            </a:r>
            <a:r>
              <a:rPr lang="cs-CZ" dirty="0" err="1" smtClean="0"/>
              <a:t>introduce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 </a:t>
            </a:r>
            <a:r>
              <a:rPr lang="cs-CZ" dirty="0" err="1" smtClean="0"/>
              <a:t>services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3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2014</Words>
  <Application>Microsoft Office PowerPoint</Application>
  <PresentationFormat>Předvádění na obrazovce (4:3)</PresentationFormat>
  <Paragraphs>188</Paragraphs>
  <Slides>59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3" baseType="lpstr">
      <vt:lpstr>Arial</vt:lpstr>
      <vt:lpstr>Calibri</vt:lpstr>
      <vt:lpstr>Wingdings</vt:lpstr>
      <vt:lpstr>Motiv systému Office</vt:lpstr>
      <vt:lpstr>7. OWNERSHIP</vt:lpstr>
      <vt:lpstr>Readings for Lecture 7</vt:lpstr>
      <vt:lpstr>Learning Outcomes </vt:lpstr>
      <vt:lpstr>7.1 Basics</vt:lpstr>
      <vt:lpstr>Discussion question – to heat up</vt:lpstr>
      <vt:lpstr>Introduction</vt:lpstr>
      <vt:lpstr>Government control</vt:lpstr>
      <vt:lpstr>Reasons for public ownership</vt:lpstr>
      <vt:lpstr>Reasons for privatization</vt:lpstr>
      <vt:lpstr>7.2 Japan</vt:lpstr>
      <vt:lpstr>Introduction</vt:lpstr>
      <vt:lpstr>1986 Reform</vt:lpstr>
      <vt:lpstr>Japan rail </vt:lpstr>
      <vt:lpstr>Results</vt:lpstr>
      <vt:lpstr>Assesment</vt:lpstr>
      <vt:lpstr>7.3 New Zealand</vt:lpstr>
      <vt:lpstr>General characteristics</vt:lpstr>
      <vt:lpstr>Nez Zealand rail map</vt:lpstr>
      <vt:lpstr>1993 privatization</vt:lpstr>
      <vt:lpstr>Problems</vt:lpstr>
      <vt:lpstr>Lessons</vt:lpstr>
      <vt:lpstr>7.4 Estonia</vt:lpstr>
      <vt:lpstr>Reform</vt:lpstr>
      <vt:lpstr>Passenger and freight</vt:lpstr>
      <vt:lpstr>Final part</vt:lpstr>
      <vt:lpstr>Train frequencies</vt:lpstr>
      <vt:lpstr>7.5 Britain</vt:lpstr>
      <vt:lpstr>Introduction</vt:lpstr>
      <vt:lpstr>Discussion question </vt:lpstr>
      <vt:lpstr>Privatization</vt:lpstr>
      <vt:lpstr>Franchising</vt:lpstr>
      <vt:lpstr>Discussion question</vt:lpstr>
      <vt:lpstr>Map of franchisee</vt:lpstr>
      <vt:lpstr>Regional Usage</vt:lpstr>
      <vt:lpstr>Hatfield</vt:lpstr>
      <vt:lpstr>Results</vt:lpstr>
      <vt:lpstr>Assesment</vt:lpstr>
      <vt:lpstr>Discussion question</vt:lpstr>
      <vt:lpstr>7.6 Case: privatization of UK railways</vt:lpstr>
      <vt:lpstr>Rail privatization in Britain – success or failure?</vt:lpstr>
      <vt:lpstr>Methodology</vt:lpstr>
      <vt:lpstr>Main constraint</vt:lpstr>
      <vt:lpstr>Brief history</vt:lpstr>
      <vt:lpstr>Demand</vt:lpstr>
      <vt:lpstr>Fares</vt:lpstr>
      <vt:lpstr>Supply</vt:lpstr>
      <vt:lpstr>Costs</vt:lpstr>
      <vt:lpstr>Subsidies</vt:lpstr>
      <vt:lpstr>Model</vt:lpstr>
      <vt:lpstr>Estimation results</vt:lpstr>
      <vt:lpstr>Interpretation</vt:lpstr>
      <vt:lpstr>Elasticities</vt:lpstr>
      <vt:lpstr>Counterfactuals</vt:lpstr>
      <vt:lpstr>Welfare analysis</vt:lpstr>
      <vt:lpstr>Discussion</vt:lpstr>
      <vt:lpstr>Conclusions (1)</vt:lpstr>
      <vt:lpstr>Conclusions (2)</vt:lpstr>
      <vt:lpstr>7.7 Summary</vt:lpstr>
      <vt:lpstr>Readings for Lecture 8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OWNERSHIP</dc:title>
  <dc:creator>Tomes Zdenek</dc:creator>
  <cp:lastModifiedBy>Tomes Zdenek</cp:lastModifiedBy>
  <cp:revision>34</cp:revision>
  <cp:lastPrinted>2018-10-16T06:34:20Z</cp:lastPrinted>
  <dcterms:created xsi:type="dcterms:W3CDTF">2018-01-02T08:53:50Z</dcterms:created>
  <dcterms:modified xsi:type="dcterms:W3CDTF">2018-10-16T06:44:40Z</dcterms:modified>
</cp:coreProperties>
</file>