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7" r:id="rId3"/>
    <p:sldId id="301" r:id="rId4"/>
    <p:sldId id="300" r:id="rId5"/>
    <p:sldId id="259" r:id="rId6"/>
    <p:sldId id="260" r:id="rId7"/>
    <p:sldId id="261" r:id="rId8"/>
    <p:sldId id="262" r:id="rId9"/>
    <p:sldId id="302" r:id="rId10"/>
    <p:sldId id="303" r:id="rId11"/>
    <p:sldId id="319" r:id="rId12"/>
    <p:sldId id="320" r:id="rId13"/>
    <p:sldId id="323" r:id="rId14"/>
    <p:sldId id="322" r:id="rId15"/>
    <p:sldId id="321" r:id="rId16"/>
    <p:sldId id="324" r:id="rId17"/>
    <p:sldId id="325" r:id="rId18"/>
    <p:sldId id="326" r:id="rId19"/>
    <p:sldId id="327" r:id="rId20"/>
    <p:sldId id="330" r:id="rId21"/>
    <p:sldId id="306" r:id="rId22"/>
    <p:sldId id="332" r:id="rId23"/>
    <p:sldId id="333" r:id="rId24"/>
    <p:sldId id="334" r:id="rId25"/>
    <p:sldId id="335" r:id="rId26"/>
    <p:sldId id="336" r:id="rId27"/>
    <p:sldId id="337" r:id="rId28"/>
    <p:sldId id="338" r:id="rId29"/>
    <p:sldId id="331" r:id="rId30"/>
    <p:sldId id="339" r:id="rId31"/>
    <p:sldId id="340" r:id="rId32"/>
    <p:sldId id="342" r:id="rId33"/>
    <p:sldId id="341" r:id="rId34"/>
    <p:sldId id="343" r:id="rId35"/>
    <p:sldId id="344" r:id="rId36"/>
    <p:sldId id="345" r:id="rId37"/>
    <p:sldId id="346" r:id="rId38"/>
    <p:sldId id="347" r:id="rId39"/>
    <p:sldId id="304" r:id="rId40"/>
    <p:sldId id="263" r:id="rId41"/>
    <p:sldId id="264" r:id="rId42"/>
    <p:sldId id="265" r:id="rId43"/>
    <p:sldId id="266" r:id="rId44"/>
    <p:sldId id="267" r:id="rId45"/>
    <p:sldId id="305" r:id="rId46"/>
    <p:sldId id="308" r:id="rId47"/>
    <p:sldId id="316" r:id="rId48"/>
    <p:sldId id="31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4" autoAdjust="0"/>
  </p:normalViewPr>
  <p:slideViewPr>
    <p:cSldViewPr>
      <p:cViewPr varScale="1">
        <p:scale>
          <a:sx n="109" d="100"/>
          <a:sy n="109" d="100"/>
        </p:scale>
        <p:origin x="1674" y="108"/>
      </p:cViewPr>
      <p:guideLst>
        <p:guide orient="horz" pos="2160"/>
        <p:guide pos="2880"/>
      </p:guideLst>
    </p:cSldViewPr>
  </p:slideViewPr>
  <p:outlineViewPr>
    <p:cViewPr>
      <p:scale>
        <a:sx n="33" d="100"/>
        <a:sy n="33" d="100"/>
      </p:scale>
      <p:origin x="0" y="-191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A2828F25-7328-4A45-83BD-D106AA82DCDB}"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123913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A2828F25-7328-4A45-83BD-D106AA82DCDB}"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142658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A2828F25-7328-4A45-83BD-D106AA82DCDB}"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81478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A2828F25-7328-4A45-83BD-D106AA82DCDB}"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369932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2828F25-7328-4A45-83BD-D106AA82DCDB}"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312851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A2828F25-7328-4A45-83BD-D106AA82DCDB}" type="datetimeFigureOut">
              <a:rPr lang="en-GB" smtClean="0"/>
              <a:t>13/11/2018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149437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A2828F25-7328-4A45-83BD-D106AA82DCDB}" type="datetimeFigureOut">
              <a:rPr lang="en-GB" smtClean="0"/>
              <a:t>13/11/2018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89629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A2828F25-7328-4A45-83BD-D106AA82DCDB}" type="datetimeFigureOut">
              <a:rPr lang="en-GB" smtClean="0"/>
              <a:t>13/11/2018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9827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2828F25-7328-4A45-83BD-D106AA82DCDB}" type="datetimeFigureOut">
              <a:rPr lang="en-GB" smtClean="0"/>
              <a:t>13/11/2018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0060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2828F25-7328-4A45-83BD-D106AA82DCDB}" type="datetimeFigureOut">
              <a:rPr lang="en-GB" smtClean="0"/>
              <a:t>13/11/2018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92199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2828F25-7328-4A45-83BD-D106AA82DCDB}" type="datetimeFigureOut">
              <a:rPr lang="en-GB" smtClean="0"/>
              <a:t>13/11/2018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138155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28F25-7328-4A45-83BD-D106AA82DCDB}" type="datetimeFigureOut">
              <a:rPr lang="en-GB" smtClean="0"/>
              <a:t>13/11/2018</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D00E2-7E30-476A-92E7-3638C565020A}" type="slidenum">
              <a:rPr lang="en-GB" smtClean="0"/>
              <a:t>‹#›</a:t>
            </a:fld>
            <a:endParaRPr lang="en-GB"/>
          </a:p>
        </p:txBody>
      </p:sp>
    </p:spTree>
    <p:extLst>
      <p:ext uri="{BB962C8B-B14F-4D97-AF65-F5344CB8AC3E}">
        <p14:creationId xmlns:p14="http://schemas.microsoft.com/office/powerpoint/2010/main" val="70053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noProof="0" dirty="0" smtClean="0"/>
              <a:t>9. REGULATION</a:t>
            </a:r>
            <a:endParaRPr lang="en-GB" noProof="0"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2511313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Discussion questions</a:t>
            </a:r>
            <a:endParaRPr lang="en-GB" noProof="0" dirty="0"/>
          </a:p>
        </p:txBody>
      </p:sp>
      <p:sp>
        <p:nvSpPr>
          <p:cNvPr id="3" name="Zástupný symbol pro obsah 2"/>
          <p:cNvSpPr>
            <a:spLocks noGrp="1"/>
          </p:cNvSpPr>
          <p:nvPr>
            <p:ph idx="1"/>
          </p:nvPr>
        </p:nvSpPr>
        <p:spPr/>
        <p:txBody>
          <a:bodyPr/>
          <a:lstStyle/>
          <a:p>
            <a:pPr marL="0" indent="0">
              <a:buNone/>
            </a:pPr>
            <a:r>
              <a:rPr lang="en-GB" noProof="0" dirty="0" smtClean="0"/>
              <a:t>4. Provide examples illustrating how markets change from one structure to another when technology or other market conditions change. </a:t>
            </a:r>
          </a:p>
          <a:p>
            <a:pPr marL="0" indent="0">
              <a:buNone/>
            </a:pPr>
            <a:r>
              <a:rPr lang="en-GB" noProof="0" dirty="0" smtClean="0"/>
              <a:t>5. What are the implications for the regulatory authorities of the existence of contestable markets?</a:t>
            </a:r>
          </a:p>
          <a:p>
            <a:pPr marL="0" indent="0">
              <a:buNone/>
            </a:pPr>
            <a:r>
              <a:rPr lang="en-GB" noProof="0" dirty="0" smtClean="0"/>
              <a:t>6. Outline the main role and responsibilities of a regulator in the transport industries. </a:t>
            </a:r>
          </a:p>
          <a:p>
            <a:endParaRPr lang="en-GB" noProof="0" dirty="0"/>
          </a:p>
        </p:txBody>
      </p:sp>
    </p:spTree>
    <p:extLst>
      <p:ext uri="{BB962C8B-B14F-4D97-AF65-F5344CB8AC3E}">
        <p14:creationId xmlns:p14="http://schemas.microsoft.com/office/powerpoint/2010/main" val="2920003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noProof="0" dirty="0" smtClean="0"/>
              <a:t>9.2 Regulation and deregulation</a:t>
            </a:r>
            <a:endParaRPr lang="en-GB" noProof="0" dirty="0"/>
          </a:p>
        </p:txBody>
      </p:sp>
      <p:sp>
        <p:nvSpPr>
          <p:cNvPr id="5" name="Podnadpis 4"/>
          <p:cNvSpPr>
            <a:spLocks noGrp="1"/>
          </p:cNvSpPr>
          <p:nvPr>
            <p:ph type="subTitle" idx="1"/>
          </p:nvPr>
        </p:nvSpPr>
        <p:spPr/>
        <p:txBody>
          <a:bodyPr/>
          <a:lstStyle/>
          <a:p>
            <a:r>
              <a:rPr lang="en-GB" noProof="0" dirty="0" smtClean="0"/>
              <a:t>Based on Ch. Nash (2005) Privatization in Transport</a:t>
            </a:r>
            <a:endParaRPr lang="en-GB" noProof="0" dirty="0"/>
          </a:p>
        </p:txBody>
      </p:sp>
    </p:spTree>
    <p:extLst>
      <p:ext uri="{BB962C8B-B14F-4D97-AF65-F5344CB8AC3E}">
        <p14:creationId xmlns:p14="http://schemas.microsoft.com/office/powerpoint/2010/main" val="3942913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History (1) </a:t>
            </a:r>
            <a:endParaRPr lang="en-GB" noProof="0" dirty="0"/>
          </a:p>
        </p:txBody>
      </p:sp>
      <p:sp>
        <p:nvSpPr>
          <p:cNvPr id="3" name="Zástupný symbol pro obsah 2"/>
          <p:cNvSpPr>
            <a:spLocks noGrp="1"/>
          </p:cNvSpPr>
          <p:nvPr>
            <p:ph idx="1"/>
          </p:nvPr>
        </p:nvSpPr>
        <p:spPr/>
        <p:txBody>
          <a:bodyPr>
            <a:normAutofit lnSpcReduction="10000"/>
          </a:bodyPr>
          <a:lstStyle/>
          <a:p>
            <a:r>
              <a:rPr lang="en-GB" noProof="0" dirty="0" smtClean="0"/>
              <a:t>1970s – in much of the world, transport had become a largely public sector activity</a:t>
            </a:r>
          </a:p>
          <a:p>
            <a:r>
              <a:rPr lang="en-GB" noProof="0" dirty="0" smtClean="0"/>
              <a:t>Roads, railways, airports and many ports were publicly owned</a:t>
            </a:r>
          </a:p>
          <a:p>
            <a:r>
              <a:rPr lang="en-GB" noProof="0" dirty="0" smtClean="0"/>
              <a:t>Rail most bus and coach services and many air services were provided by public sector operators</a:t>
            </a:r>
          </a:p>
          <a:p>
            <a:r>
              <a:rPr lang="en-GB" noProof="0" dirty="0" smtClean="0"/>
              <a:t>The one big exception to the rule was road haulage</a:t>
            </a:r>
            <a:endParaRPr lang="en-GB" noProof="0" dirty="0"/>
          </a:p>
        </p:txBody>
      </p:sp>
    </p:spTree>
    <p:extLst>
      <p:ext uri="{BB962C8B-B14F-4D97-AF65-F5344CB8AC3E}">
        <p14:creationId xmlns:p14="http://schemas.microsoft.com/office/powerpoint/2010/main" val="3579108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History (2)</a:t>
            </a:r>
            <a:endParaRPr lang="en-GB" noProof="0" dirty="0"/>
          </a:p>
        </p:txBody>
      </p:sp>
      <p:sp>
        <p:nvSpPr>
          <p:cNvPr id="3" name="Zástupný symbol pro obsah 2"/>
          <p:cNvSpPr>
            <a:spLocks noGrp="1"/>
          </p:cNvSpPr>
          <p:nvPr>
            <p:ph idx="1"/>
          </p:nvPr>
        </p:nvSpPr>
        <p:spPr/>
        <p:txBody>
          <a:bodyPr>
            <a:normAutofit fontScale="92500"/>
          </a:bodyPr>
          <a:lstStyle/>
          <a:p>
            <a:r>
              <a:rPr lang="en-GB" noProof="0" dirty="0" smtClean="0"/>
              <a:t>1980s – transport policy moved progressively in the direction of the market approach and widespread privatization of transport operations and sometimes even infrastructure took place</a:t>
            </a:r>
          </a:p>
          <a:p>
            <a:r>
              <a:rPr lang="en-GB" noProof="0" dirty="0" smtClean="0"/>
              <a:t>UK under M. Thatcher – deregulation of express coach services in 1980s; deregulation and privatization of most local bus services, privatization of the major airports, ports and British Airways; privatization of rail</a:t>
            </a:r>
            <a:endParaRPr lang="en-GB" noProof="0" dirty="0"/>
          </a:p>
        </p:txBody>
      </p:sp>
    </p:spTree>
    <p:extLst>
      <p:ext uri="{BB962C8B-B14F-4D97-AF65-F5344CB8AC3E}">
        <p14:creationId xmlns:p14="http://schemas.microsoft.com/office/powerpoint/2010/main" val="50764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Why public ownership?</a:t>
            </a:r>
            <a:endParaRPr lang="en-GB" noProof="0" dirty="0"/>
          </a:p>
        </p:txBody>
      </p:sp>
      <p:sp>
        <p:nvSpPr>
          <p:cNvPr id="3" name="Zástupný symbol pro obsah 2"/>
          <p:cNvSpPr>
            <a:spLocks noGrp="1"/>
          </p:cNvSpPr>
          <p:nvPr>
            <p:ph idx="1"/>
          </p:nvPr>
        </p:nvSpPr>
        <p:spPr/>
        <p:txBody>
          <a:bodyPr/>
          <a:lstStyle/>
          <a:p>
            <a:r>
              <a:rPr lang="en-GB" noProof="0" dirty="0" smtClean="0"/>
              <a:t>Natural monopoly argument</a:t>
            </a:r>
          </a:p>
          <a:p>
            <a:r>
              <a:rPr lang="en-GB" noProof="0" dirty="0" smtClean="0"/>
              <a:t>Transport so fundamental that it requires a degree of central planning and control</a:t>
            </a:r>
          </a:p>
          <a:p>
            <a:r>
              <a:rPr lang="en-GB" noProof="0" dirty="0" smtClean="0"/>
              <a:t>Large external benefits and costs of the transport</a:t>
            </a:r>
            <a:endParaRPr lang="en-GB" noProof="0" dirty="0"/>
          </a:p>
        </p:txBody>
      </p:sp>
    </p:spTree>
    <p:extLst>
      <p:ext uri="{BB962C8B-B14F-4D97-AF65-F5344CB8AC3E}">
        <p14:creationId xmlns:p14="http://schemas.microsoft.com/office/powerpoint/2010/main" val="251110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What went wrong?</a:t>
            </a:r>
            <a:endParaRPr lang="en-GB" noProof="0" dirty="0"/>
          </a:p>
        </p:txBody>
      </p:sp>
      <p:sp>
        <p:nvSpPr>
          <p:cNvPr id="3" name="Zástupný symbol pro obsah 2"/>
          <p:cNvSpPr>
            <a:spLocks noGrp="1"/>
          </p:cNvSpPr>
          <p:nvPr>
            <p:ph idx="1"/>
          </p:nvPr>
        </p:nvSpPr>
        <p:spPr/>
        <p:txBody>
          <a:bodyPr/>
          <a:lstStyle/>
          <a:p>
            <a:r>
              <a:rPr lang="en-GB" noProof="0" dirty="0" smtClean="0"/>
              <a:t>Government decision taking may not always be competent (SR political advantage x LR objectives)</a:t>
            </a:r>
          </a:p>
          <a:p>
            <a:r>
              <a:rPr lang="en-GB" noProof="0" dirty="0" smtClean="0"/>
              <a:t>Publicly owned organizations lacked strong incentives to achieve high quality services at minimum cost</a:t>
            </a:r>
          </a:p>
          <a:p>
            <a:r>
              <a:rPr lang="en-GB" noProof="0" dirty="0" smtClean="0"/>
              <a:t>Transport sector has heavy requirements for investment</a:t>
            </a:r>
            <a:endParaRPr lang="en-GB" noProof="0" dirty="0"/>
          </a:p>
        </p:txBody>
      </p:sp>
    </p:spTree>
    <p:extLst>
      <p:ext uri="{BB962C8B-B14F-4D97-AF65-F5344CB8AC3E}">
        <p14:creationId xmlns:p14="http://schemas.microsoft.com/office/powerpoint/2010/main" val="401486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Is privatization the solution?</a:t>
            </a:r>
            <a:endParaRPr lang="en-GB" noProof="0" dirty="0"/>
          </a:p>
        </p:txBody>
      </p:sp>
      <p:sp>
        <p:nvSpPr>
          <p:cNvPr id="3" name="Zástupný symbol pro obsah 2"/>
          <p:cNvSpPr>
            <a:spLocks noGrp="1"/>
          </p:cNvSpPr>
          <p:nvPr>
            <p:ph idx="1"/>
          </p:nvPr>
        </p:nvSpPr>
        <p:spPr/>
        <p:txBody>
          <a:bodyPr>
            <a:normAutofit fontScale="92500"/>
          </a:bodyPr>
          <a:lstStyle/>
          <a:p>
            <a:r>
              <a:rPr lang="en-GB" noProof="0" dirty="0" smtClean="0"/>
              <a:t>Privatization can lead to clear and explicit objectives, where operators are motivated by profits </a:t>
            </a:r>
          </a:p>
          <a:p>
            <a:r>
              <a:rPr lang="en-GB" noProof="0" dirty="0" smtClean="0"/>
              <a:t>Politicians need to make explicit arrangements, through regulation, taxes, or subsidy, to achieve their political and social objectives</a:t>
            </a:r>
          </a:p>
          <a:p>
            <a:r>
              <a:rPr lang="en-GB" noProof="0" dirty="0" smtClean="0"/>
              <a:t>Together with hard budget constraint and takeover threats should be enough to increase efficiency</a:t>
            </a:r>
            <a:endParaRPr lang="en-GB" noProof="0" dirty="0"/>
          </a:p>
        </p:txBody>
      </p:sp>
    </p:spTree>
    <p:extLst>
      <p:ext uri="{BB962C8B-B14F-4D97-AF65-F5344CB8AC3E}">
        <p14:creationId xmlns:p14="http://schemas.microsoft.com/office/powerpoint/2010/main" val="336427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Competition …. ?</a:t>
            </a:r>
            <a:endParaRPr lang="en-GB" noProof="0" dirty="0"/>
          </a:p>
        </p:txBody>
      </p:sp>
      <p:sp>
        <p:nvSpPr>
          <p:cNvPr id="3" name="Zástupný symbol pro obsah 2"/>
          <p:cNvSpPr>
            <a:spLocks noGrp="1"/>
          </p:cNvSpPr>
          <p:nvPr>
            <p:ph idx="1"/>
          </p:nvPr>
        </p:nvSpPr>
        <p:spPr/>
        <p:txBody>
          <a:bodyPr/>
          <a:lstStyle/>
          <a:p>
            <a:r>
              <a:rPr lang="en-GB" noProof="0" dirty="0" smtClean="0"/>
              <a:t>However, privatization has most often been accompanied by action to open up the market to competition, by removing regulatory and other barriers to entry</a:t>
            </a:r>
          </a:p>
          <a:p>
            <a:r>
              <a:rPr lang="en-GB" noProof="0" dirty="0" smtClean="0"/>
              <a:t>Competition would lead to provision of services and infrastructure at minimum costs and maximum innovations</a:t>
            </a:r>
            <a:endParaRPr lang="en-GB" noProof="0" dirty="0"/>
          </a:p>
        </p:txBody>
      </p:sp>
    </p:spTree>
    <p:extLst>
      <p:ext uri="{BB962C8B-B14F-4D97-AF65-F5344CB8AC3E}">
        <p14:creationId xmlns:p14="http://schemas.microsoft.com/office/powerpoint/2010/main" val="325325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Potential pitfalls</a:t>
            </a:r>
            <a:endParaRPr lang="en-GB" noProof="0" dirty="0"/>
          </a:p>
        </p:txBody>
      </p:sp>
      <p:sp>
        <p:nvSpPr>
          <p:cNvPr id="3" name="Zástupný symbol pro obsah 2"/>
          <p:cNvSpPr>
            <a:spLocks noGrp="1"/>
          </p:cNvSpPr>
          <p:nvPr>
            <p:ph idx="1"/>
          </p:nvPr>
        </p:nvSpPr>
        <p:spPr/>
        <p:txBody>
          <a:bodyPr/>
          <a:lstStyle/>
          <a:p>
            <a:r>
              <a:rPr lang="en-GB" noProof="0" dirty="0" smtClean="0"/>
              <a:t>Much of the transport sector was seen as a natural monopoly – competition can lead to loss of economies of density</a:t>
            </a:r>
          </a:p>
          <a:p>
            <a:r>
              <a:rPr lang="en-GB" noProof="0" dirty="0" smtClean="0"/>
              <a:t>Technical efficiency is likely to be maximized by a competitive approach, whereas revenue from asset sale is highest when the company concerned retains a monopoly</a:t>
            </a:r>
            <a:endParaRPr lang="en-GB" noProof="0" dirty="0"/>
          </a:p>
        </p:txBody>
      </p:sp>
    </p:spTree>
    <p:extLst>
      <p:ext uri="{BB962C8B-B14F-4D97-AF65-F5344CB8AC3E}">
        <p14:creationId xmlns:p14="http://schemas.microsoft.com/office/powerpoint/2010/main" val="894472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Solution?</a:t>
            </a:r>
            <a:endParaRPr lang="en-GB" noProof="0" dirty="0"/>
          </a:p>
        </p:txBody>
      </p:sp>
      <p:sp>
        <p:nvSpPr>
          <p:cNvPr id="3" name="Zástupný symbol pro obsah 2"/>
          <p:cNvSpPr>
            <a:spLocks noGrp="1"/>
          </p:cNvSpPr>
          <p:nvPr>
            <p:ph idx="1"/>
          </p:nvPr>
        </p:nvSpPr>
        <p:spPr/>
        <p:txBody>
          <a:bodyPr/>
          <a:lstStyle/>
          <a:p>
            <a:r>
              <a:rPr lang="en-GB" noProof="0" dirty="0" smtClean="0"/>
              <a:t>Natural monopoly confined to the infrastructure and it is perfectly possible to have competing operators</a:t>
            </a:r>
            <a:r>
              <a:rPr lang="cs-CZ" noProof="0" dirty="0" smtClean="0"/>
              <a:t> </a:t>
            </a:r>
            <a:r>
              <a:rPr lang="en-GB" noProof="0" dirty="0" smtClean="0"/>
              <a:t>over the same infrastructure.</a:t>
            </a:r>
          </a:p>
          <a:p>
            <a:r>
              <a:rPr lang="en-GB" noProof="0" dirty="0" smtClean="0"/>
              <a:t>What about the infrastructure?  – privatization, cost-plus regulation, franchising?</a:t>
            </a:r>
            <a:endParaRPr lang="en-GB" noProof="0" dirty="0"/>
          </a:p>
        </p:txBody>
      </p:sp>
    </p:spTree>
    <p:extLst>
      <p:ext uri="{BB962C8B-B14F-4D97-AF65-F5344CB8AC3E}">
        <p14:creationId xmlns:p14="http://schemas.microsoft.com/office/powerpoint/2010/main" val="359497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Readings for Lecture 9</a:t>
            </a:r>
            <a:endParaRPr lang="en-GB" noProof="0" dirty="0"/>
          </a:p>
        </p:txBody>
      </p:sp>
      <p:sp>
        <p:nvSpPr>
          <p:cNvPr id="3" name="Zástupný symbol pro obsah 2"/>
          <p:cNvSpPr>
            <a:spLocks noGrp="1"/>
          </p:cNvSpPr>
          <p:nvPr>
            <p:ph idx="1"/>
          </p:nvPr>
        </p:nvSpPr>
        <p:spPr/>
        <p:txBody>
          <a:bodyPr/>
          <a:lstStyle/>
          <a:p>
            <a:r>
              <a:rPr lang="en-GB" noProof="0" dirty="0" smtClean="0"/>
              <a:t>Goetz, A. R., &amp; </a:t>
            </a:r>
            <a:r>
              <a:rPr lang="en-GB" noProof="0" dirty="0" err="1" smtClean="0"/>
              <a:t>Vowles</a:t>
            </a:r>
            <a:r>
              <a:rPr lang="en-GB" noProof="0" dirty="0" smtClean="0"/>
              <a:t>, T. M. (2009). The good, the bad, and the ugly: 30 years of US airline deregulation. </a:t>
            </a:r>
            <a:r>
              <a:rPr lang="en-GB" i="1" noProof="0" dirty="0" smtClean="0"/>
              <a:t>Journal of Transport Geography</a:t>
            </a:r>
            <a:r>
              <a:rPr lang="en-GB" noProof="0" dirty="0" smtClean="0"/>
              <a:t>, </a:t>
            </a:r>
            <a:r>
              <a:rPr lang="en-GB" i="1" noProof="0" dirty="0" smtClean="0"/>
              <a:t>17</a:t>
            </a:r>
            <a:r>
              <a:rPr lang="en-GB" noProof="0" dirty="0" smtClean="0"/>
              <a:t>(4), 251-263.</a:t>
            </a:r>
          </a:p>
          <a:p>
            <a:endParaRPr lang="en-GB" noProof="0" dirty="0"/>
          </a:p>
        </p:txBody>
      </p:sp>
    </p:spTree>
    <p:extLst>
      <p:ext uri="{BB962C8B-B14F-4D97-AF65-F5344CB8AC3E}">
        <p14:creationId xmlns:p14="http://schemas.microsoft.com/office/powerpoint/2010/main" val="819546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noProof="0" dirty="0" smtClean="0"/>
              <a:t>9.3 Rail freight deregulation in North America</a:t>
            </a:r>
            <a:endParaRPr lang="en-GB" noProof="0"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546160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en-GB" noProof="0" dirty="0" smtClean="0"/>
              <a:t>Exercise</a:t>
            </a:r>
            <a:endParaRPr lang="en-GB" noProof="0" dirty="0"/>
          </a:p>
        </p:txBody>
      </p:sp>
      <p:sp>
        <p:nvSpPr>
          <p:cNvPr id="3" name="Zástupný symbol pro obsah 2"/>
          <p:cNvSpPr>
            <a:spLocks noGrp="1"/>
          </p:cNvSpPr>
          <p:nvPr>
            <p:ph idx="1"/>
          </p:nvPr>
        </p:nvSpPr>
        <p:spPr>
          <a:xfrm>
            <a:off x="457200" y="1196752"/>
            <a:ext cx="8229600" cy="4929411"/>
          </a:xfrm>
        </p:spPr>
        <p:txBody>
          <a:bodyPr/>
          <a:lstStyle/>
          <a:p>
            <a:pPr marL="0" indent="0">
              <a:buNone/>
            </a:pPr>
            <a:r>
              <a:rPr lang="en-GB" sz="2400" noProof="0" dirty="0" smtClean="0"/>
              <a:t>Larson (2013) analysed deregulation of US rail industry that happened after 1980. Based on the table would you call this deregulation success or failure? </a:t>
            </a:r>
          </a:p>
          <a:p>
            <a:endParaRPr lang="en-GB" noProof="0" dirty="0"/>
          </a:p>
        </p:txBody>
      </p:sp>
      <p:graphicFrame>
        <p:nvGraphicFramePr>
          <p:cNvPr id="4" name="Tabulka 3"/>
          <p:cNvGraphicFramePr>
            <a:graphicFrameLocks noGrp="1"/>
          </p:cNvGraphicFramePr>
          <p:nvPr>
            <p:extLst>
              <p:ext uri="{D42A27DB-BD31-4B8C-83A1-F6EECF244321}">
                <p14:modId xmlns:p14="http://schemas.microsoft.com/office/powerpoint/2010/main" val="2481956859"/>
              </p:ext>
            </p:extLst>
          </p:nvPr>
        </p:nvGraphicFramePr>
        <p:xfrm>
          <a:off x="323527" y="2636911"/>
          <a:ext cx="8496944" cy="2681260"/>
        </p:xfrm>
        <a:graphic>
          <a:graphicData uri="http://schemas.openxmlformats.org/drawingml/2006/table">
            <a:tbl>
              <a:tblPr firstRow="1" firstCol="1" bandRow="1"/>
              <a:tblGrid>
                <a:gridCol w="849510">
                  <a:extLst>
                    <a:ext uri="{9D8B030D-6E8A-4147-A177-3AD203B41FA5}">
                      <a16:colId xmlns:a16="http://schemas.microsoft.com/office/drawing/2014/main" val="1238716998"/>
                    </a:ext>
                  </a:extLst>
                </a:gridCol>
                <a:gridCol w="849510">
                  <a:extLst>
                    <a:ext uri="{9D8B030D-6E8A-4147-A177-3AD203B41FA5}">
                      <a16:colId xmlns:a16="http://schemas.microsoft.com/office/drawing/2014/main" val="995795154"/>
                    </a:ext>
                  </a:extLst>
                </a:gridCol>
                <a:gridCol w="849510">
                  <a:extLst>
                    <a:ext uri="{9D8B030D-6E8A-4147-A177-3AD203B41FA5}">
                      <a16:colId xmlns:a16="http://schemas.microsoft.com/office/drawing/2014/main" val="770769644"/>
                    </a:ext>
                  </a:extLst>
                </a:gridCol>
                <a:gridCol w="849510">
                  <a:extLst>
                    <a:ext uri="{9D8B030D-6E8A-4147-A177-3AD203B41FA5}">
                      <a16:colId xmlns:a16="http://schemas.microsoft.com/office/drawing/2014/main" val="3438254845"/>
                    </a:ext>
                  </a:extLst>
                </a:gridCol>
                <a:gridCol w="849510">
                  <a:extLst>
                    <a:ext uri="{9D8B030D-6E8A-4147-A177-3AD203B41FA5}">
                      <a16:colId xmlns:a16="http://schemas.microsoft.com/office/drawing/2014/main" val="3762451938"/>
                    </a:ext>
                  </a:extLst>
                </a:gridCol>
                <a:gridCol w="849510">
                  <a:extLst>
                    <a:ext uri="{9D8B030D-6E8A-4147-A177-3AD203B41FA5}">
                      <a16:colId xmlns:a16="http://schemas.microsoft.com/office/drawing/2014/main" val="1134410944"/>
                    </a:ext>
                  </a:extLst>
                </a:gridCol>
                <a:gridCol w="849510">
                  <a:extLst>
                    <a:ext uri="{9D8B030D-6E8A-4147-A177-3AD203B41FA5}">
                      <a16:colId xmlns:a16="http://schemas.microsoft.com/office/drawing/2014/main" val="2185150852"/>
                    </a:ext>
                  </a:extLst>
                </a:gridCol>
                <a:gridCol w="849510">
                  <a:extLst>
                    <a:ext uri="{9D8B030D-6E8A-4147-A177-3AD203B41FA5}">
                      <a16:colId xmlns:a16="http://schemas.microsoft.com/office/drawing/2014/main" val="3327360257"/>
                    </a:ext>
                  </a:extLst>
                </a:gridCol>
                <a:gridCol w="850432">
                  <a:extLst>
                    <a:ext uri="{9D8B030D-6E8A-4147-A177-3AD203B41FA5}">
                      <a16:colId xmlns:a16="http://schemas.microsoft.com/office/drawing/2014/main" val="2215650805"/>
                    </a:ext>
                  </a:extLst>
                </a:gridCol>
                <a:gridCol w="850432">
                  <a:extLst>
                    <a:ext uri="{9D8B030D-6E8A-4147-A177-3AD203B41FA5}">
                      <a16:colId xmlns:a16="http://schemas.microsoft.com/office/drawing/2014/main" val="1060190868"/>
                    </a:ext>
                  </a:extLst>
                </a:gridCol>
              </a:tblGrid>
              <a:tr h="396044">
                <a:tc>
                  <a:txBody>
                    <a:bodyPr/>
                    <a:lstStyle/>
                    <a:p>
                      <a:pP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CDRR</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BTM</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TnC</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Haul</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TM/EH</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Track</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Class I</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Oil</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Prime</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690211"/>
                  </a:ext>
                </a:extLst>
              </a:tr>
              <a:tr h="396044">
                <a:tc>
                  <a:txBody>
                    <a:bodyPr/>
                    <a:lstStyle/>
                    <a:p>
                      <a:pP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1970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5.96</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765</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2.363</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490.4</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605</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336.3</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71</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3.35</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7.91</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864932"/>
                  </a:ext>
                </a:extLst>
              </a:tr>
              <a:tr h="396044">
                <a:tc>
                  <a:txBody>
                    <a:bodyPr/>
                    <a:lstStyle/>
                    <a:p>
                      <a:pP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1980</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5.94</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919</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3.059</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615.8</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863</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270.6</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40</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37.38</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15.26</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990372"/>
                  </a:ext>
                </a:extLst>
              </a:tr>
              <a:tr h="396044">
                <a:tc>
                  <a:txBody>
                    <a:bodyPr/>
                    <a:lstStyle/>
                    <a:p>
                      <a:pP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1990</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3.69</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1034</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6.207</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725.7</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1901</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200.1</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14</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24.49</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10.01</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969497"/>
                  </a:ext>
                </a:extLst>
              </a:tr>
              <a:tr h="396044">
                <a:tc>
                  <a:txBody>
                    <a:bodyPr/>
                    <a:lstStyle/>
                    <a:p>
                      <a:pP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2000</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2.54</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1466</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9.177</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843.3</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3293</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168.5</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8</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30.30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9.23</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080796"/>
                  </a:ext>
                </a:extLst>
              </a:tr>
              <a:tr h="396044">
                <a:tc>
                  <a:txBody>
                    <a:bodyPr/>
                    <a:lstStyle/>
                    <a:p>
                      <a:pP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2007</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2.82</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47675" algn="r"/>
                        </a:tabLst>
                      </a:pPr>
                      <a:r>
                        <a:rPr lang="en-GB" sz="2000">
                          <a:effectLst/>
                          <a:latin typeface="Calibri" panose="020F0502020204030204" pitchFamily="34" charset="0"/>
                          <a:ea typeface="Times New Roman" panose="02020603050405020304" pitchFamily="18" charset="0"/>
                          <a:cs typeface="Times New Roman" panose="02020603050405020304" pitchFamily="18" charset="0"/>
                        </a:rPr>
                        <a:t>	1771</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12.027</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912.8</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a:effectLst/>
                          <a:latin typeface="Calibri" panose="020F0502020204030204" pitchFamily="34" charset="0"/>
                          <a:ea typeface="Times New Roman" panose="02020603050405020304" pitchFamily="18" charset="0"/>
                          <a:cs typeface="Times New Roman" panose="02020603050405020304" pitchFamily="18" charset="0"/>
                        </a:rPr>
                        <a:t>4182</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161.1</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7</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72.36</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8.05</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442059"/>
                  </a:ext>
                </a:extLst>
              </a:tr>
            </a:tbl>
          </a:graphicData>
        </a:graphic>
      </p:graphicFrame>
      <p:pic>
        <p:nvPicPr>
          <p:cNvPr id="6" name="Obrázek 5"/>
          <p:cNvPicPr>
            <a:picLocks noChangeAspect="1"/>
          </p:cNvPicPr>
          <p:nvPr/>
        </p:nvPicPr>
        <p:blipFill>
          <a:blip r:embed="rId2"/>
          <a:stretch>
            <a:fillRect/>
          </a:stretch>
        </p:blipFill>
        <p:spPr>
          <a:xfrm>
            <a:off x="179512" y="5445224"/>
            <a:ext cx="8878224" cy="1194065"/>
          </a:xfrm>
          <a:prstGeom prst="rect">
            <a:avLst/>
          </a:prstGeom>
        </p:spPr>
      </p:pic>
    </p:spTree>
    <p:extLst>
      <p:ext uri="{BB962C8B-B14F-4D97-AF65-F5344CB8AC3E}">
        <p14:creationId xmlns:p14="http://schemas.microsoft.com/office/powerpoint/2010/main" val="3304183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History</a:t>
            </a:r>
            <a:endParaRPr lang="en-GB" noProof="0" dirty="0"/>
          </a:p>
        </p:txBody>
      </p:sp>
      <p:sp>
        <p:nvSpPr>
          <p:cNvPr id="3" name="Zástupný symbol pro obsah 2"/>
          <p:cNvSpPr>
            <a:spLocks noGrp="1"/>
          </p:cNvSpPr>
          <p:nvPr>
            <p:ph idx="1"/>
          </p:nvPr>
        </p:nvSpPr>
        <p:spPr/>
        <p:txBody>
          <a:bodyPr/>
          <a:lstStyle/>
          <a:p>
            <a:r>
              <a:rPr lang="en-GB" noProof="0" dirty="0" smtClean="0"/>
              <a:t>Railways in North America privately owned and vertically integrated</a:t>
            </a:r>
          </a:p>
          <a:p>
            <a:r>
              <a:rPr lang="en-GB" noProof="0" dirty="0" smtClean="0"/>
              <a:t>From 1890s – tight regulation of rail freight tariffs + obligation to operate loss-making passenger rail services</a:t>
            </a:r>
          </a:p>
          <a:p>
            <a:r>
              <a:rPr lang="en-GB" noProof="0" dirty="0" smtClean="0"/>
              <a:t>20th century → tight regulation + increasing competition from road and air = problems (losses) for US rail companies</a:t>
            </a:r>
            <a:endParaRPr lang="en-GB" noProof="0" dirty="0"/>
          </a:p>
        </p:txBody>
      </p:sp>
    </p:spTree>
    <p:extLst>
      <p:ext uri="{BB962C8B-B14F-4D97-AF65-F5344CB8AC3E}">
        <p14:creationId xmlns:p14="http://schemas.microsoft.com/office/powerpoint/2010/main" val="3465248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Penn Central</a:t>
            </a:r>
            <a:endParaRPr lang="en-GB" noProof="0" dirty="0"/>
          </a:p>
        </p:txBody>
      </p:sp>
      <p:sp>
        <p:nvSpPr>
          <p:cNvPr id="3" name="Zástupný symbol pro obsah 2"/>
          <p:cNvSpPr>
            <a:spLocks noGrp="1"/>
          </p:cNvSpPr>
          <p:nvPr>
            <p:ph idx="1"/>
          </p:nvPr>
        </p:nvSpPr>
        <p:spPr/>
        <p:txBody>
          <a:bodyPr/>
          <a:lstStyle/>
          <a:p>
            <a:r>
              <a:rPr lang="en-GB" noProof="0" dirty="0" smtClean="0"/>
              <a:t>1970 – bankruptcy of Penn Central – threat to all rail traffic and industrial production in north-east of the US</a:t>
            </a:r>
          </a:p>
          <a:p>
            <a:r>
              <a:rPr lang="en-GB" noProof="0" dirty="0" smtClean="0"/>
              <a:t>US government took action → it took over Penn Central, restructured it (7.8 </a:t>
            </a:r>
            <a:r>
              <a:rPr lang="en-GB" noProof="0" dirty="0" err="1" smtClean="0"/>
              <a:t>bn</a:t>
            </a:r>
            <a:r>
              <a:rPr lang="en-GB" noProof="0" dirty="0" smtClean="0"/>
              <a:t> USD) and privatized again (2 </a:t>
            </a:r>
            <a:r>
              <a:rPr lang="en-GB" noProof="0" dirty="0" err="1" smtClean="0"/>
              <a:t>bn</a:t>
            </a:r>
            <a:r>
              <a:rPr lang="en-GB" noProof="0" dirty="0" smtClean="0"/>
              <a:t> USD) in 1987</a:t>
            </a:r>
            <a:endParaRPr lang="en-GB" noProof="0" dirty="0"/>
          </a:p>
        </p:txBody>
      </p:sp>
    </p:spTree>
    <p:extLst>
      <p:ext uri="{BB962C8B-B14F-4D97-AF65-F5344CB8AC3E}">
        <p14:creationId xmlns:p14="http://schemas.microsoft.com/office/powerpoint/2010/main" val="367660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Amtrak</a:t>
            </a:r>
            <a:endParaRPr lang="en-GB" noProof="0" dirty="0"/>
          </a:p>
        </p:txBody>
      </p:sp>
      <p:sp>
        <p:nvSpPr>
          <p:cNvPr id="3" name="Zástupný symbol pro obsah 2"/>
          <p:cNvSpPr>
            <a:spLocks noGrp="1"/>
          </p:cNvSpPr>
          <p:nvPr>
            <p:ph idx="1"/>
          </p:nvPr>
        </p:nvSpPr>
        <p:spPr/>
        <p:txBody>
          <a:bodyPr>
            <a:normAutofit fontScale="92500" lnSpcReduction="10000"/>
          </a:bodyPr>
          <a:lstStyle/>
          <a:p>
            <a:r>
              <a:rPr lang="en-GB" noProof="0" dirty="0" smtClean="0"/>
              <a:t>1971 – US government created Amtrak – state owned operator of passenger rail services that took over from private companies 50% of the operation of unprofitable passenger rail operations. The other 50% was cancelled one for all</a:t>
            </a:r>
          </a:p>
          <a:p>
            <a:r>
              <a:rPr lang="en-GB" noProof="0" dirty="0" smtClean="0"/>
              <a:t>Amtrak subsidized by US government by 1 </a:t>
            </a:r>
            <a:r>
              <a:rPr lang="en-GB" noProof="0" dirty="0" err="1" smtClean="0"/>
              <a:t>bn</a:t>
            </a:r>
            <a:r>
              <a:rPr lang="en-GB" noProof="0" dirty="0" smtClean="0"/>
              <a:t> USD per year</a:t>
            </a:r>
          </a:p>
          <a:p>
            <a:r>
              <a:rPr lang="en-GB" noProof="0" dirty="0" smtClean="0"/>
              <a:t>Amtrak owns 1000 km of attractive infra (North East Corridor) - </a:t>
            </a:r>
          </a:p>
          <a:p>
            <a:endParaRPr lang="en-GB" noProof="0" dirty="0"/>
          </a:p>
        </p:txBody>
      </p:sp>
    </p:spTree>
    <p:extLst>
      <p:ext uri="{BB962C8B-B14F-4D97-AF65-F5344CB8AC3E}">
        <p14:creationId xmlns:p14="http://schemas.microsoft.com/office/powerpoint/2010/main" val="857941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Amtrak </a:t>
            </a:r>
            <a:endParaRPr lang="en-GB" noProof="0" dirty="0"/>
          </a:p>
        </p:txBody>
      </p:sp>
      <p:sp>
        <p:nvSpPr>
          <p:cNvPr id="3" name="Zástupný symbol pro obsah 2"/>
          <p:cNvSpPr>
            <a:spLocks noGrp="1"/>
          </p:cNvSpPr>
          <p:nvPr>
            <p:ph idx="1"/>
          </p:nvPr>
        </p:nvSpPr>
        <p:spPr/>
        <p:txBody>
          <a:bodyPr>
            <a:normAutofit lnSpcReduction="10000"/>
          </a:bodyPr>
          <a:lstStyle/>
          <a:p>
            <a:r>
              <a:rPr lang="en-GB" noProof="0" dirty="0" smtClean="0"/>
              <a:t>Amtrak owns 1000 km of attractive infrastructure in North East (Boston-New York-Washington) where due to high speed parameters creates about 50% of total revenues</a:t>
            </a:r>
          </a:p>
          <a:p>
            <a:r>
              <a:rPr lang="en-GB" noProof="0" dirty="0" smtClean="0"/>
              <a:t>In the rest of the network is Amtrak host operator on the infrastructure of freight railways, however it has the legal right for entry at marginal costs</a:t>
            </a:r>
          </a:p>
          <a:p>
            <a:endParaRPr lang="en-GB" noProof="0" dirty="0"/>
          </a:p>
        </p:txBody>
      </p:sp>
    </p:spTree>
    <p:extLst>
      <p:ext uri="{BB962C8B-B14F-4D97-AF65-F5344CB8AC3E}">
        <p14:creationId xmlns:p14="http://schemas.microsoft.com/office/powerpoint/2010/main" val="1323097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Deregulation</a:t>
            </a:r>
            <a:endParaRPr lang="en-GB" noProof="0" dirty="0"/>
          </a:p>
        </p:txBody>
      </p:sp>
      <p:sp>
        <p:nvSpPr>
          <p:cNvPr id="3" name="Zástupný symbol pro obsah 2"/>
          <p:cNvSpPr>
            <a:spLocks noGrp="1"/>
          </p:cNvSpPr>
          <p:nvPr>
            <p:ph idx="1"/>
          </p:nvPr>
        </p:nvSpPr>
        <p:spPr/>
        <p:txBody>
          <a:bodyPr>
            <a:normAutofit lnSpcReduction="10000"/>
          </a:bodyPr>
          <a:lstStyle/>
          <a:p>
            <a:r>
              <a:rPr lang="en-GB" noProof="0" dirty="0" smtClean="0"/>
              <a:t>1980 → Staggers Act; higher freedom to set rates</a:t>
            </a:r>
          </a:p>
          <a:p>
            <a:r>
              <a:rPr lang="en-GB" noProof="0" dirty="0" smtClean="0"/>
              <a:t>Results: impressive growth of output + significant employment decline = efficiency improvement jump</a:t>
            </a:r>
          </a:p>
          <a:p>
            <a:r>
              <a:rPr lang="en-GB" noProof="0" dirty="0" smtClean="0"/>
              <a:t>Welfare gains → net benefits to customers because due to competition, tariffs went down</a:t>
            </a:r>
          </a:p>
          <a:p>
            <a:r>
              <a:rPr lang="en-GB" noProof="0" dirty="0" smtClean="0"/>
              <a:t>Operators → profitable again</a:t>
            </a:r>
            <a:endParaRPr lang="en-GB" noProof="0" dirty="0"/>
          </a:p>
        </p:txBody>
      </p:sp>
    </p:spTree>
    <p:extLst>
      <p:ext uri="{BB962C8B-B14F-4D97-AF65-F5344CB8AC3E}">
        <p14:creationId xmlns:p14="http://schemas.microsoft.com/office/powerpoint/2010/main" val="4246260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Competition</a:t>
            </a:r>
            <a:endParaRPr lang="en-GB" noProof="0" dirty="0"/>
          </a:p>
        </p:txBody>
      </p:sp>
      <p:sp>
        <p:nvSpPr>
          <p:cNvPr id="3" name="Zástupný symbol pro obsah 2"/>
          <p:cNvSpPr>
            <a:spLocks noGrp="1"/>
          </p:cNvSpPr>
          <p:nvPr>
            <p:ph idx="1"/>
          </p:nvPr>
        </p:nvSpPr>
        <p:spPr/>
        <p:txBody>
          <a:bodyPr/>
          <a:lstStyle/>
          <a:p>
            <a:r>
              <a:rPr lang="en-GB" noProof="0" dirty="0" smtClean="0"/>
              <a:t>Competition of vertically integrated firms</a:t>
            </a:r>
          </a:p>
          <a:p>
            <a:r>
              <a:rPr lang="en-GB" noProof="0" dirty="0" smtClean="0"/>
              <a:t>Significant process of mergers and acquisitions</a:t>
            </a:r>
          </a:p>
          <a:p>
            <a:r>
              <a:rPr lang="en-GB" noProof="0" dirty="0" smtClean="0"/>
              <a:t>7 big Class I railways</a:t>
            </a:r>
            <a:endParaRPr lang="en-GB" noProof="0" dirty="0"/>
          </a:p>
        </p:txBody>
      </p:sp>
    </p:spTree>
    <p:extLst>
      <p:ext uri="{BB962C8B-B14F-4D97-AF65-F5344CB8AC3E}">
        <p14:creationId xmlns:p14="http://schemas.microsoft.com/office/powerpoint/2010/main" val="1004989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Recommendations</a:t>
            </a:r>
            <a:endParaRPr lang="en-GB" noProof="0" dirty="0"/>
          </a:p>
        </p:txBody>
      </p:sp>
      <p:sp>
        <p:nvSpPr>
          <p:cNvPr id="3" name="Zástupný symbol pro obsah 2"/>
          <p:cNvSpPr>
            <a:spLocks noGrp="1"/>
          </p:cNvSpPr>
          <p:nvPr>
            <p:ph idx="1"/>
          </p:nvPr>
        </p:nvSpPr>
        <p:spPr/>
        <p:txBody>
          <a:bodyPr/>
          <a:lstStyle/>
          <a:p>
            <a:r>
              <a:rPr lang="en-GB" noProof="0" dirty="0" smtClean="0"/>
              <a:t>Eliminate cross-subsidies</a:t>
            </a:r>
          </a:p>
          <a:p>
            <a:r>
              <a:rPr lang="en-GB" noProof="0" dirty="0" smtClean="0"/>
              <a:t>Intermodal competition and competition of vertically integrated rail companies</a:t>
            </a:r>
          </a:p>
          <a:p>
            <a:r>
              <a:rPr lang="en-GB" noProof="0" dirty="0" smtClean="0"/>
              <a:t>Deregulation leads to better services</a:t>
            </a:r>
          </a:p>
          <a:p>
            <a:r>
              <a:rPr lang="en-GB" noProof="0" dirty="0" smtClean="0"/>
              <a:t>Rail freight to be vertically integrated and private</a:t>
            </a:r>
          </a:p>
          <a:p>
            <a:r>
              <a:rPr lang="en-GB" noProof="0" dirty="0" smtClean="0"/>
              <a:t>To have pragmatic approach both in ownership and competition attitude</a:t>
            </a:r>
            <a:endParaRPr lang="en-GB" noProof="0" dirty="0"/>
          </a:p>
        </p:txBody>
      </p:sp>
    </p:spTree>
    <p:extLst>
      <p:ext uri="{BB962C8B-B14F-4D97-AF65-F5344CB8AC3E}">
        <p14:creationId xmlns:p14="http://schemas.microsoft.com/office/powerpoint/2010/main" val="386794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noProof="0" dirty="0" smtClean="0"/>
              <a:t>9.4 Deregulation of US airlines</a:t>
            </a:r>
            <a:endParaRPr lang="en-GB" noProof="0" dirty="0"/>
          </a:p>
        </p:txBody>
      </p:sp>
      <p:sp>
        <p:nvSpPr>
          <p:cNvPr id="5" name="Podnadpis 4"/>
          <p:cNvSpPr>
            <a:spLocks noGrp="1"/>
          </p:cNvSpPr>
          <p:nvPr>
            <p:ph type="subTitle" idx="1"/>
          </p:nvPr>
        </p:nvSpPr>
        <p:spPr/>
        <p:txBody>
          <a:bodyPr>
            <a:normAutofit fontScale="85000" lnSpcReduction="10000"/>
          </a:bodyPr>
          <a:lstStyle/>
          <a:p>
            <a:r>
              <a:rPr lang="en-GB" noProof="0" dirty="0" smtClean="0"/>
              <a:t>Based on Goetz, A. R., &amp; </a:t>
            </a:r>
            <a:r>
              <a:rPr lang="en-GB" noProof="0" dirty="0" err="1" smtClean="0"/>
              <a:t>Vowles</a:t>
            </a:r>
            <a:r>
              <a:rPr lang="en-GB" noProof="0" dirty="0" smtClean="0"/>
              <a:t>, T. M. (2009). The good, the bad, and the ugly: 30 years of US airline deregulation. </a:t>
            </a:r>
            <a:r>
              <a:rPr lang="en-GB" i="1" noProof="0" dirty="0" smtClean="0"/>
              <a:t>Journal of Transport Geography</a:t>
            </a:r>
            <a:r>
              <a:rPr lang="en-GB" noProof="0" dirty="0" smtClean="0"/>
              <a:t>, </a:t>
            </a:r>
            <a:r>
              <a:rPr lang="en-GB" i="1" noProof="0" dirty="0" smtClean="0"/>
              <a:t>17</a:t>
            </a:r>
            <a:r>
              <a:rPr lang="en-GB" noProof="0" dirty="0" smtClean="0"/>
              <a:t>(4), 251-263.</a:t>
            </a:r>
          </a:p>
          <a:p>
            <a:endParaRPr lang="en-GB" noProof="0" dirty="0"/>
          </a:p>
        </p:txBody>
      </p:sp>
    </p:spTree>
    <p:extLst>
      <p:ext uri="{BB962C8B-B14F-4D97-AF65-F5344CB8AC3E}">
        <p14:creationId xmlns:p14="http://schemas.microsoft.com/office/powerpoint/2010/main" val="9091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Learning Objectives</a:t>
            </a:r>
            <a:endParaRPr lang="en-GB" noProof="0" dirty="0"/>
          </a:p>
        </p:txBody>
      </p:sp>
      <p:sp>
        <p:nvSpPr>
          <p:cNvPr id="3" name="Zástupný symbol pro obsah 2"/>
          <p:cNvSpPr>
            <a:spLocks noGrp="1"/>
          </p:cNvSpPr>
          <p:nvPr>
            <p:ph idx="1"/>
          </p:nvPr>
        </p:nvSpPr>
        <p:spPr/>
        <p:txBody>
          <a:bodyPr/>
          <a:lstStyle/>
          <a:p>
            <a:r>
              <a:rPr lang="en-GB" noProof="0" dirty="0" smtClean="0"/>
              <a:t>Basic principles of regulation</a:t>
            </a:r>
          </a:p>
          <a:p>
            <a:r>
              <a:rPr lang="en-GB" noProof="0" dirty="0" smtClean="0"/>
              <a:t>Case study of British infra provider</a:t>
            </a:r>
            <a:endParaRPr lang="en-GB" noProof="0" dirty="0" smtClean="0"/>
          </a:p>
        </p:txBody>
      </p:sp>
    </p:spTree>
    <p:extLst>
      <p:ext uri="{BB962C8B-B14F-4D97-AF65-F5344CB8AC3E}">
        <p14:creationId xmlns:p14="http://schemas.microsoft.com/office/powerpoint/2010/main" val="91110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Deregulation</a:t>
            </a:r>
            <a:endParaRPr lang="en-GB" noProof="0" dirty="0"/>
          </a:p>
        </p:txBody>
      </p:sp>
      <p:sp>
        <p:nvSpPr>
          <p:cNvPr id="3" name="Zástupný symbol pro obsah 2"/>
          <p:cNvSpPr>
            <a:spLocks noGrp="1"/>
          </p:cNvSpPr>
          <p:nvPr>
            <p:ph idx="1"/>
          </p:nvPr>
        </p:nvSpPr>
        <p:spPr/>
        <p:txBody>
          <a:bodyPr/>
          <a:lstStyle/>
          <a:p>
            <a:r>
              <a:rPr lang="en-GB" noProof="0" dirty="0" smtClean="0"/>
              <a:t>Deregulation Act – October, 1978</a:t>
            </a:r>
          </a:p>
          <a:p>
            <a:r>
              <a:rPr lang="en-GB" noProof="0" dirty="0" smtClean="0"/>
              <a:t>The government no longer engaged in economic regulation of the airline industry</a:t>
            </a:r>
          </a:p>
          <a:p>
            <a:r>
              <a:rPr lang="en-GB" noProof="0" dirty="0" smtClean="0"/>
              <a:t>Private airlines allowed to make all decisions regarding entry, exit and fares</a:t>
            </a:r>
            <a:endParaRPr lang="en-GB" noProof="0" dirty="0"/>
          </a:p>
        </p:txBody>
      </p:sp>
    </p:spTree>
    <p:extLst>
      <p:ext uri="{BB962C8B-B14F-4D97-AF65-F5344CB8AC3E}">
        <p14:creationId xmlns:p14="http://schemas.microsoft.com/office/powerpoint/2010/main" val="3375089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History</a:t>
            </a:r>
            <a:endParaRPr lang="en-GB" noProof="0" dirty="0"/>
          </a:p>
        </p:txBody>
      </p:sp>
      <p:pic>
        <p:nvPicPr>
          <p:cNvPr id="4" name="Zástupný symbol pro obsah 3"/>
          <p:cNvPicPr>
            <a:picLocks noGrp="1" noChangeAspect="1"/>
          </p:cNvPicPr>
          <p:nvPr>
            <p:ph idx="1"/>
          </p:nvPr>
        </p:nvPicPr>
        <p:blipFill>
          <a:blip r:embed="rId2"/>
          <a:stretch>
            <a:fillRect/>
          </a:stretch>
        </p:blipFill>
        <p:spPr>
          <a:xfrm>
            <a:off x="539552" y="2276872"/>
            <a:ext cx="8229600" cy="1512428"/>
          </a:xfrm>
          <a:prstGeom prst="rect">
            <a:avLst/>
          </a:prstGeom>
        </p:spPr>
      </p:pic>
    </p:spTree>
    <p:extLst>
      <p:ext uri="{BB962C8B-B14F-4D97-AF65-F5344CB8AC3E}">
        <p14:creationId xmlns:p14="http://schemas.microsoft.com/office/powerpoint/2010/main" val="2290076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Assessment</a:t>
            </a:r>
            <a:endParaRPr lang="en-GB" noProof="0" dirty="0"/>
          </a:p>
        </p:txBody>
      </p:sp>
      <p:sp>
        <p:nvSpPr>
          <p:cNvPr id="3" name="Zástupný symbol pro obsah 2"/>
          <p:cNvSpPr>
            <a:spLocks noGrp="1"/>
          </p:cNvSpPr>
          <p:nvPr>
            <p:ph idx="1"/>
          </p:nvPr>
        </p:nvSpPr>
        <p:spPr/>
        <p:txBody>
          <a:bodyPr/>
          <a:lstStyle/>
          <a:p>
            <a:r>
              <a:rPr lang="en-GB" noProof="0" dirty="0" smtClean="0"/>
              <a:t>Many experts claim the deregulation is a big success in terms of fares and ridership</a:t>
            </a:r>
          </a:p>
          <a:p>
            <a:r>
              <a:rPr lang="en-GB" noProof="0" dirty="0" smtClean="0"/>
              <a:t>Others expressed concern regarding concentration, profitability and pockets of pains</a:t>
            </a:r>
          </a:p>
          <a:p>
            <a:r>
              <a:rPr lang="en-GB" noProof="0" dirty="0" smtClean="0"/>
              <a:t>What is the fair assessment of the results of US airline deregulation?</a:t>
            </a:r>
            <a:endParaRPr lang="en-GB" noProof="0" dirty="0"/>
          </a:p>
        </p:txBody>
      </p:sp>
    </p:spTree>
    <p:extLst>
      <p:ext uri="{BB962C8B-B14F-4D97-AF65-F5344CB8AC3E}">
        <p14:creationId xmlns:p14="http://schemas.microsoft.com/office/powerpoint/2010/main" val="385104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Ridership</a:t>
            </a:r>
            <a:endParaRPr lang="en-GB" noProof="0" dirty="0"/>
          </a:p>
        </p:txBody>
      </p:sp>
      <p:pic>
        <p:nvPicPr>
          <p:cNvPr id="4" name="Zástupný symbol pro obsah 3"/>
          <p:cNvPicPr>
            <a:picLocks noGrp="1" noChangeAspect="1"/>
          </p:cNvPicPr>
          <p:nvPr>
            <p:ph idx="1"/>
          </p:nvPr>
        </p:nvPicPr>
        <p:blipFill>
          <a:blip r:embed="rId2"/>
          <a:stretch>
            <a:fillRect/>
          </a:stretch>
        </p:blipFill>
        <p:spPr>
          <a:xfrm>
            <a:off x="1928056" y="1600200"/>
            <a:ext cx="5287887" cy="4525963"/>
          </a:xfrm>
          <a:prstGeom prst="rect">
            <a:avLst/>
          </a:prstGeom>
        </p:spPr>
      </p:pic>
    </p:spTree>
    <p:extLst>
      <p:ext uri="{BB962C8B-B14F-4D97-AF65-F5344CB8AC3E}">
        <p14:creationId xmlns:p14="http://schemas.microsoft.com/office/powerpoint/2010/main" val="4058850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Fares</a:t>
            </a:r>
            <a:endParaRPr lang="en-GB" noProof="0" dirty="0"/>
          </a:p>
        </p:txBody>
      </p:sp>
      <p:sp>
        <p:nvSpPr>
          <p:cNvPr id="7" name="Zástupný symbol pro obsah 6"/>
          <p:cNvSpPr>
            <a:spLocks noGrp="1"/>
          </p:cNvSpPr>
          <p:nvPr>
            <p:ph idx="1"/>
          </p:nvPr>
        </p:nvSpPr>
        <p:spPr/>
        <p:txBody>
          <a:bodyPr/>
          <a:lstStyle/>
          <a:p>
            <a:endParaRPr lang="cs-CZ"/>
          </a:p>
        </p:txBody>
      </p:sp>
      <p:pic>
        <p:nvPicPr>
          <p:cNvPr id="8" name="Obrázek 7"/>
          <p:cNvPicPr>
            <a:picLocks noChangeAspect="1"/>
          </p:cNvPicPr>
          <p:nvPr/>
        </p:nvPicPr>
        <p:blipFill>
          <a:blip r:embed="rId2"/>
          <a:stretch>
            <a:fillRect/>
          </a:stretch>
        </p:blipFill>
        <p:spPr>
          <a:xfrm>
            <a:off x="619582" y="2088638"/>
            <a:ext cx="7904835" cy="4037525"/>
          </a:xfrm>
          <a:prstGeom prst="rect">
            <a:avLst/>
          </a:prstGeom>
        </p:spPr>
      </p:pic>
    </p:spTree>
    <p:extLst>
      <p:ext uri="{BB962C8B-B14F-4D97-AF65-F5344CB8AC3E}">
        <p14:creationId xmlns:p14="http://schemas.microsoft.com/office/powerpoint/2010/main" val="2731131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Fare distribution</a:t>
            </a:r>
            <a:endParaRPr lang="en-GB" noProof="0" dirty="0"/>
          </a:p>
        </p:txBody>
      </p:sp>
      <p:pic>
        <p:nvPicPr>
          <p:cNvPr id="4" name="Zástupný symbol pro obsah 3"/>
          <p:cNvPicPr>
            <a:picLocks noGrp="1" noChangeAspect="1"/>
          </p:cNvPicPr>
          <p:nvPr>
            <p:ph idx="1"/>
          </p:nvPr>
        </p:nvPicPr>
        <p:blipFill>
          <a:blip r:embed="rId2"/>
          <a:stretch>
            <a:fillRect/>
          </a:stretch>
        </p:blipFill>
        <p:spPr>
          <a:xfrm>
            <a:off x="1610095" y="1791753"/>
            <a:ext cx="5923809" cy="4142857"/>
          </a:xfrm>
          <a:prstGeom prst="rect">
            <a:avLst/>
          </a:prstGeom>
        </p:spPr>
      </p:pic>
    </p:spTree>
    <p:extLst>
      <p:ext uri="{BB962C8B-B14F-4D97-AF65-F5344CB8AC3E}">
        <p14:creationId xmlns:p14="http://schemas.microsoft.com/office/powerpoint/2010/main" val="3513196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Profitability</a:t>
            </a:r>
            <a:endParaRPr lang="en-GB" noProof="0"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238114" y="1600200"/>
            <a:ext cx="8667772" cy="4785796"/>
          </a:xfrm>
          <a:prstGeom prst="rect">
            <a:avLst/>
          </a:prstGeom>
        </p:spPr>
      </p:pic>
    </p:spTree>
    <p:extLst>
      <p:ext uri="{BB962C8B-B14F-4D97-AF65-F5344CB8AC3E}">
        <p14:creationId xmlns:p14="http://schemas.microsoft.com/office/powerpoint/2010/main" val="2294308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Bankruptcies</a:t>
            </a:r>
            <a:endParaRPr lang="en-GB" noProof="0" dirty="0"/>
          </a:p>
        </p:txBody>
      </p:sp>
      <p:pic>
        <p:nvPicPr>
          <p:cNvPr id="4" name="Zástupný symbol pro obsah 3"/>
          <p:cNvPicPr>
            <a:picLocks noGrp="1" noChangeAspect="1"/>
          </p:cNvPicPr>
          <p:nvPr>
            <p:ph idx="1"/>
          </p:nvPr>
        </p:nvPicPr>
        <p:blipFill>
          <a:blip r:embed="rId2"/>
          <a:stretch>
            <a:fillRect/>
          </a:stretch>
        </p:blipFill>
        <p:spPr>
          <a:xfrm>
            <a:off x="2532565" y="1600200"/>
            <a:ext cx="4078869" cy="4525963"/>
          </a:xfrm>
          <a:prstGeom prst="rect">
            <a:avLst/>
          </a:prstGeom>
        </p:spPr>
      </p:pic>
    </p:spTree>
    <p:extLst>
      <p:ext uri="{BB962C8B-B14F-4D97-AF65-F5344CB8AC3E}">
        <p14:creationId xmlns:p14="http://schemas.microsoft.com/office/powerpoint/2010/main" val="982439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Conclusions</a:t>
            </a:r>
            <a:endParaRPr lang="en-GB" noProof="0" dirty="0"/>
          </a:p>
        </p:txBody>
      </p:sp>
      <p:sp>
        <p:nvSpPr>
          <p:cNvPr id="3" name="Zástupný symbol pro obsah 2"/>
          <p:cNvSpPr>
            <a:spLocks noGrp="1"/>
          </p:cNvSpPr>
          <p:nvPr>
            <p:ph idx="1"/>
          </p:nvPr>
        </p:nvSpPr>
        <p:spPr/>
        <p:txBody>
          <a:bodyPr/>
          <a:lstStyle/>
          <a:p>
            <a:r>
              <a:rPr lang="en-GB" noProof="0" dirty="0" smtClean="0"/>
              <a:t>Good → fares, services, ridership</a:t>
            </a:r>
          </a:p>
          <a:p>
            <a:r>
              <a:rPr lang="en-GB" noProof="0" dirty="0" smtClean="0"/>
              <a:t>Bad → uneven distribution of results</a:t>
            </a:r>
          </a:p>
          <a:p>
            <a:r>
              <a:rPr lang="en-GB" noProof="0" dirty="0" smtClean="0"/>
              <a:t>Ugly → financial and employment instability</a:t>
            </a:r>
          </a:p>
          <a:p>
            <a:endParaRPr lang="en-GB" noProof="0" dirty="0"/>
          </a:p>
        </p:txBody>
      </p:sp>
    </p:spTree>
    <p:extLst>
      <p:ext uri="{BB962C8B-B14F-4D97-AF65-F5344CB8AC3E}">
        <p14:creationId xmlns:p14="http://schemas.microsoft.com/office/powerpoint/2010/main" val="2386536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en-GB" noProof="0" dirty="0" smtClean="0"/>
              <a:t>9.5 Regulation of the infrastructure provider. Case study: Railtrack</a:t>
            </a:r>
            <a:endParaRPr lang="en-GB" noProof="0"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8934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noProof="0" dirty="0" smtClean="0"/>
              <a:t>9.1 REGULATION</a:t>
            </a:r>
            <a:endParaRPr lang="en-GB" noProof="0"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75671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smtClean="0"/>
              <a:t>Case: Regulation of the British railway industry </a:t>
            </a:r>
            <a:endParaRPr lang="en-GB" noProof="0" dirty="0"/>
          </a:p>
        </p:txBody>
      </p:sp>
      <p:sp>
        <p:nvSpPr>
          <p:cNvPr id="3" name="Zástupný symbol pro obsah 2"/>
          <p:cNvSpPr>
            <a:spLocks noGrp="1"/>
          </p:cNvSpPr>
          <p:nvPr>
            <p:ph idx="1"/>
          </p:nvPr>
        </p:nvSpPr>
        <p:spPr/>
        <p:txBody>
          <a:bodyPr>
            <a:normAutofit fontScale="92500" lnSpcReduction="20000"/>
          </a:bodyPr>
          <a:lstStyle/>
          <a:p>
            <a:r>
              <a:rPr lang="en-GB" noProof="0" dirty="0" smtClean="0"/>
              <a:t>1945 - 1994 – British Rail. Vertically and horizontally integrated single nationalized operator in the UK.</a:t>
            </a:r>
          </a:p>
          <a:p>
            <a:r>
              <a:rPr lang="en-GB" noProof="0" dirty="0" smtClean="0"/>
              <a:t>1994 - 1997 – British railway reform. British Rail divided into 104 separate companies with the main purpose to introduce competition at all levels of railway operation (train operating companies, rolling stock leasing companies, infrastructure maintenance and renewal companies).  </a:t>
            </a:r>
          </a:p>
          <a:p>
            <a:r>
              <a:rPr lang="en-GB" noProof="0" dirty="0" smtClean="0"/>
              <a:t>The majority of these companies were privatized</a:t>
            </a:r>
            <a:endParaRPr lang="en-GB" noProof="0" dirty="0"/>
          </a:p>
        </p:txBody>
      </p:sp>
    </p:spTree>
    <p:extLst>
      <p:ext uri="{BB962C8B-B14F-4D97-AF65-F5344CB8AC3E}">
        <p14:creationId xmlns:p14="http://schemas.microsoft.com/office/powerpoint/2010/main" val="2034956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normAutofit/>
          </a:bodyPr>
          <a:lstStyle/>
          <a:p>
            <a:r>
              <a:rPr lang="en-GB" noProof="0" dirty="0" smtClean="0"/>
              <a:t>British infrastructure provider</a:t>
            </a:r>
            <a:endParaRPr lang="en-GB" noProof="0" dirty="0"/>
          </a:p>
        </p:txBody>
      </p:sp>
      <p:sp>
        <p:nvSpPr>
          <p:cNvPr id="3" name="Zástupný symbol pro obsah 2"/>
          <p:cNvSpPr>
            <a:spLocks noGrp="1"/>
          </p:cNvSpPr>
          <p:nvPr>
            <p:ph idx="1"/>
          </p:nvPr>
        </p:nvSpPr>
        <p:spPr>
          <a:xfrm>
            <a:off x="457200" y="1268760"/>
            <a:ext cx="8229600" cy="5184576"/>
          </a:xfrm>
        </p:spPr>
        <p:txBody>
          <a:bodyPr>
            <a:normAutofit fontScale="77500" lnSpcReduction="20000"/>
          </a:bodyPr>
          <a:lstStyle/>
          <a:p>
            <a:r>
              <a:rPr lang="en-GB" noProof="0" dirty="0" smtClean="0"/>
              <a:t>The one exception was the infrastructure provider, where it was considered that the advantages of having a single national network operator significantly outweighed the drawbacks of splitting the network up into separate geographical areas.</a:t>
            </a:r>
          </a:p>
          <a:p>
            <a:r>
              <a:rPr lang="en-GB" noProof="0" dirty="0" smtClean="0"/>
              <a:t> This therefore left a monopoly provider of the infrastructure throughout the country</a:t>
            </a:r>
          </a:p>
          <a:p>
            <a:r>
              <a:rPr lang="en-GB" noProof="0" dirty="0" smtClean="0"/>
              <a:t>This was organized into a company called Railtrack which was floated on the stock exchange</a:t>
            </a:r>
          </a:p>
          <a:p>
            <a:r>
              <a:rPr lang="en-GB" noProof="0" dirty="0" smtClean="0"/>
              <a:t>All infrastructure access charges were to be at full cost</a:t>
            </a:r>
          </a:p>
          <a:p>
            <a:r>
              <a:rPr lang="en-GB" noProof="0" dirty="0" smtClean="0"/>
              <a:t>As a result, the firm would return a profit and receive no direct subsidy except to assist the funding of railway investment</a:t>
            </a:r>
          </a:p>
          <a:p>
            <a:r>
              <a:rPr lang="en-GB" noProof="0" dirty="0" smtClean="0"/>
              <a:t>The strong regulation was introduced to prevent the abuse of monopoly power </a:t>
            </a:r>
            <a:endParaRPr lang="en-GB" noProof="0" dirty="0"/>
          </a:p>
        </p:txBody>
      </p:sp>
    </p:spTree>
    <p:extLst>
      <p:ext uri="{BB962C8B-B14F-4D97-AF65-F5344CB8AC3E}">
        <p14:creationId xmlns:p14="http://schemas.microsoft.com/office/powerpoint/2010/main" val="3343081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smtClean="0"/>
              <a:t>British rail industry regulatory structure 1997 - 2001</a:t>
            </a:r>
            <a:endParaRPr lang="en-GB" noProof="0" dirty="0"/>
          </a:p>
        </p:txBody>
      </p:sp>
      <p:pic>
        <p:nvPicPr>
          <p:cNvPr id="5" name="Picture 4" descr="Transecon vol 2 2.pdf"/>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1073492" y="1628800"/>
            <a:ext cx="6997017" cy="4963483"/>
          </a:xfrm>
          <a:prstGeom prst="rect">
            <a:avLst/>
          </a:prstGeom>
        </p:spPr>
      </p:pic>
    </p:spTree>
    <p:extLst>
      <p:ext uri="{BB962C8B-B14F-4D97-AF65-F5344CB8AC3E}">
        <p14:creationId xmlns:p14="http://schemas.microsoft.com/office/powerpoint/2010/main" val="3399457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normAutofit/>
          </a:bodyPr>
          <a:lstStyle/>
          <a:p>
            <a:r>
              <a:rPr lang="en-GB" noProof="0" dirty="0" smtClean="0"/>
              <a:t>What went wrong?</a:t>
            </a:r>
            <a:endParaRPr lang="en-GB" noProof="0" dirty="0"/>
          </a:p>
        </p:txBody>
      </p:sp>
      <p:sp>
        <p:nvSpPr>
          <p:cNvPr id="4" name="Zástupný symbol pro obsah 3"/>
          <p:cNvSpPr>
            <a:spLocks noGrp="1"/>
          </p:cNvSpPr>
          <p:nvPr>
            <p:ph idx="1"/>
          </p:nvPr>
        </p:nvSpPr>
        <p:spPr>
          <a:xfrm>
            <a:off x="457200" y="1340768"/>
            <a:ext cx="8229600" cy="5112568"/>
          </a:xfrm>
        </p:spPr>
        <p:txBody>
          <a:bodyPr>
            <a:normAutofit fontScale="77500" lnSpcReduction="20000"/>
          </a:bodyPr>
          <a:lstStyle/>
          <a:p>
            <a:r>
              <a:rPr lang="en-GB" noProof="0" dirty="0" smtClean="0"/>
              <a:t>Railtrack investment needs, costs overruns on the major infrastructure projects</a:t>
            </a:r>
          </a:p>
          <a:p>
            <a:r>
              <a:rPr lang="en-GB" noProof="0" dirty="0" smtClean="0"/>
              <a:t>Railtrack had effectively very little control over its own costs; loss of engineering expertise</a:t>
            </a:r>
          </a:p>
          <a:p>
            <a:r>
              <a:rPr lang="en-GB" noProof="0" dirty="0" smtClean="0"/>
              <a:t>Broken rail at Hatfield (October 2000), resulting in a train derailment and four fatalities. Railtrack panicked and overreacted imposing severe speed limits on the network leading to widespread delays and chaos (2000 – 2001).</a:t>
            </a:r>
          </a:p>
          <a:p>
            <a:r>
              <a:rPr lang="en-GB" noProof="0" dirty="0" smtClean="0"/>
              <a:t>Under the terms of track access agreements, Railtrack had to pay more than 500m GBP to train operating companies as a result of the disruption caused.</a:t>
            </a:r>
          </a:p>
          <a:p>
            <a:r>
              <a:rPr lang="en-GB" noProof="0" dirty="0" smtClean="0"/>
              <a:t>This combined with major cost overruns led to bankruptcy of Railtrack in October 2001 and it was replaced by non-profit organization Network Rail.</a:t>
            </a:r>
          </a:p>
          <a:p>
            <a:endParaRPr lang="en-GB" noProof="0" dirty="0" smtClean="0"/>
          </a:p>
          <a:p>
            <a:endParaRPr lang="en-GB" noProof="0" dirty="0" smtClean="0"/>
          </a:p>
          <a:p>
            <a:endParaRPr lang="en-GB" noProof="0" dirty="0" smtClean="0"/>
          </a:p>
        </p:txBody>
      </p:sp>
    </p:spTree>
    <p:extLst>
      <p:ext uri="{BB962C8B-B14F-4D97-AF65-F5344CB8AC3E}">
        <p14:creationId xmlns:p14="http://schemas.microsoft.com/office/powerpoint/2010/main" val="21707531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smtClean="0"/>
              <a:t>British rail infrastructure provider – results</a:t>
            </a:r>
            <a:endParaRPr lang="en-GB" noProof="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63284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836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GB" noProof="0" dirty="0" smtClean="0"/>
              <a:t>Exercise: UK rail reform (again :-)</a:t>
            </a:r>
            <a:endParaRPr lang="en-GB" noProof="0" dirty="0"/>
          </a:p>
        </p:txBody>
      </p:sp>
      <p:pic>
        <p:nvPicPr>
          <p:cNvPr id="4" name="Picture 3" descr="UKRail subsidies.jpg"/>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203994"/>
            <a:ext cx="4038600" cy="3318374"/>
          </a:xfrm>
          <a:prstGeom prst="rect">
            <a:avLst/>
          </a:prstGeom>
          <a:noFill/>
          <a:ln>
            <a:noFill/>
          </a:ln>
          <a:extLst/>
        </p:spPr>
      </p:pic>
      <p:sp>
        <p:nvSpPr>
          <p:cNvPr id="6" name="Zástupný symbol pro obsah 5"/>
          <p:cNvSpPr>
            <a:spLocks noGrp="1"/>
          </p:cNvSpPr>
          <p:nvPr>
            <p:ph sz="half" idx="2"/>
          </p:nvPr>
        </p:nvSpPr>
        <p:spPr>
          <a:xfrm>
            <a:off x="4648200" y="1600201"/>
            <a:ext cx="4100264" cy="4493096"/>
          </a:xfrm>
        </p:spPr>
        <p:txBody>
          <a:bodyPr>
            <a:normAutofit/>
          </a:bodyPr>
          <a:lstStyle/>
          <a:p>
            <a:pPr marL="0" indent="0">
              <a:buNone/>
            </a:pPr>
            <a:r>
              <a:rPr lang="en-GB" noProof="0" dirty="0"/>
              <a:t>In the following graph you can observe the development of subsidies into British railway sector. How would you interpret it? One of crucial goals of British railway reform was to decrease rail subsidies. Was the reform successful in this respect?</a:t>
            </a:r>
          </a:p>
          <a:p>
            <a:endParaRPr lang="en-GB" noProof="0" dirty="0"/>
          </a:p>
        </p:txBody>
      </p:sp>
    </p:spTree>
    <p:extLst>
      <p:ext uri="{BB962C8B-B14F-4D97-AF65-F5344CB8AC3E}">
        <p14:creationId xmlns:p14="http://schemas.microsoft.com/office/powerpoint/2010/main" val="2903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noProof="0" dirty="0" smtClean="0"/>
              <a:t>9.6 Summary</a:t>
            </a:r>
            <a:endParaRPr lang="en-GB" noProof="0"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4253835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Summary</a:t>
            </a:r>
            <a:endParaRPr lang="en-GB" noProof="0" dirty="0"/>
          </a:p>
        </p:txBody>
      </p:sp>
      <p:sp>
        <p:nvSpPr>
          <p:cNvPr id="3" name="Zástupný symbol pro obsah 2"/>
          <p:cNvSpPr>
            <a:spLocks noGrp="1"/>
          </p:cNvSpPr>
          <p:nvPr>
            <p:ph idx="1"/>
          </p:nvPr>
        </p:nvSpPr>
        <p:spPr/>
        <p:txBody>
          <a:bodyPr/>
          <a:lstStyle/>
          <a:p>
            <a:r>
              <a:rPr lang="en-GB" noProof="0" dirty="0" smtClean="0"/>
              <a:t>There is a balance between the issues of regulation and ownership</a:t>
            </a:r>
          </a:p>
          <a:p>
            <a:r>
              <a:rPr lang="en-GB" noProof="0" dirty="0" smtClean="0"/>
              <a:t>The experiment with private ownership of rail infrastructure in Britain went wrong</a:t>
            </a:r>
          </a:p>
          <a:p>
            <a:r>
              <a:rPr lang="en-GB" noProof="0" dirty="0" smtClean="0"/>
              <a:t>Subsidy plays a vital role in the operation of transport markets</a:t>
            </a:r>
            <a:endParaRPr lang="en-GB" noProof="0" dirty="0"/>
          </a:p>
        </p:txBody>
      </p:sp>
    </p:spTree>
    <p:extLst>
      <p:ext uri="{BB962C8B-B14F-4D97-AF65-F5344CB8AC3E}">
        <p14:creationId xmlns:p14="http://schemas.microsoft.com/office/powerpoint/2010/main" val="4260522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Readings for Lecture 10</a:t>
            </a:r>
            <a:endParaRPr lang="en-GB" noProof="0" dirty="0"/>
          </a:p>
        </p:txBody>
      </p:sp>
      <p:sp>
        <p:nvSpPr>
          <p:cNvPr id="3" name="Zástupný symbol pro obsah 2"/>
          <p:cNvSpPr>
            <a:spLocks noGrp="1"/>
          </p:cNvSpPr>
          <p:nvPr>
            <p:ph idx="1"/>
          </p:nvPr>
        </p:nvSpPr>
        <p:spPr/>
        <p:txBody>
          <a:bodyPr/>
          <a:lstStyle/>
          <a:p>
            <a:r>
              <a:rPr lang="en-GB" noProof="0" dirty="0" err="1" smtClean="0"/>
              <a:t>Alexandersson</a:t>
            </a:r>
            <a:r>
              <a:rPr lang="en-GB" noProof="0" dirty="0" smtClean="0"/>
              <a:t>, G., &amp; </a:t>
            </a:r>
            <a:r>
              <a:rPr lang="en-GB" noProof="0" dirty="0" err="1" smtClean="0"/>
              <a:t>Hultén</a:t>
            </a:r>
            <a:r>
              <a:rPr lang="en-GB" noProof="0" dirty="0" smtClean="0"/>
              <a:t>, S. (2006). Predatory bidding in competitive tenders: A Swedish case study. </a:t>
            </a:r>
            <a:r>
              <a:rPr lang="en-GB" i="1" noProof="0" dirty="0" smtClean="0"/>
              <a:t>European Journal of Law and Economics</a:t>
            </a:r>
            <a:r>
              <a:rPr lang="en-GB" noProof="0" dirty="0" smtClean="0"/>
              <a:t>, </a:t>
            </a:r>
            <a:r>
              <a:rPr lang="en-GB" i="1" noProof="0" dirty="0" smtClean="0"/>
              <a:t>22</a:t>
            </a:r>
            <a:r>
              <a:rPr lang="en-GB" noProof="0" dirty="0" smtClean="0"/>
              <a:t>(1), 73-94.</a:t>
            </a:r>
          </a:p>
          <a:p>
            <a:endParaRPr lang="en-GB" noProof="0" dirty="0"/>
          </a:p>
        </p:txBody>
      </p:sp>
    </p:spTree>
    <p:extLst>
      <p:ext uri="{BB962C8B-B14F-4D97-AF65-F5344CB8AC3E}">
        <p14:creationId xmlns:p14="http://schemas.microsoft.com/office/powerpoint/2010/main" val="219384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Introduction</a:t>
            </a:r>
            <a:endParaRPr lang="en-GB" noProof="0" dirty="0"/>
          </a:p>
        </p:txBody>
      </p:sp>
      <p:sp>
        <p:nvSpPr>
          <p:cNvPr id="3" name="Zástupný symbol pro obsah 2"/>
          <p:cNvSpPr>
            <a:spLocks noGrp="1"/>
          </p:cNvSpPr>
          <p:nvPr>
            <p:ph idx="1"/>
          </p:nvPr>
        </p:nvSpPr>
        <p:spPr/>
        <p:txBody>
          <a:bodyPr/>
          <a:lstStyle/>
          <a:p>
            <a:r>
              <a:rPr lang="en-GB" noProof="0" dirty="0" smtClean="0"/>
              <a:t>This presentation is concerned with control and specifically the control by relevant authorities on the levels and behaviour of transport users and operators under their control</a:t>
            </a:r>
          </a:p>
          <a:p>
            <a:r>
              <a:rPr lang="en-GB" noProof="0" dirty="0" smtClean="0"/>
              <a:t>It concerns all areas of transport, whether that be public, private or freight</a:t>
            </a:r>
            <a:endParaRPr lang="en-GB" noProof="0" dirty="0"/>
          </a:p>
        </p:txBody>
      </p:sp>
    </p:spTree>
    <p:extLst>
      <p:ext uri="{BB962C8B-B14F-4D97-AF65-F5344CB8AC3E}">
        <p14:creationId xmlns:p14="http://schemas.microsoft.com/office/powerpoint/2010/main" val="3346649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Forms of regulation</a:t>
            </a:r>
            <a:endParaRPr lang="en-GB" noProof="0" dirty="0"/>
          </a:p>
        </p:txBody>
      </p:sp>
      <p:sp>
        <p:nvSpPr>
          <p:cNvPr id="3" name="Zástupný symbol pro obsah 2"/>
          <p:cNvSpPr>
            <a:spLocks noGrp="1"/>
          </p:cNvSpPr>
          <p:nvPr>
            <p:ph idx="1"/>
          </p:nvPr>
        </p:nvSpPr>
        <p:spPr/>
        <p:txBody>
          <a:bodyPr>
            <a:normAutofit fontScale="92500"/>
          </a:bodyPr>
          <a:lstStyle/>
          <a:p>
            <a:r>
              <a:rPr lang="en-GB" noProof="0" dirty="0" smtClean="0"/>
              <a:t>Specify the price to be charged</a:t>
            </a:r>
          </a:p>
          <a:p>
            <a:r>
              <a:rPr lang="en-GB" noProof="0" dirty="0" smtClean="0"/>
              <a:t>Specify the maximum increase in price allowed</a:t>
            </a:r>
          </a:p>
          <a:p>
            <a:r>
              <a:rPr lang="en-GB" noProof="0" dirty="0" smtClean="0"/>
              <a:t>Regulate the (final) price through the tax charged on the good or service</a:t>
            </a:r>
          </a:p>
          <a:p>
            <a:r>
              <a:rPr lang="en-GB" noProof="0" dirty="0" smtClean="0"/>
              <a:t>Specify the rate of return (profit) to be gained</a:t>
            </a:r>
          </a:p>
          <a:p>
            <a:r>
              <a:rPr lang="en-GB" noProof="0" dirty="0" smtClean="0"/>
              <a:t>Through introducing yardstick competition</a:t>
            </a:r>
          </a:p>
          <a:p>
            <a:r>
              <a:rPr lang="en-GB" noProof="0" dirty="0" smtClean="0"/>
              <a:t>Specify a minimum frequency</a:t>
            </a:r>
          </a:p>
          <a:p>
            <a:r>
              <a:rPr lang="en-GB" noProof="0" dirty="0" smtClean="0"/>
              <a:t>Limit market entry</a:t>
            </a:r>
          </a:p>
          <a:p>
            <a:endParaRPr lang="en-GB" noProof="0" dirty="0" smtClean="0"/>
          </a:p>
        </p:txBody>
      </p:sp>
    </p:spTree>
    <p:extLst>
      <p:ext uri="{BB962C8B-B14F-4D97-AF65-F5344CB8AC3E}">
        <p14:creationId xmlns:p14="http://schemas.microsoft.com/office/powerpoint/2010/main" val="2858695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The rationale for the regulation</a:t>
            </a:r>
            <a:endParaRPr lang="en-GB" noProof="0" dirty="0"/>
          </a:p>
        </p:txBody>
      </p:sp>
      <p:sp>
        <p:nvSpPr>
          <p:cNvPr id="3" name="Zástupný symbol pro obsah 2"/>
          <p:cNvSpPr>
            <a:spLocks noGrp="1"/>
          </p:cNvSpPr>
          <p:nvPr>
            <p:ph idx="1"/>
          </p:nvPr>
        </p:nvSpPr>
        <p:spPr/>
        <p:txBody>
          <a:bodyPr/>
          <a:lstStyle/>
          <a:p>
            <a:r>
              <a:rPr lang="en-GB" noProof="0" dirty="0" smtClean="0"/>
              <a:t>To overcome the market failure or imperfect/</a:t>
            </a:r>
            <a:r>
              <a:rPr lang="en-GB" noProof="0" dirty="0" err="1" smtClean="0"/>
              <a:t>asymetric</a:t>
            </a:r>
            <a:r>
              <a:rPr lang="en-GB" noProof="0" dirty="0" smtClean="0"/>
              <a:t> information</a:t>
            </a:r>
          </a:p>
          <a:p>
            <a:r>
              <a:rPr lang="en-GB" noProof="0" dirty="0" smtClean="0"/>
              <a:t>The market can no longer regulate itself</a:t>
            </a:r>
          </a:p>
          <a:p>
            <a:r>
              <a:rPr lang="en-GB" noProof="0" dirty="0" smtClean="0"/>
              <a:t>To correct for externalities</a:t>
            </a:r>
          </a:p>
          <a:p>
            <a:r>
              <a:rPr lang="en-GB" noProof="0" dirty="0" smtClean="0"/>
              <a:t>To ensure the quality of the service provided</a:t>
            </a:r>
          </a:p>
          <a:p>
            <a:r>
              <a:rPr lang="en-GB" noProof="0" dirty="0" smtClean="0"/>
              <a:t>To provide a transport service where none existed before</a:t>
            </a:r>
          </a:p>
          <a:p>
            <a:r>
              <a:rPr lang="en-GB" noProof="0" dirty="0" smtClean="0"/>
              <a:t>To improve efficiency within the industry</a:t>
            </a:r>
            <a:endParaRPr lang="en-GB" noProof="0" dirty="0"/>
          </a:p>
        </p:txBody>
      </p:sp>
    </p:spTree>
    <p:extLst>
      <p:ext uri="{BB962C8B-B14F-4D97-AF65-F5344CB8AC3E}">
        <p14:creationId xmlns:p14="http://schemas.microsoft.com/office/powerpoint/2010/main" val="82457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smtClean="0"/>
              <a:t>The drawbacks of economic regulation</a:t>
            </a:r>
            <a:endParaRPr lang="en-GB" noProof="0" dirty="0"/>
          </a:p>
        </p:txBody>
      </p:sp>
      <p:sp>
        <p:nvSpPr>
          <p:cNvPr id="3" name="Zástupný symbol pro obsah 2"/>
          <p:cNvSpPr>
            <a:spLocks noGrp="1"/>
          </p:cNvSpPr>
          <p:nvPr>
            <p:ph idx="1"/>
          </p:nvPr>
        </p:nvSpPr>
        <p:spPr/>
        <p:txBody>
          <a:bodyPr/>
          <a:lstStyle/>
          <a:p>
            <a:r>
              <a:rPr lang="en-GB" noProof="0" dirty="0" smtClean="0"/>
              <a:t>Limits free enterprise</a:t>
            </a:r>
          </a:p>
          <a:p>
            <a:r>
              <a:rPr lang="en-GB" noProof="0" dirty="0" smtClean="0"/>
              <a:t>Inefficient, second best solution</a:t>
            </a:r>
          </a:p>
          <a:p>
            <a:r>
              <a:rPr lang="en-GB" noProof="0" dirty="0" smtClean="0"/>
              <a:t>Asymmetry of information</a:t>
            </a:r>
          </a:p>
          <a:p>
            <a:r>
              <a:rPr lang="en-GB" noProof="0" dirty="0" smtClean="0"/>
              <a:t>The issue of regulatory capture</a:t>
            </a:r>
          </a:p>
          <a:p>
            <a:r>
              <a:rPr lang="en-GB" noProof="0" dirty="0" smtClean="0"/>
              <a:t>Cumbersome regulatory procedures make avoidance of regulatory measures possible</a:t>
            </a:r>
            <a:endParaRPr lang="en-GB" noProof="0" dirty="0"/>
          </a:p>
        </p:txBody>
      </p:sp>
    </p:spTree>
    <p:extLst>
      <p:ext uri="{BB962C8B-B14F-4D97-AF65-F5344CB8AC3E}">
        <p14:creationId xmlns:p14="http://schemas.microsoft.com/office/powerpoint/2010/main" val="1652561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Discussion questions</a:t>
            </a:r>
            <a:endParaRPr lang="en-GB" noProof="0" dirty="0"/>
          </a:p>
        </p:txBody>
      </p:sp>
      <p:sp>
        <p:nvSpPr>
          <p:cNvPr id="3" name="Zástupný symbol pro obsah 2"/>
          <p:cNvSpPr>
            <a:spLocks noGrp="1"/>
          </p:cNvSpPr>
          <p:nvPr>
            <p:ph idx="1"/>
          </p:nvPr>
        </p:nvSpPr>
        <p:spPr>
          <a:xfrm>
            <a:off x="457200" y="1600200"/>
            <a:ext cx="8229600" cy="4997152"/>
          </a:xfrm>
        </p:spPr>
        <p:txBody>
          <a:bodyPr>
            <a:normAutofit/>
          </a:bodyPr>
          <a:lstStyle/>
          <a:p>
            <a:pPr marL="0" indent="0">
              <a:buNone/>
            </a:pPr>
            <a:r>
              <a:rPr lang="en-GB" noProof="0" dirty="0"/>
              <a:t>1. What are some of the main problems associated with government regulation of transport industries? </a:t>
            </a:r>
          </a:p>
          <a:p>
            <a:pPr marL="0" indent="0">
              <a:buNone/>
            </a:pPr>
            <a:r>
              <a:rPr lang="en-GB" noProof="0" dirty="0"/>
              <a:t>2. What are some of the ways in which the effects of an airport monopoly might be countered in the marketplace</a:t>
            </a:r>
            <a:r>
              <a:rPr lang="en-GB" noProof="0" dirty="0" smtClean="0"/>
              <a:t>?</a:t>
            </a:r>
            <a:endParaRPr lang="en-GB" noProof="0" dirty="0"/>
          </a:p>
          <a:p>
            <a:pPr marL="0" indent="0">
              <a:buNone/>
            </a:pPr>
            <a:r>
              <a:rPr lang="en-GB" noProof="0" dirty="0"/>
              <a:t>3. If monopolies are social undesirable why does a government actually support having some</a:t>
            </a:r>
            <a:r>
              <a:rPr lang="en-GB" noProof="0" dirty="0" smtClean="0"/>
              <a:t>?</a:t>
            </a:r>
            <a:endParaRPr lang="en-GB" noProof="0" dirty="0"/>
          </a:p>
          <a:p>
            <a:pPr marL="0" indent="0">
              <a:buNone/>
            </a:pPr>
            <a:endParaRPr lang="en-GB" noProof="0" dirty="0"/>
          </a:p>
        </p:txBody>
      </p:sp>
    </p:spTree>
    <p:extLst>
      <p:ext uri="{BB962C8B-B14F-4D97-AF65-F5344CB8AC3E}">
        <p14:creationId xmlns:p14="http://schemas.microsoft.com/office/powerpoint/2010/main" val="419582184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1760</Words>
  <Application>Microsoft Office PowerPoint</Application>
  <PresentationFormat>Předvádění na obrazovce (4:3)</PresentationFormat>
  <Paragraphs>212</Paragraphs>
  <Slides>48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48</vt:i4>
      </vt:variant>
    </vt:vector>
  </HeadingPairs>
  <TitlesOfParts>
    <vt:vector size="52" baseType="lpstr">
      <vt:lpstr>Arial</vt:lpstr>
      <vt:lpstr>Calibri</vt:lpstr>
      <vt:lpstr>Times New Roman</vt:lpstr>
      <vt:lpstr>Motiv systému Office</vt:lpstr>
      <vt:lpstr>9. REGULATION</vt:lpstr>
      <vt:lpstr>Readings for Lecture 9</vt:lpstr>
      <vt:lpstr>Learning Objectives</vt:lpstr>
      <vt:lpstr>9.1 REGULATION</vt:lpstr>
      <vt:lpstr>Introduction</vt:lpstr>
      <vt:lpstr>Forms of regulation</vt:lpstr>
      <vt:lpstr>The rationale for the regulation</vt:lpstr>
      <vt:lpstr>The drawbacks of economic regulation</vt:lpstr>
      <vt:lpstr>Discussion questions</vt:lpstr>
      <vt:lpstr>Discussion questions</vt:lpstr>
      <vt:lpstr>9.2 Regulation and deregulation</vt:lpstr>
      <vt:lpstr>History (1) </vt:lpstr>
      <vt:lpstr>History (2)</vt:lpstr>
      <vt:lpstr>Why public ownership?</vt:lpstr>
      <vt:lpstr>What went wrong?</vt:lpstr>
      <vt:lpstr>Is privatization the solution?</vt:lpstr>
      <vt:lpstr>Competition …. ?</vt:lpstr>
      <vt:lpstr>Potential pitfalls</vt:lpstr>
      <vt:lpstr>Solution?</vt:lpstr>
      <vt:lpstr>9.3 Rail freight deregulation in North America</vt:lpstr>
      <vt:lpstr>Exercise</vt:lpstr>
      <vt:lpstr>History</vt:lpstr>
      <vt:lpstr>Penn Central</vt:lpstr>
      <vt:lpstr>Amtrak</vt:lpstr>
      <vt:lpstr>Amtrak </vt:lpstr>
      <vt:lpstr>Deregulation</vt:lpstr>
      <vt:lpstr>Competition</vt:lpstr>
      <vt:lpstr>Recommendations</vt:lpstr>
      <vt:lpstr>9.4 Deregulation of US airlines</vt:lpstr>
      <vt:lpstr>Deregulation</vt:lpstr>
      <vt:lpstr>History</vt:lpstr>
      <vt:lpstr>Assessment</vt:lpstr>
      <vt:lpstr>Ridership</vt:lpstr>
      <vt:lpstr>Fares</vt:lpstr>
      <vt:lpstr>Fare distribution</vt:lpstr>
      <vt:lpstr>Profitability</vt:lpstr>
      <vt:lpstr>Bankruptcies</vt:lpstr>
      <vt:lpstr>Conclusions</vt:lpstr>
      <vt:lpstr>9.5 Regulation of the infrastructure provider. Case study: Railtrack</vt:lpstr>
      <vt:lpstr>Case: Regulation of the British railway industry </vt:lpstr>
      <vt:lpstr>British infrastructure provider</vt:lpstr>
      <vt:lpstr>British rail industry regulatory structure 1997 - 2001</vt:lpstr>
      <vt:lpstr>What went wrong?</vt:lpstr>
      <vt:lpstr>British rail infrastructure provider – results</vt:lpstr>
      <vt:lpstr>Exercise: UK rail reform (again :-)</vt:lpstr>
      <vt:lpstr>9.6 Summary</vt:lpstr>
      <vt:lpstr>Summary</vt:lpstr>
      <vt:lpstr>Readings for Lecture 10</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REGULATION</dc:title>
  <dc:creator>Tomes Zdenek</dc:creator>
  <cp:lastModifiedBy>Tomes Zdenek</cp:lastModifiedBy>
  <cp:revision>24</cp:revision>
  <dcterms:created xsi:type="dcterms:W3CDTF">2018-01-02T09:31:50Z</dcterms:created>
  <dcterms:modified xsi:type="dcterms:W3CDTF">2018-11-13T07:25:48Z</dcterms:modified>
</cp:coreProperties>
</file>