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5" r:id="rId1"/>
  </p:sldMasterIdLst>
  <p:sldIdLst>
    <p:sldId id="256" r:id="rId2"/>
    <p:sldId id="257" r:id="rId3"/>
    <p:sldId id="258" r:id="rId4"/>
    <p:sldId id="259" r:id="rId5"/>
    <p:sldId id="260" r:id="rId6"/>
    <p:sldId id="261" r:id="rId7"/>
    <p:sldId id="262" r:id="rId8"/>
    <p:sldId id="263" r:id="rId9"/>
    <p:sldId id="264" r:id="rId10"/>
    <p:sldId id="283" r:id="rId11"/>
    <p:sldId id="28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Lst>
  <p:sldSz cx="9144000" cy="6858000" type="screen4x3"/>
  <p:notesSz cx="6858000" cy="97155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C083E6E3-FA7D-4D7B-A595-EF9225AFEA82}" styleName="Светлый стиль 1 - акцент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pPr>
              <a:defRPr/>
            </a:pPr>
            <a:endParaRPr lang="de-AT">
              <a:cs typeface="+mn-cs"/>
            </a:endParaRPr>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pPr>
              <a:defRPr/>
            </a:pPr>
            <a:endParaRPr lang="de-AT">
              <a:cs typeface="+mn-cs"/>
            </a:endParaRPr>
          </a:p>
        </p:txBody>
      </p:sp>
      <p:sp>
        <p:nvSpPr>
          <p:cNvPr id="442370" name="Rectangle 2"/>
          <p:cNvSpPr>
            <a:spLocks noGrp="1" noChangeArrowheads="1"/>
          </p:cNvSpPr>
          <p:nvPr>
            <p:ph type="ctrTitle"/>
          </p:nvPr>
        </p:nvSpPr>
        <p:spPr>
          <a:xfrm>
            <a:off x="914400" y="1524000"/>
            <a:ext cx="7623175" cy="1752600"/>
          </a:xfrm>
        </p:spPr>
        <p:txBody>
          <a:bodyPr/>
          <a:lstStyle>
            <a:lvl1pPr>
              <a:defRPr sz="5000"/>
            </a:lvl1pPr>
          </a:lstStyle>
          <a:p>
            <a:r>
              <a:rPr lang="ru-RU" altLang="en-US" smtClean="0"/>
              <a:t>Образец заголовка</a:t>
            </a:r>
            <a:endParaRPr lang="de-AT" altLang="en-US"/>
          </a:p>
        </p:txBody>
      </p:sp>
      <p:sp>
        <p:nvSpPr>
          <p:cNvPr id="442371"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ru-RU" altLang="en-US" smtClean="0"/>
              <a:t>Образец подзаголовка</a:t>
            </a:r>
            <a:endParaRPr lang="de-AT" altLang="en-US"/>
          </a:p>
        </p:txBody>
      </p:sp>
      <p:sp>
        <p:nvSpPr>
          <p:cNvPr id="6" name="Rectangle 4"/>
          <p:cNvSpPr>
            <a:spLocks noGrp="1" noChangeArrowheads="1"/>
          </p:cNvSpPr>
          <p:nvPr>
            <p:ph type="dt" sz="half" idx="10"/>
          </p:nvPr>
        </p:nvSpPr>
        <p:spPr/>
        <p:txBody>
          <a:bodyPr/>
          <a:lstStyle>
            <a:lvl1pPr>
              <a:defRPr/>
            </a:lvl1pPr>
          </a:lstStyle>
          <a:p>
            <a:pPr>
              <a:defRPr/>
            </a:pPr>
            <a:r>
              <a:rPr lang="en-US" altLang="en-US"/>
              <a:t>Sep 20, 2013</a:t>
            </a:r>
            <a:endParaRPr lang="de-AT" altLang="en-US"/>
          </a:p>
        </p:txBody>
      </p:sp>
      <p:sp>
        <p:nvSpPr>
          <p:cNvPr id="7" name="Rectangle 5"/>
          <p:cNvSpPr>
            <a:spLocks noGrp="1" noChangeArrowheads="1"/>
          </p:cNvSpPr>
          <p:nvPr>
            <p:ph type="ftr" sz="quarter" idx="11"/>
          </p:nvPr>
        </p:nvSpPr>
        <p:spPr>
          <a:xfrm>
            <a:off x="3124200" y="6243638"/>
            <a:ext cx="2895600" cy="457200"/>
          </a:xfrm>
        </p:spPr>
        <p:txBody>
          <a:bodyPr/>
          <a:lstStyle>
            <a:lvl1pPr>
              <a:defRPr/>
            </a:lvl1pPr>
          </a:lstStyle>
          <a:p>
            <a:pPr>
              <a:defRPr/>
            </a:pPr>
            <a:r>
              <a:rPr lang="de-AT" altLang="en-US"/>
              <a:t>Hackl, Econometrics </a:t>
            </a:r>
          </a:p>
        </p:txBody>
      </p:sp>
      <p:sp>
        <p:nvSpPr>
          <p:cNvPr id="8" name="Rectangle 6"/>
          <p:cNvSpPr>
            <a:spLocks noGrp="1" noChangeArrowheads="1"/>
          </p:cNvSpPr>
          <p:nvPr>
            <p:ph type="sldNum" sz="quarter" idx="12"/>
          </p:nvPr>
        </p:nvSpPr>
        <p:spPr/>
        <p:txBody>
          <a:bodyPr/>
          <a:lstStyle>
            <a:lvl1pPr>
              <a:defRPr/>
            </a:lvl1pPr>
          </a:lstStyle>
          <a:p>
            <a:pPr>
              <a:defRPr/>
            </a:pPr>
            <a:fld id="{0EF5305E-9487-4C57-B9D9-28D8E13B0594}" type="slidenum">
              <a:rPr lang="de-AT" altLang="en-US"/>
              <a:pPr>
                <a:defRPr/>
              </a:pPr>
              <a:t>‹#›</a:t>
            </a:fld>
            <a:endParaRPr lang="de-AT"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Vertikaler Textplatzhalt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E3CCF08A-757A-4C18-BB01-E9941BE0D054}" type="slidenum">
              <a:rPr lang="de-AT" altLang="en-US"/>
              <a:pPr>
                <a:defRPr/>
              </a:pPr>
              <a:t>‹#›</a:t>
            </a:fld>
            <a:endParaRPr lang="de-AT"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7813"/>
            <a:ext cx="2057400" cy="5853112"/>
          </a:xfrm>
        </p:spPr>
        <p:txBody>
          <a:bodyPr vert="eaVert"/>
          <a:lstStyle/>
          <a:p>
            <a:r>
              <a:rPr lang="ru-RU" smtClean="0"/>
              <a:t>Образец заголовка</a:t>
            </a:r>
            <a:endParaRPr lang="de-AT"/>
          </a:p>
        </p:txBody>
      </p:sp>
      <p:sp>
        <p:nvSpPr>
          <p:cNvPr id="3" name="Vertikaler Textplatzhalter 2"/>
          <p:cNvSpPr>
            <a:spLocks noGrp="1"/>
          </p:cNvSpPr>
          <p:nvPr>
            <p:ph type="body" orient="vert" idx="1"/>
          </p:nvPr>
        </p:nvSpPr>
        <p:spPr>
          <a:xfrm>
            <a:off x="457200" y="277813"/>
            <a:ext cx="6019800" cy="585311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E5538E77-E569-418D-AC85-45F94562278F}" type="slidenum">
              <a:rPr lang="de-AT" altLang="en-US"/>
              <a:pPr>
                <a:defRPr/>
              </a:pPr>
              <a:t>‹#›</a:t>
            </a:fld>
            <a:endParaRPr lang="de-AT"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el und Tabell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abellenplatzhalter 2"/>
          <p:cNvSpPr>
            <a:spLocks noGrp="1"/>
          </p:cNvSpPr>
          <p:nvPr>
            <p:ph type="tbl" idx="1"/>
          </p:nvPr>
        </p:nvSpPr>
        <p:spPr>
          <a:xfrm>
            <a:off x="457200" y="1600200"/>
            <a:ext cx="8229600" cy="4530725"/>
          </a:xfrm>
        </p:spPr>
        <p:txBody>
          <a:bodyPr/>
          <a:lstStyle/>
          <a:p>
            <a:pPr lvl="0"/>
            <a:r>
              <a:rPr lang="ru-RU" noProof="0" smtClean="0"/>
              <a:t>Вставка таблицы</a:t>
            </a:r>
            <a:endParaRPr lang="de-AT"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0E76E4AB-D9D3-4024-BBAC-00C7F42573E1}" type="slidenum">
              <a:rPr lang="de-AT" altLang="en-US"/>
              <a:pPr>
                <a:defRPr/>
              </a:pPr>
              <a:t>‹#›</a:t>
            </a:fld>
            <a:endParaRPr lang="de-AT"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el, Text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half" idx="2"/>
          </p:nvPr>
        </p:nvSpPr>
        <p:spPr>
          <a:xfrm>
            <a:off x="4648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0DC78343-DC1D-4157-B723-CC654D4BD59D}" type="slidenum">
              <a:rPr lang="de-AT" altLang="en-US"/>
              <a:pPr>
                <a:defRPr/>
              </a:pPr>
              <a:t>‹#›</a:t>
            </a:fld>
            <a:endParaRPr lang="de-AT"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Titel, Text und 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quarter" idx="2"/>
          </p:nvPr>
        </p:nvSpPr>
        <p:spPr>
          <a:xfrm>
            <a:off x="4648200" y="1600200"/>
            <a:ext cx="4038600" cy="21891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Inhaltsplatzhalter 4"/>
          <p:cNvSpPr>
            <a:spLocks noGrp="1"/>
          </p:cNvSpPr>
          <p:nvPr>
            <p:ph sz="quarter" idx="3"/>
          </p:nvPr>
        </p:nvSpPr>
        <p:spPr>
          <a:xfrm>
            <a:off x="4648200" y="3941763"/>
            <a:ext cx="4038600" cy="218916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6"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7"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8" name="Rectangle 6"/>
          <p:cNvSpPr>
            <a:spLocks noGrp="1" noChangeArrowheads="1"/>
          </p:cNvSpPr>
          <p:nvPr>
            <p:ph type="sldNum" sz="quarter" idx="12"/>
          </p:nvPr>
        </p:nvSpPr>
        <p:spPr>
          <a:ln/>
        </p:spPr>
        <p:txBody>
          <a:bodyPr/>
          <a:lstStyle>
            <a:lvl1pPr>
              <a:defRPr/>
            </a:lvl1pPr>
          </a:lstStyle>
          <a:p>
            <a:pPr>
              <a:defRPr/>
            </a:pPr>
            <a:fld id="{FED95A67-93DB-4FF6-9828-0EE5FDCFFD31}" type="slidenum">
              <a:rPr lang="de-AT" altLang="en-US"/>
              <a:pPr>
                <a:defRPr/>
              </a:pPr>
              <a:t>‹#›</a:t>
            </a:fld>
            <a:endParaRPr lang="de-AT"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Inhaltsplatzhalt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C26843DE-EC20-4D91-8EA8-F1F1109898BB}" type="slidenum">
              <a:rPr lang="de-AT" altLang="en-US"/>
              <a:pPr>
                <a:defRPr/>
              </a:pPr>
              <a:t>‹#›</a:t>
            </a:fld>
            <a:endParaRPr lang="de-AT"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ru-RU" smtClean="0"/>
              <a:t>Образец заголовка</a:t>
            </a:r>
            <a:endParaRPr lang="de-AT"/>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9E0F29AE-DDF2-41D5-899D-E0757A3E7322}" type="slidenum">
              <a:rPr lang="de-AT" altLang="en-US"/>
              <a:pPr>
                <a:defRPr/>
              </a:pPr>
              <a:t>‹#›</a:t>
            </a:fld>
            <a:endParaRPr lang="de-AT"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Inhaltsplatzhalt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7616F743-DCA9-4CF3-80E9-2F0F09CCC5EB}" type="slidenum">
              <a:rPr lang="de-AT" altLang="en-US"/>
              <a:pPr>
                <a:defRPr/>
              </a:pPr>
              <a:t>‹#›</a:t>
            </a:fld>
            <a:endParaRPr lang="de-AT"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de-AT"/>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8"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9" name="Rectangle 6"/>
          <p:cNvSpPr>
            <a:spLocks noGrp="1" noChangeArrowheads="1"/>
          </p:cNvSpPr>
          <p:nvPr>
            <p:ph type="sldNum" sz="quarter" idx="12"/>
          </p:nvPr>
        </p:nvSpPr>
        <p:spPr>
          <a:ln/>
        </p:spPr>
        <p:txBody>
          <a:bodyPr/>
          <a:lstStyle>
            <a:lvl1pPr>
              <a:defRPr/>
            </a:lvl1pPr>
          </a:lstStyle>
          <a:p>
            <a:pPr>
              <a:defRPr/>
            </a:pPr>
            <a:fld id="{47FC2B44-34F7-4350-A2B6-2A339F3328C1}" type="slidenum">
              <a:rPr lang="de-AT" altLang="en-US"/>
              <a:pPr>
                <a:defRPr/>
              </a:pPr>
              <a:t>‹#›</a:t>
            </a:fld>
            <a:endParaRPr lang="de-AT"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4"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5" name="Rectangle 6"/>
          <p:cNvSpPr>
            <a:spLocks noGrp="1" noChangeArrowheads="1"/>
          </p:cNvSpPr>
          <p:nvPr>
            <p:ph type="sldNum" sz="quarter" idx="12"/>
          </p:nvPr>
        </p:nvSpPr>
        <p:spPr>
          <a:ln/>
        </p:spPr>
        <p:txBody>
          <a:bodyPr/>
          <a:lstStyle>
            <a:lvl1pPr>
              <a:defRPr/>
            </a:lvl1pPr>
          </a:lstStyle>
          <a:p>
            <a:pPr>
              <a:defRPr/>
            </a:pPr>
            <a:fld id="{0FC78451-5C6D-415A-9699-7C3BB43026EA}" type="slidenum">
              <a:rPr lang="de-AT" altLang="en-US"/>
              <a:pPr>
                <a:defRPr/>
              </a:pPr>
              <a:t>‹#›</a:t>
            </a:fld>
            <a:endParaRPr lang="de-AT"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3"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4" name="Rectangle 6"/>
          <p:cNvSpPr>
            <a:spLocks noGrp="1" noChangeArrowheads="1"/>
          </p:cNvSpPr>
          <p:nvPr>
            <p:ph type="sldNum" sz="quarter" idx="12"/>
          </p:nvPr>
        </p:nvSpPr>
        <p:spPr>
          <a:ln/>
        </p:spPr>
        <p:txBody>
          <a:bodyPr/>
          <a:lstStyle>
            <a:lvl1pPr>
              <a:defRPr/>
            </a:lvl1pPr>
          </a:lstStyle>
          <a:p>
            <a:pPr>
              <a:defRPr/>
            </a:pPr>
            <a:fld id="{CA639949-0D1A-46DF-B7D4-05453D3A5D45}" type="slidenum">
              <a:rPr lang="de-AT" altLang="en-US"/>
              <a:pPr>
                <a:defRPr/>
              </a:pPr>
              <a:t>‹#›</a:t>
            </a:fld>
            <a:endParaRPr lang="de-AT"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de-AT"/>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95887AA0-8815-427C-BA1A-63AFF7CC79D6}" type="slidenum">
              <a:rPr lang="de-AT" altLang="en-US"/>
              <a:pPr>
                <a:defRPr/>
              </a:pPr>
              <a:t>‹#›</a:t>
            </a:fld>
            <a:endParaRPr lang="de-AT"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de-AT"/>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de-AT"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7D12E28A-F547-40A0-A4AE-F97D8C5F5B3C}" type="slidenum">
              <a:rPr lang="de-AT" altLang="en-US"/>
              <a:pPr>
                <a:defRPr/>
              </a:pPr>
              <a:t>‹#›</a:t>
            </a:fld>
            <a:endParaRPr lang="de-AT"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smtClean="0"/>
              <a:t>Titelmasterformat durch Klicken bearbeiten</a:t>
            </a:r>
          </a:p>
        </p:txBody>
      </p:sp>
      <p:sp>
        <p:nvSpPr>
          <p:cNvPr id="34819"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smtClean="0"/>
              <a:t>Textmasterformate durch Klicken bearbeiten</a:t>
            </a:r>
          </a:p>
          <a:p>
            <a:pPr lvl="1"/>
            <a:r>
              <a:rPr lang="de-AT" altLang="en-US" smtClean="0"/>
              <a:t>Zweite Ebene</a:t>
            </a:r>
          </a:p>
          <a:p>
            <a:pPr lvl="2"/>
            <a:r>
              <a:rPr lang="de-AT" altLang="en-US" smtClean="0"/>
              <a:t>Dritte Ebene</a:t>
            </a:r>
          </a:p>
          <a:p>
            <a:pPr lvl="3"/>
            <a:r>
              <a:rPr lang="de-AT" altLang="en-US" smtClean="0"/>
              <a:t>Vierte Ebene</a:t>
            </a:r>
          </a:p>
          <a:p>
            <a:pPr lvl="4"/>
            <a:r>
              <a:rPr lang="de-AT" altLang="en-US" smtClean="0"/>
              <a:t>Fünfte Ebene</a:t>
            </a:r>
          </a:p>
        </p:txBody>
      </p:sp>
      <p:sp>
        <p:nvSpPr>
          <p:cNvPr id="441348"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j-lt"/>
                <a:cs typeface="+mn-cs"/>
              </a:defRPr>
            </a:lvl1pPr>
          </a:lstStyle>
          <a:p>
            <a:pPr>
              <a:defRPr/>
            </a:pPr>
            <a:r>
              <a:rPr lang="en-US" altLang="en-US"/>
              <a:t>Sep 20, 2013</a:t>
            </a:r>
            <a:endParaRPr lang="de-AT" altLang="en-US"/>
          </a:p>
        </p:txBody>
      </p:sp>
      <p:sp>
        <p:nvSpPr>
          <p:cNvPr id="44134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j-lt"/>
                <a:cs typeface="+mn-cs"/>
              </a:defRPr>
            </a:lvl1pPr>
          </a:lstStyle>
          <a:p>
            <a:pPr>
              <a:defRPr/>
            </a:pPr>
            <a:r>
              <a:rPr lang="de-AT" altLang="en-US"/>
              <a:t>Hackl, Econometrics </a:t>
            </a:r>
          </a:p>
        </p:txBody>
      </p:sp>
      <p:sp>
        <p:nvSpPr>
          <p:cNvPr id="441350"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j-lt"/>
                <a:cs typeface="+mn-cs"/>
              </a:defRPr>
            </a:lvl1pPr>
          </a:lstStyle>
          <a:p>
            <a:pPr>
              <a:defRPr/>
            </a:pPr>
            <a:fld id="{A5948A23-BE49-4B7D-8794-AA63FED33A12}" type="slidenum">
              <a:rPr lang="de-AT" altLang="en-US"/>
              <a:pPr>
                <a:defRPr/>
              </a:pPr>
              <a:t>‹#›</a:t>
            </a:fld>
            <a:endParaRPr lang="de-AT" altLang="en-US"/>
          </a:p>
        </p:txBody>
      </p:sp>
      <p:sp>
        <p:nvSpPr>
          <p:cNvPr id="441351"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pPr>
              <a:defRPr/>
            </a:pPr>
            <a:endParaRPr lang="de-AT">
              <a:cs typeface="+mn-cs"/>
            </a:endParaRPr>
          </a:p>
        </p:txBody>
      </p:sp>
      <p:sp>
        <p:nvSpPr>
          <p:cNvPr id="441352"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pPr>
              <a:defRPr/>
            </a:pPr>
            <a:endParaRPr lang="de-AT">
              <a:cs typeface="+mn-cs"/>
            </a:endParaRPr>
          </a:p>
        </p:txBody>
      </p:sp>
    </p:spTree>
  </p:cSld>
  <p:clrMap bg1="lt1" tx1="dk1" bg2="lt2" tx2="dk2" accent1="accent1" accent2="accent2" accent3="accent3" accent4="accent4" accent5="accent5" accent6="accent6" hlink="hlink" folHlink="folHlink"/>
  <p:sldLayoutIdLst>
    <p:sldLayoutId id="2147484511" r:id="rId1"/>
    <p:sldLayoutId id="2147484498" r:id="rId2"/>
    <p:sldLayoutId id="2147484499" r:id="rId3"/>
    <p:sldLayoutId id="2147484500" r:id="rId4"/>
    <p:sldLayoutId id="2147484501" r:id="rId5"/>
    <p:sldLayoutId id="2147484502" r:id="rId6"/>
    <p:sldLayoutId id="2147484503" r:id="rId7"/>
    <p:sldLayoutId id="2147484504" r:id="rId8"/>
    <p:sldLayoutId id="2147484505" r:id="rId9"/>
    <p:sldLayoutId id="2147484506" r:id="rId10"/>
    <p:sldLayoutId id="2147484507" r:id="rId11"/>
    <p:sldLayoutId id="2147484508" r:id="rId12"/>
    <p:sldLayoutId id="2147484509" r:id="rId13"/>
    <p:sldLayoutId id="2147484510" r:id="rId14"/>
  </p:sldLayoutIdLst>
  <p:timing>
    <p:tnLst>
      <p:par>
        <p:cTn id="1" dur="indefinite" restart="never" nodeType="tmRoot"/>
      </p:par>
    </p:tnLst>
  </p:timing>
  <p:hf hdr="0"/>
  <p:txStyles>
    <p:titleStyle>
      <a:lvl1pPr algn="l" rtl="0" eaLnBrk="1" fontAlgn="base" hangingPunct="1">
        <a:spcBef>
          <a:spcPct val="0"/>
        </a:spcBef>
        <a:spcAft>
          <a:spcPct val="0"/>
        </a:spcAft>
        <a:defRPr sz="4200">
          <a:solidFill>
            <a:schemeClr val="tx2"/>
          </a:solidFill>
          <a:latin typeface="+mj-lt"/>
          <a:ea typeface="+mj-ea"/>
          <a:cs typeface="+mj-cs"/>
        </a:defRPr>
      </a:lvl1pPr>
      <a:lvl2pPr algn="l" rtl="0" eaLnBrk="1" fontAlgn="base" hangingPunct="1">
        <a:spcBef>
          <a:spcPct val="0"/>
        </a:spcBef>
        <a:spcAft>
          <a:spcPct val="0"/>
        </a:spcAft>
        <a:defRPr sz="4200">
          <a:solidFill>
            <a:schemeClr val="tx2"/>
          </a:solidFill>
          <a:latin typeface="Garamond" pitchFamily="18" charset="0"/>
        </a:defRPr>
      </a:lvl2pPr>
      <a:lvl3pPr algn="l" rtl="0" eaLnBrk="1" fontAlgn="base" hangingPunct="1">
        <a:spcBef>
          <a:spcPct val="0"/>
        </a:spcBef>
        <a:spcAft>
          <a:spcPct val="0"/>
        </a:spcAft>
        <a:defRPr sz="4200">
          <a:solidFill>
            <a:schemeClr val="tx2"/>
          </a:solidFill>
          <a:latin typeface="Garamond" pitchFamily="18" charset="0"/>
        </a:defRPr>
      </a:lvl3pPr>
      <a:lvl4pPr algn="l" rtl="0" eaLnBrk="1" fontAlgn="base" hangingPunct="1">
        <a:spcBef>
          <a:spcPct val="0"/>
        </a:spcBef>
        <a:spcAft>
          <a:spcPct val="0"/>
        </a:spcAft>
        <a:defRPr sz="4200">
          <a:solidFill>
            <a:schemeClr val="tx2"/>
          </a:solidFill>
          <a:latin typeface="Garamond" pitchFamily="18" charset="0"/>
        </a:defRPr>
      </a:lvl4pPr>
      <a:lvl5pPr algn="l" rtl="0" eaLnBrk="1" fontAlgn="base" hangingPunct="1">
        <a:spcBef>
          <a:spcPct val="0"/>
        </a:spcBef>
        <a:spcAft>
          <a:spcPct val="0"/>
        </a:spcAft>
        <a:defRPr sz="4200">
          <a:solidFill>
            <a:schemeClr val="tx2"/>
          </a:solidFill>
          <a:latin typeface="Garamond" pitchFamily="18" charset="0"/>
        </a:defRPr>
      </a:lvl5pPr>
      <a:lvl6pPr marL="457200" algn="l" rtl="0" eaLnBrk="1" fontAlgn="base" hangingPunct="1">
        <a:spcBef>
          <a:spcPct val="0"/>
        </a:spcBef>
        <a:spcAft>
          <a:spcPct val="0"/>
        </a:spcAft>
        <a:defRPr sz="4200">
          <a:solidFill>
            <a:schemeClr val="tx2"/>
          </a:solidFill>
          <a:latin typeface="Garamond" pitchFamily="18" charset="0"/>
        </a:defRPr>
      </a:lvl6pPr>
      <a:lvl7pPr marL="914400" algn="l" rtl="0" eaLnBrk="1" fontAlgn="base" hangingPunct="1">
        <a:spcBef>
          <a:spcPct val="0"/>
        </a:spcBef>
        <a:spcAft>
          <a:spcPct val="0"/>
        </a:spcAft>
        <a:defRPr sz="4200">
          <a:solidFill>
            <a:schemeClr val="tx2"/>
          </a:solidFill>
          <a:latin typeface="Garamond" pitchFamily="18" charset="0"/>
        </a:defRPr>
      </a:lvl7pPr>
      <a:lvl8pPr marL="1371600" algn="l" rtl="0" eaLnBrk="1" fontAlgn="base" hangingPunct="1">
        <a:spcBef>
          <a:spcPct val="0"/>
        </a:spcBef>
        <a:spcAft>
          <a:spcPct val="0"/>
        </a:spcAft>
        <a:defRPr sz="4200">
          <a:solidFill>
            <a:schemeClr val="tx2"/>
          </a:solidFill>
          <a:latin typeface="Garamond" pitchFamily="18" charset="0"/>
        </a:defRPr>
      </a:lvl8pPr>
      <a:lvl9pPr marL="1828800" algn="l" rtl="0" eaLnBrk="1" fontAlgn="base" hangingPunct="1">
        <a:spcBef>
          <a:spcPct val="0"/>
        </a:spcBef>
        <a:spcAft>
          <a:spcPct val="0"/>
        </a:spcAft>
        <a:defRPr sz="4200">
          <a:solidFill>
            <a:schemeClr val="tx2"/>
          </a:solidFill>
          <a:latin typeface="Garamond" pitchFamily="18" charset="0"/>
        </a:defRPr>
      </a:lvl9pPr>
    </p:titleStyle>
    <p:body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ctrTitle"/>
          </p:nvPr>
        </p:nvSpPr>
        <p:spPr>
          <a:xfrm>
            <a:off x="914400" y="1524000"/>
            <a:ext cx="7623175" cy="2286000"/>
          </a:xfrm>
        </p:spPr>
        <p:txBody>
          <a:bodyPr/>
          <a:lstStyle/>
          <a:p>
            <a:r>
              <a:rPr lang="en-US" sz="2400" dirty="0" smtClean="0">
                <a:latin typeface="Verdana" pitchFamily="34" charset="0"/>
              </a:rPr>
              <a:t>Accounting (Basics) - Lecture 2</a:t>
            </a:r>
            <a:br>
              <a:rPr lang="en-US" sz="2400" dirty="0" smtClean="0">
                <a:latin typeface="Verdana" pitchFamily="34" charset="0"/>
              </a:rPr>
            </a:br>
            <a:r>
              <a:rPr lang="en-US" sz="2400" dirty="0" smtClean="0">
                <a:latin typeface="Verdana" pitchFamily="34" charset="0"/>
              </a:rPr>
              <a:t/>
            </a:r>
            <a:br>
              <a:rPr lang="en-US" sz="2400" dirty="0" smtClean="0">
                <a:latin typeface="Verdana" pitchFamily="34" charset="0"/>
              </a:rPr>
            </a:br>
            <a:r>
              <a:rPr lang="en-US" sz="4800" dirty="0" smtClean="0">
                <a:latin typeface="Verdana" pitchFamily="34" charset="0"/>
              </a:rPr>
              <a:t>Financial statements presentation</a:t>
            </a:r>
            <a:endParaRPr lang="en-US" sz="4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Statement of Comprehensive Income and Income Statement</a:t>
            </a:r>
            <a:endParaRPr lang="en-US" sz="4000" dirty="0">
              <a:latin typeface="Verdana" pitchFamily="34" charset="0"/>
              <a:ea typeface="Verdana" pitchFamily="34" charset="0"/>
              <a:cs typeface="Verdana" pitchFamily="34" charset="0"/>
            </a:endParaRPr>
          </a:p>
        </p:txBody>
      </p:sp>
      <p:sp>
        <p:nvSpPr>
          <p:cNvPr id="4" name="Дата 3"/>
          <p:cNvSpPr>
            <a:spLocks noGrp="1"/>
          </p:cNvSpPr>
          <p:nvPr>
            <p:ph type="dt" sz="half" idx="10"/>
          </p:nvPr>
        </p:nvSpPr>
        <p:spPr/>
        <p:txBody>
          <a:bodyPr/>
          <a:lstStyle/>
          <a:p>
            <a:pPr>
              <a:defRPr/>
            </a:pPr>
            <a:r>
              <a:rPr lang="en-US" altLang="en-US" dirty="0" smtClean="0"/>
              <a:t>Sep 29,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10</a:t>
            </a:fld>
            <a:endParaRPr lang="de-AT" altLang="en-US"/>
          </a:p>
        </p:txBody>
      </p:sp>
      <p:pic>
        <p:nvPicPr>
          <p:cNvPr id="1026" name="Picture 2"/>
          <p:cNvPicPr>
            <a:picLocks noGrp="1" noChangeAspect="1" noChangeArrowheads="1"/>
          </p:cNvPicPr>
          <p:nvPr>
            <p:ph idx="1"/>
          </p:nvPr>
        </p:nvPicPr>
        <p:blipFill>
          <a:blip r:embed="rId2" cstate="print"/>
          <a:srcRect/>
          <a:stretch>
            <a:fillRect/>
          </a:stretch>
        </p:blipFill>
        <p:spPr bwMode="auto">
          <a:xfrm>
            <a:off x="1814699" y="1524001"/>
            <a:ext cx="6219528" cy="510540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Statement of Comprehensive Income and Income Statement</a:t>
            </a:r>
            <a:endParaRPr lang="en-US" sz="4000" dirty="0">
              <a:latin typeface="Verdana" pitchFamily="34" charset="0"/>
              <a:ea typeface="Verdana" pitchFamily="34" charset="0"/>
              <a:cs typeface="Verdana" pitchFamily="34" charset="0"/>
            </a:endParaRPr>
          </a:p>
        </p:txBody>
      </p:sp>
      <p:sp>
        <p:nvSpPr>
          <p:cNvPr id="4" name="Дата 3"/>
          <p:cNvSpPr>
            <a:spLocks noGrp="1"/>
          </p:cNvSpPr>
          <p:nvPr>
            <p:ph type="dt" sz="half" idx="10"/>
          </p:nvPr>
        </p:nvSpPr>
        <p:spPr/>
        <p:txBody>
          <a:bodyPr/>
          <a:lstStyle/>
          <a:p>
            <a:pPr>
              <a:defRPr/>
            </a:pPr>
            <a:r>
              <a:rPr lang="en-US" altLang="en-US" dirty="0" smtClean="0"/>
              <a:t>Sep 29,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11</a:t>
            </a:fld>
            <a:endParaRPr lang="de-AT" altLang="en-US"/>
          </a:p>
        </p:txBody>
      </p:sp>
      <p:sp>
        <p:nvSpPr>
          <p:cNvPr id="7" name="Содержимое 6"/>
          <p:cNvSpPr>
            <a:spLocks noGrp="1"/>
          </p:cNvSpPr>
          <p:nvPr>
            <p:ph idx="1"/>
          </p:nvPr>
        </p:nvSpPr>
        <p:spPr/>
        <p:txBody>
          <a:bodyPr/>
          <a:lstStyle/>
          <a:p>
            <a:endParaRPr lang="en-US"/>
          </a:p>
        </p:txBody>
      </p:sp>
      <p:pic>
        <p:nvPicPr>
          <p:cNvPr id="2050" name="Picture 2"/>
          <p:cNvPicPr>
            <a:picLocks noChangeAspect="1" noChangeArrowheads="1"/>
          </p:cNvPicPr>
          <p:nvPr/>
        </p:nvPicPr>
        <p:blipFill>
          <a:blip r:embed="rId2" cstate="print"/>
          <a:srcRect/>
          <a:stretch>
            <a:fillRect/>
          </a:stretch>
        </p:blipFill>
        <p:spPr bwMode="auto">
          <a:xfrm>
            <a:off x="2162175" y="1526936"/>
            <a:ext cx="5153025" cy="5254864"/>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Statement of Comprehensive Income and Income Statement</a:t>
            </a:r>
            <a:endParaRPr lang="en-US" sz="4000" dirty="0"/>
          </a:p>
        </p:txBody>
      </p:sp>
      <p:sp>
        <p:nvSpPr>
          <p:cNvPr id="3" name="Содержимое 2"/>
          <p:cNvSpPr>
            <a:spLocks noGrp="1"/>
          </p:cNvSpPr>
          <p:nvPr>
            <p:ph idx="1"/>
          </p:nvPr>
        </p:nvSpPr>
        <p:spPr/>
        <p:txBody>
          <a:bodyPr/>
          <a:lstStyle/>
          <a:p>
            <a:r>
              <a:rPr lang="en-US" sz="2000" dirty="0" smtClean="0"/>
              <a:t>Under the single-statement approach, the statement of comprehensive income shall include all items of income and expense recognized in a period. IFRS for SMEs provides different treatment for the following circumstances:</a:t>
            </a:r>
          </a:p>
          <a:p>
            <a:pPr marL="1027113" indent="-457200" defTabSz="1258888">
              <a:buSzPct val="75000"/>
              <a:buFont typeface="+mj-lt"/>
              <a:buAutoNum type="alphaLcParenR"/>
            </a:pPr>
            <a:r>
              <a:rPr lang="en-US" sz="2000" b="1" dirty="0" smtClean="0"/>
              <a:t>The effects of corrections of errors and changes in accounting </a:t>
            </a:r>
            <a:r>
              <a:rPr lang="en-US" sz="2000" dirty="0" smtClean="0"/>
              <a:t>policies are presented as </a:t>
            </a:r>
            <a:r>
              <a:rPr lang="en-US" sz="2000" b="1" dirty="0" smtClean="0"/>
              <a:t>retrospective adjustments of prior periods rather than as part of profit or loss </a:t>
            </a:r>
            <a:r>
              <a:rPr lang="en-US" sz="2000" dirty="0" smtClean="0"/>
              <a:t>in the period in which they arise .</a:t>
            </a:r>
          </a:p>
          <a:p>
            <a:pPr marL="1027113" indent="-457200" defTabSz="1258888">
              <a:buSzPct val="75000"/>
              <a:buFont typeface="+mj-lt"/>
              <a:buAutoNum type="alphaLcParenR"/>
            </a:pPr>
            <a:r>
              <a:rPr lang="en-US" sz="2000" b="1" dirty="0" smtClean="0"/>
              <a:t>Three types of other comprehensive income </a:t>
            </a:r>
            <a:r>
              <a:rPr lang="en-US" sz="2000" dirty="0" smtClean="0"/>
              <a:t>are recognized as part of total comprehensive income, outside of profit or loss, when they arise:</a:t>
            </a:r>
          </a:p>
          <a:p>
            <a:pPr marL="1384300" indent="-514350" defTabSz="1258888">
              <a:buSzPct val="75000"/>
              <a:buFont typeface="+mj-lt"/>
              <a:buAutoNum type="romanLcPeriod"/>
            </a:pPr>
            <a:r>
              <a:rPr lang="en-US" sz="2000" dirty="0" smtClean="0"/>
              <a:t>some </a:t>
            </a:r>
            <a:r>
              <a:rPr lang="en-US" sz="2000" b="1" dirty="0" smtClean="0"/>
              <a:t>gains and losses </a:t>
            </a:r>
            <a:r>
              <a:rPr lang="en-US" sz="2000" dirty="0" smtClean="0"/>
              <a:t>arising </a:t>
            </a:r>
            <a:r>
              <a:rPr lang="en-US" sz="2000" b="1" dirty="0" smtClean="0"/>
              <a:t>on translating the financial statements of a foreign operation</a:t>
            </a:r>
          </a:p>
          <a:p>
            <a:pPr marL="1384300" indent="-514350" defTabSz="1258888">
              <a:buSzPct val="75000"/>
              <a:buFont typeface="+mj-lt"/>
              <a:buAutoNum type="romanLcPeriod"/>
            </a:pPr>
            <a:r>
              <a:rPr lang="en-US" sz="2000" dirty="0" smtClean="0"/>
              <a:t>some </a:t>
            </a:r>
            <a:r>
              <a:rPr lang="en-US" sz="2000" b="1" dirty="0" smtClean="0"/>
              <a:t>actuarial gains and losses</a:t>
            </a:r>
          </a:p>
          <a:p>
            <a:pPr marL="1384300" indent="-514350" defTabSz="1258888">
              <a:buSzPct val="75000"/>
              <a:buFont typeface="+mj-lt"/>
              <a:buAutoNum type="romanLcPeriod"/>
            </a:pPr>
            <a:r>
              <a:rPr lang="en-US" sz="2000" dirty="0" smtClean="0"/>
              <a:t>some </a:t>
            </a:r>
            <a:r>
              <a:rPr lang="en-US" sz="2000" b="1" dirty="0" smtClean="0"/>
              <a:t>changes in fair values of hedging instruments  </a:t>
            </a:r>
          </a:p>
          <a:p>
            <a:endParaRPr lang="en-US" dirty="0"/>
          </a:p>
        </p:txBody>
      </p:sp>
      <p:sp>
        <p:nvSpPr>
          <p:cNvPr id="4" name="Дата 3"/>
          <p:cNvSpPr>
            <a:spLocks noGrp="1"/>
          </p:cNvSpPr>
          <p:nvPr>
            <p:ph type="dt" sz="half" idx="10"/>
          </p:nvPr>
        </p:nvSpPr>
        <p:spPr/>
        <p:txBody>
          <a:bodyPr/>
          <a:lstStyle/>
          <a:p>
            <a:pPr>
              <a:defRPr/>
            </a:pPr>
            <a:r>
              <a:rPr lang="en-US" altLang="en-US" dirty="0" smtClean="0"/>
              <a:t>Sep 29,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12</a:t>
            </a:fld>
            <a:endParaRPr lang="de-AT"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Statement of Comprehensive Income and Income Statement</a:t>
            </a:r>
            <a:endParaRPr lang="en-US" sz="4000" dirty="0"/>
          </a:p>
        </p:txBody>
      </p:sp>
      <p:sp>
        <p:nvSpPr>
          <p:cNvPr id="3" name="Содержимое 2"/>
          <p:cNvSpPr>
            <a:spLocks noGrp="1"/>
          </p:cNvSpPr>
          <p:nvPr>
            <p:ph idx="1"/>
          </p:nvPr>
        </p:nvSpPr>
        <p:spPr/>
        <p:txBody>
          <a:bodyPr/>
          <a:lstStyle/>
          <a:p>
            <a:r>
              <a:rPr lang="en-US" sz="2000" dirty="0" smtClean="0"/>
              <a:t>As a minimum, an entity shall include in the statement of comprehensive income line items that present the following amounts for the period:</a:t>
            </a:r>
          </a:p>
          <a:p>
            <a:endParaRPr lang="en-US" dirty="0"/>
          </a:p>
        </p:txBody>
      </p:sp>
      <p:sp>
        <p:nvSpPr>
          <p:cNvPr id="4" name="Дата 3"/>
          <p:cNvSpPr>
            <a:spLocks noGrp="1"/>
          </p:cNvSpPr>
          <p:nvPr>
            <p:ph type="dt" sz="half" idx="10"/>
          </p:nvPr>
        </p:nvSpPr>
        <p:spPr/>
        <p:txBody>
          <a:bodyPr/>
          <a:lstStyle/>
          <a:p>
            <a:pPr>
              <a:defRPr/>
            </a:pPr>
            <a:r>
              <a:rPr lang="en-US" altLang="en-US" smtClean="0"/>
              <a:t>Sep 20, 2013</a:t>
            </a:r>
            <a:endParaRPr lang="de-AT" altLang="en-US"/>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13</a:t>
            </a:fld>
            <a:endParaRPr lang="de-AT" altLang="en-US"/>
          </a:p>
        </p:txBody>
      </p:sp>
      <p:graphicFrame>
        <p:nvGraphicFramePr>
          <p:cNvPr id="7" name="Таблица 6"/>
          <p:cNvGraphicFramePr>
            <a:graphicFrameLocks noGrp="1"/>
          </p:cNvGraphicFramePr>
          <p:nvPr/>
        </p:nvGraphicFramePr>
        <p:xfrm>
          <a:off x="533400" y="2743200"/>
          <a:ext cx="8077200" cy="3944112"/>
        </p:xfrm>
        <a:graphic>
          <a:graphicData uri="http://schemas.openxmlformats.org/drawingml/2006/table">
            <a:tbl>
              <a:tblPr firstRow="1" bandRow="1">
                <a:tableStyleId>{C083E6E3-FA7D-4D7B-A595-EF9225AFEA82}</a:tableStyleId>
              </a:tblPr>
              <a:tblGrid>
                <a:gridCol w="4038600"/>
                <a:gridCol w="4038600"/>
              </a:tblGrid>
              <a:tr h="370840">
                <a:tc>
                  <a:txBody>
                    <a:bodyPr/>
                    <a:lstStyle/>
                    <a:p>
                      <a:pPr marL="284163" indent="-284163" algn="l" defTabSz="1258888" rtl="0" eaLnBrk="1" fontAlgn="base" latinLnBrk="0" hangingPunct="1">
                        <a:spcBef>
                          <a:spcPct val="20000"/>
                        </a:spcBef>
                        <a:spcAft>
                          <a:spcPct val="0"/>
                        </a:spcAft>
                        <a:buClr>
                          <a:schemeClr val="accent1"/>
                        </a:buClr>
                        <a:buSzPct val="75000"/>
                        <a:buFont typeface="+mj-lt"/>
                        <a:buAutoNum type="alphaLcParenR"/>
                      </a:pPr>
                      <a:r>
                        <a:rPr lang="en-US" sz="1600" b="0" kern="1200" dirty="0" smtClean="0"/>
                        <a:t>revenue</a:t>
                      </a:r>
                    </a:p>
                    <a:p>
                      <a:pPr marL="284163" indent="-284163" algn="l" defTabSz="1258888" rtl="0" eaLnBrk="1" fontAlgn="base" latinLnBrk="0" hangingPunct="1">
                        <a:spcBef>
                          <a:spcPct val="20000"/>
                        </a:spcBef>
                        <a:spcAft>
                          <a:spcPct val="0"/>
                        </a:spcAft>
                        <a:buClr>
                          <a:schemeClr val="accent1"/>
                        </a:buClr>
                        <a:buSzPct val="75000"/>
                        <a:buFont typeface="+mj-lt"/>
                        <a:buAutoNum type="alphaLcParenR"/>
                      </a:pPr>
                      <a:r>
                        <a:rPr lang="en-US" sz="1600" b="0" kern="1200" dirty="0" smtClean="0"/>
                        <a:t>finance costs</a:t>
                      </a:r>
                    </a:p>
                    <a:p>
                      <a:pPr marL="284163" indent="-284163" algn="l" defTabSz="1258888" rtl="0" eaLnBrk="1" fontAlgn="base" latinLnBrk="0" hangingPunct="1">
                        <a:spcBef>
                          <a:spcPct val="20000"/>
                        </a:spcBef>
                        <a:spcAft>
                          <a:spcPct val="0"/>
                        </a:spcAft>
                        <a:buClr>
                          <a:schemeClr val="accent1"/>
                        </a:buClr>
                        <a:buSzPct val="75000"/>
                        <a:buFont typeface="+mj-lt"/>
                        <a:buAutoNum type="alphaLcParenR"/>
                      </a:pPr>
                      <a:r>
                        <a:rPr lang="en-US" sz="1600" b="0" kern="1200" dirty="0" smtClean="0"/>
                        <a:t>share of the profit or loss of investments in associates and jointly controlled entities</a:t>
                      </a:r>
                    </a:p>
                    <a:p>
                      <a:pPr marL="284163" indent="-284163" algn="l" defTabSz="1258888" rtl="0" eaLnBrk="1" fontAlgn="base" latinLnBrk="0" hangingPunct="1">
                        <a:spcBef>
                          <a:spcPct val="20000"/>
                        </a:spcBef>
                        <a:spcAft>
                          <a:spcPct val="0"/>
                        </a:spcAft>
                        <a:buClr>
                          <a:schemeClr val="accent1"/>
                        </a:buClr>
                        <a:buSzPct val="75000"/>
                        <a:buFont typeface="+mj-lt"/>
                        <a:buAutoNum type="alphaLcParenR"/>
                      </a:pPr>
                      <a:r>
                        <a:rPr lang="en-US" sz="1600" b="0" kern="1200" dirty="0" smtClean="0"/>
                        <a:t>tax expense excluding tax allocated to items (e), (g) and (h)</a:t>
                      </a:r>
                    </a:p>
                    <a:p>
                      <a:pPr marL="284163" indent="-284163" algn="l" defTabSz="1258888" rtl="0" eaLnBrk="1" fontAlgn="base" latinLnBrk="0" hangingPunct="1">
                        <a:spcBef>
                          <a:spcPct val="20000"/>
                        </a:spcBef>
                        <a:spcAft>
                          <a:spcPct val="0"/>
                        </a:spcAft>
                        <a:buClr>
                          <a:schemeClr val="accent1"/>
                        </a:buClr>
                        <a:buSzPct val="75000"/>
                        <a:buFont typeface="+mj-lt"/>
                        <a:buAutoNum type="alphaLcParenR"/>
                      </a:pPr>
                      <a:r>
                        <a:rPr lang="en-US" sz="1600" b="0" kern="1200" dirty="0" smtClean="0"/>
                        <a:t>a single amount comprising the total of:</a:t>
                      </a:r>
                    </a:p>
                    <a:p>
                      <a:pPr marL="1384300" indent="-514350" defTabSz="1258888">
                        <a:buSzPct val="75000"/>
                        <a:buFont typeface="+mj-lt"/>
                        <a:buAutoNum type="romanLcPeriod"/>
                      </a:pPr>
                      <a:r>
                        <a:rPr lang="en-US" sz="1600" b="0" dirty="0" smtClean="0"/>
                        <a:t>the post-tax profit or loss of a discontinued operation, and</a:t>
                      </a:r>
                    </a:p>
                    <a:p>
                      <a:endParaRPr lang="en-US" sz="1600" b="0" dirty="0">
                        <a:solidFill>
                          <a:schemeClr val="tx1"/>
                        </a:solidFill>
                      </a:endParaRPr>
                    </a:p>
                  </a:txBody>
                  <a:tcPr/>
                </a:tc>
                <a:tc>
                  <a:txBody>
                    <a:bodyPr/>
                    <a:lstStyle/>
                    <a:p>
                      <a:pPr marL="1384300" indent="-514350" defTabSz="1258888">
                        <a:buSzPct val="75000"/>
                        <a:buFont typeface="+mj-lt"/>
                        <a:buAutoNum type="romanLcPeriod" startAt="2"/>
                      </a:pPr>
                      <a:r>
                        <a:rPr lang="en-US" sz="1600" b="0" dirty="0" smtClean="0"/>
                        <a:t>the post-tax gain or loss recognized on the measurement to fair value less costs to sell or on the disposal of the net assets constituting the discontinued operation.</a:t>
                      </a:r>
                    </a:p>
                    <a:p>
                      <a:pPr marL="342900" indent="-342900" algn="l" defTabSz="1258888" rtl="0" eaLnBrk="1" fontAlgn="base" latinLnBrk="0" hangingPunct="1">
                        <a:spcBef>
                          <a:spcPct val="20000"/>
                        </a:spcBef>
                        <a:spcAft>
                          <a:spcPct val="0"/>
                        </a:spcAft>
                        <a:buClr>
                          <a:schemeClr val="accent1"/>
                        </a:buClr>
                        <a:buSzPct val="75000"/>
                        <a:buFont typeface="+mj-lt"/>
                        <a:buAutoNum type="alphaLcParenR" startAt="6"/>
                      </a:pPr>
                      <a:r>
                        <a:rPr lang="en-US" sz="1600" b="0" kern="1200" dirty="0" smtClean="0"/>
                        <a:t>profit or loss </a:t>
                      </a:r>
                    </a:p>
                    <a:p>
                      <a:pPr marL="342900" indent="-342900" algn="l" defTabSz="1258888" rtl="0" eaLnBrk="1" fontAlgn="base" latinLnBrk="0" hangingPunct="1">
                        <a:spcBef>
                          <a:spcPct val="20000"/>
                        </a:spcBef>
                        <a:spcAft>
                          <a:spcPct val="0"/>
                        </a:spcAft>
                        <a:buClr>
                          <a:schemeClr val="accent1"/>
                        </a:buClr>
                        <a:buSzPct val="75000"/>
                        <a:buFont typeface="+mj-lt"/>
                        <a:buAutoNum type="alphaLcParenR" startAt="6"/>
                      </a:pPr>
                      <a:r>
                        <a:rPr lang="en-US" sz="1600" b="0" kern="1200" dirty="0" smtClean="0"/>
                        <a:t>each item of other comprehensive income </a:t>
                      </a:r>
                    </a:p>
                    <a:p>
                      <a:pPr marL="342900" indent="-342900" algn="l" defTabSz="1258888" rtl="0" eaLnBrk="1" fontAlgn="base" latinLnBrk="0" hangingPunct="1">
                        <a:spcBef>
                          <a:spcPct val="20000"/>
                        </a:spcBef>
                        <a:spcAft>
                          <a:spcPct val="0"/>
                        </a:spcAft>
                        <a:buClr>
                          <a:schemeClr val="accent1"/>
                        </a:buClr>
                        <a:buSzPct val="75000"/>
                        <a:buFont typeface="+mj-lt"/>
                        <a:buAutoNum type="alphaLcParenR" startAt="6"/>
                      </a:pPr>
                      <a:r>
                        <a:rPr lang="en-US" sz="1600" b="0" kern="1200" dirty="0" smtClean="0"/>
                        <a:t>share of the other comprehensive income of associates and jointly controlled entities</a:t>
                      </a:r>
                    </a:p>
                    <a:p>
                      <a:pPr marL="342900" indent="-342900" algn="l" defTabSz="1258888" rtl="0" eaLnBrk="1" fontAlgn="base" latinLnBrk="0" hangingPunct="1">
                        <a:spcBef>
                          <a:spcPct val="20000"/>
                        </a:spcBef>
                        <a:spcAft>
                          <a:spcPct val="0"/>
                        </a:spcAft>
                        <a:buClr>
                          <a:schemeClr val="accent1"/>
                        </a:buClr>
                        <a:buSzPct val="75000"/>
                        <a:buFont typeface="+mj-lt"/>
                        <a:buAutoNum type="alphaLcParenR" startAt="6"/>
                      </a:pPr>
                      <a:r>
                        <a:rPr lang="en-US" sz="1600" b="0" kern="1200" dirty="0" smtClean="0"/>
                        <a:t>total comprehensive income</a:t>
                      </a:r>
                    </a:p>
                    <a:p>
                      <a:endParaRPr lang="en-US" sz="1600" b="0" dirty="0">
                        <a:solidFill>
                          <a:schemeClr val="tx1"/>
                        </a:solidFill>
                      </a:endParaRPr>
                    </a:p>
                  </a:txBody>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Statement of Comprehensive Income and Income Statement</a:t>
            </a:r>
            <a:endParaRPr lang="en-US" sz="4000" dirty="0"/>
          </a:p>
        </p:txBody>
      </p:sp>
      <p:sp>
        <p:nvSpPr>
          <p:cNvPr id="3" name="Содержимое 2"/>
          <p:cNvSpPr>
            <a:spLocks noGrp="1"/>
          </p:cNvSpPr>
          <p:nvPr>
            <p:ph idx="1"/>
          </p:nvPr>
        </p:nvSpPr>
        <p:spPr>
          <a:xfrm>
            <a:off x="457200" y="1447800"/>
            <a:ext cx="8229600" cy="4530725"/>
          </a:xfrm>
        </p:spPr>
        <p:txBody>
          <a:bodyPr/>
          <a:lstStyle/>
          <a:p>
            <a:r>
              <a:rPr lang="en-US" sz="2000" dirty="0" smtClean="0"/>
              <a:t>Under the </a:t>
            </a:r>
            <a:r>
              <a:rPr lang="en-US" sz="2000" b="1" dirty="0" smtClean="0"/>
              <a:t>two-statement approach</a:t>
            </a:r>
            <a:r>
              <a:rPr lang="en-US" sz="2000" dirty="0" smtClean="0"/>
              <a:t>, the income statement shall display, as a minimum, line items that present the amounts in above mentioned paragraph (a) - (f) for the period, with profit or loss as the last line. The </a:t>
            </a:r>
            <a:r>
              <a:rPr lang="en-US" sz="2000" b="1" dirty="0" smtClean="0"/>
              <a:t>statement of comprehensive income </a:t>
            </a:r>
            <a:r>
              <a:rPr lang="en-US" sz="2000" dirty="0" smtClean="0"/>
              <a:t>shall begin with </a:t>
            </a:r>
            <a:r>
              <a:rPr lang="en-US" sz="2000" b="1" dirty="0" smtClean="0"/>
              <a:t>profit or loss as its first line</a:t>
            </a:r>
            <a:r>
              <a:rPr lang="en-US" sz="2000" dirty="0" smtClean="0"/>
              <a:t> and shall display, as a minimum, line items that present the amounts in above mentioned paragraph (g) - (</a:t>
            </a:r>
            <a:r>
              <a:rPr lang="en-US" sz="2000" dirty="0" err="1" smtClean="0"/>
              <a:t>i</a:t>
            </a:r>
            <a:r>
              <a:rPr lang="en-US" sz="2000" dirty="0" smtClean="0"/>
              <a:t>), and profit or loss for the period as well as </a:t>
            </a:r>
            <a:r>
              <a:rPr lang="en-US" sz="2000" b="1" dirty="0" smtClean="0"/>
              <a:t>total comprehensive income for the period</a:t>
            </a:r>
            <a:r>
              <a:rPr lang="en-US" sz="2000" dirty="0" smtClean="0"/>
              <a:t>.</a:t>
            </a:r>
          </a:p>
          <a:p>
            <a:r>
              <a:rPr lang="en-US" sz="2000" dirty="0" smtClean="0"/>
              <a:t>Regardless to chosen approach – single-statement or two-statement approach – IFRS for SMEs requires:</a:t>
            </a:r>
          </a:p>
          <a:p>
            <a:pPr marL="1027113" indent="-457200" defTabSz="1258888">
              <a:buSzPct val="75000"/>
              <a:buFont typeface="+mj-lt"/>
              <a:buAutoNum type="alphaLcParenR"/>
            </a:pPr>
            <a:r>
              <a:rPr lang="en-US" sz="2000" dirty="0" smtClean="0"/>
              <a:t>to present the </a:t>
            </a:r>
            <a:r>
              <a:rPr lang="en-US" sz="2000" b="1" dirty="0" smtClean="0"/>
              <a:t>effects of corrections of errors and changes as retrospective adjustments of prior periods rather than as part of profit or loss</a:t>
            </a:r>
            <a:r>
              <a:rPr lang="en-US" sz="2000" dirty="0" smtClean="0"/>
              <a:t> in the period in which they arise. </a:t>
            </a:r>
          </a:p>
          <a:p>
            <a:pPr marL="1027113" indent="-457200" defTabSz="1258888">
              <a:buSzPct val="75000"/>
              <a:buFont typeface="+mj-lt"/>
              <a:buAutoNum type="alphaLcParenR"/>
            </a:pPr>
            <a:r>
              <a:rPr lang="en-US" sz="2000" dirty="0" smtClean="0"/>
              <a:t>to present </a:t>
            </a:r>
            <a:r>
              <a:rPr lang="en-US" sz="2000" b="1" dirty="0" smtClean="0"/>
              <a:t>additional line items, headings and subtotals </a:t>
            </a:r>
            <a:r>
              <a:rPr lang="en-US" sz="2000" dirty="0" smtClean="0"/>
              <a:t>in the statement of comprehensive income, when such presentation is relevant for understanding of entity’s financial performance.</a:t>
            </a:r>
          </a:p>
          <a:p>
            <a:pPr marL="1027113" indent="-457200" defTabSz="1258888">
              <a:buSzPct val="75000"/>
              <a:buFont typeface="+mj-lt"/>
              <a:buAutoNum type="alphaLcParenR"/>
            </a:pPr>
            <a:endParaRPr lang="en-US" sz="2000" dirty="0" smtClean="0"/>
          </a:p>
          <a:p>
            <a:endParaRPr lang="en-US" sz="32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Sep 29,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14</a:t>
            </a:fld>
            <a:endParaRPr lang="de-AT"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Statement of Comprehensive Income and Income Statement</a:t>
            </a:r>
            <a:endParaRPr lang="en-US" sz="4000" dirty="0"/>
          </a:p>
        </p:txBody>
      </p:sp>
      <p:sp>
        <p:nvSpPr>
          <p:cNvPr id="3" name="Содержимое 2"/>
          <p:cNvSpPr>
            <a:spLocks noGrp="1"/>
          </p:cNvSpPr>
          <p:nvPr>
            <p:ph idx="1"/>
          </p:nvPr>
        </p:nvSpPr>
        <p:spPr/>
        <p:txBody>
          <a:bodyPr/>
          <a:lstStyle/>
          <a:p>
            <a:pPr marL="1027113" indent="-457200" defTabSz="1258888">
              <a:buSzPct val="75000"/>
              <a:buFont typeface="+mj-lt"/>
              <a:buAutoNum type="alphaLcParenR" startAt="3"/>
            </a:pPr>
            <a:r>
              <a:rPr lang="en-US" sz="2000" b="1" dirty="0" smtClean="0"/>
              <a:t>not to present </a:t>
            </a:r>
            <a:r>
              <a:rPr lang="en-US" sz="2000" dirty="0" smtClean="0"/>
              <a:t>or describe any items of </a:t>
            </a:r>
            <a:r>
              <a:rPr lang="en-US" sz="2000" b="1" dirty="0" smtClean="0"/>
              <a:t>income and expense as ‘extraordinary items’ </a:t>
            </a:r>
            <a:r>
              <a:rPr lang="en-US" sz="2000" dirty="0" smtClean="0"/>
              <a:t>in the statement of comprehensive income or in the notes.</a:t>
            </a:r>
          </a:p>
          <a:p>
            <a:pPr marL="1027113" indent="-457200" defTabSz="1258888">
              <a:buSzPct val="75000"/>
              <a:buFont typeface="+mj-lt"/>
              <a:buAutoNum type="alphaLcParenR" startAt="3"/>
            </a:pPr>
            <a:r>
              <a:rPr lang="en-US" sz="2000" dirty="0" smtClean="0"/>
              <a:t>to present an </a:t>
            </a:r>
            <a:r>
              <a:rPr lang="en-US" sz="2000" b="1" dirty="0" smtClean="0"/>
              <a:t>analysis of expenses </a:t>
            </a:r>
            <a:r>
              <a:rPr lang="en-US" sz="2000" dirty="0" smtClean="0"/>
              <a:t>using a classification based on either the </a:t>
            </a:r>
            <a:r>
              <a:rPr lang="en-US" sz="2000" b="1" dirty="0" smtClean="0"/>
              <a:t>nature</a:t>
            </a:r>
            <a:r>
              <a:rPr lang="en-US" sz="2000" dirty="0" smtClean="0"/>
              <a:t> of expenses or the </a:t>
            </a:r>
            <a:r>
              <a:rPr lang="en-US" sz="2000" b="1" dirty="0" smtClean="0"/>
              <a:t>function</a:t>
            </a:r>
            <a:r>
              <a:rPr lang="en-US" sz="2000" dirty="0" smtClean="0"/>
              <a:t> of expenses within the entity:</a:t>
            </a:r>
          </a:p>
          <a:p>
            <a:pPr marL="1384300" indent="-514350" defTabSz="1258888">
              <a:buSzPct val="75000"/>
              <a:buFont typeface="+mj-lt"/>
              <a:buAutoNum type="romanLcPeriod"/>
            </a:pPr>
            <a:r>
              <a:rPr lang="en-US" sz="2000" b="1" dirty="0" smtClean="0"/>
              <a:t>by nature of expense </a:t>
            </a:r>
            <a:r>
              <a:rPr lang="en-US" sz="2000" dirty="0" smtClean="0"/>
              <a:t>- expenses are aggregated in the statement of comprehensive income according to their nature, e.g. depreciation, purchases of materials, transport costs</a:t>
            </a:r>
          </a:p>
          <a:p>
            <a:pPr marL="1384300" indent="-514350" defTabSz="1258888">
              <a:buSzPct val="75000"/>
              <a:buFont typeface="+mj-lt"/>
              <a:buAutoNum type="romanLcPeriod"/>
            </a:pPr>
            <a:r>
              <a:rPr lang="en-US" sz="2000" b="1" dirty="0" smtClean="0"/>
              <a:t>by function of expense </a:t>
            </a:r>
            <a:r>
              <a:rPr lang="en-US" sz="2000" dirty="0" smtClean="0"/>
              <a:t>– expenses are aggregated according to their function as part of cost of sales or, for example, the costs of distribution or administrative activities. At a minimum, an entity discloses its cost of sales under this method separately from other expenses.</a:t>
            </a:r>
          </a:p>
          <a:p>
            <a:endParaRPr lang="en-US" dirty="0"/>
          </a:p>
        </p:txBody>
      </p:sp>
      <p:sp>
        <p:nvSpPr>
          <p:cNvPr id="4" name="Дата 3"/>
          <p:cNvSpPr>
            <a:spLocks noGrp="1"/>
          </p:cNvSpPr>
          <p:nvPr>
            <p:ph type="dt" sz="half" idx="10"/>
          </p:nvPr>
        </p:nvSpPr>
        <p:spPr/>
        <p:txBody>
          <a:bodyPr/>
          <a:lstStyle/>
          <a:p>
            <a:pPr>
              <a:defRPr/>
            </a:pPr>
            <a:r>
              <a:rPr lang="en-US" altLang="en-US" dirty="0" smtClean="0"/>
              <a:t>Sep 29,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15</a:t>
            </a:fld>
            <a:endParaRPr lang="de-AT"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Statement of Change in Equity and Statement of Income and Retained Earnings</a:t>
            </a:r>
            <a:br>
              <a:rPr lang="en-US" sz="4000" dirty="0" smtClean="0">
                <a:latin typeface="Verdana" pitchFamily="34" charset="0"/>
                <a:ea typeface="Verdana" pitchFamily="34" charset="0"/>
                <a:cs typeface="Verdana" pitchFamily="34" charset="0"/>
              </a:rPr>
            </a:b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endParaRPr lang="en-US" dirty="0" smtClean="0"/>
          </a:p>
          <a:p>
            <a:r>
              <a:rPr lang="en-US" sz="2000" b="1" dirty="0" smtClean="0"/>
              <a:t>The statement of changes in equity </a:t>
            </a:r>
            <a:r>
              <a:rPr lang="en-US" sz="2000" dirty="0" smtClean="0"/>
              <a:t>presents an entity’s profit or loss for a reporting period, items of income and expense recognized in other comprehensive income for the period, the effects of changes in accounting policies and corrections of errors recognized in the period, and the amounts of investments by, and dividends and other distributions to, equity investors during the period.</a:t>
            </a:r>
          </a:p>
          <a:p>
            <a:r>
              <a:rPr lang="en-US" sz="2000" dirty="0" smtClean="0"/>
              <a:t>An entity shall present a statement of changes in equity showing in the statement:</a:t>
            </a:r>
          </a:p>
          <a:p>
            <a:pPr marL="1027113" indent="-457200" defTabSz="1258888">
              <a:buSzPct val="75000"/>
              <a:buFont typeface="+mj-lt"/>
              <a:buAutoNum type="alphaLcParenR"/>
            </a:pPr>
            <a:r>
              <a:rPr lang="en-US" sz="2000" b="1" dirty="0" smtClean="0"/>
              <a:t>total comprehensive income </a:t>
            </a:r>
            <a:r>
              <a:rPr lang="en-US" sz="2000" dirty="0" smtClean="0"/>
              <a:t>for the period, showing separately the total amounts attributable to owners of the parent and to non-controlling interests.</a:t>
            </a:r>
          </a:p>
          <a:p>
            <a:endParaRPr lang="en-US" dirty="0"/>
          </a:p>
        </p:txBody>
      </p:sp>
      <p:sp>
        <p:nvSpPr>
          <p:cNvPr id="4" name="Дата 3"/>
          <p:cNvSpPr>
            <a:spLocks noGrp="1"/>
          </p:cNvSpPr>
          <p:nvPr>
            <p:ph type="dt" sz="half" idx="10"/>
          </p:nvPr>
        </p:nvSpPr>
        <p:spPr/>
        <p:txBody>
          <a:bodyPr/>
          <a:lstStyle/>
          <a:p>
            <a:pPr>
              <a:defRPr/>
            </a:pPr>
            <a:r>
              <a:rPr lang="en-US" altLang="en-US" dirty="0" smtClean="0"/>
              <a:t>Sep 29,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16</a:t>
            </a:fld>
            <a:endParaRPr lang="de-AT" alt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Statement of Change in Equity and Statement of Income and Retained Earnings</a:t>
            </a:r>
            <a:endParaRPr lang="en-US" sz="4000" dirty="0"/>
          </a:p>
        </p:txBody>
      </p:sp>
      <p:sp>
        <p:nvSpPr>
          <p:cNvPr id="3" name="Содержимое 2"/>
          <p:cNvSpPr>
            <a:spLocks noGrp="1"/>
          </p:cNvSpPr>
          <p:nvPr>
            <p:ph idx="1"/>
          </p:nvPr>
        </p:nvSpPr>
        <p:spPr/>
        <p:txBody>
          <a:bodyPr/>
          <a:lstStyle/>
          <a:p>
            <a:pPr marL="1027113" indent="-457200" defTabSz="1258888">
              <a:buSzPct val="75000"/>
              <a:buFont typeface="+mj-lt"/>
              <a:buAutoNum type="alphaLcParenR" startAt="2"/>
            </a:pPr>
            <a:endParaRPr lang="en-US" sz="2000" dirty="0" smtClean="0"/>
          </a:p>
          <a:p>
            <a:pPr marL="1027113" indent="-457200" defTabSz="1258888">
              <a:buSzPct val="75000"/>
              <a:buFont typeface="+mj-lt"/>
              <a:buAutoNum type="alphaLcParenR" startAt="2"/>
            </a:pPr>
            <a:endParaRPr lang="en-US" sz="800" dirty="0" smtClean="0"/>
          </a:p>
          <a:p>
            <a:pPr marL="1027113" indent="-457200" defTabSz="1258888">
              <a:buSzPct val="75000"/>
              <a:buFont typeface="+mj-lt"/>
              <a:buAutoNum type="alphaLcParenR" startAt="2"/>
            </a:pPr>
            <a:r>
              <a:rPr lang="en-US" sz="2000" b="1" dirty="0" smtClean="0"/>
              <a:t>for each component of equity </a:t>
            </a:r>
            <a:r>
              <a:rPr lang="en-US" sz="2000" dirty="0" smtClean="0"/>
              <a:t>– the effects of </a:t>
            </a:r>
            <a:r>
              <a:rPr lang="en-US" sz="2000" b="1" dirty="0" smtClean="0"/>
              <a:t>retrospective application </a:t>
            </a:r>
            <a:r>
              <a:rPr lang="en-US" sz="2000" dirty="0" smtClean="0"/>
              <a:t>or retrospective restatement recognized.</a:t>
            </a:r>
          </a:p>
          <a:p>
            <a:pPr marL="1027113" indent="-457200" defTabSz="1258888">
              <a:buSzPct val="75000"/>
              <a:buFont typeface="+mj-lt"/>
              <a:buAutoNum type="alphaLcParenR" startAt="2"/>
            </a:pPr>
            <a:r>
              <a:rPr lang="en-US" sz="2000" b="1" dirty="0" smtClean="0"/>
              <a:t>for each component of equity </a:t>
            </a:r>
            <a:r>
              <a:rPr lang="en-US" sz="2000" dirty="0" smtClean="0"/>
              <a:t>– a r</a:t>
            </a:r>
            <a:r>
              <a:rPr lang="en-US" sz="2000" b="1" dirty="0" smtClean="0"/>
              <a:t>econciliation</a:t>
            </a:r>
            <a:r>
              <a:rPr lang="en-US" sz="2000" dirty="0" smtClean="0"/>
              <a:t> between the carrying amount at the beginning and the end of the period, separately disclosing changes resulting from:</a:t>
            </a:r>
          </a:p>
          <a:p>
            <a:pPr marL="1384300" indent="-514350" defTabSz="1258888">
              <a:buSzPct val="75000"/>
              <a:buFont typeface="+mj-lt"/>
              <a:buAutoNum type="romanLcPeriod"/>
            </a:pPr>
            <a:r>
              <a:rPr lang="en-US" sz="2000" dirty="0" smtClean="0"/>
              <a:t>profit or loss.</a:t>
            </a:r>
          </a:p>
          <a:p>
            <a:pPr marL="1384300" indent="-514350" defTabSz="1258888">
              <a:buSzPct val="75000"/>
              <a:buFont typeface="+mj-lt"/>
              <a:buAutoNum type="romanLcPeriod"/>
            </a:pPr>
            <a:r>
              <a:rPr lang="en-US" sz="2000" dirty="0" smtClean="0"/>
              <a:t>each item of other comprehensive income.</a:t>
            </a:r>
          </a:p>
          <a:p>
            <a:pPr marL="1384300" indent="-514350" defTabSz="1258888">
              <a:buSzPct val="75000"/>
              <a:buFont typeface="+mj-lt"/>
              <a:buAutoNum type="romanLcPeriod"/>
            </a:pPr>
            <a:r>
              <a:rPr lang="en-US" sz="2000" dirty="0" smtClean="0"/>
              <a:t>the amounts of investments by, and dividends and other distributions to, owners, showing separately issues of shares, treasury share transactions, dividends and other distributions to owners, and changes in ownership interests in subsidiaries that do not result in a loss of control.</a:t>
            </a:r>
          </a:p>
          <a:p>
            <a:endParaRPr lang="en-US" dirty="0"/>
          </a:p>
        </p:txBody>
      </p:sp>
      <p:sp>
        <p:nvSpPr>
          <p:cNvPr id="4" name="Дата 3"/>
          <p:cNvSpPr>
            <a:spLocks noGrp="1"/>
          </p:cNvSpPr>
          <p:nvPr>
            <p:ph type="dt" sz="half" idx="10"/>
          </p:nvPr>
        </p:nvSpPr>
        <p:spPr/>
        <p:txBody>
          <a:bodyPr/>
          <a:lstStyle/>
          <a:p>
            <a:pPr>
              <a:defRPr/>
            </a:pPr>
            <a:r>
              <a:rPr lang="en-US" altLang="en-US" dirty="0" smtClean="0"/>
              <a:t>Sep 29,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17</a:t>
            </a:fld>
            <a:endParaRPr lang="de-AT" alt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Statement of Change in Equity and Statement of Income and Retained Earnings</a:t>
            </a:r>
            <a:endParaRPr lang="en-US" sz="4000" dirty="0"/>
          </a:p>
        </p:txBody>
      </p:sp>
      <p:sp>
        <p:nvSpPr>
          <p:cNvPr id="3" name="Содержимое 2"/>
          <p:cNvSpPr>
            <a:spLocks noGrp="1"/>
          </p:cNvSpPr>
          <p:nvPr>
            <p:ph idx="1"/>
          </p:nvPr>
        </p:nvSpPr>
        <p:spPr/>
        <p:txBody>
          <a:bodyPr/>
          <a:lstStyle/>
          <a:p>
            <a:endParaRPr lang="en-US" dirty="0" smtClean="0"/>
          </a:p>
          <a:p>
            <a:r>
              <a:rPr lang="en-US" sz="2000" b="1" dirty="0" smtClean="0"/>
              <a:t>The statement of income and retained earnings </a:t>
            </a:r>
            <a:r>
              <a:rPr lang="en-US" sz="2000" dirty="0" smtClean="0"/>
              <a:t>presents an entity’s profit or loss and changes in retained earnings for a reporting period. IFRS for SMEs permits an entity to present a statement of income and retained earnings in place of a statement of comprehensive income and a statement of changes in equity if the only changes to its equity during the periods for which financial statements are presented arise from profit or loss, payment of dividends, corrections of prior period errors, and changes in accounting policy.</a:t>
            </a:r>
          </a:p>
          <a:p>
            <a:r>
              <a:rPr lang="en-US" sz="2000" dirty="0" smtClean="0"/>
              <a:t>An entity shall present, in the statement of income and retained earnings, the following items in addition to the information required by statement of comprehensive income and income statement:</a:t>
            </a:r>
          </a:p>
          <a:p>
            <a:pPr marL="1027113" indent="-457200" defTabSz="1258888">
              <a:buSzPct val="75000"/>
              <a:buFont typeface="+mj-lt"/>
              <a:buAutoNum type="alphaLcParenR"/>
            </a:pPr>
            <a:r>
              <a:rPr lang="en-US" sz="2000" b="1" dirty="0" smtClean="0"/>
              <a:t>retained earnings </a:t>
            </a:r>
            <a:r>
              <a:rPr lang="en-US" sz="2000" dirty="0" smtClean="0"/>
              <a:t>at the </a:t>
            </a:r>
            <a:r>
              <a:rPr lang="en-US" sz="2000" b="1" dirty="0" smtClean="0"/>
              <a:t>beginning of the reporting period</a:t>
            </a:r>
            <a:r>
              <a:rPr lang="en-US" sz="2000" dirty="0" smtClean="0"/>
              <a:t>.</a:t>
            </a:r>
          </a:p>
          <a:p>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Sep 29,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18</a:t>
            </a:fld>
            <a:endParaRPr lang="de-AT" alt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Statement of Change in Equity and Statement of Income and Retained Earnings</a:t>
            </a:r>
            <a:endParaRPr lang="en-US" sz="4000" dirty="0"/>
          </a:p>
        </p:txBody>
      </p:sp>
      <p:sp>
        <p:nvSpPr>
          <p:cNvPr id="3" name="Содержимое 2"/>
          <p:cNvSpPr>
            <a:spLocks noGrp="1"/>
          </p:cNvSpPr>
          <p:nvPr>
            <p:ph idx="1"/>
          </p:nvPr>
        </p:nvSpPr>
        <p:spPr/>
        <p:txBody>
          <a:bodyPr/>
          <a:lstStyle/>
          <a:p>
            <a:endParaRPr lang="en-US" dirty="0" smtClean="0"/>
          </a:p>
          <a:p>
            <a:pPr marL="1027113" indent="-457200" defTabSz="1258888">
              <a:buSzPct val="75000"/>
              <a:buFont typeface="+mj-lt"/>
              <a:buAutoNum type="alphaLcParenR" startAt="2"/>
            </a:pPr>
            <a:r>
              <a:rPr lang="en-US" sz="2000" b="1" dirty="0" smtClean="0"/>
              <a:t>dividends</a:t>
            </a:r>
            <a:r>
              <a:rPr lang="en-US" sz="2000" dirty="0" smtClean="0"/>
              <a:t> declared and paid or payable during the period.</a:t>
            </a:r>
          </a:p>
          <a:p>
            <a:pPr marL="1027113" indent="-457200" defTabSz="1258888">
              <a:buSzPct val="75000"/>
              <a:buFont typeface="+mj-lt"/>
              <a:buAutoNum type="alphaLcParenR" startAt="2"/>
            </a:pPr>
            <a:r>
              <a:rPr lang="en-US" sz="2000" b="1" dirty="0" smtClean="0"/>
              <a:t>restatements</a:t>
            </a:r>
            <a:r>
              <a:rPr lang="en-US" sz="2000" dirty="0" smtClean="0"/>
              <a:t> of retained earnings for </a:t>
            </a:r>
            <a:r>
              <a:rPr lang="en-US" sz="2000" b="1" dirty="0" smtClean="0"/>
              <a:t>corrections of prior period errors</a:t>
            </a:r>
            <a:r>
              <a:rPr lang="en-US" sz="2000" dirty="0" smtClean="0"/>
              <a:t>.</a:t>
            </a:r>
          </a:p>
          <a:p>
            <a:pPr marL="1027113" indent="-457200" defTabSz="1258888">
              <a:buSzPct val="75000"/>
              <a:buFont typeface="+mj-lt"/>
              <a:buAutoNum type="alphaLcParenR" startAt="2"/>
            </a:pPr>
            <a:r>
              <a:rPr lang="en-US" sz="2000" dirty="0" smtClean="0"/>
              <a:t>restatements of retained earnings for </a:t>
            </a:r>
            <a:r>
              <a:rPr lang="en-US" sz="2000" b="1" dirty="0" smtClean="0"/>
              <a:t>changes in accounting policy.</a:t>
            </a:r>
          </a:p>
          <a:p>
            <a:pPr marL="1027113" indent="-457200" defTabSz="1258888">
              <a:buSzPct val="75000"/>
              <a:buFont typeface="+mj-lt"/>
              <a:buAutoNum type="alphaLcParenR" startAt="2"/>
            </a:pPr>
            <a:r>
              <a:rPr lang="en-US" sz="2000" b="1" dirty="0" smtClean="0"/>
              <a:t>retained earnings</a:t>
            </a:r>
            <a:r>
              <a:rPr lang="en-US" sz="2000" dirty="0" smtClean="0"/>
              <a:t> at the </a:t>
            </a:r>
            <a:r>
              <a:rPr lang="en-US" sz="2000" b="1" dirty="0" smtClean="0"/>
              <a:t>end of the reporting period</a:t>
            </a:r>
            <a:r>
              <a:rPr lang="en-US" sz="2000" dirty="0" smtClean="0"/>
              <a:t>.</a:t>
            </a:r>
          </a:p>
          <a:p>
            <a:endParaRPr lang="en-US" dirty="0"/>
          </a:p>
        </p:txBody>
      </p:sp>
      <p:sp>
        <p:nvSpPr>
          <p:cNvPr id="4" name="Дата 3"/>
          <p:cNvSpPr>
            <a:spLocks noGrp="1"/>
          </p:cNvSpPr>
          <p:nvPr>
            <p:ph type="dt" sz="half" idx="10"/>
          </p:nvPr>
        </p:nvSpPr>
        <p:spPr/>
        <p:txBody>
          <a:bodyPr/>
          <a:lstStyle/>
          <a:p>
            <a:pPr>
              <a:defRPr/>
            </a:pPr>
            <a:r>
              <a:rPr lang="en-US" altLang="en-US" dirty="0" smtClean="0"/>
              <a:t>Sep 29,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19</a:t>
            </a:fld>
            <a:endParaRPr lang="de-AT"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rPr>
              <a:t>Contents</a:t>
            </a:r>
            <a:endParaRPr lang="en-US" sz="4000" dirty="0"/>
          </a:p>
        </p:txBody>
      </p:sp>
      <p:sp>
        <p:nvSpPr>
          <p:cNvPr id="3" name="Содержимое 2"/>
          <p:cNvSpPr>
            <a:spLocks noGrp="1"/>
          </p:cNvSpPr>
          <p:nvPr>
            <p:ph idx="1"/>
          </p:nvPr>
        </p:nvSpPr>
        <p:spPr/>
        <p:txBody>
          <a:bodyPr/>
          <a:lstStyle/>
          <a:p>
            <a:r>
              <a:rPr lang="en-US" sz="2000" dirty="0" smtClean="0"/>
              <a:t>Overall principles </a:t>
            </a:r>
          </a:p>
          <a:p>
            <a:r>
              <a:rPr lang="en-US" sz="2000" dirty="0" smtClean="0"/>
              <a:t>Statement of Financial position</a:t>
            </a:r>
          </a:p>
          <a:p>
            <a:r>
              <a:rPr lang="en-US" sz="2000" dirty="0" smtClean="0"/>
              <a:t>Statement of Comprehensive Income and Income Statement</a:t>
            </a:r>
          </a:p>
          <a:p>
            <a:r>
              <a:rPr lang="en-US" sz="2000" dirty="0" smtClean="0"/>
              <a:t>Statement of Change in Equity and Statement of Income and Retained Earnings</a:t>
            </a:r>
          </a:p>
          <a:p>
            <a:r>
              <a:rPr lang="en-US" sz="2000" dirty="0" smtClean="0"/>
              <a:t>Statement of Cash Flow </a:t>
            </a:r>
          </a:p>
          <a:p>
            <a:r>
              <a:rPr lang="en-US" sz="2000" dirty="0" smtClean="0"/>
              <a:t>Notes to Financial Statements</a:t>
            </a:r>
          </a:p>
          <a:p>
            <a:endParaRPr lang="en-US" dirty="0"/>
          </a:p>
        </p:txBody>
      </p:sp>
      <p:sp>
        <p:nvSpPr>
          <p:cNvPr id="4" name="Дата 3"/>
          <p:cNvSpPr>
            <a:spLocks noGrp="1"/>
          </p:cNvSpPr>
          <p:nvPr>
            <p:ph type="dt" sz="half" idx="10"/>
          </p:nvPr>
        </p:nvSpPr>
        <p:spPr/>
        <p:txBody>
          <a:bodyPr/>
          <a:lstStyle/>
          <a:p>
            <a:pPr>
              <a:defRPr/>
            </a:pPr>
            <a:r>
              <a:rPr lang="en-US" altLang="en-US" dirty="0" smtClean="0"/>
              <a:t>Sep </a:t>
            </a:r>
            <a:r>
              <a:rPr lang="en-US" altLang="en-US" dirty="0" smtClean="0"/>
              <a:t>29, 2015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a:t>
            </a:fld>
            <a:endParaRPr lang="de-AT"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Statement of Cash Flow </a:t>
            </a:r>
            <a:r>
              <a:rPr lang="en-US" dirty="0" smtClean="0"/>
              <a:t/>
            </a:r>
            <a:br>
              <a:rPr lang="en-US" dirty="0" smtClean="0"/>
            </a:br>
            <a:endParaRPr lang="en-US" dirty="0"/>
          </a:p>
        </p:txBody>
      </p:sp>
      <p:sp>
        <p:nvSpPr>
          <p:cNvPr id="3" name="Содержимое 2"/>
          <p:cNvSpPr>
            <a:spLocks noGrp="1"/>
          </p:cNvSpPr>
          <p:nvPr>
            <p:ph idx="1"/>
          </p:nvPr>
        </p:nvSpPr>
        <p:spPr/>
        <p:txBody>
          <a:bodyPr/>
          <a:lstStyle/>
          <a:p>
            <a:r>
              <a:rPr lang="en-US" sz="2000" b="1" dirty="0" smtClean="0"/>
              <a:t>Cash equivalents </a:t>
            </a:r>
            <a:r>
              <a:rPr lang="en-US" sz="2000" dirty="0" smtClean="0"/>
              <a:t>are </a:t>
            </a:r>
            <a:r>
              <a:rPr lang="en-US" sz="2000" b="1" dirty="0" smtClean="0"/>
              <a:t>short-term, highly liquid investments held to meet short-term cash commitments </a:t>
            </a:r>
            <a:r>
              <a:rPr lang="en-US" sz="2000" dirty="0" smtClean="0"/>
              <a:t>rather than for investment or other purposes. Therefore, an investment normally qualifies as a cash equivalent only when it has a short maturity of, say, three months or less from the date of acquisition. </a:t>
            </a:r>
            <a:r>
              <a:rPr lang="en-US" sz="2000" b="1" dirty="0" smtClean="0"/>
              <a:t>Bank overdrafts </a:t>
            </a:r>
            <a:r>
              <a:rPr lang="en-US" sz="2000" dirty="0" smtClean="0"/>
              <a:t>are normally considered financing activities similar to borrowings. However, if they are repayable on demand and form an integral part of an entity’s cash management, bank overdrafts are a component of cash and cash equivalents.</a:t>
            </a:r>
          </a:p>
          <a:p>
            <a:r>
              <a:rPr lang="en-US" sz="2000" dirty="0" smtClean="0"/>
              <a:t>An entity shall present a statement of cash flows that presents cash flows for a reporting period classified by </a:t>
            </a:r>
            <a:r>
              <a:rPr lang="en-US" sz="2000" b="1" dirty="0" smtClean="0"/>
              <a:t>operating activities</a:t>
            </a:r>
            <a:r>
              <a:rPr lang="en-US" sz="2000" dirty="0" smtClean="0"/>
              <a:t>, </a:t>
            </a:r>
            <a:r>
              <a:rPr lang="en-US" sz="2000" b="1" dirty="0" smtClean="0"/>
              <a:t>investing activities and financing activities</a:t>
            </a:r>
            <a:r>
              <a:rPr lang="en-US" sz="2000" dirty="0" smtClean="0"/>
              <a:t>.</a:t>
            </a:r>
          </a:p>
          <a:p>
            <a:r>
              <a:rPr lang="en-US" sz="2000" b="1" dirty="0" smtClean="0"/>
              <a:t>Operating activities </a:t>
            </a:r>
            <a:r>
              <a:rPr lang="en-US" sz="2000" dirty="0" smtClean="0"/>
              <a:t>are the </a:t>
            </a:r>
            <a:r>
              <a:rPr lang="en-US" sz="2000" b="1" dirty="0" smtClean="0"/>
              <a:t>principal revenue-producing activities of the entity. </a:t>
            </a:r>
            <a:r>
              <a:rPr lang="en-US" sz="2000" dirty="0" smtClean="0"/>
              <a:t>Therefore, cash flows from operating activities generally result from the transactions and other events and conditions that enter into the determination of profit or loss. </a:t>
            </a:r>
          </a:p>
          <a:p>
            <a:endParaRPr lang="en-US" dirty="0"/>
          </a:p>
        </p:txBody>
      </p:sp>
      <p:sp>
        <p:nvSpPr>
          <p:cNvPr id="4" name="Дата 3"/>
          <p:cNvSpPr>
            <a:spLocks noGrp="1"/>
          </p:cNvSpPr>
          <p:nvPr>
            <p:ph type="dt" sz="half" idx="10"/>
          </p:nvPr>
        </p:nvSpPr>
        <p:spPr/>
        <p:txBody>
          <a:bodyPr/>
          <a:lstStyle/>
          <a:p>
            <a:pPr>
              <a:defRPr/>
            </a:pPr>
            <a:r>
              <a:rPr lang="en-US" altLang="en-US" dirty="0" smtClean="0"/>
              <a:t>Sep 29,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20</a:t>
            </a:fld>
            <a:endParaRPr lang="de-AT" alt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Statement of Cash Flow </a:t>
            </a:r>
            <a:r>
              <a:rPr lang="en-US" dirty="0" smtClean="0"/>
              <a:t/>
            </a:r>
            <a:br>
              <a:rPr lang="en-US" dirty="0" smtClean="0"/>
            </a:br>
            <a:endParaRPr lang="en-US" dirty="0"/>
          </a:p>
        </p:txBody>
      </p:sp>
      <p:sp>
        <p:nvSpPr>
          <p:cNvPr id="3" name="Содержимое 2"/>
          <p:cNvSpPr>
            <a:spLocks noGrp="1"/>
          </p:cNvSpPr>
          <p:nvPr>
            <p:ph idx="1"/>
          </p:nvPr>
        </p:nvSpPr>
        <p:spPr/>
        <p:txBody>
          <a:bodyPr/>
          <a:lstStyle/>
          <a:p>
            <a:r>
              <a:rPr lang="en-US" sz="2000" dirty="0" smtClean="0"/>
              <a:t>Examples of cash flows from operating activities are:</a:t>
            </a:r>
          </a:p>
          <a:p>
            <a:pPr marL="1027113" indent="-457200" defTabSz="1258888">
              <a:buSzPct val="75000"/>
              <a:buFont typeface="+mj-lt"/>
              <a:buAutoNum type="alphaLcParenR"/>
            </a:pPr>
            <a:r>
              <a:rPr lang="en-US" sz="2000" dirty="0" smtClean="0"/>
              <a:t>cash receipts from the </a:t>
            </a:r>
            <a:r>
              <a:rPr lang="en-US" sz="2000" b="1" dirty="0" smtClean="0"/>
              <a:t>sale of goods </a:t>
            </a:r>
            <a:r>
              <a:rPr lang="en-US" sz="2000" dirty="0" smtClean="0"/>
              <a:t>and the </a:t>
            </a:r>
            <a:r>
              <a:rPr lang="en-US" sz="2000" b="1" dirty="0" smtClean="0"/>
              <a:t>rendering of services</a:t>
            </a:r>
            <a:r>
              <a:rPr lang="en-US" sz="2000" dirty="0" smtClean="0"/>
              <a:t>.</a:t>
            </a:r>
          </a:p>
          <a:p>
            <a:pPr marL="1027113" indent="-457200" defTabSz="1258888">
              <a:buSzPct val="75000"/>
              <a:buFont typeface="+mj-lt"/>
              <a:buAutoNum type="alphaLcParenR"/>
            </a:pPr>
            <a:r>
              <a:rPr lang="en-US" sz="2000" dirty="0" smtClean="0"/>
              <a:t>cash </a:t>
            </a:r>
            <a:r>
              <a:rPr lang="en-US" sz="2000" b="1" dirty="0" smtClean="0"/>
              <a:t>receipts from royalties, fees, commissions </a:t>
            </a:r>
            <a:r>
              <a:rPr lang="en-US" sz="2000" dirty="0" smtClean="0"/>
              <a:t>and other revenue.</a:t>
            </a:r>
          </a:p>
          <a:p>
            <a:pPr marL="1027113" indent="-457200" defTabSz="1258888">
              <a:buSzPct val="75000"/>
              <a:buFont typeface="+mj-lt"/>
              <a:buAutoNum type="alphaLcParenR"/>
            </a:pPr>
            <a:r>
              <a:rPr lang="en-US" sz="2000" dirty="0" smtClean="0"/>
              <a:t>cash </a:t>
            </a:r>
            <a:r>
              <a:rPr lang="en-US" sz="2000" b="1" dirty="0" smtClean="0"/>
              <a:t>payments to suppliers </a:t>
            </a:r>
            <a:r>
              <a:rPr lang="en-US" sz="2000" dirty="0" smtClean="0"/>
              <a:t>for goods and services.</a:t>
            </a:r>
          </a:p>
          <a:p>
            <a:pPr marL="1027113" indent="-457200" defTabSz="1258888">
              <a:buSzPct val="75000"/>
              <a:buFont typeface="+mj-lt"/>
              <a:buAutoNum type="alphaLcParenR"/>
            </a:pPr>
            <a:r>
              <a:rPr lang="en-US" sz="2000" dirty="0" smtClean="0"/>
              <a:t>cash payments to and on behalf of employees.</a:t>
            </a:r>
          </a:p>
          <a:p>
            <a:pPr marL="1027113" indent="-457200" defTabSz="1258888">
              <a:buSzPct val="75000"/>
              <a:buFont typeface="+mj-lt"/>
              <a:buAutoNum type="alphaLcParenR"/>
            </a:pPr>
            <a:r>
              <a:rPr lang="en-US" sz="2000" dirty="0" smtClean="0"/>
              <a:t>cash </a:t>
            </a:r>
            <a:r>
              <a:rPr lang="en-US" sz="2000" b="1" dirty="0" smtClean="0"/>
              <a:t>payments or refunds of income tax</a:t>
            </a:r>
            <a:r>
              <a:rPr lang="en-US" sz="2000" dirty="0" smtClean="0"/>
              <a:t>, unless they can be specifically identified with financing and investing activities.</a:t>
            </a:r>
          </a:p>
          <a:p>
            <a:endParaRPr lang="en-US" dirty="0"/>
          </a:p>
        </p:txBody>
      </p:sp>
      <p:sp>
        <p:nvSpPr>
          <p:cNvPr id="4" name="Дата 3"/>
          <p:cNvSpPr>
            <a:spLocks noGrp="1"/>
          </p:cNvSpPr>
          <p:nvPr>
            <p:ph type="dt" sz="half" idx="10"/>
          </p:nvPr>
        </p:nvSpPr>
        <p:spPr/>
        <p:txBody>
          <a:bodyPr/>
          <a:lstStyle/>
          <a:p>
            <a:pPr>
              <a:defRPr/>
            </a:pPr>
            <a:r>
              <a:rPr lang="en-US" altLang="en-US" dirty="0" smtClean="0"/>
              <a:t>Sep 29,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21</a:t>
            </a:fld>
            <a:endParaRPr lang="de-AT" alt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Statement of Cash Flow </a:t>
            </a:r>
            <a:r>
              <a:rPr lang="en-US" dirty="0" smtClean="0"/>
              <a:t/>
            </a:r>
            <a:br>
              <a:rPr lang="en-US" dirty="0" smtClean="0"/>
            </a:br>
            <a:endParaRPr lang="en-US" dirty="0"/>
          </a:p>
        </p:txBody>
      </p:sp>
      <p:sp>
        <p:nvSpPr>
          <p:cNvPr id="3" name="Содержимое 2"/>
          <p:cNvSpPr>
            <a:spLocks noGrp="1"/>
          </p:cNvSpPr>
          <p:nvPr>
            <p:ph idx="1"/>
          </p:nvPr>
        </p:nvSpPr>
        <p:spPr/>
        <p:txBody>
          <a:bodyPr/>
          <a:lstStyle/>
          <a:p>
            <a:r>
              <a:rPr lang="en-US" sz="2000" b="1" dirty="0" smtClean="0"/>
              <a:t>Investing activities </a:t>
            </a:r>
            <a:r>
              <a:rPr lang="en-US" sz="2000" dirty="0" smtClean="0"/>
              <a:t>are the </a:t>
            </a:r>
            <a:r>
              <a:rPr lang="en-US" sz="2000" b="1" dirty="0" smtClean="0"/>
              <a:t>acquisition and disposal of long-term assets</a:t>
            </a:r>
            <a:r>
              <a:rPr lang="en-US" sz="2000" dirty="0" smtClean="0"/>
              <a:t> and other investments not included in cash equivalents. Examples of cash flows arising from investing activities are:</a:t>
            </a:r>
          </a:p>
          <a:p>
            <a:endParaRPr lang="en-US" sz="2000" dirty="0" smtClean="0"/>
          </a:p>
          <a:p>
            <a:endParaRPr lang="en-US" sz="2000" dirty="0" smtClean="0"/>
          </a:p>
          <a:p>
            <a:endParaRPr lang="en-US" sz="2000" dirty="0"/>
          </a:p>
        </p:txBody>
      </p:sp>
      <p:sp>
        <p:nvSpPr>
          <p:cNvPr id="4" name="Дата 3"/>
          <p:cNvSpPr>
            <a:spLocks noGrp="1"/>
          </p:cNvSpPr>
          <p:nvPr>
            <p:ph type="dt" sz="half" idx="10"/>
          </p:nvPr>
        </p:nvSpPr>
        <p:spPr/>
        <p:txBody>
          <a:bodyPr/>
          <a:lstStyle/>
          <a:p>
            <a:pPr>
              <a:defRPr/>
            </a:pPr>
            <a:r>
              <a:rPr lang="en-US" altLang="en-US" smtClean="0"/>
              <a:t>Sep 20, 2013</a:t>
            </a:r>
            <a:endParaRPr lang="de-AT" altLang="en-US"/>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22</a:t>
            </a:fld>
            <a:endParaRPr lang="de-AT" altLang="en-US"/>
          </a:p>
        </p:txBody>
      </p:sp>
      <p:graphicFrame>
        <p:nvGraphicFramePr>
          <p:cNvPr id="7" name="Таблица 6"/>
          <p:cNvGraphicFramePr>
            <a:graphicFrameLocks noGrp="1"/>
          </p:cNvGraphicFramePr>
          <p:nvPr/>
        </p:nvGraphicFramePr>
        <p:xfrm>
          <a:off x="762000" y="2813304"/>
          <a:ext cx="7696200" cy="4120896"/>
        </p:xfrm>
        <a:graphic>
          <a:graphicData uri="http://schemas.openxmlformats.org/drawingml/2006/table">
            <a:tbl>
              <a:tblPr firstRow="1" bandRow="1">
                <a:tableStyleId>{C083E6E3-FA7D-4D7B-A595-EF9225AFEA82}</a:tableStyleId>
              </a:tblPr>
              <a:tblGrid>
                <a:gridCol w="3848100"/>
                <a:gridCol w="3848100"/>
              </a:tblGrid>
              <a:tr h="3962400">
                <a:tc>
                  <a:txBody>
                    <a:bodyPr/>
                    <a:lstStyle/>
                    <a:p>
                      <a:pPr marL="225425" indent="-225425" algn="l" defTabSz="1258888" rtl="0" eaLnBrk="1" fontAlgn="base" hangingPunct="1">
                        <a:spcBef>
                          <a:spcPct val="20000"/>
                        </a:spcBef>
                        <a:spcAft>
                          <a:spcPct val="0"/>
                        </a:spcAft>
                        <a:buClr>
                          <a:schemeClr val="accent1"/>
                        </a:buClr>
                        <a:buSzPct val="75000"/>
                        <a:buFont typeface="+mj-lt"/>
                        <a:buAutoNum type="alphaLcParenR"/>
                      </a:pPr>
                      <a:r>
                        <a:rPr lang="en-US" sz="1600" b="0" dirty="0" smtClean="0">
                          <a:solidFill>
                            <a:schemeClr val="tx1"/>
                          </a:solidFill>
                          <a:latin typeface="+mn-lt"/>
                          <a:ea typeface="+mn-ea"/>
                          <a:cs typeface="+mn-cs"/>
                        </a:rPr>
                        <a:t>cash payments to </a:t>
                      </a:r>
                      <a:r>
                        <a:rPr lang="en-US" sz="1600" b="1" dirty="0" smtClean="0">
                          <a:solidFill>
                            <a:schemeClr val="tx1"/>
                          </a:solidFill>
                          <a:latin typeface="+mn-lt"/>
                          <a:ea typeface="+mn-ea"/>
                          <a:cs typeface="+mn-cs"/>
                        </a:rPr>
                        <a:t>acquire property, plant and equipment, intangible assets and other long-term assets</a:t>
                      </a:r>
                      <a:r>
                        <a:rPr lang="en-US" sz="1600" b="0" dirty="0" smtClean="0">
                          <a:solidFill>
                            <a:schemeClr val="tx1"/>
                          </a:solidFill>
                          <a:latin typeface="+mn-lt"/>
                          <a:ea typeface="+mn-ea"/>
                          <a:cs typeface="+mn-cs"/>
                        </a:rPr>
                        <a:t>.</a:t>
                      </a:r>
                    </a:p>
                    <a:p>
                      <a:pPr marL="225425" indent="-225425" algn="l" defTabSz="1258888" rtl="0" eaLnBrk="1" fontAlgn="base" hangingPunct="1">
                        <a:spcBef>
                          <a:spcPct val="20000"/>
                        </a:spcBef>
                        <a:spcAft>
                          <a:spcPct val="0"/>
                        </a:spcAft>
                        <a:buClr>
                          <a:schemeClr val="accent1"/>
                        </a:buClr>
                        <a:buSzPct val="75000"/>
                        <a:buFont typeface="+mj-lt"/>
                        <a:buAutoNum type="alphaLcParenR"/>
                      </a:pPr>
                      <a:r>
                        <a:rPr lang="en-US" sz="1600" b="0" dirty="0" smtClean="0">
                          <a:solidFill>
                            <a:schemeClr val="tx1"/>
                          </a:solidFill>
                          <a:latin typeface="+mn-lt"/>
                          <a:ea typeface="+mn-ea"/>
                          <a:cs typeface="+mn-cs"/>
                        </a:rPr>
                        <a:t>cash receipts from </a:t>
                      </a:r>
                      <a:r>
                        <a:rPr lang="en-US" sz="1600" b="1" dirty="0" smtClean="0">
                          <a:solidFill>
                            <a:schemeClr val="tx1"/>
                          </a:solidFill>
                          <a:latin typeface="+mn-lt"/>
                          <a:ea typeface="+mn-ea"/>
                          <a:cs typeface="+mn-cs"/>
                        </a:rPr>
                        <a:t>sales of property, plant and equipment, intangibles and other long-term assets.</a:t>
                      </a:r>
                    </a:p>
                    <a:p>
                      <a:pPr marL="225425" indent="-225425" algn="l" defTabSz="1258888" rtl="0" eaLnBrk="1" fontAlgn="base" hangingPunct="1">
                        <a:spcBef>
                          <a:spcPct val="20000"/>
                        </a:spcBef>
                        <a:spcAft>
                          <a:spcPct val="0"/>
                        </a:spcAft>
                        <a:buClr>
                          <a:schemeClr val="accent1"/>
                        </a:buClr>
                        <a:buSzPct val="75000"/>
                        <a:buFont typeface="+mj-lt"/>
                        <a:buAutoNum type="alphaLcParenR"/>
                      </a:pPr>
                      <a:r>
                        <a:rPr lang="en-US" sz="1600" b="0" dirty="0" smtClean="0">
                          <a:solidFill>
                            <a:schemeClr val="tx1"/>
                          </a:solidFill>
                          <a:latin typeface="+mn-lt"/>
                          <a:ea typeface="+mn-ea"/>
                          <a:cs typeface="+mn-cs"/>
                        </a:rPr>
                        <a:t>cash payments </a:t>
                      </a:r>
                      <a:r>
                        <a:rPr lang="en-US" sz="1600" b="1" dirty="0" smtClean="0">
                          <a:solidFill>
                            <a:schemeClr val="tx1"/>
                          </a:solidFill>
                          <a:latin typeface="+mn-lt"/>
                          <a:ea typeface="+mn-ea"/>
                          <a:cs typeface="+mn-cs"/>
                        </a:rPr>
                        <a:t>to acquire equity or debt instruments of other entities and interests in joint ventures.</a:t>
                      </a:r>
                    </a:p>
                    <a:p>
                      <a:pPr marL="225425" indent="-225425" algn="l" defTabSz="1258888" rtl="0" eaLnBrk="1" fontAlgn="base" hangingPunct="1">
                        <a:spcBef>
                          <a:spcPct val="20000"/>
                        </a:spcBef>
                        <a:spcAft>
                          <a:spcPct val="0"/>
                        </a:spcAft>
                        <a:buClr>
                          <a:schemeClr val="accent1"/>
                        </a:buClr>
                        <a:buSzPct val="75000"/>
                        <a:buFont typeface="+mj-lt"/>
                        <a:buAutoNum type="alphaLcParenR"/>
                      </a:pPr>
                      <a:r>
                        <a:rPr lang="en-US" sz="1600" b="0" dirty="0" smtClean="0">
                          <a:solidFill>
                            <a:schemeClr val="tx1"/>
                          </a:solidFill>
                          <a:latin typeface="+mn-lt"/>
                          <a:ea typeface="+mn-ea"/>
                          <a:cs typeface="+mn-cs"/>
                        </a:rPr>
                        <a:t>cash receipts from </a:t>
                      </a:r>
                      <a:r>
                        <a:rPr lang="en-US" sz="1600" b="1" dirty="0" smtClean="0">
                          <a:solidFill>
                            <a:schemeClr val="tx1"/>
                          </a:solidFill>
                          <a:latin typeface="+mn-lt"/>
                          <a:ea typeface="+mn-ea"/>
                          <a:cs typeface="+mn-cs"/>
                        </a:rPr>
                        <a:t>sales of equity or debt instruments of other entities and interests in joint ventures.</a:t>
                      </a:r>
                    </a:p>
                    <a:p>
                      <a:pPr marL="225425" marR="0" indent="-225425" algn="l" defTabSz="1258888" rtl="0" eaLnBrk="1" fontAlgn="base" latinLnBrk="0" hangingPunct="1">
                        <a:lnSpc>
                          <a:spcPct val="100000"/>
                        </a:lnSpc>
                        <a:spcBef>
                          <a:spcPct val="20000"/>
                        </a:spcBef>
                        <a:spcAft>
                          <a:spcPct val="0"/>
                        </a:spcAft>
                        <a:buClr>
                          <a:schemeClr val="accent1"/>
                        </a:buClr>
                        <a:buSzPct val="75000"/>
                        <a:buFont typeface="+mj-lt"/>
                        <a:buAutoNum type="alphaLcParenR"/>
                        <a:tabLst/>
                        <a:defRPr/>
                      </a:pPr>
                      <a:r>
                        <a:rPr lang="en-US" sz="1600" b="0" dirty="0" smtClean="0">
                          <a:solidFill>
                            <a:schemeClr val="tx1"/>
                          </a:solidFill>
                          <a:latin typeface="+mn-lt"/>
                          <a:ea typeface="+mn-ea"/>
                          <a:cs typeface="+mn-cs"/>
                        </a:rPr>
                        <a:t>cash advances and loans made to other parties.</a:t>
                      </a:r>
                    </a:p>
                    <a:p>
                      <a:endParaRPr lang="en-US" sz="1800" b="0" dirty="0" smtClean="0">
                        <a:solidFill>
                          <a:schemeClr val="tx1"/>
                        </a:solidFill>
                      </a:endParaRPr>
                    </a:p>
                  </a:txBody>
                  <a:tcPr/>
                </a:tc>
                <a:tc>
                  <a:txBody>
                    <a:bodyPr/>
                    <a:lstStyle/>
                    <a:p>
                      <a:pPr marL="342900" indent="-342900" algn="l" defTabSz="1258888" rtl="0" eaLnBrk="1" fontAlgn="base" latinLnBrk="0" hangingPunct="1">
                        <a:spcBef>
                          <a:spcPct val="20000"/>
                        </a:spcBef>
                        <a:spcAft>
                          <a:spcPct val="0"/>
                        </a:spcAft>
                        <a:buClr>
                          <a:schemeClr val="accent1"/>
                        </a:buClr>
                        <a:buSzPct val="75000"/>
                        <a:buFont typeface="+mj-lt"/>
                        <a:buAutoNum type="alphaLcParenR" startAt="6"/>
                      </a:pPr>
                      <a:r>
                        <a:rPr lang="en-US" sz="1600" b="0" kern="1200" dirty="0" smtClean="0">
                          <a:solidFill>
                            <a:schemeClr val="tx1"/>
                          </a:solidFill>
                          <a:latin typeface="+mn-lt"/>
                          <a:ea typeface="+mn-ea"/>
                          <a:cs typeface="+mn-cs"/>
                        </a:rPr>
                        <a:t>cash receipts from the repayment of advances and loans made to other parties.</a:t>
                      </a:r>
                    </a:p>
                    <a:p>
                      <a:pPr marL="342900" indent="-342900" algn="l" defTabSz="1258888" rtl="0" eaLnBrk="1" fontAlgn="base" latinLnBrk="0" hangingPunct="1">
                        <a:spcBef>
                          <a:spcPct val="20000"/>
                        </a:spcBef>
                        <a:spcAft>
                          <a:spcPct val="0"/>
                        </a:spcAft>
                        <a:buClr>
                          <a:schemeClr val="accent1"/>
                        </a:buClr>
                        <a:buSzPct val="75000"/>
                        <a:buFont typeface="+mj-lt"/>
                        <a:buAutoNum type="alphaLcParenR" startAt="6"/>
                      </a:pPr>
                      <a:r>
                        <a:rPr lang="en-US" sz="1600" b="0" kern="1200" dirty="0" smtClean="0">
                          <a:solidFill>
                            <a:schemeClr val="tx1"/>
                          </a:solidFill>
                          <a:latin typeface="+mn-lt"/>
                          <a:ea typeface="+mn-ea"/>
                          <a:cs typeface="+mn-cs"/>
                        </a:rPr>
                        <a:t>cash payments for futures contracts, forward contracts, option contracts and swap contracts, except when the contracts are held for dealing or trading, or the payments are classified as financing activities.</a:t>
                      </a:r>
                    </a:p>
                    <a:p>
                      <a:pPr marL="342900" indent="-342900" algn="l" defTabSz="1258888" rtl="0" eaLnBrk="1" fontAlgn="base" latinLnBrk="0" hangingPunct="1">
                        <a:spcBef>
                          <a:spcPct val="20000"/>
                        </a:spcBef>
                        <a:spcAft>
                          <a:spcPct val="0"/>
                        </a:spcAft>
                        <a:buClr>
                          <a:schemeClr val="accent1"/>
                        </a:buClr>
                        <a:buSzPct val="75000"/>
                        <a:buFont typeface="+mj-lt"/>
                        <a:buAutoNum type="alphaLcParenR" startAt="6"/>
                      </a:pPr>
                      <a:r>
                        <a:rPr lang="en-US" sz="1600" b="0" kern="1200" dirty="0" smtClean="0">
                          <a:solidFill>
                            <a:schemeClr val="tx1"/>
                          </a:solidFill>
                          <a:latin typeface="+mn-lt"/>
                          <a:ea typeface="+mn-ea"/>
                          <a:cs typeface="+mn-cs"/>
                        </a:rPr>
                        <a:t>cash receipts from futures contracts, forward contracts, option contracts and swap contracts, except when the contracts are held for dealing or trading, or the receipts are classified as financing activities.</a:t>
                      </a:r>
                    </a:p>
                    <a:p>
                      <a:endParaRPr lang="en-US" b="0" dirty="0">
                        <a:solidFill>
                          <a:schemeClr val="tx1"/>
                        </a:solidFill>
                      </a:endParaRPr>
                    </a:p>
                  </a:txBody>
                  <a:tcPr/>
                </a:tc>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Statement of Cash Flow </a:t>
            </a:r>
            <a:r>
              <a:rPr lang="en-US" dirty="0" smtClean="0"/>
              <a:t/>
            </a:r>
            <a:br>
              <a:rPr lang="en-US" dirty="0" smtClean="0"/>
            </a:br>
            <a:endParaRPr lang="en-US" dirty="0"/>
          </a:p>
        </p:txBody>
      </p:sp>
      <p:sp>
        <p:nvSpPr>
          <p:cNvPr id="3" name="Содержимое 2"/>
          <p:cNvSpPr>
            <a:spLocks noGrp="1"/>
          </p:cNvSpPr>
          <p:nvPr>
            <p:ph idx="1"/>
          </p:nvPr>
        </p:nvSpPr>
        <p:spPr/>
        <p:txBody>
          <a:bodyPr/>
          <a:lstStyle/>
          <a:p>
            <a:r>
              <a:rPr lang="en-US" sz="2000" b="1" dirty="0" smtClean="0"/>
              <a:t>Financing activities </a:t>
            </a:r>
            <a:r>
              <a:rPr lang="en-US" sz="2000" dirty="0" smtClean="0"/>
              <a:t>are activities that result in </a:t>
            </a:r>
            <a:r>
              <a:rPr lang="en-US" sz="2000" b="1" dirty="0" smtClean="0"/>
              <a:t>changes in the size and composition of the contributed equity and borrowings of an entity.</a:t>
            </a:r>
            <a:r>
              <a:rPr lang="en-US" sz="2000" dirty="0" smtClean="0"/>
              <a:t> Examples of cash flows arising from financing activities are:</a:t>
            </a:r>
          </a:p>
          <a:p>
            <a:pPr marL="1027113" indent="-457200" defTabSz="1258888">
              <a:buSzPct val="75000"/>
              <a:buFont typeface="+mj-lt"/>
              <a:buAutoNum type="alphaLcParenR"/>
            </a:pPr>
            <a:r>
              <a:rPr lang="en-US" sz="2000" dirty="0" smtClean="0"/>
              <a:t>cash proceeds from </a:t>
            </a:r>
            <a:r>
              <a:rPr lang="en-US" sz="2000" b="1" dirty="0" smtClean="0"/>
              <a:t>issuing shares or other equity instruments.</a:t>
            </a:r>
          </a:p>
          <a:p>
            <a:pPr marL="1027113" indent="-457200" defTabSz="1258888">
              <a:buSzPct val="75000"/>
              <a:buFont typeface="+mj-lt"/>
              <a:buAutoNum type="alphaLcParenR"/>
            </a:pPr>
            <a:r>
              <a:rPr lang="en-US" sz="2000" dirty="0" smtClean="0"/>
              <a:t>cash payments to owners </a:t>
            </a:r>
            <a:r>
              <a:rPr lang="en-US" sz="2000" b="1" dirty="0" smtClean="0"/>
              <a:t>to acquire or redeem the entity’s shares.</a:t>
            </a:r>
          </a:p>
          <a:p>
            <a:pPr marL="1027113" indent="-457200" defTabSz="1258888">
              <a:buSzPct val="75000"/>
              <a:buFont typeface="+mj-lt"/>
              <a:buAutoNum type="alphaLcParenR"/>
            </a:pPr>
            <a:r>
              <a:rPr lang="en-US" sz="2000" dirty="0" smtClean="0"/>
              <a:t>cash proceeds from </a:t>
            </a:r>
            <a:r>
              <a:rPr lang="en-US" sz="2000" b="1" dirty="0" smtClean="0"/>
              <a:t>issuing debentures, loans, notes, bonds, mortgages and other short-term or long-term borrowings</a:t>
            </a:r>
            <a:r>
              <a:rPr lang="en-US" sz="2000" dirty="0" smtClean="0"/>
              <a:t>.</a:t>
            </a:r>
          </a:p>
          <a:p>
            <a:pPr marL="1027113" indent="-457200" defTabSz="1258888">
              <a:buSzPct val="75000"/>
              <a:buFont typeface="+mj-lt"/>
              <a:buAutoNum type="alphaLcParenR"/>
            </a:pPr>
            <a:r>
              <a:rPr lang="en-US" sz="2000" dirty="0" smtClean="0"/>
              <a:t>cash </a:t>
            </a:r>
            <a:r>
              <a:rPr lang="en-US" sz="2000" b="1" dirty="0" smtClean="0"/>
              <a:t>repayments of amounts borrowed</a:t>
            </a:r>
            <a:endParaRPr lang="en-US" sz="2000" dirty="0" smtClean="0"/>
          </a:p>
          <a:p>
            <a:endParaRPr lang="en-US" sz="2000" dirty="0"/>
          </a:p>
        </p:txBody>
      </p:sp>
      <p:sp>
        <p:nvSpPr>
          <p:cNvPr id="4" name="Дата 3"/>
          <p:cNvSpPr>
            <a:spLocks noGrp="1"/>
          </p:cNvSpPr>
          <p:nvPr>
            <p:ph type="dt" sz="half" idx="10"/>
          </p:nvPr>
        </p:nvSpPr>
        <p:spPr/>
        <p:txBody>
          <a:bodyPr/>
          <a:lstStyle/>
          <a:p>
            <a:pPr>
              <a:defRPr/>
            </a:pPr>
            <a:r>
              <a:rPr lang="en-US" altLang="en-US" dirty="0" smtClean="0"/>
              <a:t>Sep 29,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23</a:t>
            </a:fld>
            <a:endParaRPr lang="de-AT" alt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Statement of Cash Flow </a:t>
            </a:r>
            <a:r>
              <a:rPr lang="en-US" dirty="0" smtClean="0"/>
              <a:t/>
            </a:r>
            <a:br>
              <a:rPr lang="en-US" dirty="0" smtClean="0"/>
            </a:br>
            <a:endParaRPr lang="en-US" dirty="0"/>
          </a:p>
        </p:txBody>
      </p:sp>
      <p:sp>
        <p:nvSpPr>
          <p:cNvPr id="3" name="Содержимое 2"/>
          <p:cNvSpPr>
            <a:spLocks noGrp="1"/>
          </p:cNvSpPr>
          <p:nvPr>
            <p:ph idx="1"/>
          </p:nvPr>
        </p:nvSpPr>
        <p:spPr/>
        <p:txBody>
          <a:bodyPr/>
          <a:lstStyle/>
          <a:p>
            <a:r>
              <a:rPr lang="en-US" sz="2000" dirty="0" smtClean="0"/>
              <a:t>An entity shall present </a:t>
            </a:r>
            <a:r>
              <a:rPr lang="en-US" sz="2000" b="1" dirty="0" smtClean="0"/>
              <a:t>cash flows from operating activities </a:t>
            </a:r>
            <a:r>
              <a:rPr lang="en-US" sz="2000" dirty="0" smtClean="0"/>
              <a:t>using either:</a:t>
            </a:r>
          </a:p>
          <a:p>
            <a:pPr marL="1027113" indent="-457200" defTabSz="1258888">
              <a:buSzPct val="75000"/>
              <a:buFont typeface="+mj-lt"/>
              <a:buAutoNum type="alphaLcParenR"/>
            </a:pPr>
            <a:r>
              <a:rPr lang="en-US" sz="2000" b="1" dirty="0" smtClean="0"/>
              <a:t>indirect method</a:t>
            </a:r>
            <a:r>
              <a:rPr lang="en-US" sz="2000" dirty="0" smtClean="0"/>
              <a:t>, whereby the net cash flow from operating activities is determined </a:t>
            </a:r>
            <a:r>
              <a:rPr lang="en-US" sz="2000" b="1" dirty="0" smtClean="0"/>
              <a:t>by adjusting profit or loss </a:t>
            </a:r>
            <a:r>
              <a:rPr lang="en-US" sz="2000" dirty="0" smtClean="0"/>
              <a:t>for the effects of: </a:t>
            </a:r>
          </a:p>
          <a:p>
            <a:pPr marL="1384300" indent="-514350" defTabSz="1258888">
              <a:buSzPct val="75000"/>
              <a:buFont typeface="+mj-lt"/>
              <a:buAutoNum type="romanLcPeriod"/>
            </a:pPr>
            <a:r>
              <a:rPr lang="en-US" sz="2000" dirty="0" smtClean="0"/>
              <a:t>changes during the period in </a:t>
            </a:r>
            <a:r>
              <a:rPr lang="en-US" sz="2000" b="1" dirty="0" smtClean="0"/>
              <a:t>inventories and operating receivables and payables</a:t>
            </a:r>
            <a:r>
              <a:rPr lang="en-US" sz="2000" dirty="0" smtClean="0"/>
              <a:t>;</a:t>
            </a:r>
          </a:p>
          <a:p>
            <a:pPr marL="1384300" indent="-514350" defTabSz="1258888">
              <a:buSzPct val="75000"/>
              <a:buFont typeface="+mj-lt"/>
              <a:buAutoNum type="romanLcPeriod"/>
            </a:pPr>
            <a:r>
              <a:rPr lang="en-US" sz="2000" b="1" dirty="0" smtClean="0"/>
              <a:t>non-cash items </a:t>
            </a:r>
            <a:r>
              <a:rPr lang="en-US" sz="2000" dirty="0" smtClean="0"/>
              <a:t>such as depreciation, provisions, deferred tax, accrued income (expenses) not yet received (paid) in cash, unrealized foreign currency gains and losses, undistributed profits of associates, and non-controlling interests; and</a:t>
            </a:r>
          </a:p>
          <a:p>
            <a:pPr marL="1384300" indent="-514350" defTabSz="1258888">
              <a:buSzPct val="75000"/>
              <a:buFont typeface="+mj-lt"/>
              <a:buAutoNum type="romanLcPeriod"/>
            </a:pPr>
            <a:r>
              <a:rPr lang="en-US" sz="2000" dirty="0" smtClean="0"/>
              <a:t>all other items for which the cash effects relate to investing or financing.</a:t>
            </a:r>
          </a:p>
          <a:p>
            <a:pPr marL="1384300" indent="-514350" defTabSz="1258888">
              <a:buSzPct val="75000"/>
              <a:buNone/>
            </a:pPr>
            <a:r>
              <a:rPr lang="en-US" sz="2000" dirty="0" smtClean="0"/>
              <a:t>or</a:t>
            </a:r>
          </a:p>
          <a:p>
            <a:endParaRPr lang="en-US" sz="2000" dirty="0"/>
          </a:p>
        </p:txBody>
      </p:sp>
      <p:sp>
        <p:nvSpPr>
          <p:cNvPr id="4" name="Дата 3"/>
          <p:cNvSpPr>
            <a:spLocks noGrp="1"/>
          </p:cNvSpPr>
          <p:nvPr>
            <p:ph type="dt" sz="half" idx="10"/>
          </p:nvPr>
        </p:nvSpPr>
        <p:spPr/>
        <p:txBody>
          <a:bodyPr/>
          <a:lstStyle/>
          <a:p>
            <a:pPr>
              <a:defRPr/>
            </a:pPr>
            <a:r>
              <a:rPr lang="en-US" altLang="en-US" dirty="0" smtClean="0"/>
              <a:t>Sep 29,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24</a:t>
            </a:fld>
            <a:endParaRPr lang="de-AT" alt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Statement of Cash Flow </a:t>
            </a:r>
            <a:r>
              <a:rPr lang="en-US" dirty="0" smtClean="0"/>
              <a:t/>
            </a:r>
            <a:br>
              <a:rPr lang="en-US" dirty="0" smtClean="0"/>
            </a:br>
            <a:endParaRPr lang="en-US" dirty="0"/>
          </a:p>
        </p:txBody>
      </p:sp>
      <p:sp>
        <p:nvSpPr>
          <p:cNvPr id="3" name="Содержимое 2"/>
          <p:cNvSpPr>
            <a:spLocks noGrp="1"/>
          </p:cNvSpPr>
          <p:nvPr>
            <p:ph idx="1"/>
          </p:nvPr>
        </p:nvSpPr>
        <p:spPr/>
        <p:txBody>
          <a:bodyPr/>
          <a:lstStyle/>
          <a:p>
            <a:pPr marL="1027113" indent="-457200" defTabSz="1258888">
              <a:buSzPct val="75000"/>
              <a:buFont typeface="+mj-lt"/>
              <a:buAutoNum type="alphaLcParenR" startAt="2"/>
            </a:pPr>
            <a:r>
              <a:rPr lang="en-US" sz="2000" b="1" dirty="0" smtClean="0"/>
              <a:t>the direct method</a:t>
            </a:r>
            <a:r>
              <a:rPr lang="en-US" sz="2000" dirty="0" smtClean="0"/>
              <a:t>, whereby </a:t>
            </a:r>
            <a:r>
              <a:rPr lang="en-US" sz="2000" b="1" dirty="0" smtClean="0"/>
              <a:t>net cash flow </a:t>
            </a:r>
            <a:r>
              <a:rPr lang="en-US" sz="2000" dirty="0" smtClean="0"/>
              <a:t>from operating activities is presented by disclosing information about major classes of gross cash receipts and gross cash payments. Such information may be obtained either:</a:t>
            </a:r>
          </a:p>
          <a:p>
            <a:pPr marL="1384300" indent="-514350" defTabSz="1258888">
              <a:buSzPct val="75000"/>
              <a:buFont typeface="+mj-lt"/>
              <a:buAutoNum type="romanLcPeriod"/>
            </a:pPr>
            <a:r>
              <a:rPr lang="en-US" sz="2000" dirty="0" smtClean="0"/>
              <a:t>from the </a:t>
            </a:r>
            <a:r>
              <a:rPr lang="en-US" sz="2000" b="1" dirty="0" smtClean="0"/>
              <a:t>accounting records </a:t>
            </a:r>
            <a:r>
              <a:rPr lang="en-US" sz="2000" dirty="0" smtClean="0"/>
              <a:t>of the entity; or</a:t>
            </a:r>
          </a:p>
          <a:p>
            <a:pPr marL="1384300" indent="-514350" defTabSz="1258888">
              <a:buSzPct val="75000"/>
              <a:buFont typeface="+mj-lt"/>
              <a:buAutoNum type="romanLcPeriod"/>
            </a:pPr>
            <a:r>
              <a:rPr lang="en-US" sz="2000" b="1" dirty="0" smtClean="0"/>
              <a:t>by adjusting sales, cost of sales and other items in the statement of comprehensive income </a:t>
            </a:r>
            <a:r>
              <a:rPr lang="en-US" sz="2000" dirty="0" smtClean="0"/>
              <a:t>(or the income statement, if presented) for:</a:t>
            </a:r>
          </a:p>
          <a:p>
            <a:pPr marL="1833563" indent="-514350" defTabSz="1258888">
              <a:buFont typeface="Arial" pitchFamily="34" charset="0"/>
              <a:buChar char="•"/>
            </a:pPr>
            <a:r>
              <a:rPr lang="en-US" sz="2000" dirty="0" smtClean="0"/>
              <a:t>changes during the period in inventories and operating receivables and payables;</a:t>
            </a:r>
          </a:p>
          <a:p>
            <a:pPr marL="1833563" indent="-514350" defTabSz="1258888">
              <a:buFont typeface="Arial" pitchFamily="34" charset="0"/>
              <a:buChar char="•"/>
            </a:pPr>
            <a:r>
              <a:rPr lang="en-US" sz="2000" dirty="0" smtClean="0"/>
              <a:t>other non-cash items; and</a:t>
            </a:r>
          </a:p>
          <a:p>
            <a:pPr marL="1833563" indent="-514350" defTabSz="1258888">
              <a:buFont typeface="Arial" pitchFamily="34" charset="0"/>
              <a:buChar char="•"/>
            </a:pPr>
            <a:r>
              <a:rPr lang="en-US" sz="2000" dirty="0" smtClean="0"/>
              <a:t>other items for which the cash effects are investing or financing cash flows.</a:t>
            </a:r>
          </a:p>
          <a:p>
            <a:endParaRPr lang="en-US" sz="2000" dirty="0"/>
          </a:p>
        </p:txBody>
      </p:sp>
      <p:sp>
        <p:nvSpPr>
          <p:cNvPr id="4" name="Дата 3"/>
          <p:cNvSpPr>
            <a:spLocks noGrp="1"/>
          </p:cNvSpPr>
          <p:nvPr>
            <p:ph type="dt" sz="half" idx="10"/>
          </p:nvPr>
        </p:nvSpPr>
        <p:spPr/>
        <p:txBody>
          <a:bodyPr/>
          <a:lstStyle/>
          <a:p>
            <a:pPr>
              <a:defRPr/>
            </a:pPr>
            <a:r>
              <a:rPr lang="en-US" altLang="en-US" dirty="0" smtClean="0"/>
              <a:t>Sep 29,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25</a:t>
            </a:fld>
            <a:endParaRPr lang="de-AT" alt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Statement of Cash Flow</a:t>
            </a:r>
            <a:endParaRPr lang="en-US" sz="4000" dirty="0"/>
          </a:p>
        </p:txBody>
      </p:sp>
      <p:sp>
        <p:nvSpPr>
          <p:cNvPr id="3" name="Содержимое 2"/>
          <p:cNvSpPr>
            <a:spLocks noGrp="1"/>
          </p:cNvSpPr>
          <p:nvPr>
            <p:ph idx="1"/>
          </p:nvPr>
        </p:nvSpPr>
        <p:spPr/>
        <p:txBody>
          <a:bodyPr/>
          <a:lstStyle/>
          <a:p>
            <a:r>
              <a:rPr lang="en-US" sz="2000" dirty="0" smtClean="0"/>
              <a:t>An entity shall present </a:t>
            </a:r>
            <a:r>
              <a:rPr lang="en-US" sz="2000" b="1" dirty="0" smtClean="0"/>
              <a:t>separately major classes of gross cash receipts and gross cash payments </a:t>
            </a:r>
            <a:r>
              <a:rPr lang="en-US" sz="2000" dirty="0" smtClean="0"/>
              <a:t>arising </a:t>
            </a:r>
            <a:r>
              <a:rPr lang="en-US" sz="2000" b="1" dirty="0" smtClean="0"/>
              <a:t>from investing and financing activities.</a:t>
            </a:r>
          </a:p>
          <a:p>
            <a:r>
              <a:rPr lang="en-US" sz="2000" dirty="0" smtClean="0"/>
              <a:t>An entity shall record cash flows arising from transactions in a </a:t>
            </a:r>
            <a:r>
              <a:rPr lang="en-US" sz="2000" b="1" dirty="0" smtClean="0"/>
              <a:t>foreign currency </a:t>
            </a:r>
            <a:r>
              <a:rPr lang="en-US" sz="2000" dirty="0" smtClean="0"/>
              <a:t>in the </a:t>
            </a:r>
            <a:r>
              <a:rPr lang="en-US" sz="2000" b="1" dirty="0" smtClean="0"/>
              <a:t>entity’s functional currency by applying to the foreign currency amount the exchange rate </a:t>
            </a:r>
            <a:r>
              <a:rPr lang="en-US" sz="2000" dirty="0" smtClean="0"/>
              <a:t>between the functional currency and the foreign currency </a:t>
            </a:r>
            <a:r>
              <a:rPr lang="en-US" sz="2000" b="1" dirty="0" smtClean="0"/>
              <a:t>at the date of the cash flow. </a:t>
            </a:r>
            <a:r>
              <a:rPr lang="en-US" sz="2000" dirty="0" smtClean="0"/>
              <a:t>The entity shall translate </a:t>
            </a:r>
            <a:r>
              <a:rPr lang="en-US" sz="2000" b="1" dirty="0" smtClean="0"/>
              <a:t>cash flows of a foreign subsidiary at the exchange rates </a:t>
            </a:r>
            <a:r>
              <a:rPr lang="en-US" sz="2000" dirty="0" smtClean="0"/>
              <a:t>between the entity’s functional currency and the foreign currency </a:t>
            </a:r>
            <a:r>
              <a:rPr lang="en-US" sz="2000" b="1" dirty="0" smtClean="0"/>
              <a:t>at the dates of the cash flows</a:t>
            </a:r>
            <a:r>
              <a:rPr lang="en-US" sz="2000" dirty="0" smtClean="0"/>
              <a:t>.</a:t>
            </a:r>
          </a:p>
          <a:p>
            <a:r>
              <a:rPr lang="en-US" sz="2000" b="1" dirty="0" smtClean="0"/>
              <a:t>Unrealized gains and losses </a:t>
            </a:r>
            <a:r>
              <a:rPr lang="en-US" sz="2000" dirty="0" smtClean="0"/>
              <a:t>arising from changes in </a:t>
            </a:r>
            <a:r>
              <a:rPr lang="en-US" sz="2000" b="1" dirty="0" smtClean="0"/>
              <a:t>foreign currency exchange rates</a:t>
            </a:r>
            <a:r>
              <a:rPr lang="en-US" sz="2000" dirty="0" smtClean="0"/>
              <a:t> </a:t>
            </a:r>
            <a:r>
              <a:rPr lang="en-US" sz="2000" b="1" dirty="0" smtClean="0"/>
              <a:t>are not cash flows</a:t>
            </a:r>
            <a:r>
              <a:rPr lang="en-US" sz="2000" dirty="0" smtClean="0"/>
              <a:t>. The entity shall </a:t>
            </a:r>
            <a:r>
              <a:rPr lang="en-US" sz="2000" dirty="0" err="1" smtClean="0"/>
              <a:t>remeasure</a:t>
            </a:r>
            <a:r>
              <a:rPr lang="en-US" sz="2000" dirty="0" smtClean="0"/>
              <a:t> cash and cash equivalents held during the reporting period at period-end exchange rates. </a:t>
            </a:r>
            <a:r>
              <a:rPr lang="en-US" sz="2000" b="1" dirty="0" smtClean="0"/>
              <a:t>The entity shall present the resulting unrealized gain or loss separately from cash flows from operating, investing and financing activities</a:t>
            </a:r>
          </a:p>
          <a:p>
            <a:endParaRPr lang="en-US" dirty="0"/>
          </a:p>
        </p:txBody>
      </p:sp>
      <p:sp>
        <p:nvSpPr>
          <p:cNvPr id="4" name="Дата 3"/>
          <p:cNvSpPr>
            <a:spLocks noGrp="1"/>
          </p:cNvSpPr>
          <p:nvPr>
            <p:ph type="dt" sz="half" idx="10"/>
          </p:nvPr>
        </p:nvSpPr>
        <p:spPr/>
        <p:txBody>
          <a:bodyPr/>
          <a:lstStyle/>
          <a:p>
            <a:pPr>
              <a:defRPr/>
            </a:pPr>
            <a:r>
              <a:rPr lang="en-US" altLang="en-US" dirty="0" smtClean="0"/>
              <a:t>Sep 29,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26</a:t>
            </a:fld>
            <a:endParaRPr lang="de-AT" alt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Statement of Cash Flow</a:t>
            </a:r>
            <a:endParaRPr lang="en-US" sz="4000" dirty="0"/>
          </a:p>
        </p:txBody>
      </p:sp>
      <p:sp>
        <p:nvSpPr>
          <p:cNvPr id="3" name="Содержимое 2"/>
          <p:cNvSpPr>
            <a:spLocks noGrp="1"/>
          </p:cNvSpPr>
          <p:nvPr>
            <p:ph idx="1"/>
          </p:nvPr>
        </p:nvSpPr>
        <p:spPr/>
        <p:txBody>
          <a:bodyPr/>
          <a:lstStyle/>
          <a:p>
            <a:r>
              <a:rPr lang="en-US" sz="2000" dirty="0" smtClean="0"/>
              <a:t>An entity shall </a:t>
            </a:r>
            <a:r>
              <a:rPr lang="en-US" sz="2000" b="1" dirty="0" smtClean="0"/>
              <a:t>present separately cash flows from interest and dividends received and paid</a:t>
            </a:r>
            <a:r>
              <a:rPr lang="en-US" sz="2000" dirty="0" smtClean="0"/>
              <a:t>, and classify them as cash flows from </a:t>
            </a:r>
            <a:r>
              <a:rPr lang="en-US" sz="2000" b="1" dirty="0" smtClean="0"/>
              <a:t>operating, investing or financing activities</a:t>
            </a:r>
            <a:r>
              <a:rPr lang="en-US" sz="2000" dirty="0" smtClean="0"/>
              <a:t>.</a:t>
            </a:r>
          </a:p>
          <a:p>
            <a:r>
              <a:rPr lang="en-US" sz="2000" dirty="0" smtClean="0"/>
              <a:t>An entity shall </a:t>
            </a:r>
            <a:r>
              <a:rPr lang="en-US" sz="2000" b="1" dirty="0" smtClean="0"/>
              <a:t>present separately cash flows arising from income tax </a:t>
            </a:r>
            <a:r>
              <a:rPr lang="en-US" sz="2000" dirty="0" smtClean="0"/>
              <a:t>and shall classify them as cash flows from </a:t>
            </a:r>
            <a:r>
              <a:rPr lang="en-US" sz="2000" b="1" dirty="0" smtClean="0"/>
              <a:t>operating activities</a:t>
            </a:r>
            <a:r>
              <a:rPr lang="en-US" sz="2000" dirty="0" smtClean="0"/>
              <a:t> unless they can be specifically identified with financing and investing activities. </a:t>
            </a:r>
          </a:p>
          <a:p>
            <a:r>
              <a:rPr lang="en-US" sz="2000" dirty="0" smtClean="0"/>
              <a:t>Many investing and financing activities do not have a direct impact on current cash flows even though they affect the capital and asset structure of an entity. </a:t>
            </a:r>
            <a:r>
              <a:rPr lang="en-US" sz="2000" b="1" dirty="0" smtClean="0"/>
              <a:t>An entity shall exclude from the statement of cash flows investing and financing transactions that do not require the use of cash or cash equivalents. </a:t>
            </a:r>
            <a:endParaRPr lang="en-US" b="1" dirty="0"/>
          </a:p>
        </p:txBody>
      </p:sp>
      <p:sp>
        <p:nvSpPr>
          <p:cNvPr id="4" name="Дата 3"/>
          <p:cNvSpPr>
            <a:spLocks noGrp="1"/>
          </p:cNvSpPr>
          <p:nvPr>
            <p:ph type="dt" sz="half" idx="10"/>
          </p:nvPr>
        </p:nvSpPr>
        <p:spPr/>
        <p:txBody>
          <a:bodyPr/>
          <a:lstStyle/>
          <a:p>
            <a:pPr>
              <a:defRPr/>
            </a:pPr>
            <a:r>
              <a:rPr lang="en-US" altLang="en-US" dirty="0" smtClean="0"/>
              <a:t>Sep 29,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27</a:t>
            </a:fld>
            <a:endParaRPr lang="de-AT" alt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Notes to Financial Statements</a:t>
            </a:r>
          </a:p>
        </p:txBody>
      </p:sp>
      <p:sp>
        <p:nvSpPr>
          <p:cNvPr id="3" name="Содержимое 2"/>
          <p:cNvSpPr>
            <a:spLocks noGrp="1"/>
          </p:cNvSpPr>
          <p:nvPr>
            <p:ph idx="1"/>
          </p:nvPr>
        </p:nvSpPr>
        <p:spPr/>
        <p:txBody>
          <a:bodyPr/>
          <a:lstStyle/>
          <a:p>
            <a:r>
              <a:rPr lang="en-US" sz="2000" dirty="0" smtClean="0"/>
              <a:t>The notes shall:</a:t>
            </a:r>
          </a:p>
          <a:p>
            <a:pPr marL="1027113" indent="-457200" defTabSz="1258888">
              <a:buSzPct val="75000"/>
              <a:buFont typeface="+mj-lt"/>
              <a:buAutoNum type="alphaLcParenR"/>
            </a:pPr>
            <a:r>
              <a:rPr lang="en-US" sz="2000" dirty="0" smtClean="0"/>
              <a:t>present information about the </a:t>
            </a:r>
            <a:r>
              <a:rPr lang="en-US" sz="2000" b="1" dirty="0" smtClean="0"/>
              <a:t>basis</a:t>
            </a:r>
            <a:r>
              <a:rPr lang="en-US" sz="2000" dirty="0" smtClean="0"/>
              <a:t> of preparation of the financial statements and the specific accounting policies used;</a:t>
            </a:r>
          </a:p>
          <a:p>
            <a:pPr marL="1027113" indent="-457200" defTabSz="1258888">
              <a:buSzPct val="75000"/>
              <a:buFont typeface="+mj-lt"/>
              <a:buAutoNum type="alphaLcParenR"/>
            </a:pPr>
            <a:r>
              <a:rPr lang="en-US" sz="2000" dirty="0" smtClean="0"/>
              <a:t>disclose the </a:t>
            </a:r>
            <a:r>
              <a:rPr lang="en-US" sz="2000" b="1" dirty="0" smtClean="0"/>
              <a:t>information required </a:t>
            </a:r>
            <a:r>
              <a:rPr lang="en-US" sz="2000" dirty="0" smtClean="0"/>
              <a:t>by IFRS for SMEs that is not presented elsewhere in the financial statements; and</a:t>
            </a:r>
          </a:p>
          <a:p>
            <a:pPr marL="1027113" indent="-457200" defTabSz="1258888">
              <a:buSzPct val="75000"/>
              <a:buFont typeface="+mj-lt"/>
              <a:buAutoNum type="alphaLcParenR"/>
            </a:pPr>
            <a:r>
              <a:rPr lang="en-US" sz="2000" dirty="0" smtClean="0"/>
              <a:t>provide </a:t>
            </a:r>
            <a:r>
              <a:rPr lang="en-US" sz="2000" b="1" dirty="0" smtClean="0"/>
              <a:t>information</a:t>
            </a:r>
            <a:r>
              <a:rPr lang="en-US" sz="2000" dirty="0" smtClean="0"/>
              <a:t> that is not presented elsewhere in the financial statements but is </a:t>
            </a:r>
            <a:r>
              <a:rPr lang="en-US" sz="2000" b="1" dirty="0" smtClean="0"/>
              <a:t>relevant</a:t>
            </a:r>
            <a:r>
              <a:rPr lang="en-US" sz="2000" dirty="0" smtClean="0"/>
              <a:t> to an understanding of any of them.</a:t>
            </a:r>
          </a:p>
          <a:p>
            <a:pPr defTabSz="1258888"/>
            <a:r>
              <a:rPr lang="en-US" sz="2000" dirty="0" smtClean="0"/>
              <a:t>An entity shall, as far as practicable, present the notes in a systematic manner. An entity shall cross-reference each item in the financial statements to any related information in the notes.</a:t>
            </a:r>
          </a:p>
          <a:p>
            <a:r>
              <a:rPr lang="en-US" sz="2000" dirty="0" smtClean="0"/>
              <a:t>An entity normally presents the notes in the following </a:t>
            </a:r>
            <a:r>
              <a:rPr lang="en-US" sz="2000" b="1" dirty="0" smtClean="0"/>
              <a:t>order:</a:t>
            </a:r>
          </a:p>
          <a:p>
            <a:pPr marL="1027113" indent="-457200" defTabSz="1258888">
              <a:buSzPct val="75000"/>
              <a:buFont typeface="+mj-lt"/>
              <a:buAutoNum type="alphaLcParenR"/>
            </a:pPr>
            <a:r>
              <a:rPr lang="en-US" sz="2000" dirty="0" smtClean="0"/>
              <a:t>a statement that the financial statements have been prepared in </a:t>
            </a:r>
            <a:r>
              <a:rPr lang="en-US" sz="2000" b="1" dirty="0" smtClean="0"/>
              <a:t>compliance with IFRS for SMEs</a:t>
            </a:r>
            <a:r>
              <a:rPr lang="en-US" sz="2000" dirty="0" smtClean="0"/>
              <a:t>;</a:t>
            </a:r>
          </a:p>
          <a:p>
            <a:endParaRPr lang="en-US" dirty="0"/>
          </a:p>
        </p:txBody>
      </p:sp>
      <p:sp>
        <p:nvSpPr>
          <p:cNvPr id="4" name="Дата 3"/>
          <p:cNvSpPr>
            <a:spLocks noGrp="1"/>
          </p:cNvSpPr>
          <p:nvPr>
            <p:ph type="dt" sz="half" idx="10"/>
          </p:nvPr>
        </p:nvSpPr>
        <p:spPr/>
        <p:txBody>
          <a:bodyPr/>
          <a:lstStyle/>
          <a:p>
            <a:pPr>
              <a:defRPr/>
            </a:pPr>
            <a:r>
              <a:rPr lang="en-US" altLang="en-US" dirty="0" smtClean="0"/>
              <a:t>Sep 29,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28</a:t>
            </a:fld>
            <a:endParaRPr lang="de-AT" alt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Notes to Financial Statements</a:t>
            </a:r>
          </a:p>
        </p:txBody>
      </p:sp>
      <p:sp>
        <p:nvSpPr>
          <p:cNvPr id="3" name="Содержимое 2"/>
          <p:cNvSpPr>
            <a:spLocks noGrp="1"/>
          </p:cNvSpPr>
          <p:nvPr>
            <p:ph idx="1"/>
          </p:nvPr>
        </p:nvSpPr>
        <p:spPr>
          <a:xfrm>
            <a:off x="457200" y="1371600"/>
            <a:ext cx="8229600" cy="4530725"/>
          </a:xfrm>
        </p:spPr>
        <p:txBody>
          <a:bodyPr/>
          <a:lstStyle/>
          <a:p>
            <a:pPr marL="1027113" indent="-457200" defTabSz="1258888">
              <a:buSzPct val="75000"/>
              <a:buFont typeface="+mj-lt"/>
              <a:buAutoNum type="alphaLcParenR" startAt="2"/>
            </a:pPr>
            <a:r>
              <a:rPr lang="en-US" sz="2000" b="1" dirty="0" smtClean="0"/>
              <a:t>a summary of significant accounting policies applied</a:t>
            </a:r>
            <a:r>
              <a:rPr lang="en-US" sz="2000" dirty="0" smtClean="0"/>
              <a:t>, which comprises disclosure of:</a:t>
            </a:r>
          </a:p>
          <a:p>
            <a:pPr marL="1384300" indent="-514350" defTabSz="1258888">
              <a:buSzPct val="75000"/>
              <a:buFont typeface="+mj-lt"/>
              <a:buAutoNum type="romanLcPeriod"/>
            </a:pPr>
            <a:r>
              <a:rPr lang="en-US" sz="2000" dirty="0" smtClean="0"/>
              <a:t>the </a:t>
            </a:r>
            <a:r>
              <a:rPr lang="en-US" sz="2000" b="1" dirty="0" smtClean="0"/>
              <a:t>measurement basis </a:t>
            </a:r>
            <a:r>
              <a:rPr lang="en-US" sz="2000" dirty="0" smtClean="0"/>
              <a:t>(or bases) used in preparing the financial statements. </a:t>
            </a:r>
          </a:p>
          <a:p>
            <a:pPr marL="1384300" indent="-514350" defTabSz="1258888">
              <a:buSzPct val="75000"/>
              <a:buFont typeface="+mj-lt"/>
              <a:buAutoNum type="romanLcPeriod"/>
            </a:pPr>
            <a:r>
              <a:rPr lang="en-US" sz="2000" dirty="0" smtClean="0"/>
              <a:t>the </a:t>
            </a:r>
            <a:r>
              <a:rPr lang="en-US" sz="2000" b="1" dirty="0" smtClean="0"/>
              <a:t>other accounting policies </a:t>
            </a:r>
            <a:r>
              <a:rPr lang="en-US" sz="2000" dirty="0" smtClean="0"/>
              <a:t>used that are relevant to an understanding of the financial statements.</a:t>
            </a:r>
          </a:p>
          <a:p>
            <a:pPr marL="1027113" indent="-457200" defTabSz="1258888">
              <a:buSzPct val="75000"/>
              <a:buFont typeface="+mj-lt"/>
              <a:buAutoNum type="romanLcPeriod"/>
            </a:pPr>
            <a:r>
              <a:rPr lang="en-US" sz="2000" b="1" dirty="0" smtClean="0"/>
              <a:t>supporting information </a:t>
            </a:r>
            <a:r>
              <a:rPr lang="en-US" sz="2000" dirty="0" smtClean="0"/>
              <a:t>for items presented in the financial statements, in the sequence in which each statement and each line item is presented.</a:t>
            </a:r>
          </a:p>
          <a:p>
            <a:r>
              <a:rPr lang="en-US" sz="2000" dirty="0" smtClean="0"/>
              <a:t>An entity shall disclose in the notes information about </a:t>
            </a:r>
            <a:r>
              <a:rPr lang="en-US" sz="2000" b="1" dirty="0" smtClean="0"/>
              <a:t>the key assumptions concerning the future, and other key sources of estimation uncertainty at the reporting date</a:t>
            </a:r>
            <a:r>
              <a:rPr lang="en-US" sz="2000" dirty="0" smtClean="0"/>
              <a:t>, that have a significant risk of causing a material adjustment to the carrying amounts of assets and liabilities within the next financial year. In respect of those assets and liabilities, the notes shall include details of their nature and their carrying amount at the end of the reporting period.</a:t>
            </a:r>
          </a:p>
          <a:p>
            <a:endParaRPr lang="en-US" dirty="0"/>
          </a:p>
        </p:txBody>
      </p:sp>
      <p:sp>
        <p:nvSpPr>
          <p:cNvPr id="4" name="Дата 3"/>
          <p:cNvSpPr>
            <a:spLocks noGrp="1"/>
          </p:cNvSpPr>
          <p:nvPr>
            <p:ph type="dt" sz="half" idx="10"/>
          </p:nvPr>
        </p:nvSpPr>
        <p:spPr/>
        <p:txBody>
          <a:bodyPr/>
          <a:lstStyle/>
          <a:p>
            <a:pPr>
              <a:defRPr/>
            </a:pPr>
            <a:r>
              <a:rPr lang="en-US" altLang="en-US" dirty="0" smtClean="0"/>
              <a:t>Sep 29,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29</a:t>
            </a:fld>
            <a:endParaRPr lang="de-AT"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Overall principles </a:t>
            </a:r>
            <a:r>
              <a:rPr lang="en-US" sz="4400" dirty="0" smtClean="0"/>
              <a:t/>
            </a:r>
            <a:br>
              <a:rPr lang="en-US" sz="4400" dirty="0" smtClean="0"/>
            </a:br>
            <a:endParaRPr lang="en-US" dirty="0"/>
          </a:p>
        </p:txBody>
      </p:sp>
      <p:sp>
        <p:nvSpPr>
          <p:cNvPr id="3" name="Содержимое 2"/>
          <p:cNvSpPr>
            <a:spLocks noGrp="1"/>
          </p:cNvSpPr>
          <p:nvPr>
            <p:ph idx="1"/>
          </p:nvPr>
        </p:nvSpPr>
        <p:spPr/>
        <p:txBody>
          <a:bodyPr/>
          <a:lstStyle/>
          <a:p>
            <a:r>
              <a:rPr lang="en-US" sz="2000" b="1" dirty="0" smtClean="0"/>
              <a:t>Fair presentation </a:t>
            </a:r>
            <a:r>
              <a:rPr lang="en-US" sz="2000" dirty="0" smtClean="0"/>
              <a:t>– it requires the faithful representation of the effects of transactions, other events and conditions in accordance with the definitions and recognition criteria for assets, liabilities, income and expenses. </a:t>
            </a:r>
          </a:p>
          <a:p>
            <a:r>
              <a:rPr lang="en-US" sz="2000" b="1" dirty="0" smtClean="0"/>
              <a:t>Compliance with IFRS for SMEs </a:t>
            </a:r>
            <a:r>
              <a:rPr lang="en-US" sz="2000" dirty="0" smtClean="0"/>
              <a:t>– an entity whose financial statements comply with the IFRS for SMEs shall make an explicit and unreserved statement of such compliance in the notes. Financial statements shall not be described as complying with the IFRS for SMEs unless they comply with all the requirements of these IFRS. </a:t>
            </a:r>
          </a:p>
          <a:p>
            <a:r>
              <a:rPr lang="en-US" sz="2000" b="1" dirty="0" smtClean="0"/>
              <a:t>Going concern </a:t>
            </a:r>
            <a:r>
              <a:rPr lang="en-US" sz="2000" dirty="0" smtClean="0"/>
              <a:t>– when preparing financial statements, the management of an entity using IFRS for SMEs shall make an assessment of the entity’s ability to continue as a going concern. An entity is a going concern unless management either intends to liquidate the entity or to cease operations, or has no realistic alternative but to do so. </a:t>
            </a:r>
            <a:endParaRPr lang="en-US" dirty="0"/>
          </a:p>
        </p:txBody>
      </p:sp>
      <p:sp>
        <p:nvSpPr>
          <p:cNvPr id="4" name="Дата 3"/>
          <p:cNvSpPr>
            <a:spLocks noGrp="1"/>
          </p:cNvSpPr>
          <p:nvPr>
            <p:ph type="dt" sz="half" idx="10"/>
          </p:nvPr>
        </p:nvSpPr>
        <p:spPr/>
        <p:txBody>
          <a:bodyPr/>
          <a:lstStyle/>
          <a:p>
            <a:pPr>
              <a:defRPr/>
            </a:pPr>
            <a:r>
              <a:rPr lang="en-US" altLang="en-US" dirty="0" smtClean="0"/>
              <a:t>Sep 29,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a:t>
            </a:fld>
            <a:endParaRPr lang="de-AT"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Overall principles</a:t>
            </a:r>
            <a:endParaRPr lang="en-US" sz="4000" dirty="0"/>
          </a:p>
        </p:txBody>
      </p:sp>
      <p:sp>
        <p:nvSpPr>
          <p:cNvPr id="3" name="Содержимое 2"/>
          <p:cNvSpPr>
            <a:spLocks noGrp="1"/>
          </p:cNvSpPr>
          <p:nvPr>
            <p:ph idx="1"/>
          </p:nvPr>
        </p:nvSpPr>
        <p:spPr/>
        <p:txBody>
          <a:bodyPr/>
          <a:lstStyle/>
          <a:p>
            <a:r>
              <a:rPr lang="en-US" sz="2000" b="1" dirty="0" smtClean="0"/>
              <a:t>Frequency of reporting </a:t>
            </a:r>
            <a:r>
              <a:rPr lang="en-US" sz="2000" dirty="0" smtClean="0"/>
              <a:t>– an entity shall present a complete set of financial statements at least annually. </a:t>
            </a:r>
          </a:p>
          <a:p>
            <a:r>
              <a:rPr lang="en-US" sz="2000" b="1" dirty="0" smtClean="0"/>
              <a:t>Consistency of presentation </a:t>
            </a:r>
            <a:r>
              <a:rPr lang="en-US" sz="2000" dirty="0" smtClean="0"/>
              <a:t>– an entity shall retain the presentation and classification of items in the financial statements from one period to the next unless it is apparent, following a significant change in the nature of the entity’s operations or a review of its financial statements, that another presentation or classification would be more appropriate having regard to the criteria for the selection and application of accounting policies, estimates and errors. </a:t>
            </a:r>
          </a:p>
          <a:p>
            <a:r>
              <a:rPr lang="en-US" sz="2000" b="1" dirty="0" smtClean="0"/>
              <a:t>Comparative information </a:t>
            </a:r>
            <a:r>
              <a:rPr lang="en-US" sz="2000" dirty="0" smtClean="0"/>
              <a:t>– an entity shall disclose comparative information in respect of the previous comparable period for all amounts presented in the current period’s financial statements. </a:t>
            </a:r>
          </a:p>
          <a:p>
            <a:endParaRPr lang="en-US" dirty="0"/>
          </a:p>
        </p:txBody>
      </p:sp>
      <p:sp>
        <p:nvSpPr>
          <p:cNvPr id="4" name="Дата 3"/>
          <p:cNvSpPr>
            <a:spLocks noGrp="1"/>
          </p:cNvSpPr>
          <p:nvPr>
            <p:ph type="dt" sz="half" idx="10"/>
          </p:nvPr>
        </p:nvSpPr>
        <p:spPr/>
        <p:txBody>
          <a:bodyPr/>
          <a:lstStyle/>
          <a:p>
            <a:pPr>
              <a:defRPr/>
            </a:pPr>
            <a:r>
              <a:rPr lang="en-US" altLang="en-US" dirty="0" smtClean="0"/>
              <a:t>Sep 29,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4</a:t>
            </a:fld>
            <a:endParaRPr lang="de-AT"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Overall principles</a:t>
            </a:r>
            <a:endParaRPr lang="en-US" sz="4000" dirty="0"/>
          </a:p>
        </p:txBody>
      </p:sp>
      <p:sp>
        <p:nvSpPr>
          <p:cNvPr id="3" name="Содержимое 2"/>
          <p:cNvSpPr>
            <a:spLocks noGrp="1"/>
          </p:cNvSpPr>
          <p:nvPr>
            <p:ph idx="1"/>
          </p:nvPr>
        </p:nvSpPr>
        <p:spPr>
          <a:xfrm>
            <a:off x="457200" y="1447800"/>
            <a:ext cx="8229600" cy="4530725"/>
          </a:xfrm>
        </p:spPr>
        <p:txBody>
          <a:bodyPr/>
          <a:lstStyle/>
          <a:p>
            <a:r>
              <a:rPr lang="en-US" sz="2000" b="1" dirty="0" smtClean="0"/>
              <a:t>Materiality and aggregation </a:t>
            </a:r>
            <a:r>
              <a:rPr lang="en-US" sz="2000" dirty="0" smtClean="0"/>
              <a:t>– an entity shall present separately each material class of similar items. An entity shall present separately items of a dissimilar nature or function unless they are immaterial. </a:t>
            </a:r>
          </a:p>
          <a:p>
            <a:r>
              <a:rPr lang="en-US" sz="2000" b="1" dirty="0" smtClean="0"/>
              <a:t>Complete set of financial statements </a:t>
            </a:r>
            <a:r>
              <a:rPr lang="en-US" sz="2000" dirty="0" smtClean="0"/>
              <a:t>– a complete set of financial statements of an entity shall include a statement of financial position, a statement of changes in equity for the reporting period, a statement of cash flows for the reporting period, notes.</a:t>
            </a:r>
          </a:p>
          <a:p>
            <a:r>
              <a:rPr lang="en-US" sz="2000" b="1" dirty="0" smtClean="0"/>
              <a:t>Identification of the financial statements </a:t>
            </a:r>
            <a:r>
              <a:rPr lang="en-US" sz="2000" dirty="0" smtClean="0"/>
              <a:t>– an entity shall clearly identify each of the financial statements and the notes and distinguish them from other information in the same document. Also an entity shall display the name of the reporting entity and any change in its name since the end of the preceding reporting period, whether the financial statements cover the individual entity or a group of entities, the date of the end of the reporting period and the period covered by the financial statements, the presentation currency, the level of rounding, if any, used in presenting amounts.</a:t>
            </a:r>
          </a:p>
          <a:p>
            <a:endParaRPr lang="en-US" sz="2000" dirty="0" smtClean="0"/>
          </a:p>
          <a:p>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Sep 29,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5</a:t>
            </a:fld>
            <a:endParaRPr lang="de-AT"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Statement of Financial position</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r>
              <a:rPr lang="en-US" sz="2000" b="1" dirty="0" smtClean="0"/>
              <a:t>Statement of financial position </a:t>
            </a:r>
            <a:r>
              <a:rPr lang="en-US" sz="2000" dirty="0" smtClean="0"/>
              <a:t>reports the relationship of the assets, liabilities and equity of an entity at a specific point in time. </a:t>
            </a:r>
          </a:p>
          <a:p>
            <a:r>
              <a:rPr lang="en-US" sz="2000" dirty="0" smtClean="0"/>
              <a:t>As a minimum, the statement of financial position shall include line items that present the following amounts:</a:t>
            </a:r>
          </a:p>
          <a:p>
            <a:endParaRPr lang="en-US" sz="2000" dirty="0" smtClean="0"/>
          </a:p>
          <a:p>
            <a:endParaRPr lang="en-US" sz="2000" dirty="0"/>
          </a:p>
        </p:txBody>
      </p:sp>
      <p:sp>
        <p:nvSpPr>
          <p:cNvPr id="4" name="Дата 3"/>
          <p:cNvSpPr>
            <a:spLocks noGrp="1"/>
          </p:cNvSpPr>
          <p:nvPr>
            <p:ph type="dt" sz="half" idx="10"/>
          </p:nvPr>
        </p:nvSpPr>
        <p:spPr/>
        <p:txBody>
          <a:bodyPr/>
          <a:lstStyle/>
          <a:p>
            <a:pPr>
              <a:defRPr/>
            </a:pPr>
            <a:r>
              <a:rPr lang="en-US" altLang="en-US" dirty="0" smtClean="0"/>
              <a:t>Sep 20, 2013</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6</a:t>
            </a:fld>
            <a:endParaRPr lang="de-AT" altLang="en-US"/>
          </a:p>
        </p:txBody>
      </p:sp>
      <p:graphicFrame>
        <p:nvGraphicFramePr>
          <p:cNvPr id="8" name="Таблица 7"/>
          <p:cNvGraphicFramePr>
            <a:graphicFrameLocks noGrp="1"/>
          </p:cNvGraphicFramePr>
          <p:nvPr/>
        </p:nvGraphicFramePr>
        <p:xfrm>
          <a:off x="304800" y="3048000"/>
          <a:ext cx="8610600" cy="4090416"/>
        </p:xfrm>
        <a:graphic>
          <a:graphicData uri="http://schemas.openxmlformats.org/drawingml/2006/table">
            <a:tbl>
              <a:tblPr firstRow="1" bandRow="1">
                <a:tableStyleId>{2D5ABB26-0587-4C30-8999-92F81FD0307C}</a:tableStyleId>
              </a:tblPr>
              <a:tblGrid>
                <a:gridCol w="4305300"/>
                <a:gridCol w="4305300"/>
              </a:tblGrid>
              <a:tr h="370840">
                <a:tc>
                  <a:txBody>
                    <a:bodyPr/>
                    <a:lstStyle/>
                    <a:p>
                      <a:pPr marL="284163" indent="-284163" algn="l" defTabSz="1258888" rtl="0" eaLnBrk="1" fontAlgn="base" hangingPunct="1">
                        <a:spcBef>
                          <a:spcPct val="20000"/>
                        </a:spcBef>
                        <a:spcAft>
                          <a:spcPct val="0"/>
                        </a:spcAft>
                        <a:buClr>
                          <a:schemeClr val="accent1"/>
                        </a:buClr>
                        <a:buSzPct val="75000"/>
                        <a:buFont typeface="+mj-lt"/>
                        <a:buAutoNum type="alphaLcParenR"/>
                      </a:pPr>
                      <a:r>
                        <a:rPr lang="en-US" sz="1600" dirty="0" smtClean="0">
                          <a:solidFill>
                            <a:schemeClr val="tx1"/>
                          </a:solidFill>
                          <a:latin typeface="+mn-lt"/>
                          <a:ea typeface="+mn-ea"/>
                          <a:cs typeface="+mn-cs"/>
                        </a:rPr>
                        <a:t>cash and cash equivalents</a:t>
                      </a:r>
                    </a:p>
                    <a:p>
                      <a:pPr marL="284163" indent="-284163" algn="l" defTabSz="1258888" rtl="0" eaLnBrk="1" fontAlgn="base" hangingPunct="1">
                        <a:spcBef>
                          <a:spcPct val="20000"/>
                        </a:spcBef>
                        <a:spcAft>
                          <a:spcPct val="0"/>
                        </a:spcAft>
                        <a:buClr>
                          <a:schemeClr val="accent1"/>
                        </a:buClr>
                        <a:buSzPct val="75000"/>
                        <a:buFont typeface="+mj-lt"/>
                        <a:buAutoNum type="alphaLcParenR"/>
                      </a:pPr>
                      <a:r>
                        <a:rPr lang="en-US" sz="1600" dirty="0" smtClean="0">
                          <a:solidFill>
                            <a:schemeClr val="tx1"/>
                          </a:solidFill>
                          <a:latin typeface="+mn-lt"/>
                          <a:ea typeface="+mn-ea"/>
                          <a:cs typeface="+mn-cs"/>
                        </a:rPr>
                        <a:t>trade and other receivables</a:t>
                      </a:r>
                    </a:p>
                    <a:p>
                      <a:pPr marL="284163" indent="-284163" algn="l" defTabSz="1258888" rtl="0" eaLnBrk="1" fontAlgn="base" hangingPunct="1">
                        <a:spcBef>
                          <a:spcPct val="20000"/>
                        </a:spcBef>
                        <a:spcAft>
                          <a:spcPct val="0"/>
                        </a:spcAft>
                        <a:buClr>
                          <a:schemeClr val="accent1"/>
                        </a:buClr>
                        <a:buSzPct val="75000"/>
                        <a:buFont typeface="+mj-lt"/>
                        <a:buAutoNum type="alphaLcParenR"/>
                      </a:pPr>
                      <a:r>
                        <a:rPr lang="en-US" sz="1600" dirty="0" smtClean="0">
                          <a:solidFill>
                            <a:schemeClr val="tx1"/>
                          </a:solidFill>
                          <a:latin typeface="+mn-lt"/>
                          <a:ea typeface="+mn-ea"/>
                          <a:cs typeface="+mn-cs"/>
                        </a:rPr>
                        <a:t>financial assets (excluding amounts shown in (a), (b), (j), (k))</a:t>
                      </a:r>
                    </a:p>
                    <a:p>
                      <a:pPr marL="284163" indent="-284163" algn="l" defTabSz="1258888" rtl="0" eaLnBrk="1" fontAlgn="base" hangingPunct="1">
                        <a:spcBef>
                          <a:spcPct val="20000"/>
                        </a:spcBef>
                        <a:spcAft>
                          <a:spcPct val="0"/>
                        </a:spcAft>
                        <a:buClr>
                          <a:schemeClr val="accent1"/>
                        </a:buClr>
                        <a:buSzPct val="75000"/>
                        <a:buFont typeface="+mj-lt"/>
                        <a:buAutoNum type="alphaLcParenR"/>
                      </a:pPr>
                      <a:r>
                        <a:rPr lang="en-US" sz="1600" dirty="0" smtClean="0">
                          <a:solidFill>
                            <a:schemeClr val="tx1"/>
                          </a:solidFill>
                          <a:latin typeface="+mn-lt"/>
                          <a:ea typeface="+mn-ea"/>
                          <a:cs typeface="+mn-cs"/>
                        </a:rPr>
                        <a:t>Inventories</a:t>
                      </a:r>
                    </a:p>
                    <a:p>
                      <a:pPr marL="284163" indent="-284163" algn="l" defTabSz="1258888" rtl="0" eaLnBrk="1" fontAlgn="base" hangingPunct="1">
                        <a:spcBef>
                          <a:spcPct val="20000"/>
                        </a:spcBef>
                        <a:spcAft>
                          <a:spcPct val="0"/>
                        </a:spcAft>
                        <a:buClr>
                          <a:schemeClr val="accent1"/>
                        </a:buClr>
                        <a:buSzPct val="75000"/>
                        <a:buFont typeface="+mj-lt"/>
                        <a:buAutoNum type="alphaLcParenR"/>
                      </a:pPr>
                      <a:r>
                        <a:rPr lang="en-US" sz="1600" dirty="0" smtClean="0">
                          <a:solidFill>
                            <a:schemeClr val="tx1"/>
                          </a:solidFill>
                          <a:latin typeface="+mn-lt"/>
                          <a:ea typeface="+mn-ea"/>
                          <a:cs typeface="+mn-cs"/>
                        </a:rPr>
                        <a:t>property, plant and equipment</a:t>
                      </a:r>
                    </a:p>
                    <a:p>
                      <a:pPr marL="284163" indent="-284163" algn="l" defTabSz="1258888" rtl="0" eaLnBrk="1" fontAlgn="base" hangingPunct="1">
                        <a:spcBef>
                          <a:spcPct val="20000"/>
                        </a:spcBef>
                        <a:spcAft>
                          <a:spcPct val="0"/>
                        </a:spcAft>
                        <a:buClr>
                          <a:schemeClr val="accent1"/>
                        </a:buClr>
                        <a:buSzPct val="75000"/>
                        <a:buFont typeface="+mj-lt"/>
                        <a:buAutoNum type="alphaLcParenR"/>
                      </a:pPr>
                      <a:r>
                        <a:rPr lang="en-US" sz="1600" dirty="0" smtClean="0">
                          <a:solidFill>
                            <a:schemeClr val="tx1"/>
                          </a:solidFill>
                          <a:latin typeface="+mn-lt"/>
                          <a:ea typeface="+mn-ea"/>
                          <a:cs typeface="+mn-cs"/>
                        </a:rPr>
                        <a:t>investment property carried at fair value through profit or loss</a:t>
                      </a:r>
                    </a:p>
                    <a:p>
                      <a:pPr marL="284163" indent="-284163" algn="l" defTabSz="1258888" rtl="0" eaLnBrk="1" fontAlgn="base" hangingPunct="1">
                        <a:spcBef>
                          <a:spcPct val="20000"/>
                        </a:spcBef>
                        <a:spcAft>
                          <a:spcPct val="0"/>
                        </a:spcAft>
                        <a:buClr>
                          <a:schemeClr val="accent1"/>
                        </a:buClr>
                        <a:buSzPct val="75000"/>
                        <a:buFont typeface="+mj-lt"/>
                        <a:buAutoNum type="alphaLcParenR"/>
                      </a:pPr>
                      <a:r>
                        <a:rPr lang="en-US" sz="1600" dirty="0" smtClean="0">
                          <a:solidFill>
                            <a:schemeClr val="tx1"/>
                          </a:solidFill>
                          <a:latin typeface="+mn-lt"/>
                          <a:ea typeface="+mn-ea"/>
                          <a:cs typeface="+mn-cs"/>
                        </a:rPr>
                        <a:t>intangible assets</a:t>
                      </a:r>
                    </a:p>
                    <a:p>
                      <a:pPr marL="284163" indent="-284163" algn="l" defTabSz="1258888" rtl="0" eaLnBrk="1" fontAlgn="base" hangingPunct="1">
                        <a:spcBef>
                          <a:spcPct val="20000"/>
                        </a:spcBef>
                        <a:spcAft>
                          <a:spcPct val="0"/>
                        </a:spcAft>
                        <a:buClr>
                          <a:schemeClr val="accent1"/>
                        </a:buClr>
                        <a:buSzPct val="75000"/>
                        <a:buFont typeface="+mj-lt"/>
                        <a:buAutoNum type="alphaLcParenR"/>
                      </a:pPr>
                      <a:r>
                        <a:rPr lang="en-US" sz="1600" dirty="0" smtClean="0">
                          <a:solidFill>
                            <a:schemeClr val="tx1"/>
                          </a:solidFill>
                          <a:latin typeface="+mn-lt"/>
                          <a:ea typeface="+mn-ea"/>
                          <a:cs typeface="+mn-cs"/>
                        </a:rPr>
                        <a:t>biological assets carried at cost less accumulated depreciation and impairment.</a:t>
                      </a:r>
                    </a:p>
                    <a:p>
                      <a:pPr marL="284163" indent="-284163" algn="l" defTabSz="1258888" rtl="0" eaLnBrk="1" fontAlgn="base" hangingPunct="1">
                        <a:spcBef>
                          <a:spcPct val="20000"/>
                        </a:spcBef>
                        <a:spcAft>
                          <a:spcPct val="0"/>
                        </a:spcAft>
                        <a:buClr>
                          <a:schemeClr val="accent1"/>
                        </a:buClr>
                        <a:buSzPct val="75000"/>
                        <a:buFont typeface="+mj-lt"/>
                        <a:buAutoNum type="alphaLcParenR"/>
                      </a:pPr>
                      <a:r>
                        <a:rPr lang="en-US" sz="1600" dirty="0" smtClean="0">
                          <a:solidFill>
                            <a:schemeClr val="tx1"/>
                          </a:solidFill>
                          <a:latin typeface="+mn-lt"/>
                          <a:ea typeface="+mn-ea"/>
                          <a:cs typeface="+mn-cs"/>
                        </a:rPr>
                        <a:t>biological assets carried at fair value </a:t>
                      </a:r>
                    </a:p>
                    <a:p>
                      <a:pPr marL="284163" indent="-284163" algn="l" defTabSz="1258888" rtl="0" eaLnBrk="1" fontAlgn="base" hangingPunct="1">
                        <a:spcBef>
                          <a:spcPct val="20000"/>
                        </a:spcBef>
                        <a:spcAft>
                          <a:spcPct val="0"/>
                        </a:spcAft>
                        <a:buClr>
                          <a:schemeClr val="accent1"/>
                        </a:buClr>
                        <a:buSzPct val="75000"/>
                        <a:buFont typeface="+mj-lt"/>
                        <a:buAutoNum type="alphaLcParenR"/>
                      </a:pPr>
                      <a:r>
                        <a:rPr lang="en-US" sz="1600" dirty="0" smtClean="0">
                          <a:solidFill>
                            <a:schemeClr val="tx1"/>
                          </a:solidFill>
                          <a:latin typeface="+mn-lt"/>
                          <a:ea typeface="+mn-ea"/>
                          <a:cs typeface="+mn-cs"/>
                        </a:rPr>
                        <a:t>investments in associates</a:t>
                      </a:r>
                    </a:p>
                    <a:p>
                      <a:pPr marL="400050" indent="-400050">
                        <a:buNone/>
                      </a:pPr>
                      <a:endParaRPr lang="en-US" sz="1600" dirty="0">
                        <a:solidFill>
                          <a:schemeClr val="tx1"/>
                        </a:solidFill>
                      </a:endParaRPr>
                    </a:p>
                  </a:txBody>
                  <a:tcPr/>
                </a:tc>
                <a:tc>
                  <a:txBody>
                    <a:bodyPr/>
                    <a:lstStyle/>
                    <a:p>
                      <a:pPr marL="342900" marR="0" indent="-342900" algn="l" defTabSz="1258888" rtl="0" eaLnBrk="1" fontAlgn="base" latinLnBrk="0" hangingPunct="1">
                        <a:lnSpc>
                          <a:spcPct val="100000"/>
                        </a:lnSpc>
                        <a:spcBef>
                          <a:spcPct val="20000"/>
                        </a:spcBef>
                        <a:spcAft>
                          <a:spcPct val="0"/>
                        </a:spcAft>
                        <a:buClr>
                          <a:schemeClr val="accent1"/>
                        </a:buClr>
                        <a:buSzPct val="75000"/>
                        <a:buFont typeface="+mj-lt"/>
                        <a:buAutoNum type="alphaLcParenR" startAt="11"/>
                        <a:tabLst/>
                        <a:defRPr/>
                      </a:pPr>
                      <a:r>
                        <a:rPr lang="en-US" sz="1600" dirty="0" smtClean="0">
                          <a:solidFill>
                            <a:schemeClr val="tx1"/>
                          </a:solidFill>
                          <a:latin typeface="+mn-lt"/>
                          <a:ea typeface="+mn-ea"/>
                          <a:cs typeface="+mn-cs"/>
                        </a:rPr>
                        <a:t>investments in jointly controlled entities</a:t>
                      </a:r>
                    </a:p>
                    <a:p>
                      <a:pPr marL="342900" indent="-342900" algn="l" defTabSz="1258888" rtl="0" eaLnBrk="1" fontAlgn="base" latinLnBrk="0" hangingPunct="1">
                        <a:spcBef>
                          <a:spcPct val="20000"/>
                        </a:spcBef>
                        <a:spcAft>
                          <a:spcPct val="0"/>
                        </a:spcAft>
                        <a:buClr>
                          <a:schemeClr val="accent1"/>
                        </a:buClr>
                        <a:buSzPct val="75000"/>
                        <a:buFont typeface="+mj-lt"/>
                        <a:buAutoNum type="alphaLcParenR" startAt="11"/>
                      </a:pPr>
                      <a:r>
                        <a:rPr lang="en-US" sz="1600" kern="1200" dirty="0" smtClean="0">
                          <a:solidFill>
                            <a:schemeClr val="tx1"/>
                          </a:solidFill>
                          <a:latin typeface="+mn-lt"/>
                          <a:ea typeface="+mn-ea"/>
                          <a:cs typeface="+mn-cs"/>
                        </a:rPr>
                        <a:t>trade and other payables</a:t>
                      </a:r>
                    </a:p>
                    <a:p>
                      <a:pPr marL="342900" indent="-342900" algn="l" defTabSz="1258888" rtl="0" eaLnBrk="1" fontAlgn="base" latinLnBrk="0" hangingPunct="1">
                        <a:spcBef>
                          <a:spcPct val="20000"/>
                        </a:spcBef>
                        <a:spcAft>
                          <a:spcPct val="0"/>
                        </a:spcAft>
                        <a:buClr>
                          <a:schemeClr val="accent1"/>
                        </a:buClr>
                        <a:buSzPct val="75000"/>
                        <a:buFont typeface="+mj-lt"/>
                        <a:buAutoNum type="alphaLcParenR" startAt="11"/>
                      </a:pPr>
                      <a:r>
                        <a:rPr lang="en-US" sz="1600" kern="1200" dirty="0" smtClean="0">
                          <a:solidFill>
                            <a:schemeClr val="tx1"/>
                          </a:solidFill>
                          <a:latin typeface="+mn-lt"/>
                          <a:ea typeface="+mn-ea"/>
                          <a:cs typeface="+mn-cs"/>
                        </a:rPr>
                        <a:t>financial liabilities (excluding amounts shown in (l) and (p))</a:t>
                      </a:r>
                    </a:p>
                    <a:p>
                      <a:pPr marL="342900" indent="-342900" algn="l" defTabSz="1258888" rtl="0" eaLnBrk="1" fontAlgn="base" latinLnBrk="0" hangingPunct="1">
                        <a:spcBef>
                          <a:spcPct val="20000"/>
                        </a:spcBef>
                        <a:spcAft>
                          <a:spcPct val="0"/>
                        </a:spcAft>
                        <a:buClr>
                          <a:schemeClr val="accent1"/>
                        </a:buClr>
                        <a:buSzPct val="75000"/>
                        <a:buFont typeface="+mj-lt"/>
                        <a:buAutoNum type="alphaLcParenR" startAt="11"/>
                      </a:pPr>
                      <a:r>
                        <a:rPr lang="en-US" sz="1600" kern="1200" dirty="0" smtClean="0">
                          <a:solidFill>
                            <a:schemeClr val="tx1"/>
                          </a:solidFill>
                          <a:latin typeface="+mn-lt"/>
                          <a:ea typeface="+mn-ea"/>
                          <a:cs typeface="+mn-cs"/>
                        </a:rPr>
                        <a:t>liabilities and assets for current tax</a:t>
                      </a:r>
                    </a:p>
                    <a:p>
                      <a:pPr marL="342900" indent="-342900" algn="l" defTabSz="1258888" rtl="0" eaLnBrk="1" fontAlgn="base" latinLnBrk="0" hangingPunct="1">
                        <a:spcBef>
                          <a:spcPct val="20000"/>
                        </a:spcBef>
                        <a:spcAft>
                          <a:spcPct val="0"/>
                        </a:spcAft>
                        <a:buClr>
                          <a:schemeClr val="accent1"/>
                        </a:buClr>
                        <a:buSzPct val="75000"/>
                        <a:buFont typeface="+mj-lt"/>
                        <a:buAutoNum type="alphaLcParenR" startAt="11"/>
                      </a:pPr>
                      <a:r>
                        <a:rPr lang="en-US" sz="1600" kern="1200" dirty="0" smtClean="0">
                          <a:solidFill>
                            <a:schemeClr val="tx1"/>
                          </a:solidFill>
                          <a:latin typeface="+mn-lt"/>
                          <a:ea typeface="+mn-ea"/>
                          <a:cs typeface="+mn-cs"/>
                        </a:rPr>
                        <a:t>deferred tax liabilities and deferred tax assets (these shall always be classified as non-current)</a:t>
                      </a:r>
                    </a:p>
                    <a:p>
                      <a:pPr marL="342900" indent="-342900" algn="l" defTabSz="1258888" rtl="0" eaLnBrk="1" fontAlgn="base" latinLnBrk="0" hangingPunct="1">
                        <a:spcBef>
                          <a:spcPct val="20000"/>
                        </a:spcBef>
                        <a:spcAft>
                          <a:spcPct val="0"/>
                        </a:spcAft>
                        <a:buClr>
                          <a:schemeClr val="accent1"/>
                        </a:buClr>
                        <a:buSzPct val="75000"/>
                        <a:buFont typeface="+mj-lt"/>
                        <a:buAutoNum type="alphaLcParenR" startAt="11"/>
                      </a:pPr>
                      <a:r>
                        <a:rPr lang="en-US" sz="1600" kern="1200" dirty="0" smtClean="0">
                          <a:solidFill>
                            <a:schemeClr val="tx1"/>
                          </a:solidFill>
                          <a:latin typeface="+mn-lt"/>
                          <a:ea typeface="+mn-ea"/>
                          <a:cs typeface="+mn-cs"/>
                        </a:rPr>
                        <a:t>provisions</a:t>
                      </a:r>
                    </a:p>
                    <a:p>
                      <a:pPr marL="342900" indent="-342900" algn="l" defTabSz="1258888" rtl="0" eaLnBrk="1" fontAlgn="base" latinLnBrk="0" hangingPunct="1">
                        <a:spcBef>
                          <a:spcPct val="20000"/>
                        </a:spcBef>
                        <a:spcAft>
                          <a:spcPct val="0"/>
                        </a:spcAft>
                        <a:buClr>
                          <a:schemeClr val="accent1"/>
                        </a:buClr>
                        <a:buSzPct val="75000"/>
                        <a:buFont typeface="+mj-lt"/>
                        <a:buAutoNum type="alphaLcParenR" startAt="11"/>
                      </a:pPr>
                      <a:r>
                        <a:rPr lang="en-US" sz="1600" kern="1200" dirty="0" smtClean="0">
                          <a:solidFill>
                            <a:schemeClr val="tx1"/>
                          </a:solidFill>
                          <a:latin typeface="+mn-lt"/>
                          <a:ea typeface="+mn-ea"/>
                          <a:cs typeface="+mn-cs"/>
                        </a:rPr>
                        <a:t>non-controlling interest, presented within equity separately from the equity attributable to the owners of the parent</a:t>
                      </a:r>
                    </a:p>
                    <a:p>
                      <a:pPr marL="342900" indent="-342900" algn="l" defTabSz="1258888" rtl="0" eaLnBrk="1" fontAlgn="base" latinLnBrk="0" hangingPunct="1">
                        <a:spcBef>
                          <a:spcPct val="20000"/>
                        </a:spcBef>
                        <a:spcAft>
                          <a:spcPct val="0"/>
                        </a:spcAft>
                        <a:buClr>
                          <a:schemeClr val="accent1"/>
                        </a:buClr>
                        <a:buSzPct val="75000"/>
                        <a:buFont typeface="+mj-lt"/>
                        <a:buAutoNum type="alphaLcParenR" startAt="11"/>
                      </a:pPr>
                      <a:r>
                        <a:rPr lang="en-US" sz="1600" kern="1200" dirty="0" smtClean="0">
                          <a:solidFill>
                            <a:schemeClr val="tx1"/>
                          </a:solidFill>
                          <a:latin typeface="+mn-lt"/>
                          <a:ea typeface="+mn-ea"/>
                          <a:cs typeface="+mn-cs"/>
                        </a:rPr>
                        <a:t>equity attributable to the owners of the parent</a:t>
                      </a:r>
                    </a:p>
                    <a:p>
                      <a:endParaRPr lang="en-US" sz="1600" dirty="0">
                        <a:solidFill>
                          <a:schemeClr val="tx1"/>
                        </a:solidFill>
                      </a:endParaRPr>
                    </a:p>
                  </a:txBody>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Statement of Financial position</a:t>
            </a:r>
            <a:endParaRPr lang="en-US" sz="4000" dirty="0"/>
          </a:p>
        </p:txBody>
      </p:sp>
      <p:sp>
        <p:nvSpPr>
          <p:cNvPr id="3" name="Содержимое 2"/>
          <p:cNvSpPr>
            <a:spLocks noGrp="1"/>
          </p:cNvSpPr>
          <p:nvPr>
            <p:ph idx="1"/>
          </p:nvPr>
        </p:nvSpPr>
        <p:spPr/>
        <p:txBody>
          <a:bodyPr/>
          <a:lstStyle/>
          <a:p>
            <a:r>
              <a:rPr lang="en-US" sz="2000" dirty="0" smtClean="0"/>
              <a:t>An entity shall present </a:t>
            </a:r>
            <a:r>
              <a:rPr lang="en-US" sz="2000" b="1" dirty="0" smtClean="0"/>
              <a:t>current</a:t>
            </a:r>
            <a:r>
              <a:rPr lang="en-US" sz="2000" dirty="0" smtClean="0"/>
              <a:t> and </a:t>
            </a:r>
            <a:r>
              <a:rPr lang="en-US" sz="2000" b="1" dirty="0" smtClean="0"/>
              <a:t>non-current assets</a:t>
            </a:r>
            <a:r>
              <a:rPr lang="en-US" sz="2000" dirty="0" smtClean="0"/>
              <a:t>, and </a:t>
            </a:r>
            <a:r>
              <a:rPr lang="en-US" sz="2000" b="1" dirty="0" smtClean="0"/>
              <a:t>current</a:t>
            </a:r>
            <a:r>
              <a:rPr lang="en-US" sz="2000" dirty="0" smtClean="0"/>
              <a:t> and </a:t>
            </a:r>
            <a:r>
              <a:rPr lang="en-US" sz="2000" b="1" dirty="0" smtClean="0"/>
              <a:t>non-current liabilities</a:t>
            </a:r>
            <a:r>
              <a:rPr lang="en-US" sz="2000" dirty="0" smtClean="0"/>
              <a:t>, as separate classifications in its statement of financial position, except when a presentation based on liquidity provides information that is reliable and more relevant. </a:t>
            </a:r>
          </a:p>
          <a:p>
            <a:r>
              <a:rPr lang="en-US" sz="2000" dirty="0" smtClean="0"/>
              <a:t>An entity shall classify </a:t>
            </a:r>
            <a:r>
              <a:rPr lang="en-US" sz="2000" b="1" dirty="0" smtClean="0"/>
              <a:t>an asset as current </a:t>
            </a:r>
            <a:r>
              <a:rPr lang="en-US" sz="2000" dirty="0" smtClean="0"/>
              <a:t>when:</a:t>
            </a:r>
          </a:p>
          <a:p>
            <a:pPr marL="1027113" indent="-457200" defTabSz="1258888">
              <a:buSzPct val="75000"/>
              <a:buFont typeface="+mj-lt"/>
              <a:buAutoNum type="alphaLcParenR"/>
            </a:pPr>
            <a:r>
              <a:rPr lang="en-US" sz="2000" dirty="0" smtClean="0"/>
              <a:t>it expects to realize the asset, or intends to sell or consume it, in the entity’s </a:t>
            </a:r>
            <a:r>
              <a:rPr lang="en-US" sz="2000" b="1" dirty="0" smtClean="0"/>
              <a:t>normal operating cycle</a:t>
            </a:r>
            <a:r>
              <a:rPr lang="en-US" sz="2000" dirty="0" smtClean="0"/>
              <a:t>;</a:t>
            </a:r>
          </a:p>
          <a:p>
            <a:pPr marL="1027113" indent="-457200" defTabSz="1258888">
              <a:buSzPct val="75000"/>
              <a:buFont typeface="+mj-lt"/>
              <a:buAutoNum type="alphaLcParenR"/>
            </a:pPr>
            <a:r>
              <a:rPr lang="en-US" sz="2000" dirty="0" smtClean="0"/>
              <a:t>it holds the asset </a:t>
            </a:r>
            <a:r>
              <a:rPr lang="en-US" sz="2000" b="1" dirty="0" smtClean="0"/>
              <a:t>primarily for the purpose of trading</a:t>
            </a:r>
            <a:r>
              <a:rPr lang="en-US" sz="2000" dirty="0" smtClean="0"/>
              <a:t>;</a:t>
            </a:r>
          </a:p>
          <a:p>
            <a:pPr marL="1027113" indent="-457200" defTabSz="1258888">
              <a:buSzPct val="75000"/>
              <a:buFont typeface="+mj-lt"/>
              <a:buAutoNum type="alphaLcParenR"/>
            </a:pPr>
            <a:r>
              <a:rPr lang="en-US" sz="2000" dirty="0" smtClean="0"/>
              <a:t>it expects to realize the asset </a:t>
            </a:r>
            <a:r>
              <a:rPr lang="en-US" sz="2000" b="1" dirty="0" smtClean="0"/>
              <a:t>within twelve months </a:t>
            </a:r>
            <a:r>
              <a:rPr lang="en-US" sz="2000" dirty="0" smtClean="0"/>
              <a:t>after the reporting date; or</a:t>
            </a:r>
          </a:p>
          <a:p>
            <a:pPr marL="1027113" indent="-457200" defTabSz="1258888">
              <a:buSzPct val="75000"/>
              <a:buFont typeface="+mj-lt"/>
              <a:buAutoNum type="alphaLcParenR"/>
            </a:pPr>
            <a:r>
              <a:rPr lang="en-US" sz="2000" dirty="0" smtClean="0"/>
              <a:t>the asset is </a:t>
            </a:r>
            <a:r>
              <a:rPr lang="en-US" sz="2000" b="1" dirty="0" smtClean="0"/>
              <a:t>cash or a cash equivalent</a:t>
            </a:r>
            <a:r>
              <a:rPr lang="en-US" sz="2000" dirty="0" smtClean="0"/>
              <a:t>, unless it is restricted from being exchanged or used to settle a liability for at least twelve months after the reporting date.</a:t>
            </a:r>
          </a:p>
          <a:p>
            <a:endParaRPr lang="en-US" dirty="0"/>
          </a:p>
        </p:txBody>
      </p:sp>
      <p:sp>
        <p:nvSpPr>
          <p:cNvPr id="4" name="Дата 3"/>
          <p:cNvSpPr>
            <a:spLocks noGrp="1"/>
          </p:cNvSpPr>
          <p:nvPr>
            <p:ph type="dt" sz="half" idx="10"/>
          </p:nvPr>
        </p:nvSpPr>
        <p:spPr/>
        <p:txBody>
          <a:bodyPr/>
          <a:lstStyle/>
          <a:p>
            <a:pPr>
              <a:defRPr/>
            </a:pPr>
            <a:r>
              <a:rPr lang="en-US" altLang="en-US" dirty="0" smtClean="0"/>
              <a:t>Sep 29,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7</a:t>
            </a:fld>
            <a:endParaRPr lang="de-AT"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Statement of Financial position</a:t>
            </a:r>
            <a:endParaRPr lang="en-US" sz="4000" dirty="0"/>
          </a:p>
        </p:txBody>
      </p:sp>
      <p:sp>
        <p:nvSpPr>
          <p:cNvPr id="3" name="Содержимое 2"/>
          <p:cNvSpPr>
            <a:spLocks noGrp="1"/>
          </p:cNvSpPr>
          <p:nvPr>
            <p:ph idx="1"/>
          </p:nvPr>
        </p:nvSpPr>
        <p:spPr/>
        <p:txBody>
          <a:bodyPr/>
          <a:lstStyle/>
          <a:p>
            <a:r>
              <a:rPr lang="en-US" sz="2000" dirty="0" smtClean="0"/>
              <a:t>An entity shall classify all </a:t>
            </a:r>
            <a:r>
              <a:rPr lang="en-US" sz="2000" b="1" dirty="0" smtClean="0"/>
              <a:t>other assets as non-current</a:t>
            </a:r>
            <a:r>
              <a:rPr lang="en-US" sz="2000" dirty="0" smtClean="0"/>
              <a:t>. When the entity’s normal operating cycle is not clearly identifiable, its duration is assumed to be twelve months.</a:t>
            </a:r>
          </a:p>
          <a:p>
            <a:r>
              <a:rPr lang="en-US" sz="2000" dirty="0" smtClean="0"/>
              <a:t>An entity shall classify a </a:t>
            </a:r>
            <a:r>
              <a:rPr lang="en-US" sz="2000" b="1" dirty="0" smtClean="0"/>
              <a:t>liability as current </a:t>
            </a:r>
            <a:r>
              <a:rPr lang="en-US" sz="2000" dirty="0" smtClean="0"/>
              <a:t>when:</a:t>
            </a:r>
          </a:p>
          <a:p>
            <a:pPr marL="1027113" indent="-457200" defTabSz="1258888">
              <a:buSzPct val="75000"/>
              <a:buFont typeface="+mj-lt"/>
              <a:buAutoNum type="alphaLcParenR"/>
            </a:pPr>
            <a:r>
              <a:rPr lang="en-US" sz="2000" dirty="0" smtClean="0"/>
              <a:t>it expects to settle the liability in the </a:t>
            </a:r>
            <a:r>
              <a:rPr lang="en-US" sz="2000" b="1" dirty="0" smtClean="0"/>
              <a:t>entity’s normal operating cycle</a:t>
            </a:r>
            <a:r>
              <a:rPr lang="en-US" sz="2000" dirty="0" smtClean="0"/>
              <a:t>;</a:t>
            </a:r>
          </a:p>
          <a:p>
            <a:pPr marL="1027113" indent="-457200" defTabSz="1258888">
              <a:buSzPct val="75000"/>
              <a:buFont typeface="+mj-lt"/>
              <a:buAutoNum type="alphaLcParenR"/>
            </a:pPr>
            <a:r>
              <a:rPr lang="en-US" sz="2000" dirty="0" smtClean="0"/>
              <a:t>the liability is due to be settled </a:t>
            </a:r>
            <a:r>
              <a:rPr lang="en-US" sz="2000" b="1" dirty="0" smtClean="0"/>
              <a:t>within twelve months </a:t>
            </a:r>
            <a:r>
              <a:rPr lang="en-US" sz="2000" dirty="0" smtClean="0"/>
              <a:t>after the reporting date; or</a:t>
            </a:r>
          </a:p>
          <a:p>
            <a:pPr marL="1027113" indent="-457200" defTabSz="1258888">
              <a:buSzPct val="75000"/>
              <a:buFont typeface="+mj-lt"/>
              <a:buAutoNum type="alphaLcParenR"/>
            </a:pPr>
            <a:r>
              <a:rPr lang="en-US" sz="2000" dirty="0" smtClean="0"/>
              <a:t>the entity </a:t>
            </a:r>
            <a:r>
              <a:rPr lang="en-US" sz="2000" b="1" dirty="0" smtClean="0"/>
              <a:t>does not have an unconditional right to defer settlement of the liability </a:t>
            </a:r>
            <a:r>
              <a:rPr lang="en-US" sz="2000" dirty="0" smtClean="0"/>
              <a:t>for at least twelve months after reporting date.</a:t>
            </a:r>
          </a:p>
          <a:p>
            <a:r>
              <a:rPr lang="en-US" sz="2000" dirty="0" smtClean="0"/>
              <a:t>An entity shall classify all </a:t>
            </a:r>
            <a:r>
              <a:rPr lang="en-US" sz="2000" b="1" dirty="0" smtClean="0"/>
              <a:t>other liabilities as non-current</a:t>
            </a:r>
            <a:r>
              <a:rPr lang="en-US" sz="2000" dirty="0" smtClean="0"/>
              <a:t>.</a:t>
            </a:r>
          </a:p>
          <a:p>
            <a:endParaRPr lang="en-US" dirty="0"/>
          </a:p>
        </p:txBody>
      </p:sp>
      <p:sp>
        <p:nvSpPr>
          <p:cNvPr id="4" name="Дата 3"/>
          <p:cNvSpPr>
            <a:spLocks noGrp="1"/>
          </p:cNvSpPr>
          <p:nvPr>
            <p:ph type="dt" sz="half" idx="10"/>
          </p:nvPr>
        </p:nvSpPr>
        <p:spPr/>
        <p:txBody>
          <a:bodyPr/>
          <a:lstStyle/>
          <a:p>
            <a:pPr>
              <a:defRPr/>
            </a:pPr>
            <a:r>
              <a:rPr lang="en-US" altLang="en-US" dirty="0" smtClean="0"/>
              <a:t>Sep 29,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8</a:t>
            </a:fld>
            <a:endParaRPr lang="de-AT"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Statement of Comprehensive Income and Income Statement</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412875"/>
            <a:ext cx="8229600" cy="4530725"/>
          </a:xfrm>
        </p:spPr>
        <p:txBody>
          <a:bodyPr/>
          <a:lstStyle/>
          <a:p>
            <a:r>
              <a:rPr lang="en-US" sz="2000" b="1" dirty="0" smtClean="0"/>
              <a:t>Statement of comprehensive income and income statement </a:t>
            </a:r>
            <a:r>
              <a:rPr lang="en-US" sz="2000" dirty="0" smtClean="0"/>
              <a:t>report the relationship of the income and expenses of an entity during a specific period of time.</a:t>
            </a:r>
          </a:p>
          <a:p>
            <a:r>
              <a:rPr lang="en-US" sz="2000" dirty="0" smtClean="0"/>
              <a:t>An entity shall present its total comprehensive income for a period either:</a:t>
            </a:r>
          </a:p>
          <a:p>
            <a:pPr marL="1027113" indent="-457200" defTabSz="1258888">
              <a:buSzPct val="75000"/>
              <a:buFont typeface="+mj-lt"/>
              <a:buAutoNum type="alphaLcParenR"/>
            </a:pPr>
            <a:r>
              <a:rPr lang="en-US" sz="2000" dirty="0" smtClean="0"/>
              <a:t>in a </a:t>
            </a:r>
            <a:r>
              <a:rPr lang="en-US" sz="2000" b="1" dirty="0" smtClean="0"/>
              <a:t>single statement of comprehensive income</a:t>
            </a:r>
            <a:r>
              <a:rPr lang="en-US" sz="2000" dirty="0" smtClean="0"/>
              <a:t>, in which case the statement of comprehensive income presents all items of income and expense recognized in the period, or</a:t>
            </a:r>
          </a:p>
          <a:p>
            <a:pPr marL="1027113" indent="-457200" defTabSz="1258888">
              <a:buSzPct val="75000"/>
              <a:buFont typeface="+mj-lt"/>
              <a:buAutoNum type="alphaLcParenR"/>
            </a:pPr>
            <a:r>
              <a:rPr lang="en-US" sz="2000" dirty="0" smtClean="0"/>
              <a:t>in </a:t>
            </a:r>
            <a:r>
              <a:rPr lang="en-US" sz="2000" b="1" dirty="0" smtClean="0"/>
              <a:t>two statements </a:t>
            </a:r>
            <a:r>
              <a:rPr lang="en-US" sz="2000" dirty="0" smtClean="0"/>
              <a:t>– an </a:t>
            </a:r>
            <a:r>
              <a:rPr lang="en-US" sz="2000" b="1" dirty="0" smtClean="0"/>
              <a:t>income statement and a statement of comprehensive income </a:t>
            </a:r>
            <a:r>
              <a:rPr lang="en-US" sz="2000" dirty="0" smtClean="0"/>
              <a:t>– in which case the income statement presents all items of income and expense recognized in the period except those that are recognized in total comprehensive income outside of profit or loss as permitted or required by this IFRS.</a:t>
            </a:r>
          </a:p>
          <a:p>
            <a:r>
              <a:rPr lang="en-US" sz="2000" b="1" dirty="0" smtClean="0"/>
              <a:t>A change from the single-statement approach </a:t>
            </a:r>
            <a:r>
              <a:rPr lang="en-US" sz="2000" dirty="0" smtClean="0"/>
              <a:t>to the two-statement approach, or vice versa, is a </a:t>
            </a:r>
            <a:r>
              <a:rPr lang="en-US" sz="2000" b="1" dirty="0" smtClean="0"/>
              <a:t>change in accounting policy</a:t>
            </a:r>
            <a:r>
              <a:rPr lang="en-US" sz="2000" dirty="0" smtClean="0"/>
              <a:t>.</a:t>
            </a:r>
          </a:p>
          <a:p>
            <a:endParaRPr lang="en-US" dirty="0"/>
          </a:p>
        </p:txBody>
      </p:sp>
      <p:sp>
        <p:nvSpPr>
          <p:cNvPr id="4" name="Дата 3"/>
          <p:cNvSpPr>
            <a:spLocks noGrp="1"/>
          </p:cNvSpPr>
          <p:nvPr>
            <p:ph type="dt" sz="half" idx="10"/>
          </p:nvPr>
        </p:nvSpPr>
        <p:spPr/>
        <p:txBody>
          <a:bodyPr/>
          <a:lstStyle/>
          <a:p>
            <a:pPr>
              <a:defRPr/>
            </a:pPr>
            <a:r>
              <a:rPr lang="en-US" altLang="en-US" dirty="0" smtClean="0"/>
              <a:t>Sep 29, 2015</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9</a:t>
            </a:fld>
            <a:endParaRPr lang="de-AT" altLang="en-US"/>
          </a:p>
        </p:txBody>
      </p:sp>
    </p:spTree>
  </p:cSld>
  <p:clrMapOvr>
    <a:masterClrMapping/>
  </p:clrMapOvr>
</p:sld>
</file>

<file path=ppt/theme/theme1.xml><?xml version="1.0" encoding="utf-8"?>
<a:theme xmlns:a="http://schemas.openxmlformats.org/drawingml/2006/main" name="Тема1">
  <a:themeElements>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Kante">
      <a:majorFont>
        <a:latin typeface="Garamond"/>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Kant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Kant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Kant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Kant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Kant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Тема1</Template>
  <TotalTime>240</TotalTime>
  <Words>3519</Words>
  <Application>Microsoft Office PowerPoint</Application>
  <PresentationFormat>Экран (4:3)</PresentationFormat>
  <Paragraphs>239</Paragraphs>
  <Slides>29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29</vt:i4>
      </vt:variant>
    </vt:vector>
  </HeadingPairs>
  <TitlesOfParts>
    <vt:vector size="30" baseType="lpstr">
      <vt:lpstr>Тема1</vt:lpstr>
      <vt:lpstr>Accounting (Basics) - Lecture 2  Financial statements presentation</vt:lpstr>
      <vt:lpstr>Contents</vt:lpstr>
      <vt:lpstr>Overall principles  </vt:lpstr>
      <vt:lpstr>Overall principles</vt:lpstr>
      <vt:lpstr>Overall principles</vt:lpstr>
      <vt:lpstr>Statement of Financial position</vt:lpstr>
      <vt:lpstr>Statement of Financial position</vt:lpstr>
      <vt:lpstr>Statement of Financial position</vt:lpstr>
      <vt:lpstr>Statement of Comprehensive Income and Income Statement</vt:lpstr>
      <vt:lpstr>Statement of Comprehensive Income and Income Statement</vt:lpstr>
      <vt:lpstr>Statement of Comprehensive Income and Income Statement</vt:lpstr>
      <vt:lpstr>Statement of Comprehensive Income and Income Statement</vt:lpstr>
      <vt:lpstr>Statement of Comprehensive Income and Income Statement</vt:lpstr>
      <vt:lpstr>Statement of Comprehensive Income and Income Statement</vt:lpstr>
      <vt:lpstr>Statement of Comprehensive Income and Income Statement</vt:lpstr>
      <vt:lpstr>Statement of Change in Equity and Statement of Income and Retained Earnings </vt:lpstr>
      <vt:lpstr>Statement of Change in Equity and Statement of Income and Retained Earnings</vt:lpstr>
      <vt:lpstr>Statement of Change in Equity and Statement of Income and Retained Earnings</vt:lpstr>
      <vt:lpstr>Statement of Change in Equity and Statement of Income and Retained Earnings</vt:lpstr>
      <vt:lpstr>Statement of Cash Flow  </vt:lpstr>
      <vt:lpstr>Statement of Cash Flow  </vt:lpstr>
      <vt:lpstr>Statement of Cash Flow  </vt:lpstr>
      <vt:lpstr>Statement of Cash Flow  </vt:lpstr>
      <vt:lpstr>Statement of Cash Flow  </vt:lpstr>
      <vt:lpstr>Statement of Cash Flow  </vt:lpstr>
      <vt:lpstr>Statement of Cash Flow</vt:lpstr>
      <vt:lpstr>Statement of Cash Flow</vt:lpstr>
      <vt:lpstr>Notes to Financial Statements</vt:lpstr>
      <vt:lpstr>Notes to Financial Statements</vt:lpstr>
    </vt:vector>
  </TitlesOfParts>
  <Company>Krokoz™</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Sasha</dc:creator>
  <cp:lastModifiedBy>Sasha</cp:lastModifiedBy>
  <cp:revision>38</cp:revision>
  <dcterms:created xsi:type="dcterms:W3CDTF">2014-08-29T06:21:19Z</dcterms:created>
  <dcterms:modified xsi:type="dcterms:W3CDTF">2015-10-05T21:05:34Z</dcterms:modified>
</cp:coreProperties>
</file>