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notesMasterIdLst>
    <p:notesMasterId r:id="rId71"/>
  </p:notesMasterIdLst>
  <p:sldIdLst>
    <p:sldId id="256" r:id="rId2"/>
    <p:sldId id="258" r:id="rId3"/>
    <p:sldId id="259" r:id="rId4"/>
    <p:sldId id="318" r:id="rId5"/>
    <p:sldId id="319" r:id="rId6"/>
    <p:sldId id="320" r:id="rId7"/>
    <p:sldId id="311" r:id="rId8"/>
    <p:sldId id="350" r:id="rId9"/>
    <p:sldId id="351" r:id="rId10"/>
    <p:sldId id="312" r:id="rId11"/>
    <p:sldId id="322" r:id="rId12"/>
    <p:sldId id="313" r:id="rId13"/>
    <p:sldId id="324" r:id="rId14"/>
    <p:sldId id="325" r:id="rId15"/>
    <p:sldId id="314" r:id="rId16"/>
    <p:sldId id="321" r:id="rId17"/>
    <p:sldId id="326" r:id="rId18"/>
    <p:sldId id="328" r:id="rId19"/>
    <p:sldId id="329" r:id="rId20"/>
    <p:sldId id="327" r:id="rId21"/>
    <p:sldId id="315" r:id="rId22"/>
    <p:sldId id="316" r:id="rId23"/>
    <p:sldId id="332" r:id="rId24"/>
    <p:sldId id="333" r:id="rId25"/>
    <p:sldId id="334" r:id="rId26"/>
    <p:sldId id="335" r:id="rId27"/>
    <p:sldId id="336" r:id="rId28"/>
    <p:sldId id="337" r:id="rId29"/>
    <p:sldId id="352" r:id="rId30"/>
    <p:sldId id="338" r:id="rId31"/>
    <p:sldId id="353" r:id="rId32"/>
    <p:sldId id="339" r:id="rId33"/>
    <p:sldId id="340" r:id="rId34"/>
    <p:sldId id="341" r:id="rId35"/>
    <p:sldId id="342" r:id="rId36"/>
    <p:sldId id="317" r:id="rId37"/>
    <p:sldId id="345" r:id="rId38"/>
    <p:sldId id="346" r:id="rId39"/>
    <p:sldId id="347" r:id="rId40"/>
    <p:sldId id="310" r:id="rId41"/>
    <p:sldId id="354" r:id="rId42"/>
    <p:sldId id="355" r:id="rId43"/>
    <p:sldId id="356" r:id="rId44"/>
    <p:sldId id="357" r:id="rId45"/>
    <p:sldId id="358" r:id="rId46"/>
    <p:sldId id="359" r:id="rId47"/>
    <p:sldId id="360" r:id="rId48"/>
    <p:sldId id="361" r:id="rId49"/>
    <p:sldId id="279" r:id="rId50"/>
    <p:sldId id="362" r:id="rId51"/>
    <p:sldId id="363" r:id="rId52"/>
    <p:sldId id="364" r:id="rId53"/>
    <p:sldId id="365" r:id="rId54"/>
    <p:sldId id="366" r:id="rId55"/>
    <p:sldId id="367" r:id="rId56"/>
    <p:sldId id="369" r:id="rId57"/>
    <p:sldId id="372" r:id="rId58"/>
    <p:sldId id="373" r:id="rId59"/>
    <p:sldId id="370" r:id="rId60"/>
    <p:sldId id="374" r:id="rId61"/>
    <p:sldId id="375" r:id="rId62"/>
    <p:sldId id="376" r:id="rId63"/>
    <p:sldId id="377" r:id="rId64"/>
    <p:sldId id="378" r:id="rId65"/>
    <p:sldId id="379" r:id="rId66"/>
    <p:sldId id="380" r:id="rId67"/>
    <p:sldId id="371" r:id="rId68"/>
    <p:sldId id="381" r:id="rId69"/>
    <p:sldId id="382" r:id="rId70"/>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81004" autoAdjust="0"/>
  </p:normalViewPr>
  <p:slideViewPr>
    <p:cSldViewPr>
      <p:cViewPr varScale="1">
        <p:scale>
          <a:sx n="55" d="100"/>
          <a:sy n="55" d="100"/>
        </p:scale>
        <p:origin x="-1716" y="-78"/>
      </p:cViewPr>
      <p:guideLst>
        <p:guide orient="horz" pos="2160"/>
        <p:guide pos="2880"/>
      </p:guideLst>
    </p:cSldViewPr>
  </p:slideViewPr>
  <p:outlineViewPr>
    <p:cViewPr>
      <p:scale>
        <a:sx n="25" d="100"/>
        <a:sy n="25" d="100"/>
      </p:scale>
      <p:origin x="36" y="4768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85775"/>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85775"/>
          </a:xfrm>
          <a:prstGeom prst="rect">
            <a:avLst/>
          </a:prstGeom>
        </p:spPr>
        <p:txBody>
          <a:bodyPr vert="horz" lIns="91440" tIns="45720" rIns="91440" bIns="45720" rtlCol="0"/>
          <a:lstStyle>
            <a:lvl1pPr algn="r">
              <a:defRPr sz="1200"/>
            </a:lvl1pPr>
          </a:lstStyle>
          <a:p>
            <a:fld id="{0A75579A-6A54-4387-8848-E5B018FC11D9}" type="datetimeFigureOut">
              <a:rPr lang="en-US" smtClean="0"/>
              <a:t>21-Nov-15</a:t>
            </a:fld>
            <a:endParaRPr lang="en-US"/>
          </a:p>
        </p:txBody>
      </p:sp>
      <p:sp>
        <p:nvSpPr>
          <p:cNvPr id="4" name="Образ слайда 3"/>
          <p:cNvSpPr>
            <a:spLocks noGrp="1" noRot="1" noChangeAspect="1"/>
          </p:cNvSpPr>
          <p:nvPr>
            <p:ph type="sldImg" idx="2"/>
          </p:nvPr>
        </p:nvSpPr>
        <p:spPr>
          <a:xfrm>
            <a:off x="1000125" y="728663"/>
            <a:ext cx="4857750" cy="3643312"/>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614863"/>
            <a:ext cx="5486400" cy="4371975"/>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9228138"/>
            <a:ext cx="2971800" cy="485775"/>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9228138"/>
            <a:ext cx="2971800" cy="485775"/>
          </a:xfrm>
          <a:prstGeom prst="rect">
            <a:avLst/>
          </a:prstGeom>
        </p:spPr>
        <p:txBody>
          <a:bodyPr vert="horz" lIns="91440" tIns="45720" rIns="91440" bIns="45720" rtlCol="0" anchor="b"/>
          <a:lstStyle>
            <a:lvl1pPr algn="r">
              <a:defRPr sz="1200"/>
            </a:lvl1pPr>
          </a:lstStyle>
          <a:p>
            <a:fld id="{0203BAAE-BF92-4B11-963D-6E698BEE2111}"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240,</a:t>
            </a:r>
            <a:r>
              <a:rPr lang="en-US" sz="1200" u="sng" baseline="0" dirty="0" smtClean="0"/>
              <a:t> 450</a:t>
            </a:r>
            <a:endParaRPr lang="en-US" sz="1200" u="sng" dirty="0" smtClean="0"/>
          </a:p>
          <a:p>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sz="1200" u="none" dirty="0" smtClean="0"/>
              <a:t>*</a:t>
            </a:r>
            <a:r>
              <a:rPr lang="en-US" sz="1200" u="sng" dirty="0" smtClean="0"/>
              <a:t>See Appendix: ISA 240,</a:t>
            </a:r>
            <a:r>
              <a:rPr lang="en-US" sz="1200" u="sng" baseline="0" dirty="0" smtClean="0"/>
              <a:t> 450</a:t>
            </a:r>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sz="1200" u="none" dirty="0" smtClean="0"/>
              <a:t>*</a:t>
            </a:r>
            <a:r>
              <a:rPr lang="en-US" sz="1200" u="sng" dirty="0" smtClean="0"/>
              <a:t>See Appendix: ISA 240,</a:t>
            </a:r>
            <a:r>
              <a:rPr lang="en-US" sz="1200" u="sng" baseline="0" dirty="0" smtClean="0"/>
              <a:t> 450</a:t>
            </a:r>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sz="1200" u="none" dirty="0" smtClean="0"/>
              <a:t>*</a:t>
            </a:r>
            <a:r>
              <a:rPr lang="en-US" sz="1200" u="sng" dirty="0" smtClean="0"/>
              <a:t>See Appendix: ISA 240,</a:t>
            </a:r>
            <a:r>
              <a:rPr lang="en-US" sz="1200" u="sng" baseline="0" dirty="0" smtClean="0"/>
              <a:t> 450</a:t>
            </a:r>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sz="1200" u="none" dirty="0" smtClean="0"/>
              <a:t>*</a:t>
            </a:r>
            <a:r>
              <a:rPr lang="en-US" sz="1200" u="sng" dirty="0" smtClean="0"/>
              <a:t>See Appendix: ISA 240,</a:t>
            </a:r>
            <a:r>
              <a:rPr lang="en-US" sz="1200" u="sng" baseline="0" dirty="0" smtClean="0"/>
              <a:t> 450</a:t>
            </a:r>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sz="1200" u="none" dirty="0" smtClean="0"/>
              <a:t>*</a:t>
            </a:r>
            <a:r>
              <a:rPr lang="en-US" sz="1200" u="sng" dirty="0" smtClean="0"/>
              <a:t>See Appendix: ISA 240,</a:t>
            </a:r>
            <a:r>
              <a:rPr lang="en-US" sz="1200" u="sng" baseline="0" dirty="0" smtClean="0"/>
              <a:t> 450</a:t>
            </a:r>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sz="1200" u="none" dirty="0" smtClean="0"/>
              <a:t>*</a:t>
            </a:r>
            <a:r>
              <a:rPr lang="en-US" sz="1200" u="sng" dirty="0" smtClean="0"/>
              <a:t>See Appendix: ISA 240,</a:t>
            </a:r>
            <a:r>
              <a:rPr lang="en-US" sz="1200" u="sng" baseline="0" dirty="0" smtClean="0"/>
              <a:t> 450</a:t>
            </a:r>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sz="1200" u="none" dirty="0" smtClean="0"/>
              <a:t>*</a:t>
            </a:r>
            <a:r>
              <a:rPr lang="en-US" sz="1200" u="sng" dirty="0" smtClean="0"/>
              <a:t>See Appendix: ISA 240,</a:t>
            </a:r>
            <a:r>
              <a:rPr lang="en-US" sz="1200" u="sng" baseline="0" dirty="0" smtClean="0"/>
              <a:t> 450</a:t>
            </a:r>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sz="1200" u="none" dirty="0" smtClean="0"/>
              <a:t>*</a:t>
            </a:r>
            <a:r>
              <a:rPr lang="en-US" sz="1200" u="sng" dirty="0" smtClean="0"/>
              <a:t>See Appendix: ISA 240,</a:t>
            </a:r>
            <a:r>
              <a:rPr lang="en-US" sz="1200" u="sng" baseline="0" dirty="0" smtClean="0"/>
              <a:t> 450</a:t>
            </a:r>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sz="1200" u="none" dirty="0" smtClean="0"/>
              <a:t>*</a:t>
            </a:r>
            <a:r>
              <a:rPr lang="en-US" sz="1200" u="sng" dirty="0" smtClean="0"/>
              <a:t>See Appendix: ISA 240,</a:t>
            </a:r>
            <a:r>
              <a:rPr lang="en-US" sz="1200" u="sng" baseline="0" dirty="0" smtClean="0"/>
              <a:t> 450</a:t>
            </a:r>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sz="1200" u="none" dirty="0" smtClean="0"/>
              <a:t>*</a:t>
            </a:r>
            <a:r>
              <a:rPr lang="en-US" sz="1200" u="sng" dirty="0" smtClean="0"/>
              <a:t>See Appendix: ISA 240,</a:t>
            </a:r>
            <a:r>
              <a:rPr lang="en-US" sz="1200" u="sng" baseline="0" dirty="0" smtClean="0"/>
              <a:t> 450</a:t>
            </a:r>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sz="1200" u="none" dirty="0" smtClean="0"/>
              <a:t>*</a:t>
            </a:r>
            <a:r>
              <a:rPr lang="en-US" sz="1200" u="sng" dirty="0" smtClean="0"/>
              <a:t>See Appendix: ISA 240,</a:t>
            </a:r>
            <a:r>
              <a:rPr lang="en-US" sz="1200" u="sng" baseline="0" dirty="0" smtClean="0"/>
              <a:t> 450</a:t>
            </a:r>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4</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22</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23</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sz="1200" u="none" dirty="0" smtClean="0"/>
              <a:t>*</a:t>
            </a:r>
            <a:r>
              <a:rPr lang="en-US" sz="1200" u="sng" dirty="0" smtClean="0"/>
              <a:t>See Appendix: ISA 240,</a:t>
            </a:r>
            <a:r>
              <a:rPr lang="en-US" sz="1200" u="sng" baseline="0" dirty="0" smtClean="0"/>
              <a:t> 450</a:t>
            </a:r>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36</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sz="1200" u="none" dirty="0" smtClean="0"/>
              <a:t>*</a:t>
            </a:r>
            <a:r>
              <a:rPr lang="en-US" sz="1200" u="sng" dirty="0" smtClean="0"/>
              <a:t>See Appendix: ISA 240,</a:t>
            </a:r>
            <a:r>
              <a:rPr lang="en-US" sz="1200" u="sng" baseline="0" dirty="0" smtClean="0"/>
              <a:t> 450</a:t>
            </a:r>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37</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sz="1200" u="none" dirty="0" smtClean="0"/>
              <a:t>*</a:t>
            </a:r>
            <a:r>
              <a:rPr lang="en-US" sz="1200" u="sng" dirty="0" smtClean="0"/>
              <a:t>See Appendix: ISA 240,</a:t>
            </a:r>
            <a:r>
              <a:rPr lang="en-US" sz="1200" u="sng" baseline="0" dirty="0" smtClean="0"/>
              <a:t> 450</a:t>
            </a:r>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38</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sz="1200" u="none" dirty="0" smtClean="0"/>
              <a:t>*</a:t>
            </a:r>
            <a:r>
              <a:rPr lang="en-US" sz="1200" u="sng" dirty="0" smtClean="0"/>
              <a:t>See Appendix: ISA 240,</a:t>
            </a:r>
            <a:r>
              <a:rPr lang="en-US" sz="1200" u="sng" baseline="0" dirty="0" smtClean="0"/>
              <a:t> 450</a:t>
            </a:r>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39</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sz="1200" u="none" dirty="0" smtClean="0"/>
              <a:t>*</a:t>
            </a:r>
            <a:r>
              <a:rPr lang="en-US" sz="1200" u="sng" dirty="0" smtClean="0"/>
              <a:t>See Appendix: ISA 700, 705</a:t>
            </a:r>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40</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700, 705</a:t>
            </a:r>
            <a:endParaRPr lang="en-US" dirty="0" smtClean="0"/>
          </a:p>
          <a:p>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41</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700, 705</a:t>
            </a:r>
            <a:endParaRPr lang="en-US" dirty="0" smtClean="0"/>
          </a:p>
          <a:p>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42</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700, 705</a:t>
            </a:r>
            <a:endParaRPr lang="en-US" dirty="0" smtClean="0"/>
          </a:p>
          <a:p>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43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sz="1200" u="none" dirty="0" smtClean="0"/>
              <a:t>*</a:t>
            </a:r>
            <a:r>
              <a:rPr lang="en-US" sz="1200" u="sng" dirty="0" smtClean="0"/>
              <a:t>See Appendix: ISA 240,</a:t>
            </a:r>
            <a:r>
              <a:rPr lang="en-US" sz="1200" u="sng" baseline="0" dirty="0" smtClean="0"/>
              <a:t> 450</a:t>
            </a:r>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5</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700, 705</a:t>
            </a:r>
            <a:endParaRPr lang="en-US" dirty="0" smtClean="0"/>
          </a:p>
          <a:p>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44</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700, 705</a:t>
            </a:r>
            <a:endParaRPr lang="en-US" dirty="0" smtClean="0"/>
          </a:p>
          <a:p>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45</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700, 705</a:t>
            </a:r>
            <a:endParaRPr lang="en-US" dirty="0" smtClean="0"/>
          </a:p>
          <a:p>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46</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700, 705</a:t>
            </a:r>
            <a:endParaRPr lang="en-US" dirty="0" smtClean="0"/>
          </a:p>
          <a:p>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47</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700, 705</a:t>
            </a:r>
            <a:endParaRPr lang="en-US" dirty="0" smtClean="0"/>
          </a:p>
          <a:p>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48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sz="1200" u="none" dirty="0" smtClean="0"/>
              <a:t>*</a:t>
            </a:r>
            <a:r>
              <a:rPr lang="en-US" sz="1200" u="sng" dirty="0" smtClean="0"/>
              <a:t>See Appendix: ISA 240,</a:t>
            </a:r>
            <a:r>
              <a:rPr lang="en-US" sz="1200" u="sng" baseline="0" dirty="0" smtClean="0"/>
              <a:t> 450</a:t>
            </a:r>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sz="1200" u="none" dirty="0" smtClean="0"/>
              <a:t>*</a:t>
            </a:r>
            <a:r>
              <a:rPr lang="en-US" sz="1200" u="sng" dirty="0" smtClean="0"/>
              <a:t>See Appendix: ISA 240,</a:t>
            </a:r>
            <a:r>
              <a:rPr lang="en-US" sz="1200" u="sng" baseline="0" dirty="0" smtClean="0"/>
              <a:t> 450</a:t>
            </a:r>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sz="1200" u="none" dirty="0" smtClean="0"/>
              <a:t>*</a:t>
            </a:r>
            <a:r>
              <a:rPr lang="en-US" sz="1200" u="sng" dirty="0" smtClean="0"/>
              <a:t>See Appendix: ISA 240,</a:t>
            </a:r>
            <a:r>
              <a:rPr lang="en-US" sz="1200" u="sng" baseline="0" dirty="0" smtClean="0"/>
              <a:t> 450</a:t>
            </a:r>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sz="1200" u="none" dirty="0" smtClean="0"/>
              <a:t>*</a:t>
            </a:r>
            <a:r>
              <a:rPr lang="en-US" sz="1200" u="sng" dirty="0" smtClean="0"/>
              <a:t>See Appendix: ISA 240,</a:t>
            </a:r>
            <a:r>
              <a:rPr lang="en-US" sz="1200" u="sng" baseline="0" dirty="0" smtClean="0"/>
              <a:t> 450</a:t>
            </a:r>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sz="1200" u="none" dirty="0" smtClean="0"/>
              <a:t>*</a:t>
            </a:r>
            <a:r>
              <a:rPr lang="en-US" sz="1200" u="sng" dirty="0" smtClean="0"/>
              <a:t>See Appendix: ISA 240,</a:t>
            </a:r>
            <a:r>
              <a:rPr lang="en-US" sz="1200" u="sng" baseline="0" dirty="0" smtClean="0"/>
              <a:t> 450</a:t>
            </a:r>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sz="1200" u="none" dirty="0" smtClean="0"/>
              <a:t>*</a:t>
            </a:r>
            <a:r>
              <a:rPr lang="en-US" sz="1200" u="sng" dirty="0" smtClean="0"/>
              <a:t>See Appendix: ISA 240,</a:t>
            </a:r>
            <a:r>
              <a:rPr lang="en-US" sz="1200" u="sng" baseline="0" dirty="0" smtClean="0"/>
              <a:t> 450</a:t>
            </a:r>
            <a:endParaRPr lang="en-US" dirty="0"/>
          </a:p>
        </p:txBody>
      </p:sp>
      <p:sp>
        <p:nvSpPr>
          <p:cNvPr id="4" name="Номер слайда 3"/>
          <p:cNvSpPr>
            <a:spLocks noGrp="1"/>
          </p:cNvSpPr>
          <p:nvPr>
            <p:ph type="sldNum" sz="quarter" idx="10"/>
          </p:nvPr>
        </p:nvSpPr>
        <p:spPr/>
        <p:txBody>
          <a:bodyPr/>
          <a:lstStyle/>
          <a:p>
            <a:fld id="{0203BAAE-BF92-4B11-963D-6E698BEE2111}" type="slidenum">
              <a:rPr lang="en-US" smtClean="0"/>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447800" y="3505200"/>
            <a:ext cx="73152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p:cNvSpPr>
            <a:spLocks noGrp="1"/>
          </p:cNvSpPr>
          <p:nvPr>
            <p:ph type="ctrTitle"/>
          </p:nvPr>
        </p:nvSpPr>
        <p:spPr>
          <a:xfrm>
            <a:off x="914400" y="1524000"/>
            <a:ext cx="7623175" cy="2590800"/>
          </a:xfrm>
        </p:spPr>
        <p:txBody>
          <a:bodyPr/>
          <a:lstStyle/>
          <a:p>
            <a:r>
              <a:rPr lang="en-US" sz="2400" dirty="0" smtClean="0">
                <a:latin typeface="Verdana" pitchFamily="34" charset="0"/>
              </a:rPr>
              <a:t>Auditing – Lecture 7</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Part II. Audit process by phase: Phase IV. Reporting</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Fraud – conditions for </a:t>
            </a:r>
            <a:r>
              <a:rPr lang="en-US" sz="4000" dirty="0" smtClean="0">
                <a:latin typeface="Verdana" pitchFamily="34" charset="0"/>
                <a:ea typeface="Verdana" pitchFamily="34" charset="0"/>
                <a:cs typeface="Verdana" pitchFamily="34" charset="0"/>
              </a:rPr>
              <a:t>fraud*</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257800"/>
          </a:xfrm>
        </p:spPr>
        <p:txBody>
          <a:bodyPr/>
          <a:lstStyle/>
          <a:p>
            <a:pPr marL="912813">
              <a:buFont typeface="Wingdings" pitchFamily="2" charset="2"/>
              <a:buChar char="q"/>
              <a:defRPr/>
            </a:pPr>
            <a:r>
              <a:rPr lang="en-US" sz="2000" b="1" dirty="0" smtClean="0"/>
              <a:t>Risk factors for FR </a:t>
            </a:r>
            <a:r>
              <a:rPr lang="en-US" sz="2000" dirty="0" smtClean="0"/>
              <a:t>- an essential consideration by the auditor in uncovering fraud is identifying factors that increase the risk of fraud. In the fraud triangle, fraudulent financial reporting and misappropriation of assets share the same three conditions, but the risk factors differ. First it is necessary to address the risk factors for </a:t>
            </a:r>
            <a:r>
              <a:rPr lang="en-US" sz="2000" b="1" dirty="0" smtClean="0"/>
              <a:t>fraudulent financial reporting</a:t>
            </a:r>
            <a:r>
              <a:rPr lang="en-US" sz="2000" dirty="0" smtClean="0"/>
              <a:t>, and then discuss those for </a:t>
            </a:r>
            <a:r>
              <a:rPr lang="en-US" sz="2000" b="1" dirty="0" smtClean="0"/>
              <a:t>misappropriation of assets</a:t>
            </a:r>
            <a:r>
              <a:rPr lang="en-US" sz="2000" dirty="0" smtClean="0"/>
              <a:t>.</a:t>
            </a:r>
          </a:p>
          <a:p>
            <a:pPr marL="1370013" lvl="0" defTabSz="1254125">
              <a:buFont typeface="Wingdings" pitchFamily="2" charset="2"/>
              <a:buChar char="Ø"/>
              <a:defRPr/>
            </a:pPr>
            <a:r>
              <a:rPr lang="en-US" sz="2000" b="1" dirty="0" smtClean="0"/>
              <a:t>Incentives/pressures for FR </a:t>
            </a:r>
            <a:r>
              <a:rPr lang="en-US" sz="2000" dirty="0" smtClean="0"/>
              <a:t>- a common incentive for companies to manipulate financial statements </a:t>
            </a:r>
            <a:r>
              <a:rPr lang="en-US" sz="2000" b="1" dirty="0" smtClean="0"/>
              <a:t>is a decline in the company’s financial prospects. </a:t>
            </a:r>
            <a:r>
              <a:rPr lang="en-US" sz="2000" dirty="0" smtClean="0"/>
              <a:t>For example, a decline in earnings may </a:t>
            </a:r>
            <a:r>
              <a:rPr lang="en-US" sz="2000" b="1" dirty="0" smtClean="0"/>
              <a:t>threaten the company’s ability to obtain financing.</a:t>
            </a:r>
            <a:r>
              <a:rPr lang="en-US" sz="2000" dirty="0" smtClean="0"/>
              <a:t> Companies may also </a:t>
            </a:r>
            <a:r>
              <a:rPr lang="en-US" sz="2000" b="1" dirty="0" smtClean="0"/>
              <a:t>manipulate earnings to meet analysts’ forecasts or benchmarks </a:t>
            </a:r>
            <a:r>
              <a:rPr lang="en-US" sz="2000" dirty="0" smtClean="0"/>
              <a:t>such as prior-year earnings, </a:t>
            </a:r>
            <a:r>
              <a:rPr lang="en-US" sz="2000" b="1" dirty="0" smtClean="0"/>
              <a:t>to meet debt covenant restrictions</a:t>
            </a:r>
            <a:r>
              <a:rPr lang="en-US" sz="2000" dirty="0" smtClean="0"/>
              <a:t>, </a:t>
            </a:r>
            <a:r>
              <a:rPr lang="en-US" sz="2000" b="1" dirty="0" smtClean="0"/>
              <a:t>or to artificially inflate stock prices</a:t>
            </a:r>
            <a:r>
              <a:rPr lang="en-US" sz="2000" dirty="0" smtClean="0"/>
              <a:t>. In some cases, </a:t>
            </a:r>
            <a:r>
              <a:rPr lang="en-US" sz="2000" b="1" dirty="0" smtClean="0"/>
              <a:t>management may manipulate earnings just to preserve their reputation.</a:t>
            </a:r>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Fraud – conditions for </a:t>
            </a:r>
            <a:r>
              <a:rPr lang="en-US" sz="4000" dirty="0" smtClean="0">
                <a:latin typeface="Verdana" pitchFamily="34" charset="0"/>
                <a:ea typeface="Verdana" pitchFamily="34" charset="0"/>
                <a:cs typeface="Verdana" pitchFamily="34" charset="0"/>
              </a:rPr>
              <a:t>fraud*</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90600"/>
            <a:ext cx="8229600" cy="5257800"/>
          </a:xfrm>
        </p:spPr>
        <p:txBody>
          <a:bodyPr/>
          <a:lstStyle/>
          <a:p>
            <a:pPr marL="1370013" defTabSz="1254125">
              <a:buFont typeface="Wingdings" pitchFamily="2" charset="2"/>
              <a:buChar char="Ø"/>
              <a:defRPr/>
            </a:pPr>
            <a:r>
              <a:rPr lang="en-US" sz="2000" b="1" dirty="0" smtClean="0"/>
              <a:t>Opportunities for FR</a:t>
            </a:r>
            <a:r>
              <a:rPr lang="en-US" sz="2000" dirty="0" smtClean="0"/>
              <a:t> - although the financial statements of all companies are potentially subject to manipulation, </a:t>
            </a:r>
            <a:r>
              <a:rPr lang="en-US" sz="2000" b="1" dirty="0" smtClean="0"/>
              <a:t>the risk is greater for companies in industries where significant judgments and estimates are involved.</a:t>
            </a:r>
            <a:r>
              <a:rPr lang="en-US" sz="2000" dirty="0" smtClean="0"/>
              <a:t> For example, </a:t>
            </a:r>
            <a:r>
              <a:rPr lang="en-US" sz="2000" b="1" dirty="0" smtClean="0"/>
              <a:t>valuation of inventories is subject to greater risk of misstatement for companies with diverse inventories in many locations</a:t>
            </a:r>
            <a:r>
              <a:rPr lang="en-US" sz="2000" dirty="0" smtClean="0"/>
              <a:t>. The risk of misstatement of inventories is further increased if those inventories are at risk for obsolescence. </a:t>
            </a:r>
          </a:p>
          <a:p>
            <a:pPr marL="1370013" defTabSz="1254125">
              <a:buFont typeface="Wingdings" pitchFamily="2" charset="2"/>
              <a:buChar char="Ø"/>
              <a:defRPr/>
            </a:pPr>
            <a:r>
              <a:rPr lang="en-US" sz="2000" b="1" dirty="0" smtClean="0"/>
              <a:t>Attitudes/rationalization for FR</a:t>
            </a:r>
            <a:r>
              <a:rPr lang="en-US" sz="2000" dirty="0" smtClean="0"/>
              <a:t> - the </a:t>
            </a:r>
            <a:r>
              <a:rPr lang="en-US" sz="2000" b="1" dirty="0" smtClean="0"/>
              <a:t>attitude of top management toward financial reporting is a critical risk factor in assessing the likelihood of fraudulent financial statements. </a:t>
            </a:r>
            <a:r>
              <a:rPr lang="en-US" sz="2000" dirty="0" smtClean="0"/>
              <a:t>If the </a:t>
            </a:r>
            <a:r>
              <a:rPr lang="en-US" sz="2000" b="1" dirty="0" smtClean="0"/>
              <a:t>CEO or other top managers display a significant disregard </a:t>
            </a:r>
            <a:r>
              <a:rPr lang="en-US" sz="2000" dirty="0" smtClean="0"/>
              <a:t>for the financial reporting process, such as </a:t>
            </a:r>
            <a:r>
              <a:rPr lang="en-US" sz="2000" b="1" dirty="0" smtClean="0"/>
              <a:t>consistently issuing overly optimistic forecasts</a:t>
            </a:r>
            <a:r>
              <a:rPr lang="en-US" sz="2000" dirty="0" smtClean="0"/>
              <a:t>, </a:t>
            </a:r>
            <a:r>
              <a:rPr lang="en-US" sz="2000" b="1" dirty="0" smtClean="0"/>
              <a:t>fraudulent financial reporting is more likely</a:t>
            </a:r>
            <a:r>
              <a:rPr lang="en-US" sz="2000" dirty="0" smtClean="0"/>
              <a:t>. </a:t>
            </a:r>
          </a:p>
          <a:p>
            <a:pPr marL="1370013" lvl="0" defTabSz="1254125">
              <a:buFont typeface="Wingdings" pitchFamily="2" charset="2"/>
              <a:buChar char="Ø"/>
              <a:defRPr/>
            </a:pPr>
            <a:endParaRPr lang="en-US" sz="2000" b="1" dirty="0" smtClean="0"/>
          </a:p>
          <a:p>
            <a:pPr marL="1370013" defTabSz="1254125">
              <a:buFont typeface="Wingdings" pitchFamily="2" charset="2"/>
              <a:buChar char="Ø"/>
              <a:defRPr/>
            </a:pPr>
            <a:endParaRPr lang="en-US" sz="2000" dirty="0" smtClean="0"/>
          </a:p>
          <a:p>
            <a:pPr marL="912813">
              <a:buFont typeface="Wingdings" pitchFamily="2" charset="2"/>
              <a:buChar char="q"/>
              <a:defRPr/>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Fraud – conditions for </a:t>
            </a:r>
            <a:r>
              <a:rPr lang="en-US" sz="4000" dirty="0" smtClean="0">
                <a:latin typeface="Verdana" pitchFamily="34" charset="0"/>
                <a:ea typeface="Verdana" pitchFamily="34" charset="0"/>
                <a:cs typeface="Verdana" pitchFamily="34" charset="0"/>
              </a:rPr>
              <a:t>fraud*</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90600"/>
            <a:ext cx="8229600" cy="5257800"/>
          </a:xfrm>
        </p:spPr>
        <p:txBody>
          <a:bodyPr/>
          <a:lstStyle/>
          <a:p>
            <a:pPr marL="912813">
              <a:buFont typeface="Wingdings" pitchFamily="2" charset="2"/>
              <a:buChar char="q"/>
              <a:defRPr/>
            </a:pPr>
            <a:r>
              <a:rPr lang="en-US" sz="2000" b="1" dirty="0" smtClean="0"/>
              <a:t>Risk factors for MA </a:t>
            </a:r>
            <a:r>
              <a:rPr lang="en-US" sz="2000" dirty="0" smtClean="0"/>
              <a:t>- the same three conditions apply to misappropriation of assets. However, in assessing risk factors, greater emphasis is placed </a:t>
            </a:r>
            <a:r>
              <a:rPr lang="en-US" sz="2000" b="1" dirty="0" smtClean="0"/>
              <a:t>on individual incentives and opportunities for theft</a:t>
            </a:r>
            <a:r>
              <a:rPr lang="en-US" sz="2000" dirty="0" smtClean="0"/>
              <a:t>. </a:t>
            </a:r>
          </a:p>
          <a:p>
            <a:pPr marL="1370013" lvl="0" defTabSz="1254125">
              <a:buFont typeface="Wingdings" pitchFamily="2" charset="2"/>
              <a:buChar char="Ø"/>
              <a:defRPr/>
            </a:pPr>
            <a:r>
              <a:rPr lang="en-US" sz="2000" b="1" dirty="0" smtClean="0"/>
              <a:t>Incentives/pressures for MA </a:t>
            </a:r>
            <a:r>
              <a:rPr lang="en-US" sz="2000" dirty="0" smtClean="0"/>
              <a:t>- </a:t>
            </a:r>
            <a:r>
              <a:rPr lang="en-US" sz="2000" b="1" dirty="0" smtClean="0"/>
              <a:t>financial pressures </a:t>
            </a:r>
            <a:r>
              <a:rPr lang="en-US" sz="2000" dirty="0" smtClean="0"/>
              <a:t>are a common incentive </a:t>
            </a:r>
            <a:r>
              <a:rPr lang="en-US" sz="2000" b="1" dirty="0" smtClean="0"/>
              <a:t>for employees who misappropriate assets.</a:t>
            </a:r>
            <a:r>
              <a:rPr lang="en-US" sz="2000" dirty="0" smtClean="0"/>
              <a:t> </a:t>
            </a:r>
            <a:r>
              <a:rPr lang="en-US" sz="2000" b="1" dirty="0" smtClean="0"/>
              <a:t>Employees with excessive financial obligations</a:t>
            </a:r>
            <a:r>
              <a:rPr lang="en-US" sz="2000" dirty="0" smtClean="0"/>
              <a:t>, or </a:t>
            </a:r>
            <a:r>
              <a:rPr lang="en-US" sz="2000" b="1" dirty="0" smtClean="0"/>
              <a:t>those with drug abuse or gambling problems</a:t>
            </a:r>
            <a:r>
              <a:rPr lang="en-US" sz="2000" dirty="0" smtClean="0"/>
              <a:t>, may </a:t>
            </a:r>
            <a:r>
              <a:rPr lang="en-US" sz="2000" b="1" dirty="0" smtClean="0"/>
              <a:t>steal to meet their personal needs</a:t>
            </a:r>
            <a:r>
              <a:rPr lang="en-US" sz="2000" dirty="0" smtClean="0"/>
              <a:t>. In other cases, </a:t>
            </a:r>
            <a:r>
              <a:rPr lang="en-US" sz="2000" b="1" dirty="0" smtClean="0"/>
              <a:t>dissatisfied employees </a:t>
            </a:r>
            <a:r>
              <a:rPr lang="en-US" sz="2000" dirty="0" smtClean="0"/>
              <a:t>may </a:t>
            </a:r>
            <a:r>
              <a:rPr lang="en-US" sz="2000" b="1" dirty="0" smtClean="0"/>
              <a:t>steal as a form of attack against their employers.</a:t>
            </a:r>
          </a:p>
          <a:p>
            <a:pPr marL="1370013" defTabSz="1254125">
              <a:buFont typeface="Wingdings" pitchFamily="2" charset="2"/>
              <a:buChar char="Ø"/>
              <a:defRPr/>
            </a:pPr>
            <a:r>
              <a:rPr lang="en-US" sz="2000" b="1" dirty="0" smtClean="0"/>
              <a:t>Opportunities for MA</a:t>
            </a:r>
            <a:r>
              <a:rPr lang="en-US" sz="2000" dirty="0" smtClean="0"/>
              <a:t> - </a:t>
            </a:r>
            <a:r>
              <a:rPr lang="en-US" sz="2000" b="1" dirty="0" smtClean="0"/>
              <a:t>opportunities for theft exist in all companies. </a:t>
            </a:r>
            <a:r>
              <a:rPr lang="en-US" sz="2000" dirty="0" smtClean="0"/>
              <a:t>However, </a:t>
            </a:r>
            <a:r>
              <a:rPr lang="en-US" sz="2000" b="1" dirty="0" smtClean="0"/>
              <a:t>opportunities are greater in companies with accessible cash or with inventory or other valuable assets, especially if they are small or easily removed</a:t>
            </a:r>
            <a:r>
              <a:rPr lang="en-US" sz="2000" dirty="0" smtClean="0"/>
              <a:t>. For example, </a:t>
            </a:r>
            <a:r>
              <a:rPr lang="en-US" sz="2000" b="1" dirty="0" smtClean="0"/>
              <a:t>casinos handle extensive amounts of cash with little formal records of cash received</a:t>
            </a:r>
            <a:r>
              <a:rPr lang="en-US" sz="2000" dirty="0" smtClean="0"/>
              <a:t>. Similarly, </a:t>
            </a:r>
            <a:r>
              <a:rPr lang="en-US" sz="2000" b="1" dirty="0" smtClean="0"/>
              <a:t>thefts of laptop computers are </a:t>
            </a:r>
            <a:endParaRPr lang="en-US" sz="2000" b="1"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Fraud – conditions for </a:t>
            </a:r>
            <a:r>
              <a:rPr lang="en-US" sz="4000" dirty="0" smtClean="0">
                <a:latin typeface="Verdana" pitchFamily="34" charset="0"/>
                <a:ea typeface="Verdana" pitchFamily="34" charset="0"/>
                <a:cs typeface="Verdana" pitchFamily="34" charset="0"/>
              </a:rPr>
              <a:t>fraud*</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257800"/>
          </a:xfrm>
        </p:spPr>
        <p:txBody>
          <a:bodyPr/>
          <a:lstStyle/>
          <a:p>
            <a:pPr marL="1370013" indent="1588" defTabSz="1254125">
              <a:buNone/>
              <a:defRPr/>
            </a:pPr>
            <a:r>
              <a:rPr lang="en-US" sz="2000" b="1" dirty="0" smtClean="0"/>
              <a:t>much more frequent than thefts of desktop systems</a:t>
            </a:r>
            <a:r>
              <a:rPr lang="en-US" sz="2000" dirty="0" smtClean="0"/>
              <a:t>. </a:t>
            </a:r>
            <a:r>
              <a:rPr lang="en-US" sz="2000" b="1" dirty="0" smtClean="0"/>
              <a:t>Weak internal controls create opportunities for theft. Inadequate separation of duties is practically a license for employees to steal</a:t>
            </a:r>
            <a:r>
              <a:rPr lang="en-US" sz="2000" dirty="0" smtClean="0"/>
              <a:t>. Whenever employees have custody or even temporary access to assets and maintain the accounting records for those assets, the potential for theft exists. For example, if inventory storeroom employees also maintain inventory records, they can easily take inventory items and cover the theft by adjusting the accounting records.</a:t>
            </a:r>
          </a:p>
          <a:p>
            <a:pPr marL="1370013" indent="1588" defTabSz="1254125">
              <a:buNone/>
              <a:defRPr/>
            </a:pPr>
            <a:r>
              <a:rPr lang="en-US" sz="2000" b="1" dirty="0" smtClean="0"/>
              <a:t>Fraud is more prevalent in smaller businesses and not-for-profit organizations</a:t>
            </a:r>
            <a:r>
              <a:rPr lang="en-US" sz="2000" dirty="0" smtClean="0"/>
              <a:t> because it is more difficult for these entities to maintain adequate separation of duties. However, </a:t>
            </a:r>
            <a:r>
              <a:rPr lang="en-US" sz="2000" b="1" dirty="0" smtClean="0"/>
              <a:t>even large organizations may fail to maintain adequate separation in critical areas</a:t>
            </a:r>
            <a:r>
              <a:rPr lang="en-US" sz="2000" dirty="0" smtClean="0"/>
              <a:t>. </a:t>
            </a:r>
          </a:p>
          <a:p>
            <a:pPr marL="1370013" defTabSz="1254125">
              <a:buFont typeface="Wingdings" pitchFamily="2" charset="2"/>
              <a:buChar char="Ø"/>
              <a:defRPr/>
            </a:pPr>
            <a:r>
              <a:rPr lang="en-US" sz="2000" b="1" dirty="0" smtClean="0"/>
              <a:t>Attitudes/rationalization for MA</a:t>
            </a:r>
            <a:r>
              <a:rPr lang="en-US" sz="2000" dirty="0" smtClean="0"/>
              <a:t> - management’s attitude toward controls and ethical conduct may allow employees and managers to rationalize the theft of assets. </a:t>
            </a:r>
            <a:r>
              <a:rPr lang="en-US" sz="2000" b="1" dirty="0" smtClean="0"/>
              <a:t>If</a:t>
            </a:r>
          </a:p>
          <a:p>
            <a:pPr marL="1370013" defTabSz="1254125">
              <a:buFont typeface="Wingdings" pitchFamily="2" charset="2"/>
              <a:buChar char="Ø"/>
              <a:defRPr/>
            </a:pPr>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Fraud – conditions for </a:t>
            </a:r>
            <a:r>
              <a:rPr lang="en-US" sz="4000" dirty="0" smtClean="0">
                <a:latin typeface="Verdana" pitchFamily="34" charset="0"/>
                <a:ea typeface="Verdana" pitchFamily="34" charset="0"/>
                <a:cs typeface="Verdana" pitchFamily="34" charset="0"/>
              </a:rPr>
              <a:t>fraud*</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90600"/>
            <a:ext cx="8229600" cy="5257800"/>
          </a:xfrm>
        </p:spPr>
        <p:txBody>
          <a:bodyPr/>
          <a:lstStyle/>
          <a:p>
            <a:pPr marL="1370013" lvl="0" indent="1588" defTabSz="1254125">
              <a:buNone/>
              <a:defRPr/>
            </a:pPr>
            <a:r>
              <a:rPr lang="en-US" sz="2000" b="1" dirty="0" smtClean="0"/>
              <a:t>management cheats customers through overcharging for goods or engaging in high pressure sales tactics, employees may feel that it is acceptable for them to behave in the same fashion by cheating on expense or time reports.</a:t>
            </a:r>
          </a:p>
          <a:p>
            <a:pPr marL="1370013" defTabSz="1254125">
              <a:buFont typeface="Wingdings" pitchFamily="2" charset="2"/>
              <a:buChar char="Ø"/>
              <a:defRPr/>
            </a:pPr>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Fraud – assessing the </a:t>
            </a:r>
            <a:r>
              <a:rPr lang="en-US" sz="4000" dirty="0" smtClean="0">
                <a:latin typeface="Verdana" pitchFamily="34" charset="0"/>
                <a:ea typeface="Verdana" pitchFamily="34" charset="0"/>
                <a:cs typeface="Verdana" pitchFamily="34" charset="0"/>
              </a:rPr>
              <a:t>risk*</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257800"/>
          </a:xfrm>
        </p:spPr>
        <p:txBody>
          <a:bodyPr/>
          <a:lstStyle/>
          <a:p>
            <a:r>
              <a:rPr lang="en-US" sz="2000" b="1" dirty="0" smtClean="0"/>
              <a:t>Assessing the risk of fraud </a:t>
            </a:r>
            <a:r>
              <a:rPr lang="en-US" sz="2000" dirty="0" smtClean="0"/>
              <a:t>- auditors must maintain a level of professional skepticism as they consider a broad set of information, including fraud risk factors, to identify and respond to fraud risk. </a:t>
            </a:r>
            <a:r>
              <a:rPr lang="en-US" sz="2000" b="1" dirty="0" smtClean="0"/>
              <a:t>The auditor has a responsibility to respond to fraud risk by planning and performing the audit to obtain reasonable assurance that material misstatements, whether due to errors or fraud, are detected.</a:t>
            </a:r>
          </a:p>
          <a:p>
            <a:pPr marL="912813">
              <a:buFont typeface="Wingdings" pitchFamily="2" charset="2"/>
              <a:buChar char="q"/>
              <a:defRPr/>
            </a:pPr>
            <a:r>
              <a:rPr lang="en-US" sz="2000" b="1" dirty="0" smtClean="0"/>
              <a:t>Professional skepticism</a:t>
            </a:r>
            <a:r>
              <a:rPr lang="en-US" sz="2000" dirty="0" smtClean="0"/>
              <a:t> - auditing standards state that, </a:t>
            </a:r>
            <a:r>
              <a:rPr lang="en-US" sz="2000" b="1" dirty="0" smtClean="0"/>
              <a:t>in exercising professional skepticism, an auditor “neither assumes that management is dishonest nor assumes unquestioned honesty.”</a:t>
            </a:r>
            <a:r>
              <a:rPr lang="en-US" sz="2000" dirty="0" smtClean="0"/>
              <a:t> In practice, </a:t>
            </a:r>
            <a:r>
              <a:rPr lang="en-US" sz="2000" b="1" dirty="0" smtClean="0"/>
              <a:t>maintaining this attitude of professional skepticism can be difficult because</a:t>
            </a:r>
            <a:r>
              <a:rPr lang="en-US" sz="2000" dirty="0" smtClean="0"/>
              <a:t>, despite some recent high-profile examples of fraudulent financial statements, </a:t>
            </a:r>
            <a:r>
              <a:rPr lang="en-US" sz="2000" b="1" dirty="0" smtClean="0"/>
              <a:t>material frauds are infrequent compared to the number of audits of financial statements conducted annually</a:t>
            </a:r>
            <a:r>
              <a:rPr lang="en-US" sz="2000" dirty="0" smtClean="0"/>
              <a:t>. </a:t>
            </a:r>
            <a:r>
              <a:rPr lang="en-US" sz="2000" b="1" dirty="0" smtClean="0"/>
              <a:t>Most auditors will never encounter a material fraud during their careers</a:t>
            </a:r>
            <a:r>
              <a:rPr lang="en-US" sz="2000" dirty="0" smtClean="0"/>
              <a:t>. Also, through client acceptance and continuance evaluation</a:t>
            </a:r>
            <a:endParaRPr lang="en-US" sz="2000" b="1" dirty="0" smtClean="0"/>
          </a:p>
          <a:p>
            <a:pPr marL="1370013" defTabSz="1254125">
              <a:buFont typeface="Wingdings" pitchFamily="2" charset="2"/>
              <a:buChar char="Ø"/>
              <a:defRPr/>
            </a:pPr>
            <a:endParaRPr lang="en-US" sz="2000" dirty="0" smtClean="0"/>
          </a:p>
          <a:p>
            <a:pPr marL="1370013" defTabSz="1254125">
              <a:buFont typeface="Wingdings" pitchFamily="2" charset="2"/>
              <a:buChar char="Ø"/>
              <a:defRPr/>
            </a:pPr>
            <a:endParaRPr lang="en-US" sz="2000" dirty="0" smtClean="0"/>
          </a:p>
          <a:p>
            <a:pPr marL="912813">
              <a:buFont typeface="Wingdings" pitchFamily="2" charset="2"/>
              <a:buChar char="q"/>
              <a:defRPr/>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Fraud – assessing the </a:t>
            </a:r>
            <a:r>
              <a:rPr lang="en-US" sz="4000" dirty="0" smtClean="0">
                <a:latin typeface="Verdana" pitchFamily="34" charset="0"/>
                <a:ea typeface="Verdana" pitchFamily="34" charset="0"/>
                <a:cs typeface="Verdana" pitchFamily="34" charset="0"/>
              </a:rPr>
              <a:t>risk*</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257800"/>
          </a:xfrm>
        </p:spPr>
        <p:txBody>
          <a:bodyPr/>
          <a:lstStyle/>
          <a:p>
            <a:pPr marL="912813" indent="1588">
              <a:buNone/>
              <a:defRPr/>
            </a:pPr>
            <a:r>
              <a:rPr lang="en-US" sz="2000" dirty="0" smtClean="0"/>
              <a:t>procedures, </a:t>
            </a:r>
            <a:r>
              <a:rPr lang="en-US" sz="2000" b="1" dirty="0" smtClean="0"/>
              <a:t>auditors reject most potential clients perceived as lacking honesty and integrity.</a:t>
            </a:r>
          </a:p>
          <a:p>
            <a:pPr marL="1370013" lvl="0" defTabSz="1254125">
              <a:buFont typeface="Wingdings" pitchFamily="2" charset="2"/>
              <a:buChar char="Ø"/>
              <a:defRPr/>
            </a:pPr>
            <a:r>
              <a:rPr lang="en-US" sz="2000" b="1" dirty="0" smtClean="0"/>
              <a:t>Questioning mind </a:t>
            </a:r>
            <a:r>
              <a:rPr lang="en-US" sz="2000" dirty="0" smtClean="0"/>
              <a:t>- auditing standards emphasize consideration of </a:t>
            </a:r>
            <a:r>
              <a:rPr lang="en-US" sz="2000" b="1" dirty="0" smtClean="0"/>
              <a:t>a client’s susceptibility to fraud, regardless of the auditor’s beliefs about the likelihood of fraud and management’s honesty and integrity. </a:t>
            </a:r>
            <a:r>
              <a:rPr lang="en-US" sz="2000" dirty="0" smtClean="0"/>
              <a:t>During audit planning for every audit, the engagement team must discuss the need to maintain a questioning mind throughout the audit to identify fraud risks and critically evaluate audit evidence. </a:t>
            </a:r>
            <a:r>
              <a:rPr lang="en-US" sz="2000" b="1" dirty="0" smtClean="0"/>
              <a:t>There is always a risk that even an honest person can rationalize fraudulent actions when incentives or pressures become extreme.</a:t>
            </a:r>
          </a:p>
          <a:p>
            <a:pPr marL="1370013" lvl="0" defTabSz="1254125">
              <a:buFont typeface="Wingdings" pitchFamily="2" charset="2"/>
              <a:buChar char="Ø"/>
              <a:defRPr/>
            </a:pPr>
            <a:r>
              <a:rPr lang="en-US" sz="2000" b="1" dirty="0" smtClean="0"/>
              <a:t>Critical evaluation of audit evidence </a:t>
            </a:r>
            <a:r>
              <a:rPr lang="en-US" sz="2000" dirty="0" smtClean="0"/>
              <a:t>- upon discovering information or other conditions that indicate a material misstatement due to fraud may have occurred, </a:t>
            </a:r>
            <a:r>
              <a:rPr lang="en-US" sz="2000" b="1" dirty="0" smtClean="0"/>
              <a:t>auditors should thoroughly probe the issues, acquire additional evidence as needed, and consult with other team members. Auditors must be careful not to rationalize</a:t>
            </a:r>
            <a:endParaRPr lang="en-US" sz="2000" dirty="0" smtClean="0"/>
          </a:p>
          <a:p>
            <a:pPr marL="912813">
              <a:buFont typeface="Wingdings" pitchFamily="2" charset="2"/>
              <a:buChar char="q"/>
              <a:defRPr/>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16</a:t>
            </a:fld>
            <a:endParaRPr lang="de-AT"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Fraud – assessing the </a:t>
            </a:r>
            <a:r>
              <a:rPr lang="en-US" sz="4000" dirty="0" smtClean="0">
                <a:latin typeface="Verdana" pitchFamily="34" charset="0"/>
                <a:ea typeface="Verdana" pitchFamily="34" charset="0"/>
                <a:cs typeface="Verdana" pitchFamily="34" charset="0"/>
              </a:rPr>
              <a:t>risk*</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257800"/>
          </a:xfrm>
        </p:spPr>
        <p:txBody>
          <a:bodyPr/>
          <a:lstStyle/>
          <a:p>
            <a:pPr marL="1370013" indent="1588" defTabSz="1254125">
              <a:buNone/>
              <a:defRPr/>
            </a:pPr>
            <a:r>
              <a:rPr lang="en-US" sz="2000" b="1" dirty="0" smtClean="0"/>
              <a:t>or assume a misstatement is an isolated incident</a:t>
            </a:r>
            <a:r>
              <a:rPr lang="en-US" sz="2000" dirty="0" smtClean="0"/>
              <a:t>. For example, say an auditor uncovers a current year sale that should properly be reflected as a sale in the following year. </a:t>
            </a:r>
            <a:r>
              <a:rPr lang="en-US" sz="2000" b="1" dirty="0" smtClean="0"/>
              <a:t>The auditor should evaluate the reasons for the misstatement, determine whether it was intentional or a fraud, and consider whether other such misstatements are likely to have occurred.</a:t>
            </a:r>
          </a:p>
          <a:p>
            <a:pPr marL="912813">
              <a:buFont typeface="Wingdings" pitchFamily="2" charset="2"/>
              <a:buChar char="q"/>
              <a:defRPr/>
            </a:pPr>
            <a:r>
              <a:rPr lang="en-US" sz="2000" b="1" dirty="0" smtClean="0"/>
              <a:t>Sources of information to assess audit risk </a:t>
            </a:r>
            <a:r>
              <a:rPr lang="en-US" sz="2000" dirty="0" smtClean="0"/>
              <a:t>- five sources of information to assess these fraud risks are used:</a:t>
            </a:r>
          </a:p>
          <a:p>
            <a:pPr marL="1370013" defTabSz="1254125">
              <a:buFont typeface="Wingdings" pitchFamily="2" charset="2"/>
              <a:buChar char="Ø"/>
              <a:defRPr/>
            </a:pPr>
            <a:r>
              <a:rPr lang="en-US" sz="2000" b="1" dirty="0" smtClean="0"/>
              <a:t>Communications among audit team</a:t>
            </a:r>
            <a:r>
              <a:rPr lang="en-US" sz="2000" dirty="0" smtClean="0"/>
              <a:t> - </a:t>
            </a:r>
            <a:r>
              <a:rPr lang="en-US" sz="2000" b="1" dirty="0" smtClean="0"/>
              <a:t>the audit team is required to conduct discussions to share insights from more experienced audit team members and to “brainstorm” ideas </a:t>
            </a:r>
            <a:r>
              <a:rPr lang="en-US" sz="2000" dirty="0" smtClean="0"/>
              <a:t>that address the following:</a:t>
            </a:r>
          </a:p>
          <a:p>
            <a:pPr marL="1827213" defTabSz="1254125">
              <a:buFont typeface="Wingdings" pitchFamily="2" charset="2"/>
              <a:buChar char="ü"/>
              <a:defRPr/>
            </a:pPr>
            <a:r>
              <a:rPr lang="en-US" sz="2000" b="1" dirty="0" smtClean="0"/>
              <a:t>How and where </a:t>
            </a:r>
            <a:r>
              <a:rPr lang="en-US" sz="2000" dirty="0" smtClean="0"/>
              <a:t>they believe the entity’s </a:t>
            </a:r>
            <a:r>
              <a:rPr lang="en-US" sz="2000" b="1" dirty="0" smtClean="0"/>
              <a:t>financial statements might be susceptible to material misstatement due to fraud. </a:t>
            </a:r>
          </a:p>
          <a:p>
            <a:pPr marL="1827213" defTabSz="1254125">
              <a:buFont typeface="Wingdings" pitchFamily="2" charset="2"/>
              <a:buChar char="ü"/>
              <a:defRPr/>
            </a:pPr>
            <a:r>
              <a:rPr lang="en-US" sz="2000" b="1" dirty="0" smtClean="0"/>
              <a:t>How management could perpetrate and conceal</a:t>
            </a:r>
            <a:r>
              <a:rPr lang="en-US" sz="2000" dirty="0" smtClean="0"/>
              <a:t> </a:t>
            </a:r>
            <a:r>
              <a:rPr lang="en-US" sz="2000" b="1" dirty="0" smtClean="0"/>
              <a:t>fraudulent financial reporting.</a:t>
            </a:r>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17</a:t>
            </a:fld>
            <a:endParaRPr lang="de-AT"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Fraud – assessing the </a:t>
            </a:r>
            <a:r>
              <a:rPr lang="en-US" sz="4000" dirty="0" smtClean="0">
                <a:latin typeface="Verdana" pitchFamily="34" charset="0"/>
                <a:ea typeface="Verdana" pitchFamily="34" charset="0"/>
                <a:cs typeface="Verdana" pitchFamily="34" charset="0"/>
              </a:rPr>
              <a:t>risk*</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257800"/>
          </a:xfrm>
        </p:spPr>
        <p:txBody>
          <a:bodyPr/>
          <a:lstStyle/>
          <a:p>
            <a:pPr marL="1827213" defTabSz="1254125">
              <a:buFont typeface="Wingdings" pitchFamily="2" charset="2"/>
              <a:buChar char="ü"/>
              <a:defRPr/>
            </a:pPr>
            <a:r>
              <a:rPr lang="en-US" sz="2000" b="1" dirty="0" smtClean="0"/>
              <a:t>How anyone might misappropriate assets </a:t>
            </a:r>
            <a:r>
              <a:rPr lang="en-US" sz="2000" dirty="0" smtClean="0"/>
              <a:t>of the entity.</a:t>
            </a:r>
          </a:p>
          <a:p>
            <a:pPr marL="1827213" defTabSz="1254125">
              <a:buFont typeface="Wingdings" pitchFamily="2" charset="2"/>
              <a:buChar char="ü"/>
              <a:defRPr/>
            </a:pPr>
            <a:r>
              <a:rPr lang="en-US" sz="2000" b="1" dirty="0" smtClean="0"/>
              <a:t>How the auditor might respond to the susceptibility of material misstatements due to fraud.</a:t>
            </a:r>
          </a:p>
          <a:p>
            <a:pPr marL="1370013" lvl="0" defTabSz="1254125">
              <a:buFont typeface="Wingdings" pitchFamily="2" charset="2"/>
              <a:buChar char="Ø"/>
              <a:defRPr/>
            </a:pPr>
            <a:r>
              <a:rPr lang="en-US" sz="2000" b="1" dirty="0" smtClean="0"/>
              <a:t>Inquiries of management </a:t>
            </a:r>
            <a:r>
              <a:rPr lang="en-US" sz="2000" dirty="0" smtClean="0"/>
              <a:t>- </a:t>
            </a:r>
            <a:r>
              <a:rPr lang="en-US" sz="2000" b="1" dirty="0" smtClean="0"/>
              <a:t>the auditor is required to make specific inquiries about fraud in every audit</a:t>
            </a:r>
            <a:r>
              <a:rPr lang="en-US" sz="2000" dirty="0" smtClean="0"/>
              <a:t>. Inquiries of management and others within the company provide employees with </a:t>
            </a:r>
            <a:r>
              <a:rPr lang="en-US" sz="2000" b="1" dirty="0" smtClean="0"/>
              <a:t>an opportunity to tell the auditor information that otherwise might not be communicated. The auditor’s inquiries of management </a:t>
            </a:r>
            <a:r>
              <a:rPr lang="en-US" sz="2000" dirty="0" smtClean="0"/>
              <a:t>should address </a:t>
            </a:r>
            <a:r>
              <a:rPr lang="en-US" sz="2000" b="1" dirty="0" smtClean="0"/>
              <a:t>whether management has knowledge of any fraud or suspected fraud within the company</a:t>
            </a:r>
            <a:r>
              <a:rPr lang="en-US" sz="2000" dirty="0" smtClean="0"/>
              <a:t>. Auditors should also inquire about </a:t>
            </a:r>
            <a:r>
              <a:rPr lang="en-US" sz="2000" b="1" dirty="0" smtClean="0"/>
              <a:t>management’s process of assessing fraud risks, the nature of fraud risks identified by management, any internal controls implemented to address those risks, and any information about fraud risks </a:t>
            </a:r>
            <a:r>
              <a:rPr lang="en-US" sz="2000" dirty="0" smtClean="0"/>
              <a:t>and related controls </a:t>
            </a:r>
            <a:r>
              <a:rPr lang="en-US" sz="2000" b="1" dirty="0" smtClean="0"/>
              <a:t>that management has reported to the audit committee.</a:t>
            </a:r>
          </a:p>
          <a:p>
            <a:pPr marL="1370013" defTabSz="1254125">
              <a:buFont typeface="Wingdings" pitchFamily="2" charset="2"/>
              <a:buChar char="Ø"/>
              <a:defRPr/>
            </a:pPr>
            <a:endParaRPr lang="en-US" sz="2000" dirty="0" smtClean="0"/>
          </a:p>
          <a:p>
            <a:pPr marL="912813">
              <a:buFont typeface="Wingdings" pitchFamily="2" charset="2"/>
              <a:buChar char="q"/>
              <a:defRPr/>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18</a:t>
            </a:fld>
            <a:endParaRPr lang="de-AT"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Fraud – assessing the </a:t>
            </a:r>
            <a:r>
              <a:rPr lang="en-US" sz="4000" dirty="0" smtClean="0">
                <a:latin typeface="Verdana" pitchFamily="34" charset="0"/>
                <a:ea typeface="Verdana" pitchFamily="34" charset="0"/>
                <a:cs typeface="Verdana" pitchFamily="34" charset="0"/>
              </a:rPr>
              <a:t>risk*</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838200"/>
            <a:ext cx="8229600" cy="5257800"/>
          </a:xfrm>
        </p:spPr>
        <p:txBody>
          <a:bodyPr/>
          <a:lstStyle/>
          <a:p>
            <a:pPr marL="1370013" lvl="0" defTabSz="1254125">
              <a:buFont typeface="Wingdings" pitchFamily="2" charset="2"/>
              <a:buChar char="Ø"/>
              <a:defRPr/>
            </a:pPr>
            <a:r>
              <a:rPr lang="en-US" sz="2000" b="1" dirty="0" smtClean="0"/>
              <a:t>Risk factors </a:t>
            </a:r>
            <a:r>
              <a:rPr lang="en-US" sz="2000" dirty="0" smtClean="0"/>
              <a:t>- the auditor is required to evaluate whether fraud risk factors indicate incentives or pressures to perpetrate fraud, opportunities to carry out fraud, or attitudes or rationalizations used to justify a fraudulent action</a:t>
            </a:r>
            <a:r>
              <a:rPr lang="en-US" sz="2000" b="1" dirty="0" smtClean="0"/>
              <a:t>. The existence of fraud risk factors does not mean fraud exists, but that the likelihood of fraud is higher. </a:t>
            </a:r>
            <a:r>
              <a:rPr lang="en-US" sz="2000" dirty="0" smtClean="0"/>
              <a:t>Auditors should consider these factors along with any other information used to assess the risks of fraud.</a:t>
            </a:r>
          </a:p>
          <a:p>
            <a:pPr marL="1370013" lvl="0" defTabSz="1254125">
              <a:buFont typeface="Wingdings" pitchFamily="2" charset="2"/>
              <a:buChar char="Ø"/>
              <a:defRPr/>
            </a:pPr>
            <a:r>
              <a:rPr lang="en-US" sz="2000" b="1" dirty="0" smtClean="0"/>
              <a:t>Other information </a:t>
            </a:r>
            <a:r>
              <a:rPr lang="en-US" sz="2000" dirty="0" smtClean="0"/>
              <a:t>- </a:t>
            </a:r>
            <a:r>
              <a:rPr lang="en-US" sz="2000" b="1" dirty="0" smtClean="0"/>
              <a:t>auditors should consider all information they have obtained in any phase or part of the audit as they assess the risk of fraud</a:t>
            </a:r>
            <a:r>
              <a:rPr lang="en-US" sz="2000" dirty="0" smtClean="0"/>
              <a:t>. Many of the risk assessment procedures that the auditor performs during planning to assess the risk of material misstatement may indicate a heightened risk of fraud. </a:t>
            </a:r>
          </a:p>
          <a:p>
            <a:pPr marL="1370013" defTabSz="1254125">
              <a:buFont typeface="Wingdings" pitchFamily="2" charset="2"/>
              <a:buChar char="Ø"/>
              <a:defRPr/>
            </a:pPr>
            <a:endParaRPr lang="en-US" sz="2000" dirty="0" smtClean="0"/>
          </a:p>
          <a:p>
            <a:pPr marL="1370013" defTabSz="1254125">
              <a:buFont typeface="Wingdings" pitchFamily="2" charset="2"/>
              <a:buChar char="Ø"/>
              <a:defRPr/>
            </a:pPr>
            <a:endParaRPr lang="en-US" sz="2000" dirty="0" smtClean="0"/>
          </a:p>
          <a:p>
            <a:pPr marL="1370013" defTabSz="1254125">
              <a:buFont typeface="Wingdings" pitchFamily="2" charset="2"/>
              <a:buChar char="Ø"/>
              <a:defRPr/>
            </a:pPr>
            <a:endParaRPr lang="en-US" sz="2000" dirty="0" smtClean="0"/>
          </a:p>
          <a:p>
            <a:pPr marL="912813">
              <a:buFont typeface="Wingdings" pitchFamily="2" charset="2"/>
              <a:buChar char="q"/>
              <a:defRPr/>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19</a:t>
            </a:fld>
            <a:endParaRPr lang="de-AT"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a:t>
            </a:r>
            <a:endParaRPr lang="en-US" sz="4000" dirty="0"/>
          </a:p>
        </p:txBody>
      </p:sp>
      <p:sp>
        <p:nvSpPr>
          <p:cNvPr id="3" name="Содержимое 2"/>
          <p:cNvSpPr>
            <a:spLocks noGrp="1"/>
          </p:cNvSpPr>
          <p:nvPr>
            <p:ph idx="1"/>
          </p:nvPr>
        </p:nvSpPr>
        <p:spPr/>
        <p:txBody>
          <a:bodyPr/>
          <a:lstStyle/>
          <a:p>
            <a:r>
              <a:rPr lang="en-US" sz="2000" dirty="0" smtClean="0"/>
              <a:t>Fraud</a:t>
            </a:r>
          </a:p>
          <a:p>
            <a:r>
              <a:rPr lang="en-US" sz="2000" dirty="0" smtClean="0"/>
              <a:t>Reporting the obtained results</a:t>
            </a:r>
          </a:p>
          <a:p>
            <a:r>
              <a:rPr lang="en-US" sz="2000" dirty="0" smtClean="0"/>
              <a:t>Recommended reading</a:t>
            </a:r>
          </a:p>
          <a:p>
            <a:r>
              <a:rPr lang="en-US" sz="2000" dirty="0" smtClean="0"/>
              <a:t>Appendices: ISA </a:t>
            </a:r>
            <a:r>
              <a:rPr lang="en-US" sz="2000" dirty="0" smtClean="0"/>
              <a:t>240, 330, 450, 700</a:t>
            </a:r>
            <a:r>
              <a:rPr lang="en-US" sz="2000" dirty="0" smtClean="0"/>
              <a:t>, </a:t>
            </a:r>
            <a:r>
              <a:rPr lang="en-US" sz="2000" dirty="0" smtClean="0"/>
              <a:t>705</a:t>
            </a: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Fraud – assessing the </a:t>
            </a:r>
            <a:r>
              <a:rPr lang="en-US" sz="4000" dirty="0" smtClean="0">
                <a:latin typeface="Verdana" pitchFamily="34" charset="0"/>
                <a:ea typeface="Verdana" pitchFamily="34" charset="0"/>
                <a:cs typeface="Verdana" pitchFamily="34" charset="0"/>
              </a:rPr>
              <a:t>risk*</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20</a:t>
            </a:fld>
            <a:endParaRPr lang="de-AT" altLang="en-US"/>
          </a:p>
        </p:txBody>
      </p:sp>
      <p:pic>
        <p:nvPicPr>
          <p:cNvPr id="3074" name="Picture 2"/>
          <p:cNvPicPr>
            <a:picLocks noChangeAspect="1" noChangeArrowheads="1"/>
          </p:cNvPicPr>
          <p:nvPr/>
        </p:nvPicPr>
        <p:blipFill>
          <a:blip r:embed="rId3" cstate="print"/>
          <a:srcRect/>
          <a:stretch>
            <a:fillRect/>
          </a:stretch>
        </p:blipFill>
        <p:spPr bwMode="auto">
          <a:xfrm>
            <a:off x="762000" y="1219200"/>
            <a:ext cx="7402239" cy="47244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7813"/>
            <a:ext cx="9448800" cy="1139825"/>
          </a:xfrm>
        </p:spPr>
        <p:txBody>
          <a:bodyPr/>
          <a:lstStyle/>
          <a:p>
            <a:r>
              <a:rPr lang="en-US" sz="4000" dirty="0" smtClean="0">
                <a:latin typeface="Verdana" pitchFamily="34" charset="0"/>
                <a:ea typeface="Verdana" pitchFamily="34" charset="0"/>
                <a:cs typeface="Verdana" pitchFamily="34" charset="0"/>
              </a:rPr>
              <a:t>Fraud – documenting the </a:t>
            </a:r>
            <a:r>
              <a:rPr lang="en-US" sz="4000" dirty="0" smtClean="0">
                <a:latin typeface="Verdana" pitchFamily="34" charset="0"/>
                <a:ea typeface="Verdana" pitchFamily="34" charset="0"/>
                <a:cs typeface="Verdana" pitchFamily="34" charset="0"/>
              </a:rPr>
              <a:t>assess-t*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257800"/>
          </a:xfrm>
        </p:spPr>
        <p:txBody>
          <a:bodyPr/>
          <a:lstStyle/>
          <a:p>
            <a:r>
              <a:rPr lang="en-US" sz="2000" b="1" dirty="0" smtClean="0"/>
              <a:t>Documenting fraud assessment </a:t>
            </a:r>
            <a:r>
              <a:rPr lang="en-US" sz="2000" dirty="0" smtClean="0"/>
              <a:t>- auditing standards require that </a:t>
            </a:r>
            <a:r>
              <a:rPr lang="en-US" sz="2000" b="1" dirty="0" smtClean="0"/>
              <a:t>auditors document the following matters </a:t>
            </a:r>
            <a:r>
              <a:rPr lang="en-US" sz="2000" dirty="0" smtClean="0"/>
              <a:t>related to the auditor’s consideration of material misstatements due to fraud:</a:t>
            </a:r>
          </a:p>
          <a:p>
            <a:pPr marL="912813" lvl="0">
              <a:buFont typeface="Wingdings" pitchFamily="2" charset="2"/>
              <a:buChar char="q"/>
              <a:defRPr/>
            </a:pPr>
            <a:r>
              <a:rPr lang="en-US" sz="2000" dirty="0" smtClean="0"/>
              <a:t>The </a:t>
            </a:r>
            <a:r>
              <a:rPr lang="en-US" sz="2000" b="1" dirty="0" smtClean="0"/>
              <a:t>discussion among engagement team personnel in planning the audit </a:t>
            </a:r>
            <a:r>
              <a:rPr lang="en-US" sz="2000" dirty="0" smtClean="0"/>
              <a:t>about the susceptibility of the entity’s financial statements to material fraud.</a:t>
            </a:r>
          </a:p>
          <a:p>
            <a:pPr marL="912813" lvl="0">
              <a:buFont typeface="Wingdings" pitchFamily="2" charset="2"/>
              <a:buChar char="q"/>
              <a:defRPr/>
            </a:pPr>
            <a:r>
              <a:rPr lang="en-US" sz="2000" b="1" dirty="0" smtClean="0"/>
              <a:t>Procedures performed to obtain information necessary to identify and assess the risks </a:t>
            </a:r>
            <a:r>
              <a:rPr lang="en-US" sz="2000" dirty="0" smtClean="0"/>
              <a:t>of material fraud.</a:t>
            </a:r>
          </a:p>
          <a:p>
            <a:pPr marL="912813" lvl="0">
              <a:buFont typeface="Wingdings" pitchFamily="2" charset="2"/>
              <a:buChar char="q"/>
              <a:defRPr/>
            </a:pPr>
            <a:r>
              <a:rPr lang="en-US" sz="2000" b="1" dirty="0" smtClean="0"/>
              <a:t>Specific risks of material fraud that were identified</a:t>
            </a:r>
            <a:r>
              <a:rPr lang="en-US" sz="2000" dirty="0" smtClean="0"/>
              <a:t>, and a description of the </a:t>
            </a:r>
            <a:r>
              <a:rPr lang="en-US" sz="2000" b="1" dirty="0" smtClean="0"/>
              <a:t>auditor’s response to those risks</a:t>
            </a:r>
            <a:r>
              <a:rPr lang="en-US" sz="2000" dirty="0" smtClean="0"/>
              <a:t>.</a:t>
            </a:r>
          </a:p>
          <a:p>
            <a:pPr marL="912813" lvl="0">
              <a:buFont typeface="Wingdings" pitchFamily="2" charset="2"/>
              <a:buChar char="q"/>
              <a:defRPr/>
            </a:pPr>
            <a:r>
              <a:rPr lang="en-US" sz="2000" b="1" dirty="0" smtClean="0"/>
              <a:t>Reasons supporting a conclusion that there is not a significant risk of material improper revenue recognition.</a:t>
            </a:r>
          </a:p>
          <a:p>
            <a:pPr marL="912813" lvl="0">
              <a:buFont typeface="Wingdings" pitchFamily="2" charset="2"/>
              <a:buChar char="q"/>
              <a:defRPr/>
            </a:pPr>
            <a:r>
              <a:rPr lang="en-US" sz="2000" b="1" dirty="0" smtClean="0"/>
              <a:t>Results of the procedures </a:t>
            </a:r>
            <a:r>
              <a:rPr lang="en-US" sz="2000" dirty="0" smtClean="0"/>
              <a:t>performed to address </a:t>
            </a:r>
            <a:r>
              <a:rPr lang="en-US" sz="2000" b="1" dirty="0" smtClean="0"/>
              <a:t>the risk of management override of controls.</a:t>
            </a:r>
          </a:p>
          <a:p>
            <a:pPr marL="912813" lvl="0">
              <a:buFont typeface="Wingdings" pitchFamily="2" charset="2"/>
              <a:buChar char="q"/>
              <a:defRPr/>
            </a:pPr>
            <a:r>
              <a:rPr lang="en-US" sz="2000" b="1" dirty="0" smtClean="0"/>
              <a:t>Other conditions and analytical relationships </a:t>
            </a:r>
            <a:r>
              <a:rPr lang="en-US" sz="2000" dirty="0" smtClean="0"/>
              <a:t>indicating that </a:t>
            </a:r>
            <a:r>
              <a:rPr lang="en-US" sz="2000" b="1" dirty="0" smtClean="0"/>
              <a:t>additional auditing procedures or other responses were required</a:t>
            </a:r>
            <a:r>
              <a:rPr lang="en-US" sz="2000" dirty="0" smtClean="0"/>
              <a:t>, and the </a:t>
            </a:r>
            <a:r>
              <a:rPr lang="en-US" sz="2000" b="1" dirty="0" smtClean="0"/>
              <a:t>actions taken by the auditor</a:t>
            </a:r>
            <a:r>
              <a:rPr lang="en-US" sz="2000" dirty="0" smtClean="0"/>
              <a:t>.</a:t>
            </a:r>
          </a:p>
          <a:p>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21</a:t>
            </a:fld>
            <a:endParaRPr lang="de-AT"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277813"/>
            <a:ext cx="9067800" cy="1139825"/>
          </a:xfrm>
        </p:spPr>
        <p:txBody>
          <a:bodyPr/>
          <a:lstStyle/>
          <a:p>
            <a:r>
              <a:rPr lang="en-US" sz="4000" dirty="0" smtClean="0">
                <a:latin typeface="Verdana" pitchFamily="34" charset="0"/>
                <a:ea typeface="Verdana" pitchFamily="34" charset="0"/>
                <a:cs typeface="Verdana" pitchFamily="34" charset="0"/>
              </a:rPr>
              <a:t>Fraud – specific fraud risk </a:t>
            </a:r>
            <a:r>
              <a:rPr lang="en-US" sz="4000" dirty="0" smtClean="0">
                <a:latin typeface="Verdana" pitchFamily="34" charset="0"/>
                <a:ea typeface="Verdana" pitchFamily="34" charset="0"/>
                <a:cs typeface="Verdana" pitchFamily="34" charset="0"/>
              </a:rPr>
              <a:t>areas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257800"/>
          </a:xfrm>
        </p:spPr>
        <p:txBody>
          <a:bodyPr/>
          <a:lstStyle/>
          <a:p>
            <a:r>
              <a:rPr lang="en-US" sz="2000" b="1" dirty="0" smtClean="0"/>
              <a:t>Specific fraud risk areas</a:t>
            </a:r>
            <a:r>
              <a:rPr lang="cs-CZ" sz="2000" b="1" dirty="0" smtClean="0"/>
              <a:t> </a:t>
            </a:r>
            <a:r>
              <a:rPr lang="en-US" sz="2000" dirty="0" smtClean="0"/>
              <a:t>- </a:t>
            </a:r>
            <a:r>
              <a:rPr lang="en-US" sz="2000" b="1" dirty="0" smtClean="0"/>
              <a:t>depending on the client’s industry, certain accounts are especially susceptible to manipulation or theft. </a:t>
            </a:r>
            <a:r>
              <a:rPr lang="en-US" sz="2000" dirty="0" smtClean="0"/>
              <a:t>Specific high-risk accounts are discussed next. </a:t>
            </a:r>
            <a:r>
              <a:rPr lang="en-US" sz="2000" b="1" dirty="0" smtClean="0"/>
              <a:t>But even when auditors are armed with knowledge of these risk areas, fraud remains extremely difficult to detect.</a:t>
            </a:r>
            <a:r>
              <a:rPr lang="en-US" sz="2000" dirty="0" smtClean="0"/>
              <a:t> However, an </a:t>
            </a:r>
            <a:r>
              <a:rPr lang="en-US" sz="2000" b="1" dirty="0" smtClean="0"/>
              <a:t>awareness of existence of these areas </a:t>
            </a:r>
            <a:r>
              <a:rPr lang="en-US" sz="2000" dirty="0" smtClean="0"/>
              <a:t>and</a:t>
            </a:r>
            <a:r>
              <a:rPr lang="en-US" sz="2000" b="1" dirty="0" smtClean="0"/>
              <a:t> fraud detection techniques increases an auditor’s likelihood of identifying misstatements due to fraud.</a:t>
            </a:r>
          </a:p>
          <a:p>
            <a:pPr>
              <a:defRPr/>
            </a:pPr>
            <a:r>
              <a:rPr lang="en-US" sz="2000" b="1" dirty="0" smtClean="0"/>
              <a:t>Revenue and accounts receivable fraud risks - revenue and related accounts receivable and cash accounts are especially susceptible to manipulation and theft. </a:t>
            </a:r>
            <a:r>
              <a:rPr lang="en-US" sz="2000" dirty="0" smtClean="0"/>
              <a:t>A study sponsored by the Committee of Sponsoring Organizations (COSO) found that </a:t>
            </a:r>
            <a:r>
              <a:rPr lang="en-US" sz="2000" b="1" dirty="0" smtClean="0"/>
              <a:t>more than half of financial statement frauds involve revenues and accounts receivable.</a:t>
            </a:r>
            <a:r>
              <a:rPr lang="en-US" sz="2000" dirty="0" smtClean="0"/>
              <a:t> Similarly, </a:t>
            </a:r>
            <a:r>
              <a:rPr lang="en-US" sz="2000" b="1" dirty="0" smtClean="0"/>
              <a:t>because sales are often made for cash or are quickly converted to cash, cash is also highly susceptible to theft. </a:t>
            </a:r>
          </a:p>
          <a:p>
            <a:pPr marL="912813">
              <a:buFont typeface="Wingdings" pitchFamily="2" charset="2"/>
              <a:buChar char="q"/>
              <a:defRPr/>
            </a:pPr>
            <a:r>
              <a:rPr lang="en-US" sz="2000" b="1" dirty="0" smtClean="0"/>
              <a:t>Fraudulent financial reporting risk for revenue </a:t>
            </a:r>
            <a:r>
              <a:rPr lang="en-US" sz="2000" dirty="0" smtClean="0"/>
              <a:t>- several</a:t>
            </a:r>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22</a:t>
            </a:fld>
            <a:endParaRPr lang="de-AT"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14400"/>
            <a:ext cx="8229600" cy="5257800"/>
          </a:xfrm>
        </p:spPr>
        <p:txBody>
          <a:bodyPr/>
          <a:lstStyle/>
          <a:p>
            <a:pPr marL="912813" indent="1588">
              <a:buNone/>
              <a:defRPr/>
            </a:pPr>
            <a:r>
              <a:rPr lang="en-US" sz="2000" dirty="0" smtClean="0"/>
              <a:t>reasons make revenue susceptible to manipulation. Most important, </a:t>
            </a:r>
            <a:r>
              <a:rPr lang="en-US" sz="2000" b="1" dirty="0" smtClean="0"/>
              <a:t>revenue is almost always the largest account on the income statement, therefore a misstatement only representing a small percentage of revenues can still have a large effect on income.</a:t>
            </a:r>
            <a:r>
              <a:rPr lang="en-US" sz="2000" dirty="0" smtClean="0"/>
              <a:t> An </a:t>
            </a:r>
            <a:r>
              <a:rPr lang="en-US" sz="2000" b="1" dirty="0" smtClean="0"/>
              <a:t>overstatement of revenues </a:t>
            </a:r>
            <a:r>
              <a:rPr lang="en-US" sz="2000" dirty="0" smtClean="0"/>
              <a:t>often </a:t>
            </a:r>
            <a:r>
              <a:rPr lang="en-US" sz="2000" b="1" dirty="0" smtClean="0"/>
              <a:t>increases net income by an equal amount</a:t>
            </a:r>
            <a:r>
              <a:rPr lang="en-US" sz="2000" dirty="0" smtClean="0"/>
              <a:t>, because </a:t>
            </a:r>
            <a:r>
              <a:rPr lang="en-US" sz="2000" b="1" dirty="0" smtClean="0"/>
              <a:t>related costs of sales are usually not recognized on fictitious or prematurely recognized revenues</a:t>
            </a:r>
            <a:r>
              <a:rPr lang="en-US" sz="2000" dirty="0" smtClean="0"/>
              <a:t>. Another reason revenue is susceptible to manipulation is </a:t>
            </a:r>
            <a:r>
              <a:rPr lang="en-US" sz="2000" b="1" dirty="0" smtClean="0"/>
              <a:t>the difficulty of determining the appropriate timing of revenue recognition in many situations</a:t>
            </a:r>
            <a:r>
              <a:rPr lang="en-US" sz="2000" dirty="0" smtClean="0"/>
              <a:t>. Three main types of revenue manipulations are: </a:t>
            </a:r>
            <a:r>
              <a:rPr lang="en-US" sz="2000" b="1" dirty="0" smtClean="0"/>
              <a:t>fictitious revenues, premature revenue recognition and manipulation of adjustments to revenues</a:t>
            </a:r>
            <a:r>
              <a:rPr lang="en-US" sz="2000" dirty="0" smtClean="0"/>
              <a:t>.</a:t>
            </a:r>
          </a:p>
          <a:p>
            <a:pPr marL="1370013" lvl="0" defTabSz="1254125">
              <a:buFont typeface="Wingdings" pitchFamily="2" charset="2"/>
              <a:buChar char="Ø"/>
              <a:defRPr/>
            </a:pPr>
            <a:r>
              <a:rPr lang="en-US" sz="2000" b="1" dirty="0" smtClean="0"/>
              <a:t>Fictitious revenues </a:t>
            </a:r>
            <a:r>
              <a:rPr lang="en-US" sz="2000" dirty="0" smtClean="0"/>
              <a:t>- </a:t>
            </a:r>
            <a:r>
              <a:rPr lang="en-US" sz="2000" b="1" dirty="0" smtClean="0"/>
              <a:t>the most egregious form of revenue fraud.</a:t>
            </a:r>
            <a:r>
              <a:rPr lang="en-US" sz="2000" dirty="0" smtClean="0"/>
              <a:t> You may be aware of several recent cases involving fictitious revenues, but this type of fraud is not new. The 1931 </a:t>
            </a:r>
            <a:r>
              <a:rPr lang="en-US" sz="2000" b="1" dirty="0" err="1" smtClean="0"/>
              <a:t>Ultramares</a:t>
            </a:r>
            <a:r>
              <a:rPr lang="en-US" sz="2000" b="1" dirty="0" smtClean="0"/>
              <a:t> case </a:t>
            </a:r>
            <a:r>
              <a:rPr lang="en-US" sz="2000" dirty="0" smtClean="0"/>
              <a:t>involved </a:t>
            </a:r>
            <a:r>
              <a:rPr lang="en-US" sz="2000" b="1" dirty="0" smtClean="0"/>
              <a:t>fictitious revenue entries in the general ledger</a:t>
            </a:r>
            <a:r>
              <a:rPr lang="en-US" sz="2000" dirty="0" smtClean="0"/>
              <a:t>. Fraud perpetrators </a:t>
            </a:r>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23</a:t>
            </a:fld>
            <a:endParaRPr lang="de-AT" altLang="en-US"/>
          </a:p>
        </p:txBody>
      </p:sp>
      <p:sp>
        <p:nvSpPr>
          <p:cNvPr id="8" name="Заголовок 1"/>
          <p:cNvSpPr>
            <a:spLocks noGrp="1"/>
          </p:cNvSpPr>
          <p:nvPr>
            <p:ph type="title"/>
          </p:nvPr>
        </p:nvSpPr>
        <p:spPr>
          <a:xfrm>
            <a:off x="381000" y="277813"/>
            <a:ext cx="8686800" cy="1139825"/>
          </a:xfrm>
        </p:spPr>
        <p:txBody>
          <a:bodyPr/>
          <a:lstStyle/>
          <a:p>
            <a:r>
              <a:rPr lang="en-US" sz="4000" dirty="0" smtClean="0">
                <a:latin typeface="Verdana" pitchFamily="34" charset="0"/>
                <a:ea typeface="Verdana" pitchFamily="34" charset="0"/>
                <a:cs typeface="Verdana" pitchFamily="34" charset="0"/>
              </a:rPr>
              <a:t>Fraud – specific fraud risk areas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90600"/>
            <a:ext cx="8229600" cy="5257800"/>
          </a:xfrm>
        </p:spPr>
        <p:txBody>
          <a:bodyPr/>
          <a:lstStyle/>
          <a:p>
            <a:pPr marL="1370013" indent="1588" defTabSz="1254125">
              <a:buNone/>
              <a:defRPr/>
            </a:pPr>
            <a:r>
              <a:rPr lang="en-US" sz="2000" dirty="0" smtClean="0"/>
              <a:t>often go to great lengths to support fictitious revenue. Fraudulent activity at Equity Funding Corp. of America, which involved issuing fictitious insurance policies, lasted nearly a decade (from 1964 to 1973) and involved dozens of company employees. The perpetrators held file-stuffing parties to create the fictitious policies.</a:t>
            </a:r>
          </a:p>
          <a:p>
            <a:pPr marL="1370013" indent="-338138" defTabSz="1254125">
              <a:buFont typeface="Wingdings" pitchFamily="2" charset="2"/>
              <a:buChar char="Ø"/>
              <a:defRPr/>
            </a:pPr>
            <a:r>
              <a:rPr lang="en-US" sz="2000" b="1" dirty="0" smtClean="0"/>
              <a:t>Premature revenue recognition </a:t>
            </a:r>
            <a:r>
              <a:rPr lang="en-US" sz="2000" dirty="0" smtClean="0"/>
              <a:t>- companies often </a:t>
            </a:r>
            <a:r>
              <a:rPr lang="en-US" sz="2000" b="1" dirty="0" smtClean="0"/>
              <a:t>accelerate the timing of revenue recognition to meet earnings or sales forecasts</a:t>
            </a:r>
            <a:r>
              <a:rPr lang="en-US" sz="2000" dirty="0" smtClean="0"/>
              <a:t>. </a:t>
            </a:r>
            <a:r>
              <a:rPr lang="en-US" sz="2000" b="1" dirty="0" smtClean="0"/>
              <a:t>Premature revenue recognition is</a:t>
            </a:r>
            <a:r>
              <a:rPr lang="en-US" sz="2000" dirty="0" smtClean="0"/>
              <a:t> </a:t>
            </a:r>
            <a:r>
              <a:rPr lang="en-US" sz="2000" b="1" dirty="0" smtClean="0"/>
              <a:t>the recognition of revenue before accounting standards requirements for recording revenue have been met</a:t>
            </a:r>
            <a:r>
              <a:rPr lang="en-US" sz="2000" dirty="0" smtClean="0"/>
              <a:t>. In the simplest form of accelerated revenue recognition, </a:t>
            </a:r>
            <a:r>
              <a:rPr lang="en-US" sz="2000" b="1" dirty="0" smtClean="0"/>
              <a:t>sales that should have been recorded in the subsequent period are recorded as current period sales.</a:t>
            </a:r>
          </a:p>
          <a:p>
            <a:pPr marL="1370013" indent="1588" defTabSz="1254125">
              <a:buNone/>
              <a:defRPr/>
            </a:pPr>
            <a:r>
              <a:rPr lang="en-US" sz="2000" b="1" dirty="0" smtClean="0"/>
              <a:t>One method of fraudulently accelerating revenue is a “bill-and-hold” sale. Sales are normally recognized at </a:t>
            </a:r>
            <a:endParaRPr lang="en-US" sz="2000" b="1"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24</a:t>
            </a:fld>
            <a:endParaRPr lang="de-AT" altLang="en-US"/>
          </a:p>
        </p:txBody>
      </p:sp>
      <p:sp>
        <p:nvSpPr>
          <p:cNvPr id="8" name="Заголовок 1"/>
          <p:cNvSpPr>
            <a:spLocks noGrp="1"/>
          </p:cNvSpPr>
          <p:nvPr>
            <p:ph type="title"/>
          </p:nvPr>
        </p:nvSpPr>
        <p:spPr>
          <a:xfrm>
            <a:off x="381000" y="277813"/>
            <a:ext cx="8686800" cy="1139825"/>
          </a:xfrm>
        </p:spPr>
        <p:txBody>
          <a:bodyPr/>
          <a:lstStyle/>
          <a:p>
            <a:r>
              <a:rPr lang="en-US" sz="4000" dirty="0" smtClean="0">
                <a:latin typeface="Verdana" pitchFamily="34" charset="0"/>
                <a:ea typeface="Verdana" pitchFamily="34" charset="0"/>
                <a:cs typeface="Verdana" pitchFamily="34" charset="0"/>
              </a:rPr>
              <a:t>Fraud – specific fraud risk areas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14400"/>
            <a:ext cx="8229600" cy="5257800"/>
          </a:xfrm>
        </p:spPr>
        <p:txBody>
          <a:bodyPr/>
          <a:lstStyle/>
          <a:p>
            <a:pPr marL="1370013" indent="-3175" defTabSz="1254125">
              <a:buFont typeface="Wingdings" pitchFamily="2" charset="2"/>
              <a:buNone/>
              <a:defRPr/>
            </a:pPr>
            <a:r>
              <a:rPr lang="en-US" sz="2000" b="1" dirty="0" smtClean="0"/>
              <a:t>the time goods are shipped, but in a bill-and-hold sale, the goods are invoiced before they are shipped.</a:t>
            </a:r>
            <a:r>
              <a:rPr lang="en-US" sz="2000" dirty="0" smtClean="0"/>
              <a:t> Another method involves </a:t>
            </a:r>
            <a:r>
              <a:rPr lang="en-US" sz="2000" b="1" dirty="0" smtClean="0"/>
              <a:t>issuing side agreements that modify the terms of the sales transaction</a:t>
            </a:r>
            <a:r>
              <a:rPr lang="en-US" sz="2000" dirty="0" smtClean="0"/>
              <a:t>. For example, revenue recognition is likely to be inappropriate if a major customer agrees to “buy” a significant amount of inventory at year-end, but a side agreement provides for more favorable pricing and unrestricted return of the goods if not sold by the customer.</a:t>
            </a:r>
          </a:p>
          <a:p>
            <a:pPr marL="1370013" defTabSz="1254125">
              <a:buFont typeface="Wingdings" pitchFamily="2" charset="2"/>
              <a:buChar char="Ø"/>
              <a:defRPr/>
            </a:pPr>
            <a:r>
              <a:rPr lang="en-US" sz="2000" b="1" dirty="0" smtClean="0"/>
              <a:t>Manipulation of adjustments to revenues </a:t>
            </a:r>
            <a:r>
              <a:rPr lang="en-US" sz="2000" dirty="0" smtClean="0"/>
              <a:t>- the most common adjustment to revenue involves </a:t>
            </a:r>
            <a:r>
              <a:rPr lang="en-US" sz="2000" b="1" dirty="0" smtClean="0"/>
              <a:t>sales returns and allowances.</a:t>
            </a:r>
            <a:r>
              <a:rPr lang="en-US" sz="2000" dirty="0" smtClean="0"/>
              <a:t> A company may </a:t>
            </a:r>
            <a:r>
              <a:rPr lang="en-US" sz="2000" b="1" dirty="0" smtClean="0"/>
              <a:t>hide sales returns from the auditor to overstate net sales and income</a:t>
            </a:r>
            <a:r>
              <a:rPr lang="en-US" sz="2000" dirty="0" smtClean="0"/>
              <a:t>. If the </a:t>
            </a:r>
            <a:r>
              <a:rPr lang="en-US" sz="2000" b="1" dirty="0" smtClean="0"/>
              <a:t>returned goods are counted as part of physical inventory, the return may increase reported income</a:t>
            </a:r>
            <a:r>
              <a:rPr lang="en-US" sz="2000" dirty="0" smtClean="0"/>
              <a:t>. In this case, </a:t>
            </a:r>
            <a:r>
              <a:rPr lang="en-US" sz="2000" b="1" dirty="0" smtClean="0"/>
              <a:t>an asset increase is recognized through the counting of physical inventory, but the reduction in the related accounts receivable balance is not made.</a:t>
            </a:r>
          </a:p>
          <a:p>
            <a:pPr marL="1370013" defTabSz="1254125">
              <a:buFont typeface="Wingdings" pitchFamily="2" charset="2"/>
              <a:buChar char="Ø"/>
              <a:defRPr/>
            </a:pPr>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25</a:t>
            </a:fld>
            <a:endParaRPr lang="de-AT" altLang="en-US"/>
          </a:p>
        </p:txBody>
      </p:sp>
      <p:sp>
        <p:nvSpPr>
          <p:cNvPr id="8" name="Заголовок 1"/>
          <p:cNvSpPr>
            <a:spLocks noGrp="1"/>
          </p:cNvSpPr>
          <p:nvPr>
            <p:ph type="title"/>
          </p:nvPr>
        </p:nvSpPr>
        <p:spPr>
          <a:xfrm>
            <a:off x="381000" y="277813"/>
            <a:ext cx="8686800" cy="1139825"/>
          </a:xfrm>
        </p:spPr>
        <p:txBody>
          <a:bodyPr/>
          <a:lstStyle/>
          <a:p>
            <a:r>
              <a:rPr lang="en-US" sz="4000" dirty="0" smtClean="0">
                <a:latin typeface="Verdana" pitchFamily="34" charset="0"/>
                <a:ea typeface="Verdana" pitchFamily="34" charset="0"/>
                <a:cs typeface="Verdana" pitchFamily="34" charset="0"/>
              </a:rPr>
              <a:t>Fraud – specific fraud risk areas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14400"/>
            <a:ext cx="8229600" cy="5257800"/>
          </a:xfrm>
        </p:spPr>
        <p:txBody>
          <a:bodyPr/>
          <a:lstStyle/>
          <a:p>
            <a:pPr marL="1370013" indent="1588" defTabSz="1254125">
              <a:buNone/>
              <a:defRPr/>
            </a:pPr>
            <a:r>
              <a:rPr lang="en-US" sz="2000" dirty="0" smtClean="0"/>
              <a:t>Companies may also </a:t>
            </a:r>
            <a:r>
              <a:rPr lang="en-US" sz="2000" b="1" dirty="0" smtClean="0"/>
              <a:t>understate bad debt expense because significant judgment is required to determine the correct amount.</a:t>
            </a:r>
            <a:r>
              <a:rPr lang="en-US" sz="2000" dirty="0" smtClean="0"/>
              <a:t> </a:t>
            </a:r>
            <a:r>
              <a:rPr lang="en-US" sz="2000" b="1" dirty="0" smtClean="0"/>
              <a:t>Because</a:t>
            </a:r>
            <a:r>
              <a:rPr lang="en-US" sz="2000" dirty="0" smtClean="0"/>
              <a:t> </a:t>
            </a:r>
            <a:r>
              <a:rPr lang="en-US" sz="2000" b="1" dirty="0" smtClean="0"/>
              <a:t>the required allowance depends on the age and quality of accounts receivable</a:t>
            </a:r>
            <a:r>
              <a:rPr lang="en-US" sz="2000" dirty="0" smtClean="0"/>
              <a:t>, </a:t>
            </a:r>
            <a:r>
              <a:rPr lang="en-US" sz="2000" b="1" dirty="0" smtClean="0"/>
              <a:t>some companies have altered the aging of accounts receivable to make them appear more current.</a:t>
            </a:r>
          </a:p>
          <a:p>
            <a:pPr marL="1370013" defTabSz="1254125">
              <a:buFont typeface="Wingdings" pitchFamily="2" charset="2"/>
              <a:buChar char="Ø"/>
              <a:defRPr/>
            </a:pPr>
            <a:r>
              <a:rPr lang="en-US" sz="2000" b="1" dirty="0" smtClean="0"/>
              <a:t>Documentary discrepancies </a:t>
            </a:r>
            <a:r>
              <a:rPr lang="en-US" sz="2000" dirty="0" smtClean="0"/>
              <a:t>- </a:t>
            </a:r>
            <a:r>
              <a:rPr lang="en-US" sz="2000" b="1" dirty="0" smtClean="0"/>
              <a:t>despite the best efforts of fraud perpetrators, fictitious transactions rarely have the same level of documentary evidence as legitimate transactions</a:t>
            </a:r>
            <a:r>
              <a:rPr lang="en-US" sz="2000" dirty="0" smtClean="0"/>
              <a:t>. For example, in the well-known fraud at </a:t>
            </a:r>
            <a:r>
              <a:rPr lang="en-US" sz="2000" b="1" dirty="0" smtClean="0"/>
              <a:t>ZZZZ Best</a:t>
            </a:r>
            <a:r>
              <a:rPr lang="en-US" sz="2000" dirty="0" smtClean="0"/>
              <a:t>, </a:t>
            </a:r>
            <a:r>
              <a:rPr lang="en-US" sz="2000" b="1" dirty="0" smtClean="0"/>
              <a:t>insurance restoration contracts worth millions of dollars were supported by one or two page agreements and lacked many of the supporting details and evidence</a:t>
            </a:r>
            <a:r>
              <a:rPr lang="en-US" sz="2000" dirty="0" smtClean="0"/>
              <a:t>, </a:t>
            </a:r>
            <a:r>
              <a:rPr lang="en-US" sz="2000" b="1" dirty="0" smtClean="0"/>
              <a:t>such as permits</a:t>
            </a:r>
            <a:r>
              <a:rPr lang="en-US" sz="2000" dirty="0" smtClean="0"/>
              <a:t>, that are </a:t>
            </a:r>
            <a:r>
              <a:rPr lang="en-US" sz="2000" b="1" dirty="0" smtClean="0"/>
              <a:t>normally associated with these types of contracts. </a:t>
            </a:r>
          </a:p>
          <a:p>
            <a:pPr marL="912813" defTabSz="1254125">
              <a:buFont typeface="Wingdings" pitchFamily="2" charset="2"/>
              <a:buChar char="q"/>
              <a:defRPr/>
            </a:pPr>
            <a:r>
              <a:rPr lang="en-US" sz="2000" b="1" dirty="0" smtClean="0"/>
              <a:t>Misappropriation of receipts involving revenue </a:t>
            </a:r>
            <a:r>
              <a:rPr lang="en-US" sz="2000" dirty="0" smtClean="0"/>
              <a:t>- although </a:t>
            </a:r>
            <a:r>
              <a:rPr lang="en-US" sz="2000" b="1" dirty="0" smtClean="0"/>
              <a:t>misappropriation of cash receipts is rarely as material as</a:t>
            </a:r>
          </a:p>
          <a:p>
            <a:pPr marL="1827213" lvl="0" defTabSz="1254125">
              <a:buFont typeface="Wingdings" pitchFamily="2" charset="2"/>
              <a:buChar char="ü"/>
              <a:defRPr/>
            </a:pPr>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26</a:t>
            </a:fld>
            <a:endParaRPr lang="de-AT" altLang="en-US" dirty="0"/>
          </a:p>
        </p:txBody>
      </p:sp>
      <p:sp>
        <p:nvSpPr>
          <p:cNvPr id="8" name="Заголовок 1"/>
          <p:cNvSpPr>
            <a:spLocks noGrp="1"/>
          </p:cNvSpPr>
          <p:nvPr>
            <p:ph type="title"/>
          </p:nvPr>
        </p:nvSpPr>
        <p:spPr>
          <a:xfrm>
            <a:off x="381000" y="277813"/>
            <a:ext cx="8686800" cy="1139825"/>
          </a:xfrm>
        </p:spPr>
        <p:txBody>
          <a:bodyPr/>
          <a:lstStyle/>
          <a:p>
            <a:r>
              <a:rPr lang="en-US" sz="4000" dirty="0" smtClean="0">
                <a:latin typeface="Verdana" pitchFamily="34" charset="0"/>
                <a:ea typeface="Verdana" pitchFamily="34" charset="0"/>
                <a:cs typeface="Verdana" pitchFamily="34" charset="0"/>
              </a:rPr>
              <a:t>Fraud – specific fraud risk areas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14400"/>
            <a:ext cx="8229600" cy="5257800"/>
          </a:xfrm>
        </p:spPr>
        <p:txBody>
          <a:bodyPr/>
          <a:lstStyle/>
          <a:p>
            <a:pPr marL="912813" lvl="0" indent="1588" defTabSz="1254125">
              <a:buNone/>
              <a:defRPr/>
            </a:pPr>
            <a:r>
              <a:rPr lang="en-US" sz="2000" b="1" dirty="0" smtClean="0"/>
              <a:t>fraudulent reporting of revenues, such frauds can be costly to the organization because of the direct loss of assets. </a:t>
            </a:r>
            <a:r>
              <a:rPr lang="en-US" sz="2000" dirty="0" smtClean="0"/>
              <a:t>A typical misappropriation of cash involves </a:t>
            </a:r>
            <a:r>
              <a:rPr lang="en-US" sz="2000" b="1" dirty="0" smtClean="0"/>
              <a:t>failure to record a sale or an adjustment to customer accounts receivable to hide the theft.</a:t>
            </a:r>
          </a:p>
          <a:p>
            <a:pPr marL="1370013" indent="-338138" defTabSz="1254125">
              <a:buFont typeface="Wingdings" pitchFamily="2" charset="2"/>
              <a:buChar char="Ø"/>
              <a:tabLst>
                <a:tab pos="855663" algn="l"/>
              </a:tabLst>
              <a:defRPr/>
            </a:pPr>
            <a:r>
              <a:rPr lang="en-US" sz="2000" b="1" dirty="0" smtClean="0"/>
              <a:t>Failure to record a sale</a:t>
            </a:r>
            <a:r>
              <a:rPr lang="en-US" sz="2000" dirty="0" smtClean="0"/>
              <a:t> - One of the most difficult frauds to detect is when </a:t>
            </a:r>
            <a:r>
              <a:rPr lang="en-US" sz="2000" b="1" dirty="0" smtClean="0"/>
              <a:t>a sale is not recorded and the cash from the sale is stolen.</a:t>
            </a:r>
            <a:r>
              <a:rPr lang="en-US" sz="2000" dirty="0" smtClean="0"/>
              <a:t> </a:t>
            </a:r>
            <a:r>
              <a:rPr lang="en-US" sz="2000" b="1" dirty="0" smtClean="0"/>
              <a:t>Such frauds are easier to detect when goods are shipped on credit to customers. Tracing shipping documents </a:t>
            </a:r>
            <a:r>
              <a:rPr lang="en-US" sz="2000" dirty="0" smtClean="0"/>
              <a:t>to sales entries in the sales journal and </a:t>
            </a:r>
            <a:r>
              <a:rPr lang="en-US" sz="2000" b="1" dirty="0" smtClean="0"/>
              <a:t>accounting for all shipping documents can be used to verify that all sales have been recorded. </a:t>
            </a:r>
          </a:p>
          <a:p>
            <a:pPr marL="1370013" indent="1588" defTabSz="1254125">
              <a:buNone/>
              <a:tabLst>
                <a:tab pos="855663" algn="l"/>
              </a:tabLst>
              <a:defRPr/>
            </a:pPr>
            <a:r>
              <a:rPr lang="en-US" sz="2000" b="1" dirty="0" smtClean="0"/>
              <a:t>It is much more difficult to verify that all cash sales have been recorded</a:t>
            </a:r>
            <a:r>
              <a:rPr lang="en-US" sz="2000" dirty="0" smtClean="0"/>
              <a:t>, especially </a:t>
            </a:r>
            <a:r>
              <a:rPr lang="en-US" sz="2000" b="1" dirty="0" smtClean="0"/>
              <a:t>if no shipping documents exist</a:t>
            </a:r>
            <a:r>
              <a:rPr lang="en-US" sz="2000" dirty="0" smtClean="0"/>
              <a:t> to verify the completeness of sales, </a:t>
            </a:r>
            <a:r>
              <a:rPr lang="en-US" sz="2000" b="1" dirty="0" smtClean="0"/>
              <a:t>and no customer account receivable records support the sale</a:t>
            </a:r>
            <a:r>
              <a:rPr lang="en-US" sz="2000" dirty="0" smtClean="0"/>
              <a:t>. In such cases, other documentary evidence </a:t>
            </a:r>
            <a:r>
              <a:rPr lang="en-US" sz="2000" b="1" dirty="0" smtClean="0"/>
              <a:t>is necessary to verify that all sales are recorded.</a:t>
            </a:r>
            <a:r>
              <a:rPr lang="en-US" sz="2000" dirty="0" smtClean="0"/>
              <a:t> </a:t>
            </a:r>
            <a:endParaRPr lang="en-US" sz="2000"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27</a:t>
            </a:fld>
            <a:endParaRPr lang="de-AT" altLang="en-US"/>
          </a:p>
        </p:txBody>
      </p:sp>
      <p:sp>
        <p:nvSpPr>
          <p:cNvPr id="8" name="Заголовок 1"/>
          <p:cNvSpPr>
            <a:spLocks noGrp="1"/>
          </p:cNvSpPr>
          <p:nvPr>
            <p:ph type="title"/>
          </p:nvPr>
        </p:nvSpPr>
        <p:spPr>
          <a:xfrm>
            <a:off x="381000" y="277813"/>
            <a:ext cx="8686800" cy="1139825"/>
          </a:xfrm>
        </p:spPr>
        <p:txBody>
          <a:bodyPr/>
          <a:lstStyle/>
          <a:p>
            <a:r>
              <a:rPr lang="en-US" sz="4000" dirty="0" smtClean="0">
                <a:latin typeface="Verdana" pitchFamily="34" charset="0"/>
                <a:ea typeface="Verdana" pitchFamily="34" charset="0"/>
                <a:cs typeface="Verdana" pitchFamily="34" charset="0"/>
              </a:rPr>
              <a:t>Fraud – specific fraud risk areas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14400"/>
            <a:ext cx="8229600" cy="5257800"/>
          </a:xfrm>
        </p:spPr>
        <p:txBody>
          <a:bodyPr/>
          <a:lstStyle/>
          <a:p>
            <a:pPr marL="1370013" indent="1588" defTabSz="1254125">
              <a:buNone/>
              <a:defRPr/>
            </a:pPr>
            <a:r>
              <a:rPr lang="en-US" sz="2000" dirty="0" smtClean="0"/>
              <a:t>If the sale is not included in the cash register it is almost impossible to detect the fraud.</a:t>
            </a:r>
          </a:p>
          <a:p>
            <a:pPr marL="1370013" indent="-455613" defTabSz="1254125">
              <a:buFont typeface="Wingdings" pitchFamily="2" charset="2"/>
              <a:buChar char="Ø"/>
              <a:defRPr/>
            </a:pPr>
            <a:r>
              <a:rPr lang="en-US" sz="2000" b="1" dirty="0" smtClean="0"/>
              <a:t>Theft of cash receipts after a sale is recorded </a:t>
            </a:r>
            <a:r>
              <a:rPr lang="en-US" sz="2000" dirty="0" smtClean="0"/>
              <a:t>- </a:t>
            </a:r>
            <a:r>
              <a:rPr lang="en-US" sz="2000" b="1" dirty="0" smtClean="0"/>
              <a:t>it is much more difficult to hide the theft of cash receipts after a sale is recorded</a:t>
            </a:r>
            <a:r>
              <a:rPr lang="en-US" sz="2000" dirty="0" smtClean="0"/>
              <a:t>. If a customer’s payment is stolen, </a:t>
            </a:r>
            <a:r>
              <a:rPr lang="en-US" sz="2000" b="1" dirty="0" smtClean="0"/>
              <a:t>regular billing of unpaid accounts will quickly uncover the fraud. </a:t>
            </a:r>
            <a:r>
              <a:rPr lang="en-US" sz="2000" dirty="0" smtClean="0"/>
              <a:t>As a result, to hide the theft, </a:t>
            </a:r>
            <a:r>
              <a:rPr lang="en-US" sz="2000" b="1" dirty="0" smtClean="0"/>
              <a:t>the fraud perpetrator must reduce the customer’s account in one of three ways:</a:t>
            </a:r>
          </a:p>
          <a:p>
            <a:pPr marL="1827213" lvl="0" defTabSz="1254125">
              <a:buFont typeface="Wingdings" pitchFamily="2" charset="2"/>
              <a:buChar char="ü"/>
              <a:defRPr/>
            </a:pPr>
            <a:r>
              <a:rPr lang="en-US" sz="2000" b="1" dirty="0" smtClean="0"/>
              <a:t>record a sales return or allowance</a:t>
            </a:r>
          </a:p>
          <a:p>
            <a:pPr marL="1827213" lvl="0" defTabSz="1254125">
              <a:buFont typeface="Wingdings" pitchFamily="2" charset="2"/>
              <a:buChar char="ü"/>
              <a:defRPr/>
            </a:pPr>
            <a:r>
              <a:rPr lang="en-US" sz="2000" b="1" dirty="0" smtClean="0"/>
              <a:t>write off the customer’s account</a:t>
            </a:r>
          </a:p>
          <a:p>
            <a:pPr marL="1827213" lvl="0" defTabSz="1254125">
              <a:buFont typeface="Wingdings" pitchFamily="2" charset="2"/>
              <a:buChar char="ü"/>
              <a:defRPr/>
            </a:pPr>
            <a:r>
              <a:rPr lang="en-US" sz="2000" b="1" dirty="0" smtClean="0"/>
              <a:t>apply the payment from another customer </a:t>
            </a:r>
            <a:r>
              <a:rPr lang="en-US" sz="2000" dirty="0" smtClean="0"/>
              <a:t>to the customer’s account, which is also known as </a:t>
            </a:r>
            <a:r>
              <a:rPr lang="en-US" sz="2000" b="1" dirty="0" smtClean="0"/>
              <a:t>lapping.</a:t>
            </a:r>
          </a:p>
          <a:p>
            <a:pPr lvl="0" defTabSz="1254125">
              <a:defRPr/>
            </a:pPr>
            <a:r>
              <a:rPr lang="en-US" sz="2000" b="1" dirty="0" smtClean="0"/>
              <a:t>Inventory fraud risk</a:t>
            </a:r>
            <a:r>
              <a:rPr lang="en-US" sz="2000" dirty="0" smtClean="0"/>
              <a:t> - </a:t>
            </a:r>
            <a:r>
              <a:rPr lang="en-US" sz="2000" b="1" dirty="0" smtClean="0"/>
              <a:t>inventory is often the largest account on many companies’ balance sheets</a:t>
            </a:r>
            <a:r>
              <a:rPr lang="en-US" sz="2000" dirty="0" smtClean="0"/>
              <a:t>, and </a:t>
            </a:r>
            <a:r>
              <a:rPr lang="en-US" sz="2000" b="1" dirty="0" smtClean="0"/>
              <a:t>auditors often find it difficult to verify the existence and valuation of inventories</a:t>
            </a:r>
            <a:r>
              <a:rPr lang="en-US" sz="2000" dirty="0" smtClean="0"/>
              <a:t>. Thus </a:t>
            </a:r>
            <a:r>
              <a:rPr lang="en-US" sz="2000" b="1" dirty="0" smtClean="0"/>
              <a:t>inventory is susceptible to manipulation by management</a:t>
            </a:r>
          </a:p>
          <a:p>
            <a:pPr marL="1370013" lvl="0" defTabSz="1254125">
              <a:buFont typeface="Wingdings" pitchFamily="2" charset="2"/>
              <a:buChar char="Ø"/>
              <a:defRPr/>
            </a:pPr>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28</a:t>
            </a:fld>
            <a:endParaRPr lang="de-AT" altLang="en-US" dirty="0"/>
          </a:p>
        </p:txBody>
      </p:sp>
      <p:sp>
        <p:nvSpPr>
          <p:cNvPr id="8" name="Заголовок 1"/>
          <p:cNvSpPr>
            <a:spLocks noGrp="1"/>
          </p:cNvSpPr>
          <p:nvPr>
            <p:ph type="title"/>
          </p:nvPr>
        </p:nvSpPr>
        <p:spPr>
          <a:xfrm>
            <a:off x="381000" y="277813"/>
            <a:ext cx="8686800" cy="1139825"/>
          </a:xfrm>
        </p:spPr>
        <p:txBody>
          <a:bodyPr/>
          <a:lstStyle/>
          <a:p>
            <a:r>
              <a:rPr lang="en-US" sz="4000" dirty="0" smtClean="0">
                <a:latin typeface="Verdana" pitchFamily="34" charset="0"/>
                <a:ea typeface="Verdana" pitchFamily="34" charset="0"/>
                <a:cs typeface="Verdana" pitchFamily="34" charset="0"/>
              </a:rPr>
              <a:t>Fraud – specific fraud risk areas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29</a:t>
            </a:fld>
            <a:endParaRPr lang="de-AT" altLang="en-US"/>
          </a:p>
        </p:txBody>
      </p:sp>
      <p:sp>
        <p:nvSpPr>
          <p:cNvPr id="8" name="Заголовок 1"/>
          <p:cNvSpPr>
            <a:spLocks noGrp="1"/>
          </p:cNvSpPr>
          <p:nvPr>
            <p:ph type="title"/>
          </p:nvPr>
        </p:nvSpPr>
        <p:spPr>
          <a:xfrm>
            <a:off x="381000" y="277813"/>
            <a:ext cx="8686800" cy="1139825"/>
          </a:xfrm>
        </p:spPr>
        <p:txBody>
          <a:bodyPr/>
          <a:lstStyle/>
          <a:p>
            <a:r>
              <a:rPr lang="en-US" sz="4000" dirty="0" smtClean="0">
                <a:latin typeface="Verdana" pitchFamily="34" charset="0"/>
                <a:ea typeface="Verdana" pitchFamily="34" charset="0"/>
                <a:cs typeface="Verdana" pitchFamily="34" charset="0"/>
              </a:rPr>
              <a:t>Fraud – specific fraud risk areas</a:t>
            </a:r>
            <a:endParaRPr lang="en-US" sz="4000" dirty="0">
              <a:latin typeface="Verdana" pitchFamily="34" charset="0"/>
              <a:ea typeface="Verdana" pitchFamily="34" charset="0"/>
              <a:cs typeface="Verdana" pitchFamily="34" charset="0"/>
            </a:endParaRPr>
          </a:p>
        </p:txBody>
      </p:sp>
      <p:pic>
        <p:nvPicPr>
          <p:cNvPr id="4098" name="Picture 2"/>
          <p:cNvPicPr>
            <a:picLocks noChangeAspect="1" noChangeArrowheads="1"/>
          </p:cNvPicPr>
          <p:nvPr/>
        </p:nvPicPr>
        <p:blipFill>
          <a:blip r:embed="rId2" cstate="print"/>
          <a:srcRect/>
          <a:stretch>
            <a:fillRect/>
          </a:stretch>
        </p:blipFill>
        <p:spPr bwMode="auto">
          <a:xfrm>
            <a:off x="504825" y="1381125"/>
            <a:ext cx="8134350" cy="409575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Fraud - types of </a:t>
            </a:r>
            <a:r>
              <a:rPr lang="en-US" sz="4000" dirty="0" smtClean="0">
                <a:latin typeface="Verdana" pitchFamily="34" charset="0"/>
                <a:ea typeface="Verdana" pitchFamily="34" charset="0"/>
                <a:cs typeface="Verdana" pitchFamily="34" charset="0"/>
              </a:rPr>
              <a:t>fraud*</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257800"/>
          </a:xfrm>
        </p:spPr>
        <p:txBody>
          <a:bodyPr/>
          <a:lstStyle/>
          <a:p>
            <a:r>
              <a:rPr lang="en-US" sz="2000" b="1" dirty="0" smtClean="0"/>
              <a:t>Types of fraud: </a:t>
            </a:r>
          </a:p>
          <a:p>
            <a:pPr marL="912813">
              <a:buFont typeface="Wingdings" pitchFamily="2" charset="2"/>
              <a:buChar char="q"/>
              <a:defRPr/>
            </a:pPr>
            <a:r>
              <a:rPr lang="en-US" sz="2000" b="1" dirty="0" smtClean="0"/>
              <a:t>Fraudulent reporting (FR)</a:t>
            </a:r>
            <a:r>
              <a:rPr lang="en-US" sz="2000" dirty="0" smtClean="0"/>
              <a:t> - is </a:t>
            </a:r>
            <a:r>
              <a:rPr lang="en-US" sz="2000" b="1" dirty="0" smtClean="0"/>
              <a:t>an intentional misstatement or omission of amounts or disclosures with the intent to deceive users. </a:t>
            </a:r>
            <a:r>
              <a:rPr lang="en-US" sz="2000" dirty="0" smtClean="0"/>
              <a:t>Most cases involve</a:t>
            </a:r>
            <a:r>
              <a:rPr lang="en-US" sz="2000" b="1" dirty="0" smtClean="0"/>
              <a:t> the intentional misstatement of amounts</a:t>
            </a:r>
            <a:r>
              <a:rPr lang="en-US" sz="2000" dirty="0" smtClean="0"/>
              <a:t>, </a:t>
            </a:r>
            <a:r>
              <a:rPr lang="en-US" sz="2000" b="1" dirty="0" smtClean="0"/>
              <a:t>rather than disclosures</a:t>
            </a:r>
            <a:r>
              <a:rPr lang="en-US" sz="2000" dirty="0" smtClean="0"/>
              <a:t>. For example, WorldCom capitalized as fixed assets billions of dollars that should have been expensed. </a:t>
            </a:r>
            <a:r>
              <a:rPr lang="en-US" sz="2000" b="1" dirty="0" smtClean="0"/>
              <a:t>Omissions of amounts are less common</a:t>
            </a:r>
            <a:r>
              <a:rPr lang="en-US" sz="2000" dirty="0" smtClean="0"/>
              <a:t>, but a company can</a:t>
            </a:r>
            <a:r>
              <a:rPr lang="en-US" sz="2000" b="1" dirty="0" smtClean="0"/>
              <a:t> overstate income by omitting accounts payable</a:t>
            </a:r>
            <a:r>
              <a:rPr lang="en-US" sz="2000" dirty="0" smtClean="0"/>
              <a:t> and other liabilities. </a:t>
            </a:r>
          </a:p>
          <a:p>
            <a:pPr marL="912813" indent="1588">
              <a:buNone/>
              <a:defRPr/>
            </a:pPr>
            <a:r>
              <a:rPr lang="en-US" sz="2000" dirty="0" smtClean="0"/>
              <a:t>While </a:t>
            </a:r>
            <a:r>
              <a:rPr lang="en-US" sz="2000" b="1" dirty="0" smtClean="0"/>
              <a:t>most cases</a:t>
            </a:r>
            <a:r>
              <a:rPr lang="en-US" sz="2000" dirty="0" smtClean="0"/>
              <a:t> of fraudulent financial </a:t>
            </a:r>
            <a:r>
              <a:rPr lang="en-US" sz="2000" b="1" dirty="0" smtClean="0"/>
              <a:t>reporting involve an attempt to overstate income</a:t>
            </a:r>
            <a:r>
              <a:rPr lang="en-US" sz="2000" dirty="0" smtClean="0"/>
              <a:t> (either by overstatement of assets and income or by omission of liabilities and expenses) </a:t>
            </a:r>
            <a:r>
              <a:rPr lang="en-US" sz="2000" b="1" dirty="0" smtClean="0"/>
              <a:t>companies also deliberately understate income</a:t>
            </a:r>
            <a:r>
              <a:rPr lang="en-US" sz="2000" dirty="0" smtClean="0"/>
              <a:t>. At privately held companies, this may be </a:t>
            </a:r>
            <a:r>
              <a:rPr lang="en-US" sz="2000" b="1" dirty="0" smtClean="0"/>
              <a:t>done in an attempt to reduce income taxes. </a:t>
            </a:r>
            <a:r>
              <a:rPr lang="en-US" sz="2000" dirty="0" smtClean="0"/>
              <a:t>Companies may also intentionally understate income when earnings are high </a:t>
            </a:r>
            <a:r>
              <a:rPr lang="en-US" sz="2000" b="1" dirty="0" smtClean="0"/>
              <a:t>to create a reserve of earnings</a:t>
            </a:r>
            <a:r>
              <a:rPr lang="en-US" sz="2000" dirty="0" smtClean="0"/>
              <a:t> that may be used </a:t>
            </a:r>
            <a:r>
              <a:rPr lang="en-US" sz="2000" b="1" dirty="0" smtClean="0"/>
              <a:t>to increase earnings in future periods. </a:t>
            </a:r>
            <a:r>
              <a:rPr lang="en-US" sz="2000" dirty="0" smtClean="0"/>
              <a:t>Such practices are called </a:t>
            </a:r>
            <a:r>
              <a:rPr lang="en-US" sz="2000" b="1" dirty="0" smtClean="0"/>
              <a:t>income smoothing</a:t>
            </a:r>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38200"/>
            <a:ext cx="8229600" cy="5257800"/>
          </a:xfrm>
        </p:spPr>
        <p:txBody>
          <a:bodyPr/>
          <a:lstStyle/>
          <a:p>
            <a:pPr indent="-3175">
              <a:buNone/>
              <a:defRPr/>
            </a:pPr>
            <a:r>
              <a:rPr lang="en-US" sz="2000" b="1" dirty="0" smtClean="0"/>
              <a:t>who wants to achieve certain financial reporting objectives.</a:t>
            </a:r>
            <a:r>
              <a:rPr lang="en-US" sz="2000" dirty="0" smtClean="0"/>
              <a:t> Because it is also usually readily saleable, inventory is also susceptible to misappropriation.</a:t>
            </a:r>
          </a:p>
          <a:p>
            <a:pPr marL="912813" defTabSz="1254125">
              <a:buFont typeface="Wingdings" pitchFamily="2" charset="2"/>
              <a:buChar char="q"/>
              <a:defRPr/>
            </a:pPr>
            <a:r>
              <a:rPr lang="en-US" sz="2000" b="1" dirty="0" smtClean="0"/>
              <a:t>Fraudulent financial reporting risk for inventory </a:t>
            </a:r>
            <a:r>
              <a:rPr lang="en-US" sz="2000" dirty="0" smtClean="0"/>
              <a:t>- fictitious inventory has been at the center of several major cases of fraudulent financial reporting. </a:t>
            </a:r>
            <a:r>
              <a:rPr lang="en-US" sz="2000" b="1" dirty="0" smtClean="0"/>
              <a:t>Many large companies have varied and extensive inventory in multiple locations, making it relatively easy for the company to add fictitious inventory to accounting records. </a:t>
            </a:r>
            <a:r>
              <a:rPr lang="en-US" sz="2000" dirty="0" smtClean="0"/>
              <a:t>While auditors are required to verify the existence of physical inventories, </a:t>
            </a:r>
            <a:r>
              <a:rPr lang="en-US" sz="2000" b="1" dirty="0" smtClean="0"/>
              <a:t>audit testing is done on a sample basis, and not all locations with inventory are typically tested. </a:t>
            </a:r>
            <a:r>
              <a:rPr lang="en-US" sz="2000" dirty="0" smtClean="0"/>
              <a:t>In some cases involving fictitious inventories, </a:t>
            </a:r>
            <a:r>
              <a:rPr lang="en-US" sz="2000" b="1" dirty="0" smtClean="0"/>
              <a:t>auditors informed the client in advance which inventory locations were to be tested</a:t>
            </a:r>
            <a:r>
              <a:rPr lang="en-US" sz="2000" dirty="0" smtClean="0"/>
              <a:t>. As a result, </a:t>
            </a:r>
            <a:r>
              <a:rPr lang="en-US" sz="2000" b="1" dirty="0" smtClean="0"/>
              <a:t>it was relatively easy for the client to transfer inventories to the locations being tested.</a:t>
            </a:r>
          </a:p>
          <a:p>
            <a:pPr marL="912813" defTabSz="1254125">
              <a:buFont typeface="Wingdings" pitchFamily="2" charset="2"/>
              <a:buChar char="q"/>
              <a:defRPr/>
            </a:pPr>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30</a:t>
            </a:fld>
            <a:endParaRPr lang="de-AT" altLang="en-US"/>
          </a:p>
        </p:txBody>
      </p:sp>
      <p:sp>
        <p:nvSpPr>
          <p:cNvPr id="8" name="Заголовок 1"/>
          <p:cNvSpPr>
            <a:spLocks noGrp="1"/>
          </p:cNvSpPr>
          <p:nvPr>
            <p:ph type="title"/>
          </p:nvPr>
        </p:nvSpPr>
        <p:spPr>
          <a:xfrm>
            <a:off x="381000" y="277813"/>
            <a:ext cx="8686800" cy="1139825"/>
          </a:xfrm>
        </p:spPr>
        <p:txBody>
          <a:bodyPr/>
          <a:lstStyle/>
          <a:p>
            <a:r>
              <a:rPr lang="en-US" sz="4000" dirty="0" smtClean="0">
                <a:latin typeface="Verdana" pitchFamily="34" charset="0"/>
                <a:ea typeface="Verdana" pitchFamily="34" charset="0"/>
                <a:cs typeface="Verdana" pitchFamily="34" charset="0"/>
              </a:rPr>
              <a:t>Fraud – specific fraud risk areas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31</a:t>
            </a:fld>
            <a:endParaRPr lang="de-AT" altLang="en-US"/>
          </a:p>
        </p:txBody>
      </p:sp>
      <p:sp>
        <p:nvSpPr>
          <p:cNvPr id="8" name="Заголовок 1"/>
          <p:cNvSpPr>
            <a:spLocks noGrp="1"/>
          </p:cNvSpPr>
          <p:nvPr>
            <p:ph type="title"/>
          </p:nvPr>
        </p:nvSpPr>
        <p:spPr>
          <a:xfrm>
            <a:off x="381000" y="277813"/>
            <a:ext cx="8686800" cy="1139825"/>
          </a:xfrm>
        </p:spPr>
        <p:txBody>
          <a:bodyPr/>
          <a:lstStyle/>
          <a:p>
            <a:r>
              <a:rPr lang="en-US" sz="4000" dirty="0" smtClean="0">
                <a:latin typeface="Verdana" pitchFamily="34" charset="0"/>
                <a:ea typeface="Verdana" pitchFamily="34" charset="0"/>
                <a:cs typeface="Verdana" pitchFamily="34" charset="0"/>
              </a:rPr>
              <a:t>Fraud – specific fraud risk areas</a:t>
            </a:r>
            <a:endParaRPr lang="en-US" sz="4000" dirty="0">
              <a:latin typeface="Verdana" pitchFamily="34" charset="0"/>
              <a:ea typeface="Verdana" pitchFamily="34" charset="0"/>
              <a:cs typeface="Verdana" pitchFamily="34" charset="0"/>
            </a:endParaRPr>
          </a:p>
        </p:txBody>
      </p:sp>
      <p:pic>
        <p:nvPicPr>
          <p:cNvPr id="5122" name="Picture 2"/>
          <p:cNvPicPr>
            <a:picLocks noChangeAspect="1" noChangeArrowheads="1"/>
          </p:cNvPicPr>
          <p:nvPr/>
        </p:nvPicPr>
        <p:blipFill>
          <a:blip r:embed="rId2" cstate="print"/>
          <a:srcRect/>
          <a:stretch>
            <a:fillRect/>
          </a:stretch>
        </p:blipFill>
        <p:spPr bwMode="auto">
          <a:xfrm>
            <a:off x="528638" y="1276350"/>
            <a:ext cx="8086725" cy="4305300"/>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14400"/>
            <a:ext cx="8229600" cy="5257800"/>
          </a:xfrm>
        </p:spPr>
        <p:txBody>
          <a:bodyPr/>
          <a:lstStyle/>
          <a:p>
            <a:pPr>
              <a:defRPr/>
            </a:pPr>
            <a:r>
              <a:rPr lang="en-US" sz="2000" b="1" dirty="0" smtClean="0"/>
              <a:t>Purchase and accounts payable fraud risks </a:t>
            </a:r>
            <a:r>
              <a:rPr lang="en-US" sz="2000" dirty="0" smtClean="0"/>
              <a:t>- cases of fraudulent financial reporting involving accounts payable </a:t>
            </a:r>
            <a:r>
              <a:rPr lang="en-US" sz="2000" b="1" dirty="0" smtClean="0"/>
              <a:t>are relatively common although less frequent than frauds involving inventory or accounts receivable</a:t>
            </a:r>
            <a:r>
              <a:rPr lang="en-US" sz="2000" dirty="0" smtClean="0"/>
              <a:t>. The deliberate </a:t>
            </a:r>
            <a:r>
              <a:rPr lang="en-US" sz="2000" b="1" dirty="0" smtClean="0"/>
              <a:t>understatement of accounts payable generally results in an understatement of purchases and cost of goods sold and an overstatement of net income.</a:t>
            </a:r>
            <a:r>
              <a:rPr lang="en-US" sz="2000" dirty="0" smtClean="0"/>
              <a:t> </a:t>
            </a:r>
            <a:r>
              <a:rPr lang="en-US" sz="2000" b="1" dirty="0" smtClean="0"/>
              <a:t>Significant misappropriations involving purchases can also occur in the form of payments to fictitious vendors, as well as kickbacks and other illegal arrangements with suppliers.</a:t>
            </a:r>
          </a:p>
          <a:p>
            <a:pPr marL="912813" lvl="0" defTabSz="1254125">
              <a:buFont typeface="Wingdings" pitchFamily="2" charset="2"/>
              <a:buChar char="q"/>
              <a:defRPr/>
            </a:pPr>
            <a:r>
              <a:rPr lang="en-US" sz="2000" b="1" dirty="0" smtClean="0"/>
              <a:t>Fraudulent financial reporting risk for accounts payable</a:t>
            </a:r>
            <a:r>
              <a:rPr lang="en-US" sz="2000" dirty="0" smtClean="0"/>
              <a:t> - companies may engage in deliberate attempts </a:t>
            </a:r>
            <a:r>
              <a:rPr lang="en-US" sz="2000" b="1" dirty="0" smtClean="0"/>
              <a:t>to understate accounts payable and overstate income</a:t>
            </a:r>
            <a:r>
              <a:rPr lang="en-US" sz="2000" dirty="0" smtClean="0"/>
              <a:t>. This can be accomplished </a:t>
            </a:r>
            <a:r>
              <a:rPr lang="en-US" sz="2000" b="1" dirty="0" smtClean="0"/>
              <a:t>by not recording accounts payable until the subsequent period or by recording fictitious reductions to accounts payable.</a:t>
            </a:r>
          </a:p>
          <a:p>
            <a:pPr marL="912813" indent="1588" defTabSz="1254125">
              <a:buNone/>
              <a:defRPr/>
            </a:pPr>
            <a:r>
              <a:rPr lang="en-US" sz="2000" b="1" dirty="0" smtClean="0"/>
              <a:t>All purchases received before the end of the year should be recorded as liabilities</a:t>
            </a:r>
            <a:r>
              <a:rPr lang="en-US" sz="2000" dirty="0" smtClean="0"/>
              <a:t>. This is relatively easy to verify if the company accounts for </a:t>
            </a:r>
            <a:r>
              <a:rPr lang="en-US" sz="2000" dirty="0" err="1" smtClean="0"/>
              <a:t>prenumbered</a:t>
            </a:r>
            <a:r>
              <a:rPr lang="en-US" sz="2000" dirty="0" smtClean="0"/>
              <a:t> receiving reports. </a:t>
            </a:r>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32</a:t>
            </a:fld>
            <a:endParaRPr lang="de-AT" altLang="en-US"/>
          </a:p>
        </p:txBody>
      </p:sp>
      <p:sp>
        <p:nvSpPr>
          <p:cNvPr id="8" name="Заголовок 1"/>
          <p:cNvSpPr>
            <a:spLocks noGrp="1"/>
          </p:cNvSpPr>
          <p:nvPr>
            <p:ph type="title"/>
          </p:nvPr>
        </p:nvSpPr>
        <p:spPr>
          <a:xfrm>
            <a:off x="381000" y="277813"/>
            <a:ext cx="8686800" cy="1139825"/>
          </a:xfrm>
        </p:spPr>
        <p:txBody>
          <a:bodyPr/>
          <a:lstStyle/>
          <a:p>
            <a:r>
              <a:rPr lang="en-US" sz="4000" dirty="0" smtClean="0">
                <a:latin typeface="Verdana" pitchFamily="34" charset="0"/>
                <a:ea typeface="Verdana" pitchFamily="34" charset="0"/>
                <a:cs typeface="Verdana" pitchFamily="34" charset="0"/>
              </a:rPr>
              <a:t>Fraud – specific fraud risk areas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14400"/>
            <a:ext cx="8229600" cy="5257800"/>
          </a:xfrm>
        </p:spPr>
        <p:txBody>
          <a:bodyPr/>
          <a:lstStyle/>
          <a:p>
            <a:pPr marL="912813" indent="1588" defTabSz="1254125">
              <a:buNone/>
              <a:defRPr/>
            </a:pPr>
            <a:r>
              <a:rPr lang="en-US" sz="2000" dirty="0" smtClean="0"/>
              <a:t>However, if the receiving reports are not </a:t>
            </a:r>
            <a:r>
              <a:rPr lang="en-US" sz="2000" dirty="0" err="1" smtClean="0"/>
              <a:t>prenumbered</a:t>
            </a:r>
            <a:r>
              <a:rPr lang="en-US" sz="2000" dirty="0" smtClean="0"/>
              <a:t> or the </a:t>
            </a:r>
            <a:r>
              <a:rPr lang="en-US" sz="2000" b="1" dirty="0" smtClean="0"/>
              <a:t>company deliberately omits receiving reports from the accounting records, it may be difficult for the auditor to verify whether all liabilities have been recorded</a:t>
            </a:r>
            <a:r>
              <a:rPr lang="en-US" sz="2000" dirty="0" smtClean="0"/>
              <a:t>. In such cases, analytical evidence, such as </a:t>
            </a:r>
            <a:r>
              <a:rPr lang="en-US" sz="2000" b="1" dirty="0" smtClean="0"/>
              <a:t>unusual changes in ratios, may signal that accounts payable are understated</a:t>
            </a:r>
            <a:r>
              <a:rPr lang="en-US" sz="2000" dirty="0" smtClean="0"/>
              <a:t>.</a:t>
            </a:r>
          </a:p>
          <a:p>
            <a:pPr marL="912813" lvl="0" indent="1588" defTabSz="1254125">
              <a:buNone/>
              <a:defRPr/>
            </a:pPr>
            <a:r>
              <a:rPr lang="en-US" sz="2000" dirty="0" smtClean="0"/>
              <a:t>Companies often have </a:t>
            </a:r>
            <a:r>
              <a:rPr lang="en-US" sz="2000" b="1" dirty="0" smtClean="0"/>
              <a:t>complex arrangements with suppliers </a:t>
            </a:r>
            <a:r>
              <a:rPr lang="en-US" sz="2000" dirty="0" smtClean="0"/>
              <a:t>that result in </a:t>
            </a:r>
            <a:r>
              <a:rPr lang="en-US" sz="2000" b="1" dirty="0" smtClean="0"/>
              <a:t>reductions to accounts payable for advertising credits and other allowances.</a:t>
            </a:r>
            <a:r>
              <a:rPr lang="en-US" sz="2000" dirty="0" smtClean="0"/>
              <a:t> These </a:t>
            </a:r>
            <a:r>
              <a:rPr lang="en-US" sz="2000" b="1" dirty="0" smtClean="0"/>
              <a:t>arrangements are often not as well documented as acquisition transactions. </a:t>
            </a:r>
            <a:r>
              <a:rPr lang="en-US" sz="2000" dirty="0" smtClean="0"/>
              <a:t>Some companies have used fictitious reductions to accounts payable to overstate net income. Therefore, auditors should read agreements with suppliers when amounts are material and make sure the financial statements reflect the substance of the agreements.</a:t>
            </a:r>
          </a:p>
          <a:p>
            <a:pPr marL="912813" defTabSz="1254125">
              <a:buFont typeface="Wingdings" pitchFamily="2" charset="2"/>
              <a:buChar char="q"/>
              <a:defRPr/>
            </a:pPr>
            <a:r>
              <a:rPr lang="en-US" sz="2000" b="1" dirty="0" smtClean="0"/>
              <a:t>Misappropriations in the acquisition and payment cycle </a:t>
            </a:r>
            <a:r>
              <a:rPr lang="en-US" sz="2000" dirty="0" smtClean="0"/>
              <a:t>- </a:t>
            </a:r>
            <a:r>
              <a:rPr lang="en-US" sz="2000" b="1" dirty="0" smtClean="0"/>
              <a:t>the most common fraud</a:t>
            </a:r>
            <a:r>
              <a:rPr lang="en-US" sz="2000" dirty="0" smtClean="0"/>
              <a:t> in the acquisitions area </a:t>
            </a:r>
            <a:r>
              <a:rPr lang="en-US" sz="2000" b="1" dirty="0" smtClean="0"/>
              <a:t>is for the perpetrator to issue payments to fictitious vendors and </a:t>
            </a:r>
          </a:p>
          <a:p>
            <a:pPr marL="912813" indent="1588" defTabSz="1254125">
              <a:buNone/>
              <a:defRPr/>
            </a:pPr>
            <a:endParaRPr lang="en-US" sz="2000" dirty="0" smtClean="0"/>
          </a:p>
          <a:p>
            <a:pPr marL="912813">
              <a:buFont typeface="Wingdings" pitchFamily="2" charset="2"/>
              <a:buChar char="q"/>
              <a:defRPr/>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33</a:t>
            </a:fld>
            <a:endParaRPr lang="de-AT" altLang="en-US"/>
          </a:p>
        </p:txBody>
      </p:sp>
      <p:sp>
        <p:nvSpPr>
          <p:cNvPr id="8" name="Заголовок 1"/>
          <p:cNvSpPr>
            <a:spLocks noGrp="1"/>
          </p:cNvSpPr>
          <p:nvPr>
            <p:ph type="title"/>
          </p:nvPr>
        </p:nvSpPr>
        <p:spPr>
          <a:xfrm>
            <a:off x="381000" y="277813"/>
            <a:ext cx="8686800" cy="1139825"/>
          </a:xfrm>
        </p:spPr>
        <p:txBody>
          <a:bodyPr/>
          <a:lstStyle/>
          <a:p>
            <a:r>
              <a:rPr lang="en-US" sz="4000" dirty="0" smtClean="0">
                <a:latin typeface="Verdana" pitchFamily="34" charset="0"/>
                <a:ea typeface="Verdana" pitchFamily="34" charset="0"/>
                <a:cs typeface="Verdana" pitchFamily="34" charset="0"/>
              </a:rPr>
              <a:t>Fraud – specific fraud risk areas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14400"/>
            <a:ext cx="8229600" cy="5257800"/>
          </a:xfrm>
        </p:spPr>
        <p:txBody>
          <a:bodyPr/>
          <a:lstStyle/>
          <a:p>
            <a:pPr marL="912813" lvl="0" indent="1588" defTabSz="1254125">
              <a:buNone/>
              <a:defRPr/>
            </a:pPr>
            <a:r>
              <a:rPr lang="en-US" sz="2000" b="1" dirty="0" smtClean="0"/>
              <a:t>deposit the cash in a fictitious account.</a:t>
            </a:r>
            <a:r>
              <a:rPr lang="en-US" sz="2000" dirty="0" smtClean="0"/>
              <a:t> These </a:t>
            </a:r>
            <a:r>
              <a:rPr lang="en-US" sz="2000" b="1" dirty="0" smtClean="0"/>
              <a:t>frauds can be prevented by allowing payments to be made only to approved vendors and by carefully scrutinizing documentation</a:t>
            </a:r>
            <a:r>
              <a:rPr lang="en-US" sz="2000" dirty="0" smtClean="0"/>
              <a:t> </a:t>
            </a:r>
            <a:r>
              <a:rPr lang="en-US" sz="2000" b="1" dirty="0" smtClean="0"/>
              <a:t>supporting the acquisitions by authorized personnel before payments are made.</a:t>
            </a:r>
            <a:r>
              <a:rPr lang="en-US" sz="2000" dirty="0" smtClean="0"/>
              <a:t> </a:t>
            </a:r>
          </a:p>
          <a:p>
            <a:pPr defTabSz="1254125">
              <a:defRPr/>
            </a:pPr>
            <a:r>
              <a:rPr lang="en-US" sz="2000" b="1" dirty="0" smtClean="0"/>
              <a:t>Other areas of fraud risk - although some accounts are more susceptible than others, almost every account is subject to manipulation. </a:t>
            </a:r>
          </a:p>
          <a:p>
            <a:pPr marL="912813" defTabSz="1254125">
              <a:buFont typeface="Wingdings" pitchFamily="2" charset="2"/>
              <a:buChar char="q"/>
              <a:defRPr/>
            </a:pPr>
            <a:r>
              <a:rPr lang="en-US" sz="2000" b="1" dirty="0" smtClean="0"/>
              <a:t>Fixed assets </a:t>
            </a:r>
            <a:r>
              <a:rPr lang="en-US" sz="2000" dirty="0" smtClean="0"/>
              <a:t>– represent a large balance sheet account for many companies, and </a:t>
            </a:r>
            <a:r>
              <a:rPr lang="en-US" sz="2000" b="1" dirty="0" smtClean="0"/>
              <a:t>are often based on subjectively determined valuations.</a:t>
            </a:r>
            <a:r>
              <a:rPr lang="en-US" sz="2000" dirty="0" smtClean="0"/>
              <a:t> As a result, fixed assets may be a </a:t>
            </a:r>
            <a:r>
              <a:rPr lang="en-US" sz="2000" b="1" dirty="0" smtClean="0"/>
              <a:t>target for manipulation</a:t>
            </a:r>
            <a:r>
              <a:rPr lang="en-US" sz="2000" dirty="0" smtClean="0"/>
              <a:t>, especially </a:t>
            </a:r>
            <a:r>
              <a:rPr lang="en-US" sz="2000" b="1" dirty="0" smtClean="0"/>
              <a:t>for companies without material receivables or inventories.</a:t>
            </a:r>
            <a:r>
              <a:rPr lang="en-US" sz="2000" dirty="0" smtClean="0"/>
              <a:t> For example, </a:t>
            </a:r>
            <a:r>
              <a:rPr lang="en-US" sz="2000" b="1" dirty="0" smtClean="0"/>
              <a:t>companies may capitalize repairs or other operating expenses as fixed assets.</a:t>
            </a:r>
            <a:r>
              <a:rPr lang="en-US" sz="2000" dirty="0" smtClean="0"/>
              <a:t> Such frauds are relatively easy to detect if the auditor examines evidence supporting fixed asset additions. Nevertheless, prior cases of fraudulent financial reporting, such as </a:t>
            </a:r>
            <a:r>
              <a:rPr lang="en-US" sz="2000" b="1" dirty="0" smtClean="0"/>
              <a:t>WorldCom</a:t>
            </a:r>
            <a:r>
              <a:rPr lang="en-US" sz="2000" dirty="0" smtClean="0"/>
              <a:t>, have </a:t>
            </a:r>
            <a:r>
              <a:rPr lang="en-US" sz="2000" b="1" dirty="0" smtClean="0"/>
              <a:t>involved improper</a:t>
            </a:r>
          </a:p>
          <a:p>
            <a:pPr marL="912813" defTabSz="1254125">
              <a:buFont typeface="Wingdings" pitchFamily="2" charset="2"/>
              <a:buChar char="q"/>
              <a:defRPr/>
            </a:pPr>
            <a:endParaRPr lang="en-US" sz="2000" dirty="0" smtClean="0"/>
          </a:p>
          <a:p>
            <a:pPr marL="912813" lvl="0" indent="1588" defTabSz="1254125">
              <a:buNone/>
              <a:defRPr/>
            </a:pPr>
            <a:endParaRPr lang="en-US" sz="2000" dirty="0" smtClean="0"/>
          </a:p>
          <a:p>
            <a:pPr marL="912813" defTabSz="1254125">
              <a:buFont typeface="Wingdings" pitchFamily="2" charset="2"/>
              <a:buChar char="q"/>
              <a:defRPr/>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34</a:t>
            </a:fld>
            <a:endParaRPr lang="de-AT" altLang="en-US"/>
          </a:p>
        </p:txBody>
      </p:sp>
      <p:sp>
        <p:nvSpPr>
          <p:cNvPr id="9" name="Заголовок 1"/>
          <p:cNvSpPr>
            <a:spLocks noGrp="1"/>
          </p:cNvSpPr>
          <p:nvPr>
            <p:ph type="title"/>
          </p:nvPr>
        </p:nvSpPr>
        <p:spPr>
          <a:xfrm>
            <a:off x="381000" y="277813"/>
            <a:ext cx="8686800" cy="1139825"/>
          </a:xfrm>
        </p:spPr>
        <p:txBody>
          <a:bodyPr/>
          <a:lstStyle/>
          <a:p>
            <a:r>
              <a:rPr lang="en-US" sz="4000" dirty="0" smtClean="0">
                <a:latin typeface="Verdana" pitchFamily="34" charset="0"/>
                <a:ea typeface="Verdana" pitchFamily="34" charset="0"/>
                <a:cs typeface="Verdana" pitchFamily="34" charset="0"/>
              </a:rPr>
              <a:t>Fraud – specific fraud risk areas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38200"/>
            <a:ext cx="8229600" cy="5257800"/>
          </a:xfrm>
        </p:spPr>
        <p:txBody>
          <a:bodyPr/>
          <a:lstStyle/>
          <a:p>
            <a:pPr marL="912813" indent="1588" defTabSz="1254125">
              <a:buNone/>
              <a:defRPr/>
            </a:pPr>
            <a:r>
              <a:rPr lang="en-US" sz="2000" b="1" dirty="0" smtClean="0"/>
              <a:t>capitalization of assets</a:t>
            </a:r>
            <a:r>
              <a:rPr lang="en-US" sz="2000" dirty="0" smtClean="0"/>
              <a:t>. </a:t>
            </a:r>
          </a:p>
          <a:p>
            <a:pPr marL="912813" lvl="0" defTabSz="855663">
              <a:buFont typeface="Wingdings" pitchFamily="2" charset="2"/>
              <a:buChar char="q"/>
              <a:defRPr/>
            </a:pPr>
            <a:r>
              <a:rPr lang="en-US" sz="2000" b="1" dirty="0" smtClean="0"/>
              <a:t>Payroll expenses </a:t>
            </a:r>
            <a:r>
              <a:rPr lang="en-US" sz="2000" dirty="0" smtClean="0"/>
              <a:t>- </a:t>
            </a:r>
            <a:r>
              <a:rPr lang="en-US" sz="2000" b="1" dirty="0" smtClean="0"/>
              <a:t>payroll is rarely a significant risk area for fraudulent financial reporting</a:t>
            </a:r>
            <a:r>
              <a:rPr lang="en-US" sz="2000" dirty="0" smtClean="0"/>
              <a:t>. However, </a:t>
            </a:r>
            <a:r>
              <a:rPr lang="en-US" sz="2000" b="1" dirty="0" smtClean="0"/>
              <a:t>companies may overstate inventories and net income by recording excess labor costs in inventory</a:t>
            </a:r>
            <a:r>
              <a:rPr lang="en-US" sz="2000" dirty="0" smtClean="0"/>
              <a:t>. Company </a:t>
            </a:r>
            <a:r>
              <a:rPr lang="en-US" sz="2000" b="1" dirty="0" smtClean="0"/>
              <a:t>employees are sometimes used to construct fixed assets. Excess labor cost may also be capitalized as fixed assets in these circumstances</a:t>
            </a:r>
            <a:r>
              <a:rPr lang="en-US" sz="2000" dirty="0" smtClean="0"/>
              <a:t>. Material fringe benefits, such as </a:t>
            </a:r>
            <a:r>
              <a:rPr lang="en-US" sz="2000" b="1" dirty="0" smtClean="0"/>
              <a:t>retirement benefits, are also subject to manipulation</a:t>
            </a:r>
            <a:r>
              <a:rPr lang="en-US" sz="2000" dirty="0" smtClean="0"/>
              <a:t>. </a:t>
            </a:r>
            <a:r>
              <a:rPr lang="en-US" sz="2000" b="1" dirty="0" smtClean="0"/>
              <a:t>Payroll fraud involving misappropriation of assets is fairly common, but the amounts involved are often immaterial. </a:t>
            </a:r>
            <a:r>
              <a:rPr lang="en-US" sz="2000" dirty="0" smtClean="0"/>
              <a:t>The two most common areas of fraud </a:t>
            </a:r>
            <a:r>
              <a:rPr lang="en-US" sz="2000" b="1" dirty="0" smtClean="0"/>
              <a:t>are the creation of fictitious employees and overstatement of individual payroll hours</a:t>
            </a:r>
            <a:r>
              <a:rPr lang="en-US" sz="2000" dirty="0" smtClean="0"/>
              <a:t>. The </a:t>
            </a:r>
            <a:r>
              <a:rPr lang="en-US" sz="2000" b="1" dirty="0" smtClean="0"/>
              <a:t>existence of fictitious employees can usually be prevented by separation of the human resource and payroll functions</a:t>
            </a:r>
            <a:r>
              <a:rPr lang="en-US" sz="2000" dirty="0" smtClean="0"/>
              <a:t>. </a:t>
            </a:r>
            <a:r>
              <a:rPr lang="en-US" sz="2000" b="1" dirty="0" smtClean="0"/>
              <a:t>Overstatement of hours </a:t>
            </a:r>
            <a:r>
              <a:rPr lang="en-US" sz="2000" dirty="0" smtClean="0"/>
              <a:t>is typically </a:t>
            </a:r>
            <a:r>
              <a:rPr lang="en-US" sz="2000" b="1" dirty="0" smtClean="0"/>
              <a:t>prevented by use of time clocks.</a:t>
            </a:r>
            <a:endParaRPr lang="en-US" sz="2000" dirty="0" smtClean="0"/>
          </a:p>
          <a:p>
            <a:pPr marL="1370013" defTabSz="1254125">
              <a:buFont typeface="Wingdings" pitchFamily="2" charset="2"/>
              <a:buChar char="Ø"/>
              <a:defRPr/>
            </a:pPr>
            <a:endParaRPr lang="en-US" sz="2000" dirty="0" smtClean="0"/>
          </a:p>
          <a:p>
            <a:pPr marL="1370013" defTabSz="1254125">
              <a:buFont typeface="Wingdings" pitchFamily="2" charset="2"/>
              <a:buChar char="Ø"/>
              <a:defRPr/>
            </a:pPr>
            <a:endParaRPr lang="en-US" sz="2000" dirty="0" smtClean="0"/>
          </a:p>
          <a:p>
            <a:pPr marL="1370013" defTabSz="1254125">
              <a:buFont typeface="Wingdings" pitchFamily="2" charset="2"/>
              <a:buChar char="Ø"/>
              <a:defRPr/>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35</a:t>
            </a:fld>
            <a:endParaRPr lang="de-AT" altLang="en-US"/>
          </a:p>
        </p:txBody>
      </p:sp>
      <p:sp>
        <p:nvSpPr>
          <p:cNvPr id="8" name="Заголовок 1"/>
          <p:cNvSpPr>
            <a:spLocks noGrp="1"/>
          </p:cNvSpPr>
          <p:nvPr>
            <p:ph type="title"/>
          </p:nvPr>
        </p:nvSpPr>
        <p:spPr>
          <a:xfrm>
            <a:off x="381000" y="277813"/>
            <a:ext cx="8686800" cy="1139825"/>
          </a:xfrm>
        </p:spPr>
        <p:txBody>
          <a:bodyPr/>
          <a:lstStyle/>
          <a:p>
            <a:r>
              <a:rPr lang="en-US" sz="4000" dirty="0" smtClean="0">
                <a:latin typeface="Verdana" pitchFamily="34" charset="0"/>
                <a:ea typeface="Verdana" pitchFamily="34" charset="0"/>
                <a:cs typeface="Verdana" pitchFamily="34" charset="0"/>
              </a:rPr>
              <a:t>Fraud – specific fraud risk areas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9067800" cy="1139825"/>
          </a:xfrm>
        </p:spPr>
        <p:txBody>
          <a:bodyPr/>
          <a:lstStyle/>
          <a:p>
            <a:r>
              <a:rPr lang="en-US" sz="4000" dirty="0" smtClean="0">
                <a:latin typeface="Verdana" pitchFamily="34" charset="0"/>
                <a:ea typeface="Verdana" pitchFamily="34" charset="0"/>
                <a:cs typeface="Verdana" pitchFamily="34" charset="0"/>
              </a:rPr>
              <a:t>Fraud – auditor’s </a:t>
            </a:r>
            <a:r>
              <a:rPr lang="en-US" sz="4000" dirty="0" smtClean="0">
                <a:latin typeface="Verdana" pitchFamily="34" charset="0"/>
                <a:ea typeface="Verdana" pitchFamily="34" charset="0"/>
                <a:cs typeface="Verdana" pitchFamily="34" charset="0"/>
              </a:rPr>
              <a:t>responsibilities*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838200"/>
            <a:ext cx="8229600" cy="5257800"/>
          </a:xfrm>
        </p:spPr>
        <p:txBody>
          <a:bodyPr/>
          <a:lstStyle/>
          <a:p>
            <a:r>
              <a:rPr lang="en-US" sz="2000" b="1" dirty="0" smtClean="0"/>
              <a:t>Responsibilities when fraud is suspected </a:t>
            </a:r>
            <a:r>
              <a:rPr lang="en-US" sz="2000" dirty="0" smtClean="0"/>
              <a:t>- </a:t>
            </a:r>
            <a:r>
              <a:rPr lang="en-US" sz="2000" b="1" dirty="0" smtClean="0"/>
              <a:t>frauds are often detected through the receipt of an anonymous tip or by accident</a:t>
            </a:r>
            <a:r>
              <a:rPr lang="en-US" sz="2000" dirty="0" smtClean="0"/>
              <a:t>, internal controls, or the internal audit function. Throughout an audit, the auditor continually evaluates whether evidence gathered and other observations made indicate material misstatement due to fraud. </a:t>
            </a:r>
            <a:r>
              <a:rPr lang="en-US" sz="2000" b="1" dirty="0" smtClean="0"/>
              <a:t>All misstatements the auditor finds during the audit should be evaluated for any indication of fraud. When fraud is suspected, the auditor gathers additional information to determine whether fraud actually exists. </a:t>
            </a:r>
            <a:r>
              <a:rPr lang="en-US" sz="2000" dirty="0" smtClean="0"/>
              <a:t>Often, the </a:t>
            </a:r>
            <a:r>
              <a:rPr lang="en-US" sz="2000" b="1" dirty="0" smtClean="0"/>
              <a:t>auditor begins by making additional inquiries of management </a:t>
            </a:r>
            <a:r>
              <a:rPr lang="en-US" sz="2000" dirty="0" smtClean="0"/>
              <a:t>and others.</a:t>
            </a:r>
          </a:p>
          <a:p>
            <a:pPr marL="912813">
              <a:buFont typeface="Wingdings" pitchFamily="2" charset="2"/>
              <a:buChar char="q"/>
              <a:defRPr/>
            </a:pPr>
            <a:r>
              <a:rPr lang="en-US" sz="2000" b="1" dirty="0" smtClean="0"/>
              <a:t>Use of inquiry </a:t>
            </a:r>
            <a:r>
              <a:rPr lang="en-US" sz="2000" dirty="0" smtClean="0"/>
              <a:t>-  inquiry can be an effective audit evidence gathering technique. </a:t>
            </a:r>
            <a:r>
              <a:rPr lang="en-US" sz="2000" b="1" dirty="0" smtClean="0"/>
              <a:t>Interviewing allows the auditor to clarify unobservable issues and observe the respondent’s verbal and nonverbal responses. </a:t>
            </a:r>
            <a:r>
              <a:rPr lang="en-US" sz="2000" dirty="0" smtClean="0"/>
              <a:t>Interviewing can also help </a:t>
            </a:r>
            <a:r>
              <a:rPr lang="en-US" sz="2000" b="1" dirty="0" smtClean="0"/>
              <a:t>identify issues omitted from documentation or confirmations</a:t>
            </a:r>
            <a:r>
              <a:rPr lang="en-US" sz="2000" dirty="0" smtClean="0"/>
              <a:t>. The auditor can also modify questions during the interview based on the interviewee’s responses. Inquiry as </a:t>
            </a:r>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36</a:t>
            </a:fld>
            <a:endParaRPr lang="de-AT" alt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14400"/>
            <a:ext cx="8229600" cy="5257800"/>
          </a:xfrm>
        </p:spPr>
        <p:txBody>
          <a:bodyPr/>
          <a:lstStyle/>
          <a:p>
            <a:pPr marL="912813" indent="1588">
              <a:buNone/>
              <a:defRPr/>
            </a:pPr>
            <a:r>
              <a:rPr lang="en-US" sz="2000" dirty="0" smtClean="0"/>
              <a:t>an audit evidence technique should be tailored to the purpose for which it is being used. Depending on the purpose, the auditor may ask different types of questions and change the tone of the interview. </a:t>
            </a:r>
          </a:p>
          <a:p>
            <a:pPr marL="912813">
              <a:buFont typeface="Wingdings" pitchFamily="2" charset="2"/>
              <a:buChar char="q"/>
              <a:defRPr/>
            </a:pPr>
            <a:r>
              <a:rPr lang="en-US" sz="2000" b="1" dirty="0" smtClean="0"/>
              <a:t>Listening techniques </a:t>
            </a:r>
            <a:r>
              <a:rPr lang="en-US" sz="2000" dirty="0" smtClean="0"/>
              <a:t>- it is critical for the auditor to use effective listening skills throughout the inquiry process. </a:t>
            </a:r>
            <a:r>
              <a:rPr lang="en-US" sz="2000" b="1" dirty="0" smtClean="0"/>
              <a:t>The auditor should stay attentive by maintaining eye contact, nodding in agreement, or demonstrating other signs of comprehension. </a:t>
            </a:r>
            <a:r>
              <a:rPr lang="en-US" sz="2000" dirty="0" smtClean="0"/>
              <a:t>Auditors should also attempt to avoid preconceived ideas about the information being provided. Good listeners also take advantage of silence to think about the information provided and to prioritize and review information heard.</a:t>
            </a:r>
          </a:p>
          <a:p>
            <a:pPr marL="912813">
              <a:buFont typeface="Wingdings" pitchFamily="2" charset="2"/>
              <a:buChar char="q"/>
              <a:defRPr/>
            </a:pPr>
            <a:r>
              <a:rPr lang="en-US" sz="2000" b="1" dirty="0" smtClean="0"/>
              <a:t>Other responsibilities </a:t>
            </a:r>
            <a:r>
              <a:rPr lang="en-US" sz="2000" dirty="0" smtClean="0"/>
              <a:t>- when the auditor suspects that fraud may be present, </a:t>
            </a:r>
            <a:r>
              <a:rPr lang="en-US" sz="2000" b="1" dirty="0" smtClean="0"/>
              <a:t>the auditor is required to obtain additional evidence to determine whether material fraud has occurred</a:t>
            </a:r>
            <a:r>
              <a:rPr lang="en-US" sz="2000" dirty="0" smtClean="0"/>
              <a:t> – audit software analysis (GAS and data mining) and expended substantial tests: </a:t>
            </a:r>
          </a:p>
          <a:p>
            <a:pPr marL="912813">
              <a:buFont typeface="Wingdings" pitchFamily="2" charset="2"/>
              <a:buChar char="q"/>
              <a:defRPr/>
            </a:pPr>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37</a:t>
            </a:fld>
            <a:endParaRPr lang="de-AT" altLang="en-US"/>
          </a:p>
        </p:txBody>
      </p:sp>
      <p:sp>
        <p:nvSpPr>
          <p:cNvPr id="9" name="Заголовок 1"/>
          <p:cNvSpPr>
            <a:spLocks noGrp="1"/>
          </p:cNvSpPr>
          <p:nvPr>
            <p:ph type="title"/>
          </p:nvPr>
        </p:nvSpPr>
        <p:spPr>
          <a:xfrm>
            <a:off x="457200" y="277813"/>
            <a:ext cx="9067800" cy="1139825"/>
          </a:xfrm>
        </p:spPr>
        <p:txBody>
          <a:bodyPr/>
          <a:lstStyle/>
          <a:p>
            <a:r>
              <a:rPr lang="en-US" sz="4000" dirty="0" smtClean="0">
                <a:latin typeface="Verdana" pitchFamily="34" charset="0"/>
                <a:ea typeface="Verdana" pitchFamily="34" charset="0"/>
                <a:cs typeface="Verdana" pitchFamily="34" charset="0"/>
              </a:rPr>
              <a:t>Fraud – auditor’s </a:t>
            </a:r>
            <a:r>
              <a:rPr lang="en-US" sz="4000" dirty="0" smtClean="0">
                <a:latin typeface="Verdana" pitchFamily="34" charset="0"/>
                <a:ea typeface="Verdana" pitchFamily="34" charset="0"/>
                <a:cs typeface="Verdana" pitchFamily="34" charset="0"/>
              </a:rPr>
              <a:t>responsibilities*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38200"/>
            <a:ext cx="8229600" cy="5257800"/>
          </a:xfrm>
        </p:spPr>
        <p:txBody>
          <a:bodyPr/>
          <a:lstStyle/>
          <a:p>
            <a:pPr marL="1370013" defTabSz="1254125">
              <a:buFont typeface="Wingdings" pitchFamily="2" charset="2"/>
              <a:buChar char="Ø"/>
              <a:defRPr/>
            </a:pPr>
            <a:r>
              <a:rPr lang="en-US" sz="2000" b="1" dirty="0" smtClean="0"/>
              <a:t>Audit software analysis </a:t>
            </a:r>
            <a:r>
              <a:rPr lang="en-US" sz="2000" dirty="0" smtClean="0"/>
              <a:t>- auditors often use audit software such as </a:t>
            </a:r>
            <a:r>
              <a:rPr lang="en-US" sz="2000" b="1" dirty="0" smtClean="0"/>
              <a:t>ACL or IDEA to determine whether fraud may exist.</a:t>
            </a:r>
            <a:r>
              <a:rPr lang="en-US" sz="2000" dirty="0" smtClean="0"/>
              <a:t> For example, software tools can be used </a:t>
            </a:r>
            <a:r>
              <a:rPr lang="en-US" sz="2000" b="1" dirty="0" smtClean="0"/>
              <a:t>to search for fictitious revenue transactions by searching for duplicate sales invoice numbers or by reconciling databases of sales invoices to databases of shipping records, to ensure that all sales are supported by evidence of shipping</a:t>
            </a:r>
            <a:r>
              <a:rPr lang="en-US" sz="2000" dirty="0" smtClean="0"/>
              <a:t>. Similarly, these tools provide efficient searches for breaks in document sequences, which may indicate misstatements related to the completeness objective for liabilities and expense accounts. </a:t>
            </a:r>
            <a:r>
              <a:rPr lang="en-US" sz="2000" b="1" dirty="0" smtClean="0"/>
              <a:t>Auditors use audit software, including basic spreadsheet tools such as Excel, to sort transactions or account balances into subcategories for further audit testing.</a:t>
            </a:r>
            <a:r>
              <a:rPr lang="en-US" sz="2000" dirty="0" smtClean="0"/>
              <a:t> Excel may also be used </a:t>
            </a:r>
            <a:r>
              <a:rPr lang="en-US" sz="2000" b="1" dirty="0" smtClean="0"/>
              <a:t>to perform analytical procedures at disaggregated levels</a:t>
            </a:r>
            <a:r>
              <a:rPr lang="en-US" sz="2000" dirty="0" smtClean="0"/>
              <a:t>. For example, sales can be sorted to disaggregate the data by location, by product type, and across time (monthly) for</a:t>
            </a:r>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38</a:t>
            </a:fld>
            <a:endParaRPr lang="de-AT" altLang="en-US"/>
          </a:p>
        </p:txBody>
      </p:sp>
      <p:sp>
        <p:nvSpPr>
          <p:cNvPr id="9" name="Заголовок 1"/>
          <p:cNvSpPr>
            <a:spLocks noGrp="1"/>
          </p:cNvSpPr>
          <p:nvPr>
            <p:ph type="title"/>
          </p:nvPr>
        </p:nvSpPr>
        <p:spPr>
          <a:xfrm>
            <a:off x="457200" y="277813"/>
            <a:ext cx="9067800" cy="1139825"/>
          </a:xfrm>
        </p:spPr>
        <p:txBody>
          <a:bodyPr/>
          <a:lstStyle/>
          <a:p>
            <a:r>
              <a:rPr lang="en-US" sz="4000" dirty="0" smtClean="0">
                <a:latin typeface="Verdana" pitchFamily="34" charset="0"/>
                <a:ea typeface="Verdana" pitchFamily="34" charset="0"/>
                <a:cs typeface="Verdana" pitchFamily="34" charset="0"/>
              </a:rPr>
              <a:t>Fraud – auditor’s </a:t>
            </a:r>
            <a:r>
              <a:rPr lang="en-US" sz="4000" dirty="0" smtClean="0">
                <a:latin typeface="Verdana" pitchFamily="34" charset="0"/>
                <a:ea typeface="Verdana" pitchFamily="34" charset="0"/>
                <a:cs typeface="Verdana" pitchFamily="34" charset="0"/>
              </a:rPr>
              <a:t>responsibilities*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14400"/>
            <a:ext cx="8229600" cy="5257800"/>
          </a:xfrm>
        </p:spPr>
        <p:txBody>
          <a:bodyPr/>
          <a:lstStyle/>
          <a:p>
            <a:pPr marL="1370013" indent="1588" defTabSz="1254125">
              <a:buNone/>
              <a:defRPr/>
            </a:pPr>
            <a:r>
              <a:rPr lang="en-US" sz="2000" dirty="0" smtClean="0"/>
              <a:t>further analytical procedure analysis. Unusual trends not observable at the aggregate level may be detected when the data is analyzed in greater detail.</a:t>
            </a:r>
          </a:p>
          <a:p>
            <a:pPr marL="1370013" defTabSz="1254125">
              <a:buFont typeface="Wingdings" pitchFamily="2" charset="2"/>
              <a:buChar char="Ø"/>
              <a:defRPr/>
            </a:pPr>
            <a:r>
              <a:rPr lang="en-US" sz="2000" b="1" dirty="0" smtClean="0"/>
              <a:t>Expanded ST </a:t>
            </a:r>
            <a:r>
              <a:rPr lang="en-US" sz="2000" dirty="0" smtClean="0"/>
              <a:t>- auditors may also expand other substantive procedures to address heightened risks of fraud. For example, when there is </a:t>
            </a:r>
            <a:r>
              <a:rPr lang="en-US" sz="2000" b="1" dirty="0" smtClean="0"/>
              <a:t>a risk that sales terms may have been altered to prematurely record revenues</a:t>
            </a:r>
            <a:r>
              <a:rPr lang="en-US" sz="2000" dirty="0" smtClean="0"/>
              <a:t>, the auditor may </a:t>
            </a:r>
            <a:r>
              <a:rPr lang="en-US" sz="2000" b="1" dirty="0" smtClean="0"/>
              <a:t>modify the accounts receivable confirmation requests to obtain more detailed responses from customers about specific terms of the transactions</a:t>
            </a:r>
            <a:r>
              <a:rPr lang="en-US" sz="2000" dirty="0" smtClean="0"/>
              <a:t>, such as p</a:t>
            </a:r>
            <a:r>
              <a:rPr lang="en-US" sz="2000" b="1" dirty="0" smtClean="0"/>
              <a:t>ayment, transfer of custody, and return policy terms</a:t>
            </a:r>
            <a:r>
              <a:rPr lang="en-US" sz="2000" dirty="0" smtClean="0"/>
              <a:t>. In some instances, the auditor may confirm individual transactions rather than entire account balances, particularly for large transactions recorded close to year-end.</a:t>
            </a:r>
          </a:p>
          <a:p>
            <a:pPr marL="1370013" defTabSz="1254125">
              <a:buFont typeface="Wingdings" pitchFamily="2" charset="2"/>
              <a:buChar char="Ø"/>
              <a:defRPr/>
            </a:pPr>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39</a:t>
            </a:fld>
            <a:endParaRPr lang="de-AT" altLang="en-US"/>
          </a:p>
        </p:txBody>
      </p:sp>
      <p:sp>
        <p:nvSpPr>
          <p:cNvPr id="9" name="Заголовок 1"/>
          <p:cNvSpPr>
            <a:spLocks noGrp="1"/>
          </p:cNvSpPr>
          <p:nvPr>
            <p:ph type="title"/>
          </p:nvPr>
        </p:nvSpPr>
        <p:spPr>
          <a:xfrm>
            <a:off x="457200" y="277813"/>
            <a:ext cx="9067800" cy="1139825"/>
          </a:xfrm>
        </p:spPr>
        <p:txBody>
          <a:bodyPr/>
          <a:lstStyle/>
          <a:p>
            <a:r>
              <a:rPr lang="en-US" sz="4000" dirty="0" smtClean="0">
                <a:latin typeface="Verdana" pitchFamily="34" charset="0"/>
                <a:ea typeface="Verdana" pitchFamily="34" charset="0"/>
                <a:cs typeface="Verdana" pitchFamily="34" charset="0"/>
              </a:rPr>
              <a:t>Fraud – auditor’s </a:t>
            </a:r>
            <a:r>
              <a:rPr lang="en-US" sz="4000" dirty="0" smtClean="0">
                <a:latin typeface="Verdana" pitchFamily="34" charset="0"/>
                <a:ea typeface="Verdana" pitchFamily="34" charset="0"/>
                <a:cs typeface="Verdana" pitchFamily="34" charset="0"/>
              </a:rPr>
              <a:t>responsibilities*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Fraud - types of </a:t>
            </a:r>
            <a:r>
              <a:rPr lang="en-US" sz="4000" dirty="0" smtClean="0">
                <a:latin typeface="Verdana" pitchFamily="34" charset="0"/>
                <a:ea typeface="Verdana" pitchFamily="34" charset="0"/>
                <a:cs typeface="Verdana" pitchFamily="34" charset="0"/>
              </a:rPr>
              <a:t>fraud*</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90600"/>
            <a:ext cx="8229600" cy="5257800"/>
          </a:xfrm>
        </p:spPr>
        <p:txBody>
          <a:bodyPr/>
          <a:lstStyle/>
          <a:p>
            <a:pPr marL="912813" indent="1588">
              <a:buNone/>
              <a:defRPr/>
            </a:pPr>
            <a:r>
              <a:rPr lang="en-US" sz="2000" dirty="0" smtClean="0"/>
              <a:t>and </a:t>
            </a:r>
            <a:r>
              <a:rPr lang="en-US" sz="2000" b="1" dirty="0" smtClean="0"/>
              <a:t>earnings management</a:t>
            </a:r>
            <a:r>
              <a:rPr lang="en-US" sz="2000" dirty="0" smtClean="0"/>
              <a:t>. </a:t>
            </a:r>
            <a:r>
              <a:rPr lang="en-US" sz="2000" b="1" dirty="0" smtClean="0"/>
              <a:t>Earnings management </a:t>
            </a:r>
            <a:r>
              <a:rPr lang="en-US" sz="2000" dirty="0" smtClean="0"/>
              <a:t>involves deliberate </a:t>
            </a:r>
            <a:r>
              <a:rPr lang="en-US" sz="2000" b="1" dirty="0" smtClean="0"/>
              <a:t>actions taken by management to meet earnings objectives. Income smoothing </a:t>
            </a:r>
            <a:r>
              <a:rPr lang="en-US" sz="2000" dirty="0" smtClean="0"/>
              <a:t>is a form of earnings management in which </a:t>
            </a:r>
            <a:r>
              <a:rPr lang="en-US" sz="2000" b="1" dirty="0" smtClean="0"/>
              <a:t>revenues and expenses are shifted between periods to reduce fluctuations in earnings</a:t>
            </a:r>
            <a:r>
              <a:rPr lang="en-US" sz="2000" dirty="0" smtClean="0"/>
              <a:t>. One </a:t>
            </a:r>
            <a:r>
              <a:rPr lang="en-US" sz="2000" b="1" dirty="0" smtClean="0"/>
              <a:t>technique to smooth income is to reduce the value of inventory and other assets of an acquired company at the time of acquisition, resulting in higher earnings when the assets are later sold.</a:t>
            </a:r>
            <a:r>
              <a:rPr lang="en-US" sz="2000" dirty="0" smtClean="0"/>
              <a:t> </a:t>
            </a:r>
          </a:p>
          <a:p>
            <a:pPr marL="912813" indent="1588">
              <a:buNone/>
              <a:defRPr/>
            </a:pPr>
            <a:r>
              <a:rPr lang="en-US" sz="2000" dirty="0" smtClean="0"/>
              <a:t>Although less frequent, several notable cases of fraudulent financial reporting involve </a:t>
            </a:r>
            <a:r>
              <a:rPr lang="en-US" sz="2000" b="1" dirty="0" smtClean="0"/>
              <a:t>inadequate disclosure</a:t>
            </a:r>
            <a:r>
              <a:rPr lang="en-US" sz="2000" dirty="0" smtClean="0"/>
              <a:t>. For example, a central issue in the Enron case was whether the company adequately disclosed obligations to affiliates known as special-purpose entities. </a:t>
            </a:r>
          </a:p>
          <a:p>
            <a:pPr marL="912813" indent="1588">
              <a:buNone/>
              <a:defRPr/>
            </a:pPr>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7813"/>
            <a:ext cx="9144000" cy="1139825"/>
          </a:xfrm>
        </p:spPr>
        <p:txBody>
          <a:bodyPr/>
          <a:lstStyle/>
          <a:p>
            <a:r>
              <a:rPr lang="en-US" sz="4000" dirty="0" smtClean="0">
                <a:latin typeface="Verdana" pitchFamily="34" charset="0"/>
                <a:ea typeface="Verdana" pitchFamily="34" charset="0"/>
                <a:cs typeface="Verdana" pitchFamily="34" charset="0"/>
              </a:rPr>
              <a:t>Reporting – basic elements of </a:t>
            </a:r>
            <a:r>
              <a:rPr lang="en-US" sz="4000" dirty="0" smtClean="0">
                <a:latin typeface="Verdana" pitchFamily="34" charset="0"/>
                <a:ea typeface="Verdana" pitchFamily="34" charset="0"/>
                <a:cs typeface="Verdana" pitchFamily="34" charset="0"/>
              </a:rPr>
              <a:t>AR*</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257800"/>
          </a:xfrm>
        </p:spPr>
        <p:txBody>
          <a:bodyPr/>
          <a:lstStyle/>
          <a:p>
            <a:r>
              <a:rPr lang="en-US" sz="2000" b="1" dirty="0" smtClean="0"/>
              <a:t>Basic elements of auditor report - </a:t>
            </a:r>
            <a:r>
              <a:rPr lang="en-US" sz="2000" dirty="0" smtClean="0"/>
              <a:t>the auditor’s report should include the following basic elements:</a:t>
            </a:r>
          </a:p>
          <a:p>
            <a:pPr marL="912813" defTabSz="1254125">
              <a:buFont typeface="Wingdings" pitchFamily="2" charset="2"/>
              <a:buChar char="q"/>
              <a:defRPr/>
            </a:pPr>
            <a:r>
              <a:rPr lang="en-US" sz="2000" dirty="0" smtClean="0"/>
              <a:t>title;</a:t>
            </a:r>
          </a:p>
          <a:p>
            <a:pPr marL="912813" defTabSz="1254125">
              <a:buFont typeface="Wingdings" pitchFamily="2" charset="2"/>
              <a:buChar char="q"/>
              <a:defRPr/>
            </a:pPr>
            <a:r>
              <a:rPr lang="en-US" sz="2000" dirty="0" smtClean="0"/>
              <a:t>addressee;</a:t>
            </a:r>
          </a:p>
          <a:p>
            <a:pPr marL="912813" defTabSz="1254125">
              <a:buFont typeface="Wingdings" pitchFamily="2" charset="2"/>
              <a:buChar char="q"/>
              <a:defRPr/>
            </a:pPr>
            <a:r>
              <a:rPr lang="en-US" sz="2000" dirty="0" smtClean="0"/>
              <a:t>opening or introductory paragraph: </a:t>
            </a:r>
          </a:p>
          <a:p>
            <a:pPr marL="1370013" defTabSz="1254125">
              <a:buFont typeface="Wingdings" pitchFamily="2" charset="2"/>
              <a:buChar char="Ø"/>
              <a:defRPr/>
            </a:pPr>
            <a:r>
              <a:rPr lang="en-US" sz="2000" dirty="0" smtClean="0"/>
              <a:t>identification of the financial statements audited; </a:t>
            </a:r>
          </a:p>
          <a:p>
            <a:pPr marL="1370013" defTabSz="1254125">
              <a:buFont typeface="Wingdings" pitchFamily="2" charset="2"/>
              <a:buChar char="Ø"/>
              <a:defRPr/>
            </a:pPr>
            <a:r>
              <a:rPr lang="en-US" sz="2000" dirty="0" smtClean="0"/>
              <a:t>a statement of the responsibility of the entity’s management and the responsibility of the auditor;</a:t>
            </a:r>
          </a:p>
          <a:p>
            <a:pPr marL="912813" defTabSz="1254125">
              <a:buFont typeface="Wingdings" pitchFamily="2" charset="2"/>
              <a:buChar char="q"/>
              <a:defRPr/>
            </a:pPr>
            <a:r>
              <a:rPr lang="en-US" sz="2000" dirty="0" smtClean="0"/>
              <a:t>scope paragraph (describing the nature of an audit): </a:t>
            </a:r>
          </a:p>
          <a:p>
            <a:pPr marL="1370013" defTabSz="1254125">
              <a:buFont typeface="Wingdings" pitchFamily="2" charset="2"/>
              <a:buChar char="Ø"/>
              <a:defRPr/>
            </a:pPr>
            <a:r>
              <a:rPr lang="en-US" sz="2000" dirty="0" smtClean="0"/>
              <a:t>a reference to the ISAs or relevant national standards or practices; </a:t>
            </a:r>
          </a:p>
          <a:p>
            <a:pPr marL="1370013" defTabSz="1254125">
              <a:buFont typeface="Wingdings" pitchFamily="2" charset="2"/>
              <a:buChar char="Ø"/>
              <a:defRPr/>
            </a:pPr>
            <a:r>
              <a:rPr lang="en-US" sz="2000" dirty="0" smtClean="0"/>
              <a:t>a description of the work the auditor performed;</a:t>
            </a:r>
          </a:p>
          <a:p>
            <a:pPr marL="912813" defTabSz="1254125">
              <a:buFont typeface="Wingdings" pitchFamily="2" charset="2"/>
              <a:buChar char="q"/>
              <a:defRPr/>
            </a:pPr>
            <a:r>
              <a:rPr lang="en-US" sz="2000" dirty="0" smtClean="0"/>
              <a:t>opinion paragraph containing an expression of opinion on the financial statements;</a:t>
            </a:r>
          </a:p>
          <a:p>
            <a:pPr marL="912813" defTabSz="1254125">
              <a:buFont typeface="Wingdings" pitchFamily="2" charset="2"/>
              <a:buChar char="q"/>
              <a:defRPr/>
            </a:pPr>
            <a:r>
              <a:rPr lang="en-US" sz="2000" dirty="0" smtClean="0"/>
              <a:t>the date of the report;</a:t>
            </a:r>
          </a:p>
          <a:p>
            <a:pPr marL="912813" defTabSz="1254125">
              <a:buFont typeface="Wingdings" pitchFamily="2" charset="2"/>
              <a:buChar char="q"/>
              <a:defRPr/>
            </a:pPr>
            <a:r>
              <a:rPr lang="en-US" sz="2000" dirty="0" smtClean="0"/>
              <a:t>the auditor’s address;</a:t>
            </a:r>
          </a:p>
          <a:p>
            <a:pPr marL="912813" defTabSz="1254125">
              <a:buFont typeface="Wingdings" pitchFamily="2" charset="2"/>
              <a:buChar char="q"/>
              <a:defRPr/>
            </a:pPr>
            <a:r>
              <a:rPr lang="en-US" sz="2000" dirty="0" smtClean="0"/>
              <a:t>auditor’s signature.</a:t>
            </a:r>
          </a:p>
          <a:p>
            <a:pPr marL="912813" defTabSz="1254125">
              <a:buFont typeface="Wingdings" pitchFamily="2" charset="2"/>
              <a:buChar char="q"/>
              <a:defRPr/>
            </a:pPr>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40</a:t>
            </a:fld>
            <a:endParaRPr lang="de-AT" alt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Reporting – standard unqualified </a:t>
            </a:r>
            <a:r>
              <a:rPr lang="en-US" sz="4000" dirty="0" smtClean="0">
                <a:latin typeface="Verdana" pitchFamily="34" charset="0"/>
                <a:ea typeface="Verdana" pitchFamily="34" charset="0"/>
                <a:cs typeface="Verdana" pitchFamily="34" charset="0"/>
              </a:rPr>
              <a:t>AR*</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b="1" dirty="0" smtClean="0"/>
              <a:t>Standard unqualified audit report</a:t>
            </a:r>
            <a:r>
              <a:rPr lang="en-US" sz="2000" dirty="0" smtClean="0"/>
              <a:t> - the most common type of audit report. It is used for more than 90 percent of all audit reports. US GAAS and ISA prescribe the use of three-paragraph form: introduction, scope, and opinion, where the final paragraph – opinion - states the auditor’s conclusion based on the results of the audit examination. This paragraph is so important that the entire audit report is frequently referred to as “the auditor’s opinion.” The opinion paragraph is stated as an opinion rather than as statement of absolute fact or a guarantee. The intent is to indicate that the conclusions are based on professional judgment. </a:t>
            </a:r>
          </a:p>
          <a:p>
            <a:r>
              <a:rPr lang="en-US" sz="2000" b="1" dirty="0" smtClean="0"/>
              <a:t>Conditions for standard unqualified audit report:</a:t>
            </a:r>
          </a:p>
          <a:p>
            <a:pPr marL="912813" lvl="0">
              <a:buFont typeface="Wingdings" pitchFamily="2" charset="2"/>
              <a:buChar char="q"/>
            </a:pPr>
            <a:r>
              <a:rPr lang="en-US" sz="2000" b="1" dirty="0" smtClean="0"/>
              <a:t>completeness</a:t>
            </a:r>
            <a:r>
              <a:rPr lang="en-US" sz="2000" dirty="0" smtClean="0"/>
              <a:t> - all statements (balance sheet, income statement, statement of change in equity and retained earnings, and statement of cash flows) are included in the financial statements.</a:t>
            </a:r>
          </a:p>
          <a:p>
            <a:pPr marL="912813" lvl="0">
              <a:buFont typeface="Wingdings" pitchFamily="2" charset="2"/>
              <a:buChar char="q"/>
            </a:pPr>
            <a:endParaRPr lang="en-US" sz="2000" dirty="0" smtClean="0"/>
          </a:p>
          <a:p>
            <a:endParaRPr lang="en-US" sz="2000" b="1" dirty="0" smtClean="0"/>
          </a:p>
          <a:p>
            <a:pPr marL="912813">
              <a:buNone/>
            </a:pPr>
            <a:endParaRPr lang="en-US" sz="2000" dirty="0" smtClean="0"/>
          </a:p>
          <a:p>
            <a:pPr marL="912813">
              <a:buFont typeface="Wingdings" pitchFamily="2" charset="2"/>
              <a:buChar char="q"/>
            </a:pPr>
            <a:endParaRPr lang="en-US" sz="2000" dirty="0" smtClean="0"/>
          </a:p>
          <a:p>
            <a:endParaRPr lang="en-US" sz="2000" dirty="0" smtClean="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41</a:t>
            </a:fld>
            <a:endParaRPr lang="de-AT" alt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Reporting – standard  unqualified </a:t>
            </a:r>
            <a:r>
              <a:rPr lang="en-US" sz="4000" dirty="0" smtClean="0">
                <a:latin typeface="Verdana" pitchFamily="34" charset="0"/>
                <a:ea typeface="Verdana" pitchFamily="34" charset="0"/>
                <a:cs typeface="Verdana" pitchFamily="34" charset="0"/>
              </a:rPr>
              <a:t>AR*</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447800"/>
            <a:ext cx="8229600" cy="4530725"/>
          </a:xfrm>
        </p:spPr>
        <p:txBody>
          <a:bodyPr/>
          <a:lstStyle/>
          <a:p>
            <a:pPr marL="912813">
              <a:buFont typeface="Wingdings" pitchFamily="2" charset="2"/>
              <a:buChar char="q"/>
            </a:pPr>
            <a:r>
              <a:rPr lang="en-US" sz="2000" b="1" dirty="0" smtClean="0"/>
              <a:t>compliance</a:t>
            </a:r>
            <a:r>
              <a:rPr lang="en-US" sz="2000" dirty="0" smtClean="0"/>
              <a:t> – US GAAS/SAS or ISA have been followed in all respects. This also means that adequate disclosures have been included in the footnotes and other parts of the financial statements. </a:t>
            </a:r>
          </a:p>
          <a:p>
            <a:pPr marL="912813">
              <a:buFont typeface="Wingdings" pitchFamily="2" charset="2"/>
              <a:buChar char="q"/>
            </a:pPr>
            <a:r>
              <a:rPr lang="en-US" sz="2000" b="1" dirty="0" smtClean="0"/>
              <a:t>pervasiveness of evidence </a:t>
            </a:r>
            <a:r>
              <a:rPr lang="en-US" sz="2000" dirty="0" smtClean="0"/>
              <a:t>– sufficient appropriate evidence has been accumulated and presented in auditor’s report.</a:t>
            </a:r>
          </a:p>
          <a:p>
            <a:pPr marL="912813">
              <a:buFont typeface="Wingdings" pitchFamily="2" charset="2"/>
              <a:buChar char="q"/>
            </a:pPr>
            <a:r>
              <a:rPr lang="en-US" sz="2000" b="1" dirty="0" smtClean="0"/>
              <a:t>there are no circumstances </a:t>
            </a:r>
            <a:r>
              <a:rPr lang="en-US" sz="2000" dirty="0" smtClean="0"/>
              <a:t>requiring the addition of an explanatory paragraph or modification of the wording of the report.</a:t>
            </a:r>
          </a:p>
          <a:p>
            <a:r>
              <a:rPr lang="en-US" sz="2000" dirty="0" smtClean="0"/>
              <a:t>The standard unqualified audit report is sometimes called </a:t>
            </a:r>
            <a:r>
              <a:rPr lang="en-US" sz="2000" b="1" dirty="0" smtClean="0"/>
              <a:t>a clean opinion</a:t>
            </a:r>
            <a:r>
              <a:rPr lang="en-US" sz="2000" dirty="0" smtClean="0"/>
              <a:t> because there are no circumstances requiring a qualification or modification of the auditor’s opinion. The standard unqualified report is the most common audit opinion. Sometimes circumstances beyond the client’s or auditor’s control prevent the issuance of a clean opinion. However, in most cases, companies make the appropriate changes to their accounting records to avoid a qualification or modification by the auditor.</a:t>
            </a:r>
          </a:p>
          <a:p>
            <a:pPr marL="912813">
              <a:buFont typeface="Wingdings" pitchFamily="2" charset="2"/>
              <a:buChar char="q"/>
            </a:pPr>
            <a:endParaRPr lang="en-US" sz="2000" dirty="0" smtClean="0"/>
          </a:p>
          <a:p>
            <a:pPr marL="912813" lvl="0">
              <a:buFont typeface="Wingdings" pitchFamily="2" charset="2"/>
              <a:buChar char="q"/>
            </a:pPr>
            <a:endParaRPr lang="en-US" sz="2000" dirty="0" smtClean="0"/>
          </a:p>
          <a:p>
            <a:endParaRPr lang="en-US" sz="2000" b="1" dirty="0" smtClean="0"/>
          </a:p>
          <a:p>
            <a:pPr marL="912813">
              <a:buNone/>
            </a:pPr>
            <a:endParaRPr lang="en-US" sz="2000" dirty="0" smtClean="0"/>
          </a:p>
          <a:p>
            <a:pPr marL="912813">
              <a:buFont typeface="Wingdings" pitchFamily="2" charset="2"/>
              <a:buChar char="q"/>
            </a:pPr>
            <a:endParaRPr lang="en-US" sz="2000" dirty="0" smtClean="0"/>
          </a:p>
          <a:p>
            <a:endParaRPr lang="en-US" sz="2000" dirty="0" smtClean="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42</a:t>
            </a:fld>
            <a:endParaRPr lang="de-AT" alt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Reporting – extended and/or modified unqualified </a:t>
            </a:r>
            <a:r>
              <a:rPr lang="en-US" sz="4000" dirty="0" smtClean="0">
                <a:latin typeface="Verdana" pitchFamily="34" charset="0"/>
                <a:ea typeface="Verdana" pitchFamily="34" charset="0"/>
                <a:cs typeface="Verdana" pitchFamily="34" charset="0"/>
              </a:rPr>
              <a:t>AR*</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489075"/>
            <a:ext cx="8229600" cy="4530725"/>
          </a:xfrm>
        </p:spPr>
        <p:txBody>
          <a:bodyPr/>
          <a:lstStyle/>
          <a:p>
            <a:r>
              <a:rPr lang="en-US" sz="2000" dirty="0" smtClean="0"/>
              <a:t>An auditor’s report is considered to be modified in the two different situations:</a:t>
            </a:r>
          </a:p>
          <a:p>
            <a:pPr marL="912813">
              <a:buFont typeface="Wingdings" pitchFamily="2" charset="2"/>
              <a:buChar char="q"/>
            </a:pPr>
            <a:r>
              <a:rPr lang="en-US" sz="2000" b="1" dirty="0" smtClean="0"/>
              <a:t>matters that do not affect the auditor’s opinion </a:t>
            </a:r>
            <a:r>
              <a:rPr lang="en-US" sz="2000" dirty="0" smtClean="0"/>
              <a:t>(which would mean adding of matter paragraph =&gt; issue of unqualified audit report with explanatory notes and/or modified wording)</a:t>
            </a:r>
          </a:p>
          <a:p>
            <a:pPr marL="912813">
              <a:buFont typeface="Wingdings" pitchFamily="2" charset="2"/>
              <a:buChar char="q"/>
            </a:pPr>
            <a:r>
              <a:rPr lang="en-US" sz="2000" b="1" dirty="0" smtClean="0"/>
              <a:t>matters that do affect the auditor’s opinion </a:t>
            </a:r>
            <a:r>
              <a:rPr lang="en-US" sz="2000" dirty="0" smtClean="0"/>
              <a:t>(instances that call for either: (a) qualified opinion, (b) disclaimer of opinion, or (c) adverse opinion).</a:t>
            </a:r>
          </a:p>
          <a:p>
            <a:r>
              <a:rPr lang="en-US" sz="2000" b="1" dirty="0" smtClean="0"/>
              <a:t>Causes of addition of an explanatory paragraph or a modification in the wording of the standard unqualified report:</a:t>
            </a:r>
          </a:p>
          <a:p>
            <a:pPr marL="912813">
              <a:buFont typeface="Wingdings" pitchFamily="2" charset="2"/>
              <a:buChar char="q"/>
            </a:pPr>
            <a:r>
              <a:rPr lang="en-US" sz="2000" dirty="0" smtClean="0"/>
              <a:t>Lack of consistent application of US GAAS/SAS or ISA</a:t>
            </a:r>
          </a:p>
          <a:p>
            <a:pPr marL="912813">
              <a:buFont typeface="Wingdings" pitchFamily="2" charset="2"/>
              <a:buChar char="q"/>
            </a:pPr>
            <a:r>
              <a:rPr lang="en-US" sz="2000" dirty="0" smtClean="0"/>
              <a:t>Substantial doubt about going concern</a:t>
            </a:r>
          </a:p>
          <a:p>
            <a:pPr marL="912813">
              <a:buFont typeface="Wingdings" pitchFamily="2" charset="2"/>
              <a:buChar char="q"/>
            </a:pPr>
            <a:r>
              <a:rPr lang="en-US" sz="2000" dirty="0" smtClean="0"/>
              <a:t>Auditor agrees with a departure from promulgated accounting principles</a:t>
            </a:r>
          </a:p>
          <a:p>
            <a:pPr marL="912813">
              <a:buFont typeface="Wingdings" pitchFamily="2" charset="2"/>
              <a:buChar char="q"/>
            </a:pPr>
            <a:r>
              <a:rPr lang="en-US" sz="2000" dirty="0" smtClean="0"/>
              <a:t>Emphasis of a matter</a:t>
            </a:r>
          </a:p>
          <a:p>
            <a:pPr marL="912813">
              <a:buFont typeface="Wingdings" pitchFamily="2" charset="2"/>
              <a:buChar char="q"/>
            </a:pPr>
            <a:r>
              <a:rPr lang="en-US" sz="2000" dirty="0" smtClean="0"/>
              <a:t>Reports involving other auditors or experts</a:t>
            </a:r>
          </a:p>
          <a:p>
            <a:endParaRPr lang="en-US" sz="2000" dirty="0" smtClean="0"/>
          </a:p>
          <a:p>
            <a:endParaRPr lang="en-US" sz="2000" b="1" dirty="0" smtClean="0"/>
          </a:p>
          <a:p>
            <a:pPr marL="912813">
              <a:buNone/>
            </a:pPr>
            <a:endParaRPr lang="en-US" sz="2000" dirty="0" smtClean="0"/>
          </a:p>
          <a:p>
            <a:pPr marL="912813">
              <a:buFont typeface="Wingdings" pitchFamily="2" charset="2"/>
              <a:buChar char="q"/>
            </a:pPr>
            <a:endParaRPr lang="en-US" sz="2000" dirty="0" smtClean="0"/>
          </a:p>
          <a:p>
            <a:endParaRPr lang="en-US" sz="2000" dirty="0" smtClean="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43</a:t>
            </a:fld>
            <a:endParaRPr lang="de-AT" alt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229600" cy="1169987"/>
          </a:xfrm>
        </p:spPr>
        <p:txBody>
          <a:bodyPr/>
          <a:lstStyle/>
          <a:p>
            <a:r>
              <a:rPr lang="en-US" sz="4000" dirty="0" smtClean="0">
                <a:latin typeface="Verdana" pitchFamily="34" charset="0"/>
                <a:ea typeface="Verdana" pitchFamily="34" charset="0"/>
                <a:cs typeface="Verdana" pitchFamily="34" charset="0"/>
              </a:rPr>
              <a:t>Reporting – departures from unqualified </a:t>
            </a:r>
            <a:r>
              <a:rPr lang="en-US" sz="4000" dirty="0" smtClean="0">
                <a:latin typeface="Verdana" pitchFamily="34" charset="0"/>
                <a:ea typeface="Verdana" pitchFamily="34" charset="0"/>
                <a:cs typeface="Verdana" pitchFamily="34" charset="0"/>
              </a:rPr>
              <a:t>AR*</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447800"/>
            <a:ext cx="8229600" cy="4530725"/>
          </a:xfrm>
        </p:spPr>
        <p:txBody>
          <a:bodyPr/>
          <a:lstStyle/>
          <a:p>
            <a:r>
              <a:rPr lang="en-US" sz="2000" b="1" dirty="0" smtClean="0"/>
              <a:t>Conditions requiring departures </a:t>
            </a:r>
            <a:r>
              <a:rPr lang="en-US" sz="2000" dirty="0" smtClean="0"/>
              <a:t>(matters that do affect the auditor’s opinion): </a:t>
            </a:r>
          </a:p>
          <a:p>
            <a:pPr marL="912813">
              <a:buFont typeface="Wingdings" pitchFamily="2" charset="2"/>
              <a:buChar char="q"/>
            </a:pPr>
            <a:r>
              <a:rPr lang="en-US" sz="2000" dirty="0" smtClean="0"/>
              <a:t>Scope of the audit has been restricted (scope limitation) </a:t>
            </a:r>
          </a:p>
          <a:p>
            <a:pPr marL="912813">
              <a:buFont typeface="Wingdings" pitchFamily="2" charset="2"/>
              <a:buChar char="q"/>
            </a:pPr>
            <a:r>
              <a:rPr lang="en-US" sz="2000" dirty="0" smtClean="0"/>
              <a:t>Financial statements have not been prepared in US GAAP or IFRS.</a:t>
            </a:r>
          </a:p>
          <a:p>
            <a:pPr marL="912813">
              <a:buFont typeface="Wingdings" pitchFamily="2" charset="2"/>
              <a:buChar char="q"/>
            </a:pPr>
            <a:r>
              <a:rPr lang="en-US" sz="2000" dirty="0" smtClean="0"/>
              <a:t>Auditor is not independent </a:t>
            </a:r>
          </a:p>
          <a:p>
            <a:r>
              <a:rPr lang="en-US" sz="2000" b="1" dirty="0" smtClean="0"/>
              <a:t>Materiality (extra condition) </a:t>
            </a:r>
            <a:r>
              <a:rPr lang="en-US" sz="2000" dirty="0" smtClean="0"/>
              <a:t>- materiality is an essential consideration in determining the appropriate type of report for a given set of circumstances. For example, if a misstatement is immaterial relative to the financial statements, it is appropriate to issue an un - qualified report. The situation is totally different when the amounts are of such significance that the financial statements are materially affected as a whole. In these circumstances, it is necessary to issue a disclaimer of opinion or an adverse opinion, depending on whether a scope limitation or GAAP departure is involved. In situations of lesser materiality, a qualified opinion is appropriate.</a:t>
            </a:r>
          </a:p>
          <a:p>
            <a:endParaRPr lang="en-US" sz="2000" dirty="0" smtClean="0"/>
          </a:p>
          <a:p>
            <a:pPr marL="912813">
              <a:buFont typeface="Wingdings" pitchFamily="2" charset="2"/>
              <a:buChar char="q"/>
            </a:pPr>
            <a:endParaRPr lang="en-US" sz="2000" dirty="0" smtClean="0"/>
          </a:p>
          <a:p>
            <a:endParaRPr lang="en-US" sz="2000" dirty="0" smtClean="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44</a:t>
            </a:fld>
            <a:endParaRPr lang="de-AT" alt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229600" cy="1169987"/>
          </a:xfrm>
        </p:spPr>
        <p:txBody>
          <a:bodyPr/>
          <a:lstStyle/>
          <a:p>
            <a:r>
              <a:rPr lang="en-US" sz="4000" dirty="0" smtClean="0">
                <a:latin typeface="Verdana" pitchFamily="34" charset="0"/>
                <a:ea typeface="Verdana" pitchFamily="34" charset="0"/>
                <a:cs typeface="Verdana" pitchFamily="34" charset="0"/>
              </a:rPr>
              <a:t>Reporting – decision-making process about type of </a:t>
            </a:r>
            <a:r>
              <a:rPr lang="en-US" sz="4000" dirty="0" smtClean="0">
                <a:latin typeface="Verdana" pitchFamily="34" charset="0"/>
                <a:ea typeface="Verdana" pitchFamily="34" charset="0"/>
                <a:cs typeface="Verdana" pitchFamily="34" charset="0"/>
              </a:rPr>
              <a:t>AR*</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641475"/>
            <a:ext cx="8229600" cy="4530725"/>
          </a:xfrm>
        </p:spPr>
        <p:txBody>
          <a:bodyPr/>
          <a:lstStyle/>
          <a:p>
            <a:r>
              <a:rPr lang="en-US" sz="2000" b="1" dirty="0" smtClean="0"/>
              <a:t>Making decision about type of audit reports:</a:t>
            </a:r>
          </a:p>
          <a:p>
            <a:pPr marL="912813">
              <a:buFont typeface="Wingdings" pitchFamily="2" charset="2"/>
              <a:buChar char="q"/>
            </a:pPr>
            <a:r>
              <a:rPr lang="en-US" sz="2000" dirty="0" smtClean="0"/>
              <a:t>Deciding whether any condition exists requiring a departure from a standard unqualified report</a:t>
            </a:r>
          </a:p>
          <a:p>
            <a:pPr marL="912813">
              <a:buFont typeface="Wingdings" pitchFamily="2" charset="2"/>
              <a:buChar char="q"/>
            </a:pPr>
            <a:r>
              <a:rPr lang="en-US" sz="2000" dirty="0" smtClean="0"/>
              <a:t>Deciding about materiality level for each condition</a:t>
            </a:r>
          </a:p>
          <a:p>
            <a:pPr marL="912813">
              <a:buFont typeface="Wingdings" pitchFamily="2" charset="2"/>
              <a:buChar char="q"/>
            </a:pPr>
            <a:r>
              <a:rPr lang="en-US" sz="2000" dirty="0" smtClean="0"/>
              <a:t>Deciding about the appropriate type of report for the condition, given the determined materiality level</a:t>
            </a:r>
          </a:p>
          <a:p>
            <a:pPr marL="912813">
              <a:buFont typeface="Wingdings" pitchFamily="2" charset="2"/>
              <a:buChar char="q"/>
            </a:pPr>
            <a:r>
              <a:rPr lang="en-US" sz="2000" dirty="0" smtClean="0"/>
              <a:t>Writing of audit report</a:t>
            </a:r>
          </a:p>
          <a:p>
            <a:endParaRPr lang="en-US" sz="2000" dirty="0" smtClean="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45</a:t>
            </a:fld>
            <a:endParaRPr lang="de-AT" alt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Reporting – qualified </a:t>
            </a:r>
            <a:r>
              <a:rPr lang="en-US" sz="4000" dirty="0" smtClean="0">
                <a:latin typeface="Verdana" pitchFamily="34" charset="0"/>
                <a:ea typeface="Verdana" pitchFamily="34" charset="0"/>
                <a:cs typeface="Verdana" pitchFamily="34" charset="0"/>
              </a:rPr>
              <a:t>AR*</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84275"/>
            <a:ext cx="8229600" cy="4530725"/>
          </a:xfrm>
        </p:spPr>
        <p:txBody>
          <a:bodyPr/>
          <a:lstStyle/>
          <a:p>
            <a:pPr lvl="0"/>
            <a:r>
              <a:rPr lang="en-US" sz="2000" b="1" dirty="0" smtClean="0"/>
              <a:t>Qualified opinion report </a:t>
            </a:r>
            <a:r>
              <a:rPr lang="en-US" sz="2000" dirty="0" smtClean="0"/>
              <a:t>- can result from a limitation on the scope of the audit or failure to follow US GAAP or IFRS. A qualified opinion report can be used only when the auditor concludes that the overall financial statements are fairly stated (a disclaimer or an adverse report must be used if the auditor believes that the condition being reported on is highly material) Therefore, the qualified opinion is considered the least severe type of departure from an unqualified report.</a:t>
            </a:r>
          </a:p>
          <a:p>
            <a:r>
              <a:rPr lang="en-US" sz="2000" dirty="0" smtClean="0"/>
              <a:t>A qualified report can take the form of </a:t>
            </a:r>
            <a:r>
              <a:rPr lang="en-US" sz="2000" b="1" dirty="0" smtClean="0"/>
              <a:t>a qualification of both the scope and the opinion or of the opinion alone</a:t>
            </a:r>
            <a:r>
              <a:rPr lang="en-US" sz="2000" dirty="0" smtClean="0"/>
              <a:t>. A scope and opinion qualification can be issued only when the auditor has been unable to accumulate all of the evidence required by generally accepted auditing standards. Therefore, this type of qualification is used when the auditor’s scope has been restricted by the client or when circumstances exist that prevent the auditor from conducting a complete audit. The use of a qualification of the opinion alone is restricted to situations in which the financial statements are not stated in accordance with GAAP/IFRS</a:t>
            </a:r>
          </a:p>
          <a:p>
            <a:endParaRPr lang="en-US" sz="2000" b="1" dirty="0" smtClean="0"/>
          </a:p>
          <a:p>
            <a:pPr marL="912813">
              <a:buFont typeface="Wingdings" pitchFamily="2" charset="2"/>
              <a:buChar char="q"/>
            </a:pPr>
            <a:r>
              <a:rPr lang="en-US" sz="2000" dirty="0" smtClean="0"/>
              <a:t>…</a:t>
            </a:r>
          </a:p>
          <a:p>
            <a:pPr marL="912813">
              <a:buFont typeface="Wingdings" pitchFamily="2" charset="2"/>
              <a:buChar char="q"/>
            </a:pPr>
            <a:endParaRPr lang="en-US" sz="2000" dirty="0" smtClean="0"/>
          </a:p>
          <a:p>
            <a:endParaRPr lang="en-US" sz="2000" dirty="0" smtClean="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46</a:t>
            </a:fld>
            <a:endParaRPr lang="de-AT" alt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Reporting – adverse </a:t>
            </a:r>
            <a:r>
              <a:rPr lang="en-US" sz="4000" dirty="0" smtClean="0">
                <a:latin typeface="Verdana" pitchFamily="34" charset="0"/>
                <a:ea typeface="Verdana" pitchFamily="34" charset="0"/>
                <a:cs typeface="Verdana" pitchFamily="34" charset="0"/>
              </a:rPr>
              <a:t>AR*</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pPr lvl="0"/>
            <a:r>
              <a:rPr lang="en-US" sz="2000" b="1" dirty="0" smtClean="0"/>
              <a:t>An adverse opinion </a:t>
            </a:r>
            <a:r>
              <a:rPr lang="en-US" sz="2000" dirty="0" smtClean="0"/>
              <a:t>- is used only when the auditor believes that the overall financial statements are so materially misstated or misleading that they do not present fairly the financial position or results of operations and cash flows in conformity with GAAP. The adverse opinion report can arise only when the auditor has knowledge, after an adequate investigation, of the absence of conformity. This is uncommon and thus the adverse opinion is rarely used.</a:t>
            </a:r>
          </a:p>
          <a:p>
            <a:pPr marL="912813">
              <a:buNone/>
            </a:pPr>
            <a:endParaRPr lang="en-US" sz="2000" dirty="0" smtClean="0"/>
          </a:p>
          <a:p>
            <a:endParaRPr lang="en-US" sz="2000" dirty="0" smtClean="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47</a:t>
            </a:fld>
            <a:endParaRPr lang="de-AT" alt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Reporting – disclaimer of </a:t>
            </a:r>
            <a:r>
              <a:rPr lang="en-US" sz="4000" dirty="0" smtClean="0">
                <a:latin typeface="Verdana" pitchFamily="34" charset="0"/>
                <a:ea typeface="Verdana" pitchFamily="34" charset="0"/>
                <a:cs typeface="Verdana" pitchFamily="34" charset="0"/>
              </a:rPr>
              <a:t>AR*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43000"/>
            <a:ext cx="8229600" cy="4530725"/>
          </a:xfrm>
        </p:spPr>
        <p:txBody>
          <a:bodyPr/>
          <a:lstStyle/>
          <a:p>
            <a:pPr lvl="0"/>
            <a:r>
              <a:rPr lang="en-US" sz="2000" b="1" dirty="0" smtClean="0"/>
              <a:t>A disclaimer of opinion </a:t>
            </a:r>
            <a:r>
              <a:rPr lang="en-US" sz="2000" dirty="0" smtClean="0"/>
              <a:t>- is issued when the auditor has been unable to satisfy himself or herself that the overall financial statements are fairly presented. The necessity for disclaiming an opinion may arise because of a severe limitation on the scope of the audit or a </a:t>
            </a:r>
            <a:r>
              <a:rPr lang="en-US" sz="2000" dirty="0" err="1" smtClean="0"/>
              <a:t>nonindependent</a:t>
            </a:r>
            <a:r>
              <a:rPr lang="en-US" sz="2000" dirty="0" smtClean="0"/>
              <a:t> relationship under the Code of Professional Conduct (AISPA or IFAC) between the auditor and the client. Either of these situations prevents the auditor from expressing an opinion on the financial statements as a whole. The auditor also has the option to issue a disclaimer of opinion for a going concern problem.</a:t>
            </a:r>
          </a:p>
          <a:p>
            <a:r>
              <a:rPr lang="en-US" sz="2000" dirty="0" smtClean="0"/>
              <a:t>The disclaimer is distinguished from an adverse opinion in that it can arise only from a lack of knowledge by the auditor, whereas to express an adverse opinion, the auditor must have knowledge that the financial statements are not fairly stated. Both disclaimers and adverse opinions are used only when the condition is highly material.</a:t>
            </a:r>
          </a:p>
          <a:p>
            <a:endParaRPr lang="en-US" sz="2000" b="1" dirty="0" smtClean="0"/>
          </a:p>
          <a:p>
            <a:pPr marL="912813">
              <a:buNone/>
            </a:pPr>
            <a:endParaRPr lang="en-US" sz="2000" dirty="0" smtClean="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48</a:t>
            </a:fld>
            <a:endParaRPr lang="de-AT" alt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Recommended reading</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err="1" smtClean="0"/>
              <a:t>Arens</a:t>
            </a:r>
            <a:r>
              <a:rPr lang="en-US" sz="2000" dirty="0" smtClean="0"/>
              <a:t> et al. (2015) – chosen chapters will be uploaded to IS</a:t>
            </a:r>
          </a:p>
          <a:p>
            <a:pPr marL="912813">
              <a:buFont typeface="Wingdings" pitchFamily="2" charset="2"/>
              <a:buChar char="q"/>
              <a:defRPr/>
            </a:pPr>
            <a:r>
              <a:rPr lang="en-US" sz="2000" dirty="0" smtClean="0"/>
              <a:t>Ch. 11 (whole)</a:t>
            </a:r>
          </a:p>
          <a:p>
            <a:r>
              <a:rPr lang="en-US" sz="2000" dirty="0" smtClean="0"/>
              <a:t>Hayes et al. (2014) – chosen chapters will be uploaded to IS</a:t>
            </a:r>
          </a:p>
          <a:p>
            <a:pPr marL="912813">
              <a:buFont typeface="Wingdings" pitchFamily="2" charset="2"/>
              <a:buChar char="q"/>
              <a:defRPr/>
            </a:pPr>
            <a:r>
              <a:rPr lang="en-US" sz="2000" dirty="0" smtClean="0"/>
              <a:t>Ch. 11-12 (whole)</a:t>
            </a:r>
          </a:p>
          <a:p>
            <a:r>
              <a:rPr lang="en-US" sz="2000" dirty="0" smtClean="0"/>
              <a:t>ISA </a:t>
            </a:r>
            <a:r>
              <a:rPr lang="en-US" sz="2000" dirty="0" smtClean="0"/>
              <a:t>240, 450, 700</a:t>
            </a:r>
            <a:r>
              <a:rPr lang="en-US" sz="2000" dirty="0" smtClean="0"/>
              <a:t>, </a:t>
            </a:r>
            <a:r>
              <a:rPr lang="en-US" sz="2000" dirty="0" smtClean="0"/>
              <a:t>705</a:t>
            </a: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49</a:t>
            </a:fld>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Fraud - types of </a:t>
            </a:r>
            <a:r>
              <a:rPr lang="en-US" sz="4000" dirty="0" smtClean="0">
                <a:latin typeface="Verdana" pitchFamily="34" charset="0"/>
                <a:ea typeface="Verdana" pitchFamily="34" charset="0"/>
                <a:cs typeface="Verdana" pitchFamily="34" charset="0"/>
              </a:rPr>
              <a:t>fraud*</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90600"/>
            <a:ext cx="8229600" cy="5257800"/>
          </a:xfrm>
        </p:spPr>
        <p:txBody>
          <a:bodyPr/>
          <a:lstStyle/>
          <a:p>
            <a:pPr marL="912813">
              <a:buFont typeface="Wingdings" pitchFamily="2" charset="2"/>
              <a:buChar char="q"/>
              <a:defRPr/>
            </a:pPr>
            <a:r>
              <a:rPr lang="en-US" sz="2000" b="1" dirty="0" smtClean="0"/>
              <a:t>Misappropriation of assets (MA) </a:t>
            </a:r>
            <a:r>
              <a:rPr lang="en-US" sz="2000" dirty="0" smtClean="0"/>
              <a:t>- is fraud that involves </a:t>
            </a:r>
            <a:r>
              <a:rPr lang="en-US" sz="2000" b="1" dirty="0" smtClean="0"/>
              <a:t>theft of an entity’s assets</a:t>
            </a:r>
            <a:r>
              <a:rPr lang="en-US" sz="2000" dirty="0" smtClean="0"/>
              <a:t>. </a:t>
            </a:r>
            <a:r>
              <a:rPr lang="en-US" sz="2000" b="1" dirty="0" smtClean="0"/>
              <a:t>In many cases</a:t>
            </a:r>
            <a:r>
              <a:rPr lang="en-US" sz="2000" dirty="0" smtClean="0"/>
              <a:t>, but not all, </a:t>
            </a:r>
            <a:r>
              <a:rPr lang="en-US" sz="2000" b="1" dirty="0" smtClean="0"/>
              <a:t>the amounts involved are not material to the financial statements.</a:t>
            </a:r>
            <a:r>
              <a:rPr lang="en-US" sz="2000" dirty="0" smtClean="0"/>
              <a:t> However, </a:t>
            </a:r>
            <a:r>
              <a:rPr lang="en-US" sz="2000" b="1" dirty="0" smtClean="0"/>
              <a:t>the theft of company assets is often a management concern</a:t>
            </a:r>
            <a:r>
              <a:rPr lang="en-US" sz="2000" dirty="0" smtClean="0"/>
              <a:t>, regardless of the materiality of the amounts involved, </a:t>
            </a:r>
            <a:r>
              <a:rPr lang="en-US" sz="2000" b="1" dirty="0" smtClean="0"/>
              <a:t>because small thefts can easily increase in size over time.</a:t>
            </a:r>
            <a:r>
              <a:rPr lang="en-US" sz="2000" dirty="0" smtClean="0"/>
              <a:t> The term misappropriation of assets is normally used to refer to theft involving </a:t>
            </a:r>
            <a:r>
              <a:rPr lang="en-US" sz="2000" b="1" dirty="0" smtClean="0"/>
              <a:t>employees and others internal to the organization</a:t>
            </a:r>
            <a:r>
              <a:rPr lang="en-US" sz="2000" dirty="0" smtClean="0"/>
              <a:t>. According to estimates of the Association of Certified Fraud Examiners, </a:t>
            </a:r>
            <a:r>
              <a:rPr lang="en-US" sz="2000" b="1" dirty="0" smtClean="0"/>
              <a:t>the average company loses five percent of its revenues to fraud</a:t>
            </a:r>
            <a:r>
              <a:rPr lang="en-US" sz="2000" dirty="0" smtClean="0"/>
              <a:t>, although much of this fraud </a:t>
            </a:r>
            <a:r>
              <a:rPr lang="en-US" sz="2000" b="1" dirty="0" smtClean="0"/>
              <a:t>involves external parties</a:t>
            </a:r>
            <a:r>
              <a:rPr lang="en-US" sz="2000" dirty="0" smtClean="0"/>
              <a:t>, such as </a:t>
            </a:r>
            <a:r>
              <a:rPr lang="en-US" sz="2000" b="1" dirty="0" smtClean="0"/>
              <a:t>shoplifting by customers and cheating by suppliers</a:t>
            </a:r>
            <a:r>
              <a:rPr lang="en-US" sz="2000" dirty="0" smtClean="0"/>
              <a:t>. </a:t>
            </a:r>
          </a:p>
          <a:p>
            <a:pPr marL="912813" indent="1588">
              <a:buNone/>
              <a:defRPr/>
            </a:pPr>
            <a:r>
              <a:rPr lang="en-US" sz="2000" b="1" dirty="0" smtClean="0"/>
              <a:t>Misappropriation of assets is normally perpetrated at lower levels of the organization hierarchy</a:t>
            </a:r>
            <a:r>
              <a:rPr lang="en-US" sz="2000" dirty="0" smtClean="0"/>
              <a:t>. In some notable cases, however, top management is involved in the theft of company</a:t>
            </a:r>
          </a:p>
          <a:p>
            <a:pPr marL="912813">
              <a:buFont typeface="Wingdings" pitchFamily="2" charset="2"/>
              <a:buChar char="q"/>
              <a:defRPr/>
            </a:pPr>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240 – </a:t>
            </a:r>
            <a:r>
              <a:rPr lang="en-US" sz="4000" dirty="0" smtClean="0">
                <a:latin typeface="Verdana" pitchFamily="34" charset="0"/>
                <a:ea typeface="Verdana" pitchFamily="34" charset="0"/>
                <a:cs typeface="Verdana" pitchFamily="34" charset="0"/>
              </a:rPr>
              <a:t>Fraud</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Nov 9, </a:t>
            </a:r>
            <a:r>
              <a:rPr lang="en-US" altLang="en-US" dirty="0" smtClean="0"/>
              <a:t>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50</a:t>
            </a:fld>
            <a:endParaRPr lang="de-AT" altLang="en-US"/>
          </a:p>
        </p:txBody>
      </p:sp>
      <p:sp>
        <p:nvSpPr>
          <p:cNvPr id="9" name="Содержимое 2"/>
          <p:cNvSpPr>
            <a:spLocks noGrp="1"/>
          </p:cNvSpPr>
          <p:nvPr>
            <p:ph idx="1"/>
          </p:nvPr>
        </p:nvSpPr>
        <p:spPr>
          <a:xfrm>
            <a:off x="457200" y="1108075"/>
            <a:ext cx="8229600" cy="5216525"/>
          </a:xfrm>
        </p:spPr>
        <p:txBody>
          <a:bodyPr/>
          <a:lstStyle/>
          <a:p>
            <a:r>
              <a:rPr lang="en-US" sz="2000" b="1" dirty="0" smtClean="0"/>
              <a:t>Scope:</a:t>
            </a:r>
          </a:p>
          <a:p>
            <a:pPr marL="912813" lvl="0">
              <a:buFont typeface="Wingdings" pitchFamily="2" charset="2"/>
              <a:buChar char="q"/>
            </a:pPr>
            <a:r>
              <a:rPr lang="en-US" sz="2000" dirty="0" smtClean="0"/>
              <a:t>ISA 240 deals with </a:t>
            </a:r>
            <a:r>
              <a:rPr lang="en-US" sz="2000" b="1" dirty="0" smtClean="0"/>
              <a:t>auditor’s responsibilities relating to fraud in an audit of financial statements.</a:t>
            </a:r>
          </a:p>
          <a:p>
            <a:pPr marL="912813" lvl="0">
              <a:buFont typeface="Wingdings" pitchFamily="2" charset="2"/>
              <a:buChar char="q"/>
            </a:pPr>
            <a:r>
              <a:rPr lang="en-US" sz="2000" dirty="0" smtClean="0"/>
              <a:t>Identifying and assessing the risks of material misstatement due to fraud.</a:t>
            </a:r>
          </a:p>
          <a:p>
            <a:r>
              <a:rPr lang="en-US" sz="2000" b="1" dirty="0" smtClean="0"/>
              <a:t>Objective</a:t>
            </a:r>
            <a:r>
              <a:rPr lang="en-US" sz="2000" dirty="0" smtClean="0"/>
              <a:t>:</a:t>
            </a:r>
          </a:p>
          <a:p>
            <a:pPr marL="912813">
              <a:buFont typeface="Wingdings" pitchFamily="2" charset="2"/>
              <a:buChar char="q"/>
            </a:pPr>
            <a:r>
              <a:rPr lang="en-US" sz="2000" dirty="0" smtClean="0"/>
              <a:t>To identify and assess the risks of material misstatement of the financial statements due to fraud.</a:t>
            </a:r>
          </a:p>
          <a:p>
            <a:pPr marL="912813">
              <a:buFont typeface="Wingdings" pitchFamily="2" charset="2"/>
              <a:buChar char="q"/>
            </a:pPr>
            <a:r>
              <a:rPr lang="en-US" sz="2000" dirty="0" smtClean="0"/>
              <a:t>To obtain sufficient appropriate audit evidence regarding the assessed risks of material misstatement due to fraud, through designing and implementing appropriate responses.</a:t>
            </a:r>
          </a:p>
          <a:p>
            <a:pPr marL="912813">
              <a:buFont typeface="Wingdings" pitchFamily="2" charset="2"/>
              <a:buChar char="q"/>
            </a:pPr>
            <a:r>
              <a:rPr lang="en-US" sz="2000" dirty="0" smtClean="0"/>
              <a:t>To respond appropriately to fraud or suspected fraud identified during the audit.</a:t>
            </a:r>
          </a:p>
          <a:p>
            <a:r>
              <a:rPr lang="en-US" sz="2000" b="1" dirty="0" smtClean="0"/>
              <a:t>Requirements (general):</a:t>
            </a:r>
          </a:p>
          <a:p>
            <a:pPr marL="912813" lvl="0">
              <a:buFont typeface="Wingdings" pitchFamily="2" charset="2"/>
              <a:buChar char="q"/>
            </a:pPr>
            <a:r>
              <a:rPr lang="en-US" sz="2000" dirty="0" smtClean="0"/>
              <a:t>The auditor shall maintain professional skepticism throughout the audit</a:t>
            </a:r>
            <a:r>
              <a:rPr lang="en-US" sz="2000" dirty="0" smtClean="0"/>
              <a:t>.</a:t>
            </a:r>
            <a:endParaRPr lang="en-US" sz="2000" dirty="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240 – </a:t>
            </a:r>
            <a:r>
              <a:rPr lang="en-US" sz="4000" dirty="0" smtClean="0">
                <a:latin typeface="Verdana" pitchFamily="34" charset="0"/>
                <a:ea typeface="Verdana" pitchFamily="34" charset="0"/>
                <a:cs typeface="Verdana" pitchFamily="34" charset="0"/>
              </a:rPr>
              <a:t>Fraud</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Nov 9, </a:t>
            </a:r>
            <a:r>
              <a:rPr lang="en-US" altLang="en-US" dirty="0" smtClean="0"/>
              <a:t>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51</a:t>
            </a:fld>
            <a:endParaRPr lang="de-AT" altLang="en-US"/>
          </a:p>
        </p:txBody>
      </p:sp>
      <p:sp>
        <p:nvSpPr>
          <p:cNvPr id="9" name="Содержимое 2"/>
          <p:cNvSpPr>
            <a:spLocks noGrp="1"/>
          </p:cNvSpPr>
          <p:nvPr>
            <p:ph idx="1"/>
          </p:nvPr>
        </p:nvSpPr>
        <p:spPr>
          <a:xfrm>
            <a:off x="457200" y="1108075"/>
            <a:ext cx="8229600" cy="5216525"/>
          </a:xfrm>
        </p:spPr>
        <p:txBody>
          <a:bodyPr/>
          <a:lstStyle/>
          <a:p>
            <a:pPr marL="912813" lvl="0">
              <a:buFont typeface="Wingdings" pitchFamily="2" charset="2"/>
              <a:buChar char="q"/>
            </a:pPr>
            <a:r>
              <a:rPr lang="en-US" sz="2000" dirty="0" smtClean="0"/>
              <a:t>Where responses to inquiries of management or those charged with governance are inconsistent, the auditor shall investigate the inconsistencies.</a:t>
            </a:r>
          </a:p>
          <a:p>
            <a:pPr marL="912813">
              <a:buFont typeface="Wingdings" pitchFamily="2" charset="2"/>
              <a:buChar char="q"/>
            </a:pPr>
            <a:r>
              <a:rPr lang="en-US" sz="2000" dirty="0" smtClean="0"/>
              <a:t>Make inquiries of management about:</a:t>
            </a:r>
          </a:p>
          <a:p>
            <a:pPr marL="1377950">
              <a:buFont typeface="Wingdings" pitchFamily="2" charset="2"/>
              <a:buChar char="Ø"/>
            </a:pPr>
            <a:r>
              <a:rPr lang="en-US" sz="2000" dirty="0" smtClean="0"/>
              <a:t>Management assessment of risk of that the financial statements may be materially misstated due to fraud, including the nature, extent and frequency of such assessments.</a:t>
            </a:r>
          </a:p>
          <a:p>
            <a:pPr marL="1377950">
              <a:buFont typeface="Wingdings" pitchFamily="2" charset="2"/>
              <a:buChar char="Ø"/>
            </a:pPr>
            <a:r>
              <a:rPr lang="en-US" sz="2000" dirty="0" smtClean="0"/>
              <a:t>Management’s process for identifying and responding to the risks of fraud in the entity, including any specific risks of fraud that management has identified or that have been brought to its attention, or classes of transactions, account balances, or disclosures for which a risk of fraud is likely to exist.</a:t>
            </a:r>
          </a:p>
          <a:p>
            <a:pPr marL="1377950">
              <a:buFont typeface="Wingdings" pitchFamily="2" charset="2"/>
              <a:buChar char="Ø"/>
            </a:pPr>
            <a:r>
              <a:rPr lang="en-US" sz="2000" dirty="0" smtClean="0"/>
              <a:t>Management’s communication, if any, to those charged with governance regarding its processes for identifying and responding to the risks of fraud in the </a:t>
            </a:r>
            <a:r>
              <a:rPr lang="en-US" sz="2000" dirty="0" smtClean="0"/>
              <a:t>entity</a:t>
            </a:r>
            <a:endParaRPr lang="en-US" sz="2000" dirty="0" smtClean="0"/>
          </a:p>
          <a:p>
            <a:pPr marL="1377950" lvl="0">
              <a:buFont typeface="Wingdings" pitchFamily="2" charset="2"/>
              <a:buChar char="Ø"/>
            </a:pPr>
            <a:endParaRPr lang="en-US" sz="2000" dirty="0" smtClean="0"/>
          </a:p>
          <a:p>
            <a:pPr marL="1377950">
              <a:buFont typeface="Wingdings" pitchFamily="2" charset="2"/>
              <a:buChar char="Ø"/>
            </a:pPr>
            <a:endParaRPr lang="en-US" sz="2000" dirty="0" smtClean="0"/>
          </a:p>
          <a:p>
            <a:pPr marL="1377950">
              <a:buFont typeface="Wingdings" pitchFamily="2" charset="2"/>
              <a:buChar char="Ø"/>
            </a:pPr>
            <a:endParaRPr lang="en-US" sz="2000" dirty="0" smtClean="0"/>
          </a:p>
          <a:p>
            <a:endParaRPr lang="en-US" sz="2000" dirty="0" smtClean="0"/>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240 – </a:t>
            </a:r>
            <a:r>
              <a:rPr lang="en-US" sz="4000" dirty="0" smtClean="0">
                <a:latin typeface="Verdana" pitchFamily="34" charset="0"/>
                <a:ea typeface="Verdana" pitchFamily="34" charset="0"/>
                <a:cs typeface="Verdana" pitchFamily="34" charset="0"/>
              </a:rPr>
              <a:t>Fraud</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a:xfrm>
            <a:off x="457200" y="6243638"/>
            <a:ext cx="2133600" cy="457200"/>
          </a:xfrm>
        </p:spPr>
        <p:txBody>
          <a:bodyPr/>
          <a:lstStyle/>
          <a:p>
            <a:pPr>
              <a:defRPr/>
            </a:pPr>
            <a:r>
              <a:rPr lang="en-US" altLang="en-US" dirty="0" smtClean="0"/>
              <a:t>Nov 9, </a:t>
            </a:r>
            <a:r>
              <a:rPr lang="en-US" altLang="en-US" dirty="0" smtClean="0"/>
              <a:t>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52</a:t>
            </a:fld>
            <a:endParaRPr lang="de-AT" altLang="en-US"/>
          </a:p>
        </p:txBody>
      </p:sp>
      <p:sp>
        <p:nvSpPr>
          <p:cNvPr id="10" name="Содержимое 2"/>
          <p:cNvSpPr>
            <a:spLocks noGrp="1"/>
          </p:cNvSpPr>
          <p:nvPr>
            <p:ph idx="1"/>
          </p:nvPr>
        </p:nvSpPr>
        <p:spPr>
          <a:xfrm>
            <a:off x="457200" y="914401"/>
            <a:ext cx="8229600" cy="5333999"/>
          </a:xfrm>
        </p:spPr>
        <p:txBody>
          <a:bodyPr/>
          <a:lstStyle/>
          <a:p>
            <a:pPr marL="1377950">
              <a:buFont typeface="Wingdings" pitchFamily="2" charset="2"/>
              <a:buChar char="Ø"/>
            </a:pPr>
            <a:r>
              <a:rPr lang="en-US" sz="2000" dirty="0" smtClean="0"/>
              <a:t>Management’s communication, if any, to employees regarding its views on business practices and ethical behavior.</a:t>
            </a:r>
          </a:p>
          <a:p>
            <a:pPr marL="1377950">
              <a:buFont typeface="Wingdings" pitchFamily="2" charset="2"/>
              <a:buChar char="Ø"/>
            </a:pPr>
            <a:r>
              <a:rPr lang="en-US" sz="2000" dirty="0" smtClean="0"/>
              <a:t>Management, internal audit and others within the entity as appropriate, to determine whether they have knowledge of any actual, suspected or alleged fraud affecting the entity.</a:t>
            </a:r>
          </a:p>
          <a:p>
            <a:pPr marL="912813" lvl="0">
              <a:buFont typeface="Wingdings" pitchFamily="2" charset="2"/>
              <a:buChar char="q"/>
            </a:pPr>
            <a:r>
              <a:rPr lang="en-US" sz="2000" dirty="0" smtClean="0"/>
              <a:t>The auditor shall obtain an understanding of how those charged with governance exercise oversight of management’s processes for identifying and responding to the risks of fraud in the entity and the internal control that management has established to mitigate these risks.</a:t>
            </a:r>
          </a:p>
          <a:p>
            <a:pPr marL="912813" lvl="0">
              <a:buFont typeface="Wingdings" pitchFamily="2" charset="2"/>
              <a:buChar char="q"/>
            </a:pPr>
            <a:r>
              <a:rPr lang="en-US" sz="2000" dirty="0" smtClean="0"/>
              <a:t>The auditor shall evaluate whether the information obtained from the other risk assessment procedures and related activities performed indicates that one or more fraud risk factors are present.</a:t>
            </a:r>
          </a:p>
          <a:p>
            <a:pPr marL="912813" lvl="0">
              <a:buFont typeface="Wingdings" pitchFamily="2" charset="2"/>
              <a:buChar char="q"/>
            </a:pPr>
            <a:r>
              <a:rPr lang="en-US" sz="2000" dirty="0" smtClean="0"/>
              <a:t>When identifying and assessing the risks of material misstatement due to fraud, the auditor shall, based on a presumption that there are risks of fraud in </a:t>
            </a:r>
            <a:r>
              <a:rPr lang="en-US" sz="2000" dirty="0" smtClean="0"/>
              <a:t>revenue</a:t>
            </a:r>
            <a:endParaRPr lang="en-US" sz="2000" dirty="0" smtClean="0"/>
          </a:p>
          <a:p>
            <a:pPr marL="1377950">
              <a:buFont typeface="Wingdings" pitchFamily="2" charset="2"/>
              <a:buChar char="Ø"/>
            </a:pPr>
            <a:endParaRPr lang="en-US" sz="2000" dirty="0" smtClean="0"/>
          </a:p>
          <a:p>
            <a:pPr marL="1377950">
              <a:buFont typeface="Wingdings" pitchFamily="2" charset="2"/>
              <a:buChar char="Ø"/>
            </a:pPr>
            <a:endParaRPr lang="en-US" sz="2000" dirty="0" smtClean="0"/>
          </a:p>
          <a:p>
            <a:endParaRPr lang="en-US" sz="2000" dirty="0" smtClean="0"/>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240 – </a:t>
            </a:r>
            <a:r>
              <a:rPr lang="en-US" sz="4000" dirty="0" smtClean="0">
                <a:latin typeface="Verdana" pitchFamily="34" charset="0"/>
                <a:ea typeface="Verdana" pitchFamily="34" charset="0"/>
                <a:cs typeface="Verdana" pitchFamily="34" charset="0"/>
              </a:rPr>
              <a:t>Fraud</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Nov 9, </a:t>
            </a:r>
            <a:r>
              <a:rPr lang="en-US" altLang="en-US" dirty="0" smtClean="0"/>
              <a:t>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53</a:t>
            </a:fld>
            <a:endParaRPr lang="de-AT" altLang="en-US"/>
          </a:p>
        </p:txBody>
      </p:sp>
      <p:sp>
        <p:nvSpPr>
          <p:cNvPr id="8" name="Содержимое 2"/>
          <p:cNvSpPr>
            <a:spLocks noGrp="1"/>
          </p:cNvSpPr>
          <p:nvPr>
            <p:ph idx="1"/>
          </p:nvPr>
        </p:nvSpPr>
        <p:spPr>
          <a:xfrm>
            <a:off x="457200" y="838201"/>
            <a:ext cx="8229600" cy="5410200"/>
          </a:xfrm>
        </p:spPr>
        <p:txBody>
          <a:bodyPr/>
          <a:lstStyle/>
          <a:p>
            <a:pPr marL="912813" lvl="0" indent="1588">
              <a:buNone/>
            </a:pPr>
            <a:r>
              <a:rPr lang="en-US" sz="2000" dirty="0" smtClean="0"/>
              <a:t>recognition, evaluate which types of revenue, revenue transactions or assertions give rise to such risks.</a:t>
            </a:r>
          </a:p>
          <a:p>
            <a:pPr marL="912813">
              <a:buFont typeface="Wingdings" pitchFamily="2" charset="2"/>
              <a:buChar char="q"/>
            </a:pPr>
            <a:r>
              <a:rPr lang="en-US" sz="2000" dirty="0" smtClean="0"/>
              <a:t>Auditor shall design and perform procedure that are responsive to assessed risk.</a:t>
            </a:r>
          </a:p>
          <a:p>
            <a:pPr marL="912813">
              <a:buFont typeface="Wingdings" pitchFamily="2" charset="2"/>
              <a:buChar char="q"/>
            </a:pPr>
            <a:r>
              <a:rPr lang="en-US" sz="2000" dirty="0" smtClean="0"/>
              <a:t>Auditor shall perform following procedure due to risk of Management override of control;</a:t>
            </a:r>
          </a:p>
          <a:p>
            <a:pPr marL="1377950" lvl="1" indent="-342900">
              <a:buClr>
                <a:schemeClr val="accent1"/>
              </a:buClr>
              <a:buSzPct val="65000"/>
              <a:buFont typeface="Wingdings" pitchFamily="2" charset="2"/>
              <a:buChar char="Ø"/>
            </a:pPr>
            <a:r>
              <a:rPr lang="en-US" sz="2000" dirty="0" smtClean="0">
                <a:ea typeface="+mn-ea"/>
                <a:cs typeface="+mn-cs"/>
              </a:rPr>
              <a:t>Test the appropriateness of journal entries, for end of period and throughout period  and inquire about any unusual transaction.</a:t>
            </a:r>
          </a:p>
          <a:p>
            <a:pPr marL="1377950" lvl="1" indent="-342900">
              <a:buClr>
                <a:schemeClr val="accent1"/>
              </a:buClr>
              <a:buSzPct val="65000"/>
              <a:buFont typeface="Wingdings" pitchFamily="2" charset="2"/>
              <a:buChar char="Ø"/>
            </a:pPr>
            <a:r>
              <a:rPr lang="en-US" sz="2000" dirty="0" smtClean="0">
                <a:ea typeface="+mn-ea"/>
                <a:cs typeface="+mn-cs"/>
              </a:rPr>
              <a:t>Review accounting estimates for biases by evaluation and retrospective review.</a:t>
            </a:r>
          </a:p>
          <a:p>
            <a:pPr marL="1377950" lvl="1" indent="-342900">
              <a:buClr>
                <a:schemeClr val="accent1"/>
              </a:buClr>
              <a:buSzPct val="65000"/>
              <a:buFont typeface="Wingdings" pitchFamily="2" charset="2"/>
              <a:buChar char="Ø"/>
            </a:pPr>
            <a:r>
              <a:rPr lang="en-US" sz="2000" dirty="0" smtClean="0">
                <a:ea typeface="+mn-ea"/>
                <a:cs typeface="+mn-cs"/>
              </a:rPr>
              <a:t>For significant transaction outside the normal course of business, evaluate the business rationale.</a:t>
            </a:r>
          </a:p>
          <a:p>
            <a:r>
              <a:rPr lang="en-US" sz="2000" b="1" dirty="0" smtClean="0"/>
              <a:t>Requirements (specific):</a:t>
            </a:r>
          </a:p>
          <a:p>
            <a:pPr marL="912813">
              <a:buFont typeface="Wingdings" pitchFamily="2" charset="2"/>
              <a:buChar char="q"/>
            </a:pPr>
            <a:r>
              <a:rPr lang="en-US" sz="2000" dirty="0" smtClean="0"/>
              <a:t>Evaluation of audit evidence</a:t>
            </a:r>
          </a:p>
          <a:p>
            <a:pPr marL="1377950" lvl="1" indent="-342900">
              <a:buClr>
                <a:schemeClr val="accent1"/>
              </a:buClr>
              <a:buSzPct val="65000"/>
              <a:buFont typeface="Wingdings" pitchFamily="2" charset="2"/>
              <a:buChar char="Ø"/>
            </a:pPr>
            <a:r>
              <a:rPr lang="en-US" sz="2000" dirty="0" smtClean="0">
                <a:ea typeface="+mn-ea"/>
                <a:cs typeface="+mn-cs"/>
              </a:rPr>
              <a:t>Evaluate the result of analytical procedure that are performed at the end of audit for consistency with assessed risk</a:t>
            </a:r>
          </a:p>
          <a:p>
            <a:pPr marL="1377950" lvl="1" indent="-342900">
              <a:buClr>
                <a:schemeClr val="accent1"/>
              </a:buClr>
              <a:buSzPct val="65000"/>
              <a:buFont typeface="Wingdings" pitchFamily="2" charset="2"/>
              <a:buChar char="Ø"/>
            </a:pPr>
            <a:endParaRPr lang="en-US" sz="2000" dirty="0" smtClean="0">
              <a:ea typeface="+mn-ea"/>
              <a:cs typeface="+mn-cs"/>
            </a:endParaRPr>
          </a:p>
          <a:p>
            <a:pPr marL="912813" lvl="0">
              <a:buFont typeface="Wingdings" pitchFamily="2" charset="2"/>
              <a:buChar char="q"/>
            </a:pPr>
            <a:endParaRPr lang="en-US" sz="2000" dirty="0" smtClean="0"/>
          </a:p>
          <a:p>
            <a:pPr marL="1377950" lvl="0">
              <a:buFont typeface="Wingdings" pitchFamily="2" charset="2"/>
              <a:buChar char="Ø"/>
            </a:pPr>
            <a:endParaRPr lang="en-US" sz="2000" dirty="0" smtClean="0"/>
          </a:p>
          <a:p>
            <a:pPr marL="1377950" lvl="0">
              <a:buFont typeface="Wingdings" pitchFamily="2" charset="2"/>
              <a:buChar char="Ø"/>
            </a:pPr>
            <a:endParaRPr lang="en-US" sz="2000" dirty="0" smtClean="0"/>
          </a:p>
          <a:p>
            <a:pPr marL="1377950">
              <a:buFont typeface="Wingdings" pitchFamily="2" charset="2"/>
              <a:buChar char="Ø"/>
            </a:pPr>
            <a:endParaRPr lang="en-US" sz="2000" dirty="0" smtClean="0"/>
          </a:p>
          <a:p>
            <a:pPr marL="1377950">
              <a:buFont typeface="Wingdings" pitchFamily="2" charset="2"/>
              <a:buChar char="Ø"/>
            </a:pPr>
            <a:endParaRPr lang="en-US" sz="2000" dirty="0" smtClean="0"/>
          </a:p>
          <a:p>
            <a:endParaRPr lang="en-US" sz="2000" dirty="0" smtClean="0"/>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240 – </a:t>
            </a:r>
            <a:r>
              <a:rPr lang="en-US" sz="4000" dirty="0" smtClean="0">
                <a:latin typeface="Verdana" pitchFamily="34" charset="0"/>
                <a:ea typeface="Verdana" pitchFamily="34" charset="0"/>
                <a:cs typeface="Verdana" pitchFamily="34" charset="0"/>
              </a:rPr>
              <a:t>Fraud</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Nov 9, </a:t>
            </a:r>
            <a:r>
              <a:rPr lang="en-US" altLang="en-US" dirty="0" smtClean="0"/>
              <a:t>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54</a:t>
            </a:fld>
            <a:endParaRPr lang="de-AT" altLang="en-US"/>
          </a:p>
        </p:txBody>
      </p:sp>
      <p:sp>
        <p:nvSpPr>
          <p:cNvPr id="8" name="Содержимое 2"/>
          <p:cNvSpPr>
            <a:spLocks noGrp="1"/>
          </p:cNvSpPr>
          <p:nvPr>
            <p:ph idx="1"/>
          </p:nvPr>
        </p:nvSpPr>
        <p:spPr>
          <a:xfrm>
            <a:off x="457200" y="1108075"/>
            <a:ext cx="8229600" cy="5216525"/>
          </a:xfrm>
        </p:spPr>
        <p:txBody>
          <a:bodyPr/>
          <a:lstStyle/>
          <a:p>
            <a:pPr marL="1377950" lvl="1" indent="-342900">
              <a:buClr>
                <a:schemeClr val="accent1"/>
              </a:buClr>
              <a:buSzPct val="65000"/>
              <a:buFont typeface="Wingdings" pitchFamily="2" charset="2"/>
              <a:buChar char="Ø"/>
            </a:pPr>
            <a:r>
              <a:rPr lang="en-US" sz="2000" dirty="0" smtClean="0">
                <a:ea typeface="+mn-ea"/>
                <a:cs typeface="+mn-cs"/>
              </a:rPr>
              <a:t>Evaluate identified misstatement weather material or not, if its indicative of fraud or not.</a:t>
            </a:r>
          </a:p>
          <a:p>
            <a:pPr marL="1377950" lvl="1" indent="-342900">
              <a:buClr>
                <a:schemeClr val="accent1"/>
              </a:buClr>
              <a:buSzPct val="65000"/>
              <a:buFont typeface="Wingdings" pitchFamily="2" charset="2"/>
              <a:buChar char="Ø"/>
            </a:pPr>
            <a:r>
              <a:rPr lang="en-US" sz="2000" dirty="0" smtClean="0">
                <a:ea typeface="+mn-ea"/>
                <a:cs typeface="+mn-cs"/>
              </a:rPr>
              <a:t>If the auditor confirms that, or is unable to conclude whether, the financial statements are materially misstated as a result of fraud the auditor shall evaluate the implications for the audit</a:t>
            </a:r>
          </a:p>
          <a:p>
            <a:pPr marL="912813">
              <a:buFont typeface="Wingdings" pitchFamily="2" charset="2"/>
              <a:buChar char="q"/>
            </a:pPr>
            <a:r>
              <a:rPr lang="en-US" sz="2000" dirty="0" smtClean="0"/>
              <a:t>Auditor is unable to continue the engagement</a:t>
            </a:r>
          </a:p>
          <a:p>
            <a:pPr marL="1377950" lvl="1" indent="-342900">
              <a:buClr>
                <a:schemeClr val="accent1"/>
              </a:buClr>
              <a:buSzPct val="65000"/>
              <a:buFont typeface="Wingdings" pitchFamily="2" charset="2"/>
              <a:buChar char="Ø"/>
            </a:pPr>
            <a:r>
              <a:rPr lang="en-US" sz="2000" dirty="0" smtClean="0">
                <a:ea typeface="+mn-ea"/>
                <a:cs typeface="+mn-cs"/>
              </a:rPr>
              <a:t>Determine the professional and legal responsibilities</a:t>
            </a:r>
          </a:p>
          <a:p>
            <a:pPr marL="1377950" lvl="1" indent="-342900">
              <a:buClr>
                <a:schemeClr val="accent1"/>
              </a:buClr>
              <a:buSzPct val="65000"/>
              <a:buFont typeface="Wingdings" pitchFamily="2" charset="2"/>
              <a:buChar char="Ø"/>
            </a:pPr>
            <a:r>
              <a:rPr lang="en-US" sz="2000" dirty="0" smtClean="0">
                <a:ea typeface="+mn-ea"/>
                <a:cs typeface="+mn-cs"/>
              </a:rPr>
              <a:t>Determine its appropriate to withdraw or not</a:t>
            </a:r>
          </a:p>
          <a:p>
            <a:pPr marL="1377950" lvl="1" indent="-342900">
              <a:buClr>
                <a:schemeClr val="accent1"/>
              </a:buClr>
              <a:buSzPct val="65000"/>
              <a:buFont typeface="Wingdings" pitchFamily="2" charset="2"/>
              <a:buChar char="Ø"/>
            </a:pPr>
            <a:r>
              <a:rPr lang="en-US" sz="2000" dirty="0" smtClean="0">
                <a:ea typeface="+mn-ea"/>
                <a:cs typeface="+mn-cs"/>
              </a:rPr>
              <a:t>If withdraw: discuss with the appropriate level of management and those charged with governance the auditor’s withdrawal from the engagement and the reasons for the withdrawal; and determine whether there is a professional or legal requirement to report to the person or persons who made the audit appointment or, in some cases, to regulatory authorities, the auditor’s withdrawal from the engagement and the reasons for the withdrawal.</a:t>
            </a:r>
          </a:p>
          <a:p>
            <a:pPr marL="1377950" lvl="1" indent="-342900">
              <a:buClr>
                <a:schemeClr val="accent1"/>
              </a:buClr>
              <a:buSzPct val="65000"/>
              <a:buFont typeface="Wingdings" pitchFamily="2" charset="2"/>
              <a:buChar char="Ø"/>
            </a:pPr>
            <a:endParaRPr lang="en-US" sz="2000" dirty="0" smtClean="0">
              <a:ea typeface="+mn-ea"/>
              <a:cs typeface="+mn-cs"/>
            </a:endParaRPr>
          </a:p>
          <a:p>
            <a:pPr marL="912813" lvl="0">
              <a:buFont typeface="Wingdings" pitchFamily="2" charset="2"/>
              <a:buChar char="q"/>
            </a:pPr>
            <a:endParaRPr lang="en-US" sz="2000" dirty="0" smtClean="0"/>
          </a:p>
          <a:p>
            <a:pPr marL="1377950" lvl="0">
              <a:buFont typeface="Wingdings" pitchFamily="2" charset="2"/>
              <a:buChar char="Ø"/>
            </a:pPr>
            <a:endParaRPr lang="en-US" sz="2000" dirty="0" smtClean="0"/>
          </a:p>
          <a:p>
            <a:pPr marL="1377950" lvl="0">
              <a:buFont typeface="Wingdings" pitchFamily="2" charset="2"/>
              <a:buChar char="Ø"/>
            </a:pPr>
            <a:endParaRPr lang="en-US" sz="2000" dirty="0" smtClean="0"/>
          </a:p>
          <a:p>
            <a:pPr marL="1377950">
              <a:buFont typeface="Wingdings" pitchFamily="2" charset="2"/>
              <a:buChar char="Ø"/>
            </a:pPr>
            <a:endParaRPr lang="en-US" sz="2000" dirty="0" smtClean="0"/>
          </a:p>
          <a:p>
            <a:pPr marL="1377950">
              <a:buFont typeface="Wingdings" pitchFamily="2" charset="2"/>
              <a:buChar char="Ø"/>
            </a:pPr>
            <a:endParaRPr lang="en-US" sz="2000" dirty="0" smtClean="0"/>
          </a:p>
          <a:p>
            <a:endParaRPr lang="en-US" sz="2000" dirty="0" smtClean="0"/>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240 – </a:t>
            </a:r>
            <a:r>
              <a:rPr lang="en-US" sz="4000" dirty="0" smtClean="0">
                <a:latin typeface="Verdana" pitchFamily="34" charset="0"/>
                <a:ea typeface="Verdana" pitchFamily="34" charset="0"/>
                <a:cs typeface="Verdana" pitchFamily="34" charset="0"/>
              </a:rPr>
              <a:t>Fraud</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Nov 9, </a:t>
            </a:r>
            <a:r>
              <a:rPr lang="en-US" altLang="en-US" dirty="0" smtClean="0"/>
              <a:t>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55</a:t>
            </a:fld>
            <a:endParaRPr lang="de-AT" altLang="en-US"/>
          </a:p>
        </p:txBody>
      </p:sp>
      <p:sp>
        <p:nvSpPr>
          <p:cNvPr id="8" name="Содержимое 2"/>
          <p:cNvSpPr>
            <a:spLocks noGrp="1"/>
          </p:cNvSpPr>
          <p:nvPr>
            <p:ph idx="1"/>
          </p:nvPr>
        </p:nvSpPr>
        <p:spPr>
          <a:xfrm>
            <a:off x="457200" y="990601"/>
            <a:ext cx="8229600" cy="5181600"/>
          </a:xfrm>
        </p:spPr>
        <p:txBody>
          <a:bodyPr/>
          <a:lstStyle/>
          <a:p>
            <a:pPr marL="912813" lvl="1" indent="-342900">
              <a:buClr>
                <a:schemeClr val="accent1"/>
              </a:buClr>
              <a:buSzPct val="65000"/>
            </a:pPr>
            <a:r>
              <a:rPr lang="en-US" sz="2000" dirty="0" smtClean="0">
                <a:ea typeface="+mn-ea"/>
                <a:cs typeface="+mn-cs"/>
              </a:rPr>
              <a:t>Written representations – the </a:t>
            </a:r>
            <a:r>
              <a:rPr lang="en-US" sz="2000" dirty="0" smtClean="0"/>
              <a:t>auditor shall obtain written representations from management and, where appropriate, those charged with governance that:</a:t>
            </a:r>
          </a:p>
          <a:p>
            <a:pPr marL="1377950">
              <a:buFont typeface="Wingdings" pitchFamily="2" charset="2"/>
              <a:buChar char="Ø"/>
            </a:pPr>
            <a:r>
              <a:rPr lang="en-US" sz="2000" dirty="0" smtClean="0"/>
              <a:t>They acknowledge their responsibility for the design, implementation and maintenance of internal control to prevent and detect fraud;</a:t>
            </a:r>
          </a:p>
          <a:p>
            <a:pPr marL="1377950">
              <a:buFont typeface="Wingdings" pitchFamily="2" charset="2"/>
              <a:buChar char="Ø"/>
            </a:pPr>
            <a:r>
              <a:rPr lang="en-US" sz="2000" dirty="0" smtClean="0"/>
              <a:t>They have disclosed to the auditor the results of management’s assessment of the risk that the financial statements may be materially misstated as a result of fraud</a:t>
            </a:r>
          </a:p>
          <a:p>
            <a:pPr marL="1377950">
              <a:buFont typeface="Wingdings" pitchFamily="2" charset="2"/>
              <a:buChar char="Ø"/>
            </a:pPr>
            <a:r>
              <a:rPr lang="en-US" sz="2000" dirty="0" smtClean="0"/>
              <a:t>They have disclosed to the auditor their knowledge of fraud, or suspected fraud, affecting the entity and its financial statements.</a:t>
            </a:r>
          </a:p>
          <a:p>
            <a:pPr marL="912813" lvl="1" indent="-342900">
              <a:buClr>
                <a:schemeClr val="accent1"/>
              </a:buClr>
              <a:buSzPct val="65000"/>
            </a:pPr>
            <a:r>
              <a:rPr lang="en-US" sz="2000" dirty="0" smtClean="0">
                <a:ea typeface="+mn-ea"/>
                <a:cs typeface="+mn-cs"/>
              </a:rPr>
              <a:t>Communications to management and with those charged with governance:</a:t>
            </a:r>
          </a:p>
          <a:p>
            <a:pPr marL="1377950" lvl="1" indent="-342900">
              <a:buClr>
                <a:schemeClr val="accent1"/>
              </a:buClr>
              <a:buSzPct val="65000"/>
              <a:buFont typeface="Wingdings" pitchFamily="2" charset="2"/>
              <a:buChar char="Ø"/>
            </a:pPr>
            <a:r>
              <a:rPr lang="en-US" sz="2000" dirty="0" smtClean="0">
                <a:ea typeface="+mn-ea"/>
                <a:cs typeface="+mn-cs"/>
              </a:rPr>
              <a:t>If the auditor has identified a fraud or has obtained information that indicates that a fraud may exist, the auditor shall communicate these matters on a timely basis to the appropriate level of management.</a:t>
            </a:r>
          </a:p>
          <a:p>
            <a:pPr marL="912813" lvl="1" indent="-342900">
              <a:buClr>
                <a:schemeClr val="accent1"/>
              </a:buClr>
              <a:buSzPct val="65000"/>
            </a:pPr>
            <a:endParaRPr lang="en-US" sz="2000" dirty="0" smtClean="0">
              <a:ea typeface="+mn-ea"/>
              <a:cs typeface="+mn-cs"/>
            </a:endParaRPr>
          </a:p>
          <a:p>
            <a:pPr marL="1377950">
              <a:buFont typeface="Wingdings" pitchFamily="2" charset="2"/>
              <a:buChar char="Ø"/>
            </a:pPr>
            <a:endParaRPr lang="en-US" sz="2000" dirty="0" smtClean="0"/>
          </a:p>
          <a:p>
            <a:pPr marL="912813" lvl="1" indent="-342900">
              <a:buClr>
                <a:schemeClr val="accent1"/>
              </a:buClr>
              <a:buSzPct val="65000"/>
            </a:pPr>
            <a:endParaRPr lang="en-US" sz="2000" dirty="0" smtClean="0">
              <a:ea typeface="+mn-ea"/>
              <a:cs typeface="+mn-cs"/>
            </a:endParaRPr>
          </a:p>
          <a:p>
            <a:pPr marL="1377950" lvl="1" indent="-342900">
              <a:buClr>
                <a:schemeClr val="accent1"/>
              </a:buClr>
              <a:buSzPct val="65000"/>
              <a:buFont typeface="Wingdings" pitchFamily="2" charset="2"/>
              <a:buChar char="Ø"/>
            </a:pPr>
            <a:endParaRPr lang="en-US" sz="2000" dirty="0" smtClean="0">
              <a:ea typeface="+mn-ea"/>
              <a:cs typeface="+mn-cs"/>
            </a:endParaRPr>
          </a:p>
          <a:p>
            <a:pPr marL="912813" lvl="0">
              <a:buFont typeface="Wingdings" pitchFamily="2" charset="2"/>
              <a:buChar char="q"/>
            </a:pPr>
            <a:endParaRPr lang="en-US" sz="2000" dirty="0" smtClean="0"/>
          </a:p>
          <a:p>
            <a:pPr marL="1377950" lvl="0">
              <a:buFont typeface="Wingdings" pitchFamily="2" charset="2"/>
              <a:buChar char="Ø"/>
            </a:pPr>
            <a:endParaRPr lang="en-US" sz="2000" dirty="0" smtClean="0"/>
          </a:p>
          <a:p>
            <a:pPr marL="1377950" lvl="0">
              <a:buFont typeface="Wingdings" pitchFamily="2" charset="2"/>
              <a:buChar char="Ø"/>
            </a:pPr>
            <a:endParaRPr lang="en-US" sz="2000" dirty="0" smtClean="0"/>
          </a:p>
          <a:p>
            <a:pPr marL="1377950">
              <a:buFont typeface="Wingdings" pitchFamily="2" charset="2"/>
              <a:buChar char="Ø"/>
            </a:pPr>
            <a:endParaRPr lang="en-US" sz="2000" dirty="0" smtClean="0"/>
          </a:p>
          <a:p>
            <a:pPr marL="1377950">
              <a:buFont typeface="Wingdings" pitchFamily="2" charset="2"/>
              <a:buChar char="Ø"/>
            </a:pPr>
            <a:endParaRPr lang="en-US" sz="2000" dirty="0" smtClean="0"/>
          </a:p>
          <a:p>
            <a:endParaRPr lang="en-US" sz="2000" dirty="0" smtClean="0"/>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a:t>
            </a:r>
            <a:r>
              <a:rPr lang="en-US" sz="4000" dirty="0" smtClean="0">
                <a:latin typeface="Verdana" pitchFamily="34" charset="0"/>
                <a:ea typeface="Verdana" pitchFamily="34" charset="0"/>
                <a:cs typeface="Verdana" pitchFamily="34" charset="0"/>
              </a:rPr>
              <a:t>450 – </a:t>
            </a:r>
            <a:r>
              <a:rPr lang="en-US" sz="4000" dirty="0" err="1" smtClean="0">
                <a:latin typeface="Verdana" pitchFamily="34" charset="0"/>
                <a:ea typeface="Verdana" pitchFamily="34" charset="0"/>
                <a:cs typeface="Verdana" pitchFamily="34" charset="0"/>
              </a:rPr>
              <a:t>Misstat</a:t>
            </a:r>
            <a:r>
              <a:rPr lang="en-US" sz="4000" dirty="0" smtClean="0">
                <a:latin typeface="Verdana" pitchFamily="34" charset="0"/>
                <a:ea typeface="Verdana" pitchFamily="34" charset="0"/>
                <a:cs typeface="Verdana" pitchFamily="34" charset="0"/>
              </a:rPr>
              <a:t>-s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Nov 9, </a:t>
            </a:r>
            <a:r>
              <a:rPr lang="en-US" altLang="en-US" dirty="0" smtClean="0"/>
              <a:t>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56</a:t>
            </a:fld>
            <a:endParaRPr lang="de-AT" altLang="en-US"/>
          </a:p>
        </p:txBody>
      </p:sp>
      <p:sp>
        <p:nvSpPr>
          <p:cNvPr id="8" name="Содержимое 2"/>
          <p:cNvSpPr>
            <a:spLocks noGrp="1"/>
          </p:cNvSpPr>
          <p:nvPr>
            <p:ph idx="1"/>
          </p:nvPr>
        </p:nvSpPr>
        <p:spPr>
          <a:xfrm>
            <a:off x="457200" y="990601"/>
            <a:ext cx="8229600" cy="5334000"/>
          </a:xfrm>
        </p:spPr>
        <p:txBody>
          <a:bodyPr/>
          <a:lstStyle/>
          <a:p>
            <a:pPr marL="342900" lvl="1" indent="-342900">
              <a:buClr>
                <a:schemeClr val="accent1"/>
              </a:buClr>
              <a:buSzPct val="65000"/>
              <a:buFont typeface="Wingdings" pitchFamily="2" charset="2"/>
              <a:buChar char="n"/>
            </a:pPr>
            <a:r>
              <a:rPr lang="en-US" sz="2000" b="1" dirty="0" smtClean="0">
                <a:ea typeface="+mn-ea"/>
                <a:cs typeface="+mn-cs"/>
              </a:rPr>
              <a:t>Scope:</a:t>
            </a:r>
          </a:p>
          <a:p>
            <a:pPr marL="912813" lvl="1" indent="-342900">
              <a:buClr>
                <a:schemeClr val="accent1"/>
              </a:buClr>
              <a:buSzPct val="65000"/>
            </a:pPr>
            <a:r>
              <a:rPr lang="en-US" sz="2000" dirty="0" smtClean="0"/>
              <a:t>ISA 450 </a:t>
            </a:r>
            <a:r>
              <a:rPr lang="en-US" sz="2000" dirty="0" smtClean="0"/>
              <a:t>deals with the evaluation of misstatements identified during the audit of financial statements. ISA 320, “Materiality in Planning and Performing an Audit” deals with the determination of materiality and its application in planning and performing an audit of financial statements. </a:t>
            </a:r>
            <a:r>
              <a:rPr lang="en-US" sz="2000" dirty="0" smtClean="0"/>
              <a:t>ISA 450 </a:t>
            </a:r>
            <a:r>
              <a:rPr lang="en-US" sz="2000" dirty="0" smtClean="0"/>
              <a:t>explains how materiality is applied in evaluating misstatements identified during the audit.</a:t>
            </a:r>
            <a:endParaRPr lang="en-US" sz="2000" dirty="0" smtClean="0">
              <a:ea typeface="+mn-ea"/>
              <a:cs typeface="+mn-cs"/>
            </a:endParaRPr>
          </a:p>
          <a:p>
            <a:pPr marL="342900" lvl="1" indent="-342900">
              <a:buClr>
                <a:schemeClr val="accent1"/>
              </a:buClr>
              <a:buSzPct val="65000"/>
              <a:buFont typeface="Wingdings" pitchFamily="2" charset="2"/>
              <a:buChar char="n"/>
            </a:pPr>
            <a:r>
              <a:rPr lang="en-US" sz="2000" b="1" dirty="0" smtClean="0"/>
              <a:t>Objective:</a:t>
            </a:r>
          </a:p>
          <a:p>
            <a:pPr marL="912813" lvl="1" indent="-342900">
              <a:buClr>
                <a:schemeClr val="accent1"/>
              </a:buClr>
              <a:buSzPct val="65000"/>
            </a:pPr>
            <a:r>
              <a:rPr lang="en-US" sz="2000" dirty="0" smtClean="0"/>
              <a:t>The </a:t>
            </a:r>
            <a:r>
              <a:rPr lang="en-US" sz="2000" dirty="0" smtClean="0"/>
              <a:t>objective of the auditor is to evaluate the effect of uncorrected misstatements on the financial statements and whether the financial statements as a whole are free of material misstatement.</a:t>
            </a:r>
          </a:p>
          <a:p>
            <a:pPr marL="342900" lvl="1" indent="-342900">
              <a:buClr>
                <a:schemeClr val="accent1"/>
              </a:buClr>
              <a:buSzPct val="65000"/>
              <a:buFont typeface="Wingdings" pitchFamily="2" charset="2"/>
              <a:buChar char="n"/>
            </a:pPr>
            <a:r>
              <a:rPr lang="en-US" sz="2000" b="1" dirty="0" smtClean="0"/>
              <a:t>Requirements</a:t>
            </a:r>
            <a:r>
              <a:rPr lang="en-US" sz="2000" b="1" dirty="0" smtClean="0"/>
              <a:t>:</a:t>
            </a:r>
          </a:p>
          <a:p>
            <a:pPr marL="912813" lvl="1" indent="-342900">
              <a:buClr>
                <a:schemeClr val="accent1"/>
              </a:buClr>
              <a:buSzPct val="65000"/>
            </a:pPr>
            <a:r>
              <a:rPr lang="en-US" sz="2000" dirty="0" smtClean="0"/>
              <a:t>‘Misstatement’ is defined as ‘a difference between the amount, classification, presentation, or disclosure of a reported financial statement item and the amount, classification, presentation, </a:t>
            </a:r>
            <a:r>
              <a:rPr lang="en-US" sz="2000" dirty="0" smtClean="0"/>
              <a:t>or</a:t>
            </a:r>
            <a:endParaRPr lang="en-US" sz="2000" dirty="0" smtClean="0"/>
          </a:p>
          <a:p>
            <a:pPr marL="912813" lvl="1" indent="-342900">
              <a:buClr>
                <a:schemeClr val="accent1"/>
              </a:buClr>
              <a:buSzPct val="65000"/>
            </a:pPr>
            <a:endParaRPr lang="en-US" sz="2000" dirty="0" smtClean="0">
              <a:ea typeface="+mn-ea"/>
              <a:cs typeface="+mn-cs"/>
            </a:endParaRPr>
          </a:p>
          <a:p>
            <a:pPr marL="1377950">
              <a:buFont typeface="Wingdings" pitchFamily="2" charset="2"/>
              <a:buChar char="Ø"/>
            </a:pPr>
            <a:endParaRPr lang="en-US" sz="2000" dirty="0" smtClean="0"/>
          </a:p>
          <a:p>
            <a:pPr marL="912813" lvl="1" indent="-342900">
              <a:buClr>
                <a:schemeClr val="accent1"/>
              </a:buClr>
              <a:buSzPct val="65000"/>
            </a:pPr>
            <a:endParaRPr lang="en-US" sz="2000" dirty="0" smtClean="0">
              <a:ea typeface="+mn-ea"/>
              <a:cs typeface="+mn-cs"/>
            </a:endParaRPr>
          </a:p>
          <a:p>
            <a:pPr marL="1377950" lvl="1" indent="-342900">
              <a:buClr>
                <a:schemeClr val="accent1"/>
              </a:buClr>
              <a:buSzPct val="65000"/>
              <a:buFont typeface="Wingdings" pitchFamily="2" charset="2"/>
              <a:buChar char="Ø"/>
            </a:pPr>
            <a:endParaRPr lang="en-US" sz="2000" dirty="0" smtClean="0">
              <a:ea typeface="+mn-ea"/>
              <a:cs typeface="+mn-cs"/>
            </a:endParaRPr>
          </a:p>
          <a:p>
            <a:pPr marL="912813" lvl="0">
              <a:buFont typeface="Wingdings" pitchFamily="2" charset="2"/>
              <a:buChar char="q"/>
            </a:pPr>
            <a:endParaRPr lang="en-US" sz="2000" dirty="0" smtClean="0"/>
          </a:p>
          <a:p>
            <a:pPr marL="1377950" lvl="0">
              <a:buFont typeface="Wingdings" pitchFamily="2" charset="2"/>
              <a:buChar char="Ø"/>
            </a:pPr>
            <a:endParaRPr lang="en-US" sz="2000" dirty="0" smtClean="0"/>
          </a:p>
          <a:p>
            <a:pPr marL="1377950" lvl="0">
              <a:buFont typeface="Wingdings" pitchFamily="2" charset="2"/>
              <a:buChar char="Ø"/>
            </a:pPr>
            <a:endParaRPr lang="en-US" sz="2000" dirty="0" smtClean="0"/>
          </a:p>
          <a:p>
            <a:pPr marL="1377950">
              <a:buFont typeface="Wingdings" pitchFamily="2" charset="2"/>
              <a:buChar char="Ø"/>
            </a:pPr>
            <a:endParaRPr lang="en-US" sz="2000" dirty="0" smtClean="0"/>
          </a:p>
          <a:p>
            <a:pPr marL="1377950">
              <a:buFont typeface="Wingdings" pitchFamily="2" charset="2"/>
              <a:buChar char="Ø"/>
            </a:pPr>
            <a:endParaRPr lang="en-US" sz="2000" dirty="0" smtClean="0"/>
          </a:p>
          <a:p>
            <a:endParaRPr lang="en-US" sz="2000" dirty="0" smtClean="0"/>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a:t>
            </a:r>
            <a:r>
              <a:rPr lang="en-US" sz="4000" dirty="0" smtClean="0">
                <a:latin typeface="Verdana" pitchFamily="34" charset="0"/>
                <a:ea typeface="Verdana" pitchFamily="34" charset="0"/>
                <a:cs typeface="Verdana" pitchFamily="34" charset="0"/>
              </a:rPr>
              <a:t>450 – </a:t>
            </a:r>
            <a:r>
              <a:rPr lang="en-US" sz="4000" dirty="0" err="1" smtClean="0">
                <a:latin typeface="Verdana" pitchFamily="34" charset="0"/>
                <a:ea typeface="Verdana" pitchFamily="34" charset="0"/>
                <a:cs typeface="Verdana" pitchFamily="34" charset="0"/>
              </a:rPr>
              <a:t>Misstat</a:t>
            </a:r>
            <a:r>
              <a:rPr lang="en-US" sz="4000" dirty="0" smtClean="0">
                <a:latin typeface="Verdana" pitchFamily="34" charset="0"/>
                <a:ea typeface="Verdana" pitchFamily="34" charset="0"/>
                <a:cs typeface="Verdana" pitchFamily="34" charset="0"/>
              </a:rPr>
              <a:t>-s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Nov 9, </a:t>
            </a:r>
            <a:r>
              <a:rPr lang="en-US" altLang="en-US" dirty="0" smtClean="0"/>
              <a:t>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57</a:t>
            </a:fld>
            <a:endParaRPr lang="de-AT" altLang="en-US"/>
          </a:p>
        </p:txBody>
      </p:sp>
      <p:sp>
        <p:nvSpPr>
          <p:cNvPr id="8" name="Содержимое 2"/>
          <p:cNvSpPr>
            <a:spLocks noGrp="1"/>
          </p:cNvSpPr>
          <p:nvPr>
            <p:ph idx="1"/>
          </p:nvPr>
        </p:nvSpPr>
        <p:spPr>
          <a:xfrm>
            <a:off x="457200" y="990601"/>
            <a:ext cx="8229600" cy="5334000"/>
          </a:xfrm>
        </p:spPr>
        <p:txBody>
          <a:bodyPr/>
          <a:lstStyle/>
          <a:p>
            <a:pPr marL="912813" lvl="1" indent="1588">
              <a:buClr>
                <a:schemeClr val="accent1"/>
              </a:buClr>
              <a:buSzPct val="65000"/>
              <a:buNone/>
            </a:pPr>
            <a:r>
              <a:rPr lang="en-US" sz="2000" dirty="0" smtClean="0"/>
              <a:t>disclosure that is required for the item to be in accordance with the applicable financial reporting framework. Misstatement can arise from error or fraud.’ This also relates to those that require adjustments for issuing a true and fair view on the financial statements.</a:t>
            </a:r>
          </a:p>
          <a:p>
            <a:pPr marL="912813" lvl="1" indent="1588">
              <a:buClr>
                <a:schemeClr val="accent1"/>
              </a:buClr>
              <a:buSzPct val="65000"/>
              <a:buNone/>
            </a:pPr>
            <a:r>
              <a:rPr lang="en-US" sz="2000" dirty="0" smtClean="0"/>
              <a:t>For </a:t>
            </a:r>
            <a:r>
              <a:rPr lang="en-US" sz="2000" dirty="0" smtClean="0"/>
              <a:t>these kind of identified misstatements, the auditor should determine whether the nature and the circumstances of their occurrence indicate the existence of other misstatements, which could be material individually or in aggregate. These misstatements should be communicated to the appropriate level of management on a timely </a:t>
            </a:r>
            <a:r>
              <a:rPr lang="en-US" sz="2000" dirty="0" smtClean="0"/>
              <a:t>basis.</a:t>
            </a:r>
          </a:p>
          <a:p>
            <a:pPr marL="912813" lvl="1" indent="-342900">
              <a:buClr>
                <a:schemeClr val="accent1"/>
              </a:buClr>
              <a:buSzPct val="65000"/>
            </a:pPr>
            <a:r>
              <a:rPr lang="en-US" sz="2000" dirty="0" smtClean="0"/>
              <a:t>The </a:t>
            </a:r>
            <a:r>
              <a:rPr lang="en-US" sz="2000" dirty="0" smtClean="0"/>
              <a:t>auditor should also consider whether there is a need to revise the audit strategy and audit plan – especially when those areas are confirmed to have appropriate design, implementation and effective operation of controls, now there are identified misstatements. </a:t>
            </a:r>
            <a:r>
              <a:rPr lang="en-US" sz="2000" dirty="0" smtClean="0"/>
              <a:t>Does the initial conclusion need to be reconsidered? </a:t>
            </a:r>
            <a:r>
              <a:rPr lang="en-US" sz="2000" dirty="0" smtClean="0"/>
              <a:t>This would definitely affect the risk assessment, audit strategy and audit plan</a:t>
            </a:r>
            <a:r>
              <a:rPr lang="en-US" sz="2000" dirty="0" smtClean="0"/>
              <a:t>.</a:t>
            </a:r>
            <a:endParaRPr lang="en-US" sz="2000" dirty="0" smtClean="0">
              <a:ea typeface="+mn-ea"/>
              <a:cs typeface="+mn-cs"/>
            </a:endParaRPr>
          </a:p>
          <a:p>
            <a:pPr marL="1377950">
              <a:buFont typeface="Wingdings" pitchFamily="2" charset="2"/>
              <a:buChar char="Ø"/>
            </a:pPr>
            <a:endParaRPr lang="en-US" sz="2000" dirty="0" smtClean="0"/>
          </a:p>
          <a:p>
            <a:pPr marL="912813" lvl="1" indent="-342900">
              <a:buClr>
                <a:schemeClr val="accent1"/>
              </a:buClr>
              <a:buSzPct val="65000"/>
            </a:pPr>
            <a:endParaRPr lang="en-US" sz="2000" dirty="0" smtClean="0">
              <a:ea typeface="+mn-ea"/>
              <a:cs typeface="+mn-cs"/>
            </a:endParaRPr>
          </a:p>
          <a:p>
            <a:pPr marL="1377950" lvl="1" indent="-342900">
              <a:buClr>
                <a:schemeClr val="accent1"/>
              </a:buClr>
              <a:buSzPct val="65000"/>
              <a:buFont typeface="Wingdings" pitchFamily="2" charset="2"/>
              <a:buChar char="Ø"/>
            </a:pPr>
            <a:endParaRPr lang="en-US" sz="2000" dirty="0" smtClean="0">
              <a:ea typeface="+mn-ea"/>
              <a:cs typeface="+mn-cs"/>
            </a:endParaRPr>
          </a:p>
          <a:p>
            <a:pPr marL="912813" lvl="0">
              <a:buFont typeface="Wingdings" pitchFamily="2" charset="2"/>
              <a:buChar char="q"/>
            </a:pPr>
            <a:endParaRPr lang="en-US" sz="2000" dirty="0" smtClean="0"/>
          </a:p>
          <a:p>
            <a:pPr marL="1377950" lvl="0">
              <a:buFont typeface="Wingdings" pitchFamily="2" charset="2"/>
              <a:buChar char="Ø"/>
            </a:pPr>
            <a:endParaRPr lang="en-US" sz="2000" dirty="0" smtClean="0"/>
          </a:p>
          <a:p>
            <a:pPr marL="1377950" lvl="0">
              <a:buFont typeface="Wingdings" pitchFamily="2" charset="2"/>
              <a:buChar char="Ø"/>
            </a:pPr>
            <a:endParaRPr lang="en-US" sz="2000" dirty="0" smtClean="0"/>
          </a:p>
          <a:p>
            <a:pPr marL="1377950">
              <a:buFont typeface="Wingdings" pitchFamily="2" charset="2"/>
              <a:buChar char="Ø"/>
            </a:pPr>
            <a:endParaRPr lang="en-US" sz="2000" dirty="0" smtClean="0"/>
          </a:p>
          <a:p>
            <a:pPr marL="1377950">
              <a:buFont typeface="Wingdings" pitchFamily="2" charset="2"/>
              <a:buChar char="Ø"/>
            </a:pPr>
            <a:endParaRPr lang="en-US" sz="2000" dirty="0" smtClean="0"/>
          </a:p>
          <a:p>
            <a:endParaRPr lang="en-US" sz="2000" dirty="0" smtClean="0"/>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a:t>
            </a:r>
            <a:r>
              <a:rPr lang="en-US" sz="4000" dirty="0" smtClean="0">
                <a:latin typeface="Verdana" pitchFamily="34" charset="0"/>
                <a:ea typeface="Verdana" pitchFamily="34" charset="0"/>
                <a:cs typeface="Verdana" pitchFamily="34" charset="0"/>
              </a:rPr>
              <a:t>450 – </a:t>
            </a:r>
            <a:r>
              <a:rPr lang="en-US" sz="4000" dirty="0" err="1" smtClean="0">
                <a:latin typeface="Verdana" pitchFamily="34" charset="0"/>
                <a:ea typeface="Verdana" pitchFamily="34" charset="0"/>
                <a:cs typeface="Verdana" pitchFamily="34" charset="0"/>
              </a:rPr>
              <a:t>Misstat</a:t>
            </a:r>
            <a:r>
              <a:rPr lang="en-US" sz="4000" dirty="0" smtClean="0">
                <a:latin typeface="Verdana" pitchFamily="34" charset="0"/>
                <a:ea typeface="Verdana" pitchFamily="34" charset="0"/>
                <a:cs typeface="Verdana" pitchFamily="34" charset="0"/>
              </a:rPr>
              <a:t>-s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Nov 9, </a:t>
            </a:r>
            <a:r>
              <a:rPr lang="en-US" altLang="en-US" dirty="0" smtClean="0"/>
              <a:t>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58</a:t>
            </a:fld>
            <a:endParaRPr lang="de-AT" altLang="en-US"/>
          </a:p>
        </p:txBody>
      </p:sp>
      <p:sp>
        <p:nvSpPr>
          <p:cNvPr id="8" name="Содержимое 2"/>
          <p:cNvSpPr>
            <a:spLocks noGrp="1"/>
          </p:cNvSpPr>
          <p:nvPr>
            <p:ph idx="1"/>
          </p:nvPr>
        </p:nvSpPr>
        <p:spPr>
          <a:xfrm>
            <a:off x="457200" y="990601"/>
            <a:ext cx="8229600" cy="5334000"/>
          </a:xfrm>
        </p:spPr>
        <p:txBody>
          <a:bodyPr/>
          <a:lstStyle/>
          <a:p>
            <a:pPr marL="912813" lvl="1" indent="-342900">
              <a:buClr>
                <a:schemeClr val="accent1"/>
              </a:buClr>
              <a:buSzPct val="65000"/>
            </a:pPr>
            <a:r>
              <a:rPr lang="en-US" sz="2000" dirty="0" smtClean="0"/>
              <a:t>‘</a:t>
            </a:r>
            <a:r>
              <a:rPr lang="en-US" sz="2000" dirty="0" smtClean="0"/>
              <a:t>Uncorrected misstatements’ are the ‘misstatements that the auditor has accumulated during the audit that have not been corrected’. </a:t>
            </a:r>
            <a:r>
              <a:rPr lang="en-US" sz="2000" dirty="0" smtClean="0"/>
              <a:t>Before evaluating the effect of the uncorrected misstatements, the auditor should confirm whether the materiality still remains appropriate. Afterwards, the auditor will determine the uncorrected misstatements are material individually or in aggregate. The auditor will consider:</a:t>
            </a:r>
          </a:p>
          <a:p>
            <a:pPr marL="1377950">
              <a:buFont typeface="Wingdings" pitchFamily="2" charset="2"/>
              <a:buChar char="Ø"/>
            </a:pPr>
            <a:r>
              <a:rPr lang="en-US" sz="2000" dirty="0" smtClean="0"/>
              <a:t>the </a:t>
            </a:r>
            <a:r>
              <a:rPr lang="en-US" sz="2000" dirty="0" smtClean="0"/>
              <a:t>size and nature of the misstatements, and the particular circumstances of the occurrence</a:t>
            </a:r>
          </a:p>
          <a:p>
            <a:pPr marL="1377950">
              <a:buFont typeface="Wingdings" pitchFamily="2" charset="2"/>
              <a:buChar char="Ø"/>
            </a:pPr>
            <a:r>
              <a:rPr lang="en-US" sz="2000" dirty="0" smtClean="0"/>
              <a:t>the effect of uncorrected misstatements related to the prior periods.</a:t>
            </a:r>
          </a:p>
          <a:p>
            <a:pPr marL="1377950" lvl="1" indent="-342900">
              <a:buClr>
                <a:schemeClr val="accent1"/>
              </a:buClr>
              <a:buSzPct val="65000"/>
              <a:buFont typeface="Wingdings" pitchFamily="2" charset="2"/>
              <a:buChar char="Ø"/>
            </a:pPr>
            <a:endParaRPr lang="en-US" sz="2000" dirty="0" smtClean="0"/>
          </a:p>
          <a:p>
            <a:pPr marL="912813" lvl="1" indent="-342900">
              <a:buClr>
                <a:schemeClr val="accent1"/>
              </a:buClr>
              <a:buSzPct val="65000"/>
            </a:pPr>
            <a:endParaRPr lang="en-US" sz="2000" dirty="0" smtClean="0">
              <a:ea typeface="+mn-ea"/>
              <a:cs typeface="+mn-cs"/>
            </a:endParaRPr>
          </a:p>
          <a:p>
            <a:pPr marL="1377950">
              <a:buFont typeface="Wingdings" pitchFamily="2" charset="2"/>
              <a:buChar char="Ø"/>
            </a:pPr>
            <a:endParaRPr lang="en-US" sz="2000" dirty="0" smtClean="0"/>
          </a:p>
          <a:p>
            <a:pPr marL="912813" lvl="1" indent="-342900">
              <a:buClr>
                <a:schemeClr val="accent1"/>
              </a:buClr>
              <a:buSzPct val="65000"/>
            </a:pPr>
            <a:endParaRPr lang="en-US" sz="2000" dirty="0" smtClean="0">
              <a:ea typeface="+mn-ea"/>
              <a:cs typeface="+mn-cs"/>
            </a:endParaRPr>
          </a:p>
          <a:p>
            <a:pPr marL="1377950" lvl="1" indent="-342900">
              <a:buClr>
                <a:schemeClr val="accent1"/>
              </a:buClr>
              <a:buSzPct val="65000"/>
              <a:buFont typeface="Wingdings" pitchFamily="2" charset="2"/>
              <a:buChar char="Ø"/>
            </a:pPr>
            <a:endParaRPr lang="en-US" sz="2000" dirty="0" smtClean="0">
              <a:ea typeface="+mn-ea"/>
              <a:cs typeface="+mn-cs"/>
            </a:endParaRPr>
          </a:p>
          <a:p>
            <a:pPr marL="912813" lvl="0">
              <a:buFont typeface="Wingdings" pitchFamily="2" charset="2"/>
              <a:buChar char="q"/>
            </a:pPr>
            <a:endParaRPr lang="en-US" sz="2000" dirty="0" smtClean="0"/>
          </a:p>
          <a:p>
            <a:pPr marL="1377950" lvl="0">
              <a:buFont typeface="Wingdings" pitchFamily="2" charset="2"/>
              <a:buChar char="Ø"/>
            </a:pPr>
            <a:endParaRPr lang="en-US" sz="2000" dirty="0" smtClean="0"/>
          </a:p>
          <a:p>
            <a:pPr marL="1377950" lvl="0">
              <a:buFont typeface="Wingdings" pitchFamily="2" charset="2"/>
              <a:buChar char="Ø"/>
            </a:pPr>
            <a:endParaRPr lang="en-US" sz="2000" dirty="0" smtClean="0"/>
          </a:p>
          <a:p>
            <a:pPr marL="1377950">
              <a:buFont typeface="Wingdings" pitchFamily="2" charset="2"/>
              <a:buChar char="Ø"/>
            </a:pPr>
            <a:endParaRPr lang="en-US" sz="2000" dirty="0" smtClean="0"/>
          </a:p>
          <a:p>
            <a:pPr marL="1377950">
              <a:buFont typeface="Wingdings" pitchFamily="2" charset="2"/>
              <a:buChar char="Ø"/>
            </a:pPr>
            <a:endParaRPr lang="en-US" sz="2000" dirty="0" smtClean="0"/>
          </a:p>
          <a:p>
            <a:endParaRPr lang="en-US" sz="2000" dirty="0" smtClean="0"/>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a:t>
            </a:r>
            <a:r>
              <a:rPr lang="en-US" sz="4000" dirty="0" smtClean="0">
                <a:latin typeface="Verdana" pitchFamily="34" charset="0"/>
                <a:ea typeface="Verdana" pitchFamily="34" charset="0"/>
                <a:cs typeface="Verdana" pitchFamily="34" charset="0"/>
              </a:rPr>
              <a:t>700 – AR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Nov 9, </a:t>
            </a:r>
            <a:r>
              <a:rPr lang="en-US" altLang="en-US" dirty="0" smtClean="0"/>
              <a:t>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59</a:t>
            </a:fld>
            <a:endParaRPr lang="de-AT" altLang="en-US"/>
          </a:p>
        </p:txBody>
      </p:sp>
      <p:sp>
        <p:nvSpPr>
          <p:cNvPr id="8" name="Содержимое 2"/>
          <p:cNvSpPr>
            <a:spLocks noGrp="1"/>
          </p:cNvSpPr>
          <p:nvPr>
            <p:ph idx="1"/>
          </p:nvPr>
        </p:nvSpPr>
        <p:spPr>
          <a:xfrm>
            <a:off x="457200" y="990601"/>
            <a:ext cx="8229600" cy="5334000"/>
          </a:xfrm>
        </p:spPr>
        <p:txBody>
          <a:bodyPr/>
          <a:lstStyle/>
          <a:p>
            <a:pPr marL="342900" lvl="1" indent="-342900">
              <a:buClr>
                <a:schemeClr val="accent1"/>
              </a:buClr>
              <a:buSzPct val="65000"/>
              <a:buFont typeface="Wingdings" pitchFamily="2" charset="2"/>
              <a:buChar char="n"/>
            </a:pPr>
            <a:r>
              <a:rPr lang="en-US" sz="2000" b="1" dirty="0" smtClean="0">
                <a:ea typeface="+mn-ea"/>
                <a:cs typeface="+mn-cs"/>
              </a:rPr>
              <a:t>Scope:</a:t>
            </a:r>
          </a:p>
          <a:p>
            <a:pPr marL="912813" lvl="1" indent="-342900">
              <a:buClr>
                <a:schemeClr val="accent1"/>
              </a:buClr>
              <a:buSzPct val="65000"/>
            </a:pPr>
            <a:r>
              <a:rPr lang="en-US" sz="2000" dirty="0" smtClean="0"/>
              <a:t>ISA 700 </a:t>
            </a:r>
            <a:r>
              <a:rPr lang="en-US" sz="2000" dirty="0" smtClean="0"/>
              <a:t>deals with the auditor’s responsibility to form an opinion on the financial statements. It also deals with the form and content of the auditor’s report issued as a result of an audit of financial statements. </a:t>
            </a:r>
            <a:r>
              <a:rPr lang="en-US" sz="2000" dirty="0" smtClean="0"/>
              <a:t>It is </a:t>
            </a:r>
            <a:r>
              <a:rPr lang="en-US" sz="2000" dirty="0" smtClean="0"/>
              <a:t>written in the context of a complete set of general purpose financial statements. </a:t>
            </a:r>
            <a:endParaRPr lang="en-US" sz="2000" dirty="0" smtClean="0"/>
          </a:p>
          <a:p>
            <a:pPr marL="912813" lvl="1" indent="-342900">
              <a:buClr>
                <a:schemeClr val="accent1"/>
              </a:buClr>
              <a:buSzPct val="65000"/>
            </a:pPr>
            <a:r>
              <a:rPr lang="en-US" sz="2000" dirty="0" smtClean="0"/>
              <a:t>The requirements of this ISA are aimed at addressing an appropriate balance between the need for consistency and comparability in auditor reporting globally and the need to increase the value of auditor reporting by making the information provided in the auditor’s report more relevant to users. This ISA promotes consistency in the auditor’s report, but recognizes the need for flexibility to accommodate particular circumstances of individual jurisdictions. Consistency in the auditor’s report, when the audit has been conducted in accordance with ISAs, promotes credibility in the global marketplace by making more readily identifiable those audits that have been conducted in accordance with </a:t>
            </a:r>
            <a:r>
              <a:rPr lang="en-US" sz="2000" dirty="0" smtClean="0"/>
              <a:t>globally</a:t>
            </a:r>
            <a:endParaRPr lang="en-US" sz="2000" dirty="0" smtClean="0"/>
          </a:p>
          <a:p>
            <a:pPr marL="1377950">
              <a:buFont typeface="Wingdings" pitchFamily="2" charset="2"/>
              <a:buChar char="Ø"/>
            </a:pPr>
            <a:endParaRPr lang="en-US" sz="2000" dirty="0" smtClean="0"/>
          </a:p>
          <a:p>
            <a:pPr marL="1377950">
              <a:buFont typeface="Wingdings" pitchFamily="2" charset="2"/>
              <a:buChar char="Ø"/>
            </a:pPr>
            <a:endParaRPr lang="en-US" sz="2000" dirty="0" smtClean="0"/>
          </a:p>
          <a:p>
            <a:endParaRPr lang="en-US" sz="2000"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Fraud - types of </a:t>
            </a:r>
            <a:r>
              <a:rPr lang="en-US" sz="4000" dirty="0" smtClean="0">
                <a:latin typeface="Verdana" pitchFamily="34" charset="0"/>
                <a:ea typeface="Verdana" pitchFamily="34" charset="0"/>
                <a:cs typeface="Verdana" pitchFamily="34" charset="0"/>
              </a:rPr>
              <a:t>fraud*</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90600"/>
            <a:ext cx="8229600" cy="5257800"/>
          </a:xfrm>
        </p:spPr>
        <p:txBody>
          <a:bodyPr/>
          <a:lstStyle/>
          <a:p>
            <a:pPr marL="912813" indent="1588">
              <a:buNone/>
              <a:defRPr/>
            </a:pPr>
            <a:r>
              <a:rPr lang="en-US" sz="2000" dirty="0" smtClean="0"/>
              <a:t>assets. </a:t>
            </a:r>
            <a:r>
              <a:rPr lang="en-US" sz="2000" b="1" dirty="0" smtClean="0"/>
              <a:t>Because of management’s greater authority and control over organization assets, embezzlements involving top management can involve significant amounts</a:t>
            </a:r>
            <a:r>
              <a:rPr lang="en-US" sz="2000" dirty="0" smtClean="0"/>
              <a:t>. In one extreme example, the former CEO of Tyco International was charged by the SEC with stealing over $100 million in assets. </a:t>
            </a:r>
          </a:p>
          <a:p>
            <a:pPr>
              <a:defRPr/>
            </a:pPr>
            <a:r>
              <a:rPr lang="en-US" sz="2000" dirty="0" smtClean="0"/>
              <a:t>A fraud survey conducted by the Association of Certified Fraud Examiners found that </a:t>
            </a:r>
            <a:r>
              <a:rPr lang="en-US" sz="2000" b="1" dirty="0" smtClean="0"/>
              <a:t>asset misappropriations are the most common fraud scheme, although the size of the fraud is much greater for fraudulent financial reporting.</a:t>
            </a:r>
          </a:p>
          <a:p>
            <a:pPr marL="912813">
              <a:buFont typeface="Wingdings" pitchFamily="2" charset="2"/>
              <a:buChar char="q"/>
              <a:defRPr/>
            </a:pPr>
            <a:endParaRPr lang="en-US" sz="2000" dirty="0" smtClean="0"/>
          </a:p>
          <a:p>
            <a:pPr marL="912813">
              <a:buFont typeface="Wingdings" pitchFamily="2" charset="2"/>
              <a:buChar char="q"/>
              <a:defRPr/>
            </a:pPr>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a:t>
            </a:r>
            <a:r>
              <a:rPr lang="en-US" sz="4000" dirty="0" smtClean="0">
                <a:latin typeface="Verdana" pitchFamily="34" charset="0"/>
                <a:ea typeface="Verdana" pitchFamily="34" charset="0"/>
                <a:cs typeface="Verdana" pitchFamily="34" charset="0"/>
              </a:rPr>
              <a:t>700 – AR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Nov 9, </a:t>
            </a:r>
            <a:r>
              <a:rPr lang="en-US" altLang="en-US" dirty="0" smtClean="0"/>
              <a:t>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60</a:t>
            </a:fld>
            <a:endParaRPr lang="de-AT" altLang="en-US"/>
          </a:p>
        </p:txBody>
      </p:sp>
      <p:sp>
        <p:nvSpPr>
          <p:cNvPr id="8" name="Содержимое 2"/>
          <p:cNvSpPr>
            <a:spLocks noGrp="1"/>
          </p:cNvSpPr>
          <p:nvPr>
            <p:ph idx="1"/>
          </p:nvPr>
        </p:nvSpPr>
        <p:spPr>
          <a:xfrm>
            <a:off x="457200" y="914400"/>
            <a:ext cx="8229600" cy="5334000"/>
          </a:xfrm>
        </p:spPr>
        <p:txBody>
          <a:bodyPr/>
          <a:lstStyle/>
          <a:p>
            <a:pPr marL="912813" lvl="1" indent="1588">
              <a:buClr>
                <a:schemeClr val="accent1"/>
              </a:buClr>
              <a:buSzPct val="65000"/>
              <a:buNone/>
            </a:pPr>
            <a:r>
              <a:rPr lang="en-US" sz="2000" dirty="0" smtClean="0"/>
              <a:t>recognized standards. </a:t>
            </a:r>
            <a:r>
              <a:rPr lang="en-US" sz="2000" dirty="0" smtClean="0"/>
              <a:t>It also helps to promote the user’s understanding and to identify unusual circumstances when they </a:t>
            </a:r>
            <a:r>
              <a:rPr lang="en-US" sz="2000" dirty="0" smtClean="0"/>
              <a:t>occur.</a:t>
            </a:r>
            <a:endParaRPr lang="en-US" sz="2000" dirty="0" smtClean="0"/>
          </a:p>
          <a:p>
            <a:pPr marL="342900" lvl="1" indent="-342900">
              <a:buClr>
                <a:schemeClr val="accent1"/>
              </a:buClr>
              <a:buSzPct val="65000"/>
              <a:buFont typeface="Wingdings" pitchFamily="2" charset="2"/>
              <a:buChar char="n"/>
            </a:pPr>
            <a:r>
              <a:rPr lang="en-US" sz="2000" b="1" dirty="0" smtClean="0"/>
              <a:t>Objective - </a:t>
            </a:r>
            <a:r>
              <a:rPr lang="en-US" sz="2000" dirty="0" smtClean="0"/>
              <a:t>the </a:t>
            </a:r>
            <a:r>
              <a:rPr lang="en-US" sz="2000" dirty="0" smtClean="0"/>
              <a:t>objectives of the auditor are:</a:t>
            </a:r>
            <a:endParaRPr lang="en-US" sz="2000" b="1" dirty="0" smtClean="0"/>
          </a:p>
          <a:p>
            <a:pPr marL="912813" lvl="1" indent="-342900">
              <a:buClr>
                <a:schemeClr val="accent1"/>
              </a:buClr>
              <a:buSzPct val="65000"/>
            </a:pPr>
            <a:r>
              <a:rPr lang="en-US" sz="2000" dirty="0" smtClean="0"/>
              <a:t>To </a:t>
            </a:r>
            <a:r>
              <a:rPr lang="en-US" sz="2000" dirty="0" smtClean="0"/>
              <a:t>form an opinion on the financial statements based on an evaluation of the conclusions drawn from the audit evidence obtained; </a:t>
            </a:r>
            <a:r>
              <a:rPr lang="en-US" sz="2000" dirty="0" smtClean="0"/>
              <a:t>and</a:t>
            </a:r>
          </a:p>
          <a:p>
            <a:pPr marL="912813" lvl="1" indent="-342900">
              <a:buClr>
                <a:schemeClr val="accent1"/>
              </a:buClr>
              <a:buSzPct val="65000"/>
            </a:pPr>
            <a:r>
              <a:rPr lang="en-US" sz="2000" dirty="0" smtClean="0"/>
              <a:t>To express clearly that opinion through a written report.</a:t>
            </a:r>
          </a:p>
          <a:p>
            <a:pPr marL="342900" lvl="1" indent="-342900">
              <a:buClr>
                <a:schemeClr val="accent1"/>
              </a:buClr>
              <a:buSzPct val="65000"/>
              <a:buFont typeface="Wingdings" pitchFamily="2" charset="2"/>
              <a:buChar char="n"/>
            </a:pPr>
            <a:r>
              <a:rPr lang="en-US" sz="2000" b="1" dirty="0" smtClean="0"/>
              <a:t>Requirements</a:t>
            </a:r>
            <a:r>
              <a:rPr lang="en-US" sz="2000" b="1" dirty="0" smtClean="0"/>
              <a:t>:</a:t>
            </a:r>
          </a:p>
          <a:p>
            <a:pPr marL="912813" lvl="1" indent="-342900">
              <a:buClr>
                <a:schemeClr val="accent1"/>
              </a:buClr>
              <a:buSzPct val="65000"/>
            </a:pPr>
            <a:r>
              <a:rPr lang="en-US" sz="2000" dirty="0" smtClean="0"/>
              <a:t>Auditors are required to form an opinion on the basis of sufficient appropriate audit evidence obtained and express it clearly in the form of a written report. In order to form an opinion auditor must adhere to the requirements of ISA 700 and under the circumstances of engagement appropriate select the type of opinion to be expressed i.e. qualified, adverse or disclaimer of opinion. Auditor must follow the guidelines of ISA 700 regarding the format and content of auditor’s report and if any supplementary information is provided by the </a:t>
            </a:r>
            <a:r>
              <a:rPr lang="en-US" sz="2000" dirty="0" smtClean="0"/>
              <a:t>management</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a:t>
            </a:r>
            <a:r>
              <a:rPr lang="en-US" sz="4000" dirty="0" smtClean="0">
                <a:latin typeface="Verdana" pitchFamily="34" charset="0"/>
                <a:ea typeface="Verdana" pitchFamily="34" charset="0"/>
                <a:cs typeface="Verdana" pitchFamily="34" charset="0"/>
              </a:rPr>
              <a:t>700 – AR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Nov 9, </a:t>
            </a:r>
            <a:r>
              <a:rPr lang="en-US" altLang="en-US" dirty="0" smtClean="0"/>
              <a:t>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61</a:t>
            </a:fld>
            <a:endParaRPr lang="de-AT" altLang="en-US"/>
          </a:p>
        </p:txBody>
      </p:sp>
      <p:sp>
        <p:nvSpPr>
          <p:cNvPr id="8" name="Содержимое 2"/>
          <p:cNvSpPr>
            <a:spLocks noGrp="1"/>
          </p:cNvSpPr>
          <p:nvPr>
            <p:ph idx="1"/>
          </p:nvPr>
        </p:nvSpPr>
        <p:spPr>
          <a:xfrm>
            <a:off x="457200" y="914400"/>
            <a:ext cx="8229600" cy="5334000"/>
          </a:xfrm>
        </p:spPr>
        <p:txBody>
          <a:bodyPr/>
          <a:lstStyle/>
          <a:p>
            <a:pPr marL="912813" lvl="1" indent="-342900">
              <a:buClr>
                <a:schemeClr val="accent1"/>
              </a:buClr>
              <a:buSzPct val="65000"/>
            </a:pPr>
            <a:r>
              <a:rPr lang="en-US" sz="2000" dirty="0" smtClean="0"/>
              <a:t>auditor </a:t>
            </a:r>
            <a:r>
              <a:rPr lang="en-US" sz="2000" dirty="0" smtClean="0"/>
              <a:t>must ensure it is consistent with audited financial statements</a:t>
            </a:r>
            <a:r>
              <a:rPr lang="en-US" sz="2000" dirty="0" smtClean="0"/>
              <a:t>.</a:t>
            </a:r>
          </a:p>
          <a:p>
            <a:pPr marL="912813" lvl="1" indent="-342900">
              <a:buClr>
                <a:schemeClr val="accent1"/>
              </a:buClr>
              <a:buSzPct val="65000"/>
            </a:pPr>
            <a:r>
              <a:rPr lang="en-US" sz="2000" dirty="0" smtClean="0"/>
              <a:t>Forming an opinion</a:t>
            </a:r>
          </a:p>
          <a:p>
            <a:pPr marL="1377950" lvl="1" indent="-342900">
              <a:buClr>
                <a:schemeClr val="accent1"/>
              </a:buClr>
              <a:buSzPct val="65000"/>
              <a:buFont typeface="Wingdings" pitchFamily="2" charset="2"/>
              <a:buChar char="Ø"/>
            </a:pPr>
            <a:r>
              <a:rPr lang="en-US" sz="2000" dirty="0" smtClean="0"/>
              <a:t>The auditor’s opinion on general purpose financial statements is if they are they prepared, in all material respects, in accordance with applicable financial reporting framework.</a:t>
            </a:r>
          </a:p>
          <a:p>
            <a:pPr marL="1377950" lvl="1" indent="-342900">
              <a:buClr>
                <a:schemeClr val="accent1"/>
              </a:buClr>
              <a:buSzPct val="65000"/>
              <a:buFont typeface="Wingdings" pitchFamily="2" charset="2"/>
              <a:buChar char="Ø"/>
            </a:pPr>
            <a:r>
              <a:rPr lang="en-US" sz="2000" dirty="0" smtClean="0"/>
              <a:t>But before auditor is able to express an opinion, he is required to gather sufficient appropriate audit evidence as only sufficient appropriate audit evidence reduces the audit risk to an acceptably low level.</a:t>
            </a:r>
          </a:p>
          <a:p>
            <a:pPr marL="1377950" lvl="1" indent="-342900">
              <a:buClr>
                <a:schemeClr val="accent1"/>
              </a:buClr>
              <a:buSzPct val="65000"/>
              <a:buFont typeface="Wingdings" pitchFamily="2" charset="2"/>
              <a:buChar char="Ø"/>
            </a:pPr>
            <a:r>
              <a:rPr lang="en-US" sz="2000" dirty="0" smtClean="0"/>
              <a:t>Audit risk is considered to have reduced to an appropriate level if auditor has obtained reasonable assurance that financial statements are free from material misstatements.</a:t>
            </a:r>
          </a:p>
          <a:p>
            <a:pPr marL="1377950" lvl="1" indent="-342900">
              <a:buClr>
                <a:schemeClr val="accent1"/>
              </a:buClr>
              <a:buSzPct val="65000"/>
              <a:buFont typeface="Wingdings" pitchFamily="2" charset="2"/>
              <a:buChar char="Ø"/>
            </a:pPr>
            <a:r>
              <a:rPr lang="en-US" sz="2000" dirty="0" smtClean="0"/>
              <a:t>To conclude that reasonable assurance has been obtained, auditor shall consider:</a:t>
            </a:r>
          </a:p>
          <a:p>
            <a:pPr marL="1835150" lvl="1" indent="-342900">
              <a:buClr>
                <a:schemeClr val="accent1"/>
              </a:buClr>
              <a:buSzPct val="65000"/>
              <a:buFont typeface="Wingdings" pitchFamily="2" charset="2"/>
              <a:buChar char="ü"/>
            </a:pPr>
            <a:r>
              <a:rPr lang="en-US" sz="2000" dirty="0" smtClean="0"/>
              <a:t>If sufficient appropriate audit evidence has been obtained</a:t>
            </a:r>
          </a:p>
          <a:p>
            <a:pPr marL="1377950">
              <a:buFont typeface="Wingdings" pitchFamily="2" charset="2"/>
              <a:buChar char="Ø"/>
            </a:pPr>
            <a:endParaRPr lang="en-US" sz="2000" dirty="0" smtClean="0"/>
          </a:p>
          <a:p>
            <a:endParaRPr lang="en-US" sz="2000" dirty="0" smtClean="0"/>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a:t>
            </a:r>
            <a:r>
              <a:rPr lang="en-US" sz="4000" dirty="0" smtClean="0">
                <a:latin typeface="Verdana" pitchFamily="34" charset="0"/>
                <a:ea typeface="Verdana" pitchFamily="34" charset="0"/>
                <a:cs typeface="Verdana" pitchFamily="34" charset="0"/>
              </a:rPr>
              <a:t>700 – AR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Nov 9, </a:t>
            </a:r>
            <a:r>
              <a:rPr lang="en-US" altLang="en-US" dirty="0" smtClean="0"/>
              <a:t>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62</a:t>
            </a:fld>
            <a:endParaRPr lang="de-AT" altLang="en-US"/>
          </a:p>
        </p:txBody>
      </p:sp>
      <p:sp>
        <p:nvSpPr>
          <p:cNvPr id="8" name="Содержимое 2"/>
          <p:cNvSpPr>
            <a:spLocks noGrp="1"/>
          </p:cNvSpPr>
          <p:nvPr>
            <p:ph idx="1"/>
          </p:nvPr>
        </p:nvSpPr>
        <p:spPr>
          <a:xfrm>
            <a:off x="457200" y="914400"/>
            <a:ext cx="8229600" cy="5334000"/>
          </a:xfrm>
        </p:spPr>
        <p:txBody>
          <a:bodyPr/>
          <a:lstStyle/>
          <a:p>
            <a:pPr marL="1835150" lvl="1" indent="-342900">
              <a:buClr>
                <a:schemeClr val="accent1"/>
              </a:buClr>
              <a:buSzPct val="65000"/>
              <a:buFont typeface="Wingdings" pitchFamily="2" charset="2"/>
              <a:buChar char="ü"/>
            </a:pPr>
            <a:r>
              <a:rPr lang="en-US" sz="2000" dirty="0" smtClean="0"/>
              <a:t>Whether </a:t>
            </a:r>
            <a:r>
              <a:rPr lang="en-US" sz="2000" dirty="0" smtClean="0"/>
              <a:t>uncorrected misstatements are material individually or in aggregate and appropriate steps have been taken</a:t>
            </a:r>
          </a:p>
          <a:p>
            <a:pPr marL="1835150" lvl="1" indent="-342900">
              <a:buClr>
                <a:schemeClr val="accent1"/>
              </a:buClr>
              <a:buSzPct val="65000"/>
              <a:buFont typeface="Wingdings" pitchFamily="2" charset="2"/>
              <a:buChar char="ü"/>
            </a:pPr>
            <a:r>
              <a:rPr lang="en-US" sz="2000" dirty="0" smtClean="0"/>
              <a:t>The results of evaluation in which auditor is required to evaluate:</a:t>
            </a:r>
          </a:p>
          <a:p>
            <a:pPr marL="2292350" lvl="1" indent="-342900">
              <a:buClr>
                <a:schemeClr val="accent1"/>
              </a:buClr>
              <a:buSzPct val="65000"/>
              <a:buFont typeface="Arial" pitchFamily="34" charset="0"/>
              <a:buChar char="•"/>
            </a:pPr>
            <a:r>
              <a:rPr lang="en-US" sz="2000" dirty="0" smtClean="0"/>
              <a:t>Whether financial statements are prepared in accordance with applicable financial reporting framework by evaluating if</a:t>
            </a:r>
            <a:r>
              <a:rPr lang="en-US" sz="2000" dirty="0" smtClean="0"/>
              <a:t>:</a:t>
            </a:r>
          </a:p>
          <a:p>
            <a:pPr marL="2743200" lvl="1" indent="-336550">
              <a:buClr>
                <a:schemeClr val="accent1"/>
              </a:buClr>
              <a:buSzPct val="65000"/>
              <a:buFont typeface="Wingdings" pitchFamily="2" charset="2"/>
              <a:buChar char="v"/>
            </a:pPr>
            <a:r>
              <a:rPr lang="en-US" sz="2000" dirty="0" smtClean="0"/>
              <a:t>Significant policies selected and applied are adequately disclosed</a:t>
            </a:r>
          </a:p>
          <a:p>
            <a:pPr marL="2743200" lvl="1" indent="-336550">
              <a:buClr>
                <a:schemeClr val="accent1"/>
              </a:buClr>
              <a:buSzPct val="65000"/>
              <a:buFont typeface="Wingdings" pitchFamily="2" charset="2"/>
              <a:buChar char="v"/>
            </a:pPr>
            <a:r>
              <a:rPr lang="en-US" sz="2000" dirty="0" smtClean="0"/>
              <a:t>Accounting </a:t>
            </a:r>
            <a:r>
              <a:rPr lang="en-US" sz="2000" dirty="0" smtClean="0"/>
              <a:t>policies so selected and applied are consistent framework’s requirements</a:t>
            </a:r>
          </a:p>
          <a:p>
            <a:pPr marL="2743200" lvl="1" indent="-336550">
              <a:buClr>
                <a:schemeClr val="accent1"/>
              </a:buClr>
              <a:buSzPct val="65000"/>
              <a:buFont typeface="Wingdings" pitchFamily="2" charset="2"/>
              <a:buChar char="v"/>
            </a:pPr>
            <a:r>
              <a:rPr lang="en-US" sz="2000" dirty="0" smtClean="0"/>
              <a:t>Managements’ estimates are reasonable</a:t>
            </a:r>
          </a:p>
          <a:p>
            <a:pPr marL="2743200" lvl="1" indent="-336550">
              <a:buClr>
                <a:schemeClr val="accent1"/>
              </a:buClr>
              <a:buSzPct val="65000"/>
              <a:buFont typeface="Wingdings" pitchFamily="2" charset="2"/>
              <a:buChar char="v"/>
            </a:pPr>
            <a:r>
              <a:rPr lang="en-US" sz="2000" dirty="0" smtClean="0"/>
              <a:t>Financial statements fulfill qualitative requirements i.e. relevance, reliability, understandability, comparability etc.</a:t>
            </a:r>
          </a:p>
          <a:p>
            <a:pPr marL="2743200" lvl="1" indent="-336550">
              <a:buClr>
                <a:schemeClr val="accent1"/>
              </a:buClr>
              <a:buSzPct val="65000"/>
              <a:buFont typeface="Wingdings" pitchFamily="2" charset="2"/>
              <a:buChar char="v"/>
            </a:pPr>
            <a:r>
              <a:rPr lang="en-US" sz="2000" dirty="0" smtClean="0"/>
              <a:t>Adequate disclosures accompany </a:t>
            </a:r>
            <a:r>
              <a:rPr lang="en-US" sz="2000" dirty="0" smtClean="0"/>
              <a:t>financial</a:t>
            </a:r>
            <a:endParaRPr lang="en-US" sz="2000" dirty="0" smtClean="0"/>
          </a:p>
          <a:p>
            <a:pPr marL="2743200" lvl="1" indent="-336550">
              <a:buClr>
                <a:schemeClr val="accent1"/>
              </a:buClr>
              <a:buSzPct val="65000"/>
              <a:buFont typeface="Wingdings" pitchFamily="2" charset="2"/>
              <a:buChar char="v"/>
            </a:pPr>
            <a:endParaRPr lang="en-US" sz="2000" dirty="0" smtClean="0"/>
          </a:p>
          <a:p>
            <a:pPr marL="2743200" lvl="1" indent="-336550">
              <a:buClr>
                <a:schemeClr val="accent1"/>
              </a:buClr>
              <a:buSzPct val="65000"/>
              <a:buFont typeface="Wingdings" pitchFamily="2" charset="2"/>
              <a:buChar char="v"/>
            </a:pPr>
            <a:endParaRPr lang="en-US" sz="2000" dirty="0" smtClean="0"/>
          </a:p>
          <a:p>
            <a:pPr marL="2743200" lvl="1" indent="-336550">
              <a:buClr>
                <a:schemeClr val="accent1"/>
              </a:buClr>
              <a:buSzPct val="65000"/>
              <a:buFont typeface="Wingdings" pitchFamily="2" charset="2"/>
              <a:buChar char="v"/>
            </a:pPr>
            <a:endParaRPr lang="en-US" sz="2000" dirty="0" smtClean="0"/>
          </a:p>
          <a:p>
            <a:pPr marL="1377950" lvl="0">
              <a:buFont typeface="Wingdings" pitchFamily="2" charset="2"/>
              <a:buChar char="Ø"/>
            </a:pPr>
            <a:endParaRPr lang="en-US" sz="2000" dirty="0" smtClean="0"/>
          </a:p>
          <a:p>
            <a:pPr marL="1377950">
              <a:buFont typeface="Wingdings" pitchFamily="2" charset="2"/>
              <a:buChar char="Ø"/>
            </a:pPr>
            <a:endParaRPr lang="en-US" sz="2000" dirty="0" smtClean="0"/>
          </a:p>
          <a:p>
            <a:pPr marL="1377950">
              <a:buFont typeface="Wingdings" pitchFamily="2" charset="2"/>
              <a:buChar char="Ø"/>
            </a:pPr>
            <a:endParaRPr lang="en-US" sz="2000" dirty="0" smtClean="0"/>
          </a:p>
          <a:p>
            <a:endParaRPr lang="en-US" sz="2000" dirty="0" smtClean="0"/>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a:t>
            </a:r>
            <a:r>
              <a:rPr lang="en-US" sz="4000" dirty="0" smtClean="0">
                <a:latin typeface="Verdana" pitchFamily="34" charset="0"/>
                <a:ea typeface="Verdana" pitchFamily="34" charset="0"/>
                <a:cs typeface="Verdana" pitchFamily="34" charset="0"/>
              </a:rPr>
              <a:t>700 – AR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Nov 9, </a:t>
            </a:r>
            <a:r>
              <a:rPr lang="en-US" altLang="en-US" dirty="0" smtClean="0"/>
              <a:t>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63</a:t>
            </a:fld>
            <a:endParaRPr lang="de-AT" altLang="en-US"/>
          </a:p>
        </p:txBody>
      </p:sp>
      <p:sp>
        <p:nvSpPr>
          <p:cNvPr id="8" name="Содержимое 2"/>
          <p:cNvSpPr>
            <a:spLocks noGrp="1"/>
          </p:cNvSpPr>
          <p:nvPr>
            <p:ph idx="1"/>
          </p:nvPr>
        </p:nvSpPr>
        <p:spPr>
          <a:xfrm>
            <a:off x="457200" y="914400"/>
            <a:ext cx="8229600" cy="5334000"/>
          </a:xfrm>
        </p:spPr>
        <p:txBody>
          <a:bodyPr/>
          <a:lstStyle/>
          <a:p>
            <a:pPr marL="1835150" lvl="1" indent="-6350">
              <a:buClr>
                <a:schemeClr val="accent1"/>
              </a:buClr>
              <a:buSzPct val="65000"/>
              <a:buNone/>
            </a:pPr>
            <a:r>
              <a:rPr lang="en-US" sz="2000" dirty="0" smtClean="0"/>
              <a:t>statements </a:t>
            </a:r>
            <a:r>
              <a:rPr lang="en-US" sz="2000" dirty="0" smtClean="0"/>
              <a:t>so that user can understand the effects of material transactions</a:t>
            </a:r>
          </a:p>
          <a:p>
            <a:pPr marL="2743200" lvl="1" indent="-336550">
              <a:buClr>
                <a:schemeClr val="accent1"/>
              </a:buClr>
              <a:buSzPct val="65000"/>
              <a:buFont typeface="Wingdings" pitchFamily="2" charset="2"/>
              <a:buChar char="v"/>
            </a:pPr>
            <a:r>
              <a:rPr lang="en-US" sz="2000" dirty="0" smtClean="0"/>
              <a:t>Terminology used, including title of financial statements is appropriate</a:t>
            </a:r>
          </a:p>
          <a:p>
            <a:pPr marL="2292350" lvl="1" indent="-342900">
              <a:buClr>
                <a:schemeClr val="accent1"/>
              </a:buClr>
              <a:buSzPct val="65000"/>
              <a:buFont typeface="Arial" pitchFamily="34" charset="0"/>
              <a:buChar char="•"/>
            </a:pPr>
            <a:r>
              <a:rPr lang="en-US" sz="2000" dirty="0" smtClean="0"/>
              <a:t>Appropriateness </a:t>
            </a:r>
            <a:r>
              <a:rPr lang="en-US" sz="2000" dirty="0" smtClean="0"/>
              <a:t>of financial statements considering</a:t>
            </a:r>
            <a:r>
              <a:rPr lang="en-US" sz="2000" dirty="0" smtClean="0"/>
              <a:t>:</a:t>
            </a:r>
          </a:p>
          <a:p>
            <a:pPr marL="2743200" lvl="1" indent="-336550">
              <a:buClr>
                <a:schemeClr val="accent1"/>
              </a:buClr>
              <a:buSzPct val="65000"/>
              <a:buFont typeface="Wingdings" pitchFamily="2" charset="2"/>
              <a:buChar char="v"/>
            </a:pPr>
            <a:r>
              <a:rPr lang="en-US" sz="2000" dirty="0" smtClean="0"/>
              <a:t>The </a:t>
            </a:r>
            <a:r>
              <a:rPr lang="en-US" sz="2000" dirty="0" smtClean="0"/>
              <a:t>qualitative aspects of entity’s accounting process</a:t>
            </a:r>
          </a:p>
          <a:p>
            <a:pPr marL="2743200" lvl="1" indent="-336550">
              <a:buClr>
                <a:schemeClr val="accent1"/>
              </a:buClr>
              <a:buSzPct val="65000"/>
              <a:buFont typeface="Wingdings" pitchFamily="2" charset="2"/>
              <a:buChar char="v"/>
            </a:pPr>
            <a:r>
              <a:rPr lang="en-US" sz="2000" dirty="0" smtClean="0"/>
              <a:t>Probability of distortion in financial statements due to management’s bias</a:t>
            </a:r>
          </a:p>
          <a:p>
            <a:pPr marL="2292350" lvl="1" indent="-342900">
              <a:buClr>
                <a:schemeClr val="accent1"/>
              </a:buClr>
              <a:buSzPct val="65000"/>
              <a:buFont typeface="Arial" pitchFamily="34" charset="0"/>
              <a:buChar char="•"/>
            </a:pPr>
            <a:r>
              <a:rPr lang="en-US" sz="2000" dirty="0" smtClean="0"/>
              <a:t>Whether </a:t>
            </a:r>
            <a:r>
              <a:rPr lang="en-US" sz="2000" dirty="0" smtClean="0"/>
              <a:t>applicable financial reporting framework </a:t>
            </a:r>
            <a:r>
              <a:rPr lang="en-US" sz="2000" dirty="0" smtClean="0"/>
              <a:t>has </a:t>
            </a:r>
            <a:r>
              <a:rPr lang="en-US" sz="2000" dirty="0" smtClean="0"/>
              <a:t>been appropriately referred to or described.</a:t>
            </a:r>
            <a:endParaRPr lang="en-US" sz="2000" dirty="0" smtClean="0"/>
          </a:p>
          <a:p>
            <a:pPr marL="912813" lvl="1" indent="-342900">
              <a:buClr>
                <a:schemeClr val="accent1"/>
              </a:buClr>
              <a:buSzPct val="65000"/>
            </a:pPr>
            <a:r>
              <a:rPr lang="en-US" sz="2000" dirty="0" smtClean="0"/>
              <a:t>Forms </a:t>
            </a:r>
            <a:r>
              <a:rPr lang="en-US" sz="2000" dirty="0" smtClean="0"/>
              <a:t>of </a:t>
            </a:r>
            <a:r>
              <a:rPr lang="en-US" sz="2000" dirty="0" smtClean="0"/>
              <a:t>opinion</a:t>
            </a:r>
          </a:p>
          <a:p>
            <a:pPr marL="1377950" lvl="1" indent="-342900">
              <a:buClr>
                <a:schemeClr val="accent1"/>
              </a:buClr>
              <a:buSzPct val="65000"/>
              <a:buFont typeface="Wingdings" pitchFamily="2" charset="2"/>
              <a:buChar char="Ø"/>
            </a:pPr>
            <a:r>
              <a:rPr lang="en-US" sz="2000" dirty="0" smtClean="0"/>
              <a:t>The </a:t>
            </a:r>
            <a:r>
              <a:rPr lang="en-US" sz="2000" dirty="0" smtClean="0"/>
              <a:t>auditor shall express an unmodified opinion </a:t>
            </a:r>
            <a:r>
              <a:rPr lang="en-US" sz="2000" dirty="0" smtClean="0"/>
              <a:t>if: </a:t>
            </a:r>
          </a:p>
          <a:p>
            <a:pPr marL="1835150" lvl="1" indent="-342900">
              <a:buClr>
                <a:schemeClr val="accent1"/>
              </a:buClr>
              <a:buSzPct val="65000"/>
              <a:buFont typeface="Wingdings" pitchFamily="2" charset="2"/>
              <a:buChar char="ü"/>
            </a:pPr>
            <a:r>
              <a:rPr lang="en-US" sz="2000" dirty="0" smtClean="0"/>
              <a:t>Auditor </a:t>
            </a:r>
            <a:r>
              <a:rPr lang="en-US" sz="2000" dirty="0" smtClean="0"/>
              <a:t>concludes that financial statements are prepared, in all material respects, in accordance with applicable financial reporting framework. </a:t>
            </a:r>
          </a:p>
          <a:p>
            <a:pPr marL="1377950" lvl="1" indent="-342900">
              <a:buClr>
                <a:schemeClr val="accent1"/>
              </a:buClr>
              <a:buSzPct val="65000"/>
              <a:buFont typeface="Wingdings" pitchFamily="2" charset="2"/>
              <a:buChar char="Ø"/>
            </a:pPr>
            <a:endParaRPr lang="en-US" sz="2000" dirty="0" smtClean="0"/>
          </a:p>
          <a:p>
            <a:pPr marL="912813" lvl="1" indent="-342900">
              <a:buClr>
                <a:schemeClr val="accent1"/>
              </a:buClr>
              <a:buSzPct val="65000"/>
            </a:pPr>
            <a:endParaRPr lang="en-US" sz="2000" dirty="0" smtClean="0"/>
          </a:p>
          <a:p>
            <a:pPr marL="2743200" lvl="1" indent="-336550">
              <a:buClr>
                <a:schemeClr val="accent1"/>
              </a:buClr>
              <a:buSzPct val="65000"/>
              <a:buFont typeface="Wingdings" pitchFamily="2" charset="2"/>
              <a:buChar char="v"/>
            </a:pPr>
            <a:endParaRPr lang="en-US" sz="2000" dirty="0" smtClean="0"/>
          </a:p>
          <a:p>
            <a:pPr marL="2743200" lvl="1" indent="-336550">
              <a:buClr>
                <a:schemeClr val="accent1"/>
              </a:buClr>
              <a:buSzPct val="65000"/>
              <a:buFont typeface="Wingdings" pitchFamily="2" charset="2"/>
              <a:buChar char="v"/>
            </a:pPr>
            <a:endParaRPr lang="en-US" sz="2000" dirty="0" smtClean="0"/>
          </a:p>
          <a:p>
            <a:pPr marL="2743200" lvl="1" indent="-336550">
              <a:buClr>
                <a:schemeClr val="accent1"/>
              </a:buClr>
              <a:buSzPct val="65000"/>
              <a:buFont typeface="Wingdings" pitchFamily="2" charset="2"/>
              <a:buChar char="v"/>
            </a:pPr>
            <a:endParaRPr lang="en-US" sz="2000" dirty="0" smtClean="0"/>
          </a:p>
          <a:p>
            <a:pPr marL="1377950" lvl="0">
              <a:buFont typeface="Wingdings" pitchFamily="2" charset="2"/>
              <a:buChar char="Ø"/>
            </a:pPr>
            <a:endParaRPr lang="en-US" sz="2000" dirty="0" smtClean="0"/>
          </a:p>
          <a:p>
            <a:pPr marL="1377950">
              <a:buFont typeface="Wingdings" pitchFamily="2" charset="2"/>
              <a:buChar char="Ø"/>
            </a:pPr>
            <a:endParaRPr lang="en-US" sz="2000" dirty="0" smtClean="0"/>
          </a:p>
          <a:p>
            <a:pPr marL="1377950">
              <a:buFont typeface="Wingdings" pitchFamily="2" charset="2"/>
              <a:buChar char="Ø"/>
            </a:pPr>
            <a:endParaRPr lang="en-US" sz="2000" dirty="0" smtClean="0"/>
          </a:p>
          <a:p>
            <a:endParaRPr lang="en-US" sz="2000" dirty="0" smtClean="0"/>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a:t>
            </a:r>
            <a:r>
              <a:rPr lang="en-US" sz="4000" dirty="0" smtClean="0">
                <a:latin typeface="Verdana" pitchFamily="34" charset="0"/>
                <a:ea typeface="Verdana" pitchFamily="34" charset="0"/>
                <a:cs typeface="Verdana" pitchFamily="34" charset="0"/>
              </a:rPr>
              <a:t>700 – AR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Nov 9, </a:t>
            </a:r>
            <a:r>
              <a:rPr lang="en-US" altLang="en-US" dirty="0" smtClean="0"/>
              <a:t>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64</a:t>
            </a:fld>
            <a:endParaRPr lang="de-AT" altLang="en-US"/>
          </a:p>
        </p:txBody>
      </p:sp>
      <p:sp>
        <p:nvSpPr>
          <p:cNvPr id="8" name="Содержимое 2"/>
          <p:cNvSpPr>
            <a:spLocks noGrp="1"/>
          </p:cNvSpPr>
          <p:nvPr>
            <p:ph idx="1"/>
          </p:nvPr>
        </p:nvSpPr>
        <p:spPr>
          <a:xfrm>
            <a:off x="457200" y="914400"/>
            <a:ext cx="8229600" cy="5334000"/>
          </a:xfrm>
        </p:spPr>
        <p:txBody>
          <a:bodyPr/>
          <a:lstStyle/>
          <a:p>
            <a:pPr marL="1377950" lvl="1" indent="-6350">
              <a:buClr>
                <a:schemeClr val="accent1"/>
              </a:buClr>
              <a:buSzPct val="65000"/>
              <a:buNone/>
            </a:pPr>
            <a:r>
              <a:rPr lang="en-US" sz="2000" dirty="0" smtClean="0"/>
              <a:t>Or </a:t>
            </a:r>
            <a:r>
              <a:rPr lang="en-US" sz="2000" dirty="0" smtClean="0"/>
              <a:t>in other words</a:t>
            </a:r>
            <a:r>
              <a:rPr lang="en-US" sz="2000" dirty="0" smtClean="0"/>
              <a:t>: </a:t>
            </a:r>
          </a:p>
          <a:p>
            <a:pPr marL="1835150" lvl="1" indent="-342900">
              <a:buClr>
                <a:schemeClr val="accent1"/>
              </a:buClr>
              <a:buSzPct val="65000"/>
              <a:buFont typeface="Wingdings" pitchFamily="2" charset="2"/>
              <a:buChar char="ü"/>
            </a:pPr>
            <a:r>
              <a:rPr lang="en-US" sz="2000" dirty="0" smtClean="0"/>
              <a:t>Financial </a:t>
            </a:r>
            <a:r>
              <a:rPr lang="en-US" sz="2000" dirty="0" smtClean="0"/>
              <a:t>statements are giving true and fair view of the business.</a:t>
            </a:r>
          </a:p>
          <a:p>
            <a:pPr marL="1377950" lvl="1" indent="-342900">
              <a:buClr>
                <a:schemeClr val="accent1"/>
              </a:buClr>
              <a:buSzPct val="65000"/>
              <a:buFont typeface="Wingdings" pitchFamily="2" charset="2"/>
              <a:buChar char="Ø"/>
            </a:pPr>
            <a:r>
              <a:rPr lang="en-US" sz="2000" dirty="0" smtClean="0"/>
              <a:t>The auditor shall give modified opinion if</a:t>
            </a:r>
            <a:r>
              <a:rPr lang="en-US" sz="2000" dirty="0" smtClean="0"/>
              <a:t>:</a:t>
            </a:r>
          </a:p>
          <a:p>
            <a:pPr marL="1835150" lvl="1" indent="-342900">
              <a:buClr>
                <a:schemeClr val="accent1"/>
              </a:buClr>
              <a:buSzPct val="65000"/>
              <a:buFont typeface="Wingdings" pitchFamily="2" charset="2"/>
              <a:buChar char="ü"/>
            </a:pPr>
            <a:r>
              <a:rPr lang="en-US" sz="2000" dirty="0" smtClean="0"/>
              <a:t>Audit </a:t>
            </a:r>
            <a:r>
              <a:rPr lang="en-US" sz="2000" dirty="0" smtClean="0"/>
              <a:t>evidence obtained makes auditor conclude that financial statements are not free from material misstatements; or</a:t>
            </a:r>
          </a:p>
          <a:p>
            <a:pPr marL="1835150" lvl="1" indent="-342900">
              <a:buClr>
                <a:schemeClr val="accent1"/>
              </a:buClr>
              <a:buSzPct val="65000"/>
              <a:buFont typeface="Wingdings" pitchFamily="2" charset="2"/>
              <a:buChar char="ü"/>
            </a:pPr>
            <a:r>
              <a:rPr lang="en-US" sz="2000" dirty="0" smtClean="0"/>
              <a:t>Auditor is unable to obtain sufficient appropriate audit evidence whether financial statements are free from material misstatements. For modified opinion auditor is required to follow guidelines of ISA 705.</a:t>
            </a:r>
          </a:p>
          <a:p>
            <a:pPr marL="912813" lvl="1" indent="-342900">
              <a:buClr>
                <a:schemeClr val="accent1"/>
              </a:buClr>
              <a:buSzPct val="65000"/>
            </a:pPr>
            <a:r>
              <a:rPr lang="en-US" sz="2000" dirty="0" smtClean="0"/>
              <a:t>Contents of Auditor’s report with unmodified opinion</a:t>
            </a:r>
            <a:r>
              <a:rPr lang="en-US" sz="2000" dirty="0" smtClean="0"/>
              <a:t>:</a:t>
            </a:r>
          </a:p>
          <a:p>
            <a:pPr marL="1377950" lvl="1" indent="-342900">
              <a:buClr>
                <a:schemeClr val="accent1"/>
              </a:buClr>
              <a:buSzPct val="65000"/>
              <a:buFont typeface="Wingdings" pitchFamily="2" charset="2"/>
              <a:buChar char="Ø"/>
            </a:pPr>
            <a:r>
              <a:rPr lang="en-US" sz="2000" dirty="0" smtClean="0"/>
              <a:t>Auditor expresses his opinion on entity’s financial statements in the form of a written report. Oral expression cannot substitute a written report.</a:t>
            </a:r>
          </a:p>
          <a:p>
            <a:pPr marL="1377950" lvl="1" indent="-342900">
              <a:buClr>
                <a:schemeClr val="accent1"/>
              </a:buClr>
              <a:buSzPct val="65000"/>
              <a:buFont typeface="Wingdings" pitchFamily="2" charset="2"/>
              <a:buChar char="Ø"/>
            </a:pPr>
            <a:r>
              <a:rPr lang="en-US" sz="2000" dirty="0" smtClean="0"/>
              <a:t>As auditor’s expression enhances the credibility of financial statements therefore auditor’s report follows a </a:t>
            </a:r>
            <a:r>
              <a:rPr lang="en-US" sz="2000" dirty="0" smtClean="0"/>
              <a:t>certain</a:t>
            </a:r>
            <a:endParaRPr lang="en-US" sz="2000" dirty="0" smtClean="0"/>
          </a:p>
          <a:p>
            <a:pPr marL="2743200" lvl="1" indent="-336550">
              <a:buClr>
                <a:schemeClr val="accent1"/>
              </a:buClr>
              <a:buSzPct val="65000"/>
              <a:buFont typeface="Wingdings" pitchFamily="2" charset="2"/>
              <a:buChar char="v"/>
            </a:pPr>
            <a:endParaRPr lang="en-US" sz="2000" dirty="0" smtClean="0"/>
          </a:p>
          <a:p>
            <a:pPr marL="2743200" lvl="1" indent="-336550">
              <a:buClr>
                <a:schemeClr val="accent1"/>
              </a:buClr>
              <a:buSzPct val="65000"/>
              <a:buFont typeface="Wingdings" pitchFamily="2" charset="2"/>
              <a:buChar char="v"/>
            </a:pPr>
            <a:endParaRPr lang="en-US" sz="2000" dirty="0" smtClean="0"/>
          </a:p>
          <a:p>
            <a:pPr marL="2743200" lvl="1" indent="-336550">
              <a:buClr>
                <a:schemeClr val="accent1"/>
              </a:buClr>
              <a:buSzPct val="65000"/>
              <a:buFont typeface="Wingdings" pitchFamily="2" charset="2"/>
              <a:buChar char="v"/>
            </a:pPr>
            <a:endParaRPr lang="en-US" sz="2000" dirty="0" smtClean="0"/>
          </a:p>
          <a:p>
            <a:pPr marL="1377950" lvl="0">
              <a:buFont typeface="Wingdings" pitchFamily="2" charset="2"/>
              <a:buChar char="Ø"/>
            </a:pPr>
            <a:endParaRPr lang="en-US" sz="2000" dirty="0" smtClean="0"/>
          </a:p>
          <a:p>
            <a:pPr marL="1377950">
              <a:buFont typeface="Wingdings" pitchFamily="2" charset="2"/>
              <a:buChar char="Ø"/>
            </a:pPr>
            <a:endParaRPr lang="en-US" sz="2000" dirty="0" smtClean="0"/>
          </a:p>
          <a:p>
            <a:pPr marL="1377950">
              <a:buFont typeface="Wingdings" pitchFamily="2" charset="2"/>
              <a:buChar char="Ø"/>
            </a:pPr>
            <a:endParaRPr lang="en-US" sz="2000" dirty="0" smtClean="0"/>
          </a:p>
          <a:p>
            <a:endParaRPr lang="en-US" sz="2000" dirty="0" smtClean="0"/>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a:t>
            </a:r>
            <a:r>
              <a:rPr lang="en-US" sz="4000" dirty="0" smtClean="0">
                <a:latin typeface="Verdana" pitchFamily="34" charset="0"/>
                <a:ea typeface="Verdana" pitchFamily="34" charset="0"/>
                <a:cs typeface="Verdana" pitchFamily="34" charset="0"/>
              </a:rPr>
              <a:t>700 – AR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Nov 9, </a:t>
            </a:r>
            <a:r>
              <a:rPr lang="en-US" altLang="en-US" dirty="0" smtClean="0"/>
              <a:t>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65</a:t>
            </a:fld>
            <a:endParaRPr lang="de-AT" altLang="en-US"/>
          </a:p>
        </p:txBody>
      </p:sp>
      <p:sp>
        <p:nvSpPr>
          <p:cNvPr id="8" name="Содержимое 2"/>
          <p:cNvSpPr>
            <a:spLocks noGrp="1"/>
          </p:cNvSpPr>
          <p:nvPr>
            <p:ph idx="1"/>
          </p:nvPr>
        </p:nvSpPr>
        <p:spPr>
          <a:xfrm>
            <a:off x="457200" y="914400"/>
            <a:ext cx="8229600" cy="5334000"/>
          </a:xfrm>
        </p:spPr>
        <p:txBody>
          <a:bodyPr/>
          <a:lstStyle/>
          <a:p>
            <a:pPr marL="1377950" lvl="1" indent="-6350">
              <a:buClr>
                <a:schemeClr val="accent1"/>
              </a:buClr>
              <a:buSzPct val="65000"/>
              <a:buNone/>
            </a:pPr>
            <a:r>
              <a:rPr lang="en-US" sz="2000" dirty="0" smtClean="0"/>
              <a:t>format </a:t>
            </a:r>
            <a:r>
              <a:rPr lang="en-US" sz="2000" dirty="0" smtClean="0"/>
              <a:t>and comprises of specific elements and content.</a:t>
            </a:r>
            <a:endParaRPr lang="en-US" sz="2000" dirty="0" smtClean="0"/>
          </a:p>
          <a:p>
            <a:pPr marL="1377950" lvl="1" indent="-342900">
              <a:buClr>
                <a:schemeClr val="accent1"/>
              </a:buClr>
              <a:buSzPct val="65000"/>
              <a:buFont typeface="Wingdings" pitchFamily="2" charset="2"/>
              <a:buChar char="Ø"/>
            </a:pPr>
            <a:r>
              <a:rPr lang="en-US" sz="2000" dirty="0" smtClean="0"/>
              <a:t>Local applicable laws and regulations may require auditor to change the content of auditor’s. However, as per ISA 700 auditor’s report has following elements:</a:t>
            </a:r>
          </a:p>
          <a:p>
            <a:pPr marL="1835150" lvl="1" indent="-342900">
              <a:buClr>
                <a:schemeClr val="accent1"/>
              </a:buClr>
              <a:buSzPct val="65000"/>
              <a:buFont typeface="Wingdings" pitchFamily="2" charset="2"/>
              <a:buChar char="ü"/>
            </a:pPr>
            <a:r>
              <a:rPr lang="en-US" sz="2000" dirty="0" smtClean="0"/>
              <a:t>Title</a:t>
            </a:r>
          </a:p>
          <a:p>
            <a:pPr marL="1835150" lvl="1" indent="-342900">
              <a:buClr>
                <a:schemeClr val="accent1"/>
              </a:buClr>
              <a:buSzPct val="65000"/>
              <a:buFont typeface="Wingdings" pitchFamily="2" charset="2"/>
              <a:buChar char="ü"/>
            </a:pPr>
            <a:r>
              <a:rPr lang="en-US" sz="2000" dirty="0" smtClean="0"/>
              <a:t>Addressee</a:t>
            </a:r>
          </a:p>
          <a:p>
            <a:pPr marL="1835150" lvl="1" indent="-342900">
              <a:buClr>
                <a:schemeClr val="accent1"/>
              </a:buClr>
              <a:buSzPct val="65000"/>
              <a:buFont typeface="Wingdings" pitchFamily="2" charset="2"/>
              <a:buChar char="ü"/>
            </a:pPr>
            <a:r>
              <a:rPr lang="en-US" sz="2000" dirty="0" smtClean="0"/>
              <a:t>Introductory paragraph</a:t>
            </a:r>
          </a:p>
          <a:p>
            <a:pPr marL="1835150" lvl="1" indent="-342900">
              <a:buClr>
                <a:schemeClr val="accent1"/>
              </a:buClr>
              <a:buSzPct val="65000"/>
              <a:buFont typeface="Wingdings" pitchFamily="2" charset="2"/>
              <a:buChar char="ü"/>
            </a:pPr>
            <a:r>
              <a:rPr lang="en-US" sz="2000" dirty="0" smtClean="0"/>
              <a:t>Management’s responsibility for the financial statements</a:t>
            </a:r>
          </a:p>
          <a:p>
            <a:pPr marL="1835150" lvl="1" indent="-342900">
              <a:buClr>
                <a:schemeClr val="accent1"/>
              </a:buClr>
              <a:buSzPct val="65000"/>
              <a:buFont typeface="Wingdings" pitchFamily="2" charset="2"/>
              <a:buChar char="ü"/>
            </a:pPr>
            <a:r>
              <a:rPr lang="en-US" sz="2000" dirty="0" smtClean="0"/>
              <a:t>Auditor’s responsibility</a:t>
            </a:r>
          </a:p>
          <a:p>
            <a:pPr marL="1835150" lvl="1" indent="-342900">
              <a:buClr>
                <a:schemeClr val="accent1"/>
              </a:buClr>
              <a:buSzPct val="65000"/>
              <a:buFont typeface="Wingdings" pitchFamily="2" charset="2"/>
              <a:buChar char="ü"/>
            </a:pPr>
            <a:r>
              <a:rPr lang="en-US" sz="2000" dirty="0" smtClean="0"/>
              <a:t>Auditor’s opinion</a:t>
            </a:r>
          </a:p>
          <a:p>
            <a:pPr marL="1835150" lvl="1" indent="-342900">
              <a:buClr>
                <a:schemeClr val="accent1"/>
              </a:buClr>
              <a:buSzPct val="65000"/>
              <a:buFont typeface="Wingdings" pitchFamily="2" charset="2"/>
              <a:buChar char="ü"/>
            </a:pPr>
            <a:r>
              <a:rPr lang="en-US" sz="2000" dirty="0" smtClean="0"/>
              <a:t>Other reporting responsibilities</a:t>
            </a:r>
          </a:p>
          <a:p>
            <a:pPr marL="1835150" lvl="1" indent="-342900">
              <a:buClr>
                <a:schemeClr val="accent1"/>
              </a:buClr>
              <a:buSzPct val="65000"/>
              <a:buFont typeface="Wingdings" pitchFamily="2" charset="2"/>
              <a:buChar char="ü"/>
            </a:pPr>
            <a:r>
              <a:rPr lang="en-US" sz="2000" dirty="0" smtClean="0"/>
              <a:t>Signature of the auditor</a:t>
            </a:r>
          </a:p>
          <a:p>
            <a:pPr marL="1835150" lvl="1" indent="-342900">
              <a:buClr>
                <a:schemeClr val="accent1"/>
              </a:buClr>
              <a:buSzPct val="65000"/>
              <a:buFont typeface="Wingdings" pitchFamily="2" charset="2"/>
              <a:buChar char="ü"/>
            </a:pPr>
            <a:r>
              <a:rPr lang="en-US" sz="2000" dirty="0" smtClean="0"/>
              <a:t>Date of auditor’s report</a:t>
            </a:r>
          </a:p>
          <a:p>
            <a:pPr marL="1835150" lvl="1" indent="-342900">
              <a:buClr>
                <a:schemeClr val="accent1"/>
              </a:buClr>
              <a:buSzPct val="65000"/>
              <a:buFont typeface="Wingdings" pitchFamily="2" charset="2"/>
              <a:buChar char="ü"/>
            </a:pPr>
            <a:r>
              <a:rPr lang="en-US" sz="2000" dirty="0" smtClean="0"/>
              <a:t>Auditor’s address</a:t>
            </a:r>
          </a:p>
          <a:p>
            <a:pPr marL="912813" lvl="1" indent="-342900">
              <a:buClr>
                <a:schemeClr val="accent1"/>
              </a:buClr>
              <a:buSzPct val="65000"/>
            </a:pPr>
            <a:r>
              <a:rPr lang="en-US" sz="2000" dirty="0" smtClean="0"/>
              <a:t>Supplementary information with Financial Statements</a:t>
            </a:r>
          </a:p>
          <a:p>
            <a:pPr marL="2743200" lvl="1" indent="-336550">
              <a:buClr>
                <a:schemeClr val="accent1"/>
              </a:buClr>
              <a:buSzPct val="65000"/>
              <a:buNone/>
            </a:pPr>
            <a:endParaRPr lang="en-US" sz="2000" dirty="0" smtClean="0"/>
          </a:p>
          <a:p>
            <a:pPr marL="2743200" lvl="1" indent="-336550">
              <a:buClr>
                <a:schemeClr val="accent1"/>
              </a:buClr>
              <a:buSzPct val="65000"/>
              <a:buFont typeface="Wingdings" pitchFamily="2" charset="2"/>
              <a:buChar char="v"/>
            </a:pPr>
            <a:endParaRPr lang="en-US" sz="2000" dirty="0" smtClean="0"/>
          </a:p>
          <a:p>
            <a:pPr marL="1377950" lvl="0">
              <a:buFont typeface="Wingdings" pitchFamily="2" charset="2"/>
              <a:buChar char="Ø"/>
            </a:pPr>
            <a:endParaRPr lang="en-US" sz="2000" dirty="0" smtClean="0"/>
          </a:p>
          <a:p>
            <a:pPr marL="1377950">
              <a:buFont typeface="Wingdings" pitchFamily="2" charset="2"/>
              <a:buChar char="Ø"/>
            </a:pPr>
            <a:endParaRPr lang="en-US" sz="2000" dirty="0" smtClean="0"/>
          </a:p>
          <a:p>
            <a:pPr marL="1377950">
              <a:buFont typeface="Wingdings" pitchFamily="2" charset="2"/>
              <a:buChar char="Ø"/>
            </a:pPr>
            <a:endParaRPr lang="en-US" sz="2000" dirty="0" smtClean="0"/>
          </a:p>
          <a:p>
            <a:endParaRPr lang="en-US" sz="2000" dirty="0" smtClean="0"/>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a:t>
            </a:r>
            <a:r>
              <a:rPr lang="en-US" sz="4000" dirty="0" smtClean="0">
                <a:latin typeface="Verdana" pitchFamily="34" charset="0"/>
                <a:ea typeface="Verdana" pitchFamily="34" charset="0"/>
                <a:cs typeface="Verdana" pitchFamily="34" charset="0"/>
              </a:rPr>
              <a:t>700 – AR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Nov 9, </a:t>
            </a:r>
            <a:r>
              <a:rPr lang="en-US" altLang="en-US" dirty="0" smtClean="0"/>
              <a:t>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66</a:t>
            </a:fld>
            <a:endParaRPr lang="de-AT" altLang="en-US"/>
          </a:p>
        </p:txBody>
      </p:sp>
      <p:sp>
        <p:nvSpPr>
          <p:cNvPr id="8" name="Содержимое 2"/>
          <p:cNvSpPr>
            <a:spLocks noGrp="1"/>
          </p:cNvSpPr>
          <p:nvPr>
            <p:ph idx="1"/>
          </p:nvPr>
        </p:nvSpPr>
        <p:spPr>
          <a:xfrm>
            <a:off x="457200" y="914400"/>
            <a:ext cx="8229600" cy="5334000"/>
          </a:xfrm>
        </p:spPr>
        <p:txBody>
          <a:bodyPr/>
          <a:lstStyle/>
          <a:p>
            <a:pPr marL="1377950" lvl="1" indent="-342900">
              <a:buClr>
                <a:schemeClr val="accent1"/>
              </a:buClr>
              <a:buSzPct val="65000"/>
              <a:buFont typeface="Wingdings" pitchFamily="2" charset="2"/>
              <a:buChar char="Ø"/>
            </a:pPr>
            <a:r>
              <a:rPr lang="en-US" sz="2000" dirty="0" smtClean="0"/>
              <a:t>If </a:t>
            </a:r>
            <a:r>
              <a:rPr lang="en-US" sz="2000" dirty="0" smtClean="0"/>
              <a:t>supplementary information has been included with the financial statements by the management then auditor shall evaluate if such information is consistent with the financial statements and has been differentiated from the audited financial statements.</a:t>
            </a:r>
            <a:endParaRPr lang="en-US" sz="2000" dirty="0" smtClean="0"/>
          </a:p>
          <a:p>
            <a:pPr marL="1377950" lvl="1" indent="-342900">
              <a:buClr>
                <a:schemeClr val="accent1"/>
              </a:buClr>
              <a:buSzPct val="65000"/>
              <a:buFont typeface="Wingdings" pitchFamily="2" charset="2"/>
              <a:buChar char="Ø"/>
            </a:pPr>
            <a:r>
              <a:rPr lang="en-US" sz="2000" dirty="0" smtClean="0"/>
              <a:t>If management refuses to correct the presentation of such supplementary information that may confuse the user and take it as part of financial statements then auditor shall clearly state that such supplementary information is not audited.</a:t>
            </a:r>
          </a:p>
          <a:p>
            <a:pPr marL="912813" lvl="1" indent="-342900">
              <a:buClr>
                <a:schemeClr val="accent1"/>
              </a:buClr>
              <a:buSzPct val="65000"/>
            </a:pPr>
            <a:endParaRPr lang="en-US" sz="2000" dirty="0" smtClean="0"/>
          </a:p>
          <a:p>
            <a:pPr marL="1377950" lvl="1" indent="-342900">
              <a:buClr>
                <a:schemeClr val="accent1"/>
              </a:buClr>
              <a:buSzPct val="65000"/>
              <a:buFont typeface="Wingdings" pitchFamily="2" charset="2"/>
              <a:buChar char="Ø"/>
            </a:pPr>
            <a:endParaRPr lang="en-US" sz="2000" dirty="0" smtClean="0"/>
          </a:p>
          <a:p>
            <a:pPr marL="912813" lvl="1" indent="-342900">
              <a:buClr>
                <a:schemeClr val="accent1"/>
              </a:buClr>
              <a:buSzPct val="65000"/>
            </a:pPr>
            <a:endParaRPr lang="en-US" sz="2000" dirty="0" smtClean="0"/>
          </a:p>
          <a:p>
            <a:pPr marL="2743200" lvl="1" indent="-336550">
              <a:buClr>
                <a:schemeClr val="accent1"/>
              </a:buClr>
              <a:buSzPct val="65000"/>
              <a:buFont typeface="Wingdings" pitchFamily="2" charset="2"/>
              <a:buChar char="v"/>
            </a:pPr>
            <a:endParaRPr lang="en-US" sz="2000" dirty="0" smtClean="0"/>
          </a:p>
          <a:p>
            <a:pPr marL="2743200" lvl="1" indent="-336550">
              <a:buClr>
                <a:schemeClr val="accent1"/>
              </a:buClr>
              <a:buSzPct val="65000"/>
              <a:buFont typeface="Wingdings" pitchFamily="2" charset="2"/>
              <a:buChar char="v"/>
            </a:pPr>
            <a:endParaRPr lang="en-US" sz="2000" dirty="0" smtClean="0"/>
          </a:p>
          <a:p>
            <a:pPr marL="2743200" lvl="1" indent="-336550">
              <a:buClr>
                <a:schemeClr val="accent1"/>
              </a:buClr>
              <a:buSzPct val="65000"/>
              <a:buFont typeface="Wingdings" pitchFamily="2" charset="2"/>
              <a:buChar char="v"/>
            </a:pPr>
            <a:endParaRPr lang="en-US" sz="2000" dirty="0" smtClean="0"/>
          </a:p>
          <a:p>
            <a:pPr marL="1377950" lvl="0">
              <a:buFont typeface="Wingdings" pitchFamily="2" charset="2"/>
              <a:buChar char="Ø"/>
            </a:pPr>
            <a:endParaRPr lang="en-US" sz="2000" dirty="0" smtClean="0"/>
          </a:p>
          <a:p>
            <a:pPr marL="1377950">
              <a:buFont typeface="Wingdings" pitchFamily="2" charset="2"/>
              <a:buChar char="Ø"/>
            </a:pPr>
            <a:endParaRPr lang="en-US" sz="2000" dirty="0" smtClean="0"/>
          </a:p>
          <a:p>
            <a:pPr marL="1377950">
              <a:buFont typeface="Wingdings" pitchFamily="2" charset="2"/>
              <a:buChar char="Ø"/>
            </a:pPr>
            <a:endParaRPr lang="en-US" sz="2000" dirty="0" smtClean="0"/>
          </a:p>
          <a:p>
            <a:endParaRPr lang="en-US" sz="2000" dirty="0" smtClean="0"/>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a:t>
            </a:r>
            <a:r>
              <a:rPr lang="en-US" sz="4000" dirty="0" smtClean="0">
                <a:latin typeface="Verdana" pitchFamily="34" charset="0"/>
                <a:ea typeface="Verdana" pitchFamily="34" charset="0"/>
                <a:cs typeface="Verdana" pitchFamily="34" charset="0"/>
              </a:rPr>
              <a:t>705 – AR </a:t>
            </a:r>
            <a:r>
              <a:rPr lang="en-US" sz="4000" dirty="0" err="1" smtClean="0">
                <a:latin typeface="Verdana" pitchFamily="34" charset="0"/>
                <a:ea typeface="Verdana" pitchFamily="34" charset="0"/>
                <a:cs typeface="Verdana" pitchFamily="34" charset="0"/>
              </a:rPr>
              <a:t>modif</a:t>
            </a:r>
            <a:r>
              <a:rPr lang="en-US" sz="4000" dirty="0" smtClean="0">
                <a:latin typeface="Verdana" pitchFamily="34" charset="0"/>
                <a:ea typeface="Verdana" pitchFamily="34" charset="0"/>
                <a:cs typeface="Verdana" pitchFamily="34" charset="0"/>
              </a:rPr>
              <a:t>.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Nov 9, </a:t>
            </a:r>
            <a:r>
              <a:rPr lang="en-US" altLang="en-US" dirty="0" smtClean="0"/>
              <a:t>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67</a:t>
            </a:fld>
            <a:endParaRPr lang="de-AT" altLang="en-US"/>
          </a:p>
        </p:txBody>
      </p:sp>
      <p:sp>
        <p:nvSpPr>
          <p:cNvPr id="8" name="Содержимое 2"/>
          <p:cNvSpPr>
            <a:spLocks noGrp="1"/>
          </p:cNvSpPr>
          <p:nvPr>
            <p:ph idx="1"/>
          </p:nvPr>
        </p:nvSpPr>
        <p:spPr>
          <a:xfrm>
            <a:off x="457200" y="838200"/>
            <a:ext cx="8229600" cy="5334000"/>
          </a:xfrm>
        </p:spPr>
        <p:txBody>
          <a:bodyPr/>
          <a:lstStyle/>
          <a:p>
            <a:pPr marL="342900" lvl="1" indent="-342900">
              <a:buClr>
                <a:schemeClr val="accent1"/>
              </a:buClr>
              <a:buSzPct val="65000"/>
              <a:buFont typeface="Wingdings" pitchFamily="2" charset="2"/>
              <a:buChar char="n"/>
            </a:pPr>
            <a:r>
              <a:rPr lang="en-US" sz="2000" b="1" dirty="0" smtClean="0">
                <a:ea typeface="+mn-ea"/>
                <a:cs typeface="+mn-cs"/>
              </a:rPr>
              <a:t>Scope:</a:t>
            </a:r>
          </a:p>
          <a:p>
            <a:pPr marL="912813" lvl="1" indent="-342900">
              <a:buClr>
                <a:schemeClr val="accent1"/>
              </a:buClr>
              <a:buSzPct val="65000"/>
            </a:pPr>
            <a:r>
              <a:rPr lang="en-US" sz="2000" dirty="0" smtClean="0"/>
              <a:t>ISA 705 </a:t>
            </a:r>
            <a:r>
              <a:rPr lang="en-US" sz="2000" dirty="0" smtClean="0"/>
              <a:t>deals with the auditor’s responsibility to issue an appropriate report in circumstances when, in forming an opinion in accordance with ISA 700</a:t>
            </a:r>
            <a:r>
              <a:rPr lang="en-US" sz="2000" dirty="0" smtClean="0"/>
              <a:t>, </a:t>
            </a:r>
            <a:r>
              <a:rPr lang="en-US" sz="2000" dirty="0" smtClean="0"/>
              <a:t>the auditor concludes that a modification to the auditor’s opinion on the financial statements is necessary.</a:t>
            </a:r>
            <a:endParaRPr lang="en-US" sz="2000" dirty="0" smtClean="0">
              <a:ea typeface="+mn-ea"/>
              <a:cs typeface="+mn-cs"/>
            </a:endParaRPr>
          </a:p>
          <a:p>
            <a:pPr marL="342900" lvl="1" indent="-342900">
              <a:buClr>
                <a:schemeClr val="accent1"/>
              </a:buClr>
              <a:buSzPct val="65000"/>
              <a:buFont typeface="Wingdings" pitchFamily="2" charset="2"/>
              <a:buChar char="n"/>
            </a:pPr>
            <a:r>
              <a:rPr lang="en-US" sz="2000" b="1" dirty="0" smtClean="0"/>
              <a:t>Objective:</a:t>
            </a:r>
          </a:p>
          <a:p>
            <a:pPr marL="912813" lvl="1" indent="-342900">
              <a:buClr>
                <a:schemeClr val="accent1"/>
              </a:buClr>
              <a:buSzPct val="65000"/>
            </a:pPr>
            <a:r>
              <a:rPr lang="en-US" sz="2000" dirty="0" smtClean="0"/>
              <a:t>The </a:t>
            </a:r>
            <a:r>
              <a:rPr lang="en-US" sz="2000" dirty="0" smtClean="0"/>
              <a:t>objective of the auditor is to express clearly an appropriately modified opinion on the financial statements that is necessary when: </a:t>
            </a:r>
          </a:p>
          <a:p>
            <a:pPr marL="1377950" lvl="1" indent="-342900">
              <a:buClr>
                <a:schemeClr val="accent1"/>
              </a:buClr>
              <a:buSzPct val="65000"/>
              <a:buFont typeface="Wingdings" pitchFamily="2" charset="2"/>
              <a:buChar char="Ø"/>
            </a:pPr>
            <a:r>
              <a:rPr lang="en-US" sz="2000" dirty="0" smtClean="0"/>
              <a:t>The auditor concludes, based on the audit evidence obtained, that the financial statements as a whole are not free from material misstatement; </a:t>
            </a:r>
            <a:r>
              <a:rPr lang="en-US" sz="2000" dirty="0" smtClean="0"/>
              <a:t>or</a:t>
            </a:r>
          </a:p>
          <a:p>
            <a:pPr marL="1377950" lvl="1" indent="-342900">
              <a:buClr>
                <a:schemeClr val="accent1"/>
              </a:buClr>
              <a:buSzPct val="65000"/>
              <a:buFont typeface="Wingdings" pitchFamily="2" charset="2"/>
              <a:buChar char="Ø"/>
            </a:pPr>
            <a:r>
              <a:rPr lang="en-US" sz="2000" dirty="0" smtClean="0"/>
              <a:t>The auditor is unable to obtain sufficient appropriate audit evidence to conclude that the financial statements as a whole are free from material misstatement.</a:t>
            </a:r>
          </a:p>
          <a:p>
            <a:pPr marL="342900" lvl="1" indent="-342900">
              <a:buClr>
                <a:schemeClr val="accent1"/>
              </a:buClr>
              <a:buSzPct val="65000"/>
              <a:buFont typeface="Wingdings" pitchFamily="2" charset="2"/>
              <a:buChar char="n"/>
            </a:pPr>
            <a:r>
              <a:rPr lang="en-US" sz="2000" b="1" dirty="0" smtClean="0"/>
              <a:t>Requirements</a:t>
            </a:r>
            <a:r>
              <a:rPr lang="en-US" sz="2000" b="1" dirty="0" smtClean="0"/>
              <a:t>:</a:t>
            </a:r>
          </a:p>
          <a:p>
            <a:pPr marL="912813" lvl="1" indent="-342900">
              <a:buClr>
                <a:schemeClr val="accent1"/>
              </a:buClr>
              <a:buSzPct val="65000"/>
            </a:pPr>
            <a:r>
              <a:rPr lang="en-US" sz="2000" dirty="0" smtClean="0"/>
              <a:t>An opinion in the auditor’s report is said to be modified if it is</a:t>
            </a:r>
            <a:r>
              <a:rPr lang="en-US" sz="2000" dirty="0" smtClean="0"/>
              <a:t>:</a:t>
            </a:r>
          </a:p>
          <a:p>
            <a:pPr marL="1377950" lvl="0">
              <a:buFont typeface="Wingdings" pitchFamily="2" charset="2"/>
              <a:buChar char="Ø"/>
            </a:pPr>
            <a:endParaRPr lang="en-US" sz="2000" dirty="0" smtClean="0"/>
          </a:p>
          <a:p>
            <a:pPr marL="1377950" lvl="0">
              <a:buFont typeface="Wingdings" pitchFamily="2" charset="2"/>
              <a:buChar char="Ø"/>
            </a:pPr>
            <a:endParaRPr lang="en-US" sz="2000" dirty="0" smtClean="0"/>
          </a:p>
          <a:p>
            <a:pPr marL="1377950">
              <a:buFont typeface="Wingdings" pitchFamily="2" charset="2"/>
              <a:buChar char="Ø"/>
            </a:pPr>
            <a:endParaRPr lang="en-US" sz="2000" dirty="0" smtClean="0"/>
          </a:p>
          <a:p>
            <a:pPr marL="1377950">
              <a:buFont typeface="Wingdings" pitchFamily="2" charset="2"/>
              <a:buChar char="Ø"/>
            </a:pPr>
            <a:endParaRPr lang="en-US" sz="2000" dirty="0" smtClean="0"/>
          </a:p>
          <a:p>
            <a:endParaRPr lang="en-US" sz="2000" dirty="0" smtClean="0"/>
          </a:p>
          <a:p>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a:t>
            </a:r>
            <a:r>
              <a:rPr lang="en-US" sz="4000" dirty="0" smtClean="0">
                <a:latin typeface="Verdana" pitchFamily="34" charset="0"/>
                <a:ea typeface="Verdana" pitchFamily="34" charset="0"/>
                <a:cs typeface="Verdana" pitchFamily="34" charset="0"/>
              </a:rPr>
              <a:t>705 – AR </a:t>
            </a:r>
            <a:r>
              <a:rPr lang="en-US" sz="4000" dirty="0" err="1" smtClean="0">
                <a:latin typeface="Verdana" pitchFamily="34" charset="0"/>
                <a:ea typeface="Verdana" pitchFamily="34" charset="0"/>
                <a:cs typeface="Verdana" pitchFamily="34" charset="0"/>
              </a:rPr>
              <a:t>modif</a:t>
            </a:r>
            <a:r>
              <a:rPr lang="en-US" sz="4000" dirty="0" smtClean="0">
                <a:latin typeface="Verdana" pitchFamily="34" charset="0"/>
                <a:ea typeface="Verdana" pitchFamily="34" charset="0"/>
                <a:cs typeface="Verdana" pitchFamily="34" charset="0"/>
              </a:rPr>
              <a:t>.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Nov 9, </a:t>
            </a:r>
            <a:r>
              <a:rPr lang="en-US" altLang="en-US" dirty="0" smtClean="0"/>
              <a:t>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68</a:t>
            </a:fld>
            <a:endParaRPr lang="de-AT" altLang="en-US"/>
          </a:p>
        </p:txBody>
      </p:sp>
      <p:sp>
        <p:nvSpPr>
          <p:cNvPr id="8" name="Содержимое 2"/>
          <p:cNvSpPr>
            <a:spLocks noGrp="1"/>
          </p:cNvSpPr>
          <p:nvPr>
            <p:ph idx="1"/>
          </p:nvPr>
        </p:nvSpPr>
        <p:spPr>
          <a:xfrm>
            <a:off x="457200" y="914400"/>
            <a:ext cx="8229600" cy="5334000"/>
          </a:xfrm>
        </p:spPr>
        <p:txBody>
          <a:bodyPr/>
          <a:lstStyle/>
          <a:p>
            <a:pPr marL="1377950" lvl="1" indent="-342900">
              <a:buClr>
                <a:schemeClr val="accent1"/>
              </a:buClr>
              <a:buSzPct val="65000"/>
              <a:buFont typeface="Wingdings" pitchFamily="2" charset="2"/>
              <a:buChar char="Ø"/>
            </a:pPr>
            <a:r>
              <a:rPr lang="en-US" sz="2000" dirty="0" smtClean="0"/>
              <a:t>Qualified </a:t>
            </a:r>
            <a:r>
              <a:rPr lang="en-US" sz="2000" dirty="0" smtClean="0"/>
              <a:t>opinion – a conditional opinion also known as “except for” opinion. </a:t>
            </a:r>
            <a:r>
              <a:rPr lang="en-US" sz="2000" dirty="0" smtClean="0"/>
              <a:t>An opinion according to which except for certain aspect of financial statement everything else is true and fair.</a:t>
            </a:r>
          </a:p>
          <a:p>
            <a:pPr marL="1377950" lvl="1" indent="-342900">
              <a:buClr>
                <a:schemeClr val="accent1"/>
              </a:buClr>
              <a:buSzPct val="65000"/>
              <a:buFont typeface="Wingdings" pitchFamily="2" charset="2"/>
              <a:buChar char="Ø"/>
            </a:pPr>
            <a:r>
              <a:rPr lang="en-US" sz="2000" dirty="0" smtClean="0"/>
              <a:t>Adverse opinion – an opinion in which auditor declares that financial statements as a whole are not giving true and fair view.</a:t>
            </a:r>
          </a:p>
          <a:p>
            <a:pPr marL="1377950" lvl="1" indent="-342900">
              <a:buClr>
                <a:schemeClr val="accent1"/>
              </a:buClr>
              <a:buSzPct val="65000"/>
              <a:buFont typeface="Wingdings" pitchFamily="2" charset="2"/>
              <a:buChar char="Ø"/>
            </a:pPr>
            <a:r>
              <a:rPr lang="en-US" sz="2000" dirty="0" smtClean="0"/>
              <a:t>Disclaimer of opinion – It is not really an opinion rather a statement that no opinion can be formed due to absence of sufficient appropriate audit evidence.</a:t>
            </a:r>
          </a:p>
          <a:p>
            <a:pPr marL="912813" lvl="1" indent="-342900">
              <a:buClr>
                <a:schemeClr val="accent1"/>
              </a:buClr>
              <a:buSzPct val="65000"/>
            </a:pPr>
            <a:r>
              <a:rPr lang="en-US" sz="2000" dirty="0" smtClean="0"/>
              <a:t>Auditor </a:t>
            </a:r>
            <a:r>
              <a:rPr lang="en-US" sz="2000" dirty="0" smtClean="0"/>
              <a:t>shall express a qualified opinion if:</a:t>
            </a:r>
          </a:p>
          <a:p>
            <a:pPr marL="1377950" lvl="1" indent="-342900">
              <a:buClr>
                <a:schemeClr val="accent1"/>
              </a:buClr>
              <a:buSzPct val="65000"/>
              <a:buFont typeface="Wingdings" pitchFamily="2" charset="2"/>
              <a:buChar char="Ø"/>
            </a:pPr>
            <a:r>
              <a:rPr lang="en-US" sz="2000" dirty="0" smtClean="0"/>
              <a:t>having </a:t>
            </a:r>
            <a:r>
              <a:rPr lang="en-US" sz="2000" dirty="0" smtClean="0"/>
              <a:t>obtained sufficient appropriate audit evidence, auditor concludes that misstatements in the financial statements are material but not pervasive</a:t>
            </a:r>
          </a:p>
          <a:p>
            <a:pPr marL="1377950" lvl="1" indent="-342900">
              <a:buClr>
                <a:schemeClr val="accent1"/>
              </a:buClr>
              <a:buSzPct val="65000"/>
              <a:buFont typeface="Wingdings" pitchFamily="2" charset="2"/>
              <a:buChar char="Ø"/>
            </a:pPr>
            <a:r>
              <a:rPr lang="en-US" sz="2000" dirty="0" smtClean="0"/>
              <a:t>auditor is unable to obtain sufficient appropriate audit evidence that financial statements thus unable to form an opinion. </a:t>
            </a:r>
            <a:r>
              <a:rPr lang="en-US" sz="2000" dirty="0" smtClean="0"/>
              <a:t>However, concludes that undetected misstatements could be material but no </a:t>
            </a:r>
            <a:r>
              <a:rPr lang="en-US" sz="2000" dirty="0" smtClean="0"/>
              <a:t>pervasive</a:t>
            </a:r>
            <a:endParaRPr lang="en-US" sz="2000" dirty="0" smtClean="0"/>
          </a:p>
          <a:p>
            <a:pPr marL="1377950">
              <a:buFont typeface="Wingdings" pitchFamily="2" charset="2"/>
              <a:buChar char="Ø"/>
            </a:pPr>
            <a:endParaRPr lang="en-US" sz="2000" dirty="0" smtClean="0"/>
          </a:p>
          <a:p>
            <a:endParaRPr lang="en-US" sz="2000" dirty="0" smtClean="0"/>
          </a:p>
          <a:p>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a:t>
            </a:r>
            <a:r>
              <a:rPr lang="en-US" sz="4000" dirty="0" smtClean="0">
                <a:latin typeface="Verdana" pitchFamily="34" charset="0"/>
                <a:ea typeface="Verdana" pitchFamily="34" charset="0"/>
                <a:cs typeface="Verdana" pitchFamily="34" charset="0"/>
              </a:rPr>
              <a:t>705 – AR </a:t>
            </a:r>
            <a:r>
              <a:rPr lang="en-US" sz="4000" dirty="0" err="1" smtClean="0">
                <a:latin typeface="Verdana" pitchFamily="34" charset="0"/>
                <a:ea typeface="Verdana" pitchFamily="34" charset="0"/>
                <a:cs typeface="Verdana" pitchFamily="34" charset="0"/>
              </a:rPr>
              <a:t>modif</a:t>
            </a:r>
            <a:r>
              <a:rPr lang="en-US" sz="4000" dirty="0" smtClean="0">
                <a:latin typeface="Verdana" pitchFamily="34" charset="0"/>
                <a:ea typeface="Verdana" pitchFamily="34" charset="0"/>
                <a:cs typeface="Verdana" pitchFamily="34" charset="0"/>
              </a:rPr>
              <a:t>. </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Nov 9, </a:t>
            </a:r>
            <a:r>
              <a:rPr lang="en-US" altLang="en-US" dirty="0" smtClean="0"/>
              <a:t>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69</a:t>
            </a:fld>
            <a:endParaRPr lang="de-AT" altLang="en-US"/>
          </a:p>
        </p:txBody>
      </p:sp>
      <p:sp>
        <p:nvSpPr>
          <p:cNvPr id="8" name="Содержимое 2"/>
          <p:cNvSpPr>
            <a:spLocks noGrp="1"/>
          </p:cNvSpPr>
          <p:nvPr>
            <p:ph idx="1"/>
          </p:nvPr>
        </p:nvSpPr>
        <p:spPr>
          <a:xfrm>
            <a:off x="457200" y="914400"/>
            <a:ext cx="8229600" cy="5334000"/>
          </a:xfrm>
        </p:spPr>
        <p:txBody>
          <a:bodyPr/>
          <a:lstStyle/>
          <a:p>
            <a:pPr marL="912813" lvl="1" indent="-342900">
              <a:buClr>
                <a:schemeClr val="accent1"/>
              </a:buClr>
              <a:buSzPct val="65000"/>
            </a:pPr>
            <a:r>
              <a:rPr lang="en-US" sz="2000" dirty="0" smtClean="0"/>
              <a:t>Auditor </a:t>
            </a:r>
            <a:r>
              <a:rPr lang="en-US" sz="2000" dirty="0" smtClean="0"/>
              <a:t>shall express an adverse opinion as a result of obtaining sufficient appropriate audit evidence auditor concludes that misstatements are material but also pervasive.</a:t>
            </a:r>
            <a:endParaRPr lang="en-US" sz="2000" dirty="0" smtClean="0"/>
          </a:p>
          <a:p>
            <a:pPr marL="912813" lvl="1" indent="-342900">
              <a:buClr>
                <a:schemeClr val="accent1"/>
              </a:buClr>
              <a:buSzPct val="65000"/>
            </a:pPr>
            <a:r>
              <a:rPr lang="en-US" sz="2000" dirty="0" smtClean="0"/>
              <a:t>Auditor shall express a disclaimer if auditor is unable to obtain sufficient appropriate audit evidence and thus cannot form an opinion but concludes that undetected misstatements could be both material and pervasive</a:t>
            </a:r>
            <a:r>
              <a:rPr lang="en-US" sz="2000" dirty="0" smtClean="0"/>
              <a:t>.</a:t>
            </a:r>
          </a:p>
          <a:p>
            <a:pPr marL="912813" lvl="1" indent="-342900">
              <a:buClr>
                <a:schemeClr val="accent1"/>
              </a:buClr>
              <a:buSzPct val="65000"/>
            </a:pPr>
            <a:r>
              <a:rPr lang="en-US" sz="2000" dirty="0" smtClean="0"/>
              <a:t>Sufficiency and appropriateness of audit evidence - Most of the time auditor is not able to collect sufficient appropriate audit evidence due to:</a:t>
            </a:r>
          </a:p>
          <a:p>
            <a:pPr marL="1377950" lvl="1" indent="-342900">
              <a:buClr>
                <a:schemeClr val="accent1"/>
              </a:buClr>
              <a:buSzPct val="65000"/>
              <a:buFont typeface="Wingdings" pitchFamily="2" charset="2"/>
              <a:buChar char="Ø"/>
            </a:pPr>
            <a:r>
              <a:rPr lang="en-US" sz="2000" dirty="0" smtClean="0"/>
              <a:t>Limitations imposed by circumstances</a:t>
            </a:r>
          </a:p>
          <a:p>
            <a:pPr marL="1377950" lvl="1" indent="-342900">
              <a:buClr>
                <a:schemeClr val="accent1"/>
              </a:buClr>
              <a:buSzPct val="65000"/>
              <a:buFont typeface="Wingdings" pitchFamily="2" charset="2"/>
              <a:buChar char="Ø"/>
            </a:pPr>
            <a:r>
              <a:rPr lang="en-US" sz="2000" dirty="0" smtClean="0"/>
              <a:t>Limitations imposed by management</a:t>
            </a:r>
          </a:p>
          <a:p>
            <a:pPr marL="912813" lvl="1" indent="-342900">
              <a:buClr>
                <a:schemeClr val="accent1"/>
              </a:buClr>
              <a:buSzPct val="65000"/>
            </a:pPr>
            <a:endParaRPr lang="en-US" sz="2000" dirty="0" smtClean="0"/>
          </a:p>
          <a:p>
            <a:pPr marL="912813" lvl="1" indent="-342900">
              <a:buClr>
                <a:schemeClr val="accent1"/>
              </a:buClr>
              <a:buSzPct val="65000"/>
            </a:pPr>
            <a:endParaRPr lang="en-US" sz="2000" dirty="0" smtClean="0">
              <a:ea typeface="+mn-ea"/>
              <a:cs typeface="+mn-cs"/>
            </a:endParaRPr>
          </a:p>
          <a:p>
            <a:pPr marL="1377950">
              <a:buFont typeface="Wingdings" pitchFamily="2" charset="2"/>
              <a:buChar char="Ø"/>
            </a:pPr>
            <a:endParaRPr lang="en-US" sz="2000" dirty="0" smtClean="0"/>
          </a:p>
          <a:p>
            <a:pPr marL="912813" lvl="1" indent="-342900">
              <a:buClr>
                <a:schemeClr val="accent1"/>
              </a:buClr>
              <a:buSzPct val="65000"/>
            </a:pPr>
            <a:endParaRPr lang="en-US" sz="2000" dirty="0" smtClean="0">
              <a:ea typeface="+mn-ea"/>
              <a:cs typeface="+mn-cs"/>
            </a:endParaRPr>
          </a:p>
          <a:p>
            <a:pPr marL="1377950" lvl="1" indent="-342900">
              <a:buClr>
                <a:schemeClr val="accent1"/>
              </a:buClr>
              <a:buSzPct val="65000"/>
              <a:buFont typeface="Wingdings" pitchFamily="2" charset="2"/>
              <a:buChar char="Ø"/>
            </a:pPr>
            <a:endParaRPr lang="en-US" sz="2000" dirty="0" smtClean="0">
              <a:ea typeface="+mn-ea"/>
              <a:cs typeface="+mn-cs"/>
            </a:endParaRPr>
          </a:p>
          <a:p>
            <a:pPr marL="912813" lvl="0">
              <a:buFont typeface="Wingdings" pitchFamily="2" charset="2"/>
              <a:buChar char="q"/>
            </a:pPr>
            <a:endParaRPr lang="en-US" sz="2000" dirty="0" smtClean="0"/>
          </a:p>
          <a:p>
            <a:pPr marL="1377950" lvl="0">
              <a:buFont typeface="Wingdings" pitchFamily="2" charset="2"/>
              <a:buChar char="Ø"/>
            </a:pPr>
            <a:endParaRPr lang="en-US" sz="2000" dirty="0" smtClean="0"/>
          </a:p>
          <a:p>
            <a:pPr marL="1377950" lvl="0">
              <a:buFont typeface="Wingdings" pitchFamily="2" charset="2"/>
              <a:buChar char="Ø"/>
            </a:pPr>
            <a:endParaRPr lang="en-US" sz="2000" dirty="0" smtClean="0"/>
          </a:p>
          <a:p>
            <a:pPr marL="1377950">
              <a:buFont typeface="Wingdings" pitchFamily="2" charset="2"/>
              <a:buChar char="Ø"/>
            </a:pPr>
            <a:endParaRPr lang="en-US" sz="2000" dirty="0" smtClean="0"/>
          </a:p>
          <a:p>
            <a:pPr marL="1377950">
              <a:buFont typeface="Wingdings" pitchFamily="2" charset="2"/>
              <a:buChar char="Ø"/>
            </a:pPr>
            <a:endParaRPr lang="en-US" sz="2000" dirty="0" smtClean="0"/>
          </a:p>
          <a:p>
            <a:endParaRPr lang="en-US" sz="2000"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Fraud – conditions for </a:t>
            </a:r>
            <a:r>
              <a:rPr lang="en-US" sz="4000" dirty="0" smtClean="0">
                <a:latin typeface="Verdana" pitchFamily="34" charset="0"/>
                <a:ea typeface="Verdana" pitchFamily="34" charset="0"/>
                <a:cs typeface="Verdana" pitchFamily="34" charset="0"/>
              </a:rPr>
              <a:t>fraud*</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90600"/>
            <a:ext cx="8229600" cy="5257800"/>
          </a:xfrm>
        </p:spPr>
        <p:txBody>
          <a:bodyPr/>
          <a:lstStyle/>
          <a:p>
            <a:r>
              <a:rPr lang="en-US" sz="2000" b="1" dirty="0" smtClean="0"/>
              <a:t>Conditions for fraud</a:t>
            </a:r>
            <a:r>
              <a:rPr lang="en-US" sz="2000" dirty="0" smtClean="0"/>
              <a:t> – three conditions for fraud arising from fraudulent financial reporting and misappropriations of assets are as fraud triangle.</a:t>
            </a:r>
          </a:p>
          <a:p>
            <a:pPr marL="912813">
              <a:buFont typeface="Wingdings" pitchFamily="2" charset="2"/>
              <a:buChar char="q"/>
              <a:defRPr/>
            </a:pPr>
            <a:r>
              <a:rPr lang="en-US" sz="2000" b="1" dirty="0" smtClean="0"/>
              <a:t>Incentives/pressures - </a:t>
            </a:r>
            <a:r>
              <a:rPr lang="en-US" sz="2000" dirty="0" smtClean="0"/>
              <a:t>management or other employees have </a:t>
            </a:r>
            <a:r>
              <a:rPr lang="en-US" sz="2000" b="1" dirty="0" smtClean="0"/>
              <a:t>incentives or pressures to commit fraud.</a:t>
            </a:r>
          </a:p>
          <a:p>
            <a:pPr marL="912813">
              <a:buFont typeface="Wingdings" pitchFamily="2" charset="2"/>
              <a:buChar char="q"/>
              <a:defRPr/>
            </a:pPr>
            <a:r>
              <a:rPr lang="en-US" sz="2000" b="1" dirty="0" smtClean="0"/>
              <a:t>Opportunities</a:t>
            </a:r>
            <a:r>
              <a:rPr lang="en-US" sz="2000" dirty="0" smtClean="0"/>
              <a:t> - circumstances provide </a:t>
            </a:r>
            <a:r>
              <a:rPr lang="en-US" sz="2000" b="1" dirty="0" smtClean="0"/>
              <a:t>opportunities for management or employees to commit fraud.</a:t>
            </a:r>
          </a:p>
          <a:p>
            <a:pPr marL="912813">
              <a:buFont typeface="Wingdings" pitchFamily="2" charset="2"/>
              <a:buChar char="q"/>
              <a:defRPr/>
            </a:pPr>
            <a:r>
              <a:rPr lang="en-US" sz="2000" b="1" dirty="0" smtClean="0"/>
              <a:t>Attitudes/rationalization -</a:t>
            </a:r>
            <a:r>
              <a:rPr lang="en-US" sz="2000" dirty="0" smtClean="0"/>
              <a:t> an attitude, character, or set of </a:t>
            </a:r>
            <a:r>
              <a:rPr lang="en-US" sz="2000" b="1" dirty="0" smtClean="0"/>
              <a:t>ethical values exists that allows management or employees to commit a dishonest act</a:t>
            </a:r>
            <a:r>
              <a:rPr lang="en-US" sz="2000" dirty="0" smtClean="0"/>
              <a:t>, or they are in an environment that imposes sufficient pressure that causes them </a:t>
            </a:r>
            <a:r>
              <a:rPr lang="en-US" sz="2000" b="1" dirty="0" smtClean="0"/>
              <a:t>to rationalize committing a dishonest act.</a:t>
            </a:r>
          </a:p>
          <a:p>
            <a:pPr marL="912813">
              <a:buFont typeface="Wingdings" pitchFamily="2" charset="2"/>
              <a:buChar char="q"/>
              <a:defRPr/>
            </a:pPr>
            <a:endParaRPr lang="en-US" sz="2000" dirty="0" smtClean="0"/>
          </a:p>
          <a:p>
            <a:pPr marL="912813">
              <a:buFont typeface="Wingdings" pitchFamily="2" charset="2"/>
              <a:buChar char="q"/>
              <a:defRPr/>
            </a:pPr>
            <a:endParaRPr lang="en-US" sz="2000" dirty="0" smtClean="0"/>
          </a:p>
          <a:p>
            <a:endParaRPr lang="en-US" sz="2000" dirty="0" smtClean="0"/>
          </a:p>
          <a:p>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Fraud – conditions for </a:t>
            </a:r>
            <a:r>
              <a:rPr lang="en-US" sz="4000" dirty="0" smtClean="0">
                <a:latin typeface="Verdana" pitchFamily="34" charset="0"/>
                <a:ea typeface="Verdana" pitchFamily="34" charset="0"/>
                <a:cs typeface="Verdana" pitchFamily="34" charset="0"/>
              </a:rPr>
              <a:t>fraud*</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pic>
        <p:nvPicPr>
          <p:cNvPr id="1026" name="Picture 2"/>
          <p:cNvPicPr>
            <a:picLocks noChangeAspect="1" noChangeArrowheads="1"/>
          </p:cNvPicPr>
          <p:nvPr/>
        </p:nvPicPr>
        <p:blipFill>
          <a:blip r:embed="rId3" cstate="print"/>
          <a:srcRect/>
          <a:stretch>
            <a:fillRect/>
          </a:stretch>
        </p:blipFill>
        <p:spPr bwMode="auto">
          <a:xfrm>
            <a:off x="528638" y="1595438"/>
            <a:ext cx="8086725" cy="366712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Fraud – conditions for </a:t>
            </a:r>
            <a:r>
              <a:rPr lang="en-US" sz="4000" dirty="0" smtClean="0">
                <a:latin typeface="Verdana" pitchFamily="34" charset="0"/>
                <a:ea typeface="Verdana" pitchFamily="34" charset="0"/>
                <a:cs typeface="Verdana" pitchFamily="34" charset="0"/>
              </a:rPr>
              <a:t>fraud*</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Nov 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pic>
        <p:nvPicPr>
          <p:cNvPr id="2050" name="Picture 2"/>
          <p:cNvPicPr>
            <a:picLocks noChangeAspect="1" noChangeArrowheads="1"/>
          </p:cNvPicPr>
          <p:nvPr/>
        </p:nvPicPr>
        <p:blipFill>
          <a:blip r:embed="rId3" cstate="print"/>
          <a:srcRect/>
          <a:stretch>
            <a:fillRect/>
          </a:stretch>
        </p:blipFill>
        <p:spPr bwMode="auto">
          <a:xfrm>
            <a:off x="1447800" y="1066800"/>
            <a:ext cx="6400800" cy="57150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Тема1</Template>
  <TotalTime>1526</TotalTime>
  <Words>8760</Words>
  <Application>Microsoft Office PowerPoint</Application>
  <PresentationFormat>Экран (4:3)</PresentationFormat>
  <Paragraphs>731</Paragraphs>
  <Slides>69</Slides>
  <Notes>34</Notes>
  <HiddenSlides>0</HiddenSlides>
  <MMClips>0</MMClips>
  <ScaleCrop>false</ScaleCrop>
  <HeadingPairs>
    <vt:vector size="4" baseType="variant">
      <vt:variant>
        <vt:lpstr>Тема</vt:lpstr>
      </vt:variant>
      <vt:variant>
        <vt:i4>1</vt:i4>
      </vt:variant>
      <vt:variant>
        <vt:lpstr>Заголовки слайдов</vt:lpstr>
      </vt:variant>
      <vt:variant>
        <vt:i4>69</vt:i4>
      </vt:variant>
    </vt:vector>
  </HeadingPairs>
  <TitlesOfParts>
    <vt:vector size="70" baseType="lpstr">
      <vt:lpstr>Тема1</vt:lpstr>
      <vt:lpstr>Auditing – Lecture 7  Part II. Audit process by phase: Phase IV. Reporting</vt:lpstr>
      <vt:lpstr>Content</vt:lpstr>
      <vt:lpstr>Fraud - types of fraud*</vt:lpstr>
      <vt:lpstr>Fraud - types of fraud*</vt:lpstr>
      <vt:lpstr>Fraud - types of fraud*</vt:lpstr>
      <vt:lpstr>Fraud - types of fraud*</vt:lpstr>
      <vt:lpstr>Fraud – conditions for fraud*</vt:lpstr>
      <vt:lpstr>Fraud – conditions for fraud*</vt:lpstr>
      <vt:lpstr>Fraud – conditions for fraud*</vt:lpstr>
      <vt:lpstr>Fraud – conditions for fraud*</vt:lpstr>
      <vt:lpstr>Fraud – conditions for fraud*</vt:lpstr>
      <vt:lpstr>Fraud – conditions for fraud*</vt:lpstr>
      <vt:lpstr>Fraud – conditions for fraud*</vt:lpstr>
      <vt:lpstr>Fraud – conditions for fraud*</vt:lpstr>
      <vt:lpstr>Fraud – assessing the risk*</vt:lpstr>
      <vt:lpstr>Fraud – assessing the risk*</vt:lpstr>
      <vt:lpstr>Fraud – assessing the risk*</vt:lpstr>
      <vt:lpstr>Fraud – assessing the risk*</vt:lpstr>
      <vt:lpstr>Fraud – assessing the risk*</vt:lpstr>
      <vt:lpstr>Fraud – assessing the risk*</vt:lpstr>
      <vt:lpstr>Fraud – documenting the assess-t*</vt:lpstr>
      <vt:lpstr>Fraud – specific fraud risk areas</vt:lpstr>
      <vt:lpstr>Fraud – specific fraud risk areas</vt:lpstr>
      <vt:lpstr>Fraud – specific fraud risk areas</vt:lpstr>
      <vt:lpstr>Fraud – specific fraud risk areas</vt:lpstr>
      <vt:lpstr>Fraud – specific fraud risk areas</vt:lpstr>
      <vt:lpstr>Fraud – specific fraud risk areas</vt:lpstr>
      <vt:lpstr>Fraud – specific fraud risk areas</vt:lpstr>
      <vt:lpstr>Fraud – specific fraud risk areas</vt:lpstr>
      <vt:lpstr>Fraud – specific fraud risk areas</vt:lpstr>
      <vt:lpstr>Fraud – specific fraud risk areas</vt:lpstr>
      <vt:lpstr>Fraud – specific fraud risk areas</vt:lpstr>
      <vt:lpstr>Fraud – specific fraud risk areas</vt:lpstr>
      <vt:lpstr>Fraud – specific fraud risk areas</vt:lpstr>
      <vt:lpstr>Fraud – specific fraud risk areas</vt:lpstr>
      <vt:lpstr>Fraud – auditor’s responsibilities*</vt:lpstr>
      <vt:lpstr>Fraud – auditor’s responsibilities*</vt:lpstr>
      <vt:lpstr>Fraud – auditor’s responsibilities*</vt:lpstr>
      <vt:lpstr>Fraud – auditor’s responsibilities*</vt:lpstr>
      <vt:lpstr>Reporting – basic elements of AR*</vt:lpstr>
      <vt:lpstr>Reporting – standard unqualified AR*</vt:lpstr>
      <vt:lpstr>Reporting – standard  unqualified AR*</vt:lpstr>
      <vt:lpstr>Reporting – extended and/or modified unqualified AR*</vt:lpstr>
      <vt:lpstr>Reporting – departures from unqualified AR*</vt:lpstr>
      <vt:lpstr>Reporting – decision-making process about type of AR*</vt:lpstr>
      <vt:lpstr>Reporting – qualified AR*</vt:lpstr>
      <vt:lpstr>Reporting – adverse AR*</vt:lpstr>
      <vt:lpstr>Reporting – disclaimer of AR* </vt:lpstr>
      <vt:lpstr>Recommended reading</vt:lpstr>
      <vt:lpstr>Appendix: ISA 240 – Fraud</vt:lpstr>
      <vt:lpstr>Appendix: ISA 240 – Fraud</vt:lpstr>
      <vt:lpstr>Appendix: ISA 240 – Fraud</vt:lpstr>
      <vt:lpstr>Appendix: ISA 240 – Fraud</vt:lpstr>
      <vt:lpstr>Appendix: ISA 240 – Fraud</vt:lpstr>
      <vt:lpstr>Appendix: ISA 240 – Fraud</vt:lpstr>
      <vt:lpstr>Appendix: ISA 450 – Misstat-s </vt:lpstr>
      <vt:lpstr>Appendix: ISA 450 – Misstat-s </vt:lpstr>
      <vt:lpstr>Appendix: ISA 450 – Misstat-s </vt:lpstr>
      <vt:lpstr>Appendix: ISA 700 – AR </vt:lpstr>
      <vt:lpstr>Appendix: ISA 700 – AR </vt:lpstr>
      <vt:lpstr>Appendix: ISA 700 – AR </vt:lpstr>
      <vt:lpstr>Appendix: ISA 700 – AR </vt:lpstr>
      <vt:lpstr>Appendix: ISA 700 – AR </vt:lpstr>
      <vt:lpstr>Appendix: ISA 700 – AR </vt:lpstr>
      <vt:lpstr>Appendix: ISA 700 – AR </vt:lpstr>
      <vt:lpstr>Appendix: ISA 700 – AR </vt:lpstr>
      <vt:lpstr>Appendix: ISA 705 – AR modif. </vt:lpstr>
      <vt:lpstr>Appendix: ISA 705 – AR modif. </vt:lpstr>
      <vt:lpstr>Appendix: ISA 705 – AR modif. </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175</cp:revision>
  <dcterms:created xsi:type="dcterms:W3CDTF">2014-08-29T06:21:19Z</dcterms:created>
  <dcterms:modified xsi:type="dcterms:W3CDTF">2015-11-21T22:41:41Z</dcterms:modified>
</cp:coreProperties>
</file>