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23.xml" ContentType="application/vnd.openxmlformats-officedocument.presentationml.notesSlide+xml"/>
  <Override PartName="/ppt/notesSlides/notesSlide41.xml" ContentType="application/vnd.openxmlformats-officedocument.presentationml.notesSlide+xml"/>
  <Override PartName="/ppt/notesSlides/notesSlide12.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slides/slide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s/slide66.xml" ContentType="application/vnd.openxmlformats-officedocument.presentationml.slide+xml"/>
  <Override PartName="/ppt/slideLayouts/slideLayout7.xml" ContentType="application/vnd.openxmlformats-officedocument.presentationml.slideLayout+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notesSlides/notesSlide3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4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Layouts/slideLayout4.xml" ContentType="application/vnd.openxmlformats-officedocument.presentationml.slideLayout+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notesSlides/notesSlide18.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notesSlides/notesSlide25.xml" ContentType="application/vnd.openxmlformats-officedocument.presentationml.notesSlide+xml"/>
  <Override PartName="/ppt/notesSlides/notesSlide43.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21.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68.xml" ContentType="application/vnd.openxmlformats-officedocument.presentationml.slide+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5" r:id="rId1"/>
  </p:sldMasterIdLst>
  <p:notesMasterIdLst>
    <p:notesMasterId r:id="rId76"/>
  </p:notesMasterIdLst>
  <p:sldIdLst>
    <p:sldId id="282" r:id="rId2"/>
    <p:sldId id="258" r:id="rId3"/>
    <p:sldId id="259" r:id="rId4"/>
    <p:sldId id="285" r:id="rId5"/>
    <p:sldId id="286" r:id="rId6"/>
    <p:sldId id="287" r:id="rId7"/>
    <p:sldId id="289" r:id="rId8"/>
    <p:sldId id="288" r:id="rId9"/>
    <p:sldId id="290" r:id="rId10"/>
    <p:sldId id="283" r:id="rId11"/>
    <p:sldId id="291" r:id="rId12"/>
    <p:sldId id="292" r:id="rId13"/>
    <p:sldId id="293" r:id="rId14"/>
    <p:sldId id="294" r:id="rId15"/>
    <p:sldId id="295" r:id="rId16"/>
    <p:sldId id="296" r:id="rId17"/>
    <p:sldId id="297" r:id="rId18"/>
    <p:sldId id="298" r:id="rId19"/>
    <p:sldId id="299" r:id="rId20"/>
    <p:sldId id="300" r:id="rId21"/>
    <p:sldId id="301" r:id="rId22"/>
    <p:sldId id="302" r:id="rId23"/>
    <p:sldId id="303" r:id="rId24"/>
    <p:sldId id="304" r:id="rId25"/>
    <p:sldId id="305" r:id="rId26"/>
    <p:sldId id="284" r:id="rId27"/>
    <p:sldId id="307" r:id="rId28"/>
    <p:sldId id="306" r:id="rId29"/>
    <p:sldId id="308" r:id="rId30"/>
    <p:sldId id="309" r:id="rId31"/>
    <p:sldId id="311" r:id="rId32"/>
    <p:sldId id="312" r:id="rId33"/>
    <p:sldId id="313" r:id="rId34"/>
    <p:sldId id="314" r:id="rId35"/>
    <p:sldId id="315" r:id="rId36"/>
    <p:sldId id="316" r:id="rId37"/>
    <p:sldId id="339" r:id="rId38"/>
    <p:sldId id="317" r:id="rId39"/>
    <p:sldId id="318" r:id="rId40"/>
    <p:sldId id="319" r:id="rId41"/>
    <p:sldId id="320" r:id="rId42"/>
    <p:sldId id="321" r:id="rId43"/>
    <p:sldId id="322" r:id="rId44"/>
    <p:sldId id="323" r:id="rId45"/>
    <p:sldId id="324" r:id="rId46"/>
    <p:sldId id="279" r:id="rId47"/>
    <p:sldId id="325" r:id="rId48"/>
    <p:sldId id="333" r:id="rId49"/>
    <p:sldId id="340" r:id="rId50"/>
    <p:sldId id="341" r:id="rId51"/>
    <p:sldId id="342" r:id="rId52"/>
    <p:sldId id="343" r:id="rId53"/>
    <p:sldId id="344" r:id="rId54"/>
    <p:sldId id="345" r:id="rId55"/>
    <p:sldId id="346" r:id="rId56"/>
    <p:sldId id="327" r:id="rId57"/>
    <p:sldId id="347" r:id="rId58"/>
    <p:sldId id="348" r:id="rId59"/>
    <p:sldId id="349" r:id="rId60"/>
    <p:sldId id="350" r:id="rId61"/>
    <p:sldId id="351" r:id="rId62"/>
    <p:sldId id="352" r:id="rId63"/>
    <p:sldId id="353" r:id="rId64"/>
    <p:sldId id="328" r:id="rId65"/>
    <p:sldId id="334" r:id="rId66"/>
    <p:sldId id="335" r:id="rId67"/>
    <p:sldId id="329" r:id="rId68"/>
    <p:sldId id="336" r:id="rId69"/>
    <p:sldId id="337" r:id="rId70"/>
    <p:sldId id="338" r:id="rId71"/>
    <p:sldId id="330" r:id="rId72"/>
    <p:sldId id="354" r:id="rId73"/>
    <p:sldId id="355" r:id="rId74"/>
    <p:sldId id="356" r:id="rId75"/>
  </p:sldIdLst>
  <p:sldSz cx="9144000" cy="6858000" type="screen4x3"/>
  <p:notesSz cx="6858000" cy="97155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Средний стиль 2 - акцент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3154" autoAdjust="0"/>
  </p:normalViewPr>
  <p:slideViewPr>
    <p:cSldViewPr>
      <p:cViewPr varScale="1">
        <p:scale>
          <a:sx n="56" d="100"/>
          <a:sy n="56" d="100"/>
        </p:scale>
        <p:origin x="-1692"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notesMaster" Target="notesMasters/notesMaster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85775"/>
          </a:xfrm>
          <a:prstGeom prst="rect">
            <a:avLst/>
          </a:prstGeom>
        </p:spPr>
        <p:txBody>
          <a:bodyPr vert="horz" lIns="91440" tIns="45720" rIns="91440" bIns="45720" rtlCol="0"/>
          <a:lstStyle>
            <a:lvl1pPr algn="l">
              <a:defRPr sz="1200"/>
            </a:lvl1pPr>
          </a:lstStyle>
          <a:p>
            <a:endParaRPr lang="en-US"/>
          </a:p>
        </p:txBody>
      </p:sp>
      <p:sp>
        <p:nvSpPr>
          <p:cNvPr id="3" name="Дата 2"/>
          <p:cNvSpPr>
            <a:spLocks noGrp="1"/>
          </p:cNvSpPr>
          <p:nvPr>
            <p:ph type="dt" idx="1"/>
          </p:nvPr>
        </p:nvSpPr>
        <p:spPr>
          <a:xfrm>
            <a:off x="3884613" y="0"/>
            <a:ext cx="2971800" cy="485775"/>
          </a:xfrm>
          <a:prstGeom prst="rect">
            <a:avLst/>
          </a:prstGeom>
        </p:spPr>
        <p:txBody>
          <a:bodyPr vert="horz" lIns="91440" tIns="45720" rIns="91440" bIns="45720" rtlCol="0"/>
          <a:lstStyle>
            <a:lvl1pPr algn="r">
              <a:defRPr sz="1200"/>
            </a:lvl1pPr>
          </a:lstStyle>
          <a:p>
            <a:fld id="{A189C834-FF10-44AF-949F-67E41DC27620}" type="datetimeFigureOut">
              <a:rPr lang="en-US" smtClean="0"/>
              <a:pPr/>
              <a:t>07-Nov-15</a:t>
            </a:fld>
            <a:endParaRPr lang="en-US"/>
          </a:p>
        </p:txBody>
      </p:sp>
      <p:sp>
        <p:nvSpPr>
          <p:cNvPr id="4" name="Образ слайда 3"/>
          <p:cNvSpPr>
            <a:spLocks noGrp="1" noRot="1" noChangeAspect="1"/>
          </p:cNvSpPr>
          <p:nvPr>
            <p:ph type="sldImg" idx="2"/>
          </p:nvPr>
        </p:nvSpPr>
        <p:spPr>
          <a:xfrm>
            <a:off x="1000125" y="728663"/>
            <a:ext cx="4857750" cy="3643312"/>
          </a:xfrm>
          <a:prstGeom prst="rect">
            <a:avLst/>
          </a:prstGeom>
          <a:noFill/>
          <a:ln w="12700">
            <a:solidFill>
              <a:prstClr val="black"/>
            </a:solidFill>
          </a:ln>
        </p:spPr>
        <p:txBody>
          <a:bodyPr vert="horz" lIns="91440" tIns="45720" rIns="91440" bIns="45720" rtlCol="0" anchor="ctr"/>
          <a:lstStyle/>
          <a:p>
            <a:endParaRPr lang="en-US"/>
          </a:p>
        </p:txBody>
      </p:sp>
      <p:sp>
        <p:nvSpPr>
          <p:cNvPr id="5" name="Заметки 4"/>
          <p:cNvSpPr>
            <a:spLocks noGrp="1"/>
          </p:cNvSpPr>
          <p:nvPr>
            <p:ph type="body" sz="quarter" idx="3"/>
          </p:nvPr>
        </p:nvSpPr>
        <p:spPr>
          <a:xfrm>
            <a:off x="685800" y="4614863"/>
            <a:ext cx="5486400" cy="4371975"/>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6" name="Нижний колонтитул 5"/>
          <p:cNvSpPr>
            <a:spLocks noGrp="1"/>
          </p:cNvSpPr>
          <p:nvPr>
            <p:ph type="ftr" sz="quarter" idx="4"/>
          </p:nvPr>
        </p:nvSpPr>
        <p:spPr>
          <a:xfrm>
            <a:off x="0" y="9228138"/>
            <a:ext cx="2971800" cy="485775"/>
          </a:xfrm>
          <a:prstGeom prst="rect">
            <a:avLst/>
          </a:prstGeom>
        </p:spPr>
        <p:txBody>
          <a:bodyPr vert="horz" lIns="91440" tIns="45720" rIns="91440" bIns="45720" rtlCol="0" anchor="b"/>
          <a:lstStyle>
            <a:lvl1pPr algn="l">
              <a:defRPr sz="1200"/>
            </a:lvl1pPr>
          </a:lstStyle>
          <a:p>
            <a:endParaRPr lang="en-US"/>
          </a:p>
        </p:txBody>
      </p:sp>
      <p:sp>
        <p:nvSpPr>
          <p:cNvPr id="7" name="Номер слайда 6"/>
          <p:cNvSpPr>
            <a:spLocks noGrp="1"/>
          </p:cNvSpPr>
          <p:nvPr>
            <p:ph type="sldNum" sz="quarter" idx="5"/>
          </p:nvPr>
        </p:nvSpPr>
        <p:spPr>
          <a:xfrm>
            <a:off x="3884613" y="9228138"/>
            <a:ext cx="2971800" cy="485775"/>
          </a:xfrm>
          <a:prstGeom prst="rect">
            <a:avLst/>
          </a:prstGeom>
        </p:spPr>
        <p:txBody>
          <a:bodyPr vert="horz" lIns="91440" tIns="45720" rIns="91440" bIns="45720" rtlCol="0" anchor="b"/>
          <a:lstStyle>
            <a:lvl1pPr algn="r">
              <a:defRPr sz="1200"/>
            </a:lvl1pPr>
          </a:lstStyle>
          <a:p>
            <a:fld id="{7D866A94-093D-48F8-BC8C-55C5FF84EEF0}"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u="none" dirty="0" smtClean="0"/>
              <a:t>*</a:t>
            </a:r>
            <a:r>
              <a:rPr lang="en-US" sz="1200" u="sng" dirty="0" smtClean="0"/>
              <a:t>See Appendix: ISA 520</a:t>
            </a:r>
          </a:p>
          <a:p>
            <a:endParaRPr lang="en-US" dirty="0"/>
          </a:p>
        </p:txBody>
      </p:sp>
      <p:sp>
        <p:nvSpPr>
          <p:cNvPr id="4" name="Номер слайда 3"/>
          <p:cNvSpPr>
            <a:spLocks noGrp="1"/>
          </p:cNvSpPr>
          <p:nvPr>
            <p:ph type="sldNum" sz="quarter" idx="10"/>
          </p:nvPr>
        </p:nvSpPr>
        <p:spPr/>
        <p:txBody>
          <a:bodyPr/>
          <a:lstStyle/>
          <a:p>
            <a:fld id="{7D866A94-093D-48F8-BC8C-55C5FF84EEF0}" type="slidenum">
              <a:rPr lang="en-US" smtClean="0"/>
              <a:pPr/>
              <a:t>3</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u="none" dirty="0" smtClean="0"/>
              <a:t>*</a:t>
            </a:r>
            <a:r>
              <a:rPr lang="en-US" sz="1200" u="sng" dirty="0" smtClean="0"/>
              <a:t>See Appendix: ISA 520</a:t>
            </a:r>
          </a:p>
          <a:p>
            <a:endParaRPr lang="en-US" dirty="0"/>
          </a:p>
        </p:txBody>
      </p:sp>
      <p:sp>
        <p:nvSpPr>
          <p:cNvPr id="4" name="Номер слайда 3"/>
          <p:cNvSpPr>
            <a:spLocks noGrp="1"/>
          </p:cNvSpPr>
          <p:nvPr>
            <p:ph type="sldNum" sz="quarter" idx="10"/>
          </p:nvPr>
        </p:nvSpPr>
        <p:spPr/>
        <p:txBody>
          <a:bodyPr/>
          <a:lstStyle/>
          <a:p>
            <a:fld id="{7D866A94-093D-48F8-BC8C-55C5FF84EEF0}" type="slidenum">
              <a:rPr lang="en-US" smtClean="0"/>
              <a:pPr/>
              <a:t>12</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u="none" dirty="0" smtClean="0"/>
              <a:t>*</a:t>
            </a:r>
            <a:r>
              <a:rPr lang="en-US" sz="1200" u="sng" dirty="0" smtClean="0"/>
              <a:t>See Appendix: ISA 520</a:t>
            </a:r>
          </a:p>
          <a:p>
            <a:endParaRPr lang="en-US" dirty="0"/>
          </a:p>
        </p:txBody>
      </p:sp>
      <p:sp>
        <p:nvSpPr>
          <p:cNvPr id="4" name="Номер слайда 3"/>
          <p:cNvSpPr>
            <a:spLocks noGrp="1"/>
          </p:cNvSpPr>
          <p:nvPr>
            <p:ph type="sldNum" sz="quarter" idx="10"/>
          </p:nvPr>
        </p:nvSpPr>
        <p:spPr/>
        <p:txBody>
          <a:bodyPr/>
          <a:lstStyle/>
          <a:p>
            <a:fld id="{7D866A94-093D-48F8-BC8C-55C5FF84EEF0}" type="slidenum">
              <a:rPr lang="en-US" smtClean="0"/>
              <a:pPr/>
              <a:t>13</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u="none" dirty="0" smtClean="0"/>
              <a:t>*</a:t>
            </a:r>
            <a:r>
              <a:rPr lang="en-US" sz="1200" u="sng" dirty="0" smtClean="0"/>
              <a:t>See Appendix: ISA 520</a:t>
            </a:r>
          </a:p>
          <a:p>
            <a:endParaRPr lang="en-US" dirty="0"/>
          </a:p>
        </p:txBody>
      </p:sp>
      <p:sp>
        <p:nvSpPr>
          <p:cNvPr id="4" name="Номер слайда 3"/>
          <p:cNvSpPr>
            <a:spLocks noGrp="1"/>
          </p:cNvSpPr>
          <p:nvPr>
            <p:ph type="sldNum" sz="quarter" idx="10"/>
          </p:nvPr>
        </p:nvSpPr>
        <p:spPr/>
        <p:txBody>
          <a:bodyPr/>
          <a:lstStyle/>
          <a:p>
            <a:fld id="{7D866A94-093D-48F8-BC8C-55C5FF84EEF0}" type="slidenum">
              <a:rPr lang="en-US" smtClean="0"/>
              <a:pPr/>
              <a:t>14</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u="none" dirty="0" smtClean="0"/>
              <a:t>*</a:t>
            </a:r>
            <a:r>
              <a:rPr lang="en-US" sz="1200" u="sng" dirty="0" smtClean="0"/>
              <a:t>See Appendix: ISA 520</a:t>
            </a:r>
          </a:p>
          <a:p>
            <a:endParaRPr lang="en-US" dirty="0"/>
          </a:p>
        </p:txBody>
      </p:sp>
      <p:sp>
        <p:nvSpPr>
          <p:cNvPr id="4" name="Номер слайда 3"/>
          <p:cNvSpPr>
            <a:spLocks noGrp="1"/>
          </p:cNvSpPr>
          <p:nvPr>
            <p:ph type="sldNum" sz="quarter" idx="10"/>
          </p:nvPr>
        </p:nvSpPr>
        <p:spPr/>
        <p:txBody>
          <a:bodyPr/>
          <a:lstStyle/>
          <a:p>
            <a:fld id="{7D866A94-093D-48F8-BC8C-55C5FF84EEF0}" type="slidenum">
              <a:rPr lang="en-US" smtClean="0"/>
              <a:pPr/>
              <a:t>15</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u="none" dirty="0" smtClean="0"/>
              <a:t>*</a:t>
            </a:r>
            <a:r>
              <a:rPr lang="en-US" sz="1200" u="sng" dirty="0" smtClean="0"/>
              <a:t>See Appendix: ISA 520</a:t>
            </a:r>
          </a:p>
          <a:p>
            <a:endParaRPr lang="en-US" dirty="0"/>
          </a:p>
        </p:txBody>
      </p:sp>
      <p:sp>
        <p:nvSpPr>
          <p:cNvPr id="4" name="Номер слайда 3"/>
          <p:cNvSpPr>
            <a:spLocks noGrp="1"/>
          </p:cNvSpPr>
          <p:nvPr>
            <p:ph type="sldNum" sz="quarter" idx="10"/>
          </p:nvPr>
        </p:nvSpPr>
        <p:spPr/>
        <p:txBody>
          <a:bodyPr/>
          <a:lstStyle/>
          <a:p>
            <a:fld id="{7D866A94-093D-48F8-BC8C-55C5FF84EEF0}" type="slidenum">
              <a:rPr lang="en-US" smtClean="0"/>
              <a:pPr/>
              <a:t>16</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u="none" dirty="0" smtClean="0"/>
              <a:t>*</a:t>
            </a:r>
            <a:r>
              <a:rPr lang="en-US" sz="1200" u="sng" dirty="0" smtClean="0"/>
              <a:t>See Appendix: ISA 520</a:t>
            </a:r>
          </a:p>
          <a:p>
            <a:endParaRPr lang="en-US" dirty="0"/>
          </a:p>
        </p:txBody>
      </p:sp>
      <p:sp>
        <p:nvSpPr>
          <p:cNvPr id="4" name="Номер слайда 3"/>
          <p:cNvSpPr>
            <a:spLocks noGrp="1"/>
          </p:cNvSpPr>
          <p:nvPr>
            <p:ph type="sldNum" sz="quarter" idx="10"/>
          </p:nvPr>
        </p:nvSpPr>
        <p:spPr/>
        <p:txBody>
          <a:bodyPr/>
          <a:lstStyle/>
          <a:p>
            <a:fld id="{7D866A94-093D-48F8-BC8C-55C5FF84EEF0}" type="slidenum">
              <a:rPr lang="en-US" smtClean="0"/>
              <a:pPr/>
              <a:t>17</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u="none" dirty="0" smtClean="0"/>
              <a:t>*</a:t>
            </a:r>
            <a:r>
              <a:rPr lang="en-US" sz="1200" u="sng" dirty="0" smtClean="0"/>
              <a:t>See Appendix: ISA 520</a:t>
            </a:r>
          </a:p>
          <a:p>
            <a:endParaRPr lang="en-US" dirty="0"/>
          </a:p>
        </p:txBody>
      </p:sp>
      <p:sp>
        <p:nvSpPr>
          <p:cNvPr id="4" name="Номер слайда 3"/>
          <p:cNvSpPr>
            <a:spLocks noGrp="1"/>
          </p:cNvSpPr>
          <p:nvPr>
            <p:ph type="sldNum" sz="quarter" idx="10"/>
          </p:nvPr>
        </p:nvSpPr>
        <p:spPr/>
        <p:txBody>
          <a:bodyPr/>
          <a:lstStyle/>
          <a:p>
            <a:fld id="{7D866A94-093D-48F8-BC8C-55C5FF84EEF0}" type="slidenum">
              <a:rPr lang="en-US" smtClean="0"/>
              <a:pPr/>
              <a:t>18</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u="none" dirty="0" smtClean="0"/>
              <a:t>*</a:t>
            </a:r>
            <a:r>
              <a:rPr lang="en-US" sz="1200" u="sng" dirty="0" smtClean="0"/>
              <a:t>See Appendix: ISA 520</a:t>
            </a:r>
          </a:p>
          <a:p>
            <a:endParaRPr lang="en-US" dirty="0"/>
          </a:p>
        </p:txBody>
      </p:sp>
      <p:sp>
        <p:nvSpPr>
          <p:cNvPr id="4" name="Номер слайда 3"/>
          <p:cNvSpPr>
            <a:spLocks noGrp="1"/>
          </p:cNvSpPr>
          <p:nvPr>
            <p:ph type="sldNum" sz="quarter" idx="10"/>
          </p:nvPr>
        </p:nvSpPr>
        <p:spPr/>
        <p:txBody>
          <a:bodyPr/>
          <a:lstStyle/>
          <a:p>
            <a:fld id="{7D866A94-093D-48F8-BC8C-55C5FF84EEF0}" type="slidenum">
              <a:rPr lang="en-US" smtClean="0"/>
              <a:pPr/>
              <a:t>19</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u="none" dirty="0" smtClean="0"/>
              <a:t>*</a:t>
            </a:r>
            <a:r>
              <a:rPr lang="en-US" sz="1200" u="sng" dirty="0" smtClean="0"/>
              <a:t>See Appendix: ISA 520</a:t>
            </a:r>
          </a:p>
          <a:p>
            <a:endParaRPr lang="en-US" dirty="0"/>
          </a:p>
        </p:txBody>
      </p:sp>
      <p:sp>
        <p:nvSpPr>
          <p:cNvPr id="4" name="Номер слайда 3"/>
          <p:cNvSpPr>
            <a:spLocks noGrp="1"/>
          </p:cNvSpPr>
          <p:nvPr>
            <p:ph type="sldNum" sz="quarter" idx="10"/>
          </p:nvPr>
        </p:nvSpPr>
        <p:spPr/>
        <p:txBody>
          <a:bodyPr/>
          <a:lstStyle/>
          <a:p>
            <a:fld id="{7D866A94-093D-48F8-BC8C-55C5FF84EEF0}" type="slidenum">
              <a:rPr lang="en-US" smtClean="0"/>
              <a:pPr/>
              <a:t>20</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u="none" dirty="0" smtClean="0"/>
              <a:t>*</a:t>
            </a:r>
            <a:r>
              <a:rPr lang="en-US" sz="1200" u="sng" dirty="0" smtClean="0"/>
              <a:t>See Appendix: ISA 520</a:t>
            </a:r>
          </a:p>
          <a:p>
            <a:endParaRPr lang="en-US" dirty="0"/>
          </a:p>
        </p:txBody>
      </p:sp>
      <p:sp>
        <p:nvSpPr>
          <p:cNvPr id="4" name="Номер слайда 3"/>
          <p:cNvSpPr>
            <a:spLocks noGrp="1"/>
          </p:cNvSpPr>
          <p:nvPr>
            <p:ph type="sldNum" sz="quarter" idx="10"/>
          </p:nvPr>
        </p:nvSpPr>
        <p:spPr/>
        <p:txBody>
          <a:bodyPr/>
          <a:lstStyle/>
          <a:p>
            <a:fld id="{7D866A94-093D-48F8-BC8C-55C5FF84EEF0}" type="slidenum">
              <a:rPr lang="en-US" smtClean="0"/>
              <a:pPr/>
              <a:t>21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u="none" dirty="0" smtClean="0"/>
              <a:t>*</a:t>
            </a:r>
            <a:r>
              <a:rPr lang="en-US" sz="1200" u="sng" dirty="0" smtClean="0"/>
              <a:t>See Appendix: ISA 520</a:t>
            </a:r>
            <a:endParaRPr lang="en-US" sz="1200" u="sng" dirty="0" smtClean="0"/>
          </a:p>
        </p:txBody>
      </p:sp>
      <p:sp>
        <p:nvSpPr>
          <p:cNvPr id="4" name="Номер слайда 3"/>
          <p:cNvSpPr>
            <a:spLocks noGrp="1"/>
          </p:cNvSpPr>
          <p:nvPr>
            <p:ph type="sldNum" sz="quarter" idx="10"/>
          </p:nvPr>
        </p:nvSpPr>
        <p:spPr/>
        <p:txBody>
          <a:bodyPr/>
          <a:lstStyle/>
          <a:p>
            <a:fld id="{7D866A94-093D-48F8-BC8C-55C5FF84EEF0}" type="slidenum">
              <a:rPr lang="en-US" smtClean="0"/>
              <a:pPr/>
              <a:t>4</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u="none" dirty="0" smtClean="0"/>
              <a:t>*</a:t>
            </a:r>
            <a:r>
              <a:rPr lang="en-US" sz="1200" u="sng" dirty="0" smtClean="0"/>
              <a:t>See Appendix: ISA 520</a:t>
            </a:r>
          </a:p>
          <a:p>
            <a:endParaRPr lang="en-US" dirty="0"/>
          </a:p>
        </p:txBody>
      </p:sp>
      <p:sp>
        <p:nvSpPr>
          <p:cNvPr id="4" name="Номер слайда 3"/>
          <p:cNvSpPr>
            <a:spLocks noGrp="1"/>
          </p:cNvSpPr>
          <p:nvPr>
            <p:ph type="sldNum" sz="quarter" idx="10"/>
          </p:nvPr>
        </p:nvSpPr>
        <p:spPr/>
        <p:txBody>
          <a:bodyPr/>
          <a:lstStyle/>
          <a:p>
            <a:fld id="{7D866A94-093D-48F8-BC8C-55C5FF84EEF0}" type="slidenum">
              <a:rPr lang="en-US" smtClean="0"/>
              <a:pPr/>
              <a:t>22</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u="none" dirty="0" smtClean="0"/>
              <a:t>*</a:t>
            </a:r>
            <a:r>
              <a:rPr lang="en-US" sz="1200" u="sng" dirty="0" smtClean="0"/>
              <a:t>See Appendix: ISA 520</a:t>
            </a:r>
          </a:p>
          <a:p>
            <a:endParaRPr lang="en-US" dirty="0"/>
          </a:p>
        </p:txBody>
      </p:sp>
      <p:sp>
        <p:nvSpPr>
          <p:cNvPr id="4" name="Номер слайда 3"/>
          <p:cNvSpPr>
            <a:spLocks noGrp="1"/>
          </p:cNvSpPr>
          <p:nvPr>
            <p:ph type="sldNum" sz="quarter" idx="10"/>
          </p:nvPr>
        </p:nvSpPr>
        <p:spPr/>
        <p:txBody>
          <a:bodyPr/>
          <a:lstStyle/>
          <a:p>
            <a:fld id="{7D866A94-093D-48F8-BC8C-55C5FF84EEF0}" type="slidenum">
              <a:rPr lang="en-US" smtClean="0"/>
              <a:pPr/>
              <a:t>23</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u="none" dirty="0" smtClean="0"/>
              <a:t>*</a:t>
            </a:r>
            <a:r>
              <a:rPr lang="en-US" sz="1200" u="sng" dirty="0" smtClean="0"/>
              <a:t>See Appendix: ISA 520</a:t>
            </a:r>
          </a:p>
          <a:p>
            <a:endParaRPr lang="en-US" dirty="0"/>
          </a:p>
        </p:txBody>
      </p:sp>
      <p:sp>
        <p:nvSpPr>
          <p:cNvPr id="4" name="Номер слайда 3"/>
          <p:cNvSpPr>
            <a:spLocks noGrp="1"/>
          </p:cNvSpPr>
          <p:nvPr>
            <p:ph type="sldNum" sz="quarter" idx="10"/>
          </p:nvPr>
        </p:nvSpPr>
        <p:spPr/>
        <p:txBody>
          <a:bodyPr/>
          <a:lstStyle/>
          <a:p>
            <a:fld id="{7D866A94-093D-48F8-BC8C-55C5FF84EEF0}" type="slidenum">
              <a:rPr lang="en-US" smtClean="0"/>
              <a:pPr/>
              <a:t>24</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fontScale="77500" lnSpcReduction="20000"/>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u="none" dirty="0" smtClean="0"/>
              <a:t>*</a:t>
            </a:r>
            <a:r>
              <a:rPr lang="en-US" sz="1200" u="sng" dirty="0" smtClean="0"/>
              <a:t>See Appendix: ISA 520</a:t>
            </a:r>
          </a:p>
          <a:p>
            <a:endParaRPr lang="en-US" u="sng" dirty="0" smtClean="0"/>
          </a:p>
          <a:p>
            <a:r>
              <a:rPr lang="en-US" u="sng" dirty="0" smtClean="0"/>
              <a:t>GAS</a:t>
            </a:r>
            <a:r>
              <a:rPr lang="en-US" u="sng" baseline="0" dirty="0" smtClean="0"/>
              <a:t> </a:t>
            </a:r>
            <a:r>
              <a:rPr lang="en-US" u="sng" baseline="0" dirty="0" err="1" smtClean="0"/>
              <a:t>vs</a:t>
            </a:r>
            <a:r>
              <a:rPr lang="en-US" u="sng" baseline="0" dirty="0" smtClean="0"/>
              <a:t> Data mining</a:t>
            </a:r>
          </a:p>
          <a:p>
            <a:endParaRPr lang="en-US"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GAS’s capability to assist in the overall audit process while requiring little technical skill is a major reason for its success. However, GAS has been criticized because it makes some tasks easier but it cannot complete any data analysis by itself. Data mining, on the other hand, analyzes data automatically but is more difficult to employ.</a:t>
            </a:r>
          </a:p>
          <a:p>
            <a:endParaRPr lang="en-US"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Data mining tools remain promising in a variety of application areas. With the development of appropriate data mining tools for the auditing profession, it may be expected to replace some professional expertise required in certain auditing processes. For now, although data mining procedures are useful in almost all steps of the audit process, its most practical and useful applications are in analytical procedures. Data mining may use many methods and techniques and algorithms to analyze client data. Data mining methods include data description, dependency analysis, classification and prediction, cluster analysis, outlier analysis and evolution analysis The most frequently used algorithms are decision trees, </a:t>
            </a:r>
            <a:r>
              <a:rPr lang="en-US" sz="1200" kern="1200" dirty="0" err="1" smtClean="0">
                <a:solidFill>
                  <a:schemeClr val="tx1"/>
                </a:solidFill>
                <a:latin typeface="+mn-lt"/>
                <a:ea typeface="+mn-ea"/>
                <a:cs typeface="+mn-cs"/>
              </a:rPr>
              <a:t>apriori</a:t>
            </a:r>
            <a:r>
              <a:rPr lang="en-US" sz="1200" kern="1200" dirty="0" smtClean="0">
                <a:solidFill>
                  <a:schemeClr val="tx1"/>
                </a:solidFill>
                <a:latin typeface="+mn-lt"/>
                <a:ea typeface="+mn-ea"/>
                <a:cs typeface="+mn-cs"/>
              </a:rPr>
              <a:t> algorithms, and neural networks. The purpose of dependency analysis is to search for the most significant relationship across large number of variables or attributes. Classification is the process of finding models, also known as classifiers, or functions that map records into one of several discrete prescribed classes.</a:t>
            </a:r>
          </a:p>
          <a:p>
            <a:endParaRPr lang="en-US" dirty="0" smtClean="0"/>
          </a:p>
          <a:p>
            <a:r>
              <a:rPr lang="en-US" sz="1200" kern="1200" dirty="0" smtClean="0">
                <a:solidFill>
                  <a:schemeClr val="tx1"/>
                </a:solidFill>
                <a:latin typeface="+mn-lt"/>
                <a:ea typeface="+mn-ea"/>
                <a:cs typeface="+mn-cs"/>
              </a:rPr>
              <a:t>The objective of data description is to provide an overall description of data, either in itself or in each class or concept. There are two main approaches in obtaining data description – data characterization and data discrimination. Data characterization is summarizing general characteristics of data and data discrimination, also called data comparison, by comparing characters of data between contrasting groups or classes. The objective of evolution analysis is to determine the most significant changes in data sets over time. In other words, it is other types of algorithm methods (i.e. data description, dependency analysis, classification or clustering) plus time-related and sequence-related characteristics.</a:t>
            </a:r>
          </a:p>
          <a:p>
            <a:endParaRPr lang="en-US"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The objective of cluster analysis is to separate data with similar characteristics from the dissimilar ones. The difference between clustering and classification is that while clustering does not require pre-identified class labels, classification does. Outliers are data items that are distinctly dissimilar to others and can be viewed as noises or errors. However, such noises can be useful in some cases, such as fraud detection, where unusual items or exceptions are major concerns.</a:t>
            </a:r>
          </a:p>
          <a:p>
            <a:endParaRPr lang="en-US"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An example of the use of the clustering method is when the auditor clusters accounting transactions in such categories as assets, liabilities, revenue, expenses, etc. This might reveal those small transactions that occur repeatedly in a certain period of the month or the same transactions recorded in different account numbers. The auditor might find that sales in some months or divisions are excessively higher or lower than the normal. Expenses that are highly variable during the year might be found. Clustering might show the repeated purchase of the same fixed asset. Loans that are transacted between related companies and subsidiaries may be uncovered.</a:t>
            </a:r>
          </a:p>
          <a:p>
            <a:endParaRPr lang="en-US" dirty="0"/>
          </a:p>
        </p:txBody>
      </p:sp>
      <p:sp>
        <p:nvSpPr>
          <p:cNvPr id="4" name="Номер слайда 3"/>
          <p:cNvSpPr>
            <a:spLocks noGrp="1"/>
          </p:cNvSpPr>
          <p:nvPr>
            <p:ph type="sldNum" sz="quarter" idx="10"/>
          </p:nvPr>
        </p:nvSpPr>
        <p:spPr/>
        <p:txBody>
          <a:bodyPr/>
          <a:lstStyle/>
          <a:p>
            <a:fld id="{7D866A94-093D-48F8-BC8C-55C5FF84EEF0}" type="slidenum">
              <a:rPr lang="en-US" smtClean="0"/>
              <a:pPr/>
              <a:t>25</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u="none" dirty="0" smtClean="0"/>
              <a:t>*</a:t>
            </a:r>
            <a:r>
              <a:rPr lang="en-US" sz="1200" u="sng" dirty="0" smtClean="0"/>
              <a:t>See Appendix: ISA 530</a:t>
            </a:r>
          </a:p>
          <a:p>
            <a:endParaRPr lang="en-US" dirty="0"/>
          </a:p>
        </p:txBody>
      </p:sp>
      <p:sp>
        <p:nvSpPr>
          <p:cNvPr id="4" name="Номер слайда 3"/>
          <p:cNvSpPr>
            <a:spLocks noGrp="1"/>
          </p:cNvSpPr>
          <p:nvPr>
            <p:ph type="sldNum" sz="quarter" idx="10"/>
          </p:nvPr>
        </p:nvSpPr>
        <p:spPr/>
        <p:txBody>
          <a:bodyPr/>
          <a:lstStyle/>
          <a:p>
            <a:fld id="{7D866A94-093D-48F8-BC8C-55C5FF84EEF0}" type="slidenum">
              <a:rPr lang="en-US" smtClean="0"/>
              <a:pPr/>
              <a:t>26</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u="none" dirty="0" smtClean="0"/>
              <a:t>*</a:t>
            </a:r>
            <a:r>
              <a:rPr lang="en-US" sz="1200" u="sng" dirty="0" smtClean="0"/>
              <a:t>See Appendix: ISA 530</a:t>
            </a:r>
          </a:p>
          <a:p>
            <a:endParaRPr lang="en-US" dirty="0"/>
          </a:p>
        </p:txBody>
      </p:sp>
      <p:sp>
        <p:nvSpPr>
          <p:cNvPr id="4" name="Номер слайда 3"/>
          <p:cNvSpPr>
            <a:spLocks noGrp="1"/>
          </p:cNvSpPr>
          <p:nvPr>
            <p:ph type="sldNum" sz="quarter" idx="10"/>
          </p:nvPr>
        </p:nvSpPr>
        <p:spPr/>
        <p:txBody>
          <a:bodyPr/>
          <a:lstStyle/>
          <a:p>
            <a:fld id="{7D866A94-093D-48F8-BC8C-55C5FF84EEF0}" type="slidenum">
              <a:rPr lang="en-US" smtClean="0"/>
              <a:pPr/>
              <a:t>27</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u="none" dirty="0" smtClean="0"/>
              <a:t>*</a:t>
            </a:r>
            <a:r>
              <a:rPr lang="en-US" sz="1200" u="sng" dirty="0" smtClean="0"/>
              <a:t>See Appendix: ISA 530</a:t>
            </a:r>
          </a:p>
          <a:p>
            <a:endParaRPr lang="en-US" dirty="0"/>
          </a:p>
        </p:txBody>
      </p:sp>
      <p:sp>
        <p:nvSpPr>
          <p:cNvPr id="4" name="Номер слайда 3"/>
          <p:cNvSpPr>
            <a:spLocks noGrp="1"/>
          </p:cNvSpPr>
          <p:nvPr>
            <p:ph type="sldNum" sz="quarter" idx="10"/>
          </p:nvPr>
        </p:nvSpPr>
        <p:spPr/>
        <p:txBody>
          <a:bodyPr/>
          <a:lstStyle/>
          <a:p>
            <a:fld id="{7D866A94-093D-48F8-BC8C-55C5FF84EEF0}" type="slidenum">
              <a:rPr lang="en-US" smtClean="0"/>
              <a:pPr/>
              <a:t>28</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u="none" dirty="0" smtClean="0"/>
              <a:t>*</a:t>
            </a:r>
            <a:r>
              <a:rPr lang="en-US" sz="1200" u="sng" dirty="0" smtClean="0"/>
              <a:t>See Appendix: ISA 530</a:t>
            </a:r>
          </a:p>
          <a:p>
            <a:endParaRPr lang="en-US" dirty="0"/>
          </a:p>
        </p:txBody>
      </p:sp>
      <p:sp>
        <p:nvSpPr>
          <p:cNvPr id="4" name="Номер слайда 3"/>
          <p:cNvSpPr>
            <a:spLocks noGrp="1"/>
          </p:cNvSpPr>
          <p:nvPr>
            <p:ph type="sldNum" sz="quarter" idx="10"/>
          </p:nvPr>
        </p:nvSpPr>
        <p:spPr/>
        <p:txBody>
          <a:bodyPr/>
          <a:lstStyle/>
          <a:p>
            <a:fld id="{7D866A94-093D-48F8-BC8C-55C5FF84EEF0}" type="slidenum">
              <a:rPr lang="en-US" smtClean="0"/>
              <a:pPr/>
              <a:t>29</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u="none" dirty="0" smtClean="0"/>
              <a:t>*</a:t>
            </a:r>
            <a:r>
              <a:rPr lang="en-US" sz="1200" u="sng" dirty="0" smtClean="0"/>
              <a:t>See Appendix: ISA 530</a:t>
            </a:r>
          </a:p>
          <a:p>
            <a:endParaRPr lang="en-US" dirty="0"/>
          </a:p>
        </p:txBody>
      </p:sp>
      <p:sp>
        <p:nvSpPr>
          <p:cNvPr id="4" name="Номер слайда 3"/>
          <p:cNvSpPr>
            <a:spLocks noGrp="1"/>
          </p:cNvSpPr>
          <p:nvPr>
            <p:ph type="sldNum" sz="quarter" idx="10"/>
          </p:nvPr>
        </p:nvSpPr>
        <p:spPr/>
        <p:txBody>
          <a:bodyPr/>
          <a:lstStyle/>
          <a:p>
            <a:fld id="{7D866A94-093D-48F8-BC8C-55C5FF84EEF0}" type="slidenum">
              <a:rPr lang="en-US" smtClean="0"/>
              <a:pPr/>
              <a:t>30</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u="none" dirty="0" smtClean="0"/>
              <a:t>*</a:t>
            </a:r>
            <a:r>
              <a:rPr lang="en-US" sz="1200" u="sng" dirty="0" smtClean="0"/>
              <a:t>See Appendix: ISA 530</a:t>
            </a:r>
          </a:p>
          <a:p>
            <a:endParaRPr lang="en-US" dirty="0"/>
          </a:p>
        </p:txBody>
      </p:sp>
      <p:sp>
        <p:nvSpPr>
          <p:cNvPr id="4" name="Номер слайда 3"/>
          <p:cNvSpPr>
            <a:spLocks noGrp="1"/>
          </p:cNvSpPr>
          <p:nvPr>
            <p:ph type="sldNum" sz="quarter" idx="10"/>
          </p:nvPr>
        </p:nvSpPr>
        <p:spPr/>
        <p:txBody>
          <a:bodyPr/>
          <a:lstStyle/>
          <a:p>
            <a:fld id="{7D866A94-093D-48F8-BC8C-55C5FF84EEF0}" type="slidenum">
              <a:rPr lang="en-US" smtClean="0"/>
              <a:pPr/>
              <a:t>31</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u="none" dirty="0" smtClean="0"/>
              <a:t>*</a:t>
            </a:r>
            <a:r>
              <a:rPr lang="en-US" sz="1200" u="sng" dirty="0" smtClean="0"/>
              <a:t>See Appendix: ISA 520</a:t>
            </a:r>
          </a:p>
          <a:p>
            <a:endParaRPr lang="en-US" dirty="0"/>
          </a:p>
        </p:txBody>
      </p:sp>
      <p:sp>
        <p:nvSpPr>
          <p:cNvPr id="4" name="Номер слайда 3"/>
          <p:cNvSpPr>
            <a:spLocks noGrp="1"/>
          </p:cNvSpPr>
          <p:nvPr>
            <p:ph type="sldNum" sz="quarter" idx="10"/>
          </p:nvPr>
        </p:nvSpPr>
        <p:spPr/>
        <p:txBody>
          <a:bodyPr/>
          <a:lstStyle/>
          <a:p>
            <a:fld id="{7D866A94-093D-48F8-BC8C-55C5FF84EEF0}" type="slidenum">
              <a:rPr lang="en-US" smtClean="0"/>
              <a:pPr/>
              <a:t>5</a:t>
            </a:fld>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u="none" dirty="0" smtClean="0"/>
              <a:t>*</a:t>
            </a:r>
            <a:r>
              <a:rPr lang="en-US" sz="1200" u="sng" dirty="0" smtClean="0"/>
              <a:t>See Appendix: ISA 530</a:t>
            </a:r>
          </a:p>
          <a:p>
            <a:endParaRPr lang="en-US" dirty="0"/>
          </a:p>
        </p:txBody>
      </p:sp>
      <p:sp>
        <p:nvSpPr>
          <p:cNvPr id="4" name="Номер слайда 3"/>
          <p:cNvSpPr>
            <a:spLocks noGrp="1"/>
          </p:cNvSpPr>
          <p:nvPr>
            <p:ph type="sldNum" sz="quarter" idx="10"/>
          </p:nvPr>
        </p:nvSpPr>
        <p:spPr/>
        <p:txBody>
          <a:bodyPr/>
          <a:lstStyle/>
          <a:p>
            <a:fld id="{7D866A94-093D-48F8-BC8C-55C5FF84EEF0}" type="slidenum">
              <a:rPr lang="en-US" smtClean="0"/>
              <a:pPr/>
              <a:t>32</a:t>
            </a:fld>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u="none" dirty="0" smtClean="0"/>
              <a:t>*</a:t>
            </a:r>
            <a:r>
              <a:rPr lang="en-US" sz="1200" u="sng" dirty="0" smtClean="0"/>
              <a:t>See Appendix: ISA 530</a:t>
            </a:r>
          </a:p>
          <a:p>
            <a:endParaRPr lang="en-US" dirty="0"/>
          </a:p>
        </p:txBody>
      </p:sp>
      <p:sp>
        <p:nvSpPr>
          <p:cNvPr id="4" name="Номер слайда 3"/>
          <p:cNvSpPr>
            <a:spLocks noGrp="1"/>
          </p:cNvSpPr>
          <p:nvPr>
            <p:ph type="sldNum" sz="quarter" idx="10"/>
          </p:nvPr>
        </p:nvSpPr>
        <p:spPr/>
        <p:txBody>
          <a:bodyPr/>
          <a:lstStyle/>
          <a:p>
            <a:fld id="{7D866A94-093D-48F8-BC8C-55C5FF84EEF0}" type="slidenum">
              <a:rPr lang="en-US" smtClean="0"/>
              <a:pPr/>
              <a:t>33</a:t>
            </a:fld>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u="none" dirty="0" smtClean="0"/>
              <a:t>*</a:t>
            </a:r>
            <a:r>
              <a:rPr lang="en-US" sz="1200" u="sng" dirty="0" smtClean="0"/>
              <a:t>See Appendix: ISA 530</a:t>
            </a:r>
          </a:p>
          <a:p>
            <a:endParaRPr lang="en-US" dirty="0"/>
          </a:p>
        </p:txBody>
      </p:sp>
      <p:sp>
        <p:nvSpPr>
          <p:cNvPr id="4" name="Номер слайда 3"/>
          <p:cNvSpPr>
            <a:spLocks noGrp="1"/>
          </p:cNvSpPr>
          <p:nvPr>
            <p:ph type="sldNum" sz="quarter" idx="10"/>
          </p:nvPr>
        </p:nvSpPr>
        <p:spPr/>
        <p:txBody>
          <a:bodyPr/>
          <a:lstStyle/>
          <a:p>
            <a:fld id="{7D866A94-093D-48F8-BC8C-55C5FF84EEF0}" type="slidenum">
              <a:rPr lang="en-US" smtClean="0"/>
              <a:pPr/>
              <a:t>34</a:t>
            </a:fld>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u="none" dirty="0" smtClean="0"/>
              <a:t>*</a:t>
            </a:r>
            <a:r>
              <a:rPr lang="en-US" sz="1200" u="sng" dirty="0" smtClean="0"/>
              <a:t>See Appendix: ISA 530</a:t>
            </a:r>
          </a:p>
          <a:p>
            <a:endParaRPr lang="en-US" dirty="0"/>
          </a:p>
        </p:txBody>
      </p:sp>
      <p:sp>
        <p:nvSpPr>
          <p:cNvPr id="4" name="Номер слайда 3"/>
          <p:cNvSpPr>
            <a:spLocks noGrp="1"/>
          </p:cNvSpPr>
          <p:nvPr>
            <p:ph type="sldNum" sz="quarter" idx="10"/>
          </p:nvPr>
        </p:nvSpPr>
        <p:spPr/>
        <p:txBody>
          <a:bodyPr/>
          <a:lstStyle/>
          <a:p>
            <a:fld id="{7D866A94-093D-48F8-BC8C-55C5FF84EEF0}" type="slidenum">
              <a:rPr lang="en-US" smtClean="0"/>
              <a:pPr/>
              <a:t>35</a:t>
            </a:fld>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u="none" dirty="0" smtClean="0"/>
              <a:t>*</a:t>
            </a:r>
            <a:r>
              <a:rPr lang="en-US" sz="1200" u="sng" dirty="0" smtClean="0"/>
              <a:t>See Appendix: ISA 530</a:t>
            </a:r>
          </a:p>
          <a:p>
            <a:endParaRPr lang="en-US" dirty="0"/>
          </a:p>
        </p:txBody>
      </p:sp>
      <p:sp>
        <p:nvSpPr>
          <p:cNvPr id="4" name="Номер слайда 3"/>
          <p:cNvSpPr>
            <a:spLocks noGrp="1"/>
          </p:cNvSpPr>
          <p:nvPr>
            <p:ph type="sldNum" sz="quarter" idx="10"/>
          </p:nvPr>
        </p:nvSpPr>
        <p:spPr/>
        <p:txBody>
          <a:bodyPr/>
          <a:lstStyle/>
          <a:p>
            <a:fld id="{7D866A94-093D-48F8-BC8C-55C5FF84EEF0}" type="slidenum">
              <a:rPr lang="en-US" smtClean="0"/>
              <a:pPr/>
              <a:t>36</a:t>
            </a:fld>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u="none" dirty="0" smtClean="0"/>
              <a:t>*</a:t>
            </a:r>
            <a:r>
              <a:rPr lang="en-US" sz="1200" u="sng" dirty="0" smtClean="0"/>
              <a:t>See Appendix: ISA 530</a:t>
            </a:r>
          </a:p>
          <a:p>
            <a:endParaRPr lang="en-US" dirty="0"/>
          </a:p>
        </p:txBody>
      </p:sp>
      <p:sp>
        <p:nvSpPr>
          <p:cNvPr id="4" name="Номер слайда 3"/>
          <p:cNvSpPr>
            <a:spLocks noGrp="1"/>
          </p:cNvSpPr>
          <p:nvPr>
            <p:ph type="sldNum" sz="quarter" idx="10"/>
          </p:nvPr>
        </p:nvSpPr>
        <p:spPr/>
        <p:txBody>
          <a:bodyPr/>
          <a:lstStyle/>
          <a:p>
            <a:fld id="{7D866A94-093D-48F8-BC8C-55C5FF84EEF0}" type="slidenum">
              <a:rPr lang="en-US" smtClean="0"/>
              <a:pPr/>
              <a:t>37</a:t>
            </a:fld>
            <a:endParaRPr 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u="none" dirty="0" smtClean="0"/>
              <a:t>*</a:t>
            </a:r>
            <a:r>
              <a:rPr lang="en-US" sz="1200" u="sng" dirty="0" smtClean="0"/>
              <a:t>See Appendix: ISA 530</a:t>
            </a:r>
          </a:p>
          <a:p>
            <a:endParaRPr lang="en-US" dirty="0"/>
          </a:p>
        </p:txBody>
      </p:sp>
      <p:sp>
        <p:nvSpPr>
          <p:cNvPr id="4" name="Номер слайда 3"/>
          <p:cNvSpPr>
            <a:spLocks noGrp="1"/>
          </p:cNvSpPr>
          <p:nvPr>
            <p:ph type="sldNum" sz="quarter" idx="10"/>
          </p:nvPr>
        </p:nvSpPr>
        <p:spPr/>
        <p:txBody>
          <a:bodyPr/>
          <a:lstStyle/>
          <a:p>
            <a:fld id="{7D866A94-093D-48F8-BC8C-55C5FF84EEF0}" type="slidenum">
              <a:rPr lang="en-US" smtClean="0"/>
              <a:pPr/>
              <a:t>38</a:t>
            </a:fld>
            <a:endParaRPr 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u="none" dirty="0" smtClean="0"/>
              <a:t>*</a:t>
            </a:r>
            <a:r>
              <a:rPr lang="en-US" sz="1200" u="sng" dirty="0" smtClean="0"/>
              <a:t>See Appendix: ISA 530</a:t>
            </a:r>
          </a:p>
          <a:p>
            <a:endParaRPr lang="en-US" dirty="0"/>
          </a:p>
        </p:txBody>
      </p:sp>
      <p:sp>
        <p:nvSpPr>
          <p:cNvPr id="4" name="Номер слайда 3"/>
          <p:cNvSpPr>
            <a:spLocks noGrp="1"/>
          </p:cNvSpPr>
          <p:nvPr>
            <p:ph type="sldNum" sz="quarter" idx="10"/>
          </p:nvPr>
        </p:nvSpPr>
        <p:spPr/>
        <p:txBody>
          <a:bodyPr/>
          <a:lstStyle/>
          <a:p>
            <a:fld id="{7D866A94-093D-48F8-BC8C-55C5FF84EEF0}" type="slidenum">
              <a:rPr lang="en-US" smtClean="0"/>
              <a:pPr/>
              <a:t>39</a:t>
            </a:fld>
            <a:endParaRPr 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fontScale="92500"/>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u="none" dirty="0" smtClean="0"/>
              <a:t>*</a:t>
            </a:r>
            <a:r>
              <a:rPr lang="en-US" sz="1200" u="sng" dirty="0" smtClean="0"/>
              <a:t>See Appendix: ISA 530</a:t>
            </a:r>
          </a:p>
          <a:p>
            <a:pPr lvl="0"/>
            <a:endParaRPr lang="en-US" sz="1200" u="sng" kern="1200" dirty="0" smtClean="0">
              <a:solidFill>
                <a:schemeClr val="tx1"/>
              </a:solidFill>
              <a:latin typeface="+mn-lt"/>
              <a:ea typeface="+mn-ea"/>
              <a:cs typeface="+mn-cs"/>
            </a:endParaRPr>
          </a:p>
          <a:p>
            <a:pPr lvl="0"/>
            <a:r>
              <a:rPr lang="en-US" sz="1200" u="sng" kern="1200" dirty="0" smtClean="0">
                <a:solidFill>
                  <a:schemeClr val="tx1"/>
                </a:solidFill>
                <a:latin typeface="+mn-lt"/>
                <a:ea typeface="+mn-ea"/>
                <a:cs typeface="+mn-cs"/>
              </a:rPr>
              <a:t>Selecting </a:t>
            </a:r>
            <a:r>
              <a:rPr lang="en-US" sz="1200" u="sng" kern="1200" dirty="0" smtClean="0">
                <a:solidFill>
                  <a:schemeClr val="tx1"/>
                </a:solidFill>
                <a:latin typeface="+mn-lt"/>
                <a:ea typeface="+mn-ea"/>
                <a:cs typeface="+mn-cs"/>
              </a:rPr>
              <a:t>of items:</a:t>
            </a:r>
          </a:p>
          <a:p>
            <a:pPr lvl="0"/>
            <a:endParaRPr lang="en-US" sz="1200" kern="1200" dirty="0" smtClean="0">
              <a:solidFill>
                <a:schemeClr val="tx1"/>
              </a:solidFill>
              <a:latin typeface="+mn-lt"/>
              <a:ea typeface="+mn-ea"/>
              <a:cs typeface="+mn-cs"/>
            </a:endParaRPr>
          </a:p>
          <a:p>
            <a:pPr lvl="0"/>
            <a:r>
              <a:rPr lang="en-US" sz="1200" kern="1200" dirty="0" smtClean="0">
                <a:solidFill>
                  <a:schemeClr val="tx1"/>
                </a:solidFill>
                <a:latin typeface="+mn-lt"/>
                <a:ea typeface="+mn-ea"/>
                <a:cs typeface="+mn-cs"/>
              </a:rPr>
              <a:t>Selecting all items - The auditor may decide that it will be most appropriate to examine the entire population of items that make up an account balance or class of transactions (or a stratum within that population). 100% examination is unlikely in the case of tests of control; however, it is more common for substantive procedures. For example, 100% examination may be appropriate when the population constitutes a small number of large value items, when both inherent and control risks are high and other means do not provide sufficient appropriate audit evidence, or when the repetitive nature of a calculation or other process performed by a computer information system makes a 100% examination cost effective.</a:t>
            </a:r>
          </a:p>
          <a:p>
            <a:pPr lvl="0"/>
            <a:endParaRPr lang="en-US" sz="1200" kern="1200" dirty="0" smtClean="0">
              <a:solidFill>
                <a:schemeClr val="tx1"/>
              </a:solidFill>
              <a:latin typeface="+mn-lt"/>
              <a:ea typeface="+mn-ea"/>
              <a:cs typeface="+mn-cs"/>
            </a:endParaRPr>
          </a:p>
          <a:p>
            <a:pPr lvl="0"/>
            <a:r>
              <a:rPr lang="en-US" sz="1200" kern="1200" dirty="0" smtClean="0">
                <a:solidFill>
                  <a:schemeClr val="tx1"/>
                </a:solidFill>
                <a:latin typeface="+mn-lt"/>
                <a:ea typeface="+mn-ea"/>
                <a:cs typeface="+mn-cs"/>
              </a:rPr>
              <a:t>Selecting Specific Items - The auditor may decide to select specific items from a population based on such factors as knowledge of the client’s business, preliminary assessments of inherent and control risks, and the characteristics of the population being tested. The judgmental selection of specific items is subject to non-sampling risk. Specific items selected may include:</a:t>
            </a:r>
          </a:p>
          <a:p>
            <a:pPr lvl="0">
              <a:buFont typeface="Arial" pitchFamily="34" charset="0"/>
              <a:buChar char="•"/>
            </a:pPr>
            <a:r>
              <a:rPr lang="en-US" sz="1200" kern="1200" dirty="0" smtClean="0">
                <a:solidFill>
                  <a:schemeClr val="tx1"/>
                </a:solidFill>
                <a:latin typeface="+mn-lt"/>
                <a:ea typeface="+mn-ea"/>
                <a:cs typeface="+mn-cs"/>
              </a:rPr>
              <a:t> High value or key items. The auditor may decide to select specific items within a population because they are of high value, or exhibit some other characteristic, for example items that are suspicious, unusual, particularly risk-prone or that have a history of error.</a:t>
            </a:r>
          </a:p>
          <a:p>
            <a:pPr lvl="0">
              <a:buFont typeface="Arial" pitchFamily="34" charset="0"/>
              <a:buChar char="•"/>
            </a:pPr>
            <a:r>
              <a:rPr lang="en-US" sz="1200" kern="1200" dirty="0" smtClean="0">
                <a:solidFill>
                  <a:schemeClr val="tx1"/>
                </a:solidFill>
                <a:latin typeface="+mn-lt"/>
                <a:ea typeface="+mn-ea"/>
                <a:cs typeface="+mn-cs"/>
              </a:rPr>
              <a:t> All items over a certain amount. The auditor may decide to examine items whose values exceed a certain amount so as to verify a large proportion of the total amount of an account balance or class of transactions.</a:t>
            </a:r>
          </a:p>
          <a:p>
            <a:pPr lvl="0">
              <a:buFont typeface="Arial" pitchFamily="34" charset="0"/>
              <a:buChar char="•"/>
            </a:pPr>
            <a:r>
              <a:rPr lang="en-US" sz="1200" kern="1200" dirty="0" smtClean="0">
                <a:solidFill>
                  <a:schemeClr val="tx1"/>
                </a:solidFill>
                <a:latin typeface="+mn-lt"/>
                <a:ea typeface="+mn-ea"/>
                <a:cs typeface="+mn-cs"/>
              </a:rPr>
              <a:t> Items to obtain information. The auditor may examine items to obtain information about matters such as the client’s business, the nature of transactions, accounting and internal control systems.</a:t>
            </a:r>
          </a:p>
          <a:p>
            <a:pPr lvl="0">
              <a:buFont typeface="Arial" pitchFamily="34" charset="0"/>
              <a:buChar char="•"/>
            </a:pPr>
            <a:r>
              <a:rPr lang="en-US" sz="1200" kern="1200" dirty="0" smtClean="0">
                <a:solidFill>
                  <a:schemeClr val="tx1"/>
                </a:solidFill>
                <a:latin typeface="+mn-lt"/>
                <a:ea typeface="+mn-ea"/>
                <a:cs typeface="+mn-cs"/>
              </a:rPr>
              <a:t> Items to test procedures. The auditor may use judgment to select and examine specific items to determine whether or not a particular procedure is being performed.</a:t>
            </a:r>
          </a:p>
          <a:p>
            <a:endParaRPr lang="en-US" dirty="0"/>
          </a:p>
        </p:txBody>
      </p:sp>
      <p:sp>
        <p:nvSpPr>
          <p:cNvPr id="4" name="Номер слайда 3"/>
          <p:cNvSpPr>
            <a:spLocks noGrp="1"/>
          </p:cNvSpPr>
          <p:nvPr>
            <p:ph type="sldNum" sz="quarter" idx="10"/>
          </p:nvPr>
        </p:nvSpPr>
        <p:spPr/>
        <p:txBody>
          <a:bodyPr/>
          <a:lstStyle/>
          <a:p>
            <a:fld id="{7D866A94-093D-48F8-BC8C-55C5FF84EEF0}" type="slidenum">
              <a:rPr lang="en-US" smtClean="0"/>
              <a:pPr/>
              <a:t>40</a:t>
            </a:fld>
            <a:endParaRPr 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u="none" dirty="0" smtClean="0"/>
              <a:t>*</a:t>
            </a:r>
            <a:r>
              <a:rPr lang="en-US" sz="1200" u="sng" dirty="0" smtClean="0"/>
              <a:t>See Appendix: ISA 530</a:t>
            </a:r>
          </a:p>
          <a:p>
            <a:endParaRPr lang="en-US" dirty="0"/>
          </a:p>
        </p:txBody>
      </p:sp>
      <p:sp>
        <p:nvSpPr>
          <p:cNvPr id="4" name="Номер слайда 3"/>
          <p:cNvSpPr>
            <a:spLocks noGrp="1"/>
          </p:cNvSpPr>
          <p:nvPr>
            <p:ph type="sldNum" sz="quarter" idx="10"/>
          </p:nvPr>
        </p:nvSpPr>
        <p:spPr/>
        <p:txBody>
          <a:bodyPr/>
          <a:lstStyle/>
          <a:p>
            <a:fld id="{7D866A94-093D-48F8-BC8C-55C5FF84EEF0}" type="slidenum">
              <a:rPr lang="en-US" smtClean="0"/>
              <a:pPr/>
              <a:t>41</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u="none" dirty="0" smtClean="0"/>
              <a:t>*</a:t>
            </a:r>
            <a:r>
              <a:rPr lang="en-US" sz="1200" u="sng" dirty="0" smtClean="0"/>
              <a:t>See Appendix: ISA 520</a:t>
            </a:r>
          </a:p>
          <a:p>
            <a:endParaRPr lang="en-US" dirty="0"/>
          </a:p>
        </p:txBody>
      </p:sp>
      <p:sp>
        <p:nvSpPr>
          <p:cNvPr id="4" name="Номер слайда 3"/>
          <p:cNvSpPr>
            <a:spLocks noGrp="1"/>
          </p:cNvSpPr>
          <p:nvPr>
            <p:ph type="sldNum" sz="quarter" idx="10"/>
          </p:nvPr>
        </p:nvSpPr>
        <p:spPr/>
        <p:txBody>
          <a:bodyPr/>
          <a:lstStyle/>
          <a:p>
            <a:fld id="{7D866A94-093D-48F8-BC8C-55C5FF84EEF0}" type="slidenum">
              <a:rPr lang="en-US" smtClean="0"/>
              <a:pPr/>
              <a:t>6</a:t>
            </a:fld>
            <a:endParaRPr lang="en-US"/>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u="none" dirty="0" smtClean="0"/>
              <a:t>*</a:t>
            </a:r>
            <a:r>
              <a:rPr lang="en-US" sz="1200" u="sng" dirty="0" smtClean="0"/>
              <a:t>See Appendix: ISA 530</a:t>
            </a:r>
          </a:p>
          <a:p>
            <a:endParaRPr lang="en-US" dirty="0"/>
          </a:p>
        </p:txBody>
      </p:sp>
      <p:sp>
        <p:nvSpPr>
          <p:cNvPr id="4" name="Номер слайда 3"/>
          <p:cNvSpPr>
            <a:spLocks noGrp="1"/>
          </p:cNvSpPr>
          <p:nvPr>
            <p:ph type="sldNum" sz="quarter" idx="10"/>
          </p:nvPr>
        </p:nvSpPr>
        <p:spPr/>
        <p:txBody>
          <a:bodyPr/>
          <a:lstStyle/>
          <a:p>
            <a:fld id="{7D866A94-093D-48F8-BC8C-55C5FF84EEF0}" type="slidenum">
              <a:rPr lang="en-US" smtClean="0"/>
              <a:pPr/>
              <a:t>42</a:t>
            </a:fld>
            <a:endParaRPr lang="en-US"/>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u="none" dirty="0" smtClean="0"/>
              <a:t>*</a:t>
            </a:r>
            <a:r>
              <a:rPr lang="en-US" sz="1200" u="sng" dirty="0" smtClean="0"/>
              <a:t>See Appendix: ISA 530</a:t>
            </a:r>
          </a:p>
          <a:p>
            <a:endParaRPr lang="en-US" dirty="0"/>
          </a:p>
        </p:txBody>
      </p:sp>
      <p:sp>
        <p:nvSpPr>
          <p:cNvPr id="4" name="Номер слайда 3"/>
          <p:cNvSpPr>
            <a:spLocks noGrp="1"/>
          </p:cNvSpPr>
          <p:nvPr>
            <p:ph type="sldNum" sz="quarter" idx="10"/>
          </p:nvPr>
        </p:nvSpPr>
        <p:spPr/>
        <p:txBody>
          <a:bodyPr/>
          <a:lstStyle/>
          <a:p>
            <a:fld id="{7D866A94-093D-48F8-BC8C-55C5FF84EEF0}" type="slidenum">
              <a:rPr lang="en-US" smtClean="0"/>
              <a:pPr/>
              <a:t>43</a:t>
            </a:fld>
            <a:endParaRPr lang="en-US"/>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u="none" dirty="0" smtClean="0"/>
              <a:t>*</a:t>
            </a:r>
            <a:r>
              <a:rPr lang="en-US" sz="1200" u="sng" dirty="0" smtClean="0"/>
              <a:t>See Appendix: ISA 530</a:t>
            </a:r>
          </a:p>
          <a:p>
            <a:endParaRPr lang="en-US" dirty="0"/>
          </a:p>
        </p:txBody>
      </p:sp>
      <p:sp>
        <p:nvSpPr>
          <p:cNvPr id="4" name="Номер слайда 3"/>
          <p:cNvSpPr>
            <a:spLocks noGrp="1"/>
          </p:cNvSpPr>
          <p:nvPr>
            <p:ph type="sldNum" sz="quarter" idx="10"/>
          </p:nvPr>
        </p:nvSpPr>
        <p:spPr/>
        <p:txBody>
          <a:bodyPr/>
          <a:lstStyle/>
          <a:p>
            <a:fld id="{7D866A94-093D-48F8-BC8C-55C5FF84EEF0}" type="slidenum">
              <a:rPr lang="en-US" smtClean="0"/>
              <a:pPr/>
              <a:t>44</a:t>
            </a:fld>
            <a:endParaRPr lang="en-US"/>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u="none" dirty="0" smtClean="0"/>
              <a:t>*</a:t>
            </a:r>
            <a:r>
              <a:rPr lang="en-US" sz="1200" u="sng" dirty="0" smtClean="0"/>
              <a:t>See Appendix: ISA 530</a:t>
            </a:r>
          </a:p>
          <a:p>
            <a:endParaRPr lang="en-US" dirty="0"/>
          </a:p>
        </p:txBody>
      </p:sp>
      <p:sp>
        <p:nvSpPr>
          <p:cNvPr id="4" name="Номер слайда 3"/>
          <p:cNvSpPr>
            <a:spLocks noGrp="1"/>
          </p:cNvSpPr>
          <p:nvPr>
            <p:ph type="sldNum" sz="quarter" idx="10"/>
          </p:nvPr>
        </p:nvSpPr>
        <p:spPr/>
        <p:txBody>
          <a:bodyPr/>
          <a:lstStyle/>
          <a:p>
            <a:fld id="{7D866A94-093D-48F8-BC8C-55C5FF84EEF0}" type="slidenum">
              <a:rPr lang="en-US" smtClean="0"/>
              <a:pPr/>
              <a:t>45</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u="none" dirty="0" smtClean="0"/>
              <a:t>*</a:t>
            </a:r>
            <a:r>
              <a:rPr lang="en-US" sz="1200" u="sng" dirty="0" smtClean="0"/>
              <a:t>See Appendix: ISA 500,</a:t>
            </a:r>
            <a:r>
              <a:rPr lang="en-US" sz="1200" u="sng" baseline="0" dirty="0" smtClean="0"/>
              <a:t> 501, 540</a:t>
            </a:r>
            <a:endParaRPr lang="en-US" sz="1200" u="sng" dirty="0" smtClean="0"/>
          </a:p>
          <a:p>
            <a:endParaRPr lang="en-US"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The </a:t>
            </a:r>
            <a:r>
              <a:rPr lang="en-US" sz="1200" kern="1200" dirty="0" smtClean="0">
                <a:solidFill>
                  <a:schemeClr val="tx1"/>
                </a:solidFill>
                <a:latin typeface="+mn-lt"/>
                <a:ea typeface="+mn-ea"/>
                <a:cs typeface="+mn-cs"/>
              </a:rPr>
              <a:t>auditor can identify account balances that have changed significantly simply by comparing the current client data with prior period data. He may compare the current year’s account balances with that of the preceding year; the current trial balance with similar detail for the preceding year; and ratios and percentage relationships between years. He compares current recorded account balances of the entity with results expected by the entity. For example, company budgets may be compared with actual results for indications of potential misstatements or the auditor calculates the expected balance for interest expense (notes payable monthly balance times average monthly interest rate) and compares this to recorded interest rates.</a:t>
            </a:r>
          </a:p>
          <a:p>
            <a:r>
              <a:rPr lang="en-US" sz="1200" kern="1200" dirty="0" smtClean="0">
                <a:solidFill>
                  <a:schemeClr val="tx1"/>
                </a:solidFill>
                <a:latin typeface="+mn-lt"/>
                <a:ea typeface="+mn-ea"/>
                <a:cs typeface="+mn-cs"/>
              </a:rPr>
              <a:t>One of the standard bases of comparison is with like companies in the same industry. For example, the auditor compares the gross margin of the industry to the client’s gross margin.</a:t>
            </a:r>
          </a:p>
          <a:p>
            <a:r>
              <a:rPr lang="en-US" sz="1200" kern="1200" dirty="0" smtClean="0">
                <a:solidFill>
                  <a:schemeClr val="tx1"/>
                </a:solidFill>
                <a:latin typeface="+mn-lt"/>
                <a:ea typeface="+mn-ea"/>
                <a:cs typeface="+mn-cs"/>
              </a:rPr>
              <a:t>Analytical procedures may include consideration of relationships between financial information and relevant non-financial information, such as payroll costs to number of employees. Another example is the revenue of a hotel may be estimated by multiplying the average room rate times the number of rooms times the average occupancy percentage (e.g. $100 average rate " 20 rooms " 60 percent average occupancy). Similarly revenues may be calculated for school tuition (average number of students enrolled times the average tuition cost), payroll, and cost of materials sold using non-financial factors.</a:t>
            </a:r>
          </a:p>
          <a:p>
            <a:endParaRPr lang="en-US" dirty="0"/>
          </a:p>
        </p:txBody>
      </p:sp>
      <p:sp>
        <p:nvSpPr>
          <p:cNvPr id="4" name="Номер слайда 3"/>
          <p:cNvSpPr>
            <a:spLocks noGrp="1"/>
          </p:cNvSpPr>
          <p:nvPr>
            <p:ph type="sldNum" sz="quarter" idx="10"/>
          </p:nvPr>
        </p:nvSpPr>
        <p:spPr/>
        <p:txBody>
          <a:bodyPr/>
          <a:lstStyle/>
          <a:p>
            <a:fld id="{7D866A94-093D-48F8-BC8C-55C5FF84EEF0}" type="slidenum">
              <a:rPr lang="en-US" smtClean="0"/>
              <a:pPr/>
              <a:t>7</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u="none" dirty="0" smtClean="0"/>
              <a:t>*</a:t>
            </a:r>
            <a:r>
              <a:rPr lang="en-US" sz="1200" u="sng" dirty="0" smtClean="0"/>
              <a:t>See Appendix: ISA 500,</a:t>
            </a:r>
            <a:r>
              <a:rPr lang="en-US" sz="1200" u="sng" baseline="0" dirty="0" smtClean="0"/>
              <a:t> 501, 540</a:t>
            </a:r>
            <a:endParaRPr lang="en-US" sz="1200" u="sng" dirty="0" smtClean="0"/>
          </a:p>
          <a:p>
            <a:endParaRPr lang="en-US" dirty="0"/>
          </a:p>
        </p:txBody>
      </p:sp>
      <p:sp>
        <p:nvSpPr>
          <p:cNvPr id="4" name="Номер слайда 3"/>
          <p:cNvSpPr>
            <a:spLocks noGrp="1"/>
          </p:cNvSpPr>
          <p:nvPr>
            <p:ph type="sldNum" sz="quarter" idx="10"/>
          </p:nvPr>
        </p:nvSpPr>
        <p:spPr/>
        <p:txBody>
          <a:bodyPr/>
          <a:lstStyle/>
          <a:p>
            <a:fld id="{7D866A94-093D-48F8-BC8C-55C5FF84EEF0}" type="slidenum">
              <a:rPr lang="en-US" smtClean="0"/>
              <a:pPr/>
              <a:t>8</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u="none" dirty="0" smtClean="0"/>
              <a:t>*</a:t>
            </a:r>
            <a:r>
              <a:rPr lang="en-US" sz="1200" u="sng" dirty="0" smtClean="0"/>
              <a:t>See Appendix: ISA 500,</a:t>
            </a:r>
            <a:r>
              <a:rPr lang="en-US" sz="1200" u="sng" baseline="0" dirty="0" smtClean="0"/>
              <a:t> 501, 540</a:t>
            </a:r>
            <a:endParaRPr lang="en-US" sz="1200" u="sng" dirty="0" smtClean="0"/>
          </a:p>
          <a:p>
            <a:endParaRPr lang="en-US" dirty="0"/>
          </a:p>
        </p:txBody>
      </p:sp>
      <p:sp>
        <p:nvSpPr>
          <p:cNvPr id="4" name="Номер слайда 3"/>
          <p:cNvSpPr>
            <a:spLocks noGrp="1"/>
          </p:cNvSpPr>
          <p:nvPr>
            <p:ph type="sldNum" sz="quarter" idx="10"/>
          </p:nvPr>
        </p:nvSpPr>
        <p:spPr/>
        <p:txBody>
          <a:bodyPr/>
          <a:lstStyle/>
          <a:p>
            <a:fld id="{7D866A94-093D-48F8-BC8C-55C5FF84EEF0}" type="slidenum">
              <a:rPr lang="en-US" smtClean="0"/>
              <a:pPr/>
              <a:t>9</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u="none" dirty="0" smtClean="0"/>
              <a:t>*</a:t>
            </a:r>
            <a:r>
              <a:rPr lang="en-US" sz="1200" u="sng" dirty="0" smtClean="0"/>
              <a:t>See Appendix: ISA 520</a:t>
            </a:r>
          </a:p>
          <a:p>
            <a:endParaRPr lang="en-US" dirty="0"/>
          </a:p>
        </p:txBody>
      </p:sp>
      <p:sp>
        <p:nvSpPr>
          <p:cNvPr id="4" name="Номер слайда 3"/>
          <p:cNvSpPr>
            <a:spLocks noGrp="1"/>
          </p:cNvSpPr>
          <p:nvPr>
            <p:ph type="sldNum" sz="quarter" idx="10"/>
          </p:nvPr>
        </p:nvSpPr>
        <p:spPr/>
        <p:txBody>
          <a:bodyPr/>
          <a:lstStyle/>
          <a:p>
            <a:fld id="{7D866A94-093D-48F8-BC8C-55C5FF84EEF0}" type="slidenum">
              <a:rPr lang="en-US" smtClean="0"/>
              <a:pPr/>
              <a:t>10</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u="none" dirty="0" smtClean="0"/>
              <a:t>*</a:t>
            </a:r>
            <a:r>
              <a:rPr lang="en-US" sz="1200" u="sng" dirty="0" smtClean="0"/>
              <a:t>See Appendix: ISA 520</a:t>
            </a:r>
          </a:p>
          <a:p>
            <a:endParaRPr lang="en-US" dirty="0"/>
          </a:p>
        </p:txBody>
      </p:sp>
      <p:sp>
        <p:nvSpPr>
          <p:cNvPr id="4" name="Номер слайда 3"/>
          <p:cNvSpPr>
            <a:spLocks noGrp="1"/>
          </p:cNvSpPr>
          <p:nvPr>
            <p:ph type="sldNum" sz="quarter" idx="10"/>
          </p:nvPr>
        </p:nvSpPr>
        <p:spPr/>
        <p:txBody>
          <a:bodyPr/>
          <a:lstStyle/>
          <a:p>
            <a:fld id="{7D866A94-093D-48F8-BC8C-55C5FF84EEF0}" type="slidenum">
              <a:rPr lang="en-US" smtClean="0"/>
              <a:pPr/>
              <a:t>11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sp>
        <p:nvSpPr>
          <p:cNvPr id="4" name="Freeform 7"/>
          <p:cNvSpPr>
            <a:spLocks noChangeArrowheads="1"/>
          </p:cNvSpPr>
          <p:nvPr/>
        </p:nvSpPr>
        <p:spPr bwMode="auto">
          <a:xfrm>
            <a:off x="609600" y="1219200"/>
            <a:ext cx="7924800" cy="914400"/>
          </a:xfrm>
          <a:custGeom>
            <a:avLst/>
            <a:gdLst/>
            <a:ahLst/>
            <a:cxnLst>
              <a:cxn ang="0">
                <a:pos x="0" y="1000"/>
              </a:cxn>
              <a:cxn ang="0">
                <a:pos x="0" y="0"/>
              </a:cxn>
              <a:cxn ang="0">
                <a:pos x="1000" y="0"/>
              </a:cxn>
            </a:cxnLst>
            <a:rect l="0" t="0" r="r" b="b"/>
            <a:pathLst>
              <a:path w="1000" h="1000">
                <a:moveTo>
                  <a:pt x="0" y="1000"/>
                </a:moveTo>
                <a:lnTo>
                  <a:pt x="0" y="0"/>
                </a:lnTo>
                <a:lnTo>
                  <a:pt x="1000" y="0"/>
                </a:lnTo>
              </a:path>
            </a:pathLst>
          </a:custGeom>
          <a:noFill/>
          <a:ln w="25400" cap="flat" cmpd="sng">
            <a:solidFill>
              <a:schemeClr val="accent1"/>
            </a:solidFill>
            <a:prstDash val="solid"/>
            <a:miter lim="800000"/>
            <a:headEnd/>
            <a:tailEnd/>
          </a:ln>
        </p:spPr>
        <p:txBody>
          <a:bodyPr/>
          <a:lstStyle/>
          <a:p>
            <a:pPr>
              <a:defRPr/>
            </a:pPr>
            <a:endParaRPr lang="de-AT">
              <a:cs typeface="+mn-cs"/>
            </a:endParaRPr>
          </a:p>
        </p:txBody>
      </p:sp>
      <p:sp>
        <p:nvSpPr>
          <p:cNvPr id="5" name="Line 8"/>
          <p:cNvSpPr>
            <a:spLocks noChangeShapeType="1"/>
          </p:cNvSpPr>
          <p:nvPr/>
        </p:nvSpPr>
        <p:spPr bwMode="auto">
          <a:xfrm>
            <a:off x="1981200" y="3962400"/>
            <a:ext cx="6511925" cy="0"/>
          </a:xfrm>
          <a:prstGeom prst="line">
            <a:avLst/>
          </a:prstGeom>
          <a:noFill/>
          <a:ln w="19050">
            <a:solidFill>
              <a:schemeClr val="accent1"/>
            </a:solidFill>
            <a:round/>
            <a:headEnd/>
            <a:tailEnd/>
          </a:ln>
          <a:effectLst/>
        </p:spPr>
        <p:txBody>
          <a:bodyPr/>
          <a:lstStyle/>
          <a:p>
            <a:pPr>
              <a:defRPr/>
            </a:pPr>
            <a:endParaRPr lang="de-AT">
              <a:cs typeface="+mn-cs"/>
            </a:endParaRPr>
          </a:p>
        </p:txBody>
      </p:sp>
      <p:sp>
        <p:nvSpPr>
          <p:cNvPr id="442370" name="Rectangle 2"/>
          <p:cNvSpPr>
            <a:spLocks noGrp="1" noChangeArrowheads="1"/>
          </p:cNvSpPr>
          <p:nvPr>
            <p:ph type="ctrTitle"/>
          </p:nvPr>
        </p:nvSpPr>
        <p:spPr>
          <a:xfrm>
            <a:off x="914400" y="1524000"/>
            <a:ext cx="7623175" cy="1752600"/>
          </a:xfrm>
        </p:spPr>
        <p:txBody>
          <a:bodyPr/>
          <a:lstStyle>
            <a:lvl1pPr>
              <a:defRPr sz="5000"/>
            </a:lvl1pPr>
          </a:lstStyle>
          <a:p>
            <a:r>
              <a:rPr lang="ru-RU" altLang="en-US" smtClean="0"/>
              <a:t>Образец заголовка</a:t>
            </a:r>
            <a:endParaRPr lang="de-AT" altLang="en-US"/>
          </a:p>
        </p:txBody>
      </p:sp>
      <p:sp>
        <p:nvSpPr>
          <p:cNvPr id="442371" name="Rectangle 3"/>
          <p:cNvSpPr>
            <a:spLocks noGrp="1" noChangeArrowheads="1"/>
          </p:cNvSpPr>
          <p:nvPr>
            <p:ph type="subTitle" idx="1"/>
          </p:nvPr>
        </p:nvSpPr>
        <p:spPr>
          <a:xfrm>
            <a:off x="1981200" y="3962400"/>
            <a:ext cx="6553200" cy="1752600"/>
          </a:xfrm>
        </p:spPr>
        <p:txBody>
          <a:bodyPr/>
          <a:lstStyle>
            <a:lvl1pPr marL="0" indent="0">
              <a:buFont typeface="Wingdings" pitchFamily="2" charset="2"/>
              <a:buNone/>
              <a:defRPr sz="2800"/>
            </a:lvl1pPr>
          </a:lstStyle>
          <a:p>
            <a:r>
              <a:rPr lang="ru-RU" altLang="en-US" smtClean="0"/>
              <a:t>Образец подзаголовка</a:t>
            </a:r>
            <a:endParaRPr lang="de-AT" altLang="en-US"/>
          </a:p>
        </p:txBody>
      </p:sp>
      <p:sp>
        <p:nvSpPr>
          <p:cNvPr id="6" name="Rectangle 4"/>
          <p:cNvSpPr>
            <a:spLocks noGrp="1" noChangeArrowheads="1"/>
          </p:cNvSpPr>
          <p:nvPr>
            <p:ph type="dt" sz="half" idx="10"/>
          </p:nvPr>
        </p:nvSpPr>
        <p:spPr/>
        <p:txBody>
          <a:bodyPr/>
          <a:lstStyle>
            <a:lvl1pPr>
              <a:defRPr/>
            </a:lvl1pPr>
          </a:lstStyle>
          <a:p>
            <a:pPr>
              <a:defRPr/>
            </a:pPr>
            <a:r>
              <a:rPr lang="en-US" altLang="en-US"/>
              <a:t>Sep 20, 2013</a:t>
            </a:r>
            <a:endParaRPr lang="de-AT" altLang="en-US"/>
          </a:p>
        </p:txBody>
      </p:sp>
      <p:sp>
        <p:nvSpPr>
          <p:cNvPr id="7" name="Rectangle 5"/>
          <p:cNvSpPr>
            <a:spLocks noGrp="1" noChangeArrowheads="1"/>
          </p:cNvSpPr>
          <p:nvPr>
            <p:ph type="ftr" sz="quarter" idx="11"/>
          </p:nvPr>
        </p:nvSpPr>
        <p:spPr>
          <a:xfrm>
            <a:off x="3124200" y="6243638"/>
            <a:ext cx="2895600" cy="457200"/>
          </a:xfrm>
        </p:spPr>
        <p:txBody>
          <a:bodyPr/>
          <a:lstStyle>
            <a:lvl1pPr>
              <a:defRPr/>
            </a:lvl1pPr>
          </a:lstStyle>
          <a:p>
            <a:pPr>
              <a:defRPr/>
            </a:pPr>
            <a:r>
              <a:rPr lang="de-AT" altLang="en-US"/>
              <a:t>Hackl, Econometrics </a:t>
            </a:r>
          </a:p>
        </p:txBody>
      </p:sp>
      <p:sp>
        <p:nvSpPr>
          <p:cNvPr id="8" name="Rectangle 6"/>
          <p:cNvSpPr>
            <a:spLocks noGrp="1" noChangeArrowheads="1"/>
          </p:cNvSpPr>
          <p:nvPr>
            <p:ph type="sldNum" sz="quarter" idx="12"/>
          </p:nvPr>
        </p:nvSpPr>
        <p:spPr/>
        <p:txBody>
          <a:bodyPr/>
          <a:lstStyle>
            <a:lvl1pPr>
              <a:defRPr/>
            </a:lvl1pPr>
          </a:lstStyle>
          <a:p>
            <a:pPr>
              <a:defRPr/>
            </a:pPr>
            <a:fld id="{0EF5305E-9487-4C57-B9D9-28D8E13B0594}" type="slidenum">
              <a:rPr lang="de-AT" altLang="en-US"/>
              <a:pPr>
                <a:defRPr/>
              </a:pPr>
              <a:t>‹#›</a:t>
            </a:fld>
            <a:endParaRPr lang="de-AT"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ru-RU" smtClean="0"/>
              <a:t>Образец заголовка</a:t>
            </a:r>
            <a:endParaRPr lang="de-AT"/>
          </a:p>
        </p:txBody>
      </p:sp>
      <p:sp>
        <p:nvSpPr>
          <p:cNvPr id="3" name="Vertikaler Textplatzhalt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6" name="Rectangle 6"/>
          <p:cNvSpPr>
            <a:spLocks noGrp="1" noChangeArrowheads="1"/>
          </p:cNvSpPr>
          <p:nvPr>
            <p:ph type="sldNum" sz="quarter" idx="12"/>
          </p:nvPr>
        </p:nvSpPr>
        <p:spPr>
          <a:ln/>
        </p:spPr>
        <p:txBody>
          <a:bodyPr/>
          <a:lstStyle>
            <a:lvl1pPr>
              <a:defRPr/>
            </a:lvl1pPr>
          </a:lstStyle>
          <a:p>
            <a:pPr>
              <a:defRPr/>
            </a:pPr>
            <a:fld id="{E3CCF08A-757A-4C18-BB01-E9941BE0D054}" type="slidenum">
              <a:rPr lang="de-AT" altLang="en-US"/>
              <a:pPr>
                <a:defRPr/>
              </a:pPr>
              <a:t>‹#›</a:t>
            </a:fld>
            <a:endParaRPr lang="de-AT"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7813"/>
            <a:ext cx="2057400" cy="5853112"/>
          </a:xfrm>
        </p:spPr>
        <p:txBody>
          <a:bodyPr vert="eaVert"/>
          <a:lstStyle/>
          <a:p>
            <a:r>
              <a:rPr lang="ru-RU" smtClean="0"/>
              <a:t>Образец заголовка</a:t>
            </a:r>
            <a:endParaRPr lang="de-AT"/>
          </a:p>
        </p:txBody>
      </p:sp>
      <p:sp>
        <p:nvSpPr>
          <p:cNvPr id="3" name="Vertikaler Textplatzhalter 2"/>
          <p:cNvSpPr>
            <a:spLocks noGrp="1"/>
          </p:cNvSpPr>
          <p:nvPr>
            <p:ph type="body" orient="vert" idx="1"/>
          </p:nvPr>
        </p:nvSpPr>
        <p:spPr>
          <a:xfrm>
            <a:off x="457200" y="277813"/>
            <a:ext cx="6019800" cy="5853112"/>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6" name="Rectangle 6"/>
          <p:cNvSpPr>
            <a:spLocks noGrp="1" noChangeArrowheads="1"/>
          </p:cNvSpPr>
          <p:nvPr>
            <p:ph type="sldNum" sz="quarter" idx="12"/>
          </p:nvPr>
        </p:nvSpPr>
        <p:spPr>
          <a:ln/>
        </p:spPr>
        <p:txBody>
          <a:bodyPr/>
          <a:lstStyle>
            <a:lvl1pPr>
              <a:defRPr/>
            </a:lvl1pPr>
          </a:lstStyle>
          <a:p>
            <a:pPr>
              <a:defRPr/>
            </a:pPr>
            <a:fld id="{E5538E77-E569-418D-AC85-45F94562278F}" type="slidenum">
              <a:rPr lang="de-AT" altLang="en-US"/>
              <a:pPr>
                <a:defRPr/>
              </a:pPr>
              <a:t>‹#›</a:t>
            </a:fld>
            <a:endParaRPr lang="de-AT"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el und Tabelle">
    <p:spTree>
      <p:nvGrpSpPr>
        <p:cNvPr id="1" name=""/>
        <p:cNvGrpSpPr/>
        <p:nvPr/>
      </p:nvGrpSpPr>
      <p:grpSpPr>
        <a:xfrm>
          <a:off x="0" y="0"/>
          <a:ext cx="0" cy="0"/>
          <a:chOff x="0" y="0"/>
          <a:chExt cx="0" cy="0"/>
        </a:xfrm>
      </p:grpSpPr>
      <p:sp>
        <p:nvSpPr>
          <p:cNvPr id="2" name="Titel 1"/>
          <p:cNvSpPr>
            <a:spLocks noGrp="1"/>
          </p:cNvSpPr>
          <p:nvPr>
            <p:ph type="title"/>
          </p:nvPr>
        </p:nvSpPr>
        <p:spPr>
          <a:xfrm>
            <a:off x="457200" y="277813"/>
            <a:ext cx="8229600" cy="1139825"/>
          </a:xfrm>
        </p:spPr>
        <p:txBody>
          <a:bodyPr/>
          <a:lstStyle/>
          <a:p>
            <a:r>
              <a:rPr lang="ru-RU" smtClean="0"/>
              <a:t>Образец заголовка</a:t>
            </a:r>
            <a:endParaRPr lang="de-AT"/>
          </a:p>
        </p:txBody>
      </p:sp>
      <p:sp>
        <p:nvSpPr>
          <p:cNvPr id="3" name="Tabellenplatzhalter 2"/>
          <p:cNvSpPr>
            <a:spLocks noGrp="1"/>
          </p:cNvSpPr>
          <p:nvPr>
            <p:ph type="tbl" idx="1"/>
          </p:nvPr>
        </p:nvSpPr>
        <p:spPr>
          <a:xfrm>
            <a:off x="457200" y="1600200"/>
            <a:ext cx="8229600" cy="4530725"/>
          </a:xfrm>
        </p:spPr>
        <p:txBody>
          <a:bodyPr/>
          <a:lstStyle/>
          <a:p>
            <a:pPr lvl="0"/>
            <a:r>
              <a:rPr lang="ru-RU" noProof="0" smtClean="0"/>
              <a:t>Вставка таблицы</a:t>
            </a:r>
            <a:endParaRPr lang="de-AT" noProof="0" smtClean="0"/>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6" name="Rectangle 6"/>
          <p:cNvSpPr>
            <a:spLocks noGrp="1" noChangeArrowheads="1"/>
          </p:cNvSpPr>
          <p:nvPr>
            <p:ph type="sldNum" sz="quarter" idx="12"/>
          </p:nvPr>
        </p:nvSpPr>
        <p:spPr>
          <a:ln/>
        </p:spPr>
        <p:txBody>
          <a:bodyPr/>
          <a:lstStyle>
            <a:lvl1pPr>
              <a:defRPr/>
            </a:lvl1pPr>
          </a:lstStyle>
          <a:p>
            <a:pPr>
              <a:defRPr/>
            </a:pPr>
            <a:fld id="{0E76E4AB-D9D3-4024-BBAC-00C7F42573E1}" type="slidenum">
              <a:rPr lang="de-AT" altLang="en-US"/>
              <a:pPr>
                <a:defRPr/>
              </a:pPr>
              <a:t>‹#›</a:t>
            </a:fld>
            <a:endParaRPr lang="de-AT" alt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el, Text und Inhalt">
    <p:spTree>
      <p:nvGrpSpPr>
        <p:cNvPr id="1" name=""/>
        <p:cNvGrpSpPr/>
        <p:nvPr/>
      </p:nvGrpSpPr>
      <p:grpSpPr>
        <a:xfrm>
          <a:off x="0" y="0"/>
          <a:ext cx="0" cy="0"/>
          <a:chOff x="0" y="0"/>
          <a:chExt cx="0" cy="0"/>
        </a:xfrm>
      </p:grpSpPr>
      <p:sp>
        <p:nvSpPr>
          <p:cNvPr id="2" name="Titel 1"/>
          <p:cNvSpPr>
            <a:spLocks noGrp="1"/>
          </p:cNvSpPr>
          <p:nvPr>
            <p:ph type="title"/>
          </p:nvPr>
        </p:nvSpPr>
        <p:spPr>
          <a:xfrm>
            <a:off x="457200" y="277813"/>
            <a:ext cx="8229600" cy="1139825"/>
          </a:xfrm>
        </p:spPr>
        <p:txBody>
          <a:bodyPr/>
          <a:lstStyle/>
          <a:p>
            <a:r>
              <a:rPr lang="ru-RU" smtClean="0"/>
              <a:t>Образец заголовка</a:t>
            </a:r>
            <a:endParaRPr lang="de-AT"/>
          </a:p>
        </p:txBody>
      </p:sp>
      <p:sp>
        <p:nvSpPr>
          <p:cNvPr id="3" name="Textplatzhalter 2"/>
          <p:cNvSpPr>
            <a:spLocks noGrp="1"/>
          </p:cNvSpPr>
          <p:nvPr>
            <p:ph type="body" sz="half" idx="1"/>
          </p:nvPr>
        </p:nvSpPr>
        <p:spPr>
          <a:xfrm>
            <a:off x="457200" y="1600200"/>
            <a:ext cx="4038600" cy="4530725"/>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Inhaltsplatzhalter 3"/>
          <p:cNvSpPr>
            <a:spLocks noGrp="1"/>
          </p:cNvSpPr>
          <p:nvPr>
            <p:ph sz="half" idx="2"/>
          </p:nvPr>
        </p:nvSpPr>
        <p:spPr>
          <a:xfrm>
            <a:off x="4648200" y="1600200"/>
            <a:ext cx="4038600" cy="4530725"/>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6"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7" name="Rectangle 6"/>
          <p:cNvSpPr>
            <a:spLocks noGrp="1" noChangeArrowheads="1"/>
          </p:cNvSpPr>
          <p:nvPr>
            <p:ph type="sldNum" sz="quarter" idx="12"/>
          </p:nvPr>
        </p:nvSpPr>
        <p:spPr>
          <a:ln/>
        </p:spPr>
        <p:txBody>
          <a:bodyPr/>
          <a:lstStyle>
            <a:lvl1pPr>
              <a:defRPr/>
            </a:lvl1pPr>
          </a:lstStyle>
          <a:p>
            <a:pPr>
              <a:defRPr/>
            </a:pPr>
            <a:fld id="{0DC78343-DC1D-4157-B723-CC654D4BD59D}" type="slidenum">
              <a:rPr lang="de-AT" altLang="en-US"/>
              <a:pPr>
                <a:defRPr/>
              </a:pPr>
              <a:t>‹#›</a:t>
            </a:fld>
            <a:endParaRPr lang="de-AT" alt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AndTwoObj" preserve="1">
  <p:cSld name="Titel, Text und zwei Inhalte">
    <p:spTree>
      <p:nvGrpSpPr>
        <p:cNvPr id="1" name=""/>
        <p:cNvGrpSpPr/>
        <p:nvPr/>
      </p:nvGrpSpPr>
      <p:grpSpPr>
        <a:xfrm>
          <a:off x="0" y="0"/>
          <a:ext cx="0" cy="0"/>
          <a:chOff x="0" y="0"/>
          <a:chExt cx="0" cy="0"/>
        </a:xfrm>
      </p:grpSpPr>
      <p:sp>
        <p:nvSpPr>
          <p:cNvPr id="2" name="Titel 1"/>
          <p:cNvSpPr>
            <a:spLocks noGrp="1"/>
          </p:cNvSpPr>
          <p:nvPr>
            <p:ph type="title"/>
          </p:nvPr>
        </p:nvSpPr>
        <p:spPr>
          <a:xfrm>
            <a:off x="457200" y="277813"/>
            <a:ext cx="8229600" cy="1139825"/>
          </a:xfrm>
        </p:spPr>
        <p:txBody>
          <a:bodyPr/>
          <a:lstStyle/>
          <a:p>
            <a:r>
              <a:rPr lang="ru-RU" smtClean="0"/>
              <a:t>Образец заголовка</a:t>
            </a:r>
            <a:endParaRPr lang="de-AT"/>
          </a:p>
        </p:txBody>
      </p:sp>
      <p:sp>
        <p:nvSpPr>
          <p:cNvPr id="3" name="Textplatzhalter 2"/>
          <p:cNvSpPr>
            <a:spLocks noGrp="1"/>
          </p:cNvSpPr>
          <p:nvPr>
            <p:ph type="body" sz="half" idx="1"/>
          </p:nvPr>
        </p:nvSpPr>
        <p:spPr>
          <a:xfrm>
            <a:off x="457200" y="1600200"/>
            <a:ext cx="4038600" cy="4530725"/>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Inhaltsplatzhalter 3"/>
          <p:cNvSpPr>
            <a:spLocks noGrp="1"/>
          </p:cNvSpPr>
          <p:nvPr>
            <p:ph sz="quarter" idx="2"/>
          </p:nvPr>
        </p:nvSpPr>
        <p:spPr>
          <a:xfrm>
            <a:off x="4648200" y="1600200"/>
            <a:ext cx="4038600" cy="2189163"/>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5" name="Inhaltsplatzhalter 4"/>
          <p:cNvSpPr>
            <a:spLocks noGrp="1"/>
          </p:cNvSpPr>
          <p:nvPr>
            <p:ph sz="quarter" idx="3"/>
          </p:nvPr>
        </p:nvSpPr>
        <p:spPr>
          <a:xfrm>
            <a:off x="4648200" y="3941763"/>
            <a:ext cx="4038600" cy="218916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6"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7"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8" name="Rectangle 6"/>
          <p:cNvSpPr>
            <a:spLocks noGrp="1" noChangeArrowheads="1"/>
          </p:cNvSpPr>
          <p:nvPr>
            <p:ph type="sldNum" sz="quarter" idx="12"/>
          </p:nvPr>
        </p:nvSpPr>
        <p:spPr>
          <a:ln/>
        </p:spPr>
        <p:txBody>
          <a:bodyPr/>
          <a:lstStyle>
            <a:lvl1pPr>
              <a:defRPr/>
            </a:lvl1pPr>
          </a:lstStyle>
          <a:p>
            <a:pPr>
              <a:defRPr/>
            </a:pPr>
            <a:fld id="{FED95A67-93DB-4FF6-9828-0EE5FDCFFD31}" type="slidenum">
              <a:rPr lang="de-AT" altLang="en-US"/>
              <a:pPr>
                <a:defRPr/>
              </a:pPr>
              <a:t>‹#›</a:t>
            </a:fld>
            <a:endParaRPr lang="de-AT"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ru-RU" smtClean="0"/>
              <a:t>Образец заголовка</a:t>
            </a:r>
            <a:endParaRPr lang="de-AT"/>
          </a:p>
        </p:txBody>
      </p:sp>
      <p:sp>
        <p:nvSpPr>
          <p:cNvPr id="3" name="Inhaltsplatzhalt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6" name="Rectangle 6"/>
          <p:cNvSpPr>
            <a:spLocks noGrp="1" noChangeArrowheads="1"/>
          </p:cNvSpPr>
          <p:nvPr>
            <p:ph type="sldNum" sz="quarter" idx="12"/>
          </p:nvPr>
        </p:nvSpPr>
        <p:spPr>
          <a:ln/>
        </p:spPr>
        <p:txBody>
          <a:bodyPr/>
          <a:lstStyle>
            <a:lvl1pPr>
              <a:defRPr/>
            </a:lvl1pPr>
          </a:lstStyle>
          <a:p>
            <a:pPr>
              <a:defRPr/>
            </a:pPr>
            <a:fld id="{C26843DE-EC20-4D91-8EA8-F1F1109898BB}" type="slidenum">
              <a:rPr lang="de-AT" altLang="en-US"/>
              <a:pPr>
                <a:defRPr/>
              </a:pPr>
              <a:t>‹#›</a:t>
            </a:fld>
            <a:endParaRPr lang="de-AT"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lstStyle>
            <a:lvl1pPr algn="l">
              <a:defRPr sz="4000" b="1" cap="all"/>
            </a:lvl1pPr>
          </a:lstStyle>
          <a:p>
            <a:r>
              <a:rPr lang="ru-RU" smtClean="0"/>
              <a:t>Образец заголовка</a:t>
            </a:r>
            <a:endParaRPr lang="de-AT"/>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6" name="Rectangle 6"/>
          <p:cNvSpPr>
            <a:spLocks noGrp="1" noChangeArrowheads="1"/>
          </p:cNvSpPr>
          <p:nvPr>
            <p:ph type="sldNum" sz="quarter" idx="12"/>
          </p:nvPr>
        </p:nvSpPr>
        <p:spPr>
          <a:ln/>
        </p:spPr>
        <p:txBody>
          <a:bodyPr/>
          <a:lstStyle>
            <a:lvl1pPr>
              <a:defRPr/>
            </a:lvl1pPr>
          </a:lstStyle>
          <a:p>
            <a:pPr>
              <a:defRPr/>
            </a:pPr>
            <a:fld id="{9E0F29AE-DDF2-41D5-899D-E0757A3E7322}" type="slidenum">
              <a:rPr lang="de-AT" altLang="en-US"/>
              <a:pPr>
                <a:defRPr/>
              </a:pPr>
              <a:t>‹#›</a:t>
            </a:fld>
            <a:endParaRPr lang="de-AT"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ru-RU" smtClean="0"/>
              <a:t>Образец заголовка</a:t>
            </a:r>
            <a:endParaRPr lang="de-AT"/>
          </a:p>
        </p:txBody>
      </p:sp>
      <p:sp>
        <p:nvSpPr>
          <p:cNvPr id="3" name="Inhaltsplatzhalt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Inhaltsplatzhalt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6"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7" name="Rectangle 6"/>
          <p:cNvSpPr>
            <a:spLocks noGrp="1" noChangeArrowheads="1"/>
          </p:cNvSpPr>
          <p:nvPr>
            <p:ph type="sldNum" sz="quarter" idx="12"/>
          </p:nvPr>
        </p:nvSpPr>
        <p:spPr>
          <a:ln/>
        </p:spPr>
        <p:txBody>
          <a:bodyPr/>
          <a:lstStyle>
            <a:lvl1pPr>
              <a:defRPr/>
            </a:lvl1pPr>
          </a:lstStyle>
          <a:p>
            <a:pPr>
              <a:defRPr/>
            </a:pPr>
            <a:fld id="{7616F743-DCA9-4CF3-80E9-2F0F09CCC5EB}" type="slidenum">
              <a:rPr lang="de-AT" altLang="en-US"/>
              <a:pPr>
                <a:defRPr/>
              </a:pPr>
              <a:t>‹#›</a:t>
            </a:fld>
            <a:endParaRPr lang="de-AT"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de-AT"/>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7"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8"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9" name="Rectangle 6"/>
          <p:cNvSpPr>
            <a:spLocks noGrp="1" noChangeArrowheads="1"/>
          </p:cNvSpPr>
          <p:nvPr>
            <p:ph type="sldNum" sz="quarter" idx="12"/>
          </p:nvPr>
        </p:nvSpPr>
        <p:spPr>
          <a:ln/>
        </p:spPr>
        <p:txBody>
          <a:bodyPr/>
          <a:lstStyle>
            <a:lvl1pPr>
              <a:defRPr/>
            </a:lvl1pPr>
          </a:lstStyle>
          <a:p>
            <a:pPr>
              <a:defRPr/>
            </a:pPr>
            <a:fld id="{47FC2B44-34F7-4350-A2B6-2A339F3328C1}" type="slidenum">
              <a:rPr lang="de-AT" altLang="en-US"/>
              <a:pPr>
                <a:defRPr/>
              </a:pPr>
              <a:t>‹#›</a:t>
            </a:fld>
            <a:endParaRPr lang="de-AT"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ru-RU" smtClean="0"/>
              <a:t>Образец заголовка</a:t>
            </a:r>
            <a:endParaRPr lang="de-AT"/>
          </a:p>
        </p:txBody>
      </p:sp>
      <p:sp>
        <p:nvSpPr>
          <p:cNvPr id="3"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4"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5" name="Rectangle 6"/>
          <p:cNvSpPr>
            <a:spLocks noGrp="1" noChangeArrowheads="1"/>
          </p:cNvSpPr>
          <p:nvPr>
            <p:ph type="sldNum" sz="quarter" idx="12"/>
          </p:nvPr>
        </p:nvSpPr>
        <p:spPr>
          <a:ln/>
        </p:spPr>
        <p:txBody>
          <a:bodyPr/>
          <a:lstStyle>
            <a:lvl1pPr>
              <a:defRPr/>
            </a:lvl1pPr>
          </a:lstStyle>
          <a:p>
            <a:pPr>
              <a:defRPr/>
            </a:pPr>
            <a:fld id="{0FC78451-5C6D-415A-9699-7C3BB43026EA}" type="slidenum">
              <a:rPr lang="de-AT" altLang="en-US"/>
              <a:pPr>
                <a:defRPr/>
              </a:pPr>
              <a:t>‹#›</a:t>
            </a:fld>
            <a:endParaRPr lang="de-AT"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3"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4" name="Rectangle 6"/>
          <p:cNvSpPr>
            <a:spLocks noGrp="1" noChangeArrowheads="1"/>
          </p:cNvSpPr>
          <p:nvPr>
            <p:ph type="sldNum" sz="quarter" idx="12"/>
          </p:nvPr>
        </p:nvSpPr>
        <p:spPr>
          <a:ln/>
        </p:spPr>
        <p:txBody>
          <a:bodyPr/>
          <a:lstStyle>
            <a:lvl1pPr>
              <a:defRPr/>
            </a:lvl1pPr>
          </a:lstStyle>
          <a:p>
            <a:pPr>
              <a:defRPr/>
            </a:pPr>
            <a:fld id="{CA639949-0D1A-46DF-B7D4-05453D3A5D45}" type="slidenum">
              <a:rPr lang="de-AT" altLang="en-US"/>
              <a:pPr>
                <a:defRPr/>
              </a:pPr>
              <a:t>‹#›</a:t>
            </a:fld>
            <a:endParaRPr lang="de-AT"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de-AT"/>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6"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7" name="Rectangle 6"/>
          <p:cNvSpPr>
            <a:spLocks noGrp="1" noChangeArrowheads="1"/>
          </p:cNvSpPr>
          <p:nvPr>
            <p:ph type="sldNum" sz="quarter" idx="12"/>
          </p:nvPr>
        </p:nvSpPr>
        <p:spPr>
          <a:ln/>
        </p:spPr>
        <p:txBody>
          <a:bodyPr/>
          <a:lstStyle>
            <a:lvl1pPr>
              <a:defRPr/>
            </a:lvl1pPr>
          </a:lstStyle>
          <a:p>
            <a:pPr>
              <a:defRPr/>
            </a:pPr>
            <a:fld id="{95887AA0-8815-427C-BA1A-63AFF7CC79D6}" type="slidenum">
              <a:rPr lang="de-AT" altLang="en-US"/>
              <a:pPr>
                <a:defRPr/>
              </a:pPr>
              <a:t>‹#›</a:t>
            </a:fld>
            <a:endParaRPr lang="de-AT"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de-AT"/>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ru-RU" noProof="0" smtClean="0"/>
              <a:t>Вставка рисунка</a:t>
            </a:r>
            <a:endParaRPr lang="de-AT" noProof="0" smtClean="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6"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7" name="Rectangle 6"/>
          <p:cNvSpPr>
            <a:spLocks noGrp="1" noChangeArrowheads="1"/>
          </p:cNvSpPr>
          <p:nvPr>
            <p:ph type="sldNum" sz="quarter" idx="12"/>
          </p:nvPr>
        </p:nvSpPr>
        <p:spPr>
          <a:ln/>
        </p:spPr>
        <p:txBody>
          <a:bodyPr/>
          <a:lstStyle>
            <a:lvl1pPr>
              <a:defRPr/>
            </a:lvl1pPr>
          </a:lstStyle>
          <a:p>
            <a:pPr>
              <a:defRPr/>
            </a:pPr>
            <a:fld id="{7D12E28A-F547-40A0-A4AE-F97D8C5F5B3C}" type="slidenum">
              <a:rPr lang="de-AT" altLang="en-US"/>
              <a:pPr>
                <a:defRPr/>
              </a:pPr>
              <a:t>‹#›</a:t>
            </a:fld>
            <a:endParaRPr lang="de-AT"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bwMode="auto">
          <a:xfrm>
            <a:off x="457200" y="277813"/>
            <a:ext cx="8229600" cy="11398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de-AT" altLang="en-US" smtClean="0"/>
              <a:t>Titelmasterformat durch Klicken bearbeiten</a:t>
            </a:r>
          </a:p>
        </p:txBody>
      </p:sp>
      <p:sp>
        <p:nvSpPr>
          <p:cNvPr id="34819" name="Rectangle 3"/>
          <p:cNvSpPr>
            <a:spLocks noGrp="1" noChangeArrowheads="1"/>
          </p:cNvSpPr>
          <p:nvPr>
            <p:ph type="body" idx="1"/>
          </p:nvPr>
        </p:nvSpPr>
        <p:spPr bwMode="auto">
          <a:xfrm>
            <a:off x="457200" y="1600200"/>
            <a:ext cx="8229600" cy="45307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de-AT" altLang="en-US" smtClean="0"/>
              <a:t>Textmasterformate durch Klicken bearbeiten</a:t>
            </a:r>
          </a:p>
          <a:p>
            <a:pPr lvl="1"/>
            <a:r>
              <a:rPr lang="de-AT" altLang="en-US" smtClean="0"/>
              <a:t>Zweite Ebene</a:t>
            </a:r>
          </a:p>
          <a:p>
            <a:pPr lvl="2"/>
            <a:r>
              <a:rPr lang="de-AT" altLang="en-US" smtClean="0"/>
              <a:t>Dritte Ebene</a:t>
            </a:r>
          </a:p>
          <a:p>
            <a:pPr lvl="3"/>
            <a:r>
              <a:rPr lang="de-AT" altLang="en-US" smtClean="0"/>
              <a:t>Vierte Ebene</a:t>
            </a:r>
          </a:p>
          <a:p>
            <a:pPr lvl="4"/>
            <a:r>
              <a:rPr lang="de-AT" altLang="en-US" smtClean="0"/>
              <a:t>Fünfte Ebene</a:t>
            </a:r>
          </a:p>
        </p:txBody>
      </p:sp>
      <p:sp>
        <p:nvSpPr>
          <p:cNvPr id="441348" name="Rectangle 4"/>
          <p:cNvSpPr>
            <a:spLocks noGrp="1" noChangeArrowheads="1"/>
          </p:cNvSpPr>
          <p:nvPr>
            <p:ph type="dt" sz="half" idx="2"/>
          </p:nvPr>
        </p:nvSpPr>
        <p:spPr bwMode="auto">
          <a:xfrm>
            <a:off x="457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mj-lt"/>
                <a:cs typeface="+mn-cs"/>
              </a:defRPr>
            </a:lvl1pPr>
          </a:lstStyle>
          <a:p>
            <a:pPr>
              <a:defRPr/>
            </a:pPr>
            <a:r>
              <a:rPr lang="en-US" altLang="en-US"/>
              <a:t>Sep 20, 2013</a:t>
            </a:r>
            <a:endParaRPr lang="de-AT" altLang="en-US"/>
          </a:p>
        </p:txBody>
      </p:sp>
      <p:sp>
        <p:nvSpPr>
          <p:cNvPr id="44134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a:latin typeface="+mj-lt"/>
                <a:cs typeface="+mn-cs"/>
              </a:defRPr>
            </a:lvl1pPr>
          </a:lstStyle>
          <a:p>
            <a:pPr>
              <a:defRPr/>
            </a:pPr>
            <a:r>
              <a:rPr lang="de-AT" altLang="en-US"/>
              <a:t>Hackl, Econometrics </a:t>
            </a:r>
          </a:p>
        </p:txBody>
      </p:sp>
      <p:sp>
        <p:nvSpPr>
          <p:cNvPr id="441350" name="Rectangle 6"/>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mj-lt"/>
                <a:cs typeface="+mn-cs"/>
              </a:defRPr>
            </a:lvl1pPr>
          </a:lstStyle>
          <a:p>
            <a:pPr>
              <a:defRPr/>
            </a:pPr>
            <a:fld id="{A5948A23-BE49-4B7D-8794-AA63FED33A12}" type="slidenum">
              <a:rPr lang="de-AT" altLang="en-US"/>
              <a:pPr>
                <a:defRPr/>
              </a:pPr>
              <a:t>‹#›</a:t>
            </a:fld>
            <a:endParaRPr lang="de-AT" altLang="en-US"/>
          </a:p>
        </p:txBody>
      </p:sp>
      <p:sp>
        <p:nvSpPr>
          <p:cNvPr id="441351" name="Freeform 7"/>
          <p:cNvSpPr>
            <a:spLocks noChangeArrowheads="1"/>
          </p:cNvSpPr>
          <p:nvPr/>
        </p:nvSpPr>
        <p:spPr bwMode="auto">
          <a:xfrm>
            <a:off x="381000" y="228600"/>
            <a:ext cx="8229600" cy="609600"/>
          </a:xfrm>
          <a:custGeom>
            <a:avLst/>
            <a:gdLst/>
            <a:ahLst/>
            <a:cxnLst>
              <a:cxn ang="0">
                <a:pos x="0" y="1000"/>
              </a:cxn>
              <a:cxn ang="0">
                <a:pos x="0" y="0"/>
              </a:cxn>
              <a:cxn ang="0">
                <a:pos x="1000" y="0"/>
              </a:cxn>
            </a:cxnLst>
            <a:rect l="0" t="0" r="r" b="b"/>
            <a:pathLst>
              <a:path w="1000" h="1000">
                <a:moveTo>
                  <a:pt x="0" y="1000"/>
                </a:moveTo>
                <a:lnTo>
                  <a:pt x="0" y="0"/>
                </a:lnTo>
                <a:lnTo>
                  <a:pt x="1000" y="0"/>
                </a:lnTo>
              </a:path>
            </a:pathLst>
          </a:custGeom>
          <a:noFill/>
          <a:ln w="19050" cap="flat" cmpd="sng">
            <a:solidFill>
              <a:schemeClr val="accent1"/>
            </a:solidFill>
            <a:prstDash val="solid"/>
            <a:miter lim="800000"/>
            <a:headEnd/>
            <a:tailEnd/>
          </a:ln>
        </p:spPr>
        <p:txBody>
          <a:bodyPr/>
          <a:lstStyle/>
          <a:p>
            <a:pPr>
              <a:defRPr/>
            </a:pPr>
            <a:endParaRPr lang="de-AT">
              <a:cs typeface="+mn-cs"/>
            </a:endParaRPr>
          </a:p>
        </p:txBody>
      </p:sp>
      <p:sp>
        <p:nvSpPr>
          <p:cNvPr id="441352" name="Line 8"/>
          <p:cNvSpPr>
            <a:spLocks noChangeShapeType="1"/>
          </p:cNvSpPr>
          <p:nvPr/>
        </p:nvSpPr>
        <p:spPr bwMode="auto">
          <a:xfrm>
            <a:off x="457200" y="6172200"/>
            <a:ext cx="8229600" cy="0"/>
          </a:xfrm>
          <a:prstGeom prst="line">
            <a:avLst/>
          </a:prstGeom>
          <a:noFill/>
          <a:ln w="19050">
            <a:solidFill>
              <a:schemeClr val="accent1"/>
            </a:solidFill>
            <a:round/>
            <a:headEnd/>
            <a:tailEnd/>
          </a:ln>
          <a:effectLst/>
        </p:spPr>
        <p:txBody>
          <a:bodyPr/>
          <a:lstStyle/>
          <a:p>
            <a:pPr>
              <a:defRPr/>
            </a:pPr>
            <a:endParaRPr lang="de-AT">
              <a:cs typeface="+mn-cs"/>
            </a:endParaRPr>
          </a:p>
        </p:txBody>
      </p:sp>
    </p:spTree>
  </p:cSld>
  <p:clrMap bg1="lt1" tx1="dk1" bg2="lt2" tx2="dk2" accent1="accent1" accent2="accent2" accent3="accent3" accent4="accent4" accent5="accent5" accent6="accent6" hlink="hlink" folHlink="folHlink"/>
  <p:sldLayoutIdLst>
    <p:sldLayoutId id="2147484511" r:id="rId1"/>
    <p:sldLayoutId id="2147484498" r:id="rId2"/>
    <p:sldLayoutId id="2147484499" r:id="rId3"/>
    <p:sldLayoutId id="2147484500" r:id="rId4"/>
    <p:sldLayoutId id="2147484501" r:id="rId5"/>
    <p:sldLayoutId id="2147484502" r:id="rId6"/>
    <p:sldLayoutId id="2147484503" r:id="rId7"/>
    <p:sldLayoutId id="2147484504" r:id="rId8"/>
    <p:sldLayoutId id="2147484505" r:id="rId9"/>
    <p:sldLayoutId id="2147484506" r:id="rId10"/>
    <p:sldLayoutId id="2147484507" r:id="rId11"/>
    <p:sldLayoutId id="2147484508" r:id="rId12"/>
    <p:sldLayoutId id="2147484509" r:id="rId13"/>
    <p:sldLayoutId id="2147484510" r:id="rId14"/>
  </p:sldLayoutIdLst>
  <p:timing>
    <p:tnLst>
      <p:par>
        <p:cTn id="1" dur="indefinite" restart="never" nodeType="tmRoot"/>
      </p:par>
    </p:tnLst>
  </p:timing>
  <p:hf hdr="0"/>
  <p:txStyles>
    <p:titleStyle>
      <a:lvl1pPr algn="l" rtl="0" eaLnBrk="1" fontAlgn="base" hangingPunct="1">
        <a:spcBef>
          <a:spcPct val="0"/>
        </a:spcBef>
        <a:spcAft>
          <a:spcPct val="0"/>
        </a:spcAft>
        <a:defRPr sz="4200">
          <a:solidFill>
            <a:schemeClr val="tx2"/>
          </a:solidFill>
          <a:latin typeface="+mj-lt"/>
          <a:ea typeface="+mj-ea"/>
          <a:cs typeface="+mj-cs"/>
        </a:defRPr>
      </a:lvl1pPr>
      <a:lvl2pPr algn="l" rtl="0" eaLnBrk="1" fontAlgn="base" hangingPunct="1">
        <a:spcBef>
          <a:spcPct val="0"/>
        </a:spcBef>
        <a:spcAft>
          <a:spcPct val="0"/>
        </a:spcAft>
        <a:defRPr sz="4200">
          <a:solidFill>
            <a:schemeClr val="tx2"/>
          </a:solidFill>
          <a:latin typeface="Garamond" pitchFamily="18" charset="0"/>
        </a:defRPr>
      </a:lvl2pPr>
      <a:lvl3pPr algn="l" rtl="0" eaLnBrk="1" fontAlgn="base" hangingPunct="1">
        <a:spcBef>
          <a:spcPct val="0"/>
        </a:spcBef>
        <a:spcAft>
          <a:spcPct val="0"/>
        </a:spcAft>
        <a:defRPr sz="4200">
          <a:solidFill>
            <a:schemeClr val="tx2"/>
          </a:solidFill>
          <a:latin typeface="Garamond" pitchFamily="18" charset="0"/>
        </a:defRPr>
      </a:lvl3pPr>
      <a:lvl4pPr algn="l" rtl="0" eaLnBrk="1" fontAlgn="base" hangingPunct="1">
        <a:spcBef>
          <a:spcPct val="0"/>
        </a:spcBef>
        <a:spcAft>
          <a:spcPct val="0"/>
        </a:spcAft>
        <a:defRPr sz="4200">
          <a:solidFill>
            <a:schemeClr val="tx2"/>
          </a:solidFill>
          <a:latin typeface="Garamond" pitchFamily="18" charset="0"/>
        </a:defRPr>
      </a:lvl4pPr>
      <a:lvl5pPr algn="l" rtl="0" eaLnBrk="1" fontAlgn="base" hangingPunct="1">
        <a:spcBef>
          <a:spcPct val="0"/>
        </a:spcBef>
        <a:spcAft>
          <a:spcPct val="0"/>
        </a:spcAft>
        <a:defRPr sz="4200">
          <a:solidFill>
            <a:schemeClr val="tx2"/>
          </a:solidFill>
          <a:latin typeface="Garamond" pitchFamily="18" charset="0"/>
        </a:defRPr>
      </a:lvl5pPr>
      <a:lvl6pPr marL="457200" algn="l" rtl="0" eaLnBrk="1" fontAlgn="base" hangingPunct="1">
        <a:spcBef>
          <a:spcPct val="0"/>
        </a:spcBef>
        <a:spcAft>
          <a:spcPct val="0"/>
        </a:spcAft>
        <a:defRPr sz="4200">
          <a:solidFill>
            <a:schemeClr val="tx2"/>
          </a:solidFill>
          <a:latin typeface="Garamond" pitchFamily="18" charset="0"/>
        </a:defRPr>
      </a:lvl6pPr>
      <a:lvl7pPr marL="914400" algn="l" rtl="0" eaLnBrk="1" fontAlgn="base" hangingPunct="1">
        <a:spcBef>
          <a:spcPct val="0"/>
        </a:spcBef>
        <a:spcAft>
          <a:spcPct val="0"/>
        </a:spcAft>
        <a:defRPr sz="4200">
          <a:solidFill>
            <a:schemeClr val="tx2"/>
          </a:solidFill>
          <a:latin typeface="Garamond" pitchFamily="18" charset="0"/>
        </a:defRPr>
      </a:lvl7pPr>
      <a:lvl8pPr marL="1371600" algn="l" rtl="0" eaLnBrk="1" fontAlgn="base" hangingPunct="1">
        <a:spcBef>
          <a:spcPct val="0"/>
        </a:spcBef>
        <a:spcAft>
          <a:spcPct val="0"/>
        </a:spcAft>
        <a:defRPr sz="4200">
          <a:solidFill>
            <a:schemeClr val="tx2"/>
          </a:solidFill>
          <a:latin typeface="Garamond" pitchFamily="18" charset="0"/>
        </a:defRPr>
      </a:lvl8pPr>
      <a:lvl9pPr marL="1828800" algn="l" rtl="0" eaLnBrk="1" fontAlgn="base" hangingPunct="1">
        <a:spcBef>
          <a:spcPct val="0"/>
        </a:spcBef>
        <a:spcAft>
          <a:spcPct val="0"/>
        </a:spcAft>
        <a:defRPr sz="4200">
          <a:solidFill>
            <a:schemeClr val="tx2"/>
          </a:solidFill>
          <a:latin typeface="Garamond" pitchFamily="18" charset="0"/>
        </a:defRPr>
      </a:lvl9pPr>
    </p:titleStyle>
    <p:bodyStyle>
      <a:lvl1pPr marL="342900" indent="-342900" algn="l" rtl="0" eaLnBrk="1" fontAlgn="base" hangingPunct="1">
        <a:spcBef>
          <a:spcPct val="20000"/>
        </a:spcBef>
        <a:spcAft>
          <a:spcPct val="0"/>
        </a:spcAft>
        <a:buClr>
          <a:schemeClr val="accent1"/>
        </a:buClr>
        <a:buSzPct val="65000"/>
        <a:buFont typeface="Wingdings" pitchFamily="2" charset="2"/>
        <a:buChar char="n"/>
        <a:defRPr sz="3000">
          <a:solidFill>
            <a:schemeClr val="tx1"/>
          </a:solidFill>
          <a:latin typeface="+mn-lt"/>
          <a:ea typeface="+mn-ea"/>
          <a:cs typeface="+mn-cs"/>
        </a:defRPr>
      </a:lvl1pPr>
      <a:lvl2pPr marL="669925" indent="-325438" algn="l" rtl="0" eaLnBrk="1" fontAlgn="base" hangingPunct="1">
        <a:spcBef>
          <a:spcPct val="20000"/>
        </a:spcBef>
        <a:spcAft>
          <a:spcPct val="0"/>
        </a:spcAft>
        <a:buClr>
          <a:schemeClr val="accent2"/>
        </a:buClr>
        <a:buSzPct val="60000"/>
        <a:buFont typeface="Wingdings" pitchFamily="2" charset="2"/>
        <a:buChar char="q"/>
        <a:defRPr sz="2600">
          <a:solidFill>
            <a:schemeClr val="tx1"/>
          </a:solidFill>
          <a:latin typeface="+mn-lt"/>
        </a:defRPr>
      </a:lvl2pPr>
      <a:lvl3pPr marL="1022350" indent="-350838" algn="l" rtl="0" eaLnBrk="1" fontAlgn="base" hangingPunct="1">
        <a:spcBef>
          <a:spcPct val="20000"/>
        </a:spcBef>
        <a:spcAft>
          <a:spcPct val="0"/>
        </a:spcAft>
        <a:buClr>
          <a:schemeClr val="accent1"/>
        </a:buClr>
        <a:buSzPct val="65000"/>
        <a:buFont typeface="Wingdings" pitchFamily="2" charset="2"/>
        <a:buChar char="n"/>
        <a:defRPr sz="2200">
          <a:solidFill>
            <a:schemeClr val="tx1"/>
          </a:solidFill>
          <a:latin typeface="+mn-lt"/>
        </a:defRPr>
      </a:lvl3pPr>
      <a:lvl4pPr marL="1339850" indent="-315913" algn="l" rtl="0" eaLnBrk="1" fontAlgn="base" hangingPunct="1">
        <a:spcBef>
          <a:spcPct val="20000"/>
        </a:spcBef>
        <a:spcAft>
          <a:spcPct val="0"/>
        </a:spcAft>
        <a:buClr>
          <a:schemeClr val="accent2"/>
        </a:buClr>
        <a:buSzPct val="70000"/>
        <a:buFont typeface="Wingdings" pitchFamily="2" charset="2"/>
        <a:buChar char="q"/>
        <a:defRPr sz="2000">
          <a:solidFill>
            <a:schemeClr val="tx1"/>
          </a:solidFill>
          <a:latin typeface="+mn-lt"/>
        </a:defRPr>
      </a:lvl4pPr>
      <a:lvl5pPr marL="16811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5pPr>
      <a:lvl6pPr marL="21383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6pPr>
      <a:lvl7pPr marL="25955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7pPr>
      <a:lvl8pPr marL="30527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8pPr>
      <a:lvl9pPr marL="35099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1447800" y="3505200"/>
            <a:ext cx="7315200" cy="685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Заголовок 1"/>
          <p:cNvSpPr>
            <a:spLocks noGrp="1"/>
          </p:cNvSpPr>
          <p:nvPr>
            <p:ph type="ctrTitle"/>
          </p:nvPr>
        </p:nvSpPr>
        <p:spPr>
          <a:xfrm>
            <a:off x="914400" y="1524000"/>
            <a:ext cx="7623175" cy="2590800"/>
          </a:xfrm>
        </p:spPr>
        <p:txBody>
          <a:bodyPr/>
          <a:lstStyle/>
          <a:p>
            <a:r>
              <a:rPr lang="en-US" sz="2400" dirty="0" smtClean="0">
                <a:latin typeface="Verdana" pitchFamily="34" charset="0"/>
              </a:rPr>
              <a:t>Auditing – Lecture 6</a:t>
            </a:r>
            <a:br>
              <a:rPr lang="en-US" sz="2400" dirty="0" smtClean="0">
                <a:latin typeface="Verdana" pitchFamily="34" charset="0"/>
              </a:rPr>
            </a:br>
            <a:r>
              <a:rPr lang="en-US" sz="2400" dirty="0" smtClean="0">
                <a:latin typeface="Verdana" pitchFamily="34" charset="0"/>
              </a:rPr>
              <a:t/>
            </a:r>
            <a:br>
              <a:rPr lang="en-US" sz="2400" dirty="0" smtClean="0">
                <a:latin typeface="Verdana" pitchFamily="34" charset="0"/>
              </a:rPr>
            </a:br>
            <a:r>
              <a:rPr lang="en-US" sz="4800" dirty="0" smtClean="0">
                <a:latin typeface="Verdana" pitchFamily="34" charset="0"/>
              </a:rPr>
              <a:t>Part II. Audit process by phase: Phase III. Testing</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Analytical </a:t>
            </a:r>
            <a:r>
              <a:rPr lang="en-US" sz="4000" dirty="0" smtClean="0">
                <a:latin typeface="Verdana" pitchFamily="34" charset="0"/>
                <a:ea typeface="Verdana" pitchFamily="34" charset="0"/>
                <a:cs typeface="Verdana" pitchFamily="34" charset="0"/>
              </a:rPr>
              <a:t>procedures*</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a:xfrm>
            <a:off x="457200" y="955675"/>
            <a:ext cx="8229600" cy="5902325"/>
          </a:xfrm>
        </p:spPr>
        <p:txBody>
          <a:bodyPr/>
          <a:lstStyle/>
          <a:p>
            <a:r>
              <a:rPr lang="en-US" sz="2000" b="1" dirty="0" smtClean="0"/>
              <a:t>Analytical procedures (AP) </a:t>
            </a:r>
            <a:r>
              <a:rPr lang="en-US" sz="2000" dirty="0" smtClean="0"/>
              <a:t>are defined by US GAAS and ISA as </a:t>
            </a:r>
            <a:r>
              <a:rPr lang="en-US" sz="2000" b="1" dirty="0" smtClean="0"/>
              <a:t>evaluations of financial information </a:t>
            </a:r>
            <a:r>
              <a:rPr lang="en-US" sz="2000" dirty="0" smtClean="0"/>
              <a:t>made by </a:t>
            </a:r>
            <a:r>
              <a:rPr lang="en-US" sz="2000" b="1" dirty="0" smtClean="0"/>
              <a:t>a study of plausible relationships among financial and nonfinancial data </a:t>
            </a:r>
            <a:r>
              <a:rPr lang="en-US" sz="2000" dirty="0" smtClean="0"/>
              <a:t>involving </a:t>
            </a:r>
            <a:r>
              <a:rPr lang="en-US" sz="2000" b="1" dirty="0" smtClean="0"/>
              <a:t>comparisons of recorded amounts to expectations developed by the auditor.</a:t>
            </a:r>
            <a:r>
              <a:rPr lang="en-US" sz="2000" dirty="0" smtClean="0"/>
              <a:t> Analytical procedures use comparisons and relationships </a:t>
            </a:r>
            <a:r>
              <a:rPr lang="en-US" sz="2000" b="1" dirty="0" smtClean="0"/>
              <a:t>to assess whether account balances or other data appear reasonable relative to the auditor’s expectations.</a:t>
            </a:r>
          </a:p>
          <a:p>
            <a:pPr>
              <a:defRPr/>
            </a:pPr>
            <a:r>
              <a:rPr lang="en-US" sz="2000" b="1" dirty="0" smtClean="0"/>
              <a:t>Types of AP:</a:t>
            </a:r>
          </a:p>
          <a:p>
            <a:pPr marL="912813">
              <a:buFont typeface="Wingdings" pitchFamily="2" charset="2"/>
              <a:buChar char="q"/>
              <a:defRPr/>
            </a:pPr>
            <a:r>
              <a:rPr lang="en-US" sz="2000" b="1" dirty="0" smtClean="0"/>
              <a:t>General AP</a:t>
            </a:r>
            <a:r>
              <a:rPr lang="en-US" sz="2000" dirty="0" smtClean="0"/>
              <a:t> - trend analysis, ratio analysis, regression and statistical analysis, and reasonableness tests. Determining which type of analytical procedure is appropriate is a matter of professional judgment. A review of audit practice indicates that </a:t>
            </a:r>
            <a:r>
              <a:rPr lang="en-US" sz="2000" b="1" dirty="0" smtClean="0"/>
              <a:t>simple judgmental approaches </a:t>
            </a:r>
            <a:r>
              <a:rPr lang="en-US" sz="2000" dirty="0" smtClean="0"/>
              <a:t>(such as comparison and ratio analysis) </a:t>
            </a:r>
            <a:r>
              <a:rPr lang="en-US" sz="2000" b="1" dirty="0" smtClean="0"/>
              <a:t>are used more frequently than complex statistical approaches</a:t>
            </a:r>
            <a:r>
              <a:rPr lang="en-US" sz="2000" dirty="0" smtClean="0"/>
              <a:t> (such as time series modeling or regression analysis). </a:t>
            </a:r>
            <a:r>
              <a:rPr lang="en-US" sz="2000" b="1" dirty="0" smtClean="0"/>
              <a:t>These tests are generally carried out using computer software (i.e. CAATs). </a:t>
            </a:r>
          </a:p>
          <a:p>
            <a:pPr marL="1377950" lvl="0" defTabSz="1423988">
              <a:buFont typeface="Wingdings" pitchFamily="2" charset="2"/>
              <a:buChar char="Ø"/>
              <a:defRPr/>
            </a:pPr>
            <a:r>
              <a:rPr lang="en-US" sz="2000" b="1" dirty="0" smtClean="0"/>
              <a:t>Trend analysis </a:t>
            </a:r>
            <a:r>
              <a:rPr lang="en-US" sz="2000" dirty="0" smtClean="0"/>
              <a:t>- is the </a:t>
            </a:r>
            <a:r>
              <a:rPr lang="en-US" sz="2000" b="1" dirty="0" smtClean="0"/>
              <a:t>analysis of changes in </a:t>
            </a:r>
            <a:endParaRPr lang="en-US" sz="2000" b="1" kern="1200" dirty="0" smtClean="0"/>
          </a:p>
          <a:p>
            <a:pPr marL="912813" defTabSz="1258888">
              <a:buNone/>
            </a:pPr>
            <a:endParaRPr lang="en-US" sz="2000" dirty="0" smtClean="0"/>
          </a:p>
          <a:p>
            <a:endParaRPr lang="en-US" dirty="0"/>
          </a:p>
        </p:txBody>
      </p:sp>
      <p:sp>
        <p:nvSpPr>
          <p:cNvPr id="4" name="Дата 3"/>
          <p:cNvSpPr>
            <a:spLocks noGrp="1"/>
          </p:cNvSpPr>
          <p:nvPr>
            <p:ph type="dt" sz="half" idx="10"/>
          </p:nvPr>
        </p:nvSpPr>
        <p:spPr/>
        <p:txBody>
          <a:bodyPr/>
          <a:lstStyle/>
          <a:p>
            <a:pPr>
              <a:defRPr/>
            </a:pPr>
            <a:r>
              <a:rPr lang="en-US" altLang="en-US" dirty="0" smtClean="0"/>
              <a:t>Nov 2,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10</a:t>
            </a:fld>
            <a:endParaRPr lang="de-AT" alt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Analytical </a:t>
            </a:r>
            <a:r>
              <a:rPr lang="en-US" sz="4000" dirty="0" smtClean="0">
                <a:latin typeface="Verdana" pitchFamily="34" charset="0"/>
                <a:ea typeface="Verdana" pitchFamily="34" charset="0"/>
                <a:cs typeface="Verdana" pitchFamily="34" charset="0"/>
              </a:rPr>
              <a:t>procedures*</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a:xfrm>
            <a:off x="457200" y="1031875"/>
            <a:ext cx="8229600" cy="4530725"/>
          </a:xfrm>
        </p:spPr>
        <p:txBody>
          <a:bodyPr/>
          <a:lstStyle/>
          <a:p>
            <a:pPr marL="1377950" indent="1588" defTabSz="1423988">
              <a:buNone/>
              <a:defRPr/>
            </a:pPr>
            <a:r>
              <a:rPr lang="en-US" sz="2000" b="1" dirty="0" smtClean="0"/>
              <a:t>an account balance or ratio over time</a:t>
            </a:r>
            <a:r>
              <a:rPr lang="en-US" sz="2000" dirty="0" smtClean="0"/>
              <a:t>. Trend analysis could compare last year’s account balance to the current unaudited balance or balances in many time periods. </a:t>
            </a:r>
            <a:r>
              <a:rPr lang="en-US" sz="2000" b="1" dirty="0" smtClean="0"/>
              <a:t>Trend analysis works best when the account or relationship is fairly predictable </a:t>
            </a:r>
            <a:r>
              <a:rPr lang="en-US" sz="2000" dirty="0" smtClean="0"/>
              <a:t>(e.g. rent expense in a stable environment</a:t>
            </a:r>
            <a:r>
              <a:rPr lang="en-US" sz="2000" b="1" dirty="0" smtClean="0"/>
              <a:t>). It is less effective when the audited entity has experienced significant operating or accounting changes. The number of years</a:t>
            </a:r>
            <a:r>
              <a:rPr lang="en-US" sz="2000" dirty="0" smtClean="0"/>
              <a:t> used in the trend analysis is </a:t>
            </a:r>
            <a:r>
              <a:rPr lang="en-US" sz="2000" b="1" dirty="0" smtClean="0"/>
              <a:t>a function of the stability of operations. The more stable the operations over time, the more predictable the relations and the more appropriate the use of multiple time periods.</a:t>
            </a:r>
            <a:r>
              <a:rPr lang="en-US" sz="2000" dirty="0" smtClean="0"/>
              <a:t> </a:t>
            </a:r>
            <a:r>
              <a:rPr lang="en-US" sz="2000" b="1" dirty="0" smtClean="0"/>
              <a:t>Trend analysis at an aggregate level</a:t>
            </a:r>
            <a:r>
              <a:rPr lang="en-US" sz="2000" dirty="0" smtClean="0"/>
              <a:t> (e.g. on a consolidated basis) </a:t>
            </a:r>
            <a:r>
              <a:rPr lang="en-US" sz="2000" b="1" dirty="0" smtClean="0"/>
              <a:t>is relatively imprecise because a material misstatement is often small relative to the aggregate account balance. The most precise trend analysis would be on disaggregated data </a:t>
            </a:r>
            <a:r>
              <a:rPr lang="en-US" sz="2000" dirty="0" smtClean="0"/>
              <a:t>(e.g. by segment, product, or location, and monthly or quarterly rather than on an annual basis).</a:t>
            </a:r>
          </a:p>
          <a:p>
            <a:endParaRPr lang="en-US" dirty="0"/>
          </a:p>
        </p:txBody>
      </p:sp>
      <p:sp>
        <p:nvSpPr>
          <p:cNvPr id="4" name="Дата 3"/>
          <p:cNvSpPr>
            <a:spLocks noGrp="1"/>
          </p:cNvSpPr>
          <p:nvPr>
            <p:ph type="dt" sz="half" idx="10"/>
          </p:nvPr>
        </p:nvSpPr>
        <p:spPr/>
        <p:txBody>
          <a:bodyPr/>
          <a:lstStyle/>
          <a:p>
            <a:pPr>
              <a:defRPr/>
            </a:pPr>
            <a:r>
              <a:rPr lang="en-US" altLang="en-US" dirty="0" smtClean="0"/>
              <a:t>Nov 2,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11</a:t>
            </a:fld>
            <a:endParaRPr lang="de-AT" alt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Analytical </a:t>
            </a:r>
            <a:r>
              <a:rPr lang="en-US" sz="4000" dirty="0" smtClean="0">
                <a:latin typeface="Verdana" pitchFamily="34" charset="0"/>
                <a:ea typeface="Verdana" pitchFamily="34" charset="0"/>
                <a:cs typeface="Verdana" pitchFamily="34" charset="0"/>
              </a:rPr>
              <a:t>procedures*</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a:xfrm>
            <a:off x="457200" y="879475"/>
            <a:ext cx="8229600" cy="4530725"/>
          </a:xfrm>
        </p:spPr>
        <p:txBody>
          <a:bodyPr/>
          <a:lstStyle/>
          <a:p>
            <a:pPr marL="1377950" defTabSz="1423988">
              <a:buFont typeface="Wingdings" pitchFamily="2" charset="2"/>
              <a:buChar char="Ø"/>
              <a:defRPr/>
            </a:pPr>
            <a:r>
              <a:rPr lang="en-US" sz="2000" b="1" dirty="0" smtClean="0"/>
              <a:t>Ratio analysis </a:t>
            </a:r>
            <a:r>
              <a:rPr lang="en-US" sz="2000" dirty="0" smtClean="0"/>
              <a:t>-  is the </a:t>
            </a:r>
            <a:r>
              <a:rPr lang="en-US" sz="2000" b="1" dirty="0" smtClean="0"/>
              <a:t>comparison of relationships between financial statement accounts, the comparison of an account with non-financial data, or the comparison of relationships between firms in an industry</a:t>
            </a:r>
            <a:r>
              <a:rPr lang="en-US" sz="2000" dirty="0" smtClean="0"/>
              <a:t>. </a:t>
            </a:r>
            <a:r>
              <a:rPr lang="en-US" sz="2000" b="1" dirty="0" smtClean="0"/>
              <a:t>Ratio analysis is most appropriate when the relationship between accounts is fairly predictable and stable</a:t>
            </a:r>
            <a:r>
              <a:rPr lang="en-US" sz="2000" dirty="0" smtClean="0"/>
              <a:t> (e.g. the relationship between sales and accounts receivable). </a:t>
            </a:r>
            <a:r>
              <a:rPr lang="en-US" sz="2000" b="1" dirty="0" smtClean="0"/>
              <a:t>Ratio analysis can be more effective than trend analysis because comparisons between the balance sheet and income statement can often reveal unusual fluctuations that an analysis of the individual accounts would not.</a:t>
            </a:r>
            <a:r>
              <a:rPr lang="en-US" sz="2000" dirty="0" smtClean="0"/>
              <a:t> Like trend analysis, </a:t>
            </a:r>
            <a:r>
              <a:rPr lang="en-US" sz="2000" b="1" dirty="0" smtClean="0"/>
              <a:t>ratio analysis at an aggregate level is relatively imprecise</a:t>
            </a:r>
            <a:r>
              <a:rPr lang="en-US" sz="2000" dirty="0" smtClean="0"/>
              <a:t> because a material misstatement is often small relative to the natural variations in the ratios. </a:t>
            </a:r>
          </a:p>
          <a:p>
            <a:pPr marL="1377950" indent="1588" defTabSz="1423988">
              <a:buNone/>
              <a:defRPr/>
            </a:pPr>
            <a:r>
              <a:rPr lang="en-US" sz="2000" dirty="0" smtClean="0"/>
              <a:t>There are </a:t>
            </a:r>
            <a:r>
              <a:rPr lang="en-US" sz="2000" b="1" dirty="0" smtClean="0"/>
              <a:t>five types of ratio analysis used in analytical procedures</a:t>
            </a:r>
            <a:r>
              <a:rPr lang="en-US" sz="2000" dirty="0" smtClean="0"/>
              <a:t>: (1) ratios that compare </a:t>
            </a:r>
            <a:r>
              <a:rPr lang="en-US" sz="2000" b="1" dirty="0" smtClean="0"/>
              <a:t>client and industry data;</a:t>
            </a:r>
            <a:r>
              <a:rPr lang="en-US" sz="2000" dirty="0" smtClean="0"/>
              <a:t> (2) ratios that compare </a:t>
            </a:r>
            <a:r>
              <a:rPr lang="en-US" sz="2000" b="1" dirty="0" smtClean="0"/>
              <a:t>client data with similar prior period data; </a:t>
            </a:r>
            <a:r>
              <a:rPr lang="en-US" sz="2000" dirty="0" smtClean="0"/>
              <a:t>(3) ratios that compare </a:t>
            </a:r>
            <a:r>
              <a:rPr lang="en-US" sz="2000" b="1" dirty="0" smtClean="0"/>
              <a:t>client data with</a:t>
            </a:r>
          </a:p>
          <a:p>
            <a:pPr marL="1377950" defTabSz="1423988">
              <a:buFont typeface="Wingdings" pitchFamily="2" charset="2"/>
              <a:buChar char="Ø"/>
              <a:defRPr/>
            </a:pPr>
            <a:endParaRPr lang="en-US" sz="2000" dirty="0" smtClean="0"/>
          </a:p>
          <a:p>
            <a:pPr marL="912813">
              <a:buFont typeface="Wingdings" pitchFamily="2" charset="2"/>
              <a:buChar char="q"/>
              <a:defRPr/>
            </a:pPr>
            <a:endParaRPr lang="en-US" sz="2000" dirty="0" smtClean="0"/>
          </a:p>
          <a:p>
            <a:pPr marL="912813">
              <a:buFont typeface="Wingdings" pitchFamily="2" charset="2"/>
              <a:buChar char="q"/>
              <a:defRPr/>
            </a:pPr>
            <a:endParaRPr lang="en-US" sz="2000" kern="1200" dirty="0" smtClean="0"/>
          </a:p>
          <a:p>
            <a:pPr marL="912813">
              <a:buFont typeface="Wingdings" pitchFamily="2" charset="2"/>
              <a:buChar char="q"/>
              <a:defRPr/>
            </a:pPr>
            <a:r>
              <a:rPr lang="en-US" sz="2000" kern="1200" dirty="0" smtClean="0"/>
              <a:t>When to use AP – timing</a:t>
            </a:r>
          </a:p>
          <a:p>
            <a:pPr marL="912813">
              <a:buFont typeface="Wingdings" pitchFamily="2" charset="2"/>
              <a:buChar char="q"/>
              <a:defRPr/>
            </a:pPr>
            <a:r>
              <a:rPr lang="en-US" sz="2000" kern="1200" dirty="0" smtClean="0"/>
              <a:t>CAAT</a:t>
            </a:r>
          </a:p>
          <a:p>
            <a:r>
              <a:rPr lang="en-US" sz="2000" dirty="0" smtClean="0"/>
              <a:t>Types of AP</a:t>
            </a:r>
          </a:p>
          <a:p>
            <a:pPr marL="912813">
              <a:buFont typeface="Wingdings" pitchFamily="2" charset="2"/>
              <a:buChar char="q"/>
              <a:defRPr/>
            </a:pPr>
            <a:r>
              <a:rPr lang="en-US" sz="2000" kern="1200" dirty="0" smtClean="0"/>
              <a:t>General AP</a:t>
            </a:r>
          </a:p>
          <a:p>
            <a:pPr marL="912813">
              <a:buFont typeface="Wingdings" pitchFamily="2" charset="2"/>
              <a:buChar char="q"/>
              <a:defRPr/>
            </a:pPr>
            <a:r>
              <a:rPr lang="en-US" sz="2000" kern="1200" dirty="0" smtClean="0"/>
              <a:t>AP by phase</a:t>
            </a:r>
          </a:p>
          <a:p>
            <a:pPr marL="912813">
              <a:buFont typeface="Wingdings" pitchFamily="2" charset="2"/>
              <a:buChar char="q"/>
              <a:defRPr/>
            </a:pPr>
            <a:r>
              <a:rPr lang="en-US" sz="2000" kern="1200" dirty="0" smtClean="0"/>
              <a:t>AP – special (substantive tests)</a:t>
            </a:r>
          </a:p>
          <a:p>
            <a:pPr marL="912813">
              <a:buFont typeface="Wingdings" pitchFamily="2" charset="2"/>
              <a:buChar char="q"/>
              <a:defRPr/>
            </a:pPr>
            <a:r>
              <a:rPr lang="en-US" sz="2000" kern="1200" dirty="0" smtClean="0"/>
              <a:t>AP – Data mining and GAS</a:t>
            </a:r>
          </a:p>
          <a:p>
            <a:pPr marL="912813" defTabSz="1258888">
              <a:buNone/>
            </a:pPr>
            <a:endParaRPr lang="en-US" sz="2000" dirty="0" smtClean="0"/>
          </a:p>
          <a:p>
            <a:endParaRPr lang="en-US" dirty="0"/>
          </a:p>
        </p:txBody>
      </p:sp>
      <p:sp>
        <p:nvSpPr>
          <p:cNvPr id="4" name="Дата 3"/>
          <p:cNvSpPr>
            <a:spLocks noGrp="1"/>
          </p:cNvSpPr>
          <p:nvPr>
            <p:ph type="dt" sz="half" idx="10"/>
          </p:nvPr>
        </p:nvSpPr>
        <p:spPr/>
        <p:txBody>
          <a:bodyPr/>
          <a:lstStyle/>
          <a:p>
            <a:pPr>
              <a:defRPr/>
            </a:pPr>
            <a:r>
              <a:rPr lang="en-US" altLang="en-US" dirty="0" smtClean="0"/>
              <a:t>Nov 2,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12</a:t>
            </a:fld>
            <a:endParaRPr lang="de-AT" alt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Analytical </a:t>
            </a:r>
            <a:r>
              <a:rPr lang="en-US" sz="4000" dirty="0" smtClean="0">
                <a:latin typeface="Verdana" pitchFamily="34" charset="0"/>
                <a:ea typeface="Verdana" pitchFamily="34" charset="0"/>
                <a:cs typeface="Verdana" pitchFamily="34" charset="0"/>
              </a:rPr>
              <a:t>procedures*</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a:xfrm>
            <a:off x="457200" y="879475"/>
            <a:ext cx="8229600" cy="4530725"/>
          </a:xfrm>
        </p:spPr>
        <p:txBody>
          <a:bodyPr/>
          <a:lstStyle/>
          <a:p>
            <a:pPr marL="1377950" indent="1588" defTabSz="1423988">
              <a:buNone/>
              <a:defRPr/>
            </a:pPr>
            <a:r>
              <a:rPr lang="en-US" sz="2000" b="1" dirty="0" smtClean="0"/>
              <a:t>client-determined expected results</a:t>
            </a:r>
            <a:r>
              <a:rPr lang="en-US" sz="2000" dirty="0" smtClean="0"/>
              <a:t>; (4) ratios that compare </a:t>
            </a:r>
            <a:r>
              <a:rPr lang="en-US" sz="2000" b="1" dirty="0" smtClean="0"/>
              <a:t>client data with auditor-determined expected results</a:t>
            </a:r>
            <a:r>
              <a:rPr lang="en-US" sz="2000" dirty="0" smtClean="0"/>
              <a:t>; (5) ratios that compare </a:t>
            </a:r>
            <a:r>
              <a:rPr lang="en-US" sz="2000" b="1" dirty="0" smtClean="0"/>
              <a:t>client data with expected results using non-financial data.</a:t>
            </a:r>
          </a:p>
          <a:p>
            <a:pPr marL="1377950" defTabSz="1423988">
              <a:buFont typeface="Wingdings" pitchFamily="2" charset="2"/>
              <a:buChar char="Ø"/>
              <a:defRPr/>
            </a:pPr>
            <a:endParaRPr lang="en-US" sz="2000" dirty="0" smtClean="0"/>
          </a:p>
          <a:p>
            <a:pPr marL="912813">
              <a:buFont typeface="Wingdings" pitchFamily="2" charset="2"/>
              <a:buChar char="q"/>
              <a:defRPr/>
            </a:pPr>
            <a:endParaRPr lang="en-US" sz="2000" dirty="0" smtClean="0"/>
          </a:p>
          <a:p>
            <a:pPr marL="912813">
              <a:buFont typeface="Wingdings" pitchFamily="2" charset="2"/>
              <a:buChar char="q"/>
              <a:defRPr/>
            </a:pPr>
            <a:endParaRPr lang="en-US" sz="2000" kern="1200" dirty="0" smtClean="0"/>
          </a:p>
          <a:p>
            <a:endParaRPr lang="en-US" dirty="0"/>
          </a:p>
        </p:txBody>
      </p:sp>
      <p:sp>
        <p:nvSpPr>
          <p:cNvPr id="4" name="Дата 3"/>
          <p:cNvSpPr>
            <a:spLocks noGrp="1"/>
          </p:cNvSpPr>
          <p:nvPr>
            <p:ph type="dt" sz="half" idx="10"/>
          </p:nvPr>
        </p:nvSpPr>
        <p:spPr/>
        <p:txBody>
          <a:bodyPr/>
          <a:lstStyle/>
          <a:p>
            <a:pPr>
              <a:defRPr/>
            </a:pPr>
            <a:r>
              <a:rPr lang="en-US" altLang="en-US" dirty="0" smtClean="0"/>
              <a:t>Nov 2,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13</a:t>
            </a:fld>
            <a:endParaRPr lang="de-AT" altLang="en-US" dirty="0"/>
          </a:p>
        </p:txBody>
      </p:sp>
      <p:pic>
        <p:nvPicPr>
          <p:cNvPr id="1026" name="Picture 2"/>
          <p:cNvPicPr>
            <a:picLocks noChangeAspect="1" noChangeArrowheads="1"/>
          </p:cNvPicPr>
          <p:nvPr/>
        </p:nvPicPr>
        <p:blipFill>
          <a:blip r:embed="rId3" cstate="print"/>
          <a:srcRect/>
          <a:stretch>
            <a:fillRect/>
          </a:stretch>
        </p:blipFill>
        <p:spPr bwMode="auto">
          <a:xfrm>
            <a:off x="1752600" y="2209800"/>
            <a:ext cx="6088844" cy="4572000"/>
          </a:xfrm>
          <a:prstGeom prst="rect">
            <a:avLst/>
          </a:prstGeom>
          <a:noFill/>
          <a:ln w="9525">
            <a:noFill/>
            <a:miter lim="800000"/>
            <a:headEnd/>
            <a:tailEnd/>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Analytical </a:t>
            </a:r>
            <a:r>
              <a:rPr lang="en-US" sz="4000" dirty="0" smtClean="0">
                <a:latin typeface="Verdana" pitchFamily="34" charset="0"/>
                <a:ea typeface="Verdana" pitchFamily="34" charset="0"/>
                <a:cs typeface="Verdana" pitchFamily="34" charset="0"/>
              </a:rPr>
              <a:t>procedures*</a:t>
            </a:r>
            <a:endParaRPr lang="en-US" sz="4000" dirty="0">
              <a:latin typeface="Verdana" pitchFamily="34" charset="0"/>
              <a:ea typeface="Verdana" pitchFamily="34" charset="0"/>
              <a:cs typeface="Verdana" pitchFamily="34" charset="0"/>
            </a:endParaRPr>
          </a:p>
        </p:txBody>
      </p:sp>
      <p:sp>
        <p:nvSpPr>
          <p:cNvPr id="4" name="Дата 3"/>
          <p:cNvSpPr>
            <a:spLocks noGrp="1"/>
          </p:cNvSpPr>
          <p:nvPr>
            <p:ph type="dt" sz="half" idx="10"/>
          </p:nvPr>
        </p:nvSpPr>
        <p:spPr/>
        <p:txBody>
          <a:bodyPr/>
          <a:lstStyle/>
          <a:p>
            <a:pPr>
              <a:defRPr/>
            </a:pPr>
            <a:r>
              <a:rPr lang="en-US" altLang="en-US" dirty="0" smtClean="0"/>
              <a:t>Nov 2,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14</a:t>
            </a:fld>
            <a:endParaRPr lang="de-AT" altLang="en-US" dirty="0"/>
          </a:p>
        </p:txBody>
      </p:sp>
      <p:pic>
        <p:nvPicPr>
          <p:cNvPr id="9" name="Picture 2"/>
          <p:cNvPicPr>
            <a:picLocks noChangeAspect="1" noChangeArrowheads="1"/>
          </p:cNvPicPr>
          <p:nvPr/>
        </p:nvPicPr>
        <p:blipFill>
          <a:blip r:embed="rId3" cstate="print"/>
          <a:srcRect/>
          <a:stretch>
            <a:fillRect/>
          </a:stretch>
        </p:blipFill>
        <p:spPr bwMode="auto">
          <a:xfrm>
            <a:off x="1204913" y="1076325"/>
            <a:ext cx="6734175" cy="5476875"/>
          </a:xfrm>
          <a:prstGeom prst="rect">
            <a:avLst/>
          </a:prstGeom>
          <a:noFill/>
          <a:ln w="9525">
            <a:noFill/>
            <a:miter lim="800000"/>
            <a:headEnd/>
            <a:tailEnd/>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Analytical </a:t>
            </a:r>
            <a:r>
              <a:rPr lang="en-US" sz="4000" dirty="0" smtClean="0">
                <a:latin typeface="Verdana" pitchFamily="34" charset="0"/>
                <a:ea typeface="Verdana" pitchFamily="34" charset="0"/>
                <a:cs typeface="Verdana" pitchFamily="34" charset="0"/>
              </a:rPr>
              <a:t>procedures*</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a:xfrm>
            <a:off x="457200" y="838200"/>
            <a:ext cx="8229600" cy="6019800"/>
          </a:xfrm>
        </p:spPr>
        <p:txBody>
          <a:bodyPr/>
          <a:lstStyle/>
          <a:p>
            <a:pPr marL="1377950" lvl="0" defTabSz="1423988">
              <a:buFont typeface="Wingdings" pitchFamily="2" charset="2"/>
              <a:buChar char="Ø"/>
              <a:defRPr/>
            </a:pPr>
            <a:r>
              <a:rPr lang="en-US" sz="2000" b="1" dirty="0" smtClean="0"/>
              <a:t>Reasonableness testing </a:t>
            </a:r>
            <a:r>
              <a:rPr lang="en-US" sz="2000" dirty="0" smtClean="0"/>
              <a:t>- is </a:t>
            </a:r>
            <a:r>
              <a:rPr lang="en-US" sz="2000" b="1" dirty="0" smtClean="0"/>
              <a:t>the analysis of account balances or changes in account balances within an accounting period in terms of their “reasonableness” in light of expected relationships between accounts</a:t>
            </a:r>
            <a:r>
              <a:rPr lang="en-US" sz="2000" dirty="0" smtClean="0"/>
              <a:t>. This involves the development of </a:t>
            </a:r>
            <a:r>
              <a:rPr lang="en-US" sz="2000" b="1" dirty="0" smtClean="0"/>
              <a:t>an expectation based on financial data, non-financial data, or both. </a:t>
            </a:r>
            <a:r>
              <a:rPr lang="en-US" sz="2000" dirty="0" smtClean="0"/>
              <a:t>For example, using the number of employees hired and terminated, the timing of pay changes, and the effect of vacation and sick days, the model could predict the change in payroll expense from the previous year to the current balance within a fairly narrow dollar range. </a:t>
            </a:r>
          </a:p>
          <a:p>
            <a:pPr marL="1377950" indent="1588" defTabSz="1423988">
              <a:buNone/>
              <a:defRPr/>
            </a:pPr>
            <a:r>
              <a:rPr lang="en-US" sz="2000" dirty="0" smtClean="0"/>
              <a:t>In contrast to both trend and ratio analyses (which implicitly assume stable relationships), </a:t>
            </a:r>
            <a:r>
              <a:rPr lang="en-US" sz="2000" b="1" dirty="0" smtClean="0"/>
              <a:t>reasonableness tests use information to develop an explicit prediction of the account balance. </a:t>
            </a:r>
            <a:r>
              <a:rPr lang="en-US" sz="2000" dirty="0" smtClean="0"/>
              <a:t>The auditor develops </a:t>
            </a:r>
            <a:r>
              <a:rPr lang="en-US" sz="2000" b="1" dirty="0" smtClean="0"/>
              <a:t>assumptions for each of the key factors to estimate the account balance. </a:t>
            </a:r>
            <a:r>
              <a:rPr lang="en-US" sz="2000" dirty="0" smtClean="0"/>
              <a:t>Considering the number of units sold, the unit price by product line, different pricing structures, and an understanding of industry trends during the period</a:t>
            </a:r>
            <a:endParaRPr lang="en-US" dirty="0"/>
          </a:p>
        </p:txBody>
      </p:sp>
      <p:sp>
        <p:nvSpPr>
          <p:cNvPr id="4" name="Дата 3"/>
          <p:cNvSpPr>
            <a:spLocks noGrp="1"/>
          </p:cNvSpPr>
          <p:nvPr>
            <p:ph type="dt" sz="half" idx="10"/>
          </p:nvPr>
        </p:nvSpPr>
        <p:spPr/>
        <p:txBody>
          <a:bodyPr/>
          <a:lstStyle/>
          <a:p>
            <a:pPr>
              <a:defRPr/>
            </a:pPr>
            <a:r>
              <a:rPr lang="en-US" altLang="en-US" dirty="0" smtClean="0"/>
              <a:t>Nov 2,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15</a:t>
            </a:fld>
            <a:endParaRPr lang="de-AT" alt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Analytical </a:t>
            </a:r>
            <a:r>
              <a:rPr lang="en-US" sz="4000" dirty="0" smtClean="0">
                <a:latin typeface="Verdana" pitchFamily="34" charset="0"/>
                <a:ea typeface="Verdana" pitchFamily="34" charset="0"/>
                <a:cs typeface="Verdana" pitchFamily="34" charset="0"/>
              </a:rPr>
              <a:t>procedures*</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a:xfrm>
            <a:off x="457200" y="914400"/>
            <a:ext cx="8229600" cy="5943600"/>
          </a:xfrm>
        </p:spPr>
        <p:txBody>
          <a:bodyPr/>
          <a:lstStyle/>
          <a:p>
            <a:pPr marL="1377950" lvl="0" indent="1588" defTabSz="1423988">
              <a:buNone/>
              <a:defRPr/>
            </a:pPr>
            <a:r>
              <a:rPr lang="en-US" sz="2000" dirty="0" smtClean="0"/>
              <a:t>could explicitly form a reasonableness test for sales. </a:t>
            </a:r>
            <a:r>
              <a:rPr lang="en-US" sz="2000" b="1" dirty="0" smtClean="0"/>
              <a:t>This is in contrast to an implicit trend expectation</a:t>
            </a:r>
            <a:r>
              <a:rPr lang="en-US" sz="2000" dirty="0" smtClean="0"/>
              <a:t> for sales based on last year’s sales. The latter expectation is appropriate only if there were no other factors affecting sales during the current year, which is not the usual situation.</a:t>
            </a:r>
          </a:p>
          <a:p>
            <a:pPr marL="912813" lvl="0" indent="1588" defTabSz="1423988">
              <a:buNone/>
              <a:defRPr/>
            </a:pPr>
            <a:r>
              <a:rPr lang="en-US" sz="2000" b="1" kern="1200" dirty="0" smtClean="0"/>
              <a:t>Trend analysis, ratio analysis, and reasonableness tests compared </a:t>
            </a:r>
            <a:r>
              <a:rPr lang="en-US" sz="2000" kern="1200" dirty="0" smtClean="0"/>
              <a:t>– </a:t>
            </a:r>
            <a:r>
              <a:rPr lang="en-US" sz="2000" b="1" kern="1200" dirty="0" smtClean="0"/>
              <a:t>differ as to the number of independent predictive variables considered, use of external data, and statistical precision.</a:t>
            </a:r>
            <a:r>
              <a:rPr lang="en-US" sz="2000" kern="1200" dirty="0" smtClean="0"/>
              <a:t> </a:t>
            </a:r>
            <a:r>
              <a:rPr lang="en-US" sz="2000" b="1" kern="1200" dirty="0" smtClean="0"/>
              <a:t>Trend analysis is limited to a single predictor</a:t>
            </a:r>
            <a:r>
              <a:rPr lang="en-US" sz="2000" kern="1200" dirty="0" smtClean="0"/>
              <a:t>, that is, the prior periods’ data for that account. Trend analysis, by relying on a single predictor, </a:t>
            </a:r>
            <a:r>
              <a:rPr lang="en-US" sz="2000" b="1" kern="1200" dirty="0" smtClean="0"/>
              <a:t>does not allow the use of potentially relevant operating data</a:t>
            </a:r>
            <a:r>
              <a:rPr lang="en-US" sz="2000" kern="1200" dirty="0" smtClean="0"/>
              <a:t>, as do the other types of procedures. Because </a:t>
            </a:r>
            <a:r>
              <a:rPr lang="en-US" sz="2000" b="1" kern="1200" dirty="0" smtClean="0"/>
              <a:t>ratio analysis employs two or more related financial or non-financial sources of information, the result is a more precise expectation</a:t>
            </a:r>
            <a:r>
              <a:rPr lang="en-US" sz="2000" kern="1200" dirty="0" smtClean="0"/>
              <a:t>. </a:t>
            </a:r>
            <a:r>
              <a:rPr lang="en-US" sz="2000" b="1" kern="1200" dirty="0" smtClean="0"/>
              <a:t>Reasonableness tests and regression analysis further improve the precision of the expectation by allowing potentially as many variables (financial and non-financial) </a:t>
            </a:r>
          </a:p>
          <a:p>
            <a:pPr marL="912813" defTabSz="1258888">
              <a:buNone/>
            </a:pPr>
            <a:endParaRPr lang="en-US" sz="2000" dirty="0" smtClean="0"/>
          </a:p>
          <a:p>
            <a:endParaRPr lang="en-US" dirty="0"/>
          </a:p>
        </p:txBody>
      </p:sp>
      <p:sp>
        <p:nvSpPr>
          <p:cNvPr id="4" name="Дата 3"/>
          <p:cNvSpPr>
            <a:spLocks noGrp="1"/>
          </p:cNvSpPr>
          <p:nvPr>
            <p:ph type="dt" sz="half" idx="10"/>
          </p:nvPr>
        </p:nvSpPr>
        <p:spPr/>
        <p:txBody>
          <a:bodyPr/>
          <a:lstStyle/>
          <a:p>
            <a:pPr>
              <a:defRPr/>
            </a:pPr>
            <a:r>
              <a:rPr lang="en-US" altLang="en-US" dirty="0" smtClean="0"/>
              <a:t>Nov 2,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16</a:t>
            </a:fld>
            <a:endParaRPr lang="de-AT" alt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Analytical </a:t>
            </a:r>
            <a:r>
              <a:rPr lang="en-US" sz="4000" dirty="0" smtClean="0">
                <a:latin typeface="Verdana" pitchFamily="34" charset="0"/>
                <a:ea typeface="Verdana" pitchFamily="34" charset="0"/>
                <a:cs typeface="Verdana" pitchFamily="34" charset="0"/>
              </a:rPr>
              <a:t>procedures*</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a:xfrm>
            <a:off x="457200" y="914400"/>
            <a:ext cx="8229600" cy="5943600"/>
          </a:xfrm>
        </p:spPr>
        <p:txBody>
          <a:bodyPr/>
          <a:lstStyle/>
          <a:p>
            <a:pPr marL="1377950" lvl="0" indent="1588" defTabSz="1423988">
              <a:buNone/>
              <a:defRPr/>
            </a:pPr>
            <a:r>
              <a:rPr lang="en-US" sz="2000" b="1" kern="1200" dirty="0" smtClean="0"/>
              <a:t>as are relevant for forming the expectation. </a:t>
            </a:r>
            <a:r>
              <a:rPr lang="en-US" sz="2000" kern="1200" dirty="0" smtClean="0"/>
              <a:t>Reasonableness tests and regression analysis are able to </a:t>
            </a:r>
            <a:r>
              <a:rPr lang="en-US" sz="2000" b="1" kern="1200" dirty="0" smtClean="0"/>
              <a:t>use external data </a:t>
            </a:r>
            <a:r>
              <a:rPr lang="en-US" sz="2000" kern="1200" dirty="0" smtClean="0"/>
              <a:t>(e.g. general economic and industry data) directly in forming the expectation. </a:t>
            </a:r>
            <a:r>
              <a:rPr lang="en-US" sz="2000" b="1" kern="1200" dirty="0" smtClean="0"/>
              <a:t>The most statistically precise expectations are formed using statistical and data mining analysis.</a:t>
            </a:r>
          </a:p>
          <a:p>
            <a:pPr marL="912813">
              <a:buFont typeface="Wingdings" pitchFamily="2" charset="2"/>
              <a:buChar char="q"/>
              <a:defRPr/>
            </a:pPr>
            <a:r>
              <a:rPr lang="en-US" sz="2000" b="1" kern="1200" dirty="0" smtClean="0"/>
              <a:t>AP by phase</a:t>
            </a:r>
            <a:r>
              <a:rPr lang="en-US" sz="2000" kern="1200" dirty="0" smtClean="0"/>
              <a:t> - </a:t>
            </a:r>
            <a:r>
              <a:rPr lang="en-US" sz="2000" dirty="0" smtClean="0"/>
              <a:t>AP are used: (a) </a:t>
            </a:r>
            <a:r>
              <a:rPr lang="en-US" sz="2000" b="1" dirty="0" smtClean="0"/>
              <a:t>to assist the auditor in planning the nature, timing, and extent of audit procedures</a:t>
            </a:r>
            <a:r>
              <a:rPr lang="en-US" sz="2000" dirty="0" smtClean="0"/>
              <a:t>; (b) </a:t>
            </a:r>
            <a:r>
              <a:rPr lang="en-US" sz="2000" b="1" dirty="0" smtClean="0"/>
              <a:t>as substantive procedures</a:t>
            </a:r>
            <a:r>
              <a:rPr lang="en-US" sz="2000" dirty="0" smtClean="0"/>
              <a:t>; and (c) </a:t>
            </a:r>
            <a:r>
              <a:rPr lang="en-US" sz="2000" b="1" dirty="0" smtClean="0"/>
              <a:t>as an overall review of the financial statements in the final stage of the audit</a:t>
            </a:r>
            <a:r>
              <a:rPr lang="en-US" sz="2000" dirty="0" smtClean="0"/>
              <a:t>. The auditor is required to apply analytical procedures at the planning and overall review stages of the audit.</a:t>
            </a:r>
          </a:p>
          <a:p>
            <a:pPr marL="1377950" defTabSz="1423988">
              <a:buFont typeface="Wingdings" pitchFamily="2" charset="2"/>
              <a:buChar char="Ø"/>
              <a:defRPr/>
            </a:pPr>
            <a:r>
              <a:rPr lang="en-US" sz="2000" b="1" dirty="0" smtClean="0"/>
              <a:t>Planning</a:t>
            </a:r>
            <a:r>
              <a:rPr lang="en-US" sz="2000" dirty="0" smtClean="0"/>
              <a:t> - AP performed in the planning stage are </a:t>
            </a:r>
            <a:r>
              <a:rPr lang="en-US" sz="2000" b="1" dirty="0" smtClean="0"/>
              <a:t>used to identify unusual changes in the financial statements, or the absence of expected changes, and specific risks. </a:t>
            </a:r>
            <a:r>
              <a:rPr lang="en-US" sz="2000" dirty="0" smtClean="0"/>
              <a:t>During the planning stage, analytical procedures </a:t>
            </a:r>
            <a:r>
              <a:rPr lang="en-US" sz="2000" b="1" dirty="0" smtClean="0"/>
              <a:t>are usually focused on account balances aggregated at the financial statement level and</a:t>
            </a:r>
          </a:p>
        </p:txBody>
      </p:sp>
      <p:sp>
        <p:nvSpPr>
          <p:cNvPr id="4" name="Дата 3"/>
          <p:cNvSpPr>
            <a:spLocks noGrp="1"/>
          </p:cNvSpPr>
          <p:nvPr>
            <p:ph type="dt" sz="half" idx="10"/>
          </p:nvPr>
        </p:nvSpPr>
        <p:spPr/>
        <p:txBody>
          <a:bodyPr/>
          <a:lstStyle/>
          <a:p>
            <a:pPr>
              <a:defRPr/>
            </a:pPr>
            <a:r>
              <a:rPr lang="en-US" altLang="en-US" dirty="0" smtClean="0"/>
              <a:t>Nov 2,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17</a:t>
            </a:fld>
            <a:endParaRPr lang="de-AT" alt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Analytical </a:t>
            </a:r>
            <a:r>
              <a:rPr lang="en-US" sz="4000" dirty="0" smtClean="0">
                <a:latin typeface="Verdana" pitchFamily="34" charset="0"/>
                <a:ea typeface="Verdana" pitchFamily="34" charset="0"/>
                <a:cs typeface="Verdana" pitchFamily="34" charset="0"/>
              </a:rPr>
              <a:t>procedures*</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a:xfrm>
            <a:off x="457200" y="838200"/>
            <a:ext cx="8229600" cy="5943600"/>
          </a:xfrm>
        </p:spPr>
        <p:txBody>
          <a:bodyPr/>
          <a:lstStyle/>
          <a:p>
            <a:pPr marL="1377950" lvl="0" indent="1588" defTabSz="1423988">
              <a:buNone/>
              <a:defRPr/>
            </a:pPr>
            <a:r>
              <a:rPr lang="en-US" sz="2000" b="1" dirty="0" smtClean="0"/>
              <a:t>relationships between account balances</a:t>
            </a:r>
            <a:r>
              <a:rPr lang="en-US" sz="2000" dirty="0" smtClean="0"/>
              <a:t>. The auditor should apply analytical procedures at the planning stage to assist in </a:t>
            </a:r>
            <a:r>
              <a:rPr lang="en-US" sz="2000" b="1" dirty="0" smtClean="0"/>
              <a:t>understanding the business and in identifying areas of potential risk. </a:t>
            </a:r>
            <a:endParaRPr lang="en-US" sz="2000" dirty="0" smtClean="0"/>
          </a:p>
          <a:p>
            <a:pPr marL="1377950" lvl="0" defTabSz="1423988">
              <a:buFont typeface="Wingdings" pitchFamily="2" charset="2"/>
              <a:buChar char="Ø"/>
              <a:defRPr/>
            </a:pPr>
            <a:r>
              <a:rPr lang="en-US" sz="2000" b="1" dirty="0" smtClean="0"/>
              <a:t>Substantive testing </a:t>
            </a:r>
            <a:r>
              <a:rPr lang="en-US" sz="2000" dirty="0" smtClean="0"/>
              <a:t>- During the substantive testing stage (phase III of the audit process), </a:t>
            </a:r>
            <a:r>
              <a:rPr lang="en-US" sz="2000" b="1" dirty="0" smtClean="0"/>
              <a:t>analytical procedures are performed to obtain assurance that financial statement account balances do not contain material misstatements. </a:t>
            </a:r>
            <a:r>
              <a:rPr lang="en-US" sz="2000" dirty="0" smtClean="0"/>
              <a:t>In substantive testing, analytical procedures </a:t>
            </a:r>
            <a:r>
              <a:rPr lang="en-US" sz="2000" b="1" dirty="0" smtClean="0"/>
              <a:t>focus on underlying factors that affect those account balances through the development of an expectation of how the recorded balance should look.</a:t>
            </a:r>
          </a:p>
          <a:p>
            <a:pPr marL="1377950" defTabSz="1423988">
              <a:buFont typeface="Wingdings" pitchFamily="2" charset="2"/>
              <a:buChar char="Ø"/>
              <a:defRPr/>
            </a:pPr>
            <a:r>
              <a:rPr lang="en-US" sz="2000" b="1" dirty="0" smtClean="0"/>
              <a:t>Overall review </a:t>
            </a:r>
            <a:r>
              <a:rPr lang="en-US" sz="2000" dirty="0" smtClean="0"/>
              <a:t>- AP performed during the overall review stage (phase IV of the audit process) are designed </a:t>
            </a:r>
            <a:r>
              <a:rPr lang="en-US" sz="2000" b="1" dirty="0" smtClean="0"/>
              <a:t>to assist </a:t>
            </a:r>
            <a:r>
              <a:rPr lang="en-US" sz="2000" dirty="0" smtClean="0"/>
              <a:t>the auditor </a:t>
            </a:r>
            <a:r>
              <a:rPr lang="en-US" sz="2000" b="1" dirty="0" smtClean="0"/>
              <a:t>in assessing that all significant fluctuations and other unusual items have been adequately explained and that the overall financial statement presentation makes sense based on</a:t>
            </a:r>
            <a:endParaRPr lang="en-US" sz="2000" b="1" dirty="0"/>
          </a:p>
        </p:txBody>
      </p:sp>
      <p:sp>
        <p:nvSpPr>
          <p:cNvPr id="4" name="Дата 3"/>
          <p:cNvSpPr>
            <a:spLocks noGrp="1"/>
          </p:cNvSpPr>
          <p:nvPr>
            <p:ph type="dt" sz="half" idx="10"/>
          </p:nvPr>
        </p:nvSpPr>
        <p:spPr/>
        <p:txBody>
          <a:bodyPr/>
          <a:lstStyle/>
          <a:p>
            <a:pPr>
              <a:defRPr/>
            </a:pPr>
            <a:r>
              <a:rPr lang="en-US" altLang="en-US" dirty="0" smtClean="0"/>
              <a:t>Nov 2,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18</a:t>
            </a:fld>
            <a:endParaRPr lang="de-AT" alt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Analytical </a:t>
            </a:r>
            <a:r>
              <a:rPr lang="en-US" sz="4000" dirty="0" smtClean="0">
                <a:latin typeface="Verdana" pitchFamily="34" charset="0"/>
                <a:ea typeface="Verdana" pitchFamily="34" charset="0"/>
                <a:cs typeface="Verdana" pitchFamily="34" charset="0"/>
              </a:rPr>
              <a:t>procedures*</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a:xfrm>
            <a:off x="457200" y="838200"/>
            <a:ext cx="8229600" cy="5943600"/>
          </a:xfrm>
        </p:spPr>
        <p:txBody>
          <a:bodyPr/>
          <a:lstStyle/>
          <a:p>
            <a:pPr marL="1377950" lvl="0" indent="1588" defTabSz="1423988">
              <a:buNone/>
              <a:defRPr/>
            </a:pPr>
            <a:r>
              <a:rPr lang="en-US" sz="2000" b="1" dirty="0" smtClean="0"/>
              <a:t>the audit results and an understanding of the business. </a:t>
            </a:r>
            <a:r>
              <a:rPr lang="en-US" sz="2000" dirty="0" smtClean="0"/>
              <a:t>The auditor should apply analytical procedures at or near the end of the </a:t>
            </a:r>
            <a:r>
              <a:rPr lang="en-US" sz="2000" b="1" dirty="0" smtClean="0"/>
              <a:t>audit when forming an overall conclusion as to whether the financial statements as a whole are consistent with the auditor’s knowledge of the business. </a:t>
            </a:r>
            <a:r>
              <a:rPr lang="en-US" sz="2000" dirty="0" smtClean="0"/>
              <a:t>Moreover, they </a:t>
            </a:r>
            <a:r>
              <a:rPr lang="en-US" sz="2000" b="1" dirty="0" smtClean="0"/>
              <a:t>assist in determining the reasonableness of the financial statements</a:t>
            </a:r>
            <a:r>
              <a:rPr lang="en-US" sz="2000" dirty="0" smtClean="0"/>
              <a:t>. They may also </a:t>
            </a:r>
            <a:r>
              <a:rPr lang="en-US" sz="2000" b="1" dirty="0" smtClean="0"/>
              <a:t>identify areas requiring further procedures.</a:t>
            </a:r>
          </a:p>
          <a:p>
            <a:pPr marL="912813">
              <a:buFont typeface="Wingdings" pitchFamily="2" charset="2"/>
              <a:buChar char="q"/>
              <a:defRPr/>
            </a:pPr>
            <a:r>
              <a:rPr lang="en-US" sz="2000" b="1" kern="1200" dirty="0" smtClean="0"/>
              <a:t>Special AP (substantive tests - ST) </a:t>
            </a:r>
            <a:r>
              <a:rPr lang="en-US" sz="2000" kern="1200" dirty="0" smtClean="0"/>
              <a:t>- </a:t>
            </a:r>
            <a:r>
              <a:rPr lang="en-US" sz="2000" dirty="0" smtClean="0"/>
              <a:t>substantive procedures in the audit are designed </a:t>
            </a:r>
            <a:r>
              <a:rPr lang="en-US" sz="2000" b="1" dirty="0" smtClean="0"/>
              <a:t>to test for dollar misstatements (often called monetary misstatements) that directly affect the correctness of financial statement balances</a:t>
            </a:r>
            <a:r>
              <a:rPr lang="en-US" sz="2000" dirty="0" smtClean="0"/>
              <a:t>. Auditors rely on three types of substantive tests: substantive tests of transactions, substantive analytical procedures, and tests of details of balances.</a:t>
            </a:r>
          </a:p>
          <a:p>
            <a:pPr marL="1377950" defTabSz="1423988">
              <a:buFont typeface="Wingdings" pitchFamily="2" charset="2"/>
              <a:buChar char="Ø"/>
              <a:defRPr/>
            </a:pPr>
            <a:r>
              <a:rPr lang="en-US" sz="2000" b="1" dirty="0" smtClean="0"/>
              <a:t>Tests of details </a:t>
            </a:r>
            <a:r>
              <a:rPr lang="en-US" sz="2000" b="1" dirty="0" err="1" smtClean="0"/>
              <a:t>vs</a:t>
            </a:r>
            <a:r>
              <a:rPr lang="en-US" sz="2000" b="1" dirty="0" smtClean="0"/>
              <a:t> substantive AP </a:t>
            </a:r>
            <a:r>
              <a:rPr lang="en-US" sz="2000" dirty="0" smtClean="0"/>
              <a:t>– </a:t>
            </a:r>
            <a:r>
              <a:rPr lang="en-US" sz="2000" b="1" dirty="0" smtClean="0"/>
              <a:t>tests of details </a:t>
            </a:r>
            <a:r>
              <a:rPr lang="en-US" sz="2000" dirty="0" smtClean="0"/>
              <a:t>include</a:t>
            </a:r>
            <a:r>
              <a:rPr lang="en-US" sz="2000" b="1" dirty="0" smtClean="0"/>
              <a:t> agreeing the financial statements to the accounting records, examining material adjustments made during the course of preparing the financial</a:t>
            </a:r>
            <a:r>
              <a:rPr lang="en-US" sz="2000" dirty="0" smtClean="0"/>
              <a:t> </a:t>
            </a:r>
            <a:endParaRPr lang="en-US" sz="2000" b="1" dirty="0" smtClean="0"/>
          </a:p>
        </p:txBody>
      </p:sp>
      <p:sp>
        <p:nvSpPr>
          <p:cNvPr id="4" name="Дата 3"/>
          <p:cNvSpPr>
            <a:spLocks noGrp="1"/>
          </p:cNvSpPr>
          <p:nvPr>
            <p:ph type="dt" sz="half" idx="10"/>
          </p:nvPr>
        </p:nvSpPr>
        <p:spPr/>
        <p:txBody>
          <a:bodyPr/>
          <a:lstStyle/>
          <a:p>
            <a:pPr>
              <a:defRPr/>
            </a:pPr>
            <a:r>
              <a:rPr lang="en-US" altLang="en-US" dirty="0" smtClean="0"/>
              <a:t>Nov 2,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19</a:t>
            </a:fld>
            <a:endParaRPr lang="de-AT" alt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rPr>
              <a:t>Content</a:t>
            </a:r>
            <a:endParaRPr lang="en-US" sz="4000" dirty="0"/>
          </a:p>
        </p:txBody>
      </p:sp>
      <p:sp>
        <p:nvSpPr>
          <p:cNvPr id="3" name="Содержимое 2"/>
          <p:cNvSpPr>
            <a:spLocks noGrp="1"/>
          </p:cNvSpPr>
          <p:nvPr>
            <p:ph idx="1"/>
          </p:nvPr>
        </p:nvSpPr>
        <p:spPr/>
        <p:txBody>
          <a:bodyPr/>
          <a:lstStyle/>
          <a:p>
            <a:r>
              <a:rPr lang="en-US" sz="2000" dirty="0" smtClean="0"/>
              <a:t>Review process</a:t>
            </a:r>
          </a:p>
          <a:p>
            <a:r>
              <a:rPr lang="en-US" sz="2000" dirty="0" smtClean="0"/>
              <a:t>Analytical procedures</a:t>
            </a:r>
          </a:p>
          <a:p>
            <a:r>
              <a:rPr lang="en-US" sz="2000" dirty="0" smtClean="0"/>
              <a:t>Evidence (sampling)</a:t>
            </a:r>
          </a:p>
          <a:p>
            <a:r>
              <a:rPr lang="en-US" sz="2000" dirty="0" smtClean="0"/>
              <a:t>Recommended reading</a:t>
            </a:r>
          </a:p>
          <a:p>
            <a:r>
              <a:rPr lang="en-US" sz="2000" dirty="0" smtClean="0"/>
              <a:t>Appendices: </a:t>
            </a:r>
            <a:r>
              <a:rPr lang="en-US" sz="2000" dirty="0" smtClean="0"/>
              <a:t>ISA 500, 501, 505, 520, 530, 540 </a:t>
            </a:r>
            <a:endParaRPr lang="en-US" sz="2000" dirty="0" smtClean="0"/>
          </a:p>
          <a:p>
            <a:pPr>
              <a:buNone/>
            </a:pPr>
            <a:endParaRPr lang="en-US" sz="2000" dirty="0" smtClean="0"/>
          </a:p>
          <a:p>
            <a:pPr>
              <a:buNone/>
            </a:pPr>
            <a:endParaRPr lang="en-US" dirty="0"/>
          </a:p>
        </p:txBody>
      </p:sp>
      <p:sp>
        <p:nvSpPr>
          <p:cNvPr id="4" name="Дата 3"/>
          <p:cNvSpPr>
            <a:spLocks noGrp="1"/>
          </p:cNvSpPr>
          <p:nvPr>
            <p:ph type="dt" sz="half" idx="10"/>
          </p:nvPr>
        </p:nvSpPr>
        <p:spPr/>
        <p:txBody>
          <a:bodyPr/>
          <a:lstStyle/>
          <a:p>
            <a:pPr>
              <a:defRPr/>
            </a:pPr>
            <a:r>
              <a:rPr lang="en-US" altLang="en-US" dirty="0" smtClean="0"/>
              <a:t>Nov 2,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2</a:t>
            </a:fld>
            <a:endParaRPr lang="de-AT" alt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Analytical </a:t>
            </a:r>
            <a:r>
              <a:rPr lang="en-US" sz="4000" dirty="0" smtClean="0">
                <a:latin typeface="Verdana" pitchFamily="34" charset="0"/>
                <a:ea typeface="Verdana" pitchFamily="34" charset="0"/>
                <a:cs typeface="Verdana" pitchFamily="34" charset="0"/>
              </a:rPr>
              <a:t>procedures*</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a:xfrm>
            <a:off x="457200" y="838200"/>
            <a:ext cx="8229600" cy="5943600"/>
          </a:xfrm>
        </p:spPr>
        <p:txBody>
          <a:bodyPr/>
          <a:lstStyle/>
          <a:p>
            <a:pPr marL="1377950" indent="1588" defTabSz="1423988">
              <a:buNone/>
              <a:defRPr/>
            </a:pPr>
            <a:r>
              <a:rPr lang="en-US" sz="2000" b="1" dirty="0" smtClean="0"/>
              <a:t>statements, and other procedures relating to the financial reporting closing process</a:t>
            </a:r>
            <a:r>
              <a:rPr lang="en-US" sz="2000" dirty="0" smtClean="0"/>
              <a:t>. </a:t>
            </a:r>
            <a:r>
              <a:rPr lang="en-US" sz="2000" b="1" dirty="0" smtClean="0"/>
              <a:t>Substantive AP are generally more applicable to large volumes of transactions that tend to be predictable over time</a:t>
            </a:r>
            <a:r>
              <a:rPr lang="en-US" sz="2000" dirty="0" smtClean="0"/>
              <a:t>. Tests of details are ordinarily more appropriate to obtain audit evidence regarding certain financial statement assertions, including existence and valuation. </a:t>
            </a:r>
          </a:p>
          <a:p>
            <a:pPr marL="1377950" defTabSz="1423988">
              <a:buFont typeface="Wingdings" pitchFamily="2" charset="2"/>
              <a:buChar char="Ø"/>
              <a:defRPr/>
            </a:pPr>
            <a:r>
              <a:rPr lang="en-US" sz="2000" b="1" dirty="0" smtClean="0"/>
              <a:t>Timing of ST </a:t>
            </a:r>
            <a:r>
              <a:rPr lang="en-US" sz="2000" dirty="0" smtClean="0"/>
              <a:t>– there are several considerations in determining the timing of substantive procedures. In some instances, primarily as a practical matter, </a:t>
            </a:r>
            <a:r>
              <a:rPr lang="en-US" sz="2000" b="1" dirty="0" smtClean="0"/>
              <a:t>substantive procedures may be performed at an interim date</a:t>
            </a:r>
            <a:r>
              <a:rPr lang="en-US" sz="2000" dirty="0" smtClean="0"/>
              <a:t>. </a:t>
            </a:r>
            <a:r>
              <a:rPr lang="en-US" sz="2000" b="1" dirty="0" smtClean="0"/>
              <a:t>Only using interim testing procedures will increases the risk that misstatements existing at the period end will not be detected. That risk increases the longer the time between interim and period end. </a:t>
            </a:r>
          </a:p>
          <a:p>
            <a:pPr marL="1377950" defTabSz="1423988">
              <a:buFont typeface="Wingdings" pitchFamily="2" charset="2"/>
              <a:buChar char="Ø"/>
              <a:defRPr/>
            </a:pPr>
            <a:r>
              <a:rPr lang="en-US" sz="2000" b="1" dirty="0" smtClean="0"/>
              <a:t>Extent of ST </a:t>
            </a:r>
            <a:r>
              <a:rPr lang="en-US" sz="2000" dirty="0" smtClean="0"/>
              <a:t>– </a:t>
            </a:r>
            <a:r>
              <a:rPr lang="en-US" sz="2000" b="1" dirty="0" smtClean="0"/>
              <a:t>the greater the risk of material misstatement, the greater the extent of substantive procedures.</a:t>
            </a:r>
            <a:r>
              <a:rPr lang="en-US" sz="2000" dirty="0" smtClean="0"/>
              <a:t> In planning tests of details of transactions or balances, the extent of testing is ordinarily thought of in</a:t>
            </a:r>
          </a:p>
        </p:txBody>
      </p:sp>
      <p:sp>
        <p:nvSpPr>
          <p:cNvPr id="4" name="Дата 3"/>
          <p:cNvSpPr>
            <a:spLocks noGrp="1"/>
          </p:cNvSpPr>
          <p:nvPr>
            <p:ph type="dt" sz="half" idx="10"/>
          </p:nvPr>
        </p:nvSpPr>
        <p:spPr/>
        <p:txBody>
          <a:bodyPr/>
          <a:lstStyle/>
          <a:p>
            <a:pPr>
              <a:defRPr/>
            </a:pPr>
            <a:r>
              <a:rPr lang="en-US" altLang="en-US" dirty="0" smtClean="0"/>
              <a:t>Nov 2,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20</a:t>
            </a:fld>
            <a:endParaRPr lang="de-AT" alt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Analytical </a:t>
            </a:r>
            <a:r>
              <a:rPr lang="en-US" sz="4000" dirty="0" smtClean="0">
                <a:latin typeface="Verdana" pitchFamily="34" charset="0"/>
                <a:ea typeface="Verdana" pitchFamily="34" charset="0"/>
                <a:cs typeface="Verdana" pitchFamily="34" charset="0"/>
              </a:rPr>
              <a:t>procedures*</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a:xfrm>
            <a:off x="457200" y="914400"/>
            <a:ext cx="8229600" cy="5943600"/>
          </a:xfrm>
        </p:spPr>
        <p:txBody>
          <a:bodyPr/>
          <a:lstStyle/>
          <a:p>
            <a:pPr marL="1377950" indent="1588" defTabSz="1423988">
              <a:buNone/>
              <a:defRPr/>
            </a:pPr>
            <a:r>
              <a:rPr lang="en-US" sz="2000" dirty="0" smtClean="0"/>
              <a:t>terms of </a:t>
            </a:r>
            <a:r>
              <a:rPr lang="en-US" sz="2000" b="1" dirty="0" smtClean="0"/>
              <a:t>the sample size, which is affected by the risk of material misstatement.</a:t>
            </a:r>
            <a:r>
              <a:rPr lang="en-US" sz="2000" dirty="0" smtClean="0"/>
              <a:t> The </a:t>
            </a:r>
            <a:r>
              <a:rPr lang="en-US" sz="2000" b="1" dirty="0" smtClean="0"/>
              <a:t>use of CAATs </a:t>
            </a:r>
            <a:r>
              <a:rPr lang="en-US" sz="2000" dirty="0" smtClean="0"/>
              <a:t>(i.e. computer assisted audit techniques) </a:t>
            </a:r>
            <a:r>
              <a:rPr lang="en-US" sz="2000" b="1" dirty="0" smtClean="0"/>
              <a:t>may enable more extensive testing of electronic transactions and files. </a:t>
            </a:r>
            <a:r>
              <a:rPr lang="en-US" sz="2000" dirty="0" smtClean="0"/>
              <a:t>For example, in performing audit procedures, such techniques may be </a:t>
            </a:r>
            <a:r>
              <a:rPr lang="en-US" sz="2000" b="1" dirty="0" smtClean="0"/>
              <a:t>used to test an entire population instead of a sample</a:t>
            </a:r>
            <a:r>
              <a:rPr lang="en-US" sz="2000" dirty="0" smtClean="0"/>
              <a:t>. Because the risk of material misstatement takes account of internal control, the extent of substantive procedures may be reduced if tests of control show that controls are adequate.</a:t>
            </a:r>
          </a:p>
          <a:p>
            <a:pPr marL="1377950" defTabSz="1423988">
              <a:buFont typeface="Wingdings" pitchFamily="2" charset="2"/>
              <a:buChar char="Ø"/>
              <a:defRPr/>
            </a:pPr>
            <a:r>
              <a:rPr lang="en-US" sz="2000" b="1" dirty="0" smtClean="0"/>
              <a:t>Types of ST:</a:t>
            </a:r>
          </a:p>
          <a:p>
            <a:pPr marL="2052638" defTabSz="1423988">
              <a:buFont typeface="Wingdings" pitchFamily="2" charset="2"/>
              <a:buChar char="ü"/>
              <a:defRPr/>
            </a:pPr>
            <a:r>
              <a:rPr lang="en-US" sz="2000" b="1" dirty="0" smtClean="0"/>
              <a:t>Tests of transactions </a:t>
            </a:r>
            <a:r>
              <a:rPr lang="en-US" sz="2000" dirty="0" smtClean="0"/>
              <a:t>- </a:t>
            </a:r>
            <a:r>
              <a:rPr lang="en-US" sz="2000" b="1" dirty="0" smtClean="0"/>
              <a:t>they are used to determine whether all six transaction related audit objectives have been satisfied for each class of transactions. </a:t>
            </a:r>
            <a:r>
              <a:rPr lang="en-US" sz="2000" dirty="0" smtClean="0"/>
              <a:t>When auditors are confident that all transactions were correctly recorded in the journals and correctly posted, </a:t>
            </a:r>
            <a:r>
              <a:rPr lang="en-US" sz="2000" b="1" dirty="0" smtClean="0"/>
              <a:t>considering all six transaction-related audit objectives, they can be confident that general ledger totals are correct.</a:t>
            </a:r>
          </a:p>
          <a:p>
            <a:pPr marL="2052638" defTabSz="1423988">
              <a:buFont typeface="Wingdings" pitchFamily="2" charset="2"/>
              <a:buChar char="ü"/>
              <a:defRPr/>
            </a:pPr>
            <a:endParaRPr lang="en-US" sz="2000" dirty="0" smtClean="0"/>
          </a:p>
          <a:p>
            <a:pPr marL="1827213" defTabSz="1423988">
              <a:buFont typeface="Wingdings" pitchFamily="2" charset="2"/>
              <a:buChar char="ü"/>
              <a:defRPr/>
            </a:pPr>
            <a:endParaRPr lang="en-US" sz="2000" dirty="0" smtClean="0"/>
          </a:p>
          <a:p>
            <a:pPr marL="912813" defTabSz="1258888">
              <a:buNone/>
            </a:pPr>
            <a:endParaRPr lang="en-US" sz="2000" dirty="0" smtClean="0"/>
          </a:p>
          <a:p>
            <a:endParaRPr lang="en-US" dirty="0"/>
          </a:p>
        </p:txBody>
      </p:sp>
      <p:sp>
        <p:nvSpPr>
          <p:cNvPr id="4" name="Дата 3"/>
          <p:cNvSpPr>
            <a:spLocks noGrp="1"/>
          </p:cNvSpPr>
          <p:nvPr>
            <p:ph type="dt" sz="half" idx="10"/>
          </p:nvPr>
        </p:nvSpPr>
        <p:spPr/>
        <p:txBody>
          <a:bodyPr/>
          <a:lstStyle/>
          <a:p>
            <a:pPr>
              <a:defRPr/>
            </a:pPr>
            <a:r>
              <a:rPr lang="en-US" altLang="en-US" dirty="0" smtClean="0"/>
              <a:t>Nov 2,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21</a:t>
            </a:fld>
            <a:endParaRPr lang="de-AT" alt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Analytical </a:t>
            </a:r>
            <a:r>
              <a:rPr lang="en-US" sz="4000" dirty="0" smtClean="0">
                <a:latin typeface="Verdana" pitchFamily="34" charset="0"/>
                <a:ea typeface="Verdana" pitchFamily="34" charset="0"/>
                <a:cs typeface="Verdana" pitchFamily="34" charset="0"/>
              </a:rPr>
              <a:t>procedures*</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a:xfrm>
            <a:off x="457200" y="914400"/>
            <a:ext cx="8229600" cy="5943600"/>
          </a:xfrm>
        </p:spPr>
        <p:txBody>
          <a:bodyPr/>
          <a:lstStyle/>
          <a:p>
            <a:pPr marL="2052638" defTabSz="1423988">
              <a:buFont typeface="Wingdings" pitchFamily="2" charset="2"/>
              <a:buChar char="ü"/>
              <a:defRPr/>
            </a:pPr>
            <a:r>
              <a:rPr lang="en-US" sz="2000" b="1" dirty="0" smtClean="0"/>
              <a:t>Tests of details of balances – focus on the ending general ledger balances for both balance sheet and income statement accounts. </a:t>
            </a:r>
            <a:r>
              <a:rPr lang="en-US" sz="2000" dirty="0" smtClean="0"/>
              <a:t>The </a:t>
            </a:r>
            <a:r>
              <a:rPr lang="en-US" sz="2000" b="1" dirty="0" smtClean="0"/>
              <a:t>primary emphasis</a:t>
            </a:r>
            <a:r>
              <a:rPr lang="en-US" sz="2000" dirty="0" smtClean="0"/>
              <a:t> in most tests of details of balances </a:t>
            </a:r>
            <a:r>
              <a:rPr lang="en-US" sz="2000" b="1" dirty="0" smtClean="0"/>
              <a:t>is on the balance sheet</a:t>
            </a:r>
            <a:r>
              <a:rPr lang="en-US" sz="2000" dirty="0" smtClean="0"/>
              <a:t>. </a:t>
            </a:r>
            <a:r>
              <a:rPr lang="en-US" sz="2000" b="1" dirty="0" smtClean="0"/>
              <a:t>Examples </a:t>
            </a:r>
            <a:r>
              <a:rPr lang="en-US" sz="2000" dirty="0" smtClean="0"/>
              <a:t>include confirmation of </a:t>
            </a:r>
            <a:r>
              <a:rPr lang="en-US" sz="2000" b="1" dirty="0" smtClean="0"/>
              <a:t>customer balances for accounts receivable, physical examination of inventory, and examination of vendors’ statements for accounts payable.</a:t>
            </a:r>
            <a:r>
              <a:rPr lang="en-US" sz="2000" dirty="0" smtClean="0"/>
              <a:t> </a:t>
            </a:r>
          </a:p>
          <a:p>
            <a:pPr marL="2052638" indent="1588" defTabSz="1423988">
              <a:buNone/>
              <a:defRPr/>
            </a:pPr>
            <a:r>
              <a:rPr lang="en-US" sz="2000" b="1" dirty="0" smtClean="0"/>
              <a:t>Tests of ending balances are essential </a:t>
            </a:r>
            <a:r>
              <a:rPr lang="en-US" sz="2000" dirty="0" smtClean="0"/>
              <a:t>because the </a:t>
            </a:r>
            <a:r>
              <a:rPr lang="en-US" sz="2000" b="1" dirty="0" smtClean="0"/>
              <a:t>evidence is usually obtained from a source independent of the client, which is considered highly reliable. </a:t>
            </a:r>
            <a:r>
              <a:rPr lang="en-US" sz="2000" dirty="0" smtClean="0"/>
              <a:t>Much like for transactions, the auditor’s tests of details of balances </a:t>
            </a:r>
            <a:r>
              <a:rPr lang="en-US" sz="2000" b="1" dirty="0" smtClean="0"/>
              <a:t>must satisfy all balance-related audit objectives </a:t>
            </a:r>
            <a:r>
              <a:rPr lang="en-US" sz="2000" dirty="0" smtClean="0"/>
              <a:t>for each significant balance sheet account.</a:t>
            </a:r>
          </a:p>
          <a:p>
            <a:pPr marL="912813" defTabSz="1258888">
              <a:buNone/>
            </a:pPr>
            <a:endParaRPr lang="en-US" sz="2000" dirty="0" smtClean="0"/>
          </a:p>
          <a:p>
            <a:endParaRPr lang="en-US" dirty="0"/>
          </a:p>
        </p:txBody>
      </p:sp>
      <p:sp>
        <p:nvSpPr>
          <p:cNvPr id="4" name="Дата 3"/>
          <p:cNvSpPr>
            <a:spLocks noGrp="1"/>
          </p:cNvSpPr>
          <p:nvPr>
            <p:ph type="dt" sz="half" idx="10"/>
          </p:nvPr>
        </p:nvSpPr>
        <p:spPr/>
        <p:txBody>
          <a:bodyPr/>
          <a:lstStyle/>
          <a:p>
            <a:pPr>
              <a:defRPr/>
            </a:pPr>
            <a:r>
              <a:rPr lang="en-US" altLang="en-US" dirty="0" smtClean="0"/>
              <a:t>Nov 2,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22</a:t>
            </a:fld>
            <a:endParaRPr lang="de-AT" alt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Analytical </a:t>
            </a:r>
            <a:r>
              <a:rPr lang="en-US" sz="4000" dirty="0" smtClean="0">
                <a:latin typeface="Verdana" pitchFamily="34" charset="0"/>
                <a:ea typeface="Verdana" pitchFamily="34" charset="0"/>
                <a:cs typeface="Verdana" pitchFamily="34" charset="0"/>
              </a:rPr>
              <a:t>procedures*</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a:xfrm>
            <a:off x="457200" y="1143000"/>
            <a:ext cx="8229600" cy="5943600"/>
          </a:xfrm>
        </p:spPr>
        <p:txBody>
          <a:bodyPr/>
          <a:lstStyle/>
          <a:p>
            <a:pPr>
              <a:defRPr/>
            </a:pPr>
            <a:r>
              <a:rPr lang="en-US" sz="2000" b="1" dirty="0" smtClean="0"/>
              <a:t>CAAT and data mining for AP</a:t>
            </a:r>
            <a:r>
              <a:rPr lang="en-US" sz="2000" dirty="0" smtClean="0"/>
              <a:t> - the use of computer assisted audit techniques (CAATs) </a:t>
            </a:r>
            <a:r>
              <a:rPr lang="en-US" sz="2000" b="1" dirty="0" smtClean="0"/>
              <a:t>may enable more extensive testing of electronic transactions and account files</a:t>
            </a:r>
            <a:r>
              <a:rPr lang="en-US" sz="2000" dirty="0" smtClean="0"/>
              <a:t>. CAATs can be used to select sample transactions from key electronic files, to sort transactions with specific characteristics, or to test an entire population instead of a sample</a:t>
            </a:r>
            <a:r>
              <a:rPr lang="en-US" sz="2000" b="1" dirty="0" smtClean="0"/>
              <a:t>. CAATs generally include regression and statistical analysis</a:t>
            </a:r>
            <a:r>
              <a:rPr lang="en-US" sz="2000" dirty="0" smtClean="0"/>
              <a:t> as well as the more widely used </a:t>
            </a:r>
            <a:r>
              <a:rPr lang="en-US" sz="2000" b="1" dirty="0" smtClean="0"/>
              <a:t>file interrogation techniques </a:t>
            </a:r>
            <a:r>
              <a:rPr lang="en-US" sz="2000" dirty="0" smtClean="0"/>
              <a:t>using generalized audit software (</a:t>
            </a:r>
            <a:r>
              <a:rPr lang="en-US" sz="2000" b="1" dirty="0" smtClean="0"/>
              <a:t>GAS</a:t>
            </a:r>
            <a:r>
              <a:rPr lang="en-US" sz="2000" dirty="0" smtClean="0"/>
              <a:t>) such as </a:t>
            </a:r>
            <a:r>
              <a:rPr lang="en-US" sz="2000" b="1" dirty="0" smtClean="0"/>
              <a:t>data manipulation, calculation, data selection, data analysis, identification of exceptions and unusual transactions.</a:t>
            </a:r>
          </a:p>
          <a:p>
            <a:pPr marL="912813">
              <a:buFont typeface="Wingdings" pitchFamily="2" charset="2"/>
              <a:buChar char="q"/>
              <a:defRPr/>
            </a:pPr>
            <a:r>
              <a:rPr lang="en-US" sz="2000" b="1" kern="1200" dirty="0" smtClean="0"/>
              <a:t>Regression and statistical analysis </a:t>
            </a:r>
            <a:r>
              <a:rPr lang="en-US" sz="2000" kern="1200" dirty="0" smtClean="0"/>
              <a:t>– it is the </a:t>
            </a:r>
            <a:r>
              <a:rPr lang="en-US" sz="2000" b="1" kern="1200" dirty="0" smtClean="0"/>
              <a:t>use of statistical models to quantify the auditor’s expectation in financial</a:t>
            </a:r>
            <a:r>
              <a:rPr lang="en-US" sz="2000" kern="1200" dirty="0" smtClean="0"/>
              <a:t> (euro, dollar) </a:t>
            </a:r>
            <a:r>
              <a:rPr lang="en-US" sz="2000" b="1" kern="1200" dirty="0" smtClean="0"/>
              <a:t>terms, with measurable risk and precision levels. </a:t>
            </a:r>
            <a:r>
              <a:rPr lang="en-US" sz="2000" kern="1200" dirty="0" smtClean="0"/>
              <a:t>For</a:t>
            </a:r>
            <a:r>
              <a:rPr lang="en-US" sz="2000" b="1" kern="1200" dirty="0" smtClean="0"/>
              <a:t> </a:t>
            </a:r>
            <a:r>
              <a:rPr lang="en-US" sz="2000" kern="1200" dirty="0" smtClean="0"/>
              <a:t>example, an expectation for sales may be developed based on management’s sales forecast, commission expense, and changes in advertising expenditures. </a:t>
            </a:r>
            <a:endParaRPr lang="en-US" sz="2000" b="1" kern="1200" dirty="0" smtClean="0"/>
          </a:p>
          <a:p>
            <a:pPr marL="912813" defTabSz="1258888">
              <a:buNone/>
            </a:pPr>
            <a:endParaRPr lang="en-US" sz="2000" dirty="0" smtClean="0"/>
          </a:p>
          <a:p>
            <a:endParaRPr lang="en-US" dirty="0"/>
          </a:p>
        </p:txBody>
      </p:sp>
      <p:sp>
        <p:nvSpPr>
          <p:cNvPr id="4" name="Дата 3"/>
          <p:cNvSpPr>
            <a:spLocks noGrp="1"/>
          </p:cNvSpPr>
          <p:nvPr>
            <p:ph type="dt" sz="half" idx="10"/>
          </p:nvPr>
        </p:nvSpPr>
        <p:spPr/>
        <p:txBody>
          <a:bodyPr/>
          <a:lstStyle/>
          <a:p>
            <a:pPr>
              <a:defRPr/>
            </a:pPr>
            <a:r>
              <a:rPr lang="en-US" altLang="en-US" dirty="0" smtClean="0"/>
              <a:t>Nov 2,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23</a:t>
            </a:fld>
            <a:endParaRPr lang="de-AT" alt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Analytical </a:t>
            </a:r>
            <a:r>
              <a:rPr lang="en-US" sz="4000" dirty="0" smtClean="0">
                <a:latin typeface="Verdana" pitchFamily="34" charset="0"/>
                <a:ea typeface="Verdana" pitchFamily="34" charset="0"/>
                <a:cs typeface="Verdana" pitchFamily="34" charset="0"/>
              </a:rPr>
              <a:t>procedures*</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a:xfrm>
            <a:off x="457200" y="1066800"/>
            <a:ext cx="8229600" cy="5943600"/>
          </a:xfrm>
        </p:spPr>
        <p:txBody>
          <a:bodyPr/>
          <a:lstStyle/>
          <a:p>
            <a:pPr marL="912813" indent="1588" defTabSz="1423988">
              <a:buNone/>
              <a:defRPr/>
            </a:pPr>
            <a:r>
              <a:rPr lang="en-US" sz="2000" b="1" kern="1200" dirty="0" smtClean="0"/>
              <a:t>Regression analysis provides a very high level of precision </a:t>
            </a:r>
            <a:r>
              <a:rPr lang="en-US" sz="2000" kern="1200" dirty="0" smtClean="0"/>
              <a:t>because an explicit expectation is formed in which </a:t>
            </a:r>
            <a:r>
              <a:rPr lang="en-US" sz="2000" b="1" kern="1200" dirty="0" smtClean="0"/>
              <a:t>all relevant data can be incorporated in a model to predict current year sales.</a:t>
            </a:r>
          </a:p>
          <a:p>
            <a:pPr marL="912813" defTabSz="1423988">
              <a:buFont typeface="Wingdings" pitchFamily="2" charset="2"/>
              <a:buChar char="q"/>
              <a:defRPr/>
            </a:pPr>
            <a:r>
              <a:rPr lang="en-US" sz="2000" b="1" kern="1200" dirty="0" smtClean="0"/>
              <a:t>Generalized audit software (GAS) </a:t>
            </a:r>
            <a:r>
              <a:rPr lang="en-US" sz="2000" b="1" dirty="0" smtClean="0"/>
              <a:t>packages </a:t>
            </a:r>
            <a:r>
              <a:rPr lang="en-US" sz="2000" dirty="0" smtClean="0"/>
              <a:t>- contain numerous </a:t>
            </a:r>
            <a:r>
              <a:rPr lang="en-US" sz="2000" b="1" dirty="0" smtClean="0"/>
              <a:t>computer-assisted audit techniques </a:t>
            </a:r>
            <a:r>
              <a:rPr lang="en-US" sz="2000" dirty="0" smtClean="0"/>
              <a:t>for both </a:t>
            </a:r>
            <a:r>
              <a:rPr lang="en-US" sz="2000" b="1" dirty="0" smtClean="0"/>
              <a:t>doing analytical procedures and statistical sampling bundled into one piece of software.</a:t>
            </a:r>
            <a:r>
              <a:rPr lang="en-US" sz="2000" dirty="0" smtClean="0"/>
              <a:t> There are widely used GAS packages such as </a:t>
            </a:r>
            <a:r>
              <a:rPr lang="en-US" sz="2000" b="1" dirty="0" smtClean="0"/>
              <a:t>ACL and Idea</a:t>
            </a:r>
            <a:r>
              <a:rPr lang="en-US" sz="2000" dirty="0" smtClean="0"/>
              <a:t>, and the Big Four audit firms have their own software such as </a:t>
            </a:r>
            <a:r>
              <a:rPr lang="en-US" sz="2000" b="1" dirty="0" smtClean="0"/>
              <a:t>Deloitte and </a:t>
            </a:r>
            <a:r>
              <a:rPr lang="en-US" sz="2000" b="1" dirty="0" err="1" smtClean="0"/>
              <a:t>Touche’s</a:t>
            </a:r>
            <a:r>
              <a:rPr lang="en-US" sz="2000" b="1" dirty="0" smtClean="0"/>
              <a:t> STAR and MINI MAX</a:t>
            </a:r>
            <a:r>
              <a:rPr lang="en-US" sz="2000" dirty="0" smtClean="0"/>
              <a:t>. GAS packages provide the auditors with the ability to access, manipulate, manage, analyze, and report data in a variety of formats. </a:t>
            </a:r>
            <a:r>
              <a:rPr lang="en-US" sz="2000" b="1" dirty="0" smtClean="0"/>
              <a:t>This software allows the auditor to move from analytical procedures to statistical sampling for analytical procedures fairly easily.</a:t>
            </a:r>
          </a:p>
          <a:p>
            <a:pPr marL="912813" defTabSz="1423988">
              <a:buFont typeface="Wingdings" pitchFamily="2" charset="2"/>
              <a:buChar char="q"/>
              <a:defRPr/>
            </a:pPr>
            <a:r>
              <a:rPr lang="en-US" sz="2000" b="1" dirty="0" smtClean="0"/>
              <a:t>Data mining techniques </a:t>
            </a:r>
            <a:r>
              <a:rPr lang="en-US" sz="2000" dirty="0" smtClean="0"/>
              <a:t>- data mining is </a:t>
            </a:r>
            <a:r>
              <a:rPr lang="en-US" sz="2000" b="1" dirty="0" smtClean="0"/>
              <a:t>a set of computer-assisted techniques that use sophisticated statistical </a:t>
            </a:r>
          </a:p>
          <a:p>
            <a:pPr marL="912813" defTabSz="1423988">
              <a:buFont typeface="Wingdings" pitchFamily="2" charset="2"/>
              <a:buChar char="q"/>
              <a:defRPr/>
            </a:pPr>
            <a:endParaRPr lang="en-US" sz="2000" dirty="0" smtClean="0"/>
          </a:p>
          <a:p>
            <a:pPr marL="912813" defTabSz="1423988">
              <a:buFont typeface="Wingdings" pitchFamily="2" charset="2"/>
              <a:buChar char="q"/>
              <a:defRPr/>
            </a:pPr>
            <a:endParaRPr lang="en-US" sz="2000" kern="1200" dirty="0" smtClean="0"/>
          </a:p>
          <a:p>
            <a:pPr marL="912813">
              <a:buFont typeface="Wingdings" pitchFamily="2" charset="2"/>
              <a:buChar char="q"/>
              <a:defRPr/>
            </a:pPr>
            <a:endParaRPr lang="en-US" sz="2000" kern="1200" dirty="0" smtClean="0"/>
          </a:p>
          <a:p>
            <a:pPr marL="912813">
              <a:buFont typeface="Wingdings" pitchFamily="2" charset="2"/>
              <a:buChar char="q"/>
              <a:defRPr/>
            </a:pPr>
            <a:endParaRPr lang="en-US" sz="2000" kern="1200" dirty="0" smtClean="0"/>
          </a:p>
          <a:p>
            <a:pPr marL="912813" defTabSz="1258888">
              <a:buNone/>
            </a:pPr>
            <a:endParaRPr lang="en-US" sz="2000" dirty="0" smtClean="0"/>
          </a:p>
          <a:p>
            <a:endParaRPr lang="en-US" dirty="0"/>
          </a:p>
        </p:txBody>
      </p:sp>
      <p:sp>
        <p:nvSpPr>
          <p:cNvPr id="4" name="Дата 3"/>
          <p:cNvSpPr>
            <a:spLocks noGrp="1"/>
          </p:cNvSpPr>
          <p:nvPr>
            <p:ph type="dt" sz="half" idx="10"/>
          </p:nvPr>
        </p:nvSpPr>
        <p:spPr/>
        <p:txBody>
          <a:bodyPr/>
          <a:lstStyle/>
          <a:p>
            <a:pPr>
              <a:defRPr/>
            </a:pPr>
            <a:r>
              <a:rPr lang="en-US" altLang="en-US" dirty="0" smtClean="0"/>
              <a:t>Nov 2,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24</a:t>
            </a:fld>
            <a:endParaRPr lang="de-AT" alt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Analytical </a:t>
            </a:r>
            <a:r>
              <a:rPr lang="en-US" sz="4000" dirty="0" smtClean="0">
                <a:latin typeface="Verdana" pitchFamily="34" charset="0"/>
                <a:ea typeface="Verdana" pitchFamily="34" charset="0"/>
                <a:cs typeface="Verdana" pitchFamily="34" charset="0"/>
              </a:rPr>
              <a:t>procedures*</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a:xfrm>
            <a:off x="457200" y="990600"/>
            <a:ext cx="8229600" cy="5638800"/>
          </a:xfrm>
        </p:spPr>
        <p:txBody>
          <a:bodyPr/>
          <a:lstStyle/>
          <a:p>
            <a:pPr marL="912813" indent="1588" defTabSz="1423988">
              <a:buNone/>
              <a:defRPr/>
            </a:pPr>
            <a:r>
              <a:rPr lang="en-US" sz="2000" b="1" dirty="0" smtClean="0"/>
              <a:t>analysis including artificial intelligence techniques, to examine large volumes of data with the objective of indicating hidden or unexpected information or patterns</a:t>
            </a:r>
            <a:r>
              <a:rPr lang="en-US" sz="2000" dirty="0" smtClean="0"/>
              <a:t>. In database terms, data mining is referred to as</a:t>
            </a:r>
            <a:r>
              <a:rPr lang="en-US" sz="2000" b="1" dirty="0" smtClean="0"/>
              <a:t> knowledge discovery in databases (KDD). </a:t>
            </a:r>
            <a:r>
              <a:rPr lang="en-US" sz="2000" dirty="0" smtClean="0"/>
              <a:t>Data mining can be used in all types of databases or other information repositories. </a:t>
            </a:r>
            <a:r>
              <a:rPr lang="en-US" sz="2000" b="1" dirty="0" smtClean="0"/>
              <a:t>Data to be mined can be numerical data, textual data or even graphics and audit. </a:t>
            </a:r>
          </a:p>
          <a:p>
            <a:pPr marL="912813" indent="1588" defTabSz="1423988">
              <a:buNone/>
              <a:defRPr/>
            </a:pPr>
            <a:r>
              <a:rPr lang="en-US" sz="2000" b="1" kern="1200" dirty="0" smtClean="0"/>
              <a:t>GAS’s capability to assist in the overall audit process while requiring little technical skill is a major reason for its success. </a:t>
            </a:r>
            <a:r>
              <a:rPr lang="en-US" sz="2000" kern="1200" dirty="0" smtClean="0"/>
              <a:t>However, GAS has been criticized because it makes some tasks easier but </a:t>
            </a:r>
            <a:r>
              <a:rPr lang="en-US" sz="2000" b="1" kern="1200" dirty="0" smtClean="0"/>
              <a:t>it cannot complete any data analysis by itself. Data mining, on the other hand, analyzes data automatically but is more difficult to employ.</a:t>
            </a:r>
          </a:p>
          <a:p>
            <a:pPr marL="912813" indent="1588" defTabSz="1423988">
              <a:buNone/>
              <a:defRPr/>
            </a:pPr>
            <a:endParaRPr lang="en-US" sz="2000" dirty="0" smtClean="0"/>
          </a:p>
          <a:p>
            <a:endParaRPr lang="en-US" sz="2000" dirty="0" smtClean="0"/>
          </a:p>
          <a:p>
            <a:pPr marL="912813" indent="1588" defTabSz="1423988">
              <a:buNone/>
              <a:defRPr/>
            </a:pPr>
            <a:endParaRPr lang="en-US" sz="2000" dirty="0" smtClean="0"/>
          </a:p>
          <a:p>
            <a:pPr marL="912813" defTabSz="1423988">
              <a:buFont typeface="Wingdings" pitchFamily="2" charset="2"/>
              <a:buChar char="q"/>
              <a:defRPr/>
            </a:pPr>
            <a:endParaRPr lang="en-US" sz="2000" dirty="0" smtClean="0"/>
          </a:p>
          <a:p>
            <a:pPr marL="912813" defTabSz="1423988">
              <a:buFont typeface="Wingdings" pitchFamily="2" charset="2"/>
              <a:buChar char="q"/>
              <a:defRPr/>
            </a:pPr>
            <a:endParaRPr lang="en-US" sz="2000" kern="1200" dirty="0" smtClean="0"/>
          </a:p>
          <a:p>
            <a:pPr marL="912813">
              <a:buFont typeface="Wingdings" pitchFamily="2" charset="2"/>
              <a:buChar char="q"/>
              <a:defRPr/>
            </a:pPr>
            <a:endParaRPr lang="en-US" sz="2000" kern="1200" dirty="0" smtClean="0"/>
          </a:p>
          <a:p>
            <a:pPr marL="912813">
              <a:buFont typeface="Wingdings" pitchFamily="2" charset="2"/>
              <a:buChar char="q"/>
              <a:defRPr/>
            </a:pPr>
            <a:endParaRPr lang="en-US" sz="2000" kern="1200" dirty="0" smtClean="0"/>
          </a:p>
          <a:p>
            <a:pPr marL="912813" defTabSz="1258888">
              <a:buNone/>
            </a:pPr>
            <a:endParaRPr lang="en-US" sz="2000" dirty="0" smtClean="0"/>
          </a:p>
          <a:p>
            <a:endParaRPr lang="en-US" dirty="0"/>
          </a:p>
        </p:txBody>
      </p:sp>
      <p:sp>
        <p:nvSpPr>
          <p:cNvPr id="4" name="Дата 3"/>
          <p:cNvSpPr>
            <a:spLocks noGrp="1"/>
          </p:cNvSpPr>
          <p:nvPr>
            <p:ph type="dt" sz="half" idx="10"/>
          </p:nvPr>
        </p:nvSpPr>
        <p:spPr/>
        <p:txBody>
          <a:bodyPr/>
          <a:lstStyle/>
          <a:p>
            <a:pPr>
              <a:defRPr/>
            </a:pPr>
            <a:r>
              <a:rPr lang="en-US" altLang="en-US" dirty="0" smtClean="0"/>
              <a:t>Nov 2,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25</a:t>
            </a:fld>
            <a:endParaRPr lang="de-AT" alt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Audit evidence (sampling</a:t>
            </a:r>
            <a:r>
              <a:rPr lang="en-US" sz="4000" dirty="0" smtClean="0">
                <a:latin typeface="Verdana" pitchFamily="34" charset="0"/>
                <a:ea typeface="Verdana" pitchFamily="34" charset="0"/>
                <a:cs typeface="Verdana" pitchFamily="34" charset="0"/>
              </a:rPr>
              <a:t>)*</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a:xfrm>
            <a:off x="457200" y="990600"/>
            <a:ext cx="8229600" cy="4530725"/>
          </a:xfrm>
        </p:spPr>
        <p:txBody>
          <a:bodyPr/>
          <a:lstStyle/>
          <a:p>
            <a:r>
              <a:rPr lang="en-US" sz="2000" b="1" dirty="0" smtClean="0"/>
              <a:t>Evidence</a:t>
            </a:r>
            <a:r>
              <a:rPr lang="en-US" sz="2000" dirty="0" smtClean="0"/>
              <a:t> can be defined as </a:t>
            </a:r>
            <a:r>
              <a:rPr lang="en-US" sz="2000" b="1" dirty="0" smtClean="0"/>
              <a:t>any information used by the auditor to determine whether the information being audited is stated in accordance with the established criteria</a:t>
            </a:r>
            <a:r>
              <a:rPr lang="en-US" sz="2000" dirty="0" smtClean="0"/>
              <a:t>. The information varies greatly in the extent to which it persuades the auditor whether financial statements are fairly stated. Evidence </a:t>
            </a:r>
            <a:r>
              <a:rPr lang="en-US" sz="2000" b="1" dirty="0" smtClean="0"/>
              <a:t>includes information that is highly persuasive</a:t>
            </a:r>
            <a:r>
              <a:rPr lang="en-US" sz="2000" dirty="0" smtClean="0"/>
              <a:t>, such as the auditor’s count of marketable securities, </a:t>
            </a:r>
            <a:r>
              <a:rPr lang="en-US" sz="2000" b="1" dirty="0" smtClean="0"/>
              <a:t>and less persuasive information</a:t>
            </a:r>
            <a:r>
              <a:rPr lang="en-US" sz="2000" dirty="0" smtClean="0"/>
              <a:t>, such as responses to questions of client employees. </a:t>
            </a:r>
            <a:r>
              <a:rPr lang="en-US" sz="2000" b="1" dirty="0" smtClean="0"/>
              <a:t>The use of evidence is not unique to auditors</a:t>
            </a:r>
            <a:r>
              <a:rPr lang="en-US" sz="2000" dirty="0" smtClean="0"/>
              <a:t>. Evidence is also used extensively by scientists, lawyers, and historians. In scientific experiments, researchers obtain evidence to test hypotheses using controlled experiments, such as a drug trial to test the effectiveness of a new medical treatment. Similarly, </a:t>
            </a:r>
            <a:r>
              <a:rPr lang="en-US" sz="2000" b="1" dirty="0" smtClean="0"/>
              <a:t>gathering evidence is a large part of what auditors do.</a:t>
            </a:r>
            <a:r>
              <a:rPr lang="en-US" sz="2000" dirty="0" smtClean="0"/>
              <a:t> Although these professionals rely on different types of evidence, and use evidence in different settings and in different ways, lawyers, scientists, and </a:t>
            </a:r>
            <a:r>
              <a:rPr lang="en-US" sz="2000" b="1" dirty="0" smtClean="0"/>
              <a:t>auditors all use evidence to help them draw conclusions. </a:t>
            </a:r>
          </a:p>
          <a:p>
            <a:endParaRPr lang="en-US" dirty="0"/>
          </a:p>
        </p:txBody>
      </p:sp>
      <p:sp>
        <p:nvSpPr>
          <p:cNvPr id="4" name="Дата 3"/>
          <p:cNvSpPr>
            <a:spLocks noGrp="1"/>
          </p:cNvSpPr>
          <p:nvPr>
            <p:ph type="dt" sz="half" idx="10"/>
          </p:nvPr>
        </p:nvSpPr>
        <p:spPr/>
        <p:txBody>
          <a:bodyPr/>
          <a:lstStyle/>
          <a:p>
            <a:pPr>
              <a:defRPr/>
            </a:pPr>
            <a:r>
              <a:rPr lang="en-US" altLang="en-US" dirty="0" smtClean="0"/>
              <a:t>Nov 2,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26</a:t>
            </a:fld>
            <a:endParaRPr lang="de-AT" alt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Audit evidence (sampling</a:t>
            </a:r>
            <a:r>
              <a:rPr lang="en-US" sz="4000" dirty="0" smtClean="0">
                <a:latin typeface="Verdana" pitchFamily="34" charset="0"/>
                <a:ea typeface="Verdana" pitchFamily="34" charset="0"/>
                <a:cs typeface="Verdana" pitchFamily="34" charset="0"/>
              </a:rPr>
              <a:t>)*</a:t>
            </a:r>
            <a:endParaRPr lang="en-US" sz="4000" dirty="0">
              <a:latin typeface="Verdana" pitchFamily="34" charset="0"/>
              <a:ea typeface="Verdana" pitchFamily="34" charset="0"/>
              <a:cs typeface="Verdana" pitchFamily="34" charset="0"/>
            </a:endParaRPr>
          </a:p>
        </p:txBody>
      </p:sp>
      <p:sp>
        <p:nvSpPr>
          <p:cNvPr id="4" name="Дата 3"/>
          <p:cNvSpPr>
            <a:spLocks noGrp="1"/>
          </p:cNvSpPr>
          <p:nvPr>
            <p:ph type="dt" sz="half" idx="10"/>
          </p:nvPr>
        </p:nvSpPr>
        <p:spPr/>
        <p:txBody>
          <a:bodyPr/>
          <a:lstStyle/>
          <a:p>
            <a:pPr>
              <a:defRPr/>
            </a:pPr>
            <a:r>
              <a:rPr lang="en-US" altLang="en-US" dirty="0" smtClean="0"/>
              <a:t>Nov 2,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27</a:t>
            </a:fld>
            <a:endParaRPr lang="de-AT" altLang="en-US" dirty="0"/>
          </a:p>
        </p:txBody>
      </p:sp>
      <p:pic>
        <p:nvPicPr>
          <p:cNvPr id="3074" name="Picture 2"/>
          <p:cNvPicPr>
            <a:picLocks noChangeAspect="1" noChangeArrowheads="1"/>
          </p:cNvPicPr>
          <p:nvPr/>
        </p:nvPicPr>
        <p:blipFill>
          <a:blip r:embed="rId3" cstate="print"/>
          <a:srcRect/>
          <a:stretch>
            <a:fillRect/>
          </a:stretch>
        </p:blipFill>
        <p:spPr bwMode="auto">
          <a:xfrm>
            <a:off x="152400" y="1328737"/>
            <a:ext cx="8807702" cy="4538663"/>
          </a:xfrm>
          <a:prstGeom prst="rect">
            <a:avLst/>
          </a:prstGeom>
          <a:noFill/>
          <a:ln w="9525">
            <a:noFill/>
            <a:miter lim="800000"/>
            <a:headEnd/>
            <a:tailEnd/>
          </a:ln>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Audit evidence (sampling</a:t>
            </a:r>
            <a:r>
              <a:rPr lang="en-US" sz="4000" dirty="0" smtClean="0">
                <a:latin typeface="Verdana" pitchFamily="34" charset="0"/>
                <a:ea typeface="Verdana" pitchFamily="34" charset="0"/>
                <a:cs typeface="Verdana" pitchFamily="34" charset="0"/>
              </a:rPr>
              <a:t>)*</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a:xfrm>
            <a:off x="457200" y="990600"/>
            <a:ext cx="8229600" cy="4530725"/>
          </a:xfrm>
        </p:spPr>
        <p:txBody>
          <a:bodyPr/>
          <a:lstStyle/>
          <a:p>
            <a:r>
              <a:rPr lang="en-US" sz="2000" b="1" dirty="0" smtClean="0"/>
              <a:t>Basis of evidence </a:t>
            </a:r>
            <a:r>
              <a:rPr lang="en-US" sz="2000" dirty="0" smtClean="0"/>
              <a:t>- </a:t>
            </a:r>
            <a:r>
              <a:rPr lang="en-US" sz="2000" b="1" dirty="0" smtClean="0"/>
              <a:t>evidence for proof of audit assertions is different from evidence in a legal sense</a:t>
            </a:r>
            <a:r>
              <a:rPr lang="en-US" sz="2000" dirty="0" smtClean="0"/>
              <a:t>. </a:t>
            </a:r>
            <a:r>
              <a:rPr lang="en-US" sz="2000" b="1" dirty="0" smtClean="0"/>
              <a:t>Audit evidence needs only to prove reasonable assurance</a:t>
            </a:r>
            <a:r>
              <a:rPr lang="en-US" sz="2000" dirty="0" smtClean="0"/>
              <a:t>, whereas in a legal environment there is a more rigorous standard of proof and documentation. </a:t>
            </a:r>
          </a:p>
        </p:txBody>
      </p:sp>
      <p:sp>
        <p:nvSpPr>
          <p:cNvPr id="4" name="Дата 3"/>
          <p:cNvSpPr>
            <a:spLocks noGrp="1"/>
          </p:cNvSpPr>
          <p:nvPr>
            <p:ph type="dt" sz="half" idx="10"/>
          </p:nvPr>
        </p:nvSpPr>
        <p:spPr/>
        <p:txBody>
          <a:bodyPr/>
          <a:lstStyle/>
          <a:p>
            <a:pPr>
              <a:defRPr/>
            </a:pPr>
            <a:r>
              <a:rPr lang="en-US" altLang="en-US" dirty="0" smtClean="0"/>
              <a:t>Nov 2,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28</a:t>
            </a:fld>
            <a:endParaRPr lang="de-AT" altLang="en-US" dirty="0"/>
          </a:p>
        </p:txBody>
      </p:sp>
      <p:pic>
        <p:nvPicPr>
          <p:cNvPr id="4098" name="Picture 2"/>
          <p:cNvPicPr>
            <a:picLocks noChangeAspect="1" noChangeArrowheads="1"/>
          </p:cNvPicPr>
          <p:nvPr/>
        </p:nvPicPr>
        <p:blipFill>
          <a:blip r:embed="rId3" cstate="print"/>
          <a:srcRect/>
          <a:stretch>
            <a:fillRect/>
          </a:stretch>
        </p:blipFill>
        <p:spPr bwMode="auto">
          <a:xfrm>
            <a:off x="609600" y="2362200"/>
            <a:ext cx="8105775" cy="3657600"/>
          </a:xfrm>
          <a:prstGeom prst="rect">
            <a:avLst/>
          </a:prstGeom>
          <a:noFill/>
          <a:ln w="9525">
            <a:noFill/>
            <a:miter lim="800000"/>
            <a:headEnd/>
            <a:tailEnd/>
          </a:ln>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Audit evidence (sampling</a:t>
            </a:r>
            <a:r>
              <a:rPr lang="en-US" sz="4000" dirty="0" smtClean="0">
                <a:latin typeface="Verdana" pitchFamily="34" charset="0"/>
                <a:ea typeface="Verdana" pitchFamily="34" charset="0"/>
                <a:cs typeface="Verdana" pitchFamily="34" charset="0"/>
              </a:rPr>
              <a:t>)*</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a:xfrm>
            <a:off x="457200" y="914400"/>
            <a:ext cx="8229600" cy="5867400"/>
          </a:xfrm>
        </p:spPr>
        <p:txBody>
          <a:bodyPr/>
          <a:lstStyle/>
          <a:p>
            <a:pPr marL="912813" lvl="0" defTabSz="1423988">
              <a:buFont typeface="Wingdings" pitchFamily="2" charset="2"/>
              <a:buChar char="q"/>
              <a:defRPr/>
            </a:pPr>
            <a:r>
              <a:rPr lang="en-US" sz="2000" b="1" dirty="0" smtClean="0"/>
              <a:t>Documentary evidence </a:t>
            </a:r>
            <a:r>
              <a:rPr lang="en-US" sz="2000" dirty="0" smtClean="0"/>
              <a:t>- is gathered </a:t>
            </a:r>
            <a:r>
              <a:rPr lang="en-US" sz="2000" b="1" dirty="0" smtClean="0"/>
              <a:t>from written, printed or electronic sources.</a:t>
            </a:r>
            <a:r>
              <a:rPr lang="en-US" sz="2000" dirty="0" smtClean="0"/>
              <a:t> Documentary evidence consists of </a:t>
            </a:r>
            <a:r>
              <a:rPr lang="en-US" sz="2000" b="1" dirty="0" smtClean="0"/>
              <a:t>computer files and records, e-mail, accounting records, paper </a:t>
            </a:r>
            <a:r>
              <a:rPr lang="en-US" sz="2000" dirty="0" smtClean="0"/>
              <a:t>(invoices, writings, pictures), </a:t>
            </a:r>
            <a:r>
              <a:rPr lang="en-US" sz="2000" b="1" dirty="0" smtClean="0"/>
              <a:t>documents </a:t>
            </a:r>
            <a:r>
              <a:rPr lang="en-US" sz="2000" dirty="0" smtClean="0"/>
              <a:t>(contracts, deed, reports), </a:t>
            </a:r>
            <a:r>
              <a:rPr lang="en-US" sz="2000" b="1" dirty="0" smtClean="0"/>
              <a:t>commercial records </a:t>
            </a:r>
            <a:r>
              <a:rPr lang="en-US" sz="2000" dirty="0" smtClean="0"/>
              <a:t>(e.g. from banks, brokerage, retailers, credit card) and government records (licenses, real estate, legal). </a:t>
            </a:r>
            <a:r>
              <a:rPr lang="en-US" sz="2000" b="1" dirty="0" smtClean="0"/>
              <a:t>The best proof of the contents of a document is the original document itself</a:t>
            </a:r>
            <a:r>
              <a:rPr lang="en-US" sz="2000" dirty="0" smtClean="0"/>
              <a:t>. However</a:t>
            </a:r>
            <a:r>
              <a:rPr lang="en-US" sz="2000" b="1" dirty="0" smtClean="0"/>
              <a:t>, if the original has been destroyed or is otherwise unavailable </a:t>
            </a:r>
            <a:r>
              <a:rPr lang="en-US" sz="2000" dirty="0" smtClean="0"/>
              <a:t>and the court accepts the explanation of its unavailability, </a:t>
            </a:r>
            <a:r>
              <a:rPr lang="en-US" sz="2000" b="1" dirty="0" smtClean="0"/>
              <a:t>secondary evidence may be used</a:t>
            </a:r>
            <a:r>
              <a:rPr lang="en-US" sz="2000" dirty="0" smtClean="0"/>
              <a:t>. Secondary evidence may </a:t>
            </a:r>
            <a:r>
              <a:rPr lang="en-US" sz="2000" b="1" dirty="0" smtClean="0"/>
              <a:t>a copy of the evidence.</a:t>
            </a:r>
          </a:p>
          <a:p>
            <a:pPr marL="912813" lvl="0" defTabSz="1423988">
              <a:buFont typeface="Wingdings" pitchFamily="2" charset="2"/>
              <a:buChar char="q"/>
              <a:defRPr/>
            </a:pPr>
            <a:r>
              <a:rPr lang="en-US" sz="2000" b="1" dirty="0" smtClean="0"/>
              <a:t>Electronic evidence </a:t>
            </a:r>
            <a:r>
              <a:rPr lang="en-US" sz="2000" dirty="0" smtClean="0"/>
              <a:t>- some of the entity’s accounting data and other information may be available only </a:t>
            </a:r>
            <a:r>
              <a:rPr lang="en-US" sz="2000" b="1" dirty="0" smtClean="0"/>
              <a:t>in electronic form</a:t>
            </a:r>
            <a:r>
              <a:rPr lang="en-US" sz="2000" dirty="0" smtClean="0"/>
              <a:t>. For example, entities may use </a:t>
            </a:r>
            <a:r>
              <a:rPr lang="en-US" sz="2000" b="1" dirty="0" smtClean="0"/>
              <a:t>electronic data interchange (EDI) or image processing systems.</a:t>
            </a:r>
            <a:r>
              <a:rPr lang="en-US" sz="2000" dirty="0" smtClean="0"/>
              <a:t> In EDI, the entity and its customers or suppliers use communication links to transact business electronically. In image processing</a:t>
            </a:r>
          </a:p>
          <a:p>
            <a:pPr marL="912813" defTabSz="1423988">
              <a:buFont typeface="Wingdings" pitchFamily="2" charset="2"/>
              <a:buChar char="q"/>
              <a:defRPr/>
            </a:pPr>
            <a:endParaRPr lang="en-US" sz="2000" dirty="0" smtClean="0"/>
          </a:p>
          <a:p>
            <a:pPr marL="912813" lvl="0" defTabSz="1423988">
              <a:buFont typeface="Wingdings" pitchFamily="2" charset="2"/>
              <a:buChar char="q"/>
              <a:defRPr/>
            </a:pPr>
            <a:endParaRPr lang="en-US" sz="2000" kern="1200" dirty="0" smtClean="0"/>
          </a:p>
          <a:p>
            <a:endParaRPr lang="en-US" sz="2000" dirty="0" smtClean="0"/>
          </a:p>
          <a:p>
            <a:endParaRPr lang="en-US" sz="2000" dirty="0" smtClean="0"/>
          </a:p>
          <a:p>
            <a:endParaRPr lang="en-US" dirty="0"/>
          </a:p>
        </p:txBody>
      </p:sp>
      <p:sp>
        <p:nvSpPr>
          <p:cNvPr id="4" name="Дата 3"/>
          <p:cNvSpPr>
            <a:spLocks noGrp="1"/>
          </p:cNvSpPr>
          <p:nvPr>
            <p:ph type="dt" sz="half" idx="10"/>
          </p:nvPr>
        </p:nvSpPr>
        <p:spPr/>
        <p:txBody>
          <a:bodyPr/>
          <a:lstStyle/>
          <a:p>
            <a:pPr>
              <a:defRPr/>
            </a:pPr>
            <a:r>
              <a:rPr lang="en-US" altLang="en-US" dirty="0" smtClean="0"/>
              <a:t>Nov 2,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29</a:t>
            </a:fld>
            <a:endParaRPr lang="de-AT" alt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Review </a:t>
            </a:r>
            <a:r>
              <a:rPr lang="en-US" sz="4000" dirty="0" smtClean="0">
                <a:latin typeface="Verdana" pitchFamily="34" charset="0"/>
                <a:ea typeface="Verdana" pitchFamily="34" charset="0"/>
                <a:cs typeface="Verdana" pitchFamily="34" charset="0"/>
              </a:rPr>
              <a:t>process* </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a:xfrm>
            <a:off x="457200" y="838200"/>
            <a:ext cx="8229600" cy="4530725"/>
          </a:xfrm>
        </p:spPr>
        <p:txBody>
          <a:bodyPr/>
          <a:lstStyle/>
          <a:p>
            <a:r>
              <a:rPr lang="en-US" sz="2000" b="1" dirty="0" smtClean="0"/>
              <a:t>Review process</a:t>
            </a:r>
            <a:r>
              <a:rPr lang="en-US" sz="2000" dirty="0" smtClean="0"/>
              <a:t> – the process of </a:t>
            </a:r>
            <a:r>
              <a:rPr lang="en-US" sz="2000" b="1" dirty="0" smtClean="0"/>
              <a:t>planning, executing, and drawing conclusions from analytical procedures</a:t>
            </a:r>
            <a:r>
              <a:rPr lang="en-US" sz="2000" dirty="0" smtClean="0"/>
              <a:t>. There are several views of the </a:t>
            </a:r>
            <a:r>
              <a:rPr lang="en-US" sz="2000" dirty="0" err="1" smtClean="0"/>
              <a:t>subprocesses</a:t>
            </a:r>
            <a:r>
              <a:rPr lang="en-US" sz="2000" dirty="0" smtClean="0"/>
              <a:t> (phases) involved in analytical review:</a:t>
            </a:r>
          </a:p>
          <a:p>
            <a:pPr marL="912813">
              <a:buFont typeface="Wingdings" pitchFamily="2" charset="2"/>
              <a:buChar char="q"/>
              <a:defRPr/>
            </a:pPr>
            <a:r>
              <a:rPr lang="en-US" sz="2000" b="1" kern="1200" dirty="0" smtClean="0"/>
              <a:t>Expectation</a:t>
            </a:r>
            <a:r>
              <a:rPr lang="en-US" sz="2000" kern="1200" dirty="0" smtClean="0"/>
              <a:t> - </a:t>
            </a:r>
            <a:r>
              <a:rPr lang="en-US" sz="2000" b="1" kern="1200" dirty="0" smtClean="0"/>
              <a:t>phase one </a:t>
            </a:r>
            <a:r>
              <a:rPr lang="en-US" sz="2000" kern="1200" dirty="0" smtClean="0"/>
              <a:t>of the analytical review process when the </a:t>
            </a:r>
            <a:r>
              <a:rPr lang="en-US" sz="2000" b="1" kern="1200" dirty="0" smtClean="0"/>
              <a:t>auditor develops expectations of what amounts should appear in financial statement account balances based on prior year financial statements</a:t>
            </a:r>
            <a:r>
              <a:rPr lang="en-US" sz="2000" kern="1200" dirty="0" smtClean="0"/>
              <a:t>, budgets, industry information </a:t>
            </a:r>
            <a:r>
              <a:rPr lang="en-US" sz="2000" b="1" kern="1200" dirty="0" smtClean="0"/>
              <a:t>and non-financial information</a:t>
            </a:r>
            <a:r>
              <a:rPr lang="en-US" sz="2000" kern="1200" dirty="0" smtClean="0"/>
              <a:t>. Expectations are the </a:t>
            </a:r>
            <a:r>
              <a:rPr lang="en-US" sz="2000" b="1" kern="1200" dirty="0" smtClean="0"/>
              <a:t>auditor’s estimations of recorded accounts or ratios</a:t>
            </a:r>
            <a:r>
              <a:rPr lang="en-US" sz="2000" kern="1200" dirty="0" smtClean="0"/>
              <a:t>. The auditor develops his expectation in such a way that </a:t>
            </a:r>
            <a:r>
              <a:rPr lang="en-US" sz="2000" b="1" kern="1200" dirty="0" smtClean="0"/>
              <a:t>a significant difference between it and the recorded amount will indicate a misstatement. </a:t>
            </a:r>
          </a:p>
          <a:p>
            <a:pPr marL="912813" indent="1588">
              <a:buNone/>
              <a:defRPr/>
            </a:pPr>
            <a:r>
              <a:rPr lang="en-US" sz="2000" kern="1200" dirty="0" smtClean="0"/>
              <a:t>Forming an expectation is the most important phase of the analytical procedure process. </a:t>
            </a:r>
            <a:r>
              <a:rPr lang="en-US" sz="2000" b="1" kern="1200" dirty="0" smtClean="0"/>
              <a:t>The closer the auditor’s expectation is to the correct balance or relationship, the more effective the procedure will be at identifying potential misstatements.</a:t>
            </a:r>
            <a:r>
              <a:rPr lang="en-US" sz="2000" kern="1200" dirty="0" smtClean="0"/>
              <a:t> Expectations are formed from a variety of sources. The use of </a:t>
            </a:r>
            <a:r>
              <a:rPr lang="en-US" sz="2000" b="1" kern="1200" dirty="0" smtClean="0"/>
              <a:t>industrial, economic, or environmental </a:t>
            </a:r>
          </a:p>
          <a:p>
            <a:pPr marL="912813" defTabSz="1258888">
              <a:buNone/>
            </a:pPr>
            <a:endParaRPr lang="en-US" sz="2000" dirty="0" smtClean="0"/>
          </a:p>
          <a:p>
            <a:endParaRPr lang="en-US" dirty="0"/>
          </a:p>
        </p:txBody>
      </p:sp>
      <p:sp>
        <p:nvSpPr>
          <p:cNvPr id="4" name="Дата 3"/>
          <p:cNvSpPr>
            <a:spLocks noGrp="1"/>
          </p:cNvSpPr>
          <p:nvPr>
            <p:ph type="dt" sz="half" idx="10"/>
          </p:nvPr>
        </p:nvSpPr>
        <p:spPr/>
        <p:txBody>
          <a:bodyPr/>
          <a:lstStyle/>
          <a:p>
            <a:pPr>
              <a:defRPr/>
            </a:pPr>
            <a:r>
              <a:rPr lang="en-US" altLang="en-US" dirty="0" smtClean="0"/>
              <a:t>Nov 2, 2015</a:t>
            </a:r>
            <a:endParaRPr lang="de-AT" altLang="en-US" dirty="0" smtClean="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3</a:t>
            </a:fld>
            <a:endParaRPr lang="de-AT" alt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Audit evidence (sampling</a:t>
            </a:r>
            <a:r>
              <a:rPr lang="en-US" sz="4000" dirty="0" smtClean="0">
                <a:latin typeface="Verdana" pitchFamily="34" charset="0"/>
                <a:ea typeface="Verdana" pitchFamily="34" charset="0"/>
                <a:cs typeface="Verdana" pitchFamily="34" charset="0"/>
              </a:rPr>
              <a:t>)*</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a:xfrm>
            <a:off x="457200" y="990600"/>
            <a:ext cx="8229600" cy="5867400"/>
          </a:xfrm>
        </p:spPr>
        <p:txBody>
          <a:bodyPr/>
          <a:lstStyle/>
          <a:p>
            <a:pPr marL="912813" lvl="0" indent="1588" defTabSz="1423988">
              <a:buNone/>
              <a:defRPr/>
            </a:pPr>
            <a:r>
              <a:rPr lang="en-US" sz="2000" dirty="0" smtClean="0"/>
              <a:t>systems, </a:t>
            </a:r>
            <a:r>
              <a:rPr lang="en-US" sz="2000" b="1" dirty="0" smtClean="0"/>
              <a:t>documents are scanned and converted into electronic images to facilitate storage and reference, and the source documents may not be retained after conversion</a:t>
            </a:r>
            <a:r>
              <a:rPr lang="en-US" sz="2000" dirty="0" smtClean="0"/>
              <a:t>. Certain electronic information may exist at a certain point in time, but may not be retrievable after a specified period of time if files are changed and if back-up files do not exist. The electronic nature of the accounting documentation usually requires that the auditor use computer-assisted audit techniques (CAATs).</a:t>
            </a:r>
          </a:p>
          <a:p>
            <a:pPr marL="912813" lvl="0" indent="1588" defTabSz="1423988">
              <a:buNone/>
              <a:defRPr/>
            </a:pPr>
            <a:endParaRPr lang="en-US" sz="2000" dirty="0" smtClean="0"/>
          </a:p>
          <a:p>
            <a:endParaRPr lang="en-US" sz="2000" kern="1200" dirty="0" smtClean="0"/>
          </a:p>
          <a:p>
            <a:endParaRPr lang="en-US" dirty="0"/>
          </a:p>
        </p:txBody>
      </p:sp>
      <p:sp>
        <p:nvSpPr>
          <p:cNvPr id="4" name="Дата 3"/>
          <p:cNvSpPr>
            <a:spLocks noGrp="1"/>
          </p:cNvSpPr>
          <p:nvPr>
            <p:ph type="dt" sz="half" idx="10"/>
          </p:nvPr>
        </p:nvSpPr>
        <p:spPr/>
        <p:txBody>
          <a:bodyPr/>
          <a:lstStyle/>
          <a:p>
            <a:pPr>
              <a:defRPr/>
            </a:pPr>
            <a:r>
              <a:rPr lang="en-US" altLang="en-US" dirty="0" smtClean="0"/>
              <a:t>Nov 2,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30</a:t>
            </a:fld>
            <a:endParaRPr lang="de-AT" alt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Audit evidence (sampling</a:t>
            </a:r>
            <a:r>
              <a:rPr lang="en-US" sz="4000" dirty="0" smtClean="0">
                <a:latin typeface="Verdana" pitchFamily="34" charset="0"/>
                <a:ea typeface="Verdana" pitchFamily="34" charset="0"/>
                <a:cs typeface="Verdana" pitchFamily="34" charset="0"/>
              </a:rPr>
              <a:t>)*</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a:xfrm>
            <a:off x="457200" y="838200"/>
            <a:ext cx="8229600" cy="5867400"/>
          </a:xfrm>
        </p:spPr>
        <p:txBody>
          <a:bodyPr/>
          <a:lstStyle/>
          <a:p>
            <a:r>
              <a:rPr lang="en-US" sz="2000" b="1" dirty="0" smtClean="0"/>
              <a:t>Pervasiveness of audit evidence </a:t>
            </a:r>
            <a:r>
              <a:rPr lang="en-US" sz="2000" dirty="0" smtClean="0"/>
              <a:t>- Audit standards require the auditor </a:t>
            </a:r>
            <a:r>
              <a:rPr lang="en-US" sz="2000" b="1" dirty="0" smtClean="0"/>
              <a:t>to accumulate sufficient appropriate evidence to support the opinion issued. </a:t>
            </a:r>
            <a:r>
              <a:rPr lang="en-US" sz="2000" dirty="0" smtClean="0"/>
              <a:t>Because of the nature of audit evidence and the cost considerations of doing an audit</a:t>
            </a:r>
            <a:r>
              <a:rPr lang="en-US" sz="2000" b="1" dirty="0" smtClean="0"/>
              <a:t>, it is unlikely that the auditor will be completely convinced that the opinion is correct. However, the auditor must be persuaded that the opinion is correct with a high level of assurance. By combining all evidence from the entire audit, the auditor is able to decide when he or she is persuaded to issue an audit report.</a:t>
            </a:r>
            <a:r>
              <a:rPr lang="en-US" sz="2000" dirty="0" smtClean="0"/>
              <a:t> The two </a:t>
            </a:r>
            <a:r>
              <a:rPr lang="en-US" sz="2000" b="1" dirty="0" smtClean="0"/>
              <a:t>determinants of the persuasiveness of evidence are appropriateness and sufficiency.</a:t>
            </a:r>
          </a:p>
          <a:p>
            <a:pPr marL="912813">
              <a:buFont typeface="Wingdings" pitchFamily="2" charset="2"/>
              <a:buChar char="q"/>
              <a:defRPr/>
            </a:pPr>
            <a:r>
              <a:rPr lang="en-US" sz="2000" b="1" kern="1200" dirty="0" smtClean="0"/>
              <a:t>Appropriateness</a:t>
            </a:r>
            <a:r>
              <a:rPr lang="en-US" sz="2000" kern="1200" dirty="0" smtClean="0"/>
              <a:t> - </a:t>
            </a:r>
            <a:r>
              <a:rPr lang="en-US" sz="2000" dirty="0" smtClean="0"/>
              <a:t>is a measure of the </a:t>
            </a:r>
            <a:r>
              <a:rPr lang="en-US" sz="2000" b="1" dirty="0" smtClean="0"/>
              <a:t>quality of evidence, meaning its relevance and reliability in meeting audit objectives for classes of transactions, account balances, and related disclosures. </a:t>
            </a:r>
            <a:r>
              <a:rPr lang="en-US" sz="2000" dirty="0" smtClean="0"/>
              <a:t>Note that </a:t>
            </a:r>
            <a:r>
              <a:rPr lang="en-US" sz="2000" b="1" dirty="0" smtClean="0"/>
              <a:t>appropriateness of evidence deals only with the audit procedures selected</a:t>
            </a:r>
            <a:r>
              <a:rPr lang="en-US" sz="2000" dirty="0" smtClean="0"/>
              <a:t>. Appropriateness cannot be improved by </a:t>
            </a:r>
            <a:r>
              <a:rPr lang="en-US" sz="2000" b="1" dirty="0" smtClean="0"/>
              <a:t>selecting a larger sample size or</a:t>
            </a:r>
            <a:r>
              <a:rPr lang="en-US" sz="2000" b="1" kern="1200" dirty="0" smtClean="0"/>
              <a:t> </a:t>
            </a:r>
            <a:r>
              <a:rPr lang="en-US" sz="2000" b="1" dirty="0" smtClean="0"/>
              <a:t>different population items. It </a:t>
            </a:r>
            <a:r>
              <a:rPr lang="en-US" sz="2000" b="1" kern="1200" dirty="0" smtClean="0"/>
              <a:t>can be improved only by selecting audit procedures that are</a:t>
            </a:r>
            <a:endParaRPr lang="en-US" sz="2000" kern="1200" dirty="0" smtClean="0"/>
          </a:p>
          <a:p>
            <a:endParaRPr lang="en-US" dirty="0"/>
          </a:p>
        </p:txBody>
      </p:sp>
      <p:sp>
        <p:nvSpPr>
          <p:cNvPr id="4" name="Дата 3"/>
          <p:cNvSpPr>
            <a:spLocks noGrp="1"/>
          </p:cNvSpPr>
          <p:nvPr>
            <p:ph type="dt" sz="half" idx="10"/>
          </p:nvPr>
        </p:nvSpPr>
        <p:spPr/>
        <p:txBody>
          <a:bodyPr/>
          <a:lstStyle/>
          <a:p>
            <a:pPr>
              <a:defRPr/>
            </a:pPr>
            <a:r>
              <a:rPr lang="en-US" altLang="en-US" dirty="0" smtClean="0"/>
              <a:t>Nov 2,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31</a:t>
            </a:fld>
            <a:endParaRPr lang="de-AT" alt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Audit evidence (sampling</a:t>
            </a:r>
            <a:r>
              <a:rPr lang="en-US" sz="4000" dirty="0" smtClean="0">
                <a:latin typeface="Verdana" pitchFamily="34" charset="0"/>
                <a:ea typeface="Verdana" pitchFamily="34" charset="0"/>
                <a:cs typeface="Verdana" pitchFamily="34" charset="0"/>
              </a:rPr>
              <a:t>)*</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a:xfrm>
            <a:off x="457200" y="914400"/>
            <a:ext cx="8229600" cy="5867400"/>
          </a:xfrm>
        </p:spPr>
        <p:txBody>
          <a:bodyPr/>
          <a:lstStyle/>
          <a:p>
            <a:pPr marL="912813" indent="1588">
              <a:buNone/>
              <a:defRPr/>
            </a:pPr>
            <a:r>
              <a:rPr lang="en-US" sz="2000" b="1" kern="1200" dirty="0" smtClean="0"/>
              <a:t>more relevant or provide more reliable evidence.</a:t>
            </a:r>
          </a:p>
          <a:p>
            <a:pPr marL="1377950" defTabSz="1423988">
              <a:buFont typeface="Wingdings" pitchFamily="2" charset="2"/>
              <a:buChar char="Ø"/>
              <a:defRPr/>
            </a:pPr>
            <a:r>
              <a:rPr lang="en-US" sz="2000" b="1" dirty="0" smtClean="0"/>
              <a:t>Relevance of evidence </a:t>
            </a:r>
            <a:r>
              <a:rPr lang="en-US" sz="2000" dirty="0" smtClean="0"/>
              <a:t>- </a:t>
            </a:r>
            <a:r>
              <a:rPr lang="en-US" sz="2000" b="1" dirty="0" smtClean="0"/>
              <a:t>evidence must pertain to or be relevant to the audit objective that the auditor is testing before it can be appropriate</a:t>
            </a:r>
            <a:r>
              <a:rPr lang="en-US" sz="2000" dirty="0" smtClean="0"/>
              <a:t>. For example, assume that the auditor is concerned that a client is failing to bill customers for shipments (completeness transaction objective). If the auditor selects a sample of duplicate sales invoices and traces each to related shipping documents, the evidence is not relevant for the completeness objective and therefore is not appropriate evidence for that objective. A relevant procedure is to trace a sample of shipping documents to related duplicate sales invoices to determine whether each shipment was billed. The second audit procedure is relevant because the shipment of goods is the normal criterion used for determining whether a sale has occurred and should have been billed. By tracing from shipping documents to duplicate sales invoices, the auditor can determine whether shipments have been billed to</a:t>
            </a:r>
            <a:endParaRPr lang="en-US" dirty="0"/>
          </a:p>
        </p:txBody>
      </p:sp>
      <p:sp>
        <p:nvSpPr>
          <p:cNvPr id="4" name="Дата 3"/>
          <p:cNvSpPr>
            <a:spLocks noGrp="1"/>
          </p:cNvSpPr>
          <p:nvPr>
            <p:ph type="dt" sz="half" idx="10"/>
          </p:nvPr>
        </p:nvSpPr>
        <p:spPr/>
        <p:txBody>
          <a:bodyPr/>
          <a:lstStyle/>
          <a:p>
            <a:pPr>
              <a:defRPr/>
            </a:pPr>
            <a:r>
              <a:rPr lang="en-US" altLang="en-US" dirty="0" smtClean="0"/>
              <a:t>Nov 2,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32</a:t>
            </a:fld>
            <a:endParaRPr lang="de-AT" alt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Audit evidence (sampling</a:t>
            </a:r>
            <a:r>
              <a:rPr lang="en-US" sz="4000" dirty="0" smtClean="0">
                <a:latin typeface="Verdana" pitchFamily="34" charset="0"/>
                <a:ea typeface="Verdana" pitchFamily="34" charset="0"/>
                <a:cs typeface="Verdana" pitchFamily="34" charset="0"/>
              </a:rPr>
              <a:t>)*</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a:xfrm>
            <a:off x="457200" y="914400"/>
            <a:ext cx="8229600" cy="5867400"/>
          </a:xfrm>
        </p:spPr>
        <p:txBody>
          <a:bodyPr/>
          <a:lstStyle/>
          <a:p>
            <a:pPr marL="1377950" indent="-6350" defTabSz="1423988">
              <a:buNone/>
              <a:defRPr/>
            </a:pPr>
            <a:r>
              <a:rPr lang="en-US" sz="2000" dirty="0" smtClean="0"/>
              <a:t>customers. In the first procedure, when the auditor traces from duplicate sales invoices to shipping documents, it is impossible to find unbilled shipments.</a:t>
            </a:r>
          </a:p>
          <a:p>
            <a:pPr marL="1377950" indent="-6350" defTabSz="1423988">
              <a:buNone/>
              <a:defRPr/>
            </a:pPr>
            <a:r>
              <a:rPr lang="en-US" sz="2000" b="1" dirty="0" smtClean="0"/>
              <a:t>Relevance can be considered only in terms of specific audit objectives, because evidence may be relevant for one audit objective but not for a different one</a:t>
            </a:r>
            <a:r>
              <a:rPr lang="en-US" sz="2000" dirty="0" smtClean="0"/>
              <a:t>. In the previous shipping example, when the auditor traced from the duplicate sales invoices to related shipping documents, the evidence was relevant for the occurrence transaction objective. </a:t>
            </a:r>
            <a:r>
              <a:rPr lang="en-US" sz="2000" b="1" dirty="0" smtClean="0"/>
              <a:t>Most evidence is relevant for more than one, but not all, audit objectives.</a:t>
            </a:r>
          </a:p>
          <a:p>
            <a:pPr marL="1377950" lvl="0" defTabSz="1423988">
              <a:buFont typeface="Wingdings" pitchFamily="2" charset="2"/>
              <a:buChar char="Ø"/>
              <a:defRPr/>
            </a:pPr>
            <a:r>
              <a:rPr lang="en-US" sz="2000" b="1" dirty="0" smtClean="0"/>
              <a:t>Reliability of evidence </a:t>
            </a:r>
            <a:r>
              <a:rPr lang="en-US" sz="2000" dirty="0" smtClean="0"/>
              <a:t>- refers to </a:t>
            </a:r>
            <a:r>
              <a:rPr lang="en-US" sz="2000" b="1" dirty="0" smtClean="0"/>
              <a:t>the degree to which evidence can be believable or worthy of trust</a:t>
            </a:r>
            <a:r>
              <a:rPr lang="en-US" sz="2000" dirty="0" smtClean="0"/>
              <a:t>. Like relevance, if evidence is considered reliable it is a great help in persuading the auditor that financial statements are fairly stated. </a:t>
            </a:r>
            <a:r>
              <a:rPr lang="en-US" sz="2000" b="1" dirty="0" smtClean="0"/>
              <a:t>For example, if an auditor counts inventory, that evidence is more reliable than if management gives the auditor its own count amounts.</a:t>
            </a:r>
          </a:p>
          <a:p>
            <a:endParaRPr lang="en-US" dirty="0"/>
          </a:p>
        </p:txBody>
      </p:sp>
      <p:sp>
        <p:nvSpPr>
          <p:cNvPr id="4" name="Дата 3"/>
          <p:cNvSpPr>
            <a:spLocks noGrp="1"/>
          </p:cNvSpPr>
          <p:nvPr>
            <p:ph type="dt" sz="half" idx="10"/>
          </p:nvPr>
        </p:nvSpPr>
        <p:spPr/>
        <p:txBody>
          <a:bodyPr/>
          <a:lstStyle/>
          <a:p>
            <a:pPr>
              <a:defRPr/>
            </a:pPr>
            <a:r>
              <a:rPr lang="en-US" altLang="en-US" dirty="0" smtClean="0"/>
              <a:t>Nov 2,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33</a:t>
            </a:fld>
            <a:endParaRPr lang="de-AT" alt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Audit evidence (sampling</a:t>
            </a:r>
            <a:r>
              <a:rPr lang="en-US" sz="4000" dirty="0" smtClean="0">
                <a:latin typeface="Verdana" pitchFamily="34" charset="0"/>
                <a:ea typeface="Verdana" pitchFamily="34" charset="0"/>
                <a:cs typeface="Verdana" pitchFamily="34" charset="0"/>
              </a:rPr>
              <a:t>)*</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a:xfrm>
            <a:off x="457200" y="838200"/>
            <a:ext cx="8229600" cy="5867400"/>
          </a:xfrm>
        </p:spPr>
        <p:txBody>
          <a:bodyPr/>
          <a:lstStyle/>
          <a:p>
            <a:pPr marL="1377950" indent="-6350" defTabSz="1423988">
              <a:buNone/>
              <a:defRPr/>
            </a:pPr>
            <a:r>
              <a:rPr lang="en-US" sz="2000" b="1" dirty="0" smtClean="0"/>
              <a:t>Reliability</a:t>
            </a:r>
            <a:r>
              <a:rPr lang="en-US" sz="2000" dirty="0" smtClean="0"/>
              <a:t>, and therefore appropriateness, </a:t>
            </a:r>
            <a:r>
              <a:rPr lang="en-US" sz="2000" b="1" dirty="0" smtClean="0"/>
              <a:t>depends on the following six characteristics:</a:t>
            </a:r>
            <a:r>
              <a:rPr lang="en-US" sz="2000" dirty="0" smtClean="0"/>
              <a:t> </a:t>
            </a:r>
          </a:p>
          <a:p>
            <a:pPr marL="2052638" lvl="0" defTabSz="1423988">
              <a:buFont typeface="Wingdings" pitchFamily="2" charset="2"/>
              <a:buChar char="ü"/>
              <a:defRPr/>
            </a:pPr>
            <a:r>
              <a:rPr lang="en-US" sz="2000" b="1" dirty="0" smtClean="0"/>
              <a:t>Independence of provider </a:t>
            </a:r>
            <a:r>
              <a:rPr lang="en-US" sz="2000" dirty="0" smtClean="0"/>
              <a:t>- </a:t>
            </a:r>
            <a:r>
              <a:rPr lang="en-US" sz="2000" b="1" dirty="0" smtClean="0"/>
              <a:t>evidence obtained from a source outside the entity is more reliable than that obtained from within.</a:t>
            </a:r>
            <a:r>
              <a:rPr lang="en-US" sz="2000" dirty="0" smtClean="0"/>
              <a:t> Communications from banks, attorneys, or customers is generally considered more reliable than answers obtained from inquiries of the client. Similarly, documents that originate from outside the client’s organization, such as an insurance policy, are considered more reliable than are those that originate within the company and have never left the client’s organization, such as a purchase requisition.</a:t>
            </a:r>
          </a:p>
          <a:p>
            <a:pPr marL="2052638" defTabSz="1423988">
              <a:buFont typeface="Wingdings" pitchFamily="2" charset="2"/>
              <a:buChar char="ü"/>
              <a:defRPr/>
            </a:pPr>
            <a:r>
              <a:rPr lang="en-US" sz="2000" b="1" dirty="0" smtClean="0"/>
              <a:t>Effectiveness of client’s internal controls </a:t>
            </a:r>
            <a:r>
              <a:rPr lang="en-US" sz="2000" dirty="0" smtClean="0"/>
              <a:t>- </a:t>
            </a:r>
            <a:r>
              <a:rPr lang="en-US" sz="2000" b="1" dirty="0" smtClean="0"/>
              <a:t>when a client’s internal controls are effective, evidence obtained is more reliable than when they are weak</a:t>
            </a:r>
            <a:r>
              <a:rPr lang="en-US" sz="2000" dirty="0" smtClean="0"/>
              <a:t>. </a:t>
            </a:r>
          </a:p>
          <a:p>
            <a:pPr marL="2052638" defTabSz="1423988">
              <a:buFont typeface="Wingdings" pitchFamily="2" charset="2"/>
              <a:buChar char="ü"/>
              <a:defRPr/>
            </a:pPr>
            <a:r>
              <a:rPr lang="en-US" sz="2000" b="1" dirty="0" smtClean="0"/>
              <a:t>Auditor’s direct knowledge </a:t>
            </a:r>
            <a:r>
              <a:rPr lang="en-US" sz="2000" dirty="0" smtClean="0"/>
              <a:t>- </a:t>
            </a:r>
            <a:r>
              <a:rPr lang="en-US" sz="2000" b="1" dirty="0" smtClean="0"/>
              <a:t>evidence obtained directly by the auditor through physical</a:t>
            </a:r>
            <a:endParaRPr lang="en-US" sz="2000" dirty="0" smtClean="0"/>
          </a:p>
        </p:txBody>
      </p:sp>
      <p:sp>
        <p:nvSpPr>
          <p:cNvPr id="4" name="Дата 3"/>
          <p:cNvSpPr>
            <a:spLocks noGrp="1"/>
          </p:cNvSpPr>
          <p:nvPr>
            <p:ph type="dt" sz="half" idx="10"/>
          </p:nvPr>
        </p:nvSpPr>
        <p:spPr/>
        <p:txBody>
          <a:bodyPr/>
          <a:lstStyle/>
          <a:p>
            <a:pPr>
              <a:defRPr/>
            </a:pPr>
            <a:r>
              <a:rPr lang="en-US" altLang="en-US" dirty="0" smtClean="0"/>
              <a:t>Nov 2,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34</a:t>
            </a:fld>
            <a:endParaRPr lang="de-AT" alt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Audit evidence (sampling</a:t>
            </a:r>
            <a:r>
              <a:rPr lang="en-US" sz="4000" dirty="0" smtClean="0">
                <a:latin typeface="Verdana" pitchFamily="34" charset="0"/>
                <a:ea typeface="Verdana" pitchFamily="34" charset="0"/>
                <a:cs typeface="Verdana" pitchFamily="34" charset="0"/>
              </a:rPr>
              <a:t>)*</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a:xfrm>
            <a:off x="457200" y="914400"/>
            <a:ext cx="8229600" cy="5867400"/>
          </a:xfrm>
        </p:spPr>
        <p:txBody>
          <a:bodyPr/>
          <a:lstStyle/>
          <a:p>
            <a:pPr marL="2052638" indent="4763" defTabSz="1423988">
              <a:buNone/>
              <a:defRPr/>
            </a:pPr>
            <a:r>
              <a:rPr lang="en-US" sz="2000" b="1" dirty="0" smtClean="0"/>
              <a:t>examination</a:t>
            </a:r>
            <a:r>
              <a:rPr lang="en-US" sz="2000" dirty="0" smtClean="0"/>
              <a:t>, </a:t>
            </a:r>
            <a:r>
              <a:rPr lang="en-US" sz="2000" b="1" dirty="0" smtClean="0"/>
              <a:t>observation, recalculation, and inspection is more reliable than information obtained indirectly.</a:t>
            </a:r>
          </a:p>
          <a:p>
            <a:pPr marL="2052638" defTabSz="1423988">
              <a:buFont typeface="Wingdings" pitchFamily="2" charset="2"/>
              <a:buChar char="ü"/>
              <a:defRPr/>
            </a:pPr>
            <a:r>
              <a:rPr lang="en-US" sz="2000" b="1" dirty="0" smtClean="0"/>
              <a:t>Qualifications of individuals providing the information </a:t>
            </a:r>
            <a:r>
              <a:rPr lang="en-US" sz="2000" dirty="0" smtClean="0"/>
              <a:t>- although the source of information is independent, </a:t>
            </a:r>
            <a:r>
              <a:rPr lang="en-US" sz="2000" b="1" dirty="0" smtClean="0"/>
              <a:t>the evidence will not be reliable unless the individual providing it is qualified to do so. </a:t>
            </a:r>
            <a:r>
              <a:rPr lang="en-US" sz="2000" dirty="0" smtClean="0"/>
              <a:t>Therefore, communications from attorneys and bank confirmations are typically more highly regarded than accounts receivable confirmations from persons not familiar with the business world. Also, evidence obtained directly by the auditor may not be reliable if the auditor lacks the qualifications to evaluate the evidence. For example, examining an inventory of diamonds by an auditor not trained to distinguish between diamonds and glass is not reliable evidence for the existence of diamonds.</a:t>
            </a:r>
          </a:p>
          <a:p>
            <a:pPr marL="2052638" lvl="0" defTabSz="1423988">
              <a:buFont typeface="Wingdings" pitchFamily="2" charset="2"/>
              <a:buChar char="ü"/>
              <a:defRPr/>
            </a:pPr>
            <a:r>
              <a:rPr lang="en-US" sz="2000" b="1" dirty="0" smtClean="0"/>
              <a:t>Degree of objectivity </a:t>
            </a:r>
            <a:r>
              <a:rPr lang="en-US" sz="2000" dirty="0" smtClean="0"/>
              <a:t>- </a:t>
            </a:r>
            <a:r>
              <a:rPr lang="en-US" sz="2000" b="1" dirty="0" smtClean="0"/>
              <a:t>objective evidence is more reliable than evidence that requires considerable</a:t>
            </a:r>
            <a:endParaRPr lang="en-US" b="1" dirty="0"/>
          </a:p>
        </p:txBody>
      </p:sp>
      <p:sp>
        <p:nvSpPr>
          <p:cNvPr id="4" name="Дата 3"/>
          <p:cNvSpPr>
            <a:spLocks noGrp="1"/>
          </p:cNvSpPr>
          <p:nvPr>
            <p:ph type="dt" sz="half" idx="10"/>
          </p:nvPr>
        </p:nvSpPr>
        <p:spPr/>
        <p:txBody>
          <a:bodyPr/>
          <a:lstStyle/>
          <a:p>
            <a:pPr>
              <a:defRPr/>
            </a:pPr>
            <a:r>
              <a:rPr lang="en-US" altLang="en-US" dirty="0" smtClean="0"/>
              <a:t>Nov 2,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35</a:t>
            </a:fld>
            <a:endParaRPr lang="de-AT" alt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Audit evidence (sampling</a:t>
            </a:r>
            <a:r>
              <a:rPr lang="en-US" sz="4000" dirty="0" smtClean="0">
                <a:latin typeface="Verdana" pitchFamily="34" charset="0"/>
                <a:ea typeface="Verdana" pitchFamily="34" charset="0"/>
                <a:cs typeface="Verdana" pitchFamily="34" charset="0"/>
              </a:rPr>
              <a:t>)*</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a:xfrm>
            <a:off x="457200" y="914400"/>
            <a:ext cx="8229600" cy="5867400"/>
          </a:xfrm>
        </p:spPr>
        <p:txBody>
          <a:bodyPr/>
          <a:lstStyle/>
          <a:p>
            <a:pPr marL="2052638" indent="4763" defTabSz="1423988">
              <a:buNone/>
              <a:defRPr/>
            </a:pPr>
            <a:r>
              <a:rPr lang="en-US" sz="2000" b="1" dirty="0" smtClean="0"/>
              <a:t>judgment to determine whether it is correct. </a:t>
            </a:r>
            <a:r>
              <a:rPr lang="en-US" sz="2000" dirty="0" smtClean="0"/>
              <a:t>Examples of objective evidence include confirmation of accounts receivable and bank balances, the physical count of securities and cash etc. Examples of subjective evidence include a letter written by a client’s attorney discussing the likely outcome of outstanding lawsuits against the client, observation of obsolescence of inventory during physical examination etc. </a:t>
            </a:r>
          </a:p>
          <a:p>
            <a:pPr marL="2052638" lvl="0" defTabSz="1423988">
              <a:buFont typeface="Wingdings" pitchFamily="2" charset="2"/>
              <a:buChar char="ü"/>
              <a:defRPr/>
            </a:pPr>
            <a:r>
              <a:rPr lang="en-US" sz="2000" b="1" dirty="0" smtClean="0"/>
              <a:t>Timeliness</a:t>
            </a:r>
            <a:r>
              <a:rPr lang="en-US" sz="2000" dirty="0" smtClean="0"/>
              <a:t> - can refer either to </a:t>
            </a:r>
            <a:r>
              <a:rPr lang="en-US" sz="2000" b="1" dirty="0" smtClean="0"/>
              <a:t>when it is accumulated or to the period covered by the audit. Evidence is usually more reliable for balance sheet accounts when it is obtained as close to the balance sheet date as possible</a:t>
            </a:r>
            <a:r>
              <a:rPr lang="en-US" sz="2000" dirty="0" smtClean="0"/>
              <a:t>. For example, the auditor’s count of marketable securities on the balance sheet date is more reliable than a count 2 months earlier. </a:t>
            </a:r>
            <a:r>
              <a:rPr lang="en-US" sz="2000" b="1" dirty="0" smtClean="0"/>
              <a:t>For income statement accounts, evidence is more reliable if there is a sample from the entire period under audit.</a:t>
            </a:r>
          </a:p>
          <a:p>
            <a:pPr marL="2052638" defTabSz="1423988">
              <a:buFont typeface="Wingdings" pitchFamily="2" charset="2"/>
              <a:buChar char="ü"/>
              <a:defRPr/>
            </a:pPr>
            <a:endParaRPr lang="en-US" sz="2000" dirty="0" smtClean="0"/>
          </a:p>
          <a:p>
            <a:endParaRPr lang="en-US" dirty="0"/>
          </a:p>
        </p:txBody>
      </p:sp>
      <p:sp>
        <p:nvSpPr>
          <p:cNvPr id="4" name="Дата 3"/>
          <p:cNvSpPr>
            <a:spLocks noGrp="1"/>
          </p:cNvSpPr>
          <p:nvPr>
            <p:ph type="dt" sz="half" idx="10"/>
          </p:nvPr>
        </p:nvSpPr>
        <p:spPr/>
        <p:txBody>
          <a:bodyPr/>
          <a:lstStyle/>
          <a:p>
            <a:pPr>
              <a:defRPr/>
            </a:pPr>
            <a:r>
              <a:rPr lang="en-US" altLang="en-US" dirty="0" smtClean="0"/>
              <a:t>Nov 2,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36</a:t>
            </a:fld>
            <a:endParaRPr lang="de-AT" alt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Audit evidence (sampling</a:t>
            </a:r>
            <a:r>
              <a:rPr lang="en-US" sz="4000" dirty="0" smtClean="0">
                <a:latin typeface="Verdana" pitchFamily="34" charset="0"/>
                <a:ea typeface="Verdana" pitchFamily="34" charset="0"/>
                <a:cs typeface="Verdana" pitchFamily="34" charset="0"/>
              </a:rPr>
              <a:t>)*</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a:xfrm>
            <a:off x="457200" y="914400"/>
            <a:ext cx="8229600" cy="5867400"/>
          </a:xfrm>
        </p:spPr>
        <p:txBody>
          <a:bodyPr/>
          <a:lstStyle/>
          <a:p>
            <a:pPr marL="2052638" defTabSz="1423988">
              <a:buNone/>
              <a:defRPr/>
            </a:pPr>
            <a:endParaRPr lang="en-US" sz="2000" dirty="0" smtClean="0"/>
          </a:p>
          <a:p>
            <a:endParaRPr lang="en-US" dirty="0"/>
          </a:p>
        </p:txBody>
      </p:sp>
      <p:sp>
        <p:nvSpPr>
          <p:cNvPr id="4" name="Дата 3"/>
          <p:cNvSpPr>
            <a:spLocks noGrp="1"/>
          </p:cNvSpPr>
          <p:nvPr>
            <p:ph type="dt" sz="half" idx="10"/>
          </p:nvPr>
        </p:nvSpPr>
        <p:spPr/>
        <p:txBody>
          <a:bodyPr/>
          <a:lstStyle/>
          <a:p>
            <a:pPr>
              <a:defRPr/>
            </a:pPr>
            <a:r>
              <a:rPr lang="en-US" altLang="en-US" dirty="0" smtClean="0"/>
              <a:t>Nov 2,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37</a:t>
            </a:fld>
            <a:endParaRPr lang="de-AT" altLang="en-US" dirty="0"/>
          </a:p>
        </p:txBody>
      </p:sp>
      <p:pic>
        <p:nvPicPr>
          <p:cNvPr id="1026" name="Picture 2"/>
          <p:cNvPicPr>
            <a:picLocks noChangeAspect="1" noChangeArrowheads="1"/>
          </p:cNvPicPr>
          <p:nvPr/>
        </p:nvPicPr>
        <p:blipFill>
          <a:blip r:embed="rId3" cstate="print"/>
          <a:srcRect/>
          <a:stretch>
            <a:fillRect/>
          </a:stretch>
        </p:blipFill>
        <p:spPr bwMode="auto">
          <a:xfrm>
            <a:off x="609600" y="1039614"/>
            <a:ext cx="7939087" cy="5056386"/>
          </a:xfrm>
          <a:prstGeom prst="rect">
            <a:avLst/>
          </a:prstGeom>
          <a:noFill/>
          <a:ln w="9525">
            <a:noFill/>
            <a:miter lim="800000"/>
            <a:headEnd/>
            <a:tailEnd/>
          </a:ln>
        </p:spPr>
      </p:pic>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Audit evidence (sampling</a:t>
            </a:r>
            <a:r>
              <a:rPr lang="en-US" sz="4000" dirty="0" smtClean="0">
                <a:latin typeface="Verdana" pitchFamily="34" charset="0"/>
                <a:ea typeface="Verdana" pitchFamily="34" charset="0"/>
                <a:cs typeface="Verdana" pitchFamily="34" charset="0"/>
              </a:rPr>
              <a:t>)*</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a:xfrm>
            <a:off x="457200" y="838200"/>
            <a:ext cx="8229600" cy="5867400"/>
          </a:xfrm>
        </p:spPr>
        <p:txBody>
          <a:bodyPr/>
          <a:lstStyle/>
          <a:p>
            <a:pPr marL="912813">
              <a:buFont typeface="Wingdings" pitchFamily="2" charset="2"/>
              <a:buChar char="q"/>
              <a:defRPr/>
            </a:pPr>
            <a:r>
              <a:rPr lang="en-US" sz="2000" b="1" kern="1200" dirty="0" smtClean="0"/>
              <a:t>Sufficiency</a:t>
            </a:r>
            <a:r>
              <a:rPr lang="en-US" sz="2000" kern="1200" dirty="0" smtClean="0"/>
              <a:t> - </a:t>
            </a:r>
            <a:r>
              <a:rPr lang="en-US" sz="2000" b="1" kern="1200" dirty="0" smtClean="0"/>
              <a:t>is measured primarily by the sample size the auditor selects. </a:t>
            </a:r>
            <a:r>
              <a:rPr lang="en-US" sz="2000" kern="1200" dirty="0" smtClean="0"/>
              <a:t>For a given audit procedure, the evidence obtained from a sample of 100 is ordinarily more sufficient than from a sample of 50. </a:t>
            </a:r>
            <a:r>
              <a:rPr lang="en-US" sz="2000" b="1" kern="1200" dirty="0" smtClean="0"/>
              <a:t>Several factors determine the appropriate sample size in audits. The two most important ones are the auditor’s expectation of misstatements and the effectiveness of the client’s internal controls. </a:t>
            </a:r>
          </a:p>
          <a:p>
            <a:pPr marL="912813" indent="1588">
              <a:buNone/>
              <a:defRPr/>
            </a:pPr>
            <a:r>
              <a:rPr lang="en-US" sz="2000" kern="1200" dirty="0" smtClean="0"/>
              <a:t>In addition to sample size, the individual items tested affect the sufficiency of evidence. </a:t>
            </a:r>
            <a:r>
              <a:rPr lang="en-US" sz="2000" b="1" kern="1200" dirty="0" smtClean="0"/>
              <a:t>Samples containing population items with large dollar values, items with a high likelihood of misstatement, and items that are representative of the population are usually considered sufficient. </a:t>
            </a:r>
            <a:r>
              <a:rPr lang="en-US" sz="2000" kern="1200" dirty="0" smtClean="0"/>
              <a:t>In contrast, most auditors usually </a:t>
            </a:r>
            <a:r>
              <a:rPr lang="en-US" sz="2000" b="1" kern="1200" dirty="0" smtClean="0"/>
              <a:t>consider samples insufficient that contain only the largest dollar items from the population unless these items make up a large portion of the total population amount.</a:t>
            </a:r>
          </a:p>
          <a:p>
            <a:pPr>
              <a:defRPr/>
            </a:pPr>
            <a:r>
              <a:rPr lang="en-US" sz="2000" b="1" dirty="0" smtClean="0"/>
              <a:t>Combined effect </a:t>
            </a:r>
            <a:r>
              <a:rPr lang="en-US" sz="2000" dirty="0" smtClean="0"/>
              <a:t>- the </a:t>
            </a:r>
            <a:r>
              <a:rPr lang="en-US" sz="2000" b="1" dirty="0" smtClean="0"/>
              <a:t>persuasiveness of evidence can be evaluated only after considering the combination of appropriateness and sufficiency</a:t>
            </a:r>
            <a:r>
              <a:rPr lang="en-US" sz="2000" dirty="0" smtClean="0"/>
              <a:t>, including the effects of the</a:t>
            </a:r>
            <a:endParaRPr lang="en-US" dirty="0"/>
          </a:p>
        </p:txBody>
      </p:sp>
      <p:sp>
        <p:nvSpPr>
          <p:cNvPr id="4" name="Дата 3"/>
          <p:cNvSpPr>
            <a:spLocks noGrp="1"/>
          </p:cNvSpPr>
          <p:nvPr>
            <p:ph type="dt" sz="half" idx="10"/>
          </p:nvPr>
        </p:nvSpPr>
        <p:spPr/>
        <p:txBody>
          <a:bodyPr/>
          <a:lstStyle/>
          <a:p>
            <a:pPr>
              <a:defRPr/>
            </a:pPr>
            <a:r>
              <a:rPr lang="en-US" altLang="en-US" dirty="0" smtClean="0"/>
              <a:t>Nov 2,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38</a:t>
            </a:fld>
            <a:endParaRPr lang="de-AT" altLang="en-US"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Audit evidence (sampling</a:t>
            </a:r>
            <a:r>
              <a:rPr lang="en-US" sz="4000" dirty="0" smtClean="0">
                <a:latin typeface="Verdana" pitchFamily="34" charset="0"/>
                <a:ea typeface="Verdana" pitchFamily="34" charset="0"/>
                <a:cs typeface="Verdana" pitchFamily="34" charset="0"/>
              </a:rPr>
              <a:t>)*</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a:xfrm>
            <a:off x="457200" y="990600"/>
            <a:ext cx="8229600" cy="5867400"/>
          </a:xfrm>
        </p:spPr>
        <p:txBody>
          <a:bodyPr/>
          <a:lstStyle/>
          <a:p>
            <a:pPr indent="7938">
              <a:buNone/>
              <a:defRPr/>
            </a:pPr>
            <a:r>
              <a:rPr lang="en-US" sz="2000" dirty="0" smtClean="0"/>
              <a:t>factors influencing appropriateness and sufficiency. A large sample of evidence provided by an independent party is not persuasive unless it is relevant to the audit objective being tested. A large sample of evidence that is relevant but not objective is also not persuasive. Similarly, a small sample of only one or two pieces of highly appropriate evidence also typically lacks persuasiveness. </a:t>
            </a:r>
            <a:r>
              <a:rPr lang="en-US" sz="2000" b="1" dirty="0" smtClean="0"/>
              <a:t>When determining the persuasiveness of evidence, the auditor must evaluate the degree to which both appropriateness and sufficiency, including all factors influencing them, have been met. </a:t>
            </a:r>
          </a:p>
          <a:p>
            <a:pPr lvl="0"/>
            <a:r>
              <a:rPr lang="en-US" sz="2000" b="1" dirty="0" smtClean="0"/>
              <a:t>Pervasiveness and cost </a:t>
            </a:r>
            <a:r>
              <a:rPr lang="en-US" sz="2000" dirty="0" smtClean="0"/>
              <a:t>– in making decisions about evidence for a given audit, </a:t>
            </a:r>
            <a:r>
              <a:rPr lang="en-US" sz="2000" b="1" dirty="0" smtClean="0"/>
              <a:t>both persuasiveness and cost must be considered</a:t>
            </a:r>
            <a:r>
              <a:rPr lang="en-US" sz="2000" dirty="0" smtClean="0"/>
              <a:t>. </a:t>
            </a:r>
            <a:r>
              <a:rPr lang="en-US" sz="2000" b="1" dirty="0" smtClean="0"/>
              <a:t>It is rare when only one type of evidence is available for verifying information. The persuasiveness and cost of all alternatives should be considered before selecting the best type or types of evidence.</a:t>
            </a:r>
            <a:r>
              <a:rPr lang="en-US" sz="2000" dirty="0" smtClean="0"/>
              <a:t> </a:t>
            </a:r>
            <a:r>
              <a:rPr lang="en-US" sz="2000" b="1" dirty="0" smtClean="0"/>
              <a:t>The auditor’s goal is to obtain a sufficient amount of appropriate evidence at the lowest possible total cost.</a:t>
            </a:r>
            <a:r>
              <a:rPr lang="en-US" sz="2000" dirty="0" smtClean="0"/>
              <a:t> </a:t>
            </a:r>
          </a:p>
          <a:p>
            <a:endParaRPr lang="en-US" dirty="0"/>
          </a:p>
        </p:txBody>
      </p:sp>
      <p:sp>
        <p:nvSpPr>
          <p:cNvPr id="4" name="Дата 3"/>
          <p:cNvSpPr>
            <a:spLocks noGrp="1"/>
          </p:cNvSpPr>
          <p:nvPr>
            <p:ph type="dt" sz="half" idx="10"/>
          </p:nvPr>
        </p:nvSpPr>
        <p:spPr/>
        <p:txBody>
          <a:bodyPr/>
          <a:lstStyle/>
          <a:p>
            <a:pPr>
              <a:defRPr/>
            </a:pPr>
            <a:r>
              <a:rPr lang="en-US" altLang="en-US" dirty="0" smtClean="0"/>
              <a:t>Nov 2,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39</a:t>
            </a:fld>
            <a:endParaRPr lang="de-AT" alt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Review </a:t>
            </a:r>
            <a:r>
              <a:rPr lang="en-US" sz="4000" dirty="0" smtClean="0">
                <a:latin typeface="Verdana" pitchFamily="34" charset="0"/>
                <a:ea typeface="Verdana" pitchFamily="34" charset="0"/>
                <a:cs typeface="Verdana" pitchFamily="34" charset="0"/>
              </a:rPr>
              <a:t>process* </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a:xfrm>
            <a:off x="457200" y="838200"/>
            <a:ext cx="8229600" cy="6019800"/>
          </a:xfrm>
        </p:spPr>
        <p:txBody>
          <a:bodyPr/>
          <a:lstStyle/>
          <a:p>
            <a:pPr marL="912813" indent="1588">
              <a:buNone/>
              <a:defRPr/>
            </a:pPr>
            <a:r>
              <a:rPr lang="en-US" sz="2000" b="1" kern="1200" dirty="0" smtClean="0"/>
              <a:t>data </a:t>
            </a:r>
            <a:r>
              <a:rPr lang="en-US" sz="2000" kern="1200" dirty="0" smtClean="0"/>
              <a:t>can improve the predictive ability of analytical procedures.</a:t>
            </a:r>
            <a:r>
              <a:rPr lang="en-US" sz="2000" b="1" kern="1200" dirty="0" smtClean="0"/>
              <a:t> </a:t>
            </a:r>
            <a:r>
              <a:rPr lang="en-US" sz="2000" kern="1200" dirty="0" smtClean="0"/>
              <a:t>Other resources include industry data, </a:t>
            </a:r>
            <a:r>
              <a:rPr lang="en-US" sz="2000" b="1" kern="1200" dirty="0" smtClean="0"/>
              <a:t>data about similar businesses, and auditor experience.</a:t>
            </a:r>
            <a:r>
              <a:rPr lang="en-US" sz="2000" kern="1200" dirty="0" smtClean="0"/>
              <a:t> Expectations are also based on the </a:t>
            </a:r>
            <a:r>
              <a:rPr lang="en-US" sz="2000" b="1" kern="1200" dirty="0" smtClean="0"/>
              <a:t>entities prior financial statements</a:t>
            </a:r>
            <a:r>
              <a:rPr lang="en-US" sz="2000" kern="1200" dirty="0" smtClean="0"/>
              <a:t>, same store sales, </a:t>
            </a:r>
            <a:r>
              <a:rPr lang="en-US" sz="2000" b="1" kern="1200" dirty="0" smtClean="0"/>
              <a:t>non-financial data</a:t>
            </a:r>
            <a:r>
              <a:rPr lang="en-US" sz="2000" kern="1200" dirty="0" smtClean="0"/>
              <a:t>, budgets and public reports.</a:t>
            </a:r>
          </a:p>
          <a:p>
            <a:pPr marL="912813">
              <a:buFont typeface="Wingdings" pitchFamily="2" charset="2"/>
              <a:buChar char="q"/>
              <a:defRPr/>
            </a:pPr>
            <a:r>
              <a:rPr lang="en-US" sz="2000" b="1" kern="1200" dirty="0" smtClean="0"/>
              <a:t>Identification</a:t>
            </a:r>
            <a:r>
              <a:rPr lang="en-US" sz="2000" kern="1200" dirty="0" smtClean="0"/>
              <a:t> - </a:t>
            </a:r>
            <a:r>
              <a:rPr lang="en-US" sz="2000" b="1" kern="1200" dirty="0" smtClean="0"/>
              <a:t>phase two </a:t>
            </a:r>
            <a:r>
              <a:rPr lang="en-US" sz="2000" kern="1200" dirty="0" smtClean="0"/>
              <a:t>of the analytical review process when the </a:t>
            </a:r>
            <a:r>
              <a:rPr lang="en-US" sz="2000" b="1" kern="1200" dirty="0" smtClean="0"/>
              <a:t>auditor compares his expected value with the recorded amount</a:t>
            </a:r>
            <a:r>
              <a:rPr lang="en-US" sz="2000" kern="1200" dirty="0" smtClean="0"/>
              <a:t>. </a:t>
            </a:r>
            <a:r>
              <a:rPr lang="en-US" sz="2000" b="1" kern="1200" dirty="0" smtClean="0"/>
              <a:t>Audit efficiency and effectiveness depend on competency in recognizing error patterns in financial data and in hypothesizing likely causes of those patterns to serve as a guide for further testing. </a:t>
            </a:r>
          </a:p>
          <a:p>
            <a:pPr marL="912813" indent="1588">
              <a:buNone/>
              <a:defRPr/>
            </a:pPr>
            <a:r>
              <a:rPr lang="en-US" sz="2000" b="1" kern="1200" dirty="0" smtClean="0"/>
              <a:t>The auditor must consider </a:t>
            </a:r>
            <a:r>
              <a:rPr lang="en-US" sz="2000" kern="1200" dirty="0" smtClean="0"/>
              <a:t>how large a difference between expected value and recorded amount he will accept. In other words, </a:t>
            </a:r>
            <a:r>
              <a:rPr lang="en-US" sz="2000" b="1" kern="1200" dirty="0" smtClean="0"/>
              <a:t>at what point is the difference material </a:t>
            </a:r>
            <a:r>
              <a:rPr lang="en-US" sz="2000" kern="1200" dirty="0" smtClean="0"/>
              <a:t>(e.g. if the difference is 20 percent)? This point could be called </a:t>
            </a:r>
            <a:r>
              <a:rPr lang="en-US" sz="2000" b="1" kern="1200" dirty="0" smtClean="0"/>
              <a:t>a materiality threshold. </a:t>
            </a:r>
            <a:r>
              <a:rPr lang="en-US" sz="2000" kern="1200" dirty="0" smtClean="0"/>
              <a:t>In substantive testing, an auditor testing for the possible misstatement of the book value of an account determines whether the audit difference was less than the auditor’s materiality threshold</a:t>
            </a:r>
            <a:r>
              <a:rPr lang="en-US" sz="2000" b="1" kern="1200" dirty="0" smtClean="0"/>
              <a:t>. If the difference is less than </a:t>
            </a:r>
            <a:endParaRPr lang="en-US" b="1" dirty="0"/>
          </a:p>
        </p:txBody>
      </p:sp>
      <p:sp>
        <p:nvSpPr>
          <p:cNvPr id="4" name="Дата 3"/>
          <p:cNvSpPr>
            <a:spLocks noGrp="1"/>
          </p:cNvSpPr>
          <p:nvPr>
            <p:ph type="dt" sz="half" idx="10"/>
          </p:nvPr>
        </p:nvSpPr>
        <p:spPr/>
        <p:txBody>
          <a:bodyPr/>
          <a:lstStyle/>
          <a:p>
            <a:pPr>
              <a:defRPr/>
            </a:pPr>
            <a:r>
              <a:rPr lang="en-US" altLang="en-US" dirty="0" smtClean="0"/>
              <a:t>Nov 2,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4</a:t>
            </a:fld>
            <a:endParaRPr lang="de-AT" altLang="en-US"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Audit evidence (sampling</a:t>
            </a:r>
            <a:r>
              <a:rPr lang="en-US" sz="4000" dirty="0" smtClean="0">
                <a:latin typeface="Verdana" pitchFamily="34" charset="0"/>
                <a:ea typeface="Verdana" pitchFamily="34" charset="0"/>
                <a:cs typeface="Verdana" pitchFamily="34" charset="0"/>
              </a:rPr>
              <a:t>)*</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a:xfrm>
            <a:off x="457200" y="914400"/>
            <a:ext cx="8229600" cy="5867400"/>
          </a:xfrm>
        </p:spPr>
        <p:txBody>
          <a:bodyPr/>
          <a:lstStyle/>
          <a:p>
            <a:r>
              <a:rPr lang="en-US" sz="2000" b="1" dirty="0" smtClean="0"/>
              <a:t>Audit evidence decisions – design of the sample:</a:t>
            </a:r>
          </a:p>
          <a:p>
            <a:pPr marL="912813" defTabSz="1423988">
              <a:buFont typeface="Wingdings" pitchFamily="2" charset="2"/>
              <a:buChar char="q"/>
              <a:defRPr/>
            </a:pPr>
            <a:r>
              <a:rPr lang="en-US" sz="2000" b="1" dirty="0" smtClean="0"/>
              <a:t>Sample size </a:t>
            </a:r>
            <a:r>
              <a:rPr lang="en-US" sz="2000" dirty="0" smtClean="0"/>
              <a:t>– when selecting and designing audit procedures, the auditor should determine appropriate means of selecting items for testing. </a:t>
            </a:r>
            <a:r>
              <a:rPr lang="en-US" sz="2000" b="1" dirty="0" smtClean="0"/>
              <a:t>The means available to the auditor are: (1) selecting all items (100% examination); (2) selecting specific items; and (3) audit sampling</a:t>
            </a:r>
            <a:r>
              <a:rPr lang="en-US" sz="2000" dirty="0" smtClean="0"/>
              <a:t>. </a:t>
            </a:r>
            <a:r>
              <a:rPr lang="en-US" sz="2000" b="1" dirty="0" smtClean="0"/>
              <a:t>The decision as to which approach to use will depend on the circumstances</a:t>
            </a:r>
            <a:r>
              <a:rPr lang="en-US" sz="2000" dirty="0" smtClean="0"/>
              <a:t>. While the decision as to which means, or combination of means, to use is </a:t>
            </a:r>
            <a:r>
              <a:rPr lang="en-US" sz="2000" b="1" dirty="0" smtClean="0"/>
              <a:t>made on the basis of audit risk and audit efficiency</a:t>
            </a:r>
            <a:r>
              <a:rPr lang="en-US" sz="2000" dirty="0" smtClean="0"/>
              <a:t>, the auditor needs to be satisfied that </a:t>
            </a:r>
            <a:r>
              <a:rPr lang="en-US" sz="2000" b="1" dirty="0" smtClean="0"/>
              <a:t>methods used are effective in providing sufficient appropriate audit evidence to meet the objectives of the test.</a:t>
            </a:r>
          </a:p>
          <a:p>
            <a:pPr marL="912813" defTabSz="1423988">
              <a:buFont typeface="Wingdings" pitchFamily="2" charset="2"/>
              <a:buChar char="q"/>
              <a:defRPr/>
            </a:pPr>
            <a:r>
              <a:rPr lang="en-US" sz="2000" b="1" dirty="0" smtClean="0"/>
              <a:t>Timing</a:t>
            </a:r>
            <a:r>
              <a:rPr lang="en-US" sz="2000" dirty="0" smtClean="0"/>
              <a:t> - </a:t>
            </a:r>
            <a:r>
              <a:rPr lang="en-US" sz="2000" b="1" dirty="0" smtClean="0"/>
              <a:t>an audit of financial statements usually covers a period such as a year. </a:t>
            </a:r>
            <a:r>
              <a:rPr lang="en-US" sz="2000" dirty="0" smtClean="0"/>
              <a:t>Normally an audit is not completed until several weeks or months after the end of the period. The </a:t>
            </a:r>
            <a:r>
              <a:rPr lang="en-US" sz="2000" b="1" dirty="0" smtClean="0"/>
              <a:t>timing of audit procedures can therefore vary from early in the accounting period to long after it has ended</a:t>
            </a:r>
            <a:r>
              <a:rPr lang="en-US" sz="2000" dirty="0" smtClean="0"/>
              <a:t>. In part, </a:t>
            </a:r>
          </a:p>
        </p:txBody>
      </p:sp>
      <p:sp>
        <p:nvSpPr>
          <p:cNvPr id="4" name="Дата 3"/>
          <p:cNvSpPr>
            <a:spLocks noGrp="1"/>
          </p:cNvSpPr>
          <p:nvPr>
            <p:ph type="dt" sz="half" idx="10"/>
          </p:nvPr>
        </p:nvSpPr>
        <p:spPr/>
        <p:txBody>
          <a:bodyPr/>
          <a:lstStyle/>
          <a:p>
            <a:pPr>
              <a:defRPr/>
            </a:pPr>
            <a:r>
              <a:rPr lang="en-US" altLang="en-US" dirty="0" smtClean="0"/>
              <a:t>Nov 2,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40</a:t>
            </a:fld>
            <a:endParaRPr lang="de-AT" altLang="en-US"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Audit evidence (sampling</a:t>
            </a:r>
            <a:r>
              <a:rPr lang="en-US" sz="4000" dirty="0" smtClean="0">
                <a:latin typeface="Verdana" pitchFamily="34" charset="0"/>
                <a:ea typeface="Verdana" pitchFamily="34" charset="0"/>
                <a:cs typeface="Verdana" pitchFamily="34" charset="0"/>
              </a:rPr>
              <a:t>)*</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a:xfrm>
            <a:off x="457200" y="914400"/>
            <a:ext cx="8229600" cy="5867400"/>
          </a:xfrm>
        </p:spPr>
        <p:txBody>
          <a:bodyPr/>
          <a:lstStyle/>
          <a:p>
            <a:pPr marL="912813" indent="1588" defTabSz="1423988">
              <a:buNone/>
              <a:defRPr/>
            </a:pPr>
            <a:r>
              <a:rPr lang="en-US" sz="2000" dirty="0" smtClean="0"/>
              <a:t>the timing decision is affected by when the client needs the audit to be completed. </a:t>
            </a:r>
            <a:r>
              <a:rPr lang="en-US" sz="2000" b="1" dirty="0" smtClean="0"/>
              <a:t>In the audit of financial statements, the client normally wants the audit completed 1 to 3 months after year-end.</a:t>
            </a:r>
            <a:r>
              <a:rPr lang="en-US" sz="2000" dirty="0" smtClean="0"/>
              <a:t> The </a:t>
            </a:r>
            <a:r>
              <a:rPr lang="en-US" sz="2000" b="1" dirty="0" smtClean="0"/>
              <a:t>SEC </a:t>
            </a:r>
            <a:r>
              <a:rPr lang="en-US" sz="2000" dirty="0" smtClean="0"/>
              <a:t>currently </a:t>
            </a:r>
            <a:r>
              <a:rPr lang="en-US" sz="2000" b="1" dirty="0" smtClean="0"/>
              <a:t>requires</a:t>
            </a:r>
            <a:r>
              <a:rPr lang="en-US" sz="2000" dirty="0" smtClean="0"/>
              <a:t> that all public companies file audited financial statements with the SEC </a:t>
            </a:r>
            <a:r>
              <a:rPr lang="en-US" sz="2000" b="1" dirty="0" smtClean="0"/>
              <a:t>within 60 to 90 days of the company’s fiscal year-end, depending on the company’s size.</a:t>
            </a:r>
            <a:r>
              <a:rPr lang="en-US" sz="2000" dirty="0" smtClean="0"/>
              <a:t> However, </a:t>
            </a:r>
            <a:r>
              <a:rPr lang="en-US" sz="2000" b="1" dirty="0" smtClean="0"/>
              <a:t>timing is also influenced by when the auditor believes the audit evidence will be most effective and when audit staff is available. For example, auditors often prefer to do counts of inventory as close to the balance sheet date as possible. </a:t>
            </a:r>
          </a:p>
          <a:p>
            <a:pPr marL="912813" defTabSz="1423988">
              <a:buFont typeface="Wingdings" pitchFamily="2" charset="2"/>
              <a:buChar char="q"/>
              <a:defRPr/>
            </a:pPr>
            <a:r>
              <a:rPr lang="en-US" sz="2000" b="1" dirty="0" smtClean="0"/>
              <a:t>Approaches to sampling </a:t>
            </a:r>
            <a:r>
              <a:rPr lang="en-US" sz="2000" dirty="0" smtClean="0"/>
              <a:t>- the decision whether to use a </a:t>
            </a:r>
            <a:r>
              <a:rPr lang="en-US" sz="2000" b="1" dirty="0" smtClean="0"/>
              <a:t>statistical or non-statistical sampling approach </a:t>
            </a:r>
            <a:r>
              <a:rPr lang="en-US" sz="2000" dirty="0" smtClean="0"/>
              <a:t>is a matter for the </a:t>
            </a:r>
            <a:r>
              <a:rPr lang="en-US" sz="2000" b="1" dirty="0" smtClean="0"/>
              <a:t>auditor’s judgment regarding the most efficient manner to obtain sufficient appropriate audit evidence in the particular circumstances</a:t>
            </a:r>
            <a:r>
              <a:rPr lang="en-US" sz="2000" dirty="0" smtClean="0"/>
              <a:t>. For example, in the case of tests of control the auditor’s analysis of the nature and cause of errors will often be more important than the statistical analysis of the mere presence or absence (that is, the count) of errors. </a:t>
            </a:r>
          </a:p>
          <a:p>
            <a:pPr marL="912813" lvl="0" defTabSz="1423988">
              <a:buFont typeface="Wingdings" pitchFamily="2" charset="2"/>
              <a:buChar char="q"/>
              <a:defRPr/>
            </a:pPr>
            <a:endParaRPr lang="en-US" sz="2000" dirty="0" smtClean="0"/>
          </a:p>
          <a:p>
            <a:pPr marL="912813" defTabSz="1423988">
              <a:buFont typeface="Wingdings" pitchFamily="2" charset="2"/>
              <a:buChar char="q"/>
              <a:defRPr/>
            </a:pPr>
            <a:endParaRPr lang="en-US" sz="2000" dirty="0" smtClean="0"/>
          </a:p>
          <a:p>
            <a:pPr lvl="0">
              <a:defRPr/>
            </a:pPr>
            <a:endParaRPr lang="en-US" sz="2000" dirty="0" smtClean="0"/>
          </a:p>
          <a:p>
            <a:endParaRPr lang="en-US" dirty="0"/>
          </a:p>
        </p:txBody>
      </p:sp>
      <p:sp>
        <p:nvSpPr>
          <p:cNvPr id="4" name="Дата 3"/>
          <p:cNvSpPr>
            <a:spLocks noGrp="1"/>
          </p:cNvSpPr>
          <p:nvPr>
            <p:ph type="dt" sz="half" idx="10"/>
          </p:nvPr>
        </p:nvSpPr>
        <p:spPr/>
        <p:txBody>
          <a:bodyPr/>
          <a:lstStyle/>
          <a:p>
            <a:pPr>
              <a:defRPr/>
            </a:pPr>
            <a:r>
              <a:rPr lang="en-US" altLang="en-US" dirty="0" smtClean="0"/>
              <a:t>Nov 2,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41</a:t>
            </a:fld>
            <a:endParaRPr lang="de-AT" altLang="en-US"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Audit evidence (sampling</a:t>
            </a:r>
            <a:r>
              <a:rPr lang="en-US" sz="4000" dirty="0" smtClean="0">
                <a:latin typeface="Verdana" pitchFamily="34" charset="0"/>
                <a:ea typeface="Verdana" pitchFamily="34" charset="0"/>
                <a:cs typeface="Verdana" pitchFamily="34" charset="0"/>
              </a:rPr>
              <a:t>)*</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a:xfrm>
            <a:off x="457200" y="838200"/>
            <a:ext cx="8229600" cy="5867400"/>
          </a:xfrm>
        </p:spPr>
        <p:txBody>
          <a:bodyPr/>
          <a:lstStyle/>
          <a:p>
            <a:pPr marL="912813" defTabSz="1423988">
              <a:buFont typeface="Wingdings" pitchFamily="2" charset="2"/>
              <a:buChar char="q"/>
              <a:defRPr/>
            </a:pPr>
            <a:r>
              <a:rPr lang="en-US" sz="2000" b="1" dirty="0" smtClean="0"/>
              <a:t>Selecting the sample </a:t>
            </a:r>
            <a:r>
              <a:rPr lang="en-US" sz="2000" dirty="0" smtClean="0"/>
              <a:t>- the auditor should select items for the sample with the expectation </a:t>
            </a:r>
            <a:r>
              <a:rPr lang="en-US" sz="2000" b="1" dirty="0" smtClean="0"/>
              <a:t>that all sampling units in the population have a chance of selection. Statistical sampling requires that sample items are selected at random so that each sampling unit has a known chance of being selected. The sampling units might be physical items (such as invoices) or monetary units.</a:t>
            </a:r>
            <a:r>
              <a:rPr lang="en-US" sz="2000" dirty="0" smtClean="0"/>
              <a:t> </a:t>
            </a:r>
            <a:r>
              <a:rPr lang="en-US" sz="2000" b="1" dirty="0" smtClean="0"/>
              <a:t>With non-statistical sampling, an auditor uses professional judgment to select the items for a sample</a:t>
            </a:r>
            <a:r>
              <a:rPr lang="en-US" sz="2000" dirty="0" smtClean="0"/>
              <a:t>. Because the purpose of sampling is to draw conclusions about the entire population, the auditor endeavors to select a representative sample by choosing sample items which have characteristics typical of the population, and the sample needs to be selected so that bias is avoided.</a:t>
            </a:r>
          </a:p>
          <a:p>
            <a:pPr marL="912813" defTabSz="1423988">
              <a:buFont typeface="Wingdings" pitchFamily="2" charset="2"/>
              <a:buChar char="q"/>
              <a:defRPr/>
            </a:pPr>
            <a:r>
              <a:rPr lang="en-US" sz="2000" b="1" dirty="0" smtClean="0"/>
              <a:t>Discovering the errors </a:t>
            </a:r>
            <a:r>
              <a:rPr lang="en-US" sz="2000" dirty="0" smtClean="0"/>
              <a:t>- </a:t>
            </a:r>
            <a:r>
              <a:rPr lang="en-US" sz="2000" b="1" dirty="0" smtClean="0"/>
              <a:t>the auditor should consider the sample results, the nature and cause of any errors identified, and their possible effect </a:t>
            </a:r>
            <a:r>
              <a:rPr lang="en-US" sz="2000" dirty="0" smtClean="0"/>
              <a:t>on the particular test objective and on other areas of the audit.</a:t>
            </a:r>
          </a:p>
          <a:p>
            <a:pPr marL="912813" defTabSz="1423988">
              <a:buFont typeface="Wingdings" pitchFamily="2" charset="2"/>
              <a:buChar char="q"/>
              <a:defRPr/>
            </a:pPr>
            <a:r>
              <a:rPr lang="en-US" sz="2000" dirty="0" smtClean="0"/>
              <a:t>In analyzing the errors discovered, the auditor may observe that </a:t>
            </a:r>
            <a:r>
              <a:rPr lang="en-US" sz="2000" b="1" dirty="0" smtClean="0"/>
              <a:t>many have a common feature</a:t>
            </a:r>
            <a:r>
              <a:rPr lang="en-US" sz="2000" dirty="0" smtClean="0"/>
              <a:t>, for example, type of</a:t>
            </a:r>
          </a:p>
        </p:txBody>
      </p:sp>
      <p:sp>
        <p:nvSpPr>
          <p:cNvPr id="4" name="Дата 3"/>
          <p:cNvSpPr>
            <a:spLocks noGrp="1"/>
          </p:cNvSpPr>
          <p:nvPr>
            <p:ph type="dt" sz="half" idx="10"/>
          </p:nvPr>
        </p:nvSpPr>
        <p:spPr/>
        <p:txBody>
          <a:bodyPr/>
          <a:lstStyle/>
          <a:p>
            <a:pPr>
              <a:defRPr/>
            </a:pPr>
            <a:r>
              <a:rPr lang="en-US" altLang="en-US" dirty="0" smtClean="0"/>
              <a:t>Nov 2,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42</a:t>
            </a:fld>
            <a:endParaRPr lang="de-AT" altLang="en-US"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Audit evidence (sampling</a:t>
            </a:r>
            <a:r>
              <a:rPr lang="en-US" sz="4000" dirty="0" smtClean="0">
                <a:latin typeface="Verdana" pitchFamily="34" charset="0"/>
                <a:ea typeface="Verdana" pitchFamily="34" charset="0"/>
                <a:cs typeface="Verdana" pitchFamily="34" charset="0"/>
              </a:rPr>
              <a:t>)*</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a:xfrm>
            <a:off x="457200" y="914400"/>
            <a:ext cx="8229600" cy="5867400"/>
          </a:xfrm>
        </p:spPr>
        <p:txBody>
          <a:bodyPr/>
          <a:lstStyle/>
          <a:p>
            <a:pPr marL="912813" indent="1588" defTabSz="1423988">
              <a:buNone/>
              <a:defRPr/>
            </a:pPr>
            <a:r>
              <a:rPr lang="en-US" sz="2000" b="1" dirty="0" smtClean="0"/>
              <a:t>transaction, location, product line or period of time. In such circumstances, the auditor may decide to identify all items in the population that possess the common feature, and extend audit procedures in that stratum. </a:t>
            </a:r>
            <a:r>
              <a:rPr lang="en-US" sz="2000" dirty="0" smtClean="0"/>
              <a:t>In addition, such errors may be intentional, and may indicate the possibility of fraud.</a:t>
            </a:r>
          </a:p>
          <a:p>
            <a:pPr marL="912813" indent="1588" defTabSz="1423988">
              <a:buNone/>
              <a:defRPr/>
            </a:pPr>
            <a:r>
              <a:rPr lang="en-US" sz="2000" dirty="0" smtClean="0"/>
              <a:t>Sometimes, the auditor may be able to establish </a:t>
            </a:r>
            <a:r>
              <a:rPr lang="en-US" sz="2000" b="1" dirty="0" smtClean="0"/>
              <a:t>that an error arises from an isolated event that has not recurred other than on specifically identifiable occasions and is therefore not representative of similar errors in the population (an anomalous error). </a:t>
            </a:r>
            <a:r>
              <a:rPr lang="en-US" sz="2000" dirty="0" smtClean="0"/>
              <a:t>To be considered an anomalous error, the </a:t>
            </a:r>
            <a:r>
              <a:rPr lang="en-US" sz="2000" b="1" dirty="0" smtClean="0"/>
              <a:t>auditor has to have a high degree of certainty that such error is not representative of the population.</a:t>
            </a:r>
          </a:p>
          <a:p>
            <a:pPr marL="912813" defTabSz="1423988">
              <a:buFont typeface="Wingdings" pitchFamily="2" charset="2"/>
              <a:buChar char="q"/>
              <a:defRPr/>
            </a:pPr>
            <a:r>
              <a:rPr lang="en-US" sz="2000" b="1" dirty="0" smtClean="0"/>
              <a:t>Evaluating sample results </a:t>
            </a:r>
            <a:r>
              <a:rPr lang="en-US" sz="2000" dirty="0" smtClean="0"/>
              <a:t>- the auditor should </a:t>
            </a:r>
            <a:r>
              <a:rPr lang="en-US" sz="2000" b="1" dirty="0" smtClean="0"/>
              <a:t>evaluate the sample results to determine whether the preliminary assessment of the relevant characteristic of the population is confirmed or needs to be revised</a:t>
            </a:r>
            <a:r>
              <a:rPr lang="en-US" sz="2000" dirty="0" smtClean="0"/>
              <a:t>. In the case of a test of</a:t>
            </a:r>
          </a:p>
          <a:p>
            <a:pPr marL="912813" defTabSz="1423988">
              <a:buFont typeface="Wingdings" pitchFamily="2" charset="2"/>
              <a:buChar char="q"/>
              <a:defRPr/>
            </a:pPr>
            <a:endParaRPr lang="en-US" sz="2000" dirty="0" smtClean="0"/>
          </a:p>
          <a:p>
            <a:pPr marL="912813" indent="1588" defTabSz="1423988">
              <a:buNone/>
              <a:defRPr/>
            </a:pPr>
            <a:endParaRPr lang="en-US" sz="2000" dirty="0" smtClean="0"/>
          </a:p>
          <a:p>
            <a:pPr marL="912813" defTabSz="1423988">
              <a:buFont typeface="Wingdings" pitchFamily="2" charset="2"/>
              <a:buChar char="q"/>
              <a:defRPr/>
            </a:pPr>
            <a:endParaRPr lang="en-US" sz="2000" dirty="0" smtClean="0"/>
          </a:p>
          <a:p>
            <a:pPr lvl="0">
              <a:defRPr/>
            </a:pPr>
            <a:endParaRPr lang="en-US" sz="2000" dirty="0" smtClean="0"/>
          </a:p>
          <a:p>
            <a:endParaRPr lang="en-US" dirty="0"/>
          </a:p>
        </p:txBody>
      </p:sp>
      <p:sp>
        <p:nvSpPr>
          <p:cNvPr id="4" name="Дата 3"/>
          <p:cNvSpPr>
            <a:spLocks noGrp="1"/>
          </p:cNvSpPr>
          <p:nvPr>
            <p:ph type="dt" sz="half" idx="10"/>
          </p:nvPr>
        </p:nvSpPr>
        <p:spPr/>
        <p:txBody>
          <a:bodyPr/>
          <a:lstStyle/>
          <a:p>
            <a:pPr>
              <a:defRPr/>
            </a:pPr>
            <a:r>
              <a:rPr lang="en-US" altLang="en-US" dirty="0" smtClean="0"/>
              <a:t>Nov 2,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43</a:t>
            </a:fld>
            <a:endParaRPr lang="de-AT" altLang="en-US"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Audit evidence (sampling</a:t>
            </a:r>
            <a:r>
              <a:rPr lang="en-US" sz="4000" dirty="0" smtClean="0">
                <a:latin typeface="Verdana" pitchFamily="34" charset="0"/>
                <a:ea typeface="Verdana" pitchFamily="34" charset="0"/>
                <a:cs typeface="Verdana" pitchFamily="34" charset="0"/>
              </a:rPr>
              <a:t>)*</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a:xfrm>
            <a:off x="457200" y="914400"/>
            <a:ext cx="8229600" cy="5867400"/>
          </a:xfrm>
        </p:spPr>
        <p:txBody>
          <a:bodyPr/>
          <a:lstStyle/>
          <a:p>
            <a:pPr marL="912813" indent="1588" defTabSz="1423988">
              <a:buNone/>
              <a:defRPr/>
            </a:pPr>
            <a:r>
              <a:rPr lang="en-US" sz="2000" dirty="0" smtClean="0"/>
              <a:t>controls, an unexpectedly high sample error rate may lead to an increase in the assessed level of control risk, unless further evidence substantiating the initial assessment is obtained. In the case of a substantive procedure, an unexpectedly high error amount in a sample may cause the auditor to believe that an account balance or class of transactions is materially misstated, in the absence of further evidence that no material misstatement exists.</a:t>
            </a:r>
          </a:p>
          <a:p>
            <a:pPr marL="912813" indent="1588" defTabSz="1423988">
              <a:buNone/>
              <a:defRPr/>
            </a:pPr>
            <a:r>
              <a:rPr lang="en-US" sz="2000" b="1" dirty="0" smtClean="0"/>
              <a:t>If the total amount of projected error [plus anomalous error] is less than but close to that which the auditor deems tolerable, the auditor considers the persuasiveness of the sample results in the light of other audit procedures, and may consider it appropriate to obtain additional audit evidence. The total of projected error plus anomalous error is the auditor’s best estimate of error in the population. However, sampling results are affected by sampling risk. Thus when the best estimate of error is close to the tolerable error, the auditor recognizes the risk that a different sample would result in a different best</a:t>
            </a:r>
            <a:endParaRPr lang="en-US" b="1" dirty="0"/>
          </a:p>
        </p:txBody>
      </p:sp>
      <p:sp>
        <p:nvSpPr>
          <p:cNvPr id="4" name="Дата 3"/>
          <p:cNvSpPr>
            <a:spLocks noGrp="1"/>
          </p:cNvSpPr>
          <p:nvPr>
            <p:ph type="dt" sz="half" idx="10"/>
          </p:nvPr>
        </p:nvSpPr>
        <p:spPr/>
        <p:txBody>
          <a:bodyPr/>
          <a:lstStyle/>
          <a:p>
            <a:pPr>
              <a:defRPr/>
            </a:pPr>
            <a:r>
              <a:rPr lang="en-US" altLang="en-US" dirty="0" smtClean="0"/>
              <a:t>Nov 2,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44</a:t>
            </a:fld>
            <a:endParaRPr lang="de-AT" altLang="en-US"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Audit evidence (sampling</a:t>
            </a:r>
            <a:r>
              <a:rPr lang="en-US" sz="4000" dirty="0" smtClean="0">
                <a:latin typeface="Verdana" pitchFamily="34" charset="0"/>
                <a:ea typeface="Verdana" pitchFamily="34" charset="0"/>
                <a:cs typeface="Verdana" pitchFamily="34" charset="0"/>
              </a:rPr>
              <a:t>)*</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a:xfrm>
            <a:off x="457200" y="914400"/>
            <a:ext cx="8229600" cy="5867400"/>
          </a:xfrm>
        </p:spPr>
        <p:txBody>
          <a:bodyPr/>
          <a:lstStyle/>
          <a:p>
            <a:pPr marL="912813" indent="1588" defTabSz="1423988">
              <a:buNone/>
              <a:defRPr/>
            </a:pPr>
            <a:r>
              <a:rPr lang="en-US" sz="2000" b="1" dirty="0" smtClean="0"/>
              <a:t>estimate that could exceed the tolerable error. Considering the results of other audit procedures helps the auditor to assess this risk, while the risk is reduced if additional audit evidence is obtained.</a:t>
            </a:r>
          </a:p>
          <a:p>
            <a:pPr marL="912813" indent="1588" defTabSz="1423988">
              <a:buNone/>
              <a:defRPr/>
            </a:pPr>
            <a:r>
              <a:rPr lang="en-US" sz="2000" b="1" dirty="0" smtClean="0"/>
              <a:t>If the evaluation of sample results indicates that the preliminary assessment of the relevant characteristic of the population needs to be revised</a:t>
            </a:r>
            <a:r>
              <a:rPr lang="en-US" sz="2000" dirty="0" smtClean="0"/>
              <a:t>, the auditor may: (1) </a:t>
            </a:r>
            <a:r>
              <a:rPr lang="en-US" sz="2000" b="1" dirty="0" smtClean="0"/>
              <a:t>request management to investigate identified errors and the potential for further errors, and to make any necessary adjustments; and or (2) modify planned audit procedures. </a:t>
            </a:r>
          </a:p>
          <a:p>
            <a:pPr marL="912813" indent="1588" defTabSz="1423988">
              <a:buNone/>
              <a:defRPr/>
            </a:pPr>
            <a:r>
              <a:rPr lang="en-US" sz="2000" b="1" dirty="0" smtClean="0"/>
              <a:t>What do you have to do if you found (too many) errors? </a:t>
            </a:r>
            <a:r>
              <a:rPr lang="en-US" sz="2000" dirty="0" smtClean="0"/>
              <a:t>The first suggestion is </a:t>
            </a:r>
            <a:r>
              <a:rPr lang="en-US" sz="2000" b="1" dirty="0" smtClean="0"/>
              <a:t>to have the client sort out his problems and clean up the mess before you can sign off</a:t>
            </a:r>
            <a:r>
              <a:rPr lang="en-US" sz="2000" dirty="0" smtClean="0"/>
              <a:t>. The second solution is </a:t>
            </a:r>
            <a:r>
              <a:rPr lang="en-US" sz="2000" b="1" dirty="0" smtClean="0"/>
              <a:t>to do the cleaning yourself</a:t>
            </a:r>
            <a:r>
              <a:rPr lang="en-US" sz="2000" dirty="0" smtClean="0"/>
              <a:t>. It means more audit work and probably an adjustment of the population under review on the basis of your sample findings. </a:t>
            </a:r>
            <a:r>
              <a:rPr lang="en-US" sz="2000" b="1" dirty="0" smtClean="0"/>
              <a:t>If both these solutions are not feasible, the ISA suggests that you do not issue an unqualified opinion. </a:t>
            </a:r>
          </a:p>
          <a:p>
            <a:pPr marL="912813" indent="1588" defTabSz="1423988">
              <a:buNone/>
              <a:defRPr/>
            </a:pPr>
            <a:endParaRPr lang="en-US" sz="2000" dirty="0" smtClean="0"/>
          </a:p>
          <a:p>
            <a:pPr marL="912813" defTabSz="1423988">
              <a:buFont typeface="Wingdings" pitchFamily="2" charset="2"/>
              <a:buChar char="q"/>
              <a:defRPr/>
            </a:pPr>
            <a:endParaRPr lang="en-US" sz="2000" dirty="0" smtClean="0"/>
          </a:p>
          <a:p>
            <a:pPr marL="912813" indent="1588" defTabSz="1423988">
              <a:buNone/>
              <a:defRPr/>
            </a:pPr>
            <a:endParaRPr lang="en-US" sz="2000" dirty="0" smtClean="0"/>
          </a:p>
          <a:p>
            <a:pPr marL="912813" defTabSz="1423988">
              <a:buFont typeface="Wingdings" pitchFamily="2" charset="2"/>
              <a:buChar char="q"/>
              <a:defRPr/>
            </a:pPr>
            <a:endParaRPr lang="en-US" sz="2000" dirty="0" smtClean="0"/>
          </a:p>
          <a:p>
            <a:pPr lvl="0">
              <a:defRPr/>
            </a:pPr>
            <a:endParaRPr lang="en-US" sz="2000" dirty="0" smtClean="0"/>
          </a:p>
          <a:p>
            <a:endParaRPr lang="en-US" dirty="0"/>
          </a:p>
        </p:txBody>
      </p:sp>
      <p:sp>
        <p:nvSpPr>
          <p:cNvPr id="4" name="Дата 3"/>
          <p:cNvSpPr>
            <a:spLocks noGrp="1"/>
          </p:cNvSpPr>
          <p:nvPr>
            <p:ph type="dt" sz="half" idx="10"/>
          </p:nvPr>
        </p:nvSpPr>
        <p:spPr/>
        <p:txBody>
          <a:bodyPr/>
          <a:lstStyle/>
          <a:p>
            <a:pPr>
              <a:defRPr/>
            </a:pPr>
            <a:r>
              <a:rPr lang="en-US" altLang="en-US" dirty="0" smtClean="0"/>
              <a:t>Nov 2,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45</a:t>
            </a:fld>
            <a:endParaRPr lang="de-AT" altLang="en-US"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Recommended reading</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p:txBody>
          <a:bodyPr/>
          <a:lstStyle/>
          <a:p>
            <a:r>
              <a:rPr lang="en-US" sz="2000" dirty="0" err="1" smtClean="0"/>
              <a:t>Arens</a:t>
            </a:r>
            <a:r>
              <a:rPr lang="en-US" sz="2000" dirty="0" smtClean="0"/>
              <a:t> et al. (2015) – chosen chapters will be uploaded to IS</a:t>
            </a:r>
          </a:p>
          <a:p>
            <a:pPr marL="912813">
              <a:buFont typeface="Wingdings" pitchFamily="2" charset="2"/>
              <a:buChar char="q"/>
              <a:defRPr/>
            </a:pPr>
            <a:r>
              <a:rPr lang="en-US" sz="2000" dirty="0" smtClean="0"/>
              <a:t>Ch. 7 (whole), 13 (whole).</a:t>
            </a:r>
          </a:p>
          <a:p>
            <a:r>
              <a:rPr lang="en-US" sz="2000" dirty="0" smtClean="0"/>
              <a:t>Hayes et al. (2014) – chosen chapters will be uploaded to IS</a:t>
            </a:r>
          </a:p>
          <a:p>
            <a:pPr marL="912813">
              <a:buFont typeface="Wingdings" pitchFamily="2" charset="2"/>
              <a:buChar char="q"/>
              <a:defRPr/>
            </a:pPr>
            <a:r>
              <a:rPr lang="en-US" sz="2000" dirty="0" smtClean="0"/>
              <a:t>Ch. 8 (whole), 10 (whole).</a:t>
            </a:r>
          </a:p>
          <a:p>
            <a:r>
              <a:rPr lang="en-US" sz="2000" dirty="0" smtClean="0"/>
              <a:t>ISA 500, 501, 505, 520, 530, </a:t>
            </a:r>
            <a:r>
              <a:rPr lang="en-US" sz="2000" dirty="0" smtClean="0"/>
              <a:t>540</a:t>
            </a:r>
            <a:r>
              <a:rPr lang="en-US" sz="2000" dirty="0" smtClean="0"/>
              <a:t>.</a:t>
            </a:r>
            <a:endParaRPr lang="en-US" sz="2000" dirty="0" smtClean="0"/>
          </a:p>
          <a:p>
            <a:pPr marL="912813" defTabSz="1258888">
              <a:buNone/>
            </a:pPr>
            <a:endParaRPr lang="en-US" sz="2000" dirty="0" smtClean="0"/>
          </a:p>
          <a:p>
            <a:endParaRPr lang="en-US" dirty="0"/>
          </a:p>
        </p:txBody>
      </p:sp>
      <p:sp>
        <p:nvSpPr>
          <p:cNvPr id="4" name="Дата 3"/>
          <p:cNvSpPr>
            <a:spLocks noGrp="1"/>
          </p:cNvSpPr>
          <p:nvPr>
            <p:ph type="dt" sz="half" idx="10"/>
          </p:nvPr>
        </p:nvSpPr>
        <p:spPr/>
        <p:txBody>
          <a:bodyPr/>
          <a:lstStyle/>
          <a:p>
            <a:pPr>
              <a:defRPr/>
            </a:pPr>
            <a:r>
              <a:rPr lang="en-US" altLang="en-US" dirty="0" smtClean="0"/>
              <a:t>Nov 2,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46</a:t>
            </a:fld>
            <a:endParaRPr lang="de-AT" altLang="en-US"/>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7813"/>
            <a:ext cx="8686800" cy="1139825"/>
          </a:xfrm>
        </p:spPr>
        <p:txBody>
          <a:bodyPr/>
          <a:lstStyle/>
          <a:p>
            <a:r>
              <a:rPr lang="en-US" sz="4000" dirty="0" smtClean="0">
                <a:latin typeface="Verdana" pitchFamily="34" charset="0"/>
                <a:ea typeface="Verdana" pitchFamily="34" charset="0"/>
                <a:cs typeface="Verdana" pitchFamily="34" charset="0"/>
              </a:rPr>
              <a:t>Appendix: ISA 500 </a:t>
            </a:r>
            <a:r>
              <a:rPr lang="en-US" sz="4000" dirty="0" smtClean="0">
                <a:latin typeface="Verdana" pitchFamily="34" charset="0"/>
                <a:ea typeface="Verdana" pitchFamily="34" charset="0"/>
                <a:cs typeface="Verdana" pitchFamily="34" charset="0"/>
              </a:rPr>
              <a:t>– Audit </a:t>
            </a:r>
            <a:r>
              <a:rPr lang="en-US" sz="4000" dirty="0" err="1" smtClean="0">
                <a:latin typeface="Verdana" pitchFamily="34" charset="0"/>
                <a:ea typeface="Verdana" pitchFamily="34" charset="0"/>
                <a:cs typeface="Verdana" pitchFamily="34" charset="0"/>
              </a:rPr>
              <a:t>ev-ce</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a:xfrm>
            <a:off x="457200" y="1108075"/>
            <a:ext cx="8229600" cy="5749925"/>
          </a:xfrm>
        </p:spPr>
        <p:txBody>
          <a:bodyPr/>
          <a:lstStyle/>
          <a:p>
            <a:r>
              <a:rPr lang="en-US" sz="2000" b="1" dirty="0" smtClean="0"/>
              <a:t>Scope:</a:t>
            </a:r>
          </a:p>
          <a:p>
            <a:pPr marL="912813">
              <a:buFont typeface="Wingdings" pitchFamily="2" charset="2"/>
              <a:buChar char="q"/>
            </a:pPr>
            <a:r>
              <a:rPr lang="en-US" sz="2000" dirty="0" smtClean="0"/>
              <a:t>ISA 500 explains what constitutes audit evidence in an audit of financial statements, and deals with the auditor’s responsibility to design and perform audit procedures to obtain sufficient appropriate audit evidence to be able to draw reasonable conclusions on which to base the auditor’s opinion.</a:t>
            </a:r>
          </a:p>
          <a:p>
            <a:r>
              <a:rPr lang="en-US" sz="2000" b="1" dirty="0" smtClean="0"/>
              <a:t>Objective: </a:t>
            </a:r>
          </a:p>
          <a:p>
            <a:pPr marL="912813">
              <a:buFont typeface="Wingdings" pitchFamily="2" charset="2"/>
              <a:buChar char="q"/>
            </a:pPr>
            <a:r>
              <a:rPr lang="en-US" sz="2000" dirty="0" smtClean="0"/>
              <a:t>The objective of the auditor is to design and perform audit procedures in such a way as to enable the auditor to obtain sufficient appropriate audit evidence to be able to draw reasonable conclusions on which to base the auditor’s opinion.</a:t>
            </a:r>
          </a:p>
          <a:p>
            <a:r>
              <a:rPr lang="en-US" sz="2000" b="1" dirty="0" smtClean="0"/>
              <a:t>Requirements:</a:t>
            </a:r>
          </a:p>
          <a:p>
            <a:pPr marL="912813" lvl="0">
              <a:buFont typeface="Wingdings" pitchFamily="2" charset="2"/>
              <a:buChar char="q"/>
            </a:pPr>
            <a:r>
              <a:rPr lang="en-US" sz="2000" dirty="0" smtClean="0"/>
              <a:t>ISA 500 require auditor to Design and perform audit procedures that are appropriate in the circumstances;</a:t>
            </a:r>
          </a:p>
          <a:p>
            <a:pPr marL="912813" lvl="0">
              <a:buFont typeface="Wingdings" pitchFamily="2" charset="2"/>
              <a:buChar char="q"/>
            </a:pPr>
            <a:r>
              <a:rPr lang="en-US" sz="2000" dirty="0" smtClean="0"/>
              <a:t>When designing audit evidence consider the relevance and reliability of the information;</a:t>
            </a:r>
          </a:p>
          <a:p>
            <a:pPr marL="912813" lvl="0">
              <a:buFont typeface="Wingdings" pitchFamily="2" charset="2"/>
              <a:buChar char="q"/>
            </a:pPr>
            <a:r>
              <a:rPr lang="en-US" sz="2000" dirty="0" smtClean="0"/>
              <a:t>ISA 500 require auditor for management expert work:</a:t>
            </a:r>
          </a:p>
          <a:p>
            <a:pPr marL="912813" lvl="0">
              <a:buFont typeface="Wingdings" pitchFamily="2" charset="2"/>
              <a:buChar char="q"/>
            </a:pPr>
            <a:endParaRPr lang="en-US" sz="2000" dirty="0" smtClean="0"/>
          </a:p>
        </p:txBody>
      </p:sp>
      <p:sp>
        <p:nvSpPr>
          <p:cNvPr id="4" name="Дата 3"/>
          <p:cNvSpPr>
            <a:spLocks noGrp="1"/>
          </p:cNvSpPr>
          <p:nvPr>
            <p:ph type="dt" sz="half" idx="10"/>
          </p:nvPr>
        </p:nvSpPr>
        <p:spPr/>
        <p:txBody>
          <a:bodyPr/>
          <a:lstStyle/>
          <a:p>
            <a:pPr>
              <a:defRPr/>
            </a:pPr>
            <a:r>
              <a:rPr lang="en-US" altLang="en-US" dirty="0" smtClean="0"/>
              <a:t>Nov 2,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47</a:t>
            </a:fld>
            <a:endParaRPr lang="de-AT" altLang="en-US"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1108075"/>
            <a:ext cx="8229600" cy="5749925"/>
          </a:xfrm>
        </p:spPr>
        <p:txBody>
          <a:bodyPr/>
          <a:lstStyle/>
          <a:p>
            <a:pPr marL="1377950" lvl="1" indent="-342900">
              <a:buClr>
                <a:schemeClr val="accent1"/>
              </a:buClr>
              <a:buSzPct val="65000"/>
              <a:buFont typeface="Wingdings" pitchFamily="2" charset="2"/>
              <a:buChar char="Ø"/>
            </a:pPr>
            <a:r>
              <a:rPr lang="en-US" sz="2000" dirty="0" smtClean="0">
                <a:ea typeface="+mn-ea"/>
                <a:cs typeface="+mn-cs"/>
              </a:rPr>
              <a:t>Evaluate the competence, capabilities and objectivity of that expert;</a:t>
            </a:r>
          </a:p>
          <a:p>
            <a:pPr marL="1377950" lvl="1" indent="-342900">
              <a:buClr>
                <a:schemeClr val="accent1"/>
              </a:buClr>
              <a:buSzPct val="65000"/>
              <a:buFont typeface="Wingdings" pitchFamily="2" charset="2"/>
              <a:buChar char="Ø"/>
            </a:pPr>
            <a:r>
              <a:rPr lang="en-US" sz="2000" dirty="0" smtClean="0">
                <a:ea typeface="+mn-ea"/>
                <a:cs typeface="+mn-cs"/>
              </a:rPr>
              <a:t>Obtain an understanding of the work of that expert; and</a:t>
            </a:r>
          </a:p>
          <a:p>
            <a:pPr marL="1377950" lvl="1" indent="-342900">
              <a:buClr>
                <a:schemeClr val="accent1"/>
              </a:buClr>
              <a:buSzPct val="65000"/>
              <a:buFont typeface="Wingdings" pitchFamily="2" charset="2"/>
              <a:buChar char="Ø"/>
            </a:pPr>
            <a:r>
              <a:rPr lang="en-US" sz="2000" dirty="0" smtClean="0">
                <a:ea typeface="+mn-ea"/>
                <a:cs typeface="+mn-cs"/>
              </a:rPr>
              <a:t>Evaluate the appropriateness of that expert’s work as audit evidence for the relevant assertion.</a:t>
            </a:r>
          </a:p>
          <a:p>
            <a:pPr marL="912813">
              <a:buFont typeface="Wingdings" pitchFamily="2" charset="2"/>
              <a:buChar char="q"/>
            </a:pPr>
            <a:r>
              <a:rPr lang="en-US" sz="2000" dirty="0" smtClean="0"/>
              <a:t>ISA 500 require auditor for using information produced by the entity:</a:t>
            </a:r>
          </a:p>
          <a:p>
            <a:pPr marL="1377950" lvl="1" indent="-342900">
              <a:buClr>
                <a:schemeClr val="accent1"/>
              </a:buClr>
              <a:buSzPct val="65000"/>
              <a:buFont typeface="Wingdings" pitchFamily="2" charset="2"/>
              <a:buChar char="Ø"/>
            </a:pPr>
            <a:r>
              <a:rPr lang="en-US" sz="2000" dirty="0" smtClean="0">
                <a:ea typeface="+mn-ea"/>
                <a:cs typeface="+mn-cs"/>
              </a:rPr>
              <a:t>Obtaining audit evidence about the accuracy and completeness of the information; and</a:t>
            </a:r>
          </a:p>
          <a:p>
            <a:pPr marL="1377950" lvl="1" indent="-342900">
              <a:buClr>
                <a:schemeClr val="accent1"/>
              </a:buClr>
              <a:buSzPct val="65000"/>
              <a:buFont typeface="Wingdings" pitchFamily="2" charset="2"/>
              <a:buChar char="Ø"/>
            </a:pPr>
            <a:r>
              <a:rPr lang="en-US" sz="2000" dirty="0" smtClean="0">
                <a:ea typeface="+mn-ea"/>
                <a:cs typeface="+mn-cs"/>
              </a:rPr>
              <a:t>Evaluating whether the information is sufficiently precise and detailed for the auditor’s purposes.</a:t>
            </a:r>
          </a:p>
          <a:p>
            <a:pPr marL="912813">
              <a:buFont typeface="Wingdings" pitchFamily="2" charset="2"/>
              <a:buChar char="q"/>
            </a:pPr>
            <a:r>
              <a:rPr lang="en-US" sz="2000" dirty="0" smtClean="0"/>
              <a:t>Select the items for test of controls or test of details that are effective for meeting purpose.</a:t>
            </a:r>
          </a:p>
          <a:p>
            <a:pPr marL="912813" lvl="0">
              <a:buFont typeface="Wingdings" pitchFamily="2" charset="2"/>
              <a:buChar char="q"/>
            </a:pPr>
            <a:endParaRPr lang="en-US" sz="2000" dirty="0" smtClean="0"/>
          </a:p>
        </p:txBody>
      </p:sp>
      <p:sp>
        <p:nvSpPr>
          <p:cNvPr id="4" name="Дата 3"/>
          <p:cNvSpPr>
            <a:spLocks noGrp="1"/>
          </p:cNvSpPr>
          <p:nvPr>
            <p:ph type="dt" sz="half" idx="10"/>
          </p:nvPr>
        </p:nvSpPr>
        <p:spPr/>
        <p:txBody>
          <a:bodyPr/>
          <a:lstStyle/>
          <a:p>
            <a:pPr>
              <a:defRPr/>
            </a:pPr>
            <a:r>
              <a:rPr lang="en-US" altLang="en-US" dirty="0" smtClean="0"/>
              <a:t>Nov 2,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48</a:t>
            </a:fld>
            <a:endParaRPr lang="de-AT" altLang="en-US" dirty="0"/>
          </a:p>
        </p:txBody>
      </p:sp>
      <p:sp>
        <p:nvSpPr>
          <p:cNvPr id="9" name="Заголовок 1"/>
          <p:cNvSpPr>
            <a:spLocks noGrp="1"/>
          </p:cNvSpPr>
          <p:nvPr>
            <p:ph type="title"/>
          </p:nvPr>
        </p:nvSpPr>
        <p:spPr>
          <a:xfrm>
            <a:off x="457200" y="277813"/>
            <a:ext cx="8686800" cy="1139825"/>
          </a:xfrm>
        </p:spPr>
        <p:txBody>
          <a:bodyPr/>
          <a:lstStyle/>
          <a:p>
            <a:r>
              <a:rPr lang="en-US" sz="4000" dirty="0" smtClean="0">
                <a:latin typeface="Verdana" pitchFamily="34" charset="0"/>
                <a:ea typeface="Verdana" pitchFamily="34" charset="0"/>
                <a:cs typeface="Verdana" pitchFamily="34" charset="0"/>
              </a:rPr>
              <a:t>Appendix: ISA 500 </a:t>
            </a:r>
            <a:r>
              <a:rPr lang="en-US" sz="4000" dirty="0" smtClean="0">
                <a:latin typeface="Verdana" pitchFamily="34" charset="0"/>
                <a:ea typeface="Verdana" pitchFamily="34" charset="0"/>
                <a:cs typeface="Verdana" pitchFamily="34" charset="0"/>
              </a:rPr>
              <a:t>– Audit </a:t>
            </a:r>
            <a:r>
              <a:rPr lang="en-US" sz="4000" dirty="0" err="1" smtClean="0">
                <a:latin typeface="Verdana" pitchFamily="34" charset="0"/>
                <a:ea typeface="Verdana" pitchFamily="34" charset="0"/>
                <a:cs typeface="Verdana" pitchFamily="34" charset="0"/>
              </a:rPr>
              <a:t>ev-ce</a:t>
            </a:r>
            <a:endParaRPr lang="en-US" sz="4000" dirty="0">
              <a:latin typeface="Verdana" pitchFamily="34" charset="0"/>
              <a:ea typeface="Verdana" pitchFamily="34" charset="0"/>
              <a:cs typeface="Verdana" pitchFamily="34" charset="0"/>
            </a:endParaRP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990600"/>
            <a:ext cx="8229600" cy="5749925"/>
          </a:xfrm>
        </p:spPr>
        <p:txBody>
          <a:bodyPr/>
          <a:lstStyle/>
          <a:p>
            <a:r>
              <a:rPr lang="en-US" sz="2000" b="1" dirty="0" smtClean="0"/>
              <a:t>Scope:</a:t>
            </a:r>
          </a:p>
          <a:p>
            <a:pPr marL="912813">
              <a:buFont typeface="Wingdings" pitchFamily="2" charset="2"/>
              <a:buChar char="q"/>
            </a:pPr>
            <a:r>
              <a:rPr lang="en-US" sz="2000" dirty="0" smtClean="0"/>
              <a:t>ISA 501 sets out guidance additional to the ones in ISA 500 Audit Evidence to help auditor to obtain audit evidence with respect to the below certain specific financial statement account balances and </a:t>
            </a:r>
            <a:r>
              <a:rPr lang="en-US" sz="2000" dirty="0" smtClean="0"/>
              <a:t>disclosures. </a:t>
            </a:r>
            <a:endParaRPr lang="en-US" sz="2000" dirty="0" smtClean="0"/>
          </a:p>
          <a:p>
            <a:r>
              <a:rPr lang="en-US" sz="2000" b="1" dirty="0" smtClean="0"/>
              <a:t>Objective</a:t>
            </a:r>
            <a:r>
              <a:rPr lang="en-US" sz="2000" b="1" dirty="0" smtClean="0"/>
              <a:t>: </a:t>
            </a:r>
          </a:p>
          <a:p>
            <a:pPr marL="912813">
              <a:buFont typeface="Wingdings" pitchFamily="2" charset="2"/>
              <a:buChar char="q"/>
            </a:pPr>
            <a:r>
              <a:rPr lang="en-US" sz="2000" dirty="0" smtClean="0"/>
              <a:t>Auditor </a:t>
            </a:r>
            <a:r>
              <a:rPr lang="en-US" sz="2000" dirty="0" smtClean="0"/>
              <a:t>should </a:t>
            </a:r>
            <a:r>
              <a:rPr lang="en-US" sz="2000" dirty="0" smtClean="0"/>
              <a:t>obtain external confirmations from third parties to corroborate the audit evidence already available with the auditor. Auditor </a:t>
            </a:r>
            <a:r>
              <a:rPr lang="en-US" sz="2000" dirty="0" smtClean="0"/>
              <a:t>should </a:t>
            </a:r>
            <a:r>
              <a:rPr lang="en-US" sz="2000" dirty="0" smtClean="0"/>
              <a:t>determine whether positive or negative request is appropriate given the condition. Responses or events of non-responses are required to be evaluated</a:t>
            </a:r>
            <a:r>
              <a:rPr lang="en-US" sz="2000" dirty="0" smtClean="0"/>
              <a:t>. </a:t>
            </a:r>
            <a:r>
              <a:rPr lang="en-US" sz="2000" dirty="0" smtClean="0"/>
              <a:t>In events of non-responses or management refuse to permit auditor to seek confirmations, auditor shall assess if modification in the auditor’s report is necessary. </a:t>
            </a:r>
            <a:endParaRPr lang="en-US" sz="2000" dirty="0" smtClean="0"/>
          </a:p>
          <a:p>
            <a:r>
              <a:rPr lang="en-US" sz="2000" b="1" dirty="0" smtClean="0"/>
              <a:t>Requirements:</a:t>
            </a:r>
          </a:p>
          <a:p>
            <a:pPr marL="912813">
              <a:buFont typeface="Wingdings" pitchFamily="2" charset="2"/>
              <a:buChar char="q"/>
            </a:pPr>
            <a:r>
              <a:rPr lang="en-US" sz="2000" dirty="0" smtClean="0"/>
              <a:t>Understanding external confirmations - Auditor is required to obtain sufficient appropriate audit evidence to </a:t>
            </a:r>
            <a:r>
              <a:rPr lang="en-US" sz="2000" dirty="0" smtClean="0"/>
              <a:t>obtain reasonable assurance. In other words, audit evidence itself</a:t>
            </a:r>
            <a:endParaRPr lang="en-US" sz="2000" dirty="0" smtClean="0"/>
          </a:p>
        </p:txBody>
      </p:sp>
      <p:sp>
        <p:nvSpPr>
          <p:cNvPr id="4" name="Дата 3"/>
          <p:cNvSpPr>
            <a:spLocks noGrp="1"/>
          </p:cNvSpPr>
          <p:nvPr>
            <p:ph type="dt" sz="half" idx="10"/>
          </p:nvPr>
        </p:nvSpPr>
        <p:spPr/>
        <p:txBody>
          <a:bodyPr/>
          <a:lstStyle/>
          <a:p>
            <a:pPr>
              <a:defRPr/>
            </a:pPr>
            <a:r>
              <a:rPr lang="en-US" altLang="en-US" dirty="0" smtClean="0"/>
              <a:t>Nov 2,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49</a:t>
            </a:fld>
            <a:endParaRPr lang="de-AT" altLang="en-US"/>
          </a:p>
        </p:txBody>
      </p:sp>
      <p:sp>
        <p:nvSpPr>
          <p:cNvPr id="8" name="Заголовок 1"/>
          <p:cNvSpPr>
            <a:spLocks noGrp="1"/>
          </p:cNvSpPr>
          <p:nvPr>
            <p:ph type="title"/>
          </p:nvPr>
        </p:nvSpPr>
        <p:spPr>
          <a:xfrm>
            <a:off x="457200" y="277813"/>
            <a:ext cx="8686800" cy="1139825"/>
          </a:xfrm>
        </p:spPr>
        <p:txBody>
          <a:bodyPr/>
          <a:lstStyle/>
          <a:p>
            <a:r>
              <a:rPr lang="en-US" sz="4000" dirty="0" smtClean="0">
                <a:latin typeface="Verdana" pitchFamily="34" charset="0"/>
                <a:ea typeface="Verdana" pitchFamily="34" charset="0"/>
                <a:cs typeface="Verdana" pitchFamily="34" charset="0"/>
              </a:rPr>
              <a:t>Appendix: ISA 500 </a:t>
            </a:r>
            <a:r>
              <a:rPr lang="en-US" sz="4000" dirty="0" smtClean="0">
                <a:latin typeface="Verdana" pitchFamily="34" charset="0"/>
                <a:ea typeface="Verdana" pitchFamily="34" charset="0"/>
                <a:cs typeface="Verdana" pitchFamily="34" charset="0"/>
              </a:rPr>
              <a:t>– Audit </a:t>
            </a:r>
            <a:r>
              <a:rPr lang="en-US" sz="4000" dirty="0" err="1" smtClean="0">
                <a:latin typeface="Verdana" pitchFamily="34" charset="0"/>
                <a:ea typeface="Verdana" pitchFamily="34" charset="0"/>
                <a:cs typeface="Verdana" pitchFamily="34" charset="0"/>
              </a:rPr>
              <a:t>ev-ce</a:t>
            </a:r>
            <a:endParaRPr lang="en-US" sz="4000" dirty="0">
              <a:latin typeface="Verdana" pitchFamily="34" charset="0"/>
              <a:ea typeface="Verdana" pitchFamily="34" charset="0"/>
              <a:cs typeface="Verdana"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Review </a:t>
            </a:r>
            <a:r>
              <a:rPr lang="en-US" sz="4000" dirty="0" smtClean="0">
                <a:latin typeface="Verdana" pitchFamily="34" charset="0"/>
                <a:ea typeface="Verdana" pitchFamily="34" charset="0"/>
                <a:cs typeface="Verdana" pitchFamily="34" charset="0"/>
              </a:rPr>
              <a:t>process* </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a:xfrm>
            <a:off x="457200" y="914400"/>
            <a:ext cx="8229600" cy="5943600"/>
          </a:xfrm>
        </p:spPr>
        <p:txBody>
          <a:bodyPr/>
          <a:lstStyle/>
          <a:p>
            <a:pPr marL="912813" indent="1588">
              <a:buNone/>
              <a:defRPr/>
            </a:pPr>
            <a:r>
              <a:rPr lang="en-US" sz="2000" b="1" kern="1200" dirty="0" smtClean="0"/>
              <a:t>acceptable threshold, the auditor accepts the book value without further investigation. If the difference is greater, the next step is to investigate the difference.</a:t>
            </a:r>
          </a:p>
          <a:p>
            <a:pPr marL="912813">
              <a:buFont typeface="Wingdings" pitchFamily="2" charset="2"/>
              <a:buChar char="q"/>
              <a:defRPr/>
            </a:pPr>
            <a:r>
              <a:rPr lang="en-US" sz="2000" b="1" kern="1200" dirty="0" smtClean="0"/>
              <a:t>Investigation</a:t>
            </a:r>
            <a:r>
              <a:rPr lang="en-US" sz="2000" kern="1200" dirty="0" smtClean="0"/>
              <a:t> - </a:t>
            </a:r>
            <a:r>
              <a:rPr lang="en-US" sz="2000" b="1" kern="1200" dirty="0" smtClean="0"/>
              <a:t>phase three </a:t>
            </a:r>
            <a:r>
              <a:rPr lang="en-US" sz="2000" kern="1200" dirty="0" smtClean="0"/>
              <a:t>of the analytical review process when the </a:t>
            </a:r>
            <a:r>
              <a:rPr lang="en-US" sz="2000" b="1" kern="1200" dirty="0" smtClean="0"/>
              <a:t>auditor undertakes an investigation of possible explanations for the expected-recorded amount difference</a:t>
            </a:r>
            <a:r>
              <a:rPr lang="en-US" sz="2000" kern="1200" dirty="0" smtClean="0"/>
              <a:t>. </a:t>
            </a:r>
            <a:r>
              <a:rPr lang="en-US" sz="2000" b="1" kern="1200" dirty="0" smtClean="0"/>
              <a:t>The difference </a:t>
            </a:r>
            <a:r>
              <a:rPr lang="en-US" sz="2000" kern="1200" dirty="0" smtClean="0"/>
              <a:t>between an auditor’s expectation and the recorded book value of an account not subject to auditing procedures </a:t>
            </a:r>
            <a:r>
              <a:rPr lang="en-US" sz="2000" b="1" kern="1200" dirty="0" smtClean="0"/>
              <a:t>can be due to misstatements, inherent factors that affect the account being audited, and factors related to the reliability of data used to develop the expectation. </a:t>
            </a:r>
          </a:p>
          <a:p>
            <a:pPr marL="912813" indent="1588">
              <a:buNone/>
              <a:defRPr/>
            </a:pPr>
            <a:r>
              <a:rPr lang="en-US" sz="2000" b="1" kern="1200" dirty="0" smtClean="0"/>
              <a:t>The greater the precision of the expectation, the more likely the difference</a:t>
            </a:r>
            <a:r>
              <a:rPr lang="en-US" sz="2000" kern="1200" dirty="0" smtClean="0"/>
              <a:t> between the auditor’s expectation and the recorded value </a:t>
            </a:r>
            <a:r>
              <a:rPr lang="en-US" sz="2000" b="1" kern="1200" dirty="0" smtClean="0"/>
              <a:t>will be due to misstatements</a:t>
            </a:r>
            <a:r>
              <a:rPr lang="en-US" sz="2000" kern="1200" dirty="0" smtClean="0"/>
              <a:t>. Conversely, </a:t>
            </a:r>
            <a:r>
              <a:rPr lang="en-US" sz="2000" b="1" kern="1200" dirty="0" smtClean="0"/>
              <a:t>the less precise the expectation, the more likely the difference is due to factors related to inherent factors, and the reliability of data used to develop the expectation. </a:t>
            </a:r>
          </a:p>
          <a:p>
            <a:pPr marL="912813" indent="1588">
              <a:buNone/>
              <a:defRPr/>
            </a:pPr>
            <a:r>
              <a:rPr lang="en-US" sz="2000" kern="1200" dirty="0" smtClean="0"/>
              <a:t>Where differences between expectation and recorded amounts</a:t>
            </a:r>
            <a:endParaRPr lang="en-US" sz="2000" dirty="0" smtClean="0"/>
          </a:p>
          <a:p>
            <a:endParaRPr lang="en-US" dirty="0"/>
          </a:p>
        </p:txBody>
      </p:sp>
      <p:sp>
        <p:nvSpPr>
          <p:cNvPr id="4" name="Дата 3"/>
          <p:cNvSpPr>
            <a:spLocks noGrp="1"/>
          </p:cNvSpPr>
          <p:nvPr>
            <p:ph type="dt" sz="half" idx="10"/>
          </p:nvPr>
        </p:nvSpPr>
        <p:spPr/>
        <p:txBody>
          <a:bodyPr/>
          <a:lstStyle/>
          <a:p>
            <a:pPr>
              <a:defRPr/>
            </a:pPr>
            <a:r>
              <a:rPr lang="en-US" altLang="en-US" dirty="0" smtClean="0"/>
              <a:t>Nov 2,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5</a:t>
            </a:fld>
            <a:endParaRPr lang="de-AT" altLang="en-US"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879475"/>
            <a:ext cx="8229600" cy="5749925"/>
          </a:xfrm>
        </p:spPr>
        <p:txBody>
          <a:bodyPr/>
          <a:lstStyle/>
          <a:p>
            <a:pPr marL="912813" indent="1588">
              <a:buNone/>
            </a:pPr>
            <a:r>
              <a:rPr lang="en-US" sz="2000" dirty="0" smtClean="0"/>
              <a:t>plays an important role in audit engagement. To obtain the evidence that qualifies for both sufficiency and appropriateness auditor is required to design and implement audit procedures in this regard. ISA 500 states that audit evidence is more reliable if:</a:t>
            </a:r>
          </a:p>
          <a:p>
            <a:pPr marL="1377950" lvl="1" indent="-342900">
              <a:buClr>
                <a:schemeClr val="accent1"/>
              </a:buClr>
              <a:buSzPct val="65000"/>
              <a:buFont typeface="Wingdings" pitchFamily="2" charset="2"/>
              <a:buChar char="Ø"/>
            </a:pPr>
            <a:r>
              <a:rPr lang="en-US" sz="2000" dirty="0" smtClean="0">
                <a:ea typeface="+mn-ea"/>
                <a:cs typeface="+mn-cs"/>
              </a:rPr>
              <a:t>it is obtained from independent sources outside the entity</a:t>
            </a:r>
          </a:p>
          <a:p>
            <a:pPr marL="1377950" lvl="1" indent="-342900">
              <a:buClr>
                <a:schemeClr val="accent1"/>
              </a:buClr>
              <a:buSzPct val="65000"/>
              <a:buFont typeface="Wingdings" pitchFamily="2" charset="2"/>
              <a:buChar char="Ø"/>
            </a:pPr>
            <a:r>
              <a:rPr lang="en-US" sz="2000" dirty="0" smtClean="0">
                <a:ea typeface="+mn-ea"/>
                <a:cs typeface="+mn-cs"/>
              </a:rPr>
              <a:t>the controls over its preparation and maintenance are effective</a:t>
            </a:r>
          </a:p>
          <a:p>
            <a:pPr marL="1377950" lvl="1" indent="-342900">
              <a:buClr>
                <a:schemeClr val="accent1"/>
              </a:buClr>
              <a:buSzPct val="65000"/>
              <a:buFont typeface="Wingdings" pitchFamily="2" charset="2"/>
              <a:buChar char="Ø"/>
            </a:pPr>
            <a:r>
              <a:rPr lang="en-US" sz="2000" dirty="0" smtClean="0">
                <a:ea typeface="+mn-ea"/>
                <a:cs typeface="+mn-cs"/>
              </a:rPr>
              <a:t>it is obtained by auditor directly</a:t>
            </a:r>
          </a:p>
          <a:p>
            <a:pPr marL="1377950" lvl="1" indent="-342900">
              <a:buClr>
                <a:schemeClr val="accent1"/>
              </a:buClr>
              <a:buSzPct val="65000"/>
              <a:buFont typeface="Wingdings" pitchFamily="2" charset="2"/>
              <a:buChar char="Ø"/>
            </a:pPr>
            <a:r>
              <a:rPr lang="en-US" sz="2000" dirty="0" smtClean="0">
                <a:ea typeface="+mn-ea"/>
                <a:cs typeface="+mn-cs"/>
              </a:rPr>
              <a:t>it is in documented form instead of verbal or oral evidence</a:t>
            </a:r>
          </a:p>
          <a:p>
            <a:pPr marL="1377950" lvl="1" indent="-342900">
              <a:buClr>
                <a:schemeClr val="accent1"/>
              </a:buClr>
              <a:buSzPct val="65000"/>
              <a:buFont typeface="Wingdings" pitchFamily="2" charset="2"/>
              <a:buChar char="Ø"/>
            </a:pPr>
            <a:r>
              <a:rPr lang="en-US" sz="2000" dirty="0" smtClean="0">
                <a:ea typeface="+mn-ea"/>
                <a:cs typeface="+mn-cs"/>
              </a:rPr>
              <a:t>it is original rather than photocopies etc.</a:t>
            </a:r>
          </a:p>
          <a:p>
            <a:pPr marL="912813" indent="1588">
              <a:buNone/>
            </a:pPr>
            <a:r>
              <a:rPr lang="en-US" sz="2000" dirty="0" smtClean="0"/>
              <a:t>To obtain information directly and independent of entity’s influence auditor has the right to obtain confirmations from third parties outside the organization. Such confirmations are also referred as external confirmations.</a:t>
            </a:r>
          </a:p>
          <a:p>
            <a:pPr marL="912813" indent="1588">
              <a:buNone/>
            </a:pPr>
            <a:r>
              <a:rPr lang="en-US" sz="2000" dirty="0" smtClean="0"/>
              <a:t>These external confirmations are used to corroborate the information auditor already has acquired and increase the assurance of evidence already obtained.</a:t>
            </a:r>
          </a:p>
        </p:txBody>
      </p:sp>
      <p:sp>
        <p:nvSpPr>
          <p:cNvPr id="4" name="Дата 3"/>
          <p:cNvSpPr>
            <a:spLocks noGrp="1"/>
          </p:cNvSpPr>
          <p:nvPr>
            <p:ph type="dt" sz="half" idx="10"/>
          </p:nvPr>
        </p:nvSpPr>
        <p:spPr/>
        <p:txBody>
          <a:bodyPr/>
          <a:lstStyle/>
          <a:p>
            <a:pPr>
              <a:defRPr/>
            </a:pPr>
            <a:r>
              <a:rPr lang="en-US" altLang="en-US" dirty="0" smtClean="0"/>
              <a:t>Nov 2,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50</a:t>
            </a:fld>
            <a:endParaRPr lang="de-AT" altLang="en-US"/>
          </a:p>
        </p:txBody>
      </p:sp>
      <p:sp>
        <p:nvSpPr>
          <p:cNvPr id="8" name="Заголовок 1"/>
          <p:cNvSpPr>
            <a:spLocks noGrp="1"/>
          </p:cNvSpPr>
          <p:nvPr>
            <p:ph type="title"/>
          </p:nvPr>
        </p:nvSpPr>
        <p:spPr>
          <a:xfrm>
            <a:off x="76200" y="228600"/>
            <a:ext cx="9067800" cy="1139825"/>
          </a:xfrm>
        </p:spPr>
        <p:txBody>
          <a:bodyPr/>
          <a:lstStyle/>
          <a:p>
            <a:r>
              <a:rPr lang="en-US" sz="4000" dirty="0" err="1" smtClean="0">
                <a:latin typeface="Verdana" pitchFamily="34" charset="0"/>
                <a:ea typeface="Verdana" pitchFamily="34" charset="0"/>
                <a:cs typeface="Verdana" pitchFamily="34" charset="0"/>
              </a:rPr>
              <a:t>Appendix:ISA</a:t>
            </a:r>
            <a:r>
              <a:rPr lang="en-US" sz="4000" dirty="0" smtClean="0">
                <a:latin typeface="Verdana" pitchFamily="34" charset="0"/>
                <a:ea typeface="Verdana" pitchFamily="34" charset="0"/>
                <a:cs typeface="Verdana" pitchFamily="34" charset="0"/>
              </a:rPr>
              <a:t> 501 – Audit </a:t>
            </a:r>
            <a:r>
              <a:rPr lang="en-US" sz="4000" dirty="0" err="1" smtClean="0">
                <a:latin typeface="Verdana" pitchFamily="34" charset="0"/>
                <a:ea typeface="Verdana" pitchFamily="34" charset="0"/>
                <a:cs typeface="Verdana" pitchFamily="34" charset="0"/>
              </a:rPr>
              <a:t>ev-ce</a:t>
            </a:r>
            <a:r>
              <a:rPr lang="en-US" sz="4000" dirty="0" smtClean="0">
                <a:latin typeface="Verdana" pitchFamily="34" charset="0"/>
                <a:ea typeface="Verdana" pitchFamily="34" charset="0"/>
                <a:cs typeface="Verdana" pitchFamily="34" charset="0"/>
              </a:rPr>
              <a:t> 2</a:t>
            </a:r>
            <a:endParaRPr lang="en-US" sz="4000" dirty="0">
              <a:latin typeface="Verdana" pitchFamily="34" charset="0"/>
              <a:ea typeface="Verdana" pitchFamily="34" charset="0"/>
              <a:cs typeface="Verdana" pitchFamily="34" charset="0"/>
            </a:endParaRP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879475"/>
            <a:ext cx="8229600" cy="5749925"/>
          </a:xfrm>
        </p:spPr>
        <p:txBody>
          <a:bodyPr/>
          <a:lstStyle/>
          <a:p>
            <a:pPr marL="912813" indent="1588">
              <a:buNone/>
            </a:pPr>
            <a:r>
              <a:rPr lang="en-US" sz="2000" dirty="0" smtClean="0"/>
              <a:t>ISA 505 provides guidance on how to use external confirmations to collect audit evidence.</a:t>
            </a:r>
          </a:p>
          <a:p>
            <a:pPr marL="912813">
              <a:buFont typeface="Wingdings" pitchFamily="2" charset="2"/>
              <a:buChar char="q"/>
            </a:pPr>
            <a:r>
              <a:rPr lang="en-US" sz="2000" dirty="0" smtClean="0"/>
              <a:t>External confirmation procedures - Formally external confirmation is defined as: Audit evidence obtained as a direct written response to the auditor from a third party (the confirming party), in paper form, or by electronic or other medium. Two things to understand:</a:t>
            </a:r>
          </a:p>
          <a:p>
            <a:pPr marL="1377950" lvl="1" indent="-342900">
              <a:buClr>
                <a:schemeClr val="accent1"/>
              </a:buClr>
              <a:buSzPct val="65000"/>
              <a:buFont typeface="Wingdings" pitchFamily="2" charset="2"/>
              <a:buChar char="Ø"/>
            </a:pPr>
            <a:r>
              <a:rPr lang="en-US" sz="2000" dirty="0" smtClean="0">
                <a:ea typeface="+mn-ea"/>
                <a:cs typeface="+mn-cs"/>
              </a:rPr>
              <a:t>It is served to the auditor directly by the third party</a:t>
            </a:r>
          </a:p>
          <a:p>
            <a:pPr marL="1377950" lvl="1" indent="-342900">
              <a:buClr>
                <a:schemeClr val="accent1"/>
              </a:buClr>
              <a:buSzPct val="65000"/>
              <a:buFont typeface="Wingdings" pitchFamily="2" charset="2"/>
              <a:buChar char="Ø"/>
            </a:pPr>
            <a:r>
              <a:rPr lang="en-US" sz="2000" dirty="0" smtClean="0">
                <a:ea typeface="+mn-ea"/>
                <a:cs typeface="+mn-cs"/>
              </a:rPr>
              <a:t>It is a written response and may be in paper form (hard copy) or electronic form (soft copy) or any other medium</a:t>
            </a:r>
          </a:p>
          <a:p>
            <a:pPr marL="912813" indent="1588">
              <a:buNone/>
            </a:pPr>
            <a:r>
              <a:rPr lang="en-US" sz="2000" dirty="0" smtClean="0"/>
              <a:t>Few things auditor needs to decide regarding confirmation request include:</a:t>
            </a:r>
          </a:p>
          <a:p>
            <a:pPr marL="1377950" lvl="1" indent="-342900">
              <a:buClr>
                <a:schemeClr val="accent1"/>
              </a:buClr>
              <a:buSzPct val="65000"/>
              <a:buFont typeface="Wingdings" pitchFamily="2" charset="2"/>
              <a:buChar char="Ø"/>
            </a:pPr>
            <a:r>
              <a:rPr lang="en-US" sz="2000" dirty="0" smtClean="0">
                <a:ea typeface="+mn-ea"/>
                <a:cs typeface="+mn-cs"/>
              </a:rPr>
              <a:t>Identify the information to be confirmed</a:t>
            </a:r>
          </a:p>
          <a:p>
            <a:pPr marL="1377950" lvl="1" indent="-342900">
              <a:buClr>
                <a:schemeClr val="accent1"/>
              </a:buClr>
              <a:buSzPct val="65000"/>
              <a:buFont typeface="Wingdings" pitchFamily="2" charset="2"/>
              <a:buChar char="Ø"/>
            </a:pPr>
            <a:r>
              <a:rPr lang="en-US" sz="2000" dirty="0" smtClean="0">
                <a:ea typeface="+mn-ea"/>
                <a:cs typeface="+mn-cs"/>
              </a:rPr>
              <a:t>Identify the appropriate party for confirmation. Appropriate person is the one who has the knowledge of information auditor is seeking</a:t>
            </a:r>
          </a:p>
          <a:p>
            <a:pPr marL="1377950" lvl="1" indent="-342900">
              <a:buClr>
                <a:schemeClr val="accent1"/>
              </a:buClr>
              <a:buSzPct val="65000"/>
              <a:buFont typeface="Wingdings" pitchFamily="2" charset="2"/>
              <a:buChar char="Ø"/>
            </a:pPr>
            <a:r>
              <a:rPr lang="en-US" sz="2000" dirty="0" smtClean="0">
                <a:ea typeface="+mn-ea"/>
                <a:cs typeface="+mn-cs"/>
              </a:rPr>
              <a:t>Determine the nature of confirmation request which is appropriate in a given situation</a:t>
            </a:r>
          </a:p>
          <a:p>
            <a:pPr marL="912813">
              <a:buFont typeface="Wingdings" pitchFamily="2" charset="2"/>
              <a:buChar char="q"/>
            </a:pPr>
            <a:endParaRPr lang="en-US" sz="2000" dirty="0" smtClean="0"/>
          </a:p>
        </p:txBody>
      </p:sp>
      <p:sp>
        <p:nvSpPr>
          <p:cNvPr id="4" name="Дата 3"/>
          <p:cNvSpPr>
            <a:spLocks noGrp="1"/>
          </p:cNvSpPr>
          <p:nvPr>
            <p:ph type="dt" sz="half" idx="10"/>
          </p:nvPr>
        </p:nvSpPr>
        <p:spPr/>
        <p:txBody>
          <a:bodyPr/>
          <a:lstStyle/>
          <a:p>
            <a:pPr>
              <a:defRPr/>
            </a:pPr>
            <a:r>
              <a:rPr lang="en-US" altLang="en-US" dirty="0" smtClean="0"/>
              <a:t>Nov 2,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51</a:t>
            </a:fld>
            <a:endParaRPr lang="de-AT" altLang="en-US"/>
          </a:p>
        </p:txBody>
      </p:sp>
      <p:sp>
        <p:nvSpPr>
          <p:cNvPr id="8" name="Заголовок 1"/>
          <p:cNvSpPr>
            <a:spLocks noGrp="1"/>
          </p:cNvSpPr>
          <p:nvPr>
            <p:ph type="title"/>
          </p:nvPr>
        </p:nvSpPr>
        <p:spPr>
          <a:xfrm>
            <a:off x="76200" y="228600"/>
            <a:ext cx="9067800" cy="1139825"/>
          </a:xfrm>
        </p:spPr>
        <p:txBody>
          <a:bodyPr/>
          <a:lstStyle/>
          <a:p>
            <a:r>
              <a:rPr lang="en-US" sz="4000" dirty="0" err="1" smtClean="0">
                <a:latin typeface="Verdana" pitchFamily="34" charset="0"/>
                <a:ea typeface="Verdana" pitchFamily="34" charset="0"/>
                <a:cs typeface="Verdana" pitchFamily="34" charset="0"/>
              </a:rPr>
              <a:t>Appendix:ISA</a:t>
            </a:r>
            <a:r>
              <a:rPr lang="en-US" sz="4000" dirty="0" smtClean="0">
                <a:latin typeface="Verdana" pitchFamily="34" charset="0"/>
                <a:ea typeface="Verdana" pitchFamily="34" charset="0"/>
                <a:cs typeface="Verdana" pitchFamily="34" charset="0"/>
              </a:rPr>
              <a:t> 501 – Audit </a:t>
            </a:r>
            <a:r>
              <a:rPr lang="en-US" sz="4000" dirty="0" err="1" smtClean="0">
                <a:latin typeface="Verdana" pitchFamily="34" charset="0"/>
                <a:ea typeface="Verdana" pitchFamily="34" charset="0"/>
                <a:cs typeface="Verdana" pitchFamily="34" charset="0"/>
              </a:rPr>
              <a:t>ev-ce</a:t>
            </a:r>
            <a:r>
              <a:rPr lang="en-US" sz="4000" dirty="0" smtClean="0">
                <a:latin typeface="Verdana" pitchFamily="34" charset="0"/>
                <a:ea typeface="Verdana" pitchFamily="34" charset="0"/>
                <a:cs typeface="Verdana" pitchFamily="34" charset="0"/>
              </a:rPr>
              <a:t> 2</a:t>
            </a:r>
            <a:endParaRPr lang="en-US" sz="4000" dirty="0">
              <a:latin typeface="Verdana" pitchFamily="34" charset="0"/>
              <a:ea typeface="Verdana" pitchFamily="34" charset="0"/>
              <a:cs typeface="Verdana" pitchFamily="34" charset="0"/>
            </a:endParaRP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879475"/>
            <a:ext cx="8229600" cy="5749925"/>
          </a:xfrm>
        </p:spPr>
        <p:txBody>
          <a:bodyPr/>
          <a:lstStyle/>
          <a:p>
            <a:pPr marL="1377950" lvl="1" indent="-342900">
              <a:buClr>
                <a:schemeClr val="accent1"/>
              </a:buClr>
              <a:buSzPct val="65000"/>
              <a:buFont typeface="Wingdings" pitchFamily="2" charset="2"/>
              <a:buChar char="Ø"/>
            </a:pPr>
            <a:r>
              <a:rPr lang="en-US" sz="2000" dirty="0" smtClean="0">
                <a:ea typeface="+mn-ea"/>
                <a:cs typeface="+mn-cs"/>
              </a:rPr>
              <a:t>Method of sending initial and follow-up requests</a:t>
            </a:r>
          </a:p>
          <a:p>
            <a:pPr marL="912813" indent="1588">
              <a:buNone/>
            </a:pPr>
            <a:r>
              <a:rPr lang="en-US" sz="2000" dirty="0" smtClean="0"/>
              <a:t>While designing the confirmation auditor considers:</a:t>
            </a:r>
          </a:p>
          <a:p>
            <a:pPr marL="1377950" lvl="1" indent="-342900">
              <a:buClr>
                <a:schemeClr val="accent1"/>
              </a:buClr>
              <a:buSzPct val="65000"/>
              <a:buFont typeface="Wingdings" pitchFamily="2" charset="2"/>
              <a:buChar char="Ø"/>
            </a:pPr>
            <a:r>
              <a:rPr lang="en-US" sz="2000" dirty="0" smtClean="0">
                <a:ea typeface="+mn-ea"/>
                <a:cs typeface="+mn-cs"/>
              </a:rPr>
              <a:t>The relevant assertions</a:t>
            </a:r>
          </a:p>
          <a:p>
            <a:pPr marL="1377950" lvl="1" indent="-342900">
              <a:buClr>
                <a:schemeClr val="accent1"/>
              </a:buClr>
              <a:buSzPct val="65000"/>
              <a:buFont typeface="Wingdings" pitchFamily="2" charset="2"/>
              <a:buChar char="Ø"/>
            </a:pPr>
            <a:r>
              <a:rPr lang="en-US" sz="2000" dirty="0" smtClean="0">
                <a:ea typeface="+mn-ea"/>
                <a:cs typeface="+mn-cs"/>
              </a:rPr>
              <a:t>Risk of material misstatement</a:t>
            </a:r>
          </a:p>
          <a:p>
            <a:pPr marL="1377950" lvl="1" indent="-342900">
              <a:buClr>
                <a:schemeClr val="accent1"/>
              </a:buClr>
              <a:buSzPct val="65000"/>
              <a:buFont typeface="Wingdings" pitchFamily="2" charset="2"/>
              <a:buChar char="Ø"/>
            </a:pPr>
            <a:r>
              <a:rPr lang="en-US" sz="2000" dirty="0" smtClean="0">
                <a:ea typeface="+mn-ea"/>
                <a:cs typeface="+mn-cs"/>
              </a:rPr>
              <a:t>Format of presentation</a:t>
            </a:r>
          </a:p>
          <a:p>
            <a:pPr marL="1377950" lvl="1" indent="-342900">
              <a:buClr>
                <a:schemeClr val="accent1"/>
              </a:buClr>
              <a:buSzPct val="65000"/>
              <a:buFont typeface="Wingdings" pitchFamily="2" charset="2"/>
              <a:buChar char="Ø"/>
            </a:pPr>
            <a:r>
              <a:rPr lang="en-US" sz="2000" dirty="0" smtClean="0">
                <a:ea typeface="+mn-ea"/>
                <a:cs typeface="+mn-cs"/>
              </a:rPr>
              <a:t>Method and mode of communication</a:t>
            </a:r>
          </a:p>
          <a:p>
            <a:pPr marL="1377950" lvl="1" indent="-342900">
              <a:buClr>
                <a:schemeClr val="accent1"/>
              </a:buClr>
              <a:buSzPct val="65000"/>
              <a:buFont typeface="Wingdings" pitchFamily="2" charset="2"/>
              <a:buChar char="Ø"/>
            </a:pPr>
            <a:r>
              <a:rPr lang="en-US" sz="2000" dirty="0" smtClean="0">
                <a:ea typeface="+mn-ea"/>
                <a:cs typeface="+mn-cs"/>
              </a:rPr>
              <a:t>Degree of help third party can reasonably offer</a:t>
            </a:r>
          </a:p>
          <a:p>
            <a:pPr marL="1377950" lvl="1" indent="-342900">
              <a:buClr>
                <a:schemeClr val="accent1"/>
              </a:buClr>
              <a:buSzPct val="65000"/>
              <a:buFont typeface="Wingdings" pitchFamily="2" charset="2"/>
              <a:buChar char="Ø"/>
            </a:pPr>
            <a:r>
              <a:rPr lang="en-US" sz="2000" dirty="0" smtClean="0">
                <a:ea typeface="+mn-ea"/>
                <a:cs typeface="+mn-cs"/>
              </a:rPr>
              <a:t>Whether management’s authorization is necessary</a:t>
            </a:r>
          </a:p>
          <a:p>
            <a:pPr marL="1377950" lvl="1" indent="-342900">
              <a:buClr>
                <a:schemeClr val="accent1"/>
              </a:buClr>
              <a:buSzPct val="65000"/>
              <a:buFont typeface="Wingdings" pitchFamily="2" charset="2"/>
              <a:buChar char="Ø"/>
            </a:pPr>
            <a:r>
              <a:rPr lang="en-US" sz="2000" dirty="0" smtClean="0">
                <a:ea typeface="+mn-ea"/>
                <a:cs typeface="+mn-cs"/>
              </a:rPr>
              <a:t>Auditor’s experience with similar client or similar type of engagements</a:t>
            </a:r>
          </a:p>
          <a:p>
            <a:pPr marL="912813" indent="1588">
              <a:buNone/>
            </a:pPr>
            <a:r>
              <a:rPr lang="en-US" sz="2000" dirty="0" smtClean="0"/>
              <a:t>While designing the confirmation, it is left on auditor to decide whether a positive confirmation is appropriate or negative confirmation.</a:t>
            </a:r>
          </a:p>
          <a:p>
            <a:pPr marL="912813">
              <a:buFont typeface="Wingdings" pitchFamily="2" charset="2"/>
              <a:buChar char="q"/>
            </a:pPr>
            <a:r>
              <a:rPr lang="en-US" sz="2000" dirty="0" smtClean="0"/>
              <a:t>Positive and Negative confirmation requests – </a:t>
            </a:r>
          </a:p>
          <a:p>
            <a:pPr marL="1377950" lvl="1" indent="-342900">
              <a:buClr>
                <a:schemeClr val="accent1"/>
              </a:buClr>
              <a:buSzPct val="65000"/>
              <a:buFont typeface="Wingdings" pitchFamily="2" charset="2"/>
              <a:buChar char="Ø"/>
            </a:pPr>
            <a:r>
              <a:rPr lang="en-US" sz="2000" dirty="0" smtClean="0">
                <a:ea typeface="+mn-ea"/>
                <a:cs typeface="+mn-cs"/>
              </a:rPr>
              <a:t>Positive confirmation request - A request that the confirming party respond directly to the auditor indicating whether the confirming party agrees or disagrees with the</a:t>
            </a:r>
            <a:endParaRPr lang="en-US" sz="2000" dirty="0" smtClean="0"/>
          </a:p>
        </p:txBody>
      </p:sp>
      <p:sp>
        <p:nvSpPr>
          <p:cNvPr id="4" name="Дата 3"/>
          <p:cNvSpPr>
            <a:spLocks noGrp="1"/>
          </p:cNvSpPr>
          <p:nvPr>
            <p:ph type="dt" sz="half" idx="10"/>
          </p:nvPr>
        </p:nvSpPr>
        <p:spPr/>
        <p:txBody>
          <a:bodyPr/>
          <a:lstStyle/>
          <a:p>
            <a:pPr>
              <a:defRPr/>
            </a:pPr>
            <a:r>
              <a:rPr lang="en-US" altLang="en-US" dirty="0" smtClean="0"/>
              <a:t>Nov 2,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52</a:t>
            </a:fld>
            <a:endParaRPr lang="de-AT" altLang="en-US"/>
          </a:p>
        </p:txBody>
      </p:sp>
      <p:sp>
        <p:nvSpPr>
          <p:cNvPr id="8" name="Заголовок 1"/>
          <p:cNvSpPr>
            <a:spLocks noGrp="1"/>
          </p:cNvSpPr>
          <p:nvPr>
            <p:ph type="title"/>
          </p:nvPr>
        </p:nvSpPr>
        <p:spPr>
          <a:xfrm>
            <a:off x="76200" y="228600"/>
            <a:ext cx="9067800" cy="1139825"/>
          </a:xfrm>
        </p:spPr>
        <p:txBody>
          <a:bodyPr/>
          <a:lstStyle/>
          <a:p>
            <a:r>
              <a:rPr lang="en-US" sz="4000" dirty="0" err="1" smtClean="0">
                <a:latin typeface="Verdana" pitchFamily="34" charset="0"/>
                <a:ea typeface="Verdana" pitchFamily="34" charset="0"/>
                <a:cs typeface="Verdana" pitchFamily="34" charset="0"/>
              </a:rPr>
              <a:t>Appendix:ISA</a:t>
            </a:r>
            <a:r>
              <a:rPr lang="en-US" sz="4000" dirty="0" smtClean="0">
                <a:latin typeface="Verdana" pitchFamily="34" charset="0"/>
                <a:ea typeface="Verdana" pitchFamily="34" charset="0"/>
                <a:cs typeface="Verdana" pitchFamily="34" charset="0"/>
              </a:rPr>
              <a:t> 501 – Audit </a:t>
            </a:r>
            <a:r>
              <a:rPr lang="en-US" sz="4000" dirty="0" err="1" smtClean="0">
                <a:latin typeface="Verdana" pitchFamily="34" charset="0"/>
                <a:ea typeface="Verdana" pitchFamily="34" charset="0"/>
                <a:cs typeface="Verdana" pitchFamily="34" charset="0"/>
              </a:rPr>
              <a:t>ev-ce</a:t>
            </a:r>
            <a:r>
              <a:rPr lang="en-US" sz="4000" dirty="0" smtClean="0">
                <a:latin typeface="Verdana" pitchFamily="34" charset="0"/>
                <a:ea typeface="Verdana" pitchFamily="34" charset="0"/>
                <a:cs typeface="Verdana" pitchFamily="34" charset="0"/>
              </a:rPr>
              <a:t> 2</a:t>
            </a:r>
            <a:endParaRPr lang="en-US" sz="4000" dirty="0">
              <a:latin typeface="Verdana" pitchFamily="34" charset="0"/>
              <a:ea typeface="Verdana" pitchFamily="34" charset="0"/>
              <a:cs typeface="Verdana" pitchFamily="34" charset="0"/>
            </a:endParaRP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879475"/>
            <a:ext cx="8229600" cy="5749925"/>
          </a:xfrm>
        </p:spPr>
        <p:txBody>
          <a:bodyPr/>
          <a:lstStyle/>
          <a:p>
            <a:pPr marL="1377950" lvl="1" indent="-6350">
              <a:buClr>
                <a:schemeClr val="accent1"/>
              </a:buClr>
              <a:buSzPct val="65000"/>
              <a:buNone/>
            </a:pPr>
            <a:r>
              <a:rPr lang="en-US" sz="2000" dirty="0" smtClean="0">
                <a:ea typeface="+mn-ea"/>
                <a:cs typeface="+mn-cs"/>
              </a:rPr>
              <a:t>information in the request, or providing the requested information. In simple words under positive confirmation requests third party is bound to respond notwithstanding if they agree to the information sent or not. This confirmation method is suitable when auditor demands additional information or the written confirmation from third party is necessary.</a:t>
            </a:r>
          </a:p>
          <a:p>
            <a:pPr marL="1377950" lvl="1" indent="-342900">
              <a:buClr>
                <a:schemeClr val="accent1"/>
              </a:buClr>
              <a:buSzPct val="65000"/>
              <a:buFont typeface="Wingdings" pitchFamily="2" charset="2"/>
              <a:buChar char="Ø"/>
            </a:pPr>
            <a:r>
              <a:rPr lang="en-US" sz="2000" dirty="0" smtClean="0">
                <a:ea typeface="+mn-ea"/>
                <a:cs typeface="+mn-cs"/>
              </a:rPr>
              <a:t>Negative confirmation request - A request that the confirming party respond directly to the auditor only if the confirming party disagrees with the information provided in the request. In simple words third party is required to respond only if they agree to the information sent. If they don’t respond in stated time then it will be considered that third party agrees to the information sent by the auditor.</a:t>
            </a:r>
          </a:p>
          <a:p>
            <a:pPr marL="912813">
              <a:buFont typeface="Wingdings" pitchFamily="2" charset="2"/>
              <a:buChar char="q"/>
            </a:pPr>
            <a:r>
              <a:rPr lang="en-US" sz="2000" dirty="0" smtClean="0"/>
              <a:t>Management’s refusal to permit external confirmations - If management refuses to permit auditor to seek confirmation from third parties then auditor shall:</a:t>
            </a:r>
          </a:p>
          <a:p>
            <a:pPr marL="1377950" lvl="1" indent="-342900">
              <a:buClr>
                <a:schemeClr val="accent1"/>
              </a:buClr>
              <a:buSzPct val="65000"/>
              <a:buFont typeface="Wingdings" pitchFamily="2" charset="2"/>
              <a:buChar char="Ø"/>
            </a:pPr>
            <a:r>
              <a:rPr lang="en-US" sz="2000" dirty="0" smtClean="0">
                <a:ea typeface="+mn-ea"/>
                <a:cs typeface="+mn-cs"/>
              </a:rPr>
              <a:t>Ask management to know the reasons and determine if they are valid</a:t>
            </a:r>
          </a:p>
          <a:p>
            <a:pPr marL="912813">
              <a:buFont typeface="Wingdings" pitchFamily="2" charset="2"/>
              <a:buChar char="q"/>
            </a:pPr>
            <a:endParaRPr lang="en-US" sz="2000" dirty="0" smtClean="0"/>
          </a:p>
        </p:txBody>
      </p:sp>
      <p:sp>
        <p:nvSpPr>
          <p:cNvPr id="4" name="Дата 3"/>
          <p:cNvSpPr>
            <a:spLocks noGrp="1"/>
          </p:cNvSpPr>
          <p:nvPr>
            <p:ph type="dt" sz="half" idx="10"/>
          </p:nvPr>
        </p:nvSpPr>
        <p:spPr/>
        <p:txBody>
          <a:bodyPr/>
          <a:lstStyle/>
          <a:p>
            <a:pPr>
              <a:defRPr/>
            </a:pPr>
            <a:r>
              <a:rPr lang="en-US" altLang="en-US" dirty="0" smtClean="0"/>
              <a:t>Nov 2,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53</a:t>
            </a:fld>
            <a:endParaRPr lang="de-AT" altLang="en-US"/>
          </a:p>
        </p:txBody>
      </p:sp>
      <p:sp>
        <p:nvSpPr>
          <p:cNvPr id="8" name="Заголовок 1"/>
          <p:cNvSpPr>
            <a:spLocks noGrp="1"/>
          </p:cNvSpPr>
          <p:nvPr>
            <p:ph type="title"/>
          </p:nvPr>
        </p:nvSpPr>
        <p:spPr>
          <a:xfrm>
            <a:off x="76200" y="228600"/>
            <a:ext cx="9067800" cy="1139825"/>
          </a:xfrm>
        </p:spPr>
        <p:txBody>
          <a:bodyPr/>
          <a:lstStyle/>
          <a:p>
            <a:r>
              <a:rPr lang="en-US" sz="4000" dirty="0" err="1" smtClean="0">
                <a:latin typeface="Verdana" pitchFamily="34" charset="0"/>
                <a:ea typeface="Verdana" pitchFamily="34" charset="0"/>
                <a:cs typeface="Verdana" pitchFamily="34" charset="0"/>
              </a:rPr>
              <a:t>Appendix:ISA</a:t>
            </a:r>
            <a:r>
              <a:rPr lang="en-US" sz="4000" dirty="0" smtClean="0">
                <a:latin typeface="Verdana" pitchFamily="34" charset="0"/>
                <a:ea typeface="Verdana" pitchFamily="34" charset="0"/>
                <a:cs typeface="Verdana" pitchFamily="34" charset="0"/>
              </a:rPr>
              <a:t> 501 – Audit </a:t>
            </a:r>
            <a:r>
              <a:rPr lang="en-US" sz="4000" dirty="0" err="1" smtClean="0">
                <a:latin typeface="Verdana" pitchFamily="34" charset="0"/>
                <a:ea typeface="Verdana" pitchFamily="34" charset="0"/>
                <a:cs typeface="Verdana" pitchFamily="34" charset="0"/>
              </a:rPr>
              <a:t>ev-ce</a:t>
            </a:r>
            <a:r>
              <a:rPr lang="en-US" sz="4000" dirty="0" smtClean="0">
                <a:latin typeface="Verdana" pitchFamily="34" charset="0"/>
                <a:ea typeface="Verdana" pitchFamily="34" charset="0"/>
                <a:cs typeface="Verdana" pitchFamily="34" charset="0"/>
              </a:rPr>
              <a:t> 2</a:t>
            </a:r>
            <a:endParaRPr lang="en-US" sz="4000" dirty="0">
              <a:latin typeface="Verdana" pitchFamily="34" charset="0"/>
              <a:ea typeface="Verdana" pitchFamily="34" charset="0"/>
              <a:cs typeface="Verdana" pitchFamily="34" charset="0"/>
            </a:endParaRP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879475"/>
            <a:ext cx="8229600" cy="5749925"/>
          </a:xfrm>
        </p:spPr>
        <p:txBody>
          <a:bodyPr/>
          <a:lstStyle/>
          <a:p>
            <a:pPr marL="1377950" lvl="1" indent="-342900">
              <a:buClr>
                <a:schemeClr val="accent1"/>
              </a:buClr>
              <a:buSzPct val="65000"/>
              <a:buFont typeface="Wingdings" pitchFamily="2" charset="2"/>
              <a:buChar char="Ø"/>
            </a:pPr>
            <a:r>
              <a:rPr lang="en-US" sz="2000" dirty="0" smtClean="0">
                <a:ea typeface="+mn-ea"/>
                <a:cs typeface="+mn-cs"/>
              </a:rPr>
              <a:t>Assess how management’s refusal will affect the work of auditor in obtaining sufficient appropriate audit evidence</a:t>
            </a:r>
          </a:p>
          <a:p>
            <a:pPr marL="1377950" lvl="1" indent="-342900">
              <a:buClr>
                <a:schemeClr val="accent1"/>
              </a:buClr>
              <a:buSzPct val="65000"/>
              <a:buFont typeface="Wingdings" pitchFamily="2" charset="2"/>
              <a:buChar char="Ø"/>
            </a:pPr>
            <a:r>
              <a:rPr lang="en-US" sz="2000" dirty="0" smtClean="0">
                <a:ea typeface="+mn-ea"/>
                <a:cs typeface="+mn-cs"/>
              </a:rPr>
              <a:t>Apply alternative procedures to obtain audit evidence</a:t>
            </a:r>
          </a:p>
          <a:p>
            <a:pPr marL="912813" indent="1588">
              <a:buNone/>
            </a:pPr>
            <a:r>
              <a:rPr lang="en-US" sz="2000" dirty="0" smtClean="0"/>
              <a:t>Management’s refusal is not always unreasonable. For example if client is in dispute with the party from whom auditor intended a confirmation, then such request may hamper the dispute resolution process.</a:t>
            </a:r>
          </a:p>
          <a:p>
            <a:pPr marL="912813" indent="1588">
              <a:buNone/>
            </a:pPr>
            <a:r>
              <a:rPr lang="en-US" sz="2000" dirty="0" smtClean="0"/>
              <a:t>If auditor concludes that the reasons of refusal are unreasonable then auditor shall communicate the matter to those charged with governance and determine whether modification according the provisions of ISA 705.</a:t>
            </a:r>
          </a:p>
          <a:p>
            <a:pPr marL="912813">
              <a:buFont typeface="Wingdings" pitchFamily="2" charset="2"/>
              <a:buChar char="q"/>
            </a:pPr>
            <a:r>
              <a:rPr lang="en-US" sz="2000" dirty="0" smtClean="0"/>
              <a:t>Responses to confirmation requests - If auditor finds confirmation to be suspicious and its reliability is doubtful then auditor shall seek additional audit evidence to clear the doubts. If auditor concludes that response to confirmation is not reliable then he shall determine what changes are necessary in terms of nature, timing and extent of additional audit procedures and also assess if assessment of risk of material misstatement</a:t>
            </a:r>
            <a:endParaRPr lang="en-US" sz="2000" dirty="0" smtClean="0"/>
          </a:p>
        </p:txBody>
      </p:sp>
      <p:sp>
        <p:nvSpPr>
          <p:cNvPr id="4" name="Дата 3"/>
          <p:cNvSpPr>
            <a:spLocks noGrp="1"/>
          </p:cNvSpPr>
          <p:nvPr>
            <p:ph type="dt" sz="half" idx="10"/>
          </p:nvPr>
        </p:nvSpPr>
        <p:spPr/>
        <p:txBody>
          <a:bodyPr/>
          <a:lstStyle/>
          <a:p>
            <a:pPr>
              <a:defRPr/>
            </a:pPr>
            <a:r>
              <a:rPr lang="en-US" altLang="en-US" dirty="0" smtClean="0"/>
              <a:t>Nov 2,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54</a:t>
            </a:fld>
            <a:endParaRPr lang="de-AT" altLang="en-US"/>
          </a:p>
        </p:txBody>
      </p:sp>
      <p:sp>
        <p:nvSpPr>
          <p:cNvPr id="8" name="Заголовок 1"/>
          <p:cNvSpPr>
            <a:spLocks noGrp="1"/>
          </p:cNvSpPr>
          <p:nvPr>
            <p:ph type="title"/>
          </p:nvPr>
        </p:nvSpPr>
        <p:spPr>
          <a:xfrm>
            <a:off x="76200" y="228600"/>
            <a:ext cx="9067800" cy="1139825"/>
          </a:xfrm>
        </p:spPr>
        <p:txBody>
          <a:bodyPr/>
          <a:lstStyle/>
          <a:p>
            <a:r>
              <a:rPr lang="en-US" sz="4000" dirty="0" err="1" smtClean="0">
                <a:latin typeface="Verdana" pitchFamily="34" charset="0"/>
                <a:ea typeface="Verdana" pitchFamily="34" charset="0"/>
                <a:cs typeface="Verdana" pitchFamily="34" charset="0"/>
              </a:rPr>
              <a:t>Appendix:ISA</a:t>
            </a:r>
            <a:r>
              <a:rPr lang="en-US" sz="4000" dirty="0" smtClean="0">
                <a:latin typeface="Verdana" pitchFamily="34" charset="0"/>
                <a:ea typeface="Verdana" pitchFamily="34" charset="0"/>
                <a:cs typeface="Verdana" pitchFamily="34" charset="0"/>
              </a:rPr>
              <a:t> 501 – Audit </a:t>
            </a:r>
            <a:r>
              <a:rPr lang="en-US" sz="4000" dirty="0" err="1" smtClean="0">
                <a:latin typeface="Verdana" pitchFamily="34" charset="0"/>
                <a:ea typeface="Verdana" pitchFamily="34" charset="0"/>
                <a:cs typeface="Verdana" pitchFamily="34" charset="0"/>
              </a:rPr>
              <a:t>ev-ce</a:t>
            </a:r>
            <a:r>
              <a:rPr lang="en-US" sz="4000" dirty="0" smtClean="0">
                <a:latin typeface="Verdana" pitchFamily="34" charset="0"/>
                <a:ea typeface="Verdana" pitchFamily="34" charset="0"/>
                <a:cs typeface="Verdana" pitchFamily="34" charset="0"/>
              </a:rPr>
              <a:t> 2</a:t>
            </a:r>
            <a:endParaRPr lang="en-US" sz="4000" dirty="0">
              <a:latin typeface="Verdana" pitchFamily="34" charset="0"/>
              <a:ea typeface="Verdana" pitchFamily="34" charset="0"/>
              <a:cs typeface="Verdana" pitchFamily="34" charset="0"/>
            </a:endParaRP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879475"/>
            <a:ext cx="8229600" cy="5749925"/>
          </a:xfrm>
        </p:spPr>
        <p:txBody>
          <a:bodyPr/>
          <a:lstStyle/>
          <a:p>
            <a:pPr marL="1377950" lvl="1" indent="-6350">
              <a:buClr>
                <a:schemeClr val="accent1"/>
              </a:buClr>
              <a:buSzPct val="65000"/>
              <a:buNone/>
            </a:pPr>
            <a:r>
              <a:rPr lang="en-US" sz="2000" dirty="0" smtClean="0"/>
              <a:t>needs revision.</a:t>
            </a:r>
          </a:p>
          <a:p>
            <a:pPr marL="912813" indent="1588">
              <a:buNone/>
            </a:pPr>
            <a:r>
              <a:rPr lang="en-US" sz="2000" dirty="0" smtClean="0"/>
              <a:t>The doubts may arise if:</a:t>
            </a:r>
          </a:p>
          <a:p>
            <a:pPr marL="1377950" lvl="1" indent="-342900">
              <a:buClr>
                <a:schemeClr val="accent1"/>
              </a:buClr>
              <a:buSzPct val="65000"/>
              <a:buFont typeface="Wingdings" pitchFamily="2" charset="2"/>
              <a:buChar char="Ø"/>
            </a:pPr>
            <a:r>
              <a:rPr lang="en-US" sz="2000" dirty="0" smtClean="0">
                <a:ea typeface="+mn-ea"/>
                <a:cs typeface="+mn-cs"/>
              </a:rPr>
              <a:t>Confirmation was received indirectly</a:t>
            </a:r>
          </a:p>
          <a:p>
            <a:pPr marL="1377950" lvl="1" indent="-342900">
              <a:buClr>
                <a:schemeClr val="accent1"/>
              </a:buClr>
              <a:buSzPct val="65000"/>
              <a:buFont typeface="Wingdings" pitchFamily="2" charset="2"/>
              <a:buChar char="Ø"/>
            </a:pPr>
            <a:r>
              <a:rPr lang="en-US" sz="2000" dirty="0" smtClean="0">
                <a:ea typeface="+mn-ea"/>
                <a:cs typeface="+mn-cs"/>
              </a:rPr>
              <a:t>Management was involved in the receipt process</a:t>
            </a:r>
          </a:p>
          <a:p>
            <a:pPr marL="1377950" lvl="1" indent="-342900">
              <a:buClr>
                <a:schemeClr val="accent1"/>
              </a:buClr>
              <a:buSzPct val="65000"/>
              <a:buFont typeface="Wingdings" pitchFamily="2" charset="2"/>
              <a:buChar char="Ø"/>
            </a:pPr>
            <a:r>
              <a:rPr lang="en-US" sz="2000" dirty="0" smtClean="0">
                <a:ea typeface="+mn-ea"/>
                <a:cs typeface="+mn-cs"/>
              </a:rPr>
              <a:t>Confirmation is not from the intended source or person</a:t>
            </a:r>
          </a:p>
          <a:p>
            <a:pPr marL="1377950" lvl="1" indent="-342900">
              <a:buClr>
                <a:schemeClr val="accent1"/>
              </a:buClr>
              <a:buSzPct val="65000"/>
              <a:buFont typeface="Wingdings" pitchFamily="2" charset="2"/>
              <a:buChar char="Ø"/>
            </a:pPr>
            <a:r>
              <a:rPr lang="en-US" sz="2000" dirty="0" smtClean="0">
                <a:ea typeface="+mn-ea"/>
                <a:cs typeface="+mn-cs"/>
              </a:rPr>
              <a:t>Confirmation is sent by an unauthorized person</a:t>
            </a:r>
          </a:p>
          <a:p>
            <a:pPr marL="1377950" lvl="1" indent="-342900">
              <a:buClr>
                <a:schemeClr val="accent1"/>
              </a:buClr>
              <a:buSzPct val="65000"/>
              <a:buFont typeface="Wingdings" pitchFamily="2" charset="2"/>
              <a:buChar char="Ø"/>
            </a:pPr>
            <a:r>
              <a:rPr lang="en-US" sz="2000" dirty="0" smtClean="0">
                <a:ea typeface="+mn-ea"/>
                <a:cs typeface="+mn-cs"/>
              </a:rPr>
              <a:t>Confirmation has been compromised during transmission</a:t>
            </a:r>
          </a:p>
          <a:p>
            <a:pPr marL="912813">
              <a:buFont typeface="Wingdings" pitchFamily="2" charset="2"/>
              <a:buChar char="q"/>
            </a:pPr>
            <a:r>
              <a:rPr lang="en-US" sz="2000" dirty="0" smtClean="0"/>
              <a:t>Evaluation of responses - The auditor shall evaluate if the responses to confirmation request provide sufficient appropriate audit evidence or additional procedures are required. As discussed above auditor categorizes the responses received as follows:</a:t>
            </a:r>
          </a:p>
          <a:p>
            <a:pPr marL="1377950" lvl="1" indent="-342900">
              <a:buClr>
                <a:schemeClr val="accent1"/>
              </a:buClr>
              <a:buSzPct val="65000"/>
              <a:buFont typeface="Wingdings" pitchFamily="2" charset="2"/>
              <a:buChar char="Ø"/>
            </a:pPr>
            <a:r>
              <a:rPr lang="en-US" sz="2000" dirty="0" smtClean="0">
                <a:ea typeface="+mn-ea"/>
                <a:cs typeface="+mn-cs"/>
              </a:rPr>
              <a:t>Appropriate response served by an appropriate party</a:t>
            </a:r>
          </a:p>
          <a:p>
            <a:pPr marL="1377950" lvl="1" indent="-342900">
              <a:buClr>
                <a:schemeClr val="accent1"/>
              </a:buClr>
              <a:buSzPct val="65000"/>
              <a:buFont typeface="Wingdings" pitchFamily="2" charset="2"/>
              <a:buChar char="Ø"/>
            </a:pPr>
            <a:r>
              <a:rPr lang="en-US" sz="2000" dirty="0" smtClean="0">
                <a:ea typeface="+mn-ea"/>
                <a:cs typeface="+mn-cs"/>
              </a:rPr>
              <a:t>Unreliable response</a:t>
            </a:r>
          </a:p>
          <a:p>
            <a:pPr marL="1377950" lvl="1" indent="-342900">
              <a:buClr>
                <a:schemeClr val="accent1"/>
              </a:buClr>
              <a:buSzPct val="65000"/>
              <a:buFont typeface="Wingdings" pitchFamily="2" charset="2"/>
              <a:buChar char="Ø"/>
            </a:pPr>
            <a:r>
              <a:rPr lang="en-US" sz="2000" dirty="0" smtClean="0">
                <a:ea typeface="+mn-ea"/>
                <a:cs typeface="+mn-cs"/>
              </a:rPr>
              <a:t>Response with exceptions</a:t>
            </a:r>
          </a:p>
          <a:p>
            <a:pPr marL="1377950" lvl="1" indent="-342900">
              <a:buClr>
                <a:schemeClr val="accent1"/>
              </a:buClr>
              <a:buSzPct val="65000"/>
              <a:buFont typeface="Wingdings" pitchFamily="2" charset="2"/>
              <a:buChar char="Ø"/>
            </a:pPr>
            <a:r>
              <a:rPr lang="en-US" sz="2000" dirty="0" smtClean="0">
                <a:ea typeface="+mn-ea"/>
                <a:cs typeface="+mn-cs"/>
              </a:rPr>
              <a:t>No response</a:t>
            </a:r>
          </a:p>
          <a:p>
            <a:pPr marL="912813">
              <a:buFont typeface="Wingdings" pitchFamily="2" charset="2"/>
              <a:buChar char="q"/>
            </a:pPr>
            <a:endParaRPr lang="en-US" sz="2000" dirty="0" smtClean="0"/>
          </a:p>
        </p:txBody>
      </p:sp>
      <p:sp>
        <p:nvSpPr>
          <p:cNvPr id="4" name="Дата 3"/>
          <p:cNvSpPr>
            <a:spLocks noGrp="1"/>
          </p:cNvSpPr>
          <p:nvPr>
            <p:ph type="dt" sz="half" idx="10"/>
          </p:nvPr>
        </p:nvSpPr>
        <p:spPr/>
        <p:txBody>
          <a:bodyPr/>
          <a:lstStyle/>
          <a:p>
            <a:pPr>
              <a:defRPr/>
            </a:pPr>
            <a:r>
              <a:rPr lang="en-US" altLang="en-US" dirty="0" smtClean="0"/>
              <a:t>Nov 2,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55</a:t>
            </a:fld>
            <a:endParaRPr lang="de-AT" altLang="en-US"/>
          </a:p>
        </p:txBody>
      </p:sp>
      <p:sp>
        <p:nvSpPr>
          <p:cNvPr id="8" name="Заголовок 1"/>
          <p:cNvSpPr>
            <a:spLocks noGrp="1"/>
          </p:cNvSpPr>
          <p:nvPr>
            <p:ph type="title"/>
          </p:nvPr>
        </p:nvSpPr>
        <p:spPr>
          <a:xfrm>
            <a:off x="76200" y="228600"/>
            <a:ext cx="9067800" cy="1139825"/>
          </a:xfrm>
        </p:spPr>
        <p:txBody>
          <a:bodyPr/>
          <a:lstStyle/>
          <a:p>
            <a:r>
              <a:rPr lang="en-US" sz="4000" dirty="0" err="1" smtClean="0">
                <a:latin typeface="Verdana" pitchFamily="34" charset="0"/>
                <a:ea typeface="Verdana" pitchFamily="34" charset="0"/>
                <a:cs typeface="Verdana" pitchFamily="34" charset="0"/>
              </a:rPr>
              <a:t>Appendix:ISA</a:t>
            </a:r>
            <a:r>
              <a:rPr lang="en-US" sz="4000" dirty="0" smtClean="0">
                <a:latin typeface="Verdana" pitchFamily="34" charset="0"/>
                <a:ea typeface="Verdana" pitchFamily="34" charset="0"/>
                <a:cs typeface="Verdana" pitchFamily="34" charset="0"/>
              </a:rPr>
              <a:t> 501 – Audit </a:t>
            </a:r>
            <a:r>
              <a:rPr lang="en-US" sz="4000" dirty="0" err="1" smtClean="0">
                <a:latin typeface="Verdana" pitchFamily="34" charset="0"/>
                <a:ea typeface="Verdana" pitchFamily="34" charset="0"/>
                <a:cs typeface="Verdana" pitchFamily="34" charset="0"/>
              </a:rPr>
              <a:t>ev-ce</a:t>
            </a:r>
            <a:r>
              <a:rPr lang="en-US" sz="4000" dirty="0" smtClean="0">
                <a:latin typeface="Verdana" pitchFamily="34" charset="0"/>
                <a:ea typeface="Verdana" pitchFamily="34" charset="0"/>
                <a:cs typeface="Verdana" pitchFamily="34" charset="0"/>
              </a:rPr>
              <a:t> 2</a:t>
            </a:r>
            <a:endParaRPr lang="en-US" sz="4000" dirty="0">
              <a:latin typeface="Verdana" pitchFamily="34" charset="0"/>
              <a:ea typeface="Verdana" pitchFamily="34" charset="0"/>
              <a:cs typeface="Verdana" pitchFamily="34" charset="0"/>
            </a:endParaRP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277813"/>
            <a:ext cx="9144000" cy="1139825"/>
          </a:xfrm>
        </p:spPr>
        <p:txBody>
          <a:bodyPr/>
          <a:lstStyle/>
          <a:p>
            <a:r>
              <a:rPr lang="en-US" sz="4000" dirty="0" err="1" smtClean="0">
                <a:latin typeface="Verdana" pitchFamily="34" charset="0"/>
                <a:ea typeface="Verdana" pitchFamily="34" charset="0"/>
                <a:cs typeface="Verdana" pitchFamily="34" charset="0"/>
              </a:rPr>
              <a:t>Appendix:ISA</a:t>
            </a:r>
            <a:r>
              <a:rPr lang="en-US" sz="4000" dirty="0" smtClean="0">
                <a:latin typeface="Verdana" pitchFamily="34" charset="0"/>
                <a:ea typeface="Verdana" pitchFamily="34" charset="0"/>
                <a:cs typeface="Verdana" pitchFamily="34" charset="0"/>
              </a:rPr>
              <a:t> </a:t>
            </a:r>
            <a:r>
              <a:rPr lang="en-US" sz="4000" dirty="0" smtClean="0">
                <a:latin typeface="Verdana" pitchFamily="34" charset="0"/>
                <a:ea typeface="Verdana" pitchFamily="34" charset="0"/>
                <a:cs typeface="Verdana" pitchFamily="34" charset="0"/>
              </a:rPr>
              <a:t>505 </a:t>
            </a:r>
            <a:r>
              <a:rPr lang="en-US" sz="4000" dirty="0" smtClean="0">
                <a:latin typeface="Verdana" pitchFamily="34" charset="0"/>
                <a:ea typeface="Verdana" pitchFamily="34" charset="0"/>
                <a:cs typeface="Verdana" pitchFamily="34" charset="0"/>
              </a:rPr>
              <a:t>– Confirmations</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a:xfrm>
            <a:off x="457200" y="838200"/>
            <a:ext cx="8229600" cy="5749925"/>
          </a:xfrm>
        </p:spPr>
        <p:txBody>
          <a:bodyPr/>
          <a:lstStyle/>
          <a:p>
            <a:r>
              <a:rPr lang="en-US" sz="2000" b="1" dirty="0" smtClean="0"/>
              <a:t>Scope:</a:t>
            </a:r>
          </a:p>
          <a:p>
            <a:pPr marL="912813">
              <a:buFont typeface="Wingdings" pitchFamily="2" charset="2"/>
              <a:buChar char="q"/>
            </a:pPr>
            <a:r>
              <a:rPr lang="en-US" sz="2000" dirty="0" smtClean="0"/>
              <a:t>ISA 505 provides </a:t>
            </a:r>
            <a:r>
              <a:rPr lang="en-US" sz="2000" dirty="0" smtClean="0"/>
              <a:t>guidance on the auditor’s use of external confirmations as a means of obtaining audit evidence.</a:t>
            </a:r>
            <a:endParaRPr lang="en-US" sz="2000" dirty="0" smtClean="0"/>
          </a:p>
          <a:p>
            <a:r>
              <a:rPr lang="en-US" sz="2000" b="1" dirty="0" smtClean="0"/>
              <a:t>Objective: </a:t>
            </a:r>
          </a:p>
          <a:p>
            <a:pPr marL="912813">
              <a:buFont typeface="Wingdings" pitchFamily="2" charset="2"/>
              <a:buChar char="q"/>
            </a:pPr>
            <a:r>
              <a:rPr lang="en-US" sz="2000" dirty="0" smtClean="0"/>
              <a:t>The auditor should determine whether the use of external confirmations is necessary to obtain sufficient appropriate audit evidence at the assertion level.</a:t>
            </a:r>
            <a:endParaRPr lang="en-US" sz="2000" dirty="0" smtClean="0"/>
          </a:p>
          <a:p>
            <a:r>
              <a:rPr lang="en-US" sz="2000" b="1" dirty="0" smtClean="0"/>
              <a:t>Requirements:</a:t>
            </a:r>
          </a:p>
          <a:p>
            <a:pPr marL="912813" lvl="0">
              <a:buFont typeface="Wingdings" pitchFamily="2" charset="2"/>
              <a:buChar char="q"/>
            </a:pPr>
            <a:r>
              <a:rPr lang="en-US" sz="2000" dirty="0" smtClean="0"/>
              <a:t>It indicates that, while recognizing exceptions may exist, the following generalization about the reliability of audit evidence may be useful:</a:t>
            </a:r>
            <a:endParaRPr lang="en-US" sz="2000" dirty="0" smtClean="0"/>
          </a:p>
          <a:p>
            <a:pPr marL="1377950" lvl="1" indent="-342900">
              <a:buClr>
                <a:schemeClr val="accent1"/>
              </a:buClr>
              <a:buSzPct val="65000"/>
              <a:buFont typeface="Wingdings" pitchFamily="2" charset="2"/>
              <a:buChar char="Ø"/>
            </a:pPr>
            <a:r>
              <a:rPr lang="en-US" sz="2000" dirty="0" smtClean="0">
                <a:ea typeface="+mn-ea"/>
                <a:cs typeface="+mn-cs"/>
              </a:rPr>
              <a:t>Audit evidence is more reliable when it is obtained from independent sources outside the entity.</a:t>
            </a:r>
          </a:p>
          <a:p>
            <a:pPr marL="1377950" lvl="1" indent="-342900">
              <a:buClr>
                <a:schemeClr val="accent1"/>
              </a:buClr>
              <a:buSzPct val="65000"/>
              <a:buFont typeface="Wingdings" pitchFamily="2" charset="2"/>
              <a:buChar char="Ø"/>
            </a:pPr>
            <a:r>
              <a:rPr lang="en-US" sz="2000" dirty="0" smtClean="0">
                <a:ea typeface="+mn-ea"/>
                <a:cs typeface="+mn-cs"/>
              </a:rPr>
              <a:t>Audit </a:t>
            </a:r>
            <a:r>
              <a:rPr lang="en-US" sz="2000" dirty="0" smtClean="0">
                <a:ea typeface="+mn-ea"/>
                <a:cs typeface="+mn-cs"/>
              </a:rPr>
              <a:t>evidence obtained directly by the auditor is more reliable than audit evidence obtained indirectly or by inference.</a:t>
            </a:r>
            <a:endParaRPr lang="en-US" sz="2000" dirty="0" smtClean="0">
              <a:ea typeface="+mn-ea"/>
              <a:cs typeface="+mn-cs"/>
            </a:endParaRPr>
          </a:p>
          <a:p>
            <a:pPr marL="1377950" lvl="1" indent="-342900">
              <a:buClr>
                <a:schemeClr val="accent1"/>
              </a:buClr>
              <a:buSzPct val="65000"/>
              <a:buFont typeface="Wingdings" pitchFamily="2" charset="2"/>
              <a:buChar char="Ø"/>
            </a:pPr>
            <a:r>
              <a:rPr lang="en-US" sz="2000" dirty="0" smtClean="0">
                <a:ea typeface="+mn-ea"/>
                <a:cs typeface="+mn-cs"/>
              </a:rPr>
              <a:t>Audit </a:t>
            </a:r>
            <a:r>
              <a:rPr lang="en-US" sz="2000" dirty="0" smtClean="0">
                <a:ea typeface="+mn-ea"/>
                <a:cs typeface="+mn-cs"/>
              </a:rPr>
              <a:t>evidence is more reliable when it exists in documentary form.</a:t>
            </a:r>
            <a:endParaRPr lang="en-US" sz="2000" dirty="0" smtClean="0">
              <a:ea typeface="+mn-ea"/>
              <a:cs typeface="+mn-cs"/>
            </a:endParaRPr>
          </a:p>
          <a:p>
            <a:pPr marL="912813">
              <a:buFont typeface="Wingdings" pitchFamily="2" charset="2"/>
              <a:buChar char="q"/>
            </a:pPr>
            <a:endParaRPr lang="en-US" sz="2000" dirty="0" smtClean="0"/>
          </a:p>
          <a:p>
            <a:pPr marL="912813" indent="1588">
              <a:buNone/>
            </a:pPr>
            <a:endParaRPr lang="en-US" sz="2000" dirty="0" smtClean="0"/>
          </a:p>
          <a:p>
            <a:pPr marL="912813" indent="1588">
              <a:buNone/>
            </a:pPr>
            <a:endParaRPr lang="en-US" sz="2000" dirty="0" smtClean="0"/>
          </a:p>
          <a:p>
            <a:pPr marL="917575" indent="-3175">
              <a:buNone/>
            </a:pPr>
            <a:r>
              <a:rPr lang="en-US" sz="2000" b="1" dirty="0" smtClean="0"/>
              <a:t/>
            </a:r>
            <a:br>
              <a:rPr lang="en-US" sz="2000" b="1" dirty="0" smtClean="0"/>
            </a:br>
            <a:endParaRPr lang="en-US" sz="2000" dirty="0" smtClean="0"/>
          </a:p>
          <a:p>
            <a:pPr marL="912813" indent="1588">
              <a:buNone/>
            </a:pPr>
            <a:endParaRPr lang="en-US" sz="2000" dirty="0" smtClean="0"/>
          </a:p>
          <a:p>
            <a:pPr marL="912813" lvl="1" indent="-342900">
              <a:buClr>
                <a:schemeClr val="accent1"/>
              </a:buClr>
              <a:buSzPct val="65000"/>
            </a:pPr>
            <a:endParaRPr lang="en-US" sz="2000" dirty="0" smtClean="0">
              <a:ea typeface="+mn-ea"/>
              <a:cs typeface="+mn-cs"/>
            </a:endParaRPr>
          </a:p>
          <a:p>
            <a:endParaRPr lang="en-US" sz="2000" b="1" dirty="0" smtClean="0"/>
          </a:p>
        </p:txBody>
      </p:sp>
      <p:sp>
        <p:nvSpPr>
          <p:cNvPr id="4" name="Дата 3"/>
          <p:cNvSpPr>
            <a:spLocks noGrp="1"/>
          </p:cNvSpPr>
          <p:nvPr>
            <p:ph type="dt" sz="half" idx="10"/>
          </p:nvPr>
        </p:nvSpPr>
        <p:spPr/>
        <p:txBody>
          <a:bodyPr/>
          <a:lstStyle/>
          <a:p>
            <a:pPr>
              <a:defRPr/>
            </a:pPr>
            <a:r>
              <a:rPr lang="en-US" altLang="en-US" dirty="0" smtClean="0"/>
              <a:t>Nov 2,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56</a:t>
            </a:fld>
            <a:endParaRPr lang="de-AT" altLang="en-US"/>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879475"/>
            <a:ext cx="8229600" cy="5749925"/>
          </a:xfrm>
        </p:spPr>
        <p:txBody>
          <a:bodyPr/>
          <a:lstStyle/>
          <a:p>
            <a:pPr marL="1377950" lvl="1" indent="-342900">
              <a:buClr>
                <a:schemeClr val="accent1"/>
              </a:buClr>
              <a:buSzPct val="65000"/>
              <a:buFont typeface="Wingdings" pitchFamily="2" charset="2"/>
              <a:buChar char="Ø"/>
            </a:pPr>
            <a:r>
              <a:rPr lang="en-US" sz="2000" dirty="0" smtClean="0">
                <a:ea typeface="+mn-ea"/>
                <a:cs typeface="+mn-cs"/>
              </a:rPr>
              <a:t>Audit evidence provided by original documents is more reliable than audit evidence provided by photocopies or facsimiles</a:t>
            </a:r>
          </a:p>
          <a:p>
            <a:pPr marL="912813">
              <a:buFont typeface="Wingdings" pitchFamily="2" charset="2"/>
              <a:buChar char="q"/>
            </a:pPr>
            <a:r>
              <a:rPr lang="en-US" sz="2000" dirty="0" smtClean="0"/>
              <a:t>External confirmation is the process of obtaining and evaluating audit evidence through a representation of information or an existing condition directly from a third party in response to a request for information about a particular item affecting assertions in the financial statements or related disclosures.</a:t>
            </a:r>
          </a:p>
          <a:p>
            <a:pPr marL="912813">
              <a:buFont typeface="Wingdings" pitchFamily="2" charset="2"/>
              <a:buChar char="q"/>
            </a:pPr>
            <a:r>
              <a:rPr lang="en-US" sz="2000" dirty="0" smtClean="0"/>
              <a:t>External confirmations are frequently used in relation to account balances and their components, but need not be restricted to these items. The following are examples of situations where external confirmations may be used include the following:</a:t>
            </a:r>
          </a:p>
          <a:p>
            <a:pPr marL="1377950" lvl="1" indent="-342900">
              <a:buClr>
                <a:schemeClr val="accent1"/>
              </a:buClr>
              <a:buSzPct val="65000"/>
              <a:buFont typeface="Wingdings" pitchFamily="2" charset="2"/>
              <a:buChar char="Ø"/>
            </a:pPr>
            <a:r>
              <a:rPr lang="en-US" sz="2000" dirty="0" smtClean="0">
                <a:ea typeface="+mn-ea"/>
                <a:cs typeface="+mn-cs"/>
              </a:rPr>
              <a:t>Bank balances and other information from bankers.</a:t>
            </a:r>
          </a:p>
          <a:p>
            <a:pPr marL="1377950" lvl="1" indent="-342900">
              <a:buClr>
                <a:schemeClr val="accent1"/>
              </a:buClr>
              <a:buSzPct val="65000"/>
              <a:buFont typeface="Wingdings" pitchFamily="2" charset="2"/>
              <a:buChar char="Ø"/>
            </a:pPr>
            <a:r>
              <a:rPr lang="en-US" sz="2000" dirty="0" smtClean="0">
                <a:ea typeface="+mn-ea"/>
                <a:cs typeface="+mn-cs"/>
              </a:rPr>
              <a:t>Accounts receivable balances.</a:t>
            </a:r>
          </a:p>
          <a:p>
            <a:pPr marL="1377950" lvl="1" indent="-342900">
              <a:buClr>
                <a:schemeClr val="accent1"/>
              </a:buClr>
              <a:buSzPct val="65000"/>
              <a:buFont typeface="Wingdings" pitchFamily="2" charset="2"/>
              <a:buChar char="Ø"/>
            </a:pPr>
            <a:r>
              <a:rPr lang="en-US" sz="2000" dirty="0" smtClean="0">
                <a:ea typeface="+mn-ea"/>
                <a:cs typeface="+mn-cs"/>
              </a:rPr>
              <a:t>Stocks held by third parties at bonded warehouses for processing or on consignment.</a:t>
            </a:r>
          </a:p>
          <a:p>
            <a:pPr marL="1377950" lvl="1" indent="-342900">
              <a:buClr>
                <a:schemeClr val="accent1"/>
              </a:buClr>
              <a:buSzPct val="65000"/>
              <a:buFont typeface="Wingdings" pitchFamily="2" charset="2"/>
              <a:buChar char="Ø"/>
            </a:pPr>
            <a:r>
              <a:rPr lang="en-US" sz="2000" dirty="0" smtClean="0">
                <a:ea typeface="+mn-ea"/>
                <a:cs typeface="+mn-cs"/>
              </a:rPr>
              <a:t>Property title deeds held by lawyers or financiers for safe</a:t>
            </a:r>
            <a:endParaRPr lang="en-US" sz="2000" dirty="0" smtClean="0"/>
          </a:p>
          <a:p>
            <a:pPr marL="912813">
              <a:buFont typeface="Wingdings" pitchFamily="2" charset="2"/>
              <a:buChar char="q"/>
            </a:pPr>
            <a:endParaRPr lang="en-US" sz="2000" dirty="0" smtClean="0"/>
          </a:p>
          <a:p>
            <a:pPr marL="912813">
              <a:buFont typeface="Wingdings" pitchFamily="2" charset="2"/>
              <a:buChar char="q"/>
            </a:pPr>
            <a:endParaRPr lang="en-US" sz="2000" dirty="0" smtClean="0"/>
          </a:p>
          <a:p>
            <a:pPr marL="912813" indent="1588">
              <a:buNone/>
            </a:pPr>
            <a:endParaRPr lang="en-US" sz="2000" dirty="0" smtClean="0"/>
          </a:p>
          <a:p>
            <a:pPr marL="912813" indent="1588">
              <a:buNone/>
            </a:pPr>
            <a:endParaRPr lang="en-US" sz="2000" dirty="0" smtClean="0"/>
          </a:p>
          <a:p>
            <a:pPr marL="917575" indent="-3175">
              <a:buNone/>
            </a:pPr>
            <a:r>
              <a:rPr lang="en-US" sz="2000" b="1" dirty="0" smtClean="0"/>
              <a:t/>
            </a:r>
            <a:br>
              <a:rPr lang="en-US" sz="2000" b="1" dirty="0" smtClean="0"/>
            </a:br>
            <a:endParaRPr lang="en-US" sz="2000" dirty="0" smtClean="0"/>
          </a:p>
          <a:p>
            <a:pPr marL="912813" indent="1588">
              <a:buNone/>
            </a:pPr>
            <a:endParaRPr lang="en-US" sz="2000" dirty="0" smtClean="0"/>
          </a:p>
          <a:p>
            <a:pPr marL="912813" lvl="1" indent="-342900">
              <a:buClr>
                <a:schemeClr val="accent1"/>
              </a:buClr>
              <a:buSzPct val="65000"/>
            </a:pPr>
            <a:endParaRPr lang="en-US" sz="2000" dirty="0" smtClean="0">
              <a:ea typeface="+mn-ea"/>
              <a:cs typeface="+mn-cs"/>
            </a:endParaRPr>
          </a:p>
          <a:p>
            <a:endParaRPr lang="en-US" sz="2000" b="1" dirty="0" smtClean="0"/>
          </a:p>
        </p:txBody>
      </p:sp>
      <p:sp>
        <p:nvSpPr>
          <p:cNvPr id="4" name="Дата 3"/>
          <p:cNvSpPr>
            <a:spLocks noGrp="1"/>
          </p:cNvSpPr>
          <p:nvPr>
            <p:ph type="dt" sz="half" idx="10"/>
          </p:nvPr>
        </p:nvSpPr>
        <p:spPr/>
        <p:txBody>
          <a:bodyPr/>
          <a:lstStyle/>
          <a:p>
            <a:pPr>
              <a:defRPr/>
            </a:pPr>
            <a:r>
              <a:rPr lang="en-US" altLang="en-US" dirty="0" smtClean="0"/>
              <a:t>Nov 2,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57</a:t>
            </a:fld>
            <a:endParaRPr lang="de-AT" altLang="en-US"/>
          </a:p>
        </p:txBody>
      </p:sp>
      <p:sp>
        <p:nvSpPr>
          <p:cNvPr id="8" name="Заголовок 1"/>
          <p:cNvSpPr>
            <a:spLocks noGrp="1"/>
          </p:cNvSpPr>
          <p:nvPr>
            <p:ph type="title"/>
          </p:nvPr>
        </p:nvSpPr>
        <p:spPr>
          <a:xfrm>
            <a:off x="0" y="277813"/>
            <a:ext cx="9144000" cy="1139825"/>
          </a:xfrm>
        </p:spPr>
        <p:txBody>
          <a:bodyPr/>
          <a:lstStyle/>
          <a:p>
            <a:r>
              <a:rPr lang="en-US" sz="4000" dirty="0" err="1" smtClean="0">
                <a:latin typeface="Verdana" pitchFamily="34" charset="0"/>
                <a:ea typeface="Verdana" pitchFamily="34" charset="0"/>
                <a:cs typeface="Verdana" pitchFamily="34" charset="0"/>
              </a:rPr>
              <a:t>Appendix:ISA</a:t>
            </a:r>
            <a:r>
              <a:rPr lang="en-US" sz="4000" dirty="0" smtClean="0">
                <a:latin typeface="Verdana" pitchFamily="34" charset="0"/>
                <a:ea typeface="Verdana" pitchFamily="34" charset="0"/>
                <a:cs typeface="Verdana" pitchFamily="34" charset="0"/>
              </a:rPr>
              <a:t> </a:t>
            </a:r>
            <a:r>
              <a:rPr lang="en-US" sz="4000" dirty="0" smtClean="0">
                <a:latin typeface="Verdana" pitchFamily="34" charset="0"/>
                <a:ea typeface="Verdana" pitchFamily="34" charset="0"/>
                <a:cs typeface="Verdana" pitchFamily="34" charset="0"/>
              </a:rPr>
              <a:t>505 </a:t>
            </a:r>
            <a:r>
              <a:rPr lang="en-US" sz="4000" dirty="0" smtClean="0">
                <a:latin typeface="Verdana" pitchFamily="34" charset="0"/>
                <a:ea typeface="Verdana" pitchFamily="34" charset="0"/>
                <a:cs typeface="Verdana" pitchFamily="34" charset="0"/>
              </a:rPr>
              <a:t>– Confirmations</a:t>
            </a:r>
            <a:endParaRPr lang="en-US" sz="4000" dirty="0">
              <a:latin typeface="Verdana" pitchFamily="34" charset="0"/>
              <a:ea typeface="Verdana" pitchFamily="34" charset="0"/>
              <a:cs typeface="Verdana" pitchFamily="34" charset="0"/>
            </a:endParaRP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879475"/>
            <a:ext cx="8229600" cy="5749925"/>
          </a:xfrm>
        </p:spPr>
        <p:txBody>
          <a:bodyPr/>
          <a:lstStyle/>
          <a:p>
            <a:pPr marL="1377950" lvl="1" indent="-342900">
              <a:buClr>
                <a:schemeClr val="accent1"/>
              </a:buClr>
              <a:buSzPct val="65000"/>
              <a:buFont typeface="Wingdings" pitchFamily="2" charset="2"/>
              <a:buChar char="Ø"/>
            </a:pPr>
            <a:r>
              <a:rPr lang="en-US" sz="2000" dirty="0" smtClean="0">
                <a:ea typeface="+mn-ea"/>
                <a:cs typeface="+mn-cs"/>
              </a:rPr>
              <a:t>custody </a:t>
            </a:r>
            <a:r>
              <a:rPr lang="en-US" sz="2000" dirty="0" smtClean="0">
                <a:ea typeface="+mn-ea"/>
                <a:cs typeface="+mn-cs"/>
              </a:rPr>
              <a:t>or as security.</a:t>
            </a:r>
            <a:endParaRPr lang="en-US" sz="2000" dirty="0" smtClean="0">
              <a:ea typeface="+mn-ea"/>
              <a:cs typeface="+mn-cs"/>
            </a:endParaRPr>
          </a:p>
          <a:p>
            <a:pPr marL="1377950" lvl="1" indent="-342900">
              <a:buClr>
                <a:schemeClr val="accent1"/>
              </a:buClr>
              <a:buSzPct val="65000"/>
              <a:buFont typeface="Wingdings" pitchFamily="2" charset="2"/>
              <a:buChar char="Ø"/>
            </a:pPr>
            <a:r>
              <a:rPr lang="en-US" sz="2000" dirty="0" smtClean="0">
                <a:ea typeface="+mn-ea"/>
                <a:cs typeface="+mn-cs"/>
              </a:rPr>
              <a:t>Investments </a:t>
            </a:r>
            <a:r>
              <a:rPr lang="en-US" sz="2000" dirty="0" smtClean="0">
                <a:ea typeface="+mn-ea"/>
                <a:cs typeface="+mn-cs"/>
              </a:rPr>
              <a:t>purchased from stockbrokers but not delivered at the balance sheet date.</a:t>
            </a:r>
            <a:endParaRPr lang="en-US" sz="2000" dirty="0" smtClean="0">
              <a:ea typeface="+mn-ea"/>
              <a:cs typeface="+mn-cs"/>
            </a:endParaRPr>
          </a:p>
          <a:p>
            <a:pPr marL="1377950" lvl="1" indent="-342900">
              <a:buClr>
                <a:schemeClr val="accent1"/>
              </a:buClr>
              <a:buSzPct val="65000"/>
              <a:buFont typeface="Wingdings" pitchFamily="2" charset="2"/>
              <a:buChar char="Ø"/>
            </a:pPr>
            <a:r>
              <a:rPr lang="en-US" sz="2000" dirty="0" smtClean="0">
                <a:ea typeface="+mn-ea"/>
                <a:cs typeface="+mn-cs"/>
              </a:rPr>
              <a:t>Loans </a:t>
            </a:r>
            <a:r>
              <a:rPr lang="en-US" sz="2000" dirty="0" smtClean="0">
                <a:ea typeface="+mn-ea"/>
                <a:cs typeface="+mn-cs"/>
              </a:rPr>
              <a:t>from lenders.</a:t>
            </a:r>
            <a:endParaRPr lang="en-US" sz="2000" dirty="0" smtClean="0">
              <a:ea typeface="+mn-ea"/>
              <a:cs typeface="+mn-cs"/>
            </a:endParaRPr>
          </a:p>
          <a:p>
            <a:pPr marL="1377950" lvl="1" indent="-342900">
              <a:buClr>
                <a:schemeClr val="accent1"/>
              </a:buClr>
              <a:buSzPct val="65000"/>
              <a:buFont typeface="Wingdings" pitchFamily="2" charset="2"/>
              <a:buChar char="Ø"/>
            </a:pPr>
            <a:r>
              <a:rPr lang="en-US" sz="2000" dirty="0" smtClean="0">
                <a:ea typeface="+mn-ea"/>
                <a:cs typeface="+mn-cs"/>
              </a:rPr>
              <a:t>Accounts </a:t>
            </a:r>
            <a:r>
              <a:rPr lang="en-US" sz="2000" dirty="0" smtClean="0">
                <a:ea typeface="+mn-ea"/>
                <a:cs typeface="+mn-cs"/>
              </a:rPr>
              <a:t>payable balances.</a:t>
            </a:r>
            <a:endParaRPr lang="en-US" sz="2000" dirty="0" smtClean="0">
              <a:ea typeface="+mn-ea"/>
              <a:cs typeface="+mn-cs"/>
            </a:endParaRPr>
          </a:p>
          <a:p>
            <a:pPr marL="912813">
              <a:buFont typeface="Wingdings" pitchFamily="2" charset="2"/>
              <a:buChar char="q"/>
            </a:pPr>
            <a:r>
              <a:rPr lang="en-US" sz="2000" dirty="0" smtClean="0"/>
              <a:t>Assertions Addressed by External Confirmations - External confirmation of an account receivable provides reliable and relevant audit evidence regarding the existence of the account as at a certain date.</a:t>
            </a:r>
          </a:p>
          <a:p>
            <a:pPr marL="912813" indent="1588">
              <a:buNone/>
            </a:pPr>
            <a:r>
              <a:rPr lang="en-US" sz="2000" dirty="0" smtClean="0"/>
              <a:t>Confirmation also provides audit evidence regarding the operation of cutoff procedures. However, such confirmation does not ordinarily provide all the necessary audit evidence relating to the valuation assertion, since it is not</a:t>
            </a:r>
            <a:br>
              <a:rPr lang="en-US" sz="2000" dirty="0" smtClean="0"/>
            </a:br>
            <a:r>
              <a:rPr lang="en-US" sz="2000" dirty="0" smtClean="0"/>
              <a:t>practicable to ask the debtor to confirm detailed information relating to its ability to pay the account.</a:t>
            </a:r>
          </a:p>
          <a:p>
            <a:pPr marL="912813" indent="1588">
              <a:buNone/>
            </a:pPr>
            <a:r>
              <a:rPr lang="en-US" sz="2000" dirty="0" smtClean="0"/>
              <a:t>Similarly, in the case of goods held on consignment, external confirmation is likely to provide reliable and relevant audit evidence to support the existence and the rights </a:t>
            </a:r>
            <a:r>
              <a:rPr lang="en-US" sz="2000" dirty="0" smtClean="0"/>
              <a:t>and</a:t>
            </a:r>
            <a:endParaRPr lang="en-US" sz="2000" dirty="0" smtClean="0"/>
          </a:p>
          <a:p>
            <a:pPr marL="912813">
              <a:buFont typeface="Wingdings" pitchFamily="2" charset="2"/>
              <a:buChar char="q"/>
            </a:pPr>
            <a:endParaRPr lang="en-US" sz="2000" dirty="0" smtClean="0"/>
          </a:p>
          <a:p>
            <a:pPr marL="912813">
              <a:buFont typeface="Wingdings" pitchFamily="2" charset="2"/>
              <a:buChar char="q"/>
            </a:pPr>
            <a:endParaRPr lang="en-US" sz="2000" dirty="0" smtClean="0"/>
          </a:p>
          <a:p>
            <a:pPr marL="912813" indent="1588">
              <a:buNone/>
            </a:pPr>
            <a:endParaRPr lang="en-US" sz="2000" dirty="0" smtClean="0"/>
          </a:p>
          <a:p>
            <a:pPr marL="912813" indent="1588">
              <a:buNone/>
            </a:pPr>
            <a:endParaRPr lang="en-US" sz="2000" dirty="0" smtClean="0"/>
          </a:p>
          <a:p>
            <a:pPr marL="917575" indent="-3175">
              <a:buNone/>
            </a:pPr>
            <a:r>
              <a:rPr lang="en-US" sz="2000" b="1" dirty="0" smtClean="0"/>
              <a:t/>
            </a:r>
            <a:br>
              <a:rPr lang="en-US" sz="2000" b="1" dirty="0" smtClean="0"/>
            </a:br>
            <a:endParaRPr lang="en-US" sz="2000" dirty="0" smtClean="0"/>
          </a:p>
          <a:p>
            <a:pPr marL="912813" indent="1588">
              <a:buNone/>
            </a:pPr>
            <a:endParaRPr lang="en-US" sz="2000" dirty="0" smtClean="0"/>
          </a:p>
          <a:p>
            <a:pPr marL="912813" lvl="1" indent="-342900">
              <a:buClr>
                <a:schemeClr val="accent1"/>
              </a:buClr>
              <a:buSzPct val="65000"/>
            </a:pPr>
            <a:endParaRPr lang="en-US" sz="2000" dirty="0" smtClean="0">
              <a:ea typeface="+mn-ea"/>
              <a:cs typeface="+mn-cs"/>
            </a:endParaRPr>
          </a:p>
          <a:p>
            <a:endParaRPr lang="en-US" sz="2000" b="1" dirty="0" smtClean="0"/>
          </a:p>
        </p:txBody>
      </p:sp>
      <p:sp>
        <p:nvSpPr>
          <p:cNvPr id="4" name="Дата 3"/>
          <p:cNvSpPr>
            <a:spLocks noGrp="1"/>
          </p:cNvSpPr>
          <p:nvPr>
            <p:ph type="dt" sz="half" idx="10"/>
          </p:nvPr>
        </p:nvSpPr>
        <p:spPr/>
        <p:txBody>
          <a:bodyPr/>
          <a:lstStyle/>
          <a:p>
            <a:pPr>
              <a:defRPr/>
            </a:pPr>
            <a:r>
              <a:rPr lang="en-US" altLang="en-US" dirty="0" smtClean="0"/>
              <a:t>Nov 2,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58</a:t>
            </a:fld>
            <a:endParaRPr lang="de-AT" altLang="en-US"/>
          </a:p>
        </p:txBody>
      </p:sp>
      <p:sp>
        <p:nvSpPr>
          <p:cNvPr id="8" name="Заголовок 1"/>
          <p:cNvSpPr>
            <a:spLocks noGrp="1"/>
          </p:cNvSpPr>
          <p:nvPr>
            <p:ph type="title"/>
          </p:nvPr>
        </p:nvSpPr>
        <p:spPr>
          <a:xfrm>
            <a:off x="0" y="277813"/>
            <a:ext cx="9144000" cy="1139825"/>
          </a:xfrm>
        </p:spPr>
        <p:txBody>
          <a:bodyPr/>
          <a:lstStyle/>
          <a:p>
            <a:r>
              <a:rPr lang="en-US" sz="4000" dirty="0" err="1" smtClean="0">
                <a:latin typeface="Verdana" pitchFamily="34" charset="0"/>
                <a:ea typeface="Verdana" pitchFamily="34" charset="0"/>
                <a:cs typeface="Verdana" pitchFamily="34" charset="0"/>
              </a:rPr>
              <a:t>Appendix:ISA</a:t>
            </a:r>
            <a:r>
              <a:rPr lang="en-US" sz="4000" dirty="0" smtClean="0">
                <a:latin typeface="Verdana" pitchFamily="34" charset="0"/>
                <a:ea typeface="Verdana" pitchFamily="34" charset="0"/>
                <a:cs typeface="Verdana" pitchFamily="34" charset="0"/>
              </a:rPr>
              <a:t> </a:t>
            </a:r>
            <a:r>
              <a:rPr lang="en-US" sz="4000" dirty="0" smtClean="0">
                <a:latin typeface="Verdana" pitchFamily="34" charset="0"/>
                <a:ea typeface="Verdana" pitchFamily="34" charset="0"/>
                <a:cs typeface="Verdana" pitchFamily="34" charset="0"/>
              </a:rPr>
              <a:t>505 </a:t>
            </a:r>
            <a:r>
              <a:rPr lang="en-US" sz="4000" dirty="0" smtClean="0">
                <a:latin typeface="Verdana" pitchFamily="34" charset="0"/>
                <a:ea typeface="Verdana" pitchFamily="34" charset="0"/>
                <a:cs typeface="Verdana" pitchFamily="34" charset="0"/>
              </a:rPr>
              <a:t>– Confirmations</a:t>
            </a:r>
            <a:endParaRPr lang="en-US" sz="4000" dirty="0">
              <a:latin typeface="Verdana" pitchFamily="34" charset="0"/>
              <a:ea typeface="Verdana" pitchFamily="34" charset="0"/>
              <a:cs typeface="Verdana" pitchFamily="34" charset="0"/>
            </a:endParaRP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879475"/>
            <a:ext cx="8229600" cy="5749925"/>
          </a:xfrm>
        </p:spPr>
        <p:txBody>
          <a:bodyPr/>
          <a:lstStyle/>
          <a:p>
            <a:pPr marL="1377950" lvl="1" indent="-342900">
              <a:buClr>
                <a:schemeClr val="accent1"/>
              </a:buClr>
              <a:buSzPct val="65000"/>
              <a:buFont typeface="Wingdings" pitchFamily="2" charset="2"/>
              <a:buChar char="Ø"/>
            </a:pPr>
            <a:r>
              <a:rPr lang="en-US" sz="2000" dirty="0" smtClean="0"/>
              <a:t>obligations </a:t>
            </a:r>
            <a:r>
              <a:rPr lang="en-US" sz="2000" dirty="0" smtClean="0"/>
              <a:t>assertions, but might not provide audit evidence that supports the valuation assertion</a:t>
            </a:r>
            <a:r>
              <a:rPr lang="en-US" sz="2000" dirty="0" smtClean="0"/>
              <a:t>.</a:t>
            </a:r>
          </a:p>
          <a:p>
            <a:pPr marL="912813">
              <a:buFont typeface="Wingdings" pitchFamily="2" charset="2"/>
              <a:buChar char="q"/>
            </a:pPr>
            <a:r>
              <a:rPr lang="en-US" sz="2000" dirty="0" smtClean="0"/>
              <a:t>Design </a:t>
            </a:r>
            <a:r>
              <a:rPr lang="en-US" sz="2000" dirty="0" smtClean="0"/>
              <a:t>of the External Confirmation </a:t>
            </a:r>
            <a:r>
              <a:rPr lang="en-US" sz="2000" dirty="0" smtClean="0"/>
              <a:t>Request - The </a:t>
            </a:r>
            <a:r>
              <a:rPr lang="en-US" sz="2000" dirty="0" smtClean="0"/>
              <a:t>auditor should tailor external confirmation requests to the specific audit objective. When designing the request, the auditor considers the assertions being addressed and the factors that are likely to affect the reliability of the confirmations.</a:t>
            </a:r>
          </a:p>
          <a:p>
            <a:pPr marL="917575" indent="-3175">
              <a:buNone/>
            </a:pPr>
            <a:r>
              <a:rPr lang="en-US" sz="2000" dirty="0" smtClean="0"/>
              <a:t>Factors such as the form of the external confirmation request, prior experience on the audit or similar engagements, the nature of the information being confirmed, and the intended respondent, affect the design of the requests because these factors have a direct effect on the reliability of the audit evidence obtained through external confirmation procedures</a:t>
            </a:r>
            <a:r>
              <a:rPr lang="en-US" sz="2000" dirty="0" smtClean="0"/>
              <a:t>.</a:t>
            </a:r>
          </a:p>
          <a:p>
            <a:pPr marL="912813">
              <a:buFont typeface="Wingdings" pitchFamily="2" charset="2"/>
              <a:buChar char="q"/>
            </a:pPr>
            <a:r>
              <a:rPr lang="en-US" sz="2000" dirty="0" smtClean="0"/>
              <a:t>Use </a:t>
            </a:r>
            <a:r>
              <a:rPr lang="en-US" sz="2000" dirty="0" smtClean="0"/>
              <a:t>of Positive and Negative </a:t>
            </a:r>
            <a:r>
              <a:rPr lang="en-US" sz="2000" dirty="0" smtClean="0"/>
              <a:t>Confirmations - A </a:t>
            </a:r>
            <a:r>
              <a:rPr lang="en-US" sz="2000" dirty="0" smtClean="0"/>
              <a:t>positive external confirmation request asks the respondent to reply to the auditor in all cases either by indicating the respondent’s agreement with the given information, or by asking the respondent to fill in information</a:t>
            </a:r>
          </a:p>
          <a:p>
            <a:pPr marL="912813">
              <a:buFont typeface="Wingdings" pitchFamily="2" charset="2"/>
              <a:buChar char="q"/>
            </a:pPr>
            <a:endParaRPr lang="en-US" sz="2000" dirty="0" smtClean="0"/>
          </a:p>
          <a:p>
            <a:pPr marL="912813">
              <a:buFont typeface="Wingdings" pitchFamily="2" charset="2"/>
              <a:buChar char="q"/>
            </a:pPr>
            <a:endParaRPr lang="en-US" sz="2000" dirty="0" smtClean="0"/>
          </a:p>
          <a:p>
            <a:pPr marL="912813">
              <a:buFont typeface="Wingdings" pitchFamily="2" charset="2"/>
              <a:buChar char="q"/>
            </a:pPr>
            <a:endParaRPr lang="en-US" sz="2000" dirty="0" smtClean="0"/>
          </a:p>
          <a:p>
            <a:pPr marL="912813" indent="1588">
              <a:buNone/>
            </a:pPr>
            <a:endParaRPr lang="en-US" sz="2000" dirty="0" smtClean="0"/>
          </a:p>
          <a:p>
            <a:pPr marL="912813" indent="1588">
              <a:buNone/>
            </a:pPr>
            <a:endParaRPr lang="en-US" sz="2000" dirty="0" smtClean="0"/>
          </a:p>
          <a:p>
            <a:pPr marL="917575" indent="-3175">
              <a:buNone/>
            </a:pPr>
            <a:r>
              <a:rPr lang="en-US" sz="2000" b="1" dirty="0" smtClean="0"/>
              <a:t/>
            </a:r>
            <a:br>
              <a:rPr lang="en-US" sz="2000" b="1" dirty="0" smtClean="0"/>
            </a:br>
            <a:endParaRPr lang="en-US" sz="2000" dirty="0" smtClean="0"/>
          </a:p>
          <a:p>
            <a:pPr marL="912813" indent="1588">
              <a:buNone/>
            </a:pPr>
            <a:endParaRPr lang="en-US" sz="2000" dirty="0" smtClean="0"/>
          </a:p>
          <a:p>
            <a:pPr marL="912813" lvl="1" indent="-342900">
              <a:buClr>
                <a:schemeClr val="accent1"/>
              </a:buClr>
              <a:buSzPct val="65000"/>
            </a:pPr>
            <a:endParaRPr lang="en-US" sz="2000" dirty="0" smtClean="0">
              <a:ea typeface="+mn-ea"/>
              <a:cs typeface="+mn-cs"/>
            </a:endParaRPr>
          </a:p>
          <a:p>
            <a:endParaRPr lang="en-US" sz="2000" b="1" dirty="0" smtClean="0"/>
          </a:p>
        </p:txBody>
      </p:sp>
      <p:sp>
        <p:nvSpPr>
          <p:cNvPr id="4" name="Дата 3"/>
          <p:cNvSpPr>
            <a:spLocks noGrp="1"/>
          </p:cNvSpPr>
          <p:nvPr>
            <p:ph type="dt" sz="half" idx="10"/>
          </p:nvPr>
        </p:nvSpPr>
        <p:spPr/>
        <p:txBody>
          <a:bodyPr/>
          <a:lstStyle/>
          <a:p>
            <a:pPr>
              <a:defRPr/>
            </a:pPr>
            <a:r>
              <a:rPr lang="en-US" altLang="en-US" dirty="0" smtClean="0"/>
              <a:t>Nov 2,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59</a:t>
            </a:fld>
            <a:endParaRPr lang="de-AT" altLang="en-US"/>
          </a:p>
        </p:txBody>
      </p:sp>
      <p:sp>
        <p:nvSpPr>
          <p:cNvPr id="8" name="Заголовок 1"/>
          <p:cNvSpPr>
            <a:spLocks noGrp="1"/>
          </p:cNvSpPr>
          <p:nvPr>
            <p:ph type="title"/>
          </p:nvPr>
        </p:nvSpPr>
        <p:spPr>
          <a:xfrm>
            <a:off x="0" y="277813"/>
            <a:ext cx="9144000" cy="1139825"/>
          </a:xfrm>
        </p:spPr>
        <p:txBody>
          <a:bodyPr/>
          <a:lstStyle/>
          <a:p>
            <a:r>
              <a:rPr lang="en-US" sz="4000" dirty="0" err="1" smtClean="0">
                <a:latin typeface="Verdana" pitchFamily="34" charset="0"/>
                <a:ea typeface="Verdana" pitchFamily="34" charset="0"/>
                <a:cs typeface="Verdana" pitchFamily="34" charset="0"/>
              </a:rPr>
              <a:t>Appendix:ISA</a:t>
            </a:r>
            <a:r>
              <a:rPr lang="en-US" sz="4000" dirty="0" smtClean="0">
                <a:latin typeface="Verdana" pitchFamily="34" charset="0"/>
                <a:ea typeface="Verdana" pitchFamily="34" charset="0"/>
                <a:cs typeface="Verdana" pitchFamily="34" charset="0"/>
              </a:rPr>
              <a:t> </a:t>
            </a:r>
            <a:r>
              <a:rPr lang="en-US" sz="4000" dirty="0" smtClean="0">
                <a:latin typeface="Verdana" pitchFamily="34" charset="0"/>
                <a:ea typeface="Verdana" pitchFamily="34" charset="0"/>
                <a:cs typeface="Verdana" pitchFamily="34" charset="0"/>
              </a:rPr>
              <a:t>505 </a:t>
            </a:r>
            <a:r>
              <a:rPr lang="en-US" sz="4000" dirty="0" smtClean="0">
                <a:latin typeface="Verdana" pitchFamily="34" charset="0"/>
                <a:ea typeface="Verdana" pitchFamily="34" charset="0"/>
                <a:cs typeface="Verdana" pitchFamily="34" charset="0"/>
              </a:rPr>
              <a:t>– Confirmations</a:t>
            </a:r>
            <a:endParaRPr lang="en-US" sz="4000" dirty="0">
              <a:latin typeface="Verdana" pitchFamily="34" charset="0"/>
              <a:ea typeface="Verdana" pitchFamily="34" charset="0"/>
              <a:cs typeface="Verdana"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Review </a:t>
            </a:r>
            <a:r>
              <a:rPr lang="en-US" sz="4000" dirty="0" smtClean="0">
                <a:latin typeface="Verdana" pitchFamily="34" charset="0"/>
                <a:ea typeface="Verdana" pitchFamily="34" charset="0"/>
                <a:cs typeface="Verdana" pitchFamily="34" charset="0"/>
              </a:rPr>
              <a:t>process* </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a:xfrm>
            <a:off x="457200" y="914400"/>
            <a:ext cx="8229600" cy="5943600"/>
          </a:xfrm>
        </p:spPr>
        <p:txBody>
          <a:bodyPr/>
          <a:lstStyle/>
          <a:p>
            <a:pPr marL="912813" indent="1588">
              <a:buNone/>
              <a:defRPr/>
            </a:pPr>
            <a:r>
              <a:rPr lang="en-US" sz="2000" kern="1200" dirty="0" smtClean="0"/>
              <a:t>are found, </a:t>
            </a:r>
            <a:r>
              <a:rPr lang="en-US" sz="2000" b="1" kern="1200" dirty="0" smtClean="0"/>
              <a:t>the first step is usually to ask management for an explanation. </a:t>
            </a:r>
            <a:r>
              <a:rPr lang="en-US" sz="2000" kern="1200" dirty="0" smtClean="0"/>
              <a:t>However, it is important that </a:t>
            </a:r>
            <a:r>
              <a:rPr lang="en-US" sz="2000" b="1" kern="1200" dirty="0" smtClean="0"/>
              <a:t>the auditor maintains his professional skepticism when considering these answers</a:t>
            </a:r>
            <a:r>
              <a:rPr lang="en-US" sz="2000" kern="1200" dirty="0" smtClean="0"/>
              <a:t> and it is suggested that </a:t>
            </a:r>
            <a:r>
              <a:rPr lang="en-US" sz="2000" b="1" kern="1200" dirty="0" smtClean="0"/>
              <a:t>the auditor conduct other audit procedures to corroborate them.</a:t>
            </a:r>
            <a:r>
              <a:rPr lang="en-US" sz="2000" kern="1200" dirty="0" smtClean="0"/>
              <a:t> </a:t>
            </a:r>
          </a:p>
          <a:p>
            <a:pPr marL="912813">
              <a:buFont typeface="Wingdings" pitchFamily="2" charset="2"/>
              <a:buChar char="q"/>
              <a:defRPr/>
            </a:pPr>
            <a:r>
              <a:rPr lang="en-US" sz="2000" b="1" kern="1200" dirty="0" smtClean="0"/>
              <a:t>Evaluation</a:t>
            </a:r>
            <a:r>
              <a:rPr lang="en-US" sz="2000" kern="1200" dirty="0" smtClean="0"/>
              <a:t> </a:t>
            </a:r>
            <a:r>
              <a:rPr lang="en-US" sz="2000" b="1" kern="1200" dirty="0" smtClean="0"/>
              <a:t>- </a:t>
            </a:r>
            <a:r>
              <a:rPr lang="en-US" sz="2000" b="1" dirty="0" smtClean="0"/>
              <a:t>final phase (phase four)</a:t>
            </a:r>
            <a:r>
              <a:rPr lang="en-US" sz="2000" dirty="0" smtClean="0"/>
              <a:t> of the analytical review process, which involves </a:t>
            </a:r>
            <a:r>
              <a:rPr lang="en-US" sz="2000" b="1" dirty="0" smtClean="0"/>
              <a:t>evaluating the impact on the financial statements of the difference between the auditor’s expected value and the recorded amount.</a:t>
            </a:r>
            <a:r>
              <a:rPr lang="en-US" sz="2000" dirty="0" smtClean="0"/>
              <a:t> It is usually not practical to identify factors that explain the exact amount of a difference investigated. </a:t>
            </a:r>
            <a:r>
              <a:rPr lang="en-US" sz="2000" b="1" dirty="0" smtClean="0"/>
              <a:t>The auditor attempts to quantify that portion of the difference for which plausible explanations can be obtained</a:t>
            </a:r>
            <a:r>
              <a:rPr lang="en-US" sz="2000" dirty="0" smtClean="0"/>
              <a:t> and, where appropriate, corroborated. </a:t>
            </a:r>
            <a:r>
              <a:rPr lang="en-US" sz="2000" b="1" dirty="0" smtClean="0"/>
              <a:t>If the amount that cannot be explained is sufficiently small, the auditor may conclude there is no material misstatement.</a:t>
            </a:r>
          </a:p>
          <a:p>
            <a:pPr marL="912813" defTabSz="1258888">
              <a:buNone/>
            </a:pPr>
            <a:endParaRPr lang="en-US" sz="2000" dirty="0" smtClean="0"/>
          </a:p>
          <a:p>
            <a:endParaRPr lang="en-US" dirty="0"/>
          </a:p>
        </p:txBody>
      </p:sp>
      <p:sp>
        <p:nvSpPr>
          <p:cNvPr id="4" name="Дата 3"/>
          <p:cNvSpPr>
            <a:spLocks noGrp="1"/>
          </p:cNvSpPr>
          <p:nvPr>
            <p:ph type="dt" sz="half" idx="10"/>
          </p:nvPr>
        </p:nvSpPr>
        <p:spPr/>
        <p:txBody>
          <a:bodyPr/>
          <a:lstStyle/>
          <a:p>
            <a:pPr>
              <a:defRPr/>
            </a:pPr>
            <a:r>
              <a:rPr lang="en-US" altLang="en-US" dirty="0" smtClean="0"/>
              <a:t>Nov 2,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6</a:t>
            </a:fld>
            <a:endParaRPr lang="de-AT" altLang="en-US" dirty="0"/>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879475"/>
            <a:ext cx="8229600" cy="5749925"/>
          </a:xfrm>
        </p:spPr>
        <p:txBody>
          <a:bodyPr/>
          <a:lstStyle/>
          <a:p>
            <a:pPr marL="912813" indent="1588">
              <a:buNone/>
            </a:pPr>
            <a:r>
              <a:rPr lang="en-US" sz="2000" dirty="0" smtClean="0"/>
              <a:t>A </a:t>
            </a:r>
            <a:r>
              <a:rPr lang="en-US" sz="2000" dirty="0" smtClean="0"/>
              <a:t>negative external confirmation request asks the respondent to reply only in the event of disagreement with the information provided in the request</a:t>
            </a:r>
            <a:r>
              <a:rPr lang="en-US" sz="2000" dirty="0" smtClean="0"/>
              <a:t>.</a:t>
            </a:r>
          </a:p>
          <a:p>
            <a:pPr marL="912813">
              <a:buFont typeface="Wingdings" pitchFamily="2" charset="2"/>
              <a:buChar char="q"/>
            </a:pPr>
            <a:r>
              <a:rPr lang="en-US" sz="2000" dirty="0" smtClean="0"/>
              <a:t>Management Requests - When </a:t>
            </a:r>
            <a:r>
              <a:rPr lang="en-US" sz="2000" dirty="0" smtClean="0"/>
              <a:t>the auditor seeks to confirm certain balances or other information, and management requests the auditor not to do so, the auditor should consider whether there are valid grounds for such a request and obtain audit evidence to support the validity of management’s requests. </a:t>
            </a:r>
            <a:r>
              <a:rPr lang="en-US" sz="2000" dirty="0" smtClean="0"/>
              <a:t>If the auditor agrees to management’s request not to seek external confirmation regarding a particular matter, the auditor should apply alternative audit procedures to obtain sufficient appropriate audit evidence regarding that matter.</a:t>
            </a:r>
          </a:p>
          <a:p>
            <a:pPr marL="912813" indent="1588">
              <a:buNone/>
            </a:pPr>
            <a:r>
              <a:rPr lang="en-US" sz="2000" dirty="0" smtClean="0"/>
              <a:t>If the auditor does not accept the validity of management’s request and is prevented from carrying out the confirmations, there has been a limitation on the scope of the auditor’s work and the auditor should consider the possible impact on the auditor’s report</a:t>
            </a:r>
            <a:r>
              <a:rPr lang="en-US" sz="2000" dirty="0" smtClean="0"/>
              <a:t>.</a:t>
            </a:r>
          </a:p>
          <a:p>
            <a:pPr marL="912813">
              <a:buFont typeface="Wingdings" pitchFamily="2" charset="2"/>
              <a:buChar char="q"/>
            </a:pPr>
            <a:r>
              <a:rPr lang="en-US" sz="2000" dirty="0" smtClean="0"/>
              <a:t>Characteristics </a:t>
            </a:r>
            <a:r>
              <a:rPr lang="en-US" sz="2000" dirty="0" smtClean="0"/>
              <a:t>of </a:t>
            </a:r>
            <a:r>
              <a:rPr lang="en-US" sz="2000" dirty="0" smtClean="0"/>
              <a:t>Respondents - The </a:t>
            </a:r>
            <a:r>
              <a:rPr lang="en-US" sz="2000" dirty="0" smtClean="0"/>
              <a:t>reliability of audit evidence provided by a confirmation is affected by </a:t>
            </a:r>
            <a:r>
              <a:rPr lang="en-US" sz="2000" dirty="0" smtClean="0"/>
              <a:t>the</a:t>
            </a:r>
            <a:endParaRPr lang="en-US" sz="2000" dirty="0" smtClean="0"/>
          </a:p>
          <a:p>
            <a:pPr marL="912813">
              <a:buFont typeface="Wingdings" pitchFamily="2" charset="2"/>
              <a:buChar char="q"/>
            </a:pPr>
            <a:endParaRPr lang="en-US" sz="2000" dirty="0" smtClean="0"/>
          </a:p>
          <a:p>
            <a:pPr marL="912813">
              <a:buFont typeface="Wingdings" pitchFamily="2" charset="2"/>
              <a:buChar char="q"/>
            </a:pPr>
            <a:endParaRPr lang="en-US" sz="2000" dirty="0" smtClean="0"/>
          </a:p>
          <a:p>
            <a:pPr marL="912813">
              <a:buFont typeface="Wingdings" pitchFamily="2" charset="2"/>
              <a:buChar char="q"/>
            </a:pPr>
            <a:endParaRPr lang="en-US" sz="2000" dirty="0" smtClean="0"/>
          </a:p>
          <a:p>
            <a:pPr marL="912813" indent="1588">
              <a:buNone/>
            </a:pPr>
            <a:endParaRPr lang="en-US" sz="2000" dirty="0" smtClean="0"/>
          </a:p>
          <a:p>
            <a:pPr marL="912813" indent="1588">
              <a:buNone/>
            </a:pPr>
            <a:endParaRPr lang="en-US" sz="2000" dirty="0" smtClean="0"/>
          </a:p>
          <a:p>
            <a:pPr marL="917575" indent="-3175">
              <a:buNone/>
            </a:pPr>
            <a:r>
              <a:rPr lang="en-US" sz="2000" b="1" dirty="0" smtClean="0"/>
              <a:t/>
            </a:r>
            <a:br>
              <a:rPr lang="en-US" sz="2000" b="1" dirty="0" smtClean="0"/>
            </a:br>
            <a:endParaRPr lang="en-US" sz="2000" dirty="0" smtClean="0"/>
          </a:p>
          <a:p>
            <a:pPr marL="912813" indent="1588">
              <a:buNone/>
            </a:pPr>
            <a:endParaRPr lang="en-US" sz="2000" dirty="0" smtClean="0"/>
          </a:p>
          <a:p>
            <a:pPr marL="912813" lvl="1" indent="-342900">
              <a:buClr>
                <a:schemeClr val="accent1"/>
              </a:buClr>
              <a:buSzPct val="65000"/>
            </a:pPr>
            <a:endParaRPr lang="en-US" sz="2000" dirty="0" smtClean="0">
              <a:ea typeface="+mn-ea"/>
              <a:cs typeface="+mn-cs"/>
            </a:endParaRPr>
          </a:p>
          <a:p>
            <a:endParaRPr lang="en-US" sz="2000" b="1" dirty="0" smtClean="0"/>
          </a:p>
        </p:txBody>
      </p:sp>
      <p:sp>
        <p:nvSpPr>
          <p:cNvPr id="4" name="Дата 3"/>
          <p:cNvSpPr>
            <a:spLocks noGrp="1"/>
          </p:cNvSpPr>
          <p:nvPr>
            <p:ph type="dt" sz="half" idx="10"/>
          </p:nvPr>
        </p:nvSpPr>
        <p:spPr/>
        <p:txBody>
          <a:bodyPr/>
          <a:lstStyle/>
          <a:p>
            <a:pPr>
              <a:defRPr/>
            </a:pPr>
            <a:r>
              <a:rPr lang="en-US" altLang="en-US" dirty="0" smtClean="0"/>
              <a:t>Nov 2,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60</a:t>
            </a:fld>
            <a:endParaRPr lang="de-AT" altLang="en-US"/>
          </a:p>
        </p:txBody>
      </p:sp>
      <p:sp>
        <p:nvSpPr>
          <p:cNvPr id="8" name="Заголовок 1"/>
          <p:cNvSpPr>
            <a:spLocks noGrp="1"/>
          </p:cNvSpPr>
          <p:nvPr>
            <p:ph type="title"/>
          </p:nvPr>
        </p:nvSpPr>
        <p:spPr>
          <a:xfrm>
            <a:off x="0" y="277813"/>
            <a:ext cx="9144000" cy="1139825"/>
          </a:xfrm>
        </p:spPr>
        <p:txBody>
          <a:bodyPr/>
          <a:lstStyle/>
          <a:p>
            <a:r>
              <a:rPr lang="en-US" sz="4000" dirty="0" err="1" smtClean="0">
                <a:latin typeface="Verdana" pitchFamily="34" charset="0"/>
                <a:ea typeface="Verdana" pitchFamily="34" charset="0"/>
                <a:cs typeface="Verdana" pitchFamily="34" charset="0"/>
              </a:rPr>
              <a:t>Appendix:ISA</a:t>
            </a:r>
            <a:r>
              <a:rPr lang="en-US" sz="4000" dirty="0" smtClean="0">
                <a:latin typeface="Verdana" pitchFamily="34" charset="0"/>
                <a:ea typeface="Verdana" pitchFamily="34" charset="0"/>
                <a:cs typeface="Verdana" pitchFamily="34" charset="0"/>
              </a:rPr>
              <a:t> </a:t>
            </a:r>
            <a:r>
              <a:rPr lang="en-US" sz="4000" dirty="0" smtClean="0">
                <a:latin typeface="Verdana" pitchFamily="34" charset="0"/>
                <a:ea typeface="Verdana" pitchFamily="34" charset="0"/>
                <a:cs typeface="Verdana" pitchFamily="34" charset="0"/>
              </a:rPr>
              <a:t>505 </a:t>
            </a:r>
            <a:r>
              <a:rPr lang="en-US" sz="4000" dirty="0" smtClean="0">
                <a:latin typeface="Verdana" pitchFamily="34" charset="0"/>
                <a:ea typeface="Verdana" pitchFamily="34" charset="0"/>
                <a:cs typeface="Verdana" pitchFamily="34" charset="0"/>
              </a:rPr>
              <a:t>– Confirmations</a:t>
            </a:r>
            <a:endParaRPr lang="en-US" sz="4000" dirty="0">
              <a:latin typeface="Verdana" pitchFamily="34" charset="0"/>
              <a:ea typeface="Verdana" pitchFamily="34" charset="0"/>
              <a:cs typeface="Verdana" pitchFamily="34" charset="0"/>
            </a:endParaRP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879475"/>
            <a:ext cx="8229600" cy="5749925"/>
          </a:xfrm>
        </p:spPr>
        <p:txBody>
          <a:bodyPr/>
          <a:lstStyle/>
          <a:p>
            <a:pPr marL="912813" indent="1588">
              <a:buNone/>
            </a:pPr>
            <a:r>
              <a:rPr lang="en-US" sz="2000" dirty="0" smtClean="0"/>
              <a:t>respondent’s </a:t>
            </a:r>
            <a:r>
              <a:rPr lang="en-US" sz="2000" dirty="0" smtClean="0"/>
              <a:t>competence, independence, authority to respond, knowledge of the matter being confirmed, and objectivity</a:t>
            </a:r>
            <a:r>
              <a:rPr lang="en-US" sz="2000" dirty="0" smtClean="0"/>
              <a:t>.</a:t>
            </a:r>
          </a:p>
          <a:p>
            <a:pPr marL="912813">
              <a:buFont typeface="Wingdings" pitchFamily="2" charset="2"/>
              <a:buChar char="q"/>
            </a:pPr>
            <a:r>
              <a:rPr lang="en-US" sz="2000" dirty="0" smtClean="0"/>
              <a:t>The </a:t>
            </a:r>
            <a:r>
              <a:rPr lang="en-US" sz="2000" dirty="0" smtClean="0"/>
              <a:t>External Confirmation </a:t>
            </a:r>
            <a:r>
              <a:rPr lang="en-US" sz="2000" dirty="0" smtClean="0"/>
              <a:t>Process - When </a:t>
            </a:r>
            <a:r>
              <a:rPr lang="en-US" sz="2000" dirty="0" smtClean="0"/>
              <a:t>performing confirmation procedures, the auditor should maintain control over the process of selecting those to whom a request will be sent, the preparation and sending of confirmation requests, and the responses to those requests. Control is maintained over communications between the intended recipients and the auditor to minimize the possibility that the results of the confirmation process will be biased because of the interception and alteration of confirmation requests or responses</a:t>
            </a:r>
            <a:r>
              <a:rPr lang="en-US" sz="2000" dirty="0" smtClean="0"/>
              <a:t>.</a:t>
            </a:r>
          </a:p>
          <a:p>
            <a:pPr marL="912813">
              <a:buFont typeface="Wingdings" pitchFamily="2" charset="2"/>
              <a:buChar char="q"/>
            </a:pPr>
            <a:r>
              <a:rPr lang="en-US" sz="2000" dirty="0" smtClean="0"/>
              <a:t>No </a:t>
            </a:r>
            <a:r>
              <a:rPr lang="en-US" sz="2000" dirty="0" smtClean="0"/>
              <a:t>Response to a Positive Confirmation </a:t>
            </a:r>
            <a:r>
              <a:rPr lang="en-US" sz="2000" dirty="0" smtClean="0"/>
              <a:t>Request - The </a:t>
            </a:r>
            <a:r>
              <a:rPr lang="en-US" sz="2000" dirty="0" smtClean="0"/>
              <a:t>auditor should perform alternative audit procedures where no response is received to a positive external confirmation request. The alternative audit procedures should be such as to provide audit evidence about the assertions that the confirmation request was intended to provide</a:t>
            </a:r>
            <a:r>
              <a:rPr lang="en-US" sz="2000" dirty="0" smtClean="0"/>
              <a:t>.</a:t>
            </a:r>
          </a:p>
          <a:p>
            <a:pPr marL="912813">
              <a:buFont typeface="Wingdings" pitchFamily="2" charset="2"/>
              <a:buChar char="q"/>
            </a:pPr>
            <a:r>
              <a:rPr lang="en-US" sz="2000" dirty="0" smtClean="0"/>
              <a:t>Causes </a:t>
            </a:r>
            <a:r>
              <a:rPr lang="en-US" sz="2000" dirty="0" smtClean="0"/>
              <a:t>and Frequency of </a:t>
            </a:r>
            <a:r>
              <a:rPr lang="en-US" sz="2000" dirty="0" smtClean="0"/>
              <a:t>Exceptions - When </a:t>
            </a:r>
            <a:r>
              <a:rPr lang="en-US" sz="2000" dirty="0" smtClean="0"/>
              <a:t>the auditor forms a conclusion that the confirmation process and alternative </a:t>
            </a:r>
            <a:r>
              <a:rPr lang="en-US" sz="2000" dirty="0" smtClean="0"/>
              <a:t>audit</a:t>
            </a:r>
            <a:endParaRPr lang="en-US" sz="2000" dirty="0" smtClean="0"/>
          </a:p>
          <a:p>
            <a:pPr marL="912813">
              <a:buFont typeface="Wingdings" pitchFamily="2" charset="2"/>
              <a:buChar char="q"/>
            </a:pPr>
            <a:endParaRPr lang="en-US" sz="2000" dirty="0" smtClean="0"/>
          </a:p>
          <a:p>
            <a:pPr marL="912813">
              <a:buFont typeface="Wingdings" pitchFamily="2" charset="2"/>
              <a:buChar char="q"/>
            </a:pPr>
            <a:endParaRPr lang="en-US" sz="2000" dirty="0" smtClean="0"/>
          </a:p>
          <a:p>
            <a:pPr marL="912813" indent="1588">
              <a:buNone/>
            </a:pPr>
            <a:endParaRPr lang="en-US" sz="2000" dirty="0" smtClean="0"/>
          </a:p>
          <a:p>
            <a:pPr marL="912813" indent="1588">
              <a:buNone/>
            </a:pPr>
            <a:endParaRPr lang="en-US" sz="2000" dirty="0" smtClean="0"/>
          </a:p>
          <a:p>
            <a:pPr marL="917575" indent="-3175">
              <a:buNone/>
            </a:pPr>
            <a:r>
              <a:rPr lang="en-US" sz="2000" b="1" dirty="0" smtClean="0"/>
              <a:t/>
            </a:r>
            <a:br>
              <a:rPr lang="en-US" sz="2000" b="1" dirty="0" smtClean="0"/>
            </a:br>
            <a:endParaRPr lang="en-US" sz="2000" dirty="0" smtClean="0"/>
          </a:p>
          <a:p>
            <a:pPr marL="912813" indent="1588">
              <a:buNone/>
            </a:pPr>
            <a:endParaRPr lang="en-US" sz="2000" dirty="0" smtClean="0"/>
          </a:p>
          <a:p>
            <a:pPr marL="912813" lvl="1" indent="-342900">
              <a:buClr>
                <a:schemeClr val="accent1"/>
              </a:buClr>
              <a:buSzPct val="65000"/>
            </a:pPr>
            <a:endParaRPr lang="en-US" sz="2000" dirty="0" smtClean="0">
              <a:ea typeface="+mn-ea"/>
              <a:cs typeface="+mn-cs"/>
            </a:endParaRPr>
          </a:p>
          <a:p>
            <a:endParaRPr lang="en-US" sz="2000" b="1" dirty="0" smtClean="0"/>
          </a:p>
        </p:txBody>
      </p:sp>
      <p:sp>
        <p:nvSpPr>
          <p:cNvPr id="4" name="Дата 3"/>
          <p:cNvSpPr>
            <a:spLocks noGrp="1"/>
          </p:cNvSpPr>
          <p:nvPr>
            <p:ph type="dt" sz="half" idx="10"/>
          </p:nvPr>
        </p:nvSpPr>
        <p:spPr/>
        <p:txBody>
          <a:bodyPr/>
          <a:lstStyle/>
          <a:p>
            <a:pPr>
              <a:defRPr/>
            </a:pPr>
            <a:r>
              <a:rPr lang="en-US" altLang="en-US" dirty="0" smtClean="0"/>
              <a:t>Nov 2,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61</a:t>
            </a:fld>
            <a:endParaRPr lang="de-AT" altLang="en-US"/>
          </a:p>
        </p:txBody>
      </p:sp>
      <p:sp>
        <p:nvSpPr>
          <p:cNvPr id="8" name="Заголовок 1"/>
          <p:cNvSpPr>
            <a:spLocks noGrp="1"/>
          </p:cNvSpPr>
          <p:nvPr>
            <p:ph type="title"/>
          </p:nvPr>
        </p:nvSpPr>
        <p:spPr>
          <a:xfrm>
            <a:off x="0" y="277813"/>
            <a:ext cx="9144000" cy="1139825"/>
          </a:xfrm>
        </p:spPr>
        <p:txBody>
          <a:bodyPr/>
          <a:lstStyle/>
          <a:p>
            <a:r>
              <a:rPr lang="en-US" sz="4000" dirty="0" err="1" smtClean="0">
                <a:latin typeface="Verdana" pitchFamily="34" charset="0"/>
                <a:ea typeface="Verdana" pitchFamily="34" charset="0"/>
                <a:cs typeface="Verdana" pitchFamily="34" charset="0"/>
              </a:rPr>
              <a:t>Appendix:ISA</a:t>
            </a:r>
            <a:r>
              <a:rPr lang="en-US" sz="4000" dirty="0" smtClean="0">
                <a:latin typeface="Verdana" pitchFamily="34" charset="0"/>
                <a:ea typeface="Verdana" pitchFamily="34" charset="0"/>
                <a:cs typeface="Verdana" pitchFamily="34" charset="0"/>
              </a:rPr>
              <a:t> </a:t>
            </a:r>
            <a:r>
              <a:rPr lang="en-US" sz="4000" dirty="0" smtClean="0">
                <a:latin typeface="Verdana" pitchFamily="34" charset="0"/>
                <a:ea typeface="Verdana" pitchFamily="34" charset="0"/>
                <a:cs typeface="Verdana" pitchFamily="34" charset="0"/>
              </a:rPr>
              <a:t>505 </a:t>
            </a:r>
            <a:r>
              <a:rPr lang="en-US" sz="4000" dirty="0" smtClean="0">
                <a:latin typeface="Verdana" pitchFamily="34" charset="0"/>
                <a:ea typeface="Verdana" pitchFamily="34" charset="0"/>
                <a:cs typeface="Verdana" pitchFamily="34" charset="0"/>
              </a:rPr>
              <a:t>– Confirmations</a:t>
            </a:r>
            <a:endParaRPr lang="en-US" sz="4000" dirty="0">
              <a:latin typeface="Verdana" pitchFamily="34" charset="0"/>
              <a:ea typeface="Verdana" pitchFamily="34" charset="0"/>
              <a:cs typeface="Verdana" pitchFamily="34" charset="0"/>
            </a:endParaRP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879475"/>
            <a:ext cx="8229600" cy="5749925"/>
          </a:xfrm>
        </p:spPr>
        <p:txBody>
          <a:bodyPr/>
          <a:lstStyle/>
          <a:p>
            <a:pPr marL="912813" indent="1588">
              <a:buNone/>
            </a:pPr>
            <a:r>
              <a:rPr lang="en-US" sz="2000" dirty="0" smtClean="0"/>
              <a:t>procedures </a:t>
            </a:r>
            <a:r>
              <a:rPr lang="en-US" sz="2000" dirty="0" smtClean="0"/>
              <a:t>have not provided sufficient appropriate audit evidence regarding an assertion, the auditor should perform additional audit procedures to obtain sufficient appropriate audit evidence</a:t>
            </a:r>
            <a:r>
              <a:rPr lang="en-US" sz="2000" dirty="0" smtClean="0"/>
              <a:t>. In </a:t>
            </a:r>
            <a:r>
              <a:rPr lang="en-US" sz="2000" dirty="0" smtClean="0"/>
              <a:t>forming the conclusion, the auditor considers the:</a:t>
            </a:r>
          </a:p>
          <a:p>
            <a:pPr marL="1377950" lvl="1" indent="-342900">
              <a:buClr>
                <a:schemeClr val="accent1"/>
              </a:buClr>
              <a:buSzPct val="65000"/>
              <a:buFont typeface="Wingdings" pitchFamily="2" charset="2"/>
              <a:buChar char="Ø"/>
            </a:pPr>
            <a:r>
              <a:rPr lang="en-US" sz="2000" dirty="0" smtClean="0">
                <a:ea typeface="+mn-ea"/>
                <a:cs typeface="+mn-cs"/>
              </a:rPr>
              <a:t>Reliability of the confirmations and alternative audit procedures;</a:t>
            </a:r>
          </a:p>
          <a:p>
            <a:pPr marL="1377950" lvl="1" indent="-342900">
              <a:buClr>
                <a:schemeClr val="accent1"/>
              </a:buClr>
              <a:buSzPct val="65000"/>
              <a:buFont typeface="Wingdings" pitchFamily="2" charset="2"/>
              <a:buChar char="Ø"/>
            </a:pPr>
            <a:r>
              <a:rPr lang="en-US" sz="2000" dirty="0" smtClean="0">
                <a:ea typeface="+mn-ea"/>
                <a:cs typeface="+mn-cs"/>
              </a:rPr>
              <a:t>Nature </a:t>
            </a:r>
            <a:r>
              <a:rPr lang="en-US" sz="2000" dirty="0" smtClean="0">
                <a:ea typeface="+mn-ea"/>
                <a:cs typeface="+mn-cs"/>
              </a:rPr>
              <a:t>of any exceptions, including the implications, both quantitative and qualitative of those exceptions; and</a:t>
            </a:r>
          </a:p>
          <a:p>
            <a:pPr marL="1377950" lvl="1" indent="-342900">
              <a:buClr>
                <a:schemeClr val="accent1"/>
              </a:buClr>
              <a:buSzPct val="65000"/>
              <a:buFont typeface="Wingdings" pitchFamily="2" charset="2"/>
              <a:buChar char="Ø"/>
            </a:pPr>
            <a:r>
              <a:rPr lang="en-US" sz="2000" dirty="0" smtClean="0">
                <a:ea typeface="+mn-ea"/>
                <a:cs typeface="+mn-cs"/>
              </a:rPr>
              <a:t>Audit </a:t>
            </a:r>
            <a:r>
              <a:rPr lang="en-US" sz="2000" dirty="0" smtClean="0">
                <a:ea typeface="+mn-ea"/>
                <a:cs typeface="+mn-cs"/>
              </a:rPr>
              <a:t>evidence provided by other audit procedures.</a:t>
            </a:r>
            <a:endParaRPr lang="en-US" sz="2000" dirty="0" smtClean="0">
              <a:ea typeface="+mn-ea"/>
              <a:cs typeface="+mn-cs"/>
            </a:endParaRPr>
          </a:p>
          <a:p>
            <a:pPr marL="912813">
              <a:buFont typeface="Wingdings" pitchFamily="2" charset="2"/>
              <a:buChar char="q"/>
            </a:pPr>
            <a:r>
              <a:rPr lang="en-US" sz="2000" dirty="0" smtClean="0"/>
              <a:t>Evaluating the Results of the Confirmation </a:t>
            </a:r>
            <a:r>
              <a:rPr lang="en-US" sz="2000" dirty="0" smtClean="0"/>
              <a:t>Process - The </a:t>
            </a:r>
            <a:r>
              <a:rPr lang="en-US" sz="2000" dirty="0" smtClean="0"/>
              <a:t>auditor should evaluate whether the results of the external confirmation process together with the results from any other audit procedures performed, provide sufficient appropriate audit evidence regarding the assertion being audited.</a:t>
            </a:r>
            <a:endParaRPr lang="en-US" sz="2000" dirty="0" smtClean="0"/>
          </a:p>
          <a:p>
            <a:pPr marL="912813">
              <a:buFont typeface="Wingdings" pitchFamily="2" charset="2"/>
              <a:buChar char="q"/>
            </a:pPr>
            <a:r>
              <a:rPr lang="en-US" sz="2000" dirty="0" smtClean="0"/>
              <a:t>External Confirmations Prior to the </a:t>
            </a:r>
            <a:r>
              <a:rPr lang="en-US" sz="2000" dirty="0" smtClean="0"/>
              <a:t>Year-end - When </a:t>
            </a:r>
            <a:r>
              <a:rPr lang="en-US" sz="2000" dirty="0" smtClean="0"/>
              <a:t>the auditor uses confirmation as at a date prior to the balance sheet to obtain audit evidence to support an assertion, </a:t>
            </a:r>
            <a:r>
              <a:rPr lang="en-US" sz="2000" dirty="0" smtClean="0"/>
              <a:t>the</a:t>
            </a:r>
            <a:endParaRPr lang="en-US" sz="2000" dirty="0" smtClean="0"/>
          </a:p>
          <a:p>
            <a:pPr marL="912813">
              <a:buFont typeface="Wingdings" pitchFamily="2" charset="2"/>
              <a:buChar char="q"/>
            </a:pPr>
            <a:endParaRPr lang="en-US" sz="2000" dirty="0" smtClean="0"/>
          </a:p>
          <a:p>
            <a:pPr marL="912813">
              <a:buFont typeface="Wingdings" pitchFamily="2" charset="2"/>
              <a:buChar char="q"/>
            </a:pPr>
            <a:endParaRPr lang="en-US" sz="2000" dirty="0" smtClean="0"/>
          </a:p>
          <a:p>
            <a:pPr marL="912813" indent="1588">
              <a:buNone/>
            </a:pPr>
            <a:endParaRPr lang="en-US" sz="2000" dirty="0" smtClean="0"/>
          </a:p>
          <a:p>
            <a:pPr marL="912813" indent="1588">
              <a:buNone/>
            </a:pPr>
            <a:endParaRPr lang="en-US" sz="2000" dirty="0" smtClean="0"/>
          </a:p>
          <a:p>
            <a:pPr marL="917575" indent="-3175">
              <a:buNone/>
            </a:pPr>
            <a:r>
              <a:rPr lang="en-US" sz="2000" b="1" dirty="0" smtClean="0"/>
              <a:t/>
            </a:r>
            <a:br>
              <a:rPr lang="en-US" sz="2000" b="1" dirty="0" smtClean="0"/>
            </a:br>
            <a:endParaRPr lang="en-US" sz="2000" dirty="0" smtClean="0"/>
          </a:p>
          <a:p>
            <a:pPr marL="912813" indent="1588">
              <a:buNone/>
            </a:pPr>
            <a:endParaRPr lang="en-US" sz="2000" dirty="0" smtClean="0"/>
          </a:p>
          <a:p>
            <a:pPr marL="912813" lvl="1" indent="-342900">
              <a:buClr>
                <a:schemeClr val="accent1"/>
              </a:buClr>
              <a:buSzPct val="65000"/>
            </a:pPr>
            <a:endParaRPr lang="en-US" sz="2000" dirty="0" smtClean="0">
              <a:ea typeface="+mn-ea"/>
              <a:cs typeface="+mn-cs"/>
            </a:endParaRPr>
          </a:p>
          <a:p>
            <a:endParaRPr lang="en-US" sz="2000" b="1" dirty="0" smtClean="0"/>
          </a:p>
        </p:txBody>
      </p:sp>
      <p:sp>
        <p:nvSpPr>
          <p:cNvPr id="4" name="Дата 3"/>
          <p:cNvSpPr>
            <a:spLocks noGrp="1"/>
          </p:cNvSpPr>
          <p:nvPr>
            <p:ph type="dt" sz="half" idx="10"/>
          </p:nvPr>
        </p:nvSpPr>
        <p:spPr/>
        <p:txBody>
          <a:bodyPr/>
          <a:lstStyle/>
          <a:p>
            <a:pPr>
              <a:defRPr/>
            </a:pPr>
            <a:r>
              <a:rPr lang="en-US" altLang="en-US" dirty="0" smtClean="0"/>
              <a:t>Nov 2,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62</a:t>
            </a:fld>
            <a:endParaRPr lang="de-AT" altLang="en-US"/>
          </a:p>
        </p:txBody>
      </p:sp>
      <p:sp>
        <p:nvSpPr>
          <p:cNvPr id="8" name="Заголовок 1"/>
          <p:cNvSpPr>
            <a:spLocks noGrp="1"/>
          </p:cNvSpPr>
          <p:nvPr>
            <p:ph type="title"/>
          </p:nvPr>
        </p:nvSpPr>
        <p:spPr>
          <a:xfrm>
            <a:off x="0" y="277813"/>
            <a:ext cx="9144000" cy="1139825"/>
          </a:xfrm>
        </p:spPr>
        <p:txBody>
          <a:bodyPr/>
          <a:lstStyle/>
          <a:p>
            <a:r>
              <a:rPr lang="en-US" sz="4000" dirty="0" err="1" smtClean="0">
                <a:latin typeface="Verdana" pitchFamily="34" charset="0"/>
                <a:ea typeface="Verdana" pitchFamily="34" charset="0"/>
                <a:cs typeface="Verdana" pitchFamily="34" charset="0"/>
              </a:rPr>
              <a:t>Appendix:ISA</a:t>
            </a:r>
            <a:r>
              <a:rPr lang="en-US" sz="4000" dirty="0" smtClean="0">
                <a:latin typeface="Verdana" pitchFamily="34" charset="0"/>
                <a:ea typeface="Verdana" pitchFamily="34" charset="0"/>
                <a:cs typeface="Verdana" pitchFamily="34" charset="0"/>
              </a:rPr>
              <a:t> </a:t>
            </a:r>
            <a:r>
              <a:rPr lang="en-US" sz="4000" dirty="0" smtClean="0">
                <a:latin typeface="Verdana" pitchFamily="34" charset="0"/>
                <a:ea typeface="Verdana" pitchFamily="34" charset="0"/>
                <a:cs typeface="Verdana" pitchFamily="34" charset="0"/>
              </a:rPr>
              <a:t>505 </a:t>
            </a:r>
            <a:r>
              <a:rPr lang="en-US" sz="4000" dirty="0" smtClean="0">
                <a:latin typeface="Verdana" pitchFamily="34" charset="0"/>
                <a:ea typeface="Verdana" pitchFamily="34" charset="0"/>
                <a:cs typeface="Verdana" pitchFamily="34" charset="0"/>
              </a:rPr>
              <a:t>– Confirmations</a:t>
            </a:r>
            <a:endParaRPr lang="en-US" sz="4000" dirty="0">
              <a:latin typeface="Verdana" pitchFamily="34" charset="0"/>
              <a:ea typeface="Verdana" pitchFamily="34" charset="0"/>
              <a:cs typeface="Verdana" pitchFamily="34" charset="0"/>
            </a:endParaRP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879475"/>
            <a:ext cx="8229600" cy="5749925"/>
          </a:xfrm>
        </p:spPr>
        <p:txBody>
          <a:bodyPr/>
          <a:lstStyle/>
          <a:p>
            <a:pPr marL="912813" indent="1588">
              <a:buNone/>
            </a:pPr>
            <a:r>
              <a:rPr lang="en-US" sz="2000" dirty="0" smtClean="0"/>
              <a:t>auditor </a:t>
            </a:r>
            <a:r>
              <a:rPr lang="en-US" sz="2000" dirty="0" smtClean="0"/>
              <a:t>obtains sufficient appropriate audit evidence that transactions relevant to the assertion in the intervening period have not been materially misstated. </a:t>
            </a:r>
            <a:r>
              <a:rPr lang="en-US" sz="2000" dirty="0" smtClean="0"/>
              <a:t>Depending on the assessed risk of material misstatement, the audit or may decide to confirm balances at a date other than the period end, for example, when the audit is to be completed within a short time after the balance sheet date. As with all types of pre-year-end work, the auditor considers the need to obtain further audit evidence relating to the remainder of the period. ISA 330 provides additional guidance when audit procedures are performed at an interim date.</a:t>
            </a:r>
          </a:p>
          <a:p>
            <a:pPr marL="912813">
              <a:buFont typeface="Wingdings" pitchFamily="2" charset="2"/>
              <a:buChar char="q"/>
            </a:pPr>
            <a:endParaRPr lang="en-US" sz="2000" dirty="0" smtClean="0"/>
          </a:p>
          <a:p>
            <a:pPr marL="912813">
              <a:buFont typeface="Wingdings" pitchFamily="2" charset="2"/>
              <a:buChar char="q"/>
            </a:pPr>
            <a:endParaRPr lang="en-US" sz="2000" dirty="0" smtClean="0"/>
          </a:p>
          <a:p>
            <a:pPr marL="912813">
              <a:buFont typeface="Wingdings" pitchFamily="2" charset="2"/>
              <a:buChar char="q"/>
            </a:pPr>
            <a:endParaRPr lang="en-US" sz="2000" dirty="0" smtClean="0"/>
          </a:p>
          <a:p>
            <a:pPr marL="912813" indent="1588">
              <a:buNone/>
            </a:pPr>
            <a:endParaRPr lang="en-US" sz="2000" dirty="0" smtClean="0"/>
          </a:p>
          <a:p>
            <a:pPr marL="912813" indent="1588">
              <a:buNone/>
            </a:pPr>
            <a:endParaRPr lang="en-US" sz="2000" dirty="0" smtClean="0"/>
          </a:p>
          <a:p>
            <a:pPr marL="917575" indent="-3175">
              <a:buNone/>
            </a:pPr>
            <a:r>
              <a:rPr lang="en-US" sz="2000" b="1" dirty="0" smtClean="0"/>
              <a:t/>
            </a:r>
            <a:br>
              <a:rPr lang="en-US" sz="2000" b="1" dirty="0" smtClean="0"/>
            </a:br>
            <a:endParaRPr lang="en-US" sz="2000" dirty="0" smtClean="0"/>
          </a:p>
          <a:p>
            <a:pPr marL="912813" indent="1588">
              <a:buNone/>
            </a:pPr>
            <a:endParaRPr lang="en-US" sz="2000" dirty="0" smtClean="0"/>
          </a:p>
          <a:p>
            <a:pPr marL="912813" lvl="1" indent="-342900">
              <a:buClr>
                <a:schemeClr val="accent1"/>
              </a:buClr>
              <a:buSzPct val="65000"/>
            </a:pPr>
            <a:endParaRPr lang="en-US" sz="2000" dirty="0" smtClean="0">
              <a:ea typeface="+mn-ea"/>
              <a:cs typeface="+mn-cs"/>
            </a:endParaRPr>
          </a:p>
          <a:p>
            <a:endParaRPr lang="en-US" sz="2000" b="1" dirty="0" smtClean="0"/>
          </a:p>
        </p:txBody>
      </p:sp>
      <p:sp>
        <p:nvSpPr>
          <p:cNvPr id="4" name="Дата 3"/>
          <p:cNvSpPr>
            <a:spLocks noGrp="1"/>
          </p:cNvSpPr>
          <p:nvPr>
            <p:ph type="dt" sz="half" idx="10"/>
          </p:nvPr>
        </p:nvSpPr>
        <p:spPr/>
        <p:txBody>
          <a:bodyPr/>
          <a:lstStyle/>
          <a:p>
            <a:pPr>
              <a:defRPr/>
            </a:pPr>
            <a:r>
              <a:rPr lang="en-US" altLang="en-US" dirty="0" smtClean="0"/>
              <a:t>Nov 2,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63</a:t>
            </a:fld>
            <a:endParaRPr lang="de-AT" altLang="en-US"/>
          </a:p>
        </p:txBody>
      </p:sp>
      <p:sp>
        <p:nvSpPr>
          <p:cNvPr id="8" name="Заголовок 1"/>
          <p:cNvSpPr>
            <a:spLocks noGrp="1"/>
          </p:cNvSpPr>
          <p:nvPr>
            <p:ph type="title"/>
          </p:nvPr>
        </p:nvSpPr>
        <p:spPr>
          <a:xfrm>
            <a:off x="0" y="277813"/>
            <a:ext cx="9144000" cy="1139825"/>
          </a:xfrm>
        </p:spPr>
        <p:txBody>
          <a:bodyPr/>
          <a:lstStyle/>
          <a:p>
            <a:r>
              <a:rPr lang="en-US" sz="4000" dirty="0" err="1" smtClean="0">
                <a:latin typeface="Verdana" pitchFamily="34" charset="0"/>
                <a:ea typeface="Verdana" pitchFamily="34" charset="0"/>
                <a:cs typeface="Verdana" pitchFamily="34" charset="0"/>
              </a:rPr>
              <a:t>Appendix:ISA</a:t>
            </a:r>
            <a:r>
              <a:rPr lang="en-US" sz="4000" dirty="0" smtClean="0">
                <a:latin typeface="Verdana" pitchFamily="34" charset="0"/>
                <a:ea typeface="Verdana" pitchFamily="34" charset="0"/>
                <a:cs typeface="Verdana" pitchFamily="34" charset="0"/>
              </a:rPr>
              <a:t> </a:t>
            </a:r>
            <a:r>
              <a:rPr lang="en-US" sz="4000" dirty="0" smtClean="0">
                <a:latin typeface="Verdana" pitchFamily="34" charset="0"/>
                <a:ea typeface="Verdana" pitchFamily="34" charset="0"/>
                <a:cs typeface="Verdana" pitchFamily="34" charset="0"/>
              </a:rPr>
              <a:t>505 </a:t>
            </a:r>
            <a:r>
              <a:rPr lang="en-US" sz="4000" dirty="0" smtClean="0">
                <a:latin typeface="Verdana" pitchFamily="34" charset="0"/>
                <a:ea typeface="Verdana" pitchFamily="34" charset="0"/>
                <a:cs typeface="Verdana" pitchFamily="34" charset="0"/>
              </a:rPr>
              <a:t>– Confirmations</a:t>
            </a:r>
            <a:endParaRPr lang="en-US" sz="4000" dirty="0">
              <a:latin typeface="Verdana" pitchFamily="34" charset="0"/>
              <a:ea typeface="Verdana" pitchFamily="34" charset="0"/>
              <a:cs typeface="Verdana" pitchFamily="34" charset="0"/>
            </a:endParaRP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Appendix: ISA 520 - </a:t>
            </a:r>
            <a:r>
              <a:rPr lang="en-US" sz="4000" dirty="0" smtClean="0">
                <a:latin typeface="Verdana" pitchFamily="34" charset="0"/>
                <a:ea typeface="Verdana" pitchFamily="34" charset="0"/>
                <a:cs typeface="Verdana" pitchFamily="34" charset="0"/>
              </a:rPr>
              <a:t>AP</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a:xfrm>
            <a:off x="457200" y="1108075"/>
            <a:ext cx="8229600" cy="5749925"/>
          </a:xfrm>
        </p:spPr>
        <p:txBody>
          <a:bodyPr/>
          <a:lstStyle/>
          <a:p>
            <a:r>
              <a:rPr lang="en-US" sz="2000" b="1" dirty="0" smtClean="0"/>
              <a:t>Scope:</a:t>
            </a:r>
          </a:p>
          <a:p>
            <a:pPr marL="912813">
              <a:buFont typeface="Wingdings" pitchFamily="2" charset="2"/>
              <a:buChar char="q"/>
            </a:pPr>
            <a:r>
              <a:rPr lang="en-US" sz="2000" dirty="0" smtClean="0"/>
              <a:t>ISA 520 deals with the auditor’s use of analytical procedures as substantive procedures:</a:t>
            </a:r>
          </a:p>
          <a:p>
            <a:pPr marL="1377950" lvl="1" indent="-342900">
              <a:buClr>
                <a:schemeClr val="accent1"/>
              </a:buClr>
              <a:buSzPct val="65000"/>
              <a:buFont typeface="Wingdings" pitchFamily="2" charset="2"/>
              <a:buChar char="Ø"/>
            </a:pPr>
            <a:r>
              <a:rPr lang="en-US" sz="2000" dirty="0" smtClean="0">
                <a:ea typeface="+mn-ea"/>
                <a:cs typeface="+mn-cs"/>
              </a:rPr>
              <a:t>at the end of the audit that assist the auditor when forming an overall conclusion on the financial statements;</a:t>
            </a:r>
          </a:p>
          <a:p>
            <a:pPr marL="1377950" lvl="1" indent="-342900">
              <a:buClr>
                <a:schemeClr val="accent1"/>
              </a:buClr>
              <a:buSzPct val="65000"/>
              <a:buFont typeface="Wingdings" pitchFamily="2" charset="2"/>
              <a:buChar char="Ø"/>
            </a:pPr>
            <a:r>
              <a:rPr lang="en-US" sz="2000" dirty="0" smtClean="0">
                <a:ea typeface="+mn-ea"/>
                <a:cs typeface="+mn-cs"/>
              </a:rPr>
              <a:t>use of analytical procedures as risk assessment procedures; and</a:t>
            </a:r>
          </a:p>
          <a:p>
            <a:pPr marL="1377950" lvl="1" indent="-342900">
              <a:buClr>
                <a:schemeClr val="accent1"/>
              </a:buClr>
              <a:buSzPct val="65000"/>
              <a:buFont typeface="Wingdings" pitchFamily="2" charset="2"/>
              <a:buChar char="Ø"/>
            </a:pPr>
            <a:r>
              <a:rPr lang="en-US" sz="2000" dirty="0" smtClean="0">
                <a:ea typeface="+mn-ea"/>
                <a:cs typeface="+mn-cs"/>
              </a:rPr>
              <a:t>use of substantive analytical procedures during the course of audit.</a:t>
            </a:r>
          </a:p>
          <a:p>
            <a:r>
              <a:rPr lang="en-US" sz="2000" b="1" dirty="0" smtClean="0"/>
              <a:t>Objective:</a:t>
            </a:r>
          </a:p>
          <a:p>
            <a:pPr marL="912813">
              <a:buFont typeface="Wingdings" pitchFamily="2" charset="2"/>
              <a:buChar char="q"/>
            </a:pPr>
            <a:r>
              <a:rPr lang="en-US" sz="2000" dirty="0" smtClean="0"/>
              <a:t>The objectives of the auditor are:</a:t>
            </a:r>
          </a:p>
          <a:p>
            <a:pPr marL="1377950" lvl="1" indent="-342900">
              <a:buClr>
                <a:schemeClr val="accent1"/>
              </a:buClr>
              <a:buSzPct val="65000"/>
              <a:buFont typeface="Wingdings" pitchFamily="2" charset="2"/>
              <a:buChar char="Ø"/>
            </a:pPr>
            <a:r>
              <a:rPr lang="en-US" sz="2000" dirty="0" smtClean="0">
                <a:ea typeface="+mn-ea"/>
                <a:cs typeface="+mn-cs"/>
              </a:rPr>
              <a:t>To obtain relevant and reliable audit evidence when using substantive analytical procedures; and</a:t>
            </a:r>
          </a:p>
          <a:p>
            <a:pPr marL="1377950" lvl="1" indent="-342900">
              <a:buClr>
                <a:schemeClr val="accent1"/>
              </a:buClr>
              <a:buSzPct val="65000"/>
              <a:buFont typeface="Wingdings" pitchFamily="2" charset="2"/>
              <a:buChar char="Ø"/>
            </a:pPr>
            <a:r>
              <a:rPr lang="en-US" sz="2000" dirty="0" smtClean="0">
                <a:ea typeface="+mn-ea"/>
                <a:cs typeface="+mn-cs"/>
              </a:rPr>
              <a:t>To design and perform analytical procedures near the end of the audit that assist the auditor when forming an overall conclusion as to whether the financial statements are consistent with the auditor’s understanding of the entity.</a:t>
            </a:r>
          </a:p>
          <a:p>
            <a:endParaRPr lang="en-US" sz="2000" b="1" dirty="0" smtClean="0"/>
          </a:p>
        </p:txBody>
      </p:sp>
      <p:sp>
        <p:nvSpPr>
          <p:cNvPr id="4" name="Дата 3"/>
          <p:cNvSpPr>
            <a:spLocks noGrp="1"/>
          </p:cNvSpPr>
          <p:nvPr>
            <p:ph type="dt" sz="half" idx="10"/>
          </p:nvPr>
        </p:nvSpPr>
        <p:spPr/>
        <p:txBody>
          <a:bodyPr/>
          <a:lstStyle/>
          <a:p>
            <a:pPr>
              <a:defRPr/>
            </a:pPr>
            <a:r>
              <a:rPr lang="en-US" altLang="en-US" dirty="0" smtClean="0"/>
              <a:t>Nov 2,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64</a:t>
            </a:fld>
            <a:endParaRPr lang="de-AT" altLang="en-US"/>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Appendix: ISA 520 - </a:t>
            </a:r>
            <a:r>
              <a:rPr lang="en-US" sz="4000" dirty="0" smtClean="0">
                <a:latin typeface="Verdana" pitchFamily="34" charset="0"/>
                <a:ea typeface="Verdana" pitchFamily="34" charset="0"/>
                <a:cs typeface="Verdana" pitchFamily="34" charset="0"/>
              </a:rPr>
              <a:t>AP</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a:xfrm>
            <a:off x="457200" y="955675"/>
            <a:ext cx="8229600" cy="5749925"/>
          </a:xfrm>
        </p:spPr>
        <p:txBody>
          <a:bodyPr/>
          <a:lstStyle/>
          <a:p>
            <a:r>
              <a:rPr lang="en-US" sz="2000" b="1" dirty="0" smtClean="0"/>
              <a:t>Requirements:</a:t>
            </a:r>
          </a:p>
          <a:p>
            <a:pPr marL="912813">
              <a:buFont typeface="Wingdings" pitchFamily="2" charset="2"/>
              <a:buChar char="q"/>
            </a:pPr>
            <a:r>
              <a:rPr lang="en-US" sz="2000" dirty="0" smtClean="0"/>
              <a:t>ISA 520  require auditor in respect of designing and performing analytical procedures to:</a:t>
            </a:r>
          </a:p>
          <a:p>
            <a:pPr marL="1377950" lvl="1" indent="-342900">
              <a:buClr>
                <a:schemeClr val="accent1"/>
              </a:buClr>
              <a:buSzPct val="65000"/>
              <a:buFont typeface="Wingdings" pitchFamily="2" charset="2"/>
              <a:buChar char="Ø"/>
            </a:pPr>
            <a:r>
              <a:rPr lang="en-US" sz="2000" dirty="0" smtClean="0">
                <a:ea typeface="+mn-ea"/>
                <a:cs typeface="+mn-cs"/>
              </a:rPr>
              <a:t>Determine the suitability of particular substantive analytical procedures for given assertions, taking account of the assessed risks of material misstatement and tests of details, if any, for these assertions;</a:t>
            </a:r>
          </a:p>
          <a:p>
            <a:pPr marL="1377950" lvl="1" indent="-342900">
              <a:buClr>
                <a:schemeClr val="accent1"/>
              </a:buClr>
              <a:buSzPct val="65000"/>
              <a:buFont typeface="Wingdings" pitchFamily="2" charset="2"/>
              <a:buChar char="Ø"/>
            </a:pPr>
            <a:r>
              <a:rPr lang="en-US" sz="2000" dirty="0" smtClean="0">
                <a:ea typeface="+mn-ea"/>
                <a:cs typeface="+mn-cs"/>
              </a:rPr>
              <a:t>Evaluate the reliability of data from which the auditor’s expectation of recorded amounts or ratios is developed, taking account of source, comparability, and nature and relevance of information available, and controls over preparation;</a:t>
            </a:r>
          </a:p>
          <a:p>
            <a:pPr marL="1377950" lvl="1" indent="-342900">
              <a:buClr>
                <a:schemeClr val="accent1"/>
              </a:buClr>
              <a:buSzPct val="65000"/>
              <a:buFont typeface="Wingdings" pitchFamily="2" charset="2"/>
              <a:buChar char="Ø"/>
            </a:pPr>
            <a:r>
              <a:rPr lang="en-US" sz="2000" dirty="0" smtClean="0">
                <a:ea typeface="+mn-ea"/>
                <a:cs typeface="+mn-cs"/>
              </a:rPr>
              <a:t>Develop an expectation of recorded amounts or ratios and evaluate whether the expectation is sufficiently precise to identify a misstatement that, individually or when aggregated with other misstatements, may cause the financial statements to be materially misstated; and</a:t>
            </a:r>
          </a:p>
          <a:p>
            <a:pPr marL="1377950" lvl="1" indent="-342900">
              <a:buClr>
                <a:schemeClr val="accent1"/>
              </a:buClr>
              <a:buSzPct val="65000"/>
              <a:buFont typeface="Wingdings" pitchFamily="2" charset="2"/>
              <a:buChar char="Ø"/>
            </a:pPr>
            <a:r>
              <a:rPr lang="en-US" sz="2000" dirty="0" smtClean="0">
                <a:ea typeface="+mn-ea"/>
                <a:cs typeface="+mn-cs"/>
              </a:rPr>
              <a:t>Determine the amount of any difference of</a:t>
            </a:r>
          </a:p>
          <a:p>
            <a:endParaRPr lang="en-US" sz="2000" b="1" dirty="0" smtClean="0"/>
          </a:p>
        </p:txBody>
      </p:sp>
      <p:sp>
        <p:nvSpPr>
          <p:cNvPr id="4" name="Дата 3"/>
          <p:cNvSpPr>
            <a:spLocks noGrp="1"/>
          </p:cNvSpPr>
          <p:nvPr>
            <p:ph type="dt" sz="half" idx="10"/>
          </p:nvPr>
        </p:nvSpPr>
        <p:spPr/>
        <p:txBody>
          <a:bodyPr/>
          <a:lstStyle/>
          <a:p>
            <a:pPr>
              <a:defRPr/>
            </a:pPr>
            <a:r>
              <a:rPr lang="en-US" altLang="en-US" dirty="0" smtClean="0"/>
              <a:t>Nov 2,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65</a:t>
            </a:fld>
            <a:endParaRPr lang="de-AT" altLang="en-US"/>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Appendix: ISA 520 - </a:t>
            </a:r>
            <a:r>
              <a:rPr lang="en-US" sz="4000" dirty="0" smtClean="0">
                <a:latin typeface="Verdana" pitchFamily="34" charset="0"/>
                <a:ea typeface="Verdana" pitchFamily="34" charset="0"/>
                <a:cs typeface="Verdana" pitchFamily="34" charset="0"/>
              </a:rPr>
              <a:t>AP</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a:xfrm>
            <a:off x="457200" y="955675"/>
            <a:ext cx="8229600" cy="5749925"/>
          </a:xfrm>
        </p:spPr>
        <p:txBody>
          <a:bodyPr/>
          <a:lstStyle/>
          <a:p>
            <a:pPr marL="1377950" lvl="1" indent="-6350">
              <a:buClr>
                <a:schemeClr val="accent1"/>
              </a:buClr>
              <a:buSzPct val="65000"/>
              <a:buNone/>
            </a:pPr>
            <a:r>
              <a:rPr lang="en-US" sz="2000" dirty="0" smtClean="0">
                <a:ea typeface="+mn-ea"/>
                <a:cs typeface="+mn-cs"/>
              </a:rPr>
              <a:t>recorded amounts from expected values that is acceptable without further investigation.</a:t>
            </a:r>
          </a:p>
          <a:p>
            <a:pPr marL="912813">
              <a:buFont typeface="Wingdings" pitchFamily="2" charset="2"/>
              <a:buChar char="q"/>
            </a:pPr>
            <a:r>
              <a:rPr lang="en-US" sz="2000" dirty="0" smtClean="0"/>
              <a:t>ISA 520 require auditor to perform analytical procedure near the end of the audit that assist the auditor when forming an overall conclusion as to whether the financial statements are consistent with the auditor’s understanding of the entity.</a:t>
            </a:r>
          </a:p>
          <a:p>
            <a:pPr marL="912813">
              <a:buFont typeface="Wingdings" pitchFamily="2" charset="2"/>
              <a:buChar char="q"/>
            </a:pPr>
            <a:r>
              <a:rPr lang="en-US" sz="2000" dirty="0" smtClean="0"/>
              <a:t>ISA 520 require auditors to identify fluctuations or relationships that are inconsistent with other relevant information or that differ from expected values by a significant amount, the auditor shall investigate such differences by:</a:t>
            </a:r>
          </a:p>
          <a:p>
            <a:pPr marL="1377950" lvl="1" indent="-342900">
              <a:buClr>
                <a:schemeClr val="accent1"/>
              </a:buClr>
              <a:buSzPct val="65000"/>
              <a:buFont typeface="Wingdings" pitchFamily="2" charset="2"/>
              <a:buChar char="Ø"/>
            </a:pPr>
            <a:r>
              <a:rPr lang="en-US" sz="2000" dirty="0" smtClean="0">
                <a:ea typeface="+mn-ea"/>
                <a:cs typeface="+mn-cs"/>
              </a:rPr>
              <a:t>Inquiring of management and obtaining appropriate audit evidence relevant to management’s responses; and</a:t>
            </a:r>
          </a:p>
          <a:p>
            <a:pPr marL="1377950" lvl="1" indent="-342900">
              <a:buClr>
                <a:schemeClr val="accent1"/>
              </a:buClr>
              <a:buSzPct val="65000"/>
              <a:buFont typeface="Wingdings" pitchFamily="2" charset="2"/>
              <a:buChar char="Ø"/>
            </a:pPr>
            <a:r>
              <a:rPr lang="en-US" sz="2000" dirty="0" smtClean="0">
                <a:ea typeface="+mn-ea"/>
                <a:cs typeface="+mn-cs"/>
              </a:rPr>
              <a:t>Performing other audit procedures as necessary in the circumstances.</a:t>
            </a:r>
          </a:p>
          <a:p>
            <a:pPr marL="1377950" lvl="1" indent="-342900">
              <a:buClr>
                <a:schemeClr val="accent1"/>
              </a:buClr>
              <a:buSzPct val="65000"/>
              <a:buFont typeface="Wingdings" pitchFamily="2" charset="2"/>
              <a:buChar char="Ø"/>
            </a:pPr>
            <a:endParaRPr lang="en-US" sz="2000" dirty="0" smtClean="0">
              <a:ea typeface="+mn-ea"/>
              <a:cs typeface="+mn-cs"/>
            </a:endParaRPr>
          </a:p>
          <a:p>
            <a:endParaRPr lang="en-US" sz="2000" b="1" dirty="0" smtClean="0"/>
          </a:p>
        </p:txBody>
      </p:sp>
      <p:sp>
        <p:nvSpPr>
          <p:cNvPr id="4" name="Дата 3"/>
          <p:cNvSpPr>
            <a:spLocks noGrp="1"/>
          </p:cNvSpPr>
          <p:nvPr>
            <p:ph type="dt" sz="half" idx="10"/>
          </p:nvPr>
        </p:nvSpPr>
        <p:spPr/>
        <p:txBody>
          <a:bodyPr/>
          <a:lstStyle/>
          <a:p>
            <a:pPr>
              <a:defRPr/>
            </a:pPr>
            <a:r>
              <a:rPr lang="en-US" altLang="en-US" dirty="0" smtClean="0"/>
              <a:t>Nov 2,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66</a:t>
            </a:fld>
            <a:endParaRPr lang="de-AT" altLang="en-US"/>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Appendix: ISA 530 - </a:t>
            </a:r>
            <a:r>
              <a:rPr lang="en-US" sz="4000" dirty="0" smtClean="0">
                <a:latin typeface="Verdana" pitchFamily="34" charset="0"/>
                <a:ea typeface="Verdana" pitchFamily="34" charset="0"/>
                <a:cs typeface="Verdana" pitchFamily="34" charset="0"/>
              </a:rPr>
              <a:t>Sampling</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a:xfrm>
            <a:off x="457200" y="1108075"/>
            <a:ext cx="8229600" cy="5749925"/>
          </a:xfrm>
        </p:spPr>
        <p:txBody>
          <a:bodyPr/>
          <a:lstStyle/>
          <a:p>
            <a:r>
              <a:rPr lang="en-US" sz="2000" b="1" dirty="0" smtClean="0"/>
              <a:t>Scope:</a:t>
            </a:r>
          </a:p>
          <a:p>
            <a:pPr marL="912813">
              <a:buFont typeface="Wingdings" pitchFamily="2" charset="2"/>
              <a:buChar char="q"/>
            </a:pPr>
            <a:r>
              <a:rPr lang="en-US" sz="2000" dirty="0" smtClean="0"/>
              <a:t>ISA 530 applies when the auditor has decided to use audit sampling in performing audit ISA 530 deals with the auditor’s use of statistical and non-statistical sampling when designing and selecting the audit sample, performing tests of controls and tests of details, and evaluating the results from the sample.</a:t>
            </a:r>
          </a:p>
          <a:p>
            <a:r>
              <a:rPr lang="en-US" sz="2000" b="1" dirty="0" smtClean="0"/>
              <a:t>Objective: </a:t>
            </a:r>
          </a:p>
          <a:p>
            <a:pPr marL="912813">
              <a:buFont typeface="Wingdings" pitchFamily="2" charset="2"/>
              <a:buChar char="q"/>
            </a:pPr>
            <a:r>
              <a:rPr lang="en-US" sz="2000" dirty="0" smtClean="0"/>
              <a:t>The objective of the auditor, when using audit sampling, is to provide a reasonable basis for the auditor to draw conclusions about the population from which the sample is selected.</a:t>
            </a:r>
          </a:p>
          <a:p>
            <a:r>
              <a:rPr lang="en-US" sz="2000" b="1" dirty="0" smtClean="0"/>
              <a:t>Definitions:</a:t>
            </a:r>
          </a:p>
          <a:p>
            <a:pPr marL="912813">
              <a:buFont typeface="Wingdings" pitchFamily="2" charset="2"/>
              <a:buChar char="q"/>
            </a:pPr>
            <a:r>
              <a:rPr lang="en-US" sz="2000" dirty="0" smtClean="0"/>
              <a:t>Audit sampling (sampling) – the application of audit procedures to less than 100% of items within a population of audit relevance such that all sampling units have a chance of selection in order to provide the auditor with a reasonable basis on which to draw conclusions about the entire population.</a:t>
            </a:r>
          </a:p>
          <a:p>
            <a:pPr marL="912813">
              <a:buFont typeface="Wingdings" pitchFamily="2" charset="2"/>
              <a:buChar char="q"/>
            </a:pPr>
            <a:r>
              <a:rPr lang="en-US" sz="2000" dirty="0" smtClean="0"/>
              <a:t>Population – the entire set of data from which a sample is</a:t>
            </a:r>
          </a:p>
          <a:p>
            <a:pPr marL="912813">
              <a:buFont typeface="Wingdings" pitchFamily="2" charset="2"/>
              <a:buChar char="q"/>
            </a:pPr>
            <a:endParaRPr lang="en-US" sz="2000" dirty="0" smtClean="0"/>
          </a:p>
          <a:p>
            <a:pPr marL="912813">
              <a:buFont typeface="Wingdings" pitchFamily="2" charset="2"/>
              <a:buChar char="q"/>
            </a:pPr>
            <a:endParaRPr lang="en-US" sz="2000" dirty="0" smtClean="0"/>
          </a:p>
          <a:p>
            <a:pPr marL="912813">
              <a:buFont typeface="Wingdings" pitchFamily="2" charset="2"/>
              <a:buChar char="q"/>
            </a:pPr>
            <a:endParaRPr lang="en-US" sz="2000" dirty="0" smtClean="0"/>
          </a:p>
          <a:p>
            <a:pPr marL="912813">
              <a:buFont typeface="Wingdings" pitchFamily="2" charset="2"/>
              <a:buChar char="q"/>
            </a:pPr>
            <a:endParaRPr lang="en-US" sz="2000" dirty="0" smtClean="0"/>
          </a:p>
          <a:p>
            <a:pPr marL="912813">
              <a:buFont typeface="Wingdings" pitchFamily="2" charset="2"/>
              <a:buChar char="q"/>
            </a:pPr>
            <a:endParaRPr lang="en-US" sz="2000" dirty="0" smtClean="0"/>
          </a:p>
          <a:p>
            <a:endParaRPr lang="en-US" sz="2000" b="1" dirty="0" smtClean="0"/>
          </a:p>
        </p:txBody>
      </p:sp>
      <p:sp>
        <p:nvSpPr>
          <p:cNvPr id="4" name="Дата 3"/>
          <p:cNvSpPr>
            <a:spLocks noGrp="1"/>
          </p:cNvSpPr>
          <p:nvPr>
            <p:ph type="dt" sz="half" idx="10"/>
          </p:nvPr>
        </p:nvSpPr>
        <p:spPr/>
        <p:txBody>
          <a:bodyPr/>
          <a:lstStyle/>
          <a:p>
            <a:pPr>
              <a:defRPr/>
            </a:pPr>
            <a:r>
              <a:rPr lang="en-US" altLang="en-US" dirty="0" smtClean="0"/>
              <a:t>Nov 2,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67</a:t>
            </a:fld>
            <a:endParaRPr lang="de-AT" altLang="en-US" dirty="0"/>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Appendix: ISA 530 - </a:t>
            </a:r>
            <a:r>
              <a:rPr lang="en-US" sz="4000" dirty="0" smtClean="0">
                <a:latin typeface="Verdana" pitchFamily="34" charset="0"/>
                <a:ea typeface="Verdana" pitchFamily="34" charset="0"/>
                <a:cs typeface="Verdana" pitchFamily="34" charset="0"/>
              </a:rPr>
              <a:t>Sampling</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a:xfrm>
            <a:off x="457200" y="838200"/>
            <a:ext cx="8229600" cy="5749925"/>
          </a:xfrm>
        </p:spPr>
        <p:txBody>
          <a:bodyPr/>
          <a:lstStyle/>
          <a:p>
            <a:pPr marL="912813" indent="1588">
              <a:buNone/>
            </a:pPr>
            <a:r>
              <a:rPr lang="en-US" sz="2000" dirty="0" smtClean="0"/>
              <a:t>selected and about which the auditor wishes to draw conclusions.</a:t>
            </a:r>
          </a:p>
          <a:p>
            <a:pPr marL="912813">
              <a:buFont typeface="Wingdings" pitchFamily="2" charset="2"/>
              <a:buChar char="q"/>
            </a:pPr>
            <a:r>
              <a:rPr lang="en-US" sz="2000" dirty="0" smtClean="0"/>
              <a:t>Sampling risk – the risk that the auditor’s conclusion based on a sample may be different from the conclusion if the entire population were subjected to the same audit Sampling risk can lead to two types of erroneous conclusions:</a:t>
            </a:r>
          </a:p>
          <a:p>
            <a:pPr marL="1377950" lvl="1" indent="-342900">
              <a:buClr>
                <a:schemeClr val="accent1"/>
              </a:buClr>
              <a:buSzPct val="65000"/>
              <a:buFont typeface="Wingdings" pitchFamily="2" charset="2"/>
              <a:buChar char="Ø"/>
            </a:pPr>
            <a:r>
              <a:rPr lang="en-US" sz="2000" dirty="0" smtClean="0">
                <a:ea typeface="+mn-ea"/>
                <a:cs typeface="+mn-cs"/>
              </a:rPr>
              <a:t>In the case of a test of controls, that controls are more effective than they actually are, or in the case of a test of details, that a material misstatement does not exist when in fact it does. The auditor is primarily concerned with this type of erroneous conclusion because it affects audit effectiveness and is more likely to lead to an inappropriate audit opinion.</a:t>
            </a:r>
          </a:p>
          <a:p>
            <a:pPr marL="1377950" lvl="1" indent="-342900">
              <a:buClr>
                <a:schemeClr val="accent1"/>
              </a:buClr>
              <a:buSzPct val="65000"/>
              <a:buFont typeface="Wingdings" pitchFamily="2" charset="2"/>
              <a:buChar char="Ø"/>
            </a:pPr>
            <a:r>
              <a:rPr lang="en-US" sz="2000" dirty="0" smtClean="0">
                <a:ea typeface="+mn-ea"/>
                <a:cs typeface="+mn-cs"/>
              </a:rPr>
              <a:t>In the case of a test of controls, that controls are less effective than they actually are, or in the case of a test of details, that a material misstatement exists when in fact it does This type of erroneous conclusion affects audit efficiency as it would usually lead to additional work to establish that initial conclusions were incorrect.</a:t>
            </a:r>
          </a:p>
          <a:p>
            <a:pPr marL="914400" lvl="1" indent="0">
              <a:buClr>
                <a:schemeClr val="accent1"/>
              </a:buClr>
              <a:buSzPct val="65000"/>
              <a:buNone/>
            </a:pPr>
            <a:endParaRPr lang="en-US" sz="2000" dirty="0" smtClean="0">
              <a:ea typeface="+mn-ea"/>
              <a:cs typeface="+mn-cs"/>
            </a:endParaRPr>
          </a:p>
          <a:p>
            <a:pPr marL="912813">
              <a:buFont typeface="Wingdings" pitchFamily="2" charset="2"/>
              <a:buChar char="q"/>
            </a:pPr>
            <a:endParaRPr lang="en-US" sz="2000" dirty="0" smtClean="0"/>
          </a:p>
          <a:p>
            <a:pPr marL="912813">
              <a:buFont typeface="Wingdings" pitchFamily="2" charset="2"/>
              <a:buChar char="q"/>
            </a:pPr>
            <a:endParaRPr lang="en-US" sz="2000" dirty="0" smtClean="0"/>
          </a:p>
          <a:p>
            <a:pPr marL="912813">
              <a:buFont typeface="Wingdings" pitchFamily="2" charset="2"/>
              <a:buChar char="q"/>
            </a:pPr>
            <a:endParaRPr lang="en-US" sz="2000" dirty="0" smtClean="0"/>
          </a:p>
          <a:p>
            <a:pPr marL="912813">
              <a:buFont typeface="Wingdings" pitchFamily="2" charset="2"/>
              <a:buChar char="q"/>
            </a:pPr>
            <a:endParaRPr lang="en-US" sz="2000" dirty="0" smtClean="0"/>
          </a:p>
          <a:p>
            <a:pPr marL="912813">
              <a:buFont typeface="Wingdings" pitchFamily="2" charset="2"/>
              <a:buChar char="q"/>
            </a:pPr>
            <a:endParaRPr lang="en-US" sz="2000" dirty="0" smtClean="0"/>
          </a:p>
          <a:p>
            <a:pPr marL="912813">
              <a:buFont typeface="Wingdings" pitchFamily="2" charset="2"/>
              <a:buChar char="q"/>
            </a:pPr>
            <a:endParaRPr lang="en-US" sz="2000" dirty="0" smtClean="0"/>
          </a:p>
          <a:p>
            <a:endParaRPr lang="en-US" sz="2000" b="1" dirty="0" smtClean="0"/>
          </a:p>
        </p:txBody>
      </p:sp>
      <p:sp>
        <p:nvSpPr>
          <p:cNvPr id="4" name="Дата 3"/>
          <p:cNvSpPr>
            <a:spLocks noGrp="1"/>
          </p:cNvSpPr>
          <p:nvPr>
            <p:ph type="dt" sz="half" idx="10"/>
          </p:nvPr>
        </p:nvSpPr>
        <p:spPr/>
        <p:txBody>
          <a:bodyPr/>
          <a:lstStyle/>
          <a:p>
            <a:pPr>
              <a:defRPr/>
            </a:pPr>
            <a:r>
              <a:rPr lang="en-US" altLang="en-US" dirty="0" smtClean="0"/>
              <a:t>Nov 2,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68</a:t>
            </a:fld>
            <a:endParaRPr lang="de-AT" altLang="en-US" dirty="0"/>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Appendix: ISA 530 - </a:t>
            </a:r>
            <a:r>
              <a:rPr lang="en-US" sz="4000" dirty="0" smtClean="0">
                <a:latin typeface="Verdana" pitchFamily="34" charset="0"/>
                <a:ea typeface="Verdana" pitchFamily="34" charset="0"/>
                <a:cs typeface="Verdana" pitchFamily="34" charset="0"/>
              </a:rPr>
              <a:t>Sampling</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a:xfrm>
            <a:off x="457200" y="955675"/>
            <a:ext cx="8229600" cy="5749925"/>
          </a:xfrm>
        </p:spPr>
        <p:txBody>
          <a:bodyPr/>
          <a:lstStyle/>
          <a:p>
            <a:pPr marL="912813">
              <a:buFont typeface="Wingdings" pitchFamily="2" charset="2"/>
              <a:buChar char="q"/>
            </a:pPr>
            <a:r>
              <a:rPr lang="en-US" sz="2000" dirty="0" smtClean="0"/>
              <a:t>Non-sampling risk – the risk that the auditor reaches an erroneous conclusion for any reason not related to sampling risk.</a:t>
            </a:r>
          </a:p>
          <a:p>
            <a:pPr marL="912813">
              <a:buFont typeface="Wingdings" pitchFamily="2" charset="2"/>
              <a:buChar char="q"/>
            </a:pPr>
            <a:r>
              <a:rPr lang="en-US" sz="2000" dirty="0" smtClean="0"/>
              <a:t>Anomaly – a misstatement or deviation that is demonstrably not representative of misstatements or deviations in a population.</a:t>
            </a:r>
          </a:p>
          <a:p>
            <a:pPr marL="912813">
              <a:buFont typeface="Wingdings" pitchFamily="2" charset="2"/>
              <a:buChar char="q"/>
            </a:pPr>
            <a:r>
              <a:rPr lang="en-US" sz="2000" dirty="0" smtClean="0"/>
              <a:t>Sampling unit – the individual items constituting a population.</a:t>
            </a:r>
          </a:p>
          <a:p>
            <a:pPr marL="912813">
              <a:buFont typeface="Wingdings" pitchFamily="2" charset="2"/>
              <a:buChar char="q"/>
            </a:pPr>
            <a:r>
              <a:rPr lang="en-US" sz="2000" dirty="0" smtClean="0"/>
              <a:t>Statistical sampling – an approach to sampling that has the following characteristics:</a:t>
            </a:r>
          </a:p>
          <a:p>
            <a:pPr marL="1377950" lvl="1" indent="-342900">
              <a:buClr>
                <a:schemeClr val="accent1"/>
              </a:buClr>
              <a:buSzPct val="65000"/>
              <a:buFont typeface="Wingdings" pitchFamily="2" charset="2"/>
              <a:buChar char="Ø"/>
            </a:pPr>
            <a:r>
              <a:rPr lang="en-US" sz="2000" dirty="0" smtClean="0">
                <a:ea typeface="+mn-ea"/>
                <a:cs typeface="+mn-cs"/>
              </a:rPr>
              <a:t>Random selection of the sample items; and</a:t>
            </a:r>
          </a:p>
          <a:p>
            <a:pPr marL="1377950" lvl="1" indent="-342900">
              <a:buClr>
                <a:schemeClr val="accent1"/>
              </a:buClr>
              <a:buSzPct val="65000"/>
              <a:buFont typeface="Wingdings" pitchFamily="2" charset="2"/>
              <a:buChar char="Ø"/>
            </a:pPr>
            <a:r>
              <a:rPr lang="en-US" sz="2000" dirty="0" smtClean="0">
                <a:ea typeface="+mn-ea"/>
                <a:cs typeface="+mn-cs"/>
              </a:rPr>
              <a:t>The use of probability theory to evaluate sample results, including measurement of sampling</a:t>
            </a:r>
          </a:p>
          <a:p>
            <a:pPr marL="914400" lvl="1" indent="0">
              <a:buClr>
                <a:schemeClr val="accent1"/>
              </a:buClr>
              <a:buSzPct val="65000"/>
              <a:buNone/>
            </a:pPr>
            <a:r>
              <a:rPr lang="en-US" sz="2000" dirty="0" smtClean="0">
                <a:ea typeface="+mn-ea"/>
                <a:cs typeface="+mn-cs"/>
              </a:rPr>
              <a:t>A sampling approach that does not have characteristics (</a:t>
            </a:r>
            <a:r>
              <a:rPr lang="en-US" sz="2000" dirty="0" err="1" smtClean="0">
                <a:ea typeface="+mn-ea"/>
                <a:cs typeface="+mn-cs"/>
              </a:rPr>
              <a:t>i</a:t>
            </a:r>
            <a:r>
              <a:rPr lang="en-US" sz="2000" dirty="0" smtClean="0">
                <a:ea typeface="+mn-ea"/>
                <a:cs typeface="+mn-cs"/>
              </a:rPr>
              <a:t>) and (ii) is considered non-statistical sampling.</a:t>
            </a:r>
          </a:p>
          <a:p>
            <a:pPr marL="912813">
              <a:buFont typeface="Wingdings" pitchFamily="2" charset="2"/>
              <a:buChar char="q"/>
            </a:pPr>
            <a:r>
              <a:rPr lang="en-US" sz="2000" dirty="0" smtClean="0"/>
              <a:t>Stratification – the process of dividing a population into sub- populations, each of which is a group of sampling units which have similar characteristics (often monetary value).</a:t>
            </a:r>
          </a:p>
          <a:p>
            <a:pPr marL="912813">
              <a:buFont typeface="Wingdings" pitchFamily="2" charset="2"/>
              <a:buChar char="q"/>
            </a:pPr>
            <a:endParaRPr lang="en-US" sz="2000" dirty="0" smtClean="0"/>
          </a:p>
          <a:p>
            <a:pPr marL="912813">
              <a:buFont typeface="Wingdings" pitchFamily="2" charset="2"/>
              <a:buChar char="q"/>
            </a:pPr>
            <a:endParaRPr lang="en-US" sz="2000" dirty="0" smtClean="0"/>
          </a:p>
          <a:p>
            <a:pPr marL="914400" lvl="1" indent="0">
              <a:buClr>
                <a:schemeClr val="accent1"/>
              </a:buClr>
              <a:buSzPct val="65000"/>
              <a:buNone/>
            </a:pPr>
            <a:endParaRPr lang="en-US" sz="2000" dirty="0" smtClean="0">
              <a:ea typeface="+mn-ea"/>
              <a:cs typeface="+mn-cs"/>
            </a:endParaRPr>
          </a:p>
          <a:p>
            <a:pPr marL="912813">
              <a:buFont typeface="Wingdings" pitchFamily="2" charset="2"/>
              <a:buChar char="q"/>
            </a:pPr>
            <a:endParaRPr lang="en-US" sz="2000" dirty="0" smtClean="0"/>
          </a:p>
          <a:p>
            <a:pPr marL="912813">
              <a:buFont typeface="Wingdings" pitchFamily="2" charset="2"/>
              <a:buChar char="q"/>
            </a:pPr>
            <a:endParaRPr lang="en-US" sz="2000" dirty="0" smtClean="0"/>
          </a:p>
          <a:p>
            <a:pPr marL="912813">
              <a:buFont typeface="Wingdings" pitchFamily="2" charset="2"/>
              <a:buChar char="q"/>
            </a:pPr>
            <a:endParaRPr lang="en-US" sz="2000" dirty="0" smtClean="0"/>
          </a:p>
          <a:p>
            <a:pPr marL="912813">
              <a:buFont typeface="Wingdings" pitchFamily="2" charset="2"/>
              <a:buChar char="q"/>
            </a:pPr>
            <a:endParaRPr lang="en-US" sz="2000" dirty="0" smtClean="0"/>
          </a:p>
          <a:p>
            <a:pPr marL="912813">
              <a:buFont typeface="Wingdings" pitchFamily="2" charset="2"/>
              <a:buChar char="q"/>
            </a:pPr>
            <a:endParaRPr lang="en-US" sz="2000" dirty="0" smtClean="0"/>
          </a:p>
          <a:p>
            <a:pPr marL="912813">
              <a:buFont typeface="Wingdings" pitchFamily="2" charset="2"/>
              <a:buChar char="q"/>
            </a:pPr>
            <a:endParaRPr lang="en-US" sz="2000" dirty="0" smtClean="0"/>
          </a:p>
          <a:p>
            <a:endParaRPr lang="en-US" sz="2000" b="1" dirty="0" smtClean="0"/>
          </a:p>
        </p:txBody>
      </p:sp>
      <p:sp>
        <p:nvSpPr>
          <p:cNvPr id="4" name="Дата 3"/>
          <p:cNvSpPr>
            <a:spLocks noGrp="1"/>
          </p:cNvSpPr>
          <p:nvPr>
            <p:ph type="dt" sz="half" idx="10"/>
          </p:nvPr>
        </p:nvSpPr>
        <p:spPr/>
        <p:txBody>
          <a:bodyPr/>
          <a:lstStyle/>
          <a:p>
            <a:pPr>
              <a:defRPr/>
            </a:pPr>
            <a:r>
              <a:rPr lang="en-US" altLang="en-US" dirty="0" smtClean="0"/>
              <a:t>Nov 2,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69</a:t>
            </a:fld>
            <a:endParaRPr lang="de-AT" alt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Review </a:t>
            </a:r>
            <a:r>
              <a:rPr lang="en-US" sz="4000" dirty="0" smtClean="0">
                <a:latin typeface="Verdana" pitchFamily="34" charset="0"/>
                <a:ea typeface="Verdana" pitchFamily="34" charset="0"/>
                <a:cs typeface="Verdana" pitchFamily="34" charset="0"/>
              </a:rPr>
              <a:t>process* </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a:xfrm>
            <a:off x="457200" y="955675"/>
            <a:ext cx="8229600" cy="4530725"/>
          </a:xfrm>
        </p:spPr>
        <p:txBody>
          <a:bodyPr/>
          <a:lstStyle/>
          <a:p>
            <a:r>
              <a:rPr lang="en-US" sz="2000" b="1" dirty="0" smtClean="0"/>
              <a:t>Formulating expectations </a:t>
            </a:r>
            <a:r>
              <a:rPr lang="en-US" sz="2000" dirty="0" smtClean="0"/>
              <a:t>- expectations are developed by </a:t>
            </a:r>
            <a:r>
              <a:rPr lang="en-US" sz="2000" b="1" dirty="0" smtClean="0"/>
              <a:t>identifying plausible relationships that are reasonably expected to exist</a:t>
            </a:r>
            <a:r>
              <a:rPr lang="en-US" sz="2000" dirty="0" smtClean="0"/>
              <a:t> based on the auditor’s understanding of the client and of his industry. These relationships may be determined by </a:t>
            </a:r>
            <a:r>
              <a:rPr lang="en-US" sz="2000" b="1" dirty="0" smtClean="0"/>
              <a:t>comparisons with the following sources:</a:t>
            </a:r>
          </a:p>
          <a:p>
            <a:pPr marL="912813" lvl="0">
              <a:buFont typeface="Wingdings" pitchFamily="2" charset="2"/>
              <a:buChar char="q"/>
              <a:defRPr/>
            </a:pPr>
            <a:r>
              <a:rPr lang="en-US" sz="2000" b="1" kern="1200" dirty="0" smtClean="0"/>
              <a:t>comparable information for prior periods</a:t>
            </a:r>
            <a:r>
              <a:rPr lang="en-US" sz="2000" kern="1200" dirty="0" smtClean="0"/>
              <a:t>;</a:t>
            </a:r>
          </a:p>
          <a:p>
            <a:pPr marL="912813" lvl="0">
              <a:buFont typeface="Wingdings" pitchFamily="2" charset="2"/>
              <a:buChar char="q"/>
              <a:defRPr/>
            </a:pPr>
            <a:r>
              <a:rPr lang="en-US" sz="2000" b="1" kern="1200" dirty="0" smtClean="0"/>
              <a:t>anticipated results </a:t>
            </a:r>
            <a:r>
              <a:rPr lang="en-US" sz="2000" kern="1200" dirty="0" smtClean="0"/>
              <a:t>(such as budgets and forecasts, or auditor expectations);</a:t>
            </a:r>
          </a:p>
          <a:p>
            <a:pPr marL="912813" lvl="0">
              <a:buFont typeface="Wingdings" pitchFamily="2" charset="2"/>
              <a:buChar char="q"/>
              <a:defRPr/>
            </a:pPr>
            <a:r>
              <a:rPr lang="en-US" sz="2000" b="1" kern="1200" dirty="0" smtClean="0"/>
              <a:t>similar industry information</a:t>
            </a:r>
            <a:r>
              <a:rPr lang="en-US" sz="2000" kern="1200" dirty="0" smtClean="0"/>
              <a:t>;</a:t>
            </a:r>
          </a:p>
          <a:p>
            <a:pPr marL="912813" lvl="0">
              <a:buFont typeface="Wingdings" pitchFamily="2" charset="2"/>
              <a:buChar char="q"/>
              <a:defRPr/>
            </a:pPr>
            <a:r>
              <a:rPr lang="en-US" sz="2000" b="1" kern="1200" dirty="0" smtClean="0"/>
              <a:t>non-financial information.</a:t>
            </a:r>
          </a:p>
          <a:p>
            <a:pPr lvl="0">
              <a:defRPr/>
            </a:pPr>
            <a:r>
              <a:rPr lang="en-US" sz="2000" b="1" dirty="0" smtClean="0"/>
              <a:t>Sources of information and precision of expectations </a:t>
            </a:r>
            <a:r>
              <a:rPr lang="en-US" sz="2000" dirty="0" smtClean="0"/>
              <a:t>- the </a:t>
            </a:r>
            <a:r>
              <a:rPr lang="en-US" sz="2000" b="1" dirty="0" smtClean="0"/>
              <a:t>source of information on which the expectations are based determines</a:t>
            </a:r>
            <a:r>
              <a:rPr lang="en-US" sz="2000" dirty="0" smtClean="0"/>
              <a:t>, in part, </a:t>
            </a:r>
            <a:r>
              <a:rPr lang="en-US" sz="2000" b="1" dirty="0" smtClean="0"/>
              <a:t>the precision with which the auditor predicts an account balance.</a:t>
            </a:r>
            <a:r>
              <a:rPr lang="en-US" sz="2000" dirty="0" smtClean="0"/>
              <a:t> For example, information from other, similar stores in the same retail chain is more precise than general industry information. Recent years’ financial statements are more precise a predictor of this year’s balance than older financial</a:t>
            </a:r>
          </a:p>
          <a:p>
            <a:endParaRPr lang="en-US" dirty="0"/>
          </a:p>
        </p:txBody>
      </p:sp>
      <p:sp>
        <p:nvSpPr>
          <p:cNvPr id="4" name="Дата 3"/>
          <p:cNvSpPr>
            <a:spLocks noGrp="1"/>
          </p:cNvSpPr>
          <p:nvPr>
            <p:ph type="dt" sz="half" idx="10"/>
          </p:nvPr>
        </p:nvSpPr>
        <p:spPr/>
        <p:txBody>
          <a:bodyPr/>
          <a:lstStyle/>
          <a:p>
            <a:pPr>
              <a:defRPr/>
            </a:pPr>
            <a:r>
              <a:rPr lang="en-US" altLang="en-US" dirty="0" smtClean="0"/>
              <a:t>Nov 2,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7</a:t>
            </a:fld>
            <a:endParaRPr lang="de-AT" altLang="en-US" dirty="0"/>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Appendix: ISA 530 - </a:t>
            </a:r>
            <a:r>
              <a:rPr lang="en-US" sz="4000" dirty="0" smtClean="0">
                <a:latin typeface="Verdana" pitchFamily="34" charset="0"/>
                <a:ea typeface="Verdana" pitchFamily="34" charset="0"/>
                <a:cs typeface="Verdana" pitchFamily="34" charset="0"/>
              </a:rPr>
              <a:t>Sampling</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a:xfrm>
            <a:off x="457200" y="955675"/>
            <a:ext cx="8229600" cy="5749925"/>
          </a:xfrm>
        </p:spPr>
        <p:txBody>
          <a:bodyPr/>
          <a:lstStyle/>
          <a:p>
            <a:pPr marL="912813">
              <a:buFont typeface="Wingdings" pitchFamily="2" charset="2"/>
              <a:buChar char="q"/>
            </a:pPr>
            <a:r>
              <a:rPr lang="en-US" sz="2000" dirty="0" smtClean="0"/>
              <a:t>Tolerable misstatement – a monetary amount set by the auditor in respect of which the auditor seeks to obtain an appropriate level of assurance that the monetary amount set by the auditor is not exceeded by the actual misstatement in the population.</a:t>
            </a:r>
          </a:p>
          <a:p>
            <a:pPr marL="912813">
              <a:buFont typeface="Wingdings" pitchFamily="2" charset="2"/>
              <a:buChar char="q"/>
            </a:pPr>
            <a:r>
              <a:rPr lang="en-US" sz="2000" dirty="0" smtClean="0"/>
              <a:t>Tolerable rate of deviation – a rate of deviation from prescribed internal control procedures set by the auditor in respect of which the auditor seeks to obtain an appropriate level of assurance that the rate of deviation set by the auditor is not exceeded by the actual rate of deviation in the population.</a:t>
            </a:r>
          </a:p>
          <a:p>
            <a:pPr marL="912813">
              <a:buFont typeface="Wingdings" pitchFamily="2" charset="2"/>
              <a:buChar char="q"/>
            </a:pPr>
            <a:endParaRPr lang="en-US" sz="2000" dirty="0" smtClean="0"/>
          </a:p>
          <a:p>
            <a:pPr marL="912813">
              <a:buFont typeface="Wingdings" pitchFamily="2" charset="2"/>
              <a:buChar char="q"/>
            </a:pPr>
            <a:endParaRPr lang="en-US" sz="2000" dirty="0" smtClean="0"/>
          </a:p>
          <a:p>
            <a:pPr marL="914400" lvl="1" indent="0">
              <a:buClr>
                <a:schemeClr val="accent1"/>
              </a:buClr>
              <a:buSzPct val="65000"/>
              <a:buNone/>
            </a:pPr>
            <a:endParaRPr lang="en-US" sz="2000" dirty="0" smtClean="0">
              <a:ea typeface="+mn-ea"/>
              <a:cs typeface="+mn-cs"/>
            </a:endParaRPr>
          </a:p>
          <a:p>
            <a:pPr marL="912813">
              <a:buFont typeface="Wingdings" pitchFamily="2" charset="2"/>
              <a:buChar char="q"/>
            </a:pPr>
            <a:endParaRPr lang="en-US" sz="2000" dirty="0" smtClean="0"/>
          </a:p>
          <a:p>
            <a:pPr marL="912813">
              <a:buFont typeface="Wingdings" pitchFamily="2" charset="2"/>
              <a:buChar char="q"/>
            </a:pPr>
            <a:endParaRPr lang="en-US" sz="2000" dirty="0" smtClean="0"/>
          </a:p>
          <a:p>
            <a:pPr marL="912813">
              <a:buFont typeface="Wingdings" pitchFamily="2" charset="2"/>
              <a:buChar char="q"/>
            </a:pPr>
            <a:endParaRPr lang="en-US" sz="2000" dirty="0" smtClean="0"/>
          </a:p>
          <a:p>
            <a:pPr marL="912813">
              <a:buFont typeface="Wingdings" pitchFamily="2" charset="2"/>
              <a:buChar char="q"/>
            </a:pPr>
            <a:endParaRPr lang="en-US" sz="2000" dirty="0" smtClean="0"/>
          </a:p>
          <a:p>
            <a:pPr marL="912813">
              <a:buFont typeface="Wingdings" pitchFamily="2" charset="2"/>
              <a:buChar char="q"/>
            </a:pPr>
            <a:endParaRPr lang="en-US" sz="2000" dirty="0" smtClean="0"/>
          </a:p>
          <a:p>
            <a:pPr marL="912813">
              <a:buFont typeface="Wingdings" pitchFamily="2" charset="2"/>
              <a:buChar char="q"/>
            </a:pPr>
            <a:endParaRPr lang="en-US" sz="2000" dirty="0" smtClean="0"/>
          </a:p>
          <a:p>
            <a:endParaRPr lang="en-US" sz="2000" b="1" dirty="0" smtClean="0"/>
          </a:p>
        </p:txBody>
      </p:sp>
      <p:sp>
        <p:nvSpPr>
          <p:cNvPr id="4" name="Дата 3"/>
          <p:cNvSpPr>
            <a:spLocks noGrp="1"/>
          </p:cNvSpPr>
          <p:nvPr>
            <p:ph type="dt" sz="half" idx="10"/>
          </p:nvPr>
        </p:nvSpPr>
        <p:spPr/>
        <p:txBody>
          <a:bodyPr/>
          <a:lstStyle/>
          <a:p>
            <a:pPr>
              <a:defRPr/>
            </a:pPr>
            <a:r>
              <a:rPr lang="en-US" altLang="en-US" dirty="0" smtClean="0"/>
              <a:t>Nov 2,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70</a:t>
            </a:fld>
            <a:endParaRPr lang="de-AT" altLang="en-US" dirty="0"/>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Appendix: ISA 540 - </a:t>
            </a:r>
            <a:r>
              <a:rPr lang="en-US" sz="4000" dirty="0" smtClean="0">
                <a:latin typeface="Verdana" pitchFamily="34" charset="0"/>
                <a:ea typeface="Verdana" pitchFamily="34" charset="0"/>
                <a:cs typeface="Verdana" pitchFamily="34" charset="0"/>
              </a:rPr>
              <a:t>Estimates</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a:xfrm>
            <a:off x="457200" y="914400"/>
            <a:ext cx="8229600" cy="5749925"/>
          </a:xfrm>
        </p:spPr>
        <p:txBody>
          <a:bodyPr/>
          <a:lstStyle/>
          <a:p>
            <a:r>
              <a:rPr lang="en-US" sz="2000" b="1" dirty="0" smtClean="0"/>
              <a:t>Scope:</a:t>
            </a:r>
          </a:p>
          <a:p>
            <a:pPr marL="912813">
              <a:buFont typeface="Wingdings" pitchFamily="2" charset="2"/>
              <a:buChar char="q"/>
            </a:pPr>
            <a:r>
              <a:rPr lang="en-US" sz="2000" dirty="0" smtClean="0"/>
              <a:t>ISA 540 sets requirements for obtaining </a:t>
            </a:r>
            <a:r>
              <a:rPr lang="en-US" sz="2000" dirty="0" smtClean="0"/>
              <a:t>an understanding of how management identifies those transactions, events and conditions that may give rise to the need for accounting estimates to be recognized or disclosed in the financial statements. </a:t>
            </a:r>
            <a:r>
              <a:rPr lang="en-US" sz="2000" dirty="0" smtClean="0"/>
              <a:t>It requires the auditor to make inquiries </a:t>
            </a:r>
            <a:r>
              <a:rPr lang="en-US" sz="2000" dirty="0" smtClean="0"/>
              <a:t>of management about changes in circumstances that may give rise to new, or the need to revise existing, accounting estimates.</a:t>
            </a:r>
            <a:endParaRPr lang="en-US" sz="2000" dirty="0" smtClean="0"/>
          </a:p>
          <a:p>
            <a:r>
              <a:rPr lang="en-US" sz="2000" b="1" dirty="0" smtClean="0"/>
              <a:t>Requirements </a:t>
            </a:r>
            <a:r>
              <a:rPr lang="en-US" sz="2000" dirty="0" smtClean="0"/>
              <a:t>– </a:t>
            </a:r>
            <a:r>
              <a:rPr lang="en-US" sz="2000" dirty="0" smtClean="0"/>
              <a:t>under ISA 540 the auditor should:</a:t>
            </a:r>
            <a:endParaRPr lang="en-US" sz="2000" dirty="0" smtClean="0"/>
          </a:p>
          <a:p>
            <a:pPr marL="912813" lvl="0">
              <a:buFont typeface="Wingdings" pitchFamily="2" charset="2"/>
              <a:buChar char="q"/>
            </a:pPr>
            <a:r>
              <a:rPr lang="en-US" sz="2000" dirty="0" smtClean="0"/>
              <a:t>Obtain </a:t>
            </a:r>
            <a:r>
              <a:rPr lang="en-US" sz="2000" dirty="0" smtClean="0"/>
              <a:t>an understanding of how management makes the accounting estimates, and of the underlying data</a:t>
            </a:r>
            <a:endParaRPr lang="en-US" sz="2000" dirty="0" smtClean="0"/>
          </a:p>
          <a:p>
            <a:pPr marL="1377950" lvl="1" indent="-342900">
              <a:buClr>
                <a:schemeClr val="accent1"/>
              </a:buClr>
              <a:buSzPct val="65000"/>
              <a:buFont typeface="Wingdings" pitchFamily="2" charset="2"/>
              <a:buChar char="Ø"/>
            </a:pPr>
            <a:r>
              <a:rPr lang="en-US" sz="2000" dirty="0" smtClean="0"/>
              <a:t>The </a:t>
            </a:r>
            <a:r>
              <a:rPr lang="en-US" sz="2000" dirty="0" smtClean="0"/>
              <a:t>method, including the model where applicable, used and changes in the method from the prior period </a:t>
            </a:r>
            <a:endParaRPr lang="en-US" sz="2000" dirty="0" smtClean="0"/>
          </a:p>
          <a:p>
            <a:pPr marL="1377950" lvl="1" indent="-342900">
              <a:buClr>
                <a:schemeClr val="accent1"/>
              </a:buClr>
              <a:buSzPct val="65000"/>
              <a:buFont typeface="Wingdings" pitchFamily="2" charset="2"/>
              <a:buChar char="Ø"/>
            </a:pPr>
            <a:r>
              <a:rPr lang="en-US" sz="2000" dirty="0" smtClean="0"/>
              <a:t>Relevant controls</a:t>
            </a:r>
          </a:p>
          <a:p>
            <a:pPr marL="1377950" lvl="1" indent="-342900">
              <a:buClr>
                <a:schemeClr val="accent1"/>
              </a:buClr>
              <a:buSzPct val="65000"/>
              <a:buFont typeface="Wingdings" pitchFamily="2" charset="2"/>
              <a:buChar char="Ø"/>
            </a:pPr>
            <a:r>
              <a:rPr lang="en-US" sz="2000" dirty="0" smtClean="0"/>
              <a:t>Whether </a:t>
            </a:r>
            <a:r>
              <a:rPr lang="en-US" sz="2000" dirty="0" smtClean="0"/>
              <a:t>an expert has been </a:t>
            </a:r>
            <a:r>
              <a:rPr lang="en-US" sz="2000" dirty="0" smtClean="0"/>
              <a:t>used</a:t>
            </a:r>
          </a:p>
          <a:p>
            <a:pPr marL="1377950" lvl="1" indent="-342900">
              <a:buClr>
                <a:schemeClr val="accent1"/>
              </a:buClr>
              <a:buSzPct val="65000"/>
              <a:buFont typeface="Wingdings" pitchFamily="2" charset="2"/>
              <a:buChar char="Ø"/>
            </a:pPr>
            <a:r>
              <a:rPr lang="en-US" sz="2000" dirty="0" smtClean="0"/>
              <a:t>The </a:t>
            </a:r>
            <a:r>
              <a:rPr lang="en-US" sz="2000" dirty="0" smtClean="0"/>
              <a:t>underlying </a:t>
            </a:r>
            <a:r>
              <a:rPr lang="en-US" sz="2000" dirty="0" smtClean="0"/>
              <a:t>assumptions</a:t>
            </a:r>
          </a:p>
          <a:p>
            <a:endParaRPr lang="en-US" sz="2000" b="1" dirty="0" smtClean="0"/>
          </a:p>
        </p:txBody>
      </p:sp>
      <p:sp>
        <p:nvSpPr>
          <p:cNvPr id="4" name="Дата 3"/>
          <p:cNvSpPr>
            <a:spLocks noGrp="1"/>
          </p:cNvSpPr>
          <p:nvPr>
            <p:ph type="dt" sz="half" idx="10"/>
          </p:nvPr>
        </p:nvSpPr>
        <p:spPr/>
        <p:txBody>
          <a:bodyPr/>
          <a:lstStyle/>
          <a:p>
            <a:pPr>
              <a:defRPr/>
            </a:pPr>
            <a:r>
              <a:rPr lang="en-US" altLang="en-US" dirty="0" smtClean="0"/>
              <a:t>Nov 2,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71</a:t>
            </a:fld>
            <a:endParaRPr lang="de-AT" altLang="en-US" dirty="0"/>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Appendix: ISA 540 - </a:t>
            </a:r>
            <a:r>
              <a:rPr lang="en-US" sz="4000" dirty="0" smtClean="0">
                <a:latin typeface="Verdana" pitchFamily="34" charset="0"/>
                <a:ea typeface="Verdana" pitchFamily="34" charset="0"/>
                <a:cs typeface="Verdana" pitchFamily="34" charset="0"/>
              </a:rPr>
              <a:t>Estimates</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a:xfrm>
            <a:off x="457200" y="914400"/>
            <a:ext cx="8229600" cy="5749925"/>
          </a:xfrm>
        </p:spPr>
        <p:txBody>
          <a:bodyPr/>
          <a:lstStyle/>
          <a:p>
            <a:pPr marL="1377950" lvl="1" indent="-342900">
              <a:buClr>
                <a:schemeClr val="accent1"/>
              </a:buClr>
              <a:buSzPct val="65000"/>
              <a:buFont typeface="Wingdings" pitchFamily="2" charset="2"/>
              <a:buChar char="Ø"/>
            </a:pPr>
            <a:r>
              <a:rPr lang="en-US" sz="2000" dirty="0" smtClean="0"/>
              <a:t>Whether </a:t>
            </a:r>
            <a:r>
              <a:rPr lang="en-US" sz="2000" dirty="0" smtClean="0"/>
              <a:t>and, if so, how management has assessed the effects of estimation </a:t>
            </a:r>
            <a:r>
              <a:rPr lang="en-US" sz="2000" dirty="0" smtClean="0"/>
              <a:t>uncertainty.</a:t>
            </a:r>
            <a:endParaRPr lang="en-US" sz="2000" dirty="0" smtClean="0">
              <a:ea typeface="+mn-ea"/>
              <a:cs typeface="+mn-cs"/>
            </a:endParaRPr>
          </a:p>
          <a:p>
            <a:pPr marL="912813">
              <a:buFont typeface="Wingdings" pitchFamily="2" charset="2"/>
              <a:buChar char="q"/>
            </a:pPr>
            <a:r>
              <a:rPr lang="en-US" sz="2000" dirty="0" smtClean="0"/>
              <a:t>Review outcome of previous accounting </a:t>
            </a:r>
            <a:r>
              <a:rPr lang="en-US" sz="2000" dirty="0" smtClean="0"/>
              <a:t>estimates.</a:t>
            </a:r>
          </a:p>
          <a:p>
            <a:pPr marL="912813">
              <a:buFont typeface="Wingdings" pitchFamily="2" charset="2"/>
              <a:buChar char="q"/>
            </a:pPr>
            <a:r>
              <a:rPr lang="en-US" sz="2000" dirty="0" smtClean="0"/>
              <a:t>Evaluate the degree of “estimation uncertainty”; where there is a high level of uncertainty in an estimate, consider whether this amounts to a significant </a:t>
            </a:r>
            <a:r>
              <a:rPr lang="en-US" sz="2000" dirty="0" smtClean="0"/>
              <a:t>risk.</a:t>
            </a:r>
          </a:p>
          <a:p>
            <a:pPr marL="912813">
              <a:buFont typeface="Wingdings" pitchFamily="2" charset="2"/>
              <a:buChar char="q"/>
            </a:pPr>
            <a:r>
              <a:rPr lang="en-US" sz="2000" dirty="0" smtClean="0"/>
              <a:t>To respond to assessed risks</a:t>
            </a:r>
            <a:r>
              <a:rPr lang="en-US" sz="2000" dirty="0" smtClean="0"/>
              <a:t>,</a:t>
            </a:r>
          </a:p>
          <a:p>
            <a:pPr marL="1377950" lvl="1" indent="-342900">
              <a:buClr>
                <a:schemeClr val="accent1"/>
              </a:buClr>
              <a:buSzPct val="65000"/>
              <a:buFont typeface="Wingdings" pitchFamily="2" charset="2"/>
              <a:buChar char="Ø"/>
            </a:pPr>
            <a:r>
              <a:rPr lang="en-US" sz="2000" dirty="0" smtClean="0">
                <a:ea typeface="+mn-ea"/>
                <a:cs typeface="+mn-cs"/>
              </a:rPr>
              <a:t>whether </a:t>
            </a:r>
            <a:r>
              <a:rPr lang="en-US" sz="2000" dirty="0" smtClean="0">
                <a:ea typeface="+mn-ea"/>
                <a:cs typeface="+mn-cs"/>
              </a:rPr>
              <a:t>management has appropriately applied the requirements of the applicable financial reporting framework relevant to the accounting estimate; and</a:t>
            </a:r>
          </a:p>
          <a:p>
            <a:pPr marL="1377950" lvl="1" indent="-342900">
              <a:buClr>
                <a:schemeClr val="accent1"/>
              </a:buClr>
              <a:buSzPct val="65000"/>
              <a:buFont typeface="Wingdings" pitchFamily="2" charset="2"/>
              <a:buChar char="Ø"/>
            </a:pPr>
            <a:r>
              <a:rPr lang="en-US" sz="2000" dirty="0" smtClean="0"/>
              <a:t>w</a:t>
            </a:r>
            <a:r>
              <a:rPr lang="en-US" sz="2000" dirty="0" smtClean="0"/>
              <a:t>hether </a:t>
            </a:r>
            <a:r>
              <a:rPr lang="en-US" sz="2000" dirty="0" smtClean="0"/>
              <a:t>the methods for making the accounting estimates are appropriate and have been applied consistently, and whether changes, if any, in accounting estimates or in the method for making them from the prior period are appropriate in the </a:t>
            </a:r>
            <a:r>
              <a:rPr lang="en-US" sz="2000" dirty="0" smtClean="0"/>
              <a:t>circumstances. </a:t>
            </a:r>
          </a:p>
          <a:p>
            <a:pPr marL="912813" lvl="1" indent="-342900">
              <a:buClr>
                <a:schemeClr val="accent1"/>
              </a:buClr>
              <a:buSzPct val="65000"/>
            </a:pPr>
            <a:r>
              <a:rPr lang="en-US" sz="2000" dirty="0" smtClean="0">
                <a:ea typeface="+mn-ea"/>
                <a:cs typeface="+mn-cs"/>
              </a:rPr>
              <a:t>In response to assessed risks, consider whether specialized skills or knowledge in relation to aspects of the accounting estimate are </a:t>
            </a:r>
            <a:r>
              <a:rPr lang="en-US" sz="2000" dirty="0" smtClean="0">
                <a:ea typeface="+mn-ea"/>
                <a:cs typeface="+mn-cs"/>
              </a:rPr>
              <a:t>needed.</a:t>
            </a:r>
          </a:p>
          <a:p>
            <a:endParaRPr lang="en-US" sz="2000" b="1" dirty="0" smtClean="0"/>
          </a:p>
        </p:txBody>
      </p:sp>
      <p:sp>
        <p:nvSpPr>
          <p:cNvPr id="4" name="Дата 3"/>
          <p:cNvSpPr>
            <a:spLocks noGrp="1"/>
          </p:cNvSpPr>
          <p:nvPr>
            <p:ph type="dt" sz="half" idx="10"/>
          </p:nvPr>
        </p:nvSpPr>
        <p:spPr/>
        <p:txBody>
          <a:bodyPr/>
          <a:lstStyle/>
          <a:p>
            <a:pPr>
              <a:defRPr/>
            </a:pPr>
            <a:r>
              <a:rPr lang="en-US" altLang="en-US" dirty="0" smtClean="0"/>
              <a:t>Nov 2,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72</a:t>
            </a:fld>
            <a:endParaRPr lang="de-AT" altLang="en-US" dirty="0"/>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Appendix: ISA 540 - </a:t>
            </a:r>
            <a:r>
              <a:rPr lang="en-US" sz="4000" dirty="0" smtClean="0">
                <a:latin typeface="Verdana" pitchFamily="34" charset="0"/>
                <a:ea typeface="Verdana" pitchFamily="34" charset="0"/>
                <a:cs typeface="Verdana" pitchFamily="34" charset="0"/>
              </a:rPr>
              <a:t>Estimates</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a:xfrm>
            <a:off x="457200" y="914400"/>
            <a:ext cx="8229600" cy="5749925"/>
          </a:xfrm>
        </p:spPr>
        <p:txBody>
          <a:bodyPr/>
          <a:lstStyle/>
          <a:p>
            <a:pPr marL="912813" lvl="1" indent="-342900">
              <a:buClr>
                <a:schemeClr val="accent1"/>
              </a:buClr>
              <a:buSzPct val="65000"/>
            </a:pPr>
            <a:r>
              <a:rPr lang="en-US" sz="2000" dirty="0" smtClean="0"/>
              <a:t>Undertake </a:t>
            </a:r>
            <a:r>
              <a:rPr lang="en-US" sz="2000" dirty="0" smtClean="0"/>
              <a:t>one or more of the following specific </a:t>
            </a:r>
            <a:r>
              <a:rPr lang="en-US" sz="2000" dirty="0" smtClean="0"/>
              <a:t>procedures: </a:t>
            </a:r>
            <a:r>
              <a:rPr lang="en-US" sz="2000" dirty="0" smtClean="0"/>
              <a:t>reviewing events occurring up to the date of the auditor’s report (i.e. after date payments, etc</a:t>
            </a:r>
            <a:r>
              <a:rPr lang="en-US" sz="2000" dirty="0" smtClean="0"/>
              <a:t>).</a:t>
            </a:r>
          </a:p>
          <a:p>
            <a:pPr marL="912813" lvl="1" indent="-342900">
              <a:buClr>
                <a:schemeClr val="accent1"/>
              </a:buClr>
              <a:buSzPct val="65000"/>
            </a:pPr>
            <a:r>
              <a:rPr lang="en-US" sz="2000" dirty="0" smtClean="0"/>
              <a:t>Test how management made the accounting estimate and the data on which it is based. In doing so, the auditor shall evaluate whether</a:t>
            </a:r>
            <a:r>
              <a:rPr lang="en-US" sz="2000" dirty="0" smtClean="0"/>
              <a:t>:</a:t>
            </a:r>
          </a:p>
          <a:p>
            <a:pPr marL="1377950" lvl="1" indent="-342900">
              <a:buClr>
                <a:schemeClr val="accent1"/>
              </a:buClr>
              <a:buSzPct val="65000"/>
              <a:buFont typeface="Wingdings" pitchFamily="2" charset="2"/>
              <a:buChar char="Ø"/>
            </a:pPr>
            <a:r>
              <a:rPr lang="en-US" sz="2000" dirty="0" smtClean="0">
                <a:ea typeface="+mn-ea"/>
                <a:cs typeface="+mn-cs"/>
              </a:rPr>
              <a:t>The method of measurement used is appropriate in the circumstances; and </a:t>
            </a:r>
            <a:endParaRPr lang="en-US" sz="2000" dirty="0" smtClean="0">
              <a:ea typeface="+mn-ea"/>
              <a:cs typeface="+mn-cs"/>
            </a:endParaRPr>
          </a:p>
          <a:p>
            <a:pPr marL="1377950" lvl="1" indent="-342900">
              <a:buClr>
                <a:schemeClr val="accent1"/>
              </a:buClr>
              <a:buSzPct val="65000"/>
              <a:buFont typeface="Wingdings" pitchFamily="2" charset="2"/>
              <a:buChar char="Ø"/>
            </a:pPr>
            <a:r>
              <a:rPr lang="en-US" sz="2000" dirty="0" smtClean="0">
                <a:ea typeface="+mn-ea"/>
                <a:cs typeface="+mn-cs"/>
              </a:rPr>
              <a:t>The </a:t>
            </a:r>
            <a:r>
              <a:rPr lang="en-US" sz="2000" dirty="0" smtClean="0">
                <a:ea typeface="+mn-ea"/>
                <a:cs typeface="+mn-cs"/>
              </a:rPr>
              <a:t>assumptions used by management are reasonable in light of the measurement objectives of the applicable financial reporting framework</a:t>
            </a:r>
            <a:r>
              <a:rPr lang="en-US" sz="2000" dirty="0" smtClean="0">
                <a:ea typeface="+mn-ea"/>
                <a:cs typeface="+mn-cs"/>
              </a:rPr>
              <a:t>.</a:t>
            </a:r>
          </a:p>
          <a:p>
            <a:pPr marL="912813" lvl="1" indent="-342900">
              <a:buClr>
                <a:schemeClr val="accent1"/>
              </a:buClr>
              <a:buSzPct val="65000"/>
            </a:pPr>
            <a:r>
              <a:rPr lang="en-US" sz="2000" dirty="0" smtClean="0">
                <a:ea typeface="+mn-ea"/>
                <a:cs typeface="+mn-cs"/>
              </a:rPr>
              <a:t>Test the operating effectiveness of controls over estimates, together with appropriate substantive </a:t>
            </a:r>
            <a:r>
              <a:rPr lang="en-US" sz="2000" dirty="0" smtClean="0">
                <a:ea typeface="+mn-ea"/>
                <a:cs typeface="+mn-cs"/>
              </a:rPr>
              <a:t>procedures.</a:t>
            </a:r>
          </a:p>
          <a:p>
            <a:pPr marL="912813" lvl="1" indent="-342900">
              <a:buClr>
                <a:schemeClr val="accent1"/>
              </a:buClr>
              <a:buSzPct val="65000"/>
            </a:pPr>
            <a:r>
              <a:rPr lang="en-US" sz="2000" dirty="0" smtClean="0"/>
              <a:t>Develop a point estimate or range to evaluate management’s point </a:t>
            </a:r>
            <a:r>
              <a:rPr lang="en-US" sz="2000" dirty="0" smtClean="0"/>
              <a:t>estimate.</a:t>
            </a:r>
          </a:p>
          <a:p>
            <a:pPr marL="912813" lvl="1" indent="-342900">
              <a:buClr>
                <a:schemeClr val="accent1"/>
              </a:buClr>
              <a:buSzPct val="65000"/>
            </a:pPr>
            <a:r>
              <a:rPr lang="en-US" sz="2000" dirty="0" smtClean="0"/>
              <a:t>Carry out substantive procedures in relation to significant risks identified, including</a:t>
            </a:r>
            <a:r>
              <a:rPr lang="en-US" sz="2000" dirty="0" smtClean="0"/>
              <a:t>:</a:t>
            </a:r>
            <a:endParaRPr lang="en-US" sz="2000" b="1" dirty="0" smtClean="0"/>
          </a:p>
        </p:txBody>
      </p:sp>
      <p:sp>
        <p:nvSpPr>
          <p:cNvPr id="4" name="Дата 3"/>
          <p:cNvSpPr>
            <a:spLocks noGrp="1"/>
          </p:cNvSpPr>
          <p:nvPr>
            <p:ph type="dt" sz="half" idx="10"/>
          </p:nvPr>
        </p:nvSpPr>
        <p:spPr/>
        <p:txBody>
          <a:bodyPr/>
          <a:lstStyle/>
          <a:p>
            <a:pPr>
              <a:defRPr/>
            </a:pPr>
            <a:r>
              <a:rPr lang="en-US" altLang="en-US" dirty="0" smtClean="0"/>
              <a:t>Nov 2,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73</a:t>
            </a:fld>
            <a:endParaRPr lang="de-AT" altLang="en-US" dirty="0"/>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Appendix: ISA 540 - </a:t>
            </a:r>
            <a:r>
              <a:rPr lang="en-US" sz="4000" dirty="0" smtClean="0">
                <a:latin typeface="Verdana" pitchFamily="34" charset="0"/>
                <a:ea typeface="Verdana" pitchFamily="34" charset="0"/>
                <a:cs typeface="Verdana" pitchFamily="34" charset="0"/>
              </a:rPr>
              <a:t>Estimates</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a:xfrm>
            <a:off x="457200" y="914400"/>
            <a:ext cx="8229600" cy="5749925"/>
          </a:xfrm>
        </p:spPr>
        <p:txBody>
          <a:bodyPr/>
          <a:lstStyle/>
          <a:p>
            <a:pPr marL="1377950" lvl="1" indent="-342900">
              <a:buClr>
                <a:schemeClr val="accent1"/>
              </a:buClr>
              <a:buSzPct val="65000"/>
              <a:buFont typeface="Wingdings" pitchFamily="2" charset="2"/>
              <a:buChar char="Ø"/>
            </a:pPr>
            <a:r>
              <a:rPr lang="en-US" sz="2000" dirty="0" smtClean="0">
                <a:ea typeface="+mn-ea"/>
                <a:cs typeface="+mn-cs"/>
              </a:rPr>
              <a:t>Evaluate </a:t>
            </a:r>
            <a:r>
              <a:rPr lang="en-US" sz="2000" dirty="0" smtClean="0">
                <a:ea typeface="+mn-ea"/>
                <a:cs typeface="+mn-cs"/>
              </a:rPr>
              <a:t>how management has considered alternative assumptions or otherwise addressed estimation </a:t>
            </a:r>
            <a:r>
              <a:rPr lang="en-US" sz="2000" dirty="0" smtClean="0">
                <a:ea typeface="+mn-ea"/>
                <a:cs typeface="+mn-cs"/>
              </a:rPr>
              <a:t>uncertainty.</a:t>
            </a:r>
          </a:p>
          <a:p>
            <a:pPr marL="1377950" lvl="1" indent="-342900">
              <a:buClr>
                <a:schemeClr val="accent1"/>
              </a:buClr>
              <a:buSzPct val="65000"/>
              <a:buFont typeface="Wingdings" pitchFamily="2" charset="2"/>
              <a:buChar char="Ø"/>
            </a:pPr>
            <a:r>
              <a:rPr lang="en-US" sz="2000" dirty="0" smtClean="0">
                <a:ea typeface="+mn-ea"/>
                <a:cs typeface="+mn-cs"/>
              </a:rPr>
              <a:t>When </a:t>
            </a:r>
            <a:r>
              <a:rPr lang="en-US" sz="2000" dirty="0" smtClean="0">
                <a:ea typeface="+mn-ea"/>
                <a:cs typeface="+mn-cs"/>
              </a:rPr>
              <a:t>management has not adequately addressed estimation uncertainty (through considering alternative assumptions etc.), develop a range estimate</a:t>
            </a:r>
            <a:r>
              <a:rPr lang="en-US" sz="2000" dirty="0" smtClean="0">
                <a:ea typeface="+mn-ea"/>
                <a:cs typeface="+mn-cs"/>
              </a:rPr>
              <a:t>.</a:t>
            </a:r>
          </a:p>
          <a:p>
            <a:pPr marL="912813" lvl="1" indent="-342900">
              <a:buClr>
                <a:schemeClr val="accent1"/>
              </a:buClr>
              <a:buSzPct val="65000"/>
            </a:pPr>
            <a:r>
              <a:rPr lang="en-US" sz="2000" dirty="0" smtClean="0"/>
              <a:t>Evaluate if disclosures related to accounting estimates are reasonable within the requirements of the applicable GAAP and obtain sufficient appropriate audit evidence related to accounting estimates to determine the disclosures are in accordance with the applicable </a:t>
            </a:r>
            <a:r>
              <a:rPr lang="en-US" sz="2000" dirty="0" smtClean="0"/>
              <a:t>GAAP/IFRS.</a:t>
            </a:r>
          </a:p>
          <a:p>
            <a:pPr marL="912813" lvl="1" indent="-342900">
              <a:buClr>
                <a:schemeClr val="accent1"/>
              </a:buClr>
              <a:buSzPct val="65000"/>
            </a:pPr>
            <a:r>
              <a:rPr lang="en-US" sz="2000" dirty="0" smtClean="0"/>
              <a:t>Evaluate disclosure of estimation uncertainty for significant risks</a:t>
            </a:r>
            <a:r>
              <a:rPr lang="en-US" sz="2000" dirty="0" smtClean="0"/>
              <a:t>.</a:t>
            </a:r>
          </a:p>
          <a:p>
            <a:pPr marL="912813" lvl="1" indent="-342900">
              <a:buClr>
                <a:schemeClr val="accent1"/>
              </a:buClr>
              <a:buSzPct val="65000"/>
            </a:pPr>
            <a:r>
              <a:rPr lang="en-US" sz="2000" dirty="0" smtClean="0"/>
              <a:t>Consider whether management’s judgments and decisions indicate </a:t>
            </a:r>
            <a:r>
              <a:rPr lang="en-US" sz="2000" dirty="0" smtClean="0"/>
              <a:t>bias.</a:t>
            </a:r>
            <a:endParaRPr lang="en-US" sz="2000" dirty="0" smtClean="0"/>
          </a:p>
          <a:p>
            <a:endParaRPr lang="en-US" sz="2000" b="1" dirty="0" smtClean="0"/>
          </a:p>
        </p:txBody>
      </p:sp>
      <p:sp>
        <p:nvSpPr>
          <p:cNvPr id="4" name="Дата 3"/>
          <p:cNvSpPr>
            <a:spLocks noGrp="1"/>
          </p:cNvSpPr>
          <p:nvPr>
            <p:ph type="dt" sz="half" idx="10"/>
          </p:nvPr>
        </p:nvSpPr>
        <p:spPr/>
        <p:txBody>
          <a:bodyPr/>
          <a:lstStyle/>
          <a:p>
            <a:pPr>
              <a:defRPr/>
            </a:pPr>
            <a:r>
              <a:rPr lang="en-US" altLang="en-US" dirty="0" smtClean="0"/>
              <a:t>Nov 2,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74</a:t>
            </a:fld>
            <a:endParaRPr lang="de-AT" alt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Review </a:t>
            </a:r>
            <a:r>
              <a:rPr lang="en-US" sz="4000" dirty="0" smtClean="0">
                <a:latin typeface="Verdana" pitchFamily="34" charset="0"/>
                <a:ea typeface="Verdana" pitchFamily="34" charset="0"/>
                <a:cs typeface="Verdana" pitchFamily="34" charset="0"/>
              </a:rPr>
              <a:t>process* </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a:xfrm>
            <a:off x="457200" y="955675"/>
            <a:ext cx="8229600" cy="4530725"/>
          </a:xfrm>
        </p:spPr>
        <p:txBody>
          <a:bodyPr/>
          <a:lstStyle/>
          <a:p>
            <a:pPr indent="7938">
              <a:buNone/>
            </a:pPr>
            <a:r>
              <a:rPr lang="en-US" sz="2000" dirty="0" smtClean="0"/>
              <a:t>statements. The desired precision of the expectation varies according to the purpose of the analytical procedure. </a:t>
            </a:r>
            <a:r>
              <a:rPr lang="en-US" sz="2000" b="1" dirty="0" smtClean="0"/>
              <a:t>Precision is more important for analytical procedures used as substantive tests than for those used in planning.</a:t>
            </a:r>
          </a:p>
          <a:p>
            <a:r>
              <a:rPr lang="en-US" sz="2000" b="1" dirty="0" smtClean="0"/>
              <a:t>Nature of account and characteristics of data - </a:t>
            </a:r>
            <a:r>
              <a:rPr lang="en-US" sz="2000" dirty="0" smtClean="0"/>
              <a:t>the more reliable the source of the data, the more precise the expectation will be. </a:t>
            </a:r>
            <a:r>
              <a:rPr lang="en-US" sz="2000" b="1" dirty="0" smtClean="0"/>
              <a:t>Reliability of data is determined by: </a:t>
            </a:r>
          </a:p>
          <a:p>
            <a:pPr marL="912813">
              <a:buFont typeface="Wingdings" pitchFamily="2" charset="2"/>
              <a:buChar char="q"/>
              <a:defRPr/>
            </a:pPr>
            <a:r>
              <a:rPr lang="en-US" sz="2000" b="1" kern="1200" dirty="0" smtClean="0"/>
              <a:t>Effectiveness</a:t>
            </a:r>
            <a:r>
              <a:rPr lang="en-US" sz="2000" kern="1200" dirty="0" smtClean="0"/>
              <a:t> - </a:t>
            </a:r>
            <a:r>
              <a:rPr lang="en-US" sz="2000" b="1" kern="1200" dirty="0" smtClean="0"/>
              <a:t>is a function of the nature of the account and the reliability and other characteristics of the data. </a:t>
            </a:r>
            <a:r>
              <a:rPr lang="en-US" sz="2000" kern="1200" dirty="0" smtClean="0"/>
              <a:t>In determining the nature of the account the auditor considers </a:t>
            </a:r>
            <a:r>
              <a:rPr lang="en-US" sz="2000" b="1" kern="1200" dirty="0" smtClean="0"/>
              <a:t>whether the balance is based on estimates or accumulations of transactions, the number of transactions represented by the balance, and the control environment</a:t>
            </a:r>
            <a:r>
              <a:rPr lang="en-US" sz="2000" kern="1200" dirty="0" smtClean="0"/>
              <a:t>. </a:t>
            </a:r>
            <a:r>
              <a:rPr lang="en-US" sz="2000" b="1" kern="1200" dirty="0" smtClean="0"/>
              <a:t>Subjectively determined balances are more easily manipulated than accumulations of transactions.</a:t>
            </a:r>
            <a:r>
              <a:rPr lang="en-US" sz="2000" kern="1200" dirty="0" smtClean="0"/>
              <a:t> If the characteristic of the </a:t>
            </a:r>
            <a:r>
              <a:rPr lang="en-US" sz="2000" b="1" kern="1200" dirty="0" smtClean="0"/>
              <a:t>account</a:t>
            </a:r>
            <a:r>
              <a:rPr lang="en-US" sz="2000" kern="1200" dirty="0" smtClean="0"/>
              <a:t> is that it </a:t>
            </a:r>
            <a:r>
              <a:rPr lang="en-US" sz="2000" b="1" kern="1200" dirty="0" smtClean="0"/>
              <a:t>comprises millions of transactions</a:t>
            </a:r>
            <a:r>
              <a:rPr lang="en-US" sz="2000" kern="1200" dirty="0" smtClean="0"/>
              <a:t> (e.g. retail revenue</a:t>
            </a:r>
            <a:r>
              <a:rPr lang="en-US" sz="2000" b="1" kern="1200" dirty="0" smtClean="0"/>
              <a:t>, it should be more predictable than those comprising a few transactions</a:t>
            </a:r>
            <a:endParaRPr lang="en-US" sz="2000" kern="1200" dirty="0" smtClean="0"/>
          </a:p>
          <a:p>
            <a:pPr marL="912813" defTabSz="1258888">
              <a:buNone/>
            </a:pPr>
            <a:endParaRPr lang="en-US" sz="2000" dirty="0" smtClean="0"/>
          </a:p>
          <a:p>
            <a:endParaRPr lang="en-US" dirty="0"/>
          </a:p>
        </p:txBody>
      </p:sp>
      <p:sp>
        <p:nvSpPr>
          <p:cNvPr id="4" name="Дата 3"/>
          <p:cNvSpPr>
            <a:spLocks noGrp="1"/>
          </p:cNvSpPr>
          <p:nvPr>
            <p:ph type="dt" sz="half" idx="10"/>
          </p:nvPr>
        </p:nvSpPr>
        <p:spPr/>
        <p:txBody>
          <a:bodyPr/>
          <a:lstStyle/>
          <a:p>
            <a:pPr>
              <a:defRPr/>
            </a:pPr>
            <a:r>
              <a:rPr lang="en-US" altLang="en-US" dirty="0" smtClean="0"/>
              <a:t>Nov 2,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8</a:t>
            </a:fld>
            <a:endParaRPr lang="de-AT" alt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Review </a:t>
            </a:r>
            <a:r>
              <a:rPr lang="en-US" sz="4000" dirty="0" smtClean="0">
                <a:latin typeface="Verdana" pitchFamily="34" charset="0"/>
                <a:ea typeface="Verdana" pitchFamily="34" charset="0"/>
                <a:cs typeface="Verdana" pitchFamily="34" charset="0"/>
              </a:rPr>
              <a:t>process* </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a:xfrm>
            <a:off x="457200" y="955675"/>
            <a:ext cx="8229600" cy="4530725"/>
          </a:xfrm>
        </p:spPr>
        <p:txBody>
          <a:bodyPr/>
          <a:lstStyle/>
          <a:p>
            <a:pPr marL="912813" indent="1588">
              <a:buNone/>
              <a:defRPr/>
            </a:pPr>
            <a:r>
              <a:rPr lang="en-US" sz="2000" kern="1200" dirty="0" smtClean="0"/>
              <a:t>(e.g. obsolete inventory). </a:t>
            </a:r>
            <a:r>
              <a:rPr lang="en-US" sz="2000" b="1" kern="1200" dirty="0" smtClean="0"/>
              <a:t>Fixed expenses </a:t>
            </a:r>
            <a:r>
              <a:rPr lang="en-US" sz="2000" kern="1200" dirty="0" smtClean="0"/>
              <a:t>(e.g. leases) </a:t>
            </a:r>
            <a:r>
              <a:rPr lang="en-US" sz="2000" b="1" kern="1200" dirty="0" smtClean="0"/>
              <a:t>are more predictable than variable expenses</a:t>
            </a:r>
            <a:r>
              <a:rPr lang="en-US" sz="2000" kern="1200" dirty="0" smtClean="0"/>
              <a:t> (e.g. shipping). </a:t>
            </a:r>
          </a:p>
          <a:p>
            <a:pPr marL="912813">
              <a:buFont typeface="Wingdings" pitchFamily="2" charset="2"/>
              <a:buChar char="q"/>
              <a:defRPr/>
            </a:pPr>
            <a:r>
              <a:rPr lang="en-US" sz="2000" b="1" kern="1200" dirty="0" smtClean="0"/>
              <a:t>Aggregation</a:t>
            </a:r>
            <a:r>
              <a:rPr lang="en-US" sz="2000" kern="1200" dirty="0" smtClean="0"/>
              <a:t> – is </a:t>
            </a:r>
            <a:r>
              <a:rPr lang="en-US" sz="2000" b="1" kern="1200" dirty="0" smtClean="0"/>
              <a:t>the level of detail on which the auditor is able to base his expectation</a:t>
            </a:r>
            <a:r>
              <a:rPr lang="en-US" sz="2000" kern="1200" dirty="0" smtClean="0"/>
              <a:t> and the reliability of the data are key characteristics. In general, </a:t>
            </a:r>
            <a:r>
              <a:rPr lang="en-US" sz="2000" b="1" kern="1200" dirty="0" smtClean="0"/>
              <a:t>the more disaggregated the data, the more precise the expectation</a:t>
            </a:r>
            <a:r>
              <a:rPr lang="en-US" sz="2000" kern="1200" dirty="0" smtClean="0"/>
              <a:t>. For example, the use of monthly instead of annual data tends to improve the precision of the expectation. </a:t>
            </a:r>
            <a:r>
              <a:rPr lang="en-US" sz="2000" b="1" kern="1200" dirty="0" smtClean="0"/>
              <a:t>Preparing an expectation by division is also more precise than an expectation based on consolidated data.</a:t>
            </a:r>
            <a:r>
              <a:rPr lang="en-US" sz="2000" kern="1200" dirty="0" smtClean="0"/>
              <a:t> Accounting researchers conclude that disaggregated monthly, segment, or product line balances are required to implement reliable attention-directing analytical procedures.</a:t>
            </a:r>
          </a:p>
          <a:p>
            <a:pPr>
              <a:defRPr/>
            </a:pPr>
            <a:endParaRPr lang="en-US" sz="2000" dirty="0" smtClean="0"/>
          </a:p>
          <a:p>
            <a:pPr indent="7938">
              <a:buNone/>
            </a:pPr>
            <a:endParaRPr lang="en-US" sz="2000" kern="1200" dirty="0" smtClean="0"/>
          </a:p>
          <a:p>
            <a:pPr marL="912813" defTabSz="1258888">
              <a:buNone/>
            </a:pPr>
            <a:endParaRPr lang="en-US" sz="2000" dirty="0" smtClean="0"/>
          </a:p>
          <a:p>
            <a:endParaRPr lang="en-US" dirty="0"/>
          </a:p>
        </p:txBody>
      </p:sp>
      <p:sp>
        <p:nvSpPr>
          <p:cNvPr id="4" name="Дата 3"/>
          <p:cNvSpPr>
            <a:spLocks noGrp="1"/>
          </p:cNvSpPr>
          <p:nvPr>
            <p:ph type="dt" sz="half" idx="10"/>
          </p:nvPr>
        </p:nvSpPr>
        <p:spPr/>
        <p:txBody>
          <a:bodyPr/>
          <a:lstStyle/>
          <a:p>
            <a:pPr>
              <a:defRPr/>
            </a:pPr>
            <a:r>
              <a:rPr lang="en-US" altLang="en-US" dirty="0" smtClean="0"/>
              <a:t>Nov 2,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9</a:t>
            </a:fld>
            <a:endParaRPr lang="de-AT" altLang="en-US" dirty="0"/>
          </a:p>
        </p:txBody>
      </p:sp>
    </p:spTree>
  </p:cSld>
  <p:clrMapOvr>
    <a:masterClrMapping/>
  </p:clrMapOvr>
</p:sld>
</file>

<file path=ppt/theme/theme1.xml><?xml version="1.0" encoding="utf-8"?>
<a:theme xmlns:a="http://schemas.openxmlformats.org/drawingml/2006/main" name="Тема1">
  <a:themeElements>
    <a:clrScheme name="Kant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fontScheme name="Kante">
      <a:majorFont>
        <a:latin typeface="Garamond"/>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Kante 1">
        <a:dk1>
          <a:srgbClr val="333333"/>
        </a:dk1>
        <a:lt1>
          <a:srgbClr val="FFFFFF"/>
        </a:lt1>
        <a:dk2>
          <a:srgbClr val="820000"/>
        </a:dk2>
        <a:lt2>
          <a:srgbClr val="FFFFFF"/>
        </a:lt2>
        <a:accent1>
          <a:srgbClr val="FF9900"/>
        </a:accent1>
        <a:accent2>
          <a:srgbClr val="CC3300"/>
        </a:accent2>
        <a:accent3>
          <a:srgbClr val="C1AAAA"/>
        </a:accent3>
        <a:accent4>
          <a:srgbClr val="DADADA"/>
        </a:accent4>
        <a:accent5>
          <a:srgbClr val="FFCAAA"/>
        </a:accent5>
        <a:accent6>
          <a:srgbClr val="B92D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Kante 2">
        <a:dk1>
          <a:srgbClr val="333333"/>
        </a:dk1>
        <a:lt1>
          <a:srgbClr val="CCCCFF"/>
        </a:lt1>
        <a:dk2>
          <a:srgbClr val="0B0506"/>
        </a:dk2>
        <a:lt2>
          <a:srgbClr val="FFFFFF"/>
        </a:lt2>
        <a:accent1>
          <a:srgbClr val="3366CC"/>
        </a:accent1>
        <a:accent2>
          <a:srgbClr val="3333CC"/>
        </a:accent2>
        <a:accent3>
          <a:srgbClr val="AAAAAA"/>
        </a:accent3>
        <a:accent4>
          <a:srgbClr val="AEAEDA"/>
        </a:accent4>
        <a:accent5>
          <a:srgbClr val="ADB8E2"/>
        </a:accent5>
        <a:accent6>
          <a:srgbClr val="2D2DB9"/>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Kante 3">
        <a:dk1>
          <a:srgbClr val="333333"/>
        </a:dk1>
        <a:lt1>
          <a:srgbClr val="FFFFFF"/>
        </a:lt1>
        <a:dk2>
          <a:srgbClr val="221013"/>
        </a:dk2>
        <a:lt2>
          <a:srgbClr val="FFFFFF"/>
        </a:lt2>
        <a:accent1>
          <a:srgbClr val="CC3300"/>
        </a:accent1>
        <a:accent2>
          <a:srgbClr val="CC9900"/>
        </a:accent2>
        <a:accent3>
          <a:srgbClr val="ABAAAA"/>
        </a:accent3>
        <a:accent4>
          <a:srgbClr val="DADADA"/>
        </a:accent4>
        <a:accent5>
          <a:srgbClr val="E2ADAA"/>
        </a:accent5>
        <a:accent6>
          <a:srgbClr val="B98A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Kante 4">
        <a:dk1>
          <a:srgbClr val="11054B"/>
        </a:dk1>
        <a:lt1>
          <a:srgbClr val="FFFFFF"/>
        </a:lt1>
        <a:dk2>
          <a:srgbClr val="0000CC"/>
        </a:dk2>
        <a:lt2>
          <a:srgbClr val="FFFFFF"/>
        </a:lt2>
        <a:accent1>
          <a:srgbClr val="FF6600"/>
        </a:accent1>
        <a:accent2>
          <a:srgbClr val="FF3300"/>
        </a:accent2>
        <a:accent3>
          <a:srgbClr val="AAAAE2"/>
        </a:accent3>
        <a:accent4>
          <a:srgbClr val="DADADA"/>
        </a:accent4>
        <a:accent5>
          <a:srgbClr val="FFB8AA"/>
        </a:accent5>
        <a:accent6>
          <a:srgbClr val="E72D00"/>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Kante 5">
        <a:dk1>
          <a:srgbClr val="9B8D65"/>
        </a:dk1>
        <a:lt1>
          <a:srgbClr val="F8F8F8"/>
        </a:lt1>
        <a:dk2>
          <a:srgbClr val="002600"/>
        </a:dk2>
        <a:lt2>
          <a:srgbClr val="FAFACC"/>
        </a:lt2>
        <a:accent1>
          <a:srgbClr val="CC9933"/>
        </a:accent1>
        <a:accent2>
          <a:srgbClr val="8F9967"/>
        </a:accent2>
        <a:accent3>
          <a:srgbClr val="AAACAA"/>
        </a:accent3>
        <a:accent4>
          <a:srgbClr val="D4D4D4"/>
        </a:accent4>
        <a:accent5>
          <a:srgbClr val="E2CAAD"/>
        </a:accent5>
        <a:accent6>
          <a:srgbClr val="818A5D"/>
        </a:accent6>
        <a:hlink>
          <a:srgbClr val="336600"/>
        </a:hlink>
        <a:folHlink>
          <a:srgbClr val="808000"/>
        </a:folHlink>
      </a:clrScheme>
      <a:clrMap bg1="dk2" tx1="lt1" bg2="dk1" tx2="lt2" accent1="accent1" accent2="accent2" accent3="accent3" accent4="accent4" accent5="accent5" accent6="accent6" hlink="hlink" folHlink="folHlink"/>
    </a:extraClrScheme>
    <a:extraClrScheme>
      <a:clrScheme name="Kante 6">
        <a:dk1>
          <a:srgbClr val="333333"/>
        </a:dk1>
        <a:lt1>
          <a:srgbClr val="FFFFFF"/>
        </a:lt1>
        <a:dk2>
          <a:srgbClr val="006699"/>
        </a:dk2>
        <a:lt2>
          <a:srgbClr val="FFFFFF"/>
        </a:lt2>
        <a:accent1>
          <a:srgbClr val="CC9900"/>
        </a:accent1>
        <a:accent2>
          <a:srgbClr val="FF9900"/>
        </a:accent2>
        <a:accent3>
          <a:srgbClr val="AAB8CA"/>
        </a:accent3>
        <a:accent4>
          <a:srgbClr val="DADADA"/>
        </a:accent4>
        <a:accent5>
          <a:srgbClr val="E2CAAA"/>
        </a:accent5>
        <a:accent6>
          <a:srgbClr val="E78A00"/>
        </a:accent6>
        <a:hlink>
          <a:srgbClr val="FFCC00"/>
        </a:hlink>
        <a:folHlink>
          <a:srgbClr val="706F37"/>
        </a:folHlink>
      </a:clrScheme>
      <a:clrMap bg1="dk2" tx1="lt1" bg2="dk1" tx2="lt2" accent1="accent1" accent2="accent2" accent3="accent3" accent4="accent4" accent5="accent5" accent6="accent6" hlink="hlink" folHlink="folHlink"/>
    </a:extraClrScheme>
    <a:extraClrScheme>
      <a:clrScheme name="Kant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clrMap bg1="lt1" tx1="dk1" bg2="lt2" tx2="dk2" accent1="accent1" accent2="accent2" accent3="accent3" accent4="accent4" accent5="accent5" accent6="accent6" hlink="hlink" folHlink="folHlink"/>
    </a:extraClrScheme>
    <a:extraClrScheme>
      <a:clrScheme name="Kante 8">
        <a:dk1>
          <a:srgbClr val="000000"/>
        </a:dk1>
        <a:lt1>
          <a:srgbClr val="FFFFFF"/>
        </a:lt1>
        <a:dk2>
          <a:srgbClr val="CC0000"/>
        </a:dk2>
        <a:lt2>
          <a:srgbClr val="666699"/>
        </a:lt2>
        <a:accent1>
          <a:srgbClr val="808080"/>
        </a:accent1>
        <a:accent2>
          <a:srgbClr val="999933"/>
        </a:accent2>
        <a:accent3>
          <a:srgbClr val="FFFFFF"/>
        </a:accent3>
        <a:accent4>
          <a:srgbClr val="000000"/>
        </a:accent4>
        <a:accent5>
          <a:srgbClr val="C0C0C0"/>
        </a:accent5>
        <a:accent6>
          <a:srgbClr val="8A8A2D"/>
        </a:accent6>
        <a:hlink>
          <a:srgbClr val="4C6D80"/>
        </a:hlink>
        <a:folHlink>
          <a:srgbClr val="B2B2B2"/>
        </a:folHlink>
      </a:clrScheme>
      <a:clrMap bg1="lt1" tx1="dk1" bg2="lt2" tx2="dk2" accent1="accent1" accent2="accent2" accent3="accent3" accent4="accent4" accent5="accent5" accent6="accent6" hlink="hlink" folHlink="folHlink"/>
    </a:extraClrScheme>
    <a:extraClrScheme>
      <a:clrScheme name="Kante 9">
        <a:dk1>
          <a:srgbClr val="000000"/>
        </a:dk1>
        <a:lt1>
          <a:srgbClr val="FFFFFF"/>
        </a:lt1>
        <a:dk2>
          <a:srgbClr val="003399"/>
        </a:dk2>
        <a:lt2>
          <a:srgbClr val="666699"/>
        </a:lt2>
        <a:accent1>
          <a:srgbClr val="009999"/>
        </a:accent1>
        <a:accent2>
          <a:srgbClr val="4C6D4E"/>
        </a:accent2>
        <a:accent3>
          <a:srgbClr val="FFFFFF"/>
        </a:accent3>
        <a:accent4>
          <a:srgbClr val="000000"/>
        </a:accent4>
        <a:accent5>
          <a:srgbClr val="AACACA"/>
        </a:accent5>
        <a:accent6>
          <a:srgbClr val="446246"/>
        </a:accent6>
        <a:hlink>
          <a:srgbClr val="4C6D80"/>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Тема1</Template>
  <TotalTime>2655</TotalTime>
  <Words>11009</Words>
  <Application>Microsoft Office PowerPoint</Application>
  <PresentationFormat>Экран (4:3)</PresentationFormat>
  <Paragraphs>739</Paragraphs>
  <Slides>74</Slides>
  <Notes>43</Notes>
  <HiddenSlides>0</HiddenSlides>
  <MMClips>0</MMClips>
  <ScaleCrop>false</ScaleCrop>
  <HeadingPairs>
    <vt:vector size="4" baseType="variant">
      <vt:variant>
        <vt:lpstr>Тема</vt:lpstr>
      </vt:variant>
      <vt:variant>
        <vt:i4>1</vt:i4>
      </vt:variant>
      <vt:variant>
        <vt:lpstr>Заголовки слайдов</vt:lpstr>
      </vt:variant>
      <vt:variant>
        <vt:i4>74</vt:i4>
      </vt:variant>
    </vt:vector>
  </HeadingPairs>
  <TitlesOfParts>
    <vt:vector size="75" baseType="lpstr">
      <vt:lpstr>Тема1</vt:lpstr>
      <vt:lpstr>Auditing – Lecture 6  Part II. Audit process by phase: Phase III. Testing</vt:lpstr>
      <vt:lpstr>Content</vt:lpstr>
      <vt:lpstr>Review process* </vt:lpstr>
      <vt:lpstr>Review process* </vt:lpstr>
      <vt:lpstr>Review process* </vt:lpstr>
      <vt:lpstr>Review process* </vt:lpstr>
      <vt:lpstr>Review process* </vt:lpstr>
      <vt:lpstr>Review process* </vt:lpstr>
      <vt:lpstr>Review process* </vt:lpstr>
      <vt:lpstr>Analytical procedures*</vt:lpstr>
      <vt:lpstr>Analytical procedures*</vt:lpstr>
      <vt:lpstr>Analytical procedures*</vt:lpstr>
      <vt:lpstr>Analytical procedures*</vt:lpstr>
      <vt:lpstr>Analytical procedures*</vt:lpstr>
      <vt:lpstr>Analytical procedures*</vt:lpstr>
      <vt:lpstr>Analytical procedures*</vt:lpstr>
      <vt:lpstr>Analytical procedures*</vt:lpstr>
      <vt:lpstr>Analytical procedures*</vt:lpstr>
      <vt:lpstr>Analytical procedures*</vt:lpstr>
      <vt:lpstr>Analytical procedures*</vt:lpstr>
      <vt:lpstr>Analytical procedures*</vt:lpstr>
      <vt:lpstr>Analytical procedures*</vt:lpstr>
      <vt:lpstr>Analytical procedures*</vt:lpstr>
      <vt:lpstr>Analytical procedures*</vt:lpstr>
      <vt:lpstr>Analytical procedures*</vt:lpstr>
      <vt:lpstr>Audit evidence (sampling)*</vt:lpstr>
      <vt:lpstr>Audit evidence (sampling)*</vt:lpstr>
      <vt:lpstr>Audit evidence (sampling)*</vt:lpstr>
      <vt:lpstr>Audit evidence (sampling)*</vt:lpstr>
      <vt:lpstr>Audit evidence (sampling)*</vt:lpstr>
      <vt:lpstr>Audit evidence (sampling)*</vt:lpstr>
      <vt:lpstr>Audit evidence (sampling)*</vt:lpstr>
      <vt:lpstr>Audit evidence (sampling)*</vt:lpstr>
      <vt:lpstr>Audit evidence (sampling)*</vt:lpstr>
      <vt:lpstr>Audit evidence (sampling)*</vt:lpstr>
      <vt:lpstr>Audit evidence (sampling)*</vt:lpstr>
      <vt:lpstr>Audit evidence (sampling)*</vt:lpstr>
      <vt:lpstr>Audit evidence (sampling)*</vt:lpstr>
      <vt:lpstr>Audit evidence (sampling)*</vt:lpstr>
      <vt:lpstr>Audit evidence (sampling)*</vt:lpstr>
      <vt:lpstr>Audit evidence (sampling)*</vt:lpstr>
      <vt:lpstr>Audit evidence (sampling)*</vt:lpstr>
      <vt:lpstr>Audit evidence (sampling)*</vt:lpstr>
      <vt:lpstr>Audit evidence (sampling)*</vt:lpstr>
      <vt:lpstr>Audit evidence (sampling)*</vt:lpstr>
      <vt:lpstr>Recommended reading</vt:lpstr>
      <vt:lpstr>Appendix: ISA 500 – Audit ev-ce</vt:lpstr>
      <vt:lpstr>Appendix: ISA 500 – Audit ev-ce</vt:lpstr>
      <vt:lpstr>Appendix: ISA 500 – Audit ev-ce</vt:lpstr>
      <vt:lpstr>Appendix:ISA 501 – Audit ev-ce 2</vt:lpstr>
      <vt:lpstr>Appendix:ISA 501 – Audit ev-ce 2</vt:lpstr>
      <vt:lpstr>Appendix:ISA 501 – Audit ev-ce 2</vt:lpstr>
      <vt:lpstr>Appendix:ISA 501 – Audit ev-ce 2</vt:lpstr>
      <vt:lpstr>Appendix:ISA 501 – Audit ev-ce 2</vt:lpstr>
      <vt:lpstr>Appendix:ISA 501 – Audit ev-ce 2</vt:lpstr>
      <vt:lpstr>Appendix:ISA 505 – Confirmations</vt:lpstr>
      <vt:lpstr>Appendix:ISA 505 – Confirmations</vt:lpstr>
      <vt:lpstr>Appendix:ISA 505 – Confirmations</vt:lpstr>
      <vt:lpstr>Appendix:ISA 505 – Confirmations</vt:lpstr>
      <vt:lpstr>Appendix:ISA 505 – Confirmations</vt:lpstr>
      <vt:lpstr>Appendix:ISA 505 – Confirmations</vt:lpstr>
      <vt:lpstr>Appendix:ISA 505 – Confirmations</vt:lpstr>
      <vt:lpstr>Appendix:ISA 505 – Confirmations</vt:lpstr>
      <vt:lpstr>Appendix: ISA 520 - AP</vt:lpstr>
      <vt:lpstr>Appendix: ISA 520 - AP</vt:lpstr>
      <vt:lpstr>Appendix: ISA 520 - AP</vt:lpstr>
      <vt:lpstr>Appendix: ISA 530 - Sampling</vt:lpstr>
      <vt:lpstr>Appendix: ISA 530 - Sampling</vt:lpstr>
      <vt:lpstr>Appendix: ISA 530 - Sampling</vt:lpstr>
      <vt:lpstr>Appendix: ISA 530 - Sampling</vt:lpstr>
      <vt:lpstr>Appendix: ISA 540 - Estimates</vt:lpstr>
      <vt:lpstr>Appendix: ISA 540 - Estimates</vt:lpstr>
      <vt:lpstr>Appendix: ISA 540 - Estimates</vt:lpstr>
      <vt:lpstr>Appendix: ISA 540 - Estimates</vt:lpstr>
    </vt:vector>
  </TitlesOfParts>
  <Company>Krokoz™</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Sasha</dc:creator>
  <cp:lastModifiedBy>Sasha</cp:lastModifiedBy>
  <cp:revision>162</cp:revision>
  <dcterms:created xsi:type="dcterms:W3CDTF">2014-08-29T06:21:19Z</dcterms:created>
  <dcterms:modified xsi:type="dcterms:W3CDTF">2015-11-07T13:55:35Z</dcterms:modified>
</cp:coreProperties>
</file>