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50"/>
  </p:notesMasterIdLst>
  <p:handoutMasterIdLst>
    <p:handoutMasterId r:id="rId51"/>
  </p:handoutMasterIdLst>
  <p:sldIdLst>
    <p:sldId id="305" r:id="rId2"/>
    <p:sldId id="306" r:id="rId3"/>
    <p:sldId id="261" r:id="rId4"/>
    <p:sldId id="262" r:id="rId5"/>
    <p:sldId id="308" r:id="rId6"/>
    <p:sldId id="309"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7" r:id="rId4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78" d="100"/>
          <a:sy n="78" d="100"/>
        </p:scale>
        <p:origin x="102" y="720"/>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Upravte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Upravte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Upravte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Upravte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Upravte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Upravte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Upravte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Upravte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smtClean="0"/>
              <a:t>JUDr. Tereza Kyselovská, Ph.D.</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Upravte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Upravte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Upravte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smtClean="0"/>
              <a:t>JUDr. Tereza Kyselovská, Ph.D.</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smtClean="0"/>
              <a:t>JUDr. Tereza Kyselovská, Ph.D.</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youtube.com/watch?v=da0X1V8ZLX4"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isg.law.pace.edu/cisg/text/treaty.htm" TargetMode="External"/><Relationship Id="rId2" Type="http://schemas.openxmlformats.org/officeDocument/2006/relationships/hyperlink" Target="http://www.uncitral.org/uncitral/en/uncitral_texts/sale_goods/1980CISG_status.html" TargetMode="External"/><Relationship Id="rId1" Type="http://schemas.openxmlformats.org/officeDocument/2006/relationships/slideLayout" Target="../slideLayouts/slideLayout2.xml"/><Relationship Id="rId5" Type="http://schemas.openxmlformats.org/officeDocument/2006/relationships/hyperlink" Target="http://www.cisg.law.pace.edu/" TargetMode="External"/><Relationship Id="rId4" Type="http://schemas.openxmlformats.org/officeDocument/2006/relationships/hyperlink" Target="http://www.uncitral.org/pdf/english/texts/sales/cisg/V1056997-CISG-e-book.pdf"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www.youtube.com/watch?v=1n9YvPuDTb0"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International </a:t>
            </a:r>
            <a:r>
              <a:rPr lang="cs-CZ" dirty="0" err="1" smtClean="0"/>
              <a:t>Commercial</a:t>
            </a:r>
            <a:r>
              <a:rPr lang="cs-CZ" dirty="0" smtClean="0"/>
              <a:t> </a:t>
            </a:r>
            <a:r>
              <a:rPr lang="cs-CZ" dirty="0" err="1" smtClean="0"/>
              <a:t>Transactions</a:t>
            </a:r>
            <a:r>
              <a:rPr lang="cs-CZ" dirty="0" smtClean="0"/>
              <a:t/>
            </a:r>
            <a:br>
              <a:rPr lang="cs-CZ" dirty="0" smtClean="0"/>
            </a:br>
            <a:r>
              <a:rPr lang="cs-CZ" dirty="0" smtClean="0"/>
              <a:t/>
            </a:r>
            <a:br>
              <a:rPr lang="cs-CZ" dirty="0" smtClean="0"/>
            </a:br>
            <a:endParaRPr lang="cs-CZ" dirty="0"/>
          </a:p>
        </p:txBody>
      </p:sp>
    </p:spTree>
    <p:extLst>
      <p:ext uri="{BB962C8B-B14F-4D97-AF65-F5344CB8AC3E}">
        <p14:creationId xmlns:p14="http://schemas.microsoft.com/office/powerpoint/2010/main" val="279251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smtClean="0"/>
              <a:t>Private law relationship (3) </a:t>
            </a:r>
          </a:p>
        </p:txBody>
      </p:sp>
      <p:sp>
        <p:nvSpPr>
          <p:cNvPr id="9219" name="Zástupný symbol pro obsah 2"/>
          <p:cNvSpPr>
            <a:spLocks noGrp="1"/>
          </p:cNvSpPr>
          <p:nvPr>
            <p:ph idx="1"/>
          </p:nvPr>
        </p:nvSpPr>
        <p:spPr/>
        <p:txBody>
          <a:bodyPr/>
          <a:lstStyle/>
          <a:p>
            <a:r>
              <a:rPr lang="en-US" altLang="cs-CZ" i="1" smtClean="0"/>
              <a:t>Mr. Nov</a:t>
            </a:r>
            <a:r>
              <a:rPr lang="cs-CZ" altLang="cs-CZ" i="1" smtClean="0"/>
              <a:t>á</a:t>
            </a:r>
            <a:r>
              <a:rPr lang="en-US" altLang="cs-CZ" i="1" smtClean="0"/>
              <a:t>k from the Czech Republic </a:t>
            </a:r>
            <a:r>
              <a:rPr lang="cs-CZ" altLang="cs-CZ" i="1" smtClean="0"/>
              <a:t>was in Krkonoše mountains for sk</a:t>
            </a:r>
            <a:r>
              <a:rPr lang="en-US" altLang="cs-CZ" i="1" smtClean="0"/>
              <a:t>iing. </a:t>
            </a:r>
            <a:r>
              <a:rPr lang="cs-CZ" altLang="cs-CZ" i="1" smtClean="0"/>
              <a:t>While skiing he had accident, he collided with another skier from the Czech Republic. </a:t>
            </a:r>
          </a:p>
          <a:p>
            <a:endParaRPr lang="cs-CZ" smtClean="0"/>
          </a:p>
        </p:txBody>
      </p:sp>
      <p:sp>
        <p:nvSpPr>
          <p:cNvPr id="4" name="Zástupný symbol pro zápatí 3"/>
          <p:cNvSpPr>
            <a:spLocks noGrp="1"/>
          </p:cNvSpPr>
          <p:nvPr>
            <p:ph type="ftr" sz="quarter" idx="4294967295"/>
          </p:nvPr>
        </p:nvSpPr>
        <p:spPr/>
        <p:txBody>
          <a:bodyPr/>
          <a:lstStyle/>
          <a:p>
            <a:pPr>
              <a:defRPr/>
            </a:pPr>
            <a:r>
              <a:rPr lang="cs-CZ" altLang="cs-CZ" smtClean="0"/>
              <a:t>JUDr. Tereza Kyselovská, Ph.D.</a:t>
            </a:r>
            <a:endParaRPr lang="cs-CZ" alt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10</a:t>
            </a:fld>
            <a:endParaRPr lang="cs-CZ"/>
          </a:p>
        </p:txBody>
      </p:sp>
    </p:spTree>
    <p:extLst>
      <p:ext uri="{BB962C8B-B14F-4D97-AF65-F5344CB8AC3E}">
        <p14:creationId xmlns:p14="http://schemas.microsoft.com/office/powerpoint/2010/main" val="1046309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smtClean="0"/>
              <a:t>Private law relationship (4) </a:t>
            </a:r>
          </a:p>
        </p:txBody>
      </p:sp>
      <p:sp>
        <p:nvSpPr>
          <p:cNvPr id="10243" name="Zástupný symbol pro obsah 2"/>
          <p:cNvSpPr>
            <a:spLocks noGrp="1"/>
          </p:cNvSpPr>
          <p:nvPr>
            <p:ph idx="1"/>
          </p:nvPr>
        </p:nvSpPr>
        <p:spPr/>
        <p:txBody>
          <a:bodyPr/>
          <a:lstStyle/>
          <a:p>
            <a:r>
              <a:rPr lang="cs-CZ" i="1" dirty="0" smtClean="0"/>
              <a:t>Mr. Novák </a:t>
            </a:r>
            <a:r>
              <a:rPr lang="cs-CZ" i="1" dirty="0" err="1" smtClean="0"/>
              <a:t>from</a:t>
            </a:r>
            <a:r>
              <a:rPr lang="cs-CZ" i="1" dirty="0" smtClean="0"/>
              <a:t> </a:t>
            </a:r>
            <a:r>
              <a:rPr lang="cs-CZ" i="1" dirty="0" err="1" smtClean="0"/>
              <a:t>the</a:t>
            </a:r>
            <a:r>
              <a:rPr lang="cs-CZ" i="1" dirty="0" smtClean="0"/>
              <a:t> Czech Republic </a:t>
            </a:r>
            <a:r>
              <a:rPr lang="cs-CZ" i="1" dirty="0" err="1" smtClean="0"/>
              <a:t>works</a:t>
            </a:r>
            <a:r>
              <a:rPr lang="cs-CZ" i="1" dirty="0" smtClean="0"/>
              <a:t> </a:t>
            </a:r>
            <a:r>
              <a:rPr lang="cs-CZ" i="1" dirty="0" err="1" smtClean="0"/>
              <a:t>for</a:t>
            </a:r>
            <a:r>
              <a:rPr lang="cs-CZ" i="1" dirty="0" smtClean="0"/>
              <a:t> </a:t>
            </a:r>
            <a:r>
              <a:rPr lang="cs-CZ" i="1" dirty="0" err="1" smtClean="0"/>
              <a:t>the</a:t>
            </a:r>
            <a:r>
              <a:rPr lang="cs-CZ" i="1" dirty="0" smtClean="0"/>
              <a:t> Czech </a:t>
            </a:r>
            <a:r>
              <a:rPr lang="cs-CZ" i="1" dirty="0" err="1" smtClean="0"/>
              <a:t>company</a:t>
            </a:r>
            <a:r>
              <a:rPr lang="cs-CZ" i="1" dirty="0" smtClean="0"/>
              <a:t> in </a:t>
            </a:r>
            <a:r>
              <a:rPr lang="cs-CZ" i="1" dirty="0" err="1" smtClean="0"/>
              <a:t>the</a:t>
            </a:r>
            <a:r>
              <a:rPr lang="cs-CZ" i="1" dirty="0" smtClean="0"/>
              <a:t> Czech Republic. </a:t>
            </a:r>
          </a:p>
          <a:p>
            <a:endParaRPr lang="cs-CZ" dirty="0" smtClean="0"/>
          </a:p>
        </p:txBody>
      </p:sp>
      <p:sp>
        <p:nvSpPr>
          <p:cNvPr id="4" name="Zástupný symbol pro zápatí 3"/>
          <p:cNvSpPr>
            <a:spLocks noGrp="1"/>
          </p:cNvSpPr>
          <p:nvPr>
            <p:ph type="ftr" sz="quarter" idx="4294967295"/>
          </p:nvPr>
        </p:nvSpPr>
        <p:spPr/>
        <p:txBody>
          <a:bodyPr/>
          <a:lstStyle/>
          <a:p>
            <a:pPr>
              <a:defRPr/>
            </a:pPr>
            <a:r>
              <a:rPr lang="cs-CZ" altLang="cs-CZ" smtClean="0"/>
              <a:t>JUDr. Tereza Kyselovská, Ph.D.</a:t>
            </a:r>
            <a:endParaRPr lang="cs-CZ" alt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11</a:t>
            </a:fld>
            <a:endParaRPr lang="cs-CZ"/>
          </a:p>
        </p:txBody>
      </p:sp>
    </p:spTree>
    <p:extLst>
      <p:ext uri="{BB962C8B-B14F-4D97-AF65-F5344CB8AC3E}">
        <p14:creationId xmlns:p14="http://schemas.microsoft.com/office/powerpoint/2010/main" val="39312151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cs-CZ" altLang="cs-CZ" smtClean="0"/>
              <a:t>PIL Example 1 </a:t>
            </a:r>
          </a:p>
        </p:txBody>
      </p:sp>
      <p:sp>
        <p:nvSpPr>
          <p:cNvPr id="3" name="Zástupný symbol pro obsah 2"/>
          <p:cNvSpPr>
            <a:spLocks noGrp="1"/>
          </p:cNvSpPr>
          <p:nvPr>
            <p:ph idx="1"/>
          </p:nvPr>
        </p:nvSpPr>
        <p:spPr/>
        <p:txBody>
          <a:bodyPr/>
          <a:lstStyle/>
          <a:p>
            <a:pPr>
              <a:defRPr/>
            </a:pPr>
            <a:r>
              <a:rPr lang="cs-CZ" altLang="cs-CZ" i="1" dirty="0" smtClean="0"/>
              <a:t>Mr. Novák </a:t>
            </a:r>
            <a:r>
              <a:rPr lang="cs-CZ" altLang="cs-CZ" i="1" dirty="0" err="1" smtClean="0"/>
              <a:t>is</a:t>
            </a:r>
            <a:r>
              <a:rPr lang="cs-CZ" altLang="cs-CZ" i="1" dirty="0" smtClean="0"/>
              <a:t> a </a:t>
            </a:r>
            <a:r>
              <a:rPr lang="cs-CZ" altLang="cs-CZ" i="1" dirty="0" err="1" smtClean="0"/>
              <a:t>producer</a:t>
            </a:r>
            <a:r>
              <a:rPr lang="cs-CZ" altLang="cs-CZ" i="1" dirty="0" smtClean="0"/>
              <a:t> </a:t>
            </a:r>
            <a:r>
              <a:rPr lang="cs-CZ" altLang="cs-CZ" i="1" dirty="0" err="1" smtClean="0"/>
              <a:t>of</a:t>
            </a:r>
            <a:r>
              <a:rPr lang="cs-CZ" altLang="cs-CZ" i="1" dirty="0" smtClean="0"/>
              <a:t> </a:t>
            </a:r>
            <a:r>
              <a:rPr lang="cs-CZ" altLang="cs-CZ" i="1" dirty="0" err="1" smtClean="0"/>
              <a:t>wine</a:t>
            </a:r>
            <a:r>
              <a:rPr lang="cs-CZ" altLang="cs-CZ" i="1" dirty="0" smtClean="0"/>
              <a:t> </a:t>
            </a:r>
            <a:r>
              <a:rPr lang="cs-CZ" altLang="cs-CZ" i="1" dirty="0" err="1" smtClean="0"/>
              <a:t>domiciled</a:t>
            </a:r>
            <a:r>
              <a:rPr lang="cs-CZ" altLang="cs-CZ" i="1" dirty="0" smtClean="0"/>
              <a:t> in </a:t>
            </a:r>
            <a:r>
              <a:rPr lang="cs-CZ" altLang="cs-CZ" i="1" dirty="0" err="1" smtClean="0"/>
              <a:t>the</a:t>
            </a:r>
            <a:r>
              <a:rPr lang="cs-CZ" altLang="cs-CZ" i="1" dirty="0" smtClean="0"/>
              <a:t> Czech Republic. Mr. Müller </a:t>
            </a:r>
            <a:r>
              <a:rPr lang="cs-CZ" altLang="cs-CZ" i="1" dirty="0" err="1" smtClean="0"/>
              <a:t>domiciled</a:t>
            </a:r>
            <a:r>
              <a:rPr lang="cs-CZ" altLang="cs-CZ" i="1" dirty="0" smtClean="0"/>
              <a:t> in </a:t>
            </a:r>
            <a:r>
              <a:rPr lang="cs-CZ" altLang="cs-CZ" i="1" dirty="0" err="1" smtClean="0"/>
              <a:t>Austria</a:t>
            </a:r>
            <a:r>
              <a:rPr lang="cs-CZ" altLang="cs-CZ" i="1" dirty="0" smtClean="0"/>
              <a:t> </a:t>
            </a:r>
            <a:r>
              <a:rPr lang="cs-CZ" altLang="cs-CZ" i="1" dirty="0" err="1" smtClean="0"/>
              <a:t>owns</a:t>
            </a:r>
            <a:r>
              <a:rPr lang="cs-CZ" altLang="cs-CZ" i="1" dirty="0" smtClean="0"/>
              <a:t> a </a:t>
            </a:r>
            <a:r>
              <a:rPr lang="cs-CZ" altLang="cs-CZ" i="1" dirty="0" err="1" smtClean="0"/>
              <a:t>wine</a:t>
            </a:r>
            <a:r>
              <a:rPr lang="cs-CZ" altLang="cs-CZ" i="1" dirty="0" smtClean="0"/>
              <a:t> </a:t>
            </a:r>
            <a:r>
              <a:rPr lang="cs-CZ" altLang="cs-CZ" i="1" dirty="0" err="1" smtClean="0"/>
              <a:t>shop</a:t>
            </a:r>
            <a:r>
              <a:rPr lang="cs-CZ" altLang="cs-CZ" i="1" dirty="0" smtClean="0"/>
              <a:t> </a:t>
            </a:r>
            <a:r>
              <a:rPr lang="cs-CZ" altLang="cs-CZ" i="1" dirty="0" err="1" smtClean="0"/>
              <a:t>which</a:t>
            </a:r>
            <a:r>
              <a:rPr lang="cs-CZ" altLang="cs-CZ" i="1" dirty="0" smtClean="0"/>
              <a:t> </a:t>
            </a:r>
            <a:r>
              <a:rPr lang="cs-CZ" altLang="cs-CZ" i="1" dirty="0" err="1" smtClean="0"/>
              <a:t>specializes</a:t>
            </a:r>
            <a:r>
              <a:rPr lang="cs-CZ" altLang="cs-CZ" i="1" dirty="0" smtClean="0"/>
              <a:t> in </a:t>
            </a:r>
            <a:r>
              <a:rPr lang="cs-CZ" altLang="cs-CZ" i="1" dirty="0" err="1" smtClean="0"/>
              <a:t>sale</a:t>
            </a:r>
            <a:r>
              <a:rPr lang="cs-CZ" altLang="cs-CZ" i="1" dirty="0" smtClean="0"/>
              <a:t> </a:t>
            </a:r>
            <a:r>
              <a:rPr lang="cs-CZ" altLang="cs-CZ" i="1" dirty="0" err="1" smtClean="0"/>
              <a:t>of</a:t>
            </a:r>
            <a:r>
              <a:rPr lang="cs-CZ" altLang="cs-CZ" i="1" dirty="0" smtClean="0"/>
              <a:t> Czech </a:t>
            </a:r>
            <a:r>
              <a:rPr lang="cs-CZ" altLang="cs-CZ" i="1" dirty="0" err="1" smtClean="0"/>
              <a:t>wines</a:t>
            </a:r>
            <a:r>
              <a:rPr lang="cs-CZ" altLang="cs-CZ" i="1" dirty="0" smtClean="0"/>
              <a:t>. Mr. Novák and Mr. Müller </a:t>
            </a:r>
            <a:r>
              <a:rPr lang="cs-CZ" altLang="cs-CZ" i="1" dirty="0" err="1" smtClean="0"/>
              <a:t>concluded</a:t>
            </a:r>
            <a:r>
              <a:rPr lang="cs-CZ" altLang="cs-CZ" i="1" dirty="0" smtClean="0"/>
              <a:t> a sales </a:t>
            </a:r>
            <a:r>
              <a:rPr lang="cs-CZ" altLang="cs-CZ" i="1" dirty="0" err="1" smtClean="0"/>
              <a:t>contract</a:t>
            </a:r>
            <a:r>
              <a:rPr lang="cs-CZ" altLang="cs-CZ" i="1" dirty="0" smtClean="0"/>
              <a:t> by </a:t>
            </a:r>
            <a:r>
              <a:rPr lang="cs-CZ" altLang="cs-CZ" i="1" dirty="0" err="1" smtClean="0"/>
              <a:t>which</a:t>
            </a:r>
            <a:r>
              <a:rPr lang="cs-CZ" altLang="cs-CZ" i="1" dirty="0" smtClean="0"/>
              <a:t> Mr. Novák </a:t>
            </a:r>
            <a:r>
              <a:rPr lang="cs-CZ" altLang="cs-CZ" i="1" dirty="0" err="1" smtClean="0"/>
              <a:t>is</a:t>
            </a:r>
            <a:r>
              <a:rPr lang="cs-CZ" altLang="cs-CZ" i="1" dirty="0" smtClean="0"/>
              <a:t> </a:t>
            </a:r>
            <a:r>
              <a:rPr lang="cs-CZ" altLang="cs-CZ" i="1" dirty="0" err="1" smtClean="0"/>
              <a:t>bound</a:t>
            </a:r>
            <a:r>
              <a:rPr lang="cs-CZ" altLang="cs-CZ" i="1" dirty="0" smtClean="0"/>
              <a:t> to </a:t>
            </a:r>
            <a:r>
              <a:rPr lang="cs-CZ" altLang="cs-CZ" i="1" dirty="0" err="1" smtClean="0"/>
              <a:t>deliver</a:t>
            </a:r>
            <a:r>
              <a:rPr lang="cs-CZ" altLang="cs-CZ" i="1" dirty="0" smtClean="0"/>
              <a:t> </a:t>
            </a:r>
            <a:r>
              <a:rPr lang="cs-CZ" altLang="cs-CZ" i="1" dirty="0" err="1" smtClean="0"/>
              <a:t>wine</a:t>
            </a:r>
            <a:r>
              <a:rPr lang="cs-CZ" altLang="cs-CZ" i="1" dirty="0" smtClean="0"/>
              <a:t> </a:t>
            </a:r>
            <a:r>
              <a:rPr lang="cs-CZ" altLang="cs-CZ" i="1" dirty="0" err="1" smtClean="0"/>
              <a:t>regularly</a:t>
            </a:r>
            <a:r>
              <a:rPr lang="cs-CZ" altLang="cs-CZ" i="1" dirty="0" smtClean="0"/>
              <a:t> to Mr. Müller. </a:t>
            </a:r>
          </a:p>
          <a:p>
            <a:pPr marL="0" indent="0">
              <a:buFont typeface="Wingdings" pitchFamily="2" charset="2"/>
              <a:buNone/>
              <a:defRPr/>
            </a:pPr>
            <a:endParaRPr lang="cs-CZ" dirty="0"/>
          </a:p>
        </p:txBody>
      </p:sp>
      <p:sp>
        <p:nvSpPr>
          <p:cNvPr id="4" name="Zástupný symbol pro zápatí 3"/>
          <p:cNvSpPr>
            <a:spLocks noGrp="1"/>
          </p:cNvSpPr>
          <p:nvPr>
            <p:ph type="ftr" sz="quarter" idx="4294967295"/>
          </p:nvPr>
        </p:nvSpPr>
        <p:spPr/>
        <p:txBody>
          <a:bodyPr/>
          <a:lstStyle/>
          <a:p>
            <a:pPr>
              <a:defRPr/>
            </a:pPr>
            <a:r>
              <a:rPr lang="cs-CZ" smtClean="0"/>
              <a:t>JUDr. Tereza Kyselovská, Ph.D.</a:t>
            </a:r>
            <a:endParaRPr 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12</a:t>
            </a:fld>
            <a:endParaRPr lang="cs-CZ"/>
          </a:p>
        </p:txBody>
      </p:sp>
    </p:spTree>
    <p:extLst>
      <p:ext uri="{BB962C8B-B14F-4D97-AF65-F5344CB8AC3E}">
        <p14:creationId xmlns:p14="http://schemas.microsoft.com/office/powerpoint/2010/main" val="2719550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cs-CZ" altLang="cs-CZ" smtClean="0"/>
              <a:t>PIL Example 2</a:t>
            </a:r>
          </a:p>
        </p:txBody>
      </p:sp>
      <p:sp>
        <p:nvSpPr>
          <p:cNvPr id="12291" name="Zástupný symbol pro obsah 2"/>
          <p:cNvSpPr>
            <a:spLocks noGrp="1"/>
          </p:cNvSpPr>
          <p:nvPr>
            <p:ph idx="1"/>
          </p:nvPr>
        </p:nvSpPr>
        <p:spPr/>
        <p:txBody>
          <a:bodyPr/>
          <a:lstStyle/>
          <a:p>
            <a:r>
              <a:rPr lang="cs-CZ" altLang="cs-CZ" i="1" smtClean="0"/>
              <a:t>Mr. Novák, a </a:t>
            </a:r>
            <a:r>
              <a:rPr lang="en-US" altLang="cs-CZ" i="1" smtClean="0"/>
              <a:t>Czech citizen lived the last 15 years in Spain, where he died and left a legacy - the property, the money in the account, etc. </a:t>
            </a:r>
            <a:r>
              <a:rPr lang="cs-CZ" altLang="cs-CZ" i="1" smtClean="0"/>
              <a:t>His</a:t>
            </a:r>
            <a:r>
              <a:rPr lang="en-US" altLang="cs-CZ" i="1" smtClean="0"/>
              <a:t> heirs liv</a:t>
            </a:r>
            <a:r>
              <a:rPr lang="cs-CZ" altLang="cs-CZ" i="1" smtClean="0"/>
              <a:t>e</a:t>
            </a:r>
            <a:r>
              <a:rPr lang="en-US" altLang="cs-CZ" i="1" smtClean="0"/>
              <a:t> in the </a:t>
            </a:r>
            <a:r>
              <a:rPr lang="cs-CZ" altLang="cs-CZ" i="1" smtClean="0"/>
              <a:t>Czech Republic</a:t>
            </a:r>
            <a:r>
              <a:rPr lang="en-US" altLang="cs-CZ" i="1" smtClean="0"/>
              <a:t>.</a:t>
            </a:r>
            <a:endParaRPr lang="cs-CZ" altLang="cs-CZ" i="1" smtClean="0"/>
          </a:p>
        </p:txBody>
      </p:sp>
      <p:sp>
        <p:nvSpPr>
          <p:cNvPr id="4" name="Zástupný symbol pro zápatí 3"/>
          <p:cNvSpPr>
            <a:spLocks noGrp="1"/>
          </p:cNvSpPr>
          <p:nvPr>
            <p:ph type="ftr" sz="quarter" idx="4294967295"/>
          </p:nvPr>
        </p:nvSpPr>
        <p:spPr/>
        <p:txBody>
          <a:bodyPr/>
          <a:lstStyle/>
          <a:p>
            <a:pPr>
              <a:defRPr/>
            </a:pPr>
            <a:r>
              <a:rPr lang="cs-CZ" smtClean="0"/>
              <a:t>JUDr. Tereza Kyselovská, Ph.D.</a:t>
            </a:r>
            <a:endParaRPr 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13</a:t>
            </a:fld>
            <a:endParaRPr lang="cs-CZ"/>
          </a:p>
        </p:txBody>
      </p:sp>
    </p:spTree>
    <p:extLst>
      <p:ext uri="{BB962C8B-B14F-4D97-AF65-F5344CB8AC3E}">
        <p14:creationId xmlns:p14="http://schemas.microsoft.com/office/powerpoint/2010/main" val="1142675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altLang="cs-CZ" smtClean="0"/>
              <a:t>PIL Example 3</a:t>
            </a:r>
          </a:p>
        </p:txBody>
      </p:sp>
      <p:sp>
        <p:nvSpPr>
          <p:cNvPr id="13315" name="Zástupný symbol pro obsah 2"/>
          <p:cNvSpPr>
            <a:spLocks noGrp="1"/>
          </p:cNvSpPr>
          <p:nvPr>
            <p:ph idx="1"/>
          </p:nvPr>
        </p:nvSpPr>
        <p:spPr/>
        <p:txBody>
          <a:bodyPr/>
          <a:lstStyle/>
          <a:p>
            <a:r>
              <a:rPr lang="en-US" altLang="cs-CZ" i="1" smtClean="0"/>
              <a:t>Mr. Nov</a:t>
            </a:r>
            <a:r>
              <a:rPr lang="cs-CZ" altLang="cs-CZ" i="1" smtClean="0"/>
              <a:t>á</a:t>
            </a:r>
            <a:r>
              <a:rPr lang="en-US" altLang="cs-CZ" i="1" smtClean="0"/>
              <a:t>k from the Czech Republic </a:t>
            </a:r>
            <a:r>
              <a:rPr lang="cs-CZ" altLang="cs-CZ" i="1" smtClean="0"/>
              <a:t>was in Austria for sk</a:t>
            </a:r>
            <a:r>
              <a:rPr lang="en-US" altLang="cs-CZ" i="1" smtClean="0"/>
              <a:t>iing. </a:t>
            </a:r>
            <a:r>
              <a:rPr lang="cs-CZ" altLang="cs-CZ" i="1" smtClean="0"/>
              <a:t>While skiing he had accident, he collided with another skier from Italy. </a:t>
            </a:r>
          </a:p>
        </p:txBody>
      </p:sp>
      <p:sp>
        <p:nvSpPr>
          <p:cNvPr id="4" name="Zástupný symbol pro zápatí 3"/>
          <p:cNvSpPr>
            <a:spLocks noGrp="1"/>
          </p:cNvSpPr>
          <p:nvPr>
            <p:ph type="ftr" sz="quarter" idx="4294967295"/>
          </p:nvPr>
        </p:nvSpPr>
        <p:spPr/>
        <p:txBody>
          <a:bodyPr/>
          <a:lstStyle/>
          <a:p>
            <a:pPr>
              <a:defRPr/>
            </a:pPr>
            <a:r>
              <a:rPr lang="cs-CZ" smtClean="0"/>
              <a:t>JUDr. Tereza Kyselovská, Ph.D.</a:t>
            </a:r>
            <a:endParaRPr 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14</a:t>
            </a:fld>
            <a:endParaRPr lang="cs-CZ"/>
          </a:p>
        </p:txBody>
      </p:sp>
    </p:spTree>
    <p:extLst>
      <p:ext uri="{BB962C8B-B14F-4D97-AF65-F5344CB8AC3E}">
        <p14:creationId xmlns:p14="http://schemas.microsoft.com/office/powerpoint/2010/main" val="479399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altLang="cs-CZ" smtClean="0"/>
              <a:t>PIL Example 4</a:t>
            </a:r>
          </a:p>
        </p:txBody>
      </p:sp>
      <p:sp>
        <p:nvSpPr>
          <p:cNvPr id="3" name="Zástupný symbol pro obsah 2"/>
          <p:cNvSpPr>
            <a:spLocks noGrp="1"/>
          </p:cNvSpPr>
          <p:nvPr>
            <p:ph idx="1"/>
          </p:nvPr>
        </p:nvSpPr>
        <p:spPr/>
        <p:txBody>
          <a:bodyPr/>
          <a:lstStyle/>
          <a:p>
            <a:pPr>
              <a:defRPr/>
            </a:pPr>
            <a:r>
              <a:rPr lang="cs-CZ" i="1" dirty="0"/>
              <a:t>Pan </a:t>
            </a:r>
            <a:r>
              <a:rPr lang="cs-CZ" i="1" dirty="0" err="1"/>
              <a:t>Wolodyjowski</a:t>
            </a:r>
            <a:r>
              <a:rPr lang="cs-CZ" i="1" dirty="0"/>
              <a:t> </a:t>
            </a:r>
            <a:r>
              <a:rPr lang="cs-CZ" i="1" dirty="0" err="1" smtClean="0"/>
              <a:t>from</a:t>
            </a:r>
            <a:r>
              <a:rPr lang="cs-CZ" i="1" dirty="0" smtClean="0"/>
              <a:t> </a:t>
            </a:r>
            <a:r>
              <a:rPr lang="cs-CZ" i="1" dirty="0" err="1" smtClean="0"/>
              <a:t>Poland</a:t>
            </a:r>
            <a:r>
              <a:rPr lang="cs-CZ" i="1" dirty="0" smtClean="0"/>
              <a:t> </a:t>
            </a:r>
            <a:r>
              <a:rPr lang="cs-CZ" i="1" dirty="0" err="1" smtClean="0"/>
              <a:t>works</a:t>
            </a:r>
            <a:r>
              <a:rPr lang="cs-CZ" i="1" dirty="0" smtClean="0"/>
              <a:t> </a:t>
            </a:r>
            <a:r>
              <a:rPr lang="cs-CZ" i="1" dirty="0" err="1" smtClean="0"/>
              <a:t>for</a:t>
            </a:r>
            <a:r>
              <a:rPr lang="cs-CZ" i="1" dirty="0" smtClean="0"/>
              <a:t> Czech </a:t>
            </a:r>
            <a:r>
              <a:rPr lang="cs-CZ" i="1" dirty="0" err="1" smtClean="0"/>
              <a:t>company</a:t>
            </a:r>
            <a:r>
              <a:rPr lang="cs-CZ" i="1" dirty="0" smtClean="0"/>
              <a:t> in </a:t>
            </a:r>
            <a:r>
              <a:rPr lang="cs-CZ" i="1" dirty="0" err="1" smtClean="0"/>
              <a:t>the</a:t>
            </a:r>
            <a:r>
              <a:rPr lang="cs-CZ" i="1" dirty="0" smtClean="0"/>
              <a:t> Czech Republic</a:t>
            </a:r>
            <a:endParaRPr lang="cs-CZ" i="1" dirty="0"/>
          </a:p>
          <a:p>
            <a:pPr marL="0" indent="0">
              <a:buFont typeface="Wingdings" pitchFamily="2" charset="2"/>
              <a:buNone/>
              <a:defRPr/>
            </a:pPr>
            <a:endParaRPr lang="cs-CZ" dirty="0"/>
          </a:p>
        </p:txBody>
      </p:sp>
      <p:sp>
        <p:nvSpPr>
          <p:cNvPr id="4" name="Zástupný symbol pro zápatí 3"/>
          <p:cNvSpPr>
            <a:spLocks noGrp="1"/>
          </p:cNvSpPr>
          <p:nvPr>
            <p:ph type="ftr" sz="quarter" idx="4294967295"/>
          </p:nvPr>
        </p:nvSpPr>
        <p:spPr/>
        <p:txBody>
          <a:bodyPr/>
          <a:lstStyle/>
          <a:p>
            <a:pPr>
              <a:defRPr/>
            </a:pPr>
            <a:r>
              <a:rPr lang="cs-CZ" smtClean="0"/>
              <a:t>JUDr. Tereza Kyselovská, Ph.D.</a:t>
            </a:r>
            <a:endParaRPr 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15</a:t>
            </a:fld>
            <a:endParaRPr lang="cs-CZ"/>
          </a:p>
        </p:txBody>
      </p:sp>
    </p:spTree>
    <p:extLst>
      <p:ext uri="{BB962C8B-B14F-4D97-AF65-F5344CB8AC3E}">
        <p14:creationId xmlns:p14="http://schemas.microsoft.com/office/powerpoint/2010/main" val="2747882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 – </a:t>
            </a:r>
            <a:r>
              <a:rPr lang="cs-CZ" dirty="0" err="1" smtClean="0"/>
              <a:t>four</a:t>
            </a:r>
            <a:r>
              <a:rPr lang="cs-CZ" dirty="0" smtClean="0"/>
              <a:t> </a:t>
            </a:r>
            <a:r>
              <a:rPr lang="cs-CZ" dirty="0" err="1" smtClean="0"/>
              <a:t>main</a:t>
            </a:r>
            <a:r>
              <a:rPr lang="cs-CZ" dirty="0" smtClean="0"/>
              <a:t> </a:t>
            </a:r>
            <a:r>
              <a:rPr lang="cs-CZ" dirty="0" err="1" smtClean="0"/>
              <a:t>questions</a:t>
            </a:r>
            <a:endParaRPr lang="en-US" dirty="0"/>
          </a:p>
        </p:txBody>
      </p:sp>
      <p:sp>
        <p:nvSpPr>
          <p:cNvPr id="3" name="Zástupný symbol pro obsah 2"/>
          <p:cNvSpPr>
            <a:spLocks noGrp="1"/>
          </p:cNvSpPr>
          <p:nvPr>
            <p:ph idx="1"/>
          </p:nvPr>
        </p:nvSpPr>
        <p:spPr/>
        <p:txBody>
          <a:bodyPr/>
          <a:lstStyle/>
          <a:p>
            <a:pPr marL="457200" indent="-457200">
              <a:buFont typeface="+mj-lt"/>
              <a:buAutoNum type="arabicPeriod"/>
            </a:pPr>
            <a:r>
              <a:rPr lang="cs-CZ" dirty="0" smtClean="0"/>
              <a:t>International </a:t>
            </a:r>
            <a:r>
              <a:rPr lang="cs-CZ" dirty="0" err="1" smtClean="0"/>
              <a:t>jurisdiction</a:t>
            </a:r>
            <a:r>
              <a:rPr lang="cs-CZ" dirty="0" smtClean="0"/>
              <a:t> </a:t>
            </a:r>
            <a:r>
              <a:rPr lang="cs-CZ" dirty="0" err="1" smtClean="0"/>
              <a:t>of</a:t>
            </a:r>
            <a:r>
              <a:rPr lang="cs-CZ" dirty="0" smtClean="0"/>
              <a:t> </a:t>
            </a:r>
            <a:r>
              <a:rPr lang="cs-CZ" dirty="0" err="1" smtClean="0"/>
              <a:t>courts</a:t>
            </a:r>
            <a:endParaRPr lang="cs-CZ" dirty="0" smtClean="0"/>
          </a:p>
          <a:p>
            <a:pPr marL="457200" indent="-457200">
              <a:buFont typeface="+mj-lt"/>
              <a:buAutoNum type="arabicPeriod"/>
            </a:pPr>
            <a:r>
              <a:rPr lang="cs-CZ" b="1" dirty="0" err="1" smtClean="0">
                <a:solidFill>
                  <a:srgbClr val="7030A0"/>
                </a:solidFill>
              </a:rPr>
              <a:t>Law</a:t>
            </a:r>
            <a:r>
              <a:rPr lang="cs-CZ" b="1" dirty="0" smtClean="0">
                <a:solidFill>
                  <a:srgbClr val="7030A0"/>
                </a:solidFill>
              </a:rPr>
              <a:t> </a:t>
            </a:r>
            <a:r>
              <a:rPr lang="cs-CZ" b="1" dirty="0" err="1" smtClean="0">
                <a:solidFill>
                  <a:srgbClr val="7030A0"/>
                </a:solidFill>
              </a:rPr>
              <a:t>applicable</a:t>
            </a:r>
            <a:endParaRPr lang="cs-CZ" b="1" dirty="0" smtClean="0">
              <a:solidFill>
                <a:srgbClr val="7030A0"/>
              </a:solidFill>
            </a:endParaRPr>
          </a:p>
          <a:p>
            <a:pPr marL="457200" indent="-457200">
              <a:buFont typeface="+mj-lt"/>
              <a:buAutoNum type="arabicPeriod"/>
            </a:pPr>
            <a:r>
              <a:rPr lang="cs-CZ" dirty="0" err="1" smtClean="0"/>
              <a:t>Recognition</a:t>
            </a:r>
            <a:r>
              <a:rPr lang="cs-CZ" dirty="0" smtClean="0"/>
              <a:t> and </a:t>
            </a:r>
            <a:r>
              <a:rPr lang="cs-CZ" dirty="0" err="1" smtClean="0"/>
              <a:t>enforcement</a:t>
            </a:r>
            <a:r>
              <a:rPr lang="cs-CZ" dirty="0" smtClean="0"/>
              <a:t> </a:t>
            </a:r>
            <a:r>
              <a:rPr lang="cs-CZ" dirty="0" err="1" smtClean="0"/>
              <a:t>of</a:t>
            </a:r>
            <a:r>
              <a:rPr lang="cs-CZ" dirty="0" smtClean="0"/>
              <a:t> </a:t>
            </a:r>
            <a:r>
              <a:rPr lang="cs-CZ" dirty="0" err="1" smtClean="0"/>
              <a:t>judgments</a:t>
            </a:r>
            <a:endParaRPr lang="cs-CZ" dirty="0" smtClean="0"/>
          </a:p>
          <a:p>
            <a:pPr marL="457200" indent="-457200">
              <a:buFont typeface="+mj-lt"/>
              <a:buAutoNum type="arabicPeriod"/>
            </a:pPr>
            <a:r>
              <a:rPr lang="cs-CZ" dirty="0" err="1" smtClean="0"/>
              <a:t>Judicial</a:t>
            </a:r>
            <a:r>
              <a:rPr lang="cs-CZ" dirty="0" smtClean="0"/>
              <a:t> </a:t>
            </a:r>
            <a:r>
              <a:rPr lang="cs-CZ" dirty="0" err="1" smtClean="0"/>
              <a:t>cooperation</a:t>
            </a:r>
            <a:r>
              <a:rPr lang="cs-CZ" dirty="0" smtClean="0"/>
              <a:t> </a:t>
            </a:r>
            <a:r>
              <a:rPr lang="cs-CZ" dirty="0" err="1" smtClean="0"/>
              <a:t>between</a:t>
            </a:r>
            <a:r>
              <a:rPr lang="cs-CZ" dirty="0" smtClean="0"/>
              <a:t> </a:t>
            </a:r>
            <a:r>
              <a:rPr lang="cs-CZ" dirty="0" err="1" smtClean="0"/>
              <a:t>states</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16</a:t>
            </a:fld>
            <a:endParaRPr lang="cs-CZ"/>
          </a:p>
        </p:txBody>
      </p:sp>
    </p:spTree>
    <p:extLst>
      <p:ext uri="{BB962C8B-B14F-4D97-AF65-F5344CB8AC3E}">
        <p14:creationId xmlns:p14="http://schemas.microsoft.com/office/powerpoint/2010/main" val="27854023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 - </a:t>
            </a:r>
            <a:r>
              <a:rPr lang="cs-CZ" dirty="0" err="1" smtClean="0"/>
              <a:t>principles</a:t>
            </a:r>
            <a:endParaRPr lang="en-US" dirty="0"/>
          </a:p>
        </p:txBody>
      </p:sp>
      <p:sp>
        <p:nvSpPr>
          <p:cNvPr id="3" name="Zástupný symbol pro obsah 2"/>
          <p:cNvSpPr>
            <a:spLocks noGrp="1"/>
          </p:cNvSpPr>
          <p:nvPr>
            <p:ph idx="1"/>
          </p:nvPr>
        </p:nvSpPr>
        <p:spPr/>
        <p:txBody>
          <a:bodyPr/>
          <a:lstStyle/>
          <a:p>
            <a:r>
              <a:rPr lang="cs-CZ" dirty="0" err="1" smtClean="0">
                <a:solidFill>
                  <a:schemeClr val="accent4"/>
                </a:solidFill>
              </a:rPr>
              <a:t>Principle</a:t>
            </a:r>
            <a:r>
              <a:rPr lang="cs-CZ" dirty="0" smtClean="0">
                <a:solidFill>
                  <a:schemeClr val="accent4"/>
                </a:solidFill>
              </a:rPr>
              <a:t> </a:t>
            </a:r>
            <a:r>
              <a:rPr lang="cs-CZ" dirty="0" err="1" smtClean="0">
                <a:solidFill>
                  <a:schemeClr val="accent4"/>
                </a:solidFill>
              </a:rPr>
              <a:t>of</a:t>
            </a:r>
            <a:r>
              <a:rPr lang="cs-CZ" dirty="0" smtClean="0">
                <a:solidFill>
                  <a:schemeClr val="accent4"/>
                </a:solidFill>
              </a:rPr>
              <a:t> </a:t>
            </a:r>
            <a:r>
              <a:rPr lang="cs-CZ" dirty="0" err="1" smtClean="0">
                <a:solidFill>
                  <a:schemeClr val="accent4"/>
                </a:solidFill>
              </a:rPr>
              <a:t>territoriality</a:t>
            </a:r>
            <a:endParaRPr lang="cs-CZ" dirty="0" smtClean="0">
              <a:solidFill>
                <a:schemeClr val="accent4"/>
              </a:solidFill>
            </a:endParaRPr>
          </a:p>
          <a:p>
            <a:r>
              <a:rPr lang="cs-CZ" dirty="0" err="1" smtClean="0"/>
              <a:t>Importance</a:t>
            </a:r>
            <a:r>
              <a:rPr lang="cs-CZ" dirty="0" smtClean="0"/>
              <a:t> </a:t>
            </a:r>
            <a:r>
              <a:rPr lang="cs-CZ" dirty="0" err="1" smtClean="0"/>
              <a:t>of</a:t>
            </a:r>
            <a:r>
              <a:rPr lang="cs-CZ" dirty="0" smtClean="0"/>
              <a:t> „</a:t>
            </a:r>
            <a:r>
              <a:rPr lang="cs-CZ" dirty="0" err="1" smtClean="0"/>
              <a:t>forum</a:t>
            </a:r>
            <a:r>
              <a:rPr lang="cs-CZ" dirty="0" smtClean="0"/>
              <a:t>“</a:t>
            </a:r>
          </a:p>
          <a:p>
            <a:r>
              <a:rPr lang="cs-CZ" dirty="0" err="1" smtClean="0"/>
              <a:t>Legal</a:t>
            </a:r>
            <a:r>
              <a:rPr lang="cs-CZ" dirty="0" smtClean="0"/>
              <a:t> </a:t>
            </a:r>
            <a:r>
              <a:rPr lang="cs-CZ" dirty="0" err="1" smtClean="0"/>
              <a:t>predictability</a:t>
            </a:r>
            <a:endParaRPr lang="cs-CZ" dirty="0" smtClean="0"/>
          </a:p>
          <a:p>
            <a:r>
              <a:rPr lang="cs-CZ" dirty="0" err="1" smtClean="0"/>
              <a:t>Legal</a:t>
            </a:r>
            <a:r>
              <a:rPr lang="cs-CZ" dirty="0" smtClean="0"/>
              <a:t> </a:t>
            </a:r>
            <a:r>
              <a:rPr lang="cs-CZ" dirty="0" err="1" smtClean="0"/>
              <a:t>certainty</a:t>
            </a:r>
            <a:endParaRPr lang="cs-CZ" dirty="0" smtClean="0"/>
          </a:p>
          <a:p>
            <a:r>
              <a:rPr lang="cs-CZ" dirty="0" err="1" smtClean="0"/>
              <a:t>Effectivity</a:t>
            </a:r>
            <a:r>
              <a:rPr lang="cs-CZ" dirty="0" smtClean="0"/>
              <a:t> </a:t>
            </a:r>
          </a:p>
          <a:p>
            <a:pPr marL="0" indent="0">
              <a:buNone/>
            </a:pP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17</a:t>
            </a:fld>
            <a:endParaRPr lang="cs-CZ"/>
          </a:p>
        </p:txBody>
      </p:sp>
    </p:spTree>
    <p:extLst>
      <p:ext uri="{BB962C8B-B14F-4D97-AF65-F5344CB8AC3E}">
        <p14:creationId xmlns:p14="http://schemas.microsoft.com/office/powerpoint/2010/main" val="2464571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 – </a:t>
            </a:r>
            <a:r>
              <a:rPr lang="cs-CZ" dirty="0" err="1" smtClean="0"/>
              <a:t>sources</a:t>
            </a:r>
            <a:r>
              <a:rPr lang="cs-CZ" dirty="0" smtClean="0"/>
              <a:t> </a:t>
            </a:r>
            <a:r>
              <a:rPr lang="cs-CZ" dirty="0" err="1" smtClean="0"/>
              <a:t>of</a:t>
            </a:r>
            <a:r>
              <a:rPr lang="cs-CZ" dirty="0" smtClean="0"/>
              <a:t> </a:t>
            </a:r>
            <a:r>
              <a:rPr lang="cs-CZ" dirty="0" err="1" smtClean="0"/>
              <a:t>law</a:t>
            </a:r>
            <a:endParaRPr lang="en-US" dirty="0"/>
          </a:p>
        </p:txBody>
      </p:sp>
      <p:sp>
        <p:nvSpPr>
          <p:cNvPr id="3" name="Zástupný symbol pro obsah 2"/>
          <p:cNvSpPr>
            <a:spLocks noGrp="1"/>
          </p:cNvSpPr>
          <p:nvPr>
            <p:ph idx="1"/>
          </p:nvPr>
        </p:nvSpPr>
        <p:spPr/>
        <p:txBody>
          <a:bodyPr/>
          <a:lstStyle/>
          <a:p>
            <a:r>
              <a:rPr lang="cs-CZ" sz="1800" i="1" dirty="0" smtClean="0"/>
              <a:t>(</a:t>
            </a:r>
            <a:r>
              <a:rPr lang="cs-CZ" sz="1800" i="1" dirty="0" err="1" smtClean="0"/>
              <a:t>from</a:t>
            </a:r>
            <a:r>
              <a:rPr lang="cs-CZ" sz="1800" i="1" dirty="0" smtClean="0"/>
              <a:t> </a:t>
            </a:r>
            <a:r>
              <a:rPr lang="cs-CZ" sz="1800" i="1" dirty="0" err="1" smtClean="0"/>
              <a:t>the</a:t>
            </a:r>
            <a:r>
              <a:rPr lang="cs-CZ" sz="1800" i="1" dirty="0" smtClean="0"/>
              <a:t> point </a:t>
            </a:r>
            <a:r>
              <a:rPr lang="cs-CZ" sz="1800" i="1" dirty="0" err="1" smtClean="0"/>
              <a:t>of</a:t>
            </a:r>
            <a:r>
              <a:rPr lang="cs-CZ" sz="1800" i="1" dirty="0" smtClean="0"/>
              <a:t> </a:t>
            </a:r>
            <a:r>
              <a:rPr lang="cs-CZ" sz="1800" i="1" dirty="0" err="1" smtClean="0"/>
              <a:t>view</a:t>
            </a:r>
            <a:r>
              <a:rPr lang="cs-CZ" sz="1800" i="1" dirty="0" smtClean="0"/>
              <a:t> </a:t>
            </a:r>
            <a:r>
              <a:rPr lang="cs-CZ" sz="1800" i="1" dirty="0" err="1" smtClean="0"/>
              <a:t>of</a:t>
            </a:r>
            <a:r>
              <a:rPr lang="cs-CZ" sz="1800" i="1" dirty="0" smtClean="0"/>
              <a:t> </a:t>
            </a:r>
            <a:r>
              <a:rPr lang="cs-CZ" sz="1800" i="1" dirty="0" err="1" smtClean="0"/>
              <a:t>the</a:t>
            </a:r>
            <a:r>
              <a:rPr lang="cs-CZ" sz="1800" i="1" dirty="0" smtClean="0"/>
              <a:t> </a:t>
            </a:r>
            <a:r>
              <a:rPr lang="cs-CZ" sz="1800" i="1" dirty="0" err="1" smtClean="0"/>
              <a:t>Member</a:t>
            </a:r>
            <a:r>
              <a:rPr lang="cs-CZ" sz="1800" i="1" dirty="0" smtClean="0"/>
              <a:t> </a:t>
            </a:r>
            <a:r>
              <a:rPr lang="cs-CZ" sz="1800" i="1" dirty="0" err="1" smtClean="0"/>
              <a:t>State</a:t>
            </a:r>
            <a:r>
              <a:rPr lang="cs-CZ" sz="1800" i="1" dirty="0" smtClean="0"/>
              <a:t> </a:t>
            </a:r>
            <a:r>
              <a:rPr lang="cs-CZ" sz="1800" i="1" dirty="0" err="1" smtClean="0"/>
              <a:t>of</a:t>
            </a:r>
            <a:r>
              <a:rPr lang="cs-CZ" sz="1800" i="1" dirty="0" smtClean="0"/>
              <a:t> </a:t>
            </a:r>
            <a:r>
              <a:rPr lang="cs-CZ" sz="1800" i="1" dirty="0" err="1" smtClean="0"/>
              <a:t>the</a:t>
            </a:r>
            <a:r>
              <a:rPr lang="cs-CZ" sz="1800" i="1" dirty="0" smtClean="0"/>
              <a:t> EU, </a:t>
            </a:r>
            <a:r>
              <a:rPr lang="cs-CZ" sz="1800" i="1" dirty="0" err="1" smtClean="0"/>
              <a:t>e.g</a:t>
            </a:r>
            <a:r>
              <a:rPr lang="cs-CZ" sz="1800" i="1" dirty="0" smtClean="0"/>
              <a:t>. </a:t>
            </a:r>
            <a:r>
              <a:rPr lang="cs-CZ" sz="1800" i="1" dirty="0" err="1" smtClean="0"/>
              <a:t>The</a:t>
            </a:r>
            <a:r>
              <a:rPr lang="cs-CZ" sz="1800" i="1" dirty="0" smtClean="0"/>
              <a:t> Czech Republic)</a:t>
            </a:r>
          </a:p>
          <a:p>
            <a:pPr marL="457200" indent="-457200">
              <a:buFont typeface="+mj-lt"/>
              <a:buAutoNum type="arabicPeriod"/>
            </a:pPr>
            <a:r>
              <a:rPr lang="cs-CZ" dirty="0" err="1" smtClean="0"/>
              <a:t>Law</a:t>
            </a:r>
            <a:r>
              <a:rPr lang="cs-CZ" dirty="0" smtClean="0"/>
              <a:t> </a:t>
            </a:r>
            <a:r>
              <a:rPr lang="cs-CZ" dirty="0" err="1" smtClean="0"/>
              <a:t>of</a:t>
            </a:r>
            <a:r>
              <a:rPr lang="cs-CZ" dirty="0" smtClean="0"/>
              <a:t> </a:t>
            </a:r>
            <a:r>
              <a:rPr lang="cs-CZ" dirty="0" err="1" smtClean="0"/>
              <a:t>the</a:t>
            </a:r>
            <a:r>
              <a:rPr lang="cs-CZ" dirty="0" smtClean="0"/>
              <a:t> </a:t>
            </a:r>
            <a:r>
              <a:rPr lang="cs-CZ" dirty="0" err="1" smtClean="0"/>
              <a:t>European</a:t>
            </a:r>
            <a:r>
              <a:rPr lang="cs-CZ" dirty="0" smtClean="0"/>
              <a:t> Union</a:t>
            </a:r>
          </a:p>
          <a:p>
            <a:pPr marL="857250" lvl="1" indent="-457200">
              <a:buFont typeface="+mj-lt"/>
              <a:buAutoNum type="alphaLcParenR"/>
            </a:pPr>
            <a:r>
              <a:rPr lang="cs-CZ" dirty="0" err="1" smtClean="0"/>
              <a:t>Regulations</a:t>
            </a:r>
            <a:endParaRPr lang="cs-CZ" dirty="0" smtClean="0"/>
          </a:p>
          <a:p>
            <a:pPr marL="857250" lvl="1" indent="-457200">
              <a:buFont typeface="+mj-lt"/>
              <a:buAutoNum type="alphaLcParenR"/>
            </a:pPr>
            <a:r>
              <a:rPr lang="cs-CZ" dirty="0" err="1" smtClean="0"/>
              <a:t>Directives</a:t>
            </a:r>
            <a:r>
              <a:rPr lang="cs-CZ" dirty="0" smtClean="0"/>
              <a:t> </a:t>
            </a:r>
          </a:p>
          <a:p>
            <a:pPr marL="457200" indent="-457200">
              <a:buFont typeface="+mj-lt"/>
              <a:buAutoNum type="arabicPeriod"/>
            </a:pPr>
            <a:r>
              <a:rPr lang="cs-CZ" b="1" dirty="0" smtClean="0">
                <a:solidFill>
                  <a:srgbClr val="7030A0"/>
                </a:solidFill>
              </a:rPr>
              <a:t>International </a:t>
            </a:r>
            <a:r>
              <a:rPr lang="cs-CZ" b="1" dirty="0" err="1" smtClean="0">
                <a:solidFill>
                  <a:srgbClr val="7030A0"/>
                </a:solidFill>
              </a:rPr>
              <a:t>Conventions</a:t>
            </a:r>
            <a:endParaRPr lang="cs-CZ" b="1" dirty="0" smtClean="0">
              <a:solidFill>
                <a:srgbClr val="7030A0"/>
              </a:solidFill>
            </a:endParaRPr>
          </a:p>
          <a:p>
            <a:pPr marL="857250" lvl="1" indent="-457200">
              <a:buFont typeface="+mj-lt"/>
              <a:buAutoNum type="alphaLcParenR"/>
            </a:pPr>
            <a:r>
              <a:rPr lang="cs-CZ" dirty="0" err="1" smtClean="0"/>
              <a:t>Bilateral</a:t>
            </a:r>
            <a:r>
              <a:rPr lang="cs-CZ" dirty="0" smtClean="0"/>
              <a:t> </a:t>
            </a:r>
          </a:p>
          <a:p>
            <a:pPr marL="857250" lvl="1" indent="-457200">
              <a:buFont typeface="+mj-lt"/>
              <a:buAutoNum type="alphaLcParenR"/>
            </a:pPr>
            <a:r>
              <a:rPr lang="cs-CZ" b="1" dirty="0" err="1" smtClean="0">
                <a:solidFill>
                  <a:srgbClr val="7030A0"/>
                </a:solidFill>
              </a:rPr>
              <a:t>Multilateral</a:t>
            </a:r>
            <a:endParaRPr lang="cs-CZ" b="1" dirty="0" smtClean="0">
              <a:solidFill>
                <a:srgbClr val="7030A0"/>
              </a:solidFill>
            </a:endParaRPr>
          </a:p>
          <a:p>
            <a:pPr marL="457200" indent="-457200">
              <a:buFont typeface="+mj-lt"/>
              <a:buAutoNum type="arabicPeriod"/>
            </a:pPr>
            <a:r>
              <a:rPr lang="cs-CZ" dirty="0" err="1" smtClean="0"/>
              <a:t>National</a:t>
            </a:r>
            <a:r>
              <a:rPr lang="cs-CZ" dirty="0" smtClean="0"/>
              <a:t> </a:t>
            </a:r>
            <a:r>
              <a:rPr lang="cs-CZ" dirty="0" err="1" smtClean="0"/>
              <a:t>laws</a:t>
            </a:r>
            <a:endParaRPr lang="cs-CZ" dirty="0" smtClean="0"/>
          </a:p>
          <a:p>
            <a:pPr>
              <a:buFont typeface="Wingdings" pitchFamily="2" charset="2"/>
              <a:buChar char="Ø"/>
            </a:pPr>
            <a:r>
              <a:rPr lang="cs-CZ" dirty="0" err="1" smtClean="0"/>
              <a:t>Conflicts</a:t>
            </a:r>
            <a:r>
              <a:rPr lang="cs-CZ" dirty="0" smtClean="0"/>
              <a:t> </a:t>
            </a:r>
            <a:r>
              <a:rPr lang="cs-CZ" dirty="0" err="1" smtClean="0"/>
              <a:t>between</a:t>
            </a:r>
            <a:r>
              <a:rPr lang="cs-CZ" dirty="0" smtClean="0"/>
              <a:t> these </a:t>
            </a:r>
            <a:r>
              <a:rPr lang="cs-CZ" dirty="0" err="1" smtClean="0"/>
              <a:t>sources</a:t>
            </a:r>
            <a:r>
              <a:rPr lang="cs-CZ" dirty="0" smtClean="0"/>
              <a:t> </a:t>
            </a:r>
            <a:r>
              <a:rPr lang="cs-CZ" dirty="0" err="1" smtClean="0"/>
              <a:t>of</a:t>
            </a:r>
            <a:r>
              <a:rPr lang="cs-CZ" dirty="0" smtClean="0"/>
              <a:t> </a:t>
            </a:r>
            <a:r>
              <a:rPr lang="cs-CZ" dirty="0" err="1" smtClean="0"/>
              <a:t>law</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18</a:t>
            </a:fld>
            <a:endParaRPr lang="cs-CZ"/>
          </a:p>
        </p:txBody>
      </p:sp>
    </p:spTree>
    <p:extLst>
      <p:ext uri="{BB962C8B-B14F-4D97-AF65-F5344CB8AC3E}">
        <p14:creationId xmlns:p14="http://schemas.microsoft.com/office/powerpoint/2010/main" val="1124833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 - </a:t>
            </a:r>
            <a:r>
              <a:rPr lang="cs-CZ" dirty="0" err="1" smtClean="0"/>
              <a:t>methods</a:t>
            </a:r>
            <a:endParaRPr lang="en-US" dirty="0"/>
          </a:p>
        </p:txBody>
      </p:sp>
      <p:sp>
        <p:nvSpPr>
          <p:cNvPr id="3" name="Zástupný symbol pro obsah 2"/>
          <p:cNvSpPr>
            <a:spLocks noGrp="1"/>
          </p:cNvSpPr>
          <p:nvPr>
            <p:ph idx="1"/>
          </p:nvPr>
        </p:nvSpPr>
        <p:spPr/>
        <p:txBody>
          <a:bodyPr/>
          <a:lstStyle/>
          <a:p>
            <a:pPr marL="457200" indent="-457200">
              <a:buFont typeface="+mj-lt"/>
              <a:buAutoNum type="arabicPeriod"/>
            </a:pPr>
            <a:r>
              <a:rPr lang="cs-CZ" sz="2200" dirty="0" err="1" smtClean="0"/>
              <a:t>Conflict</a:t>
            </a:r>
            <a:r>
              <a:rPr lang="cs-CZ" sz="2200" dirty="0" smtClean="0"/>
              <a:t> </a:t>
            </a:r>
            <a:r>
              <a:rPr lang="cs-CZ" sz="2200" dirty="0" err="1" smtClean="0"/>
              <a:t>of</a:t>
            </a:r>
            <a:r>
              <a:rPr lang="cs-CZ" sz="2200" dirty="0" smtClean="0"/>
              <a:t> </a:t>
            </a:r>
            <a:r>
              <a:rPr lang="cs-CZ" sz="2200" dirty="0" err="1" smtClean="0"/>
              <a:t>law</a:t>
            </a:r>
            <a:r>
              <a:rPr lang="cs-CZ" sz="2200" dirty="0" smtClean="0"/>
              <a:t> </a:t>
            </a:r>
            <a:r>
              <a:rPr lang="cs-CZ" sz="2200" dirty="0" err="1" smtClean="0"/>
              <a:t>method</a:t>
            </a:r>
            <a:r>
              <a:rPr lang="cs-CZ" sz="2200" dirty="0" smtClean="0"/>
              <a:t> and </a:t>
            </a:r>
            <a:r>
              <a:rPr lang="cs-CZ" sz="2200" dirty="0" err="1" smtClean="0"/>
              <a:t>norms</a:t>
            </a:r>
            <a:endParaRPr lang="cs-CZ" sz="2200" dirty="0" smtClean="0"/>
          </a:p>
          <a:p>
            <a:pPr marL="857250" lvl="1" indent="-457200">
              <a:buFont typeface="Wingdings" pitchFamily="2" charset="2"/>
              <a:buChar char="Ø"/>
            </a:pPr>
            <a:r>
              <a:rPr lang="cs-CZ" sz="2200" dirty="0" err="1" smtClean="0"/>
              <a:t>Resolves</a:t>
            </a:r>
            <a:r>
              <a:rPr lang="cs-CZ" sz="2200" dirty="0" smtClean="0"/>
              <a:t> „</a:t>
            </a:r>
            <a:r>
              <a:rPr lang="cs-CZ" sz="2200" dirty="0" err="1" smtClean="0"/>
              <a:t>conflict</a:t>
            </a:r>
            <a:r>
              <a:rPr lang="cs-CZ" sz="2200" dirty="0" smtClean="0"/>
              <a:t>“ </a:t>
            </a:r>
            <a:r>
              <a:rPr lang="cs-CZ" sz="2200" dirty="0" err="1" smtClean="0"/>
              <a:t>between</a:t>
            </a:r>
            <a:r>
              <a:rPr lang="cs-CZ" sz="2200" dirty="0" smtClean="0"/>
              <a:t> </a:t>
            </a:r>
            <a:r>
              <a:rPr lang="cs-CZ" sz="2200" dirty="0" err="1" smtClean="0"/>
              <a:t>two</a:t>
            </a:r>
            <a:r>
              <a:rPr lang="cs-CZ" sz="2200" dirty="0" smtClean="0"/>
              <a:t> </a:t>
            </a:r>
            <a:r>
              <a:rPr lang="cs-CZ" sz="2200" dirty="0" err="1" smtClean="0"/>
              <a:t>or</a:t>
            </a:r>
            <a:r>
              <a:rPr lang="cs-CZ" sz="2200" dirty="0" smtClean="0"/>
              <a:t> more </a:t>
            </a:r>
            <a:r>
              <a:rPr lang="cs-CZ" sz="2200" dirty="0" err="1" smtClean="0"/>
              <a:t>laws</a:t>
            </a:r>
            <a:r>
              <a:rPr lang="cs-CZ" sz="2200" dirty="0" smtClean="0"/>
              <a:t> </a:t>
            </a:r>
            <a:r>
              <a:rPr lang="cs-CZ" sz="2200" dirty="0" err="1" smtClean="0"/>
              <a:t>applicable</a:t>
            </a:r>
            <a:endParaRPr lang="cs-CZ" sz="2200" dirty="0" smtClean="0"/>
          </a:p>
          <a:p>
            <a:pPr marL="857250" lvl="1" indent="-457200">
              <a:buFont typeface="Wingdings" pitchFamily="2" charset="2"/>
              <a:buChar char="Ø"/>
            </a:pPr>
            <a:r>
              <a:rPr lang="cs-CZ" sz="2200" dirty="0" err="1" smtClean="0"/>
              <a:t>Older</a:t>
            </a:r>
            <a:r>
              <a:rPr lang="cs-CZ" sz="2200" dirty="0" smtClean="0"/>
              <a:t> and </a:t>
            </a:r>
            <a:r>
              <a:rPr lang="cs-CZ" sz="2200" dirty="0" err="1" smtClean="0"/>
              <a:t>general</a:t>
            </a:r>
            <a:r>
              <a:rPr lang="cs-CZ" sz="2200" dirty="0" smtClean="0"/>
              <a:t> type </a:t>
            </a:r>
            <a:r>
              <a:rPr lang="cs-CZ" sz="2200" dirty="0" err="1" smtClean="0"/>
              <a:t>of</a:t>
            </a:r>
            <a:r>
              <a:rPr lang="cs-CZ" sz="2200" dirty="0" smtClean="0"/>
              <a:t> </a:t>
            </a:r>
            <a:r>
              <a:rPr lang="cs-CZ" sz="2200" dirty="0" err="1" smtClean="0"/>
              <a:t>rules</a:t>
            </a:r>
            <a:endParaRPr lang="cs-CZ" sz="2200" dirty="0" smtClean="0"/>
          </a:p>
          <a:p>
            <a:pPr marL="857250" lvl="1" indent="-457200">
              <a:buFont typeface="Wingdings" pitchFamily="2" charset="2"/>
              <a:buChar char="Ø"/>
            </a:pPr>
            <a:r>
              <a:rPr lang="cs-CZ" sz="2200" dirty="0" err="1" smtClean="0"/>
              <a:t>Does</a:t>
            </a:r>
            <a:r>
              <a:rPr lang="cs-CZ" sz="2200" dirty="0" smtClean="0"/>
              <a:t> not </a:t>
            </a:r>
            <a:r>
              <a:rPr lang="cs-CZ" sz="2200" dirty="0" err="1" smtClean="0"/>
              <a:t>directly</a:t>
            </a:r>
            <a:r>
              <a:rPr lang="cs-CZ" sz="2200" dirty="0" smtClean="0"/>
              <a:t> </a:t>
            </a:r>
            <a:r>
              <a:rPr lang="cs-CZ" sz="2200" dirty="0" err="1" smtClean="0"/>
              <a:t>regulate</a:t>
            </a:r>
            <a:r>
              <a:rPr lang="cs-CZ" sz="2200" dirty="0" smtClean="0"/>
              <a:t> </a:t>
            </a:r>
            <a:r>
              <a:rPr lang="cs-CZ" sz="2200" dirty="0" err="1" smtClean="0"/>
              <a:t>rights</a:t>
            </a:r>
            <a:r>
              <a:rPr lang="cs-CZ" sz="2200" dirty="0" smtClean="0"/>
              <a:t> and </a:t>
            </a:r>
            <a:r>
              <a:rPr lang="cs-CZ" sz="2200" dirty="0" err="1" smtClean="0"/>
              <a:t>obligations</a:t>
            </a:r>
            <a:endParaRPr lang="cs-CZ" sz="2200" dirty="0" smtClean="0"/>
          </a:p>
          <a:p>
            <a:pPr marL="857250" lvl="1" indent="-457200">
              <a:buFont typeface="Wingdings" pitchFamily="2" charset="2"/>
              <a:buChar char="Ø"/>
            </a:pPr>
            <a:r>
              <a:rPr lang="cs-CZ" sz="2200" dirty="0" err="1" smtClean="0"/>
              <a:t>Hague</a:t>
            </a:r>
            <a:r>
              <a:rPr lang="cs-CZ" sz="2200" dirty="0" smtClean="0"/>
              <a:t> </a:t>
            </a:r>
            <a:r>
              <a:rPr lang="cs-CZ" sz="2200" dirty="0" err="1" smtClean="0"/>
              <a:t>Conference</a:t>
            </a:r>
            <a:r>
              <a:rPr lang="cs-CZ" sz="2200" dirty="0" smtClean="0"/>
              <a:t> on PIL</a:t>
            </a:r>
          </a:p>
          <a:p>
            <a:pPr marL="457200" indent="-457200">
              <a:buFont typeface="+mj-lt"/>
              <a:buAutoNum type="arabicPeriod"/>
            </a:pPr>
            <a:r>
              <a:rPr lang="cs-CZ" sz="2200" dirty="0" smtClean="0"/>
              <a:t>Direct (</a:t>
            </a:r>
            <a:r>
              <a:rPr lang="cs-CZ" sz="2200" dirty="0" err="1" smtClean="0"/>
              <a:t>substantive</a:t>
            </a:r>
            <a:r>
              <a:rPr lang="cs-CZ" sz="2200" dirty="0" smtClean="0"/>
              <a:t>) </a:t>
            </a:r>
            <a:r>
              <a:rPr lang="cs-CZ" sz="2200" dirty="0" err="1" smtClean="0"/>
              <a:t>norms</a:t>
            </a:r>
            <a:endParaRPr lang="cs-CZ" sz="2200" dirty="0" smtClean="0"/>
          </a:p>
          <a:p>
            <a:pPr lvl="1">
              <a:buFont typeface="Wingdings" pitchFamily="2" charset="2"/>
              <a:buChar char="Ø"/>
            </a:pPr>
            <a:r>
              <a:rPr lang="cs-CZ" sz="2200" dirty="0" err="1" smtClean="0"/>
              <a:t>Younger</a:t>
            </a:r>
            <a:r>
              <a:rPr lang="cs-CZ" sz="2200" dirty="0" smtClean="0"/>
              <a:t> and </a:t>
            </a:r>
            <a:r>
              <a:rPr lang="cs-CZ" sz="2200" dirty="0" err="1" smtClean="0"/>
              <a:t>special</a:t>
            </a:r>
            <a:r>
              <a:rPr lang="cs-CZ" sz="2200" dirty="0" smtClean="0"/>
              <a:t> type </a:t>
            </a:r>
            <a:r>
              <a:rPr lang="cs-CZ" sz="2200" dirty="0" err="1" smtClean="0"/>
              <a:t>of</a:t>
            </a:r>
            <a:r>
              <a:rPr lang="cs-CZ" sz="2200" dirty="0" smtClean="0"/>
              <a:t> </a:t>
            </a:r>
            <a:r>
              <a:rPr lang="cs-CZ" sz="2200" dirty="0" err="1" smtClean="0"/>
              <a:t>rules</a:t>
            </a:r>
            <a:endParaRPr lang="cs-CZ" sz="2200" dirty="0" smtClean="0"/>
          </a:p>
          <a:p>
            <a:pPr lvl="1">
              <a:buFont typeface="Wingdings" pitchFamily="2" charset="2"/>
              <a:buChar char="Ø"/>
            </a:pPr>
            <a:r>
              <a:rPr lang="cs-CZ" sz="2200" dirty="0" err="1" smtClean="0"/>
              <a:t>Directly</a:t>
            </a:r>
            <a:r>
              <a:rPr lang="cs-CZ" sz="2200" dirty="0" smtClean="0"/>
              <a:t> </a:t>
            </a:r>
            <a:r>
              <a:rPr lang="cs-CZ" sz="2200" dirty="0" err="1" smtClean="0"/>
              <a:t>regulate</a:t>
            </a:r>
            <a:r>
              <a:rPr lang="cs-CZ" sz="2200" dirty="0" smtClean="0"/>
              <a:t> </a:t>
            </a:r>
            <a:r>
              <a:rPr lang="cs-CZ" sz="2200" dirty="0" err="1" smtClean="0"/>
              <a:t>rights</a:t>
            </a:r>
            <a:r>
              <a:rPr lang="cs-CZ" sz="2200" dirty="0" smtClean="0"/>
              <a:t> and </a:t>
            </a:r>
            <a:r>
              <a:rPr lang="cs-CZ" sz="2200" dirty="0" err="1" smtClean="0"/>
              <a:t>obligations</a:t>
            </a:r>
            <a:endParaRPr lang="cs-CZ" sz="2200" dirty="0" smtClean="0"/>
          </a:p>
          <a:p>
            <a:pPr lvl="1">
              <a:buFont typeface="Wingdings" pitchFamily="2" charset="2"/>
              <a:buChar char="Ø"/>
            </a:pPr>
            <a:r>
              <a:rPr lang="cs-CZ" sz="2200" dirty="0" err="1" smtClean="0"/>
              <a:t>Unification</a:t>
            </a:r>
            <a:r>
              <a:rPr lang="cs-CZ" sz="2200" dirty="0" smtClean="0"/>
              <a:t> </a:t>
            </a:r>
            <a:r>
              <a:rPr lang="cs-CZ" sz="2200" dirty="0" err="1" smtClean="0"/>
              <a:t>of</a:t>
            </a:r>
            <a:r>
              <a:rPr lang="cs-CZ" sz="2200" dirty="0" smtClean="0"/>
              <a:t> </a:t>
            </a:r>
            <a:r>
              <a:rPr lang="cs-CZ" sz="2200" dirty="0" err="1" smtClean="0"/>
              <a:t>law</a:t>
            </a:r>
            <a:r>
              <a:rPr lang="cs-CZ" sz="2200" dirty="0" smtClean="0"/>
              <a:t>, </a:t>
            </a:r>
            <a:r>
              <a:rPr lang="cs-CZ" sz="2200" dirty="0" err="1" smtClean="0"/>
              <a:t>esp</a:t>
            </a:r>
            <a:r>
              <a:rPr lang="cs-CZ" sz="2200" dirty="0" smtClean="0"/>
              <a:t>. in </a:t>
            </a:r>
            <a:r>
              <a:rPr lang="cs-CZ" sz="2200" dirty="0" err="1" smtClean="0"/>
              <a:t>commercial</a:t>
            </a:r>
            <a:r>
              <a:rPr lang="cs-CZ" sz="2200" dirty="0" smtClean="0"/>
              <a:t> </a:t>
            </a:r>
            <a:r>
              <a:rPr lang="cs-CZ" sz="2200" dirty="0" err="1" smtClean="0"/>
              <a:t>law</a:t>
            </a:r>
            <a:r>
              <a:rPr lang="cs-CZ" sz="2200" dirty="0" smtClean="0"/>
              <a:t> and </a:t>
            </a:r>
            <a:r>
              <a:rPr lang="cs-CZ" sz="2200" dirty="0" err="1" smtClean="0"/>
              <a:t>transportation</a:t>
            </a:r>
            <a:r>
              <a:rPr lang="cs-CZ" sz="2200" dirty="0" smtClean="0"/>
              <a:t> </a:t>
            </a:r>
            <a:r>
              <a:rPr lang="cs-CZ" sz="2200" dirty="0" err="1" smtClean="0"/>
              <a:t>law</a:t>
            </a:r>
            <a:endParaRPr lang="cs-CZ" sz="2200" dirty="0" smtClean="0"/>
          </a:p>
          <a:p>
            <a:pPr lvl="1">
              <a:buFont typeface="Wingdings" pitchFamily="2" charset="2"/>
              <a:buChar char="Ø"/>
            </a:pPr>
            <a:r>
              <a:rPr lang="cs-CZ" sz="2200" dirty="0" err="1" smtClean="0"/>
              <a:t>UNCITRAL</a:t>
            </a:r>
            <a:r>
              <a:rPr lang="cs-CZ" sz="2200" dirty="0" smtClean="0"/>
              <a:t>, </a:t>
            </a:r>
            <a:r>
              <a:rPr lang="cs-CZ" sz="2200" dirty="0" err="1" smtClean="0"/>
              <a:t>UNIDROIT</a:t>
            </a:r>
            <a:endParaRPr lang="cs-CZ" sz="2200" dirty="0" smtClean="0"/>
          </a:p>
          <a:p>
            <a:pPr marL="457200" indent="-457200">
              <a:buFont typeface="+mj-lt"/>
              <a:buAutoNum type="arabicPeriod"/>
            </a:pPr>
            <a:endParaRPr lang="cs-CZ" sz="2200" dirty="0" smtClean="0"/>
          </a:p>
          <a:p>
            <a:pPr marL="457200" indent="-457200">
              <a:buFont typeface="+mj-lt"/>
              <a:buAutoNum type="arabicPeriod"/>
            </a:pPr>
            <a:endParaRPr lang="en-US" sz="2200"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19</a:t>
            </a:fld>
            <a:endParaRPr lang="cs-CZ"/>
          </a:p>
        </p:txBody>
      </p:sp>
    </p:spTree>
    <p:extLst>
      <p:ext uri="{BB962C8B-B14F-4D97-AF65-F5344CB8AC3E}">
        <p14:creationId xmlns:p14="http://schemas.microsoft.com/office/powerpoint/2010/main" val="1781211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p:txBody>
          <a:bodyPr/>
          <a:lstStyle/>
          <a:p>
            <a:r>
              <a:rPr lang="cs-CZ" dirty="0" smtClean="0"/>
              <a:t>JUDr. Tereza Kyselovská, Ph.D.</a:t>
            </a:r>
          </a:p>
          <a:p>
            <a:r>
              <a:rPr lang="cs-CZ" dirty="0" err="1" smtClean="0"/>
              <a:t>Deparment</a:t>
            </a:r>
            <a:r>
              <a:rPr lang="cs-CZ" dirty="0" smtClean="0"/>
              <a:t> </a:t>
            </a:r>
            <a:r>
              <a:rPr lang="cs-CZ" dirty="0" err="1" smtClean="0"/>
              <a:t>of</a:t>
            </a:r>
            <a:r>
              <a:rPr lang="cs-CZ" dirty="0" smtClean="0"/>
              <a:t> International and </a:t>
            </a:r>
            <a:r>
              <a:rPr lang="cs-CZ" dirty="0" err="1" smtClean="0"/>
              <a:t>European</a:t>
            </a:r>
            <a:r>
              <a:rPr lang="cs-CZ" dirty="0" smtClean="0"/>
              <a:t> </a:t>
            </a:r>
            <a:r>
              <a:rPr lang="cs-CZ" dirty="0" err="1" smtClean="0"/>
              <a:t>Law</a:t>
            </a:r>
            <a:r>
              <a:rPr lang="cs-CZ" dirty="0" smtClean="0"/>
              <a:t>, Masaryk University, Brno, Czech Republic</a:t>
            </a:r>
          </a:p>
          <a:p>
            <a:r>
              <a:rPr lang="cs-CZ" smtClean="0"/>
              <a:t>Tereza.kyselovska@law.muni.cz</a:t>
            </a:r>
            <a:endParaRPr lang="cs-CZ"/>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JUDr. Tereza Kyselovská, Ph.D.</a:t>
            </a:r>
            <a:endParaRPr lang="cs-CZ" altLang="cs-CZ" dirty="0"/>
          </a:p>
        </p:txBody>
      </p:sp>
    </p:spTree>
    <p:extLst>
      <p:ext uri="{BB962C8B-B14F-4D97-AF65-F5344CB8AC3E}">
        <p14:creationId xmlns:p14="http://schemas.microsoft.com/office/powerpoint/2010/main" val="1487471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PIL - </a:t>
            </a:r>
            <a:r>
              <a:rPr lang="cs-CZ" dirty="0" err="1" smtClean="0"/>
              <a:t>methods</a:t>
            </a:r>
            <a:endParaRPr lang="en-US" dirty="0"/>
          </a:p>
        </p:txBody>
      </p:sp>
      <p:sp>
        <p:nvSpPr>
          <p:cNvPr id="3" name="Zástupný symbol pro obsah 2"/>
          <p:cNvSpPr>
            <a:spLocks noGrp="1"/>
          </p:cNvSpPr>
          <p:nvPr>
            <p:ph idx="1"/>
          </p:nvPr>
        </p:nvSpPr>
        <p:spPr/>
        <p:txBody>
          <a:bodyPr/>
          <a:lstStyle/>
          <a:p>
            <a:r>
              <a:rPr lang="cs-CZ" i="1" dirty="0" smtClean="0"/>
              <a:t>… </a:t>
            </a:r>
            <a:r>
              <a:rPr lang="en-US" i="1" dirty="0" smtClean="0"/>
              <a:t>a </a:t>
            </a:r>
            <a:r>
              <a:rPr lang="en-US" i="1" dirty="0"/>
              <a:t>contract for the sale of goods shall be governed by the law of the country where the seller has his habitual </a:t>
            </a:r>
            <a:r>
              <a:rPr lang="en-US" i="1" dirty="0" smtClean="0"/>
              <a:t>residence</a:t>
            </a:r>
            <a:r>
              <a:rPr lang="cs-CZ" i="1" dirty="0" smtClean="0"/>
              <a:t>.</a:t>
            </a:r>
          </a:p>
          <a:p>
            <a:endParaRPr lang="cs-CZ" i="1" dirty="0"/>
          </a:p>
          <a:p>
            <a:r>
              <a:rPr lang="en-US" i="1" dirty="0"/>
              <a:t>The seller must deliver the goods, hand over any documents relating to them and transfer the property in the goods, as required by the contract and this Convention.</a:t>
            </a:r>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20</a:t>
            </a:fld>
            <a:endParaRPr lang="cs-CZ"/>
          </a:p>
        </p:txBody>
      </p:sp>
    </p:spTree>
    <p:extLst>
      <p:ext uri="{BB962C8B-B14F-4D97-AF65-F5344CB8AC3E}">
        <p14:creationId xmlns:p14="http://schemas.microsoft.com/office/powerpoint/2010/main" val="952047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International </a:t>
            </a:r>
            <a:r>
              <a:rPr lang="cs-CZ" dirty="0" err="1" smtClean="0"/>
              <a:t>commercial</a:t>
            </a:r>
            <a:r>
              <a:rPr lang="cs-CZ" dirty="0" smtClean="0"/>
              <a:t> </a:t>
            </a:r>
            <a:r>
              <a:rPr lang="cs-CZ" dirty="0" err="1" smtClean="0"/>
              <a:t>transactions</a:t>
            </a:r>
            <a:endParaRPr lang="en-US" dirty="0"/>
          </a:p>
        </p:txBody>
      </p:sp>
      <p:sp>
        <p:nvSpPr>
          <p:cNvPr id="3" name="Zástupný symbol pro obsah 2"/>
          <p:cNvSpPr>
            <a:spLocks noGrp="1"/>
          </p:cNvSpPr>
          <p:nvPr>
            <p:ph idx="1"/>
          </p:nvPr>
        </p:nvSpPr>
        <p:spPr/>
        <p:txBody>
          <a:bodyPr/>
          <a:lstStyle/>
          <a:p>
            <a:r>
              <a:rPr lang="cs-CZ" dirty="0" err="1" smtClean="0"/>
              <a:t>Commercial</a:t>
            </a:r>
            <a:r>
              <a:rPr lang="cs-CZ" dirty="0" smtClean="0"/>
              <a:t> </a:t>
            </a:r>
            <a:r>
              <a:rPr lang="cs-CZ" dirty="0" err="1" smtClean="0"/>
              <a:t>relationships</a:t>
            </a:r>
            <a:r>
              <a:rPr lang="cs-CZ" dirty="0" smtClean="0"/>
              <a:t> </a:t>
            </a:r>
            <a:r>
              <a:rPr lang="cs-CZ" dirty="0" err="1" smtClean="0"/>
              <a:t>with</a:t>
            </a:r>
            <a:r>
              <a:rPr lang="cs-CZ" dirty="0" smtClean="0"/>
              <a:t> </a:t>
            </a:r>
            <a:r>
              <a:rPr lang="cs-CZ" dirty="0" err="1" smtClean="0"/>
              <a:t>international</a:t>
            </a:r>
            <a:r>
              <a:rPr lang="cs-CZ" dirty="0" smtClean="0"/>
              <a:t> (</a:t>
            </a:r>
            <a:r>
              <a:rPr lang="cs-CZ" dirty="0" err="1" smtClean="0"/>
              <a:t>cross-border</a:t>
            </a:r>
            <a:r>
              <a:rPr lang="cs-CZ" dirty="0" smtClean="0"/>
              <a:t>) element</a:t>
            </a:r>
          </a:p>
          <a:p>
            <a:r>
              <a:rPr lang="cs-CZ" dirty="0" smtClean="0"/>
              <a:t>International </a:t>
            </a:r>
            <a:r>
              <a:rPr lang="cs-CZ" dirty="0" err="1" smtClean="0"/>
              <a:t>multilateral</a:t>
            </a:r>
            <a:r>
              <a:rPr lang="cs-CZ" dirty="0" smtClean="0"/>
              <a:t> </a:t>
            </a:r>
            <a:r>
              <a:rPr lang="cs-CZ" dirty="0" err="1" smtClean="0"/>
              <a:t>conventions</a:t>
            </a:r>
            <a:endParaRPr lang="cs-CZ" dirty="0" smtClean="0"/>
          </a:p>
          <a:p>
            <a:r>
              <a:rPr lang="cs-CZ" dirty="0" smtClean="0"/>
              <a:t>International </a:t>
            </a:r>
            <a:r>
              <a:rPr lang="cs-CZ" dirty="0" err="1" smtClean="0"/>
              <a:t>organizations</a:t>
            </a:r>
            <a:r>
              <a:rPr lang="cs-CZ" dirty="0" smtClean="0"/>
              <a:t> – </a:t>
            </a:r>
            <a:r>
              <a:rPr lang="cs-CZ" dirty="0" err="1" smtClean="0"/>
              <a:t>UNCITRAL</a:t>
            </a:r>
            <a:endParaRPr lang="cs-CZ" dirty="0" smtClean="0"/>
          </a:p>
          <a:p>
            <a:r>
              <a:rPr lang="cs-CZ" dirty="0" err="1" smtClean="0"/>
              <a:t>Unification</a:t>
            </a:r>
            <a:r>
              <a:rPr lang="cs-CZ" dirty="0" smtClean="0"/>
              <a:t> </a:t>
            </a:r>
            <a:r>
              <a:rPr lang="cs-CZ" dirty="0" err="1" smtClean="0"/>
              <a:t>of</a:t>
            </a:r>
            <a:r>
              <a:rPr lang="cs-CZ" dirty="0" smtClean="0"/>
              <a:t> </a:t>
            </a:r>
            <a:r>
              <a:rPr lang="cs-CZ" dirty="0" err="1" smtClean="0"/>
              <a:t>law</a:t>
            </a:r>
            <a:r>
              <a:rPr lang="cs-CZ" dirty="0" smtClean="0"/>
              <a:t> – </a:t>
            </a:r>
            <a:r>
              <a:rPr lang="cs-CZ" dirty="0" err="1" smtClean="0"/>
              <a:t>mainly</a:t>
            </a:r>
            <a:r>
              <a:rPr lang="cs-CZ" dirty="0" smtClean="0"/>
              <a:t> </a:t>
            </a:r>
            <a:r>
              <a:rPr lang="cs-CZ" dirty="0" err="1" smtClean="0"/>
              <a:t>for</a:t>
            </a:r>
            <a:r>
              <a:rPr lang="cs-CZ" dirty="0" smtClean="0"/>
              <a:t> </a:t>
            </a:r>
            <a:r>
              <a:rPr lang="cs-CZ" dirty="0" err="1" smtClean="0"/>
              <a:t>contracts</a:t>
            </a:r>
            <a:r>
              <a:rPr lang="cs-CZ" dirty="0" smtClean="0"/>
              <a:t> – </a:t>
            </a:r>
            <a:r>
              <a:rPr lang="cs-CZ" b="1" u="sng" dirty="0" err="1" smtClean="0"/>
              <a:t>international</a:t>
            </a:r>
            <a:r>
              <a:rPr lang="cs-CZ" b="1" u="sng" dirty="0" smtClean="0"/>
              <a:t> sales </a:t>
            </a:r>
            <a:r>
              <a:rPr lang="cs-CZ" b="1" u="sng" dirty="0" err="1" smtClean="0"/>
              <a:t>contract</a:t>
            </a:r>
            <a:r>
              <a:rPr lang="cs-CZ" dirty="0" smtClean="0"/>
              <a:t>, </a:t>
            </a:r>
            <a:r>
              <a:rPr lang="cs-CZ" dirty="0" err="1" smtClean="0"/>
              <a:t>transportation</a:t>
            </a:r>
            <a:r>
              <a:rPr lang="cs-CZ" dirty="0" smtClean="0"/>
              <a:t> </a:t>
            </a:r>
            <a:r>
              <a:rPr lang="cs-CZ" dirty="0" err="1" smtClean="0"/>
              <a:t>of</a:t>
            </a:r>
            <a:r>
              <a:rPr lang="cs-CZ" dirty="0" smtClean="0"/>
              <a:t> </a:t>
            </a:r>
            <a:r>
              <a:rPr lang="cs-CZ" dirty="0" err="1" smtClean="0"/>
              <a:t>goods</a:t>
            </a:r>
            <a:endParaRPr lang="cs-CZ" dirty="0" smtClean="0"/>
          </a:p>
          <a:p>
            <a:r>
              <a:rPr lang="cs-CZ" dirty="0" smtClean="0"/>
              <a:t>Direct </a:t>
            </a:r>
            <a:r>
              <a:rPr lang="cs-CZ" dirty="0" err="1" smtClean="0"/>
              <a:t>norms</a:t>
            </a:r>
            <a:endParaRPr lang="cs-CZ" dirty="0" smtClean="0"/>
          </a:p>
          <a:p>
            <a:endParaRPr lang="cs-CZ" dirty="0"/>
          </a:p>
          <a:p>
            <a:pPr>
              <a:buFont typeface="Wingdings" pitchFamily="2" charset="2"/>
              <a:buChar char="Ø"/>
            </a:pPr>
            <a:r>
              <a:rPr lang="cs-CZ" b="1" dirty="0" err="1" smtClean="0">
                <a:solidFill>
                  <a:srgbClr val="7030A0"/>
                </a:solidFill>
              </a:rPr>
              <a:t>The</a:t>
            </a:r>
            <a:r>
              <a:rPr lang="cs-CZ" b="1" dirty="0" smtClean="0">
                <a:solidFill>
                  <a:srgbClr val="7030A0"/>
                </a:solidFill>
              </a:rPr>
              <a:t> UN </a:t>
            </a:r>
            <a:r>
              <a:rPr lang="cs-CZ" b="1" dirty="0" err="1" smtClean="0">
                <a:solidFill>
                  <a:srgbClr val="7030A0"/>
                </a:solidFill>
              </a:rPr>
              <a:t>Convention</a:t>
            </a:r>
            <a:r>
              <a:rPr lang="cs-CZ" b="1" dirty="0" smtClean="0">
                <a:solidFill>
                  <a:srgbClr val="7030A0"/>
                </a:solidFill>
              </a:rPr>
              <a:t> on </a:t>
            </a:r>
            <a:r>
              <a:rPr lang="cs-CZ" b="1" dirty="0" err="1" smtClean="0">
                <a:solidFill>
                  <a:srgbClr val="7030A0"/>
                </a:solidFill>
              </a:rPr>
              <a:t>Contracts</a:t>
            </a:r>
            <a:r>
              <a:rPr lang="cs-CZ" b="1" dirty="0" smtClean="0">
                <a:solidFill>
                  <a:srgbClr val="7030A0"/>
                </a:solidFill>
              </a:rPr>
              <a:t> </a:t>
            </a:r>
            <a:r>
              <a:rPr lang="cs-CZ" b="1" dirty="0" err="1" smtClean="0">
                <a:solidFill>
                  <a:srgbClr val="7030A0"/>
                </a:solidFill>
              </a:rPr>
              <a:t>for</a:t>
            </a:r>
            <a:r>
              <a:rPr lang="cs-CZ" b="1" dirty="0" smtClean="0">
                <a:solidFill>
                  <a:srgbClr val="7030A0"/>
                </a:solidFill>
              </a:rPr>
              <a:t> International </a:t>
            </a:r>
            <a:r>
              <a:rPr lang="cs-CZ" b="1" dirty="0" err="1" smtClean="0">
                <a:solidFill>
                  <a:srgbClr val="7030A0"/>
                </a:solidFill>
              </a:rPr>
              <a:t>Sale</a:t>
            </a:r>
            <a:r>
              <a:rPr lang="cs-CZ" b="1" dirty="0" smtClean="0">
                <a:solidFill>
                  <a:srgbClr val="7030A0"/>
                </a:solidFill>
              </a:rPr>
              <a:t> </a:t>
            </a:r>
            <a:r>
              <a:rPr lang="cs-CZ" b="1" dirty="0" err="1" smtClean="0">
                <a:solidFill>
                  <a:srgbClr val="7030A0"/>
                </a:solidFill>
              </a:rPr>
              <a:t>of</a:t>
            </a:r>
            <a:r>
              <a:rPr lang="cs-CZ" b="1" dirty="0" smtClean="0">
                <a:solidFill>
                  <a:srgbClr val="7030A0"/>
                </a:solidFill>
              </a:rPr>
              <a:t> </a:t>
            </a:r>
            <a:r>
              <a:rPr lang="cs-CZ" b="1" dirty="0" err="1" smtClean="0">
                <a:solidFill>
                  <a:srgbClr val="7030A0"/>
                </a:solidFill>
              </a:rPr>
              <a:t>Goods</a:t>
            </a:r>
            <a:r>
              <a:rPr lang="cs-CZ" b="1" dirty="0" smtClean="0">
                <a:solidFill>
                  <a:srgbClr val="7030A0"/>
                </a:solidFill>
              </a:rPr>
              <a:t> </a:t>
            </a:r>
            <a:r>
              <a:rPr lang="cs-CZ" dirty="0" smtClean="0"/>
              <a:t>(</a:t>
            </a:r>
            <a:r>
              <a:rPr lang="cs-CZ" dirty="0" err="1" smtClean="0"/>
              <a:t>CISG</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21</a:t>
            </a:fld>
            <a:endParaRPr lang="cs-CZ"/>
          </a:p>
        </p:txBody>
      </p:sp>
    </p:spTree>
    <p:extLst>
      <p:ext uri="{BB962C8B-B14F-4D97-AF65-F5344CB8AC3E}">
        <p14:creationId xmlns:p14="http://schemas.microsoft.com/office/powerpoint/2010/main" val="7046696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CISG</a:t>
            </a:r>
            <a:r>
              <a:rPr lang="cs-CZ" dirty="0" smtClean="0"/>
              <a:t> - </a:t>
            </a:r>
            <a:r>
              <a:rPr lang="cs-CZ" dirty="0" err="1" smtClean="0"/>
              <a:t>introduction</a:t>
            </a:r>
            <a:endParaRPr lang="en-US" dirty="0"/>
          </a:p>
        </p:txBody>
      </p:sp>
      <p:sp>
        <p:nvSpPr>
          <p:cNvPr id="3" name="Zástupný symbol pro obsah 2"/>
          <p:cNvSpPr>
            <a:spLocks noGrp="1"/>
          </p:cNvSpPr>
          <p:nvPr>
            <p:ph idx="1"/>
          </p:nvPr>
        </p:nvSpPr>
        <p:spPr/>
        <p:txBody>
          <a:bodyPr/>
          <a:lstStyle/>
          <a:p>
            <a:r>
              <a:rPr lang="cs-CZ" dirty="0" smtClean="0"/>
              <a:t>International </a:t>
            </a:r>
            <a:r>
              <a:rPr lang="cs-CZ" dirty="0" err="1" smtClean="0"/>
              <a:t>convention</a:t>
            </a:r>
            <a:r>
              <a:rPr lang="cs-CZ" dirty="0" smtClean="0"/>
              <a:t> -</a:t>
            </a:r>
            <a:r>
              <a:rPr lang="en-US" dirty="0" smtClean="0"/>
              <a:t>&gt;</a:t>
            </a:r>
            <a:r>
              <a:rPr lang="cs-CZ" dirty="0" smtClean="0"/>
              <a:t> </a:t>
            </a:r>
            <a:r>
              <a:rPr lang="cs-CZ" dirty="0" err="1" smtClean="0"/>
              <a:t>directly</a:t>
            </a:r>
            <a:r>
              <a:rPr lang="cs-CZ" dirty="0" smtClean="0"/>
              <a:t> </a:t>
            </a:r>
            <a:r>
              <a:rPr lang="cs-CZ" dirty="0" err="1" smtClean="0"/>
              <a:t>applicable</a:t>
            </a:r>
            <a:endParaRPr lang="cs-CZ" dirty="0" smtClean="0"/>
          </a:p>
          <a:p>
            <a:r>
              <a:rPr lang="cs-CZ" dirty="0" err="1" smtClean="0"/>
              <a:t>Unification</a:t>
            </a:r>
            <a:r>
              <a:rPr lang="cs-CZ" dirty="0" smtClean="0"/>
              <a:t> </a:t>
            </a:r>
            <a:r>
              <a:rPr lang="cs-CZ" dirty="0" err="1" smtClean="0"/>
              <a:t>of</a:t>
            </a:r>
            <a:r>
              <a:rPr lang="cs-CZ" dirty="0" smtClean="0"/>
              <a:t> </a:t>
            </a:r>
            <a:r>
              <a:rPr lang="cs-CZ" dirty="0" err="1" smtClean="0"/>
              <a:t>rules</a:t>
            </a:r>
            <a:r>
              <a:rPr lang="cs-CZ" dirty="0" smtClean="0"/>
              <a:t> on </a:t>
            </a:r>
            <a:r>
              <a:rPr lang="cs-CZ" dirty="0" err="1" smtClean="0"/>
              <a:t>contracts</a:t>
            </a:r>
            <a:r>
              <a:rPr lang="cs-CZ" dirty="0" smtClean="0"/>
              <a:t> </a:t>
            </a:r>
            <a:r>
              <a:rPr lang="cs-CZ" dirty="0" err="1" smtClean="0"/>
              <a:t>for</a:t>
            </a:r>
            <a:r>
              <a:rPr lang="cs-CZ" dirty="0" smtClean="0"/>
              <a:t> </a:t>
            </a:r>
            <a:r>
              <a:rPr lang="cs-CZ" dirty="0" err="1" smtClean="0"/>
              <a:t>international</a:t>
            </a:r>
            <a:r>
              <a:rPr lang="cs-CZ" dirty="0" smtClean="0"/>
              <a:t>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 </a:t>
            </a:r>
          </a:p>
          <a:p>
            <a:r>
              <a:rPr lang="cs-CZ" dirty="0" err="1" smtClean="0"/>
              <a:t>UNCITRAL</a:t>
            </a:r>
            <a:r>
              <a:rPr lang="cs-CZ" dirty="0" smtClean="0"/>
              <a:t> (</a:t>
            </a:r>
            <a:r>
              <a:rPr lang="cs-CZ" dirty="0" err="1" smtClean="0"/>
              <a:t>depository</a:t>
            </a:r>
            <a:r>
              <a:rPr lang="cs-CZ" dirty="0" smtClean="0"/>
              <a:t>, status – list </a:t>
            </a:r>
            <a:r>
              <a:rPr lang="cs-CZ" dirty="0" err="1" smtClean="0"/>
              <a:t>of</a:t>
            </a:r>
            <a:r>
              <a:rPr lang="cs-CZ" dirty="0" smtClean="0"/>
              <a:t> </a:t>
            </a:r>
            <a:r>
              <a:rPr lang="cs-CZ" dirty="0" err="1" smtClean="0"/>
              <a:t>member</a:t>
            </a:r>
            <a:r>
              <a:rPr lang="cs-CZ" dirty="0" smtClean="0"/>
              <a:t> </a:t>
            </a:r>
            <a:r>
              <a:rPr lang="cs-CZ" dirty="0" err="1" smtClean="0"/>
              <a:t>states</a:t>
            </a:r>
            <a:r>
              <a:rPr lang="cs-CZ" dirty="0" smtClean="0"/>
              <a:t> and </a:t>
            </a:r>
            <a:r>
              <a:rPr lang="cs-CZ" dirty="0" err="1" smtClean="0"/>
              <a:t>their</a:t>
            </a:r>
            <a:r>
              <a:rPr lang="cs-CZ" dirty="0" smtClean="0"/>
              <a:t> </a:t>
            </a:r>
            <a:r>
              <a:rPr lang="cs-CZ" dirty="0" err="1" smtClean="0"/>
              <a:t>reservations</a:t>
            </a:r>
            <a:r>
              <a:rPr lang="cs-CZ" dirty="0" smtClean="0"/>
              <a:t>)</a:t>
            </a:r>
          </a:p>
          <a:p>
            <a:r>
              <a:rPr lang="cs-CZ" dirty="0" err="1" smtClean="0"/>
              <a:t>1980‘s</a:t>
            </a:r>
            <a:endParaRPr lang="cs-CZ" dirty="0" smtClean="0"/>
          </a:p>
          <a:p>
            <a:endParaRPr lang="cs-CZ" dirty="0"/>
          </a:p>
          <a:p>
            <a:pPr>
              <a:buFont typeface="Wingdings" pitchFamily="2" charset="2"/>
              <a:buChar char="Ø"/>
            </a:pPr>
            <a:r>
              <a:rPr lang="cs-CZ" b="1" dirty="0" smtClean="0">
                <a:solidFill>
                  <a:srgbClr val="7030A0"/>
                </a:solidFill>
              </a:rPr>
              <a:t>Test </a:t>
            </a:r>
            <a:r>
              <a:rPr lang="cs-CZ" b="1" dirty="0" err="1" smtClean="0">
                <a:solidFill>
                  <a:srgbClr val="7030A0"/>
                </a:solidFill>
              </a:rPr>
              <a:t>of</a:t>
            </a:r>
            <a:r>
              <a:rPr lang="cs-CZ" b="1" dirty="0" smtClean="0">
                <a:solidFill>
                  <a:srgbClr val="7030A0"/>
                </a:solidFill>
              </a:rPr>
              <a:t> </a:t>
            </a:r>
            <a:r>
              <a:rPr lang="cs-CZ" b="1" dirty="0" err="1" smtClean="0">
                <a:solidFill>
                  <a:srgbClr val="7030A0"/>
                </a:solidFill>
              </a:rPr>
              <a:t>applicability</a:t>
            </a:r>
            <a:endParaRPr lang="en-US" b="1" dirty="0">
              <a:solidFill>
                <a:srgbClr val="7030A0"/>
              </a:solidFill>
            </a:endParaRPr>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22</a:t>
            </a:fld>
            <a:endParaRPr lang="cs-CZ"/>
          </a:p>
        </p:txBody>
      </p:sp>
    </p:spTree>
    <p:extLst>
      <p:ext uri="{BB962C8B-B14F-4D97-AF65-F5344CB8AC3E}">
        <p14:creationId xmlns:p14="http://schemas.microsoft.com/office/powerpoint/2010/main" val="1530015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CISG</a:t>
            </a:r>
            <a:r>
              <a:rPr lang="cs-CZ" dirty="0" smtClean="0"/>
              <a:t> – test </a:t>
            </a:r>
            <a:r>
              <a:rPr lang="cs-CZ" dirty="0" err="1" smtClean="0"/>
              <a:t>of</a:t>
            </a:r>
            <a:r>
              <a:rPr lang="cs-CZ" dirty="0" smtClean="0"/>
              <a:t> </a:t>
            </a:r>
            <a:r>
              <a:rPr lang="cs-CZ" dirty="0" err="1" smtClean="0"/>
              <a:t>applicability</a:t>
            </a:r>
            <a:endParaRPr lang="en-US" dirty="0"/>
          </a:p>
        </p:txBody>
      </p:sp>
      <p:sp>
        <p:nvSpPr>
          <p:cNvPr id="3" name="Zástupný symbol pro obsah 2"/>
          <p:cNvSpPr>
            <a:spLocks noGrp="1"/>
          </p:cNvSpPr>
          <p:nvPr>
            <p:ph idx="1"/>
          </p:nvPr>
        </p:nvSpPr>
        <p:spPr/>
        <p:txBody>
          <a:bodyPr/>
          <a:lstStyle/>
          <a:p>
            <a:r>
              <a:rPr lang="cs-CZ" dirty="0" smtClean="0">
                <a:solidFill>
                  <a:srgbClr val="FF0000"/>
                </a:solidFill>
              </a:rPr>
              <a:t>International</a:t>
            </a:r>
            <a:r>
              <a:rPr lang="cs-CZ" dirty="0" smtClean="0"/>
              <a:t> </a:t>
            </a:r>
            <a:r>
              <a:rPr lang="cs-CZ" dirty="0" err="1" smtClean="0">
                <a:solidFill>
                  <a:srgbClr val="00B050"/>
                </a:solidFill>
              </a:rPr>
              <a:t>sale</a:t>
            </a:r>
            <a:r>
              <a:rPr lang="cs-CZ" dirty="0" smtClean="0">
                <a:solidFill>
                  <a:srgbClr val="00B050"/>
                </a:solidFill>
              </a:rPr>
              <a:t> </a:t>
            </a:r>
            <a:r>
              <a:rPr lang="cs-CZ" dirty="0" err="1" smtClean="0"/>
              <a:t>of</a:t>
            </a:r>
            <a:r>
              <a:rPr lang="cs-CZ" dirty="0" smtClean="0"/>
              <a:t> </a:t>
            </a:r>
            <a:r>
              <a:rPr lang="cs-CZ" dirty="0" err="1" smtClean="0">
                <a:solidFill>
                  <a:srgbClr val="7030A0"/>
                </a:solidFill>
              </a:rPr>
              <a:t>goods</a:t>
            </a:r>
            <a:endParaRPr lang="cs-CZ" dirty="0">
              <a:solidFill>
                <a:srgbClr val="7030A0"/>
              </a:solidFill>
            </a:endParaRPr>
          </a:p>
          <a:p>
            <a:pPr marL="0" indent="0">
              <a:buNone/>
            </a:pPr>
            <a:endParaRPr lang="cs-CZ" dirty="0" smtClean="0"/>
          </a:p>
          <a:p>
            <a:pPr marL="457200" indent="-457200">
              <a:buFont typeface="+mj-lt"/>
              <a:buAutoNum type="arabicPeriod"/>
            </a:pPr>
            <a:r>
              <a:rPr lang="cs-CZ" dirty="0" smtClean="0"/>
              <a:t>? -</a:t>
            </a:r>
            <a:r>
              <a:rPr lang="en-US" dirty="0" smtClean="0"/>
              <a:t>&gt;</a:t>
            </a:r>
            <a:r>
              <a:rPr lang="cs-CZ" dirty="0" smtClean="0"/>
              <a:t> </a:t>
            </a:r>
            <a:r>
              <a:rPr lang="cs-CZ" dirty="0" err="1" smtClean="0"/>
              <a:t>contract</a:t>
            </a:r>
            <a:r>
              <a:rPr lang="cs-CZ" dirty="0" smtClean="0"/>
              <a:t> on </a:t>
            </a:r>
            <a:r>
              <a:rPr lang="cs-CZ" dirty="0" err="1" smtClean="0">
                <a:solidFill>
                  <a:srgbClr val="00B050"/>
                </a:solidFill>
              </a:rPr>
              <a:t>sale</a:t>
            </a:r>
            <a:r>
              <a:rPr lang="cs-CZ" dirty="0" smtClean="0">
                <a:solidFill>
                  <a:srgbClr val="00B050"/>
                </a:solidFill>
              </a:rPr>
              <a:t> </a:t>
            </a:r>
            <a:r>
              <a:rPr lang="cs-CZ" dirty="0" err="1" smtClean="0"/>
              <a:t>of</a:t>
            </a:r>
            <a:r>
              <a:rPr lang="cs-CZ" dirty="0" smtClean="0"/>
              <a:t> </a:t>
            </a:r>
            <a:r>
              <a:rPr lang="cs-CZ" dirty="0" err="1" smtClean="0">
                <a:solidFill>
                  <a:srgbClr val="7030A0"/>
                </a:solidFill>
              </a:rPr>
              <a:t>goods</a:t>
            </a:r>
            <a:endParaRPr lang="cs-CZ" dirty="0" smtClean="0">
              <a:solidFill>
                <a:srgbClr val="7030A0"/>
              </a:solidFill>
            </a:endParaRPr>
          </a:p>
          <a:p>
            <a:pPr marL="457200" indent="-457200">
              <a:buFont typeface="+mj-lt"/>
              <a:buAutoNum type="arabicPeriod"/>
            </a:pPr>
            <a:r>
              <a:rPr lang="cs-CZ" dirty="0" smtClean="0"/>
              <a:t>? -</a:t>
            </a:r>
            <a:r>
              <a:rPr lang="en-US" dirty="0" smtClean="0"/>
              <a:t>&gt;</a:t>
            </a:r>
            <a:r>
              <a:rPr lang="cs-CZ" dirty="0" smtClean="0"/>
              <a:t> </a:t>
            </a:r>
            <a:r>
              <a:rPr lang="cs-CZ" dirty="0" err="1" smtClean="0">
                <a:solidFill>
                  <a:schemeClr val="accent2"/>
                </a:solidFill>
              </a:rPr>
              <a:t>international</a:t>
            </a:r>
            <a:r>
              <a:rPr lang="cs-CZ" dirty="0" smtClean="0">
                <a:solidFill>
                  <a:schemeClr val="accent2"/>
                </a:solidFill>
              </a:rPr>
              <a:t> </a:t>
            </a:r>
            <a:r>
              <a:rPr lang="cs-CZ" dirty="0" smtClean="0"/>
              <a:t>element</a:t>
            </a:r>
          </a:p>
          <a:p>
            <a:pPr marL="457200" indent="-457200">
              <a:buFont typeface="+mj-lt"/>
              <a:buAutoNum type="arabicPeriod"/>
            </a:pPr>
            <a:r>
              <a:rPr lang="cs-CZ" dirty="0" smtClean="0"/>
              <a:t>? -</a:t>
            </a:r>
            <a:r>
              <a:rPr lang="en-US" dirty="0" smtClean="0"/>
              <a:t>&gt;</a:t>
            </a:r>
            <a:r>
              <a:rPr lang="cs-CZ" dirty="0" smtClean="0"/>
              <a:t> not </a:t>
            </a:r>
            <a:r>
              <a:rPr lang="cs-CZ" dirty="0" err="1" smtClean="0"/>
              <a:t>exluded</a:t>
            </a:r>
            <a:endParaRPr lang="cs-CZ" dirty="0" smtClean="0"/>
          </a:p>
          <a:p>
            <a:pPr marL="457200" indent="-457200">
              <a:buFont typeface="+mj-lt"/>
              <a:buAutoNum type="arabicPeriod"/>
            </a:pPr>
            <a:r>
              <a:rPr lang="cs-CZ" dirty="0" smtClean="0"/>
              <a:t>? -</a:t>
            </a:r>
            <a:r>
              <a:rPr lang="en-US" dirty="0" smtClean="0"/>
              <a:t>&gt;</a:t>
            </a:r>
            <a:r>
              <a:rPr lang="cs-CZ" dirty="0" smtClean="0"/>
              <a:t> </a:t>
            </a:r>
            <a:r>
              <a:rPr lang="cs-CZ" dirty="0" err="1" smtClean="0"/>
              <a:t>entry</a:t>
            </a:r>
            <a:r>
              <a:rPr lang="cs-CZ" dirty="0" smtClean="0"/>
              <a:t> </a:t>
            </a:r>
            <a:r>
              <a:rPr lang="cs-CZ" dirty="0" err="1" smtClean="0"/>
              <a:t>into</a:t>
            </a:r>
            <a:r>
              <a:rPr lang="cs-CZ" dirty="0" smtClean="0"/>
              <a:t> </a:t>
            </a:r>
            <a:r>
              <a:rPr lang="cs-CZ" dirty="0" err="1" smtClean="0"/>
              <a:t>force</a:t>
            </a:r>
            <a:r>
              <a:rPr lang="cs-CZ" dirty="0" smtClean="0"/>
              <a:t> in </a:t>
            </a:r>
            <a:r>
              <a:rPr lang="cs-CZ" dirty="0" err="1" smtClean="0"/>
              <a:t>both</a:t>
            </a:r>
            <a:r>
              <a:rPr lang="cs-CZ" dirty="0" smtClean="0"/>
              <a:t> </a:t>
            </a:r>
            <a:r>
              <a:rPr lang="cs-CZ" dirty="0" err="1" smtClean="0"/>
              <a:t>of</a:t>
            </a:r>
            <a:r>
              <a:rPr lang="cs-CZ" dirty="0" smtClean="0"/>
              <a:t> </a:t>
            </a:r>
            <a:r>
              <a:rPr lang="cs-CZ" dirty="0" err="1" smtClean="0"/>
              <a:t>States</a:t>
            </a:r>
            <a:r>
              <a:rPr lang="cs-CZ" dirty="0" smtClean="0"/>
              <a:t> in </a:t>
            </a:r>
            <a:r>
              <a:rPr lang="cs-CZ" dirty="0" err="1" smtClean="0"/>
              <a:t>question</a:t>
            </a:r>
            <a:endParaRPr lang="cs-CZ" dirty="0" smtClean="0"/>
          </a:p>
          <a:p>
            <a:pPr marL="457200" indent="-457200">
              <a:buFont typeface="+mj-lt"/>
              <a:buAutoNum type="arabicPeriod"/>
            </a:pPr>
            <a:r>
              <a:rPr lang="cs-CZ" dirty="0" smtClean="0"/>
              <a:t>? -</a:t>
            </a:r>
            <a:r>
              <a:rPr lang="en-US" dirty="0" smtClean="0"/>
              <a:t>&gt;</a:t>
            </a:r>
            <a:r>
              <a:rPr lang="cs-CZ" dirty="0" smtClean="0"/>
              <a:t> </a:t>
            </a:r>
            <a:r>
              <a:rPr lang="cs-CZ" dirty="0" err="1" smtClean="0"/>
              <a:t>reservations</a:t>
            </a:r>
            <a:r>
              <a:rPr lang="cs-CZ" dirty="0" smtClean="0"/>
              <a:t> </a:t>
            </a:r>
            <a:r>
              <a:rPr lang="cs-CZ" dirty="0" err="1" smtClean="0"/>
              <a:t>of</a:t>
            </a:r>
            <a:r>
              <a:rPr lang="cs-CZ" dirty="0" smtClean="0"/>
              <a:t> </a:t>
            </a:r>
            <a:r>
              <a:rPr lang="cs-CZ" dirty="0" err="1" smtClean="0"/>
              <a:t>States</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23</a:t>
            </a:fld>
            <a:endParaRPr lang="cs-CZ"/>
          </a:p>
        </p:txBody>
      </p:sp>
    </p:spTree>
    <p:extLst>
      <p:ext uri="{BB962C8B-B14F-4D97-AF65-F5344CB8AC3E}">
        <p14:creationId xmlns:p14="http://schemas.microsoft.com/office/powerpoint/2010/main" val="38335050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solidFill>
                  <a:srgbClr val="00B050"/>
                </a:solidFill>
              </a:rPr>
              <a:t>Sale</a:t>
            </a:r>
            <a:r>
              <a:rPr lang="cs-CZ" dirty="0" smtClean="0">
                <a:solidFill>
                  <a:srgbClr val="00B050"/>
                </a:solidFill>
              </a:rPr>
              <a:t> </a:t>
            </a:r>
            <a:r>
              <a:rPr lang="cs-CZ" dirty="0" err="1" smtClean="0"/>
              <a:t>of</a:t>
            </a:r>
            <a:r>
              <a:rPr lang="cs-CZ" dirty="0" smtClean="0"/>
              <a:t> </a:t>
            </a:r>
            <a:r>
              <a:rPr lang="cs-CZ" dirty="0" err="1" smtClean="0"/>
              <a:t>goods</a:t>
            </a:r>
            <a:endParaRPr lang="en-US" dirty="0"/>
          </a:p>
        </p:txBody>
      </p:sp>
      <p:sp>
        <p:nvSpPr>
          <p:cNvPr id="3" name="Zástupný symbol pro obsah 2"/>
          <p:cNvSpPr>
            <a:spLocks noGrp="1"/>
          </p:cNvSpPr>
          <p:nvPr>
            <p:ph idx="1"/>
          </p:nvPr>
        </p:nvSpPr>
        <p:spPr/>
        <p:txBody>
          <a:bodyPr/>
          <a:lstStyle/>
          <a:p>
            <a:r>
              <a:rPr lang="cs-CZ" dirty="0" err="1" smtClean="0"/>
              <a:t>Definition</a:t>
            </a:r>
            <a:r>
              <a:rPr lang="cs-CZ" dirty="0" smtClean="0"/>
              <a:t> </a:t>
            </a:r>
            <a:r>
              <a:rPr lang="cs-CZ" dirty="0" err="1" smtClean="0"/>
              <a:t>of</a:t>
            </a:r>
            <a:r>
              <a:rPr lang="cs-CZ" dirty="0" smtClean="0"/>
              <a:t>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a:t>
            </a:r>
          </a:p>
          <a:p>
            <a:r>
              <a:rPr lang="cs-CZ" dirty="0" err="1" smtClean="0"/>
              <a:t>Arts</a:t>
            </a:r>
            <a:r>
              <a:rPr lang="cs-CZ" dirty="0" smtClean="0"/>
              <a:t>. 30 and 53</a:t>
            </a:r>
          </a:p>
          <a:p>
            <a:pPr>
              <a:buFont typeface="Wingdings" pitchFamily="2" charset="2"/>
              <a:buChar char="Ø"/>
            </a:pPr>
            <a:r>
              <a:rPr lang="en-US" i="1" dirty="0"/>
              <a:t>The seller must deliver the goods, hand over any documents relating to them and transfer the property in the goods, as required by the contract and this Convention</a:t>
            </a:r>
            <a:r>
              <a:rPr lang="en-US" i="1" dirty="0" smtClean="0"/>
              <a:t>.</a:t>
            </a:r>
            <a:endParaRPr lang="cs-CZ" i="1" dirty="0" smtClean="0"/>
          </a:p>
          <a:p>
            <a:pPr>
              <a:buFont typeface="Wingdings" pitchFamily="2" charset="2"/>
              <a:buChar char="Ø"/>
            </a:pPr>
            <a:r>
              <a:rPr lang="en-US" i="1" dirty="0"/>
              <a:t>The buyer must pay the price for the goods and take delivery of them as required by the contract and this Convention.</a:t>
            </a:r>
            <a:endParaRPr lang="cs-CZ" i="1" dirty="0" smtClean="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24</a:t>
            </a:fld>
            <a:endParaRPr lang="cs-CZ"/>
          </a:p>
        </p:txBody>
      </p:sp>
    </p:spTree>
    <p:extLst>
      <p:ext uri="{BB962C8B-B14F-4D97-AF65-F5344CB8AC3E}">
        <p14:creationId xmlns:p14="http://schemas.microsoft.com/office/powerpoint/2010/main" val="38384055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solidFill>
                  <a:srgbClr val="00B050"/>
                </a:solidFill>
              </a:rPr>
              <a:t>Sale</a:t>
            </a:r>
            <a:r>
              <a:rPr lang="cs-CZ" dirty="0">
                <a:solidFill>
                  <a:srgbClr val="00B050"/>
                </a:solidFill>
              </a:rPr>
              <a:t> </a:t>
            </a:r>
            <a:r>
              <a:rPr lang="cs-CZ" dirty="0" err="1"/>
              <a:t>of</a:t>
            </a:r>
            <a:r>
              <a:rPr lang="cs-CZ" dirty="0"/>
              <a:t> </a:t>
            </a:r>
            <a:r>
              <a:rPr lang="cs-CZ" dirty="0" err="1"/>
              <a:t>goods</a:t>
            </a:r>
            <a:endParaRPr lang="en-US" dirty="0"/>
          </a:p>
        </p:txBody>
      </p:sp>
      <p:sp>
        <p:nvSpPr>
          <p:cNvPr id="3" name="Zástupný symbol pro obsah 2"/>
          <p:cNvSpPr>
            <a:spLocks noGrp="1"/>
          </p:cNvSpPr>
          <p:nvPr>
            <p:ph idx="1"/>
          </p:nvPr>
        </p:nvSpPr>
        <p:spPr/>
        <p:txBody>
          <a:bodyPr/>
          <a:lstStyle/>
          <a:p>
            <a:r>
              <a:rPr lang="cs-CZ" dirty="0" err="1" smtClean="0"/>
              <a:t>Frame</a:t>
            </a:r>
            <a:r>
              <a:rPr lang="cs-CZ" dirty="0" smtClean="0"/>
              <a:t> </a:t>
            </a:r>
            <a:r>
              <a:rPr lang="cs-CZ" dirty="0" err="1" smtClean="0"/>
              <a:t>contracts</a:t>
            </a:r>
            <a:r>
              <a:rPr lang="cs-CZ" dirty="0" smtClean="0"/>
              <a:t>? </a:t>
            </a:r>
            <a:r>
              <a:rPr lang="cs-CZ" dirty="0" err="1" smtClean="0"/>
              <a:t>Large</a:t>
            </a:r>
            <a:r>
              <a:rPr lang="cs-CZ" dirty="0" smtClean="0"/>
              <a:t>, long-term </a:t>
            </a:r>
            <a:r>
              <a:rPr lang="cs-CZ" dirty="0" err="1" smtClean="0"/>
              <a:t>contracts</a:t>
            </a:r>
            <a:r>
              <a:rPr lang="cs-CZ" dirty="0" smtClean="0"/>
              <a:t>?</a:t>
            </a:r>
          </a:p>
          <a:p>
            <a:r>
              <a:rPr lang="cs-CZ" dirty="0" err="1" smtClean="0"/>
              <a:t>Distribution</a:t>
            </a:r>
            <a:r>
              <a:rPr lang="cs-CZ" dirty="0" smtClean="0"/>
              <a:t> </a:t>
            </a:r>
            <a:r>
              <a:rPr lang="cs-CZ" dirty="0" err="1" smtClean="0"/>
              <a:t>contracts</a:t>
            </a:r>
            <a:r>
              <a:rPr lang="cs-CZ" dirty="0" smtClean="0"/>
              <a:t>?</a:t>
            </a:r>
          </a:p>
          <a:p>
            <a:r>
              <a:rPr lang="cs-CZ" dirty="0" smtClean="0"/>
              <a:t>Supply </a:t>
            </a:r>
            <a:r>
              <a:rPr lang="cs-CZ" dirty="0" err="1" smtClean="0"/>
              <a:t>contract</a:t>
            </a:r>
            <a:r>
              <a:rPr lang="cs-CZ" dirty="0"/>
              <a:t> </a:t>
            </a:r>
            <a:r>
              <a:rPr lang="cs-CZ" dirty="0" smtClean="0"/>
              <a:t>– Art. 3</a:t>
            </a:r>
          </a:p>
          <a:p>
            <a:pPr marL="914400" lvl="1" indent="-457200">
              <a:buFont typeface="+mj-lt"/>
              <a:buAutoNum type="arabicPeriod"/>
            </a:pPr>
            <a:r>
              <a:rPr lang="en-US" sz="2200" i="1" dirty="0"/>
              <a:t>Contracts for the supply of goods to be manufactured or produced are to be considered sales unless the party who orders the goods undertakes to supply a </a:t>
            </a:r>
            <a:r>
              <a:rPr lang="en-US" sz="2200" b="1" i="1" dirty="0"/>
              <a:t>substantial</a:t>
            </a:r>
            <a:r>
              <a:rPr lang="en-US" sz="2200" i="1" dirty="0"/>
              <a:t> part of the materials necessary for such manufacture or </a:t>
            </a:r>
            <a:r>
              <a:rPr lang="en-US" sz="2200" i="1" dirty="0" smtClean="0"/>
              <a:t>production</a:t>
            </a:r>
            <a:r>
              <a:rPr lang="cs-CZ" sz="2200" i="1" dirty="0" smtClean="0"/>
              <a:t>.</a:t>
            </a:r>
          </a:p>
          <a:p>
            <a:pPr marL="914400" lvl="1" indent="-457200">
              <a:buFont typeface="+mj-lt"/>
              <a:buAutoNum type="arabicPeriod"/>
            </a:pPr>
            <a:r>
              <a:rPr lang="en-US" sz="2200" i="1" dirty="0"/>
              <a:t>This Convention does not apply to contracts in which the preponderant part of the obligations of the party who furnishes the goods consists in the </a:t>
            </a:r>
            <a:r>
              <a:rPr lang="en-US" sz="2200" b="1" i="1" dirty="0"/>
              <a:t>supply of </a:t>
            </a:r>
            <a:r>
              <a:rPr lang="en-US" sz="2200" b="1" i="1" dirty="0" err="1"/>
              <a:t>labour</a:t>
            </a:r>
            <a:r>
              <a:rPr lang="en-US" sz="2200" b="1" i="1" dirty="0"/>
              <a:t> or other services</a:t>
            </a:r>
            <a:r>
              <a:rPr lang="en-US" sz="2200" i="1" dirty="0"/>
              <a:t>.</a:t>
            </a:r>
            <a:endParaRPr lang="cs-CZ" sz="2200" i="1" dirty="0" smtClean="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25</a:t>
            </a:fld>
            <a:endParaRPr lang="cs-CZ"/>
          </a:p>
        </p:txBody>
      </p:sp>
    </p:spTree>
    <p:extLst>
      <p:ext uri="{BB962C8B-B14F-4D97-AF65-F5344CB8AC3E}">
        <p14:creationId xmlns:p14="http://schemas.microsoft.com/office/powerpoint/2010/main" val="35994079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solidFill>
                  <a:srgbClr val="7030A0"/>
                </a:solidFill>
              </a:rPr>
              <a:t>goods</a:t>
            </a:r>
            <a:endParaRPr lang="en-US" dirty="0">
              <a:solidFill>
                <a:srgbClr val="7030A0"/>
              </a:solidFill>
            </a:endParaRPr>
          </a:p>
        </p:txBody>
      </p:sp>
      <p:sp>
        <p:nvSpPr>
          <p:cNvPr id="3" name="Zástupný symbol pro obsah 2"/>
          <p:cNvSpPr>
            <a:spLocks noGrp="1"/>
          </p:cNvSpPr>
          <p:nvPr>
            <p:ph idx="1"/>
          </p:nvPr>
        </p:nvSpPr>
        <p:spPr/>
        <p:txBody>
          <a:bodyPr/>
          <a:lstStyle/>
          <a:p>
            <a:r>
              <a:rPr lang="cs-CZ" dirty="0" err="1" smtClean="0"/>
              <a:t>Excluded</a:t>
            </a:r>
            <a:r>
              <a:rPr lang="cs-CZ" dirty="0" smtClean="0"/>
              <a:t> </a:t>
            </a:r>
            <a:r>
              <a:rPr lang="cs-CZ" dirty="0" err="1" smtClean="0"/>
              <a:t>goods</a:t>
            </a:r>
            <a:r>
              <a:rPr lang="cs-CZ" dirty="0" smtClean="0"/>
              <a:t> – Art. 2</a:t>
            </a:r>
          </a:p>
          <a:p>
            <a:pPr marL="857250" lvl="1" indent="-457200">
              <a:buFont typeface="+mj-lt"/>
              <a:buAutoNum type="alphaLcParenR"/>
            </a:pPr>
            <a:r>
              <a:rPr lang="en-US" dirty="0" smtClean="0"/>
              <a:t>of </a:t>
            </a:r>
            <a:r>
              <a:rPr lang="en-US" dirty="0"/>
              <a:t>goods bought for personal, family or household use, unless the seller, at any time before or at the conclusion of the contract, neither knew nor ought to have known that the goods were bought for any such use;</a:t>
            </a:r>
          </a:p>
          <a:p>
            <a:pPr marL="857250" lvl="1" indent="-457200">
              <a:buFont typeface="+mj-lt"/>
              <a:buAutoNum type="alphaLcParenR"/>
            </a:pPr>
            <a:r>
              <a:rPr lang="en-US" dirty="0" smtClean="0"/>
              <a:t>by </a:t>
            </a:r>
            <a:r>
              <a:rPr lang="en-US" dirty="0"/>
              <a:t>auction;</a:t>
            </a:r>
          </a:p>
          <a:p>
            <a:pPr marL="857250" lvl="1" indent="-457200">
              <a:buFont typeface="+mj-lt"/>
              <a:buAutoNum type="alphaLcParenR"/>
            </a:pPr>
            <a:r>
              <a:rPr lang="en-US" dirty="0" smtClean="0"/>
              <a:t>on </a:t>
            </a:r>
            <a:r>
              <a:rPr lang="en-US" dirty="0"/>
              <a:t>execution or otherwise by authority of law;</a:t>
            </a:r>
          </a:p>
          <a:p>
            <a:pPr marL="857250" lvl="1" indent="-457200">
              <a:buFont typeface="+mj-lt"/>
              <a:buAutoNum type="alphaLcParenR"/>
            </a:pPr>
            <a:r>
              <a:rPr lang="en-US" dirty="0" smtClean="0"/>
              <a:t>of </a:t>
            </a:r>
            <a:r>
              <a:rPr lang="en-US" dirty="0"/>
              <a:t>stocks, shares, investment securities, negotiable instruments or money;</a:t>
            </a:r>
          </a:p>
          <a:p>
            <a:pPr marL="857250" lvl="1" indent="-457200">
              <a:buFont typeface="+mj-lt"/>
              <a:buAutoNum type="alphaLcParenR"/>
            </a:pPr>
            <a:r>
              <a:rPr lang="en-US" dirty="0" smtClean="0"/>
              <a:t>of </a:t>
            </a:r>
            <a:r>
              <a:rPr lang="en-US" dirty="0"/>
              <a:t>ships, vessels, hovercraft or aircraft;</a:t>
            </a:r>
          </a:p>
          <a:p>
            <a:pPr marL="857250" lvl="1" indent="-457200">
              <a:buFont typeface="+mj-lt"/>
              <a:buAutoNum type="alphaLcParenR"/>
            </a:pPr>
            <a:r>
              <a:rPr lang="en-US" dirty="0" smtClean="0"/>
              <a:t>of </a:t>
            </a:r>
            <a:r>
              <a:rPr lang="en-US" dirty="0"/>
              <a:t>electricity</a:t>
            </a:r>
          </a:p>
          <a:p>
            <a:pPr marL="457200" indent="-457200">
              <a:buFont typeface="+mj-lt"/>
              <a:buAutoNum type="alphaLcParenR"/>
            </a:pPr>
            <a:endParaRPr lang="en-US" dirty="0"/>
          </a:p>
        </p:txBody>
      </p:sp>
      <p:sp>
        <p:nvSpPr>
          <p:cNvPr id="4" name="Zástupný symbol pro zápatí 3"/>
          <p:cNvSpPr>
            <a:spLocks noGrp="1"/>
          </p:cNvSpPr>
          <p:nvPr>
            <p:ph type="ftr" sz="quarter" idx="4294967295"/>
          </p:nvPr>
        </p:nvSpPr>
        <p:spPr/>
        <p:txBody>
          <a:bodyPr/>
          <a:lstStyle/>
          <a:p>
            <a:r>
              <a:rPr lang="cs-CZ" dirty="0" smtClean="0"/>
              <a:t>JUDr. Tereza Kyselovská, Ph.D.</a:t>
            </a:r>
            <a:endParaRPr lang="cs-CZ" dirty="0"/>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26</a:t>
            </a:fld>
            <a:endParaRPr lang="cs-CZ"/>
          </a:p>
        </p:txBody>
      </p:sp>
    </p:spTree>
    <p:extLst>
      <p:ext uri="{BB962C8B-B14F-4D97-AF65-F5344CB8AC3E}">
        <p14:creationId xmlns:p14="http://schemas.microsoft.com/office/powerpoint/2010/main" val="409354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solidFill>
                  <a:srgbClr val="7030A0"/>
                </a:solidFill>
              </a:rPr>
              <a:t>goods</a:t>
            </a:r>
            <a:endParaRPr lang="en-US" dirty="0"/>
          </a:p>
        </p:txBody>
      </p:sp>
      <p:sp>
        <p:nvSpPr>
          <p:cNvPr id="3" name="Zástupný symbol pro obsah 2"/>
          <p:cNvSpPr>
            <a:spLocks noGrp="1"/>
          </p:cNvSpPr>
          <p:nvPr>
            <p:ph idx="1"/>
          </p:nvPr>
        </p:nvSpPr>
        <p:spPr/>
        <p:txBody>
          <a:bodyPr/>
          <a:lstStyle/>
          <a:p>
            <a:r>
              <a:rPr lang="cs-CZ" dirty="0" err="1" smtClean="0"/>
              <a:t>Goods</a:t>
            </a:r>
            <a:r>
              <a:rPr lang="cs-CZ" dirty="0" smtClean="0"/>
              <a:t> = </a:t>
            </a:r>
            <a:r>
              <a:rPr lang="cs-CZ" dirty="0" err="1" smtClean="0"/>
              <a:t>tangible</a:t>
            </a:r>
            <a:r>
              <a:rPr lang="cs-CZ" dirty="0" smtClean="0"/>
              <a:t> </a:t>
            </a:r>
            <a:r>
              <a:rPr lang="cs-CZ" dirty="0" err="1" smtClean="0"/>
              <a:t>movable</a:t>
            </a:r>
            <a:r>
              <a:rPr lang="cs-CZ" dirty="0" smtClean="0"/>
              <a:t> </a:t>
            </a:r>
            <a:r>
              <a:rPr lang="cs-CZ" dirty="0" err="1" smtClean="0"/>
              <a:t>property</a:t>
            </a:r>
            <a:r>
              <a:rPr lang="cs-CZ" dirty="0" smtClean="0"/>
              <a:t>, not </a:t>
            </a:r>
            <a:r>
              <a:rPr lang="cs-CZ" dirty="0" err="1" smtClean="0"/>
              <a:t>immovables</a:t>
            </a:r>
            <a:r>
              <a:rPr lang="cs-CZ" dirty="0" smtClean="0"/>
              <a:t>, not </a:t>
            </a:r>
            <a:r>
              <a:rPr lang="cs-CZ" dirty="0" err="1" smtClean="0"/>
              <a:t>intellectual</a:t>
            </a:r>
            <a:r>
              <a:rPr lang="cs-CZ" dirty="0" smtClean="0"/>
              <a:t> </a:t>
            </a:r>
            <a:r>
              <a:rPr lang="cs-CZ" dirty="0" err="1" smtClean="0"/>
              <a:t>property</a:t>
            </a:r>
            <a:endParaRPr lang="cs-CZ" dirty="0" smtClean="0"/>
          </a:p>
          <a:p>
            <a:r>
              <a:rPr lang="cs-CZ" dirty="0" err="1" smtClean="0"/>
              <a:t>21st</a:t>
            </a:r>
            <a:r>
              <a:rPr lang="cs-CZ" dirty="0" smtClean="0"/>
              <a:t> </a:t>
            </a:r>
            <a:r>
              <a:rPr lang="cs-CZ" dirty="0" err="1" smtClean="0"/>
              <a:t>century</a:t>
            </a:r>
            <a:r>
              <a:rPr lang="cs-CZ" dirty="0" smtClean="0"/>
              <a:t> – software? </a:t>
            </a:r>
            <a:r>
              <a:rPr lang="cs-CZ" dirty="0" err="1" smtClean="0"/>
              <a:t>Oil</a:t>
            </a:r>
            <a:r>
              <a:rPr lang="cs-CZ" dirty="0" smtClean="0"/>
              <a:t> and </a:t>
            </a:r>
            <a:r>
              <a:rPr lang="cs-CZ" dirty="0" err="1" smtClean="0"/>
              <a:t>gas</a:t>
            </a:r>
            <a:r>
              <a:rPr lang="cs-CZ" dirty="0" smtClean="0"/>
              <a:t>? Know-how?</a:t>
            </a:r>
          </a:p>
          <a:p>
            <a:endParaRPr lang="cs-CZ" dirty="0"/>
          </a:p>
          <a:p>
            <a:pPr>
              <a:buFont typeface="Wingdings" pitchFamily="2" charset="2"/>
              <a:buChar char="Ø"/>
            </a:pPr>
            <a:r>
              <a:rPr lang="cs-CZ" dirty="0" err="1" smtClean="0"/>
              <a:t>Need</a:t>
            </a:r>
            <a:r>
              <a:rPr lang="cs-CZ" dirty="0" smtClean="0"/>
              <a:t> </a:t>
            </a:r>
            <a:r>
              <a:rPr lang="cs-CZ" dirty="0" err="1" smtClean="0"/>
              <a:t>for</a:t>
            </a:r>
            <a:r>
              <a:rPr lang="cs-CZ" dirty="0" smtClean="0"/>
              <a:t> </a:t>
            </a:r>
            <a:r>
              <a:rPr lang="cs-CZ" dirty="0" err="1" smtClean="0"/>
              <a:t>interpretation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CISG</a:t>
            </a:r>
            <a:endParaRPr lang="cs-CZ" dirty="0" smtClean="0"/>
          </a:p>
          <a:p>
            <a:pPr lvl="1">
              <a:buFont typeface="Wingdings" pitchFamily="2" charset="2"/>
              <a:buChar char="Ø"/>
            </a:pPr>
            <a:r>
              <a:rPr lang="cs-CZ" dirty="0" smtClean="0"/>
              <a:t>Art. 7 Para 1</a:t>
            </a:r>
          </a:p>
          <a:p>
            <a:pPr lvl="1">
              <a:buFont typeface="Wingdings" pitchFamily="2" charset="2"/>
              <a:buChar char="Ø"/>
            </a:pPr>
            <a:r>
              <a:rPr lang="en-US" i="1" dirty="0"/>
              <a:t>In the interpretation of this Convention, regard is to be had to its international character and to the need to promote uniformity in its application and the observance of good faith in international </a:t>
            </a:r>
            <a:r>
              <a:rPr lang="en-US" i="1" dirty="0" smtClean="0"/>
              <a:t>trade</a:t>
            </a:r>
            <a:r>
              <a:rPr lang="cs-CZ" i="1" dirty="0" smtClean="0"/>
              <a:t>.</a:t>
            </a:r>
            <a:endParaRPr lang="en-US" i="1"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27</a:t>
            </a:fld>
            <a:endParaRPr lang="cs-CZ"/>
          </a:p>
        </p:txBody>
      </p:sp>
    </p:spTree>
    <p:extLst>
      <p:ext uri="{BB962C8B-B14F-4D97-AF65-F5344CB8AC3E}">
        <p14:creationId xmlns:p14="http://schemas.microsoft.com/office/powerpoint/2010/main" val="31543511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 - </a:t>
            </a:r>
            <a:r>
              <a:rPr lang="cs-CZ" dirty="0" err="1" smtClean="0"/>
              <a:t>examples</a:t>
            </a:r>
            <a:endParaRPr lang="en-US" dirty="0"/>
          </a:p>
        </p:txBody>
      </p:sp>
      <p:sp>
        <p:nvSpPr>
          <p:cNvPr id="3" name="Zástupný symbol pro obsah 2"/>
          <p:cNvSpPr>
            <a:spLocks noGrp="1"/>
          </p:cNvSpPr>
          <p:nvPr>
            <p:ph idx="1"/>
          </p:nvPr>
        </p:nvSpPr>
        <p:spPr/>
        <p:txBody>
          <a:bodyPr/>
          <a:lstStyle/>
          <a:p>
            <a:r>
              <a:rPr lang="cs-CZ" dirty="0" smtClean="0"/>
              <a:t>Party A </a:t>
            </a:r>
            <a:r>
              <a:rPr lang="cs-CZ" dirty="0" err="1" smtClean="0"/>
              <a:t>from</a:t>
            </a:r>
            <a:r>
              <a:rPr lang="cs-CZ" dirty="0" smtClean="0"/>
              <a:t> </a:t>
            </a:r>
            <a:r>
              <a:rPr lang="cs-CZ" dirty="0" err="1" smtClean="0"/>
              <a:t>the</a:t>
            </a:r>
            <a:r>
              <a:rPr lang="cs-CZ" dirty="0" smtClean="0"/>
              <a:t> Czech Republic </a:t>
            </a:r>
            <a:r>
              <a:rPr lang="cs-CZ" dirty="0" err="1" smtClean="0"/>
              <a:t>concluded</a:t>
            </a:r>
            <a:r>
              <a:rPr lang="cs-CZ" dirty="0" smtClean="0"/>
              <a:t> a </a:t>
            </a:r>
            <a:r>
              <a:rPr lang="cs-CZ" dirty="0" err="1" smtClean="0"/>
              <a:t>contract</a:t>
            </a:r>
            <a:r>
              <a:rPr lang="cs-CZ" dirty="0" smtClean="0"/>
              <a:t> </a:t>
            </a:r>
            <a:r>
              <a:rPr lang="cs-CZ" dirty="0" err="1" smtClean="0"/>
              <a:t>with</a:t>
            </a:r>
            <a:r>
              <a:rPr lang="cs-CZ" dirty="0" smtClean="0"/>
              <a:t> party B </a:t>
            </a:r>
            <a:r>
              <a:rPr lang="cs-CZ" dirty="0" err="1" smtClean="0"/>
              <a:t>from</a:t>
            </a:r>
            <a:r>
              <a:rPr lang="cs-CZ" dirty="0" smtClean="0"/>
              <a:t> </a:t>
            </a:r>
            <a:r>
              <a:rPr lang="cs-CZ" dirty="0" err="1" smtClean="0"/>
              <a:t>Germany</a:t>
            </a:r>
            <a:r>
              <a:rPr lang="cs-CZ" dirty="0" smtClean="0"/>
              <a:t> on </a:t>
            </a:r>
            <a:r>
              <a:rPr lang="cs-CZ" dirty="0" err="1" smtClean="0"/>
              <a:t>supply</a:t>
            </a:r>
            <a:r>
              <a:rPr lang="cs-CZ" dirty="0" smtClean="0"/>
              <a:t> </a:t>
            </a:r>
            <a:r>
              <a:rPr lang="cs-CZ" dirty="0" err="1" smtClean="0"/>
              <a:t>of</a:t>
            </a:r>
            <a:r>
              <a:rPr lang="cs-CZ" dirty="0"/>
              <a:t> </a:t>
            </a:r>
            <a:r>
              <a:rPr lang="cs-CZ" dirty="0" smtClean="0"/>
              <a:t>100 </a:t>
            </a:r>
            <a:r>
              <a:rPr lang="cs-CZ" dirty="0" err="1" smtClean="0"/>
              <a:t>pcs</a:t>
            </a:r>
            <a:r>
              <a:rPr lang="cs-CZ" dirty="0" smtClean="0"/>
              <a:t> </a:t>
            </a:r>
            <a:r>
              <a:rPr lang="cs-CZ" dirty="0" err="1" smtClean="0"/>
              <a:t>wooden</a:t>
            </a:r>
            <a:r>
              <a:rPr lang="cs-CZ" dirty="0" smtClean="0"/>
              <a:t> </a:t>
            </a:r>
            <a:r>
              <a:rPr lang="cs-CZ" dirty="0" err="1" smtClean="0"/>
              <a:t>chairs</a:t>
            </a:r>
            <a:r>
              <a:rPr lang="cs-CZ" dirty="0"/>
              <a:t> </a:t>
            </a:r>
            <a:r>
              <a:rPr lang="cs-CZ" dirty="0" err="1" smtClean="0"/>
              <a:t>for</a:t>
            </a:r>
            <a:r>
              <a:rPr lang="cs-CZ" dirty="0" smtClean="0"/>
              <a:t> </a:t>
            </a:r>
            <a:r>
              <a:rPr lang="cs-CZ" dirty="0" err="1" smtClean="0"/>
              <a:t>price</a:t>
            </a:r>
            <a:r>
              <a:rPr lang="cs-CZ" dirty="0" smtClean="0"/>
              <a:t> 100 EUR </a:t>
            </a:r>
            <a:r>
              <a:rPr lang="cs-CZ" dirty="0" err="1" smtClean="0"/>
              <a:t>for</a:t>
            </a:r>
            <a:r>
              <a:rPr lang="cs-CZ" dirty="0" smtClean="0"/>
              <a:t> </a:t>
            </a:r>
            <a:r>
              <a:rPr lang="cs-CZ" dirty="0" err="1" smtClean="0"/>
              <a:t>one</a:t>
            </a:r>
            <a:r>
              <a:rPr lang="cs-CZ" dirty="0" smtClean="0"/>
              <a:t> </a:t>
            </a:r>
            <a:r>
              <a:rPr lang="cs-CZ" dirty="0" err="1" smtClean="0"/>
              <a:t>chair</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28</a:t>
            </a:fld>
            <a:endParaRPr lang="cs-CZ"/>
          </a:p>
        </p:txBody>
      </p:sp>
    </p:spTree>
    <p:extLst>
      <p:ext uri="{BB962C8B-B14F-4D97-AF65-F5344CB8AC3E}">
        <p14:creationId xmlns:p14="http://schemas.microsoft.com/office/powerpoint/2010/main" val="39911937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on </a:t>
            </a:r>
            <a:r>
              <a:rPr lang="cs-CZ" dirty="0" smtClean="0"/>
              <a:t>on </a:t>
            </a:r>
            <a:r>
              <a:rPr lang="cs-CZ" dirty="0" err="1" smtClean="0"/>
              <a:t>sale</a:t>
            </a:r>
            <a:r>
              <a:rPr lang="cs-CZ" dirty="0" smtClean="0"/>
              <a:t> </a:t>
            </a:r>
            <a:r>
              <a:rPr lang="cs-CZ" dirty="0" err="1" smtClean="0"/>
              <a:t>of</a:t>
            </a:r>
            <a:r>
              <a:rPr lang="cs-CZ" dirty="0" smtClean="0"/>
              <a:t> a house </a:t>
            </a:r>
            <a:r>
              <a:rPr lang="cs-CZ" dirty="0" err="1" smtClean="0"/>
              <a:t>located</a:t>
            </a:r>
            <a:r>
              <a:rPr lang="cs-CZ" dirty="0" smtClean="0"/>
              <a:t> in </a:t>
            </a:r>
            <a:r>
              <a:rPr lang="cs-CZ" dirty="0" err="1" smtClean="0"/>
              <a:t>Austria</a:t>
            </a:r>
            <a:r>
              <a:rPr lang="cs-CZ" dirty="0" smtClean="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29</a:t>
            </a:fld>
            <a:endParaRPr lang="cs-CZ"/>
          </a:p>
        </p:txBody>
      </p:sp>
    </p:spTree>
    <p:extLst>
      <p:ext uri="{BB962C8B-B14F-4D97-AF65-F5344CB8AC3E}">
        <p14:creationId xmlns:p14="http://schemas.microsoft.com/office/powerpoint/2010/main" val="3677480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CFE06AC-13D1-4992-AA83-589E833580DB}" type="slidenum">
              <a:rPr lang="cs-CZ"/>
              <a:pPr/>
              <a:t>3</a:t>
            </a:fld>
            <a:endParaRPr lang="cs-CZ"/>
          </a:p>
        </p:txBody>
      </p:sp>
      <p:sp>
        <p:nvSpPr>
          <p:cNvPr id="310274" name="Rectangle 2"/>
          <p:cNvSpPr>
            <a:spLocks noGrp="1" noChangeArrowheads="1"/>
          </p:cNvSpPr>
          <p:nvPr>
            <p:ph type="title"/>
          </p:nvPr>
        </p:nvSpPr>
        <p:spPr/>
        <p:txBody>
          <a:bodyPr/>
          <a:lstStyle/>
          <a:p>
            <a:r>
              <a:rPr lang="cs-CZ" dirty="0" err="1" smtClean="0"/>
              <a:t>Syllabus</a:t>
            </a:r>
            <a:endParaRPr lang="cs-CZ" dirty="0"/>
          </a:p>
        </p:txBody>
      </p:sp>
      <p:sp>
        <p:nvSpPr>
          <p:cNvPr id="310275" name="Rectangle 3"/>
          <p:cNvSpPr>
            <a:spLocks noGrp="1" noChangeArrowheads="1"/>
          </p:cNvSpPr>
          <p:nvPr>
            <p:ph type="body" idx="1"/>
          </p:nvPr>
        </p:nvSpPr>
        <p:spPr>
          <a:ln/>
        </p:spPr>
        <p:txBody>
          <a:bodyPr/>
          <a:lstStyle/>
          <a:p>
            <a:r>
              <a:rPr lang="cs-CZ" dirty="0" err="1" smtClean="0"/>
              <a:t>Introduction</a:t>
            </a:r>
            <a:endParaRPr lang="cs-CZ" dirty="0" smtClean="0"/>
          </a:p>
          <a:p>
            <a:r>
              <a:rPr lang="cs-CZ" dirty="0" err="1" smtClean="0"/>
              <a:t>Three</a:t>
            </a:r>
            <a:r>
              <a:rPr lang="cs-CZ" dirty="0" smtClean="0"/>
              <a:t> „</a:t>
            </a:r>
            <a:r>
              <a:rPr lang="cs-CZ" dirty="0" err="1" smtClean="0"/>
              <a:t>levels</a:t>
            </a:r>
            <a:r>
              <a:rPr lang="cs-CZ" dirty="0" smtClean="0"/>
              <a:t>“ </a:t>
            </a:r>
            <a:r>
              <a:rPr lang="cs-CZ" dirty="0" err="1" smtClean="0"/>
              <a:t>of</a:t>
            </a:r>
            <a:r>
              <a:rPr lang="cs-CZ" dirty="0" smtClean="0"/>
              <a:t> </a:t>
            </a:r>
            <a:r>
              <a:rPr lang="cs-CZ" dirty="0" err="1" smtClean="0"/>
              <a:t>international</a:t>
            </a:r>
            <a:r>
              <a:rPr lang="cs-CZ" dirty="0" smtClean="0"/>
              <a:t> </a:t>
            </a:r>
            <a:r>
              <a:rPr lang="cs-CZ" dirty="0" err="1" smtClean="0"/>
              <a:t>commercial</a:t>
            </a:r>
            <a:r>
              <a:rPr lang="cs-CZ" dirty="0" smtClean="0"/>
              <a:t> </a:t>
            </a:r>
            <a:r>
              <a:rPr lang="cs-CZ" dirty="0" err="1" smtClean="0"/>
              <a:t>law</a:t>
            </a:r>
            <a:endParaRPr lang="cs-CZ" dirty="0" smtClean="0"/>
          </a:p>
          <a:p>
            <a:r>
              <a:rPr lang="cs-CZ" dirty="0" err="1" smtClean="0"/>
              <a:t>Third</a:t>
            </a:r>
            <a:r>
              <a:rPr lang="cs-CZ" dirty="0" smtClean="0"/>
              <a:t> </a:t>
            </a:r>
            <a:r>
              <a:rPr lang="cs-CZ" dirty="0" err="1" smtClean="0"/>
              <a:t>level</a:t>
            </a:r>
            <a:r>
              <a:rPr lang="cs-CZ" dirty="0" smtClean="0"/>
              <a:t> - International </a:t>
            </a:r>
            <a:r>
              <a:rPr lang="cs-CZ" dirty="0" err="1" smtClean="0"/>
              <a:t>Commercial</a:t>
            </a:r>
            <a:r>
              <a:rPr lang="cs-CZ" dirty="0" smtClean="0"/>
              <a:t> </a:t>
            </a:r>
            <a:r>
              <a:rPr lang="cs-CZ" dirty="0" err="1" smtClean="0"/>
              <a:t>Transactions</a:t>
            </a:r>
            <a:endParaRPr lang="cs-CZ" dirty="0" smtClean="0"/>
          </a:p>
          <a:p>
            <a:r>
              <a:rPr lang="cs-CZ" dirty="0" err="1" smtClean="0"/>
              <a:t>The</a:t>
            </a:r>
            <a:r>
              <a:rPr lang="cs-CZ" dirty="0" smtClean="0"/>
              <a:t> UN </a:t>
            </a:r>
            <a:r>
              <a:rPr lang="cs-CZ" dirty="0" err="1" smtClean="0"/>
              <a:t>Convention</a:t>
            </a:r>
            <a:r>
              <a:rPr lang="cs-CZ" dirty="0" smtClean="0"/>
              <a:t> on </a:t>
            </a:r>
            <a:r>
              <a:rPr lang="cs-CZ" dirty="0" err="1" smtClean="0"/>
              <a:t>Contracts</a:t>
            </a:r>
            <a:r>
              <a:rPr lang="cs-CZ" dirty="0" smtClean="0"/>
              <a:t> </a:t>
            </a:r>
            <a:r>
              <a:rPr lang="cs-CZ" dirty="0" err="1" smtClean="0"/>
              <a:t>for</a:t>
            </a:r>
            <a:r>
              <a:rPr lang="cs-CZ" dirty="0" smtClean="0"/>
              <a:t> International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 (</a:t>
            </a:r>
            <a:r>
              <a:rPr lang="cs-CZ" dirty="0" err="1" smtClean="0"/>
              <a:t>CISG</a:t>
            </a:r>
            <a:r>
              <a:rPr lang="cs-CZ" dirty="0" smtClean="0"/>
              <a:t>)</a:t>
            </a:r>
          </a:p>
        </p:txBody>
      </p:sp>
    </p:spTree>
    <p:extLst>
      <p:ext uri="{BB962C8B-B14F-4D97-AF65-F5344CB8AC3E}">
        <p14:creationId xmlns:p14="http://schemas.microsoft.com/office/powerpoint/2010/main" val="16936014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smtClean="0"/>
              <a:t>Mr. </a:t>
            </a:r>
            <a:r>
              <a:rPr lang="cs-CZ" dirty="0"/>
              <a:t>A </a:t>
            </a:r>
            <a:r>
              <a:rPr lang="cs-CZ" dirty="0" err="1"/>
              <a:t>from</a:t>
            </a:r>
            <a:r>
              <a:rPr lang="cs-CZ" dirty="0"/>
              <a:t> </a:t>
            </a:r>
            <a:r>
              <a:rPr lang="cs-CZ" dirty="0" err="1"/>
              <a:t>the</a:t>
            </a:r>
            <a:r>
              <a:rPr lang="cs-CZ" dirty="0"/>
              <a:t> Czech Republic </a:t>
            </a:r>
            <a:r>
              <a:rPr lang="cs-CZ" dirty="0" err="1" smtClean="0"/>
              <a:t>went</a:t>
            </a:r>
            <a:r>
              <a:rPr lang="cs-CZ" dirty="0" smtClean="0"/>
              <a:t> on a </a:t>
            </a:r>
            <a:r>
              <a:rPr lang="cs-CZ" dirty="0" err="1" smtClean="0"/>
              <a:t>trip</a:t>
            </a:r>
            <a:r>
              <a:rPr lang="cs-CZ" dirty="0" smtClean="0"/>
              <a:t> to </a:t>
            </a:r>
            <a:r>
              <a:rPr lang="cs-CZ" dirty="0" err="1" smtClean="0"/>
              <a:t>Vienna</a:t>
            </a:r>
            <a:r>
              <a:rPr lang="cs-CZ" dirty="0" smtClean="0"/>
              <a:t>, </a:t>
            </a:r>
            <a:r>
              <a:rPr lang="cs-CZ" dirty="0" err="1" smtClean="0"/>
              <a:t>Austria</a:t>
            </a:r>
            <a:r>
              <a:rPr lang="cs-CZ" dirty="0" smtClean="0"/>
              <a:t>. </a:t>
            </a:r>
            <a:r>
              <a:rPr lang="cs-CZ" dirty="0" err="1" smtClean="0"/>
              <a:t>During</a:t>
            </a:r>
            <a:r>
              <a:rPr lang="cs-CZ" dirty="0" smtClean="0"/>
              <a:t> his visit he </a:t>
            </a:r>
            <a:r>
              <a:rPr lang="cs-CZ" dirty="0" err="1" smtClean="0"/>
              <a:t>bought</a:t>
            </a:r>
            <a:r>
              <a:rPr lang="cs-CZ" dirty="0" smtClean="0"/>
              <a:t> a </a:t>
            </a:r>
            <a:r>
              <a:rPr lang="cs-CZ" dirty="0" err="1" smtClean="0"/>
              <a:t>new</a:t>
            </a:r>
            <a:r>
              <a:rPr lang="cs-CZ" dirty="0" smtClean="0"/>
              <a:t> </a:t>
            </a:r>
            <a:r>
              <a:rPr lang="cs-CZ" dirty="0" err="1" smtClean="0"/>
              <a:t>coffe</a:t>
            </a:r>
            <a:r>
              <a:rPr lang="cs-CZ" dirty="0" smtClean="0"/>
              <a:t> </a:t>
            </a:r>
            <a:r>
              <a:rPr lang="cs-CZ" dirty="0" err="1" smtClean="0"/>
              <a:t>machine</a:t>
            </a:r>
            <a:r>
              <a:rPr lang="cs-CZ" dirty="0" smtClean="0"/>
              <a:t> to his </a:t>
            </a:r>
            <a:r>
              <a:rPr lang="cs-CZ" dirty="0" err="1" smtClean="0"/>
              <a:t>kitchen</a:t>
            </a:r>
            <a:r>
              <a:rPr lang="cs-CZ" dirty="0" smtClean="0"/>
              <a:t>.</a:t>
            </a:r>
            <a:endParaRPr lang="en-US" dirty="0"/>
          </a:p>
          <a:p>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30</a:t>
            </a:fld>
            <a:endParaRPr lang="cs-CZ"/>
          </a:p>
        </p:txBody>
      </p:sp>
    </p:spTree>
    <p:extLst>
      <p:ext uri="{BB962C8B-B14F-4D97-AF65-F5344CB8AC3E}">
        <p14:creationId xmlns:p14="http://schemas.microsoft.com/office/powerpoint/2010/main" val="192069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smtClean="0"/>
              <a:t>Germany</a:t>
            </a:r>
            <a:r>
              <a:rPr lang="cs-CZ" dirty="0" smtClean="0"/>
              <a:t> on leasing </a:t>
            </a:r>
            <a:r>
              <a:rPr lang="cs-CZ" dirty="0" err="1" smtClean="0"/>
              <a:t>of</a:t>
            </a:r>
            <a:r>
              <a:rPr lang="cs-CZ" dirty="0" smtClean="0"/>
              <a:t> a </a:t>
            </a:r>
            <a:r>
              <a:rPr lang="cs-CZ" dirty="0" err="1" smtClean="0"/>
              <a:t>industrial</a:t>
            </a:r>
            <a:r>
              <a:rPr lang="cs-CZ" dirty="0" smtClean="0"/>
              <a:t> </a:t>
            </a:r>
            <a:r>
              <a:rPr lang="cs-CZ" dirty="0" err="1" smtClean="0"/>
              <a:t>machine</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31</a:t>
            </a:fld>
            <a:endParaRPr lang="cs-CZ"/>
          </a:p>
        </p:txBody>
      </p:sp>
    </p:spTree>
    <p:extLst>
      <p:ext uri="{BB962C8B-B14F-4D97-AF65-F5344CB8AC3E}">
        <p14:creationId xmlns:p14="http://schemas.microsoft.com/office/powerpoint/2010/main" val="3637442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smtClean="0"/>
              <a:t>(</a:t>
            </a:r>
            <a:r>
              <a:rPr lang="cs-CZ" dirty="0" err="1" smtClean="0"/>
              <a:t>seller</a:t>
            </a:r>
            <a:r>
              <a:rPr lang="cs-CZ" dirty="0" smtClean="0"/>
              <a:t>) </a:t>
            </a:r>
            <a:r>
              <a:rPr lang="cs-CZ" dirty="0" err="1" smtClean="0"/>
              <a:t>concluded</a:t>
            </a:r>
            <a:r>
              <a:rPr lang="cs-CZ" dirty="0" smtClean="0"/>
              <a:t> </a:t>
            </a:r>
            <a:r>
              <a:rPr lang="cs-CZ" dirty="0"/>
              <a:t>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smtClean="0"/>
              <a:t>(</a:t>
            </a:r>
            <a:r>
              <a:rPr lang="cs-CZ" dirty="0" err="1" smtClean="0"/>
              <a:t>buyer</a:t>
            </a:r>
            <a:r>
              <a:rPr lang="cs-CZ" dirty="0" smtClean="0"/>
              <a:t>) on </a:t>
            </a:r>
            <a:r>
              <a:rPr lang="cs-CZ" dirty="0" err="1"/>
              <a:t>supply</a:t>
            </a:r>
            <a:r>
              <a:rPr lang="cs-CZ" dirty="0"/>
              <a:t> </a:t>
            </a:r>
            <a:r>
              <a:rPr lang="cs-CZ" dirty="0" err="1"/>
              <a:t>of</a:t>
            </a:r>
            <a:r>
              <a:rPr lang="cs-CZ" dirty="0"/>
              <a:t> </a:t>
            </a:r>
            <a:r>
              <a:rPr lang="cs-CZ" dirty="0" smtClean="0"/>
              <a:t>1000 </a:t>
            </a:r>
            <a:r>
              <a:rPr lang="cs-CZ" dirty="0" err="1"/>
              <a:t>pcs</a:t>
            </a:r>
            <a:r>
              <a:rPr lang="cs-CZ" dirty="0"/>
              <a:t> </a:t>
            </a:r>
            <a:r>
              <a:rPr lang="cs-CZ" dirty="0" err="1"/>
              <a:t>wooden</a:t>
            </a:r>
            <a:r>
              <a:rPr lang="cs-CZ" dirty="0"/>
              <a:t> </a:t>
            </a:r>
            <a:r>
              <a:rPr lang="cs-CZ" dirty="0" err="1"/>
              <a:t>chairs</a:t>
            </a:r>
            <a:r>
              <a:rPr lang="cs-CZ" dirty="0"/>
              <a:t> </a:t>
            </a:r>
            <a:r>
              <a:rPr lang="cs-CZ" dirty="0" err="1"/>
              <a:t>for</a:t>
            </a:r>
            <a:r>
              <a:rPr lang="cs-CZ" dirty="0"/>
              <a:t> </a:t>
            </a:r>
            <a:r>
              <a:rPr lang="cs-CZ" dirty="0" err="1"/>
              <a:t>price</a:t>
            </a:r>
            <a:r>
              <a:rPr lang="cs-CZ" dirty="0"/>
              <a:t> 100 EUR </a:t>
            </a:r>
            <a:r>
              <a:rPr lang="cs-CZ" dirty="0" err="1"/>
              <a:t>for</a:t>
            </a:r>
            <a:r>
              <a:rPr lang="cs-CZ" dirty="0"/>
              <a:t> </a:t>
            </a:r>
            <a:r>
              <a:rPr lang="cs-CZ" dirty="0" err="1"/>
              <a:t>one</a:t>
            </a:r>
            <a:r>
              <a:rPr lang="cs-CZ" dirty="0"/>
              <a:t> </a:t>
            </a:r>
            <a:r>
              <a:rPr lang="cs-CZ" dirty="0" err="1"/>
              <a:t>chair</a:t>
            </a:r>
            <a:r>
              <a:rPr lang="cs-CZ" dirty="0" smtClean="0"/>
              <a:t>. Party B (</a:t>
            </a:r>
            <a:r>
              <a:rPr lang="cs-CZ" dirty="0" err="1" smtClean="0"/>
              <a:t>buyer</a:t>
            </a:r>
            <a:r>
              <a:rPr lang="cs-CZ" dirty="0" smtClean="0"/>
              <a:t>) </a:t>
            </a:r>
            <a:r>
              <a:rPr lang="cs-CZ" dirty="0" err="1" smtClean="0"/>
              <a:t>will</a:t>
            </a:r>
            <a:r>
              <a:rPr lang="cs-CZ" dirty="0" smtClean="0"/>
              <a:t> </a:t>
            </a:r>
            <a:r>
              <a:rPr lang="cs-CZ" dirty="0" err="1" smtClean="0"/>
              <a:t>provide</a:t>
            </a:r>
            <a:r>
              <a:rPr lang="cs-CZ" dirty="0" smtClean="0"/>
              <a:t> </a:t>
            </a:r>
            <a:r>
              <a:rPr lang="cs-CZ" dirty="0" err="1" smtClean="0"/>
              <a:t>all</a:t>
            </a:r>
            <a:r>
              <a:rPr lang="cs-CZ" dirty="0" smtClean="0"/>
              <a:t> </a:t>
            </a:r>
            <a:r>
              <a:rPr lang="cs-CZ" dirty="0" err="1" smtClean="0"/>
              <a:t>the</a:t>
            </a:r>
            <a:r>
              <a:rPr lang="cs-CZ" dirty="0" smtClean="0"/>
              <a:t> </a:t>
            </a:r>
            <a:r>
              <a:rPr lang="cs-CZ" dirty="0" err="1" smtClean="0"/>
              <a:t>wood</a:t>
            </a:r>
            <a:r>
              <a:rPr lang="cs-CZ" dirty="0" smtClean="0"/>
              <a:t> to make </a:t>
            </a:r>
            <a:r>
              <a:rPr lang="cs-CZ" dirty="0" err="1" smtClean="0"/>
              <a:t>the</a:t>
            </a:r>
            <a:r>
              <a:rPr lang="cs-CZ" dirty="0" smtClean="0"/>
              <a:t> </a:t>
            </a:r>
            <a:r>
              <a:rPr lang="cs-CZ" dirty="0" err="1" smtClean="0"/>
              <a:t>chairs</a:t>
            </a:r>
            <a:r>
              <a:rPr lang="cs-CZ" dirty="0" smtClean="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32</a:t>
            </a:fld>
            <a:endParaRPr lang="cs-CZ"/>
          </a:p>
        </p:txBody>
      </p:sp>
    </p:spTree>
    <p:extLst>
      <p:ext uri="{BB962C8B-B14F-4D97-AF65-F5344CB8AC3E}">
        <p14:creationId xmlns:p14="http://schemas.microsoft.com/office/powerpoint/2010/main" val="8111789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seller</a:t>
            </a:r>
            <a:r>
              <a:rPr lang="cs-CZ" dirty="0"/>
              <a:t>)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err="1"/>
              <a:t>buyer</a:t>
            </a:r>
            <a:r>
              <a:rPr lang="cs-CZ" dirty="0"/>
              <a:t>) on </a:t>
            </a:r>
            <a:r>
              <a:rPr lang="cs-CZ" dirty="0" err="1"/>
              <a:t>supply</a:t>
            </a:r>
            <a:r>
              <a:rPr lang="cs-CZ" dirty="0"/>
              <a:t> </a:t>
            </a:r>
            <a:r>
              <a:rPr lang="cs-CZ" dirty="0" err="1"/>
              <a:t>of</a:t>
            </a:r>
            <a:r>
              <a:rPr lang="cs-CZ" dirty="0"/>
              <a:t> 1000 </a:t>
            </a:r>
            <a:r>
              <a:rPr lang="cs-CZ" dirty="0" err="1"/>
              <a:t>pcs</a:t>
            </a:r>
            <a:r>
              <a:rPr lang="cs-CZ" dirty="0"/>
              <a:t> </a:t>
            </a:r>
            <a:r>
              <a:rPr lang="cs-CZ" dirty="0" err="1"/>
              <a:t>wooden</a:t>
            </a:r>
            <a:r>
              <a:rPr lang="cs-CZ" dirty="0"/>
              <a:t> </a:t>
            </a:r>
            <a:r>
              <a:rPr lang="cs-CZ" dirty="0" err="1"/>
              <a:t>chairs</a:t>
            </a:r>
            <a:r>
              <a:rPr lang="cs-CZ" dirty="0"/>
              <a:t> </a:t>
            </a:r>
            <a:r>
              <a:rPr lang="cs-CZ" dirty="0" err="1"/>
              <a:t>for</a:t>
            </a:r>
            <a:r>
              <a:rPr lang="cs-CZ" dirty="0"/>
              <a:t> </a:t>
            </a:r>
            <a:r>
              <a:rPr lang="cs-CZ" dirty="0" err="1"/>
              <a:t>price</a:t>
            </a:r>
            <a:r>
              <a:rPr lang="cs-CZ" dirty="0"/>
              <a:t> 100 EUR </a:t>
            </a:r>
            <a:r>
              <a:rPr lang="cs-CZ" dirty="0" err="1"/>
              <a:t>for</a:t>
            </a:r>
            <a:r>
              <a:rPr lang="cs-CZ" dirty="0"/>
              <a:t> </a:t>
            </a:r>
            <a:r>
              <a:rPr lang="cs-CZ" dirty="0" err="1"/>
              <a:t>one</a:t>
            </a:r>
            <a:r>
              <a:rPr lang="cs-CZ" dirty="0"/>
              <a:t> </a:t>
            </a:r>
            <a:r>
              <a:rPr lang="cs-CZ" dirty="0" err="1"/>
              <a:t>chair</a:t>
            </a:r>
            <a:r>
              <a:rPr lang="cs-CZ" dirty="0"/>
              <a:t>. Party B (</a:t>
            </a:r>
            <a:r>
              <a:rPr lang="cs-CZ" dirty="0" err="1"/>
              <a:t>buyer</a:t>
            </a:r>
            <a:r>
              <a:rPr lang="cs-CZ" dirty="0"/>
              <a:t>) </a:t>
            </a:r>
            <a:r>
              <a:rPr lang="cs-CZ" dirty="0" err="1" smtClean="0"/>
              <a:t>provided</a:t>
            </a:r>
            <a:r>
              <a:rPr lang="cs-CZ" dirty="0" smtClean="0"/>
              <a:t> </a:t>
            </a:r>
            <a:r>
              <a:rPr lang="cs-CZ" dirty="0" err="1" smtClean="0"/>
              <a:t>designed</a:t>
            </a:r>
            <a:r>
              <a:rPr lang="cs-CZ" dirty="0" smtClean="0"/>
              <a:t> on </a:t>
            </a:r>
            <a:r>
              <a:rPr lang="cs-CZ" dirty="0" err="1" smtClean="0"/>
              <a:t>the</a:t>
            </a:r>
            <a:r>
              <a:rPr lang="cs-CZ" dirty="0" smtClean="0"/>
              <a:t> </a:t>
            </a:r>
            <a:r>
              <a:rPr lang="cs-CZ" dirty="0" err="1" smtClean="0"/>
              <a:t>chairs</a:t>
            </a:r>
            <a:r>
              <a:rPr lang="cs-CZ" dirty="0" smtClean="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33</a:t>
            </a:fld>
            <a:endParaRPr lang="cs-CZ"/>
          </a:p>
        </p:txBody>
      </p:sp>
    </p:spTree>
    <p:extLst>
      <p:ext uri="{BB962C8B-B14F-4D97-AF65-F5344CB8AC3E}">
        <p14:creationId xmlns:p14="http://schemas.microsoft.com/office/powerpoint/2010/main" val="5197171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1. </a:t>
            </a:r>
            <a:r>
              <a:rPr lang="cs-CZ" dirty="0" err="1"/>
              <a:t>Sale</a:t>
            </a:r>
            <a:r>
              <a:rPr lang="cs-CZ" dirty="0"/>
              <a:t> </a:t>
            </a:r>
            <a:r>
              <a:rPr lang="cs-CZ" dirty="0" err="1"/>
              <a:t>of</a:t>
            </a:r>
            <a:r>
              <a:rPr lang="cs-CZ" dirty="0"/>
              <a:t> </a:t>
            </a:r>
            <a:r>
              <a:rPr lang="cs-CZ" dirty="0" err="1"/>
              <a:t>goods</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a:t>Party A </a:t>
            </a:r>
            <a:r>
              <a:rPr lang="cs-CZ" dirty="0" err="1"/>
              <a:t>from</a:t>
            </a:r>
            <a:r>
              <a:rPr lang="cs-CZ" dirty="0"/>
              <a:t> </a:t>
            </a:r>
            <a:r>
              <a:rPr lang="cs-CZ" dirty="0" err="1"/>
              <a:t>the</a:t>
            </a:r>
            <a:r>
              <a:rPr lang="cs-CZ" dirty="0"/>
              <a:t> Czech Republic (</a:t>
            </a:r>
            <a:r>
              <a:rPr lang="cs-CZ" dirty="0" err="1"/>
              <a:t>seller</a:t>
            </a:r>
            <a:r>
              <a:rPr lang="cs-CZ" dirty="0"/>
              <a:t>) </a:t>
            </a:r>
            <a:r>
              <a:rPr lang="cs-CZ" dirty="0" err="1"/>
              <a:t>concluded</a:t>
            </a:r>
            <a:r>
              <a:rPr lang="cs-CZ" dirty="0"/>
              <a:t> a </a:t>
            </a:r>
            <a:r>
              <a:rPr lang="cs-CZ" dirty="0" err="1"/>
              <a:t>contract</a:t>
            </a:r>
            <a:r>
              <a:rPr lang="cs-CZ" dirty="0"/>
              <a:t> </a:t>
            </a:r>
            <a:r>
              <a:rPr lang="cs-CZ" dirty="0" err="1"/>
              <a:t>with</a:t>
            </a:r>
            <a:r>
              <a:rPr lang="cs-CZ" dirty="0"/>
              <a:t> party B </a:t>
            </a:r>
            <a:r>
              <a:rPr lang="cs-CZ" dirty="0" err="1"/>
              <a:t>from</a:t>
            </a:r>
            <a:r>
              <a:rPr lang="cs-CZ" dirty="0"/>
              <a:t> </a:t>
            </a:r>
            <a:r>
              <a:rPr lang="cs-CZ" dirty="0" err="1"/>
              <a:t>Germany</a:t>
            </a:r>
            <a:r>
              <a:rPr lang="cs-CZ" dirty="0"/>
              <a:t> (</a:t>
            </a:r>
            <a:r>
              <a:rPr lang="cs-CZ" dirty="0" err="1"/>
              <a:t>buyer</a:t>
            </a:r>
            <a:r>
              <a:rPr lang="cs-CZ" dirty="0"/>
              <a:t>) on </a:t>
            </a:r>
            <a:r>
              <a:rPr lang="cs-CZ" dirty="0" err="1" smtClean="0"/>
              <a:t>sale</a:t>
            </a:r>
            <a:r>
              <a:rPr lang="cs-CZ" dirty="0" smtClean="0"/>
              <a:t> </a:t>
            </a:r>
            <a:r>
              <a:rPr lang="cs-CZ" dirty="0" err="1" smtClean="0"/>
              <a:t>of</a:t>
            </a:r>
            <a:r>
              <a:rPr lang="cs-CZ" dirty="0" smtClean="0"/>
              <a:t> </a:t>
            </a:r>
            <a:r>
              <a:rPr lang="cs-CZ" dirty="0" err="1" smtClean="0"/>
              <a:t>industrial</a:t>
            </a:r>
            <a:r>
              <a:rPr lang="cs-CZ" dirty="0" smtClean="0"/>
              <a:t> </a:t>
            </a:r>
            <a:r>
              <a:rPr lang="cs-CZ" dirty="0" err="1" smtClean="0"/>
              <a:t>flow</a:t>
            </a:r>
            <a:r>
              <a:rPr lang="cs-CZ" dirty="0" smtClean="0"/>
              <a:t> line (</a:t>
            </a:r>
            <a:r>
              <a:rPr lang="cs-CZ" dirty="0" err="1" smtClean="0"/>
              <a:t>machinery</a:t>
            </a:r>
            <a:r>
              <a:rPr lang="cs-CZ" dirty="0" smtClean="0"/>
              <a:t>). Party A </a:t>
            </a:r>
            <a:r>
              <a:rPr lang="cs-CZ" dirty="0" err="1" smtClean="0"/>
              <a:t>agreed</a:t>
            </a:r>
            <a:r>
              <a:rPr lang="cs-CZ" dirty="0" smtClean="0"/>
              <a:t> to </a:t>
            </a:r>
            <a:r>
              <a:rPr lang="cs-CZ" dirty="0" err="1" smtClean="0"/>
              <a:t>install</a:t>
            </a:r>
            <a:r>
              <a:rPr lang="cs-CZ" dirty="0" smtClean="0"/>
              <a:t> </a:t>
            </a:r>
            <a:r>
              <a:rPr lang="cs-CZ" dirty="0" err="1" smtClean="0"/>
              <a:t>the</a:t>
            </a:r>
            <a:r>
              <a:rPr lang="cs-CZ" dirty="0" smtClean="0"/>
              <a:t> </a:t>
            </a:r>
            <a:r>
              <a:rPr lang="cs-CZ" dirty="0" err="1" smtClean="0"/>
              <a:t>machinery</a:t>
            </a:r>
            <a:r>
              <a:rPr lang="cs-CZ" dirty="0" smtClean="0"/>
              <a:t>. </a:t>
            </a:r>
            <a:r>
              <a:rPr lang="cs-CZ" dirty="0" err="1" smtClean="0"/>
              <a:t>Cost</a:t>
            </a:r>
            <a:r>
              <a:rPr lang="cs-CZ" dirty="0" smtClean="0"/>
              <a:t> </a:t>
            </a:r>
            <a:r>
              <a:rPr lang="cs-CZ" dirty="0" err="1" smtClean="0"/>
              <a:t>of</a:t>
            </a:r>
            <a:r>
              <a:rPr lang="cs-CZ" dirty="0" smtClean="0"/>
              <a:t> </a:t>
            </a:r>
            <a:r>
              <a:rPr lang="cs-CZ" dirty="0" err="1" smtClean="0"/>
              <a:t>the</a:t>
            </a:r>
            <a:r>
              <a:rPr lang="cs-CZ" dirty="0" smtClean="0"/>
              <a:t> </a:t>
            </a:r>
            <a:r>
              <a:rPr lang="cs-CZ" dirty="0" err="1" smtClean="0"/>
              <a:t>machinery</a:t>
            </a:r>
            <a:r>
              <a:rPr lang="cs-CZ" dirty="0" smtClean="0"/>
              <a:t> </a:t>
            </a:r>
            <a:r>
              <a:rPr lang="cs-CZ" dirty="0" err="1" smtClean="0"/>
              <a:t>is</a:t>
            </a:r>
            <a:r>
              <a:rPr lang="cs-CZ" dirty="0" smtClean="0"/>
              <a:t> 200.000 EUR, </a:t>
            </a:r>
            <a:r>
              <a:rPr lang="cs-CZ" dirty="0" err="1" smtClean="0"/>
              <a:t>cost</a:t>
            </a:r>
            <a:r>
              <a:rPr lang="cs-CZ" dirty="0" smtClean="0"/>
              <a:t> </a:t>
            </a:r>
            <a:r>
              <a:rPr lang="cs-CZ" dirty="0" err="1" smtClean="0"/>
              <a:t>of</a:t>
            </a:r>
            <a:r>
              <a:rPr lang="cs-CZ" dirty="0" smtClean="0"/>
              <a:t> </a:t>
            </a:r>
            <a:r>
              <a:rPr lang="cs-CZ" dirty="0" err="1" smtClean="0"/>
              <a:t>the</a:t>
            </a:r>
            <a:r>
              <a:rPr lang="cs-CZ" dirty="0" smtClean="0"/>
              <a:t> </a:t>
            </a:r>
            <a:r>
              <a:rPr lang="cs-CZ" dirty="0" err="1" smtClean="0"/>
              <a:t>installation</a:t>
            </a:r>
            <a:r>
              <a:rPr lang="cs-CZ" dirty="0" smtClean="0"/>
              <a:t> </a:t>
            </a:r>
            <a:r>
              <a:rPr lang="cs-CZ" dirty="0" err="1" smtClean="0"/>
              <a:t>is</a:t>
            </a:r>
            <a:r>
              <a:rPr lang="cs-CZ" dirty="0" smtClean="0"/>
              <a:t> 10.000 EUR. </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34</a:t>
            </a:fld>
            <a:endParaRPr lang="cs-CZ"/>
          </a:p>
        </p:txBody>
      </p:sp>
    </p:spTree>
    <p:extLst>
      <p:ext uri="{BB962C8B-B14F-4D97-AF65-F5344CB8AC3E}">
        <p14:creationId xmlns:p14="http://schemas.microsoft.com/office/powerpoint/2010/main" val="78563552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a:t>
            </a:r>
            <a:r>
              <a:rPr lang="cs-CZ" dirty="0" smtClean="0">
                <a:solidFill>
                  <a:schemeClr val="accent6"/>
                </a:solidFill>
              </a:rPr>
              <a:t>International</a:t>
            </a:r>
            <a:r>
              <a:rPr lang="cs-CZ" dirty="0" smtClean="0"/>
              <a:t> element</a:t>
            </a:r>
            <a:endParaRPr lang="en-US" dirty="0"/>
          </a:p>
        </p:txBody>
      </p:sp>
      <p:sp>
        <p:nvSpPr>
          <p:cNvPr id="3" name="Zástupný symbol pro obsah 2"/>
          <p:cNvSpPr>
            <a:spLocks noGrp="1"/>
          </p:cNvSpPr>
          <p:nvPr>
            <p:ph idx="1"/>
          </p:nvPr>
        </p:nvSpPr>
        <p:spPr/>
        <p:txBody>
          <a:bodyPr/>
          <a:lstStyle/>
          <a:p>
            <a:r>
              <a:rPr lang="cs-CZ" dirty="0" err="1" smtClean="0"/>
              <a:t>Only</a:t>
            </a:r>
            <a:r>
              <a:rPr lang="cs-CZ" dirty="0" smtClean="0"/>
              <a:t> </a:t>
            </a:r>
            <a:r>
              <a:rPr lang="cs-CZ" dirty="0" err="1" smtClean="0"/>
              <a:t>contracts</a:t>
            </a:r>
            <a:r>
              <a:rPr lang="cs-CZ" dirty="0" smtClean="0"/>
              <a:t> on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 </a:t>
            </a:r>
            <a:r>
              <a:rPr lang="cs-CZ" dirty="0" err="1" smtClean="0"/>
              <a:t>with</a:t>
            </a:r>
            <a:r>
              <a:rPr lang="cs-CZ" dirty="0" smtClean="0"/>
              <a:t> </a:t>
            </a:r>
            <a:r>
              <a:rPr lang="cs-CZ" dirty="0" err="1" smtClean="0"/>
              <a:t>international</a:t>
            </a:r>
            <a:r>
              <a:rPr lang="cs-CZ" dirty="0" smtClean="0"/>
              <a:t> element</a:t>
            </a:r>
          </a:p>
          <a:p>
            <a:r>
              <a:rPr lang="cs-CZ" dirty="0" smtClean="0"/>
              <a:t>Art. 1</a:t>
            </a:r>
          </a:p>
          <a:p>
            <a:pPr marL="457200" indent="-457200">
              <a:buFont typeface="+mj-lt"/>
              <a:buAutoNum type="arabicPeriod"/>
            </a:pPr>
            <a:r>
              <a:rPr lang="en-US" i="1" dirty="0"/>
              <a:t>This Convention applies to contracts of sale of goods between parties whose </a:t>
            </a:r>
            <a:r>
              <a:rPr lang="en-US" b="1" i="1" dirty="0"/>
              <a:t>places of business </a:t>
            </a:r>
            <a:r>
              <a:rPr lang="en-US" i="1" dirty="0"/>
              <a:t>are in different States</a:t>
            </a:r>
            <a:r>
              <a:rPr lang="en-US" i="1" dirty="0" smtClean="0"/>
              <a:t>:</a:t>
            </a:r>
            <a:endParaRPr lang="cs-CZ" i="1" dirty="0" smtClean="0"/>
          </a:p>
          <a:p>
            <a:pPr marL="857250" lvl="1" indent="-457200">
              <a:buFont typeface="+mj-lt"/>
              <a:buAutoNum type="alphaLcParenR"/>
            </a:pPr>
            <a:r>
              <a:rPr lang="en-US" i="1" dirty="0" smtClean="0"/>
              <a:t>when </a:t>
            </a:r>
            <a:r>
              <a:rPr lang="en-US" i="1" dirty="0"/>
              <a:t>the States are Contracting States; </a:t>
            </a:r>
            <a:r>
              <a:rPr lang="en-US" i="1" dirty="0" smtClean="0"/>
              <a:t>or</a:t>
            </a:r>
            <a:endParaRPr lang="cs-CZ" i="1" dirty="0" smtClean="0"/>
          </a:p>
          <a:p>
            <a:pPr marL="857250" lvl="1" indent="-457200">
              <a:buFont typeface="+mj-lt"/>
              <a:buAutoNum type="alphaLcParenR"/>
            </a:pPr>
            <a:r>
              <a:rPr lang="en-US" i="1" dirty="0" smtClean="0"/>
              <a:t>when </a:t>
            </a:r>
            <a:r>
              <a:rPr lang="en-US" i="1" dirty="0"/>
              <a:t>the rules of private international law lead to the application of the law of a Contracting State.</a:t>
            </a:r>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35</a:t>
            </a:fld>
            <a:endParaRPr lang="cs-CZ"/>
          </a:p>
        </p:txBody>
      </p:sp>
    </p:spTree>
    <p:extLst>
      <p:ext uri="{BB962C8B-B14F-4D97-AF65-F5344CB8AC3E}">
        <p14:creationId xmlns:p14="http://schemas.microsoft.com/office/powerpoint/2010/main" val="7743374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a:t>
            </a:r>
            <a:r>
              <a:rPr lang="cs-CZ" dirty="0">
                <a:solidFill>
                  <a:schemeClr val="accent6"/>
                </a:solidFill>
              </a:rPr>
              <a:t>International</a:t>
            </a:r>
            <a:r>
              <a:rPr lang="cs-CZ" dirty="0"/>
              <a:t> element</a:t>
            </a:r>
            <a:endParaRPr lang="en-US" dirty="0"/>
          </a:p>
        </p:txBody>
      </p:sp>
      <p:sp>
        <p:nvSpPr>
          <p:cNvPr id="3" name="Zástupný symbol pro obsah 2"/>
          <p:cNvSpPr>
            <a:spLocks noGrp="1"/>
          </p:cNvSpPr>
          <p:nvPr>
            <p:ph idx="1"/>
          </p:nvPr>
        </p:nvSpPr>
        <p:spPr/>
        <p:txBody>
          <a:bodyPr/>
          <a:lstStyle/>
          <a:p>
            <a:r>
              <a:rPr lang="cs-CZ" dirty="0" smtClean="0"/>
              <a:t>Multiplicity </a:t>
            </a:r>
            <a:r>
              <a:rPr lang="cs-CZ" dirty="0" err="1" smtClean="0"/>
              <a:t>of</a:t>
            </a:r>
            <a:r>
              <a:rPr lang="cs-CZ" dirty="0" smtClean="0"/>
              <a:t> </a:t>
            </a:r>
            <a:r>
              <a:rPr lang="cs-CZ" dirty="0" err="1" smtClean="0"/>
              <a:t>places</a:t>
            </a:r>
            <a:r>
              <a:rPr lang="cs-CZ" dirty="0" smtClean="0"/>
              <a:t> </a:t>
            </a:r>
            <a:r>
              <a:rPr lang="cs-CZ" dirty="0" err="1" smtClean="0"/>
              <a:t>of</a:t>
            </a:r>
            <a:r>
              <a:rPr lang="cs-CZ" dirty="0" smtClean="0"/>
              <a:t> business</a:t>
            </a:r>
          </a:p>
          <a:p>
            <a:r>
              <a:rPr lang="cs-CZ" dirty="0" smtClean="0"/>
              <a:t>Art. 10</a:t>
            </a:r>
          </a:p>
          <a:p>
            <a:pPr marL="914400" lvl="1" indent="-457200">
              <a:buFont typeface="+mj-lt"/>
              <a:buAutoNum type="alphaLcParenR"/>
            </a:pPr>
            <a:r>
              <a:rPr lang="en-US" i="1" dirty="0"/>
              <a:t>if a party has more than one place of business, the place of business is that which has </a:t>
            </a:r>
            <a:r>
              <a:rPr lang="en-US" b="1" i="1" dirty="0"/>
              <a:t>the closest relationship to the contract </a:t>
            </a:r>
            <a:r>
              <a:rPr lang="en-US" i="1" dirty="0"/>
              <a:t>and its performance, having regard to the circumstances known to or contemplated by the parties at any time before or at the conclusion of the </a:t>
            </a:r>
            <a:r>
              <a:rPr lang="en-US" i="1" dirty="0" smtClean="0"/>
              <a:t>contract;</a:t>
            </a:r>
            <a:endParaRPr lang="cs-CZ" i="1" dirty="0" smtClean="0"/>
          </a:p>
          <a:p>
            <a:pPr marL="914400" lvl="1" indent="-457200">
              <a:buFont typeface="+mj-lt"/>
              <a:buAutoNum type="alphaLcParenR"/>
            </a:pPr>
            <a:r>
              <a:rPr lang="en-US" i="1" dirty="0" smtClean="0"/>
              <a:t>if </a:t>
            </a:r>
            <a:r>
              <a:rPr lang="en-US" i="1" dirty="0"/>
              <a:t>a party does not have a place of business, reference is to be made to his </a:t>
            </a:r>
            <a:r>
              <a:rPr lang="en-US" b="1" i="1" dirty="0"/>
              <a:t>habitual </a:t>
            </a:r>
            <a:r>
              <a:rPr lang="en-US" b="1" i="1" dirty="0" smtClean="0"/>
              <a:t>residence</a:t>
            </a:r>
            <a:r>
              <a:rPr lang="cs-CZ" b="1" i="1" dirty="0" smtClean="0"/>
              <a:t>.</a:t>
            </a:r>
            <a:endParaRPr lang="en-US" b="1" i="1" dirty="0"/>
          </a:p>
          <a:p>
            <a:pPr lvl="1"/>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36</a:t>
            </a:fld>
            <a:endParaRPr lang="cs-CZ"/>
          </a:p>
        </p:txBody>
      </p:sp>
    </p:spTree>
    <p:extLst>
      <p:ext uri="{BB962C8B-B14F-4D97-AF65-F5344CB8AC3E}">
        <p14:creationId xmlns:p14="http://schemas.microsoft.com/office/powerpoint/2010/main" val="3266808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Not </a:t>
            </a:r>
            <a:r>
              <a:rPr lang="cs-CZ" dirty="0" err="1" smtClean="0"/>
              <a:t>exluded</a:t>
            </a:r>
            <a:endParaRPr lang="en-US" dirty="0"/>
          </a:p>
        </p:txBody>
      </p:sp>
      <p:sp>
        <p:nvSpPr>
          <p:cNvPr id="3" name="Zástupný symbol pro obsah 2"/>
          <p:cNvSpPr>
            <a:spLocks noGrp="1"/>
          </p:cNvSpPr>
          <p:nvPr>
            <p:ph idx="1"/>
          </p:nvPr>
        </p:nvSpPr>
        <p:spPr/>
        <p:txBody>
          <a:bodyPr/>
          <a:lstStyle/>
          <a:p>
            <a:r>
              <a:rPr lang="cs-CZ" dirty="0" err="1" smtClean="0"/>
              <a:t>CISG</a:t>
            </a:r>
            <a:r>
              <a:rPr lang="cs-CZ" dirty="0" smtClean="0"/>
              <a:t> </a:t>
            </a:r>
            <a:r>
              <a:rPr lang="cs-CZ" dirty="0" err="1" smtClean="0"/>
              <a:t>contains</a:t>
            </a:r>
            <a:r>
              <a:rPr lang="cs-CZ" dirty="0" smtClean="0"/>
              <a:t> </a:t>
            </a:r>
            <a:r>
              <a:rPr lang="cs-CZ" b="1" dirty="0" smtClean="0"/>
              <a:t>non-</a:t>
            </a:r>
            <a:r>
              <a:rPr lang="cs-CZ" b="1" dirty="0" err="1" smtClean="0"/>
              <a:t>mandatory</a:t>
            </a:r>
            <a:r>
              <a:rPr lang="cs-CZ" b="1" dirty="0" smtClean="0"/>
              <a:t> </a:t>
            </a:r>
            <a:r>
              <a:rPr lang="cs-CZ" b="1" dirty="0" err="1" smtClean="0"/>
              <a:t>rules</a:t>
            </a:r>
            <a:endParaRPr lang="cs-CZ" b="1" dirty="0" smtClean="0"/>
          </a:p>
          <a:p>
            <a:r>
              <a:rPr lang="cs-CZ" dirty="0" smtClean="0"/>
              <a:t>Art. 6</a:t>
            </a:r>
          </a:p>
          <a:p>
            <a:pPr lvl="1"/>
            <a:r>
              <a:rPr lang="en-US" i="1" dirty="0"/>
              <a:t>The parties may exclude the application of this Convention or, subject to article 12, derogate from or vary the effect of any of its provisions.</a:t>
            </a:r>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37</a:t>
            </a:fld>
            <a:endParaRPr lang="cs-CZ"/>
          </a:p>
        </p:txBody>
      </p:sp>
    </p:spTree>
    <p:extLst>
      <p:ext uri="{BB962C8B-B14F-4D97-AF65-F5344CB8AC3E}">
        <p14:creationId xmlns:p14="http://schemas.microsoft.com/office/powerpoint/2010/main" val="40035597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Not </a:t>
            </a:r>
            <a:r>
              <a:rPr lang="cs-CZ" dirty="0" err="1"/>
              <a:t>exluded</a:t>
            </a:r>
            <a:endParaRPr lang="en-US" dirty="0"/>
          </a:p>
        </p:txBody>
      </p:sp>
      <p:sp>
        <p:nvSpPr>
          <p:cNvPr id="3" name="Zástupný symbol pro obsah 2"/>
          <p:cNvSpPr>
            <a:spLocks noGrp="1"/>
          </p:cNvSpPr>
          <p:nvPr>
            <p:ph idx="1"/>
          </p:nvPr>
        </p:nvSpPr>
        <p:spPr/>
        <p:txBody>
          <a:bodyPr/>
          <a:lstStyle/>
          <a:p>
            <a:r>
              <a:rPr lang="cs-CZ" dirty="0" err="1" smtClean="0"/>
              <a:t>How</a:t>
            </a:r>
            <a:r>
              <a:rPr lang="cs-CZ" dirty="0" smtClean="0"/>
              <a:t> to </a:t>
            </a:r>
            <a:r>
              <a:rPr lang="cs-CZ" dirty="0" err="1" smtClean="0"/>
              <a:t>exclude</a:t>
            </a:r>
            <a:r>
              <a:rPr lang="cs-CZ" dirty="0" smtClean="0"/>
              <a:t> </a:t>
            </a:r>
            <a:r>
              <a:rPr lang="cs-CZ" dirty="0" err="1" smtClean="0"/>
              <a:t>application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CISG</a:t>
            </a:r>
            <a:r>
              <a:rPr lang="cs-CZ" dirty="0" smtClean="0"/>
              <a:t>?</a:t>
            </a:r>
          </a:p>
          <a:p>
            <a:pPr marL="457200" indent="-457200">
              <a:buFont typeface="+mj-lt"/>
              <a:buAutoNum type="alphaLcParenR"/>
            </a:pPr>
            <a:r>
              <a:rPr lang="cs-CZ" dirty="0" err="1" smtClean="0"/>
              <a:t>This</a:t>
            </a:r>
            <a:r>
              <a:rPr lang="cs-CZ" dirty="0" smtClean="0"/>
              <a:t> </a:t>
            </a:r>
            <a:r>
              <a:rPr lang="cs-CZ" dirty="0" err="1" smtClean="0"/>
              <a:t>contract</a:t>
            </a:r>
            <a:r>
              <a:rPr lang="cs-CZ" dirty="0" smtClean="0"/>
              <a:t> </a:t>
            </a:r>
            <a:r>
              <a:rPr lang="cs-CZ" dirty="0" err="1" smtClean="0"/>
              <a:t>shall</a:t>
            </a:r>
            <a:r>
              <a:rPr lang="cs-CZ" dirty="0" smtClean="0"/>
              <a:t> </a:t>
            </a:r>
            <a:r>
              <a:rPr lang="cs-CZ" dirty="0" err="1" smtClean="0"/>
              <a:t>be</a:t>
            </a:r>
            <a:r>
              <a:rPr lang="cs-CZ" dirty="0" smtClean="0"/>
              <a:t> </a:t>
            </a:r>
            <a:r>
              <a:rPr lang="cs-CZ" dirty="0" err="1" smtClean="0"/>
              <a:t>governed</a:t>
            </a:r>
            <a:r>
              <a:rPr lang="cs-CZ" dirty="0" smtClean="0"/>
              <a:t> by </a:t>
            </a:r>
            <a:r>
              <a:rPr lang="cs-CZ" dirty="0" err="1" smtClean="0"/>
              <a:t>the</a:t>
            </a:r>
            <a:r>
              <a:rPr lang="cs-CZ" dirty="0" smtClean="0"/>
              <a:t> Czech </a:t>
            </a:r>
            <a:r>
              <a:rPr lang="cs-CZ" dirty="0" err="1" smtClean="0"/>
              <a:t>law</a:t>
            </a:r>
            <a:r>
              <a:rPr lang="cs-CZ" dirty="0" smtClean="0"/>
              <a:t>.</a:t>
            </a:r>
          </a:p>
          <a:p>
            <a:pPr marL="457200" indent="-457200">
              <a:buFont typeface="+mj-lt"/>
              <a:buAutoNum type="alphaLcParenR"/>
            </a:pPr>
            <a:r>
              <a:rPr lang="cs-CZ" dirty="0" err="1" smtClean="0"/>
              <a:t>This</a:t>
            </a:r>
            <a:r>
              <a:rPr lang="cs-CZ" dirty="0" smtClean="0"/>
              <a:t> </a:t>
            </a:r>
            <a:r>
              <a:rPr lang="cs-CZ" dirty="0" err="1" smtClean="0"/>
              <a:t>contract</a:t>
            </a:r>
            <a:r>
              <a:rPr lang="cs-CZ" dirty="0" smtClean="0"/>
              <a:t> </a:t>
            </a:r>
            <a:r>
              <a:rPr lang="cs-CZ" dirty="0" err="1" smtClean="0"/>
              <a:t>shall</a:t>
            </a:r>
            <a:r>
              <a:rPr lang="cs-CZ" dirty="0" smtClean="0"/>
              <a:t> </a:t>
            </a:r>
            <a:r>
              <a:rPr lang="cs-CZ" dirty="0" err="1" smtClean="0"/>
              <a:t>be</a:t>
            </a:r>
            <a:r>
              <a:rPr lang="cs-CZ" dirty="0" smtClean="0"/>
              <a:t> </a:t>
            </a:r>
            <a:r>
              <a:rPr lang="cs-CZ" dirty="0" err="1" smtClean="0"/>
              <a:t>governed</a:t>
            </a:r>
            <a:r>
              <a:rPr lang="cs-CZ" dirty="0" smtClean="0"/>
              <a:t> by </a:t>
            </a:r>
            <a:r>
              <a:rPr lang="cs-CZ" dirty="0" err="1" smtClean="0"/>
              <a:t>the</a:t>
            </a:r>
            <a:r>
              <a:rPr lang="cs-CZ" dirty="0" smtClean="0"/>
              <a:t> Czech Civil </a:t>
            </a:r>
            <a:r>
              <a:rPr lang="cs-CZ" dirty="0" err="1" smtClean="0"/>
              <a:t>Code</a:t>
            </a:r>
            <a:r>
              <a:rPr lang="cs-CZ" dirty="0" smtClean="0"/>
              <a:t>.</a:t>
            </a:r>
          </a:p>
          <a:p>
            <a:pPr marL="457200" indent="-457200">
              <a:buFont typeface="+mj-lt"/>
              <a:buAutoNum type="alphaLcParenR"/>
            </a:pPr>
            <a:r>
              <a:rPr lang="cs-CZ" dirty="0" err="1" smtClean="0"/>
              <a:t>Application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CISG</a:t>
            </a:r>
            <a:r>
              <a:rPr lang="cs-CZ" dirty="0" smtClean="0"/>
              <a:t> to </a:t>
            </a:r>
            <a:r>
              <a:rPr lang="cs-CZ" dirty="0" err="1" smtClean="0"/>
              <a:t>this</a:t>
            </a:r>
            <a:r>
              <a:rPr lang="cs-CZ" dirty="0" smtClean="0"/>
              <a:t> </a:t>
            </a:r>
            <a:r>
              <a:rPr lang="cs-CZ" dirty="0" err="1" smtClean="0"/>
              <a:t>contract</a:t>
            </a:r>
            <a:r>
              <a:rPr lang="cs-CZ" dirty="0" smtClean="0"/>
              <a:t> </a:t>
            </a:r>
            <a:r>
              <a:rPr lang="cs-CZ" dirty="0" err="1" smtClean="0"/>
              <a:t>is</a:t>
            </a:r>
            <a:r>
              <a:rPr lang="cs-CZ" dirty="0" smtClean="0"/>
              <a:t> </a:t>
            </a:r>
            <a:r>
              <a:rPr lang="cs-CZ" dirty="0" err="1" smtClean="0"/>
              <a:t>excluded</a:t>
            </a:r>
            <a:r>
              <a:rPr lang="cs-CZ" dirty="0" smtClean="0"/>
              <a:t>.</a:t>
            </a:r>
          </a:p>
          <a:p>
            <a:pPr marL="457200" indent="-457200">
              <a:buFont typeface="+mj-lt"/>
              <a:buAutoNum type="alphaLcParenR"/>
            </a:pPr>
            <a:r>
              <a:rPr lang="cs-CZ" dirty="0" err="1" smtClean="0"/>
              <a:t>This</a:t>
            </a:r>
            <a:r>
              <a:rPr lang="cs-CZ" dirty="0" smtClean="0"/>
              <a:t> </a:t>
            </a:r>
            <a:r>
              <a:rPr lang="cs-CZ" dirty="0" err="1" smtClean="0"/>
              <a:t>contract</a:t>
            </a:r>
            <a:r>
              <a:rPr lang="cs-CZ" dirty="0" smtClean="0"/>
              <a:t> </a:t>
            </a:r>
            <a:r>
              <a:rPr lang="cs-CZ" dirty="0" err="1" smtClean="0"/>
              <a:t>shall</a:t>
            </a:r>
            <a:r>
              <a:rPr lang="cs-CZ" dirty="0" smtClean="0"/>
              <a:t> </a:t>
            </a:r>
            <a:r>
              <a:rPr lang="cs-CZ" dirty="0" err="1" smtClean="0"/>
              <a:t>be</a:t>
            </a:r>
            <a:r>
              <a:rPr lang="cs-CZ" dirty="0" smtClean="0"/>
              <a:t> </a:t>
            </a:r>
            <a:r>
              <a:rPr lang="cs-CZ" dirty="0" err="1" smtClean="0"/>
              <a:t>governed</a:t>
            </a:r>
            <a:r>
              <a:rPr lang="cs-CZ" dirty="0" smtClean="0"/>
              <a:t> by </a:t>
            </a:r>
            <a:r>
              <a:rPr lang="cs-CZ" dirty="0" err="1" smtClean="0"/>
              <a:t>the</a:t>
            </a:r>
            <a:r>
              <a:rPr lang="cs-CZ" dirty="0" smtClean="0"/>
              <a:t> Czech </a:t>
            </a:r>
            <a:r>
              <a:rPr lang="cs-CZ" dirty="0" err="1" smtClean="0"/>
              <a:t>law</a:t>
            </a:r>
            <a:r>
              <a:rPr lang="cs-CZ" dirty="0" smtClean="0"/>
              <a:t>, </a:t>
            </a:r>
            <a:r>
              <a:rPr lang="cs-CZ" dirty="0" err="1" smtClean="0"/>
              <a:t>application</a:t>
            </a:r>
            <a:r>
              <a:rPr lang="cs-CZ" dirty="0" smtClean="0"/>
              <a:t> </a:t>
            </a:r>
            <a:r>
              <a:rPr lang="cs-CZ" dirty="0" err="1" smtClean="0"/>
              <a:t>of</a:t>
            </a:r>
            <a:r>
              <a:rPr lang="cs-CZ" dirty="0" smtClean="0"/>
              <a:t> </a:t>
            </a:r>
            <a:r>
              <a:rPr lang="cs-CZ" dirty="0" err="1" smtClean="0"/>
              <a:t>the</a:t>
            </a:r>
            <a:r>
              <a:rPr lang="cs-CZ" dirty="0" smtClean="0"/>
              <a:t> </a:t>
            </a:r>
            <a:r>
              <a:rPr lang="cs-CZ" dirty="0" err="1" smtClean="0"/>
              <a:t>CISG</a:t>
            </a:r>
            <a:r>
              <a:rPr lang="cs-CZ" dirty="0" smtClean="0"/>
              <a:t> </a:t>
            </a:r>
            <a:r>
              <a:rPr lang="cs-CZ" dirty="0" err="1" smtClean="0"/>
              <a:t>is</a:t>
            </a:r>
            <a:r>
              <a:rPr lang="cs-CZ" dirty="0" smtClean="0"/>
              <a:t> </a:t>
            </a:r>
            <a:r>
              <a:rPr lang="cs-CZ" dirty="0" err="1" smtClean="0"/>
              <a:t>hereby</a:t>
            </a:r>
            <a:r>
              <a:rPr lang="cs-CZ" dirty="0" smtClean="0"/>
              <a:t> </a:t>
            </a:r>
            <a:r>
              <a:rPr lang="cs-CZ" dirty="0" err="1" smtClean="0"/>
              <a:t>excluded</a:t>
            </a:r>
            <a:r>
              <a:rPr lang="cs-CZ" dirty="0" smtClean="0"/>
              <a:t>.</a:t>
            </a:r>
          </a:p>
          <a:p>
            <a:pPr marL="457200" indent="-457200">
              <a:buFont typeface="+mj-lt"/>
              <a:buAutoNum type="alphaLcParenR"/>
            </a:pPr>
            <a:endParaRPr lang="cs-CZ" dirty="0"/>
          </a:p>
          <a:p>
            <a:pPr marL="457200" indent="-457200">
              <a:buFont typeface="+mj-lt"/>
              <a:buAutoNum type="alphaLcParenR"/>
            </a:pP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38</a:t>
            </a:fld>
            <a:endParaRPr lang="cs-CZ"/>
          </a:p>
        </p:txBody>
      </p:sp>
    </p:spTree>
    <p:extLst>
      <p:ext uri="{BB962C8B-B14F-4D97-AF65-F5344CB8AC3E}">
        <p14:creationId xmlns:p14="http://schemas.microsoft.com/office/powerpoint/2010/main" val="40447528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Not </a:t>
            </a:r>
            <a:r>
              <a:rPr lang="cs-CZ" dirty="0" err="1"/>
              <a:t>exluded</a:t>
            </a:r>
            <a:endParaRPr lang="en-US" dirty="0"/>
          </a:p>
        </p:txBody>
      </p:sp>
      <p:sp>
        <p:nvSpPr>
          <p:cNvPr id="3" name="Zástupný symbol pro obsah 2"/>
          <p:cNvSpPr>
            <a:spLocks noGrp="1"/>
          </p:cNvSpPr>
          <p:nvPr>
            <p:ph idx="1"/>
          </p:nvPr>
        </p:nvSpPr>
        <p:spPr/>
        <p:txBody>
          <a:bodyPr/>
          <a:lstStyle/>
          <a:p>
            <a:r>
              <a:rPr lang="cs-CZ" dirty="0" err="1" smtClean="0"/>
              <a:t>Parties</a:t>
            </a:r>
            <a:r>
              <a:rPr lang="cs-CZ" dirty="0" smtClean="0"/>
              <a:t> </a:t>
            </a:r>
            <a:r>
              <a:rPr lang="cs-CZ" dirty="0" err="1" smtClean="0"/>
              <a:t>may</a:t>
            </a:r>
            <a:r>
              <a:rPr lang="cs-CZ" dirty="0" smtClean="0"/>
              <a:t> </a:t>
            </a:r>
            <a:r>
              <a:rPr lang="cs-CZ" dirty="0" err="1" smtClean="0"/>
              <a:t>even</a:t>
            </a:r>
            <a:r>
              <a:rPr lang="cs-CZ" dirty="0" smtClean="0"/>
              <a:t> </a:t>
            </a:r>
            <a:r>
              <a:rPr lang="cs-CZ" dirty="0" err="1" smtClean="0"/>
              <a:t>include</a:t>
            </a:r>
            <a:r>
              <a:rPr lang="cs-CZ" dirty="0" smtClean="0"/>
              <a:t> </a:t>
            </a:r>
            <a:r>
              <a:rPr lang="cs-CZ" dirty="0" err="1" smtClean="0"/>
              <a:t>the</a:t>
            </a:r>
            <a:r>
              <a:rPr lang="cs-CZ" dirty="0" smtClean="0"/>
              <a:t> </a:t>
            </a:r>
            <a:r>
              <a:rPr lang="cs-CZ" dirty="0" err="1" smtClean="0"/>
              <a:t>CISG</a:t>
            </a:r>
            <a:r>
              <a:rPr lang="cs-CZ" dirty="0" smtClean="0"/>
              <a:t> </a:t>
            </a:r>
            <a:r>
              <a:rPr lang="cs-CZ" dirty="0" err="1" smtClean="0"/>
              <a:t>into</a:t>
            </a:r>
            <a:r>
              <a:rPr lang="cs-CZ" dirty="0" smtClean="0"/>
              <a:t> </a:t>
            </a:r>
            <a:r>
              <a:rPr lang="cs-CZ" dirty="0" err="1" smtClean="0"/>
              <a:t>their</a:t>
            </a:r>
            <a:r>
              <a:rPr lang="cs-CZ" dirty="0" smtClean="0"/>
              <a:t> </a:t>
            </a:r>
            <a:r>
              <a:rPr lang="cs-CZ" dirty="0" err="1" smtClean="0"/>
              <a:t>contract</a:t>
            </a:r>
            <a:endParaRPr lang="cs-CZ" dirty="0" smtClean="0"/>
          </a:p>
          <a:p>
            <a:r>
              <a:rPr lang="cs-CZ" dirty="0" err="1" smtClean="0"/>
              <a:t>This</a:t>
            </a:r>
            <a:r>
              <a:rPr lang="cs-CZ" dirty="0" smtClean="0"/>
              <a:t> </a:t>
            </a:r>
            <a:r>
              <a:rPr lang="cs-CZ" dirty="0" err="1" smtClean="0"/>
              <a:t>contract</a:t>
            </a:r>
            <a:r>
              <a:rPr lang="cs-CZ" dirty="0" smtClean="0"/>
              <a:t> </a:t>
            </a:r>
            <a:r>
              <a:rPr lang="cs-CZ" dirty="0" err="1" smtClean="0"/>
              <a:t>shall</a:t>
            </a:r>
            <a:r>
              <a:rPr lang="cs-CZ" dirty="0" smtClean="0"/>
              <a:t> </a:t>
            </a:r>
            <a:r>
              <a:rPr lang="cs-CZ" dirty="0" err="1" smtClean="0"/>
              <a:t>be</a:t>
            </a:r>
            <a:r>
              <a:rPr lang="cs-CZ" dirty="0" smtClean="0"/>
              <a:t> </a:t>
            </a:r>
            <a:r>
              <a:rPr lang="cs-CZ" dirty="0" err="1" smtClean="0"/>
              <a:t>governed</a:t>
            </a:r>
            <a:r>
              <a:rPr lang="cs-CZ" dirty="0" smtClean="0"/>
              <a:t> by </a:t>
            </a:r>
            <a:r>
              <a:rPr lang="cs-CZ" dirty="0" err="1" smtClean="0"/>
              <a:t>the</a:t>
            </a:r>
            <a:r>
              <a:rPr lang="cs-CZ" dirty="0" smtClean="0"/>
              <a:t> </a:t>
            </a:r>
            <a:r>
              <a:rPr lang="cs-CZ" dirty="0" err="1" smtClean="0"/>
              <a:t>CISG</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39</a:t>
            </a:fld>
            <a:endParaRPr lang="cs-CZ"/>
          </a:p>
        </p:txBody>
      </p:sp>
    </p:spTree>
    <p:extLst>
      <p:ext uri="{BB962C8B-B14F-4D97-AF65-F5344CB8AC3E}">
        <p14:creationId xmlns:p14="http://schemas.microsoft.com/office/powerpoint/2010/main" val="35913039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Three</a:t>
            </a:r>
            <a:r>
              <a:rPr lang="cs-CZ" dirty="0" smtClean="0"/>
              <a:t> „</a:t>
            </a:r>
            <a:r>
              <a:rPr lang="cs-CZ" dirty="0" err="1" smtClean="0"/>
              <a:t>levels</a:t>
            </a:r>
            <a:r>
              <a:rPr lang="cs-CZ" dirty="0" smtClean="0"/>
              <a:t>“ </a:t>
            </a:r>
            <a:r>
              <a:rPr lang="cs-CZ" dirty="0" err="1" smtClean="0"/>
              <a:t>of</a:t>
            </a:r>
            <a:r>
              <a:rPr lang="cs-CZ" dirty="0" smtClean="0"/>
              <a:t> </a:t>
            </a:r>
            <a:r>
              <a:rPr lang="cs-CZ" dirty="0" err="1" smtClean="0"/>
              <a:t>international</a:t>
            </a:r>
            <a:r>
              <a:rPr lang="cs-CZ" dirty="0" smtClean="0"/>
              <a:t> </a:t>
            </a:r>
            <a:r>
              <a:rPr lang="cs-CZ" dirty="0" err="1" smtClean="0"/>
              <a:t>commercial</a:t>
            </a:r>
            <a:r>
              <a:rPr lang="cs-CZ" dirty="0" smtClean="0"/>
              <a:t> </a:t>
            </a:r>
            <a:r>
              <a:rPr lang="cs-CZ" dirty="0" err="1" smtClean="0"/>
              <a:t>law</a:t>
            </a:r>
            <a:endParaRPr lang="en-US" dirty="0"/>
          </a:p>
        </p:txBody>
      </p:sp>
      <p:sp>
        <p:nvSpPr>
          <p:cNvPr id="3" name="Zástupný symbol pro obsah 2"/>
          <p:cNvSpPr>
            <a:spLocks noGrp="1"/>
          </p:cNvSpPr>
          <p:nvPr>
            <p:ph idx="1"/>
          </p:nvPr>
        </p:nvSpPr>
        <p:spPr>
          <a:xfrm>
            <a:off x="509589" y="2113014"/>
            <a:ext cx="8082321" cy="4114800"/>
          </a:xfrm>
        </p:spPr>
        <p:txBody>
          <a:bodyPr/>
          <a:lstStyle/>
          <a:p>
            <a:pPr marL="0" indent="0">
              <a:buNone/>
            </a:pPr>
            <a:endParaRPr lang="cs-CZ" dirty="0" smtClean="0"/>
          </a:p>
          <a:p>
            <a:pPr marL="0" indent="0">
              <a:buNone/>
            </a:pPr>
            <a:r>
              <a:rPr lang="cs-CZ" dirty="0" smtClean="0"/>
              <a:t>	</a:t>
            </a:r>
            <a:r>
              <a:rPr lang="cs-CZ" dirty="0" err="1" smtClean="0"/>
              <a:t>State</a:t>
            </a:r>
            <a:r>
              <a:rPr lang="cs-CZ" dirty="0" smtClean="0"/>
              <a:t> A 				</a:t>
            </a:r>
            <a:r>
              <a:rPr lang="cs-CZ" dirty="0" err="1" smtClean="0"/>
              <a:t>State</a:t>
            </a:r>
            <a:r>
              <a:rPr lang="cs-CZ" dirty="0" smtClean="0"/>
              <a:t> B</a:t>
            </a:r>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r>
              <a:rPr lang="cs-CZ" dirty="0" smtClean="0"/>
              <a:t>	  </a:t>
            </a:r>
            <a:r>
              <a:rPr lang="cs-CZ" dirty="0" err="1" smtClean="0"/>
              <a:t>aaa</a:t>
            </a:r>
            <a:r>
              <a:rPr lang="cs-CZ" dirty="0" smtClean="0"/>
              <a:t> 					    </a:t>
            </a:r>
            <a:r>
              <a:rPr lang="cs-CZ" dirty="0" err="1" smtClean="0"/>
              <a:t>bbb</a:t>
            </a:r>
            <a:r>
              <a:rPr lang="cs-CZ" dirty="0" smtClean="0"/>
              <a:t> </a:t>
            </a:r>
            <a:r>
              <a:rPr lang="cs-CZ" dirty="0"/>
              <a:t>	</a:t>
            </a:r>
            <a:endParaRPr lang="cs-CZ" dirty="0" smtClean="0"/>
          </a:p>
          <a:p>
            <a:pPr marL="0" indent="0">
              <a:buNone/>
            </a:pPr>
            <a:r>
              <a:rPr lang="cs-CZ" dirty="0" smtClean="0"/>
              <a:t>  (</a:t>
            </a:r>
            <a:r>
              <a:rPr lang="cs-CZ" dirty="0" err="1" smtClean="0"/>
              <a:t>citizens</a:t>
            </a:r>
            <a:r>
              <a:rPr lang="cs-CZ" dirty="0" smtClean="0"/>
              <a:t> </a:t>
            </a:r>
            <a:r>
              <a:rPr lang="cs-CZ" dirty="0" err="1" smtClean="0"/>
              <a:t>of</a:t>
            </a:r>
            <a:r>
              <a:rPr lang="cs-CZ" dirty="0" smtClean="0"/>
              <a:t> </a:t>
            </a:r>
            <a:r>
              <a:rPr lang="cs-CZ" dirty="0" err="1" smtClean="0"/>
              <a:t>State</a:t>
            </a:r>
            <a:r>
              <a:rPr lang="cs-CZ" dirty="0" smtClean="0"/>
              <a:t> A) 		  (</a:t>
            </a:r>
            <a:r>
              <a:rPr lang="cs-CZ" dirty="0" err="1" smtClean="0"/>
              <a:t>citizens</a:t>
            </a:r>
            <a:r>
              <a:rPr lang="cs-CZ" dirty="0" smtClean="0"/>
              <a:t> </a:t>
            </a:r>
            <a:r>
              <a:rPr lang="cs-CZ" dirty="0" err="1" smtClean="0"/>
              <a:t>of</a:t>
            </a:r>
            <a:r>
              <a:rPr lang="cs-CZ" dirty="0" smtClean="0"/>
              <a:t> </a:t>
            </a:r>
            <a:r>
              <a:rPr lang="cs-CZ" dirty="0" err="1" smtClean="0"/>
              <a:t>State</a:t>
            </a:r>
            <a:r>
              <a:rPr lang="cs-CZ" dirty="0" smtClean="0"/>
              <a:t> B)</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a:t>
            </a:fld>
            <a:endParaRPr lang="cs-CZ"/>
          </a:p>
        </p:txBody>
      </p:sp>
      <p:sp>
        <p:nvSpPr>
          <p:cNvPr id="6" name="Obousměrná vodorovná šipka 5"/>
          <p:cNvSpPr/>
          <p:nvPr/>
        </p:nvSpPr>
        <p:spPr bwMode="auto">
          <a:xfrm>
            <a:off x="3081572" y="2513115"/>
            <a:ext cx="2448272" cy="484632"/>
          </a:xfrm>
          <a:prstGeom prst="lef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7" name="Obousměrná svislá šipka 6"/>
          <p:cNvSpPr/>
          <p:nvPr/>
        </p:nvSpPr>
        <p:spPr bwMode="auto">
          <a:xfrm>
            <a:off x="1606019" y="3214886"/>
            <a:ext cx="484632" cy="1440160"/>
          </a:xfrm>
          <a:prstGeom prst="up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8" name="Obousměrná svislá šipka 7"/>
          <p:cNvSpPr/>
          <p:nvPr/>
        </p:nvSpPr>
        <p:spPr bwMode="auto">
          <a:xfrm>
            <a:off x="6373368" y="3105393"/>
            <a:ext cx="484632" cy="1440160"/>
          </a:xfrm>
          <a:prstGeom prst="upDown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
        <p:nvSpPr>
          <p:cNvPr id="9" name="Obousměrná vodorovná šipka 8"/>
          <p:cNvSpPr/>
          <p:nvPr/>
        </p:nvSpPr>
        <p:spPr bwMode="auto">
          <a:xfrm>
            <a:off x="3187081" y="4545553"/>
            <a:ext cx="2448272" cy="484632"/>
          </a:xfrm>
          <a:prstGeom prst="leftRightArrow">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17971493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 </a:t>
            </a:r>
            <a:r>
              <a:rPr lang="cs-CZ" dirty="0" err="1" smtClean="0"/>
              <a:t>Entry</a:t>
            </a:r>
            <a:r>
              <a:rPr lang="cs-CZ" dirty="0" smtClean="0"/>
              <a:t> </a:t>
            </a:r>
            <a:r>
              <a:rPr lang="cs-CZ" dirty="0" err="1" smtClean="0"/>
              <a:t>into</a:t>
            </a:r>
            <a:r>
              <a:rPr lang="cs-CZ" dirty="0" smtClean="0"/>
              <a:t> </a:t>
            </a:r>
            <a:r>
              <a:rPr lang="cs-CZ" dirty="0" err="1" smtClean="0"/>
              <a:t>force</a:t>
            </a:r>
            <a:endParaRPr lang="en-US" dirty="0"/>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err="1" smtClean="0"/>
              <a:t>CISG</a:t>
            </a:r>
            <a:r>
              <a:rPr lang="cs-CZ" dirty="0" smtClean="0"/>
              <a:t> </a:t>
            </a:r>
            <a:r>
              <a:rPr lang="cs-CZ" dirty="0" err="1" smtClean="0"/>
              <a:t>shall</a:t>
            </a:r>
            <a:r>
              <a:rPr lang="cs-CZ" dirty="0" smtClean="0"/>
              <a:t> </a:t>
            </a:r>
            <a:r>
              <a:rPr lang="cs-CZ" dirty="0" err="1" smtClean="0"/>
              <a:t>be</a:t>
            </a:r>
            <a:r>
              <a:rPr lang="cs-CZ" dirty="0" smtClean="0"/>
              <a:t> in </a:t>
            </a:r>
            <a:r>
              <a:rPr lang="cs-CZ" dirty="0" err="1" smtClean="0"/>
              <a:t>force</a:t>
            </a:r>
            <a:r>
              <a:rPr lang="cs-CZ" dirty="0" smtClean="0"/>
              <a:t> in </a:t>
            </a:r>
            <a:r>
              <a:rPr lang="cs-CZ" b="1" dirty="0" err="1" smtClean="0"/>
              <a:t>both</a:t>
            </a:r>
            <a:r>
              <a:rPr lang="cs-CZ" dirty="0" smtClean="0"/>
              <a:t> </a:t>
            </a:r>
            <a:r>
              <a:rPr lang="cs-CZ" dirty="0" err="1" smtClean="0"/>
              <a:t>States</a:t>
            </a:r>
            <a:r>
              <a:rPr lang="cs-CZ" dirty="0" smtClean="0"/>
              <a:t> in </a:t>
            </a:r>
            <a:r>
              <a:rPr lang="cs-CZ" dirty="0" err="1" smtClean="0"/>
              <a:t>question</a:t>
            </a:r>
            <a:r>
              <a:rPr lang="cs-CZ" dirty="0" smtClean="0"/>
              <a:t> to </a:t>
            </a:r>
            <a:r>
              <a:rPr lang="cs-CZ" dirty="0" err="1" smtClean="0"/>
              <a:t>the</a:t>
            </a:r>
            <a:r>
              <a:rPr lang="cs-CZ" dirty="0" smtClean="0"/>
              <a:t> </a:t>
            </a:r>
            <a:r>
              <a:rPr lang="cs-CZ" dirty="0" err="1" smtClean="0"/>
              <a:t>date</a:t>
            </a:r>
            <a:r>
              <a:rPr lang="cs-CZ" dirty="0" smtClean="0"/>
              <a:t> </a:t>
            </a:r>
            <a:r>
              <a:rPr lang="cs-CZ" dirty="0" err="1" smtClean="0"/>
              <a:t>of</a:t>
            </a:r>
            <a:r>
              <a:rPr lang="cs-CZ" dirty="0" smtClean="0"/>
              <a:t> </a:t>
            </a:r>
            <a:r>
              <a:rPr lang="cs-CZ" dirty="0" err="1" smtClean="0"/>
              <a:t>the</a:t>
            </a:r>
            <a:r>
              <a:rPr lang="cs-CZ" dirty="0" smtClean="0"/>
              <a:t> </a:t>
            </a:r>
            <a:r>
              <a:rPr lang="cs-CZ" dirty="0" err="1" smtClean="0"/>
              <a:t>conclusion</a:t>
            </a:r>
            <a:r>
              <a:rPr lang="cs-CZ" dirty="0" smtClean="0"/>
              <a:t> </a:t>
            </a:r>
            <a:r>
              <a:rPr lang="cs-CZ" dirty="0" err="1" smtClean="0"/>
              <a:t>of</a:t>
            </a:r>
            <a:r>
              <a:rPr lang="cs-CZ" dirty="0" smtClean="0"/>
              <a:t> </a:t>
            </a:r>
            <a:r>
              <a:rPr lang="cs-CZ" dirty="0" err="1" smtClean="0"/>
              <a:t>the</a:t>
            </a:r>
            <a:r>
              <a:rPr lang="cs-CZ" dirty="0" smtClean="0"/>
              <a:t> </a:t>
            </a:r>
            <a:r>
              <a:rPr lang="cs-CZ" dirty="0" err="1" smtClean="0"/>
              <a:t>contract</a:t>
            </a:r>
            <a:r>
              <a:rPr lang="cs-CZ" dirty="0" smtClean="0"/>
              <a:t> on </a:t>
            </a:r>
            <a:r>
              <a:rPr lang="cs-CZ" dirty="0" err="1" smtClean="0"/>
              <a:t>sale</a:t>
            </a:r>
            <a:r>
              <a:rPr lang="cs-CZ" dirty="0" smtClean="0"/>
              <a:t> </a:t>
            </a:r>
            <a:r>
              <a:rPr lang="cs-CZ" dirty="0" err="1" smtClean="0"/>
              <a:t>of</a:t>
            </a:r>
            <a:r>
              <a:rPr lang="cs-CZ" dirty="0" smtClean="0"/>
              <a:t> </a:t>
            </a:r>
            <a:r>
              <a:rPr lang="cs-CZ" dirty="0" err="1" smtClean="0"/>
              <a:t>goods</a:t>
            </a:r>
            <a:r>
              <a:rPr lang="cs-CZ" dirty="0" smtClean="0"/>
              <a:t>.</a:t>
            </a:r>
          </a:p>
          <a:p>
            <a:r>
              <a:rPr lang="cs-CZ" dirty="0" smtClean="0"/>
              <a:t>Art. 100</a:t>
            </a:r>
          </a:p>
          <a:p>
            <a:r>
              <a:rPr lang="cs-CZ" dirty="0" smtClean="0"/>
              <a:t>List </a:t>
            </a:r>
            <a:r>
              <a:rPr lang="cs-CZ" dirty="0" err="1" smtClean="0"/>
              <a:t>of</a:t>
            </a:r>
            <a:r>
              <a:rPr lang="cs-CZ" dirty="0" smtClean="0"/>
              <a:t> </a:t>
            </a:r>
            <a:r>
              <a:rPr lang="cs-CZ" dirty="0" err="1" smtClean="0"/>
              <a:t>States</a:t>
            </a:r>
            <a:r>
              <a:rPr lang="cs-CZ" dirty="0" smtClean="0"/>
              <a:t> and </a:t>
            </a:r>
            <a:r>
              <a:rPr lang="cs-CZ" dirty="0" err="1" smtClean="0"/>
              <a:t>dates</a:t>
            </a:r>
            <a:r>
              <a:rPr lang="cs-CZ" dirty="0" smtClean="0"/>
              <a:t> on </a:t>
            </a:r>
            <a:r>
              <a:rPr lang="cs-CZ" dirty="0" err="1" smtClean="0"/>
              <a:t>entry</a:t>
            </a:r>
            <a:r>
              <a:rPr lang="cs-CZ" dirty="0" smtClean="0"/>
              <a:t> </a:t>
            </a:r>
            <a:r>
              <a:rPr lang="cs-CZ" dirty="0" err="1" smtClean="0"/>
              <a:t>of</a:t>
            </a:r>
            <a:r>
              <a:rPr lang="cs-CZ" dirty="0" smtClean="0"/>
              <a:t> </a:t>
            </a:r>
            <a:r>
              <a:rPr lang="cs-CZ" dirty="0" err="1" smtClean="0"/>
              <a:t>the</a:t>
            </a:r>
            <a:r>
              <a:rPr lang="cs-CZ" dirty="0" smtClean="0"/>
              <a:t> </a:t>
            </a:r>
            <a:r>
              <a:rPr lang="cs-CZ" dirty="0" err="1" smtClean="0"/>
              <a:t>CISG</a:t>
            </a:r>
            <a:r>
              <a:rPr lang="cs-CZ" dirty="0" smtClean="0"/>
              <a:t> </a:t>
            </a:r>
            <a:r>
              <a:rPr lang="cs-CZ" dirty="0" err="1" smtClean="0"/>
              <a:t>into</a:t>
            </a:r>
            <a:r>
              <a:rPr lang="cs-CZ" dirty="0" smtClean="0"/>
              <a:t> </a:t>
            </a:r>
            <a:r>
              <a:rPr lang="cs-CZ" dirty="0" err="1" smtClean="0"/>
              <a:t>force</a:t>
            </a:r>
            <a:r>
              <a:rPr lang="cs-CZ" dirty="0" smtClean="0"/>
              <a:t> – via </a:t>
            </a:r>
            <a:r>
              <a:rPr lang="cs-CZ" dirty="0" err="1" smtClean="0"/>
              <a:t>UNCITRAL</a:t>
            </a:r>
            <a:endParaRPr lang="cs-CZ" dirty="0" smtClean="0"/>
          </a:p>
          <a:p>
            <a:r>
              <a:rPr lang="en-US" dirty="0">
                <a:hlinkClick r:id="rId2"/>
              </a:rPr>
              <a:t>http://</a:t>
            </a:r>
            <a:r>
              <a:rPr lang="en-US" dirty="0" err="1" smtClean="0">
                <a:hlinkClick r:id="rId2"/>
              </a:rPr>
              <a:t>www.uncitral.org</a:t>
            </a:r>
            <a:r>
              <a:rPr lang="en-US" dirty="0" smtClean="0">
                <a:hlinkClick r:id="rId2"/>
              </a:rPr>
              <a:t>/</a:t>
            </a:r>
            <a:r>
              <a:rPr lang="en-US" dirty="0" err="1" smtClean="0">
                <a:hlinkClick r:id="rId2"/>
              </a:rPr>
              <a:t>uncitral</a:t>
            </a:r>
            <a:r>
              <a:rPr lang="en-US" dirty="0" smtClean="0">
                <a:hlinkClick r:id="rId2"/>
              </a:rPr>
              <a:t>/en/</a:t>
            </a:r>
            <a:r>
              <a:rPr lang="en-US" dirty="0" err="1" smtClean="0">
                <a:hlinkClick r:id="rId2"/>
              </a:rPr>
              <a:t>uncitral_texts</a:t>
            </a:r>
            <a:r>
              <a:rPr lang="en-US" dirty="0" smtClean="0">
                <a:hlinkClick r:id="rId2"/>
              </a:rPr>
              <a:t>/</a:t>
            </a:r>
            <a:r>
              <a:rPr lang="en-US" dirty="0" err="1" smtClean="0">
                <a:hlinkClick r:id="rId2"/>
              </a:rPr>
              <a:t>sale_goods</a:t>
            </a:r>
            <a:r>
              <a:rPr lang="en-US" dirty="0" smtClean="0">
                <a:hlinkClick r:id="rId2"/>
              </a:rPr>
              <a:t>/</a:t>
            </a:r>
            <a:r>
              <a:rPr lang="en-US" dirty="0" err="1" smtClean="0">
                <a:hlinkClick r:id="rId2"/>
              </a:rPr>
              <a:t>1980CISG_status.html</a:t>
            </a:r>
            <a:endParaRPr lang="cs-CZ" dirty="0" smtClean="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40</a:t>
            </a:fld>
            <a:endParaRPr lang="cs-CZ"/>
          </a:p>
        </p:txBody>
      </p:sp>
    </p:spTree>
    <p:extLst>
      <p:ext uri="{BB962C8B-B14F-4D97-AF65-F5344CB8AC3E}">
        <p14:creationId xmlns:p14="http://schemas.microsoft.com/office/powerpoint/2010/main" val="27931704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5. </a:t>
            </a:r>
            <a:r>
              <a:rPr lang="cs-CZ" dirty="0" err="1" smtClean="0"/>
              <a:t>Reservations</a:t>
            </a:r>
            <a:r>
              <a:rPr lang="cs-CZ" dirty="0" smtClean="0"/>
              <a:t> </a:t>
            </a:r>
            <a:r>
              <a:rPr lang="cs-CZ" dirty="0" err="1" smtClean="0"/>
              <a:t>of</a:t>
            </a:r>
            <a:r>
              <a:rPr lang="cs-CZ" dirty="0" smtClean="0"/>
              <a:t> </a:t>
            </a:r>
            <a:r>
              <a:rPr lang="cs-CZ" dirty="0" err="1" smtClean="0"/>
              <a:t>States</a:t>
            </a:r>
            <a:endParaRPr lang="en-US" dirty="0"/>
          </a:p>
        </p:txBody>
      </p:sp>
      <p:sp>
        <p:nvSpPr>
          <p:cNvPr id="3" name="Zástupný symbol pro obsah 2"/>
          <p:cNvSpPr>
            <a:spLocks noGrp="1"/>
          </p:cNvSpPr>
          <p:nvPr>
            <p:ph idx="1"/>
          </p:nvPr>
        </p:nvSpPr>
        <p:spPr/>
        <p:txBody>
          <a:bodyPr/>
          <a:lstStyle/>
          <a:p>
            <a:r>
              <a:rPr lang="cs-CZ" dirty="0" err="1" smtClean="0"/>
              <a:t>Reservations</a:t>
            </a:r>
            <a:r>
              <a:rPr lang="cs-CZ" dirty="0" smtClean="0"/>
              <a:t> </a:t>
            </a:r>
            <a:r>
              <a:rPr lang="cs-CZ" dirty="0" err="1" smtClean="0"/>
              <a:t>under</a:t>
            </a:r>
            <a:r>
              <a:rPr lang="cs-CZ" dirty="0" smtClean="0"/>
              <a:t> </a:t>
            </a:r>
            <a:r>
              <a:rPr lang="cs-CZ" dirty="0" err="1" smtClean="0"/>
              <a:t>Arts</a:t>
            </a:r>
            <a:r>
              <a:rPr lang="cs-CZ" dirty="0" smtClean="0"/>
              <a:t>. 91 – 98</a:t>
            </a:r>
          </a:p>
          <a:p>
            <a:r>
              <a:rPr lang="cs-CZ" dirty="0" err="1" smtClean="0"/>
              <a:t>Articles</a:t>
            </a:r>
            <a:r>
              <a:rPr lang="cs-CZ" dirty="0" smtClean="0"/>
              <a:t> </a:t>
            </a:r>
            <a:r>
              <a:rPr lang="cs-CZ" dirty="0" err="1" smtClean="0"/>
              <a:t>exluded</a:t>
            </a:r>
            <a:r>
              <a:rPr lang="cs-CZ" dirty="0" smtClean="0"/>
              <a:t> by </a:t>
            </a:r>
            <a:r>
              <a:rPr lang="cs-CZ" dirty="0" err="1" smtClean="0"/>
              <a:t>States</a:t>
            </a:r>
            <a:r>
              <a:rPr lang="cs-CZ" dirty="0" smtClean="0"/>
              <a:t> are not </a:t>
            </a:r>
            <a:r>
              <a:rPr lang="cs-CZ" dirty="0" err="1" smtClean="0"/>
              <a:t>applicable</a:t>
            </a:r>
            <a:r>
              <a:rPr lang="cs-CZ" dirty="0" smtClean="0"/>
              <a:t> </a:t>
            </a:r>
            <a:r>
              <a:rPr lang="cs-CZ" dirty="0" err="1" smtClean="0"/>
              <a:t>for</a:t>
            </a:r>
            <a:r>
              <a:rPr lang="cs-CZ" dirty="0" smtClean="0"/>
              <a:t> </a:t>
            </a:r>
            <a:r>
              <a:rPr lang="cs-CZ" dirty="0" err="1" smtClean="0"/>
              <a:t>them</a:t>
            </a:r>
            <a:r>
              <a:rPr lang="cs-CZ" dirty="0" smtClean="0"/>
              <a:t>.</a:t>
            </a:r>
          </a:p>
          <a:p>
            <a:r>
              <a:rPr lang="cs-CZ" dirty="0"/>
              <a:t>List </a:t>
            </a:r>
            <a:r>
              <a:rPr lang="cs-CZ" dirty="0" err="1"/>
              <a:t>of</a:t>
            </a:r>
            <a:r>
              <a:rPr lang="cs-CZ" dirty="0"/>
              <a:t> </a:t>
            </a:r>
            <a:r>
              <a:rPr lang="cs-CZ" dirty="0" err="1"/>
              <a:t>States</a:t>
            </a:r>
            <a:r>
              <a:rPr lang="cs-CZ" dirty="0"/>
              <a:t> and </a:t>
            </a:r>
            <a:r>
              <a:rPr lang="cs-CZ" dirty="0" err="1" smtClean="0"/>
              <a:t>their</a:t>
            </a:r>
            <a:r>
              <a:rPr lang="cs-CZ" dirty="0" smtClean="0"/>
              <a:t> </a:t>
            </a:r>
            <a:r>
              <a:rPr lang="cs-CZ" dirty="0" err="1" smtClean="0"/>
              <a:t>reservations</a:t>
            </a:r>
            <a:r>
              <a:rPr lang="cs-CZ" dirty="0" smtClean="0"/>
              <a:t> </a:t>
            </a:r>
            <a:r>
              <a:rPr lang="cs-CZ" dirty="0"/>
              <a:t>– via </a:t>
            </a:r>
            <a:r>
              <a:rPr lang="cs-CZ" dirty="0" err="1"/>
              <a:t>UNCITRAL</a:t>
            </a:r>
            <a:endParaRPr lang="cs-CZ" dirty="0"/>
          </a:p>
          <a:p>
            <a:r>
              <a:rPr lang="en-US" dirty="0">
                <a:hlinkClick r:id="rId2"/>
              </a:rPr>
              <a:t>http://</a:t>
            </a:r>
            <a:r>
              <a:rPr lang="en-US" dirty="0" err="1">
                <a:hlinkClick r:id="rId2"/>
              </a:rPr>
              <a:t>www.uncitral.org</a:t>
            </a:r>
            <a:r>
              <a:rPr lang="en-US" dirty="0">
                <a:hlinkClick r:id="rId2"/>
              </a:rPr>
              <a:t>/</a:t>
            </a:r>
            <a:r>
              <a:rPr lang="en-US" dirty="0" err="1">
                <a:hlinkClick r:id="rId2"/>
              </a:rPr>
              <a:t>uncitral</a:t>
            </a:r>
            <a:r>
              <a:rPr lang="en-US" dirty="0">
                <a:hlinkClick r:id="rId2"/>
              </a:rPr>
              <a:t>/en/</a:t>
            </a:r>
            <a:r>
              <a:rPr lang="en-US" dirty="0" err="1">
                <a:hlinkClick r:id="rId2"/>
              </a:rPr>
              <a:t>uncitral_texts</a:t>
            </a:r>
            <a:r>
              <a:rPr lang="en-US" dirty="0">
                <a:hlinkClick r:id="rId2"/>
              </a:rPr>
              <a:t>/</a:t>
            </a:r>
            <a:r>
              <a:rPr lang="en-US" dirty="0" err="1">
                <a:hlinkClick r:id="rId2"/>
              </a:rPr>
              <a:t>sale_goods</a:t>
            </a:r>
            <a:r>
              <a:rPr lang="en-US" dirty="0">
                <a:hlinkClick r:id="rId2"/>
              </a:rPr>
              <a:t>/</a:t>
            </a:r>
            <a:r>
              <a:rPr lang="en-US" dirty="0" err="1">
                <a:hlinkClick r:id="rId2"/>
              </a:rPr>
              <a:t>1980CISG_status.html</a:t>
            </a:r>
            <a:endParaRPr lang="cs-CZ"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41</a:t>
            </a:fld>
            <a:endParaRPr lang="cs-CZ"/>
          </a:p>
        </p:txBody>
      </p:sp>
    </p:spTree>
    <p:extLst>
      <p:ext uri="{BB962C8B-B14F-4D97-AF65-F5344CB8AC3E}">
        <p14:creationId xmlns:p14="http://schemas.microsoft.com/office/powerpoint/2010/main" val="7605647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CISG</a:t>
            </a:r>
            <a:r>
              <a:rPr lang="cs-CZ" dirty="0" smtClean="0"/>
              <a:t> - </a:t>
            </a:r>
            <a:r>
              <a:rPr lang="cs-CZ" dirty="0" err="1" smtClean="0"/>
              <a:t>examples</a:t>
            </a:r>
            <a:endParaRPr lang="en-US" dirty="0"/>
          </a:p>
        </p:txBody>
      </p:sp>
      <p:sp>
        <p:nvSpPr>
          <p:cNvPr id="3" name="Zástupný symbol pro obsah 2"/>
          <p:cNvSpPr>
            <a:spLocks noGrp="1"/>
          </p:cNvSpPr>
          <p:nvPr>
            <p:ph idx="1"/>
          </p:nvPr>
        </p:nvSpPr>
        <p:spPr/>
        <p:txBody>
          <a:bodyPr/>
          <a:lstStyle/>
          <a:p>
            <a:r>
              <a:rPr lang="cs-CZ" dirty="0" smtClean="0"/>
              <a:t>Czech </a:t>
            </a:r>
            <a:r>
              <a:rPr lang="cs-CZ" dirty="0" err="1" smtClean="0"/>
              <a:t>seller</a:t>
            </a:r>
            <a:r>
              <a:rPr lang="cs-CZ" dirty="0" smtClean="0"/>
              <a:t> </a:t>
            </a:r>
            <a:r>
              <a:rPr lang="cs-CZ" dirty="0" err="1" smtClean="0"/>
              <a:t>with</a:t>
            </a:r>
            <a:r>
              <a:rPr lang="cs-CZ" dirty="0" smtClean="0"/>
              <a:t> place </a:t>
            </a:r>
            <a:r>
              <a:rPr lang="cs-CZ" dirty="0" err="1" smtClean="0"/>
              <a:t>of</a:t>
            </a:r>
            <a:r>
              <a:rPr lang="cs-CZ" dirty="0" smtClean="0"/>
              <a:t> business in Prague </a:t>
            </a:r>
            <a:r>
              <a:rPr lang="cs-CZ" dirty="0" err="1" smtClean="0"/>
              <a:t>enters</a:t>
            </a:r>
            <a:r>
              <a:rPr lang="cs-CZ" dirty="0" smtClean="0"/>
              <a:t> </a:t>
            </a:r>
            <a:r>
              <a:rPr lang="cs-CZ" dirty="0" err="1" smtClean="0"/>
              <a:t>into</a:t>
            </a:r>
            <a:r>
              <a:rPr lang="cs-CZ" dirty="0" smtClean="0"/>
              <a:t> </a:t>
            </a:r>
            <a:r>
              <a:rPr lang="cs-CZ" dirty="0" err="1" smtClean="0"/>
              <a:t>contract</a:t>
            </a:r>
            <a:r>
              <a:rPr lang="cs-CZ" dirty="0" smtClean="0"/>
              <a:t> </a:t>
            </a:r>
            <a:r>
              <a:rPr lang="cs-CZ" dirty="0" err="1" smtClean="0"/>
              <a:t>with</a:t>
            </a:r>
            <a:r>
              <a:rPr lang="cs-CZ" dirty="0" smtClean="0"/>
              <a:t> </a:t>
            </a:r>
            <a:r>
              <a:rPr lang="cs-CZ" dirty="0" err="1" smtClean="0"/>
              <a:t>buyer</a:t>
            </a:r>
            <a:r>
              <a:rPr lang="cs-CZ" dirty="0" smtClean="0"/>
              <a:t> </a:t>
            </a:r>
            <a:r>
              <a:rPr lang="cs-CZ" dirty="0" err="1" smtClean="0"/>
              <a:t>from</a:t>
            </a:r>
            <a:r>
              <a:rPr lang="cs-CZ" dirty="0" smtClean="0"/>
              <a:t> </a:t>
            </a:r>
            <a:r>
              <a:rPr lang="cs-CZ" dirty="0" err="1" smtClean="0"/>
              <a:t>Germany</a:t>
            </a:r>
            <a:r>
              <a:rPr lang="cs-CZ" dirty="0" smtClean="0"/>
              <a:t> on 19 </a:t>
            </a:r>
            <a:r>
              <a:rPr lang="cs-CZ" dirty="0" err="1" smtClean="0"/>
              <a:t>October</a:t>
            </a:r>
            <a:r>
              <a:rPr lang="cs-CZ" dirty="0" smtClean="0"/>
              <a:t> 2015. </a:t>
            </a:r>
            <a:r>
              <a:rPr lang="cs-CZ" dirty="0" err="1" smtClean="0"/>
              <a:t>The</a:t>
            </a:r>
            <a:r>
              <a:rPr lang="cs-CZ" dirty="0" smtClean="0"/>
              <a:t> </a:t>
            </a:r>
            <a:r>
              <a:rPr lang="cs-CZ" dirty="0" err="1" smtClean="0"/>
              <a:t>contract</a:t>
            </a:r>
            <a:r>
              <a:rPr lang="cs-CZ" dirty="0" smtClean="0"/>
              <a:t> </a:t>
            </a:r>
            <a:r>
              <a:rPr lang="cs-CZ" dirty="0" err="1" smtClean="0"/>
              <a:t>is</a:t>
            </a:r>
            <a:r>
              <a:rPr lang="cs-CZ" dirty="0" smtClean="0"/>
              <a:t> on </a:t>
            </a:r>
            <a:r>
              <a:rPr lang="cs-CZ" dirty="0" err="1" smtClean="0"/>
              <a:t>delivery</a:t>
            </a:r>
            <a:r>
              <a:rPr lang="cs-CZ" dirty="0" smtClean="0"/>
              <a:t> </a:t>
            </a:r>
            <a:r>
              <a:rPr lang="cs-CZ" dirty="0" err="1" smtClean="0"/>
              <a:t>of</a:t>
            </a:r>
            <a:r>
              <a:rPr lang="cs-CZ" dirty="0" smtClean="0"/>
              <a:t> 120 </a:t>
            </a:r>
            <a:r>
              <a:rPr lang="cs-CZ" dirty="0" err="1" smtClean="0"/>
              <a:t>pcs</a:t>
            </a:r>
            <a:r>
              <a:rPr lang="cs-CZ" dirty="0" smtClean="0"/>
              <a:t> </a:t>
            </a:r>
            <a:r>
              <a:rPr lang="cs-CZ" dirty="0" err="1" smtClean="0"/>
              <a:t>of</a:t>
            </a:r>
            <a:r>
              <a:rPr lang="cs-CZ" dirty="0" smtClean="0"/>
              <a:t> </a:t>
            </a:r>
            <a:r>
              <a:rPr lang="cs-CZ" dirty="0" err="1" smtClean="0"/>
              <a:t>tables</a:t>
            </a:r>
            <a:r>
              <a:rPr lang="cs-CZ" dirty="0" smtClean="0"/>
              <a:t>. </a:t>
            </a:r>
            <a:r>
              <a:rPr lang="cs-CZ" dirty="0" err="1" smtClean="0"/>
              <a:t>The</a:t>
            </a:r>
            <a:r>
              <a:rPr lang="cs-CZ" dirty="0" smtClean="0"/>
              <a:t> </a:t>
            </a:r>
            <a:r>
              <a:rPr lang="cs-CZ" dirty="0" err="1" smtClean="0"/>
              <a:t>goods</a:t>
            </a:r>
            <a:r>
              <a:rPr lang="cs-CZ" dirty="0" smtClean="0"/>
              <a:t> </a:t>
            </a:r>
            <a:r>
              <a:rPr lang="cs-CZ" dirty="0" err="1" smtClean="0"/>
              <a:t>will</a:t>
            </a:r>
            <a:r>
              <a:rPr lang="cs-CZ" dirty="0" smtClean="0"/>
              <a:t> </a:t>
            </a:r>
            <a:r>
              <a:rPr lang="cs-CZ" dirty="0" err="1" smtClean="0"/>
              <a:t>be</a:t>
            </a:r>
            <a:r>
              <a:rPr lang="cs-CZ" dirty="0" smtClean="0"/>
              <a:t> </a:t>
            </a:r>
            <a:r>
              <a:rPr lang="cs-CZ" dirty="0" err="1" smtClean="0"/>
              <a:t>delivered</a:t>
            </a:r>
            <a:r>
              <a:rPr lang="cs-CZ" dirty="0" smtClean="0"/>
              <a:t> </a:t>
            </a:r>
            <a:r>
              <a:rPr lang="cs-CZ" dirty="0" err="1" smtClean="0"/>
              <a:t>from</a:t>
            </a:r>
            <a:r>
              <a:rPr lang="cs-CZ" dirty="0" smtClean="0"/>
              <a:t> </a:t>
            </a:r>
            <a:r>
              <a:rPr lang="cs-CZ" dirty="0" err="1" smtClean="0"/>
              <a:t>the</a:t>
            </a:r>
            <a:r>
              <a:rPr lang="cs-CZ" dirty="0" smtClean="0"/>
              <a:t> </a:t>
            </a:r>
            <a:r>
              <a:rPr lang="cs-CZ" dirty="0" err="1" smtClean="0"/>
              <a:t>warehouse</a:t>
            </a:r>
            <a:r>
              <a:rPr lang="cs-CZ" dirty="0" smtClean="0"/>
              <a:t> </a:t>
            </a:r>
            <a:r>
              <a:rPr lang="cs-CZ" dirty="0" err="1" smtClean="0"/>
              <a:t>of</a:t>
            </a:r>
            <a:r>
              <a:rPr lang="cs-CZ" dirty="0" smtClean="0"/>
              <a:t> </a:t>
            </a:r>
            <a:r>
              <a:rPr lang="cs-CZ" dirty="0" err="1" smtClean="0"/>
              <a:t>the</a:t>
            </a:r>
            <a:r>
              <a:rPr lang="cs-CZ" dirty="0" smtClean="0"/>
              <a:t> </a:t>
            </a:r>
            <a:r>
              <a:rPr lang="cs-CZ" dirty="0" err="1" smtClean="0"/>
              <a:t>seller</a:t>
            </a:r>
            <a:r>
              <a:rPr lang="cs-CZ" dirty="0" smtClean="0"/>
              <a:t> in Brno, Czech Republic, to </a:t>
            </a:r>
            <a:r>
              <a:rPr lang="cs-CZ" dirty="0" err="1" smtClean="0"/>
              <a:t>the</a:t>
            </a:r>
            <a:r>
              <a:rPr lang="cs-CZ" dirty="0" smtClean="0"/>
              <a:t> </a:t>
            </a:r>
            <a:r>
              <a:rPr lang="cs-CZ" dirty="0" err="1" smtClean="0"/>
              <a:t>warehouse</a:t>
            </a:r>
            <a:r>
              <a:rPr lang="cs-CZ" dirty="0" smtClean="0"/>
              <a:t> </a:t>
            </a:r>
            <a:r>
              <a:rPr lang="cs-CZ" dirty="0" err="1" smtClean="0"/>
              <a:t>of</a:t>
            </a:r>
            <a:r>
              <a:rPr lang="cs-CZ" dirty="0" smtClean="0"/>
              <a:t> </a:t>
            </a:r>
            <a:r>
              <a:rPr lang="cs-CZ" dirty="0" err="1" smtClean="0"/>
              <a:t>the</a:t>
            </a:r>
            <a:r>
              <a:rPr lang="cs-CZ" dirty="0" smtClean="0"/>
              <a:t> </a:t>
            </a:r>
            <a:r>
              <a:rPr lang="cs-CZ" dirty="0" err="1" smtClean="0"/>
              <a:t>buyer</a:t>
            </a:r>
            <a:r>
              <a:rPr lang="cs-CZ" dirty="0" smtClean="0"/>
              <a:t> in </a:t>
            </a:r>
            <a:r>
              <a:rPr lang="cs-CZ" dirty="0" err="1" smtClean="0"/>
              <a:t>Zurych</a:t>
            </a:r>
            <a:r>
              <a:rPr lang="cs-CZ" dirty="0" smtClean="0"/>
              <a:t>, </a:t>
            </a:r>
            <a:r>
              <a:rPr lang="cs-CZ" dirty="0" err="1" smtClean="0"/>
              <a:t>Switzerland</a:t>
            </a:r>
            <a:r>
              <a:rPr lang="cs-CZ" dirty="0" smtClean="0"/>
              <a:t>.</a:t>
            </a:r>
          </a:p>
          <a:p>
            <a:endParaRPr lang="cs-CZ" dirty="0"/>
          </a:p>
          <a:p>
            <a:r>
              <a:rPr lang="cs-CZ" dirty="0" err="1" smtClean="0"/>
              <a:t>Is</a:t>
            </a:r>
            <a:r>
              <a:rPr lang="cs-CZ" dirty="0" smtClean="0"/>
              <a:t> </a:t>
            </a:r>
            <a:r>
              <a:rPr lang="cs-CZ" dirty="0" err="1" smtClean="0"/>
              <a:t>the</a:t>
            </a:r>
            <a:r>
              <a:rPr lang="cs-CZ" dirty="0" smtClean="0"/>
              <a:t> </a:t>
            </a:r>
            <a:r>
              <a:rPr lang="cs-CZ" dirty="0" err="1" smtClean="0"/>
              <a:t>CISG</a:t>
            </a:r>
            <a:r>
              <a:rPr lang="cs-CZ" dirty="0" smtClean="0"/>
              <a:t> </a:t>
            </a:r>
            <a:r>
              <a:rPr lang="cs-CZ" dirty="0" err="1" smtClean="0"/>
              <a:t>applicable</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42</a:t>
            </a:fld>
            <a:endParaRPr lang="cs-CZ"/>
          </a:p>
        </p:txBody>
      </p:sp>
    </p:spTree>
    <p:extLst>
      <p:ext uri="{BB962C8B-B14F-4D97-AF65-F5344CB8AC3E}">
        <p14:creationId xmlns:p14="http://schemas.microsoft.com/office/powerpoint/2010/main" val="29679013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CISG</a:t>
            </a:r>
            <a:r>
              <a:rPr lang="cs-CZ" dirty="0" smtClean="0"/>
              <a:t> - </a:t>
            </a:r>
            <a:r>
              <a:rPr lang="cs-CZ" dirty="0" err="1" smtClean="0"/>
              <a:t>examples</a:t>
            </a:r>
            <a:endParaRPr lang="en-US" dirty="0"/>
          </a:p>
        </p:txBody>
      </p:sp>
      <p:sp>
        <p:nvSpPr>
          <p:cNvPr id="3" name="Zástupný symbol pro obsah 2"/>
          <p:cNvSpPr>
            <a:spLocks noGrp="1"/>
          </p:cNvSpPr>
          <p:nvPr>
            <p:ph idx="1"/>
          </p:nvPr>
        </p:nvSpPr>
        <p:spPr/>
        <p:txBody>
          <a:bodyPr/>
          <a:lstStyle/>
          <a:p>
            <a:r>
              <a:rPr lang="cs-CZ" dirty="0" err="1" smtClean="0"/>
              <a:t>Company</a:t>
            </a:r>
            <a:r>
              <a:rPr lang="cs-CZ" dirty="0" smtClean="0"/>
              <a:t> </a:t>
            </a:r>
            <a:r>
              <a:rPr lang="cs-CZ" dirty="0" err="1" smtClean="0"/>
              <a:t>Expas</a:t>
            </a:r>
            <a:r>
              <a:rPr lang="cs-CZ" dirty="0" smtClean="0"/>
              <a:t> </a:t>
            </a:r>
            <a:r>
              <a:rPr lang="cs-CZ" dirty="0" err="1" smtClean="0"/>
              <a:t>with</a:t>
            </a:r>
            <a:r>
              <a:rPr lang="cs-CZ" dirty="0" smtClean="0"/>
              <a:t> </a:t>
            </a:r>
            <a:r>
              <a:rPr lang="cs-CZ" dirty="0" err="1" smtClean="0"/>
              <a:t>seat</a:t>
            </a:r>
            <a:r>
              <a:rPr lang="cs-CZ" dirty="0" smtClean="0"/>
              <a:t> in </a:t>
            </a:r>
            <a:r>
              <a:rPr lang="cs-CZ" dirty="0" err="1" smtClean="0"/>
              <a:t>Canada</a:t>
            </a:r>
            <a:r>
              <a:rPr lang="cs-CZ" dirty="0" smtClean="0"/>
              <a:t> </a:t>
            </a:r>
            <a:r>
              <a:rPr lang="cs-CZ" dirty="0" err="1" smtClean="0"/>
              <a:t>entered</a:t>
            </a:r>
            <a:r>
              <a:rPr lang="cs-CZ" dirty="0" smtClean="0"/>
              <a:t> </a:t>
            </a:r>
            <a:r>
              <a:rPr lang="cs-CZ" dirty="0" err="1" smtClean="0"/>
              <a:t>into</a:t>
            </a:r>
            <a:r>
              <a:rPr lang="cs-CZ" dirty="0" smtClean="0"/>
              <a:t> </a:t>
            </a:r>
            <a:r>
              <a:rPr lang="cs-CZ" dirty="0" err="1" smtClean="0"/>
              <a:t>force</a:t>
            </a:r>
            <a:r>
              <a:rPr lang="cs-CZ" dirty="0" smtClean="0"/>
              <a:t> </a:t>
            </a:r>
            <a:r>
              <a:rPr lang="cs-CZ" dirty="0" err="1" smtClean="0"/>
              <a:t>with</a:t>
            </a:r>
            <a:r>
              <a:rPr lang="cs-CZ" dirty="0" smtClean="0"/>
              <a:t> </a:t>
            </a:r>
            <a:r>
              <a:rPr lang="cs-CZ" dirty="0" err="1" smtClean="0"/>
              <a:t>company</a:t>
            </a:r>
            <a:r>
              <a:rPr lang="cs-CZ" dirty="0" smtClean="0"/>
              <a:t> </a:t>
            </a:r>
            <a:r>
              <a:rPr lang="cs-CZ" dirty="0" err="1" smtClean="0"/>
              <a:t>Imporet</a:t>
            </a:r>
            <a:r>
              <a:rPr lang="cs-CZ" dirty="0" smtClean="0"/>
              <a:t> </a:t>
            </a:r>
            <a:r>
              <a:rPr lang="cs-CZ" dirty="0" err="1" smtClean="0"/>
              <a:t>with</a:t>
            </a:r>
            <a:r>
              <a:rPr lang="cs-CZ" dirty="0" smtClean="0"/>
              <a:t> </a:t>
            </a:r>
            <a:r>
              <a:rPr lang="cs-CZ" dirty="0" err="1" smtClean="0"/>
              <a:t>seat</a:t>
            </a:r>
            <a:r>
              <a:rPr lang="cs-CZ" dirty="0" smtClean="0"/>
              <a:t> and place </a:t>
            </a:r>
            <a:r>
              <a:rPr lang="cs-CZ" dirty="0" err="1" smtClean="0"/>
              <a:t>of</a:t>
            </a:r>
            <a:r>
              <a:rPr lang="cs-CZ" dirty="0" smtClean="0"/>
              <a:t> business in Madrid, </a:t>
            </a:r>
            <a:r>
              <a:rPr lang="cs-CZ" dirty="0" err="1" smtClean="0"/>
              <a:t>Spain</a:t>
            </a:r>
            <a:r>
              <a:rPr lang="cs-CZ" dirty="0" smtClean="0"/>
              <a:t>. </a:t>
            </a:r>
            <a:r>
              <a:rPr lang="cs-CZ" dirty="0" err="1" smtClean="0"/>
              <a:t>Company</a:t>
            </a:r>
            <a:r>
              <a:rPr lang="cs-CZ" dirty="0" smtClean="0"/>
              <a:t> </a:t>
            </a:r>
            <a:r>
              <a:rPr lang="cs-CZ" dirty="0" err="1" smtClean="0"/>
              <a:t>Expas</a:t>
            </a:r>
            <a:r>
              <a:rPr lang="cs-CZ" dirty="0" smtClean="0"/>
              <a:t> </a:t>
            </a:r>
            <a:r>
              <a:rPr lang="cs-CZ" dirty="0" err="1" smtClean="0"/>
              <a:t>delivered</a:t>
            </a:r>
            <a:r>
              <a:rPr lang="cs-CZ" dirty="0" smtClean="0"/>
              <a:t> </a:t>
            </a:r>
            <a:r>
              <a:rPr lang="cs-CZ" dirty="0" err="1" smtClean="0"/>
              <a:t>goods</a:t>
            </a:r>
            <a:r>
              <a:rPr lang="cs-CZ" dirty="0" smtClean="0"/>
              <a:t> (</a:t>
            </a:r>
            <a:r>
              <a:rPr lang="cs-CZ" dirty="0" err="1" smtClean="0"/>
              <a:t>machinery</a:t>
            </a:r>
            <a:r>
              <a:rPr lang="cs-CZ" dirty="0" smtClean="0"/>
              <a:t>) </a:t>
            </a:r>
            <a:r>
              <a:rPr lang="cs-CZ" dirty="0" err="1" smtClean="0"/>
              <a:t>from</a:t>
            </a:r>
            <a:r>
              <a:rPr lang="cs-CZ" dirty="0" smtClean="0"/>
              <a:t> </a:t>
            </a:r>
            <a:r>
              <a:rPr lang="cs-CZ" dirty="0" err="1" smtClean="0"/>
              <a:t>its</a:t>
            </a:r>
            <a:r>
              <a:rPr lang="cs-CZ" dirty="0" smtClean="0"/>
              <a:t> </a:t>
            </a:r>
            <a:r>
              <a:rPr lang="cs-CZ" dirty="0" err="1" smtClean="0"/>
              <a:t>factory</a:t>
            </a:r>
            <a:r>
              <a:rPr lang="cs-CZ" dirty="0" smtClean="0"/>
              <a:t> in Birmingham, UK. </a:t>
            </a:r>
          </a:p>
          <a:p>
            <a:r>
              <a:rPr lang="cs-CZ" dirty="0" err="1" smtClean="0"/>
              <a:t>The</a:t>
            </a:r>
            <a:r>
              <a:rPr lang="cs-CZ" dirty="0" smtClean="0"/>
              <a:t> </a:t>
            </a:r>
            <a:r>
              <a:rPr lang="cs-CZ" dirty="0" err="1" smtClean="0"/>
              <a:t>contract</a:t>
            </a:r>
            <a:r>
              <a:rPr lang="cs-CZ" dirty="0" smtClean="0"/>
              <a:t> </a:t>
            </a:r>
            <a:r>
              <a:rPr lang="cs-CZ" dirty="0" err="1" smtClean="0"/>
              <a:t>contained</a:t>
            </a:r>
            <a:r>
              <a:rPr lang="cs-CZ" dirty="0" smtClean="0"/>
              <a:t> </a:t>
            </a:r>
            <a:r>
              <a:rPr lang="cs-CZ" dirty="0" err="1" smtClean="0"/>
              <a:t>provision</a:t>
            </a:r>
            <a:r>
              <a:rPr lang="cs-CZ" dirty="0" smtClean="0"/>
              <a:t>: </a:t>
            </a:r>
            <a:r>
              <a:rPr lang="cs-CZ" i="1" dirty="0" err="1" smtClean="0"/>
              <a:t>This</a:t>
            </a:r>
            <a:r>
              <a:rPr lang="cs-CZ" i="1" dirty="0" smtClean="0"/>
              <a:t> </a:t>
            </a:r>
            <a:r>
              <a:rPr lang="cs-CZ" i="1" dirty="0" err="1" smtClean="0"/>
              <a:t>contract</a:t>
            </a:r>
            <a:r>
              <a:rPr lang="cs-CZ" i="1" dirty="0" smtClean="0"/>
              <a:t> </a:t>
            </a:r>
            <a:r>
              <a:rPr lang="cs-CZ" i="1" dirty="0" err="1" smtClean="0"/>
              <a:t>shall</a:t>
            </a:r>
            <a:r>
              <a:rPr lang="cs-CZ" i="1" dirty="0" smtClean="0"/>
              <a:t> </a:t>
            </a:r>
            <a:r>
              <a:rPr lang="cs-CZ" i="1" dirty="0" err="1" smtClean="0"/>
              <a:t>be</a:t>
            </a:r>
            <a:r>
              <a:rPr lang="cs-CZ" i="1" dirty="0" smtClean="0"/>
              <a:t> </a:t>
            </a:r>
            <a:r>
              <a:rPr lang="cs-CZ" i="1" dirty="0" err="1" smtClean="0"/>
              <a:t>governed</a:t>
            </a:r>
            <a:r>
              <a:rPr lang="cs-CZ" i="1" dirty="0" smtClean="0"/>
              <a:t> by </a:t>
            </a:r>
            <a:r>
              <a:rPr lang="cs-CZ" i="1" dirty="0" err="1" smtClean="0"/>
              <a:t>the</a:t>
            </a:r>
            <a:r>
              <a:rPr lang="cs-CZ" i="1" dirty="0" smtClean="0"/>
              <a:t> </a:t>
            </a:r>
            <a:r>
              <a:rPr lang="cs-CZ" i="1" dirty="0" err="1" smtClean="0"/>
              <a:t>CISG</a:t>
            </a:r>
            <a:r>
              <a:rPr lang="cs-CZ" i="1" dirty="0" smtClean="0"/>
              <a:t>.</a:t>
            </a:r>
            <a:endParaRPr lang="cs-CZ" i="1" dirty="0"/>
          </a:p>
          <a:p>
            <a:endParaRPr lang="cs-CZ" dirty="0"/>
          </a:p>
          <a:p>
            <a:r>
              <a:rPr lang="cs-CZ" dirty="0" err="1"/>
              <a:t>Is</a:t>
            </a:r>
            <a:r>
              <a:rPr lang="cs-CZ" dirty="0"/>
              <a:t> </a:t>
            </a:r>
            <a:r>
              <a:rPr lang="cs-CZ" dirty="0" err="1"/>
              <a:t>the</a:t>
            </a:r>
            <a:r>
              <a:rPr lang="cs-CZ" dirty="0"/>
              <a:t> </a:t>
            </a:r>
            <a:r>
              <a:rPr lang="cs-CZ" dirty="0" err="1"/>
              <a:t>CISG</a:t>
            </a:r>
            <a:r>
              <a:rPr lang="cs-CZ" dirty="0"/>
              <a:t> </a:t>
            </a:r>
            <a:r>
              <a:rPr lang="cs-CZ" dirty="0" err="1"/>
              <a:t>applicable</a:t>
            </a:r>
            <a:r>
              <a:rPr lang="cs-CZ" dirty="0"/>
              <a:t>?</a:t>
            </a:r>
            <a:endParaRPr lang="en-US" dirty="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43</a:t>
            </a:fld>
            <a:endParaRPr lang="cs-CZ"/>
          </a:p>
        </p:txBody>
      </p:sp>
    </p:spTree>
    <p:extLst>
      <p:ext uri="{BB962C8B-B14F-4D97-AF65-F5344CB8AC3E}">
        <p14:creationId xmlns:p14="http://schemas.microsoft.com/office/powerpoint/2010/main" val="192317731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CISG</a:t>
            </a:r>
            <a:r>
              <a:rPr lang="cs-CZ" dirty="0"/>
              <a:t> - </a:t>
            </a:r>
            <a:r>
              <a:rPr lang="cs-CZ" dirty="0" err="1"/>
              <a:t>examples</a:t>
            </a:r>
            <a:endParaRPr lang="en-US" dirty="0"/>
          </a:p>
        </p:txBody>
      </p:sp>
      <p:sp>
        <p:nvSpPr>
          <p:cNvPr id="3" name="Zástupný symbol pro obsah 2"/>
          <p:cNvSpPr>
            <a:spLocks noGrp="1"/>
          </p:cNvSpPr>
          <p:nvPr>
            <p:ph idx="1"/>
          </p:nvPr>
        </p:nvSpPr>
        <p:spPr/>
        <p:txBody>
          <a:bodyPr/>
          <a:lstStyle/>
          <a:p>
            <a:r>
              <a:rPr lang="cs-CZ" dirty="0" err="1" smtClean="0"/>
              <a:t>Company</a:t>
            </a:r>
            <a:r>
              <a:rPr lang="cs-CZ" dirty="0" smtClean="0"/>
              <a:t> </a:t>
            </a:r>
            <a:r>
              <a:rPr lang="cs-CZ" dirty="0" err="1" smtClean="0"/>
              <a:t>ZOS</a:t>
            </a:r>
            <a:r>
              <a:rPr lang="cs-CZ" dirty="0" smtClean="0"/>
              <a:t> (</a:t>
            </a:r>
            <a:r>
              <a:rPr lang="cs-CZ" dirty="0" err="1" smtClean="0"/>
              <a:t>seat</a:t>
            </a:r>
            <a:r>
              <a:rPr lang="cs-CZ" dirty="0" smtClean="0"/>
              <a:t> in </a:t>
            </a:r>
            <a:r>
              <a:rPr lang="cs-CZ" dirty="0" err="1" smtClean="0"/>
              <a:t>the</a:t>
            </a:r>
            <a:r>
              <a:rPr lang="cs-CZ" dirty="0" smtClean="0"/>
              <a:t> UK) </a:t>
            </a:r>
            <a:r>
              <a:rPr lang="cs-CZ" dirty="0" err="1" smtClean="0"/>
              <a:t>ordered</a:t>
            </a:r>
            <a:r>
              <a:rPr lang="cs-CZ" dirty="0" smtClean="0"/>
              <a:t> </a:t>
            </a:r>
            <a:r>
              <a:rPr lang="cs-CZ" dirty="0" err="1" smtClean="0"/>
              <a:t>for</a:t>
            </a:r>
            <a:r>
              <a:rPr lang="cs-CZ" dirty="0" smtClean="0"/>
              <a:t> </a:t>
            </a:r>
            <a:r>
              <a:rPr lang="cs-CZ" dirty="0" err="1" smtClean="0"/>
              <a:t>its</a:t>
            </a:r>
            <a:r>
              <a:rPr lang="cs-CZ" dirty="0" smtClean="0"/>
              <a:t> </a:t>
            </a:r>
            <a:r>
              <a:rPr lang="cs-CZ" dirty="0" err="1" smtClean="0"/>
              <a:t>enterprise</a:t>
            </a:r>
            <a:r>
              <a:rPr lang="cs-CZ" dirty="0" smtClean="0"/>
              <a:t> in Brno (Czech Republic) a </a:t>
            </a:r>
            <a:r>
              <a:rPr lang="cs-CZ" dirty="0" err="1" smtClean="0"/>
              <a:t>delivery</a:t>
            </a:r>
            <a:r>
              <a:rPr lang="cs-CZ" dirty="0" smtClean="0"/>
              <a:t> </a:t>
            </a:r>
            <a:r>
              <a:rPr lang="cs-CZ" dirty="0" err="1" smtClean="0"/>
              <a:t>of</a:t>
            </a:r>
            <a:r>
              <a:rPr lang="cs-CZ" dirty="0" smtClean="0"/>
              <a:t> 50 kg </a:t>
            </a:r>
            <a:r>
              <a:rPr lang="cs-CZ" dirty="0" err="1" smtClean="0"/>
              <a:t>of</a:t>
            </a:r>
            <a:r>
              <a:rPr lang="cs-CZ" dirty="0" smtClean="0"/>
              <a:t> </a:t>
            </a:r>
            <a:r>
              <a:rPr lang="cs-CZ" dirty="0" err="1" smtClean="0"/>
              <a:t>olives</a:t>
            </a:r>
            <a:r>
              <a:rPr lang="cs-CZ" dirty="0" smtClean="0"/>
              <a:t> </a:t>
            </a:r>
            <a:r>
              <a:rPr lang="cs-CZ" dirty="0" err="1" smtClean="0"/>
              <a:t>from</a:t>
            </a:r>
            <a:r>
              <a:rPr lang="cs-CZ" dirty="0" smtClean="0"/>
              <a:t> </a:t>
            </a:r>
            <a:r>
              <a:rPr lang="cs-CZ" dirty="0" err="1" smtClean="0"/>
              <a:t>company</a:t>
            </a:r>
            <a:r>
              <a:rPr lang="cs-CZ" dirty="0" smtClean="0"/>
              <a:t> TROP (</a:t>
            </a:r>
            <a:r>
              <a:rPr lang="cs-CZ" dirty="0" err="1" smtClean="0"/>
              <a:t>seat</a:t>
            </a:r>
            <a:r>
              <a:rPr lang="cs-CZ" dirty="0" smtClean="0"/>
              <a:t> in Portugal). </a:t>
            </a:r>
            <a:r>
              <a:rPr lang="cs-CZ" dirty="0" err="1" smtClean="0"/>
              <a:t>The</a:t>
            </a:r>
            <a:r>
              <a:rPr lang="cs-CZ" dirty="0" smtClean="0"/>
              <a:t> </a:t>
            </a:r>
            <a:r>
              <a:rPr lang="cs-CZ" dirty="0" err="1" smtClean="0"/>
              <a:t>goods</a:t>
            </a:r>
            <a:r>
              <a:rPr lang="cs-CZ" dirty="0" smtClean="0"/>
              <a:t> </a:t>
            </a:r>
            <a:r>
              <a:rPr lang="cs-CZ" dirty="0" err="1" smtClean="0"/>
              <a:t>were</a:t>
            </a:r>
            <a:r>
              <a:rPr lang="cs-CZ" dirty="0" smtClean="0"/>
              <a:t> </a:t>
            </a:r>
            <a:r>
              <a:rPr lang="cs-CZ" dirty="0" err="1" smtClean="0"/>
              <a:t>delivered</a:t>
            </a:r>
            <a:r>
              <a:rPr lang="cs-CZ" dirty="0" smtClean="0"/>
              <a:t> </a:t>
            </a:r>
            <a:r>
              <a:rPr lang="cs-CZ" dirty="0" err="1" smtClean="0"/>
              <a:t>from</a:t>
            </a:r>
            <a:r>
              <a:rPr lang="cs-CZ" dirty="0" smtClean="0"/>
              <a:t> </a:t>
            </a:r>
            <a:r>
              <a:rPr lang="cs-CZ" dirty="0" err="1" smtClean="0"/>
              <a:t>the</a:t>
            </a:r>
            <a:r>
              <a:rPr lang="cs-CZ" dirty="0" smtClean="0"/>
              <a:t> </a:t>
            </a:r>
            <a:r>
              <a:rPr lang="cs-CZ" dirty="0" err="1" smtClean="0"/>
              <a:t>seller‘s</a:t>
            </a:r>
            <a:r>
              <a:rPr lang="cs-CZ" dirty="0" smtClean="0"/>
              <a:t> establishment in Madrid, </a:t>
            </a:r>
            <a:r>
              <a:rPr lang="cs-CZ" dirty="0" err="1" smtClean="0"/>
              <a:t>Spain</a:t>
            </a:r>
            <a:r>
              <a:rPr lang="cs-CZ" dirty="0" smtClean="0"/>
              <a:t>. </a:t>
            </a:r>
            <a:r>
              <a:rPr lang="cs-CZ" dirty="0" err="1" smtClean="0"/>
              <a:t>Contract</a:t>
            </a:r>
            <a:r>
              <a:rPr lang="cs-CZ" dirty="0" smtClean="0"/>
              <a:t> </a:t>
            </a:r>
            <a:r>
              <a:rPr lang="cs-CZ" dirty="0" err="1" smtClean="0"/>
              <a:t>was</a:t>
            </a:r>
            <a:r>
              <a:rPr lang="cs-CZ" dirty="0" smtClean="0"/>
              <a:t> </a:t>
            </a:r>
            <a:r>
              <a:rPr lang="cs-CZ" dirty="0" err="1" smtClean="0"/>
              <a:t>concluded</a:t>
            </a:r>
            <a:r>
              <a:rPr lang="cs-CZ" dirty="0" smtClean="0"/>
              <a:t> on 1 </a:t>
            </a:r>
            <a:r>
              <a:rPr lang="cs-CZ" dirty="0" err="1" smtClean="0"/>
              <a:t>September</a:t>
            </a:r>
            <a:r>
              <a:rPr lang="cs-CZ" dirty="0" smtClean="0"/>
              <a:t> 2015.</a:t>
            </a:r>
          </a:p>
          <a:p>
            <a:r>
              <a:rPr lang="cs-CZ" dirty="0" err="1" smtClean="0"/>
              <a:t>Contract</a:t>
            </a:r>
            <a:r>
              <a:rPr lang="cs-CZ" dirty="0" smtClean="0"/>
              <a:t> </a:t>
            </a:r>
            <a:r>
              <a:rPr lang="cs-CZ" dirty="0" err="1" smtClean="0"/>
              <a:t>concluded</a:t>
            </a:r>
            <a:r>
              <a:rPr lang="cs-CZ" dirty="0" smtClean="0"/>
              <a:t> </a:t>
            </a:r>
            <a:r>
              <a:rPr lang="cs-CZ" dirty="0" err="1" smtClean="0"/>
              <a:t>provision</a:t>
            </a:r>
            <a:r>
              <a:rPr lang="cs-CZ" dirty="0" smtClean="0"/>
              <a:t>: </a:t>
            </a:r>
            <a:r>
              <a:rPr lang="cs-CZ" i="1" dirty="0" err="1" smtClean="0"/>
              <a:t>This</a:t>
            </a:r>
            <a:r>
              <a:rPr lang="cs-CZ" i="1" dirty="0" smtClean="0"/>
              <a:t> </a:t>
            </a:r>
            <a:r>
              <a:rPr lang="cs-CZ" i="1" dirty="0" err="1" smtClean="0"/>
              <a:t>contract</a:t>
            </a:r>
            <a:r>
              <a:rPr lang="cs-CZ" i="1" dirty="0" smtClean="0"/>
              <a:t> </a:t>
            </a:r>
            <a:r>
              <a:rPr lang="cs-CZ" i="1" dirty="0" err="1" smtClean="0"/>
              <a:t>shall</a:t>
            </a:r>
            <a:r>
              <a:rPr lang="cs-CZ" i="1" dirty="0" smtClean="0"/>
              <a:t> </a:t>
            </a:r>
            <a:r>
              <a:rPr lang="cs-CZ" i="1" dirty="0" err="1" smtClean="0"/>
              <a:t>be</a:t>
            </a:r>
            <a:r>
              <a:rPr lang="cs-CZ" i="1" dirty="0" smtClean="0"/>
              <a:t> </a:t>
            </a:r>
            <a:r>
              <a:rPr lang="cs-CZ" i="1" dirty="0" err="1" smtClean="0"/>
              <a:t>governed</a:t>
            </a:r>
            <a:r>
              <a:rPr lang="cs-CZ" i="1" dirty="0" smtClean="0"/>
              <a:t> by </a:t>
            </a:r>
            <a:r>
              <a:rPr lang="cs-CZ" i="1" dirty="0" err="1" smtClean="0"/>
              <a:t>the</a:t>
            </a:r>
            <a:r>
              <a:rPr lang="cs-CZ" i="1" dirty="0" smtClean="0"/>
              <a:t> </a:t>
            </a:r>
            <a:r>
              <a:rPr lang="cs-CZ" i="1" dirty="0" err="1" smtClean="0"/>
              <a:t>CISG</a:t>
            </a:r>
            <a:r>
              <a:rPr lang="cs-CZ" i="1" dirty="0" smtClean="0"/>
              <a:t>.</a:t>
            </a:r>
          </a:p>
          <a:p>
            <a:endParaRPr lang="cs-CZ" dirty="0"/>
          </a:p>
          <a:p>
            <a:r>
              <a:rPr lang="cs-CZ" dirty="0" err="1" smtClean="0"/>
              <a:t>Is</a:t>
            </a:r>
            <a:r>
              <a:rPr lang="cs-CZ" dirty="0" smtClean="0"/>
              <a:t> </a:t>
            </a:r>
            <a:r>
              <a:rPr lang="cs-CZ" dirty="0" err="1" smtClean="0"/>
              <a:t>the</a:t>
            </a:r>
            <a:r>
              <a:rPr lang="cs-CZ" dirty="0" smtClean="0"/>
              <a:t> </a:t>
            </a:r>
            <a:r>
              <a:rPr lang="cs-CZ" dirty="0" err="1" smtClean="0"/>
              <a:t>CISG</a:t>
            </a:r>
            <a:r>
              <a:rPr lang="cs-CZ" dirty="0" smtClean="0"/>
              <a:t> </a:t>
            </a:r>
            <a:r>
              <a:rPr lang="cs-CZ" dirty="0" err="1" smtClean="0"/>
              <a:t>applicable</a:t>
            </a:r>
            <a:r>
              <a:rPr lang="cs-CZ" dirty="0" smtClean="0"/>
              <a:t>?</a:t>
            </a:r>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44</a:t>
            </a:fld>
            <a:endParaRPr lang="cs-CZ"/>
          </a:p>
        </p:txBody>
      </p:sp>
    </p:spTree>
    <p:extLst>
      <p:ext uri="{BB962C8B-B14F-4D97-AF65-F5344CB8AC3E}">
        <p14:creationId xmlns:p14="http://schemas.microsoft.com/office/powerpoint/2010/main" val="31396544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Useful</a:t>
            </a:r>
            <a:r>
              <a:rPr lang="cs-CZ" dirty="0" smtClean="0"/>
              <a:t> </a:t>
            </a:r>
            <a:r>
              <a:rPr lang="cs-CZ" dirty="0" err="1" smtClean="0"/>
              <a:t>links</a:t>
            </a:r>
            <a:r>
              <a:rPr lang="cs-CZ" dirty="0" smtClean="0"/>
              <a:t> - PIL</a:t>
            </a:r>
            <a:endParaRPr lang="en-US" dirty="0"/>
          </a:p>
        </p:txBody>
      </p:sp>
      <p:sp>
        <p:nvSpPr>
          <p:cNvPr id="3" name="Zástupný symbol pro obsah 2"/>
          <p:cNvSpPr>
            <a:spLocks noGrp="1"/>
          </p:cNvSpPr>
          <p:nvPr>
            <p:ph idx="1"/>
          </p:nvPr>
        </p:nvSpPr>
        <p:spPr/>
        <p:txBody>
          <a:bodyPr/>
          <a:lstStyle/>
          <a:p>
            <a:r>
              <a:rPr lang="cs-CZ" dirty="0" smtClean="0"/>
              <a:t>Nice video on </a:t>
            </a:r>
            <a:r>
              <a:rPr lang="cs-CZ" dirty="0" err="1" smtClean="0"/>
              <a:t>the</a:t>
            </a:r>
            <a:r>
              <a:rPr lang="cs-CZ" dirty="0"/>
              <a:t> </a:t>
            </a:r>
            <a:r>
              <a:rPr lang="cs-CZ" dirty="0" err="1" smtClean="0"/>
              <a:t>aim</a:t>
            </a:r>
            <a:r>
              <a:rPr lang="cs-CZ" dirty="0" smtClean="0"/>
              <a:t> and </a:t>
            </a:r>
            <a:r>
              <a:rPr lang="cs-CZ" dirty="0" err="1" smtClean="0"/>
              <a:t>goal</a:t>
            </a:r>
            <a:r>
              <a:rPr lang="cs-CZ" dirty="0" smtClean="0"/>
              <a:t> </a:t>
            </a:r>
            <a:r>
              <a:rPr lang="cs-CZ" dirty="0" err="1" smtClean="0"/>
              <a:t>of</a:t>
            </a:r>
            <a:r>
              <a:rPr lang="cs-CZ" dirty="0" smtClean="0"/>
              <a:t> PIL</a:t>
            </a:r>
          </a:p>
          <a:p>
            <a:r>
              <a:rPr lang="en-US" dirty="0">
                <a:hlinkClick r:id="rId2"/>
              </a:rPr>
              <a:t>https://</a:t>
            </a:r>
            <a:r>
              <a:rPr lang="en-US" dirty="0" err="1" smtClean="0">
                <a:hlinkClick r:id="rId2"/>
              </a:rPr>
              <a:t>www.youtube.com</a:t>
            </a:r>
            <a:r>
              <a:rPr lang="en-US" dirty="0" smtClean="0">
                <a:hlinkClick r:id="rId2"/>
              </a:rPr>
              <a:t>/</a:t>
            </a:r>
            <a:r>
              <a:rPr lang="en-US" dirty="0" err="1" smtClean="0">
                <a:hlinkClick r:id="rId2"/>
              </a:rPr>
              <a:t>watch?v</a:t>
            </a:r>
            <a:r>
              <a:rPr lang="en-US" dirty="0" smtClean="0">
                <a:hlinkClick r:id="rId2"/>
              </a:rPr>
              <a:t>=</a:t>
            </a:r>
            <a:r>
              <a:rPr lang="en-US" dirty="0" err="1" smtClean="0">
                <a:hlinkClick r:id="rId2"/>
              </a:rPr>
              <a:t>da0X1V8ZLX4</a:t>
            </a:r>
            <a:endParaRPr lang="cs-CZ" dirty="0" smtClean="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45</a:t>
            </a:fld>
            <a:endParaRPr lang="cs-CZ"/>
          </a:p>
        </p:txBody>
      </p:sp>
    </p:spTree>
    <p:extLst>
      <p:ext uri="{BB962C8B-B14F-4D97-AF65-F5344CB8AC3E}">
        <p14:creationId xmlns:p14="http://schemas.microsoft.com/office/powerpoint/2010/main" val="38677479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Useful</a:t>
            </a:r>
            <a:r>
              <a:rPr lang="cs-CZ" dirty="0" smtClean="0"/>
              <a:t> </a:t>
            </a:r>
            <a:r>
              <a:rPr lang="cs-CZ" dirty="0" err="1" smtClean="0"/>
              <a:t>links</a:t>
            </a:r>
            <a:r>
              <a:rPr lang="cs-CZ" dirty="0" smtClean="0"/>
              <a:t> - </a:t>
            </a:r>
            <a:r>
              <a:rPr lang="cs-CZ" dirty="0" err="1" smtClean="0"/>
              <a:t>CISG</a:t>
            </a:r>
            <a:endParaRPr lang="en-US" dirty="0"/>
          </a:p>
        </p:txBody>
      </p:sp>
      <p:sp>
        <p:nvSpPr>
          <p:cNvPr id="3" name="Zástupný symbol pro obsah 2"/>
          <p:cNvSpPr>
            <a:spLocks noGrp="1"/>
          </p:cNvSpPr>
          <p:nvPr>
            <p:ph idx="1"/>
          </p:nvPr>
        </p:nvSpPr>
        <p:spPr/>
        <p:txBody>
          <a:bodyPr/>
          <a:lstStyle/>
          <a:p>
            <a:r>
              <a:rPr lang="cs-CZ" dirty="0" smtClean="0"/>
              <a:t>List </a:t>
            </a:r>
            <a:r>
              <a:rPr lang="cs-CZ" dirty="0" err="1" smtClean="0"/>
              <a:t>of</a:t>
            </a:r>
            <a:r>
              <a:rPr lang="cs-CZ" dirty="0" smtClean="0"/>
              <a:t> </a:t>
            </a:r>
            <a:r>
              <a:rPr lang="cs-CZ" dirty="0" err="1" smtClean="0"/>
              <a:t>States</a:t>
            </a:r>
            <a:r>
              <a:rPr lang="cs-CZ" dirty="0" smtClean="0"/>
              <a:t> and </a:t>
            </a:r>
            <a:r>
              <a:rPr lang="cs-CZ" dirty="0" err="1" smtClean="0"/>
              <a:t>their</a:t>
            </a:r>
            <a:r>
              <a:rPr lang="cs-CZ" dirty="0" smtClean="0"/>
              <a:t> </a:t>
            </a:r>
            <a:r>
              <a:rPr lang="cs-CZ" dirty="0" err="1" smtClean="0"/>
              <a:t>reservations</a:t>
            </a:r>
            <a:r>
              <a:rPr lang="cs-CZ" dirty="0" smtClean="0"/>
              <a:t> (Status)</a:t>
            </a:r>
          </a:p>
          <a:p>
            <a:pPr>
              <a:buFont typeface="Wingdings" pitchFamily="2" charset="2"/>
              <a:buChar char="Ø"/>
            </a:pPr>
            <a:r>
              <a:rPr lang="cs-CZ" dirty="0">
                <a:hlinkClick r:id="rId2"/>
              </a:rPr>
              <a:t>http://</a:t>
            </a:r>
            <a:r>
              <a:rPr lang="cs-CZ" dirty="0" err="1" smtClean="0">
                <a:hlinkClick r:id="rId2"/>
              </a:rPr>
              <a:t>www.uncitral.org</a:t>
            </a:r>
            <a:r>
              <a:rPr lang="cs-CZ" dirty="0" smtClean="0">
                <a:hlinkClick r:id="rId2"/>
              </a:rPr>
              <a:t>/</a:t>
            </a:r>
            <a:r>
              <a:rPr lang="cs-CZ" dirty="0" err="1" smtClean="0">
                <a:hlinkClick r:id="rId2"/>
              </a:rPr>
              <a:t>uncitral</a:t>
            </a:r>
            <a:r>
              <a:rPr lang="cs-CZ" dirty="0" smtClean="0">
                <a:hlinkClick r:id="rId2"/>
              </a:rPr>
              <a:t>/en/</a:t>
            </a:r>
            <a:r>
              <a:rPr lang="cs-CZ" dirty="0" err="1" smtClean="0">
                <a:hlinkClick r:id="rId2"/>
              </a:rPr>
              <a:t>uncitral_texts</a:t>
            </a:r>
            <a:r>
              <a:rPr lang="cs-CZ" dirty="0" smtClean="0">
                <a:hlinkClick r:id="rId2"/>
              </a:rPr>
              <a:t>/</a:t>
            </a:r>
            <a:r>
              <a:rPr lang="cs-CZ" dirty="0" err="1" smtClean="0">
                <a:hlinkClick r:id="rId2"/>
              </a:rPr>
              <a:t>sale_goods</a:t>
            </a:r>
            <a:r>
              <a:rPr lang="cs-CZ" dirty="0" smtClean="0">
                <a:hlinkClick r:id="rId2"/>
              </a:rPr>
              <a:t>/</a:t>
            </a:r>
            <a:r>
              <a:rPr lang="cs-CZ" dirty="0" err="1" smtClean="0">
                <a:hlinkClick r:id="rId2"/>
              </a:rPr>
              <a:t>1980CISG_status.html</a:t>
            </a:r>
            <a:endParaRPr lang="cs-CZ" dirty="0" smtClean="0"/>
          </a:p>
          <a:p>
            <a:r>
              <a:rPr lang="cs-CZ" dirty="0" smtClean="0"/>
              <a:t>Text </a:t>
            </a:r>
            <a:r>
              <a:rPr lang="cs-CZ" dirty="0" err="1" smtClean="0"/>
              <a:t>of</a:t>
            </a:r>
            <a:r>
              <a:rPr lang="cs-CZ" dirty="0" smtClean="0"/>
              <a:t> </a:t>
            </a:r>
            <a:r>
              <a:rPr lang="cs-CZ" dirty="0" err="1" smtClean="0"/>
              <a:t>CISG</a:t>
            </a:r>
            <a:r>
              <a:rPr lang="cs-CZ" dirty="0" smtClean="0"/>
              <a:t> in </a:t>
            </a:r>
            <a:r>
              <a:rPr lang="cs-CZ" dirty="0" err="1" smtClean="0"/>
              <a:t>English</a:t>
            </a:r>
            <a:endParaRPr lang="cs-CZ" dirty="0" smtClean="0"/>
          </a:p>
          <a:p>
            <a:pPr>
              <a:buFont typeface="Wingdings" pitchFamily="2" charset="2"/>
              <a:buChar char="Ø"/>
            </a:pPr>
            <a:r>
              <a:rPr lang="en-US" dirty="0">
                <a:hlinkClick r:id="rId3"/>
              </a:rPr>
              <a:t>http://</a:t>
            </a:r>
            <a:r>
              <a:rPr lang="en-US" dirty="0" err="1" smtClean="0">
                <a:hlinkClick r:id="rId3"/>
              </a:rPr>
              <a:t>www.cisg.law.pace.edu</a:t>
            </a:r>
            <a:r>
              <a:rPr lang="en-US" dirty="0" smtClean="0">
                <a:hlinkClick r:id="rId3"/>
              </a:rPr>
              <a:t>/</a:t>
            </a:r>
            <a:r>
              <a:rPr lang="en-US" dirty="0" err="1" smtClean="0">
                <a:hlinkClick r:id="rId3"/>
              </a:rPr>
              <a:t>cisg</a:t>
            </a:r>
            <a:r>
              <a:rPr lang="en-US" dirty="0" smtClean="0">
                <a:hlinkClick r:id="rId3"/>
              </a:rPr>
              <a:t>/text/</a:t>
            </a:r>
            <a:r>
              <a:rPr lang="en-US" dirty="0" err="1" smtClean="0">
                <a:hlinkClick r:id="rId3"/>
              </a:rPr>
              <a:t>treaty.htm</a:t>
            </a:r>
            <a:r>
              <a:rPr lang="cs-CZ" dirty="0" smtClean="0"/>
              <a:t>l</a:t>
            </a:r>
          </a:p>
          <a:p>
            <a:r>
              <a:rPr lang="cs-CZ" dirty="0" smtClean="0"/>
              <a:t>Text </a:t>
            </a:r>
            <a:r>
              <a:rPr lang="cs-CZ" dirty="0" err="1" smtClean="0"/>
              <a:t>of</a:t>
            </a:r>
            <a:r>
              <a:rPr lang="cs-CZ" dirty="0" smtClean="0"/>
              <a:t> </a:t>
            </a:r>
            <a:r>
              <a:rPr lang="cs-CZ" dirty="0" err="1" smtClean="0"/>
              <a:t>the</a:t>
            </a:r>
            <a:r>
              <a:rPr lang="cs-CZ" dirty="0" smtClean="0"/>
              <a:t> </a:t>
            </a:r>
            <a:r>
              <a:rPr lang="cs-CZ" dirty="0" err="1" smtClean="0"/>
              <a:t>CISG</a:t>
            </a:r>
            <a:r>
              <a:rPr lang="cs-CZ" dirty="0" smtClean="0"/>
              <a:t> – </a:t>
            </a:r>
            <a:r>
              <a:rPr lang="cs-CZ" dirty="0" err="1" smtClean="0"/>
              <a:t>Explanatory</a:t>
            </a:r>
            <a:r>
              <a:rPr lang="cs-CZ" dirty="0" smtClean="0"/>
              <a:t> </a:t>
            </a:r>
            <a:r>
              <a:rPr lang="cs-CZ" dirty="0" err="1" smtClean="0"/>
              <a:t>Note</a:t>
            </a:r>
            <a:endParaRPr lang="cs-CZ" dirty="0" smtClean="0"/>
          </a:p>
          <a:p>
            <a:pPr>
              <a:buFont typeface="Wingdings" pitchFamily="2" charset="2"/>
              <a:buChar char="Ø"/>
            </a:pPr>
            <a:r>
              <a:rPr lang="cs-CZ" dirty="0">
                <a:hlinkClick r:id="rId4"/>
              </a:rPr>
              <a:t>http://</a:t>
            </a:r>
            <a:r>
              <a:rPr lang="cs-CZ" dirty="0" err="1" smtClean="0">
                <a:hlinkClick r:id="rId4"/>
              </a:rPr>
              <a:t>www.uncitral.org</a:t>
            </a:r>
            <a:r>
              <a:rPr lang="cs-CZ" dirty="0" smtClean="0">
                <a:hlinkClick r:id="rId4"/>
              </a:rPr>
              <a:t>/</a:t>
            </a:r>
            <a:r>
              <a:rPr lang="cs-CZ" dirty="0" err="1" smtClean="0">
                <a:hlinkClick r:id="rId4"/>
              </a:rPr>
              <a:t>pdf</a:t>
            </a:r>
            <a:r>
              <a:rPr lang="cs-CZ" dirty="0" smtClean="0">
                <a:hlinkClick r:id="rId4"/>
              </a:rPr>
              <a:t>/</a:t>
            </a:r>
            <a:r>
              <a:rPr lang="cs-CZ" dirty="0" err="1" smtClean="0">
                <a:hlinkClick r:id="rId4"/>
              </a:rPr>
              <a:t>english</a:t>
            </a:r>
            <a:r>
              <a:rPr lang="cs-CZ" dirty="0" smtClean="0">
                <a:hlinkClick r:id="rId4"/>
              </a:rPr>
              <a:t>/</a:t>
            </a:r>
            <a:r>
              <a:rPr lang="cs-CZ" dirty="0" err="1" smtClean="0">
                <a:hlinkClick r:id="rId4"/>
              </a:rPr>
              <a:t>texts</a:t>
            </a:r>
            <a:r>
              <a:rPr lang="cs-CZ" dirty="0" smtClean="0">
                <a:hlinkClick r:id="rId4"/>
              </a:rPr>
              <a:t>/sales/</a:t>
            </a:r>
            <a:r>
              <a:rPr lang="cs-CZ" dirty="0" err="1" smtClean="0">
                <a:hlinkClick r:id="rId4"/>
              </a:rPr>
              <a:t>cisg</a:t>
            </a:r>
            <a:r>
              <a:rPr lang="cs-CZ" dirty="0" smtClean="0">
                <a:hlinkClick r:id="rId4"/>
              </a:rPr>
              <a:t>/</a:t>
            </a:r>
            <a:r>
              <a:rPr lang="cs-CZ" dirty="0" err="1" smtClean="0">
                <a:hlinkClick r:id="rId4"/>
              </a:rPr>
              <a:t>V1056997</a:t>
            </a:r>
            <a:r>
              <a:rPr lang="cs-CZ" dirty="0" smtClean="0">
                <a:hlinkClick r:id="rId4"/>
              </a:rPr>
              <a:t>-</a:t>
            </a:r>
            <a:r>
              <a:rPr lang="cs-CZ" dirty="0" err="1" smtClean="0">
                <a:hlinkClick r:id="rId4"/>
              </a:rPr>
              <a:t>CISG</a:t>
            </a:r>
            <a:r>
              <a:rPr lang="cs-CZ" dirty="0" smtClean="0">
                <a:hlinkClick r:id="rId4"/>
              </a:rPr>
              <a:t>-e-</a:t>
            </a:r>
            <a:r>
              <a:rPr lang="cs-CZ" dirty="0" err="1" smtClean="0">
                <a:hlinkClick r:id="rId4"/>
              </a:rPr>
              <a:t>book.pdf</a:t>
            </a:r>
            <a:r>
              <a:rPr lang="cs-CZ" dirty="0" smtClean="0"/>
              <a:t> </a:t>
            </a:r>
          </a:p>
          <a:p>
            <a:r>
              <a:rPr lang="cs-CZ" dirty="0" smtClean="0"/>
              <a:t>Pace </a:t>
            </a:r>
            <a:r>
              <a:rPr lang="cs-CZ" dirty="0" err="1" smtClean="0"/>
              <a:t>Law</a:t>
            </a:r>
            <a:r>
              <a:rPr lang="cs-CZ" dirty="0" smtClean="0"/>
              <a:t> University and database</a:t>
            </a:r>
          </a:p>
          <a:p>
            <a:pPr>
              <a:buFont typeface="Wingdings" pitchFamily="2" charset="2"/>
              <a:buChar char="Ø"/>
            </a:pPr>
            <a:r>
              <a:rPr lang="cs-CZ" dirty="0">
                <a:hlinkClick r:id="rId5"/>
              </a:rPr>
              <a:t>http://</a:t>
            </a:r>
            <a:r>
              <a:rPr lang="cs-CZ" dirty="0" err="1">
                <a:hlinkClick r:id="rId5"/>
              </a:rPr>
              <a:t>www.cisg.law.pace.edu</a:t>
            </a:r>
            <a:r>
              <a:rPr lang="cs-CZ" dirty="0" smtClean="0">
                <a:hlinkClick r:id="rId5"/>
              </a:rPr>
              <a:t>/</a:t>
            </a:r>
            <a:endParaRPr lang="cs-CZ" dirty="0" smtClean="0"/>
          </a:p>
          <a:p>
            <a:pPr>
              <a:buFont typeface="Wingdings" pitchFamily="2" charset="2"/>
              <a:buChar char="Ø"/>
            </a:pPr>
            <a:endParaRPr lang="cs-CZ" dirty="0" smtClean="0"/>
          </a:p>
          <a:p>
            <a:pPr>
              <a:buFont typeface="Wingdings" pitchFamily="2" charset="2"/>
              <a:buChar char="Ø"/>
            </a:pPr>
            <a:endParaRPr lang="cs-CZ" dirty="0" smtClean="0"/>
          </a:p>
          <a:p>
            <a:endParaRPr lang="cs-CZ" dirty="0" smtClean="0"/>
          </a:p>
          <a:p>
            <a:pPr>
              <a:buFont typeface="Wingdings" pitchFamily="2" charset="2"/>
              <a:buChar char="Ø"/>
            </a:pPr>
            <a:endParaRPr lang="cs-CZ" dirty="0" smtClean="0"/>
          </a:p>
          <a:p>
            <a:endParaRPr lang="en-US"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46</a:t>
            </a:fld>
            <a:endParaRPr lang="cs-CZ"/>
          </a:p>
        </p:txBody>
      </p:sp>
    </p:spTree>
    <p:extLst>
      <p:ext uri="{BB962C8B-B14F-4D97-AF65-F5344CB8AC3E}">
        <p14:creationId xmlns:p14="http://schemas.microsoft.com/office/powerpoint/2010/main" val="8565961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For</a:t>
            </a:r>
            <a:r>
              <a:rPr lang="cs-CZ" dirty="0" smtClean="0"/>
              <a:t> </a:t>
            </a:r>
            <a:r>
              <a:rPr lang="cs-CZ" dirty="0" err="1" smtClean="0"/>
              <a:t>fun</a:t>
            </a:r>
            <a:r>
              <a:rPr lang="cs-CZ" dirty="0" smtClean="0">
                <a:sym typeface="Wingdings" pitchFamily="2" charset="2"/>
              </a:rPr>
              <a:t> </a:t>
            </a:r>
            <a:endParaRPr lang="en-US" dirty="0"/>
          </a:p>
        </p:txBody>
      </p:sp>
      <p:sp>
        <p:nvSpPr>
          <p:cNvPr id="3" name="Zástupný symbol pro obsah 2"/>
          <p:cNvSpPr>
            <a:spLocks noGrp="1"/>
          </p:cNvSpPr>
          <p:nvPr>
            <p:ph idx="1"/>
          </p:nvPr>
        </p:nvSpPr>
        <p:spPr/>
        <p:txBody>
          <a:bodyPr/>
          <a:lstStyle/>
          <a:p>
            <a:r>
              <a:rPr lang="cs-CZ" dirty="0" err="1" smtClean="0"/>
              <a:t>CISG</a:t>
            </a:r>
            <a:r>
              <a:rPr lang="cs-CZ" dirty="0" smtClean="0"/>
              <a:t> song</a:t>
            </a:r>
          </a:p>
          <a:p>
            <a:pPr>
              <a:buFont typeface="Wingdings" pitchFamily="2" charset="2"/>
              <a:buChar char="Ø"/>
            </a:pPr>
            <a:r>
              <a:rPr lang="en-US" dirty="0">
                <a:hlinkClick r:id="rId2"/>
              </a:rPr>
              <a:t>https://</a:t>
            </a:r>
            <a:r>
              <a:rPr lang="en-US" dirty="0" err="1" smtClean="0">
                <a:hlinkClick r:id="rId2"/>
              </a:rPr>
              <a:t>www.youtube.com</a:t>
            </a:r>
            <a:r>
              <a:rPr lang="en-US" dirty="0" smtClean="0">
                <a:hlinkClick r:id="rId2"/>
              </a:rPr>
              <a:t>/</a:t>
            </a:r>
            <a:r>
              <a:rPr lang="en-US" dirty="0" err="1" smtClean="0">
                <a:hlinkClick r:id="rId2"/>
              </a:rPr>
              <a:t>watch?v</a:t>
            </a:r>
            <a:r>
              <a:rPr lang="en-US" dirty="0" smtClean="0">
                <a:hlinkClick r:id="rId2"/>
              </a:rPr>
              <a:t>=</a:t>
            </a:r>
            <a:r>
              <a:rPr lang="en-US" dirty="0" err="1" smtClean="0">
                <a:hlinkClick r:id="rId2"/>
              </a:rPr>
              <a:t>1n9YvPuDTb0</a:t>
            </a:r>
            <a:endParaRPr lang="cs-CZ" smtClean="0"/>
          </a:p>
          <a:p>
            <a:pPr>
              <a:buFont typeface="Wingdings" pitchFamily="2" charset="2"/>
              <a:buChar char="Ø"/>
            </a:pPr>
            <a:endParaRPr lang="en-US"/>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47</a:t>
            </a:fld>
            <a:endParaRPr lang="cs-CZ"/>
          </a:p>
        </p:txBody>
      </p:sp>
    </p:spTree>
    <p:extLst>
      <p:ext uri="{BB962C8B-B14F-4D97-AF65-F5344CB8AC3E}">
        <p14:creationId xmlns:p14="http://schemas.microsoft.com/office/powerpoint/2010/main" val="245158984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Thank</a:t>
            </a:r>
            <a:r>
              <a:rPr lang="cs-CZ" dirty="0" smtClean="0"/>
              <a:t> </a:t>
            </a:r>
            <a:r>
              <a:rPr lang="cs-CZ" dirty="0" err="1" smtClean="0"/>
              <a:t>you</a:t>
            </a:r>
            <a:r>
              <a:rPr lang="cs-CZ" dirty="0" smtClean="0"/>
              <a:t>.</a:t>
            </a:r>
            <a:endParaRPr lang="cs-CZ" dirty="0"/>
          </a:p>
        </p:txBody>
      </p:sp>
    </p:spTree>
    <p:extLst>
      <p:ext uri="{BB962C8B-B14F-4D97-AF65-F5344CB8AC3E}">
        <p14:creationId xmlns:p14="http://schemas.microsoft.com/office/powerpoint/2010/main" val="149410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First</a:t>
            </a:r>
            <a:r>
              <a:rPr lang="cs-CZ" dirty="0" smtClean="0"/>
              <a:t> </a:t>
            </a:r>
            <a:r>
              <a:rPr lang="cs-CZ" dirty="0" err="1" smtClean="0"/>
              <a:t>level</a:t>
            </a:r>
            <a:endParaRPr lang="cs-CZ" dirty="0"/>
          </a:p>
        </p:txBody>
      </p:sp>
      <p:sp>
        <p:nvSpPr>
          <p:cNvPr id="3" name="Zástupný symbol pro obsah 2"/>
          <p:cNvSpPr>
            <a:spLocks noGrp="1"/>
          </p:cNvSpPr>
          <p:nvPr>
            <p:ph idx="1"/>
          </p:nvPr>
        </p:nvSpPr>
        <p:spPr/>
        <p:txBody>
          <a:bodyPr/>
          <a:lstStyle/>
          <a:p>
            <a:r>
              <a:rPr lang="cs-CZ" dirty="0" smtClean="0"/>
              <a:t>Public </a:t>
            </a:r>
            <a:r>
              <a:rPr lang="cs-CZ" dirty="0" err="1" smtClean="0"/>
              <a:t>international</a:t>
            </a:r>
            <a:r>
              <a:rPr lang="cs-CZ" dirty="0" smtClean="0"/>
              <a:t> </a:t>
            </a:r>
            <a:r>
              <a:rPr lang="cs-CZ" dirty="0" err="1" smtClean="0"/>
              <a:t>law</a:t>
            </a:r>
            <a:r>
              <a:rPr lang="cs-CZ" dirty="0" smtClean="0"/>
              <a:t>, </a:t>
            </a:r>
            <a:r>
              <a:rPr lang="cs-CZ" dirty="0" err="1" smtClean="0"/>
              <a:t>international</a:t>
            </a:r>
            <a:r>
              <a:rPr lang="cs-CZ" dirty="0" smtClean="0"/>
              <a:t> </a:t>
            </a:r>
            <a:r>
              <a:rPr lang="cs-CZ" dirty="0" err="1" smtClean="0"/>
              <a:t>economic</a:t>
            </a:r>
            <a:r>
              <a:rPr lang="cs-CZ" dirty="0" smtClean="0"/>
              <a:t> </a:t>
            </a:r>
            <a:r>
              <a:rPr lang="cs-CZ" dirty="0" err="1" smtClean="0"/>
              <a:t>transactions</a:t>
            </a:r>
            <a:endParaRPr lang="cs-CZ" dirty="0" smtClean="0"/>
          </a:p>
          <a:p>
            <a:pPr lvl="1"/>
            <a:r>
              <a:rPr lang="cs-CZ" dirty="0" err="1" smtClean="0"/>
              <a:t>States</a:t>
            </a:r>
            <a:r>
              <a:rPr lang="cs-CZ" dirty="0" smtClean="0"/>
              <a:t>, </a:t>
            </a:r>
            <a:r>
              <a:rPr lang="cs-CZ" dirty="0" err="1" smtClean="0"/>
              <a:t>international</a:t>
            </a:r>
            <a:r>
              <a:rPr lang="cs-CZ" dirty="0" smtClean="0"/>
              <a:t> </a:t>
            </a:r>
            <a:r>
              <a:rPr lang="cs-CZ" dirty="0" err="1" smtClean="0"/>
              <a:t>organizations</a:t>
            </a:r>
            <a:r>
              <a:rPr lang="cs-CZ" dirty="0" smtClean="0"/>
              <a:t> (WTO, IMF)</a:t>
            </a:r>
          </a:p>
          <a:p>
            <a:pPr lvl="1"/>
            <a:r>
              <a:rPr lang="cs-CZ" dirty="0" err="1" smtClean="0"/>
              <a:t>Private</a:t>
            </a:r>
            <a:r>
              <a:rPr lang="cs-CZ" dirty="0" smtClean="0"/>
              <a:t> </a:t>
            </a:r>
            <a:r>
              <a:rPr lang="cs-CZ" dirty="0" err="1" smtClean="0"/>
              <a:t>individuals</a:t>
            </a:r>
            <a:r>
              <a:rPr lang="cs-CZ" dirty="0" smtClean="0"/>
              <a:t>?</a:t>
            </a:r>
          </a:p>
          <a:p>
            <a:pPr lvl="1"/>
            <a:r>
              <a:rPr lang="cs-CZ" dirty="0" smtClean="0"/>
              <a:t>International </a:t>
            </a:r>
            <a:r>
              <a:rPr lang="cs-CZ" dirty="0" err="1" smtClean="0"/>
              <a:t>conventions</a:t>
            </a:r>
            <a:r>
              <a:rPr lang="cs-CZ" dirty="0" smtClean="0"/>
              <a:t>, </a:t>
            </a:r>
            <a:r>
              <a:rPr lang="cs-CZ" dirty="0" err="1" smtClean="0"/>
              <a:t>international</a:t>
            </a:r>
            <a:r>
              <a:rPr lang="cs-CZ" dirty="0" smtClean="0"/>
              <a:t> soft </a:t>
            </a:r>
            <a:r>
              <a:rPr lang="cs-CZ" dirty="0" err="1" smtClean="0"/>
              <a:t>law</a:t>
            </a:r>
            <a:endParaRPr lang="cs-CZ" dirty="0" smtClean="0"/>
          </a:p>
          <a:p>
            <a:pPr lvl="1"/>
            <a:r>
              <a:rPr lang="cs-CZ" dirty="0" smtClean="0"/>
              <a:t>International </a:t>
            </a:r>
            <a:r>
              <a:rPr lang="cs-CZ" dirty="0" err="1" smtClean="0"/>
              <a:t>financial</a:t>
            </a:r>
            <a:r>
              <a:rPr lang="cs-CZ" dirty="0" smtClean="0"/>
              <a:t> </a:t>
            </a:r>
            <a:r>
              <a:rPr lang="cs-CZ" dirty="0" err="1" smtClean="0"/>
              <a:t>law</a:t>
            </a:r>
            <a:r>
              <a:rPr lang="cs-CZ" dirty="0" smtClean="0"/>
              <a:t>, </a:t>
            </a:r>
            <a:r>
              <a:rPr lang="cs-CZ" dirty="0" err="1" smtClean="0"/>
              <a:t>developmnet</a:t>
            </a:r>
            <a:r>
              <a:rPr lang="cs-CZ" dirty="0" smtClean="0"/>
              <a:t>, </a:t>
            </a:r>
            <a:r>
              <a:rPr lang="cs-CZ" dirty="0" err="1" smtClean="0"/>
              <a:t>investments</a:t>
            </a:r>
            <a:r>
              <a:rPr lang="cs-CZ" dirty="0" smtClean="0"/>
              <a:t> </a:t>
            </a:r>
            <a:r>
              <a:rPr lang="cs-CZ" dirty="0" err="1" smtClean="0"/>
              <a:t>etc</a:t>
            </a:r>
            <a:r>
              <a:rPr lang="cs-CZ" dirty="0" smtClean="0"/>
              <a:t>.</a:t>
            </a:r>
          </a:p>
          <a:p>
            <a:pPr lvl="1"/>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JUDr. Tereza Kyselovská, Ph.D.</a:t>
            </a:r>
            <a:endParaRPr lang="cs-CZ" altLang="cs-CZ" dirty="0"/>
          </a:p>
        </p:txBody>
      </p:sp>
    </p:spTree>
    <p:extLst>
      <p:ext uri="{BB962C8B-B14F-4D97-AF65-F5344CB8AC3E}">
        <p14:creationId xmlns:p14="http://schemas.microsoft.com/office/powerpoint/2010/main" val="4036601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Second </a:t>
            </a:r>
            <a:r>
              <a:rPr lang="cs-CZ" dirty="0" err="1" smtClean="0"/>
              <a:t>level</a:t>
            </a:r>
            <a:endParaRPr lang="cs-CZ" dirty="0"/>
          </a:p>
        </p:txBody>
      </p:sp>
      <p:sp>
        <p:nvSpPr>
          <p:cNvPr id="3" name="Zástupný symbol pro obsah 2"/>
          <p:cNvSpPr>
            <a:spLocks noGrp="1"/>
          </p:cNvSpPr>
          <p:nvPr>
            <p:ph idx="1"/>
          </p:nvPr>
        </p:nvSpPr>
        <p:spPr/>
        <p:txBody>
          <a:bodyPr/>
          <a:lstStyle/>
          <a:p>
            <a:r>
              <a:rPr lang="cs-CZ" dirty="0" err="1" smtClean="0"/>
              <a:t>European</a:t>
            </a:r>
            <a:r>
              <a:rPr lang="cs-CZ" dirty="0" smtClean="0"/>
              <a:t> </a:t>
            </a:r>
            <a:r>
              <a:rPr lang="cs-CZ" dirty="0" err="1" smtClean="0"/>
              <a:t>economic</a:t>
            </a:r>
            <a:r>
              <a:rPr lang="cs-CZ" dirty="0" smtClean="0"/>
              <a:t> area, </a:t>
            </a:r>
            <a:r>
              <a:rPr lang="cs-CZ" dirty="0" err="1" smtClean="0"/>
              <a:t>internal</a:t>
            </a:r>
            <a:r>
              <a:rPr lang="cs-CZ" dirty="0" smtClean="0"/>
              <a:t> market</a:t>
            </a:r>
          </a:p>
          <a:p>
            <a:r>
              <a:rPr lang="cs-CZ" dirty="0" err="1" smtClean="0"/>
              <a:t>Commercial</a:t>
            </a:r>
            <a:r>
              <a:rPr lang="cs-CZ" dirty="0" smtClean="0"/>
              <a:t> </a:t>
            </a:r>
            <a:r>
              <a:rPr lang="cs-CZ" dirty="0" err="1" smtClean="0"/>
              <a:t>relationships</a:t>
            </a:r>
            <a:r>
              <a:rPr lang="cs-CZ" dirty="0" smtClean="0"/>
              <a:t> </a:t>
            </a:r>
            <a:r>
              <a:rPr lang="cs-CZ" dirty="0" err="1" smtClean="0"/>
              <a:t>between</a:t>
            </a:r>
            <a:r>
              <a:rPr lang="cs-CZ" dirty="0" smtClean="0"/>
              <a:t> </a:t>
            </a:r>
            <a:r>
              <a:rPr lang="cs-CZ" dirty="0" err="1" smtClean="0"/>
              <a:t>Member</a:t>
            </a:r>
            <a:r>
              <a:rPr lang="cs-CZ" dirty="0" smtClean="0"/>
              <a:t> </a:t>
            </a:r>
            <a:r>
              <a:rPr lang="cs-CZ" dirty="0" err="1" smtClean="0"/>
              <a:t>States</a:t>
            </a:r>
            <a:r>
              <a:rPr lang="cs-CZ" dirty="0" smtClean="0"/>
              <a:t> </a:t>
            </a:r>
          </a:p>
          <a:p>
            <a:r>
              <a:rPr lang="cs-CZ" dirty="0" err="1" smtClean="0"/>
              <a:t>External</a:t>
            </a:r>
            <a:r>
              <a:rPr lang="cs-CZ" dirty="0" smtClean="0"/>
              <a:t> </a:t>
            </a:r>
            <a:r>
              <a:rPr lang="cs-CZ" dirty="0" err="1" smtClean="0"/>
              <a:t>relationships</a:t>
            </a:r>
            <a:r>
              <a:rPr lang="cs-CZ" dirty="0" smtClean="0"/>
              <a:t> </a:t>
            </a:r>
            <a:r>
              <a:rPr lang="cs-CZ" dirty="0" err="1" smtClean="0"/>
              <a:t>towards</a:t>
            </a:r>
            <a:r>
              <a:rPr lang="cs-CZ" dirty="0" smtClean="0"/>
              <a:t> Non-</a:t>
            </a:r>
            <a:r>
              <a:rPr lang="cs-CZ" dirty="0" err="1" smtClean="0"/>
              <a:t>Member</a:t>
            </a:r>
            <a:r>
              <a:rPr lang="cs-CZ" dirty="0" smtClean="0"/>
              <a:t> </a:t>
            </a:r>
            <a:r>
              <a:rPr lang="cs-CZ" dirty="0" err="1" smtClean="0"/>
              <a:t>States</a:t>
            </a:r>
            <a:endParaRPr lang="cs-CZ" dirty="0" smtClean="0"/>
          </a:p>
          <a:p>
            <a:pPr lvl="1"/>
            <a:r>
              <a:rPr lang="cs-CZ" dirty="0" err="1" smtClean="0"/>
              <a:t>Exclusive</a:t>
            </a:r>
            <a:r>
              <a:rPr lang="cs-CZ" dirty="0" smtClean="0"/>
              <a:t> </a:t>
            </a:r>
            <a:r>
              <a:rPr lang="cs-CZ" dirty="0" err="1" smtClean="0"/>
              <a:t>competence</a:t>
            </a:r>
            <a:r>
              <a:rPr lang="cs-CZ" dirty="0" smtClean="0"/>
              <a:t> </a:t>
            </a:r>
            <a:r>
              <a:rPr lang="cs-CZ" dirty="0" err="1" smtClean="0"/>
              <a:t>of</a:t>
            </a:r>
            <a:r>
              <a:rPr lang="cs-CZ" dirty="0" smtClean="0"/>
              <a:t> </a:t>
            </a:r>
            <a:r>
              <a:rPr lang="cs-CZ" dirty="0" err="1" smtClean="0"/>
              <a:t>the</a:t>
            </a:r>
            <a:r>
              <a:rPr lang="cs-CZ" dirty="0" smtClean="0"/>
              <a:t> EU (</a:t>
            </a:r>
            <a:r>
              <a:rPr lang="cs-CZ" dirty="0" err="1" smtClean="0"/>
              <a:t>Council</a:t>
            </a:r>
            <a:r>
              <a:rPr lang="cs-CZ" dirty="0" smtClean="0"/>
              <a:t>, </a:t>
            </a:r>
            <a:r>
              <a:rPr lang="cs-CZ" dirty="0" err="1" smtClean="0"/>
              <a:t>Commissions</a:t>
            </a:r>
            <a:r>
              <a:rPr lang="cs-CZ" dirty="0" smtClean="0"/>
              <a:t>)</a:t>
            </a:r>
          </a:p>
          <a:p>
            <a:pPr lvl="1"/>
            <a:r>
              <a:rPr lang="cs-CZ" dirty="0" err="1" smtClean="0"/>
              <a:t>Bilateral</a:t>
            </a:r>
            <a:r>
              <a:rPr lang="cs-CZ" dirty="0" smtClean="0"/>
              <a:t> and </a:t>
            </a:r>
            <a:r>
              <a:rPr lang="cs-CZ" dirty="0" err="1" smtClean="0"/>
              <a:t>multilateral</a:t>
            </a:r>
            <a:r>
              <a:rPr lang="cs-CZ" dirty="0" smtClean="0"/>
              <a:t> </a:t>
            </a:r>
            <a:r>
              <a:rPr lang="cs-CZ" dirty="0" err="1" smtClean="0"/>
              <a:t>treaties</a:t>
            </a:r>
            <a:endParaRPr lang="cs-CZ" dirty="0" smtClean="0"/>
          </a:p>
          <a:p>
            <a:pPr lvl="1"/>
            <a:r>
              <a:rPr lang="cs-CZ" dirty="0" smtClean="0"/>
              <a:t>EU as part </a:t>
            </a:r>
            <a:r>
              <a:rPr lang="cs-CZ" dirty="0" err="1" smtClean="0"/>
              <a:t>of</a:t>
            </a:r>
            <a:r>
              <a:rPr lang="cs-CZ" dirty="0" smtClean="0"/>
              <a:t> </a:t>
            </a:r>
            <a:r>
              <a:rPr lang="cs-CZ" dirty="0" err="1" smtClean="0"/>
              <a:t>the</a:t>
            </a:r>
            <a:r>
              <a:rPr lang="cs-CZ" dirty="0" smtClean="0"/>
              <a:t> </a:t>
            </a:r>
            <a:r>
              <a:rPr lang="cs-CZ" dirty="0" err="1" smtClean="0"/>
              <a:t>international</a:t>
            </a:r>
            <a:r>
              <a:rPr lang="cs-CZ" dirty="0" smtClean="0"/>
              <a:t> </a:t>
            </a:r>
            <a:r>
              <a:rPr lang="cs-CZ" dirty="0" err="1" smtClean="0"/>
              <a:t>economic</a:t>
            </a:r>
            <a:r>
              <a:rPr lang="cs-CZ" dirty="0" smtClean="0"/>
              <a:t> </a:t>
            </a:r>
            <a:r>
              <a:rPr lang="cs-CZ" dirty="0" err="1" smtClean="0"/>
              <a:t>system</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JUDr. Tereza Kyselovská, Ph.D.</a:t>
            </a:r>
            <a:endParaRPr lang="cs-CZ" altLang="cs-CZ" dirty="0"/>
          </a:p>
        </p:txBody>
      </p:sp>
    </p:spTree>
    <p:extLst>
      <p:ext uri="{BB962C8B-B14F-4D97-AF65-F5344CB8AC3E}">
        <p14:creationId xmlns:p14="http://schemas.microsoft.com/office/powerpoint/2010/main" val="40497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Third</a:t>
            </a:r>
            <a:r>
              <a:rPr lang="cs-CZ" dirty="0" smtClean="0"/>
              <a:t> </a:t>
            </a:r>
            <a:r>
              <a:rPr lang="cs-CZ" dirty="0" err="1" smtClean="0"/>
              <a:t>level</a:t>
            </a:r>
            <a:endParaRPr lang="en-US" dirty="0"/>
          </a:p>
        </p:txBody>
      </p:sp>
      <p:sp>
        <p:nvSpPr>
          <p:cNvPr id="3" name="Zástupný symbol pro obsah 2"/>
          <p:cNvSpPr>
            <a:spLocks noGrp="1"/>
          </p:cNvSpPr>
          <p:nvPr>
            <p:ph idx="1"/>
          </p:nvPr>
        </p:nvSpPr>
        <p:spPr/>
        <p:txBody>
          <a:bodyPr/>
          <a:lstStyle/>
          <a:p>
            <a:r>
              <a:rPr lang="cs-CZ" dirty="0" smtClean="0"/>
              <a:t>„</a:t>
            </a:r>
            <a:r>
              <a:rPr lang="cs-CZ" dirty="0" err="1" smtClean="0"/>
              <a:t>Core</a:t>
            </a:r>
            <a:r>
              <a:rPr lang="cs-CZ" dirty="0" smtClean="0"/>
              <a:t>“ </a:t>
            </a:r>
            <a:r>
              <a:rPr lang="cs-CZ" dirty="0" err="1" smtClean="0"/>
              <a:t>of</a:t>
            </a:r>
            <a:r>
              <a:rPr lang="cs-CZ" dirty="0" smtClean="0"/>
              <a:t> </a:t>
            </a:r>
            <a:r>
              <a:rPr lang="cs-CZ" dirty="0" err="1" smtClean="0"/>
              <a:t>international</a:t>
            </a:r>
            <a:r>
              <a:rPr lang="cs-CZ" dirty="0" smtClean="0"/>
              <a:t> </a:t>
            </a:r>
            <a:r>
              <a:rPr lang="cs-CZ" dirty="0" err="1" smtClean="0"/>
              <a:t>trade</a:t>
            </a:r>
            <a:endParaRPr lang="cs-CZ" dirty="0" smtClean="0"/>
          </a:p>
          <a:p>
            <a:r>
              <a:rPr lang="cs-CZ" dirty="0" err="1" smtClean="0"/>
              <a:t>Private</a:t>
            </a:r>
            <a:r>
              <a:rPr lang="cs-CZ" dirty="0" smtClean="0"/>
              <a:t> </a:t>
            </a:r>
            <a:r>
              <a:rPr lang="cs-CZ" dirty="0" err="1" smtClean="0"/>
              <a:t>international</a:t>
            </a:r>
            <a:r>
              <a:rPr lang="cs-CZ" dirty="0" smtClean="0"/>
              <a:t> </a:t>
            </a:r>
            <a:r>
              <a:rPr lang="cs-CZ" dirty="0" err="1" smtClean="0"/>
              <a:t>law</a:t>
            </a:r>
            <a:r>
              <a:rPr lang="cs-CZ" dirty="0" smtClean="0"/>
              <a:t>, „</a:t>
            </a:r>
            <a:r>
              <a:rPr lang="cs-CZ" dirty="0" err="1" smtClean="0"/>
              <a:t>Conflict</a:t>
            </a:r>
            <a:r>
              <a:rPr lang="cs-CZ" dirty="0" smtClean="0"/>
              <a:t> </a:t>
            </a:r>
            <a:r>
              <a:rPr lang="cs-CZ" dirty="0" err="1" smtClean="0"/>
              <a:t>of</a:t>
            </a:r>
            <a:r>
              <a:rPr lang="cs-CZ" dirty="0" smtClean="0"/>
              <a:t> </a:t>
            </a:r>
            <a:r>
              <a:rPr lang="cs-CZ" dirty="0" err="1" smtClean="0"/>
              <a:t>laws</a:t>
            </a:r>
            <a:r>
              <a:rPr lang="cs-CZ" dirty="0" smtClean="0"/>
              <a:t>“ in </a:t>
            </a:r>
            <a:r>
              <a:rPr lang="cs-CZ" dirty="0" err="1" smtClean="0"/>
              <a:t>the</a:t>
            </a:r>
            <a:r>
              <a:rPr lang="cs-CZ" dirty="0" smtClean="0"/>
              <a:t> U.S.</a:t>
            </a:r>
          </a:p>
          <a:p>
            <a:pPr lvl="1"/>
            <a:r>
              <a:rPr lang="cs-CZ" dirty="0" err="1" smtClean="0"/>
              <a:t>Private</a:t>
            </a:r>
            <a:r>
              <a:rPr lang="cs-CZ" dirty="0" smtClean="0"/>
              <a:t> </a:t>
            </a:r>
            <a:r>
              <a:rPr lang="cs-CZ" dirty="0" err="1" smtClean="0"/>
              <a:t>law</a:t>
            </a:r>
            <a:r>
              <a:rPr lang="cs-CZ" dirty="0" smtClean="0"/>
              <a:t> </a:t>
            </a:r>
            <a:r>
              <a:rPr lang="cs-CZ" dirty="0" err="1" smtClean="0"/>
              <a:t>relationships</a:t>
            </a:r>
            <a:endParaRPr lang="cs-CZ" dirty="0" smtClean="0"/>
          </a:p>
          <a:p>
            <a:pPr lvl="2">
              <a:buFont typeface="Wingdings" pitchFamily="2" charset="2"/>
              <a:buChar char="Ø"/>
            </a:pPr>
            <a:r>
              <a:rPr lang="cs-CZ" dirty="0" smtClean="0"/>
              <a:t>Civil </a:t>
            </a:r>
            <a:r>
              <a:rPr lang="cs-CZ" dirty="0" err="1" smtClean="0"/>
              <a:t>law</a:t>
            </a:r>
            <a:endParaRPr lang="cs-CZ" dirty="0" smtClean="0"/>
          </a:p>
          <a:p>
            <a:pPr lvl="2">
              <a:buFont typeface="Wingdings" pitchFamily="2" charset="2"/>
              <a:buChar char="Ø"/>
            </a:pPr>
            <a:r>
              <a:rPr lang="cs-CZ" dirty="0" err="1" smtClean="0"/>
              <a:t>Labour</a:t>
            </a:r>
            <a:r>
              <a:rPr lang="cs-CZ" dirty="0" smtClean="0"/>
              <a:t> </a:t>
            </a:r>
            <a:r>
              <a:rPr lang="cs-CZ" dirty="0" err="1" smtClean="0"/>
              <a:t>law</a:t>
            </a:r>
            <a:endParaRPr lang="cs-CZ" dirty="0" smtClean="0"/>
          </a:p>
          <a:p>
            <a:pPr lvl="2">
              <a:buFont typeface="Wingdings" pitchFamily="2" charset="2"/>
              <a:buChar char="Ø"/>
            </a:pPr>
            <a:r>
              <a:rPr lang="cs-CZ" dirty="0" err="1" smtClean="0"/>
              <a:t>Family</a:t>
            </a:r>
            <a:r>
              <a:rPr lang="cs-CZ" dirty="0" smtClean="0"/>
              <a:t> </a:t>
            </a:r>
            <a:r>
              <a:rPr lang="cs-CZ" dirty="0" err="1" smtClean="0"/>
              <a:t>law</a:t>
            </a:r>
            <a:endParaRPr lang="cs-CZ" dirty="0" smtClean="0"/>
          </a:p>
          <a:p>
            <a:pPr lvl="2">
              <a:buFont typeface="Wingdings" pitchFamily="2" charset="2"/>
              <a:buChar char="Ø"/>
            </a:pPr>
            <a:r>
              <a:rPr lang="cs-CZ" b="1" dirty="0" err="1" smtClean="0">
                <a:solidFill>
                  <a:srgbClr val="7030A0"/>
                </a:solidFill>
              </a:rPr>
              <a:t>Commercial</a:t>
            </a:r>
            <a:r>
              <a:rPr lang="cs-CZ" b="1" dirty="0" smtClean="0">
                <a:solidFill>
                  <a:srgbClr val="7030A0"/>
                </a:solidFill>
              </a:rPr>
              <a:t> </a:t>
            </a:r>
            <a:r>
              <a:rPr lang="cs-CZ" b="1" dirty="0" err="1" smtClean="0">
                <a:solidFill>
                  <a:srgbClr val="7030A0"/>
                </a:solidFill>
              </a:rPr>
              <a:t>law</a:t>
            </a:r>
            <a:endParaRPr lang="cs-CZ" dirty="0" smtClean="0"/>
          </a:p>
          <a:p>
            <a:pPr marL="628650" lvl="2"/>
            <a:r>
              <a:rPr lang="cs-CZ" b="1" dirty="0">
                <a:solidFill>
                  <a:srgbClr val="7030A0"/>
                </a:solidFill>
              </a:rPr>
              <a:t>	</a:t>
            </a:r>
            <a:r>
              <a:rPr lang="cs-CZ" b="1" dirty="0" smtClean="0">
                <a:solidFill>
                  <a:srgbClr val="7030A0"/>
                </a:solidFill>
              </a:rPr>
              <a:t>		</a:t>
            </a:r>
          </a:p>
          <a:p>
            <a:pPr marL="457200" lvl="1" indent="0">
              <a:buNone/>
            </a:pPr>
            <a:r>
              <a:rPr lang="cs-CZ" b="1" dirty="0" smtClean="0">
                <a:solidFill>
                  <a:srgbClr val="7030A0"/>
                </a:solidFill>
              </a:rPr>
              <a:t>		</a:t>
            </a:r>
            <a:r>
              <a:rPr lang="cs-CZ" dirty="0" smtClean="0"/>
              <a:t>… </a:t>
            </a:r>
            <a:r>
              <a:rPr lang="cs-CZ" dirty="0" err="1" smtClean="0"/>
              <a:t>with</a:t>
            </a:r>
            <a:r>
              <a:rPr lang="cs-CZ" dirty="0" smtClean="0"/>
              <a:t> </a:t>
            </a:r>
            <a:r>
              <a:rPr lang="cs-CZ" dirty="0" err="1" smtClean="0"/>
              <a:t>international</a:t>
            </a:r>
            <a:r>
              <a:rPr lang="cs-CZ" dirty="0" smtClean="0"/>
              <a:t> (</a:t>
            </a:r>
            <a:r>
              <a:rPr lang="cs-CZ" dirty="0" err="1" smtClean="0"/>
              <a:t>cross-border</a:t>
            </a:r>
            <a:r>
              <a:rPr lang="cs-CZ" dirty="0" smtClean="0"/>
              <a:t>) element</a:t>
            </a:r>
            <a:endParaRPr lang="cs-CZ" dirty="0"/>
          </a:p>
        </p:txBody>
      </p:sp>
      <p:sp>
        <p:nvSpPr>
          <p:cNvPr id="4" name="Zástupný symbol pro zápatí 3"/>
          <p:cNvSpPr>
            <a:spLocks noGrp="1"/>
          </p:cNvSpPr>
          <p:nvPr>
            <p:ph type="ftr" sz="quarter" idx="4294967295"/>
          </p:nvPr>
        </p:nvSpPr>
        <p:spPr/>
        <p:txBody>
          <a:bodyPr/>
          <a:lstStyle/>
          <a:p>
            <a:r>
              <a:rPr lang="cs-CZ" smtClean="0"/>
              <a:t>JUDr. Tereza Kyselovská, Ph.D.</a:t>
            </a:r>
            <a:endParaRPr lang="cs-CZ"/>
          </a:p>
        </p:txBody>
      </p:sp>
      <p:sp>
        <p:nvSpPr>
          <p:cNvPr id="5" name="Zástupný symbol pro číslo snímku 4"/>
          <p:cNvSpPr>
            <a:spLocks noGrp="1"/>
          </p:cNvSpPr>
          <p:nvPr>
            <p:ph type="sldNum" sz="quarter" idx="11"/>
          </p:nvPr>
        </p:nvSpPr>
        <p:spPr/>
        <p:txBody>
          <a:bodyPr/>
          <a:lstStyle/>
          <a:p>
            <a:fld id="{CB9C807B-F26F-4807-A043-119643F40206}" type="slidenum">
              <a:rPr lang="cs-CZ" smtClean="0"/>
              <a:pPr/>
              <a:t>7</a:t>
            </a:fld>
            <a:endParaRPr lang="cs-CZ"/>
          </a:p>
        </p:txBody>
      </p:sp>
    </p:spTree>
    <p:extLst>
      <p:ext uri="{BB962C8B-B14F-4D97-AF65-F5344CB8AC3E}">
        <p14:creationId xmlns:p14="http://schemas.microsoft.com/office/powerpoint/2010/main" val="3482208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r>
              <a:rPr lang="cs-CZ" smtClean="0"/>
              <a:t>Private law relationship (1) </a:t>
            </a:r>
          </a:p>
        </p:txBody>
      </p:sp>
      <p:sp>
        <p:nvSpPr>
          <p:cNvPr id="7171" name="Zástupný symbol pro obsah 2"/>
          <p:cNvSpPr>
            <a:spLocks noGrp="1"/>
          </p:cNvSpPr>
          <p:nvPr>
            <p:ph idx="1"/>
          </p:nvPr>
        </p:nvSpPr>
        <p:spPr/>
        <p:txBody>
          <a:bodyPr/>
          <a:lstStyle/>
          <a:p>
            <a:r>
              <a:rPr lang="cs-CZ" altLang="cs-CZ" i="1" smtClean="0"/>
              <a:t>Mr. Novák is a producer of wine domiciled in the Czech Republic. Mr. Svoboda domiciled also in the Czech Republic owns a wine shop. Mr. Novák and Mr. Svoboda concluded a sales contract by which Mr. Novák is bound to deliver wine regularly to Mr. Svoboda. </a:t>
            </a:r>
          </a:p>
        </p:txBody>
      </p:sp>
      <p:sp>
        <p:nvSpPr>
          <p:cNvPr id="4" name="Zástupný symbol pro zápatí 3"/>
          <p:cNvSpPr>
            <a:spLocks noGrp="1"/>
          </p:cNvSpPr>
          <p:nvPr>
            <p:ph type="ftr" sz="quarter" idx="4294967295"/>
          </p:nvPr>
        </p:nvSpPr>
        <p:spPr/>
        <p:txBody>
          <a:bodyPr/>
          <a:lstStyle/>
          <a:p>
            <a:pPr>
              <a:defRPr/>
            </a:pPr>
            <a:r>
              <a:rPr lang="cs-CZ" altLang="cs-CZ" smtClean="0"/>
              <a:t>JUDr. Tereza Kyselovská, Ph.D.</a:t>
            </a:r>
            <a:endParaRPr lang="cs-CZ" alt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8</a:t>
            </a:fld>
            <a:endParaRPr lang="cs-CZ"/>
          </a:p>
        </p:txBody>
      </p:sp>
    </p:spTree>
    <p:extLst>
      <p:ext uri="{BB962C8B-B14F-4D97-AF65-F5344CB8AC3E}">
        <p14:creationId xmlns:p14="http://schemas.microsoft.com/office/powerpoint/2010/main" val="2076655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r>
              <a:rPr lang="cs-CZ" smtClean="0"/>
              <a:t>Private law relationship (2) </a:t>
            </a:r>
          </a:p>
        </p:txBody>
      </p:sp>
      <p:sp>
        <p:nvSpPr>
          <p:cNvPr id="8195" name="Zástupný symbol pro obsah 2"/>
          <p:cNvSpPr>
            <a:spLocks noGrp="1"/>
          </p:cNvSpPr>
          <p:nvPr>
            <p:ph idx="1"/>
          </p:nvPr>
        </p:nvSpPr>
        <p:spPr/>
        <p:txBody>
          <a:bodyPr/>
          <a:lstStyle/>
          <a:p>
            <a:r>
              <a:rPr lang="cs-CZ" altLang="cs-CZ" i="1" smtClean="0"/>
              <a:t>Mr. Novák, a </a:t>
            </a:r>
            <a:r>
              <a:rPr lang="en-US" altLang="cs-CZ" i="1" smtClean="0"/>
              <a:t>Czech citizen lived</a:t>
            </a:r>
            <a:r>
              <a:rPr lang="cs-CZ" altLang="cs-CZ" i="1" smtClean="0"/>
              <a:t> </a:t>
            </a:r>
            <a:r>
              <a:rPr lang="en-US" altLang="cs-CZ" i="1" smtClean="0"/>
              <a:t>the </a:t>
            </a:r>
            <a:r>
              <a:rPr lang="cs-CZ" altLang="cs-CZ" i="1" smtClean="0"/>
              <a:t>whole life in the Czech Republic </a:t>
            </a:r>
            <a:r>
              <a:rPr lang="en-US" altLang="cs-CZ" i="1" smtClean="0"/>
              <a:t>where he died and left a legacy - the property, the money in the account, etc. </a:t>
            </a:r>
            <a:r>
              <a:rPr lang="cs-CZ" altLang="cs-CZ" i="1" smtClean="0"/>
              <a:t>His</a:t>
            </a:r>
            <a:r>
              <a:rPr lang="en-US" altLang="cs-CZ" i="1" smtClean="0"/>
              <a:t> heirs </a:t>
            </a:r>
            <a:r>
              <a:rPr lang="cs-CZ" altLang="cs-CZ" i="1" smtClean="0"/>
              <a:t>also </a:t>
            </a:r>
            <a:r>
              <a:rPr lang="en-US" altLang="cs-CZ" i="1" smtClean="0"/>
              <a:t>liv</a:t>
            </a:r>
            <a:r>
              <a:rPr lang="cs-CZ" altLang="cs-CZ" i="1" smtClean="0"/>
              <a:t>e</a:t>
            </a:r>
            <a:r>
              <a:rPr lang="en-US" altLang="cs-CZ" i="1" smtClean="0"/>
              <a:t> in the </a:t>
            </a:r>
            <a:r>
              <a:rPr lang="cs-CZ" altLang="cs-CZ" i="1" smtClean="0"/>
              <a:t>Czech Republic</a:t>
            </a:r>
            <a:r>
              <a:rPr lang="en-US" altLang="cs-CZ" i="1" smtClean="0"/>
              <a:t>.</a:t>
            </a:r>
            <a:endParaRPr lang="cs-CZ" altLang="cs-CZ" i="1" smtClean="0"/>
          </a:p>
          <a:p>
            <a:endParaRPr lang="cs-CZ" smtClean="0"/>
          </a:p>
        </p:txBody>
      </p:sp>
      <p:sp>
        <p:nvSpPr>
          <p:cNvPr id="4" name="Zástupný symbol pro zápatí 3"/>
          <p:cNvSpPr>
            <a:spLocks noGrp="1"/>
          </p:cNvSpPr>
          <p:nvPr>
            <p:ph type="ftr" sz="quarter" idx="4294967295"/>
          </p:nvPr>
        </p:nvSpPr>
        <p:spPr/>
        <p:txBody>
          <a:bodyPr/>
          <a:lstStyle/>
          <a:p>
            <a:pPr>
              <a:defRPr/>
            </a:pPr>
            <a:r>
              <a:rPr lang="cs-CZ" altLang="cs-CZ" smtClean="0"/>
              <a:t>JUDr. Tereza Kyselovská, Ph.D.</a:t>
            </a:r>
            <a:endParaRPr lang="cs-CZ" altLang="cs-CZ"/>
          </a:p>
        </p:txBody>
      </p:sp>
      <p:sp>
        <p:nvSpPr>
          <p:cNvPr id="2" name="Zástupný symbol pro číslo snímku 1"/>
          <p:cNvSpPr>
            <a:spLocks noGrp="1"/>
          </p:cNvSpPr>
          <p:nvPr>
            <p:ph type="sldNum" sz="quarter" idx="11"/>
          </p:nvPr>
        </p:nvSpPr>
        <p:spPr/>
        <p:txBody>
          <a:bodyPr/>
          <a:lstStyle/>
          <a:p>
            <a:fld id="{CB9C807B-F26F-4807-A043-119643F40206}" type="slidenum">
              <a:rPr lang="cs-CZ" smtClean="0"/>
              <a:pPr/>
              <a:t>9</a:t>
            </a:fld>
            <a:endParaRPr lang="cs-CZ"/>
          </a:p>
        </p:txBody>
      </p:sp>
    </p:spTree>
    <p:extLst>
      <p:ext uri="{BB962C8B-B14F-4D97-AF65-F5344CB8AC3E}">
        <p14:creationId xmlns:p14="http://schemas.microsoft.com/office/powerpoint/2010/main" val="253090131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law_sablona_en</Template>
  <TotalTime>30</TotalTime>
  <Words>2462</Words>
  <Application>Microsoft Office PowerPoint</Application>
  <PresentationFormat>Předvádění na obrazovce (4:3)</PresentationFormat>
  <Paragraphs>316</Paragraphs>
  <Slides>48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48</vt:i4>
      </vt:variant>
    </vt:vector>
  </HeadingPairs>
  <TitlesOfParts>
    <vt:vector size="52" baseType="lpstr">
      <vt:lpstr>Arial</vt:lpstr>
      <vt:lpstr>Tahoma</vt:lpstr>
      <vt:lpstr>Wingdings</vt:lpstr>
      <vt:lpstr>Prezentace_MU_CZ</vt:lpstr>
      <vt:lpstr>International Commercial Transactions  </vt:lpstr>
      <vt:lpstr>Introduction</vt:lpstr>
      <vt:lpstr>Syllabus</vt:lpstr>
      <vt:lpstr>Three „levels“ of international commercial law</vt:lpstr>
      <vt:lpstr>First level</vt:lpstr>
      <vt:lpstr>Second level</vt:lpstr>
      <vt:lpstr>Third level</vt:lpstr>
      <vt:lpstr>Private law relationship (1) </vt:lpstr>
      <vt:lpstr>Private law relationship (2) </vt:lpstr>
      <vt:lpstr>Private law relationship (3) </vt:lpstr>
      <vt:lpstr>Private law relationship (4) </vt:lpstr>
      <vt:lpstr>PIL Example 1 </vt:lpstr>
      <vt:lpstr>PIL Example 2</vt:lpstr>
      <vt:lpstr>PIL Example 3</vt:lpstr>
      <vt:lpstr>PIL Example 4</vt:lpstr>
      <vt:lpstr>PIL – four main questions</vt:lpstr>
      <vt:lpstr>PIL - principles</vt:lpstr>
      <vt:lpstr>PIL – sources of law</vt:lpstr>
      <vt:lpstr>PIL - methods</vt:lpstr>
      <vt:lpstr>PIL - methods</vt:lpstr>
      <vt:lpstr>International commercial transactions</vt:lpstr>
      <vt:lpstr>CISG - introduction</vt:lpstr>
      <vt:lpstr>CISG – test of applicability</vt:lpstr>
      <vt:lpstr>1. Sale of goods</vt:lpstr>
      <vt:lpstr>1. Sale of goods</vt:lpstr>
      <vt:lpstr>1. Sale of goods</vt:lpstr>
      <vt:lpstr>1. Sale of goods</vt:lpstr>
      <vt:lpstr>1. Sale of goods - examples</vt:lpstr>
      <vt:lpstr>1. Sale of goods - examples</vt:lpstr>
      <vt:lpstr>1. Sale of goods - examples</vt:lpstr>
      <vt:lpstr>1. Sale of goods - examples</vt:lpstr>
      <vt:lpstr>1. Sale of goods - examples</vt:lpstr>
      <vt:lpstr>1. Sale of goods - examples</vt:lpstr>
      <vt:lpstr>1. Sale of goods - examples</vt:lpstr>
      <vt:lpstr>2. International element</vt:lpstr>
      <vt:lpstr>2. International element</vt:lpstr>
      <vt:lpstr>3. Not exluded</vt:lpstr>
      <vt:lpstr>3. Not exluded</vt:lpstr>
      <vt:lpstr>3. Not exluded</vt:lpstr>
      <vt:lpstr>4. Entry into force</vt:lpstr>
      <vt:lpstr>5. Reservations of States</vt:lpstr>
      <vt:lpstr>CISG - examples</vt:lpstr>
      <vt:lpstr>CISG - examples</vt:lpstr>
      <vt:lpstr>CISG - examples</vt:lpstr>
      <vt:lpstr>Useful links - PIL</vt:lpstr>
      <vt:lpstr>Useful links - CISG</vt:lpstr>
      <vt:lpstr>For fun </vt:lpstr>
      <vt:lpstr>Thank you.</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Commercial Transactions  </dc:title>
  <dc:creator>107801</dc:creator>
  <cp:lastModifiedBy>107801</cp:lastModifiedBy>
  <cp:revision>6</cp:revision>
  <cp:lastPrinted>1601-01-01T00:00:00Z</cp:lastPrinted>
  <dcterms:created xsi:type="dcterms:W3CDTF">2017-10-27T08:05:41Z</dcterms:created>
  <dcterms:modified xsi:type="dcterms:W3CDTF">2019-10-21T10:16:17Z</dcterms:modified>
</cp:coreProperties>
</file>